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sldIdLst>
    <p:sldId id="256" r:id="rId2"/>
    <p:sldId id="278" r:id="rId3"/>
    <p:sldId id="261" r:id="rId4"/>
    <p:sldId id="257" r:id="rId5"/>
    <p:sldId id="263" r:id="rId6"/>
    <p:sldId id="265" r:id="rId7"/>
    <p:sldId id="270" r:id="rId8"/>
    <p:sldId id="289" r:id="rId9"/>
    <p:sldId id="271" r:id="rId10"/>
    <p:sldId id="268" r:id="rId11"/>
    <p:sldId id="273" r:id="rId12"/>
    <p:sldId id="274" r:id="rId13"/>
    <p:sldId id="275" r:id="rId14"/>
    <p:sldId id="276" r:id="rId15"/>
    <p:sldId id="277" r:id="rId16"/>
    <p:sldId id="290" r:id="rId17"/>
    <p:sldId id="279" r:id="rId18"/>
    <p:sldId id="281" r:id="rId19"/>
    <p:sldId id="282" r:id="rId20"/>
    <p:sldId id="283" r:id="rId21"/>
    <p:sldId id="291" r:id="rId22"/>
    <p:sldId id="280" r:id="rId23"/>
    <p:sldId id="284" r:id="rId24"/>
    <p:sldId id="285" r:id="rId25"/>
    <p:sldId id="287" r:id="rId26"/>
    <p:sldId id="288" r:id="rId27"/>
    <p:sldId id="292" r:id="rId28"/>
    <p:sldId id="294" r:id="rId29"/>
    <p:sldId id="293" r:id="rId30"/>
    <p:sldId id="295" r:id="rId31"/>
    <p:sldId id="296" r:id="rId32"/>
    <p:sldId id="297" r:id="rId33"/>
    <p:sldId id="298" r:id="rId34"/>
    <p:sldId id="299" r:id="rId35"/>
    <p:sldId id="326" r:id="rId36"/>
    <p:sldId id="301" r:id="rId37"/>
    <p:sldId id="302" r:id="rId38"/>
    <p:sldId id="303" r:id="rId39"/>
    <p:sldId id="304" r:id="rId40"/>
    <p:sldId id="305" r:id="rId41"/>
    <p:sldId id="307" r:id="rId42"/>
    <p:sldId id="308" r:id="rId43"/>
    <p:sldId id="309" r:id="rId44"/>
    <p:sldId id="310" r:id="rId45"/>
    <p:sldId id="311" r:id="rId46"/>
    <p:sldId id="317" r:id="rId47"/>
    <p:sldId id="313" r:id="rId48"/>
    <p:sldId id="315" r:id="rId49"/>
    <p:sldId id="316" r:id="rId50"/>
    <p:sldId id="322" r:id="rId51"/>
    <p:sldId id="323" r:id="rId52"/>
    <p:sldId id="324" r:id="rId53"/>
    <p:sldId id="312" r:id="rId54"/>
    <p:sldId id="318" r:id="rId55"/>
    <p:sldId id="319" r:id="rId56"/>
    <p:sldId id="320" r:id="rId57"/>
    <p:sldId id="325" r:id="rId58"/>
    <p:sldId id="328" r:id="rId59"/>
    <p:sldId id="327" r:id="rId60"/>
    <p:sldId id="321"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345E332-A056-4E92-816A-3389707E215C}" v="3" dt="2024-03-04T00:42:00.4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06" autoAdjust="0"/>
    <p:restoredTop sz="81511" autoAdjust="0"/>
  </p:normalViewPr>
  <p:slideViewPr>
    <p:cSldViewPr snapToGrid="0">
      <p:cViewPr varScale="1">
        <p:scale>
          <a:sx n="54" d="100"/>
          <a:sy n="54" d="100"/>
        </p:scale>
        <p:origin x="1072"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47BCBF-A3BC-4444-8B2D-A7CC60867A9C}" type="datetimeFigureOut">
              <a:rPr lang="en-US" smtClean="0"/>
              <a:t>3/4/2024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D55957-6EFD-4383-831B-22D347159537}" type="slidenum">
              <a:rPr lang="en-US" smtClean="0"/>
              <a:t>‹#›</a:t>
            </a:fld>
            <a:endParaRPr lang="en-US"/>
          </a:p>
        </p:txBody>
      </p:sp>
    </p:spTree>
    <p:extLst>
      <p:ext uri="{BB962C8B-B14F-4D97-AF65-F5344CB8AC3E}">
        <p14:creationId xmlns:p14="http://schemas.microsoft.com/office/powerpoint/2010/main" val="15026528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596A38-C4CA-4917-A83B-637187006481}" type="slidenum">
              <a:rPr lang="en-US" smtClean="0"/>
              <a:t>2</a:t>
            </a:fld>
            <a:endParaRPr lang="en-US" dirty="0"/>
          </a:p>
        </p:txBody>
      </p:sp>
    </p:spTree>
    <p:extLst>
      <p:ext uri="{BB962C8B-B14F-4D97-AF65-F5344CB8AC3E}">
        <p14:creationId xmlns:p14="http://schemas.microsoft.com/office/powerpoint/2010/main" val="28345073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596A38-C4CA-4917-A83B-637187006481}" type="slidenum">
              <a:rPr lang="en-US" smtClean="0"/>
              <a:t>37</a:t>
            </a:fld>
            <a:endParaRPr lang="en-US"/>
          </a:p>
        </p:txBody>
      </p:sp>
    </p:spTree>
    <p:extLst>
      <p:ext uri="{BB962C8B-B14F-4D97-AF65-F5344CB8AC3E}">
        <p14:creationId xmlns:p14="http://schemas.microsoft.com/office/powerpoint/2010/main" val="35534139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596A38-C4CA-4917-A83B-637187006481}" type="slidenum">
              <a:rPr lang="en-US" smtClean="0"/>
              <a:t>38</a:t>
            </a:fld>
            <a:endParaRPr lang="en-US"/>
          </a:p>
        </p:txBody>
      </p:sp>
    </p:spTree>
    <p:extLst>
      <p:ext uri="{BB962C8B-B14F-4D97-AF65-F5344CB8AC3E}">
        <p14:creationId xmlns:p14="http://schemas.microsoft.com/office/powerpoint/2010/main" val="18968277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596A38-C4CA-4917-A83B-637187006481}" type="slidenum">
              <a:rPr lang="en-US" smtClean="0"/>
              <a:t>39</a:t>
            </a:fld>
            <a:endParaRPr lang="en-US"/>
          </a:p>
        </p:txBody>
      </p:sp>
    </p:spTree>
    <p:extLst>
      <p:ext uri="{BB962C8B-B14F-4D97-AF65-F5344CB8AC3E}">
        <p14:creationId xmlns:p14="http://schemas.microsoft.com/office/powerpoint/2010/main" val="42129078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596A38-C4CA-4917-A83B-637187006481}" type="slidenum">
              <a:rPr lang="en-US" smtClean="0"/>
              <a:t>41</a:t>
            </a:fld>
            <a:endParaRPr lang="en-US"/>
          </a:p>
        </p:txBody>
      </p:sp>
    </p:spTree>
    <p:extLst>
      <p:ext uri="{BB962C8B-B14F-4D97-AF65-F5344CB8AC3E}">
        <p14:creationId xmlns:p14="http://schemas.microsoft.com/office/powerpoint/2010/main" val="12036249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596A38-C4CA-4917-A83B-637187006481}" type="slidenum">
              <a:rPr lang="en-US" smtClean="0"/>
              <a:t>42</a:t>
            </a:fld>
            <a:endParaRPr lang="en-US"/>
          </a:p>
        </p:txBody>
      </p:sp>
    </p:spTree>
    <p:extLst>
      <p:ext uri="{BB962C8B-B14F-4D97-AF65-F5344CB8AC3E}">
        <p14:creationId xmlns:p14="http://schemas.microsoft.com/office/powerpoint/2010/main" val="37613977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596A38-C4CA-4917-A83B-637187006481}" type="slidenum">
              <a:rPr lang="en-US" smtClean="0"/>
              <a:t>43</a:t>
            </a:fld>
            <a:endParaRPr lang="en-US"/>
          </a:p>
        </p:txBody>
      </p:sp>
    </p:spTree>
    <p:extLst>
      <p:ext uri="{BB962C8B-B14F-4D97-AF65-F5344CB8AC3E}">
        <p14:creationId xmlns:p14="http://schemas.microsoft.com/office/powerpoint/2010/main" val="32041743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596A38-C4CA-4917-A83B-637187006481}" type="slidenum">
              <a:rPr lang="en-US" smtClean="0"/>
              <a:t>44</a:t>
            </a:fld>
            <a:endParaRPr lang="en-US"/>
          </a:p>
        </p:txBody>
      </p:sp>
    </p:spTree>
    <p:extLst>
      <p:ext uri="{BB962C8B-B14F-4D97-AF65-F5344CB8AC3E}">
        <p14:creationId xmlns:p14="http://schemas.microsoft.com/office/powerpoint/2010/main" val="11638622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596A38-C4CA-4917-A83B-637187006481}" type="slidenum">
              <a:rPr lang="en-US" smtClean="0"/>
              <a:t>45</a:t>
            </a:fld>
            <a:endParaRPr lang="en-US"/>
          </a:p>
        </p:txBody>
      </p:sp>
    </p:spTree>
    <p:extLst>
      <p:ext uri="{BB962C8B-B14F-4D97-AF65-F5344CB8AC3E}">
        <p14:creationId xmlns:p14="http://schemas.microsoft.com/office/powerpoint/2010/main" val="35703884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596A38-C4CA-4917-A83B-637187006481}" type="slidenum">
              <a:rPr lang="en-US" smtClean="0"/>
              <a:t>46</a:t>
            </a:fld>
            <a:endParaRPr lang="en-US"/>
          </a:p>
        </p:txBody>
      </p:sp>
    </p:spTree>
    <p:extLst>
      <p:ext uri="{BB962C8B-B14F-4D97-AF65-F5344CB8AC3E}">
        <p14:creationId xmlns:p14="http://schemas.microsoft.com/office/powerpoint/2010/main" val="1982343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596A38-C4CA-4917-A83B-637187006481}" type="slidenum">
              <a:rPr lang="en-US" smtClean="0"/>
              <a:t>47</a:t>
            </a:fld>
            <a:endParaRPr lang="en-US"/>
          </a:p>
        </p:txBody>
      </p:sp>
    </p:spTree>
    <p:extLst>
      <p:ext uri="{BB962C8B-B14F-4D97-AF65-F5344CB8AC3E}">
        <p14:creationId xmlns:p14="http://schemas.microsoft.com/office/powerpoint/2010/main" val="4827545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596A38-C4CA-4917-A83B-637187006481}" type="slidenum">
              <a:rPr lang="en-US" smtClean="0"/>
              <a:t>3</a:t>
            </a:fld>
            <a:endParaRPr lang="en-US" dirty="0"/>
          </a:p>
        </p:txBody>
      </p:sp>
    </p:spTree>
    <p:extLst>
      <p:ext uri="{BB962C8B-B14F-4D97-AF65-F5344CB8AC3E}">
        <p14:creationId xmlns:p14="http://schemas.microsoft.com/office/powerpoint/2010/main" val="1485423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596A38-C4CA-4917-A83B-637187006481}" type="slidenum">
              <a:rPr lang="en-US" smtClean="0"/>
              <a:t>48</a:t>
            </a:fld>
            <a:endParaRPr lang="en-US"/>
          </a:p>
        </p:txBody>
      </p:sp>
    </p:spTree>
    <p:extLst>
      <p:ext uri="{BB962C8B-B14F-4D97-AF65-F5344CB8AC3E}">
        <p14:creationId xmlns:p14="http://schemas.microsoft.com/office/powerpoint/2010/main" val="19292987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596A38-C4CA-4917-A83B-637187006481}" type="slidenum">
              <a:rPr lang="en-US" smtClean="0"/>
              <a:t>50</a:t>
            </a:fld>
            <a:endParaRPr lang="en-US"/>
          </a:p>
        </p:txBody>
      </p:sp>
    </p:spTree>
    <p:extLst>
      <p:ext uri="{BB962C8B-B14F-4D97-AF65-F5344CB8AC3E}">
        <p14:creationId xmlns:p14="http://schemas.microsoft.com/office/powerpoint/2010/main" val="2656100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596A38-C4CA-4917-A83B-637187006481}" type="slidenum">
              <a:rPr lang="en-US" smtClean="0"/>
              <a:t>53</a:t>
            </a:fld>
            <a:endParaRPr lang="en-US"/>
          </a:p>
        </p:txBody>
      </p:sp>
    </p:spTree>
    <p:extLst>
      <p:ext uri="{BB962C8B-B14F-4D97-AF65-F5344CB8AC3E}">
        <p14:creationId xmlns:p14="http://schemas.microsoft.com/office/powerpoint/2010/main" val="28704569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596A38-C4CA-4917-A83B-637187006481}" type="slidenum">
              <a:rPr lang="en-US" smtClean="0"/>
              <a:t>55</a:t>
            </a:fld>
            <a:endParaRPr lang="en-US"/>
          </a:p>
        </p:txBody>
      </p:sp>
    </p:spTree>
    <p:extLst>
      <p:ext uri="{BB962C8B-B14F-4D97-AF65-F5344CB8AC3E}">
        <p14:creationId xmlns:p14="http://schemas.microsoft.com/office/powerpoint/2010/main" val="13305926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596A38-C4CA-4917-A83B-637187006481}" type="slidenum">
              <a:rPr lang="en-US" smtClean="0"/>
              <a:t>56</a:t>
            </a:fld>
            <a:endParaRPr lang="en-US"/>
          </a:p>
        </p:txBody>
      </p:sp>
    </p:spTree>
    <p:extLst>
      <p:ext uri="{BB962C8B-B14F-4D97-AF65-F5344CB8AC3E}">
        <p14:creationId xmlns:p14="http://schemas.microsoft.com/office/powerpoint/2010/main" val="21465050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BD8219-2D9F-88CB-464B-FD6BE3AAB4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558453-F794-8E8B-C2D7-3584B1FCF4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BA1C0E-F0E7-0364-92E5-C17B6F3A52D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C020CC4-7B04-BC39-96DA-8C5B8C0F7C0C}"/>
              </a:ext>
            </a:extLst>
          </p:cNvPr>
          <p:cNvSpPr>
            <a:spLocks noGrp="1"/>
          </p:cNvSpPr>
          <p:nvPr>
            <p:ph type="sldNum" sz="quarter" idx="5"/>
          </p:nvPr>
        </p:nvSpPr>
        <p:spPr/>
        <p:txBody>
          <a:bodyPr/>
          <a:lstStyle/>
          <a:p>
            <a:fld id="{A3596A38-C4CA-4917-A83B-637187006481}" type="slidenum">
              <a:rPr lang="en-US" smtClean="0"/>
              <a:t>58</a:t>
            </a:fld>
            <a:endParaRPr lang="en-US"/>
          </a:p>
        </p:txBody>
      </p:sp>
    </p:spTree>
    <p:extLst>
      <p:ext uri="{BB962C8B-B14F-4D97-AF65-F5344CB8AC3E}">
        <p14:creationId xmlns:p14="http://schemas.microsoft.com/office/powerpoint/2010/main" val="2376991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596A38-C4CA-4917-A83B-637187006481}" type="slidenum">
              <a:rPr lang="en-US" smtClean="0"/>
              <a:t>60</a:t>
            </a:fld>
            <a:endParaRPr lang="en-US"/>
          </a:p>
        </p:txBody>
      </p:sp>
    </p:spTree>
    <p:extLst>
      <p:ext uri="{BB962C8B-B14F-4D97-AF65-F5344CB8AC3E}">
        <p14:creationId xmlns:p14="http://schemas.microsoft.com/office/powerpoint/2010/main" val="2406088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596A38-C4CA-4917-A83B-637187006481}" type="slidenum">
              <a:rPr lang="en-US" smtClean="0"/>
              <a:t>12</a:t>
            </a:fld>
            <a:endParaRPr lang="en-US"/>
          </a:p>
        </p:txBody>
      </p:sp>
    </p:spTree>
    <p:extLst>
      <p:ext uri="{BB962C8B-B14F-4D97-AF65-F5344CB8AC3E}">
        <p14:creationId xmlns:p14="http://schemas.microsoft.com/office/powerpoint/2010/main" val="12535956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The </a:t>
            </a:r>
            <a:r>
              <a:rPr lang="nl-NL" dirty="0" err="1"/>
              <a:t>wireTypeDef</a:t>
            </a:r>
            <a:r>
              <a:rPr lang="nl-NL" dirty="0"/>
              <a:t> </a:t>
            </a:r>
            <a:r>
              <a:rPr lang="nl-NL" dirty="0" err="1"/>
              <a:t>describes</a:t>
            </a:r>
            <a:r>
              <a:rPr lang="nl-NL" dirty="0"/>
              <a:t> a view </a:t>
            </a:r>
            <a:r>
              <a:rPr lang="nl-NL" dirty="0" err="1"/>
              <a:t>specific</a:t>
            </a:r>
            <a:r>
              <a:rPr lang="nl-NL" dirty="0"/>
              <a:t> type name </a:t>
            </a:r>
            <a:r>
              <a:rPr lang="nl-NL" dirty="0" err="1"/>
              <a:t>for</a:t>
            </a:r>
            <a:r>
              <a:rPr lang="nl-NL" dirty="0"/>
              <a:t> port </a:t>
            </a:r>
            <a:r>
              <a:rPr lang="nl-NL" dirty="0" err="1"/>
              <a:t>sd</a:t>
            </a:r>
            <a:r>
              <a:rPr lang="nl-NL" dirty="0"/>
              <a:t> </a:t>
            </a:r>
            <a:r>
              <a:rPr lang="nl-NL" dirty="0" err="1"/>
              <a:t>because</a:t>
            </a:r>
            <a:r>
              <a:rPr lang="nl-NL" dirty="0"/>
              <a:t> </a:t>
            </a:r>
            <a:r>
              <a:rPr lang="nl-NL" dirty="0" err="1"/>
              <a:t>the</a:t>
            </a:r>
            <a:r>
              <a:rPr lang="nl-NL" dirty="0"/>
              <a:t> type “reg” is </a:t>
            </a:r>
            <a:r>
              <a:rPr lang="nl-NL" dirty="0" err="1"/>
              <a:t>specific</a:t>
            </a:r>
            <a:r>
              <a:rPr lang="nl-NL" dirty="0"/>
              <a:t> </a:t>
            </a:r>
            <a:r>
              <a:rPr lang="nl-NL" dirty="0" err="1"/>
              <a:t>for</a:t>
            </a:r>
            <a:r>
              <a:rPr lang="nl-NL" dirty="0"/>
              <a:t> </a:t>
            </a:r>
            <a:r>
              <a:rPr lang="nl-NL" dirty="0" err="1"/>
              <a:t>the</a:t>
            </a:r>
            <a:r>
              <a:rPr lang="nl-NL" dirty="0"/>
              <a:t> </a:t>
            </a:r>
            <a:r>
              <a:rPr lang="nl-NL" dirty="0" err="1"/>
              <a:t>verilog</a:t>
            </a:r>
            <a:r>
              <a:rPr lang="nl-NL" dirty="0"/>
              <a:t> </a:t>
            </a:r>
            <a:r>
              <a:rPr lang="nl-NL" dirty="0" err="1"/>
              <a:t>language</a:t>
            </a:r>
            <a:r>
              <a:rPr lang="nl-NL" dirty="0"/>
              <a:t>. For </a:t>
            </a:r>
            <a:r>
              <a:rPr lang="nl-NL" dirty="0" err="1"/>
              <a:t>ports</a:t>
            </a:r>
            <a:r>
              <a:rPr lang="nl-NL" dirty="0"/>
              <a:t> </a:t>
            </a:r>
            <a:r>
              <a:rPr lang="nl-NL" dirty="0" err="1"/>
              <a:t>sck</a:t>
            </a:r>
            <a:r>
              <a:rPr lang="nl-NL" dirty="0"/>
              <a:t> </a:t>
            </a:r>
            <a:r>
              <a:rPr lang="nl-NL" dirty="0" err="1"/>
              <a:t>and</a:t>
            </a:r>
            <a:r>
              <a:rPr lang="nl-NL" dirty="0"/>
              <a:t> </a:t>
            </a:r>
            <a:r>
              <a:rPr lang="nl-NL" dirty="0" err="1"/>
              <a:t>ws</a:t>
            </a:r>
            <a:r>
              <a:rPr lang="nl-NL" dirty="0"/>
              <a:t>, </a:t>
            </a:r>
            <a:r>
              <a:rPr lang="nl-NL" dirty="0" err="1"/>
              <a:t>the</a:t>
            </a:r>
            <a:r>
              <a:rPr lang="nl-NL" dirty="0"/>
              <a:t> type is </a:t>
            </a:r>
            <a:r>
              <a:rPr lang="nl-NL" dirty="0" err="1"/>
              <a:t>the</a:t>
            </a:r>
            <a:r>
              <a:rPr lang="nl-NL" dirty="0"/>
              <a:t> default type </a:t>
            </a:r>
            <a:r>
              <a:rPr lang="nl-NL" dirty="0" err="1"/>
              <a:t>for</a:t>
            </a:r>
            <a:r>
              <a:rPr lang="nl-NL" dirty="0"/>
              <a:t> </a:t>
            </a:r>
            <a:r>
              <a:rPr lang="nl-NL" dirty="0" err="1"/>
              <a:t>any</a:t>
            </a:r>
            <a:r>
              <a:rPr lang="nl-NL" dirty="0"/>
              <a:t> </a:t>
            </a:r>
            <a:r>
              <a:rPr lang="nl-NL" dirty="0" err="1"/>
              <a:t>selected</a:t>
            </a:r>
            <a:r>
              <a:rPr lang="nl-NL" dirty="0"/>
              <a:t> view; in </a:t>
            </a:r>
            <a:r>
              <a:rPr lang="nl-NL" dirty="0" err="1"/>
              <a:t>this</a:t>
            </a:r>
            <a:r>
              <a:rPr lang="nl-NL" dirty="0"/>
              <a:t> case “</a:t>
            </a:r>
            <a:r>
              <a:rPr lang="nl-NL" dirty="0" err="1"/>
              <a:t>wire</a:t>
            </a:r>
            <a:r>
              <a:rPr lang="nl-NL" dirty="0"/>
              <a:t>” </a:t>
            </a:r>
            <a:r>
              <a:rPr lang="nl-NL" dirty="0" err="1"/>
              <a:t>since</a:t>
            </a:r>
            <a:r>
              <a:rPr lang="nl-NL" dirty="0"/>
              <a:t> </a:t>
            </a:r>
            <a:r>
              <a:rPr lang="nl-NL" dirty="0" err="1"/>
              <a:t>there</a:t>
            </a:r>
            <a:r>
              <a:rPr lang="nl-NL" dirty="0"/>
              <a:t> is </a:t>
            </a:r>
            <a:r>
              <a:rPr lang="nl-NL" dirty="0" err="1"/>
              <a:t>only</a:t>
            </a:r>
            <a:r>
              <a:rPr lang="nl-NL" dirty="0"/>
              <a:t> </a:t>
            </a:r>
            <a:r>
              <a:rPr lang="nl-NL" dirty="0" err="1"/>
              <a:t>one</a:t>
            </a:r>
            <a:r>
              <a:rPr lang="nl-NL" dirty="0"/>
              <a:t> </a:t>
            </a:r>
            <a:r>
              <a:rPr lang="nl-NL" dirty="0" err="1"/>
              <a:t>verilog</a:t>
            </a:r>
            <a:r>
              <a:rPr lang="nl-NL" dirty="0"/>
              <a:t> view.</a:t>
            </a:r>
            <a:endParaRPr lang="en-US" dirty="0"/>
          </a:p>
        </p:txBody>
      </p:sp>
      <p:sp>
        <p:nvSpPr>
          <p:cNvPr id="4" name="Slide Number Placeholder 3"/>
          <p:cNvSpPr>
            <a:spLocks noGrp="1"/>
          </p:cNvSpPr>
          <p:nvPr>
            <p:ph type="sldNum" sz="quarter" idx="5"/>
          </p:nvPr>
        </p:nvSpPr>
        <p:spPr/>
        <p:txBody>
          <a:bodyPr/>
          <a:lstStyle/>
          <a:p>
            <a:fld id="{A3596A38-C4CA-4917-A83B-637187006481}" type="slidenum">
              <a:rPr lang="en-US" smtClean="0"/>
              <a:t>14</a:t>
            </a:fld>
            <a:endParaRPr lang="en-US"/>
          </a:p>
        </p:txBody>
      </p:sp>
    </p:spTree>
    <p:extLst>
      <p:ext uri="{BB962C8B-B14F-4D97-AF65-F5344CB8AC3E}">
        <p14:creationId xmlns:p14="http://schemas.microsoft.com/office/powerpoint/2010/main" val="33733914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596A38-C4CA-4917-A83B-637187006481}" type="slidenum">
              <a:rPr lang="en-US" smtClean="0"/>
              <a:t>25</a:t>
            </a:fld>
            <a:endParaRPr lang="en-US"/>
          </a:p>
        </p:txBody>
      </p:sp>
    </p:spTree>
    <p:extLst>
      <p:ext uri="{BB962C8B-B14F-4D97-AF65-F5344CB8AC3E}">
        <p14:creationId xmlns:p14="http://schemas.microsoft.com/office/powerpoint/2010/main" val="42444846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596A38-C4CA-4917-A83B-637187006481}" type="slidenum">
              <a:rPr lang="en-US" smtClean="0"/>
              <a:t>32</a:t>
            </a:fld>
            <a:endParaRPr lang="en-US"/>
          </a:p>
        </p:txBody>
      </p:sp>
    </p:spTree>
    <p:extLst>
      <p:ext uri="{BB962C8B-B14F-4D97-AF65-F5344CB8AC3E}">
        <p14:creationId xmlns:p14="http://schemas.microsoft.com/office/powerpoint/2010/main" val="7400362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596A38-C4CA-4917-A83B-637187006481}" type="slidenum">
              <a:rPr lang="en-US" smtClean="0"/>
              <a:t>33</a:t>
            </a:fld>
            <a:endParaRPr lang="en-US"/>
          </a:p>
        </p:txBody>
      </p:sp>
    </p:spTree>
    <p:extLst>
      <p:ext uri="{BB962C8B-B14F-4D97-AF65-F5344CB8AC3E}">
        <p14:creationId xmlns:p14="http://schemas.microsoft.com/office/powerpoint/2010/main" val="23201150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596A38-C4CA-4917-A83B-637187006481}" type="slidenum">
              <a:rPr lang="en-US" smtClean="0"/>
              <a:t>34</a:t>
            </a:fld>
            <a:endParaRPr lang="en-US"/>
          </a:p>
        </p:txBody>
      </p:sp>
    </p:spTree>
    <p:extLst>
      <p:ext uri="{BB962C8B-B14F-4D97-AF65-F5344CB8AC3E}">
        <p14:creationId xmlns:p14="http://schemas.microsoft.com/office/powerpoint/2010/main" val="20982233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596A38-C4CA-4917-A83B-637187006481}" type="slidenum">
              <a:rPr lang="en-US" smtClean="0"/>
              <a:t>35</a:t>
            </a:fld>
            <a:endParaRPr lang="en-US"/>
          </a:p>
        </p:txBody>
      </p:sp>
    </p:spTree>
    <p:extLst>
      <p:ext uri="{BB962C8B-B14F-4D97-AF65-F5344CB8AC3E}">
        <p14:creationId xmlns:p14="http://schemas.microsoft.com/office/powerpoint/2010/main" val="21144003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descr="A blue and yellow background with yellow dots&#10;&#10;Description automatically generated">
            <a:extLst>
              <a:ext uri="{FF2B5EF4-FFF2-40B4-BE49-F238E27FC236}">
                <a16:creationId xmlns:a16="http://schemas.microsoft.com/office/drawing/2014/main" id="{3263317C-20C1-7D58-16B9-1FE8FFCC4A0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7" name="Picture 6" descr="A black and yellow sign with white text&#10;&#10;Description automatically generated">
            <a:extLst>
              <a:ext uri="{FF2B5EF4-FFF2-40B4-BE49-F238E27FC236}">
                <a16:creationId xmlns:a16="http://schemas.microsoft.com/office/drawing/2014/main" id="{D514CCD3-B2C2-E17C-EF8E-4F8A3A2D2F6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36212" y="525956"/>
            <a:ext cx="3919576" cy="2775934"/>
          </a:xfrm>
          <a:prstGeom prst="rect">
            <a:avLst/>
          </a:prstGeom>
        </p:spPr>
      </p:pic>
      <p:sp>
        <p:nvSpPr>
          <p:cNvPr id="2" name="Title 1">
            <a:extLst>
              <a:ext uri="{FF2B5EF4-FFF2-40B4-BE49-F238E27FC236}">
                <a16:creationId xmlns:a16="http://schemas.microsoft.com/office/drawing/2014/main" id="{59A2774B-D866-4A27-916C-C9683583EF27}"/>
              </a:ext>
            </a:extLst>
          </p:cNvPr>
          <p:cNvSpPr>
            <a:spLocks noGrp="1"/>
          </p:cNvSpPr>
          <p:nvPr>
            <p:ph type="ctrTitle"/>
          </p:nvPr>
        </p:nvSpPr>
        <p:spPr>
          <a:xfrm>
            <a:off x="1524000" y="2256219"/>
            <a:ext cx="9144000" cy="2387600"/>
          </a:xfrm>
        </p:spPr>
        <p:txBody>
          <a:bodyPr anchor="b"/>
          <a:lstStyle>
            <a:lvl1pPr algn="ctr">
              <a:defRPr sz="60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D0A99B91-008A-49DD-8794-62DFD4BCF0F5}"/>
              </a:ext>
            </a:extLst>
          </p:cNvPr>
          <p:cNvSpPr>
            <a:spLocks noGrp="1"/>
          </p:cNvSpPr>
          <p:nvPr>
            <p:ph type="subTitle" idx="1"/>
          </p:nvPr>
        </p:nvSpPr>
        <p:spPr>
          <a:xfrm>
            <a:off x="1524000" y="4735894"/>
            <a:ext cx="9144000" cy="1655762"/>
          </a:xfrm>
        </p:spPr>
        <p:txBody>
          <a:bodyPr/>
          <a:lstStyle>
            <a:lvl1pPr marL="0" indent="0" algn="ctr">
              <a:buNone/>
              <a:defRPr sz="2400">
                <a:solidFill>
                  <a:schemeClr val="bg1">
                    <a:lumMod val="6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2" name="Picture 11" descr="A picture containing text, clipart&#10;&#10;Description automatically generated">
            <a:extLst>
              <a:ext uri="{FF2B5EF4-FFF2-40B4-BE49-F238E27FC236}">
                <a16:creationId xmlns:a16="http://schemas.microsoft.com/office/drawing/2014/main" id="{ECBF5C5C-DF86-4906-83E0-5936740EBA8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564367" y="5846022"/>
            <a:ext cx="1139905" cy="637709"/>
          </a:xfrm>
          <a:prstGeom prst="rect">
            <a:avLst/>
          </a:prstGeom>
        </p:spPr>
      </p:pic>
    </p:spTree>
    <p:extLst>
      <p:ext uri="{BB962C8B-B14F-4D97-AF65-F5344CB8AC3E}">
        <p14:creationId xmlns:p14="http://schemas.microsoft.com/office/powerpoint/2010/main" val="32911278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9E9C2-F2E7-4DE4-AE61-24C0D4E3CE6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1382B70-D5BC-4E09-B48A-6770AC9F5C9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754150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93349B1-7935-4DCD-9A12-9DE5F7E9C5B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FA2DA99-E0C5-4CEF-A837-8BC75A9D796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01176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3EF33-BD1A-4B1C-9E73-64BD301C91C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4AC42AA-B2DC-490A-BCE7-F9FCAA3844D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48037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8250EF09-9196-BF0F-19AE-EDA345A79D1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4" name="Picture 3" descr="A black and yellow sign with white text&#10;&#10;Description automatically generated">
            <a:extLst>
              <a:ext uri="{FF2B5EF4-FFF2-40B4-BE49-F238E27FC236}">
                <a16:creationId xmlns:a16="http://schemas.microsoft.com/office/drawing/2014/main" id="{90CA0E02-50E9-3BB5-8515-7473CFE8DE5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44550" y="1543049"/>
            <a:ext cx="2429006" cy="1720278"/>
          </a:xfrm>
          <a:prstGeom prst="rect">
            <a:avLst/>
          </a:prstGeom>
        </p:spPr>
      </p:pic>
      <p:sp>
        <p:nvSpPr>
          <p:cNvPr id="2" name="Title 1">
            <a:extLst>
              <a:ext uri="{FF2B5EF4-FFF2-40B4-BE49-F238E27FC236}">
                <a16:creationId xmlns:a16="http://schemas.microsoft.com/office/drawing/2014/main" id="{9D87C49C-7933-4393-901B-503549FE7AF3}"/>
              </a:ext>
            </a:extLst>
          </p:cNvPr>
          <p:cNvSpPr>
            <a:spLocks noGrp="1"/>
          </p:cNvSpPr>
          <p:nvPr>
            <p:ph type="title"/>
          </p:nvPr>
        </p:nvSpPr>
        <p:spPr>
          <a:xfrm>
            <a:off x="831850" y="1709738"/>
            <a:ext cx="10515600" cy="2852737"/>
          </a:xfrm>
        </p:spPr>
        <p:txBody>
          <a:bodyPr anchor="b"/>
          <a:lstStyle>
            <a:lvl1pPr>
              <a:defRPr sz="600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8E2925F3-3EA8-4255-B151-68B28F8D9B20}"/>
              </a:ext>
            </a:extLst>
          </p:cNvPr>
          <p:cNvSpPr>
            <a:spLocks noGrp="1"/>
          </p:cNvSpPr>
          <p:nvPr>
            <p:ph type="body" idx="1"/>
          </p:nvPr>
        </p:nvSpPr>
        <p:spPr>
          <a:xfrm>
            <a:off x="831850" y="4589463"/>
            <a:ext cx="10515600" cy="1500187"/>
          </a:xfrm>
        </p:spPr>
        <p:txBody>
          <a:bodyPr/>
          <a:lstStyle>
            <a:lvl1pPr marL="0" indent="0">
              <a:buNone/>
              <a:defRPr sz="2400">
                <a:solidFill>
                  <a:schemeClr val="bg1">
                    <a:lumMod val="6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pic>
        <p:nvPicPr>
          <p:cNvPr id="9" name="Picture 8" descr="A picture containing text, clipart&#10;&#10;Description automatically generated">
            <a:extLst>
              <a:ext uri="{FF2B5EF4-FFF2-40B4-BE49-F238E27FC236}">
                <a16:creationId xmlns:a16="http://schemas.microsoft.com/office/drawing/2014/main" id="{B711538C-F00A-4E7F-B07D-CA04B957192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564367" y="5846021"/>
            <a:ext cx="1139905" cy="637709"/>
          </a:xfrm>
          <a:prstGeom prst="rect">
            <a:avLst/>
          </a:prstGeom>
        </p:spPr>
      </p:pic>
    </p:spTree>
    <p:extLst>
      <p:ext uri="{BB962C8B-B14F-4D97-AF65-F5344CB8AC3E}">
        <p14:creationId xmlns:p14="http://schemas.microsoft.com/office/powerpoint/2010/main" val="23522373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9A504-A3D6-40D3-801F-1F1B0369A0F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D74251-B260-4AA3-89A7-C2AAF6454F7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3CC5724-6C95-43BB-86F2-C4DB0421D74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430547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DBC43-56EE-49F9-81F6-68AF27F33DC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B334154-D304-4A36-8C0F-CE37FC38FC0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56D6FC9-3E76-43FD-8A53-62FDED932EB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0A86964-5C69-495F-89E4-A84614FFCEB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A4EA5DD-7FDF-4DA0-BE67-612A0C3D235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169638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962A527F-EB83-43C3-8D4F-B47B62DF373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2" name="Title 1">
            <a:extLst>
              <a:ext uri="{FF2B5EF4-FFF2-40B4-BE49-F238E27FC236}">
                <a16:creationId xmlns:a16="http://schemas.microsoft.com/office/drawing/2014/main" id="{31211E4E-992F-462D-84FD-744926456705}"/>
              </a:ext>
            </a:extLst>
          </p:cNvPr>
          <p:cNvSpPr>
            <a:spLocks noGrp="1"/>
          </p:cNvSpPr>
          <p:nvPr>
            <p:ph type="title"/>
          </p:nvPr>
        </p:nvSpPr>
        <p:spPr/>
        <p:txBody>
          <a:bodyPr/>
          <a:lstStyle>
            <a:lvl1pPr>
              <a:defRPr>
                <a:solidFill>
                  <a:schemeClr val="bg1"/>
                </a:solidFill>
              </a:defRPr>
            </a:lvl1pPr>
          </a:lstStyle>
          <a:p>
            <a:r>
              <a:rPr lang="en-US" dirty="0"/>
              <a:t>Click to edit Master title style</a:t>
            </a:r>
          </a:p>
        </p:txBody>
      </p:sp>
      <p:pic>
        <p:nvPicPr>
          <p:cNvPr id="7" name="Picture 6" descr="A picture containing text, clipart&#10;&#10;Description automatically generated">
            <a:extLst>
              <a:ext uri="{FF2B5EF4-FFF2-40B4-BE49-F238E27FC236}">
                <a16:creationId xmlns:a16="http://schemas.microsoft.com/office/drawing/2014/main" id="{CD376EB0-8C47-409B-B015-F118A863C47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64367" y="5846021"/>
            <a:ext cx="1139905" cy="637709"/>
          </a:xfrm>
          <a:prstGeom prst="rect">
            <a:avLst/>
          </a:prstGeom>
        </p:spPr>
      </p:pic>
    </p:spTree>
    <p:extLst>
      <p:ext uri="{BB962C8B-B14F-4D97-AF65-F5344CB8AC3E}">
        <p14:creationId xmlns:p14="http://schemas.microsoft.com/office/powerpoint/2010/main" val="2229638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16639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FA503-B092-4E55-A341-2080B1952F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DDE4018-2050-4501-9EF5-187E31BE2BB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4B1BB1B-4DC6-4E5D-B124-A76712A003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549989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7E226-148C-4FF8-A4B4-89EBA96FA9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6A90C3B-3129-4331-887D-5DD6D8C5802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885A1A8-9307-4221-B842-0C92B508EC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398063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descr="A black screen with a yellow border&#10;&#10;Description automatically generated">
            <a:extLst>
              <a:ext uri="{FF2B5EF4-FFF2-40B4-BE49-F238E27FC236}">
                <a16:creationId xmlns:a16="http://schemas.microsoft.com/office/drawing/2014/main" id="{C7A2F86E-F77C-3293-D9AF-5DE09D107764}"/>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1785"/>
            <a:ext cx="12192000" cy="6854430"/>
          </a:xfrm>
          <a:prstGeom prst="rect">
            <a:avLst/>
          </a:prstGeom>
        </p:spPr>
      </p:pic>
      <p:sp>
        <p:nvSpPr>
          <p:cNvPr id="2" name="Title Placeholder 1">
            <a:extLst>
              <a:ext uri="{FF2B5EF4-FFF2-40B4-BE49-F238E27FC236}">
                <a16:creationId xmlns:a16="http://schemas.microsoft.com/office/drawing/2014/main" id="{1D2C425F-F25D-4BA7-A9B8-4BC37CFD3C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9477EB06-2BE0-495F-8624-2707A47B8A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descr="A picture containing text, clipart&#10;&#10;Description automatically generated">
            <a:extLst>
              <a:ext uri="{FF2B5EF4-FFF2-40B4-BE49-F238E27FC236}">
                <a16:creationId xmlns:a16="http://schemas.microsoft.com/office/drawing/2014/main" id="{075D967B-0316-4E0C-B5E6-DC51B8DFC632}"/>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357824" y="6090913"/>
            <a:ext cx="1078993" cy="603632"/>
          </a:xfrm>
          <a:prstGeom prst="rect">
            <a:avLst/>
          </a:prstGeom>
        </p:spPr>
      </p:pic>
    </p:spTree>
    <p:extLst>
      <p:ext uri="{BB962C8B-B14F-4D97-AF65-F5344CB8AC3E}">
        <p14:creationId xmlns:p14="http://schemas.microsoft.com/office/powerpoint/2010/main" val="34899774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sv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accellera.org/images/downloads/standards/ip-xact/IPXACT-2022_user_guide.pdf"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3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4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4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w3.org/2001/XMLSchema-instance" TargetMode="External"/><Relationship Id="rId2" Type="http://schemas.openxmlformats.org/officeDocument/2006/relationships/hyperlink" Target="http://www.accellera.org/XMLSchema/IPXACT/1685-2022" TargetMode="External"/><Relationship Id="rId1" Type="http://schemas.openxmlformats.org/officeDocument/2006/relationships/slideLayout" Target="../slideLayouts/slideLayout2.xml"/><Relationship Id="rId4" Type="http://schemas.openxmlformats.org/officeDocument/2006/relationships/hyperlink" Target="http://www.accellera.org/XMLSchema/IPXACT/1685-2022/index.xsd" TargetMode="Externa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4C65A-7D1C-46E6-88FA-4BE71586993B}"/>
              </a:ext>
            </a:extLst>
          </p:cNvPr>
          <p:cNvSpPr>
            <a:spLocks noGrp="1"/>
          </p:cNvSpPr>
          <p:nvPr>
            <p:ph type="ctrTitle"/>
          </p:nvPr>
        </p:nvSpPr>
        <p:spPr>
          <a:xfrm>
            <a:off x="117231" y="2299570"/>
            <a:ext cx="11969261" cy="2387600"/>
          </a:xfrm>
        </p:spPr>
        <p:txBody>
          <a:bodyPr>
            <a:normAutofit/>
          </a:bodyPr>
          <a:lstStyle/>
          <a:p>
            <a:r>
              <a:rPr lang="en-US" sz="4400" dirty="0"/>
              <a:t>IP-XACT Tutorial</a:t>
            </a:r>
            <a:br>
              <a:rPr lang="en-US" sz="4400" dirty="0"/>
            </a:br>
            <a:endParaRPr lang="en-US" sz="4400" dirty="0"/>
          </a:p>
        </p:txBody>
      </p:sp>
      <p:sp>
        <p:nvSpPr>
          <p:cNvPr id="4" name="Subtitle 6">
            <a:extLst>
              <a:ext uri="{FF2B5EF4-FFF2-40B4-BE49-F238E27FC236}">
                <a16:creationId xmlns:a16="http://schemas.microsoft.com/office/drawing/2014/main" id="{6EC292F7-A3EA-4989-AA8A-441228AC7726}"/>
              </a:ext>
            </a:extLst>
          </p:cNvPr>
          <p:cNvSpPr>
            <a:spLocks noGrp="1"/>
          </p:cNvSpPr>
          <p:nvPr>
            <p:ph type="subTitle" idx="1"/>
          </p:nvPr>
        </p:nvSpPr>
        <p:spPr>
          <a:xfrm>
            <a:off x="1446029" y="4809344"/>
            <a:ext cx="9144000" cy="1752600"/>
          </a:xfrm>
        </p:spPr>
        <p:txBody>
          <a:bodyPr>
            <a:normAutofit/>
          </a:bodyPr>
          <a:lstStyle/>
          <a:p>
            <a:r>
              <a:rPr lang="en-US" sz="3200" dirty="0"/>
              <a:t>Richard Weber, Fellow, Director of Engineering </a:t>
            </a:r>
            <a:r>
              <a:rPr lang="en-US" sz="3200" dirty="0" err="1"/>
              <a:t>Arteris</a:t>
            </a:r>
            <a:endParaRPr lang="en-US" sz="3200" dirty="0"/>
          </a:p>
          <a:p>
            <a:r>
              <a:rPr lang="en-US" sz="3200" dirty="0"/>
              <a:t>Anupam </a:t>
            </a:r>
            <a:r>
              <a:rPr lang="en-US" sz="3200" dirty="0" err="1"/>
              <a:t>Bakshi</a:t>
            </a:r>
            <a:r>
              <a:rPr lang="en-US" sz="3200" dirty="0"/>
              <a:t>, CEO, </a:t>
            </a:r>
            <a:r>
              <a:rPr lang="en-US" sz="3200" dirty="0" err="1"/>
              <a:t>Agnisys</a:t>
            </a:r>
            <a:endParaRPr lang="en-US" sz="3200" dirty="0"/>
          </a:p>
        </p:txBody>
      </p:sp>
      <p:pic>
        <p:nvPicPr>
          <p:cNvPr id="3" name="Picture 2" descr="A white text on a black background&#10;&#10;Description automatically generated">
            <a:extLst>
              <a:ext uri="{FF2B5EF4-FFF2-40B4-BE49-F238E27FC236}">
                <a16:creationId xmlns:a16="http://schemas.microsoft.com/office/drawing/2014/main" id="{2C9F0BD9-97E0-C9CB-050C-153A8EF6D4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9425" y="5993619"/>
            <a:ext cx="2845800" cy="420433"/>
          </a:xfrm>
          <a:prstGeom prst="rect">
            <a:avLst/>
          </a:prstGeom>
        </p:spPr>
      </p:pic>
      <p:pic>
        <p:nvPicPr>
          <p:cNvPr id="5" name="Graphic 4">
            <a:extLst>
              <a:ext uri="{FF2B5EF4-FFF2-40B4-BE49-F238E27FC236}">
                <a16:creationId xmlns:a16="http://schemas.microsoft.com/office/drawing/2014/main" id="{1D155C89-B23D-7BD5-4683-8D3E8F932E2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07724" y="5950103"/>
            <a:ext cx="2845800" cy="656205"/>
          </a:xfrm>
          <a:prstGeom prst="rect">
            <a:avLst/>
          </a:prstGeom>
        </p:spPr>
      </p:pic>
    </p:spTree>
    <p:extLst>
      <p:ext uri="{BB962C8B-B14F-4D97-AF65-F5344CB8AC3E}">
        <p14:creationId xmlns:p14="http://schemas.microsoft.com/office/powerpoint/2010/main" val="6508769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D22AA-BFBC-FF2C-7CCF-F08E0DC47551}"/>
              </a:ext>
            </a:extLst>
          </p:cNvPr>
          <p:cNvSpPr>
            <a:spLocks noGrp="1"/>
          </p:cNvSpPr>
          <p:nvPr>
            <p:ph type="title"/>
          </p:nvPr>
        </p:nvSpPr>
        <p:spPr/>
        <p:txBody>
          <a:bodyPr/>
          <a:lstStyle/>
          <a:p>
            <a:r>
              <a:rPr lang="nl-NL" dirty="0" err="1"/>
              <a:t>Example</a:t>
            </a:r>
            <a:r>
              <a:rPr lang="nl-NL" dirty="0"/>
              <a:t> IP-XACT Component</a:t>
            </a:r>
            <a:endParaRPr lang="en-US" dirty="0"/>
          </a:p>
        </p:txBody>
      </p:sp>
      <p:pic>
        <p:nvPicPr>
          <p:cNvPr id="24" name="Picture 23">
            <a:extLst>
              <a:ext uri="{FF2B5EF4-FFF2-40B4-BE49-F238E27FC236}">
                <a16:creationId xmlns:a16="http://schemas.microsoft.com/office/drawing/2014/main" id="{20FCF78D-3D80-8F2C-F42E-69F7148C1056}"/>
              </a:ext>
            </a:extLst>
          </p:cNvPr>
          <p:cNvPicPr>
            <a:picLocks noChangeAspect="1"/>
          </p:cNvPicPr>
          <p:nvPr/>
        </p:nvPicPr>
        <p:blipFill>
          <a:blip r:embed="rId2"/>
          <a:stretch>
            <a:fillRect/>
          </a:stretch>
        </p:blipFill>
        <p:spPr>
          <a:xfrm>
            <a:off x="942645" y="2177824"/>
            <a:ext cx="4706007" cy="1629002"/>
          </a:xfrm>
          <a:prstGeom prst="rect">
            <a:avLst/>
          </a:prstGeom>
        </p:spPr>
      </p:pic>
      <p:pic>
        <p:nvPicPr>
          <p:cNvPr id="6" name="Picture 5">
            <a:extLst>
              <a:ext uri="{FF2B5EF4-FFF2-40B4-BE49-F238E27FC236}">
                <a16:creationId xmlns:a16="http://schemas.microsoft.com/office/drawing/2014/main" id="{AF24CF4B-5A24-F3B5-5BC4-7A4A20DC2F2D}"/>
              </a:ext>
            </a:extLst>
          </p:cNvPr>
          <p:cNvPicPr>
            <a:picLocks noChangeAspect="1"/>
          </p:cNvPicPr>
          <p:nvPr/>
        </p:nvPicPr>
        <p:blipFill>
          <a:blip r:embed="rId3"/>
          <a:stretch>
            <a:fillRect/>
          </a:stretch>
        </p:blipFill>
        <p:spPr>
          <a:xfrm>
            <a:off x="6543350" y="2177824"/>
            <a:ext cx="4173740" cy="2676638"/>
          </a:xfrm>
          <a:prstGeom prst="rect">
            <a:avLst/>
          </a:prstGeom>
        </p:spPr>
      </p:pic>
      <p:sp>
        <p:nvSpPr>
          <p:cNvPr id="7" name="TextBox 6">
            <a:extLst>
              <a:ext uri="{FF2B5EF4-FFF2-40B4-BE49-F238E27FC236}">
                <a16:creationId xmlns:a16="http://schemas.microsoft.com/office/drawing/2014/main" id="{416488E7-85A8-5028-6BC8-F9E2F8748E78}"/>
              </a:ext>
            </a:extLst>
          </p:cNvPr>
          <p:cNvSpPr txBox="1"/>
          <p:nvPr/>
        </p:nvSpPr>
        <p:spPr>
          <a:xfrm>
            <a:off x="847395" y="1765630"/>
            <a:ext cx="569387" cy="369332"/>
          </a:xfrm>
          <a:prstGeom prst="rect">
            <a:avLst/>
          </a:prstGeom>
          <a:noFill/>
        </p:spPr>
        <p:txBody>
          <a:bodyPr wrap="none" rtlCol="0">
            <a:spAutoFit/>
          </a:bodyPr>
          <a:lstStyle/>
          <a:p>
            <a:r>
              <a:rPr lang="nl-NL" dirty="0"/>
              <a:t>HDL</a:t>
            </a:r>
            <a:endParaRPr lang="en-US" dirty="0"/>
          </a:p>
        </p:txBody>
      </p:sp>
      <p:sp>
        <p:nvSpPr>
          <p:cNvPr id="8" name="TextBox 7">
            <a:extLst>
              <a:ext uri="{FF2B5EF4-FFF2-40B4-BE49-F238E27FC236}">
                <a16:creationId xmlns:a16="http://schemas.microsoft.com/office/drawing/2014/main" id="{9267A791-3E12-5033-A093-FF646FB69DC8}"/>
              </a:ext>
            </a:extLst>
          </p:cNvPr>
          <p:cNvSpPr txBox="1"/>
          <p:nvPr/>
        </p:nvSpPr>
        <p:spPr>
          <a:xfrm>
            <a:off x="6448095" y="1749590"/>
            <a:ext cx="2105320" cy="369332"/>
          </a:xfrm>
          <a:prstGeom prst="rect">
            <a:avLst/>
          </a:prstGeom>
          <a:noFill/>
        </p:spPr>
        <p:txBody>
          <a:bodyPr wrap="none" rtlCol="0">
            <a:spAutoFit/>
          </a:bodyPr>
          <a:lstStyle/>
          <a:p>
            <a:r>
              <a:rPr lang="nl-NL" dirty="0"/>
              <a:t>IP-XACT component </a:t>
            </a:r>
            <a:endParaRPr lang="en-US" dirty="0"/>
          </a:p>
        </p:txBody>
      </p:sp>
      <p:sp>
        <p:nvSpPr>
          <p:cNvPr id="9" name="TextBox 8">
            <a:extLst>
              <a:ext uri="{FF2B5EF4-FFF2-40B4-BE49-F238E27FC236}">
                <a16:creationId xmlns:a16="http://schemas.microsoft.com/office/drawing/2014/main" id="{01D49FEC-BE54-CCE0-4742-D6E8C5305BD3}"/>
              </a:ext>
            </a:extLst>
          </p:cNvPr>
          <p:cNvSpPr txBox="1"/>
          <p:nvPr/>
        </p:nvSpPr>
        <p:spPr>
          <a:xfrm>
            <a:off x="5417798" y="3331477"/>
            <a:ext cx="1059906" cy="369332"/>
          </a:xfrm>
          <a:prstGeom prst="rect">
            <a:avLst/>
          </a:prstGeom>
          <a:noFill/>
        </p:spPr>
        <p:txBody>
          <a:bodyPr wrap="none" rtlCol="0">
            <a:spAutoFit/>
          </a:bodyPr>
          <a:lstStyle/>
          <a:p>
            <a:r>
              <a:rPr lang="nl-NL" dirty="0"/>
              <a:t>model </a:t>
            </a:r>
            <a:r>
              <a:rPr lang="nl-NL" dirty="0">
                <a:sym typeface="Wingdings" panose="05000000000000000000" pitchFamily="2" charset="2"/>
              </a:rPr>
              <a:t></a:t>
            </a:r>
            <a:endParaRPr lang="en-US" dirty="0"/>
          </a:p>
        </p:txBody>
      </p:sp>
      <p:cxnSp>
        <p:nvCxnSpPr>
          <p:cNvPr id="10" name="Straight Connector 9">
            <a:extLst>
              <a:ext uri="{FF2B5EF4-FFF2-40B4-BE49-F238E27FC236}">
                <a16:creationId xmlns:a16="http://schemas.microsoft.com/office/drawing/2014/main" id="{9D4BB318-9D6B-547F-5ABB-A203D4629E4D}"/>
              </a:ext>
            </a:extLst>
          </p:cNvPr>
          <p:cNvCxnSpPr>
            <a:cxnSpLocks/>
          </p:cNvCxnSpPr>
          <p:nvPr/>
        </p:nvCxnSpPr>
        <p:spPr>
          <a:xfrm>
            <a:off x="6437704" y="3429000"/>
            <a:ext cx="0" cy="990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C9E22294-B577-B59C-9037-4925C30F7772}"/>
              </a:ext>
            </a:extLst>
          </p:cNvPr>
          <p:cNvSpPr>
            <a:spLocks noGrp="1"/>
          </p:cNvSpPr>
          <p:nvPr>
            <p:ph idx="1"/>
          </p:nvPr>
        </p:nvSpPr>
        <p:spPr>
          <a:xfrm>
            <a:off x="451661" y="5019381"/>
            <a:ext cx="10992180" cy="490199"/>
          </a:xfrm>
        </p:spPr>
        <p:txBody>
          <a:bodyPr>
            <a:noAutofit/>
          </a:bodyPr>
          <a:lstStyle/>
          <a:p>
            <a:pPr marL="0" indent="0">
              <a:buNone/>
            </a:pPr>
            <a:r>
              <a:rPr lang="nl-NL" sz="2600" dirty="0"/>
              <a:t>An IP-XACT component model </a:t>
            </a:r>
            <a:r>
              <a:rPr lang="nl-NL" sz="2600" dirty="0" err="1"/>
              <a:t>describes</a:t>
            </a:r>
            <a:r>
              <a:rPr lang="nl-NL" sz="2600" dirty="0"/>
              <a:t> views, </a:t>
            </a:r>
            <a:r>
              <a:rPr lang="nl-NL" sz="2600" dirty="0" err="1"/>
              <a:t>instantiations</a:t>
            </a:r>
            <a:r>
              <a:rPr lang="nl-NL" sz="2600" dirty="0"/>
              <a:t>, </a:t>
            </a:r>
            <a:r>
              <a:rPr lang="nl-NL" sz="2600" dirty="0" err="1"/>
              <a:t>and</a:t>
            </a:r>
            <a:r>
              <a:rPr lang="nl-NL" sz="2600" dirty="0"/>
              <a:t> </a:t>
            </a:r>
            <a:r>
              <a:rPr lang="nl-NL" sz="2600" dirty="0" err="1"/>
              <a:t>ports</a:t>
            </a:r>
            <a:r>
              <a:rPr lang="nl-NL" sz="2600" dirty="0"/>
              <a:t> of </a:t>
            </a:r>
            <a:r>
              <a:rPr lang="nl-NL" sz="2600" dirty="0" err="1"/>
              <a:t>the</a:t>
            </a:r>
            <a:r>
              <a:rPr lang="nl-NL" sz="2600" dirty="0"/>
              <a:t> IP</a:t>
            </a:r>
            <a:endParaRPr lang="en-US" sz="2600" dirty="0"/>
          </a:p>
        </p:txBody>
      </p:sp>
      <p:sp>
        <p:nvSpPr>
          <p:cNvPr id="3" name="Slide Number Placeholder 2">
            <a:extLst>
              <a:ext uri="{FF2B5EF4-FFF2-40B4-BE49-F238E27FC236}">
                <a16:creationId xmlns:a16="http://schemas.microsoft.com/office/drawing/2014/main" id="{48F4E7F4-E8F7-03DC-1971-BDBAABA9C335}"/>
              </a:ext>
            </a:extLst>
          </p:cNvPr>
          <p:cNvSpPr>
            <a:spLocks noGrp="1"/>
          </p:cNvSpPr>
          <p:nvPr>
            <p:ph type="sldNum" sz="quarter" idx="4"/>
          </p:nvPr>
        </p:nvSpPr>
        <p:spPr>
          <a:xfrm>
            <a:off x="4610100" y="6263481"/>
            <a:ext cx="2971800" cy="458787"/>
          </a:xfrm>
          <a:prstGeom prst="rect">
            <a:avLst/>
          </a:prstGeom>
        </p:spPr>
        <p:txBody>
          <a:bodyPr vert="horz" lIns="91440" tIns="45720" rIns="91440" bIns="45720" rtlCol="0" anchor="b"/>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596A38-C4CA-4917-A83B-637187006481}" type="slidenum">
              <a:rPr lang="en-US" smtClean="0"/>
              <a:pPr/>
              <a:t>10</a:t>
            </a:fld>
            <a:endParaRPr lang="en-US" dirty="0"/>
          </a:p>
        </p:txBody>
      </p:sp>
    </p:spTree>
    <p:extLst>
      <p:ext uri="{BB962C8B-B14F-4D97-AF65-F5344CB8AC3E}">
        <p14:creationId xmlns:p14="http://schemas.microsoft.com/office/powerpoint/2010/main" val="18479722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60A2A-EDA3-4C29-FFA5-E10003C1D518}"/>
              </a:ext>
            </a:extLst>
          </p:cNvPr>
          <p:cNvSpPr>
            <a:spLocks noGrp="1"/>
          </p:cNvSpPr>
          <p:nvPr>
            <p:ph type="title"/>
          </p:nvPr>
        </p:nvSpPr>
        <p:spPr/>
        <p:txBody>
          <a:bodyPr/>
          <a:lstStyle/>
          <a:p>
            <a:r>
              <a:rPr lang="nl-NL" dirty="0" err="1"/>
              <a:t>Example</a:t>
            </a:r>
            <a:r>
              <a:rPr lang="nl-NL" dirty="0"/>
              <a:t> IP-XACT Component – Model (1)</a:t>
            </a:r>
            <a:endParaRPr lang="en-US" dirty="0"/>
          </a:p>
        </p:txBody>
      </p:sp>
      <p:sp>
        <p:nvSpPr>
          <p:cNvPr id="3" name="Content Placeholder 2">
            <a:extLst>
              <a:ext uri="{FF2B5EF4-FFF2-40B4-BE49-F238E27FC236}">
                <a16:creationId xmlns:a16="http://schemas.microsoft.com/office/drawing/2014/main" id="{49A316A2-5B45-2D2D-F1C8-6BF04B3C52B4}"/>
              </a:ext>
            </a:extLst>
          </p:cNvPr>
          <p:cNvSpPr>
            <a:spLocks noGrp="1"/>
          </p:cNvSpPr>
          <p:nvPr>
            <p:ph idx="1"/>
          </p:nvPr>
        </p:nvSpPr>
        <p:spPr/>
        <p:txBody>
          <a:bodyPr/>
          <a:lstStyle/>
          <a:p>
            <a:pPr marL="0" indent="0">
              <a:buNone/>
            </a:pPr>
            <a:r>
              <a:rPr lang="nl-NL" dirty="0"/>
              <a:t>An IP-XACT component view </a:t>
            </a:r>
            <a:r>
              <a:rPr lang="nl-NL" dirty="0" err="1"/>
              <a:t>describes</a:t>
            </a:r>
            <a:r>
              <a:rPr lang="nl-NL" dirty="0"/>
              <a:t> a “view” of </a:t>
            </a:r>
            <a:r>
              <a:rPr lang="nl-NL" dirty="0" err="1"/>
              <a:t>the</a:t>
            </a:r>
            <a:r>
              <a:rPr lang="nl-NL" dirty="0"/>
              <a:t> IP</a:t>
            </a:r>
            <a:endParaRPr lang="en-US" dirty="0"/>
          </a:p>
        </p:txBody>
      </p:sp>
      <p:pic>
        <p:nvPicPr>
          <p:cNvPr id="6" name="Picture 5">
            <a:extLst>
              <a:ext uri="{FF2B5EF4-FFF2-40B4-BE49-F238E27FC236}">
                <a16:creationId xmlns:a16="http://schemas.microsoft.com/office/drawing/2014/main" id="{78F76315-4EA3-F485-627F-55CE6C1F8A02}"/>
              </a:ext>
            </a:extLst>
          </p:cNvPr>
          <p:cNvPicPr>
            <a:picLocks noChangeAspect="1"/>
          </p:cNvPicPr>
          <p:nvPr/>
        </p:nvPicPr>
        <p:blipFill>
          <a:blip r:embed="rId2"/>
          <a:stretch>
            <a:fillRect/>
          </a:stretch>
        </p:blipFill>
        <p:spPr>
          <a:xfrm>
            <a:off x="2119155" y="2374966"/>
            <a:ext cx="8819673" cy="1666948"/>
          </a:xfrm>
          <a:prstGeom prst="rect">
            <a:avLst/>
          </a:prstGeom>
        </p:spPr>
      </p:pic>
      <p:sp>
        <p:nvSpPr>
          <p:cNvPr id="4" name="TextBox 3">
            <a:extLst>
              <a:ext uri="{FF2B5EF4-FFF2-40B4-BE49-F238E27FC236}">
                <a16:creationId xmlns:a16="http://schemas.microsoft.com/office/drawing/2014/main" id="{5AD21E15-C35C-2335-2328-1A9CBF4F6E3D}"/>
              </a:ext>
            </a:extLst>
          </p:cNvPr>
          <p:cNvSpPr txBox="1"/>
          <p:nvPr/>
        </p:nvSpPr>
        <p:spPr>
          <a:xfrm>
            <a:off x="558744" y="2882080"/>
            <a:ext cx="1485150" cy="369332"/>
          </a:xfrm>
          <a:prstGeom prst="rect">
            <a:avLst/>
          </a:prstGeom>
          <a:noFill/>
        </p:spPr>
        <p:txBody>
          <a:bodyPr wrap="none" rtlCol="0">
            <a:spAutoFit/>
          </a:bodyPr>
          <a:lstStyle/>
          <a:p>
            <a:r>
              <a:rPr lang="nl-NL" dirty="0"/>
              <a:t>view name </a:t>
            </a:r>
            <a:r>
              <a:rPr lang="nl-NL" dirty="0">
                <a:sym typeface="Wingdings" panose="05000000000000000000" pitchFamily="2" charset="2"/>
              </a:rPr>
              <a:t></a:t>
            </a:r>
            <a:endParaRPr lang="en-US" dirty="0"/>
          </a:p>
        </p:txBody>
      </p:sp>
      <p:cxnSp>
        <p:nvCxnSpPr>
          <p:cNvPr id="5" name="Straight Connector 4">
            <a:extLst>
              <a:ext uri="{FF2B5EF4-FFF2-40B4-BE49-F238E27FC236}">
                <a16:creationId xmlns:a16="http://schemas.microsoft.com/office/drawing/2014/main" id="{37E09CC9-2F92-CE52-08C0-7502B99B1690}"/>
              </a:ext>
            </a:extLst>
          </p:cNvPr>
          <p:cNvCxnSpPr>
            <a:cxnSpLocks/>
          </p:cNvCxnSpPr>
          <p:nvPr/>
        </p:nvCxnSpPr>
        <p:spPr>
          <a:xfrm>
            <a:off x="1968631" y="2966777"/>
            <a:ext cx="0" cy="211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9EC5D8D0-EA4E-0CD8-D902-5F725FE92996}"/>
              </a:ext>
            </a:extLst>
          </p:cNvPr>
          <p:cNvSpPr txBox="1"/>
          <p:nvPr/>
        </p:nvSpPr>
        <p:spPr>
          <a:xfrm>
            <a:off x="442125" y="3178296"/>
            <a:ext cx="1639765" cy="923330"/>
          </a:xfrm>
          <a:prstGeom prst="rect">
            <a:avLst/>
          </a:prstGeom>
          <a:noFill/>
        </p:spPr>
        <p:txBody>
          <a:bodyPr wrap="square" rtlCol="0">
            <a:spAutoFit/>
          </a:bodyPr>
          <a:lstStyle/>
          <a:p>
            <a:r>
              <a:rPr lang="nl-NL" dirty="0" err="1"/>
              <a:t>reference</a:t>
            </a:r>
            <a:r>
              <a:rPr lang="nl-NL" dirty="0"/>
              <a:t> </a:t>
            </a:r>
            <a:r>
              <a:rPr lang="nl-NL" dirty="0" err="1"/>
              <a:t>to</a:t>
            </a:r>
            <a:r>
              <a:rPr lang="nl-NL" dirty="0"/>
              <a:t> </a:t>
            </a:r>
            <a:r>
              <a:rPr lang="nl-NL" dirty="0">
                <a:sym typeface="Wingdings" panose="05000000000000000000" pitchFamily="2" charset="2"/>
              </a:rPr>
              <a:t></a:t>
            </a:r>
            <a:br>
              <a:rPr lang="nl-NL" dirty="0">
                <a:sym typeface="Wingdings" panose="05000000000000000000" pitchFamily="2" charset="2"/>
              </a:rPr>
            </a:br>
            <a:r>
              <a:rPr lang="nl-NL" dirty="0">
                <a:sym typeface="Wingdings" panose="05000000000000000000" pitchFamily="2" charset="2"/>
              </a:rPr>
              <a:t>component</a:t>
            </a:r>
            <a:br>
              <a:rPr lang="nl-NL" dirty="0">
                <a:sym typeface="Wingdings" panose="05000000000000000000" pitchFamily="2" charset="2"/>
              </a:rPr>
            </a:br>
            <a:r>
              <a:rPr lang="nl-NL" dirty="0" err="1">
                <a:sym typeface="Wingdings" panose="05000000000000000000" pitchFamily="2" charset="2"/>
              </a:rPr>
              <a:t>instantiation</a:t>
            </a:r>
            <a:endParaRPr lang="en-US" dirty="0"/>
          </a:p>
        </p:txBody>
      </p:sp>
      <p:cxnSp>
        <p:nvCxnSpPr>
          <p:cNvPr id="10" name="Straight Connector 9">
            <a:extLst>
              <a:ext uri="{FF2B5EF4-FFF2-40B4-BE49-F238E27FC236}">
                <a16:creationId xmlns:a16="http://schemas.microsoft.com/office/drawing/2014/main" id="{4E068A6F-26D8-21A0-2FA2-0133403646F1}"/>
              </a:ext>
            </a:extLst>
          </p:cNvPr>
          <p:cNvCxnSpPr>
            <a:cxnSpLocks/>
          </p:cNvCxnSpPr>
          <p:nvPr/>
        </p:nvCxnSpPr>
        <p:spPr>
          <a:xfrm>
            <a:off x="1970306" y="3249803"/>
            <a:ext cx="0" cy="2115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3F91DE0B-B827-9040-525B-5985482DBB05}"/>
              </a:ext>
            </a:extLst>
          </p:cNvPr>
          <p:cNvSpPr>
            <a:spLocks noGrp="1"/>
          </p:cNvSpPr>
          <p:nvPr>
            <p:ph type="sldNum" sz="quarter" idx="4"/>
          </p:nvPr>
        </p:nvSpPr>
        <p:spPr>
          <a:xfrm>
            <a:off x="4610100" y="6263481"/>
            <a:ext cx="2971800" cy="458787"/>
          </a:xfrm>
          <a:prstGeom prst="rect">
            <a:avLst/>
          </a:prstGeom>
        </p:spPr>
        <p:txBody>
          <a:bodyPr vert="horz" lIns="91440" tIns="45720" rIns="91440" bIns="45720" rtlCol="0" anchor="b"/>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596A38-C4CA-4917-A83B-637187006481}" type="slidenum">
              <a:rPr lang="en-US" smtClean="0"/>
              <a:pPr/>
              <a:t>11</a:t>
            </a:fld>
            <a:endParaRPr lang="en-US" dirty="0"/>
          </a:p>
        </p:txBody>
      </p:sp>
    </p:spTree>
    <p:extLst>
      <p:ext uri="{BB962C8B-B14F-4D97-AF65-F5344CB8AC3E}">
        <p14:creationId xmlns:p14="http://schemas.microsoft.com/office/powerpoint/2010/main" val="9569932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5A24BF42-B70E-768D-BB37-506EF8C48173}"/>
              </a:ext>
            </a:extLst>
          </p:cNvPr>
          <p:cNvSpPr txBox="1"/>
          <p:nvPr/>
        </p:nvSpPr>
        <p:spPr>
          <a:xfrm>
            <a:off x="482316" y="2870826"/>
            <a:ext cx="1909733" cy="369332"/>
          </a:xfrm>
          <a:prstGeom prst="rect">
            <a:avLst/>
          </a:prstGeom>
          <a:noFill/>
        </p:spPr>
        <p:txBody>
          <a:bodyPr wrap="square" rtlCol="0">
            <a:spAutoFit/>
          </a:bodyPr>
          <a:lstStyle/>
          <a:p>
            <a:pPr algn="r"/>
            <a:r>
              <a:rPr lang="nl-NL" dirty="0" err="1"/>
              <a:t>language</a:t>
            </a:r>
            <a:r>
              <a:rPr lang="nl-NL" dirty="0"/>
              <a:t> </a:t>
            </a:r>
            <a:r>
              <a:rPr lang="nl-NL" dirty="0">
                <a:sym typeface="Wingdings" panose="05000000000000000000" pitchFamily="2" charset="2"/>
              </a:rPr>
              <a:t></a:t>
            </a:r>
            <a:endParaRPr lang="en-US" dirty="0"/>
          </a:p>
        </p:txBody>
      </p:sp>
      <p:sp>
        <p:nvSpPr>
          <p:cNvPr id="2" name="Title 1">
            <a:extLst>
              <a:ext uri="{FF2B5EF4-FFF2-40B4-BE49-F238E27FC236}">
                <a16:creationId xmlns:a16="http://schemas.microsoft.com/office/drawing/2014/main" id="{AD660A2A-EDA3-4C29-FFA5-E10003C1D518}"/>
              </a:ext>
            </a:extLst>
          </p:cNvPr>
          <p:cNvSpPr>
            <a:spLocks noGrp="1"/>
          </p:cNvSpPr>
          <p:nvPr>
            <p:ph type="title"/>
          </p:nvPr>
        </p:nvSpPr>
        <p:spPr/>
        <p:txBody>
          <a:bodyPr/>
          <a:lstStyle/>
          <a:p>
            <a:r>
              <a:rPr lang="nl-NL" dirty="0" err="1"/>
              <a:t>Example</a:t>
            </a:r>
            <a:r>
              <a:rPr lang="nl-NL" dirty="0"/>
              <a:t> IP-XACT Component – Model (2)</a:t>
            </a:r>
            <a:endParaRPr lang="en-US" dirty="0"/>
          </a:p>
        </p:txBody>
      </p:sp>
      <p:sp>
        <p:nvSpPr>
          <p:cNvPr id="3" name="Content Placeholder 2">
            <a:extLst>
              <a:ext uri="{FF2B5EF4-FFF2-40B4-BE49-F238E27FC236}">
                <a16:creationId xmlns:a16="http://schemas.microsoft.com/office/drawing/2014/main" id="{49A316A2-5B45-2D2D-F1C8-6BF04B3C52B4}"/>
              </a:ext>
            </a:extLst>
          </p:cNvPr>
          <p:cNvSpPr>
            <a:spLocks noGrp="1"/>
          </p:cNvSpPr>
          <p:nvPr>
            <p:ph idx="1"/>
          </p:nvPr>
        </p:nvSpPr>
        <p:spPr>
          <a:xfrm>
            <a:off x="838200" y="1831872"/>
            <a:ext cx="10515600" cy="4351338"/>
          </a:xfrm>
        </p:spPr>
        <p:txBody>
          <a:bodyPr/>
          <a:lstStyle/>
          <a:p>
            <a:pPr marL="0" indent="0">
              <a:buNone/>
            </a:pPr>
            <a:r>
              <a:rPr lang="nl-NL" dirty="0"/>
              <a:t>A </a:t>
            </a:r>
            <a:r>
              <a:rPr lang="nl-NL" dirty="0" err="1"/>
              <a:t>componentInstantiation</a:t>
            </a:r>
            <a:r>
              <a:rPr lang="nl-NL" dirty="0"/>
              <a:t> </a:t>
            </a:r>
            <a:r>
              <a:rPr lang="nl-NL" dirty="0" err="1"/>
              <a:t>contains</a:t>
            </a:r>
            <a:r>
              <a:rPr lang="nl-NL" dirty="0"/>
              <a:t> information </a:t>
            </a:r>
            <a:r>
              <a:rPr lang="nl-NL" dirty="0" err="1"/>
              <a:t>to</a:t>
            </a:r>
            <a:r>
              <a:rPr lang="nl-NL" dirty="0"/>
              <a:t> </a:t>
            </a:r>
            <a:r>
              <a:rPr lang="nl-NL" dirty="0" err="1"/>
              <a:t>instantiate</a:t>
            </a:r>
            <a:r>
              <a:rPr lang="nl-NL" dirty="0"/>
              <a:t> a module</a:t>
            </a:r>
            <a:endParaRPr lang="en-US" dirty="0"/>
          </a:p>
        </p:txBody>
      </p:sp>
      <p:pic>
        <p:nvPicPr>
          <p:cNvPr id="5" name="Picture 4">
            <a:extLst>
              <a:ext uri="{FF2B5EF4-FFF2-40B4-BE49-F238E27FC236}">
                <a16:creationId xmlns:a16="http://schemas.microsoft.com/office/drawing/2014/main" id="{FEB24BFB-F746-29DB-3B43-0A2728E36016}"/>
              </a:ext>
            </a:extLst>
          </p:cNvPr>
          <p:cNvPicPr>
            <a:picLocks noChangeAspect="1"/>
          </p:cNvPicPr>
          <p:nvPr/>
        </p:nvPicPr>
        <p:blipFill>
          <a:blip r:embed="rId3"/>
          <a:stretch>
            <a:fillRect/>
          </a:stretch>
        </p:blipFill>
        <p:spPr>
          <a:xfrm>
            <a:off x="2376882" y="2328658"/>
            <a:ext cx="6321789" cy="3357767"/>
          </a:xfrm>
          <a:prstGeom prst="rect">
            <a:avLst/>
          </a:prstGeom>
        </p:spPr>
      </p:pic>
      <p:cxnSp>
        <p:nvCxnSpPr>
          <p:cNvPr id="11" name="Straight Connector 10">
            <a:extLst>
              <a:ext uri="{FF2B5EF4-FFF2-40B4-BE49-F238E27FC236}">
                <a16:creationId xmlns:a16="http://schemas.microsoft.com/office/drawing/2014/main" id="{50F9A4F7-D96C-3E2B-3A88-170915854536}"/>
              </a:ext>
            </a:extLst>
          </p:cNvPr>
          <p:cNvCxnSpPr>
            <a:cxnSpLocks/>
          </p:cNvCxnSpPr>
          <p:nvPr/>
        </p:nvCxnSpPr>
        <p:spPr>
          <a:xfrm>
            <a:off x="2303572" y="2968785"/>
            <a:ext cx="0" cy="13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550D2560-B9CE-F7E6-AD3E-3ABD0518F5F1}"/>
              </a:ext>
            </a:extLst>
          </p:cNvPr>
          <p:cNvSpPr txBox="1"/>
          <p:nvPr/>
        </p:nvSpPr>
        <p:spPr>
          <a:xfrm>
            <a:off x="482316" y="3079773"/>
            <a:ext cx="1909733" cy="369332"/>
          </a:xfrm>
          <a:prstGeom prst="rect">
            <a:avLst/>
          </a:prstGeom>
          <a:noFill/>
        </p:spPr>
        <p:txBody>
          <a:bodyPr wrap="square" rtlCol="0">
            <a:spAutoFit/>
          </a:bodyPr>
          <a:lstStyle/>
          <a:p>
            <a:pPr algn="r"/>
            <a:r>
              <a:rPr lang="nl-NL" dirty="0" err="1"/>
              <a:t>library</a:t>
            </a:r>
            <a:r>
              <a:rPr lang="nl-NL" dirty="0"/>
              <a:t> </a:t>
            </a:r>
            <a:r>
              <a:rPr lang="nl-NL" dirty="0">
                <a:sym typeface="Wingdings" panose="05000000000000000000" pitchFamily="2" charset="2"/>
              </a:rPr>
              <a:t></a:t>
            </a:r>
            <a:endParaRPr lang="en-US" dirty="0"/>
          </a:p>
        </p:txBody>
      </p:sp>
      <p:sp>
        <p:nvSpPr>
          <p:cNvPr id="13" name="TextBox 12">
            <a:extLst>
              <a:ext uri="{FF2B5EF4-FFF2-40B4-BE49-F238E27FC236}">
                <a16:creationId xmlns:a16="http://schemas.microsoft.com/office/drawing/2014/main" id="{C4A76DD6-A85E-7182-22ED-9DE30AE7F65A}"/>
              </a:ext>
            </a:extLst>
          </p:cNvPr>
          <p:cNvSpPr txBox="1"/>
          <p:nvPr/>
        </p:nvSpPr>
        <p:spPr>
          <a:xfrm>
            <a:off x="482316" y="3276020"/>
            <a:ext cx="1909733" cy="369332"/>
          </a:xfrm>
          <a:prstGeom prst="rect">
            <a:avLst/>
          </a:prstGeom>
          <a:noFill/>
        </p:spPr>
        <p:txBody>
          <a:bodyPr wrap="square" rtlCol="0">
            <a:spAutoFit/>
          </a:bodyPr>
          <a:lstStyle/>
          <a:p>
            <a:pPr algn="r"/>
            <a:r>
              <a:rPr lang="nl-NL" dirty="0"/>
              <a:t>module </a:t>
            </a:r>
            <a:r>
              <a:rPr lang="nl-NL" dirty="0">
                <a:sym typeface="Wingdings" panose="05000000000000000000" pitchFamily="2" charset="2"/>
              </a:rPr>
              <a:t></a:t>
            </a:r>
            <a:endParaRPr lang="en-US" dirty="0"/>
          </a:p>
        </p:txBody>
      </p:sp>
      <p:cxnSp>
        <p:nvCxnSpPr>
          <p:cNvPr id="15" name="Straight Connector 14">
            <a:extLst>
              <a:ext uri="{FF2B5EF4-FFF2-40B4-BE49-F238E27FC236}">
                <a16:creationId xmlns:a16="http://schemas.microsoft.com/office/drawing/2014/main" id="{BF99BAA0-CBAB-EA61-758B-7229D359E4FC}"/>
              </a:ext>
            </a:extLst>
          </p:cNvPr>
          <p:cNvCxnSpPr>
            <a:cxnSpLocks/>
          </p:cNvCxnSpPr>
          <p:nvPr/>
        </p:nvCxnSpPr>
        <p:spPr>
          <a:xfrm flipH="1">
            <a:off x="2303206" y="3175666"/>
            <a:ext cx="366" cy="1336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8A21622-139E-652F-2406-AC5947E26AE0}"/>
              </a:ext>
            </a:extLst>
          </p:cNvPr>
          <p:cNvCxnSpPr>
            <a:cxnSpLocks/>
          </p:cNvCxnSpPr>
          <p:nvPr/>
        </p:nvCxnSpPr>
        <p:spPr>
          <a:xfrm>
            <a:off x="2303572" y="3369824"/>
            <a:ext cx="0" cy="13963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5DC2A4A-FA2B-F9CA-2641-4D073E7FBBB5}"/>
              </a:ext>
            </a:extLst>
          </p:cNvPr>
          <p:cNvCxnSpPr>
            <a:cxnSpLocks/>
          </p:cNvCxnSpPr>
          <p:nvPr/>
        </p:nvCxnSpPr>
        <p:spPr>
          <a:xfrm>
            <a:off x="2303572" y="3600450"/>
            <a:ext cx="0" cy="10239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963BBE3-9557-194E-0D23-413DAB2EF3B2}"/>
              </a:ext>
            </a:extLst>
          </p:cNvPr>
          <p:cNvCxnSpPr>
            <a:cxnSpLocks/>
          </p:cNvCxnSpPr>
          <p:nvPr/>
        </p:nvCxnSpPr>
        <p:spPr>
          <a:xfrm>
            <a:off x="2303206" y="4755127"/>
            <a:ext cx="0" cy="5217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DF226136-804E-7D51-28A9-AB17B5F4A35D}"/>
              </a:ext>
            </a:extLst>
          </p:cNvPr>
          <p:cNvSpPr txBox="1"/>
          <p:nvPr/>
        </p:nvSpPr>
        <p:spPr>
          <a:xfrm>
            <a:off x="57179" y="3504696"/>
            <a:ext cx="2334870" cy="369332"/>
          </a:xfrm>
          <a:prstGeom prst="rect">
            <a:avLst/>
          </a:prstGeom>
          <a:noFill/>
        </p:spPr>
        <p:txBody>
          <a:bodyPr wrap="square" rtlCol="0">
            <a:spAutoFit/>
          </a:bodyPr>
          <a:lstStyle/>
          <a:p>
            <a:pPr algn="r"/>
            <a:r>
              <a:rPr lang="nl-NL" dirty="0"/>
              <a:t>module parameters </a:t>
            </a:r>
            <a:r>
              <a:rPr lang="nl-NL" dirty="0">
                <a:sym typeface="Wingdings" panose="05000000000000000000" pitchFamily="2" charset="2"/>
              </a:rPr>
              <a:t></a:t>
            </a:r>
            <a:endParaRPr lang="en-US" dirty="0"/>
          </a:p>
        </p:txBody>
      </p:sp>
      <p:sp>
        <p:nvSpPr>
          <p:cNvPr id="35" name="TextBox 34">
            <a:extLst>
              <a:ext uri="{FF2B5EF4-FFF2-40B4-BE49-F238E27FC236}">
                <a16:creationId xmlns:a16="http://schemas.microsoft.com/office/drawing/2014/main" id="{74958C1C-153F-E8C8-9457-D10FFB535A20}"/>
              </a:ext>
            </a:extLst>
          </p:cNvPr>
          <p:cNvSpPr txBox="1"/>
          <p:nvPr/>
        </p:nvSpPr>
        <p:spPr>
          <a:xfrm>
            <a:off x="42012" y="4665254"/>
            <a:ext cx="2334870" cy="369332"/>
          </a:xfrm>
          <a:prstGeom prst="rect">
            <a:avLst/>
          </a:prstGeom>
          <a:noFill/>
        </p:spPr>
        <p:txBody>
          <a:bodyPr wrap="square" rtlCol="0">
            <a:spAutoFit/>
          </a:bodyPr>
          <a:lstStyle/>
          <a:p>
            <a:pPr algn="r"/>
            <a:r>
              <a:rPr lang="nl-NL" dirty="0" err="1">
                <a:sym typeface="Wingdings" panose="05000000000000000000" pitchFamily="2" charset="2"/>
              </a:rPr>
              <a:t>reference</a:t>
            </a:r>
            <a:r>
              <a:rPr lang="nl-NL" dirty="0">
                <a:sym typeface="Wingdings" panose="05000000000000000000" pitchFamily="2" charset="2"/>
              </a:rPr>
              <a:t> </a:t>
            </a:r>
            <a:r>
              <a:rPr lang="nl-NL" dirty="0" err="1">
                <a:sym typeface="Wingdings" panose="05000000000000000000" pitchFamily="2" charset="2"/>
              </a:rPr>
              <a:t>to</a:t>
            </a:r>
            <a:r>
              <a:rPr lang="nl-NL" dirty="0">
                <a:sym typeface="Wingdings" panose="05000000000000000000" pitchFamily="2" charset="2"/>
              </a:rPr>
              <a:t> file set</a:t>
            </a:r>
            <a:endParaRPr lang="en-US" dirty="0"/>
          </a:p>
        </p:txBody>
      </p:sp>
      <p:sp>
        <p:nvSpPr>
          <p:cNvPr id="36" name="Rectangle 35">
            <a:extLst>
              <a:ext uri="{FF2B5EF4-FFF2-40B4-BE49-F238E27FC236}">
                <a16:creationId xmlns:a16="http://schemas.microsoft.com/office/drawing/2014/main" id="{BA38D9C8-543F-B3C3-1FA0-EB283F18405F}"/>
              </a:ext>
            </a:extLst>
          </p:cNvPr>
          <p:cNvSpPr/>
          <p:nvPr/>
        </p:nvSpPr>
        <p:spPr>
          <a:xfrm>
            <a:off x="3267075" y="3533271"/>
            <a:ext cx="5787480" cy="1160558"/>
          </a:xfrm>
          <a:prstGeom prst="rect">
            <a:avLst/>
          </a:prstGeom>
          <a:solidFill>
            <a:srgbClr val="FFFF00">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BF9F154-BC88-CC59-4BFD-E51ED5ADDFE8}"/>
              </a:ext>
            </a:extLst>
          </p:cNvPr>
          <p:cNvSpPr txBox="1"/>
          <p:nvPr/>
        </p:nvSpPr>
        <p:spPr>
          <a:xfrm>
            <a:off x="9182766" y="3705689"/>
            <a:ext cx="2348976" cy="646331"/>
          </a:xfrm>
          <a:prstGeom prst="rect">
            <a:avLst/>
          </a:prstGeom>
          <a:noFill/>
        </p:spPr>
        <p:txBody>
          <a:bodyPr wrap="none" rtlCol="0">
            <a:spAutoFit/>
          </a:bodyPr>
          <a:lstStyle/>
          <a:p>
            <a:pPr algn="ctr"/>
            <a:r>
              <a:rPr lang="nl-NL" dirty="0"/>
              <a:t>parameters are </a:t>
            </a:r>
            <a:r>
              <a:rPr lang="nl-NL" dirty="0" err="1"/>
              <a:t>specific</a:t>
            </a:r>
            <a:br>
              <a:rPr lang="nl-NL" dirty="0"/>
            </a:br>
            <a:r>
              <a:rPr lang="nl-NL" dirty="0" err="1"/>
              <a:t>for</a:t>
            </a:r>
            <a:r>
              <a:rPr lang="nl-NL" dirty="0"/>
              <a:t> </a:t>
            </a:r>
            <a:r>
              <a:rPr lang="nl-NL" dirty="0" err="1"/>
              <a:t>this</a:t>
            </a:r>
            <a:r>
              <a:rPr lang="nl-NL" dirty="0"/>
              <a:t> module</a:t>
            </a:r>
            <a:endParaRPr lang="en-US" dirty="0"/>
          </a:p>
        </p:txBody>
      </p:sp>
      <p:sp>
        <p:nvSpPr>
          <p:cNvPr id="4" name="Slide Number Placeholder 3">
            <a:extLst>
              <a:ext uri="{FF2B5EF4-FFF2-40B4-BE49-F238E27FC236}">
                <a16:creationId xmlns:a16="http://schemas.microsoft.com/office/drawing/2014/main" id="{A3B1642A-CBD7-E6D7-C2C2-3DC212046D47}"/>
              </a:ext>
            </a:extLst>
          </p:cNvPr>
          <p:cNvSpPr>
            <a:spLocks noGrp="1"/>
          </p:cNvSpPr>
          <p:nvPr>
            <p:ph type="sldNum" sz="quarter" idx="4"/>
          </p:nvPr>
        </p:nvSpPr>
        <p:spPr>
          <a:xfrm>
            <a:off x="4610100" y="6263481"/>
            <a:ext cx="2971800" cy="458787"/>
          </a:xfrm>
          <a:prstGeom prst="rect">
            <a:avLst/>
          </a:prstGeom>
        </p:spPr>
        <p:txBody>
          <a:bodyPr vert="horz" lIns="91440" tIns="45720" rIns="91440" bIns="45720" rtlCol="0" anchor="b"/>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596A38-C4CA-4917-A83B-637187006481}" type="slidenum">
              <a:rPr lang="en-US" smtClean="0"/>
              <a:pPr/>
              <a:t>12</a:t>
            </a:fld>
            <a:endParaRPr lang="en-US" dirty="0"/>
          </a:p>
        </p:txBody>
      </p:sp>
    </p:spTree>
    <p:extLst>
      <p:ext uri="{BB962C8B-B14F-4D97-AF65-F5344CB8AC3E}">
        <p14:creationId xmlns:p14="http://schemas.microsoft.com/office/powerpoint/2010/main" val="21576518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60A2A-EDA3-4C29-FFA5-E10003C1D518}"/>
              </a:ext>
            </a:extLst>
          </p:cNvPr>
          <p:cNvSpPr>
            <a:spLocks noGrp="1"/>
          </p:cNvSpPr>
          <p:nvPr>
            <p:ph type="title"/>
          </p:nvPr>
        </p:nvSpPr>
        <p:spPr/>
        <p:txBody>
          <a:bodyPr/>
          <a:lstStyle/>
          <a:p>
            <a:r>
              <a:rPr lang="nl-NL" dirty="0" err="1"/>
              <a:t>Example</a:t>
            </a:r>
            <a:r>
              <a:rPr lang="nl-NL" dirty="0"/>
              <a:t> IP-XACT Component – Model (3)</a:t>
            </a:r>
            <a:endParaRPr lang="en-US" dirty="0"/>
          </a:p>
        </p:txBody>
      </p:sp>
      <p:sp>
        <p:nvSpPr>
          <p:cNvPr id="3" name="Content Placeholder 2">
            <a:extLst>
              <a:ext uri="{FF2B5EF4-FFF2-40B4-BE49-F238E27FC236}">
                <a16:creationId xmlns:a16="http://schemas.microsoft.com/office/drawing/2014/main" id="{49A316A2-5B45-2D2D-F1C8-6BF04B3C52B4}"/>
              </a:ext>
            </a:extLst>
          </p:cNvPr>
          <p:cNvSpPr>
            <a:spLocks noGrp="1"/>
          </p:cNvSpPr>
          <p:nvPr>
            <p:ph idx="1"/>
          </p:nvPr>
        </p:nvSpPr>
        <p:spPr/>
        <p:txBody>
          <a:bodyPr/>
          <a:lstStyle/>
          <a:p>
            <a:pPr marL="0" indent="0">
              <a:buNone/>
            </a:pPr>
            <a:r>
              <a:rPr lang="nl-NL" dirty="0"/>
              <a:t>A </a:t>
            </a:r>
            <a:r>
              <a:rPr lang="nl-NL" dirty="0" err="1"/>
              <a:t>fileSet</a:t>
            </a:r>
            <a:r>
              <a:rPr lang="nl-NL" dirty="0"/>
              <a:t> </a:t>
            </a:r>
            <a:r>
              <a:rPr lang="nl-NL" dirty="0" err="1"/>
              <a:t>contains</a:t>
            </a:r>
            <a:r>
              <a:rPr lang="nl-NL" dirty="0"/>
              <a:t> </a:t>
            </a:r>
            <a:r>
              <a:rPr lang="nl-NL" dirty="0" err="1"/>
              <a:t>the</a:t>
            </a:r>
            <a:r>
              <a:rPr lang="nl-NL" dirty="0"/>
              <a:t> files </a:t>
            </a:r>
            <a:r>
              <a:rPr lang="nl-NL" dirty="0" err="1"/>
              <a:t>to</a:t>
            </a:r>
            <a:r>
              <a:rPr lang="nl-NL" dirty="0"/>
              <a:t> </a:t>
            </a:r>
            <a:r>
              <a:rPr lang="nl-NL" dirty="0" err="1"/>
              <a:t>compile</a:t>
            </a:r>
            <a:r>
              <a:rPr lang="nl-NL" dirty="0"/>
              <a:t> a module</a:t>
            </a:r>
            <a:endParaRPr lang="en-US" dirty="0"/>
          </a:p>
        </p:txBody>
      </p:sp>
      <p:pic>
        <p:nvPicPr>
          <p:cNvPr id="6" name="Picture 5">
            <a:extLst>
              <a:ext uri="{FF2B5EF4-FFF2-40B4-BE49-F238E27FC236}">
                <a16:creationId xmlns:a16="http://schemas.microsoft.com/office/drawing/2014/main" id="{865ED2EF-CDA4-3090-1999-D26ED6B9D401}"/>
              </a:ext>
            </a:extLst>
          </p:cNvPr>
          <p:cNvPicPr>
            <a:picLocks noChangeAspect="1"/>
          </p:cNvPicPr>
          <p:nvPr/>
        </p:nvPicPr>
        <p:blipFill>
          <a:blip r:embed="rId2"/>
          <a:stretch>
            <a:fillRect/>
          </a:stretch>
        </p:blipFill>
        <p:spPr>
          <a:xfrm>
            <a:off x="2156935" y="2386416"/>
            <a:ext cx="7039084" cy="2643308"/>
          </a:xfrm>
          <a:prstGeom prst="rect">
            <a:avLst/>
          </a:prstGeom>
        </p:spPr>
      </p:pic>
      <p:sp>
        <p:nvSpPr>
          <p:cNvPr id="4" name="TextBox 3">
            <a:extLst>
              <a:ext uri="{FF2B5EF4-FFF2-40B4-BE49-F238E27FC236}">
                <a16:creationId xmlns:a16="http://schemas.microsoft.com/office/drawing/2014/main" id="{21587685-6050-592F-52D3-7B994F8EF1E0}"/>
              </a:ext>
            </a:extLst>
          </p:cNvPr>
          <p:cNvSpPr txBox="1"/>
          <p:nvPr/>
        </p:nvSpPr>
        <p:spPr>
          <a:xfrm>
            <a:off x="482693" y="2863196"/>
            <a:ext cx="1674241" cy="369332"/>
          </a:xfrm>
          <a:prstGeom prst="rect">
            <a:avLst/>
          </a:prstGeom>
          <a:noFill/>
        </p:spPr>
        <p:txBody>
          <a:bodyPr wrap="none" rtlCol="0">
            <a:spAutoFit/>
          </a:bodyPr>
          <a:lstStyle/>
          <a:p>
            <a:r>
              <a:rPr lang="nl-NL" dirty="0"/>
              <a:t>file set name </a:t>
            </a:r>
            <a:r>
              <a:rPr lang="nl-NL" dirty="0">
                <a:sym typeface="Wingdings" panose="05000000000000000000" pitchFamily="2" charset="2"/>
              </a:rPr>
              <a:t></a:t>
            </a:r>
            <a:endParaRPr lang="en-US" dirty="0"/>
          </a:p>
        </p:txBody>
      </p:sp>
      <p:cxnSp>
        <p:nvCxnSpPr>
          <p:cNvPr id="5" name="Straight Connector 4">
            <a:extLst>
              <a:ext uri="{FF2B5EF4-FFF2-40B4-BE49-F238E27FC236}">
                <a16:creationId xmlns:a16="http://schemas.microsoft.com/office/drawing/2014/main" id="{ECE84249-DBA7-DF6E-8738-8DDFB91B3BB7}"/>
              </a:ext>
            </a:extLst>
          </p:cNvPr>
          <p:cNvCxnSpPr>
            <a:cxnSpLocks/>
          </p:cNvCxnSpPr>
          <p:nvPr/>
        </p:nvCxnSpPr>
        <p:spPr>
          <a:xfrm>
            <a:off x="2112288" y="2975256"/>
            <a:ext cx="0" cy="1452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9937011D-F495-A013-927D-463707219EF1}"/>
              </a:ext>
            </a:extLst>
          </p:cNvPr>
          <p:cNvSpPr txBox="1"/>
          <p:nvPr/>
        </p:nvSpPr>
        <p:spPr>
          <a:xfrm>
            <a:off x="743727" y="3140089"/>
            <a:ext cx="1413207" cy="369332"/>
          </a:xfrm>
          <a:prstGeom prst="rect">
            <a:avLst/>
          </a:prstGeom>
          <a:noFill/>
        </p:spPr>
        <p:txBody>
          <a:bodyPr wrap="none" rtlCol="0">
            <a:spAutoFit/>
          </a:bodyPr>
          <a:lstStyle/>
          <a:p>
            <a:r>
              <a:rPr lang="nl-NL" dirty="0"/>
              <a:t>list of files </a:t>
            </a:r>
            <a:r>
              <a:rPr lang="nl-NL" dirty="0">
                <a:sym typeface="Wingdings" panose="05000000000000000000" pitchFamily="2" charset="2"/>
              </a:rPr>
              <a:t></a:t>
            </a:r>
            <a:endParaRPr lang="en-US" dirty="0"/>
          </a:p>
        </p:txBody>
      </p:sp>
      <p:cxnSp>
        <p:nvCxnSpPr>
          <p:cNvPr id="8" name="Straight Connector 7">
            <a:extLst>
              <a:ext uri="{FF2B5EF4-FFF2-40B4-BE49-F238E27FC236}">
                <a16:creationId xmlns:a16="http://schemas.microsoft.com/office/drawing/2014/main" id="{2C6FD54D-8F4C-2DD4-FDD7-7B8BD95A25B5}"/>
              </a:ext>
            </a:extLst>
          </p:cNvPr>
          <p:cNvCxnSpPr>
            <a:cxnSpLocks/>
          </p:cNvCxnSpPr>
          <p:nvPr/>
        </p:nvCxnSpPr>
        <p:spPr>
          <a:xfrm>
            <a:off x="2107834" y="3224750"/>
            <a:ext cx="4454" cy="11948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Slide Number Placeholder 8">
            <a:extLst>
              <a:ext uri="{FF2B5EF4-FFF2-40B4-BE49-F238E27FC236}">
                <a16:creationId xmlns:a16="http://schemas.microsoft.com/office/drawing/2014/main" id="{CC0135B0-76A6-9D74-18DC-99BEC71C1941}"/>
              </a:ext>
            </a:extLst>
          </p:cNvPr>
          <p:cNvSpPr>
            <a:spLocks noGrp="1"/>
          </p:cNvSpPr>
          <p:nvPr>
            <p:ph type="sldNum" sz="quarter" idx="4"/>
          </p:nvPr>
        </p:nvSpPr>
        <p:spPr>
          <a:xfrm>
            <a:off x="4610100" y="6263481"/>
            <a:ext cx="2971800" cy="458787"/>
          </a:xfrm>
          <a:prstGeom prst="rect">
            <a:avLst/>
          </a:prstGeom>
        </p:spPr>
        <p:txBody>
          <a:bodyPr vert="horz" lIns="91440" tIns="45720" rIns="91440" bIns="45720" rtlCol="0" anchor="b"/>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596A38-C4CA-4917-A83B-637187006481}" type="slidenum">
              <a:rPr lang="en-US" smtClean="0"/>
              <a:pPr/>
              <a:t>13</a:t>
            </a:fld>
            <a:endParaRPr lang="en-US" dirty="0"/>
          </a:p>
        </p:txBody>
      </p:sp>
    </p:spTree>
    <p:extLst>
      <p:ext uri="{BB962C8B-B14F-4D97-AF65-F5344CB8AC3E}">
        <p14:creationId xmlns:p14="http://schemas.microsoft.com/office/powerpoint/2010/main" val="2237282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60A2A-EDA3-4C29-FFA5-E10003C1D518}"/>
              </a:ext>
            </a:extLst>
          </p:cNvPr>
          <p:cNvSpPr>
            <a:spLocks noGrp="1"/>
          </p:cNvSpPr>
          <p:nvPr>
            <p:ph type="title"/>
          </p:nvPr>
        </p:nvSpPr>
        <p:spPr/>
        <p:txBody>
          <a:bodyPr/>
          <a:lstStyle/>
          <a:p>
            <a:r>
              <a:rPr lang="nl-NL" dirty="0" err="1"/>
              <a:t>Example</a:t>
            </a:r>
            <a:r>
              <a:rPr lang="nl-NL" dirty="0"/>
              <a:t> IP-XACT Component – Model (4)</a:t>
            </a:r>
            <a:endParaRPr lang="en-US" dirty="0"/>
          </a:p>
        </p:txBody>
      </p:sp>
      <p:sp>
        <p:nvSpPr>
          <p:cNvPr id="3" name="Content Placeholder 2">
            <a:extLst>
              <a:ext uri="{FF2B5EF4-FFF2-40B4-BE49-F238E27FC236}">
                <a16:creationId xmlns:a16="http://schemas.microsoft.com/office/drawing/2014/main" id="{49A316A2-5B45-2D2D-F1C8-6BF04B3C52B4}"/>
              </a:ext>
            </a:extLst>
          </p:cNvPr>
          <p:cNvSpPr>
            <a:spLocks noGrp="1"/>
          </p:cNvSpPr>
          <p:nvPr>
            <p:ph idx="1"/>
          </p:nvPr>
        </p:nvSpPr>
        <p:spPr/>
        <p:txBody>
          <a:bodyPr/>
          <a:lstStyle/>
          <a:p>
            <a:pPr marL="0" indent="0">
              <a:buNone/>
            </a:pPr>
            <a:r>
              <a:rPr lang="nl-NL" dirty="0"/>
              <a:t>An IP-XACT component model </a:t>
            </a:r>
            <a:r>
              <a:rPr lang="nl-NL" dirty="0" err="1"/>
              <a:t>describes</a:t>
            </a:r>
            <a:r>
              <a:rPr lang="nl-NL" dirty="0"/>
              <a:t> </a:t>
            </a:r>
            <a:r>
              <a:rPr lang="nl-NL" dirty="0" err="1"/>
              <a:t>the</a:t>
            </a:r>
            <a:r>
              <a:rPr lang="nl-NL" dirty="0"/>
              <a:t> component </a:t>
            </a:r>
            <a:r>
              <a:rPr lang="nl-NL" dirty="0" err="1"/>
              <a:t>ports</a:t>
            </a:r>
            <a:endParaRPr lang="en-US" dirty="0"/>
          </a:p>
        </p:txBody>
      </p:sp>
      <p:pic>
        <p:nvPicPr>
          <p:cNvPr id="8" name="Picture 7">
            <a:extLst>
              <a:ext uri="{FF2B5EF4-FFF2-40B4-BE49-F238E27FC236}">
                <a16:creationId xmlns:a16="http://schemas.microsoft.com/office/drawing/2014/main" id="{2897B9F3-5D68-CD25-D131-ED75D21C2F2F}"/>
              </a:ext>
            </a:extLst>
          </p:cNvPr>
          <p:cNvPicPr>
            <a:picLocks noChangeAspect="1"/>
          </p:cNvPicPr>
          <p:nvPr/>
        </p:nvPicPr>
        <p:blipFill>
          <a:blip r:embed="rId3"/>
          <a:stretch>
            <a:fillRect/>
          </a:stretch>
        </p:blipFill>
        <p:spPr>
          <a:xfrm>
            <a:off x="952275" y="2385856"/>
            <a:ext cx="4541705" cy="3157694"/>
          </a:xfrm>
          <a:prstGeom prst="rect">
            <a:avLst/>
          </a:prstGeom>
        </p:spPr>
      </p:pic>
      <p:pic>
        <p:nvPicPr>
          <p:cNvPr id="10" name="Picture 9">
            <a:extLst>
              <a:ext uri="{FF2B5EF4-FFF2-40B4-BE49-F238E27FC236}">
                <a16:creationId xmlns:a16="http://schemas.microsoft.com/office/drawing/2014/main" id="{04BA611A-2211-DE3A-07DA-F76810D78529}"/>
              </a:ext>
            </a:extLst>
          </p:cNvPr>
          <p:cNvPicPr>
            <a:picLocks noChangeAspect="1"/>
          </p:cNvPicPr>
          <p:nvPr/>
        </p:nvPicPr>
        <p:blipFill>
          <a:blip r:embed="rId4"/>
          <a:stretch>
            <a:fillRect/>
          </a:stretch>
        </p:blipFill>
        <p:spPr>
          <a:xfrm>
            <a:off x="6096000" y="2385856"/>
            <a:ext cx="4952452" cy="3157694"/>
          </a:xfrm>
          <a:prstGeom prst="rect">
            <a:avLst/>
          </a:prstGeom>
        </p:spPr>
      </p:pic>
      <p:sp>
        <p:nvSpPr>
          <p:cNvPr id="4" name="Slide Number Placeholder 3">
            <a:extLst>
              <a:ext uri="{FF2B5EF4-FFF2-40B4-BE49-F238E27FC236}">
                <a16:creationId xmlns:a16="http://schemas.microsoft.com/office/drawing/2014/main" id="{E79E803E-58D0-221B-FECA-C607BE321B7C}"/>
              </a:ext>
            </a:extLst>
          </p:cNvPr>
          <p:cNvSpPr>
            <a:spLocks noGrp="1"/>
          </p:cNvSpPr>
          <p:nvPr>
            <p:ph type="sldNum" sz="quarter" idx="4"/>
          </p:nvPr>
        </p:nvSpPr>
        <p:spPr>
          <a:xfrm>
            <a:off x="4610100" y="6263481"/>
            <a:ext cx="2971800" cy="458787"/>
          </a:xfrm>
          <a:prstGeom prst="rect">
            <a:avLst/>
          </a:prstGeom>
        </p:spPr>
        <p:txBody>
          <a:bodyPr vert="horz" lIns="91440" tIns="45720" rIns="91440" bIns="45720" rtlCol="0" anchor="b"/>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596A38-C4CA-4917-A83B-637187006481}" type="slidenum">
              <a:rPr lang="en-US" smtClean="0"/>
              <a:pPr/>
              <a:t>14</a:t>
            </a:fld>
            <a:endParaRPr lang="en-US" dirty="0"/>
          </a:p>
        </p:txBody>
      </p:sp>
      <p:sp>
        <p:nvSpPr>
          <p:cNvPr id="5" name="Rectangle 4">
            <a:extLst>
              <a:ext uri="{FF2B5EF4-FFF2-40B4-BE49-F238E27FC236}">
                <a16:creationId xmlns:a16="http://schemas.microsoft.com/office/drawing/2014/main" id="{42BD2D49-8C59-FDD6-9934-748B784775C4}"/>
              </a:ext>
            </a:extLst>
          </p:cNvPr>
          <p:cNvSpPr/>
          <p:nvPr/>
        </p:nvSpPr>
        <p:spPr>
          <a:xfrm>
            <a:off x="7445829" y="3597311"/>
            <a:ext cx="3677696" cy="984738"/>
          </a:xfrm>
          <a:prstGeom prst="rect">
            <a:avLst/>
          </a:prstGeom>
          <a:solidFill>
            <a:srgbClr val="FFFF00">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7C2C290-5DAD-78E8-8766-FD74E99AE4D9}"/>
              </a:ext>
            </a:extLst>
          </p:cNvPr>
          <p:cNvSpPr txBox="1"/>
          <p:nvPr/>
        </p:nvSpPr>
        <p:spPr>
          <a:xfrm>
            <a:off x="9853346" y="4612193"/>
            <a:ext cx="1550424" cy="646331"/>
          </a:xfrm>
          <a:prstGeom prst="rect">
            <a:avLst/>
          </a:prstGeom>
          <a:noFill/>
        </p:spPr>
        <p:txBody>
          <a:bodyPr wrap="none" rtlCol="0">
            <a:spAutoFit/>
          </a:bodyPr>
          <a:lstStyle/>
          <a:p>
            <a:pPr algn="ctr"/>
            <a:r>
              <a:rPr lang="nl-NL" dirty="0"/>
              <a:t>type is </a:t>
            </a:r>
            <a:r>
              <a:rPr lang="nl-NL" dirty="0" err="1"/>
              <a:t>specific</a:t>
            </a:r>
            <a:br>
              <a:rPr lang="nl-NL" dirty="0"/>
            </a:br>
            <a:r>
              <a:rPr lang="nl-NL" dirty="0" err="1"/>
              <a:t>for</a:t>
            </a:r>
            <a:r>
              <a:rPr lang="nl-NL" dirty="0"/>
              <a:t> </a:t>
            </a:r>
            <a:r>
              <a:rPr lang="nl-NL" dirty="0" err="1"/>
              <a:t>this</a:t>
            </a:r>
            <a:r>
              <a:rPr lang="nl-NL" dirty="0"/>
              <a:t> view</a:t>
            </a:r>
            <a:endParaRPr lang="en-US" dirty="0"/>
          </a:p>
        </p:txBody>
      </p:sp>
    </p:spTree>
    <p:extLst>
      <p:ext uri="{BB962C8B-B14F-4D97-AF65-F5344CB8AC3E}">
        <p14:creationId xmlns:p14="http://schemas.microsoft.com/office/powerpoint/2010/main" val="35701839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F24A5-DCF2-91E5-D10A-D40E2265A9F4}"/>
              </a:ext>
            </a:extLst>
          </p:cNvPr>
          <p:cNvSpPr>
            <a:spLocks noGrp="1"/>
          </p:cNvSpPr>
          <p:nvPr>
            <p:ph type="title"/>
          </p:nvPr>
        </p:nvSpPr>
        <p:spPr/>
        <p:txBody>
          <a:bodyPr/>
          <a:lstStyle/>
          <a:p>
            <a:r>
              <a:rPr lang="nl-NL" dirty="0" err="1"/>
              <a:t>Use</a:t>
            </a:r>
            <a:r>
              <a:rPr lang="nl-NL" dirty="0"/>
              <a:t> cases </a:t>
            </a:r>
            <a:r>
              <a:rPr lang="nl-NL" dirty="0" err="1"/>
              <a:t>for</a:t>
            </a:r>
            <a:r>
              <a:rPr lang="nl-NL" dirty="0"/>
              <a:t> </a:t>
            </a:r>
            <a:r>
              <a:rPr lang="nl-NL" dirty="0" err="1"/>
              <a:t>this</a:t>
            </a:r>
            <a:r>
              <a:rPr lang="nl-NL" dirty="0"/>
              <a:t> </a:t>
            </a:r>
            <a:r>
              <a:rPr lang="nl-NL" dirty="0" err="1"/>
              <a:t>example</a:t>
            </a:r>
            <a:endParaRPr lang="en-US" dirty="0"/>
          </a:p>
        </p:txBody>
      </p:sp>
      <p:sp>
        <p:nvSpPr>
          <p:cNvPr id="3" name="Content Placeholder 2">
            <a:extLst>
              <a:ext uri="{FF2B5EF4-FFF2-40B4-BE49-F238E27FC236}">
                <a16:creationId xmlns:a16="http://schemas.microsoft.com/office/drawing/2014/main" id="{2F6BEFB0-1A5A-885A-EBC2-468714D88A14}"/>
              </a:ext>
            </a:extLst>
          </p:cNvPr>
          <p:cNvSpPr>
            <a:spLocks noGrp="1"/>
          </p:cNvSpPr>
          <p:nvPr>
            <p:ph idx="1"/>
          </p:nvPr>
        </p:nvSpPr>
        <p:spPr/>
        <p:txBody>
          <a:bodyPr/>
          <a:lstStyle/>
          <a:p>
            <a:pPr marL="0" indent="0">
              <a:buNone/>
            </a:pPr>
            <a:r>
              <a:rPr lang="nl-NL" sz="2600" dirty="0" err="1"/>
              <a:t>From</a:t>
            </a:r>
            <a:r>
              <a:rPr lang="nl-NL" sz="2600" dirty="0"/>
              <a:t> </a:t>
            </a:r>
            <a:r>
              <a:rPr lang="nl-NL" sz="2600" dirty="0" err="1"/>
              <a:t>the</a:t>
            </a:r>
            <a:r>
              <a:rPr lang="nl-NL" sz="2600" dirty="0"/>
              <a:t> HDL interface, </a:t>
            </a:r>
            <a:r>
              <a:rPr lang="nl-NL" sz="2600" dirty="0" err="1"/>
              <a:t>one</a:t>
            </a:r>
            <a:r>
              <a:rPr lang="nl-NL" sz="2600" dirty="0"/>
              <a:t> </a:t>
            </a:r>
            <a:r>
              <a:rPr lang="nl-NL" sz="2600" dirty="0" err="1"/>
              <a:t>can</a:t>
            </a:r>
            <a:r>
              <a:rPr lang="nl-NL" sz="2600" dirty="0"/>
              <a:t> </a:t>
            </a:r>
            <a:r>
              <a:rPr lang="nl-NL" sz="2600" dirty="0" err="1"/>
              <a:t>automate</a:t>
            </a:r>
            <a:endParaRPr lang="nl-NL" sz="2600" dirty="0"/>
          </a:p>
          <a:p>
            <a:r>
              <a:rPr lang="nl-NL" sz="2200" dirty="0"/>
              <a:t>IP-XACT component </a:t>
            </a:r>
            <a:r>
              <a:rPr lang="nl-NL" sz="2200" dirty="0" err="1"/>
              <a:t>generation</a:t>
            </a:r>
            <a:endParaRPr lang="nl-NL" sz="2200" dirty="0"/>
          </a:p>
          <a:p>
            <a:pPr marL="0" indent="0">
              <a:buNone/>
            </a:pPr>
            <a:endParaRPr lang="nl-NL" sz="2600" dirty="0"/>
          </a:p>
          <a:p>
            <a:pPr marL="0" indent="0">
              <a:buNone/>
            </a:pPr>
            <a:r>
              <a:rPr lang="nl-NL" sz="2600" dirty="0" err="1"/>
              <a:t>From</a:t>
            </a:r>
            <a:r>
              <a:rPr lang="nl-NL" sz="2600" dirty="0"/>
              <a:t> </a:t>
            </a:r>
            <a:r>
              <a:rPr lang="nl-NL" sz="2600" dirty="0" err="1"/>
              <a:t>the</a:t>
            </a:r>
            <a:r>
              <a:rPr lang="nl-NL" sz="2600" dirty="0"/>
              <a:t> IP-XACT component, </a:t>
            </a:r>
            <a:r>
              <a:rPr lang="nl-NL" sz="2600" dirty="0" err="1"/>
              <a:t>one</a:t>
            </a:r>
            <a:r>
              <a:rPr lang="nl-NL" sz="2600" dirty="0"/>
              <a:t> </a:t>
            </a:r>
            <a:r>
              <a:rPr lang="nl-NL" sz="2600" dirty="0" err="1"/>
              <a:t>can</a:t>
            </a:r>
            <a:r>
              <a:rPr lang="nl-NL" sz="2600" dirty="0"/>
              <a:t> </a:t>
            </a:r>
            <a:r>
              <a:rPr lang="nl-NL" sz="2600" dirty="0" err="1"/>
              <a:t>automate</a:t>
            </a:r>
            <a:endParaRPr lang="nl-NL" sz="2600" dirty="0"/>
          </a:p>
          <a:p>
            <a:r>
              <a:rPr lang="nl-NL" sz="2200" dirty="0"/>
              <a:t>human-</a:t>
            </a:r>
            <a:r>
              <a:rPr lang="nl-NL" sz="2200" dirty="0" err="1"/>
              <a:t>readable</a:t>
            </a:r>
            <a:r>
              <a:rPr lang="nl-NL" sz="2200" dirty="0"/>
              <a:t> document (data sheet) </a:t>
            </a:r>
            <a:r>
              <a:rPr lang="nl-NL" sz="2200" dirty="0" err="1"/>
              <a:t>generation</a:t>
            </a:r>
            <a:endParaRPr lang="nl-NL" sz="2200" dirty="0"/>
          </a:p>
          <a:p>
            <a:r>
              <a:rPr lang="nl-NL" sz="2200" dirty="0" err="1"/>
              <a:t>compilation</a:t>
            </a:r>
            <a:r>
              <a:rPr lang="nl-NL" sz="2200" dirty="0"/>
              <a:t> </a:t>
            </a:r>
            <a:r>
              <a:rPr lang="nl-NL" sz="2200" dirty="0" err="1"/>
              <a:t>and</a:t>
            </a:r>
            <a:r>
              <a:rPr lang="nl-NL" sz="2200" dirty="0"/>
              <a:t> </a:t>
            </a:r>
            <a:r>
              <a:rPr lang="nl-NL" sz="2200" dirty="0" err="1"/>
              <a:t>elaboration</a:t>
            </a:r>
            <a:r>
              <a:rPr lang="nl-NL" sz="2200" dirty="0"/>
              <a:t> </a:t>
            </a:r>
            <a:endParaRPr lang="en-US" sz="2200" dirty="0"/>
          </a:p>
          <a:p>
            <a:r>
              <a:rPr lang="nl-NL" sz="2200" dirty="0"/>
              <a:t>HDL interface </a:t>
            </a:r>
            <a:r>
              <a:rPr lang="nl-NL" sz="2200" dirty="0" err="1"/>
              <a:t>generation</a:t>
            </a:r>
            <a:endParaRPr lang="nl-NL" sz="2200" dirty="0"/>
          </a:p>
          <a:p>
            <a:endParaRPr lang="nl-NL" sz="2200" dirty="0"/>
          </a:p>
        </p:txBody>
      </p:sp>
      <p:sp>
        <p:nvSpPr>
          <p:cNvPr id="4" name="Slide Number Placeholder 3">
            <a:extLst>
              <a:ext uri="{FF2B5EF4-FFF2-40B4-BE49-F238E27FC236}">
                <a16:creationId xmlns:a16="http://schemas.microsoft.com/office/drawing/2014/main" id="{97FAA187-FCB3-6F72-EE72-8AFCDDB81FC5}"/>
              </a:ext>
            </a:extLst>
          </p:cNvPr>
          <p:cNvSpPr>
            <a:spLocks noGrp="1"/>
          </p:cNvSpPr>
          <p:nvPr>
            <p:ph type="sldNum" sz="quarter" idx="4"/>
          </p:nvPr>
        </p:nvSpPr>
        <p:spPr>
          <a:xfrm>
            <a:off x="4610100" y="6263481"/>
            <a:ext cx="2971800" cy="458787"/>
          </a:xfrm>
          <a:prstGeom prst="rect">
            <a:avLst/>
          </a:prstGeom>
        </p:spPr>
        <p:txBody>
          <a:bodyPr vert="horz" lIns="91440" tIns="45720" rIns="91440" bIns="45720" rtlCol="0" anchor="b"/>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596A38-C4CA-4917-A83B-637187006481}" type="slidenum">
              <a:rPr lang="en-US" smtClean="0"/>
              <a:pPr/>
              <a:t>15</a:t>
            </a:fld>
            <a:endParaRPr lang="en-US" dirty="0"/>
          </a:p>
        </p:txBody>
      </p:sp>
    </p:spTree>
    <p:extLst>
      <p:ext uri="{BB962C8B-B14F-4D97-AF65-F5344CB8AC3E}">
        <p14:creationId xmlns:p14="http://schemas.microsoft.com/office/powerpoint/2010/main" val="11605769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6A528-9EA5-8B81-4A37-6E9C451A1FED}"/>
              </a:ext>
            </a:extLst>
          </p:cNvPr>
          <p:cNvSpPr>
            <a:spLocks noGrp="1"/>
          </p:cNvSpPr>
          <p:nvPr>
            <p:ph type="title"/>
          </p:nvPr>
        </p:nvSpPr>
        <p:spPr/>
        <p:txBody>
          <a:bodyPr/>
          <a:lstStyle/>
          <a:p>
            <a:r>
              <a:rPr lang="nl-NL" dirty="0"/>
              <a:t>Design</a:t>
            </a:r>
            <a:endParaRPr lang="en-US" dirty="0"/>
          </a:p>
        </p:txBody>
      </p:sp>
      <p:sp>
        <p:nvSpPr>
          <p:cNvPr id="3" name="Slide Number Placeholder 2">
            <a:extLst>
              <a:ext uri="{FF2B5EF4-FFF2-40B4-BE49-F238E27FC236}">
                <a16:creationId xmlns:a16="http://schemas.microsoft.com/office/drawing/2014/main" id="{FD5585EF-BCAF-E3EE-FA6B-4BA71D2D28D9}"/>
              </a:ext>
            </a:extLst>
          </p:cNvPr>
          <p:cNvSpPr>
            <a:spLocks noGrp="1"/>
          </p:cNvSpPr>
          <p:nvPr>
            <p:ph type="sldNum" sz="quarter" idx="4"/>
          </p:nvPr>
        </p:nvSpPr>
        <p:spPr>
          <a:xfrm>
            <a:off x="4610100" y="6263481"/>
            <a:ext cx="2971800" cy="458787"/>
          </a:xfrm>
          <a:prstGeom prst="rect">
            <a:avLst/>
          </a:prstGeom>
        </p:spPr>
        <p:txBody>
          <a:bodyPr vert="horz" lIns="91440" tIns="45720" rIns="91440" bIns="45720" rtlCol="0" anchor="b"/>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596A38-C4CA-4917-A83B-637187006481}" type="slidenum">
              <a:rPr lang="en-US" smtClean="0"/>
              <a:pPr/>
              <a:t>16</a:t>
            </a:fld>
            <a:endParaRPr lang="en-US" dirty="0"/>
          </a:p>
        </p:txBody>
      </p:sp>
    </p:spTree>
    <p:extLst>
      <p:ext uri="{BB962C8B-B14F-4D97-AF65-F5344CB8AC3E}">
        <p14:creationId xmlns:p14="http://schemas.microsoft.com/office/powerpoint/2010/main" val="20047150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73575-3089-6D06-E114-4AAE79621727}"/>
              </a:ext>
            </a:extLst>
          </p:cNvPr>
          <p:cNvSpPr>
            <a:spLocks noGrp="1"/>
          </p:cNvSpPr>
          <p:nvPr>
            <p:ph type="title"/>
          </p:nvPr>
        </p:nvSpPr>
        <p:spPr/>
        <p:txBody>
          <a:bodyPr/>
          <a:lstStyle/>
          <a:p>
            <a:r>
              <a:rPr lang="nl-NL" dirty="0"/>
              <a:t>IP-XACT Design</a:t>
            </a:r>
            <a:endParaRPr lang="en-US" dirty="0"/>
          </a:p>
        </p:txBody>
      </p:sp>
      <p:sp>
        <p:nvSpPr>
          <p:cNvPr id="3" name="Content Placeholder 2">
            <a:extLst>
              <a:ext uri="{FF2B5EF4-FFF2-40B4-BE49-F238E27FC236}">
                <a16:creationId xmlns:a16="http://schemas.microsoft.com/office/drawing/2014/main" id="{21FCDD34-32A4-B6A3-ED17-349A80A99214}"/>
              </a:ext>
            </a:extLst>
          </p:cNvPr>
          <p:cNvSpPr>
            <a:spLocks noGrp="1"/>
          </p:cNvSpPr>
          <p:nvPr>
            <p:ph idx="1"/>
          </p:nvPr>
        </p:nvSpPr>
        <p:spPr/>
        <p:txBody>
          <a:bodyPr>
            <a:noAutofit/>
          </a:bodyPr>
          <a:lstStyle/>
          <a:p>
            <a:pPr marL="0" marR="0" indent="0" algn="just">
              <a:lnSpc>
                <a:spcPct val="107000"/>
              </a:lnSpc>
              <a:spcBef>
                <a:spcPts val="0"/>
              </a:spcBef>
              <a:spcAft>
                <a:spcPts val="495"/>
              </a:spcAft>
              <a:buNone/>
            </a:pPr>
            <a:r>
              <a:rPr lang="en-US" sz="2600" dirty="0">
                <a:solidFill>
                  <a:srgbClr val="000000"/>
                </a:solidFill>
                <a:effectLst/>
                <a:ea typeface="Times New Roman" panose="02020603050405020304" pitchFamily="18" charset="0"/>
              </a:rPr>
              <a:t>The purpose of a </a:t>
            </a:r>
            <a:r>
              <a:rPr lang="en-US" sz="2600" b="1" dirty="0">
                <a:solidFill>
                  <a:srgbClr val="000000"/>
                </a:solidFill>
                <a:effectLst/>
                <a:ea typeface="Times New Roman" panose="02020603050405020304" pitchFamily="18" charset="0"/>
              </a:rPr>
              <a:t>design</a:t>
            </a:r>
            <a:r>
              <a:rPr lang="en-US" sz="2600" dirty="0">
                <a:solidFill>
                  <a:srgbClr val="000000"/>
                </a:solidFill>
                <a:effectLst/>
                <a:ea typeface="Times New Roman" panose="02020603050405020304" pitchFamily="18" charset="0"/>
              </a:rPr>
              <a:t> is to describe the structure of a hierarchical IP and enable generation of views related to logical interconnect (e.g., system memory map) and physical interconnect (e.g., structural HDL). A </a:t>
            </a:r>
            <a:r>
              <a:rPr lang="en-US" sz="2600" b="1" dirty="0">
                <a:solidFill>
                  <a:srgbClr val="000000"/>
                </a:solidFill>
                <a:effectLst/>
                <a:ea typeface="Times New Roman" panose="02020603050405020304" pitchFamily="18" charset="0"/>
              </a:rPr>
              <a:t>design</a:t>
            </a:r>
            <a:r>
              <a:rPr lang="en-US" sz="2600" dirty="0">
                <a:solidFill>
                  <a:srgbClr val="000000"/>
                </a:solidFill>
                <a:effectLst/>
                <a:ea typeface="Times New Roman" panose="02020603050405020304" pitchFamily="18" charset="0"/>
              </a:rPr>
              <a:t> documents an internal structure of a </a:t>
            </a:r>
            <a:r>
              <a:rPr lang="en-US" sz="2600" b="1" dirty="0">
                <a:solidFill>
                  <a:srgbClr val="000000"/>
                </a:solidFill>
                <a:effectLst/>
                <a:ea typeface="Times New Roman" panose="02020603050405020304" pitchFamily="18" charset="0"/>
              </a:rPr>
              <a:t>component</a:t>
            </a:r>
            <a:r>
              <a:rPr lang="en-US" sz="2600" dirty="0">
                <a:solidFill>
                  <a:srgbClr val="000000"/>
                </a:solidFill>
                <a:effectLst/>
                <a:ea typeface="Times New Roman" panose="02020603050405020304" pitchFamily="18" charset="0"/>
              </a:rPr>
              <a:t> by describing</a:t>
            </a:r>
          </a:p>
          <a:p>
            <a:pPr>
              <a:lnSpc>
                <a:spcPct val="107000"/>
              </a:lnSpc>
              <a:spcBef>
                <a:spcPts val="0"/>
              </a:spcBef>
              <a:tabLst>
                <a:tab pos="190500" algn="ctr"/>
                <a:tab pos="2160270" algn="ctr"/>
              </a:tabLst>
            </a:pPr>
            <a:r>
              <a:rPr lang="en-US" sz="2200" dirty="0">
                <a:solidFill>
                  <a:srgbClr val="000000"/>
                </a:solidFill>
                <a:effectLst/>
                <a:ea typeface="Times New Roman" panose="02020603050405020304" pitchFamily="18" charset="0"/>
              </a:rPr>
              <a:t>instances of sub-components that are used to implement a component,</a:t>
            </a:r>
          </a:p>
          <a:p>
            <a:pPr>
              <a:lnSpc>
                <a:spcPct val="107000"/>
              </a:lnSpc>
              <a:spcBef>
                <a:spcPts val="0"/>
              </a:spcBef>
              <a:tabLst>
                <a:tab pos="190500" algn="ctr"/>
                <a:tab pos="2160270" algn="ctr"/>
              </a:tabLst>
            </a:pPr>
            <a:r>
              <a:rPr lang="en-US" sz="2200" dirty="0">
                <a:solidFill>
                  <a:srgbClr val="000000"/>
                </a:solidFill>
                <a:effectLst/>
                <a:ea typeface="Times New Roman" panose="02020603050405020304" pitchFamily="18" charset="0"/>
              </a:rPr>
              <a:t>parameter values for component instances, and</a:t>
            </a:r>
          </a:p>
          <a:p>
            <a:pPr>
              <a:lnSpc>
                <a:spcPct val="107000"/>
              </a:lnSpc>
              <a:spcBef>
                <a:spcPts val="0"/>
              </a:spcBef>
              <a:tabLst>
                <a:tab pos="190500" algn="ctr"/>
                <a:tab pos="2160270" algn="ctr"/>
              </a:tabLst>
            </a:pPr>
            <a:r>
              <a:rPr lang="en-US" sz="2200" dirty="0">
                <a:solidFill>
                  <a:srgbClr val="000000"/>
                </a:solidFill>
                <a:effectLst/>
                <a:ea typeface="Times New Roman" panose="02020603050405020304" pitchFamily="18" charset="0"/>
              </a:rPr>
              <a:t>connections between component instances.</a:t>
            </a:r>
          </a:p>
        </p:txBody>
      </p:sp>
      <p:sp>
        <p:nvSpPr>
          <p:cNvPr id="4" name="Slide Number Placeholder 3">
            <a:extLst>
              <a:ext uri="{FF2B5EF4-FFF2-40B4-BE49-F238E27FC236}">
                <a16:creationId xmlns:a16="http://schemas.microsoft.com/office/drawing/2014/main" id="{979B98EC-F89A-AECA-6D0C-3DD13FE0CC34}"/>
              </a:ext>
            </a:extLst>
          </p:cNvPr>
          <p:cNvSpPr>
            <a:spLocks noGrp="1"/>
          </p:cNvSpPr>
          <p:nvPr>
            <p:ph type="sldNum" sz="quarter" idx="4"/>
          </p:nvPr>
        </p:nvSpPr>
        <p:spPr>
          <a:xfrm>
            <a:off x="4610100" y="6263481"/>
            <a:ext cx="2971800" cy="458787"/>
          </a:xfrm>
          <a:prstGeom prst="rect">
            <a:avLst/>
          </a:prstGeom>
        </p:spPr>
        <p:txBody>
          <a:bodyPr vert="horz" lIns="91440" tIns="45720" rIns="91440" bIns="45720" rtlCol="0" anchor="b"/>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596A38-C4CA-4917-A83B-637187006481}" type="slidenum">
              <a:rPr lang="en-US" smtClean="0"/>
              <a:pPr/>
              <a:t>17</a:t>
            </a:fld>
            <a:endParaRPr lang="en-US" dirty="0"/>
          </a:p>
        </p:txBody>
      </p:sp>
    </p:spTree>
    <p:extLst>
      <p:ext uri="{BB962C8B-B14F-4D97-AF65-F5344CB8AC3E}">
        <p14:creationId xmlns:p14="http://schemas.microsoft.com/office/powerpoint/2010/main" val="11827381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2F0A5-129A-FADE-2602-CE94FAD7B9CB}"/>
              </a:ext>
            </a:extLst>
          </p:cNvPr>
          <p:cNvSpPr>
            <a:spLocks noGrp="1"/>
          </p:cNvSpPr>
          <p:nvPr>
            <p:ph type="title"/>
          </p:nvPr>
        </p:nvSpPr>
        <p:spPr/>
        <p:txBody>
          <a:bodyPr/>
          <a:lstStyle/>
          <a:p>
            <a:r>
              <a:rPr lang="nl-NL" dirty="0" err="1"/>
              <a:t>Example</a:t>
            </a:r>
            <a:r>
              <a:rPr lang="nl-NL" dirty="0"/>
              <a:t> IP-XACT Design</a:t>
            </a:r>
            <a:endParaRPr lang="en-US" dirty="0"/>
          </a:p>
        </p:txBody>
      </p:sp>
      <p:pic>
        <p:nvPicPr>
          <p:cNvPr id="5" name="Picture 4">
            <a:extLst>
              <a:ext uri="{FF2B5EF4-FFF2-40B4-BE49-F238E27FC236}">
                <a16:creationId xmlns:a16="http://schemas.microsoft.com/office/drawing/2014/main" id="{EDF586EA-A293-5F82-74E7-A0432D19F6A3}"/>
              </a:ext>
            </a:extLst>
          </p:cNvPr>
          <p:cNvPicPr>
            <a:picLocks noChangeAspect="1"/>
          </p:cNvPicPr>
          <p:nvPr/>
        </p:nvPicPr>
        <p:blipFill>
          <a:blip r:embed="rId2"/>
          <a:stretch>
            <a:fillRect/>
          </a:stretch>
        </p:blipFill>
        <p:spPr>
          <a:xfrm>
            <a:off x="6667500" y="1690688"/>
            <a:ext cx="4915564" cy="1396020"/>
          </a:xfrm>
          <a:prstGeom prst="rect">
            <a:avLst/>
          </a:prstGeom>
        </p:spPr>
      </p:pic>
      <p:pic>
        <p:nvPicPr>
          <p:cNvPr id="7" name="Picture 6">
            <a:extLst>
              <a:ext uri="{FF2B5EF4-FFF2-40B4-BE49-F238E27FC236}">
                <a16:creationId xmlns:a16="http://schemas.microsoft.com/office/drawing/2014/main" id="{53A59A69-BD9E-E195-4D42-54F817A1F73D}"/>
              </a:ext>
            </a:extLst>
          </p:cNvPr>
          <p:cNvPicPr>
            <a:picLocks noChangeAspect="1"/>
          </p:cNvPicPr>
          <p:nvPr/>
        </p:nvPicPr>
        <p:blipFill>
          <a:blip r:embed="rId3"/>
          <a:stretch>
            <a:fillRect/>
          </a:stretch>
        </p:blipFill>
        <p:spPr>
          <a:xfrm>
            <a:off x="951785" y="1867004"/>
            <a:ext cx="5125165" cy="3829584"/>
          </a:xfrm>
          <a:prstGeom prst="rect">
            <a:avLst/>
          </a:prstGeom>
        </p:spPr>
      </p:pic>
      <p:sp>
        <p:nvSpPr>
          <p:cNvPr id="8" name="TextBox 7">
            <a:extLst>
              <a:ext uri="{FF2B5EF4-FFF2-40B4-BE49-F238E27FC236}">
                <a16:creationId xmlns:a16="http://schemas.microsoft.com/office/drawing/2014/main" id="{EBDBBCBF-92C3-684B-02EB-8AE99BB3F97D}"/>
              </a:ext>
            </a:extLst>
          </p:cNvPr>
          <p:cNvSpPr txBox="1"/>
          <p:nvPr/>
        </p:nvSpPr>
        <p:spPr>
          <a:xfrm>
            <a:off x="847395" y="1422730"/>
            <a:ext cx="569387" cy="369332"/>
          </a:xfrm>
          <a:prstGeom prst="rect">
            <a:avLst/>
          </a:prstGeom>
          <a:noFill/>
        </p:spPr>
        <p:txBody>
          <a:bodyPr wrap="none" rtlCol="0">
            <a:spAutoFit/>
          </a:bodyPr>
          <a:lstStyle/>
          <a:p>
            <a:r>
              <a:rPr lang="nl-NL" dirty="0"/>
              <a:t>HDL</a:t>
            </a:r>
            <a:endParaRPr lang="en-US" dirty="0"/>
          </a:p>
        </p:txBody>
      </p:sp>
      <p:sp>
        <p:nvSpPr>
          <p:cNvPr id="9" name="TextBox 8">
            <a:extLst>
              <a:ext uri="{FF2B5EF4-FFF2-40B4-BE49-F238E27FC236}">
                <a16:creationId xmlns:a16="http://schemas.microsoft.com/office/drawing/2014/main" id="{EDBCF84B-17F9-8FEB-AD5F-21AC8C1A32E6}"/>
              </a:ext>
            </a:extLst>
          </p:cNvPr>
          <p:cNvSpPr txBox="1"/>
          <p:nvPr/>
        </p:nvSpPr>
        <p:spPr>
          <a:xfrm>
            <a:off x="6715125" y="1422730"/>
            <a:ext cx="1145955" cy="369332"/>
          </a:xfrm>
          <a:prstGeom prst="rect">
            <a:avLst/>
          </a:prstGeom>
          <a:noFill/>
        </p:spPr>
        <p:txBody>
          <a:bodyPr wrap="none" rtlCol="0">
            <a:spAutoFit/>
          </a:bodyPr>
          <a:lstStyle/>
          <a:p>
            <a:r>
              <a:rPr lang="nl-NL" dirty="0" err="1"/>
              <a:t>Schematic</a:t>
            </a:r>
            <a:endParaRPr lang="en-US" dirty="0"/>
          </a:p>
        </p:txBody>
      </p:sp>
      <p:pic>
        <p:nvPicPr>
          <p:cNvPr id="11" name="Picture 10">
            <a:extLst>
              <a:ext uri="{FF2B5EF4-FFF2-40B4-BE49-F238E27FC236}">
                <a16:creationId xmlns:a16="http://schemas.microsoft.com/office/drawing/2014/main" id="{46DE6B37-6BB9-8BA1-C343-A05EE91E01E4}"/>
              </a:ext>
            </a:extLst>
          </p:cNvPr>
          <p:cNvPicPr>
            <a:picLocks noChangeAspect="1"/>
          </p:cNvPicPr>
          <p:nvPr/>
        </p:nvPicPr>
        <p:blipFill>
          <a:blip r:embed="rId4"/>
          <a:stretch>
            <a:fillRect/>
          </a:stretch>
        </p:blipFill>
        <p:spPr>
          <a:xfrm>
            <a:off x="6800325" y="3695092"/>
            <a:ext cx="4595849" cy="1924657"/>
          </a:xfrm>
          <a:prstGeom prst="rect">
            <a:avLst/>
          </a:prstGeom>
        </p:spPr>
      </p:pic>
      <p:sp>
        <p:nvSpPr>
          <p:cNvPr id="14" name="TextBox 13">
            <a:extLst>
              <a:ext uri="{FF2B5EF4-FFF2-40B4-BE49-F238E27FC236}">
                <a16:creationId xmlns:a16="http://schemas.microsoft.com/office/drawing/2014/main" id="{2EBCD5A5-05D6-A4E2-1A17-49AB46646780}"/>
              </a:ext>
            </a:extLst>
          </p:cNvPr>
          <p:cNvSpPr txBox="1"/>
          <p:nvPr/>
        </p:nvSpPr>
        <p:spPr>
          <a:xfrm>
            <a:off x="6715125" y="3278466"/>
            <a:ext cx="1604414" cy="369332"/>
          </a:xfrm>
          <a:prstGeom prst="rect">
            <a:avLst/>
          </a:prstGeom>
          <a:noFill/>
        </p:spPr>
        <p:txBody>
          <a:bodyPr wrap="none" rtlCol="0">
            <a:spAutoFit/>
          </a:bodyPr>
          <a:lstStyle/>
          <a:p>
            <a:r>
              <a:rPr lang="nl-NL" dirty="0"/>
              <a:t>IP-XACT Design</a:t>
            </a:r>
            <a:endParaRPr lang="en-US" dirty="0"/>
          </a:p>
        </p:txBody>
      </p:sp>
      <p:sp>
        <p:nvSpPr>
          <p:cNvPr id="3" name="Slide Number Placeholder 2">
            <a:extLst>
              <a:ext uri="{FF2B5EF4-FFF2-40B4-BE49-F238E27FC236}">
                <a16:creationId xmlns:a16="http://schemas.microsoft.com/office/drawing/2014/main" id="{987B43B7-0357-D385-78AE-E89076509345}"/>
              </a:ext>
            </a:extLst>
          </p:cNvPr>
          <p:cNvSpPr>
            <a:spLocks noGrp="1"/>
          </p:cNvSpPr>
          <p:nvPr>
            <p:ph type="sldNum" sz="quarter" idx="4"/>
          </p:nvPr>
        </p:nvSpPr>
        <p:spPr>
          <a:xfrm>
            <a:off x="4610100" y="6263481"/>
            <a:ext cx="2971800" cy="458787"/>
          </a:xfrm>
          <a:prstGeom prst="rect">
            <a:avLst/>
          </a:prstGeom>
        </p:spPr>
        <p:txBody>
          <a:bodyPr vert="horz" lIns="91440" tIns="45720" rIns="91440" bIns="45720" rtlCol="0" anchor="b"/>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596A38-C4CA-4917-A83B-637187006481}" type="slidenum">
              <a:rPr lang="en-US" smtClean="0"/>
              <a:pPr/>
              <a:t>18</a:t>
            </a:fld>
            <a:endParaRPr lang="en-US" dirty="0"/>
          </a:p>
        </p:txBody>
      </p:sp>
    </p:spTree>
    <p:extLst>
      <p:ext uri="{BB962C8B-B14F-4D97-AF65-F5344CB8AC3E}">
        <p14:creationId xmlns:p14="http://schemas.microsoft.com/office/powerpoint/2010/main" val="11860224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2F22C-08B9-BD82-45AF-8D8CC27BCF59}"/>
              </a:ext>
            </a:extLst>
          </p:cNvPr>
          <p:cNvSpPr>
            <a:spLocks noGrp="1"/>
          </p:cNvSpPr>
          <p:nvPr>
            <p:ph type="title"/>
          </p:nvPr>
        </p:nvSpPr>
        <p:spPr/>
        <p:txBody>
          <a:bodyPr/>
          <a:lstStyle/>
          <a:p>
            <a:r>
              <a:rPr lang="nl-NL" dirty="0"/>
              <a:t>IP-XACT Design – Component </a:t>
            </a:r>
            <a:r>
              <a:rPr lang="nl-NL" dirty="0" err="1"/>
              <a:t>Instances</a:t>
            </a:r>
            <a:endParaRPr lang="en-US" dirty="0"/>
          </a:p>
        </p:txBody>
      </p:sp>
      <p:sp>
        <p:nvSpPr>
          <p:cNvPr id="3" name="Content Placeholder 2">
            <a:extLst>
              <a:ext uri="{FF2B5EF4-FFF2-40B4-BE49-F238E27FC236}">
                <a16:creationId xmlns:a16="http://schemas.microsoft.com/office/drawing/2014/main" id="{642B1D22-64C9-1B70-665B-712D61383C83}"/>
              </a:ext>
            </a:extLst>
          </p:cNvPr>
          <p:cNvSpPr>
            <a:spLocks noGrp="1"/>
          </p:cNvSpPr>
          <p:nvPr>
            <p:ph idx="1"/>
          </p:nvPr>
        </p:nvSpPr>
        <p:spPr>
          <a:xfrm>
            <a:off x="838200" y="1825625"/>
            <a:ext cx="10515600" cy="479425"/>
          </a:xfrm>
        </p:spPr>
        <p:txBody>
          <a:bodyPr/>
          <a:lstStyle/>
          <a:p>
            <a:pPr marL="0" indent="0">
              <a:buNone/>
            </a:pPr>
            <a:r>
              <a:rPr lang="nl-NL" dirty="0"/>
              <a:t>Component </a:t>
            </a:r>
            <a:r>
              <a:rPr lang="nl-NL" dirty="0" err="1"/>
              <a:t>instances</a:t>
            </a:r>
            <a:r>
              <a:rPr lang="nl-NL" dirty="0"/>
              <a:t> have </a:t>
            </a:r>
            <a:r>
              <a:rPr lang="nl-NL" dirty="0" err="1"/>
              <a:t>an</a:t>
            </a:r>
            <a:r>
              <a:rPr lang="nl-NL" dirty="0"/>
              <a:t> </a:t>
            </a:r>
            <a:r>
              <a:rPr lang="nl-NL" dirty="0" err="1"/>
              <a:t>instance</a:t>
            </a:r>
            <a:r>
              <a:rPr lang="nl-NL" dirty="0"/>
              <a:t> name </a:t>
            </a:r>
            <a:r>
              <a:rPr lang="nl-NL" dirty="0" err="1"/>
              <a:t>and</a:t>
            </a:r>
            <a:r>
              <a:rPr lang="nl-NL" dirty="0"/>
              <a:t> a VLNV </a:t>
            </a:r>
            <a:r>
              <a:rPr lang="nl-NL" dirty="0" err="1"/>
              <a:t>reference</a:t>
            </a:r>
            <a:endParaRPr lang="en-US" dirty="0"/>
          </a:p>
        </p:txBody>
      </p:sp>
      <p:pic>
        <p:nvPicPr>
          <p:cNvPr id="5" name="Picture 4">
            <a:extLst>
              <a:ext uri="{FF2B5EF4-FFF2-40B4-BE49-F238E27FC236}">
                <a16:creationId xmlns:a16="http://schemas.microsoft.com/office/drawing/2014/main" id="{3237FEDB-6D57-1B65-83E4-DAE466164519}"/>
              </a:ext>
            </a:extLst>
          </p:cNvPr>
          <p:cNvPicPr>
            <a:picLocks noChangeAspect="1"/>
          </p:cNvPicPr>
          <p:nvPr/>
        </p:nvPicPr>
        <p:blipFill>
          <a:blip r:embed="rId2"/>
          <a:stretch>
            <a:fillRect/>
          </a:stretch>
        </p:blipFill>
        <p:spPr>
          <a:xfrm>
            <a:off x="952499" y="2439987"/>
            <a:ext cx="10001523" cy="2703513"/>
          </a:xfrm>
          <a:prstGeom prst="rect">
            <a:avLst/>
          </a:prstGeom>
        </p:spPr>
      </p:pic>
      <p:sp>
        <p:nvSpPr>
          <p:cNvPr id="4" name="Slide Number Placeholder 3">
            <a:extLst>
              <a:ext uri="{FF2B5EF4-FFF2-40B4-BE49-F238E27FC236}">
                <a16:creationId xmlns:a16="http://schemas.microsoft.com/office/drawing/2014/main" id="{A670B678-52BA-8ACC-385D-B4D03296B929}"/>
              </a:ext>
            </a:extLst>
          </p:cNvPr>
          <p:cNvSpPr>
            <a:spLocks noGrp="1"/>
          </p:cNvSpPr>
          <p:nvPr>
            <p:ph type="sldNum" sz="quarter" idx="4"/>
          </p:nvPr>
        </p:nvSpPr>
        <p:spPr>
          <a:xfrm>
            <a:off x="4610100" y="6263481"/>
            <a:ext cx="2971800" cy="458787"/>
          </a:xfrm>
          <a:prstGeom prst="rect">
            <a:avLst/>
          </a:prstGeom>
        </p:spPr>
        <p:txBody>
          <a:bodyPr vert="horz" lIns="91440" tIns="45720" rIns="91440" bIns="45720" rtlCol="0" anchor="b"/>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596A38-C4CA-4917-A83B-637187006481}" type="slidenum">
              <a:rPr lang="en-US" smtClean="0"/>
              <a:pPr/>
              <a:t>19</a:t>
            </a:fld>
            <a:endParaRPr lang="en-US" dirty="0"/>
          </a:p>
        </p:txBody>
      </p:sp>
    </p:spTree>
    <p:extLst>
      <p:ext uri="{BB962C8B-B14F-4D97-AF65-F5344CB8AC3E}">
        <p14:creationId xmlns:p14="http://schemas.microsoft.com/office/powerpoint/2010/main" val="25499701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26615-9549-5CA4-44AF-E80CBCD7AF8E}"/>
              </a:ext>
            </a:extLst>
          </p:cNvPr>
          <p:cNvSpPr>
            <a:spLocks noGrp="1"/>
          </p:cNvSpPr>
          <p:nvPr>
            <p:ph type="title"/>
          </p:nvPr>
        </p:nvSpPr>
        <p:spPr/>
        <p:txBody>
          <a:bodyPr/>
          <a:lstStyle/>
          <a:p>
            <a:r>
              <a:rPr lang="nl-NL" dirty="0" err="1"/>
              <a:t>Outline</a:t>
            </a:r>
            <a:endParaRPr lang="en-US" dirty="0"/>
          </a:p>
        </p:txBody>
      </p:sp>
      <p:sp>
        <p:nvSpPr>
          <p:cNvPr id="3" name="Content Placeholder 2">
            <a:extLst>
              <a:ext uri="{FF2B5EF4-FFF2-40B4-BE49-F238E27FC236}">
                <a16:creationId xmlns:a16="http://schemas.microsoft.com/office/drawing/2014/main" id="{C71A92D6-A8DC-A208-265A-52759CDED748}"/>
              </a:ext>
            </a:extLst>
          </p:cNvPr>
          <p:cNvSpPr>
            <a:spLocks noGrp="1"/>
          </p:cNvSpPr>
          <p:nvPr>
            <p:ph idx="1"/>
          </p:nvPr>
        </p:nvSpPr>
        <p:spPr/>
        <p:txBody>
          <a:bodyPr>
            <a:normAutofit/>
          </a:bodyPr>
          <a:lstStyle/>
          <a:p>
            <a:r>
              <a:rPr lang="nl-NL" sz="2600" dirty="0" err="1"/>
              <a:t>Introduction</a:t>
            </a:r>
            <a:endParaRPr lang="nl-NL" sz="2600" dirty="0"/>
          </a:p>
          <a:p>
            <a:r>
              <a:rPr lang="nl-NL" sz="2600" dirty="0"/>
              <a:t>Component</a:t>
            </a:r>
          </a:p>
          <a:p>
            <a:r>
              <a:rPr lang="nl-NL" sz="2600" dirty="0"/>
              <a:t>Design </a:t>
            </a:r>
            <a:r>
              <a:rPr lang="nl-NL" sz="2600" dirty="0" err="1"/>
              <a:t>and</a:t>
            </a:r>
            <a:r>
              <a:rPr lang="nl-NL" sz="2600" dirty="0"/>
              <a:t> design </a:t>
            </a:r>
            <a:r>
              <a:rPr lang="nl-NL" sz="2600" dirty="0" err="1"/>
              <a:t>configuration</a:t>
            </a:r>
            <a:endParaRPr lang="nl-NL" sz="2600" dirty="0"/>
          </a:p>
          <a:p>
            <a:r>
              <a:rPr lang="nl-NL" sz="2600" dirty="0"/>
              <a:t>Bus </a:t>
            </a:r>
            <a:r>
              <a:rPr lang="nl-NL" sz="2600" dirty="0" err="1"/>
              <a:t>and</a:t>
            </a:r>
            <a:r>
              <a:rPr lang="nl-NL" sz="2600" dirty="0"/>
              <a:t> </a:t>
            </a:r>
            <a:r>
              <a:rPr lang="nl-NL" sz="2600" dirty="0" err="1"/>
              <a:t>abstraction</a:t>
            </a:r>
            <a:r>
              <a:rPr lang="nl-NL" sz="2600" dirty="0"/>
              <a:t> </a:t>
            </a:r>
            <a:r>
              <a:rPr lang="nl-NL" sz="2600" dirty="0" err="1"/>
              <a:t>definitions</a:t>
            </a:r>
            <a:endParaRPr lang="nl-NL" sz="2600" dirty="0"/>
          </a:p>
          <a:p>
            <a:r>
              <a:rPr lang="nl-NL" sz="2600" dirty="0"/>
              <a:t>Component bus interfaces </a:t>
            </a:r>
            <a:r>
              <a:rPr lang="nl-NL" sz="2600" dirty="0" err="1"/>
              <a:t>and</a:t>
            </a:r>
            <a:r>
              <a:rPr lang="nl-NL" sz="2600" dirty="0"/>
              <a:t> design </a:t>
            </a:r>
            <a:r>
              <a:rPr lang="nl-NL" sz="2600" dirty="0" err="1"/>
              <a:t>interconnections</a:t>
            </a:r>
            <a:endParaRPr lang="nl-NL" sz="2600" dirty="0"/>
          </a:p>
          <a:p>
            <a:r>
              <a:rPr lang="nl-NL" sz="2600" dirty="0"/>
              <a:t>Component memory </a:t>
            </a:r>
            <a:r>
              <a:rPr lang="nl-NL" sz="2600" dirty="0" err="1"/>
              <a:t>maps</a:t>
            </a:r>
            <a:r>
              <a:rPr lang="nl-NL" sz="2600" dirty="0"/>
              <a:t> </a:t>
            </a:r>
            <a:r>
              <a:rPr lang="nl-NL" sz="2600" dirty="0" err="1"/>
              <a:t>and</a:t>
            </a:r>
            <a:r>
              <a:rPr lang="nl-NL" sz="2600" dirty="0"/>
              <a:t> registers</a:t>
            </a:r>
          </a:p>
          <a:p>
            <a:r>
              <a:rPr lang="nl-NL" sz="2600" dirty="0"/>
              <a:t>Component </a:t>
            </a:r>
            <a:r>
              <a:rPr lang="nl-NL" sz="2600" dirty="0" err="1"/>
              <a:t>address</a:t>
            </a:r>
            <a:r>
              <a:rPr lang="nl-NL" sz="2600" dirty="0"/>
              <a:t> </a:t>
            </a:r>
            <a:r>
              <a:rPr lang="nl-NL" sz="2600" dirty="0" err="1"/>
              <a:t>spaces</a:t>
            </a:r>
            <a:r>
              <a:rPr lang="nl-NL" sz="2600" dirty="0"/>
              <a:t> </a:t>
            </a:r>
            <a:r>
              <a:rPr lang="nl-NL" sz="2600" dirty="0" err="1"/>
              <a:t>and</a:t>
            </a:r>
            <a:r>
              <a:rPr lang="nl-NL" sz="2600" dirty="0"/>
              <a:t> bus interface </a:t>
            </a:r>
            <a:r>
              <a:rPr lang="nl-NL" sz="2600" dirty="0" err="1"/>
              <a:t>bridges</a:t>
            </a:r>
            <a:endParaRPr lang="nl-NL" sz="2600" dirty="0"/>
          </a:p>
          <a:p>
            <a:r>
              <a:rPr lang="nl-NL" sz="2600" dirty="0"/>
              <a:t>Type </a:t>
            </a:r>
            <a:r>
              <a:rPr lang="nl-NL" sz="2600" dirty="0" err="1"/>
              <a:t>definitions</a:t>
            </a:r>
            <a:endParaRPr lang="en-US" sz="2600" dirty="0"/>
          </a:p>
        </p:txBody>
      </p:sp>
      <p:sp>
        <p:nvSpPr>
          <p:cNvPr id="5" name="Slide Number Placeholder 4">
            <a:extLst>
              <a:ext uri="{FF2B5EF4-FFF2-40B4-BE49-F238E27FC236}">
                <a16:creationId xmlns:a16="http://schemas.microsoft.com/office/drawing/2014/main" id="{95D2CA47-624A-7EF5-91FA-51955927DB05}"/>
              </a:ext>
            </a:extLst>
          </p:cNvPr>
          <p:cNvSpPr>
            <a:spLocks noGrp="1"/>
          </p:cNvSpPr>
          <p:nvPr>
            <p:ph type="sldNum" sz="quarter" idx="4"/>
          </p:nvPr>
        </p:nvSpPr>
        <p:spPr>
          <a:xfrm>
            <a:off x="4610100" y="6263481"/>
            <a:ext cx="2971800" cy="458787"/>
          </a:xfrm>
          <a:prstGeom prst="rect">
            <a:avLst/>
          </a:prstGeom>
        </p:spPr>
        <p:txBody>
          <a:bodyPr vert="horz" lIns="91440" tIns="45720" rIns="91440" bIns="45720" rtlCol="0" anchor="b"/>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596A38-C4CA-4917-A83B-637187006481}" type="slidenum">
              <a:rPr lang="en-US" smtClean="0"/>
              <a:pPr/>
              <a:t>2</a:t>
            </a:fld>
            <a:endParaRPr lang="en-US" dirty="0"/>
          </a:p>
        </p:txBody>
      </p:sp>
    </p:spTree>
    <p:extLst>
      <p:ext uri="{BB962C8B-B14F-4D97-AF65-F5344CB8AC3E}">
        <p14:creationId xmlns:p14="http://schemas.microsoft.com/office/powerpoint/2010/main" val="18768794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2F22C-08B9-BD82-45AF-8D8CC27BCF59}"/>
              </a:ext>
            </a:extLst>
          </p:cNvPr>
          <p:cNvSpPr>
            <a:spLocks noGrp="1"/>
          </p:cNvSpPr>
          <p:nvPr>
            <p:ph type="title"/>
          </p:nvPr>
        </p:nvSpPr>
        <p:spPr/>
        <p:txBody>
          <a:bodyPr/>
          <a:lstStyle/>
          <a:p>
            <a:r>
              <a:rPr lang="nl-NL" dirty="0"/>
              <a:t>IP-XACT Design – Ad Hoc </a:t>
            </a:r>
            <a:r>
              <a:rPr lang="nl-NL" dirty="0" err="1"/>
              <a:t>Connections</a:t>
            </a:r>
            <a:endParaRPr lang="en-US" dirty="0"/>
          </a:p>
        </p:txBody>
      </p:sp>
      <p:sp>
        <p:nvSpPr>
          <p:cNvPr id="3" name="Content Placeholder 2">
            <a:extLst>
              <a:ext uri="{FF2B5EF4-FFF2-40B4-BE49-F238E27FC236}">
                <a16:creationId xmlns:a16="http://schemas.microsoft.com/office/drawing/2014/main" id="{642B1D22-64C9-1B70-665B-712D61383C83}"/>
              </a:ext>
            </a:extLst>
          </p:cNvPr>
          <p:cNvSpPr>
            <a:spLocks noGrp="1"/>
          </p:cNvSpPr>
          <p:nvPr>
            <p:ph idx="1"/>
          </p:nvPr>
        </p:nvSpPr>
        <p:spPr>
          <a:xfrm>
            <a:off x="838200" y="1825625"/>
            <a:ext cx="10515600" cy="479425"/>
          </a:xfrm>
        </p:spPr>
        <p:txBody>
          <a:bodyPr/>
          <a:lstStyle/>
          <a:p>
            <a:pPr marL="0" indent="0">
              <a:buNone/>
            </a:pPr>
            <a:r>
              <a:rPr lang="nl-NL" dirty="0"/>
              <a:t>Ad Hoc </a:t>
            </a:r>
            <a:r>
              <a:rPr lang="nl-NL" dirty="0" err="1"/>
              <a:t>Connections</a:t>
            </a:r>
            <a:r>
              <a:rPr lang="nl-NL" dirty="0"/>
              <a:t> </a:t>
            </a:r>
            <a:r>
              <a:rPr lang="nl-NL" dirty="0" err="1"/>
              <a:t>reference</a:t>
            </a:r>
            <a:r>
              <a:rPr lang="nl-NL" dirty="0"/>
              <a:t> </a:t>
            </a:r>
            <a:r>
              <a:rPr lang="nl-NL" dirty="0" err="1"/>
              <a:t>internal</a:t>
            </a:r>
            <a:r>
              <a:rPr lang="nl-NL" dirty="0"/>
              <a:t> or </a:t>
            </a:r>
            <a:r>
              <a:rPr lang="nl-NL" dirty="0" err="1"/>
              <a:t>external</a:t>
            </a:r>
            <a:r>
              <a:rPr lang="nl-NL" dirty="0"/>
              <a:t> </a:t>
            </a:r>
            <a:r>
              <a:rPr lang="nl-NL" dirty="0" err="1"/>
              <a:t>ports</a:t>
            </a:r>
            <a:r>
              <a:rPr lang="nl-NL" dirty="0"/>
              <a:t> of a net</a:t>
            </a:r>
            <a:endParaRPr lang="en-US" dirty="0"/>
          </a:p>
        </p:txBody>
      </p:sp>
      <p:pic>
        <p:nvPicPr>
          <p:cNvPr id="8" name="Picture 7">
            <a:extLst>
              <a:ext uri="{FF2B5EF4-FFF2-40B4-BE49-F238E27FC236}">
                <a16:creationId xmlns:a16="http://schemas.microsoft.com/office/drawing/2014/main" id="{238B9386-4F63-DF5F-D81D-1B50B318CC1C}"/>
              </a:ext>
            </a:extLst>
          </p:cNvPr>
          <p:cNvPicPr>
            <a:picLocks noChangeAspect="1"/>
          </p:cNvPicPr>
          <p:nvPr/>
        </p:nvPicPr>
        <p:blipFill>
          <a:blip r:embed="rId2"/>
          <a:stretch>
            <a:fillRect/>
          </a:stretch>
        </p:blipFill>
        <p:spPr>
          <a:xfrm>
            <a:off x="937790" y="2439987"/>
            <a:ext cx="9491297" cy="2914650"/>
          </a:xfrm>
          <a:prstGeom prst="rect">
            <a:avLst/>
          </a:prstGeom>
        </p:spPr>
      </p:pic>
      <p:sp>
        <p:nvSpPr>
          <p:cNvPr id="4" name="Slide Number Placeholder 3">
            <a:extLst>
              <a:ext uri="{FF2B5EF4-FFF2-40B4-BE49-F238E27FC236}">
                <a16:creationId xmlns:a16="http://schemas.microsoft.com/office/drawing/2014/main" id="{B82E74DE-F091-7E96-A7A6-AEA9FB580867}"/>
              </a:ext>
            </a:extLst>
          </p:cNvPr>
          <p:cNvSpPr>
            <a:spLocks noGrp="1"/>
          </p:cNvSpPr>
          <p:nvPr>
            <p:ph type="sldNum" sz="quarter" idx="4"/>
          </p:nvPr>
        </p:nvSpPr>
        <p:spPr>
          <a:xfrm>
            <a:off x="4610100" y="6263481"/>
            <a:ext cx="2971800" cy="458787"/>
          </a:xfrm>
          <a:prstGeom prst="rect">
            <a:avLst/>
          </a:prstGeom>
        </p:spPr>
        <p:txBody>
          <a:bodyPr vert="horz" lIns="91440" tIns="45720" rIns="91440" bIns="45720" rtlCol="0" anchor="b"/>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596A38-C4CA-4917-A83B-637187006481}" type="slidenum">
              <a:rPr lang="en-US" smtClean="0"/>
              <a:pPr/>
              <a:t>20</a:t>
            </a:fld>
            <a:endParaRPr lang="en-US" dirty="0"/>
          </a:p>
        </p:txBody>
      </p:sp>
    </p:spTree>
    <p:extLst>
      <p:ext uri="{BB962C8B-B14F-4D97-AF65-F5344CB8AC3E}">
        <p14:creationId xmlns:p14="http://schemas.microsoft.com/office/powerpoint/2010/main" val="18349672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6A528-9EA5-8B81-4A37-6E9C451A1FED}"/>
              </a:ext>
            </a:extLst>
          </p:cNvPr>
          <p:cNvSpPr>
            <a:spLocks noGrp="1"/>
          </p:cNvSpPr>
          <p:nvPr>
            <p:ph type="title"/>
          </p:nvPr>
        </p:nvSpPr>
        <p:spPr/>
        <p:txBody>
          <a:bodyPr/>
          <a:lstStyle/>
          <a:p>
            <a:r>
              <a:rPr lang="nl-NL" dirty="0"/>
              <a:t>Design </a:t>
            </a:r>
            <a:r>
              <a:rPr lang="nl-NL" dirty="0" err="1"/>
              <a:t>configuration</a:t>
            </a:r>
            <a:endParaRPr lang="en-US" dirty="0"/>
          </a:p>
        </p:txBody>
      </p:sp>
      <p:sp>
        <p:nvSpPr>
          <p:cNvPr id="3" name="Slide Number Placeholder 2">
            <a:extLst>
              <a:ext uri="{FF2B5EF4-FFF2-40B4-BE49-F238E27FC236}">
                <a16:creationId xmlns:a16="http://schemas.microsoft.com/office/drawing/2014/main" id="{419B7E38-DDEF-BF3F-95D9-FB9A3718964B}"/>
              </a:ext>
            </a:extLst>
          </p:cNvPr>
          <p:cNvSpPr>
            <a:spLocks noGrp="1"/>
          </p:cNvSpPr>
          <p:nvPr>
            <p:ph type="sldNum" sz="quarter" idx="4"/>
          </p:nvPr>
        </p:nvSpPr>
        <p:spPr>
          <a:xfrm>
            <a:off x="4610100" y="6263481"/>
            <a:ext cx="2971800" cy="458787"/>
          </a:xfrm>
          <a:prstGeom prst="rect">
            <a:avLst/>
          </a:prstGeom>
        </p:spPr>
        <p:txBody>
          <a:bodyPr vert="horz" lIns="91440" tIns="45720" rIns="91440" bIns="45720" rtlCol="0" anchor="b"/>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596A38-C4CA-4917-A83B-637187006481}" type="slidenum">
              <a:rPr lang="en-US" smtClean="0"/>
              <a:pPr/>
              <a:t>21</a:t>
            </a:fld>
            <a:endParaRPr lang="en-US" dirty="0"/>
          </a:p>
        </p:txBody>
      </p:sp>
    </p:spTree>
    <p:extLst>
      <p:ext uri="{BB962C8B-B14F-4D97-AF65-F5344CB8AC3E}">
        <p14:creationId xmlns:p14="http://schemas.microsoft.com/office/powerpoint/2010/main" val="38552056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73575-3089-6D06-E114-4AAE79621727}"/>
              </a:ext>
            </a:extLst>
          </p:cNvPr>
          <p:cNvSpPr>
            <a:spLocks noGrp="1"/>
          </p:cNvSpPr>
          <p:nvPr>
            <p:ph type="title"/>
          </p:nvPr>
        </p:nvSpPr>
        <p:spPr/>
        <p:txBody>
          <a:bodyPr/>
          <a:lstStyle/>
          <a:p>
            <a:r>
              <a:rPr lang="nl-NL" dirty="0"/>
              <a:t>IP-XACT Design </a:t>
            </a:r>
            <a:r>
              <a:rPr lang="nl-NL" dirty="0" err="1"/>
              <a:t>Configuration</a:t>
            </a:r>
            <a:endParaRPr lang="en-US" dirty="0"/>
          </a:p>
        </p:txBody>
      </p:sp>
      <p:sp>
        <p:nvSpPr>
          <p:cNvPr id="3" name="Content Placeholder 2">
            <a:extLst>
              <a:ext uri="{FF2B5EF4-FFF2-40B4-BE49-F238E27FC236}">
                <a16:creationId xmlns:a16="http://schemas.microsoft.com/office/drawing/2014/main" id="{21FCDD34-32A4-B6A3-ED17-349A80A99214}"/>
              </a:ext>
            </a:extLst>
          </p:cNvPr>
          <p:cNvSpPr>
            <a:spLocks noGrp="1"/>
          </p:cNvSpPr>
          <p:nvPr>
            <p:ph idx="1"/>
          </p:nvPr>
        </p:nvSpPr>
        <p:spPr/>
        <p:txBody>
          <a:bodyPr>
            <a:normAutofit/>
          </a:bodyPr>
          <a:lstStyle/>
          <a:p>
            <a:pPr marL="0" marR="0" indent="0" algn="just">
              <a:lnSpc>
                <a:spcPct val="107000"/>
              </a:lnSpc>
              <a:spcBef>
                <a:spcPts val="0"/>
              </a:spcBef>
              <a:spcAft>
                <a:spcPts val="495"/>
              </a:spcAft>
              <a:buNone/>
            </a:pPr>
            <a:r>
              <a:rPr lang="en-US" sz="2600" dirty="0">
                <a:solidFill>
                  <a:srgbClr val="000000"/>
                </a:solidFill>
                <a:effectLst/>
                <a:ea typeface="Times New Roman" panose="02020603050405020304" pitchFamily="18" charset="0"/>
              </a:rPr>
              <a:t>The purpose of a </a:t>
            </a:r>
            <a:r>
              <a:rPr lang="en-US" sz="2600" b="1" dirty="0">
                <a:solidFill>
                  <a:srgbClr val="000000"/>
                </a:solidFill>
                <a:effectLst/>
                <a:ea typeface="Times New Roman" panose="02020603050405020304" pitchFamily="18" charset="0"/>
              </a:rPr>
              <a:t>design configuration</a:t>
            </a:r>
            <a:r>
              <a:rPr lang="en-US" sz="2600" dirty="0">
                <a:solidFill>
                  <a:srgbClr val="000000"/>
                </a:solidFill>
                <a:effectLst/>
                <a:ea typeface="Times New Roman" panose="02020603050405020304" pitchFamily="18" charset="0"/>
              </a:rPr>
              <a:t> is to configure a </a:t>
            </a:r>
            <a:r>
              <a:rPr lang="en-US" sz="2600" b="1" dirty="0">
                <a:solidFill>
                  <a:srgbClr val="000000"/>
                </a:solidFill>
                <a:effectLst/>
                <a:ea typeface="Times New Roman" panose="02020603050405020304" pitchFamily="18" charset="0"/>
              </a:rPr>
              <a:t>design</a:t>
            </a:r>
            <a:r>
              <a:rPr lang="en-US" sz="2600" dirty="0">
                <a:solidFill>
                  <a:srgbClr val="000000"/>
                </a:solidFill>
                <a:effectLst/>
                <a:ea typeface="Times New Roman" panose="02020603050405020304" pitchFamily="18" charset="0"/>
              </a:rPr>
              <a:t> for a particular purpose by selecting an appropriate combination of views for its component instances. A </a:t>
            </a:r>
            <a:r>
              <a:rPr lang="en-US" sz="2600" b="1" dirty="0">
                <a:solidFill>
                  <a:srgbClr val="000000"/>
                </a:solidFill>
                <a:effectLst/>
                <a:ea typeface="Times New Roman" panose="02020603050405020304" pitchFamily="18" charset="0"/>
              </a:rPr>
              <a:t>design configuration</a:t>
            </a:r>
            <a:r>
              <a:rPr lang="en-US" sz="2600" dirty="0">
                <a:solidFill>
                  <a:srgbClr val="000000"/>
                </a:solidFill>
                <a:effectLst/>
                <a:ea typeface="Times New Roman" panose="02020603050405020304" pitchFamily="18" charset="0"/>
              </a:rPr>
              <a:t> documents a configuration of a design by describing</a:t>
            </a:r>
          </a:p>
          <a:p>
            <a:pPr>
              <a:lnSpc>
                <a:spcPct val="107000"/>
              </a:lnSpc>
              <a:spcBef>
                <a:spcPts val="0"/>
              </a:spcBef>
              <a:tabLst>
                <a:tab pos="190500" algn="ctr"/>
                <a:tab pos="1608455" algn="ctr"/>
              </a:tabLst>
            </a:pPr>
            <a:r>
              <a:rPr lang="en-US" sz="2200" dirty="0">
                <a:solidFill>
                  <a:srgbClr val="000000"/>
                </a:solidFill>
                <a:effectLst/>
                <a:ea typeface="Times New Roman" panose="02020603050405020304" pitchFamily="18" charset="0"/>
              </a:rPr>
              <a:t>views that are used for component instances and</a:t>
            </a:r>
          </a:p>
          <a:p>
            <a:pPr>
              <a:lnSpc>
                <a:spcPct val="107000"/>
              </a:lnSpc>
              <a:spcBef>
                <a:spcPts val="0"/>
              </a:spcBef>
              <a:tabLst>
                <a:tab pos="190500" algn="ctr"/>
                <a:tab pos="1608455" algn="ctr"/>
              </a:tabLst>
            </a:pPr>
            <a:r>
              <a:rPr lang="en-US" sz="2200" dirty="0">
                <a:solidFill>
                  <a:srgbClr val="000000"/>
                </a:solidFill>
                <a:effectLst/>
                <a:ea typeface="Times New Roman" panose="02020603050405020304" pitchFamily="18" charset="0"/>
              </a:rPr>
              <a:t>abstractor instances that are used for communication abstraction conversion on interconnections.</a:t>
            </a:r>
          </a:p>
          <a:p>
            <a:endParaRPr lang="en-US" dirty="0"/>
          </a:p>
        </p:txBody>
      </p:sp>
      <p:sp>
        <p:nvSpPr>
          <p:cNvPr id="4" name="Slide Number Placeholder 3">
            <a:extLst>
              <a:ext uri="{FF2B5EF4-FFF2-40B4-BE49-F238E27FC236}">
                <a16:creationId xmlns:a16="http://schemas.microsoft.com/office/drawing/2014/main" id="{B6F4F265-D2FF-B6C2-7AD2-E7E4DC3F6FFB}"/>
              </a:ext>
            </a:extLst>
          </p:cNvPr>
          <p:cNvSpPr>
            <a:spLocks noGrp="1"/>
          </p:cNvSpPr>
          <p:nvPr>
            <p:ph type="sldNum" sz="quarter" idx="4"/>
          </p:nvPr>
        </p:nvSpPr>
        <p:spPr>
          <a:xfrm>
            <a:off x="4610100" y="6263481"/>
            <a:ext cx="2971800" cy="458787"/>
          </a:xfrm>
          <a:prstGeom prst="rect">
            <a:avLst/>
          </a:prstGeom>
        </p:spPr>
        <p:txBody>
          <a:bodyPr vert="horz" lIns="91440" tIns="45720" rIns="91440" bIns="45720" rtlCol="0" anchor="b"/>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596A38-C4CA-4917-A83B-637187006481}" type="slidenum">
              <a:rPr lang="en-US" smtClean="0"/>
              <a:pPr/>
              <a:t>22</a:t>
            </a:fld>
            <a:endParaRPr lang="en-US" dirty="0"/>
          </a:p>
        </p:txBody>
      </p:sp>
    </p:spTree>
    <p:extLst>
      <p:ext uri="{BB962C8B-B14F-4D97-AF65-F5344CB8AC3E}">
        <p14:creationId xmlns:p14="http://schemas.microsoft.com/office/powerpoint/2010/main" val="38597770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2F22C-08B9-BD82-45AF-8D8CC27BCF59}"/>
              </a:ext>
            </a:extLst>
          </p:cNvPr>
          <p:cNvSpPr>
            <a:spLocks noGrp="1"/>
          </p:cNvSpPr>
          <p:nvPr>
            <p:ph type="title"/>
          </p:nvPr>
        </p:nvSpPr>
        <p:spPr/>
        <p:txBody>
          <a:bodyPr/>
          <a:lstStyle/>
          <a:p>
            <a:r>
              <a:rPr lang="nl-NL" dirty="0" err="1"/>
              <a:t>Example</a:t>
            </a:r>
            <a:r>
              <a:rPr lang="nl-NL" dirty="0"/>
              <a:t> IP-XACT Design </a:t>
            </a:r>
            <a:r>
              <a:rPr lang="nl-NL" dirty="0" err="1"/>
              <a:t>Configuration</a:t>
            </a:r>
            <a:endParaRPr lang="en-US" dirty="0"/>
          </a:p>
        </p:txBody>
      </p:sp>
      <p:sp>
        <p:nvSpPr>
          <p:cNvPr id="3" name="Content Placeholder 2">
            <a:extLst>
              <a:ext uri="{FF2B5EF4-FFF2-40B4-BE49-F238E27FC236}">
                <a16:creationId xmlns:a16="http://schemas.microsoft.com/office/drawing/2014/main" id="{642B1D22-64C9-1B70-665B-712D61383C83}"/>
              </a:ext>
            </a:extLst>
          </p:cNvPr>
          <p:cNvSpPr>
            <a:spLocks noGrp="1"/>
          </p:cNvSpPr>
          <p:nvPr>
            <p:ph idx="1"/>
          </p:nvPr>
        </p:nvSpPr>
        <p:spPr>
          <a:xfrm>
            <a:off x="838200" y="1825625"/>
            <a:ext cx="10515600" cy="479425"/>
          </a:xfrm>
        </p:spPr>
        <p:txBody>
          <a:bodyPr/>
          <a:lstStyle/>
          <a:p>
            <a:pPr marL="0" indent="0">
              <a:buNone/>
            </a:pPr>
            <a:r>
              <a:rPr lang="nl-NL" dirty="0"/>
              <a:t>A view </a:t>
            </a:r>
            <a:r>
              <a:rPr lang="nl-NL" dirty="0" err="1"/>
              <a:t>configuration</a:t>
            </a:r>
            <a:r>
              <a:rPr lang="nl-NL" dirty="0"/>
              <a:t> </a:t>
            </a:r>
            <a:r>
              <a:rPr lang="nl-NL" dirty="0" err="1"/>
              <a:t>selects</a:t>
            </a:r>
            <a:r>
              <a:rPr lang="nl-NL" dirty="0"/>
              <a:t> a view </a:t>
            </a:r>
            <a:r>
              <a:rPr lang="nl-NL" dirty="0" err="1"/>
              <a:t>for</a:t>
            </a:r>
            <a:r>
              <a:rPr lang="nl-NL" dirty="0"/>
              <a:t> a component </a:t>
            </a:r>
            <a:r>
              <a:rPr lang="nl-NL" dirty="0" err="1"/>
              <a:t>instance</a:t>
            </a:r>
            <a:endParaRPr lang="en-US" dirty="0"/>
          </a:p>
        </p:txBody>
      </p:sp>
      <p:pic>
        <p:nvPicPr>
          <p:cNvPr id="8" name="Picture 7">
            <a:extLst>
              <a:ext uri="{FF2B5EF4-FFF2-40B4-BE49-F238E27FC236}">
                <a16:creationId xmlns:a16="http://schemas.microsoft.com/office/drawing/2014/main" id="{93DD34E3-A91D-729C-B349-86FA8A82F166}"/>
              </a:ext>
            </a:extLst>
          </p:cNvPr>
          <p:cNvPicPr>
            <a:picLocks noChangeAspect="1"/>
          </p:cNvPicPr>
          <p:nvPr/>
        </p:nvPicPr>
        <p:blipFill>
          <a:blip r:embed="rId2"/>
          <a:stretch>
            <a:fillRect/>
          </a:stretch>
        </p:blipFill>
        <p:spPr>
          <a:xfrm>
            <a:off x="1988611" y="2439987"/>
            <a:ext cx="9964464" cy="2189163"/>
          </a:xfrm>
          <a:prstGeom prst="rect">
            <a:avLst/>
          </a:prstGeom>
        </p:spPr>
      </p:pic>
      <p:sp>
        <p:nvSpPr>
          <p:cNvPr id="4" name="TextBox 3">
            <a:extLst>
              <a:ext uri="{FF2B5EF4-FFF2-40B4-BE49-F238E27FC236}">
                <a16:creationId xmlns:a16="http://schemas.microsoft.com/office/drawing/2014/main" id="{7E3BE448-BB79-3FEA-21A1-16AFFE225178}"/>
              </a:ext>
            </a:extLst>
          </p:cNvPr>
          <p:cNvSpPr txBox="1"/>
          <p:nvPr/>
        </p:nvSpPr>
        <p:spPr>
          <a:xfrm>
            <a:off x="218829" y="2685017"/>
            <a:ext cx="1830373" cy="369332"/>
          </a:xfrm>
          <a:prstGeom prst="rect">
            <a:avLst/>
          </a:prstGeom>
          <a:noFill/>
        </p:spPr>
        <p:txBody>
          <a:bodyPr wrap="none" rtlCol="0">
            <a:spAutoFit/>
          </a:bodyPr>
          <a:lstStyle/>
          <a:p>
            <a:r>
              <a:rPr lang="nl-NL" dirty="0" err="1"/>
              <a:t>instance</a:t>
            </a:r>
            <a:r>
              <a:rPr lang="nl-NL" dirty="0"/>
              <a:t> name </a:t>
            </a:r>
            <a:r>
              <a:rPr lang="nl-NL" dirty="0">
                <a:sym typeface="Wingdings" panose="05000000000000000000" pitchFamily="2" charset="2"/>
              </a:rPr>
              <a:t></a:t>
            </a:r>
            <a:endParaRPr lang="en-US" dirty="0"/>
          </a:p>
        </p:txBody>
      </p:sp>
      <p:cxnSp>
        <p:nvCxnSpPr>
          <p:cNvPr id="5" name="Straight Connector 4">
            <a:extLst>
              <a:ext uri="{FF2B5EF4-FFF2-40B4-BE49-F238E27FC236}">
                <a16:creationId xmlns:a16="http://schemas.microsoft.com/office/drawing/2014/main" id="{6D27F570-A2F8-CF26-43E9-4354D408EE70}"/>
              </a:ext>
            </a:extLst>
          </p:cNvPr>
          <p:cNvCxnSpPr>
            <a:cxnSpLocks/>
          </p:cNvCxnSpPr>
          <p:nvPr/>
        </p:nvCxnSpPr>
        <p:spPr>
          <a:xfrm>
            <a:off x="1943965" y="2797077"/>
            <a:ext cx="0" cy="1452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1D556B89-590F-286B-1C18-963A06E722EA}"/>
              </a:ext>
            </a:extLst>
          </p:cNvPr>
          <p:cNvSpPr txBox="1"/>
          <p:nvPr/>
        </p:nvSpPr>
        <p:spPr>
          <a:xfrm>
            <a:off x="0" y="2953663"/>
            <a:ext cx="2048510" cy="369332"/>
          </a:xfrm>
          <a:prstGeom prst="rect">
            <a:avLst/>
          </a:prstGeom>
          <a:noFill/>
        </p:spPr>
        <p:txBody>
          <a:bodyPr wrap="none" rtlCol="0">
            <a:spAutoFit/>
          </a:bodyPr>
          <a:lstStyle/>
          <a:p>
            <a:r>
              <a:rPr lang="nl-NL" dirty="0"/>
              <a:t>ref </a:t>
            </a:r>
            <a:r>
              <a:rPr lang="nl-NL" dirty="0" err="1"/>
              <a:t>to</a:t>
            </a:r>
            <a:r>
              <a:rPr lang="nl-NL" dirty="0"/>
              <a:t> view name </a:t>
            </a:r>
            <a:r>
              <a:rPr lang="nl-NL" dirty="0">
                <a:sym typeface="Wingdings" panose="05000000000000000000" pitchFamily="2" charset="2"/>
              </a:rPr>
              <a:t></a:t>
            </a:r>
            <a:endParaRPr lang="en-US" dirty="0"/>
          </a:p>
        </p:txBody>
      </p:sp>
      <p:cxnSp>
        <p:nvCxnSpPr>
          <p:cNvPr id="7" name="Straight Connector 6">
            <a:extLst>
              <a:ext uri="{FF2B5EF4-FFF2-40B4-BE49-F238E27FC236}">
                <a16:creationId xmlns:a16="http://schemas.microsoft.com/office/drawing/2014/main" id="{2FE12267-C25A-592C-0435-F6C5465261D2}"/>
              </a:ext>
            </a:extLst>
          </p:cNvPr>
          <p:cNvCxnSpPr>
            <a:cxnSpLocks/>
          </p:cNvCxnSpPr>
          <p:nvPr/>
        </p:nvCxnSpPr>
        <p:spPr>
          <a:xfrm>
            <a:off x="1943965" y="3063777"/>
            <a:ext cx="0" cy="1452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93D0B05-F0E3-C1D9-C03C-025BA8F1222E}"/>
              </a:ext>
            </a:extLst>
          </p:cNvPr>
          <p:cNvCxnSpPr>
            <a:cxnSpLocks/>
          </p:cNvCxnSpPr>
          <p:nvPr/>
        </p:nvCxnSpPr>
        <p:spPr>
          <a:xfrm>
            <a:off x="1943965" y="3283788"/>
            <a:ext cx="0" cy="7484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D8ECA433-30B0-CD53-205F-0B06638A3224}"/>
              </a:ext>
            </a:extLst>
          </p:cNvPr>
          <p:cNvSpPr txBox="1"/>
          <p:nvPr/>
        </p:nvSpPr>
        <p:spPr>
          <a:xfrm>
            <a:off x="396648" y="3208989"/>
            <a:ext cx="1651862" cy="923330"/>
          </a:xfrm>
          <a:prstGeom prst="rect">
            <a:avLst/>
          </a:prstGeom>
          <a:noFill/>
        </p:spPr>
        <p:txBody>
          <a:bodyPr wrap="none" rtlCol="0">
            <a:spAutoFit/>
          </a:bodyPr>
          <a:lstStyle/>
          <a:p>
            <a:r>
              <a:rPr lang="nl-NL" dirty="0"/>
              <a:t>view </a:t>
            </a:r>
            <a:r>
              <a:rPr lang="nl-NL" dirty="0" err="1"/>
              <a:t>specific</a:t>
            </a:r>
            <a:r>
              <a:rPr lang="nl-NL" dirty="0"/>
              <a:t> </a:t>
            </a:r>
            <a:r>
              <a:rPr lang="nl-NL" dirty="0">
                <a:sym typeface="Wingdings" panose="05000000000000000000" pitchFamily="2" charset="2"/>
              </a:rPr>
              <a:t></a:t>
            </a:r>
            <a:br>
              <a:rPr lang="nl-NL" dirty="0">
                <a:sym typeface="Wingdings" panose="05000000000000000000" pitchFamily="2" charset="2"/>
              </a:rPr>
            </a:br>
            <a:r>
              <a:rPr lang="nl-NL" dirty="0">
                <a:sym typeface="Wingdings" panose="05000000000000000000" pitchFamily="2" charset="2"/>
              </a:rPr>
              <a:t>parameter</a:t>
            </a:r>
            <a:br>
              <a:rPr lang="nl-NL" dirty="0">
                <a:sym typeface="Wingdings" panose="05000000000000000000" pitchFamily="2" charset="2"/>
              </a:rPr>
            </a:br>
            <a:r>
              <a:rPr lang="nl-NL" dirty="0" err="1">
                <a:sym typeface="Wingdings" panose="05000000000000000000" pitchFamily="2" charset="2"/>
              </a:rPr>
              <a:t>values</a:t>
            </a:r>
            <a:endParaRPr lang="en-US" dirty="0"/>
          </a:p>
        </p:txBody>
      </p:sp>
      <p:sp>
        <p:nvSpPr>
          <p:cNvPr id="10" name="Slide Number Placeholder 9">
            <a:extLst>
              <a:ext uri="{FF2B5EF4-FFF2-40B4-BE49-F238E27FC236}">
                <a16:creationId xmlns:a16="http://schemas.microsoft.com/office/drawing/2014/main" id="{98C40EC0-95F9-7F80-EB00-3DA983CEAA00}"/>
              </a:ext>
            </a:extLst>
          </p:cNvPr>
          <p:cNvSpPr>
            <a:spLocks noGrp="1"/>
          </p:cNvSpPr>
          <p:nvPr>
            <p:ph type="sldNum" sz="quarter" idx="4"/>
          </p:nvPr>
        </p:nvSpPr>
        <p:spPr>
          <a:xfrm>
            <a:off x="4610100" y="6263481"/>
            <a:ext cx="2971800" cy="458787"/>
          </a:xfrm>
          <a:prstGeom prst="rect">
            <a:avLst/>
          </a:prstGeom>
        </p:spPr>
        <p:txBody>
          <a:bodyPr vert="horz" lIns="91440" tIns="45720" rIns="91440" bIns="45720" rtlCol="0" anchor="b"/>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596A38-C4CA-4917-A83B-637187006481}" type="slidenum">
              <a:rPr lang="en-US" smtClean="0"/>
              <a:pPr/>
              <a:t>23</a:t>
            </a:fld>
            <a:endParaRPr lang="en-US" dirty="0"/>
          </a:p>
        </p:txBody>
      </p:sp>
    </p:spTree>
    <p:extLst>
      <p:ext uri="{BB962C8B-B14F-4D97-AF65-F5344CB8AC3E}">
        <p14:creationId xmlns:p14="http://schemas.microsoft.com/office/powerpoint/2010/main" val="28167035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2F22C-08B9-BD82-45AF-8D8CC27BCF59}"/>
              </a:ext>
            </a:extLst>
          </p:cNvPr>
          <p:cNvSpPr>
            <a:spLocks noGrp="1"/>
          </p:cNvSpPr>
          <p:nvPr>
            <p:ph type="title"/>
          </p:nvPr>
        </p:nvSpPr>
        <p:spPr>
          <a:xfrm>
            <a:off x="838199" y="365125"/>
            <a:ext cx="10772775" cy="1325563"/>
          </a:xfrm>
        </p:spPr>
        <p:txBody>
          <a:bodyPr/>
          <a:lstStyle/>
          <a:p>
            <a:r>
              <a:rPr lang="nl-NL" dirty="0" err="1"/>
              <a:t>Example</a:t>
            </a:r>
            <a:r>
              <a:rPr lang="nl-NL" dirty="0"/>
              <a:t> IP-XACT Component – </a:t>
            </a:r>
            <a:r>
              <a:rPr lang="nl-NL" dirty="0" err="1"/>
              <a:t>Hierarchical</a:t>
            </a:r>
            <a:r>
              <a:rPr lang="nl-NL" dirty="0"/>
              <a:t> (1)</a:t>
            </a:r>
            <a:endParaRPr lang="en-US" dirty="0"/>
          </a:p>
        </p:txBody>
      </p:sp>
      <p:sp>
        <p:nvSpPr>
          <p:cNvPr id="3" name="Content Placeholder 2">
            <a:extLst>
              <a:ext uri="{FF2B5EF4-FFF2-40B4-BE49-F238E27FC236}">
                <a16:creationId xmlns:a16="http://schemas.microsoft.com/office/drawing/2014/main" id="{642B1D22-64C9-1B70-665B-712D61383C83}"/>
              </a:ext>
            </a:extLst>
          </p:cNvPr>
          <p:cNvSpPr>
            <a:spLocks noGrp="1"/>
          </p:cNvSpPr>
          <p:nvPr>
            <p:ph idx="1"/>
          </p:nvPr>
        </p:nvSpPr>
        <p:spPr>
          <a:xfrm>
            <a:off x="838200" y="1825625"/>
            <a:ext cx="10515600" cy="479425"/>
          </a:xfrm>
        </p:spPr>
        <p:txBody>
          <a:bodyPr>
            <a:normAutofit fontScale="77500" lnSpcReduction="20000"/>
          </a:bodyPr>
          <a:lstStyle/>
          <a:p>
            <a:pPr marL="0" indent="0">
              <a:buNone/>
            </a:pPr>
            <a:r>
              <a:rPr lang="nl-NL" dirty="0"/>
              <a:t>The view </a:t>
            </a:r>
            <a:r>
              <a:rPr lang="nl-NL" dirty="0" err="1"/>
              <a:t>also</a:t>
            </a:r>
            <a:r>
              <a:rPr lang="nl-NL" dirty="0"/>
              <a:t> </a:t>
            </a:r>
            <a:r>
              <a:rPr lang="nl-NL" dirty="0" err="1"/>
              <a:t>references</a:t>
            </a:r>
            <a:r>
              <a:rPr lang="nl-NL" dirty="0"/>
              <a:t> a </a:t>
            </a:r>
            <a:r>
              <a:rPr lang="nl-NL" dirty="0" err="1"/>
              <a:t>designInstantiation</a:t>
            </a:r>
            <a:r>
              <a:rPr lang="nl-NL" dirty="0"/>
              <a:t> </a:t>
            </a:r>
            <a:r>
              <a:rPr lang="nl-NL" dirty="0" err="1"/>
              <a:t>and</a:t>
            </a:r>
            <a:r>
              <a:rPr lang="nl-NL" dirty="0"/>
              <a:t> </a:t>
            </a:r>
            <a:r>
              <a:rPr lang="nl-NL" dirty="0" err="1"/>
              <a:t>designConfigurationInstantiation</a:t>
            </a:r>
            <a:endParaRPr lang="en-US" dirty="0"/>
          </a:p>
        </p:txBody>
      </p:sp>
      <p:pic>
        <p:nvPicPr>
          <p:cNvPr id="8" name="Picture 7">
            <a:extLst>
              <a:ext uri="{FF2B5EF4-FFF2-40B4-BE49-F238E27FC236}">
                <a16:creationId xmlns:a16="http://schemas.microsoft.com/office/drawing/2014/main" id="{351C843B-E437-041B-F282-9212F9367995}"/>
              </a:ext>
            </a:extLst>
          </p:cNvPr>
          <p:cNvPicPr>
            <a:picLocks noChangeAspect="1"/>
          </p:cNvPicPr>
          <p:nvPr/>
        </p:nvPicPr>
        <p:blipFill>
          <a:blip r:embed="rId2"/>
          <a:stretch>
            <a:fillRect/>
          </a:stretch>
        </p:blipFill>
        <p:spPr>
          <a:xfrm>
            <a:off x="956754" y="2390630"/>
            <a:ext cx="10229032" cy="1457470"/>
          </a:xfrm>
          <a:prstGeom prst="rect">
            <a:avLst/>
          </a:prstGeom>
        </p:spPr>
      </p:pic>
      <p:sp>
        <p:nvSpPr>
          <p:cNvPr id="4" name="Slide Number Placeholder 3">
            <a:extLst>
              <a:ext uri="{FF2B5EF4-FFF2-40B4-BE49-F238E27FC236}">
                <a16:creationId xmlns:a16="http://schemas.microsoft.com/office/drawing/2014/main" id="{70BFA854-3EFA-2FD9-2A09-05A0323A9600}"/>
              </a:ext>
            </a:extLst>
          </p:cNvPr>
          <p:cNvSpPr>
            <a:spLocks noGrp="1"/>
          </p:cNvSpPr>
          <p:nvPr>
            <p:ph type="sldNum" sz="quarter" idx="4"/>
          </p:nvPr>
        </p:nvSpPr>
        <p:spPr>
          <a:xfrm>
            <a:off x="4610100" y="6263481"/>
            <a:ext cx="2971800" cy="458787"/>
          </a:xfrm>
          <a:prstGeom prst="rect">
            <a:avLst/>
          </a:prstGeom>
        </p:spPr>
        <p:txBody>
          <a:bodyPr vert="horz" lIns="91440" tIns="45720" rIns="91440" bIns="45720" rtlCol="0" anchor="b"/>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596A38-C4CA-4917-A83B-637187006481}" type="slidenum">
              <a:rPr lang="en-US" smtClean="0"/>
              <a:pPr/>
              <a:t>24</a:t>
            </a:fld>
            <a:endParaRPr lang="en-US" dirty="0"/>
          </a:p>
        </p:txBody>
      </p:sp>
    </p:spTree>
    <p:extLst>
      <p:ext uri="{BB962C8B-B14F-4D97-AF65-F5344CB8AC3E}">
        <p14:creationId xmlns:p14="http://schemas.microsoft.com/office/powerpoint/2010/main" val="11578368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2F22C-08B9-BD82-45AF-8D8CC27BCF59}"/>
              </a:ext>
            </a:extLst>
          </p:cNvPr>
          <p:cNvSpPr>
            <a:spLocks noGrp="1"/>
          </p:cNvSpPr>
          <p:nvPr>
            <p:ph type="title"/>
          </p:nvPr>
        </p:nvSpPr>
        <p:spPr>
          <a:xfrm>
            <a:off x="838199" y="365125"/>
            <a:ext cx="10772775" cy="1325563"/>
          </a:xfrm>
        </p:spPr>
        <p:txBody>
          <a:bodyPr/>
          <a:lstStyle/>
          <a:p>
            <a:r>
              <a:rPr lang="nl-NL" dirty="0" err="1"/>
              <a:t>Example</a:t>
            </a:r>
            <a:r>
              <a:rPr lang="nl-NL" dirty="0"/>
              <a:t> IP-XACT Component – </a:t>
            </a:r>
            <a:r>
              <a:rPr lang="nl-NL" dirty="0" err="1"/>
              <a:t>Hierarchical</a:t>
            </a:r>
            <a:r>
              <a:rPr lang="nl-NL" dirty="0"/>
              <a:t> (2)</a:t>
            </a:r>
            <a:endParaRPr lang="en-US" dirty="0"/>
          </a:p>
        </p:txBody>
      </p:sp>
      <p:sp>
        <p:nvSpPr>
          <p:cNvPr id="3" name="Content Placeholder 2">
            <a:extLst>
              <a:ext uri="{FF2B5EF4-FFF2-40B4-BE49-F238E27FC236}">
                <a16:creationId xmlns:a16="http://schemas.microsoft.com/office/drawing/2014/main" id="{642B1D22-64C9-1B70-665B-712D61383C83}"/>
              </a:ext>
            </a:extLst>
          </p:cNvPr>
          <p:cNvSpPr>
            <a:spLocks noGrp="1"/>
          </p:cNvSpPr>
          <p:nvPr>
            <p:ph idx="1"/>
          </p:nvPr>
        </p:nvSpPr>
        <p:spPr>
          <a:xfrm>
            <a:off x="838200" y="1825625"/>
            <a:ext cx="10515600" cy="479425"/>
          </a:xfrm>
        </p:spPr>
        <p:txBody>
          <a:bodyPr>
            <a:normAutofit fontScale="77500" lnSpcReduction="20000"/>
          </a:bodyPr>
          <a:lstStyle/>
          <a:p>
            <a:pPr marL="0" indent="0">
              <a:buNone/>
            </a:pPr>
            <a:r>
              <a:rPr lang="nl-NL" dirty="0"/>
              <a:t>The view </a:t>
            </a:r>
            <a:r>
              <a:rPr lang="nl-NL" dirty="0" err="1"/>
              <a:t>also</a:t>
            </a:r>
            <a:r>
              <a:rPr lang="nl-NL" dirty="0"/>
              <a:t> </a:t>
            </a:r>
            <a:r>
              <a:rPr lang="nl-NL" dirty="0" err="1"/>
              <a:t>references</a:t>
            </a:r>
            <a:r>
              <a:rPr lang="nl-NL" dirty="0"/>
              <a:t> a </a:t>
            </a:r>
            <a:r>
              <a:rPr lang="nl-NL" dirty="0" err="1"/>
              <a:t>designInstantiation</a:t>
            </a:r>
            <a:r>
              <a:rPr lang="nl-NL" dirty="0"/>
              <a:t> </a:t>
            </a:r>
            <a:r>
              <a:rPr lang="nl-NL" dirty="0" err="1"/>
              <a:t>and</a:t>
            </a:r>
            <a:r>
              <a:rPr lang="nl-NL" dirty="0"/>
              <a:t> </a:t>
            </a:r>
            <a:r>
              <a:rPr lang="nl-NL" dirty="0" err="1"/>
              <a:t>designConfigurationInstantiation</a:t>
            </a:r>
            <a:endParaRPr lang="en-US" dirty="0"/>
          </a:p>
        </p:txBody>
      </p:sp>
      <p:pic>
        <p:nvPicPr>
          <p:cNvPr id="5" name="Picture 4">
            <a:extLst>
              <a:ext uri="{FF2B5EF4-FFF2-40B4-BE49-F238E27FC236}">
                <a16:creationId xmlns:a16="http://schemas.microsoft.com/office/drawing/2014/main" id="{064813C3-0C00-282F-1B61-BF32042847AF}"/>
              </a:ext>
            </a:extLst>
          </p:cNvPr>
          <p:cNvPicPr>
            <a:picLocks noChangeAspect="1"/>
          </p:cNvPicPr>
          <p:nvPr/>
        </p:nvPicPr>
        <p:blipFill>
          <a:blip r:embed="rId3"/>
          <a:stretch>
            <a:fillRect/>
          </a:stretch>
        </p:blipFill>
        <p:spPr>
          <a:xfrm>
            <a:off x="975781" y="2352675"/>
            <a:ext cx="10803682" cy="1933575"/>
          </a:xfrm>
          <a:prstGeom prst="rect">
            <a:avLst/>
          </a:prstGeom>
        </p:spPr>
      </p:pic>
      <p:sp>
        <p:nvSpPr>
          <p:cNvPr id="4" name="Slide Number Placeholder 3">
            <a:extLst>
              <a:ext uri="{FF2B5EF4-FFF2-40B4-BE49-F238E27FC236}">
                <a16:creationId xmlns:a16="http://schemas.microsoft.com/office/drawing/2014/main" id="{9C9D33EC-84B1-CB61-66FC-E6001D385A56}"/>
              </a:ext>
            </a:extLst>
          </p:cNvPr>
          <p:cNvSpPr>
            <a:spLocks noGrp="1"/>
          </p:cNvSpPr>
          <p:nvPr>
            <p:ph type="sldNum" sz="quarter" idx="4"/>
          </p:nvPr>
        </p:nvSpPr>
        <p:spPr>
          <a:xfrm>
            <a:off x="4610100" y="6263481"/>
            <a:ext cx="2971800" cy="458787"/>
          </a:xfrm>
          <a:prstGeom prst="rect">
            <a:avLst/>
          </a:prstGeom>
        </p:spPr>
        <p:txBody>
          <a:bodyPr vert="horz" lIns="91440" tIns="45720" rIns="91440" bIns="45720" rtlCol="0" anchor="b"/>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596A38-C4CA-4917-A83B-637187006481}" type="slidenum">
              <a:rPr lang="en-US" smtClean="0"/>
              <a:pPr/>
              <a:t>25</a:t>
            </a:fld>
            <a:endParaRPr lang="en-US" dirty="0"/>
          </a:p>
        </p:txBody>
      </p:sp>
    </p:spTree>
    <p:extLst>
      <p:ext uri="{BB962C8B-B14F-4D97-AF65-F5344CB8AC3E}">
        <p14:creationId xmlns:p14="http://schemas.microsoft.com/office/powerpoint/2010/main" val="2041487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F24A5-DCF2-91E5-D10A-D40E2265A9F4}"/>
              </a:ext>
            </a:extLst>
          </p:cNvPr>
          <p:cNvSpPr>
            <a:spLocks noGrp="1"/>
          </p:cNvSpPr>
          <p:nvPr>
            <p:ph type="title"/>
          </p:nvPr>
        </p:nvSpPr>
        <p:spPr/>
        <p:txBody>
          <a:bodyPr/>
          <a:lstStyle/>
          <a:p>
            <a:r>
              <a:rPr lang="nl-NL" dirty="0" err="1"/>
              <a:t>Use</a:t>
            </a:r>
            <a:r>
              <a:rPr lang="nl-NL" dirty="0"/>
              <a:t> cases </a:t>
            </a:r>
            <a:r>
              <a:rPr lang="nl-NL" dirty="0" err="1"/>
              <a:t>for</a:t>
            </a:r>
            <a:r>
              <a:rPr lang="nl-NL" dirty="0"/>
              <a:t> </a:t>
            </a:r>
            <a:r>
              <a:rPr lang="nl-NL" dirty="0" err="1"/>
              <a:t>this</a:t>
            </a:r>
            <a:r>
              <a:rPr lang="nl-NL" dirty="0"/>
              <a:t> </a:t>
            </a:r>
            <a:r>
              <a:rPr lang="nl-NL" dirty="0" err="1"/>
              <a:t>example</a:t>
            </a:r>
            <a:endParaRPr lang="en-US" dirty="0"/>
          </a:p>
        </p:txBody>
      </p:sp>
      <p:sp>
        <p:nvSpPr>
          <p:cNvPr id="3" name="Content Placeholder 2">
            <a:extLst>
              <a:ext uri="{FF2B5EF4-FFF2-40B4-BE49-F238E27FC236}">
                <a16:creationId xmlns:a16="http://schemas.microsoft.com/office/drawing/2014/main" id="{2F6BEFB0-1A5A-885A-EBC2-468714D88A14}"/>
              </a:ext>
            </a:extLst>
          </p:cNvPr>
          <p:cNvSpPr>
            <a:spLocks noGrp="1"/>
          </p:cNvSpPr>
          <p:nvPr>
            <p:ph idx="1"/>
          </p:nvPr>
        </p:nvSpPr>
        <p:spPr/>
        <p:txBody>
          <a:bodyPr/>
          <a:lstStyle/>
          <a:p>
            <a:pPr marL="0" indent="0">
              <a:buNone/>
            </a:pPr>
            <a:r>
              <a:rPr lang="nl-NL" sz="2600" dirty="0" err="1"/>
              <a:t>From</a:t>
            </a:r>
            <a:r>
              <a:rPr lang="nl-NL" sz="2600" dirty="0"/>
              <a:t> </a:t>
            </a:r>
            <a:r>
              <a:rPr lang="nl-NL" sz="2600" dirty="0" err="1"/>
              <a:t>the</a:t>
            </a:r>
            <a:r>
              <a:rPr lang="nl-NL" sz="2600" dirty="0"/>
              <a:t> HDL </a:t>
            </a:r>
            <a:r>
              <a:rPr lang="nl-NL" sz="2600" dirty="0" err="1"/>
              <a:t>structure</a:t>
            </a:r>
            <a:r>
              <a:rPr lang="nl-NL" sz="2600" dirty="0"/>
              <a:t>, </a:t>
            </a:r>
            <a:r>
              <a:rPr lang="nl-NL" sz="2600" dirty="0" err="1"/>
              <a:t>one</a:t>
            </a:r>
            <a:r>
              <a:rPr lang="nl-NL" sz="2600" dirty="0"/>
              <a:t> </a:t>
            </a:r>
            <a:r>
              <a:rPr lang="nl-NL" sz="2600" dirty="0" err="1"/>
              <a:t>can</a:t>
            </a:r>
            <a:r>
              <a:rPr lang="nl-NL" sz="2600" dirty="0"/>
              <a:t> </a:t>
            </a:r>
            <a:r>
              <a:rPr lang="nl-NL" sz="2600" dirty="0" err="1"/>
              <a:t>automate</a:t>
            </a:r>
            <a:endParaRPr lang="nl-NL" sz="2600" dirty="0"/>
          </a:p>
          <a:p>
            <a:r>
              <a:rPr lang="nl-NL" sz="2200" dirty="0"/>
              <a:t>IP-XACT component, design, </a:t>
            </a:r>
            <a:r>
              <a:rPr lang="nl-NL" sz="2200" dirty="0" err="1"/>
              <a:t>and</a:t>
            </a:r>
            <a:r>
              <a:rPr lang="nl-NL" sz="2200" dirty="0"/>
              <a:t> design </a:t>
            </a:r>
            <a:r>
              <a:rPr lang="nl-NL" sz="2200" dirty="0" err="1"/>
              <a:t>configuration</a:t>
            </a:r>
            <a:r>
              <a:rPr lang="nl-NL" sz="2200" dirty="0"/>
              <a:t> </a:t>
            </a:r>
            <a:r>
              <a:rPr lang="nl-NL" sz="2200" dirty="0" err="1"/>
              <a:t>generation</a:t>
            </a:r>
            <a:endParaRPr lang="nl-NL" sz="2200" dirty="0"/>
          </a:p>
          <a:p>
            <a:pPr marL="0" indent="0">
              <a:buNone/>
            </a:pPr>
            <a:endParaRPr lang="nl-NL" sz="2600" dirty="0"/>
          </a:p>
          <a:p>
            <a:pPr marL="0" indent="0">
              <a:buNone/>
            </a:pPr>
            <a:r>
              <a:rPr lang="nl-NL" sz="2600" dirty="0" err="1"/>
              <a:t>From</a:t>
            </a:r>
            <a:r>
              <a:rPr lang="nl-NL" sz="2600" dirty="0"/>
              <a:t> </a:t>
            </a:r>
            <a:r>
              <a:rPr lang="nl-NL" sz="2600" dirty="0" err="1"/>
              <a:t>the</a:t>
            </a:r>
            <a:r>
              <a:rPr lang="nl-NL" sz="2600" dirty="0"/>
              <a:t> IP-XACT component, design </a:t>
            </a:r>
            <a:r>
              <a:rPr lang="nl-NL" sz="2600" dirty="0" err="1"/>
              <a:t>and</a:t>
            </a:r>
            <a:r>
              <a:rPr lang="nl-NL" sz="2600" dirty="0"/>
              <a:t> design </a:t>
            </a:r>
            <a:r>
              <a:rPr lang="nl-NL" sz="2600" dirty="0" err="1"/>
              <a:t>configuration</a:t>
            </a:r>
            <a:r>
              <a:rPr lang="nl-NL" sz="2600" dirty="0"/>
              <a:t>, </a:t>
            </a:r>
            <a:r>
              <a:rPr lang="nl-NL" sz="2600" dirty="0" err="1"/>
              <a:t>one</a:t>
            </a:r>
            <a:r>
              <a:rPr lang="nl-NL" sz="2600" dirty="0"/>
              <a:t> </a:t>
            </a:r>
            <a:r>
              <a:rPr lang="nl-NL" sz="2600" dirty="0" err="1"/>
              <a:t>can</a:t>
            </a:r>
            <a:r>
              <a:rPr lang="nl-NL" sz="2600" dirty="0"/>
              <a:t> </a:t>
            </a:r>
            <a:r>
              <a:rPr lang="nl-NL" sz="2600" dirty="0" err="1"/>
              <a:t>automate</a:t>
            </a:r>
            <a:endParaRPr lang="nl-NL" sz="2600" dirty="0"/>
          </a:p>
          <a:p>
            <a:r>
              <a:rPr lang="nl-NL" sz="2200" dirty="0"/>
              <a:t>human-</a:t>
            </a:r>
            <a:r>
              <a:rPr lang="nl-NL" sz="2200" dirty="0" err="1"/>
              <a:t>readable</a:t>
            </a:r>
            <a:r>
              <a:rPr lang="nl-NL" sz="2200" dirty="0"/>
              <a:t> document (data sheet) </a:t>
            </a:r>
            <a:r>
              <a:rPr lang="nl-NL" sz="2200" dirty="0" err="1"/>
              <a:t>generation</a:t>
            </a:r>
            <a:endParaRPr lang="nl-NL" sz="2200" dirty="0"/>
          </a:p>
          <a:p>
            <a:r>
              <a:rPr lang="nl-NL" sz="2200" dirty="0" err="1"/>
              <a:t>compilation</a:t>
            </a:r>
            <a:r>
              <a:rPr lang="nl-NL" sz="2200" dirty="0"/>
              <a:t> </a:t>
            </a:r>
            <a:r>
              <a:rPr lang="nl-NL" sz="2200" dirty="0" err="1"/>
              <a:t>and</a:t>
            </a:r>
            <a:r>
              <a:rPr lang="nl-NL" sz="2200" dirty="0"/>
              <a:t> </a:t>
            </a:r>
            <a:r>
              <a:rPr lang="nl-NL" sz="2200" dirty="0" err="1"/>
              <a:t>elaboration</a:t>
            </a:r>
            <a:r>
              <a:rPr lang="nl-NL" sz="2200" dirty="0"/>
              <a:t> </a:t>
            </a:r>
            <a:endParaRPr lang="en-US" sz="2200" dirty="0"/>
          </a:p>
          <a:p>
            <a:r>
              <a:rPr lang="nl-NL" sz="2200" dirty="0" err="1"/>
              <a:t>physical</a:t>
            </a:r>
            <a:r>
              <a:rPr lang="nl-NL" sz="2200" dirty="0"/>
              <a:t> </a:t>
            </a:r>
            <a:r>
              <a:rPr lang="nl-NL" sz="2200" dirty="0" err="1"/>
              <a:t>connectivity</a:t>
            </a:r>
            <a:r>
              <a:rPr lang="nl-NL" sz="2200" dirty="0"/>
              <a:t> </a:t>
            </a:r>
            <a:r>
              <a:rPr lang="nl-NL" sz="2200" dirty="0" err="1"/>
              <a:t>generation</a:t>
            </a:r>
            <a:r>
              <a:rPr lang="nl-NL" sz="2200" dirty="0"/>
              <a:t> (RTL/ESL </a:t>
            </a:r>
            <a:r>
              <a:rPr lang="nl-NL" sz="2200" dirty="0" err="1"/>
              <a:t>structure</a:t>
            </a:r>
            <a:r>
              <a:rPr lang="nl-NL" sz="2200" dirty="0"/>
              <a:t>, </a:t>
            </a:r>
            <a:r>
              <a:rPr lang="nl-NL" sz="2200" dirty="0" err="1"/>
              <a:t>connectivity</a:t>
            </a:r>
            <a:r>
              <a:rPr lang="nl-NL" sz="2200" dirty="0"/>
              <a:t> </a:t>
            </a:r>
            <a:r>
              <a:rPr lang="nl-NL" sz="2200" dirty="0" err="1"/>
              <a:t>assertions</a:t>
            </a:r>
            <a:r>
              <a:rPr lang="nl-NL" sz="2200" dirty="0"/>
              <a:t>)</a:t>
            </a:r>
          </a:p>
          <a:p>
            <a:endParaRPr lang="nl-NL" sz="2200" dirty="0"/>
          </a:p>
        </p:txBody>
      </p:sp>
      <p:sp>
        <p:nvSpPr>
          <p:cNvPr id="4" name="Slide Number Placeholder 3">
            <a:extLst>
              <a:ext uri="{FF2B5EF4-FFF2-40B4-BE49-F238E27FC236}">
                <a16:creationId xmlns:a16="http://schemas.microsoft.com/office/drawing/2014/main" id="{9E39E8B5-7CA5-724E-6FCB-BF3DE6A2610D}"/>
              </a:ext>
            </a:extLst>
          </p:cNvPr>
          <p:cNvSpPr>
            <a:spLocks noGrp="1"/>
          </p:cNvSpPr>
          <p:nvPr>
            <p:ph type="sldNum" sz="quarter" idx="4"/>
          </p:nvPr>
        </p:nvSpPr>
        <p:spPr>
          <a:xfrm>
            <a:off x="4610100" y="6263481"/>
            <a:ext cx="2971800" cy="458787"/>
          </a:xfrm>
          <a:prstGeom prst="rect">
            <a:avLst/>
          </a:prstGeom>
        </p:spPr>
        <p:txBody>
          <a:bodyPr vert="horz" lIns="91440" tIns="45720" rIns="91440" bIns="45720" rtlCol="0" anchor="b"/>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596A38-C4CA-4917-A83B-637187006481}" type="slidenum">
              <a:rPr lang="en-US" smtClean="0"/>
              <a:pPr/>
              <a:t>26</a:t>
            </a:fld>
            <a:endParaRPr lang="en-US" dirty="0"/>
          </a:p>
        </p:txBody>
      </p:sp>
    </p:spTree>
    <p:extLst>
      <p:ext uri="{BB962C8B-B14F-4D97-AF65-F5344CB8AC3E}">
        <p14:creationId xmlns:p14="http://schemas.microsoft.com/office/powerpoint/2010/main" val="20175229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6A528-9EA5-8B81-4A37-6E9C451A1FED}"/>
              </a:ext>
            </a:extLst>
          </p:cNvPr>
          <p:cNvSpPr>
            <a:spLocks noGrp="1"/>
          </p:cNvSpPr>
          <p:nvPr>
            <p:ph type="title"/>
          </p:nvPr>
        </p:nvSpPr>
        <p:spPr/>
        <p:txBody>
          <a:bodyPr/>
          <a:lstStyle/>
          <a:p>
            <a:r>
              <a:rPr lang="nl-NL" dirty="0"/>
              <a:t>Bus </a:t>
            </a:r>
            <a:r>
              <a:rPr lang="nl-NL" dirty="0" err="1"/>
              <a:t>and</a:t>
            </a:r>
            <a:r>
              <a:rPr lang="nl-NL" dirty="0"/>
              <a:t> </a:t>
            </a:r>
            <a:r>
              <a:rPr lang="nl-NL" dirty="0" err="1"/>
              <a:t>abstraction</a:t>
            </a:r>
            <a:r>
              <a:rPr lang="nl-NL" dirty="0"/>
              <a:t> </a:t>
            </a:r>
            <a:r>
              <a:rPr lang="nl-NL" dirty="0" err="1"/>
              <a:t>definition</a:t>
            </a:r>
            <a:endParaRPr lang="en-US" dirty="0"/>
          </a:p>
        </p:txBody>
      </p:sp>
      <p:sp>
        <p:nvSpPr>
          <p:cNvPr id="3" name="Slide Number Placeholder 2">
            <a:extLst>
              <a:ext uri="{FF2B5EF4-FFF2-40B4-BE49-F238E27FC236}">
                <a16:creationId xmlns:a16="http://schemas.microsoft.com/office/drawing/2014/main" id="{AB56A108-4F6D-0EE9-BE33-4E2DF2D83CFF}"/>
              </a:ext>
            </a:extLst>
          </p:cNvPr>
          <p:cNvSpPr>
            <a:spLocks noGrp="1"/>
          </p:cNvSpPr>
          <p:nvPr>
            <p:ph type="sldNum" sz="quarter" idx="4"/>
          </p:nvPr>
        </p:nvSpPr>
        <p:spPr>
          <a:xfrm>
            <a:off x="4610100" y="6263481"/>
            <a:ext cx="2971800" cy="458787"/>
          </a:xfrm>
          <a:prstGeom prst="rect">
            <a:avLst/>
          </a:prstGeom>
        </p:spPr>
        <p:txBody>
          <a:bodyPr vert="horz" lIns="91440" tIns="45720" rIns="91440" bIns="45720" rtlCol="0" anchor="b"/>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596A38-C4CA-4917-A83B-637187006481}" type="slidenum">
              <a:rPr lang="en-US" smtClean="0"/>
              <a:pPr/>
              <a:t>27</a:t>
            </a:fld>
            <a:endParaRPr lang="en-US" dirty="0"/>
          </a:p>
        </p:txBody>
      </p:sp>
    </p:spTree>
    <p:extLst>
      <p:ext uri="{BB962C8B-B14F-4D97-AF65-F5344CB8AC3E}">
        <p14:creationId xmlns:p14="http://schemas.microsoft.com/office/powerpoint/2010/main" val="13990040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86001-7243-6161-710F-614C7508BB9D}"/>
              </a:ext>
            </a:extLst>
          </p:cNvPr>
          <p:cNvSpPr>
            <a:spLocks noGrp="1"/>
          </p:cNvSpPr>
          <p:nvPr>
            <p:ph type="title"/>
          </p:nvPr>
        </p:nvSpPr>
        <p:spPr/>
        <p:txBody>
          <a:bodyPr/>
          <a:lstStyle/>
          <a:p>
            <a:r>
              <a:rPr lang="nl-NL" dirty="0"/>
              <a:t>IP-XACT Bus Definition</a:t>
            </a:r>
            <a:endParaRPr lang="en-US" dirty="0"/>
          </a:p>
        </p:txBody>
      </p:sp>
      <p:sp>
        <p:nvSpPr>
          <p:cNvPr id="3" name="Content Placeholder 2">
            <a:extLst>
              <a:ext uri="{FF2B5EF4-FFF2-40B4-BE49-F238E27FC236}">
                <a16:creationId xmlns:a16="http://schemas.microsoft.com/office/drawing/2014/main" id="{C00094E8-A01C-5CAC-313A-040E5D5BF407}"/>
              </a:ext>
            </a:extLst>
          </p:cNvPr>
          <p:cNvSpPr>
            <a:spLocks noGrp="1"/>
          </p:cNvSpPr>
          <p:nvPr>
            <p:ph idx="1"/>
          </p:nvPr>
        </p:nvSpPr>
        <p:spPr>
          <a:xfrm>
            <a:off x="838200" y="1825625"/>
            <a:ext cx="10591800" cy="4351338"/>
          </a:xfrm>
        </p:spPr>
        <p:txBody>
          <a:bodyPr>
            <a:noAutofit/>
          </a:bodyPr>
          <a:lstStyle/>
          <a:p>
            <a:pPr marL="0" marR="0" indent="0" algn="just">
              <a:lnSpc>
                <a:spcPct val="107000"/>
              </a:lnSpc>
              <a:spcBef>
                <a:spcPts val="0"/>
              </a:spcBef>
              <a:spcAft>
                <a:spcPts val="495"/>
              </a:spcAft>
              <a:buNone/>
            </a:pPr>
            <a:r>
              <a:rPr lang="en-US" sz="2200" dirty="0">
                <a:solidFill>
                  <a:srgbClr val="000000"/>
                </a:solidFill>
                <a:effectLst/>
                <a:ea typeface="Times New Roman" panose="02020603050405020304" pitchFamily="18" charset="0"/>
              </a:rPr>
              <a:t>The purpose of a </a:t>
            </a:r>
            <a:r>
              <a:rPr lang="en-US" sz="2200" b="1" dirty="0">
                <a:solidFill>
                  <a:srgbClr val="000000"/>
                </a:solidFill>
                <a:effectLst/>
                <a:ea typeface="Times New Roman" panose="02020603050405020304" pitchFamily="18" charset="0"/>
              </a:rPr>
              <a:t>bus definition</a:t>
            </a:r>
            <a:r>
              <a:rPr lang="en-US" sz="2200" dirty="0">
                <a:solidFill>
                  <a:srgbClr val="000000"/>
                </a:solidFill>
                <a:effectLst/>
                <a:ea typeface="Times New Roman" panose="02020603050405020304" pitchFamily="18" charset="0"/>
              </a:rPr>
              <a:t> and an </a:t>
            </a:r>
            <a:r>
              <a:rPr lang="en-US" sz="2200" b="1" dirty="0">
                <a:solidFill>
                  <a:srgbClr val="000000"/>
                </a:solidFill>
                <a:effectLst/>
                <a:ea typeface="Times New Roman" panose="02020603050405020304" pitchFamily="18" charset="0"/>
              </a:rPr>
              <a:t>abstraction definition</a:t>
            </a:r>
            <a:r>
              <a:rPr lang="en-US" sz="2200" dirty="0">
                <a:solidFill>
                  <a:srgbClr val="000000"/>
                </a:solidFill>
                <a:effectLst/>
                <a:ea typeface="Times New Roman" panose="02020603050405020304" pitchFamily="18" charset="0"/>
              </a:rPr>
              <a:t> is to describe aspects of a hardware communication protocol. A </a:t>
            </a:r>
            <a:r>
              <a:rPr lang="en-US" sz="2200" b="1" dirty="0">
                <a:solidFill>
                  <a:srgbClr val="000000"/>
                </a:solidFill>
                <a:effectLst/>
                <a:ea typeface="Times New Roman" panose="02020603050405020304" pitchFamily="18" charset="0"/>
              </a:rPr>
              <a:t>bus definition</a:t>
            </a:r>
            <a:r>
              <a:rPr lang="en-US" sz="2200" dirty="0">
                <a:solidFill>
                  <a:srgbClr val="000000"/>
                </a:solidFill>
                <a:effectLst/>
                <a:ea typeface="Times New Roman" panose="02020603050405020304" pitchFamily="18" charset="0"/>
              </a:rPr>
              <a:t> documents properties of a hardware communication protocol that are independent of the representation of the protocol such as</a:t>
            </a:r>
          </a:p>
          <a:p>
            <a:pPr algn="just">
              <a:lnSpc>
                <a:spcPct val="107000"/>
              </a:lnSpc>
              <a:spcBef>
                <a:spcPts val="0"/>
              </a:spcBef>
              <a:spcAft>
                <a:spcPts val="495"/>
              </a:spcAft>
            </a:pPr>
            <a:r>
              <a:rPr lang="en-US" sz="2200" dirty="0">
                <a:solidFill>
                  <a:srgbClr val="000000"/>
                </a:solidFill>
                <a:effectLst/>
                <a:ea typeface="Times New Roman" panose="02020603050405020304" pitchFamily="18" charset="0"/>
              </a:rPr>
              <a:t>if direct connections between initiator and target interfaces are supported for a protocol</a:t>
            </a:r>
          </a:p>
          <a:p>
            <a:pPr algn="just">
              <a:lnSpc>
                <a:spcPct val="107000"/>
              </a:lnSpc>
              <a:spcBef>
                <a:spcPts val="0"/>
              </a:spcBef>
              <a:spcAft>
                <a:spcPts val="495"/>
              </a:spcAft>
            </a:pPr>
            <a:r>
              <a:rPr lang="en-US" sz="2200" dirty="0">
                <a:solidFill>
                  <a:srgbClr val="000000"/>
                </a:solidFill>
                <a:effectLst/>
                <a:ea typeface="Times New Roman" panose="02020603050405020304" pitchFamily="18" charset="0"/>
              </a:rPr>
              <a:t>if the IP-XACT address calculations apply to a protocol to map target memory maps into initiator address spaces.</a:t>
            </a:r>
          </a:p>
          <a:p>
            <a:pPr marL="0" marR="0" indent="0" algn="just">
              <a:lnSpc>
                <a:spcPct val="107000"/>
              </a:lnSpc>
              <a:spcBef>
                <a:spcPts val="0"/>
              </a:spcBef>
              <a:spcAft>
                <a:spcPts val="1155"/>
              </a:spcAft>
              <a:buNone/>
            </a:pPr>
            <a:r>
              <a:rPr lang="en-US" sz="2200" dirty="0">
                <a:solidFill>
                  <a:srgbClr val="000000"/>
                </a:solidFill>
                <a:effectLst/>
                <a:ea typeface="Times New Roman" panose="02020603050405020304" pitchFamily="18" charset="0"/>
              </a:rPr>
              <a:t>An </a:t>
            </a:r>
            <a:r>
              <a:rPr lang="en-US" sz="2200" b="1" dirty="0">
                <a:solidFill>
                  <a:srgbClr val="000000"/>
                </a:solidFill>
                <a:effectLst/>
                <a:ea typeface="Times New Roman" panose="02020603050405020304" pitchFamily="18" charset="0"/>
              </a:rPr>
              <a:t>abstraction definition </a:t>
            </a:r>
            <a:r>
              <a:rPr lang="en-US" sz="2200" dirty="0">
                <a:solidFill>
                  <a:srgbClr val="000000"/>
                </a:solidFill>
                <a:effectLst/>
                <a:ea typeface="Times New Roman" panose="02020603050405020304" pitchFamily="18" charset="0"/>
              </a:rPr>
              <a:t>documents a representation of a hardware communication protocol in terms of the logical ports and their properties such as direction and number of bits for initiator and target interfaces.</a:t>
            </a:r>
          </a:p>
          <a:p>
            <a:endParaRPr lang="en-US" sz="2200" dirty="0"/>
          </a:p>
        </p:txBody>
      </p:sp>
      <p:sp>
        <p:nvSpPr>
          <p:cNvPr id="4" name="Slide Number Placeholder 3">
            <a:extLst>
              <a:ext uri="{FF2B5EF4-FFF2-40B4-BE49-F238E27FC236}">
                <a16:creationId xmlns:a16="http://schemas.microsoft.com/office/drawing/2014/main" id="{959266D8-248B-5A0B-E552-7CBFDE26FDC8}"/>
              </a:ext>
            </a:extLst>
          </p:cNvPr>
          <p:cNvSpPr>
            <a:spLocks noGrp="1"/>
          </p:cNvSpPr>
          <p:nvPr>
            <p:ph type="sldNum" sz="quarter" idx="4"/>
          </p:nvPr>
        </p:nvSpPr>
        <p:spPr>
          <a:xfrm>
            <a:off x="4610100" y="6263481"/>
            <a:ext cx="2971800" cy="458787"/>
          </a:xfrm>
          <a:prstGeom prst="rect">
            <a:avLst/>
          </a:prstGeom>
        </p:spPr>
        <p:txBody>
          <a:bodyPr vert="horz" lIns="91440" tIns="45720" rIns="91440" bIns="45720" rtlCol="0" anchor="b"/>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596A38-C4CA-4917-A83B-637187006481}" type="slidenum">
              <a:rPr lang="en-US" smtClean="0"/>
              <a:pPr/>
              <a:t>28</a:t>
            </a:fld>
            <a:endParaRPr lang="en-US" dirty="0"/>
          </a:p>
        </p:txBody>
      </p:sp>
    </p:spTree>
    <p:extLst>
      <p:ext uri="{BB962C8B-B14F-4D97-AF65-F5344CB8AC3E}">
        <p14:creationId xmlns:p14="http://schemas.microsoft.com/office/powerpoint/2010/main" val="13076173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E0916-296B-2301-FE00-98F64C080F79}"/>
              </a:ext>
            </a:extLst>
          </p:cNvPr>
          <p:cNvSpPr>
            <a:spLocks noGrp="1"/>
          </p:cNvSpPr>
          <p:nvPr>
            <p:ph type="title"/>
          </p:nvPr>
        </p:nvSpPr>
        <p:spPr/>
        <p:txBody>
          <a:bodyPr/>
          <a:lstStyle/>
          <a:p>
            <a:r>
              <a:rPr lang="nl-NL" dirty="0" err="1"/>
              <a:t>Example</a:t>
            </a:r>
            <a:r>
              <a:rPr lang="nl-NL" dirty="0"/>
              <a:t> Protocol - </a:t>
            </a:r>
            <a:r>
              <a:rPr lang="nl-NL" dirty="0" err="1"/>
              <a:t>Inter</a:t>
            </a:r>
            <a:r>
              <a:rPr lang="nl-NL" dirty="0"/>
              <a:t>-IC Sound (IIS or I2S)</a:t>
            </a:r>
            <a:endParaRPr lang="en-US" dirty="0"/>
          </a:p>
        </p:txBody>
      </p:sp>
      <p:pic>
        <p:nvPicPr>
          <p:cNvPr id="14" name="Picture 13">
            <a:extLst>
              <a:ext uri="{FF2B5EF4-FFF2-40B4-BE49-F238E27FC236}">
                <a16:creationId xmlns:a16="http://schemas.microsoft.com/office/drawing/2014/main" id="{45A79A9D-FBDD-4EB9-6D5A-0129DA1FC98C}"/>
              </a:ext>
            </a:extLst>
          </p:cNvPr>
          <p:cNvPicPr>
            <a:picLocks noChangeAspect="1"/>
          </p:cNvPicPr>
          <p:nvPr/>
        </p:nvPicPr>
        <p:blipFill>
          <a:blip r:embed="rId2"/>
          <a:stretch>
            <a:fillRect/>
          </a:stretch>
        </p:blipFill>
        <p:spPr>
          <a:xfrm>
            <a:off x="2173695" y="1421926"/>
            <a:ext cx="7844610" cy="4269681"/>
          </a:xfrm>
          <a:prstGeom prst="rect">
            <a:avLst/>
          </a:prstGeom>
        </p:spPr>
      </p:pic>
      <p:sp>
        <p:nvSpPr>
          <p:cNvPr id="3" name="Slide Number Placeholder 2">
            <a:extLst>
              <a:ext uri="{FF2B5EF4-FFF2-40B4-BE49-F238E27FC236}">
                <a16:creationId xmlns:a16="http://schemas.microsoft.com/office/drawing/2014/main" id="{D298F4C4-54A0-116B-D634-00447BBA7A62}"/>
              </a:ext>
            </a:extLst>
          </p:cNvPr>
          <p:cNvSpPr>
            <a:spLocks noGrp="1"/>
          </p:cNvSpPr>
          <p:nvPr>
            <p:ph type="sldNum" sz="quarter" idx="4"/>
          </p:nvPr>
        </p:nvSpPr>
        <p:spPr>
          <a:xfrm>
            <a:off x="4610100" y="6263481"/>
            <a:ext cx="2971800" cy="458787"/>
          </a:xfrm>
          <a:prstGeom prst="rect">
            <a:avLst/>
          </a:prstGeom>
        </p:spPr>
        <p:txBody>
          <a:bodyPr vert="horz" lIns="91440" tIns="45720" rIns="91440" bIns="45720" rtlCol="0" anchor="b"/>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596A38-C4CA-4917-A83B-637187006481}" type="slidenum">
              <a:rPr lang="en-US" smtClean="0"/>
              <a:pPr/>
              <a:t>29</a:t>
            </a:fld>
            <a:endParaRPr lang="en-US" dirty="0"/>
          </a:p>
        </p:txBody>
      </p:sp>
    </p:spTree>
    <p:extLst>
      <p:ext uri="{BB962C8B-B14F-4D97-AF65-F5344CB8AC3E}">
        <p14:creationId xmlns:p14="http://schemas.microsoft.com/office/powerpoint/2010/main" val="31089250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AB36C-83A9-BDA1-5148-469B94BC9487}"/>
              </a:ext>
            </a:extLst>
          </p:cNvPr>
          <p:cNvSpPr>
            <a:spLocks noGrp="1"/>
          </p:cNvSpPr>
          <p:nvPr>
            <p:ph type="title"/>
          </p:nvPr>
        </p:nvSpPr>
        <p:spPr/>
        <p:txBody>
          <a:bodyPr/>
          <a:lstStyle/>
          <a:p>
            <a:r>
              <a:rPr lang="en-US" dirty="0"/>
              <a:t>IEEE 1685 - IP-XACT, A Standard Structure …</a:t>
            </a:r>
          </a:p>
        </p:txBody>
      </p:sp>
      <p:sp>
        <p:nvSpPr>
          <p:cNvPr id="3" name="Content Placeholder 2">
            <a:extLst>
              <a:ext uri="{FF2B5EF4-FFF2-40B4-BE49-F238E27FC236}">
                <a16:creationId xmlns:a16="http://schemas.microsoft.com/office/drawing/2014/main" id="{061A4F70-9334-FDBC-06A2-A712DFD824AD}"/>
              </a:ext>
            </a:extLst>
          </p:cNvPr>
          <p:cNvSpPr>
            <a:spLocks noGrp="1"/>
          </p:cNvSpPr>
          <p:nvPr>
            <p:ph idx="1"/>
          </p:nvPr>
        </p:nvSpPr>
        <p:spPr/>
        <p:txBody>
          <a:bodyPr>
            <a:normAutofit/>
          </a:bodyPr>
          <a:lstStyle/>
          <a:p>
            <a:pPr marL="0" indent="0">
              <a:buNone/>
            </a:pPr>
            <a:r>
              <a:rPr lang="en-US" sz="2600" b="1" dirty="0"/>
              <a:t>For packaging IP</a:t>
            </a:r>
          </a:p>
          <a:p>
            <a:r>
              <a:rPr lang="en-US" sz="2200" dirty="0">
                <a:sym typeface="Wingdings" panose="05000000000000000000" pitchFamily="2" charset="2"/>
              </a:rPr>
              <a:t>XML document format for IP data sheets</a:t>
            </a:r>
          </a:p>
          <a:p>
            <a:r>
              <a:rPr lang="en-US" sz="2200" dirty="0">
                <a:sym typeface="Wingdings" panose="05000000000000000000" pitchFamily="2" charset="2"/>
              </a:rPr>
              <a:t>Design rules (SCRs), e.g., no overlapping registers</a:t>
            </a:r>
          </a:p>
          <a:p>
            <a:pPr marL="0" indent="0">
              <a:buNone/>
            </a:pPr>
            <a:r>
              <a:rPr lang="en-US" sz="2600" b="1" dirty="0"/>
              <a:t>For integrating IP</a:t>
            </a:r>
          </a:p>
          <a:p>
            <a:r>
              <a:rPr lang="en-US" sz="2200" dirty="0">
                <a:sym typeface="Wingdings" panose="05000000000000000000" pitchFamily="2" charset="2"/>
              </a:rPr>
              <a:t>XML document format for IP instances and their connections</a:t>
            </a:r>
          </a:p>
          <a:p>
            <a:r>
              <a:rPr lang="en-US" sz="2200" dirty="0">
                <a:sym typeface="Wingdings" panose="05000000000000000000" pitchFamily="2" charset="2"/>
              </a:rPr>
              <a:t>Design rules (SCRs), e.g., no multiple drivers</a:t>
            </a:r>
          </a:p>
          <a:p>
            <a:pPr marL="0" indent="0">
              <a:buNone/>
            </a:pPr>
            <a:r>
              <a:rPr lang="en-US" sz="2600" b="1" dirty="0"/>
              <a:t>For reusing IP within tool flows</a:t>
            </a:r>
          </a:p>
          <a:p>
            <a:r>
              <a:rPr lang="en-US" sz="2200" dirty="0">
                <a:sym typeface="Wingdings" panose="05000000000000000000" pitchFamily="2" charset="2"/>
              </a:rPr>
              <a:t>Tool interface (TGI) to access XML data using web services</a:t>
            </a:r>
          </a:p>
          <a:p>
            <a:r>
              <a:rPr lang="en-US" sz="2200" dirty="0">
                <a:sym typeface="Wingdings" panose="05000000000000000000" pitchFamily="2" charset="2"/>
              </a:rPr>
              <a:t>In practice, programming language specific APIs</a:t>
            </a:r>
            <a:endParaRPr lang="en-US" sz="2200" dirty="0"/>
          </a:p>
          <a:p>
            <a:endParaRPr lang="en-US" sz="2600" dirty="0"/>
          </a:p>
          <a:p>
            <a:endParaRPr lang="en-US" sz="2600" dirty="0"/>
          </a:p>
        </p:txBody>
      </p:sp>
      <p:sp>
        <p:nvSpPr>
          <p:cNvPr id="4" name="Flowchart: Document 3">
            <a:extLst>
              <a:ext uri="{FF2B5EF4-FFF2-40B4-BE49-F238E27FC236}">
                <a16:creationId xmlns:a16="http://schemas.microsoft.com/office/drawing/2014/main" id="{FC97CCAA-F20B-90A3-7CE5-3A132BCFFDC0}"/>
              </a:ext>
            </a:extLst>
          </p:cNvPr>
          <p:cNvSpPr/>
          <p:nvPr/>
        </p:nvSpPr>
        <p:spPr bwMode="auto">
          <a:xfrm>
            <a:off x="9075301" y="1678904"/>
            <a:ext cx="1905000" cy="1403993"/>
          </a:xfrm>
          <a:prstGeom prst="flowChartDocumen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0000" tIns="46800" rIns="90000" bIns="46800" numCol="1" rtlCol="0" anchor="t" anchorCtr="0" compatLnSpc="1">
            <a:prstTxWarp prst="textNoShape">
              <a:avLst/>
            </a:prstTxWarp>
          </a:bodyPr>
          <a:lstStyle/>
          <a:p>
            <a:pPr marL="137160" marR="0" indent="-13716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1400" b="0" i="0" u="none" strike="noStrike" cap="none" normalizeH="0" baseline="0" dirty="0">
                <a:ln>
                  <a:noFill/>
                </a:ln>
                <a:solidFill>
                  <a:schemeClr val="tx1"/>
                </a:solidFill>
                <a:effectLst/>
              </a:rPr>
              <a:t>Bus interfaces</a:t>
            </a:r>
          </a:p>
          <a:p>
            <a:pPr marL="137160" marR="0" indent="-13716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sz="1400" dirty="0"/>
              <a:t>Ports</a:t>
            </a:r>
          </a:p>
          <a:p>
            <a:pPr marL="137160" marR="0" indent="-13716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1400" b="0" i="0" u="none" strike="noStrike" cap="none" normalizeH="0" baseline="0" dirty="0">
                <a:ln>
                  <a:noFill/>
                </a:ln>
                <a:solidFill>
                  <a:schemeClr val="tx1"/>
                </a:solidFill>
                <a:effectLst/>
              </a:rPr>
              <a:t>Registers</a:t>
            </a:r>
          </a:p>
          <a:p>
            <a:pPr marL="137160" marR="0" indent="-13716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sz="1400" dirty="0"/>
              <a:t>Parameters</a:t>
            </a:r>
          </a:p>
          <a:p>
            <a:pPr marL="137160" marR="0" indent="-13716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nl-NL" sz="1400" dirty="0"/>
              <a:t>Views</a:t>
            </a:r>
            <a:endParaRPr lang="en-US" sz="1400" dirty="0"/>
          </a:p>
          <a:p>
            <a:pPr marL="137160" marR="0" indent="-13716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nl-NL" sz="1400" b="0" i="0" u="none" strike="noStrike" cap="none" normalizeH="0" baseline="0" dirty="0">
                <a:ln>
                  <a:noFill/>
                </a:ln>
                <a:solidFill>
                  <a:schemeClr val="tx1"/>
                </a:solidFill>
                <a:effectLst/>
              </a:rPr>
              <a:t>Files</a:t>
            </a:r>
            <a:endParaRPr kumimoji="0" lang="en-US" sz="1400" b="0" i="0" u="none" strike="noStrike" cap="none" normalizeH="0" baseline="0" dirty="0">
              <a:ln>
                <a:noFill/>
              </a:ln>
              <a:solidFill>
                <a:schemeClr val="tx1"/>
              </a:solidFill>
              <a:effectLst/>
            </a:endParaRPr>
          </a:p>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Arial" charset="0"/>
            </a:endParaRPr>
          </a:p>
        </p:txBody>
      </p:sp>
      <p:sp>
        <p:nvSpPr>
          <p:cNvPr id="5" name="TextBox 4">
            <a:extLst>
              <a:ext uri="{FF2B5EF4-FFF2-40B4-BE49-F238E27FC236}">
                <a16:creationId xmlns:a16="http://schemas.microsoft.com/office/drawing/2014/main" id="{90D4BDBB-1754-7A76-E60A-9E9F02412703}"/>
              </a:ext>
            </a:extLst>
          </p:cNvPr>
          <p:cNvSpPr txBox="1"/>
          <p:nvPr/>
        </p:nvSpPr>
        <p:spPr>
          <a:xfrm>
            <a:off x="8494849" y="1364254"/>
            <a:ext cx="3065904" cy="369332"/>
          </a:xfrm>
          <a:prstGeom prst="rect">
            <a:avLst/>
          </a:prstGeom>
          <a:noFill/>
        </p:spPr>
        <p:txBody>
          <a:bodyPr wrap="none" rtlCol="0">
            <a:spAutoFit/>
          </a:bodyPr>
          <a:lstStyle/>
          <a:p>
            <a:pPr algn="ctr"/>
            <a:r>
              <a:rPr lang="en-US" b="1" dirty="0"/>
              <a:t>“Electronic IP Data Sheet”</a:t>
            </a:r>
          </a:p>
        </p:txBody>
      </p:sp>
      <p:sp>
        <p:nvSpPr>
          <p:cNvPr id="6" name="Flowchart: Document 5">
            <a:extLst>
              <a:ext uri="{FF2B5EF4-FFF2-40B4-BE49-F238E27FC236}">
                <a16:creationId xmlns:a16="http://schemas.microsoft.com/office/drawing/2014/main" id="{4E754A63-3BC7-951D-B163-B4FF4449101C}"/>
              </a:ext>
            </a:extLst>
          </p:cNvPr>
          <p:cNvSpPr/>
          <p:nvPr/>
        </p:nvSpPr>
        <p:spPr bwMode="auto">
          <a:xfrm>
            <a:off x="9075301" y="3580725"/>
            <a:ext cx="1905000" cy="836329"/>
          </a:xfrm>
          <a:prstGeom prst="flowChartDocumen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0000" tIns="46800" rIns="90000" bIns="46800" numCol="1" rtlCol="0" anchor="t" anchorCtr="0" compatLnSpc="1">
            <a:prstTxWarp prst="textNoShape">
              <a:avLst/>
            </a:prstTxWarp>
          </a:bodyPr>
          <a:lstStyle/>
          <a:p>
            <a:pPr marL="137160" marR="0" indent="-13716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sz="1400" b="0" i="0" u="none" strike="noStrike" cap="none" normalizeH="0" baseline="0" dirty="0">
                <a:ln>
                  <a:noFill/>
                </a:ln>
                <a:solidFill>
                  <a:schemeClr val="tx1"/>
                </a:solidFill>
                <a:effectLst/>
              </a:rPr>
              <a:t>IP instances</a:t>
            </a:r>
          </a:p>
          <a:p>
            <a:pPr marL="230188" lvl="1" indent="-119063" fontAlgn="base">
              <a:spcBef>
                <a:spcPct val="0"/>
              </a:spcBef>
              <a:spcAft>
                <a:spcPct val="0"/>
              </a:spcAft>
              <a:buFont typeface="Arial" panose="020B0604020202020204" pitchFamily="34" charset="0"/>
              <a:buChar char="•"/>
            </a:pPr>
            <a:r>
              <a:rPr lang="en-US" sz="1400" dirty="0"/>
              <a:t>Parameter values</a:t>
            </a:r>
            <a:endParaRPr kumimoji="0" lang="en-US" sz="1400" b="0" i="0" u="none" strike="noStrike" cap="none" normalizeH="0" baseline="0" dirty="0">
              <a:ln>
                <a:noFill/>
              </a:ln>
              <a:solidFill>
                <a:schemeClr val="tx1"/>
              </a:solidFill>
              <a:effectLst/>
            </a:endParaRPr>
          </a:p>
          <a:p>
            <a:pPr marL="137160" marR="0" indent="-13716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lang="en-US" sz="1400" dirty="0"/>
              <a:t>Interconnect</a:t>
            </a:r>
            <a:endParaRPr kumimoji="0" lang="en-US" sz="1400" b="0" i="0" u="none" strike="noStrike" cap="none" normalizeH="0" baseline="0" dirty="0">
              <a:ln>
                <a:noFill/>
              </a:ln>
              <a:solidFill>
                <a:schemeClr val="tx1"/>
              </a:solidFill>
              <a:effectLst/>
            </a:endParaRPr>
          </a:p>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Arial" charset="0"/>
            </a:endParaRPr>
          </a:p>
        </p:txBody>
      </p:sp>
      <p:sp>
        <p:nvSpPr>
          <p:cNvPr id="7" name="TextBox 6">
            <a:extLst>
              <a:ext uri="{FF2B5EF4-FFF2-40B4-BE49-F238E27FC236}">
                <a16:creationId xmlns:a16="http://schemas.microsoft.com/office/drawing/2014/main" id="{908CB20A-FFB4-A304-1D0E-31CA688509E4}"/>
              </a:ext>
            </a:extLst>
          </p:cNvPr>
          <p:cNvSpPr txBox="1"/>
          <p:nvPr/>
        </p:nvSpPr>
        <p:spPr>
          <a:xfrm>
            <a:off x="8486358" y="3245985"/>
            <a:ext cx="3082896" cy="369332"/>
          </a:xfrm>
          <a:prstGeom prst="rect">
            <a:avLst/>
          </a:prstGeom>
          <a:noFill/>
        </p:spPr>
        <p:txBody>
          <a:bodyPr wrap="none" rtlCol="0">
            <a:spAutoFit/>
          </a:bodyPr>
          <a:lstStyle/>
          <a:p>
            <a:pPr algn="ctr"/>
            <a:r>
              <a:rPr lang="en-US" b="1" dirty="0"/>
              <a:t>“Electronic IC Data Sheet”</a:t>
            </a:r>
          </a:p>
        </p:txBody>
      </p:sp>
      <p:sp>
        <p:nvSpPr>
          <p:cNvPr id="8" name="Can 17">
            <a:extLst>
              <a:ext uri="{FF2B5EF4-FFF2-40B4-BE49-F238E27FC236}">
                <a16:creationId xmlns:a16="http://schemas.microsoft.com/office/drawing/2014/main" id="{F8B0529A-9ABD-C5EA-2EAC-332867E2BC67}"/>
              </a:ext>
            </a:extLst>
          </p:cNvPr>
          <p:cNvSpPr/>
          <p:nvPr/>
        </p:nvSpPr>
        <p:spPr bwMode="auto">
          <a:xfrm>
            <a:off x="10222943" y="4853940"/>
            <a:ext cx="1098890" cy="900113"/>
          </a:xfrm>
          <a:prstGeom prst="can">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rPr>
              <a:t>XML</a:t>
            </a:r>
          </a:p>
        </p:txBody>
      </p:sp>
      <p:sp>
        <p:nvSpPr>
          <p:cNvPr id="9" name="TextBox 8">
            <a:extLst>
              <a:ext uri="{FF2B5EF4-FFF2-40B4-BE49-F238E27FC236}">
                <a16:creationId xmlns:a16="http://schemas.microsoft.com/office/drawing/2014/main" id="{81A2A457-8074-78E4-6B35-9AFAB0B804E2}"/>
              </a:ext>
            </a:extLst>
          </p:cNvPr>
          <p:cNvSpPr txBox="1"/>
          <p:nvPr/>
        </p:nvSpPr>
        <p:spPr>
          <a:xfrm>
            <a:off x="10109386" y="4482405"/>
            <a:ext cx="1326005" cy="400110"/>
          </a:xfrm>
          <a:prstGeom prst="rect">
            <a:avLst/>
          </a:prstGeom>
          <a:noFill/>
        </p:spPr>
        <p:txBody>
          <a:bodyPr wrap="none" rtlCol="0">
            <a:spAutoFit/>
          </a:bodyPr>
          <a:lstStyle/>
          <a:p>
            <a:pPr algn="ctr"/>
            <a:r>
              <a:rPr lang="en-US" b="1" dirty="0"/>
              <a:t>Database</a:t>
            </a:r>
          </a:p>
        </p:txBody>
      </p:sp>
      <p:sp>
        <p:nvSpPr>
          <p:cNvPr id="10" name="Left-Right Arrow 19">
            <a:extLst>
              <a:ext uri="{FF2B5EF4-FFF2-40B4-BE49-F238E27FC236}">
                <a16:creationId xmlns:a16="http://schemas.microsoft.com/office/drawing/2014/main" id="{BB2AB279-E52E-03D5-4047-1B345647D6B3}"/>
              </a:ext>
            </a:extLst>
          </p:cNvPr>
          <p:cNvSpPr/>
          <p:nvPr/>
        </p:nvSpPr>
        <p:spPr bwMode="auto">
          <a:xfrm>
            <a:off x="9437649" y="5111115"/>
            <a:ext cx="697091" cy="409575"/>
          </a:xfrm>
          <a:prstGeom prst="leftRightArrow">
            <a:avLst/>
          </a:prstGeom>
          <a:solidFill>
            <a:srgbClr val="0070C0"/>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11" name="Rectangle 10">
            <a:extLst>
              <a:ext uri="{FF2B5EF4-FFF2-40B4-BE49-F238E27FC236}">
                <a16:creationId xmlns:a16="http://schemas.microsoft.com/office/drawing/2014/main" id="{753B1984-A1F4-6A4B-D78F-8ABC07D0EEE2}"/>
              </a:ext>
            </a:extLst>
          </p:cNvPr>
          <p:cNvSpPr/>
          <p:nvPr/>
        </p:nvSpPr>
        <p:spPr bwMode="auto">
          <a:xfrm>
            <a:off x="8598878" y="4882515"/>
            <a:ext cx="762000" cy="871538"/>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12" name="TextBox 11">
            <a:extLst>
              <a:ext uri="{FF2B5EF4-FFF2-40B4-BE49-F238E27FC236}">
                <a16:creationId xmlns:a16="http://schemas.microsoft.com/office/drawing/2014/main" id="{B84ED506-034A-24F8-E28A-2DDCBF360B06}"/>
              </a:ext>
            </a:extLst>
          </p:cNvPr>
          <p:cNvSpPr txBox="1"/>
          <p:nvPr/>
        </p:nvSpPr>
        <p:spPr>
          <a:xfrm>
            <a:off x="8160899" y="4482405"/>
            <a:ext cx="1415772" cy="369332"/>
          </a:xfrm>
          <a:prstGeom prst="rect">
            <a:avLst/>
          </a:prstGeom>
          <a:noFill/>
        </p:spPr>
        <p:txBody>
          <a:bodyPr wrap="none" rtlCol="0">
            <a:spAutoFit/>
          </a:bodyPr>
          <a:lstStyle/>
          <a:p>
            <a:pPr algn="ctr"/>
            <a:r>
              <a:rPr lang="en-US" b="1" dirty="0"/>
              <a:t>Generators</a:t>
            </a:r>
          </a:p>
        </p:txBody>
      </p:sp>
      <p:sp>
        <p:nvSpPr>
          <p:cNvPr id="13" name="Rectangle 12">
            <a:extLst>
              <a:ext uri="{FF2B5EF4-FFF2-40B4-BE49-F238E27FC236}">
                <a16:creationId xmlns:a16="http://schemas.microsoft.com/office/drawing/2014/main" id="{46860E8D-C61D-4715-EC8B-E089B71E9488}"/>
              </a:ext>
            </a:extLst>
          </p:cNvPr>
          <p:cNvSpPr/>
          <p:nvPr/>
        </p:nvSpPr>
        <p:spPr bwMode="auto">
          <a:xfrm>
            <a:off x="8486358" y="4812725"/>
            <a:ext cx="762000" cy="871538"/>
          </a:xfrm>
          <a:prstGeom prst="rect">
            <a:avLst/>
          </a:prstGeom>
          <a:solidFill>
            <a:schemeClr val="bg1"/>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0000" tIns="46800" rIns="90000" bIns="4680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15" name="Slide Number Placeholder 14">
            <a:extLst>
              <a:ext uri="{FF2B5EF4-FFF2-40B4-BE49-F238E27FC236}">
                <a16:creationId xmlns:a16="http://schemas.microsoft.com/office/drawing/2014/main" id="{0C616D1C-51FB-76AC-C073-ABDF95F85AAF}"/>
              </a:ext>
            </a:extLst>
          </p:cNvPr>
          <p:cNvSpPr>
            <a:spLocks noGrp="1"/>
          </p:cNvSpPr>
          <p:nvPr>
            <p:ph type="sldNum" sz="quarter" idx="4"/>
          </p:nvPr>
        </p:nvSpPr>
        <p:spPr>
          <a:xfrm>
            <a:off x="4610100" y="6263481"/>
            <a:ext cx="2971800" cy="458787"/>
          </a:xfrm>
          <a:prstGeom prst="rect">
            <a:avLst/>
          </a:prstGeom>
        </p:spPr>
        <p:txBody>
          <a:bodyPr vert="horz" lIns="91440" tIns="45720" rIns="91440" bIns="45720" rtlCol="0" anchor="b"/>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596A38-C4CA-4917-A83B-637187006481}" type="slidenum">
              <a:rPr lang="en-US" smtClean="0"/>
              <a:pPr/>
              <a:t>3</a:t>
            </a:fld>
            <a:endParaRPr lang="en-US" dirty="0"/>
          </a:p>
        </p:txBody>
      </p:sp>
    </p:spTree>
    <p:extLst>
      <p:ext uri="{BB962C8B-B14F-4D97-AF65-F5344CB8AC3E}">
        <p14:creationId xmlns:p14="http://schemas.microsoft.com/office/powerpoint/2010/main" val="6184656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57DA3-7FE5-C81A-013E-DE94DBBE86CE}"/>
              </a:ext>
            </a:extLst>
          </p:cNvPr>
          <p:cNvSpPr>
            <a:spLocks noGrp="1"/>
          </p:cNvSpPr>
          <p:nvPr>
            <p:ph type="title"/>
          </p:nvPr>
        </p:nvSpPr>
        <p:spPr/>
        <p:txBody>
          <a:bodyPr/>
          <a:lstStyle/>
          <a:p>
            <a:r>
              <a:rPr lang="nl-NL" dirty="0" err="1"/>
              <a:t>Example</a:t>
            </a:r>
            <a:r>
              <a:rPr lang="nl-NL" dirty="0"/>
              <a:t> IP-XACT Bus Definition</a:t>
            </a:r>
            <a:endParaRPr lang="en-US" dirty="0"/>
          </a:p>
        </p:txBody>
      </p:sp>
      <p:sp>
        <p:nvSpPr>
          <p:cNvPr id="3" name="Content Placeholder 2">
            <a:extLst>
              <a:ext uri="{FF2B5EF4-FFF2-40B4-BE49-F238E27FC236}">
                <a16:creationId xmlns:a16="http://schemas.microsoft.com/office/drawing/2014/main" id="{AD2EDECA-4E8E-19F1-F3C7-BF083A17648B}"/>
              </a:ext>
            </a:extLst>
          </p:cNvPr>
          <p:cNvSpPr>
            <a:spLocks noGrp="1"/>
          </p:cNvSpPr>
          <p:nvPr>
            <p:ph idx="1"/>
          </p:nvPr>
        </p:nvSpPr>
        <p:spPr>
          <a:xfrm>
            <a:off x="838200" y="1825625"/>
            <a:ext cx="10515600" cy="3736975"/>
          </a:xfrm>
        </p:spPr>
        <p:txBody>
          <a:bodyPr>
            <a:normAutofit/>
          </a:bodyPr>
          <a:lstStyle/>
          <a:p>
            <a:pPr marL="0" indent="0">
              <a:buNone/>
            </a:pPr>
            <a:r>
              <a:rPr lang="en-US" sz="2200" dirty="0">
                <a:solidFill>
                  <a:srgbClr val="008080"/>
                </a:solidFill>
                <a:highlight>
                  <a:srgbClr val="FFFFFF"/>
                </a:highlight>
              </a:rPr>
              <a:t>&lt;?xml version="1.0" encoding="UTF-8"?&gt;</a:t>
            </a:r>
            <a:br>
              <a:rPr lang="en-US" sz="2200" dirty="0">
                <a:solidFill>
                  <a:srgbClr val="008080"/>
                </a:solidFill>
                <a:highlight>
                  <a:srgbClr val="FFFFFF"/>
                </a:highlight>
              </a:rPr>
            </a:br>
            <a:r>
              <a:rPr lang="en-US" sz="2200" dirty="0">
                <a:solidFill>
                  <a:srgbClr val="0000FF"/>
                </a:solidFill>
                <a:highlight>
                  <a:srgbClr val="FFFFFF"/>
                </a:highlight>
              </a:rPr>
              <a:t>&lt;</a:t>
            </a:r>
            <a:r>
              <a:rPr lang="en-US" sz="2200" dirty="0" err="1">
                <a:solidFill>
                  <a:srgbClr val="800000"/>
                </a:solidFill>
                <a:highlight>
                  <a:srgbClr val="FFFFFF"/>
                </a:highlight>
              </a:rPr>
              <a:t>ipxact:busDefinition</a:t>
            </a:r>
            <a:r>
              <a:rPr lang="en-US" sz="2200" dirty="0">
                <a:solidFill>
                  <a:srgbClr val="0000FF"/>
                </a:solidFill>
                <a:highlight>
                  <a:srgbClr val="FFFFFF"/>
                </a:highlight>
              </a:rPr>
              <a:t>&gt;</a:t>
            </a:r>
            <a:endParaRPr lang="en-US" sz="2200" dirty="0">
              <a:solidFill>
                <a:srgbClr val="000000"/>
              </a:solidFill>
              <a:highlight>
                <a:srgbClr val="FFFFFF"/>
              </a:highlight>
            </a:endParaRPr>
          </a:p>
          <a:p>
            <a:pPr marL="0" indent="0">
              <a:buNone/>
            </a:pPr>
            <a:r>
              <a:rPr lang="fr-FR" sz="2200" dirty="0">
                <a:solidFill>
                  <a:srgbClr val="000000"/>
                </a:solidFill>
                <a:highlight>
                  <a:srgbClr val="FFFFFF"/>
                </a:highlight>
              </a:rPr>
              <a:t>  </a:t>
            </a:r>
            <a:r>
              <a:rPr lang="fr-FR" sz="2200" dirty="0">
                <a:solidFill>
                  <a:srgbClr val="0000FF"/>
                </a:solidFill>
                <a:highlight>
                  <a:srgbClr val="FFFFFF"/>
                </a:highlight>
              </a:rPr>
              <a:t>&lt;</a:t>
            </a:r>
            <a:r>
              <a:rPr lang="fr-FR" sz="2200" dirty="0" err="1">
                <a:solidFill>
                  <a:srgbClr val="800000"/>
                </a:solidFill>
                <a:highlight>
                  <a:srgbClr val="FFFFFF"/>
                </a:highlight>
              </a:rPr>
              <a:t>ipxact:vendor</a:t>
            </a:r>
            <a:r>
              <a:rPr lang="fr-FR" sz="2200" dirty="0">
                <a:solidFill>
                  <a:srgbClr val="0000FF"/>
                </a:solidFill>
                <a:highlight>
                  <a:srgbClr val="FFFFFF"/>
                </a:highlight>
              </a:rPr>
              <a:t>&gt;</a:t>
            </a:r>
            <a:r>
              <a:rPr lang="fr-FR" sz="2200" dirty="0">
                <a:solidFill>
                  <a:srgbClr val="000000"/>
                </a:solidFill>
                <a:highlight>
                  <a:srgbClr val="FFFFFF"/>
                </a:highlight>
              </a:rPr>
              <a:t>accellera.org</a:t>
            </a:r>
            <a:r>
              <a:rPr lang="fr-FR" sz="2200" dirty="0">
                <a:solidFill>
                  <a:srgbClr val="0000FF"/>
                </a:solidFill>
                <a:highlight>
                  <a:srgbClr val="FFFFFF"/>
                </a:highlight>
              </a:rPr>
              <a:t>&lt;/</a:t>
            </a:r>
            <a:r>
              <a:rPr lang="fr-FR" sz="2200" dirty="0" err="1">
                <a:solidFill>
                  <a:srgbClr val="800000"/>
                </a:solidFill>
                <a:highlight>
                  <a:srgbClr val="FFFFFF"/>
                </a:highlight>
              </a:rPr>
              <a:t>ipxact:vendor</a:t>
            </a:r>
            <a:r>
              <a:rPr lang="fr-FR" sz="2200" dirty="0">
                <a:solidFill>
                  <a:srgbClr val="0000FF"/>
                </a:solidFill>
                <a:highlight>
                  <a:srgbClr val="FFFFFF"/>
                </a:highlight>
              </a:rPr>
              <a:t>&gt;</a:t>
            </a:r>
            <a:br>
              <a:rPr lang="fr-FR" sz="2200" dirty="0">
                <a:solidFill>
                  <a:srgbClr val="0000FF"/>
                </a:solidFill>
                <a:highlight>
                  <a:srgbClr val="FFFFFF"/>
                </a:highlight>
              </a:rPr>
            </a:br>
            <a:r>
              <a:rPr lang="en-US" sz="2200" dirty="0">
                <a:solidFill>
                  <a:srgbClr val="000000"/>
                </a:solidFill>
                <a:highlight>
                  <a:srgbClr val="FFFFFF"/>
                </a:highlight>
              </a:rPr>
              <a:t>  </a:t>
            </a:r>
            <a:r>
              <a:rPr lang="en-US" sz="2200" dirty="0">
                <a:solidFill>
                  <a:srgbClr val="0000FF"/>
                </a:solidFill>
                <a:highlight>
                  <a:srgbClr val="FFFFFF"/>
                </a:highlight>
              </a:rPr>
              <a:t>&lt;</a:t>
            </a:r>
            <a:r>
              <a:rPr lang="en-US" sz="2200" dirty="0" err="1">
                <a:solidFill>
                  <a:srgbClr val="800000"/>
                </a:solidFill>
                <a:highlight>
                  <a:srgbClr val="FFFFFF"/>
                </a:highlight>
              </a:rPr>
              <a:t>ipxact:library</a:t>
            </a:r>
            <a:r>
              <a:rPr lang="en-US" sz="2200" dirty="0">
                <a:solidFill>
                  <a:srgbClr val="0000FF"/>
                </a:solidFill>
                <a:highlight>
                  <a:srgbClr val="FFFFFF"/>
                </a:highlight>
              </a:rPr>
              <a:t>&gt;</a:t>
            </a:r>
            <a:r>
              <a:rPr lang="en-US" sz="2200" dirty="0">
                <a:solidFill>
                  <a:srgbClr val="000000"/>
                </a:solidFill>
                <a:highlight>
                  <a:srgbClr val="FFFFFF"/>
                </a:highlight>
              </a:rPr>
              <a:t>i2s</a:t>
            </a:r>
            <a:r>
              <a:rPr lang="en-US" sz="2200" dirty="0">
                <a:solidFill>
                  <a:srgbClr val="0000FF"/>
                </a:solidFill>
                <a:highlight>
                  <a:srgbClr val="FFFFFF"/>
                </a:highlight>
              </a:rPr>
              <a:t>&lt;/</a:t>
            </a:r>
            <a:r>
              <a:rPr lang="en-US" sz="2200" dirty="0" err="1">
                <a:solidFill>
                  <a:srgbClr val="800000"/>
                </a:solidFill>
                <a:highlight>
                  <a:srgbClr val="FFFFFF"/>
                </a:highlight>
              </a:rPr>
              <a:t>ipxact:library</a:t>
            </a:r>
            <a:r>
              <a:rPr lang="en-US" sz="2200" dirty="0">
                <a:solidFill>
                  <a:srgbClr val="0000FF"/>
                </a:solidFill>
                <a:highlight>
                  <a:srgbClr val="FFFFFF"/>
                </a:highlight>
              </a:rPr>
              <a:t>&gt;</a:t>
            </a:r>
            <a:br>
              <a:rPr lang="en-US" sz="2200" dirty="0">
                <a:solidFill>
                  <a:srgbClr val="0000FF"/>
                </a:solidFill>
                <a:highlight>
                  <a:srgbClr val="FFFFFF"/>
                </a:highlight>
              </a:rPr>
            </a:br>
            <a:r>
              <a:rPr lang="en-US" sz="2200" dirty="0">
                <a:solidFill>
                  <a:srgbClr val="000000"/>
                </a:solidFill>
                <a:highlight>
                  <a:srgbClr val="FFFFFF"/>
                </a:highlight>
              </a:rPr>
              <a:t>  </a:t>
            </a:r>
            <a:r>
              <a:rPr lang="en-US" sz="2200" dirty="0">
                <a:solidFill>
                  <a:srgbClr val="0000FF"/>
                </a:solidFill>
                <a:highlight>
                  <a:srgbClr val="FFFFFF"/>
                </a:highlight>
              </a:rPr>
              <a:t>&lt;</a:t>
            </a:r>
            <a:r>
              <a:rPr lang="en-US" sz="2200" dirty="0" err="1">
                <a:solidFill>
                  <a:srgbClr val="800000"/>
                </a:solidFill>
                <a:highlight>
                  <a:srgbClr val="FFFFFF"/>
                </a:highlight>
              </a:rPr>
              <a:t>ipxact:name</a:t>
            </a:r>
            <a:r>
              <a:rPr lang="en-US" sz="2200" dirty="0">
                <a:solidFill>
                  <a:srgbClr val="0000FF"/>
                </a:solidFill>
                <a:highlight>
                  <a:srgbClr val="FFFFFF"/>
                </a:highlight>
              </a:rPr>
              <a:t>&gt;</a:t>
            </a:r>
            <a:r>
              <a:rPr lang="en-US" sz="2200" dirty="0">
                <a:solidFill>
                  <a:srgbClr val="000000"/>
                </a:solidFill>
                <a:highlight>
                  <a:srgbClr val="FFFFFF"/>
                </a:highlight>
              </a:rPr>
              <a:t>I2S</a:t>
            </a:r>
            <a:r>
              <a:rPr lang="en-US" sz="2200" dirty="0">
                <a:solidFill>
                  <a:srgbClr val="0000FF"/>
                </a:solidFill>
                <a:highlight>
                  <a:srgbClr val="FFFFFF"/>
                </a:highlight>
              </a:rPr>
              <a:t>&lt;/</a:t>
            </a:r>
            <a:r>
              <a:rPr lang="en-US" sz="2200" dirty="0" err="1">
                <a:solidFill>
                  <a:srgbClr val="800000"/>
                </a:solidFill>
                <a:highlight>
                  <a:srgbClr val="FFFFFF"/>
                </a:highlight>
              </a:rPr>
              <a:t>ipxact:name</a:t>
            </a:r>
            <a:r>
              <a:rPr lang="en-US" sz="2200" dirty="0">
                <a:solidFill>
                  <a:srgbClr val="0000FF"/>
                </a:solidFill>
                <a:highlight>
                  <a:srgbClr val="FFFFFF"/>
                </a:highlight>
              </a:rPr>
              <a:t>&gt;</a:t>
            </a:r>
            <a:br>
              <a:rPr lang="en-US" sz="2200" dirty="0">
                <a:solidFill>
                  <a:srgbClr val="0000FF"/>
                </a:solidFill>
                <a:highlight>
                  <a:srgbClr val="FFFFFF"/>
                </a:highlight>
              </a:rPr>
            </a:br>
            <a:r>
              <a:rPr lang="fr-FR" sz="2200" dirty="0">
                <a:solidFill>
                  <a:srgbClr val="000000"/>
                </a:solidFill>
                <a:highlight>
                  <a:srgbClr val="FFFFFF"/>
                </a:highlight>
              </a:rPr>
              <a:t>  </a:t>
            </a:r>
            <a:r>
              <a:rPr lang="fr-FR" sz="2200" dirty="0">
                <a:solidFill>
                  <a:srgbClr val="0000FF"/>
                </a:solidFill>
                <a:highlight>
                  <a:srgbClr val="FFFFFF"/>
                </a:highlight>
              </a:rPr>
              <a:t>&lt;</a:t>
            </a:r>
            <a:r>
              <a:rPr lang="fr-FR" sz="2200" dirty="0" err="1">
                <a:solidFill>
                  <a:srgbClr val="800000"/>
                </a:solidFill>
                <a:highlight>
                  <a:srgbClr val="FFFFFF"/>
                </a:highlight>
              </a:rPr>
              <a:t>ipxact:version</a:t>
            </a:r>
            <a:r>
              <a:rPr lang="fr-FR" sz="2200" dirty="0">
                <a:solidFill>
                  <a:srgbClr val="0000FF"/>
                </a:solidFill>
                <a:highlight>
                  <a:srgbClr val="FFFFFF"/>
                </a:highlight>
              </a:rPr>
              <a:t>&gt;</a:t>
            </a:r>
            <a:r>
              <a:rPr lang="fr-FR" sz="2200" dirty="0">
                <a:solidFill>
                  <a:srgbClr val="000000"/>
                </a:solidFill>
                <a:highlight>
                  <a:srgbClr val="FFFFFF"/>
                </a:highlight>
              </a:rPr>
              <a:t>1.1</a:t>
            </a:r>
            <a:r>
              <a:rPr lang="fr-FR" sz="2200" dirty="0">
                <a:solidFill>
                  <a:srgbClr val="0000FF"/>
                </a:solidFill>
                <a:highlight>
                  <a:srgbClr val="FFFFFF"/>
                </a:highlight>
              </a:rPr>
              <a:t>&lt;/</a:t>
            </a:r>
            <a:r>
              <a:rPr lang="fr-FR" sz="2200" dirty="0" err="1">
                <a:solidFill>
                  <a:srgbClr val="800000"/>
                </a:solidFill>
                <a:highlight>
                  <a:srgbClr val="FFFFFF"/>
                </a:highlight>
              </a:rPr>
              <a:t>ipxact:version</a:t>
            </a:r>
            <a:r>
              <a:rPr lang="fr-FR" sz="2200" dirty="0">
                <a:solidFill>
                  <a:srgbClr val="0000FF"/>
                </a:solidFill>
                <a:highlight>
                  <a:srgbClr val="FFFFFF"/>
                </a:highlight>
              </a:rPr>
              <a:t>&gt;</a:t>
            </a:r>
            <a:endParaRPr lang="fr-FR" sz="2200" dirty="0">
              <a:solidFill>
                <a:srgbClr val="000000"/>
              </a:solidFill>
              <a:highlight>
                <a:srgbClr val="FFFFFF"/>
              </a:highlight>
            </a:endParaRPr>
          </a:p>
          <a:p>
            <a:pPr marL="0" indent="0">
              <a:buNone/>
            </a:pPr>
            <a:r>
              <a:rPr lang="en-US" sz="2200" dirty="0">
                <a:solidFill>
                  <a:srgbClr val="000000"/>
                </a:solidFill>
                <a:highlight>
                  <a:srgbClr val="FFFFFF"/>
                </a:highlight>
              </a:rPr>
              <a:t>  </a:t>
            </a:r>
            <a:r>
              <a:rPr lang="en-US" sz="2200" dirty="0">
                <a:solidFill>
                  <a:srgbClr val="0000FF"/>
                </a:solidFill>
                <a:highlight>
                  <a:srgbClr val="FFFFFF"/>
                </a:highlight>
              </a:rPr>
              <a:t>&lt;</a:t>
            </a:r>
            <a:r>
              <a:rPr lang="en-US" sz="2200" dirty="0" err="1">
                <a:solidFill>
                  <a:srgbClr val="800000"/>
                </a:solidFill>
                <a:highlight>
                  <a:srgbClr val="FFFFFF"/>
                </a:highlight>
              </a:rPr>
              <a:t>ipxact:description</a:t>
            </a:r>
            <a:r>
              <a:rPr lang="en-US" sz="2200" dirty="0">
                <a:solidFill>
                  <a:srgbClr val="0000FF"/>
                </a:solidFill>
                <a:highlight>
                  <a:srgbClr val="FFFFFF"/>
                </a:highlight>
              </a:rPr>
              <a:t>&gt;</a:t>
            </a:r>
            <a:r>
              <a:rPr lang="en-US" sz="2200" dirty="0">
                <a:solidFill>
                  <a:srgbClr val="000000"/>
                </a:solidFill>
                <a:highlight>
                  <a:srgbClr val="FFFFFF"/>
                </a:highlight>
              </a:rPr>
              <a:t>I2S (Inter-IC Sound) bus definition</a:t>
            </a:r>
            <a:r>
              <a:rPr lang="en-US" sz="2200" dirty="0">
                <a:solidFill>
                  <a:srgbClr val="0000FF"/>
                </a:solidFill>
                <a:highlight>
                  <a:srgbClr val="FFFFFF"/>
                </a:highlight>
              </a:rPr>
              <a:t>&lt;/</a:t>
            </a:r>
            <a:r>
              <a:rPr lang="en-US" sz="2200" dirty="0" err="1">
                <a:solidFill>
                  <a:srgbClr val="800000"/>
                </a:solidFill>
                <a:highlight>
                  <a:srgbClr val="FFFFFF"/>
                </a:highlight>
              </a:rPr>
              <a:t>ipxact:description</a:t>
            </a:r>
            <a:r>
              <a:rPr lang="en-US" sz="2200" dirty="0">
                <a:solidFill>
                  <a:srgbClr val="0000FF"/>
                </a:solidFill>
                <a:highlight>
                  <a:srgbClr val="FFFFFF"/>
                </a:highlight>
              </a:rPr>
              <a:t>&gt;</a:t>
            </a:r>
            <a:endParaRPr lang="en-US" sz="2200" dirty="0">
              <a:solidFill>
                <a:srgbClr val="000000"/>
              </a:solidFill>
              <a:highlight>
                <a:srgbClr val="FFFFFF"/>
              </a:highlight>
            </a:endParaRPr>
          </a:p>
          <a:p>
            <a:pPr marL="0" indent="0">
              <a:buNone/>
            </a:pPr>
            <a:r>
              <a:rPr lang="en-US" sz="2200" dirty="0">
                <a:solidFill>
                  <a:srgbClr val="000000"/>
                </a:solidFill>
                <a:highlight>
                  <a:srgbClr val="FFFFFF"/>
                </a:highlight>
              </a:rPr>
              <a:t>  </a:t>
            </a:r>
            <a:r>
              <a:rPr lang="en-US" sz="2200" dirty="0">
                <a:solidFill>
                  <a:srgbClr val="0000FF"/>
                </a:solidFill>
                <a:highlight>
                  <a:srgbClr val="FFFFFF"/>
                </a:highlight>
              </a:rPr>
              <a:t>&lt;</a:t>
            </a:r>
            <a:r>
              <a:rPr lang="en-US" sz="2200" dirty="0" err="1">
                <a:solidFill>
                  <a:srgbClr val="800000"/>
                </a:solidFill>
                <a:highlight>
                  <a:srgbClr val="FFFFFF"/>
                </a:highlight>
              </a:rPr>
              <a:t>ipxact:directConnection</a:t>
            </a:r>
            <a:r>
              <a:rPr lang="en-US" sz="2200" dirty="0">
                <a:solidFill>
                  <a:srgbClr val="0000FF"/>
                </a:solidFill>
                <a:highlight>
                  <a:srgbClr val="FFFFFF"/>
                </a:highlight>
              </a:rPr>
              <a:t>&gt;</a:t>
            </a:r>
            <a:r>
              <a:rPr lang="en-US" sz="2200" dirty="0">
                <a:solidFill>
                  <a:srgbClr val="000000"/>
                </a:solidFill>
                <a:highlight>
                  <a:srgbClr val="FFFFFF"/>
                </a:highlight>
              </a:rPr>
              <a:t>true</a:t>
            </a:r>
            <a:r>
              <a:rPr lang="en-US" sz="2200" dirty="0">
                <a:solidFill>
                  <a:srgbClr val="0000FF"/>
                </a:solidFill>
                <a:highlight>
                  <a:srgbClr val="FFFFFF"/>
                </a:highlight>
              </a:rPr>
              <a:t>&lt;/</a:t>
            </a:r>
            <a:r>
              <a:rPr lang="en-US" sz="2200" dirty="0" err="1">
                <a:solidFill>
                  <a:srgbClr val="800000"/>
                </a:solidFill>
                <a:highlight>
                  <a:srgbClr val="FFFFFF"/>
                </a:highlight>
              </a:rPr>
              <a:t>ipxact:directConnection</a:t>
            </a:r>
            <a:r>
              <a:rPr lang="en-US" sz="2200" dirty="0">
                <a:solidFill>
                  <a:srgbClr val="0000FF"/>
                </a:solidFill>
                <a:highlight>
                  <a:srgbClr val="FFFFFF"/>
                </a:highlight>
              </a:rPr>
              <a:t>&gt;</a:t>
            </a:r>
            <a:br>
              <a:rPr lang="en-US" sz="2200" dirty="0">
                <a:solidFill>
                  <a:srgbClr val="0000FF"/>
                </a:solidFill>
                <a:highlight>
                  <a:srgbClr val="FFFFFF"/>
                </a:highlight>
              </a:rPr>
            </a:br>
            <a:r>
              <a:rPr lang="en-US" sz="2200" dirty="0">
                <a:solidFill>
                  <a:srgbClr val="000000"/>
                </a:solidFill>
                <a:highlight>
                  <a:srgbClr val="FFFFFF"/>
                </a:highlight>
              </a:rPr>
              <a:t>  </a:t>
            </a:r>
            <a:r>
              <a:rPr lang="en-US" sz="2200" dirty="0">
                <a:solidFill>
                  <a:srgbClr val="0000FF"/>
                </a:solidFill>
                <a:highlight>
                  <a:srgbClr val="FFFFFF"/>
                </a:highlight>
              </a:rPr>
              <a:t>&lt;</a:t>
            </a:r>
            <a:r>
              <a:rPr lang="en-US" sz="2200" dirty="0" err="1">
                <a:solidFill>
                  <a:srgbClr val="800000"/>
                </a:solidFill>
                <a:highlight>
                  <a:srgbClr val="FFFFFF"/>
                </a:highlight>
              </a:rPr>
              <a:t>ipxact:isAddressable</a:t>
            </a:r>
            <a:r>
              <a:rPr lang="en-US" sz="2200" dirty="0">
                <a:solidFill>
                  <a:srgbClr val="0000FF"/>
                </a:solidFill>
                <a:highlight>
                  <a:srgbClr val="FFFFFF"/>
                </a:highlight>
              </a:rPr>
              <a:t>&gt;</a:t>
            </a:r>
            <a:r>
              <a:rPr lang="en-US" sz="2200" dirty="0">
                <a:solidFill>
                  <a:srgbClr val="000000"/>
                </a:solidFill>
                <a:highlight>
                  <a:srgbClr val="FFFFFF"/>
                </a:highlight>
              </a:rPr>
              <a:t>false</a:t>
            </a:r>
            <a:r>
              <a:rPr lang="en-US" sz="2200" dirty="0">
                <a:solidFill>
                  <a:srgbClr val="0000FF"/>
                </a:solidFill>
                <a:highlight>
                  <a:srgbClr val="FFFFFF"/>
                </a:highlight>
              </a:rPr>
              <a:t>&lt;/</a:t>
            </a:r>
            <a:r>
              <a:rPr lang="en-US" sz="2200" dirty="0" err="1">
                <a:solidFill>
                  <a:srgbClr val="800000"/>
                </a:solidFill>
                <a:highlight>
                  <a:srgbClr val="FFFFFF"/>
                </a:highlight>
              </a:rPr>
              <a:t>ipxact:isAddressable</a:t>
            </a:r>
            <a:r>
              <a:rPr lang="en-US" sz="2200" dirty="0">
                <a:solidFill>
                  <a:srgbClr val="0000FF"/>
                </a:solidFill>
                <a:highlight>
                  <a:srgbClr val="FFFFFF"/>
                </a:highlight>
              </a:rPr>
              <a:t>&gt;</a:t>
            </a:r>
            <a:endParaRPr lang="en-US" sz="2200" dirty="0">
              <a:solidFill>
                <a:srgbClr val="000000"/>
              </a:solidFill>
              <a:highlight>
                <a:srgbClr val="FFFFFF"/>
              </a:highlight>
            </a:endParaRPr>
          </a:p>
          <a:p>
            <a:pPr marL="0" indent="0">
              <a:buNone/>
            </a:pPr>
            <a:r>
              <a:rPr lang="en-US" sz="2200" dirty="0">
                <a:solidFill>
                  <a:srgbClr val="0000FF"/>
                </a:solidFill>
                <a:highlight>
                  <a:srgbClr val="FFFFFF"/>
                </a:highlight>
              </a:rPr>
              <a:t>&lt;/</a:t>
            </a:r>
            <a:r>
              <a:rPr lang="en-US" sz="2200" dirty="0" err="1">
                <a:solidFill>
                  <a:srgbClr val="800000"/>
                </a:solidFill>
                <a:highlight>
                  <a:srgbClr val="FFFFFF"/>
                </a:highlight>
              </a:rPr>
              <a:t>ipxact:busDefinition</a:t>
            </a:r>
            <a:r>
              <a:rPr lang="en-US" sz="2200" dirty="0">
                <a:solidFill>
                  <a:srgbClr val="0000FF"/>
                </a:solidFill>
                <a:highlight>
                  <a:srgbClr val="FFFFFF"/>
                </a:highlight>
              </a:rPr>
              <a:t>&gt;</a:t>
            </a:r>
            <a:endParaRPr lang="en-US" sz="2200" dirty="0">
              <a:solidFill>
                <a:srgbClr val="000000"/>
              </a:solidFill>
              <a:highlight>
                <a:srgbClr val="FFFFFF"/>
              </a:highlight>
            </a:endParaRPr>
          </a:p>
          <a:p>
            <a:endParaRPr lang="en-US" sz="2200" dirty="0"/>
          </a:p>
        </p:txBody>
      </p:sp>
      <p:sp>
        <p:nvSpPr>
          <p:cNvPr id="4" name="Slide Number Placeholder 3">
            <a:extLst>
              <a:ext uri="{FF2B5EF4-FFF2-40B4-BE49-F238E27FC236}">
                <a16:creationId xmlns:a16="http://schemas.microsoft.com/office/drawing/2014/main" id="{F8ABA841-983A-EFD4-C5BD-7CCBAF3CD258}"/>
              </a:ext>
            </a:extLst>
          </p:cNvPr>
          <p:cNvSpPr>
            <a:spLocks noGrp="1"/>
          </p:cNvSpPr>
          <p:nvPr>
            <p:ph type="sldNum" sz="quarter" idx="4"/>
          </p:nvPr>
        </p:nvSpPr>
        <p:spPr>
          <a:xfrm>
            <a:off x="4610100" y="6263481"/>
            <a:ext cx="2971800" cy="458787"/>
          </a:xfrm>
          <a:prstGeom prst="rect">
            <a:avLst/>
          </a:prstGeom>
        </p:spPr>
        <p:txBody>
          <a:bodyPr vert="horz" lIns="91440" tIns="45720" rIns="91440" bIns="45720" rtlCol="0" anchor="b"/>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596A38-C4CA-4917-A83B-637187006481}" type="slidenum">
              <a:rPr lang="en-US" smtClean="0"/>
              <a:pPr/>
              <a:t>30</a:t>
            </a:fld>
            <a:endParaRPr lang="en-US" dirty="0"/>
          </a:p>
        </p:txBody>
      </p:sp>
    </p:spTree>
    <p:extLst>
      <p:ext uri="{BB962C8B-B14F-4D97-AF65-F5344CB8AC3E}">
        <p14:creationId xmlns:p14="http://schemas.microsoft.com/office/powerpoint/2010/main" val="13351310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A3445-F61D-0001-49CA-7BFF11BD3C02}"/>
              </a:ext>
            </a:extLst>
          </p:cNvPr>
          <p:cNvSpPr>
            <a:spLocks noGrp="1"/>
          </p:cNvSpPr>
          <p:nvPr>
            <p:ph type="title"/>
          </p:nvPr>
        </p:nvSpPr>
        <p:spPr/>
        <p:txBody>
          <a:bodyPr/>
          <a:lstStyle/>
          <a:p>
            <a:r>
              <a:rPr lang="nl-NL" dirty="0" err="1"/>
              <a:t>Example</a:t>
            </a:r>
            <a:r>
              <a:rPr lang="nl-NL" dirty="0"/>
              <a:t> IP-XACT </a:t>
            </a:r>
            <a:r>
              <a:rPr lang="nl-NL" dirty="0" err="1"/>
              <a:t>abstraction</a:t>
            </a:r>
            <a:r>
              <a:rPr lang="nl-NL" dirty="0"/>
              <a:t> </a:t>
            </a:r>
            <a:r>
              <a:rPr lang="nl-NL" dirty="0" err="1"/>
              <a:t>definition</a:t>
            </a:r>
            <a:r>
              <a:rPr lang="nl-NL" dirty="0"/>
              <a:t> (1)</a:t>
            </a:r>
            <a:endParaRPr lang="en-US" dirty="0"/>
          </a:p>
        </p:txBody>
      </p:sp>
      <p:sp>
        <p:nvSpPr>
          <p:cNvPr id="3" name="Content Placeholder 2">
            <a:extLst>
              <a:ext uri="{FF2B5EF4-FFF2-40B4-BE49-F238E27FC236}">
                <a16:creationId xmlns:a16="http://schemas.microsoft.com/office/drawing/2014/main" id="{1F63EC90-CF8D-4835-454F-6BFF194A5170}"/>
              </a:ext>
            </a:extLst>
          </p:cNvPr>
          <p:cNvSpPr>
            <a:spLocks noGrp="1"/>
          </p:cNvSpPr>
          <p:nvPr>
            <p:ph idx="1"/>
          </p:nvPr>
        </p:nvSpPr>
        <p:spPr/>
        <p:txBody>
          <a:bodyPr/>
          <a:lstStyle/>
          <a:p>
            <a:pPr marL="0" indent="0">
              <a:buNone/>
            </a:pPr>
            <a:r>
              <a:rPr lang="nl-NL" dirty="0"/>
              <a:t>An </a:t>
            </a:r>
            <a:r>
              <a:rPr lang="nl-NL" dirty="0" err="1"/>
              <a:t>abstraction</a:t>
            </a:r>
            <a:r>
              <a:rPr lang="nl-NL" dirty="0"/>
              <a:t> </a:t>
            </a:r>
            <a:r>
              <a:rPr lang="nl-NL" dirty="0" err="1"/>
              <a:t>definition</a:t>
            </a:r>
            <a:r>
              <a:rPr lang="nl-NL" dirty="0"/>
              <a:t> </a:t>
            </a:r>
            <a:r>
              <a:rPr lang="nl-NL" dirty="0" err="1"/>
              <a:t>references</a:t>
            </a:r>
            <a:r>
              <a:rPr lang="nl-NL" dirty="0"/>
              <a:t> a bus </a:t>
            </a:r>
            <a:r>
              <a:rPr lang="nl-NL" dirty="0" err="1"/>
              <a:t>definition</a:t>
            </a:r>
            <a:r>
              <a:rPr lang="nl-NL" dirty="0"/>
              <a:t> </a:t>
            </a:r>
            <a:r>
              <a:rPr lang="nl-NL" dirty="0" err="1"/>
              <a:t>and</a:t>
            </a:r>
            <a:r>
              <a:rPr lang="nl-NL" dirty="0"/>
              <a:t> </a:t>
            </a:r>
            <a:r>
              <a:rPr lang="nl-NL" dirty="0" err="1"/>
              <a:t>describes</a:t>
            </a:r>
            <a:r>
              <a:rPr lang="nl-NL" dirty="0"/>
              <a:t> </a:t>
            </a:r>
            <a:r>
              <a:rPr lang="nl-NL" dirty="0" err="1"/>
              <a:t>the</a:t>
            </a:r>
            <a:r>
              <a:rPr lang="nl-NL" dirty="0"/>
              <a:t> </a:t>
            </a:r>
            <a:r>
              <a:rPr lang="nl-NL" dirty="0" err="1"/>
              <a:t>logical</a:t>
            </a:r>
            <a:r>
              <a:rPr lang="nl-NL" dirty="0"/>
              <a:t> </a:t>
            </a:r>
            <a:r>
              <a:rPr lang="nl-NL" dirty="0" err="1"/>
              <a:t>ports</a:t>
            </a:r>
            <a:r>
              <a:rPr lang="nl-NL" dirty="0"/>
              <a:t> </a:t>
            </a:r>
            <a:r>
              <a:rPr lang="nl-NL" dirty="0" err="1"/>
              <a:t>used</a:t>
            </a:r>
            <a:r>
              <a:rPr lang="nl-NL" dirty="0"/>
              <a:t> in </a:t>
            </a:r>
            <a:r>
              <a:rPr lang="nl-NL" dirty="0" err="1"/>
              <a:t>this</a:t>
            </a:r>
            <a:r>
              <a:rPr lang="nl-NL" dirty="0"/>
              <a:t> </a:t>
            </a:r>
            <a:r>
              <a:rPr lang="nl-NL" dirty="0" err="1"/>
              <a:t>representation</a:t>
            </a:r>
            <a:r>
              <a:rPr lang="nl-NL" dirty="0"/>
              <a:t> of </a:t>
            </a:r>
            <a:r>
              <a:rPr lang="nl-NL" dirty="0" err="1"/>
              <a:t>the</a:t>
            </a:r>
            <a:r>
              <a:rPr lang="nl-NL" dirty="0"/>
              <a:t> protocol</a:t>
            </a:r>
            <a:endParaRPr lang="en-US" dirty="0"/>
          </a:p>
        </p:txBody>
      </p:sp>
      <p:pic>
        <p:nvPicPr>
          <p:cNvPr id="5" name="Picture 4">
            <a:extLst>
              <a:ext uri="{FF2B5EF4-FFF2-40B4-BE49-F238E27FC236}">
                <a16:creationId xmlns:a16="http://schemas.microsoft.com/office/drawing/2014/main" id="{D700E528-4A73-6231-3F2D-ADDE635753AD}"/>
              </a:ext>
            </a:extLst>
          </p:cNvPr>
          <p:cNvPicPr>
            <a:picLocks noChangeAspect="1"/>
          </p:cNvPicPr>
          <p:nvPr/>
        </p:nvPicPr>
        <p:blipFill>
          <a:blip r:embed="rId2"/>
          <a:stretch>
            <a:fillRect/>
          </a:stretch>
        </p:blipFill>
        <p:spPr>
          <a:xfrm>
            <a:off x="933450" y="2843110"/>
            <a:ext cx="9265932" cy="2841782"/>
          </a:xfrm>
          <a:prstGeom prst="rect">
            <a:avLst/>
          </a:prstGeom>
        </p:spPr>
      </p:pic>
      <p:sp>
        <p:nvSpPr>
          <p:cNvPr id="4" name="Slide Number Placeholder 3">
            <a:extLst>
              <a:ext uri="{FF2B5EF4-FFF2-40B4-BE49-F238E27FC236}">
                <a16:creationId xmlns:a16="http://schemas.microsoft.com/office/drawing/2014/main" id="{2AB8DE03-BE01-81B4-E423-9F4C48666B6E}"/>
              </a:ext>
            </a:extLst>
          </p:cNvPr>
          <p:cNvSpPr>
            <a:spLocks noGrp="1"/>
          </p:cNvSpPr>
          <p:nvPr>
            <p:ph type="sldNum" sz="quarter" idx="4"/>
          </p:nvPr>
        </p:nvSpPr>
        <p:spPr>
          <a:xfrm>
            <a:off x="4610100" y="6263481"/>
            <a:ext cx="2971800" cy="458787"/>
          </a:xfrm>
          <a:prstGeom prst="rect">
            <a:avLst/>
          </a:prstGeom>
        </p:spPr>
        <p:txBody>
          <a:bodyPr vert="horz" lIns="91440" tIns="45720" rIns="91440" bIns="45720" rtlCol="0" anchor="b"/>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596A38-C4CA-4917-A83B-637187006481}" type="slidenum">
              <a:rPr lang="en-US" smtClean="0"/>
              <a:pPr/>
              <a:t>31</a:t>
            </a:fld>
            <a:endParaRPr lang="en-US" dirty="0"/>
          </a:p>
        </p:txBody>
      </p:sp>
    </p:spTree>
    <p:extLst>
      <p:ext uri="{BB962C8B-B14F-4D97-AF65-F5344CB8AC3E}">
        <p14:creationId xmlns:p14="http://schemas.microsoft.com/office/powerpoint/2010/main" val="38631045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A3445-F61D-0001-49CA-7BFF11BD3C02}"/>
              </a:ext>
            </a:extLst>
          </p:cNvPr>
          <p:cNvSpPr>
            <a:spLocks noGrp="1"/>
          </p:cNvSpPr>
          <p:nvPr>
            <p:ph type="title"/>
          </p:nvPr>
        </p:nvSpPr>
        <p:spPr/>
        <p:txBody>
          <a:bodyPr/>
          <a:lstStyle/>
          <a:p>
            <a:r>
              <a:rPr lang="nl-NL" dirty="0" err="1"/>
              <a:t>Example</a:t>
            </a:r>
            <a:r>
              <a:rPr lang="nl-NL" dirty="0"/>
              <a:t> IP-XACT </a:t>
            </a:r>
            <a:r>
              <a:rPr lang="nl-NL" dirty="0" err="1"/>
              <a:t>abstraction</a:t>
            </a:r>
            <a:r>
              <a:rPr lang="nl-NL" dirty="0"/>
              <a:t> </a:t>
            </a:r>
            <a:r>
              <a:rPr lang="nl-NL" dirty="0" err="1"/>
              <a:t>definition</a:t>
            </a:r>
            <a:r>
              <a:rPr lang="nl-NL" dirty="0"/>
              <a:t> (2)</a:t>
            </a:r>
            <a:endParaRPr lang="en-US" dirty="0"/>
          </a:p>
        </p:txBody>
      </p:sp>
      <p:sp>
        <p:nvSpPr>
          <p:cNvPr id="3" name="Content Placeholder 2">
            <a:extLst>
              <a:ext uri="{FF2B5EF4-FFF2-40B4-BE49-F238E27FC236}">
                <a16:creationId xmlns:a16="http://schemas.microsoft.com/office/drawing/2014/main" id="{1F63EC90-CF8D-4835-454F-6BFF194A5170}"/>
              </a:ext>
            </a:extLst>
          </p:cNvPr>
          <p:cNvSpPr>
            <a:spLocks noGrp="1"/>
          </p:cNvSpPr>
          <p:nvPr>
            <p:ph idx="1"/>
          </p:nvPr>
        </p:nvSpPr>
        <p:spPr/>
        <p:txBody>
          <a:bodyPr/>
          <a:lstStyle/>
          <a:p>
            <a:pPr marL="0" indent="0">
              <a:buNone/>
            </a:pPr>
            <a:r>
              <a:rPr lang="nl-NL" dirty="0" err="1"/>
              <a:t>Logical</a:t>
            </a:r>
            <a:r>
              <a:rPr lang="nl-NL" dirty="0"/>
              <a:t> port SCK</a:t>
            </a:r>
            <a:endParaRPr lang="en-US" dirty="0"/>
          </a:p>
        </p:txBody>
      </p:sp>
      <p:pic>
        <p:nvPicPr>
          <p:cNvPr id="6" name="Picture 5">
            <a:extLst>
              <a:ext uri="{FF2B5EF4-FFF2-40B4-BE49-F238E27FC236}">
                <a16:creationId xmlns:a16="http://schemas.microsoft.com/office/drawing/2014/main" id="{B47B5F7F-9E4C-B7C4-55D4-C7B0A6C59418}"/>
              </a:ext>
            </a:extLst>
          </p:cNvPr>
          <p:cNvPicPr>
            <a:picLocks noChangeAspect="1"/>
          </p:cNvPicPr>
          <p:nvPr/>
        </p:nvPicPr>
        <p:blipFill>
          <a:blip r:embed="rId3"/>
          <a:stretch>
            <a:fillRect/>
          </a:stretch>
        </p:blipFill>
        <p:spPr>
          <a:xfrm>
            <a:off x="947431" y="2362765"/>
            <a:ext cx="4391638" cy="3277057"/>
          </a:xfrm>
          <a:prstGeom prst="rect">
            <a:avLst/>
          </a:prstGeom>
        </p:spPr>
      </p:pic>
      <p:sp>
        <p:nvSpPr>
          <p:cNvPr id="4" name="Arrow: Pentagon 3">
            <a:extLst>
              <a:ext uri="{FF2B5EF4-FFF2-40B4-BE49-F238E27FC236}">
                <a16:creationId xmlns:a16="http://schemas.microsoft.com/office/drawing/2014/main" id="{22AA2682-E92F-1CB8-967E-238309AA4304}"/>
              </a:ext>
            </a:extLst>
          </p:cNvPr>
          <p:cNvSpPr/>
          <p:nvPr/>
        </p:nvSpPr>
        <p:spPr>
          <a:xfrm>
            <a:off x="9434819" y="2693193"/>
            <a:ext cx="1847850" cy="1943100"/>
          </a:xfrm>
          <a:prstGeom prst="homePlat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 name="Arrow: Pentagon 4">
            <a:extLst>
              <a:ext uri="{FF2B5EF4-FFF2-40B4-BE49-F238E27FC236}">
                <a16:creationId xmlns:a16="http://schemas.microsoft.com/office/drawing/2014/main" id="{C7CDF395-A118-CE22-88D2-BCAD2B91B7AF}"/>
              </a:ext>
            </a:extLst>
          </p:cNvPr>
          <p:cNvSpPr/>
          <p:nvPr/>
        </p:nvSpPr>
        <p:spPr>
          <a:xfrm>
            <a:off x="5838825" y="2704862"/>
            <a:ext cx="1847850" cy="1943100"/>
          </a:xfrm>
          <a:prstGeom prst="homePlat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 name="TextBox 6">
            <a:extLst>
              <a:ext uri="{FF2B5EF4-FFF2-40B4-BE49-F238E27FC236}">
                <a16:creationId xmlns:a16="http://schemas.microsoft.com/office/drawing/2014/main" id="{5592F2C3-44D4-7107-1ABB-AB79448F222D}"/>
              </a:ext>
            </a:extLst>
          </p:cNvPr>
          <p:cNvSpPr txBox="1"/>
          <p:nvPr/>
        </p:nvSpPr>
        <p:spPr>
          <a:xfrm>
            <a:off x="5781011" y="2928462"/>
            <a:ext cx="813043" cy="369332"/>
          </a:xfrm>
          <a:prstGeom prst="rect">
            <a:avLst/>
          </a:prstGeom>
          <a:noFill/>
        </p:spPr>
        <p:txBody>
          <a:bodyPr wrap="none" rtlCol="0">
            <a:spAutoFit/>
          </a:bodyPr>
          <a:lstStyle/>
          <a:p>
            <a:r>
              <a:rPr lang="nl-NL" dirty="0">
                <a:solidFill>
                  <a:schemeClr val="tx1"/>
                </a:solidFill>
                <a:sym typeface="Wingdings" panose="05000000000000000000" pitchFamily="2" charset="2"/>
              </a:rPr>
              <a:t> </a:t>
            </a:r>
            <a:r>
              <a:rPr lang="nl-NL" dirty="0">
                <a:solidFill>
                  <a:schemeClr val="tx1"/>
                </a:solidFill>
              </a:rPr>
              <a:t>SCK</a:t>
            </a:r>
            <a:endParaRPr lang="en-US" dirty="0">
              <a:solidFill>
                <a:schemeClr val="tx1"/>
              </a:solidFill>
            </a:endParaRPr>
          </a:p>
        </p:txBody>
      </p:sp>
      <p:sp>
        <p:nvSpPr>
          <p:cNvPr id="10" name="TextBox 9">
            <a:extLst>
              <a:ext uri="{FF2B5EF4-FFF2-40B4-BE49-F238E27FC236}">
                <a16:creationId xmlns:a16="http://schemas.microsoft.com/office/drawing/2014/main" id="{4789411E-D51B-6564-C21F-CEB201149DA6}"/>
              </a:ext>
            </a:extLst>
          </p:cNvPr>
          <p:cNvSpPr txBox="1"/>
          <p:nvPr/>
        </p:nvSpPr>
        <p:spPr>
          <a:xfrm>
            <a:off x="9396055" y="2969180"/>
            <a:ext cx="813043" cy="369332"/>
          </a:xfrm>
          <a:prstGeom prst="rect">
            <a:avLst/>
          </a:prstGeom>
          <a:noFill/>
        </p:spPr>
        <p:txBody>
          <a:bodyPr wrap="none" rtlCol="0">
            <a:spAutoFit/>
          </a:bodyPr>
          <a:lstStyle/>
          <a:p>
            <a:r>
              <a:rPr lang="nl-NL" dirty="0">
                <a:solidFill>
                  <a:schemeClr val="tx1"/>
                </a:solidFill>
                <a:sym typeface="Wingdings" panose="05000000000000000000" pitchFamily="2" charset="2"/>
              </a:rPr>
              <a:t> </a:t>
            </a:r>
            <a:r>
              <a:rPr lang="nl-NL" dirty="0">
                <a:solidFill>
                  <a:schemeClr val="tx1"/>
                </a:solidFill>
              </a:rPr>
              <a:t>SCK</a:t>
            </a:r>
            <a:endParaRPr lang="en-US" dirty="0">
              <a:solidFill>
                <a:schemeClr val="tx1"/>
              </a:solidFill>
            </a:endParaRPr>
          </a:p>
        </p:txBody>
      </p:sp>
      <p:sp>
        <p:nvSpPr>
          <p:cNvPr id="13" name="TextBox 12">
            <a:extLst>
              <a:ext uri="{FF2B5EF4-FFF2-40B4-BE49-F238E27FC236}">
                <a16:creationId xmlns:a16="http://schemas.microsoft.com/office/drawing/2014/main" id="{5E17065D-9794-6743-FAFC-D98B942732C5}"/>
              </a:ext>
            </a:extLst>
          </p:cNvPr>
          <p:cNvSpPr txBox="1"/>
          <p:nvPr/>
        </p:nvSpPr>
        <p:spPr>
          <a:xfrm>
            <a:off x="5809586" y="2646402"/>
            <a:ext cx="242374" cy="369332"/>
          </a:xfrm>
          <a:prstGeom prst="rect">
            <a:avLst/>
          </a:prstGeom>
          <a:noFill/>
        </p:spPr>
        <p:txBody>
          <a:bodyPr wrap="none" rtlCol="0">
            <a:spAutoFit/>
          </a:bodyPr>
          <a:lstStyle/>
          <a:p>
            <a:r>
              <a:rPr lang="nl-NL" dirty="0"/>
              <a:t>I</a:t>
            </a:r>
            <a:endParaRPr lang="en-US" dirty="0"/>
          </a:p>
        </p:txBody>
      </p:sp>
      <p:sp>
        <p:nvSpPr>
          <p:cNvPr id="14" name="TextBox 13">
            <a:extLst>
              <a:ext uri="{FF2B5EF4-FFF2-40B4-BE49-F238E27FC236}">
                <a16:creationId xmlns:a16="http://schemas.microsoft.com/office/drawing/2014/main" id="{7074C14E-94AC-8FD5-A5DB-FA80E0CE02EF}"/>
              </a:ext>
            </a:extLst>
          </p:cNvPr>
          <p:cNvSpPr txBox="1"/>
          <p:nvPr/>
        </p:nvSpPr>
        <p:spPr>
          <a:xfrm>
            <a:off x="9425808" y="2646402"/>
            <a:ext cx="296876" cy="369332"/>
          </a:xfrm>
          <a:prstGeom prst="rect">
            <a:avLst/>
          </a:prstGeom>
          <a:noFill/>
        </p:spPr>
        <p:txBody>
          <a:bodyPr wrap="none" rtlCol="0">
            <a:spAutoFit/>
          </a:bodyPr>
          <a:lstStyle/>
          <a:p>
            <a:r>
              <a:rPr lang="nl-NL" dirty="0"/>
              <a:t>T</a:t>
            </a:r>
            <a:endParaRPr lang="en-US" dirty="0"/>
          </a:p>
        </p:txBody>
      </p:sp>
      <p:cxnSp>
        <p:nvCxnSpPr>
          <p:cNvPr id="17" name="Straight Arrow Connector 16">
            <a:extLst>
              <a:ext uri="{FF2B5EF4-FFF2-40B4-BE49-F238E27FC236}">
                <a16:creationId xmlns:a16="http://schemas.microsoft.com/office/drawing/2014/main" id="{79E96BA8-EBF8-3B4A-DFB4-07B2951F43C0}"/>
              </a:ext>
            </a:extLst>
          </p:cNvPr>
          <p:cNvCxnSpPr/>
          <p:nvPr/>
        </p:nvCxnSpPr>
        <p:spPr>
          <a:xfrm flipV="1">
            <a:off x="7686675" y="3664743"/>
            <a:ext cx="1748144" cy="1166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Slide Number Placeholder 7">
            <a:extLst>
              <a:ext uri="{FF2B5EF4-FFF2-40B4-BE49-F238E27FC236}">
                <a16:creationId xmlns:a16="http://schemas.microsoft.com/office/drawing/2014/main" id="{AB0CC568-9585-81AB-7666-91033F56C9AA}"/>
              </a:ext>
            </a:extLst>
          </p:cNvPr>
          <p:cNvSpPr>
            <a:spLocks noGrp="1"/>
          </p:cNvSpPr>
          <p:nvPr>
            <p:ph type="sldNum" sz="quarter" idx="4"/>
          </p:nvPr>
        </p:nvSpPr>
        <p:spPr>
          <a:xfrm>
            <a:off x="4610100" y="6263481"/>
            <a:ext cx="2971800" cy="458787"/>
          </a:xfrm>
          <a:prstGeom prst="rect">
            <a:avLst/>
          </a:prstGeom>
        </p:spPr>
        <p:txBody>
          <a:bodyPr vert="horz" lIns="91440" tIns="45720" rIns="91440" bIns="45720" rtlCol="0" anchor="b"/>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596A38-C4CA-4917-A83B-637187006481}" type="slidenum">
              <a:rPr lang="en-US" smtClean="0"/>
              <a:pPr/>
              <a:t>32</a:t>
            </a:fld>
            <a:endParaRPr lang="en-US" dirty="0"/>
          </a:p>
        </p:txBody>
      </p:sp>
    </p:spTree>
    <p:extLst>
      <p:ext uri="{BB962C8B-B14F-4D97-AF65-F5344CB8AC3E}">
        <p14:creationId xmlns:p14="http://schemas.microsoft.com/office/powerpoint/2010/main" val="26429474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A3445-F61D-0001-49CA-7BFF11BD3C02}"/>
              </a:ext>
            </a:extLst>
          </p:cNvPr>
          <p:cNvSpPr>
            <a:spLocks noGrp="1"/>
          </p:cNvSpPr>
          <p:nvPr>
            <p:ph type="title"/>
          </p:nvPr>
        </p:nvSpPr>
        <p:spPr/>
        <p:txBody>
          <a:bodyPr/>
          <a:lstStyle/>
          <a:p>
            <a:r>
              <a:rPr lang="nl-NL" dirty="0" err="1"/>
              <a:t>Example</a:t>
            </a:r>
            <a:r>
              <a:rPr lang="nl-NL" dirty="0"/>
              <a:t> IP-XACT </a:t>
            </a:r>
            <a:r>
              <a:rPr lang="nl-NL" dirty="0" err="1"/>
              <a:t>abstraction</a:t>
            </a:r>
            <a:r>
              <a:rPr lang="nl-NL" dirty="0"/>
              <a:t> </a:t>
            </a:r>
            <a:r>
              <a:rPr lang="nl-NL" dirty="0" err="1"/>
              <a:t>definition</a:t>
            </a:r>
            <a:r>
              <a:rPr lang="nl-NL" dirty="0"/>
              <a:t> (3)</a:t>
            </a:r>
            <a:endParaRPr lang="en-US" dirty="0"/>
          </a:p>
        </p:txBody>
      </p:sp>
      <p:sp>
        <p:nvSpPr>
          <p:cNvPr id="3" name="Content Placeholder 2">
            <a:extLst>
              <a:ext uri="{FF2B5EF4-FFF2-40B4-BE49-F238E27FC236}">
                <a16:creationId xmlns:a16="http://schemas.microsoft.com/office/drawing/2014/main" id="{1F63EC90-CF8D-4835-454F-6BFF194A5170}"/>
              </a:ext>
            </a:extLst>
          </p:cNvPr>
          <p:cNvSpPr>
            <a:spLocks noGrp="1"/>
          </p:cNvSpPr>
          <p:nvPr>
            <p:ph idx="1"/>
          </p:nvPr>
        </p:nvSpPr>
        <p:spPr/>
        <p:txBody>
          <a:bodyPr/>
          <a:lstStyle/>
          <a:p>
            <a:pPr marL="0" indent="0">
              <a:buNone/>
            </a:pPr>
            <a:r>
              <a:rPr lang="nl-NL" dirty="0" err="1"/>
              <a:t>Logical</a:t>
            </a:r>
            <a:r>
              <a:rPr lang="nl-NL" dirty="0"/>
              <a:t> port WS</a:t>
            </a:r>
            <a:endParaRPr lang="en-US" dirty="0"/>
          </a:p>
        </p:txBody>
      </p:sp>
      <p:pic>
        <p:nvPicPr>
          <p:cNvPr id="5" name="Picture 4">
            <a:extLst>
              <a:ext uri="{FF2B5EF4-FFF2-40B4-BE49-F238E27FC236}">
                <a16:creationId xmlns:a16="http://schemas.microsoft.com/office/drawing/2014/main" id="{B6373111-AB77-9608-0F42-53C984EC0E96}"/>
              </a:ext>
            </a:extLst>
          </p:cNvPr>
          <p:cNvPicPr>
            <a:picLocks noChangeAspect="1"/>
          </p:cNvPicPr>
          <p:nvPr/>
        </p:nvPicPr>
        <p:blipFill>
          <a:blip r:embed="rId3"/>
          <a:stretch>
            <a:fillRect/>
          </a:stretch>
        </p:blipFill>
        <p:spPr>
          <a:xfrm>
            <a:off x="952237" y="2395343"/>
            <a:ext cx="4296037" cy="3172961"/>
          </a:xfrm>
          <a:prstGeom prst="rect">
            <a:avLst/>
          </a:prstGeom>
        </p:spPr>
      </p:pic>
      <p:sp>
        <p:nvSpPr>
          <p:cNvPr id="4" name="Arrow: Pentagon 3">
            <a:extLst>
              <a:ext uri="{FF2B5EF4-FFF2-40B4-BE49-F238E27FC236}">
                <a16:creationId xmlns:a16="http://schemas.microsoft.com/office/drawing/2014/main" id="{772AFA02-A8CC-3A1E-A3A3-6CAF4722CE6C}"/>
              </a:ext>
            </a:extLst>
          </p:cNvPr>
          <p:cNvSpPr/>
          <p:nvPr/>
        </p:nvSpPr>
        <p:spPr>
          <a:xfrm>
            <a:off x="9434819" y="2693193"/>
            <a:ext cx="1847850" cy="1943100"/>
          </a:xfrm>
          <a:prstGeom prst="homePlat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 name="Arrow: Pentagon 5">
            <a:extLst>
              <a:ext uri="{FF2B5EF4-FFF2-40B4-BE49-F238E27FC236}">
                <a16:creationId xmlns:a16="http://schemas.microsoft.com/office/drawing/2014/main" id="{F5513393-1009-9468-4E9B-EE9B976CB192}"/>
              </a:ext>
            </a:extLst>
          </p:cNvPr>
          <p:cNvSpPr/>
          <p:nvPr/>
        </p:nvSpPr>
        <p:spPr>
          <a:xfrm>
            <a:off x="5838825" y="2704862"/>
            <a:ext cx="1847850" cy="1943100"/>
          </a:xfrm>
          <a:prstGeom prst="homePlat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 name="TextBox 6">
            <a:extLst>
              <a:ext uri="{FF2B5EF4-FFF2-40B4-BE49-F238E27FC236}">
                <a16:creationId xmlns:a16="http://schemas.microsoft.com/office/drawing/2014/main" id="{51491B76-6C83-7736-2305-7B0BBD0C8443}"/>
              </a:ext>
            </a:extLst>
          </p:cNvPr>
          <p:cNvSpPr txBox="1"/>
          <p:nvPr/>
        </p:nvSpPr>
        <p:spPr>
          <a:xfrm>
            <a:off x="5781011" y="2928462"/>
            <a:ext cx="813043" cy="369332"/>
          </a:xfrm>
          <a:prstGeom prst="rect">
            <a:avLst/>
          </a:prstGeom>
          <a:noFill/>
        </p:spPr>
        <p:txBody>
          <a:bodyPr wrap="none" rtlCol="0">
            <a:spAutoFit/>
          </a:bodyPr>
          <a:lstStyle/>
          <a:p>
            <a:r>
              <a:rPr lang="nl-NL" dirty="0">
                <a:solidFill>
                  <a:schemeClr val="tx1"/>
                </a:solidFill>
                <a:sym typeface="Wingdings" panose="05000000000000000000" pitchFamily="2" charset="2"/>
              </a:rPr>
              <a:t> </a:t>
            </a:r>
            <a:r>
              <a:rPr lang="nl-NL" dirty="0">
                <a:solidFill>
                  <a:schemeClr val="tx1"/>
                </a:solidFill>
              </a:rPr>
              <a:t>SCK</a:t>
            </a:r>
            <a:endParaRPr lang="en-US" dirty="0">
              <a:solidFill>
                <a:schemeClr val="tx1"/>
              </a:solidFill>
            </a:endParaRPr>
          </a:p>
        </p:txBody>
      </p:sp>
      <p:sp>
        <p:nvSpPr>
          <p:cNvPr id="8" name="TextBox 7">
            <a:extLst>
              <a:ext uri="{FF2B5EF4-FFF2-40B4-BE49-F238E27FC236}">
                <a16:creationId xmlns:a16="http://schemas.microsoft.com/office/drawing/2014/main" id="{7A4716F9-BAFF-1B9B-8DAD-9537ED6132B6}"/>
              </a:ext>
            </a:extLst>
          </p:cNvPr>
          <p:cNvSpPr txBox="1"/>
          <p:nvPr/>
        </p:nvSpPr>
        <p:spPr>
          <a:xfrm>
            <a:off x="5781011" y="3361849"/>
            <a:ext cx="773417" cy="369332"/>
          </a:xfrm>
          <a:prstGeom prst="rect">
            <a:avLst/>
          </a:prstGeom>
          <a:noFill/>
        </p:spPr>
        <p:txBody>
          <a:bodyPr wrap="none" rtlCol="0">
            <a:spAutoFit/>
          </a:bodyPr>
          <a:lstStyle/>
          <a:p>
            <a:r>
              <a:rPr lang="nl-NL" dirty="0">
                <a:sym typeface="Wingdings" panose="05000000000000000000" pitchFamily="2" charset="2"/>
              </a:rPr>
              <a:t> </a:t>
            </a:r>
            <a:r>
              <a:rPr lang="nl-NL" dirty="0">
                <a:solidFill>
                  <a:schemeClr val="tx1"/>
                </a:solidFill>
              </a:rPr>
              <a:t>WS</a:t>
            </a:r>
            <a:endParaRPr lang="en-US" dirty="0">
              <a:solidFill>
                <a:schemeClr val="tx1"/>
              </a:solidFill>
            </a:endParaRPr>
          </a:p>
        </p:txBody>
      </p:sp>
      <p:sp>
        <p:nvSpPr>
          <p:cNvPr id="10" name="TextBox 9">
            <a:extLst>
              <a:ext uri="{FF2B5EF4-FFF2-40B4-BE49-F238E27FC236}">
                <a16:creationId xmlns:a16="http://schemas.microsoft.com/office/drawing/2014/main" id="{D4DFF8B9-221D-C331-7112-E8EF510BA785}"/>
              </a:ext>
            </a:extLst>
          </p:cNvPr>
          <p:cNvSpPr txBox="1"/>
          <p:nvPr/>
        </p:nvSpPr>
        <p:spPr>
          <a:xfrm>
            <a:off x="9396055" y="2969180"/>
            <a:ext cx="813043" cy="369332"/>
          </a:xfrm>
          <a:prstGeom prst="rect">
            <a:avLst/>
          </a:prstGeom>
          <a:noFill/>
        </p:spPr>
        <p:txBody>
          <a:bodyPr wrap="none" rtlCol="0">
            <a:spAutoFit/>
          </a:bodyPr>
          <a:lstStyle/>
          <a:p>
            <a:r>
              <a:rPr lang="nl-NL" dirty="0">
                <a:solidFill>
                  <a:schemeClr val="tx1"/>
                </a:solidFill>
                <a:sym typeface="Wingdings" panose="05000000000000000000" pitchFamily="2" charset="2"/>
              </a:rPr>
              <a:t> </a:t>
            </a:r>
            <a:r>
              <a:rPr lang="nl-NL" dirty="0">
                <a:solidFill>
                  <a:schemeClr val="tx1"/>
                </a:solidFill>
              </a:rPr>
              <a:t>SCK</a:t>
            </a:r>
            <a:endParaRPr lang="en-US" dirty="0">
              <a:solidFill>
                <a:schemeClr val="tx1"/>
              </a:solidFill>
            </a:endParaRPr>
          </a:p>
        </p:txBody>
      </p:sp>
      <p:sp>
        <p:nvSpPr>
          <p:cNvPr id="11" name="TextBox 10">
            <a:extLst>
              <a:ext uri="{FF2B5EF4-FFF2-40B4-BE49-F238E27FC236}">
                <a16:creationId xmlns:a16="http://schemas.microsoft.com/office/drawing/2014/main" id="{20BFAB55-C89D-7FCF-72E2-9816F06FC9ED}"/>
              </a:ext>
            </a:extLst>
          </p:cNvPr>
          <p:cNvSpPr txBox="1"/>
          <p:nvPr/>
        </p:nvSpPr>
        <p:spPr>
          <a:xfrm>
            <a:off x="9396055" y="3402567"/>
            <a:ext cx="773417" cy="369332"/>
          </a:xfrm>
          <a:prstGeom prst="rect">
            <a:avLst/>
          </a:prstGeom>
          <a:noFill/>
        </p:spPr>
        <p:txBody>
          <a:bodyPr wrap="none" rtlCol="0">
            <a:spAutoFit/>
          </a:bodyPr>
          <a:lstStyle/>
          <a:p>
            <a:r>
              <a:rPr lang="nl-NL" dirty="0">
                <a:sym typeface="Wingdings" panose="05000000000000000000" pitchFamily="2" charset="2"/>
              </a:rPr>
              <a:t> </a:t>
            </a:r>
            <a:r>
              <a:rPr lang="nl-NL" dirty="0"/>
              <a:t>WS</a:t>
            </a:r>
            <a:endParaRPr lang="en-US" dirty="0">
              <a:solidFill>
                <a:schemeClr val="tx1"/>
              </a:solidFill>
            </a:endParaRPr>
          </a:p>
        </p:txBody>
      </p:sp>
      <p:sp>
        <p:nvSpPr>
          <p:cNvPr id="13" name="TextBox 12">
            <a:extLst>
              <a:ext uri="{FF2B5EF4-FFF2-40B4-BE49-F238E27FC236}">
                <a16:creationId xmlns:a16="http://schemas.microsoft.com/office/drawing/2014/main" id="{B80AFD1E-D7B4-D53F-B2D7-6F73F7DA0EF3}"/>
              </a:ext>
            </a:extLst>
          </p:cNvPr>
          <p:cNvSpPr txBox="1"/>
          <p:nvPr/>
        </p:nvSpPr>
        <p:spPr>
          <a:xfrm>
            <a:off x="5809586" y="2646402"/>
            <a:ext cx="242374" cy="369332"/>
          </a:xfrm>
          <a:prstGeom prst="rect">
            <a:avLst/>
          </a:prstGeom>
          <a:noFill/>
        </p:spPr>
        <p:txBody>
          <a:bodyPr wrap="none" rtlCol="0">
            <a:spAutoFit/>
          </a:bodyPr>
          <a:lstStyle/>
          <a:p>
            <a:r>
              <a:rPr lang="nl-NL" dirty="0"/>
              <a:t>I</a:t>
            </a:r>
            <a:endParaRPr lang="en-US" dirty="0"/>
          </a:p>
        </p:txBody>
      </p:sp>
      <p:sp>
        <p:nvSpPr>
          <p:cNvPr id="14" name="TextBox 13">
            <a:extLst>
              <a:ext uri="{FF2B5EF4-FFF2-40B4-BE49-F238E27FC236}">
                <a16:creationId xmlns:a16="http://schemas.microsoft.com/office/drawing/2014/main" id="{CFA90431-BBBC-135A-8729-A628BCD07A00}"/>
              </a:ext>
            </a:extLst>
          </p:cNvPr>
          <p:cNvSpPr txBox="1"/>
          <p:nvPr/>
        </p:nvSpPr>
        <p:spPr>
          <a:xfrm>
            <a:off x="9425808" y="2646402"/>
            <a:ext cx="296876" cy="369332"/>
          </a:xfrm>
          <a:prstGeom prst="rect">
            <a:avLst/>
          </a:prstGeom>
          <a:noFill/>
        </p:spPr>
        <p:txBody>
          <a:bodyPr wrap="none" rtlCol="0">
            <a:spAutoFit/>
          </a:bodyPr>
          <a:lstStyle/>
          <a:p>
            <a:r>
              <a:rPr lang="nl-NL" dirty="0"/>
              <a:t>T</a:t>
            </a:r>
            <a:endParaRPr lang="en-US" dirty="0"/>
          </a:p>
        </p:txBody>
      </p:sp>
      <p:cxnSp>
        <p:nvCxnSpPr>
          <p:cNvPr id="15" name="Straight Arrow Connector 14">
            <a:extLst>
              <a:ext uri="{FF2B5EF4-FFF2-40B4-BE49-F238E27FC236}">
                <a16:creationId xmlns:a16="http://schemas.microsoft.com/office/drawing/2014/main" id="{E550E0F3-EB5F-2ACA-BB11-F0957FF205F6}"/>
              </a:ext>
            </a:extLst>
          </p:cNvPr>
          <p:cNvCxnSpPr>
            <a:stCxn id="6" idx="3"/>
            <a:endCxn id="4" idx="1"/>
          </p:cNvCxnSpPr>
          <p:nvPr/>
        </p:nvCxnSpPr>
        <p:spPr>
          <a:xfrm flipV="1">
            <a:off x="7686675" y="3664743"/>
            <a:ext cx="1748144" cy="1166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Slide Number Placeholder 8">
            <a:extLst>
              <a:ext uri="{FF2B5EF4-FFF2-40B4-BE49-F238E27FC236}">
                <a16:creationId xmlns:a16="http://schemas.microsoft.com/office/drawing/2014/main" id="{94B1663E-3537-4789-1695-6E9D35DC815B}"/>
              </a:ext>
            </a:extLst>
          </p:cNvPr>
          <p:cNvSpPr>
            <a:spLocks noGrp="1"/>
          </p:cNvSpPr>
          <p:nvPr>
            <p:ph type="sldNum" sz="quarter" idx="4"/>
          </p:nvPr>
        </p:nvSpPr>
        <p:spPr>
          <a:xfrm>
            <a:off x="4610100" y="6263481"/>
            <a:ext cx="2971800" cy="458787"/>
          </a:xfrm>
          <a:prstGeom prst="rect">
            <a:avLst/>
          </a:prstGeom>
        </p:spPr>
        <p:txBody>
          <a:bodyPr vert="horz" lIns="91440" tIns="45720" rIns="91440" bIns="45720" rtlCol="0" anchor="b"/>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596A38-C4CA-4917-A83B-637187006481}" type="slidenum">
              <a:rPr lang="en-US" smtClean="0"/>
              <a:pPr/>
              <a:t>33</a:t>
            </a:fld>
            <a:endParaRPr lang="en-US" dirty="0"/>
          </a:p>
        </p:txBody>
      </p:sp>
    </p:spTree>
    <p:extLst>
      <p:ext uri="{BB962C8B-B14F-4D97-AF65-F5344CB8AC3E}">
        <p14:creationId xmlns:p14="http://schemas.microsoft.com/office/powerpoint/2010/main" val="34910808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A3445-F61D-0001-49CA-7BFF11BD3C02}"/>
              </a:ext>
            </a:extLst>
          </p:cNvPr>
          <p:cNvSpPr>
            <a:spLocks noGrp="1"/>
          </p:cNvSpPr>
          <p:nvPr>
            <p:ph type="title"/>
          </p:nvPr>
        </p:nvSpPr>
        <p:spPr/>
        <p:txBody>
          <a:bodyPr/>
          <a:lstStyle/>
          <a:p>
            <a:r>
              <a:rPr lang="nl-NL" dirty="0" err="1"/>
              <a:t>Example</a:t>
            </a:r>
            <a:r>
              <a:rPr lang="nl-NL" dirty="0"/>
              <a:t> IP-XACT </a:t>
            </a:r>
            <a:r>
              <a:rPr lang="nl-NL" dirty="0" err="1"/>
              <a:t>abstraction</a:t>
            </a:r>
            <a:r>
              <a:rPr lang="nl-NL" dirty="0"/>
              <a:t> </a:t>
            </a:r>
            <a:r>
              <a:rPr lang="nl-NL" dirty="0" err="1"/>
              <a:t>definition</a:t>
            </a:r>
            <a:r>
              <a:rPr lang="nl-NL" dirty="0"/>
              <a:t> (4)</a:t>
            </a:r>
            <a:endParaRPr lang="en-US" dirty="0"/>
          </a:p>
        </p:txBody>
      </p:sp>
      <p:sp>
        <p:nvSpPr>
          <p:cNvPr id="3" name="Content Placeholder 2">
            <a:extLst>
              <a:ext uri="{FF2B5EF4-FFF2-40B4-BE49-F238E27FC236}">
                <a16:creationId xmlns:a16="http://schemas.microsoft.com/office/drawing/2014/main" id="{1F63EC90-CF8D-4835-454F-6BFF194A5170}"/>
              </a:ext>
            </a:extLst>
          </p:cNvPr>
          <p:cNvSpPr>
            <a:spLocks noGrp="1"/>
          </p:cNvSpPr>
          <p:nvPr>
            <p:ph idx="1"/>
          </p:nvPr>
        </p:nvSpPr>
        <p:spPr/>
        <p:txBody>
          <a:bodyPr/>
          <a:lstStyle/>
          <a:p>
            <a:pPr marL="0" indent="0">
              <a:buNone/>
            </a:pPr>
            <a:r>
              <a:rPr lang="nl-NL" dirty="0" err="1"/>
              <a:t>Logical</a:t>
            </a:r>
            <a:r>
              <a:rPr lang="nl-NL" dirty="0"/>
              <a:t> port SD_IN (</a:t>
            </a:r>
            <a:r>
              <a:rPr lang="nl-NL" dirty="0" err="1"/>
              <a:t>naming</a:t>
            </a:r>
            <a:r>
              <a:rPr lang="nl-NL" dirty="0"/>
              <a:t> _IN is </a:t>
            </a:r>
            <a:r>
              <a:rPr lang="nl-NL" dirty="0" err="1"/>
              <a:t>based</a:t>
            </a:r>
            <a:r>
              <a:rPr lang="nl-NL" dirty="0"/>
              <a:t> on initiator side)</a:t>
            </a:r>
            <a:endParaRPr lang="en-US" dirty="0"/>
          </a:p>
        </p:txBody>
      </p:sp>
      <p:pic>
        <p:nvPicPr>
          <p:cNvPr id="6" name="Picture 5">
            <a:extLst>
              <a:ext uri="{FF2B5EF4-FFF2-40B4-BE49-F238E27FC236}">
                <a16:creationId xmlns:a16="http://schemas.microsoft.com/office/drawing/2014/main" id="{0698520D-327A-2727-0574-420595545C57}"/>
              </a:ext>
            </a:extLst>
          </p:cNvPr>
          <p:cNvPicPr>
            <a:picLocks noChangeAspect="1"/>
          </p:cNvPicPr>
          <p:nvPr/>
        </p:nvPicPr>
        <p:blipFill>
          <a:blip r:embed="rId3"/>
          <a:stretch>
            <a:fillRect/>
          </a:stretch>
        </p:blipFill>
        <p:spPr>
          <a:xfrm>
            <a:off x="942648" y="2353239"/>
            <a:ext cx="4686954" cy="3296110"/>
          </a:xfrm>
          <a:prstGeom prst="rect">
            <a:avLst/>
          </a:prstGeom>
        </p:spPr>
      </p:pic>
      <p:sp>
        <p:nvSpPr>
          <p:cNvPr id="18" name="Arrow: Pentagon 17">
            <a:extLst>
              <a:ext uri="{FF2B5EF4-FFF2-40B4-BE49-F238E27FC236}">
                <a16:creationId xmlns:a16="http://schemas.microsoft.com/office/drawing/2014/main" id="{8806CF51-DD19-74FC-F4F9-3F7E7FD87BA6}"/>
              </a:ext>
            </a:extLst>
          </p:cNvPr>
          <p:cNvSpPr/>
          <p:nvPr/>
        </p:nvSpPr>
        <p:spPr>
          <a:xfrm>
            <a:off x="9434819" y="2693193"/>
            <a:ext cx="1847850" cy="1943100"/>
          </a:xfrm>
          <a:prstGeom prst="homePlat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9" name="Arrow: Pentagon 18">
            <a:extLst>
              <a:ext uri="{FF2B5EF4-FFF2-40B4-BE49-F238E27FC236}">
                <a16:creationId xmlns:a16="http://schemas.microsoft.com/office/drawing/2014/main" id="{E22B2F92-B4EC-6A26-6A06-18B8F99EFA5A}"/>
              </a:ext>
            </a:extLst>
          </p:cNvPr>
          <p:cNvSpPr/>
          <p:nvPr/>
        </p:nvSpPr>
        <p:spPr>
          <a:xfrm>
            <a:off x="5838825" y="2704862"/>
            <a:ext cx="1847850" cy="1943100"/>
          </a:xfrm>
          <a:prstGeom prst="homePlat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0" name="TextBox 19">
            <a:extLst>
              <a:ext uri="{FF2B5EF4-FFF2-40B4-BE49-F238E27FC236}">
                <a16:creationId xmlns:a16="http://schemas.microsoft.com/office/drawing/2014/main" id="{0E3E8360-0E97-BBFE-C0DC-EE6BA620398C}"/>
              </a:ext>
            </a:extLst>
          </p:cNvPr>
          <p:cNvSpPr txBox="1"/>
          <p:nvPr/>
        </p:nvSpPr>
        <p:spPr>
          <a:xfrm>
            <a:off x="5781011" y="2928462"/>
            <a:ext cx="813043" cy="369332"/>
          </a:xfrm>
          <a:prstGeom prst="rect">
            <a:avLst/>
          </a:prstGeom>
          <a:noFill/>
        </p:spPr>
        <p:txBody>
          <a:bodyPr wrap="none" rtlCol="0">
            <a:spAutoFit/>
          </a:bodyPr>
          <a:lstStyle/>
          <a:p>
            <a:r>
              <a:rPr lang="nl-NL" dirty="0">
                <a:solidFill>
                  <a:schemeClr val="tx1"/>
                </a:solidFill>
                <a:sym typeface="Wingdings" panose="05000000000000000000" pitchFamily="2" charset="2"/>
              </a:rPr>
              <a:t> </a:t>
            </a:r>
            <a:r>
              <a:rPr lang="nl-NL" dirty="0">
                <a:solidFill>
                  <a:schemeClr val="tx1"/>
                </a:solidFill>
              </a:rPr>
              <a:t>SCK</a:t>
            </a:r>
            <a:endParaRPr lang="en-US" dirty="0">
              <a:solidFill>
                <a:schemeClr val="tx1"/>
              </a:solidFill>
            </a:endParaRPr>
          </a:p>
        </p:txBody>
      </p:sp>
      <p:sp>
        <p:nvSpPr>
          <p:cNvPr id="21" name="TextBox 20">
            <a:extLst>
              <a:ext uri="{FF2B5EF4-FFF2-40B4-BE49-F238E27FC236}">
                <a16:creationId xmlns:a16="http://schemas.microsoft.com/office/drawing/2014/main" id="{43C5887D-F0A0-A0BE-CBB9-3BC5071A1A34}"/>
              </a:ext>
            </a:extLst>
          </p:cNvPr>
          <p:cNvSpPr txBox="1"/>
          <p:nvPr/>
        </p:nvSpPr>
        <p:spPr>
          <a:xfrm>
            <a:off x="5781011" y="3361849"/>
            <a:ext cx="773417" cy="369332"/>
          </a:xfrm>
          <a:prstGeom prst="rect">
            <a:avLst/>
          </a:prstGeom>
          <a:noFill/>
        </p:spPr>
        <p:txBody>
          <a:bodyPr wrap="none" rtlCol="0">
            <a:spAutoFit/>
          </a:bodyPr>
          <a:lstStyle/>
          <a:p>
            <a:r>
              <a:rPr lang="nl-NL" dirty="0">
                <a:sym typeface="Wingdings" panose="05000000000000000000" pitchFamily="2" charset="2"/>
              </a:rPr>
              <a:t> </a:t>
            </a:r>
            <a:r>
              <a:rPr lang="nl-NL" dirty="0">
                <a:solidFill>
                  <a:schemeClr val="tx1"/>
                </a:solidFill>
              </a:rPr>
              <a:t>WS</a:t>
            </a:r>
            <a:endParaRPr lang="en-US" dirty="0">
              <a:solidFill>
                <a:schemeClr val="tx1"/>
              </a:solidFill>
            </a:endParaRPr>
          </a:p>
        </p:txBody>
      </p:sp>
      <p:sp>
        <p:nvSpPr>
          <p:cNvPr id="22" name="TextBox 21">
            <a:extLst>
              <a:ext uri="{FF2B5EF4-FFF2-40B4-BE49-F238E27FC236}">
                <a16:creationId xmlns:a16="http://schemas.microsoft.com/office/drawing/2014/main" id="{8A9CBB05-284A-C076-1A24-DAED5FC41427}"/>
              </a:ext>
            </a:extLst>
          </p:cNvPr>
          <p:cNvSpPr txBox="1"/>
          <p:nvPr/>
        </p:nvSpPr>
        <p:spPr>
          <a:xfrm>
            <a:off x="5781011" y="3795236"/>
            <a:ext cx="1064715" cy="369332"/>
          </a:xfrm>
          <a:prstGeom prst="rect">
            <a:avLst/>
          </a:prstGeom>
          <a:noFill/>
        </p:spPr>
        <p:txBody>
          <a:bodyPr wrap="none" rtlCol="0">
            <a:spAutoFit/>
          </a:bodyPr>
          <a:lstStyle/>
          <a:p>
            <a:r>
              <a:rPr lang="nl-NL" dirty="0">
                <a:sym typeface="Wingdings" panose="05000000000000000000" pitchFamily="2" charset="2"/>
              </a:rPr>
              <a:t> </a:t>
            </a:r>
            <a:r>
              <a:rPr lang="nl-NL" dirty="0">
                <a:solidFill>
                  <a:schemeClr val="tx1"/>
                </a:solidFill>
              </a:rPr>
              <a:t>SD_</a:t>
            </a:r>
            <a:r>
              <a:rPr lang="nl-NL" dirty="0"/>
              <a:t>IN</a:t>
            </a:r>
            <a:endParaRPr lang="en-US" dirty="0">
              <a:solidFill>
                <a:schemeClr val="tx1"/>
              </a:solidFill>
            </a:endParaRPr>
          </a:p>
        </p:txBody>
      </p:sp>
      <p:sp>
        <p:nvSpPr>
          <p:cNvPr id="23" name="TextBox 22">
            <a:extLst>
              <a:ext uri="{FF2B5EF4-FFF2-40B4-BE49-F238E27FC236}">
                <a16:creationId xmlns:a16="http://schemas.microsoft.com/office/drawing/2014/main" id="{A5022C4E-D62B-0164-F0F1-252E5ACF8A6B}"/>
              </a:ext>
            </a:extLst>
          </p:cNvPr>
          <p:cNvSpPr txBox="1"/>
          <p:nvPr/>
        </p:nvSpPr>
        <p:spPr>
          <a:xfrm>
            <a:off x="9396055" y="2969180"/>
            <a:ext cx="813043" cy="369332"/>
          </a:xfrm>
          <a:prstGeom prst="rect">
            <a:avLst/>
          </a:prstGeom>
          <a:noFill/>
        </p:spPr>
        <p:txBody>
          <a:bodyPr wrap="none" rtlCol="0">
            <a:spAutoFit/>
          </a:bodyPr>
          <a:lstStyle/>
          <a:p>
            <a:r>
              <a:rPr lang="nl-NL" dirty="0">
                <a:solidFill>
                  <a:schemeClr val="tx1"/>
                </a:solidFill>
                <a:sym typeface="Wingdings" panose="05000000000000000000" pitchFamily="2" charset="2"/>
              </a:rPr>
              <a:t> </a:t>
            </a:r>
            <a:r>
              <a:rPr lang="nl-NL" dirty="0">
                <a:solidFill>
                  <a:schemeClr val="tx1"/>
                </a:solidFill>
              </a:rPr>
              <a:t>SCK</a:t>
            </a:r>
            <a:endParaRPr lang="en-US" dirty="0">
              <a:solidFill>
                <a:schemeClr val="tx1"/>
              </a:solidFill>
            </a:endParaRPr>
          </a:p>
        </p:txBody>
      </p:sp>
      <p:sp>
        <p:nvSpPr>
          <p:cNvPr id="24" name="TextBox 23">
            <a:extLst>
              <a:ext uri="{FF2B5EF4-FFF2-40B4-BE49-F238E27FC236}">
                <a16:creationId xmlns:a16="http://schemas.microsoft.com/office/drawing/2014/main" id="{E269FDB7-6A51-DA0C-35A9-B38EDB106B06}"/>
              </a:ext>
            </a:extLst>
          </p:cNvPr>
          <p:cNvSpPr txBox="1"/>
          <p:nvPr/>
        </p:nvSpPr>
        <p:spPr>
          <a:xfrm>
            <a:off x="9396055" y="3402567"/>
            <a:ext cx="773417" cy="369332"/>
          </a:xfrm>
          <a:prstGeom prst="rect">
            <a:avLst/>
          </a:prstGeom>
          <a:noFill/>
        </p:spPr>
        <p:txBody>
          <a:bodyPr wrap="none" rtlCol="0">
            <a:spAutoFit/>
          </a:bodyPr>
          <a:lstStyle/>
          <a:p>
            <a:r>
              <a:rPr lang="nl-NL" dirty="0">
                <a:sym typeface="Wingdings" panose="05000000000000000000" pitchFamily="2" charset="2"/>
              </a:rPr>
              <a:t> </a:t>
            </a:r>
            <a:r>
              <a:rPr lang="nl-NL" dirty="0"/>
              <a:t>WS</a:t>
            </a:r>
            <a:endParaRPr lang="en-US" dirty="0">
              <a:solidFill>
                <a:schemeClr val="tx1"/>
              </a:solidFill>
            </a:endParaRPr>
          </a:p>
        </p:txBody>
      </p:sp>
      <p:sp>
        <p:nvSpPr>
          <p:cNvPr id="25" name="TextBox 24">
            <a:extLst>
              <a:ext uri="{FF2B5EF4-FFF2-40B4-BE49-F238E27FC236}">
                <a16:creationId xmlns:a16="http://schemas.microsoft.com/office/drawing/2014/main" id="{605B3A0A-5EB3-E066-BE2C-E89A9B524399}"/>
              </a:ext>
            </a:extLst>
          </p:cNvPr>
          <p:cNvSpPr txBox="1"/>
          <p:nvPr/>
        </p:nvSpPr>
        <p:spPr>
          <a:xfrm>
            <a:off x="9396055" y="3835954"/>
            <a:ext cx="1034257" cy="369332"/>
          </a:xfrm>
          <a:prstGeom prst="rect">
            <a:avLst/>
          </a:prstGeom>
          <a:noFill/>
        </p:spPr>
        <p:txBody>
          <a:bodyPr wrap="none" rtlCol="0">
            <a:spAutoFit/>
          </a:bodyPr>
          <a:lstStyle/>
          <a:p>
            <a:r>
              <a:rPr lang="nl-NL" dirty="0">
                <a:sym typeface="Wingdings" panose="05000000000000000000" pitchFamily="2" charset="2"/>
              </a:rPr>
              <a:t> S</a:t>
            </a:r>
            <a:r>
              <a:rPr lang="nl-NL" dirty="0"/>
              <a:t>D_IN</a:t>
            </a:r>
            <a:endParaRPr lang="en-US" dirty="0">
              <a:solidFill>
                <a:schemeClr val="tx1"/>
              </a:solidFill>
            </a:endParaRPr>
          </a:p>
        </p:txBody>
      </p:sp>
      <p:sp>
        <p:nvSpPr>
          <p:cNvPr id="26" name="TextBox 25">
            <a:extLst>
              <a:ext uri="{FF2B5EF4-FFF2-40B4-BE49-F238E27FC236}">
                <a16:creationId xmlns:a16="http://schemas.microsoft.com/office/drawing/2014/main" id="{AE5C44F8-CE3A-311D-F786-84D8ED7944B7}"/>
              </a:ext>
            </a:extLst>
          </p:cNvPr>
          <p:cNvSpPr txBox="1"/>
          <p:nvPr/>
        </p:nvSpPr>
        <p:spPr>
          <a:xfrm>
            <a:off x="5809586" y="2646402"/>
            <a:ext cx="242374" cy="369332"/>
          </a:xfrm>
          <a:prstGeom prst="rect">
            <a:avLst/>
          </a:prstGeom>
          <a:noFill/>
        </p:spPr>
        <p:txBody>
          <a:bodyPr wrap="none" rtlCol="0">
            <a:spAutoFit/>
          </a:bodyPr>
          <a:lstStyle/>
          <a:p>
            <a:r>
              <a:rPr lang="nl-NL" dirty="0"/>
              <a:t>I</a:t>
            </a:r>
            <a:endParaRPr lang="en-US" dirty="0"/>
          </a:p>
        </p:txBody>
      </p:sp>
      <p:sp>
        <p:nvSpPr>
          <p:cNvPr id="27" name="TextBox 26">
            <a:extLst>
              <a:ext uri="{FF2B5EF4-FFF2-40B4-BE49-F238E27FC236}">
                <a16:creationId xmlns:a16="http://schemas.microsoft.com/office/drawing/2014/main" id="{5702F468-59FE-48A8-E356-4FF675F31AAE}"/>
              </a:ext>
            </a:extLst>
          </p:cNvPr>
          <p:cNvSpPr txBox="1"/>
          <p:nvPr/>
        </p:nvSpPr>
        <p:spPr>
          <a:xfrm>
            <a:off x="9425808" y="2646402"/>
            <a:ext cx="296876" cy="369332"/>
          </a:xfrm>
          <a:prstGeom prst="rect">
            <a:avLst/>
          </a:prstGeom>
          <a:noFill/>
        </p:spPr>
        <p:txBody>
          <a:bodyPr wrap="none" rtlCol="0">
            <a:spAutoFit/>
          </a:bodyPr>
          <a:lstStyle/>
          <a:p>
            <a:r>
              <a:rPr lang="nl-NL" dirty="0"/>
              <a:t>T</a:t>
            </a:r>
            <a:endParaRPr lang="en-US" dirty="0"/>
          </a:p>
        </p:txBody>
      </p:sp>
      <p:cxnSp>
        <p:nvCxnSpPr>
          <p:cNvPr id="28" name="Straight Arrow Connector 27">
            <a:extLst>
              <a:ext uri="{FF2B5EF4-FFF2-40B4-BE49-F238E27FC236}">
                <a16:creationId xmlns:a16="http://schemas.microsoft.com/office/drawing/2014/main" id="{265FF777-E7D8-B68F-58E7-EE1A075AA364}"/>
              </a:ext>
            </a:extLst>
          </p:cNvPr>
          <p:cNvCxnSpPr>
            <a:stCxn id="19" idx="3"/>
            <a:endCxn id="18" idx="1"/>
          </p:cNvCxnSpPr>
          <p:nvPr/>
        </p:nvCxnSpPr>
        <p:spPr>
          <a:xfrm flipV="1">
            <a:off x="7686675" y="3664743"/>
            <a:ext cx="1748144" cy="1166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C7293C8C-A07C-7572-8FC3-3BFAB8C318FD}"/>
              </a:ext>
            </a:extLst>
          </p:cNvPr>
          <p:cNvSpPr>
            <a:spLocks noGrp="1"/>
          </p:cNvSpPr>
          <p:nvPr>
            <p:ph type="sldNum" sz="quarter" idx="4"/>
          </p:nvPr>
        </p:nvSpPr>
        <p:spPr>
          <a:xfrm>
            <a:off x="4610100" y="6263481"/>
            <a:ext cx="2971800" cy="458787"/>
          </a:xfrm>
          <a:prstGeom prst="rect">
            <a:avLst/>
          </a:prstGeom>
        </p:spPr>
        <p:txBody>
          <a:bodyPr vert="horz" lIns="91440" tIns="45720" rIns="91440" bIns="45720" rtlCol="0" anchor="b"/>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596A38-C4CA-4917-A83B-637187006481}" type="slidenum">
              <a:rPr lang="en-US" smtClean="0"/>
              <a:pPr/>
              <a:t>34</a:t>
            </a:fld>
            <a:endParaRPr lang="en-US" dirty="0"/>
          </a:p>
        </p:txBody>
      </p:sp>
    </p:spTree>
    <p:extLst>
      <p:ext uri="{BB962C8B-B14F-4D97-AF65-F5344CB8AC3E}">
        <p14:creationId xmlns:p14="http://schemas.microsoft.com/office/powerpoint/2010/main" val="16836445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A3445-F61D-0001-49CA-7BFF11BD3C02}"/>
              </a:ext>
            </a:extLst>
          </p:cNvPr>
          <p:cNvSpPr>
            <a:spLocks noGrp="1"/>
          </p:cNvSpPr>
          <p:nvPr>
            <p:ph type="title"/>
          </p:nvPr>
        </p:nvSpPr>
        <p:spPr/>
        <p:txBody>
          <a:bodyPr/>
          <a:lstStyle/>
          <a:p>
            <a:r>
              <a:rPr lang="nl-NL" dirty="0" err="1"/>
              <a:t>Example</a:t>
            </a:r>
            <a:r>
              <a:rPr lang="nl-NL" dirty="0"/>
              <a:t> IP-XACT </a:t>
            </a:r>
            <a:r>
              <a:rPr lang="nl-NL" dirty="0" err="1"/>
              <a:t>abstraction</a:t>
            </a:r>
            <a:r>
              <a:rPr lang="nl-NL" dirty="0"/>
              <a:t> </a:t>
            </a:r>
            <a:r>
              <a:rPr lang="nl-NL" dirty="0" err="1"/>
              <a:t>definition</a:t>
            </a:r>
            <a:r>
              <a:rPr lang="nl-NL" dirty="0"/>
              <a:t> (4)</a:t>
            </a:r>
            <a:endParaRPr lang="en-US" dirty="0"/>
          </a:p>
        </p:txBody>
      </p:sp>
      <p:sp>
        <p:nvSpPr>
          <p:cNvPr id="3" name="Content Placeholder 2">
            <a:extLst>
              <a:ext uri="{FF2B5EF4-FFF2-40B4-BE49-F238E27FC236}">
                <a16:creationId xmlns:a16="http://schemas.microsoft.com/office/drawing/2014/main" id="{1F63EC90-CF8D-4835-454F-6BFF194A5170}"/>
              </a:ext>
            </a:extLst>
          </p:cNvPr>
          <p:cNvSpPr>
            <a:spLocks noGrp="1"/>
          </p:cNvSpPr>
          <p:nvPr>
            <p:ph idx="1"/>
          </p:nvPr>
        </p:nvSpPr>
        <p:spPr/>
        <p:txBody>
          <a:bodyPr/>
          <a:lstStyle/>
          <a:p>
            <a:pPr marL="0" indent="0">
              <a:buNone/>
            </a:pPr>
            <a:r>
              <a:rPr lang="nl-NL" dirty="0" err="1"/>
              <a:t>Logical</a:t>
            </a:r>
            <a:r>
              <a:rPr lang="nl-NL" dirty="0"/>
              <a:t> port SD_IN (</a:t>
            </a:r>
            <a:r>
              <a:rPr lang="nl-NL" dirty="0" err="1"/>
              <a:t>naming</a:t>
            </a:r>
            <a:r>
              <a:rPr lang="nl-NL" dirty="0"/>
              <a:t> _IN is </a:t>
            </a:r>
            <a:r>
              <a:rPr lang="nl-NL" dirty="0" err="1"/>
              <a:t>based</a:t>
            </a:r>
            <a:r>
              <a:rPr lang="nl-NL" dirty="0"/>
              <a:t> on initiator side)</a:t>
            </a:r>
            <a:endParaRPr lang="en-US" dirty="0"/>
          </a:p>
        </p:txBody>
      </p:sp>
      <p:pic>
        <p:nvPicPr>
          <p:cNvPr id="6" name="Picture 5">
            <a:extLst>
              <a:ext uri="{FF2B5EF4-FFF2-40B4-BE49-F238E27FC236}">
                <a16:creationId xmlns:a16="http://schemas.microsoft.com/office/drawing/2014/main" id="{0698520D-327A-2727-0574-420595545C57}"/>
              </a:ext>
            </a:extLst>
          </p:cNvPr>
          <p:cNvPicPr>
            <a:picLocks noChangeAspect="1"/>
          </p:cNvPicPr>
          <p:nvPr/>
        </p:nvPicPr>
        <p:blipFill>
          <a:blip r:embed="rId3"/>
          <a:stretch>
            <a:fillRect/>
          </a:stretch>
        </p:blipFill>
        <p:spPr>
          <a:xfrm>
            <a:off x="942648" y="2353239"/>
            <a:ext cx="4686954" cy="3296110"/>
          </a:xfrm>
          <a:prstGeom prst="rect">
            <a:avLst/>
          </a:prstGeom>
        </p:spPr>
      </p:pic>
      <p:sp>
        <p:nvSpPr>
          <p:cNvPr id="4" name="Arrow: Pentagon 3">
            <a:extLst>
              <a:ext uri="{FF2B5EF4-FFF2-40B4-BE49-F238E27FC236}">
                <a16:creationId xmlns:a16="http://schemas.microsoft.com/office/drawing/2014/main" id="{1361CB29-EF61-68FF-C806-93809941FED3}"/>
              </a:ext>
            </a:extLst>
          </p:cNvPr>
          <p:cNvSpPr/>
          <p:nvPr/>
        </p:nvSpPr>
        <p:spPr>
          <a:xfrm>
            <a:off x="9434819" y="2693193"/>
            <a:ext cx="1847850" cy="1943100"/>
          </a:xfrm>
          <a:prstGeom prst="homePlat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 name="Arrow: Pentagon 4">
            <a:extLst>
              <a:ext uri="{FF2B5EF4-FFF2-40B4-BE49-F238E27FC236}">
                <a16:creationId xmlns:a16="http://schemas.microsoft.com/office/drawing/2014/main" id="{BF6EFDDB-AA55-C4C7-5002-14F6A681C6F0}"/>
              </a:ext>
            </a:extLst>
          </p:cNvPr>
          <p:cNvSpPr/>
          <p:nvPr/>
        </p:nvSpPr>
        <p:spPr>
          <a:xfrm>
            <a:off x="5838825" y="2704862"/>
            <a:ext cx="1847850" cy="1943100"/>
          </a:xfrm>
          <a:prstGeom prst="homePlat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 name="TextBox 6">
            <a:extLst>
              <a:ext uri="{FF2B5EF4-FFF2-40B4-BE49-F238E27FC236}">
                <a16:creationId xmlns:a16="http://schemas.microsoft.com/office/drawing/2014/main" id="{D62F930D-9C16-EEC9-328A-96F997EEFA73}"/>
              </a:ext>
            </a:extLst>
          </p:cNvPr>
          <p:cNvSpPr txBox="1"/>
          <p:nvPr/>
        </p:nvSpPr>
        <p:spPr>
          <a:xfrm>
            <a:off x="5781011" y="2928462"/>
            <a:ext cx="813043" cy="369332"/>
          </a:xfrm>
          <a:prstGeom prst="rect">
            <a:avLst/>
          </a:prstGeom>
          <a:noFill/>
        </p:spPr>
        <p:txBody>
          <a:bodyPr wrap="none" rtlCol="0">
            <a:spAutoFit/>
          </a:bodyPr>
          <a:lstStyle/>
          <a:p>
            <a:r>
              <a:rPr lang="nl-NL" dirty="0">
                <a:solidFill>
                  <a:schemeClr val="tx1"/>
                </a:solidFill>
                <a:sym typeface="Wingdings" panose="05000000000000000000" pitchFamily="2" charset="2"/>
              </a:rPr>
              <a:t> </a:t>
            </a:r>
            <a:r>
              <a:rPr lang="nl-NL" dirty="0">
                <a:solidFill>
                  <a:schemeClr val="tx1"/>
                </a:solidFill>
              </a:rPr>
              <a:t>SCK</a:t>
            </a:r>
            <a:endParaRPr lang="en-US" dirty="0">
              <a:solidFill>
                <a:schemeClr val="tx1"/>
              </a:solidFill>
            </a:endParaRPr>
          </a:p>
        </p:txBody>
      </p:sp>
      <p:sp>
        <p:nvSpPr>
          <p:cNvPr id="8" name="TextBox 7">
            <a:extLst>
              <a:ext uri="{FF2B5EF4-FFF2-40B4-BE49-F238E27FC236}">
                <a16:creationId xmlns:a16="http://schemas.microsoft.com/office/drawing/2014/main" id="{0AEBA172-A82E-2ECE-DE9A-E0AF51CBE9B1}"/>
              </a:ext>
            </a:extLst>
          </p:cNvPr>
          <p:cNvSpPr txBox="1"/>
          <p:nvPr/>
        </p:nvSpPr>
        <p:spPr>
          <a:xfrm>
            <a:off x="5781011" y="3361849"/>
            <a:ext cx="773417" cy="369332"/>
          </a:xfrm>
          <a:prstGeom prst="rect">
            <a:avLst/>
          </a:prstGeom>
          <a:noFill/>
        </p:spPr>
        <p:txBody>
          <a:bodyPr wrap="none" rtlCol="0">
            <a:spAutoFit/>
          </a:bodyPr>
          <a:lstStyle/>
          <a:p>
            <a:r>
              <a:rPr lang="nl-NL" dirty="0">
                <a:sym typeface="Wingdings" panose="05000000000000000000" pitchFamily="2" charset="2"/>
              </a:rPr>
              <a:t> </a:t>
            </a:r>
            <a:r>
              <a:rPr lang="nl-NL" dirty="0">
                <a:solidFill>
                  <a:schemeClr val="tx1"/>
                </a:solidFill>
              </a:rPr>
              <a:t>WS</a:t>
            </a:r>
            <a:endParaRPr lang="en-US" dirty="0">
              <a:solidFill>
                <a:schemeClr val="tx1"/>
              </a:solidFill>
            </a:endParaRPr>
          </a:p>
        </p:txBody>
      </p:sp>
      <p:sp>
        <p:nvSpPr>
          <p:cNvPr id="9" name="TextBox 8">
            <a:extLst>
              <a:ext uri="{FF2B5EF4-FFF2-40B4-BE49-F238E27FC236}">
                <a16:creationId xmlns:a16="http://schemas.microsoft.com/office/drawing/2014/main" id="{403C2695-D2F0-4E2A-5F77-8185FF5CAD29}"/>
              </a:ext>
            </a:extLst>
          </p:cNvPr>
          <p:cNvSpPr txBox="1"/>
          <p:nvPr/>
        </p:nvSpPr>
        <p:spPr>
          <a:xfrm>
            <a:off x="5781011" y="3788329"/>
            <a:ext cx="1064715" cy="369332"/>
          </a:xfrm>
          <a:prstGeom prst="rect">
            <a:avLst/>
          </a:prstGeom>
          <a:noFill/>
        </p:spPr>
        <p:txBody>
          <a:bodyPr wrap="none" rtlCol="0">
            <a:spAutoFit/>
          </a:bodyPr>
          <a:lstStyle/>
          <a:p>
            <a:r>
              <a:rPr lang="nl-NL" dirty="0">
                <a:sym typeface="Wingdings" panose="05000000000000000000" pitchFamily="2" charset="2"/>
              </a:rPr>
              <a:t> </a:t>
            </a:r>
            <a:r>
              <a:rPr lang="nl-NL" dirty="0">
                <a:solidFill>
                  <a:schemeClr val="tx1"/>
                </a:solidFill>
              </a:rPr>
              <a:t>SD_</a:t>
            </a:r>
            <a:r>
              <a:rPr lang="nl-NL" dirty="0"/>
              <a:t>IN</a:t>
            </a:r>
            <a:endParaRPr lang="en-US" dirty="0">
              <a:solidFill>
                <a:schemeClr val="tx1"/>
              </a:solidFill>
            </a:endParaRPr>
          </a:p>
        </p:txBody>
      </p:sp>
      <p:sp>
        <p:nvSpPr>
          <p:cNvPr id="10" name="TextBox 9">
            <a:extLst>
              <a:ext uri="{FF2B5EF4-FFF2-40B4-BE49-F238E27FC236}">
                <a16:creationId xmlns:a16="http://schemas.microsoft.com/office/drawing/2014/main" id="{EDA3AA38-D32B-AA77-8718-404104C08CEB}"/>
              </a:ext>
            </a:extLst>
          </p:cNvPr>
          <p:cNvSpPr txBox="1"/>
          <p:nvPr/>
        </p:nvSpPr>
        <p:spPr>
          <a:xfrm>
            <a:off x="9396055" y="2969180"/>
            <a:ext cx="813043" cy="369332"/>
          </a:xfrm>
          <a:prstGeom prst="rect">
            <a:avLst/>
          </a:prstGeom>
          <a:noFill/>
        </p:spPr>
        <p:txBody>
          <a:bodyPr wrap="none" rtlCol="0">
            <a:spAutoFit/>
          </a:bodyPr>
          <a:lstStyle/>
          <a:p>
            <a:r>
              <a:rPr lang="nl-NL" dirty="0">
                <a:solidFill>
                  <a:schemeClr val="tx1"/>
                </a:solidFill>
                <a:sym typeface="Wingdings" panose="05000000000000000000" pitchFamily="2" charset="2"/>
              </a:rPr>
              <a:t> </a:t>
            </a:r>
            <a:r>
              <a:rPr lang="nl-NL" dirty="0">
                <a:solidFill>
                  <a:schemeClr val="tx1"/>
                </a:solidFill>
              </a:rPr>
              <a:t>SCK</a:t>
            </a:r>
            <a:endParaRPr lang="en-US" dirty="0">
              <a:solidFill>
                <a:schemeClr val="tx1"/>
              </a:solidFill>
            </a:endParaRPr>
          </a:p>
        </p:txBody>
      </p:sp>
      <p:sp>
        <p:nvSpPr>
          <p:cNvPr id="11" name="TextBox 10">
            <a:extLst>
              <a:ext uri="{FF2B5EF4-FFF2-40B4-BE49-F238E27FC236}">
                <a16:creationId xmlns:a16="http://schemas.microsoft.com/office/drawing/2014/main" id="{C2454DB4-94DA-B8D6-4637-619E037306E1}"/>
              </a:ext>
            </a:extLst>
          </p:cNvPr>
          <p:cNvSpPr txBox="1"/>
          <p:nvPr/>
        </p:nvSpPr>
        <p:spPr>
          <a:xfrm>
            <a:off x="9396055" y="3402567"/>
            <a:ext cx="773417" cy="369332"/>
          </a:xfrm>
          <a:prstGeom prst="rect">
            <a:avLst/>
          </a:prstGeom>
          <a:noFill/>
        </p:spPr>
        <p:txBody>
          <a:bodyPr wrap="none" rtlCol="0">
            <a:spAutoFit/>
          </a:bodyPr>
          <a:lstStyle/>
          <a:p>
            <a:r>
              <a:rPr lang="nl-NL" dirty="0">
                <a:sym typeface="Wingdings" panose="05000000000000000000" pitchFamily="2" charset="2"/>
              </a:rPr>
              <a:t> </a:t>
            </a:r>
            <a:r>
              <a:rPr lang="nl-NL" dirty="0"/>
              <a:t>WS</a:t>
            </a:r>
            <a:endParaRPr lang="en-US" dirty="0">
              <a:solidFill>
                <a:schemeClr val="tx1"/>
              </a:solidFill>
            </a:endParaRPr>
          </a:p>
        </p:txBody>
      </p:sp>
      <p:sp>
        <p:nvSpPr>
          <p:cNvPr id="12" name="TextBox 11">
            <a:extLst>
              <a:ext uri="{FF2B5EF4-FFF2-40B4-BE49-F238E27FC236}">
                <a16:creationId xmlns:a16="http://schemas.microsoft.com/office/drawing/2014/main" id="{21F52E61-F8E5-449C-2FBF-8A2F7F842E80}"/>
              </a:ext>
            </a:extLst>
          </p:cNvPr>
          <p:cNvSpPr txBox="1"/>
          <p:nvPr/>
        </p:nvSpPr>
        <p:spPr>
          <a:xfrm>
            <a:off x="9396055" y="3788329"/>
            <a:ext cx="1034257" cy="369332"/>
          </a:xfrm>
          <a:prstGeom prst="rect">
            <a:avLst/>
          </a:prstGeom>
          <a:noFill/>
        </p:spPr>
        <p:txBody>
          <a:bodyPr wrap="none" rtlCol="0">
            <a:spAutoFit/>
          </a:bodyPr>
          <a:lstStyle/>
          <a:p>
            <a:r>
              <a:rPr lang="nl-NL" dirty="0">
                <a:sym typeface="Wingdings" panose="05000000000000000000" pitchFamily="2" charset="2"/>
              </a:rPr>
              <a:t> S</a:t>
            </a:r>
            <a:r>
              <a:rPr lang="nl-NL" dirty="0"/>
              <a:t>D_IN</a:t>
            </a:r>
            <a:endParaRPr lang="en-US" dirty="0">
              <a:solidFill>
                <a:schemeClr val="tx1"/>
              </a:solidFill>
            </a:endParaRPr>
          </a:p>
        </p:txBody>
      </p:sp>
      <p:sp>
        <p:nvSpPr>
          <p:cNvPr id="13" name="TextBox 12">
            <a:extLst>
              <a:ext uri="{FF2B5EF4-FFF2-40B4-BE49-F238E27FC236}">
                <a16:creationId xmlns:a16="http://schemas.microsoft.com/office/drawing/2014/main" id="{EFFB8E5A-CD1F-735D-0403-430B2371E817}"/>
              </a:ext>
            </a:extLst>
          </p:cNvPr>
          <p:cNvSpPr txBox="1"/>
          <p:nvPr/>
        </p:nvSpPr>
        <p:spPr>
          <a:xfrm>
            <a:off x="5809586" y="2646402"/>
            <a:ext cx="242374" cy="369332"/>
          </a:xfrm>
          <a:prstGeom prst="rect">
            <a:avLst/>
          </a:prstGeom>
          <a:noFill/>
        </p:spPr>
        <p:txBody>
          <a:bodyPr wrap="none" rtlCol="0">
            <a:spAutoFit/>
          </a:bodyPr>
          <a:lstStyle/>
          <a:p>
            <a:r>
              <a:rPr lang="nl-NL" dirty="0"/>
              <a:t>I</a:t>
            </a:r>
            <a:endParaRPr lang="en-US" dirty="0"/>
          </a:p>
        </p:txBody>
      </p:sp>
      <p:sp>
        <p:nvSpPr>
          <p:cNvPr id="14" name="TextBox 13">
            <a:extLst>
              <a:ext uri="{FF2B5EF4-FFF2-40B4-BE49-F238E27FC236}">
                <a16:creationId xmlns:a16="http://schemas.microsoft.com/office/drawing/2014/main" id="{3BA3378C-E659-DEE1-FC85-EA7EB1B9AD68}"/>
              </a:ext>
            </a:extLst>
          </p:cNvPr>
          <p:cNvSpPr txBox="1"/>
          <p:nvPr/>
        </p:nvSpPr>
        <p:spPr>
          <a:xfrm>
            <a:off x="9425808" y="2646402"/>
            <a:ext cx="296876" cy="369332"/>
          </a:xfrm>
          <a:prstGeom prst="rect">
            <a:avLst/>
          </a:prstGeom>
          <a:noFill/>
        </p:spPr>
        <p:txBody>
          <a:bodyPr wrap="none" rtlCol="0">
            <a:spAutoFit/>
          </a:bodyPr>
          <a:lstStyle/>
          <a:p>
            <a:r>
              <a:rPr lang="nl-NL" dirty="0"/>
              <a:t>T</a:t>
            </a:r>
            <a:endParaRPr lang="en-US" dirty="0"/>
          </a:p>
        </p:txBody>
      </p:sp>
      <p:cxnSp>
        <p:nvCxnSpPr>
          <p:cNvPr id="15" name="Straight Arrow Connector 14">
            <a:extLst>
              <a:ext uri="{FF2B5EF4-FFF2-40B4-BE49-F238E27FC236}">
                <a16:creationId xmlns:a16="http://schemas.microsoft.com/office/drawing/2014/main" id="{2C2ECD17-512E-D32A-1221-2B6B96AB5EA1}"/>
              </a:ext>
            </a:extLst>
          </p:cNvPr>
          <p:cNvCxnSpPr>
            <a:stCxn id="5" idx="3"/>
            <a:endCxn id="4" idx="1"/>
          </p:cNvCxnSpPr>
          <p:nvPr/>
        </p:nvCxnSpPr>
        <p:spPr>
          <a:xfrm flipV="1">
            <a:off x="7686675" y="3664743"/>
            <a:ext cx="1748144" cy="1166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9F194FB7-F002-D881-14C7-86B4154F59B9}"/>
              </a:ext>
            </a:extLst>
          </p:cNvPr>
          <p:cNvSpPr txBox="1"/>
          <p:nvPr/>
        </p:nvSpPr>
        <p:spPr>
          <a:xfrm>
            <a:off x="5781011" y="4188023"/>
            <a:ext cx="1269899" cy="369332"/>
          </a:xfrm>
          <a:prstGeom prst="rect">
            <a:avLst/>
          </a:prstGeom>
          <a:noFill/>
        </p:spPr>
        <p:txBody>
          <a:bodyPr wrap="none" rtlCol="0">
            <a:spAutoFit/>
          </a:bodyPr>
          <a:lstStyle/>
          <a:p>
            <a:r>
              <a:rPr lang="nl-NL" dirty="0">
                <a:sym typeface="Wingdings" panose="05000000000000000000" pitchFamily="2" charset="2"/>
              </a:rPr>
              <a:t> </a:t>
            </a:r>
            <a:r>
              <a:rPr lang="nl-NL" dirty="0">
                <a:solidFill>
                  <a:schemeClr val="tx1"/>
                </a:solidFill>
              </a:rPr>
              <a:t>SD_OUT</a:t>
            </a:r>
            <a:endParaRPr lang="en-US" dirty="0">
              <a:solidFill>
                <a:schemeClr val="tx1"/>
              </a:solidFill>
            </a:endParaRPr>
          </a:p>
        </p:txBody>
      </p:sp>
      <p:sp>
        <p:nvSpPr>
          <p:cNvPr id="17" name="TextBox 16">
            <a:extLst>
              <a:ext uri="{FF2B5EF4-FFF2-40B4-BE49-F238E27FC236}">
                <a16:creationId xmlns:a16="http://schemas.microsoft.com/office/drawing/2014/main" id="{B59682FB-AD55-D8CA-DB95-D776FD20A648}"/>
              </a:ext>
            </a:extLst>
          </p:cNvPr>
          <p:cNvSpPr txBox="1"/>
          <p:nvPr/>
        </p:nvSpPr>
        <p:spPr>
          <a:xfrm>
            <a:off x="9396055" y="4188023"/>
            <a:ext cx="1269899" cy="369332"/>
          </a:xfrm>
          <a:prstGeom prst="rect">
            <a:avLst/>
          </a:prstGeom>
          <a:noFill/>
        </p:spPr>
        <p:txBody>
          <a:bodyPr wrap="none" rtlCol="0">
            <a:spAutoFit/>
          </a:bodyPr>
          <a:lstStyle/>
          <a:p>
            <a:r>
              <a:rPr lang="nl-NL" dirty="0">
                <a:sym typeface="Wingdings" panose="05000000000000000000" pitchFamily="2" charset="2"/>
              </a:rPr>
              <a:t> S</a:t>
            </a:r>
            <a:r>
              <a:rPr lang="nl-NL" dirty="0"/>
              <a:t>D_OUT</a:t>
            </a:r>
            <a:endParaRPr lang="en-US" dirty="0">
              <a:solidFill>
                <a:schemeClr val="tx1"/>
              </a:solidFill>
            </a:endParaRPr>
          </a:p>
        </p:txBody>
      </p:sp>
      <p:sp>
        <p:nvSpPr>
          <p:cNvPr id="18" name="Slide Number Placeholder 17">
            <a:extLst>
              <a:ext uri="{FF2B5EF4-FFF2-40B4-BE49-F238E27FC236}">
                <a16:creationId xmlns:a16="http://schemas.microsoft.com/office/drawing/2014/main" id="{DEA197B9-9D02-9CDA-26DF-DBBADA3FEFEF}"/>
              </a:ext>
            </a:extLst>
          </p:cNvPr>
          <p:cNvSpPr>
            <a:spLocks noGrp="1"/>
          </p:cNvSpPr>
          <p:nvPr>
            <p:ph type="sldNum" sz="quarter" idx="4"/>
          </p:nvPr>
        </p:nvSpPr>
        <p:spPr>
          <a:xfrm>
            <a:off x="4610100" y="6263481"/>
            <a:ext cx="2971800" cy="458787"/>
          </a:xfrm>
          <a:prstGeom prst="rect">
            <a:avLst/>
          </a:prstGeom>
        </p:spPr>
        <p:txBody>
          <a:bodyPr vert="horz" lIns="91440" tIns="45720" rIns="91440" bIns="45720" rtlCol="0" anchor="b"/>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596A38-C4CA-4917-A83B-637187006481}" type="slidenum">
              <a:rPr lang="en-US" smtClean="0"/>
              <a:pPr/>
              <a:t>35</a:t>
            </a:fld>
            <a:endParaRPr lang="en-US" dirty="0"/>
          </a:p>
        </p:txBody>
      </p:sp>
    </p:spTree>
    <p:extLst>
      <p:ext uri="{BB962C8B-B14F-4D97-AF65-F5344CB8AC3E}">
        <p14:creationId xmlns:p14="http://schemas.microsoft.com/office/powerpoint/2010/main" val="15958067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6A528-9EA5-8B81-4A37-6E9C451A1FED}"/>
              </a:ext>
            </a:extLst>
          </p:cNvPr>
          <p:cNvSpPr>
            <a:spLocks noGrp="1"/>
          </p:cNvSpPr>
          <p:nvPr>
            <p:ph type="title"/>
          </p:nvPr>
        </p:nvSpPr>
        <p:spPr/>
        <p:txBody>
          <a:bodyPr/>
          <a:lstStyle/>
          <a:p>
            <a:r>
              <a:rPr lang="nl-NL" dirty="0"/>
              <a:t>Component bus interfaces </a:t>
            </a:r>
            <a:r>
              <a:rPr lang="nl-NL" dirty="0" err="1"/>
              <a:t>and</a:t>
            </a:r>
            <a:r>
              <a:rPr lang="nl-NL" dirty="0"/>
              <a:t> design </a:t>
            </a:r>
            <a:r>
              <a:rPr lang="nl-NL" dirty="0" err="1"/>
              <a:t>interconnections</a:t>
            </a:r>
            <a:endParaRPr lang="en-US" dirty="0"/>
          </a:p>
        </p:txBody>
      </p:sp>
      <p:sp>
        <p:nvSpPr>
          <p:cNvPr id="3" name="Slide Number Placeholder 2">
            <a:extLst>
              <a:ext uri="{FF2B5EF4-FFF2-40B4-BE49-F238E27FC236}">
                <a16:creationId xmlns:a16="http://schemas.microsoft.com/office/drawing/2014/main" id="{BA38FC1F-D750-7D72-604F-0B239F7D701E}"/>
              </a:ext>
            </a:extLst>
          </p:cNvPr>
          <p:cNvSpPr>
            <a:spLocks noGrp="1"/>
          </p:cNvSpPr>
          <p:nvPr>
            <p:ph type="sldNum" sz="quarter" idx="4"/>
          </p:nvPr>
        </p:nvSpPr>
        <p:spPr>
          <a:xfrm>
            <a:off x="4610100" y="6263481"/>
            <a:ext cx="2971800" cy="458787"/>
          </a:xfrm>
          <a:prstGeom prst="rect">
            <a:avLst/>
          </a:prstGeom>
        </p:spPr>
        <p:txBody>
          <a:bodyPr vert="horz" lIns="91440" tIns="45720" rIns="91440" bIns="45720" rtlCol="0" anchor="b"/>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596A38-C4CA-4917-A83B-637187006481}" type="slidenum">
              <a:rPr lang="en-US" smtClean="0"/>
              <a:pPr/>
              <a:t>36</a:t>
            </a:fld>
            <a:endParaRPr lang="en-US" dirty="0"/>
          </a:p>
        </p:txBody>
      </p:sp>
    </p:spTree>
    <p:extLst>
      <p:ext uri="{BB962C8B-B14F-4D97-AF65-F5344CB8AC3E}">
        <p14:creationId xmlns:p14="http://schemas.microsoft.com/office/powerpoint/2010/main" val="867078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C1209-0CF8-DA60-790A-58DB57D8B917}"/>
              </a:ext>
            </a:extLst>
          </p:cNvPr>
          <p:cNvSpPr>
            <a:spLocks noGrp="1"/>
          </p:cNvSpPr>
          <p:nvPr>
            <p:ph type="title"/>
          </p:nvPr>
        </p:nvSpPr>
        <p:spPr/>
        <p:txBody>
          <a:bodyPr/>
          <a:lstStyle/>
          <a:p>
            <a:r>
              <a:rPr lang="nl-NL" dirty="0" err="1"/>
              <a:t>Example</a:t>
            </a:r>
            <a:r>
              <a:rPr lang="nl-NL" dirty="0"/>
              <a:t> Component Bus Interface (1)</a:t>
            </a:r>
            <a:endParaRPr lang="en-US" dirty="0"/>
          </a:p>
        </p:txBody>
      </p:sp>
      <p:pic>
        <p:nvPicPr>
          <p:cNvPr id="5" name="Picture 4">
            <a:extLst>
              <a:ext uri="{FF2B5EF4-FFF2-40B4-BE49-F238E27FC236}">
                <a16:creationId xmlns:a16="http://schemas.microsoft.com/office/drawing/2014/main" id="{1E736EF0-1E4E-FB69-0E2F-E72E14F52A70}"/>
              </a:ext>
            </a:extLst>
          </p:cNvPr>
          <p:cNvPicPr>
            <a:picLocks noChangeAspect="1"/>
          </p:cNvPicPr>
          <p:nvPr/>
        </p:nvPicPr>
        <p:blipFill>
          <a:blip r:embed="rId3"/>
          <a:stretch>
            <a:fillRect/>
          </a:stretch>
        </p:blipFill>
        <p:spPr>
          <a:xfrm>
            <a:off x="942975" y="2433480"/>
            <a:ext cx="7673528" cy="2900520"/>
          </a:xfrm>
          <a:prstGeom prst="rect">
            <a:avLst/>
          </a:prstGeom>
        </p:spPr>
      </p:pic>
      <p:sp>
        <p:nvSpPr>
          <p:cNvPr id="6" name="Content Placeholder 2">
            <a:extLst>
              <a:ext uri="{FF2B5EF4-FFF2-40B4-BE49-F238E27FC236}">
                <a16:creationId xmlns:a16="http://schemas.microsoft.com/office/drawing/2014/main" id="{298EE931-BC13-E7B8-9EB8-8B8FEDD10EC1}"/>
              </a:ext>
            </a:extLst>
          </p:cNvPr>
          <p:cNvSpPr>
            <a:spLocks noGrp="1"/>
          </p:cNvSpPr>
          <p:nvPr>
            <p:ph idx="1"/>
          </p:nvPr>
        </p:nvSpPr>
        <p:spPr>
          <a:xfrm>
            <a:off x="838200" y="1825625"/>
            <a:ext cx="10515600" cy="4351338"/>
          </a:xfrm>
        </p:spPr>
        <p:txBody>
          <a:bodyPr/>
          <a:lstStyle/>
          <a:p>
            <a:pPr marL="0" indent="0">
              <a:buNone/>
            </a:pPr>
            <a:r>
              <a:rPr lang="nl-NL" dirty="0"/>
              <a:t>A bus interface </a:t>
            </a:r>
            <a:r>
              <a:rPr lang="nl-NL" dirty="0" err="1"/>
              <a:t>references</a:t>
            </a:r>
            <a:r>
              <a:rPr lang="nl-NL" dirty="0"/>
              <a:t> a bus </a:t>
            </a:r>
            <a:r>
              <a:rPr lang="nl-NL" dirty="0" err="1"/>
              <a:t>definition</a:t>
            </a:r>
            <a:r>
              <a:rPr lang="nl-NL" dirty="0"/>
              <a:t> </a:t>
            </a:r>
            <a:r>
              <a:rPr lang="nl-NL" dirty="0" err="1"/>
              <a:t>and</a:t>
            </a:r>
            <a:r>
              <a:rPr lang="nl-NL" dirty="0"/>
              <a:t> </a:t>
            </a:r>
            <a:r>
              <a:rPr lang="nl-NL" dirty="0" err="1"/>
              <a:t>an</a:t>
            </a:r>
            <a:r>
              <a:rPr lang="nl-NL" dirty="0"/>
              <a:t> </a:t>
            </a:r>
            <a:r>
              <a:rPr lang="nl-NL" dirty="0" err="1"/>
              <a:t>abstraction</a:t>
            </a:r>
            <a:r>
              <a:rPr lang="nl-NL" dirty="0"/>
              <a:t> </a:t>
            </a:r>
            <a:r>
              <a:rPr lang="nl-NL" dirty="0" err="1"/>
              <a:t>definition</a:t>
            </a:r>
            <a:endParaRPr lang="en-US" dirty="0"/>
          </a:p>
        </p:txBody>
      </p:sp>
      <p:sp>
        <p:nvSpPr>
          <p:cNvPr id="3" name="Rectangle 2">
            <a:extLst>
              <a:ext uri="{FF2B5EF4-FFF2-40B4-BE49-F238E27FC236}">
                <a16:creationId xmlns:a16="http://schemas.microsoft.com/office/drawing/2014/main" id="{6D81C0B2-58FE-0571-0C66-A168C9EC4EA4}"/>
              </a:ext>
            </a:extLst>
          </p:cNvPr>
          <p:cNvSpPr/>
          <p:nvPr/>
        </p:nvSpPr>
        <p:spPr>
          <a:xfrm>
            <a:off x="2066924" y="3552321"/>
            <a:ext cx="6549577" cy="857754"/>
          </a:xfrm>
          <a:prstGeom prst="rect">
            <a:avLst/>
          </a:prstGeom>
          <a:solidFill>
            <a:srgbClr val="FFFF00">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3B91C52-4432-58D8-9980-F54BB7DF701D}"/>
              </a:ext>
            </a:extLst>
          </p:cNvPr>
          <p:cNvSpPr txBox="1"/>
          <p:nvPr/>
        </p:nvSpPr>
        <p:spPr>
          <a:xfrm>
            <a:off x="8645355" y="3552321"/>
            <a:ext cx="3482748" cy="1477328"/>
          </a:xfrm>
          <a:prstGeom prst="rect">
            <a:avLst/>
          </a:prstGeom>
          <a:noFill/>
        </p:spPr>
        <p:txBody>
          <a:bodyPr wrap="none" rtlCol="0">
            <a:spAutoFit/>
          </a:bodyPr>
          <a:lstStyle/>
          <a:p>
            <a:pPr algn="ctr"/>
            <a:r>
              <a:rPr lang="nl-NL" dirty="0" err="1"/>
              <a:t>This</a:t>
            </a:r>
            <a:r>
              <a:rPr lang="nl-NL" dirty="0"/>
              <a:t> </a:t>
            </a:r>
            <a:r>
              <a:rPr lang="nl-NL" dirty="0" err="1"/>
              <a:t>reference</a:t>
            </a:r>
            <a:r>
              <a:rPr lang="nl-NL" dirty="0"/>
              <a:t> </a:t>
            </a:r>
            <a:r>
              <a:rPr lang="nl-NL" dirty="0" err="1"/>
              <a:t>can</a:t>
            </a:r>
            <a:r>
              <a:rPr lang="nl-NL" dirty="0"/>
              <a:t> </a:t>
            </a:r>
            <a:r>
              <a:rPr lang="nl-NL" dirty="0" err="1"/>
              <a:t>be</a:t>
            </a:r>
            <a:r>
              <a:rPr lang="nl-NL" dirty="0"/>
              <a:t> view </a:t>
            </a:r>
            <a:r>
              <a:rPr lang="nl-NL" dirty="0" err="1"/>
              <a:t>specific</a:t>
            </a:r>
            <a:r>
              <a:rPr lang="nl-NL" dirty="0"/>
              <a:t>.</a:t>
            </a:r>
            <a:br>
              <a:rPr lang="nl-NL" dirty="0"/>
            </a:br>
            <a:r>
              <a:rPr lang="nl-NL" dirty="0">
                <a:sym typeface="Wingdings" panose="05000000000000000000" pitchFamily="2" charset="2"/>
              </a:rPr>
              <a:t> different </a:t>
            </a:r>
            <a:r>
              <a:rPr lang="nl-NL" dirty="0" err="1">
                <a:sym typeface="Wingdings" panose="05000000000000000000" pitchFamily="2" charset="2"/>
              </a:rPr>
              <a:t>abstraction</a:t>
            </a:r>
            <a:r>
              <a:rPr lang="nl-NL" dirty="0">
                <a:sym typeface="Wingdings" panose="05000000000000000000" pitchFamily="2" charset="2"/>
              </a:rPr>
              <a:t> types</a:t>
            </a:r>
            <a:br>
              <a:rPr lang="nl-NL" dirty="0">
                <a:sym typeface="Wingdings" panose="05000000000000000000" pitchFamily="2" charset="2"/>
              </a:rPr>
            </a:br>
            <a:r>
              <a:rPr lang="nl-NL" dirty="0" err="1">
                <a:sym typeface="Wingdings" panose="05000000000000000000" pitchFamily="2" charset="2"/>
              </a:rPr>
              <a:t>for</a:t>
            </a:r>
            <a:r>
              <a:rPr lang="nl-NL" dirty="0">
                <a:sym typeface="Wingdings" panose="05000000000000000000" pitchFamily="2" charset="2"/>
              </a:rPr>
              <a:t> different views</a:t>
            </a:r>
            <a:br>
              <a:rPr lang="nl-NL" dirty="0">
                <a:sym typeface="Wingdings" panose="05000000000000000000" pitchFamily="2" charset="2"/>
              </a:rPr>
            </a:br>
            <a:r>
              <a:rPr lang="nl-NL" dirty="0">
                <a:sym typeface="Wingdings" panose="05000000000000000000" pitchFamily="2" charset="2"/>
              </a:rPr>
              <a:t>(</a:t>
            </a:r>
            <a:r>
              <a:rPr lang="nl-NL" dirty="0" err="1">
                <a:sym typeface="Wingdings" panose="05000000000000000000" pitchFamily="2" charset="2"/>
              </a:rPr>
              <a:t>see</a:t>
            </a:r>
            <a:r>
              <a:rPr lang="nl-NL" dirty="0">
                <a:sym typeface="Wingdings" panose="05000000000000000000" pitchFamily="2" charset="2"/>
              </a:rPr>
              <a:t> </a:t>
            </a:r>
            <a:r>
              <a:rPr lang="nl-NL" dirty="0">
                <a:sym typeface="Wingdings" panose="05000000000000000000" pitchFamily="2" charset="2"/>
                <a:hlinkClick r:id="rId4"/>
              </a:rPr>
              <a:t>user guide</a:t>
            </a:r>
            <a:r>
              <a:rPr lang="nl-NL" dirty="0">
                <a:sym typeface="Wingdings" panose="05000000000000000000" pitchFamily="2" charset="2"/>
              </a:rPr>
              <a:t> </a:t>
            </a:r>
            <a:r>
              <a:rPr lang="nl-NL" dirty="0" err="1">
                <a:sym typeface="Wingdings" panose="05000000000000000000" pitchFamily="2" charset="2"/>
              </a:rPr>
              <a:t>for</a:t>
            </a:r>
            <a:r>
              <a:rPr lang="nl-NL" dirty="0">
                <a:sym typeface="Wingdings" panose="05000000000000000000" pitchFamily="2" charset="2"/>
              </a:rPr>
              <a:t> details</a:t>
            </a:r>
            <a:br>
              <a:rPr lang="nl-NL" dirty="0">
                <a:sym typeface="Wingdings" panose="05000000000000000000" pitchFamily="2" charset="2"/>
              </a:rPr>
            </a:br>
            <a:r>
              <a:rPr lang="nl-NL" dirty="0">
                <a:sym typeface="Wingdings" panose="05000000000000000000" pitchFamily="2" charset="2"/>
              </a:rPr>
              <a:t>on mixed- </a:t>
            </a:r>
            <a:r>
              <a:rPr lang="nl-NL" dirty="0" err="1">
                <a:sym typeface="Wingdings" panose="05000000000000000000" pitchFamily="2" charset="2"/>
              </a:rPr>
              <a:t>abstrction</a:t>
            </a:r>
            <a:r>
              <a:rPr lang="nl-NL" dirty="0">
                <a:sym typeface="Wingdings" panose="05000000000000000000" pitchFamily="2" charset="2"/>
              </a:rPr>
              <a:t> design)</a:t>
            </a:r>
            <a:endParaRPr lang="en-US" dirty="0"/>
          </a:p>
        </p:txBody>
      </p:sp>
      <p:sp>
        <p:nvSpPr>
          <p:cNvPr id="7" name="Slide Number Placeholder 6">
            <a:extLst>
              <a:ext uri="{FF2B5EF4-FFF2-40B4-BE49-F238E27FC236}">
                <a16:creationId xmlns:a16="http://schemas.microsoft.com/office/drawing/2014/main" id="{E9315DE3-0CAC-5CA7-EB67-4EA08E0869AB}"/>
              </a:ext>
            </a:extLst>
          </p:cNvPr>
          <p:cNvSpPr>
            <a:spLocks noGrp="1"/>
          </p:cNvSpPr>
          <p:nvPr>
            <p:ph type="sldNum" sz="quarter" idx="4"/>
          </p:nvPr>
        </p:nvSpPr>
        <p:spPr>
          <a:xfrm>
            <a:off x="4610100" y="6263481"/>
            <a:ext cx="2971800" cy="458787"/>
          </a:xfrm>
          <a:prstGeom prst="rect">
            <a:avLst/>
          </a:prstGeom>
        </p:spPr>
        <p:txBody>
          <a:bodyPr vert="horz" lIns="91440" tIns="45720" rIns="91440" bIns="45720" rtlCol="0" anchor="b"/>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596A38-C4CA-4917-A83B-637187006481}" type="slidenum">
              <a:rPr lang="en-US" smtClean="0"/>
              <a:pPr/>
              <a:t>37</a:t>
            </a:fld>
            <a:endParaRPr lang="en-US" dirty="0"/>
          </a:p>
        </p:txBody>
      </p:sp>
    </p:spTree>
    <p:extLst>
      <p:ext uri="{BB962C8B-B14F-4D97-AF65-F5344CB8AC3E}">
        <p14:creationId xmlns:p14="http://schemas.microsoft.com/office/powerpoint/2010/main" val="36613299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rrow: Pentagon 8">
            <a:extLst>
              <a:ext uri="{FF2B5EF4-FFF2-40B4-BE49-F238E27FC236}">
                <a16:creationId xmlns:a16="http://schemas.microsoft.com/office/drawing/2014/main" id="{22A35667-2C75-C3A1-5B50-4E93A5F531EF}"/>
              </a:ext>
            </a:extLst>
          </p:cNvPr>
          <p:cNvSpPr/>
          <p:nvPr/>
        </p:nvSpPr>
        <p:spPr>
          <a:xfrm>
            <a:off x="5301319" y="4714907"/>
            <a:ext cx="1847850" cy="831190"/>
          </a:xfrm>
          <a:prstGeom prst="homePlat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Arrow: Pentagon 12">
            <a:extLst>
              <a:ext uri="{FF2B5EF4-FFF2-40B4-BE49-F238E27FC236}">
                <a16:creationId xmlns:a16="http://schemas.microsoft.com/office/drawing/2014/main" id="{47DC904F-C330-F1E5-8E88-97D9843F1675}"/>
              </a:ext>
            </a:extLst>
          </p:cNvPr>
          <p:cNvSpPr/>
          <p:nvPr/>
        </p:nvSpPr>
        <p:spPr>
          <a:xfrm>
            <a:off x="9173888" y="4714907"/>
            <a:ext cx="1847850" cy="831190"/>
          </a:xfrm>
          <a:prstGeom prst="homePlat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5EEC1209-0CF8-DA60-790A-58DB57D8B917}"/>
              </a:ext>
            </a:extLst>
          </p:cNvPr>
          <p:cNvSpPr>
            <a:spLocks noGrp="1"/>
          </p:cNvSpPr>
          <p:nvPr>
            <p:ph type="title"/>
          </p:nvPr>
        </p:nvSpPr>
        <p:spPr/>
        <p:txBody>
          <a:bodyPr/>
          <a:lstStyle/>
          <a:p>
            <a:r>
              <a:rPr lang="nl-NL" dirty="0" err="1"/>
              <a:t>Example</a:t>
            </a:r>
            <a:r>
              <a:rPr lang="nl-NL" dirty="0"/>
              <a:t> Component Bus Interface (2)</a:t>
            </a:r>
            <a:endParaRPr lang="en-US" dirty="0"/>
          </a:p>
        </p:txBody>
      </p:sp>
      <p:sp>
        <p:nvSpPr>
          <p:cNvPr id="6" name="Content Placeholder 2">
            <a:extLst>
              <a:ext uri="{FF2B5EF4-FFF2-40B4-BE49-F238E27FC236}">
                <a16:creationId xmlns:a16="http://schemas.microsoft.com/office/drawing/2014/main" id="{298EE931-BC13-E7B8-9EB8-8B8FEDD10EC1}"/>
              </a:ext>
            </a:extLst>
          </p:cNvPr>
          <p:cNvSpPr>
            <a:spLocks noGrp="1"/>
          </p:cNvSpPr>
          <p:nvPr>
            <p:ph idx="1"/>
          </p:nvPr>
        </p:nvSpPr>
        <p:spPr>
          <a:xfrm>
            <a:off x="838200" y="1825625"/>
            <a:ext cx="10515600" cy="4351338"/>
          </a:xfrm>
        </p:spPr>
        <p:txBody>
          <a:bodyPr/>
          <a:lstStyle/>
          <a:p>
            <a:pPr marL="0" indent="0">
              <a:buNone/>
            </a:pPr>
            <a:r>
              <a:rPr lang="nl-NL" dirty="0"/>
              <a:t>An </a:t>
            </a:r>
            <a:r>
              <a:rPr lang="nl-NL" dirty="0" err="1"/>
              <a:t>abstraction</a:t>
            </a:r>
            <a:r>
              <a:rPr lang="nl-NL" dirty="0"/>
              <a:t> </a:t>
            </a:r>
            <a:r>
              <a:rPr lang="nl-NL" dirty="0" err="1"/>
              <a:t>definition</a:t>
            </a:r>
            <a:r>
              <a:rPr lang="nl-NL" dirty="0"/>
              <a:t> </a:t>
            </a:r>
            <a:r>
              <a:rPr lang="nl-NL" dirty="0" err="1"/>
              <a:t>provides</a:t>
            </a:r>
            <a:r>
              <a:rPr lang="nl-NL" dirty="0"/>
              <a:t> </a:t>
            </a:r>
            <a:r>
              <a:rPr lang="nl-NL" dirty="0" err="1"/>
              <a:t>logical</a:t>
            </a:r>
            <a:r>
              <a:rPr lang="nl-NL" dirty="0"/>
              <a:t> </a:t>
            </a:r>
            <a:r>
              <a:rPr lang="nl-NL" dirty="0" err="1"/>
              <a:t>ports</a:t>
            </a:r>
            <a:r>
              <a:rPr lang="nl-NL" dirty="0"/>
              <a:t> on </a:t>
            </a:r>
            <a:r>
              <a:rPr lang="nl-NL" dirty="0" err="1"/>
              <a:t>which</a:t>
            </a:r>
            <a:r>
              <a:rPr lang="nl-NL" dirty="0"/>
              <a:t> </a:t>
            </a:r>
            <a:r>
              <a:rPr lang="nl-NL" dirty="0" err="1"/>
              <a:t>the</a:t>
            </a:r>
            <a:r>
              <a:rPr lang="nl-NL" dirty="0"/>
              <a:t> component </a:t>
            </a:r>
            <a:r>
              <a:rPr lang="nl-NL" dirty="0" err="1"/>
              <a:t>ports</a:t>
            </a:r>
            <a:r>
              <a:rPr lang="nl-NL" dirty="0"/>
              <a:t> </a:t>
            </a:r>
            <a:r>
              <a:rPr lang="nl-NL" dirty="0" err="1"/>
              <a:t>shall</a:t>
            </a:r>
            <a:r>
              <a:rPr lang="nl-NL" dirty="0"/>
              <a:t> </a:t>
            </a:r>
            <a:r>
              <a:rPr lang="nl-NL" dirty="0" err="1"/>
              <a:t>be</a:t>
            </a:r>
            <a:r>
              <a:rPr lang="nl-NL" dirty="0"/>
              <a:t> </a:t>
            </a:r>
            <a:r>
              <a:rPr lang="nl-NL" dirty="0" err="1"/>
              <a:t>mapped</a:t>
            </a:r>
            <a:endParaRPr lang="en-US" dirty="0"/>
          </a:p>
        </p:txBody>
      </p:sp>
      <p:pic>
        <p:nvPicPr>
          <p:cNvPr id="8" name="Picture 7">
            <a:extLst>
              <a:ext uri="{FF2B5EF4-FFF2-40B4-BE49-F238E27FC236}">
                <a16:creationId xmlns:a16="http://schemas.microsoft.com/office/drawing/2014/main" id="{BF3E4B63-7AAC-673E-B90A-58C9EEA1EE3F}"/>
              </a:ext>
            </a:extLst>
          </p:cNvPr>
          <p:cNvPicPr>
            <a:picLocks noChangeAspect="1"/>
          </p:cNvPicPr>
          <p:nvPr/>
        </p:nvPicPr>
        <p:blipFill>
          <a:blip r:embed="rId3"/>
          <a:stretch>
            <a:fillRect/>
          </a:stretch>
        </p:blipFill>
        <p:spPr>
          <a:xfrm>
            <a:off x="112671" y="2933700"/>
            <a:ext cx="3895836" cy="1689760"/>
          </a:xfrm>
          <a:prstGeom prst="rect">
            <a:avLst/>
          </a:prstGeom>
        </p:spPr>
      </p:pic>
      <p:pic>
        <p:nvPicPr>
          <p:cNvPr id="10" name="Picture 9">
            <a:extLst>
              <a:ext uri="{FF2B5EF4-FFF2-40B4-BE49-F238E27FC236}">
                <a16:creationId xmlns:a16="http://schemas.microsoft.com/office/drawing/2014/main" id="{E981B329-2E87-A1F3-195F-6652AE28A90A}"/>
              </a:ext>
            </a:extLst>
          </p:cNvPr>
          <p:cNvPicPr>
            <a:picLocks noChangeAspect="1"/>
          </p:cNvPicPr>
          <p:nvPr/>
        </p:nvPicPr>
        <p:blipFill>
          <a:blip r:embed="rId4"/>
          <a:stretch>
            <a:fillRect/>
          </a:stretch>
        </p:blipFill>
        <p:spPr>
          <a:xfrm>
            <a:off x="4003560" y="2933700"/>
            <a:ext cx="3645016" cy="1658877"/>
          </a:xfrm>
          <a:prstGeom prst="rect">
            <a:avLst/>
          </a:prstGeom>
        </p:spPr>
      </p:pic>
      <p:pic>
        <p:nvPicPr>
          <p:cNvPr id="12" name="Picture 11">
            <a:extLst>
              <a:ext uri="{FF2B5EF4-FFF2-40B4-BE49-F238E27FC236}">
                <a16:creationId xmlns:a16="http://schemas.microsoft.com/office/drawing/2014/main" id="{9128FB51-FE8B-2FF1-A914-5C74ECB535E2}"/>
              </a:ext>
            </a:extLst>
          </p:cNvPr>
          <p:cNvPicPr>
            <a:picLocks noChangeAspect="1"/>
          </p:cNvPicPr>
          <p:nvPr/>
        </p:nvPicPr>
        <p:blipFill>
          <a:blip r:embed="rId5"/>
          <a:stretch>
            <a:fillRect/>
          </a:stretch>
        </p:blipFill>
        <p:spPr>
          <a:xfrm>
            <a:off x="7915714" y="2933700"/>
            <a:ext cx="4041209" cy="1657350"/>
          </a:xfrm>
          <a:prstGeom prst="rect">
            <a:avLst/>
          </a:prstGeom>
        </p:spPr>
      </p:pic>
      <p:sp>
        <p:nvSpPr>
          <p:cNvPr id="3" name="Arrow: Pentagon 2">
            <a:extLst>
              <a:ext uri="{FF2B5EF4-FFF2-40B4-BE49-F238E27FC236}">
                <a16:creationId xmlns:a16="http://schemas.microsoft.com/office/drawing/2014/main" id="{9C79CD70-8E2F-2E9C-CF20-C7E6E61EF097}"/>
              </a:ext>
            </a:extLst>
          </p:cNvPr>
          <p:cNvSpPr/>
          <p:nvPr/>
        </p:nvSpPr>
        <p:spPr>
          <a:xfrm>
            <a:off x="1428750" y="4759985"/>
            <a:ext cx="1847850" cy="831190"/>
          </a:xfrm>
          <a:prstGeom prst="homePlat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 name="TextBox 3">
            <a:extLst>
              <a:ext uri="{FF2B5EF4-FFF2-40B4-BE49-F238E27FC236}">
                <a16:creationId xmlns:a16="http://schemas.microsoft.com/office/drawing/2014/main" id="{56E7DE4A-E952-C458-8B83-B4D4CA1865E3}"/>
              </a:ext>
            </a:extLst>
          </p:cNvPr>
          <p:cNvSpPr txBox="1"/>
          <p:nvPr/>
        </p:nvSpPr>
        <p:spPr>
          <a:xfrm>
            <a:off x="1370936" y="4983585"/>
            <a:ext cx="1281120" cy="369332"/>
          </a:xfrm>
          <a:prstGeom prst="rect">
            <a:avLst/>
          </a:prstGeom>
          <a:noFill/>
        </p:spPr>
        <p:txBody>
          <a:bodyPr wrap="none" rtlCol="0">
            <a:spAutoFit/>
          </a:bodyPr>
          <a:lstStyle/>
          <a:p>
            <a:r>
              <a:rPr lang="nl-NL" dirty="0">
                <a:solidFill>
                  <a:schemeClr val="tx1"/>
                </a:solidFill>
                <a:sym typeface="Wingdings" panose="05000000000000000000" pitchFamily="2" charset="2"/>
              </a:rPr>
              <a:t> </a:t>
            </a:r>
            <a:r>
              <a:rPr lang="nl-NL" dirty="0" err="1">
                <a:sym typeface="Wingdings" panose="05000000000000000000" pitchFamily="2" charset="2"/>
              </a:rPr>
              <a:t>s</a:t>
            </a:r>
            <a:r>
              <a:rPr lang="nl-NL" dirty="0" err="1">
                <a:solidFill>
                  <a:schemeClr val="tx1"/>
                </a:solidFill>
              </a:rPr>
              <a:t>ck</a:t>
            </a:r>
            <a:r>
              <a:rPr lang="nl-NL" dirty="0">
                <a:solidFill>
                  <a:schemeClr val="tx1"/>
                </a:solidFill>
              </a:rPr>
              <a:t> -</a:t>
            </a:r>
            <a:r>
              <a:rPr lang="nl-NL" dirty="0"/>
              <a:t> </a:t>
            </a:r>
            <a:r>
              <a:rPr lang="nl-NL" dirty="0">
                <a:solidFill>
                  <a:schemeClr val="tx1"/>
                </a:solidFill>
              </a:rPr>
              <a:t>SCK</a:t>
            </a:r>
            <a:endParaRPr lang="en-US" dirty="0">
              <a:solidFill>
                <a:schemeClr val="tx1"/>
              </a:solidFill>
            </a:endParaRPr>
          </a:p>
        </p:txBody>
      </p:sp>
      <p:sp>
        <p:nvSpPr>
          <p:cNvPr id="5" name="TextBox 4">
            <a:extLst>
              <a:ext uri="{FF2B5EF4-FFF2-40B4-BE49-F238E27FC236}">
                <a16:creationId xmlns:a16="http://schemas.microsoft.com/office/drawing/2014/main" id="{2212A4C3-C052-E6A6-BCC8-A671218CB9D0}"/>
              </a:ext>
            </a:extLst>
          </p:cNvPr>
          <p:cNvSpPr txBox="1"/>
          <p:nvPr/>
        </p:nvSpPr>
        <p:spPr>
          <a:xfrm>
            <a:off x="5301319" y="4945836"/>
            <a:ext cx="1202573" cy="369332"/>
          </a:xfrm>
          <a:prstGeom prst="rect">
            <a:avLst/>
          </a:prstGeom>
          <a:noFill/>
        </p:spPr>
        <p:txBody>
          <a:bodyPr wrap="none" rtlCol="0">
            <a:spAutoFit/>
          </a:bodyPr>
          <a:lstStyle/>
          <a:p>
            <a:r>
              <a:rPr lang="nl-NL" dirty="0">
                <a:sym typeface="Wingdings" panose="05000000000000000000" pitchFamily="2" charset="2"/>
              </a:rPr>
              <a:t> </a:t>
            </a:r>
            <a:r>
              <a:rPr lang="nl-NL" dirty="0" err="1">
                <a:sym typeface="Wingdings" panose="05000000000000000000" pitchFamily="2" charset="2"/>
              </a:rPr>
              <a:t>w</a:t>
            </a:r>
            <a:r>
              <a:rPr lang="nl-NL" dirty="0" err="1"/>
              <a:t>s</a:t>
            </a:r>
            <a:r>
              <a:rPr lang="nl-NL" dirty="0">
                <a:sym typeface="Wingdings" panose="05000000000000000000" pitchFamily="2" charset="2"/>
              </a:rPr>
              <a:t> -</a:t>
            </a:r>
            <a:r>
              <a:rPr lang="nl-NL" dirty="0">
                <a:solidFill>
                  <a:schemeClr val="tx1"/>
                </a:solidFill>
              </a:rPr>
              <a:t> WS</a:t>
            </a:r>
            <a:endParaRPr lang="en-US" dirty="0">
              <a:solidFill>
                <a:schemeClr val="tx1"/>
              </a:solidFill>
            </a:endParaRPr>
          </a:p>
        </p:txBody>
      </p:sp>
      <p:sp>
        <p:nvSpPr>
          <p:cNvPr id="7" name="TextBox 6">
            <a:extLst>
              <a:ext uri="{FF2B5EF4-FFF2-40B4-BE49-F238E27FC236}">
                <a16:creationId xmlns:a16="http://schemas.microsoft.com/office/drawing/2014/main" id="{CC9602BE-8C22-5002-3984-BB36E9AC60FD}"/>
              </a:ext>
            </a:extLst>
          </p:cNvPr>
          <p:cNvSpPr txBox="1"/>
          <p:nvPr/>
        </p:nvSpPr>
        <p:spPr>
          <a:xfrm>
            <a:off x="9135881" y="4950248"/>
            <a:ext cx="1627369" cy="369332"/>
          </a:xfrm>
          <a:prstGeom prst="rect">
            <a:avLst/>
          </a:prstGeom>
          <a:noFill/>
        </p:spPr>
        <p:txBody>
          <a:bodyPr wrap="none" rtlCol="0">
            <a:spAutoFit/>
          </a:bodyPr>
          <a:lstStyle/>
          <a:p>
            <a:r>
              <a:rPr lang="nl-NL" dirty="0">
                <a:sym typeface="Wingdings" panose="05000000000000000000" pitchFamily="2" charset="2"/>
              </a:rPr>
              <a:t> </a:t>
            </a:r>
            <a:r>
              <a:rPr lang="nl-NL" dirty="0" err="1">
                <a:sym typeface="Wingdings" panose="05000000000000000000" pitchFamily="2" charset="2"/>
              </a:rPr>
              <a:t>s</a:t>
            </a:r>
            <a:r>
              <a:rPr lang="nl-NL" dirty="0" err="1"/>
              <a:t>d</a:t>
            </a:r>
            <a:r>
              <a:rPr lang="nl-NL" dirty="0"/>
              <a:t> - </a:t>
            </a:r>
            <a:r>
              <a:rPr lang="nl-NL" dirty="0">
                <a:solidFill>
                  <a:schemeClr val="tx1"/>
                </a:solidFill>
              </a:rPr>
              <a:t>SD_OUT</a:t>
            </a:r>
            <a:endParaRPr lang="en-US" dirty="0">
              <a:solidFill>
                <a:schemeClr val="tx1"/>
              </a:solidFill>
            </a:endParaRPr>
          </a:p>
        </p:txBody>
      </p:sp>
      <p:sp>
        <p:nvSpPr>
          <p:cNvPr id="11" name="Slide Number Placeholder 10">
            <a:extLst>
              <a:ext uri="{FF2B5EF4-FFF2-40B4-BE49-F238E27FC236}">
                <a16:creationId xmlns:a16="http://schemas.microsoft.com/office/drawing/2014/main" id="{5E79DB81-6D6C-E0FB-3F8F-88D177AB5B0C}"/>
              </a:ext>
            </a:extLst>
          </p:cNvPr>
          <p:cNvSpPr>
            <a:spLocks noGrp="1"/>
          </p:cNvSpPr>
          <p:nvPr>
            <p:ph type="sldNum" sz="quarter" idx="4"/>
          </p:nvPr>
        </p:nvSpPr>
        <p:spPr>
          <a:xfrm>
            <a:off x="4610100" y="6263481"/>
            <a:ext cx="2971800" cy="458787"/>
          </a:xfrm>
          <a:prstGeom prst="rect">
            <a:avLst/>
          </a:prstGeom>
        </p:spPr>
        <p:txBody>
          <a:bodyPr vert="horz" lIns="91440" tIns="45720" rIns="91440" bIns="45720" rtlCol="0" anchor="b"/>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596A38-C4CA-4917-A83B-637187006481}" type="slidenum">
              <a:rPr lang="en-US" smtClean="0"/>
              <a:pPr/>
              <a:t>38</a:t>
            </a:fld>
            <a:endParaRPr lang="en-US" dirty="0"/>
          </a:p>
        </p:txBody>
      </p:sp>
    </p:spTree>
    <p:extLst>
      <p:ext uri="{BB962C8B-B14F-4D97-AF65-F5344CB8AC3E}">
        <p14:creationId xmlns:p14="http://schemas.microsoft.com/office/powerpoint/2010/main" val="6415184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E86227F-F57C-FC0D-A679-F73515CB3AE4}"/>
              </a:ext>
            </a:extLst>
          </p:cNvPr>
          <p:cNvSpPr/>
          <p:nvPr/>
        </p:nvSpPr>
        <p:spPr>
          <a:xfrm>
            <a:off x="8696325" y="2124075"/>
            <a:ext cx="2657475" cy="2943225"/>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nl-NL" dirty="0" err="1">
                <a:solidFill>
                  <a:schemeClr val="tx1"/>
                </a:solidFill>
              </a:rPr>
              <a:t>u_target_receiver</a:t>
            </a:r>
            <a:endParaRPr lang="en-US" dirty="0">
              <a:solidFill>
                <a:schemeClr val="tx1"/>
              </a:solidFill>
            </a:endParaRPr>
          </a:p>
        </p:txBody>
      </p:sp>
      <p:sp>
        <p:nvSpPr>
          <p:cNvPr id="10" name="Arrow: Pentagon 9">
            <a:extLst>
              <a:ext uri="{FF2B5EF4-FFF2-40B4-BE49-F238E27FC236}">
                <a16:creationId xmlns:a16="http://schemas.microsoft.com/office/drawing/2014/main" id="{ED94FDCF-FEF9-C3B8-7522-EE8553E638F2}"/>
              </a:ext>
            </a:extLst>
          </p:cNvPr>
          <p:cNvSpPr/>
          <p:nvPr/>
        </p:nvSpPr>
        <p:spPr>
          <a:xfrm>
            <a:off x="8229600" y="2731293"/>
            <a:ext cx="1847850" cy="1943100"/>
          </a:xfrm>
          <a:prstGeom prst="homePlat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24033956-7F46-A378-6391-AC5F94A3AC9F}"/>
              </a:ext>
            </a:extLst>
          </p:cNvPr>
          <p:cNvSpPr>
            <a:spLocks noGrp="1"/>
          </p:cNvSpPr>
          <p:nvPr>
            <p:ph type="title"/>
          </p:nvPr>
        </p:nvSpPr>
        <p:spPr/>
        <p:txBody>
          <a:bodyPr/>
          <a:lstStyle/>
          <a:p>
            <a:r>
              <a:rPr lang="nl-NL" dirty="0"/>
              <a:t>Design </a:t>
            </a:r>
            <a:r>
              <a:rPr lang="nl-NL" dirty="0" err="1"/>
              <a:t>Interconnections</a:t>
            </a:r>
            <a:endParaRPr lang="en-US" dirty="0"/>
          </a:p>
        </p:txBody>
      </p:sp>
      <p:sp>
        <p:nvSpPr>
          <p:cNvPr id="4" name="Rectangle 3">
            <a:extLst>
              <a:ext uri="{FF2B5EF4-FFF2-40B4-BE49-F238E27FC236}">
                <a16:creationId xmlns:a16="http://schemas.microsoft.com/office/drawing/2014/main" id="{EF891CCE-80EC-466A-F952-7ACC38A012F9}"/>
              </a:ext>
            </a:extLst>
          </p:cNvPr>
          <p:cNvSpPr/>
          <p:nvPr/>
        </p:nvSpPr>
        <p:spPr>
          <a:xfrm>
            <a:off x="838200" y="2124075"/>
            <a:ext cx="2657475" cy="2943225"/>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nl-NL" dirty="0" err="1">
                <a:solidFill>
                  <a:schemeClr val="tx1"/>
                </a:solidFill>
              </a:rPr>
              <a:t>u_initiator_transmitter</a:t>
            </a:r>
            <a:endParaRPr lang="en-US" dirty="0">
              <a:solidFill>
                <a:schemeClr val="tx1"/>
              </a:solidFill>
            </a:endParaRPr>
          </a:p>
        </p:txBody>
      </p:sp>
      <p:sp>
        <p:nvSpPr>
          <p:cNvPr id="5" name="Arrow: Pentagon 4">
            <a:extLst>
              <a:ext uri="{FF2B5EF4-FFF2-40B4-BE49-F238E27FC236}">
                <a16:creationId xmlns:a16="http://schemas.microsoft.com/office/drawing/2014/main" id="{6D6854CD-50A5-DD7B-305D-D6EF21EAD4CD}"/>
              </a:ext>
            </a:extLst>
          </p:cNvPr>
          <p:cNvSpPr/>
          <p:nvPr/>
        </p:nvSpPr>
        <p:spPr>
          <a:xfrm>
            <a:off x="2952750" y="2731293"/>
            <a:ext cx="1847850" cy="1943100"/>
          </a:xfrm>
          <a:prstGeom prst="homePlat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 name="TextBox 5">
            <a:extLst>
              <a:ext uri="{FF2B5EF4-FFF2-40B4-BE49-F238E27FC236}">
                <a16:creationId xmlns:a16="http://schemas.microsoft.com/office/drawing/2014/main" id="{D6E9CD41-A17F-0B36-5B81-EBE30A23159F}"/>
              </a:ext>
            </a:extLst>
          </p:cNvPr>
          <p:cNvSpPr txBox="1"/>
          <p:nvPr/>
        </p:nvSpPr>
        <p:spPr>
          <a:xfrm>
            <a:off x="2894936" y="2954893"/>
            <a:ext cx="1281120" cy="369332"/>
          </a:xfrm>
          <a:prstGeom prst="rect">
            <a:avLst/>
          </a:prstGeom>
          <a:noFill/>
        </p:spPr>
        <p:txBody>
          <a:bodyPr wrap="none" rtlCol="0">
            <a:spAutoFit/>
          </a:bodyPr>
          <a:lstStyle/>
          <a:p>
            <a:r>
              <a:rPr lang="nl-NL" dirty="0">
                <a:solidFill>
                  <a:schemeClr val="tx1"/>
                </a:solidFill>
                <a:sym typeface="Wingdings" panose="05000000000000000000" pitchFamily="2" charset="2"/>
              </a:rPr>
              <a:t> </a:t>
            </a:r>
            <a:r>
              <a:rPr lang="nl-NL" dirty="0" err="1">
                <a:sym typeface="Wingdings" panose="05000000000000000000" pitchFamily="2" charset="2"/>
              </a:rPr>
              <a:t>s</a:t>
            </a:r>
            <a:r>
              <a:rPr lang="nl-NL" dirty="0" err="1">
                <a:solidFill>
                  <a:schemeClr val="tx1"/>
                </a:solidFill>
              </a:rPr>
              <a:t>ck</a:t>
            </a:r>
            <a:r>
              <a:rPr lang="nl-NL" dirty="0">
                <a:solidFill>
                  <a:schemeClr val="tx1"/>
                </a:solidFill>
              </a:rPr>
              <a:t> -</a:t>
            </a:r>
            <a:r>
              <a:rPr lang="nl-NL" dirty="0"/>
              <a:t> </a:t>
            </a:r>
            <a:r>
              <a:rPr lang="nl-NL" dirty="0">
                <a:solidFill>
                  <a:schemeClr val="tx1"/>
                </a:solidFill>
              </a:rPr>
              <a:t>SCK</a:t>
            </a:r>
            <a:endParaRPr lang="en-US" dirty="0">
              <a:solidFill>
                <a:schemeClr val="tx1"/>
              </a:solidFill>
            </a:endParaRPr>
          </a:p>
        </p:txBody>
      </p:sp>
      <p:sp>
        <p:nvSpPr>
          <p:cNvPr id="7" name="TextBox 6">
            <a:extLst>
              <a:ext uri="{FF2B5EF4-FFF2-40B4-BE49-F238E27FC236}">
                <a16:creationId xmlns:a16="http://schemas.microsoft.com/office/drawing/2014/main" id="{8E72B7C1-6278-0CA4-0474-E8676E58E647}"/>
              </a:ext>
            </a:extLst>
          </p:cNvPr>
          <p:cNvSpPr txBox="1"/>
          <p:nvPr/>
        </p:nvSpPr>
        <p:spPr>
          <a:xfrm>
            <a:off x="2894936" y="3388280"/>
            <a:ext cx="1202573" cy="369332"/>
          </a:xfrm>
          <a:prstGeom prst="rect">
            <a:avLst/>
          </a:prstGeom>
          <a:noFill/>
        </p:spPr>
        <p:txBody>
          <a:bodyPr wrap="none" rtlCol="0">
            <a:spAutoFit/>
          </a:bodyPr>
          <a:lstStyle/>
          <a:p>
            <a:r>
              <a:rPr lang="nl-NL" dirty="0">
                <a:sym typeface="Wingdings" panose="05000000000000000000" pitchFamily="2" charset="2"/>
              </a:rPr>
              <a:t> </a:t>
            </a:r>
            <a:r>
              <a:rPr lang="nl-NL" dirty="0" err="1">
                <a:sym typeface="Wingdings" panose="05000000000000000000" pitchFamily="2" charset="2"/>
              </a:rPr>
              <a:t>w</a:t>
            </a:r>
            <a:r>
              <a:rPr lang="nl-NL" dirty="0" err="1"/>
              <a:t>s</a:t>
            </a:r>
            <a:r>
              <a:rPr lang="nl-NL" dirty="0">
                <a:sym typeface="Wingdings" panose="05000000000000000000" pitchFamily="2" charset="2"/>
              </a:rPr>
              <a:t> -</a:t>
            </a:r>
            <a:r>
              <a:rPr lang="nl-NL" dirty="0">
                <a:solidFill>
                  <a:schemeClr val="tx1"/>
                </a:solidFill>
              </a:rPr>
              <a:t> WS</a:t>
            </a:r>
            <a:endParaRPr lang="en-US" dirty="0">
              <a:solidFill>
                <a:schemeClr val="tx1"/>
              </a:solidFill>
            </a:endParaRPr>
          </a:p>
        </p:txBody>
      </p:sp>
      <p:sp>
        <p:nvSpPr>
          <p:cNvPr id="8" name="TextBox 7">
            <a:extLst>
              <a:ext uri="{FF2B5EF4-FFF2-40B4-BE49-F238E27FC236}">
                <a16:creationId xmlns:a16="http://schemas.microsoft.com/office/drawing/2014/main" id="{10813247-E74B-901E-2404-017AAF61E2A5}"/>
              </a:ext>
            </a:extLst>
          </p:cNvPr>
          <p:cNvSpPr txBox="1"/>
          <p:nvPr/>
        </p:nvSpPr>
        <p:spPr>
          <a:xfrm>
            <a:off x="2894936" y="3821667"/>
            <a:ext cx="1627369" cy="369332"/>
          </a:xfrm>
          <a:prstGeom prst="rect">
            <a:avLst/>
          </a:prstGeom>
          <a:noFill/>
        </p:spPr>
        <p:txBody>
          <a:bodyPr wrap="none" rtlCol="0">
            <a:spAutoFit/>
          </a:bodyPr>
          <a:lstStyle/>
          <a:p>
            <a:r>
              <a:rPr lang="nl-NL" dirty="0">
                <a:sym typeface="Wingdings" panose="05000000000000000000" pitchFamily="2" charset="2"/>
              </a:rPr>
              <a:t> </a:t>
            </a:r>
            <a:r>
              <a:rPr lang="nl-NL" dirty="0" err="1">
                <a:sym typeface="Wingdings" panose="05000000000000000000" pitchFamily="2" charset="2"/>
              </a:rPr>
              <a:t>s</a:t>
            </a:r>
            <a:r>
              <a:rPr lang="nl-NL" dirty="0" err="1"/>
              <a:t>d</a:t>
            </a:r>
            <a:r>
              <a:rPr lang="nl-NL" dirty="0"/>
              <a:t> - </a:t>
            </a:r>
            <a:r>
              <a:rPr lang="nl-NL" dirty="0">
                <a:solidFill>
                  <a:schemeClr val="tx1"/>
                </a:solidFill>
              </a:rPr>
              <a:t>SD_OUT</a:t>
            </a:r>
            <a:endParaRPr lang="en-US" dirty="0">
              <a:solidFill>
                <a:schemeClr val="tx1"/>
              </a:solidFill>
            </a:endParaRPr>
          </a:p>
        </p:txBody>
      </p:sp>
      <p:sp>
        <p:nvSpPr>
          <p:cNvPr id="11" name="TextBox 10">
            <a:extLst>
              <a:ext uri="{FF2B5EF4-FFF2-40B4-BE49-F238E27FC236}">
                <a16:creationId xmlns:a16="http://schemas.microsoft.com/office/drawing/2014/main" id="{D45F9783-9492-D41D-EC99-809A204BC3FF}"/>
              </a:ext>
            </a:extLst>
          </p:cNvPr>
          <p:cNvSpPr txBox="1"/>
          <p:nvPr/>
        </p:nvSpPr>
        <p:spPr>
          <a:xfrm>
            <a:off x="8190836" y="3007280"/>
            <a:ext cx="1281120" cy="369332"/>
          </a:xfrm>
          <a:prstGeom prst="rect">
            <a:avLst/>
          </a:prstGeom>
          <a:noFill/>
        </p:spPr>
        <p:txBody>
          <a:bodyPr wrap="none" rtlCol="0">
            <a:spAutoFit/>
          </a:bodyPr>
          <a:lstStyle/>
          <a:p>
            <a:r>
              <a:rPr lang="nl-NL" dirty="0">
                <a:solidFill>
                  <a:schemeClr val="tx1"/>
                </a:solidFill>
              </a:rPr>
              <a:t>SCK - </a:t>
            </a:r>
            <a:r>
              <a:rPr lang="nl-NL" dirty="0" err="1">
                <a:solidFill>
                  <a:schemeClr val="tx1"/>
                </a:solidFill>
                <a:sym typeface="Wingdings" panose="05000000000000000000" pitchFamily="2" charset="2"/>
              </a:rPr>
              <a:t>sck</a:t>
            </a:r>
            <a:r>
              <a:rPr lang="nl-NL" dirty="0">
                <a:solidFill>
                  <a:schemeClr val="tx1"/>
                </a:solidFill>
                <a:sym typeface="Wingdings" panose="05000000000000000000" pitchFamily="2" charset="2"/>
              </a:rPr>
              <a:t> </a:t>
            </a:r>
            <a:endParaRPr lang="en-US" dirty="0">
              <a:solidFill>
                <a:schemeClr val="tx1"/>
              </a:solidFill>
            </a:endParaRPr>
          </a:p>
        </p:txBody>
      </p:sp>
      <p:sp>
        <p:nvSpPr>
          <p:cNvPr id="12" name="TextBox 11">
            <a:extLst>
              <a:ext uri="{FF2B5EF4-FFF2-40B4-BE49-F238E27FC236}">
                <a16:creationId xmlns:a16="http://schemas.microsoft.com/office/drawing/2014/main" id="{BF6754A2-B723-1BA7-2B1F-64C034DA10CB}"/>
              </a:ext>
            </a:extLst>
          </p:cNvPr>
          <p:cNvSpPr txBox="1"/>
          <p:nvPr/>
        </p:nvSpPr>
        <p:spPr>
          <a:xfrm>
            <a:off x="8190836" y="3440667"/>
            <a:ext cx="1202573" cy="369332"/>
          </a:xfrm>
          <a:prstGeom prst="rect">
            <a:avLst/>
          </a:prstGeom>
          <a:noFill/>
        </p:spPr>
        <p:txBody>
          <a:bodyPr wrap="none" rtlCol="0">
            <a:spAutoFit/>
          </a:bodyPr>
          <a:lstStyle/>
          <a:p>
            <a:r>
              <a:rPr lang="nl-NL" dirty="0"/>
              <a:t>WS - </a:t>
            </a:r>
            <a:r>
              <a:rPr lang="nl-NL" dirty="0" err="1">
                <a:sym typeface="Wingdings" panose="05000000000000000000" pitchFamily="2" charset="2"/>
              </a:rPr>
              <a:t>ws</a:t>
            </a:r>
            <a:r>
              <a:rPr lang="nl-NL" dirty="0">
                <a:sym typeface="Wingdings" panose="05000000000000000000" pitchFamily="2" charset="2"/>
              </a:rPr>
              <a:t> </a:t>
            </a:r>
            <a:endParaRPr lang="en-US" dirty="0">
              <a:solidFill>
                <a:schemeClr val="tx1"/>
              </a:solidFill>
            </a:endParaRPr>
          </a:p>
        </p:txBody>
      </p:sp>
      <p:sp>
        <p:nvSpPr>
          <p:cNvPr id="13" name="TextBox 12">
            <a:extLst>
              <a:ext uri="{FF2B5EF4-FFF2-40B4-BE49-F238E27FC236}">
                <a16:creationId xmlns:a16="http://schemas.microsoft.com/office/drawing/2014/main" id="{357307A1-F048-DC8E-0081-6BDE3593014B}"/>
              </a:ext>
            </a:extLst>
          </p:cNvPr>
          <p:cNvSpPr txBox="1"/>
          <p:nvPr/>
        </p:nvSpPr>
        <p:spPr>
          <a:xfrm>
            <a:off x="8190836" y="3874054"/>
            <a:ext cx="1627369" cy="369332"/>
          </a:xfrm>
          <a:prstGeom prst="rect">
            <a:avLst/>
          </a:prstGeom>
          <a:noFill/>
        </p:spPr>
        <p:txBody>
          <a:bodyPr wrap="none" rtlCol="0">
            <a:spAutoFit/>
          </a:bodyPr>
          <a:lstStyle/>
          <a:p>
            <a:r>
              <a:rPr lang="nl-NL" dirty="0"/>
              <a:t>SD_OUT</a:t>
            </a:r>
            <a:r>
              <a:rPr lang="nl-NL" dirty="0">
                <a:sym typeface="Wingdings" panose="05000000000000000000" pitchFamily="2" charset="2"/>
              </a:rPr>
              <a:t> - </a:t>
            </a:r>
            <a:r>
              <a:rPr lang="nl-NL" dirty="0" err="1">
                <a:sym typeface="Wingdings" panose="05000000000000000000" pitchFamily="2" charset="2"/>
              </a:rPr>
              <a:t>sd</a:t>
            </a:r>
            <a:r>
              <a:rPr lang="nl-NL" dirty="0">
                <a:sym typeface="Wingdings" panose="05000000000000000000" pitchFamily="2" charset="2"/>
              </a:rPr>
              <a:t> </a:t>
            </a:r>
            <a:endParaRPr lang="en-US" dirty="0">
              <a:solidFill>
                <a:schemeClr val="tx1"/>
              </a:solidFill>
            </a:endParaRPr>
          </a:p>
        </p:txBody>
      </p:sp>
      <p:sp>
        <p:nvSpPr>
          <p:cNvPr id="16" name="TextBox 15">
            <a:extLst>
              <a:ext uri="{FF2B5EF4-FFF2-40B4-BE49-F238E27FC236}">
                <a16:creationId xmlns:a16="http://schemas.microsoft.com/office/drawing/2014/main" id="{2F98043B-A2B6-5FA8-647D-A791B188AB2A}"/>
              </a:ext>
            </a:extLst>
          </p:cNvPr>
          <p:cNvSpPr txBox="1"/>
          <p:nvPr/>
        </p:nvSpPr>
        <p:spPr>
          <a:xfrm>
            <a:off x="4274625" y="1593412"/>
            <a:ext cx="5654753" cy="1477328"/>
          </a:xfrm>
          <a:prstGeom prst="rect">
            <a:avLst/>
          </a:prstGeom>
          <a:noFill/>
        </p:spPr>
        <p:txBody>
          <a:bodyPr wrap="none" rtlCol="0">
            <a:spAutoFit/>
          </a:bodyPr>
          <a:lstStyle/>
          <a:p>
            <a:r>
              <a:rPr lang="nl-NL" dirty="0"/>
              <a:t>A design </a:t>
            </a:r>
            <a:r>
              <a:rPr lang="nl-NL" dirty="0" err="1"/>
              <a:t>interconnection</a:t>
            </a:r>
            <a:r>
              <a:rPr lang="nl-NL" dirty="0"/>
              <a:t> </a:t>
            </a:r>
            <a:r>
              <a:rPr lang="nl-NL" dirty="0" err="1"/>
              <a:t>connects</a:t>
            </a:r>
            <a:r>
              <a:rPr lang="nl-NL" dirty="0"/>
              <a:t> </a:t>
            </a:r>
            <a:r>
              <a:rPr lang="nl-NL" dirty="0" err="1"/>
              <a:t>the</a:t>
            </a:r>
            <a:r>
              <a:rPr lang="nl-NL" dirty="0"/>
              <a:t> </a:t>
            </a:r>
            <a:r>
              <a:rPr lang="nl-NL" dirty="0" err="1"/>
              <a:t>mapped</a:t>
            </a:r>
            <a:r>
              <a:rPr lang="nl-NL" dirty="0"/>
              <a:t> </a:t>
            </a:r>
            <a:r>
              <a:rPr lang="nl-NL" dirty="0" err="1"/>
              <a:t>logical</a:t>
            </a:r>
            <a:r>
              <a:rPr lang="nl-NL" dirty="0"/>
              <a:t> bits </a:t>
            </a:r>
            <a:br>
              <a:rPr lang="nl-NL" dirty="0"/>
            </a:br>
            <a:r>
              <a:rPr lang="nl-NL" dirty="0"/>
              <a:t>at </a:t>
            </a:r>
            <a:r>
              <a:rPr lang="nl-NL" dirty="0" err="1"/>
              <a:t>its</a:t>
            </a:r>
            <a:r>
              <a:rPr lang="nl-NL" dirty="0"/>
              <a:t> end points. Here:</a:t>
            </a:r>
          </a:p>
          <a:p>
            <a:pPr marL="285750" indent="-285750">
              <a:buFont typeface="Arial" panose="020B0604020202020204" pitchFamily="34" charset="0"/>
              <a:buChar char="•"/>
            </a:pPr>
            <a:r>
              <a:rPr lang="nl-NL" dirty="0"/>
              <a:t>SCK[0] </a:t>
            </a:r>
            <a:r>
              <a:rPr lang="nl-NL" dirty="0" err="1"/>
              <a:t>connects</a:t>
            </a:r>
            <a:r>
              <a:rPr lang="nl-NL" dirty="0"/>
              <a:t> </a:t>
            </a:r>
            <a:r>
              <a:rPr lang="nl-NL" dirty="0" err="1"/>
              <a:t>to</a:t>
            </a:r>
            <a:r>
              <a:rPr lang="nl-NL" dirty="0"/>
              <a:t> SCK[0]</a:t>
            </a:r>
          </a:p>
          <a:p>
            <a:pPr marL="285750" indent="-285750">
              <a:buFont typeface="Arial" panose="020B0604020202020204" pitchFamily="34" charset="0"/>
              <a:buChar char="•"/>
            </a:pPr>
            <a:r>
              <a:rPr lang="nl-NL" dirty="0"/>
              <a:t>WS[0] </a:t>
            </a:r>
            <a:r>
              <a:rPr lang="nl-NL" dirty="0" err="1"/>
              <a:t>connects</a:t>
            </a:r>
            <a:r>
              <a:rPr lang="nl-NL" dirty="0"/>
              <a:t> </a:t>
            </a:r>
            <a:r>
              <a:rPr lang="nl-NL" dirty="0" err="1"/>
              <a:t>to</a:t>
            </a:r>
            <a:r>
              <a:rPr lang="nl-NL" dirty="0"/>
              <a:t> WS[0]</a:t>
            </a:r>
          </a:p>
          <a:p>
            <a:pPr marL="285750" indent="-285750">
              <a:buFont typeface="Arial" panose="020B0604020202020204" pitchFamily="34" charset="0"/>
              <a:buChar char="•"/>
            </a:pPr>
            <a:r>
              <a:rPr lang="nl-NL" dirty="0"/>
              <a:t>SD_OUT[0] </a:t>
            </a:r>
            <a:r>
              <a:rPr lang="nl-NL" dirty="0" err="1"/>
              <a:t>connects</a:t>
            </a:r>
            <a:r>
              <a:rPr lang="nl-NL" dirty="0"/>
              <a:t> </a:t>
            </a:r>
            <a:r>
              <a:rPr lang="nl-NL" dirty="0" err="1"/>
              <a:t>to</a:t>
            </a:r>
            <a:r>
              <a:rPr lang="nl-NL" dirty="0"/>
              <a:t> SD_OUT[0]</a:t>
            </a:r>
            <a:endParaRPr lang="en-US" dirty="0"/>
          </a:p>
        </p:txBody>
      </p:sp>
      <p:sp>
        <p:nvSpPr>
          <p:cNvPr id="17" name="TextBox 16">
            <a:extLst>
              <a:ext uri="{FF2B5EF4-FFF2-40B4-BE49-F238E27FC236}">
                <a16:creationId xmlns:a16="http://schemas.microsoft.com/office/drawing/2014/main" id="{8E0801ED-8D35-D55D-2C1E-1B2BE888162D}"/>
              </a:ext>
            </a:extLst>
          </p:cNvPr>
          <p:cNvSpPr txBox="1"/>
          <p:nvPr/>
        </p:nvSpPr>
        <p:spPr>
          <a:xfrm>
            <a:off x="4274625" y="4261960"/>
            <a:ext cx="3741794" cy="1477328"/>
          </a:xfrm>
          <a:prstGeom prst="rect">
            <a:avLst/>
          </a:prstGeom>
          <a:noFill/>
        </p:spPr>
        <p:txBody>
          <a:bodyPr wrap="none" rtlCol="0">
            <a:spAutoFit/>
          </a:bodyPr>
          <a:lstStyle/>
          <a:p>
            <a:r>
              <a:rPr lang="nl-NL" dirty="0" err="1"/>
              <a:t>Then</a:t>
            </a:r>
            <a:r>
              <a:rPr lang="nl-NL" dirty="0"/>
              <a:t> </a:t>
            </a:r>
            <a:r>
              <a:rPr lang="nl-NL" dirty="0" err="1"/>
              <a:t>the</a:t>
            </a:r>
            <a:r>
              <a:rPr lang="nl-NL" dirty="0"/>
              <a:t> port </a:t>
            </a:r>
            <a:r>
              <a:rPr lang="nl-NL" dirty="0" err="1"/>
              <a:t>maps</a:t>
            </a:r>
            <a:r>
              <a:rPr lang="nl-NL" dirty="0"/>
              <a:t> are </a:t>
            </a:r>
            <a:r>
              <a:rPr lang="nl-NL" dirty="0" err="1"/>
              <a:t>applied</a:t>
            </a:r>
            <a:r>
              <a:rPr lang="nl-NL" dirty="0"/>
              <a:t> </a:t>
            </a:r>
            <a:r>
              <a:rPr lang="nl-NL" dirty="0" err="1"/>
              <a:t>to</a:t>
            </a:r>
            <a:r>
              <a:rPr lang="nl-NL" dirty="0"/>
              <a:t> get</a:t>
            </a:r>
            <a:br>
              <a:rPr lang="nl-NL" dirty="0"/>
            </a:br>
            <a:r>
              <a:rPr lang="nl-NL" dirty="0" err="1"/>
              <a:t>the</a:t>
            </a:r>
            <a:r>
              <a:rPr lang="nl-NL" dirty="0"/>
              <a:t> </a:t>
            </a:r>
            <a:r>
              <a:rPr lang="nl-NL" dirty="0" err="1"/>
              <a:t>physical</a:t>
            </a:r>
            <a:r>
              <a:rPr lang="nl-NL" dirty="0"/>
              <a:t> </a:t>
            </a:r>
            <a:r>
              <a:rPr lang="nl-NL" dirty="0" err="1"/>
              <a:t>connections</a:t>
            </a:r>
            <a:r>
              <a:rPr lang="nl-NL" dirty="0"/>
              <a:t>:</a:t>
            </a:r>
          </a:p>
          <a:p>
            <a:pPr marL="285750" indent="-285750">
              <a:buFont typeface="Arial" panose="020B0604020202020204" pitchFamily="34" charset="0"/>
              <a:buChar char="•"/>
            </a:pPr>
            <a:r>
              <a:rPr lang="nl-NL" dirty="0" err="1"/>
              <a:t>sck</a:t>
            </a:r>
            <a:r>
              <a:rPr lang="nl-NL" dirty="0"/>
              <a:t> </a:t>
            </a:r>
            <a:r>
              <a:rPr lang="nl-NL" dirty="0" err="1"/>
              <a:t>connects</a:t>
            </a:r>
            <a:r>
              <a:rPr lang="nl-NL" dirty="0"/>
              <a:t> </a:t>
            </a:r>
            <a:r>
              <a:rPr lang="nl-NL" dirty="0" err="1"/>
              <a:t>to</a:t>
            </a:r>
            <a:r>
              <a:rPr lang="nl-NL" dirty="0"/>
              <a:t> </a:t>
            </a:r>
            <a:r>
              <a:rPr lang="nl-NL" dirty="0" err="1"/>
              <a:t>sck</a:t>
            </a:r>
            <a:endParaRPr lang="nl-NL" dirty="0"/>
          </a:p>
          <a:p>
            <a:pPr marL="285750" indent="-285750">
              <a:buFont typeface="Arial" panose="020B0604020202020204" pitchFamily="34" charset="0"/>
              <a:buChar char="•"/>
            </a:pPr>
            <a:r>
              <a:rPr lang="nl-NL" dirty="0" err="1"/>
              <a:t>ws</a:t>
            </a:r>
            <a:r>
              <a:rPr lang="nl-NL" dirty="0"/>
              <a:t> </a:t>
            </a:r>
            <a:r>
              <a:rPr lang="nl-NL" dirty="0" err="1"/>
              <a:t>connects</a:t>
            </a:r>
            <a:r>
              <a:rPr lang="nl-NL" dirty="0"/>
              <a:t> </a:t>
            </a:r>
            <a:r>
              <a:rPr lang="nl-NL" dirty="0" err="1"/>
              <a:t>to</a:t>
            </a:r>
            <a:r>
              <a:rPr lang="nl-NL" dirty="0"/>
              <a:t> </a:t>
            </a:r>
            <a:r>
              <a:rPr lang="nl-NL" dirty="0" err="1"/>
              <a:t>ws</a:t>
            </a:r>
            <a:endParaRPr lang="nl-NL" dirty="0"/>
          </a:p>
          <a:p>
            <a:pPr marL="285750" indent="-285750">
              <a:buFont typeface="Arial" panose="020B0604020202020204" pitchFamily="34" charset="0"/>
              <a:buChar char="•"/>
            </a:pPr>
            <a:r>
              <a:rPr lang="nl-NL" dirty="0" err="1"/>
              <a:t>sd</a:t>
            </a:r>
            <a:r>
              <a:rPr lang="nl-NL" dirty="0"/>
              <a:t> </a:t>
            </a:r>
            <a:r>
              <a:rPr lang="nl-NL" dirty="0" err="1"/>
              <a:t>connects</a:t>
            </a:r>
            <a:r>
              <a:rPr lang="nl-NL" dirty="0"/>
              <a:t> </a:t>
            </a:r>
            <a:r>
              <a:rPr lang="nl-NL" dirty="0" err="1"/>
              <a:t>to</a:t>
            </a:r>
            <a:r>
              <a:rPr lang="nl-NL" dirty="0"/>
              <a:t> </a:t>
            </a:r>
            <a:r>
              <a:rPr lang="nl-NL" dirty="0" err="1"/>
              <a:t>sd</a:t>
            </a:r>
            <a:endParaRPr lang="en-US" dirty="0"/>
          </a:p>
        </p:txBody>
      </p:sp>
      <p:sp>
        <p:nvSpPr>
          <p:cNvPr id="18" name="TextBox 17">
            <a:extLst>
              <a:ext uri="{FF2B5EF4-FFF2-40B4-BE49-F238E27FC236}">
                <a16:creationId xmlns:a16="http://schemas.microsoft.com/office/drawing/2014/main" id="{BF9C10F0-8BD8-ACC9-1B7B-F86895F23DB5}"/>
              </a:ext>
            </a:extLst>
          </p:cNvPr>
          <p:cNvSpPr txBox="1"/>
          <p:nvPr/>
        </p:nvSpPr>
        <p:spPr>
          <a:xfrm>
            <a:off x="2923511" y="2672833"/>
            <a:ext cx="242374" cy="369332"/>
          </a:xfrm>
          <a:prstGeom prst="rect">
            <a:avLst/>
          </a:prstGeom>
          <a:noFill/>
        </p:spPr>
        <p:txBody>
          <a:bodyPr wrap="none" rtlCol="0">
            <a:spAutoFit/>
          </a:bodyPr>
          <a:lstStyle/>
          <a:p>
            <a:r>
              <a:rPr lang="nl-NL" dirty="0"/>
              <a:t>I</a:t>
            </a:r>
            <a:endParaRPr lang="en-US" dirty="0"/>
          </a:p>
        </p:txBody>
      </p:sp>
      <p:sp>
        <p:nvSpPr>
          <p:cNvPr id="19" name="TextBox 18">
            <a:extLst>
              <a:ext uri="{FF2B5EF4-FFF2-40B4-BE49-F238E27FC236}">
                <a16:creationId xmlns:a16="http://schemas.microsoft.com/office/drawing/2014/main" id="{F24C65D8-EFF8-1365-B388-9D4EEB8D0AE6}"/>
              </a:ext>
            </a:extLst>
          </p:cNvPr>
          <p:cNvSpPr txBox="1"/>
          <p:nvPr/>
        </p:nvSpPr>
        <p:spPr>
          <a:xfrm>
            <a:off x="8220589" y="2684502"/>
            <a:ext cx="296876" cy="369332"/>
          </a:xfrm>
          <a:prstGeom prst="rect">
            <a:avLst/>
          </a:prstGeom>
          <a:noFill/>
        </p:spPr>
        <p:txBody>
          <a:bodyPr wrap="none" rtlCol="0">
            <a:spAutoFit/>
          </a:bodyPr>
          <a:lstStyle/>
          <a:p>
            <a:r>
              <a:rPr lang="nl-NL" dirty="0"/>
              <a:t>T</a:t>
            </a:r>
            <a:endParaRPr lang="en-US" dirty="0"/>
          </a:p>
        </p:txBody>
      </p:sp>
      <p:cxnSp>
        <p:nvCxnSpPr>
          <p:cNvPr id="26" name="Straight Arrow Connector 25">
            <a:extLst>
              <a:ext uri="{FF2B5EF4-FFF2-40B4-BE49-F238E27FC236}">
                <a16:creationId xmlns:a16="http://schemas.microsoft.com/office/drawing/2014/main" id="{9DF80A8E-EC7C-BC82-A543-C9CD4DB8E3BA}"/>
              </a:ext>
            </a:extLst>
          </p:cNvPr>
          <p:cNvCxnSpPr>
            <a:stCxn id="5" idx="3"/>
            <a:endCxn id="10" idx="1"/>
          </p:cNvCxnSpPr>
          <p:nvPr/>
        </p:nvCxnSpPr>
        <p:spPr>
          <a:xfrm>
            <a:off x="4800600" y="3702843"/>
            <a:ext cx="3429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71C7216D-A19B-D50C-3BA4-5EFEDE5E2BBA}"/>
              </a:ext>
            </a:extLst>
          </p:cNvPr>
          <p:cNvPicPr>
            <a:picLocks noChangeAspect="1"/>
          </p:cNvPicPr>
          <p:nvPr/>
        </p:nvPicPr>
        <p:blipFill>
          <a:blip r:embed="rId3"/>
          <a:stretch>
            <a:fillRect/>
          </a:stretch>
        </p:blipFill>
        <p:spPr>
          <a:xfrm>
            <a:off x="8696325" y="279399"/>
            <a:ext cx="3343742" cy="952633"/>
          </a:xfrm>
          <a:prstGeom prst="rect">
            <a:avLst/>
          </a:prstGeom>
        </p:spPr>
      </p:pic>
      <p:sp>
        <p:nvSpPr>
          <p:cNvPr id="3" name="Slide Number Placeholder 2">
            <a:extLst>
              <a:ext uri="{FF2B5EF4-FFF2-40B4-BE49-F238E27FC236}">
                <a16:creationId xmlns:a16="http://schemas.microsoft.com/office/drawing/2014/main" id="{1FAFE901-7A6D-BC8B-920A-33E36E42D266}"/>
              </a:ext>
            </a:extLst>
          </p:cNvPr>
          <p:cNvSpPr>
            <a:spLocks noGrp="1"/>
          </p:cNvSpPr>
          <p:nvPr>
            <p:ph type="sldNum" sz="quarter" idx="4"/>
          </p:nvPr>
        </p:nvSpPr>
        <p:spPr>
          <a:xfrm>
            <a:off x="4610100" y="6263481"/>
            <a:ext cx="2971800" cy="458787"/>
          </a:xfrm>
          <a:prstGeom prst="rect">
            <a:avLst/>
          </a:prstGeom>
        </p:spPr>
        <p:txBody>
          <a:bodyPr vert="horz" lIns="91440" tIns="45720" rIns="91440" bIns="45720" rtlCol="0" anchor="b"/>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596A38-C4CA-4917-A83B-637187006481}" type="slidenum">
              <a:rPr lang="en-US" smtClean="0"/>
              <a:pPr/>
              <a:t>39</a:t>
            </a:fld>
            <a:endParaRPr lang="en-US" dirty="0"/>
          </a:p>
        </p:txBody>
      </p:sp>
    </p:spTree>
    <p:extLst>
      <p:ext uri="{BB962C8B-B14F-4D97-AF65-F5344CB8AC3E}">
        <p14:creationId xmlns:p14="http://schemas.microsoft.com/office/powerpoint/2010/main" val="42125488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6E63D-DADD-4584-AD32-3AB50A4B37DD}"/>
              </a:ext>
            </a:extLst>
          </p:cNvPr>
          <p:cNvSpPr>
            <a:spLocks noGrp="1"/>
          </p:cNvSpPr>
          <p:nvPr>
            <p:ph type="title"/>
          </p:nvPr>
        </p:nvSpPr>
        <p:spPr/>
        <p:txBody>
          <a:bodyPr/>
          <a:lstStyle/>
          <a:p>
            <a:r>
              <a:rPr lang="en-US" dirty="0"/>
              <a:t>IP-XACT Releases</a:t>
            </a:r>
          </a:p>
        </p:txBody>
      </p:sp>
      <p:sp>
        <p:nvSpPr>
          <p:cNvPr id="3" name="Content Placeholder 2">
            <a:extLst>
              <a:ext uri="{FF2B5EF4-FFF2-40B4-BE49-F238E27FC236}">
                <a16:creationId xmlns:a16="http://schemas.microsoft.com/office/drawing/2014/main" id="{FA86E458-DAD5-45AE-8A01-0FF262651764}"/>
              </a:ext>
            </a:extLst>
          </p:cNvPr>
          <p:cNvSpPr>
            <a:spLocks noGrp="1"/>
          </p:cNvSpPr>
          <p:nvPr>
            <p:ph idx="1"/>
          </p:nvPr>
        </p:nvSpPr>
        <p:spPr/>
        <p:txBody>
          <a:bodyPr>
            <a:normAutofit fontScale="92500" lnSpcReduction="10000"/>
          </a:bodyPr>
          <a:lstStyle/>
          <a:p>
            <a:pPr marL="0" indent="0">
              <a:buNone/>
            </a:pPr>
            <a:r>
              <a:rPr lang="nl-NL" b="1" dirty="0"/>
              <a:t>The Spirit Consortium</a:t>
            </a:r>
          </a:p>
          <a:p>
            <a:r>
              <a:rPr lang="nl-NL" sz="2400" dirty="0"/>
              <a:t>IP-XACT 1.0		December 2004</a:t>
            </a:r>
          </a:p>
          <a:p>
            <a:r>
              <a:rPr lang="nl-NL" sz="2400" dirty="0"/>
              <a:t>IP-XACT 1.1		</a:t>
            </a:r>
            <a:r>
              <a:rPr lang="nl-NL" sz="2400" dirty="0" err="1"/>
              <a:t>June</a:t>
            </a:r>
            <a:r>
              <a:rPr lang="nl-NL" sz="2400" dirty="0"/>
              <a:t> 2005</a:t>
            </a:r>
          </a:p>
          <a:p>
            <a:r>
              <a:rPr lang="nl-NL" sz="2400" dirty="0"/>
              <a:t>IP-XACT 1.2		April 2006</a:t>
            </a:r>
          </a:p>
          <a:p>
            <a:r>
              <a:rPr lang="nl-NL" sz="2400" dirty="0"/>
              <a:t>IP-XACT 1.4		</a:t>
            </a:r>
            <a:r>
              <a:rPr lang="nl-NL" sz="2400" dirty="0" err="1"/>
              <a:t>March</a:t>
            </a:r>
            <a:r>
              <a:rPr lang="nl-NL" sz="2400" dirty="0"/>
              <a:t> 2008</a:t>
            </a:r>
          </a:p>
          <a:p>
            <a:r>
              <a:rPr lang="nl-NL" sz="2400" dirty="0"/>
              <a:t>IEEE </a:t>
            </a:r>
            <a:r>
              <a:rPr lang="nl-NL" sz="2400" dirty="0" err="1"/>
              <a:t>Std</a:t>
            </a:r>
            <a:r>
              <a:rPr lang="nl-NL" sz="2400" dirty="0"/>
              <a:t>. 1685-2009	December 2009</a:t>
            </a:r>
          </a:p>
          <a:p>
            <a:endParaRPr lang="nl-NL" dirty="0"/>
          </a:p>
          <a:p>
            <a:pPr marL="0" indent="0">
              <a:buNone/>
            </a:pPr>
            <a:r>
              <a:rPr lang="nl-NL" b="1" dirty="0" err="1"/>
              <a:t>Accellera</a:t>
            </a:r>
            <a:r>
              <a:rPr lang="nl-NL" b="1" dirty="0"/>
              <a:t> Systems </a:t>
            </a:r>
            <a:r>
              <a:rPr lang="nl-NL" b="1" dirty="0" err="1"/>
              <a:t>Initiative</a:t>
            </a:r>
            <a:endParaRPr lang="nl-NL" b="1" dirty="0"/>
          </a:p>
          <a:p>
            <a:r>
              <a:rPr lang="nl-NL" sz="2400" dirty="0"/>
              <a:t>IEEE </a:t>
            </a:r>
            <a:r>
              <a:rPr lang="nl-NL" sz="2400" dirty="0" err="1"/>
              <a:t>Std</a:t>
            </a:r>
            <a:r>
              <a:rPr lang="nl-NL" sz="2400" dirty="0"/>
              <a:t>. 1685-2014	</a:t>
            </a:r>
            <a:r>
              <a:rPr lang="nl-NL" sz="2400" dirty="0" err="1"/>
              <a:t>June</a:t>
            </a:r>
            <a:r>
              <a:rPr lang="nl-NL" sz="2400" dirty="0"/>
              <a:t> 2014</a:t>
            </a:r>
          </a:p>
          <a:p>
            <a:r>
              <a:rPr lang="nl-NL" sz="2400" dirty="0"/>
              <a:t>IEEE </a:t>
            </a:r>
            <a:r>
              <a:rPr lang="nl-NL" sz="2400" dirty="0" err="1"/>
              <a:t>Std</a:t>
            </a:r>
            <a:r>
              <a:rPr lang="nl-NL" sz="2400" dirty="0"/>
              <a:t>. 1685-2022	September 2022</a:t>
            </a:r>
            <a:endParaRPr lang="en-US" sz="2400" dirty="0"/>
          </a:p>
          <a:p>
            <a:endParaRPr lang="en-US" dirty="0"/>
          </a:p>
        </p:txBody>
      </p:sp>
      <p:pic>
        <p:nvPicPr>
          <p:cNvPr id="4" name="Picture 3">
            <a:extLst>
              <a:ext uri="{FF2B5EF4-FFF2-40B4-BE49-F238E27FC236}">
                <a16:creationId xmlns:a16="http://schemas.microsoft.com/office/drawing/2014/main" id="{1CED024C-6920-4A12-56A5-B30E83843FB3}"/>
              </a:ext>
            </a:extLst>
          </p:cNvPr>
          <p:cNvPicPr>
            <a:picLocks noChangeAspect="1"/>
          </p:cNvPicPr>
          <p:nvPr/>
        </p:nvPicPr>
        <p:blipFill>
          <a:blip r:embed="rId2"/>
          <a:stretch>
            <a:fillRect/>
          </a:stretch>
        </p:blipFill>
        <p:spPr>
          <a:xfrm>
            <a:off x="6978136" y="648316"/>
            <a:ext cx="1062990" cy="1374458"/>
          </a:xfrm>
          <a:prstGeom prst="rect">
            <a:avLst/>
          </a:prstGeom>
        </p:spPr>
      </p:pic>
      <p:pic>
        <p:nvPicPr>
          <p:cNvPr id="5" name="Picture 4">
            <a:extLst>
              <a:ext uri="{FF2B5EF4-FFF2-40B4-BE49-F238E27FC236}">
                <a16:creationId xmlns:a16="http://schemas.microsoft.com/office/drawing/2014/main" id="{D53D1DAA-DDBE-3B7C-D7FF-8C4436C5A2BC}"/>
              </a:ext>
            </a:extLst>
          </p:cNvPr>
          <p:cNvPicPr>
            <a:picLocks noChangeAspect="1"/>
          </p:cNvPicPr>
          <p:nvPr/>
        </p:nvPicPr>
        <p:blipFill>
          <a:blip r:embed="rId3"/>
          <a:stretch>
            <a:fillRect/>
          </a:stretch>
        </p:blipFill>
        <p:spPr>
          <a:xfrm>
            <a:off x="8376189" y="1080969"/>
            <a:ext cx="1065848" cy="1375886"/>
          </a:xfrm>
          <a:prstGeom prst="rect">
            <a:avLst/>
          </a:prstGeom>
        </p:spPr>
      </p:pic>
      <p:pic>
        <p:nvPicPr>
          <p:cNvPr id="6" name="Picture 5">
            <a:extLst>
              <a:ext uri="{FF2B5EF4-FFF2-40B4-BE49-F238E27FC236}">
                <a16:creationId xmlns:a16="http://schemas.microsoft.com/office/drawing/2014/main" id="{1A2019FC-346A-BC87-52A9-5F68F3C5CDA7}"/>
              </a:ext>
            </a:extLst>
          </p:cNvPr>
          <p:cNvPicPr>
            <a:picLocks noChangeAspect="1"/>
          </p:cNvPicPr>
          <p:nvPr/>
        </p:nvPicPr>
        <p:blipFill>
          <a:blip r:embed="rId4"/>
          <a:stretch>
            <a:fillRect/>
          </a:stretch>
        </p:blipFill>
        <p:spPr>
          <a:xfrm>
            <a:off x="9777095" y="1515051"/>
            <a:ext cx="1065848" cy="1378744"/>
          </a:xfrm>
          <a:prstGeom prst="rect">
            <a:avLst/>
          </a:prstGeom>
        </p:spPr>
      </p:pic>
      <p:pic>
        <p:nvPicPr>
          <p:cNvPr id="7" name="Picture 6">
            <a:extLst>
              <a:ext uri="{FF2B5EF4-FFF2-40B4-BE49-F238E27FC236}">
                <a16:creationId xmlns:a16="http://schemas.microsoft.com/office/drawing/2014/main" id="{C9448682-C176-D769-D888-A4C75D044BFC}"/>
              </a:ext>
            </a:extLst>
          </p:cNvPr>
          <p:cNvPicPr>
            <a:picLocks noChangeAspect="1"/>
          </p:cNvPicPr>
          <p:nvPr/>
        </p:nvPicPr>
        <p:blipFill>
          <a:blip r:embed="rId5"/>
          <a:stretch>
            <a:fillRect/>
          </a:stretch>
        </p:blipFill>
        <p:spPr>
          <a:xfrm>
            <a:off x="7553639" y="4040498"/>
            <a:ext cx="1057275" cy="1380173"/>
          </a:xfrm>
          <a:prstGeom prst="rect">
            <a:avLst/>
          </a:prstGeom>
        </p:spPr>
      </p:pic>
      <p:sp>
        <p:nvSpPr>
          <p:cNvPr id="8" name="TextBox 7">
            <a:extLst>
              <a:ext uri="{FF2B5EF4-FFF2-40B4-BE49-F238E27FC236}">
                <a16:creationId xmlns:a16="http://schemas.microsoft.com/office/drawing/2014/main" id="{EB872C28-6201-A6C9-A093-EAF396212E5E}"/>
              </a:ext>
            </a:extLst>
          </p:cNvPr>
          <p:cNvSpPr txBox="1"/>
          <p:nvPr/>
        </p:nvSpPr>
        <p:spPr>
          <a:xfrm>
            <a:off x="7073032" y="365125"/>
            <a:ext cx="867482" cy="307777"/>
          </a:xfrm>
          <a:prstGeom prst="rect">
            <a:avLst/>
          </a:prstGeom>
          <a:noFill/>
        </p:spPr>
        <p:txBody>
          <a:bodyPr wrap="none" rtlCol="0">
            <a:spAutoFit/>
          </a:bodyPr>
          <a:lstStyle/>
          <a:p>
            <a:pPr algn="ctr"/>
            <a:r>
              <a:rPr lang="nl-NL" sz="1400" dirty="0"/>
              <a:t>1.2: RTL</a:t>
            </a:r>
            <a:endParaRPr lang="en-US" sz="1400" dirty="0"/>
          </a:p>
        </p:txBody>
      </p:sp>
      <p:sp>
        <p:nvSpPr>
          <p:cNvPr id="9" name="TextBox 8">
            <a:extLst>
              <a:ext uri="{FF2B5EF4-FFF2-40B4-BE49-F238E27FC236}">
                <a16:creationId xmlns:a16="http://schemas.microsoft.com/office/drawing/2014/main" id="{9063C2F2-0990-91C5-C11A-B599B7F237D0}"/>
              </a:ext>
            </a:extLst>
          </p:cNvPr>
          <p:cNvSpPr txBox="1"/>
          <p:nvPr/>
        </p:nvSpPr>
        <p:spPr>
          <a:xfrm>
            <a:off x="8208505" y="778731"/>
            <a:ext cx="1401217" cy="307777"/>
          </a:xfrm>
          <a:prstGeom prst="rect">
            <a:avLst/>
          </a:prstGeom>
          <a:noFill/>
        </p:spPr>
        <p:txBody>
          <a:bodyPr wrap="none" rtlCol="0">
            <a:spAutoFit/>
          </a:bodyPr>
          <a:lstStyle/>
          <a:p>
            <a:pPr algn="ctr"/>
            <a:r>
              <a:rPr lang="nl-NL" sz="1400" dirty="0"/>
              <a:t>1.4: TLM &amp; TGI</a:t>
            </a:r>
            <a:endParaRPr lang="en-US" sz="1400" dirty="0"/>
          </a:p>
        </p:txBody>
      </p:sp>
      <p:sp>
        <p:nvSpPr>
          <p:cNvPr id="10" name="TextBox 9">
            <a:extLst>
              <a:ext uri="{FF2B5EF4-FFF2-40B4-BE49-F238E27FC236}">
                <a16:creationId xmlns:a16="http://schemas.microsoft.com/office/drawing/2014/main" id="{3B0A1B82-EF65-600C-53A2-F82820F28D17}"/>
              </a:ext>
            </a:extLst>
          </p:cNvPr>
          <p:cNvSpPr txBox="1"/>
          <p:nvPr/>
        </p:nvSpPr>
        <p:spPr>
          <a:xfrm>
            <a:off x="9525279" y="1038451"/>
            <a:ext cx="1571264" cy="523220"/>
          </a:xfrm>
          <a:prstGeom prst="rect">
            <a:avLst/>
          </a:prstGeom>
          <a:noFill/>
        </p:spPr>
        <p:txBody>
          <a:bodyPr wrap="none" rtlCol="0">
            <a:spAutoFit/>
          </a:bodyPr>
          <a:lstStyle/>
          <a:p>
            <a:pPr algn="ctr"/>
            <a:r>
              <a:rPr lang="nl-NL" sz="1400" dirty="0"/>
              <a:t>1685-2009:</a:t>
            </a:r>
            <a:br>
              <a:rPr lang="nl-NL" sz="1400" dirty="0"/>
            </a:br>
            <a:r>
              <a:rPr lang="nl-NL" sz="1400" dirty="0"/>
              <a:t>IEEE &amp; Registers</a:t>
            </a:r>
            <a:endParaRPr lang="en-US" sz="1400" dirty="0"/>
          </a:p>
        </p:txBody>
      </p:sp>
      <p:sp>
        <p:nvSpPr>
          <p:cNvPr id="11" name="TextBox 10">
            <a:extLst>
              <a:ext uri="{FF2B5EF4-FFF2-40B4-BE49-F238E27FC236}">
                <a16:creationId xmlns:a16="http://schemas.microsoft.com/office/drawing/2014/main" id="{43B0D092-10B1-81BA-F2C5-757BF81CFBC8}"/>
              </a:ext>
            </a:extLst>
          </p:cNvPr>
          <p:cNvSpPr txBox="1"/>
          <p:nvPr/>
        </p:nvSpPr>
        <p:spPr>
          <a:xfrm>
            <a:off x="7454464" y="2911509"/>
            <a:ext cx="1705852" cy="1384995"/>
          </a:xfrm>
          <a:prstGeom prst="rect">
            <a:avLst/>
          </a:prstGeom>
          <a:noFill/>
        </p:spPr>
        <p:txBody>
          <a:bodyPr wrap="none" rtlCol="0">
            <a:spAutoFit/>
          </a:bodyPr>
          <a:lstStyle/>
          <a:p>
            <a:r>
              <a:rPr lang="nl-NL" sz="1400" dirty="0"/>
              <a:t>1685-2014:</a:t>
            </a:r>
            <a:br>
              <a:rPr lang="nl-NL" sz="1400" dirty="0"/>
            </a:br>
            <a:r>
              <a:rPr lang="nl-NL" sz="1400" dirty="0"/>
              <a:t>- Mixed RTL and TLM</a:t>
            </a:r>
            <a:br>
              <a:rPr lang="nl-NL" sz="1400" dirty="0"/>
            </a:br>
            <a:r>
              <a:rPr lang="nl-NL" sz="1400" dirty="0"/>
              <a:t>- Conditionality</a:t>
            </a:r>
            <a:br>
              <a:rPr lang="nl-NL" sz="1400" dirty="0"/>
            </a:br>
            <a:r>
              <a:rPr lang="nl-NL" sz="1400" dirty="0"/>
              <a:t>- Parameter passing</a:t>
            </a:r>
            <a:br>
              <a:rPr lang="nl-NL" sz="1400" dirty="0"/>
            </a:br>
            <a:r>
              <a:rPr lang="nl-NL" sz="1400" dirty="0"/>
              <a:t>- Full TGI editing</a:t>
            </a:r>
            <a:br>
              <a:rPr lang="nl-NL" sz="1400" dirty="0"/>
            </a:br>
            <a:endParaRPr lang="en-US" sz="1400" dirty="0"/>
          </a:p>
        </p:txBody>
      </p:sp>
      <p:pic>
        <p:nvPicPr>
          <p:cNvPr id="13" name="Picture 12">
            <a:extLst>
              <a:ext uri="{FF2B5EF4-FFF2-40B4-BE49-F238E27FC236}">
                <a16:creationId xmlns:a16="http://schemas.microsoft.com/office/drawing/2014/main" id="{987FB8D3-BA3B-9DDD-6236-1B5F54E33CA6}"/>
              </a:ext>
            </a:extLst>
          </p:cNvPr>
          <p:cNvPicPr>
            <a:picLocks noChangeAspect="1"/>
          </p:cNvPicPr>
          <p:nvPr/>
        </p:nvPicPr>
        <p:blipFill>
          <a:blip r:embed="rId6"/>
          <a:stretch>
            <a:fillRect/>
          </a:stretch>
        </p:blipFill>
        <p:spPr>
          <a:xfrm>
            <a:off x="9412642" y="4429020"/>
            <a:ext cx="1062990" cy="1378517"/>
          </a:xfrm>
          <a:prstGeom prst="rect">
            <a:avLst/>
          </a:prstGeom>
        </p:spPr>
      </p:pic>
      <p:sp>
        <p:nvSpPr>
          <p:cNvPr id="14" name="TextBox 13">
            <a:extLst>
              <a:ext uri="{FF2B5EF4-FFF2-40B4-BE49-F238E27FC236}">
                <a16:creationId xmlns:a16="http://schemas.microsoft.com/office/drawing/2014/main" id="{D3924EAE-8E68-FBA8-8080-CC6637FAA714}"/>
              </a:ext>
            </a:extLst>
          </p:cNvPr>
          <p:cNvSpPr txBox="1"/>
          <p:nvPr/>
        </p:nvSpPr>
        <p:spPr>
          <a:xfrm>
            <a:off x="9277654" y="3096896"/>
            <a:ext cx="2076146" cy="1600438"/>
          </a:xfrm>
          <a:prstGeom prst="rect">
            <a:avLst/>
          </a:prstGeom>
          <a:noFill/>
        </p:spPr>
        <p:txBody>
          <a:bodyPr wrap="none" rtlCol="0">
            <a:spAutoFit/>
          </a:bodyPr>
          <a:lstStyle/>
          <a:p>
            <a:r>
              <a:rPr lang="nl-NL" sz="1400" dirty="0"/>
              <a:t>1685-2022:</a:t>
            </a:r>
            <a:br>
              <a:rPr lang="nl-NL" sz="1400" dirty="0"/>
            </a:br>
            <a:r>
              <a:rPr lang="nl-NL" sz="1400" dirty="0"/>
              <a:t>- Type </a:t>
            </a:r>
            <a:r>
              <a:rPr lang="nl-NL" sz="1400" dirty="0" err="1"/>
              <a:t>definitions</a:t>
            </a:r>
            <a:br>
              <a:rPr lang="nl-NL" sz="1400" dirty="0"/>
            </a:br>
            <a:r>
              <a:rPr lang="nl-NL" sz="1400" dirty="0"/>
              <a:t>- </a:t>
            </a:r>
            <a:r>
              <a:rPr lang="nl-NL" sz="1400" dirty="0" err="1"/>
              <a:t>Structured</a:t>
            </a:r>
            <a:r>
              <a:rPr lang="nl-NL" sz="1400" dirty="0"/>
              <a:t> </a:t>
            </a:r>
            <a:r>
              <a:rPr lang="nl-NL" sz="1400" dirty="0" err="1"/>
              <a:t>ports</a:t>
            </a:r>
            <a:br>
              <a:rPr lang="nl-NL" sz="1400" dirty="0"/>
            </a:br>
            <a:r>
              <a:rPr lang="nl-NL" sz="1400" dirty="0"/>
              <a:t>- Component modes</a:t>
            </a:r>
          </a:p>
          <a:p>
            <a:r>
              <a:rPr lang="nl-NL" sz="1400" dirty="0"/>
              <a:t>- Mode-</a:t>
            </a:r>
            <a:r>
              <a:rPr lang="nl-NL" sz="1400" dirty="0" err="1"/>
              <a:t>dependent</a:t>
            </a:r>
            <a:r>
              <a:rPr lang="nl-NL" sz="1400" dirty="0"/>
              <a:t> access</a:t>
            </a:r>
          </a:p>
          <a:p>
            <a:r>
              <a:rPr lang="nl-NL" sz="1400" dirty="0"/>
              <a:t>- Power </a:t>
            </a:r>
            <a:r>
              <a:rPr lang="nl-NL" sz="1400" dirty="0" err="1"/>
              <a:t>domains</a:t>
            </a:r>
            <a:br>
              <a:rPr lang="nl-NL" sz="1400" dirty="0"/>
            </a:br>
            <a:endParaRPr lang="en-US" sz="1400" dirty="0"/>
          </a:p>
        </p:txBody>
      </p:sp>
      <p:sp>
        <p:nvSpPr>
          <p:cNvPr id="15" name="Slide Number Placeholder 14">
            <a:extLst>
              <a:ext uri="{FF2B5EF4-FFF2-40B4-BE49-F238E27FC236}">
                <a16:creationId xmlns:a16="http://schemas.microsoft.com/office/drawing/2014/main" id="{EB57AFC2-068F-36E8-5071-318F6D533CA1}"/>
              </a:ext>
            </a:extLst>
          </p:cNvPr>
          <p:cNvSpPr>
            <a:spLocks noGrp="1"/>
          </p:cNvSpPr>
          <p:nvPr>
            <p:ph type="sldNum" sz="quarter" idx="4"/>
          </p:nvPr>
        </p:nvSpPr>
        <p:spPr>
          <a:xfrm>
            <a:off x="4610100" y="6263481"/>
            <a:ext cx="2971800" cy="458787"/>
          </a:xfrm>
          <a:prstGeom prst="rect">
            <a:avLst/>
          </a:prstGeom>
        </p:spPr>
        <p:txBody>
          <a:bodyPr vert="horz" lIns="91440" tIns="45720" rIns="91440" bIns="45720" rtlCol="0" anchor="b"/>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596A38-C4CA-4917-A83B-637187006481}" type="slidenum">
              <a:rPr lang="en-US" smtClean="0"/>
              <a:pPr/>
              <a:t>4</a:t>
            </a:fld>
            <a:endParaRPr lang="en-US" dirty="0"/>
          </a:p>
        </p:txBody>
      </p:sp>
    </p:spTree>
    <p:extLst>
      <p:ext uri="{BB962C8B-B14F-4D97-AF65-F5344CB8AC3E}">
        <p14:creationId xmlns:p14="http://schemas.microsoft.com/office/powerpoint/2010/main" val="25859934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8B91E-982E-6198-F5DC-DDEE7C82D159}"/>
              </a:ext>
            </a:extLst>
          </p:cNvPr>
          <p:cNvSpPr>
            <a:spLocks noGrp="1"/>
          </p:cNvSpPr>
          <p:nvPr>
            <p:ph type="title"/>
          </p:nvPr>
        </p:nvSpPr>
        <p:spPr/>
        <p:txBody>
          <a:bodyPr/>
          <a:lstStyle/>
          <a:p>
            <a:r>
              <a:rPr lang="nl-NL" dirty="0" err="1"/>
              <a:t>Example</a:t>
            </a:r>
            <a:r>
              <a:rPr lang="nl-NL" dirty="0"/>
              <a:t> IP-XACT Design </a:t>
            </a:r>
            <a:r>
              <a:rPr lang="nl-NL" dirty="0" err="1"/>
              <a:t>Interconnection</a:t>
            </a:r>
            <a:endParaRPr lang="en-US" dirty="0"/>
          </a:p>
        </p:txBody>
      </p:sp>
      <p:pic>
        <p:nvPicPr>
          <p:cNvPr id="5" name="Picture 4">
            <a:extLst>
              <a:ext uri="{FF2B5EF4-FFF2-40B4-BE49-F238E27FC236}">
                <a16:creationId xmlns:a16="http://schemas.microsoft.com/office/drawing/2014/main" id="{D8E8D94B-A354-C4AD-3E37-336BDA985668}"/>
              </a:ext>
            </a:extLst>
          </p:cNvPr>
          <p:cNvPicPr>
            <a:picLocks noChangeAspect="1"/>
          </p:cNvPicPr>
          <p:nvPr/>
        </p:nvPicPr>
        <p:blipFill>
          <a:blip r:embed="rId2"/>
          <a:stretch>
            <a:fillRect/>
          </a:stretch>
        </p:blipFill>
        <p:spPr>
          <a:xfrm>
            <a:off x="838200" y="1580860"/>
            <a:ext cx="6449325" cy="4153480"/>
          </a:xfrm>
          <a:prstGeom prst="rect">
            <a:avLst/>
          </a:prstGeom>
        </p:spPr>
      </p:pic>
      <p:grpSp>
        <p:nvGrpSpPr>
          <p:cNvPr id="9" name="Group 8">
            <a:extLst>
              <a:ext uri="{FF2B5EF4-FFF2-40B4-BE49-F238E27FC236}">
                <a16:creationId xmlns:a16="http://schemas.microsoft.com/office/drawing/2014/main" id="{5B4A3BC4-ED54-81D3-A84D-9DBFDA89C952}"/>
              </a:ext>
            </a:extLst>
          </p:cNvPr>
          <p:cNvGrpSpPr/>
          <p:nvPr/>
        </p:nvGrpSpPr>
        <p:grpSpPr>
          <a:xfrm>
            <a:off x="6972300" y="1379537"/>
            <a:ext cx="4667249" cy="1124240"/>
            <a:chOff x="838200" y="2124075"/>
            <a:chExt cx="10515600" cy="2943225"/>
          </a:xfrm>
        </p:grpSpPr>
        <p:sp>
          <p:nvSpPr>
            <p:cNvPr id="3" name="Rectangle 2">
              <a:extLst>
                <a:ext uri="{FF2B5EF4-FFF2-40B4-BE49-F238E27FC236}">
                  <a16:creationId xmlns:a16="http://schemas.microsoft.com/office/drawing/2014/main" id="{E4395E4E-0AEE-92C9-E23C-61CF130E1D4A}"/>
                </a:ext>
              </a:extLst>
            </p:cNvPr>
            <p:cNvSpPr/>
            <p:nvPr/>
          </p:nvSpPr>
          <p:spPr>
            <a:xfrm>
              <a:off x="8696325" y="2124075"/>
              <a:ext cx="2657475" cy="2943225"/>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nl-NL" sz="800" dirty="0" err="1">
                  <a:solidFill>
                    <a:schemeClr val="tx1"/>
                  </a:solidFill>
                </a:rPr>
                <a:t>u_target_receiver</a:t>
              </a:r>
              <a:endParaRPr lang="en-US" sz="800" dirty="0">
                <a:solidFill>
                  <a:schemeClr val="tx1"/>
                </a:solidFill>
              </a:endParaRPr>
            </a:p>
          </p:txBody>
        </p:sp>
        <p:sp>
          <p:nvSpPr>
            <p:cNvPr id="4" name="Arrow: Pentagon 3">
              <a:extLst>
                <a:ext uri="{FF2B5EF4-FFF2-40B4-BE49-F238E27FC236}">
                  <a16:creationId xmlns:a16="http://schemas.microsoft.com/office/drawing/2014/main" id="{F83ACF52-551D-E379-28CA-53E9FC8A39F2}"/>
                </a:ext>
              </a:extLst>
            </p:cNvPr>
            <p:cNvSpPr/>
            <p:nvPr/>
          </p:nvSpPr>
          <p:spPr>
            <a:xfrm>
              <a:off x="8229600" y="2731293"/>
              <a:ext cx="1847850" cy="1943100"/>
            </a:xfrm>
            <a:prstGeom prst="homePlat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dirty="0">
                  <a:solidFill>
                    <a:schemeClr val="tx1"/>
                  </a:solidFill>
                </a:rPr>
                <a:t>T</a:t>
              </a:r>
              <a:endParaRPr lang="en-US" sz="800" dirty="0">
                <a:solidFill>
                  <a:schemeClr val="tx1"/>
                </a:solidFill>
              </a:endParaRPr>
            </a:p>
          </p:txBody>
        </p:sp>
        <p:sp>
          <p:nvSpPr>
            <p:cNvPr id="6" name="Rectangle 5">
              <a:extLst>
                <a:ext uri="{FF2B5EF4-FFF2-40B4-BE49-F238E27FC236}">
                  <a16:creationId xmlns:a16="http://schemas.microsoft.com/office/drawing/2014/main" id="{7102931C-B7B2-860D-E916-C014EE822E04}"/>
                </a:ext>
              </a:extLst>
            </p:cNvPr>
            <p:cNvSpPr/>
            <p:nvPr/>
          </p:nvSpPr>
          <p:spPr>
            <a:xfrm>
              <a:off x="838200" y="2124075"/>
              <a:ext cx="2657475" cy="2943225"/>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nl-NL" sz="800" dirty="0" err="1">
                  <a:solidFill>
                    <a:schemeClr val="tx1"/>
                  </a:solidFill>
                </a:rPr>
                <a:t>u_initiator_transmitter</a:t>
              </a:r>
              <a:endParaRPr lang="en-US" sz="800" dirty="0">
                <a:solidFill>
                  <a:schemeClr val="tx1"/>
                </a:solidFill>
              </a:endParaRPr>
            </a:p>
          </p:txBody>
        </p:sp>
        <p:sp>
          <p:nvSpPr>
            <p:cNvPr id="7" name="Arrow: Pentagon 6">
              <a:extLst>
                <a:ext uri="{FF2B5EF4-FFF2-40B4-BE49-F238E27FC236}">
                  <a16:creationId xmlns:a16="http://schemas.microsoft.com/office/drawing/2014/main" id="{B583F5D5-8CB9-2D82-C6FE-485DC250862F}"/>
                </a:ext>
              </a:extLst>
            </p:cNvPr>
            <p:cNvSpPr/>
            <p:nvPr/>
          </p:nvSpPr>
          <p:spPr>
            <a:xfrm>
              <a:off x="2952750" y="2731293"/>
              <a:ext cx="1847850" cy="1943100"/>
            </a:xfrm>
            <a:prstGeom prst="homePlat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800" dirty="0">
                  <a:solidFill>
                    <a:schemeClr val="tx1"/>
                  </a:solidFill>
                </a:rPr>
                <a:t>I</a:t>
              </a:r>
              <a:endParaRPr lang="en-US" sz="800" dirty="0">
                <a:solidFill>
                  <a:schemeClr val="tx1"/>
                </a:solidFill>
              </a:endParaRPr>
            </a:p>
          </p:txBody>
        </p:sp>
        <p:cxnSp>
          <p:nvCxnSpPr>
            <p:cNvPr id="8" name="Straight Arrow Connector 7">
              <a:extLst>
                <a:ext uri="{FF2B5EF4-FFF2-40B4-BE49-F238E27FC236}">
                  <a16:creationId xmlns:a16="http://schemas.microsoft.com/office/drawing/2014/main" id="{99EB2A14-7077-C336-CF82-004FE35F1565}"/>
                </a:ext>
              </a:extLst>
            </p:cNvPr>
            <p:cNvCxnSpPr>
              <a:stCxn id="7" idx="3"/>
              <a:endCxn id="4" idx="1"/>
            </p:cNvCxnSpPr>
            <p:nvPr/>
          </p:nvCxnSpPr>
          <p:spPr>
            <a:xfrm>
              <a:off x="4800600" y="3702843"/>
              <a:ext cx="3429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3" name="Connector: Elbow 12">
            <a:extLst>
              <a:ext uri="{FF2B5EF4-FFF2-40B4-BE49-F238E27FC236}">
                <a16:creationId xmlns:a16="http://schemas.microsoft.com/office/drawing/2014/main" id="{51808F8E-D4F8-0CFB-A427-5C96F572DA95}"/>
              </a:ext>
            </a:extLst>
          </p:cNvPr>
          <p:cNvCxnSpPr>
            <a:cxnSpLocks/>
          </p:cNvCxnSpPr>
          <p:nvPr/>
        </p:nvCxnSpPr>
        <p:spPr>
          <a:xfrm rot="5400000" flipH="1" flipV="1">
            <a:off x="7273301" y="2675903"/>
            <a:ext cx="403224" cy="328271"/>
          </a:xfrm>
          <a:prstGeom prst="bentConnector3">
            <a:avLst>
              <a:gd name="adj1" fmla="val 2755"/>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5" name="Connector: Elbow 14">
            <a:extLst>
              <a:ext uri="{FF2B5EF4-FFF2-40B4-BE49-F238E27FC236}">
                <a16:creationId xmlns:a16="http://schemas.microsoft.com/office/drawing/2014/main" id="{67F77622-1238-9D09-909B-DC1B72537F77}"/>
              </a:ext>
            </a:extLst>
          </p:cNvPr>
          <p:cNvCxnSpPr>
            <a:cxnSpLocks/>
          </p:cNvCxnSpPr>
          <p:nvPr/>
        </p:nvCxnSpPr>
        <p:spPr>
          <a:xfrm flipV="1">
            <a:off x="7287525" y="2638426"/>
            <a:ext cx="3762276" cy="1228724"/>
          </a:xfrm>
          <a:prstGeom prst="bentConnector3">
            <a:avLst>
              <a:gd name="adj1" fmla="val 100128"/>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9" name="Connector: Elbow 18">
            <a:extLst>
              <a:ext uri="{FF2B5EF4-FFF2-40B4-BE49-F238E27FC236}">
                <a16:creationId xmlns:a16="http://schemas.microsoft.com/office/drawing/2014/main" id="{ED1D4E97-5DC1-6CF3-958F-21252CDDA198}"/>
              </a:ext>
            </a:extLst>
          </p:cNvPr>
          <p:cNvCxnSpPr>
            <a:cxnSpLocks/>
          </p:cNvCxnSpPr>
          <p:nvPr/>
        </p:nvCxnSpPr>
        <p:spPr>
          <a:xfrm rot="5400000" flipH="1" flipV="1">
            <a:off x="7046938" y="2441324"/>
            <a:ext cx="2708840" cy="2181160"/>
          </a:xfrm>
          <a:prstGeom prst="bentConnector3">
            <a:avLst>
              <a:gd name="adj1" fmla="val 538"/>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0" name="Slide Number Placeholder 9">
            <a:extLst>
              <a:ext uri="{FF2B5EF4-FFF2-40B4-BE49-F238E27FC236}">
                <a16:creationId xmlns:a16="http://schemas.microsoft.com/office/drawing/2014/main" id="{D52166AC-F9CA-BCD3-04F0-196EA1005862}"/>
              </a:ext>
            </a:extLst>
          </p:cNvPr>
          <p:cNvSpPr>
            <a:spLocks noGrp="1"/>
          </p:cNvSpPr>
          <p:nvPr>
            <p:ph type="sldNum" sz="quarter" idx="4"/>
          </p:nvPr>
        </p:nvSpPr>
        <p:spPr>
          <a:xfrm>
            <a:off x="4610100" y="6263481"/>
            <a:ext cx="2971800" cy="458787"/>
          </a:xfrm>
          <a:prstGeom prst="rect">
            <a:avLst/>
          </a:prstGeom>
        </p:spPr>
        <p:txBody>
          <a:bodyPr vert="horz" lIns="91440" tIns="45720" rIns="91440" bIns="45720" rtlCol="0" anchor="b"/>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596A38-C4CA-4917-A83B-637187006481}" type="slidenum">
              <a:rPr lang="en-US" smtClean="0"/>
              <a:pPr/>
              <a:t>40</a:t>
            </a:fld>
            <a:endParaRPr lang="en-US" dirty="0"/>
          </a:p>
        </p:txBody>
      </p:sp>
    </p:spTree>
    <p:extLst>
      <p:ext uri="{BB962C8B-B14F-4D97-AF65-F5344CB8AC3E}">
        <p14:creationId xmlns:p14="http://schemas.microsoft.com/office/powerpoint/2010/main" val="8791152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E86227F-F57C-FC0D-A679-F73515CB3AE4}"/>
              </a:ext>
            </a:extLst>
          </p:cNvPr>
          <p:cNvSpPr/>
          <p:nvPr/>
        </p:nvSpPr>
        <p:spPr>
          <a:xfrm>
            <a:off x="8696325" y="2124075"/>
            <a:ext cx="2657475" cy="2943225"/>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nl-NL" dirty="0" err="1">
                <a:solidFill>
                  <a:schemeClr val="tx1"/>
                </a:solidFill>
              </a:rPr>
              <a:t>u_initiator_receiver</a:t>
            </a:r>
            <a:endParaRPr lang="en-US" dirty="0">
              <a:solidFill>
                <a:schemeClr val="tx1"/>
              </a:solidFill>
            </a:endParaRPr>
          </a:p>
        </p:txBody>
      </p:sp>
      <p:sp>
        <p:nvSpPr>
          <p:cNvPr id="10" name="Arrow: Pentagon 9">
            <a:extLst>
              <a:ext uri="{FF2B5EF4-FFF2-40B4-BE49-F238E27FC236}">
                <a16:creationId xmlns:a16="http://schemas.microsoft.com/office/drawing/2014/main" id="{ED94FDCF-FEF9-C3B8-7522-EE8553E638F2}"/>
              </a:ext>
            </a:extLst>
          </p:cNvPr>
          <p:cNvSpPr/>
          <p:nvPr/>
        </p:nvSpPr>
        <p:spPr>
          <a:xfrm flipH="1">
            <a:off x="7328310" y="2731293"/>
            <a:ext cx="1847850" cy="1943100"/>
          </a:xfrm>
          <a:prstGeom prst="homePlat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24033956-7F46-A378-6391-AC5F94A3AC9F}"/>
              </a:ext>
            </a:extLst>
          </p:cNvPr>
          <p:cNvSpPr>
            <a:spLocks noGrp="1"/>
          </p:cNvSpPr>
          <p:nvPr>
            <p:ph type="title"/>
          </p:nvPr>
        </p:nvSpPr>
        <p:spPr/>
        <p:txBody>
          <a:bodyPr/>
          <a:lstStyle/>
          <a:p>
            <a:r>
              <a:rPr lang="nl-NL" dirty="0"/>
              <a:t>Design </a:t>
            </a:r>
            <a:r>
              <a:rPr lang="nl-NL" dirty="0" err="1"/>
              <a:t>Interconnections</a:t>
            </a:r>
            <a:endParaRPr lang="en-US" dirty="0"/>
          </a:p>
        </p:txBody>
      </p:sp>
      <p:sp>
        <p:nvSpPr>
          <p:cNvPr id="4" name="Rectangle 3">
            <a:extLst>
              <a:ext uri="{FF2B5EF4-FFF2-40B4-BE49-F238E27FC236}">
                <a16:creationId xmlns:a16="http://schemas.microsoft.com/office/drawing/2014/main" id="{EF891CCE-80EC-466A-F952-7ACC38A012F9}"/>
              </a:ext>
            </a:extLst>
          </p:cNvPr>
          <p:cNvSpPr/>
          <p:nvPr/>
        </p:nvSpPr>
        <p:spPr>
          <a:xfrm>
            <a:off x="838200" y="2124075"/>
            <a:ext cx="2657475" cy="2943225"/>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nl-NL" dirty="0" err="1">
                <a:solidFill>
                  <a:schemeClr val="tx1"/>
                </a:solidFill>
              </a:rPr>
              <a:t>u_target_transmitter</a:t>
            </a:r>
            <a:endParaRPr lang="en-US" dirty="0">
              <a:solidFill>
                <a:schemeClr val="tx1"/>
              </a:solidFill>
            </a:endParaRPr>
          </a:p>
        </p:txBody>
      </p:sp>
      <p:sp>
        <p:nvSpPr>
          <p:cNvPr id="5" name="Arrow: Pentagon 4">
            <a:extLst>
              <a:ext uri="{FF2B5EF4-FFF2-40B4-BE49-F238E27FC236}">
                <a16:creationId xmlns:a16="http://schemas.microsoft.com/office/drawing/2014/main" id="{6D6854CD-50A5-DD7B-305D-D6EF21EAD4CD}"/>
              </a:ext>
            </a:extLst>
          </p:cNvPr>
          <p:cNvSpPr/>
          <p:nvPr/>
        </p:nvSpPr>
        <p:spPr>
          <a:xfrm flipH="1">
            <a:off x="2091915" y="2732127"/>
            <a:ext cx="1847850" cy="1943100"/>
          </a:xfrm>
          <a:prstGeom prst="homePlat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 name="TextBox 5">
            <a:extLst>
              <a:ext uri="{FF2B5EF4-FFF2-40B4-BE49-F238E27FC236}">
                <a16:creationId xmlns:a16="http://schemas.microsoft.com/office/drawing/2014/main" id="{D6E9CD41-A17F-0B36-5B81-EBE30A23159F}"/>
              </a:ext>
            </a:extLst>
          </p:cNvPr>
          <p:cNvSpPr txBox="1"/>
          <p:nvPr/>
        </p:nvSpPr>
        <p:spPr>
          <a:xfrm>
            <a:off x="2624593" y="3011210"/>
            <a:ext cx="1281120" cy="369332"/>
          </a:xfrm>
          <a:prstGeom prst="rect">
            <a:avLst/>
          </a:prstGeom>
          <a:noFill/>
        </p:spPr>
        <p:txBody>
          <a:bodyPr wrap="none" rtlCol="0">
            <a:spAutoFit/>
          </a:bodyPr>
          <a:lstStyle/>
          <a:p>
            <a:r>
              <a:rPr lang="nl-NL" dirty="0">
                <a:sym typeface="Wingdings" panose="05000000000000000000" pitchFamily="2" charset="2"/>
              </a:rPr>
              <a:t></a:t>
            </a:r>
            <a:r>
              <a:rPr lang="nl-NL" dirty="0">
                <a:solidFill>
                  <a:schemeClr val="tx1"/>
                </a:solidFill>
                <a:sym typeface="Wingdings" panose="05000000000000000000" pitchFamily="2" charset="2"/>
              </a:rPr>
              <a:t> </a:t>
            </a:r>
            <a:r>
              <a:rPr lang="nl-NL" dirty="0" err="1">
                <a:sym typeface="Wingdings" panose="05000000000000000000" pitchFamily="2" charset="2"/>
              </a:rPr>
              <a:t>s</a:t>
            </a:r>
            <a:r>
              <a:rPr lang="nl-NL" dirty="0" err="1">
                <a:solidFill>
                  <a:schemeClr val="tx1"/>
                </a:solidFill>
              </a:rPr>
              <a:t>ck</a:t>
            </a:r>
            <a:r>
              <a:rPr lang="nl-NL" dirty="0">
                <a:solidFill>
                  <a:schemeClr val="tx1"/>
                </a:solidFill>
              </a:rPr>
              <a:t> -</a:t>
            </a:r>
            <a:r>
              <a:rPr lang="nl-NL" dirty="0"/>
              <a:t> </a:t>
            </a:r>
            <a:r>
              <a:rPr lang="nl-NL" dirty="0">
                <a:solidFill>
                  <a:schemeClr val="tx1"/>
                </a:solidFill>
              </a:rPr>
              <a:t>SCK</a:t>
            </a:r>
            <a:endParaRPr lang="en-US" dirty="0">
              <a:solidFill>
                <a:schemeClr val="tx1"/>
              </a:solidFill>
            </a:endParaRPr>
          </a:p>
        </p:txBody>
      </p:sp>
      <p:sp>
        <p:nvSpPr>
          <p:cNvPr id="7" name="TextBox 6">
            <a:extLst>
              <a:ext uri="{FF2B5EF4-FFF2-40B4-BE49-F238E27FC236}">
                <a16:creationId xmlns:a16="http://schemas.microsoft.com/office/drawing/2014/main" id="{8E72B7C1-6278-0CA4-0474-E8676E58E647}"/>
              </a:ext>
            </a:extLst>
          </p:cNvPr>
          <p:cNvSpPr txBox="1"/>
          <p:nvPr/>
        </p:nvSpPr>
        <p:spPr>
          <a:xfrm>
            <a:off x="2624593" y="3444597"/>
            <a:ext cx="1202573" cy="369332"/>
          </a:xfrm>
          <a:prstGeom prst="rect">
            <a:avLst/>
          </a:prstGeom>
          <a:noFill/>
        </p:spPr>
        <p:txBody>
          <a:bodyPr wrap="none" rtlCol="0">
            <a:spAutoFit/>
          </a:bodyPr>
          <a:lstStyle/>
          <a:p>
            <a:r>
              <a:rPr lang="nl-NL" dirty="0">
                <a:sym typeface="Wingdings" panose="05000000000000000000" pitchFamily="2" charset="2"/>
              </a:rPr>
              <a:t> </a:t>
            </a:r>
            <a:r>
              <a:rPr lang="nl-NL" dirty="0" err="1">
                <a:sym typeface="Wingdings" panose="05000000000000000000" pitchFamily="2" charset="2"/>
              </a:rPr>
              <a:t>w</a:t>
            </a:r>
            <a:r>
              <a:rPr lang="nl-NL" dirty="0" err="1"/>
              <a:t>s</a:t>
            </a:r>
            <a:r>
              <a:rPr lang="nl-NL" dirty="0">
                <a:sym typeface="Wingdings" panose="05000000000000000000" pitchFamily="2" charset="2"/>
              </a:rPr>
              <a:t> -</a:t>
            </a:r>
            <a:r>
              <a:rPr lang="nl-NL" dirty="0">
                <a:solidFill>
                  <a:schemeClr val="tx1"/>
                </a:solidFill>
              </a:rPr>
              <a:t> WS</a:t>
            </a:r>
            <a:endParaRPr lang="en-US" dirty="0">
              <a:solidFill>
                <a:schemeClr val="tx1"/>
              </a:solidFill>
            </a:endParaRPr>
          </a:p>
        </p:txBody>
      </p:sp>
      <p:sp>
        <p:nvSpPr>
          <p:cNvPr id="8" name="TextBox 7">
            <a:extLst>
              <a:ext uri="{FF2B5EF4-FFF2-40B4-BE49-F238E27FC236}">
                <a16:creationId xmlns:a16="http://schemas.microsoft.com/office/drawing/2014/main" id="{10813247-E74B-901E-2404-017AAF61E2A5}"/>
              </a:ext>
            </a:extLst>
          </p:cNvPr>
          <p:cNvSpPr txBox="1"/>
          <p:nvPr/>
        </p:nvSpPr>
        <p:spPr>
          <a:xfrm>
            <a:off x="2624593" y="3877984"/>
            <a:ext cx="1422184" cy="369332"/>
          </a:xfrm>
          <a:prstGeom prst="rect">
            <a:avLst/>
          </a:prstGeom>
          <a:noFill/>
        </p:spPr>
        <p:txBody>
          <a:bodyPr wrap="none" rtlCol="0">
            <a:spAutoFit/>
          </a:bodyPr>
          <a:lstStyle/>
          <a:p>
            <a:r>
              <a:rPr lang="nl-NL" dirty="0">
                <a:sym typeface="Wingdings" panose="05000000000000000000" pitchFamily="2" charset="2"/>
              </a:rPr>
              <a:t> </a:t>
            </a:r>
            <a:r>
              <a:rPr lang="nl-NL" dirty="0" err="1">
                <a:sym typeface="Wingdings" panose="05000000000000000000" pitchFamily="2" charset="2"/>
              </a:rPr>
              <a:t>s</a:t>
            </a:r>
            <a:r>
              <a:rPr lang="nl-NL" dirty="0" err="1"/>
              <a:t>d</a:t>
            </a:r>
            <a:r>
              <a:rPr lang="nl-NL" dirty="0"/>
              <a:t> - </a:t>
            </a:r>
            <a:r>
              <a:rPr lang="nl-NL" dirty="0">
                <a:solidFill>
                  <a:schemeClr val="tx1"/>
                </a:solidFill>
              </a:rPr>
              <a:t>SD_IN</a:t>
            </a:r>
            <a:endParaRPr lang="en-US" dirty="0">
              <a:solidFill>
                <a:schemeClr val="tx1"/>
              </a:solidFill>
            </a:endParaRPr>
          </a:p>
        </p:txBody>
      </p:sp>
      <p:sp>
        <p:nvSpPr>
          <p:cNvPr id="11" name="TextBox 10">
            <a:extLst>
              <a:ext uri="{FF2B5EF4-FFF2-40B4-BE49-F238E27FC236}">
                <a16:creationId xmlns:a16="http://schemas.microsoft.com/office/drawing/2014/main" id="{D45F9783-9492-D41D-EC99-809A204BC3FF}"/>
              </a:ext>
            </a:extLst>
          </p:cNvPr>
          <p:cNvSpPr txBox="1"/>
          <p:nvPr/>
        </p:nvSpPr>
        <p:spPr>
          <a:xfrm>
            <a:off x="7999031" y="3075265"/>
            <a:ext cx="1281120" cy="369332"/>
          </a:xfrm>
          <a:prstGeom prst="rect">
            <a:avLst/>
          </a:prstGeom>
          <a:noFill/>
        </p:spPr>
        <p:txBody>
          <a:bodyPr wrap="none" rtlCol="0">
            <a:spAutoFit/>
          </a:bodyPr>
          <a:lstStyle/>
          <a:p>
            <a:r>
              <a:rPr lang="nl-NL" dirty="0">
                <a:solidFill>
                  <a:schemeClr val="tx1"/>
                </a:solidFill>
              </a:rPr>
              <a:t>SCK - </a:t>
            </a:r>
            <a:r>
              <a:rPr lang="nl-NL" dirty="0" err="1">
                <a:solidFill>
                  <a:schemeClr val="tx1"/>
                </a:solidFill>
                <a:sym typeface="Wingdings" panose="05000000000000000000" pitchFamily="2" charset="2"/>
              </a:rPr>
              <a:t>sck</a:t>
            </a:r>
            <a:r>
              <a:rPr lang="nl-NL" dirty="0">
                <a:sym typeface="Wingdings" panose="05000000000000000000" pitchFamily="2" charset="2"/>
              </a:rPr>
              <a:t> </a:t>
            </a:r>
            <a:endParaRPr lang="en-US" dirty="0">
              <a:solidFill>
                <a:schemeClr val="tx1"/>
              </a:solidFill>
            </a:endParaRPr>
          </a:p>
        </p:txBody>
      </p:sp>
      <p:sp>
        <p:nvSpPr>
          <p:cNvPr id="12" name="TextBox 11">
            <a:extLst>
              <a:ext uri="{FF2B5EF4-FFF2-40B4-BE49-F238E27FC236}">
                <a16:creationId xmlns:a16="http://schemas.microsoft.com/office/drawing/2014/main" id="{BF6754A2-B723-1BA7-2B1F-64C034DA10CB}"/>
              </a:ext>
            </a:extLst>
          </p:cNvPr>
          <p:cNvSpPr txBox="1"/>
          <p:nvPr/>
        </p:nvSpPr>
        <p:spPr>
          <a:xfrm>
            <a:off x="8047121" y="3508652"/>
            <a:ext cx="1202573" cy="369332"/>
          </a:xfrm>
          <a:prstGeom prst="rect">
            <a:avLst/>
          </a:prstGeom>
          <a:noFill/>
        </p:spPr>
        <p:txBody>
          <a:bodyPr wrap="none" rtlCol="0">
            <a:spAutoFit/>
          </a:bodyPr>
          <a:lstStyle/>
          <a:p>
            <a:r>
              <a:rPr lang="nl-NL" dirty="0"/>
              <a:t>WS - </a:t>
            </a:r>
            <a:r>
              <a:rPr lang="nl-NL" dirty="0" err="1">
                <a:sym typeface="Wingdings" panose="05000000000000000000" pitchFamily="2" charset="2"/>
              </a:rPr>
              <a:t>ws</a:t>
            </a:r>
            <a:r>
              <a:rPr lang="nl-NL" dirty="0">
                <a:sym typeface="Wingdings" panose="05000000000000000000" pitchFamily="2" charset="2"/>
              </a:rPr>
              <a:t> </a:t>
            </a:r>
            <a:endParaRPr lang="en-US" dirty="0">
              <a:solidFill>
                <a:schemeClr val="tx1"/>
              </a:solidFill>
            </a:endParaRPr>
          </a:p>
        </p:txBody>
      </p:sp>
      <p:sp>
        <p:nvSpPr>
          <p:cNvPr id="13" name="TextBox 12">
            <a:extLst>
              <a:ext uri="{FF2B5EF4-FFF2-40B4-BE49-F238E27FC236}">
                <a16:creationId xmlns:a16="http://schemas.microsoft.com/office/drawing/2014/main" id="{357307A1-F048-DC8E-0081-6BDE3593014B}"/>
              </a:ext>
            </a:extLst>
          </p:cNvPr>
          <p:cNvSpPr txBox="1"/>
          <p:nvPr/>
        </p:nvSpPr>
        <p:spPr>
          <a:xfrm>
            <a:off x="7857967" y="3942039"/>
            <a:ext cx="1422184" cy="369332"/>
          </a:xfrm>
          <a:prstGeom prst="rect">
            <a:avLst/>
          </a:prstGeom>
          <a:noFill/>
        </p:spPr>
        <p:txBody>
          <a:bodyPr wrap="none" rtlCol="0">
            <a:spAutoFit/>
          </a:bodyPr>
          <a:lstStyle/>
          <a:p>
            <a:r>
              <a:rPr lang="nl-NL" dirty="0"/>
              <a:t>SD_IN</a:t>
            </a:r>
            <a:r>
              <a:rPr lang="nl-NL" dirty="0">
                <a:sym typeface="Wingdings" panose="05000000000000000000" pitchFamily="2" charset="2"/>
              </a:rPr>
              <a:t> - </a:t>
            </a:r>
            <a:r>
              <a:rPr lang="nl-NL" dirty="0" err="1">
                <a:sym typeface="Wingdings" panose="05000000000000000000" pitchFamily="2" charset="2"/>
              </a:rPr>
              <a:t>sd</a:t>
            </a:r>
            <a:r>
              <a:rPr lang="nl-NL" dirty="0">
                <a:sym typeface="Wingdings" panose="05000000000000000000" pitchFamily="2" charset="2"/>
              </a:rPr>
              <a:t> </a:t>
            </a:r>
            <a:endParaRPr lang="en-US" dirty="0">
              <a:solidFill>
                <a:schemeClr val="tx1"/>
              </a:solidFill>
            </a:endParaRPr>
          </a:p>
        </p:txBody>
      </p:sp>
      <p:sp>
        <p:nvSpPr>
          <p:cNvPr id="18" name="TextBox 17">
            <a:extLst>
              <a:ext uri="{FF2B5EF4-FFF2-40B4-BE49-F238E27FC236}">
                <a16:creationId xmlns:a16="http://schemas.microsoft.com/office/drawing/2014/main" id="{BF9C10F0-8BD8-ACC9-1B7B-F86895F23DB5}"/>
              </a:ext>
            </a:extLst>
          </p:cNvPr>
          <p:cNvSpPr txBox="1"/>
          <p:nvPr/>
        </p:nvSpPr>
        <p:spPr>
          <a:xfrm>
            <a:off x="8921853" y="2716768"/>
            <a:ext cx="242374" cy="369332"/>
          </a:xfrm>
          <a:prstGeom prst="rect">
            <a:avLst/>
          </a:prstGeom>
          <a:noFill/>
        </p:spPr>
        <p:txBody>
          <a:bodyPr wrap="none" rtlCol="0">
            <a:spAutoFit/>
          </a:bodyPr>
          <a:lstStyle/>
          <a:p>
            <a:r>
              <a:rPr lang="nl-NL" dirty="0"/>
              <a:t>I</a:t>
            </a:r>
            <a:endParaRPr lang="en-US" dirty="0"/>
          </a:p>
        </p:txBody>
      </p:sp>
      <p:sp>
        <p:nvSpPr>
          <p:cNvPr id="19" name="TextBox 18">
            <a:extLst>
              <a:ext uri="{FF2B5EF4-FFF2-40B4-BE49-F238E27FC236}">
                <a16:creationId xmlns:a16="http://schemas.microsoft.com/office/drawing/2014/main" id="{F24C65D8-EFF8-1365-B388-9D4EEB8D0AE6}"/>
              </a:ext>
            </a:extLst>
          </p:cNvPr>
          <p:cNvSpPr txBox="1"/>
          <p:nvPr/>
        </p:nvSpPr>
        <p:spPr>
          <a:xfrm>
            <a:off x="3648856" y="2709386"/>
            <a:ext cx="296876" cy="369332"/>
          </a:xfrm>
          <a:prstGeom prst="rect">
            <a:avLst/>
          </a:prstGeom>
          <a:noFill/>
        </p:spPr>
        <p:txBody>
          <a:bodyPr wrap="none" rtlCol="0">
            <a:spAutoFit/>
          </a:bodyPr>
          <a:lstStyle/>
          <a:p>
            <a:r>
              <a:rPr lang="nl-NL" dirty="0"/>
              <a:t>T</a:t>
            </a:r>
            <a:endParaRPr lang="en-US" dirty="0"/>
          </a:p>
        </p:txBody>
      </p:sp>
      <p:cxnSp>
        <p:nvCxnSpPr>
          <p:cNvPr id="26" name="Straight Arrow Connector 25">
            <a:extLst>
              <a:ext uri="{FF2B5EF4-FFF2-40B4-BE49-F238E27FC236}">
                <a16:creationId xmlns:a16="http://schemas.microsoft.com/office/drawing/2014/main" id="{9DF80A8E-EC7C-BC82-A543-C9CD4DB8E3BA}"/>
              </a:ext>
            </a:extLst>
          </p:cNvPr>
          <p:cNvCxnSpPr>
            <a:cxnSpLocks/>
            <a:stCxn id="10" idx="3"/>
            <a:endCxn id="5" idx="1"/>
          </p:cNvCxnSpPr>
          <p:nvPr/>
        </p:nvCxnSpPr>
        <p:spPr>
          <a:xfrm flipH="1">
            <a:off x="3939765" y="3702843"/>
            <a:ext cx="3388545" cy="83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FE975085-9633-8ABA-4675-6A47D056DBEE}"/>
              </a:ext>
            </a:extLst>
          </p:cNvPr>
          <p:cNvPicPr>
            <a:picLocks noChangeAspect="1"/>
          </p:cNvPicPr>
          <p:nvPr/>
        </p:nvPicPr>
        <p:blipFill>
          <a:blip r:embed="rId3"/>
          <a:stretch>
            <a:fillRect/>
          </a:stretch>
        </p:blipFill>
        <p:spPr>
          <a:xfrm>
            <a:off x="3985035" y="4590370"/>
            <a:ext cx="3971100" cy="1124628"/>
          </a:xfrm>
          <a:prstGeom prst="rect">
            <a:avLst/>
          </a:prstGeom>
        </p:spPr>
      </p:pic>
      <p:sp>
        <p:nvSpPr>
          <p:cNvPr id="3" name="Slide Number Placeholder 2">
            <a:extLst>
              <a:ext uri="{FF2B5EF4-FFF2-40B4-BE49-F238E27FC236}">
                <a16:creationId xmlns:a16="http://schemas.microsoft.com/office/drawing/2014/main" id="{DB0DF595-CA13-D969-7699-259D3A758404}"/>
              </a:ext>
            </a:extLst>
          </p:cNvPr>
          <p:cNvSpPr>
            <a:spLocks noGrp="1"/>
          </p:cNvSpPr>
          <p:nvPr>
            <p:ph type="sldNum" sz="quarter" idx="4"/>
          </p:nvPr>
        </p:nvSpPr>
        <p:spPr>
          <a:xfrm>
            <a:off x="4610100" y="6263481"/>
            <a:ext cx="2971800" cy="458787"/>
          </a:xfrm>
          <a:prstGeom prst="rect">
            <a:avLst/>
          </a:prstGeom>
        </p:spPr>
        <p:txBody>
          <a:bodyPr vert="horz" lIns="91440" tIns="45720" rIns="91440" bIns="45720" rtlCol="0" anchor="b"/>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596A38-C4CA-4917-A83B-637187006481}" type="slidenum">
              <a:rPr lang="en-US" smtClean="0"/>
              <a:pPr/>
              <a:t>41</a:t>
            </a:fld>
            <a:endParaRPr lang="en-US" dirty="0"/>
          </a:p>
        </p:txBody>
      </p:sp>
    </p:spTree>
    <p:extLst>
      <p:ext uri="{BB962C8B-B14F-4D97-AF65-F5344CB8AC3E}">
        <p14:creationId xmlns:p14="http://schemas.microsoft.com/office/powerpoint/2010/main" val="6782228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D7FCA90-90FA-4EA5-AF75-F61BEF3B9C1E}"/>
              </a:ext>
            </a:extLst>
          </p:cNvPr>
          <p:cNvSpPr/>
          <p:nvPr/>
        </p:nvSpPr>
        <p:spPr>
          <a:xfrm>
            <a:off x="8696325" y="2670175"/>
            <a:ext cx="2657475" cy="2943225"/>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nl-NL" dirty="0" err="1">
                <a:solidFill>
                  <a:schemeClr val="tx1"/>
                </a:solidFill>
              </a:rPr>
              <a:t>u_target_receiver</a:t>
            </a:r>
            <a:endParaRPr lang="en-US" dirty="0">
              <a:solidFill>
                <a:schemeClr val="tx1"/>
              </a:solidFill>
            </a:endParaRPr>
          </a:p>
        </p:txBody>
      </p:sp>
      <p:sp>
        <p:nvSpPr>
          <p:cNvPr id="15" name="Arrow: Pentagon 14">
            <a:extLst>
              <a:ext uri="{FF2B5EF4-FFF2-40B4-BE49-F238E27FC236}">
                <a16:creationId xmlns:a16="http://schemas.microsoft.com/office/drawing/2014/main" id="{8B334CDD-89E2-CE51-E9B1-9F43467FAC5D}"/>
              </a:ext>
            </a:extLst>
          </p:cNvPr>
          <p:cNvSpPr/>
          <p:nvPr/>
        </p:nvSpPr>
        <p:spPr>
          <a:xfrm>
            <a:off x="8229600" y="3290093"/>
            <a:ext cx="1847850" cy="1943100"/>
          </a:xfrm>
          <a:prstGeom prst="homePlat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24033956-7F46-A378-6391-AC5F94A3AC9F}"/>
              </a:ext>
            </a:extLst>
          </p:cNvPr>
          <p:cNvSpPr>
            <a:spLocks noGrp="1"/>
          </p:cNvSpPr>
          <p:nvPr>
            <p:ph type="title"/>
          </p:nvPr>
        </p:nvSpPr>
        <p:spPr/>
        <p:txBody>
          <a:bodyPr/>
          <a:lstStyle/>
          <a:p>
            <a:r>
              <a:rPr lang="nl-NL" dirty="0"/>
              <a:t>Design</a:t>
            </a:r>
            <a:br>
              <a:rPr lang="nl-NL" dirty="0"/>
            </a:br>
            <a:r>
              <a:rPr lang="nl-NL" dirty="0" err="1"/>
              <a:t>Interconnections</a:t>
            </a:r>
            <a:endParaRPr lang="en-US" dirty="0"/>
          </a:p>
        </p:txBody>
      </p:sp>
      <p:sp>
        <p:nvSpPr>
          <p:cNvPr id="4" name="Rectangle 3">
            <a:extLst>
              <a:ext uri="{FF2B5EF4-FFF2-40B4-BE49-F238E27FC236}">
                <a16:creationId xmlns:a16="http://schemas.microsoft.com/office/drawing/2014/main" id="{EF891CCE-80EC-466A-F952-7ACC38A012F9}"/>
              </a:ext>
            </a:extLst>
          </p:cNvPr>
          <p:cNvSpPr/>
          <p:nvPr/>
        </p:nvSpPr>
        <p:spPr>
          <a:xfrm>
            <a:off x="838200" y="2670175"/>
            <a:ext cx="2657475" cy="2943225"/>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nl-NL" dirty="0" err="1">
                <a:solidFill>
                  <a:schemeClr val="tx1"/>
                </a:solidFill>
              </a:rPr>
              <a:t>u_target_transmitter</a:t>
            </a:r>
            <a:endParaRPr lang="en-US" dirty="0">
              <a:solidFill>
                <a:schemeClr val="tx1"/>
              </a:solidFill>
            </a:endParaRPr>
          </a:p>
        </p:txBody>
      </p:sp>
      <p:sp>
        <p:nvSpPr>
          <p:cNvPr id="5" name="Arrow: Pentagon 4">
            <a:extLst>
              <a:ext uri="{FF2B5EF4-FFF2-40B4-BE49-F238E27FC236}">
                <a16:creationId xmlns:a16="http://schemas.microsoft.com/office/drawing/2014/main" id="{6D6854CD-50A5-DD7B-305D-D6EF21EAD4CD}"/>
              </a:ext>
            </a:extLst>
          </p:cNvPr>
          <p:cNvSpPr/>
          <p:nvPr/>
        </p:nvSpPr>
        <p:spPr>
          <a:xfrm flipH="1">
            <a:off x="2091915" y="3278227"/>
            <a:ext cx="1847850" cy="1943100"/>
          </a:xfrm>
          <a:prstGeom prst="homePlat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 name="TextBox 5">
            <a:extLst>
              <a:ext uri="{FF2B5EF4-FFF2-40B4-BE49-F238E27FC236}">
                <a16:creationId xmlns:a16="http://schemas.microsoft.com/office/drawing/2014/main" id="{D6E9CD41-A17F-0B36-5B81-EBE30A23159F}"/>
              </a:ext>
            </a:extLst>
          </p:cNvPr>
          <p:cNvSpPr txBox="1"/>
          <p:nvPr/>
        </p:nvSpPr>
        <p:spPr>
          <a:xfrm>
            <a:off x="2624593" y="3557310"/>
            <a:ext cx="1281120" cy="369332"/>
          </a:xfrm>
          <a:prstGeom prst="rect">
            <a:avLst/>
          </a:prstGeom>
          <a:noFill/>
        </p:spPr>
        <p:txBody>
          <a:bodyPr wrap="none" rtlCol="0">
            <a:spAutoFit/>
          </a:bodyPr>
          <a:lstStyle/>
          <a:p>
            <a:r>
              <a:rPr lang="nl-NL" dirty="0">
                <a:sym typeface="Wingdings" panose="05000000000000000000" pitchFamily="2" charset="2"/>
              </a:rPr>
              <a:t></a:t>
            </a:r>
            <a:r>
              <a:rPr lang="nl-NL" dirty="0">
                <a:solidFill>
                  <a:schemeClr val="tx1"/>
                </a:solidFill>
                <a:sym typeface="Wingdings" panose="05000000000000000000" pitchFamily="2" charset="2"/>
              </a:rPr>
              <a:t> </a:t>
            </a:r>
            <a:r>
              <a:rPr lang="nl-NL" dirty="0" err="1">
                <a:sym typeface="Wingdings" panose="05000000000000000000" pitchFamily="2" charset="2"/>
              </a:rPr>
              <a:t>s</a:t>
            </a:r>
            <a:r>
              <a:rPr lang="nl-NL" dirty="0" err="1">
                <a:solidFill>
                  <a:schemeClr val="tx1"/>
                </a:solidFill>
              </a:rPr>
              <a:t>ck</a:t>
            </a:r>
            <a:r>
              <a:rPr lang="nl-NL" dirty="0">
                <a:solidFill>
                  <a:schemeClr val="tx1"/>
                </a:solidFill>
              </a:rPr>
              <a:t> -</a:t>
            </a:r>
            <a:r>
              <a:rPr lang="nl-NL" dirty="0"/>
              <a:t> </a:t>
            </a:r>
            <a:r>
              <a:rPr lang="nl-NL" dirty="0">
                <a:solidFill>
                  <a:schemeClr val="tx1"/>
                </a:solidFill>
              </a:rPr>
              <a:t>SCK</a:t>
            </a:r>
            <a:endParaRPr lang="en-US" dirty="0">
              <a:solidFill>
                <a:schemeClr val="tx1"/>
              </a:solidFill>
            </a:endParaRPr>
          </a:p>
        </p:txBody>
      </p:sp>
      <p:sp>
        <p:nvSpPr>
          <p:cNvPr id="7" name="TextBox 6">
            <a:extLst>
              <a:ext uri="{FF2B5EF4-FFF2-40B4-BE49-F238E27FC236}">
                <a16:creationId xmlns:a16="http://schemas.microsoft.com/office/drawing/2014/main" id="{8E72B7C1-6278-0CA4-0474-E8676E58E647}"/>
              </a:ext>
            </a:extLst>
          </p:cNvPr>
          <p:cNvSpPr txBox="1"/>
          <p:nvPr/>
        </p:nvSpPr>
        <p:spPr>
          <a:xfrm>
            <a:off x="2624593" y="3990697"/>
            <a:ext cx="1202573" cy="369332"/>
          </a:xfrm>
          <a:prstGeom prst="rect">
            <a:avLst/>
          </a:prstGeom>
          <a:noFill/>
        </p:spPr>
        <p:txBody>
          <a:bodyPr wrap="none" rtlCol="0">
            <a:spAutoFit/>
          </a:bodyPr>
          <a:lstStyle/>
          <a:p>
            <a:r>
              <a:rPr lang="nl-NL" dirty="0">
                <a:sym typeface="Wingdings" panose="05000000000000000000" pitchFamily="2" charset="2"/>
              </a:rPr>
              <a:t> </a:t>
            </a:r>
            <a:r>
              <a:rPr lang="nl-NL" dirty="0" err="1">
                <a:sym typeface="Wingdings" panose="05000000000000000000" pitchFamily="2" charset="2"/>
              </a:rPr>
              <a:t>w</a:t>
            </a:r>
            <a:r>
              <a:rPr lang="nl-NL" dirty="0" err="1"/>
              <a:t>s</a:t>
            </a:r>
            <a:r>
              <a:rPr lang="nl-NL" dirty="0">
                <a:sym typeface="Wingdings" panose="05000000000000000000" pitchFamily="2" charset="2"/>
              </a:rPr>
              <a:t> -</a:t>
            </a:r>
            <a:r>
              <a:rPr lang="nl-NL" dirty="0">
                <a:solidFill>
                  <a:schemeClr val="tx1"/>
                </a:solidFill>
              </a:rPr>
              <a:t> WS</a:t>
            </a:r>
            <a:endParaRPr lang="en-US" dirty="0">
              <a:solidFill>
                <a:schemeClr val="tx1"/>
              </a:solidFill>
            </a:endParaRPr>
          </a:p>
        </p:txBody>
      </p:sp>
      <p:sp>
        <p:nvSpPr>
          <p:cNvPr id="8" name="TextBox 7">
            <a:extLst>
              <a:ext uri="{FF2B5EF4-FFF2-40B4-BE49-F238E27FC236}">
                <a16:creationId xmlns:a16="http://schemas.microsoft.com/office/drawing/2014/main" id="{10813247-E74B-901E-2404-017AAF61E2A5}"/>
              </a:ext>
            </a:extLst>
          </p:cNvPr>
          <p:cNvSpPr txBox="1"/>
          <p:nvPr/>
        </p:nvSpPr>
        <p:spPr>
          <a:xfrm>
            <a:off x="2624593" y="4424084"/>
            <a:ext cx="1422184" cy="369332"/>
          </a:xfrm>
          <a:prstGeom prst="rect">
            <a:avLst/>
          </a:prstGeom>
          <a:noFill/>
        </p:spPr>
        <p:txBody>
          <a:bodyPr wrap="none" rtlCol="0">
            <a:spAutoFit/>
          </a:bodyPr>
          <a:lstStyle/>
          <a:p>
            <a:r>
              <a:rPr lang="nl-NL" dirty="0">
                <a:sym typeface="Wingdings" panose="05000000000000000000" pitchFamily="2" charset="2"/>
              </a:rPr>
              <a:t> </a:t>
            </a:r>
            <a:r>
              <a:rPr lang="nl-NL" dirty="0" err="1">
                <a:sym typeface="Wingdings" panose="05000000000000000000" pitchFamily="2" charset="2"/>
              </a:rPr>
              <a:t>s</a:t>
            </a:r>
            <a:r>
              <a:rPr lang="nl-NL" dirty="0" err="1"/>
              <a:t>d</a:t>
            </a:r>
            <a:r>
              <a:rPr lang="nl-NL" dirty="0"/>
              <a:t> - </a:t>
            </a:r>
            <a:r>
              <a:rPr lang="nl-NL" dirty="0">
                <a:solidFill>
                  <a:schemeClr val="tx1"/>
                </a:solidFill>
              </a:rPr>
              <a:t>SD_IN</a:t>
            </a:r>
            <a:endParaRPr lang="en-US" dirty="0">
              <a:solidFill>
                <a:schemeClr val="tx1"/>
              </a:solidFill>
            </a:endParaRPr>
          </a:p>
        </p:txBody>
      </p:sp>
      <p:sp>
        <p:nvSpPr>
          <p:cNvPr id="19" name="TextBox 18">
            <a:extLst>
              <a:ext uri="{FF2B5EF4-FFF2-40B4-BE49-F238E27FC236}">
                <a16:creationId xmlns:a16="http://schemas.microsoft.com/office/drawing/2014/main" id="{F24C65D8-EFF8-1365-B388-9D4EEB8D0AE6}"/>
              </a:ext>
            </a:extLst>
          </p:cNvPr>
          <p:cNvSpPr txBox="1"/>
          <p:nvPr/>
        </p:nvSpPr>
        <p:spPr>
          <a:xfrm>
            <a:off x="3648856" y="3255486"/>
            <a:ext cx="296876" cy="369332"/>
          </a:xfrm>
          <a:prstGeom prst="rect">
            <a:avLst/>
          </a:prstGeom>
          <a:noFill/>
        </p:spPr>
        <p:txBody>
          <a:bodyPr wrap="none" rtlCol="0">
            <a:spAutoFit/>
          </a:bodyPr>
          <a:lstStyle/>
          <a:p>
            <a:r>
              <a:rPr lang="nl-NL" dirty="0"/>
              <a:t>T</a:t>
            </a:r>
            <a:endParaRPr lang="en-US" dirty="0"/>
          </a:p>
        </p:txBody>
      </p:sp>
      <p:cxnSp>
        <p:nvCxnSpPr>
          <p:cNvPr id="26" name="Straight Arrow Connector 25">
            <a:extLst>
              <a:ext uri="{FF2B5EF4-FFF2-40B4-BE49-F238E27FC236}">
                <a16:creationId xmlns:a16="http://schemas.microsoft.com/office/drawing/2014/main" id="{9DF80A8E-EC7C-BC82-A543-C9CD4DB8E3BA}"/>
              </a:ext>
            </a:extLst>
          </p:cNvPr>
          <p:cNvCxnSpPr>
            <a:cxnSpLocks/>
            <a:stCxn id="29" idx="3"/>
            <a:endCxn id="5" idx="1"/>
          </p:cNvCxnSpPr>
          <p:nvPr/>
        </p:nvCxnSpPr>
        <p:spPr>
          <a:xfrm flipH="1" flipV="1">
            <a:off x="3939765" y="4249777"/>
            <a:ext cx="308385" cy="14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D9EBCCA-0DF1-1DDE-F334-2E97040B9810}"/>
              </a:ext>
            </a:extLst>
          </p:cNvPr>
          <p:cNvSpPr txBox="1"/>
          <p:nvPr/>
        </p:nvSpPr>
        <p:spPr>
          <a:xfrm>
            <a:off x="8190836" y="3553380"/>
            <a:ext cx="1281120" cy="369332"/>
          </a:xfrm>
          <a:prstGeom prst="rect">
            <a:avLst/>
          </a:prstGeom>
          <a:noFill/>
        </p:spPr>
        <p:txBody>
          <a:bodyPr wrap="none" rtlCol="0">
            <a:spAutoFit/>
          </a:bodyPr>
          <a:lstStyle/>
          <a:p>
            <a:r>
              <a:rPr lang="nl-NL" dirty="0">
                <a:solidFill>
                  <a:schemeClr val="tx1"/>
                </a:solidFill>
              </a:rPr>
              <a:t>SCK - </a:t>
            </a:r>
            <a:r>
              <a:rPr lang="nl-NL" dirty="0" err="1">
                <a:solidFill>
                  <a:schemeClr val="tx1"/>
                </a:solidFill>
                <a:sym typeface="Wingdings" panose="05000000000000000000" pitchFamily="2" charset="2"/>
              </a:rPr>
              <a:t>sck</a:t>
            </a:r>
            <a:r>
              <a:rPr lang="nl-NL" dirty="0">
                <a:solidFill>
                  <a:schemeClr val="tx1"/>
                </a:solidFill>
                <a:sym typeface="Wingdings" panose="05000000000000000000" pitchFamily="2" charset="2"/>
              </a:rPr>
              <a:t> </a:t>
            </a:r>
            <a:endParaRPr lang="en-US" dirty="0">
              <a:solidFill>
                <a:schemeClr val="tx1"/>
              </a:solidFill>
            </a:endParaRPr>
          </a:p>
        </p:txBody>
      </p:sp>
      <p:sp>
        <p:nvSpPr>
          <p:cNvPr id="17" name="TextBox 16">
            <a:extLst>
              <a:ext uri="{FF2B5EF4-FFF2-40B4-BE49-F238E27FC236}">
                <a16:creationId xmlns:a16="http://schemas.microsoft.com/office/drawing/2014/main" id="{1EBB95A2-5CCB-AA29-57C1-A46B85E17B14}"/>
              </a:ext>
            </a:extLst>
          </p:cNvPr>
          <p:cNvSpPr txBox="1"/>
          <p:nvPr/>
        </p:nvSpPr>
        <p:spPr>
          <a:xfrm>
            <a:off x="8190836" y="3986767"/>
            <a:ext cx="1202573" cy="369332"/>
          </a:xfrm>
          <a:prstGeom prst="rect">
            <a:avLst/>
          </a:prstGeom>
          <a:noFill/>
        </p:spPr>
        <p:txBody>
          <a:bodyPr wrap="none" rtlCol="0">
            <a:spAutoFit/>
          </a:bodyPr>
          <a:lstStyle/>
          <a:p>
            <a:r>
              <a:rPr lang="nl-NL" dirty="0"/>
              <a:t>WS - </a:t>
            </a:r>
            <a:r>
              <a:rPr lang="nl-NL" dirty="0" err="1">
                <a:sym typeface="Wingdings" panose="05000000000000000000" pitchFamily="2" charset="2"/>
              </a:rPr>
              <a:t>ws</a:t>
            </a:r>
            <a:r>
              <a:rPr lang="nl-NL" dirty="0">
                <a:sym typeface="Wingdings" panose="05000000000000000000" pitchFamily="2" charset="2"/>
              </a:rPr>
              <a:t> </a:t>
            </a:r>
            <a:endParaRPr lang="en-US" dirty="0">
              <a:solidFill>
                <a:schemeClr val="tx1"/>
              </a:solidFill>
            </a:endParaRPr>
          </a:p>
        </p:txBody>
      </p:sp>
      <p:sp>
        <p:nvSpPr>
          <p:cNvPr id="20" name="TextBox 19">
            <a:extLst>
              <a:ext uri="{FF2B5EF4-FFF2-40B4-BE49-F238E27FC236}">
                <a16:creationId xmlns:a16="http://schemas.microsoft.com/office/drawing/2014/main" id="{0DABC6DB-ABF3-14A7-C069-35C08C0F8221}"/>
              </a:ext>
            </a:extLst>
          </p:cNvPr>
          <p:cNvSpPr txBox="1"/>
          <p:nvPr/>
        </p:nvSpPr>
        <p:spPr>
          <a:xfrm>
            <a:off x="8190836" y="4420154"/>
            <a:ext cx="1627369" cy="369332"/>
          </a:xfrm>
          <a:prstGeom prst="rect">
            <a:avLst/>
          </a:prstGeom>
          <a:noFill/>
        </p:spPr>
        <p:txBody>
          <a:bodyPr wrap="none" rtlCol="0">
            <a:spAutoFit/>
          </a:bodyPr>
          <a:lstStyle/>
          <a:p>
            <a:r>
              <a:rPr lang="nl-NL" dirty="0"/>
              <a:t>SD_OUT</a:t>
            </a:r>
            <a:r>
              <a:rPr lang="nl-NL" dirty="0">
                <a:sym typeface="Wingdings" panose="05000000000000000000" pitchFamily="2" charset="2"/>
              </a:rPr>
              <a:t> - </a:t>
            </a:r>
            <a:r>
              <a:rPr lang="nl-NL" dirty="0" err="1">
                <a:sym typeface="Wingdings" panose="05000000000000000000" pitchFamily="2" charset="2"/>
              </a:rPr>
              <a:t>sd</a:t>
            </a:r>
            <a:r>
              <a:rPr lang="nl-NL" dirty="0">
                <a:sym typeface="Wingdings" panose="05000000000000000000" pitchFamily="2" charset="2"/>
              </a:rPr>
              <a:t> </a:t>
            </a:r>
            <a:endParaRPr lang="en-US" dirty="0">
              <a:solidFill>
                <a:schemeClr val="tx1"/>
              </a:solidFill>
            </a:endParaRPr>
          </a:p>
        </p:txBody>
      </p:sp>
      <p:sp>
        <p:nvSpPr>
          <p:cNvPr id="21" name="TextBox 20">
            <a:extLst>
              <a:ext uri="{FF2B5EF4-FFF2-40B4-BE49-F238E27FC236}">
                <a16:creationId xmlns:a16="http://schemas.microsoft.com/office/drawing/2014/main" id="{86A51006-BD29-70F8-4ABF-632FEAB9F183}"/>
              </a:ext>
            </a:extLst>
          </p:cNvPr>
          <p:cNvSpPr txBox="1"/>
          <p:nvPr/>
        </p:nvSpPr>
        <p:spPr>
          <a:xfrm>
            <a:off x="8220589" y="3230602"/>
            <a:ext cx="296876" cy="369332"/>
          </a:xfrm>
          <a:prstGeom prst="rect">
            <a:avLst/>
          </a:prstGeom>
          <a:noFill/>
        </p:spPr>
        <p:txBody>
          <a:bodyPr wrap="none" rtlCol="0">
            <a:spAutoFit/>
          </a:bodyPr>
          <a:lstStyle/>
          <a:p>
            <a:r>
              <a:rPr lang="nl-NL" dirty="0"/>
              <a:t>T</a:t>
            </a:r>
            <a:endParaRPr lang="en-US" dirty="0"/>
          </a:p>
        </p:txBody>
      </p:sp>
      <p:sp>
        <p:nvSpPr>
          <p:cNvPr id="22" name="Rectangle 21">
            <a:extLst>
              <a:ext uri="{FF2B5EF4-FFF2-40B4-BE49-F238E27FC236}">
                <a16:creationId xmlns:a16="http://schemas.microsoft.com/office/drawing/2014/main" id="{FE3D70BA-97C6-11DD-0714-520BC2925802}"/>
              </a:ext>
            </a:extLst>
          </p:cNvPr>
          <p:cNvSpPr/>
          <p:nvPr/>
        </p:nvSpPr>
        <p:spPr>
          <a:xfrm>
            <a:off x="4759839" y="165655"/>
            <a:ext cx="2657475" cy="1116211"/>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nl-NL" dirty="0" err="1">
                <a:solidFill>
                  <a:schemeClr val="tx1"/>
                </a:solidFill>
              </a:rPr>
              <a:t>u_controller</a:t>
            </a:r>
            <a:endParaRPr lang="en-US" dirty="0">
              <a:solidFill>
                <a:schemeClr val="tx1"/>
              </a:solidFill>
            </a:endParaRPr>
          </a:p>
        </p:txBody>
      </p:sp>
      <p:sp>
        <p:nvSpPr>
          <p:cNvPr id="23" name="Arrow: Pentagon 22">
            <a:extLst>
              <a:ext uri="{FF2B5EF4-FFF2-40B4-BE49-F238E27FC236}">
                <a16:creationId xmlns:a16="http://schemas.microsoft.com/office/drawing/2014/main" id="{2E7E5026-740E-638A-2C87-7FA0C3AD18D1}"/>
              </a:ext>
            </a:extLst>
          </p:cNvPr>
          <p:cNvSpPr/>
          <p:nvPr/>
        </p:nvSpPr>
        <p:spPr>
          <a:xfrm rot="5400000">
            <a:off x="5346483" y="378342"/>
            <a:ext cx="1473634" cy="1943100"/>
          </a:xfrm>
          <a:prstGeom prst="homePlat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8B5B2B87-6CF6-F6CE-1A8C-D874D3CEB873}"/>
              </a:ext>
            </a:extLst>
          </p:cNvPr>
          <p:cNvSpPr txBox="1"/>
          <p:nvPr/>
        </p:nvSpPr>
        <p:spPr>
          <a:xfrm rot="16200000">
            <a:off x="5232495" y="1091410"/>
            <a:ext cx="1281120" cy="369332"/>
          </a:xfrm>
          <a:prstGeom prst="rect">
            <a:avLst/>
          </a:prstGeom>
          <a:noFill/>
        </p:spPr>
        <p:txBody>
          <a:bodyPr wrap="none" rtlCol="0">
            <a:spAutoFit/>
          </a:bodyPr>
          <a:lstStyle/>
          <a:p>
            <a:r>
              <a:rPr lang="nl-NL" dirty="0">
                <a:solidFill>
                  <a:schemeClr val="tx1"/>
                </a:solidFill>
              </a:rPr>
              <a:t>SCK - </a:t>
            </a:r>
            <a:r>
              <a:rPr lang="nl-NL" dirty="0" err="1">
                <a:solidFill>
                  <a:schemeClr val="tx1"/>
                </a:solidFill>
              </a:rPr>
              <a:t>sck</a:t>
            </a:r>
            <a:r>
              <a:rPr lang="nl-NL" dirty="0">
                <a:solidFill>
                  <a:schemeClr val="tx1"/>
                </a:solidFill>
              </a:rPr>
              <a:t> </a:t>
            </a:r>
            <a:r>
              <a:rPr lang="nl-NL" dirty="0">
                <a:solidFill>
                  <a:schemeClr val="tx1"/>
                </a:solidFill>
                <a:sym typeface="Wingdings" panose="05000000000000000000" pitchFamily="2" charset="2"/>
              </a:rPr>
              <a:t></a:t>
            </a:r>
            <a:endParaRPr lang="en-US" dirty="0">
              <a:solidFill>
                <a:schemeClr val="tx1"/>
              </a:solidFill>
            </a:endParaRPr>
          </a:p>
        </p:txBody>
      </p:sp>
      <p:sp>
        <p:nvSpPr>
          <p:cNvPr id="25" name="TextBox 24">
            <a:extLst>
              <a:ext uri="{FF2B5EF4-FFF2-40B4-BE49-F238E27FC236}">
                <a16:creationId xmlns:a16="http://schemas.microsoft.com/office/drawing/2014/main" id="{DE980FD2-DFDB-F832-729E-C6ED507AA321}"/>
              </a:ext>
            </a:extLst>
          </p:cNvPr>
          <p:cNvSpPr txBox="1"/>
          <p:nvPr/>
        </p:nvSpPr>
        <p:spPr>
          <a:xfrm rot="16200000">
            <a:off x="5705156" y="1052136"/>
            <a:ext cx="1202573" cy="369332"/>
          </a:xfrm>
          <a:prstGeom prst="rect">
            <a:avLst/>
          </a:prstGeom>
          <a:noFill/>
        </p:spPr>
        <p:txBody>
          <a:bodyPr wrap="none" rtlCol="0">
            <a:spAutoFit/>
          </a:bodyPr>
          <a:lstStyle/>
          <a:p>
            <a:r>
              <a:rPr lang="nl-NL" dirty="0">
                <a:sym typeface="Wingdings" panose="05000000000000000000" pitchFamily="2" charset="2"/>
              </a:rPr>
              <a:t>WS - </a:t>
            </a:r>
            <a:r>
              <a:rPr lang="nl-NL" dirty="0" err="1">
                <a:sym typeface="Wingdings" panose="05000000000000000000" pitchFamily="2" charset="2"/>
              </a:rPr>
              <a:t>w</a:t>
            </a:r>
            <a:r>
              <a:rPr lang="nl-NL" dirty="0" err="1"/>
              <a:t>s</a:t>
            </a:r>
            <a:r>
              <a:rPr lang="nl-NL" dirty="0">
                <a:sym typeface="Wingdings" panose="05000000000000000000" pitchFamily="2" charset="2"/>
              </a:rPr>
              <a:t> </a:t>
            </a:r>
            <a:r>
              <a:rPr lang="nl-NL" dirty="0">
                <a:solidFill>
                  <a:schemeClr val="tx1"/>
                </a:solidFill>
                <a:sym typeface="Wingdings" panose="05000000000000000000" pitchFamily="2" charset="2"/>
              </a:rPr>
              <a:t></a:t>
            </a:r>
            <a:endParaRPr lang="en-US" dirty="0">
              <a:solidFill>
                <a:schemeClr val="tx1"/>
              </a:solidFill>
            </a:endParaRPr>
          </a:p>
        </p:txBody>
      </p:sp>
      <p:sp>
        <p:nvSpPr>
          <p:cNvPr id="28" name="Rectangle 27">
            <a:extLst>
              <a:ext uri="{FF2B5EF4-FFF2-40B4-BE49-F238E27FC236}">
                <a16:creationId xmlns:a16="http://schemas.microsoft.com/office/drawing/2014/main" id="{C069E01B-4FAA-1A9C-1EBD-AB9C1646FCC9}"/>
              </a:ext>
            </a:extLst>
          </p:cNvPr>
          <p:cNvSpPr/>
          <p:nvPr/>
        </p:nvSpPr>
        <p:spPr>
          <a:xfrm>
            <a:off x="4759839" y="2670176"/>
            <a:ext cx="2657475" cy="2948762"/>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nl-NL" dirty="0" err="1">
                <a:solidFill>
                  <a:schemeClr val="tx1"/>
                </a:solidFill>
              </a:rPr>
              <a:t>u_interconnect</a:t>
            </a:r>
            <a:br>
              <a:rPr lang="nl-NL" dirty="0">
                <a:solidFill>
                  <a:schemeClr val="tx1"/>
                </a:solidFill>
              </a:rPr>
            </a:br>
            <a:r>
              <a:rPr lang="nl-NL" dirty="0">
                <a:solidFill>
                  <a:schemeClr val="tx1"/>
                </a:solidFill>
              </a:rPr>
              <a:t>(</a:t>
            </a:r>
            <a:r>
              <a:rPr lang="nl-NL" dirty="0" err="1">
                <a:solidFill>
                  <a:schemeClr val="tx1"/>
                </a:solidFill>
              </a:rPr>
              <a:t>phantom</a:t>
            </a:r>
            <a:r>
              <a:rPr lang="nl-NL" dirty="0">
                <a:solidFill>
                  <a:schemeClr val="tx1"/>
                </a:solidFill>
              </a:rPr>
              <a:t> </a:t>
            </a:r>
            <a:r>
              <a:rPr lang="nl-NL" dirty="0" err="1">
                <a:solidFill>
                  <a:schemeClr val="tx1"/>
                </a:solidFill>
              </a:rPr>
              <a:t>ports</a:t>
            </a:r>
            <a:r>
              <a:rPr lang="nl-NL" dirty="0">
                <a:solidFill>
                  <a:schemeClr val="tx1"/>
                </a:solidFill>
              </a:rPr>
              <a:t>)</a:t>
            </a:r>
            <a:endParaRPr lang="en-US" dirty="0">
              <a:solidFill>
                <a:schemeClr val="tx1"/>
              </a:solidFill>
            </a:endParaRPr>
          </a:p>
        </p:txBody>
      </p:sp>
      <p:sp>
        <p:nvSpPr>
          <p:cNvPr id="29" name="Arrow: Pentagon 28">
            <a:extLst>
              <a:ext uri="{FF2B5EF4-FFF2-40B4-BE49-F238E27FC236}">
                <a16:creationId xmlns:a16="http://schemas.microsoft.com/office/drawing/2014/main" id="{6A60A323-7F9D-1F4E-47D2-5E1B95B65083}"/>
              </a:ext>
            </a:extLst>
          </p:cNvPr>
          <p:cNvSpPr/>
          <p:nvPr/>
        </p:nvSpPr>
        <p:spPr>
          <a:xfrm flipH="1">
            <a:off x="4248150" y="3278370"/>
            <a:ext cx="1063758" cy="1943100"/>
          </a:xfrm>
          <a:prstGeom prst="homePlat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0" name="Arrow: Pentagon 29">
            <a:extLst>
              <a:ext uri="{FF2B5EF4-FFF2-40B4-BE49-F238E27FC236}">
                <a16:creationId xmlns:a16="http://schemas.microsoft.com/office/drawing/2014/main" id="{19FA32A1-6C15-00B5-DB25-6CBB60EC189E}"/>
              </a:ext>
            </a:extLst>
          </p:cNvPr>
          <p:cNvSpPr/>
          <p:nvPr/>
        </p:nvSpPr>
        <p:spPr>
          <a:xfrm>
            <a:off x="6870389" y="3290093"/>
            <a:ext cx="1074075" cy="1943100"/>
          </a:xfrm>
          <a:prstGeom prst="homePlat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32" name="Straight Arrow Connector 31">
            <a:extLst>
              <a:ext uri="{FF2B5EF4-FFF2-40B4-BE49-F238E27FC236}">
                <a16:creationId xmlns:a16="http://schemas.microsoft.com/office/drawing/2014/main" id="{2FEBFF73-A7A2-2234-3CFA-4C8464AEA8D2}"/>
              </a:ext>
            </a:extLst>
          </p:cNvPr>
          <p:cNvCxnSpPr>
            <a:cxnSpLocks/>
            <a:stCxn id="30" idx="3"/>
            <a:endCxn id="15" idx="1"/>
          </p:cNvCxnSpPr>
          <p:nvPr/>
        </p:nvCxnSpPr>
        <p:spPr>
          <a:xfrm>
            <a:off x="7944464" y="4261643"/>
            <a:ext cx="285136"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Arrow: Pentagon 36">
            <a:extLst>
              <a:ext uri="{FF2B5EF4-FFF2-40B4-BE49-F238E27FC236}">
                <a16:creationId xmlns:a16="http://schemas.microsoft.com/office/drawing/2014/main" id="{134C9A56-5D2D-A9E0-5FBF-8DE66B6CDF29}"/>
              </a:ext>
            </a:extLst>
          </p:cNvPr>
          <p:cNvSpPr/>
          <p:nvPr/>
        </p:nvSpPr>
        <p:spPr>
          <a:xfrm rot="5400000">
            <a:off x="5636317" y="2010957"/>
            <a:ext cx="892990" cy="1943100"/>
          </a:xfrm>
          <a:prstGeom prst="homePlat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0" name="TextBox 39">
            <a:extLst>
              <a:ext uri="{FF2B5EF4-FFF2-40B4-BE49-F238E27FC236}">
                <a16:creationId xmlns:a16="http://schemas.microsoft.com/office/drawing/2014/main" id="{682DECA5-58DB-81D1-34D9-D71AF862EA96}"/>
              </a:ext>
            </a:extLst>
          </p:cNvPr>
          <p:cNvSpPr txBox="1"/>
          <p:nvPr/>
        </p:nvSpPr>
        <p:spPr>
          <a:xfrm rot="16200000">
            <a:off x="5553769" y="2806167"/>
            <a:ext cx="587020" cy="369332"/>
          </a:xfrm>
          <a:prstGeom prst="rect">
            <a:avLst/>
          </a:prstGeom>
          <a:noFill/>
        </p:spPr>
        <p:txBody>
          <a:bodyPr wrap="none" rtlCol="0">
            <a:spAutoFit/>
          </a:bodyPr>
          <a:lstStyle/>
          <a:p>
            <a:r>
              <a:rPr lang="nl-NL" dirty="0"/>
              <a:t> </a:t>
            </a:r>
            <a:r>
              <a:rPr lang="nl-NL" dirty="0">
                <a:solidFill>
                  <a:schemeClr val="tx1"/>
                </a:solidFill>
              </a:rPr>
              <a:t>SCK</a:t>
            </a:r>
            <a:endParaRPr lang="en-US" dirty="0">
              <a:solidFill>
                <a:schemeClr val="tx1"/>
              </a:solidFill>
            </a:endParaRPr>
          </a:p>
        </p:txBody>
      </p:sp>
      <p:sp>
        <p:nvSpPr>
          <p:cNvPr id="41" name="TextBox 40">
            <a:extLst>
              <a:ext uri="{FF2B5EF4-FFF2-40B4-BE49-F238E27FC236}">
                <a16:creationId xmlns:a16="http://schemas.microsoft.com/office/drawing/2014/main" id="{C790BF68-B21F-54D8-9331-4F35CE85ED55}"/>
              </a:ext>
            </a:extLst>
          </p:cNvPr>
          <p:cNvSpPr txBox="1"/>
          <p:nvPr/>
        </p:nvSpPr>
        <p:spPr>
          <a:xfrm rot="16200000">
            <a:off x="6033417" y="2766893"/>
            <a:ext cx="494494" cy="369332"/>
          </a:xfrm>
          <a:prstGeom prst="rect">
            <a:avLst/>
          </a:prstGeom>
          <a:noFill/>
        </p:spPr>
        <p:txBody>
          <a:bodyPr wrap="none" rtlCol="0">
            <a:spAutoFit/>
          </a:bodyPr>
          <a:lstStyle/>
          <a:p>
            <a:r>
              <a:rPr lang="nl-NL" dirty="0">
                <a:solidFill>
                  <a:schemeClr val="tx1"/>
                </a:solidFill>
              </a:rPr>
              <a:t>WS</a:t>
            </a:r>
            <a:endParaRPr lang="en-US" dirty="0">
              <a:solidFill>
                <a:schemeClr val="tx1"/>
              </a:solidFill>
            </a:endParaRPr>
          </a:p>
        </p:txBody>
      </p:sp>
      <p:sp>
        <p:nvSpPr>
          <p:cNvPr id="42" name="TextBox 41">
            <a:extLst>
              <a:ext uri="{FF2B5EF4-FFF2-40B4-BE49-F238E27FC236}">
                <a16:creationId xmlns:a16="http://schemas.microsoft.com/office/drawing/2014/main" id="{E271D8E0-F2F6-3AB2-A9B3-D3E9147799AC}"/>
              </a:ext>
            </a:extLst>
          </p:cNvPr>
          <p:cNvSpPr txBox="1"/>
          <p:nvPr/>
        </p:nvSpPr>
        <p:spPr>
          <a:xfrm>
            <a:off x="4517809" y="3593902"/>
            <a:ext cx="534121" cy="369332"/>
          </a:xfrm>
          <a:prstGeom prst="rect">
            <a:avLst/>
          </a:prstGeom>
          <a:noFill/>
        </p:spPr>
        <p:txBody>
          <a:bodyPr wrap="none" rtlCol="0">
            <a:spAutoFit/>
          </a:bodyPr>
          <a:lstStyle/>
          <a:p>
            <a:r>
              <a:rPr lang="nl-NL" dirty="0">
                <a:solidFill>
                  <a:schemeClr val="tx1"/>
                </a:solidFill>
              </a:rPr>
              <a:t>SCK</a:t>
            </a:r>
            <a:endParaRPr lang="en-US" dirty="0">
              <a:solidFill>
                <a:schemeClr val="tx1"/>
              </a:solidFill>
            </a:endParaRPr>
          </a:p>
        </p:txBody>
      </p:sp>
      <p:sp>
        <p:nvSpPr>
          <p:cNvPr id="43" name="TextBox 42">
            <a:extLst>
              <a:ext uri="{FF2B5EF4-FFF2-40B4-BE49-F238E27FC236}">
                <a16:creationId xmlns:a16="http://schemas.microsoft.com/office/drawing/2014/main" id="{ABD72BF6-24EA-6FFF-4FDA-2A362ECFB9DC}"/>
              </a:ext>
            </a:extLst>
          </p:cNvPr>
          <p:cNvSpPr txBox="1"/>
          <p:nvPr/>
        </p:nvSpPr>
        <p:spPr>
          <a:xfrm>
            <a:off x="4517809" y="4027289"/>
            <a:ext cx="494494" cy="369332"/>
          </a:xfrm>
          <a:prstGeom prst="rect">
            <a:avLst/>
          </a:prstGeom>
          <a:noFill/>
        </p:spPr>
        <p:txBody>
          <a:bodyPr wrap="none" rtlCol="0">
            <a:spAutoFit/>
          </a:bodyPr>
          <a:lstStyle/>
          <a:p>
            <a:r>
              <a:rPr lang="nl-NL" dirty="0">
                <a:solidFill>
                  <a:schemeClr val="tx1"/>
                </a:solidFill>
              </a:rPr>
              <a:t>WS</a:t>
            </a:r>
            <a:endParaRPr lang="en-US" dirty="0">
              <a:solidFill>
                <a:schemeClr val="tx1"/>
              </a:solidFill>
            </a:endParaRPr>
          </a:p>
        </p:txBody>
      </p:sp>
      <p:sp>
        <p:nvSpPr>
          <p:cNvPr id="44" name="TextBox 43">
            <a:extLst>
              <a:ext uri="{FF2B5EF4-FFF2-40B4-BE49-F238E27FC236}">
                <a16:creationId xmlns:a16="http://schemas.microsoft.com/office/drawing/2014/main" id="{900C2369-A3DC-E197-9E20-13799D9E0C16}"/>
              </a:ext>
            </a:extLst>
          </p:cNvPr>
          <p:cNvSpPr txBox="1"/>
          <p:nvPr/>
        </p:nvSpPr>
        <p:spPr>
          <a:xfrm>
            <a:off x="4517809" y="4460676"/>
            <a:ext cx="755335" cy="369332"/>
          </a:xfrm>
          <a:prstGeom prst="rect">
            <a:avLst/>
          </a:prstGeom>
          <a:noFill/>
        </p:spPr>
        <p:txBody>
          <a:bodyPr wrap="none" rtlCol="0">
            <a:spAutoFit/>
          </a:bodyPr>
          <a:lstStyle/>
          <a:p>
            <a:r>
              <a:rPr lang="nl-NL" dirty="0">
                <a:solidFill>
                  <a:schemeClr val="tx1"/>
                </a:solidFill>
              </a:rPr>
              <a:t>SD_IN</a:t>
            </a:r>
            <a:endParaRPr lang="en-US" dirty="0">
              <a:solidFill>
                <a:schemeClr val="tx1"/>
              </a:solidFill>
            </a:endParaRPr>
          </a:p>
        </p:txBody>
      </p:sp>
      <p:sp>
        <p:nvSpPr>
          <p:cNvPr id="45" name="TextBox 44">
            <a:extLst>
              <a:ext uri="{FF2B5EF4-FFF2-40B4-BE49-F238E27FC236}">
                <a16:creationId xmlns:a16="http://schemas.microsoft.com/office/drawing/2014/main" id="{CB88F3D5-3714-EC85-1862-5A7403BC2334}"/>
              </a:ext>
            </a:extLst>
          </p:cNvPr>
          <p:cNvSpPr txBox="1"/>
          <p:nvPr/>
        </p:nvSpPr>
        <p:spPr>
          <a:xfrm>
            <a:off x="7207583" y="3589654"/>
            <a:ext cx="534121" cy="369332"/>
          </a:xfrm>
          <a:prstGeom prst="rect">
            <a:avLst/>
          </a:prstGeom>
          <a:noFill/>
        </p:spPr>
        <p:txBody>
          <a:bodyPr wrap="none" rtlCol="0">
            <a:spAutoFit/>
          </a:bodyPr>
          <a:lstStyle/>
          <a:p>
            <a:r>
              <a:rPr lang="nl-NL" dirty="0">
                <a:solidFill>
                  <a:schemeClr val="tx1"/>
                </a:solidFill>
              </a:rPr>
              <a:t>SCK</a:t>
            </a:r>
            <a:endParaRPr lang="en-US" dirty="0">
              <a:solidFill>
                <a:schemeClr val="tx1"/>
              </a:solidFill>
            </a:endParaRPr>
          </a:p>
        </p:txBody>
      </p:sp>
      <p:sp>
        <p:nvSpPr>
          <p:cNvPr id="46" name="TextBox 45">
            <a:extLst>
              <a:ext uri="{FF2B5EF4-FFF2-40B4-BE49-F238E27FC236}">
                <a16:creationId xmlns:a16="http://schemas.microsoft.com/office/drawing/2014/main" id="{F1ABF519-A59C-5F38-B4E1-8AB2B3AB1084}"/>
              </a:ext>
            </a:extLst>
          </p:cNvPr>
          <p:cNvSpPr txBox="1"/>
          <p:nvPr/>
        </p:nvSpPr>
        <p:spPr>
          <a:xfrm>
            <a:off x="7247210" y="4023041"/>
            <a:ext cx="494494" cy="369332"/>
          </a:xfrm>
          <a:prstGeom prst="rect">
            <a:avLst/>
          </a:prstGeom>
          <a:noFill/>
        </p:spPr>
        <p:txBody>
          <a:bodyPr wrap="none" rtlCol="0">
            <a:spAutoFit/>
          </a:bodyPr>
          <a:lstStyle/>
          <a:p>
            <a:r>
              <a:rPr lang="nl-NL" dirty="0"/>
              <a:t>WS</a:t>
            </a:r>
            <a:endParaRPr lang="en-US" dirty="0">
              <a:solidFill>
                <a:schemeClr val="tx1"/>
              </a:solidFill>
            </a:endParaRPr>
          </a:p>
        </p:txBody>
      </p:sp>
      <p:sp>
        <p:nvSpPr>
          <p:cNvPr id="47" name="TextBox 46">
            <a:extLst>
              <a:ext uri="{FF2B5EF4-FFF2-40B4-BE49-F238E27FC236}">
                <a16:creationId xmlns:a16="http://schemas.microsoft.com/office/drawing/2014/main" id="{3CC3F5EC-04D9-ED44-E715-4A900303A491}"/>
              </a:ext>
            </a:extLst>
          </p:cNvPr>
          <p:cNvSpPr txBox="1"/>
          <p:nvPr/>
        </p:nvSpPr>
        <p:spPr>
          <a:xfrm>
            <a:off x="6781185" y="4456428"/>
            <a:ext cx="960519" cy="369332"/>
          </a:xfrm>
          <a:prstGeom prst="rect">
            <a:avLst/>
          </a:prstGeom>
          <a:noFill/>
        </p:spPr>
        <p:txBody>
          <a:bodyPr wrap="none" rtlCol="0">
            <a:spAutoFit/>
          </a:bodyPr>
          <a:lstStyle/>
          <a:p>
            <a:r>
              <a:rPr lang="nl-NL" dirty="0"/>
              <a:t>SD_OUT</a:t>
            </a:r>
            <a:endParaRPr lang="en-US" dirty="0">
              <a:solidFill>
                <a:schemeClr val="tx1"/>
              </a:solidFill>
            </a:endParaRPr>
          </a:p>
        </p:txBody>
      </p:sp>
      <p:cxnSp>
        <p:nvCxnSpPr>
          <p:cNvPr id="51" name="Straight Connector 50">
            <a:extLst>
              <a:ext uri="{FF2B5EF4-FFF2-40B4-BE49-F238E27FC236}">
                <a16:creationId xmlns:a16="http://schemas.microsoft.com/office/drawing/2014/main" id="{61DA023C-C0C4-E093-9B19-C51693A81764}"/>
              </a:ext>
            </a:extLst>
          </p:cNvPr>
          <p:cNvCxnSpPr>
            <a:cxnSpLocks/>
            <a:endCxn id="45" idx="1"/>
          </p:cNvCxnSpPr>
          <p:nvPr/>
        </p:nvCxnSpPr>
        <p:spPr>
          <a:xfrm>
            <a:off x="5060941" y="3774320"/>
            <a:ext cx="21466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B75139E4-6069-F3D6-FDF2-C966DC87DA05}"/>
              </a:ext>
            </a:extLst>
          </p:cNvPr>
          <p:cNvCxnSpPr>
            <a:cxnSpLocks/>
          </p:cNvCxnSpPr>
          <p:nvPr/>
        </p:nvCxnSpPr>
        <p:spPr>
          <a:xfrm>
            <a:off x="5039883" y="4211955"/>
            <a:ext cx="21677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45C51604-136D-C0EC-506D-57600269FCFA}"/>
              </a:ext>
            </a:extLst>
          </p:cNvPr>
          <p:cNvCxnSpPr>
            <a:cxnSpLocks/>
            <a:endCxn id="47" idx="1"/>
          </p:cNvCxnSpPr>
          <p:nvPr/>
        </p:nvCxnSpPr>
        <p:spPr>
          <a:xfrm>
            <a:off x="5440837" y="4641094"/>
            <a:ext cx="13403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D6F87E1C-9E33-57C3-E701-702B0FF4CC82}"/>
              </a:ext>
            </a:extLst>
          </p:cNvPr>
          <p:cNvCxnSpPr>
            <a:cxnSpLocks/>
            <a:stCxn id="40" idx="1"/>
          </p:cNvCxnSpPr>
          <p:nvPr/>
        </p:nvCxnSpPr>
        <p:spPr>
          <a:xfrm>
            <a:off x="5847279" y="3284343"/>
            <a:ext cx="0" cy="487557"/>
          </a:xfrm>
          <a:prstGeom prst="line">
            <a:avLst/>
          </a:prstGeom>
          <a:ln>
            <a:solidFill>
              <a:schemeClr val="tx1"/>
            </a:solidFill>
            <a:round/>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7CB0D545-D030-EB7D-C171-18C32B326FF4}"/>
              </a:ext>
            </a:extLst>
          </p:cNvPr>
          <p:cNvCxnSpPr>
            <a:cxnSpLocks/>
          </p:cNvCxnSpPr>
          <p:nvPr/>
        </p:nvCxnSpPr>
        <p:spPr>
          <a:xfrm>
            <a:off x="6280664" y="3302933"/>
            <a:ext cx="0" cy="911442"/>
          </a:xfrm>
          <a:prstGeom prst="line">
            <a:avLst/>
          </a:prstGeom>
          <a:ln>
            <a:solidFill>
              <a:schemeClr val="tx1"/>
            </a:solidFill>
            <a:round/>
            <a:tailEnd type="oval"/>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E3A511DC-363A-F95D-79AD-939073B43CBB}"/>
              </a:ext>
            </a:extLst>
          </p:cNvPr>
          <p:cNvSpPr txBox="1"/>
          <p:nvPr/>
        </p:nvSpPr>
        <p:spPr>
          <a:xfrm>
            <a:off x="5427961" y="3661534"/>
            <a:ext cx="476412" cy="369332"/>
          </a:xfrm>
          <a:prstGeom prst="rect">
            <a:avLst/>
          </a:prstGeom>
          <a:noFill/>
        </p:spPr>
        <p:txBody>
          <a:bodyPr wrap="none" rtlCol="0">
            <a:spAutoFit/>
          </a:bodyPr>
          <a:lstStyle/>
          <a:p>
            <a:r>
              <a:rPr lang="nl-NL" dirty="0" err="1"/>
              <a:t>sck</a:t>
            </a:r>
            <a:endParaRPr lang="en-US" dirty="0"/>
          </a:p>
        </p:txBody>
      </p:sp>
      <p:sp>
        <p:nvSpPr>
          <p:cNvPr id="66" name="TextBox 65">
            <a:extLst>
              <a:ext uri="{FF2B5EF4-FFF2-40B4-BE49-F238E27FC236}">
                <a16:creationId xmlns:a16="http://schemas.microsoft.com/office/drawing/2014/main" id="{1C98EE31-1C3C-DC39-527C-806D02C3CE9E}"/>
              </a:ext>
            </a:extLst>
          </p:cNvPr>
          <p:cNvSpPr txBox="1"/>
          <p:nvPr/>
        </p:nvSpPr>
        <p:spPr>
          <a:xfrm>
            <a:off x="5604540" y="4114798"/>
            <a:ext cx="437492" cy="369332"/>
          </a:xfrm>
          <a:prstGeom prst="rect">
            <a:avLst/>
          </a:prstGeom>
          <a:noFill/>
        </p:spPr>
        <p:txBody>
          <a:bodyPr wrap="none" rtlCol="0">
            <a:spAutoFit/>
          </a:bodyPr>
          <a:lstStyle/>
          <a:p>
            <a:r>
              <a:rPr lang="nl-NL" dirty="0" err="1"/>
              <a:t>ws</a:t>
            </a:r>
            <a:endParaRPr lang="en-US" dirty="0"/>
          </a:p>
        </p:txBody>
      </p:sp>
      <p:sp>
        <p:nvSpPr>
          <p:cNvPr id="67" name="TextBox 66">
            <a:extLst>
              <a:ext uri="{FF2B5EF4-FFF2-40B4-BE49-F238E27FC236}">
                <a16:creationId xmlns:a16="http://schemas.microsoft.com/office/drawing/2014/main" id="{7449E4A1-BDC5-856B-F8BF-D27A0CC50026}"/>
              </a:ext>
            </a:extLst>
          </p:cNvPr>
          <p:cNvSpPr txBox="1"/>
          <p:nvPr/>
        </p:nvSpPr>
        <p:spPr>
          <a:xfrm>
            <a:off x="5824682" y="4539118"/>
            <a:ext cx="396262" cy="369332"/>
          </a:xfrm>
          <a:prstGeom prst="rect">
            <a:avLst/>
          </a:prstGeom>
          <a:noFill/>
        </p:spPr>
        <p:txBody>
          <a:bodyPr wrap="none" rtlCol="0">
            <a:spAutoFit/>
          </a:bodyPr>
          <a:lstStyle/>
          <a:p>
            <a:r>
              <a:rPr lang="nl-NL" dirty="0" err="1"/>
              <a:t>sd</a:t>
            </a:r>
            <a:endParaRPr lang="en-US" dirty="0"/>
          </a:p>
        </p:txBody>
      </p:sp>
      <p:cxnSp>
        <p:nvCxnSpPr>
          <p:cNvPr id="68" name="Straight Arrow Connector 67">
            <a:extLst>
              <a:ext uri="{FF2B5EF4-FFF2-40B4-BE49-F238E27FC236}">
                <a16:creationId xmlns:a16="http://schemas.microsoft.com/office/drawing/2014/main" id="{D46B84F7-9359-9D9D-C53D-F783546EEC20}"/>
              </a:ext>
            </a:extLst>
          </p:cNvPr>
          <p:cNvCxnSpPr>
            <a:cxnSpLocks/>
            <a:stCxn id="23" idx="3"/>
            <a:endCxn id="37" idx="1"/>
          </p:cNvCxnSpPr>
          <p:nvPr/>
        </p:nvCxnSpPr>
        <p:spPr>
          <a:xfrm flipH="1">
            <a:off x="6082812" y="2086709"/>
            <a:ext cx="488" cy="44930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76" name="Picture 75">
            <a:extLst>
              <a:ext uri="{FF2B5EF4-FFF2-40B4-BE49-F238E27FC236}">
                <a16:creationId xmlns:a16="http://schemas.microsoft.com/office/drawing/2014/main" id="{5216BD2B-3722-A232-3BF4-EE12C209147C}"/>
              </a:ext>
            </a:extLst>
          </p:cNvPr>
          <p:cNvPicPr>
            <a:picLocks noChangeAspect="1"/>
          </p:cNvPicPr>
          <p:nvPr/>
        </p:nvPicPr>
        <p:blipFill>
          <a:blip r:embed="rId3"/>
          <a:stretch>
            <a:fillRect/>
          </a:stretch>
        </p:blipFill>
        <p:spPr>
          <a:xfrm>
            <a:off x="9153525" y="85812"/>
            <a:ext cx="2905671" cy="1538995"/>
          </a:xfrm>
          <a:prstGeom prst="rect">
            <a:avLst/>
          </a:prstGeom>
        </p:spPr>
      </p:pic>
      <p:sp>
        <p:nvSpPr>
          <p:cNvPr id="77" name="TextBox 76">
            <a:extLst>
              <a:ext uri="{FF2B5EF4-FFF2-40B4-BE49-F238E27FC236}">
                <a16:creationId xmlns:a16="http://schemas.microsoft.com/office/drawing/2014/main" id="{F503F50F-603D-18FD-2C87-BC7ACC24F1EC}"/>
              </a:ext>
            </a:extLst>
          </p:cNvPr>
          <p:cNvSpPr txBox="1"/>
          <p:nvPr/>
        </p:nvSpPr>
        <p:spPr>
          <a:xfrm>
            <a:off x="5111262" y="610656"/>
            <a:ext cx="242374" cy="369332"/>
          </a:xfrm>
          <a:prstGeom prst="rect">
            <a:avLst/>
          </a:prstGeom>
          <a:noFill/>
        </p:spPr>
        <p:txBody>
          <a:bodyPr wrap="none" rtlCol="0">
            <a:spAutoFit/>
          </a:bodyPr>
          <a:lstStyle/>
          <a:p>
            <a:r>
              <a:rPr lang="nl-NL" dirty="0"/>
              <a:t>I</a:t>
            </a:r>
            <a:endParaRPr lang="en-US" dirty="0"/>
          </a:p>
        </p:txBody>
      </p:sp>
      <p:sp>
        <p:nvSpPr>
          <p:cNvPr id="9" name="Slide Number Placeholder 8">
            <a:extLst>
              <a:ext uri="{FF2B5EF4-FFF2-40B4-BE49-F238E27FC236}">
                <a16:creationId xmlns:a16="http://schemas.microsoft.com/office/drawing/2014/main" id="{8FE8B777-3706-9D58-FA0D-2DBBBEE629DA}"/>
              </a:ext>
            </a:extLst>
          </p:cNvPr>
          <p:cNvSpPr>
            <a:spLocks noGrp="1"/>
          </p:cNvSpPr>
          <p:nvPr>
            <p:ph type="sldNum" sz="quarter" idx="4"/>
          </p:nvPr>
        </p:nvSpPr>
        <p:spPr>
          <a:xfrm>
            <a:off x="4610100" y="6263481"/>
            <a:ext cx="2971800" cy="458787"/>
          </a:xfrm>
          <a:prstGeom prst="rect">
            <a:avLst/>
          </a:prstGeom>
        </p:spPr>
        <p:txBody>
          <a:bodyPr vert="horz" lIns="91440" tIns="45720" rIns="91440" bIns="45720" rtlCol="0" anchor="b"/>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596A38-C4CA-4917-A83B-637187006481}" type="slidenum">
              <a:rPr lang="en-US" smtClean="0"/>
              <a:pPr/>
              <a:t>42</a:t>
            </a:fld>
            <a:endParaRPr lang="en-US" dirty="0"/>
          </a:p>
        </p:txBody>
      </p:sp>
    </p:spTree>
    <p:extLst>
      <p:ext uri="{BB962C8B-B14F-4D97-AF65-F5344CB8AC3E}">
        <p14:creationId xmlns:p14="http://schemas.microsoft.com/office/powerpoint/2010/main" val="11895601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6A528-9EA5-8B81-4A37-6E9C451A1FED}"/>
              </a:ext>
            </a:extLst>
          </p:cNvPr>
          <p:cNvSpPr>
            <a:spLocks noGrp="1"/>
          </p:cNvSpPr>
          <p:nvPr>
            <p:ph type="title"/>
          </p:nvPr>
        </p:nvSpPr>
        <p:spPr/>
        <p:txBody>
          <a:bodyPr/>
          <a:lstStyle/>
          <a:p>
            <a:r>
              <a:rPr lang="nl-NL" dirty="0"/>
              <a:t>Component memory </a:t>
            </a:r>
            <a:r>
              <a:rPr lang="nl-NL" dirty="0" err="1"/>
              <a:t>maps</a:t>
            </a:r>
            <a:r>
              <a:rPr lang="nl-NL" dirty="0"/>
              <a:t> </a:t>
            </a:r>
            <a:r>
              <a:rPr lang="nl-NL" dirty="0" err="1"/>
              <a:t>and</a:t>
            </a:r>
            <a:r>
              <a:rPr lang="nl-NL" dirty="0"/>
              <a:t> registers</a:t>
            </a:r>
            <a:endParaRPr lang="en-US" dirty="0"/>
          </a:p>
        </p:txBody>
      </p:sp>
      <p:sp>
        <p:nvSpPr>
          <p:cNvPr id="3" name="Slide Number Placeholder 2">
            <a:extLst>
              <a:ext uri="{FF2B5EF4-FFF2-40B4-BE49-F238E27FC236}">
                <a16:creationId xmlns:a16="http://schemas.microsoft.com/office/drawing/2014/main" id="{FE151E65-532F-C520-5C92-4009500D3591}"/>
              </a:ext>
            </a:extLst>
          </p:cNvPr>
          <p:cNvSpPr>
            <a:spLocks noGrp="1"/>
          </p:cNvSpPr>
          <p:nvPr>
            <p:ph type="sldNum" sz="quarter" idx="4"/>
          </p:nvPr>
        </p:nvSpPr>
        <p:spPr>
          <a:xfrm>
            <a:off x="4610100" y="6263481"/>
            <a:ext cx="2971800" cy="458787"/>
          </a:xfrm>
          <a:prstGeom prst="rect">
            <a:avLst/>
          </a:prstGeom>
        </p:spPr>
        <p:txBody>
          <a:bodyPr vert="horz" lIns="91440" tIns="45720" rIns="91440" bIns="45720" rtlCol="0" anchor="b"/>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596A38-C4CA-4917-A83B-637187006481}" type="slidenum">
              <a:rPr lang="en-US" smtClean="0"/>
              <a:pPr/>
              <a:t>43</a:t>
            </a:fld>
            <a:endParaRPr lang="en-US" dirty="0"/>
          </a:p>
        </p:txBody>
      </p:sp>
    </p:spTree>
    <p:extLst>
      <p:ext uri="{BB962C8B-B14F-4D97-AF65-F5344CB8AC3E}">
        <p14:creationId xmlns:p14="http://schemas.microsoft.com/office/powerpoint/2010/main" val="14958911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8C149-C304-57EF-3D80-198E339D0AAB}"/>
              </a:ext>
            </a:extLst>
          </p:cNvPr>
          <p:cNvSpPr>
            <a:spLocks noGrp="1"/>
          </p:cNvSpPr>
          <p:nvPr>
            <p:ph type="title"/>
          </p:nvPr>
        </p:nvSpPr>
        <p:spPr/>
        <p:txBody>
          <a:bodyPr/>
          <a:lstStyle/>
          <a:p>
            <a:r>
              <a:rPr lang="nl-NL" dirty="0"/>
              <a:t>Component memory map</a:t>
            </a:r>
            <a:endParaRPr lang="en-US" dirty="0"/>
          </a:p>
        </p:txBody>
      </p:sp>
      <p:sp>
        <p:nvSpPr>
          <p:cNvPr id="3" name="Content Placeholder 2">
            <a:extLst>
              <a:ext uri="{FF2B5EF4-FFF2-40B4-BE49-F238E27FC236}">
                <a16:creationId xmlns:a16="http://schemas.microsoft.com/office/drawing/2014/main" id="{ED1A6E01-9F29-16A8-D237-C61AC9D7D81F}"/>
              </a:ext>
            </a:extLst>
          </p:cNvPr>
          <p:cNvSpPr>
            <a:spLocks noGrp="1"/>
          </p:cNvSpPr>
          <p:nvPr>
            <p:ph idx="1"/>
          </p:nvPr>
        </p:nvSpPr>
        <p:spPr/>
        <p:txBody>
          <a:bodyPr/>
          <a:lstStyle/>
          <a:p>
            <a:pPr marL="0" indent="0">
              <a:buNone/>
            </a:pPr>
            <a:r>
              <a:rPr lang="nl-NL" dirty="0"/>
              <a:t>A non-</a:t>
            </a:r>
            <a:r>
              <a:rPr lang="nl-NL" dirty="0" err="1"/>
              <a:t>hierarchical</a:t>
            </a:r>
            <a:r>
              <a:rPr lang="nl-NL" dirty="0"/>
              <a:t> </a:t>
            </a:r>
            <a:r>
              <a:rPr lang="nl-NL" dirty="0" err="1"/>
              <a:t>addressable</a:t>
            </a:r>
            <a:r>
              <a:rPr lang="nl-NL" dirty="0"/>
              <a:t> target bus interface </a:t>
            </a:r>
            <a:r>
              <a:rPr lang="nl-NL" dirty="0" err="1"/>
              <a:t>shall</a:t>
            </a:r>
            <a:r>
              <a:rPr lang="nl-NL" dirty="0"/>
              <a:t> </a:t>
            </a:r>
            <a:r>
              <a:rPr lang="nl-NL" dirty="0" err="1"/>
              <a:t>reference</a:t>
            </a:r>
            <a:r>
              <a:rPr lang="nl-NL" dirty="0"/>
              <a:t> a memory map </a:t>
            </a:r>
            <a:r>
              <a:rPr lang="nl-NL" dirty="0" err="1"/>
              <a:t>and</a:t>
            </a:r>
            <a:r>
              <a:rPr lang="nl-NL" dirty="0"/>
              <a:t>/or </a:t>
            </a:r>
            <a:r>
              <a:rPr lang="nl-NL" dirty="0" err="1"/>
              <a:t>contain</a:t>
            </a:r>
            <a:r>
              <a:rPr lang="nl-NL" dirty="0"/>
              <a:t> </a:t>
            </a:r>
            <a:r>
              <a:rPr lang="nl-NL" dirty="0" err="1"/>
              <a:t>one</a:t>
            </a:r>
            <a:r>
              <a:rPr lang="nl-NL" dirty="0"/>
              <a:t> or more </a:t>
            </a:r>
            <a:r>
              <a:rPr lang="nl-NL" dirty="0" err="1"/>
              <a:t>transparent</a:t>
            </a:r>
            <a:r>
              <a:rPr lang="nl-NL" dirty="0"/>
              <a:t> </a:t>
            </a:r>
            <a:r>
              <a:rPr lang="nl-NL" dirty="0" err="1"/>
              <a:t>bridges</a:t>
            </a:r>
            <a:endParaRPr lang="en-US" dirty="0"/>
          </a:p>
        </p:txBody>
      </p:sp>
      <p:pic>
        <p:nvPicPr>
          <p:cNvPr id="5" name="Picture 4">
            <a:extLst>
              <a:ext uri="{FF2B5EF4-FFF2-40B4-BE49-F238E27FC236}">
                <a16:creationId xmlns:a16="http://schemas.microsoft.com/office/drawing/2014/main" id="{18E66008-4344-9EF2-723B-1CD9CBB8972E}"/>
              </a:ext>
            </a:extLst>
          </p:cNvPr>
          <p:cNvPicPr>
            <a:picLocks noChangeAspect="1"/>
          </p:cNvPicPr>
          <p:nvPr/>
        </p:nvPicPr>
        <p:blipFill>
          <a:blip r:embed="rId3"/>
          <a:stretch>
            <a:fillRect/>
          </a:stretch>
        </p:blipFill>
        <p:spPr>
          <a:xfrm>
            <a:off x="948731" y="2791449"/>
            <a:ext cx="7375532" cy="1579583"/>
          </a:xfrm>
          <a:prstGeom prst="rect">
            <a:avLst/>
          </a:prstGeom>
        </p:spPr>
      </p:pic>
      <p:pic>
        <p:nvPicPr>
          <p:cNvPr id="7" name="Picture 6">
            <a:extLst>
              <a:ext uri="{FF2B5EF4-FFF2-40B4-BE49-F238E27FC236}">
                <a16:creationId xmlns:a16="http://schemas.microsoft.com/office/drawing/2014/main" id="{3D92B7B1-13DB-3D2D-986C-E1174C26AD9F}"/>
              </a:ext>
            </a:extLst>
          </p:cNvPr>
          <p:cNvPicPr>
            <a:picLocks noChangeAspect="1"/>
          </p:cNvPicPr>
          <p:nvPr/>
        </p:nvPicPr>
        <p:blipFill>
          <a:blip r:embed="rId4"/>
          <a:stretch>
            <a:fillRect/>
          </a:stretch>
        </p:blipFill>
        <p:spPr>
          <a:xfrm>
            <a:off x="868347" y="4505969"/>
            <a:ext cx="4839613" cy="1101011"/>
          </a:xfrm>
          <a:prstGeom prst="rect">
            <a:avLst/>
          </a:prstGeom>
        </p:spPr>
      </p:pic>
      <p:cxnSp>
        <p:nvCxnSpPr>
          <p:cNvPr id="9" name="Connector: Elbow 8">
            <a:extLst>
              <a:ext uri="{FF2B5EF4-FFF2-40B4-BE49-F238E27FC236}">
                <a16:creationId xmlns:a16="http://schemas.microsoft.com/office/drawing/2014/main" id="{2BC10797-AAF3-66E1-2FB3-63B1FAC95243}"/>
              </a:ext>
            </a:extLst>
          </p:cNvPr>
          <p:cNvCxnSpPr/>
          <p:nvPr/>
        </p:nvCxnSpPr>
        <p:spPr>
          <a:xfrm rot="10800000" flipV="1">
            <a:off x="5205047" y="3778180"/>
            <a:ext cx="1396721" cy="1034980"/>
          </a:xfrm>
          <a:prstGeom prst="bentConnector3">
            <a:avLst>
              <a:gd name="adj1" fmla="val -3705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BC75790B-ADF8-7A93-405B-81A2E81CFB0E}"/>
              </a:ext>
            </a:extLst>
          </p:cNvPr>
          <p:cNvSpPr/>
          <p:nvPr/>
        </p:nvSpPr>
        <p:spPr>
          <a:xfrm>
            <a:off x="9133673" y="2791449"/>
            <a:ext cx="2657475" cy="2943225"/>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dirty="0">
              <a:solidFill>
                <a:schemeClr val="tx1"/>
              </a:solidFill>
            </a:endParaRPr>
          </a:p>
        </p:txBody>
      </p:sp>
      <p:sp>
        <p:nvSpPr>
          <p:cNvPr id="6" name="Arrow: Pentagon 5">
            <a:extLst>
              <a:ext uri="{FF2B5EF4-FFF2-40B4-BE49-F238E27FC236}">
                <a16:creationId xmlns:a16="http://schemas.microsoft.com/office/drawing/2014/main" id="{1FA1A377-0313-B467-DFD6-76C7F02B0D0F}"/>
              </a:ext>
            </a:extLst>
          </p:cNvPr>
          <p:cNvSpPr/>
          <p:nvPr/>
        </p:nvSpPr>
        <p:spPr>
          <a:xfrm>
            <a:off x="8666948" y="3398667"/>
            <a:ext cx="1847850" cy="1943100"/>
          </a:xfrm>
          <a:prstGeom prst="homePlat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 name="TextBox 7">
            <a:extLst>
              <a:ext uri="{FF2B5EF4-FFF2-40B4-BE49-F238E27FC236}">
                <a16:creationId xmlns:a16="http://schemas.microsoft.com/office/drawing/2014/main" id="{A8A4D5A0-212E-EEA9-4266-C387BEC2ECE7}"/>
              </a:ext>
            </a:extLst>
          </p:cNvPr>
          <p:cNvSpPr txBox="1"/>
          <p:nvPr/>
        </p:nvSpPr>
        <p:spPr>
          <a:xfrm>
            <a:off x="8657937" y="3351876"/>
            <a:ext cx="296876" cy="369332"/>
          </a:xfrm>
          <a:prstGeom prst="rect">
            <a:avLst/>
          </a:prstGeom>
          <a:noFill/>
        </p:spPr>
        <p:txBody>
          <a:bodyPr wrap="none" rtlCol="0">
            <a:spAutoFit/>
          </a:bodyPr>
          <a:lstStyle/>
          <a:p>
            <a:r>
              <a:rPr lang="nl-NL" dirty="0"/>
              <a:t>T</a:t>
            </a:r>
            <a:endParaRPr lang="en-US" dirty="0"/>
          </a:p>
        </p:txBody>
      </p:sp>
      <p:sp>
        <p:nvSpPr>
          <p:cNvPr id="10" name="Rectangle 9">
            <a:extLst>
              <a:ext uri="{FF2B5EF4-FFF2-40B4-BE49-F238E27FC236}">
                <a16:creationId xmlns:a16="http://schemas.microsoft.com/office/drawing/2014/main" id="{6D45A131-3A5A-3864-9CE1-E695EE60878D}"/>
              </a:ext>
            </a:extLst>
          </p:cNvPr>
          <p:cNvSpPr/>
          <p:nvPr/>
        </p:nvSpPr>
        <p:spPr>
          <a:xfrm>
            <a:off x="10589209" y="3351876"/>
            <a:ext cx="1164603" cy="193305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chemeClr val="tx1"/>
                </a:solidFill>
              </a:rPr>
              <a:t>memory map</a:t>
            </a:r>
            <a:br>
              <a:rPr lang="nl-NL" dirty="0">
                <a:solidFill>
                  <a:schemeClr val="tx1"/>
                </a:solidFill>
              </a:rPr>
            </a:br>
            <a:br>
              <a:rPr lang="nl-NL" dirty="0">
                <a:solidFill>
                  <a:schemeClr val="tx1"/>
                </a:solidFill>
              </a:rPr>
            </a:br>
            <a:br>
              <a:rPr lang="nl-NL" dirty="0">
                <a:solidFill>
                  <a:schemeClr val="tx1"/>
                </a:solidFill>
              </a:rPr>
            </a:br>
            <a:br>
              <a:rPr lang="nl-NL" dirty="0">
                <a:solidFill>
                  <a:schemeClr val="tx1"/>
                </a:solidFill>
              </a:rPr>
            </a:br>
            <a:endParaRPr lang="en-US" dirty="0">
              <a:solidFill>
                <a:schemeClr val="tx1"/>
              </a:solidFill>
            </a:endParaRPr>
          </a:p>
        </p:txBody>
      </p:sp>
      <p:sp>
        <p:nvSpPr>
          <p:cNvPr id="11" name="Rectangle 10">
            <a:extLst>
              <a:ext uri="{FF2B5EF4-FFF2-40B4-BE49-F238E27FC236}">
                <a16:creationId xmlns:a16="http://schemas.microsoft.com/office/drawing/2014/main" id="{0358EC50-C156-EDE5-07F0-911F8DCDB473}"/>
              </a:ext>
            </a:extLst>
          </p:cNvPr>
          <p:cNvSpPr/>
          <p:nvPr/>
        </p:nvSpPr>
        <p:spPr>
          <a:xfrm>
            <a:off x="10589210" y="4096374"/>
            <a:ext cx="1164602" cy="99177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err="1">
                <a:solidFill>
                  <a:schemeClr val="tx1"/>
                </a:solidFill>
              </a:rPr>
              <a:t>address</a:t>
            </a:r>
            <a:br>
              <a:rPr lang="nl-NL" dirty="0">
                <a:solidFill>
                  <a:schemeClr val="tx1"/>
                </a:solidFill>
              </a:rPr>
            </a:br>
            <a:r>
              <a:rPr lang="nl-NL" dirty="0">
                <a:solidFill>
                  <a:schemeClr val="tx1"/>
                </a:solidFill>
              </a:rPr>
              <a:t>block</a:t>
            </a:r>
            <a:endParaRPr lang="en-US" dirty="0">
              <a:solidFill>
                <a:schemeClr val="tx1"/>
              </a:solidFill>
            </a:endParaRPr>
          </a:p>
        </p:txBody>
      </p:sp>
      <p:sp>
        <p:nvSpPr>
          <p:cNvPr id="12" name="Slide Number Placeholder 11">
            <a:extLst>
              <a:ext uri="{FF2B5EF4-FFF2-40B4-BE49-F238E27FC236}">
                <a16:creationId xmlns:a16="http://schemas.microsoft.com/office/drawing/2014/main" id="{68EB57A0-1914-19E2-6FD4-DD112C25980F}"/>
              </a:ext>
            </a:extLst>
          </p:cNvPr>
          <p:cNvSpPr>
            <a:spLocks noGrp="1"/>
          </p:cNvSpPr>
          <p:nvPr>
            <p:ph type="sldNum" sz="quarter" idx="4"/>
          </p:nvPr>
        </p:nvSpPr>
        <p:spPr>
          <a:xfrm>
            <a:off x="4610100" y="6263481"/>
            <a:ext cx="2971800" cy="458787"/>
          </a:xfrm>
          <a:prstGeom prst="rect">
            <a:avLst/>
          </a:prstGeom>
        </p:spPr>
        <p:txBody>
          <a:bodyPr vert="horz" lIns="91440" tIns="45720" rIns="91440" bIns="45720" rtlCol="0" anchor="b"/>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596A38-C4CA-4917-A83B-637187006481}" type="slidenum">
              <a:rPr lang="en-US" smtClean="0"/>
              <a:pPr/>
              <a:t>44</a:t>
            </a:fld>
            <a:endParaRPr lang="en-US" dirty="0"/>
          </a:p>
        </p:txBody>
      </p:sp>
    </p:spTree>
    <p:extLst>
      <p:ext uri="{BB962C8B-B14F-4D97-AF65-F5344CB8AC3E}">
        <p14:creationId xmlns:p14="http://schemas.microsoft.com/office/powerpoint/2010/main" val="27706664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D1216-00B2-4671-4038-CAA4B9829ACB}"/>
              </a:ext>
            </a:extLst>
          </p:cNvPr>
          <p:cNvSpPr>
            <a:spLocks noGrp="1"/>
          </p:cNvSpPr>
          <p:nvPr>
            <p:ph type="title"/>
          </p:nvPr>
        </p:nvSpPr>
        <p:spPr/>
        <p:txBody>
          <a:bodyPr/>
          <a:lstStyle/>
          <a:p>
            <a:r>
              <a:rPr lang="nl-NL" dirty="0" err="1"/>
              <a:t>Address</a:t>
            </a:r>
            <a:r>
              <a:rPr lang="nl-NL" dirty="0"/>
              <a:t> </a:t>
            </a:r>
            <a:r>
              <a:rPr lang="nl-NL" dirty="0" err="1"/>
              <a:t>blocks</a:t>
            </a:r>
            <a:r>
              <a:rPr lang="nl-NL" dirty="0"/>
              <a:t>, registers, </a:t>
            </a:r>
            <a:r>
              <a:rPr lang="nl-NL" dirty="0" err="1"/>
              <a:t>and</a:t>
            </a:r>
            <a:r>
              <a:rPr lang="nl-NL" dirty="0"/>
              <a:t> fields</a:t>
            </a:r>
            <a:endParaRPr lang="en-US" dirty="0"/>
          </a:p>
        </p:txBody>
      </p:sp>
      <p:sp>
        <p:nvSpPr>
          <p:cNvPr id="3" name="Content Placeholder 2">
            <a:extLst>
              <a:ext uri="{FF2B5EF4-FFF2-40B4-BE49-F238E27FC236}">
                <a16:creationId xmlns:a16="http://schemas.microsoft.com/office/drawing/2014/main" id="{BE883760-417B-DEE9-3441-B99FD7FAB1BB}"/>
              </a:ext>
            </a:extLst>
          </p:cNvPr>
          <p:cNvSpPr>
            <a:spLocks noGrp="1"/>
          </p:cNvSpPr>
          <p:nvPr>
            <p:ph idx="1"/>
          </p:nvPr>
        </p:nvSpPr>
        <p:spPr/>
        <p:txBody>
          <a:bodyPr/>
          <a:lstStyle/>
          <a:p>
            <a:r>
              <a:rPr lang="nl-NL" dirty="0"/>
              <a:t>A memory map </a:t>
            </a:r>
            <a:r>
              <a:rPr lang="nl-NL" dirty="0" err="1"/>
              <a:t>may</a:t>
            </a:r>
            <a:r>
              <a:rPr lang="nl-NL" dirty="0"/>
              <a:t> </a:t>
            </a:r>
            <a:r>
              <a:rPr lang="nl-NL" dirty="0" err="1"/>
              <a:t>contain</a:t>
            </a:r>
            <a:r>
              <a:rPr lang="nl-NL" dirty="0"/>
              <a:t> </a:t>
            </a:r>
            <a:r>
              <a:rPr lang="nl-NL" dirty="0" err="1"/>
              <a:t>address</a:t>
            </a:r>
            <a:r>
              <a:rPr lang="nl-NL" dirty="0"/>
              <a:t> block </a:t>
            </a:r>
            <a:r>
              <a:rPr lang="nl-NL" dirty="0" err="1"/>
              <a:t>elements</a:t>
            </a:r>
            <a:r>
              <a:rPr lang="nl-NL" dirty="0"/>
              <a:t> </a:t>
            </a:r>
            <a:r>
              <a:rPr lang="nl-NL" dirty="0" err="1"/>
              <a:t>which</a:t>
            </a:r>
            <a:r>
              <a:rPr lang="nl-NL" dirty="0"/>
              <a:t> </a:t>
            </a:r>
            <a:r>
              <a:rPr lang="nl-NL" dirty="0" err="1"/>
              <a:t>may</a:t>
            </a:r>
            <a:r>
              <a:rPr lang="nl-NL" dirty="0"/>
              <a:t> </a:t>
            </a:r>
            <a:r>
              <a:rPr lang="nl-NL" dirty="0" err="1"/>
              <a:t>contain</a:t>
            </a:r>
            <a:r>
              <a:rPr lang="nl-NL" dirty="0"/>
              <a:t> registers</a:t>
            </a:r>
            <a:br>
              <a:rPr lang="nl-NL" dirty="0"/>
            </a:br>
            <a:r>
              <a:rPr lang="nl-NL" dirty="0"/>
              <a:t>or register files </a:t>
            </a:r>
            <a:r>
              <a:rPr lang="nl-NL" dirty="0" err="1"/>
              <a:t>with</a:t>
            </a:r>
            <a:br>
              <a:rPr lang="nl-NL" dirty="0"/>
            </a:br>
            <a:r>
              <a:rPr lang="nl-NL" dirty="0"/>
              <a:t>registers</a:t>
            </a:r>
          </a:p>
          <a:p>
            <a:r>
              <a:rPr lang="nl-NL" dirty="0"/>
              <a:t>A register </a:t>
            </a:r>
            <a:r>
              <a:rPr lang="nl-NL" dirty="0" err="1"/>
              <a:t>contains</a:t>
            </a:r>
            <a:r>
              <a:rPr lang="nl-NL" dirty="0"/>
              <a:t> at</a:t>
            </a:r>
            <a:br>
              <a:rPr lang="nl-NL" dirty="0"/>
            </a:br>
            <a:r>
              <a:rPr lang="nl-NL" dirty="0" err="1"/>
              <a:t>least</a:t>
            </a:r>
            <a:r>
              <a:rPr lang="nl-NL" dirty="0"/>
              <a:t> </a:t>
            </a:r>
            <a:r>
              <a:rPr lang="nl-NL" dirty="0" err="1"/>
              <a:t>one</a:t>
            </a:r>
            <a:r>
              <a:rPr lang="nl-NL" dirty="0"/>
              <a:t> field</a:t>
            </a:r>
          </a:p>
          <a:p>
            <a:r>
              <a:rPr lang="nl-NL" dirty="0"/>
              <a:t>Fields </a:t>
            </a:r>
            <a:r>
              <a:rPr lang="nl-NL" dirty="0" err="1"/>
              <a:t>may</a:t>
            </a:r>
            <a:r>
              <a:rPr lang="nl-NL" dirty="0"/>
              <a:t> </a:t>
            </a:r>
            <a:r>
              <a:rPr lang="nl-NL" dirty="0" err="1"/>
              <a:t>contain</a:t>
            </a:r>
            <a:br>
              <a:rPr lang="nl-NL" dirty="0"/>
            </a:br>
            <a:r>
              <a:rPr lang="nl-NL" dirty="0" err="1"/>
              <a:t>enumerated</a:t>
            </a:r>
            <a:r>
              <a:rPr lang="nl-NL" dirty="0"/>
              <a:t> </a:t>
            </a:r>
            <a:r>
              <a:rPr lang="nl-NL" dirty="0" err="1"/>
              <a:t>values</a:t>
            </a:r>
            <a:endParaRPr lang="en-US" dirty="0"/>
          </a:p>
        </p:txBody>
      </p:sp>
      <p:pic>
        <p:nvPicPr>
          <p:cNvPr id="5" name="Picture 4">
            <a:extLst>
              <a:ext uri="{FF2B5EF4-FFF2-40B4-BE49-F238E27FC236}">
                <a16:creationId xmlns:a16="http://schemas.microsoft.com/office/drawing/2014/main" id="{CE791E59-2DE0-70FB-CD23-0422B96A65B1}"/>
              </a:ext>
            </a:extLst>
          </p:cNvPr>
          <p:cNvPicPr>
            <a:picLocks noChangeAspect="1"/>
          </p:cNvPicPr>
          <p:nvPr/>
        </p:nvPicPr>
        <p:blipFill>
          <a:blip r:embed="rId3"/>
          <a:stretch>
            <a:fillRect/>
          </a:stretch>
        </p:blipFill>
        <p:spPr>
          <a:xfrm>
            <a:off x="4421275" y="2318745"/>
            <a:ext cx="7592624" cy="3483025"/>
          </a:xfrm>
          <a:prstGeom prst="rect">
            <a:avLst/>
          </a:prstGeom>
        </p:spPr>
      </p:pic>
      <p:sp>
        <p:nvSpPr>
          <p:cNvPr id="4" name="Slide Number Placeholder 3">
            <a:extLst>
              <a:ext uri="{FF2B5EF4-FFF2-40B4-BE49-F238E27FC236}">
                <a16:creationId xmlns:a16="http://schemas.microsoft.com/office/drawing/2014/main" id="{C2852B19-6B63-AE7B-B97B-3CD654656EA5}"/>
              </a:ext>
            </a:extLst>
          </p:cNvPr>
          <p:cNvSpPr>
            <a:spLocks noGrp="1"/>
          </p:cNvSpPr>
          <p:nvPr>
            <p:ph type="sldNum" sz="quarter" idx="4"/>
          </p:nvPr>
        </p:nvSpPr>
        <p:spPr>
          <a:xfrm>
            <a:off x="4610100" y="6263481"/>
            <a:ext cx="2971800" cy="458787"/>
          </a:xfrm>
          <a:prstGeom prst="rect">
            <a:avLst/>
          </a:prstGeom>
        </p:spPr>
        <p:txBody>
          <a:bodyPr vert="horz" lIns="91440" tIns="45720" rIns="91440" bIns="45720" rtlCol="0" anchor="b"/>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596A38-C4CA-4917-A83B-637187006481}" type="slidenum">
              <a:rPr lang="en-US" smtClean="0"/>
              <a:pPr/>
              <a:t>45</a:t>
            </a:fld>
            <a:endParaRPr lang="en-US" dirty="0"/>
          </a:p>
        </p:txBody>
      </p:sp>
    </p:spTree>
    <p:extLst>
      <p:ext uri="{BB962C8B-B14F-4D97-AF65-F5344CB8AC3E}">
        <p14:creationId xmlns:p14="http://schemas.microsoft.com/office/powerpoint/2010/main" val="25995200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6A528-9EA5-8B81-4A37-6E9C451A1FED}"/>
              </a:ext>
            </a:extLst>
          </p:cNvPr>
          <p:cNvSpPr>
            <a:spLocks noGrp="1"/>
          </p:cNvSpPr>
          <p:nvPr>
            <p:ph type="title"/>
          </p:nvPr>
        </p:nvSpPr>
        <p:spPr/>
        <p:txBody>
          <a:bodyPr/>
          <a:lstStyle/>
          <a:p>
            <a:r>
              <a:rPr lang="nl-NL" dirty="0"/>
              <a:t>Component </a:t>
            </a:r>
            <a:r>
              <a:rPr lang="nl-NL" dirty="0" err="1"/>
              <a:t>address</a:t>
            </a:r>
            <a:r>
              <a:rPr lang="nl-NL" dirty="0"/>
              <a:t> </a:t>
            </a:r>
            <a:r>
              <a:rPr lang="nl-NL" dirty="0" err="1"/>
              <a:t>spaces</a:t>
            </a:r>
            <a:r>
              <a:rPr lang="nl-NL" dirty="0"/>
              <a:t> </a:t>
            </a:r>
            <a:r>
              <a:rPr lang="nl-NL" dirty="0" err="1"/>
              <a:t>and</a:t>
            </a:r>
            <a:r>
              <a:rPr lang="nl-NL" dirty="0"/>
              <a:t> bus interface </a:t>
            </a:r>
            <a:r>
              <a:rPr lang="nl-NL" dirty="0" err="1"/>
              <a:t>bridges</a:t>
            </a:r>
            <a:endParaRPr lang="en-US" dirty="0"/>
          </a:p>
        </p:txBody>
      </p:sp>
      <p:sp>
        <p:nvSpPr>
          <p:cNvPr id="3" name="Slide Number Placeholder 2">
            <a:extLst>
              <a:ext uri="{FF2B5EF4-FFF2-40B4-BE49-F238E27FC236}">
                <a16:creationId xmlns:a16="http://schemas.microsoft.com/office/drawing/2014/main" id="{DD072170-2B6B-EBBF-136B-A9582363B4F8}"/>
              </a:ext>
            </a:extLst>
          </p:cNvPr>
          <p:cNvSpPr>
            <a:spLocks noGrp="1"/>
          </p:cNvSpPr>
          <p:nvPr>
            <p:ph type="sldNum" sz="quarter" idx="4"/>
          </p:nvPr>
        </p:nvSpPr>
        <p:spPr>
          <a:xfrm>
            <a:off x="4610100" y="6263481"/>
            <a:ext cx="2971800" cy="458787"/>
          </a:xfrm>
          <a:prstGeom prst="rect">
            <a:avLst/>
          </a:prstGeom>
        </p:spPr>
        <p:txBody>
          <a:bodyPr vert="horz" lIns="91440" tIns="45720" rIns="91440" bIns="45720" rtlCol="0" anchor="b"/>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596A38-C4CA-4917-A83B-637187006481}" type="slidenum">
              <a:rPr lang="en-US" smtClean="0"/>
              <a:pPr/>
              <a:t>46</a:t>
            </a:fld>
            <a:endParaRPr lang="en-US" dirty="0"/>
          </a:p>
        </p:txBody>
      </p:sp>
    </p:spTree>
    <p:extLst>
      <p:ext uri="{BB962C8B-B14F-4D97-AF65-F5344CB8AC3E}">
        <p14:creationId xmlns:p14="http://schemas.microsoft.com/office/powerpoint/2010/main" val="12073461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DD6E7C1-6FAD-F479-13F2-6D4F9DF84A64}"/>
              </a:ext>
            </a:extLst>
          </p:cNvPr>
          <p:cNvPicPr>
            <a:picLocks noChangeAspect="1"/>
          </p:cNvPicPr>
          <p:nvPr/>
        </p:nvPicPr>
        <p:blipFill>
          <a:blip r:embed="rId3"/>
          <a:stretch>
            <a:fillRect/>
          </a:stretch>
        </p:blipFill>
        <p:spPr>
          <a:xfrm>
            <a:off x="959082" y="2612555"/>
            <a:ext cx="6542251" cy="1843173"/>
          </a:xfrm>
          <a:prstGeom prst="rect">
            <a:avLst/>
          </a:prstGeom>
        </p:spPr>
      </p:pic>
      <p:pic>
        <p:nvPicPr>
          <p:cNvPr id="10" name="Picture 9">
            <a:extLst>
              <a:ext uri="{FF2B5EF4-FFF2-40B4-BE49-F238E27FC236}">
                <a16:creationId xmlns:a16="http://schemas.microsoft.com/office/drawing/2014/main" id="{29A0D66E-9CF3-E4BE-E7E8-E9064EECF92D}"/>
              </a:ext>
            </a:extLst>
          </p:cNvPr>
          <p:cNvPicPr>
            <a:picLocks noChangeAspect="1"/>
          </p:cNvPicPr>
          <p:nvPr/>
        </p:nvPicPr>
        <p:blipFill>
          <a:blip r:embed="rId4"/>
          <a:stretch>
            <a:fillRect/>
          </a:stretch>
        </p:blipFill>
        <p:spPr>
          <a:xfrm>
            <a:off x="959082" y="4455728"/>
            <a:ext cx="3743847" cy="1371791"/>
          </a:xfrm>
          <a:prstGeom prst="rect">
            <a:avLst/>
          </a:prstGeom>
        </p:spPr>
      </p:pic>
      <p:sp>
        <p:nvSpPr>
          <p:cNvPr id="2" name="Title 1">
            <a:extLst>
              <a:ext uri="{FF2B5EF4-FFF2-40B4-BE49-F238E27FC236}">
                <a16:creationId xmlns:a16="http://schemas.microsoft.com/office/drawing/2014/main" id="{EC38C149-C304-57EF-3D80-198E339D0AAB}"/>
              </a:ext>
            </a:extLst>
          </p:cNvPr>
          <p:cNvSpPr>
            <a:spLocks noGrp="1"/>
          </p:cNvSpPr>
          <p:nvPr>
            <p:ph type="title"/>
          </p:nvPr>
        </p:nvSpPr>
        <p:spPr/>
        <p:txBody>
          <a:bodyPr/>
          <a:lstStyle/>
          <a:p>
            <a:r>
              <a:rPr lang="nl-NL" dirty="0"/>
              <a:t>Component </a:t>
            </a:r>
            <a:r>
              <a:rPr lang="nl-NL" dirty="0" err="1"/>
              <a:t>address</a:t>
            </a:r>
            <a:r>
              <a:rPr lang="nl-NL" dirty="0"/>
              <a:t> </a:t>
            </a:r>
            <a:r>
              <a:rPr lang="nl-NL" dirty="0" err="1"/>
              <a:t>space</a:t>
            </a:r>
            <a:endParaRPr lang="en-US" dirty="0"/>
          </a:p>
        </p:txBody>
      </p:sp>
      <p:sp>
        <p:nvSpPr>
          <p:cNvPr id="3" name="Content Placeholder 2">
            <a:extLst>
              <a:ext uri="{FF2B5EF4-FFF2-40B4-BE49-F238E27FC236}">
                <a16:creationId xmlns:a16="http://schemas.microsoft.com/office/drawing/2014/main" id="{ED1A6E01-9F29-16A8-D237-C61AC9D7D81F}"/>
              </a:ext>
            </a:extLst>
          </p:cNvPr>
          <p:cNvSpPr>
            <a:spLocks noGrp="1"/>
          </p:cNvSpPr>
          <p:nvPr>
            <p:ph idx="1"/>
          </p:nvPr>
        </p:nvSpPr>
        <p:spPr/>
        <p:txBody>
          <a:bodyPr/>
          <a:lstStyle/>
          <a:p>
            <a:pPr marL="0" indent="0">
              <a:buNone/>
            </a:pPr>
            <a:r>
              <a:rPr lang="nl-NL" dirty="0"/>
              <a:t>A non-</a:t>
            </a:r>
            <a:r>
              <a:rPr lang="nl-NL" dirty="0" err="1"/>
              <a:t>hierarchical</a:t>
            </a:r>
            <a:r>
              <a:rPr lang="nl-NL" dirty="0"/>
              <a:t> </a:t>
            </a:r>
            <a:r>
              <a:rPr lang="nl-NL" dirty="0" err="1"/>
              <a:t>addressable</a:t>
            </a:r>
            <a:r>
              <a:rPr lang="nl-NL" dirty="0"/>
              <a:t> initiator bus interface </a:t>
            </a:r>
            <a:r>
              <a:rPr lang="nl-NL" dirty="0" err="1"/>
              <a:t>shall</a:t>
            </a:r>
            <a:r>
              <a:rPr lang="nl-NL" dirty="0"/>
              <a:t> </a:t>
            </a:r>
            <a:r>
              <a:rPr lang="nl-NL" dirty="0" err="1"/>
              <a:t>reference</a:t>
            </a:r>
            <a:r>
              <a:rPr lang="nl-NL" dirty="0"/>
              <a:t> </a:t>
            </a:r>
            <a:r>
              <a:rPr lang="nl-NL" dirty="0" err="1"/>
              <a:t>an</a:t>
            </a:r>
            <a:r>
              <a:rPr lang="nl-NL" dirty="0"/>
              <a:t> </a:t>
            </a:r>
            <a:r>
              <a:rPr lang="nl-NL" dirty="0" err="1"/>
              <a:t>address</a:t>
            </a:r>
            <a:r>
              <a:rPr lang="nl-NL" dirty="0"/>
              <a:t> </a:t>
            </a:r>
            <a:r>
              <a:rPr lang="nl-NL" dirty="0" err="1"/>
              <a:t>space</a:t>
            </a:r>
            <a:endParaRPr lang="en-US" dirty="0"/>
          </a:p>
        </p:txBody>
      </p:sp>
      <p:cxnSp>
        <p:nvCxnSpPr>
          <p:cNvPr id="9" name="Connector: Elbow 8">
            <a:extLst>
              <a:ext uri="{FF2B5EF4-FFF2-40B4-BE49-F238E27FC236}">
                <a16:creationId xmlns:a16="http://schemas.microsoft.com/office/drawing/2014/main" id="{2BC10797-AAF3-66E1-2FB3-63B1FAC95243}"/>
              </a:ext>
            </a:extLst>
          </p:cNvPr>
          <p:cNvCxnSpPr>
            <a:cxnSpLocks/>
          </p:cNvCxnSpPr>
          <p:nvPr/>
        </p:nvCxnSpPr>
        <p:spPr>
          <a:xfrm rot="10800000" flipV="1">
            <a:off x="3938957" y="3637505"/>
            <a:ext cx="1125412" cy="1035745"/>
          </a:xfrm>
          <a:prstGeom prst="bentConnector3">
            <a:avLst>
              <a:gd name="adj1" fmla="val -7589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6A3C9505-0236-A863-7EAF-AE20068DABDA}"/>
              </a:ext>
            </a:extLst>
          </p:cNvPr>
          <p:cNvSpPr/>
          <p:nvPr/>
        </p:nvSpPr>
        <p:spPr>
          <a:xfrm>
            <a:off x="8078877" y="2716928"/>
            <a:ext cx="2657475" cy="2943225"/>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dirty="0">
              <a:solidFill>
                <a:schemeClr val="tx1"/>
              </a:solidFill>
            </a:endParaRPr>
          </a:p>
        </p:txBody>
      </p:sp>
      <p:sp>
        <p:nvSpPr>
          <p:cNvPr id="5" name="Arrow: Pentagon 4">
            <a:extLst>
              <a:ext uri="{FF2B5EF4-FFF2-40B4-BE49-F238E27FC236}">
                <a16:creationId xmlns:a16="http://schemas.microsoft.com/office/drawing/2014/main" id="{D3FB118F-8E8D-223D-8786-107FF0E10E06}"/>
              </a:ext>
            </a:extLst>
          </p:cNvPr>
          <p:cNvSpPr/>
          <p:nvPr/>
        </p:nvSpPr>
        <p:spPr>
          <a:xfrm>
            <a:off x="10193427" y="3324146"/>
            <a:ext cx="1847850" cy="1943100"/>
          </a:xfrm>
          <a:prstGeom prst="homePlat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 name="TextBox 6">
            <a:extLst>
              <a:ext uri="{FF2B5EF4-FFF2-40B4-BE49-F238E27FC236}">
                <a16:creationId xmlns:a16="http://schemas.microsoft.com/office/drawing/2014/main" id="{E8182E34-FDEA-AF66-E2BE-9716D2A23EC7}"/>
              </a:ext>
            </a:extLst>
          </p:cNvPr>
          <p:cNvSpPr txBox="1"/>
          <p:nvPr/>
        </p:nvSpPr>
        <p:spPr>
          <a:xfrm>
            <a:off x="10164188" y="3265686"/>
            <a:ext cx="242374" cy="369332"/>
          </a:xfrm>
          <a:prstGeom prst="rect">
            <a:avLst/>
          </a:prstGeom>
          <a:noFill/>
        </p:spPr>
        <p:txBody>
          <a:bodyPr wrap="none" rtlCol="0">
            <a:spAutoFit/>
          </a:bodyPr>
          <a:lstStyle/>
          <a:p>
            <a:r>
              <a:rPr lang="nl-NL" dirty="0"/>
              <a:t>I</a:t>
            </a:r>
            <a:endParaRPr lang="en-US" dirty="0"/>
          </a:p>
        </p:txBody>
      </p:sp>
      <p:sp>
        <p:nvSpPr>
          <p:cNvPr id="8" name="Rectangle 7">
            <a:extLst>
              <a:ext uri="{FF2B5EF4-FFF2-40B4-BE49-F238E27FC236}">
                <a16:creationId xmlns:a16="http://schemas.microsoft.com/office/drawing/2014/main" id="{9C954878-9F01-64C3-D340-FF4E0526F0DD}"/>
              </a:ext>
            </a:extLst>
          </p:cNvPr>
          <p:cNvSpPr/>
          <p:nvPr/>
        </p:nvSpPr>
        <p:spPr>
          <a:xfrm>
            <a:off x="8933674" y="3334194"/>
            <a:ext cx="1164603" cy="193305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err="1">
                <a:solidFill>
                  <a:schemeClr val="tx1"/>
                </a:solidFill>
              </a:rPr>
              <a:t>address</a:t>
            </a:r>
            <a:r>
              <a:rPr lang="nl-NL" dirty="0">
                <a:solidFill>
                  <a:schemeClr val="tx1"/>
                </a:solidFill>
              </a:rPr>
              <a:t> </a:t>
            </a:r>
            <a:r>
              <a:rPr lang="nl-NL" dirty="0" err="1">
                <a:solidFill>
                  <a:schemeClr val="tx1"/>
                </a:solidFill>
              </a:rPr>
              <a:t>space</a:t>
            </a:r>
            <a:br>
              <a:rPr lang="nl-NL" dirty="0">
                <a:solidFill>
                  <a:schemeClr val="tx1"/>
                </a:solidFill>
              </a:rPr>
            </a:br>
            <a:br>
              <a:rPr lang="nl-NL" dirty="0">
                <a:solidFill>
                  <a:schemeClr val="tx1"/>
                </a:solidFill>
              </a:rPr>
            </a:br>
            <a:br>
              <a:rPr lang="nl-NL" dirty="0">
                <a:solidFill>
                  <a:schemeClr val="tx1"/>
                </a:solidFill>
              </a:rPr>
            </a:br>
            <a:br>
              <a:rPr lang="nl-NL" dirty="0">
                <a:solidFill>
                  <a:schemeClr val="tx1"/>
                </a:solidFill>
              </a:rPr>
            </a:br>
            <a:endParaRPr lang="en-US" dirty="0">
              <a:solidFill>
                <a:schemeClr val="tx1"/>
              </a:solidFill>
            </a:endParaRPr>
          </a:p>
        </p:txBody>
      </p:sp>
      <p:sp>
        <p:nvSpPr>
          <p:cNvPr id="11" name="Rectangle 10">
            <a:extLst>
              <a:ext uri="{FF2B5EF4-FFF2-40B4-BE49-F238E27FC236}">
                <a16:creationId xmlns:a16="http://schemas.microsoft.com/office/drawing/2014/main" id="{3D0C0EEA-33EF-4300-5B93-DF47D69B49AA}"/>
              </a:ext>
            </a:extLst>
          </p:cNvPr>
          <p:cNvSpPr/>
          <p:nvPr/>
        </p:nvSpPr>
        <p:spPr>
          <a:xfrm>
            <a:off x="8933674" y="4110289"/>
            <a:ext cx="1164603" cy="36933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chemeClr val="bg1"/>
                </a:solidFill>
              </a:rPr>
              <a:t>segment</a:t>
            </a:r>
            <a:endParaRPr lang="en-US" dirty="0">
              <a:solidFill>
                <a:schemeClr val="bg1"/>
              </a:solidFill>
            </a:endParaRPr>
          </a:p>
        </p:txBody>
      </p:sp>
      <p:sp>
        <p:nvSpPr>
          <p:cNvPr id="12" name="Rectangle 11">
            <a:extLst>
              <a:ext uri="{FF2B5EF4-FFF2-40B4-BE49-F238E27FC236}">
                <a16:creationId xmlns:a16="http://schemas.microsoft.com/office/drawing/2014/main" id="{8195F061-8BD9-DB40-3F41-7EBCADE3FB5D}"/>
              </a:ext>
            </a:extLst>
          </p:cNvPr>
          <p:cNvSpPr/>
          <p:nvPr/>
        </p:nvSpPr>
        <p:spPr>
          <a:xfrm>
            <a:off x="8933674" y="4491408"/>
            <a:ext cx="1164603" cy="36933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chemeClr val="bg1"/>
                </a:solidFill>
              </a:rPr>
              <a:t>segment</a:t>
            </a:r>
            <a:endParaRPr lang="en-US" dirty="0">
              <a:solidFill>
                <a:schemeClr val="bg1"/>
              </a:solidFill>
            </a:endParaRPr>
          </a:p>
        </p:txBody>
      </p:sp>
      <p:sp>
        <p:nvSpPr>
          <p:cNvPr id="13" name="Slide Number Placeholder 12">
            <a:extLst>
              <a:ext uri="{FF2B5EF4-FFF2-40B4-BE49-F238E27FC236}">
                <a16:creationId xmlns:a16="http://schemas.microsoft.com/office/drawing/2014/main" id="{171107A5-1AF5-7D98-7BB7-0FAB2A8FC6CB}"/>
              </a:ext>
            </a:extLst>
          </p:cNvPr>
          <p:cNvSpPr>
            <a:spLocks noGrp="1"/>
          </p:cNvSpPr>
          <p:nvPr>
            <p:ph type="sldNum" sz="quarter" idx="4"/>
          </p:nvPr>
        </p:nvSpPr>
        <p:spPr>
          <a:xfrm>
            <a:off x="4610100" y="6263481"/>
            <a:ext cx="2971800" cy="458787"/>
          </a:xfrm>
          <a:prstGeom prst="rect">
            <a:avLst/>
          </a:prstGeom>
        </p:spPr>
        <p:txBody>
          <a:bodyPr vert="horz" lIns="91440" tIns="45720" rIns="91440" bIns="45720" rtlCol="0" anchor="b"/>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596A38-C4CA-4917-A83B-637187006481}" type="slidenum">
              <a:rPr lang="en-US" smtClean="0"/>
              <a:pPr/>
              <a:t>47</a:t>
            </a:fld>
            <a:endParaRPr lang="en-US" dirty="0"/>
          </a:p>
        </p:txBody>
      </p:sp>
    </p:spTree>
    <p:extLst>
      <p:ext uri="{BB962C8B-B14F-4D97-AF65-F5344CB8AC3E}">
        <p14:creationId xmlns:p14="http://schemas.microsoft.com/office/powerpoint/2010/main" val="31937164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92651EB-F0AA-B02A-C52B-F76E7B5C9D62}"/>
              </a:ext>
            </a:extLst>
          </p:cNvPr>
          <p:cNvSpPr/>
          <p:nvPr/>
        </p:nvSpPr>
        <p:spPr>
          <a:xfrm>
            <a:off x="5754928" y="3813272"/>
            <a:ext cx="1164603" cy="193305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err="1">
                <a:solidFill>
                  <a:schemeClr val="tx1"/>
                </a:solidFill>
              </a:rPr>
              <a:t>address</a:t>
            </a:r>
            <a:r>
              <a:rPr lang="nl-NL" dirty="0">
                <a:solidFill>
                  <a:schemeClr val="tx1"/>
                </a:solidFill>
              </a:rPr>
              <a:t> </a:t>
            </a:r>
            <a:r>
              <a:rPr lang="nl-NL" dirty="0" err="1">
                <a:solidFill>
                  <a:schemeClr val="tx1"/>
                </a:solidFill>
              </a:rPr>
              <a:t>space</a:t>
            </a:r>
            <a:br>
              <a:rPr lang="nl-NL" dirty="0">
                <a:solidFill>
                  <a:schemeClr val="tx1"/>
                </a:solidFill>
              </a:rPr>
            </a:br>
            <a:br>
              <a:rPr lang="nl-NL" dirty="0">
                <a:solidFill>
                  <a:schemeClr val="tx1"/>
                </a:solidFill>
              </a:rPr>
            </a:br>
            <a:br>
              <a:rPr lang="nl-NL" dirty="0">
                <a:solidFill>
                  <a:schemeClr val="tx1"/>
                </a:solidFill>
              </a:rPr>
            </a:br>
            <a:br>
              <a:rPr lang="nl-NL" dirty="0">
                <a:solidFill>
                  <a:schemeClr val="tx1"/>
                </a:solidFill>
              </a:rPr>
            </a:br>
            <a:endParaRPr lang="en-US" dirty="0">
              <a:solidFill>
                <a:schemeClr val="tx1"/>
              </a:solidFill>
            </a:endParaRPr>
          </a:p>
        </p:txBody>
      </p:sp>
      <p:sp>
        <p:nvSpPr>
          <p:cNvPr id="9" name="Rectangle 8">
            <a:extLst>
              <a:ext uri="{FF2B5EF4-FFF2-40B4-BE49-F238E27FC236}">
                <a16:creationId xmlns:a16="http://schemas.microsoft.com/office/drawing/2014/main" id="{EE86227F-F57C-FC0D-A679-F73515CB3AE4}"/>
              </a:ext>
            </a:extLst>
          </p:cNvPr>
          <p:cNvSpPr/>
          <p:nvPr/>
        </p:nvSpPr>
        <p:spPr>
          <a:xfrm>
            <a:off x="8696325" y="2124075"/>
            <a:ext cx="2657475" cy="2943225"/>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dirty="0">
              <a:solidFill>
                <a:schemeClr val="tx1"/>
              </a:solidFill>
            </a:endParaRPr>
          </a:p>
        </p:txBody>
      </p:sp>
      <p:sp>
        <p:nvSpPr>
          <p:cNvPr id="10" name="Arrow: Pentagon 9">
            <a:extLst>
              <a:ext uri="{FF2B5EF4-FFF2-40B4-BE49-F238E27FC236}">
                <a16:creationId xmlns:a16="http://schemas.microsoft.com/office/drawing/2014/main" id="{ED94FDCF-FEF9-C3B8-7522-EE8553E638F2}"/>
              </a:ext>
            </a:extLst>
          </p:cNvPr>
          <p:cNvSpPr/>
          <p:nvPr/>
        </p:nvSpPr>
        <p:spPr>
          <a:xfrm>
            <a:off x="8229600" y="2731293"/>
            <a:ext cx="1847850" cy="1943100"/>
          </a:xfrm>
          <a:prstGeom prst="homePlat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24033956-7F46-A378-6391-AC5F94A3AC9F}"/>
              </a:ext>
            </a:extLst>
          </p:cNvPr>
          <p:cNvSpPr>
            <a:spLocks noGrp="1"/>
          </p:cNvSpPr>
          <p:nvPr>
            <p:ph type="title"/>
          </p:nvPr>
        </p:nvSpPr>
        <p:spPr/>
        <p:txBody>
          <a:bodyPr/>
          <a:lstStyle/>
          <a:p>
            <a:r>
              <a:rPr lang="nl-NL" dirty="0" err="1"/>
              <a:t>Mapping</a:t>
            </a:r>
            <a:r>
              <a:rPr lang="nl-NL" dirty="0"/>
              <a:t> memory map </a:t>
            </a:r>
            <a:r>
              <a:rPr lang="nl-NL" dirty="0" err="1"/>
              <a:t>into</a:t>
            </a:r>
            <a:r>
              <a:rPr lang="nl-NL" dirty="0"/>
              <a:t> </a:t>
            </a:r>
            <a:r>
              <a:rPr lang="nl-NL" dirty="0" err="1"/>
              <a:t>address</a:t>
            </a:r>
            <a:r>
              <a:rPr lang="nl-NL" dirty="0"/>
              <a:t> </a:t>
            </a:r>
            <a:r>
              <a:rPr lang="nl-NL" dirty="0" err="1"/>
              <a:t>space</a:t>
            </a:r>
            <a:endParaRPr lang="en-US" dirty="0"/>
          </a:p>
        </p:txBody>
      </p:sp>
      <p:sp>
        <p:nvSpPr>
          <p:cNvPr id="4" name="Rectangle 3">
            <a:extLst>
              <a:ext uri="{FF2B5EF4-FFF2-40B4-BE49-F238E27FC236}">
                <a16:creationId xmlns:a16="http://schemas.microsoft.com/office/drawing/2014/main" id="{EF891CCE-80EC-466A-F952-7ACC38A012F9}"/>
              </a:ext>
            </a:extLst>
          </p:cNvPr>
          <p:cNvSpPr/>
          <p:nvPr/>
        </p:nvSpPr>
        <p:spPr>
          <a:xfrm>
            <a:off x="838200" y="2124075"/>
            <a:ext cx="2657475" cy="2943225"/>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dirty="0">
              <a:solidFill>
                <a:schemeClr val="tx1"/>
              </a:solidFill>
            </a:endParaRPr>
          </a:p>
        </p:txBody>
      </p:sp>
      <p:sp>
        <p:nvSpPr>
          <p:cNvPr id="5" name="Arrow: Pentagon 4">
            <a:extLst>
              <a:ext uri="{FF2B5EF4-FFF2-40B4-BE49-F238E27FC236}">
                <a16:creationId xmlns:a16="http://schemas.microsoft.com/office/drawing/2014/main" id="{6D6854CD-50A5-DD7B-305D-D6EF21EAD4CD}"/>
              </a:ext>
            </a:extLst>
          </p:cNvPr>
          <p:cNvSpPr/>
          <p:nvPr/>
        </p:nvSpPr>
        <p:spPr>
          <a:xfrm>
            <a:off x="2952750" y="2731293"/>
            <a:ext cx="1847850" cy="1943100"/>
          </a:xfrm>
          <a:prstGeom prst="homePlat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TextBox 15">
            <a:extLst>
              <a:ext uri="{FF2B5EF4-FFF2-40B4-BE49-F238E27FC236}">
                <a16:creationId xmlns:a16="http://schemas.microsoft.com/office/drawing/2014/main" id="{2F98043B-A2B6-5FA8-647D-A791B188AB2A}"/>
              </a:ext>
            </a:extLst>
          </p:cNvPr>
          <p:cNvSpPr txBox="1"/>
          <p:nvPr/>
        </p:nvSpPr>
        <p:spPr>
          <a:xfrm>
            <a:off x="4146809" y="1741680"/>
            <a:ext cx="4291239" cy="1200329"/>
          </a:xfrm>
          <a:prstGeom prst="rect">
            <a:avLst/>
          </a:prstGeom>
          <a:noFill/>
        </p:spPr>
        <p:txBody>
          <a:bodyPr wrap="square" rtlCol="0">
            <a:spAutoFit/>
          </a:bodyPr>
          <a:lstStyle/>
          <a:p>
            <a:r>
              <a:rPr lang="nl-NL" dirty="0"/>
              <a:t>A design </a:t>
            </a:r>
            <a:r>
              <a:rPr lang="nl-NL" dirty="0" err="1"/>
              <a:t>interconnection</a:t>
            </a:r>
            <a:r>
              <a:rPr lang="nl-NL" dirty="0"/>
              <a:t> </a:t>
            </a:r>
            <a:r>
              <a:rPr lang="nl-NL" dirty="0" err="1"/>
              <a:t>maps</a:t>
            </a:r>
            <a:r>
              <a:rPr lang="nl-NL" dirty="0"/>
              <a:t> </a:t>
            </a:r>
            <a:r>
              <a:rPr lang="nl-NL" dirty="0" err="1"/>
              <a:t>the</a:t>
            </a:r>
            <a:r>
              <a:rPr lang="nl-NL" dirty="0"/>
              <a:t> memory</a:t>
            </a:r>
            <a:br>
              <a:rPr lang="nl-NL" dirty="0"/>
            </a:br>
            <a:r>
              <a:rPr lang="nl-NL" dirty="0"/>
              <a:t>map </a:t>
            </a:r>
            <a:r>
              <a:rPr lang="nl-NL" dirty="0" err="1"/>
              <a:t>referenced</a:t>
            </a:r>
            <a:r>
              <a:rPr lang="nl-NL" dirty="0"/>
              <a:t> </a:t>
            </a:r>
            <a:r>
              <a:rPr lang="nl-NL" dirty="0" err="1"/>
              <a:t>by</a:t>
            </a:r>
            <a:r>
              <a:rPr lang="nl-NL" dirty="0"/>
              <a:t> a target bus interface </a:t>
            </a:r>
            <a:br>
              <a:rPr lang="nl-NL" dirty="0"/>
            </a:br>
            <a:r>
              <a:rPr lang="nl-NL" dirty="0" err="1"/>
              <a:t>into</a:t>
            </a:r>
            <a:r>
              <a:rPr lang="nl-NL" dirty="0"/>
              <a:t> </a:t>
            </a:r>
            <a:r>
              <a:rPr lang="nl-NL" dirty="0" err="1"/>
              <a:t>the</a:t>
            </a:r>
            <a:r>
              <a:rPr lang="nl-NL" dirty="0"/>
              <a:t> </a:t>
            </a:r>
            <a:r>
              <a:rPr lang="nl-NL" dirty="0" err="1"/>
              <a:t>address</a:t>
            </a:r>
            <a:r>
              <a:rPr lang="nl-NL" dirty="0"/>
              <a:t> </a:t>
            </a:r>
            <a:r>
              <a:rPr lang="nl-NL" dirty="0" err="1"/>
              <a:t>space</a:t>
            </a:r>
            <a:r>
              <a:rPr lang="nl-NL" dirty="0"/>
              <a:t> </a:t>
            </a:r>
            <a:r>
              <a:rPr lang="nl-NL" dirty="0" err="1"/>
              <a:t>referenced</a:t>
            </a:r>
            <a:r>
              <a:rPr lang="nl-NL" dirty="0"/>
              <a:t> </a:t>
            </a:r>
            <a:r>
              <a:rPr lang="nl-NL" dirty="0" err="1"/>
              <a:t>by</a:t>
            </a:r>
            <a:r>
              <a:rPr lang="nl-NL" dirty="0"/>
              <a:t> </a:t>
            </a:r>
            <a:r>
              <a:rPr lang="nl-NL" dirty="0" err="1"/>
              <a:t>an</a:t>
            </a:r>
            <a:br>
              <a:rPr lang="nl-NL" dirty="0"/>
            </a:br>
            <a:r>
              <a:rPr lang="nl-NL" dirty="0"/>
              <a:t>initiator bus interface</a:t>
            </a:r>
            <a:endParaRPr lang="en-US" dirty="0"/>
          </a:p>
        </p:txBody>
      </p:sp>
      <p:sp>
        <p:nvSpPr>
          <p:cNvPr id="18" name="TextBox 17">
            <a:extLst>
              <a:ext uri="{FF2B5EF4-FFF2-40B4-BE49-F238E27FC236}">
                <a16:creationId xmlns:a16="http://schemas.microsoft.com/office/drawing/2014/main" id="{BF9C10F0-8BD8-ACC9-1B7B-F86895F23DB5}"/>
              </a:ext>
            </a:extLst>
          </p:cNvPr>
          <p:cNvSpPr txBox="1"/>
          <p:nvPr/>
        </p:nvSpPr>
        <p:spPr>
          <a:xfrm>
            <a:off x="2923511" y="2672833"/>
            <a:ext cx="242374" cy="369332"/>
          </a:xfrm>
          <a:prstGeom prst="rect">
            <a:avLst/>
          </a:prstGeom>
          <a:noFill/>
        </p:spPr>
        <p:txBody>
          <a:bodyPr wrap="none" rtlCol="0">
            <a:spAutoFit/>
          </a:bodyPr>
          <a:lstStyle/>
          <a:p>
            <a:r>
              <a:rPr lang="nl-NL" dirty="0"/>
              <a:t>I</a:t>
            </a:r>
            <a:endParaRPr lang="en-US" dirty="0"/>
          </a:p>
        </p:txBody>
      </p:sp>
      <p:sp>
        <p:nvSpPr>
          <p:cNvPr id="19" name="TextBox 18">
            <a:extLst>
              <a:ext uri="{FF2B5EF4-FFF2-40B4-BE49-F238E27FC236}">
                <a16:creationId xmlns:a16="http://schemas.microsoft.com/office/drawing/2014/main" id="{F24C65D8-EFF8-1365-B388-9D4EEB8D0AE6}"/>
              </a:ext>
            </a:extLst>
          </p:cNvPr>
          <p:cNvSpPr txBox="1"/>
          <p:nvPr/>
        </p:nvSpPr>
        <p:spPr>
          <a:xfrm>
            <a:off x="8220589" y="2684502"/>
            <a:ext cx="296876" cy="369332"/>
          </a:xfrm>
          <a:prstGeom prst="rect">
            <a:avLst/>
          </a:prstGeom>
          <a:noFill/>
        </p:spPr>
        <p:txBody>
          <a:bodyPr wrap="none" rtlCol="0">
            <a:spAutoFit/>
          </a:bodyPr>
          <a:lstStyle/>
          <a:p>
            <a:r>
              <a:rPr lang="nl-NL" dirty="0"/>
              <a:t>T</a:t>
            </a:r>
            <a:endParaRPr lang="en-US" dirty="0"/>
          </a:p>
        </p:txBody>
      </p:sp>
      <p:cxnSp>
        <p:nvCxnSpPr>
          <p:cNvPr id="26" name="Straight Arrow Connector 25">
            <a:extLst>
              <a:ext uri="{FF2B5EF4-FFF2-40B4-BE49-F238E27FC236}">
                <a16:creationId xmlns:a16="http://schemas.microsoft.com/office/drawing/2014/main" id="{9DF80A8E-EC7C-BC82-A543-C9CD4DB8E3BA}"/>
              </a:ext>
            </a:extLst>
          </p:cNvPr>
          <p:cNvCxnSpPr>
            <a:stCxn id="5" idx="3"/>
            <a:endCxn id="10" idx="1"/>
          </p:cNvCxnSpPr>
          <p:nvPr/>
        </p:nvCxnSpPr>
        <p:spPr>
          <a:xfrm>
            <a:off x="4800600" y="3702843"/>
            <a:ext cx="3429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09EA1CE5-F200-CCDC-5CAD-24E766C74AE5}"/>
              </a:ext>
            </a:extLst>
          </p:cNvPr>
          <p:cNvSpPr/>
          <p:nvPr/>
        </p:nvSpPr>
        <p:spPr>
          <a:xfrm>
            <a:off x="10151861" y="2684502"/>
            <a:ext cx="1164603" cy="193305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chemeClr val="tx1"/>
                </a:solidFill>
              </a:rPr>
              <a:t>memory map</a:t>
            </a:r>
            <a:br>
              <a:rPr lang="nl-NL" dirty="0">
                <a:solidFill>
                  <a:schemeClr val="tx1"/>
                </a:solidFill>
              </a:rPr>
            </a:br>
            <a:br>
              <a:rPr lang="nl-NL" dirty="0">
                <a:solidFill>
                  <a:schemeClr val="tx1"/>
                </a:solidFill>
              </a:rPr>
            </a:br>
            <a:br>
              <a:rPr lang="nl-NL" dirty="0">
                <a:solidFill>
                  <a:schemeClr val="tx1"/>
                </a:solidFill>
              </a:rPr>
            </a:br>
            <a:br>
              <a:rPr lang="nl-NL" dirty="0">
                <a:solidFill>
                  <a:schemeClr val="tx1"/>
                </a:solidFill>
              </a:rPr>
            </a:br>
            <a:endParaRPr lang="en-US" dirty="0">
              <a:solidFill>
                <a:schemeClr val="tx1"/>
              </a:solidFill>
            </a:endParaRPr>
          </a:p>
        </p:txBody>
      </p:sp>
      <p:sp>
        <p:nvSpPr>
          <p:cNvPr id="15" name="Rectangle 14">
            <a:extLst>
              <a:ext uri="{FF2B5EF4-FFF2-40B4-BE49-F238E27FC236}">
                <a16:creationId xmlns:a16="http://schemas.microsoft.com/office/drawing/2014/main" id="{32D01905-B211-668C-DB3C-2337E4B3E725}"/>
              </a:ext>
            </a:extLst>
          </p:cNvPr>
          <p:cNvSpPr/>
          <p:nvPr/>
        </p:nvSpPr>
        <p:spPr>
          <a:xfrm>
            <a:off x="1692997" y="2741341"/>
            <a:ext cx="1164603" cy="193305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err="1">
                <a:solidFill>
                  <a:schemeClr val="tx1"/>
                </a:solidFill>
              </a:rPr>
              <a:t>address</a:t>
            </a:r>
            <a:r>
              <a:rPr lang="nl-NL" dirty="0">
                <a:solidFill>
                  <a:schemeClr val="tx1"/>
                </a:solidFill>
              </a:rPr>
              <a:t> </a:t>
            </a:r>
            <a:r>
              <a:rPr lang="nl-NL" dirty="0" err="1">
                <a:solidFill>
                  <a:schemeClr val="tx1"/>
                </a:solidFill>
              </a:rPr>
              <a:t>space</a:t>
            </a:r>
            <a:br>
              <a:rPr lang="nl-NL" dirty="0">
                <a:solidFill>
                  <a:schemeClr val="tx1"/>
                </a:solidFill>
              </a:rPr>
            </a:br>
            <a:br>
              <a:rPr lang="nl-NL" dirty="0">
                <a:solidFill>
                  <a:schemeClr val="tx1"/>
                </a:solidFill>
              </a:rPr>
            </a:br>
            <a:br>
              <a:rPr lang="nl-NL" dirty="0">
                <a:solidFill>
                  <a:schemeClr val="tx1"/>
                </a:solidFill>
              </a:rPr>
            </a:br>
            <a:br>
              <a:rPr lang="nl-NL" dirty="0">
                <a:solidFill>
                  <a:schemeClr val="tx1"/>
                </a:solidFill>
              </a:rPr>
            </a:br>
            <a:endParaRPr lang="en-US" dirty="0">
              <a:solidFill>
                <a:schemeClr val="tx1"/>
              </a:solidFill>
            </a:endParaRPr>
          </a:p>
        </p:txBody>
      </p:sp>
      <p:sp>
        <p:nvSpPr>
          <p:cNvPr id="20" name="Rectangle 19">
            <a:extLst>
              <a:ext uri="{FF2B5EF4-FFF2-40B4-BE49-F238E27FC236}">
                <a16:creationId xmlns:a16="http://schemas.microsoft.com/office/drawing/2014/main" id="{F0DAD44C-C6D0-22EA-BAEC-CBF893007C19}"/>
              </a:ext>
            </a:extLst>
          </p:cNvPr>
          <p:cNvSpPr/>
          <p:nvPr/>
        </p:nvSpPr>
        <p:spPr>
          <a:xfrm>
            <a:off x="10151862" y="3429000"/>
            <a:ext cx="1164602" cy="99177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err="1">
                <a:solidFill>
                  <a:schemeClr val="tx1"/>
                </a:solidFill>
              </a:rPr>
              <a:t>address</a:t>
            </a:r>
            <a:br>
              <a:rPr lang="nl-NL" dirty="0">
                <a:solidFill>
                  <a:schemeClr val="tx1"/>
                </a:solidFill>
              </a:rPr>
            </a:br>
            <a:r>
              <a:rPr lang="nl-NL" dirty="0">
                <a:solidFill>
                  <a:schemeClr val="tx1"/>
                </a:solidFill>
              </a:rPr>
              <a:t>block</a:t>
            </a:r>
            <a:endParaRPr lang="en-US" dirty="0">
              <a:solidFill>
                <a:schemeClr val="tx1"/>
              </a:solidFill>
            </a:endParaRPr>
          </a:p>
        </p:txBody>
      </p:sp>
      <p:sp>
        <p:nvSpPr>
          <p:cNvPr id="3" name="Rectangle 2">
            <a:extLst>
              <a:ext uri="{FF2B5EF4-FFF2-40B4-BE49-F238E27FC236}">
                <a16:creationId xmlns:a16="http://schemas.microsoft.com/office/drawing/2014/main" id="{DFF1ED6D-56F0-6CFA-CB17-050615524766}"/>
              </a:ext>
            </a:extLst>
          </p:cNvPr>
          <p:cNvSpPr/>
          <p:nvPr/>
        </p:nvSpPr>
        <p:spPr>
          <a:xfrm>
            <a:off x="1696906" y="3670323"/>
            <a:ext cx="1164603" cy="36933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chemeClr val="bg1"/>
                </a:solidFill>
              </a:rPr>
              <a:t>segment</a:t>
            </a:r>
            <a:endParaRPr lang="en-US" dirty="0">
              <a:solidFill>
                <a:schemeClr val="bg1"/>
              </a:solidFill>
            </a:endParaRPr>
          </a:p>
        </p:txBody>
      </p:sp>
      <p:sp>
        <p:nvSpPr>
          <p:cNvPr id="6" name="Rectangle 5">
            <a:extLst>
              <a:ext uri="{FF2B5EF4-FFF2-40B4-BE49-F238E27FC236}">
                <a16:creationId xmlns:a16="http://schemas.microsoft.com/office/drawing/2014/main" id="{228B6505-DEDA-ADFA-402C-4900D02F0DDD}"/>
              </a:ext>
            </a:extLst>
          </p:cNvPr>
          <p:cNvSpPr/>
          <p:nvPr/>
        </p:nvSpPr>
        <p:spPr>
          <a:xfrm>
            <a:off x="1696906" y="4051442"/>
            <a:ext cx="1164603" cy="36933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chemeClr val="bg1"/>
                </a:solidFill>
              </a:rPr>
              <a:t>segment</a:t>
            </a:r>
            <a:endParaRPr lang="en-US" dirty="0">
              <a:solidFill>
                <a:schemeClr val="bg1"/>
              </a:solidFill>
            </a:endParaRPr>
          </a:p>
        </p:txBody>
      </p:sp>
      <p:sp>
        <p:nvSpPr>
          <p:cNvPr id="7" name="Rectangle 6">
            <a:extLst>
              <a:ext uri="{FF2B5EF4-FFF2-40B4-BE49-F238E27FC236}">
                <a16:creationId xmlns:a16="http://schemas.microsoft.com/office/drawing/2014/main" id="{B3616992-476F-5AB7-0A0C-B715415C67C6}"/>
              </a:ext>
            </a:extLst>
          </p:cNvPr>
          <p:cNvSpPr/>
          <p:nvPr/>
        </p:nvSpPr>
        <p:spPr>
          <a:xfrm>
            <a:off x="5754927" y="4700315"/>
            <a:ext cx="1164603" cy="36933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a:extLst>
              <a:ext uri="{FF2B5EF4-FFF2-40B4-BE49-F238E27FC236}">
                <a16:creationId xmlns:a16="http://schemas.microsoft.com/office/drawing/2014/main" id="{1BD6C7D0-667E-B43E-E330-503DC5604162}"/>
              </a:ext>
            </a:extLst>
          </p:cNvPr>
          <p:cNvSpPr/>
          <p:nvPr/>
        </p:nvSpPr>
        <p:spPr>
          <a:xfrm>
            <a:off x="5754927" y="5081434"/>
            <a:ext cx="1164603" cy="369332"/>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ectangle 20">
            <a:extLst>
              <a:ext uri="{FF2B5EF4-FFF2-40B4-BE49-F238E27FC236}">
                <a16:creationId xmlns:a16="http://schemas.microsoft.com/office/drawing/2014/main" id="{158F78EA-67F6-765D-9FD0-7DC306201372}"/>
              </a:ext>
            </a:extLst>
          </p:cNvPr>
          <p:cNvSpPr/>
          <p:nvPr/>
        </p:nvSpPr>
        <p:spPr>
          <a:xfrm>
            <a:off x="5754926" y="4575498"/>
            <a:ext cx="1164602" cy="991774"/>
          </a:xfrm>
          <a:prstGeom prst="rect">
            <a:avLst/>
          </a:prstGeom>
          <a:solidFill>
            <a:srgbClr val="92D050">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err="1">
                <a:solidFill>
                  <a:schemeClr val="tx1"/>
                </a:solidFill>
              </a:rPr>
              <a:t>address</a:t>
            </a:r>
            <a:br>
              <a:rPr lang="nl-NL" dirty="0">
                <a:solidFill>
                  <a:schemeClr val="tx1"/>
                </a:solidFill>
              </a:rPr>
            </a:br>
            <a:r>
              <a:rPr lang="nl-NL" dirty="0">
                <a:solidFill>
                  <a:schemeClr val="tx1"/>
                </a:solidFill>
              </a:rPr>
              <a:t>block</a:t>
            </a:r>
            <a:endParaRPr lang="en-US" dirty="0">
              <a:solidFill>
                <a:schemeClr val="tx1"/>
              </a:solidFill>
            </a:endParaRPr>
          </a:p>
        </p:txBody>
      </p:sp>
      <p:sp>
        <p:nvSpPr>
          <p:cNvPr id="11" name="Slide Number Placeholder 10">
            <a:extLst>
              <a:ext uri="{FF2B5EF4-FFF2-40B4-BE49-F238E27FC236}">
                <a16:creationId xmlns:a16="http://schemas.microsoft.com/office/drawing/2014/main" id="{63358FE3-0226-7788-0127-7F91C28DDC54}"/>
              </a:ext>
            </a:extLst>
          </p:cNvPr>
          <p:cNvSpPr>
            <a:spLocks noGrp="1"/>
          </p:cNvSpPr>
          <p:nvPr>
            <p:ph type="sldNum" sz="quarter" idx="4"/>
          </p:nvPr>
        </p:nvSpPr>
        <p:spPr>
          <a:xfrm>
            <a:off x="4610100" y="6263481"/>
            <a:ext cx="2971800" cy="458787"/>
          </a:xfrm>
          <a:prstGeom prst="rect">
            <a:avLst/>
          </a:prstGeom>
        </p:spPr>
        <p:txBody>
          <a:bodyPr vert="horz" lIns="91440" tIns="45720" rIns="91440" bIns="45720" rtlCol="0" anchor="b"/>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596A38-C4CA-4917-A83B-637187006481}" type="slidenum">
              <a:rPr lang="en-US" smtClean="0"/>
              <a:pPr/>
              <a:t>48</a:t>
            </a:fld>
            <a:endParaRPr lang="en-US" dirty="0"/>
          </a:p>
        </p:txBody>
      </p:sp>
    </p:spTree>
    <p:extLst>
      <p:ext uri="{BB962C8B-B14F-4D97-AF65-F5344CB8AC3E}">
        <p14:creationId xmlns:p14="http://schemas.microsoft.com/office/powerpoint/2010/main" val="286153092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2">
            <a:extLst>
              <a:ext uri="{FF2B5EF4-FFF2-40B4-BE49-F238E27FC236}">
                <a16:creationId xmlns:a16="http://schemas.microsoft.com/office/drawing/2014/main" id="{24193991-A548-9508-F916-EEFD412D673C}"/>
              </a:ext>
            </a:extLst>
          </p:cNvPr>
          <p:cNvSpPr>
            <a:spLocks noGrp="1"/>
          </p:cNvSpPr>
          <p:nvPr>
            <p:ph idx="1"/>
          </p:nvPr>
        </p:nvSpPr>
        <p:spPr>
          <a:xfrm>
            <a:off x="838200" y="1825625"/>
            <a:ext cx="10515600" cy="4351338"/>
          </a:xfrm>
        </p:spPr>
        <p:txBody>
          <a:bodyPr/>
          <a:lstStyle/>
          <a:p>
            <a:r>
              <a:rPr lang="nl-NL" dirty="0"/>
              <a:t>A </a:t>
            </a:r>
            <a:r>
              <a:rPr lang="nl-NL" dirty="0" err="1"/>
              <a:t>transparent</a:t>
            </a:r>
            <a:r>
              <a:rPr lang="nl-NL" dirty="0"/>
              <a:t> bridge </a:t>
            </a:r>
            <a:r>
              <a:rPr lang="nl-NL" dirty="0" err="1"/>
              <a:t>maps</a:t>
            </a:r>
            <a:r>
              <a:rPr lang="nl-NL" dirty="0"/>
              <a:t> </a:t>
            </a:r>
            <a:r>
              <a:rPr lang="nl-NL" dirty="0" err="1"/>
              <a:t>the</a:t>
            </a:r>
            <a:r>
              <a:rPr lang="nl-NL" dirty="0"/>
              <a:t> </a:t>
            </a:r>
            <a:r>
              <a:rPr lang="nl-NL" dirty="0" err="1"/>
              <a:t>address</a:t>
            </a:r>
            <a:r>
              <a:rPr lang="nl-NL" dirty="0"/>
              <a:t> </a:t>
            </a:r>
            <a:r>
              <a:rPr lang="nl-NL" dirty="0" err="1"/>
              <a:t>space</a:t>
            </a:r>
            <a:r>
              <a:rPr lang="nl-NL" dirty="0"/>
              <a:t> </a:t>
            </a:r>
            <a:r>
              <a:rPr lang="nl-NL" dirty="0" err="1"/>
              <a:t>referenced</a:t>
            </a:r>
            <a:r>
              <a:rPr lang="nl-NL" dirty="0"/>
              <a:t> </a:t>
            </a:r>
            <a:r>
              <a:rPr lang="nl-NL" dirty="0" err="1"/>
              <a:t>by</a:t>
            </a:r>
            <a:r>
              <a:rPr lang="nl-NL" dirty="0"/>
              <a:t> </a:t>
            </a:r>
            <a:r>
              <a:rPr lang="nl-NL" dirty="0" err="1"/>
              <a:t>an</a:t>
            </a:r>
            <a:r>
              <a:rPr lang="nl-NL" dirty="0"/>
              <a:t> initiator bus interface </a:t>
            </a:r>
            <a:r>
              <a:rPr lang="nl-NL" dirty="0" err="1"/>
              <a:t>into</a:t>
            </a:r>
            <a:r>
              <a:rPr lang="nl-NL" dirty="0"/>
              <a:t> </a:t>
            </a:r>
            <a:br>
              <a:rPr lang="nl-NL" dirty="0"/>
            </a:br>
            <a:r>
              <a:rPr lang="nl-NL" dirty="0" err="1"/>
              <a:t>the</a:t>
            </a:r>
            <a:r>
              <a:rPr lang="nl-NL" dirty="0"/>
              <a:t> memory map </a:t>
            </a:r>
            <a:br>
              <a:rPr lang="nl-NL" dirty="0"/>
            </a:br>
            <a:r>
              <a:rPr lang="nl-NL" dirty="0" err="1"/>
              <a:t>referenced</a:t>
            </a:r>
            <a:r>
              <a:rPr lang="nl-NL" dirty="0"/>
              <a:t> </a:t>
            </a:r>
            <a:r>
              <a:rPr lang="nl-NL" dirty="0" err="1"/>
              <a:t>by</a:t>
            </a:r>
            <a:r>
              <a:rPr lang="nl-NL" dirty="0"/>
              <a:t> a target </a:t>
            </a:r>
            <a:br>
              <a:rPr lang="nl-NL" dirty="0"/>
            </a:br>
            <a:r>
              <a:rPr lang="nl-NL" dirty="0"/>
              <a:t>bus interface </a:t>
            </a:r>
            <a:r>
              <a:rPr lang="nl-NL" dirty="0" err="1"/>
              <a:t>using</a:t>
            </a:r>
            <a:r>
              <a:rPr lang="nl-NL" dirty="0"/>
              <a:t> </a:t>
            </a:r>
            <a:r>
              <a:rPr lang="nl-NL" dirty="0" err="1"/>
              <a:t>the</a:t>
            </a:r>
            <a:r>
              <a:rPr lang="nl-NL" dirty="0"/>
              <a:t> </a:t>
            </a:r>
            <a:br>
              <a:rPr lang="nl-NL" dirty="0"/>
            </a:br>
            <a:r>
              <a:rPr lang="nl-NL" dirty="0" err="1"/>
              <a:t>given</a:t>
            </a:r>
            <a:r>
              <a:rPr lang="nl-NL" dirty="0"/>
              <a:t> base </a:t>
            </a:r>
            <a:r>
              <a:rPr lang="nl-NL" dirty="0" err="1"/>
              <a:t>address</a:t>
            </a:r>
            <a:r>
              <a:rPr lang="nl-NL" dirty="0"/>
              <a:t> offset</a:t>
            </a:r>
            <a:br>
              <a:rPr lang="nl-NL" dirty="0"/>
            </a:br>
            <a:endParaRPr lang="en-US" dirty="0"/>
          </a:p>
        </p:txBody>
      </p:sp>
      <p:sp>
        <p:nvSpPr>
          <p:cNvPr id="2" name="Title 1">
            <a:extLst>
              <a:ext uri="{FF2B5EF4-FFF2-40B4-BE49-F238E27FC236}">
                <a16:creationId xmlns:a16="http://schemas.microsoft.com/office/drawing/2014/main" id="{68771691-CB26-5718-6261-F69982509928}"/>
              </a:ext>
            </a:extLst>
          </p:cNvPr>
          <p:cNvSpPr>
            <a:spLocks noGrp="1"/>
          </p:cNvSpPr>
          <p:nvPr>
            <p:ph type="title"/>
          </p:nvPr>
        </p:nvSpPr>
        <p:spPr/>
        <p:txBody>
          <a:bodyPr/>
          <a:lstStyle/>
          <a:p>
            <a:r>
              <a:rPr lang="nl-NL" dirty="0" err="1"/>
              <a:t>Mapping</a:t>
            </a:r>
            <a:r>
              <a:rPr lang="nl-NL" dirty="0"/>
              <a:t> </a:t>
            </a:r>
            <a:r>
              <a:rPr lang="nl-NL" dirty="0" err="1"/>
              <a:t>address</a:t>
            </a:r>
            <a:r>
              <a:rPr lang="nl-NL" dirty="0"/>
              <a:t> </a:t>
            </a:r>
            <a:r>
              <a:rPr lang="nl-NL" dirty="0" err="1"/>
              <a:t>space</a:t>
            </a:r>
            <a:r>
              <a:rPr lang="nl-NL" dirty="0"/>
              <a:t> </a:t>
            </a:r>
            <a:r>
              <a:rPr lang="nl-NL" dirty="0" err="1"/>
              <a:t>into</a:t>
            </a:r>
            <a:r>
              <a:rPr lang="nl-NL" dirty="0"/>
              <a:t> memory map</a:t>
            </a:r>
            <a:br>
              <a:rPr lang="nl-NL" dirty="0"/>
            </a:br>
            <a:r>
              <a:rPr lang="nl-NL" dirty="0"/>
              <a:t>( </a:t>
            </a:r>
            <a:r>
              <a:rPr lang="nl-NL" dirty="0" err="1"/>
              <a:t>transparent</a:t>
            </a:r>
            <a:r>
              <a:rPr lang="nl-NL" dirty="0"/>
              <a:t> bridge )</a:t>
            </a:r>
            <a:endParaRPr lang="en-US" dirty="0"/>
          </a:p>
        </p:txBody>
      </p:sp>
      <p:sp>
        <p:nvSpPr>
          <p:cNvPr id="4" name="Rectangle 3">
            <a:extLst>
              <a:ext uri="{FF2B5EF4-FFF2-40B4-BE49-F238E27FC236}">
                <a16:creationId xmlns:a16="http://schemas.microsoft.com/office/drawing/2014/main" id="{D5EA8036-70EC-6678-E5BB-911CD94F0F5E}"/>
              </a:ext>
            </a:extLst>
          </p:cNvPr>
          <p:cNvSpPr/>
          <p:nvPr/>
        </p:nvSpPr>
        <p:spPr>
          <a:xfrm>
            <a:off x="5410198" y="2335090"/>
            <a:ext cx="5442020" cy="2943225"/>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dirty="0">
              <a:solidFill>
                <a:schemeClr val="tx1"/>
              </a:solidFill>
            </a:endParaRPr>
          </a:p>
        </p:txBody>
      </p:sp>
      <p:sp>
        <p:nvSpPr>
          <p:cNvPr id="6" name="Arrow: Pentagon 5">
            <a:extLst>
              <a:ext uri="{FF2B5EF4-FFF2-40B4-BE49-F238E27FC236}">
                <a16:creationId xmlns:a16="http://schemas.microsoft.com/office/drawing/2014/main" id="{50674F6E-779E-3EB4-B2D8-ABDB8802CBBB}"/>
              </a:ext>
            </a:extLst>
          </p:cNvPr>
          <p:cNvSpPr/>
          <p:nvPr/>
        </p:nvSpPr>
        <p:spPr>
          <a:xfrm>
            <a:off x="4867273" y="2821728"/>
            <a:ext cx="1847850" cy="1943100"/>
          </a:xfrm>
          <a:prstGeom prst="homePlat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 name="TextBox 6">
            <a:extLst>
              <a:ext uri="{FF2B5EF4-FFF2-40B4-BE49-F238E27FC236}">
                <a16:creationId xmlns:a16="http://schemas.microsoft.com/office/drawing/2014/main" id="{9EDD536C-F193-CA7E-5033-EFC1C30B9620}"/>
              </a:ext>
            </a:extLst>
          </p:cNvPr>
          <p:cNvSpPr txBox="1"/>
          <p:nvPr/>
        </p:nvSpPr>
        <p:spPr>
          <a:xfrm>
            <a:off x="4858262" y="2774937"/>
            <a:ext cx="296876" cy="369332"/>
          </a:xfrm>
          <a:prstGeom prst="rect">
            <a:avLst/>
          </a:prstGeom>
          <a:noFill/>
        </p:spPr>
        <p:txBody>
          <a:bodyPr wrap="none" rtlCol="0">
            <a:spAutoFit/>
          </a:bodyPr>
          <a:lstStyle/>
          <a:p>
            <a:r>
              <a:rPr lang="nl-NL" dirty="0"/>
              <a:t>T</a:t>
            </a:r>
            <a:endParaRPr lang="en-US" dirty="0"/>
          </a:p>
        </p:txBody>
      </p:sp>
      <p:sp>
        <p:nvSpPr>
          <p:cNvPr id="8" name="Arrow: Pentagon 7">
            <a:extLst>
              <a:ext uri="{FF2B5EF4-FFF2-40B4-BE49-F238E27FC236}">
                <a16:creationId xmlns:a16="http://schemas.microsoft.com/office/drawing/2014/main" id="{B39BFCEB-DC1D-6B12-EA84-97EE8EEECA99}"/>
              </a:ext>
            </a:extLst>
          </p:cNvPr>
          <p:cNvSpPr/>
          <p:nvPr/>
        </p:nvSpPr>
        <p:spPr>
          <a:xfrm>
            <a:off x="10298094" y="2821728"/>
            <a:ext cx="1847850" cy="1943100"/>
          </a:xfrm>
          <a:prstGeom prst="homePlat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TextBox 8">
            <a:extLst>
              <a:ext uri="{FF2B5EF4-FFF2-40B4-BE49-F238E27FC236}">
                <a16:creationId xmlns:a16="http://schemas.microsoft.com/office/drawing/2014/main" id="{059CF9BF-A6BF-E6B5-178C-78BAF1F6C5F9}"/>
              </a:ext>
            </a:extLst>
          </p:cNvPr>
          <p:cNvSpPr txBox="1"/>
          <p:nvPr/>
        </p:nvSpPr>
        <p:spPr>
          <a:xfrm>
            <a:off x="10268855" y="2763268"/>
            <a:ext cx="242374" cy="369332"/>
          </a:xfrm>
          <a:prstGeom prst="rect">
            <a:avLst/>
          </a:prstGeom>
          <a:noFill/>
        </p:spPr>
        <p:txBody>
          <a:bodyPr wrap="none" rtlCol="0">
            <a:spAutoFit/>
          </a:bodyPr>
          <a:lstStyle/>
          <a:p>
            <a:r>
              <a:rPr lang="nl-NL" dirty="0"/>
              <a:t>I</a:t>
            </a:r>
            <a:endParaRPr lang="en-US" dirty="0"/>
          </a:p>
        </p:txBody>
      </p:sp>
      <p:sp>
        <p:nvSpPr>
          <p:cNvPr id="10" name="Rectangle 9">
            <a:extLst>
              <a:ext uri="{FF2B5EF4-FFF2-40B4-BE49-F238E27FC236}">
                <a16:creationId xmlns:a16="http://schemas.microsoft.com/office/drawing/2014/main" id="{6810F176-4589-FC72-36AC-3BFB5B59E958}"/>
              </a:ext>
            </a:extLst>
          </p:cNvPr>
          <p:cNvSpPr/>
          <p:nvPr/>
        </p:nvSpPr>
        <p:spPr>
          <a:xfrm>
            <a:off x="9005961" y="2821728"/>
            <a:ext cx="1164603" cy="193305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err="1">
                <a:solidFill>
                  <a:schemeClr val="tx1"/>
                </a:solidFill>
              </a:rPr>
              <a:t>address</a:t>
            </a:r>
            <a:r>
              <a:rPr lang="nl-NL" dirty="0">
                <a:solidFill>
                  <a:schemeClr val="tx1"/>
                </a:solidFill>
              </a:rPr>
              <a:t> </a:t>
            </a:r>
            <a:r>
              <a:rPr lang="nl-NL" dirty="0" err="1">
                <a:solidFill>
                  <a:schemeClr val="tx1"/>
                </a:solidFill>
              </a:rPr>
              <a:t>space</a:t>
            </a:r>
            <a:br>
              <a:rPr lang="nl-NL" dirty="0">
                <a:solidFill>
                  <a:schemeClr val="tx1"/>
                </a:solidFill>
              </a:rPr>
            </a:br>
            <a:br>
              <a:rPr lang="nl-NL" dirty="0">
                <a:solidFill>
                  <a:schemeClr val="tx1"/>
                </a:solidFill>
              </a:rPr>
            </a:br>
            <a:br>
              <a:rPr lang="nl-NL" dirty="0">
                <a:solidFill>
                  <a:schemeClr val="tx1"/>
                </a:solidFill>
              </a:rPr>
            </a:br>
            <a:br>
              <a:rPr lang="nl-NL" dirty="0">
                <a:solidFill>
                  <a:schemeClr val="tx1"/>
                </a:solidFill>
              </a:rPr>
            </a:br>
            <a:endParaRPr lang="en-US" dirty="0">
              <a:solidFill>
                <a:schemeClr val="tx1"/>
              </a:solidFill>
            </a:endParaRPr>
          </a:p>
        </p:txBody>
      </p:sp>
      <p:sp>
        <p:nvSpPr>
          <p:cNvPr id="11" name="Rectangle 10">
            <a:extLst>
              <a:ext uri="{FF2B5EF4-FFF2-40B4-BE49-F238E27FC236}">
                <a16:creationId xmlns:a16="http://schemas.microsoft.com/office/drawing/2014/main" id="{3FF2CE49-A6F3-9C4A-8325-108B3EEFA48B}"/>
              </a:ext>
            </a:extLst>
          </p:cNvPr>
          <p:cNvSpPr/>
          <p:nvPr/>
        </p:nvSpPr>
        <p:spPr>
          <a:xfrm>
            <a:off x="6843308" y="2821728"/>
            <a:ext cx="1164603" cy="193305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chemeClr val="tx1"/>
                </a:solidFill>
              </a:rPr>
              <a:t>memory map</a:t>
            </a:r>
            <a:br>
              <a:rPr lang="nl-NL" dirty="0">
                <a:solidFill>
                  <a:schemeClr val="tx1"/>
                </a:solidFill>
              </a:rPr>
            </a:br>
            <a:br>
              <a:rPr lang="nl-NL" dirty="0">
                <a:solidFill>
                  <a:schemeClr val="tx1"/>
                </a:solidFill>
              </a:rPr>
            </a:br>
            <a:br>
              <a:rPr lang="nl-NL" dirty="0">
                <a:solidFill>
                  <a:schemeClr val="tx1"/>
                </a:solidFill>
              </a:rPr>
            </a:br>
            <a:br>
              <a:rPr lang="nl-NL" dirty="0">
                <a:solidFill>
                  <a:schemeClr val="tx1"/>
                </a:solidFill>
              </a:rPr>
            </a:br>
            <a:endParaRPr lang="en-US" dirty="0">
              <a:solidFill>
                <a:schemeClr val="tx1"/>
              </a:solidFill>
            </a:endParaRPr>
          </a:p>
        </p:txBody>
      </p:sp>
      <p:grpSp>
        <p:nvGrpSpPr>
          <p:cNvPr id="29" name="Group 28">
            <a:extLst>
              <a:ext uri="{FF2B5EF4-FFF2-40B4-BE49-F238E27FC236}">
                <a16:creationId xmlns:a16="http://schemas.microsoft.com/office/drawing/2014/main" id="{BBF808B6-A2DF-0122-0F99-89BB2A1FC3CF}"/>
              </a:ext>
            </a:extLst>
          </p:cNvPr>
          <p:cNvGrpSpPr/>
          <p:nvPr/>
        </p:nvGrpSpPr>
        <p:grpSpPr>
          <a:xfrm>
            <a:off x="5606980" y="2502040"/>
            <a:ext cx="5153077" cy="319688"/>
            <a:chOff x="5606980" y="2502040"/>
            <a:chExt cx="5153077" cy="319688"/>
          </a:xfrm>
        </p:grpSpPr>
        <p:cxnSp>
          <p:nvCxnSpPr>
            <p:cNvPr id="16" name="Connector: Elbow 15">
              <a:extLst>
                <a:ext uri="{FF2B5EF4-FFF2-40B4-BE49-F238E27FC236}">
                  <a16:creationId xmlns:a16="http://schemas.microsoft.com/office/drawing/2014/main" id="{BB613B65-7DBB-4030-0B45-4DFDFC57D9EF}"/>
                </a:ext>
              </a:extLst>
            </p:cNvPr>
            <p:cNvCxnSpPr>
              <a:cxnSpLocks/>
              <a:endCxn id="8" idx="0"/>
            </p:cNvCxnSpPr>
            <p:nvPr/>
          </p:nvCxnSpPr>
          <p:spPr>
            <a:xfrm>
              <a:off x="5606980" y="2502040"/>
              <a:ext cx="5153077" cy="319688"/>
            </a:xfrm>
            <a:prstGeom prst="bentConnector2">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1F310FDE-81BD-D256-DEC5-9B45CABFF7AA}"/>
                </a:ext>
              </a:extLst>
            </p:cNvPr>
            <p:cNvCxnSpPr>
              <a:cxnSpLocks/>
            </p:cNvCxnSpPr>
            <p:nvPr/>
          </p:nvCxnSpPr>
          <p:spPr>
            <a:xfrm>
              <a:off x="5606980" y="2502040"/>
              <a:ext cx="0" cy="319688"/>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pic>
        <p:nvPicPr>
          <p:cNvPr id="31" name="Picture 30">
            <a:extLst>
              <a:ext uri="{FF2B5EF4-FFF2-40B4-BE49-F238E27FC236}">
                <a16:creationId xmlns:a16="http://schemas.microsoft.com/office/drawing/2014/main" id="{C15D3AE5-5D19-0C3F-EE9B-6B23717E369F}"/>
              </a:ext>
            </a:extLst>
          </p:cNvPr>
          <p:cNvPicPr>
            <a:picLocks noChangeAspect="1"/>
          </p:cNvPicPr>
          <p:nvPr/>
        </p:nvPicPr>
        <p:blipFill>
          <a:blip r:embed="rId2"/>
          <a:stretch>
            <a:fillRect/>
          </a:stretch>
        </p:blipFill>
        <p:spPr>
          <a:xfrm>
            <a:off x="958145" y="4764828"/>
            <a:ext cx="3789184" cy="595783"/>
          </a:xfrm>
          <a:prstGeom prst="rect">
            <a:avLst/>
          </a:prstGeom>
        </p:spPr>
      </p:pic>
      <p:sp>
        <p:nvSpPr>
          <p:cNvPr id="3" name="TextBox 2">
            <a:extLst>
              <a:ext uri="{FF2B5EF4-FFF2-40B4-BE49-F238E27FC236}">
                <a16:creationId xmlns:a16="http://schemas.microsoft.com/office/drawing/2014/main" id="{8FE1DD53-456F-3CF1-1416-D5996026E451}"/>
              </a:ext>
            </a:extLst>
          </p:cNvPr>
          <p:cNvSpPr txBox="1"/>
          <p:nvPr/>
        </p:nvSpPr>
        <p:spPr>
          <a:xfrm>
            <a:off x="5155138" y="2822601"/>
            <a:ext cx="783869" cy="369332"/>
          </a:xfrm>
          <a:prstGeom prst="rect">
            <a:avLst/>
          </a:prstGeom>
          <a:noFill/>
        </p:spPr>
        <p:txBody>
          <a:bodyPr wrap="none" rtlCol="0">
            <a:spAutoFit/>
          </a:bodyPr>
          <a:lstStyle/>
          <a:p>
            <a:r>
              <a:rPr lang="nl-NL" dirty="0"/>
              <a:t>bridge</a:t>
            </a:r>
            <a:endParaRPr lang="en-US" dirty="0"/>
          </a:p>
        </p:txBody>
      </p:sp>
      <p:sp>
        <p:nvSpPr>
          <p:cNvPr id="5" name="Rectangle 4">
            <a:extLst>
              <a:ext uri="{FF2B5EF4-FFF2-40B4-BE49-F238E27FC236}">
                <a16:creationId xmlns:a16="http://schemas.microsoft.com/office/drawing/2014/main" id="{49513346-A80F-D5E7-56C4-C3EEFCA357DC}"/>
              </a:ext>
            </a:extLst>
          </p:cNvPr>
          <p:cNvSpPr/>
          <p:nvPr/>
        </p:nvSpPr>
        <p:spPr>
          <a:xfrm>
            <a:off x="9005306" y="3554134"/>
            <a:ext cx="1164602" cy="991774"/>
          </a:xfrm>
          <a:prstGeom prst="rect">
            <a:avLst/>
          </a:prstGeom>
          <a:solidFill>
            <a:srgbClr val="92D050">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err="1">
                <a:solidFill>
                  <a:schemeClr val="tx1"/>
                </a:solidFill>
              </a:rPr>
              <a:t>address</a:t>
            </a:r>
            <a:br>
              <a:rPr lang="nl-NL" dirty="0">
                <a:solidFill>
                  <a:schemeClr val="tx1"/>
                </a:solidFill>
              </a:rPr>
            </a:br>
            <a:r>
              <a:rPr lang="nl-NL" dirty="0">
                <a:solidFill>
                  <a:schemeClr val="tx1"/>
                </a:solidFill>
              </a:rPr>
              <a:t>block</a:t>
            </a:r>
            <a:endParaRPr lang="en-US" dirty="0">
              <a:solidFill>
                <a:schemeClr val="tx1"/>
              </a:solidFill>
            </a:endParaRPr>
          </a:p>
        </p:txBody>
      </p:sp>
      <p:grpSp>
        <p:nvGrpSpPr>
          <p:cNvPr id="15" name="Group 14">
            <a:extLst>
              <a:ext uri="{FF2B5EF4-FFF2-40B4-BE49-F238E27FC236}">
                <a16:creationId xmlns:a16="http://schemas.microsoft.com/office/drawing/2014/main" id="{F832EC1B-386F-F885-E2E6-071B4578A1C1}"/>
              </a:ext>
            </a:extLst>
          </p:cNvPr>
          <p:cNvGrpSpPr>
            <a:grpSpLocks/>
          </p:cNvGrpSpPr>
          <p:nvPr/>
        </p:nvGrpSpPr>
        <p:grpSpPr>
          <a:xfrm>
            <a:off x="8105223" y="4784160"/>
            <a:ext cx="793794" cy="1003620"/>
            <a:chOff x="7921422" y="4505679"/>
            <a:chExt cx="1164603" cy="1933052"/>
          </a:xfrm>
        </p:grpSpPr>
        <p:sp>
          <p:nvSpPr>
            <p:cNvPr id="12" name="Rectangle 11">
              <a:extLst>
                <a:ext uri="{FF2B5EF4-FFF2-40B4-BE49-F238E27FC236}">
                  <a16:creationId xmlns:a16="http://schemas.microsoft.com/office/drawing/2014/main" id="{27547E8E-61F2-6819-BB5E-0BC6687C5901}"/>
                </a:ext>
              </a:extLst>
            </p:cNvPr>
            <p:cNvSpPr/>
            <p:nvPr/>
          </p:nvSpPr>
          <p:spPr>
            <a:xfrm>
              <a:off x="7921422" y="4505679"/>
              <a:ext cx="1164603" cy="193305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100" dirty="0" err="1">
                  <a:solidFill>
                    <a:schemeClr val="tx1"/>
                  </a:solidFill>
                </a:rPr>
                <a:t>computed</a:t>
              </a:r>
              <a:r>
                <a:rPr lang="nl-NL" sz="1100" dirty="0">
                  <a:solidFill>
                    <a:schemeClr val="tx1"/>
                  </a:solidFill>
                </a:rPr>
                <a:t> MM</a:t>
              </a:r>
              <a:br>
                <a:rPr lang="nl-NL" sz="1100" dirty="0">
                  <a:solidFill>
                    <a:schemeClr val="tx1"/>
                  </a:solidFill>
                </a:rPr>
              </a:br>
              <a:br>
                <a:rPr lang="nl-NL" sz="1100" dirty="0">
                  <a:solidFill>
                    <a:schemeClr val="tx1"/>
                  </a:solidFill>
                </a:rPr>
              </a:br>
              <a:br>
                <a:rPr lang="nl-NL" sz="1100" dirty="0">
                  <a:solidFill>
                    <a:schemeClr val="tx1"/>
                  </a:solidFill>
                </a:rPr>
              </a:br>
              <a:br>
                <a:rPr lang="nl-NL" sz="1100" dirty="0">
                  <a:solidFill>
                    <a:schemeClr val="tx1"/>
                  </a:solidFill>
                </a:rPr>
              </a:br>
              <a:endParaRPr lang="en-US" sz="1100" dirty="0">
                <a:solidFill>
                  <a:schemeClr val="tx1"/>
                </a:solidFill>
              </a:endParaRPr>
            </a:p>
          </p:txBody>
        </p:sp>
        <p:sp>
          <p:nvSpPr>
            <p:cNvPr id="13" name="Rectangle 12">
              <a:extLst>
                <a:ext uri="{FF2B5EF4-FFF2-40B4-BE49-F238E27FC236}">
                  <a16:creationId xmlns:a16="http://schemas.microsoft.com/office/drawing/2014/main" id="{97267E42-D875-2F01-DA0C-81028BC51CB1}"/>
                </a:ext>
              </a:extLst>
            </p:cNvPr>
            <p:cNvSpPr/>
            <p:nvPr/>
          </p:nvSpPr>
          <p:spPr>
            <a:xfrm>
              <a:off x="7921422" y="5253577"/>
              <a:ext cx="1164602" cy="99177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100" dirty="0" err="1">
                  <a:solidFill>
                    <a:schemeClr val="tx1"/>
                  </a:solidFill>
                </a:rPr>
                <a:t>address</a:t>
              </a:r>
              <a:br>
                <a:rPr lang="nl-NL" sz="1100" dirty="0">
                  <a:solidFill>
                    <a:schemeClr val="tx1"/>
                  </a:solidFill>
                </a:rPr>
              </a:br>
              <a:r>
                <a:rPr lang="nl-NL" sz="1100" dirty="0">
                  <a:solidFill>
                    <a:schemeClr val="tx1"/>
                  </a:solidFill>
                </a:rPr>
                <a:t>block</a:t>
              </a:r>
              <a:endParaRPr lang="en-US" sz="1100" dirty="0">
                <a:solidFill>
                  <a:schemeClr val="tx1"/>
                </a:solidFill>
              </a:endParaRPr>
            </a:p>
          </p:txBody>
        </p:sp>
      </p:grpSp>
      <p:sp>
        <p:nvSpPr>
          <p:cNvPr id="17" name="Slide Number Placeholder 16">
            <a:extLst>
              <a:ext uri="{FF2B5EF4-FFF2-40B4-BE49-F238E27FC236}">
                <a16:creationId xmlns:a16="http://schemas.microsoft.com/office/drawing/2014/main" id="{39A543AF-039C-E7EE-BEE7-C6563E5B32A7}"/>
              </a:ext>
            </a:extLst>
          </p:cNvPr>
          <p:cNvSpPr>
            <a:spLocks noGrp="1"/>
          </p:cNvSpPr>
          <p:nvPr>
            <p:ph type="sldNum" sz="quarter" idx="4"/>
          </p:nvPr>
        </p:nvSpPr>
        <p:spPr>
          <a:xfrm>
            <a:off x="4610100" y="6263481"/>
            <a:ext cx="2971800" cy="458787"/>
          </a:xfrm>
          <a:prstGeom prst="rect">
            <a:avLst/>
          </a:prstGeom>
        </p:spPr>
        <p:txBody>
          <a:bodyPr vert="horz" lIns="91440" tIns="45720" rIns="91440" bIns="45720" rtlCol="0" anchor="b"/>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596A38-C4CA-4917-A83B-637187006481}" type="slidenum">
              <a:rPr lang="en-US" smtClean="0"/>
              <a:pPr/>
              <a:t>49</a:t>
            </a:fld>
            <a:endParaRPr lang="en-US" dirty="0"/>
          </a:p>
        </p:txBody>
      </p:sp>
    </p:spTree>
    <p:extLst>
      <p:ext uri="{BB962C8B-B14F-4D97-AF65-F5344CB8AC3E}">
        <p14:creationId xmlns:p14="http://schemas.microsoft.com/office/powerpoint/2010/main" val="5512461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C3E3B-846D-215E-25E7-96B9A1373A5C}"/>
              </a:ext>
            </a:extLst>
          </p:cNvPr>
          <p:cNvSpPr>
            <a:spLocks noGrp="1"/>
          </p:cNvSpPr>
          <p:nvPr>
            <p:ph type="title"/>
          </p:nvPr>
        </p:nvSpPr>
        <p:spPr/>
        <p:txBody>
          <a:bodyPr/>
          <a:lstStyle/>
          <a:p>
            <a:r>
              <a:rPr lang="nl-NL" dirty="0"/>
              <a:t>IP-XACT Document Types</a:t>
            </a:r>
            <a:endParaRPr lang="en-US" dirty="0"/>
          </a:p>
        </p:txBody>
      </p:sp>
      <p:sp>
        <p:nvSpPr>
          <p:cNvPr id="3" name="Content Placeholder 2">
            <a:extLst>
              <a:ext uri="{FF2B5EF4-FFF2-40B4-BE49-F238E27FC236}">
                <a16:creationId xmlns:a16="http://schemas.microsoft.com/office/drawing/2014/main" id="{FA79EA2B-6667-F6BB-23CD-D5A4D5C3A594}"/>
              </a:ext>
            </a:extLst>
          </p:cNvPr>
          <p:cNvSpPr>
            <a:spLocks noGrp="1"/>
          </p:cNvSpPr>
          <p:nvPr>
            <p:ph idx="1"/>
          </p:nvPr>
        </p:nvSpPr>
        <p:spPr/>
        <p:txBody>
          <a:bodyPr>
            <a:normAutofit/>
          </a:bodyPr>
          <a:lstStyle/>
          <a:p>
            <a:pPr marL="0" indent="0">
              <a:buNone/>
            </a:pPr>
            <a:r>
              <a:rPr lang="en-US" sz="2600" b="1" dirty="0"/>
              <a:t>Document types (also known as top-level elements)</a:t>
            </a:r>
          </a:p>
          <a:p>
            <a:r>
              <a:rPr lang="en-US" sz="2200" dirty="0"/>
              <a:t>component</a:t>
            </a:r>
          </a:p>
          <a:p>
            <a:r>
              <a:rPr lang="en-US" sz="2200" dirty="0"/>
              <a:t>design and design configuration</a:t>
            </a:r>
          </a:p>
          <a:p>
            <a:r>
              <a:rPr lang="en-US" sz="2200" dirty="0"/>
              <a:t>bus definition and abstraction definition</a:t>
            </a:r>
          </a:p>
          <a:p>
            <a:r>
              <a:rPr lang="en-US" sz="2200" dirty="0"/>
              <a:t>type definitions</a:t>
            </a:r>
          </a:p>
          <a:p>
            <a:r>
              <a:rPr lang="en-US" sz="2200" dirty="0"/>
              <a:t>abstractor</a:t>
            </a:r>
          </a:p>
          <a:p>
            <a:r>
              <a:rPr lang="en-US" sz="2200" dirty="0"/>
              <a:t>generator chain</a:t>
            </a:r>
          </a:p>
          <a:p>
            <a:r>
              <a:rPr lang="en-US" sz="2200" dirty="0"/>
              <a:t>catalog</a:t>
            </a:r>
          </a:p>
          <a:p>
            <a:endParaRPr lang="en-US" sz="2200" dirty="0"/>
          </a:p>
        </p:txBody>
      </p:sp>
      <p:sp>
        <p:nvSpPr>
          <p:cNvPr id="5" name="Slide Number Placeholder 4">
            <a:extLst>
              <a:ext uri="{FF2B5EF4-FFF2-40B4-BE49-F238E27FC236}">
                <a16:creationId xmlns:a16="http://schemas.microsoft.com/office/drawing/2014/main" id="{AE087822-593A-8544-C414-06AB0B03249A}"/>
              </a:ext>
            </a:extLst>
          </p:cNvPr>
          <p:cNvSpPr>
            <a:spLocks noGrp="1"/>
          </p:cNvSpPr>
          <p:nvPr>
            <p:ph type="sldNum" sz="quarter" idx="4"/>
          </p:nvPr>
        </p:nvSpPr>
        <p:spPr>
          <a:xfrm>
            <a:off x="4610100" y="6263481"/>
            <a:ext cx="2971800" cy="458787"/>
          </a:xfrm>
          <a:prstGeom prst="rect">
            <a:avLst/>
          </a:prstGeom>
        </p:spPr>
        <p:txBody>
          <a:bodyPr vert="horz" lIns="91440" tIns="45720" rIns="91440" bIns="45720" rtlCol="0" anchor="b"/>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596A38-C4CA-4917-A83B-637187006481}" type="slidenum">
              <a:rPr lang="en-US" smtClean="0"/>
              <a:pPr/>
              <a:t>5</a:t>
            </a:fld>
            <a:endParaRPr lang="en-US" dirty="0"/>
          </a:p>
        </p:txBody>
      </p:sp>
    </p:spTree>
    <p:extLst>
      <p:ext uri="{BB962C8B-B14F-4D97-AF65-F5344CB8AC3E}">
        <p14:creationId xmlns:p14="http://schemas.microsoft.com/office/powerpoint/2010/main" val="426252018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2">
            <a:extLst>
              <a:ext uri="{FF2B5EF4-FFF2-40B4-BE49-F238E27FC236}">
                <a16:creationId xmlns:a16="http://schemas.microsoft.com/office/drawing/2014/main" id="{24193991-A548-9508-F916-EEFD412D673C}"/>
              </a:ext>
            </a:extLst>
          </p:cNvPr>
          <p:cNvSpPr>
            <a:spLocks noGrp="1"/>
          </p:cNvSpPr>
          <p:nvPr>
            <p:ph idx="1"/>
          </p:nvPr>
        </p:nvSpPr>
        <p:spPr>
          <a:xfrm>
            <a:off x="838200" y="1825625"/>
            <a:ext cx="10515600" cy="4351338"/>
          </a:xfrm>
        </p:spPr>
        <p:txBody>
          <a:bodyPr/>
          <a:lstStyle/>
          <a:p>
            <a:r>
              <a:rPr lang="nl-NL" dirty="0"/>
              <a:t>A </a:t>
            </a:r>
            <a:r>
              <a:rPr lang="nl-NL" dirty="0" err="1"/>
              <a:t>subspace</a:t>
            </a:r>
            <a:r>
              <a:rPr lang="nl-NL" dirty="0"/>
              <a:t> map </a:t>
            </a:r>
            <a:r>
              <a:rPr lang="nl-NL" dirty="0" err="1"/>
              <a:t>maps</a:t>
            </a:r>
            <a:r>
              <a:rPr lang="nl-NL" dirty="0"/>
              <a:t> </a:t>
            </a:r>
            <a:r>
              <a:rPr lang="nl-NL" dirty="0" err="1"/>
              <a:t>the</a:t>
            </a:r>
            <a:r>
              <a:rPr lang="nl-NL" dirty="0"/>
              <a:t> </a:t>
            </a:r>
            <a:r>
              <a:rPr lang="nl-NL" dirty="0" err="1"/>
              <a:t>address</a:t>
            </a:r>
            <a:r>
              <a:rPr lang="nl-NL" dirty="0"/>
              <a:t> </a:t>
            </a:r>
            <a:r>
              <a:rPr lang="nl-NL" dirty="0" err="1"/>
              <a:t>space</a:t>
            </a:r>
            <a:r>
              <a:rPr lang="nl-NL" dirty="0"/>
              <a:t> (segment) </a:t>
            </a:r>
            <a:r>
              <a:rPr lang="nl-NL" dirty="0" err="1"/>
              <a:t>referenced</a:t>
            </a:r>
            <a:r>
              <a:rPr lang="nl-NL" dirty="0"/>
              <a:t> </a:t>
            </a:r>
            <a:r>
              <a:rPr lang="nl-NL" dirty="0" err="1"/>
              <a:t>by</a:t>
            </a:r>
            <a:r>
              <a:rPr lang="nl-NL" dirty="0"/>
              <a:t> </a:t>
            </a:r>
            <a:r>
              <a:rPr lang="nl-NL" dirty="0" err="1"/>
              <a:t>an</a:t>
            </a:r>
            <a:r>
              <a:rPr lang="nl-NL" dirty="0"/>
              <a:t> initiator bus interface </a:t>
            </a:r>
            <a:r>
              <a:rPr lang="nl-NL" dirty="0" err="1"/>
              <a:t>into</a:t>
            </a:r>
            <a:r>
              <a:rPr lang="nl-NL" dirty="0"/>
              <a:t> </a:t>
            </a:r>
            <a:br>
              <a:rPr lang="nl-NL" dirty="0"/>
            </a:br>
            <a:r>
              <a:rPr lang="nl-NL" dirty="0" err="1"/>
              <a:t>the</a:t>
            </a:r>
            <a:r>
              <a:rPr lang="nl-NL" dirty="0"/>
              <a:t> memory map </a:t>
            </a:r>
            <a:br>
              <a:rPr lang="nl-NL" dirty="0"/>
            </a:br>
            <a:r>
              <a:rPr lang="nl-NL" dirty="0" err="1"/>
              <a:t>referenced</a:t>
            </a:r>
            <a:r>
              <a:rPr lang="nl-NL" dirty="0"/>
              <a:t> </a:t>
            </a:r>
            <a:r>
              <a:rPr lang="nl-NL" dirty="0" err="1"/>
              <a:t>by</a:t>
            </a:r>
            <a:r>
              <a:rPr lang="nl-NL" dirty="0"/>
              <a:t> a target </a:t>
            </a:r>
            <a:br>
              <a:rPr lang="nl-NL" dirty="0"/>
            </a:br>
            <a:r>
              <a:rPr lang="nl-NL" dirty="0"/>
              <a:t>bus interface </a:t>
            </a:r>
            <a:r>
              <a:rPr lang="nl-NL" dirty="0" err="1"/>
              <a:t>using</a:t>
            </a:r>
            <a:r>
              <a:rPr lang="nl-NL" dirty="0"/>
              <a:t> </a:t>
            </a:r>
            <a:r>
              <a:rPr lang="nl-NL" dirty="0" err="1"/>
              <a:t>the</a:t>
            </a:r>
            <a:r>
              <a:rPr lang="nl-NL" dirty="0"/>
              <a:t> </a:t>
            </a:r>
            <a:br>
              <a:rPr lang="nl-NL" dirty="0"/>
            </a:br>
            <a:r>
              <a:rPr lang="nl-NL" dirty="0" err="1"/>
              <a:t>given</a:t>
            </a:r>
            <a:r>
              <a:rPr lang="nl-NL" dirty="0"/>
              <a:t> base </a:t>
            </a:r>
            <a:r>
              <a:rPr lang="nl-NL" dirty="0" err="1"/>
              <a:t>address</a:t>
            </a:r>
            <a:r>
              <a:rPr lang="nl-NL" dirty="0"/>
              <a:t> offset</a:t>
            </a:r>
            <a:br>
              <a:rPr lang="nl-NL" dirty="0"/>
            </a:br>
            <a:endParaRPr lang="en-US" dirty="0"/>
          </a:p>
        </p:txBody>
      </p:sp>
      <p:sp>
        <p:nvSpPr>
          <p:cNvPr id="2" name="Title 1">
            <a:extLst>
              <a:ext uri="{FF2B5EF4-FFF2-40B4-BE49-F238E27FC236}">
                <a16:creationId xmlns:a16="http://schemas.microsoft.com/office/drawing/2014/main" id="{68771691-CB26-5718-6261-F69982509928}"/>
              </a:ext>
            </a:extLst>
          </p:cNvPr>
          <p:cNvSpPr>
            <a:spLocks noGrp="1"/>
          </p:cNvSpPr>
          <p:nvPr>
            <p:ph type="title"/>
          </p:nvPr>
        </p:nvSpPr>
        <p:spPr/>
        <p:txBody>
          <a:bodyPr/>
          <a:lstStyle/>
          <a:p>
            <a:r>
              <a:rPr lang="nl-NL" dirty="0" err="1"/>
              <a:t>Mapping</a:t>
            </a:r>
            <a:r>
              <a:rPr lang="nl-NL" dirty="0"/>
              <a:t> </a:t>
            </a:r>
            <a:r>
              <a:rPr lang="nl-NL" dirty="0" err="1"/>
              <a:t>address</a:t>
            </a:r>
            <a:r>
              <a:rPr lang="nl-NL" dirty="0"/>
              <a:t> </a:t>
            </a:r>
            <a:r>
              <a:rPr lang="nl-NL" dirty="0" err="1"/>
              <a:t>space</a:t>
            </a:r>
            <a:r>
              <a:rPr lang="nl-NL" dirty="0"/>
              <a:t> </a:t>
            </a:r>
            <a:r>
              <a:rPr lang="nl-NL" dirty="0" err="1"/>
              <a:t>into</a:t>
            </a:r>
            <a:r>
              <a:rPr lang="nl-NL" dirty="0"/>
              <a:t> memory map</a:t>
            </a:r>
            <a:br>
              <a:rPr lang="nl-NL" dirty="0"/>
            </a:br>
            <a:r>
              <a:rPr lang="nl-NL" dirty="0"/>
              <a:t>( </a:t>
            </a:r>
            <a:r>
              <a:rPr lang="nl-NL" dirty="0" err="1"/>
              <a:t>subspace</a:t>
            </a:r>
            <a:r>
              <a:rPr lang="nl-NL" dirty="0"/>
              <a:t> map - </a:t>
            </a:r>
            <a:r>
              <a:rPr lang="nl-NL" dirty="0" err="1"/>
              <a:t>opaque</a:t>
            </a:r>
            <a:r>
              <a:rPr lang="nl-NL" dirty="0"/>
              <a:t> bridge )</a:t>
            </a:r>
            <a:endParaRPr lang="en-US" dirty="0"/>
          </a:p>
        </p:txBody>
      </p:sp>
      <p:sp>
        <p:nvSpPr>
          <p:cNvPr id="4" name="Rectangle 3">
            <a:extLst>
              <a:ext uri="{FF2B5EF4-FFF2-40B4-BE49-F238E27FC236}">
                <a16:creationId xmlns:a16="http://schemas.microsoft.com/office/drawing/2014/main" id="{D5EA8036-70EC-6678-E5BB-911CD94F0F5E}"/>
              </a:ext>
            </a:extLst>
          </p:cNvPr>
          <p:cNvSpPr/>
          <p:nvPr/>
        </p:nvSpPr>
        <p:spPr>
          <a:xfrm>
            <a:off x="5410198" y="2335090"/>
            <a:ext cx="5442020" cy="2943225"/>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dirty="0">
              <a:solidFill>
                <a:schemeClr val="tx1"/>
              </a:solidFill>
            </a:endParaRPr>
          </a:p>
        </p:txBody>
      </p:sp>
      <p:sp>
        <p:nvSpPr>
          <p:cNvPr id="6" name="Arrow: Pentagon 5">
            <a:extLst>
              <a:ext uri="{FF2B5EF4-FFF2-40B4-BE49-F238E27FC236}">
                <a16:creationId xmlns:a16="http://schemas.microsoft.com/office/drawing/2014/main" id="{50674F6E-779E-3EB4-B2D8-ABDB8802CBBB}"/>
              </a:ext>
            </a:extLst>
          </p:cNvPr>
          <p:cNvSpPr/>
          <p:nvPr/>
        </p:nvSpPr>
        <p:spPr>
          <a:xfrm>
            <a:off x="4867273" y="2821728"/>
            <a:ext cx="1847850" cy="1943100"/>
          </a:xfrm>
          <a:prstGeom prst="homePlat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 name="TextBox 6">
            <a:extLst>
              <a:ext uri="{FF2B5EF4-FFF2-40B4-BE49-F238E27FC236}">
                <a16:creationId xmlns:a16="http://schemas.microsoft.com/office/drawing/2014/main" id="{9EDD536C-F193-CA7E-5033-EFC1C30B9620}"/>
              </a:ext>
            </a:extLst>
          </p:cNvPr>
          <p:cNvSpPr txBox="1"/>
          <p:nvPr/>
        </p:nvSpPr>
        <p:spPr>
          <a:xfrm>
            <a:off x="4858262" y="2774937"/>
            <a:ext cx="296876" cy="369332"/>
          </a:xfrm>
          <a:prstGeom prst="rect">
            <a:avLst/>
          </a:prstGeom>
          <a:noFill/>
        </p:spPr>
        <p:txBody>
          <a:bodyPr wrap="none" rtlCol="0">
            <a:spAutoFit/>
          </a:bodyPr>
          <a:lstStyle/>
          <a:p>
            <a:r>
              <a:rPr lang="nl-NL" dirty="0"/>
              <a:t>T</a:t>
            </a:r>
            <a:endParaRPr lang="en-US" dirty="0"/>
          </a:p>
        </p:txBody>
      </p:sp>
      <p:sp>
        <p:nvSpPr>
          <p:cNvPr id="8" name="Arrow: Pentagon 7">
            <a:extLst>
              <a:ext uri="{FF2B5EF4-FFF2-40B4-BE49-F238E27FC236}">
                <a16:creationId xmlns:a16="http://schemas.microsoft.com/office/drawing/2014/main" id="{B39BFCEB-DC1D-6B12-EA84-97EE8EEECA99}"/>
              </a:ext>
            </a:extLst>
          </p:cNvPr>
          <p:cNvSpPr/>
          <p:nvPr/>
        </p:nvSpPr>
        <p:spPr>
          <a:xfrm>
            <a:off x="10298094" y="2821728"/>
            <a:ext cx="1847850" cy="1943100"/>
          </a:xfrm>
          <a:prstGeom prst="homePlat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TextBox 8">
            <a:extLst>
              <a:ext uri="{FF2B5EF4-FFF2-40B4-BE49-F238E27FC236}">
                <a16:creationId xmlns:a16="http://schemas.microsoft.com/office/drawing/2014/main" id="{059CF9BF-A6BF-E6B5-178C-78BAF1F6C5F9}"/>
              </a:ext>
            </a:extLst>
          </p:cNvPr>
          <p:cNvSpPr txBox="1"/>
          <p:nvPr/>
        </p:nvSpPr>
        <p:spPr>
          <a:xfrm>
            <a:off x="10268855" y="2763268"/>
            <a:ext cx="242374" cy="369332"/>
          </a:xfrm>
          <a:prstGeom prst="rect">
            <a:avLst/>
          </a:prstGeom>
          <a:noFill/>
        </p:spPr>
        <p:txBody>
          <a:bodyPr wrap="none" rtlCol="0">
            <a:spAutoFit/>
          </a:bodyPr>
          <a:lstStyle/>
          <a:p>
            <a:r>
              <a:rPr lang="nl-NL" dirty="0"/>
              <a:t>I</a:t>
            </a:r>
            <a:endParaRPr lang="en-US" dirty="0"/>
          </a:p>
        </p:txBody>
      </p:sp>
      <p:sp>
        <p:nvSpPr>
          <p:cNvPr id="10" name="Rectangle 9">
            <a:extLst>
              <a:ext uri="{FF2B5EF4-FFF2-40B4-BE49-F238E27FC236}">
                <a16:creationId xmlns:a16="http://schemas.microsoft.com/office/drawing/2014/main" id="{6810F176-4589-FC72-36AC-3BFB5B59E958}"/>
              </a:ext>
            </a:extLst>
          </p:cNvPr>
          <p:cNvSpPr/>
          <p:nvPr/>
        </p:nvSpPr>
        <p:spPr>
          <a:xfrm>
            <a:off x="9005961" y="2821728"/>
            <a:ext cx="1164603" cy="193305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err="1">
                <a:solidFill>
                  <a:schemeClr val="tx1"/>
                </a:solidFill>
              </a:rPr>
              <a:t>address</a:t>
            </a:r>
            <a:r>
              <a:rPr lang="nl-NL" dirty="0">
                <a:solidFill>
                  <a:schemeClr val="tx1"/>
                </a:solidFill>
              </a:rPr>
              <a:t> </a:t>
            </a:r>
            <a:r>
              <a:rPr lang="nl-NL" dirty="0" err="1">
                <a:solidFill>
                  <a:schemeClr val="tx1"/>
                </a:solidFill>
              </a:rPr>
              <a:t>space</a:t>
            </a:r>
            <a:br>
              <a:rPr lang="nl-NL" dirty="0">
                <a:solidFill>
                  <a:schemeClr val="tx1"/>
                </a:solidFill>
              </a:rPr>
            </a:br>
            <a:br>
              <a:rPr lang="nl-NL" dirty="0">
                <a:solidFill>
                  <a:schemeClr val="tx1"/>
                </a:solidFill>
              </a:rPr>
            </a:br>
            <a:br>
              <a:rPr lang="nl-NL" dirty="0">
                <a:solidFill>
                  <a:schemeClr val="tx1"/>
                </a:solidFill>
              </a:rPr>
            </a:br>
            <a:br>
              <a:rPr lang="nl-NL" dirty="0">
                <a:solidFill>
                  <a:schemeClr val="tx1"/>
                </a:solidFill>
              </a:rPr>
            </a:br>
            <a:endParaRPr lang="en-US" dirty="0">
              <a:solidFill>
                <a:schemeClr val="tx1"/>
              </a:solidFill>
            </a:endParaRPr>
          </a:p>
        </p:txBody>
      </p:sp>
      <p:sp>
        <p:nvSpPr>
          <p:cNvPr id="11" name="Rectangle 10">
            <a:extLst>
              <a:ext uri="{FF2B5EF4-FFF2-40B4-BE49-F238E27FC236}">
                <a16:creationId xmlns:a16="http://schemas.microsoft.com/office/drawing/2014/main" id="{3FF2CE49-A6F3-9C4A-8325-108B3EEFA48B}"/>
              </a:ext>
            </a:extLst>
          </p:cNvPr>
          <p:cNvSpPr/>
          <p:nvPr/>
        </p:nvSpPr>
        <p:spPr>
          <a:xfrm>
            <a:off x="6843308" y="2821728"/>
            <a:ext cx="1164603" cy="193305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chemeClr val="tx1"/>
                </a:solidFill>
              </a:rPr>
              <a:t>memory map (M)</a:t>
            </a:r>
            <a:br>
              <a:rPr lang="nl-NL" dirty="0">
                <a:solidFill>
                  <a:schemeClr val="tx1"/>
                </a:solidFill>
              </a:rPr>
            </a:br>
            <a:br>
              <a:rPr lang="nl-NL" dirty="0">
                <a:solidFill>
                  <a:schemeClr val="tx1"/>
                </a:solidFill>
              </a:rPr>
            </a:br>
            <a:br>
              <a:rPr lang="nl-NL" dirty="0">
                <a:solidFill>
                  <a:schemeClr val="tx1"/>
                </a:solidFill>
              </a:rPr>
            </a:br>
            <a:br>
              <a:rPr lang="nl-NL" dirty="0">
                <a:solidFill>
                  <a:schemeClr val="tx1"/>
                </a:solidFill>
              </a:rPr>
            </a:br>
            <a:endParaRPr lang="en-US" dirty="0">
              <a:solidFill>
                <a:schemeClr val="tx1"/>
              </a:solidFill>
            </a:endParaRPr>
          </a:p>
        </p:txBody>
      </p:sp>
      <p:sp>
        <p:nvSpPr>
          <p:cNvPr id="17" name="Rectangle 16">
            <a:extLst>
              <a:ext uri="{FF2B5EF4-FFF2-40B4-BE49-F238E27FC236}">
                <a16:creationId xmlns:a16="http://schemas.microsoft.com/office/drawing/2014/main" id="{292E186D-2E32-67FD-FE7F-EE7DAFB275CC}"/>
              </a:ext>
            </a:extLst>
          </p:cNvPr>
          <p:cNvSpPr/>
          <p:nvPr/>
        </p:nvSpPr>
        <p:spPr>
          <a:xfrm>
            <a:off x="6843308" y="3753127"/>
            <a:ext cx="1164603" cy="64354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err="1">
                <a:solidFill>
                  <a:schemeClr val="bg1"/>
                </a:solidFill>
              </a:rPr>
              <a:t>subspace</a:t>
            </a:r>
            <a:br>
              <a:rPr lang="nl-NL" dirty="0">
                <a:solidFill>
                  <a:schemeClr val="bg1"/>
                </a:solidFill>
              </a:rPr>
            </a:br>
            <a:r>
              <a:rPr lang="nl-NL" dirty="0">
                <a:solidFill>
                  <a:schemeClr val="bg1"/>
                </a:solidFill>
              </a:rPr>
              <a:t>map (SM)</a:t>
            </a:r>
            <a:endParaRPr lang="en-US" dirty="0">
              <a:solidFill>
                <a:schemeClr val="bg1"/>
              </a:solidFill>
            </a:endParaRPr>
          </a:p>
        </p:txBody>
      </p:sp>
      <p:pic>
        <p:nvPicPr>
          <p:cNvPr id="19" name="Picture 18">
            <a:extLst>
              <a:ext uri="{FF2B5EF4-FFF2-40B4-BE49-F238E27FC236}">
                <a16:creationId xmlns:a16="http://schemas.microsoft.com/office/drawing/2014/main" id="{74A9DC50-610F-4977-4F96-257311B23515}"/>
              </a:ext>
            </a:extLst>
          </p:cNvPr>
          <p:cNvPicPr>
            <a:picLocks noChangeAspect="1"/>
          </p:cNvPicPr>
          <p:nvPr/>
        </p:nvPicPr>
        <p:blipFill>
          <a:blip r:embed="rId3"/>
          <a:stretch>
            <a:fillRect/>
          </a:stretch>
        </p:blipFill>
        <p:spPr>
          <a:xfrm>
            <a:off x="1082469" y="4396667"/>
            <a:ext cx="3362794" cy="1219370"/>
          </a:xfrm>
          <a:prstGeom prst="rect">
            <a:avLst/>
          </a:prstGeom>
        </p:spPr>
      </p:pic>
      <p:grpSp>
        <p:nvGrpSpPr>
          <p:cNvPr id="13" name="Group 12">
            <a:extLst>
              <a:ext uri="{FF2B5EF4-FFF2-40B4-BE49-F238E27FC236}">
                <a16:creationId xmlns:a16="http://schemas.microsoft.com/office/drawing/2014/main" id="{6BAC4F9A-2C7C-B4F3-5FEB-A9107E30F77C}"/>
              </a:ext>
            </a:extLst>
          </p:cNvPr>
          <p:cNvGrpSpPr>
            <a:grpSpLocks/>
          </p:cNvGrpSpPr>
          <p:nvPr/>
        </p:nvGrpSpPr>
        <p:grpSpPr>
          <a:xfrm>
            <a:off x="8105223" y="4784160"/>
            <a:ext cx="793794" cy="1003620"/>
            <a:chOff x="7921422" y="4505679"/>
            <a:chExt cx="1164603" cy="1933052"/>
          </a:xfrm>
        </p:grpSpPr>
        <p:sp>
          <p:nvSpPr>
            <p:cNvPr id="15" name="Rectangle 14">
              <a:extLst>
                <a:ext uri="{FF2B5EF4-FFF2-40B4-BE49-F238E27FC236}">
                  <a16:creationId xmlns:a16="http://schemas.microsoft.com/office/drawing/2014/main" id="{17E54EFC-84A6-1F56-1F26-E63C4FA24093}"/>
                </a:ext>
              </a:extLst>
            </p:cNvPr>
            <p:cNvSpPr/>
            <p:nvPr/>
          </p:nvSpPr>
          <p:spPr>
            <a:xfrm>
              <a:off x="7921422" y="4505679"/>
              <a:ext cx="1164603" cy="193305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100" dirty="0" err="1">
                  <a:solidFill>
                    <a:schemeClr val="tx1"/>
                  </a:solidFill>
                </a:rPr>
                <a:t>computed</a:t>
              </a:r>
              <a:r>
                <a:rPr lang="nl-NL" sz="1100" dirty="0">
                  <a:solidFill>
                    <a:schemeClr val="tx1"/>
                  </a:solidFill>
                </a:rPr>
                <a:t> MM</a:t>
              </a:r>
              <a:br>
                <a:rPr lang="nl-NL" sz="1100" dirty="0">
                  <a:solidFill>
                    <a:schemeClr val="tx1"/>
                  </a:solidFill>
                </a:rPr>
              </a:br>
              <a:br>
                <a:rPr lang="nl-NL" sz="1100" dirty="0">
                  <a:solidFill>
                    <a:schemeClr val="tx1"/>
                  </a:solidFill>
                </a:rPr>
              </a:br>
              <a:br>
                <a:rPr lang="nl-NL" sz="1100" dirty="0">
                  <a:solidFill>
                    <a:schemeClr val="tx1"/>
                  </a:solidFill>
                </a:rPr>
              </a:br>
              <a:br>
                <a:rPr lang="nl-NL" sz="1100" dirty="0">
                  <a:solidFill>
                    <a:schemeClr val="tx1"/>
                  </a:solidFill>
                </a:rPr>
              </a:br>
              <a:endParaRPr lang="en-US" sz="1100" dirty="0">
                <a:solidFill>
                  <a:schemeClr val="tx1"/>
                </a:solidFill>
              </a:endParaRPr>
            </a:p>
          </p:txBody>
        </p:sp>
        <p:sp>
          <p:nvSpPr>
            <p:cNvPr id="16" name="Rectangle 15">
              <a:extLst>
                <a:ext uri="{FF2B5EF4-FFF2-40B4-BE49-F238E27FC236}">
                  <a16:creationId xmlns:a16="http://schemas.microsoft.com/office/drawing/2014/main" id="{8905BC3B-4BAB-8EEC-FC87-2534123B3B12}"/>
                </a:ext>
              </a:extLst>
            </p:cNvPr>
            <p:cNvSpPr/>
            <p:nvPr/>
          </p:nvSpPr>
          <p:spPr>
            <a:xfrm>
              <a:off x="7921422" y="5457461"/>
              <a:ext cx="1164602" cy="650479"/>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100" dirty="0">
                  <a:solidFill>
                    <a:schemeClr val="tx1"/>
                  </a:solidFill>
                </a:rPr>
                <a:t>segment of block</a:t>
              </a:r>
              <a:endParaRPr lang="en-US" sz="1100" dirty="0">
                <a:solidFill>
                  <a:schemeClr val="tx1"/>
                </a:solidFill>
              </a:endParaRPr>
            </a:p>
          </p:txBody>
        </p:sp>
      </p:grpSp>
      <p:sp>
        <p:nvSpPr>
          <p:cNvPr id="18" name="Rectangle 17">
            <a:extLst>
              <a:ext uri="{FF2B5EF4-FFF2-40B4-BE49-F238E27FC236}">
                <a16:creationId xmlns:a16="http://schemas.microsoft.com/office/drawing/2014/main" id="{19F0A2B4-E805-FDD4-C66B-F95466232E76}"/>
              </a:ext>
            </a:extLst>
          </p:cNvPr>
          <p:cNvSpPr/>
          <p:nvPr/>
        </p:nvSpPr>
        <p:spPr>
          <a:xfrm>
            <a:off x="9005306" y="3554134"/>
            <a:ext cx="1164602" cy="991774"/>
          </a:xfrm>
          <a:prstGeom prst="rect">
            <a:avLst/>
          </a:prstGeom>
          <a:solidFill>
            <a:srgbClr val="92D050">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err="1">
                <a:solidFill>
                  <a:schemeClr val="tx1"/>
                </a:solidFill>
              </a:rPr>
              <a:t>address</a:t>
            </a:r>
            <a:br>
              <a:rPr lang="nl-NL" dirty="0">
                <a:solidFill>
                  <a:schemeClr val="tx1"/>
                </a:solidFill>
              </a:rPr>
            </a:br>
            <a:r>
              <a:rPr lang="nl-NL" dirty="0">
                <a:solidFill>
                  <a:schemeClr val="tx1"/>
                </a:solidFill>
              </a:rPr>
              <a:t>block</a:t>
            </a:r>
            <a:endParaRPr lang="en-US" dirty="0">
              <a:solidFill>
                <a:schemeClr val="tx1"/>
              </a:solidFill>
            </a:endParaRPr>
          </a:p>
        </p:txBody>
      </p:sp>
      <p:sp>
        <p:nvSpPr>
          <p:cNvPr id="12" name="Rectangle 11">
            <a:extLst>
              <a:ext uri="{FF2B5EF4-FFF2-40B4-BE49-F238E27FC236}">
                <a16:creationId xmlns:a16="http://schemas.microsoft.com/office/drawing/2014/main" id="{A6424B7A-489E-AE72-F47D-88D8F4D6B595}"/>
              </a:ext>
            </a:extLst>
          </p:cNvPr>
          <p:cNvSpPr/>
          <p:nvPr/>
        </p:nvSpPr>
        <p:spPr>
          <a:xfrm>
            <a:off x="9005306" y="3728251"/>
            <a:ext cx="1164603" cy="64354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chemeClr val="bg1"/>
                </a:solidFill>
              </a:rPr>
              <a:t>segment</a:t>
            </a:r>
            <a:br>
              <a:rPr lang="nl-NL" dirty="0">
                <a:solidFill>
                  <a:schemeClr val="bg1"/>
                </a:solidFill>
              </a:rPr>
            </a:br>
            <a:r>
              <a:rPr lang="nl-NL" dirty="0">
                <a:solidFill>
                  <a:schemeClr val="bg1"/>
                </a:solidFill>
              </a:rPr>
              <a:t>(S)</a:t>
            </a:r>
            <a:endParaRPr lang="en-US" dirty="0">
              <a:solidFill>
                <a:schemeClr val="bg1"/>
              </a:solidFill>
            </a:endParaRPr>
          </a:p>
        </p:txBody>
      </p:sp>
      <p:sp>
        <p:nvSpPr>
          <p:cNvPr id="3" name="Slide Number Placeholder 2">
            <a:extLst>
              <a:ext uri="{FF2B5EF4-FFF2-40B4-BE49-F238E27FC236}">
                <a16:creationId xmlns:a16="http://schemas.microsoft.com/office/drawing/2014/main" id="{68F7D286-81D0-7DC7-526D-FE098C8CC05F}"/>
              </a:ext>
            </a:extLst>
          </p:cNvPr>
          <p:cNvSpPr>
            <a:spLocks noGrp="1"/>
          </p:cNvSpPr>
          <p:nvPr>
            <p:ph type="sldNum" sz="quarter" idx="4"/>
          </p:nvPr>
        </p:nvSpPr>
        <p:spPr>
          <a:xfrm>
            <a:off x="4610100" y="6263481"/>
            <a:ext cx="2971800" cy="458787"/>
          </a:xfrm>
          <a:prstGeom prst="rect">
            <a:avLst/>
          </a:prstGeom>
        </p:spPr>
        <p:txBody>
          <a:bodyPr vert="horz" lIns="91440" tIns="45720" rIns="91440" bIns="45720" rtlCol="0" anchor="b"/>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596A38-C4CA-4917-A83B-637187006481}" type="slidenum">
              <a:rPr lang="en-US" smtClean="0"/>
              <a:pPr/>
              <a:t>50</a:t>
            </a:fld>
            <a:endParaRPr lang="en-US" dirty="0"/>
          </a:p>
        </p:txBody>
      </p:sp>
    </p:spTree>
    <p:extLst>
      <p:ext uri="{BB962C8B-B14F-4D97-AF65-F5344CB8AC3E}">
        <p14:creationId xmlns:p14="http://schemas.microsoft.com/office/powerpoint/2010/main" val="396922239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93C60-AEC7-5ED3-7313-5FAD362CD850}"/>
              </a:ext>
            </a:extLst>
          </p:cNvPr>
          <p:cNvSpPr>
            <a:spLocks noGrp="1"/>
          </p:cNvSpPr>
          <p:nvPr>
            <p:ph type="title"/>
          </p:nvPr>
        </p:nvSpPr>
        <p:spPr/>
        <p:txBody>
          <a:bodyPr/>
          <a:lstStyle/>
          <a:p>
            <a:r>
              <a:rPr lang="nl-NL" dirty="0" err="1"/>
              <a:t>Elaborating</a:t>
            </a:r>
            <a:r>
              <a:rPr lang="nl-NL" dirty="0"/>
              <a:t> system memory map (1/2)</a:t>
            </a:r>
            <a:endParaRPr lang="en-US" dirty="0"/>
          </a:p>
        </p:txBody>
      </p:sp>
      <p:sp>
        <p:nvSpPr>
          <p:cNvPr id="4" name="Rectangle 3">
            <a:extLst>
              <a:ext uri="{FF2B5EF4-FFF2-40B4-BE49-F238E27FC236}">
                <a16:creationId xmlns:a16="http://schemas.microsoft.com/office/drawing/2014/main" id="{629F2A5F-ACEA-A7D2-9AB3-1B4094188EB0}"/>
              </a:ext>
            </a:extLst>
          </p:cNvPr>
          <p:cNvSpPr/>
          <p:nvPr/>
        </p:nvSpPr>
        <p:spPr>
          <a:xfrm>
            <a:off x="9600787" y="1537868"/>
            <a:ext cx="1761638" cy="20794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dirty="0">
              <a:solidFill>
                <a:schemeClr val="tx1"/>
              </a:solidFill>
            </a:endParaRPr>
          </a:p>
        </p:txBody>
      </p:sp>
      <p:sp>
        <p:nvSpPr>
          <p:cNvPr id="5" name="Arrow: Pentagon 4">
            <a:extLst>
              <a:ext uri="{FF2B5EF4-FFF2-40B4-BE49-F238E27FC236}">
                <a16:creationId xmlns:a16="http://schemas.microsoft.com/office/drawing/2014/main" id="{8C237675-07C5-8BE2-E87E-B7622F6E280E}"/>
              </a:ext>
            </a:extLst>
          </p:cNvPr>
          <p:cNvSpPr/>
          <p:nvPr/>
        </p:nvSpPr>
        <p:spPr>
          <a:xfrm>
            <a:off x="9291396" y="1923282"/>
            <a:ext cx="1224938" cy="1409064"/>
          </a:xfrm>
          <a:prstGeom prst="homePlat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 name="TextBox 5">
            <a:extLst>
              <a:ext uri="{FF2B5EF4-FFF2-40B4-BE49-F238E27FC236}">
                <a16:creationId xmlns:a16="http://schemas.microsoft.com/office/drawing/2014/main" id="{A7C23755-5078-F100-D852-E92CAF2097D9}"/>
              </a:ext>
            </a:extLst>
          </p:cNvPr>
          <p:cNvSpPr txBox="1"/>
          <p:nvPr/>
        </p:nvSpPr>
        <p:spPr>
          <a:xfrm>
            <a:off x="9285423" y="1892945"/>
            <a:ext cx="196799" cy="267826"/>
          </a:xfrm>
          <a:prstGeom prst="rect">
            <a:avLst/>
          </a:prstGeom>
          <a:noFill/>
        </p:spPr>
        <p:txBody>
          <a:bodyPr wrap="none" rtlCol="0">
            <a:spAutoFit/>
          </a:bodyPr>
          <a:lstStyle/>
          <a:p>
            <a:r>
              <a:rPr lang="nl-NL" dirty="0"/>
              <a:t>T</a:t>
            </a:r>
            <a:endParaRPr lang="en-US" dirty="0"/>
          </a:p>
        </p:txBody>
      </p:sp>
      <p:sp>
        <p:nvSpPr>
          <p:cNvPr id="7" name="Rectangle 6">
            <a:extLst>
              <a:ext uri="{FF2B5EF4-FFF2-40B4-BE49-F238E27FC236}">
                <a16:creationId xmlns:a16="http://schemas.microsoft.com/office/drawing/2014/main" id="{D4C83BC5-BBD2-DC5C-D75D-1CDC83A9DC2B}"/>
              </a:ext>
            </a:extLst>
          </p:cNvPr>
          <p:cNvSpPr/>
          <p:nvPr/>
        </p:nvSpPr>
        <p:spPr>
          <a:xfrm>
            <a:off x="10565661" y="1930568"/>
            <a:ext cx="772014" cy="140177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Rectangle 8">
            <a:extLst>
              <a:ext uri="{FF2B5EF4-FFF2-40B4-BE49-F238E27FC236}">
                <a16:creationId xmlns:a16="http://schemas.microsoft.com/office/drawing/2014/main" id="{B79EA3F9-D88F-FA9F-3217-7996D61953AD}"/>
              </a:ext>
            </a:extLst>
          </p:cNvPr>
          <p:cNvSpPr/>
          <p:nvPr/>
        </p:nvSpPr>
        <p:spPr>
          <a:xfrm>
            <a:off x="4254517" y="1537867"/>
            <a:ext cx="3607510" cy="4254402"/>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dirty="0">
              <a:solidFill>
                <a:schemeClr val="tx1"/>
              </a:solidFill>
            </a:endParaRPr>
          </a:p>
        </p:txBody>
      </p:sp>
      <p:sp>
        <p:nvSpPr>
          <p:cNvPr id="10" name="Arrow: Pentagon 9">
            <a:extLst>
              <a:ext uri="{FF2B5EF4-FFF2-40B4-BE49-F238E27FC236}">
                <a16:creationId xmlns:a16="http://schemas.microsoft.com/office/drawing/2014/main" id="{D3D54AF8-CFAE-3D92-87A9-5E5F39558701}"/>
              </a:ext>
            </a:extLst>
          </p:cNvPr>
          <p:cNvSpPr/>
          <p:nvPr/>
        </p:nvSpPr>
        <p:spPr>
          <a:xfrm>
            <a:off x="3902488" y="2863430"/>
            <a:ext cx="1224938" cy="1409064"/>
          </a:xfrm>
          <a:prstGeom prst="homePlat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TextBox 10">
            <a:extLst>
              <a:ext uri="{FF2B5EF4-FFF2-40B4-BE49-F238E27FC236}">
                <a16:creationId xmlns:a16="http://schemas.microsoft.com/office/drawing/2014/main" id="{21E3D206-4061-2B5A-9F8B-5B88C2F81C72}"/>
              </a:ext>
            </a:extLst>
          </p:cNvPr>
          <p:cNvSpPr txBox="1"/>
          <p:nvPr/>
        </p:nvSpPr>
        <p:spPr>
          <a:xfrm>
            <a:off x="3896514" y="2833093"/>
            <a:ext cx="196799" cy="267826"/>
          </a:xfrm>
          <a:prstGeom prst="rect">
            <a:avLst/>
          </a:prstGeom>
          <a:noFill/>
        </p:spPr>
        <p:txBody>
          <a:bodyPr wrap="none" rtlCol="0">
            <a:spAutoFit/>
          </a:bodyPr>
          <a:lstStyle/>
          <a:p>
            <a:r>
              <a:rPr lang="nl-NL" dirty="0"/>
              <a:t>T</a:t>
            </a:r>
            <a:endParaRPr lang="en-US" dirty="0"/>
          </a:p>
        </p:txBody>
      </p:sp>
      <p:sp>
        <p:nvSpPr>
          <p:cNvPr id="12" name="Arrow: Pentagon 11">
            <a:extLst>
              <a:ext uri="{FF2B5EF4-FFF2-40B4-BE49-F238E27FC236}">
                <a16:creationId xmlns:a16="http://schemas.microsoft.com/office/drawing/2014/main" id="{D7F85336-DDF0-BBD4-1DE4-139F979E52F8}"/>
              </a:ext>
            </a:extLst>
          </p:cNvPr>
          <p:cNvSpPr/>
          <p:nvPr/>
        </p:nvSpPr>
        <p:spPr>
          <a:xfrm>
            <a:off x="7494699" y="1923282"/>
            <a:ext cx="1224938" cy="1409064"/>
          </a:xfrm>
          <a:prstGeom prst="homePlat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TextBox 12">
            <a:extLst>
              <a:ext uri="{FF2B5EF4-FFF2-40B4-BE49-F238E27FC236}">
                <a16:creationId xmlns:a16="http://schemas.microsoft.com/office/drawing/2014/main" id="{BD47D75D-E7BD-E8B4-A953-65D091397BD1}"/>
              </a:ext>
            </a:extLst>
          </p:cNvPr>
          <p:cNvSpPr txBox="1"/>
          <p:nvPr/>
        </p:nvSpPr>
        <p:spPr>
          <a:xfrm>
            <a:off x="7475316" y="1892945"/>
            <a:ext cx="359394" cy="369332"/>
          </a:xfrm>
          <a:prstGeom prst="rect">
            <a:avLst/>
          </a:prstGeom>
          <a:noFill/>
        </p:spPr>
        <p:txBody>
          <a:bodyPr wrap="none" rtlCol="0">
            <a:spAutoFit/>
          </a:bodyPr>
          <a:lstStyle/>
          <a:p>
            <a:r>
              <a:rPr lang="nl-NL" dirty="0"/>
              <a:t>I0</a:t>
            </a:r>
            <a:endParaRPr lang="en-US" dirty="0"/>
          </a:p>
        </p:txBody>
      </p:sp>
      <p:sp>
        <p:nvSpPr>
          <p:cNvPr id="14" name="Rectangle 13">
            <a:extLst>
              <a:ext uri="{FF2B5EF4-FFF2-40B4-BE49-F238E27FC236}">
                <a16:creationId xmlns:a16="http://schemas.microsoft.com/office/drawing/2014/main" id="{09EFB4F2-4CBB-23A6-793D-4FDE7C01B1F6}"/>
              </a:ext>
            </a:extLst>
          </p:cNvPr>
          <p:cNvSpPr/>
          <p:nvPr/>
        </p:nvSpPr>
        <p:spPr>
          <a:xfrm>
            <a:off x="6638145" y="1930568"/>
            <a:ext cx="772014" cy="1401778"/>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r>
              <a:rPr lang="nl-NL" dirty="0">
                <a:solidFill>
                  <a:schemeClr val="tx1"/>
                </a:solidFill>
              </a:rPr>
            </a:br>
            <a:br>
              <a:rPr lang="nl-NL" dirty="0">
                <a:solidFill>
                  <a:schemeClr val="tx1"/>
                </a:solidFill>
              </a:rPr>
            </a:br>
            <a:br>
              <a:rPr lang="nl-NL" dirty="0">
                <a:solidFill>
                  <a:schemeClr val="tx1"/>
                </a:solidFill>
              </a:rPr>
            </a:br>
            <a:br>
              <a:rPr lang="nl-NL" dirty="0">
                <a:solidFill>
                  <a:schemeClr val="tx1"/>
                </a:solidFill>
              </a:rPr>
            </a:br>
            <a:endParaRPr lang="en-US" dirty="0">
              <a:solidFill>
                <a:schemeClr val="tx1"/>
              </a:solidFill>
            </a:endParaRPr>
          </a:p>
        </p:txBody>
      </p:sp>
      <p:sp>
        <p:nvSpPr>
          <p:cNvPr id="15" name="Rectangle 14">
            <a:extLst>
              <a:ext uri="{FF2B5EF4-FFF2-40B4-BE49-F238E27FC236}">
                <a16:creationId xmlns:a16="http://schemas.microsoft.com/office/drawing/2014/main" id="{CECFD121-E543-EF35-7285-E42BC80D7859}"/>
              </a:ext>
            </a:extLst>
          </p:cNvPr>
          <p:cNvSpPr/>
          <p:nvPr/>
        </p:nvSpPr>
        <p:spPr>
          <a:xfrm>
            <a:off x="5212399" y="2870716"/>
            <a:ext cx="772014" cy="140177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r>
              <a:rPr lang="nl-NL" dirty="0">
                <a:solidFill>
                  <a:schemeClr val="tx1"/>
                </a:solidFill>
              </a:rPr>
            </a:br>
            <a:br>
              <a:rPr lang="nl-NL" dirty="0">
                <a:solidFill>
                  <a:schemeClr val="tx1"/>
                </a:solidFill>
              </a:rPr>
            </a:br>
            <a:br>
              <a:rPr lang="nl-NL" dirty="0">
                <a:solidFill>
                  <a:schemeClr val="tx1"/>
                </a:solidFill>
              </a:rPr>
            </a:br>
            <a:br>
              <a:rPr lang="nl-NL" dirty="0">
                <a:solidFill>
                  <a:schemeClr val="tx1"/>
                </a:solidFill>
              </a:rPr>
            </a:br>
            <a:endParaRPr lang="en-US" dirty="0">
              <a:solidFill>
                <a:schemeClr val="tx1"/>
              </a:solidFill>
            </a:endParaRPr>
          </a:p>
        </p:txBody>
      </p:sp>
      <p:sp>
        <p:nvSpPr>
          <p:cNvPr id="24" name="Rectangle 23">
            <a:extLst>
              <a:ext uri="{FF2B5EF4-FFF2-40B4-BE49-F238E27FC236}">
                <a16:creationId xmlns:a16="http://schemas.microsoft.com/office/drawing/2014/main" id="{2F954095-8682-6201-F879-894694C5AABD}"/>
              </a:ext>
            </a:extLst>
          </p:cNvPr>
          <p:cNvSpPr/>
          <p:nvPr/>
        </p:nvSpPr>
        <p:spPr>
          <a:xfrm>
            <a:off x="846075" y="2478016"/>
            <a:ext cx="1761638" cy="20794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dirty="0">
              <a:solidFill>
                <a:schemeClr val="tx1"/>
              </a:solidFill>
            </a:endParaRPr>
          </a:p>
        </p:txBody>
      </p:sp>
      <p:sp>
        <p:nvSpPr>
          <p:cNvPr id="25" name="Arrow: Pentagon 24">
            <a:extLst>
              <a:ext uri="{FF2B5EF4-FFF2-40B4-BE49-F238E27FC236}">
                <a16:creationId xmlns:a16="http://schemas.microsoft.com/office/drawing/2014/main" id="{9CCD3D73-EAF0-CB98-DA3A-47951B6D046F}"/>
              </a:ext>
            </a:extLst>
          </p:cNvPr>
          <p:cNvSpPr/>
          <p:nvPr/>
        </p:nvSpPr>
        <p:spPr>
          <a:xfrm>
            <a:off x="2247808" y="2863430"/>
            <a:ext cx="1224938" cy="1409064"/>
          </a:xfrm>
          <a:prstGeom prst="homePlat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F13713C0-5EC8-60CD-CA75-0E6AC9B64F6C}"/>
              </a:ext>
            </a:extLst>
          </p:cNvPr>
          <p:cNvSpPr txBox="1"/>
          <p:nvPr/>
        </p:nvSpPr>
        <p:spPr>
          <a:xfrm>
            <a:off x="2228426" y="2833093"/>
            <a:ext cx="160669" cy="267826"/>
          </a:xfrm>
          <a:prstGeom prst="rect">
            <a:avLst/>
          </a:prstGeom>
          <a:noFill/>
        </p:spPr>
        <p:txBody>
          <a:bodyPr wrap="none" rtlCol="0">
            <a:spAutoFit/>
          </a:bodyPr>
          <a:lstStyle/>
          <a:p>
            <a:r>
              <a:rPr lang="nl-NL" dirty="0"/>
              <a:t>I</a:t>
            </a:r>
            <a:endParaRPr lang="en-US" dirty="0"/>
          </a:p>
        </p:txBody>
      </p:sp>
      <p:sp>
        <p:nvSpPr>
          <p:cNvPr id="27" name="Rectangle 26">
            <a:extLst>
              <a:ext uri="{FF2B5EF4-FFF2-40B4-BE49-F238E27FC236}">
                <a16:creationId xmlns:a16="http://schemas.microsoft.com/office/drawing/2014/main" id="{D22D2DD2-E533-1022-4472-A94806787C84}"/>
              </a:ext>
            </a:extLst>
          </p:cNvPr>
          <p:cNvSpPr/>
          <p:nvPr/>
        </p:nvSpPr>
        <p:spPr>
          <a:xfrm>
            <a:off x="1412719" y="2870716"/>
            <a:ext cx="772014" cy="1401778"/>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2" name="Arrow: Pentagon 31">
            <a:extLst>
              <a:ext uri="{FF2B5EF4-FFF2-40B4-BE49-F238E27FC236}">
                <a16:creationId xmlns:a16="http://schemas.microsoft.com/office/drawing/2014/main" id="{E6F50076-D4F2-374E-7710-E412DD676AA2}"/>
              </a:ext>
            </a:extLst>
          </p:cNvPr>
          <p:cNvSpPr/>
          <p:nvPr/>
        </p:nvSpPr>
        <p:spPr>
          <a:xfrm>
            <a:off x="7494699" y="4098283"/>
            <a:ext cx="1224938" cy="1409064"/>
          </a:xfrm>
          <a:prstGeom prst="homePlat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3" name="Rectangle 32">
            <a:extLst>
              <a:ext uri="{FF2B5EF4-FFF2-40B4-BE49-F238E27FC236}">
                <a16:creationId xmlns:a16="http://schemas.microsoft.com/office/drawing/2014/main" id="{BD3E952F-7442-C242-0F4A-D43C4418C469}"/>
              </a:ext>
            </a:extLst>
          </p:cNvPr>
          <p:cNvSpPr/>
          <p:nvPr/>
        </p:nvSpPr>
        <p:spPr>
          <a:xfrm>
            <a:off x="6638145" y="4105569"/>
            <a:ext cx="772014" cy="1401778"/>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r>
              <a:rPr lang="nl-NL" dirty="0">
                <a:solidFill>
                  <a:schemeClr val="tx1"/>
                </a:solidFill>
              </a:rPr>
            </a:br>
            <a:br>
              <a:rPr lang="nl-NL" dirty="0">
                <a:solidFill>
                  <a:schemeClr val="tx1"/>
                </a:solidFill>
              </a:rPr>
            </a:br>
            <a:br>
              <a:rPr lang="nl-NL" dirty="0">
                <a:solidFill>
                  <a:schemeClr val="tx1"/>
                </a:solidFill>
              </a:rPr>
            </a:br>
            <a:br>
              <a:rPr lang="nl-NL" dirty="0">
                <a:solidFill>
                  <a:schemeClr val="tx1"/>
                </a:solidFill>
              </a:rPr>
            </a:br>
            <a:endParaRPr lang="en-US" dirty="0">
              <a:solidFill>
                <a:schemeClr val="tx1"/>
              </a:solidFill>
            </a:endParaRPr>
          </a:p>
        </p:txBody>
      </p:sp>
      <p:sp>
        <p:nvSpPr>
          <p:cNvPr id="34" name="TextBox 33">
            <a:extLst>
              <a:ext uri="{FF2B5EF4-FFF2-40B4-BE49-F238E27FC236}">
                <a16:creationId xmlns:a16="http://schemas.microsoft.com/office/drawing/2014/main" id="{836557C3-6CD9-0ECD-F9AF-911171B9C148}"/>
              </a:ext>
            </a:extLst>
          </p:cNvPr>
          <p:cNvSpPr txBox="1"/>
          <p:nvPr/>
        </p:nvSpPr>
        <p:spPr>
          <a:xfrm>
            <a:off x="7466660" y="4056055"/>
            <a:ext cx="359394" cy="369332"/>
          </a:xfrm>
          <a:prstGeom prst="rect">
            <a:avLst/>
          </a:prstGeom>
          <a:noFill/>
        </p:spPr>
        <p:txBody>
          <a:bodyPr wrap="none" rtlCol="0">
            <a:spAutoFit/>
          </a:bodyPr>
          <a:lstStyle/>
          <a:p>
            <a:r>
              <a:rPr lang="nl-NL" dirty="0"/>
              <a:t>I1</a:t>
            </a:r>
            <a:endParaRPr lang="en-US" dirty="0"/>
          </a:p>
        </p:txBody>
      </p:sp>
      <p:sp>
        <p:nvSpPr>
          <p:cNvPr id="35" name="Rectangle 34">
            <a:extLst>
              <a:ext uri="{FF2B5EF4-FFF2-40B4-BE49-F238E27FC236}">
                <a16:creationId xmlns:a16="http://schemas.microsoft.com/office/drawing/2014/main" id="{491FEE87-4B1C-53C6-1AE9-CA32DC8C5619}"/>
              </a:ext>
            </a:extLst>
          </p:cNvPr>
          <p:cNvSpPr/>
          <p:nvPr/>
        </p:nvSpPr>
        <p:spPr>
          <a:xfrm>
            <a:off x="9609037" y="3712869"/>
            <a:ext cx="1761638" cy="20794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dirty="0">
              <a:solidFill>
                <a:schemeClr val="tx1"/>
              </a:solidFill>
            </a:endParaRPr>
          </a:p>
        </p:txBody>
      </p:sp>
      <p:sp>
        <p:nvSpPr>
          <p:cNvPr id="36" name="Arrow: Pentagon 35">
            <a:extLst>
              <a:ext uri="{FF2B5EF4-FFF2-40B4-BE49-F238E27FC236}">
                <a16:creationId xmlns:a16="http://schemas.microsoft.com/office/drawing/2014/main" id="{8D2CD6FE-DD46-3356-EA8F-22962235B915}"/>
              </a:ext>
            </a:extLst>
          </p:cNvPr>
          <p:cNvSpPr/>
          <p:nvPr/>
        </p:nvSpPr>
        <p:spPr>
          <a:xfrm>
            <a:off x="9299646" y="4098283"/>
            <a:ext cx="1224938" cy="1409064"/>
          </a:xfrm>
          <a:prstGeom prst="homePlat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7" name="TextBox 36">
            <a:extLst>
              <a:ext uri="{FF2B5EF4-FFF2-40B4-BE49-F238E27FC236}">
                <a16:creationId xmlns:a16="http://schemas.microsoft.com/office/drawing/2014/main" id="{C41A1A8B-0F97-FAFB-6186-189F5A1D60F9}"/>
              </a:ext>
            </a:extLst>
          </p:cNvPr>
          <p:cNvSpPr txBox="1"/>
          <p:nvPr/>
        </p:nvSpPr>
        <p:spPr>
          <a:xfrm>
            <a:off x="9293673" y="4067946"/>
            <a:ext cx="196799" cy="267826"/>
          </a:xfrm>
          <a:prstGeom prst="rect">
            <a:avLst/>
          </a:prstGeom>
          <a:noFill/>
        </p:spPr>
        <p:txBody>
          <a:bodyPr wrap="none" rtlCol="0">
            <a:spAutoFit/>
          </a:bodyPr>
          <a:lstStyle/>
          <a:p>
            <a:r>
              <a:rPr lang="nl-NL" dirty="0"/>
              <a:t>T</a:t>
            </a:r>
            <a:endParaRPr lang="en-US" dirty="0"/>
          </a:p>
        </p:txBody>
      </p:sp>
      <p:sp>
        <p:nvSpPr>
          <p:cNvPr id="39" name="Rectangle 38">
            <a:extLst>
              <a:ext uri="{FF2B5EF4-FFF2-40B4-BE49-F238E27FC236}">
                <a16:creationId xmlns:a16="http://schemas.microsoft.com/office/drawing/2014/main" id="{DBFC69D6-325D-3EDB-2FCA-C426A481F3E1}"/>
              </a:ext>
            </a:extLst>
          </p:cNvPr>
          <p:cNvSpPr/>
          <p:nvPr/>
        </p:nvSpPr>
        <p:spPr>
          <a:xfrm>
            <a:off x="10573911" y="4105569"/>
            <a:ext cx="772014" cy="140177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r>
              <a:rPr lang="nl-NL" dirty="0">
                <a:solidFill>
                  <a:schemeClr val="tx1"/>
                </a:solidFill>
              </a:rPr>
            </a:br>
            <a:br>
              <a:rPr lang="nl-NL" dirty="0">
                <a:solidFill>
                  <a:schemeClr val="tx1"/>
                </a:solidFill>
              </a:rPr>
            </a:br>
            <a:br>
              <a:rPr lang="nl-NL" dirty="0">
                <a:solidFill>
                  <a:schemeClr val="tx1"/>
                </a:solidFill>
              </a:rPr>
            </a:br>
            <a:endParaRPr lang="en-US" dirty="0">
              <a:solidFill>
                <a:schemeClr val="tx1"/>
              </a:solidFill>
            </a:endParaRPr>
          </a:p>
        </p:txBody>
      </p:sp>
      <p:cxnSp>
        <p:nvCxnSpPr>
          <p:cNvPr id="42" name="Connector: Elbow 41">
            <a:extLst>
              <a:ext uri="{FF2B5EF4-FFF2-40B4-BE49-F238E27FC236}">
                <a16:creationId xmlns:a16="http://schemas.microsoft.com/office/drawing/2014/main" id="{D6DC64AC-E128-7140-2EF9-481B4B92B284}"/>
              </a:ext>
            </a:extLst>
          </p:cNvPr>
          <p:cNvCxnSpPr>
            <a:cxnSpLocks/>
            <a:stCxn id="10" idx="3"/>
            <a:endCxn id="12" idx="0"/>
          </p:cNvCxnSpPr>
          <p:nvPr/>
        </p:nvCxnSpPr>
        <p:spPr>
          <a:xfrm flipV="1">
            <a:off x="5127426" y="1923282"/>
            <a:ext cx="2673508" cy="1644680"/>
          </a:xfrm>
          <a:prstGeom prst="bentConnector4">
            <a:avLst>
              <a:gd name="adj1" fmla="val 452"/>
              <a:gd name="adj2" fmla="val 113899"/>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Connector: Elbow 44">
            <a:extLst>
              <a:ext uri="{FF2B5EF4-FFF2-40B4-BE49-F238E27FC236}">
                <a16:creationId xmlns:a16="http://schemas.microsoft.com/office/drawing/2014/main" id="{39440BC4-0FA3-61F6-A5CC-F2F1480D14C5}"/>
              </a:ext>
            </a:extLst>
          </p:cNvPr>
          <p:cNvCxnSpPr>
            <a:cxnSpLocks/>
            <a:stCxn id="10" idx="3"/>
            <a:endCxn id="32" idx="2"/>
          </p:cNvCxnSpPr>
          <p:nvPr/>
        </p:nvCxnSpPr>
        <p:spPr>
          <a:xfrm>
            <a:off x="5127426" y="3567962"/>
            <a:ext cx="2673508" cy="1939385"/>
          </a:xfrm>
          <a:prstGeom prst="bentConnector4">
            <a:avLst>
              <a:gd name="adj1" fmla="val 451"/>
              <a:gd name="adj2" fmla="val 111787"/>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85BF365B-6D2C-8816-EC4B-FDA6282E8F63}"/>
              </a:ext>
            </a:extLst>
          </p:cNvPr>
          <p:cNvCxnSpPr>
            <a:stCxn id="25" idx="3"/>
            <a:endCxn id="10" idx="1"/>
          </p:cNvCxnSpPr>
          <p:nvPr/>
        </p:nvCxnSpPr>
        <p:spPr>
          <a:xfrm>
            <a:off x="3472746" y="3567962"/>
            <a:ext cx="429742"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5A446FEA-D7AA-EA6E-3967-BC0807304A49}"/>
              </a:ext>
            </a:extLst>
          </p:cNvPr>
          <p:cNvCxnSpPr>
            <a:cxnSpLocks/>
            <a:stCxn id="12" idx="3"/>
            <a:endCxn id="5" idx="1"/>
          </p:cNvCxnSpPr>
          <p:nvPr/>
        </p:nvCxnSpPr>
        <p:spPr>
          <a:xfrm>
            <a:off x="8719637" y="2627814"/>
            <a:ext cx="571759"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CBBFDA08-3AF6-9418-DC4C-75B894BFE77D}"/>
              </a:ext>
            </a:extLst>
          </p:cNvPr>
          <p:cNvCxnSpPr>
            <a:cxnSpLocks/>
            <a:stCxn id="32" idx="3"/>
            <a:endCxn id="36" idx="1"/>
          </p:cNvCxnSpPr>
          <p:nvPr/>
        </p:nvCxnSpPr>
        <p:spPr>
          <a:xfrm>
            <a:off x="8719637" y="4802815"/>
            <a:ext cx="580009"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3" name="Rectangle 72">
            <a:extLst>
              <a:ext uri="{FF2B5EF4-FFF2-40B4-BE49-F238E27FC236}">
                <a16:creationId xmlns:a16="http://schemas.microsoft.com/office/drawing/2014/main" id="{59B22665-8317-EC97-1A4A-07CC21022455}"/>
              </a:ext>
            </a:extLst>
          </p:cNvPr>
          <p:cNvSpPr/>
          <p:nvPr/>
        </p:nvSpPr>
        <p:spPr>
          <a:xfrm>
            <a:off x="10565662" y="2788822"/>
            <a:ext cx="772013" cy="40082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chemeClr val="tx1"/>
                </a:solidFill>
              </a:rPr>
              <a:t>B0</a:t>
            </a:r>
            <a:endParaRPr lang="en-US" dirty="0">
              <a:solidFill>
                <a:schemeClr val="tx1"/>
              </a:solidFill>
            </a:endParaRPr>
          </a:p>
        </p:txBody>
      </p:sp>
      <p:sp>
        <p:nvSpPr>
          <p:cNvPr id="74" name="Rectangle 73">
            <a:extLst>
              <a:ext uri="{FF2B5EF4-FFF2-40B4-BE49-F238E27FC236}">
                <a16:creationId xmlns:a16="http://schemas.microsoft.com/office/drawing/2014/main" id="{947E6307-1A9F-D9C1-9027-389C02F1ACAB}"/>
              </a:ext>
            </a:extLst>
          </p:cNvPr>
          <p:cNvSpPr/>
          <p:nvPr/>
        </p:nvSpPr>
        <p:spPr>
          <a:xfrm>
            <a:off x="10573912" y="4350176"/>
            <a:ext cx="772013" cy="39327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chemeClr val="tx1"/>
                </a:solidFill>
              </a:rPr>
              <a:t>B1</a:t>
            </a:r>
            <a:endParaRPr lang="en-US" dirty="0">
              <a:solidFill>
                <a:schemeClr val="tx1"/>
              </a:solidFill>
            </a:endParaRPr>
          </a:p>
        </p:txBody>
      </p:sp>
      <p:sp>
        <p:nvSpPr>
          <p:cNvPr id="3" name="Slide Number Placeholder 2">
            <a:extLst>
              <a:ext uri="{FF2B5EF4-FFF2-40B4-BE49-F238E27FC236}">
                <a16:creationId xmlns:a16="http://schemas.microsoft.com/office/drawing/2014/main" id="{5D32D9AB-F323-770A-FD32-E479CDC44850}"/>
              </a:ext>
            </a:extLst>
          </p:cNvPr>
          <p:cNvSpPr>
            <a:spLocks noGrp="1"/>
          </p:cNvSpPr>
          <p:nvPr>
            <p:ph type="sldNum" sz="quarter" idx="4"/>
          </p:nvPr>
        </p:nvSpPr>
        <p:spPr>
          <a:xfrm>
            <a:off x="4610100" y="6263481"/>
            <a:ext cx="2971800" cy="458787"/>
          </a:xfrm>
          <a:prstGeom prst="rect">
            <a:avLst/>
          </a:prstGeom>
        </p:spPr>
        <p:txBody>
          <a:bodyPr vert="horz" lIns="91440" tIns="45720" rIns="91440" bIns="45720" rtlCol="0" anchor="b"/>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596A38-C4CA-4917-A83B-637187006481}" type="slidenum">
              <a:rPr lang="en-US" smtClean="0"/>
              <a:pPr/>
              <a:t>51</a:t>
            </a:fld>
            <a:endParaRPr lang="en-US" dirty="0"/>
          </a:p>
        </p:txBody>
      </p:sp>
    </p:spTree>
    <p:extLst>
      <p:ext uri="{BB962C8B-B14F-4D97-AF65-F5344CB8AC3E}">
        <p14:creationId xmlns:p14="http://schemas.microsoft.com/office/powerpoint/2010/main" val="291831778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93C60-AEC7-5ED3-7313-5FAD362CD850}"/>
              </a:ext>
            </a:extLst>
          </p:cNvPr>
          <p:cNvSpPr>
            <a:spLocks noGrp="1"/>
          </p:cNvSpPr>
          <p:nvPr>
            <p:ph type="title"/>
          </p:nvPr>
        </p:nvSpPr>
        <p:spPr/>
        <p:txBody>
          <a:bodyPr/>
          <a:lstStyle/>
          <a:p>
            <a:r>
              <a:rPr lang="nl-NL" dirty="0" err="1"/>
              <a:t>Elaborating</a:t>
            </a:r>
            <a:r>
              <a:rPr lang="nl-NL" dirty="0"/>
              <a:t> system memory map (2/2)</a:t>
            </a:r>
            <a:endParaRPr lang="en-US" dirty="0"/>
          </a:p>
        </p:txBody>
      </p:sp>
      <p:sp>
        <p:nvSpPr>
          <p:cNvPr id="7" name="Rectangle 6">
            <a:extLst>
              <a:ext uri="{FF2B5EF4-FFF2-40B4-BE49-F238E27FC236}">
                <a16:creationId xmlns:a16="http://schemas.microsoft.com/office/drawing/2014/main" id="{D4C83BC5-BBD2-DC5C-D75D-1CDC83A9DC2B}"/>
              </a:ext>
            </a:extLst>
          </p:cNvPr>
          <p:cNvSpPr/>
          <p:nvPr/>
        </p:nvSpPr>
        <p:spPr>
          <a:xfrm>
            <a:off x="10565661" y="1930568"/>
            <a:ext cx="772014" cy="140177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 name="Rectangle 7">
            <a:extLst>
              <a:ext uri="{FF2B5EF4-FFF2-40B4-BE49-F238E27FC236}">
                <a16:creationId xmlns:a16="http://schemas.microsoft.com/office/drawing/2014/main" id="{61833BB9-30B6-F64E-4A29-8BA0673B45C6}"/>
              </a:ext>
            </a:extLst>
          </p:cNvPr>
          <p:cNvSpPr/>
          <p:nvPr/>
        </p:nvSpPr>
        <p:spPr>
          <a:xfrm>
            <a:off x="10565662" y="2788822"/>
            <a:ext cx="772013" cy="40082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chemeClr val="tx1"/>
                </a:solidFill>
              </a:rPr>
              <a:t>B0</a:t>
            </a:r>
            <a:endParaRPr lang="en-US" dirty="0">
              <a:solidFill>
                <a:schemeClr val="tx1"/>
              </a:solidFill>
            </a:endParaRPr>
          </a:p>
        </p:txBody>
      </p:sp>
      <p:sp>
        <p:nvSpPr>
          <p:cNvPr id="14" name="Rectangle 13">
            <a:extLst>
              <a:ext uri="{FF2B5EF4-FFF2-40B4-BE49-F238E27FC236}">
                <a16:creationId xmlns:a16="http://schemas.microsoft.com/office/drawing/2014/main" id="{09EFB4F2-4CBB-23A6-793D-4FDE7C01B1F6}"/>
              </a:ext>
            </a:extLst>
          </p:cNvPr>
          <p:cNvSpPr/>
          <p:nvPr/>
        </p:nvSpPr>
        <p:spPr>
          <a:xfrm>
            <a:off x="6638145" y="1930568"/>
            <a:ext cx="772014" cy="1401778"/>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r>
              <a:rPr lang="nl-NL" dirty="0">
                <a:solidFill>
                  <a:schemeClr val="tx1"/>
                </a:solidFill>
              </a:rPr>
            </a:br>
            <a:br>
              <a:rPr lang="nl-NL" dirty="0">
                <a:solidFill>
                  <a:schemeClr val="tx1"/>
                </a:solidFill>
              </a:rPr>
            </a:br>
            <a:br>
              <a:rPr lang="nl-NL" dirty="0">
                <a:solidFill>
                  <a:schemeClr val="tx1"/>
                </a:solidFill>
              </a:rPr>
            </a:br>
            <a:br>
              <a:rPr lang="nl-NL" dirty="0">
                <a:solidFill>
                  <a:schemeClr val="tx1"/>
                </a:solidFill>
              </a:rPr>
            </a:br>
            <a:endParaRPr lang="en-US" dirty="0">
              <a:solidFill>
                <a:schemeClr val="tx1"/>
              </a:solidFill>
            </a:endParaRPr>
          </a:p>
        </p:txBody>
      </p:sp>
      <p:sp>
        <p:nvSpPr>
          <p:cNvPr id="15" name="Rectangle 14">
            <a:extLst>
              <a:ext uri="{FF2B5EF4-FFF2-40B4-BE49-F238E27FC236}">
                <a16:creationId xmlns:a16="http://schemas.microsoft.com/office/drawing/2014/main" id="{CECFD121-E543-EF35-7285-E42BC80D7859}"/>
              </a:ext>
            </a:extLst>
          </p:cNvPr>
          <p:cNvSpPr/>
          <p:nvPr/>
        </p:nvSpPr>
        <p:spPr>
          <a:xfrm>
            <a:off x="5212399" y="2870716"/>
            <a:ext cx="772014" cy="140177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r>
              <a:rPr lang="nl-NL" dirty="0">
                <a:solidFill>
                  <a:schemeClr val="tx1"/>
                </a:solidFill>
              </a:rPr>
            </a:br>
            <a:br>
              <a:rPr lang="nl-NL" dirty="0">
                <a:solidFill>
                  <a:schemeClr val="tx1"/>
                </a:solidFill>
              </a:rPr>
            </a:br>
            <a:br>
              <a:rPr lang="nl-NL" dirty="0">
                <a:solidFill>
                  <a:schemeClr val="tx1"/>
                </a:solidFill>
              </a:rPr>
            </a:br>
            <a:br>
              <a:rPr lang="nl-NL" dirty="0">
                <a:solidFill>
                  <a:schemeClr val="tx1"/>
                </a:solidFill>
              </a:rPr>
            </a:br>
            <a:endParaRPr lang="en-US" dirty="0">
              <a:solidFill>
                <a:schemeClr val="tx1"/>
              </a:solidFill>
            </a:endParaRPr>
          </a:p>
        </p:txBody>
      </p:sp>
      <p:sp>
        <p:nvSpPr>
          <p:cNvPr id="27" name="Rectangle 26">
            <a:extLst>
              <a:ext uri="{FF2B5EF4-FFF2-40B4-BE49-F238E27FC236}">
                <a16:creationId xmlns:a16="http://schemas.microsoft.com/office/drawing/2014/main" id="{D22D2DD2-E533-1022-4472-A94806787C84}"/>
              </a:ext>
            </a:extLst>
          </p:cNvPr>
          <p:cNvSpPr/>
          <p:nvPr/>
        </p:nvSpPr>
        <p:spPr>
          <a:xfrm>
            <a:off x="1412719" y="2870716"/>
            <a:ext cx="772014" cy="1401778"/>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3" name="Rectangle 32">
            <a:extLst>
              <a:ext uri="{FF2B5EF4-FFF2-40B4-BE49-F238E27FC236}">
                <a16:creationId xmlns:a16="http://schemas.microsoft.com/office/drawing/2014/main" id="{BD3E952F-7442-C242-0F4A-D43C4418C469}"/>
              </a:ext>
            </a:extLst>
          </p:cNvPr>
          <p:cNvSpPr/>
          <p:nvPr/>
        </p:nvSpPr>
        <p:spPr>
          <a:xfrm>
            <a:off x="6638145" y="4105569"/>
            <a:ext cx="772014" cy="1401778"/>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r>
              <a:rPr lang="nl-NL" dirty="0">
                <a:solidFill>
                  <a:schemeClr val="tx1"/>
                </a:solidFill>
              </a:rPr>
            </a:br>
            <a:br>
              <a:rPr lang="nl-NL" dirty="0">
                <a:solidFill>
                  <a:schemeClr val="tx1"/>
                </a:solidFill>
              </a:rPr>
            </a:br>
            <a:br>
              <a:rPr lang="nl-NL" dirty="0">
                <a:solidFill>
                  <a:schemeClr val="tx1"/>
                </a:solidFill>
              </a:rPr>
            </a:br>
            <a:br>
              <a:rPr lang="nl-NL" dirty="0">
                <a:solidFill>
                  <a:schemeClr val="tx1"/>
                </a:solidFill>
              </a:rPr>
            </a:br>
            <a:endParaRPr lang="en-US" dirty="0">
              <a:solidFill>
                <a:schemeClr val="tx1"/>
              </a:solidFill>
            </a:endParaRPr>
          </a:p>
        </p:txBody>
      </p:sp>
      <p:sp>
        <p:nvSpPr>
          <p:cNvPr id="39" name="Rectangle 38">
            <a:extLst>
              <a:ext uri="{FF2B5EF4-FFF2-40B4-BE49-F238E27FC236}">
                <a16:creationId xmlns:a16="http://schemas.microsoft.com/office/drawing/2014/main" id="{DBFC69D6-325D-3EDB-2FCA-C426A481F3E1}"/>
              </a:ext>
            </a:extLst>
          </p:cNvPr>
          <p:cNvSpPr/>
          <p:nvPr/>
        </p:nvSpPr>
        <p:spPr>
          <a:xfrm>
            <a:off x="10573911" y="4105569"/>
            <a:ext cx="772014" cy="140177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r>
              <a:rPr lang="nl-NL" dirty="0">
                <a:solidFill>
                  <a:schemeClr val="tx1"/>
                </a:solidFill>
              </a:rPr>
            </a:br>
            <a:br>
              <a:rPr lang="nl-NL" dirty="0">
                <a:solidFill>
                  <a:schemeClr val="tx1"/>
                </a:solidFill>
              </a:rPr>
            </a:br>
            <a:br>
              <a:rPr lang="nl-NL" dirty="0">
                <a:solidFill>
                  <a:schemeClr val="tx1"/>
                </a:solidFill>
              </a:rPr>
            </a:br>
            <a:endParaRPr lang="en-US" dirty="0">
              <a:solidFill>
                <a:schemeClr val="tx1"/>
              </a:solidFill>
            </a:endParaRPr>
          </a:p>
        </p:txBody>
      </p:sp>
      <p:sp>
        <p:nvSpPr>
          <p:cNvPr id="40" name="Rectangle 39">
            <a:extLst>
              <a:ext uri="{FF2B5EF4-FFF2-40B4-BE49-F238E27FC236}">
                <a16:creationId xmlns:a16="http://schemas.microsoft.com/office/drawing/2014/main" id="{AEDA13AD-BFB8-78E4-85B9-5553F687FDAB}"/>
              </a:ext>
            </a:extLst>
          </p:cNvPr>
          <p:cNvSpPr/>
          <p:nvPr/>
        </p:nvSpPr>
        <p:spPr>
          <a:xfrm>
            <a:off x="10573912" y="4350176"/>
            <a:ext cx="772013" cy="39327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chemeClr val="tx1"/>
                </a:solidFill>
              </a:rPr>
              <a:t>B1</a:t>
            </a:r>
            <a:endParaRPr lang="en-US" dirty="0">
              <a:solidFill>
                <a:schemeClr val="tx1"/>
              </a:solidFill>
            </a:endParaRPr>
          </a:p>
        </p:txBody>
      </p:sp>
      <p:cxnSp>
        <p:nvCxnSpPr>
          <p:cNvPr id="54" name="Straight Arrow Connector 53">
            <a:extLst>
              <a:ext uri="{FF2B5EF4-FFF2-40B4-BE49-F238E27FC236}">
                <a16:creationId xmlns:a16="http://schemas.microsoft.com/office/drawing/2014/main" id="{85BF365B-6D2C-8816-EC4B-FDA6282E8F63}"/>
              </a:ext>
            </a:extLst>
          </p:cNvPr>
          <p:cNvCxnSpPr>
            <a:cxnSpLocks/>
            <a:stCxn id="15" idx="1"/>
            <a:endCxn id="27" idx="3"/>
          </p:cNvCxnSpPr>
          <p:nvPr/>
        </p:nvCxnSpPr>
        <p:spPr>
          <a:xfrm flipH="1">
            <a:off x="2184733" y="3571605"/>
            <a:ext cx="3027666"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5A446FEA-D7AA-EA6E-3967-BC0807304A49}"/>
              </a:ext>
            </a:extLst>
          </p:cNvPr>
          <p:cNvCxnSpPr>
            <a:cxnSpLocks/>
          </p:cNvCxnSpPr>
          <p:nvPr/>
        </p:nvCxnSpPr>
        <p:spPr>
          <a:xfrm>
            <a:off x="7410159" y="2627814"/>
            <a:ext cx="3155502" cy="0"/>
          </a:xfrm>
          <a:prstGeom prst="straightConnector1">
            <a:avLst/>
          </a:pr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CBBFDA08-3AF6-9418-DC4C-75B894BFE77D}"/>
              </a:ext>
            </a:extLst>
          </p:cNvPr>
          <p:cNvCxnSpPr>
            <a:cxnSpLocks/>
            <a:stCxn id="33" idx="3"/>
          </p:cNvCxnSpPr>
          <p:nvPr/>
        </p:nvCxnSpPr>
        <p:spPr>
          <a:xfrm>
            <a:off x="7410159" y="4806458"/>
            <a:ext cx="3163752" cy="0"/>
          </a:xfrm>
          <a:prstGeom prst="straightConnector1">
            <a:avLst/>
          </a:pr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3B702123-791B-0258-34F8-12181947D573}"/>
              </a:ext>
            </a:extLst>
          </p:cNvPr>
          <p:cNvCxnSpPr>
            <a:cxnSpLocks/>
            <a:stCxn id="15" idx="3"/>
            <a:endCxn id="14" idx="1"/>
          </p:cNvCxnSpPr>
          <p:nvPr/>
        </p:nvCxnSpPr>
        <p:spPr>
          <a:xfrm flipV="1">
            <a:off x="5984413" y="2631457"/>
            <a:ext cx="653732" cy="940148"/>
          </a:xfrm>
          <a:prstGeom prst="straightConnector1">
            <a:avLst/>
          </a:pr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89F3EAE3-0A19-0E6C-35CB-BB4CB34C8262}"/>
              </a:ext>
            </a:extLst>
          </p:cNvPr>
          <p:cNvCxnSpPr>
            <a:cxnSpLocks/>
            <a:endCxn id="33" idx="1"/>
          </p:cNvCxnSpPr>
          <p:nvPr/>
        </p:nvCxnSpPr>
        <p:spPr>
          <a:xfrm>
            <a:off x="5984413" y="3724275"/>
            <a:ext cx="653732" cy="1082183"/>
          </a:xfrm>
          <a:prstGeom prst="straightConnector1">
            <a:avLst/>
          </a:pr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F549E72E-8BB8-AD88-4EC9-9703C394DB6F}"/>
              </a:ext>
            </a:extLst>
          </p:cNvPr>
          <p:cNvSpPr/>
          <p:nvPr/>
        </p:nvSpPr>
        <p:spPr>
          <a:xfrm>
            <a:off x="6637895" y="4350176"/>
            <a:ext cx="772013" cy="39327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chemeClr val="tx1"/>
                </a:solidFill>
              </a:rPr>
              <a:t>B1</a:t>
            </a:r>
            <a:endParaRPr lang="en-US" dirty="0">
              <a:solidFill>
                <a:schemeClr val="tx1"/>
              </a:solidFill>
            </a:endParaRPr>
          </a:p>
        </p:txBody>
      </p:sp>
      <p:sp>
        <p:nvSpPr>
          <p:cNvPr id="41" name="Rectangle 40">
            <a:extLst>
              <a:ext uri="{FF2B5EF4-FFF2-40B4-BE49-F238E27FC236}">
                <a16:creationId xmlns:a16="http://schemas.microsoft.com/office/drawing/2014/main" id="{D8C241E7-A44F-0E92-D5FF-B77A67C1562F}"/>
              </a:ext>
            </a:extLst>
          </p:cNvPr>
          <p:cNvSpPr/>
          <p:nvPr/>
        </p:nvSpPr>
        <p:spPr>
          <a:xfrm>
            <a:off x="6638146" y="2777846"/>
            <a:ext cx="772013" cy="40082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chemeClr val="tx1"/>
                </a:solidFill>
              </a:rPr>
              <a:t>B0</a:t>
            </a:r>
            <a:endParaRPr lang="en-US" dirty="0">
              <a:solidFill>
                <a:schemeClr val="tx1"/>
              </a:solidFill>
            </a:endParaRPr>
          </a:p>
        </p:txBody>
      </p:sp>
      <p:sp>
        <p:nvSpPr>
          <p:cNvPr id="43" name="Rectangle 42">
            <a:extLst>
              <a:ext uri="{FF2B5EF4-FFF2-40B4-BE49-F238E27FC236}">
                <a16:creationId xmlns:a16="http://schemas.microsoft.com/office/drawing/2014/main" id="{37C439E1-244D-88C4-0FAD-A6794FB49547}"/>
              </a:ext>
            </a:extLst>
          </p:cNvPr>
          <p:cNvSpPr/>
          <p:nvPr/>
        </p:nvSpPr>
        <p:spPr>
          <a:xfrm>
            <a:off x="5212398" y="3127138"/>
            <a:ext cx="772013" cy="39327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chemeClr val="tx1"/>
                </a:solidFill>
              </a:rPr>
              <a:t>B1</a:t>
            </a:r>
            <a:endParaRPr lang="en-US" dirty="0">
              <a:solidFill>
                <a:schemeClr val="tx1"/>
              </a:solidFill>
            </a:endParaRPr>
          </a:p>
        </p:txBody>
      </p:sp>
      <p:sp>
        <p:nvSpPr>
          <p:cNvPr id="44" name="Rectangle 43">
            <a:extLst>
              <a:ext uri="{FF2B5EF4-FFF2-40B4-BE49-F238E27FC236}">
                <a16:creationId xmlns:a16="http://schemas.microsoft.com/office/drawing/2014/main" id="{281C16E0-201D-733C-88FB-F42036208070}"/>
              </a:ext>
            </a:extLst>
          </p:cNvPr>
          <p:cNvSpPr/>
          <p:nvPr/>
        </p:nvSpPr>
        <p:spPr>
          <a:xfrm>
            <a:off x="5212398" y="3719933"/>
            <a:ext cx="772013" cy="40082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chemeClr val="tx1"/>
                </a:solidFill>
              </a:rPr>
              <a:t>B0</a:t>
            </a:r>
            <a:endParaRPr lang="en-US" dirty="0">
              <a:solidFill>
                <a:schemeClr val="tx1"/>
              </a:solidFill>
            </a:endParaRPr>
          </a:p>
        </p:txBody>
      </p:sp>
      <p:sp>
        <p:nvSpPr>
          <p:cNvPr id="46" name="Rectangle 45">
            <a:extLst>
              <a:ext uri="{FF2B5EF4-FFF2-40B4-BE49-F238E27FC236}">
                <a16:creationId xmlns:a16="http://schemas.microsoft.com/office/drawing/2014/main" id="{9B175AD8-2107-38BD-0FA6-8DFA1B72C7BF}"/>
              </a:ext>
            </a:extLst>
          </p:cNvPr>
          <p:cNvSpPr/>
          <p:nvPr/>
        </p:nvSpPr>
        <p:spPr>
          <a:xfrm>
            <a:off x="1414557" y="3098192"/>
            <a:ext cx="772013" cy="39327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chemeClr val="tx1"/>
                </a:solidFill>
              </a:rPr>
              <a:t>B1</a:t>
            </a:r>
            <a:endParaRPr lang="en-US" dirty="0">
              <a:solidFill>
                <a:schemeClr val="tx1"/>
              </a:solidFill>
            </a:endParaRPr>
          </a:p>
        </p:txBody>
      </p:sp>
      <p:sp>
        <p:nvSpPr>
          <p:cNvPr id="47" name="Rectangle 46">
            <a:extLst>
              <a:ext uri="{FF2B5EF4-FFF2-40B4-BE49-F238E27FC236}">
                <a16:creationId xmlns:a16="http://schemas.microsoft.com/office/drawing/2014/main" id="{C977BA20-236D-7E0B-0E44-B94C426695BB}"/>
              </a:ext>
            </a:extLst>
          </p:cNvPr>
          <p:cNvSpPr/>
          <p:nvPr/>
        </p:nvSpPr>
        <p:spPr>
          <a:xfrm>
            <a:off x="1414557" y="3690987"/>
            <a:ext cx="772013" cy="40082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chemeClr val="tx1"/>
                </a:solidFill>
              </a:rPr>
              <a:t>B0</a:t>
            </a:r>
            <a:endParaRPr lang="en-US" dirty="0">
              <a:solidFill>
                <a:schemeClr val="tx1"/>
              </a:solidFill>
            </a:endParaRPr>
          </a:p>
        </p:txBody>
      </p:sp>
      <p:sp>
        <p:nvSpPr>
          <p:cNvPr id="3" name="Slide Number Placeholder 2">
            <a:extLst>
              <a:ext uri="{FF2B5EF4-FFF2-40B4-BE49-F238E27FC236}">
                <a16:creationId xmlns:a16="http://schemas.microsoft.com/office/drawing/2014/main" id="{126B5B4B-A740-B065-FC79-6B565264036B}"/>
              </a:ext>
            </a:extLst>
          </p:cNvPr>
          <p:cNvSpPr>
            <a:spLocks noGrp="1"/>
          </p:cNvSpPr>
          <p:nvPr>
            <p:ph type="sldNum" sz="quarter" idx="4"/>
          </p:nvPr>
        </p:nvSpPr>
        <p:spPr>
          <a:xfrm>
            <a:off x="4610100" y="6263481"/>
            <a:ext cx="2971800" cy="458787"/>
          </a:xfrm>
          <a:prstGeom prst="rect">
            <a:avLst/>
          </a:prstGeom>
        </p:spPr>
        <p:txBody>
          <a:bodyPr vert="horz" lIns="91440" tIns="45720" rIns="91440" bIns="45720" rtlCol="0" anchor="b"/>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596A38-C4CA-4917-A83B-637187006481}" type="slidenum">
              <a:rPr lang="en-US" smtClean="0"/>
              <a:pPr/>
              <a:t>52</a:t>
            </a:fld>
            <a:endParaRPr lang="en-US" dirty="0"/>
          </a:p>
        </p:txBody>
      </p:sp>
    </p:spTree>
    <p:extLst>
      <p:ext uri="{BB962C8B-B14F-4D97-AF65-F5344CB8AC3E}">
        <p14:creationId xmlns:p14="http://schemas.microsoft.com/office/powerpoint/2010/main" val="15280019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6A528-9EA5-8B81-4A37-6E9C451A1FED}"/>
              </a:ext>
            </a:extLst>
          </p:cNvPr>
          <p:cNvSpPr>
            <a:spLocks noGrp="1"/>
          </p:cNvSpPr>
          <p:nvPr>
            <p:ph type="title"/>
          </p:nvPr>
        </p:nvSpPr>
        <p:spPr/>
        <p:txBody>
          <a:bodyPr/>
          <a:lstStyle/>
          <a:p>
            <a:r>
              <a:rPr lang="nl-NL" dirty="0"/>
              <a:t>Type </a:t>
            </a:r>
            <a:r>
              <a:rPr lang="nl-NL" dirty="0" err="1"/>
              <a:t>definitions</a:t>
            </a:r>
            <a:endParaRPr lang="en-US" dirty="0"/>
          </a:p>
        </p:txBody>
      </p:sp>
      <p:sp>
        <p:nvSpPr>
          <p:cNvPr id="3" name="Slide Number Placeholder 2">
            <a:extLst>
              <a:ext uri="{FF2B5EF4-FFF2-40B4-BE49-F238E27FC236}">
                <a16:creationId xmlns:a16="http://schemas.microsoft.com/office/drawing/2014/main" id="{87857BAA-D5CC-0987-B6CB-59A9756DEB90}"/>
              </a:ext>
            </a:extLst>
          </p:cNvPr>
          <p:cNvSpPr>
            <a:spLocks noGrp="1"/>
          </p:cNvSpPr>
          <p:nvPr>
            <p:ph type="sldNum" sz="quarter" idx="4"/>
          </p:nvPr>
        </p:nvSpPr>
        <p:spPr>
          <a:xfrm>
            <a:off x="4610100" y="6263481"/>
            <a:ext cx="2971800" cy="458787"/>
          </a:xfrm>
          <a:prstGeom prst="rect">
            <a:avLst/>
          </a:prstGeom>
        </p:spPr>
        <p:txBody>
          <a:bodyPr vert="horz" lIns="91440" tIns="45720" rIns="91440" bIns="45720" rtlCol="0" anchor="b"/>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596A38-C4CA-4917-A83B-637187006481}" type="slidenum">
              <a:rPr lang="en-US" smtClean="0"/>
              <a:pPr/>
              <a:t>53</a:t>
            </a:fld>
            <a:endParaRPr lang="en-US" dirty="0"/>
          </a:p>
        </p:txBody>
      </p:sp>
    </p:spTree>
    <p:extLst>
      <p:ext uri="{BB962C8B-B14F-4D97-AF65-F5344CB8AC3E}">
        <p14:creationId xmlns:p14="http://schemas.microsoft.com/office/powerpoint/2010/main" val="428164890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89DBB-781D-D255-3A54-A85A03993CAB}"/>
              </a:ext>
            </a:extLst>
          </p:cNvPr>
          <p:cNvSpPr>
            <a:spLocks noGrp="1"/>
          </p:cNvSpPr>
          <p:nvPr>
            <p:ph type="title"/>
          </p:nvPr>
        </p:nvSpPr>
        <p:spPr/>
        <p:txBody>
          <a:bodyPr/>
          <a:lstStyle/>
          <a:p>
            <a:r>
              <a:rPr lang="nl-NL" dirty="0"/>
              <a:t>Type </a:t>
            </a:r>
            <a:r>
              <a:rPr lang="nl-NL" dirty="0" err="1"/>
              <a:t>definitions</a:t>
            </a:r>
            <a:endParaRPr lang="en-US" dirty="0"/>
          </a:p>
        </p:txBody>
      </p:sp>
      <p:sp>
        <p:nvSpPr>
          <p:cNvPr id="3" name="Content Placeholder 2">
            <a:extLst>
              <a:ext uri="{FF2B5EF4-FFF2-40B4-BE49-F238E27FC236}">
                <a16:creationId xmlns:a16="http://schemas.microsoft.com/office/drawing/2014/main" id="{89738038-487B-4430-BC91-02F9E6A87A83}"/>
              </a:ext>
            </a:extLst>
          </p:cNvPr>
          <p:cNvSpPr>
            <a:spLocks noGrp="1"/>
          </p:cNvSpPr>
          <p:nvPr>
            <p:ph idx="1"/>
          </p:nvPr>
        </p:nvSpPr>
        <p:spPr/>
        <p:txBody>
          <a:bodyPr/>
          <a:lstStyle/>
          <a:p>
            <a:pPr marL="0" indent="0">
              <a:buNone/>
            </a:pPr>
            <a:r>
              <a:rPr lang="en-US" sz="2600" dirty="0"/>
              <a:t>The purpose of </a:t>
            </a:r>
            <a:r>
              <a:rPr lang="en-US" sz="2600" b="1" dirty="0" err="1"/>
              <a:t>typeDefinitions</a:t>
            </a:r>
            <a:r>
              <a:rPr lang="en-US" sz="2600" b="1" dirty="0"/>
              <a:t> </a:t>
            </a:r>
            <a:r>
              <a:rPr lang="en-US" sz="2600" dirty="0"/>
              <a:t>is to enable re-use of memory map related elements by providing definitions for access policies, enumerations, register fields, registers, register files, address blocks, banks, memory maps, and memory remaps. Type definitions can be instantiated in other type definitions and in components as external type definitions. Elements in external type definitions can be referenced to describe (internal) memory maps or memory map elements. </a:t>
            </a:r>
          </a:p>
          <a:p>
            <a:endParaRPr lang="en-US" dirty="0"/>
          </a:p>
        </p:txBody>
      </p:sp>
      <p:sp>
        <p:nvSpPr>
          <p:cNvPr id="4" name="Slide Number Placeholder 3">
            <a:extLst>
              <a:ext uri="{FF2B5EF4-FFF2-40B4-BE49-F238E27FC236}">
                <a16:creationId xmlns:a16="http://schemas.microsoft.com/office/drawing/2014/main" id="{5A65457D-3B75-A4A7-A00E-658B25D159F9}"/>
              </a:ext>
            </a:extLst>
          </p:cNvPr>
          <p:cNvSpPr>
            <a:spLocks noGrp="1"/>
          </p:cNvSpPr>
          <p:nvPr>
            <p:ph type="sldNum" sz="quarter" idx="4"/>
          </p:nvPr>
        </p:nvSpPr>
        <p:spPr>
          <a:xfrm>
            <a:off x="4610100" y="6263481"/>
            <a:ext cx="2971800" cy="458787"/>
          </a:xfrm>
          <a:prstGeom prst="rect">
            <a:avLst/>
          </a:prstGeom>
        </p:spPr>
        <p:txBody>
          <a:bodyPr vert="horz" lIns="91440" tIns="45720" rIns="91440" bIns="45720" rtlCol="0" anchor="b"/>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596A38-C4CA-4917-A83B-637187006481}" type="slidenum">
              <a:rPr lang="en-US" smtClean="0"/>
              <a:pPr/>
              <a:t>54</a:t>
            </a:fld>
            <a:endParaRPr lang="en-US" dirty="0"/>
          </a:p>
        </p:txBody>
      </p:sp>
    </p:spTree>
    <p:extLst>
      <p:ext uri="{BB962C8B-B14F-4D97-AF65-F5344CB8AC3E}">
        <p14:creationId xmlns:p14="http://schemas.microsoft.com/office/powerpoint/2010/main" val="220507495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704DA-2FDE-B6AB-32A2-C71780EC5FE0}"/>
              </a:ext>
            </a:extLst>
          </p:cNvPr>
          <p:cNvSpPr>
            <a:spLocks noGrp="1"/>
          </p:cNvSpPr>
          <p:nvPr>
            <p:ph type="title"/>
          </p:nvPr>
        </p:nvSpPr>
        <p:spPr/>
        <p:txBody>
          <a:bodyPr/>
          <a:lstStyle/>
          <a:p>
            <a:r>
              <a:rPr lang="nl-NL" dirty="0" err="1"/>
              <a:t>Example</a:t>
            </a:r>
            <a:r>
              <a:rPr lang="nl-NL" dirty="0"/>
              <a:t> memory map </a:t>
            </a:r>
            <a:r>
              <a:rPr lang="nl-NL" dirty="0" err="1"/>
              <a:t>definition</a:t>
            </a:r>
            <a:endParaRPr lang="en-US" dirty="0"/>
          </a:p>
        </p:txBody>
      </p:sp>
      <p:sp>
        <p:nvSpPr>
          <p:cNvPr id="3" name="Content Placeholder 2">
            <a:extLst>
              <a:ext uri="{FF2B5EF4-FFF2-40B4-BE49-F238E27FC236}">
                <a16:creationId xmlns:a16="http://schemas.microsoft.com/office/drawing/2014/main" id="{B4874891-F177-6548-8FDC-8663A04D8D3E}"/>
              </a:ext>
            </a:extLst>
          </p:cNvPr>
          <p:cNvSpPr>
            <a:spLocks noGrp="1"/>
          </p:cNvSpPr>
          <p:nvPr>
            <p:ph idx="1"/>
          </p:nvPr>
        </p:nvSpPr>
        <p:spPr/>
        <p:txBody>
          <a:bodyPr/>
          <a:lstStyle/>
          <a:p>
            <a:r>
              <a:rPr lang="nl-NL" dirty="0" err="1"/>
              <a:t>This</a:t>
            </a:r>
            <a:r>
              <a:rPr lang="nl-NL" dirty="0"/>
              <a:t> </a:t>
            </a:r>
            <a:r>
              <a:rPr lang="nl-NL" dirty="0" err="1"/>
              <a:t>typeDefinitions</a:t>
            </a:r>
            <a:r>
              <a:rPr lang="nl-NL" dirty="0"/>
              <a:t> </a:t>
            </a:r>
            <a:r>
              <a:rPr lang="nl-NL" dirty="0" err="1"/>
              <a:t>defines</a:t>
            </a:r>
            <a:br>
              <a:rPr lang="nl-NL" dirty="0"/>
            </a:br>
            <a:r>
              <a:rPr lang="nl-NL" dirty="0"/>
              <a:t>a </a:t>
            </a:r>
            <a:r>
              <a:rPr lang="nl-NL" dirty="0" err="1"/>
              <a:t>memoryMapDefinition</a:t>
            </a:r>
            <a:r>
              <a:rPr lang="nl-NL" dirty="0"/>
              <a:t> </a:t>
            </a:r>
            <a:br>
              <a:rPr lang="nl-NL" dirty="0"/>
            </a:br>
            <a:r>
              <a:rPr lang="nl-NL" dirty="0" err="1"/>
              <a:t>that</a:t>
            </a:r>
            <a:r>
              <a:rPr lang="nl-NL" dirty="0"/>
              <a:t> </a:t>
            </a:r>
            <a:r>
              <a:rPr lang="nl-NL" dirty="0" err="1"/>
              <a:t>contains</a:t>
            </a:r>
            <a:r>
              <a:rPr lang="nl-NL" dirty="0"/>
              <a:t> </a:t>
            </a:r>
            <a:r>
              <a:rPr lang="nl-NL" dirty="0" err="1"/>
              <a:t>an</a:t>
            </a:r>
            <a:r>
              <a:rPr lang="nl-NL" dirty="0"/>
              <a:t> </a:t>
            </a:r>
            <a:br>
              <a:rPr lang="nl-NL" dirty="0"/>
            </a:br>
            <a:r>
              <a:rPr lang="nl-NL" dirty="0" err="1"/>
              <a:t>addressBlock</a:t>
            </a:r>
            <a:r>
              <a:rPr lang="nl-NL" dirty="0"/>
              <a:t>.</a:t>
            </a:r>
            <a:br>
              <a:rPr lang="nl-NL" dirty="0"/>
            </a:br>
            <a:endParaRPr lang="nl-NL" dirty="0"/>
          </a:p>
          <a:p>
            <a:r>
              <a:rPr lang="nl-NL" dirty="0"/>
              <a:t>The </a:t>
            </a:r>
            <a:r>
              <a:rPr lang="nl-NL" dirty="0" err="1"/>
              <a:t>addressUnitBits</a:t>
            </a:r>
            <a:r>
              <a:rPr lang="nl-NL" dirty="0"/>
              <a:t> </a:t>
            </a:r>
            <a:r>
              <a:rPr lang="nl-NL" dirty="0" err="1"/>
              <a:t>value</a:t>
            </a:r>
            <a:br>
              <a:rPr lang="nl-NL" dirty="0"/>
            </a:br>
            <a:r>
              <a:rPr lang="nl-NL" dirty="0"/>
              <a:t>is </a:t>
            </a:r>
            <a:r>
              <a:rPr lang="nl-NL" dirty="0" err="1"/>
              <a:t>parameterized</a:t>
            </a:r>
            <a:endParaRPr lang="en-US" dirty="0"/>
          </a:p>
        </p:txBody>
      </p:sp>
      <p:pic>
        <p:nvPicPr>
          <p:cNvPr id="7" name="Picture 6">
            <a:extLst>
              <a:ext uri="{FF2B5EF4-FFF2-40B4-BE49-F238E27FC236}">
                <a16:creationId xmlns:a16="http://schemas.microsoft.com/office/drawing/2014/main" id="{6214BF82-0613-0677-8665-5E77F3BB0264}"/>
              </a:ext>
            </a:extLst>
          </p:cNvPr>
          <p:cNvPicPr>
            <a:picLocks noChangeAspect="1"/>
          </p:cNvPicPr>
          <p:nvPr/>
        </p:nvPicPr>
        <p:blipFill>
          <a:blip r:embed="rId3"/>
          <a:stretch>
            <a:fillRect/>
          </a:stretch>
        </p:blipFill>
        <p:spPr>
          <a:xfrm>
            <a:off x="5287183" y="1825625"/>
            <a:ext cx="6420746" cy="3943900"/>
          </a:xfrm>
          <a:prstGeom prst="rect">
            <a:avLst/>
          </a:prstGeom>
        </p:spPr>
      </p:pic>
      <p:sp>
        <p:nvSpPr>
          <p:cNvPr id="4" name="Slide Number Placeholder 3">
            <a:extLst>
              <a:ext uri="{FF2B5EF4-FFF2-40B4-BE49-F238E27FC236}">
                <a16:creationId xmlns:a16="http://schemas.microsoft.com/office/drawing/2014/main" id="{FDDEB2F8-CA87-C3F8-AA74-C404618A9C12}"/>
              </a:ext>
            </a:extLst>
          </p:cNvPr>
          <p:cNvSpPr>
            <a:spLocks noGrp="1"/>
          </p:cNvSpPr>
          <p:nvPr>
            <p:ph type="sldNum" sz="quarter" idx="4"/>
          </p:nvPr>
        </p:nvSpPr>
        <p:spPr>
          <a:xfrm>
            <a:off x="4610100" y="6263481"/>
            <a:ext cx="2971800" cy="458787"/>
          </a:xfrm>
          <a:prstGeom prst="rect">
            <a:avLst/>
          </a:prstGeom>
        </p:spPr>
        <p:txBody>
          <a:bodyPr vert="horz" lIns="91440" tIns="45720" rIns="91440" bIns="45720" rtlCol="0" anchor="b"/>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596A38-C4CA-4917-A83B-637187006481}" type="slidenum">
              <a:rPr lang="en-US" smtClean="0"/>
              <a:pPr/>
              <a:t>55</a:t>
            </a:fld>
            <a:endParaRPr lang="en-US" dirty="0"/>
          </a:p>
        </p:txBody>
      </p:sp>
      <p:sp>
        <p:nvSpPr>
          <p:cNvPr id="5" name="Rectangle 4">
            <a:extLst>
              <a:ext uri="{FF2B5EF4-FFF2-40B4-BE49-F238E27FC236}">
                <a16:creationId xmlns:a16="http://schemas.microsoft.com/office/drawing/2014/main" id="{0B4569BD-EA32-FD6C-33A8-BF6839275F7A}"/>
              </a:ext>
            </a:extLst>
          </p:cNvPr>
          <p:cNvSpPr/>
          <p:nvPr/>
        </p:nvSpPr>
        <p:spPr>
          <a:xfrm>
            <a:off x="5948624" y="3552321"/>
            <a:ext cx="3275763" cy="857754"/>
          </a:xfrm>
          <a:prstGeom prst="rect">
            <a:avLst/>
          </a:prstGeom>
          <a:solidFill>
            <a:srgbClr val="FFFF00">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50160F7-B886-6667-EA78-9D9EA75E075E}"/>
              </a:ext>
            </a:extLst>
          </p:cNvPr>
          <p:cNvSpPr/>
          <p:nvPr/>
        </p:nvSpPr>
        <p:spPr>
          <a:xfrm>
            <a:off x="5944018" y="4752871"/>
            <a:ext cx="5531200" cy="663192"/>
          </a:xfrm>
          <a:prstGeom prst="rect">
            <a:avLst/>
          </a:prstGeom>
          <a:solidFill>
            <a:srgbClr val="FFFF00">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574460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C67B3-7AA2-35BA-1716-B5B26CFFE66B}"/>
              </a:ext>
            </a:extLst>
          </p:cNvPr>
          <p:cNvSpPr>
            <a:spLocks noGrp="1"/>
          </p:cNvSpPr>
          <p:nvPr>
            <p:ph type="title"/>
          </p:nvPr>
        </p:nvSpPr>
        <p:spPr/>
        <p:txBody>
          <a:bodyPr/>
          <a:lstStyle/>
          <a:p>
            <a:r>
              <a:rPr lang="nl-NL" dirty="0" err="1"/>
              <a:t>Example</a:t>
            </a:r>
            <a:r>
              <a:rPr lang="nl-NL" dirty="0"/>
              <a:t> memory map </a:t>
            </a:r>
            <a:r>
              <a:rPr lang="nl-NL" dirty="0" err="1"/>
              <a:t>definition</a:t>
            </a:r>
            <a:r>
              <a:rPr lang="nl-NL" dirty="0"/>
              <a:t> </a:t>
            </a:r>
            <a:r>
              <a:rPr lang="nl-NL" dirty="0" err="1"/>
              <a:t>usage</a:t>
            </a:r>
            <a:endParaRPr lang="en-US" dirty="0"/>
          </a:p>
        </p:txBody>
      </p:sp>
      <p:sp>
        <p:nvSpPr>
          <p:cNvPr id="3" name="Content Placeholder 2">
            <a:extLst>
              <a:ext uri="{FF2B5EF4-FFF2-40B4-BE49-F238E27FC236}">
                <a16:creationId xmlns:a16="http://schemas.microsoft.com/office/drawing/2014/main" id="{E50FC174-56A2-D01A-8336-156876C06FC8}"/>
              </a:ext>
            </a:extLst>
          </p:cNvPr>
          <p:cNvSpPr>
            <a:spLocks noGrp="1"/>
          </p:cNvSpPr>
          <p:nvPr>
            <p:ph idx="1"/>
          </p:nvPr>
        </p:nvSpPr>
        <p:spPr/>
        <p:txBody>
          <a:bodyPr/>
          <a:lstStyle/>
          <a:p>
            <a:r>
              <a:rPr lang="nl-NL" dirty="0" err="1"/>
              <a:t>This</a:t>
            </a:r>
            <a:r>
              <a:rPr lang="nl-NL" dirty="0"/>
              <a:t> component </a:t>
            </a:r>
            <a:r>
              <a:rPr lang="nl-NL" dirty="0" err="1"/>
              <a:t>instantiates</a:t>
            </a:r>
            <a:br>
              <a:rPr lang="nl-NL" dirty="0"/>
            </a:br>
            <a:r>
              <a:rPr lang="nl-NL" dirty="0" err="1"/>
              <a:t>an</a:t>
            </a:r>
            <a:r>
              <a:rPr lang="nl-NL" dirty="0"/>
              <a:t> </a:t>
            </a:r>
            <a:r>
              <a:rPr lang="nl-NL" dirty="0" err="1"/>
              <a:t>external</a:t>
            </a:r>
            <a:r>
              <a:rPr lang="nl-NL" dirty="0"/>
              <a:t> </a:t>
            </a:r>
            <a:r>
              <a:rPr lang="nl-NL" dirty="0" err="1"/>
              <a:t>typeDefinitions</a:t>
            </a:r>
            <a:br>
              <a:rPr lang="nl-NL" dirty="0"/>
            </a:br>
            <a:r>
              <a:rPr lang="nl-NL" dirty="0" err="1"/>
              <a:t>and</a:t>
            </a:r>
            <a:r>
              <a:rPr lang="nl-NL" dirty="0"/>
              <a:t> sets </a:t>
            </a:r>
            <a:r>
              <a:rPr lang="nl-NL" dirty="0" err="1"/>
              <a:t>its</a:t>
            </a:r>
            <a:r>
              <a:rPr lang="nl-NL" dirty="0"/>
              <a:t> parameter </a:t>
            </a:r>
            <a:r>
              <a:rPr lang="nl-NL" dirty="0" err="1"/>
              <a:t>values</a:t>
            </a:r>
            <a:br>
              <a:rPr lang="nl-NL" dirty="0"/>
            </a:br>
            <a:endParaRPr lang="nl-NL" dirty="0"/>
          </a:p>
          <a:p>
            <a:r>
              <a:rPr lang="nl-NL" dirty="0"/>
              <a:t>The memory map </a:t>
            </a:r>
            <a:r>
              <a:rPr lang="nl-NL" dirty="0" err="1"/>
              <a:t>references</a:t>
            </a:r>
            <a:br>
              <a:rPr lang="nl-NL" dirty="0"/>
            </a:br>
            <a:r>
              <a:rPr lang="nl-NL" dirty="0" err="1"/>
              <a:t>the</a:t>
            </a:r>
            <a:r>
              <a:rPr lang="nl-NL" dirty="0"/>
              <a:t> </a:t>
            </a:r>
            <a:r>
              <a:rPr lang="nl-NL" dirty="0" err="1"/>
              <a:t>memoryMapDefinition</a:t>
            </a:r>
            <a:br>
              <a:rPr lang="nl-NL" dirty="0"/>
            </a:br>
            <a:r>
              <a:rPr lang="nl-NL" dirty="0" err="1"/>
              <a:t>from</a:t>
            </a:r>
            <a:r>
              <a:rPr lang="nl-NL" dirty="0"/>
              <a:t> </a:t>
            </a:r>
            <a:r>
              <a:rPr lang="nl-NL" dirty="0" err="1"/>
              <a:t>the</a:t>
            </a:r>
            <a:r>
              <a:rPr lang="nl-NL" dirty="0"/>
              <a:t> </a:t>
            </a:r>
            <a:r>
              <a:rPr lang="nl-NL" dirty="0" err="1"/>
              <a:t>typeDefinitions</a:t>
            </a:r>
            <a:endParaRPr lang="en-US" dirty="0"/>
          </a:p>
        </p:txBody>
      </p:sp>
      <p:pic>
        <p:nvPicPr>
          <p:cNvPr id="9" name="Picture 8">
            <a:extLst>
              <a:ext uri="{FF2B5EF4-FFF2-40B4-BE49-F238E27FC236}">
                <a16:creationId xmlns:a16="http://schemas.microsoft.com/office/drawing/2014/main" id="{A2B2FB58-2B40-0C01-2BE3-E477C4A3DA3D}"/>
              </a:ext>
            </a:extLst>
          </p:cNvPr>
          <p:cNvPicPr>
            <a:picLocks noChangeAspect="1"/>
          </p:cNvPicPr>
          <p:nvPr/>
        </p:nvPicPr>
        <p:blipFill>
          <a:blip r:embed="rId3"/>
          <a:stretch>
            <a:fillRect/>
          </a:stretch>
        </p:blipFill>
        <p:spPr>
          <a:xfrm>
            <a:off x="5434195" y="1959428"/>
            <a:ext cx="6737709" cy="3758084"/>
          </a:xfrm>
          <a:prstGeom prst="rect">
            <a:avLst/>
          </a:prstGeom>
        </p:spPr>
      </p:pic>
      <p:sp>
        <p:nvSpPr>
          <p:cNvPr id="4" name="Slide Number Placeholder 3">
            <a:extLst>
              <a:ext uri="{FF2B5EF4-FFF2-40B4-BE49-F238E27FC236}">
                <a16:creationId xmlns:a16="http://schemas.microsoft.com/office/drawing/2014/main" id="{FC0005D2-CB02-A584-F49B-00A064D3AA22}"/>
              </a:ext>
            </a:extLst>
          </p:cNvPr>
          <p:cNvSpPr>
            <a:spLocks noGrp="1"/>
          </p:cNvSpPr>
          <p:nvPr>
            <p:ph type="sldNum" sz="quarter" idx="4"/>
          </p:nvPr>
        </p:nvSpPr>
        <p:spPr>
          <a:xfrm>
            <a:off x="4610100" y="6263481"/>
            <a:ext cx="2971800" cy="458787"/>
          </a:xfrm>
          <a:prstGeom prst="rect">
            <a:avLst/>
          </a:prstGeom>
        </p:spPr>
        <p:txBody>
          <a:bodyPr vert="horz" lIns="91440" tIns="45720" rIns="91440" bIns="45720" rtlCol="0" anchor="b"/>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596A38-C4CA-4917-A83B-637187006481}" type="slidenum">
              <a:rPr lang="en-US" smtClean="0"/>
              <a:pPr/>
              <a:t>56</a:t>
            </a:fld>
            <a:endParaRPr lang="en-US" dirty="0"/>
          </a:p>
        </p:txBody>
      </p:sp>
      <p:sp>
        <p:nvSpPr>
          <p:cNvPr id="5" name="Rectangle 4">
            <a:extLst>
              <a:ext uri="{FF2B5EF4-FFF2-40B4-BE49-F238E27FC236}">
                <a16:creationId xmlns:a16="http://schemas.microsoft.com/office/drawing/2014/main" id="{57FAF817-B530-4B66-EF5D-D06459C6FDBE}"/>
              </a:ext>
            </a:extLst>
          </p:cNvPr>
          <p:cNvSpPr/>
          <p:nvPr/>
        </p:nvSpPr>
        <p:spPr>
          <a:xfrm>
            <a:off x="6029010" y="3133492"/>
            <a:ext cx="5395966" cy="1267686"/>
          </a:xfrm>
          <a:prstGeom prst="rect">
            <a:avLst/>
          </a:prstGeom>
          <a:solidFill>
            <a:srgbClr val="FFFF00">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3B3D19C-55ED-3C2B-DDCF-E160ED6B9F93}"/>
              </a:ext>
            </a:extLst>
          </p:cNvPr>
          <p:cNvSpPr/>
          <p:nvPr/>
        </p:nvSpPr>
        <p:spPr>
          <a:xfrm>
            <a:off x="6105066" y="5044274"/>
            <a:ext cx="6066838" cy="190918"/>
          </a:xfrm>
          <a:prstGeom prst="rect">
            <a:avLst/>
          </a:prstGeom>
          <a:solidFill>
            <a:srgbClr val="FFFF00">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2589173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9197F-BB80-0A9F-0E00-8EE1621D0CD4}"/>
              </a:ext>
            </a:extLst>
          </p:cNvPr>
          <p:cNvSpPr>
            <a:spLocks noGrp="1"/>
          </p:cNvSpPr>
          <p:nvPr>
            <p:ph type="title"/>
          </p:nvPr>
        </p:nvSpPr>
        <p:spPr/>
        <p:txBody>
          <a:bodyPr/>
          <a:lstStyle/>
          <a:p>
            <a:r>
              <a:rPr lang="nl-NL" dirty="0" err="1"/>
              <a:t>Example</a:t>
            </a:r>
            <a:r>
              <a:rPr lang="nl-NL" dirty="0"/>
              <a:t> </a:t>
            </a:r>
            <a:r>
              <a:rPr lang="nl-NL" dirty="0" err="1"/>
              <a:t>fieldAccessPolicyDefinition</a:t>
            </a:r>
            <a:endParaRPr lang="en-US" dirty="0"/>
          </a:p>
        </p:txBody>
      </p:sp>
      <p:sp>
        <p:nvSpPr>
          <p:cNvPr id="3" name="Content Placeholder 2">
            <a:extLst>
              <a:ext uri="{FF2B5EF4-FFF2-40B4-BE49-F238E27FC236}">
                <a16:creationId xmlns:a16="http://schemas.microsoft.com/office/drawing/2014/main" id="{19A62C59-05EF-08AB-A7D8-69A47A30251B}"/>
              </a:ext>
            </a:extLst>
          </p:cNvPr>
          <p:cNvSpPr>
            <a:spLocks noGrp="1"/>
          </p:cNvSpPr>
          <p:nvPr>
            <p:ph idx="1"/>
          </p:nvPr>
        </p:nvSpPr>
        <p:spPr/>
        <p:txBody>
          <a:bodyPr>
            <a:normAutofit/>
          </a:bodyPr>
          <a:lstStyle/>
          <a:p>
            <a:pPr marL="0" indent="0">
              <a:buNone/>
            </a:pPr>
            <a:r>
              <a:rPr lang="nl-NL" sz="2600" dirty="0"/>
              <a:t>A </a:t>
            </a:r>
            <a:r>
              <a:rPr lang="nl-NL" sz="2600" b="1" dirty="0" err="1"/>
              <a:t>fieldAccessPolicyDefinition</a:t>
            </a:r>
            <a:r>
              <a:rPr lang="nl-NL" sz="2600" dirty="0"/>
              <a:t> </a:t>
            </a:r>
            <a:r>
              <a:rPr lang="nl-NL" sz="2600" dirty="0" err="1"/>
              <a:t>defines</a:t>
            </a:r>
            <a:r>
              <a:rPr lang="nl-NL" sz="2600" dirty="0"/>
              <a:t> register field access </a:t>
            </a:r>
            <a:r>
              <a:rPr lang="nl-NL" sz="2600" dirty="0" err="1"/>
              <a:t>properties</a:t>
            </a:r>
            <a:r>
              <a:rPr lang="nl-NL" sz="2600" dirty="0"/>
              <a:t>.</a:t>
            </a:r>
          </a:p>
          <a:p>
            <a:pPr marL="0" indent="0">
              <a:buNone/>
            </a:pPr>
            <a:r>
              <a:rPr lang="nl-NL" sz="2600" dirty="0" err="1"/>
              <a:t>Example</a:t>
            </a:r>
            <a:r>
              <a:rPr lang="nl-NL" sz="2600" dirty="0"/>
              <a:t>: UVM acces type W1C </a:t>
            </a:r>
            <a:r>
              <a:rPr lang="nl-NL" sz="2600" dirty="0" err="1"/>
              <a:t>can</a:t>
            </a:r>
            <a:r>
              <a:rPr lang="nl-NL" sz="2600" dirty="0"/>
              <a:t> </a:t>
            </a:r>
            <a:r>
              <a:rPr lang="nl-NL" sz="2600" dirty="0" err="1"/>
              <a:t>be</a:t>
            </a:r>
            <a:r>
              <a:rPr lang="nl-NL" sz="2600" dirty="0"/>
              <a:t> </a:t>
            </a:r>
            <a:r>
              <a:rPr lang="nl-NL" sz="2600" dirty="0" err="1"/>
              <a:t>described</a:t>
            </a:r>
            <a:r>
              <a:rPr lang="nl-NL" sz="2600" dirty="0"/>
              <a:t> as</a:t>
            </a:r>
          </a:p>
          <a:p>
            <a:pPr marL="0" indent="0">
              <a:buNone/>
            </a:pPr>
            <a:endParaRPr lang="nl-NL" sz="2600" dirty="0"/>
          </a:p>
          <a:p>
            <a:pPr marL="0" indent="0">
              <a:buNone/>
            </a:pPr>
            <a:endParaRPr lang="nl-NL" sz="2600" dirty="0"/>
          </a:p>
          <a:p>
            <a:pPr marL="0" indent="0">
              <a:buNone/>
            </a:pPr>
            <a:r>
              <a:rPr lang="nl-NL" sz="2600" dirty="0" err="1"/>
              <a:t>and</a:t>
            </a:r>
            <a:r>
              <a:rPr lang="nl-NL" sz="2600" dirty="0"/>
              <a:t> </a:t>
            </a:r>
            <a:r>
              <a:rPr lang="nl-NL" sz="2600" dirty="0" err="1"/>
              <a:t>can</a:t>
            </a:r>
            <a:r>
              <a:rPr lang="nl-NL" sz="2600" dirty="0"/>
              <a:t> </a:t>
            </a:r>
            <a:r>
              <a:rPr lang="nl-NL" sz="2600" dirty="0" err="1"/>
              <a:t>be</a:t>
            </a:r>
            <a:r>
              <a:rPr lang="nl-NL" sz="2600" dirty="0"/>
              <a:t> </a:t>
            </a:r>
            <a:r>
              <a:rPr lang="nl-NL" sz="2600" dirty="0" err="1"/>
              <a:t>used</a:t>
            </a:r>
            <a:r>
              <a:rPr lang="nl-NL" sz="2600" dirty="0"/>
              <a:t> in a </a:t>
            </a:r>
            <a:r>
              <a:rPr lang="nl-NL" sz="2600" dirty="0" err="1"/>
              <a:t>fieldDefinition</a:t>
            </a:r>
            <a:r>
              <a:rPr lang="nl-NL" sz="2600" dirty="0"/>
              <a:t> or field:</a:t>
            </a:r>
          </a:p>
          <a:p>
            <a:pPr marL="0" indent="0">
              <a:buNone/>
            </a:pPr>
            <a:endParaRPr lang="nl-NL" sz="2600" dirty="0"/>
          </a:p>
          <a:p>
            <a:pPr marL="0" indent="0">
              <a:buNone/>
            </a:pPr>
            <a:endParaRPr lang="nl-NL" sz="2600" dirty="0"/>
          </a:p>
          <a:p>
            <a:pPr marL="0" indent="0">
              <a:buNone/>
            </a:pPr>
            <a:endParaRPr lang="nl-NL" sz="2600" dirty="0"/>
          </a:p>
          <a:p>
            <a:pPr marL="0" indent="0">
              <a:buNone/>
            </a:pPr>
            <a:endParaRPr lang="nl-NL" sz="2600" dirty="0"/>
          </a:p>
          <a:p>
            <a:pPr marL="0" indent="0">
              <a:buNone/>
            </a:pPr>
            <a:endParaRPr lang="nl-NL" sz="2600" dirty="0"/>
          </a:p>
          <a:p>
            <a:pPr marL="0" indent="0">
              <a:buNone/>
            </a:pPr>
            <a:endParaRPr lang="nl-NL" sz="2600" dirty="0"/>
          </a:p>
          <a:p>
            <a:pPr marL="0" indent="0">
              <a:buNone/>
            </a:pPr>
            <a:endParaRPr lang="nl-NL" sz="2600" dirty="0"/>
          </a:p>
          <a:p>
            <a:pPr marL="0" indent="0">
              <a:buNone/>
            </a:pPr>
            <a:endParaRPr lang="nl-NL" sz="2600" dirty="0"/>
          </a:p>
          <a:p>
            <a:pPr marL="0" indent="0">
              <a:buNone/>
            </a:pPr>
            <a:endParaRPr lang="nl-NL" sz="2600" dirty="0"/>
          </a:p>
          <a:p>
            <a:pPr marL="0" indent="0">
              <a:buNone/>
            </a:pPr>
            <a:endParaRPr lang="nl-NL" sz="2600" dirty="0"/>
          </a:p>
          <a:p>
            <a:pPr marL="0" indent="0">
              <a:buNone/>
            </a:pPr>
            <a:endParaRPr lang="nl-NL" sz="2600" dirty="0"/>
          </a:p>
          <a:p>
            <a:pPr marL="0" indent="0">
              <a:buNone/>
            </a:pPr>
            <a:endParaRPr lang="nl-NL" sz="2600" dirty="0"/>
          </a:p>
          <a:p>
            <a:pPr marL="0" indent="0">
              <a:buNone/>
            </a:pPr>
            <a:endParaRPr lang="nl-NL" sz="2600" dirty="0"/>
          </a:p>
          <a:p>
            <a:pPr marL="0" indent="0">
              <a:buNone/>
            </a:pPr>
            <a:endParaRPr lang="nl-NL" sz="2600" dirty="0"/>
          </a:p>
          <a:p>
            <a:pPr marL="0" indent="0">
              <a:buNone/>
            </a:pPr>
            <a:endParaRPr lang="nl-NL" sz="2600" dirty="0"/>
          </a:p>
          <a:p>
            <a:pPr marL="0" indent="0">
              <a:buNone/>
            </a:pPr>
            <a:endParaRPr lang="nl-NL" sz="2600" dirty="0"/>
          </a:p>
        </p:txBody>
      </p:sp>
      <p:pic>
        <p:nvPicPr>
          <p:cNvPr id="7" name="Picture 6">
            <a:extLst>
              <a:ext uri="{FF2B5EF4-FFF2-40B4-BE49-F238E27FC236}">
                <a16:creationId xmlns:a16="http://schemas.microsoft.com/office/drawing/2014/main" id="{C0C486AC-41AD-8F8F-A71D-02E91324170A}"/>
              </a:ext>
            </a:extLst>
          </p:cNvPr>
          <p:cNvPicPr>
            <a:picLocks noChangeAspect="1"/>
          </p:cNvPicPr>
          <p:nvPr/>
        </p:nvPicPr>
        <p:blipFill>
          <a:blip r:embed="rId2"/>
          <a:stretch>
            <a:fillRect/>
          </a:stretch>
        </p:blipFill>
        <p:spPr>
          <a:xfrm>
            <a:off x="838200" y="2796598"/>
            <a:ext cx="4314825" cy="915266"/>
          </a:xfrm>
          <a:prstGeom prst="rect">
            <a:avLst/>
          </a:prstGeom>
        </p:spPr>
      </p:pic>
      <p:pic>
        <p:nvPicPr>
          <p:cNvPr id="9" name="Picture 8">
            <a:extLst>
              <a:ext uri="{FF2B5EF4-FFF2-40B4-BE49-F238E27FC236}">
                <a16:creationId xmlns:a16="http://schemas.microsoft.com/office/drawing/2014/main" id="{F768BF2B-31EC-DC0E-F7B9-621622284568}"/>
              </a:ext>
            </a:extLst>
          </p:cNvPr>
          <p:cNvPicPr>
            <a:picLocks noChangeAspect="1"/>
          </p:cNvPicPr>
          <p:nvPr/>
        </p:nvPicPr>
        <p:blipFill>
          <a:blip r:embed="rId3"/>
          <a:stretch>
            <a:fillRect/>
          </a:stretch>
        </p:blipFill>
        <p:spPr>
          <a:xfrm>
            <a:off x="866775" y="4133851"/>
            <a:ext cx="7518764" cy="1706024"/>
          </a:xfrm>
          <a:prstGeom prst="rect">
            <a:avLst/>
          </a:prstGeom>
        </p:spPr>
      </p:pic>
      <p:sp>
        <p:nvSpPr>
          <p:cNvPr id="4" name="Slide Number Placeholder 3">
            <a:extLst>
              <a:ext uri="{FF2B5EF4-FFF2-40B4-BE49-F238E27FC236}">
                <a16:creationId xmlns:a16="http://schemas.microsoft.com/office/drawing/2014/main" id="{39DC53F7-84AF-EB5B-612C-B5E709F8D29C}"/>
              </a:ext>
            </a:extLst>
          </p:cNvPr>
          <p:cNvSpPr>
            <a:spLocks noGrp="1"/>
          </p:cNvSpPr>
          <p:nvPr>
            <p:ph type="sldNum" sz="quarter" idx="4"/>
          </p:nvPr>
        </p:nvSpPr>
        <p:spPr>
          <a:xfrm>
            <a:off x="4610100" y="6263481"/>
            <a:ext cx="2971800" cy="458787"/>
          </a:xfrm>
          <a:prstGeom prst="rect">
            <a:avLst/>
          </a:prstGeom>
        </p:spPr>
        <p:txBody>
          <a:bodyPr vert="horz" lIns="91440" tIns="45720" rIns="91440" bIns="45720" rtlCol="0" anchor="b"/>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596A38-C4CA-4917-A83B-637187006481}" type="slidenum">
              <a:rPr lang="en-US" smtClean="0"/>
              <a:pPr/>
              <a:t>57</a:t>
            </a:fld>
            <a:endParaRPr lang="en-US" dirty="0"/>
          </a:p>
        </p:txBody>
      </p:sp>
    </p:spTree>
    <p:extLst>
      <p:ext uri="{BB962C8B-B14F-4D97-AF65-F5344CB8AC3E}">
        <p14:creationId xmlns:p14="http://schemas.microsoft.com/office/powerpoint/2010/main" val="83104377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0A81B0-46D8-6466-DBBA-E709024B30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4F5D2A-5438-C9FD-7E75-5ACB0235DEA7}"/>
              </a:ext>
            </a:extLst>
          </p:cNvPr>
          <p:cNvSpPr>
            <a:spLocks noGrp="1"/>
          </p:cNvSpPr>
          <p:nvPr>
            <p:ph type="title"/>
          </p:nvPr>
        </p:nvSpPr>
        <p:spPr/>
        <p:txBody>
          <a:bodyPr/>
          <a:lstStyle/>
          <a:p>
            <a:r>
              <a:rPr lang="nl-NL" dirty="0"/>
              <a:t>Common Issues</a:t>
            </a:r>
            <a:endParaRPr lang="en-US" dirty="0"/>
          </a:p>
        </p:txBody>
      </p:sp>
      <p:sp>
        <p:nvSpPr>
          <p:cNvPr id="3" name="Slide Number Placeholder 2">
            <a:extLst>
              <a:ext uri="{FF2B5EF4-FFF2-40B4-BE49-F238E27FC236}">
                <a16:creationId xmlns:a16="http://schemas.microsoft.com/office/drawing/2014/main" id="{260F49F9-8740-29BF-D1E0-CC8A0ED73523}"/>
              </a:ext>
            </a:extLst>
          </p:cNvPr>
          <p:cNvSpPr>
            <a:spLocks noGrp="1"/>
          </p:cNvSpPr>
          <p:nvPr>
            <p:ph type="sldNum" sz="quarter" idx="4"/>
          </p:nvPr>
        </p:nvSpPr>
        <p:spPr>
          <a:xfrm>
            <a:off x="4610100" y="6263481"/>
            <a:ext cx="2971800" cy="458787"/>
          </a:xfrm>
          <a:prstGeom prst="rect">
            <a:avLst/>
          </a:prstGeom>
        </p:spPr>
        <p:txBody>
          <a:bodyPr vert="horz" lIns="91440" tIns="45720" rIns="91440" bIns="45720" rtlCol="0" anchor="b"/>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596A38-C4CA-4917-A83B-637187006481}" type="slidenum">
              <a:rPr lang="en-US" smtClean="0"/>
              <a:pPr/>
              <a:t>58</a:t>
            </a:fld>
            <a:endParaRPr lang="en-US" dirty="0"/>
          </a:p>
        </p:txBody>
      </p:sp>
    </p:spTree>
    <p:extLst>
      <p:ext uri="{BB962C8B-B14F-4D97-AF65-F5344CB8AC3E}">
        <p14:creationId xmlns:p14="http://schemas.microsoft.com/office/powerpoint/2010/main" val="134122941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6E63D-DADD-4584-AD32-3AB50A4B37DD}"/>
              </a:ext>
            </a:extLst>
          </p:cNvPr>
          <p:cNvSpPr>
            <a:spLocks noGrp="1"/>
          </p:cNvSpPr>
          <p:nvPr>
            <p:ph type="title"/>
          </p:nvPr>
        </p:nvSpPr>
        <p:spPr/>
        <p:txBody>
          <a:bodyPr/>
          <a:lstStyle/>
          <a:p>
            <a:r>
              <a:rPr lang="en-US" dirty="0"/>
              <a:t>Common IP-XACT Issues</a:t>
            </a:r>
          </a:p>
        </p:txBody>
      </p:sp>
      <p:sp>
        <p:nvSpPr>
          <p:cNvPr id="3" name="Content Placeholder 2">
            <a:extLst>
              <a:ext uri="{FF2B5EF4-FFF2-40B4-BE49-F238E27FC236}">
                <a16:creationId xmlns:a16="http://schemas.microsoft.com/office/drawing/2014/main" id="{FA86E458-DAD5-45AE-8A01-0FF262651764}"/>
              </a:ext>
            </a:extLst>
          </p:cNvPr>
          <p:cNvSpPr>
            <a:spLocks noGrp="1"/>
          </p:cNvSpPr>
          <p:nvPr>
            <p:ph idx="1"/>
          </p:nvPr>
        </p:nvSpPr>
        <p:spPr/>
        <p:txBody>
          <a:bodyPr/>
          <a:lstStyle/>
          <a:p>
            <a:r>
              <a:rPr lang="en-US" dirty="0"/>
              <a:t>IP-XACT file does not pass </a:t>
            </a:r>
            <a:r>
              <a:rPr lang="en-US" dirty="0" err="1"/>
              <a:t>xmllint</a:t>
            </a:r>
            <a:r>
              <a:rPr lang="en-US" dirty="0"/>
              <a:t> with IP-XACT schema:</a:t>
            </a:r>
          </a:p>
          <a:p>
            <a:pPr lvl="1"/>
            <a:r>
              <a:rPr lang="en-US" dirty="0" err="1"/>
              <a:t>xmllint</a:t>
            </a:r>
            <a:r>
              <a:rPr lang="en-US" dirty="0"/>
              <a:t> –schema </a:t>
            </a:r>
            <a:r>
              <a:rPr lang="en-US" dirty="0">
                <a:solidFill>
                  <a:srgbClr val="000000"/>
                </a:solidFill>
                <a:highlight>
                  <a:srgbClr val="FFFFFF"/>
                </a:highlight>
              </a:rPr>
              <a:t>http://www.accellera.org/XMLSchema/IPXACT/1685-2022/index.xsd ip.xml </a:t>
            </a:r>
          </a:p>
          <a:p>
            <a:r>
              <a:rPr lang="en-US" dirty="0">
                <a:solidFill>
                  <a:srgbClr val="000000"/>
                </a:solidFill>
                <a:highlight>
                  <a:srgbClr val="FFFFFF"/>
                </a:highlight>
              </a:rPr>
              <a:t>File does not pass IP-XACT SCRs</a:t>
            </a:r>
          </a:p>
          <a:p>
            <a:r>
              <a:rPr lang="en-US" dirty="0">
                <a:solidFill>
                  <a:srgbClr val="000000"/>
                </a:solidFill>
                <a:highlight>
                  <a:srgbClr val="FFFFFF"/>
                </a:highlight>
              </a:rPr>
              <a:t>File does not contain register field volatile elements</a:t>
            </a:r>
          </a:p>
          <a:p>
            <a:pPr lvl="1"/>
            <a:r>
              <a:rPr lang="en-US" dirty="0">
                <a:solidFill>
                  <a:srgbClr val="000000"/>
                </a:solidFill>
                <a:highlight>
                  <a:srgbClr val="FFFFFF"/>
                </a:highlight>
              </a:rPr>
              <a:t>Volatile for fields is false when unspecified</a:t>
            </a:r>
          </a:p>
          <a:p>
            <a:pPr lvl="1"/>
            <a:r>
              <a:rPr lang="en-US" dirty="0">
                <a:solidFill>
                  <a:srgbClr val="000000"/>
                </a:solidFill>
                <a:highlight>
                  <a:srgbClr val="FFFFFF"/>
                </a:highlight>
              </a:rPr>
              <a:t>Example: read-only field without reset and with volatile false is unknown</a:t>
            </a:r>
          </a:p>
          <a:p>
            <a:endParaRPr lang="en-US" dirty="0">
              <a:solidFill>
                <a:srgbClr val="000000"/>
              </a:solidFill>
              <a:highlight>
                <a:srgbClr val="FFFFFF"/>
              </a:highlight>
            </a:endParaRPr>
          </a:p>
        </p:txBody>
      </p:sp>
    </p:spTree>
    <p:extLst>
      <p:ext uri="{BB962C8B-B14F-4D97-AF65-F5344CB8AC3E}">
        <p14:creationId xmlns:p14="http://schemas.microsoft.com/office/powerpoint/2010/main" val="34287517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991C8-9189-250F-450E-F406CCD3B12B}"/>
              </a:ext>
            </a:extLst>
          </p:cNvPr>
          <p:cNvSpPr>
            <a:spLocks noGrp="1"/>
          </p:cNvSpPr>
          <p:nvPr>
            <p:ph type="title"/>
          </p:nvPr>
        </p:nvSpPr>
        <p:spPr/>
        <p:txBody>
          <a:bodyPr/>
          <a:lstStyle/>
          <a:p>
            <a:r>
              <a:rPr lang="nl-NL" dirty="0"/>
              <a:t>IP-XACT Document </a:t>
            </a:r>
            <a:r>
              <a:rPr lang="nl-NL" dirty="0" err="1"/>
              <a:t>Identifier</a:t>
            </a:r>
            <a:r>
              <a:rPr lang="nl-NL" dirty="0"/>
              <a:t> - VLNV </a:t>
            </a:r>
            <a:endParaRPr lang="en-US" dirty="0"/>
          </a:p>
        </p:txBody>
      </p:sp>
      <p:sp>
        <p:nvSpPr>
          <p:cNvPr id="3" name="Content Placeholder 2">
            <a:extLst>
              <a:ext uri="{FF2B5EF4-FFF2-40B4-BE49-F238E27FC236}">
                <a16:creationId xmlns:a16="http://schemas.microsoft.com/office/drawing/2014/main" id="{E0572C6B-8411-F4BF-855E-CA1C23A67A66}"/>
              </a:ext>
            </a:extLst>
          </p:cNvPr>
          <p:cNvSpPr>
            <a:spLocks noGrp="1"/>
          </p:cNvSpPr>
          <p:nvPr>
            <p:ph idx="1"/>
          </p:nvPr>
        </p:nvSpPr>
        <p:spPr>
          <a:xfrm>
            <a:off x="1857374" y="1825625"/>
            <a:ext cx="9496425" cy="3717925"/>
          </a:xfrm>
          <a:ln>
            <a:solidFill>
              <a:schemeClr val="tx1"/>
            </a:solidFill>
          </a:ln>
        </p:spPr>
        <p:txBody>
          <a:bodyPr>
            <a:normAutofit/>
          </a:bodyPr>
          <a:lstStyle/>
          <a:p>
            <a:pPr marL="0" indent="0">
              <a:buNone/>
            </a:pPr>
            <a:r>
              <a:rPr lang="en-US" sz="2200" dirty="0">
                <a:solidFill>
                  <a:srgbClr val="008080"/>
                </a:solidFill>
                <a:highlight>
                  <a:srgbClr val="FFFFFF"/>
                </a:highlight>
              </a:rPr>
              <a:t>&lt;?xml version="1.0" encoding="UTF-8"?&gt;</a:t>
            </a:r>
            <a:br>
              <a:rPr lang="en-US" sz="2200" dirty="0">
                <a:solidFill>
                  <a:srgbClr val="000000"/>
                </a:solidFill>
                <a:highlight>
                  <a:srgbClr val="FFFFFF"/>
                </a:highlight>
              </a:rPr>
            </a:br>
            <a:r>
              <a:rPr lang="en-US" sz="2200" dirty="0">
                <a:solidFill>
                  <a:srgbClr val="0000FF"/>
                </a:solidFill>
                <a:highlight>
                  <a:srgbClr val="FFFFFF"/>
                </a:highlight>
              </a:rPr>
              <a:t>&lt;</a:t>
            </a:r>
            <a:r>
              <a:rPr lang="en-US" sz="2200" dirty="0" err="1">
                <a:solidFill>
                  <a:srgbClr val="800000"/>
                </a:solidFill>
                <a:highlight>
                  <a:srgbClr val="FFFFFF"/>
                </a:highlight>
              </a:rPr>
              <a:t>ipxact:component</a:t>
            </a:r>
            <a:r>
              <a:rPr lang="en-US" sz="2200" dirty="0">
                <a:solidFill>
                  <a:srgbClr val="FF0000"/>
                </a:solidFill>
                <a:highlight>
                  <a:srgbClr val="FFFFFF"/>
                </a:highlight>
              </a:rPr>
              <a:t> </a:t>
            </a:r>
            <a:br>
              <a:rPr lang="en-US" sz="2200" dirty="0">
                <a:solidFill>
                  <a:srgbClr val="FF0000"/>
                </a:solidFill>
                <a:highlight>
                  <a:srgbClr val="FFFFFF"/>
                </a:highlight>
              </a:rPr>
            </a:br>
            <a:r>
              <a:rPr lang="en-US" sz="2200" dirty="0">
                <a:solidFill>
                  <a:srgbClr val="FF0000"/>
                </a:solidFill>
                <a:highlight>
                  <a:srgbClr val="FFFFFF"/>
                </a:highlight>
              </a:rPr>
              <a:t>  </a:t>
            </a:r>
            <a:r>
              <a:rPr lang="en-US" sz="2200" dirty="0" err="1">
                <a:solidFill>
                  <a:srgbClr val="FF0000"/>
                </a:solidFill>
                <a:highlight>
                  <a:srgbClr val="FFFFFF"/>
                </a:highlight>
              </a:rPr>
              <a:t>xmlns:ipxact</a:t>
            </a:r>
            <a:r>
              <a:rPr lang="en-US" sz="2200" dirty="0">
                <a:solidFill>
                  <a:srgbClr val="0000FF"/>
                </a:solidFill>
                <a:highlight>
                  <a:srgbClr val="FFFFFF"/>
                </a:highlight>
              </a:rPr>
              <a:t>=</a:t>
            </a:r>
            <a:r>
              <a:rPr lang="en-US" sz="2200" dirty="0">
                <a:solidFill>
                  <a:srgbClr val="000000"/>
                </a:solidFill>
                <a:highlight>
                  <a:srgbClr val="FFFFFF"/>
                </a:highlight>
                <a:hlinkClick r:id="rId2"/>
              </a:rPr>
              <a:t>http://www.accellera.org/XMLSchema/IPXACT/1685-2022</a:t>
            </a:r>
            <a:br>
              <a:rPr lang="en-US" sz="2200" dirty="0">
                <a:solidFill>
                  <a:srgbClr val="FF0000"/>
                </a:solidFill>
                <a:highlight>
                  <a:srgbClr val="FFFFFF"/>
                </a:highlight>
              </a:rPr>
            </a:br>
            <a:r>
              <a:rPr lang="en-US" sz="2200" dirty="0">
                <a:solidFill>
                  <a:srgbClr val="FF0000"/>
                </a:solidFill>
                <a:highlight>
                  <a:srgbClr val="FFFFFF"/>
                </a:highlight>
              </a:rPr>
              <a:t>  </a:t>
            </a:r>
            <a:r>
              <a:rPr lang="en-US" sz="2200" dirty="0" err="1">
                <a:solidFill>
                  <a:srgbClr val="FF0000"/>
                </a:solidFill>
                <a:highlight>
                  <a:srgbClr val="FFFFFF"/>
                </a:highlight>
              </a:rPr>
              <a:t>xmlns:xsi</a:t>
            </a:r>
            <a:r>
              <a:rPr lang="en-US" sz="2200" dirty="0">
                <a:solidFill>
                  <a:srgbClr val="0000FF"/>
                </a:solidFill>
                <a:highlight>
                  <a:srgbClr val="FFFFFF"/>
                </a:highlight>
              </a:rPr>
              <a:t>=</a:t>
            </a:r>
            <a:r>
              <a:rPr lang="en-US" sz="2200" dirty="0">
                <a:solidFill>
                  <a:srgbClr val="000000"/>
                </a:solidFill>
                <a:highlight>
                  <a:srgbClr val="FFFFFF"/>
                </a:highlight>
                <a:hlinkClick r:id="rId3"/>
              </a:rPr>
              <a:t>http://www.w3.org/2001/XMLSchema-instance</a:t>
            </a:r>
            <a:br>
              <a:rPr lang="en-US" sz="2200" dirty="0">
                <a:solidFill>
                  <a:srgbClr val="FF0000"/>
                </a:solidFill>
                <a:highlight>
                  <a:srgbClr val="FFFFFF"/>
                </a:highlight>
              </a:rPr>
            </a:br>
            <a:r>
              <a:rPr lang="en-US" sz="2200" dirty="0">
                <a:solidFill>
                  <a:srgbClr val="FF0000"/>
                </a:solidFill>
                <a:highlight>
                  <a:srgbClr val="FFFFFF"/>
                </a:highlight>
              </a:rPr>
              <a:t>  </a:t>
            </a:r>
            <a:r>
              <a:rPr lang="en-US" sz="2200" dirty="0" err="1">
                <a:solidFill>
                  <a:srgbClr val="FF0000"/>
                </a:solidFill>
                <a:highlight>
                  <a:srgbClr val="FFFFFF"/>
                </a:highlight>
              </a:rPr>
              <a:t>xsi:schemaLocation</a:t>
            </a:r>
            <a:r>
              <a:rPr lang="en-US" sz="2200" dirty="0">
                <a:solidFill>
                  <a:srgbClr val="0000FF"/>
                </a:solidFill>
                <a:highlight>
                  <a:srgbClr val="FFFFFF"/>
                </a:highlight>
              </a:rPr>
              <a:t>="</a:t>
            </a:r>
            <a:r>
              <a:rPr lang="en-US" sz="2200" dirty="0">
                <a:solidFill>
                  <a:srgbClr val="000000"/>
                </a:solidFill>
                <a:highlight>
                  <a:srgbClr val="FFFFFF"/>
                </a:highlight>
                <a:hlinkClick r:id="rId2"/>
              </a:rPr>
              <a:t>http://www.accellera.org/XMLSchema/IPXACT/1685-2022</a:t>
            </a:r>
            <a:br>
              <a:rPr lang="en-US" sz="2200" dirty="0">
                <a:solidFill>
                  <a:srgbClr val="000000"/>
                </a:solidFill>
                <a:highlight>
                  <a:srgbClr val="FFFFFF"/>
                </a:highlight>
              </a:rPr>
            </a:br>
            <a:r>
              <a:rPr lang="en-US" sz="2200" dirty="0">
                <a:solidFill>
                  <a:srgbClr val="000000"/>
                </a:solidFill>
                <a:highlight>
                  <a:srgbClr val="FFFFFF"/>
                </a:highlight>
              </a:rPr>
              <a:t>    </a:t>
            </a:r>
            <a:r>
              <a:rPr lang="en-US" sz="2200" dirty="0">
                <a:solidFill>
                  <a:srgbClr val="000000"/>
                </a:solidFill>
                <a:highlight>
                  <a:srgbClr val="FFFFFF"/>
                </a:highlight>
                <a:hlinkClick r:id="rId4"/>
              </a:rPr>
              <a:t>http://www.accellera.org/XMLSchema/IPXACT/1685-2022/index.xsd</a:t>
            </a:r>
            <a:r>
              <a:rPr lang="en-US" sz="2200" dirty="0">
                <a:solidFill>
                  <a:srgbClr val="0000FF"/>
                </a:solidFill>
                <a:highlight>
                  <a:srgbClr val="FFFFFF"/>
                </a:highlight>
              </a:rPr>
              <a:t>"&gt;</a:t>
            </a:r>
            <a:endParaRPr lang="en-US" sz="2200" dirty="0">
              <a:solidFill>
                <a:srgbClr val="000000"/>
              </a:solidFill>
              <a:highlight>
                <a:srgbClr val="FFFFFF"/>
              </a:highlight>
            </a:endParaRPr>
          </a:p>
          <a:p>
            <a:pPr marL="0" indent="0">
              <a:buNone/>
            </a:pPr>
            <a:r>
              <a:rPr lang="fr-FR" sz="2200" dirty="0">
                <a:solidFill>
                  <a:srgbClr val="000000"/>
                </a:solidFill>
                <a:highlight>
                  <a:srgbClr val="FFFFFF"/>
                </a:highlight>
              </a:rPr>
              <a:t>  </a:t>
            </a:r>
            <a:r>
              <a:rPr lang="fr-FR" sz="2200" dirty="0">
                <a:solidFill>
                  <a:srgbClr val="0000FF"/>
                </a:solidFill>
                <a:highlight>
                  <a:srgbClr val="FFFFFF"/>
                </a:highlight>
              </a:rPr>
              <a:t>&lt;</a:t>
            </a:r>
            <a:r>
              <a:rPr lang="fr-FR" sz="2200" dirty="0" err="1">
                <a:solidFill>
                  <a:srgbClr val="800000"/>
                </a:solidFill>
                <a:highlight>
                  <a:srgbClr val="FFFFFF"/>
                </a:highlight>
              </a:rPr>
              <a:t>ipxact:vendor</a:t>
            </a:r>
            <a:r>
              <a:rPr lang="fr-FR" sz="2200" dirty="0">
                <a:solidFill>
                  <a:srgbClr val="0000FF"/>
                </a:solidFill>
                <a:highlight>
                  <a:srgbClr val="FFFFFF"/>
                </a:highlight>
              </a:rPr>
              <a:t>&gt;</a:t>
            </a:r>
            <a:r>
              <a:rPr lang="fr-FR" sz="2200" dirty="0">
                <a:solidFill>
                  <a:srgbClr val="000000"/>
                </a:solidFill>
                <a:highlight>
                  <a:srgbClr val="FFFFFF"/>
                </a:highlight>
              </a:rPr>
              <a:t>accellera.org</a:t>
            </a:r>
            <a:r>
              <a:rPr lang="fr-FR" sz="2200" dirty="0">
                <a:solidFill>
                  <a:srgbClr val="0000FF"/>
                </a:solidFill>
                <a:highlight>
                  <a:srgbClr val="FFFFFF"/>
                </a:highlight>
              </a:rPr>
              <a:t>&lt;/</a:t>
            </a:r>
            <a:r>
              <a:rPr lang="fr-FR" sz="2200" dirty="0" err="1">
                <a:solidFill>
                  <a:srgbClr val="800000"/>
                </a:solidFill>
                <a:highlight>
                  <a:srgbClr val="FFFFFF"/>
                </a:highlight>
              </a:rPr>
              <a:t>ipxact:vendor</a:t>
            </a:r>
            <a:r>
              <a:rPr lang="fr-FR" sz="2200" dirty="0">
                <a:solidFill>
                  <a:srgbClr val="0000FF"/>
                </a:solidFill>
                <a:highlight>
                  <a:srgbClr val="FFFFFF"/>
                </a:highlight>
              </a:rPr>
              <a:t>&gt;</a:t>
            </a:r>
            <a:br>
              <a:rPr lang="fr-FR" sz="2200" dirty="0">
                <a:solidFill>
                  <a:srgbClr val="000000"/>
                </a:solidFill>
                <a:highlight>
                  <a:srgbClr val="FFFFFF"/>
                </a:highlight>
              </a:rPr>
            </a:br>
            <a:r>
              <a:rPr lang="fr-FR" sz="2200" dirty="0">
                <a:solidFill>
                  <a:srgbClr val="000000"/>
                </a:solidFill>
                <a:highlight>
                  <a:srgbClr val="FFFFFF"/>
                </a:highlight>
              </a:rPr>
              <a:t> </a:t>
            </a:r>
            <a:r>
              <a:rPr lang="en-US" sz="2200" dirty="0">
                <a:solidFill>
                  <a:srgbClr val="000000"/>
                </a:solidFill>
                <a:highlight>
                  <a:srgbClr val="FFFFFF"/>
                </a:highlight>
              </a:rPr>
              <a:t> </a:t>
            </a:r>
            <a:r>
              <a:rPr lang="en-US" sz="2200" dirty="0">
                <a:solidFill>
                  <a:srgbClr val="0000FF"/>
                </a:solidFill>
                <a:highlight>
                  <a:srgbClr val="FFFFFF"/>
                </a:highlight>
              </a:rPr>
              <a:t>&lt;</a:t>
            </a:r>
            <a:r>
              <a:rPr lang="en-US" sz="2200" dirty="0" err="1">
                <a:solidFill>
                  <a:srgbClr val="800000"/>
                </a:solidFill>
                <a:highlight>
                  <a:srgbClr val="FFFFFF"/>
                </a:highlight>
              </a:rPr>
              <a:t>ipxact:library</a:t>
            </a:r>
            <a:r>
              <a:rPr lang="en-US" sz="2200" dirty="0">
                <a:solidFill>
                  <a:srgbClr val="0000FF"/>
                </a:solidFill>
                <a:highlight>
                  <a:srgbClr val="FFFFFF"/>
                </a:highlight>
              </a:rPr>
              <a:t>&gt;</a:t>
            </a:r>
            <a:r>
              <a:rPr lang="en-US" sz="2200" dirty="0">
                <a:solidFill>
                  <a:srgbClr val="000000"/>
                </a:solidFill>
                <a:highlight>
                  <a:srgbClr val="FFFFFF"/>
                </a:highlight>
              </a:rPr>
              <a:t>i2s</a:t>
            </a:r>
            <a:r>
              <a:rPr lang="en-US" sz="2200" dirty="0">
                <a:solidFill>
                  <a:srgbClr val="0000FF"/>
                </a:solidFill>
                <a:highlight>
                  <a:srgbClr val="FFFFFF"/>
                </a:highlight>
              </a:rPr>
              <a:t>&lt;/</a:t>
            </a:r>
            <a:r>
              <a:rPr lang="en-US" sz="2200" dirty="0" err="1">
                <a:solidFill>
                  <a:srgbClr val="800000"/>
                </a:solidFill>
                <a:highlight>
                  <a:srgbClr val="FFFFFF"/>
                </a:highlight>
              </a:rPr>
              <a:t>ipxact:library</a:t>
            </a:r>
            <a:r>
              <a:rPr lang="en-US" sz="2200" dirty="0">
                <a:solidFill>
                  <a:srgbClr val="0000FF"/>
                </a:solidFill>
                <a:highlight>
                  <a:srgbClr val="FFFFFF"/>
                </a:highlight>
              </a:rPr>
              <a:t>&gt;</a:t>
            </a:r>
            <a:br>
              <a:rPr lang="en-US" sz="2200" dirty="0">
                <a:solidFill>
                  <a:srgbClr val="000000"/>
                </a:solidFill>
                <a:highlight>
                  <a:srgbClr val="FFFFFF"/>
                </a:highlight>
              </a:rPr>
            </a:br>
            <a:r>
              <a:rPr lang="en-US" sz="2200" dirty="0">
                <a:solidFill>
                  <a:srgbClr val="000000"/>
                </a:solidFill>
                <a:highlight>
                  <a:srgbClr val="FFFFFF"/>
                </a:highlight>
              </a:rPr>
              <a:t>  </a:t>
            </a:r>
            <a:r>
              <a:rPr lang="en-US" sz="2200" dirty="0">
                <a:solidFill>
                  <a:srgbClr val="0000FF"/>
                </a:solidFill>
                <a:highlight>
                  <a:srgbClr val="FFFFFF"/>
                </a:highlight>
              </a:rPr>
              <a:t>&lt;</a:t>
            </a:r>
            <a:r>
              <a:rPr lang="en-US" sz="2200" dirty="0" err="1">
                <a:solidFill>
                  <a:srgbClr val="800000"/>
                </a:solidFill>
                <a:highlight>
                  <a:srgbClr val="FFFFFF"/>
                </a:highlight>
              </a:rPr>
              <a:t>ipxact:name</a:t>
            </a:r>
            <a:r>
              <a:rPr lang="en-US" sz="2200" dirty="0">
                <a:solidFill>
                  <a:srgbClr val="0000FF"/>
                </a:solidFill>
                <a:highlight>
                  <a:srgbClr val="FFFFFF"/>
                </a:highlight>
              </a:rPr>
              <a:t>&gt;</a:t>
            </a:r>
            <a:r>
              <a:rPr lang="en-US" sz="2200" dirty="0" err="1">
                <a:solidFill>
                  <a:srgbClr val="000000"/>
                </a:solidFill>
                <a:highlight>
                  <a:srgbClr val="FFFFFF"/>
                </a:highlight>
              </a:rPr>
              <a:t>initiator_transmitter</a:t>
            </a:r>
            <a:r>
              <a:rPr lang="en-US" sz="2200" dirty="0">
                <a:solidFill>
                  <a:srgbClr val="0000FF"/>
                </a:solidFill>
                <a:highlight>
                  <a:srgbClr val="FFFFFF"/>
                </a:highlight>
              </a:rPr>
              <a:t>&lt;/</a:t>
            </a:r>
            <a:r>
              <a:rPr lang="en-US" sz="2200" dirty="0" err="1">
                <a:solidFill>
                  <a:srgbClr val="800000"/>
                </a:solidFill>
                <a:highlight>
                  <a:srgbClr val="FFFFFF"/>
                </a:highlight>
              </a:rPr>
              <a:t>ipxact:name</a:t>
            </a:r>
            <a:r>
              <a:rPr lang="en-US" sz="2200" dirty="0">
                <a:solidFill>
                  <a:srgbClr val="0000FF"/>
                </a:solidFill>
                <a:highlight>
                  <a:srgbClr val="FFFFFF"/>
                </a:highlight>
              </a:rPr>
              <a:t>&gt;</a:t>
            </a:r>
            <a:br>
              <a:rPr lang="en-US" sz="2200" dirty="0">
                <a:solidFill>
                  <a:srgbClr val="000000"/>
                </a:solidFill>
                <a:highlight>
                  <a:srgbClr val="FFFFFF"/>
                </a:highlight>
              </a:rPr>
            </a:br>
            <a:r>
              <a:rPr lang="fr-FR" sz="2200" dirty="0">
                <a:solidFill>
                  <a:srgbClr val="000000"/>
                </a:solidFill>
                <a:highlight>
                  <a:srgbClr val="FFFFFF"/>
                </a:highlight>
              </a:rPr>
              <a:t>  </a:t>
            </a:r>
            <a:r>
              <a:rPr lang="fr-FR" sz="2200" dirty="0">
                <a:solidFill>
                  <a:srgbClr val="0000FF"/>
                </a:solidFill>
                <a:highlight>
                  <a:srgbClr val="FFFFFF"/>
                </a:highlight>
              </a:rPr>
              <a:t>&lt;</a:t>
            </a:r>
            <a:r>
              <a:rPr lang="fr-FR" sz="2200" dirty="0" err="1">
                <a:solidFill>
                  <a:srgbClr val="800000"/>
                </a:solidFill>
                <a:highlight>
                  <a:srgbClr val="FFFFFF"/>
                </a:highlight>
              </a:rPr>
              <a:t>ipxact:version</a:t>
            </a:r>
            <a:r>
              <a:rPr lang="fr-FR" sz="2200" dirty="0">
                <a:solidFill>
                  <a:srgbClr val="0000FF"/>
                </a:solidFill>
                <a:highlight>
                  <a:srgbClr val="FFFFFF"/>
                </a:highlight>
              </a:rPr>
              <a:t>&gt;</a:t>
            </a:r>
            <a:r>
              <a:rPr lang="fr-FR" sz="2200" dirty="0">
                <a:solidFill>
                  <a:srgbClr val="000000"/>
                </a:solidFill>
                <a:highlight>
                  <a:srgbClr val="FFFFFF"/>
                </a:highlight>
              </a:rPr>
              <a:t>1.0</a:t>
            </a:r>
            <a:r>
              <a:rPr lang="fr-FR" sz="2200" dirty="0">
                <a:solidFill>
                  <a:srgbClr val="0000FF"/>
                </a:solidFill>
                <a:highlight>
                  <a:srgbClr val="FFFFFF"/>
                </a:highlight>
              </a:rPr>
              <a:t>&lt;/</a:t>
            </a:r>
            <a:r>
              <a:rPr lang="fr-FR" sz="2200" dirty="0" err="1">
                <a:solidFill>
                  <a:srgbClr val="800000"/>
                </a:solidFill>
                <a:highlight>
                  <a:srgbClr val="FFFFFF"/>
                </a:highlight>
              </a:rPr>
              <a:t>ipxact:version</a:t>
            </a:r>
            <a:r>
              <a:rPr lang="fr-FR" sz="2200" dirty="0">
                <a:solidFill>
                  <a:srgbClr val="0000FF"/>
                </a:solidFill>
                <a:highlight>
                  <a:srgbClr val="FFFFFF"/>
                </a:highlight>
              </a:rPr>
              <a:t>&gt;</a:t>
            </a:r>
            <a:endParaRPr lang="fr-FR" sz="2200" dirty="0">
              <a:solidFill>
                <a:srgbClr val="000000"/>
              </a:solidFill>
              <a:highlight>
                <a:srgbClr val="FFFFFF"/>
              </a:highlight>
            </a:endParaRPr>
          </a:p>
          <a:p>
            <a:pPr marL="0" indent="0">
              <a:buNone/>
            </a:pPr>
            <a:r>
              <a:rPr lang="en-US" sz="2200" dirty="0">
                <a:solidFill>
                  <a:srgbClr val="0000FF"/>
                </a:solidFill>
                <a:highlight>
                  <a:srgbClr val="FFFFFF"/>
                </a:highlight>
              </a:rPr>
              <a:t>&lt;/</a:t>
            </a:r>
            <a:r>
              <a:rPr lang="en-US" sz="2200" dirty="0" err="1">
                <a:solidFill>
                  <a:srgbClr val="800000"/>
                </a:solidFill>
                <a:highlight>
                  <a:srgbClr val="FFFFFF"/>
                </a:highlight>
              </a:rPr>
              <a:t>ipxact:component</a:t>
            </a:r>
            <a:r>
              <a:rPr lang="en-US" sz="2200" dirty="0">
                <a:solidFill>
                  <a:srgbClr val="0000FF"/>
                </a:solidFill>
                <a:highlight>
                  <a:srgbClr val="FFFFFF"/>
                </a:highlight>
              </a:rPr>
              <a:t>&gt;</a:t>
            </a:r>
            <a:endParaRPr lang="en-US" sz="2200" dirty="0"/>
          </a:p>
        </p:txBody>
      </p:sp>
      <p:sp>
        <p:nvSpPr>
          <p:cNvPr id="4" name="TextBox 3">
            <a:extLst>
              <a:ext uri="{FF2B5EF4-FFF2-40B4-BE49-F238E27FC236}">
                <a16:creationId xmlns:a16="http://schemas.microsoft.com/office/drawing/2014/main" id="{61736C8F-8609-3186-335B-F124A4281132}"/>
              </a:ext>
            </a:extLst>
          </p:cNvPr>
          <p:cNvSpPr txBox="1"/>
          <p:nvPr/>
        </p:nvSpPr>
        <p:spPr>
          <a:xfrm>
            <a:off x="0" y="2133600"/>
            <a:ext cx="1915396" cy="369332"/>
          </a:xfrm>
          <a:prstGeom prst="rect">
            <a:avLst/>
          </a:prstGeom>
          <a:noFill/>
        </p:spPr>
        <p:txBody>
          <a:bodyPr wrap="none" rtlCol="0">
            <a:spAutoFit/>
          </a:bodyPr>
          <a:lstStyle/>
          <a:p>
            <a:r>
              <a:rPr lang="nl-NL" dirty="0"/>
              <a:t>Document type </a:t>
            </a:r>
            <a:r>
              <a:rPr lang="nl-NL" dirty="0">
                <a:sym typeface="Wingdings" panose="05000000000000000000" pitchFamily="2" charset="2"/>
              </a:rPr>
              <a:t></a:t>
            </a:r>
            <a:endParaRPr lang="en-US" dirty="0"/>
          </a:p>
        </p:txBody>
      </p:sp>
      <p:sp>
        <p:nvSpPr>
          <p:cNvPr id="5" name="TextBox 4">
            <a:extLst>
              <a:ext uri="{FF2B5EF4-FFF2-40B4-BE49-F238E27FC236}">
                <a16:creationId xmlns:a16="http://schemas.microsoft.com/office/drawing/2014/main" id="{FEDEB4D0-A4B8-7A37-05E7-F5DCABB38843}"/>
              </a:ext>
            </a:extLst>
          </p:cNvPr>
          <p:cNvSpPr txBox="1"/>
          <p:nvPr/>
        </p:nvSpPr>
        <p:spPr>
          <a:xfrm>
            <a:off x="30456" y="3762375"/>
            <a:ext cx="1884940" cy="369332"/>
          </a:xfrm>
          <a:prstGeom prst="rect">
            <a:avLst/>
          </a:prstGeom>
          <a:noFill/>
        </p:spPr>
        <p:txBody>
          <a:bodyPr wrap="none" rtlCol="0">
            <a:spAutoFit/>
          </a:bodyPr>
          <a:lstStyle/>
          <a:p>
            <a:r>
              <a:rPr lang="nl-NL" dirty="0"/>
              <a:t>VLNV </a:t>
            </a:r>
            <a:r>
              <a:rPr lang="nl-NL" dirty="0" err="1"/>
              <a:t>identifier</a:t>
            </a:r>
            <a:r>
              <a:rPr lang="nl-NL" dirty="0"/>
              <a:t> </a:t>
            </a:r>
            <a:r>
              <a:rPr lang="nl-NL" dirty="0">
                <a:sym typeface="Wingdings" panose="05000000000000000000" pitchFamily="2" charset="2"/>
              </a:rPr>
              <a:t></a:t>
            </a:r>
            <a:endParaRPr lang="en-US" dirty="0"/>
          </a:p>
        </p:txBody>
      </p:sp>
      <p:cxnSp>
        <p:nvCxnSpPr>
          <p:cNvPr id="7" name="Straight Connector 6">
            <a:extLst>
              <a:ext uri="{FF2B5EF4-FFF2-40B4-BE49-F238E27FC236}">
                <a16:creationId xmlns:a16="http://schemas.microsoft.com/office/drawing/2014/main" id="{355891DB-97C1-26C7-2BF8-A5353671339A}"/>
              </a:ext>
            </a:extLst>
          </p:cNvPr>
          <p:cNvCxnSpPr>
            <a:cxnSpLocks/>
          </p:cNvCxnSpPr>
          <p:nvPr/>
        </p:nvCxnSpPr>
        <p:spPr>
          <a:xfrm>
            <a:off x="1809750" y="3838575"/>
            <a:ext cx="0" cy="11049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84306CC2-0CA4-E451-6AF8-43C3CA084C2F}"/>
              </a:ext>
            </a:extLst>
          </p:cNvPr>
          <p:cNvCxnSpPr>
            <a:cxnSpLocks/>
          </p:cNvCxnSpPr>
          <p:nvPr/>
        </p:nvCxnSpPr>
        <p:spPr>
          <a:xfrm>
            <a:off x="1809750" y="2226707"/>
            <a:ext cx="0" cy="2762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66F5D8AA-79EB-F31E-C695-07D6F779CD55}"/>
              </a:ext>
            </a:extLst>
          </p:cNvPr>
          <p:cNvSpPr>
            <a:spLocks noGrp="1"/>
          </p:cNvSpPr>
          <p:nvPr>
            <p:ph type="sldNum" sz="quarter" idx="4"/>
          </p:nvPr>
        </p:nvSpPr>
        <p:spPr>
          <a:xfrm>
            <a:off x="4610100" y="6263481"/>
            <a:ext cx="2971800" cy="458787"/>
          </a:xfrm>
          <a:prstGeom prst="rect">
            <a:avLst/>
          </a:prstGeom>
        </p:spPr>
        <p:txBody>
          <a:bodyPr vert="horz" lIns="91440" tIns="45720" rIns="91440" bIns="45720" rtlCol="0" anchor="b"/>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596A38-C4CA-4917-A83B-637187006481}" type="slidenum">
              <a:rPr lang="en-US" smtClean="0"/>
              <a:pPr/>
              <a:t>6</a:t>
            </a:fld>
            <a:endParaRPr lang="en-US" dirty="0"/>
          </a:p>
        </p:txBody>
      </p:sp>
    </p:spTree>
    <p:extLst>
      <p:ext uri="{BB962C8B-B14F-4D97-AF65-F5344CB8AC3E}">
        <p14:creationId xmlns:p14="http://schemas.microsoft.com/office/powerpoint/2010/main" val="364567522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E2186-19D6-CE40-4FF8-F6192E21F5D1}"/>
              </a:ext>
            </a:extLst>
          </p:cNvPr>
          <p:cNvSpPr>
            <a:spLocks noGrp="1"/>
          </p:cNvSpPr>
          <p:nvPr>
            <p:ph type="title"/>
          </p:nvPr>
        </p:nvSpPr>
        <p:spPr>
          <a:xfrm>
            <a:off x="838200" y="365125"/>
            <a:ext cx="10515600" cy="4528422"/>
          </a:xfrm>
        </p:spPr>
        <p:txBody>
          <a:bodyPr>
            <a:normAutofit/>
          </a:bodyPr>
          <a:lstStyle/>
          <a:p>
            <a:r>
              <a:rPr lang="nl-NL" dirty="0" err="1"/>
              <a:t>Thank</a:t>
            </a:r>
            <a:r>
              <a:rPr lang="nl-NL" dirty="0"/>
              <a:t> </a:t>
            </a:r>
            <a:r>
              <a:rPr lang="nl-NL" dirty="0" err="1"/>
              <a:t>you</a:t>
            </a:r>
            <a:br>
              <a:rPr lang="nl-NL" dirty="0"/>
            </a:br>
            <a:br>
              <a:rPr lang="nl-NL" dirty="0"/>
            </a:br>
            <a:r>
              <a:rPr lang="nl-NL" dirty="0" err="1"/>
              <a:t>any</a:t>
            </a:r>
            <a:r>
              <a:rPr lang="nl-NL" dirty="0"/>
              <a:t> </a:t>
            </a:r>
            <a:r>
              <a:rPr lang="nl-NL" dirty="0" err="1"/>
              <a:t>questions</a:t>
            </a:r>
            <a:r>
              <a:rPr lang="nl-NL" dirty="0"/>
              <a:t>?</a:t>
            </a:r>
            <a:endParaRPr lang="en-US" dirty="0"/>
          </a:p>
        </p:txBody>
      </p:sp>
      <p:sp>
        <p:nvSpPr>
          <p:cNvPr id="3" name="Slide Number Placeholder 2">
            <a:extLst>
              <a:ext uri="{FF2B5EF4-FFF2-40B4-BE49-F238E27FC236}">
                <a16:creationId xmlns:a16="http://schemas.microsoft.com/office/drawing/2014/main" id="{CCE3C884-AB0D-4E7F-1CBF-509D1C945B48}"/>
              </a:ext>
            </a:extLst>
          </p:cNvPr>
          <p:cNvSpPr>
            <a:spLocks noGrp="1"/>
          </p:cNvSpPr>
          <p:nvPr>
            <p:ph type="sldNum" sz="quarter" idx="4"/>
          </p:nvPr>
        </p:nvSpPr>
        <p:spPr>
          <a:xfrm>
            <a:off x="4610100" y="6263481"/>
            <a:ext cx="2971800" cy="458787"/>
          </a:xfrm>
          <a:prstGeom prst="rect">
            <a:avLst/>
          </a:prstGeom>
        </p:spPr>
        <p:txBody>
          <a:bodyPr vert="horz" lIns="91440" tIns="45720" rIns="91440" bIns="45720" rtlCol="0" anchor="b"/>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596A38-C4CA-4917-A83B-637187006481}" type="slidenum">
              <a:rPr lang="en-US" smtClean="0"/>
              <a:pPr/>
              <a:t>60</a:t>
            </a:fld>
            <a:endParaRPr lang="en-US" dirty="0"/>
          </a:p>
        </p:txBody>
      </p:sp>
    </p:spTree>
    <p:extLst>
      <p:ext uri="{BB962C8B-B14F-4D97-AF65-F5344CB8AC3E}">
        <p14:creationId xmlns:p14="http://schemas.microsoft.com/office/powerpoint/2010/main" val="20323659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D88AA293-248D-5161-E85D-7A042A616475}"/>
              </a:ext>
            </a:extLst>
          </p:cNvPr>
          <p:cNvSpPr txBox="1">
            <a:spLocks/>
          </p:cNvSpPr>
          <p:nvPr/>
        </p:nvSpPr>
        <p:spPr>
          <a:xfrm>
            <a:off x="1857374" y="2857500"/>
            <a:ext cx="9496425" cy="2752726"/>
          </a:xfrm>
          <a:prstGeom prst="rect">
            <a:avLst/>
          </a:prstGeom>
          <a:ln>
            <a:solidFill>
              <a:schemeClr val="tx1"/>
            </a:solidFill>
          </a:ln>
        </p:spPr>
        <p:txBody>
          <a:bodyPr vert="horz" lIns="91440" tIns="45720" rIns="91440" bIns="45720" rtlCol="0" anchor="ctr" anchorCtr="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solidFill>
                  <a:srgbClr val="008080"/>
                </a:solidFill>
                <a:highlight>
                  <a:srgbClr val="FFFFFF"/>
                </a:highlight>
              </a:rPr>
              <a:t>&lt;?xml version="1.0" encoding="UTF-8"?&gt;</a:t>
            </a:r>
            <a:r>
              <a:rPr lang="en-US" sz="1600" dirty="0">
                <a:solidFill>
                  <a:srgbClr val="000000"/>
                </a:solidFill>
                <a:highlight>
                  <a:srgbClr val="FFFFFF"/>
                </a:highlight>
              </a:rPr>
              <a:t> </a:t>
            </a:r>
            <a:br>
              <a:rPr lang="en-US" sz="1600" dirty="0">
                <a:solidFill>
                  <a:srgbClr val="000000"/>
                </a:solidFill>
                <a:highlight>
                  <a:srgbClr val="FFFFFF"/>
                </a:highlight>
              </a:rPr>
            </a:br>
            <a:r>
              <a:rPr lang="fr-FR" sz="1600" dirty="0">
                <a:solidFill>
                  <a:srgbClr val="0000FF"/>
                </a:solidFill>
                <a:highlight>
                  <a:srgbClr val="FFFFFF"/>
                </a:highlight>
              </a:rPr>
              <a:t>&lt;</a:t>
            </a:r>
            <a:r>
              <a:rPr lang="fr-FR" sz="1600" dirty="0" err="1">
                <a:solidFill>
                  <a:srgbClr val="800000"/>
                </a:solidFill>
                <a:highlight>
                  <a:srgbClr val="FFFFFF"/>
                </a:highlight>
              </a:rPr>
              <a:t>ipxact:catalog</a:t>
            </a:r>
            <a:r>
              <a:rPr lang="fr-FR" sz="1600" dirty="0">
                <a:solidFill>
                  <a:srgbClr val="FF0000"/>
                </a:solidFill>
                <a:highlight>
                  <a:srgbClr val="FFFFFF"/>
                </a:highlight>
              </a:rPr>
              <a:t> … </a:t>
            </a:r>
            <a:r>
              <a:rPr lang="fr-FR" sz="1600" dirty="0">
                <a:solidFill>
                  <a:srgbClr val="0000FF"/>
                </a:solidFill>
                <a:highlight>
                  <a:srgbClr val="FFFFFF"/>
                </a:highlight>
              </a:rPr>
              <a:t>&gt;</a:t>
            </a:r>
            <a:br>
              <a:rPr lang="fr-FR" sz="1600" dirty="0">
                <a:solidFill>
                  <a:srgbClr val="0000FF"/>
                </a:solidFill>
                <a:highlight>
                  <a:srgbClr val="FFFFFF"/>
                </a:highlight>
              </a:rPr>
            </a:br>
            <a:r>
              <a:rPr lang="fr-FR" sz="1600" dirty="0">
                <a:solidFill>
                  <a:srgbClr val="000000"/>
                </a:solidFill>
                <a:highlight>
                  <a:srgbClr val="FFFFFF"/>
                </a:highlight>
              </a:rPr>
              <a:t>  </a:t>
            </a:r>
            <a:r>
              <a:rPr lang="fr-FR" sz="1600" dirty="0">
                <a:solidFill>
                  <a:srgbClr val="0000FF"/>
                </a:solidFill>
                <a:highlight>
                  <a:srgbClr val="FFFFFF"/>
                </a:highlight>
              </a:rPr>
              <a:t>&lt;</a:t>
            </a:r>
            <a:r>
              <a:rPr lang="fr-FR" sz="1600" dirty="0" err="1">
                <a:solidFill>
                  <a:srgbClr val="800000"/>
                </a:solidFill>
                <a:highlight>
                  <a:srgbClr val="FFFFFF"/>
                </a:highlight>
              </a:rPr>
              <a:t>ipxact:vendor</a:t>
            </a:r>
            <a:r>
              <a:rPr lang="fr-FR" sz="1600" dirty="0">
                <a:solidFill>
                  <a:srgbClr val="0000FF"/>
                </a:solidFill>
                <a:highlight>
                  <a:srgbClr val="FFFFFF"/>
                </a:highlight>
              </a:rPr>
              <a:t>&gt;</a:t>
            </a:r>
            <a:r>
              <a:rPr lang="fr-FR" sz="1600" dirty="0">
                <a:solidFill>
                  <a:srgbClr val="000000"/>
                </a:solidFill>
                <a:highlight>
                  <a:srgbClr val="FFFFFF"/>
                </a:highlight>
              </a:rPr>
              <a:t>accellera.org</a:t>
            </a:r>
            <a:r>
              <a:rPr lang="fr-FR" sz="1600" dirty="0">
                <a:solidFill>
                  <a:srgbClr val="0000FF"/>
                </a:solidFill>
                <a:highlight>
                  <a:srgbClr val="FFFFFF"/>
                </a:highlight>
              </a:rPr>
              <a:t>&lt;/</a:t>
            </a:r>
            <a:r>
              <a:rPr lang="fr-FR" sz="1600" dirty="0" err="1">
                <a:solidFill>
                  <a:srgbClr val="800000"/>
                </a:solidFill>
                <a:highlight>
                  <a:srgbClr val="FFFFFF"/>
                </a:highlight>
              </a:rPr>
              <a:t>ipxact:vendor</a:t>
            </a:r>
            <a:r>
              <a:rPr lang="fr-FR" sz="1600" dirty="0">
                <a:solidFill>
                  <a:srgbClr val="0000FF"/>
                </a:solidFill>
                <a:highlight>
                  <a:srgbClr val="FFFFFF"/>
                </a:highlight>
              </a:rPr>
              <a:t>&gt;</a:t>
            </a:r>
            <a:br>
              <a:rPr lang="fr-FR" sz="1600" dirty="0">
                <a:solidFill>
                  <a:srgbClr val="0000FF"/>
                </a:solidFill>
                <a:highlight>
                  <a:srgbClr val="FFFFFF"/>
                </a:highlight>
              </a:rPr>
            </a:br>
            <a:r>
              <a:rPr lang="en-US" sz="1600" dirty="0">
                <a:solidFill>
                  <a:srgbClr val="000000"/>
                </a:solidFill>
                <a:highlight>
                  <a:srgbClr val="FFFFFF"/>
                </a:highlight>
              </a:rPr>
              <a:t>  </a:t>
            </a:r>
            <a:r>
              <a:rPr lang="en-US" sz="1600" dirty="0">
                <a:solidFill>
                  <a:srgbClr val="0000FF"/>
                </a:solidFill>
                <a:highlight>
                  <a:srgbClr val="FFFFFF"/>
                </a:highlight>
              </a:rPr>
              <a:t>&lt;</a:t>
            </a:r>
            <a:r>
              <a:rPr lang="en-US" sz="1600" dirty="0" err="1">
                <a:solidFill>
                  <a:srgbClr val="800000"/>
                </a:solidFill>
                <a:highlight>
                  <a:srgbClr val="FFFFFF"/>
                </a:highlight>
              </a:rPr>
              <a:t>ipxact:library</a:t>
            </a:r>
            <a:r>
              <a:rPr lang="en-US" sz="1600" dirty="0">
                <a:solidFill>
                  <a:srgbClr val="0000FF"/>
                </a:solidFill>
                <a:highlight>
                  <a:srgbClr val="FFFFFF"/>
                </a:highlight>
              </a:rPr>
              <a:t>&gt;</a:t>
            </a:r>
            <a:r>
              <a:rPr lang="en-US" sz="1600" dirty="0">
                <a:solidFill>
                  <a:srgbClr val="000000"/>
                </a:solidFill>
                <a:highlight>
                  <a:srgbClr val="FFFFFF"/>
                </a:highlight>
              </a:rPr>
              <a:t>ug</a:t>
            </a:r>
            <a:r>
              <a:rPr lang="en-US" sz="1600" dirty="0">
                <a:solidFill>
                  <a:srgbClr val="0000FF"/>
                </a:solidFill>
                <a:highlight>
                  <a:srgbClr val="FFFFFF"/>
                </a:highlight>
              </a:rPr>
              <a:t>&lt;/</a:t>
            </a:r>
            <a:r>
              <a:rPr lang="en-US" sz="1600" dirty="0" err="1">
                <a:solidFill>
                  <a:srgbClr val="800000"/>
                </a:solidFill>
                <a:highlight>
                  <a:srgbClr val="FFFFFF"/>
                </a:highlight>
              </a:rPr>
              <a:t>ipxact:library</a:t>
            </a:r>
            <a:r>
              <a:rPr lang="en-US" sz="1600" dirty="0">
                <a:solidFill>
                  <a:srgbClr val="0000FF"/>
                </a:solidFill>
                <a:highlight>
                  <a:srgbClr val="FFFFFF"/>
                </a:highlight>
              </a:rPr>
              <a:t>&gt;</a:t>
            </a:r>
            <a:br>
              <a:rPr lang="en-US" sz="1600" dirty="0">
                <a:solidFill>
                  <a:srgbClr val="0000FF"/>
                </a:solidFill>
                <a:highlight>
                  <a:srgbClr val="FFFFFF"/>
                </a:highlight>
              </a:rPr>
            </a:br>
            <a:r>
              <a:rPr lang="en-US" sz="1600" dirty="0">
                <a:solidFill>
                  <a:srgbClr val="000000"/>
                </a:solidFill>
                <a:highlight>
                  <a:srgbClr val="FFFFFF"/>
                </a:highlight>
              </a:rPr>
              <a:t>  </a:t>
            </a:r>
            <a:r>
              <a:rPr lang="en-US" sz="1600" dirty="0">
                <a:solidFill>
                  <a:srgbClr val="0000FF"/>
                </a:solidFill>
                <a:highlight>
                  <a:srgbClr val="FFFFFF"/>
                </a:highlight>
              </a:rPr>
              <a:t>&lt;</a:t>
            </a:r>
            <a:r>
              <a:rPr lang="en-US" sz="1600" dirty="0" err="1">
                <a:solidFill>
                  <a:srgbClr val="800000"/>
                </a:solidFill>
                <a:highlight>
                  <a:srgbClr val="FFFFFF"/>
                </a:highlight>
              </a:rPr>
              <a:t>ipxact:name</a:t>
            </a:r>
            <a:r>
              <a:rPr lang="en-US" sz="1600" dirty="0">
                <a:solidFill>
                  <a:srgbClr val="0000FF"/>
                </a:solidFill>
                <a:highlight>
                  <a:srgbClr val="FFFFFF"/>
                </a:highlight>
              </a:rPr>
              <a:t>&gt;</a:t>
            </a:r>
            <a:r>
              <a:rPr lang="en-US" sz="1600" dirty="0" err="1">
                <a:solidFill>
                  <a:srgbClr val="000000"/>
                </a:solidFill>
                <a:highlight>
                  <a:srgbClr val="FFFFFF"/>
                </a:highlight>
              </a:rPr>
              <a:t>my_catalog</a:t>
            </a:r>
            <a:r>
              <a:rPr lang="en-US" sz="1600" dirty="0">
                <a:solidFill>
                  <a:srgbClr val="0000FF"/>
                </a:solidFill>
                <a:highlight>
                  <a:srgbClr val="FFFFFF"/>
                </a:highlight>
              </a:rPr>
              <a:t>&lt;/</a:t>
            </a:r>
            <a:r>
              <a:rPr lang="en-US" sz="1600" dirty="0" err="1">
                <a:solidFill>
                  <a:srgbClr val="800000"/>
                </a:solidFill>
                <a:highlight>
                  <a:srgbClr val="FFFFFF"/>
                </a:highlight>
              </a:rPr>
              <a:t>ipxact:name</a:t>
            </a:r>
            <a:r>
              <a:rPr lang="en-US" sz="1600" dirty="0">
                <a:solidFill>
                  <a:srgbClr val="0000FF"/>
                </a:solidFill>
                <a:highlight>
                  <a:srgbClr val="FFFFFF"/>
                </a:highlight>
              </a:rPr>
              <a:t>&gt;</a:t>
            </a:r>
            <a:br>
              <a:rPr lang="en-US" sz="1600" dirty="0">
                <a:solidFill>
                  <a:srgbClr val="0000FF"/>
                </a:solidFill>
                <a:highlight>
                  <a:srgbClr val="FFFFFF"/>
                </a:highlight>
              </a:rPr>
            </a:br>
            <a:r>
              <a:rPr lang="fr-FR" sz="1600" dirty="0">
                <a:solidFill>
                  <a:srgbClr val="000000"/>
                </a:solidFill>
                <a:highlight>
                  <a:srgbClr val="FFFFFF"/>
                </a:highlight>
              </a:rPr>
              <a:t>  </a:t>
            </a:r>
            <a:r>
              <a:rPr lang="fr-FR" sz="1600" dirty="0">
                <a:solidFill>
                  <a:srgbClr val="0000FF"/>
                </a:solidFill>
                <a:highlight>
                  <a:srgbClr val="FFFFFF"/>
                </a:highlight>
              </a:rPr>
              <a:t>&lt;</a:t>
            </a:r>
            <a:r>
              <a:rPr lang="fr-FR" sz="1600" dirty="0" err="1">
                <a:solidFill>
                  <a:srgbClr val="800000"/>
                </a:solidFill>
                <a:highlight>
                  <a:srgbClr val="FFFFFF"/>
                </a:highlight>
              </a:rPr>
              <a:t>ipxact:version</a:t>
            </a:r>
            <a:r>
              <a:rPr lang="fr-FR" sz="1600" dirty="0">
                <a:solidFill>
                  <a:srgbClr val="0000FF"/>
                </a:solidFill>
                <a:highlight>
                  <a:srgbClr val="FFFFFF"/>
                </a:highlight>
              </a:rPr>
              <a:t>&gt;</a:t>
            </a:r>
            <a:r>
              <a:rPr lang="fr-FR" sz="1600" dirty="0">
                <a:solidFill>
                  <a:srgbClr val="000000"/>
                </a:solidFill>
                <a:highlight>
                  <a:srgbClr val="FFFFFF"/>
                </a:highlight>
              </a:rPr>
              <a:t>1.0</a:t>
            </a:r>
            <a:r>
              <a:rPr lang="fr-FR" sz="1600" dirty="0">
                <a:solidFill>
                  <a:srgbClr val="0000FF"/>
                </a:solidFill>
                <a:highlight>
                  <a:srgbClr val="FFFFFF"/>
                </a:highlight>
              </a:rPr>
              <a:t>&lt;/</a:t>
            </a:r>
            <a:r>
              <a:rPr lang="fr-FR" sz="1600" dirty="0" err="1">
                <a:solidFill>
                  <a:srgbClr val="800000"/>
                </a:solidFill>
                <a:highlight>
                  <a:srgbClr val="FFFFFF"/>
                </a:highlight>
              </a:rPr>
              <a:t>ipxact:version</a:t>
            </a:r>
            <a:r>
              <a:rPr lang="fr-FR" sz="1600" dirty="0">
                <a:solidFill>
                  <a:srgbClr val="0000FF"/>
                </a:solidFill>
                <a:highlight>
                  <a:srgbClr val="FFFFFF"/>
                </a:highlight>
              </a:rPr>
              <a:t>&gt;</a:t>
            </a:r>
            <a:br>
              <a:rPr lang="fr-FR" sz="1600" dirty="0">
                <a:solidFill>
                  <a:srgbClr val="0000FF"/>
                </a:solidFill>
                <a:highlight>
                  <a:srgbClr val="FFFFFF"/>
                </a:highlight>
              </a:rPr>
            </a:br>
            <a:r>
              <a:rPr lang="en-US" sz="1600" dirty="0">
                <a:solidFill>
                  <a:srgbClr val="000000"/>
                </a:solidFill>
                <a:highlight>
                  <a:srgbClr val="FFFFFF"/>
                </a:highlight>
              </a:rPr>
              <a:t>  </a:t>
            </a:r>
            <a:r>
              <a:rPr lang="en-US" sz="1600" dirty="0">
                <a:solidFill>
                  <a:srgbClr val="0000FF"/>
                </a:solidFill>
                <a:highlight>
                  <a:srgbClr val="FFFFFF"/>
                </a:highlight>
              </a:rPr>
              <a:t>&lt;</a:t>
            </a:r>
            <a:r>
              <a:rPr lang="en-US" sz="1600" dirty="0" err="1">
                <a:solidFill>
                  <a:srgbClr val="800000"/>
                </a:solidFill>
                <a:highlight>
                  <a:srgbClr val="FFFFFF"/>
                </a:highlight>
              </a:rPr>
              <a:t>ipxact:components</a:t>
            </a:r>
            <a:r>
              <a:rPr lang="en-US" sz="1600" dirty="0">
                <a:solidFill>
                  <a:srgbClr val="0000FF"/>
                </a:solidFill>
                <a:highlight>
                  <a:srgbClr val="FFFFFF"/>
                </a:highlight>
              </a:rPr>
              <a:t>&gt;</a:t>
            </a:r>
            <a:br>
              <a:rPr lang="en-US" sz="1600" dirty="0">
                <a:solidFill>
                  <a:srgbClr val="0000FF"/>
                </a:solidFill>
                <a:highlight>
                  <a:srgbClr val="FFFFFF"/>
                </a:highlight>
              </a:rPr>
            </a:br>
            <a:r>
              <a:rPr lang="en-US" sz="1600" dirty="0">
                <a:solidFill>
                  <a:srgbClr val="000000"/>
                </a:solidFill>
                <a:highlight>
                  <a:srgbClr val="FFFFFF"/>
                </a:highlight>
              </a:rPr>
              <a:t>    </a:t>
            </a:r>
            <a:r>
              <a:rPr lang="en-US" sz="1600" dirty="0">
                <a:solidFill>
                  <a:srgbClr val="0000FF"/>
                </a:solidFill>
                <a:highlight>
                  <a:srgbClr val="FFFFFF"/>
                </a:highlight>
              </a:rPr>
              <a:t>&lt;</a:t>
            </a:r>
            <a:r>
              <a:rPr lang="en-US" sz="1600" dirty="0" err="1">
                <a:solidFill>
                  <a:srgbClr val="800000"/>
                </a:solidFill>
                <a:highlight>
                  <a:srgbClr val="FFFFFF"/>
                </a:highlight>
              </a:rPr>
              <a:t>ipxact:ipxactFile</a:t>
            </a:r>
            <a:r>
              <a:rPr lang="en-US" sz="1600" dirty="0">
                <a:solidFill>
                  <a:srgbClr val="0000FF"/>
                </a:solidFill>
                <a:highlight>
                  <a:srgbClr val="FFFFFF"/>
                </a:highlight>
              </a:rPr>
              <a:t>&gt;</a:t>
            </a:r>
            <a:br>
              <a:rPr lang="en-US" sz="1600" dirty="0">
                <a:solidFill>
                  <a:srgbClr val="0000FF"/>
                </a:solidFill>
                <a:highlight>
                  <a:srgbClr val="FFFFFF"/>
                </a:highlight>
              </a:rPr>
            </a:br>
            <a:r>
              <a:rPr lang="en-US" sz="1600" dirty="0">
                <a:solidFill>
                  <a:srgbClr val="000000"/>
                </a:solidFill>
                <a:highlight>
                  <a:srgbClr val="FFFFFF"/>
                </a:highlight>
              </a:rPr>
              <a:t>      </a:t>
            </a:r>
            <a:r>
              <a:rPr lang="en-US" sz="1600" dirty="0">
                <a:solidFill>
                  <a:srgbClr val="0000FF"/>
                </a:solidFill>
                <a:highlight>
                  <a:srgbClr val="FFFFFF"/>
                </a:highlight>
              </a:rPr>
              <a:t>&lt;</a:t>
            </a:r>
            <a:r>
              <a:rPr lang="en-US" sz="1600" dirty="0" err="1">
                <a:solidFill>
                  <a:srgbClr val="800000"/>
                </a:solidFill>
                <a:highlight>
                  <a:srgbClr val="FFFFFF"/>
                </a:highlight>
              </a:rPr>
              <a:t>ipxact:vlnv</a:t>
            </a:r>
            <a:r>
              <a:rPr lang="en-US" sz="1600" dirty="0">
                <a:solidFill>
                  <a:srgbClr val="FF0000"/>
                </a:solidFill>
                <a:highlight>
                  <a:srgbClr val="FFFFFF"/>
                </a:highlight>
              </a:rPr>
              <a:t> </a:t>
            </a:r>
            <a:r>
              <a:rPr lang="en-US" sz="1600" dirty="0">
                <a:solidFill>
                  <a:srgbClr val="FF0000"/>
                </a:solidFill>
                <a:highlight>
                  <a:srgbClr val="FFFF00"/>
                </a:highlight>
              </a:rPr>
              <a:t>vendor</a:t>
            </a:r>
            <a:r>
              <a:rPr lang="en-US" sz="1600" dirty="0">
                <a:solidFill>
                  <a:srgbClr val="0000FF"/>
                </a:solidFill>
                <a:highlight>
                  <a:srgbClr val="FFFF00"/>
                </a:highlight>
              </a:rPr>
              <a:t>="</a:t>
            </a:r>
            <a:r>
              <a:rPr lang="en-US" sz="1600" dirty="0">
                <a:solidFill>
                  <a:srgbClr val="000000"/>
                </a:solidFill>
                <a:highlight>
                  <a:srgbClr val="FFFF00"/>
                </a:highlight>
              </a:rPr>
              <a:t>accellera.org</a:t>
            </a:r>
            <a:r>
              <a:rPr lang="en-US" sz="1600" dirty="0">
                <a:solidFill>
                  <a:srgbClr val="0000FF"/>
                </a:solidFill>
                <a:highlight>
                  <a:srgbClr val="FFFF00"/>
                </a:highlight>
              </a:rPr>
              <a:t>"</a:t>
            </a:r>
            <a:r>
              <a:rPr lang="en-US" sz="1600" dirty="0">
                <a:solidFill>
                  <a:srgbClr val="FF0000"/>
                </a:solidFill>
                <a:highlight>
                  <a:srgbClr val="FFFF00"/>
                </a:highlight>
              </a:rPr>
              <a:t> library</a:t>
            </a:r>
            <a:r>
              <a:rPr lang="en-US" sz="1600" dirty="0">
                <a:solidFill>
                  <a:srgbClr val="0000FF"/>
                </a:solidFill>
                <a:highlight>
                  <a:srgbClr val="FFFF00"/>
                </a:highlight>
              </a:rPr>
              <a:t>="</a:t>
            </a:r>
            <a:r>
              <a:rPr lang="en-US" sz="1600" dirty="0">
                <a:solidFill>
                  <a:srgbClr val="000000"/>
                </a:solidFill>
                <a:highlight>
                  <a:srgbClr val="FFFF00"/>
                </a:highlight>
              </a:rPr>
              <a:t>i2s</a:t>
            </a:r>
            <a:r>
              <a:rPr lang="en-US" sz="1600" dirty="0">
                <a:solidFill>
                  <a:srgbClr val="0000FF"/>
                </a:solidFill>
                <a:highlight>
                  <a:srgbClr val="FFFF00"/>
                </a:highlight>
              </a:rPr>
              <a:t>"</a:t>
            </a:r>
            <a:r>
              <a:rPr lang="en-US" sz="1600" dirty="0">
                <a:solidFill>
                  <a:srgbClr val="FF0000"/>
                </a:solidFill>
                <a:highlight>
                  <a:srgbClr val="FFFF00"/>
                </a:highlight>
              </a:rPr>
              <a:t> name</a:t>
            </a:r>
            <a:r>
              <a:rPr lang="en-US" sz="1600" dirty="0">
                <a:solidFill>
                  <a:srgbClr val="0000FF"/>
                </a:solidFill>
                <a:highlight>
                  <a:srgbClr val="FFFF00"/>
                </a:highlight>
              </a:rPr>
              <a:t>="</a:t>
            </a:r>
            <a:r>
              <a:rPr lang="en-US" sz="1600" dirty="0" err="1">
                <a:solidFill>
                  <a:srgbClr val="000000"/>
                </a:solidFill>
                <a:highlight>
                  <a:srgbClr val="FFFF00"/>
                </a:highlight>
              </a:rPr>
              <a:t>initiator_transmitter</a:t>
            </a:r>
            <a:r>
              <a:rPr lang="en-US" sz="1600" dirty="0">
                <a:solidFill>
                  <a:srgbClr val="0000FF"/>
                </a:solidFill>
                <a:highlight>
                  <a:srgbClr val="FFFF00"/>
                </a:highlight>
              </a:rPr>
              <a:t>"</a:t>
            </a:r>
            <a:r>
              <a:rPr lang="en-US" sz="1600" dirty="0">
                <a:solidFill>
                  <a:srgbClr val="FF0000"/>
                </a:solidFill>
                <a:highlight>
                  <a:srgbClr val="FFFF00"/>
                </a:highlight>
              </a:rPr>
              <a:t> version</a:t>
            </a:r>
            <a:r>
              <a:rPr lang="en-US" sz="1600" dirty="0">
                <a:solidFill>
                  <a:srgbClr val="0000FF"/>
                </a:solidFill>
                <a:highlight>
                  <a:srgbClr val="FFFF00"/>
                </a:highlight>
              </a:rPr>
              <a:t>="</a:t>
            </a:r>
            <a:r>
              <a:rPr lang="en-US" sz="1600" dirty="0">
                <a:solidFill>
                  <a:srgbClr val="000000"/>
                </a:solidFill>
                <a:highlight>
                  <a:srgbClr val="FFFF00"/>
                </a:highlight>
              </a:rPr>
              <a:t>1.0</a:t>
            </a:r>
            <a:r>
              <a:rPr lang="en-US" sz="1600" dirty="0">
                <a:solidFill>
                  <a:srgbClr val="0000FF"/>
                </a:solidFill>
                <a:highlight>
                  <a:srgbClr val="FFFF00"/>
                </a:highlight>
              </a:rPr>
              <a:t>"</a:t>
            </a:r>
            <a:r>
              <a:rPr lang="en-US" sz="1600" dirty="0">
                <a:solidFill>
                  <a:srgbClr val="0000FF"/>
                </a:solidFill>
                <a:highlight>
                  <a:srgbClr val="FFFFFF"/>
                </a:highlight>
              </a:rPr>
              <a:t>/&gt;</a:t>
            </a:r>
            <a:br>
              <a:rPr lang="en-US" sz="1600" dirty="0">
                <a:solidFill>
                  <a:srgbClr val="0000FF"/>
                </a:solidFill>
                <a:highlight>
                  <a:srgbClr val="FFFFFF"/>
                </a:highlight>
              </a:rPr>
            </a:br>
            <a:r>
              <a:rPr lang="en-US" sz="1600" dirty="0">
                <a:solidFill>
                  <a:srgbClr val="000000"/>
                </a:solidFill>
                <a:highlight>
                  <a:srgbClr val="FFFFFF"/>
                </a:highlight>
              </a:rPr>
              <a:t>      </a:t>
            </a:r>
            <a:r>
              <a:rPr lang="en-US" sz="1600" dirty="0">
                <a:solidFill>
                  <a:srgbClr val="0000FF"/>
                </a:solidFill>
                <a:highlight>
                  <a:srgbClr val="FFFFFF"/>
                </a:highlight>
              </a:rPr>
              <a:t>&lt;</a:t>
            </a:r>
            <a:r>
              <a:rPr lang="en-US" sz="1600" dirty="0" err="1">
                <a:solidFill>
                  <a:srgbClr val="800000"/>
                </a:solidFill>
                <a:highlight>
                  <a:srgbClr val="FFFFFF"/>
                </a:highlight>
              </a:rPr>
              <a:t>ipxact:name</a:t>
            </a:r>
            <a:r>
              <a:rPr lang="en-US" sz="1600" dirty="0">
                <a:solidFill>
                  <a:srgbClr val="0000FF"/>
                </a:solidFill>
              </a:rPr>
              <a:t>&gt;..</a:t>
            </a:r>
            <a:r>
              <a:rPr lang="en-US" sz="1600" dirty="0">
                <a:solidFill>
                  <a:srgbClr val="000000"/>
                </a:solidFill>
              </a:rPr>
              <a:t>/components/initiator_transmitter.xml</a:t>
            </a:r>
            <a:r>
              <a:rPr lang="en-US" sz="1600" dirty="0">
                <a:solidFill>
                  <a:srgbClr val="0000FF"/>
                </a:solidFill>
                <a:highlight>
                  <a:srgbClr val="FFFFFF"/>
                </a:highlight>
              </a:rPr>
              <a:t>&lt;/</a:t>
            </a:r>
            <a:r>
              <a:rPr lang="en-US" sz="1600" dirty="0" err="1">
                <a:solidFill>
                  <a:srgbClr val="800000"/>
                </a:solidFill>
                <a:highlight>
                  <a:srgbClr val="FFFFFF"/>
                </a:highlight>
              </a:rPr>
              <a:t>ipxact:name</a:t>
            </a:r>
            <a:r>
              <a:rPr lang="en-US" sz="1600" dirty="0">
                <a:solidFill>
                  <a:srgbClr val="0000FF"/>
                </a:solidFill>
                <a:highlight>
                  <a:srgbClr val="FFFFFF"/>
                </a:highlight>
              </a:rPr>
              <a:t>&gt;</a:t>
            </a:r>
            <a:br>
              <a:rPr lang="en-US" sz="1600" dirty="0">
                <a:solidFill>
                  <a:srgbClr val="0000FF"/>
                </a:solidFill>
                <a:highlight>
                  <a:srgbClr val="FFFFFF"/>
                </a:highlight>
              </a:rPr>
            </a:br>
            <a:r>
              <a:rPr lang="en-US" sz="1600" dirty="0">
                <a:solidFill>
                  <a:srgbClr val="000000"/>
                </a:solidFill>
                <a:highlight>
                  <a:srgbClr val="FFFFFF"/>
                </a:highlight>
              </a:rPr>
              <a:t>    </a:t>
            </a:r>
            <a:r>
              <a:rPr lang="en-US" sz="1600" dirty="0">
                <a:solidFill>
                  <a:srgbClr val="0000FF"/>
                </a:solidFill>
                <a:highlight>
                  <a:srgbClr val="FFFFFF"/>
                </a:highlight>
              </a:rPr>
              <a:t>&lt;/</a:t>
            </a:r>
            <a:r>
              <a:rPr lang="en-US" sz="1600" dirty="0" err="1">
                <a:solidFill>
                  <a:srgbClr val="800000"/>
                </a:solidFill>
                <a:highlight>
                  <a:srgbClr val="FFFFFF"/>
                </a:highlight>
              </a:rPr>
              <a:t>ipxact:ipxactFile</a:t>
            </a:r>
            <a:r>
              <a:rPr lang="en-US" sz="1600" dirty="0">
                <a:solidFill>
                  <a:srgbClr val="0000FF"/>
                </a:solidFill>
                <a:highlight>
                  <a:srgbClr val="FFFFFF"/>
                </a:highlight>
              </a:rPr>
              <a:t>&gt;</a:t>
            </a:r>
            <a:br>
              <a:rPr lang="en-US" sz="1600" dirty="0">
                <a:solidFill>
                  <a:srgbClr val="0000FF"/>
                </a:solidFill>
                <a:highlight>
                  <a:srgbClr val="FFFFFF"/>
                </a:highlight>
              </a:rPr>
            </a:br>
            <a:r>
              <a:rPr lang="en-US" sz="1600" dirty="0">
                <a:solidFill>
                  <a:srgbClr val="000000"/>
                </a:solidFill>
                <a:highlight>
                  <a:srgbClr val="FFFFFF"/>
                </a:highlight>
              </a:rPr>
              <a:t>  </a:t>
            </a:r>
            <a:r>
              <a:rPr lang="en-US" sz="1600" dirty="0">
                <a:solidFill>
                  <a:srgbClr val="0000FF"/>
                </a:solidFill>
                <a:highlight>
                  <a:srgbClr val="FFFFFF"/>
                </a:highlight>
              </a:rPr>
              <a:t>&lt;/</a:t>
            </a:r>
            <a:r>
              <a:rPr lang="en-US" sz="1600" dirty="0" err="1">
                <a:solidFill>
                  <a:srgbClr val="800000"/>
                </a:solidFill>
                <a:highlight>
                  <a:srgbClr val="FFFFFF"/>
                </a:highlight>
              </a:rPr>
              <a:t>ipxact</a:t>
            </a:r>
            <a:r>
              <a:rPr lang="en-US" sz="1600" dirty="0">
                <a:solidFill>
                  <a:srgbClr val="800000"/>
                </a:solidFill>
                <a:highlight>
                  <a:srgbClr val="FFFFFF"/>
                </a:highlight>
              </a:rPr>
              <a:t>: components </a:t>
            </a:r>
            <a:r>
              <a:rPr lang="en-US" sz="1600" dirty="0">
                <a:solidFill>
                  <a:srgbClr val="0000FF"/>
                </a:solidFill>
                <a:highlight>
                  <a:srgbClr val="FFFFFF"/>
                </a:highlight>
              </a:rPr>
              <a:t>&gt;</a:t>
            </a:r>
            <a:br>
              <a:rPr lang="en-US" sz="1600" dirty="0">
                <a:solidFill>
                  <a:srgbClr val="0000FF"/>
                </a:solidFill>
                <a:highlight>
                  <a:srgbClr val="FFFFFF"/>
                </a:highlight>
              </a:rPr>
            </a:br>
            <a:r>
              <a:rPr lang="en-US" sz="1600" dirty="0">
                <a:solidFill>
                  <a:srgbClr val="0000FF"/>
                </a:solidFill>
                <a:highlight>
                  <a:srgbClr val="FFFFFF"/>
                </a:highlight>
              </a:rPr>
              <a:t>&lt;/</a:t>
            </a:r>
            <a:r>
              <a:rPr lang="en-US" sz="1600" dirty="0" err="1">
                <a:solidFill>
                  <a:srgbClr val="800000"/>
                </a:solidFill>
                <a:highlight>
                  <a:srgbClr val="FFFFFF"/>
                </a:highlight>
              </a:rPr>
              <a:t>ipxact:catalog</a:t>
            </a:r>
            <a:r>
              <a:rPr lang="en-US" sz="1600" dirty="0">
                <a:solidFill>
                  <a:srgbClr val="0000FF"/>
                </a:solidFill>
                <a:highlight>
                  <a:srgbClr val="FFFFFF"/>
                </a:highlight>
              </a:rPr>
              <a:t>&gt;</a:t>
            </a:r>
            <a:endParaRPr lang="en-US" sz="1800" dirty="0"/>
          </a:p>
        </p:txBody>
      </p:sp>
      <p:sp>
        <p:nvSpPr>
          <p:cNvPr id="3" name="Content Placeholder 2">
            <a:extLst>
              <a:ext uri="{FF2B5EF4-FFF2-40B4-BE49-F238E27FC236}">
                <a16:creationId xmlns:a16="http://schemas.microsoft.com/office/drawing/2014/main" id="{D18F589D-A754-1A66-21BB-27BC376BD616}"/>
              </a:ext>
            </a:extLst>
          </p:cNvPr>
          <p:cNvSpPr>
            <a:spLocks noGrp="1"/>
          </p:cNvSpPr>
          <p:nvPr>
            <p:ph idx="1"/>
          </p:nvPr>
        </p:nvSpPr>
        <p:spPr>
          <a:xfrm>
            <a:off x="838200" y="1825625"/>
            <a:ext cx="10515600" cy="1117601"/>
          </a:xfrm>
        </p:spPr>
        <p:txBody>
          <a:bodyPr>
            <a:normAutofit lnSpcReduction="10000"/>
          </a:bodyPr>
          <a:lstStyle/>
          <a:p>
            <a:pPr marL="0" indent="0">
              <a:buFont typeface="Arial" panose="020B0604020202020204" pitchFamily="34" charset="0"/>
              <a:buNone/>
            </a:pPr>
            <a:r>
              <a:rPr lang="en-US" sz="2600" dirty="0"/>
              <a:t>The purpose of a </a:t>
            </a:r>
            <a:r>
              <a:rPr lang="en-US" sz="2600" b="1" dirty="0"/>
              <a:t>catalog</a:t>
            </a:r>
            <a:r>
              <a:rPr lang="en-US" sz="2600" dirty="0"/>
              <a:t> is to manage collections of IP-XACT files by documenting the location of IP-XACT files and the identifiers of the IP-XACT elements documented in those files.</a:t>
            </a:r>
          </a:p>
          <a:p>
            <a:endParaRPr lang="en-US" sz="2600" dirty="0"/>
          </a:p>
          <a:p>
            <a:endParaRPr lang="en-US" sz="2600" dirty="0"/>
          </a:p>
        </p:txBody>
      </p:sp>
      <p:sp>
        <p:nvSpPr>
          <p:cNvPr id="2" name="Title 1">
            <a:extLst>
              <a:ext uri="{FF2B5EF4-FFF2-40B4-BE49-F238E27FC236}">
                <a16:creationId xmlns:a16="http://schemas.microsoft.com/office/drawing/2014/main" id="{4ED82136-0E56-ADC8-5208-ABC9F6D039AE}"/>
              </a:ext>
            </a:extLst>
          </p:cNvPr>
          <p:cNvSpPr>
            <a:spLocks noGrp="1"/>
          </p:cNvSpPr>
          <p:nvPr>
            <p:ph type="title"/>
          </p:nvPr>
        </p:nvSpPr>
        <p:spPr/>
        <p:txBody>
          <a:bodyPr/>
          <a:lstStyle/>
          <a:p>
            <a:r>
              <a:rPr lang="nl-NL" dirty="0"/>
              <a:t>IP-XACT </a:t>
            </a:r>
            <a:r>
              <a:rPr lang="nl-NL" dirty="0" err="1"/>
              <a:t>Catalog</a:t>
            </a:r>
            <a:r>
              <a:rPr lang="nl-NL" dirty="0"/>
              <a:t> - VLNV Reference</a:t>
            </a:r>
            <a:endParaRPr lang="en-US" dirty="0"/>
          </a:p>
        </p:txBody>
      </p:sp>
      <p:sp>
        <p:nvSpPr>
          <p:cNvPr id="5" name="TextBox 4">
            <a:extLst>
              <a:ext uri="{FF2B5EF4-FFF2-40B4-BE49-F238E27FC236}">
                <a16:creationId xmlns:a16="http://schemas.microsoft.com/office/drawing/2014/main" id="{31808405-C0A1-4BFC-3365-9158F893958A}"/>
              </a:ext>
            </a:extLst>
          </p:cNvPr>
          <p:cNvSpPr txBox="1"/>
          <p:nvPr/>
        </p:nvSpPr>
        <p:spPr>
          <a:xfrm>
            <a:off x="0" y="3048000"/>
            <a:ext cx="1915396" cy="369332"/>
          </a:xfrm>
          <a:prstGeom prst="rect">
            <a:avLst/>
          </a:prstGeom>
          <a:noFill/>
        </p:spPr>
        <p:txBody>
          <a:bodyPr wrap="none" rtlCol="0">
            <a:spAutoFit/>
          </a:bodyPr>
          <a:lstStyle/>
          <a:p>
            <a:r>
              <a:rPr lang="nl-NL" dirty="0"/>
              <a:t>Document type </a:t>
            </a:r>
            <a:r>
              <a:rPr lang="nl-NL" dirty="0">
                <a:sym typeface="Wingdings" panose="05000000000000000000" pitchFamily="2" charset="2"/>
              </a:rPr>
              <a:t></a:t>
            </a:r>
            <a:endParaRPr lang="en-US" dirty="0"/>
          </a:p>
        </p:txBody>
      </p:sp>
      <p:sp>
        <p:nvSpPr>
          <p:cNvPr id="6" name="TextBox 5">
            <a:extLst>
              <a:ext uri="{FF2B5EF4-FFF2-40B4-BE49-F238E27FC236}">
                <a16:creationId xmlns:a16="http://schemas.microsoft.com/office/drawing/2014/main" id="{8013B357-8AD7-F80F-9C09-B7D1007FDE39}"/>
              </a:ext>
            </a:extLst>
          </p:cNvPr>
          <p:cNvSpPr txBox="1"/>
          <p:nvPr/>
        </p:nvSpPr>
        <p:spPr>
          <a:xfrm>
            <a:off x="30456" y="3314700"/>
            <a:ext cx="1884940" cy="369332"/>
          </a:xfrm>
          <a:prstGeom prst="rect">
            <a:avLst/>
          </a:prstGeom>
          <a:noFill/>
        </p:spPr>
        <p:txBody>
          <a:bodyPr wrap="none" rtlCol="0">
            <a:spAutoFit/>
          </a:bodyPr>
          <a:lstStyle/>
          <a:p>
            <a:r>
              <a:rPr lang="nl-NL" dirty="0"/>
              <a:t>VLNV </a:t>
            </a:r>
            <a:r>
              <a:rPr lang="nl-NL" dirty="0" err="1"/>
              <a:t>identifier</a:t>
            </a:r>
            <a:r>
              <a:rPr lang="nl-NL" dirty="0"/>
              <a:t> </a:t>
            </a:r>
            <a:r>
              <a:rPr lang="nl-NL" dirty="0">
                <a:sym typeface="Wingdings" panose="05000000000000000000" pitchFamily="2" charset="2"/>
              </a:rPr>
              <a:t></a:t>
            </a:r>
            <a:endParaRPr lang="en-US" dirty="0"/>
          </a:p>
        </p:txBody>
      </p:sp>
      <p:cxnSp>
        <p:nvCxnSpPr>
          <p:cNvPr id="7" name="Straight Connector 6">
            <a:extLst>
              <a:ext uri="{FF2B5EF4-FFF2-40B4-BE49-F238E27FC236}">
                <a16:creationId xmlns:a16="http://schemas.microsoft.com/office/drawing/2014/main" id="{B6AED10A-8209-A8C2-2ACE-CED511B877B1}"/>
              </a:ext>
            </a:extLst>
          </p:cNvPr>
          <p:cNvCxnSpPr>
            <a:cxnSpLocks/>
          </p:cNvCxnSpPr>
          <p:nvPr/>
        </p:nvCxnSpPr>
        <p:spPr>
          <a:xfrm>
            <a:off x="1809750" y="3429000"/>
            <a:ext cx="0" cy="6572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C66CB23-EA20-9BE3-9B23-D13E1B4B92ED}"/>
              </a:ext>
            </a:extLst>
          </p:cNvPr>
          <p:cNvCxnSpPr>
            <a:cxnSpLocks/>
          </p:cNvCxnSpPr>
          <p:nvPr/>
        </p:nvCxnSpPr>
        <p:spPr>
          <a:xfrm>
            <a:off x="1809750" y="3141107"/>
            <a:ext cx="0" cy="2116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93F9E64F-24D1-46DD-CFB6-03A607B1C40F}"/>
              </a:ext>
            </a:extLst>
          </p:cNvPr>
          <p:cNvSpPr txBox="1"/>
          <p:nvPr/>
        </p:nvSpPr>
        <p:spPr>
          <a:xfrm>
            <a:off x="-13783" y="4404837"/>
            <a:ext cx="1924501" cy="369332"/>
          </a:xfrm>
          <a:prstGeom prst="rect">
            <a:avLst/>
          </a:prstGeom>
          <a:noFill/>
        </p:spPr>
        <p:txBody>
          <a:bodyPr wrap="none" rtlCol="0">
            <a:spAutoFit/>
          </a:bodyPr>
          <a:lstStyle/>
          <a:p>
            <a:r>
              <a:rPr lang="nl-NL" dirty="0"/>
              <a:t>VLNV </a:t>
            </a:r>
            <a:r>
              <a:rPr lang="nl-NL" dirty="0" err="1"/>
              <a:t>reference</a:t>
            </a:r>
            <a:r>
              <a:rPr lang="nl-NL" dirty="0"/>
              <a:t> </a:t>
            </a:r>
            <a:r>
              <a:rPr lang="nl-NL" dirty="0">
                <a:sym typeface="Wingdings" panose="05000000000000000000" pitchFamily="2" charset="2"/>
              </a:rPr>
              <a:t></a:t>
            </a:r>
            <a:endParaRPr lang="en-US" dirty="0"/>
          </a:p>
        </p:txBody>
      </p:sp>
      <p:cxnSp>
        <p:nvCxnSpPr>
          <p:cNvPr id="10" name="Straight Connector 9">
            <a:extLst>
              <a:ext uri="{FF2B5EF4-FFF2-40B4-BE49-F238E27FC236}">
                <a16:creationId xmlns:a16="http://schemas.microsoft.com/office/drawing/2014/main" id="{3A5C6099-9DE2-EDC5-1364-91BE5C8FBB77}"/>
              </a:ext>
            </a:extLst>
          </p:cNvPr>
          <p:cNvCxnSpPr>
            <a:cxnSpLocks/>
          </p:cNvCxnSpPr>
          <p:nvPr/>
        </p:nvCxnSpPr>
        <p:spPr>
          <a:xfrm>
            <a:off x="1795967" y="4497944"/>
            <a:ext cx="0" cy="2116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AD159FA2-5E33-50A2-6F2E-D7EFCE25C372}"/>
              </a:ext>
            </a:extLst>
          </p:cNvPr>
          <p:cNvSpPr txBox="1"/>
          <p:nvPr/>
        </p:nvSpPr>
        <p:spPr>
          <a:xfrm>
            <a:off x="314640" y="4631333"/>
            <a:ext cx="1596078" cy="369332"/>
          </a:xfrm>
          <a:prstGeom prst="rect">
            <a:avLst/>
          </a:prstGeom>
          <a:noFill/>
        </p:spPr>
        <p:txBody>
          <a:bodyPr wrap="none" rtlCol="0">
            <a:spAutoFit/>
          </a:bodyPr>
          <a:lstStyle/>
          <a:p>
            <a:r>
              <a:rPr lang="nl-NL" dirty="0"/>
              <a:t>File </a:t>
            </a:r>
            <a:r>
              <a:rPr lang="nl-NL" dirty="0" err="1"/>
              <a:t>location</a:t>
            </a:r>
            <a:r>
              <a:rPr lang="nl-NL" dirty="0"/>
              <a:t> </a:t>
            </a:r>
            <a:r>
              <a:rPr lang="nl-NL" dirty="0">
                <a:sym typeface="Wingdings" panose="05000000000000000000" pitchFamily="2" charset="2"/>
              </a:rPr>
              <a:t></a:t>
            </a:r>
            <a:endParaRPr lang="en-US" dirty="0"/>
          </a:p>
        </p:txBody>
      </p:sp>
      <p:cxnSp>
        <p:nvCxnSpPr>
          <p:cNvPr id="12" name="Straight Connector 11">
            <a:extLst>
              <a:ext uri="{FF2B5EF4-FFF2-40B4-BE49-F238E27FC236}">
                <a16:creationId xmlns:a16="http://schemas.microsoft.com/office/drawing/2014/main" id="{DC91BCB5-30F3-650D-6A16-34FA55B9954B}"/>
              </a:ext>
            </a:extLst>
          </p:cNvPr>
          <p:cNvCxnSpPr>
            <a:cxnSpLocks/>
          </p:cNvCxnSpPr>
          <p:nvPr/>
        </p:nvCxnSpPr>
        <p:spPr>
          <a:xfrm>
            <a:off x="1795967" y="4724440"/>
            <a:ext cx="0" cy="2116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Slide Number Placeholder 12">
            <a:extLst>
              <a:ext uri="{FF2B5EF4-FFF2-40B4-BE49-F238E27FC236}">
                <a16:creationId xmlns:a16="http://schemas.microsoft.com/office/drawing/2014/main" id="{65474DC8-3499-6F3E-96EF-404B412116DD}"/>
              </a:ext>
            </a:extLst>
          </p:cNvPr>
          <p:cNvSpPr>
            <a:spLocks noGrp="1"/>
          </p:cNvSpPr>
          <p:nvPr>
            <p:ph type="sldNum" sz="quarter" idx="4"/>
          </p:nvPr>
        </p:nvSpPr>
        <p:spPr>
          <a:xfrm>
            <a:off x="4610100" y="6263481"/>
            <a:ext cx="2971800" cy="458787"/>
          </a:xfrm>
          <a:prstGeom prst="rect">
            <a:avLst/>
          </a:prstGeom>
        </p:spPr>
        <p:txBody>
          <a:bodyPr vert="horz" lIns="91440" tIns="45720" rIns="91440" bIns="45720" rtlCol="0" anchor="b"/>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596A38-C4CA-4917-A83B-637187006481}" type="slidenum">
              <a:rPr lang="en-US" smtClean="0"/>
              <a:pPr/>
              <a:t>7</a:t>
            </a:fld>
            <a:endParaRPr lang="en-US" dirty="0"/>
          </a:p>
        </p:txBody>
      </p:sp>
    </p:spTree>
    <p:extLst>
      <p:ext uri="{BB962C8B-B14F-4D97-AF65-F5344CB8AC3E}">
        <p14:creationId xmlns:p14="http://schemas.microsoft.com/office/powerpoint/2010/main" val="6658940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6A528-9EA5-8B81-4A37-6E9C451A1FED}"/>
              </a:ext>
            </a:extLst>
          </p:cNvPr>
          <p:cNvSpPr>
            <a:spLocks noGrp="1"/>
          </p:cNvSpPr>
          <p:nvPr>
            <p:ph type="title"/>
          </p:nvPr>
        </p:nvSpPr>
        <p:spPr/>
        <p:txBody>
          <a:bodyPr/>
          <a:lstStyle/>
          <a:p>
            <a:r>
              <a:rPr lang="nl-NL" dirty="0"/>
              <a:t>Component</a:t>
            </a:r>
            <a:endParaRPr lang="en-US" dirty="0"/>
          </a:p>
        </p:txBody>
      </p:sp>
      <p:sp>
        <p:nvSpPr>
          <p:cNvPr id="3" name="Slide Number Placeholder 2">
            <a:extLst>
              <a:ext uri="{FF2B5EF4-FFF2-40B4-BE49-F238E27FC236}">
                <a16:creationId xmlns:a16="http://schemas.microsoft.com/office/drawing/2014/main" id="{2B24C358-6A19-6B85-8CF5-B07F1647D05E}"/>
              </a:ext>
            </a:extLst>
          </p:cNvPr>
          <p:cNvSpPr>
            <a:spLocks noGrp="1"/>
          </p:cNvSpPr>
          <p:nvPr>
            <p:ph type="sldNum" sz="quarter" idx="4"/>
          </p:nvPr>
        </p:nvSpPr>
        <p:spPr>
          <a:xfrm>
            <a:off x="4610100" y="6263481"/>
            <a:ext cx="2971800" cy="458787"/>
          </a:xfrm>
          <a:prstGeom prst="rect">
            <a:avLst/>
          </a:prstGeom>
        </p:spPr>
        <p:txBody>
          <a:bodyPr vert="horz" lIns="91440" tIns="45720" rIns="91440" bIns="45720" rtlCol="0" anchor="b"/>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596A38-C4CA-4917-A83B-637187006481}" type="slidenum">
              <a:rPr lang="en-US" smtClean="0"/>
              <a:pPr/>
              <a:t>8</a:t>
            </a:fld>
            <a:endParaRPr lang="en-US" dirty="0"/>
          </a:p>
        </p:txBody>
      </p:sp>
    </p:spTree>
    <p:extLst>
      <p:ext uri="{BB962C8B-B14F-4D97-AF65-F5344CB8AC3E}">
        <p14:creationId xmlns:p14="http://schemas.microsoft.com/office/powerpoint/2010/main" val="38610674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73575-3089-6D06-E114-4AAE79621727}"/>
              </a:ext>
            </a:extLst>
          </p:cNvPr>
          <p:cNvSpPr>
            <a:spLocks noGrp="1"/>
          </p:cNvSpPr>
          <p:nvPr>
            <p:ph type="title"/>
          </p:nvPr>
        </p:nvSpPr>
        <p:spPr/>
        <p:txBody>
          <a:bodyPr/>
          <a:lstStyle/>
          <a:p>
            <a:r>
              <a:rPr lang="nl-NL" dirty="0"/>
              <a:t>IP-XACT Component</a:t>
            </a:r>
            <a:endParaRPr lang="en-US" dirty="0"/>
          </a:p>
        </p:txBody>
      </p:sp>
      <p:sp>
        <p:nvSpPr>
          <p:cNvPr id="3" name="Content Placeholder 2">
            <a:extLst>
              <a:ext uri="{FF2B5EF4-FFF2-40B4-BE49-F238E27FC236}">
                <a16:creationId xmlns:a16="http://schemas.microsoft.com/office/drawing/2014/main" id="{21FCDD34-32A4-B6A3-ED17-349A80A99214}"/>
              </a:ext>
            </a:extLst>
          </p:cNvPr>
          <p:cNvSpPr>
            <a:spLocks noGrp="1"/>
          </p:cNvSpPr>
          <p:nvPr>
            <p:ph idx="1"/>
          </p:nvPr>
        </p:nvSpPr>
        <p:spPr/>
        <p:txBody>
          <a:bodyPr/>
          <a:lstStyle/>
          <a:p>
            <a:pPr marL="0" marR="0" indent="0" algn="just">
              <a:lnSpc>
                <a:spcPct val="107000"/>
              </a:lnSpc>
              <a:spcBef>
                <a:spcPts val="0"/>
              </a:spcBef>
              <a:spcAft>
                <a:spcPts val="495"/>
              </a:spcAft>
              <a:buNone/>
            </a:pPr>
            <a:r>
              <a:rPr lang="en-US" sz="2600" dirty="0"/>
              <a:t>The purpose of a </a:t>
            </a:r>
            <a:r>
              <a:rPr lang="en-US" sz="2600" b="1" dirty="0"/>
              <a:t>component</a:t>
            </a:r>
            <a:r>
              <a:rPr lang="en-US" sz="2600" dirty="0"/>
              <a:t> is to enable the (re-)use of an IP through IP-XACT without the need for information from the implementation files. To this end, a component documents aspects such as</a:t>
            </a:r>
          </a:p>
          <a:p>
            <a:pPr>
              <a:lnSpc>
                <a:spcPct val="107000"/>
              </a:lnSpc>
              <a:spcBef>
                <a:spcPts val="0"/>
              </a:spcBef>
              <a:tabLst>
                <a:tab pos="190500" algn="ctr"/>
                <a:tab pos="5540375" algn="r"/>
              </a:tabLst>
            </a:pPr>
            <a:r>
              <a:rPr lang="en-US" sz="2200" dirty="0"/>
              <a:t>the interfaces of an IP such as parameters, registers, ports, and grouping of ports into bus interfaces,</a:t>
            </a:r>
          </a:p>
          <a:p>
            <a:pPr>
              <a:lnSpc>
                <a:spcPct val="107000"/>
              </a:lnSpc>
              <a:spcBef>
                <a:spcPts val="0"/>
              </a:spcBef>
              <a:tabLst>
                <a:tab pos="190500" algn="ctr"/>
                <a:tab pos="5540375" algn="r"/>
              </a:tabLst>
            </a:pPr>
            <a:r>
              <a:rPr lang="en-US" sz="2200" dirty="0"/>
              <a:t>the views of an IP such as RTL and TLM descriptions, and</a:t>
            </a:r>
          </a:p>
          <a:p>
            <a:pPr>
              <a:lnSpc>
                <a:spcPct val="107000"/>
              </a:lnSpc>
              <a:spcBef>
                <a:spcPts val="0"/>
              </a:spcBef>
              <a:tabLst>
                <a:tab pos="190500" algn="ctr"/>
                <a:tab pos="5540375" algn="r"/>
              </a:tabLst>
            </a:pPr>
            <a:r>
              <a:rPr lang="en-US" sz="2200" dirty="0"/>
              <a:t>the files implementing each view, such as Verilog, VHDL, and </a:t>
            </a:r>
            <a:r>
              <a:rPr lang="en-US" sz="2200" dirty="0" err="1"/>
              <a:t>SystemC</a:t>
            </a:r>
            <a:r>
              <a:rPr lang="en-US" sz="2200" dirty="0"/>
              <a:t> files.</a:t>
            </a:r>
          </a:p>
          <a:p>
            <a:endParaRPr lang="en-US" dirty="0"/>
          </a:p>
        </p:txBody>
      </p:sp>
      <p:sp>
        <p:nvSpPr>
          <p:cNvPr id="4" name="Slide Number Placeholder 3">
            <a:extLst>
              <a:ext uri="{FF2B5EF4-FFF2-40B4-BE49-F238E27FC236}">
                <a16:creationId xmlns:a16="http://schemas.microsoft.com/office/drawing/2014/main" id="{D8168143-AEEF-0457-830B-0ACEF209FE4B}"/>
              </a:ext>
            </a:extLst>
          </p:cNvPr>
          <p:cNvSpPr>
            <a:spLocks noGrp="1"/>
          </p:cNvSpPr>
          <p:nvPr>
            <p:ph type="sldNum" sz="quarter" idx="4"/>
          </p:nvPr>
        </p:nvSpPr>
        <p:spPr>
          <a:xfrm>
            <a:off x="4610100" y="6263481"/>
            <a:ext cx="2971800" cy="458787"/>
          </a:xfrm>
          <a:prstGeom prst="rect">
            <a:avLst/>
          </a:prstGeom>
        </p:spPr>
        <p:txBody>
          <a:bodyPr vert="horz" lIns="91440" tIns="45720" rIns="91440" bIns="45720" rtlCol="0" anchor="b"/>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3596A38-C4CA-4917-A83B-637187006481}" type="slidenum">
              <a:rPr lang="en-US" smtClean="0"/>
              <a:pPr/>
              <a:t>9</a:t>
            </a:fld>
            <a:endParaRPr lang="en-US" dirty="0"/>
          </a:p>
        </p:txBody>
      </p:sp>
    </p:spTree>
    <p:extLst>
      <p:ext uri="{BB962C8B-B14F-4D97-AF65-F5344CB8AC3E}">
        <p14:creationId xmlns:p14="http://schemas.microsoft.com/office/powerpoint/2010/main" val="40659269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79</TotalTime>
  <Words>2730</Words>
  <Application>Microsoft Office PowerPoint</Application>
  <PresentationFormat>Widescreen</PresentationFormat>
  <Paragraphs>470</Paragraphs>
  <Slides>60</Slides>
  <Notes>26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60</vt:i4>
      </vt:variant>
    </vt:vector>
  </HeadingPairs>
  <TitlesOfParts>
    <vt:vector size="67" baseType="lpstr">
      <vt:lpstr>Aptos</vt:lpstr>
      <vt:lpstr>Arial</vt:lpstr>
      <vt:lpstr>Calibri</vt:lpstr>
      <vt:lpstr>Calibri Light</vt:lpstr>
      <vt:lpstr>Times New Roman</vt:lpstr>
      <vt:lpstr>Wingdings</vt:lpstr>
      <vt:lpstr>Office Theme</vt:lpstr>
      <vt:lpstr>IP-XACT Tutorial </vt:lpstr>
      <vt:lpstr>Outline</vt:lpstr>
      <vt:lpstr>IEEE 1685 - IP-XACT, A Standard Structure …</vt:lpstr>
      <vt:lpstr>IP-XACT Releases</vt:lpstr>
      <vt:lpstr>IP-XACT Document Types</vt:lpstr>
      <vt:lpstr>IP-XACT Document Identifier - VLNV </vt:lpstr>
      <vt:lpstr>IP-XACT Catalog - VLNV Reference</vt:lpstr>
      <vt:lpstr>Component</vt:lpstr>
      <vt:lpstr>IP-XACT Component</vt:lpstr>
      <vt:lpstr>Example IP-XACT Component</vt:lpstr>
      <vt:lpstr>Example IP-XACT Component – Model (1)</vt:lpstr>
      <vt:lpstr>Example IP-XACT Component – Model (2)</vt:lpstr>
      <vt:lpstr>Example IP-XACT Component – Model (3)</vt:lpstr>
      <vt:lpstr>Example IP-XACT Component – Model (4)</vt:lpstr>
      <vt:lpstr>Use cases for this example</vt:lpstr>
      <vt:lpstr>Design</vt:lpstr>
      <vt:lpstr>IP-XACT Design</vt:lpstr>
      <vt:lpstr>Example IP-XACT Design</vt:lpstr>
      <vt:lpstr>IP-XACT Design – Component Instances</vt:lpstr>
      <vt:lpstr>IP-XACT Design – Ad Hoc Connections</vt:lpstr>
      <vt:lpstr>Design configuration</vt:lpstr>
      <vt:lpstr>IP-XACT Design Configuration</vt:lpstr>
      <vt:lpstr>Example IP-XACT Design Configuration</vt:lpstr>
      <vt:lpstr>Example IP-XACT Component – Hierarchical (1)</vt:lpstr>
      <vt:lpstr>Example IP-XACT Component – Hierarchical (2)</vt:lpstr>
      <vt:lpstr>Use cases for this example</vt:lpstr>
      <vt:lpstr>Bus and abstraction definition</vt:lpstr>
      <vt:lpstr>IP-XACT Bus Definition</vt:lpstr>
      <vt:lpstr>Example Protocol - Inter-IC Sound (IIS or I2S)</vt:lpstr>
      <vt:lpstr>Example IP-XACT Bus Definition</vt:lpstr>
      <vt:lpstr>Example IP-XACT abstraction definition (1)</vt:lpstr>
      <vt:lpstr>Example IP-XACT abstraction definition (2)</vt:lpstr>
      <vt:lpstr>Example IP-XACT abstraction definition (3)</vt:lpstr>
      <vt:lpstr>Example IP-XACT abstraction definition (4)</vt:lpstr>
      <vt:lpstr>Example IP-XACT abstraction definition (4)</vt:lpstr>
      <vt:lpstr>Component bus interfaces and design interconnections</vt:lpstr>
      <vt:lpstr>Example Component Bus Interface (1)</vt:lpstr>
      <vt:lpstr>Example Component Bus Interface (2)</vt:lpstr>
      <vt:lpstr>Design Interconnections</vt:lpstr>
      <vt:lpstr>Example IP-XACT Design Interconnection</vt:lpstr>
      <vt:lpstr>Design Interconnections</vt:lpstr>
      <vt:lpstr>Design Interconnections</vt:lpstr>
      <vt:lpstr>Component memory maps and registers</vt:lpstr>
      <vt:lpstr>Component memory map</vt:lpstr>
      <vt:lpstr>Address blocks, registers, and fields</vt:lpstr>
      <vt:lpstr>Component address spaces and bus interface bridges</vt:lpstr>
      <vt:lpstr>Component address space</vt:lpstr>
      <vt:lpstr>Mapping memory map into address space</vt:lpstr>
      <vt:lpstr>Mapping address space into memory map ( transparent bridge )</vt:lpstr>
      <vt:lpstr>Mapping address space into memory map ( subspace map - opaque bridge )</vt:lpstr>
      <vt:lpstr>Elaborating system memory map (1/2)</vt:lpstr>
      <vt:lpstr>Elaborating system memory map (2/2)</vt:lpstr>
      <vt:lpstr>Type definitions</vt:lpstr>
      <vt:lpstr>Type definitions</vt:lpstr>
      <vt:lpstr>Example memory map definition</vt:lpstr>
      <vt:lpstr>Example memory map definition usage</vt:lpstr>
      <vt:lpstr>Example fieldAccessPolicyDefinition</vt:lpstr>
      <vt:lpstr>Common Issues</vt:lpstr>
      <vt:lpstr>Common IP-XACT Issues</vt:lpstr>
      <vt:lpstr>Thank you  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Hough,Mackenzie C</dc:creator>
  <cp:lastModifiedBy>Agnisys</cp:lastModifiedBy>
  <cp:revision>9</cp:revision>
  <dcterms:created xsi:type="dcterms:W3CDTF">2021-01-27T14:15:57Z</dcterms:created>
  <dcterms:modified xsi:type="dcterms:W3CDTF">2024-03-04T05:05:10Z</dcterms:modified>
</cp:coreProperties>
</file>