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88293" autoAdjust="0"/>
  </p:normalViewPr>
  <p:slideViewPr>
    <p:cSldViewPr snapToGrid="0" snapToObjects="1">
      <p:cViewPr>
        <p:scale>
          <a:sx n="40" d="100"/>
          <a:sy n="40" d="100"/>
        </p:scale>
        <p:origin x="-1056" y="3456"/>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9/18/2014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9/18/2014</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smtClean="0"/>
          </a:p>
        </p:txBody>
      </p:sp>
    </p:spTree>
    <p:extLst>
      <p:ext uri="{BB962C8B-B14F-4D97-AF65-F5344CB8AC3E}">
        <p14:creationId xmlns:p14="http://schemas.microsoft.com/office/powerpoint/2010/main" val="113634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76" name="Text Placeholder 76"/>
          <p:cNvSpPr>
            <a:spLocks noGrp="1"/>
          </p:cNvSpPr>
          <p:nvPr>
            <p:ph type="body" sz="quarter" idx="150"/>
          </p:nvPr>
        </p:nvSpPr>
        <p:spPr>
          <a:xfrm>
            <a:off x="755959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79" name="Text Placeholder 76"/>
          <p:cNvSpPr>
            <a:spLocks noGrp="1"/>
          </p:cNvSpPr>
          <p:nvPr>
            <p:ph type="body" sz="quarter" idx="151"/>
          </p:nvPr>
        </p:nvSpPr>
        <p:spPr>
          <a:xfrm>
            <a:off x="755959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80" name="Text Placeholder 76"/>
          <p:cNvSpPr>
            <a:spLocks noGrp="1"/>
          </p:cNvSpPr>
          <p:nvPr>
            <p:ph type="body" sz="quarter" idx="153"/>
          </p:nvPr>
        </p:nvSpPr>
        <p:spPr>
          <a:xfrm>
            <a:off x="755959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smtClean="0"/>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smtClean="0"/>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189038" y="1795463"/>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a:latin typeface="Calibri" pitchFamily="34" charset="0"/>
            </a:endParaRP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952810" y="603722"/>
            <a:ext cx="6687403" cy="4255616"/>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roman.wang@amd.com"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malathi.chikkanna@amd.com" TargetMode="External"/><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Placeholder 31"/>
          <p:cNvSpPr>
            <a:spLocks noGrp="1"/>
          </p:cNvSpPr>
          <p:nvPr>
            <p:ph type="body" sz="quarter" idx="10"/>
          </p:nvPr>
        </p:nvSpPr>
        <p:spPr>
          <a:xfrm>
            <a:off x="762712" y="6361167"/>
            <a:ext cx="14724062" cy="9091503"/>
          </a:xfrm>
        </p:spPr>
        <p:txBody>
          <a:bodyPr/>
          <a:lstStyle/>
          <a:p>
            <a:r>
              <a:rPr lang="en-US" dirty="0"/>
              <a:t>UVM has experienced great adoption and been a tremendous success throughout the verification industry since the first release of UVM in early 2011. UVM was proved a 486% strong growth in adoption between 2010 and 2012 based on study of the Wilson Research Group. UVM skills are usually a plus or even a must when hiring of verification engineers. Today, it’s the </a:t>
            </a:r>
            <a:r>
              <a:rPr lang="en-US" dirty="0" err="1"/>
              <a:t>defacto</a:t>
            </a:r>
            <a:r>
              <a:rPr lang="en-US" dirty="0"/>
              <a:t> standard for any functional verification activity. A key point for UVM is that a lot of focus is being put upon backward compatibility for any change applied to the UVM core library. Lots of enhancements to the library have been deferred in order to avoid migration problems in the past. </a:t>
            </a:r>
          </a:p>
          <a:p>
            <a:r>
              <a:rPr lang="en-US" dirty="0"/>
              <a:t>In 2014, UVM methodology starts a new epoch and takes another step forward with the next version of UVM labelled 1.2. UVM-1.2 is the first release since the initial release of UVM-1.0 which will have new facilities, enhancements and capabilities which are not fully API compatible with the older UVM versions. In addition, the UVM working group is also working on push the UVM methodology to the IEEE in the future.</a:t>
            </a:r>
          </a:p>
          <a:p>
            <a:r>
              <a:rPr lang="en-US" dirty="0"/>
              <a:t>This paper will not only share notable changes in UVM-1.2, but also point out why the changes were made and how do the changes affect the way we write UVM test benches. It’s to help UVM end users to better understand the differences between UVM-1.2 and UVM-1.0/1.1, and estimate the effort/path to migrate to UVM-1.2. Debug is always the biggest pain, and we will introduce the UVM1.2 generic debug capabilities to address such problem. Migration may introduce big effort and some problems, and for that we will share the migration experience from UVM-1.1 to UVM-1.2 based on our experiment. All verification engineers (from those just starting with UVM to those with years of experience) will gain new knowledge from this paper with the practical patterns. </a:t>
            </a:r>
          </a:p>
        </p:txBody>
      </p:sp>
      <p:sp>
        <p:nvSpPr>
          <p:cNvPr id="33" name="Text Placeholder 32"/>
          <p:cNvSpPr>
            <a:spLocks noGrp="1"/>
          </p:cNvSpPr>
          <p:nvPr>
            <p:ph type="body" sz="quarter" idx="11"/>
          </p:nvPr>
        </p:nvSpPr>
        <p:spPr>
          <a:xfrm>
            <a:off x="623888" y="5923018"/>
            <a:ext cx="14287500" cy="781050"/>
          </a:xfrm>
        </p:spPr>
        <p:txBody>
          <a:bodyPr/>
          <a:lstStyle/>
          <a:p>
            <a:pPr defTabSz="4298410" eaLnBrk="1" fontAlgn="auto" hangingPunct="1">
              <a:spcAft>
                <a:spcPts val="0"/>
              </a:spcAft>
              <a:defRPr/>
            </a:pPr>
            <a:r>
              <a:rPr lang="en-US" dirty="0" smtClean="0"/>
              <a:t>INTRODUCTION </a:t>
            </a:r>
            <a:endParaRPr lang="en-US" dirty="0"/>
          </a:p>
        </p:txBody>
      </p:sp>
      <p:sp>
        <p:nvSpPr>
          <p:cNvPr id="34" name="Text Placeholder 33"/>
          <p:cNvSpPr>
            <a:spLocks noGrp="1"/>
          </p:cNvSpPr>
          <p:nvPr>
            <p:ph type="body" sz="quarter" idx="20"/>
          </p:nvPr>
        </p:nvSpPr>
        <p:spPr>
          <a:xfrm>
            <a:off x="620713" y="16712615"/>
            <a:ext cx="14290675" cy="801688"/>
          </a:xfrm>
        </p:spPr>
        <p:txBody>
          <a:bodyPr/>
          <a:lstStyle/>
          <a:p>
            <a:pPr defTabSz="4298410" eaLnBrk="1" fontAlgn="auto" hangingPunct="1">
              <a:spcAft>
                <a:spcPts val="0"/>
              </a:spcAft>
              <a:defRPr/>
            </a:pPr>
            <a:r>
              <a:rPr lang="en-US" dirty="0" smtClean="0"/>
              <a:t>Notable Changes in UVM-1.2</a:t>
            </a:r>
            <a:endParaRPr lang="en-US" dirty="0"/>
          </a:p>
        </p:txBody>
      </p:sp>
      <p:sp>
        <p:nvSpPr>
          <p:cNvPr id="35" name="Text Placeholder 34"/>
          <p:cNvSpPr>
            <a:spLocks noGrp="1"/>
          </p:cNvSpPr>
          <p:nvPr>
            <p:ph type="body" sz="quarter" idx="25"/>
          </p:nvPr>
        </p:nvSpPr>
        <p:spPr>
          <a:xfrm>
            <a:off x="18947251" y="6202419"/>
            <a:ext cx="14289087" cy="800100"/>
          </a:xfrm>
        </p:spPr>
        <p:txBody>
          <a:bodyPr/>
          <a:lstStyle/>
          <a:p>
            <a:pPr eaLnBrk="1" hangingPunct="1">
              <a:defRPr/>
            </a:pPr>
            <a:r>
              <a:rPr lang="en-US" dirty="0" smtClean="0"/>
              <a:t>UVM-1.2 is coming!</a:t>
            </a:r>
            <a:endParaRPr lang="en-US" dirty="0"/>
          </a:p>
        </p:txBody>
      </p:sp>
      <p:sp>
        <p:nvSpPr>
          <p:cNvPr id="37" name="Text Placeholder 36"/>
          <p:cNvSpPr>
            <a:spLocks noGrp="1"/>
          </p:cNvSpPr>
          <p:nvPr>
            <p:ph type="body" sz="quarter" idx="27"/>
          </p:nvPr>
        </p:nvSpPr>
        <p:spPr>
          <a:xfrm>
            <a:off x="762712" y="27492342"/>
            <a:ext cx="14284325" cy="781015"/>
          </a:xfrm>
        </p:spPr>
        <p:txBody>
          <a:bodyPr/>
          <a:lstStyle/>
          <a:p>
            <a:pPr defTabSz="4298410" eaLnBrk="1" fontAlgn="auto" hangingPunct="1">
              <a:spcAft>
                <a:spcPts val="0"/>
              </a:spcAft>
              <a:defRPr/>
            </a:pPr>
            <a:r>
              <a:rPr lang="en-US" dirty="0"/>
              <a:t>Notable Changes in </a:t>
            </a:r>
            <a:r>
              <a:rPr lang="en-US" dirty="0" smtClean="0"/>
              <a:t>UVM-1.2</a:t>
            </a:r>
            <a:endParaRPr lang="en-US" dirty="0"/>
          </a:p>
        </p:txBody>
      </p:sp>
      <p:sp>
        <p:nvSpPr>
          <p:cNvPr id="39" name="Text Placeholder 38"/>
          <p:cNvSpPr>
            <a:spLocks noGrp="1"/>
          </p:cNvSpPr>
          <p:nvPr>
            <p:ph type="body" sz="quarter" idx="96"/>
          </p:nvPr>
        </p:nvSpPr>
        <p:spPr>
          <a:xfrm>
            <a:off x="611187" y="17150192"/>
            <a:ext cx="14525625" cy="10017822"/>
          </a:xfrm>
        </p:spPr>
        <p:txBody>
          <a:bodyPr/>
          <a:lstStyle/>
          <a:p>
            <a:pPr marL="457200" indent="-457200" defTabSz="4298410" eaLnBrk="1" fontAlgn="auto" hangingPunct="1">
              <a:spcAft>
                <a:spcPts val="0"/>
              </a:spcAft>
              <a:buFont typeface="Arial" panose="020B0604020202020204" pitchFamily="34" charset="0"/>
              <a:buChar char="•"/>
              <a:defRPr/>
            </a:pPr>
            <a:r>
              <a:rPr lang="en-US" b="1" dirty="0" smtClean="0"/>
              <a:t>Changes in reporting infrastructure</a:t>
            </a:r>
          </a:p>
          <a:p>
            <a:pPr marL="514350" indent="-514350" defTabSz="4298410" eaLnBrk="1" fontAlgn="auto" hangingPunct="1">
              <a:spcAft>
                <a:spcPts val="0"/>
              </a:spcAft>
              <a:buAutoNum type="arabicPeriod"/>
              <a:defRPr/>
            </a:pPr>
            <a:r>
              <a:rPr lang="en-US" dirty="0" smtClean="0"/>
              <a:t>Reporting is fully object oriented and all UVM core messages now routed through </a:t>
            </a:r>
            <a:r>
              <a:rPr lang="en-US" dirty="0" err="1" smtClean="0"/>
              <a:t>uvm_report_server</a:t>
            </a:r>
            <a:r>
              <a:rPr lang="en-US" dirty="0" smtClean="0"/>
              <a:t>. It removed all $display calls(mostly for debug output) from BCL.</a:t>
            </a:r>
          </a:p>
          <a:p>
            <a:pPr marL="514350" indent="-514350" defTabSz="4298410" eaLnBrk="1" fontAlgn="auto" hangingPunct="1">
              <a:spcAft>
                <a:spcPts val="0"/>
              </a:spcAft>
              <a:buAutoNum type="arabicPeriod"/>
              <a:defRPr/>
            </a:pPr>
            <a:r>
              <a:rPr lang="en-US" dirty="0" err="1" smtClean="0"/>
              <a:t>Uvm_report_server</a:t>
            </a:r>
            <a:r>
              <a:rPr lang="en-US" dirty="0" smtClean="0"/>
              <a:t> now becomes a virtual class and can be extended or chained using the delegate pattern.</a:t>
            </a:r>
          </a:p>
          <a:p>
            <a:pPr marL="514350" indent="-514350" defTabSz="4298410" eaLnBrk="1" fontAlgn="auto" hangingPunct="1">
              <a:spcAft>
                <a:spcPts val="0"/>
              </a:spcAft>
              <a:buAutoNum type="arabicPeriod"/>
              <a:defRPr/>
            </a:pPr>
            <a:r>
              <a:rPr lang="en-US" altLang="zh-CN" dirty="0"/>
              <a:t>New added message reporting macros, </a:t>
            </a:r>
            <a:r>
              <a:rPr lang="en-US" altLang="zh-CN" dirty="0" err="1"/>
              <a:t>uvm</a:t>
            </a:r>
            <a:r>
              <a:rPr lang="en-US" altLang="zh-CN" dirty="0"/>
              <a:t>_*_begin/end, </a:t>
            </a:r>
            <a:r>
              <a:rPr lang="en-US" altLang="zh-CN" dirty="0" err="1"/>
              <a:t>uvm_message_add</a:t>
            </a:r>
            <a:r>
              <a:rPr lang="en-US" altLang="zh-CN" dirty="0"/>
              <a:t>_*, etc</a:t>
            </a:r>
            <a:r>
              <a:rPr lang="en-US" altLang="zh-CN" dirty="0" smtClean="0"/>
              <a:t>.</a:t>
            </a:r>
          </a:p>
          <a:p>
            <a:pPr marL="514350" indent="-514350" defTabSz="4298410" eaLnBrk="1" fontAlgn="auto" hangingPunct="1">
              <a:spcAft>
                <a:spcPts val="0"/>
              </a:spcAft>
              <a:buAutoNum type="arabicPeriod"/>
              <a:defRPr/>
            </a:pPr>
            <a:r>
              <a:rPr lang="en-US" dirty="0" smtClean="0"/>
              <a:t>Now object based with ability to add values/objects. Can record messages to some other storage.</a:t>
            </a:r>
          </a:p>
          <a:p>
            <a:pPr marL="457200" indent="-457200" defTabSz="4298410" eaLnBrk="1" fontAlgn="auto" hangingPunct="1">
              <a:spcAft>
                <a:spcPts val="0"/>
              </a:spcAft>
              <a:buFont typeface="Arial" panose="020B0604020202020204" pitchFamily="34" charset="0"/>
              <a:buChar char="•"/>
              <a:defRPr/>
            </a:pPr>
            <a:r>
              <a:rPr lang="en-US" b="1" dirty="0" smtClean="0"/>
              <a:t>Changes in sequences </a:t>
            </a:r>
          </a:p>
          <a:p>
            <a:pPr marL="514350" indent="-514350" defTabSz="4298410" eaLnBrk="1" fontAlgn="auto" hangingPunct="1">
              <a:spcAft>
                <a:spcPts val="0"/>
              </a:spcAft>
              <a:buAutoNum type="arabicPeriod"/>
              <a:defRPr/>
            </a:pPr>
            <a:r>
              <a:rPr lang="en-US" dirty="0" smtClean="0"/>
              <a:t>N</a:t>
            </a:r>
            <a:r>
              <a:rPr lang="en-US" altLang="zh-CN" dirty="0" smtClean="0"/>
              <a:t>ew </a:t>
            </a:r>
            <a:r>
              <a:rPr lang="en-US" altLang="zh-CN" dirty="0"/>
              <a:t>API </a:t>
            </a:r>
            <a:r>
              <a:rPr lang="en-US" altLang="zh-CN" dirty="0" smtClean="0"/>
              <a:t>&lt;</a:t>
            </a:r>
            <a:r>
              <a:rPr lang="en-US" altLang="zh-CN" dirty="0" err="1" smtClean="0"/>
              <a:t>seq</a:t>
            </a:r>
            <a:r>
              <a:rPr lang="en-US" altLang="zh-CN" dirty="0" smtClean="0"/>
              <a:t>&gt;.</a:t>
            </a:r>
            <a:r>
              <a:rPr lang="en-US" altLang="zh-CN" dirty="0" err="1" smtClean="0"/>
              <a:t>set_automatic_phase_objection</a:t>
            </a:r>
            <a:r>
              <a:rPr lang="en-US" altLang="zh-CN" dirty="0" smtClean="0"/>
              <a:t>(</a:t>
            </a:r>
            <a:r>
              <a:rPr lang="en-US" altLang="zh-CN" dirty="0" err="1" smtClean="0"/>
              <a:t>arg</a:t>
            </a:r>
            <a:r>
              <a:rPr lang="en-US" altLang="zh-CN" dirty="0"/>
              <a:t>) which automatically performs a raise/drop of the objection before/after the sequence execution</a:t>
            </a:r>
            <a:r>
              <a:rPr lang="en-US" altLang="zh-CN" dirty="0" smtClean="0"/>
              <a:t>.</a:t>
            </a:r>
          </a:p>
          <a:p>
            <a:pPr marL="514350" indent="-514350" defTabSz="4298410" eaLnBrk="1" fontAlgn="auto" hangingPunct="1">
              <a:spcAft>
                <a:spcPts val="0"/>
              </a:spcAft>
              <a:buAutoNum type="arabicPeriod"/>
              <a:defRPr/>
            </a:pPr>
            <a:r>
              <a:rPr lang="en-US" altLang="zh-CN" dirty="0"/>
              <a:t>T</a:t>
            </a:r>
            <a:r>
              <a:rPr lang="en-US" altLang="zh-CN" dirty="0" smtClean="0"/>
              <a:t>he </a:t>
            </a:r>
            <a:r>
              <a:rPr lang="en-US" altLang="zh-CN" dirty="0" err="1"/>
              <a:t>starting_phase</a:t>
            </a:r>
            <a:r>
              <a:rPr lang="en-US" altLang="zh-CN" dirty="0"/>
              <a:t> variable is now data access protected within </a:t>
            </a:r>
            <a:r>
              <a:rPr lang="en-US" altLang="zh-CN" dirty="0" err="1"/>
              <a:t>uvm_sequence_base</a:t>
            </a:r>
            <a:r>
              <a:rPr lang="en-US" altLang="zh-CN" dirty="0"/>
              <a:t>, and </a:t>
            </a:r>
            <a:r>
              <a:rPr lang="en-US" altLang="zh-CN" dirty="0" smtClean="0"/>
              <a:t>user </a:t>
            </a:r>
            <a:r>
              <a:rPr lang="en-US" altLang="zh-CN" dirty="0"/>
              <a:t>must use the “</a:t>
            </a:r>
            <a:r>
              <a:rPr lang="en-US" altLang="zh-CN" dirty="0" smtClean="0"/>
              <a:t>get/</a:t>
            </a:r>
            <a:r>
              <a:rPr lang="en-US" altLang="zh-CN" dirty="0" err="1" smtClean="0"/>
              <a:t>set_starting_phase</a:t>
            </a:r>
            <a:r>
              <a:rPr lang="en-US" altLang="zh-CN" dirty="0"/>
              <a:t>” </a:t>
            </a:r>
            <a:r>
              <a:rPr lang="en-US" altLang="zh-CN" dirty="0" smtClean="0"/>
              <a:t>functions</a:t>
            </a:r>
          </a:p>
          <a:p>
            <a:pPr marL="514350" indent="-514350" defTabSz="4298410" eaLnBrk="1" fontAlgn="auto" hangingPunct="1">
              <a:spcAft>
                <a:spcPts val="0"/>
              </a:spcAft>
              <a:buAutoNum type="arabicPeriod"/>
              <a:defRPr/>
            </a:pPr>
            <a:r>
              <a:rPr lang="en-US" altLang="zh-CN" dirty="0"/>
              <a:t>N</a:t>
            </a:r>
            <a:r>
              <a:rPr lang="en-US" altLang="zh-CN" dirty="0" smtClean="0"/>
              <a:t>ew </a:t>
            </a:r>
            <a:r>
              <a:rPr lang="en-US" altLang="zh-CN" dirty="0"/>
              <a:t>added: +</a:t>
            </a:r>
            <a:r>
              <a:rPr lang="en-US" altLang="zh-CN" dirty="0" err="1"/>
              <a:t>uvm_set_default</a:t>
            </a:r>
            <a:r>
              <a:rPr lang="en-US" altLang="zh-CN" dirty="0"/>
              <a:t>-sequence=&lt;</a:t>
            </a:r>
            <a:r>
              <a:rPr lang="en-US" altLang="zh-CN" dirty="0" err="1"/>
              <a:t>sqr</a:t>
            </a:r>
            <a:r>
              <a:rPr lang="en-US" altLang="zh-CN" dirty="0"/>
              <a:t>&gt;, &lt;phase&gt;, &lt;type&gt; allows you to start a sequence from the </a:t>
            </a:r>
            <a:r>
              <a:rPr lang="en-US" altLang="zh-CN" dirty="0" smtClean="0"/>
              <a:t>command-line</a:t>
            </a:r>
          </a:p>
          <a:p>
            <a:pPr marL="457200" indent="-457200" defTabSz="4298410" eaLnBrk="1" fontAlgn="auto" hangingPunct="1">
              <a:spcAft>
                <a:spcPts val="0"/>
              </a:spcAft>
              <a:buFont typeface="Arial" panose="020B0604020202020204" pitchFamily="34" charset="0"/>
              <a:buChar char="•"/>
              <a:defRPr/>
            </a:pPr>
            <a:r>
              <a:rPr lang="en-US" b="1" dirty="0" smtClean="0"/>
              <a:t>Changes in UVM RAL</a:t>
            </a:r>
          </a:p>
          <a:p>
            <a:pPr marL="514350" indent="-514350" defTabSz="4298410" eaLnBrk="1" fontAlgn="auto" hangingPunct="1">
              <a:spcAft>
                <a:spcPts val="0"/>
              </a:spcAft>
              <a:buAutoNum type="arabicPeriod"/>
              <a:defRPr/>
            </a:pPr>
            <a:r>
              <a:rPr lang="en-US" dirty="0" smtClean="0"/>
              <a:t>The </a:t>
            </a:r>
            <a:r>
              <a:rPr lang="en-US" dirty="0" err="1"/>
              <a:t>uvm_hdl.c</a:t>
            </a:r>
            <a:r>
              <a:rPr lang="en-US" dirty="0"/>
              <a:t> is updated to allow vendor tools to perform backdoor access to </a:t>
            </a:r>
            <a:r>
              <a:rPr lang="en-US" dirty="0" smtClean="0"/>
              <a:t>VHDL</a:t>
            </a:r>
          </a:p>
          <a:p>
            <a:pPr marL="514350" indent="-514350" defTabSz="4298410" eaLnBrk="1" fontAlgn="auto" hangingPunct="1">
              <a:spcAft>
                <a:spcPts val="0"/>
              </a:spcAft>
              <a:buAutoNum type="arabicPeriod"/>
              <a:defRPr/>
            </a:pPr>
            <a:r>
              <a:rPr lang="en-US" dirty="0" smtClean="0"/>
              <a:t>It </a:t>
            </a:r>
            <a:r>
              <a:rPr lang="en-US" dirty="0"/>
              <a:t>has the ability to control transaction order when register access result in multiple bus transactions in case register size and bus size </a:t>
            </a:r>
            <a:r>
              <a:rPr lang="en-US" dirty="0" smtClean="0"/>
              <a:t>mismatch.</a:t>
            </a:r>
            <a:r>
              <a:rPr lang="en-US" dirty="0"/>
              <a:t> New added virtual class “</a:t>
            </a:r>
            <a:r>
              <a:rPr lang="en-US" dirty="0" err="1"/>
              <a:t>uvm_reg_transaction_order_policy</a:t>
            </a:r>
            <a:r>
              <a:rPr lang="en-US" dirty="0"/>
              <a:t>” could address this challenge.</a:t>
            </a:r>
          </a:p>
        </p:txBody>
      </p:sp>
      <p:sp>
        <p:nvSpPr>
          <p:cNvPr id="41" name="Text Placeholder 40"/>
          <p:cNvSpPr>
            <a:spLocks noGrp="1"/>
          </p:cNvSpPr>
          <p:nvPr>
            <p:ph type="body" sz="quarter" idx="151"/>
          </p:nvPr>
        </p:nvSpPr>
        <p:spPr>
          <a:xfrm>
            <a:off x="7270343" y="3237497"/>
            <a:ext cx="5146245" cy="2002757"/>
          </a:xfrm>
        </p:spPr>
        <p:txBody>
          <a:bodyPr/>
          <a:lstStyle/>
          <a:p>
            <a:pPr defTabSz="4298410" eaLnBrk="1" fontAlgn="auto" hangingPunct="1">
              <a:spcAft>
                <a:spcPts val="0"/>
              </a:spcAft>
              <a:defRPr/>
            </a:pPr>
            <a:r>
              <a:rPr lang="en-US" sz="4000" b="1" dirty="0" smtClean="0"/>
              <a:t>Roman Wang </a:t>
            </a:r>
          </a:p>
          <a:p>
            <a:pPr defTabSz="4298410" eaLnBrk="1" fontAlgn="auto" hangingPunct="1">
              <a:spcAft>
                <a:spcPts val="0"/>
              </a:spcAft>
              <a:defRPr/>
            </a:pPr>
            <a:r>
              <a:rPr lang="en-US" sz="4000" dirty="0" smtClean="0"/>
              <a:t> AMD - China </a:t>
            </a:r>
          </a:p>
          <a:p>
            <a:pPr defTabSz="4298410" eaLnBrk="1" fontAlgn="auto" hangingPunct="1">
              <a:spcAft>
                <a:spcPts val="0"/>
              </a:spcAft>
              <a:defRPr/>
            </a:pPr>
            <a:r>
              <a:rPr lang="en-US" sz="4000" dirty="0" smtClean="0">
                <a:hlinkClick r:id="rId3"/>
              </a:rPr>
              <a:t>roman.wang@amd.com</a:t>
            </a:r>
            <a:endParaRPr lang="en-US" sz="4000" dirty="0" smtClean="0"/>
          </a:p>
        </p:txBody>
      </p:sp>
      <p:sp>
        <p:nvSpPr>
          <p:cNvPr id="42" name="Text Placeholder 41"/>
          <p:cNvSpPr>
            <a:spLocks noGrp="1"/>
          </p:cNvSpPr>
          <p:nvPr>
            <p:ph type="body" sz="quarter" idx="153"/>
          </p:nvPr>
        </p:nvSpPr>
        <p:spPr>
          <a:xfrm>
            <a:off x="7559675" y="758825"/>
            <a:ext cx="15155863" cy="2508250"/>
          </a:xfrm>
        </p:spPr>
        <p:txBody>
          <a:bodyPr>
            <a:noAutofit/>
          </a:bodyPr>
          <a:lstStyle/>
          <a:p>
            <a:pPr defTabSz="4298410" eaLnBrk="1" fontAlgn="auto" hangingPunct="1">
              <a:spcAft>
                <a:spcPts val="0"/>
              </a:spcAft>
              <a:defRPr/>
            </a:pPr>
            <a:r>
              <a:rPr lang="en-US" sz="6700" b="1" dirty="0" smtClean="0"/>
              <a:t>A New Epoch is beginning: Are You Getting Ready for Stepping into UVM-1.2?</a:t>
            </a:r>
            <a:endParaRPr lang="en-US" sz="6700" b="1" dirty="0"/>
          </a:p>
        </p:txBody>
      </p:sp>
      <p:sp>
        <p:nvSpPr>
          <p:cNvPr id="44" name="Text Placeholder 43"/>
          <p:cNvSpPr>
            <a:spLocks noGrp="1"/>
          </p:cNvSpPr>
          <p:nvPr>
            <p:ph type="body" sz="quarter" idx="156"/>
          </p:nvPr>
        </p:nvSpPr>
        <p:spPr>
          <a:xfrm>
            <a:off x="14569156" y="27579638"/>
            <a:ext cx="14290675" cy="800100"/>
          </a:xfrm>
        </p:spPr>
        <p:txBody>
          <a:bodyPr/>
          <a:lstStyle/>
          <a:p>
            <a:pPr defTabSz="4298410" eaLnBrk="1" fontAlgn="auto" hangingPunct="1">
              <a:spcAft>
                <a:spcPts val="0"/>
              </a:spcAft>
              <a:buFont typeface="Arial" pitchFamily="34" charset="0"/>
              <a:buNone/>
              <a:defRPr/>
            </a:pPr>
            <a:r>
              <a:rPr lang="nl-NL" dirty="0" smtClean="0"/>
              <a:t>Migration from UVM-1.1x to UVM-1.2</a:t>
            </a:r>
            <a:endParaRPr lang="en-US" dirty="0"/>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434879" y="6202419"/>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713" y="38591853"/>
            <a:ext cx="6507630" cy="3171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76422" y="38811674"/>
            <a:ext cx="6572303" cy="2951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ext Placeholder 40"/>
          <p:cNvSpPr>
            <a:spLocks noGrp="1"/>
          </p:cNvSpPr>
          <p:nvPr>
            <p:ph type="body" sz="quarter" idx="151"/>
          </p:nvPr>
        </p:nvSpPr>
        <p:spPr>
          <a:xfrm>
            <a:off x="12563690" y="3237497"/>
            <a:ext cx="5146245" cy="2002757"/>
          </a:xfrm>
        </p:spPr>
        <p:txBody>
          <a:bodyPr/>
          <a:lstStyle/>
          <a:p>
            <a:pPr defTabSz="4298410" eaLnBrk="1" fontAlgn="auto" hangingPunct="1">
              <a:spcAft>
                <a:spcPts val="0"/>
              </a:spcAft>
              <a:defRPr/>
            </a:pPr>
            <a:r>
              <a:rPr lang="en-US" sz="4000" b="1" dirty="0" smtClean="0"/>
              <a:t>Uwe </a:t>
            </a:r>
            <a:r>
              <a:rPr lang="en-US" sz="4000" b="1" dirty="0" err="1" smtClean="0"/>
              <a:t>Simm</a:t>
            </a:r>
            <a:r>
              <a:rPr lang="en-US" sz="4000" b="1" dirty="0" smtClean="0"/>
              <a:t> </a:t>
            </a:r>
          </a:p>
          <a:p>
            <a:pPr defTabSz="4298410" eaLnBrk="1" fontAlgn="auto" hangingPunct="1">
              <a:spcAft>
                <a:spcPts val="0"/>
              </a:spcAft>
              <a:defRPr/>
            </a:pPr>
            <a:r>
              <a:rPr lang="en-US" sz="4000" dirty="0" smtClean="0"/>
              <a:t> Cadence  - Germany</a:t>
            </a:r>
          </a:p>
          <a:p>
            <a:pPr defTabSz="4298410" eaLnBrk="1" fontAlgn="auto" hangingPunct="1">
              <a:spcAft>
                <a:spcPts val="0"/>
              </a:spcAft>
              <a:defRPr/>
            </a:pPr>
            <a:r>
              <a:rPr lang="en-US" sz="4000" dirty="0" smtClean="0">
                <a:hlinkClick r:id="rId3"/>
              </a:rPr>
              <a:t>uwes@cadence.com</a:t>
            </a:r>
            <a:endParaRPr lang="en-US" sz="4000" dirty="0" smtClean="0"/>
          </a:p>
        </p:txBody>
      </p:sp>
      <p:sp>
        <p:nvSpPr>
          <p:cNvPr id="25" name="Text Placeholder 40"/>
          <p:cNvSpPr>
            <a:spLocks noGrp="1"/>
          </p:cNvSpPr>
          <p:nvPr>
            <p:ph type="body" sz="quarter" idx="151"/>
          </p:nvPr>
        </p:nvSpPr>
        <p:spPr>
          <a:xfrm>
            <a:off x="17918490" y="3256046"/>
            <a:ext cx="5146245" cy="2002757"/>
          </a:xfrm>
        </p:spPr>
        <p:txBody>
          <a:bodyPr/>
          <a:lstStyle/>
          <a:p>
            <a:pPr defTabSz="4298410" eaLnBrk="1" fontAlgn="auto" hangingPunct="1">
              <a:spcAft>
                <a:spcPts val="0"/>
              </a:spcAft>
              <a:defRPr/>
            </a:pPr>
            <a:r>
              <a:rPr lang="en-US" sz="4000" b="1" dirty="0" smtClean="0"/>
              <a:t>Malathi Chikkanna </a:t>
            </a:r>
          </a:p>
          <a:p>
            <a:pPr defTabSz="4298410" eaLnBrk="1" fontAlgn="auto" hangingPunct="1">
              <a:spcAft>
                <a:spcPts val="0"/>
              </a:spcAft>
              <a:defRPr/>
            </a:pPr>
            <a:r>
              <a:rPr lang="en-US" sz="4000" dirty="0" smtClean="0"/>
              <a:t> AMD - India  </a:t>
            </a:r>
          </a:p>
          <a:p>
            <a:pPr defTabSz="4298410" eaLnBrk="1" fontAlgn="auto" hangingPunct="1">
              <a:spcAft>
                <a:spcPts val="0"/>
              </a:spcAft>
              <a:defRPr/>
            </a:pPr>
            <a:r>
              <a:rPr lang="en-US" sz="3200" dirty="0" smtClean="0">
                <a:hlinkClick r:id="rId6"/>
              </a:rPr>
              <a:t>malathi.chikkanna@amd.com</a:t>
            </a:r>
            <a:r>
              <a:rPr lang="en-US" sz="3200" dirty="0" smtClean="0"/>
              <a:t> </a:t>
            </a:r>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46838" y="6186487"/>
            <a:ext cx="7268946" cy="376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Text Placeholder 31"/>
          <p:cNvSpPr>
            <a:spLocks noGrp="1"/>
          </p:cNvSpPr>
          <p:nvPr>
            <p:ph type="body" sz="quarter" idx="10"/>
          </p:nvPr>
        </p:nvSpPr>
        <p:spPr>
          <a:xfrm>
            <a:off x="22800624" y="6921292"/>
            <a:ext cx="6696866" cy="1837121"/>
          </a:xfrm>
        </p:spPr>
        <p:txBody>
          <a:bodyPr/>
          <a:lstStyle/>
          <a:p>
            <a:r>
              <a:rPr lang="en-US" sz="1800" dirty="0"/>
              <a:t>In 2014, UVM methodology takes another step forward with the next version of UVM labelled 1.2 which will have bug fixes, performance fixes, cleanup, new facilities, enhancements and capabilities NOT API compatible with the older UVM versions. </a:t>
            </a:r>
          </a:p>
        </p:txBody>
      </p:sp>
      <p:sp>
        <p:nvSpPr>
          <p:cNvPr id="4" name="Text Placeholder 3"/>
          <p:cNvSpPr>
            <a:spLocks noGrp="1"/>
          </p:cNvSpPr>
          <p:nvPr>
            <p:ph type="body" sz="quarter" idx="154"/>
          </p:nvPr>
        </p:nvSpPr>
        <p:spPr>
          <a:xfrm>
            <a:off x="7559676" y="38938456"/>
            <a:ext cx="15240948" cy="2581508"/>
          </a:xfrm>
        </p:spPr>
        <p:txBody>
          <a:bodyPr/>
          <a:lstStyle/>
          <a:p>
            <a:pPr algn="l"/>
            <a:r>
              <a:rPr lang="en-US" u="none" dirty="0"/>
              <a:t>we would like to thank for continued support to </a:t>
            </a:r>
            <a:r>
              <a:rPr lang="en-US" u="none" dirty="0" smtClean="0"/>
              <a:t>Roman’s wife </a:t>
            </a:r>
            <a:r>
              <a:rPr lang="en-US" u="none" dirty="0"/>
              <a:t>(Liangliang Li) and AMD managers </a:t>
            </a:r>
            <a:r>
              <a:rPr lang="en-US" u="none" dirty="0" smtClean="0"/>
              <a:t>( </a:t>
            </a:r>
            <a:r>
              <a:rPr lang="en-US" u="none" dirty="0" err="1" smtClean="0"/>
              <a:t>Davis.Wan</a:t>
            </a:r>
            <a:r>
              <a:rPr lang="en-US" u="none" dirty="0" smtClean="0"/>
              <a:t> &amp; </a:t>
            </a:r>
            <a:r>
              <a:rPr lang="en-US" u="none" dirty="0" err="1" smtClean="0"/>
              <a:t>Leo.Zhang</a:t>
            </a:r>
            <a:r>
              <a:rPr lang="en-US" u="none" dirty="0" smtClean="0"/>
              <a:t>). </a:t>
            </a:r>
            <a:r>
              <a:rPr lang="en-US" u="none" dirty="0"/>
              <a:t>The authors also wish to acknowledge Tom Fitzpatrick’s seminar at mentor verification academy</a:t>
            </a:r>
            <a:r>
              <a:rPr lang="en-US" u="none" dirty="0" smtClean="0"/>
              <a:t>. Thanks  for Malathi  to help present this poster in </a:t>
            </a:r>
            <a:r>
              <a:rPr lang="en-US" u="none" dirty="0" err="1" smtClean="0"/>
              <a:t>DVCon</a:t>
            </a:r>
            <a:r>
              <a:rPr lang="en-US" u="none" dirty="0" smtClean="0"/>
              <a:t> India.</a:t>
            </a:r>
            <a:endParaRPr lang="en-US" u="none" dirty="0"/>
          </a:p>
        </p:txBody>
      </p:sp>
      <p:sp>
        <p:nvSpPr>
          <p:cNvPr id="48" name="Text Placeholder 43"/>
          <p:cNvSpPr>
            <a:spLocks noGrp="1"/>
          </p:cNvSpPr>
          <p:nvPr>
            <p:ph type="body" sz="quarter" idx="156"/>
          </p:nvPr>
        </p:nvSpPr>
        <p:spPr>
          <a:xfrm>
            <a:off x="15106935" y="34908820"/>
            <a:ext cx="14290675" cy="800100"/>
          </a:xfrm>
        </p:spPr>
        <p:txBody>
          <a:bodyPr/>
          <a:lstStyle/>
          <a:p>
            <a:pPr defTabSz="4298410" eaLnBrk="1" fontAlgn="auto" hangingPunct="1">
              <a:spcAft>
                <a:spcPts val="0"/>
              </a:spcAft>
              <a:buFont typeface="Arial" pitchFamily="34" charset="0"/>
              <a:buNone/>
              <a:defRPr/>
            </a:pPr>
            <a:r>
              <a:rPr lang="nl-NL" dirty="0" smtClean="0"/>
              <a:t>CONCLUSIONS</a:t>
            </a:r>
            <a:endParaRPr lang="en-US" dirty="0"/>
          </a:p>
        </p:txBody>
      </p:sp>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544393" y="10290918"/>
            <a:ext cx="14004332" cy="5774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919582" y="8575482"/>
            <a:ext cx="6629143" cy="1715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 Placeholder 38"/>
          <p:cNvSpPr>
            <a:spLocks noGrp="1"/>
          </p:cNvSpPr>
          <p:nvPr>
            <p:ph type="body" sz="quarter" idx="96"/>
          </p:nvPr>
        </p:nvSpPr>
        <p:spPr>
          <a:xfrm>
            <a:off x="15136813" y="17150192"/>
            <a:ext cx="14500225" cy="10017822"/>
          </a:xfrm>
        </p:spPr>
        <p:txBody>
          <a:bodyPr/>
          <a:lstStyle/>
          <a:p>
            <a:pPr marL="457200" indent="-457200" defTabSz="4298410" eaLnBrk="1" fontAlgn="auto" hangingPunct="1">
              <a:spcAft>
                <a:spcPts val="0"/>
              </a:spcAft>
              <a:buFont typeface="Arial" panose="020B0604020202020204" pitchFamily="34" charset="0"/>
              <a:buChar char="•"/>
              <a:defRPr/>
            </a:pPr>
            <a:r>
              <a:rPr lang="en-US" b="1" dirty="0" smtClean="0"/>
              <a:t>Changes in objects</a:t>
            </a:r>
          </a:p>
          <a:p>
            <a:pPr marL="514350" indent="-514350" defTabSz="4298410" eaLnBrk="1" fontAlgn="auto" hangingPunct="1">
              <a:spcAft>
                <a:spcPts val="0"/>
              </a:spcAft>
              <a:buAutoNum type="arabicPeriod"/>
              <a:defRPr/>
            </a:pPr>
            <a:r>
              <a:rPr lang="en-US" dirty="0"/>
              <a:t>Classes extended from </a:t>
            </a:r>
            <a:r>
              <a:rPr lang="en-US" dirty="0" err="1"/>
              <a:t>uvm_object</a:t>
            </a:r>
            <a:r>
              <a:rPr lang="en-US" dirty="0"/>
              <a:t> now require an explicit constructor with a string-type name argument and this functionality is now the default. </a:t>
            </a:r>
            <a:endParaRPr lang="en-US" dirty="0" smtClean="0"/>
          </a:p>
          <a:p>
            <a:pPr marL="514350" indent="-514350" defTabSz="4298410" eaLnBrk="1" fontAlgn="auto" hangingPunct="1">
              <a:spcAft>
                <a:spcPts val="0"/>
              </a:spcAft>
              <a:buAutoNum type="arabicPeriod"/>
              <a:defRPr/>
            </a:pPr>
            <a:r>
              <a:rPr lang="en-US" dirty="0"/>
              <a:t>Component names are being checked for compliance. This avoids bad names such as “…”, “</a:t>
            </a:r>
            <a:r>
              <a:rPr lang="en-US" dirty="0">
                <a:sym typeface="Wingdings"/>
              </a:rPr>
              <a:t></a:t>
            </a:r>
            <a:r>
              <a:rPr lang="en-US" dirty="0"/>
              <a:t>” or  “</a:t>
            </a:r>
            <a:r>
              <a:rPr lang="en-US" dirty="0" err="1"/>
              <a:t>a.b.c.d</a:t>
            </a:r>
            <a:r>
              <a:rPr lang="en-US" dirty="0" smtClean="0"/>
              <a:t>”</a:t>
            </a:r>
          </a:p>
          <a:p>
            <a:pPr marL="514350" indent="-514350" defTabSz="4298410" eaLnBrk="1" fontAlgn="auto" hangingPunct="1">
              <a:spcAft>
                <a:spcPts val="0"/>
              </a:spcAft>
              <a:buAutoNum type="arabicPeriod"/>
              <a:defRPr/>
            </a:pPr>
            <a:r>
              <a:rPr lang="en-US" dirty="0"/>
              <a:t>I</a:t>
            </a:r>
            <a:r>
              <a:rPr lang="en-US" dirty="0" smtClean="0"/>
              <a:t>n </a:t>
            </a:r>
            <a:r>
              <a:rPr lang="en-US" dirty="0"/>
              <a:t>order to improve memory performance of “</a:t>
            </a:r>
            <a:r>
              <a:rPr lang="en-US" dirty="0" err="1"/>
              <a:t>bitstream</a:t>
            </a:r>
            <a:r>
              <a:rPr lang="en-US" dirty="0"/>
              <a:t> [4K bits]” interfaces for report/record/compare/pack etc. The implementation now could support a less memory-expensive </a:t>
            </a:r>
            <a:r>
              <a:rPr lang="en-US" dirty="0" err="1"/>
              <a:t>uvm_integral_t</a:t>
            </a:r>
            <a:r>
              <a:rPr lang="en-US" dirty="0"/>
              <a:t> which is sized as a 64bits packed logic vector</a:t>
            </a:r>
            <a:r>
              <a:rPr lang="en-US" dirty="0" smtClean="0"/>
              <a:t>.</a:t>
            </a:r>
          </a:p>
          <a:p>
            <a:pPr marL="457200" indent="-457200" defTabSz="4298410" eaLnBrk="1" fontAlgn="auto" hangingPunct="1">
              <a:spcAft>
                <a:spcPts val="0"/>
              </a:spcAft>
              <a:buFont typeface="Arial" panose="020B0604020202020204" pitchFamily="34" charset="0"/>
              <a:buChar char="•"/>
              <a:defRPr/>
            </a:pPr>
            <a:r>
              <a:rPr lang="en-US" b="1" dirty="0" smtClean="0"/>
              <a:t>Changes in phases</a:t>
            </a:r>
          </a:p>
          <a:p>
            <a:pPr marL="514350" indent="-514350" defTabSz="4298410" eaLnBrk="1" fontAlgn="auto" hangingPunct="1">
              <a:spcAft>
                <a:spcPts val="0"/>
              </a:spcAft>
              <a:buAutoNum type="arabicPeriod"/>
              <a:defRPr/>
            </a:pPr>
            <a:r>
              <a:rPr lang="en-US" dirty="0" smtClean="0"/>
              <a:t>It </a:t>
            </a:r>
            <a:r>
              <a:rPr lang="en-US" dirty="0"/>
              <a:t>removed objections from non-task-imps (because objections do not make sense with function phases</a:t>
            </a:r>
            <a:r>
              <a:rPr lang="en-US" dirty="0" smtClean="0"/>
              <a:t>).</a:t>
            </a:r>
          </a:p>
          <a:p>
            <a:pPr marL="514350" indent="-514350" defTabSz="4298410" eaLnBrk="1" fontAlgn="auto" hangingPunct="1">
              <a:spcAft>
                <a:spcPts val="0"/>
              </a:spcAft>
              <a:buAutoNum type="arabicPeriod"/>
              <a:defRPr/>
            </a:pPr>
            <a:r>
              <a:rPr lang="en-US" dirty="0"/>
              <a:t>New added </a:t>
            </a:r>
            <a:r>
              <a:rPr lang="en-US" dirty="0" err="1"/>
              <a:t>uvm_phase.get_objection_count</a:t>
            </a:r>
            <a:r>
              <a:rPr lang="en-US" dirty="0"/>
              <a:t>() can be used to retrieve pending objections for the phase</a:t>
            </a:r>
            <a:r>
              <a:rPr lang="en-US" dirty="0" smtClean="0"/>
              <a:t>.</a:t>
            </a:r>
          </a:p>
          <a:p>
            <a:pPr marL="514350" indent="-514350" defTabSz="4298410" eaLnBrk="1" fontAlgn="auto" hangingPunct="1">
              <a:spcAft>
                <a:spcPts val="0"/>
              </a:spcAft>
              <a:buAutoNum type="arabicPeriod"/>
              <a:defRPr/>
            </a:pPr>
            <a:r>
              <a:rPr lang="en-US" dirty="0"/>
              <a:t>New added phase transitions </a:t>
            </a:r>
            <a:r>
              <a:rPr lang="en-US" dirty="0" smtClean="0"/>
              <a:t>callbacks.</a:t>
            </a:r>
          </a:p>
          <a:p>
            <a:pPr marL="514350" indent="-514350" defTabSz="4298410" eaLnBrk="1" fontAlgn="auto" hangingPunct="1">
              <a:spcAft>
                <a:spcPts val="0"/>
              </a:spcAft>
              <a:buAutoNum type="arabicPeriod"/>
              <a:defRPr/>
            </a:pPr>
            <a:r>
              <a:rPr lang="en-US" dirty="0"/>
              <a:t>New added functions for phase jumping: </a:t>
            </a:r>
            <a:r>
              <a:rPr lang="en-US" dirty="0" err="1"/>
              <a:t>set_jump_phase</a:t>
            </a:r>
            <a:r>
              <a:rPr lang="en-US" dirty="0"/>
              <a:t> and </a:t>
            </a:r>
            <a:r>
              <a:rPr lang="en-US" dirty="0" err="1" smtClean="0"/>
              <a:t>end_prematurely</a:t>
            </a:r>
            <a:endParaRPr lang="en-US" dirty="0" smtClean="0"/>
          </a:p>
          <a:p>
            <a:pPr marL="457200" indent="-457200" defTabSz="4298410" eaLnBrk="1" fontAlgn="auto" hangingPunct="1">
              <a:spcAft>
                <a:spcPts val="0"/>
              </a:spcAft>
              <a:buFont typeface="Arial" panose="020B0604020202020204" pitchFamily="34" charset="0"/>
              <a:buChar char="•"/>
              <a:defRPr/>
            </a:pPr>
            <a:r>
              <a:rPr lang="en-US" b="1" dirty="0" smtClean="0"/>
              <a:t>Changes in configure database</a:t>
            </a:r>
          </a:p>
          <a:p>
            <a:pPr marL="514350" indent="-514350" defTabSz="4298410" eaLnBrk="1" fontAlgn="auto" hangingPunct="1">
              <a:spcAft>
                <a:spcPts val="0"/>
              </a:spcAft>
              <a:buFont typeface="Arial" charset="0"/>
              <a:buAutoNum type="arabicPeriod"/>
              <a:defRPr/>
            </a:pPr>
            <a:r>
              <a:rPr lang="en-US" dirty="0" smtClean="0"/>
              <a:t>Meta </a:t>
            </a:r>
            <a:r>
              <a:rPr lang="en-US" dirty="0"/>
              <a:t>characters/ regex in field names disabled due to performance and semantic </a:t>
            </a:r>
            <a:r>
              <a:rPr lang="en-US" dirty="0" smtClean="0"/>
              <a:t>issues. Ex. </a:t>
            </a:r>
            <a:r>
              <a:rPr lang="en-US" dirty="0" err="1"/>
              <a:t>uvm_config_int</a:t>
            </a:r>
            <a:r>
              <a:rPr lang="en-US" dirty="0"/>
              <a:t>::set(this,””,”/my_complex.* /”,3</a:t>
            </a:r>
            <a:r>
              <a:rPr lang="en-US" dirty="0" smtClean="0"/>
              <a:t>);</a:t>
            </a:r>
          </a:p>
          <a:p>
            <a:pPr marL="514350" indent="-514350" defTabSz="4298410" eaLnBrk="1" fontAlgn="auto" hangingPunct="1">
              <a:spcAft>
                <a:spcPts val="0"/>
              </a:spcAft>
              <a:buAutoNum type="arabicPeriod"/>
              <a:defRPr/>
            </a:pPr>
            <a:r>
              <a:rPr lang="en-US" dirty="0" err="1"/>
              <a:t>set_config</a:t>
            </a:r>
            <a:r>
              <a:rPr lang="en-US" dirty="0"/>
              <a:t>_*, </a:t>
            </a:r>
            <a:r>
              <a:rPr lang="en-US" dirty="0" err="1"/>
              <a:t>get_config</a:t>
            </a:r>
            <a:r>
              <a:rPr lang="en-US" dirty="0"/>
              <a:t>_* now deprecated. It should be careful when covering *_</a:t>
            </a:r>
            <a:r>
              <a:rPr lang="en-US" dirty="0" err="1"/>
              <a:t>config_object</a:t>
            </a:r>
            <a:r>
              <a:rPr lang="en-US" dirty="0"/>
              <a:t> with clone semantic during migration.</a:t>
            </a:r>
          </a:p>
        </p:txBody>
      </p:sp>
      <p:sp>
        <p:nvSpPr>
          <p:cNvPr id="31" name="Text Placeholder 38"/>
          <p:cNvSpPr>
            <a:spLocks noGrp="1"/>
          </p:cNvSpPr>
          <p:nvPr>
            <p:ph type="body" sz="quarter" idx="96"/>
          </p:nvPr>
        </p:nvSpPr>
        <p:spPr>
          <a:xfrm>
            <a:off x="611187" y="27882850"/>
            <a:ext cx="14823692" cy="10190177"/>
          </a:xfrm>
        </p:spPr>
        <p:txBody>
          <a:bodyPr/>
          <a:lstStyle/>
          <a:p>
            <a:pPr marL="457200" indent="-457200" defTabSz="4298410" eaLnBrk="1" fontAlgn="auto" hangingPunct="1">
              <a:spcAft>
                <a:spcPts val="0"/>
              </a:spcAft>
              <a:buFont typeface="Arial" panose="020B0604020202020204" pitchFamily="34" charset="0"/>
              <a:buChar char="•"/>
              <a:defRPr/>
            </a:pPr>
            <a:r>
              <a:rPr lang="en-US" b="1" dirty="0" smtClean="0"/>
              <a:t>Changes in factory</a:t>
            </a:r>
          </a:p>
          <a:p>
            <a:pPr marL="514350" indent="-514350" defTabSz="4298410" eaLnBrk="1" fontAlgn="auto" hangingPunct="1">
              <a:spcAft>
                <a:spcPts val="0"/>
              </a:spcAft>
              <a:buAutoNum type="arabicPeriod"/>
              <a:defRPr/>
            </a:pPr>
            <a:r>
              <a:rPr lang="en-US" dirty="0" err="1"/>
              <a:t>uvm_pkg</a:t>
            </a:r>
            <a:r>
              <a:rPr lang="en-US" dirty="0"/>
              <a:t>::factory has been removed. You can retrieve the factory via </a:t>
            </a:r>
            <a:r>
              <a:rPr lang="en-US" dirty="0" err="1"/>
              <a:t>uvm_factory</a:t>
            </a:r>
            <a:r>
              <a:rPr lang="en-US" dirty="0"/>
              <a:t>::get() </a:t>
            </a:r>
            <a:r>
              <a:rPr lang="en-US" dirty="0" smtClean="0"/>
              <a:t>instead.</a:t>
            </a:r>
          </a:p>
          <a:p>
            <a:pPr marL="514350" indent="-514350" defTabSz="4298410" eaLnBrk="1" fontAlgn="auto" hangingPunct="1">
              <a:spcAft>
                <a:spcPts val="0"/>
              </a:spcAft>
              <a:buFont typeface="Arial" charset="0"/>
              <a:buAutoNum type="arabicPeriod"/>
              <a:defRPr/>
            </a:pPr>
            <a:r>
              <a:rPr lang="en-US" dirty="0" smtClean="0"/>
              <a:t>It </a:t>
            </a:r>
            <a:r>
              <a:rPr lang="en-US" dirty="0"/>
              <a:t>adds the ability to undo a factory override now</a:t>
            </a:r>
            <a:r>
              <a:rPr lang="en-US" dirty="0" smtClean="0"/>
              <a:t>.</a:t>
            </a:r>
            <a:endParaRPr lang="en-US" dirty="0"/>
          </a:p>
          <a:p>
            <a:pPr marL="514350" indent="-514350" defTabSz="4298410" eaLnBrk="1" fontAlgn="auto" hangingPunct="1">
              <a:spcAft>
                <a:spcPts val="0"/>
              </a:spcAft>
              <a:buFont typeface="Arial" charset="0"/>
              <a:buAutoNum type="arabicPeriod"/>
              <a:defRPr/>
            </a:pPr>
            <a:r>
              <a:rPr lang="en-US" dirty="0"/>
              <a:t>I</a:t>
            </a:r>
            <a:r>
              <a:rPr lang="en-US" dirty="0" smtClean="0"/>
              <a:t>t </a:t>
            </a:r>
            <a:r>
              <a:rPr lang="en-US" dirty="0"/>
              <a:t>can replace factory in order to trace or log factory calls or build a dynamic </a:t>
            </a:r>
            <a:r>
              <a:rPr lang="en-US" dirty="0" smtClean="0"/>
              <a:t>factory</a:t>
            </a:r>
          </a:p>
          <a:p>
            <a:pPr marL="457200" indent="-457200" defTabSz="4298410" eaLnBrk="1" fontAlgn="auto" hangingPunct="1">
              <a:spcAft>
                <a:spcPts val="0"/>
              </a:spcAft>
              <a:buFont typeface="Arial" panose="020B0604020202020204" pitchFamily="34" charset="0"/>
              <a:buChar char="•"/>
              <a:defRPr/>
            </a:pPr>
            <a:r>
              <a:rPr lang="en-US" b="1" dirty="0" smtClean="0"/>
              <a:t>Changes in objections</a:t>
            </a:r>
          </a:p>
          <a:p>
            <a:pPr marL="514350" indent="-514350" defTabSz="4298410" eaLnBrk="1" fontAlgn="auto" hangingPunct="1">
              <a:spcAft>
                <a:spcPts val="0"/>
              </a:spcAft>
              <a:buAutoNum type="arabicPeriod"/>
              <a:defRPr/>
            </a:pPr>
            <a:r>
              <a:rPr lang="en-US" dirty="0" smtClean="0"/>
              <a:t>It </a:t>
            </a:r>
            <a:r>
              <a:rPr lang="en-US" dirty="0"/>
              <a:t>allows for hierarchical propagation of </a:t>
            </a:r>
            <a:r>
              <a:rPr lang="en-US" dirty="0" err="1"/>
              <a:t>uvm_objections</a:t>
            </a:r>
            <a:r>
              <a:rPr lang="en-US" dirty="0"/>
              <a:t> to be disabled via </a:t>
            </a:r>
            <a:r>
              <a:rPr lang="en-US" dirty="0" err="1"/>
              <a:t>set_propagate_mode</a:t>
            </a:r>
            <a:r>
              <a:rPr lang="en-US" dirty="0"/>
              <a:t>. It could be used to avoid rippling of objections through hierarchy</a:t>
            </a:r>
            <a:r>
              <a:rPr lang="en-US" dirty="0" smtClean="0"/>
              <a:t>.</a:t>
            </a:r>
            <a:r>
              <a:rPr lang="en-US" dirty="0"/>
              <a:t> Better performance gain in high-frequent raise/drop </a:t>
            </a:r>
            <a:r>
              <a:rPr lang="en-US" dirty="0" smtClean="0"/>
              <a:t>use-case.</a:t>
            </a:r>
          </a:p>
          <a:p>
            <a:pPr marL="514350" indent="-514350" defTabSz="4298410" eaLnBrk="1" fontAlgn="auto" hangingPunct="1">
              <a:spcAft>
                <a:spcPts val="0"/>
              </a:spcAft>
              <a:buAutoNum type="arabicPeriod"/>
              <a:defRPr/>
            </a:pPr>
            <a:r>
              <a:rPr lang="en-US" dirty="0" err="1"/>
              <a:t>uvm_objection</a:t>
            </a:r>
            <a:r>
              <a:rPr lang="en-US" dirty="0"/>
              <a:t>::</a:t>
            </a:r>
            <a:r>
              <a:rPr lang="en-US" dirty="0" err="1"/>
              <a:t>drop_objection</a:t>
            </a:r>
            <a:r>
              <a:rPr lang="en-US" dirty="0"/>
              <a:t> now works even when total objection count is 0.</a:t>
            </a:r>
            <a:r>
              <a:rPr lang="en-US" dirty="0" smtClean="0"/>
              <a:t> </a:t>
            </a:r>
          </a:p>
          <a:p>
            <a:pPr marL="457200" indent="-457200" defTabSz="4298410" eaLnBrk="1" fontAlgn="auto" hangingPunct="1">
              <a:spcAft>
                <a:spcPts val="0"/>
              </a:spcAft>
              <a:buFont typeface="Arial" panose="020B0604020202020204" pitchFamily="34" charset="0"/>
              <a:buChar char="•"/>
              <a:defRPr/>
            </a:pPr>
            <a:r>
              <a:rPr lang="en-US" b="1" dirty="0" smtClean="0"/>
              <a:t>Changes in UVM event</a:t>
            </a:r>
          </a:p>
          <a:p>
            <a:pPr defTabSz="4298410" eaLnBrk="1" fontAlgn="auto" hangingPunct="1">
              <a:spcAft>
                <a:spcPts val="0"/>
              </a:spcAft>
              <a:defRPr/>
            </a:pPr>
            <a:r>
              <a:rPr lang="en-US" dirty="0"/>
              <a:t>I</a:t>
            </a:r>
            <a:r>
              <a:rPr lang="en-US" dirty="0" smtClean="0"/>
              <a:t>t provides </a:t>
            </a:r>
            <a:r>
              <a:rPr lang="en-US" dirty="0"/>
              <a:t>parameterized </a:t>
            </a:r>
            <a:r>
              <a:rPr lang="en-US" dirty="0" err="1" smtClean="0"/>
              <a:t>uvm_event</a:t>
            </a:r>
            <a:r>
              <a:rPr lang="en-US" dirty="0" smtClean="0"/>
              <a:t>.</a:t>
            </a:r>
          </a:p>
          <a:p>
            <a:pPr marL="457200" indent="-457200" defTabSz="4298410" eaLnBrk="1" fontAlgn="auto" hangingPunct="1">
              <a:spcAft>
                <a:spcPts val="0"/>
              </a:spcAft>
              <a:buFont typeface="Arial" panose="020B0604020202020204" pitchFamily="34" charset="0"/>
              <a:buChar char="•"/>
              <a:defRPr/>
            </a:pPr>
            <a:r>
              <a:rPr lang="en-US" b="1" dirty="0"/>
              <a:t>Changes in </a:t>
            </a:r>
            <a:r>
              <a:rPr lang="en-US" b="1" dirty="0" smtClean="0"/>
              <a:t>transaction recording </a:t>
            </a:r>
          </a:p>
          <a:p>
            <a:pPr defTabSz="4298410" eaLnBrk="1" fontAlgn="auto" hangingPunct="1">
              <a:spcAft>
                <a:spcPts val="0"/>
              </a:spcAft>
              <a:defRPr/>
            </a:pPr>
            <a:r>
              <a:rPr lang="en-US" dirty="0" smtClean="0"/>
              <a:t>Support </a:t>
            </a:r>
            <a:r>
              <a:rPr lang="en-US" dirty="0"/>
              <a:t>for run-time disabling of auto item recording, it adds new </a:t>
            </a:r>
            <a:r>
              <a:rPr lang="en-US" dirty="0" err="1"/>
              <a:t>disable_auto_item_recording</a:t>
            </a:r>
            <a:r>
              <a:rPr lang="en-US" dirty="0"/>
              <a:t>() function</a:t>
            </a:r>
            <a:r>
              <a:rPr lang="en-US" dirty="0" smtClean="0"/>
              <a:t>.</a:t>
            </a:r>
          </a:p>
          <a:p>
            <a:pPr marL="457200" indent="-457200" defTabSz="4298410" eaLnBrk="1" fontAlgn="auto" hangingPunct="1">
              <a:spcAft>
                <a:spcPts val="0"/>
              </a:spcAft>
              <a:buFont typeface="Arial" panose="020B0604020202020204" pitchFamily="34" charset="0"/>
              <a:buChar char="•"/>
              <a:defRPr/>
            </a:pPr>
            <a:r>
              <a:rPr lang="en-US" b="1" dirty="0" smtClean="0"/>
              <a:t>Changes in </a:t>
            </a:r>
            <a:r>
              <a:rPr lang="en-US" b="1" dirty="0" err="1" smtClean="0"/>
              <a:t>Misc</a:t>
            </a:r>
            <a:endParaRPr lang="en-US" b="1" dirty="0" smtClean="0"/>
          </a:p>
          <a:p>
            <a:pPr defTabSz="4298410" eaLnBrk="1" fontAlgn="auto" hangingPunct="1">
              <a:spcAft>
                <a:spcPts val="0"/>
              </a:spcAft>
              <a:defRPr/>
            </a:pPr>
            <a:r>
              <a:rPr lang="en-US" dirty="0" smtClean="0"/>
              <a:t>1. </a:t>
            </a:r>
            <a:r>
              <a:rPr lang="en-US" dirty="0"/>
              <a:t>I</a:t>
            </a:r>
            <a:r>
              <a:rPr lang="en-US" dirty="0" smtClean="0"/>
              <a:t>ntroduces </a:t>
            </a:r>
            <a:r>
              <a:rPr lang="en-US" dirty="0"/>
              <a:t>Data access policy (DAP) objects which provide controlled access to embedded objections.</a:t>
            </a:r>
          </a:p>
          <a:p>
            <a:pPr defTabSz="4298410" eaLnBrk="1" fontAlgn="auto" hangingPunct="1">
              <a:spcAft>
                <a:spcPts val="0"/>
              </a:spcAft>
              <a:defRPr/>
            </a:pPr>
            <a:r>
              <a:rPr lang="en-US" dirty="0" smtClean="0"/>
              <a:t>2. </a:t>
            </a:r>
            <a:r>
              <a:rPr lang="en-US" dirty="0" err="1" smtClean="0"/>
              <a:t>uvm_coreservice_t</a:t>
            </a:r>
            <a:r>
              <a:rPr lang="en-US" dirty="0" smtClean="0"/>
              <a:t> </a:t>
            </a:r>
            <a:r>
              <a:rPr lang="en-US" dirty="0"/>
              <a:t>common container for package scope variables with set/get </a:t>
            </a:r>
            <a:r>
              <a:rPr lang="en-US" dirty="0" err="1" smtClean="0"/>
              <a:t>accessors</a:t>
            </a:r>
            <a:r>
              <a:rPr lang="en-US" dirty="0" smtClean="0"/>
              <a:t> and </a:t>
            </a:r>
            <a:r>
              <a:rPr lang="en-US" dirty="0" err="1" smtClean="0"/>
              <a:t>uvm_enum_wrapper</a:t>
            </a:r>
            <a:r>
              <a:rPr lang="en-US" dirty="0"/>
              <a:t>#(T</a:t>
            </a:r>
            <a:r>
              <a:rPr lang="en-US" dirty="0" smtClean="0"/>
              <a:t>) </a:t>
            </a:r>
            <a:r>
              <a:rPr lang="en-US" dirty="0"/>
              <a:t>functionality to set enumerations by string name. </a:t>
            </a:r>
          </a:p>
        </p:txBody>
      </p:sp>
      <p:sp>
        <p:nvSpPr>
          <p:cNvPr id="5" name="Text Placeholder 4"/>
          <p:cNvSpPr>
            <a:spLocks noGrp="1"/>
          </p:cNvSpPr>
          <p:nvPr>
            <p:ph type="body" sz="quarter" idx="158"/>
          </p:nvPr>
        </p:nvSpPr>
        <p:spPr>
          <a:xfrm>
            <a:off x="15347853" y="28013026"/>
            <a:ext cx="14289232" cy="3382159"/>
          </a:xfrm>
        </p:spPr>
        <p:txBody>
          <a:bodyPr/>
          <a:lstStyle/>
          <a:p>
            <a:pPr marL="457200" indent="-457200">
              <a:buFont typeface="Arial" panose="020B0604020202020204" pitchFamily="34" charset="0"/>
              <a:buChar char="•"/>
            </a:pPr>
            <a:r>
              <a:rPr lang="en-US" dirty="0"/>
              <a:t>Largely backward compatible but maybe not 100% for your projects</a:t>
            </a:r>
          </a:p>
          <a:p>
            <a:pPr marL="457200" indent="-457200">
              <a:buFont typeface="Arial" panose="020B0604020202020204" pitchFamily="34" charset="0"/>
              <a:buChar char="•"/>
            </a:pPr>
            <a:r>
              <a:rPr lang="en-US" dirty="0" smtClean="0"/>
              <a:t>Some </a:t>
            </a:r>
            <a:r>
              <a:rPr lang="en-US" dirty="0"/>
              <a:t>items still need to be manually modified after conversion script.</a:t>
            </a:r>
          </a:p>
          <a:p>
            <a:pPr marL="457200" indent="-457200">
              <a:buFont typeface="Arial" panose="020B0604020202020204" pitchFamily="34" charset="0"/>
              <a:buChar char="•"/>
            </a:pPr>
            <a:r>
              <a:rPr lang="en-US" dirty="0" smtClean="0"/>
              <a:t>Encrypted </a:t>
            </a:r>
            <a:r>
              <a:rPr lang="en-US" dirty="0"/>
              <a:t>VIP could NOT be migrated by conversion script.</a:t>
            </a:r>
          </a:p>
          <a:p>
            <a:pPr marL="457200" indent="-457200">
              <a:buFont typeface="Arial" panose="020B0604020202020204" pitchFamily="34" charset="0"/>
              <a:buChar char="•"/>
            </a:pPr>
            <a:r>
              <a:rPr lang="en-US" dirty="0" smtClean="0"/>
              <a:t>UVM-1.2 </a:t>
            </a:r>
            <a:r>
              <a:rPr lang="en-US" dirty="0"/>
              <a:t>could NOT be mixed with other UVM version in one verification environment.</a:t>
            </a:r>
          </a:p>
          <a:p>
            <a:endParaRPr lang="en-US" dirty="0"/>
          </a:p>
        </p:txBody>
      </p:sp>
      <p:pic>
        <p:nvPicPr>
          <p:cNvPr id="36"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199515" y="31190445"/>
            <a:ext cx="9487884" cy="2123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199515" y="33804225"/>
            <a:ext cx="9487884" cy="1104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 Placeholder 4"/>
          <p:cNvSpPr>
            <a:spLocks noGrp="1"/>
          </p:cNvSpPr>
          <p:nvPr>
            <p:ph type="body" sz="quarter" idx="158"/>
          </p:nvPr>
        </p:nvSpPr>
        <p:spPr>
          <a:xfrm>
            <a:off x="15208258" y="35708920"/>
            <a:ext cx="14289232" cy="2175675"/>
          </a:xfrm>
        </p:spPr>
        <p:txBody>
          <a:bodyPr/>
          <a:lstStyle/>
          <a:p>
            <a:r>
              <a:rPr lang="en-US" dirty="0"/>
              <a:t>UVM-1.2 is coming, it introduces more benefits to users and we should get ready for that to move forward. This paper could bridge users to the gap and be a UVM-1.2 primer to all verification engineers (from those just starting with UVM to those with years of experience) and they will gain new knowledge for sure. </a:t>
            </a:r>
          </a:p>
        </p:txBody>
      </p:sp>
      <p:sp>
        <p:nvSpPr>
          <p:cNvPr id="50" name="Text Placeholder 4"/>
          <p:cNvSpPr>
            <a:spLocks noGrp="1"/>
          </p:cNvSpPr>
          <p:nvPr>
            <p:ph type="body" sz="quarter" idx="158"/>
          </p:nvPr>
        </p:nvSpPr>
        <p:spPr>
          <a:xfrm>
            <a:off x="15761304" y="30525245"/>
            <a:ext cx="12364306" cy="883014"/>
          </a:xfrm>
        </p:spPr>
        <p:txBody>
          <a:bodyPr/>
          <a:lstStyle/>
          <a:p>
            <a:r>
              <a:rPr lang="en-US" dirty="0"/>
              <a:t>Y</a:t>
            </a:r>
            <a:r>
              <a:rPr lang="en-US" dirty="0" smtClean="0"/>
              <a:t>ou </a:t>
            </a:r>
            <a:r>
              <a:rPr lang="en-US" dirty="0"/>
              <a:t>have to </a:t>
            </a:r>
            <a:r>
              <a:rPr lang="en-US" dirty="0" smtClean="0"/>
              <a:t>manually </a:t>
            </a:r>
            <a:r>
              <a:rPr lang="en-US" dirty="0"/>
              <a:t>change </a:t>
            </a:r>
            <a:r>
              <a:rPr lang="en-US" dirty="0" smtClean="0"/>
              <a:t>items which </a:t>
            </a:r>
            <a:r>
              <a:rPr lang="en-US" dirty="0"/>
              <a:t>don’t be included in the </a:t>
            </a:r>
            <a:r>
              <a:rPr lang="en-US" dirty="0" smtClean="0"/>
              <a:t>script.</a:t>
            </a:r>
            <a:endParaRPr lang="en-US" dirty="0"/>
          </a:p>
        </p:txBody>
      </p:sp>
      <p:sp>
        <p:nvSpPr>
          <p:cNvPr id="51" name="Text Placeholder 4"/>
          <p:cNvSpPr>
            <a:spLocks noGrp="1"/>
          </p:cNvSpPr>
          <p:nvPr>
            <p:ph type="body" sz="quarter" idx="158"/>
          </p:nvPr>
        </p:nvSpPr>
        <p:spPr>
          <a:xfrm>
            <a:off x="15761304" y="33059907"/>
            <a:ext cx="12364306" cy="883014"/>
          </a:xfrm>
        </p:spPr>
        <p:txBody>
          <a:bodyPr/>
          <a:lstStyle/>
          <a:p>
            <a:r>
              <a:rPr lang="en-US" dirty="0"/>
              <a:t>Y</a:t>
            </a:r>
            <a:r>
              <a:rPr lang="en-US" dirty="0" smtClean="0"/>
              <a:t>ou </a:t>
            </a:r>
            <a:r>
              <a:rPr lang="en-US" dirty="0"/>
              <a:t>may have to do some manual changes to the script’s </a:t>
            </a:r>
            <a:r>
              <a:rPr lang="en-US" dirty="0" smtClean="0"/>
              <a:t>output.</a:t>
            </a:r>
            <a:endParaRPr lang="en-US" dirty="0"/>
          </a:p>
        </p:txBody>
      </p:sp>
      <p:sp>
        <p:nvSpPr>
          <p:cNvPr id="38" name="Text Placeholder 33"/>
          <p:cNvSpPr>
            <a:spLocks noGrp="1"/>
          </p:cNvSpPr>
          <p:nvPr>
            <p:ph type="body" sz="quarter" idx="20"/>
          </p:nvPr>
        </p:nvSpPr>
        <p:spPr>
          <a:xfrm>
            <a:off x="15258050" y="16749348"/>
            <a:ext cx="14290675" cy="801688"/>
          </a:xfrm>
        </p:spPr>
        <p:txBody>
          <a:bodyPr/>
          <a:lstStyle/>
          <a:p>
            <a:pPr defTabSz="4298410" eaLnBrk="1" fontAlgn="auto" hangingPunct="1">
              <a:spcAft>
                <a:spcPts val="0"/>
              </a:spcAft>
              <a:defRPr/>
            </a:pPr>
            <a:r>
              <a:rPr lang="en-US" dirty="0" smtClean="0"/>
              <a:t>Notable Changes in UVM-1.2</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1181</Words>
  <Application>Microsoft Office PowerPoint</Application>
  <PresentationFormat>Custom</PresentationFormat>
  <Paragraphs>68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PosterPresentations.com-100CMx140CM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2014-09-18T03:15:09Z</dcterms:modified>
</cp:coreProperties>
</file>