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30"/>
  </p:notesMasterIdLst>
  <p:handoutMasterIdLst>
    <p:handoutMasterId r:id="rId31"/>
  </p:handoutMasterIdLst>
  <p:sldIdLst>
    <p:sldId id="501" r:id="rId5"/>
    <p:sldId id="502" r:id="rId6"/>
    <p:sldId id="503" r:id="rId7"/>
    <p:sldId id="504" r:id="rId8"/>
    <p:sldId id="505" r:id="rId9"/>
    <p:sldId id="512" r:id="rId10"/>
    <p:sldId id="506" r:id="rId11"/>
    <p:sldId id="507" r:id="rId12"/>
    <p:sldId id="513" r:id="rId13"/>
    <p:sldId id="515" r:id="rId14"/>
    <p:sldId id="516" r:id="rId15"/>
    <p:sldId id="508" r:id="rId16"/>
    <p:sldId id="519" r:id="rId17"/>
    <p:sldId id="520" r:id="rId18"/>
    <p:sldId id="517" r:id="rId19"/>
    <p:sldId id="518" r:id="rId20"/>
    <p:sldId id="521" r:id="rId21"/>
    <p:sldId id="522" r:id="rId22"/>
    <p:sldId id="523" r:id="rId23"/>
    <p:sldId id="524" r:id="rId24"/>
    <p:sldId id="525" r:id="rId25"/>
    <p:sldId id="526" r:id="rId26"/>
    <p:sldId id="509" r:id="rId27"/>
    <p:sldId id="527" r:id="rId28"/>
    <p:sldId id="511" r:id="rId29"/>
  </p:sldIdLst>
  <p:sldSz cx="12192000" cy="6858000"/>
  <p:notesSz cx="10048875" cy="6918325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4F21A"/>
    <a:srgbClr val="66CCFF"/>
    <a:srgbClr val="0099CC"/>
    <a:srgbClr val="E0EF83"/>
    <a:srgbClr val="FF9900"/>
    <a:srgbClr val="CC99FF"/>
    <a:srgbClr val="385D8A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85829" autoAdjust="0"/>
  </p:normalViewPr>
  <p:slideViewPr>
    <p:cSldViewPr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15.08.2022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61600" y="5867400"/>
            <a:ext cx="1930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B0162-735B-4F5E-B671-EEBD503EC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250" t="37778" r="68125" b="46667"/>
          <a:stretch/>
        </p:blipFill>
        <p:spPr>
          <a:xfrm>
            <a:off x="10210800" y="5665562"/>
            <a:ext cx="19050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84F305-F240-4533-9A20-298C17AF4D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73" y="5666775"/>
            <a:ext cx="1905266" cy="1066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I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VirtIO</a:t>
            </a:r>
            <a:r>
              <a:rPr lang="en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based GPU model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00600" y="3746994"/>
            <a:ext cx="4191000" cy="1219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Pratik Parvati</a:t>
            </a:r>
          </a:p>
          <a:p>
            <a:pPr algn="l"/>
            <a:r>
              <a:rPr lang="en-US" dirty="0"/>
              <a:t>Lead Engineer</a:t>
            </a:r>
          </a:p>
          <a:p>
            <a:pPr algn="l"/>
            <a:r>
              <a:rPr lang="en-US" dirty="0" err="1"/>
              <a:t>Vayavya</a:t>
            </a:r>
            <a:r>
              <a:rPr lang="en-US" dirty="0"/>
              <a:t> Labs Pvt Ltd.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B1F37D92-821A-43E2-9785-02F49DF11636}"/>
              </a:ext>
            </a:extLst>
          </p:cNvPr>
          <p:cNvSpPr txBox="1">
            <a:spLocks/>
          </p:cNvSpPr>
          <p:nvPr/>
        </p:nvSpPr>
        <p:spPr>
          <a:xfrm>
            <a:off x="1691951" y="6061837"/>
            <a:ext cx="8534400" cy="58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https://dvcon-india.org/wp-content/uploads/2021/05/gen-logo.png">
            <a:extLst>
              <a:ext uri="{FF2B5EF4-FFF2-40B4-BE49-F238E27FC236}">
                <a16:creationId xmlns:a16="http://schemas.microsoft.com/office/drawing/2014/main" id="{D07A339C-2D08-4056-B6E5-1C6DD65A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79" y="5326824"/>
            <a:ext cx="3356221" cy="14700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436B5-FD3D-B373-D6BE-5B46B23FA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3" y="5734820"/>
            <a:ext cx="2057399" cy="1062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B1FC-D249-5A25-FA94-8821ADD4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899D-8533-364C-DE04-9B21833A2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Support different kinds of devices (network, block, video, GPU...)</a:t>
            </a:r>
          </a:p>
          <a:p>
            <a:r>
              <a:rPr lang="en-US" sz="2400" dirty="0"/>
              <a:t>Exposed to the emulated environment using PCI, Memory Mapping I/O, Channel I/O.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D040-FAC9-84CE-8239-DFBD251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C2CA2-B3A7-275A-6F43-488DFDF2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5D5D27-713F-ACFE-01F8-4035C0317538}"/>
              </a:ext>
            </a:extLst>
          </p:cNvPr>
          <p:cNvGrpSpPr/>
          <p:nvPr/>
        </p:nvGrpSpPr>
        <p:grpSpPr>
          <a:xfrm>
            <a:off x="5867243" y="2788218"/>
            <a:ext cx="6069765" cy="3605307"/>
            <a:chOff x="2667000" y="2704174"/>
            <a:chExt cx="8157800" cy="360530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8D3E6FD-7B09-4CA6-7439-38EE0B8694A8}"/>
                </a:ext>
              </a:extLst>
            </p:cNvPr>
            <p:cNvGrpSpPr/>
            <p:nvPr/>
          </p:nvGrpSpPr>
          <p:grpSpPr>
            <a:xfrm>
              <a:off x="2667000" y="2704174"/>
              <a:ext cx="8157800" cy="3605307"/>
              <a:chOff x="3110753" y="2788217"/>
              <a:chExt cx="8157800" cy="360530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D9ECC34-1370-09A7-A6F9-0C9761B05A3B}"/>
                  </a:ext>
                </a:extLst>
              </p:cNvPr>
              <p:cNvSpPr/>
              <p:nvPr/>
            </p:nvSpPr>
            <p:spPr>
              <a:xfrm>
                <a:off x="3171264" y="4902575"/>
                <a:ext cx="4622800" cy="11430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14FA248-EB5C-F468-C51B-397221F99992}"/>
                  </a:ext>
                </a:extLst>
              </p:cNvPr>
              <p:cNvSpPr/>
              <p:nvPr/>
            </p:nvSpPr>
            <p:spPr>
              <a:xfrm>
                <a:off x="3110753" y="3101788"/>
                <a:ext cx="4654176" cy="114076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7FC05C-B882-E557-9D1E-7F802B608428}"/>
                  </a:ext>
                </a:extLst>
              </p:cNvPr>
              <p:cNvSpPr/>
              <p:nvPr/>
            </p:nvSpPr>
            <p:spPr>
              <a:xfrm>
                <a:off x="3891805" y="3328242"/>
                <a:ext cx="1447800" cy="68580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Device Model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9CE0F0-2907-6F7C-E922-CC15F6F22637}"/>
                  </a:ext>
                </a:extLst>
              </p:cNvPr>
              <p:cNvSpPr/>
              <p:nvPr/>
            </p:nvSpPr>
            <p:spPr>
              <a:xfrm>
                <a:off x="5867402" y="3328242"/>
                <a:ext cx="1447800" cy="68580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err="1"/>
                  <a:t>VirtIO</a:t>
                </a:r>
                <a:r>
                  <a:rPr lang="en-IN" dirty="0"/>
                  <a:t> Frontend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B10B6D-7509-9869-7B4D-A550863A0AB6}"/>
                  </a:ext>
                </a:extLst>
              </p:cNvPr>
              <p:cNvSpPr/>
              <p:nvPr/>
            </p:nvSpPr>
            <p:spPr>
              <a:xfrm>
                <a:off x="5867402" y="5235391"/>
                <a:ext cx="1447800" cy="68580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err="1"/>
                  <a:t>VirtIO</a:t>
                </a:r>
                <a:r>
                  <a:rPr lang="en-IN" dirty="0"/>
                  <a:t> Backend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801629-A6A2-053C-BDC9-662C02B405EC}"/>
                  </a:ext>
                </a:extLst>
              </p:cNvPr>
              <p:cNvSpPr txBox="1"/>
              <p:nvPr/>
            </p:nvSpPr>
            <p:spPr>
              <a:xfrm>
                <a:off x="3193676" y="49390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/>
                  <a:t>Host OS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87FFED-B385-7ADB-7115-0193C3AA2999}"/>
                  </a:ext>
                </a:extLst>
              </p:cNvPr>
              <p:cNvSpPr txBox="1"/>
              <p:nvPr/>
            </p:nvSpPr>
            <p:spPr>
              <a:xfrm>
                <a:off x="3149973" y="3081549"/>
                <a:ext cx="1066800" cy="3077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/>
                  <a:t>Guest OS</a:t>
                </a: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B89F1F12-8CE5-1289-DEA4-0DF1C077D299}"/>
                  </a:ext>
                </a:extLst>
              </p:cNvPr>
              <p:cNvSpPr/>
              <p:nvPr/>
            </p:nvSpPr>
            <p:spPr>
              <a:xfrm>
                <a:off x="8763000" y="3695701"/>
                <a:ext cx="2209800" cy="2095499"/>
              </a:xfrm>
              <a:prstGeom prst="donu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ED3DCB4C-5C3B-E358-7723-6248FD1904B2}"/>
                  </a:ext>
                </a:extLst>
              </p:cNvPr>
              <p:cNvSpPr/>
              <p:nvPr/>
            </p:nvSpPr>
            <p:spPr>
              <a:xfrm rot="1387565">
                <a:off x="7307587" y="3840642"/>
                <a:ext cx="1572000" cy="282849"/>
              </a:xfrm>
              <a:prstGeom prst="leftRightArrow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Arrow: Left-Right 22">
                <a:extLst>
                  <a:ext uri="{FF2B5EF4-FFF2-40B4-BE49-F238E27FC236}">
                    <a16:creationId xmlns:a16="http://schemas.microsoft.com/office/drawing/2014/main" id="{6DBD979A-2D86-61EA-0A82-2996A7D9E2D4}"/>
                  </a:ext>
                </a:extLst>
              </p:cNvPr>
              <p:cNvSpPr/>
              <p:nvPr/>
            </p:nvSpPr>
            <p:spPr>
              <a:xfrm rot="19299343">
                <a:off x="7245727" y="5151724"/>
                <a:ext cx="1647912" cy="317989"/>
              </a:xfrm>
              <a:prstGeom prst="leftRightArrow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2A4749-9A37-AE42-8704-500019CAA39B}"/>
                  </a:ext>
                </a:extLst>
              </p:cNvPr>
              <p:cNvSpPr txBox="1"/>
              <p:nvPr/>
            </p:nvSpPr>
            <p:spPr>
              <a:xfrm>
                <a:off x="7764930" y="2971800"/>
                <a:ext cx="333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i="1" dirty="0" err="1"/>
                  <a:t>VirtIO</a:t>
                </a:r>
                <a:r>
                  <a:rPr lang="en-IN" i="1" dirty="0"/>
                  <a:t> Transport Layer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BE3397-663C-7E49-BDFE-D8A745A0F333}"/>
                  </a:ext>
                </a:extLst>
              </p:cNvPr>
              <p:cNvSpPr txBox="1"/>
              <p:nvPr/>
            </p:nvSpPr>
            <p:spPr>
              <a:xfrm>
                <a:off x="9153135" y="3810000"/>
                <a:ext cx="1166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i="1" dirty="0" err="1"/>
                  <a:t>VRing</a:t>
                </a:r>
                <a:endParaRPr lang="en-IN" i="1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A01658-A3BF-8BF0-E725-30081617054F}"/>
                  </a:ext>
                </a:extLst>
              </p:cNvPr>
              <p:cNvSpPr/>
              <p:nvPr/>
            </p:nvSpPr>
            <p:spPr>
              <a:xfrm>
                <a:off x="7391971" y="2788217"/>
                <a:ext cx="3876582" cy="3605307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B0586CC7-446D-67FC-6F19-CBC0A4611E1F}"/>
                </a:ext>
              </a:extLst>
            </p:cNvPr>
            <p:cNvSpPr/>
            <p:nvPr/>
          </p:nvSpPr>
          <p:spPr>
            <a:xfrm rot="16200000">
              <a:off x="5061039" y="3381688"/>
              <a:ext cx="213956" cy="492032"/>
            </a:xfrm>
            <a:prstGeom prst="down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2D26F5-5999-C280-EFB8-CEDB33D8D6BB}"/>
              </a:ext>
            </a:extLst>
          </p:cNvPr>
          <p:cNvGrpSpPr/>
          <p:nvPr/>
        </p:nvGrpSpPr>
        <p:grpSpPr>
          <a:xfrm>
            <a:off x="559188" y="2687689"/>
            <a:ext cx="7406866" cy="1327290"/>
            <a:chOff x="559188" y="2687689"/>
            <a:chExt cx="7406866" cy="1327290"/>
          </a:xfrm>
        </p:grpSpPr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92A8454F-A99F-9263-9312-E1D7B8AF901F}"/>
                </a:ext>
              </a:extLst>
            </p:cNvPr>
            <p:cNvSpPr/>
            <p:nvPr/>
          </p:nvSpPr>
          <p:spPr>
            <a:xfrm rot="1389879">
              <a:off x="6272753" y="2687689"/>
              <a:ext cx="1693301" cy="374727"/>
            </a:xfrm>
            <a:prstGeom prst="right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1A300C-0727-BF4F-1385-7D6C77362F83}"/>
                </a:ext>
              </a:extLst>
            </p:cNvPr>
            <p:cNvSpPr txBox="1"/>
            <p:nvPr/>
          </p:nvSpPr>
          <p:spPr>
            <a:xfrm>
              <a:off x="559188" y="2814650"/>
              <a:ext cx="52796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51515"/>
                  </a:solidFill>
                  <a:latin typeface="+mn-lt"/>
                  <a:cs typeface="Arial" panose="020B0604020202020204" pitchFamily="34" charset="0"/>
                </a:rPr>
                <a:t>T</a:t>
              </a:r>
              <a:r>
                <a:rPr lang="en-US" sz="2400" b="0" i="0" dirty="0">
                  <a:solidFill>
                    <a:srgbClr val="151515"/>
                  </a:solidFill>
                  <a:effectLst/>
                  <a:latin typeface="+mn-lt"/>
                  <a:cs typeface="Arial" panose="020B0604020202020204" pitchFamily="34" charset="0"/>
                </a:rPr>
                <a:t>he frontend </a:t>
              </a:r>
              <a:r>
                <a:rPr lang="en-US" sz="2400" dirty="0">
                  <a:solidFill>
                    <a:srgbClr val="151515"/>
                  </a:solidFill>
                  <a:latin typeface="+mn-lt"/>
                  <a:cs typeface="Arial" panose="020B0604020202020204" pitchFamily="34" charset="0"/>
                </a:rPr>
                <a:t>component</a:t>
              </a:r>
              <a:r>
                <a:rPr lang="en-US" sz="2400" b="0" i="0" dirty="0">
                  <a:solidFill>
                    <a:srgbClr val="151515"/>
                  </a:solidFill>
                  <a:effectLst/>
                  <a:latin typeface="+mn-lt"/>
                  <a:cs typeface="Arial" panose="020B0604020202020204" pitchFamily="34" charset="0"/>
                </a:rPr>
                <a:t> is the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151515"/>
                  </a:solidFill>
                  <a:latin typeface="+mn-lt"/>
                  <a:cs typeface="Arial" panose="020B0604020202020204" pitchFamily="34" charset="0"/>
                </a:rPr>
                <a:t>   </a:t>
              </a:r>
              <a:r>
                <a:rPr lang="en-US" sz="2400" b="0" i="0" dirty="0">
                  <a:solidFill>
                    <a:srgbClr val="151515"/>
                  </a:solidFill>
                  <a:effectLst/>
                  <a:latin typeface="+mn-lt"/>
                  <a:cs typeface="Arial" panose="020B0604020202020204" pitchFamily="34" charset="0"/>
                </a:rPr>
                <a:t>   guest side of the </a:t>
              </a:r>
              <a:r>
                <a:rPr lang="en-US" sz="2400" b="0" i="0" dirty="0" err="1">
                  <a:solidFill>
                    <a:srgbClr val="151515"/>
                  </a:solidFill>
                  <a:effectLst/>
                  <a:latin typeface="+mn-lt"/>
                  <a:cs typeface="Arial" panose="020B0604020202020204" pitchFamily="34" charset="0"/>
                </a:rPr>
                <a:t>virtio</a:t>
              </a:r>
              <a:r>
                <a:rPr lang="en-US" sz="2400" b="0" i="0" dirty="0">
                  <a:solidFill>
                    <a:srgbClr val="151515"/>
                  </a:solidFill>
                  <a:effectLst/>
                  <a:latin typeface="+mn-lt"/>
                  <a:cs typeface="Arial" panose="020B0604020202020204" pitchFamily="34" charset="0"/>
                </a:rPr>
                <a:t> interface.</a:t>
              </a:r>
            </a:p>
            <a:p>
              <a:endParaRPr lang="en-I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FD13E5E-4611-3780-0383-85B11C22C932}"/>
              </a:ext>
            </a:extLst>
          </p:cNvPr>
          <p:cNvSpPr txBox="1"/>
          <p:nvPr/>
        </p:nvSpPr>
        <p:spPr>
          <a:xfrm>
            <a:off x="549287" y="3674747"/>
            <a:ext cx="528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1515"/>
                </a:solidFill>
                <a:latin typeface="+mn-lt"/>
                <a:cs typeface="Arial" panose="020B0604020202020204" pitchFamily="34" charset="0"/>
              </a:rPr>
              <a:t>The backend component is the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51515"/>
                </a:solidFill>
                <a:latin typeface="+mn-lt"/>
                <a:cs typeface="Arial" panose="020B0604020202020204" pitchFamily="34" charset="0"/>
              </a:rPr>
              <a:t>      host side of the </a:t>
            </a:r>
            <a:r>
              <a:rPr lang="en-US" sz="2400" dirty="0" err="1">
                <a:solidFill>
                  <a:srgbClr val="151515"/>
                </a:solidFill>
                <a:latin typeface="+mn-lt"/>
                <a:cs typeface="Arial" panose="020B0604020202020204" pitchFamily="34" charset="0"/>
              </a:rPr>
              <a:t>virtio</a:t>
            </a:r>
            <a:r>
              <a:rPr lang="en-US" sz="2400" dirty="0">
                <a:solidFill>
                  <a:srgbClr val="151515"/>
                </a:solidFill>
                <a:latin typeface="+mn-lt"/>
                <a:cs typeface="Arial" panose="020B0604020202020204" pitchFamily="34" charset="0"/>
              </a:rPr>
              <a:t> interface.</a:t>
            </a:r>
            <a:endParaRPr lang="en-US" sz="2400" b="0" i="0" dirty="0">
              <a:solidFill>
                <a:srgbClr val="151515"/>
              </a:solidFill>
              <a:effectLst/>
              <a:latin typeface="+mn-lt"/>
              <a:cs typeface="Arial" panose="020B0604020202020204" pitchFamily="34" charset="0"/>
            </a:endParaRPr>
          </a:p>
          <a:p>
            <a:endParaRPr lang="en-IN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F79BEE69-3735-EF90-B292-4AB570A0D4EC}"/>
              </a:ext>
            </a:extLst>
          </p:cNvPr>
          <p:cNvSpPr/>
          <p:nvPr/>
        </p:nvSpPr>
        <p:spPr>
          <a:xfrm rot="20287017">
            <a:off x="6118440" y="5886226"/>
            <a:ext cx="1693301" cy="37472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94C485D1-FD39-5B26-7FFA-78A2EFAC7CDE}"/>
              </a:ext>
            </a:extLst>
          </p:cNvPr>
          <p:cNvSpPr/>
          <p:nvPr/>
        </p:nvSpPr>
        <p:spPr>
          <a:xfrm rot="13177865">
            <a:off x="10837859" y="5984372"/>
            <a:ext cx="885400" cy="53767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35516B-C230-0E12-41D9-6F9956DA0E34}"/>
              </a:ext>
            </a:extLst>
          </p:cNvPr>
          <p:cNvSpPr txBox="1"/>
          <p:nvPr/>
        </p:nvSpPr>
        <p:spPr>
          <a:xfrm>
            <a:off x="549287" y="4590872"/>
            <a:ext cx="483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VirtIO</a:t>
            </a:r>
            <a:r>
              <a:rPr lang="en-US" sz="2400" dirty="0">
                <a:latin typeface="+mn-lt"/>
              </a:rPr>
              <a:t> Transport Layer is a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  channel between front -end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  and back -end</a:t>
            </a:r>
            <a:endParaRPr lang="en-US" sz="2400" b="0" i="0" dirty="0">
              <a:solidFill>
                <a:srgbClr val="15151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7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9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9D5C-3269-36F9-C5F9-D69528A4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Devices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F231F-2345-F089-376B-877188476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Device IDs are used to identify different types of </a:t>
            </a:r>
            <a:r>
              <a:rPr lang="en-US" sz="2600" dirty="0" err="1"/>
              <a:t>virtio</a:t>
            </a:r>
            <a:r>
              <a:rPr lang="en-US" sz="2600" dirty="0"/>
              <a:t> devices.</a:t>
            </a:r>
          </a:p>
          <a:p>
            <a:r>
              <a:rPr lang="en-US" sz="2600" dirty="0"/>
              <a:t>All </a:t>
            </a:r>
            <a:r>
              <a:rPr lang="en-US" sz="2600" dirty="0" err="1"/>
              <a:t>VirtIO</a:t>
            </a:r>
            <a:r>
              <a:rPr lang="en-US" sz="2600" dirty="0"/>
              <a:t> devices have a Vendor ID of 0x1AF4, and have a </a:t>
            </a:r>
            <a:r>
              <a:rPr lang="en-US" sz="2600" dirty="0" err="1"/>
              <a:t>DeviceID</a:t>
            </a:r>
            <a:r>
              <a:rPr lang="en-US" sz="2600" dirty="0"/>
              <a:t> between 0x1000 and 0x103F.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CB20F-6D1F-B982-D4EF-03981580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E80E3-D7C4-FD53-EE67-AB8C5D8F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49C67-2583-E721-A0BF-C5DDF13E6427}"/>
              </a:ext>
            </a:extLst>
          </p:cNvPr>
          <p:cNvSpPr txBox="1"/>
          <p:nvPr/>
        </p:nvSpPr>
        <p:spPr>
          <a:xfrm>
            <a:off x="609600" y="2784771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All devices have a common “header” block of registers.</a:t>
            </a:r>
            <a:br>
              <a:rPr lang="en-US" sz="2600" dirty="0">
                <a:latin typeface="+mn-lt"/>
              </a:rPr>
            </a:br>
            <a:endParaRPr lang="en-US" sz="2600" dirty="0">
              <a:latin typeface="+mn-lt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F70C7AD-A0E4-87E4-B428-7611F5D48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77016"/>
              </p:ext>
            </p:extLst>
          </p:nvPr>
        </p:nvGraphicFramePr>
        <p:xfrm>
          <a:off x="8458200" y="2863325"/>
          <a:ext cx="3505202" cy="35162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9276495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1138905229"/>
                    </a:ext>
                  </a:extLst>
                </a:gridCol>
              </a:tblGrid>
              <a:tr h="549497">
                <a:tc>
                  <a:txBody>
                    <a:bodyPr/>
                    <a:lstStyle/>
                    <a:p>
                      <a:r>
                        <a:rPr lang="en-IN" dirty="0"/>
                        <a:t>Offset (Hex)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Device Features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78532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Guest Features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324004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Queue Address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41193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Queue Size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21775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Queue Select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77400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Queue Notify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96997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Device Status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54166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ISR Status</a:t>
                      </a: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875472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F6DB17-F404-6163-DD89-CD3A06B3BCD2}"/>
              </a:ext>
            </a:extLst>
          </p:cNvPr>
          <p:cNvSpPr txBox="1"/>
          <p:nvPr/>
        </p:nvSpPr>
        <p:spPr>
          <a:xfrm>
            <a:off x="609600" y="3317318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The Guest Features register is used by the guest VM to communicate the features that the guest VM driver supports.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The Device Status field is used by the guest VM to communicate the current state of the guest VM driver.</a:t>
            </a:r>
          </a:p>
        </p:txBody>
      </p:sp>
    </p:spTree>
    <p:extLst>
      <p:ext uri="{BB962C8B-B14F-4D97-AF65-F5344CB8AC3E}">
        <p14:creationId xmlns:p14="http://schemas.microsoft.com/office/powerpoint/2010/main" val="124781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A509-C6B5-E568-F694-F615FC02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EEC7-88CD-C172-83D3-2DB979496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The </a:t>
            </a: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front-end 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driver is the device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ff2"/>
              </a:rPr>
              <a:t>   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driver installed in the guest OS.</a:t>
            </a:r>
          </a:p>
          <a:p>
            <a:pPr algn="l"/>
            <a:r>
              <a:rPr lang="en-US" dirty="0"/>
              <a:t>Accepts I/O requests from the user </a:t>
            </a:r>
          </a:p>
          <a:p>
            <a:pPr marL="0" indent="0" algn="l">
              <a:buNone/>
            </a:pPr>
            <a:r>
              <a:rPr lang="en-US" dirty="0"/>
              <a:t>    process</a:t>
            </a:r>
            <a:r>
              <a:rPr lang="en-US" dirty="0">
                <a:solidFill>
                  <a:srgbClr val="000000"/>
                </a:solidFill>
                <a:latin typeface="ff2"/>
              </a:rPr>
              <a:t> and transfer  I/O requests to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ff2"/>
              </a:rPr>
              <a:t>    back-end driver.</a:t>
            </a:r>
            <a:endParaRPr lang="en-US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ff2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he </a:t>
            </a: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back-end </a:t>
            </a: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driver resides in the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   hypervisor and is responsible for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2"/>
              </a:rPr>
              <a:t>    accessing the physical device.</a:t>
            </a:r>
          </a:p>
          <a:p>
            <a:pPr algn="l"/>
            <a:r>
              <a:rPr lang="en-US" dirty="0"/>
              <a:t>Accepts I/O requests from front - end </a:t>
            </a:r>
          </a:p>
          <a:p>
            <a:pPr marL="0" indent="0" algn="l">
              <a:buNone/>
            </a:pPr>
            <a:r>
              <a:rPr lang="en-US" dirty="0"/>
              <a:t>    driver</a:t>
            </a:r>
            <a:r>
              <a:rPr lang="en-US" dirty="0">
                <a:solidFill>
                  <a:srgbClr val="000000"/>
                </a:solidFill>
                <a:latin typeface="ff2"/>
              </a:rPr>
              <a:t> and perform I/O operation via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ff2"/>
              </a:rPr>
              <a:t>    physical device.</a:t>
            </a:r>
            <a:endParaRPr lang="en-US" b="0" i="0" dirty="0">
              <a:solidFill>
                <a:srgbClr val="000000"/>
              </a:solidFill>
              <a:effectLst/>
              <a:latin typeface="ff2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47AE3-62FE-22BA-2B33-43681733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D0492-06F3-35E2-794A-49C7CF85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0CB22D-7B96-C1F6-045F-1ACA355294EC}"/>
              </a:ext>
            </a:extLst>
          </p:cNvPr>
          <p:cNvGrpSpPr/>
          <p:nvPr/>
        </p:nvGrpSpPr>
        <p:grpSpPr>
          <a:xfrm>
            <a:off x="6781800" y="1571626"/>
            <a:ext cx="4658139" cy="4756150"/>
            <a:chOff x="6858000" y="1600200"/>
            <a:chExt cx="4658139" cy="47561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2FB5675-406D-80B4-48F8-3692502CE93F}"/>
                </a:ext>
              </a:extLst>
            </p:cNvPr>
            <p:cNvSpPr/>
            <p:nvPr/>
          </p:nvSpPr>
          <p:spPr>
            <a:xfrm>
              <a:off x="6858000" y="1600200"/>
              <a:ext cx="4343400" cy="1524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47CA83D-F07C-E54E-5D6C-5718F2BE39BC}"/>
                </a:ext>
              </a:extLst>
            </p:cNvPr>
            <p:cNvSpPr/>
            <p:nvPr/>
          </p:nvSpPr>
          <p:spPr>
            <a:xfrm>
              <a:off x="6858000" y="4495799"/>
              <a:ext cx="4343400" cy="1860551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84F7E9-F2D1-AE63-9A29-FD57EEF7DAB9}"/>
                </a:ext>
              </a:extLst>
            </p:cNvPr>
            <p:cNvSpPr/>
            <p:nvPr/>
          </p:nvSpPr>
          <p:spPr>
            <a:xfrm>
              <a:off x="8779565" y="3295790"/>
              <a:ext cx="2421835" cy="97141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46CFDBD-D371-16B5-8B9B-A127806B2A14}"/>
                </a:ext>
              </a:extLst>
            </p:cNvPr>
            <p:cNvSpPr/>
            <p:nvPr/>
          </p:nvSpPr>
          <p:spPr>
            <a:xfrm>
              <a:off x="8931965" y="3325953"/>
              <a:ext cx="2421835" cy="97141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B37803D-0AA1-DBBB-331B-09044E4BE134}"/>
                </a:ext>
              </a:extLst>
            </p:cNvPr>
            <p:cNvSpPr/>
            <p:nvPr/>
          </p:nvSpPr>
          <p:spPr>
            <a:xfrm>
              <a:off x="9094304" y="3356116"/>
              <a:ext cx="2421835" cy="97141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virtqueues</a:t>
              </a:r>
              <a:endPara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5D90D4-4C1B-E3B3-514E-F83BB186922F}"/>
                </a:ext>
              </a:extLst>
            </p:cNvPr>
            <p:cNvSpPr/>
            <p:nvPr/>
          </p:nvSpPr>
          <p:spPr>
            <a:xfrm>
              <a:off x="7475882" y="2525061"/>
              <a:ext cx="2667000" cy="572292"/>
            </a:xfrm>
            <a:prstGeom prst="rect">
              <a:avLst/>
            </a:prstGeom>
            <a:solidFill>
              <a:srgbClr val="C4F21A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Virtio</a:t>
              </a:r>
              <a:r>
                <a:rPr lang="en-IN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front-end drivers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D242FD-3AC9-E6CC-DD5D-3A2FD121388E}"/>
                </a:ext>
              </a:extLst>
            </p:cNvPr>
            <p:cNvSpPr/>
            <p:nvPr/>
          </p:nvSpPr>
          <p:spPr>
            <a:xfrm>
              <a:off x="7475882" y="5029200"/>
              <a:ext cx="2667000" cy="572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Device Emulation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F7FB1D-DD58-26EF-CA72-B04B07BC96BA}"/>
                </a:ext>
              </a:extLst>
            </p:cNvPr>
            <p:cNvSpPr txBox="1"/>
            <p:nvPr/>
          </p:nvSpPr>
          <p:spPr>
            <a:xfrm>
              <a:off x="7086600" y="180029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Guest VM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B24924-D262-D4A9-1D99-94A189D82A0F}"/>
                </a:ext>
              </a:extLst>
            </p:cNvPr>
            <p:cNvSpPr txBox="1"/>
            <p:nvPr/>
          </p:nvSpPr>
          <p:spPr>
            <a:xfrm>
              <a:off x="7010400" y="5861398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Hypervisor(</a:t>
              </a:r>
              <a:r>
                <a:rPr lang="en-IN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Qemu</a:t>
              </a:r>
              <a:r>
                <a:rPr lang="en-I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KVM etc..)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4603FE-BC37-29C8-C6B1-DF60D4396708}"/>
                </a:ext>
              </a:extLst>
            </p:cNvPr>
            <p:cNvSpPr/>
            <p:nvPr/>
          </p:nvSpPr>
          <p:spPr>
            <a:xfrm>
              <a:off x="7462630" y="4556126"/>
              <a:ext cx="2667000" cy="572292"/>
            </a:xfrm>
            <a:prstGeom prst="rect">
              <a:avLst/>
            </a:prstGeom>
            <a:solidFill>
              <a:srgbClr val="C4F21A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Virtio</a:t>
              </a:r>
              <a:r>
                <a:rPr lang="en-IN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back-end drivers</a:t>
              </a:r>
            </a:p>
          </p:txBody>
        </p: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74418797-8DD1-62D3-CAAD-D1469C9A6BA3}"/>
                </a:ext>
              </a:extLst>
            </p:cNvPr>
            <p:cNvSpPr/>
            <p:nvPr/>
          </p:nvSpPr>
          <p:spPr>
            <a:xfrm>
              <a:off x="9029700" y="3124200"/>
              <a:ext cx="723900" cy="1405079"/>
            </a:xfrm>
            <a:prstGeom prst="upDown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694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9974-C799-E036-7446-28D407E7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Transport Layer: </a:t>
            </a:r>
            <a:r>
              <a:rPr lang="en-IN" dirty="0" err="1"/>
              <a:t>VirtQueue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68EF-E501-72A7-BF45-5802A244F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 err="1">
                <a:solidFill>
                  <a:srgbClr val="161513"/>
                </a:solidFill>
                <a:effectLst/>
                <a:latin typeface="OracleSansVF"/>
              </a:rPr>
              <a:t>Virtqueue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 is a queue of guest’s buffer that host consumes, either by reading them or writing to them.</a:t>
            </a:r>
          </a:p>
          <a:p>
            <a:r>
              <a:rPr lang="en-US" b="0" i="0" dirty="0" err="1">
                <a:solidFill>
                  <a:srgbClr val="161513"/>
                </a:solidFill>
                <a:effectLst/>
                <a:latin typeface="OracleSansVF"/>
              </a:rPr>
              <a:t>Virtqueues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 are shared in guest physical memory - driver and  device access the same page in RAM.</a:t>
            </a:r>
          </a:p>
          <a:p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The descriptors/buffer can be chained.</a:t>
            </a:r>
          </a:p>
          <a:p>
            <a:r>
              <a:rPr lang="en-US" dirty="0">
                <a:solidFill>
                  <a:srgbClr val="161513"/>
                </a:solidFill>
                <a:latin typeface="OracleSansVF"/>
              </a:rPr>
              <a:t>D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river to device notifications via doorbell method.</a:t>
            </a:r>
          </a:p>
          <a:p>
            <a:r>
              <a:rPr lang="en-US" dirty="0">
                <a:solidFill>
                  <a:srgbClr val="161513"/>
                </a:solidFill>
                <a:latin typeface="OracleSansVF"/>
              </a:rPr>
              <a:t>Device to driver notification via interrupt.</a:t>
            </a:r>
          </a:p>
          <a:p>
            <a:r>
              <a:rPr lang="en-US" b="0" i="0" dirty="0" err="1">
                <a:solidFill>
                  <a:srgbClr val="161513"/>
                </a:solidFill>
                <a:effectLst/>
                <a:latin typeface="OracleSansVF"/>
              </a:rPr>
              <a:t>Virtqueue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 interface -</a:t>
            </a:r>
          </a:p>
          <a:p>
            <a:pPr lvl="1"/>
            <a:r>
              <a:rPr lang="en-US" i="1" dirty="0" err="1">
                <a:solidFill>
                  <a:srgbClr val="161513"/>
                </a:solidFill>
                <a:latin typeface="OracleSansVF"/>
              </a:rPr>
              <a:t>add_buf</a:t>
            </a:r>
            <a:r>
              <a:rPr lang="en-US" dirty="0">
                <a:solidFill>
                  <a:srgbClr val="161513"/>
                </a:solidFill>
                <a:latin typeface="OracleSansVF"/>
              </a:rPr>
              <a:t>: expose buffer to other end.</a:t>
            </a:r>
          </a:p>
          <a:p>
            <a:pPr lvl="1"/>
            <a:r>
              <a:rPr lang="en-US" b="0" i="1" dirty="0">
                <a:solidFill>
                  <a:srgbClr val="161513"/>
                </a:solidFill>
                <a:effectLst/>
                <a:latin typeface="OracleSansVF"/>
              </a:rPr>
              <a:t>kick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: update after </a:t>
            </a:r>
            <a:r>
              <a:rPr lang="en-US" b="0" i="1" dirty="0" err="1">
                <a:solidFill>
                  <a:srgbClr val="161513"/>
                </a:solidFill>
                <a:effectLst/>
                <a:latin typeface="OracleSansVF"/>
              </a:rPr>
              <a:t>add_buf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.</a:t>
            </a:r>
          </a:p>
          <a:p>
            <a:pPr lvl="1"/>
            <a:r>
              <a:rPr lang="en-US" b="0" i="1" dirty="0" err="1">
                <a:solidFill>
                  <a:srgbClr val="161513"/>
                </a:solidFill>
                <a:effectLst/>
                <a:latin typeface="OracleSansVF"/>
              </a:rPr>
              <a:t>get_buf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: get the next used buffer.</a:t>
            </a:r>
          </a:p>
          <a:p>
            <a:pPr lvl="1"/>
            <a:endParaRPr lang="en-US" b="0" i="0" dirty="0">
              <a:solidFill>
                <a:srgbClr val="161513"/>
              </a:solidFill>
              <a:effectLst/>
              <a:latin typeface="OracleSansVF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DFF11-94F7-9B9E-0BBC-568E002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D3EB2-41F3-2EB5-0114-9F6A2E3D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AA08-E58E-960C-D308-D59EDCB9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Transport Layer: </a:t>
            </a:r>
            <a:r>
              <a:rPr lang="en-IN" dirty="0" err="1"/>
              <a:t>VRing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7B69-57CD-B80B-1A48-69D62D20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Vring</a:t>
            </a:r>
            <a:r>
              <a:rPr lang="en-US" dirty="0"/>
              <a:t> is a memory mapped region between Host process (Device model) and guest OS.</a:t>
            </a:r>
          </a:p>
          <a:p>
            <a:r>
              <a:rPr lang="en-US" dirty="0" err="1"/>
              <a:t>Vring</a:t>
            </a:r>
            <a:r>
              <a:rPr lang="en-US" dirty="0"/>
              <a:t> is the memory layout of the VQs abstractio</a:t>
            </a:r>
            <a:r>
              <a:rPr lang="en-US" dirty="0">
                <a:solidFill>
                  <a:srgbClr val="161513"/>
                </a:solidFill>
                <a:latin typeface="OracleSansVF"/>
              </a:rPr>
              <a:t>n.</a:t>
            </a:r>
            <a:endParaRPr lang="en-US" b="0" i="0" dirty="0">
              <a:solidFill>
                <a:srgbClr val="161513"/>
              </a:solidFill>
              <a:effectLst/>
              <a:latin typeface="OracleSansVF"/>
            </a:endParaRPr>
          </a:p>
          <a:p>
            <a:r>
              <a:rPr lang="en-US" dirty="0">
                <a:solidFill>
                  <a:srgbClr val="161513"/>
                </a:solidFill>
                <a:latin typeface="OracleSansVF"/>
              </a:rPr>
              <a:t>H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olds the actual data being transferred. </a:t>
            </a:r>
          </a:p>
          <a:p>
            <a:r>
              <a:rPr lang="en-US" dirty="0"/>
              <a:t>A </a:t>
            </a:r>
            <a:r>
              <a:rPr lang="en-US" dirty="0" err="1"/>
              <a:t>virtio</a:t>
            </a:r>
            <a:r>
              <a:rPr lang="en-US" dirty="0"/>
              <a:t> device contains one or more VQs.</a:t>
            </a:r>
          </a:p>
          <a:p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VQs has three types of </a:t>
            </a:r>
            <a:r>
              <a:rPr lang="en-US" b="0" i="0" dirty="0" err="1">
                <a:solidFill>
                  <a:srgbClr val="161513"/>
                </a:solidFill>
                <a:effectLst/>
                <a:latin typeface="OracleSansVF"/>
              </a:rPr>
              <a:t>VRings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 (or areas):</a:t>
            </a:r>
          </a:p>
          <a:p>
            <a:pPr lvl="1"/>
            <a:r>
              <a:rPr lang="en-US" dirty="0"/>
              <a:t>Descriptor ring (descriptor area)</a:t>
            </a:r>
          </a:p>
          <a:p>
            <a:pPr lvl="1"/>
            <a:r>
              <a:rPr lang="en-US" dirty="0"/>
              <a:t>Available ring (driver area)</a:t>
            </a:r>
          </a:p>
          <a:p>
            <a:pPr lvl="1"/>
            <a:r>
              <a:rPr lang="en-US" dirty="0"/>
              <a:t>Used ring (device area)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46E65-66BA-F60C-63C2-63E5503D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EE1C2-C82F-312F-45DE-D040A5E5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9469B7-214B-0099-32A2-65F05756880A}"/>
              </a:ext>
            </a:extLst>
          </p:cNvPr>
          <p:cNvCxnSpPr/>
          <p:nvPr/>
        </p:nvCxnSpPr>
        <p:spPr>
          <a:xfrm flipH="1">
            <a:off x="9197788" y="3581400"/>
            <a:ext cx="22412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8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0677-815A-388C-8BF8-53A94FD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Transport Layer: </a:t>
            </a:r>
            <a:r>
              <a:rPr lang="en-IN" dirty="0" err="1"/>
              <a:t>Desc</a:t>
            </a:r>
            <a:r>
              <a:rPr lang="en-IN" dirty="0"/>
              <a:t>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E67B-D33A-EC1C-BF9E-185BE905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Buffers: Guest drivers (front-end) communicate with hypervisor (back-end) drivers through buffer.</a:t>
            </a:r>
          </a:p>
          <a:p>
            <a:r>
              <a:rPr lang="en-IN" dirty="0"/>
              <a:t>Guest provides one or more buffers representing the request.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US" sz="2600" dirty="0">
                <a:solidFill>
                  <a:srgbClr val="151515"/>
                </a:solidFill>
                <a:latin typeface="RedHatText"/>
                <a:cs typeface="Arial" charset="0"/>
              </a:rPr>
              <a:t>These buffers are added to virtual queues in memory.</a:t>
            </a:r>
            <a:endParaRPr lang="en-IN" sz="2600" dirty="0">
              <a:solidFill>
                <a:srgbClr val="151515"/>
              </a:solidFill>
              <a:latin typeface="RedHatText"/>
              <a:cs typeface="Arial" charset="0"/>
            </a:endParaRPr>
          </a:p>
          <a:p>
            <a:pPr lvl="1"/>
            <a:endParaRPr lang="en-IN" sz="2200" dirty="0">
              <a:solidFill>
                <a:srgbClr val="151515"/>
              </a:solidFill>
              <a:latin typeface="RedHatText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A4889-CF42-BF1D-F3A8-33467530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BFCF2-70B9-9E65-C465-4E9930A4634E}"/>
              </a:ext>
            </a:extLst>
          </p:cNvPr>
          <p:cNvSpPr txBox="1"/>
          <p:nvPr/>
        </p:nvSpPr>
        <p:spPr>
          <a:xfrm>
            <a:off x="4784434" y="38862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EEBCC-EDB1-A8A2-F7C7-576617864243}"/>
              </a:ext>
            </a:extLst>
          </p:cNvPr>
          <p:cNvSpPr txBox="1"/>
          <p:nvPr/>
        </p:nvSpPr>
        <p:spPr>
          <a:xfrm>
            <a:off x="762000" y="2971800"/>
            <a:ext cx="1120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Buffers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QueueSize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uint64_t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Address;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64-bit address of the buffer on the guest machine.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Length;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32-bit length of the buffer.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Flags;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1:linked buffer index;  2: Buffer is write-only.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4: Buffer contains additional buffer addresses.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Next;  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If flag is set, contains index of next buffer in chain.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252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E9B2-D888-444B-3862-6CEF182A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Transport Layer: Avail and Used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D561-3E8F-4FCC-21B0-3DEB37B6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 Area: References to available descriptors in the descriptor ring.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161513"/>
                </a:solidFill>
                <a:latin typeface="OracleSansVF"/>
              </a:rPr>
              <a:t>Used Area: R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eferences to </a:t>
            </a:r>
            <a:r>
              <a:rPr lang="en-US" b="0" i="1" dirty="0">
                <a:solidFill>
                  <a:srgbClr val="161513"/>
                </a:solidFill>
                <a:effectLst/>
                <a:latin typeface="OracleSansVF"/>
              </a:rPr>
              <a:t>used</a:t>
            </a:r>
            <a:r>
              <a:rPr lang="en-US" b="0" i="0" dirty="0">
                <a:solidFill>
                  <a:srgbClr val="161513"/>
                </a:solidFill>
                <a:effectLst/>
                <a:latin typeface="OracleSansVF"/>
              </a:rPr>
              <a:t> descriptor entries on the descriptor ring.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C3527-61D3-799B-0C27-3E1236AC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5C23-245D-E03E-B1E3-BD9C936F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291CE-A1AC-BDB9-8127-FE9E105447E3}"/>
              </a:ext>
            </a:extLst>
          </p:cNvPr>
          <p:cNvSpPr txBox="1"/>
          <p:nvPr/>
        </p:nvSpPr>
        <p:spPr>
          <a:xfrm>
            <a:off x="762000" y="2175747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Available</a:t>
            </a:r>
            <a:endParaRPr lang="en-I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Flags</a:t>
            </a:r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           </a:t>
            </a:r>
            <a:r>
              <a:rPr lang="en-IN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1: Do not trigger interrupts.</a:t>
            </a:r>
            <a:endParaRPr lang="en-I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           </a:t>
            </a:r>
            <a:r>
              <a:rPr lang="en-IN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Index of the next ring index to be used. </a:t>
            </a:r>
          </a:p>
          <a:p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Ring[</a:t>
            </a:r>
            <a:r>
              <a:rPr lang="en-IN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QueueSize</a:t>
            </a:r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   </a:t>
            </a:r>
            <a:r>
              <a:rPr lang="en-IN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List of available buffer indexes from the Buffers array</a:t>
            </a:r>
            <a:endParaRPr lang="en-IN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97797-049D-4BD6-043E-1DBF926EB383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0905F-D9A4-1F7F-305A-A835F38866A3}"/>
              </a:ext>
            </a:extLst>
          </p:cNvPr>
          <p:cNvSpPr txBox="1"/>
          <p:nvPr/>
        </p:nvSpPr>
        <p:spPr>
          <a:xfrm>
            <a:off x="838200" y="4134185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Used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Flags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         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1: Do not notify device when buffers are added to available ring.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         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Index of the next ring index to be used.  (Last used ring buffer index+1)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Ring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QueueSize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Index;        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Index of the used buffer in the Buffers array above.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Length;       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Total bytes written to buffer.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uint16_t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AvailEvent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    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Only used if VIRTIO_F_EVENT_IDX was negotiated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06493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A453-2AB3-F0AE-C5A3-015E6F74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Transport Layer: Data Exchange</a:t>
            </a:r>
          </a:p>
        </p:txBody>
      </p:sp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4763B62D-B688-4185-55DF-0BE9A07F0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554601"/>
              </p:ext>
            </p:extLst>
          </p:nvPr>
        </p:nvGraphicFramePr>
        <p:xfrm>
          <a:off x="1651202" y="2570645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327930597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13807508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26105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94610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addr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len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flags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4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W|N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7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66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0x300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730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44F96-8FDE-0400-01EF-9E334EA5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635DA-4086-89EC-8451-2BEC65E6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7902490C-F2F0-FB9C-8E67-D3456B32CB77}"/>
              </a:ext>
            </a:extLst>
          </p:cNvPr>
          <p:cNvCxnSpPr>
            <a:cxnSpLocks/>
          </p:cNvCxnSpPr>
          <p:nvPr/>
        </p:nvCxnSpPr>
        <p:spPr>
          <a:xfrm flipV="1">
            <a:off x="1274064" y="3883815"/>
            <a:ext cx="0" cy="2714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062EB7DA-A93A-5CC1-5556-F13C92536788}"/>
              </a:ext>
            </a:extLst>
          </p:cNvPr>
          <p:cNvGrpSpPr/>
          <p:nvPr/>
        </p:nvGrpSpPr>
        <p:grpSpPr>
          <a:xfrm>
            <a:off x="-187723" y="2248346"/>
            <a:ext cx="6591992" cy="4371344"/>
            <a:chOff x="-187723" y="2248346"/>
            <a:chExt cx="6591992" cy="4371344"/>
          </a:xfrm>
        </p:grpSpPr>
        <p:pic>
          <p:nvPicPr>
            <p:cNvPr id="1026" name="Picture 2" descr="Circular Queue Data Structure">
              <a:extLst>
                <a:ext uri="{FF2B5EF4-FFF2-40B4-BE49-F238E27FC236}">
                  <a16:creationId xmlns:a16="http://schemas.microsoft.com/office/drawing/2014/main" id="{D7848340-81B8-78F5-2579-8EAC1FF11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723" y="4083048"/>
              <a:ext cx="2390799" cy="242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ircular Queue Data Structure">
              <a:extLst>
                <a:ext uri="{FF2B5EF4-FFF2-40B4-BE49-F238E27FC236}">
                  <a16:creationId xmlns:a16="http://schemas.microsoft.com/office/drawing/2014/main" id="{AE93BC3A-D2EA-86EA-F4C1-66D9EE4C2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776" y="4193989"/>
              <a:ext cx="2390799" cy="242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5BD1B54-2E9F-B381-9A1F-A02C300736EE}"/>
                </a:ext>
              </a:extLst>
            </p:cNvPr>
            <p:cNvSpPr txBox="1"/>
            <p:nvPr/>
          </p:nvSpPr>
          <p:spPr>
            <a:xfrm>
              <a:off x="1143240" y="4504436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42F5B59-5282-70A3-02C0-5034B6253B5A}"/>
                </a:ext>
              </a:extLst>
            </p:cNvPr>
            <p:cNvSpPr txBox="1"/>
            <p:nvPr/>
          </p:nvSpPr>
          <p:spPr>
            <a:xfrm rot="10800000" flipH="1" flipV="1">
              <a:off x="1489411" y="4854902"/>
              <a:ext cx="339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05CAA09-8DF8-E155-E52E-56F4766F2F01}"/>
                </a:ext>
              </a:extLst>
            </p:cNvPr>
            <p:cNvSpPr txBox="1"/>
            <p:nvPr/>
          </p:nvSpPr>
          <p:spPr>
            <a:xfrm>
              <a:off x="4657489" y="461458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0</a:t>
              </a:r>
            </a:p>
          </p:txBody>
        </p: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F456D8DA-DD75-BD63-0B18-9B2518427F8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51755" y="3529083"/>
              <a:ext cx="1265493" cy="597729"/>
            </a:xfrm>
            <a:prstGeom prst="bentConnector3">
              <a:avLst>
                <a:gd name="adj1" fmla="val 99631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Connector: Curved 1033">
              <a:extLst>
                <a:ext uri="{FF2B5EF4-FFF2-40B4-BE49-F238E27FC236}">
                  <a16:creationId xmlns:a16="http://schemas.microsoft.com/office/drawing/2014/main" id="{6C0F7561-96B0-A7EB-C5F0-B7B8008BA6E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114939" y="3769547"/>
              <a:ext cx="1628519" cy="238621"/>
            </a:xfrm>
            <a:prstGeom prst="curvedConnector3">
              <a:avLst>
                <a:gd name="adj1" fmla="val 98209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A9FAB0F9-4925-F6AB-DAD0-25E3887FD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203" y="4146084"/>
              <a:ext cx="0" cy="6661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7A71257F-1EB9-42D1-5F19-99C020D17053}"/>
                </a:ext>
              </a:extLst>
            </p:cNvPr>
            <p:cNvCxnSpPr>
              <a:cxnSpLocks/>
            </p:cNvCxnSpPr>
            <p:nvPr/>
          </p:nvCxnSpPr>
          <p:spPr>
            <a:xfrm>
              <a:off x="1265182" y="4146084"/>
              <a:ext cx="47002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Arrow Connector 1087">
              <a:extLst>
                <a:ext uri="{FF2B5EF4-FFF2-40B4-BE49-F238E27FC236}">
                  <a16:creationId xmlns:a16="http://schemas.microsoft.com/office/drawing/2014/main" id="{2E7322CA-0B6B-E583-CCEB-2D19F86DFB8A}"/>
                </a:ext>
              </a:extLst>
            </p:cNvPr>
            <p:cNvCxnSpPr/>
            <p:nvPr/>
          </p:nvCxnSpPr>
          <p:spPr>
            <a:xfrm>
              <a:off x="1265182" y="3883815"/>
              <a:ext cx="418184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492DD80D-CB26-BD5F-FA00-00058DF4D3F4}"/>
                </a:ext>
              </a:extLst>
            </p:cNvPr>
            <p:cNvSpPr txBox="1"/>
            <p:nvPr/>
          </p:nvSpPr>
          <p:spPr>
            <a:xfrm>
              <a:off x="1849543" y="2248346"/>
              <a:ext cx="2682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 err="1"/>
                <a:t>Desc</a:t>
              </a:r>
              <a:r>
                <a:rPr lang="en-IN" sz="1400" dirty="0"/>
                <a:t> area (collection of buffers)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3610A1C8-41B8-1B1D-CCB6-31E6ACED9A1E}"/>
                </a:ext>
              </a:extLst>
            </p:cNvPr>
            <p:cNvSpPr txBox="1"/>
            <p:nvPr/>
          </p:nvSpPr>
          <p:spPr>
            <a:xfrm>
              <a:off x="540007" y="5160358"/>
              <a:ext cx="1111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Avail area</a:t>
              </a: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3DECD7A0-7301-75F4-1ACF-7446B6EB4561}"/>
                </a:ext>
              </a:extLst>
            </p:cNvPr>
            <p:cNvSpPr txBox="1"/>
            <p:nvPr/>
          </p:nvSpPr>
          <p:spPr>
            <a:xfrm>
              <a:off x="4069989" y="5252950"/>
              <a:ext cx="1111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Used area</a:t>
              </a:r>
            </a:p>
          </p:txBody>
        </p:sp>
        <p:cxnSp>
          <p:nvCxnSpPr>
            <p:cNvPr id="1093" name="Straight Arrow Connector 1092">
              <a:extLst>
                <a:ext uri="{FF2B5EF4-FFF2-40B4-BE49-F238E27FC236}">
                  <a16:creationId xmlns:a16="http://schemas.microsoft.com/office/drawing/2014/main" id="{DAD4EA6B-0D8A-D207-CC45-C4C5AC4DB15F}"/>
                </a:ext>
              </a:extLst>
            </p:cNvPr>
            <p:cNvCxnSpPr/>
            <p:nvPr/>
          </p:nvCxnSpPr>
          <p:spPr>
            <a:xfrm>
              <a:off x="290740" y="4213082"/>
              <a:ext cx="236962" cy="3430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88392B9E-2396-3DC8-AE42-A1CD9B050E45}"/>
                </a:ext>
              </a:extLst>
            </p:cNvPr>
            <p:cNvSpPr txBox="1"/>
            <p:nvPr/>
          </p:nvSpPr>
          <p:spPr>
            <a:xfrm>
              <a:off x="47020" y="3921509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last avail </a:t>
              </a:r>
              <a:r>
                <a:rPr lang="en-IN" sz="1100" dirty="0" err="1"/>
                <a:t>idx</a:t>
              </a:r>
              <a:endParaRPr lang="en-IN" sz="1100" dirty="0"/>
            </a:p>
          </p:txBody>
        </p:sp>
        <p:cxnSp>
          <p:nvCxnSpPr>
            <p:cNvPr id="1095" name="Straight Arrow Connector 1094">
              <a:extLst>
                <a:ext uri="{FF2B5EF4-FFF2-40B4-BE49-F238E27FC236}">
                  <a16:creationId xmlns:a16="http://schemas.microsoft.com/office/drawing/2014/main" id="{9BE0064C-0D10-8563-91CA-7AAE416FE0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8000" y="5881596"/>
              <a:ext cx="159975" cy="3137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7" name="TextBox 1096">
              <a:extLst>
                <a:ext uri="{FF2B5EF4-FFF2-40B4-BE49-F238E27FC236}">
                  <a16:creationId xmlns:a16="http://schemas.microsoft.com/office/drawing/2014/main" id="{75009CF1-855E-E51F-841D-075DF5904E2D}"/>
                </a:ext>
              </a:extLst>
            </p:cNvPr>
            <p:cNvSpPr txBox="1"/>
            <p:nvPr/>
          </p:nvSpPr>
          <p:spPr>
            <a:xfrm>
              <a:off x="1787989" y="6195371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 err="1"/>
                <a:t>idx</a:t>
              </a:r>
              <a:endParaRPr lang="en-IN" sz="1100" dirty="0"/>
            </a:p>
          </p:txBody>
        </p:sp>
        <p:cxnSp>
          <p:nvCxnSpPr>
            <p:cNvPr id="1098" name="Straight Arrow Connector 1097">
              <a:extLst>
                <a:ext uri="{FF2B5EF4-FFF2-40B4-BE49-F238E27FC236}">
                  <a16:creationId xmlns:a16="http://schemas.microsoft.com/office/drawing/2014/main" id="{20C9DFEF-B5F4-4FF8-97BB-C125033A2217}"/>
                </a:ext>
              </a:extLst>
            </p:cNvPr>
            <p:cNvCxnSpPr>
              <a:cxnSpLocks/>
            </p:cNvCxnSpPr>
            <p:nvPr/>
          </p:nvCxnSpPr>
          <p:spPr>
            <a:xfrm>
              <a:off x="3806001" y="4455234"/>
              <a:ext cx="259808" cy="25638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CEB31899-C91F-DE08-DACD-770617034795}"/>
                </a:ext>
              </a:extLst>
            </p:cNvPr>
            <p:cNvSpPr txBox="1"/>
            <p:nvPr/>
          </p:nvSpPr>
          <p:spPr>
            <a:xfrm>
              <a:off x="3419302" y="4168973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last used </a:t>
              </a:r>
              <a:r>
                <a:rPr lang="en-IN" sz="1100" dirty="0" err="1"/>
                <a:t>idx</a:t>
              </a:r>
              <a:endParaRPr lang="en-IN" sz="1100" dirty="0"/>
            </a:p>
          </p:txBody>
        </p:sp>
        <p:cxnSp>
          <p:nvCxnSpPr>
            <p:cNvPr id="1102" name="Straight Arrow Connector 1101">
              <a:extLst>
                <a:ext uri="{FF2B5EF4-FFF2-40B4-BE49-F238E27FC236}">
                  <a16:creationId xmlns:a16="http://schemas.microsoft.com/office/drawing/2014/main" id="{6C066D40-EFF7-2B97-EB6B-A7E1B53A82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4032" y="4743761"/>
              <a:ext cx="126774" cy="1225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03" name="TextBox 1102">
              <a:extLst>
                <a:ext uri="{FF2B5EF4-FFF2-40B4-BE49-F238E27FC236}">
                  <a16:creationId xmlns:a16="http://schemas.microsoft.com/office/drawing/2014/main" id="{FA4991E8-A867-53BD-790A-CB95A20F41B1}"/>
                </a:ext>
              </a:extLst>
            </p:cNvPr>
            <p:cNvSpPr txBox="1"/>
            <p:nvPr/>
          </p:nvSpPr>
          <p:spPr>
            <a:xfrm>
              <a:off x="5274031" y="4478603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 err="1"/>
                <a:t>idx</a:t>
              </a:r>
              <a:endParaRPr lang="en-IN" sz="1100" dirty="0"/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94399636-A3DA-0415-0211-E0F6AEF1AB4E}"/>
              </a:ext>
            </a:extLst>
          </p:cNvPr>
          <p:cNvGrpSpPr/>
          <p:nvPr/>
        </p:nvGrpSpPr>
        <p:grpSpPr>
          <a:xfrm>
            <a:off x="7478753" y="1082141"/>
            <a:ext cx="4488116" cy="3627241"/>
            <a:chOff x="5663950" y="327106"/>
            <a:chExt cx="5943600" cy="48386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1121" name="Group 1120">
              <a:extLst>
                <a:ext uri="{FF2B5EF4-FFF2-40B4-BE49-F238E27FC236}">
                  <a16:creationId xmlns:a16="http://schemas.microsoft.com/office/drawing/2014/main" id="{700A9A9A-B388-2DBF-B19E-6871499AB4A0}"/>
                </a:ext>
              </a:extLst>
            </p:cNvPr>
            <p:cNvGrpSpPr/>
            <p:nvPr/>
          </p:nvGrpSpPr>
          <p:grpSpPr>
            <a:xfrm>
              <a:off x="5663950" y="327106"/>
              <a:ext cx="5943600" cy="4838699"/>
              <a:chOff x="6541472" y="1380179"/>
              <a:chExt cx="5943600" cy="4838699"/>
            </a:xfrm>
          </p:grpSpPr>
          <p:grpSp>
            <p:nvGrpSpPr>
              <p:cNvPr id="1120" name="Group 1119">
                <a:extLst>
                  <a:ext uri="{FF2B5EF4-FFF2-40B4-BE49-F238E27FC236}">
                    <a16:creationId xmlns:a16="http://schemas.microsoft.com/office/drawing/2014/main" id="{CD464607-2808-7FBF-7210-3D545A1B7396}"/>
                  </a:ext>
                </a:extLst>
              </p:cNvPr>
              <p:cNvGrpSpPr/>
              <p:nvPr/>
            </p:nvGrpSpPr>
            <p:grpSpPr>
              <a:xfrm>
                <a:off x="6541472" y="1380179"/>
                <a:ext cx="5943600" cy="4838699"/>
                <a:chOff x="8207195" y="1457472"/>
                <a:chExt cx="5943600" cy="4838699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075A6508-3992-C708-DE97-7044A33571E8}"/>
                    </a:ext>
                  </a:extLst>
                </p:cNvPr>
                <p:cNvSpPr/>
                <p:nvPr/>
              </p:nvSpPr>
              <p:spPr>
                <a:xfrm>
                  <a:off x="9394860" y="2002721"/>
                  <a:ext cx="4343400" cy="2022103"/>
                </a:xfrm>
                <a:prstGeom prst="round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grpSp>
              <p:nvGrpSpPr>
                <p:cNvPr id="1105" name="Group 1104">
                  <a:extLst>
                    <a:ext uri="{FF2B5EF4-FFF2-40B4-BE49-F238E27FC236}">
                      <a16:creationId xmlns:a16="http://schemas.microsoft.com/office/drawing/2014/main" id="{6F7EEDAB-86A3-80DC-B7CE-C35E2CA6486A}"/>
                    </a:ext>
                  </a:extLst>
                </p:cNvPr>
                <p:cNvGrpSpPr/>
                <p:nvPr/>
              </p:nvGrpSpPr>
              <p:grpSpPr>
                <a:xfrm>
                  <a:off x="8207195" y="1457472"/>
                  <a:ext cx="5943600" cy="4838699"/>
                  <a:chOff x="5638800" y="1524000"/>
                  <a:chExt cx="5943600" cy="4838699"/>
                </a:xfrm>
              </p:grpSpPr>
              <p:sp>
                <p:nvSpPr>
                  <p:cNvPr id="6" name="Rectangle: Rounded Corners 5">
                    <a:extLst>
                      <a:ext uri="{FF2B5EF4-FFF2-40B4-BE49-F238E27FC236}">
                        <a16:creationId xmlns:a16="http://schemas.microsoft.com/office/drawing/2014/main" id="{03782948-9A20-67A1-D3F2-6C982D8A971E}"/>
                      </a:ext>
                    </a:extLst>
                  </p:cNvPr>
                  <p:cNvSpPr/>
                  <p:nvPr/>
                </p:nvSpPr>
                <p:spPr>
                  <a:xfrm>
                    <a:off x="5638800" y="1524000"/>
                    <a:ext cx="5562600" cy="3657600"/>
                  </a:xfrm>
                  <a:prstGeom prst="round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" name="Rectangle: Rounded Corners 6">
                    <a:extLst>
                      <a:ext uri="{FF2B5EF4-FFF2-40B4-BE49-F238E27FC236}">
                        <a16:creationId xmlns:a16="http://schemas.microsoft.com/office/drawing/2014/main" id="{BEA44DB5-D5D3-6E0B-6ED6-C5FF3FEDA2B7}"/>
                      </a:ext>
                    </a:extLst>
                  </p:cNvPr>
                  <p:cNvSpPr/>
                  <p:nvPr/>
                </p:nvSpPr>
                <p:spPr>
                  <a:xfrm>
                    <a:off x="6019800" y="1938712"/>
                    <a:ext cx="5181601" cy="304800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8" name="Rectangle: Rounded Corners 7">
                    <a:extLst>
                      <a:ext uri="{FF2B5EF4-FFF2-40B4-BE49-F238E27FC236}">
                        <a16:creationId xmlns:a16="http://schemas.microsoft.com/office/drawing/2014/main" id="{E8424C3E-21C0-C569-46FE-0E28F370C6F4}"/>
                      </a:ext>
                    </a:extLst>
                  </p:cNvPr>
                  <p:cNvSpPr/>
                  <p:nvPr/>
                </p:nvSpPr>
                <p:spPr>
                  <a:xfrm>
                    <a:off x="5638800" y="5295899"/>
                    <a:ext cx="5562600" cy="106680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68756FE0-644C-D6D0-0230-2DFFC9020138}"/>
                      </a:ext>
                    </a:extLst>
                  </p:cNvPr>
                  <p:cNvSpPr/>
                  <p:nvPr/>
                </p:nvSpPr>
                <p:spPr>
                  <a:xfrm>
                    <a:off x="8268094" y="2960076"/>
                    <a:ext cx="2133600" cy="838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100" dirty="0" err="1"/>
                      <a:t>Virtio</a:t>
                    </a:r>
                    <a:r>
                      <a:rPr lang="en-IN" sz="1100" dirty="0"/>
                      <a:t> driver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1902CCFF-5E74-C455-F2AB-E4E3B3D2291F}"/>
                      </a:ext>
                    </a:extLst>
                  </p:cNvPr>
                  <p:cNvSpPr/>
                  <p:nvPr/>
                </p:nvSpPr>
                <p:spPr>
                  <a:xfrm>
                    <a:off x="8496300" y="4259964"/>
                    <a:ext cx="1600200" cy="59493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000" dirty="0" err="1"/>
                      <a:t>Virtio</a:t>
                    </a:r>
                    <a:r>
                      <a:rPr lang="en-IN" sz="1000" dirty="0"/>
                      <a:t> device model</a:t>
                    </a:r>
                  </a:p>
                </p:txBody>
              </p: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61EE0E52-1920-3192-E614-121F61AFD6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72400" y="3429000"/>
                    <a:ext cx="457200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EC136A27-FA67-DA14-FFE3-7FCEB22386C9}"/>
                      </a:ext>
                    </a:extLst>
                  </p:cNvPr>
                  <p:cNvCxnSpPr/>
                  <p:nvPr/>
                </p:nvCxnSpPr>
                <p:spPr>
                  <a:xfrm>
                    <a:off x="7772400" y="3429000"/>
                    <a:ext cx="0" cy="112843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8BBF09D6-1EB3-3178-E153-AB0DABCCB0D9}"/>
                      </a:ext>
                    </a:extLst>
                  </p:cNvPr>
                  <p:cNvCxnSpPr>
                    <a:endCxn id="16" idx="1"/>
                  </p:cNvCxnSpPr>
                  <p:nvPr/>
                </p:nvCxnSpPr>
                <p:spPr>
                  <a:xfrm>
                    <a:off x="7772400" y="4557433"/>
                    <a:ext cx="723900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E5AE64E3-7B0A-4034-0DBE-729130681465}"/>
                      </a:ext>
                    </a:extLst>
                  </p:cNvPr>
                  <p:cNvCxnSpPr/>
                  <p:nvPr/>
                </p:nvCxnSpPr>
                <p:spPr>
                  <a:xfrm>
                    <a:off x="6858000" y="2667000"/>
                    <a:ext cx="4343400" cy="0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0FDF301F-5AD7-F5E7-F454-97CC85CB0E4C}"/>
                      </a:ext>
                    </a:extLst>
                  </p:cNvPr>
                  <p:cNvSpPr txBox="1"/>
                  <p:nvPr/>
                </p:nvSpPr>
                <p:spPr>
                  <a:xfrm>
                    <a:off x="9448800" y="2103401"/>
                    <a:ext cx="1981200" cy="3284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000" dirty="0"/>
                      <a:t>Guest user space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02D5138-330F-F92E-1142-4E31C0931249}"/>
                      </a:ext>
                    </a:extLst>
                  </p:cNvPr>
                  <p:cNvSpPr txBox="1"/>
                  <p:nvPr/>
                </p:nvSpPr>
                <p:spPr>
                  <a:xfrm>
                    <a:off x="9368255" y="2621542"/>
                    <a:ext cx="1981200" cy="3489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100" dirty="0"/>
                      <a:t>Guest kernel space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6E3F3FE-AEED-3824-4E42-E4A2AD16EF80}"/>
                      </a:ext>
                    </a:extLst>
                  </p:cNvPr>
                  <p:cNvSpPr txBox="1"/>
                  <p:nvPr/>
                </p:nvSpPr>
                <p:spPr>
                  <a:xfrm>
                    <a:off x="5867400" y="1551212"/>
                    <a:ext cx="1905000" cy="3489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100" dirty="0"/>
                      <a:t>Host user space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9EF9BC4-C0F0-C953-8524-EBD155BCFF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04697" y="4460694"/>
                    <a:ext cx="1981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400" dirty="0"/>
                      <a:t>Process</a:t>
                    </a:r>
                  </a:p>
                </p:txBody>
              </p:sp>
              <p:cxnSp>
                <p:nvCxnSpPr>
                  <p:cNvPr id="36" name="Connector: Elbow 35">
                    <a:extLst>
                      <a:ext uri="{FF2B5EF4-FFF2-40B4-BE49-F238E27FC236}">
                        <a16:creationId xmlns:a16="http://schemas.microsoft.com/office/drawing/2014/main" id="{82BAEA2A-0EF8-0122-A5B0-9A4D890A456F}"/>
                      </a:ext>
                    </a:extLst>
                  </p:cNvPr>
                  <p:cNvCxnSpPr>
                    <a:stCxn id="15" idx="3"/>
                    <a:endCxn id="16" idx="3"/>
                  </p:cNvCxnSpPr>
                  <p:nvPr/>
                </p:nvCxnSpPr>
                <p:spPr>
                  <a:xfrm flipH="1">
                    <a:off x="10096499" y="3379177"/>
                    <a:ext cx="305195" cy="1178256"/>
                  </a:xfrm>
                  <a:prstGeom prst="bentConnector3">
                    <a:avLst>
                      <a:gd name="adj1" fmla="val -99194"/>
                    </a:avLst>
                  </a:prstGeom>
                  <a:ln w="19050">
                    <a:solidFill>
                      <a:srgbClr val="FF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5E99E543-91AB-9AB1-F919-26ABD173B053}"/>
                      </a:ext>
                    </a:extLst>
                  </p:cNvPr>
                  <p:cNvSpPr txBox="1"/>
                  <p:nvPr/>
                </p:nvSpPr>
                <p:spPr>
                  <a:xfrm>
                    <a:off x="9660309" y="3882264"/>
                    <a:ext cx="168200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000" dirty="0"/>
                      <a:t>Notification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346CEF1-3B8C-F0EC-B7FA-BC35997B837D}"/>
                      </a:ext>
                    </a:extLst>
                  </p:cNvPr>
                  <p:cNvSpPr txBox="1"/>
                  <p:nvPr/>
                </p:nvSpPr>
                <p:spPr>
                  <a:xfrm>
                    <a:off x="5638800" y="5399462"/>
                    <a:ext cx="1981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400" dirty="0"/>
                      <a:t>Host kernel space</a:t>
                    </a: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61AC7700-A359-6114-CC15-5358CDBC452A}"/>
                      </a:ext>
                    </a:extLst>
                  </p:cNvPr>
                  <p:cNvSpPr/>
                  <p:nvPr/>
                </p:nvSpPr>
                <p:spPr>
                  <a:xfrm>
                    <a:off x="9141017" y="5387741"/>
                    <a:ext cx="1831784" cy="49385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050" dirty="0"/>
                      <a:t>Hypervisor (KVM etc)</a:t>
                    </a:r>
                  </a:p>
                </p:txBody>
              </p:sp>
              <p:cxnSp>
                <p:nvCxnSpPr>
                  <p:cNvPr id="51" name="Connector: Elbow 50">
                    <a:extLst>
                      <a:ext uri="{FF2B5EF4-FFF2-40B4-BE49-F238E27FC236}">
                        <a16:creationId xmlns:a16="http://schemas.microsoft.com/office/drawing/2014/main" id="{76B5EB2A-1F1C-481F-8F57-433A6EF5B1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9317665" y="4148765"/>
                    <a:ext cx="2541920" cy="450850"/>
                  </a:xfrm>
                  <a:prstGeom prst="bentConnector3">
                    <a:avLst>
                      <a:gd name="adj1" fmla="val 99022"/>
                    </a:avLst>
                  </a:prstGeom>
                  <a:ln w="19050">
                    <a:prstDash val="sysDash"/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E8D5C04-ABA5-79D4-2FB6-A95CEB57238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0551" y="4403635"/>
                    <a:ext cx="831849" cy="3079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900" dirty="0"/>
                      <a:t>Interrupt</a:t>
                    </a:r>
                  </a:p>
                </p:txBody>
              </p:sp>
            </p:grpSp>
          </p:grp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6BD44325-668A-5F4E-2336-D6D4413B3AE0}"/>
                  </a:ext>
                </a:extLst>
              </p:cNvPr>
              <p:cNvCxnSpPr/>
              <p:nvPr/>
            </p:nvCxnSpPr>
            <p:spPr>
              <a:xfrm rot="16200000" flipH="1">
                <a:off x="10645510" y="4986726"/>
                <a:ext cx="870329" cy="114300"/>
              </a:xfrm>
              <a:prstGeom prst="bentConnector3">
                <a:avLst>
                  <a:gd name="adj1" fmla="val -2532"/>
                </a:avLst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EFBA89C-C863-8BA1-E864-BE0BC08F7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18583" y="4430112"/>
              <a:ext cx="60959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AFE09019-309F-1A17-237C-FBAC57C092D8}"/>
              </a:ext>
            </a:extLst>
          </p:cNvPr>
          <p:cNvSpPr/>
          <p:nvPr/>
        </p:nvSpPr>
        <p:spPr>
          <a:xfrm>
            <a:off x="8819182" y="2171795"/>
            <a:ext cx="937899" cy="13366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D1252EED-A08E-AC8C-B55A-606E8A1A85E2}"/>
              </a:ext>
            </a:extLst>
          </p:cNvPr>
          <p:cNvSpPr/>
          <p:nvPr/>
        </p:nvSpPr>
        <p:spPr>
          <a:xfrm>
            <a:off x="22413" y="1863237"/>
            <a:ext cx="5562600" cy="464551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28" name="Straight Arrow Connector 1127">
            <a:extLst>
              <a:ext uri="{FF2B5EF4-FFF2-40B4-BE49-F238E27FC236}">
                <a16:creationId xmlns:a16="http://schemas.microsoft.com/office/drawing/2014/main" id="{32DD24D7-3109-722A-C335-015760ECE0D4}"/>
              </a:ext>
            </a:extLst>
          </p:cNvPr>
          <p:cNvCxnSpPr>
            <a:cxnSpLocks/>
          </p:cNvCxnSpPr>
          <p:nvPr/>
        </p:nvCxnSpPr>
        <p:spPr>
          <a:xfrm flipH="1" flipV="1">
            <a:off x="5585013" y="1901921"/>
            <a:ext cx="3234168" cy="31134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>
            <a:extLst>
              <a:ext uri="{FF2B5EF4-FFF2-40B4-BE49-F238E27FC236}">
                <a16:creationId xmlns:a16="http://schemas.microsoft.com/office/drawing/2014/main" id="{9C97DE06-B2F8-798F-2F6A-8540DF0C4BB1}"/>
              </a:ext>
            </a:extLst>
          </p:cNvPr>
          <p:cNvCxnSpPr>
            <a:cxnSpLocks/>
          </p:cNvCxnSpPr>
          <p:nvPr/>
        </p:nvCxnSpPr>
        <p:spPr>
          <a:xfrm flipH="1">
            <a:off x="5609365" y="3526512"/>
            <a:ext cx="3209816" cy="2982237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5" name="Rectangle: Rounded Corners 1134">
            <a:extLst>
              <a:ext uri="{FF2B5EF4-FFF2-40B4-BE49-F238E27FC236}">
                <a16:creationId xmlns:a16="http://schemas.microsoft.com/office/drawing/2014/main" id="{B74E403A-C70B-6187-E792-E24A3A71E1B0}"/>
              </a:ext>
            </a:extLst>
          </p:cNvPr>
          <p:cNvSpPr/>
          <p:nvPr/>
        </p:nvSpPr>
        <p:spPr>
          <a:xfrm>
            <a:off x="8343605" y="1486366"/>
            <a:ext cx="3308547" cy="139379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6" name="Flowchart: Connector 1135">
            <a:extLst>
              <a:ext uri="{FF2B5EF4-FFF2-40B4-BE49-F238E27FC236}">
                <a16:creationId xmlns:a16="http://schemas.microsoft.com/office/drawing/2014/main" id="{3CBE3AC2-918A-D8AF-0445-ED62E70211E8}"/>
              </a:ext>
            </a:extLst>
          </p:cNvPr>
          <p:cNvSpPr/>
          <p:nvPr/>
        </p:nvSpPr>
        <p:spPr>
          <a:xfrm>
            <a:off x="178941" y="1889741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38" name="TextBox 1137">
            <a:extLst>
              <a:ext uri="{FF2B5EF4-FFF2-40B4-BE49-F238E27FC236}">
                <a16:creationId xmlns:a16="http://schemas.microsoft.com/office/drawing/2014/main" id="{8E9F4928-2F31-720F-8922-6129F40A1DD7}"/>
              </a:ext>
            </a:extLst>
          </p:cNvPr>
          <p:cNvSpPr txBox="1"/>
          <p:nvPr/>
        </p:nvSpPr>
        <p:spPr>
          <a:xfrm>
            <a:off x="290740" y="2158669"/>
            <a:ext cx="1020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accent2"/>
                </a:solidFill>
              </a:rPr>
              <a:t>struct</a:t>
            </a:r>
            <a:r>
              <a:rPr lang="en-IN" sz="1000" dirty="0"/>
              <a:t> buffer{</a:t>
            </a:r>
          </a:p>
          <a:p>
            <a:r>
              <a:rPr lang="en-IN" sz="1000" dirty="0"/>
              <a:t>    ….</a:t>
            </a:r>
          </a:p>
          <a:p>
            <a:r>
              <a:rPr lang="en-IN" sz="1000" dirty="0"/>
              <a:t>};</a:t>
            </a:r>
          </a:p>
        </p:txBody>
      </p:sp>
      <p:sp>
        <p:nvSpPr>
          <p:cNvPr id="1139" name="Flowchart: Connector 1138">
            <a:extLst>
              <a:ext uri="{FF2B5EF4-FFF2-40B4-BE49-F238E27FC236}">
                <a16:creationId xmlns:a16="http://schemas.microsoft.com/office/drawing/2014/main" id="{E972A82E-0FE6-AF66-6D1E-9C6B470292A8}"/>
              </a:ext>
            </a:extLst>
          </p:cNvPr>
          <p:cNvSpPr/>
          <p:nvPr/>
        </p:nvSpPr>
        <p:spPr>
          <a:xfrm>
            <a:off x="7766452" y="4983914"/>
            <a:ext cx="386947" cy="378701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40" name="TextBox 1139">
            <a:extLst>
              <a:ext uri="{FF2B5EF4-FFF2-40B4-BE49-F238E27FC236}">
                <a16:creationId xmlns:a16="http://schemas.microsoft.com/office/drawing/2014/main" id="{1E838DAE-5647-379B-A5F9-D59D82A6F4F5}"/>
              </a:ext>
            </a:extLst>
          </p:cNvPr>
          <p:cNvSpPr txBox="1"/>
          <p:nvPr/>
        </p:nvSpPr>
        <p:spPr>
          <a:xfrm>
            <a:off x="8222533" y="4974898"/>
            <a:ext cx="2675905" cy="3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+mn-lt"/>
              </a:rPr>
              <a:t>Allocate/create buffer.</a:t>
            </a:r>
          </a:p>
        </p:txBody>
      </p:sp>
      <p:sp>
        <p:nvSpPr>
          <p:cNvPr id="1145" name="Flowchart: Connector 1144">
            <a:extLst>
              <a:ext uri="{FF2B5EF4-FFF2-40B4-BE49-F238E27FC236}">
                <a16:creationId xmlns:a16="http://schemas.microsoft.com/office/drawing/2014/main" id="{C1D8B4B7-7CBB-F7F3-A617-3952240AC702}"/>
              </a:ext>
            </a:extLst>
          </p:cNvPr>
          <p:cNvSpPr/>
          <p:nvPr/>
        </p:nvSpPr>
        <p:spPr>
          <a:xfrm>
            <a:off x="1319685" y="2785737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sp>
        <p:nvSpPr>
          <p:cNvPr id="1146" name="Flowchart: Connector 1145">
            <a:extLst>
              <a:ext uri="{FF2B5EF4-FFF2-40B4-BE49-F238E27FC236}">
                <a16:creationId xmlns:a16="http://schemas.microsoft.com/office/drawing/2014/main" id="{471F0B61-C01E-CA6A-81B0-14CCEB3415F3}"/>
              </a:ext>
            </a:extLst>
          </p:cNvPr>
          <p:cNvSpPr/>
          <p:nvPr/>
        </p:nvSpPr>
        <p:spPr>
          <a:xfrm>
            <a:off x="7771490" y="5464978"/>
            <a:ext cx="386947" cy="378701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sp>
        <p:nvSpPr>
          <p:cNvPr id="1147" name="TextBox 1146">
            <a:extLst>
              <a:ext uri="{FF2B5EF4-FFF2-40B4-BE49-F238E27FC236}">
                <a16:creationId xmlns:a16="http://schemas.microsoft.com/office/drawing/2014/main" id="{88CC65BF-2C6E-B37B-7BB9-A98F97B5FA1F}"/>
              </a:ext>
            </a:extLst>
          </p:cNvPr>
          <p:cNvSpPr txBox="1"/>
          <p:nvPr/>
        </p:nvSpPr>
        <p:spPr>
          <a:xfrm>
            <a:off x="8185588" y="5443252"/>
            <a:ext cx="297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0" i="0" dirty="0">
                <a:solidFill>
                  <a:srgbClr val="151515"/>
                </a:solidFill>
                <a:effectLst/>
                <a:latin typeface="+mn-lt"/>
              </a:rPr>
              <a:t>Populate descriptor entry.</a:t>
            </a:r>
            <a:endParaRPr lang="en-IN" dirty="0">
              <a:latin typeface="+mn-lt"/>
            </a:endParaRPr>
          </a:p>
        </p:txBody>
      </p:sp>
      <p:sp>
        <p:nvSpPr>
          <p:cNvPr id="1148" name="Flowchart: Connector 1147">
            <a:extLst>
              <a:ext uri="{FF2B5EF4-FFF2-40B4-BE49-F238E27FC236}">
                <a16:creationId xmlns:a16="http://schemas.microsoft.com/office/drawing/2014/main" id="{2C8ED307-CFCC-9BC5-161F-49DE17D0EF16}"/>
              </a:ext>
            </a:extLst>
          </p:cNvPr>
          <p:cNvSpPr/>
          <p:nvPr/>
        </p:nvSpPr>
        <p:spPr>
          <a:xfrm>
            <a:off x="1994891" y="5820158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sp>
        <p:nvSpPr>
          <p:cNvPr id="1150" name="Flowchart: Connector 1149">
            <a:extLst>
              <a:ext uri="{FF2B5EF4-FFF2-40B4-BE49-F238E27FC236}">
                <a16:creationId xmlns:a16="http://schemas.microsoft.com/office/drawing/2014/main" id="{070898D8-6DB7-3E4C-42A6-CB09BC3301BE}"/>
              </a:ext>
            </a:extLst>
          </p:cNvPr>
          <p:cNvSpPr/>
          <p:nvPr/>
        </p:nvSpPr>
        <p:spPr>
          <a:xfrm>
            <a:off x="7766452" y="5946043"/>
            <a:ext cx="367051" cy="302358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sp>
        <p:nvSpPr>
          <p:cNvPr id="1151" name="TextBox 1150">
            <a:extLst>
              <a:ext uri="{FF2B5EF4-FFF2-40B4-BE49-F238E27FC236}">
                <a16:creationId xmlns:a16="http://schemas.microsoft.com/office/drawing/2014/main" id="{B5F7A83A-151A-4CEB-C585-00FB6D8ABBC1}"/>
              </a:ext>
            </a:extLst>
          </p:cNvPr>
          <p:cNvSpPr txBox="1"/>
          <p:nvPr/>
        </p:nvSpPr>
        <p:spPr>
          <a:xfrm>
            <a:off x="8167788" y="5912254"/>
            <a:ext cx="239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+mn-lt"/>
              </a:rPr>
              <a:t>Update avail index.</a:t>
            </a:r>
          </a:p>
        </p:txBody>
      </p:sp>
      <p:sp>
        <p:nvSpPr>
          <p:cNvPr id="1152" name="Flowchart: Connector 1151">
            <a:extLst>
              <a:ext uri="{FF2B5EF4-FFF2-40B4-BE49-F238E27FC236}">
                <a16:creationId xmlns:a16="http://schemas.microsoft.com/office/drawing/2014/main" id="{9C118C10-7C95-89FB-B54F-EFCAE3A3792E}"/>
              </a:ext>
            </a:extLst>
          </p:cNvPr>
          <p:cNvSpPr/>
          <p:nvPr/>
        </p:nvSpPr>
        <p:spPr>
          <a:xfrm>
            <a:off x="10988328" y="3025759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153" name="Flowchart: Connector 1152">
            <a:extLst>
              <a:ext uri="{FF2B5EF4-FFF2-40B4-BE49-F238E27FC236}">
                <a16:creationId xmlns:a16="http://schemas.microsoft.com/office/drawing/2014/main" id="{D8D52275-E5EA-2E7A-7BF3-CD42D6678897}"/>
              </a:ext>
            </a:extLst>
          </p:cNvPr>
          <p:cNvSpPr/>
          <p:nvPr/>
        </p:nvSpPr>
        <p:spPr>
          <a:xfrm>
            <a:off x="7797800" y="6350765"/>
            <a:ext cx="355599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154" name="TextBox 1153">
            <a:extLst>
              <a:ext uri="{FF2B5EF4-FFF2-40B4-BE49-F238E27FC236}">
                <a16:creationId xmlns:a16="http://schemas.microsoft.com/office/drawing/2014/main" id="{8486A7DA-468C-C102-1C61-5007DF35AFC3}"/>
              </a:ext>
            </a:extLst>
          </p:cNvPr>
          <p:cNvSpPr txBox="1"/>
          <p:nvPr/>
        </p:nvSpPr>
        <p:spPr>
          <a:xfrm>
            <a:off x="8145908" y="6296451"/>
            <a:ext cx="310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+mn-lt"/>
              </a:rPr>
              <a:t>Send notification to device</a:t>
            </a:r>
          </a:p>
        </p:txBody>
      </p:sp>
    </p:spTree>
    <p:extLst>
      <p:ext uri="{BB962C8B-B14F-4D97-AF65-F5344CB8AC3E}">
        <p14:creationId xmlns:p14="http://schemas.microsoft.com/office/powerpoint/2010/main" val="13560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" grpId="0" animBg="1"/>
      <p:bldP spid="1126" grpId="0" animBg="1"/>
      <p:bldP spid="1136" grpId="0" animBg="1"/>
      <p:bldP spid="1138" grpId="0"/>
      <p:bldP spid="1139" grpId="0" animBg="1"/>
      <p:bldP spid="1140" grpId="0"/>
      <p:bldP spid="1145" grpId="0" animBg="1"/>
      <p:bldP spid="1146" grpId="0" animBg="1"/>
      <p:bldP spid="1147" grpId="0"/>
      <p:bldP spid="1148" grpId="0" animBg="1"/>
      <p:bldP spid="1150" grpId="0" animBg="1"/>
      <p:bldP spid="1151" grpId="0"/>
      <p:bldP spid="1152" grpId="0" animBg="1"/>
      <p:bldP spid="1153" grpId="0" animBg="1"/>
      <p:bldP spid="1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A453-2AB3-F0AE-C5A3-015E6F74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 Transport Layer: Data Exchange</a:t>
            </a:r>
          </a:p>
        </p:txBody>
      </p:sp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4763B62D-B688-4185-55DF-0BE9A07F00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1202" y="2570645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327930597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13807508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26105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94610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addr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len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flags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4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W|N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7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66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0x300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7304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44F96-8FDE-0400-01EF-9E334EA5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635DA-4086-89EC-8451-2BEC65E6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7902490C-F2F0-FB9C-8E67-D3456B32CB77}"/>
              </a:ext>
            </a:extLst>
          </p:cNvPr>
          <p:cNvCxnSpPr>
            <a:cxnSpLocks/>
          </p:cNvCxnSpPr>
          <p:nvPr/>
        </p:nvCxnSpPr>
        <p:spPr>
          <a:xfrm flipV="1">
            <a:off x="1274064" y="3883815"/>
            <a:ext cx="0" cy="2714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062EB7DA-A93A-5CC1-5556-F13C92536788}"/>
              </a:ext>
            </a:extLst>
          </p:cNvPr>
          <p:cNvGrpSpPr/>
          <p:nvPr/>
        </p:nvGrpSpPr>
        <p:grpSpPr>
          <a:xfrm>
            <a:off x="-187723" y="2248346"/>
            <a:ext cx="6591992" cy="4371344"/>
            <a:chOff x="-187723" y="2248346"/>
            <a:chExt cx="6591992" cy="4371344"/>
          </a:xfrm>
        </p:grpSpPr>
        <p:pic>
          <p:nvPicPr>
            <p:cNvPr id="1026" name="Picture 2" descr="Circular Queue Data Structure">
              <a:extLst>
                <a:ext uri="{FF2B5EF4-FFF2-40B4-BE49-F238E27FC236}">
                  <a16:creationId xmlns:a16="http://schemas.microsoft.com/office/drawing/2014/main" id="{D7848340-81B8-78F5-2579-8EAC1FF11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723" y="4083048"/>
              <a:ext cx="2390799" cy="242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ircular Queue Data Structure">
              <a:extLst>
                <a:ext uri="{FF2B5EF4-FFF2-40B4-BE49-F238E27FC236}">
                  <a16:creationId xmlns:a16="http://schemas.microsoft.com/office/drawing/2014/main" id="{AE93BC3A-D2EA-86EA-F4C1-66D9EE4C2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776" y="4193989"/>
              <a:ext cx="2390799" cy="242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5BD1B54-2E9F-B381-9A1F-A02C300736EE}"/>
                </a:ext>
              </a:extLst>
            </p:cNvPr>
            <p:cNvSpPr txBox="1"/>
            <p:nvPr/>
          </p:nvSpPr>
          <p:spPr>
            <a:xfrm>
              <a:off x="1143240" y="4504436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42F5B59-5282-70A3-02C0-5034B6253B5A}"/>
                </a:ext>
              </a:extLst>
            </p:cNvPr>
            <p:cNvSpPr txBox="1"/>
            <p:nvPr/>
          </p:nvSpPr>
          <p:spPr>
            <a:xfrm rot="10800000" flipH="1" flipV="1">
              <a:off x="1489411" y="4854902"/>
              <a:ext cx="339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05CAA09-8DF8-E155-E52E-56F4766F2F01}"/>
                </a:ext>
              </a:extLst>
            </p:cNvPr>
            <p:cNvSpPr txBox="1"/>
            <p:nvPr/>
          </p:nvSpPr>
          <p:spPr>
            <a:xfrm>
              <a:off x="4657489" y="461458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0</a:t>
              </a:r>
            </a:p>
          </p:txBody>
        </p: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F456D8DA-DD75-BD63-0B18-9B2518427F8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51755" y="3529083"/>
              <a:ext cx="1265493" cy="597729"/>
            </a:xfrm>
            <a:prstGeom prst="bentConnector3">
              <a:avLst>
                <a:gd name="adj1" fmla="val 99631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Connector: Curved 1033">
              <a:extLst>
                <a:ext uri="{FF2B5EF4-FFF2-40B4-BE49-F238E27FC236}">
                  <a16:creationId xmlns:a16="http://schemas.microsoft.com/office/drawing/2014/main" id="{6C0F7561-96B0-A7EB-C5F0-B7B8008BA6E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114939" y="3769547"/>
              <a:ext cx="1628519" cy="238621"/>
            </a:xfrm>
            <a:prstGeom prst="curvedConnector3">
              <a:avLst>
                <a:gd name="adj1" fmla="val 98209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A9FAB0F9-4925-F6AB-DAD0-25E3887FD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203" y="4146084"/>
              <a:ext cx="0" cy="6661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7A71257F-1EB9-42D1-5F19-99C020D17053}"/>
                </a:ext>
              </a:extLst>
            </p:cNvPr>
            <p:cNvCxnSpPr>
              <a:cxnSpLocks/>
            </p:cNvCxnSpPr>
            <p:nvPr/>
          </p:nvCxnSpPr>
          <p:spPr>
            <a:xfrm>
              <a:off x="1265182" y="4146084"/>
              <a:ext cx="47002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Arrow Connector 1087">
              <a:extLst>
                <a:ext uri="{FF2B5EF4-FFF2-40B4-BE49-F238E27FC236}">
                  <a16:creationId xmlns:a16="http://schemas.microsoft.com/office/drawing/2014/main" id="{2E7322CA-0B6B-E583-CCEB-2D19F86DFB8A}"/>
                </a:ext>
              </a:extLst>
            </p:cNvPr>
            <p:cNvCxnSpPr/>
            <p:nvPr/>
          </p:nvCxnSpPr>
          <p:spPr>
            <a:xfrm>
              <a:off x="1265182" y="3883815"/>
              <a:ext cx="418184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492DD80D-CB26-BD5F-FA00-00058DF4D3F4}"/>
                </a:ext>
              </a:extLst>
            </p:cNvPr>
            <p:cNvSpPr txBox="1"/>
            <p:nvPr/>
          </p:nvSpPr>
          <p:spPr>
            <a:xfrm>
              <a:off x="1849543" y="2248346"/>
              <a:ext cx="2682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 err="1"/>
                <a:t>Desc</a:t>
              </a:r>
              <a:r>
                <a:rPr lang="en-IN" sz="1400" dirty="0"/>
                <a:t> area (collection of buffers)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3610A1C8-41B8-1B1D-CCB6-31E6ACED9A1E}"/>
                </a:ext>
              </a:extLst>
            </p:cNvPr>
            <p:cNvSpPr txBox="1"/>
            <p:nvPr/>
          </p:nvSpPr>
          <p:spPr>
            <a:xfrm>
              <a:off x="540007" y="5160358"/>
              <a:ext cx="1111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Avail area</a:t>
              </a: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3DECD7A0-7301-75F4-1ACF-7446B6EB4561}"/>
                </a:ext>
              </a:extLst>
            </p:cNvPr>
            <p:cNvSpPr txBox="1"/>
            <p:nvPr/>
          </p:nvSpPr>
          <p:spPr>
            <a:xfrm>
              <a:off x="4069989" y="5252950"/>
              <a:ext cx="1111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Used area</a:t>
              </a:r>
            </a:p>
          </p:txBody>
        </p:sp>
        <p:cxnSp>
          <p:nvCxnSpPr>
            <p:cNvPr id="1093" name="Straight Arrow Connector 1092">
              <a:extLst>
                <a:ext uri="{FF2B5EF4-FFF2-40B4-BE49-F238E27FC236}">
                  <a16:creationId xmlns:a16="http://schemas.microsoft.com/office/drawing/2014/main" id="{DAD4EA6B-0D8A-D207-CC45-C4C5AC4DB15F}"/>
                </a:ext>
              </a:extLst>
            </p:cNvPr>
            <p:cNvCxnSpPr/>
            <p:nvPr/>
          </p:nvCxnSpPr>
          <p:spPr>
            <a:xfrm>
              <a:off x="290740" y="4213082"/>
              <a:ext cx="236962" cy="3430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88392B9E-2396-3DC8-AE42-A1CD9B050E45}"/>
                </a:ext>
              </a:extLst>
            </p:cNvPr>
            <p:cNvSpPr txBox="1"/>
            <p:nvPr/>
          </p:nvSpPr>
          <p:spPr>
            <a:xfrm>
              <a:off x="47020" y="3921509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last avail </a:t>
              </a:r>
              <a:r>
                <a:rPr lang="en-IN" sz="1100" dirty="0" err="1"/>
                <a:t>idx</a:t>
              </a:r>
              <a:endParaRPr lang="en-IN" sz="1100" dirty="0"/>
            </a:p>
          </p:txBody>
        </p:sp>
        <p:cxnSp>
          <p:nvCxnSpPr>
            <p:cNvPr id="1095" name="Straight Arrow Connector 1094">
              <a:extLst>
                <a:ext uri="{FF2B5EF4-FFF2-40B4-BE49-F238E27FC236}">
                  <a16:creationId xmlns:a16="http://schemas.microsoft.com/office/drawing/2014/main" id="{9BE0064C-0D10-8563-91CA-7AAE416FE0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8000" y="5881596"/>
              <a:ext cx="159975" cy="3137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7" name="TextBox 1096">
              <a:extLst>
                <a:ext uri="{FF2B5EF4-FFF2-40B4-BE49-F238E27FC236}">
                  <a16:creationId xmlns:a16="http://schemas.microsoft.com/office/drawing/2014/main" id="{75009CF1-855E-E51F-841D-075DF5904E2D}"/>
                </a:ext>
              </a:extLst>
            </p:cNvPr>
            <p:cNvSpPr txBox="1"/>
            <p:nvPr/>
          </p:nvSpPr>
          <p:spPr>
            <a:xfrm>
              <a:off x="1787989" y="6195371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 err="1"/>
                <a:t>idx</a:t>
              </a:r>
              <a:endParaRPr lang="en-IN" sz="1100" dirty="0"/>
            </a:p>
          </p:txBody>
        </p:sp>
        <p:cxnSp>
          <p:nvCxnSpPr>
            <p:cNvPr id="1098" name="Straight Arrow Connector 1097">
              <a:extLst>
                <a:ext uri="{FF2B5EF4-FFF2-40B4-BE49-F238E27FC236}">
                  <a16:creationId xmlns:a16="http://schemas.microsoft.com/office/drawing/2014/main" id="{20C9DFEF-B5F4-4FF8-97BB-C125033A2217}"/>
                </a:ext>
              </a:extLst>
            </p:cNvPr>
            <p:cNvCxnSpPr>
              <a:cxnSpLocks/>
            </p:cNvCxnSpPr>
            <p:nvPr/>
          </p:nvCxnSpPr>
          <p:spPr>
            <a:xfrm>
              <a:off x="3806001" y="4455234"/>
              <a:ext cx="259808" cy="25638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CEB31899-C91F-DE08-DACD-770617034795}"/>
                </a:ext>
              </a:extLst>
            </p:cNvPr>
            <p:cNvSpPr txBox="1"/>
            <p:nvPr/>
          </p:nvSpPr>
          <p:spPr>
            <a:xfrm>
              <a:off x="3419302" y="4168973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last used </a:t>
              </a:r>
              <a:r>
                <a:rPr lang="en-IN" sz="1100" dirty="0" err="1"/>
                <a:t>idx</a:t>
              </a:r>
              <a:endParaRPr lang="en-IN" sz="1100" dirty="0"/>
            </a:p>
          </p:txBody>
        </p:sp>
        <p:cxnSp>
          <p:nvCxnSpPr>
            <p:cNvPr id="1102" name="Straight Arrow Connector 1101">
              <a:extLst>
                <a:ext uri="{FF2B5EF4-FFF2-40B4-BE49-F238E27FC236}">
                  <a16:creationId xmlns:a16="http://schemas.microsoft.com/office/drawing/2014/main" id="{6C066D40-EFF7-2B97-EB6B-A7E1B53A82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4032" y="4743761"/>
              <a:ext cx="126774" cy="1225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03" name="TextBox 1102">
              <a:extLst>
                <a:ext uri="{FF2B5EF4-FFF2-40B4-BE49-F238E27FC236}">
                  <a16:creationId xmlns:a16="http://schemas.microsoft.com/office/drawing/2014/main" id="{FA4991E8-A867-53BD-790A-CB95A20F41B1}"/>
                </a:ext>
              </a:extLst>
            </p:cNvPr>
            <p:cNvSpPr txBox="1"/>
            <p:nvPr/>
          </p:nvSpPr>
          <p:spPr>
            <a:xfrm>
              <a:off x="5274031" y="4478603"/>
              <a:ext cx="1130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 err="1"/>
                <a:t>idx</a:t>
              </a:r>
              <a:endParaRPr lang="en-IN" sz="1100" dirty="0"/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94399636-A3DA-0415-0211-E0F6AEF1AB4E}"/>
              </a:ext>
            </a:extLst>
          </p:cNvPr>
          <p:cNvGrpSpPr/>
          <p:nvPr/>
        </p:nvGrpSpPr>
        <p:grpSpPr>
          <a:xfrm>
            <a:off x="7478753" y="1082141"/>
            <a:ext cx="4488116" cy="3627241"/>
            <a:chOff x="5663950" y="327106"/>
            <a:chExt cx="5943600" cy="48386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1121" name="Group 1120">
              <a:extLst>
                <a:ext uri="{FF2B5EF4-FFF2-40B4-BE49-F238E27FC236}">
                  <a16:creationId xmlns:a16="http://schemas.microsoft.com/office/drawing/2014/main" id="{700A9A9A-B388-2DBF-B19E-6871499AB4A0}"/>
                </a:ext>
              </a:extLst>
            </p:cNvPr>
            <p:cNvGrpSpPr/>
            <p:nvPr/>
          </p:nvGrpSpPr>
          <p:grpSpPr>
            <a:xfrm>
              <a:off x="5663950" y="327106"/>
              <a:ext cx="5943600" cy="4838699"/>
              <a:chOff x="6541472" y="1380179"/>
              <a:chExt cx="5943600" cy="4838699"/>
            </a:xfrm>
          </p:grpSpPr>
          <p:grpSp>
            <p:nvGrpSpPr>
              <p:cNvPr id="1120" name="Group 1119">
                <a:extLst>
                  <a:ext uri="{FF2B5EF4-FFF2-40B4-BE49-F238E27FC236}">
                    <a16:creationId xmlns:a16="http://schemas.microsoft.com/office/drawing/2014/main" id="{CD464607-2808-7FBF-7210-3D545A1B7396}"/>
                  </a:ext>
                </a:extLst>
              </p:cNvPr>
              <p:cNvGrpSpPr/>
              <p:nvPr/>
            </p:nvGrpSpPr>
            <p:grpSpPr>
              <a:xfrm>
                <a:off x="6541472" y="1380179"/>
                <a:ext cx="5943600" cy="4838699"/>
                <a:chOff x="8207195" y="1457472"/>
                <a:chExt cx="5943600" cy="4838699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075A6508-3992-C708-DE97-7044A33571E8}"/>
                    </a:ext>
                  </a:extLst>
                </p:cNvPr>
                <p:cNvSpPr/>
                <p:nvPr/>
              </p:nvSpPr>
              <p:spPr>
                <a:xfrm>
                  <a:off x="9394860" y="2002721"/>
                  <a:ext cx="4343400" cy="2022103"/>
                </a:xfrm>
                <a:prstGeom prst="round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grpSp>
              <p:nvGrpSpPr>
                <p:cNvPr id="1105" name="Group 1104">
                  <a:extLst>
                    <a:ext uri="{FF2B5EF4-FFF2-40B4-BE49-F238E27FC236}">
                      <a16:creationId xmlns:a16="http://schemas.microsoft.com/office/drawing/2014/main" id="{6F7EEDAB-86A3-80DC-B7CE-C35E2CA6486A}"/>
                    </a:ext>
                  </a:extLst>
                </p:cNvPr>
                <p:cNvGrpSpPr/>
                <p:nvPr/>
              </p:nvGrpSpPr>
              <p:grpSpPr>
                <a:xfrm>
                  <a:off x="8207195" y="1457472"/>
                  <a:ext cx="5943600" cy="4838699"/>
                  <a:chOff x="5638800" y="1524000"/>
                  <a:chExt cx="5943600" cy="4838699"/>
                </a:xfrm>
              </p:grpSpPr>
              <p:sp>
                <p:nvSpPr>
                  <p:cNvPr id="6" name="Rectangle: Rounded Corners 5">
                    <a:extLst>
                      <a:ext uri="{FF2B5EF4-FFF2-40B4-BE49-F238E27FC236}">
                        <a16:creationId xmlns:a16="http://schemas.microsoft.com/office/drawing/2014/main" id="{03782948-9A20-67A1-D3F2-6C982D8A971E}"/>
                      </a:ext>
                    </a:extLst>
                  </p:cNvPr>
                  <p:cNvSpPr/>
                  <p:nvPr/>
                </p:nvSpPr>
                <p:spPr>
                  <a:xfrm>
                    <a:off x="5638800" y="1524000"/>
                    <a:ext cx="5562600" cy="3657600"/>
                  </a:xfrm>
                  <a:prstGeom prst="round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" name="Rectangle: Rounded Corners 6">
                    <a:extLst>
                      <a:ext uri="{FF2B5EF4-FFF2-40B4-BE49-F238E27FC236}">
                        <a16:creationId xmlns:a16="http://schemas.microsoft.com/office/drawing/2014/main" id="{BEA44DB5-D5D3-6E0B-6ED6-C5FF3FEDA2B7}"/>
                      </a:ext>
                    </a:extLst>
                  </p:cNvPr>
                  <p:cNvSpPr/>
                  <p:nvPr/>
                </p:nvSpPr>
                <p:spPr>
                  <a:xfrm>
                    <a:off x="6019800" y="1938712"/>
                    <a:ext cx="5181601" cy="304800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8" name="Rectangle: Rounded Corners 7">
                    <a:extLst>
                      <a:ext uri="{FF2B5EF4-FFF2-40B4-BE49-F238E27FC236}">
                        <a16:creationId xmlns:a16="http://schemas.microsoft.com/office/drawing/2014/main" id="{E8424C3E-21C0-C569-46FE-0E28F370C6F4}"/>
                      </a:ext>
                    </a:extLst>
                  </p:cNvPr>
                  <p:cNvSpPr/>
                  <p:nvPr/>
                </p:nvSpPr>
                <p:spPr>
                  <a:xfrm>
                    <a:off x="5638800" y="5295899"/>
                    <a:ext cx="5562600" cy="106680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68756FE0-644C-D6D0-0230-2DFFC9020138}"/>
                      </a:ext>
                    </a:extLst>
                  </p:cNvPr>
                  <p:cNvSpPr/>
                  <p:nvPr/>
                </p:nvSpPr>
                <p:spPr>
                  <a:xfrm>
                    <a:off x="8268094" y="2960076"/>
                    <a:ext cx="2133600" cy="838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100" dirty="0" err="1"/>
                      <a:t>Virtio</a:t>
                    </a:r>
                    <a:r>
                      <a:rPr lang="en-IN" sz="1100" dirty="0"/>
                      <a:t> driver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1902CCFF-5E74-C455-F2AB-E4E3B3D2291F}"/>
                      </a:ext>
                    </a:extLst>
                  </p:cNvPr>
                  <p:cNvSpPr/>
                  <p:nvPr/>
                </p:nvSpPr>
                <p:spPr>
                  <a:xfrm>
                    <a:off x="8496300" y="4259964"/>
                    <a:ext cx="1600200" cy="59493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000" dirty="0" err="1"/>
                      <a:t>Virtio</a:t>
                    </a:r>
                    <a:r>
                      <a:rPr lang="en-IN" sz="1000" dirty="0"/>
                      <a:t> device model</a:t>
                    </a:r>
                  </a:p>
                </p:txBody>
              </p: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61EE0E52-1920-3192-E614-121F61AFD6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72400" y="3429000"/>
                    <a:ext cx="457200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EC136A27-FA67-DA14-FFE3-7FCEB22386C9}"/>
                      </a:ext>
                    </a:extLst>
                  </p:cNvPr>
                  <p:cNvCxnSpPr/>
                  <p:nvPr/>
                </p:nvCxnSpPr>
                <p:spPr>
                  <a:xfrm>
                    <a:off x="7772400" y="3429000"/>
                    <a:ext cx="0" cy="112843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8BBF09D6-1EB3-3178-E153-AB0DABCCB0D9}"/>
                      </a:ext>
                    </a:extLst>
                  </p:cNvPr>
                  <p:cNvCxnSpPr>
                    <a:endCxn id="16" idx="1"/>
                  </p:cNvCxnSpPr>
                  <p:nvPr/>
                </p:nvCxnSpPr>
                <p:spPr>
                  <a:xfrm>
                    <a:off x="7772400" y="4557433"/>
                    <a:ext cx="723900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E5AE64E3-7B0A-4034-0DBE-729130681465}"/>
                      </a:ext>
                    </a:extLst>
                  </p:cNvPr>
                  <p:cNvCxnSpPr/>
                  <p:nvPr/>
                </p:nvCxnSpPr>
                <p:spPr>
                  <a:xfrm>
                    <a:off x="6858000" y="2667000"/>
                    <a:ext cx="4343400" cy="0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0FDF301F-5AD7-F5E7-F454-97CC85CB0E4C}"/>
                      </a:ext>
                    </a:extLst>
                  </p:cNvPr>
                  <p:cNvSpPr txBox="1"/>
                  <p:nvPr/>
                </p:nvSpPr>
                <p:spPr>
                  <a:xfrm>
                    <a:off x="9448800" y="2103401"/>
                    <a:ext cx="1981200" cy="3284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000" dirty="0"/>
                      <a:t>Guest user space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02D5138-330F-F92E-1142-4E31C0931249}"/>
                      </a:ext>
                    </a:extLst>
                  </p:cNvPr>
                  <p:cNvSpPr txBox="1"/>
                  <p:nvPr/>
                </p:nvSpPr>
                <p:spPr>
                  <a:xfrm>
                    <a:off x="9368255" y="2621542"/>
                    <a:ext cx="1981200" cy="3489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100" dirty="0"/>
                      <a:t>Guest kernel space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6E3F3FE-AEED-3824-4E42-E4A2AD16EF80}"/>
                      </a:ext>
                    </a:extLst>
                  </p:cNvPr>
                  <p:cNvSpPr txBox="1"/>
                  <p:nvPr/>
                </p:nvSpPr>
                <p:spPr>
                  <a:xfrm>
                    <a:off x="5867400" y="1551212"/>
                    <a:ext cx="1905000" cy="3489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100" dirty="0"/>
                      <a:t>Host user space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9EF9BC4-C0F0-C953-8524-EBD155BCFF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04697" y="4460694"/>
                    <a:ext cx="1981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400" dirty="0"/>
                      <a:t>Process</a:t>
                    </a:r>
                  </a:p>
                </p:txBody>
              </p:sp>
              <p:cxnSp>
                <p:nvCxnSpPr>
                  <p:cNvPr id="36" name="Connector: Elbow 35">
                    <a:extLst>
                      <a:ext uri="{FF2B5EF4-FFF2-40B4-BE49-F238E27FC236}">
                        <a16:creationId xmlns:a16="http://schemas.microsoft.com/office/drawing/2014/main" id="{82BAEA2A-0EF8-0122-A5B0-9A4D890A456F}"/>
                      </a:ext>
                    </a:extLst>
                  </p:cNvPr>
                  <p:cNvCxnSpPr>
                    <a:stCxn id="15" idx="3"/>
                    <a:endCxn id="16" idx="3"/>
                  </p:cNvCxnSpPr>
                  <p:nvPr/>
                </p:nvCxnSpPr>
                <p:spPr>
                  <a:xfrm flipH="1">
                    <a:off x="10096499" y="3379177"/>
                    <a:ext cx="305195" cy="1178256"/>
                  </a:xfrm>
                  <a:prstGeom prst="bentConnector3">
                    <a:avLst>
                      <a:gd name="adj1" fmla="val -99194"/>
                    </a:avLst>
                  </a:prstGeom>
                  <a:ln w="19050">
                    <a:solidFill>
                      <a:srgbClr val="FF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5E99E543-91AB-9AB1-F919-26ABD173B053}"/>
                      </a:ext>
                    </a:extLst>
                  </p:cNvPr>
                  <p:cNvSpPr txBox="1"/>
                  <p:nvPr/>
                </p:nvSpPr>
                <p:spPr>
                  <a:xfrm>
                    <a:off x="9660309" y="3882264"/>
                    <a:ext cx="168200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000" dirty="0"/>
                      <a:t>Notification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346CEF1-3B8C-F0EC-B7FA-BC35997B837D}"/>
                      </a:ext>
                    </a:extLst>
                  </p:cNvPr>
                  <p:cNvSpPr txBox="1"/>
                  <p:nvPr/>
                </p:nvSpPr>
                <p:spPr>
                  <a:xfrm>
                    <a:off x="5638800" y="5399462"/>
                    <a:ext cx="1981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400" dirty="0"/>
                      <a:t>Host kernel space</a:t>
                    </a: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61AC7700-A359-6114-CC15-5358CDBC452A}"/>
                      </a:ext>
                    </a:extLst>
                  </p:cNvPr>
                  <p:cNvSpPr/>
                  <p:nvPr/>
                </p:nvSpPr>
                <p:spPr>
                  <a:xfrm>
                    <a:off x="9141017" y="5387741"/>
                    <a:ext cx="1831784" cy="49385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050" dirty="0"/>
                      <a:t>Hypervisor (KVM etc)</a:t>
                    </a:r>
                  </a:p>
                </p:txBody>
              </p:sp>
              <p:cxnSp>
                <p:nvCxnSpPr>
                  <p:cNvPr id="51" name="Connector: Elbow 50">
                    <a:extLst>
                      <a:ext uri="{FF2B5EF4-FFF2-40B4-BE49-F238E27FC236}">
                        <a16:creationId xmlns:a16="http://schemas.microsoft.com/office/drawing/2014/main" id="{76B5EB2A-1F1C-481F-8F57-433A6EF5B1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9317665" y="4148765"/>
                    <a:ext cx="2541920" cy="450850"/>
                  </a:xfrm>
                  <a:prstGeom prst="bentConnector3">
                    <a:avLst>
                      <a:gd name="adj1" fmla="val 99022"/>
                    </a:avLst>
                  </a:prstGeom>
                  <a:ln w="19050">
                    <a:prstDash val="sysDash"/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E8D5C04-ABA5-79D4-2FB6-A95CEB57238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0551" y="4403635"/>
                    <a:ext cx="831849" cy="3079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900" dirty="0"/>
                      <a:t>Interrupt</a:t>
                    </a:r>
                  </a:p>
                </p:txBody>
              </p:sp>
            </p:grpSp>
          </p:grp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6BD44325-668A-5F4E-2336-D6D4413B3AE0}"/>
                  </a:ext>
                </a:extLst>
              </p:cNvPr>
              <p:cNvCxnSpPr/>
              <p:nvPr/>
            </p:nvCxnSpPr>
            <p:spPr>
              <a:xfrm rot="16200000" flipH="1">
                <a:off x="10645510" y="4986726"/>
                <a:ext cx="870329" cy="114300"/>
              </a:xfrm>
              <a:prstGeom prst="bentConnector3">
                <a:avLst>
                  <a:gd name="adj1" fmla="val -2532"/>
                </a:avLst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EFBA89C-C863-8BA1-E864-BE0BC08F7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18583" y="4430112"/>
              <a:ext cx="60959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AFE09019-309F-1A17-237C-FBAC57C092D8}"/>
              </a:ext>
            </a:extLst>
          </p:cNvPr>
          <p:cNvSpPr/>
          <p:nvPr/>
        </p:nvSpPr>
        <p:spPr>
          <a:xfrm>
            <a:off x="8819182" y="2171795"/>
            <a:ext cx="937899" cy="13366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D1252EED-A08E-AC8C-B55A-606E8A1A85E2}"/>
              </a:ext>
            </a:extLst>
          </p:cNvPr>
          <p:cNvSpPr/>
          <p:nvPr/>
        </p:nvSpPr>
        <p:spPr>
          <a:xfrm>
            <a:off x="22413" y="1863237"/>
            <a:ext cx="5562600" cy="464551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28" name="Straight Arrow Connector 1127">
            <a:extLst>
              <a:ext uri="{FF2B5EF4-FFF2-40B4-BE49-F238E27FC236}">
                <a16:creationId xmlns:a16="http://schemas.microsoft.com/office/drawing/2014/main" id="{32DD24D7-3109-722A-C335-015760ECE0D4}"/>
              </a:ext>
            </a:extLst>
          </p:cNvPr>
          <p:cNvCxnSpPr>
            <a:cxnSpLocks/>
          </p:cNvCxnSpPr>
          <p:nvPr/>
        </p:nvCxnSpPr>
        <p:spPr>
          <a:xfrm flipH="1" flipV="1">
            <a:off x="5585013" y="1901921"/>
            <a:ext cx="3234168" cy="31134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>
            <a:extLst>
              <a:ext uri="{FF2B5EF4-FFF2-40B4-BE49-F238E27FC236}">
                <a16:creationId xmlns:a16="http://schemas.microsoft.com/office/drawing/2014/main" id="{9C97DE06-B2F8-798F-2F6A-8540DF0C4BB1}"/>
              </a:ext>
            </a:extLst>
          </p:cNvPr>
          <p:cNvCxnSpPr>
            <a:cxnSpLocks/>
          </p:cNvCxnSpPr>
          <p:nvPr/>
        </p:nvCxnSpPr>
        <p:spPr>
          <a:xfrm flipH="1">
            <a:off x="5609365" y="3526512"/>
            <a:ext cx="3209816" cy="2982237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5" name="Rectangle: Rounded Corners 1134">
            <a:extLst>
              <a:ext uri="{FF2B5EF4-FFF2-40B4-BE49-F238E27FC236}">
                <a16:creationId xmlns:a16="http://schemas.microsoft.com/office/drawing/2014/main" id="{B74E403A-C70B-6187-E792-E24A3A71E1B0}"/>
              </a:ext>
            </a:extLst>
          </p:cNvPr>
          <p:cNvSpPr/>
          <p:nvPr/>
        </p:nvSpPr>
        <p:spPr>
          <a:xfrm>
            <a:off x="8343605" y="1486366"/>
            <a:ext cx="3308547" cy="139379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6" name="Flowchart: Connector 1135">
            <a:extLst>
              <a:ext uri="{FF2B5EF4-FFF2-40B4-BE49-F238E27FC236}">
                <a16:creationId xmlns:a16="http://schemas.microsoft.com/office/drawing/2014/main" id="{3CBE3AC2-918A-D8AF-0445-ED62E70211E8}"/>
              </a:ext>
            </a:extLst>
          </p:cNvPr>
          <p:cNvSpPr/>
          <p:nvPr/>
        </p:nvSpPr>
        <p:spPr>
          <a:xfrm>
            <a:off x="178941" y="1889741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138" name="TextBox 1137">
            <a:extLst>
              <a:ext uri="{FF2B5EF4-FFF2-40B4-BE49-F238E27FC236}">
                <a16:creationId xmlns:a16="http://schemas.microsoft.com/office/drawing/2014/main" id="{8E9F4928-2F31-720F-8922-6129F40A1DD7}"/>
              </a:ext>
            </a:extLst>
          </p:cNvPr>
          <p:cNvSpPr txBox="1"/>
          <p:nvPr/>
        </p:nvSpPr>
        <p:spPr>
          <a:xfrm>
            <a:off x="290740" y="2158669"/>
            <a:ext cx="1020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accent2"/>
                </a:solidFill>
              </a:rPr>
              <a:t>struct</a:t>
            </a:r>
            <a:r>
              <a:rPr lang="en-IN" sz="1000" dirty="0"/>
              <a:t> buffer{</a:t>
            </a:r>
          </a:p>
          <a:p>
            <a:r>
              <a:rPr lang="en-IN" sz="1000" dirty="0"/>
              <a:t>    ….</a:t>
            </a:r>
          </a:p>
          <a:p>
            <a:r>
              <a:rPr lang="en-IN" sz="1000" dirty="0"/>
              <a:t>};</a:t>
            </a:r>
          </a:p>
        </p:txBody>
      </p:sp>
      <p:sp>
        <p:nvSpPr>
          <p:cNvPr id="1145" name="Flowchart: Connector 1144">
            <a:extLst>
              <a:ext uri="{FF2B5EF4-FFF2-40B4-BE49-F238E27FC236}">
                <a16:creationId xmlns:a16="http://schemas.microsoft.com/office/drawing/2014/main" id="{C1D8B4B7-7CBB-F7F3-A617-3952240AC702}"/>
              </a:ext>
            </a:extLst>
          </p:cNvPr>
          <p:cNvSpPr/>
          <p:nvPr/>
        </p:nvSpPr>
        <p:spPr>
          <a:xfrm>
            <a:off x="1319685" y="2785737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sp>
        <p:nvSpPr>
          <p:cNvPr id="1148" name="Flowchart: Connector 1147">
            <a:extLst>
              <a:ext uri="{FF2B5EF4-FFF2-40B4-BE49-F238E27FC236}">
                <a16:creationId xmlns:a16="http://schemas.microsoft.com/office/drawing/2014/main" id="{2C8ED307-CFCC-9BC5-161F-49DE17D0EF16}"/>
              </a:ext>
            </a:extLst>
          </p:cNvPr>
          <p:cNvSpPr/>
          <p:nvPr/>
        </p:nvSpPr>
        <p:spPr>
          <a:xfrm>
            <a:off x="1994891" y="5820158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sp>
        <p:nvSpPr>
          <p:cNvPr id="1152" name="Flowchart: Connector 1151">
            <a:extLst>
              <a:ext uri="{FF2B5EF4-FFF2-40B4-BE49-F238E27FC236}">
                <a16:creationId xmlns:a16="http://schemas.microsoft.com/office/drawing/2014/main" id="{9C118C10-7C95-89FB-B54F-EFCAE3A3792E}"/>
              </a:ext>
            </a:extLst>
          </p:cNvPr>
          <p:cNvSpPr/>
          <p:nvPr/>
        </p:nvSpPr>
        <p:spPr>
          <a:xfrm>
            <a:off x="10988328" y="3025759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6F8889A-B767-3071-DE30-DF28C1AEE0FF}"/>
              </a:ext>
            </a:extLst>
          </p:cNvPr>
          <p:cNvSpPr/>
          <p:nvPr/>
        </p:nvSpPr>
        <p:spPr>
          <a:xfrm>
            <a:off x="10067225" y="3435214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4FDC7B2-938E-2EA6-C655-AC57BD931FA9}"/>
              </a:ext>
            </a:extLst>
          </p:cNvPr>
          <p:cNvSpPr/>
          <p:nvPr/>
        </p:nvSpPr>
        <p:spPr>
          <a:xfrm>
            <a:off x="8282688" y="5039568"/>
            <a:ext cx="473966" cy="350409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BCCB2-139F-F081-B14D-C211C7BCC0DE}"/>
              </a:ext>
            </a:extLst>
          </p:cNvPr>
          <p:cNvSpPr txBox="1"/>
          <p:nvPr/>
        </p:nvSpPr>
        <p:spPr>
          <a:xfrm>
            <a:off x="8819181" y="5029200"/>
            <a:ext cx="28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Process the descriptors.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A66F94B-F9B7-9C4A-6B15-F2C04A5468C0}"/>
              </a:ext>
            </a:extLst>
          </p:cNvPr>
          <p:cNvSpPr/>
          <p:nvPr/>
        </p:nvSpPr>
        <p:spPr>
          <a:xfrm>
            <a:off x="11409707" y="3505175"/>
            <a:ext cx="283171" cy="276762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6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B017F4B-D744-55D3-6DFD-7C21CB4829B4}"/>
              </a:ext>
            </a:extLst>
          </p:cNvPr>
          <p:cNvSpPr/>
          <p:nvPr/>
        </p:nvSpPr>
        <p:spPr>
          <a:xfrm>
            <a:off x="8263364" y="5672223"/>
            <a:ext cx="473966" cy="350409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3CB6E-0476-168B-5F34-4F2BEA296DF0}"/>
              </a:ext>
            </a:extLst>
          </p:cNvPr>
          <p:cNvSpPr txBox="1"/>
          <p:nvPr/>
        </p:nvSpPr>
        <p:spPr>
          <a:xfrm>
            <a:off x="8810102" y="5635492"/>
            <a:ext cx="26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Send interrupt to driver.</a:t>
            </a:r>
          </a:p>
        </p:txBody>
      </p:sp>
    </p:spTree>
    <p:extLst>
      <p:ext uri="{BB962C8B-B14F-4D97-AF65-F5344CB8AC3E}">
        <p14:creationId xmlns:p14="http://schemas.microsoft.com/office/powerpoint/2010/main" val="18023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" grpId="0" animBg="1"/>
      <p:bldP spid="1126" grpId="0" animBg="1"/>
      <p:bldP spid="1136" grpId="0" animBg="1"/>
      <p:bldP spid="1138" grpId="0"/>
      <p:bldP spid="1145" grpId="0" animBg="1"/>
      <p:bldP spid="1148" grpId="0" animBg="1"/>
      <p:bldP spid="1152" grpId="0" animBg="1"/>
      <p:bldP spid="3" grpId="0" animBg="1"/>
      <p:bldP spid="9" grpId="0" animBg="1"/>
      <p:bldP spid="12" grpId="0" animBg="1"/>
      <p:bldP spid="13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D9D8-7B41-215D-E911-24AD898B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-GPU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6497-9D5A-FACA-1766-4267A1928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Operate in 2D mode and in 3D (</a:t>
            </a:r>
            <a:r>
              <a:rPr lang="en-IN" dirty="0" err="1"/>
              <a:t>virgl</a:t>
            </a:r>
            <a:r>
              <a:rPr lang="en-IN" dirty="0"/>
              <a:t>) mode.</a:t>
            </a:r>
          </a:p>
          <a:p>
            <a:r>
              <a:rPr lang="en-US" dirty="0"/>
              <a:t>3D mode will offload rendering ops to the host </a:t>
            </a:r>
            <a:r>
              <a:rPr lang="en-US" dirty="0" err="1"/>
              <a:t>gpu</a:t>
            </a:r>
            <a:r>
              <a:rPr lang="en-US" dirty="0"/>
              <a:t>.</a:t>
            </a:r>
          </a:p>
          <a:p>
            <a:r>
              <a:rPr lang="en-US" dirty="0"/>
              <a:t>Supports two VQs</a:t>
            </a:r>
          </a:p>
          <a:p>
            <a:pPr lvl="1"/>
            <a:r>
              <a:rPr lang="en-US" i="1" dirty="0" err="1"/>
              <a:t>Controlq</a:t>
            </a:r>
            <a:r>
              <a:rPr lang="en-US" i="1" dirty="0"/>
              <a:t>:</a:t>
            </a:r>
            <a:r>
              <a:rPr lang="en-US" dirty="0"/>
              <a:t> queue for sending control commands.</a:t>
            </a:r>
          </a:p>
          <a:p>
            <a:pPr lvl="1"/>
            <a:r>
              <a:rPr lang="en-US" i="1" dirty="0" err="1"/>
              <a:t>Cursorq</a:t>
            </a:r>
            <a:r>
              <a:rPr lang="en-US" i="1" dirty="0"/>
              <a:t>:</a:t>
            </a:r>
            <a:r>
              <a:rPr lang="en-US" dirty="0"/>
              <a:t> queue for sending cursor updates.</a:t>
            </a:r>
          </a:p>
          <a:p>
            <a:r>
              <a:rPr lang="en-IN" dirty="0"/>
              <a:t>Feature bits</a:t>
            </a:r>
          </a:p>
          <a:p>
            <a:pPr lvl="1"/>
            <a:r>
              <a:rPr lang="en-US" i="1" dirty="0"/>
              <a:t>VIRTIO_GPU_F_VIRGL (0): </a:t>
            </a:r>
            <a:r>
              <a:rPr lang="en-US" dirty="0" err="1"/>
              <a:t>virgl</a:t>
            </a:r>
            <a:r>
              <a:rPr lang="en-US" dirty="0"/>
              <a:t> 3D mode is supported.</a:t>
            </a:r>
          </a:p>
          <a:p>
            <a:pPr lvl="1"/>
            <a:r>
              <a:rPr lang="en-US" i="1" dirty="0"/>
              <a:t>VIRTIO_GPU_F_EDID (1): </a:t>
            </a:r>
            <a:r>
              <a:rPr lang="en-US" dirty="0"/>
              <a:t>EDID is supported.</a:t>
            </a:r>
          </a:p>
          <a:p>
            <a:r>
              <a:rPr lang="en-US" dirty="0"/>
              <a:t>Configuration layout</a:t>
            </a:r>
          </a:p>
          <a:p>
            <a:pPr lvl="1"/>
            <a:r>
              <a:rPr lang="en-US" b="1" dirty="0" err="1"/>
              <a:t>events_read</a:t>
            </a:r>
            <a:r>
              <a:rPr lang="en-US" b="1" dirty="0"/>
              <a:t> </a:t>
            </a:r>
            <a:r>
              <a:rPr lang="en-US" dirty="0"/>
              <a:t>signals pending events to the driver.</a:t>
            </a:r>
          </a:p>
          <a:p>
            <a:pPr lvl="1"/>
            <a:r>
              <a:rPr lang="en-US" b="1" dirty="0" err="1"/>
              <a:t>events_clear</a:t>
            </a:r>
            <a:r>
              <a:rPr lang="en-US" b="1" dirty="0"/>
              <a:t> </a:t>
            </a:r>
            <a:r>
              <a:rPr lang="en-US" dirty="0"/>
              <a:t>clears pending events in the device.</a:t>
            </a:r>
          </a:p>
          <a:p>
            <a:pPr lvl="1"/>
            <a:r>
              <a:rPr lang="en-US" b="1" dirty="0" err="1"/>
              <a:t>num_scanouts</a:t>
            </a:r>
            <a:r>
              <a:rPr lang="en-US" b="1" dirty="0"/>
              <a:t> </a:t>
            </a:r>
            <a:r>
              <a:rPr lang="en-US" dirty="0"/>
              <a:t>specifies the maximum number of </a:t>
            </a:r>
            <a:r>
              <a:rPr lang="en-US" dirty="0" err="1"/>
              <a:t>scanouts</a:t>
            </a:r>
            <a:r>
              <a:rPr lang="en-US" dirty="0"/>
              <a:t> supported by the device.																		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8F232-5F3A-D977-465D-03B20AA1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Accellera</a:t>
            </a:r>
            <a:r>
              <a:rPr lang="en-US" dirty="0"/>
              <a:t>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C90C7-DAC1-940F-E327-E21AD7E0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A60A-02C5-1E11-0BFF-D7425108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76BA-5F48-6244-8B17-7CAC441D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 Problem</a:t>
            </a:r>
          </a:p>
          <a:p>
            <a:r>
              <a:rPr lang="en-IN" dirty="0"/>
              <a:t>Host GPU accelerated Model</a:t>
            </a:r>
          </a:p>
          <a:p>
            <a:r>
              <a:rPr lang="en-IN" dirty="0"/>
              <a:t>The Solution – </a:t>
            </a:r>
            <a:r>
              <a:rPr lang="en-IN" dirty="0" err="1"/>
              <a:t>Virtio</a:t>
            </a:r>
            <a:endParaRPr lang="en-IN" dirty="0"/>
          </a:p>
          <a:p>
            <a:pPr lvl="1"/>
            <a:r>
              <a:rPr lang="en-IN" dirty="0"/>
              <a:t>Devices, Drivers.</a:t>
            </a:r>
          </a:p>
          <a:p>
            <a:pPr lvl="1"/>
            <a:r>
              <a:rPr lang="en-IN" dirty="0" err="1"/>
              <a:t>VirtIO</a:t>
            </a:r>
            <a:r>
              <a:rPr lang="en-IN" dirty="0"/>
              <a:t> transport layer.</a:t>
            </a:r>
          </a:p>
          <a:p>
            <a:r>
              <a:rPr lang="en-IN" dirty="0" err="1"/>
              <a:t>VirtIO</a:t>
            </a:r>
            <a:r>
              <a:rPr lang="en-IN" dirty="0"/>
              <a:t>-GPU</a:t>
            </a:r>
          </a:p>
          <a:p>
            <a:pPr lvl="1"/>
            <a:r>
              <a:rPr lang="en-IN" dirty="0"/>
              <a:t>Devices, Drivers</a:t>
            </a:r>
          </a:p>
          <a:p>
            <a:r>
              <a:rPr lang="en-IN" dirty="0"/>
              <a:t>Host GPU accelerated Model</a:t>
            </a:r>
          </a:p>
          <a:p>
            <a:pPr lvl="1"/>
            <a:r>
              <a:rPr lang="en-IN" dirty="0" err="1"/>
              <a:t>Controlq</a:t>
            </a:r>
            <a:r>
              <a:rPr lang="en-IN" dirty="0"/>
              <a:t>, </a:t>
            </a:r>
            <a:r>
              <a:rPr lang="en-IN" dirty="0" err="1"/>
              <a:t>cursorq</a:t>
            </a:r>
            <a:endParaRPr lang="en-IN" dirty="0"/>
          </a:p>
          <a:p>
            <a:pPr lvl="1"/>
            <a:r>
              <a:rPr lang="en-IN" dirty="0" err="1"/>
              <a:t>Virglrenderer</a:t>
            </a:r>
            <a:r>
              <a:rPr lang="en-IN" dirty="0"/>
              <a:t>.</a:t>
            </a:r>
          </a:p>
          <a:p>
            <a:r>
              <a:rPr lang="en-IN" dirty="0"/>
              <a:t>Demo</a:t>
            </a:r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2F239-7B15-AC54-C4A0-89004471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7635E-0F3B-A724-EC49-21E3A09D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62C7-F85F-BD8E-FC04-16DD7324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Virtio</a:t>
            </a:r>
            <a:r>
              <a:rPr lang="en-IN" dirty="0"/>
              <a:t>-GPU - Device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16AD-5AC7-735D-10E0-6C59F8078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 framebuffer and configure </a:t>
            </a:r>
            <a:r>
              <a:rPr lang="en-US" dirty="0" err="1"/>
              <a:t>scanout</a:t>
            </a:r>
            <a:endParaRPr lang="en-US" dirty="0"/>
          </a:p>
          <a:p>
            <a:pPr lvl="1"/>
            <a:r>
              <a:rPr lang="en-US" dirty="0"/>
              <a:t>Create a host resource using VIRTIO_GPU_CMD_RESOURCE_CREATE_2D.</a:t>
            </a:r>
          </a:p>
          <a:p>
            <a:pPr lvl="1"/>
            <a:r>
              <a:rPr lang="en-US" dirty="0"/>
              <a:t>Allocate a framebuffer from guest ram, and attach it as backing storage to the resource just created, using VIRTIO_GPU_CMD_RESOURCE_ATTACH_BACKING.</a:t>
            </a:r>
          </a:p>
          <a:p>
            <a:pPr lvl="1"/>
            <a:r>
              <a:rPr lang="en-US" dirty="0"/>
              <a:t>Use VIRTIO_GPU_CMD_SET_SCANOUT to link the framebuffer to a display </a:t>
            </a:r>
            <a:r>
              <a:rPr lang="en-US" dirty="0" err="1"/>
              <a:t>scanout</a:t>
            </a:r>
            <a:r>
              <a:rPr lang="en-US" dirty="0"/>
              <a:t>.</a:t>
            </a:r>
          </a:p>
          <a:p>
            <a:r>
              <a:rPr lang="en-US" dirty="0"/>
              <a:t>Update a framebuffer </a:t>
            </a:r>
            <a:r>
              <a:rPr lang="en-US" dirty="0" err="1"/>
              <a:t>scanout</a:t>
            </a:r>
            <a:endParaRPr lang="en-US" dirty="0"/>
          </a:p>
          <a:p>
            <a:pPr lvl="1"/>
            <a:r>
              <a:rPr lang="en-US" dirty="0"/>
              <a:t>Use VIRTIO_GPU_CMD_TRANSFER_TO_HOST_2D to update the host resource from guest memory.</a:t>
            </a:r>
          </a:p>
          <a:p>
            <a:pPr lvl="1"/>
            <a:r>
              <a:rPr lang="en-US" dirty="0"/>
              <a:t>Use VIRTIO_GPU_CMD_RESOURCE_FLUSH to flush the updated resource to the display.</a:t>
            </a:r>
          </a:p>
          <a:p>
            <a:r>
              <a:rPr lang="en-US" dirty="0"/>
              <a:t>Using </a:t>
            </a:r>
            <a:r>
              <a:rPr lang="en-US" dirty="0" err="1"/>
              <a:t>pageflip</a:t>
            </a:r>
            <a:endParaRPr lang="en-US" dirty="0"/>
          </a:p>
          <a:p>
            <a:pPr lvl="1"/>
            <a:r>
              <a:rPr lang="en-US" dirty="0"/>
              <a:t>It is possible to create multiple framebuffers.</a:t>
            </a:r>
          </a:p>
          <a:p>
            <a:pPr lvl="1"/>
            <a:r>
              <a:rPr lang="en-US" dirty="0"/>
              <a:t>Update the invisible framebuffer using VIRTIO_GPU_CMD_TRANSFER_TO_HOST_2D.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E6E90-7D64-D589-4DA8-67C7A60B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BEAED-889B-13EF-5963-D9CF6428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8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C50A-E608-9E84-3742-427CC2D6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Device Operation: </a:t>
            </a:r>
            <a:r>
              <a:rPr lang="en-IN" dirty="0" err="1"/>
              <a:t>controlq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C19A-8D4D-FA8A-9336-1F30A0C39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VIRTIO_GPU_CMD_GET_DISPLAY_INFO: </a:t>
            </a:r>
            <a:r>
              <a:rPr lang="en-US" dirty="0"/>
              <a:t>Retrieve the current output configuration.</a:t>
            </a:r>
          </a:p>
          <a:p>
            <a:r>
              <a:rPr lang="en-US" i="1" dirty="0"/>
              <a:t>VIRTIO_GPU_CMD_GET_EDID: </a:t>
            </a:r>
            <a:r>
              <a:rPr lang="en-US" dirty="0"/>
              <a:t>Retrieve the EDID data for a given </a:t>
            </a:r>
            <a:r>
              <a:rPr lang="en-US" dirty="0" err="1"/>
              <a:t>scanout</a:t>
            </a:r>
            <a:r>
              <a:rPr lang="en-US" dirty="0"/>
              <a:t>.</a:t>
            </a:r>
          </a:p>
          <a:p>
            <a:r>
              <a:rPr lang="en-US" i="1" dirty="0"/>
              <a:t>VIRTIO_GPU_CMD_RESOURCE_CREATE_2D: </a:t>
            </a:r>
            <a:r>
              <a:rPr lang="en-US" dirty="0"/>
              <a:t>Create a 2D resource on the host.</a:t>
            </a:r>
          </a:p>
          <a:p>
            <a:r>
              <a:rPr lang="en-IN" i="1" dirty="0"/>
              <a:t>VIRTIO_GPU_CMD_RESOURCE_UNREF: </a:t>
            </a:r>
            <a:r>
              <a:rPr lang="en-IN" dirty="0"/>
              <a:t>Destroy a resource.</a:t>
            </a:r>
          </a:p>
          <a:p>
            <a:r>
              <a:rPr lang="en-US" i="1" dirty="0"/>
              <a:t>VIRTIO_GPU_CMD_SET_SCANOUT: </a:t>
            </a:r>
            <a:r>
              <a:rPr lang="en-US" dirty="0"/>
              <a:t>Set the </a:t>
            </a:r>
            <a:r>
              <a:rPr lang="en-US" dirty="0" err="1"/>
              <a:t>scanout</a:t>
            </a:r>
            <a:r>
              <a:rPr lang="en-US" dirty="0"/>
              <a:t> parameters for a single output.</a:t>
            </a:r>
          </a:p>
          <a:p>
            <a:r>
              <a:rPr lang="en-US" i="1" dirty="0"/>
              <a:t>VIRTIO_GPU_CMD_RESOURCE_FLUSH:</a:t>
            </a:r>
            <a:r>
              <a:rPr lang="en-US" dirty="0"/>
              <a:t> Flush a </a:t>
            </a:r>
            <a:r>
              <a:rPr lang="en-US" dirty="0" err="1"/>
              <a:t>scanout</a:t>
            </a:r>
            <a:r>
              <a:rPr lang="en-US" dirty="0"/>
              <a:t> resource Request data.</a:t>
            </a:r>
          </a:p>
          <a:p>
            <a:r>
              <a:rPr lang="en-US" i="1" dirty="0"/>
              <a:t>VIRTIO_GPU_CMD_TRANSFER_TO_HOST_2D: </a:t>
            </a:r>
            <a:r>
              <a:rPr lang="en-US" dirty="0"/>
              <a:t>Transfer from guest memory to host resource.</a:t>
            </a:r>
          </a:p>
          <a:p>
            <a:r>
              <a:rPr lang="en-US" i="1" dirty="0"/>
              <a:t>VIRTIO_GPU_CMD_RESOURCE_ATTACH_BACKING</a:t>
            </a:r>
            <a:r>
              <a:rPr lang="en-US" dirty="0"/>
              <a:t>: Assign backing pages to a resource.</a:t>
            </a:r>
          </a:p>
          <a:p>
            <a:r>
              <a:rPr lang="en-US" i="1" dirty="0"/>
              <a:t>VIRTIO_GPU_CMD_RESOURCE_DETACH_BACKING</a:t>
            </a:r>
            <a:r>
              <a:rPr lang="en-US" dirty="0"/>
              <a:t>: Detach backing pages from a resource.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0BBC4-C3FD-F480-731A-65CFB0A4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FBC3-0F5F-3636-E514-1F942DA0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4BB1-75E4-47EC-11E6-9CF014A8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Device Operation: </a:t>
            </a:r>
            <a:r>
              <a:rPr lang="en-IN" dirty="0" err="1"/>
              <a:t>cursorq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3CD3-E189-AA97-E435-63A888E8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/>
              <a:t>VIRTIO_GPU_CMD_UPDATE_CURSOR : </a:t>
            </a:r>
            <a:r>
              <a:rPr lang="en-IN" dirty="0"/>
              <a:t>Update cursor.</a:t>
            </a:r>
          </a:p>
          <a:p>
            <a:r>
              <a:rPr lang="en-IN" i="1" dirty="0"/>
              <a:t>VIRTIO_GPU_CMD_MOVE_CURSOR: </a:t>
            </a:r>
            <a:r>
              <a:rPr lang="en-IN" dirty="0"/>
              <a:t>Move cursor.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E03E3-0DE8-1C00-8B31-F22BFE2F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862D8-AF25-4EA3-480D-942B4B36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9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7666-7872-0094-9A8A-012DED29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Virglrenderer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2986-D113-0D1D-034B-FEC5AC3A8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</a:rPr>
              <a:t>Virglrenderer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is a virtual 3D GPU library that </a:t>
            </a:r>
          </a:p>
          <a:p>
            <a:pPr lvl="1"/>
            <a:r>
              <a:rPr lang="en-US" dirty="0"/>
              <a:t>enables a virtualized operating system to use the host GPU to accelerate 3D rendering.</a:t>
            </a:r>
          </a:p>
          <a:p>
            <a:r>
              <a:rPr lang="en-US" dirty="0"/>
              <a:t>Mesa handing commands are channeled through </a:t>
            </a:r>
            <a:r>
              <a:rPr lang="en-US" dirty="0" err="1"/>
              <a:t>virtio-gpu</a:t>
            </a:r>
            <a:r>
              <a:rPr lang="en-US" dirty="0"/>
              <a:t> on the guest to the host.</a:t>
            </a:r>
          </a:p>
          <a:p>
            <a:r>
              <a:rPr lang="en-US" dirty="0"/>
              <a:t>The host gets the raw state (Gallium state) and translates it into an OpenGL form using </a:t>
            </a:r>
            <a:r>
              <a:rPr lang="en-US" dirty="0" err="1"/>
              <a:t>virglrenderer</a:t>
            </a:r>
            <a:r>
              <a:rPr lang="en-US" dirty="0"/>
              <a:t>. </a:t>
            </a:r>
          </a:p>
          <a:p>
            <a:r>
              <a:rPr lang="en-US" dirty="0"/>
              <a:t>It is then run as regular OpenGL on the host system. 	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B7BE4-3355-B931-61A1-48EDCB59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BB1B2-792E-F29E-FD7C-9AEE9BA6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9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5E28-3533-6592-398B-79A9A349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3004"/>
            <a:ext cx="10972800" cy="1143000"/>
          </a:xfrm>
        </p:spPr>
        <p:txBody>
          <a:bodyPr/>
          <a:lstStyle/>
          <a:p>
            <a:r>
              <a:rPr lang="en-IN" dirty="0" err="1"/>
              <a:t>Virglrenderer</a:t>
            </a:r>
            <a:r>
              <a:rPr lang="en-IN" dirty="0"/>
              <a:t> Contd..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548A4-8AA6-0B26-15B3-557533AD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356F5-FACC-2862-04C3-E7593020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BAE074-D346-14FD-5AE0-EAB2BC9930BE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B6B56-4163-FB96-E286-6BF5C28C4BDE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6214272-A005-C9C9-24CB-B412DC42A77D}"/>
              </a:ext>
            </a:extLst>
          </p:cNvPr>
          <p:cNvGrpSpPr/>
          <p:nvPr/>
        </p:nvGrpSpPr>
        <p:grpSpPr>
          <a:xfrm>
            <a:off x="2557182" y="1786587"/>
            <a:ext cx="6620436" cy="4199226"/>
            <a:chOff x="2438400" y="1527921"/>
            <a:chExt cx="6620436" cy="41992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00687-7529-DBEB-C14F-F8FD9D4963BE}"/>
                </a:ext>
              </a:extLst>
            </p:cNvPr>
            <p:cNvSpPr txBox="1"/>
            <p:nvPr/>
          </p:nvSpPr>
          <p:spPr>
            <a:xfrm flipH="1">
              <a:off x="3023944" y="5357815"/>
              <a:ext cx="1368911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IN" dirty="0"/>
                <a:t>Guest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2CEFA1-7692-A1CA-8A11-F9E03ED7CAF2}"/>
                </a:ext>
              </a:extLst>
            </p:cNvPr>
            <p:cNvSpPr txBox="1"/>
            <p:nvPr/>
          </p:nvSpPr>
          <p:spPr>
            <a:xfrm flipH="1">
              <a:off x="7429500" y="5329880"/>
              <a:ext cx="1368911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IN" dirty="0"/>
                <a:t>Host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70BEEE-C22E-6513-2E31-8A9A2B4E63D1}"/>
                </a:ext>
              </a:extLst>
            </p:cNvPr>
            <p:cNvGrpSpPr/>
            <p:nvPr/>
          </p:nvGrpSpPr>
          <p:grpSpPr>
            <a:xfrm>
              <a:off x="2438400" y="1527921"/>
              <a:ext cx="6620436" cy="3465284"/>
              <a:chOff x="2438400" y="1527921"/>
              <a:chExt cx="6620436" cy="346528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9214C5F-D281-BBDF-6F32-1D34091ACA6B}"/>
                  </a:ext>
                </a:extLst>
              </p:cNvPr>
              <p:cNvCxnSpPr>
                <a:endCxn id="26" idx="2"/>
              </p:cNvCxnSpPr>
              <p:nvPr/>
            </p:nvCxnSpPr>
            <p:spPr>
              <a:xfrm flipV="1">
                <a:off x="7942730" y="3596110"/>
                <a:ext cx="0" cy="34743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00034E57-3EAB-F412-2AAD-3F27C71CFDEF}"/>
                  </a:ext>
                </a:extLst>
              </p:cNvPr>
              <p:cNvCxnSpPr>
                <a:stCxn id="26" idx="0"/>
              </p:cNvCxnSpPr>
              <p:nvPr/>
            </p:nvCxnSpPr>
            <p:spPr>
              <a:xfrm flipV="1">
                <a:off x="7942730" y="2416174"/>
                <a:ext cx="0" cy="32754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4E45D3C-EF10-3851-7161-49637899275D}"/>
                  </a:ext>
                </a:extLst>
              </p:cNvPr>
              <p:cNvCxnSpPr/>
              <p:nvPr/>
            </p:nvCxnSpPr>
            <p:spPr>
              <a:xfrm>
                <a:off x="3473824" y="2416174"/>
                <a:ext cx="0" cy="451597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5B44CBF-F970-936E-3053-E17997FDA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824" y="3627534"/>
                <a:ext cx="0" cy="41770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D300F5A-BEBB-9329-7B6D-FA1775DB125A}"/>
                  </a:ext>
                </a:extLst>
              </p:cNvPr>
              <p:cNvSpPr/>
              <p:nvPr/>
            </p:nvSpPr>
            <p:spPr>
              <a:xfrm>
                <a:off x="2438400" y="1563780"/>
                <a:ext cx="2232212" cy="85239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8589665-9021-4B00-D265-5DCEF8FE0B98}"/>
                  </a:ext>
                </a:extLst>
              </p:cNvPr>
              <p:cNvSpPr/>
              <p:nvPr/>
            </p:nvSpPr>
            <p:spPr>
              <a:xfrm>
                <a:off x="2438400" y="2868848"/>
                <a:ext cx="2232212" cy="76125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D40175-D618-A74E-DA45-4DCEB88ABB16}"/>
                  </a:ext>
                </a:extLst>
              </p:cNvPr>
              <p:cNvSpPr/>
              <p:nvPr/>
            </p:nvSpPr>
            <p:spPr>
              <a:xfrm>
                <a:off x="3761440" y="3307211"/>
                <a:ext cx="736600" cy="2286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 err="1"/>
                  <a:t>virgl</a:t>
                </a:r>
                <a:endParaRPr lang="en-IN" sz="1400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7685EBD-07D4-B299-360B-5408BCC827CC}"/>
                  </a:ext>
                </a:extLst>
              </p:cNvPr>
              <p:cNvSpPr/>
              <p:nvPr/>
            </p:nvSpPr>
            <p:spPr>
              <a:xfrm>
                <a:off x="2438400" y="4047802"/>
                <a:ext cx="2232212" cy="945403"/>
              </a:xfrm>
              <a:prstGeom prst="round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0F0048-528E-3318-69DF-3163DC7C9CCF}"/>
                  </a:ext>
                </a:extLst>
              </p:cNvPr>
              <p:cNvSpPr/>
              <p:nvPr/>
            </p:nvSpPr>
            <p:spPr>
              <a:xfrm>
                <a:off x="3349812" y="4582226"/>
                <a:ext cx="1277470" cy="24232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 err="1"/>
                  <a:t>virtio_gpu</a:t>
                </a:r>
                <a:r>
                  <a:rPr lang="en-IN" sz="1200" dirty="0"/>
                  <a:t> driver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4BE736E-04D0-8F2E-B61E-BDA926F3D036}"/>
                  </a:ext>
                </a:extLst>
              </p:cNvPr>
              <p:cNvSpPr/>
              <p:nvPr/>
            </p:nvSpPr>
            <p:spPr>
              <a:xfrm>
                <a:off x="6826624" y="3960815"/>
                <a:ext cx="2232212" cy="94540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E699C9-2D4C-FFFB-ABF6-65CB36CD83C9}"/>
                  </a:ext>
                </a:extLst>
              </p:cNvPr>
              <p:cNvSpPr txBox="1"/>
              <p:nvPr/>
            </p:nvSpPr>
            <p:spPr>
              <a:xfrm>
                <a:off x="2857500" y="2985247"/>
                <a:ext cx="794869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Mesa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7ACA0-2CF5-64C8-2CDB-8EDAEEFB799C}"/>
                  </a:ext>
                </a:extLst>
              </p:cNvPr>
              <p:cNvSpPr txBox="1"/>
              <p:nvPr/>
            </p:nvSpPr>
            <p:spPr>
              <a:xfrm>
                <a:off x="2798109" y="4064184"/>
                <a:ext cx="849406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Kernel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E6B769-46A1-D209-9F4A-151C1FE1215B}"/>
                  </a:ext>
                </a:extLst>
              </p:cNvPr>
              <p:cNvSpPr txBox="1"/>
              <p:nvPr/>
            </p:nvSpPr>
            <p:spPr>
              <a:xfrm>
                <a:off x="6858000" y="3930652"/>
                <a:ext cx="1568824" cy="30777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/>
                  <a:t>Host Process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00E4D5-7443-FC8C-E1FD-B5EB37015423}"/>
                  </a:ext>
                </a:extLst>
              </p:cNvPr>
              <p:cNvSpPr/>
              <p:nvPr/>
            </p:nvSpPr>
            <p:spPr>
              <a:xfrm>
                <a:off x="7474324" y="4258365"/>
                <a:ext cx="1295400" cy="19508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 err="1"/>
                  <a:t>virtio_gpu</a:t>
                </a:r>
                <a:r>
                  <a:rPr lang="en-IN" sz="1200" dirty="0"/>
                  <a:t> device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C1471F6-A9B8-B5AA-8B81-5B082F20BA22}"/>
                  </a:ext>
                </a:extLst>
              </p:cNvPr>
              <p:cNvSpPr/>
              <p:nvPr/>
            </p:nvSpPr>
            <p:spPr>
              <a:xfrm>
                <a:off x="7474325" y="4547297"/>
                <a:ext cx="1295400" cy="19508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 err="1"/>
                  <a:t>virglrenderer</a:t>
                </a:r>
                <a:endParaRPr lang="en-IN" sz="1400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8F4DFC7-4F8A-D80B-90B2-A7C7B776C2C4}"/>
                  </a:ext>
                </a:extLst>
              </p:cNvPr>
              <p:cNvSpPr/>
              <p:nvPr/>
            </p:nvSpPr>
            <p:spPr>
              <a:xfrm>
                <a:off x="6826624" y="2743716"/>
                <a:ext cx="2232212" cy="852394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GPU Driver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1D0A589-7758-6157-5BA7-09CEBDB6FD0F}"/>
                  </a:ext>
                </a:extLst>
              </p:cNvPr>
              <p:cNvSpPr/>
              <p:nvPr/>
            </p:nvSpPr>
            <p:spPr>
              <a:xfrm>
                <a:off x="6806453" y="1527921"/>
                <a:ext cx="2232212" cy="852394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GPU Hardware</a:t>
                </a:r>
              </a:p>
            </p:txBody>
          </p:sp>
          <p:cxnSp>
            <p:nvCxnSpPr>
              <p:cNvPr id="33" name="Connector: Elbow 32">
                <a:extLst>
                  <a:ext uri="{FF2B5EF4-FFF2-40B4-BE49-F238E27FC236}">
                    <a16:creationId xmlns:a16="http://schemas.microsoft.com/office/drawing/2014/main" id="{22BDBCD9-EAF5-2392-1AB3-F506E760DD2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606514" y="2754089"/>
                <a:ext cx="86987" cy="4388224"/>
              </a:xfrm>
              <a:prstGeom prst="bentConnector3">
                <a:avLst>
                  <a:gd name="adj1" fmla="val -262798"/>
                </a:avLst>
              </a:prstGeom>
              <a:ln w="38100">
                <a:solidFill>
                  <a:schemeClr val="accent2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EB086E-7094-ECED-89F3-9C032D047110}"/>
              </a:ext>
            </a:extLst>
          </p:cNvPr>
          <p:cNvCxnSpPr/>
          <p:nvPr/>
        </p:nvCxnSpPr>
        <p:spPr>
          <a:xfrm flipH="1">
            <a:off x="5791200" y="1446004"/>
            <a:ext cx="76200" cy="46499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5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69AD-79EE-B12D-E04E-0BF5743F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Qemu</a:t>
            </a:r>
            <a:r>
              <a:rPr lang="en-IN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2B3D-217B-4B6B-3A3C-429BFA78F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1FF08-4367-DCDD-AF56-438221B5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DC3D3-C47F-47C0-BC6C-609907B0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64C0-285B-601B-3881-4E961799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problem we are trying to address?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438E-C648-9671-0A3F-56ABEDD1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GPUs are essential components of modern computer systems.</a:t>
            </a:r>
            <a:endParaRPr lang="en-US" dirty="0"/>
          </a:p>
          <a:p>
            <a:r>
              <a:rPr lang="en-US" dirty="0"/>
              <a:t>CPU and GPU data transfer via slow off-chip interconnections (i.e., PCIe), which become the performance bottleneck.</a:t>
            </a:r>
          </a:p>
          <a:p>
            <a:r>
              <a:rPr lang="en-US" dirty="0"/>
              <a:t>RTL Design of GPU is time consuming – validating a system or subsystem is burdensome.</a:t>
            </a:r>
          </a:p>
          <a:p>
            <a:r>
              <a:rPr lang="en-US" dirty="0"/>
              <a:t>Challenges involved in modeling a full blown GPU.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C12B4-B3E0-C4D3-6C3B-D811FCEF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1082F-353D-7907-362A-BD96BDEE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7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D1EB-8C0F-B33F-0B95-2A8CEFAD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82198" cy="497340"/>
          </a:xfrm>
        </p:spPr>
        <p:txBody>
          <a:bodyPr>
            <a:normAutofit fontScale="90000"/>
          </a:bodyPr>
          <a:lstStyle/>
          <a:p>
            <a:r>
              <a:rPr lang="en-US" dirty="0"/>
              <a:t>A sample block diagram with GPU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15F73-864A-6206-78D1-E850D1A3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53456-C507-9C47-C95A-FB7B3FF4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9555836-3BE9-9FC4-791D-B010DDFF912C}"/>
              </a:ext>
            </a:extLst>
          </p:cNvPr>
          <p:cNvSpPr/>
          <p:nvPr/>
        </p:nvSpPr>
        <p:spPr>
          <a:xfrm>
            <a:off x="5276191" y="4906871"/>
            <a:ext cx="809907" cy="42394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USB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A8E8F56-9243-7BC3-2093-076163EE0094}"/>
              </a:ext>
            </a:extLst>
          </p:cNvPr>
          <p:cNvGrpSpPr/>
          <p:nvPr/>
        </p:nvGrpSpPr>
        <p:grpSpPr>
          <a:xfrm>
            <a:off x="1264860" y="1855659"/>
            <a:ext cx="6436658" cy="4000842"/>
            <a:chOff x="1183341" y="1810871"/>
            <a:chExt cx="6741459" cy="41880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B8DF84-26F6-34F4-BB1D-3FCB6ACD8A8F}"/>
                </a:ext>
              </a:extLst>
            </p:cNvPr>
            <p:cNvSpPr/>
            <p:nvPr/>
          </p:nvSpPr>
          <p:spPr>
            <a:xfrm>
              <a:off x="3975846" y="4348443"/>
              <a:ext cx="3644153" cy="15985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814EAD-AEBE-BA44-FB34-41E869445862}"/>
                </a:ext>
              </a:extLst>
            </p:cNvPr>
            <p:cNvSpPr/>
            <p:nvPr/>
          </p:nvSpPr>
          <p:spPr>
            <a:xfrm>
              <a:off x="1295400" y="1810871"/>
              <a:ext cx="2133600" cy="1371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32830F-5E3E-C600-BD33-76B5EB503BD2}"/>
                </a:ext>
              </a:extLst>
            </p:cNvPr>
            <p:cNvSpPr/>
            <p:nvPr/>
          </p:nvSpPr>
          <p:spPr>
            <a:xfrm>
              <a:off x="3708400" y="1810871"/>
              <a:ext cx="1092200" cy="1371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GPU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17E9E-D47C-6886-F218-E49F1D3FD2A7}"/>
                </a:ext>
              </a:extLst>
            </p:cNvPr>
            <p:cNvSpPr/>
            <p:nvPr/>
          </p:nvSpPr>
          <p:spPr>
            <a:xfrm>
              <a:off x="5181600" y="1810871"/>
              <a:ext cx="1092200" cy="627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DSP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8812B1-4A55-E1D9-23A5-A8A145BAAE53}"/>
                </a:ext>
              </a:extLst>
            </p:cNvPr>
            <p:cNvSpPr/>
            <p:nvPr/>
          </p:nvSpPr>
          <p:spPr>
            <a:xfrm>
              <a:off x="5181600" y="2570443"/>
              <a:ext cx="1092200" cy="627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MCU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F44DA-2640-15CD-FB03-B8DB9BB746DD}"/>
                </a:ext>
              </a:extLst>
            </p:cNvPr>
            <p:cNvSpPr/>
            <p:nvPr/>
          </p:nvSpPr>
          <p:spPr>
            <a:xfrm>
              <a:off x="6668247" y="1812182"/>
              <a:ext cx="1092200" cy="627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Crypto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4D9160-F150-84DA-20E3-18EEAB62E4CB}"/>
                </a:ext>
              </a:extLst>
            </p:cNvPr>
            <p:cNvSpPr/>
            <p:nvPr/>
          </p:nvSpPr>
          <p:spPr>
            <a:xfrm>
              <a:off x="6668247" y="2570443"/>
              <a:ext cx="1092200" cy="6275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A/V interface</a:t>
              </a:r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id="{DBACA60C-5289-C4FB-60EA-77F9520FA88B}"/>
                </a:ext>
              </a:extLst>
            </p:cNvPr>
            <p:cNvSpPr/>
            <p:nvPr/>
          </p:nvSpPr>
          <p:spPr>
            <a:xfrm>
              <a:off x="1183341" y="3442447"/>
              <a:ext cx="6741459" cy="6723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Interconnect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63D044-40F2-517C-0FB8-1CDAA1A181B0}"/>
                </a:ext>
              </a:extLst>
            </p:cNvPr>
            <p:cNvSpPr/>
            <p:nvPr/>
          </p:nvSpPr>
          <p:spPr>
            <a:xfrm>
              <a:off x="1385421" y="4431931"/>
              <a:ext cx="1064933" cy="71577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NVM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4CB1741-5D4B-00E8-066B-3A821A563CBA}"/>
                </a:ext>
              </a:extLst>
            </p:cNvPr>
            <p:cNvSpPr/>
            <p:nvPr/>
          </p:nvSpPr>
          <p:spPr>
            <a:xfrm>
              <a:off x="1385421" y="5283159"/>
              <a:ext cx="1064933" cy="71577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SRAM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F5C4E70-1603-D4B9-9962-D3A402A35750}"/>
                </a:ext>
              </a:extLst>
            </p:cNvPr>
            <p:cNvSpPr/>
            <p:nvPr/>
          </p:nvSpPr>
          <p:spPr>
            <a:xfrm>
              <a:off x="2694267" y="5283159"/>
              <a:ext cx="1064933" cy="71577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Analog RF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9161A9-3D22-EDDF-0944-EEBEC7414AB4}"/>
                </a:ext>
              </a:extLst>
            </p:cNvPr>
            <p:cNvSpPr/>
            <p:nvPr/>
          </p:nvSpPr>
          <p:spPr>
            <a:xfrm>
              <a:off x="2718733" y="4431930"/>
              <a:ext cx="1064933" cy="71577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DMA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58DD7A3-FB53-B245-D897-8BB4D0837A36}"/>
                </a:ext>
              </a:extLst>
            </p:cNvPr>
            <p:cNvSpPr/>
            <p:nvPr/>
          </p:nvSpPr>
          <p:spPr>
            <a:xfrm>
              <a:off x="4149116" y="4906872"/>
              <a:ext cx="809907" cy="4239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>
                  <a:solidFill>
                    <a:schemeClr val="tx1"/>
                  </a:solidFill>
                </a:rPr>
                <a:t>ETH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44D32E2-F2AE-770E-E8B6-075621454F9D}"/>
                </a:ext>
              </a:extLst>
            </p:cNvPr>
            <p:cNvSpPr/>
            <p:nvPr/>
          </p:nvSpPr>
          <p:spPr>
            <a:xfrm>
              <a:off x="4149116" y="5429069"/>
              <a:ext cx="809907" cy="4239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>
                  <a:solidFill>
                    <a:schemeClr val="tx1"/>
                  </a:solidFill>
                </a:rPr>
                <a:t>SATA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D211B3C-5393-1008-3FC1-D1052B28CFCC}"/>
                </a:ext>
              </a:extLst>
            </p:cNvPr>
            <p:cNvSpPr/>
            <p:nvPr/>
          </p:nvSpPr>
          <p:spPr>
            <a:xfrm>
              <a:off x="5293094" y="5426916"/>
              <a:ext cx="809907" cy="4239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>
                  <a:solidFill>
                    <a:schemeClr val="tx1"/>
                  </a:solidFill>
                </a:rPr>
                <a:t>HDMI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76F743E-47A4-9526-4A90-27C109DF80D6}"/>
                </a:ext>
              </a:extLst>
            </p:cNvPr>
            <p:cNvSpPr/>
            <p:nvPr/>
          </p:nvSpPr>
          <p:spPr>
            <a:xfrm>
              <a:off x="6423071" y="5426915"/>
              <a:ext cx="809907" cy="4239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00" dirty="0" err="1">
                  <a:solidFill>
                    <a:schemeClr val="tx1"/>
                  </a:solidFill>
                </a:rPr>
                <a:t>LPDDRx</a:t>
              </a:r>
              <a:endParaRPr lang="en-IN" sz="13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5562397-E70F-3DFE-D729-FF681B8EF447}"/>
                </a:ext>
              </a:extLst>
            </p:cNvPr>
            <p:cNvSpPr/>
            <p:nvPr/>
          </p:nvSpPr>
          <p:spPr>
            <a:xfrm>
              <a:off x="6423072" y="4906868"/>
              <a:ext cx="809907" cy="4239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>
                  <a:solidFill>
                    <a:schemeClr val="tx1"/>
                  </a:solidFill>
                </a:rPr>
                <a:t>PCIe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39C4260-C302-D731-AEFF-A5D189E19650}"/>
                </a:ext>
              </a:extLst>
            </p:cNvPr>
            <p:cNvSpPr/>
            <p:nvPr/>
          </p:nvSpPr>
          <p:spPr>
            <a:xfrm>
              <a:off x="1435799" y="2626148"/>
              <a:ext cx="809907" cy="42394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</a:rPr>
                <a:t>I-Cache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FD26A18-EB41-1AA1-C8D4-24627A7E645C}"/>
                </a:ext>
              </a:extLst>
            </p:cNvPr>
            <p:cNvSpPr/>
            <p:nvPr/>
          </p:nvSpPr>
          <p:spPr>
            <a:xfrm>
              <a:off x="2483270" y="2626148"/>
              <a:ext cx="809907" cy="42394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dirty="0">
                  <a:solidFill>
                    <a:schemeClr val="tx1"/>
                  </a:solidFill>
                </a:rPr>
                <a:t>D-Cache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BDC8E6-4AE9-421D-1DF0-895BC9C96DCA}"/>
                </a:ext>
              </a:extLst>
            </p:cNvPr>
            <p:cNvSpPr txBox="1"/>
            <p:nvPr/>
          </p:nvSpPr>
          <p:spPr>
            <a:xfrm>
              <a:off x="1977932" y="1939685"/>
              <a:ext cx="749206" cy="386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ARM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DD3AAC-0EAB-0CF6-E789-71BF059BA20B}"/>
                </a:ext>
              </a:extLst>
            </p:cNvPr>
            <p:cNvSpPr txBox="1"/>
            <p:nvPr/>
          </p:nvSpPr>
          <p:spPr>
            <a:xfrm>
              <a:off x="4876800" y="4419600"/>
              <a:ext cx="2089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PHY Interface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AAB72C-6389-C726-E422-BD96A503F3FD}"/>
              </a:ext>
            </a:extLst>
          </p:cNvPr>
          <p:cNvCxnSpPr>
            <a:cxnSpLocks/>
          </p:cNvCxnSpPr>
          <p:nvPr/>
        </p:nvCxnSpPr>
        <p:spPr>
          <a:xfrm>
            <a:off x="4959023" y="1417638"/>
            <a:ext cx="0" cy="195563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CAC0BA-721D-E34B-25CD-BDAFE4E7DBC5}"/>
              </a:ext>
            </a:extLst>
          </p:cNvPr>
          <p:cNvCxnSpPr>
            <a:cxnSpLocks/>
          </p:cNvCxnSpPr>
          <p:nvPr/>
        </p:nvCxnSpPr>
        <p:spPr>
          <a:xfrm>
            <a:off x="914400" y="3355795"/>
            <a:ext cx="4044623" cy="17477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A2ED13-41DC-2A28-C758-DE0D3DDD47AA}"/>
              </a:ext>
            </a:extLst>
          </p:cNvPr>
          <p:cNvCxnSpPr>
            <a:cxnSpLocks/>
          </p:cNvCxnSpPr>
          <p:nvPr/>
        </p:nvCxnSpPr>
        <p:spPr>
          <a:xfrm>
            <a:off x="914400" y="3360350"/>
            <a:ext cx="0" cy="299600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81B2FB9-3594-FA89-724B-93CBC868D673}"/>
              </a:ext>
            </a:extLst>
          </p:cNvPr>
          <p:cNvCxnSpPr>
            <a:cxnSpLocks/>
          </p:cNvCxnSpPr>
          <p:nvPr/>
        </p:nvCxnSpPr>
        <p:spPr>
          <a:xfrm flipH="1">
            <a:off x="914400" y="6356351"/>
            <a:ext cx="7344471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3C8B70-324A-DC92-1543-28AE1BF633D3}"/>
              </a:ext>
            </a:extLst>
          </p:cNvPr>
          <p:cNvCxnSpPr>
            <a:cxnSpLocks/>
          </p:cNvCxnSpPr>
          <p:nvPr/>
        </p:nvCxnSpPr>
        <p:spPr>
          <a:xfrm>
            <a:off x="8258870" y="1383499"/>
            <a:ext cx="1" cy="497285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051F3FF-ACCE-8D1B-A90C-2526F8213E9A}"/>
              </a:ext>
            </a:extLst>
          </p:cNvPr>
          <p:cNvCxnSpPr>
            <a:cxnSpLocks/>
          </p:cNvCxnSpPr>
          <p:nvPr/>
        </p:nvCxnSpPr>
        <p:spPr>
          <a:xfrm flipV="1">
            <a:off x="4959023" y="1383499"/>
            <a:ext cx="3299847" cy="34139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llout: Bent Line 72">
            <a:extLst>
              <a:ext uri="{FF2B5EF4-FFF2-40B4-BE49-F238E27FC236}">
                <a16:creationId xmlns:a16="http://schemas.microsoft.com/office/drawing/2014/main" id="{AC7B9556-39B7-F6AB-C622-84E1756BCC39}"/>
              </a:ext>
            </a:extLst>
          </p:cNvPr>
          <p:cNvSpPr/>
          <p:nvPr/>
        </p:nvSpPr>
        <p:spPr>
          <a:xfrm>
            <a:off x="8712706" y="2438401"/>
            <a:ext cx="1763893" cy="759572"/>
          </a:xfrm>
          <a:prstGeom prst="borderCallout2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RTL Design</a:t>
            </a:r>
          </a:p>
        </p:txBody>
      </p:sp>
      <p:sp>
        <p:nvSpPr>
          <p:cNvPr id="75" name="Callout: Double Bent Line with No Border 74">
            <a:extLst>
              <a:ext uri="{FF2B5EF4-FFF2-40B4-BE49-F238E27FC236}">
                <a16:creationId xmlns:a16="http://schemas.microsoft.com/office/drawing/2014/main" id="{12675ED0-44CB-3861-C2E4-5A35905F1BEB}"/>
              </a:ext>
            </a:extLst>
          </p:cNvPr>
          <p:cNvSpPr/>
          <p:nvPr/>
        </p:nvSpPr>
        <p:spPr>
          <a:xfrm>
            <a:off x="1635494" y="939652"/>
            <a:ext cx="2378777" cy="651310"/>
          </a:xfrm>
          <a:prstGeom prst="callout3">
            <a:avLst>
              <a:gd name="adj1" fmla="val 21503"/>
              <a:gd name="adj2" fmla="val -4941"/>
              <a:gd name="adj3" fmla="val 18750"/>
              <a:gd name="adj4" fmla="val -16667"/>
              <a:gd name="adj5" fmla="val 100000"/>
              <a:gd name="adj6" fmla="val -16667"/>
              <a:gd name="adj7" fmla="val 126727"/>
              <a:gd name="adj8" fmla="val 21439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Simulation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40508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C55D-3A97-155C-B874-26948E40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we model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D670B-414B-0039-1B34-108346FDE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Cons with Full-blown </a:t>
            </a:r>
            <a:r>
              <a:rPr lang="en-US" dirty="0" err="1"/>
              <a:t>SystemC</a:t>
            </a:r>
            <a:r>
              <a:rPr lang="en-US" dirty="0"/>
              <a:t> model </a:t>
            </a:r>
          </a:p>
          <a:p>
            <a:pPr lvl="1"/>
            <a:r>
              <a:rPr lang="en-US" dirty="0"/>
              <a:t>GPUs requires data structures that are more rigid than on conventional processors (CPU).</a:t>
            </a:r>
          </a:p>
          <a:p>
            <a:pPr lvl="2"/>
            <a:r>
              <a:rPr lang="en-US" dirty="0"/>
              <a:t>Designed exclusively for high performance computing applications.</a:t>
            </a:r>
          </a:p>
          <a:p>
            <a:pPr lvl="1"/>
            <a:r>
              <a:rPr lang="en-US" dirty="0"/>
              <a:t>GPUs have hundreds to thousands of processing elements.</a:t>
            </a:r>
          </a:p>
          <a:p>
            <a:pPr lvl="2"/>
            <a:r>
              <a:rPr lang="en-US" dirty="0"/>
              <a:t>AMDs Radeon HD 6000 series of GPUs contain more than 1000 processing elements on a single GPU die.</a:t>
            </a:r>
          </a:p>
          <a:p>
            <a:pPr lvl="1"/>
            <a:r>
              <a:rPr lang="en-US" dirty="0"/>
              <a:t>GPUs have hundreds to thousands of processing elements.</a:t>
            </a:r>
          </a:p>
          <a:p>
            <a:pPr lvl="1"/>
            <a:r>
              <a:rPr lang="en-US" dirty="0"/>
              <a:t>Demands parallel simulators as sequential simulators are slow.</a:t>
            </a:r>
          </a:p>
          <a:p>
            <a:pPr lvl="1"/>
            <a:r>
              <a:rPr lang="en-US" dirty="0"/>
              <a:t>Synchronization overhead by simulating the parallel components of the GPU architecture independently using multiple simulation threads.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4BBE9-BDDA-EB39-C630-368E9BE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A397-2498-0C0E-E29F-13809417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0571-C856-8A94-2404-4A267BD3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77" y="1314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Host-GPU accelerated model</a:t>
            </a:r>
            <a:br>
              <a:rPr lang="en-IN" dirty="0"/>
            </a:b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916-D095-0EF0-5C15-0B855FF8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83822-6C34-1A6E-2149-1BD396E0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22624E4-A8CC-A510-D12F-1D16BD35A980}"/>
              </a:ext>
            </a:extLst>
          </p:cNvPr>
          <p:cNvSpPr txBox="1">
            <a:spLocks/>
          </p:cNvSpPr>
          <p:nvPr/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739CB23-385D-6974-2EFD-FA6EBEAFA4D6}"/>
              </a:ext>
            </a:extLst>
          </p:cNvPr>
          <p:cNvSpPr txBox="1">
            <a:spLocks/>
          </p:cNvSpPr>
          <p:nvPr/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26F205-16BC-F6B3-D786-B919B2F6F143}"/>
              </a:ext>
            </a:extLst>
          </p:cNvPr>
          <p:cNvSpPr/>
          <p:nvPr/>
        </p:nvSpPr>
        <p:spPr>
          <a:xfrm>
            <a:off x="5276191" y="4906871"/>
            <a:ext cx="809907" cy="42394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USB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3DCF90-72BF-35DC-4ECE-8F3E98AA9DD7}"/>
              </a:ext>
            </a:extLst>
          </p:cNvPr>
          <p:cNvCxnSpPr>
            <a:cxnSpLocks/>
          </p:cNvCxnSpPr>
          <p:nvPr/>
        </p:nvCxnSpPr>
        <p:spPr>
          <a:xfrm>
            <a:off x="4959023" y="1417638"/>
            <a:ext cx="0" cy="195563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6AA75A-C37B-2A04-56C0-F95176A65F8F}"/>
              </a:ext>
            </a:extLst>
          </p:cNvPr>
          <p:cNvCxnSpPr>
            <a:cxnSpLocks/>
          </p:cNvCxnSpPr>
          <p:nvPr/>
        </p:nvCxnSpPr>
        <p:spPr>
          <a:xfrm>
            <a:off x="914400" y="3355795"/>
            <a:ext cx="4044623" cy="17477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A74476-95CF-43ED-3E24-D5C180077CB1}"/>
              </a:ext>
            </a:extLst>
          </p:cNvPr>
          <p:cNvCxnSpPr>
            <a:cxnSpLocks/>
          </p:cNvCxnSpPr>
          <p:nvPr/>
        </p:nvCxnSpPr>
        <p:spPr>
          <a:xfrm>
            <a:off x="914400" y="3360350"/>
            <a:ext cx="0" cy="299600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2DB8AF-0785-E00C-2F0E-7FB212EF8748}"/>
              </a:ext>
            </a:extLst>
          </p:cNvPr>
          <p:cNvCxnSpPr>
            <a:cxnSpLocks/>
          </p:cNvCxnSpPr>
          <p:nvPr/>
        </p:nvCxnSpPr>
        <p:spPr>
          <a:xfrm flipH="1">
            <a:off x="914400" y="6356351"/>
            <a:ext cx="7344471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2F3FC2-E604-2E75-C282-238BCCBDBDD5}"/>
              </a:ext>
            </a:extLst>
          </p:cNvPr>
          <p:cNvCxnSpPr>
            <a:cxnSpLocks/>
          </p:cNvCxnSpPr>
          <p:nvPr/>
        </p:nvCxnSpPr>
        <p:spPr>
          <a:xfrm>
            <a:off x="8258870" y="1383499"/>
            <a:ext cx="1" cy="497285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F4F345-9951-0CAC-21D6-33E4D9B0923C}"/>
              </a:ext>
            </a:extLst>
          </p:cNvPr>
          <p:cNvCxnSpPr>
            <a:cxnSpLocks/>
          </p:cNvCxnSpPr>
          <p:nvPr/>
        </p:nvCxnSpPr>
        <p:spPr>
          <a:xfrm flipV="1">
            <a:off x="4959023" y="1383499"/>
            <a:ext cx="3299847" cy="34139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llout: Bent Line 37">
            <a:extLst>
              <a:ext uri="{FF2B5EF4-FFF2-40B4-BE49-F238E27FC236}">
                <a16:creationId xmlns:a16="http://schemas.microsoft.com/office/drawing/2014/main" id="{0B5D5F96-8C7D-598D-1864-B6C5E1DA9109}"/>
              </a:ext>
            </a:extLst>
          </p:cNvPr>
          <p:cNvSpPr/>
          <p:nvPr/>
        </p:nvSpPr>
        <p:spPr>
          <a:xfrm>
            <a:off x="8712706" y="2438401"/>
            <a:ext cx="1763893" cy="759572"/>
          </a:xfrm>
          <a:prstGeom prst="borderCallout2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RTL Design</a:t>
            </a:r>
          </a:p>
        </p:txBody>
      </p:sp>
      <p:sp>
        <p:nvSpPr>
          <p:cNvPr id="39" name="Callout: Double Bent Line with No Border 38">
            <a:extLst>
              <a:ext uri="{FF2B5EF4-FFF2-40B4-BE49-F238E27FC236}">
                <a16:creationId xmlns:a16="http://schemas.microsoft.com/office/drawing/2014/main" id="{D1447FC6-34C5-CA0A-8637-2771249CC231}"/>
              </a:ext>
            </a:extLst>
          </p:cNvPr>
          <p:cNvSpPr/>
          <p:nvPr/>
        </p:nvSpPr>
        <p:spPr>
          <a:xfrm>
            <a:off x="1635494" y="939652"/>
            <a:ext cx="2378777" cy="651310"/>
          </a:xfrm>
          <a:prstGeom prst="callout3">
            <a:avLst>
              <a:gd name="adj1" fmla="val 21503"/>
              <a:gd name="adj2" fmla="val -4941"/>
              <a:gd name="adj3" fmla="val 18750"/>
              <a:gd name="adj4" fmla="val -16667"/>
              <a:gd name="adj5" fmla="val 100000"/>
              <a:gd name="adj6" fmla="val -16667"/>
              <a:gd name="adj7" fmla="val 126727"/>
              <a:gd name="adj8" fmla="val 21439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Simulation Environment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D98744-F26E-9DC5-5EA9-FA481B29A10D}"/>
              </a:ext>
            </a:extLst>
          </p:cNvPr>
          <p:cNvSpPr txBox="1"/>
          <p:nvPr/>
        </p:nvSpPr>
        <p:spPr>
          <a:xfrm>
            <a:off x="8466126" y="3575388"/>
            <a:ext cx="3588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GPU is modelled on top of </a:t>
            </a:r>
            <a:r>
              <a:rPr lang="en-IN" dirty="0" err="1"/>
              <a:t>vitio</a:t>
            </a:r>
            <a:r>
              <a:rPr lang="en-IN" dirty="0"/>
              <a:t>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Virtio-gpu</a:t>
            </a:r>
            <a:r>
              <a:rPr lang="en-IN" dirty="0"/>
              <a:t> driver compatible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Virtio-gpu</a:t>
            </a:r>
            <a:r>
              <a:rPr lang="en-IN" dirty="0"/>
              <a:t> driver is treated as embedded software on CPU.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Exploits Host CPU and GPU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F386926-DC1D-C273-5DAD-92BD23EDB771}"/>
              </a:ext>
            </a:extLst>
          </p:cNvPr>
          <p:cNvGrpSpPr/>
          <p:nvPr/>
        </p:nvGrpSpPr>
        <p:grpSpPr>
          <a:xfrm>
            <a:off x="1264860" y="1855659"/>
            <a:ext cx="6436658" cy="4000842"/>
            <a:chOff x="1264860" y="1855659"/>
            <a:chExt cx="6436658" cy="40008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CA9937-599F-D9C5-C6F9-C261AE0F0735}"/>
                </a:ext>
              </a:extLst>
            </p:cNvPr>
            <p:cNvGrpSpPr/>
            <p:nvPr/>
          </p:nvGrpSpPr>
          <p:grpSpPr>
            <a:xfrm>
              <a:off x="1264860" y="1855659"/>
              <a:ext cx="6436658" cy="4000842"/>
              <a:chOff x="1183341" y="1810871"/>
              <a:chExt cx="6741459" cy="418805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13B8000-C6F4-1FCE-648A-9135D35B253D}"/>
                  </a:ext>
                </a:extLst>
              </p:cNvPr>
              <p:cNvSpPr/>
              <p:nvPr/>
            </p:nvSpPr>
            <p:spPr>
              <a:xfrm>
                <a:off x="3975846" y="4348443"/>
                <a:ext cx="3644153" cy="15985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58F65D-098B-73CF-753B-2C255DCB5A58}"/>
                  </a:ext>
                </a:extLst>
              </p:cNvPr>
              <p:cNvSpPr/>
              <p:nvPr/>
            </p:nvSpPr>
            <p:spPr>
              <a:xfrm>
                <a:off x="1295400" y="1810871"/>
                <a:ext cx="2133600" cy="1371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4247BE-8C8A-3C19-44AA-C0263A12227E}"/>
                  </a:ext>
                </a:extLst>
              </p:cNvPr>
              <p:cNvSpPr/>
              <p:nvPr/>
            </p:nvSpPr>
            <p:spPr>
              <a:xfrm>
                <a:off x="3708400" y="1810871"/>
                <a:ext cx="1092200" cy="1371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GPU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CC817F-D50E-E012-CE62-935491E5DFA6}"/>
                  </a:ext>
                </a:extLst>
              </p:cNvPr>
              <p:cNvSpPr/>
              <p:nvPr/>
            </p:nvSpPr>
            <p:spPr>
              <a:xfrm>
                <a:off x="5181600" y="1810871"/>
                <a:ext cx="1092200" cy="627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DSP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FEFA3C-D2AE-22E2-7AE7-4B9233B261BF}"/>
                  </a:ext>
                </a:extLst>
              </p:cNvPr>
              <p:cNvSpPr/>
              <p:nvPr/>
            </p:nvSpPr>
            <p:spPr>
              <a:xfrm>
                <a:off x="5181600" y="2570443"/>
                <a:ext cx="1092200" cy="627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MCU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5270E95-85AF-A2D4-C7C3-3D82D7B00D32}"/>
                  </a:ext>
                </a:extLst>
              </p:cNvPr>
              <p:cNvSpPr/>
              <p:nvPr/>
            </p:nvSpPr>
            <p:spPr>
              <a:xfrm>
                <a:off x="6668247" y="1812182"/>
                <a:ext cx="1092200" cy="627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Crypto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C68D210-F273-17B4-93BE-0433B831BC4D}"/>
                  </a:ext>
                </a:extLst>
              </p:cNvPr>
              <p:cNvSpPr/>
              <p:nvPr/>
            </p:nvSpPr>
            <p:spPr>
              <a:xfrm>
                <a:off x="6668247" y="2570443"/>
                <a:ext cx="1092200" cy="627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A/V interface</a:t>
                </a:r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B908F937-2AC2-917B-5307-2D07A5F5E7D6}"/>
                  </a:ext>
                </a:extLst>
              </p:cNvPr>
              <p:cNvSpPr/>
              <p:nvPr/>
            </p:nvSpPr>
            <p:spPr>
              <a:xfrm>
                <a:off x="1183341" y="3442447"/>
                <a:ext cx="6741459" cy="67235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Interconnect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36EF9CF-8093-0CF9-05A6-DDF90DE9F9B6}"/>
                  </a:ext>
                </a:extLst>
              </p:cNvPr>
              <p:cNvSpPr/>
              <p:nvPr/>
            </p:nvSpPr>
            <p:spPr>
              <a:xfrm>
                <a:off x="1385421" y="4431931"/>
                <a:ext cx="1064933" cy="7157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NVM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D9D3C46-97F4-415D-1E62-965BA8523C7A}"/>
                  </a:ext>
                </a:extLst>
              </p:cNvPr>
              <p:cNvSpPr/>
              <p:nvPr/>
            </p:nvSpPr>
            <p:spPr>
              <a:xfrm>
                <a:off x="1385421" y="5283159"/>
                <a:ext cx="1064933" cy="7157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SRAM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666954D-0781-381E-B01B-22CC39C985D7}"/>
                  </a:ext>
                </a:extLst>
              </p:cNvPr>
              <p:cNvSpPr/>
              <p:nvPr/>
            </p:nvSpPr>
            <p:spPr>
              <a:xfrm>
                <a:off x="2694267" y="5283159"/>
                <a:ext cx="1064933" cy="7157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Analog RF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459DA51-80AF-1F75-6B76-37721B07CCBA}"/>
                  </a:ext>
                </a:extLst>
              </p:cNvPr>
              <p:cNvSpPr/>
              <p:nvPr/>
            </p:nvSpPr>
            <p:spPr>
              <a:xfrm>
                <a:off x="2718733" y="4431930"/>
                <a:ext cx="1064933" cy="7157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DMA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87DEFCE-D0F3-D26F-5518-DC275C13AC23}"/>
                  </a:ext>
                </a:extLst>
              </p:cNvPr>
              <p:cNvSpPr/>
              <p:nvPr/>
            </p:nvSpPr>
            <p:spPr>
              <a:xfrm>
                <a:off x="4149116" y="4906872"/>
                <a:ext cx="809907" cy="42394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ETH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E850F1D-42AF-E4EF-DAC1-ECA8F4E9FF6D}"/>
                  </a:ext>
                </a:extLst>
              </p:cNvPr>
              <p:cNvSpPr/>
              <p:nvPr/>
            </p:nvSpPr>
            <p:spPr>
              <a:xfrm>
                <a:off x="4149116" y="5429069"/>
                <a:ext cx="809907" cy="42394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SATA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2A0B4BB-FA5A-86A7-BA97-C3DCFDFDA584}"/>
                  </a:ext>
                </a:extLst>
              </p:cNvPr>
              <p:cNvSpPr/>
              <p:nvPr/>
            </p:nvSpPr>
            <p:spPr>
              <a:xfrm>
                <a:off x="5293094" y="5426916"/>
                <a:ext cx="809907" cy="42394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HDMI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096C2B9-922F-EE06-426A-412D5FCB5068}"/>
                  </a:ext>
                </a:extLst>
              </p:cNvPr>
              <p:cNvSpPr/>
              <p:nvPr/>
            </p:nvSpPr>
            <p:spPr>
              <a:xfrm>
                <a:off x="6423071" y="5426915"/>
                <a:ext cx="809907" cy="42394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300" dirty="0" err="1">
                    <a:solidFill>
                      <a:schemeClr val="tx1"/>
                    </a:solidFill>
                  </a:rPr>
                  <a:t>LPDDRx</a:t>
                </a:r>
                <a:endParaRPr lang="en-IN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59912CF-DC50-3093-D6F3-9E676ED68D9C}"/>
                  </a:ext>
                </a:extLst>
              </p:cNvPr>
              <p:cNvSpPr/>
              <p:nvPr/>
            </p:nvSpPr>
            <p:spPr>
              <a:xfrm>
                <a:off x="6423072" y="4906868"/>
                <a:ext cx="809907" cy="42394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>
                    <a:solidFill>
                      <a:schemeClr val="tx1"/>
                    </a:solidFill>
                  </a:rPr>
                  <a:t>PCIe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F0C021E-C7CF-7A6B-6BEF-17D8FF55FB62}"/>
                  </a:ext>
                </a:extLst>
              </p:cNvPr>
              <p:cNvSpPr/>
              <p:nvPr/>
            </p:nvSpPr>
            <p:spPr>
              <a:xfrm>
                <a:off x="1435799" y="2626148"/>
                <a:ext cx="809907" cy="4239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>
                    <a:solidFill>
                      <a:schemeClr val="tx1"/>
                    </a:solidFill>
                  </a:rPr>
                  <a:t>I-Cache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63F4F1-26CE-9425-C9EA-86F8DCB44D64}"/>
                  </a:ext>
                </a:extLst>
              </p:cNvPr>
              <p:cNvSpPr/>
              <p:nvPr/>
            </p:nvSpPr>
            <p:spPr>
              <a:xfrm>
                <a:off x="2483270" y="2626148"/>
                <a:ext cx="809907" cy="4239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dirty="0">
                    <a:solidFill>
                      <a:schemeClr val="tx1"/>
                    </a:solidFill>
                  </a:rPr>
                  <a:t>D-Cache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B0F800-B3EE-9989-0EE4-A193DF915FF1}"/>
                  </a:ext>
                </a:extLst>
              </p:cNvPr>
              <p:cNvSpPr txBox="1"/>
              <p:nvPr/>
            </p:nvSpPr>
            <p:spPr>
              <a:xfrm>
                <a:off x="1977932" y="1939685"/>
                <a:ext cx="749206" cy="38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ARM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2E4368-1EC7-9531-D804-83321FDE6782}"/>
                  </a:ext>
                </a:extLst>
              </p:cNvPr>
              <p:cNvSpPr txBox="1"/>
              <p:nvPr/>
            </p:nvSpPr>
            <p:spPr>
              <a:xfrm>
                <a:off x="4876800" y="4419600"/>
                <a:ext cx="2089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PHY Interface</a:t>
                </a:r>
              </a:p>
            </p:txBody>
          </p:sp>
        </p:grpSp>
        <p:sp>
          <p:nvSpPr>
            <p:cNvPr id="41" name="Arrow: Left-Right 40">
              <a:extLst>
                <a:ext uri="{FF2B5EF4-FFF2-40B4-BE49-F238E27FC236}">
                  <a16:creationId xmlns:a16="http://schemas.microsoft.com/office/drawing/2014/main" id="{3390DB51-7F78-4F86-5D45-9B2EFE0D260C}"/>
                </a:ext>
              </a:extLst>
            </p:cNvPr>
            <p:cNvSpPr/>
            <p:nvPr/>
          </p:nvSpPr>
          <p:spPr>
            <a:xfrm>
              <a:off x="3178645" y="2375158"/>
              <a:ext cx="745829" cy="268966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dirty="0" err="1"/>
                <a:t>virtio</a:t>
              </a:r>
              <a:endParaRPr lang="en-IN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4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F2B4-A27D-B81E-AACE-BB08314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graphics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E45E-F00E-1640-AD35-9A2547BA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i="1" dirty="0"/>
              <a:t>Pixels</a:t>
            </a:r>
            <a:r>
              <a:rPr lang="en-IN" dirty="0"/>
              <a:t> - </a:t>
            </a:r>
            <a:r>
              <a:rPr lang="en-US" dirty="0"/>
              <a:t>Rectangular grid, arranged in rows and columns</a:t>
            </a:r>
            <a:r>
              <a:rPr lang="en-IN" dirty="0"/>
              <a:t> on the screen.</a:t>
            </a:r>
          </a:p>
          <a:p>
            <a:r>
              <a:rPr lang="en-US" i="1" dirty="0"/>
              <a:t>Vertices</a:t>
            </a:r>
            <a:r>
              <a:rPr lang="en-US" dirty="0"/>
              <a:t> - Co-ordinates of an objects like lines, curves and polygon.</a:t>
            </a:r>
            <a:endParaRPr lang="en-IN" dirty="0"/>
          </a:p>
          <a:p>
            <a:r>
              <a:rPr lang="en-IN" i="1" dirty="0"/>
              <a:t>Primitives</a:t>
            </a:r>
            <a:r>
              <a:rPr lang="en-IN" dirty="0"/>
              <a:t> - Building blocks containing lines, curves and polygon, </a:t>
            </a:r>
            <a:r>
              <a:rPr lang="en-US" dirty="0"/>
              <a:t>which can be combined to create more complex graphical images</a:t>
            </a:r>
            <a:r>
              <a:rPr lang="en-IN" dirty="0"/>
              <a:t>.</a:t>
            </a:r>
          </a:p>
          <a:p>
            <a:r>
              <a:rPr lang="en-IN" i="1" dirty="0"/>
              <a:t>Shader</a:t>
            </a:r>
            <a:r>
              <a:rPr lang="en-IN" dirty="0"/>
              <a:t> – Program that rests on GPU, that transforms set of inputs to output as per an algorithm.</a:t>
            </a:r>
          </a:p>
          <a:p>
            <a:r>
              <a:rPr lang="en-US" i="1" dirty="0"/>
              <a:t>Texture Mapping  </a:t>
            </a:r>
            <a:r>
              <a:rPr lang="en-US" dirty="0"/>
              <a:t>- Texture mapping applies an image to the faces of our geometry and adds realism to the scene.</a:t>
            </a:r>
            <a:endParaRPr lang="en-IN" dirty="0"/>
          </a:p>
          <a:p>
            <a:r>
              <a:rPr lang="en-IN" i="1" dirty="0"/>
              <a:t>OpenGL</a:t>
            </a:r>
            <a:r>
              <a:rPr lang="en-IN" dirty="0"/>
              <a:t> - </a:t>
            </a:r>
            <a:r>
              <a:rPr lang="en-US" dirty="0"/>
              <a:t>Software interface to the graphic hardware</a:t>
            </a:r>
            <a:endParaRPr lang="en-IN" dirty="0"/>
          </a:p>
          <a:p>
            <a:r>
              <a:rPr lang="en-IN" i="1" dirty="0"/>
              <a:t>MESA drivers </a:t>
            </a:r>
            <a:r>
              <a:rPr lang="en-IN" dirty="0"/>
              <a:t>– Graphics library, </a:t>
            </a:r>
            <a:r>
              <a:rPr lang="en-US" dirty="0"/>
              <a:t>is an open source implementation of OpenGL, Vulkan, and other graphics API specifications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4BD1C-1101-7D84-CC64-A90FFF1A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D116A-69C6-3B79-E6F4-44A9437F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9301-E7B6-FEA2-E30D-5FE5AF42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to </a:t>
            </a:r>
            <a:r>
              <a:rPr lang="en-IN" dirty="0" err="1"/>
              <a:t>VirtIO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D95B-2A77-3F48-0BDE-03C5BB59C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0" i="0" dirty="0" err="1">
                <a:solidFill>
                  <a:srgbClr val="161513"/>
                </a:solidFill>
                <a:effectLst/>
                <a:latin typeface="OracleSansVF"/>
              </a:rPr>
              <a:t>VirtIO</a:t>
            </a:r>
            <a:r>
              <a:rPr lang="en-US" sz="2600" dirty="0">
                <a:solidFill>
                  <a:srgbClr val="161513"/>
                </a:solidFill>
                <a:latin typeface="OracleSansVF"/>
              </a:rPr>
              <a:t> stands for</a:t>
            </a:r>
            <a:r>
              <a:rPr lang="en-US" sz="2600" b="0" i="0" dirty="0">
                <a:solidFill>
                  <a:srgbClr val="161513"/>
                </a:solidFill>
                <a:effectLst/>
                <a:latin typeface="OracleSansVF"/>
              </a:rPr>
              <a:t> virtual input &amp; output and was developed by Rusty Russell.</a:t>
            </a:r>
          </a:p>
          <a:p>
            <a:r>
              <a:rPr lang="en-US" sz="2600" b="0" i="0" dirty="0" err="1">
                <a:solidFill>
                  <a:srgbClr val="161513"/>
                </a:solidFill>
                <a:effectLst/>
                <a:latin typeface="OracleSansVF"/>
              </a:rPr>
              <a:t>VirtIO</a:t>
            </a:r>
            <a:r>
              <a:rPr lang="en-US" sz="2600" b="0" i="0" dirty="0">
                <a:solidFill>
                  <a:srgbClr val="161513"/>
                </a:solidFill>
                <a:effectLst/>
                <a:latin typeface="OracleSansVF"/>
              </a:rPr>
              <a:t> is an abstraction layer over a host’s devices in para-virtualized hypervisor.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Offloading the majority of the work to the host.</a:t>
            </a:r>
          </a:p>
          <a:p>
            <a:pPr lvl="1"/>
            <a:r>
              <a:rPr lang="en-US" sz="2200" dirty="0"/>
              <a:t>Speeds up VM operation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 more traditional "emulated" devices</a:t>
            </a:r>
            <a:r>
              <a:rPr lang="en-US" sz="2200" dirty="0"/>
              <a:t>.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600" dirty="0" err="1"/>
              <a:t>VirtIO</a:t>
            </a:r>
            <a:r>
              <a:rPr lang="en-US" sz="2600" dirty="0"/>
              <a:t> is a standardized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88D5E-BB6C-1BDD-466D-6720D5B0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6DB69-8BE6-4063-8354-BF102A2D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0F9A24-D65E-FB41-C93D-BA01F1FF7368}"/>
              </a:ext>
            </a:extLst>
          </p:cNvPr>
          <p:cNvGrpSpPr/>
          <p:nvPr/>
        </p:nvGrpSpPr>
        <p:grpSpPr>
          <a:xfrm>
            <a:off x="1892300" y="2514600"/>
            <a:ext cx="5969000" cy="1550894"/>
            <a:chOff x="2438400" y="3048000"/>
            <a:chExt cx="5969000" cy="15508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9F91A04-8C03-FEFC-BBA6-370FED8838F5}"/>
                </a:ext>
              </a:extLst>
            </p:cNvPr>
            <p:cNvSpPr/>
            <p:nvPr/>
          </p:nvSpPr>
          <p:spPr>
            <a:xfrm>
              <a:off x="2438400" y="3048000"/>
              <a:ext cx="2336800" cy="1524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5FBD665-A1E9-B372-3A30-EA3D943A8408}"/>
                </a:ext>
              </a:extLst>
            </p:cNvPr>
            <p:cNvSpPr/>
            <p:nvPr/>
          </p:nvSpPr>
          <p:spPr>
            <a:xfrm>
              <a:off x="6070600" y="3074894"/>
              <a:ext cx="2336800" cy="15240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Host NIC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9EF126-6890-2165-F4E8-ACC9B4B2B530}"/>
                </a:ext>
              </a:extLst>
            </p:cNvPr>
            <p:cNvCxnSpPr>
              <a:cxnSpLocks/>
            </p:cNvCxnSpPr>
            <p:nvPr/>
          </p:nvCxnSpPr>
          <p:spPr>
            <a:xfrm>
              <a:off x="4295775" y="3581400"/>
              <a:ext cx="1749425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23AE64-1C75-484F-7315-FC82BE371C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1293" y="4038600"/>
              <a:ext cx="1753907" cy="76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FC8BF7-F3F5-0C6C-BEC0-5466FCD6E5A9}"/>
                </a:ext>
              </a:extLst>
            </p:cNvPr>
            <p:cNvSpPr txBox="1"/>
            <p:nvPr/>
          </p:nvSpPr>
          <p:spPr>
            <a:xfrm>
              <a:off x="6248399" y="3109119"/>
              <a:ext cx="76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Host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F9E24E-1832-578C-A97C-2BBF771C8468}"/>
                </a:ext>
              </a:extLst>
            </p:cNvPr>
            <p:cNvSpPr txBox="1"/>
            <p:nvPr/>
          </p:nvSpPr>
          <p:spPr>
            <a:xfrm>
              <a:off x="4867835" y="3234036"/>
              <a:ext cx="104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Request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616BD1-C610-4D23-4615-919A25B3F9F7}"/>
                </a:ext>
              </a:extLst>
            </p:cNvPr>
            <p:cNvSpPr txBox="1"/>
            <p:nvPr/>
          </p:nvSpPr>
          <p:spPr>
            <a:xfrm>
              <a:off x="4816475" y="4084731"/>
              <a:ext cx="104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Response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604BA8-DD55-475B-4ABF-6FDD06B98647}"/>
                </a:ext>
              </a:extLst>
            </p:cNvPr>
            <p:cNvSpPr/>
            <p:nvPr/>
          </p:nvSpPr>
          <p:spPr>
            <a:xfrm>
              <a:off x="3116543" y="3501347"/>
              <a:ext cx="1174750" cy="617305"/>
            </a:xfrm>
            <a:prstGeom prst="rect">
              <a:avLst/>
            </a:prstGeom>
            <a:solidFill>
              <a:srgbClr val="E0EF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i="1" dirty="0" err="1">
                  <a:solidFill>
                    <a:schemeClr val="tx1"/>
                  </a:solidFill>
                </a:rPr>
                <a:t>virtio_net</a:t>
              </a:r>
              <a:endParaRPr lang="en-IN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A3E6F3-4C34-08AC-DDDF-95539ADA438B}"/>
                </a:ext>
              </a:extLst>
            </p:cNvPr>
            <p:cNvSpPr txBox="1"/>
            <p:nvPr/>
          </p:nvSpPr>
          <p:spPr>
            <a:xfrm>
              <a:off x="2548965" y="3083006"/>
              <a:ext cx="651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VM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154449-8578-8EF4-736F-0DA3344C0672}"/>
                </a:ext>
              </a:extLst>
            </p:cNvPr>
            <p:cNvSpPr/>
            <p:nvPr/>
          </p:nvSpPr>
          <p:spPr>
            <a:xfrm>
              <a:off x="6632575" y="3532094"/>
              <a:ext cx="1174750" cy="6173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i="1" dirty="0">
                  <a:solidFill>
                    <a:schemeClr val="tx1"/>
                  </a:solidFill>
                </a:rPr>
                <a:t>NIC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0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5031-0C20-C172-6B3F-8EB218AE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Why </a:t>
            </a:r>
            <a:r>
              <a:rPr lang="en-IN" dirty="0" err="1"/>
              <a:t>VirtIO</a:t>
            </a:r>
            <a:r>
              <a:rPr lang="en-IN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550C-1A75-706E-9F8F-BE79A4BF1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Straightforward</a:t>
            </a:r>
            <a:r>
              <a:rPr lang="en-US" dirty="0"/>
              <a:t>: </a:t>
            </a:r>
            <a:r>
              <a:rPr lang="en-US" dirty="0" err="1"/>
              <a:t>VirtIO</a:t>
            </a:r>
            <a:r>
              <a:rPr lang="en-US" dirty="0"/>
              <a:t> devices use normal bus mechanisms of interrupts and DMA.</a:t>
            </a:r>
          </a:p>
          <a:p>
            <a:r>
              <a:rPr lang="en-US" b="1" dirty="0"/>
              <a:t>Efficient:</a:t>
            </a:r>
            <a:r>
              <a:rPr lang="en-US" dirty="0"/>
              <a:t> </a:t>
            </a:r>
            <a:r>
              <a:rPr lang="en-US" dirty="0" err="1"/>
              <a:t>VirtIO</a:t>
            </a:r>
            <a:r>
              <a:rPr lang="en-US" dirty="0"/>
              <a:t> devices consist of rings of descriptors for both input and output.</a:t>
            </a:r>
          </a:p>
          <a:p>
            <a:r>
              <a:rPr lang="en-US" b="1" dirty="0"/>
              <a:t>Standard: </a:t>
            </a:r>
            <a:r>
              <a:rPr lang="en-US" dirty="0" err="1"/>
              <a:t>VirtIO</a:t>
            </a:r>
            <a:r>
              <a:rPr lang="en-US" dirty="0"/>
              <a:t> makes no assumptions about the environment in which it operates.</a:t>
            </a:r>
          </a:p>
          <a:p>
            <a:r>
              <a:rPr lang="en-US" b="1" dirty="0"/>
              <a:t>Extensible: </a:t>
            </a:r>
            <a:r>
              <a:rPr lang="en-US" dirty="0" err="1"/>
              <a:t>VirtIO</a:t>
            </a:r>
            <a:r>
              <a:rPr lang="en-US" dirty="0"/>
              <a:t> devices contain feature bits which are acknowledged by the guest operating system during device setup.</a:t>
            </a:r>
          </a:p>
          <a:p>
            <a:r>
              <a:rPr lang="en-US" dirty="0"/>
              <a:t>Improved host and guest performance.</a:t>
            </a:r>
          </a:p>
          <a:p>
            <a:r>
              <a:rPr lang="en-US" dirty="0"/>
              <a:t>Exports a common set of emulated devices and make them available through common API.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3E5D7-44C7-B3B5-2FA4-19B2258A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67BC7-BD58-A38B-7832-7DBFCAB7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5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CAD78-C6F6-407D-A9D5-329355F0770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2302</Words>
  <Application>Microsoft Office PowerPoint</Application>
  <PresentationFormat>Widescreen</PresentationFormat>
  <Paragraphs>465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Consolas</vt:lpstr>
      <vt:lpstr>ff2</vt:lpstr>
      <vt:lpstr>ff3</vt:lpstr>
      <vt:lpstr>NexusSerif</vt:lpstr>
      <vt:lpstr>OracleSansVF</vt:lpstr>
      <vt:lpstr>RedHatText</vt:lpstr>
      <vt:lpstr>Office Theme</vt:lpstr>
      <vt:lpstr>VirtIO based GPU model</vt:lpstr>
      <vt:lpstr>CONTENT</vt:lpstr>
      <vt:lpstr>What is the problem we are trying to address?</vt:lpstr>
      <vt:lpstr>A sample block diagram with GPU</vt:lpstr>
      <vt:lpstr>How do we model GPU</vt:lpstr>
      <vt:lpstr>Host-GPU accelerated model </vt:lpstr>
      <vt:lpstr>Some graphics terms</vt:lpstr>
      <vt:lpstr>Introduction to VirtIO </vt:lpstr>
      <vt:lpstr>Why VirtIO? </vt:lpstr>
      <vt:lpstr>VirtIO Devices</vt:lpstr>
      <vt:lpstr>VirtIO Devices Cont..</vt:lpstr>
      <vt:lpstr>VirtIO Drivers</vt:lpstr>
      <vt:lpstr>VirtIO Transport Layer: VirtQueue</vt:lpstr>
      <vt:lpstr>VirtIO Transport Layer: VRing</vt:lpstr>
      <vt:lpstr>VirtIO Transport Layer: Desc Area</vt:lpstr>
      <vt:lpstr>Virtio Transport Layer: Avail and Used Area</vt:lpstr>
      <vt:lpstr>VirtIO Transport Layer: Data Exchange</vt:lpstr>
      <vt:lpstr>VirtIO Transport Layer: Data Exchange</vt:lpstr>
      <vt:lpstr>Virtio-GPU</vt:lpstr>
      <vt:lpstr>Virtio-GPU - Device Operation</vt:lpstr>
      <vt:lpstr>Device Operation: controlq</vt:lpstr>
      <vt:lpstr>Device Operation: cursorq</vt:lpstr>
      <vt:lpstr>Virglrenderer</vt:lpstr>
      <vt:lpstr>Virglrenderer Contd..</vt:lpstr>
      <vt:lpstr>Qemu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2022-08-25T15:09:18Z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</Properties>
</file>