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30"/>
  </p:notesMasterIdLst>
  <p:handoutMasterIdLst>
    <p:handoutMasterId r:id="rId31"/>
  </p:handoutMasterIdLst>
  <p:sldIdLst>
    <p:sldId id="501" r:id="rId5"/>
    <p:sldId id="502" r:id="rId6"/>
    <p:sldId id="504" r:id="rId7"/>
    <p:sldId id="506" r:id="rId8"/>
    <p:sldId id="507" r:id="rId9"/>
    <p:sldId id="508" r:id="rId10"/>
    <p:sldId id="510" r:id="rId11"/>
    <p:sldId id="511" r:id="rId12"/>
    <p:sldId id="516" r:id="rId13"/>
    <p:sldId id="524" r:id="rId14"/>
    <p:sldId id="527" r:id="rId15"/>
    <p:sldId id="528" r:id="rId16"/>
    <p:sldId id="532" r:id="rId17"/>
    <p:sldId id="529" r:id="rId18"/>
    <p:sldId id="530" r:id="rId19"/>
    <p:sldId id="533" r:id="rId20"/>
    <p:sldId id="534" r:id="rId21"/>
    <p:sldId id="535" r:id="rId22"/>
    <p:sldId id="518" r:id="rId23"/>
    <p:sldId id="514" r:id="rId24"/>
    <p:sldId id="521" r:id="rId25"/>
    <p:sldId id="513" r:id="rId26"/>
    <p:sldId id="531" r:id="rId27"/>
    <p:sldId id="515" r:id="rId28"/>
    <p:sldId id="505" r:id="rId29"/>
  </p:sldIdLst>
  <p:sldSz cx="9144000" cy="6858000" type="screen4x3"/>
  <p:notesSz cx="10048875" cy="6918325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5D8A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>
        <p:scale>
          <a:sx n="70" d="100"/>
          <a:sy n="70" d="100"/>
        </p:scale>
        <p:origin x="-67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07.09.2015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Verification Techniques for CPU Simulation Model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Sandeep</a:t>
            </a:r>
            <a:r>
              <a:rPr lang="en-US" dirty="0" smtClean="0"/>
              <a:t> Jain, </a:t>
            </a:r>
            <a:r>
              <a:rPr lang="en-US" dirty="0" err="1" smtClean="0"/>
              <a:t>Freescale</a:t>
            </a:r>
            <a:endParaRPr lang="en-US" dirty="0" smtClean="0"/>
          </a:p>
          <a:p>
            <a:r>
              <a:rPr lang="en-US" dirty="0" err="1" smtClean="0"/>
              <a:t>Gaurav</a:t>
            </a:r>
            <a:r>
              <a:rPr lang="en-US" dirty="0" smtClean="0"/>
              <a:t> Sharma, Circuit Sutra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981200" y="6019800"/>
            <a:ext cx="2667000" cy="609600"/>
            <a:chOff x="633159" y="6301141"/>
            <a:chExt cx="1771650" cy="381114"/>
          </a:xfrm>
        </p:grpSpPr>
        <p:sp>
          <p:nvSpPr>
            <p:cNvPr id="9" name="Text Box 129"/>
            <p:cNvSpPr txBox="1">
              <a:spLocks noChangeAspect="1" noChangeArrowheads="1"/>
            </p:cNvSpPr>
            <p:nvPr/>
          </p:nvSpPr>
          <p:spPr bwMode="black">
            <a:xfrm>
              <a:off x="2094626" y="6435763"/>
              <a:ext cx="310183" cy="15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00" b="1" dirty="0"/>
                <a:t>TM</a:t>
              </a:r>
            </a:p>
          </p:txBody>
        </p:sp>
        <p:sp>
          <p:nvSpPr>
            <p:cNvPr id="10" name="Freeform 143"/>
            <p:cNvSpPr>
              <a:spLocks noChangeAspect="1"/>
            </p:cNvSpPr>
            <p:nvPr/>
          </p:nvSpPr>
          <p:spPr bwMode="black">
            <a:xfrm>
              <a:off x="739920" y="6301141"/>
              <a:ext cx="126959" cy="69294"/>
            </a:xfrm>
            <a:custGeom>
              <a:avLst/>
              <a:gdLst/>
              <a:ahLst/>
              <a:cxnLst>
                <a:cxn ang="0">
                  <a:pos x="56" y="82"/>
                </a:cxn>
                <a:cxn ang="0">
                  <a:pos x="146" y="28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6" y="82"/>
                </a:cxn>
              </a:cxnLst>
              <a:rect l="0" t="0" r="r" b="b"/>
              <a:pathLst>
                <a:path w="146" h="82">
                  <a:moveTo>
                    <a:pt x="56" y="82"/>
                  </a:moveTo>
                  <a:lnTo>
                    <a:pt x="146" y="2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6" y="82"/>
                  </a:lnTo>
                  <a:close/>
                </a:path>
              </a:pathLst>
            </a:custGeom>
            <a:solidFill>
              <a:srgbClr val="FF4F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4"/>
            <p:cNvSpPr>
              <a:spLocks noChangeAspect="1"/>
            </p:cNvSpPr>
            <p:nvPr/>
          </p:nvSpPr>
          <p:spPr bwMode="black">
            <a:xfrm>
              <a:off x="813498" y="6338675"/>
              <a:ext cx="124073" cy="70737"/>
            </a:xfrm>
            <a:custGeom>
              <a:avLst/>
              <a:gdLst/>
              <a:ahLst/>
              <a:cxnLst>
                <a:cxn ang="0">
                  <a:pos x="54" y="84"/>
                </a:cxn>
                <a:cxn ang="0">
                  <a:pos x="144" y="30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4" y="84"/>
                </a:cxn>
              </a:cxnLst>
              <a:rect l="0" t="0" r="r" b="b"/>
              <a:pathLst>
                <a:path w="144" h="84">
                  <a:moveTo>
                    <a:pt x="54" y="84"/>
                  </a:moveTo>
                  <a:lnTo>
                    <a:pt x="144" y="30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4" y="84"/>
                  </a:lnTo>
                  <a:close/>
                </a:path>
              </a:pathLst>
            </a:custGeom>
            <a:solidFill>
              <a:srgbClr val="FED95E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45"/>
            <p:cNvSpPr>
              <a:spLocks noChangeAspect="1"/>
            </p:cNvSpPr>
            <p:nvPr/>
          </p:nvSpPr>
          <p:spPr bwMode="black">
            <a:xfrm>
              <a:off x="882748" y="6374765"/>
              <a:ext cx="126959" cy="72181"/>
            </a:xfrm>
            <a:custGeom>
              <a:avLst/>
              <a:gdLst/>
              <a:ahLst/>
              <a:cxnLst>
                <a:cxn ang="0">
                  <a:pos x="56" y="82"/>
                </a:cxn>
                <a:cxn ang="0">
                  <a:pos x="146" y="28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6" y="82"/>
                </a:cxn>
              </a:cxnLst>
              <a:rect l="0" t="0" r="r" b="b"/>
              <a:pathLst>
                <a:path w="146" h="82">
                  <a:moveTo>
                    <a:pt x="56" y="82"/>
                  </a:moveTo>
                  <a:lnTo>
                    <a:pt x="146" y="2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6" y="82"/>
                  </a:lnTo>
                  <a:close/>
                </a:path>
              </a:pathLst>
            </a:custGeom>
            <a:solidFill>
              <a:srgbClr val="FF4F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6"/>
            <p:cNvSpPr>
              <a:spLocks noChangeAspect="1"/>
            </p:cNvSpPr>
            <p:nvPr/>
          </p:nvSpPr>
          <p:spPr bwMode="black">
            <a:xfrm>
              <a:off x="775987" y="6439728"/>
              <a:ext cx="126959" cy="72181"/>
            </a:xfrm>
            <a:custGeom>
              <a:avLst/>
              <a:gdLst/>
              <a:ahLst/>
              <a:cxnLst>
                <a:cxn ang="0">
                  <a:pos x="56" y="84"/>
                </a:cxn>
                <a:cxn ang="0">
                  <a:pos x="146" y="30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6" y="84"/>
                </a:cxn>
              </a:cxnLst>
              <a:rect l="0" t="0" r="r" b="b"/>
              <a:pathLst>
                <a:path w="146" h="84">
                  <a:moveTo>
                    <a:pt x="56" y="84"/>
                  </a:moveTo>
                  <a:lnTo>
                    <a:pt x="146" y="30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6" y="84"/>
                  </a:lnTo>
                  <a:close/>
                </a:path>
              </a:pathLst>
            </a:custGeom>
            <a:solidFill>
              <a:srgbClr val="FED95E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7"/>
            <p:cNvSpPr>
              <a:spLocks noChangeAspect="1"/>
            </p:cNvSpPr>
            <p:nvPr/>
          </p:nvSpPr>
          <p:spPr bwMode="black">
            <a:xfrm>
              <a:off x="848123" y="6478706"/>
              <a:ext cx="125516" cy="69294"/>
            </a:xfrm>
            <a:custGeom>
              <a:avLst/>
              <a:gdLst/>
              <a:ahLst/>
              <a:cxnLst>
                <a:cxn ang="0">
                  <a:pos x="56" y="82"/>
                </a:cxn>
                <a:cxn ang="0">
                  <a:pos x="146" y="28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6" y="82"/>
                </a:cxn>
              </a:cxnLst>
              <a:rect l="0" t="0" r="r" b="b"/>
              <a:pathLst>
                <a:path w="146" h="82">
                  <a:moveTo>
                    <a:pt x="56" y="82"/>
                  </a:moveTo>
                  <a:lnTo>
                    <a:pt x="146" y="2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6" y="82"/>
                  </a:lnTo>
                  <a:close/>
                </a:path>
              </a:pathLst>
            </a:custGeom>
            <a:solidFill>
              <a:srgbClr val="FF4F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8"/>
            <p:cNvSpPr>
              <a:spLocks noChangeAspect="1"/>
            </p:cNvSpPr>
            <p:nvPr/>
          </p:nvSpPr>
          <p:spPr bwMode="black">
            <a:xfrm>
              <a:off x="670670" y="6503247"/>
              <a:ext cx="124073" cy="73624"/>
            </a:xfrm>
            <a:custGeom>
              <a:avLst/>
              <a:gdLst/>
              <a:ahLst/>
              <a:cxnLst>
                <a:cxn ang="0">
                  <a:pos x="56" y="84"/>
                </a:cxn>
                <a:cxn ang="0">
                  <a:pos x="146" y="30"/>
                </a:cxn>
                <a:cxn ang="0">
                  <a:pos x="90" y="0"/>
                </a:cxn>
                <a:cxn ang="0">
                  <a:pos x="0" y="56"/>
                </a:cxn>
                <a:cxn ang="0">
                  <a:pos x="56" y="84"/>
                </a:cxn>
              </a:cxnLst>
              <a:rect l="0" t="0" r="r" b="b"/>
              <a:pathLst>
                <a:path w="146" h="84">
                  <a:moveTo>
                    <a:pt x="56" y="84"/>
                  </a:moveTo>
                  <a:lnTo>
                    <a:pt x="146" y="30"/>
                  </a:lnTo>
                  <a:lnTo>
                    <a:pt x="90" y="0"/>
                  </a:lnTo>
                  <a:lnTo>
                    <a:pt x="0" y="56"/>
                  </a:lnTo>
                  <a:lnTo>
                    <a:pt x="56" y="84"/>
                  </a:lnTo>
                  <a:close/>
                </a:path>
              </a:pathLst>
            </a:custGeom>
            <a:solidFill>
              <a:srgbClr val="FF4F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9"/>
            <p:cNvSpPr>
              <a:spLocks noChangeAspect="1"/>
            </p:cNvSpPr>
            <p:nvPr/>
          </p:nvSpPr>
          <p:spPr bwMode="black">
            <a:xfrm>
              <a:off x="739920" y="6540781"/>
              <a:ext cx="126959" cy="72181"/>
            </a:xfrm>
            <a:custGeom>
              <a:avLst/>
              <a:gdLst/>
              <a:ahLst/>
              <a:cxnLst>
                <a:cxn ang="0">
                  <a:pos x="56" y="82"/>
                </a:cxn>
                <a:cxn ang="0">
                  <a:pos x="146" y="28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6" y="82"/>
                </a:cxn>
              </a:cxnLst>
              <a:rect l="0" t="0" r="r" b="b"/>
              <a:pathLst>
                <a:path w="146" h="82">
                  <a:moveTo>
                    <a:pt x="56" y="82"/>
                  </a:moveTo>
                  <a:lnTo>
                    <a:pt x="146" y="2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6" y="82"/>
                  </a:lnTo>
                  <a:close/>
                </a:path>
              </a:pathLst>
            </a:custGeom>
            <a:solidFill>
              <a:srgbClr val="FED95E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50"/>
            <p:cNvSpPr>
              <a:spLocks noChangeAspect="1"/>
            </p:cNvSpPr>
            <p:nvPr/>
          </p:nvSpPr>
          <p:spPr bwMode="black">
            <a:xfrm>
              <a:off x="633159" y="6607188"/>
              <a:ext cx="126959" cy="72181"/>
            </a:xfrm>
            <a:custGeom>
              <a:avLst/>
              <a:gdLst/>
              <a:ahLst/>
              <a:cxnLst>
                <a:cxn ang="0">
                  <a:pos x="56" y="84"/>
                </a:cxn>
                <a:cxn ang="0">
                  <a:pos x="146" y="30"/>
                </a:cxn>
                <a:cxn ang="0">
                  <a:pos x="90" y="0"/>
                </a:cxn>
                <a:cxn ang="0">
                  <a:pos x="0" y="54"/>
                </a:cxn>
                <a:cxn ang="0">
                  <a:pos x="56" y="84"/>
                </a:cxn>
              </a:cxnLst>
              <a:rect l="0" t="0" r="r" b="b"/>
              <a:pathLst>
                <a:path w="146" h="84">
                  <a:moveTo>
                    <a:pt x="56" y="84"/>
                  </a:moveTo>
                  <a:lnTo>
                    <a:pt x="146" y="30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56" y="84"/>
                  </a:lnTo>
                  <a:close/>
                </a:path>
              </a:pathLst>
            </a:custGeom>
            <a:solidFill>
              <a:srgbClr val="FF4F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1"/>
            <p:cNvSpPr>
              <a:spLocks noChangeAspect="1"/>
            </p:cNvSpPr>
            <p:nvPr/>
          </p:nvSpPr>
          <p:spPr bwMode="black">
            <a:xfrm>
              <a:off x="1009707" y="6488811"/>
              <a:ext cx="102433" cy="190557"/>
            </a:xfrm>
            <a:custGeom>
              <a:avLst/>
              <a:gdLst/>
              <a:ahLst/>
              <a:cxnLst>
                <a:cxn ang="0">
                  <a:pos x="12" y="45"/>
                </a:cxn>
                <a:cxn ang="0">
                  <a:pos x="0" y="45"/>
                </a:cxn>
                <a:cxn ang="0">
                  <a:pos x="3" y="30"/>
                </a:cxn>
                <a:cxn ang="0">
                  <a:pos x="15" y="30"/>
                </a:cxn>
                <a:cxn ang="0">
                  <a:pos x="17" y="22"/>
                </a:cxn>
                <a:cxn ang="0">
                  <a:pos x="44" y="0"/>
                </a:cxn>
                <a:cxn ang="0">
                  <a:pos x="59" y="1"/>
                </a:cxn>
                <a:cxn ang="0">
                  <a:pos x="56" y="19"/>
                </a:cxn>
                <a:cxn ang="0">
                  <a:pos x="49" y="19"/>
                </a:cxn>
                <a:cxn ang="0">
                  <a:pos x="40" y="25"/>
                </a:cxn>
                <a:cxn ang="0">
                  <a:pos x="39" y="30"/>
                </a:cxn>
                <a:cxn ang="0">
                  <a:pos x="54" y="30"/>
                </a:cxn>
                <a:cxn ang="0">
                  <a:pos x="51" y="45"/>
                </a:cxn>
                <a:cxn ang="0">
                  <a:pos x="36" y="45"/>
                </a:cxn>
                <a:cxn ang="0">
                  <a:pos x="23" y="110"/>
                </a:cxn>
                <a:cxn ang="0">
                  <a:pos x="0" y="110"/>
                </a:cxn>
                <a:cxn ang="0">
                  <a:pos x="12" y="45"/>
                </a:cxn>
              </a:cxnLst>
              <a:rect l="0" t="0" r="r" b="b"/>
              <a:pathLst>
                <a:path w="59" h="110">
                  <a:moveTo>
                    <a:pt x="12" y="45"/>
                  </a:moveTo>
                  <a:cubicBezTo>
                    <a:pt x="0" y="45"/>
                    <a:pt x="0" y="45"/>
                    <a:pt x="0" y="45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8" y="13"/>
                    <a:pt x="24" y="0"/>
                    <a:pt x="44" y="0"/>
                  </a:cubicBezTo>
                  <a:cubicBezTo>
                    <a:pt x="49" y="0"/>
                    <a:pt x="57" y="0"/>
                    <a:pt x="59" y="1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5" y="19"/>
                    <a:pt x="41" y="20"/>
                    <a:pt x="40" y="25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23" y="110"/>
                    <a:pt x="23" y="110"/>
                    <a:pt x="23" y="11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12" y="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52"/>
            <p:cNvSpPr>
              <a:spLocks noChangeAspect="1"/>
            </p:cNvSpPr>
            <p:nvPr/>
          </p:nvSpPr>
          <p:spPr bwMode="black">
            <a:xfrm>
              <a:off x="1094827" y="6536450"/>
              <a:ext cx="108203" cy="1429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9" y="0"/>
                </a:cxn>
                <a:cxn ang="0">
                  <a:pos x="38" y="9"/>
                </a:cxn>
                <a:cxn ang="0">
                  <a:pos x="62" y="0"/>
                </a:cxn>
                <a:cxn ang="0">
                  <a:pos x="58" y="21"/>
                </a:cxn>
                <a:cxn ang="0">
                  <a:pos x="55" y="21"/>
                </a:cxn>
                <a:cxn ang="0">
                  <a:pos x="33" y="35"/>
                </a:cxn>
                <a:cxn ang="0">
                  <a:pos x="24" y="82"/>
                </a:cxn>
                <a:cxn ang="0">
                  <a:pos x="0" y="82"/>
                </a:cxn>
                <a:cxn ang="0">
                  <a:pos x="16" y="0"/>
                </a:cxn>
              </a:cxnLst>
              <a:rect l="0" t="0" r="r" b="b"/>
              <a:pathLst>
                <a:path w="62" h="82">
                  <a:moveTo>
                    <a:pt x="1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44" y="4"/>
                    <a:pt x="53" y="1"/>
                    <a:pt x="62" y="0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41" y="23"/>
                    <a:pt x="35" y="26"/>
                    <a:pt x="33" y="35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53"/>
            <p:cNvSpPr>
              <a:spLocks noChangeAspect="1" noEditPoints="1"/>
            </p:cNvSpPr>
            <p:nvPr/>
          </p:nvSpPr>
          <p:spPr bwMode="black">
            <a:xfrm>
              <a:off x="1780115" y="6533563"/>
              <a:ext cx="150042" cy="148692"/>
            </a:xfrm>
            <a:custGeom>
              <a:avLst/>
              <a:gdLst/>
              <a:ahLst/>
              <a:cxnLst>
                <a:cxn ang="0">
                  <a:pos x="76" y="67"/>
                </a:cxn>
                <a:cxn ang="0">
                  <a:pos x="75" y="84"/>
                </a:cxn>
                <a:cxn ang="0">
                  <a:pos x="53" y="84"/>
                </a:cxn>
                <a:cxn ang="0">
                  <a:pos x="53" y="75"/>
                </a:cxn>
                <a:cxn ang="0">
                  <a:pos x="52" y="75"/>
                </a:cxn>
                <a:cxn ang="0">
                  <a:pos x="26" y="86"/>
                </a:cxn>
                <a:cxn ang="0">
                  <a:pos x="3" y="62"/>
                </a:cxn>
                <a:cxn ang="0">
                  <a:pos x="51" y="32"/>
                </a:cxn>
                <a:cxn ang="0">
                  <a:pos x="60" y="30"/>
                </a:cxn>
                <a:cxn ang="0">
                  <a:pos x="61" y="24"/>
                </a:cxn>
                <a:cxn ang="0">
                  <a:pos x="51" y="15"/>
                </a:cxn>
                <a:cxn ang="0">
                  <a:pos x="37" y="26"/>
                </a:cxn>
                <a:cxn ang="0">
                  <a:pos x="14" y="26"/>
                </a:cxn>
                <a:cxn ang="0">
                  <a:pos x="52" y="0"/>
                </a:cxn>
                <a:cxn ang="0">
                  <a:pos x="84" y="24"/>
                </a:cxn>
                <a:cxn ang="0">
                  <a:pos x="76" y="67"/>
                </a:cxn>
                <a:cxn ang="0">
                  <a:pos x="57" y="44"/>
                </a:cxn>
                <a:cxn ang="0">
                  <a:pos x="40" y="49"/>
                </a:cxn>
                <a:cxn ang="0">
                  <a:pos x="27" y="59"/>
                </a:cxn>
                <a:cxn ang="0">
                  <a:pos x="36" y="68"/>
                </a:cxn>
                <a:cxn ang="0">
                  <a:pos x="56" y="50"/>
                </a:cxn>
                <a:cxn ang="0">
                  <a:pos x="57" y="44"/>
                </a:cxn>
              </a:cxnLst>
              <a:rect l="0" t="0" r="r" b="b"/>
              <a:pathLst>
                <a:path w="87" h="86">
                  <a:moveTo>
                    <a:pt x="76" y="67"/>
                  </a:moveTo>
                  <a:cubicBezTo>
                    <a:pt x="75" y="72"/>
                    <a:pt x="74" y="79"/>
                    <a:pt x="75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1"/>
                    <a:pt x="52" y="78"/>
                    <a:pt x="53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47" y="82"/>
                    <a:pt x="34" y="86"/>
                    <a:pt x="26" y="86"/>
                  </a:cubicBezTo>
                  <a:cubicBezTo>
                    <a:pt x="10" y="86"/>
                    <a:pt x="0" y="77"/>
                    <a:pt x="3" y="62"/>
                  </a:cubicBezTo>
                  <a:cubicBezTo>
                    <a:pt x="7" y="42"/>
                    <a:pt x="24" y="35"/>
                    <a:pt x="51" y="32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2" y="17"/>
                    <a:pt x="58" y="15"/>
                    <a:pt x="51" y="15"/>
                  </a:cubicBezTo>
                  <a:cubicBezTo>
                    <a:pt x="44" y="15"/>
                    <a:pt x="40" y="18"/>
                    <a:pt x="37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9" y="2"/>
                    <a:pt x="41" y="0"/>
                    <a:pt x="52" y="0"/>
                  </a:cubicBezTo>
                  <a:cubicBezTo>
                    <a:pt x="75" y="0"/>
                    <a:pt x="87" y="5"/>
                    <a:pt x="84" y="24"/>
                  </a:cubicBezTo>
                  <a:lnTo>
                    <a:pt x="76" y="67"/>
                  </a:lnTo>
                  <a:close/>
                  <a:moveTo>
                    <a:pt x="57" y="44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34" y="50"/>
                    <a:pt x="28" y="53"/>
                    <a:pt x="27" y="59"/>
                  </a:cubicBezTo>
                  <a:cubicBezTo>
                    <a:pt x="25" y="66"/>
                    <a:pt x="30" y="68"/>
                    <a:pt x="36" y="68"/>
                  </a:cubicBezTo>
                  <a:cubicBezTo>
                    <a:pt x="45" y="68"/>
                    <a:pt x="54" y="62"/>
                    <a:pt x="56" y="50"/>
                  </a:cubicBezTo>
                  <a:lnTo>
                    <a:pt x="57" y="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54"/>
            <p:cNvSpPr>
              <a:spLocks noChangeAspect="1"/>
            </p:cNvSpPr>
            <p:nvPr/>
          </p:nvSpPr>
          <p:spPr bwMode="black">
            <a:xfrm>
              <a:off x="1934485" y="6490255"/>
              <a:ext cx="77906" cy="189114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2" y="0"/>
                </a:cxn>
                <a:cxn ang="0">
                  <a:pos x="90" y="0"/>
                </a:cxn>
                <a:cxn ang="0">
                  <a:pos x="48" y="218"/>
                </a:cxn>
                <a:cxn ang="0">
                  <a:pos x="0" y="218"/>
                </a:cxn>
              </a:cxnLst>
              <a:rect l="0" t="0" r="r" b="b"/>
              <a:pathLst>
                <a:path w="90" h="218">
                  <a:moveTo>
                    <a:pt x="0" y="218"/>
                  </a:moveTo>
                  <a:lnTo>
                    <a:pt x="42" y="0"/>
                  </a:lnTo>
                  <a:lnTo>
                    <a:pt x="90" y="0"/>
                  </a:lnTo>
                  <a:lnTo>
                    <a:pt x="48" y="218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55"/>
            <p:cNvSpPr>
              <a:spLocks noChangeAspect="1" noEditPoints="1"/>
            </p:cNvSpPr>
            <p:nvPr/>
          </p:nvSpPr>
          <p:spPr bwMode="black">
            <a:xfrm>
              <a:off x="1190046" y="6533563"/>
              <a:ext cx="154370" cy="148692"/>
            </a:xfrm>
            <a:custGeom>
              <a:avLst/>
              <a:gdLst/>
              <a:ahLst/>
              <a:cxnLst>
                <a:cxn ang="0">
                  <a:pos x="42" y="68"/>
                </a:cxn>
                <a:cxn ang="0">
                  <a:pos x="28" y="48"/>
                </a:cxn>
                <a:cxn ang="0">
                  <a:pos x="84" y="48"/>
                </a:cxn>
                <a:cxn ang="0">
                  <a:pos x="53" y="0"/>
                </a:cxn>
                <a:cxn ang="0">
                  <a:pos x="4" y="45"/>
                </a:cxn>
                <a:cxn ang="0">
                  <a:pos x="37" y="86"/>
                </a:cxn>
                <a:cxn ang="0">
                  <a:pos x="80" y="63"/>
                </a:cxn>
                <a:cxn ang="0">
                  <a:pos x="64" y="55"/>
                </a:cxn>
                <a:cxn ang="0">
                  <a:pos x="42" y="68"/>
                </a:cxn>
                <a:cxn ang="0">
                  <a:pos x="50" y="18"/>
                </a:cxn>
                <a:cxn ang="0">
                  <a:pos x="63" y="33"/>
                </a:cxn>
                <a:cxn ang="0">
                  <a:pos x="30" y="33"/>
                </a:cxn>
                <a:cxn ang="0">
                  <a:pos x="50" y="18"/>
                </a:cxn>
              </a:cxnLst>
              <a:rect l="0" t="0" r="r" b="b"/>
              <a:pathLst>
                <a:path w="89" h="86">
                  <a:moveTo>
                    <a:pt x="42" y="68"/>
                  </a:moveTo>
                  <a:cubicBezTo>
                    <a:pt x="34" y="68"/>
                    <a:pt x="25" y="63"/>
                    <a:pt x="28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9" y="23"/>
                    <a:pt x="83" y="0"/>
                    <a:pt x="53" y="0"/>
                  </a:cubicBezTo>
                  <a:cubicBezTo>
                    <a:pt x="28" y="0"/>
                    <a:pt x="10" y="17"/>
                    <a:pt x="4" y="45"/>
                  </a:cubicBezTo>
                  <a:cubicBezTo>
                    <a:pt x="0" y="68"/>
                    <a:pt x="11" y="86"/>
                    <a:pt x="37" y="86"/>
                  </a:cubicBezTo>
                  <a:cubicBezTo>
                    <a:pt x="55" y="86"/>
                    <a:pt x="69" y="79"/>
                    <a:pt x="80" y="6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55" y="64"/>
                    <a:pt x="50" y="68"/>
                    <a:pt x="42" y="68"/>
                  </a:cubicBezTo>
                  <a:close/>
                  <a:moveTo>
                    <a:pt x="50" y="18"/>
                  </a:moveTo>
                  <a:cubicBezTo>
                    <a:pt x="56" y="18"/>
                    <a:pt x="64" y="21"/>
                    <a:pt x="63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4" y="22"/>
                    <a:pt x="43" y="18"/>
                    <a:pt x="50" y="1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56"/>
            <p:cNvSpPr>
              <a:spLocks noChangeAspect="1" noEditPoints="1"/>
            </p:cNvSpPr>
            <p:nvPr/>
          </p:nvSpPr>
          <p:spPr bwMode="black">
            <a:xfrm>
              <a:off x="1344416" y="6533563"/>
              <a:ext cx="154370" cy="148692"/>
            </a:xfrm>
            <a:custGeom>
              <a:avLst/>
              <a:gdLst/>
              <a:ahLst/>
              <a:cxnLst>
                <a:cxn ang="0">
                  <a:pos x="42" y="68"/>
                </a:cxn>
                <a:cxn ang="0">
                  <a:pos x="28" y="48"/>
                </a:cxn>
                <a:cxn ang="0">
                  <a:pos x="84" y="48"/>
                </a:cxn>
                <a:cxn ang="0">
                  <a:pos x="53" y="0"/>
                </a:cxn>
                <a:cxn ang="0">
                  <a:pos x="5" y="45"/>
                </a:cxn>
                <a:cxn ang="0">
                  <a:pos x="37" y="86"/>
                </a:cxn>
                <a:cxn ang="0">
                  <a:pos x="81" y="63"/>
                </a:cxn>
                <a:cxn ang="0">
                  <a:pos x="64" y="55"/>
                </a:cxn>
                <a:cxn ang="0">
                  <a:pos x="42" y="68"/>
                </a:cxn>
                <a:cxn ang="0">
                  <a:pos x="50" y="18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50" y="18"/>
                </a:cxn>
              </a:cxnLst>
              <a:rect l="0" t="0" r="r" b="b"/>
              <a:pathLst>
                <a:path w="89" h="86">
                  <a:moveTo>
                    <a:pt x="42" y="68"/>
                  </a:moveTo>
                  <a:cubicBezTo>
                    <a:pt x="34" y="68"/>
                    <a:pt x="25" y="63"/>
                    <a:pt x="28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9" y="23"/>
                    <a:pt x="83" y="0"/>
                    <a:pt x="53" y="0"/>
                  </a:cubicBezTo>
                  <a:cubicBezTo>
                    <a:pt x="29" y="0"/>
                    <a:pt x="10" y="17"/>
                    <a:pt x="5" y="45"/>
                  </a:cubicBezTo>
                  <a:cubicBezTo>
                    <a:pt x="0" y="68"/>
                    <a:pt x="12" y="86"/>
                    <a:pt x="37" y="86"/>
                  </a:cubicBezTo>
                  <a:cubicBezTo>
                    <a:pt x="55" y="86"/>
                    <a:pt x="69" y="79"/>
                    <a:pt x="81" y="6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55" y="64"/>
                    <a:pt x="50" y="68"/>
                    <a:pt x="42" y="68"/>
                  </a:cubicBezTo>
                  <a:close/>
                  <a:moveTo>
                    <a:pt x="50" y="18"/>
                  </a:moveTo>
                  <a:cubicBezTo>
                    <a:pt x="57" y="18"/>
                    <a:pt x="65" y="21"/>
                    <a:pt x="63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4" y="22"/>
                    <a:pt x="43" y="18"/>
                    <a:pt x="50" y="1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57"/>
            <p:cNvSpPr>
              <a:spLocks noChangeAspect="1" noEditPoints="1"/>
            </p:cNvSpPr>
            <p:nvPr/>
          </p:nvSpPr>
          <p:spPr bwMode="black">
            <a:xfrm>
              <a:off x="2000850" y="6533563"/>
              <a:ext cx="152927" cy="148692"/>
            </a:xfrm>
            <a:custGeom>
              <a:avLst/>
              <a:gdLst/>
              <a:ahLst/>
              <a:cxnLst>
                <a:cxn ang="0">
                  <a:pos x="41" y="68"/>
                </a:cxn>
                <a:cxn ang="0">
                  <a:pos x="28" y="48"/>
                </a:cxn>
                <a:cxn ang="0">
                  <a:pos x="84" y="48"/>
                </a:cxn>
                <a:cxn ang="0">
                  <a:pos x="53" y="0"/>
                </a:cxn>
                <a:cxn ang="0">
                  <a:pos x="4" y="45"/>
                </a:cxn>
                <a:cxn ang="0">
                  <a:pos x="36" y="86"/>
                </a:cxn>
                <a:cxn ang="0">
                  <a:pos x="80" y="63"/>
                </a:cxn>
                <a:cxn ang="0">
                  <a:pos x="63" y="55"/>
                </a:cxn>
                <a:cxn ang="0">
                  <a:pos x="41" y="68"/>
                </a:cxn>
                <a:cxn ang="0">
                  <a:pos x="49" y="18"/>
                </a:cxn>
                <a:cxn ang="0">
                  <a:pos x="63" y="33"/>
                </a:cxn>
                <a:cxn ang="0">
                  <a:pos x="30" y="33"/>
                </a:cxn>
                <a:cxn ang="0">
                  <a:pos x="49" y="18"/>
                </a:cxn>
              </a:cxnLst>
              <a:rect l="0" t="0" r="r" b="b"/>
              <a:pathLst>
                <a:path w="88" h="86">
                  <a:moveTo>
                    <a:pt x="41" y="68"/>
                  </a:moveTo>
                  <a:cubicBezTo>
                    <a:pt x="34" y="68"/>
                    <a:pt x="25" y="63"/>
                    <a:pt x="28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8" y="23"/>
                    <a:pt x="83" y="0"/>
                    <a:pt x="53" y="0"/>
                  </a:cubicBezTo>
                  <a:cubicBezTo>
                    <a:pt x="28" y="0"/>
                    <a:pt x="10" y="17"/>
                    <a:pt x="4" y="45"/>
                  </a:cubicBezTo>
                  <a:cubicBezTo>
                    <a:pt x="0" y="68"/>
                    <a:pt x="11" y="86"/>
                    <a:pt x="36" y="86"/>
                  </a:cubicBezTo>
                  <a:cubicBezTo>
                    <a:pt x="55" y="86"/>
                    <a:pt x="69" y="79"/>
                    <a:pt x="80" y="63"/>
                  </a:cubicBezTo>
                  <a:cubicBezTo>
                    <a:pt x="63" y="55"/>
                    <a:pt x="63" y="55"/>
                    <a:pt x="63" y="55"/>
                  </a:cubicBezTo>
                  <a:cubicBezTo>
                    <a:pt x="55" y="64"/>
                    <a:pt x="50" y="68"/>
                    <a:pt x="41" y="68"/>
                  </a:cubicBezTo>
                  <a:close/>
                  <a:moveTo>
                    <a:pt x="49" y="18"/>
                  </a:moveTo>
                  <a:cubicBezTo>
                    <a:pt x="56" y="18"/>
                    <a:pt x="64" y="21"/>
                    <a:pt x="63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3" y="22"/>
                    <a:pt x="42" y="18"/>
                    <a:pt x="49" y="1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58"/>
            <p:cNvSpPr>
              <a:spLocks noChangeAspect="1"/>
            </p:cNvSpPr>
            <p:nvPr/>
          </p:nvSpPr>
          <p:spPr bwMode="black">
            <a:xfrm>
              <a:off x="1635844" y="6533563"/>
              <a:ext cx="148599" cy="148692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44" y="67"/>
                </a:cxn>
                <a:cxn ang="0">
                  <a:pos x="30" y="43"/>
                </a:cxn>
                <a:cxn ang="0">
                  <a:pos x="53" y="19"/>
                </a:cxn>
                <a:cxn ang="0">
                  <a:pos x="67" y="31"/>
                </a:cxn>
                <a:cxn ang="0">
                  <a:pos x="86" y="19"/>
                </a:cxn>
                <a:cxn ang="0">
                  <a:pos x="54" y="0"/>
                </a:cxn>
                <a:cxn ang="0">
                  <a:pos x="5" y="43"/>
                </a:cxn>
                <a:cxn ang="0">
                  <a:pos x="38" y="86"/>
                </a:cxn>
                <a:cxn ang="0">
                  <a:pos x="79" y="64"/>
                </a:cxn>
                <a:cxn ang="0">
                  <a:pos x="63" y="56"/>
                </a:cxn>
              </a:cxnLst>
              <a:rect l="0" t="0" r="r" b="b"/>
              <a:pathLst>
                <a:path w="86" h="86">
                  <a:moveTo>
                    <a:pt x="63" y="56"/>
                  </a:moveTo>
                  <a:cubicBezTo>
                    <a:pt x="57" y="65"/>
                    <a:pt x="51" y="67"/>
                    <a:pt x="44" y="67"/>
                  </a:cubicBezTo>
                  <a:cubicBezTo>
                    <a:pt x="31" y="67"/>
                    <a:pt x="27" y="57"/>
                    <a:pt x="30" y="43"/>
                  </a:cubicBezTo>
                  <a:cubicBezTo>
                    <a:pt x="33" y="29"/>
                    <a:pt x="40" y="19"/>
                    <a:pt x="53" y="19"/>
                  </a:cubicBezTo>
                  <a:cubicBezTo>
                    <a:pt x="57" y="19"/>
                    <a:pt x="65" y="21"/>
                    <a:pt x="67" y="31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81" y="6"/>
                    <a:pt x="69" y="0"/>
                    <a:pt x="54" y="0"/>
                  </a:cubicBezTo>
                  <a:cubicBezTo>
                    <a:pt x="31" y="0"/>
                    <a:pt x="10" y="16"/>
                    <a:pt x="5" y="43"/>
                  </a:cubicBezTo>
                  <a:cubicBezTo>
                    <a:pt x="0" y="70"/>
                    <a:pt x="14" y="86"/>
                    <a:pt x="38" y="86"/>
                  </a:cubicBezTo>
                  <a:cubicBezTo>
                    <a:pt x="54" y="86"/>
                    <a:pt x="69" y="77"/>
                    <a:pt x="79" y="64"/>
                  </a:cubicBezTo>
                  <a:lnTo>
                    <a:pt x="63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59"/>
            <p:cNvSpPr>
              <a:spLocks noChangeAspect="1"/>
            </p:cNvSpPr>
            <p:nvPr/>
          </p:nvSpPr>
          <p:spPr bwMode="black">
            <a:xfrm>
              <a:off x="1487244" y="6533563"/>
              <a:ext cx="157256" cy="148692"/>
            </a:xfrm>
            <a:custGeom>
              <a:avLst/>
              <a:gdLst/>
              <a:ahLst/>
              <a:cxnLst>
                <a:cxn ang="0">
                  <a:pos x="38" y="24"/>
                </a:cxn>
                <a:cxn ang="0">
                  <a:pos x="49" y="18"/>
                </a:cxn>
                <a:cxn ang="0">
                  <a:pos x="70" y="26"/>
                </a:cxn>
                <a:cxn ang="0">
                  <a:pos x="90" y="14"/>
                </a:cxn>
                <a:cxn ang="0">
                  <a:pos x="54" y="0"/>
                </a:cxn>
                <a:cxn ang="0">
                  <a:pos x="14" y="29"/>
                </a:cxn>
                <a:cxn ang="0">
                  <a:pos x="56" y="60"/>
                </a:cxn>
                <a:cxn ang="0">
                  <a:pos x="41" y="68"/>
                </a:cxn>
                <a:cxn ang="0">
                  <a:pos x="18" y="57"/>
                </a:cxn>
                <a:cxn ang="0">
                  <a:pos x="0" y="68"/>
                </a:cxn>
                <a:cxn ang="0">
                  <a:pos x="37" y="86"/>
                </a:cxn>
                <a:cxn ang="0">
                  <a:pos x="80" y="57"/>
                </a:cxn>
                <a:cxn ang="0">
                  <a:pos x="38" y="24"/>
                </a:cxn>
              </a:cxnLst>
              <a:rect l="0" t="0" r="r" b="b"/>
              <a:pathLst>
                <a:path w="90" h="86">
                  <a:moveTo>
                    <a:pt x="38" y="24"/>
                  </a:moveTo>
                  <a:cubicBezTo>
                    <a:pt x="39" y="20"/>
                    <a:pt x="43" y="18"/>
                    <a:pt x="49" y="18"/>
                  </a:cubicBezTo>
                  <a:cubicBezTo>
                    <a:pt x="57" y="18"/>
                    <a:pt x="66" y="21"/>
                    <a:pt x="70" y="26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79" y="4"/>
                    <a:pt x="66" y="0"/>
                    <a:pt x="54" y="0"/>
                  </a:cubicBezTo>
                  <a:cubicBezTo>
                    <a:pt x="37" y="0"/>
                    <a:pt x="18" y="8"/>
                    <a:pt x="14" y="29"/>
                  </a:cubicBezTo>
                  <a:cubicBezTo>
                    <a:pt x="8" y="58"/>
                    <a:pt x="59" y="47"/>
                    <a:pt x="56" y="60"/>
                  </a:cubicBezTo>
                  <a:cubicBezTo>
                    <a:pt x="55" y="67"/>
                    <a:pt x="45" y="68"/>
                    <a:pt x="41" y="68"/>
                  </a:cubicBezTo>
                  <a:cubicBezTo>
                    <a:pt x="31" y="68"/>
                    <a:pt x="24" y="64"/>
                    <a:pt x="18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9" y="81"/>
                    <a:pt x="20" y="86"/>
                    <a:pt x="37" y="86"/>
                  </a:cubicBezTo>
                  <a:cubicBezTo>
                    <a:pt x="55" y="86"/>
                    <a:pt x="76" y="78"/>
                    <a:pt x="80" y="57"/>
                  </a:cubicBezTo>
                  <a:cubicBezTo>
                    <a:pt x="86" y="26"/>
                    <a:pt x="35" y="38"/>
                    <a:pt x="38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Shape 112"/>
          <p:cNvSpPr/>
          <p:nvPr/>
        </p:nvSpPr>
        <p:spPr>
          <a:xfrm>
            <a:off x="5029200" y="6019800"/>
            <a:ext cx="20574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GPR and VR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10667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Constrained-Random initial values for all register files</a:t>
            </a:r>
          </a:p>
          <a:p>
            <a:r>
              <a:rPr lang="en-US" dirty="0" smtClean="0"/>
              <a:t>General purpose registers: Min, Max and 64-b random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38400"/>
            <a:ext cx="6619875" cy="112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Vector registers:  Min, Max and 128-b random values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+mn-lt"/>
                <a:cs typeface="+mn-cs"/>
              </a:rPr>
              <a:t>SIMD operations enable/trap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622461"/>
            <a:ext cx="6553199" cy="139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FPR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1523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Floating point registers</a:t>
            </a:r>
          </a:p>
          <a:p>
            <a:pPr lvl="1"/>
            <a:r>
              <a:rPr lang="en-US" dirty="0" smtClean="0"/>
              <a:t>IEEE 754 Single, Double and Half precision formatting</a:t>
            </a:r>
          </a:p>
          <a:p>
            <a:pPr lvl="1"/>
            <a:r>
              <a:rPr lang="en-US" dirty="0" smtClean="0"/>
              <a:t>Special Values:  Signed zeros, Subnormal numbers, Infinities, NANs</a:t>
            </a:r>
          </a:p>
          <a:p>
            <a:pPr lvl="1"/>
            <a:r>
              <a:rPr lang="en-US" dirty="0" smtClean="0"/>
              <a:t>FPCR: Rounding Modes, Default NAN, Trap Enables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590px-Float_exampl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0"/>
            <a:ext cx="6858000" cy="871779"/>
          </a:xfrm>
          <a:prstGeom prst="rect">
            <a:avLst/>
          </a:prstGeom>
        </p:spPr>
      </p:pic>
      <p:pic>
        <p:nvPicPr>
          <p:cNvPr id="8" name="Picture 7" descr="175px-IEEE_754r_Half_Floating_Point_Format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67201"/>
            <a:ext cx="2514600" cy="1436914"/>
          </a:xfrm>
          <a:prstGeom prst="rect">
            <a:avLst/>
          </a:prstGeom>
        </p:spPr>
      </p:pic>
      <p:pic>
        <p:nvPicPr>
          <p:cNvPr id="9" name="Picture 8" descr="618px-IEEE_754_Double_Floating_Point_Format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39542" y="4419600"/>
            <a:ext cx="6404458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Processor State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686800" cy="1371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Processor State</a:t>
            </a:r>
          </a:p>
          <a:p>
            <a:pPr lvl="1"/>
            <a:r>
              <a:rPr lang="en-US" dirty="0" smtClean="0"/>
              <a:t>Multiple test variants to cover all possible processor state settings</a:t>
            </a:r>
          </a:p>
          <a:p>
            <a:pPr lvl="1"/>
            <a:r>
              <a:rPr lang="en-US" dirty="0" smtClean="0"/>
              <a:t>Constraints to not enable processor states not modeled (debug, etc)</a:t>
            </a:r>
          </a:p>
          <a:p>
            <a:pPr lvl="1"/>
            <a:r>
              <a:rPr lang="en-US" dirty="0" smtClean="0"/>
              <a:t>Directed constrained tests to cover illegal/interrupt scenarios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3048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6162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NZCV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 Flags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Fully randomized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Exception</a:t>
                      </a:r>
                      <a:r>
                        <a:rPr lang="en-US" baseline="0" dirty="0" smtClean="0"/>
                        <a:t> Mask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Fully randomized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 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Fully randomized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Exception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Fully randomized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Illegal Flag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generate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Endian-ness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Fully randomized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registers</a:t>
            </a:r>
          </a:p>
          <a:p>
            <a:pPr lvl="1"/>
            <a:r>
              <a:rPr lang="en-US" dirty="0" smtClean="0"/>
              <a:t>Multiple test variants to cover all interesting combinations</a:t>
            </a:r>
          </a:p>
          <a:p>
            <a:pPr lvl="1"/>
            <a:r>
              <a:rPr lang="en-US" dirty="0" smtClean="0"/>
              <a:t>Execution at all exception levels, computation modes, exception </a:t>
            </a:r>
            <a:r>
              <a:rPr lang="en-US" dirty="0" err="1" smtClean="0"/>
              <a:t>endianness</a:t>
            </a:r>
            <a:r>
              <a:rPr lang="en-US" dirty="0" smtClean="0"/>
              <a:t>, alignment control, vector base addresses, interrupt routing modes</a:t>
            </a:r>
          </a:p>
          <a:p>
            <a:pPr lvl="1"/>
            <a:r>
              <a:rPr lang="en-US" dirty="0" smtClean="0"/>
              <a:t>Avoid invalid state settings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Generation: Instruction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47799"/>
          </a:xfrm>
        </p:spPr>
        <p:txBody>
          <a:bodyPr/>
          <a:lstStyle/>
          <a:p>
            <a:r>
              <a:rPr lang="en-US" dirty="0" smtClean="0"/>
              <a:t>Instruction decoding information from simulator fed to test generator </a:t>
            </a:r>
          </a:p>
          <a:p>
            <a:pPr lvl="1"/>
            <a:r>
              <a:rPr lang="en-US" dirty="0" smtClean="0"/>
              <a:t>Valid instructions with operands fully randomized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378200"/>
            <a:ext cx="7162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19400" y="2907268"/>
            <a:ext cx="31242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ADD (Shifted Register)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" y="4191000"/>
            <a:ext cx="3581400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Instruction Operation</a:t>
            </a:r>
          </a:p>
          <a:p>
            <a:pPr algn="ctr"/>
            <a:r>
              <a:rPr lang="en-US" b="1" dirty="0" smtClean="0"/>
              <a:t>ADD Rd, </a:t>
            </a:r>
            <a:r>
              <a:rPr lang="en-US" b="1" dirty="0" err="1" smtClean="0"/>
              <a:t>Rn</a:t>
            </a:r>
            <a:r>
              <a:rPr lang="en-US" b="1" dirty="0" smtClean="0"/>
              <a:t>, </a:t>
            </a:r>
            <a:r>
              <a:rPr lang="en-US" b="1" dirty="0" err="1" smtClean="0"/>
              <a:t>Rm</a:t>
            </a:r>
            <a:r>
              <a:rPr lang="en-US" b="1" dirty="0" smtClean="0"/>
              <a:t> {&lt;shift&gt;, &lt;amt&gt;}</a:t>
            </a:r>
          </a:p>
          <a:p>
            <a:r>
              <a:rPr lang="en-US" b="1" dirty="0" smtClean="0"/>
              <a:t>SF: 32b/64b values</a:t>
            </a:r>
          </a:p>
          <a:p>
            <a:r>
              <a:rPr lang="en-US" b="1" dirty="0" smtClean="0"/>
              <a:t>S: Set Condition Codes</a:t>
            </a:r>
          </a:p>
          <a:p>
            <a:r>
              <a:rPr lang="en-US" b="1" dirty="0" smtClean="0"/>
              <a:t>Shift: Shift Type to be applied</a:t>
            </a:r>
          </a:p>
          <a:p>
            <a:r>
              <a:rPr lang="en-US" b="1" dirty="0" smtClean="0"/>
              <a:t>Imm6: Immediate Operand</a:t>
            </a:r>
          </a:p>
          <a:p>
            <a:r>
              <a:rPr lang="en-US" b="1" dirty="0" smtClean="0"/>
              <a:t>Rd, </a:t>
            </a:r>
            <a:r>
              <a:rPr lang="en-US" b="1" dirty="0" err="1" smtClean="0"/>
              <a:t>Rn</a:t>
            </a:r>
            <a:r>
              <a:rPr lang="en-US" b="1" dirty="0" smtClean="0"/>
              <a:t>, </a:t>
            </a:r>
            <a:r>
              <a:rPr lang="en-US" b="1" dirty="0" err="1" smtClean="0"/>
              <a:t>Rm</a:t>
            </a:r>
            <a:r>
              <a:rPr lang="en-US" b="1" dirty="0" smtClean="0"/>
              <a:t>: Register Operands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4114800"/>
            <a:ext cx="2667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Instruction Decode Data</a:t>
            </a:r>
          </a:p>
          <a:p>
            <a:r>
              <a:rPr lang="en-US" b="1" dirty="0" smtClean="0"/>
              <a:t>Encoding: 0x0B000000</a:t>
            </a:r>
          </a:p>
          <a:p>
            <a:r>
              <a:rPr lang="en-US" b="1" dirty="0" smtClean="0"/>
              <a:t>Mask:        0x7F200000</a:t>
            </a:r>
          </a:p>
          <a:p>
            <a:r>
              <a:rPr lang="en-US" b="1" i="1" dirty="0" smtClean="0"/>
              <a:t>~Mask:      0x80DFFFFF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5449669"/>
            <a:ext cx="43434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Generated Instruction Test</a:t>
            </a:r>
          </a:p>
          <a:p>
            <a:r>
              <a:rPr lang="en-US" b="1" dirty="0" smtClean="0"/>
              <a:t>Encoding | (&lt; 32b random value &gt; &amp; ~Mask)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Test Generation: Invalid 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198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some instructions, certain combination of operands result in illegal encoding</a:t>
            </a:r>
          </a:p>
          <a:p>
            <a:pPr lvl="1"/>
            <a:r>
              <a:rPr lang="en-US" dirty="0" smtClean="0"/>
              <a:t>Processor takes undefined interrupt when such instructions are executed</a:t>
            </a:r>
          </a:p>
          <a:p>
            <a:pPr lvl="1"/>
            <a:r>
              <a:rPr lang="en-US" dirty="0" smtClean="0"/>
              <a:t>Not possible to generate such instructions since assembler/compiler will never generate such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2"/>
            <a:r>
              <a:rPr lang="en-US" dirty="0" smtClean="0"/>
              <a:t>Can be generated if using raw decode data from simulator itself for test generation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3288268"/>
            <a:ext cx="31242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ADD (Vector)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95400" y="4495800"/>
            <a:ext cx="35814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Instruction Operation</a:t>
            </a:r>
          </a:p>
          <a:p>
            <a:pPr algn="ctr"/>
            <a:r>
              <a:rPr lang="en-US" b="1" dirty="0" smtClean="0"/>
              <a:t>ADD </a:t>
            </a:r>
            <a:r>
              <a:rPr lang="en-US" b="1" dirty="0" err="1" smtClean="0"/>
              <a:t>Vd</a:t>
            </a:r>
            <a:r>
              <a:rPr lang="en-US" b="1" dirty="0" smtClean="0"/>
              <a:t>, </a:t>
            </a:r>
            <a:r>
              <a:rPr lang="en-US" b="1" dirty="0" err="1" smtClean="0"/>
              <a:t>Vn</a:t>
            </a:r>
            <a:r>
              <a:rPr lang="en-US" b="1" dirty="0" smtClean="0"/>
              <a:t>, </a:t>
            </a:r>
            <a:r>
              <a:rPr lang="en-US" b="1" dirty="0" err="1" smtClean="0"/>
              <a:t>Vm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If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size:Q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== ‘110’ then undefined;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4800600"/>
            <a:ext cx="2667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Instruction Decode Data</a:t>
            </a:r>
          </a:p>
          <a:p>
            <a:r>
              <a:rPr lang="en-US" b="1" dirty="0" smtClean="0"/>
              <a:t>Encoding: 0x0E208400</a:t>
            </a:r>
          </a:p>
          <a:p>
            <a:r>
              <a:rPr lang="en-US" b="1" dirty="0" smtClean="0"/>
              <a:t>Mask:       0xBF20FC00</a:t>
            </a:r>
          </a:p>
          <a:p>
            <a:r>
              <a:rPr lang="en-US" b="1" i="1" dirty="0" smtClean="0"/>
              <a:t>~Mask:     0x40DF03FF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525869"/>
            <a:ext cx="43434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Generated Instruction Test</a:t>
            </a:r>
          </a:p>
          <a:p>
            <a:r>
              <a:rPr lang="en-US" b="1" dirty="0" smtClean="0"/>
              <a:t>Encoding | (&lt; 32b random value &gt; &amp; ~Mask)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743325"/>
            <a:ext cx="7002719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Generation: Using 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743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Exception/Interrupt handling typically supported late in simulator development phase</a:t>
            </a:r>
          </a:p>
          <a:p>
            <a:r>
              <a:rPr lang="en-US" dirty="0" smtClean="0"/>
              <a:t>Mechanism to generate tests without illegal operand combinations</a:t>
            </a:r>
          </a:p>
          <a:p>
            <a:pPr lvl="1"/>
            <a:r>
              <a:rPr lang="en-US" dirty="0" smtClean="0"/>
              <a:t>Retain capability to randomize operands</a:t>
            </a:r>
          </a:p>
          <a:p>
            <a:pPr lvl="1"/>
            <a:r>
              <a:rPr lang="en-US" dirty="0" smtClean="0"/>
              <a:t>Generate instructions as per the assembler syntax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3429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ADD (Vector): add $V5, $V5, $V5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4724400"/>
            <a:ext cx="2362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Generated Test</a:t>
            </a:r>
          </a:p>
          <a:p>
            <a:r>
              <a:rPr lang="en-US" b="1" dirty="0" smtClean="0"/>
              <a:t>add V8, V20, V1</a:t>
            </a:r>
          </a:p>
          <a:p>
            <a:r>
              <a:rPr lang="en-US" b="1" dirty="0" smtClean="0"/>
              <a:t>add V7, V3, V29</a:t>
            </a:r>
          </a:p>
          <a:p>
            <a:r>
              <a:rPr lang="en-US" b="1" dirty="0" smtClean="0"/>
              <a:t>add V0, V12, V14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733800" y="4191000"/>
            <a:ext cx="5257800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AND (Shifted </a:t>
            </a:r>
            <a:r>
              <a:rPr lang="en-US" sz="1400" b="1" dirty="0" err="1" smtClean="0"/>
              <a:t>Regsiter</a:t>
            </a:r>
            <a:r>
              <a:rPr lang="en-US" sz="1400" b="1" dirty="0" smtClean="0"/>
              <a:t>): and $X5, $X5, $X5, $SHIFT_R_4 #$UNSIG6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114800" y="4667071"/>
            <a:ext cx="29718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Generated Test</a:t>
            </a:r>
          </a:p>
          <a:p>
            <a:r>
              <a:rPr lang="en-US" b="1" dirty="0" smtClean="0"/>
              <a:t>and X8, X20, X1 , ASR #32</a:t>
            </a:r>
          </a:p>
          <a:p>
            <a:r>
              <a:rPr lang="en-US" b="1" dirty="0" smtClean="0"/>
              <a:t>add X7, X3, X29 , LSR #52</a:t>
            </a:r>
          </a:p>
          <a:p>
            <a:r>
              <a:rPr lang="en-US" b="1" dirty="0" smtClean="0"/>
              <a:t>add X0, X12, X14 , LSL #38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Generation: Alignment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610600" cy="3276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Load/Store instructions have alignment requirements</a:t>
            </a:r>
          </a:p>
          <a:p>
            <a:pPr lvl="1"/>
            <a:r>
              <a:rPr lang="en-US" dirty="0" smtClean="0"/>
              <a:t>Stack Pointer needs to be aligned</a:t>
            </a:r>
          </a:p>
          <a:p>
            <a:pPr lvl="1"/>
            <a:r>
              <a:rPr lang="en-US" dirty="0" smtClean="0"/>
              <a:t>Any load/store address must be aligned under certain conditions</a:t>
            </a:r>
          </a:p>
          <a:p>
            <a:pPr lvl="2"/>
            <a:r>
              <a:rPr lang="en-US" dirty="0" smtClean="0"/>
              <a:t>Accessing Device Memory</a:t>
            </a:r>
          </a:p>
          <a:p>
            <a:pPr lvl="2"/>
            <a:r>
              <a:rPr lang="en-US" dirty="0" smtClean="0"/>
              <a:t>MMU disabled</a:t>
            </a:r>
          </a:p>
          <a:p>
            <a:pPr lvl="2"/>
            <a:r>
              <a:rPr lang="en-US" dirty="0" smtClean="0"/>
              <a:t>Alignment Check forced via system register settings</a:t>
            </a:r>
          </a:p>
          <a:p>
            <a:r>
              <a:rPr lang="en-US" dirty="0" smtClean="0"/>
              <a:t>Add fix-ups in test generator to avoid alignment interrupts</a:t>
            </a:r>
          </a:p>
          <a:p>
            <a:pPr lvl="1"/>
            <a:r>
              <a:rPr lang="en-US" dirty="0" smtClean="0"/>
              <a:t>Add extra instructions to mask the index register value</a:t>
            </a:r>
          </a:p>
          <a:p>
            <a:pPr lvl="1"/>
            <a:r>
              <a:rPr lang="en-US" dirty="0" smtClean="0"/>
              <a:t>When using SP as index register</a:t>
            </a:r>
          </a:p>
          <a:p>
            <a:pPr lvl="2"/>
            <a:r>
              <a:rPr lang="en-US" dirty="0" smtClean="0"/>
              <a:t>Insert a instruction to align SP</a:t>
            </a:r>
          </a:p>
          <a:p>
            <a:pPr lvl="2"/>
            <a:r>
              <a:rPr lang="en-US" dirty="0" smtClean="0"/>
              <a:t>Insure immediate offsets are 16-byte aligned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923472"/>
            <a:ext cx="28194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ldrh</a:t>
            </a:r>
            <a:r>
              <a:rPr lang="en-US" b="1" dirty="0" smtClean="0">
                <a:solidFill>
                  <a:srgbClr val="FFFF00"/>
                </a:solidFill>
              </a:rPr>
              <a:t> Test: GPR as index</a:t>
            </a:r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X10,X10, 0xfffff00</a:t>
            </a:r>
          </a:p>
          <a:p>
            <a:r>
              <a:rPr lang="en-US" b="1" dirty="0" err="1" smtClean="0"/>
              <a:t>ldrh</a:t>
            </a:r>
            <a:r>
              <a:rPr lang="en-US" b="1" dirty="0" smtClean="0"/>
              <a:t> W5, [X10], #112</a:t>
            </a:r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X14,X14, 0xfffff00</a:t>
            </a:r>
          </a:p>
          <a:p>
            <a:r>
              <a:rPr lang="en-US" b="1" dirty="0" err="1" smtClean="0"/>
              <a:t>ldrh</a:t>
            </a:r>
            <a:r>
              <a:rPr lang="en-US" b="1" dirty="0" smtClean="0"/>
              <a:t> W16, [X14], #-25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4971871"/>
            <a:ext cx="2743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ldrsh</a:t>
            </a:r>
            <a:r>
              <a:rPr lang="en-US" b="1" dirty="0" smtClean="0">
                <a:solidFill>
                  <a:srgbClr val="FFFF00"/>
                </a:solidFill>
              </a:rPr>
              <a:t> Test: SP as index</a:t>
            </a:r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SP, SP, 0xfffff00</a:t>
            </a:r>
          </a:p>
          <a:p>
            <a:r>
              <a:rPr lang="en-US" b="1" dirty="0" err="1" smtClean="0"/>
              <a:t>ldrsh</a:t>
            </a:r>
            <a:r>
              <a:rPr lang="en-US" b="1" dirty="0" smtClean="0"/>
              <a:t> W10, [SP, #-240]!</a:t>
            </a:r>
          </a:p>
          <a:p>
            <a:r>
              <a:rPr lang="en-US" b="1" dirty="0" err="1" smtClean="0"/>
              <a:t>ldrsh</a:t>
            </a:r>
            <a:r>
              <a:rPr lang="en-US" b="1" dirty="0" smtClean="0"/>
              <a:t> W22, [SP, #10]!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Generation: Handling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124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Fully randomized branch instruction operands can take the control to unknown memory addresses</a:t>
            </a:r>
          </a:p>
          <a:p>
            <a:r>
              <a:rPr lang="en-US" dirty="0" smtClean="0"/>
              <a:t>Will result in uninitialized memory being read as instruction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/>
            <a:r>
              <a:rPr lang="en-US" dirty="0" smtClean="0"/>
              <a:t>Resulting in illegal/undefined interrupts</a:t>
            </a:r>
          </a:p>
          <a:p>
            <a:r>
              <a:rPr lang="en-US" dirty="0" smtClean="0"/>
              <a:t>Add extra instruction to save the return address in X0</a:t>
            </a:r>
          </a:p>
          <a:p>
            <a:r>
              <a:rPr lang="en-US" dirty="0" smtClean="0"/>
              <a:t>Fill uninitialized memory with “return X0” </a:t>
            </a:r>
            <a:r>
              <a:rPr lang="en-US" dirty="0" err="1" smtClean="0"/>
              <a:t>opcode</a:t>
            </a:r>
            <a:endParaRPr lang="en-US" dirty="0" smtClean="0"/>
          </a:p>
          <a:p>
            <a:r>
              <a:rPr lang="en-US" dirty="0" smtClean="0"/>
              <a:t>Constrain branch operands to be outside the test instruction memory range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648200"/>
            <a:ext cx="19812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branch test</a:t>
            </a:r>
          </a:p>
          <a:p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adr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x0, 8</a:t>
            </a:r>
          </a:p>
          <a:p>
            <a:r>
              <a:rPr lang="en-US" b="1" dirty="0" smtClean="0"/>
              <a:t>B 67066032</a:t>
            </a:r>
          </a:p>
          <a:p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adr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x0, 8</a:t>
            </a:r>
          </a:p>
          <a:p>
            <a:r>
              <a:rPr lang="en-US" b="1" dirty="0" smtClean="0"/>
              <a:t>B -30761752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4648200"/>
            <a:ext cx="60960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branch test command line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./</a:t>
            </a:r>
            <a:r>
              <a:rPr lang="en-US" sz="1400" b="1" i="1" dirty="0" err="1" smtClean="0">
                <a:solidFill>
                  <a:schemeClr val="bg1"/>
                </a:solidFill>
              </a:rPr>
              <a:t>sim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-s </a:t>
            </a:r>
            <a:r>
              <a:rPr lang="en-US" sz="1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sim.uninit_mem_fill_word</a:t>
            </a:r>
            <a:r>
              <a:rPr lang="en-US" sz="1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=+</a:t>
            </a:r>
            <a:r>
              <a:rPr lang="en-US" sz="1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</a:t>
            </a:r>
            <a:r>
              <a:rPr lang="en-US" sz="1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1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get_mem_fill_word</a:t>
            </a:r>
            <a:r>
              <a:rPr lang="en-US" sz="1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1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arch_prefix</a:t>
            </a:r>
            <a:r>
              <a:rPr lang="en-US" sz="1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)) </a:t>
            </a:r>
            <a:r>
              <a:rPr lang="en-US" sz="1400" b="1" i="1" dirty="0" smtClean="0">
                <a:solidFill>
                  <a:schemeClr val="bg1"/>
                </a:solidFill>
              </a:rPr>
              <a:t>&lt;rest of the arguments&gt;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Example: ./</a:t>
            </a:r>
            <a:r>
              <a:rPr lang="en-US" sz="1400" b="1" i="1" dirty="0" err="1" smtClean="0">
                <a:solidFill>
                  <a:schemeClr val="bg1"/>
                </a:solidFill>
              </a:rPr>
              <a:t>sim</a:t>
            </a:r>
            <a:r>
              <a:rPr lang="en-US" sz="1400" b="1" i="1" dirty="0" smtClean="0">
                <a:solidFill>
                  <a:schemeClr val="bg1"/>
                </a:solidFill>
              </a:rPr>
              <a:t> -s </a:t>
            </a:r>
            <a:r>
              <a:rPr lang="en-US" sz="1400" b="1" i="1" dirty="0" err="1" smtClean="0">
                <a:solidFill>
                  <a:schemeClr val="bg1"/>
                </a:solidFill>
              </a:rPr>
              <a:t>sim.uninit_mem_fill_word</a:t>
            </a:r>
            <a:r>
              <a:rPr lang="en-US" sz="1400" b="1" i="1" dirty="0" smtClean="0">
                <a:solidFill>
                  <a:schemeClr val="bg1"/>
                </a:solidFill>
              </a:rPr>
              <a:t>=0x00005fd6 &lt;other arguments&gt;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Generation: MMU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MMU Enabled or Disabled</a:t>
            </a:r>
          </a:p>
          <a:p>
            <a:r>
              <a:rPr lang="en-US" dirty="0" smtClean="0"/>
              <a:t>System Register Controls</a:t>
            </a:r>
          </a:p>
          <a:p>
            <a:pPr lvl="1"/>
            <a:r>
              <a:rPr lang="en-US" dirty="0" smtClean="0"/>
              <a:t>Write Execute Never (WXN)</a:t>
            </a:r>
          </a:p>
          <a:p>
            <a:pPr lvl="1"/>
            <a:r>
              <a:rPr lang="en-US" dirty="0" smtClean="0"/>
              <a:t>Top bit – address size</a:t>
            </a:r>
          </a:p>
          <a:p>
            <a:pPr lvl="1"/>
            <a:r>
              <a:rPr lang="en-US" dirty="0" smtClean="0"/>
              <a:t>Page &amp; Granule Size </a:t>
            </a:r>
          </a:p>
          <a:p>
            <a:pPr lvl="1"/>
            <a:r>
              <a:rPr lang="en-US" dirty="0" smtClean="0"/>
              <a:t>Translation Table Base Addresses</a:t>
            </a:r>
          </a:p>
          <a:p>
            <a:pPr lvl="1"/>
            <a:r>
              <a:rPr lang="en-US" dirty="0" smtClean="0"/>
              <a:t>Stage 1, Stage 2 enables</a:t>
            </a:r>
          </a:p>
          <a:p>
            <a:pPr lvl="1"/>
            <a:r>
              <a:rPr lang="en-US" dirty="0" smtClean="0"/>
              <a:t>Don’t care: </a:t>
            </a:r>
            <a:r>
              <a:rPr lang="en-US" dirty="0" err="1" smtClean="0"/>
              <a:t>Shareability</a:t>
            </a:r>
            <a:r>
              <a:rPr lang="en-US" dirty="0" smtClean="0"/>
              <a:t> and </a:t>
            </a:r>
            <a:r>
              <a:rPr lang="en-US" dirty="0" err="1" smtClean="0"/>
              <a:t>Cacheability</a:t>
            </a:r>
            <a:r>
              <a:rPr lang="en-US" dirty="0" smtClean="0"/>
              <a:t> controls </a:t>
            </a:r>
          </a:p>
          <a:p>
            <a:r>
              <a:rPr lang="en-US" dirty="0" smtClean="0"/>
              <a:t>Address Translation System</a:t>
            </a:r>
          </a:p>
          <a:p>
            <a:pPr lvl="1"/>
            <a:r>
              <a:rPr lang="en-US" dirty="0" smtClean="0"/>
              <a:t>Translation regimes &amp; stages</a:t>
            </a:r>
          </a:p>
          <a:p>
            <a:pPr lvl="1"/>
            <a:r>
              <a:rPr lang="en-US" dirty="0" smtClean="0"/>
              <a:t>Translation table format</a:t>
            </a:r>
          </a:p>
          <a:p>
            <a:pPr lvl="1"/>
            <a:r>
              <a:rPr lang="en-US" dirty="0" smtClean="0"/>
              <a:t>Memory Attributes</a:t>
            </a:r>
          </a:p>
          <a:p>
            <a:pPr lvl="1"/>
            <a:r>
              <a:rPr lang="en-US" dirty="0" smtClean="0"/>
              <a:t>Translation Faults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Models &amp; Verification</a:t>
            </a:r>
          </a:p>
          <a:p>
            <a:r>
              <a:rPr lang="en-US" dirty="0" smtClean="0"/>
              <a:t>The Design under Test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Our Methodology</a:t>
            </a:r>
          </a:p>
          <a:p>
            <a:r>
              <a:rPr lang="en-US" dirty="0" smtClean="0"/>
              <a:t>Test Generation</a:t>
            </a:r>
          </a:p>
          <a:p>
            <a:r>
              <a:rPr lang="en-US" dirty="0" smtClean="0"/>
              <a:t>Trace Generation</a:t>
            </a:r>
          </a:p>
          <a:p>
            <a:r>
              <a:rPr lang="en-US" dirty="0" smtClean="0"/>
              <a:t>Trace Analysis</a:t>
            </a:r>
          </a:p>
          <a:p>
            <a:r>
              <a:rPr lang="en-US" dirty="0" smtClean="0"/>
              <a:t>Conclusion &amp; Future Directions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3581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Both DUT and reference model generate execution trace when running a test</a:t>
            </a:r>
          </a:p>
          <a:p>
            <a:pPr lvl="1"/>
            <a:r>
              <a:rPr lang="en-US" dirty="0" smtClean="0"/>
              <a:t>Instruction address &amp;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/>
            <a:r>
              <a:rPr lang="en-US" dirty="0" smtClean="0"/>
              <a:t>Register updates</a:t>
            </a:r>
          </a:p>
          <a:p>
            <a:pPr lvl="2"/>
            <a:r>
              <a:rPr lang="en-US" dirty="0" smtClean="0"/>
              <a:t>Any register update due to execution of the instruction will be captured – destination registers extracted from decode data</a:t>
            </a:r>
          </a:p>
          <a:p>
            <a:pPr lvl="3"/>
            <a:r>
              <a:rPr lang="en-US" dirty="0" smtClean="0"/>
              <a:t>GPR, FPR, VR, SPR, CR</a:t>
            </a:r>
          </a:p>
          <a:p>
            <a:pPr lvl="2"/>
            <a:r>
              <a:rPr lang="en-US" dirty="0" smtClean="0"/>
              <a:t>Any register update due to instruction taking exception/interrupt will be captured – custom tracing</a:t>
            </a:r>
          </a:p>
          <a:p>
            <a:pPr lvl="3"/>
            <a:r>
              <a:rPr lang="en-US" dirty="0" smtClean="0"/>
              <a:t>ELR, ESR, FAR, SPSR, CPSR, etc</a:t>
            </a:r>
          </a:p>
          <a:p>
            <a:pPr lvl="1"/>
            <a:r>
              <a:rPr lang="en-US" dirty="0" smtClean="0"/>
              <a:t>Memory updates</a:t>
            </a:r>
          </a:p>
          <a:p>
            <a:pPr lvl="2"/>
            <a:r>
              <a:rPr lang="en-US" dirty="0" smtClean="0"/>
              <a:t>Load/Store instructions accessing/updating memory</a:t>
            </a:r>
          </a:p>
          <a:p>
            <a:pPr lvl="3"/>
            <a:r>
              <a:rPr lang="en-US" dirty="0" smtClean="0"/>
              <a:t>Custom tracing via memory access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5124271"/>
            <a:ext cx="5105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&lt; Inst No &gt; &lt; </a:t>
            </a:r>
            <a:r>
              <a:rPr lang="en-US" b="1" dirty="0" err="1" smtClean="0">
                <a:solidFill>
                  <a:schemeClr val="bg1"/>
                </a:solidFill>
              </a:rPr>
              <a:t>Addr</a:t>
            </a:r>
            <a:r>
              <a:rPr lang="en-US" b="1" dirty="0" smtClean="0">
                <a:solidFill>
                  <a:schemeClr val="bg1"/>
                </a:solidFill>
              </a:rPr>
              <a:t> &gt; &lt; </a:t>
            </a:r>
            <a:r>
              <a:rPr lang="en-US" b="1" dirty="0" err="1" smtClean="0">
                <a:solidFill>
                  <a:schemeClr val="bg1"/>
                </a:solidFill>
              </a:rPr>
              <a:t>Opcode</a:t>
            </a:r>
            <a:r>
              <a:rPr lang="en-US" b="1" dirty="0" smtClean="0">
                <a:solidFill>
                  <a:schemeClr val="bg1"/>
                </a:solidFill>
              </a:rPr>
              <a:t> &gt; : &lt; Disassembly &gt;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&lt; Inst No &gt; R &lt; </a:t>
            </a:r>
            <a:r>
              <a:rPr lang="en-US" b="1" dirty="0" err="1" smtClean="0">
                <a:solidFill>
                  <a:schemeClr val="bg1"/>
                </a:solidFill>
              </a:rPr>
              <a:t>Reg</a:t>
            </a:r>
            <a:r>
              <a:rPr lang="en-US" b="1" dirty="0" smtClean="0">
                <a:solidFill>
                  <a:schemeClr val="bg1"/>
                </a:solidFill>
              </a:rPr>
              <a:t> Name &gt; &lt; Value &gt;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&lt; Inst No &gt; MR&lt; width &gt; &lt; VA &gt; : &lt; PA &gt; &lt; Value &gt;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&lt; Inst No &gt; MW&lt; width &gt; &lt; VA &gt; : &lt; PA &gt; &lt; Value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Trace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295400"/>
            <a:ext cx="5334000" cy="507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 1004 8b87a61d : ADD x29,x16,x7, ASR #41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2 R X29 CB613045F7B498D7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4 1008 f84c84c7 : LDR      x7,[x6],#0xc8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4 MR8 0000fa00:00000000fa00 d65f0000_d65f0000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4 R X7 D65F0000D65F0000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4 R X6 000000000000FAC8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7 1018 f808148a : STR      x10,[x4],#0x81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7 R X4 000000000007FE81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7 MW8 0007fe00:00000007fe00 76ace219_000ff900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…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9 1020 f800802a  : STUR     x10,[x1,#8]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9 R ESR_EL2 93ca8044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9 R FAR_EL2 00000002f2ebbd20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9 R ELR_EL2 00000000000001020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9 R SPSR_EL2 000003c5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9 R CPSR 000003c9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6705600" y="1295400"/>
            <a:ext cx="1676400" cy="502919"/>
          </a:xfrm>
          <a:prstGeom prst="borderCallout1">
            <a:avLst>
              <a:gd name="adj1" fmla="val 46888"/>
              <a:gd name="adj2" fmla="val -6385"/>
              <a:gd name="adj3" fmla="val 49729"/>
              <a:gd name="adj4" fmla="val -7664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Arithmetic Inst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6705600" y="2133600"/>
            <a:ext cx="1676400" cy="502919"/>
          </a:xfrm>
          <a:prstGeom prst="borderCallout1">
            <a:avLst>
              <a:gd name="adj1" fmla="val 46888"/>
              <a:gd name="adj2" fmla="val -6385"/>
              <a:gd name="adj3" fmla="val 49729"/>
              <a:gd name="adj4" fmla="val -7664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Read Inst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629400" y="3429000"/>
            <a:ext cx="1676400" cy="502919"/>
          </a:xfrm>
          <a:prstGeom prst="borderCallout1">
            <a:avLst>
              <a:gd name="adj1" fmla="val 46888"/>
              <a:gd name="adj2" fmla="val -6385"/>
              <a:gd name="adj3" fmla="val 49729"/>
              <a:gd name="adj4" fmla="val -7664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Store Inst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6629400" y="4953000"/>
            <a:ext cx="1905000" cy="838200"/>
          </a:xfrm>
          <a:prstGeom prst="borderCallout1">
            <a:avLst>
              <a:gd name="adj1" fmla="val 46888"/>
              <a:gd name="adj2" fmla="val -6385"/>
              <a:gd name="adj3" fmla="val 49729"/>
              <a:gd name="adj4" fmla="val -7664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Store Inst Causing Exception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Post processing of execution traces from DUT and reference model</a:t>
            </a:r>
          </a:p>
          <a:p>
            <a:r>
              <a:rPr lang="en-US" dirty="0" smtClean="0"/>
              <a:t>Determines equivalence between the two traces for each instruction execution</a:t>
            </a:r>
          </a:p>
          <a:p>
            <a:pPr lvl="1"/>
            <a:r>
              <a:rPr lang="en-US" dirty="0" smtClean="0"/>
              <a:t>Instruction address</a:t>
            </a:r>
          </a:p>
          <a:p>
            <a:pPr lvl="1"/>
            <a:r>
              <a:rPr lang="en-US" dirty="0" smtClean="0"/>
              <a:t>Instruction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/>
            <a:r>
              <a:rPr lang="en-US" dirty="0" smtClean="0"/>
              <a:t>Register updates</a:t>
            </a:r>
          </a:p>
          <a:p>
            <a:pPr lvl="1"/>
            <a:r>
              <a:rPr lang="en-US" dirty="0" smtClean="0"/>
              <a:t>Memory updates</a:t>
            </a:r>
          </a:p>
          <a:p>
            <a:r>
              <a:rPr lang="en-US" dirty="0" smtClean="0"/>
              <a:t>Detect special scenarios</a:t>
            </a:r>
          </a:p>
          <a:p>
            <a:pPr lvl="1"/>
            <a:r>
              <a:rPr lang="en-US" dirty="0" smtClean="0"/>
              <a:t>Undefined behavior</a:t>
            </a:r>
          </a:p>
          <a:p>
            <a:pPr lvl="2"/>
            <a:r>
              <a:rPr lang="en-US" dirty="0" smtClean="0"/>
              <a:t>Exception during execution of a micro-op</a:t>
            </a:r>
          </a:p>
          <a:p>
            <a:pPr lvl="1"/>
            <a:r>
              <a:rPr lang="en-US" dirty="0" smtClean="0"/>
              <a:t>Known limitations</a:t>
            </a:r>
          </a:p>
          <a:p>
            <a:pPr lvl="2"/>
            <a:r>
              <a:rPr lang="en-US" dirty="0" smtClean="0"/>
              <a:t>Self Modifying code</a:t>
            </a:r>
          </a:p>
          <a:p>
            <a:pPr lvl="2"/>
            <a:r>
              <a:rPr lang="en-US" dirty="0" smtClean="0"/>
              <a:t>Low Power Instruction execution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Test Suites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143000"/>
          <a:ext cx="8610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096000"/>
                <a:gridCol w="914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Test Suite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Tests</a:t>
                      </a:r>
                      <a:endParaRPr lang="en-US" sz="14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Starter (</a:t>
                      </a:r>
                      <a:r>
                        <a:rPr lang="en-US" sz="1400" dirty="0" err="1" smtClean="0"/>
                        <a:t>ss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Exercise</a:t>
                      </a:r>
                      <a:r>
                        <a:rPr lang="en-US" sz="1400" baseline="0" dirty="0" smtClean="0"/>
                        <a:t> Basic Functionality of every instruction – Integer, Floating Point, SIMD, Crypto: Arithmetic, Logical, Load, Store, Branch, System, etc</a:t>
                      </a:r>
                    </a:p>
                    <a:p>
                      <a:r>
                        <a:rPr lang="en-US" sz="1400" baseline="0" dirty="0" smtClean="0"/>
                        <a:t>Registers randomized – Fix-ups to avoid alignment requirement violations</a:t>
                      </a:r>
                    </a:p>
                    <a:p>
                      <a:r>
                        <a:rPr lang="en-US" sz="1400" baseline="0" dirty="0" smtClean="0"/>
                        <a:t>Operands constrained to avoid generating exceptions</a:t>
                      </a:r>
                    </a:p>
                    <a:p>
                      <a:r>
                        <a:rPr lang="en-US" sz="1400" baseline="0" dirty="0" smtClean="0"/>
                        <a:t>All computation modes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20K</a:t>
                      </a:r>
                      <a:endParaRPr lang="en-US" sz="1400" dirty="0"/>
                    </a:p>
                  </a:txBody>
                  <a:tcPr/>
                </a:tc>
              </a:tr>
              <a:tr h="488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Jump</a:t>
                      </a:r>
                      <a:r>
                        <a:rPr lang="en-US" sz="1400" baseline="0" dirty="0" smtClean="0"/>
                        <a:t> Starter (</a:t>
                      </a:r>
                      <a:r>
                        <a:rPr lang="en-US" sz="1400" baseline="0" dirty="0" err="1" smtClean="0"/>
                        <a:t>js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 behavior 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ss</a:t>
                      </a:r>
                      <a:r>
                        <a:rPr lang="en-US" sz="1400" baseline="0" dirty="0" smtClean="0"/>
                        <a:t>, but in a repeated fashion</a:t>
                      </a:r>
                    </a:p>
                    <a:p>
                      <a:r>
                        <a:rPr lang="en-US" sz="1400" baseline="0" dirty="0" smtClean="0"/>
                        <a:t>100s of same instruction with different/random operands executing back to back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20K</a:t>
                      </a:r>
                      <a:endParaRPr lang="en-US" sz="1400" dirty="0"/>
                    </a:p>
                  </a:txBody>
                  <a:tcPr/>
                </a:tc>
              </a:tr>
              <a:tr h="488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Instruction</a:t>
                      </a:r>
                      <a:r>
                        <a:rPr lang="en-US" sz="1400" baseline="0" dirty="0" smtClean="0"/>
                        <a:t> Mix (</a:t>
                      </a:r>
                      <a:r>
                        <a:rPr lang="en-US" sz="1400" baseline="0" dirty="0" err="1" smtClean="0"/>
                        <a:t>imix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Random mix</a:t>
                      </a:r>
                      <a:r>
                        <a:rPr lang="en-US" sz="1400" baseline="0" dirty="0" smtClean="0"/>
                        <a:t> of various instructions with valid operands</a:t>
                      </a:r>
                    </a:p>
                    <a:p>
                      <a:r>
                        <a:rPr lang="en-US" sz="1400" baseline="0" dirty="0" smtClean="0"/>
                        <a:t>1000s of instructions per test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5K</a:t>
                      </a:r>
                      <a:endParaRPr lang="en-US" sz="1400" dirty="0"/>
                    </a:p>
                  </a:txBody>
                  <a:tcPr/>
                </a:tc>
              </a:tr>
              <a:tr h="488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Random </a:t>
                      </a:r>
                      <a:r>
                        <a:rPr lang="en-US" sz="1400" dirty="0" err="1" smtClean="0"/>
                        <a:t>ss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js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imix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ss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js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imix</a:t>
                      </a:r>
                      <a:r>
                        <a:rPr lang="en-US" sz="1400" baseline="0" dirty="0" smtClean="0"/>
                        <a:t> suites with System Registers randomized</a:t>
                      </a:r>
                    </a:p>
                    <a:p>
                      <a:r>
                        <a:rPr lang="en-US" sz="1400" baseline="0" dirty="0" smtClean="0"/>
                        <a:t>Execute instructions under different contexts set by system register settings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45K</a:t>
                      </a:r>
                      <a:endParaRPr lang="en-US" sz="1400" dirty="0"/>
                    </a:p>
                  </a:txBody>
                  <a:tcPr/>
                </a:tc>
              </a:tr>
              <a:tr h="488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Random operands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Generated using raw decode data</a:t>
                      </a:r>
                      <a:r>
                        <a:rPr lang="en-US" sz="1400" baseline="0" dirty="0" smtClean="0"/>
                        <a:t> from simulator to cover invalid operand combinations – stresses on negative test case scenarios and exception handling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45K</a:t>
                      </a:r>
                      <a:endParaRPr lang="en-US" sz="1400" dirty="0"/>
                    </a:p>
                  </a:txBody>
                  <a:tcPr/>
                </a:tc>
              </a:tr>
              <a:tr h="488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MMU Validation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Individual Control of</a:t>
                      </a:r>
                      <a:r>
                        <a:rPr lang="en-US" sz="1400" baseline="0" dirty="0" smtClean="0"/>
                        <a:t> MMU at different exception levels</a:t>
                      </a:r>
                    </a:p>
                    <a:p>
                      <a:r>
                        <a:rPr lang="en-US" sz="1400" baseline="0" dirty="0" smtClean="0"/>
                        <a:t>Support for virtual address, validation of different translation levels , TLB caching</a:t>
                      </a:r>
                    </a:p>
                    <a:p>
                      <a:r>
                        <a:rPr lang="en-US" sz="1400" baseline="0" dirty="0" smtClean="0"/>
                        <a:t>Random mix of Load, Store and Branch Instructions for different exception levels and computation modes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5K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Tests developed along with ISS development</a:t>
            </a:r>
          </a:p>
          <a:p>
            <a:pPr lvl="1"/>
            <a:r>
              <a:rPr lang="en-US" dirty="0" smtClean="0"/>
              <a:t>No extra/dedicated effort for model verification</a:t>
            </a:r>
          </a:p>
          <a:p>
            <a:pPr lvl="1"/>
            <a:r>
              <a:rPr lang="en-US" dirty="0" smtClean="0"/>
              <a:t>Leverage in-depth understanding as well as simulator code for ISS for model verification</a:t>
            </a:r>
          </a:p>
          <a:p>
            <a:pPr lvl="1"/>
            <a:r>
              <a:rPr lang="en-US" dirty="0" smtClean="0"/>
              <a:t>Instrument ISS for trace generation as required</a:t>
            </a:r>
          </a:p>
          <a:p>
            <a:r>
              <a:rPr lang="en-US" dirty="0" smtClean="0"/>
              <a:t>Minimize test framework effort</a:t>
            </a:r>
          </a:p>
          <a:p>
            <a:pPr lvl="1"/>
            <a:r>
              <a:rPr lang="en-US" dirty="0" smtClean="0"/>
              <a:t>Instrumentation of golden model for trace generation</a:t>
            </a:r>
          </a:p>
          <a:p>
            <a:pPr lvl="1"/>
            <a:r>
              <a:rPr lang="en-US" dirty="0" smtClean="0"/>
              <a:t> Development of trace analysis tool</a:t>
            </a:r>
          </a:p>
          <a:p>
            <a:r>
              <a:rPr lang="en-US" dirty="0" smtClean="0"/>
              <a:t>Thorough testing of required simulator features along with simulator development</a:t>
            </a:r>
          </a:p>
          <a:p>
            <a:pPr lvl="1"/>
            <a:r>
              <a:rPr lang="en-US" dirty="0" smtClean="0"/>
              <a:t>Several hard to find defects caught and fixed early in the development phase</a:t>
            </a:r>
          </a:p>
          <a:p>
            <a:r>
              <a:rPr lang="en-US" dirty="0" smtClean="0"/>
              <a:t>Much less tests required to be generated to achieve desired coverage</a:t>
            </a:r>
          </a:p>
          <a:p>
            <a:pPr lvl="1"/>
            <a:r>
              <a:rPr lang="en-US" dirty="0" smtClean="0"/>
              <a:t>A few hundred thousand, instead of millions in pure </a:t>
            </a:r>
            <a:r>
              <a:rPr lang="en-US" dirty="0" err="1" smtClean="0"/>
              <a:t>fuzzing</a:t>
            </a:r>
            <a:r>
              <a:rPr lang="en-US" dirty="0" smtClean="0"/>
              <a:t> based approach</a:t>
            </a:r>
          </a:p>
          <a:p>
            <a:endParaRPr lang="en-US" dirty="0" smtClean="0"/>
          </a:p>
          <a:p>
            <a:r>
              <a:rPr lang="en-US" dirty="0" smtClean="0"/>
              <a:t>Future directions</a:t>
            </a:r>
          </a:p>
          <a:p>
            <a:pPr lvl="1"/>
            <a:r>
              <a:rPr lang="en-US" dirty="0" smtClean="0"/>
              <a:t>Code coverage measurement to detect simulator aspects weekly tested and increase focus on covering such aspects</a:t>
            </a:r>
          </a:p>
          <a:p>
            <a:pPr lvl="2"/>
            <a:r>
              <a:rPr lang="en-US" dirty="0" smtClean="0"/>
              <a:t>Challenges with JIT DBT as static instrumentation approach will not work with dynamically emitted/executed code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Models &amp; Verification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4960" y="1905000"/>
            <a:ext cx="50190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8862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Simulation Models are used for a variety of purposes</a:t>
            </a:r>
          </a:p>
          <a:p>
            <a:pPr lvl="1" algn="just"/>
            <a:r>
              <a:rPr lang="en-US" dirty="0" smtClean="0"/>
              <a:t>Design of systems</a:t>
            </a:r>
          </a:p>
          <a:p>
            <a:pPr lvl="1" algn="just"/>
            <a:r>
              <a:rPr lang="en-US" dirty="0" smtClean="0"/>
              <a:t>Development of system operating policies</a:t>
            </a:r>
          </a:p>
          <a:p>
            <a:pPr lvl="1" algn="just"/>
            <a:r>
              <a:rPr lang="en-US" dirty="0" smtClean="0"/>
              <a:t>Research to develop system understandings</a:t>
            </a:r>
          </a:p>
          <a:p>
            <a:pPr algn="just"/>
            <a:r>
              <a:rPr lang="en-US" dirty="0" smtClean="0"/>
              <a:t>Model and its results must be correct for its ‘use’</a:t>
            </a:r>
          </a:p>
          <a:p>
            <a:pPr algn="just"/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5715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latin typeface="+mn-lt"/>
                <a:cs typeface="+mn-cs"/>
              </a:rPr>
              <a:t>[1]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G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Sargent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Verification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validation of simulation models”, Journal of Simulation (2013)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Models &amp;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should be developed for a specific purpose (or application)</a:t>
            </a:r>
          </a:p>
          <a:p>
            <a:pPr lvl="1"/>
            <a:r>
              <a:rPr lang="en-US" dirty="0" smtClean="0"/>
              <a:t>Its validity determined with respect to that purpose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Often too costly and time consuming to determine ‘absolute’ validity</a:t>
            </a:r>
          </a:p>
          <a:p>
            <a:endParaRPr lang="en-US" dirty="0" smtClean="0"/>
          </a:p>
          <a:p>
            <a:r>
              <a:rPr lang="en-US" dirty="0" smtClean="0"/>
              <a:t>Tests and evaluations are conducted until sufficient confidence is obtained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Design-Under-Test (DUT)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447801"/>
            <a:ext cx="38100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Instruction-level fast simulation model (Just in time dynamic binary translation) of a modern 64b Processor</a:t>
            </a:r>
          </a:p>
          <a:p>
            <a:r>
              <a:rPr lang="en-US" dirty="0" smtClean="0"/>
              <a:t>Optimized for simulation speed: block chaining, DMI, host register allocation, hierarchical TLB and Translation caching</a:t>
            </a:r>
          </a:p>
          <a:p>
            <a:r>
              <a:rPr lang="en-US" dirty="0" smtClean="0"/>
              <a:t>Functional only</a:t>
            </a:r>
          </a:p>
          <a:p>
            <a:pPr lvl="1"/>
            <a:r>
              <a:rPr lang="en-US" dirty="0" smtClean="0"/>
              <a:t>No timing</a:t>
            </a:r>
          </a:p>
          <a:p>
            <a:r>
              <a:rPr lang="en-US" dirty="0" smtClean="0"/>
              <a:t>Caches, pipeline stages and debug logic not modeled</a:t>
            </a:r>
          </a:p>
          <a:p>
            <a:r>
              <a:rPr lang="en-US" dirty="0" smtClean="0"/>
              <a:t>Instruction Accurate</a:t>
            </a:r>
          </a:p>
          <a:p>
            <a:pPr lvl="1"/>
            <a:r>
              <a:rPr lang="en-US" dirty="0" smtClean="0"/>
              <a:t>Unmodified binaries can be ported from simulator to silicon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96824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Synchronized State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4800600" cy="4495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Very little work has been done on verifying correctness of processor simulators </a:t>
            </a:r>
            <a:r>
              <a:rPr lang="en-US" sz="2000" dirty="0" smtClean="0"/>
              <a:t>[2]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Previous work in this area has been focused on</a:t>
            </a:r>
          </a:p>
          <a:p>
            <a:pPr lvl="1" algn="just"/>
            <a:r>
              <a:rPr lang="en-US" dirty="0" smtClean="0"/>
              <a:t>Hardware Verification</a:t>
            </a:r>
          </a:p>
          <a:p>
            <a:pPr lvl="1" algn="just"/>
            <a:r>
              <a:rPr lang="en-US" dirty="0" smtClean="0"/>
              <a:t>Simulation Functionality</a:t>
            </a:r>
          </a:p>
          <a:p>
            <a:pPr lvl="1" algn="just"/>
            <a:r>
              <a:rPr lang="en-US" dirty="0" smtClean="0"/>
              <a:t>Simulation Speed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733800" cy="421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5562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latin typeface="+mn-lt"/>
                <a:cs typeface="+mn-cs"/>
              </a:rPr>
              <a:t>[2]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Bob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Glamm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David J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Lilja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“Automatic Verification of Instruction Set Simulation using Synchronized State Comparison”, IEEE Simulation Symposium (2001)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Fuzzing</a:t>
            </a:r>
            <a:r>
              <a:rPr lang="en-US" dirty="0" smtClean="0"/>
              <a:t> based Automatic Test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5410200" cy="44957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1" dirty="0" err="1" smtClean="0"/>
              <a:t>EmuFuzzer</a:t>
            </a:r>
            <a:r>
              <a:rPr lang="en-US" dirty="0" smtClean="0"/>
              <a:t> :</a:t>
            </a:r>
            <a:r>
              <a:rPr lang="en-US" i="1" dirty="0" smtClean="0"/>
              <a:t> </a:t>
            </a:r>
            <a:r>
              <a:rPr lang="en-US" dirty="0" smtClean="0"/>
              <a:t>Fully automated testing methodology for CPU emulators, based on </a:t>
            </a:r>
            <a:r>
              <a:rPr lang="en-US" dirty="0" err="1" smtClean="0"/>
              <a:t>fuzzing</a:t>
            </a:r>
            <a:r>
              <a:rPr lang="en-US" dirty="0" smtClean="0"/>
              <a:t> </a:t>
            </a:r>
            <a:r>
              <a:rPr lang="en-US" sz="2000" dirty="0" smtClean="0"/>
              <a:t>[3]</a:t>
            </a:r>
          </a:p>
          <a:p>
            <a:pPr lvl="1" algn="just"/>
            <a:r>
              <a:rPr lang="en-US" dirty="0" smtClean="0"/>
              <a:t>Random Test case generation</a:t>
            </a:r>
          </a:p>
          <a:p>
            <a:pPr lvl="1" algn="just"/>
            <a:r>
              <a:rPr lang="en-US" dirty="0" smtClean="0"/>
              <a:t>CPU assisted test case generation</a:t>
            </a:r>
          </a:p>
          <a:p>
            <a:pPr algn="just"/>
            <a:r>
              <a:rPr lang="en-US" dirty="0" smtClean="0"/>
              <a:t>Several functional defects reported in state-of-the-art CPU emulators – </a:t>
            </a:r>
            <a:r>
              <a:rPr lang="en-US" i="1" dirty="0" smtClean="0"/>
              <a:t>QEMU, </a:t>
            </a:r>
            <a:r>
              <a:rPr lang="en-US" i="1" dirty="0" err="1" smtClean="0"/>
              <a:t>Valgrind</a:t>
            </a:r>
            <a:r>
              <a:rPr lang="en-US" i="1" dirty="0" smtClean="0"/>
              <a:t>, Pin, BOCHS</a:t>
            </a:r>
          </a:p>
          <a:p>
            <a:pPr lvl="1" algn="just"/>
            <a:r>
              <a:rPr lang="en-US" dirty="0" smtClean="0"/>
              <a:t>Development of CPU emulator is a very challenging task</a:t>
            </a:r>
          </a:p>
          <a:p>
            <a:pPr lvl="1" algn="just"/>
            <a:r>
              <a:rPr lang="en-US" dirty="0" smtClean="0"/>
              <a:t>Need for specialized testing methodology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58674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latin typeface="+mn-lt"/>
                <a:cs typeface="+mn-cs"/>
              </a:rPr>
              <a:t>[3]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Lorenzo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Martignoni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 al,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“Testing CPU Emulators”, ISSTA, 2009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125282"/>
            <a:ext cx="3429000" cy="237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132" y="3657600"/>
            <a:ext cx="3613867" cy="229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079274"/>
            <a:ext cx="4815099" cy="5397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Initialization Phase</a:t>
            </a:r>
          </a:p>
          <a:p>
            <a:pPr lvl="1"/>
            <a:r>
              <a:rPr lang="en-US" dirty="0" smtClean="0"/>
              <a:t>Register initialization</a:t>
            </a:r>
          </a:p>
          <a:p>
            <a:pPr lvl="2"/>
            <a:r>
              <a:rPr lang="en-US" dirty="0" smtClean="0"/>
              <a:t>Various Register Files: GPR, FPR, VR, Condition Code Registers</a:t>
            </a:r>
          </a:p>
          <a:p>
            <a:pPr lvl="2"/>
            <a:r>
              <a:rPr lang="en-US" dirty="0" smtClean="0"/>
              <a:t>System Register considerations (Invalid State Constraints, MMU constraints)</a:t>
            </a:r>
          </a:p>
          <a:p>
            <a:pPr lvl="1"/>
            <a:r>
              <a:rPr lang="en-US" dirty="0" smtClean="0"/>
              <a:t>Memory initialization</a:t>
            </a:r>
          </a:p>
          <a:p>
            <a:pPr lvl="2"/>
            <a:r>
              <a:rPr lang="en-US" dirty="0" smtClean="0"/>
              <a:t>Page Table Setup</a:t>
            </a:r>
          </a:p>
          <a:p>
            <a:pPr lvl="2"/>
            <a:r>
              <a:rPr lang="en-US" dirty="0" err="1" smtClean="0"/>
              <a:t>Opcode</a:t>
            </a:r>
            <a:r>
              <a:rPr lang="en-US" dirty="0" smtClean="0"/>
              <a:t> Fill</a:t>
            </a:r>
          </a:p>
          <a:p>
            <a:r>
              <a:rPr lang="en-US" dirty="0" smtClean="0"/>
              <a:t>Execution Phase</a:t>
            </a:r>
          </a:p>
          <a:p>
            <a:pPr lvl="1"/>
            <a:r>
              <a:rPr lang="en-US" dirty="0" smtClean="0"/>
              <a:t>Instruction randomization</a:t>
            </a:r>
          </a:p>
          <a:p>
            <a:pPr lvl="1"/>
            <a:r>
              <a:rPr lang="en-US" dirty="0" smtClean="0"/>
              <a:t>Exception handling code insertion</a:t>
            </a:r>
          </a:p>
          <a:p>
            <a:r>
              <a:rPr lang="en-US" dirty="0" smtClean="0"/>
              <a:t>Termination Phase</a:t>
            </a:r>
          </a:p>
          <a:p>
            <a:pPr lvl="1"/>
            <a:r>
              <a:rPr lang="en-US" dirty="0" smtClean="0"/>
              <a:t>Breakpoint on computed end address or exception address</a:t>
            </a:r>
          </a:p>
          <a:p>
            <a:pPr lvl="1"/>
            <a:r>
              <a:rPr lang="en-US" dirty="0" smtClean="0"/>
              <a:t>Instruction limit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1954</Words>
  <Application>Microsoft Office PowerPoint</Application>
  <PresentationFormat>On-screen Show (4:3)</PresentationFormat>
  <Paragraphs>358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Verification Techniques for CPU Simulation Model</vt:lpstr>
      <vt:lpstr>Agenda</vt:lpstr>
      <vt:lpstr>Simulation Models &amp; Verification</vt:lpstr>
      <vt:lpstr>Simulation Models &amp; Verification</vt:lpstr>
      <vt:lpstr>The Design-Under-Test (DUT)</vt:lpstr>
      <vt:lpstr>Synchronized State Comparison</vt:lpstr>
      <vt:lpstr>Fuzzing based Automatic Test Generation</vt:lpstr>
      <vt:lpstr>Test Framework</vt:lpstr>
      <vt:lpstr>Test Generation</vt:lpstr>
      <vt:lpstr>GPR and VR Initialization</vt:lpstr>
      <vt:lpstr>FPR Initialization</vt:lpstr>
      <vt:lpstr>Processor State Initialization</vt:lpstr>
      <vt:lpstr>System State Initialization</vt:lpstr>
      <vt:lpstr>Test Generation: Instruction Randomization</vt:lpstr>
      <vt:lpstr>Test Generation: Invalid Operands</vt:lpstr>
      <vt:lpstr>Test Generation: Using Assembler</vt:lpstr>
      <vt:lpstr>Test Generation: Alignment Requirements</vt:lpstr>
      <vt:lpstr>Test Generation: Handling Branches</vt:lpstr>
      <vt:lpstr>Test Generation: MMU Initialization</vt:lpstr>
      <vt:lpstr>Trace Generation</vt:lpstr>
      <vt:lpstr>An Example Trace</vt:lpstr>
      <vt:lpstr>Trace Analysis</vt:lpstr>
      <vt:lpstr>Generated Test Suites</vt:lpstr>
      <vt:lpstr>Conclusion &amp; Future Directions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2015-09-07T05:14:02Z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