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6"/>
  </p:notesMasterIdLst>
  <p:handoutMasterIdLst>
    <p:handoutMasterId r:id="rId27"/>
  </p:handoutMasterIdLst>
  <p:sldIdLst>
    <p:sldId id="501" r:id="rId5"/>
    <p:sldId id="506" r:id="rId6"/>
    <p:sldId id="528" r:id="rId7"/>
    <p:sldId id="529" r:id="rId8"/>
    <p:sldId id="508" r:id="rId9"/>
    <p:sldId id="509" r:id="rId10"/>
    <p:sldId id="510" r:id="rId11"/>
    <p:sldId id="511" r:id="rId12"/>
    <p:sldId id="512" r:id="rId13"/>
    <p:sldId id="514" r:id="rId14"/>
    <p:sldId id="515" r:id="rId15"/>
    <p:sldId id="516" r:id="rId16"/>
    <p:sldId id="517" r:id="rId17"/>
    <p:sldId id="518" r:id="rId18"/>
    <p:sldId id="519" r:id="rId19"/>
    <p:sldId id="520" r:id="rId20"/>
    <p:sldId id="523" r:id="rId21"/>
    <p:sldId id="524" r:id="rId22"/>
    <p:sldId id="525" r:id="rId23"/>
    <p:sldId id="526" r:id="rId24"/>
    <p:sldId id="527" r:id="rId25"/>
  </p:sldIdLst>
  <p:sldSz cx="9144000" cy="6858000" type="screen4x3"/>
  <p:notesSz cx="10048875" cy="6918325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85D8A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47" autoAdjust="0"/>
    <p:restoredTop sz="85829" autoAdjust="0"/>
  </p:normalViewPr>
  <p:slideViewPr>
    <p:cSldViewPr>
      <p:cViewPr varScale="1">
        <p:scale>
          <a:sx n="89" d="100"/>
          <a:sy n="89" d="100"/>
        </p:scale>
        <p:origin x="98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12.09.2017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CA29D8-B9A4-4DCF-882C-A4EA7DE5F6A4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522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428C-CDB5-4033-9D2C-C10AD30FCAEE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Madhur Bhargava, Mentor A Siemens Business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48653"/>
            <a:ext cx="1336994" cy="828936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6B45C3-2781-4EAF-8C3A-1314A26CECC1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Madhur Bhargava, Mentor A Siemens Business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92D-E0ED-4E8C-BF50-8A33A7AAAA12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smtClean="0"/>
              <a:t>Madhur Bhargava, Mentor A Siemens Business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7B2A1D-7144-4952-B840-14F69C13153C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DD1984-7085-4BE1-BEDC-2CE3BCA580CD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1E590-D840-4C13-83F5-96CC453663A1}" type="datetime1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2956B-E246-42A4-9959-17F9F4116828}" type="datetime1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73FA79-E69B-4A3D-A147-9FC46E06032B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BE140-4C08-46D8-A4D5-301AD294F1D6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5C087-F25F-4CE5-B076-1873502D1967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8CF3-BFE9-410F-B891-48F2D7D9B0BE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Madhur Bhargava, Mentor A Siemens Business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776" y="6004667"/>
            <a:ext cx="1246648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Unleashing the Power of UPF 3.0: An innovative approach for faster and robust Low-power </a:t>
            </a:r>
            <a:r>
              <a:rPr lang="en-US" sz="2800" b="1" dirty="0" smtClean="0">
                <a:solidFill>
                  <a:srgbClr val="002060"/>
                </a:solidFill>
              </a:rPr>
              <a:t>coverage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Madhur Bhargava, Mentor A Siemens Business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Awashesh Kumar, Mentor a Siemens Business</a:t>
            </a:r>
          </a:p>
          <a:p>
            <a:r>
              <a:rPr lang="en-US" sz="2400" dirty="0" smtClean="0"/>
              <a:t>Madhur Bhargava, Mentor a Siemens Business</a:t>
            </a:r>
            <a:endParaRPr lang="en-US" sz="2400" dirty="0"/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5326063"/>
            <a:ext cx="3355975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0B4C-137D-46F8-B81E-3E4B29A921F7}" type="datetime1">
              <a:rPr lang="en-US" smtClean="0"/>
              <a:t>9/12/2017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669" y="1854679"/>
            <a:ext cx="3812331" cy="3994150"/>
          </a:xfrm>
          <a:prstGeom prst="rect">
            <a:avLst/>
          </a:prstGeom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72256" y="152400"/>
            <a:ext cx="833834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altLang="en-US" dirty="0" smtClean="0">
                <a:solidFill>
                  <a:srgbClr val="00007F"/>
                </a:solidFill>
              </a:rPr>
              <a:t>Proposed Low Power Coverage Methodology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5562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400" dirty="0" smtClean="0"/>
              <a:t>Coverage methodology developed using UPF 3.0 HDL package functions and System Verilog coverage constructs</a:t>
            </a:r>
          </a:p>
          <a:p>
            <a:r>
              <a:rPr lang="en-US" altLang="en-US" sz="2400" dirty="0" smtClean="0"/>
              <a:t>Allows users to do random directed scenarios verification</a:t>
            </a:r>
          </a:p>
          <a:p>
            <a:r>
              <a:rPr lang="en-US" altLang="en-US" sz="2400" dirty="0" smtClean="0"/>
              <a:t>Steps Involved:</a:t>
            </a:r>
          </a:p>
          <a:p>
            <a:pPr lvl="1"/>
            <a:r>
              <a:rPr lang="en-US" altLang="en-US" sz="2200" dirty="0" smtClean="0"/>
              <a:t>Get the low power object handle</a:t>
            </a:r>
          </a:p>
          <a:p>
            <a:pPr lvl="2"/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upf_get_handle_by_name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1"/>
            <a:r>
              <a:rPr lang="en-US" altLang="en-US" sz="2200" dirty="0" smtClean="0"/>
              <a:t>Get the dynamic property of the object</a:t>
            </a:r>
          </a:p>
          <a:p>
            <a:pPr lvl="2"/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upfPdSsObjT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pd_hdl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upf_create_object_mirror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(“/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 “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lvl="2"/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upfPowerStateObjT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pwr_state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pd.current_state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altLang="en-US" sz="2400" dirty="0" smtClean="0"/>
              <a:t>Create the coverage module with coverbin/</a:t>
            </a:r>
            <a:r>
              <a:rPr lang="en-US" altLang="en-US" sz="2400" dirty="0" err="1" smtClean="0"/>
              <a:t>coverpoints</a:t>
            </a:r>
            <a:r>
              <a:rPr lang="en-US" altLang="en-US" sz="2400" dirty="0" smtClean="0"/>
              <a:t> to calculate coverage metric</a:t>
            </a:r>
          </a:p>
          <a:p>
            <a:pPr lvl="1"/>
            <a:r>
              <a:rPr lang="en-US" altLang="en-US" sz="2400" dirty="0" smtClean="0"/>
              <a:t>Pass the dynamic information to coverage module</a:t>
            </a:r>
          </a:p>
          <a:p>
            <a:pPr lvl="2"/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altLang="en-US" sz="2000" dirty="0" smtClean="0"/>
          </a:p>
          <a:p>
            <a:pPr lvl="2"/>
            <a:endParaRPr lang="en-US" altLang="en-US" sz="2000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B2D807-714E-4ECC-B731-029A2633532D}" type="datetime1">
              <a:rPr lang="en-US" altLang="en-US" smtClean="0"/>
              <a:t>9/12/2017</a:t>
            </a:fld>
            <a:endParaRPr lang="en-US" altLang="en-US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/>
              <a:t>Madhur Bhargava, Mentor A Siemens Business</a:t>
            </a:r>
            <a:endParaRPr lang="en-US" altLang="en-US" dirty="0" smtClean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4657E5-4489-4A59-A4EC-7B3A9F9EE266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4984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09"/>
            <a:ext cx="8458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/>
              <a:t>Case Study I – Coverage of Isolation Strategies</a:t>
            </a:r>
            <a:endParaRPr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How to ensure if all possible values of isolation controls are covered</a:t>
            </a:r>
          </a:p>
          <a:p>
            <a:r>
              <a:rPr lang="en-US" altLang="en-US" dirty="0" smtClean="0"/>
              <a:t>UPF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set_isolation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–domain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isolation_signal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isoCtrl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–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applies_to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outputs 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clamp_value 0 … </a:t>
            </a:r>
          </a:p>
          <a:p>
            <a:r>
              <a:rPr lang="en-US" altLang="en-US" dirty="0" smtClean="0"/>
              <a:t>Coverage module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covIsoModule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(int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isovalue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string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isoName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cov_clk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covergroup ISO_SIG_STATE_COVERAGE(posedge @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cov_clk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ACTIVE_LEVEL: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coverpoint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isovalue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bins ACTIVE = 1; }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ACTIVE_LOW: 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coverpoint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isovalue</a:t>
            </a: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bins ACTIVE = 0; }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endgroup</a:t>
            </a: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2D6953-A17A-4F7F-BFC2-915BCD2C1F7B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7D4256-D160-444F-A787-5176B81F9D3F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585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/>
              <a:t>Case Study I – Coverage of Isolation Strategies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6396487" cy="44958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HDL Code (modeled in </a:t>
            </a:r>
            <a:r>
              <a:rPr lang="en-US" altLang="en-US" dirty="0" err="1" smtClean="0"/>
              <a:t>testbench</a:t>
            </a:r>
            <a:r>
              <a:rPr lang="en-US" altLang="en-US" dirty="0" smtClean="0"/>
              <a:t>)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upf_get_handle_by_name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top/chip/mod/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pd.iso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</a:p>
          <a:p>
            <a:pPr marL="396875" lvl="1" indent="0">
              <a:buFont typeface="Arial" panose="020B0604020202020204" pitchFamily="34" charset="0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iso_ctrl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upf_query_object_properities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UPF_ISOLATION_CONTROLS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96875" lvl="1" indent="0">
              <a:buFont typeface="Arial" panose="020B0604020202020204" pitchFamily="34" charset="0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ctrl_value_hndl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upf_get_object_properties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iso_ctrl,UPF_CURRENT_VALUE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ctrl_value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upf_get_value_int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ctrl_value_hndl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passing the properties to coverage module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covIsoModule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covPdIso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ctrl_value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"/top/chip/mod/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pd.iso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47A14F-AA4E-47B7-AD8D-ECF233AFD6BF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72602E-D2BC-4429-9412-97D0EE2674E1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7" name="Right Arrow 6"/>
          <p:cNvSpPr/>
          <p:nvPr/>
        </p:nvSpPr>
        <p:spPr>
          <a:xfrm>
            <a:off x="6472687" y="225299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62800" y="2062490"/>
            <a:ext cx="19050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Get handle of isolation strategy</a:t>
            </a:r>
            <a:endParaRPr lang="en-US" sz="1400" dirty="0"/>
          </a:p>
        </p:txBody>
      </p:sp>
      <p:sp>
        <p:nvSpPr>
          <p:cNvPr id="11" name="Right Arrow 10"/>
          <p:cNvSpPr/>
          <p:nvPr/>
        </p:nvSpPr>
        <p:spPr>
          <a:xfrm>
            <a:off x="6472688" y="2857500"/>
            <a:ext cx="609600" cy="276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62800" y="2733700"/>
            <a:ext cx="19050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Get handle of isolation control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146985" y="3896380"/>
            <a:ext cx="19050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Get dynamic value </a:t>
            </a:r>
          </a:p>
          <a:p>
            <a:r>
              <a:rPr lang="en-US" sz="1400" dirty="0" smtClean="0"/>
              <a:t>of isolation control</a:t>
            </a:r>
            <a:endParaRPr lang="en-US" sz="1400" dirty="0"/>
          </a:p>
        </p:txBody>
      </p:sp>
      <p:sp>
        <p:nvSpPr>
          <p:cNvPr id="15" name="Right Arrow 14"/>
          <p:cNvSpPr/>
          <p:nvPr/>
        </p:nvSpPr>
        <p:spPr>
          <a:xfrm>
            <a:off x="6472687" y="4019550"/>
            <a:ext cx="609600" cy="276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162800" y="5105400"/>
            <a:ext cx="19050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Pass value to coverage module</a:t>
            </a:r>
            <a:endParaRPr lang="en-US" sz="1400" dirty="0"/>
          </a:p>
        </p:txBody>
      </p:sp>
      <p:sp>
        <p:nvSpPr>
          <p:cNvPr id="17" name="Right Arrow 16"/>
          <p:cNvSpPr/>
          <p:nvPr/>
        </p:nvSpPr>
        <p:spPr>
          <a:xfrm>
            <a:off x="6488502" y="5228570"/>
            <a:ext cx="609600" cy="276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4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357188"/>
            <a:ext cx="8539163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/>
              <a:t>Case Study II – Coverage of Power States</a:t>
            </a:r>
            <a:endParaRPr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763" y="1500188"/>
            <a:ext cx="5862637" cy="4876800"/>
          </a:xfrm>
        </p:spPr>
        <p:txBody>
          <a:bodyPr/>
          <a:lstStyle/>
          <a:p>
            <a:r>
              <a:rPr lang="en-US" altLang="en-US" dirty="0" smtClean="0"/>
              <a:t>Camera domain (PD_CAMERA) with three power states “ON, SLEEP, OFF”. </a:t>
            </a:r>
            <a:endParaRPr lang="en-US" altLang="en-US" dirty="0" smtClean="0"/>
          </a:p>
          <a:p>
            <a:r>
              <a:rPr lang="en-US" altLang="en-US" dirty="0" smtClean="0"/>
              <a:t>Video </a:t>
            </a:r>
            <a:r>
              <a:rPr lang="en-US" altLang="en-US" dirty="0" smtClean="0"/>
              <a:t>domain (PD_VIDEO) with three power states “ON, SLEEP, OFF”. </a:t>
            </a:r>
          </a:p>
          <a:p>
            <a:r>
              <a:rPr lang="en-US" altLang="en-US" dirty="0" smtClean="0"/>
              <a:t>These power states are defined in UPF using the “add_power_state” command.  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add_power_state PD_CAMERA \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-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 ON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{-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logic_expr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{primary == ON} } } </a:t>
            </a: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smtClean="0"/>
              <a:t>…</a:t>
            </a:r>
            <a:endParaRPr lang="en-US" altLang="en-US" sz="1800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BBBE21-E55D-478A-9A13-1BD49F3B37FC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0F87ED-2F32-408D-BD6B-45B4EA5362B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62777"/>
            <a:ext cx="3059984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3235"/>
            <a:ext cx="8610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/>
              <a:t>Case </a:t>
            </a:r>
            <a:r>
              <a:rPr dirty="0" smtClean="0"/>
              <a:t>Study </a:t>
            </a:r>
            <a:r>
              <a:rPr dirty="0"/>
              <a:t>II – Coverage of Power </a:t>
            </a:r>
            <a:r>
              <a:rPr dirty="0" smtClean="0"/>
              <a:t>States Cont.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98462" lvl="1" indent="0">
              <a:buFont typeface="Arial" panose="020B0604020202020204" pitchFamily="34" charset="0"/>
              <a:buNone/>
              <a:defRPr/>
            </a:pPr>
            <a:endParaRPr lang="en-US" sz="1600" dirty="0" smtClean="0">
              <a:cs typeface="Arial" panose="020B0604020202020204" pitchFamily="34" charset="0"/>
            </a:endParaRP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b="1" dirty="0" smtClean="0">
                <a:cs typeface="Arial" panose="020B0604020202020204" pitchFamily="34" charset="0"/>
              </a:rPr>
              <a:t>HDL </a:t>
            </a:r>
            <a:r>
              <a:rPr lang="en-US" sz="1600" b="1" dirty="0" smtClean="0">
                <a:cs typeface="Arial" panose="020B0604020202020204" pitchFamily="34" charset="0"/>
              </a:rPr>
              <a:t>Code: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Native HDL objects for power states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upfPowerStateObjT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upfPowerStateObjT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ps_OFF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upfPowerStateObjT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ps_SLEEP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Handle to hold active state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state_ON_active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state_OFF_active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state_SLEEP_active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//integer values of active states, 1 indicates active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state_OFF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state_SLEEP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C62273-A175-4ED9-BAE6-69FC8BF0ED90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342C9D-3418-4425-9BCD-21F4B085EFA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534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1698"/>
            <a:ext cx="8534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/>
              <a:t>Case Study II – Coverage of Power States Cont.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9850" y="1404698"/>
            <a:ext cx="9004300" cy="5019675"/>
          </a:xfrm>
        </p:spPr>
        <p:txBody>
          <a:bodyPr>
            <a:normAutofit/>
          </a:bodyPr>
          <a:lstStyle/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continuous access of power states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create_upf_object_mirror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(“/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/top/PD_CAMERA.ON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 “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ps_ON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create_upf_object_mirror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(“/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/top/PD_CAMERA.OFF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 “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ps_OFF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create_upf_object_mirror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(“/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/top/PD_CAMERA.SLEEP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 “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ps_SLEEP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 </a:t>
            </a:r>
          </a:p>
          <a:p>
            <a:pPr marL="396875" lvl="1" indent="0">
              <a:buFont typeface="Arial" panose="020B0604020202020204" pitchFamily="34" charset="0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ps_ON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ps_OFF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ps_SLEEP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begin</a:t>
            </a:r>
          </a:p>
          <a:p>
            <a:pPr marL="396875" lvl="1" indent="0">
              <a:buFont typeface="Arial" panose="020B0604020202020204" pitchFamily="34" charset="0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state_ON_active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upf_get_object_properties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ps_ON.handle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UPF_IS_ACTIVE)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state_OFF_active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upf_get_object_properties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ps_OFF.handle,UPF_IS_ACTIVE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state_SLEEP_active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upf_get_object_properties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ps_SLEEP.handle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UPF_IS_ACTIVE)</a:t>
            </a:r>
          </a:p>
          <a:p>
            <a:pPr marL="396875" lvl="1" indent="0">
              <a:buFont typeface="Arial" panose="020B0604020202020204" pitchFamily="34" charset="0"/>
              <a:buNone/>
            </a:pPr>
            <a:endParaRPr lang="en-US" altLang="en-US" sz="1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state_ON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upf_get_value_int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state_ON_active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state_OFF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upf_get_value_int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state_OFF_active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state_SLEEP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upf_get_value_int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state_SLEEP_active</a:t>
            </a:r>
            <a:r>
              <a:rPr lang="en-US" alt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96875" lvl="1" indent="0">
              <a:buFont typeface="Arial" panose="020B0604020202020204" pitchFamily="34" charset="0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endParaRPr lang="en-US" alt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CB3FFC-7426-407E-891B-4D16A91AE7FE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BC03C7-6B9C-4EDD-96B3-8C4E327CDA06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085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3235"/>
            <a:ext cx="8382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/>
              <a:t>Case Study II – Coverage of Power States Cont.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495800"/>
          </a:xfrm>
        </p:spPr>
        <p:txBody>
          <a:bodyPr>
            <a:noAutofit/>
          </a:bodyPr>
          <a:lstStyle/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covPowerStateModule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(int 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state_ON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state_OFF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state_Sleep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string 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StateName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wire [2:0] 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curr_state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96875" lvl="1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curr_state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state_OFF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state_ON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……};</a:t>
            </a:r>
          </a:p>
          <a:p>
            <a:pPr marL="400050" lvl="1" indent="0">
              <a:buNone/>
              <a:defRPr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covergroup PD_CAMERA_STATE_COVERAGE;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OFF: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coverpoint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state_OFF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bins ACTIVE = (0=&gt;1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ON: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coverpoint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bins ACTIVE = (0=&gt;1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SLEEP: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coverpoint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state_SLEEP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bins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ACTIVE = (0=&gt;1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Endgroup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PD_CAMERA_STATE_COVERAGE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PS_primary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new;</a:t>
            </a:r>
          </a:p>
          <a:p>
            <a:pPr marL="396875" lvl="1" indent="0">
              <a:buFont typeface="Arial" panose="020B0604020202020204" pitchFamily="34" charset="0"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covergroup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primary_TRANSITION_COVERAGE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PA_CAMERA_TRANSITION_COVERAGE: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coverpoint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curr_state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wildcard bins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OFF_to_ON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(4'b???1=&gt; 4'b??1?);</a:t>
            </a:r>
          </a:p>
          <a:p>
            <a:pPr marL="800100" lvl="2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wildcard bins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OFF_to_SLEEP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(4'b???1=&gt; 4'b?1??);</a:t>
            </a:r>
          </a:p>
          <a:p>
            <a:pPr marL="800100" lvl="2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wildcard bins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ON_to_OFF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(4'b??1?=&gt; 4'b???1);</a:t>
            </a:r>
          </a:p>
          <a:p>
            <a:pPr marL="800100" lvl="2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  <a:p>
            <a:pPr marL="400050" lvl="1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  <a:defRPr/>
            </a:pP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endgroup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9610DFD-D590-4E97-8418-6B6E0DB041C7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906012-2087-4D64-97DA-744D2F6AAEEA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7" name="Right Arrow 6"/>
          <p:cNvSpPr/>
          <p:nvPr/>
        </p:nvSpPr>
        <p:spPr>
          <a:xfrm>
            <a:off x="5638800" y="28194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638800" y="48768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2667000"/>
            <a:ext cx="198120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Covergroup for states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706034"/>
            <a:ext cx="198120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Covergroup for state transitions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0838"/>
            <a:ext cx="8686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3600" dirty="0"/>
              <a:t>Case Study </a:t>
            </a:r>
            <a:r>
              <a:rPr sz="3600" dirty="0" smtClean="0"/>
              <a:t>III </a:t>
            </a:r>
            <a:r>
              <a:rPr sz="3600" dirty="0"/>
              <a:t>– </a:t>
            </a:r>
            <a:r>
              <a:rPr sz="3600" dirty="0" smtClean="0"/>
              <a:t>Assertions with UPF 3.0 Information Model</a:t>
            </a:r>
            <a:endParaRPr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A combination </a:t>
            </a:r>
            <a:r>
              <a:rPr lang="en-US" sz="2400" dirty="0"/>
              <a:t>of state ON for PD_CAMERA and state ON for PD_VIDEO cannot be true at the same time. 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Assertion Module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 smtClean="0"/>
              <a:t> 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assertionPowerState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state_ON_CAMERA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state_ON_VIDEO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cov_clk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always @(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state_ON_CAMERA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state_ON_VIDEO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cov_clk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1'b1;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always @(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cov_clk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cov_clk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1'b0;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always@(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cov_clk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assert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state_ON_CAMERA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state_ON_VIDEO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else $error(“</a:t>
            </a:r>
            <a:r>
              <a:rPr 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Camera and Video both on at same time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5F1101-5847-41FA-9321-72F493395D48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03F0BC-E2FB-48E5-94C1-CE6847AC3592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76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5027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dirty="0" smtClean="0"/>
              <a:t>Benefits of Proposed Methodology</a:t>
            </a:r>
            <a:endParaRPr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68275" y="1417638"/>
            <a:ext cx="8839200" cy="4876800"/>
          </a:xfrm>
        </p:spPr>
        <p:txBody>
          <a:bodyPr/>
          <a:lstStyle/>
          <a:p>
            <a:r>
              <a:rPr lang="en-US" altLang="en-US" sz="2400" smtClean="0"/>
              <a:t>Early low power coverage closure</a:t>
            </a:r>
          </a:p>
          <a:p>
            <a:r>
              <a:rPr lang="en-US" altLang="en-US" sz="2400" smtClean="0"/>
              <a:t>Directed scenario testing</a:t>
            </a:r>
          </a:p>
          <a:p>
            <a:pPr lvl="1"/>
            <a:r>
              <a:rPr lang="en-US" altLang="en-US" sz="2400" smtClean="0"/>
              <a:t>Custom assertion for mutual exclusion of two domains</a:t>
            </a:r>
          </a:p>
          <a:p>
            <a:r>
              <a:rPr lang="en-US" altLang="en-US" sz="2400" smtClean="0"/>
              <a:t>Coverage code and scripts development can be automated easily</a:t>
            </a:r>
          </a:p>
          <a:p>
            <a:r>
              <a:rPr lang="en-US" altLang="en-US" sz="2400" smtClean="0"/>
              <a:t>UPF based methodology</a:t>
            </a:r>
          </a:p>
          <a:p>
            <a:pPr lvl="1"/>
            <a:r>
              <a:rPr lang="en-US" altLang="en-US" sz="2400" smtClean="0"/>
              <a:t>Consistent and usable across multiple vendors</a:t>
            </a:r>
          </a:p>
          <a:p>
            <a:r>
              <a:rPr lang="en-US" altLang="en-US" sz="2400" smtClean="0"/>
              <a:t>Making life easier for verification engineers</a:t>
            </a:r>
          </a:p>
          <a:p>
            <a:pPr lvl="1"/>
            <a:r>
              <a:rPr lang="en-US" altLang="en-US" sz="2400" smtClean="0"/>
              <a:t>No detailed knowledge of UPF is needed</a:t>
            </a:r>
          </a:p>
          <a:p>
            <a:r>
              <a:rPr lang="en-US" altLang="en-US" sz="2400" smtClean="0"/>
              <a:t>Easily scalable to more complex scenarios</a:t>
            </a:r>
          </a:p>
          <a:p>
            <a:r>
              <a:rPr lang="en-US" altLang="en-US" sz="2400" smtClean="0"/>
              <a:t>Unlike other coverage methodologies; low level details like supplies and logic values is not required.</a:t>
            </a:r>
          </a:p>
          <a:p>
            <a:pPr lvl="1"/>
            <a:endParaRPr lang="en-US" alt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FB446F0-C1E9-4183-B31C-E7AA4E1A13ED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 dirty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2F490D-BFFC-48BC-A4B9-CB1CBBBC22B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863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3127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/>
              <a:t>Unaddressed Low Power Verification Challenges</a:t>
            </a:r>
            <a:endParaRPr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altLang="en-US" dirty="0" smtClean="0"/>
              <a:t>Proposed approach robust at RTL level</a:t>
            </a:r>
          </a:p>
          <a:p>
            <a:r>
              <a:rPr lang="en-US" altLang="en-US" dirty="0" smtClean="0"/>
              <a:t>Lacks few </a:t>
            </a:r>
            <a:r>
              <a:rPr lang="en-US" altLang="en-US" dirty="0" smtClean="0"/>
              <a:t>things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Ability to access analog/mixed-signal parameters from onboard regulators &amp; voltage sources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A1248D-89F3-499E-9CBE-A3B721DA3988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A9EDB7-BC97-4BEE-AE6B-A86FFDBB7DFF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479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9600" y="299050"/>
            <a:ext cx="7227887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solidFill>
                  <a:srgbClr val="00007F"/>
                </a:solidFill>
              </a:rPr>
              <a:t>	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Introduction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Motivation for low power coverage methodology</a:t>
            </a:r>
          </a:p>
          <a:p>
            <a:pPr eaLnBrk="1" hangingPunct="1"/>
            <a:r>
              <a:rPr lang="en-US" altLang="en-US" dirty="0" smtClean="0"/>
              <a:t>IEEE 1801-2015 (UPF 3.0) Information model</a:t>
            </a:r>
          </a:p>
          <a:p>
            <a:pPr lvl="1"/>
            <a:r>
              <a:rPr lang="en-US" altLang="en-US" dirty="0" smtClean="0"/>
              <a:t>UPF 3.0 HDL package functions</a:t>
            </a:r>
          </a:p>
          <a:p>
            <a:pPr eaLnBrk="1" hangingPunct="1"/>
            <a:r>
              <a:rPr lang="en-US" altLang="en-US" dirty="0" smtClean="0"/>
              <a:t>Proposed methodology</a:t>
            </a:r>
          </a:p>
          <a:p>
            <a:pPr eaLnBrk="1" hangingPunct="1"/>
            <a:r>
              <a:rPr lang="en-US" altLang="en-US" dirty="0" smtClean="0"/>
              <a:t>Case studies and examples</a:t>
            </a:r>
          </a:p>
          <a:p>
            <a:pPr eaLnBrk="1" hangingPunct="1"/>
            <a:r>
              <a:rPr lang="en-US" altLang="en-US" dirty="0" smtClean="0"/>
              <a:t>Benefits of proposed methodology</a:t>
            </a:r>
          </a:p>
          <a:p>
            <a:pPr eaLnBrk="1" hangingPunct="1"/>
            <a:r>
              <a:rPr lang="en-US" altLang="en-US" dirty="0" smtClean="0"/>
              <a:t>Current challenges and future work</a:t>
            </a:r>
          </a:p>
          <a:p>
            <a:pPr eaLnBrk="1" hangingPunct="1"/>
            <a:r>
              <a:rPr lang="en-US" altLang="en-US" dirty="0" smtClean="0"/>
              <a:t>Conclusion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6A995-F1F4-463C-9950-D60E19EC0A16}" type="datetime1">
              <a:rPr lang="en-US" altLang="en-US" smtClean="0"/>
              <a:t>9/12/2017</a:t>
            </a:fld>
            <a:endParaRPr lang="en-US" altLang="en-US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/>
              <a:t>Madhur Bhargava, Mentor A Siemens Business</a:t>
            </a:r>
            <a:endParaRPr lang="en-US" alt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F82634-2B79-421C-AD5B-4D723A6F569C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86599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31275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Conclusion</a:t>
            </a:r>
            <a:endParaRPr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Ad-hoc approaches of low power coverage not likely to succeed</a:t>
            </a:r>
          </a:p>
          <a:p>
            <a:r>
              <a:rPr lang="en-US" altLang="en-US" smtClean="0"/>
              <a:t>Proposed a methodology for low-power coverage of the design using the UPF 3.0 HDL package functions</a:t>
            </a:r>
          </a:p>
          <a:p>
            <a:r>
              <a:rPr lang="en-US" altLang="en-US" smtClean="0"/>
              <a:t>Faster verification closure</a:t>
            </a:r>
          </a:p>
          <a:p>
            <a:r>
              <a:rPr lang="en-US" altLang="en-US" smtClean="0"/>
              <a:t>Case studies using covergroups and coverpoints </a:t>
            </a:r>
          </a:p>
          <a:p>
            <a:r>
              <a:rPr lang="en-US" altLang="en-US" smtClean="0"/>
              <a:t>Advantages of proposed methodology discussed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7B3B616-B274-46C6-8713-D7B3533DF94D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BC0E59-5B2E-471C-A2B2-38AC249E4409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790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31275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References</a:t>
            </a:r>
            <a:endParaRPr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763" y="1811338"/>
            <a:ext cx="8839200" cy="4876800"/>
          </a:xfrm>
        </p:spPr>
        <p:txBody>
          <a:bodyPr/>
          <a:lstStyle/>
          <a:p>
            <a:r>
              <a:rPr lang="en-US" altLang="en-US" sz="2400" smtClean="0"/>
              <a:t>[1] IEEE Std 1801™-2015 for Design and Verification of Low Power Integrated Circuits. IEEE Computer Society, 05 Dec 2015.</a:t>
            </a:r>
          </a:p>
          <a:p>
            <a:r>
              <a:rPr lang="en-US" altLang="en-US" sz="2400" smtClean="0"/>
              <a:t>[2] “Amit Srivastava, Awashesh Kumar”, PA-APIs: Looking beyond power intent specification formats, DVCon USA 2015 </a:t>
            </a:r>
          </a:p>
          <a:p>
            <a:r>
              <a:rPr lang="en-US" altLang="en-US" sz="2400" smtClean="0"/>
              <a:t>[3] “Veeresh Vikram Singh, Awashesh Kumar”, Cross Coverage of Power States, DVCon USA 2016 </a:t>
            </a:r>
          </a:p>
          <a:p>
            <a:r>
              <a:rPr lang="en-US" altLang="en-US" sz="2400" smtClean="0"/>
              <a:t>[4] “Pankaj Kumar Dwivedi, Amit Srivastava, Veeresh Vikram Singh”, Let’s DisCOVER Power States, DVCon USA 2015</a:t>
            </a:r>
          </a:p>
          <a:p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CF331D-CF7B-42F6-B302-932EB2833F44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Madhur Bhargava, Mentor A Siemens Business</a:t>
            </a:r>
            <a:endParaRPr lang="en-US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C5C08F-1E9D-4153-AB35-DB823FDA01CB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255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5181600" cy="4876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latin typeface="Arial" charset="0"/>
              </a:rPr>
              <a:t>Today's </a:t>
            </a:r>
            <a:r>
              <a:rPr lang="en-US" altLang="en-US" sz="2400" b="1" dirty="0" err="1" smtClean="0">
                <a:solidFill>
                  <a:srgbClr val="0070C0"/>
                </a:solidFill>
                <a:latin typeface="Arial" charset="0"/>
              </a:rPr>
              <a:t>SoCs</a:t>
            </a:r>
            <a:endParaRPr lang="en-US" altLang="en-US" sz="2400" b="1" dirty="0" smtClean="0">
              <a:solidFill>
                <a:srgbClr val="0070C0"/>
              </a:solidFill>
              <a:latin typeface="Arial" charset="0"/>
            </a:endParaRPr>
          </a:p>
          <a:p>
            <a:r>
              <a:rPr lang="en-US" altLang="en-US" sz="2400" dirty="0" smtClean="0">
                <a:latin typeface="Arial" charset="0"/>
              </a:rPr>
              <a:t>Are incredibly Complex</a:t>
            </a:r>
          </a:p>
          <a:p>
            <a:r>
              <a:rPr lang="en-US" altLang="en-US" sz="2400" dirty="0" smtClean="0">
                <a:latin typeface="Arial" charset="0"/>
              </a:rPr>
              <a:t>Have sophisticated power management strategies for highly power efficient design</a:t>
            </a:r>
          </a:p>
          <a:p>
            <a:r>
              <a:rPr lang="en-US" altLang="en-US" sz="2400" dirty="0" smtClean="0">
                <a:latin typeface="Arial" charset="0"/>
              </a:rPr>
              <a:t>Integrate variety of implementation cells</a:t>
            </a:r>
          </a:p>
          <a:p>
            <a:pPr lvl="1"/>
            <a:r>
              <a:rPr lang="en-US" altLang="en-US" sz="2000" dirty="0" smtClean="0">
                <a:latin typeface="Arial" charset="0"/>
              </a:rPr>
              <a:t>Isolation, retention, buffers etc.</a:t>
            </a:r>
            <a:r>
              <a:rPr lang="en-US" altLang="en-US" sz="1600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latin typeface="Arial" charset="0"/>
              </a:rPr>
              <a:t>They Must</a:t>
            </a:r>
          </a:p>
          <a:p>
            <a:r>
              <a:rPr lang="en-US" altLang="en-US" sz="2400" dirty="0" smtClean="0">
                <a:latin typeface="Arial" charset="0"/>
              </a:rPr>
              <a:t>Verify the power management</a:t>
            </a:r>
          </a:p>
          <a:p>
            <a:pPr lvl="1"/>
            <a:r>
              <a:rPr lang="en-US" altLang="en-US" dirty="0" smtClean="0">
                <a:latin typeface="Arial" charset="0"/>
              </a:rPr>
              <a:t>Debug the complex issues</a:t>
            </a:r>
          </a:p>
          <a:p>
            <a:endParaRPr lang="en-US" altLang="en-US" dirty="0" smtClean="0">
              <a:latin typeface="Arial" charset="0"/>
            </a:endParaRPr>
          </a:p>
        </p:txBody>
      </p:sp>
      <p:pic>
        <p:nvPicPr>
          <p:cNvPr id="1026" name="Picture 2" descr="http://www.acensemicon.com/siteA/s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003" y="1676400"/>
            <a:ext cx="285750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5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Power Format(UPF)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3999" y="6492875"/>
            <a:ext cx="2209800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55199" y="6492875"/>
            <a:ext cx="1752600" cy="365125"/>
          </a:xfrm>
        </p:spPr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0" name="Rectangle 4"/>
          <p:cNvSpPr txBox="1">
            <a:spLocks noChangeArrowheads="1"/>
          </p:cNvSpPr>
          <p:nvPr/>
        </p:nvSpPr>
        <p:spPr>
          <a:xfrm>
            <a:off x="457200" y="14478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000" dirty="0" smtClean="0">
                <a:latin typeface="Arial" charset="0"/>
              </a:rPr>
              <a:t>RTL is augmented with a UPF specification</a:t>
            </a:r>
          </a:p>
          <a:p>
            <a:pPr marL="573088" lvl="1" indent="-228600"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000" dirty="0" smtClean="0">
                <a:latin typeface="Arial" charset="0"/>
              </a:rPr>
              <a:t>To define the power architecture for a given implementation </a:t>
            </a:r>
            <a:br>
              <a:rPr lang="en-US" altLang="en-US" sz="2000" dirty="0" smtClean="0">
                <a:latin typeface="Arial" charset="0"/>
              </a:rPr>
            </a:br>
            <a:endParaRPr lang="en-US" altLang="en-US" sz="2000" dirty="0" smtClean="0">
              <a:latin typeface="Arial" charset="0"/>
            </a:endParaRPr>
          </a:p>
          <a:p>
            <a:pPr marL="228600" indent="-228600"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000" dirty="0" smtClean="0">
                <a:latin typeface="Arial" charset="0"/>
              </a:rPr>
              <a:t>RTL + UPF drives implementation tools</a:t>
            </a:r>
          </a:p>
          <a:p>
            <a:pPr marL="573088" lvl="1" indent="-228600"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000" dirty="0" smtClean="0">
                <a:latin typeface="Arial" charset="0"/>
              </a:rPr>
              <a:t>Synthesis, place &amp; route, etc.</a:t>
            </a:r>
            <a:br>
              <a:rPr lang="en-US" altLang="en-US" sz="2000" dirty="0" smtClean="0">
                <a:latin typeface="Arial" charset="0"/>
              </a:rPr>
            </a:br>
            <a:endParaRPr lang="en-US" altLang="en-US" sz="2000" dirty="0" smtClean="0">
              <a:latin typeface="Arial" charset="0"/>
            </a:endParaRPr>
          </a:p>
          <a:p>
            <a:pPr marL="228600" indent="-228600"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000" dirty="0" smtClean="0">
                <a:latin typeface="Arial" charset="0"/>
              </a:rPr>
              <a:t>RTL + UPF also drives power-aware verification</a:t>
            </a:r>
          </a:p>
          <a:p>
            <a:pPr marL="573088" lvl="1" indent="-228600"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000" dirty="0" smtClean="0">
                <a:latin typeface="Arial" charset="0"/>
              </a:rPr>
              <a:t>Ensures that verification</a:t>
            </a:r>
            <a:br>
              <a:rPr lang="en-US" altLang="en-US" sz="2000" dirty="0" smtClean="0">
                <a:latin typeface="Arial" charset="0"/>
              </a:rPr>
            </a:br>
            <a:r>
              <a:rPr lang="en-US" altLang="en-US" sz="2000" dirty="0" smtClean="0">
                <a:latin typeface="Arial" charset="0"/>
              </a:rPr>
              <a:t>matches implementation</a:t>
            </a:r>
          </a:p>
        </p:txBody>
      </p:sp>
      <p:grpSp>
        <p:nvGrpSpPr>
          <p:cNvPr id="51" name="Group 14"/>
          <p:cNvGrpSpPr>
            <a:grpSpLocks/>
          </p:cNvGrpSpPr>
          <p:nvPr/>
        </p:nvGrpSpPr>
        <p:grpSpPr bwMode="auto">
          <a:xfrm>
            <a:off x="1295400" y="6123811"/>
            <a:ext cx="1082675" cy="639762"/>
            <a:chOff x="2174193" y="811138"/>
            <a:chExt cx="1082279" cy="640691"/>
          </a:xfrm>
        </p:grpSpPr>
        <p:sp>
          <p:nvSpPr>
            <p:cNvPr id="52" name="Oval 50"/>
            <p:cNvSpPr>
              <a:spLocks noChangeArrowheads="1"/>
            </p:cNvSpPr>
            <p:nvPr/>
          </p:nvSpPr>
          <p:spPr bwMode="auto">
            <a:xfrm rot="3967805">
              <a:off x="2346532" y="761499"/>
              <a:ext cx="466344" cy="74980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lIns="82124" tIns="41061" rIns="82124" bIns="41061" anchor="ctr">
              <a:spAutoFit/>
            </a:bodyPr>
            <a:lstStyle>
              <a:lvl1pPr defTabSz="814388" eaLnBrk="0" hangingPunct="0">
                <a:spcBef>
                  <a:spcPct val="20000"/>
                </a:spcBef>
                <a:buClr>
                  <a:schemeClr val="tx1"/>
                </a:buClr>
                <a:buSzPct val="110000"/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14388" eaLnBrk="0" hangingPunct="0">
                <a:spcBef>
                  <a:spcPct val="20000"/>
                </a:spcBef>
                <a:buClr>
                  <a:schemeClr val="tx1"/>
                </a:buClr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14388" eaLnBrk="0" hangingPunct="0">
                <a:spcBef>
                  <a:spcPct val="20000"/>
                </a:spcBef>
                <a:buClr>
                  <a:schemeClr val="tx1"/>
                </a:buClr>
                <a:buSzPct val="110000"/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14388" eaLnBrk="0" hangingPunct="0">
                <a:spcBef>
                  <a:spcPct val="20000"/>
                </a:spcBef>
                <a:buClr>
                  <a:schemeClr val="tx1"/>
                </a:buClr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14388" eaLnBrk="0" hangingPunct="0">
                <a:spcBef>
                  <a:spcPct val="20000"/>
                </a:spcBef>
                <a:buClr>
                  <a:schemeClr val="tx1"/>
                </a:buClr>
                <a:buFont typeface="Arial" charset="0"/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14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14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14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14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pic>
          <p:nvPicPr>
            <p:cNvPr id="53" name="Picture 51" descr="http://www.accellera.org/home/upf_mark_fina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4193" y="811138"/>
              <a:ext cx="1082279" cy="640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4" name="Group 12"/>
          <p:cNvGrpSpPr>
            <a:grpSpLocks/>
          </p:cNvGrpSpPr>
          <p:nvPr/>
        </p:nvGrpSpPr>
        <p:grpSpPr bwMode="auto">
          <a:xfrm>
            <a:off x="3317486" y="6034860"/>
            <a:ext cx="1514475" cy="808037"/>
            <a:chOff x="6399704" y="457200"/>
            <a:chExt cx="2519969" cy="1344972"/>
          </a:xfrm>
        </p:grpSpPr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6399704" y="1342397"/>
              <a:ext cx="2519969" cy="459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200" b="1" dirty="0">
                  <a:latin typeface="+mn-lt"/>
                </a:rPr>
                <a:t>IEEE Std 1801™-2013</a:t>
              </a:r>
            </a:p>
          </p:txBody>
        </p:sp>
        <p:pic>
          <p:nvPicPr>
            <p:cNvPr id="56" name="Picture 2" descr="http://www.ieee.org/ucm/groups/public/@ieee/@web/@org/@about/@whatis/documents/images/30014720.gi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0588" y="457200"/>
              <a:ext cx="838200" cy="83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7" name="Group 6"/>
          <p:cNvGrpSpPr>
            <a:grpSpLocks/>
          </p:cNvGrpSpPr>
          <p:nvPr/>
        </p:nvGrpSpPr>
        <p:grpSpPr bwMode="auto">
          <a:xfrm>
            <a:off x="4829175" y="1493838"/>
            <a:ext cx="3248025" cy="4440237"/>
            <a:chOff x="5105400" y="1447800"/>
            <a:chExt cx="3810000" cy="5181600"/>
          </a:xfrm>
        </p:grpSpPr>
        <p:sp>
          <p:nvSpPr>
            <p:cNvPr id="58" name="Rectangle 57"/>
            <p:cNvSpPr/>
            <p:nvPr/>
          </p:nvSpPr>
          <p:spPr>
            <a:xfrm>
              <a:off x="5105400" y="1447800"/>
              <a:ext cx="3810000" cy="5181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AutoShape 5"/>
            <p:cNvSpPr>
              <a:spLocks noChangeArrowheads="1"/>
            </p:cNvSpPr>
            <p:nvPr/>
          </p:nvSpPr>
          <p:spPr bwMode="auto">
            <a:xfrm>
              <a:off x="5837923" y="3167948"/>
              <a:ext cx="142574" cy="557200"/>
            </a:xfrm>
            <a:prstGeom prst="downArrow">
              <a:avLst>
                <a:gd name="adj1" fmla="val 50000"/>
                <a:gd name="adj2" fmla="val 97959"/>
              </a:avLst>
            </a:prstGeom>
            <a:solidFill>
              <a:srgbClr val="0000FF">
                <a:alpha val="39999"/>
              </a:srgbClr>
            </a:solidFill>
            <a:ln w="9525">
              <a:solidFill>
                <a:srgbClr val="0000FF"/>
              </a:solidFill>
              <a:prstDash val="dash"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3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0" name="Rectangle 6"/>
            <p:cNvSpPr>
              <a:spLocks noChangeArrowheads="1"/>
            </p:cNvSpPr>
            <p:nvPr/>
          </p:nvSpPr>
          <p:spPr bwMode="auto">
            <a:xfrm rot="16200000">
              <a:off x="5877220" y="3582573"/>
              <a:ext cx="4768932" cy="5644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>
                <a:rot lat="0" lon="0" rev="19800000"/>
              </a:lightRig>
            </a:scene3d>
            <a:sp3d>
              <a:bevelT prst="angle"/>
            </a:sp3d>
          </p:spPr>
          <p:txBody>
            <a:bodyPr rot="10800000" wrap="none" lIns="0" tIns="0" rIns="0" bIns="0" anchor="b"/>
            <a:lstStyle/>
            <a:p>
              <a:pPr algn="ctr" eaLnBrk="0" hangingPunct="0">
                <a:defRPr/>
              </a:pPr>
              <a:endParaRPr lang="en-GB" sz="1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1" name="Rectangle 7"/>
            <p:cNvSpPr>
              <a:spLocks noChangeArrowheads="1"/>
            </p:cNvSpPr>
            <p:nvPr/>
          </p:nvSpPr>
          <p:spPr bwMode="auto">
            <a:xfrm rot="16200000">
              <a:off x="5683726" y="3669863"/>
              <a:ext cx="4770387" cy="5644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>
                <a:rot lat="0" lon="0" rev="19800000"/>
              </a:lightRig>
            </a:scene3d>
            <a:sp3d>
              <a:bevelT prst="angle"/>
            </a:sp3d>
          </p:spPr>
          <p:txBody>
            <a:bodyPr rot="10800000" wrap="none" lIns="0" tIns="0" rIns="0" bIns="0" anchor="b"/>
            <a:lstStyle/>
            <a:p>
              <a:pPr algn="ctr" eaLnBrk="0" hangingPunct="0">
                <a:defRPr/>
              </a:pPr>
              <a:endParaRPr lang="en-GB" sz="1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 rot="16200000">
              <a:off x="5491688" y="3739695"/>
              <a:ext cx="4770387" cy="56447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8000000"/>
              </a:lightRig>
            </a:scene3d>
            <a:sp3d>
              <a:bevelT w="63500" h="25400" prst="angle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38100" dir="2700000" algn="tl">
                      <a:srgbClr val="000000">
                        <a:alpha val="43137"/>
                      </a:srgbClr>
                    </a:outerShdw>
                  </a:effectLst>
                  <a:ea typeface="Tahoma" pitchFamily="34" charset="0"/>
                  <a:cs typeface="Tahoma" pitchFamily="34" charset="0"/>
                </a:rPr>
                <a:t>Simulation, Logical Equivalence Checking, …</a:t>
              </a:r>
            </a:p>
          </p:txBody>
        </p:sp>
        <p:grpSp>
          <p:nvGrpSpPr>
            <p:cNvPr id="63" name="Group 12"/>
            <p:cNvGrpSpPr>
              <a:grpSpLocks/>
            </p:cNvGrpSpPr>
            <p:nvPr/>
          </p:nvGrpSpPr>
          <p:grpSpPr bwMode="auto">
            <a:xfrm>
              <a:off x="6544975" y="5983044"/>
              <a:ext cx="1000930" cy="340430"/>
              <a:chOff x="2467" y="2813"/>
              <a:chExt cx="511" cy="194"/>
            </a:xfrm>
          </p:grpSpPr>
          <p:sp>
            <p:nvSpPr>
              <p:cNvPr id="91" name="Freeform 13"/>
              <p:cNvSpPr>
                <a:spLocks/>
              </p:cNvSpPr>
              <p:nvPr/>
            </p:nvSpPr>
            <p:spPr bwMode="auto">
              <a:xfrm>
                <a:off x="2591" y="2813"/>
                <a:ext cx="387" cy="120"/>
              </a:xfrm>
              <a:custGeom>
                <a:avLst/>
                <a:gdLst>
                  <a:gd name="T0" fmla="*/ 0 w 387"/>
                  <a:gd name="T1" fmla="*/ 0 h 117"/>
                  <a:gd name="T2" fmla="*/ 156 w 387"/>
                  <a:gd name="T3" fmla="*/ 94 h 117"/>
                  <a:gd name="T4" fmla="*/ 387 w 387"/>
                  <a:gd name="T5" fmla="*/ 101 h 117"/>
                  <a:gd name="T6" fmla="*/ 0 60000 65536"/>
                  <a:gd name="T7" fmla="*/ 0 60000 65536"/>
                  <a:gd name="T8" fmla="*/ 0 60000 65536"/>
                  <a:gd name="T9" fmla="*/ 0 w 387"/>
                  <a:gd name="T10" fmla="*/ 0 h 117"/>
                  <a:gd name="T11" fmla="*/ 387 w 387"/>
                  <a:gd name="T12" fmla="*/ 117 h 1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7" h="117">
                    <a:moveTo>
                      <a:pt x="0" y="0"/>
                    </a:moveTo>
                    <a:cubicBezTo>
                      <a:pt x="26" y="16"/>
                      <a:pt x="92" y="77"/>
                      <a:pt x="156" y="94"/>
                    </a:cubicBezTo>
                    <a:cubicBezTo>
                      <a:pt x="209" y="117"/>
                      <a:pt x="339" y="100"/>
                      <a:pt x="387" y="1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GB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92" name="Freeform 14"/>
              <p:cNvSpPr>
                <a:spLocks/>
              </p:cNvSpPr>
              <p:nvPr/>
            </p:nvSpPr>
            <p:spPr bwMode="auto">
              <a:xfrm>
                <a:off x="2467" y="2935"/>
                <a:ext cx="430" cy="72"/>
              </a:xfrm>
              <a:custGeom>
                <a:avLst/>
                <a:gdLst>
                  <a:gd name="T0" fmla="*/ 0 w 428"/>
                  <a:gd name="T1" fmla="*/ 72 h 72"/>
                  <a:gd name="T2" fmla="*/ 238 w 428"/>
                  <a:gd name="T3" fmla="*/ 9 h 72"/>
                  <a:gd name="T4" fmla="*/ 428 w 428"/>
                  <a:gd name="T5" fmla="*/ 2 h 72"/>
                  <a:gd name="T6" fmla="*/ 0 60000 65536"/>
                  <a:gd name="T7" fmla="*/ 0 60000 65536"/>
                  <a:gd name="T8" fmla="*/ 0 60000 65536"/>
                  <a:gd name="T9" fmla="*/ 0 w 428"/>
                  <a:gd name="T10" fmla="*/ 0 h 72"/>
                  <a:gd name="T11" fmla="*/ 428 w 428"/>
                  <a:gd name="T12" fmla="*/ 72 h 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" h="72">
                    <a:moveTo>
                      <a:pt x="0" y="72"/>
                    </a:moveTo>
                    <a:cubicBezTo>
                      <a:pt x="40" y="62"/>
                      <a:pt x="167" y="21"/>
                      <a:pt x="238" y="9"/>
                    </a:cubicBezTo>
                    <a:cubicBezTo>
                      <a:pt x="295" y="0"/>
                      <a:pt x="389" y="3"/>
                      <a:pt x="428" y="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GB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93" name="Freeform 17"/>
              <p:cNvSpPr>
                <a:spLocks/>
              </p:cNvSpPr>
              <p:nvPr/>
            </p:nvSpPr>
            <p:spPr bwMode="auto">
              <a:xfrm>
                <a:off x="2722" y="2873"/>
                <a:ext cx="51" cy="105"/>
              </a:xfrm>
              <a:custGeom>
                <a:avLst/>
                <a:gdLst>
                  <a:gd name="T0" fmla="*/ 864 w 878"/>
                  <a:gd name="T1" fmla="*/ 377 h 1536"/>
                  <a:gd name="T2" fmla="*/ 459 w 878"/>
                  <a:gd name="T3" fmla="*/ 7 h 1536"/>
                  <a:gd name="T4" fmla="*/ 0 w 878"/>
                  <a:gd name="T5" fmla="*/ 754 h 1536"/>
                  <a:gd name="T6" fmla="*/ 446 w 878"/>
                  <a:gd name="T7" fmla="*/ 1536 h 1536"/>
                  <a:gd name="T8" fmla="*/ 761 w 878"/>
                  <a:gd name="T9" fmla="*/ 1337 h 1536"/>
                  <a:gd name="T10" fmla="*/ 878 w 878"/>
                  <a:gd name="T11" fmla="*/ 1124 h 1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78"/>
                  <a:gd name="T19" fmla="*/ 0 h 1536"/>
                  <a:gd name="T20" fmla="*/ 878 w 878"/>
                  <a:gd name="T21" fmla="*/ 1536 h 1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78" h="1536">
                    <a:moveTo>
                      <a:pt x="864" y="377"/>
                    </a:moveTo>
                    <a:cubicBezTo>
                      <a:pt x="735" y="156"/>
                      <a:pt x="610" y="0"/>
                      <a:pt x="459" y="7"/>
                    </a:cubicBezTo>
                    <a:cubicBezTo>
                      <a:pt x="308" y="14"/>
                      <a:pt x="0" y="315"/>
                      <a:pt x="0" y="754"/>
                    </a:cubicBezTo>
                    <a:cubicBezTo>
                      <a:pt x="0" y="1193"/>
                      <a:pt x="254" y="1536"/>
                      <a:pt x="446" y="1536"/>
                    </a:cubicBezTo>
                    <a:cubicBezTo>
                      <a:pt x="638" y="1536"/>
                      <a:pt x="699" y="1426"/>
                      <a:pt x="761" y="1337"/>
                    </a:cubicBezTo>
                    <a:cubicBezTo>
                      <a:pt x="823" y="1248"/>
                      <a:pt x="854" y="1169"/>
                      <a:pt x="878" y="112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defRPr/>
                </a:pPr>
                <a:endParaRPr lang="en-GB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4" name="Group 18"/>
            <p:cNvGrpSpPr>
              <a:grpSpLocks/>
            </p:cNvGrpSpPr>
            <p:nvPr/>
          </p:nvGrpSpPr>
          <p:grpSpPr bwMode="auto">
            <a:xfrm>
              <a:off x="6544975" y="3810983"/>
              <a:ext cx="1000930" cy="338975"/>
              <a:chOff x="2467" y="2813"/>
              <a:chExt cx="511" cy="194"/>
            </a:xfrm>
          </p:grpSpPr>
          <p:sp>
            <p:nvSpPr>
              <p:cNvPr id="88" name="Freeform 19"/>
              <p:cNvSpPr>
                <a:spLocks/>
              </p:cNvSpPr>
              <p:nvPr/>
            </p:nvSpPr>
            <p:spPr bwMode="auto">
              <a:xfrm>
                <a:off x="2591" y="2813"/>
                <a:ext cx="387" cy="115"/>
              </a:xfrm>
              <a:custGeom>
                <a:avLst/>
                <a:gdLst>
                  <a:gd name="T0" fmla="*/ 0 w 387"/>
                  <a:gd name="T1" fmla="*/ 0 h 117"/>
                  <a:gd name="T2" fmla="*/ 156 w 387"/>
                  <a:gd name="T3" fmla="*/ 94 h 117"/>
                  <a:gd name="T4" fmla="*/ 387 w 387"/>
                  <a:gd name="T5" fmla="*/ 101 h 117"/>
                  <a:gd name="T6" fmla="*/ 0 60000 65536"/>
                  <a:gd name="T7" fmla="*/ 0 60000 65536"/>
                  <a:gd name="T8" fmla="*/ 0 60000 65536"/>
                  <a:gd name="T9" fmla="*/ 0 w 387"/>
                  <a:gd name="T10" fmla="*/ 0 h 117"/>
                  <a:gd name="T11" fmla="*/ 387 w 387"/>
                  <a:gd name="T12" fmla="*/ 117 h 1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7" h="117">
                    <a:moveTo>
                      <a:pt x="0" y="0"/>
                    </a:moveTo>
                    <a:cubicBezTo>
                      <a:pt x="26" y="16"/>
                      <a:pt x="92" y="77"/>
                      <a:pt x="156" y="94"/>
                    </a:cubicBezTo>
                    <a:cubicBezTo>
                      <a:pt x="209" y="117"/>
                      <a:pt x="339" y="100"/>
                      <a:pt x="387" y="1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GB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89" name="Freeform 20"/>
              <p:cNvSpPr>
                <a:spLocks/>
              </p:cNvSpPr>
              <p:nvPr/>
            </p:nvSpPr>
            <p:spPr bwMode="auto">
              <a:xfrm>
                <a:off x="2467" y="2935"/>
                <a:ext cx="430" cy="72"/>
              </a:xfrm>
              <a:custGeom>
                <a:avLst/>
                <a:gdLst>
                  <a:gd name="T0" fmla="*/ 0 w 428"/>
                  <a:gd name="T1" fmla="*/ 72 h 72"/>
                  <a:gd name="T2" fmla="*/ 238 w 428"/>
                  <a:gd name="T3" fmla="*/ 9 h 72"/>
                  <a:gd name="T4" fmla="*/ 428 w 428"/>
                  <a:gd name="T5" fmla="*/ 2 h 72"/>
                  <a:gd name="T6" fmla="*/ 0 60000 65536"/>
                  <a:gd name="T7" fmla="*/ 0 60000 65536"/>
                  <a:gd name="T8" fmla="*/ 0 60000 65536"/>
                  <a:gd name="T9" fmla="*/ 0 w 428"/>
                  <a:gd name="T10" fmla="*/ 0 h 72"/>
                  <a:gd name="T11" fmla="*/ 428 w 428"/>
                  <a:gd name="T12" fmla="*/ 72 h 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" h="72">
                    <a:moveTo>
                      <a:pt x="0" y="72"/>
                    </a:moveTo>
                    <a:cubicBezTo>
                      <a:pt x="40" y="62"/>
                      <a:pt x="167" y="21"/>
                      <a:pt x="238" y="9"/>
                    </a:cubicBezTo>
                    <a:cubicBezTo>
                      <a:pt x="295" y="0"/>
                      <a:pt x="389" y="3"/>
                      <a:pt x="428" y="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GB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90" name="Freeform 23"/>
              <p:cNvSpPr>
                <a:spLocks/>
              </p:cNvSpPr>
              <p:nvPr/>
            </p:nvSpPr>
            <p:spPr bwMode="auto">
              <a:xfrm>
                <a:off x="2722" y="2875"/>
                <a:ext cx="51" cy="105"/>
              </a:xfrm>
              <a:custGeom>
                <a:avLst/>
                <a:gdLst>
                  <a:gd name="T0" fmla="*/ 864 w 878"/>
                  <a:gd name="T1" fmla="*/ 377 h 1536"/>
                  <a:gd name="T2" fmla="*/ 459 w 878"/>
                  <a:gd name="T3" fmla="*/ 7 h 1536"/>
                  <a:gd name="T4" fmla="*/ 0 w 878"/>
                  <a:gd name="T5" fmla="*/ 754 h 1536"/>
                  <a:gd name="T6" fmla="*/ 446 w 878"/>
                  <a:gd name="T7" fmla="*/ 1536 h 1536"/>
                  <a:gd name="T8" fmla="*/ 761 w 878"/>
                  <a:gd name="T9" fmla="*/ 1337 h 1536"/>
                  <a:gd name="T10" fmla="*/ 878 w 878"/>
                  <a:gd name="T11" fmla="*/ 1124 h 1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78"/>
                  <a:gd name="T19" fmla="*/ 0 h 1536"/>
                  <a:gd name="T20" fmla="*/ 878 w 878"/>
                  <a:gd name="T21" fmla="*/ 1536 h 1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78" h="1536">
                    <a:moveTo>
                      <a:pt x="864" y="377"/>
                    </a:moveTo>
                    <a:cubicBezTo>
                      <a:pt x="735" y="156"/>
                      <a:pt x="610" y="0"/>
                      <a:pt x="459" y="7"/>
                    </a:cubicBezTo>
                    <a:cubicBezTo>
                      <a:pt x="308" y="14"/>
                      <a:pt x="0" y="315"/>
                      <a:pt x="0" y="754"/>
                    </a:cubicBezTo>
                    <a:cubicBezTo>
                      <a:pt x="0" y="1193"/>
                      <a:pt x="254" y="1536"/>
                      <a:pt x="446" y="1536"/>
                    </a:cubicBezTo>
                    <a:cubicBezTo>
                      <a:pt x="638" y="1536"/>
                      <a:pt x="699" y="1426"/>
                      <a:pt x="761" y="1337"/>
                    </a:cubicBezTo>
                    <a:cubicBezTo>
                      <a:pt x="823" y="1248"/>
                      <a:pt x="854" y="1169"/>
                      <a:pt x="878" y="112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defRPr/>
                </a:pPr>
                <a:endParaRPr lang="en-GB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5" name="Group 24"/>
            <p:cNvGrpSpPr>
              <a:grpSpLocks/>
            </p:cNvGrpSpPr>
            <p:nvPr/>
          </p:nvGrpSpPr>
          <p:grpSpPr bwMode="auto">
            <a:xfrm>
              <a:off x="6544975" y="1749489"/>
              <a:ext cx="1000930" cy="376801"/>
              <a:chOff x="2467" y="2813"/>
              <a:chExt cx="511" cy="215"/>
            </a:xfrm>
          </p:grpSpPr>
          <p:sp>
            <p:nvSpPr>
              <p:cNvPr id="83" name="Freeform 25"/>
              <p:cNvSpPr>
                <a:spLocks/>
              </p:cNvSpPr>
              <p:nvPr/>
            </p:nvSpPr>
            <p:spPr bwMode="auto">
              <a:xfrm>
                <a:off x="2591" y="2813"/>
                <a:ext cx="387" cy="116"/>
              </a:xfrm>
              <a:custGeom>
                <a:avLst/>
                <a:gdLst>
                  <a:gd name="T0" fmla="*/ 0 w 387"/>
                  <a:gd name="T1" fmla="*/ 0 h 117"/>
                  <a:gd name="T2" fmla="*/ 156 w 387"/>
                  <a:gd name="T3" fmla="*/ 94 h 117"/>
                  <a:gd name="T4" fmla="*/ 387 w 387"/>
                  <a:gd name="T5" fmla="*/ 101 h 117"/>
                  <a:gd name="T6" fmla="*/ 0 60000 65536"/>
                  <a:gd name="T7" fmla="*/ 0 60000 65536"/>
                  <a:gd name="T8" fmla="*/ 0 60000 65536"/>
                  <a:gd name="T9" fmla="*/ 0 w 387"/>
                  <a:gd name="T10" fmla="*/ 0 h 117"/>
                  <a:gd name="T11" fmla="*/ 387 w 387"/>
                  <a:gd name="T12" fmla="*/ 117 h 1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7" h="117">
                    <a:moveTo>
                      <a:pt x="0" y="0"/>
                    </a:moveTo>
                    <a:cubicBezTo>
                      <a:pt x="26" y="16"/>
                      <a:pt x="92" y="77"/>
                      <a:pt x="156" y="94"/>
                    </a:cubicBezTo>
                    <a:cubicBezTo>
                      <a:pt x="209" y="117"/>
                      <a:pt x="339" y="100"/>
                      <a:pt x="387" y="1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GB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84" name="Freeform 26"/>
              <p:cNvSpPr>
                <a:spLocks/>
              </p:cNvSpPr>
              <p:nvPr/>
            </p:nvSpPr>
            <p:spPr bwMode="auto">
              <a:xfrm>
                <a:off x="2467" y="2933"/>
                <a:ext cx="430" cy="72"/>
              </a:xfrm>
              <a:custGeom>
                <a:avLst/>
                <a:gdLst>
                  <a:gd name="T0" fmla="*/ 0 w 428"/>
                  <a:gd name="T1" fmla="*/ 72 h 72"/>
                  <a:gd name="T2" fmla="*/ 238 w 428"/>
                  <a:gd name="T3" fmla="*/ 9 h 72"/>
                  <a:gd name="T4" fmla="*/ 428 w 428"/>
                  <a:gd name="T5" fmla="*/ 2 h 72"/>
                  <a:gd name="T6" fmla="*/ 0 60000 65536"/>
                  <a:gd name="T7" fmla="*/ 0 60000 65536"/>
                  <a:gd name="T8" fmla="*/ 0 60000 65536"/>
                  <a:gd name="T9" fmla="*/ 0 w 428"/>
                  <a:gd name="T10" fmla="*/ 0 h 72"/>
                  <a:gd name="T11" fmla="*/ 428 w 428"/>
                  <a:gd name="T12" fmla="*/ 72 h 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" h="72">
                    <a:moveTo>
                      <a:pt x="0" y="72"/>
                    </a:moveTo>
                    <a:cubicBezTo>
                      <a:pt x="40" y="62"/>
                      <a:pt x="167" y="21"/>
                      <a:pt x="238" y="9"/>
                    </a:cubicBezTo>
                    <a:cubicBezTo>
                      <a:pt x="295" y="0"/>
                      <a:pt x="389" y="3"/>
                      <a:pt x="428" y="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GB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grpSp>
            <p:nvGrpSpPr>
              <p:cNvPr id="85" name="Group 27"/>
              <p:cNvGrpSpPr>
                <a:grpSpLocks/>
              </p:cNvGrpSpPr>
              <p:nvPr/>
            </p:nvGrpSpPr>
            <p:grpSpPr bwMode="auto">
              <a:xfrm>
                <a:off x="2675" y="2819"/>
                <a:ext cx="98" cy="209"/>
                <a:chOff x="2671" y="2815"/>
                <a:chExt cx="101" cy="209"/>
              </a:xfrm>
            </p:grpSpPr>
            <p:sp>
              <p:nvSpPr>
                <p:cNvPr id="86" name="Rectangle 28"/>
                <p:cNvSpPr>
                  <a:spLocks noChangeArrowheads="1"/>
                </p:cNvSpPr>
                <p:nvPr/>
              </p:nvSpPr>
              <p:spPr bwMode="auto">
                <a:xfrm>
                  <a:off x="2671" y="2817"/>
                  <a:ext cx="98" cy="2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endParaRPr lang="en-GB"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87" name="Freeform 29"/>
                <p:cNvSpPr>
                  <a:spLocks/>
                </p:cNvSpPr>
                <p:nvPr/>
              </p:nvSpPr>
              <p:spPr bwMode="auto">
                <a:xfrm>
                  <a:off x="2719" y="2874"/>
                  <a:ext cx="53" cy="99"/>
                </a:xfrm>
                <a:custGeom>
                  <a:avLst/>
                  <a:gdLst>
                    <a:gd name="T0" fmla="*/ 864 w 878"/>
                    <a:gd name="T1" fmla="*/ 377 h 1536"/>
                    <a:gd name="T2" fmla="*/ 459 w 878"/>
                    <a:gd name="T3" fmla="*/ 7 h 1536"/>
                    <a:gd name="T4" fmla="*/ 0 w 878"/>
                    <a:gd name="T5" fmla="*/ 754 h 1536"/>
                    <a:gd name="T6" fmla="*/ 446 w 878"/>
                    <a:gd name="T7" fmla="*/ 1536 h 1536"/>
                    <a:gd name="T8" fmla="*/ 761 w 878"/>
                    <a:gd name="T9" fmla="*/ 1337 h 1536"/>
                    <a:gd name="T10" fmla="*/ 878 w 878"/>
                    <a:gd name="T11" fmla="*/ 1124 h 1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78"/>
                    <a:gd name="T19" fmla="*/ 0 h 1536"/>
                    <a:gd name="T20" fmla="*/ 878 w 878"/>
                    <a:gd name="T21" fmla="*/ 1536 h 1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78" h="1536">
                      <a:moveTo>
                        <a:pt x="864" y="377"/>
                      </a:moveTo>
                      <a:cubicBezTo>
                        <a:pt x="735" y="156"/>
                        <a:pt x="610" y="0"/>
                        <a:pt x="459" y="7"/>
                      </a:cubicBezTo>
                      <a:cubicBezTo>
                        <a:pt x="308" y="14"/>
                        <a:pt x="0" y="315"/>
                        <a:pt x="0" y="754"/>
                      </a:cubicBezTo>
                      <a:cubicBezTo>
                        <a:pt x="0" y="1193"/>
                        <a:pt x="254" y="1536"/>
                        <a:pt x="446" y="1536"/>
                      </a:cubicBezTo>
                      <a:cubicBezTo>
                        <a:pt x="638" y="1536"/>
                        <a:pt x="699" y="1426"/>
                        <a:pt x="761" y="1337"/>
                      </a:cubicBezTo>
                      <a:cubicBezTo>
                        <a:pt x="823" y="1248"/>
                        <a:pt x="854" y="1169"/>
                        <a:pt x="878" y="112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en-GB"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ＭＳ Ｐゴシック" pitchFamily="34" charset="-128"/>
                  </a:endParaRPr>
                </a:p>
              </p:txBody>
            </p:sp>
          </p:grpSp>
        </p:grpSp>
        <p:sp>
          <p:nvSpPr>
            <p:cNvPr id="66" name="Freeform 32"/>
            <p:cNvSpPr>
              <a:spLocks/>
            </p:cNvSpPr>
            <p:nvPr/>
          </p:nvSpPr>
          <p:spPr bwMode="auto">
            <a:xfrm>
              <a:off x="6632379" y="1947990"/>
              <a:ext cx="608930" cy="1806242"/>
            </a:xfrm>
            <a:custGeom>
              <a:avLst/>
              <a:gdLst>
                <a:gd name="T0" fmla="*/ 0 w 409"/>
                <a:gd name="T1" fmla="*/ 0 h 1240"/>
                <a:gd name="T2" fmla="*/ 399 w 409"/>
                <a:gd name="T3" fmla="*/ 747 h 1240"/>
                <a:gd name="T4" fmla="*/ 62 w 409"/>
                <a:gd name="T5" fmla="*/ 1240 h 1240"/>
                <a:gd name="T6" fmla="*/ 0 60000 65536"/>
                <a:gd name="T7" fmla="*/ 0 60000 65536"/>
                <a:gd name="T8" fmla="*/ 0 60000 65536"/>
                <a:gd name="T9" fmla="*/ 0 w 409"/>
                <a:gd name="T10" fmla="*/ 0 h 1240"/>
                <a:gd name="T11" fmla="*/ 409 w 409"/>
                <a:gd name="T12" fmla="*/ 1240 h 1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9" h="1240">
                  <a:moveTo>
                    <a:pt x="0" y="0"/>
                  </a:moveTo>
                  <a:cubicBezTo>
                    <a:pt x="66" y="124"/>
                    <a:pt x="389" y="540"/>
                    <a:pt x="399" y="747"/>
                  </a:cubicBezTo>
                  <a:cubicBezTo>
                    <a:pt x="409" y="954"/>
                    <a:pt x="132" y="1137"/>
                    <a:pt x="62" y="1240"/>
                  </a:cubicBezTo>
                </a:path>
              </a:pathLst>
            </a:custGeom>
            <a:noFill/>
            <a:ln w="28575">
              <a:solidFill>
                <a:srgbClr val="048A24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endParaRPr>
            </a:p>
          </p:txBody>
        </p:sp>
        <p:grpSp>
          <p:nvGrpSpPr>
            <p:cNvPr id="67" name="Group 36"/>
            <p:cNvGrpSpPr>
              <a:grpSpLocks/>
            </p:cNvGrpSpPr>
            <p:nvPr/>
          </p:nvGrpSpPr>
          <p:grpSpPr bwMode="auto">
            <a:xfrm>
              <a:off x="5410200" y="2315418"/>
              <a:ext cx="1294807" cy="2180790"/>
              <a:chOff x="2352" y="1191"/>
              <a:chExt cx="873" cy="1497"/>
            </a:xfrm>
          </p:grpSpPr>
          <p:sp>
            <p:nvSpPr>
              <p:cNvPr id="79" name="AutoShape 37"/>
              <p:cNvSpPr>
                <a:spLocks noChangeArrowheads="1"/>
              </p:cNvSpPr>
              <p:nvPr/>
            </p:nvSpPr>
            <p:spPr bwMode="auto">
              <a:xfrm>
                <a:off x="2352" y="2360"/>
                <a:ext cx="672" cy="328"/>
              </a:xfrm>
              <a:prstGeom prst="flowChartDocumen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0" rIns="36000" bIns="0"/>
              <a:lstStyle/>
              <a:p>
                <a:pPr algn="ctr" eaLnBrk="0" hangingPunct="0">
                  <a:lnSpc>
                    <a:spcPct val="90000"/>
                  </a:lnSpc>
                  <a:defRPr/>
                </a:pPr>
                <a:r>
                  <a:rPr lang="en-GB" sz="12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ＭＳ Ｐゴシック" pitchFamily="34" charset="-128"/>
                    <a:cs typeface="Arial" charset="0"/>
                  </a:rPr>
                  <a:t/>
                </a:r>
                <a:br>
                  <a:rPr lang="en-GB" sz="12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ＭＳ Ｐゴシック" pitchFamily="34" charset="-128"/>
                    <a:cs typeface="Arial" charset="0"/>
                  </a:rPr>
                </a:br>
                <a:r>
                  <a:rPr lang="en-GB" sz="16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itchFamily="34" charset="0"/>
                    <a:cs typeface="Tahoma" pitchFamily="34" charset="0"/>
                  </a:rPr>
                  <a:t>Netlist</a:t>
                </a:r>
                <a:r>
                  <a:rPr lang="en-GB" sz="12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ＭＳ Ｐゴシック" pitchFamily="34" charset="-128"/>
                    <a:cs typeface="Arial" charset="0"/>
                  </a:rPr>
                  <a:t> </a:t>
                </a:r>
                <a:endParaRPr lang="en-US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80" name="AutoShape 38"/>
              <p:cNvSpPr>
                <a:spLocks noChangeArrowheads="1"/>
              </p:cNvSpPr>
              <p:nvPr/>
            </p:nvSpPr>
            <p:spPr bwMode="auto">
              <a:xfrm>
                <a:off x="2400" y="1777"/>
                <a:ext cx="96" cy="575"/>
              </a:xfrm>
              <a:prstGeom prst="downArrow">
                <a:avLst>
                  <a:gd name="adj1" fmla="val 50000"/>
                  <a:gd name="adj2" fmla="val 150000"/>
                </a:avLst>
              </a:prstGeom>
              <a:solidFill>
                <a:srgbClr val="EDF6F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GB" sz="3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81" name="Freeform 39"/>
              <p:cNvSpPr>
                <a:spLocks/>
              </p:cNvSpPr>
              <p:nvPr/>
            </p:nvSpPr>
            <p:spPr bwMode="auto">
              <a:xfrm>
                <a:off x="2488" y="1191"/>
                <a:ext cx="638" cy="289"/>
              </a:xfrm>
              <a:custGeom>
                <a:avLst/>
                <a:gdLst/>
                <a:ahLst/>
                <a:cxnLst>
                  <a:cxn ang="0">
                    <a:pos x="8" y="99"/>
                  </a:cxn>
                  <a:cxn ang="0">
                    <a:pos x="199" y="138"/>
                  </a:cxn>
                  <a:cxn ang="0">
                    <a:pos x="409" y="128"/>
                  </a:cxn>
                  <a:cxn ang="0">
                    <a:pos x="629" y="11"/>
                  </a:cxn>
                  <a:cxn ang="0">
                    <a:pos x="392" y="195"/>
                  </a:cxn>
                  <a:cxn ang="0">
                    <a:pos x="392" y="243"/>
                  </a:cxn>
                  <a:cxn ang="0">
                    <a:pos x="488" y="243"/>
                  </a:cxn>
                  <a:cxn ang="0">
                    <a:pos x="316" y="291"/>
                  </a:cxn>
                  <a:cxn ang="0">
                    <a:pos x="152" y="243"/>
                  </a:cxn>
                  <a:cxn ang="0">
                    <a:pos x="248" y="243"/>
                  </a:cxn>
                  <a:cxn ang="0">
                    <a:pos x="248" y="195"/>
                  </a:cxn>
                  <a:cxn ang="0">
                    <a:pos x="8" y="99"/>
                  </a:cxn>
                </a:cxnLst>
                <a:rect l="0" t="0" r="r" b="b"/>
                <a:pathLst>
                  <a:path w="632" h="291">
                    <a:moveTo>
                      <a:pt x="8" y="99"/>
                    </a:moveTo>
                    <a:cubicBezTo>
                      <a:pt x="0" y="90"/>
                      <a:pt x="132" y="133"/>
                      <a:pt x="199" y="138"/>
                    </a:cubicBezTo>
                    <a:cubicBezTo>
                      <a:pt x="266" y="143"/>
                      <a:pt x="330" y="150"/>
                      <a:pt x="409" y="128"/>
                    </a:cubicBezTo>
                    <a:cubicBezTo>
                      <a:pt x="488" y="106"/>
                      <a:pt x="632" y="0"/>
                      <a:pt x="629" y="11"/>
                    </a:cubicBezTo>
                    <a:lnTo>
                      <a:pt x="392" y="195"/>
                    </a:lnTo>
                    <a:lnTo>
                      <a:pt x="392" y="243"/>
                    </a:lnTo>
                    <a:lnTo>
                      <a:pt x="488" y="243"/>
                    </a:lnTo>
                    <a:lnTo>
                      <a:pt x="316" y="291"/>
                    </a:lnTo>
                    <a:lnTo>
                      <a:pt x="152" y="243"/>
                    </a:lnTo>
                    <a:lnTo>
                      <a:pt x="248" y="243"/>
                    </a:lnTo>
                    <a:lnTo>
                      <a:pt x="248" y="195"/>
                    </a:lnTo>
                    <a:lnTo>
                      <a:pt x="8" y="99"/>
                    </a:lnTo>
                    <a:close/>
                  </a:path>
                </a:pathLst>
              </a:custGeom>
              <a:solidFill>
                <a:srgbClr val="EDF6F7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2700" dir="5400000" algn="ctr" rotWithShape="0">
                  <a:schemeClr val="bg2">
                    <a:alpha val="5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82" name="Text Box 40"/>
              <p:cNvSpPr txBox="1">
                <a:spLocks noChangeArrowheads="1"/>
              </p:cNvSpPr>
              <p:nvPr/>
            </p:nvSpPr>
            <p:spPr bwMode="auto">
              <a:xfrm>
                <a:off x="2352" y="1488"/>
                <a:ext cx="873" cy="28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 anchorCtr="1"/>
              <a:lstStyle/>
              <a:p>
                <a:pPr algn="ctr" eaLnBrk="0" hangingPunct="0">
                  <a:defRPr/>
                </a:pPr>
                <a:r>
                  <a:rPr lang="en-GB" sz="1600" dirty="0">
                    <a:solidFill>
                      <a:srgbClr val="000000"/>
                    </a:solidFill>
                    <a:effectLst>
                      <a:outerShdw blurRad="38100" dist="127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itchFamily="34" charset="0"/>
                    <a:cs typeface="Tahoma" pitchFamily="34" charset="0"/>
                  </a:rPr>
                  <a:t>Synthesis</a:t>
                </a:r>
                <a:endParaRPr lang="en-US" sz="1600" dirty="0">
                  <a:solidFill>
                    <a:srgbClr val="000000"/>
                  </a:solidFill>
                  <a:effectLst>
                    <a:outerShdw blurRad="38100" dist="12700" dir="2700000" algn="tl">
                      <a:srgbClr val="000000">
                        <a:alpha val="43137"/>
                      </a:srgbClr>
                    </a:outerShdw>
                  </a:effectLst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8" name="AutoShape 41"/>
            <p:cNvSpPr>
              <a:spLocks noChangeArrowheads="1"/>
            </p:cNvSpPr>
            <p:nvPr/>
          </p:nvSpPr>
          <p:spPr bwMode="auto">
            <a:xfrm>
              <a:off x="5859579" y="5239983"/>
              <a:ext cx="143387" cy="557620"/>
            </a:xfrm>
            <a:prstGeom prst="downArrow">
              <a:avLst>
                <a:gd name="adj1" fmla="val 50000"/>
                <a:gd name="adj2" fmla="val 97959"/>
              </a:avLst>
            </a:prstGeom>
            <a:solidFill>
              <a:srgbClr val="0000FF">
                <a:alpha val="39999"/>
              </a:srgbClr>
            </a:solidFill>
            <a:ln w="9525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3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9" name="Freeform 44"/>
            <p:cNvSpPr>
              <a:spLocks/>
            </p:cNvSpPr>
            <p:nvPr/>
          </p:nvSpPr>
          <p:spPr bwMode="auto">
            <a:xfrm>
              <a:off x="6643552" y="4076577"/>
              <a:ext cx="618240" cy="1761782"/>
            </a:xfrm>
            <a:custGeom>
              <a:avLst/>
              <a:gdLst>
                <a:gd name="T0" fmla="*/ 0 w 409"/>
                <a:gd name="T1" fmla="*/ 0 h 1240"/>
                <a:gd name="T2" fmla="*/ 399 w 409"/>
                <a:gd name="T3" fmla="*/ 747 h 1240"/>
                <a:gd name="T4" fmla="*/ 62 w 409"/>
                <a:gd name="T5" fmla="*/ 1240 h 1240"/>
                <a:gd name="T6" fmla="*/ 0 60000 65536"/>
                <a:gd name="T7" fmla="*/ 0 60000 65536"/>
                <a:gd name="T8" fmla="*/ 0 60000 65536"/>
                <a:gd name="T9" fmla="*/ 0 w 409"/>
                <a:gd name="T10" fmla="*/ 0 h 1240"/>
                <a:gd name="T11" fmla="*/ 409 w 409"/>
                <a:gd name="T12" fmla="*/ 1240 h 1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9" h="1240">
                  <a:moveTo>
                    <a:pt x="0" y="0"/>
                  </a:moveTo>
                  <a:cubicBezTo>
                    <a:pt x="66" y="124"/>
                    <a:pt x="389" y="540"/>
                    <a:pt x="399" y="747"/>
                  </a:cubicBezTo>
                  <a:cubicBezTo>
                    <a:pt x="409" y="954"/>
                    <a:pt x="132" y="1137"/>
                    <a:pt x="62" y="1240"/>
                  </a:cubicBezTo>
                </a:path>
              </a:pathLst>
            </a:custGeom>
            <a:noFill/>
            <a:ln w="28575">
              <a:solidFill>
                <a:srgbClr val="048A24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endParaRPr>
            </a:p>
          </p:txBody>
        </p:sp>
        <p:grpSp>
          <p:nvGrpSpPr>
            <p:cNvPr id="70" name="Group 48"/>
            <p:cNvGrpSpPr>
              <a:grpSpLocks/>
            </p:cNvGrpSpPr>
            <p:nvPr/>
          </p:nvGrpSpPr>
          <p:grpSpPr bwMode="auto">
            <a:xfrm>
              <a:off x="5410200" y="4395825"/>
              <a:ext cx="1294807" cy="2176425"/>
              <a:chOff x="2352" y="2619"/>
              <a:chExt cx="873" cy="1494"/>
            </a:xfrm>
          </p:grpSpPr>
          <p:sp>
            <p:nvSpPr>
              <p:cNvPr id="75" name="AutoShape 49"/>
              <p:cNvSpPr>
                <a:spLocks noChangeArrowheads="1"/>
              </p:cNvSpPr>
              <p:nvPr/>
            </p:nvSpPr>
            <p:spPr bwMode="auto">
              <a:xfrm>
                <a:off x="2352" y="3785"/>
                <a:ext cx="672" cy="328"/>
              </a:xfrm>
              <a:prstGeom prst="flowChartDocumen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0" rIns="36000" bIns="0"/>
              <a:lstStyle/>
              <a:p>
                <a:pPr algn="ctr" eaLnBrk="0" hangingPunct="0">
                  <a:lnSpc>
                    <a:spcPct val="90000"/>
                  </a:lnSpc>
                  <a:defRPr/>
                </a:pPr>
                <a:endParaRPr lang="en-GB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  <a:cs typeface="Arial" charset="0"/>
                </a:endParaRPr>
              </a:p>
              <a:p>
                <a:pPr algn="ctr" eaLnBrk="0" hangingPunct="0">
                  <a:lnSpc>
                    <a:spcPct val="90000"/>
                  </a:lnSpc>
                  <a:defRPr/>
                </a:pPr>
                <a:r>
                  <a:rPr lang="en-GB" sz="16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itchFamily="34" charset="0"/>
                    <a:cs typeface="Tahoma" pitchFamily="34" charset="0"/>
                  </a:rPr>
                  <a:t>Netlist</a:t>
                </a:r>
                <a:r>
                  <a:rPr lang="en-GB" sz="16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itchFamily="34" charset="0"/>
                    <a:cs typeface="Tahoma" pitchFamily="34" charset="0"/>
                  </a:rPr>
                  <a:t> </a:t>
                </a:r>
                <a:endParaRPr lang="en-US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Text Box 50"/>
              <p:cNvSpPr txBox="1">
                <a:spLocks noChangeArrowheads="1"/>
              </p:cNvSpPr>
              <p:nvPr/>
            </p:nvSpPr>
            <p:spPr bwMode="auto">
              <a:xfrm>
                <a:off x="2352" y="2928"/>
                <a:ext cx="873" cy="26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 anchorCtr="1"/>
              <a:lstStyle/>
              <a:p>
                <a:pPr algn="ctr" eaLnBrk="0" hangingPunct="0">
                  <a:defRPr/>
                </a:pPr>
                <a:r>
                  <a:rPr lang="en-GB" sz="1600" dirty="0">
                    <a:solidFill>
                      <a:srgbClr val="000000"/>
                    </a:solidFill>
                    <a:effectLst>
                      <a:outerShdw blurRad="38100" dist="127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itchFamily="34" charset="0"/>
                    <a:cs typeface="Tahoma" pitchFamily="34" charset="0"/>
                  </a:rPr>
                  <a:t>Place &amp; Route</a:t>
                </a:r>
                <a:endParaRPr lang="en-US" sz="1600" dirty="0">
                  <a:solidFill>
                    <a:srgbClr val="000000"/>
                  </a:solidFill>
                  <a:effectLst>
                    <a:outerShdw blurRad="38100" dist="12700" dir="2700000" algn="tl">
                      <a:srgbClr val="000000">
                        <a:alpha val="43137"/>
                      </a:srgbClr>
                    </a:outerShdw>
                  </a:effectLst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AutoShape 51"/>
              <p:cNvSpPr>
                <a:spLocks noChangeArrowheads="1"/>
              </p:cNvSpPr>
              <p:nvPr/>
            </p:nvSpPr>
            <p:spPr bwMode="auto">
              <a:xfrm>
                <a:off x="2415" y="3199"/>
                <a:ext cx="96" cy="576"/>
              </a:xfrm>
              <a:prstGeom prst="downArrow">
                <a:avLst>
                  <a:gd name="adj1" fmla="val 50000"/>
                  <a:gd name="adj2" fmla="val 150000"/>
                </a:avLst>
              </a:prstGeom>
              <a:solidFill>
                <a:srgbClr val="EDF6F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GB" sz="3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78" name="Freeform 52"/>
              <p:cNvSpPr>
                <a:spLocks/>
              </p:cNvSpPr>
              <p:nvPr/>
            </p:nvSpPr>
            <p:spPr bwMode="auto">
              <a:xfrm>
                <a:off x="2503" y="2619"/>
                <a:ext cx="638" cy="291"/>
              </a:xfrm>
              <a:custGeom>
                <a:avLst/>
                <a:gdLst/>
                <a:ahLst/>
                <a:cxnLst>
                  <a:cxn ang="0">
                    <a:pos x="8" y="99"/>
                  </a:cxn>
                  <a:cxn ang="0">
                    <a:pos x="199" y="138"/>
                  </a:cxn>
                  <a:cxn ang="0">
                    <a:pos x="409" y="128"/>
                  </a:cxn>
                  <a:cxn ang="0">
                    <a:pos x="629" y="11"/>
                  </a:cxn>
                  <a:cxn ang="0">
                    <a:pos x="392" y="195"/>
                  </a:cxn>
                  <a:cxn ang="0">
                    <a:pos x="392" y="243"/>
                  </a:cxn>
                  <a:cxn ang="0">
                    <a:pos x="488" y="243"/>
                  </a:cxn>
                  <a:cxn ang="0">
                    <a:pos x="316" y="291"/>
                  </a:cxn>
                  <a:cxn ang="0">
                    <a:pos x="152" y="243"/>
                  </a:cxn>
                  <a:cxn ang="0">
                    <a:pos x="248" y="243"/>
                  </a:cxn>
                  <a:cxn ang="0">
                    <a:pos x="248" y="195"/>
                  </a:cxn>
                  <a:cxn ang="0">
                    <a:pos x="8" y="99"/>
                  </a:cxn>
                </a:cxnLst>
                <a:rect l="0" t="0" r="r" b="b"/>
                <a:pathLst>
                  <a:path w="632" h="291">
                    <a:moveTo>
                      <a:pt x="8" y="99"/>
                    </a:moveTo>
                    <a:cubicBezTo>
                      <a:pt x="0" y="90"/>
                      <a:pt x="132" y="133"/>
                      <a:pt x="199" y="138"/>
                    </a:cubicBezTo>
                    <a:cubicBezTo>
                      <a:pt x="266" y="143"/>
                      <a:pt x="330" y="150"/>
                      <a:pt x="409" y="128"/>
                    </a:cubicBezTo>
                    <a:cubicBezTo>
                      <a:pt x="488" y="106"/>
                      <a:pt x="632" y="0"/>
                      <a:pt x="629" y="11"/>
                    </a:cubicBezTo>
                    <a:lnTo>
                      <a:pt x="392" y="195"/>
                    </a:lnTo>
                    <a:lnTo>
                      <a:pt x="392" y="243"/>
                    </a:lnTo>
                    <a:lnTo>
                      <a:pt x="488" y="243"/>
                    </a:lnTo>
                    <a:lnTo>
                      <a:pt x="316" y="291"/>
                    </a:lnTo>
                    <a:lnTo>
                      <a:pt x="152" y="243"/>
                    </a:lnTo>
                    <a:lnTo>
                      <a:pt x="248" y="243"/>
                    </a:lnTo>
                    <a:lnTo>
                      <a:pt x="248" y="195"/>
                    </a:lnTo>
                    <a:lnTo>
                      <a:pt x="8" y="99"/>
                    </a:lnTo>
                    <a:close/>
                  </a:path>
                </a:pathLst>
              </a:custGeom>
              <a:solidFill>
                <a:srgbClr val="EDF6F7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2700" dir="5400000" algn="ctr" rotWithShape="0">
                  <a:schemeClr val="bg2">
                    <a:alpha val="5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71" name="AutoShape 53"/>
            <p:cNvSpPr>
              <a:spLocks noChangeArrowheads="1"/>
            </p:cNvSpPr>
            <p:nvPr/>
          </p:nvSpPr>
          <p:spPr bwMode="auto">
            <a:xfrm>
              <a:off x="5410200" y="1938617"/>
              <a:ext cx="996565" cy="483003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36000" tIns="0" rIns="36000" bIns="0"/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GB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  <a:cs typeface="Arial" charset="0"/>
                </a:rPr>
                <a:t/>
              </a:r>
              <a:br>
                <a:rPr lang="en-GB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ＭＳ Ｐゴシック" pitchFamily="34" charset="-128"/>
                  <a:cs typeface="Arial" charset="0"/>
                </a:rPr>
              </a:br>
              <a:r>
                <a:rPr lang="en-GB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ahoma" pitchFamily="34" charset="0"/>
                  <a:cs typeface="Tahoma" pitchFamily="34" charset="0"/>
                </a:rPr>
                <a:t> RTL </a:t>
              </a: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AutoShape 8"/>
            <p:cNvSpPr>
              <a:spLocks noChangeArrowheads="1"/>
            </p:cNvSpPr>
            <p:nvPr/>
          </p:nvSpPr>
          <p:spPr bwMode="auto">
            <a:xfrm>
              <a:off x="5708442" y="1614190"/>
              <a:ext cx="996565" cy="398623"/>
            </a:xfrm>
            <a:prstGeom prst="flowChartDocument">
              <a:avLst/>
            </a:prstGeom>
            <a:solidFill>
              <a:srgbClr val="FFC000"/>
            </a:solidFill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36000" tIns="0" rIns="36000" bIns="0"/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GB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Arial" charset="0"/>
              </a:endParaRPr>
            </a:p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GB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  <a:cs typeface="Arial" charset="0"/>
                </a:rPr>
                <a:t>UPF</a:t>
              </a:r>
              <a:endPara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73" name="AutoShape 9"/>
            <p:cNvSpPr>
              <a:spLocks noChangeArrowheads="1"/>
            </p:cNvSpPr>
            <p:nvPr/>
          </p:nvSpPr>
          <p:spPr bwMode="auto">
            <a:xfrm>
              <a:off x="5708442" y="3725148"/>
              <a:ext cx="996565" cy="400078"/>
            </a:xfrm>
            <a:prstGeom prst="flowChartDocument">
              <a:avLst/>
            </a:prstGeom>
            <a:solidFill>
              <a:srgbClr val="FFC000"/>
            </a:solidFill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36000" tIns="0" rIns="36000" bIns="0"/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GB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Arial" charset="0"/>
              </a:endParaRPr>
            </a:p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GB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ahoma" pitchFamily="34" charset="0"/>
                  <a:cs typeface="Tahoma" pitchFamily="34" charset="0"/>
                </a:rPr>
                <a:t>UPF</a:t>
              </a:r>
              <a:endPara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AutoShape 10"/>
            <p:cNvSpPr>
              <a:spLocks noChangeArrowheads="1"/>
            </p:cNvSpPr>
            <p:nvPr/>
          </p:nvSpPr>
          <p:spPr bwMode="auto">
            <a:xfrm>
              <a:off x="5708442" y="5786642"/>
              <a:ext cx="996565" cy="398623"/>
            </a:xfrm>
            <a:prstGeom prst="flowChartDocument">
              <a:avLst/>
            </a:prstGeom>
            <a:solidFill>
              <a:srgbClr val="FFC000"/>
            </a:solidFill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36000" tIns="0" rIns="36000" bIns="0"/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GB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Arial" charset="0"/>
              </a:endParaRPr>
            </a:p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GB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ahoma" pitchFamily="34" charset="0"/>
                  <a:cs typeface="Tahoma" pitchFamily="34" charset="0"/>
                </a:rPr>
                <a:t>UPF</a:t>
              </a:r>
              <a:endPara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78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90600" y="328613"/>
            <a:ext cx="7227887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solidFill>
                  <a:srgbClr val="00007F"/>
                </a:solidFill>
              </a:rPr>
              <a:t>Motivation for Methodology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511241"/>
            <a:ext cx="48768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Are all control sequences covered?</a:t>
            </a:r>
          </a:p>
          <a:p>
            <a:r>
              <a:rPr lang="en-US" altLang="en-US" dirty="0" smtClean="0"/>
              <a:t>Are all complex interactions between power domains covered?</a:t>
            </a:r>
          </a:p>
          <a:p>
            <a:r>
              <a:rPr lang="en-US" altLang="en-US" dirty="0" smtClean="0"/>
              <a:t>Are all the desired power states reached or not?</a:t>
            </a:r>
          </a:p>
          <a:p>
            <a:r>
              <a:rPr lang="en-US" altLang="en-US" dirty="0" smtClean="0"/>
              <a:t>Are all desired power state transitions reached or not?</a:t>
            </a:r>
          </a:p>
          <a:p>
            <a:r>
              <a:rPr lang="en-US" altLang="en-US" dirty="0" smtClean="0"/>
              <a:t>Is there any illegal power state reached?</a:t>
            </a:r>
          </a:p>
          <a:p>
            <a:r>
              <a:rPr lang="en-US" altLang="en-US" dirty="0" smtClean="0"/>
              <a:t>Is there any illegal power state transition occurred?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B23053-B325-403E-A8AA-E9BA5A247CBA}" type="datetime1">
              <a:rPr lang="en-US" altLang="en-US" smtClean="0"/>
              <a:t>9/12/2017</a:t>
            </a:fld>
            <a:endParaRPr lang="en-US" altLang="en-US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/>
              <a:t>Madhur Bhargava, Mentor A Siemens Business</a:t>
            </a:r>
            <a:endParaRPr lang="en-US" altLang="en-US" dirty="0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97CD16-4485-4067-A46A-8E279F7080A0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657" y="2514600"/>
            <a:ext cx="3835079" cy="21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6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72256" y="228600"/>
            <a:ext cx="8185944" cy="1143000"/>
          </a:xfrm>
        </p:spPr>
        <p:txBody>
          <a:bodyPr>
            <a:normAutofit/>
          </a:bodyPr>
          <a:lstStyle/>
          <a:p>
            <a:pPr eaLnBrk="1" hangingPunct="1"/>
            <a:r>
              <a:rPr altLang="en-US" dirty="0" smtClean="0">
                <a:solidFill>
                  <a:srgbClr val="00007F"/>
                </a:solidFill>
              </a:rPr>
              <a:t>Motivation for Methodology Cont.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 pre-defined coverage metric to capture power states and their transitions</a:t>
            </a:r>
          </a:p>
          <a:p>
            <a:r>
              <a:rPr lang="en-US" altLang="en-US" dirty="0" smtClean="0"/>
              <a:t>UCIS (Unified Coverage Interoperability Standard) does not provide any metric to capture low power intent (power states etc.)</a:t>
            </a:r>
          </a:p>
          <a:p>
            <a:r>
              <a:rPr lang="en-US" altLang="en-US" dirty="0" smtClean="0"/>
              <a:t> Tool generated metrics</a:t>
            </a:r>
          </a:p>
          <a:p>
            <a:pPr lvl="1"/>
            <a:r>
              <a:rPr lang="en-US" altLang="en-US" dirty="0" smtClean="0"/>
              <a:t>Not suitable for some specific requirement</a:t>
            </a:r>
          </a:p>
          <a:p>
            <a:pPr lvl="1"/>
            <a:r>
              <a:rPr lang="en-US" altLang="en-US" dirty="0" smtClean="0"/>
              <a:t>Tool may not always keep pace with low power technology advancements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93AEC-3880-401B-BBEC-09E7519D9167}" type="datetime1">
              <a:rPr lang="en-US" altLang="en-US" smtClean="0"/>
              <a:t>9/12/2017</a:t>
            </a:fld>
            <a:endParaRPr lang="en-US" altLang="en-US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/>
              <a:t>Madhur Bhargava, Mentor A Siemens Business</a:t>
            </a:r>
            <a:endParaRPr lang="en-US" altLang="en-US" dirty="0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E96EFE-FF8D-42A8-8C68-9E1088314EA1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93480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19956" y="304801"/>
            <a:ext cx="7227887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solidFill>
                  <a:srgbClr val="00007F"/>
                </a:solidFill>
              </a:rPr>
              <a:t>UPF 3.0 Information Model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6477000" cy="4495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Introduced in UPF 1801-2015</a:t>
            </a:r>
          </a:p>
          <a:p>
            <a:pPr>
              <a:defRPr/>
            </a:pPr>
            <a:r>
              <a:rPr lang="en-US" sz="2400" dirty="0" smtClean="0"/>
              <a:t>Abstract data model </a:t>
            </a:r>
            <a:r>
              <a:rPr lang="en-US" sz="2400" dirty="0" smtClean="0"/>
              <a:t>to represents </a:t>
            </a:r>
            <a:r>
              <a:rPr lang="en-US" sz="2400" dirty="0" smtClean="0"/>
              <a:t>low power objects created in </a:t>
            </a:r>
            <a:r>
              <a:rPr lang="en-US" sz="2400" dirty="0" smtClean="0"/>
              <a:t>UPF</a:t>
            </a:r>
          </a:p>
          <a:p>
            <a:pPr lvl="1">
              <a:defRPr/>
            </a:pPr>
            <a:r>
              <a:rPr lang="en-US" sz="2000" dirty="0"/>
              <a:t>E.g. Power Domain, Power State, Supply Set etc.</a:t>
            </a:r>
          </a:p>
          <a:p>
            <a:pPr>
              <a:defRPr/>
            </a:pPr>
            <a:r>
              <a:rPr lang="en-US" sz="2400" dirty="0" smtClean="0"/>
              <a:t>Provides access to properties of </a:t>
            </a:r>
            <a:r>
              <a:rPr lang="en-US" sz="2400" dirty="0" smtClean="0"/>
              <a:t>low power objects 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API </a:t>
            </a:r>
            <a:r>
              <a:rPr lang="en-US" sz="2400" dirty="0" smtClean="0"/>
              <a:t>interface; to allow access of objects and properties</a:t>
            </a:r>
          </a:p>
          <a:p>
            <a:pPr lvl="1">
              <a:defRPr/>
            </a:pPr>
            <a:r>
              <a:rPr lang="en-US" sz="2600" dirty="0" err="1"/>
              <a:t>Tcl</a:t>
            </a:r>
            <a:r>
              <a:rPr lang="en-US" sz="2600" dirty="0"/>
              <a:t> Interface:</a:t>
            </a:r>
          </a:p>
          <a:p>
            <a:pPr lvl="2">
              <a:defRPr/>
            </a:pPr>
            <a:r>
              <a:rPr lang="en-US" dirty="0"/>
              <a:t>To access objects/properties in a </a:t>
            </a:r>
            <a:r>
              <a:rPr lang="en-US" dirty="0" err="1"/>
              <a:t>Tcl</a:t>
            </a:r>
            <a:r>
              <a:rPr lang="en-US" dirty="0"/>
              <a:t> script or UPF file</a:t>
            </a:r>
          </a:p>
          <a:p>
            <a:pPr lvl="1">
              <a:defRPr/>
            </a:pPr>
            <a:r>
              <a:rPr lang="en-US" sz="2600" dirty="0"/>
              <a:t>HDL Interface:</a:t>
            </a:r>
          </a:p>
          <a:p>
            <a:pPr lvl="2">
              <a:defRPr/>
            </a:pPr>
            <a:r>
              <a:rPr lang="en-US" dirty="0"/>
              <a:t>to access/manipulate objects/properties in a testbench or simulation model</a:t>
            </a:r>
          </a:p>
          <a:p>
            <a:pPr lvl="3">
              <a:defRPr/>
            </a:pPr>
            <a:endParaRPr lang="en-US" dirty="0" smtClean="0"/>
          </a:p>
          <a:p>
            <a:pPr marL="688975" lvl="2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lvl="2">
              <a:defRPr/>
            </a:pPr>
            <a:endParaRPr lang="en-US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DDA3EB-71E1-46AB-8A0A-7944A1821F18}" type="datetime1">
              <a:rPr lang="en-US" altLang="en-US" smtClean="0"/>
              <a:t>9/12/2017</a:t>
            </a:fld>
            <a:endParaRPr lang="en-US" altLang="en-US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/>
              <a:t>Madhur Bhargava, Mentor A Siemens Business</a:t>
            </a:r>
            <a:endParaRPr lang="en-US" altLang="en-US" dirty="0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C0217A-5EAB-43FD-94B1-90188912A1D6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 smtClean="0"/>
          </a:p>
        </p:txBody>
      </p:sp>
      <p:sp>
        <p:nvSpPr>
          <p:cNvPr id="2" name="Rounded Rectangle 1"/>
          <p:cNvSpPr/>
          <p:nvPr/>
        </p:nvSpPr>
        <p:spPr>
          <a:xfrm>
            <a:off x="6858000" y="1766978"/>
            <a:ext cx="1752600" cy="1295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UPF </a:t>
            </a:r>
          </a:p>
          <a:p>
            <a:pPr algn="ctr"/>
            <a:r>
              <a:rPr lang="en-US" dirty="0" smtClean="0"/>
              <a:t>Database</a:t>
            </a:r>
          </a:p>
          <a:p>
            <a:pPr algn="ctr"/>
            <a:r>
              <a:rPr lang="en-US" dirty="0" smtClean="0"/>
              <a:t>(IMDB)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0000" y="3124200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734300" y="3347049"/>
            <a:ext cx="0" cy="996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124700" y="4475671"/>
            <a:ext cx="1219200" cy="1107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</a:p>
          <a:p>
            <a:pPr algn="ctr"/>
            <a:r>
              <a:rPr lang="en-US" dirty="0" smtClean="0"/>
              <a:t>Write</a:t>
            </a:r>
          </a:p>
          <a:p>
            <a:pPr algn="ctr"/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18601" y="341279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TCL/</a:t>
            </a:r>
          </a:p>
          <a:p>
            <a:r>
              <a:rPr lang="en-US" dirty="0" smtClean="0"/>
              <a:t>HDL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0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91242" y="381000"/>
            <a:ext cx="722788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altLang="en-US" dirty="0" smtClean="0">
                <a:solidFill>
                  <a:srgbClr val="00007F"/>
                </a:solidFill>
              </a:rPr>
              <a:t>UPF 3.0 Information Model Cont.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Native HDL representation</a:t>
            </a:r>
          </a:p>
          <a:p>
            <a:pPr lvl="1" eaLnBrk="1" hangingPunct="1"/>
            <a:r>
              <a:rPr lang="en-US" altLang="en-US" smtClean="0"/>
              <a:t>For object with dynamic properties e.g. power domain</a:t>
            </a:r>
          </a:p>
          <a:p>
            <a:pPr lvl="1" eaLnBrk="1" hangingPunct="1"/>
            <a:r>
              <a:rPr lang="en-US" altLang="en-US" smtClean="0"/>
              <a:t>Represented by struct/record in HDL containing two fields</a:t>
            </a:r>
          </a:p>
          <a:p>
            <a:pPr lvl="2" eaLnBrk="1" hangingPunct="1"/>
            <a:r>
              <a:rPr lang="en-US" altLang="en-US" smtClean="0"/>
              <a:t>A value field – dynamic property value</a:t>
            </a:r>
          </a:p>
          <a:p>
            <a:pPr lvl="2" eaLnBrk="1" hangingPunct="1"/>
            <a:r>
              <a:rPr lang="en-US" altLang="en-US" smtClean="0"/>
              <a:t>A handle/reference to UPF object – to access other properties of the object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2450EC-1EA4-4173-9FF2-6BBB4DCEDB4D}" type="datetime1">
              <a:rPr lang="en-US" altLang="en-US" smtClean="0"/>
              <a:t>9/12/2017</a:t>
            </a:fld>
            <a:endParaRPr lang="en-US" altLang="en-US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/>
              <a:t>Madhur Bhargava, Mentor A Siemens Business</a:t>
            </a:r>
            <a:endParaRPr lang="en-US" altLang="en-US" dirty="0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CDA809-C4AA-40BE-A932-023F3F53124D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132558"/>
              </p:ext>
            </p:extLst>
          </p:nvPr>
        </p:nvGraphicFramePr>
        <p:xfrm>
          <a:off x="990600" y="4025890"/>
          <a:ext cx="6781800" cy="16129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12415"/>
                <a:gridCol w="3769385"/>
              </a:tblGrid>
              <a:tr h="347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Name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SV Representation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  <a:tr h="12657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upfPdSsObjT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struct</a:t>
                      </a:r>
                      <a:r>
                        <a:rPr lang="en-US" sz="1800" dirty="0">
                          <a:effectLst/>
                        </a:rPr>
                        <a:t> {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</a:t>
                      </a:r>
                      <a:r>
                        <a:rPr lang="en-US" sz="1800" dirty="0" err="1">
                          <a:effectLst/>
                        </a:rPr>
                        <a:t>upfHandleT</a:t>
                      </a:r>
                      <a:r>
                        <a:rPr lang="en-US" sz="1800" dirty="0">
                          <a:effectLst/>
                        </a:rPr>
                        <a:t> handle;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</a:t>
                      </a:r>
                      <a:r>
                        <a:rPr lang="en-US" sz="1800" dirty="0" err="1">
                          <a:effectLst/>
                        </a:rPr>
                        <a:t>upfPowerStateObjT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current_state</a:t>
                      </a:r>
                      <a:r>
                        <a:rPr lang="en-US" sz="1800" dirty="0">
                          <a:effectLst/>
                        </a:rPr>
                        <a:t>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} </a:t>
                      </a:r>
                      <a:r>
                        <a:rPr lang="en-US" sz="1800" dirty="0" err="1">
                          <a:effectLst/>
                        </a:rPr>
                        <a:t>upfPdSsObjT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22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43000" y="304801"/>
            <a:ext cx="722788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altLang="en-US" dirty="0" smtClean="0">
                <a:solidFill>
                  <a:srgbClr val="00007F"/>
                </a:solidFill>
              </a:rPr>
              <a:t>UPF 3.0 HDL Package Functions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724399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500" dirty="0"/>
              <a:t>Provides to access low power object and their properties in HDL</a:t>
            </a:r>
            <a:endParaRPr lang="en-US" sz="2500" dirty="0"/>
          </a:p>
          <a:p>
            <a:pPr lvl="1">
              <a:defRPr/>
            </a:pPr>
            <a:r>
              <a:rPr lang="en-US" sz="2100" dirty="0"/>
              <a:t>Five different classes of HDL </a:t>
            </a:r>
            <a:r>
              <a:rPr lang="en-US" sz="2100" dirty="0" smtClean="0"/>
              <a:t>functions</a:t>
            </a:r>
          </a:p>
          <a:p>
            <a:pPr lvl="1">
              <a:defRPr/>
            </a:pPr>
            <a:endParaRPr lang="en-US" sz="2100" dirty="0"/>
          </a:p>
          <a:p>
            <a:pPr>
              <a:defRPr/>
            </a:pPr>
            <a:r>
              <a:rPr lang="en-US" sz="2500" b="1" dirty="0"/>
              <a:t>HDL access functions</a:t>
            </a:r>
            <a:r>
              <a:rPr lang="en-US" sz="2500" dirty="0"/>
              <a:t>: </a:t>
            </a:r>
            <a:r>
              <a:rPr lang="en-US" sz="2500" dirty="0"/>
              <a:t>basic functions to access the low power objects and </a:t>
            </a:r>
            <a:r>
              <a:rPr lang="en-US" sz="2500" dirty="0"/>
              <a:t>properties</a:t>
            </a:r>
          </a:p>
          <a:p>
            <a:pPr lvl="1"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Ex.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upf_get_handle_by_name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("/top/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dut_i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 </a:t>
            </a:r>
          </a:p>
          <a:p>
            <a:pPr>
              <a:defRPr/>
            </a:pPr>
            <a:r>
              <a:rPr lang="en-US" sz="2600" b="1" dirty="0"/>
              <a:t>Immediate </a:t>
            </a:r>
            <a:r>
              <a:rPr lang="en-US" sz="2600" b="1" dirty="0"/>
              <a:t>read access HDL </a:t>
            </a:r>
            <a:r>
              <a:rPr lang="en-US" sz="2600" b="1" dirty="0"/>
              <a:t>functions</a:t>
            </a:r>
            <a:r>
              <a:rPr lang="en-US" sz="2600" dirty="0"/>
              <a:t>:</a:t>
            </a:r>
          </a:p>
          <a:p>
            <a:pPr lvl="1"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Ex.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ps_active_hndl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upf_query_object_properties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UPF_IS_ACTIVE )</a:t>
            </a:r>
          </a:p>
          <a:p>
            <a:pPr lvl="1"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ps_on_value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upf_get_value_real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ps_active_hndl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 smtClean="0"/>
          </a:p>
          <a:p>
            <a:pPr>
              <a:defRPr/>
            </a:pPr>
            <a:r>
              <a:rPr lang="en-US" sz="2400" b="1" dirty="0" smtClean="0"/>
              <a:t>Immediate </a:t>
            </a:r>
            <a:r>
              <a:rPr lang="en-US" sz="2400" b="1" dirty="0"/>
              <a:t>write access HDL functions</a:t>
            </a:r>
            <a:r>
              <a:rPr lang="en-US" sz="2400" dirty="0"/>
              <a:t>:</a:t>
            </a:r>
          </a:p>
          <a:p>
            <a:pPr lvl="1"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E.g. supply_on(“/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dut_i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vdd_net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”, 0.9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/>
          </a:p>
          <a:p>
            <a:pPr>
              <a:defRPr/>
            </a:pPr>
            <a:r>
              <a:rPr lang="en-US" sz="2400" b="1" dirty="0"/>
              <a:t>Continuous access HDL functions</a:t>
            </a:r>
            <a:r>
              <a:rPr lang="en-US" sz="2400" dirty="0"/>
              <a:t>: enables continuous monitoring of dynamic values </a:t>
            </a:r>
          </a:p>
          <a:p>
            <a:pPr lvl="1"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E.g.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upfSupplyObjT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vdd_monitor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upf_create_object_mirror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("/top/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dut_i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vdd_monitor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defRPr/>
            </a:pPr>
            <a:r>
              <a:rPr lang="en-US" sz="2400" b="1" dirty="0"/>
              <a:t>Utility functions</a:t>
            </a:r>
            <a:r>
              <a:rPr lang="en-US" sz="2400" dirty="0"/>
              <a:t>: general utility function to assist users.</a:t>
            </a:r>
          </a:p>
          <a:p>
            <a:pPr lvl="1"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E.g.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upfClassIdE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upf_query_object_type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upfHandleT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handle) </a:t>
            </a:r>
          </a:p>
          <a:p>
            <a:pPr marL="398462" lvl="1" indent="0">
              <a:buFont typeface="Arial" panose="020B0604020202020204" pitchFamily="34" charset="0"/>
              <a:buNone/>
              <a:defRPr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5662" lvl="1" indent="-457200">
              <a:buFont typeface="+mj-lt"/>
              <a:buAutoNum type="arabicPeriod"/>
              <a:defRPr/>
            </a:pPr>
            <a:endParaRPr lang="en-US" sz="2000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373BE9-3E99-4BF1-8E59-E5111204A7CA}" type="datetime1">
              <a:rPr lang="en-US" altLang="en-US" smtClean="0"/>
              <a:t>9/12/2017</a:t>
            </a:fld>
            <a:endParaRPr lang="en-US" altLang="en-US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/>
              <a:t>Madhur Bhargava, Mentor A Siemens Business</a:t>
            </a:r>
            <a:endParaRPr lang="en-US" altLang="en-US" dirty="0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A2AAD6-B1CD-4971-9504-1E6CC0387BF7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27675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91CAD78-C6F6-407D-A9D5-329355F0770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1449</Words>
  <Application>Microsoft Office PowerPoint</Application>
  <PresentationFormat>On-screen Show (4:3)</PresentationFormat>
  <Paragraphs>323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Courier New</vt:lpstr>
      <vt:lpstr>Tahoma</vt:lpstr>
      <vt:lpstr>Times New Roman</vt:lpstr>
      <vt:lpstr>Office Theme</vt:lpstr>
      <vt:lpstr>Unleashing the Power of UPF 3.0: An innovative approach for faster and robust Low-power coverage</vt:lpstr>
      <vt:lpstr> Agenda</vt:lpstr>
      <vt:lpstr>Introduction</vt:lpstr>
      <vt:lpstr>Unified Power Format(UPF)</vt:lpstr>
      <vt:lpstr>Motivation for Methodology</vt:lpstr>
      <vt:lpstr>Motivation for Methodology Cont.</vt:lpstr>
      <vt:lpstr>UPF 3.0 Information Model</vt:lpstr>
      <vt:lpstr>UPF 3.0 Information Model Cont.</vt:lpstr>
      <vt:lpstr>UPF 3.0 HDL Package Functions</vt:lpstr>
      <vt:lpstr>Proposed Low Power Coverage Methodology</vt:lpstr>
      <vt:lpstr>Case Study I – Coverage of Isolation Strategies</vt:lpstr>
      <vt:lpstr>Case Study I – Coverage of Isolation Strategies</vt:lpstr>
      <vt:lpstr>Case Study II – Coverage of Power States</vt:lpstr>
      <vt:lpstr>Case Study II – Coverage of Power States Cont.</vt:lpstr>
      <vt:lpstr>Case Study II – Coverage of Power States Cont.</vt:lpstr>
      <vt:lpstr>Case Study II – Coverage of Power States Cont.</vt:lpstr>
      <vt:lpstr>Case Study III – Assertions with UPF 3.0 Information Model</vt:lpstr>
      <vt:lpstr>Benefits of Proposed Methodology</vt:lpstr>
      <vt:lpstr>Unaddressed Low Power Verification Challenges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2017-09-12T06:16:04Z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