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6"/>
  </p:notesMasterIdLst>
  <p:handoutMasterIdLst>
    <p:handoutMasterId r:id="rId27"/>
  </p:handoutMasterIdLst>
  <p:sldIdLst>
    <p:sldId id="501" r:id="rId5"/>
    <p:sldId id="506" r:id="rId6"/>
    <p:sldId id="507" r:id="rId7"/>
    <p:sldId id="509" r:id="rId8"/>
    <p:sldId id="510" r:id="rId9"/>
    <p:sldId id="508" r:id="rId10"/>
    <p:sldId id="513" r:id="rId11"/>
    <p:sldId id="512" r:id="rId12"/>
    <p:sldId id="516" r:id="rId13"/>
    <p:sldId id="525" r:id="rId14"/>
    <p:sldId id="517" r:id="rId15"/>
    <p:sldId id="518" r:id="rId16"/>
    <p:sldId id="520" r:id="rId17"/>
    <p:sldId id="519" r:id="rId18"/>
    <p:sldId id="521" r:id="rId19"/>
    <p:sldId id="514" r:id="rId20"/>
    <p:sldId id="524" r:id="rId21"/>
    <p:sldId id="515" r:id="rId22"/>
    <p:sldId id="522" r:id="rId23"/>
    <p:sldId id="523" r:id="rId24"/>
    <p:sldId id="505" r:id="rId25"/>
  </p:sldIdLst>
  <p:sldSz cx="9144000" cy="6858000" type="screen4x3"/>
  <p:notesSz cx="10048875" cy="6918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97" d="100"/>
          <a:sy n="97" d="100"/>
        </p:scale>
        <p:origin x="7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ccellera_logo_color_200x1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454" y="5943600"/>
            <a:ext cx="1451383" cy="8055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138" y="5612405"/>
            <a:ext cx="1831004" cy="11651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accellera_logo_color_200x111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08455" y="6200478"/>
            <a:ext cx="988540" cy="5486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73515"/>
            <a:ext cx="1247101" cy="7936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UVM, VMM and Native SV: Enabling Full Random Verification at System Level </a:t>
            </a:r>
            <a:endParaRPr lang="en-US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Ashok Chandran, Analog Devices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448" y="5583241"/>
            <a:ext cx="2362904" cy="682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UVM Platform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Register Model Migration</a:t>
            </a:r>
          </a:p>
          <a:p>
            <a:pPr lvl="1"/>
            <a:r>
              <a:rPr lang="en-US" sz="2000" dirty="0" smtClean="0"/>
              <a:t>Had been using </a:t>
            </a:r>
            <a:r>
              <a:rPr lang="en-US" sz="2000" dirty="0" err="1" smtClean="0"/>
              <a:t>reg</a:t>
            </a:r>
            <a:r>
              <a:rPr lang="en-US" sz="2000" dirty="0" smtClean="0"/>
              <a:t> model from VMM</a:t>
            </a:r>
          </a:p>
          <a:p>
            <a:pPr lvl="1"/>
            <a:r>
              <a:rPr lang="en-US" sz="2000" dirty="0" smtClean="0"/>
              <a:t>Created the </a:t>
            </a:r>
            <a:r>
              <a:rPr lang="en-US" sz="2000" dirty="0" err="1" smtClean="0"/>
              <a:t>toplevel</a:t>
            </a:r>
            <a:r>
              <a:rPr lang="en-US" sz="2000" dirty="0" smtClean="0"/>
              <a:t> register and memory model in UVM</a:t>
            </a:r>
          </a:p>
          <a:p>
            <a:pPr lvl="1"/>
            <a:r>
              <a:rPr lang="en-US" sz="2000" dirty="0" smtClean="0"/>
              <a:t>The access methods were identical</a:t>
            </a:r>
          </a:p>
          <a:p>
            <a:pPr lvl="1"/>
            <a:r>
              <a:rPr lang="en-US" sz="2000" dirty="0" smtClean="0"/>
              <a:t>Scripts to change functions which differed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© Accellera Systems Initiative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4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Environment maintains a resource </a:t>
            </a:r>
            <a:r>
              <a:rPr lang="en-US" sz="2400" dirty="0" smtClean="0"/>
              <a:t>database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Resource Management is at input side itself (</a:t>
            </a:r>
            <a:r>
              <a:rPr lang="en-US" sz="2400" dirty="0" err="1" smtClean="0"/>
              <a:t>Lossy</a:t>
            </a:r>
            <a:r>
              <a:rPr lang="en-US" sz="2400" dirty="0" smtClean="0"/>
              <a:t> generator)</a:t>
            </a:r>
          </a:p>
          <a:p>
            <a:r>
              <a:rPr lang="en-US" sz="2400" dirty="0" smtClean="0"/>
              <a:t>VMM transaction router queries the DB and drops if resource conflict is present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3781"/>
          <a:stretch/>
        </p:blipFill>
        <p:spPr>
          <a:xfrm>
            <a:off x="2171700" y="3100600"/>
            <a:ext cx="4724400" cy="325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 Allocation </a:t>
            </a:r>
            <a:r>
              <a:rPr lang="en-US" sz="2700" dirty="0" smtClean="0"/>
              <a:t>(</a:t>
            </a:r>
            <a:r>
              <a:rPr lang="en-US" sz="2700" dirty="0" err="1" smtClean="0"/>
              <a:t>contd</a:t>
            </a:r>
            <a:r>
              <a:rPr lang="en-US" sz="2700" dirty="0" smtClean="0"/>
              <a:t> ..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UVM side, system sequence checks resource </a:t>
            </a:r>
            <a:r>
              <a:rPr lang="en-US" sz="2400" dirty="0" smtClean="0"/>
              <a:t>DB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121" t="4196" b="3497"/>
          <a:stretch/>
        </p:blipFill>
        <p:spPr>
          <a:xfrm>
            <a:off x="1219200" y="1830387"/>
            <a:ext cx="6400800" cy="444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5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 </a:t>
            </a:r>
            <a:r>
              <a:rPr lang="en-US" dirty="0"/>
              <a:t>Allocation </a:t>
            </a:r>
            <a:r>
              <a:rPr lang="en-US" sz="2700" dirty="0"/>
              <a:t>(</a:t>
            </a:r>
            <a:r>
              <a:rPr lang="en-US" sz="2700" dirty="0" err="1"/>
              <a:t>contd</a:t>
            </a:r>
            <a:r>
              <a:rPr lang="en-US" sz="2700" dirty="0"/>
              <a:t> ..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Ensuring Randomness in allocation</a:t>
            </a:r>
          </a:p>
          <a:p>
            <a:pPr lvl="1"/>
            <a:r>
              <a:rPr lang="en-US" dirty="0" smtClean="0"/>
              <a:t>For Shared resources, need to ensure that randomly different sources should get the resource</a:t>
            </a:r>
          </a:p>
          <a:p>
            <a:pPr lvl="1"/>
            <a:r>
              <a:rPr lang="en-US" dirty="0" smtClean="0"/>
              <a:t>Ensured by starting all scenarios and sequences at the same time. </a:t>
            </a:r>
          </a:p>
          <a:p>
            <a:pPr lvl="1"/>
            <a:r>
              <a:rPr lang="en-US" dirty="0" smtClean="0"/>
              <a:t>Resource checking should be the first action in the system level virtual sequence for a </a:t>
            </a:r>
            <a:r>
              <a:rPr lang="en-US" dirty="0" err="1" smtClean="0"/>
              <a:t>uvm</a:t>
            </a:r>
            <a:r>
              <a:rPr lang="en-US" dirty="0" smtClean="0"/>
              <a:t> block.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54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resources (which are now allocated to each peripheral) are managed by individual system components</a:t>
            </a:r>
          </a:p>
          <a:p>
            <a:pPr lvl="1"/>
            <a:r>
              <a:rPr lang="en-US" dirty="0" smtClean="0"/>
              <a:t>DMA, </a:t>
            </a:r>
            <a:r>
              <a:rPr lang="en-US" dirty="0" err="1" smtClean="0"/>
              <a:t>Pinmux</a:t>
            </a:r>
            <a:r>
              <a:rPr lang="en-US" dirty="0" smtClean="0"/>
              <a:t>, Each interrupt Interface , Interconnect, Fault Management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Manages all resource requirements for the peripheral</a:t>
            </a:r>
          </a:p>
          <a:p>
            <a:r>
              <a:rPr lang="en-US" dirty="0" smtClean="0"/>
              <a:t>Block environments communicate to system resources via transactions and utility functions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4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</a:t>
            </a:r>
            <a:r>
              <a:rPr lang="en-US" dirty="0" smtClean="0"/>
              <a:t>Management </a:t>
            </a:r>
            <a:r>
              <a:rPr lang="en-US" sz="2400" dirty="0" smtClean="0"/>
              <a:t>(</a:t>
            </a:r>
            <a:r>
              <a:rPr lang="en-US" sz="2400" dirty="0" err="1" smtClean="0"/>
              <a:t>contd</a:t>
            </a:r>
            <a:r>
              <a:rPr lang="en-US" sz="2400" dirty="0" smtClean="0"/>
              <a:t> 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915444" y="1561263"/>
            <a:ext cx="7314156" cy="4268875"/>
            <a:chOff x="1416818" y="1065125"/>
            <a:chExt cx="7954738" cy="5623770"/>
          </a:xfrm>
        </p:grpSpPr>
        <p:grpSp>
          <p:nvGrpSpPr>
            <p:cNvPr id="51" name="Group 50"/>
            <p:cNvGrpSpPr/>
            <p:nvPr/>
          </p:nvGrpSpPr>
          <p:grpSpPr>
            <a:xfrm>
              <a:off x="1416818" y="1065125"/>
              <a:ext cx="1688123" cy="1371600"/>
              <a:chOff x="1416818" y="1065125"/>
              <a:chExt cx="1688123" cy="1371600"/>
            </a:xfrm>
            <a:solidFill>
              <a:srgbClr val="5B9BD5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1416818" y="1135464"/>
                <a:ext cx="793819" cy="612949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527349" y="1276141"/>
                <a:ext cx="904352" cy="703384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1679749" y="1428541"/>
                <a:ext cx="904352" cy="703384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832149" y="1580941"/>
                <a:ext cx="904352" cy="703384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DMA1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984549" y="1733341"/>
                <a:ext cx="904352" cy="703384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DMA0</a:t>
                </a:r>
              </a:p>
            </p:txBody>
          </p:sp>
          <p:cxnSp>
            <p:nvCxnSpPr>
              <p:cNvPr id="92" name="Straight Arrow Connector 91"/>
              <p:cNvCxnSpPr/>
              <p:nvPr/>
            </p:nvCxnSpPr>
            <p:spPr>
              <a:xfrm>
                <a:off x="2431701" y="1065125"/>
                <a:ext cx="673240" cy="683288"/>
              </a:xfrm>
              <a:prstGeom prst="straightConnector1">
                <a:avLst/>
              </a:prstGeom>
              <a:grp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93" name="TextBox 92"/>
              <p:cNvSpPr txBox="1"/>
              <p:nvPr/>
            </p:nvSpPr>
            <p:spPr>
              <a:xfrm>
                <a:off x="2609153" y="1157950"/>
                <a:ext cx="317648" cy="446007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n</a:t>
                </a: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1659077" y="4960304"/>
              <a:ext cx="3029624" cy="1728591"/>
            </a:xfrm>
            <a:prstGeom prst="rect">
              <a:avLst/>
            </a:prstGeom>
            <a:solidFill>
              <a:srgbClr val="70AD47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341932" y="4885150"/>
              <a:ext cx="3029624" cy="1728591"/>
            </a:xfrm>
            <a:prstGeom prst="rect">
              <a:avLst/>
            </a:prstGeom>
            <a:solidFill>
              <a:srgbClr val="70AD47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807257" y="6037119"/>
              <a:ext cx="2739691" cy="46388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UVM Block Testbench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494309" y="6037120"/>
              <a:ext cx="2787477" cy="500422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VMM Block Testbench</a:t>
              </a:r>
            </a:p>
          </p:txBody>
        </p:sp>
        <p:cxnSp>
          <p:nvCxnSpPr>
            <p:cNvPr id="56" name="Elbow Connector 55"/>
            <p:cNvCxnSpPr>
              <a:stCxn id="58" idx="0"/>
              <a:endCxn id="78" idx="4"/>
            </p:cNvCxnSpPr>
            <p:nvPr/>
          </p:nvCxnSpPr>
          <p:spPr>
            <a:xfrm rot="5400000" flipH="1" flipV="1">
              <a:off x="1410681" y="4254743"/>
              <a:ext cx="1240075" cy="171051"/>
            </a:xfrm>
            <a:prstGeom prst="bentConnector3">
              <a:avLst/>
            </a:prstGeom>
            <a:noFill/>
            <a:ln w="38100" cap="flat" cmpd="dbl" algn="ctr">
              <a:solidFill>
                <a:sysClr val="windowText" lastClr="00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57" name="Elbow Connector 56"/>
            <p:cNvCxnSpPr>
              <a:stCxn id="59" idx="0"/>
              <a:endCxn id="78" idx="4"/>
            </p:cNvCxnSpPr>
            <p:nvPr/>
          </p:nvCxnSpPr>
          <p:spPr>
            <a:xfrm rot="16200000" flipV="1">
              <a:off x="3756169" y="2080306"/>
              <a:ext cx="1240075" cy="4519924"/>
            </a:xfrm>
            <a:prstGeom prst="bentConnector3">
              <a:avLst/>
            </a:prstGeom>
            <a:noFill/>
            <a:ln w="38100" cap="flat" cmpd="dbl" algn="ctr">
              <a:solidFill>
                <a:sysClr val="windowText" lastClr="0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58" name="Rectangle 57"/>
            <p:cNvSpPr/>
            <p:nvPr/>
          </p:nvSpPr>
          <p:spPr>
            <a:xfrm>
              <a:off x="1679749" y="4960305"/>
              <a:ext cx="530888" cy="412317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Dm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370724" y="4960305"/>
              <a:ext cx="530888" cy="412317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Dm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318657" y="4960304"/>
              <a:ext cx="530888" cy="412317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017857" y="4960304"/>
              <a:ext cx="530888" cy="412317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532144" y="1065768"/>
              <a:ext cx="1688123" cy="1371600"/>
              <a:chOff x="1416818" y="1065125"/>
              <a:chExt cx="1688123" cy="1371600"/>
            </a:xfrm>
            <a:solidFill>
              <a:srgbClr val="5B9BD5"/>
            </a:solidFill>
          </p:grpSpPr>
          <p:sp>
            <p:nvSpPr>
              <p:cNvPr id="80" name="Rectangle 79"/>
              <p:cNvSpPr/>
              <p:nvPr/>
            </p:nvSpPr>
            <p:spPr>
              <a:xfrm>
                <a:off x="1416818" y="1135464"/>
                <a:ext cx="793819" cy="612949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527349" y="1276141"/>
                <a:ext cx="904352" cy="703384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679749" y="1428541"/>
                <a:ext cx="904352" cy="703384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832149" y="1580941"/>
                <a:ext cx="904352" cy="703384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984549" y="1733341"/>
                <a:ext cx="904352" cy="703384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Core 0 </a:t>
                </a:r>
                <a:r>
                  <a:rPr kumimoji="0" lang="en-US" sz="1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Int</a:t>
                </a:r>
                <a:endPara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85" name="Straight Arrow Connector 84"/>
              <p:cNvCxnSpPr/>
              <p:nvPr/>
            </p:nvCxnSpPr>
            <p:spPr>
              <a:xfrm>
                <a:off x="2431701" y="1065125"/>
                <a:ext cx="673240" cy="683288"/>
              </a:xfrm>
              <a:prstGeom prst="straightConnector1">
                <a:avLst/>
              </a:prstGeom>
              <a:grp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86" name="TextBox 85"/>
              <p:cNvSpPr txBox="1"/>
              <p:nvPr/>
            </p:nvSpPr>
            <p:spPr>
              <a:xfrm>
                <a:off x="2609153" y="1157950"/>
                <a:ext cx="378665" cy="446007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m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1807257" y="2507064"/>
              <a:ext cx="617974" cy="1213166"/>
              <a:chOff x="1807257" y="2507064"/>
              <a:chExt cx="617974" cy="1213166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1807257" y="3156559"/>
                <a:ext cx="617974" cy="563671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cxnSp>
            <p:nvCxnSpPr>
              <p:cNvPr id="79" name="Straight Arrow Connector 78"/>
              <p:cNvCxnSpPr>
                <a:stCxn id="78" idx="0"/>
              </p:cNvCxnSpPr>
              <p:nvPr/>
            </p:nvCxnSpPr>
            <p:spPr>
              <a:xfrm flipV="1">
                <a:off x="2116244" y="2507064"/>
                <a:ext cx="0" cy="649495"/>
              </a:xfrm>
              <a:prstGeom prst="straightConnector1">
                <a:avLst/>
              </a:prstGeom>
              <a:noFill/>
              <a:ln w="38100" cap="flat" cmpd="dbl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</p:grpSp>
        <p:grpSp>
          <p:nvGrpSpPr>
            <p:cNvPr id="64" name="Group 63"/>
            <p:cNvGrpSpPr/>
            <p:nvPr/>
          </p:nvGrpSpPr>
          <p:grpSpPr>
            <a:xfrm>
              <a:off x="4237961" y="2501064"/>
              <a:ext cx="617974" cy="1213166"/>
              <a:chOff x="1807257" y="2507064"/>
              <a:chExt cx="617974" cy="1213166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1807257" y="3156559"/>
                <a:ext cx="617974" cy="563671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</a:t>
                </a:r>
              </a:p>
            </p:txBody>
          </p:sp>
          <p:cxnSp>
            <p:nvCxnSpPr>
              <p:cNvPr id="77" name="Straight Arrow Connector 76"/>
              <p:cNvCxnSpPr>
                <a:stCxn id="76" idx="0"/>
              </p:cNvCxnSpPr>
              <p:nvPr/>
            </p:nvCxnSpPr>
            <p:spPr>
              <a:xfrm flipV="1">
                <a:off x="2116244" y="2507064"/>
                <a:ext cx="0" cy="649495"/>
              </a:xfrm>
              <a:prstGeom prst="straightConnector1">
                <a:avLst/>
              </a:prstGeom>
              <a:noFill/>
              <a:ln w="38100" cap="flat" cmpd="dbl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</p:grpSp>
        <p:cxnSp>
          <p:nvCxnSpPr>
            <p:cNvPr id="65" name="Elbow Connector 64"/>
            <p:cNvCxnSpPr>
              <a:stCxn id="61" idx="0"/>
              <a:endCxn id="76" idx="4"/>
            </p:cNvCxnSpPr>
            <p:nvPr/>
          </p:nvCxnSpPr>
          <p:spPr>
            <a:xfrm rot="16200000" flipV="1">
              <a:off x="5292088" y="2969090"/>
              <a:ext cx="1246074" cy="2736353"/>
            </a:xfrm>
            <a:prstGeom prst="bentConnector3">
              <a:avLst>
                <a:gd name="adj1" fmla="val 62063"/>
              </a:avLst>
            </a:prstGeom>
            <a:noFill/>
            <a:ln w="38100" cap="flat" cmpd="dbl" algn="ctr">
              <a:solidFill>
                <a:sysClr val="windowText" lastClr="0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6" name="Elbow Connector 65"/>
            <p:cNvCxnSpPr>
              <a:stCxn id="60" idx="0"/>
              <a:endCxn id="76" idx="4"/>
            </p:cNvCxnSpPr>
            <p:nvPr/>
          </p:nvCxnSpPr>
          <p:spPr>
            <a:xfrm rot="5400000" flipH="1" flipV="1">
              <a:off x="2942487" y="3355844"/>
              <a:ext cx="1246074" cy="1962847"/>
            </a:xfrm>
            <a:prstGeom prst="bentConnector3">
              <a:avLst>
                <a:gd name="adj1" fmla="val 62063"/>
              </a:avLst>
            </a:prstGeom>
            <a:noFill/>
            <a:ln w="38100" cap="flat" cmpd="dbl" algn="ctr">
              <a:solidFill>
                <a:sysClr val="windowText" lastClr="0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7" name="Elbow Connector 66"/>
            <p:cNvCxnSpPr>
              <a:endCxn id="76" idx="2"/>
            </p:cNvCxnSpPr>
            <p:nvPr/>
          </p:nvCxnSpPr>
          <p:spPr>
            <a:xfrm>
              <a:off x="2762400" y="2507064"/>
              <a:ext cx="1475561" cy="925331"/>
            </a:xfrm>
            <a:prstGeom prst="bentConnector3">
              <a:avLst>
                <a:gd name="adj1" fmla="val -85"/>
              </a:avLst>
            </a:prstGeom>
            <a:noFill/>
            <a:ln w="38100" cap="flat" cmpd="dbl" algn="ctr">
              <a:solidFill>
                <a:sysClr val="windowText" lastClr="0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68" name="Rectangle 67"/>
            <p:cNvSpPr/>
            <p:nvPr/>
          </p:nvSpPr>
          <p:spPr>
            <a:xfrm>
              <a:off x="2915647" y="4960304"/>
              <a:ext cx="516485" cy="412317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VSr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9" name="Straight Arrow Connector 68"/>
            <p:cNvCxnSpPr>
              <a:endCxn id="68" idx="2"/>
            </p:cNvCxnSpPr>
            <p:nvPr/>
          </p:nvCxnSpPr>
          <p:spPr>
            <a:xfrm flipV="1">
              <a:off x="3173889" y="5372621"/>
              <a:ext cx="1" cy="66449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70" name="Rectangle 69"/>
            <p:cNvSpPr/>
            <p:nvPr/>
          </p:nvSpPr>
          <p:spPr>
            <a:xfrm>
              <a:off x="7636586" y="4960304"/>
              <a:ext cx="530888" cy="412317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</a:p>
          </p:txBody>
        </p:sp>
        <p:cxnSp>
          <p:nvCxnSpPr>
            <p:cNvPr id="71" name="Straight Arrow Connector 70"/>
            <p:cNvCxnSpPr>
              <a:stCxn id="70" idx="2"/>
              <a:endCxn id="55" idx="0"/>
            </p:cNvCxnSpPr>
            <p:nvPr/>
          </p:nvCxnSpPr>
          <p:spPr>
            <a:xfrm flipH="1">
              <a:off x="7888048" y="5372621"/>
              <a:ext cx="13982" cy="664499"/>
            </a:xfrm>
            <a:prstGeom prst="straightConnector1">
              <a:avLst/>
            </a:prstGeom>
            <a:noFill/>
            <a:ln w="38100" cap="flat" cmpd="dbl" algn="ctr">
              <a:solidFill>
                <a:sysClr val="windowText" lastClr="0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2" name="Straight Arrow Connector 71"/>
            <p:cNvCxnSpPr>
              <a:stCxn id="61" idx="2"/>
            </p:cNvCxnSpPr>
            <p:nvPr/>
          </p:nvCxnSpPr>
          <p:spPr>
            <a:xfrm>
              <a:off x="7283301" y="5372621"/>
              <a:ext cx="0" cy="664499"/>
            </a:xfrm>
            <a:prstGeom prst="straightConnector1">
              <a:avLst/>
            </a:prstGeom>
            <a:noFill/>
            <a:ln w="38100" cap="flat" cmpd="dbl" algn="ctr">
              <a:solidFill>
                <a:sysClr val="windowText" lastClr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>
            <a:xfrm>
              <a:off x="2584100" y="5372620"/>
              <a:ext cx="0" cy="664499"/>
            </a:xfrm>
            <a:prstGeom prst="straightConnector1">
              <a:avLst/>
            </a:prstGeom>
            <a:noFill/>
            <a:ln w="38100" cap="flat" cmpd="dbl" algn="ctr">
              <a:solidFill>
                <a:sysClr val="windowText" lastClr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74" name="Rectangle 73"/>
            <p:cNvSpPr/>
            <p:nvPr/>
          </p:nvSpPr>
          <p:spPr>
            <a:xfrm>
              <a:off x="3644852" y="4960304"/>
              <a:ext cx="516485" cy="412317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Dr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5" name="Straight Arrow Connector 74"/>
            <p:cNvCxnSpPr>
              <a:stCxn id="68" idx="3"/>
              <a:endCxn id="74" idx="1"/>
            </p:cNvCxnSpPr>
            <p:nvPr/>
          </p:nvCxnSpPr>
          <p:spPr>
            <a:xfrm>
              <a:off x="3432132" y="5166463"/>
              <a:ext cx="212720" cy="0"/>
            </a:xfrm>
            <a:prstGeom prst="straightConnector1">
              <a:avLst/>
            </a:prstGeom>
            <a:noFill/>
            <a:ln w="25400" cap="flat" cmpd="dbl" algn="ctr">
              <a:solidFill>
                <a:sysClr val="windowText" lastClr="0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cxnSp>
        <p:nvCxnSpPr>
          <p:cNvPr id="95" name="Straight Arrow Connector 94"/>
          <p:cNvCxnSpPr/>
          <p:nvPr/>
        </p:nvCxnSpPr>
        <p:spPr>
          <a:xfrm flipV="1">
            <a:off x="4213964" y="2486730"/>
            <a:ext cx="1958236" cy="6575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189124" y="2281919"/>
            <a:ext cx="162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Transaction router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833776" y="3662440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TLM Port</a:t>
            </a:r>
            <a:endParaRPr lang="en-US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3057275" y="3655266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TLM Port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876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0" y="4045744"/>
            <a:ext cx="1981200" cy="174545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Sequence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VMM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a VMM Scenario/MS Scenario </a:t>
            </a:r>
          </a:p>
          <a:p>
            <a:pPr lvl="1"/>
            <a:r>
              <a:rPr lang="en-US" dirty="0" smtClean="0"/>
              <a:t>Macros wrap VMM Scenarios under UVM sequences</a:t>
            </a:r>
          </a:p>
          <a:p>
            <a:pPr lvl="1"/>
            <a:r>
              <a:rPr lang="en-US" dirty="0" smtClean="0"/>
              <a:t>VMM scenario generators are instantiated inside the </a:t>
            </a:r>
            <a:r>
              <a:rPr lang="en-US" dirty="0" err="1" smtClean="0"/>
              <a:t>syslvl_vir_sequencer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579144"/>
            <a:ext cx="1600200" cy="1212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MS Scenario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5105400"/>
            <a:ext cx="12192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Scenario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1400" y="4045744"/>
            <a:ext cx="1981200" cy="174545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Sequencer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4859" y="4579144"/>
            <a:ext cx="1600200" cy="1212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MS Generator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Up-Down Arrow 11"/>
          <p:cNvSpPr/>
          <p:nvPr/>
        </p:nvSpPr>
        <p:spPr>
          <a:xfrm rot="5400000">
            <a:off x="3125429" y="4231443"/>
            <a:ext cx="304801" cy="1374059"/>
          </a:xfrm>
          <a:prstGeom prst="upDownArrow">
            <a:avLst>
              <a:gd name="adj1" fmla="val 36862"/>
              <a:gd name="adj2" fmla="val 48395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t="3781"/>
          <a:stretch/>
        </p:blipFill>
        <p:spPr>
          <a:xfrm>
            <a:off x="6002052" y="3732548"/>
            <a:ext cx="2685978" cy="185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SV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Verilog/SV blocks present for some IO blocks</a:t>
            </a:r>
          </a:p>
          <a:p>
            <a:pPr lvl="1"/>
            <a:r>
              <a:rPr lang="en-US" dirty="0" smtClean="0"/>
              <a:t>File based – reading from file into Verilog arrays</a:t>
            </a:r>
          </a:p>
          <a:p>
            <a:pPr lvl="1"/>
            <a:r>
              <a:rPr lang="en-US" dirty="0" smtClean="0"/>
              <a:t>Arrays mapped to memories via UVM register model</a:t>
            </a:r>
          </a:p>
          <a:p>
            <a:pPr lvl="1"/>
            <a:r>
              <a:rPr lang="en-US" dirty="0" smtClean="0"/>
              <a:t>Read/write via backdoor of register model </a:t>
            </a:r>
          </a:p>
          <a:p>
            <a:r>
              <a:rPr lang="en-US" dirty="0" smtClean="0"/>
              <a:t>Need to create components to randomize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695701"/>
            <a:ext cx="5600700" cy="25622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755" y="4311134"/>
            <a:ext cx="1492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Verilog Array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>
            <a:off x="1752600" y="4114800"/>
            <a:ext cx="304800" cy="762000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1752600" y="4970053"/>
            <a:ext cx="304800" cy="973547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100" y="5272160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Agent Register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181600" y="3969650"/>
            <a:ext cx="1524000" cy="4499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03045" y="3825293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HDL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Running UVM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UVM Sequences can be run </a:t>
            </a:r>
            <a:r>
              <a:rPr lang="en-US" dirty="0" smtClean="0"/>
              <a:t>directly </a:t>
            </a:r>
            <a:endParaRPr lang="en-US" dirty="0" smtClean="0"/>
          </a:p>
          <a:p>
            <a:r>
              <a:rPr lang="en-US" dirty="0" smtClean="0"/>
              <a:t>Need to create system virtual sequence</a:t>
            </a:r>
          </a:p>
          <a:p>
            <a:pPr lvl="1"/>
            <a:r>
              <a:rPr lang="en-US" dirty="0" smtClean="0"/>
              <a:t>Performs system configuration</a:t>
            </a:r>
          </a:p>
          <a:p>
            <a:pPr lvl="1"/>
            <a:r>
              <a:rPr lang="en-US" dirty="0" smtClean="0"/>
              <a:t>Performs resource </a:t>
            </a:r>
            <a:r>
              <a:rPr lang="en-US" dirty="0" smtClean="0"/>
              <a:t>allocation</a:t>
            </a:r>
          </a:p>
          <a:p>
            <a:pPr lvl="1"/>
            <a:r>
              <a:rPr lang="en-US" dirty="0" smtClean="0"/>
              <a:t>Extends from common class to allow multi-peripheral 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18323" y="4038600"/>
            <a:ext cx="1620077" cy="1372493"/>
          </a:xfrm>
          <a:prstGeom prst="roundRect">
            <a:avLst/>
          </a:prstGeom>
          <a:solidFill>
            <a:srgbClr val="A5A5A5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Sys Virtual Sequence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Up-Down Arrow 14"/>
          <p:cNvSpPr/>
          <p:nvPr/>
        </p:nvSpPr>
        <p:spPr>
          <a:xfrm rot="16200000">
            <a:off x="4512845" y="2640715"/>
            <a:ext cx="175246" cy="4720210"/>
          </a:xfrm>
          <a:prstGeom prst="upDownArrow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133472" y="4038600"/>
            <a:ext cx="1295925" cy="1372494"/>
          </a:xfrm>
          <a:prstGeom prst="roundRect">
            <a:avLst/>
          </a:prstGeom>
          <a:solidFill>
            <a:srgbClr val="A5A5A5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Sys Virtual Sequencer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60571" y="4733396"/>
            <a:ext cx="926125" cy="570797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SQR(A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</p:txBody>
      </p:sp>
      <p:sp>
        <p:nvSpPr>
          <p:cNvPr id="18" name="Flowchart: Multidocument 17"/>
          <p:cNvSpPr/>
          <p:nvPr/>
        </p:nvSpPr>
        <p:spPr>
          <a:xfrm>
            <a:off x="1446543" y="4817770"/>
            <a:ext cx="793822" cy="456637"/>
          </a:xfrm>
          <a:prstGeom prst="flowChartMultidocument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S(A)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18371" y="4733396"/>
            <a:ext cx="926125" cy="570797"/>
          </a:xfrm>
          <a:prstGeom prst="rect">
            <a:avLst/>
          </a:prstGeom>
          <a:solidFill>
            <a:srgbClr val="C00000">
              <a:alpha val="20000"/>
            </a:srgbClr>
          </a:solidFill>
          <a:ln w="12700" cap="flat" cmpd="sng" algn="ctr">
            <a:solidFill>
              <a:sysClr val="windowText" lastClr="000000">
                <a:alpha val="9000"/>
              </a:sys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SQR(A)</a:t>
            </a:r>
          </a:p>
        </p:txBody>
      </p:sp>
      <p:sp>
        <p:nvSpPr>
          <p:cNvPr id="20" name="Up-Down Arrow 19"/>
          <p:cNvSpPr/>
          <p:nvPr/>
        </p:nvSpPr>
        <p:spPr>
          <a:xfrm rot="16200000">
            <a:off x="3193216" y="3474121"/>
            <a:ext cx="185442" cy="1695075"/>
          </a:xfrm>
          <a:prstGeom prst="upDownArrow">
            <a:avLst/>
          </a:prstGeom>
          <a:solidFill>
            <a:srgbClr val="A5A5A5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13351" y="4291232"/>
            <a:ext cx="1820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Block Sequencers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327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Multi-Peripheral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VMM and UVM blocks to run </a:t>
            </a:r>
            <a:r>
              <a:rPr lang="en-US" dirty="0" smtClean="0"/>
              <a:t>together</a:t>
            </a:r>
          </a:p>
          <a:p>
            <a:r>
              <a:rPr lang="en-US" dirty="0" smtClean="0"/>
              <a:t>Macros create virtual sequences for </a:t>
            </a:r>
            <a:r>
              <a:rPr lang="en-US" dirty="0" err="1" smtClean="0"/>
              <a:t>uvm</a:t>
            </a:r>
            <a:r>
              <a:rPr lang="en-US" dirty="0" smtClean="0"/>
              <a:t> and </a:t>
            </a:r>
            <a:r>
              <a:rPr lang="en-US" dirty="0" err="1" smtClean="0"/>
              <a:t>vmm</a:t>
            </a:r>
            <a:r>
              <a:rPr lang="en-US" dirty="0" smtClean="0"/>
              <a:t> from common base class</a:t>
            </a:r>
          </a:p>
          <a:p>
            <a:r>
              <a:rPr lang="en-US" dirty="0" smtClean="0"/>
              <a:t>Sequences are registered inside </a:t>
            </a:r>
            <a:r>
              <a:rPr lang="en-US" dirty="0" err="1" smtClean="0"/>
              <a:t>multi_periph_test</a:t>
            </a:r>
            <a:endParaRPr lang="en-US" dirty="0" smtClean="0"/>
          </a:p>
          <a:p>
            <a:r>
              <a:rPr lang="en-US" dirty="0" smtClean="0"/>
              <a:t>Randomly picks “N” sequences out of “M” registered items.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114800"/>
            <a:ext cx="4953000" cy="159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14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Latest Product in Blackfin Processor Family – BF70x</a:t>
            </a:r>
          </a:p>
          <a:p>
            <a:pPr lvl="1"/>
            <a:r>
              <a:rPr lang="en-US" dirty="0" smtClean="0"/>
              <a:t>Enhanced Core</a:t>
            </a:r>
          </a:p>
          <a:p>
            <a:pPr lvl="1"/>
            <a:r>
              <a:rPr lang="en-US" dirty="0" smtClean="0"/>
              <a:t>Low Power System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Peripherals</a:t>
            </a:r>
          </a:p>
          <a:p>
            <a:pPr lvl="1"/>
            <a:r>
              <a:rPr lang="en-US" dirty="0" smtClean="0"/>
              <a:t>Security</a:t>
            </a:r>
            <a:endParaRPr lang="en-US" dirty="0" smtClean="0"/>
          </a:p>
        </p:txBody>
      </p:sp>
      <p:pic>
        <p:nvPicPr>
          <p:cNvPr id="1028" name="Picture 4" descr="ADSP-BF70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2057400"/>
            <a:ext cx="2571750" cy="231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4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UVM and VMM into single environment</a:t>
            </a:r>
          </a:p>
          <a:p>
            <a:pPr lvl="1"/>
            <a:r>
              <a:rPr lang="en-US" dirty="0" smtClean="0"/>
              <a:t>Capable of randomly picking </a:t>
            </a:r>
            <a:r>
              <a:rPr lang="en-US" dirty="0" smtClean="0"/>
              <a:t>UVM/VMM/SV blocks</a:t>
            </a:r>
          </a:p>
          <a:p>
            <a:pPr lvl="1"/>
            <a:r>
              <a:rPr lang="en-US" dirty="0" smtClean="0"/>
              <a:t>Ensures random resource allocation</a:t>
            </a:r>
          </a:p>
          <a:p>
            <a:r>
              <a:rPr lang="en-US" dirty="0" smtClean="0"/>
              <a:t>Ease of integration of new peripheral environments</a:t>
            </a:r>
          </a:p>
          <a:p>
            <a:r>
              <a:rPr lang="en-US" dirty="0" smtClean="0"/>
              <a:t>Reused into other ADI projects</a:t>
            </a:r>
          </a:p>
          <a:p>
            <a:r>
              <a:rPr lang="en-US" dirty="0" smtClean="0"/>
              <a:t>Many bugs caught through random verification</a:t>
            </a:r>
          </a:p>
          <a:p>
            <a:pPr lvl="1"/>
            <a:r>
              <a:rPr lang="en-US" dirty="0" smtClean="0"/>
              <a:t>First silicon sampling to customers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08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DV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Bottom Up Approach</a:t>
            </a:r>
          </a:p>
          <a:p>
            <a:pPr lvl="1"/>
            <a:r>
              <a:rPr lang="en-US" dirty="0" smtClean="0"/>
              <a:t>MDV for blocks </a:t>
            </a:r>
          </a:p>
          <a:p>
            <a:pPr lvl="1"/>
            <a:r>
              <a:rPr lang="en-US" dirty="0" smtClean="0"/>
              <a:t>Spec-&gt;Executable Vplan-&gt; CRV &gt;Coverage-&gt;QA</a:t>
            </a:r>
          </a:p>
          <a:p>
            <a:pPr lvl="1"/>
            <a:r>
              <a:rPr lang="en-US" dirty="0" smtClean="0"/>
              <a:t>Significant set of VIP in VMM/UVM/SV</a:t>
            </a:r>
          </a:p>
          <a:p>
            <a:r>
              <a:rPr lang="en-US" dirty="0" smtClean="0"/>
              <a:t>Focus on System Level Verification</a:t>
            </a:r>
          </a:p>
          <a:p>
            <a:pPr lvl="1"/>
            <a:r>
              <a:rPr lang="en-US" dirty="0" smtClean="0"/>
              <a:t>Constrained random verification </a:t>
            </a:r>
            <a:r>
              <a:rPr lang="en-US" dirty="0" smtClean="0"/>
              <a:t>at system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Complemented by Formal for connectivity, glue logics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Core Independent Testbench </a:t>
            </a:r>
          </a:p>
          <a:p>
            <a:pPr lvl="1"/>
            <a:r>
              <a:rPr lang="en-US" dirty="0" smtClean="0"/>
              <a:t>Why ? – We work with Blackfin, ARM, </a:t>
            </a:r>
            <a:r>
              <a:rPr lang="en-US" dirty="0" err="1" smtClean="0"/>
              <a:t>Sharc</a:t>
            </a:r>
            <a:r>
              <a:rPr lang="en-US" dirty="0" smtClean="0"/>
              <a:t> Cores</a:t>
            </a:r>
          </a:p>
          <a:p>
            <a:pPr lvl="1"/>
            <a:r>
              <a:rPr lang="en-US" dirty="0" smtClean="0"/>
              <a:t>Uses BFM Driver for MMR and Memory access initiated by Core</a:t>
            </a:r>
          </a:p>
          <a:p>
            <a:pPr lvl="1"/>
            <a:r>
              <a:rPr lang="en-US" dirty="0" smtClean="0"/>
              <a:t>Enables peripheral and system oriented verification</a:t>
            </a:r>
          </a:p>
          <a:p>
            <a:r>
              <a:rPr lang="en-US" dirty="0" smtClean="0"/>
              <a:t>Core System DV</a:t>
            </a:r>
          </a:p>
          <a:p>
            <a:pPr lvl="1"/>
            <a:r>
              <a:rPr lang="en-US" dirty="0" smtClean="0"/>
              <a:t>Dynamic Backdoor Memory load with random code generation </a:t>
            </a:r>
            <a:endParaRPr lang="en-US" dirty="0"/>
          </a:p>
          <a:p>
            <a:pPr lvl="1"/>
            <a:r>
              <a:rPr lang="en-US" dirty="0" smtClean="0"/>
              <a:t>Actual core executes random code (cache, data, execute)</a:t>
            </a:r>
          </a:p>
          <a:p>
            <a:r>
              <a:rPr lang="en-US" dirty="0" smtClean="0"/>
              <a:t>Arbitration Mechanism between BFM and actual core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2" name="Picture 41"/>
          <p:cNvPicPr/>
          <p:nvPr/>
        </p:nvPicPr>
        <p:blipFill>
          <a:blip r:embed="rId2"/>
          <a:stretch>
            <a:fillRect/>
          </a:stretch>
        </p:blipFill>
        <p:spPr>
          <a:xfrm>
            <a:off x="4876800" y="2286000"/>
            <a:ext cx="32766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0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we had - VMM based SoC Level Testbench</a:t>
            </a:r>
          </a:p>
          <a:p>
            <a:pPr lvl="1"/>
            <a:r>
              <a:rPr lang="en-US" sz="2000" dirty="0" smtClean="0"/>
              <a:t>Has worked well for past projects</a:t>
            </a:r>
          </a:p>
          <a:p>
            <a:r>
              <a:rPr lang="en-US" sz="2400" dirty="0" smtClean="0"/>
              <a:t>VMM Features Used</a:t>
            </a:r>
          </a:p>
          <a:p>
            <a:pPr lvl="1"/>
            <a:r>
              <a:rPr lang="en-US" sz="2000" dirty="0" smtClean="0"/>
              <a:t>Register/memory Model</a:t>
            </a:r>
          </a:p>
          <a:p>
            <a:pPr lvl="1"/>
            <a:r>
              <a:rPr lang="en-US" sz="2000" dirty="0" smtClean="0"/>
              <a:t>Memory Allocation</a:t>
            </a:r>
          </a:p>
          <a:p>
            <a:pPr lvl="1"/>
            <a:r>
              <a:rPr lang="en-US" sz="2000" dirty="0" smtClean="0"/>
              <a:t>MS </a:t>
            </a:r>
            <a:r>
              <a:rPr lang="en-US" sz="2000" dirty="0" smtClean="0"/>
              <a:t>Scenarios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962400" y="2438400"/>
            <a:ext cx="4648200" cy="3135292"/>
            <a:chOff x="152400" y="1050330"/>
            <a:chExt cx="8332788" cy="6179794"/>
          </a:xfrm>
        </p:grpSpPr>
        <p:cxnSp>
          <p:nvCxnSpPr>
            <p:cNvPr id="7" name="Elbow Connector 43"/>
            <p:cNvCxnSpPr>
              <a:stCxn id="16" idx="4"/>
            </p:cNvCxnSpPr>
            <p:nvPr/>
          </p:nvCxnSpPr>
          <p:spPr>
            <a:xfrm rot="5400000" flipH="1" flipV="1">
              <a:off x="5961063" y="1008062"/>
              <a:ext cx="1828800" cy="3165475"/>
            </a:xfrm>
            <a:prstGeom prst="bentConnector4">
              <a:avLst>
                <a:gd name="adj1" fmla="val -103545"/>
                <a:gd name="adj2" fmla="val 100952"/>
              </a:avLst>
            </a:prstGeom>
            <a:ln w="730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2160896" y="1892970"/>
              <a:ext cx="640080" cy="6400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b="1" dirty="0">
                  <a:latin typeface="Arial" pitchFamily="34" charset="0"/>
                  <a:cs typeface="Arial" pitchFamily="34" charset="0"/>
                </a:rPr>
                <a:t>MS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10000" y="2438400"/>
              <a:ext cx="685800" cy="16764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MS Gen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 rot="1620000">
              <a:off x="2800336" y="2465767"/>
              <a:ext cx="1037770" cy="274638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 rot="19800000">
              <a:off x="2708275" y="3768725"/>
              <a:ext cx="1143000" cy="274638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2846696" y="3001963"/>
              <a:ext cx="914400" cy="27463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37388" y="1295400"/>
              <a:ext cx="1066800" cy="7620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X(A)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37388" y="2362200"/>
              <a:ext cx="1066800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X(B)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37388" y="3352800"/>
              <a:ext cx="1066800" cy="762000"/>
            </a:xfrm>
            <a:prstGeom prst="rect">
              <a:avLst/>
            </a:prstGeom>
            <a:solidFill>
              <a:srgbClr val="F2BEB4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X(C)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987925" y="2895600"/>
              <a:ext cx="609600" cy="609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R</a:t>
              </a: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4541838" y="3048000"/>
              <a:ext cx="365125" cy="274638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 rot="1200000">
              <a:off x="5722938" y="3355975"/>
              <a:ext cx="1281112" cy="274638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ight Arrow 18"/>
            <p:cNvSpPr/>
            <p:nvPr/>
          </p:nvSpPr>
          <p:spPr>
            <a:xfrm rot="20400000">
              <a:off x="5721350" y="2649538"/>
              <a:ext cx="1281113" cy="27305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 rot="2700000">
              <a:off x="5352257" y="4034631"/>
              <a:ext cx="1828800" cy="27463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5181600" y="1828800"/>
              <a:ext cx="152400" cy="1006475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lowchart: Multidocument 21"/>
            <p:cNvSpPr/>
            <p:nvPr/>
          </p:nvSpPr>
          <p:spPr>
            <a:xfrm>
              <a:off x="685800" y="4648200"/>
              <a:ext cx="914400" cy="609600"/>
            </a:xfrm>
            <a:prstGeom prst="flowChartMultidocumen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S(D)</a:t>
              </a:r>
            </a:p>
          </p:txBody>
        </p:sp>
        <p:sp>
          <p:nvSpPr>
            <p:cNvPr id="23" name="Flowchart: Multidocument 22"/>
            <p:cNvSpPr/>
            <p:nvPr/>
          </p:nvSpPr>
          <p:spPr>
            <a:xfrm>
              <a:off x="685800" y="3810000"/>
              <a:ext cx="914400" cy="609600"/>
            </a:xfrm>
            <a:prstGeom prst="flowChartMultidocument">
              <a:avLst/>
            </a:prstGeom>
            <a:solidFill>
              <a:srgbClr val="F2BEB4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S(C)</a:t>
              </a:r>
            </a:p>
          </p:txBody>
        </p:sp>
        <p:sp>
          <p:nvSpPr>
            <p:cNvPr id="24" name="Flowchart: Multidocument 23"/>
            <p:cNvSpPr/>
            <p:nvPr/>
          </p:nvSpPr>
          <p:spPr>
            <a:xfrm>
              <a:off x="685800" y="2895600"/>
              <a:ext cx="914400" cy="609600"/>
            </a:xfrm>
            <a:prstGeom prst="flowChartMultidocumen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S(B)</a:t>
              </a:r>
            </a:p>
          </p:txBody>
        </p:sp>
        <p:sp>
          <p:nvSpPr>
            <p:cNvPr id="25" name="Flowchart: Multidocument 24"/>
            <p:cNvSpPr/>
            <p:nvPr/>
          </p:nvSpPr>
          <p:spPr>
            <a:xfrm>
              <a:off x="685801" y="1892971"/>
              <a:ext cx="914400" cy="609599"/>
            </a:xfrm>
            <a:prstGeom prst="flowChartMultidocumen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S(A)</a:t>
              </a: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1676400" y="2045372"/>
              <a:ext cx="457200" cy="274638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1676400" y="2971800"/>
              <a:ext cx="457200" cy="274638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 rot="1800000">
              <a:off x="1639888" y="4030663"/>
              <a:ext cx="549275" cy="274637"/>
            </a:xfrm>
            <a:prstGeom prst="rightArrow">
              <a:avLst/>
            </a:prstGeom>
            <a:solidFill>
              <a:srgbClr val="F2BEB4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 rot="-1800000">
              <a:off x="1631950" y="4568825"/>
              <a:ext cx="549275" cy="274638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37388" y="4267200"/>
              <a:ext cx="1066800" cy="762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Arial" pitchFamily="34" charset="0"/>
                  <a:cs typeface="Arial" pitchFamily="34" charset="0"/>
                </a:rPr>
                <a:t>X(D)</a:t>
              </a:r>
            </a:p>
          </p:txBody>
        </p:sp>
        <p:sp>
          <p:nvSpPr>
            <p:cNvPr id="31" name="Right Arrow 30"/>
            <p:cNvSpPr/>
            <p:nvPr/>
          </p:nvSpPr>
          <p:spPr>
            <a:xfrm rot="-2700000">
              <a:off x="5391150" y="1978025"/>
              <a:ext cx="1828800" cy="274638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8091488" y="1703388"/>
              <a:ext cx="381000" cy="1587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04188" y="2741613"/>
              <a:ext cx="381000" cy="1587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8104188" y="3732213"/>
              <a:ext cx="381000" cy="1587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8104188" y="4722813"/>
              <a:ext cx="381000" cy="1587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57"/>
            <p:cNvSpPr txBox="1">
              <a:spLocks noChangeArrowheads="1"/>
            </p:cNvSpPr>
            <p:nvPr/>
          </p:nvSpPr>
          <p:spPr bwMode="auto">
            <a:xfrm>
              <a:off x="5303374" y="5105399"/>
              <a:ext cx="1092577" cy="303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Xactor Start-Stop</a:t>
              </a:r>
            </a:p>
          </p:txBody>
        </p:sp>
        <p:sp>
          <p:nvSpPr>
            <p:cNvPr id="37" name="TextBox 58"/>
            <p:cNvSpPr txBox="1">
              <a:spLocks noChangeArrowheads="1"/>
            </p:cNvSpPr>
            <p:nvPr/>
          </p:nvSpPr>
          <p:spPr bwMode="auto">
            <a:xfrm>
              <a:off x="152400" y="5410201"/>
              <a:ext cx="4239267" cy="1819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A,B,C and D represent different IO</a:t>
              </a:r>
            </a:p>
            <a:p>
              <a:r>
                <a:rPr lang="en-US" sz="9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 is a scenario of the IO</a:t>
              </a:r>
            </a:p>
            <a:p>
              <a:r>
                <a:rPr lang="en-US" sz="9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MS represents a multi-stream scenario</a:t>
              </a:r>
            </a:p>
            <a:p>
              <a:r>
                <a:rPr lang="en-US" sz="9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MS gen is a MS scenario generator</a:t>
              </a:r>
            </a:p>
            <a:p>
              <a:r>
                <a:rPr lang="en-US" sz="9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 is the xactor which handles the scenario</a:t>
              </a:r>
            </a:p>
            <a:p>
              <a:r>
                <a:rPr lang="en-US" sz="9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 is the </a:t>
              </a:r>
              <a:r>
                <a:rPr lang="en-US" sz="9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xaction</a:t>
              </a:r>
              <a:r>
                <a:rPr lang="en-US" sz="9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router and xactor manager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2147248" y="2805752"/>
              <a:ext cx="640080" cy="6400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b="1" dirty="0">
                  <a:latin typeface="Arial" pitchFamily="34" charset="0"/>
                  <a:cs typeface="Arial" pitchFamily="34" charset="0"/>
                </a:rPr>
                <a:t>MS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2155208" y="4087504"/>
              <a:ext cx="640080" cy="6400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b="1" dirty="0">
                  <a:latin typeface="Arial" pitchFamily="34" charset="0"/>
                  <a:cs typeface="Arial" pitchFamily="34" charset="0"/>
                </a:rPr>
                <a:t>MS</a:t>
              </a:r>
            </a:p>
          </p:txBody>
        </p:sp>
        <p:sp>
          <p:nvSpPr>
            <p:cNvPr id="40" name="Oval Callout 39"/>
            <p:cNvSpPr/>
            <p:nvPr/>
          </p:nvSpPr>
          <p:spPr>
            <a:xfrm>
              <a:off x="2895600" y="4343400"/>
              <a:ext cx="2130355" cy="1062419"/>
            </a:xfrm>
            <a:prstGeom prst="wedgeEllipseCallout">
              <a:avLst>
                <a:gd name="adj1" fmla="val 51485"/>
                <a:gd name="adj2" fmla="val -129250"/>
              </a:avLst>
            </a:prstGeom>
            <a:solidFill>
              <a:srgbClr val="FFFF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</a:rPr>
                <a:t>All transactions pass through common </a:t>
              </a:r>
              <a:r>
                <a:rPr lang="en-US" sz="700" dirty="0" err="1" smtClean="0">
                  <a:solidFill>
                    <a:schemeClr val="tx1"/>
                  </a:solidFill>
                </a:rPr>
                <a:t>xaction</a:t>
              </a:r>
              <a:r>
                <a:rPr lang="en-US" sz="700" dirty="0" smtClean="0">
                  <a:solidFill>
                    <a:schemeClr val="tx1"/>
                  </a:solidFill>
                </a:rPr>
                <a:t> router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20"/>
            <p:cNvSpPr txBox="1">
              <a:spLocks noChangeArrowheads="1"/>
            </p:cNvSpPr>
            <p:nvPr/>
          </p:nvSpPr>
          <p:spPr bwMode="auto">
            <a:xfrm>
              <a:off x="4648200" y="1050330"/>
              <a:ext cx="1219200" cy="68580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Callback To Modify/drop Transactions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04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Adopting UVM -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Industry trend - UVM is now preferred for block DV</a:t>
            </a:r>
          </a:p>
          <a:p>
            <a:r>
              <a:rPr lang="en-US" dirty="0" smtClean="0"/>
              <a:t>Challenges for us in moving to UVM: </a:t>
            </a:r>
          </a:p>
          <a:p>
            <a:pPr lvl="1"/>
            <a:r>
              <a:rPr lang="en-US" dirty="0" smtClean="0"/>
              <a:t>Top level was VMM based</a:t>
            </a:r>
          </a:p>
          <a:p>
            <a:pPr lvl="1"/>
            <a:r>
              <a:rPr lang="en-US" dirty="0" smtClean="0"/>
              <a:t>Wide variety of VIPs</a:t>
            </a:r>
          </a:p>
          <a:p>
            <a:pPr lvl="2"/>
            <a:r>
              <a:rPr lang="en-US" dirty="0" smtClean="0"/>
              <a:t>Huge set of VMM based VIPs – Scenario Driven</a:t>
            </a:r>
          </a:p>
          <a:p>
            <a:pPr lvl="2"/>
            <a:r>
              <a:rPr lang="en-US" dirty="0" smtClean="0"/>
              <a:t>SV and pure Verilog </a:t>
            </a:r>
            <a:r>
              <a:rPr lang="en-US" dirty="0" err="1" smtClean="0"/>
              <a:t>Testbenches</a:t>
            </a:r>
            <a:r>
              <a:rPr lang="en-US" dirty="0" smtClean="0"/>
              <a:t> (file based)</a:t>
            </a:r>
          </a:p>
          <a:p>
            <a:pPr lvl="2"/>
            <a:r>
              <a:rPr lang="en-US" dirty="0" smtClean="0"/>
              <a:t>New UVM </a:t>
            </a:r>
            <a:r>
              <a:rPr lang="en-US" dirty="0" err="1" smtClean="0"/>
              <a:t>Testbenches</a:t>
            </a:r>
            <a:r>
              <a:rPr lang="en-US" dirty="0" smtClean="0"/>
              <a:t> – Sequence Driven</a:t>
            </a:r>
          </a:p>
          <a:p>
            <a:pPr lvl="1"/>
            <a:r>
              <a:rPr lang="en-US" dirty="0" smtClean="0"/>
              <a:t>Goals</a:t>
            </a:r>
          </a:p>
          <a:p>
            <a:pPr lvl="2"/>
            <a:r>
              <a:rPr lang="en-US" dirty="0" smtClean="0"/>
              <a:t>Randomize and execute across all VIPs independent of the Methodology</a:t>
            </a:r>
          </a:p>
          <a:p>
            <a:pPr lvl="2"/>
            <a:r>
              <a:rPr lang="en-US" dirty="0" smtClean="0"/>
              <a:t>Manage shared system resources </a:t>
            </a:r>
            <a:r>
              <a:rPr lang="en-US" dirty="0" smtClean="0"/>
              <a:t>effectively </a:t>
            </a:r>
            <a:r>
              <a:rPr lang="en-US" dirty="0" smtClean="0"/>
              <a:t>between all components</a:t>
            </a:r>
          </a:p>
          <a:p>
            <a:pPr lvl="2"/>
            <a:r>
              <a:rPr lang="en-US" dirty="0" smtClean="0"/>
              <a:t>Layered approach to ensure </a:t>
            </a:r>
            <a:r>
              <a:rPr lang="en-US" dirty="0" smtClean="0"/>
              <a:t>reusability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Unify </a:t>
            </a:r>
            <a:r>
              <a:rPr lang="en-US" dirty="0" smtClean="0"/>
              <a:t>the methodologies by a new layer on top for multi-peripheral </a:t>
            </a:r>
            <a:r>
              <a:rPr lang="en-US" dirty="0" smtClean="0"/>
              <a:t>verification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7477" y="4876800"/>
            <a:ext cx="8077200" cy="99060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Resource Management</a:t>
            </a:r>
          </a:p>
          <a:p>
            <a:pPr lvl="1"/>
            <a:r>
              <a:rPr lang="en-US" dirty="0" smtClean="0"/>
              <a:t>Shared resources should be managed </a:t>
            </a:r>
            <a:endParaRPr lang="en-US" dirty="0" smtClean="0"/>
          </a:p>
          <a:p>
            <a:pPr lvl="1"/>
            <a:r>
              <a:rPr lang="en-US" dirty="0" smtClean="0"/>
              <a:t>Configuring </a:t>
            </a:r>
            <a:r>
              <a:rPr lang="en-US" dirty="0" smtClean="0"/>
              <a:t>system resources should be simplified</a:t>
            </a:r>
          </a:p>
          <a:p>
            <a:pPr lvl="2"/>
            <a:r>
              <a:rPr lang="en-US" dirty="0" smtClean="0"/>
              <a:t>Standard DMA, Interrupts, </a:t>
            </a:r>
            <a:r>
              <a:rPr lang="en-US" dirty="0" err="1" smtClean="0"/>
              <a:t>Pinmux</a:t>
            </a:r>
            <a:r>
              <a:rPr lang="en-US" dirty="0" smtClean="0"/>
              <a:t>, Interconnect priorities</a:t>
            </a:r>
          </a:p>
          <a:p>
            <a:r>
              <a:rPr lang="en-US" dirty="0" smtClean="0"/>
              <a:t>Enabling VMM blocks inside UVM sequences</a:t>
            </a:r>
          </a:p>
          <a:p>
            <a:r>
              <a:rPr lang="en-US" dirty="0" smtClean="0"/>
              <a:t>Block to system reuse of UVM agents</a:t>
            </a:r>
          </a:p>
          <a:p>
            <a:r>
              <a:rPr lang="en-US" dirty="0" smtClean="0"/>
              <a:t>Multi-Peripheral Wrapper</a:t>
            </a:r>
          </a:p>
          <a:p>
            <a:pPr lvl="1"/>
            <a:r>
              <a:rPr lang="en-US" dirty="0" smtClean="0"/>
              <a:t>Allow </a:t>
            </a:r>
            <a:r>
              <a:rPr lang="en-US" dirty="0" smtClean="0"/>
              <a:t>to run VMM and UVM block together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Level UVM Platform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Migrated Top Level to UVM </a:t>
            </a:r>
          </a:p>
          <a:p>
            <a:pPr lvl="1"/>
            <a:r>
              <a:rPr lang="en-US" sz="2000" dirty="0" smtClean="0"/>
              <a:t>Takes time, but was an investment for </a:t>
            </a:r>
            <a:r>
              <a:rPr lang="en-US" sz="2000" dirty="0" smtClean="0"/>
              <a:t>future</a:t>
            </a:r>
          </a:p>
          <a:p>
            <a:r>
              <a:rPr lang="en-US" sz="2400" dirty="0" smtClean="0"/>
              <a:t>Testbench </a:t>
            </a:r>
            <a:r>
              <a:rPr lang="en-US" sz="2400" dirty="0" smtClean="0"/>
              <a:t>Integration Approach Improved</a:t>
            </a:r>
          </a:p>
          <a:p>
            <a:pPr lvl="1"/>
            <a:r>
              <a:rPr lang="en-US" sz="2000" dirty="0" smtClean="0"/>
              <a:t>Components for UVM testbench – register model, </a:t>
            </a:r>
            <a:r>
              <a:rPr lang="en-US" sz="2000" dirty="0" err="1" smtClean="0"/>
              <a:t>mem</a:t>
            </a:r>
            <a:r>
              <a:rPr lang="en-US" sz="2000" dirty="0" smtClean="0"/>
              <a:t>, configuration are generated from spec directly</a:t>
            </a:r>
          </a:p>
          <a:p>
            <a:pPr lvl="1"/>
            <a:r>
              <a:rPr lang="en-US" sz="2000" dirty="0" smtClean="0"/>
              <a:t>Verilog side is instantiated for multiple instances and stitched by script based on </a:t>
            </a:r>
            <a:r>
              <a:rPr lang="en-US" sz="2000" dirty="0" err="1" smtClean="0"/>
              <a:t>pinmux</a:t>
            </a:r>
            <a:r>
              <a:rPr lang="en-US" sz="2000" dirty="0" smtClean="0"/>
              <a:t> spec – UVM config </a:t>
            </a:r>
            <a:r>
              <a:rPr lang="en-US" sz="2000" dirty="0" err="1" smtClean="0"/>
              <a:t>db</a:t>
            </a:r>
            <a:r>
              <a:rPr lang="en-US" sz="2000" dirty="0" smtClean="0"/>
              <a:t> helps pass interfaces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4452620"/>
            <a:ext cx="5731510" cy="190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UVM Platform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Layered Approach </a:t>
            </a:r>
          </a:p>
          <a:p>
            <a:pPr lvl="1"/>
            <a:r>
              <a:rPr lang="en-US" dirty="0" smtClean="0"/>
              <a:t>Made migration to UVM easier</a:t>
            </a:r>
          </a:p>
          <a:p>
            <a:pPr lvl="1"/>
            <a:r>
              <a:rPr lang="en-US" dirty="0" err="1" smtClean="0"/>
              <a:t>Xactors</a:t>
            </a:r>
            <a:r>
              <a:rPr lang="en-US" dirty="0" smtClean="0"/>
              <a:t> were switched in place with UVM components</a:t>
            </a:r>
          </a:p>
          <a:p>
            <a:pPr lvl="1"/>
            <a:r>
              <a:rPr lang="en-US" dirty="0" smtClean="0"/>
              <a:t>New system transaction for UVM components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© Accellera Systems Initiative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3337806"/>
            <a:ext cx="4543425" cy="260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2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985</Words>
  <Application>Microsoft Office PowerPoint</Application>
  <PresentationFormat>On-screen Show (4:3)</PresentationFormat>
  <Paragraphs>217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UVM, VMM and Native SV: Enabling Full Random Verification at System Level </vt:lpstr>
      <vt:lpstr>Introduction</vt:lpstr>
      <vt:lpstr>Overall DV Methodology</vt:lpstr>
      <vt:lpstr>System Level Approach</vt:lpstr>
      <vt:lpstr>System Level Approach</vt:lpstr>
      <vt:lpstr>Adopting UVM - Challenges</vt:lpstr>
      <vt:lpstr>Key Requirements</vt:lpstr>
      <vt:lpstr>System Level UVM Platform </vt:lpstr>
      <vt:lpstr>System Level UVM Platform </vt:lpstr>
      <vt:lpstr>System Level UVM Platform </vt:lpstr>
      <vt:lpstr>Resource Allocation</vt:lpstr>
      <vt:lpstr>Resource Allocation (contd .. )</vt:lpstr>
      <vt:lpstr>Resource Allocation (contd .. )</vt:lpstr>
      <vt:lpstr>Resource Management</vt:lpstr>
      <vt:lpstr>Resource Management (contd …)</vt:lpstr>
      <vt:lpstr>Running VMM block</vt:lpstr>
      <vt:lpstr>Running SV block</vt:lpstr>
      <vt:lpstr>Running UVM blocks</vt:lpstr>
      <vt:lpstr>Multi-Peripheral Sequence</vt:lpstr>
      <vt:lpstr>Results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2014-09-19T05:40:13Z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