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4"/>
  </p:notesMasterIdLst>
  <p:handoutMasterIdLst>
    <p:handoutMasterId r:id="rId25"/>
  </p:handoutMasterIdLst>
  <p:sldIdLst>
    <p:sldId id="501" r:id="rId5"/>
    <p:sldId id="506" r:id="rId6"/>
    <p:sldId id="507" r:id="rId7"/>
    <p:sldId id="509" r:id="rId8"/>
    <p:sldId id="508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8" r:id="rId17"/>
    <p:sldId id="517" r:id="rId18"/>
    <p:sldId id="520" r:id="rId19"/>
    <p:sldId id="519" r:id="rId20"/>
    <p:sldId id="522" r:id="rId21"/>
    <p:sldId id="521" r:id="rId22"/>
    <p:sldId id="505" r:id="rId23"/>
  </p:sldIdLst>
  <p:sldSz cx="9144000" cy="6858000" type="screen4x3"/>
  <p:notesSz cx="10048875" cy="691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142234"/>
    <a:srgbClr val="0660B2"/>
    <a:srgbClr val="0066CC"/>
    <a:srgbClr val="3A669C"/>
    <a:srgbClr val="385D8A"/>
    <a:srgbClr val="FF9900"/>
    <a:srgbClr val="99FF33"/>
    <a:srgbClr val="CC99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533" autoAdjust="0"/>
    <p:restoredTop sz="85881" autoAdjust="0"/>
  </p:normalViewPr>
  <p:slideViewPr>
    <p:cSldViewPr>
      <p:cViewPr varScale="1">
        <p:scale>
          <a:sx n="57" d="100"/>
          <a:sy n="57" d="100"/>
        </p:scale>
        <p:origin x="-49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22.09.2014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UVM usage for selective dynamic </a:t>
            </a:r>
            <a:br>
              <a:rPr lang="en-US" dirty="0" smtClean="0"/>
            </a:br>
            <a:r>
              <a:rPr lang="en-US" dirty="0" smtClean="0"/>
              <a:t>re-configuration of complex designs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Kunal</a:t>
            </a:r>
            <a:r>
              <a:rPr lang="en-US" dirty="0" smtClean="0"/>
              <a:t> </a:t>
            </a:r>
            <a:r>
              <a:rPr lang="en-US" dirty="0" err="1" smtClean="0"/>
              <a:t>Panchal</a:t>
            </a:r>
            <a:endParaRPr lang="en-US" dirty="0" smtClean="0"/>
          </a:p>
          <a:p>
            <a:r>
              <a:rPr lang="en-US" dirty="0" err="1" smtClean="0"/>
              <a:t>Pushkar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pm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317390"/>
            <a:ext cx="2514600" cy="931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Multi-Environment Test Bench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 descr="env_for_dynamic_reconfig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21031"/>
            <a:ext cx="8305800" cy="4073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 connections</a:t>
            </a:r>
          </a:p>
          <a:p>
            <a:pPr lvl="1"/>
            <a:r>
              <a:rPr lang="en-US" sz="2200" dirty="0" smtClean="0"/>
              <a:t>An interface with all signals across all DUT features is created</a:t>
            </a:r>
          </a:p>
          <a:p>
            <a:pPr lvl="1"/>
            <a:r>
              <a:rPr lang="en-US" sz="2200" dirty="0" smtClean="0"/>
              <a:t>Each Env has its own Virtual Interface instance created of above Interface type</a:t>
            </a:r>
          </a:p>
          <a:p>
            <a:pPr lvl="1"/>
            <a:r>
              <a:rPr lang="en-US" sz="2200" dirty="0" smtClean="0"/>
              <a:t>Idea is that respective Env touches only those signals that it is supposed to</a:t>
            </a:r>
          </a:p>
          <a:p>
            <a:pPr lvl="1"/>
            <a:r>
              <a:rPr lang="en-US" sz="2200" dirty="0" smtClean="0"/>
              <a:t>A top level Virtual Interface instance is created, again of same interface type, that finally connects to DUT’s Real Interface</a:t>
            </a:r>
          </a:p>
          <a:p>
            <a:pPr lvl="1"/>
            <a:r>
              <a:rPr lang="en-US" sz="2200" dirty="0" smtClean="0"/>
              <a:t>As per </a:t>
            </a:r>
            <a:r>
              <a:rPr lang="en-US" sz="2200" dirty="0" err="1" smtClean="0"/>
              <a:t>Env’s</a:t>
            </a:r>
            <a:r>
              <a:rPr lang="en-US" sz="2200" dirty="0" smtClean="0"/>
              <a:t> “active” status, its local VIF is connected to the top level VIF, using the connection agent shown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610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i="1" dirty="0" smtClean="0"/>
              <a:t>uvm_config_db</a:t>
            </a:r>
            <a:r>
              <a:rPr lang="en-US" dirty="0" smtClean="0"/>
              <a:t> for Env components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err="1" smtClean="0"/>
              <a:t>Env</a:t>
            </a:r>
            <a:r>
              <a:rPr lang="en-US" dirty="0" smtClean="0"/>
              <a:t> components with enable/disable </a:t>
            </a:r>
            <a:r>
              <a:rPr lang="en-US" dirty="0" err="1" smtClean="0"/>
              <a:t>config</a:t>
            </a:r>
            <a:r>
              <a:rPr lang="en-US" dirty="0" smtClean="0"/>
              <a:t> as per </a:t>
            </a:r>
            <a:r>
              <a:rPr lang="en-US" dirty="0" err="1" smtClean="0"/>
              <a:t>datapath</a:t>
            </a:r>
            <a:r>
              <a:rPr lang="en-US" dirty="0" smtClean="0"/>
              <a:t>(</a:t>
            </a:r>
            <a:r>
              <a:rPr lang="en-US" dirty="0" err="1" smtClean="0"/>
              <a:t>sb</a:t>
            </a:r>
            <a:r>
              <a:rPr lang="en-US" dirty="0" smtClean="0"/>
              <a:t>, </a:t>
            </a:r>
            <a:r>
              <a:rPr lang="en-US" dirty="0" err="1" smtClean="0"/>
              <a:t>mon</a:t>
            </a:r>
            <a:r>
              <a:rPr lang="en-US" dirty="0" smtClean="0"/>
              <a:t>, </a:t>
            </a:r>
            <a:r>
              <a:rPr lang="en-US" dirty="0" err="1" smtClean="0"/>
              <a:t>drv</a:t>
            </a:r>
            <a:r>
              <a:rPr lang="en-US" dirty="0" smtClean="0"/>
              <a:t>, etc)</a:t>
            </a:r>
          </a:p>
          <a:p>
            <a:r>
              <a:rPr lang="en-US" dirty="0" smtClean="0"/>
              <a:t>Configurable clocks as per </a:t>
            </a:r>
            <a:r>
              <a:rPr lang="en-US" dirty="0" err="1" smtClean="0"/>
              <a:t>Reconfig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Proven tests of every subsystem </a:t>
            </a:r>
            <a:r>
              <a:rPr lang="en-US" dirty="0" err="1" smtClean="0"/>
              <a:t>env</a:t>
            </a:r>
            <a:r>
              <a:rPr lang="en-US" dirty="0" smtClean="0"/>
              <a:t>, tested individually, forms base for Dynamic </a:t>
            </a:r>
            <a:r>
              <a:rPr lang="en-US" dirty="0" err="1" smtClean="0"/>
              <a:t>Reconfig</a:t>
            </a:r>
            <a:r>
              <a:rPr lang="en-US" dirty="0" smtClean="0"/>
              <a:t> Test Scenario’s</a:t>
            </a:r>
          </a:p>
          <a:p>
            <a:r>
              <a:rPr lang="en-US" dirty="0" smtClean="0"/>
              <a:t>Reset to all TB components and DUT must be in sync, and placed in </a:t>
            </a:r>
            <a:r>
              <a:rPr lang="en-US" i="1" dirty="0" err="1" smtClean="0"/>
              <a:t>reset_phase</a:t>
            </a:r>
            <a:endParaRPr lang="en-US" i="1" dirty="0" smtClean="0"/>
          </a:p>
          <a:p>
            <a:r>
              <a:rPr lang="en-US" dirty="0" smtClean="0"/>
              <a:t>Any DUT specific reset requirements at the time of </a:t>
            </a:r>
            <a:r>
              <a:rPr lang="en-US" dirty="0" err="1" smtClean="0"/>
              <a:t>reconfig</a:t>
            </a:r>
            <a:r>
              <a:rPr lang="en-US" dirty="0" smtClean="0"/>
              <a:t> should be carefully taken care of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sequences lifetime need to be adjusted correctly</a:t>
            </a:r>
          </a:p>
          <a:p>
            <a:pPr lvl="1"/>
            <a:r>
              <a:rPr lang="en-US" dirty="0" err="1" smtClean="0"/>
              <a:t>Env’s</a:t>
            </a:r>
            <a:r>
              <a:rPr lang="en-US" dirty="0" smtClean="0"/>
              <a:t> untouched need to have sequence(s) running till end of test</a:t>
            </a:r>
          </a:p>
          <a:p>
            <a:pPr lvl="1"/>
            <a:r>
              <a:rPr lang="en-US" dirty="0" err="1" smtClean="0"/>
              <a:t>Env’s</a:t>
            </a:r>
            <a:r>
              <a:rPr lang="en-US" dirty="0" smtClean="0"/>
              <a:t> being phased out need to have their sequence(s) end right at </a:t>
            </a:r>
            <a:r>
              <a:rPr lang="en-US" dirty="0" err="1" smtClean="0"/>
              <a:t>Reconfig</a:t>
            </a:r>
            <a:r>
              <a:rPr lang="en-US" dirty="0" smtClean="0"/>
              <a:t> time (Graceful exit)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Env’s</a:t>
            </a:r>
            <a:r>
              <a:rPr lang="en-US" dirty="0" smtClean="0"/>
              <a:t> being created need to start sequence(s) after they are correctly configured/connected.</a:t>
            </a:r>
          </a:p>
          <a:p>
            <a:r>
              <a:rPr lang="en-US" dirty="0" smtClean="0"/>
              <a:t>Common </a:t>
            </a:r>
            <a:r>
              <a:rPr lang="en-US" dirty="0" err="1" smtClean="0"/>
              <a:t>Reconfig</a:t>
            </a:r>
            <a:r>
              <a:rPr lang="en-US" dirty="0" smtClean="0"/>
              <a:t> tasks to be placed in </a:t>
            </a:r>
            <a:r>
              <a:rPr lang="en-US" i="1" dirty="0" err="1" smtClean="0"/>
              <a:t>base_test</a:t>
            </a:r>
            <a:r>
              <a:rPr lang="en-US" dirty="0" smtClean="0"/>
              <a:t> for all test scenario’s to leverage upon</a:t>
            </a:r>
          </a:p>
          <a:p>
            <a:r>
              <a:rPr lang="en-US" dirty="0" smtClean="0"/>
              <a:t>Untouched channels should not loose data integrity, ever</a:t>
            </a:r>
          </a:p>
          <a:p>
            <a:r>
              <a:rPr lang="en-US" dirty="0" smtClean="0"/>
              <a:t>Newly made active channels should eventually establish data integrity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configuration requirement of components against standard approach</a:t>
            </a:r>
          </a:p>
          <a:p>
            <a:r>
              <a:rPr lang="en-US" dirty="0" smtClean="0"/>
              <a:t>UVM’s constraint on creation of components outside </a:t>
            </a:r>
            <a:r>
              <a:rPr lang="en-US" i="1" dirty="0" smtClean="0"/>
              <a:t>build_phase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UVM’s restriction on connection of TLM ports outside </a:t>
            </a:r>
            <a:r>
              <a:rPr lang="en-US" i="1" dirty="0" smtClean="0"/>
              <a:t>connect_phase</a:t>
            </a:r>
          </a:p>
          <a:p>
            <a:r>
              <a:rPr lang="en-US" dirty="0" smtClean="0"/>
              <a:t>UVM’s phase looping feature cannot be used for </a:t>
            </a:r>
            <a:r>
              <a:rPr lang="en-US" dirty="0" err="1" smtClean="0"/>
              <a:t>Reconfig</a:t>
            </a:r>
            <a:r>
              <a:rPr lang="en-US" dirty="0" smtClean="0"/>
              <a:t> since few </a:t>
            </a:r>
            <a:r>
              <a:rPr lang="en-US" dirty="0" err="1" smtClean="0"/>
              <a:t>Env’s</a:t>
            </a:r>
            <a:r>
              <a:rPr lang="en-US" dirty="0" smtClean="0"/>
              <a:t> are required to continue their data sequences ‘untouched’ while few new are required to be created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per test scenario, all the required environments (both pre and post </a:t>
            </a:r>
            <a:r>
              <a:rPr lang="en-US" dirty="0" err="1" smtClean="0"/>
              <a:t>reconfig</a:t>
            </a:r>
            <a:r>
              <a:rPr lang="en-US" dirty="0" smtClean="0"/>
              <a:t>) will be created in </a:t>
            </a:r>
            <a:r>
              <a:rPr lang="en-US" i="1" dirty="0" smtClean="0"/>
              <a:t>build_phase</a:t>
            </a:r>
          </a:p>
          <a:p>
            <a:r>
              <a:rPr lang="en-US" dirty="0" smtClean="0"/>
              <a:t>TLM port connections, if any, will be done in </a:t>
            </a:r>
            <a:r>
              <a:rPr lang="en-US" i="1" dirty="0" smtClean="0"/>
              <a:t>connect_phase </a:t>
            </a:r>
          </a:p>
          <a:p>
            <a:r>
              <a:rPr lang="en-US" dirty="0" smtClean="0"/>
              <a:t>Switching of </a:t>
            </a:r>
            <a:r>
              <a:rPr lang="en-US" dirty="0" err="1" smtClean="0"/>
              <a:t>Env’s</a:t>
            </a:r>
            <a:r>
              <a:rPr lang="en-US" dirty="0" smtClean="0"/>
              <a:t> is done using dynamic connection of </a:t>
            </a:r>
            <a:r>
              <a:rPr lang="en-US" dirty="0" err="1" smtClean="0"/>
              <a:t>Env’s</a:t>
            </a:r>
            <a:r>
              <a:rPr lang="en-US" dirty="0" smtClean="0"/>
              <a:t> local VIF to the top level VIF during the </a:t>
            </a:r>
            <a:r>
              <a:rPr lang="en-US" i="1" dirty="0" err="1" smtClean="0"/>
              <a:t>main_phase</a:t>
            </a:r>
            <a:endParaRPr lang="en-US" i="1" dirty="0" smtClean="0"/>
          </a:p>
          <a:p>
            <a:r>
              <a:rPr lang="en-US" dirty="0" smtClean="0"/>
              <a:t>Logs reported from all </a:t>
            </a:r>
            <a:r>
              <a:rPr lang="en-US" dirty="0" err="1" smtClean="0"/>
              <a:t>env</a:t>
            </a:r>
            <a:r>
              <a:rPr lang="en-US" dirty="0" smtClean="0"/>
              <a:t>(s) to conclude test Pass/Fail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_chart_dynamic_reconfig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7200" y="304800"/>
            <a:ext cx="4648200" cy="54864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22860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660B2"/>
                </a:solidFill>
              </a:rPr>
              <a:t>Multi-Channel </a:t>
            </a:r>
            <a:r>
              <a:rPr lang="en-US" sz="3600" dirty="0" err="1" smtClean="0">
                <a:solidFill>
                  <a:srgbClr val="0660B2"/>
                </a:solidFill>
              </a:rPr>
              <a:t>Reconfig</a:t>
            </a:r>
            <a:r>
              <a:rPr lang="en-US" sz="3600" dirty="0" smtClean="0">
                <a:solidFill>
                  <a:srgbClr val="0660B2"/>
                </a:solidFill>
              </a:rPr>
              <a:t> Flow Chart</a:t>
            </a:r>
            <a:endParaRPr lang="en-US" sz="3600" dirty="0">
              <a:solidFill>
                <a:srgbClr val="0660B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81400" y="6356350"/>
            <a:ext cx="1752600" cy="365125"/>
          </a:xfrm>
        </p:spPr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2" name="Rectangular Callout 41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59119"/>
              <a:gd name="adj2" fmla="val -12859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Create all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required in Test Scenario</a:t>
            </a:r>
            <a:endParaRPr lang="en-US" sz="2800" dirty="0"/>
          </a:p>
        </p:txBody>
      </p:sp>
      <p:sp>
        <p:nvSpPr>
          <p:cNvPr id="57" name="Rectangular Callout 56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0560"/>
              <a:gd name="adj2" fmla="val -983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Perform component connections as usual. Push all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setup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 Q &amp; assign channel number to each</a:t>
            </a:r>
            <a:endParaRPr lang="en-US" sz="2800" dirty="0"/>
          </a:p>
        </p:txBody>
      </p:sp>
      <p:sp>
        <p:nvSpPr>
          <p:cNvPr id="56" name="Rectangular Callout 55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3441"/>
              <a:gd name="adj2" fmla="val -7313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Enable environment components, configure DUT channels as per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 Q</a:t>
            </a:r>
            <a:endParaRPr lang="en-US" sz="2800" dirty="0"/>
          </a:p>
        </p:txBody>
      </p:sp>
      <p:sp>
        <p:nvSpPr>
          <p:cNvPr id="48" name="Rectangular Callout 47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2000"/>
              <a:gd name="adj2" fmla="val -4255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sequence(s) of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 Q which are not started yet</a:t>
            </a:r>
            <a:endParaRPr lang="en-US" sz="2800" dirty="0"/>
          </a:p>
        </p:txBody>
      </p:sp>
      <p:sp>
        <p:nvSpPr>
          <p:cNvPr id="47" name="Rectangular Callout 46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59119"/>
              <a:gd name="adj2" fmla="val -1262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setup:</a:t>
            </a:r>
          </a:p>
          <a:p>
            <a:pPr algn="ctr"/>
            <a:r>
              <a:rPr lang="en-US" sz="2800" dirty="0" smtClean="0"/>
              <a:t>Channel reconfiguration required?</a:t>
            </a:r>
            <a:endParaRPr lang="en-US" sz="2800" dirty="0"/>
          </a:p>
        </p:txBody>
      </p:sp>
      <p:sp>
        <p:nvSpPr>
          <p:cNvPr id="54" name="Line Callout 1 53"/>
          <p:cNvSpPr/>
          <p:nvPr/>
        </p:nvSpPr>
        <p:spPr>
          <a:xfrm>
            <a:off x="304800" y="2895600"/>
            <a:ext cx="3733800" cy="2667000"/>
          </a:xfrm>
          <a:prstGeom prst="borderCallout1">
            <a:avLst>
              <a:gd name="adj1" fmla="val 49002"/>
              <a:gd name="adj2" fmla="val 98990"/>
              <a:gd name="adj3" fmla="val 67137"/>
              <a:gd name="adj4" fmla="val 177447"/>
            </a:avLst>
          </a:prstGeom>
          <a:solidFill>
            <a:schemeClr val="tx1"/>
          </a:solidFill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Wait for only those channel </a:t>
            </a:r>
            <a:r>
              <a:rPr lang="en-US" sz="2800" dirty="0" err="1" smtClean="0"/>
              <a:t>env</a:t>
            </a:r>
            <a:r>
              <a:rPr lang="en-US" sz="2800" dirty="0" smtClean="0"/>
              <a:t> sequence(s) to end that needs to be reconfigured</a:t>
            </a:r>
            <a:endParaRPr lang="en-US" sz="2800" dirty="0"/>
          </a:p>
        </p:txBody>
      </p:sp>
      <p:sp>
        <p:nvSpPr>
          <p:cNvPr id="52" name="Line Callout 1 51"/>
          <p:cNvSpPr/>
          <p:nvPr/>
        </p:nvSpPr>
        <p:spPr>
          <a:xfrm>
            <a:off x="304800" y="2895600"/>
            <a:ext cx="3733800" cy="2667000"/>
          </a:xfrm>
          <a:prstGeom prst="borderCallout1">
            <a:avLst>
              <a:gd name="adj1" fmla="val 29338"/>
              <a:gd name="adj2" fmla="val 101151"/>
              <a:gd name="adj3" fmla="val 7137"/>
              <a:gd name="adj4" fmla="val 176367"/>
            </a:avLst>
          </a:prstGeom>
          <a:solidFill>
            <a:schemeClr val="tx1"/>
          </a:solidFill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Disable current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on channels undergoing reconfiguration</a:t>
            </a:r>
            <a:endParaRPr lang="en-US" sz="2800" dirty="0"/>
          </a:p>
        </p:txBody>
      </p:sp>
      <p:sp>
        <p:nvSpPr>
          <p:cNvPr id="51" name="Line Callout 1 50"/>
          <p:cNvSpPr/>
          <p:nvPr/>
        </p:nvSpPr>
        <p:spPr>
          <a:xfrm>
            <a:off x="304800" y="2895600"/>
            <a:ext cx="3733800" cy="2667000"/>
          </a:xfrm>
          <a:prstGeom prst="borderCallout1">
            <a:avLst>
              <a:gd name="adj1" fmla="val 49002"/>
              <a:gd name="adj2" fmla="val 99350"/>
              <a:gd name="adj3" fmla="val 40919"/>
              <a:gd name="adj4" fmla="val 175287"/>
            </a:avLst>
          </a:prstGeom>
          <a:solidFill>
            <a:schemeClr val="tx1"/>
          </a:solidFill>
          <a:ln w="381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Insert new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into Q. Assign </a:t>
            </a:r>
            <a:r>
              <a:rPr lang="en-US" sz="2800" dirty="0" err="1" smtClean="0"/>
              <a:t>vif_top</a:t>
            </a:r>
            <a:r>
              <a:rPr lang="en-US" sz="2800" dirty="0" smtClean="0"/>
              <a:t> to </a:t>
            </a:r>
            <a:r>
              <a:rPr lang="en-US" sz="2800" dirty="0" err="1" smtClean="0"/>
              <a:t>env_vif</a:t>
            </a:r>
            <a:r>
              <a:rPr lang="en-US" sz="2800" dirty="0" smtClean="0"/>
              <a:t>, complete </a:t>
            </a:r>
            <a:r>
              <a:rPr lang="en-US" sz="2800" dirty="0" err="1" smtClean="0"/>
              <a:t>env</a:t>
            </a:r>
            <a:r>
              <a:rPr lang="en-US" sz="2800" dirty="0" smtClean="0"/>
              <a:t> </a:t>
            </a:r>
            <a:r>
              <a:rPr lang="en-US" sz="2800" dirty="0" err="1" smtClean="0"/>
              <a:t>config</a:t>
            </a:r>
            <a:r>
              <a:rPr lang="en-US" sz="2800" dirty="0" smtClean="0"/>
              <a:t> and enable it. Perform DUT configuration.</a:t>
            </a:r>
            <a:endParaRPr lang="en-US" sz="2800" dirty="0"/>
          </a:p>
        </p:txBody>
      </p:sp>
      <p:sp>
        <p:nvSpPr>
          <p:cNvPr id="58" name="Rectangular Callout 57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2000"/>
              <a:gd name="adj2" fmla="val -4255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setup:</a:t>
            </a:r>
          </a:p>
          <a:p>
            <a:pPr algn="ctr"/>
            <a:r>
              <a:rPr lang="en-US" sz="2800" dirty="0" smtClean="0"/>
              <a:t>Start sequence(s) of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 Q which are not started yet</a:t>
            </a:r>
            <a:endParaRPr lang="en-US" sz="2800" dirty="0"/>
          </a:p>
        </p:txBody>
      </p:sp>
      <p:sp>
        <p:nvSpPr>
          <p:cNvPr id="60" name="Rectangular Callout 59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59119"/>
              <a:gd name="adj2" fmla="val -1262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2nd setup:</a:t>
            </a:r>
          </a:p>
          <a:p>
            <a:pPr algn="ctr"/>
            <a:r>
              <a:rPr lang="en-US" sz="2800" dirty="0" smtClean="0"/>
              <a:t>Channel reconfiguration required?</a:t>
            </a:r>
            <a:endParaRPr lang="en-US" sz="2800" dirty="0"/>
          </a:p>
        </p:txBody>
      </p:sp>
      <p:sp>
        <p:nvSpPr>
          <p:cNvPr id="45" name="Rectangular Callout 44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1280"/>
              <a:gd name="adj2" fmla="val 146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Wait for all running sequence(s) to end</a:t>
            </a:r>
            <a:endParaRPr lang="en-US" sz="2800" dirty="0"/>
          </a:p>
        </p:txBody>
      </p:sp>
      <p:sp>
        <p:nvSpPr>
          <p:cNvPr id="40" name="Rectangular Callout 39"/>
          <p:cNvSpPr/>
          <p:nvPr/>
        </p:nvSpPr>
        <p:spPr>
          <a:xfrm>
            <a:off x="304800" y="2895600"/>
            <a:ext cx="3733800" cy="2667000"/>
          </a:xfrm>
          <a:prstGeom prst="wedgeRectCallout">
            <a:avLst>
              <a:gd name="adj1" fmla="val 61280"/>
              <a:gd name="adj2" fmla="val 443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 component logs for all </a:t>
            </a:r>
            <a:r>
              <a:rPr lang="en-US" sz="2800" dirty="0" err="1" smtClean="0"/>
              <a:t>env</a:t>
            </a:r>
            <a:r>
              <a:rPr lang="en-US" sz="2800" dirty="0" smtClean="0"/>
              <a:t>(s) in Q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7" grpId="0" animBg="1"/>
      <p:bldP spid="56" grpId="0" animBg="1"/>
      <p:bldP spid="48" grpId="0" animBg="1"/>
      <p:bldP spid="47" grpId="0" animBg="1"/>
      <p:bldP spid="54" grpId="0" animBg="1"/>
      <p:bldP spid="52" grpId="0" animBg="1"/>
      <p:bldP spid="51" grpId="0" animBg="1"/>
      <p:bldP spid="58" grpId="0" animBg="1"/>
      <p:bldP spid="60" grpId="0" animBg="1"/>
      <p:bldP spid="45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52800" y="6356350"/>
            <a:ext cx="1752600" cy="365125"/>
          </a:xfrm>
        </p:spPr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 descr="flow_chart_dynamic_reconfig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0" y="228600"/>
            <a:ext cx="4571999" cy="6096000"/>
          </a:xfrm>
          <a:prstGeom prst="rect">
            <a:avLst/>
          </a:prstGeom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152400" y="304800"/>
            <a:ext cx="2057400" cy="1066800"/>
          </a:xfrm>
          <a:prstGeom prst="wedgeRoundRectCallout">
            <a:avLst>
              <a:gd name="adj1" fmla="val 69362"/>
              <a:gd name="adj2" fmla="val -123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 </a:t>
            </a:r>
            <a:r>
              <a:rPr lang="en-US" dirty="0" err="1" smtClean="0"/>
              <a:t>env</a:t>
            </a:r>
            <a:r>
              <a:rPr lang="en-US" dirty="0" smtClean="0"/>
              <a:t>: 3x10G </a:t>
            </a:r>
            <a:r>
              <a:rPr lang="en-US" dirty="0" err="1" smtClean="0"/>
              <a:t>enet</a:t>
            </a:r>
            <a:r>
              <a:rPr lang="en-US" dirty="0" smtClean="0"/>
              <a:t>, 3x10G </a:t>
            </a:r>
            <a:r>
              <a:rPr lang="en-US" dirty="0" err="1" smtClean="0"/>
              <a:t>otn</a:t>
            </a:r>
            <a:r>
              <a:rPr lang="en-US" dirty="0" smtClean="0"/>
              <a:t>, 40G </a:t>
            </a:r>
            <a:r>
              <a:rPr lang="en-US" dirty="0" err="1" smtClean="0"/>
              <a:t>enet</a:t>
            </a:r>
            <a:r>
              <a:rPr lang="en-US" dirty="0" smtClean="0"/>
              <a:t>, 10G </a:t>
            </a:r>
            <a:r>
              <a:rPr lang="en-US" dirty="0" err="1" smtClean="0"/>
              <a:t>ikn</a:t>
            </a:r>
            <a:endParaRPr lang="en-US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152400" y="1524000"/>
            <a:ext cx="2057400" cy="1143000"/>
          </a:xfrm>
          <a:prstGeom prst="wedgeRoundRectCallout">
            <a:avLst>
              <a:gd name="adj1" fmla="val 68567"/>
              <a:gd name="adj2" fmla="val -358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Setup for 6 channels:</a:t>
            </a:r>
          </a:p>
          <a:p>
            <a:pPr algn="ctr"/>
            <a:r>
              <a:rPr lang="en-US" dirty="0" smtClean="0"/>
              <a:t>3x10G </a:t>
            </a:r>
            <a:r>
              <a:rPr lang="en-US" dirty="0" err="1" smtClean="0"/>
              <a:t>enet</a:t>
            </a:r>
            <a:r>
              <a:rPr lang="en-US" dirty="0" smtClean="0"/>
              <a:t>, 3x10G </a:t>
            </a:r>
            <a:r>
              <a:rPr lang="en-US" dirty="0" err="1" smtClean="0"/>
              <a:t>otn</a:t>
            </a: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152400" y="3200400"/>
            <a:ext cx="2057400" cy="1143000"/>
          </a:xfrm>
          <a:prstGeom prst="wedgeRoundRectCallout">
            <a:avLst>
              <a:gd name="adj1" fmla="val 67913"/>
              <a:gd name="adj2" fmla="val -370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</a:t>
            </a:r>
            <a:r>
              <a:rPr lang="en-US" dirty="0" err="1" smtClean="0"/>
              <a:t>seq</a:t>
            </a:r>
            <a:r>
              <a:rPr lang="en-US" dirty="0" smtClean="0"/>
              <a:t>(s) of </a:t>
            </a:r>
            <a:r>
              <a:rPr lang="en-US" dirty="0" err="1" smtClean="0"/>
              <a:t>env</a:t>
            </a:r>
            <a:r>
              <a:rPr lang="en-US" dirty="0" smtClean="0"/>
              <a:t> in Q (3x10G </a:t>
            </a:r>
            <a:r>
              <a:rPr lang="en-US" dirty="0" err="1" smtClean="0"/>
              <a:t>enet</a:t>
            </a:r>
            <a:r>
              <a:rPr lang="en-US" dirty="0" smtClean="0"/>
              <a:t>, 3x10G </a:t>
            </a:r>
            <a:r>
              <a:rPr lang="en-US" dirty="0" err="1" smtClean="0"/>
              <a:t>otn</a:t>
            </a:r>
            <a:r>
              <a:rPr lang="en-US" dirty="0" smtClean="0"/>
              <a:t> </a:t>
            </a:r>
            <a:r>
              <a:rPr lang="en-US" dirty="0" err="1" smtClean="0"/>
              <a:t>env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7086600" y="4724400"/>
            <a:ext cx="1905000" cy="1143000"/>
          </a:xfrm>
          <a:prstGeom prst="wedgeRoundRectCallout">
            <a:avLst>
              <a:gd name="adj1" fmla="val -66720"/>
              <a:gd name="adj2" fmla="val -177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for </a:t>
            </a:r>
            <a:r>
              <a:rPr lang="en-US" dirty="0" err="1" smtClean="0"/>
              <a:t>seq</a:t>
            </a:r>
            <a:r>
              <a:rPr lang="en-US" dirty="0" smtClean="0"/>
              <a:t>(s) on </a:t>
            </a:r>
            <a:r>
              <a:rPr lang="en-US" dirty="0" err="1" smtClean="0"/>
              <a:t>ch</a:t>
            </a:r>
            <a:r>
              <a:rPr lang="en-US" dirty="0" smtClean="0"/>
              <a:t> 0-3 and 5 to end (</a:t>
            </a:r>
            <a:r>
              <a:rPr lang="en-US" dirty="0" err="1" smtClean="0"/>
              <a:t>ch</a:t>
            </a:r>
            <a:r>
              <a:rPr lang="en-US" dirty="0" smtClean="0"/>
              <a:t> 4 is untouched)</a:t>
            </a:r>
            <a:endParaRPr lang="en-US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7086600" y="1219200"/>
            <a:ext cx="1905000" cy="1752600"/>
          </a:xfrm>
          <a:prstGeom prst="wedgeRoundRectCallout">
            <a:avLst>
              <a:gd name="adj1" fmla="val -69181"/>
              <a:gd name="adj2" fmla="val 50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Disable 3x10G </a:t>
            </a:r>
            <a:r>
              <a:rPr lang="en-US" dirty="0" err="1" smtClean="0"/>
              <a:t>enet</a:t>
            </a:r>
            <a:r>
              <a:rPr lang="en-US" dirty="0" smtClean="0"/>
              <a:t> on </a:t>
            </a:r>
            <a:r>
              <a:rPr lang="en-US" dirty="0" err="1" smtClean="0"/>
              <a:t>ch</a:t>
            </a:r>
            <a:r>
              <a:rPr lang="en-US" dirty="0" smtClean="0"/>
              <a:t> 0-2 and 2xotn on </a:t>
            </a:r>
            <a:r>
              <a:rPr lang="en-US" dirty="0" err="1" smtClean="0"/>
              <a:t>ch</a:t>
            </a:r>
            <a:r>
              <a:rPr lang="en-US" dirty="0" smtClean="0"/>
              <a:t> 3&amp;5. (stop clocks, </a:t>
            </a:r>
            <a:r>
              <a:rPr lang="en-US" dirty="0" err="1" smtClean="0"/>
              <a:t>mon</a:t>
            </a:r>
            <a:r>
              <a:rPr lang="en-US" dirty="0" smtClean="0"/>
              <a:t>, </a:t>
            </a:r>
            <a:r>
              <a:rPr lang="en-US" dirty="0" err="1" smtClean="0"/>
              <a:t>drv</a:t>
            </a:r>
            <a:r>
              <a:rPr lang="en-US" dirty="0" smtClean="0"/>
              <a:t>, etc)</a:t>
            </a:r>
            <a:endParaRPr lang="en-US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7086600" y="3124200"/>
            <a:ext cx="1905000" cy="1447800"/>
          </a:xfrm>
          <a:prstGeom prst="wedgeRoundRectCallout">
            <a:avLst>
              <a:gd name="adj1" fmla="val -68131"/>
              <a:gd name="adj2" fmla="val 184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40G </a:t>
            </a:r>
            <a:r>
              <a:rPr lang="en-US" dirty="0" err="1" smtClean="0"/>
              <a:t>enet</a:t>
            </a:r>
            <a:r>
              <a:rPr lang="en-US" dirty="0" smtClean="0"/>
              <a:t> on </a:t>
            </a:r>
            <a:r>
              <a:rPr lang="en-US" dirty="0" err="1" smtClean="0"/>
              <a:t>ch</a:t>
            </a:r>
            <a:r>
              <a:rPr lang="en-US" dirty="0" smtClean="0"/>
              <a:t> 0 &amp; 10G </a:t>
            </a:r>
            <a:r>
              <a:rPr lang="en-US" dirty="0" err="1" smtClean="0"/>
              <a:t>ikn</a:t>
            </a:r>
            <a:r>
              <a:rPr lang="en-US" dirty="0" smtClean="0"/>
              <a:t> on </a:t>
            </a:r>
            <a:r>
              <a:rPr lang="en-US" dirty="0" err="1" smtClean="0"/>
              <a:t>ch</a:t>
            </a:r>
            <a:r>
              <a:rPr lang="en-US" dirty="0" smtClean="0"/>
              <a:t> 5. Assign </a:t>
            </a:r>
            <a:r>
              <a:rPr lang="en-US" dirty="0" err="1" smtClean="0"/>
              <a:t>env_vif</a:t>
            </a:r>
            <a:r>
              <a:rPr lang="en-US" dirty="0" smtClean="0"/>
              <a:t> to </a:t>
            </a:r>
            <a:r>
              <a:rPr lang="en-US" dirty="0" err="1" smtClean="0"/>
              <a:t>top_vif</a:t>
            </a:r>
            <a:endParaRPr lang="en-US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152400" y="4495800"/>
            <a:ext cx="2057400" cy="1524000"/>
          </a:xfrm>
          <a:prstGeom prst="wedgeRoundRectCallout">
            <a:avLst>
              <a:gd name="adj1" fmla="val 67906"/>
              <a:gd name="adj2" fmla="val -145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for </a:t>
            </a:r>
            <a:r>
              <a:rPr lang="en-US" dirty="0" err="1" smtClean="0"/>
              <a:t>seq</a:t>
            </a:r>
            <a:r>
              <a:rPr lang="en-US" dirty="0" smtClean="0"/>
              <a:t>(s) to end for inst 40G </a:t>
            </a:r>
            <a:r>
              <a:rPr lang="en-US" dirty="0" err="1" smtClean="0"/>
              <a:t>enet</a:t>
            </a:r>
            <a:r>
              <a:rPr lang="en-US" dirty="0" smtClean="0"/>
              <a:t> on ch0, 10G </a:t>
            </a:r>
            <a:r>
              <a:rPr lang="en-US" dirty="0" err="1" smtClean="0"/>
              <a:t>otn</a:t>
            </a:r>
            <a:r>
              <a:rPr lang="en-US" dirty="0" smtClean="0"/>
              <a:t> on ch4 and 10G </a:t>
            </a:r>
            <a:r>
              <a:rPr lang="en-US" dirty="0" err="1" smtClean="0"/>
              <a:t>ikn</a:t>
            </a:r>
            <a:r>
              <a:rPr lang="en-US" dirty="0" smtClean="0"/>
              <a:t> on ch5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Multi-subsystem Chips with Dynamic </a:t>
            </a:r>
            <a:r>
              <a:rPr lang="en-US" dirty="0" err="1" smtClean="0"/>
              <a:t>Reconfig</a:t>
            </a:r>
            <a:r>
              <a:rPr lang="en-US" dirty="0" smtClean="0"/>
              <a:t> requirement</a:t>
            </a:r>
          </a:p>
          <a:p>
            <a:r>
              <a:rPr lang="en-US" dirty="0" smtClean="0"/>
              <a:t>UVM limitations due to phasing structure</a:t>
            </a:r>
          </a:p>
          <a:p>
            <a:r>
              <a:rPr lang="en-US" dirty="0" smtClean="0"/>
              <a:t>Components require heavy configurability</a:t>
            </a:r>
          </a:p>
          <a:p>
            <a:r>
              <a:rPr lang="en-US" dirty="0" smtClean="0"/>
              <a:t>Paper proposes a work-around :</a:t>
            </a:r>
          </a:p>
          <a:p>
            <a:pPr>
              <a:buNone/>
            </a:pPr>
            <a:r>
              <a:rPr lang="en-US" i="1" dirty="0" smtClean="0"/>
              <a:t>	Create all required </a:t>
            </a:r>
            <a:r>
              <a:rPr lang="en-US" i="1" dirty="0" err="1" smtClean="0"/>
              <a:t>env</a:t>
            </a:r>
            <a:r>
              <a:rPr lang="en-US" i="1" dirty="0" smtClean="0"/>
              <a:t>(s) at start and switch environments by controlling the Virtual Interface connection(s) during reconfiguration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Sample DUT</a:t>
            </a:r>
          </a:p>
          <a:p>
            <a:r>
              <a:rPr lang="en-US" dirty="0" smtClean="0"/>
              <a:t>Verification Considerations</a:t>
            </a:r>
          </a:p>
          <a:p>
            <a:pPr lvl="1"/>
            <a:r>
              <a:rPr lang="en-US" dirty="0" smtClean="0"/>
              <a:t>Basic Recommendations</a:t>
            </a:r>
          </a:p>
          <a:p>
            <a:pPr lvl="1"/>
            <a:r>
              <a:rPr lang="en-US" dirty="0" smtClean="0"/>
              <a:t>Limitations Faced</a:t>
            </a:r>
          </a:p>
          <a:p>
            <a:r>
              <a:rPr lang="en-US" dirty="0" smtClean="0"/>
              <a:t>Solution Proposed</a:t>
            </a:r>
          </a:p>
          <a:p>
            <a:pPr lvl="1"/>
            <a:r>
              <a:rPr lang="en-US" dirty="0" smtClean="0"/>
              <a:t>Flow Chart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of single sub-system chip</a:t>
            </a:r>
          </a:p>
          <a:p>
            <a:r>
              <a:rPr lang="en-US" dirty="0" smtClean="0"/>
              <a:t>Demand for multi-subsystem chip</a:t>
            </a:r>
          </a:p>
          <a:p>
            <a:r>
              <a:rPr lang="en-US" dirty="0" smtClean="0"/>
              <a:t>Verification complexity of multi-subsystem chip</a:t>
            </a:r>
          </a:p>
          <a:p>
            <a:r>
              <a:rPr lang="en-US" dirty="0" smtClean="0"/>
              <a:t>Re-use of proven verification </a:t>
            </a:r>
            <a:r>
              <a:rPr lang="en-US" dirty="0" err="1" smtClean="0"/>
              <a:t>env</a:t>
            </a:r>
            <a:r>
              <a:rPr lang="en-US" dirty="0" smtClean="0"/>
              <a:t>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Multi-Subsystem Chip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multipath_design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8153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Subsystem variation parameters</a:t>
            </a:r>
          </a:p>
          <a:p>
            <a:pPr lvl="1"/>
            <a:r>
              <a:rPr lang="en-US" dirty="0" smtClean="0"/>
              <a:t>Rate Variation (10G, 40G ETH)</a:t>
            </a:r>
          </a:p>
          <a:p>
            <a:pPr lvl="1"/>
            <a:r>
              <a:rPr lang="en-US" dirty="0" smtClean="0"/>
              <a:t>Protocol Variation (ETHERNET, OTN, INTERLAKEN)</a:t>
            </a:r>
          </a:p>
          <a:p>
            <a:r>
              <a:rPr lang="en-US" dirty="0" smtClean="0"/>
              <a:t>Switching Fabric for Subsystem to I/O’s selection using software</a:t>
            </a:r>
          </a:p>
          <a:p>
            <a:r>
              <a:rPr lang="en-US" dirty="0" smtClean="0"/>
              <a:t>Total 6 basic I/O channels of 10G rate each to provide 60G aggregate BW</a:t>
            </a:r>
          </a:p>
          <a:p>
            <a:r>
              <a:rPr lang="en-US" dirty="0" smtClean="0"/>
              <a:t>Multiple channels clubbed to form higher BW pipe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10G/40G Networking PHY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 descr="SOC_software_enabled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525448"/>
            <a:ext cx="8382000" cy="418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</a:p>
          <a:p>
            <a:pPr lvl="1"/>
            <a:r>
              <a:rPr lang="en-US" dirty="0" smtClean="0"/>
              <a:t>3 x 10G ETH Channels</a:t>
            </a:r>
          </a:p>
          <a:p>
            <a:pPr lvl="1"/>
            <a:r>
              <a:rPr lang="en-US" dirty="0" smtClean="0"/>
              <a:t>3 x 10G OTN Channels</a:t>
            </a:r>
          </a:p>
          <a:p>
            <a:r>
              <a:rPr lang="en-US" dirty="0" smtClean="0"/>
              <a:t>Setup after reconfiguration</a:t>
            </a:r>
          </a:p>
          <a:p>
            <a:pPr lvl="1"/>
            <a:r>
              <a:rPr lang="en-US" dirty="0" smtClean="0"/>
              <a:t>1 x 40G ETH Channel</a:t>
            </a:r>
          </a:p>
          <a:p>
            <a:pPr lvl="1"/>
            <a:r>
              <a:rPr lang="en-US" dirty="0" smtClean="0"/>
              <a:t>1 x 10G OTN Channel (Untouched)</a:t>
            </a:r>
          </a:p>
          <a:p>
            <a:pPr lvl="1"/>
            <a:r>
              <a:rPr lang="en-US" dirty="0" smtClean="0"/>
              <a:t>1 x 10G INTERLAKEN Channel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BW allocation for Dynamic </a:t>
            </a:r>
            <a:r>
              <a:rPr lang="en-US" sz="3200" dirty="0" err="1" smtClean="0"/>
              <a:t>Reconfig</a:t>
            </a:r>
            <a:endParaRPr lang="en-US" sz="3200" dirty="0"/>
          </a:p>
        </p:txBody>
      </p:sp>
      <p:sp>
        <p:nvSpPr>
          <p:cNvPr id="8" name="Pentagon 7"/>
          <p:cNvSpPr/>
          <p:nvPr/>
        </p:nvSpPr>
        <p:spPr>
          <a:xfrm>
            <a:off x="76200" y="2667000"/>
            <a:ext cx="4419600" cy="327660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152400" y="2743200"/>
            <a:ext cx="2819400" cy="4572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Ethernet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52400" y="3276600"/>
            <a:ext cx="2819400" cy="4572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Ethernet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52400" y="3810000"/>
            <a:ext cx="2819400" cy="4572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Ethernet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52400" y="4343400"/>
            <a:ext cx="2819400" cy="4572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OTN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52400" y="4876800"/>
            <a:ext cx="2819400" cy="4572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OTN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152400" y="5410200"/>
            <a:ext cx="2819400" cy="4572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OTN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4648200" y="2667000"/>
            <a:ext cx="4419600" cy="327660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>
            <a:off x="4724400" y="2743200"/>
            <a:ext cx="2819400" cy="20574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40G Ethernet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4724400" y="4876800"/>
            <a:ext cx="2819400" cy="4572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OTN 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24400" y="5410200"/>
            <a:ext cx="2819400" cy="457200"/>
          </a:xfrm>
          <a:prstGeom prst="homePlat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10G </a:t>
            </a:r>
            <a:r>
              <a:rPr lang="en-US" sz="2000" b="1" dirty="0" smtClean="0">
                <a:solidFill>
                  <a:schemeClr val="tx1"/>
                </a:solidFill>
              </a:rPr>
              <a:t>Interlaken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channel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1447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1st Setup: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60G Chip supporting 6x10G protocols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581400" y="1447800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TO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151507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Setup after reconfiguration: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60G Chip supporting 1x40G &amp; 2x10G protocols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1" grpId="0" animBg="1"/>
      <p:bldP spid="22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DUT Subsystem with given Rate/Protocol variation forms one UVM environment</a:t>
            </a:r>
          </a:p>
          <a:p>
            <a:r>
              <a:rPr lang="en-US" dirty="0" smtClean="0"/>
              <a:t>A test case will create as many </a:t>
            </a:r>
            <a:r>
              <a:rPr lang="en-US" dirty="0" err="1" smtClean="0"/>
              <a:t>Env’s</a:t>
            </a:r>
            <a:r>
              <a:rPr lang="en-US" dirty="0" smtClean="0"/>
              <a:t> as required by test scenario’s Rate/Protocol requirement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986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UVM usage for selective dynamic  re-configuration of complex designs</vt:lpstr>
      <vt:lpstr>Agenda</vt:lpstr>
      <vt:lpstr>Introduction</vt:lpstr>
      <vt:lpstr>Multi-Subsystem Chip</vt:lpstr>
      <vt:lpstr>Sample DUT</vt:lpstr>
      <vt:lpstr>10G/40G Networking PHY</vt:lpstr>
      <vt:lpstr>Sample Test Scenario</vt:lpstr>
      <vt:lpstr>Slide 8</vt:lpstr>
      <vt:lpstr>Verification Considerations</vt:lpstr>
      <vt:lpstr>Multi-Environment Test Bench</vt:lpstr>
      <vt:lpstr>Verification Considerations</vt:lpstr>
      <vt:lpstr>Basic Recommendations</vt:lpstr>
      <vt:lpstr>Basic Recommendations</vt:lpstr>
      <vt:lpstr>Limitations Faced</vt:lpstr>
      <vt:lpstr>Solution Proposed</vt:lpstr>
      <vt:lpstr>Multi-Channel Reconfig Flow Chart</vt:lpstr>
      <vt:lpstr>Slide 17</vt:lpstr>
      <vt:lpstr>Conclusion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2014-09-22T10:53:49Z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