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6" r:id="rId4"/>
    <p:sldId id="268" r:id="rId5"/>
    <p:sldId id="263" r:id="rId6"/>
    <p:sldId id="264" r:id="rId7"/>
    <p:sldId id="265" r:id="rId8"/>
    <p:sldId id="266" r:id="rId9"/>
    <p:sldId id="267" r:id="rId10"/>
    <p:sldId id="270" r:id="rId11"/>
    <p:sldId id="260" r:id="rId12"/>
    <p:sldId id="272" r:id="rId13"/>
    <p:sldId id="273" r:id="rId14"/>
    <p:sldId id="282" r:id="rId15"/>
    <p:sldId id="283" r:id="rId16"/>
    <p:sldId id="285" r:id="rId17"/>
    <p:sldId id="274" r:id="rId18"/>
    <p:sldId id="275" r:id="rId19"/>
    <p:sldId id="271" r:id="rId20"/>
    <p:sldId id="277" r:id="rId21"/>
    <p:sldId id="278" r:id="rId22"/>
    <p:sldId id="280" r:id="rId23"/>
    <p:sldId id="281" r:id="rId24"/>
    <p:sldId id="287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94" d="100"/>
          <a:sy n="94" d="100"/>
        </p:scale>
        <p:origin x="10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background with yellow dots&#10;&#10;Description automatically generated">
            <a:extLst>
              <a:ext uri="{FF2B5EF4-FFF2-40B4-BE49-F238E27FC236}">
                <a16:creationId xmlns:a16="http://schemas.microsoft.com/office/drawing/2014/main" id="{3263317C-20C1-7D58-16B9-1FE8FFCC4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D514CCD3-B2C2-E17C-EF8E-4F8A3A2D2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525956"/>
            <a:ext cx="3919576" cy="2775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2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250EF09-9196-BF0F-19AE-EDA345A79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90CA0E02-50E9-3BB5-8515-7473CFE8D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43049"/>
            <a:ext cx="2429006" cy="1720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62A527F-EB83-43C3-8D4F-B47B62DF3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creen with a yellow border&#10;&#10;Description automatically generated">
            <a:extLst>
              <a:ext uri="{FF2B5EF4-FFF2-40B4-BE49-F238E27FC236}">
                <a16:creationId xmlns:a16="http://schemas.microsoft.com/office/drawing/2014/main" id="{C7A2F86E-F77C-3293-D9AF-5DE09D1077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16C0-8FA2-A1F8-E4AA-B88665E19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656813"/>
            <a:ext cx="9144000" cy="2387600"/>
          </a:xfrm>
        </p:spPr>
        <p:txBody>
          <a:bodyPr/>
          <a:lstStyle/>
          <a:p>
            <a:r>
              <a:rPr lang="en-US" dirty="0"/>
              <a:t>UVM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B407F-56FC-6F61-F245-988FB9A0B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5136488"/>
            <a:ext cx="9144000" cy="1655762"/>
          </a:xfrm>
        </p:spPr>
        <p:txBody>
          <a:bodyPr/>
          <a:lstStyle/>
          <a:p>
            <a:r>
              <a:rPr lang="en-US" dirty="0"/>
              <a:t>Srivatsa Vasudevan</a:t>
            </a:r>
          </a:p>
        </p:txBody>
      </p:sp>
    </p:spTree>
    <p:extLst>
      <p:ext uri="{BB962C8B-B14F-4D97-AF65-F5344CB8AC3E}">
        <p14:creationId xmlns:p14="http://schemas.microsoft.com/office/powerpoint/2010/main" val="21625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16C0-8FA2-A1F8-E4AA-B88665E19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656813"/>
            <a:ext cx="9144000" cy="2387600"/>
          </a:xfrm>
        </p:spPr>
        <p:txBody>
          <a:bodyPr/>
          <a:lstStyle/>
          <a:p>
            <a:r>
              <a:rPr lang="en-US" dirty="0"/>
              <a:t>Process Guard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D6FFAB-ECD8-B050-C07D-4D90464D6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Abrupt Process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thread can be terminated abruptly, killing all processes within</a:t>
            </a:r>
          </a:p>
          <a:p>
            <a:pPr lvl="1"/>
            <a:r>
              <a:rPr lang="en-US" dirty="0"/>
              <a:t>Kill</a:t>
            </a:r>
          </a:p>
          <a:p>
            <a:pPr lvl="1"/>
            <a:r>
              <a:rPr lang="en-US" dirty="0"/>
              <a:t>Disable fork</a:t>
            </a:r>
          </a:p>
          <a:p>
            <a:pPr lvl="1"/>
            <a:r>
              <a:rPr lang="en-US" dirty="0"/>
              <a:t>Phase ending</a:t>
            </a:r>
          </a:p>
          <a:p>
            <a:r>
              <a:rPr lang="en-US" dirty="0"/>
              <a:t>Sometimes a process needs to reset state variables when it ends</a:t>
            </a:r>
          </a:p>
          <a:p>
            <a:pPr lvl="1"/>
            <a:r>
              <a:rPr lang="en-US" dirty="0"/>
              <a:t>If an abrupt kill does not do this reset, the system state is broken</a:t>
            </a:r>
          </a:p>
          <a:p>
            <a:pPr lvl="1"/>
            <a:r>
              <a:rPr lang="en-US" dirty="0"/>
              <a:t>A common example is a sequence maintaining state within the sequencer</a:t>
            </a:r>
          </a:p>
          <a:p>
            <a:r>
              <a:rPr lang="en-US" dirty="0"/>
              <a:t>Such processes need a way to be informed of abrupt termination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1731-CC10-68C6-026C-B881CA3D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Zombie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3703-A89C-9560-0DCD-9DCC330A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scenario:</a:t>
            </a:r>
          </a:p>
          <a:p>
            <a:pPr lvl="1"/>
            <a:r>
              <a:rPr lang="en-US" dirty="0"/>
              <a:t>Process 'A' calls </a:t>
            </a:r>
            <a:r>
              <a:rPr lang="en-US" dirty="0" err="1"/>
              <a:t>my_seq.start</a:t>
            </a:r>
            <a:r>
              <a:rPr lang="en-US" dirty="0"/>
              <a:t>() inside of a fork…</a:t>
            </a:r>
            <a:r>
              <a:rPr lang="en-US" dirty="0" err="1"/>
              <a:t>join_none</a:t>
            </a:r>
            <a:r>
              <a:rPr lang="en-US" dirty="0"/>
              <a:t>/</a:t>
            </a:r>
            <a:r>
              <a:rPr lang="en-US" dirty="0" err="1"/>
              <a:t>join_any</a:t>
            </a:r>
            <a:endParaRPr lang="en-US" dirty="0"/>
          </a:p>
          <a:p>
            <a:pPr lvl="1"/>
            <a:r>
              <a:rPr lang="en-US" dirty="0" err="1"/>
              <a:t>my_seq.body</a:t>
            </a:r>
            <a:r>
              <a:rPr lang="en-US" dirty="0"/>
              <a:t>() calls </a:t>
            </a:r>
            <a:r>
              <a:rPr lang="en-US" dirty="0" err="1"/>
              <a:t>my_reg.write</a:t>
            </a:r>
            <a:r>
              <a:rPr lang="en-US" dirty="0"/>
              <a:t>(…), and is blocked while the write executes.</a:t>
            </a:r>
          </a:p>
          <a:p>
            <a:pPr lvl="1"/>
            <a:r>
              <a:rPr lang="en-US" dirty="0"/>
              <a:t>Process 'A' calls disable fork</a:t>
            </a:r>
          </a:p>
          <a:p>
            <a:pPr lvl="1"/>
            <a:endParaRPr lang="en-US" dirty="0"/>
          </a:p>
          <a:p>
            <a:r>
              <a:rPr lang="en-US" dirty="0"/>
              <a:t>The problem:</a:t>
            </a:r>
          </a:p>
          <a:p>
            <a:pPr lvl="1"/>
            <a:r>
              <a:rPr lang="en-US" dirty="0"/>
              <a:t>The process for </a:t>
            </a:r>
            <a:r>
              <a:rPr lang="en-US" dirty="0" err="1"/>
              <a:t>my_seq.body</a:t>
            </a:r>
            <a:r>
              <a:rPr lang="en-US" dirty="0"/>
              <a:t>() is in the KILLED state.</a:t>
            </a:r>
          </a:p>
          <a:p>
            <a:pPr lvl="1"/>
            <a:r>
              <a:rPr lang="en-US" dirty="0"/>
              <a:t>The process for </a:t>
            </a:r>
            <a:r>
              <a:rPr lang="en-US" dirty="0" err="1"/>
              <a:t>my_reg.write</a:t>
            </a:r>
            <a:r>
              <a:rPr lang="en-US" dirty="0"/>
              <a:t>() is in the KILLED state.</a:t>
            </a:r>
          </a:p>
          <a:p>
            <a:pPr lvl="1"/>
            <a:r>
              <a:rPr lang="en-US" dirty="0"/>
              <a:t>The atomic lock for </a:t>
            </a:r>
            <a:r>
              <a:rPr lang="en-US" dirty="0" err="1"/>
              <a:t>my_reg's</a:t>
            </a:r>
            <a:r>
              <a:rPr lang="en-US" dirty="0"/>
              <a:t> </a:t>
            </a:r>
            <a:r>
              <a:rPr lang="en-US" dirty="0" err="1"/>
              <a:t>frontdoor</a:t>
            </a:r>
            <a:r>
              <a:rPr lang="en-US" dirty="0"/>
              <a:t> is deadlocked</a:t>
            </a:r>
          </a:p>
          <a:p>
            <a:pPr lvl="1"/>
            <a:r>
              <a:rPr lang="en-US" dirty="0"/>
              <a:t>The sequencer associated with the </a:t>
            </a:r>
            <a:r>
              <a:rPr lang="en-US" dirty="0" err="1"/>
              <a:t>my_reg</a:t>
            </a:r>
            <a:r>
              <a:rPr lang="en-US" dirty="0"/>
              <a:t> </a:t>
            </a:r>
            <a:r>
              <a:rPr lang="en-US" dirty="0" err="1"/>
              <a:t>seq_item</a:t>
            </a:r>
            <a:r>
              <a:rPr lang="en-US" dirty="0"/>
              <a:t> is in a bad state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2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AF35-D37F-9E8B-F877-472DBEAC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uvm_process_guard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4F1A-330C-3342-4F2A-C4EF9A56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4351338"/>
          </a:xfrm>
        </p:spPr>
        <p:txBody>
          <a:bodyPr/>
          <a:lstStyle/>
          <a:p>
            <a:r>
              <a:rPr lang="en-US" dirty="0"/>
              <a:t>New class that "guards" the process in which it is created.</a:t>
            </a:r>
          </a:p>
          <a:p>
            <a:r>
              <a:rPr lang="en-US" dirty="0"/>
              <a:t>If the process terminates (FINISHED or KILLED) before the guard is cleared, then a hook is called.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AF35-D37F-9E8B-F877-472DBEAC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Declare Guard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4F1A-330C-3342-4F2A-C4EF9A56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25946-C3FC-40B2-ED67-A446C230EFF2}"/>
              </a:ext>
            </a:extLst>
          </p:cNvPr>
          <p:cNvSpPr txBox="1"/>
          <p:nvPr/>
        </p:nvSpPr>
        <p:spPr>
          <a:xfrm>
            <a:off x="1256594" y="2022476"/>
            <a:ext cx="706879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my_sequence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uvm_sequence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... constructor,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typedef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uvm_process_guard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#(my_sequence)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guard_t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guard_t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body_guard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extern function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process_guard_triggered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guard_t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guard);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endclass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5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AF35-D37F-9E8B-F877-472DBEAC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Start/Clear Guard Around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4F1A-330C-3342-4F2A-C4EF9A56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C7011-F04B-01DD-9777-1B208832DDF0}"/>
              </a:ext>
            </a:extLst>
          </p:cNvPr>
          <p:cNvSpPr txBox="1"/>
          <p:nvPr/>
        </p:nvSpPr>
        <p:spPr>
          <a:xfrm>
            <a:off x="1728083" y="2177763"/>
            <a:ext cx="5286292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task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my_sequence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::body();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Start the guard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body_guard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new("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my_sequence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body_guard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 this);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...time consuming tasks...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Important tasks complete, clear the guard. We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can cast the return to void because we no longer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// require it.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void'(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body_guard.clear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endtask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: body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do_kill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body_guard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null) void'(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body_guard.clear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endfunction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9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AF35-D37F-9E8B-F877-472DBEAC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Implement Guard Callback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4F1A-330C-3342-4F2A-C4EF9A56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055B8-40F8-6A79-F8C4-4D8E71ED03DC}"/>
              </a:ext>
            </a:extLst>
          </p:cNvPr>
          <p:cNvSpPr txBox="1"/>
          <p:nvPr/>
        </p:nvSpPr>
        <p:spPr>
          <a:xfrm>
            <a:off x="1802167" y="2256182"/>
            <a:ext cx="63123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my_sequence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process_guard_triggered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guard_t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guard);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Recover if the process has terminated unexpectedly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this.kill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endfunction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process_guard_triggered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8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A5F1-8415-2C5C-78C2-F0A444C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Guards Already In The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FB67-2A97-91D7-0B23-1F378D20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uvm_sequence</a:t>
            </a:r>
            <a:endParaRPr lang="en-US" dirty="0"/>
          </a:p>
          <a:p>
            <a:pPr lvl="1"/>
            <a:r>
              <a:rPr lang="en-US" dirty="0"/>
              <a:t>Calling </a:t>
            </a:r>
            <a:r>
              <a:rPr lang="en-US" dirty="0" err="1"/>
              <a:t>my_seq.start</a:t>
            </a:r>
            <a:r>
              <a:rPr lang="en-US" dirty="0"/>
              <a:t>() will now guard the sequence automatically.</a:t>
            </a:r>
          </a:p>
          <a:p>
            <a:pPr lvl="1"/>
            <a:r>
              <a:rPr lang="en-US" dirty="0"/>
              <a:t>Detects process kills from above and below (both the parent process and body tasks can kill the sequence process)</a:t>
            </a:r>
          </a:p>
          <a:p>
            <a:pPr lvl="1"/>
            <a:r>
              <a:rPr lang="en-US" dirty="0"/>
              <a:t>A detected process kill will automatically cause </a:t>
            </a:r>
            <a:r>
              <a:rPr lang="en-US" dirty="0" err="1"/>
              <a:t>my_seq.kill</a:t>
            </a:r>
            <a:r>
              <a:rPr lang="en-US" dirty="0"/>
              <a:t>() to get called</a:t>
            </a:r>
          </a:p>
          <a:p>
            <a:pPr lvl="1"/>
            <a:endParaRPr lang="en-US" dirty="0"/>
          </a:p>
          <a:p>
            <a:r>
              <a:rPr lang="en-US" dirty="0" err="1"/>
              <a:t>uvm_reg_frontdoor</a:t>
            </a:r>
            <a:r>
              <a:rPr lang="en-US" dirty="0"/>
              <a:t> sequence </a:t>
            </a:r>
          </a:p>
          <a:p>
            <a:pPr lvl="1"/>
            <a:r>
              <a:rPr lang="en-US" dirty="0"/>
              <a:t>Has an additional guard for the atomic lock</a:t>
            </a:r>
          </a:p>
        </p:txBody>
      </p:sp>
    </p:spTree>
    <p:extLst>
      <p:ext uri="{BB962C8B-B14F-4D97-AF65-F5344CB8AC3E}">
        <p14:creationId xmlns:p14="http://schemas.microsoft.com/office/powerpoint/2010/main" val="175612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16C0-8FA2-A1F8-E4AA-B88665E19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656813"/>
            <a:ext cx="9144000" cy="2387600"/>
          </a:xfrm>
        </p:spPr>
        <p:txBody>
          <a:bodyPr/>
          <a:lstStyle/>
          <a:p>
            <a:r>
              <a:rPr lang="en-US" dirty="0"/>
              <a:t>Public </a:t>
            </a:r>
            <a:r>
              <a:rPr lang="en-US" dirty="0" err="1"/>
              <a:t>Github</a:t>
            </a:r>
            <a:r>
              <a:rPr lang="en-US" dirty="0"/>
              <a:t> Repo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D6FFAB-ECD8-B050-C07D-4D90464D6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Repo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51338"/>
          </a:xfrm>
        </p:spPr>
        <p:txBody>
          <a:bodyPr/>
          <a:lstStyle/>
          <a:p>
            <a:r>
              <a:rPr lang="en-US" dirty="0"/>
              <a:t>Before, if you were not an </a:t>
            </a:r>
            <a:r>
              <a:rPr lang="en-US" dirty="0" err="1"/>
              <a:t>Accellera</a:t>
            </a:r>
            <a:r>
              <a:rPr lang="en-US" dirty="0"/>
              <a:t> UVM project member</a:t>
            </a:r>
          </a:p>
          <a:p>
            <a:pPr lvl="1"/>
            <a:r>
              <a:rPr lang="en-US" dirty="0"/>
              <a:t>The only way to get official updated code was through </a:t>
            </a:r>
            <a:r>
              <a:rPr lang="en-US" dirty="0" err="1"/>
              <a:t>tarball</a:t>
            </a:r>
            <a:r>
              <a:rPr lang="en-US" dirty="0"/>
              <a:t> releases or vendor</a:t>
            </a:r>
          </a:p>
          <a:p>
            <a:pPr lvl="1"/>
            <a:r>
              <a:rPr lang="en-US" dirty="0"/>
              <a:t>The only way to provide suggested code modification was posting on the </a:t>
            </a:r>
            <a:r>
              <a:rPr lang="en-US" dirty="0" err="1"/>
              <a:t>Accellera</a:t>
            </a:r>
            <a:r>
              <a:rPr lang="en-US" dirty="0"/>
              <a:t> forum or via vendor</a:t>
            </a:r>
          </a:p>
          <a:p>
            <a:r>
              <a:rPr lang="en-US" dirty="0"/>
              <a:t>Now, with a public </a:t>
            </a:r>
            <a:r>
              <a:rPr lang="en-US" dirty="0" err="1"/>
              <a:t>Github</a:t>
            </a:r>
            <a:r>
              <a:rPr lang="en-US" dirty="0"/>
              <a:t> repo, anyone with a </a:t>
            </a:r>
            <a:r>
              <a:rPr lang="en-US" dirty="0" err="1"/>
              <a:t>Github</a:t>
            </a:r>
            <a:r>
              <a:rPr lang="en-US" dirty="0"/>
              <a:t> account can</a:t>
            </a:r>
          </a:p>
          <a:p>
            <a:pPr lvl="1"/>
            <a:r>
              <a:rPr lang="en-US" dirty="0"/>
              <a:t>Download the latest committee-approved code or other versions (e.g. bug fixes while members are focused on 1800.2 LRM issues)</a:t>
            </a:r>
          </a:p>
          <a:p>
            <a:pPr lvl="1"/>
            <a:r>
              <a:rPr lang="en-US" dirty="0"/>
              <a:t>Submit a proposed errata fix, performance enhancement (no functional change), and/or test, using committee-provided regression test strategy</a:t>
            </a:r>
          </a:p>
          <a:p>
            <a:pPr lvl="2"/>
            <a:r>
              <a:rPr lang="en-US" dirty="0"/>
              <a:t>(Enhancement requests can only go through </a:t>
            </a:r>
            <a:r>
              <a:rPr lang="en-US" dirty="0" err="1"/>
              <a:t>Accellera</a:t>
            </a:r>
            <a:r>
              <a:rPr lang="en-US" dirty="0"/>
              <a:t> committee)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4D09-E1EA-D5D5-F3D2-98D42F7F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BCDC3-CDCF-7DE5-5AF7-A032E5E4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3.0 release</a:t>
            </a:r>
          </a:p>
          <a:p>
            <a:pPr lvl="1"/>
            <a:r>
              <a:rPr lang="en-US" dirty="0"/>
              <a:t>Additional backward compatibility updates</a:t>
            </a:r>
          </a:p>
          <a:p>
            <a:pPr lvl="1"/>
            <a:r>
              <a:rPr lang="en-US" dirty="0"/>
              <a:t>New feature : Signal polling</a:t>
            </a:r>
          </a:p>
          <a:p>
            <a:pPr lvl="1"/>
            <a:r>
              <a:rPr lang="en-US" dirty="0"/>
              <a:t>New feature : Process guard</a:t>
            </a:r>
          </a:p>
          <a:p>
            <a:r>
              <a:rPr lang="en-US" dirty="0"/>
              <a:t>Public </a:t>
            </a:r>
            <a:r>
              <a:rPr lang="en-US" dirty="0" err="1"/>
              <a:t>Github</a:t>
            </a:r>
            <a:r>
              <a:rPr lang="en-US" dirty="0"/>
              <a:t> repo</a:t>
            </a:r>
          </a:p>
          <a:p>
            <a:r>
              <a:rPr lang="en-US" dirty="0"/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291859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1A1F-51D8-7E4F-DD1D-8E69FA70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Github</a:t>
            </a:r>
            <a:r>
              <a:rPr lang="en-US" dirty="0"/>
              <a:t> Repos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1528-98E5-A28C-BF24-2C3B71A5C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Osci-wg</a:t>
            </a:r>
            <a:endParaRPr lang="en-US" dirty="0"/>
          </a:p>
          <a:p>
            <a:pPr lvl="1"/>
            <a:r>
              <a:rPr lang="en-US" dirty="0" err="1"/>
              <a:t>uvm</a:t>
            </a:r>
            <a:r>
              <a:rPr lang="en-US" dirty="0"/>
              <a:t>-core and </a:t>
            </a:r>
            <a:r>
              <a:rPr lang="en-US" dirty="0" err="1"/>
              <a:t>uvm</a:t>
            </a:r>
            <a:r>
              <a:rPr lang="en-US" dirty="0"/>
              <a:t>-tests</a:t>
            </a:r>
          </a:p>
          <a:p>
            <a:pPr lvl="2"/>
            <a:r>
              <a:rPr lang="en-US" dirty="0"/>
              <a:t>Private repos that committee owns and will do all its work in</a:t>
            </a:r>
          </a:p>
          <a:p>
            <a:r>
              <a:rPr lang="en-US" dirty="0" err="1"/>
              <a:t>Accellera</a:t>
            </a:r>
            <a:r>
              <a:rPr lang="en-US" dirty="0"/>
              <a:t>-official</a:t>
            </a:r>
          </a:p>
          <a:p>
            <a:pPr lvl="1"/>
            <a:r>
              <a:rPr lang="en-US" dirty="0" err="1"/>
              <a:t>uvm</a:t>
            </a:r>
            <a:r>
              <a:rPr lang="en-US" dirty="0"/>
              <a:t>-core and </a:t>
            </a:r>
            <a:r>
              <a:rPr lang="en-US" dirty="0" err="1"/>
              <a:t>uvm</a:t>
            </a:r>
            <a:r>
              <a:rPr lang="en-US" dirty="0"/>
              <a:t>-tests</a:t>
            </a:r>
          </a:p>
          <a:p>
            <a:pPr lvl="2"/>
            <a:r>
              <a:rPr lang="en-US" dirty="0"/>
              <a:t>Public repo</a:t>
            </a:r>
          </a:p>
          <a:p>
            <a:pPr lvl="2"/>
            <a:r>
              <a:rPr lang="en-US" dirty="0"/>
              <a:t>Updated with public releases of the reference library</a:t>
            </a:r>
          </a:p>
          <a:p>
            <a:pPr lvl="2"/>
            <a:r>
              <a:rPr lang="en-US" dirty="0"/>
              <a:t>Occasionally updated with bug fixes not yet part of release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6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2D1E-99BB-EC05-1375-93D7426C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A9AD4-49B1-6D3B-3AFC-98E746E75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 decides to release a new </a:t>
            </a:r>
            <a:r>
              <a:rPr lang="en-US" dirty="0" err="1"/>
              <a:t>tarball</a:t>
            </a:r>
            <a:r>
              <a:rPr lang="en-US" dirty="0"/>
              <a:t> version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Create a </a:t>
            </a:r>
            <a:r>
              <a:rPr lang="en-US" dirty="0" err="1"/>
              <a:t>tarball</a:t>
            </a:r>
            <a:endParaRPr lang="en-US" dirty="0"/>
          </a:p>
          <a:p>
            <a:pPr lvl="1"/>
            <a:r>
              <a:rPr lang="en-US" dirty="0"/>
              <a:t>Merge private repo code into public repo</a:t>
            </a:r>
          </a:p>
          <a:p>
            <a:r>
              <a:rPr lang="en-US" dirty="0"/>
              <a:t>Committee decides to make available some bug fixes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Merge private repo code into public repo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90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BF02-695E-BE7A-AC0F-45871560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Updates Between </a:t>
            </a:r>
            <a:r>
              <a:rPr lang="en-US" dirty="0" err="1"/>
              <a:t>Tarball</a:t>
            </a:r>
            <a:r>
              <a:rPr lang="en-US" dirty="0"/>
              <a:t>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0633-65E1-5DA4-B812-39BE30C4E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bug fixes</a:t>
            </a:r>
          </a:p>
          <a:p>
            <a:r>
              <a:rPr lang="en-US" dirty="0"/>
              <a:t>Performance enhancements that do not affect API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Experimental features</a:t>
            </a:r>
          </a:p>
          <a:p>
            <a:r>
              <a:rPr lang="en-US" u="sng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API changes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94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542-A25C-C970-417F-1008A02C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Submission of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DB4B-3958-D090-E23B-A558964A3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can submit a pull request with a code fix (feature or performance)</a:t>
            </a:r>
          </a:p>
          <a:p>
            <a:r>
              <a:rPr lang="en-US" dirty="0"/>
              <a:t>UVM committee will reject any such pull request with enhancement</a:t>
            </a:r>
          </a:p>
          <a:p>
            <a:r>
              <a:rPr lang="en-US" dirty="0"/>
              <a:t>UVM committee member may champion other pull requests</a:t>
            </a:r>
          </a:p>
          <a:p>
            <a:pPr lvl="1"/>
            <a:r>
              <a:rPr lang="en-US" dirty="0"/>
              <a:t>Pull request change may be taken as-is or with modifications into a private repo pull request</a:t>
            </a:r>
          </a:p>
          <a:p>
            <a:pPr lvl="1"/>
            <a:r>
              <a:rPr lang="en-US" dirty="0"/>
              <a:t>Normal UVM committee process to accept the pull request (private repo)</a:t>
            </a:r>
          </a:p>
          <a:p>
            <a:r>
              <a:rPr lang="en-US" dirty="0"/>
              <a:t>At some point, a new version with all fixes will be made available</a:t>
            </a:r>
          </a:p>
        </p:txBody>
      </p:sp>
    </p:spTree>
    <p:extLst>
      <p:ext uri="{BB962C8B-B14F-4D97-AF65-F5344CB8AC3E}">
        <p14:creationId xmlns:p14="http://schemas.microsoft.com/office/powerpoint/2010/main" val="232467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E3A8-A195-D0BA-A660-B2E9C688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Details…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1E9B-697B-46EE-4323-F234CFAC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(…including how to detect version downloaded)</a:t>
            </a:r>
          </a:p>
          <a:p>
            <a:r>
              <a:rPr lang="en-US" dirty="0"/>
              <a:t>See the Development document </a:t>
            </a:r>
          </a:p>
          <a:p>
            <a:pPr lvl="1"/>
            <a:r>
              <a:rPr lang="en-US" dirty="0"/>
              <a:t>https://github.com/accellera-official/uvm-core/blob/main/DEVELOPMENT.md</a:t>
            </a:r>
          </a:p>
        </p:txBody>
      </p:sp>
    </p:spTree>
    <p:extLst>
      <p:ext uri="{BB962C8B-B14F-4D97-AF65-F5344CB8AC3E}">
        <p14:creationId xmlns:p14="http://schemas.microsoft.com/office/powerpoint/2010/main" val="2311923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2D6E-21F1-0967-DADA-5FAEF967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Compatibility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2067-98C8-494B-8167-9006F1C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README now documents the usage of the </a:t>
            </a:r>
            <a:r>
              <a:rPr lang="en-US" dirty="0" err="1"/>
              <a:t>uvm_compat</a:t>
            </a:r>
            <a:r>
              <a:rPr lang="en-US" dirty="0"/>
              <a:t> code</a:t>
            </a:r>
          </a:p>
          <a:p>
            <a:r>
              <a:rPr lang="en-US" dirty="0"/>
              <a:t>Messaging macros do not require “import </a:t>
            </a:r>
            <a:r>
              <a:rPr lang="en-US" dirty="0" err="1"/>
              <a:t>uvm_pkg</a:t>
            </a:r>
            <a:r>
              <a:rPr lang="en-US" dirty="0"/>
              <a:t>::*;”</a:t>
            </a:r>
          </a:p>
          <a:p>
            <a:r>
              <a:rPr lang="en-US" dirty="0"/>
              <a:t>Library code scrubbed of old UVM_ENABLE_DEPRECATED_API define</a:t>
            </a:r>
          </a:p>
          <a:p>
            <a:r>
              <a:rPr lang="en-US" dirty="0"/>
              <a:t>Restored </a:t>
            </a:r>
            <a:r>
              <a:rPr lang="en-US" dirty="0" err="1"/>
              <a:t>get_by_name</a:t>
            </a:r>
            <a:r>
              <a:rPr lang="en-US" dirty="0"/>
              <a:t>() and </a:t>
            </a:r>
            <a:r>
              <a:rPr lang="en-US" dirty="0" err="1"/>
              <a:t>get_by_type</a:t>
            </a:r>
            <a:r>
              <a:rPr lang="en-US" dirty="0"/>
              <a:t>() to </a:t>
            </a:r>
            <a:r>
              <a:rPr lang="en-US" dirty="0" err="1"/>
              <a:t>uvm_resource</a:t>
            </a:r>
            <a:r>
              <a:rPr lang="en-US" dirty="0"/>
              <a:t>#(T)</a:t>
            </a:r>
          </a:p>
          <a:p>
            <a:r>
              <a:rPr lang="en-US" dirty="0" err="1"/>
              <a:t>uvm_compat_packer</a:t>
            </a:r>
            <a:r>
              <a:rPr lang="en-US" dirty="0"/>
              <a:t> corrected behavior of </a:t>
            </a:r>
            <a:r>
              <a:rPr lang="en-US" dirty="0" err="1"/>
              <a:t>pack_object</a:t>
            </a:r>
            <a:r>
              <a:rPr lang="en-US" dirty="0"/>
              <a:t>() and </a:t>
            </a:r>
            <a:r>
              <a:rPr lang="en-US" dirty="0" err="1"/>
              <a:t>unpack_object</a:t>
            </a:r>
            <a:r>
              <a:rPr lang="en-US" dirty="0"/>
              <a:t>() being passed null</a:t>
            </a:r>
          </a:p>
        </p:txBody>
      </p:sp>
    </p:spTree>
    <p:extLst>
      <p:ext uri="{BB962C8B-B14F-4D97-AF65-F5344CB8AC3E}">
        <p14:creationId xmlns:p14="http://schemas.microsoft.com/office/powerpoint/2010/main" val="23531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16C0-8FA2-A1F8-E4AA-B88665E19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656813"/>
            <a:ext cx="9144000" cy="2387600"/>
          </a:xfrm>
        </p:spPr>
        <p:txBody>
          <a:bodyPr/>
          <a:lstStyle/>
          <a:p>
            <a:r>
              <a:rPr lang="en-US" dirty="0"/>
              <a:t>Signal polling addition to UVM</a:t>
            </a:r>
          </a:p>
        </p:txBody>
      </p:sp>
    </p:spTree>
    <p:extLst>
      <p:ext uri="{BB962C8B-B14F-4D97-AF65-F5344CB8AC3E}">
        <p14:creationId xmlns:p14="http://schemas.microsoft.com/office/powerpoint/2010/main" val="5382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C009-F00D-41C9-2ABE-FC19E9A0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Capability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6CE7-96DE-898B-FF0B-B159AAD09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ways to know when a signal in RTL has changed.</a:t>
            </a:r>
          </a:p>
          <a:p>
            <a:pPr lvl="1"/>
            <a:r>
              <a:rPr lang="en-US" dirty="0"/>
              <a:t>Waiting on value change of a register / field</a:t>
            </a:r>
          </a:p>
          <a:p>
            <a:pPr lvl="1"/>
            <a:r>
              <a:rPr lang="en-US" dirty="0"/>
              <a:t>Polling a signal for a specific value  change</a:t>
            </a:r>
          </a:p>
          <a:p>
            <a:pPr lvl="1"/>
            <a:r>
              <a:rPr lang="en-US" dirty="0"/>
              <a:t>Performing a user-defined action upon each value change of a field in a register</a:t>
            </a:r>
          </a:p>
          <a:p>
            <a:pPr lvl="1"/>
            <a:r>
              <a:rPr lang="en-US" dirty="0"/>
              <a:t>Monitoring volatile fields (changed by HW) and performing prediction and transaction logging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4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EAB2-F120-8776-EB30-F315AA52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Model: (Default Method)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FDA6-C0F4-585D-A3FB-945E8622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3042"/>
            <a:ext cx="6328954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/>
              <a:t>Declare instances in your env class and build in </a:t>
            </a:r>
            <a:r>
              <a:rPr lang="en-US" sz="1600" dirty="0" err="1"/>
              <a:t>build_phase</a:t>
            </a:r>
            <a:r>
              <a:rPr lang="en-US" sz="1600" dirty="0"/>
              <a:t> method</a:t>
            </a:r>
          </a:p>
          <a:p>
            <a:pPr marL="914400" lvl="2" indent="0">
              <a:buNone/>
            </a:pPr>
            <a:r>
              <a:rPr lang="en-US" sz="1600" dirty="0" err="1"/>
              <a:t>uvm_hdl_polling</a:t>
            </a:r>
            <a:r>
              <a:rPr lang="en-US" sz="1600" dirty="0"/>
              <a:t>  poll1;</a:t>
            </a:r>
          </a:p>
          <a:p>
            <a:pPr marL="914400" lvl="2" indent="0">
              <a:buNone/>
            </a:pPr>
            <a:r>
              <a:rPr lang="en-US" sz="1600" dirty="0" err="1"/>
              <a:t>uvm_hdl_polling</a:t>
            </a:r>
            <a:r>
              <a:rPr lang="en-US" sz="1600" dirty="0"/>
              <a:t>  poll2;</a:t>
            </a:r>
          </a:p>
          <a:p>
            <a:pPr marL="914400" lvl="2" indent="0">
              <a:buNone/>
            </a:pPr>
            <a:r>
              <a:rPr lang="en-US" sz="1600" dirty="0"/>
              <a:t>… </a:t>
            </a:r>
          </a:p>
          <a:p>
            <a:pPr marL="914400" lvl="2" indent="0">
              <a:buNone/>
            </a:pPr>
            <a:r>
              <a:rPr lang="en-US" sz="1600" dirty="0"/>
              <a:t>// Build polling instances</a:t>
            </a:r>
          </a:p>
          <a:p>
            <a:pPr marL="914400" lvl="2" indent="0">
              <a:buNone/>
            </a:pPr>
            <a:r>
              <a:rPr lang="en-US" sz="1600" dirty="0"/>
              <a:t>poll1 = </a:t>
            </a:r>
            <a:r>
              <a:rPr lang="en-US" sz="1600" dirty="0" err="1"/>
              <a:t>uvm_hdl_polling</a:t>
            </a:r>
            <a:r>
              <a:rPr lang="en-US" sz="1600" dirty="0"/>
              <a:t>::</a:t>
            </a:r>
            <a:r>
              <a:rPr lang="en-US" sz="1600" dirty="0" err="1"/>
              <a:t>type_id</a:t>
            </a:r>
            <a:r>
              <a:rPr lang="en-US" sz="1600" dirty="0"/>
              <a:t>::create("poll1");</a:t>
            </a:r>
          </a:p>
          <a:p>
            <a:pPr marL="914400" lvl="2" indent="0">
              <a:buNone/>
            </a:pPr>
            <a:r>
              <a:rPr lang="en-US" sz="1600" dirty="0"/>
              <a:t>poll2 = </a:t>
            </a:r>
            <a:r>
              <a:rPr lang="en-US" sz="1600" dirty="0" err="1"/>
              <a:t>uvm_hdl_polling</a:t>
            </a:r>
            <a:r>
              <a:rPr lang="en-US" sz="1600" dirty="0"/>
              <a:t>::</a:t>
            </a:r>
            <a:r>
              <a:rPr lang="en-US" sz="1600" dirty="0" err="1"/>
              <a:t>type_id</a:t>
            </a:r>
            <a:r>
              <a:rPr lang="en-US" sz="1600" dirty="0"/>
              <a:t>::create("poll2");`</a:t>
            </a:r>
          </a:p>
          <a:p>
            <a:pPr marL="914400" lvl="2" indent="0">
              <a:buNone/>
            </a:pPr>
            <a:endParaRPr lang="en-US" sz="1600" dirty="0"/>
          </a:p>
          <a:p>
            <a:pPr marL="914400" lvl="2" indent="0">
              <a:buNone/>
            </a:pPr>
            <a:r>
              <a:rPr lang="en-US" sz="1600" dirty="0"/>
              <a:t>// register signals to poll:</a:t>
            </a:r>
          </a:p>
          <a:p>
            <a:pPr marL="914400" lvl="2" indent="0">
              <a:buNone/>
            </a:pPr>
            <a:r>
              <a:rPr lang="en-US" sz="1600" dirty="0"/>
              <a:t>poll1.register_hdl_path("top.child1.sub1.signal3")      poll2.register_hdl_path("top.child7. signal0");`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C0ACE-BF8E-A83B-1744-DA5716AE470F}"/>
              </a:ext>
            </a:extLst>
          </p:cNvPr>
          <p:cNvSpPr txBox="1"/>
          <p:nvPr/>
        </p:nvSpPr>
        <p:spPr>
          <a:xfrm>
            <a:off x="7613467" y="1084305"/>
            <a:ext cx="429332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300" dirty="0"/>
              <a:t>task mytask;</a:t>
            </a:r>
          </a:p>
          <a:p>
            <a:pPr lvl="1"/>
            <a:r>
              <a:rPr lang="nn-NO" sz="1300" dirty="0"/>
              <a:t>uvm_poll_status_e status;</a:t>
            </a:r>
          </a:p>
          <a:p>
            <a:pPr lvl="1"/>
            <a:r>
              <a:rPr lang="nn-NO" sz="1300" dirty="0"/>
              <a:t>uvm_poll_data_t val;</a:t>
            </a:r>
          </a:p>
          <a:p>
            <a:pPr lvl="1"/>
            <a:r>
              <a:rPr lang="nn-NO" sz="1300" dirty="0"/>
              <a:t>...</a:t>
            </a:r>
          </a:p>
          <a:p>
            <a:pPr lvl="1"/>
            <a:r>
              <a:rPr lang="nn-NO" sz="1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poll1</a:t>
            </a:r>
            <a:r>
              <a:rPr lang="nn-NO" sz="1300" dirty="0"/>
              <a:t>.wait_for_change(status,val);`</a:t>
            </a:r>
          </a:p>
          <a:p>
            <a:pPr lvl="1"/>
            <a:r>
              <a:rPr lang="nn-NO" sz="1300" dirty="0"/>
              <a:t>...</a:t>
            </a:r>
          </a:p>
          <a:p>
            <a:r>
              <a:rPr lang="nn-NO" sz="1300" dirty="0"/>
              <a:t>endtask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1A8D1-7E64-D3C5-A41C-1644027A0603}"/>
              </a:ext>
            </a:extLst>
          </p:cNvPr>
          <p:cNvSpPr txBox="1"/>
          <p:nvPr/>
        </p:nvSpPr>
        <p:spPr>
          <a:xfrm>
            <a:off x="9115696" y="2336397"/>
            <a:ext cx="128886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1CDF1-958D-1AA3-D4B6-9F0D10E0E5E6}"/>
              </a:ext>
            </a:extLst>
          </p:cNvPr>
          <p:cNvSpPr txBox="1"/>
          <p:nvPr/>
        </p:nvSpPr>
        <p:spPr>
          <a:xfrm>
            <a:off x="7001690" y="2702157"/>
            <a:ext cx="51903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class </a:t>
            </a:r>
            <a:r>
              <a:rPr lang="en-US" sz="1300" dirty="0" err="1"/>
              <a:t>my_signal_callback</a:t>
            </a:r>
            <a:r>
              <a:rPr lang="en-US" sz="1300" dirty="0"/>
              <a:t> extends </a:t>
            </a:r>
            <a:r>
              <a:rPr lang="en-US" sz="1300" dirty="0" err="1"/>
              <a:t>uvm_hdl_polling_cbs</a:t>
            </a:r>
            <a:r>
              <a:rPr lang="en-US" sz="1300" dirty="0"/>
              <a:t>;</a:t>
            </a:r>
          </a:p>
          <a:p>
            <a:endParaRPr lang="en-US" sz="1300" dirty="0"/>
          </a:p>
          <a:p>
            <a:pPr lvl="1"/>
            <a:r>
              <a:rPr lang="en-US" sz="1300" dirty="0"/>
              <a:t>virtual function void  </a:t>
            </a:r>
            <a:r>
              <a:rPr lang="en-US" sz="1300" dirty="0" err="1"/>
              <a:t>do_on_path_change</a:t>
            </a:r>
            <a:r>
              <a:rPr lang="en-US" sz="1300" dirty="0"/>
              <a:t>(string </a:t>
            </a:r>
            <a:r>
              <a:rPr lang="en-US" sz="1300" dirty="0" err="1"/>
              <a:t>hdl_path</a:t>
            </a:r>
            <a:r>
              <a:rPr lang="en-US" sz="1300" dirty="0"/>
              <a:t>, </a:t>
            </a:r>
            <a:r>
              <a:rPr lang="en-US" sz="1300" dirty="0" err="1"/>
              <a:t>uvm_poll_data_t</a:t>
            </a:r>
            <a:r>
              <a:rPr lang="en-US" sz="1300" dirty="0"/>
              <a:t> </a:t>
            </a:r>
            <a:r>
              <a:rPr lang="en-US" sz="1300" dirty="0" err="1"/>
              <a:t>val</a:t>
            </a:r>
            <a:r>
              <a:rPr lang="en-US" sz="1300" dirty="0"/>
              <a:t>, int size);</a:t>
            </a:r>
          </a:p>
          <a:p>
            <a:pPr lvl="1"/>
            <a:r>
              <a:rPr lang="en-US" sz="1300" dirty="0"/>
              <a:t>        ...</a:t>
            </a:r>
          </a:p>
          <a:p>
            <a:endParaRPr lang="en-US" sz="1300" dirty="0"/>
          </a:p>
          <a:p>
            <a:r>
              <a:rPr lang="en-US" sz="1300" dirty="0" err="1"/>
              <a:t>endclass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…</a:t>
            </a:r>
          </a:p>
          <a:p>
            <a:r>
              <a:rPr lang="en-US" sz="1300" dirty="0"/>
              <a:t>Environment: </a:t>
            </a:r>
          </a:p>
          <a:p>
            <a:endParaRPr lang="en-US" sz="1300" dirty="0"/>
          </a:p>
          <a:p>
            <a:r>
              <a:rPr lang="en-US" sz="1300" dirty="0"/>
              <a:t>` </a:t>
            </a:r>
            <a:r>
              <a:rPr lang="en-US" sz="1300" dirty="0" err="1"/>
              <a:t>uvm_callbacks</a:t>
            </a:r>
            <a:r>
              <a:rPr lang="en-US" sz="1300" dirty="0"/>
              <a:t> #(uvm_hdl_polling,</a:t>
            </a:r>
            <a:r>
              <a:rPr lang="en-US" sz="1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my_signal_callback</a:t>
            </a:r>
            <a:r>
              <a:rPr lang="en-US" sz="1300" dirty="0"/>
              <a:t>)::add(</a:t>
            </a:r>
            <a:r>
              <a:rPr lang="en-US" sz="1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poll2</a:t>
            </a:r>
            <a:r>
              <a:rPr lang="en-US" sz="1300" dirty="0"/>
              <a:t>,my_signal_callback_inst1);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E36A34-0A97-5B57-0E84-1C222DEEF8E7}"/>
              </a:ext>
            </a:extLst>
          </p:cNvPr>
          <p:cNvCxnSpPr>
            <a:cxnSpLocks/>
          </p:cNvCxnSpPr>
          <p:nvPr/>
        </p:nvCxnSpPr>
        <p:spPr>
          <a:xfrm flipV="1">
            <a:off x="5190311" y="1994263"/>
            <a:ext cx="2490649" cy="256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3A050-4C38-3663-F005-0BA2A5DBFB30}"/>
              </a:ext>
            </a:extLst>
          </p:cNvPr>
          <p:cNvCxnSpPr>
            <a:cxnSpLocks/>
          </p:cNvCxnSpPr>
          <p:nvPr/>
        </p:nvCxnSpPr>
        <p:spPr>
          <a:xfrm>
            <a:off x="4894217" y="4754880"/>
            <a:ext cx="2107474" cy="7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AAC4-5033-C393-6F68-9BF8FB7E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Polling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FBDB-B720-3658-0057-D37E0314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5" y="143373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UVM classes added to base library:</a:t>
            </a:r>
          </a:p>
          <a:p>
            <a:pPr lvl="1"/>
            <a:r>
              <a:rPr lang="en-US" dirty="0"/>
              <a:t>Code under `ifdef</a:t>
            </a:r>
          </a:p>
          <a:p>
            <a:pPr lvl="2"/>
            <a:r>
              <a:rPr lang="en-US" sz="2400" dirty="0" err="1"/>
              <a:t>uvm_hdl_polling</a:t>
            </a:r>
            <a:endParaRPr lang="en-US" sz="2400" dirty="0"/>
          </a:p>
          <a:p>
            <a:pPr lvl="2"/>
            <a:r>
              <a:rPr lang="en-US" sz="2400" dirty="0" err="1"/>
              <a:t>uvm_hdl_polling_cbs</a:t>
            </a:r>
            <a:r>
              <a:rPr lang="en-US" sz="2400" dirty="0"/>
              <a:t> </a:t>
            </a:r>
          </a:p>
          <a:p>
            <a:pPr lvl="2"/>
            <a:r>
              <a:rPr lang="en-US" sz="2400" dirty="0" err="1"/>
              <a:t>uvm_polling_backdoor</a:t>
            </a:r>
            <a:endParaRPr lang="en-US" sz="2400" dirty="0"/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Code </a:t>
            </a:r>
            <a:r>
              <a:rPr lang="en-US" b="1" dirty="0"/>
              <a:t>not</a:t>
            </a:r>
            <a:r>
              <a:rPr lang="en-US" dirty="0"/>
              <a:t> normally included by default</a:t>
            </a:r>
          </a:p>
          <a:p>
            <a:pPr marL="457200" lvl="1" indent="0">
              <a:buNone/>
            </a:pPr>
            <a:r>
              <a:rPr lang="en-US" dirty="0"/>
              <a:t>Enabled after defining:   UVM_ENABLE_EXPERIMENTAL_POLLING_API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Add +define/-define to your simulator compile command line per vendor documentation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-&gt;Default mechanism uses VPI for access to signals. </a:t>
            </a:r>
          </a:p>
          <a:p>
            <a:pPr marL="457200" lvl="1" indent="0">
              <a:buNone/>
            </a:pPr>
            <a:r>
              <a:rPr lang="en-US" dirty="0"/>
              <a:t>-&gt; Mode without VPI is also provided.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7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024D-1AC2-E079-E6BD-51B3F761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8" y="-133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Backdoor – User defined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004A-9243-406D-6FAE-A5D8379E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673" y="1489166"/>
            <a:ext cx="42933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/>
              <a:t>         signal1_backdoor signal1;</a:t>
            </a:r>
          </a:p>
          <a:p>
            <a:pPr marL="0" indent="0">
              <a:buNone/>
            </a:pPr>
            <a:r>
              <a:rPr lang="en-US" sz="1300" dirty="0"/>
              <a:t>          signal2_backdoor signal2;</a:t>
            </a:r>
          </a:p>
          <a:p>
            <a:pPr marL="0" indent="0">
              <a:buNone/>
            </a:pPr>
            <a:r>
              <a:rPr lang="en-US" sz="1300" dirty="0"/>
              <a:t>          signal1 = signal1_backdoor::</a:t>
            </a:r>
            <a:r>
              <a:rPr lang="en-US" sz="1300" dirty="0" err="1"/>
              <a:t>type_id</a:t>
            </a:r>
            <a:r>
              <a:rPr lang="en-US" sz="1300" dirty="0"/>
              <a:t>::create("signal1");</a:t>
            </a:r>
          </a:p>
          <a:p>
            <a:pPr marL="0" indent="0">
              <a:buNone/>
            </a:pPr>
            <a:r>
              <a:rPr lang="en-US" sz="1300" dirty="0"/>
              <a:t>          signal2 = signal2_backdoor::</a:t>
            </a:r>
            <a:r>
              <a:rPr lang="en-US" sz="1300" dirty="0" err="1"/>
              <a:t>type_id</a:t>
            </a:r>
            <a:r>
              <a:rPr lang="en-US" sz="1300" dirty="0"/>
              <a:t>::create("signal2");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      use</a:t>
            </a:r>
          </a:p>
          <a:p>
            <a:pPr marL="0" indent="0">
              <a:buNone/>
            </a:pPr>
            <a:r>
              <a:rPr lang="en-US" sz="1300" dirty="0"/>
              <a:t>          poll1.set_backdoor(signal1);</a:t>
            </a:r>
          </a:p>
          <a:p>
            <a:pPr marL="0" indent="0">
              <a:buNone/>
            </a:pPr>
            <a:r>
              <a:rPr lang="en-US" sz="1300" dirty="0"/>
              <a:t>          poll2.set_backdoor(signal2);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       or</a:t>
            </a:r>
          </a:p>
          <a:p>
            <a:pPr marL="0" indent="0">
              <a:buNone/>
            </a:pPr>
            <a:r>
              <a:rPr lang="en-US" sz="1300" dirty="0"/>
              <a:t>        $cast(poll1._bkdr, signal1);</a:t>
            </a:r>
          </a:p>
          <a:p>
            <a:pPr marL="0" indent="0">
              <a:buNone/>
            </a:pPr>
            <a:r>
              <a:rPr lang="en-US" sz="1300" dirty="0"/>
              <a:t>        $cast(poll2._bkdr, signal2);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54184-E08C-B09C-BE45-37C3D82A6EFA}"/>
              </a:ext>
            </a:extLst>
          </p:cNvPr>
          <p:cNvSpPr txBox="1"/>
          <p:nvPr/>
        </p:nvSpPr>
        <p:spPr>
          <a:xfrm>
            <a:off x="174170" y="2637729"/>
            <a:ext cx="7332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Construct a backdoor class:</a:t>
            </a:r>
          </a:p>
          <a:p>
            <a:endParaRPr lang="en-US" sz="1600" dirty="0"/>
          </a:p>
          <a:p>
            <a:r>
              <a:rPr lang="en-US" sz="1600" dirty="0"/>
              <a:t>class signal2_backdoor extends </a:t>
            </a:r>
            <a:r>
              <a:rPr lang="en-US" sz="1600" dirty="0" err="1"/>
              <a:t>uvm_polling_backdoor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virtual task </a:t>
            </a:r>
            <a:r>
              <a:rPr lang="en-US" sz="1600" dirty="0" err="1"/>
              <a:t>poll_bkdr_wait_for_hdl_change</a:t>
            </a:r>
            <a:r>
              <a:rPr lang="en-US" sz="1600" dirty="0"/>
              <a:t>(ref </a:t>
            </a:r>
            <a:r>
              <a:rPr lang="en-US" sz="1600" dirty="0" err="1"/>
              <a:t>uvm_poll_status_e</a:t>
            </a:r>
            <a:r>
              <a:rPr lang="en-US" sz="1600" dirty="0"/>
              <a:t> status, ref </a:t>
            </a:r>
            <a:r>
              <a:rPr lang="en-US" sz="1600" dirty="0" err="1"/>
              <a:t>uvm_poll_data_t</a:t>
            </a:r>
            <a:r>
              <a:rPr lang="en-US" sz="1600" dirty="0"/>
              <a:t> </a:t>
            </a:r>
            <a:r>
              <a:rPr lang="en-US" sz="1600" dirty="0" err="1"/>
              <a:t>val</a:t>
            </a:r>
            <a:r>
              <a:rPr lang="en-US" sz="1600" dirty="0"/>
              <a:t>);</a:t>
            </a:r>
          </a:p>
          <a:p>
            <a:pPr lvl="1"/>
            <a:r>
              <a:rPr lang="en-US" sz="1600" dirty="0"/>
              <a:t>virtual function </a:t>
            </a:r>
            <a:r>
              <a:rPr lang="en-US" sz="1600" dirty="0" err="1"/>
              <a:t>hdl_read</a:t>
            </a:r>
            <a:r>
              <a:rPr lang="en-US" sz="1600" dirty="0"/>
              <a:t>(ref </a:t>
            </a:r>
            <a:r>
              <a:rPr lang="en-US" sz="1600" dirty="0" err="1"/>
              <a:t>uvm_poll_status_e</a:t>
            </a:r>
            <a:r>
              <a:rPr lang="en-US" sz="1600" dirty="0"/>
              <a:t> status, ref </a:t>
            </a:r>
            <a:r>
              <a:rPr lang="en-US" sz="1600" dirty="0" err="1"/>
              <a:t>uvm_poll_data_t</a:t>
            </a:r>
            <a:r>
              <a:rPr lang="en-US" sz="1600" dirty="0"/>
              <a:t> </a:t>
            </a:r>
            <a:r>
              <a:rPr lang="en-US" sz="1600" dirty="0" err="1"/>
              <a:t>val</a:t>
            </a:r>
            <a:r>
              <a:rPr lang="en-US" sz="1600" dirty="0"/>
              <a:t>);</a:t>
            </a:r>
          </a:p>
          <a:p>
            <a:pPr lvl="1"/>
            <a:r>
              <a:rPr lang="en-US" sz="1600" dirty="0"/>
              <a:t>virtual function int </a:t>
            </a:r>
            <a:r>
              <a:rPr lang="en-US" sz="1600" dirty="0" err="1"/>
              <a:t>get_signal_size</a:t>
            </a:r>
            <a:r>
              <a:rPr lang="en-US" sz="1600" dirty="0"/>
              <a:t>();</a:t>
            </a:r>
          </a:p>
          <a:p>
            <a:pPr lvl="1"/>
            <a:r>
              <a:rPr lang="en-US" sz="1600" dirty="0"/>
              <a:t>virtual function bit </a:t>
            </a:r>
            <a:r>
              <a:rPr lang="en-US" sz="1600" dirty="0" err="1"/>
              <a:t>create_backdoor_probe</a:t>
            </a:r>
            <a:r>
              <a:rPr lang="en-US" sz="1600" dirty="0"/>
              <a:t>(int key, string </a:t>
            </a:r>
            <a:r>
              <a:rPr lang="en-US" sz="1600" dirty="0" err="1"/>
              <a:t>fullname</a:t>
            </a:r>
            <a:r>
              <a:rPr lang="en-US" sz="1600" dirty="0"/>
              <a:t>, bit enable = 1);</a:t>
            </a:r>
          </a:p>
          <a:p>
            <a:r>
              <a:rPr lang="en-US" sz="1600" dirty="0" err="1"/>
              <a:t>endclass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478FC-A9D6-1E23-B2B6-4FE40B1150B3}"/>
              </a:ext>
            </a:extLst>
          </p:cNvPr>
          <p:cNvSpPr txBox="1"/>
          <p:nvPr/>
        </p:nvSpPr>
        <p:spPr>
          <a:xfrm>
            <a:off x="949234" y="1312166"/>
            <a:ext cx="6165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performance, use a user defined backdoor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code, but more performant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Leverages simulator optimizations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F84C26-6788-3AC7-0971-6DEF4F3EFFEE}"/>
              </a:ext>
            </a:extLst>
          </p:cNvPr>
          <p:cNvCxnSpPr/>
          <p:nvPr/>
        </p:nvCxnSpPr>
        <p:spPr>
          <a:xfrm>
            <a:off x="5233851" y="3265714"/>
            <a:ext cx="3100252" cy="399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F97CC2-1FF0-2FEB-3A1F-5ECF8F687B5C}"/>
              </a:ext>
            </a:extLst>
          </p:cNvPr>
          <p:cNvSpPr txBox="1"/>
          <p:nvPr/>
        </p:nvSpPr>
        <p:spPr>
          <a:xfrm>
            <a:off x="1702525" y="5368834"/>
            <a:ext cx="834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mix and use VPI and Backdoor any number of times for different signals</a:t>
            </a:r>
          </a:p>
        </p:txBody>
      </p:sp>
    </p:spTree>
    <p:extLst>
      <p:ext uri="{BB962C8B-B14F-4D97-AF65-F5344CB8AC3E}">
        <p14:creationId xmlns:p14="http://schemas.microsoft.com/office/powerpoint/2010/main" val="14591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7D55E5-E3B1-4B2D-139C-1D7C29B03810}"/>
              </a:ext>
            </a:extLst>
          </p:cNvPr>
          <p:cNvSpPr/>
          <p:nvPr/>
        </p:nvSpPr>
        <p:spPr>
          <a:xfrm>
            <a:off x="279197" y="3283084"/>
            <a:ext cx="2763324" cy="14490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4F337-58B2-0ADD-D4D4-743913EA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288" y="102477"/>
            <a:ext cx="8266886" cy="1325563"/>
          </a:xfrm>
        </p:spPr>
        <p:txBody>
          <a:bodyPr/>
          <a:lstStyle/>
          <a:p>
            <a:r>
              <a:rPr lang="en-US" dirty="0"/>
              <a:t>Using Polling inside Modules…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51D3E-F369-ECF0-072D-88CD361D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870" y="1471095"/>
            <a:ext cx="3507424" cy="44010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/>
              <a:t>UVM_GET_POLL</a:t>
            </a:r>
          </a:p>
          <a:p>
            <a:pPr marL="0" indent="0">
              <a:buNone/>
            </a:pPr>
            <a:r>
              <a:rPr lang="en-US" dirty="0"/>
              <a:t>module tb;</a:t>
            </a:r>
          </a:p>
          <a:p>
            <a:pPr marL="0" indent="0">
              <a:buNone/>
            </a:pPr>
            <a:r>
              <a:rPr lang="en-US" dirty="0"/>
              <a:t>….</a:t>
            </a:r>
          </a:p>
          <a:p>
            <a:pPr marL="0" indent="0">
              <a:buNone/>
            </a:pPr>
            <a:r>
              <a:rPr lang="en-US" dirty="0"/>
              <a:t>initial begin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uvm_hdl_polling</a:t>
            </a:r>
            <a:r>
              <a:rPr lang="en-US" dirty="0"/>
              <a:t> </a:t>
            </a:r>
            <a:r>
              <a:rPr lang="en-US" dirty="0" err="1"/>
              <a:t>my_poll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my_poll</a:t>
            </a:r>
            <a:r>
              <a:rPr lang="en-US" dirty="0"/>
              <a:t> =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uvm_get_poll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("top.child1.sub1.signal3");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….</a:t>
            </a:r>
          </a:p>
          <a:p>
            <a:pPr marL="0" indent="0">
              <a:buNone/>
            </a:pPr>
            <a:r>
              <a:rPr lang="en-US" dirty="0"/>
              <a:t>      begin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uvm_poll_status_e</a:t>
            </a:r>
            <a:r>
              <a:rPr lang="en-US" dirty="0"/>
              <a:t> status;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uvm_poll_data_t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forever begin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my_poll.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wait_for_hdl_change</a:t>
            </a:r>
            <a:r>
              <a:rPr lang="en-US" dirty="0"/>
              <a:t>(</a:t>
            </a:r>
            <a:r>
              <a:rPr lang="en-US" dirty="0" err="1"/>
              <a:t>status,val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……</a:t>
            </a:r>
          </a:p>
          <a:p>
            <a:pPr marL="0" indent="0">
              <a:buNone/>
            </a:pPr>
            <a:r>
              <a:rPr lang="en-US" dirty="0"/>
              <a:t>      end</a:t>
            </a:r>
          </a:p>
          <a:p>
            <a:pPr marL="0" indent="0">
              <a:buNone/>
            </a:pPr>
            <a:r>
              <a:rPr lang="en-US" dirty="0"/>
              <a:t>end</a:t>
            </a:r>
          </a:p>
          <a:p>
            <a:pPr marL="0" indent="0">
              <a:buNone/>
            </a:pPr>
            <a:r>
              <a:rPr lang="en-US" dirty="0" err="1"/>
              <a:t>endmodule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A273B-8870-AF67-D31C-47AC5F1560C7}"/>
              </a:ext>
            </a:extLst>
          </p:cNvPr>
          <p:cNvSpPr txBox="1"/>
          <p:nvPr/>
        </p:nvSpPr>
        <p:spPr>
          <a:xfrm>
            <a:off x="3282666" y="1533859"/>
            <a:ext cx="5074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UVM_SET_POLL</a:t>
            </a:r>
          </a:p>
          <a:p>
            <a:r>
              <a:rPr lang="en-US" sz="1300" dirty="0"/>
              <a:t>module top; </a:t>
            </a:r>
          </a:p>
          <a:p>
            <a:r>
              <a:rPr lang="en-US" sz="1300" dirty="0"/>
              <a:t>…..</a:t>
            </a:r>
          </a:p>
          <a:p>
            <a:r>
              <a:rPr lang="en-US" sz="1300" dirty="0"/>
              <a:t>   initial begin</a:t>
            </a:r>
          </a:p>
          <a:p>
            <a:r>
              <a:rPr lang="en-US" sz="1300" dirty="0"/>
              <a:t>      </a:t>
            </a:r>
            <a:r>
              <a:rPr lang="en-US" sz="1300" dirty="0" err="1"/>
              <a:t>my_signal_watcher</a:t>
            </a:r>
            <a:r>
              <a:rPr lang="en-US" sz="1300" dirty="0"/>
              <a:t> </a:t>
            </a:r>
            <a:r>
              <a:rPr lang="en-US" sz="1300" dirty="0" err="1"/>
              <a:t>my_sigwa</a:t>
            </a:r>
            <a:r>
              <a:rPr lang="en-US" sz="1300" dirty="0"/>
              <a:t>;</a:t>
            </a:r>
          </a:p>
          <a:p>
            <a:r>
              <a:rPr lang="en-US" sz="1300" dirty="0"/>
              <a:t>      </a:t>
            </a:r>
            <a:r>
              <a:rPr lang="en-US" sz="1300" dirty="0" err="1"/>
              <a:t>my_sigwa</a:t>
            </a:r>
            <a:r>
              <a:rPr lang="en-US" sz="1300" dirty="0"/>
              <a:t> = </a:t>
            </a:r>
            <a:r>
              <a:rPr lang="en-US" sz="1300" dirty="0" err="1"/>
              <a:t>my_signal_watcher</a:t>
            </a:r>
            <a:r>
              <a:rPr lang="en-US" sz="1300" dirty="0"/>
              <a:t>::</a:t>
            </a:r>
            <a:r>
              <a:rPr lang="en-US" sz="1300" dirty="0" err="1"/>
              <a:t>type_id</a:t>
            </a:r>
            <a:r>
              <a:rPr lang="en-US" sz="1300" dirty="0"/>
              <a:t>::create("</a:t>
            </a:r>
            <a:r>
              <a:rPr lang="en-US" sz="1300" dirty="0" err="1"/>
              <a:t>my_sigwa</a:t>
            </a:r>
            <a:r>
              <a:rPr lang="en-US" sz="1300" dirty="0"/>
              <a:t>");</a:t>
            </a:r>
          </a:p>
          <a:p>
            <a:r>
              <a:rPr lang="en-US" sz="1300" dirty="0"/>
              <a:t>      ….</a:t>
            </a:r>
          </a:p>
          <a:p>
            <a:r>
              <a:rPr lang="en-US" sz="1300" dirty="0"/>
              <a:t>      void'(</a:t>
            </a:r>
            <a:r>
              <a:rPr lang="en-US" sz="13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uvm_set_poll</a:t>
            </a:r>
            <a:r>
              <a:rPr lang="en-US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(my_`</a:t>
            </a:r>
            <a:r>
              <a:rPr lang="en-US" sz="13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sigwa</a:t>
            </a:r>
            <a:r>
              <a:rPr lang="en-US" sz="1300" dirty="0"/>
              <a:t>,"</a:t>
            </a:r>
            <a:r>
              <a:rPr lang="en-US" sz="1300" dirty="0" err="1"/>
              <a:t>simple_name</a:t>
            </a:r>
            <a:r>
              <a:rPr lang="en-US" sz="1300" dirty="0"/>
              <a:t>")); </a:t>
            </a:r>
          </a:p>
          <a:p>
            <a:r>
              <a:rPr lang="en-US" sz="1300" dirty="0"/>
              <a:t>	// Not showing how </a:t>
            </a:r>
            <a:r>
              <a:rPr lang="en-US" sz="1300" dirty="0" err="1"/>
              <a:t>my_sigwa</a:t>
            </a:r>
            <a:r>
              <a:rPr lang="en-US" sz="1300" dirty="0"/>
              <a:t> registers what signals it can </a:t>
            </a:r>
          </a:p>
          <a:p>
            <a:endParaRPr lang="en-US" sz="1300" dirty="0"/>
          </a:p>
          <a:p>
            <a:r>
              <a:rPr lang="en-US" sz="1300" dirty="0"/>
              <a:t>      void'(</a:t>
            </a:r>
            <a:r>
              <a:rPr lang="en-US" sz="1300" dirty="0" err="1"/>
              <a:t>uvm_resource_db</a:t>
            </a:r>
            <a:r>
              <a:rPr lang="en-US" sz="1300" dirty="0"/>
              <a:t> #(uvm_hdl_polling)::set("","poll2",my_sigwa));</a:t>
            </a:r>
          </a:p>
          <a:p>
            <a:r>
              <a:rPr lang="en-US" sz="1300" dirty="0"/>
              <a:t>     ….</a:t>
            </a:r>
          </a:p>
          <a:p>
            <a:endParaRPr lang="en-US" sz="1300" dirty="0"/>
          </a:p>
          <a:p>
            <a:r>
              <a:rPr lang="en-US" sz="1300" dirty="0"/>
              <a:t>    end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 err="1"/>
              <a:t>endmodule</a:t>
            </a: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C38CF-BFC4-7CFB-2581-98ABA3617299}"/>
              </a:ext>
            </a:extLst>
          </p:cNvPr>
          <p:cNvSpPr/>
          <p:nvPr/>
        </p:nvSpPr>
        <p:spPr>
          <a:xfrm>
            <a:off x="447472" y="3939702"/>
            <a:ext cx="1011677" cy="5155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C8436-46A2-A4BF-43E3-2060438E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0" y="521975"/>
            <a:ext cx="2620898" cy="1449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C5CD52-15F3-016F-FF0A-F03D547FC4AB}"/>
              </a:ext>
            </a:extLst>
          </p:cNvPr>
          <p:cNvSpPr/>
          <p:nvPr/>
        </p:nvSpPr>
        <p:spPr>
          <a:xfrm>
            <a:off x="1763527" y="3939702"/>
            <a:ext cx="1011677" cy="5155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</p:spTree>
    <p:extLst>
      <p:ext uri="{BB962C8B-B14F-4D97-AF65-F5344CB8AC3E}">
        <p14:creationId xmlns:p14="http://schemas.microsoft.com/office/powerpoint/2010/main" val="176028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1751</Words>
  <Application>Microsoft Office PowerPoint</Application>
  <PresentationFormat>Widescreen</PresentationFormat>
  <Paragraphs>234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Office Theme</vt:lpstr>
      <vt:lpstr>UVM Update</vt:lpstr>
      <vt:lpstr>Agenda</vt:lpstr>
      <vt:lpstr>Backward Compatibility updates</vt:lpstr>
      <vt:lpstr>Signal polling addition to UVM</vt:lpstr>
      <vt:lpstr>Polling Capability </vt:lpstr>
      <vt:lpstr>Use Model: (Default Method)</vt:lpstr>
      <vt:lpstr>Enabling Polling Mechanism</vt:lpstr>
      <vt:lpstr>Backdoor – User defined Method</vt:lpstr>
      <vt:lpstr>Using Polling inside Modules… </vt:lpstr>
      <vt:lpstr>Process Guard</vt:lpstr>
      <vt:lpstr>Abrupt Process Termination</vt:lpstr>
      <vt:lpstr>Example Zombie Process</vt:lpstr>
      <vt:lpstr>Introducing uvm_process_guard class</vt:lpstr>
      <vt:lpstr>Step 1: Declare Guard Object</vt:lpstr>
      <vt:lpstr>Step 2: Start/Clear Guard Around Process</vt:lpstr>
      <vt:lpstr>Step 3: Implement Guard Callback</vt:lpstr>
      <vt:lpstr>Process Guards Already In The Library</vt:lpstr>
      <vt:lpstr>Public Github Repo</vt:lpstr>
      <vt:lpstr>Public Repo Motivation</vt:lpstr>
      <vt:lpstr>The Github Repos</vt:lpstr>
      <vt:lpstr>Release Process</vt:lpstr>
      <vt:lpstr>Public Updates Between Tarball Releases</vt:lpstr>
      <vt:lpstr>Public Submission of Fix</vt:lpstr>
      <vt:lpstr>For More Details…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Vasudevan, Srivatsa</cp:lastModifiedBy>
  <cp:revision>17</cp:revision>
  <dcterms:created xsi:type="dcterms:W3CDTF">2021-01-27T14:15:57Z</dcterms:created>
  <dcterms:modified xsi:type="dcterms:W3CDTF">2024-03-04T23:11:56Z</dcterms:modified>
</cp:coreProperties>
</file>