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6" r:id="rId4"/>
  </p:sldMasterIdLst>
  <p:notesMasterIdLst>
    <p:notesMasterId r:id="rId33"/>
  </p:notesMasterIdLst>
  <p:handoutMasterIdLst>
    <p:handoutMasterId r:id="rId34"/>
  </p:handoutMasterIdLst>
  <p:sldIdLst>
    <p:sldId id="501" r:id="rId5"/>
    <p:sldId id="502" r:id="rId6"/>
    <p:sldId id="503" r:id="rId7"/>
    <p:sldId id="504" r:id="rId8"/>
    <p:sldId id="507" r:id="rId9"/>
    <p:sldId id="521" r:id="rId10"/>
    <p:sldId id="506" r:id="rId11"/>
    <p:sldId id="535" r:id="rId12"/>
    <p:sldId id="509" r:id="rId13"/>
    <p:sldId id="541" r:id="rId14"/>
    <p:sldId id="533" r:id="rId15"/>
    <p:sldId id="540" r:id="rId16"/>
    <p:sldId id="532" r:id="rId17"/>
    <p:sldId id="539" r:id="rId18"/>
    <p:sldId id="511" r:id="rId19"/>
    <p:sldId id="538" r:id="rId20"/>
    <p:sldId id="512" r:id="rId21"/>
    <p:sldId id="526" r:id="rId22"/>
    <p:sldId id="524" r:id="rId23"/>
    <p:sldId id="513" r:id="rId24"/>
    <p:sldId id="527" r:id="rId25"/>
    <p:sldId id="528" r:id="rId26"/>
    <p:sldId id="529" r:id="rId27"/>
    <p:sldId id="530" r:id="rId28"/>
    <p:sldId id="515" r:id="rId29"/>
    <p:sldId id="520" r:id="rId30"/>
    <p:sldId id="534" r:id="rId31"/>
    <p:sldId id="505" r:id="rId32"/>
  </p:sldIdLst>
  <p:sldSz cx="9144000" cy="6858000" type="screen4x3"/>
  <p:notesSz cx="10048875" cy="6918325"/>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385D8A"/>
    <a:srgbClr val="FFFFCC"/>
    <a:srgbClr val="FF9900"/>
    <a:srgbClr val="99FF33"/>
    <a:srgbClr val="66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7" autoAdjust="0"/>
    <p:restoredTop sz="85829" autoAdjust="0"/>
  </p:normalViewPr>
  <p:slideViewPr>
    <p:cSldViewPr>
      <p:cViewPr varScale="1">
        <p:scale>
          <a:sx n="66" d="100"/>
          <a:sy n="66" d="100"/>
        </p:scale>
        <p:origin x="52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CONVENTIONAL REGISTER MODEL</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1"/>
                <c:pt idx="0">
                  <c:v>COMPILED DATABASE</c:v>
                </c:pt>
              </c:strCache>
            </c:strRef>
          </c:cat>
          <c:val>
            <c:numRef>
              <c:f>Sheet1!$B$2:$B$3</c:f>
              <c:numCache>
                <c:formatCode>General</c:formatCode>
                <c:ptCount val="2"/>
                <c:pt idx="0">
                  <c:v>5</c:v>
                </c:pt>
              </c:numCache>
            </c:numRef>
          </c:val>
          <c:shape val="cylinder"/>
        </c:ser>
        <c:ser>
          <c:idx val="1"/>
          <c:order val="1"/>
          <c:tx>
            <c:strRef>
              <c:f>Sheet1!$C$1</c:f>
              <c:strCache>
                <c:ptCount val="1"/>
                <c:pt idx="0">
                  <c:v>DYNAMIC REGISTER MODEL</c:v>
                </c:pt>
              </c:strCache>
            </c:strRef>
          </c:tx>
          <c:spPr>
            <a:solidFill>
              <a:schemeClr val="accent1">
                <a:lumMod val="7500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accent1">
                  <a:lumMod val="75000"/>
                </a:schemeClr>
              </a:contourClr>
            </a:sp3d>
          </c:spPr>
          <c:invertIfNegative val="0"/>
          <c:cat>
            <c:strRef>
              <c:f>Sheet1!$A$2:$A$3</c:f>
              <c:strCache>
                <c:ptCount val="1"/>
                <c:pt idx="0">
                  <c:v>COMPILED DATABASE</c:v>
                </c:pt>
              </c:strCache>
            </c:strRef>
          </c:cat>
          <c:val>
            <c:numRef>
              <c:f>Sheet1!$C$2:$C$3</c:f>
              <c:numCache>
                <c:formatCode>General</c:formatCode>
                <c:ptCount val="2"/>
                <c:pt idx="0">
                  <c:v>1</c:v>
                </c:pt>
              </c:numCache>
            </c:numRef>
          </c:val>
          <c:shape val="cylinder"/>
        </c:ser>
        <c:dLbls>
          <c:showLegendKey val="0"/>
          <c:showVal val="0"/>
          <c:showCatName val="0"/>
          <c:showSerName val="0"/>
          <c:showPercent val="0"/>
          <c:showBubbleSize val="0"/>
        </c:dLbls>
        <c:gapWidth val="150"/>
        <c:shape val="box"/>
        <c:axId val="1760997712"/>
        <c:axId val="1760999888"/>
        <c:axId val="0"/>
      </c:bar3DChart>
      <c:catAx>
        <c:axId val="1760997712"/>
        <c:scaling>
          <c:orientation val="minMax"/>
        </c:scaling>
        <c:delete val="0"/>
        <c:axPos val="b"/>
        <c:numFmt formatCode="General" sourceLinked="1"/>
        <c:majorTickMark val="none"/>
        <c:minorTickMark val="none"/>
        <c:tickLblPos val="nextTo"/>
        <c:spPr>
          <a:pattFill prst="pct20">
            <a:fgClr>
              <a:schemeClr val="accent1"/>
            </a:fgClr>
            <a:bgClr>
              <a:schemeClr val="bg1"/>
            </a:bgClr>
          </a:pattFill>
          <a:ln>
            <a:noFill/>
          </a:ln>
          <a:effectLst/>
        </c:spPr>
        <c:txPr>
          <a:bodyPr rot="-60000000" spcFirstLastPara="1" vertOverflow="ellipsis" vert="horz" wrap="square" anchor="ctr" anchorCtr="1"/>
          <a:lstStyle/>
          <a:p>
            <a:pPr>
              <a:defRPr sz="1197" b="0" i="0" u="none" strike="noStrike" kern="1200" baseline="0">
                <a:ln w="12700">
                  <a:solidFill>
                    <a:schemeClr val="bg2">
                      <a:lumMod val="10000"/>
                    </a:schemeClr>
                  </a:solidFill>
                </a:ln>
                <a:solidFill>
                  <a:schemeClr val="lt1">
                    <a:lumMod val="85000"/>
                  </a:schemeClr>
                </a:solidFill>
                <a:latin typeface="+mn-lt"/>
                <a:ea typeface="+mn-ea"/>
                <a:cs typeface="+mn-cs"/>
              </a:defRPr>
            </a:pPr>
            <a:endParaRPr lang="en-US"/>
          </a:p>
        </c:txPr>
        <c:crossAx val="1760999888"/>
        <c:crosses val="autoZero"/>
        <c:auto val="1"/>
        <c:lblAlgn val="ctr"/>
        <c:lblOffset val="100"/>
        <c:noMultiLvlLbl val="0"/>
      </c:catAx>
      <c:valAx>
        <c:axId val="1760999888"/>
        <c:scaling>
          <c:orientation val="minMax"/>
        </c:scaling>
        <c:delete val="1"/>
        <c:axPos val="l"/>
        <c:majorGridlines>
          <c:spPr>
            <a:ln w="9525" cap="flat" cmpd="sng" algn="ctr">
              <a:solidFill>
                <a:schemeClr val="bg2">
                  <a:lumMod val="10000"/>
                </a:schemeClr>
              </a:solidFill>
              <a:round/>
            </a:ln>
            <a:effectLst/>
          </c:spPr>
        </c:majorGridlines>
        <c:title>
          <c:tx>
            <c:rich>
              <a:bodyPr rot="-5400000" spcFirstLastPara="1" vertOverflow="ellipsis" vert="horz" wrap="square" anchor="ctr" anchorCtr="1"/>
              <a:lstStyle/>
              <a:p>
                <a:pPr>
                  <a:defRPr sz="1197" b="1" i="0" u="none" strike="noStrike" kern="1200" cap="all" baseline="0">
                    <a:ln>
                      <a:noFill/>
                    </a:ln>
                    <a:solidFill>
                      <a:schemeClr val="tx1"/>
                    </a:solidFill>
                    <a:latin typeface="+mn-lt"/>
                    <a:ea typeface="+mn-ea"/>
                    <a:cs typeface="+mn-cs"/>
                  </a:defRPr>
                </a:pPr>
                <a:r>
                  <a:rPr lang="en-US" b="1" dirty="0" smtClean="0">
                    <a:ln>
                      <a:noFill/>
                    </a:ln>
                    <a:solidFill>
                      <a:schemeClr val="tx1"/>
                    </a:solidFill>
                  </a:rPr>
                  <a:t>SIMULATION OVERHEAD</a:t>
                </a:r>
                <a:endParaRPr lang="en-US" b="1" dirty="0">
                  <a:ln>
                    <a:noFill/>
                  </a:ln>
                  <a:solidFill>
                    <a:schemeClr val="tx1"/>
                  </a:solidFill>
                </a:endParaRPr>
              </a:p>
            </c:rich>
          </c:tx>
          <c:layout/>
          <c:overlay val="0"/>
          <c:spPr>
            <a:noFill/>
            <a:ln>
              <a:noFill/>
            </a:ln>
            <a:effectLst/>
          </c:spPr>
          <c:txPr>
            <a:bodyPr rot="-5400000" spcFirstLastPara="1" vertOverflow="ellipsis" vert="horz" wrap="square" anchor="ctr" anchorCtr="1"/>
            <a:lstStyle/>
            <a:p>
              <a:pPr>
                <a:defRPr sz="1197" b="1" i="0" u="none" strike="noStrike" kern="1200" cap="all"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crossAx val="17609977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ln>
                <a:solidFill>
                  <a:schemeClr val="bg2">
                    <a:lumMod val="10000"/>
                  </a:schemeClr>
                </a:solidFill>
              </a:ln>
              <a:solidFill>
                <a:schemeClr val="lt1">
                  <a:lumMod val="8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schemeClr>
        </a:solid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Sheet1!$B$1</c:f>
              <c:strCache>
                <c:ptCount val="1"/>
                <c:pt idx="0">
                  <c:v>CONVENTIONAL REGISTER MODEL</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COMPILED DATABASE</c:v>
                </c:pt>
                <c:pt idx="1">
                  <c:v>SUPERFLUOUS HANDLES </c:v>
                </c:pt>
              </c:strCache>
            </c:strRef>
          </c:cat>
          <c:val>
            <c:numRef>
              <c:f>Sheet1!$B$2:$B$3</c:f>
              <c:numCache>
                <c:formatCode>General</c:formatCode>
                <c:ptCount val="2"/>
                <c:pt idx="0">
                  <c:v>5</c:v>
                </c:pt>
                <c:pt idx="1">
                  <c:v>2.5</c:v>
                </c:pt>
              </c:numCache>
            </c:numRef>
          </c:val>
          <c:shape val="cylinder"/>
        </c:ser>
        <c:ser>
          <c:idx val="1"/>
          <c:order val="1"/>
          <c:tx>
            <c:strRef>
              <c:f>Sheet1!$C$1</c:f>
              <c:strCache>
                <c:ptCount val="1"/>
                <c:pt idx="0">
                  <c:v>DYNAMIC REGISTER MODEL</c:v>
                </c:pt>
              </c:strCache>
            </c:strRef>
          </c:tx>
          <c:spPr>
            <a:solidFill>
              <a:schemeClr val="accent1">
                <a:lumMod val="7500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contourClr>
                <a:schemeClr val="accent1">
                  <a:lumMod val="75000"/>
                </a:schemeClr>
              </a:contourClr>
            </a:sp3d>
          </c:spPr>
          <c:invertIfNegative val="0"/>
          <c:cat>
            <c:strRef>
              <c:f>Sheet1!$A$2:$A$3</c:f>
              <c:strCache>
                <c:ptCount val="2"/>
                <c:pt idx="0">
                  <c:v>COMPILED DATABASE</c:v>
                </c:pt>
                <c:pt idx="1">
                  <c:v>SUPERFLUOUS HANDLES </c:v>
                </c:pt>
              </c:strCache>
            </c:strRef>
          </c:cat>
          <c:val>
            <c:numRef>
              <c:f>Sheet1!$C$2:$C$3</c:f>
              <c:numCache>
                <c:formatCode>General</c:formatCode>
                <c:ptCount val="2"/>
                <c:pt idx="0">
                  <c:v>1</c:v>
                </c:pt>
                <c:pt idx="1">
                  <c:v>1</c:v>
                </c:pt>
              </c:numCache>
            </c:numRef>
          </c:val>
          <c:shape val="cylinder"/>
        </c:ser>
        <c:dLbls>
          <c:showLegendKey val="0"/>
          <c:showVal val="0"/>
          <c:showCatName val="0"/>
          <c:showSerName val="0"/>
          <c:showPercent val="0"/>
          <c:showBubbleSize val="0"/>
        </c:dLbls>
        <c:gapWidth val="150"/>
        <c:shape val="box"/>
        <c:axId val="1761000976"/>
        <c:axId val="1761001520"/>
        <c:axId val="0"/>
      </c:bar3DChart>
      <c:catAx>
        <c:axId val="1761000976"/>
        <c:scaling>
          <c:orientation val="minMax"/>
        </c:scaling>
        <c:delete val="0"/>
        <c:axPos val="b"/>
        <c:numFmt formatCode="General" sourceLinked="1"/>
        <c:majorTickMark val="none"/>
        <c:minorTickMark val="none"/>
        <c:tickLblPos val="nextTo"/>
        <c:spPr>
          <a:pattFill prst="pct20">
            <a:fgClr>
              <a:schemeClr val="accent1"/>
            </a:fgClr>
            <a:bgClr>
              <a:schemeClr val="bg1"/>
            </a:bgClr>
          </a:pattFill>
          <a:ln>
            <a:noFill/>
          </a:ln>
          <a:effectLst/>
        </c:spPr>
        <c:txPr>
          <a:bodyPr rot="-60000000" spcFirstLastPara="1" vertOverflow="ellipsis" vert="horz" wrap="square" anchor="ctr" anchorCtr="1"/>
          <a:lstStyle/>
          <a:p>
            <a:pPr>
              <a:defRPr sz="1197" b="0" i="0" u="none" strike="noStrike" kern="1200" baseline="0">
                <a:ln w="12700">
                  <a:solidFill>
                    <a:schemeClr val="bg2">
                      <a:lumMod val="10000"/>
                    </a:schemeClr>
                  </a:solidFill>
                </a:ln>
                <a:solidFill>
                  <a:schemeClr val="lt1">
                    <a:lumMod val="85000"/>
                  </a:schemeClr>
                </a:solidFill>
                <a:latin typeface="+mn-lt"/>
                <a:ea typeface="+mn-ea"/>
                <a:cs typeface="+mn-cs"/>
              </a:defRPr>
            </a:pPr>
            <a:endParaRPr lang="en-US"/>
          </a:p>
        </c:txPr>
        <c:crossAx val="1761001520"/>
        <c:crosses val="autoZero"/>
        <c:auto val="1"/>
        <c:lblAlgn val="ctr"/>
        <c:lblOffset val="100"/>
        <c:noMultiLvlLbl val="0"/>
      </c:catAx>
      <c:valAx>
        <c:axId val="1761001520"/>
        <c:scaling>
          <c:orientation val="minMax"/>
        </c:scaling>
        <c:delete val="1"/>
        <c:axPos val="l"/>
        <c:majorGridlines>
          <c:spPr>
            <a:ln w="9525" cap="flat" cmpd="sng" algn="ctr">
              <a:solidFill>
                <a:schemeClr val="bg2">
                  <a:lumMod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r>
                  <a:rPr lang="en-US" b="1" dirty="0" smtClean="0">
                    <a:solidFill>
                      <a:schemeClr val="tx1"/>
                    </a:solidFill>
                  </a:rPr>
                  <a:t>SIMULATION </a:t>
                </a:r>
                <a:r>
                  <a:rPr lang="en-US" b="1" dirty="0" err="1" smtClean="0">
                    <a:solidFill>
                      <a:schemeClr val="tx1"/>
                    </a:solidFill>
                  </a:rPr>
                  <a:t>OVERHEAd</a:t>
                </a:r>
                <a:endParaRPr lang="en-US" b="1" dirty="0">
                  <a:solidFill>
                    <a:schemeClr val="tx1"/>
                  </a:solidFill>
                </a:endParaRP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S"/>
            </a:p>
          </c:txPr>
        </c:title>
        <c:numFmt formatCode="General" sourceLinked="1"/>
        <c:majorTickMark val="none"/>
        <c:minorTickMark val="none"/>
        <c:tickLblPos val="nextTo"/>
        <c:crossAx val="17610009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ln>
                <a:solidFill>
                  <a:schemeClr val="bg2">
                    <a:lumMod val="10000"/>
                  </a:schemeClr>
                </a:solidFill>
              </a:ln>
              <a:solidFill>
                <a:schemeClr val="lt1">
                  <a:lumMod val="8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54512" cy="345917"/>
          </a:xfrm>
          <a:prstGeom prst="rect">
            <a:avLst/>
          </a:prstGeom>
        </p:spPr>
        <p:txBody>
          <a:bodyPr vert="horz" lIns="92766" tIns="46383" rIns="92766" bIns="46383" rtlCol="0"/>
          <a:lstStyle>
            <a:lvl1pPr algn="l">
              <a:defRPr sz="1200"/>
            </a:lvl1pPr>
          </a:lstStyle>
          <a:p>
            <a:endParaRPr lang="de-DE"/>
          </a:p>
        </p:txBody>
      </p:sp>
      <p:sp>
        <p:nvSpPr>
          <p:cNvPr id="3" name="Datumsplatzhalter 2"/>
          <p:cNvSpPr>
            <a:spLocks noGrp="1"/>
          </p:cNvSpPr>
          <p:nvPr>
            <p:ph type="dt" sz="quarter" idx="1"/>
          </p:nvPr>
        </p:nvSpPr>
        <p:spPr>
          <a:xfrm>
            <a:off x="5692038" y="0"/>
            <a:ext cx="4354512" cy="345917"/>
          </a:xfrm>
          <a:prstGeom prst="rect">
            <a:avLst/>
          </a:prstGeom>
        </p:spPr>
        <p:txBody>
          <a:bodyPr vert="horz" lIns="92766" tIns="46383" rIns="92766" bIns="46383" rtlCol="0"/>
          <a:lstStyle>
            <a:lvl1pPr algn="r">
              <a:defRPr sz="1200"/>
            </a:lvl1pPr>
          </a:lstStyle>
          <a:p>
            <a:fld id="{9175845F-7813-4162-8E43-89DCBF023BA5}" type="datetimeFigureOut">
              <a:rPr lang="de-DE" smtClean="0"/>
              <a:pPr/>
              <a:t>05.09.2015</a:t>
            </a:fld>
            <a:endParaRPr lang="de-DE"/>
          </a:p>
        </p:txBody>
      </p:sp>
      <p:sp>
        <p:nvSpPr>
          <p:cNvPr id="4" name="Fußzeilenplatzhalter 3"/>
          <p:cNvSpPr>
            <a:spLocks noGrp="1"/>
          </p:cNvSpPr>
          <p:nvPr>
            <p:ph type="ftr" sz="quarter" idx="2"/>
          </p:nvPr>
        </p:nvSpPr>
        <p:spPr>
          <a:xfrm>
            <a:off x="1" y="6571208"/>
            <a:ext cx="4354512" cy="345917"/>
          </a:xfrm>
          <a:prstGeom prst="rect">
            <a:avLst/>
          </a:prstGeom>
        </p:spPr>
        <p:txBody>
          <a:bodyPr vert="horz" lIns="92766" tIns="46383" rIns="92766" bIns="46383" rtlCol="0" anchor="b"/>
          <a:lstStyle>
            <a:lvl1pPr algn="l">
              <a:defRPr sz="1200"/>
            </a:lvl1pPr>
          </a:lstStyle>
          <a:p>
            <a:endParaRPr lang="de-DE"/>
          </a:p>
        </p:txBody>
      </p:sp>
      <p:sp>
        <p:nvSpPr>
          <p:cNvPr id="5" name="Foliennummernplatzhalter 4"/>
          <p:cNvSpPr>
            <a:spLocks noGrp="1"/>
          </p:cNvSpPr>
          <p:nvPr>
            <p:ph type="sldNum" sz="quarter" idx="3"/>
          </p:nvPr>
        </p:nvSpPr>
        <p:spPr>
          <a:xfrm>
            <a:off x="5692038" y="6571208"/>
            <a:ext cx="4354512" cy="345917"/>
          </a:xfrm>
          <a:prstGeom prst="rect">
            <a:avLst/>
          </a:prstGeom>
        </p:spPr>
        <p:txBody>
          <a:bodyPr vert="horz" lIns="92766" tIns="46383" rIns="92766" bIns="46383" rtlCol="0" anchor="b"/>
          <a:lstStyle>
            <a:lvl1pPr algn="r">
              <a:defRPr sz="1200"/>
            </a:lvl1pPr>
          </a:lstStyle>
          <a:p>
            <a:fld id="{568AD7C4-ADB3-4393-A709-E94E9DB0B97C}" type="slidenum">
              <a:rPr lang="de-DE" smtClean="0"/>
              <a:pPr/>
              <a:t>‹#›</a:t>
            </a:fld>
            <a:endParaRPr lang="de-DE"/>
          </a:p>
        </p:txBody>
      </p:sp>
    </p:spTree>
    <p:extLst>
      <p:ext uri="{BB962C8B-B14F-4D97-AF65-F5344CB8AC3E}">
        <p14:creationId xmlns:p14="http://schemas.microsoft.com/office/powerpoint/2010/main" val="313074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4512" cy="345917"/>
          </a:xfrm>
          <a:prstGeom prst="rect">
            <a:avLst/>
          </a:prstGeom>
        </p:spPr>
        <p:txBody>
          <a:bodyPr vert="horz" wrap="square" lIns="92766" tIns="46383" rIns="92766" bIns="4638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5692038" y="0"/>
            <a:ext cx="4354512" cy="345917"/>
          </a:xfrm>
          <a:prstGeom prst="rect">
            <a:avLst/>
          </a:prstGeom>
        </p:spPr>
        <p:txBody>
          <a:bodyPr vert="horz" wrap="square" lIns="92766" tIns="46383" rIns="92766" bIns="46383" numCol="1" anchor="t" anchorCtr="0" compatLnSpc="1">
            <a:prstTxWarp prst="textNoShape">
              <a:avLst/>
            </a:prstTxWarp>
          </a:bodyPr>
          <a:lstStyle>
            <a:lvl1pPr algn="r">
              <a:defRPr sz="1200">
                <a:latin typeface="Calibri" pitchFamily="34" charset="0"/>
              </a:defRPr>
            </a:lvl1pPr>
          </a:lstStyle>
          <a:p>
            <a:pPr>
              <a:defRPr/>
            </a:pPr>
            <a:fld id="{0A20AF34-6582-494F-851E-89D0463C3413}" type="datetimeFigureOut">
              <a:rPr lang="en-US"/>
              <a:pPr>
                <a:defRPr/>
              </a:pPr>
              <a:t>9/5/2015</a:t>
            </a:fld>
            <a:endParaRPr lang="en-US"/>
          </a:p>
        </p:txBody>
      </p:sp>
      <p:sp>
        <p:nvSpPr>
          <p:cNvPr id="4" name="Slide Image Placeholder 3"/>
          <p:cNvSpPr>
            <a:spLocks noGrp="1" noRot="1" noChangeAspect="1"/>
          </p:cNvSpPr>
          <p:nvPr>
            <p:ph type="sldImg" idx="2"/>
          </p:nvPr>
        </p:nvSpPr>
        <p:spPr>
          <a:xfrm>
            <a:off x="3295650" y="519113"/>
            <a:ext cx="3457575" cy="2593975"/>
          </a:xfrm>
          <a:prstGeom prst="rect">
            <a:avLst/>
          </a:prstGeom>
          <a:noFill/>
          <a:ln w="12700">
            <a:solidFill>
              <a:prstClr val="black"/>
            </a:solidFill>
          </a:ln>
        </p:spPr>
        <p:txBody>
          <a:bodyPr vert="horz" lIns="92766" tIns="46383" rIns="92766" bIns="46383" rtlCol="0" anchor="ctr"/>
          <a:lstStyle/>
          <a:p>
            <a:pPr lvl="0"/>
            <a:endParaRPr lang="en-US" noProof="0" smtClean="0"/>
          </a:p>
        </p:txBody>
      </p:sp>
      <p:sp>
        <p:nvSpPr>
          <p:cNvPr id="5" name="Notes Placeholder 4"/>
          <p:cNvSpPr>
            <a:spLocks noGrp="1"/>
          </p:cNvSpPr>
          <p:nvPr>
            <p:ph type="body" sz="quarter" idx="3"/>
          </p:nvPr>
        </p:nvSpPr>
        <p:spPr>
          <a:xfrm>
            <a:off x="1004888" y="3286205"/>
            <a:ext cx="8039100" cy="3113247"/>
          </a:xfrm>
          <a:prstGeom prst="rect">
            <a:avLst/>
          </a:prstGeom>
        </p:spPr>
        <p:txBody>
          <a:bodyPr vert="horz" lIns="92766" tIns="46383" rIns="92766" bIns="463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571208"/>
            <a:ext cx="4354512" cy="345917"/>
          </a:xfrm>
          <a:prstGeom prst="rect">
            <a:avLst/>
          </a:prstGeom>
        </p:spPr>
        <p:txBody>
          <a:bodyPr vert="horz" wrap="square" lIns="92766" tIns="46383" rIns="92766" bIns="4638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5692038" y="6571208"/>
            <a:ext cx="4354512" cy="345917"/>
          </a:xfrm>
          <a:prstGeom prst="rect">
            <a:avLst/>
          </a:prstGeom>
        </p:spPr>
        <p:txBody>
          <a:bodyPr vert="horz" wrap="square" lIns="92766" tIns="46383" rIns="92766" bIns="46383" numCol="1" anchor="b" anchorCtr="0" compatLnSpc="1">
            <a:prstTxWarp prst="textNoShape">
              <a:avLst/>
            </a:prstTxWarp>
          </a:bodyPr>
          <a:lstStyle>
            <a:lvl1pPr algn="r">
              <a:defRPr sz="1200">
                <a:latin typeface="Calibri" pitchFamily="34" charset="0"/>
              </a:defRPr>
            </a:lvl1pPr>
          </a:lstStyle>
          <a:p>
            <a:pPr>
              <a:defRPr/>
            </a:pPr>
            <a:fld id="{F1248D3D-B91D-4C0E-B577-B2CAAE2DB882}" type="slidenum">
              <a:rPr lang="en-US"/>
              <a:pPr>
                <a:defRPr/>
              </a:pPr>
              <a:t>‹#›</a:t>
            </a:fld>
            <a:endParaRPr lang="en-US"/>
          </a:p>
        </p:txBody>
      </p:sp>
    </p:spTree>
    <p:extLst>
      <p:ext uri="{BB962C8B-B14F-4D97-AF65-F5344CB8AC3E}">
        <p14:creationId xmlns:p14="http://schemas.microsoft.com/office/powerpoint/2010/main" val="1157614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6096000"/>
            <a:ext cx="1219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6D410-BB1B-47BE-81F8-FA61DEEC5942}" type="datetimeFigureOut">
              <a:rPr lang="en-US" smtClean="0"/>
              <a:pPr/>
              <a:t>9/5/2015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 Accellera Systems Initiative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B820FFD-5868-4678-ACC2-C353669912D5}" type="slidenum">
              <a:rPr lang="en-US" smtClean="0"/>
              <a:pPr/>
              <a:t>‹#›</a:t>
            </a:fld>
            <a:endParaRPr lang="en-US"/>
          </a:p>
        </p:txBody>
      </p:sp>
      <p:sp>
        <p:nvSpPr>
          <p:cNvPr id="9" name="Rectangle 8"/>
          <p:cNvSpPr/>
          <p:nvPr userDrawn="1"/>
        </p:nvSpPr>
        <p:spPr>
          <a:xfrm>
            <a:off x="7696200" y="5867400"/>
            <a:ext cx="1447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vcon-india-logo.png"/>
          <p:cNvPicPr>
            <a:picLocks noChangeAspect="1"/>
          </p:cNvPicPr>
          <p:nvPr userDrawn="1"/>
        </p:nvPicPr>
        <p:blipFill>
          <a:blip r:embed="rId2" cstate="print"/>
          <a:stretch>
            <a:fillRect/>
          </a:stretch>
        </p:blipFill>
        <p:spPr>
          <a:xfrm>
            <a:off x="7231344" y="5680309"/>
            <a:ext cx="1833894" cy="1097280"/>
          </a:xfrm>
          <a:prstGeom prst="rect">
            <a:avLst/>
          </a:prstGeom>
        </p:spPr>
      </p:pic>
      <p:pic>
        <p:nvPicPr>
          <p:cNvPr id="11" name="Picture 10" descr="accellera-logo-TM.png"/>
          <p:cNvPicPr>
            <a:picLocks noChangeAspect="1"/>
          </p:cNvPicPr>
          <p:nvPr userDrawn="1"/>
        </p:nvPicPr>
        <p:blipFill>
          <a:blip r:embed="rId3" cstate="print"/>
          <a:stretch>
            <a:fillRect/>
          </a:stretch>
        </p:blipFill>
        <p:spPr>
          <a:xfrm>
            <a:off x="108454" y="5973178"/>
            <a:ext cx="1463040" cy="804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A8AA75-262C-4581-B680-B40EED1AE53C}" type="datetime1">
              <a:rPr lang="en-US" smtClean="0"/>
              <a:pPr>
                <a:defRPr/>
              </a:pPr>
              <a:t>9/5/2015</a:t>
            </a:fld>
            <a:endParaRPr lang="en-US"/>
          </a:p>
        </p:txBody>
      </p:sp>
      <p:sp>
        <p:nvSpPr>
          <p:cNvPr id="5" name="Footer Placeholder 4"/>
          <p:cNvSpPr>
            <a:spLocks noGrp="1"/>
          </p:cNvSpPr>
          <p:nvPr>
            <p:ph type="ftr" sz="quarter" idx="11"/>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pPr>
              <a:defRPr/>
            </a:pPr>
            <a:r>
              <a:rPr lang="en-US" dirty="0" smtClean="0"/>
              <a:t>© Accellera Systems Initiative</a:t>
            </a:r>
          </a:p>
        </p:txBody>
      </p:sp>
      <p:sp>
        <p:nvSpPr>
          <p:cNvPr id="6" name="Slide Number Placeholder 5"/>
          <p:cNvSpPr>
            <a:spLocks noGrp="1"/>
          </p:cNvSpPr>
          <p:nvPr>
            <p:ph type="sldNum" sz="quarter" idx="12"/>
          </p:nvPr>
        </p:nvSpPr>
        <p:spPr/>
        <p:txBody>
          <a:bodyPr/>
          <a:lstStyle/>
          <a:p>
            <a:pPr>
              <a:defRPr/>
            </a:pPr>
            <a:fld id="{6341D75C-4BF4-4FD2-BDFD-6A8F3FBC2A3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1"/>
            <a:ext cx="8229600" cy="44958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36D410-BB1B-47BE-81F8-FA61DEEC5942}" type="datetimeFigureOut">
              <a:rPr lang="en-US" smtClean="0"/>
              <a:pPr/>
              <a:t>9/5/2015</a:t>
            </a:fld>
            <a:endParaRPr lang="en-US"/>
          </a:p>
        </p:txBody>
      </p:sp>
      <p:sp>
        <p:nvSpPr>
          <p:cNvPr id="5" name="Footer Placeholder 4"/>
          <p:cNvSpPr>
            <a:spLocks noGrp="1"/>
          </p:cNvSpPr>
          <p:nvPr>
            <p:ph type="ftr" sz="quarter" idx="11"/>
          </p:nvPr>
        </p:nvSpPr>
        <p:spPr>
          <a:xfrm>
            <a:off x="1676400" y="6356350"/>
            <a:ext cx="2209800" cy="365125"/>
          </a:xfrm>
        </p:spPr>
        <p:txBody>
          <a:bodyPr/>
          <a:lstStyle/>
          <a:p>
            <a:r>
              <a:rPr lang="en-US" dirty="0" smtClean="0"/>
              <a:t>© Accellera Systems Initiative</a:t>
            </a:r>
            <a:endParaRPr lang="en-US" dirty="0"/>
          </a:p>
        </p:txBody>
      </p:sp>
      <p:sp>
        <p:nvSpPr>
          <p:cNvPr id="6" name="Slide Number Placeholder 5"/>
          <p:cNvSpPr>
            <a:spLocks noGrp="1"/>
          </p:cNvSpPr>
          <p:nvPr>
            <p:ph type="sldNum" sz="quarter" idx="12"/>
          </p:nvPr>
        </p:nvSpPr>
        <p:spPr/>
        <p:txBody>
          <a:bodyPr/>
          <a:lstStyle/>
          <a:p>
            <a:fld id="{8B820FFD-5868-4678-ACC2-C353669912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4BC9A6E-F594-49C2-B860-46C046B55A0A}" type="datetime1">
              <a:rPr lang="en-US" smtClean="0"/>
              <a:pPr>
                <a:defRPr/>
              </a:pPr>
              <a:t>9/5/2015</a:t>
            </a:fld>
            <a:endParaRPr lang="en-US"/>
          </a:p>
        </p:txBody>
      </p:sp>
      <p:sp>
        <p:nvSpPr>
          <p:cNvPr id="5" name="Footer Placeholder 4"/>
          <p:cNvSpPr>
            <a:spLocks noGrp="1"/>
          </p:cNvSpPr>
          <p:nvPr>
            <p:ph type="ftr" sz="quarter" idx="11"/>
          </p:nvPr>
        </p:nvSpPr>
        <p:spPr/>
        <p:txBody>
          <a:bodyPr/>
          <a:lstStyle/>
          <a:p>
            <a:pPr>
              <a:defRPr/>
            </a:pPr>
            <a:r>
              <a:rPr lang="en-US" dirty="0" smtClean="0"/>
              <a:t>© Accellera Systems Initiative</a:t>
            </a:r>
          </a:p>
        </p:txBody>
      </p:sp>
      <p:sp>
        <p:nvSpPr>
          <p:cNvPr id="6" name="Slide Number Placeholder 5"/>
          <p:cNvSpPr>
            <a:spLocks noGrp="1"/>
          </p:cNvSpPr>
          <p:nvPr>
            <p:ph type="sldNum" sz="quarter" idx="12"/>
          </p:nvPr>
        </p:nvSpPr>
        <p:spPr/>
        <p:txBody>
          <a:bodyPr/>
          <a:lstStyle/>
          <a:p>
            <a:pPr>
              <a:defRPr/>
            </a:pPr>
            <a:fld id="{9BED2C31-2823-4D5C-9492-C3330223678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673DBD0-EF53-4770-BD75-2D2F0D6ECE2F}" type="datetime1">
              <a:rPr lang="en-US" smtClean="0"/>
              <a:pPr>
                <a:defRPr/>
              </a:pPr>
              <a:t>9/5/2015</a:t>
            </a:fld>
            <a:endParaRPr lang="en-US"/>
          </a:p>
        </p:txBody>
      </p:sp>
      <p:sp>
        <p:nvSpPr>
          <p:cNvPr id="6" name="Footer Placeholder 5"/>
          <p:cNvSpPr>
            <a:spLocks noGrp="1"/>
          </p:cNvSpPr>
          <p:nvPr>
            <p:ph type="ftr" sz="quarter" idx="11"/>
          </p:nvPr>
        </p:nvSpPr>
        <p:spPr/>
        <p:txBody>
          <a:bodyPr/>
          <a:lstStyle/>
          <a:p>
            <a:pPr>
              <a:defRPr/>
            </a:pPr>
            <a:r>
              <a:rPr lang="en-US" dirty="0" smtClean="0"/>
              <a:t>© Accellera Systems Initiative</a:t>
            </a:r>
          </a:p>
        </p:txBody>
      </p:sp>
      <p:sp>
        <p:nvSpPr>
          <p:cNvPr id="7" name="Slide Number Placeholder 6"/>
          <p:cNvSpPr>
            <a:spLocks noGrp="1"/>
          </p:cNvSpPr>
          <p:nvPr>
            <p:ph type="sldNum" sz="quarter" idx="12"/>
          </p:nvPr>
        </p:nvSpPr>
        <p:spPr/>
        <p:txBody>
          <a:bodyPr/>
          <a:lstStyle/>
          <a:p>
            <a:pPr>
              <a:defRPr/>
            </a:pPr>
            <a:fld id="{8277852F-9151-4853-BCAD-1A8F018BE5A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2AFC4C6-4205-4748-A8A0-C1F8D089C381}" type="datetime1">
              <a:rPr lang="en-US" smtClean="0"/>
              <a:pPr>
                <a:defRPr/>
              </a:pPr>
              <a:t>9/5/2015</a:t>
            </a:fld>
            <a:endParaRPr lang="en-US"/>
          </a:p>
        </p:txBody>
      </p:sp>
      <p:sp>
        <p:nvSpPr>
          <p:cNvPr id="8" name="Footer Placeholder 7"/>
          <p:cNvSpPr>
            <a:spLocks noGrp="1"/>
          </p:cNvSpPr>
          <p:nvPr>
            <p:ph type="ftr" sz="quarter" idx="11"/>
          </p:nvPr>
        </p:nvSpPr>
        <p:spPr/>
        <p:txBody>
          <a:bodyPr/>
          <a:lstStyle/>
          <a:p>
            <a:pPr>
              <a:defRPr/>
            </a:pPr>
            <a:r>
              <a:rPr lang="en-US" dirty="0" smtClean="0"/>
              <a:t>© Accellera Systems Initiative</a:t>
            </a:r>
          </a:p>
        </p:txBody>
      </p:sp>
      <p:sp>
        <p:nvSpPr>
          <p:cNvPr id="9" name="Slide Number Placeholder 8"/>
          <p:cNvSpPr>
            <a:spLocks noGrp="1"/>
          </p:cNvSpPr>
          <p:nvPr>
            <p:ph type="sldNum" sz="quarter" idx="12"/>
          </p:nvPr>
        </p:nvSpPr>
        <p:spPr/>
        <p:txBody>
          <a:bodyPr/>
          <a:lstStyle/>
          <a:p>
            <a:pPr>
              <a:defRPr/>
            </a:pPr>
            <a:fld id="{EDC8F293-4BBC-458E-B2BD-F4405770B8C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D1D31CF-E045-4E65-98EA-1CC49C1609F0}" type="datetime1">
              <a:rPr lang="en-US" smtClean="0"/>
              <a:pPr>
                <a:defRPr/>
              </a:pPr>
              <a:t>9/5/2015</a:t>
            </a:fld>
            <a:endParaRPr lang="en-US"/>
          </a:p>
        </p:txBody>
      </p:sp>
      <p:sp>
        <p:nvSpPr>
          <p:cNvPr id="4" name="Footer Placeholder 3"/>
          <p:cNvSpPr>
            <a:spLocks noGrp="1"/>
          </p:cNvSpPr>
          <p:nvPr>
            <p:ph type="ftr" sz="quarter" idx="11"/>
          </p:nvPr>
        </p:nvSpPr>
        <p:spPr/>
        <p:txBody>
          <a:bodyPr/>
          <a:lstStyle/>
          <a:p>
            <a:pPr>
              <a:defRPr/>
            </a:pPr>
            <a:r>
              <a:rPr lang="en-US" dirty="0" smtClean="0"/>
              <a:t>© Accellera Systems Initiative</a:t>
            </a:r>
          </a:p>
        </p:txBody>
      </p:sp>
      <p:sp>
        <p:nvSpPr>
          <p:cNvPr id="5" name="Slide Number Placeholder 4"/>
          <p:cNvSpPr>
            <a:spLocks noGrp="1"/>
          </p:cNvSpPr>
          <p:nvPr>
            <p:ph type="sldNum" sz="quarter" idx="12"/>
          </p:nvPr>
        </p:nvSpPr>
        <p:spPr/>
        <p:txBody>
          <a:bodyPr/>
          <a:lstStyle/>
          <a:p>
            <a:pPr>
              <a:defRPr/>
            </a:pPr>
            <a:fld id="{2911CC12-8E9A-49BF-AC1E-0475F8BB5E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 Accellera Systems Initiative</a:t>
            </a:r>
          </a:p>
        </p:txBody>
      </p:sp>
      <p:sp>
        <p:nvSpPr>
          <p:cNvPr id="7" name="Slide Number Placeholder 6"/>
          <p:cNvSpPr>
            <a:spLocks noGrp="1"/>
          </p:cNvSpPr>
          <p:nvPr>
            <p:ph type="sldNum" sz="quarter" idx="12"/>
          </p:nvPr>
        </p:nvSpPr>
        <p:spPr/>
        <p:txBody>
          <a:bodyPr/>
          <a:lstStyle/>
          <a:p>
            <a:pPr>
              <a:defRPr/>
            </a:pPr>
            <a:fld id="{6EB1C8EF-5791-4944-A3D7-8A1B488512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 Accellera Systems Initiative</a:t>
            </a:r>
          </a:p>
        </p:txBody>
      </p:sp>
      <p:sp>
        <p:nvSpPr>
          <p:cNvPr id="7" name="Slide Number Placeholder 6"/>
          <p:cNvSpPr>
            <a:spLocks noGrp="1"/>
          </p:cNvSpPr>
          <p:nvPr>
            <p:ph type="sldNum" sz="quarter" idx="12"/>
          </p:nvPr>
        </p:nvSpPr>
        <p:spPr/>
        <p:txBody>
          <a:bodyPr/>
          <a:lstStyle/>
          <a:p>
            <a:pPr>
              <a:defRPr/>
            </a:pPr>
            <a:fld id="{3EE4636B-F294-483D-938B-D9EE100D15D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 Accellera Systems Initiative</a:t>
            </a:r>
          </a:p>
        </p:txBody>
      </p:sp>
      <p:sp>
        <p:nvSpPr>
          <p:cNvPr id="6" name="Slide Number Placeholder 5"/>
          <p:cNvSpPr>
            <a:spLocks noGrp="1"/>
          </p:cNvSpPr>
          <p:nvPr>
            <p:ph type="sldNum" sz="quarter" idx="12"/>
          </p:nvPr>
        </p:nvSpPr>
        <p:spPr/>
        <p:txBody>
          <a:bodyPr/>
          <a:lstStyle/>
          <a:p>
            <a:pPr>
              <a:defRPr/>
            </a:pPr>
            <a:fld id="{3A30D12D-C12F-4881-A45D-FFFF9E5E27A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ccellera-logo-TM.png"/>
          <p:cNvPicPr>
            <a:picLocks noChangeAspect="1"/>
          </p:cNvPicPr>
          <p:nvPr userDrawn="1"/>
        </p:nvPicPr>
        <p:blipFill>
          <a:blip r:embed="rId12" cstate="print"/>
          <a:stretch>
            <a:fillRect/>
          </a:stretch>
        </p:blipFill>
        <p:spPr>
          <a:xfrm>
            <a:off x="76200" y="6228949"/>
            <a:ext cx="997851" cy="548640"/>
          </a:xfrm>
          <a:prstGeom prst="rect">
            <a:avLst/>
          </a:prstGeom>
        </p:spPr>
      </p:pic>
      <p:sp>
        <p:nvSpPr>
          <p:cNvPr id="9" name="Rectangle 8"/>
          <p:cNvSpPr/>
          <p:nvPr userDrawn="1"/>
        </p:nvSpPr>
        <p:spPr>
          <a:xfrm>
            <a:off x="0" y="0"/>
            <a:ext cx="9144000" cy="381000"/>
          </a:xfrm>
          <a:prstGeom prst="rect">
            <a:avLst/>
          </a:prstGeom>
          <a:gradFill>
            <a:gsLst>
              <a:gs pos="0">
                <a:schemeClr val="accent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19800" y="6356350"/>
            <a:ext cx="1066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6D410-BB1B-47BE-81F8-FA61DEEC5942}" type="datetimeFigureOut">
              <a:rPr lang="en-US" smtClean="0"/>
              <a:pPr/>
              <a:t>9/5/2015</a:t>
            </a:fld>
            <a:endParaRPr lang="en-US"/>
          </a:p>
        </p:txBody>
      </p:sp>
      <p:sp>
        <p:nvSpPr>
          <p:cNvPr id="5" name="Footer Placeholder 4"/>
          <p:cNvSpPr>
            <a:spLocks noGrp="1"/>
          </p:cNvSpPr>
          <p:nvPr>
            <p:ph type="ftr" sz="quarter" idx="3"/>
          </p:nvPr>
        </p:nvSpPr>
        <p:spPr>
          <a:xfrm>
            <a:off x="1676400" y="6356350"/>
            <a:ext cx="2209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Accellera Systems Initiative</a:t>
            </a:r>
            <a:endParaRPr lang="en-US" dirty="0"/>
          </a:p>
        </p:txBody>
      </p:sp>
      <p:sp>
        <p:nvSpPr>
          <p:cNvPr id="6" name="Slide Number Placeholder 5"/>
          <p:cNvSpPr>
            <a:spLocks noGrp="1"/>
          </p:cNvSpPr>
          <p:nvPr>
            <p:ph type="sldNum" sz="quarter" idx="4"/>
          </p:nvPr>
        </p:nvSpPr>
        <p:spPr>
          <a:xfrm>
            <a:off x="3657600" y="6356350"/>
            <a:ext cx="175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descr="dvcon-india-logo.png"/>
          <p:cNvPicPr>
            <a:picLocks noChangeAspect="1"/>
          </p:cNvPicPr>
          <p:nvPr userDrawn="1"/>
        </p:nvPicPr>
        <p:blipFill>
          <a:blip r:embed="rId13" cstate="print"/>
          <a:stretch>
            <a:fillRect/>
          </a:stretch>
        </p:blipFill>
        <p:spPr>
          <a:xfrm>
            <a:off x="7774204" y="6004667"/>
            <a:ext cx="1291791" cy="772922"/>
          </a:xfrm>
          <a:prstGeom prst="rect">
            <a:avLst/>
          </a:prstGeom>
        </p:spPr>
      </p:pic>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4" r:id="rId7"/>
    <p:sldLayoutId id="2147483905" r:id="rId8"/>
    <p:sldLayoutId id="2147483906" r:id="rId9"/>
    <p:sldLayoutId id="2147483907"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Visio_Drawing3.vsd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smtClean="0"/>
              <a:t>UVM-RAL: Registers on </a:t>
            </a:r>
            <a:r>
              <a:rPr lang="en-US" dirty="0"/>
              <a:t>d</a:t>
            </a:r>
            <a:r>
              <a:rPr lang="en-US" dirty="0" smtClean="0"/>
              <a:t>emand</a:t>
            </a:r>
            <a:br>
              <a:rPr lang="en-US" dirty="0" smtClean="0"/>
            </a:br>
            <a:r>
              <a:rPr lang="en-US" dirty="0" smtClean="0"/>
              <a:t>Elimination of the unnecessary</a:t>
            </a:r>
            <a:endParaRPr lang="en-US" dirty="0"/>
          </a:p>
        </p:txBody>
      </p:sp>
      <p:sp>
        <p:nvSpPr>
          <p:cNvPr id="7" name="Subtitle 6"/>
          <p:cNvSpPr>
            <a:spLocks noGrp="1"/>
          </p:cNvSpPr>
          <p:nvPr>
            <p:ph type="subTitle" idx="1"/>
          </p:nvPr>
        </p:nvSpPr>
        <p:spPr/>
        <p:txBody>
          <a:bodyPr/>
          <a:lstStyle/>
          <a:p>
            <a:r>
              <a:rPr lang="en-US" dirty="0" smtClean="0"/>
              <a:t>Sailaja Akkem</a:t>
            </a:r>
          </a:p>
          <a:p>
            <a:r>
              <a:rPr lang="en-US" dirty="0" err="1" smtClean="0"/>
              <a:t>Microsemi</a:t>
            </a:r>
            <a:r>
              <a:rPr lang="en-US" dirty="0" smtClean="0"/>
              <a:t> Corporation, Hyderabad</a:t>
            </a:r>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a:t>
            </a:fld>
            <a:endParaRPr lang="en-US"/>
          </a:p>
        </p:txBody>
      </p:sp>
      <p:pic>
        <p:nvPicPr>
          <p:cNvPr id="8194" name="Picture 2" descr="http://www.dakotafinancialnews.com/logos/microsemi-corporation-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791199"/>
            <a:ext cx="2971800" cy="93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Dynamic Register Modelling - Conventions</a:t>
            </a:r>
            <a:endParaRPr lang="en-IN" dirty="0"/>
          </a:p>
        </p:txBody>
      </p:sp>
      <p:sp>
        <p:nvSpPr>
          <p:cNvPr id="3" name="Content Placeholder 2"/>
          <p:cNvSpPr>
            <a:spLocks noGrp="1"/>
          </p:cNvSpPr>
          <p:nvPr>
            <p:ph idx="1"/>
          </p:nvPr>
        </p:nvSpPr>
        <p:spPr/>
        <p:txBody>
          <a:bodyPr>
            <a:normAutofit fontScale="77500" lnSpcReduction="20000"/>
          </a:bodyPr>
          <a:lstStyle/>
          <a:p>
            <a:pPr algn="just"/>
            <a:r>
              <a:rPr lang="en-IN" dirty="0" smtClean="0"/>
              <a:t>Register Elements: </a:t>
            </a:r>
          </a:p>
          <a:p>
            <a:pPr lvl="1" algn="just"/>
            <a:r>
              <a:rPr lang="en-IN" dirty="0" smtClean="0"/>
              <a:t>primary constituents of the Register Model (i.e., Register group, Register, Field).</a:t>
            </a:r>
          </a:p>
          <a:p>
            <a:pPr algn="just"/>
            <a:r>
              <a:rPr lang="en-IN" dirty="0" smtClean="0"/>
              <a:t>Custom Register Element:</a:t>
            </a:r>
          </a:p>
          <a:p>
            <a:pPr lvl="1" algn="just"/>
            <a:r>
              <a:rPr lang="en-IN" dirty="0" smtClean="0"/>
              <a:t>Classes which extend UVM RAL base register element classes (i.e., “</a:t>
            </a:r>
            <a:r>
              <a:rPr lang="en-IN" i="1" dirty="0" err="1" smtClean="0"/>
              <a:t>uvm_reg_block</a:t>
            </a:r>
            <a:r>
              <a:rPr lang="en-IN" dirty="0" smtClean="0"/>
              <a:t>”, “</a:t>
            </a:r>
            <a:r>
              <a:rPr lang="en-IN" i="1" dirty="0" err="1" smtClean="0"/>
              <a:t>uvm_reg</a:t>
            </a:r>
            <a:r>
              <a:rPr lang="en-IN" dirty="0" smtClean="0"/>
              <a:t>”, “</a:t>
            </a:r>
            <a:r>
              <a:rPr lang="en-IN" i="1" dirty="0" err="1" smtClean="0"/>
              <a:t>uvm_reg_field</a:t>
            </a:r>
            <a:r>
              <a:rPr lang="en-IN" dirty="0" smtClean="0"/>
              <a:t>”).</a:t>
            </a:r>
          </a:p>
          <a:p>
            <a:pPr lvl="1" algn="just"/>
            <a:r>
              <a:rPr lang="en-IN" dirty="0" smtClean="0"/>
              <a:t>Contain couple of maintenance API’s to smoothen the process of dynamic register modelling.</a:t>
            </a:r>
          </a:p>
          <a:p>
            <a:pPr lvl="1" algn="just"/>
            <a:r>
              <a:rPr lang="en-IN" dirty="0" smtClean="0"/>
              <a:t>Can be further overridden to support any project specific requirements.</a:t>
            </a:r>
          </a:p>
          <a:p>
            <a:pPr algn="just"/>
            <a:r>
              <a:rPr lang="en-IN" dirty="0" smtClean="0"/>
              <a:t>Structures that we see in the dynamic register modelling are:</a:t>
            </a:r>
          </a:p>
          <a:p>
            <a:pPr lvl="1" algn="just"/>
            <a:r>
              <a:rPr lang="en-IN" dirty="0" smtClean="0"/>
              <a:t>Place holders for attributes of register elements.</a:t>
            </a:r>
          </a:p>
          <a:p>
            <a:pPr lvl="1" algn="just"/>
            <a:r>
              <a:rPr lang="en-IN" dirty="0" smtClean="0"/>
              <a:t>Not substitutes for actual register elements in the dynamic register model but instead aid the building up of model dynamically.</a:t>
            </a:r>
          </a:p>
          <a:p>
            <a:pPr lvl="1" algn="just"/>
            <a:r>
              <a:rPr lang="en-IN" dirty="0" smtClean="0"/>
              <a:t>Attributes of registers mean: “address”, “</a:t>
            </a:r>
            <a:r>
              <a:rPr lang="en-IN" dirty="0" err="1" smtClean="0"/>
              <a:t>hdl_paths</a:t>
            </a:r>
            <a:r>
              <a:rPr lang="en-IN" dirty="0" smtClean="0"/>
              <a:t>”, “parent” etc., Attributes of fields mean: “width”, “position in the address map”, “</a:t>
            </a:r>
            <a:r>
              <a:rPr lang="en-IN" dirty="0" err="1" smtClean="0"/>
              <a:t>access_type</a:t>
            </a:r>
            <a:r>
              <a:rPr lang="en-IN" dirty="0" smtClean="0"/>
              <a:t>” etc.,</a:t>
            </a:r>
          </a:p>
          <a:p>
            <a:pPr lvl="1" algn="just"/>
            <a:endParaRPr lang="en-IN" dirty="0" smtClean="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10</a:t>
            </a:fld>
            <a:endParaRPr lang="en-US"/>
          </a:p>
        </p:txBody>
      </p:sp>
    </p:spTree>
    <p:extLst>
      <p:ext uri="{BB962C8B-B14F-4D97-AF65-F5344CB8AC3E}">
        <p14:creationId xmlns:p14="http://schemas.microsoft.com/office/powerpoint/2010/main" val="4044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Dynamic Register Model Fabric</a:t>
            </a:r>
            <a:endParaRPr lang="en-IN" dirty="0"/>
          </a:p>
        </p:txBody>
      </p:sp>
      <p:sp>
        <p:nvSpPr>
          <p:cNvPr id="3" name="Content Placeholder 2"/>
          <p:cNvSpPr>
            <a:spLocks noGrp="1"/>
          </p:cNvSpPr>
          <p:nvPr>
            <p:ph idx="1"/>
          </p:nvPr>
        </p:nvSpPr>
        <p:spPr>
          <a:xfrm>
            <a:off x="457200" y="1447801"/>
            <a:ext cx="4648200" cy="4495800"/>
          </a:xfrm>
        </p:spPr>
        <p:txBody>
          <a:bodyPr>
            <a:normAutofit fontScale="92500"/>
          </a:bodyPr>
          <a:lstStyle/>
          <a:p>
            <a:pPr algn="just"/>
            <a:r>
              <a:rPr lang="en-IN" dirty="0" smtClean="0"/>
              <a:t>All the interactions to the register model occur only through  custom core service.</a:t>
            </a:r>
          </a:p>
          <a:p>
            <a:pPr algn="just"/>
            <a:r>
              <a:rPr lang="en-IN" dirty="0" smtClean="0"/>
              <a:t>Returns handles on request.</a:t>
            </a:r>
          </a:p>
          <a:p>
            <a:pPr lvl="1" algn="just"/>
            <a:r>
              <a:rPr lang="en-IN" dirty="0" smtClean="0"/>
              <a:t>Since handles are dynamically created, there is no simulation overhead of expendable handles. </a:t>
            </a:r>
          </a:p>
          <a:p>
            <a:pPr algn="just"/>
            <a:r>
              <a:rPr lang="en-IN" dirty="0" smtClean="0"/>
              <a:t>Class prototypes are not needed.</a:t>
            </a:r>
          </a:p>
          <a:p>
            <a:pPr lvl="1" algn="just"/>
            <a:r>
              <a:rPr lang="en-IN" dirty="0" smtClean="0"/>
              <a:t>Reduces compilation overhead.</a:t>
            </a:r>
          </a:p>
          <a:p>
            <a:pPr marL="0" indent="0" algn="just">
              <a:buNone/>
            </a:pPr>
            <a:endParaRPr lang="en-IN" dirty="0"/>
          </a:p>
        </p:txBody>
      </p:sp>
      <p:sp>
        <p:nvSpPr>
          <p:cNvPr id="4" name="Footer Placeholder 3"/>
          <p:cNvSpPr>
            <a:spLocks noGrp="1"/>
          </p:cNvSpPr>
          <p:nvPr>
            <p:ph type="ftr" sz="quarter" idx="11"/>
          </p:nvPr>
        </p:nvSpPr>
        <p:spPr/>
        <p:txBody>
          <a:bodyPr/>
          <a:lstStyle/>
          <a:p>
            <a:r>
              <a:rPr lang="en-US" dirty="0" smtClean="0"/>
              <a:t>© </a:t>
            </a:r>
            <a:r>
              <a:rPr lang="en-US" dirty="0" err="1" smtClean="0"/>
              <a:t>Accellera</a:t>
            </a:r>
            <a:r>
              <a:rPr lang="en-US" dirty="0" smtClean="0"/>
              <a:t>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11</a:t>
            </a:fld>
            <a:endParaRPr lang="en-US"/>
          </a:p>
        </p:txBody>
      </p:sp>
      <p:grpSp>
        <p:nvGrpSpPr>
          <p:cNvPr id="7" name="Group 6"/>
          <p:cNvGrpSpPr/>
          <p:nvPr/>
        </p:nvGrpSpPr>
        <p:grpSpPr>
          <a:xfrm>
            <a:off x="5105400" y="1143000"/>
            <a:ext cx="3962400" cy="5163033"/>
            <a:chOff x="1905000" y="762000"/>
            <a:chExt cx="5334000" cy="5459895"/>
          </a:xfrm>
        </p:grpSpPr>
        <p:grpSp>
          <p:nvGrpSpPr>
            <p:cNvPr id="8" name="Group 7"/>
            <p:cNvGrpSpPr/>
            <p:nvPr/>
          </p:nvGrpSpPr>
          <p:grpSpPr>
            <a:xfrm>
              <a:off x="1905000" y="762000"/>
              <a:ext cx="5334000" cy="5459895"/>
              <a:chOff x="1905000" y="762000"/>
              <a:chExt cx="5334000" cy="5459895"/>
            </a:xfrm>
          </p:grpSpPr>
          <p:grpSp>
            <p:nvGrpSpPr>
              <p:cNvPr id="10" name="Group 9"/>
              <p:cNvGrpSpPr/>
              <p:nvPr/>
            </p:nvGrpSpPr>
            <p:grpSpPr>
              <a:xfrm>
                <a:off x="1905000" y="762000"/>
                <a:ext cx="5334000" cy="5459895"/>
                <a:chOff x="1905000" y="762000"/>
                <a:chExt cx="5334000" cy="5459895"/>
              </a:xfrm>
            </p:grpSpPr>
            <p:sp>
              <p:nvSpPr>
                <p:cNvPr id="15" name="Rounded Rectangle 14"/>
                <p:cNvSpPr/>
                <p:nvPr/>
              </p:nvSpPr>
              <p:spPr>
                <a:xfrm>
                  <a:off x="1905000" y="762000"/>
                  <a:ext cx="5334000" cy="545989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IN" dirty="0" smtClean="0">
                      <a:solidFill>
                        <a:schemeClr val="tx1"/>
                      </a:solidFill>
                    </a:rPr>
                    <a:t>VERIFICATION ENVIRONMENT</a:t>
                  </a:r>
                  <a:endParaRPr lang="en-IN" dirty="0">
                    <a:solidFill>
                      <a:schemeClr val="tx1"/>
                    </a:solidFill>
                  </a:endParaRPr>
                </a:p>
              </p:txBody>
            </p:sp>
            <p:grpSp>
              <p:nvGrpSpPr>
                <p:cNvPr id="16" name="Group 15"/>
                <p:cNvGrpSpPr/>
                <p:nvPr/>
              </p:nvGrpSpPr>
              <p:grpSpPr>
                <a:xfrm>
                  <a:off x="2362200" y="3048000"/>
                  <a:ext cx="4419600" cy="2971800"/>
                  <a:chOff x="2362200" y="3048000"/>
                  <a:chExt cx="4419600" cy="2971800"/>
                </a:xfrm>
              </p:grpSpPr>
              <p:sp>
                <p:nvSpPr>
                  <p:cNvPr id="21" name="Rectangle 20"/>
                  <p:cNvSpPr/>
                  <p:nvPr/>
                </p:nvSpPr>
                <p:spPr>
                  <a:xfrm>
                    <a:off x="2362200" y="3048000"/>
                    <a:ext cx="4419600" cy="2971800"/>
                  </a:xfrm>
                  <a:prstGeom prst="rect">
                    <a:avLst/>
                  </a:prstGeom>
                  <a:solidFill>
                    <a:schemeClr val="accent4">
                      <a:lumMod val="40000"/>
                      <a:lumOff val="6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dirty="0" smtClean="0">
                        <a:solidFill>
                          <a:schemeClr val="tx1"/>
                        </a:solidFill>
                      </a:rPr>
                      <a:t>CUSTOM CORE SERVICE</a:t>
                    </a:r>
                    <a:endParaRPr lang="en-IN" dirty="0">
                      <a:solidFill>
                        <a:schemeClr val="tx1"/>
                      </a:solidFill>
                    </a:endParaRPr>
                  </a:p>
                </p:txBody>
              </p:sp>
              <p:sp>
                <p:nvSpPr>
                  <p:cNvPr id="22" name="Rounded Rectangle 21"/>
                  <p:cNvSpPr/>
                  <p:nvPr/>
                </p:nvSpPr>
                <p:spPr>
                  <a:xfrm>
                    <a:off x="2837305" y="3391818"/>
                    <a:ext cx="2324100" cy="685800"/>
                  </a:xfrm>
                  <a:prstGeom prst="round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a:r>
                      <a:rPr lang="en-IN" dirty="0" smtClean="0">
                        <a:solidFill>
                          <a:schemeClr val="tx1"/>
                        </a:solidFill>
                      </a:rPr>
                      <a:t>Maintenance of Register data base is done here by custom core service</a:t>
                    </a:r>
                    <a:endParaRPr lang="en-IN" dirty="0">
                      <a:solidFill>
                        <a:schemeClr val="tx1"/>
                      </a:solidFill>
                    </a:endParaRPr>
                  </a:p>
                </p:txBody>
              </p:sp>
              <p:grpSp>
                <p:nvGrpSpPr>
                  <p:cNvPr id="23" name="Group 22"/>
                  <p:cNvGrpSpPr/>
                  <p:nvPr/>
                </p:nvGrpSpPr>
                <p:grpSpPr>
                  <a:xfrm>
                    <a:off x="2590800" y="4343400"/>
                    <a:ext cx="4038600" cy="1600200"/>
                    <a:chOff x="4114800" y="106261"/>
                    <a:chExt cx="4038600" cy="1752600"/>
                  </a:xfrm>
                </p:grpSpPr>
                <p:sp>
                  <p:nvSpPr>
                    <p:cNvPr id="24" name="Rectangle 23"/>
                    <p:cNvSpPr/>
                    <p:nvPr/>
                  </p:nvSpPr>
                  <p:spPr>
                    <a:xfrm>
                      <a:off x="4114800" y="106261"/>
                      <a:ext cx="4038600" cy="17526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4191000" y="322891"/>
                      <a:ext cx="1524000" cy="504429"/>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IN" dirty="0" smtClean="0">
                          <a:solidFill>
                            <a:schemeClr val="tx1"/>
                          </a:solidFill>
                        </a:rPr>
                        <a:t>UVM REG Base Classes</a:t>
                      </a:r>
                      <a:endParaRPr lang="en-IN" dirty="0">
                        <a:solidFill>
                          <a:schemeClr val="tx1"/>
                        </a:solidFill>
                      </a:endParaRPr>
                    </a:p>
                  </p:txBody>
                </p:sp>
                <p:sp>
                  <p:nvSpPr>
                    <p:cNvPr id="26" name="Rectangle 25"/>
                    <p:cNvSpPr/>
                    <p:nvPr/>
                  </p:nvSpPr>
                  <p:spPr>
                    <a:xfrm>
                      <a:off x="6591300" y="161241"/>
                      <a:ext cx="1447800" cy="381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IN" dirty="0" smtClean="0">
                          <a:solidFill>
                            <a:schemeClr val="tx1"/>
                          </a:solidFill>
                        </a:rPr>
                        <a:t>Custom Register Block</a:t>
                      </a:r>
                      <a:endParaRPr lang="en-IN" dirty="0">
                        <a:solidFill>
                          <a:schemeClr val="tx1"/>
                        </a:solidFill>
                      </a:endParaRPr>
                    </a:p>
                  </p:txBody>
                </p:sp>
                <p:sp>
                  <p:nvSpPr>
                    <p:cNvPr id="27" name="Rectangle 26"/>
                    <p:cNvSpPr/>
                    <p:nvPr/>
                  </p:nvSpPr>
                  <p:spPr>
                    <a:xfrm>
                      <a:off x="6591300" y="847041"/>
                      <a:ext cx="1447800" cy="3048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n-IN" sz="1100" dirty="0" smtClean="0">
                          <a:solidFill>
                            <a:schemeClr val="tx1"/>
                          </a:solidFill>
                        </a:rPr>
                        <a:t>Custom Register</a:t>
                      </a:r>
                      <a:endParaRPr lang="en-IN" sz="1100" dirty="0">
                        <a:solidFill>
                          <a:schemeClr val="tx1"/>
                        </a:solidFill>
                      </a:endParaRPr>
                    </a:p>
                  </p:txBody>
                </p:sp>
                <p:sp>
                  <p:nvSpPr>
                    <p:cNvPr id="28" name="Rectangle 27"/>
                    <p:cNvSpPr/>
                    <p:nvPr/>
                  </p:nvSpPr>
                  <p:spPr>
                    <a:xfrm>
                      <a:off x="6559470" y="1377266"/>
                      <a:ext cx="1447800" cy="381000"/>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IN" dirty="0" smtClean="0">
                          <a:solidFill>
                            <a:schemeClr val="tx1"/>
                          </a:solidFill>
                        </a:rPr>
                        <a:t>Custom Register Field</a:t>
                      </a:r>
                      <a:endParaRPr lang="en-IN" dirty="0">
                        <a:solidFill>
                          <a:schemeClr val="tx1"/>
                        </a:solidFill>
                      </a:endParaRPr>
                    </a:p>
                  </p:txBody>
                </p:sp>
                <p:cxnSp>
                  <p:nvCxnSpPr>
                    <p:cNvPr id="29" name="Elbow Connector 28"/>
                    <p:cNvCxnSpPr>
                      <a:endCxn id="26" idx="1"/>
                    </p:cNvCxnSpPr>
                    <p:nvPr/>
                  </p:nvCxnSpPr>
                  <p:spPr>
                    <a:xfrm rot="5400000" flipH="1" flipV="1">
                      <a:off x="6021388" y="388254"/>
                      <a:ext cx="606425" cy="53340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28" idx="1"/>
                    </p:cNvCxnSpPr>
                    <p:nvPr/>
                  </p:nvCxnSpPr>
                  <p:spPr>
                    <a:xfrm rot="16200000" flipH="1">
                      <a:off x="5961221" y="969517"/>
                      <a:ext cx="694928" cy="50157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grpSp>
            </p:grpSp>
            <p:sp>
              <p:nvSpPr>
                <p:cNvPr id="17" name="Oval 16"/>
                <p:cNvSpPr/>
                <p:nvPr/>
              </p:nvSpPr>
              <p:spPr>
                <a:xfrm>
                  <a:off x="3733800" y="1382944"/>
                  <a:ext cx="1447800" cy="838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0000" lnSpcReduction="20000"/>
                </a:bodyPr>
                <a:lstStyle/>
                <a:p>
                  <a:pPr algn="ctr"/>
                  <a:r>
                    <a:rPr lang="en-IN" dirty="0" smtClean="0">
                      <a:solidFill>
                        <a:schemeClr val="tx1"/>
                      </a:solidFill>
                    </a:rPr>
                    <a:t>BACK DOOR / FRONTDOOR WRITES OR READS</a:t>
                  </a:r>
                  <a:endParaRPr lang="en-IN" dirty="0">
                    <a:solidFill>
                      <a:schemeClr val="tx1"/>
                    </a:solidFill>
                  </a:endParaRPr>
                </a:p>
              </p:txBody>
            </p:sp>
            <p:grpSp>
              <p:nvGrpSpPr>
                <p:cNvPr id="18" name="Group 17"/>
                <p:cNvGrpSpPr/>
                <p:nvPr/>
              </p:nvGrpSpPr>
              <p:grpSpPr>
                <a:xfrm>
                  <a:off x="4345809" y="2213740"/>
                  <a:ext cx="1806016" cy="816505"/>
                  <a:chOff x="4345809" y="2213740"/>
                  <a:chExt cx="1806016" cy="816505"/>
                </a:xfrm>
              </p:grpSpPr>
              <p:sp>
                <p:nvSpPr>
                  <p:cNvPr id="19" name="Up-Down Arrow 18"/>
                  <p:cNvSpPr/>
                  <p:nvPr/>
                </p:nvSpPr>
                <p:spPr>
                  <a:xfrm>
                    <a:off x="4345809" y="2213740"/>
                    <a:ext cx="219437" cy="816505"/>
                  </a:xfrm>
                  <a:prstGeom prst="upDownArrow">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4455527" y="2409999"/>
                    <a:ext cx="1696298" cy="400110"/>
                  </a:xfrm>
                  <a:prstGeom prst="rect">
                    <a:avLst/>
                  </a:prstGeom>
                  <a:noFill/>
                </p:spPr>
                <p:txBody>
                  <a:bodyPr wrap="none" rtlCol="0">
                    <a:spAutoFit/>
                  </a:bodyPr>
                  <a:lstStyle/>
                  <a:p>
                    <a:r>
                      <a:rPr lang="en-IN" sz="1000" dirty="0" smtClean="0"/>
                      <a:t>ALL REGISTER ACCESS </a:t>
                    </a:r>
                  </a:p>
                  <a:p>
                    <a:r>
                      <a:rPr lang="en-IN" sz="1000" dirty="0" smtClean="0"/>
                      <a:t>FROM ENVIRONMENT</a:t>
                    </a:r>
                    <a:endParaRPr lang="en-IN" sz="1000" dirty="0"/>
                  </a:p>
                </p:txBody>
              </p:sp>
            </p:grpSp>
          </p:grpSp>
          <p:sp>
            <p:nvSpPr>
              <p:cNvPr id="11" name="Oval 10"/>
              <p:cNvSpPr/>
              <p:nvPr/>
            </p:nvSpPr>
            <p:spPr>
              <a:xfrm>
                <a:off x="2867447" y="5199552"/>
                <a:ext cx="1143000" cy="609600"/>
              </a:xfrm>
              <a:prstGeom prst="ellipse">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r>
                  <a:rPr lang="en-IN" dirty="0" smtClean="0">
                    <a:solidFill>
                      <a:schemeClr val="tx1"/>
                    </a:solidFill>
                  </a:rPr>
                  <a:t>SV Structures with attributes of register elements</a:t>
                </a:r>
                <a:endParaRPr lang="en-IN" dirty="0">
                  <a:solidFill>
                    <a:schemeClr val="tx1"/>
                  </a:solidFill>
                </a:endParaRPr>
              </a:p>
            </p:txBody>
          </p:sp>
          <p:cxnSp>
            <p:nvCxnSpPr>
              <p:cNvPr id="12" name="Straight Arrow Connector 11"/>
              <p:cNvCxnSpPr>
                <a:stCxn id="11" idx="6"/>
                <a:endCxn id="26" idx="1"/>
              </p:cNvCxnSpPr>
              <p:nvPr/>
            </p:nvCxnSpPr>
            <p:spPr>
              <a:xfrm flipV="1">
                <a:off x="4010447" y="4567534"/>
                <a:ext cx="1056853" cy="936818"/>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7" idx="1"/>
              </p:cNvCxnSpPr>
              <p:nvPr/>
            </p:nvCxnSpPr>
            <p:spPr>
              <a:xfrm flipV="1">
                <a:off x="4038600" y="5158912"/>
                <a:ext cx="1028700" cy="34497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6"/>
                <a:endCxn id="28" idx="1"/>
              </p:cNvCxnSpPr>
              <p:nvPr/>
            </p:nvCxnSpPr>
            <p:spPr>
              <a:xfrm>
                <a:off x="4010447" y="5504352"/>
                <a:ext cx="1025023" cy="173466"/>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p:nvPr/>
          </p:nvCxnSpPr>
          <p:spPr>
            <a:xfrm>
              <a:off x="4191000" y="4771476"/>
              <a:ext cx="876300" cy="387436"/>
            </a:xfrm>
            <a:prstGeom prst="bentConnector3">
              <a:avLst>
                <a:gd name="adj1" fmla="val 3943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19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Dynamic Register Modelling - </a:t>
            </a:r>
            <a:br>
              <a:rPr lang="en-IN" dirty="0" smtClean="0"/>
            </a:br>
            <a:r>
              <a:rPr lang="en-IN" sz="3600" i="1" dirty="0" smtClean="0"/>
              <a:t>Compilation </a:t>
            </a:r>
            <a:r>
              <a:rPr lang="en-IN" sz="3600" i="1" dirty="0"/>
              <a:t>O</a:t>
            </a:r>
            <a:r>
              <a:rPr lang="en-IN" sz="3600" i="1" dirty="0" smtClean="0"/>
              <a:t>verhead circumvented</a:t>
            </a:r>
            <a:endParaRPr lang="en-IN" sz="3600" i="1" dirty="0"/>
          </a:p>
        </p:txBody>
      </p:sp>
      <p:sp>
        <p:nvSpPr>
          <p:cNvPr id="3" name="Content Placeholder 2"/>
          <p:cNvSpPr>
            <a:spLocks noGrp="1"/>
          </p:cNvSpPr>
          <p:nvPr>
            <p:ph idx="1"/>
          </p:nvPr>
        </p:nvSpPr>
        <p:spPr>
          <a:xfrm>
            <a:off x="457200" y="1447801"/>
            <a:ext cx="8229600" cy="3930649"/>
          </a:xfrm>
        </p:spPr>
        <p:txBody>
          <a:bodyPr>
            <a:normAutofit fontScale="85000" lnSpcReduction="20000"/>
          </a:bodyPr>
          <a:lstStyle/>
          <a:p>
            <a:pPr algn="just"/>
            <a:r>
              <a:rPr lang="en-IN" dirty="0" smtClean="0"/>
              <a:t>Two stages of parsing performed:</a:t>
            </a:r>
          </a:p>
          <a:p>
            <a:pPr lvl="1" algn="just"/>
            <a:r>
              <a:rPr lang="en-IN" dirty="0" smtClean="0"/>
              <a:t>Capture the information from register spec into a “</a:t>
            </a:r>
            <a:r>
              <a:rPr lang="en-IN" dirty="0" smtClean="0">
                <a:ln w="19050" cmpd="sng">
                  <a:solidFill>
                    <a:schemeClr val="accent2">
                      <a:lumMod val="75000"/>
                    </a:schemeClr>
                  </a:solidFill>
                </a:ln>
                <a:solidFill>
                  <a:schemeClr val="accent2">
                    <a:lumMod val="75000"/>
                  </a:schemeClr>
                </a:solidFill>
              </a:rPr>
              <a:t>TEXT FILE</a:t>
            </a:r>
            <a:r>
              <a:rPr lang="en-IN" dirty="0" smtClean="0"/>
              <a:t>”.</a:t>
            </a:r>
          </a:p>
          <a:p>
            <a:pPr lvl="2" algn="just"/>
            <a:r>
              <a:rPr lang="en-IN" dirty="0" smtClean="0"/>
              <a:t>Independent of compilation process (i.e., compilation of verification environment does not depend on this parsing), done using a </a:t>
            </a:r>
            <a:r>
              <a:rPr lang="en-IN" dirty="0" err="1" smtClean="0"/>
              <a:t>perl</a:t>
            </a:r>
            <a:r>
              <a:rPr lang="en-IN" dirty="0" smtClean="0"/>
              <a:t> script.</a:t>
            </a:r>
          </a:p>
          <a:p>
            <a:pPr lvl="2" algn="just"/>
            <a:r>
              <a:rPr lang="en-IN" dirty="0" smtClean="0"/>
              <a:t>This first level of parsing creates a text file, containing relevant information necessary to construct a register model.</a:t>
            </a:r>
          </a:p>
          <a:p>
            <a:pPr lvl="2" algn="just"/>
            <a:r>
              <a:rPr lang="en-IN" dirty="0" smtClean="0"/>
              <a:t>The text file contains information for entire chip (or block for sub-chip level verification).</a:t>
            </a:r>
          </a:p>
          <a:p>
            <a:pPr lvl="1" algn="just"/>
            <a:r>
              <a:rPr lang="en-IN" dirty="0" smtClean="0"/>
              <a:t>Parse this text file </a:t>
            </a:r>
            <a:r>
              <a:rPr lang="en-IN" dirty="0"/>
              <a:t>further </a:t>
            </a:r>
            <a:r>
              <a:rPr lang="en-IN" dirty="0" smtClean="0"/>
              <a:t>during simulation.</a:t>
            </a:r>
          </a:p>
          <a:p>
            <a:pPr lvl="2" algn="just"/>
            <a:r>
              <a:rPr lang="en-IN" dirty="0" smtClean="0"/>
              <a:t>This second level of parsing extracts information from the text file and stores it into intermediate “</a:t>
            </a:r>
            <a:r>
              <a:rPr lang="en-IN" dirty="0" smtClean="0">
                <a:ln w="19050">
                  <a:solidFill>
                    <a:schemeClr val="accent2">
                      <a:lumMod val="75000"/>
                    </a:schemeClr>
                  </a:solidFill>
                </a:ln>
                <a:solidFill>
                  <a:schemeClr val="accent2">
                    <a:lumMod val="75000"/>
                  </a:schemeClr>
                </a:solidFill>
              </a:rPr>
              <a:t>System Verilog structures” </a:t>
            </a:r>
            <a:r>
              <a:rPr lang="en-IN" dirty="0" smtClean="0"/>
              <a:t>(Next slide).</a:t>
            </a:r>
          </a:p>
          <a:p>
            <a:pPr lvl="2" algn="just"/>
            <a:r>
              <a:rPr lang="en-IN" dirty="0" smtClean="0"/>
              <a:t>Custom core service uses these structures to create dynamic register model.</a:t>
            </a:r>
          </a:p>
          <a:p>
            <a:pPr lvl="2" algn="just"/>
            <a:r>
              <a:rPr lang="en-IN" dirty="0" smtClean="0"/>
              <a:t>This parsing should be done prior to any register requests (say during </a:t>
            </a:r>
            <a:r>
              <a:rPr lang="en-IN" dirty="0" err="1" smtClean="0"/>
              <a:t>build_phase</a:t>
            </a:r>
            <a:r>
              <a:rPr lang="en-IN" dirty="0" smtClean="0"/>
              <a:t>).</a:t>
            </a:r>
          </a:p>
          <a:p>
            <a:pPr lvl="1" algn="just"/>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12</a:t>
            </a:fld>
            <a:endParaRPr lang="en-US"/>
          </a:p>
        </p:txBody>
      </p:sp>
      <p:grpSp>
        <p:nvGrpSpPr>
          <p:cNvPr id="10" name="Group 9"/>
          <p:cNvGrpSpPr/>
          <p:nvPr/>
        </p:nvGrpSpPr>
        <p:grpSpPr>
          <a:xfrm>
            <a:off x="2057400" y="5334000"/>
            <a:ext cx="5410200" cy="1102691"/>
            <a:chOff x="2286000" y="4953000"/>
            <a:chExt cx="5410200" cy="1102691"/>
          </a:xfrm>
        </p:grpSpPr>
        <p:sp>
          <p:nvSpPr>
            <p:cNvPr id="7" name="Right Arrow 6"/>
            <p:cNvSpPr/>
            <p:nvPr/>
          </p:nvSpPr>
          <p:spPr>
            <a:xfrm>
              <a:off x="4343400" y="5143500"/>
              <a:ext cx="1371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Oval 7"/>
            <p:cNvSpPr/>
            <p:nvPr/>
          </p:nvSpPr>
          <p:spPr>
            <a:xfrm>
              <a:off x="2286000" y="4953000"/>
              <a:ext cx="1828800" cy="10668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IN" b="1" dirty="0" smtClean="0"/>
                <a:t>No Expensive class Prototypes</a:t>
              </a:r>
              <a:endParaRPr lang="en-IN" b="1" dirty="0"/>
            </a:p>
          </p:txBody>
        </p:sp>
        <p:sp>
          <p:nvSpPr>
            <p:cNvPr id="9" name="Oval 8"/>
            <p:cNvSpPr/>
            <p:nvPr/>
          </p:nvSpPr>
          <p:spPr>
            <a:xfrm>
              <a:off x="5867400" y="4988891"/>
              <a:ext cx="1828800" cy="1066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IN" b="1" dirty="0" smtClean="0"/>
                <a:t>Less Compilation Overhead</a:t>
              </a:r>
              <a:endParaRPr lang="en-IN" b="1" dirty="0"/>
            </a:p>
          </p:txBody>
        </p:sp>
      </p:grpSp>
    </p:spTree>
    <p:extLst>
      <p:ext uri="{BB962C8B-B14F-4D97-AF65-F5344CB8AC3E}">
        <p14:creationId xmlns:p14="http://schemas.microsoft.com/office/powerpoint/2010/main" val="5973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562"/>
          </a:xfrm>
        </p:spPr>
        <p:txBody>
          <a:bodyPr/>
          <a:lstStyle/>
          <a:p>
            <a:r>
              <a:rPr lang="en-US" dirty="0" smtClean="0"/>
              <a:t>Dynamic Model Approach</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13</a:t>
            </a:fld>
            <a:endParaRPr lang="en-US"/>
          </a:p>
        </p:txBody>
      </p:sp>
      <p:pic>
        <p:nvPicPr>
          <p:cNvPr id="11" name="Content Placeholder 10"/>
          <p:cNvPicPr>
            <a:picLocks noGrp="1" noChangeAspect="1"/>
          </p:cNvPicPr>
          <p:nvPr>
            <p:ph idx="1"/>
          </p:nvPr>
        </p:nvPicPr>
        <p:blipFill>
          <a:blip r:embed="rId2"/>
          <a:stretch>
            <a:fillRect/>
          </a:stretch>
        </p:blipFill>
        <p:spPr>
          <a:xfrm>
            <a:off x="304800" y="5673278"/>
            <a:ext cx="8229600" cy="422722"/>
          </a:xfrm>
          <a:prstGeom prst="rect">
            <a:avLst/>
          </a:prstGeom>
          <a:ln w="1905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685800" y="1143000"/>
            <a:ext cx="6931631" cy="2044831"/>
          </a:xfrm>
          <a:prstGeom prst="rect">
            <a:avLst/>
          </a:prstGeom>
          <a:ln w="1905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1943648" y="3905381"/>
            <a:ext cx="4380952" cy="1047619"/>
          </a:xfrm>
          <a:prstGeom prst="rect">
            <a:avLst/>
          </a:prstGeom>
          <a:ln w="1905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5"/>
          <a:stretch>
            <a:fillRect/>
          </a:stretch>
        </p:blipFill>
        <p:spPr>
          <a:xfrm>
            <a:off x="2057400" y="3226647"/>
            <a:ext cx="4011912" cy="637190"/>
          </a:xfrm>
          <a:prstGeom prst="rect">
            <a:avLst/>
          </a:prstGeom>
        </p:spPr>
      </p:pic>
      <p:pic>
        <p:nvPicPr>
          <p:cNvPr id="17" name="Picture 16"/>
          <p:cNvPicPr>
            <a:picLocks noChangeAspect="1"/>
          </p:cNvPicPr>
          <p:nvPr/>
        </p:nvPicPr>
        <p:blipFill>
          <a:blip r:embed="rId6"/>
          <a:stretch>
            <a:fillRect/>
          </a:stretch>
        </p:blipFill>
        <p:spPr>
          <a:xfrm>
            <a:off x="332808" y="4953000"/>
            <a:ext cx="8125392" cy="710465"/>
          </a:xfrm>
          <a:prstGeom prst="rect">
            <a:avLst/>
          </a:prstGeom>
        </p:spPr>
      </p:pic>
      <p:pic>
        <p:nvPicPr>
          <p:cNvPr id="18" name="Picture 17"/>
          <p:cNvPicPr>
            <a:picLocks noChangeAspect="1"/>
          </p:cNvPicPr>
          <p:nvPr/>
        </p:nvPicPr>
        <p:blipFill>
          <a:blip r:embed="rId7"/>
          <a:stretch>
            <a:fillRect/>
          </a:stretch>
        </p:blipFill>
        <p:spPr>
          <a:xfrm>
            <a:off x="7645636" y="1578678"/>
            <a:ext cx="1345964" cy="964202"/>
          </a:xfrm>
          <a:prstGeom prst="rect">
            <a:avLst/>
          </a:prstGeom>
        </p:spPr>
      </p:pic>
    </p:spTree>
    <p:extLst>
      <p:ext uri="{BB962C8B-B14F-4D97-AF65-F5344CB8AC3E}">
        <p14:creationId xmlns:p14="http://schemas.microsoft.com/office/powerpoint/2010/main" val="31183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Simulation Overhead Check List</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9876675"/>
              </p:ext>
            </p:extLst>
          </p:nvPr>
        </p:nvGraphicFramePr>
        <p:xfrm>
          <a:off x="609600" y="1434035"/>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58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3" dur="5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19" dur="500" fill="hold"/>
                                        <p:tgtEl>
                                          <p:spTgt spid="6">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chart seriesIdx="0" categoryIdx="1" bldStep="ptInSeries"/>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chart seriesIdx="1" categoryIdx="0" bldStep="ptInSeries"/>
                                            </p:graphicEl>
                                          </p:spTgt>
                                        </p:tgtEl>
                                        <p:attrNameLst>
                                          <p:attrName>style.visibility</p:attrName>
                                        </p:attrNameLst>
                                      </p:cBhvr>
                                      <p:to>
                                        <p:strVal val="visible"/>
                                      </p:to>
                                    </p:set>
                                    <p:anim calcmode="lin" valueType="num">
                                      <p:cBhvr additive="base">
                                        <p:cTn id="23" dur="500" fill="hold"/>
                                        <p:tgtEl>
                                          <p:spTgt spid="6">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graphicEl>
                                              <a:chart seriesIdx="1" categoryIdx="1" bldStep="ptInSeries"/>
                                            </p:graphicEl>
                                          </p:spTgt>
                                        </p:tgtEl>
                                        <p:attrNameLst>
                                          <p:attrName>style.visibility</p:attrName>
                                        </p:attrNameLst>
                                      </p:cBhvr>
                                      <p:to>
                                        <p:strVal val="visible"/>
                                      </p:to>
                                    </p:set>
                                    <p:anim calcmode="lin" valueType="num">
                                      <p:cBhvr additive="base">
                                        <p:cTn id="29" dur="500" fill="hold"/>
                                        <p:tgtEl>
                                          <p:spTgt spid="6">
                                            <p:graphicEl>
                                              <a:chart seriesIdx="1"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chart seriesIdx="1"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Dynamic Register Model generation</a:t>
            </a:r>
            <a:endParaRPr lang="en-IN" dirty="0"/>
          </a:p>
        </p:txBody>
      </p:sp>
      <p:sp>
        <p:nvSpPr>
          <p:cNvPr id="3" name="Content Placeholder 2"/>
          <p:cNvSpPr>
            <a:spLocks noGrp="1"/>
          </p:cNvSpPr>
          <p:nvPr>
            <p:ph idx="1"/>
          </p:nvPr>
        </p:nvSpPr>
        <p:spPr>
          <a:xfrm>
            <a:off x="457200" y="1417638"/>
            <a:ext cx="8229600" cy="3154362"/>
          </a:xfrm>
        </p:spPr>
        <p:txBody>
          <a:bodyPr>
            <a:normAutofit fontScale="77500" lnSpcReduction="20000"/>
          </a:bodyPr>
          <a:lstStyle/>
          <a:p>
            <a:pPr algn="just"/>
            <a:r>
              <a:rPr lang="en-IN" dirty="0" smtClean="0"/>
              <a:t>Once information is available in structures, if any request for register/field access is made:</a:t>
            </a:r>
          </a:p>
          <a:p>
            <a:pPr lvl="1" algn="just"/>
            <a:r>
              <a:rPr lang="en-IN" dirty="0" smtClean="0"/>
              <a:t>Custom Core Service creates (instantiates) requested register element (register group or register or field elements extended from UVM RAL Base classes and overridden) and configures this instance using the attributes from the parsed SV structures,</a:t>
            </a:r>
          </a:p>
          <a:p>
            <a:pPr lvl="1" algn="just"/>
            <a:r>
              <a:rPr lang="en-IN" dirty="0" smtClean="0"/>
              <a:t>Creates </a:t>
            </a:r>
            <a:r>
              <a:rPr lang="en-IN" dirty="0" smtClean="0"/>
              <a:t>the element hierarchy (If not yet created till then),</a:t>
            </a:r>
            <a:endParaRPr lang="en-IN" dirty="0"/>
          </a:p>
          <a:p>
            <a:pPr lvl="1" algn="just"/>
            <a:r>
              <a:rPr lang="en-IN" dirty="0"/>
              <a:t>A</a:t>
            </a:r>
            <a:r>
              <a:rPr lang="en-IN" dirty="0" smtClean="0"/>
              <a:t>nd fits the element in the hierarchy.</a:t>
            </a:r>
          </a:p>
          <a:p>
            <a:pPr algn="just"/>
            <a:r>
              <a:rPr lang="en-IN" dirty="0" smtClean="0"/>
              <a:t>Instantiation of register elements thus occurs only when requested.</a:t>
            </a:r>
          </a:p>
          <a:p>
            <a:pPr lvl="1" algn="just"/>
            <a:r>
              <a:rPr lang="en-IN" dirty="0" smtClean="0"/>
              <a:t>Thereby reducing the number of objects of classes in a simulation.</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15</a:t>
            </a:fld>
            <a:endParaRPr lang="en-US"/>
          </a:p>
        </p:txBody>
      </p:sp>
      <p:pic>
        <p:nvPicPr>
          <p:cNvPr id="7" name="Picture 6"/>
          <p:cNvPicPr>
            <a:picLocks noChangeAspect="1"/>
          </p:cNvPicPr>
          <p:nvPr/>
        </p:nvPicPr>
        <p:blipFill>
          <a:blip r:embed="rId2"/>
          <a:stretch>
            <a:fillRect/>
          </a:stretch>
        </p:blipFill>
        <p:spPr>
          <a:xfrm>
            <a:off x="736674" y="4495800"/>
            <a:ext cx="7670651" cy="1828800"/>
          </a:xfrm>
          <a:prstGeom prst="rect">
            <a:avLst/>
          </a:prstGeom>
        </p:spPr>
      </p:pic>
    </p:spTree>
    <p:extLst>
      <p:ext uri="{BB962C8B-B14F-4D97-AF65-F5344CB8AC3E}">
        <p14:creationId xmlns:p14="http://schemas.microsoft.com/office/powerpoint/2010/main" val="37438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Simulation Overhead Check List</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16</a:t>
            </a:fld>
            <a:endParaRPr lang="en-US"/>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13207160"/>
              </p:ext>
            </p:extLst>
          </p:nvPr>
        </p:nvGraphicFramePr>
        <p:xfrm>
          <a:off x="609600" y="1434035"/>
          <a:ext cx="82296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p:cNvCxnSpPr/>
          <p:nvPr/>
        </p:nvCxnSpPr>
        <p:spPr>
          <a:xfrm>
            <a:off x="2438400" y="1752600"/>
            <a:ext cx="533400" cy="2590800"/>
          </a:xfrm>
          <a:prstGeom prst="straightConnector1">
            <a:avLst/>
          </a:prstGeom>
          <a:ln w="41275">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76800" y="3505200"/>
            <a:ext cx="228600" cy="990600"/>
          </a:xfrm>
          <a:prstGeom prst="straightConnector1">
            <a:avLst/>
          </a:prstGeom>
          <a:ln w="41275">
            <a:solidFill>
              <a:schemeClr val="bg2">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1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7" dur="5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chart seriesIdx="0" categoryIdx="0" bldStep="ptInCategory"/>
                                            </p:graphicEl>
                                          </p:spTgt>
                                        </p:tgtEl>
                                        <p:attrNameLst>
                                          <p:attrName>style.visibility</p:attrName>
                                        </p:attrNameLst>
                                      </p:cBhvr>
                                      <p:to>
                                        <p:strVal val="visible"/>
                                      </p:to>
                                    </p:set>
                                    <p:anim calcmode="lin" valueType="num">
                                      <p:cBhvr additive="base">
                                        <p:cTn id="13" dur="500" fill="hold"/>
                                        <p:tgtEl>
                                          <p:spTgt spid="8">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chart seriesIdx="0" categoryIdx="0" bldStep="ptIn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 calcmode="lin" valueType="num">
                                      <p:cBhvr additive="base">
                                        <p:cTn id="19" dur="500" fill="hold"/>
                                        <p:tgtEl>
                                          <p:spTgt spid="8">
                                            <p:graphicEl>
                                              <a:chart seriesIdx="1" categoryIdx="0" bldStep="ptIn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chart seriesIdx="1" categoryIdx="0" bldStep="ptIn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graphicEl>
                                              <a:chart seriesIdx="0" categoryIdx="1" bldStep="ptInCategory"/>
                                            </p:graphicEl>
                                          </p:spTgt>
                                        </p:tgtEl>
                                        <p:attrNameLst>
                                          <p:attrName>style.visibility</p:attrName>
                                        </p:attrNameLst>
                                      </p:cBhvr>
                                      <p:to>
                                        <p:strVal val="visible"/>
                                      </p:to>
                                    </p:set>
                                    <p:anim calcmode="lin" valueType="num">
                                      <p:cBhvr additive="base">
                                        <p:cTn id="29" dur="500" fill="hold"/>
                                        <p:tgtEl>
                                          <p:spTgt spid="8">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graphicEl>
                                              <a:chart seriesIdx="0" categoryIdx="1" bldStep="ptIn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graphicEl>
                                              <a:chart seriesIdx="1" categoryIdx="1" bldStep="ptInCategory"/>
                                            </p:graphicEl>
                                          </p:spTgt>
                                        </p:tgtEl>
                                        <p:attrNameLst>
                                          <p:attrName>style.visibility</p:attrName>
                                        </p:attrNameLst>
                                      </p:cBhvr>
                                      <p:to>
                                        <p:strVal val="visible"/>
                                      </p:to>
                                    </p:set>
                                    <p:anim calcmode="lin" valueType="num">
                                      <p:cBhvr additive="base">
                                        <p:cTn id="35" dur="500" fill="hold"/>
                                        <p:tgtEl>
                                          <p:spTgt spid="8">
                                            <p:graphicEl>
                                              <a:chart seriesIdx="1" categoryIdx="1" bldStep="ptInCategory"/>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graphicEl>
                                              <a:chart seriesIdx="1" categoryIdx="1" bldStep="ptIn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10600" cy="162419"/>
          </a:xfrm>
        </p:spPr>
        <p:txBody>
          <a:bodyPr>
            <a:normAutofit fontScale="90000"/>
          </a:bodyPr>
          <a:lstStyle/>
          <a:p>
            <a:r>
              <a:rPr lang="en-IN" dirty="0" smtClean="0"/>
              <a:t>Functional Implementation of Dynamic Register Model - </a:t>
            </a:r>
            <a:r>
              <a:rPr lang="en-IN" sz="3600" i="1" dirty="0" smtClean="0"/>
              <a:t> Issues</a:t>
            </a:r>
            <a:endParaRPr lang="en-IN" sz="3600" i="1" dirty="0"/>
          </a:p>
        </p:txBody>
      </p:sp>
      <p:sp>
        <p:nvSpPr>
          <p:cNvPr id="4" name="Footer Placeholder 3"/>
          <p:cNvSpPr>
            <a:spLocks noGrp="1"/>
          </p:cNvSpPr>
          <p:nvPr>
            <p:ph type="ftr" sz="quarter" idx="11"/>
          </p:nvPr>
        </p:nvSpPr>
        <p:spPr/>
        <p:txBody>
          <a:bodyPr/>
          <a:lstStyle/>
          <a:p>
            <a:r>
              <a:rPr lang="en-US" dirty="0" smtClean="0"/>
              <a:t>© </a:t>
            </a:r>
            <a:r>
              <a:rPr lang="en-US" dirty="0" err="1" smtClean="0"/>
              <a:t>Accellera</a:t>
            </a:r>
            <a:r>
              <a:rPr lang="en-US" dirty="0" smtClean="0"/>
              <a:t>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17</a:t>
            </a:fld>
            <a:endParaRPr lang="en-US"/>
          </a:p>
        </p:txBody>
      </p:sp>
      <p:sp>
        <p:nvSpPr>
          <p:cNvPr id="7" name="Content Placeholder 6"/>
          <p:cNvSpPr>
            <a:spLocks noGrp="1"/>
          </p:cNvSpPr>
          <p:nvPr>
            <p:ph idx="1"/>
          </p:nvPr>
        </p:nvSpPr>
        <p:spPr>
          <a:xfrm>
            <a:off x="491924" y="1600201"/>
            <a:ext cx="8305800" cy="1828799"/>
          </a:xfrm>
        </p:spPr>
        <p:txBody>
          <a:bodyPr>
            <a:normAutofit fontScale="92500" lnSpcReduction="10000"/>
          </a:bodyPr>
          <a:lstStyle/>
          <a:p>
            <a:pPr algn="just"/>
            <a:r>
              <a:rPr lang="en-IN" dirty="0" smtClean="0"/>
              <a:t>….But UVM RAL base classes are rigid. </a:t>
            </a:r>
          </a:p>
          <a:p>
            <a:pPr lvl="1" algn="just"/>
            <a:r>
              <a:rPr lang="en-IN" dirty="0" smtClean="0"/>
              <a:t>Do not allow register elements to be added into an existing hierarchy after block is locked.</a:t>
            </a:r>
          </a:p>
          <a:p>
            <a:pPr lvl="1" algn="just"/>
            <a:r>
              <a:rPr lang="en-IN" dirty="0" smtClean="0"/>
              <a:t>And without locking, any register write or read process cannot be performed.</a:t>
            </a:r>
          </a:p>
          <a:p>
            <a:pPr marL="457200" lvl="1" indent="0" algn="just">
              <a:buNone/>
            </a:pPr>
            <a:endParaRPr lang="en-IN" dirty="0"/>
          </a:p>
        </p:txBody>
      </p:sp>
      <p:grpSp>
        <p:nvGrpSpPr>
          <p:cNvPr id="15" name="Group 14"/>
          <p:cNvGrpSpPr/>
          <p:nvPr/>
        </p:nvGrpSpPr>
        <p:grpSpPr>
          <a:xfrm>
            <a:off x="381000" y="3373821"/>
            <a:ext cx="1524000" cy="2874579"/>
            <a:chOff x="2133600" y="3200400"/>
            <a:chExt cx="1524000" cy="2874579"/>
          </a:xfrm>
        </p:grpSpPr>
        <p:sp>
          <p:nvSpPr>
            <p:cNvPr id="8" name="Rounded Rectangle 7"/>
            <p:cNvSpPr/>
            <p:nvPr/>
          </p:nvSpPr>
          <p:spPr>
            <a:xfrm>
              <a:off x="2324100" y="5008179"/>
              <a:ext cx="1143000" cy="10668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dynamic addition</a:t>
              </a:r>
              <a:endParaRPr lang="en-US" dirty="0"/>
            </a:p>
          </p:txBody>
        </p:sp>
        <p:sp>
          <p:nvSpPr>
            <p:cNvPr id="9" name="Flowchart: Decision 8"/>
            <p:cNvSpPr/>
            <p:nvPr/>
          </p:nvSpPr>
          <p:spPr>
            <a:xfrm>
              <a:off x="2133600" y="3200400"/>
              <a:ext cx="1524000" cy="914400"/>
            </a:xfrm>
            <a:prstGeom prst="flowChartDecis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smtClean="0">
                  <a:solidFill>
                    <a:schemeClr val="bg2">
                      <a:lumMod val="10000"/>
                    </a:schemeClr>
                  </a:solidFill>
                  <a:latin typeface="Arial Rounded MT Bold" panose="020F0704030504030204" pitchFamily="34" charset="0"/>
                </a:rPr>
                <a:t>If </a:t>
              </a:r>
              <a:r>
                <a:rPr lang="en-US" sz="1200" dirty="0" err="1" smtClean="0">
                  <a:solidFill>
                    <a:schemeClr val="bg2">
                      <a:lumMod val="10000"/>
                    </a:schemeClr>
                  </a:solidFill>
                  <a:latin typeface="Arial Rounded MT Bold" panose="020F0704030504030204" pitchFamily="34" charset="0"/>
                </a:rPr>
                <a:t>Reg</a:t>
              </a:r>
              <a:r>
                <a:rPr lang="en-US" sz="1200" dirty="0" smtClean="0">
                  <a:solidFill>
                    <a:schemeClr val="bg2">
                      <a:lumMod val="10000"/>
                    </a:schemeClr>
                  </a:solidFill>
                  <a:latin typeface="Arial Rounded MT Bold" panose="020F0704030504030204" pitchFamily="34" charset="0"/>
                </a:rPr>
                <a:t> block is locked</a:t>
              </a:r>
              <a:endParaRPr lang="en-US" sz="1200" dirty="0">
                <a:solidFill>
                  <a:schemeClr val="bg2">
                    <a:lumMod val="10000"/>
                  </a:schemeClr>
                </a:solidFill>
                <a:latin typeface="Arial Rounded MT Bold" panose="020F0704030504030204" pitchFamily="34" charset="0"/>
              </a:endParaRPr>
            </a:p>
          </p:txBody>
        </p:sp>
        <p:cxnSp>
          <p:nvCxnSpPr>
            <p:cNvPr id="10" name="Straight Arrow Connector 9"/>
            <p:cNvCxnSpPr>
              <a:stCxn id="9" idx="2"/>
              <a:endCxn id="8" idx="0"/>
            </p:cNvCxnSpPr>
            <p:nvPr/>
          </p:nvCxnSpPr>
          <p:spPr>
            <a:xfrm>
              <a:off x="2895600" y="4114800"/>
              <a:ext cx="0" cy="8933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544161" y="3428999"/>
            <a:ext cx="1447800" cy="2895601"/>
            <a:chOff x="4800600" y="3179378"/>
            <a:chExt cx="1447800" cy="2895601"/>
          </a:xfrm>
        </p:grpSpPr>
        <p:sp>
          <p:nvSpPr>
            <p:cNvPr id="12" name="Rounded Rectangle 11"/>
            <p:cNvSpPr/>
            <p:nvPr/>
          </p:nvSpPr>
          <p:spPr>
            <a:xfrm>
              <a:off x="4953000" y="5008179"/>
              <a:ext cx="1143000" cy="10668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a:t>
              </a:r>
              <a:r>
                <a:rPr lang="en-US" dirty="0" err="1" smtClean="0"/>
                <a:t>Reg</a:t>
              </a:r>
              <a:r>
                <a:rPr lang="en-US" dirty="0" smtClean="0"/>
                <a:t> Element Process</a:t>
              </a:r>
              <a:endParaRPr lang="en-US" dirty="0"/>
            </a:p>
          </p:txBody>
        </p:sp>
        <p:sp>
          <p:nvSpPr>
            <p:cNvPr id="13" name="Flowchart: Decision 12"/>
            <p:cNvSpPr/>
            <p:nvPr/>
          </p:nvSpPr>
          <p:spPr>
            <a:xfrm>
              <a:off x="4800600" y="3179378"/>
              <a:ext cx="1447800" cy="935421"/>
            </a:xfrm>
            <a:prstGeom prst="flowChartDecis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00" b="1" dirty="0" smtClean="0">
                  <a:solidFill>
                    <a:schemeClr val="bg2">
                      <a:lumMod val="10000"/>
                    </a:schemeClr>
                  </a:solidFill>
                  <a:latin typeface="Arial" panose="020B0604020202020204" pitchFamily="34" charset="0"/>
                  <a:cs typeface="Arial" panose="020B0604020202020204" pitchFamily="34" charset="0"/>
                </a:rPr>
                <a:t>If </a:t>
              </a:r>
              <a:r>
                <a:rPr lang="en-US" sz="1100" b="1" dirty="0" err="1" smtClean="0">
                  <a:solidFill>
                    <a:schemeClr val="bg2">
                      <a:lumMod val="10000"/>
                    </a:schemeClr>
                  </a:solidFill>
                  <a:latin typeface="Arial" panose="020B0604020202020204" pitchFamily="34" charset="0"/>
                  <a:cs typeface="Arial" panose="020B0604020202020204" pitchFamily="34" charset="0"/>
                </a:rPr>
                <a:t>Reg</a:t>
              </a:r>
              <a:r>
                <a:rPr lang="en-US" sz="1100" b="1" dirty="0" smtClean="0">
                  <a:solidFill>
                    <a:schemeClr val="bg2">
                      <a:lumMod val="10000"/>
                    </a:schemeClr>
                  </a:solidFill>
                  <a:latin typeface="Arial" panose="020B0604020202020204" pitchFamily="34" charset="0"/>
                  <a:cs typeface="Arial" panose="020B0604020202020204" pitchFamily="34" charset="0"/>
                </a:rPr>
                <a:t> block is “NOT“ locked</a:t>
              </a:r>
              <a:endParaRPr lang="en-US" sz="1100" b="1" dirty="0">
                <a:solidFill>
                  <a:schemeClr val="bg2">
                    <a:lumMod val="10000"/>
                  </a:schemeClr>
                </a:solidFill>
                <a:latin typeface="Arial" panose="020B0604020202020204" pitchFamily="34" charset="0"/>
                <a:cs typeface="Arial" panose="020B0604020202020204" pitchFamily="34" charset="0"/>
              </a:endParaRPr>
            </a:p>
          </p:txBody>
        </p:sp>
        <p:cxnSp>
          <p:nvCxnSpPr>
            <p:cNvPr id="14" name="Straight Arrow Connector 13"/>
            <p:cNvCxnSpPr>
              <a:stCxn id="13" idx="2"/>
              <a:endCxn id="12" idx="0"/>
            </p:cNvCxnSpPr>
            <p:nvPr/>
          </p:nvCxnSpPr>
          <p:spPr>
            <a:xfrm>
              <a:off x="5524500" y="4114799"/>
              <a:ext cx="0" cy="8933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943600" y="4114800"/>
            <a:ext cx="2362200" cy="1676400"/>
            <a:chOff x="5562600" y="3733801"/>
            <a:chExt cx="2362200" cy="1676400"/>
          </a:xfrm>
        </p:grpSpPr>
        <p:sp>
          <p:nvSpPr>
            <p:cNvPr id="23" name="Rectangle 22"/>
            <p:cNvSpPr/>
            <p:nvPr/>
          </p:nvSpPr>
          <p:spPr>
            <a:xfrm>
              <a:off x="5562600" y="3733801"/>
              <a:ext cx="2362200" cy="1676400"/>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36772" y="4191001"/>
              <a:ext cx="935628" cy="1122305"/>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9" name="TextBox 18"/>
            <p:cNvSpPr txBox="1"/>
            <p:nvPr/>
          </p:nvSpPr>
          <p:spPr>
            <a:xfrm>
              <a:off x="6934200" y="4409088"/>
              <a:ext cx="717953" cy="584775"/>
            </a:xfrm>
            <a:prstGeom prst="rect">
              <a:avLst/>
            </a:prstGeom>
            <a:noFill/>
          </p:spPr>
          <p:txBody>
            <a:bodyPr wrap="none" rtlCol="0">
              <a:normAutofit/>
            </a:bodyPr>
            <a:lstStyle/>
            <a:p>
              <a:r>
                <a:rPr lang="en-US" sz="1600" dirty="0" smtClean="0"/>
                <a:t>Write/</a:t>
              </a:r>
            </a:p>
            <a:p>
              <a:r>
                <a:rPr lang="en-US" sz="1600" dirty="0" smtClean="0"/>
                <a:t>Read</a:t>
              </a:r>
              <a:endParaRPr lang="en-US" sz="1600" dirty="0"/>
            </a:p>
          </p:txBody>
        </p:sp>
        <p:sp>
          <p:nvSpPr>
            <p:cNvPr id="20" name="Oval 19"/>
            <p:cNvSpPr/>
            <p:nvPr/>
          </p:nvSpPr>
          <p:spPr>
            <a:xfrm>
              <a:off x="5732118" y="4190999"/>
              <a:ext cx="935628" cy="1122307"/>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6" name="TextBox 5"/>
            <p:cNvSpPr txBox="1"/>
            <p:nvPr/>
          </p:nvSpPr>
          <p:spPr>
            <a:xfrm>
              <a:off x="5742733" y="4433750"/>
              <a:ext cx="1039067" cy="584775"/>
            </a:xfrm>
            <a:prstGeom prst="rect">
              <a:avLst/>
            </a:prstGeom>
            <a:noFill/>
          </p:spPr>
          <p:txBody>
            <a:bodyPr wrap="none" rtlCol="0">
              <a:normAutofit/>
            </a:bodyPr>
            <a:lstStyle/>
            <a:p>
              <a:r>
                <a:rPr lang="en-US" sz="1600" dirty="0" smtClean="0"/>
                <a:t>Dynamic </a:t>
              </a:r>
            </a:p>
            <a:p>
              <a:r>
                <a:rPr lang="en-US" sz="1600" dirty="0" smtClean="0"/>
                <a:t>Addition</a:t>
              </a:r>
              <a:endParaRPr lang="en-US" sz="1600" dirty="0"/>
            </a:p>
          </p:txBody>
        </p:sp>
        <p:sp>
          <p:nvSpPr>
            <p:cNvPr id="24" name="TextBox 23"/>
            <p:cNvSpPr txBox="1"/>
            <p:nvPr/>
          </p:nvSpPr>
          <p:spPr>
            <a:xfrm>
              <a:off x="5715000" y="3810000"/>
              <a:ext cx="2184637" cy="307777"/>
            </a:xfrm>
            <a:prstGeom prst="rect">
              <a:avLst/>
            </a:prstGeom>
            <a:gradFill>
              <a:gsLst>
                <a:gs pos="90000">
                  <a:schemeClr val="accent4">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1400" dirty="0" smtClean="0"/>
                <a:t>MUTUALLY EXCLUSIVE</a:t>
              </a:r>
              <a:endParaRPr lang="en-US" sz="1400" dirty="0"/>
            </a:p>
          </p:txBody>
        </p:sp>
      </p:grpSp>
      <p:sp>
        <p:nvSpPr>
          <p:cNvPr id="25" name="Right Arrow 24"/>
          <p:cNvSpPr/>
          <p:nvPr/>
        </p:nvSpPr>
        <p:spPr>
          <a:xfrm>
            <a:off x="4495800" y="4571999"/>
            <a:ext cx="1066800" cy="533401"/>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9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908550"/>
          </a:xfrm>
        </p:spPr>
        <p:txBody>
          <a:bodyPr>
            <a:normAutofit fontScale="92500" lnSpcReduction="10000"/>
          </a:bodyPr>
          <a:lstStyle/>
          <a:p>
            <a:pPr algn="just"/>
            <a:r>
              <a:rPr lang="en-IN" dirty="0" smtClean="0"/>
              <a:t>Nevertheless, </a:t>
            </a:r>
            <a:r>
              <a:rPr lang="en-IN" dirty="0"/>
              <a:t>UVM RAL base classes are </a:t>
            </a:r>
            <a:r>
              <a:rPr lang="en-IN" dirty="0" smtClean="0"/>
              <a:t>versatile.</a:t>
            </a:r>
          </a:p>
          <a:p>
            <a:pPr algn="just"/>
            <a:r>
              <a:rPr lang="en-IN" dirty="0" smtClean="0"/>
              <a:t>Following API </a:t>
            </a:r>
            <a:r>
              <a:rPr lang="en-IN" dirty="0"/>
              <a:t>hooks enable to re-configure the hierarchy at any point: </a:t>
            </a:r>
          </a:p>
          <a:p>
            <a:pPr lvl="1" algn="just"/>
            <a:r>
              <a:rPr lang="en-IN" dirty="0" smtClean="0"/>
              <a:t>“</a:t>
            </a:r>
            <a:r>
              <a:rPr lang="en-IN" b="1" dirty="0" smtClean="0"/>
              <a:t>configure</a:t>
            </a:r>
            <a:r>
              <a:rPr lang="en-IN" dirty="0" smtClean="0"/>
              <a:t>” </a:t>
            </a:r>
            <a:r>
              <a:rPr lang="en-IN" dirty="0"/>
              <a:t>function in registers and fields do not check for </a:t>
            </a:r>
            <a:r>
              <a:rPr lang="en-IN" dirty="0" smtClean="0"/>
              <a:t>lock.</a:t>
            </a:r>
            <a:endParaRPr lang="en-IN" dirty="0"/>
          </a:p>
          <a:p>
            <a:pPr lvl="2" algn="just"/>
            <a:r>
              <a:rPr lang="en-IN" dirty="0" smtClean="0"/>
              <a:t>Hence, “</a:t>
            </a:r>
            <a:r>
              <a:rPr lang="en-IN" b="1" dirty="0" smtClean="0"/>
              <a:t>configure</a:t>
            </a:r>
            <a:r>
              <a:rPr lang="en-IN" dirty="0" smtClean="0"/>
              <a:t>” </a:t>
            </a:r>
            <a:r>
              <a:rPr lang="en-IN" dirty="0"/>
              <a:t>function can be called anytime irrespective of whether the block is locked or not.</a:t>
            </a:r>
          </a:p>
          <a:p>
            <a:pPr lvl="1" algn="just"/>
            <a:r>
              <a:rPr lang="en-IN" dirty="0"/>
              <a:t>These </a:t>
            </a:r>
            <a:r>
              <a:rPr lang="en-IN" dirty="0" smtClean="0"/>
              <a:t>“</a:t>
            </a:r>
            <a:r>
              <a:rPr lang="en-IN" b="1" dirty="0" smtClean="0"/>
              <a:t>configure</a:t>
            </a:r>
            <a:r>
              <a:rPr lang="en-IN" dirty="0" smtClean="0"/>
              <a:t>” </a:t>
            </a:r>
            <a:r>
              <a:rPr lang="en-IN" dirty="0"/>
              <a:t>functions are the ones which create the hierarchy of </a:t>
            </a:r>
            <a:r>
              <a:rPr lang="en-IN" dirty="0" smtClean="0"/>
              <a:t>register elements: </a:t>
            </a:r>
            <a:r>
              <a:rPr lang="en-IN" dirty="0"/>
              <a:t>They decide parent of a </a:t>
            </a:r>
            <a:r>
              <a:rPr lang="en-IN" dirty="0" smtClean="0"/>
              <a:t>register element, </a:t>
            </a:r>
            <a:r>
              <a:rPr lang="en-IN" dirty="0"/>
              <a:t>address of registers, position of fields etc</a:t>
            </a:r>
            <a:r>
              <a:rPr lang="en-IN" dirty="0" smtClean="0"/>
              <a:t>., which are the attributes of the register element.</a:t>
            </a:r>
            <a:endParaRPr lang="en-IN" dirty="0"/>
          </a:p>
          <a:p>
            <a:pPr lvl="1" algn="just"/>
            <a:r>
              <a:rPr lang="en-IN" dirty="0"/>
              <a:t>Similarly, number of hooks like </a:t>
            </a:r>
            <a:r>
              <a:rPr lang="en-IN" dirty="0" smtClean="0"/>
              <a:t>“</a:t>
            </a:r>
            <a:r>
              <a:rPr lang="en-IN" b="1" dirty="0" err="1" smtClean="0"/>
              <a:t>set_parent</a:t>
            </a:r>
            <a:r>
              <a:rPr lang="en-IN" dirty="0" smtClean="0"/>
              <a:t>”, “</a:t>
            </a:r>
            <a:r>
              <a:rPr lang="en-IN" b="1" dirty="0" err="1" smtClean="0"/>
              <a:t>set_hdlpath</a:t>
            </a:r>
            <a:r>
              <a:rPr lang="en-IN" dirty="0" smtClean="0"/>
              <a:t>”, “</a:t>
            </a:r>
            <a:r>
              <a:rPr lang="en-IN" b="1" dirty="0" err="1" smtClean="0"/>
              <a:t>add_map</a:t>
            </a:r>
            <a:r>
              <a:rPr lang="en-IN" dirty="0" smtClean="0"/>
              <a:t>” </a:t>
            </a:r>
            <a:r>
              <a:rPr lang="en-IN" dirty="0"/>
              <a:t>etc., do not check whether the model is locked.</a:t>
            </a:r>
          </a:p>
          <a:p>
            <a:r>
              <a:rPr lang="en-US" dirty="0" smtClean="0"/>
              <a:t>Use these hooks to resolve this quandary.</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18</a:t>
            </a:fld>
            <a:endParaRPr lang="en-US"/>
          </a:p>
        </p:txBody>
      </p:sp>
      <p:sp>
        <p:nvSpPr>
          <p:cNvPr id="8" name="Title 1"/>
          <p:cNvSpPr>
            <a:spLocks noGrp="1"/>
          </p:cNvSpPr>
          <p:nvPr>
            <p:ph type="title"/>
          </p:nvPr>
        </p:nvSpPr>
        <p:spPr/>
        <p:txBody>
          <a:bodyPr>
            <a:normAutofit fontScale="90000"/>
          </a:bodyPr>
          <a:lstStyle/>
          <a:p>
            <a:r>
              <a:rPr lang="en-IN" dirty="0" smtClean="0"/>
              <a:t>Functional Implementation of Dynamic Register Model - </a:t>
            </a:r>
            <a:r>
              <a:rPr lang="en-IN" sz="3600" i="1" dirty="0" smtClean="0"/>
              <a:t> Issues (2/2)</a:t>
            </a:r>
            <a:endParaRPr lang="en-IN" sz="3600" i="1" dirty="0"/>
          </a:p>
        </p:txBody>
      </p:sp>
    </p:spTree>
    <p:extLst>
      <p:ext uri="{BB962C8B-B14F-4D97-AF65-F5344CB8AC3E}">
        <p14:creationId xmlns:p14="http://schemas.microsoft.com/office/powerpoint/2010/main" val="32718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fontScale="90000"/>
          </a:bodyPr>
          <a:lstStyle/>
          <a:p>
            <a:r>
              <a:rPr lang="en-US" dirty="0" smtClean="0"/>
              <a:t>Functional Implementation- </a:t>
            </a:r>
            <a:br>
              <a:rPr lang="en-US" dirty="0" smtClean="0"/>
            </a:br>
            <a:r>
              <a:rPr lang="en-US" sz="3600" i="1" dirty="0" smtClean="0"/>
              <a:t>Issues solved</a:t>
            </a:r>
            <a:endParaRPr lang="en-US" sz="3600" i="1" dirty="0"/>
          </a:p>
        </p:txBody>
      </p:sp>
      <p:sp>
        <p:nvSpPr>
          <p:cNvPr id="3" name="Content Placeholder 2"/>
          <p:cNvSpPr>
            <a:spLocks noGrp="1"/>
          </p:cNvSpPr>
          <p:nvPr>
            <p:ph idx="1"/>
          </p:nvPr>
        </p:nvSpPr>
        <p:spPr>
          <a:xfrm>
            <a:off x="152400" y="1447800"/>
            <a:ext cx="3422189" cy="4876800"/>
          </a:xfrm>
        </p:spPr>
        <p:txBody>
          <a:bodyPr>
            <a:normAutofit fontScale="55000" lnSpcReduction="20000"/>
          </a:bodyPr>
          <a:lstStyle/>
          <a:p>
            <a:pPr algn="just">
              <a:lnSpc>
                <a:spcPct val="120000"/>
              </a:lnSpc>
            </a:pPr>
            <a:r>
              <a:rPr lang="en-US" dirty="0" smtClean="0"/>
              <a:t>Custom core service utilizes API hooks (previous slide) to:</a:t>
            </a:r>
          </a:p>
          <a:p>
            <a:pPr lvl="1" algn="just">
              <a:lnSpc>
                <a:spcPct val="120000"/>
              </a:lnSpc>
            </a:pPr>
            <a:r>
              <a:rPr lang="en-US" dirty="0" smtClean="0"/>
              <a:t>create a new register block handle with same attributes.</a:t>
            </a:r>
          </a:p>
          <a:p>
            <a:pPr lvl="1" algn="just">
              <a:lnSpc>
                <a:spcPct val="120000"/>
              </a:lnSpc>
            </a:pPr>
            <a:r>
              <a:rPr lang="en-US" dirty="0" smtClean="0"/>
              <a:t>(re-) configure the hierarchy to this newly created handle.</a:t>
            </a:r>
          </a:p>
          <a:p>
            <a:pPr algn="just">
              <a:lnSpc>
                <a:spcPct val="120000"/>
              </a:lnSpc>
            </a:pPr>
            <a:r>
              <a:rPr lang="en-US" dirty="0" smtClean="0"/>
              <a:t>For attributes of any new register element (i.e., block/</a:t>
            </a:r>
            <a:r>
              <a:rPr lang="en-US" dirty="0" err="1" smtClean="0"/>
              <a:t>reg</a:t>
            </a:r>
            <a:r>
              <a:rPr lang="en-US" dirty="0" smtClean="0"/>
              <a:t>/field) which was not created yet (but requested to be created),</a:t>
            </a:r>
          </a:p>
          <a:p>
            <a:pPr lvl="1" algn="just">
              <a:lnSpc>
                <a:spcPct val="120000"/>
              </a:lnSpc>
            </a:pPr>
            <a:r>
              <a:rPr lang="en-US" dirty="0" smtClean="0"/>
              <a:t> custom </a:t>
            </a:r>
            <a:r>
              <a:rPr lang="en-US" dirty="0"/>
              <a:t>core service </a:t>
            </a:r>
            <a:r>
              <a:rPr lang="en-US" dirty="0" smtClean="0"/>
              <a:t>uses </a:t>
            </a:r>
            <a:r>
              <a:rPr lang="en-US" dirty="0"/>
              <a:t>information that was stored into structures (during </a:t>
            </a:r>
            <a:r>
              <a:rPr lang="en-US" dirty="0" err="1"/>
              <a:t>build_phase</a:t>
            </a:r>
            <a:r>
              <a:rPr lang="en-US" dirty="0" smtClean="0"/>
              <a:t>).</a:t>
            </a:r>
            <a:endParaRPr lang="en-US" dirty="0"/>
          </a:p>
          <a:p>
            <a:pPr algn="just">
              <a:lnSpc>
                <a:spcPct val="120000"/>
              </a:lnSpc>
            </a:pPr>
            <a:r>
              <a:rPr lang="en-US" dirty="0" smtClean="0"/>
              <a:t>Effectively uses semaphores and state variables to maintain synchronization.</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19</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3810000" y="1219200"/>
            <a:ext cx="5257800" cy="5099050"/>
            <a:chOff x="914400" y="228600"/>
            <a:chExt cx="6400800" cy="6127750"/>
          </a:xfrm>
        </p:grpSpPr>
        <p:sp>
          <p:nvSpPr>
            <p:cNvPr id="9" name="Flowchart: Process 8"/>
            <p:cNvSpPr/>
            <p:nvPr/>
          </p:nvSpPr>
          <p:spPr>
            <a:xfrm>
              <a:off x="914400" y="228600"/>
              <a:ext cx="6400800" cy="61277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90600" y="330200"/>
              <a:ext cx="6263910" cy="5978357"/>
              <a:chOff x="990600" y="330200"/>
              <a:chExt cx="6263910" cy="5978357"/>
            </a:xfrm>
          </p:grpSpPr>
          <p:sp>
            <p:nvSpPr>
              <p:cNvPr id="11" name="Flowchart: Terminator 10"/>
              <p:cNvSpPr/>
              <p:nvPr/>
            </p:nvSpPr>
            <p:spPr>
              <a:xfrm>
                <a:off x="3429000" y="330200"/>
                <a:ext cx="1066800" cy="381000"/>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a:r>
                  <a:rPr lang="en-US" sz="900" dirty="0" smtClean="0">
                    <a:solidFill>
                      <a:schemeClr val="bg2">
                        <a:lumMod val="10000"/>
                      </a:schemeClr>
                    </a:solidFill>
                  </a:rPr>
                  <a:t>Request to Core Service</a:t>
                </a:r>
                <a:endParaRPr lang="en-US" sz="900" dirty="0">
                  <a:solidFill>
                    <a:schemeClr val="bg2">
                      <a:lumMod val="10000"/>
                    </a:schemeClr>
                  </a:solidFill>
                </a:endParaRPr>
              </a:p>
            </p:txBody>
          </p:sp>
          <p:sp>
            <p:nvSpPr>
              <p:cNvPr id="12" name="Flowchart: Decision 11"/>
              <p:cNvSpPr/>
              <p:nvPr/>
            </p:nvSpPr>
            <p:spPr>
              <a:xfrm>
                <a:off x="3333750" y="969751"/>
                <a:ext cx="1257300" cy="76200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schemeClr val="bg2">
                        <a:lumMod val="10000"/>
                      </a:schemeClr>
                    </a:solidFill>
                  </a:rPr>
                  <a:t>Does the handle for block of registers exists?</a:t>
                </a:r>
                <a:endParaRPr lang="en-US" sz="600" dirty="0">
                  <a:solidFill>
                    <a:schemeClr val="bg2">
                      <a:lumMod val="10000"/>
                    </a:schemeClr>
                  </a:solidFill>
                </a:endParaRPr>
              </a:p>
            </p:txBody>
          </p:sp>
          <p:sp>
            <p:nvSpPr>
              <p:cNvPr id="13" name="Flowchart: Process 12"/>
              <p:cNvSpPr/>
              <p:nvPr/>
            </p:nvSpPr>
            <p:spPr>
              <a:xfrm>
                <a:off x="1066800" y="797004"/>
                <a:ext cx="1905000" cy="1107996"/>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r>
                  <a:rPr lang="en-US" sz="1100" dirty="0" smtClean="0">
                    <a:solidFill>
                      <a:schemeClr val="bg2">
                        <a:lumMod val="10000"/>
                      </a:schemeClr>
                    </a:solidFill>
                  </a:rPr>
                  <a:t>- Create handle to custom register block class*</a:t>
                </a:r>
              </a:p>
              <a:p>
                <a:r>
                  <a:rPr lang="en-US" sz="1100" dirty="0" smtClean="0">
                    <a:solidFill>
                      <a:schemeClr val="bg2">
                        <a:lumMod val="10000"/>
                      </a:schemeClr>
                    </a:solidFill>
                  </a:rPr>
                  <a:t>- Conditionally lock the register block.</a:t>
                </a:r>
              </a:p>
              <a:p>
                <a:r>
                  <a:rPr lang="en-US" sz="1100" dirty="0" smtClean="0">
                    <a:solidFill>
                      <a:schemeClr val="bg2">
                        <a:lumMod val="10000"/>
                      </a:schemeClr>
                    </a:solidFill>
                  </a:rPr>
                  <a:t>- Perform any requested operation.</a:t>
                </a:r>
                <a:endParaRPr lang="en-US" sz="1100" dirty="0">
                  <a:solidFill>
                    <a:schemeClr val="bg2">
                      <a:lumMod val="10000"/>
                    </a:schemeClr>
                  </a:solidFill>
                </a:endParaRPr>
              </a:p>
            </p:txBody>
          </p:sp>
          <p:sp>
            <p:nvSpPr>
              <p:cNvPr id="14" name="TextBox 13"/>
              <p:cNvSpPr txBox="1"/>
              <p:nvPr/>
            </p:nvSpPr>
            <p:spPr>
              <a:xfrm>
                <a:off x="4892310" y="436351"/>
                <a:ext cx="2362200" cy="1295400"/>
              </a:xfrm>
              <a:prstGeom prst="rect">
                <a:avLst/>
              </a:prstGeom>
              <a:noFill/>
              <a:ln>
                <a:solidFill>
                  <a:schemeClr val="accent1">
                    <a:lumMod val="60000"/>
                    <a:lumOff val="40000"/>
                  </a:schemeClr>
                </a:solidFill>
              </a:ln>
            </p:spPr>
            <p:txBody>
              <a:bodyPr wrap="square" rtlCol="0">
                <a:normAutofit fontScale="40000" lnSpcReduction="20000"/>
              </a:bodyPr>
              <a:lstStyle/>
              <a:p>
                <a:pPr algn="just"/>
                <a:r>
                  <a:rPr lang="en-US" i="1" dirty="0" smtClean="0"/>
                  <a:t>* Note: Custom register element classes (i.e., register block, register </a:t>
                </a:r>
                <a:r>
                  <a:rPr lang="en-US" i="1" dirty="0"/>
                  <a:t>and </a:t>
                </a:r>
                <a:r>
                  <a:rPr lang="en-US" i="1" dirty="0" smtClean="0"/>
                  <a:t>field classes) extend UVM RAL Base register element classes.</a:t>
                </a:r>
              </a:p>
              <a:p>
                <a:pPr algn="just"/>
                <a:r>
                  <a:rPr lang="en-US" i="1" dirty="0" smtClean="0"/>
                  <a:t>Custom classes contain couple of maintenance API’s. These custom classes can be extended further (if needed) and request to override can be made to custom core service.</a:t>
                </a:r>
                <a:endParaRPr lang="en-US" i="1" dirty="0"/>
              </a:p>
            </p:txBody>
          </p:sp>
          <p:sp>
            <p:nvSpPr>
              <p:cNvPr id="15" name="Flowchart: Decision 14"/>
              <p:cNvSpPr/>
              <p:nvPr/>
            </p:nvSpPr>
            <p:spPr>
              <a:xfrm>
                <a:off x="3190875" y="2065025"/>
                <a:ext cx="1543050" cy="940345"/>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600" dirty="0" smtClean="0">
                    <a:solidFill>
                      <a:schemeClr val="bg2">
                        <a:lumMod val="10000"/>
                      </a:schemeClr>
                    </a:solidFill>
                  </a:rPr>
                  <a:t>Does the handle for the requested register exist in the block of registers?</a:t>
                </a:r>
                <a:endParaRPr lang="en-US" sz="600" dirty="0">
                  <a:solidFill>
                    <a:schemeClr val="bg2">
                      <a:lumMod val="10000"/>
                    </a:schemeClr>
                  </a:solidFill>
                </a:endParaRPr>
              </a:p>
            </p:txBody>
          </p:sp>
          <p:sp>
            <p:nvSpPr>
              <p:cNvPr id="16" name="Flowchart: Decision 15"/>
              <p:cNvSpPr/>
              <p:nvPr/>
            </p:nvSpPr>
            <p:spPr>
              <a:xfrm>
                <a:off x="3333750" y="3437990"/>
                <a:ext cx="1257300" cy="762000"/>
              </a:xfrm>
              <a:prstGeom prst="flowChartDecisi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800" dirty="0" smtClean="0">
                    <a:solidFill>
                      <a:schemeClr val="bg2">
                        <a:lumMod val="10000"/>
                      </a:schemeClr>
                    </a:solidFill>
                  </a:rPr>
                  <a:t>Is the block locked?</a:t>
                </a:r>
                <a:endParaRPr lang="en-US" sz="800" dirty="0">
                  <a:solidFill>
                    <a:schemeClr val="bg2">
                      <a:lumMod val="10000"/>
                    </a:schemeClr>
                  </a:solidFill>
                </a:endParaRPr>
              </a:p>
            </p:txBody>
          </p:sp>
          <p:sp>
            <p:nvSpPr>
              <p:cNvPr id="17" name="Flowchart: Process 16"/>
              <p:cNvSpPr/>
              <p:nvPr/>
            </p:nvSpPr>
            <p:spPr>
              <a:xfrm>
                <a:off x="990600" y="3264992"/>
                <a:ext cx="1943100" cy="1107996"/>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20000"/>
              </a:bodyPr>
              <a:lstStyle/>
              <a:p>
                <a:r>
                  <a:rPr lang="en-US" sz="1100" dirty="0" smtClean="0">
                    <a:solidFill>
                      <a:schemeClr val="bg2">
                        <a:lumMod val="10000"/>
                      </a:schemeClr>
                    </a:solidFill>
                  </a:rPr>
                  <a:t>- Create handle to custom register class</a:t>
                </a:r>
                <a:r>
                  <a:rPr lang="en-US" sz="1100" baseline="30000" dirty="0" smtClean="0">
                    <a:solidFill>
                      <a:schemeClr val="bg2">
                        <a:lumMod val="10000"/>
                      </a:schemeClr>
                    </a:solidFill>
                  </a:rPr>
                  <a:t>*</a:t>
                </a:r>
                <a:r>
                  <a:rPr lang="en-US" sz="1100" dirty="0" smtClean="0">
                    <a:solidFill>
                      <a:schemeClr val="bg2">
                        <a:lumMod val="10000"/>
                      </a:schemeClr>
                    </a:solidFill>
                  </a:rPr>
                  <a:t> and configure it.</a:t>
                </a:r>
              </a:p>
              <a:p>
                <a:r>
                  <a:rPr lang="en-US" sz="1100" dirty="0" smtClean="0">
                    <a:solidFill>
                      <a:schemeClr val="bg2">
                        <a:lumMod val="10000"/>
                      </a:schemeClr>
                    </a:solidFill>
                  </a:rPr>
                  <a:t>- Return the register handle to perform the requested operation (i.e., write or read etc.,) on the handle.</a:t>
                </a:r>
                <a:endParaRPr lang="en-US" sz="1100" dirty="0">
                  <a:solidFill>
                    <a:schemeClr val="bg2">
                      <a:lumMod val="10000"/>
                    </a:schemeClr>
                  </a:solidFill>
                </a:endParaRPr>
              </a:p>
            </p:txBody>
          </p:sp>
          <p:sp>
            <p:nvSpPr>
              <p:cNvPr id="18" name="Flowchart: Process 17"/>
              <p:cNvSpPr/>
              <p:nvPr/>
            </p:nvSpPr>
            <p:spPr>
              <a:xfrm>
                <a:off x="2732087" y="4523453"/>
                <a:ext cx="2460625" cy="1785104"/>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p>
                <a:r>
                  <a:rPr lang="en-US" sz="1100" dirty="0" smtClean="0">
                    <a:solidFill>
                      <a:schemeClr val="bg2">
                        <a:lumMod val="10000"/>
                      </a:schemeClr>
                    </a:solidFill>
                  </a:rPr>
                  <a:t>- Create a new handle to the register block class and configure it with same attributes as the previous register block class (These attributes are present in structures).</a:t>
                </a:r>
              </a:p>
              <a:p>
                <a:r>
                  <a:rPr lang="en-US" sz="1100" dirty="0" smtClean="0">
                    <a:solidFill>
                      <a:schemeClr val="bg2">
                        <a:lumMod val="10000"/>
                      </a:schemeClr>
                    </a:solidFill>
                  </a:rPr>
                  <a:t>- Reconfigure all the existing registers in that block to have this newly created handle (in above step) as their parent.</a:t>
                </a:r>
              </a:p>
              <a:p>
                <a:r>
                  <a:rPr lang="en-US" sz="1100" dirty="0" smtClean="0">
                    <a:solidFill>
                      <a:schemeClr val="bg2">
                        <a:lumMod val="10000"/>
                      </a:schemeClr>
                    </a:solidFill>
                  </a:rPr>
                  <a:t>- Conditionally lock the model.</a:t>
                </a:r>
              </a:p>
              <a:p>
                <a:r>
                  <a:rPr lang="en-US" sz="1100" dirty="0">
                    <a:solidFill>
                      <a:schemeClr val="bg2">
                        <a:lumMod val="10000"/>
                      </a:schemeClr>
                    </a:solidFill>
                  </a:rPr>
                  <a:t>- Perform any requested operation</a:t>
                </a:r>
                <a:r>
                  <a:rPr lang="en-US" sz="1100" dirty="0" smtClean="0">
                    <a:solidFill>
                      <a:schemeClr val="bg2">
                        <a:lumMod val="10000"/>
                      </a:schemeClr>
                    </a:solidFill>
                  </a:rPr>
                  <a:t>.</a:t>
                </a:r>
                <a:endParaRPr lang="en-US" sz="1100" dirty="0">
                  <a:solidFill>
                    <a:schemeClr val="bg2">
                      <a:lumMod val="10000"/>
                    </a:schemeClr>
                  </a:solidFill>
                </a:endParaRPr>
              </a:p>
            </p:txBody>
          </p:sp>
          <p:cxnSp>
            <p:nvCxnSpPr>
              <p:cNvPr id="19" name="Straight Arrow Connector 18"/>
              <p:cNvCxnSpPr>
                <a:stCxn id="11" idx="2"/>
                <a:endCxn id="12" idx="0"/>
              </p:cNvCxnSpPr>
              <p:nvPr/>
            </p:nvCxnSpPr>
            <p:spPr>
              <a:xfrm>
                <a:off x="3962400" y="711200"/>
                <a:ext cx="0" cy="25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5" idx="0"/>
              </p:cNvCxnSpPr>
              <p:nvPr/>
            </p:nvCxnSpPr>
            <p:spPr>
              <a:xfrm>
                <a:off x="3962400" y="1731751"/>
                <a:ext cx="0" cy="333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a:endCxn id="16" idx="0"/>
              </p:cNvCxnSpPr>
              <p:nvPr/>
            </p:nvCxnSpPr>
            <p:spPr>
              <a:xfrm>
                <a:off x="3962400" y="3005370"/>
                <a:ext cx="0" cy="43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a:endCxn id="18" idx="0"/>
              </p:cNvCxnSpPr>
              <p:nvPr/>
            </p:nvCxnSpPr>
            <p:spPr>
              <a:xfrm>
                <a:off x="3962400" y="4199990"/>
                <a:ext cx="0" cy="32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2400" y="701976"/>
                <a:ext cx="480456" cy="258908"/>
              </a:xfrm>
              <a:prstGeom prst="rect">
                <a:avLst/>
              </a:prstGeom>
              <a:noFill/>
            </p:spPr>
            <p:txBody>
              <a:bodyPr wrap="none" rtlCol="0">
                <a:spAutoFit/>
              </a:bodyPr>
              <a:lstStyle/>
              <a:p>
                <a:r>
                  <a:rPr lang="en-US" sz="800" dirty="0" smtClean="0"/>
                  <a:t>UCT</a:t>
                </a:r>
                <a:endParaRPr lang="en-US" sz="800" dirty="0"/>
              </a:p>
            </p:txBody>
          </p:sp>
          <p:sp>
            <p:nvSpPr>
              <p:cNvPr id="24" name="TextBox 23"/>
              <p:cNvSpPr txBox="1"/>
              <p:nvPr/>
            </p:nvSpPr>
            <p:spPr>
              <a:xfrm>
                <a:off x="3886200" y="4199737"/>
                <a:ext cx="476553" cy="258908"/>
              </a:xfrm>
              <a:prstGeom prst="rect">
                <a:avLst/>
              </a:prstGeom>
              <a:noFill/>
            </p:spPr>
            <p:txBody>
              <a:bodyPr wrap="none" rtlCol="0">
                <a:spAutoFit/>
              </a:bodyPr>
              <a:lstStyle/>
              <a:p>
                <a:r>
                  <a:rPr lang="en-US" sz="800" dirty="0" smtClean="0"/>
                  <a:t>YES</a:t>
                </a:r>
                <a:endParaRPr lang="en-US" sz="800" dirty="0"/>
              </a:p>
            </p:txBody>
          </p:sp>
          <p:sp>
            <p:nvSpPr>
              <p:cNvPr id="25" name="TextBox 24"/>
              <p:cNvSpPr txBox="1"/>
              <p:nvPr/>
            </p:nvSpPr>
            <p:spPr>
              <a:xfrm>
                <a:off x="3009900" y="1129731"/>
                <a:ext cx="412153" cy="258908"/>
              </a:xfrm>
              <a:prstGeom prst="rect">
                <a:avLst/>
              </a:prstGeom>
              <a:noFill/>
            </p:spPr>
            <p:txBody>
              <a:bodyPr wrap="none" rtlCol="0">
                <a:spAutoFit/>
              </a:bodyPr>
              <a:lstStyle/>
              <a:p>
                <a:r>
                  <a:rPr lang="en-US" sz="800" dirty="0" smtClean="0"/>
                  <a:t>NO</a:t>
                </a:r>
                <a:endParaRPr lang="en-US" sz="800" dirty="0"/>
              </a:p>
            </p:txBody>
          </p:sp>
          <p:sp>
            <p:nvSpPr>
              <p:cNvPr id="26" name="TextBox 25"/>
              <p:cNvSpPr txBox="1"/>
              <p:nvPr/>
            </p:nvSpPr>
            <p:spPr>
              <a:xfrm>
                <a:off x="3936998" y="1722527"/>
                <a:ext cx="476553" cy="258908"/>
              </a:xfrm>
              <a:prstGeom prst="rect">
                <a:avLst/>
              </a:prstGeom>
              <a:noFill/>
            </p:spPr>
            <p:txBody>
              <a:bodyPr wrap="none" rtlCol="0">
                <a:spAutoFit/>
              </a:bodyPr>
              <a:lstStyle/>
              <a:p>
                <a:r>
                  <a:rPr lang="en-US" sz="800" dirty="0" smtClean="0"/>
                  <a:t>YES</a:t>
                </a:r>
                <a:endParaRPr lang="en-US" sz="800" dirty="0"/>
              </a:p>
            </p:txBody>
          </p:sp>
          <p:sp>
            <p:nvSpPr>
              <p:cNvPr id="27" name="TextBox 26"/>
              <p:cNvSpPr txBox="1"/>
              <p:nvPr/>
            </p:nvSpPr>
            <p:spPr>
              <a:xfrm>
                <a:off x="3951900" y="3036296"/>
                <a:ext cx="412153" cy="258908"/>
              </a:xfrm>
              <a:prstGeom prst="rect">
                <a:avLst/>
              </a:prstGeom>
              <a:noFill/>
            </p:spPr>
            <p:txBody>
              <a:bodyPr wrap="none" rtlCol="0">
                <a:spAutoFit/>
              </a:bodyPr>
              <a:lstStyle/>
              <a:p>
                <a:r>
                  <a:rPr lang="en-US" sz="800" dirty="0" smtClean="0"/>
                  <a:t>NO</a:t>
                </a:r>
                <a:endParaRPr lang="en-US" sz="800" dirty="0"/>
              </a:p>
            </p:txBody>
          </p:sp>
          <p:cxnSp>
            <p:nvCxnSpPr>
              <p:cNvPr id="28" name="Straight Arrow Connector 27"/>
              <p:cNvCxnSpPr>
                <a:stCxn id="12" idx="1"/>
                <a:endCxn id="13" idx="3"/>
              </p:cNvCxnSpPr>
              <p:nvPr/>
            </p:nvCxnSpPr>
            <p:spPr>
              <a:xfrm flipH="1">
                <a:off x="2971800" y="1350751"/>
                <a:ext cx="361950" cy="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1"/>
                <a:endCxn id="17" idx="3"/>
              </p:cNvCxnSpPr>
              <p:nvPr/>
            </p:nvCxnSpPr>
            <p:spPr>
              <a:xfrm flipH="1">
                <a:off x="2933700" y="3818990"/>
                <a:ext cx="40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95010" y="3581399"/>
                <a:ext cx="412153" cy="258908"/>
              </a:xfrm>
              <a:prstGeom prst="rect">
                <a:avLst/>
              </a:prstGeom>
              <a:noFill/>
            </p:spPr>
            <p:txBody>
              <a:bodyPr wrap="none" rtlCol="0">
                <a:spAutoFit/>
              </a:bodyPr>
              <a:lstStyle/>
              <a:p>
                <a:r>
                  <a:rPr lang="en-US" sz="800" dirty="0" smtClean="0"/>
                  <a:t>NO</a:t>
                </a:r>
                <a:endParaRPr lang="en-US" sz="800" dirty="0"/>
              </a:p>
            </p:txBody>
          </p:sp>
          <p:sp>
            <p:nvSpPr>
              <p:cNvPr id="31" name="TextBox 30"/>
              <p:cNvSpPr txBox="1"/>
              <p:nvPr/>
            </p:nvSpPr>
            <p:spPr>
              <a:xfrm>
                <a:off x="4578269" y="2287857"/>
                <a:ext cx="476553" cy="258908"/>
              </a:xfrm>
              <a:prstGeom prst="rect">
                <a:avLst/>
              </a:prstGeom>
              <a:noFill/>
            </p:spPr>
            <p:txBody>
              <a:bodyPr wrap="none" rtlCol="0">
                <a:spAutoFit/>
              </a:bodyPr>
              <a:lstStyle/>
              <a:p>
                <a:r>
                  <a:rPr lang="en-US" sz="800" dirty="0" smtClean="0"/>
                  <a:t>YES</a:t>
                </a:r>
                <a:endParaRPr lang="en-US" sz="800" dirty="0"/>
              </a:p>
            </p:txBody>
          </p:sp>
          <p:sp>
            <p:nvSpPr>
              <p:cNvPr id="32" name="Flowchart: Process 31"/>
              <p:cNvSpPr/>
              <p:nvPr/>
            </p:nvSpPr>
            <p:spPr>
              <a:xfrm>
                <a:off x="5029200" y="2057400"/>
                <a:ext cx="1730904" cy="938719"/>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p>
                <a:r>
                  <a:rPr lang="en-US" sz="1100" dirty="0" smtClean="0">
                    <a:solidFill>
                      <a:schemeClr val="bg2">
                        <a:lumMod val="10000"/>
                      </a:schemeClr>
                    </a:solidFill>
                  </a:rPr>
                  <a:t>- Return the register handle or perform the requested operation (such as read or write) on the handle.</a:t>
                </a:r>
                <a:endParaRPr lang="en-US" sz="1100" dirty="0">
                  <a:solidFill>
                    <a:schemeClr val="bg2">
                      <a:lumMod val="10000"/>
                    </a:schemeClr>
                  </a:solidFill>
                </a:endParaRPr>
              </a:p>
            </p:txBody>
          </p:sp>
          <p:cxnSp>
            <p:nvCxnSpPr>
              <p:cNvPr id="33" name="Straight Arrow Connector 32"/>
              <p:cNvCxnSpPr>
                <a:stCxn id="15" idx="3"/>
                <a:endCxn id="32" idx="1"/>
              </p:cNvCxnSpPr>
              <p:nvPr/>
            </p:nvCxnSpPr>
            <p:spPr>
              <a:xfrm flipV="1">
                <a:off x="4733925" y="2526760"/>
                <a:ext cx="295275" cy="8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125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UVM RAL high level overview.</a:t>
            </a:r>
          </a:p>
          <a:p>
            <a:r>
              <a:rPr lang="en-US" dirty="0" smtClean="0"/>
              <a:t>Conventional Register Modelling.</a:t>
            </a:r>
          </a:p>
          <a:p>
            <a:r>
              <a:rPr lang="en-US" dirty="0" smtClean="0"/>
              <a:t>Dynamic Register Modelling.</a:t>
            </a:r>
          </a:p>
          <a:p>
            <a:r>
              <a:rPr lang="en-US" dirty="0" smtClean="0"/>
              <a:t>Functional </a:t>
            </a:r>
            <a:r>
              <a:rPr lang="en-US" dirty="0" smtClean="0"/>
              <a:t>implementation of dynamic modelling.</a:t>
            </a:r>
            <a:endParaRPr lang="en-US" dirty="0" smtClean="0"/>
          </a:p>
          <a:p>
            <a:pPr lvl="1"/>
            <a:r>
              <a:rPr lang="en-US" dirty="0" smtClean="0"/>
              <a:t>Issues.</a:t>
            </a:r>
          </a:p>
          <a:p>
            <a:pPr lvl="1"/>
            <a:r>
              <a:rPr lang="en-US" dirty="0" smtClean="0"/>
              <a:t>Solutions.</a:t>
            </a:r>
          </a:p>
          <a:p>
            <a:r>
              <a:rPr lang="en-US" dirty="0" smtClean="0"/>
              <a:t>A Verification environment using dynamic register modelling.</a:t>
            </a:r>
          </a:p>
          <a:p>
            <a:r>
              <a:rPr lang="en-US" dirty="0" smtClean="0"/>
              <a:t>Performance Metrics.</a:t>
            </a:r>
          </a:p>
          <a:p>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Access using the Custom Core Service</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20</a:t>
            </a:fld>
            <a:endParaRPr lang="en-US" dirty="0"/>
          </a:p>
        </p:txBody>
      </p:sp>
      <p:sp>
        <p:nvSpPr>
          <p:cNvPr id="7" name="Content Placeholder 6"/>
          <p:cNvSpPr>
            <a:spLocks noGrp="1"/>
          </p:cNvSpPr>
          <p:nvPr>
            <p:ph idx="1"/>
          </p:nvPr>
        </p:nvSpPr>
        <p:spPr>
          <a:xfrm>
            <a:off x="762000" y="4800599"/>
            <a:ext cx="7924800" cy="1219201"/>
          </a:xfrm>
        </p:spPr>
        <p:txBody>
          <a:bodyPr>
            <a:normAutofit fontScale="62500" lnSpcReduction="20000"/>
          </a:bodyPr>
          <a:lstStyle/>
          <a:p>
            <a:pPr algn="just"/>
            <a:r>
              <a:rPr lang="en-IN" dirty="0"/>
              <a:t>Custom core service is a singleton class, and can be accessed from any class in the test bench. </a:t>
            </a:r>
          </a:p>
          <a:p>
            <a:pPr algn="just"/>
            <a:r>
              <a:rPr lang="en-IN" dirty="0" smtClean="0"/>
              <a:t>Access to all the handles of register elements is through Custom Core Service.</a:t>
            </a:r>
          </a:p>
          <a:p>
            <a:pPr lvl="1" algn="just"/>
            <a:r>
              <a:rPr lang="en-IN" dirty="0" smtClean="0"/>
              <a:t>To efficiently synchronize amongst all simultaneous requests.</a:t>
            </a:r>
          </a:p>
        </p:txBody>
      </p:sp>
      <p:pic>
        <p:nvPicPr>
          <p:cNvPr id="8" name="Picture 7"/>
          <p:cNvPicPr>
            <a:picLocks noChangeAspect="1"/>
          </p:cNvPicPr>
          <p:nvPr/>
        </p:nvPicPr>
        <p:blipFill>
          <a:blip r:embed="rId2"/>
          <a:stretch>
            <a:fillRect/>
          </a:stretch>
        </p:blipFill>
        <p:spPr>
          <a:xfrm>
            <a:off x="1524000" y="1447800"/>
            <a:ext cx="5791200" cy="3305928"/>
          </a:xfrm>
          <a:prstGeom prst="rect">
            <a:avLst/>
          </a:prstGeom>
        </p:spPr>
      </p:pic>
    </p:spTree>
    <p:extLst>
      <p:ext uri="{BB962C8B-B14F-4D97-AF65-F5344CB8AC3E}">
        <p14:creationId xmlns:p14="http://schemas.microsoft.com/office/powerpoint/2010/main" val="29924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Environment devised to meet the re-usability prerequisites.</a:t>
            </a:r>
          </a:p>
          <a:p>
            <a:pPr algn="just"/>
            <a:r>
              <a:rPr lang="en-US" dirty="0" smtClean="0"/>
              <a:t>Common configuration object in a VIP containing standard (IEEE for example) prescribed variables.</a:t>
            </a:r>
          </a:p>
          <a:p>
            <a:pPr algn="just"/>
            <a:r>
              <a:rPr lang="en-US" dirty="0" smtClean="0"/>
              <a:t>DUT configuration layer separate from VIP. </a:t>
            </a:r>
          </a:p>
          <a:p>
            <a:pPr lvl="1" algn="just"/>
            <a:r>
              <a:rPr lang="en-US" dirty="0" smtClean="0"/>
              <a:t>Maps variables from common configuration objects into DUT’s registers.</a:t>
            </a:r>
          </a:p>
          <a:p>
            <a:pPr lvl="1" algn="just"/>
            <a:r>
              <a:rPr lang="en-US" dirty="0" smtClean="0"/>
              <a:t>Performs register writes of the mapped variables.</a:t>
            </a:r>
          </a:p>
          <a:p>
            <a:pPr lvl="1" algn="just"/>
            <a:r>
              <a:rPr lang="en-US" dirty="0" smtClean="0"/>
              <a:t>This map layer “may” change across the projects, but the common configuration object and the other elements of VIP “should” not change.</a:t>
            </a:r>
          </a:p>
          <a:p>
            <a:pPr algn="just"/>
            <a:r>
              <a:rPr lang="en-US" dirty="0" smtClean="0"/>
              <a:t>Similar approach is followed for statistics Agents.</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21</a:t>
            </a:fld>
            <a:endParaRPr lang="en-US"/>
          </a:p>
        </p:txBody>
      </p:sp>
      <p:sp>
        <p:nvSpPr>
          <p:cNvPr id="6" name="Title 1"/>
          <p:cNvSpPr>
            <a:spLocks noGrp="1"/>
          </p:cNvSpPr>
          <p:nvPr>
            <p:ph type="title"/>
          </p:nvPr>
        </p:nvSpPr>
        <p:spPr>
          <a:xfrm>
            <a:off x="457200" y="274638"/>
            <a:ext cx="8229600" cy="1143000"/>
          </a:xfrm>
        </p:spPr>
        <p:txBody>
          <a:bodyPr>
            <a:normAutofit fontScale="90000"/>
          </a:bodyPr>
          <a:lstStyle/>
          <a:p>
            <a:r>
              <a:rPr lang="en-IN" dirty="0" smtClean="0"/>
              <a:t>A Verification Environment using Custom Core Service (1/3)</a:t>
            </a:r>
            <a:endParaRPr lang="en-IN" dirty="0"/>
          </a:p>
        </p:txBody>
      </p:sp>
    </p:spTree>
    <p:extLst>
      <p:ext uri="{BB962C8B-B14F-4D97-AF65-F5344CB8AC3E}">
        <p14:creationId xmlns:p14="http://schemas.microsoft.com/office/powerpoint/2010/main" val="30190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A Verification </a:t>
            </a:r>
            <a:r>
              <a:rPr lang="en-IN" dirty="0"/>
              <a:t>Environment using Custom Core </a:t>
            </a:r>
            <a:r>
              <a:rPr lang="en-IN" dirty="0" smtClean="0"/>
              <a:t>Service (2/3)</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22</a:t>
            </a:fld>
            <a:endParaRPr lang="en-US"/>
          </a:p>
        </p:txBody>
      </p:sp>
      <p:pic>
        <p:nvPicPr>
          <p:cNvPr id="23" name="Picture 22"/>
          <p:cNvPicPr>
            <a:picLocks noChangeAspect="1"/>
          </p:cNvPicPr>
          <p:nvPr/>
        </p:nvPicPr>
        <p:blipFill>
          <a:blip r:embed="rId2"/>
          <a:stretch>
            <a:fillRect/>
          </a:stretch>
        </p:blipFill>
        <p:spPr>
          <a:xfrm>
            <a:off x="1524000" y="4087251"/>
            <a:ext cx="5218466" cy="2237349"/>
          </a:xfrm>
          <a:prstGeom prst="rect">
            <a:avLst/>
          </a:prstGeom>
        </p:spPr>
      </p:pic>
      <p:pic>
        <p:nvPicPr>
          <p:cNvPr id="24" name="Picture 23"/>
          <p:cNvPicPr>
            <a:picLocks noChangeAspect="1"/>
          </p:cNvPicPr>
          <p:nvPr/>
        </p:nvPicPr>
        <p:blipFill>
          <a:blip r:embed="rId3"/>
          <a:stretch>
            <a:fillRect/>
          </a:stretch>
        </p:blipFill>
        <p:spPr>
          <a:xfrm>
            <a:off x="685800" y="1524000"/>
            <a:ext cx="6096000" cy="2492748"/>
          </a:xfrm>
          <a:prstGeom prst="rect">
            <a:avLst/>
          </a:prstGeom>
        </p:spPr>
      </p:pic>
      <p:pic>
        <p:nvPicPr>
          <p:cNvPr id="3" name="Picture 2"/>
          <p:cNvPicPr>
            <a:picLocks noChangeAspect="1"/>
          </p:cNvPicPr>
          <p:nvPr/>
        </p:nvPicPr>
        <p:blipFill>
          <a:blip r:embed="rId4"/>
          <a:stretch>
            <a:fillRect/>
          </a:stretch>
        </p:blipFill>
        <p:spPr>
          <a:xfrm>
            <a:off x="6742466" y="1676400"/>
            <a:ext cx="1574295" cy="1370182"/>
          </a:xfrm>
          <a:prstGeom prst="rect">
            <a:avLst/>
          </a:prstGeom>
        </p:spPr>
      </p:pic>
      <p:pic>
        <p:nvPicPr>
          <p:cNvPr id="8" name="Picture 7"/>
          <p:cNvPicPr>
            <a:picLocks noChangeAspect="1"/>
          </p:cNvPicPr>
          <p:nvPr/>
        </p:nvPicPr>
        <p:blipFill>
          <a:blip r:embed="rId5"/>
          <a:stretch>
            <a:fillRect/>
          </a:stretch>
        </p:blipFill>
        <p:spPr>
          <a:xfrm>
            <a:off x="6691682" y="4317805"/>
            <a:ext cx="1675862" cy="850020"/>
          </a:xfrm>
          <a:prstGeom prst="rect">
            <a:avLst/>
          </a:prstGeom>
        </p:spPr>
      </p:pic>
    </p:spTree>
    <p:extLst>
      <p:ext uri="{BB962C8B-B14F-4D97-AF65-F5344CB8AC3E}">
        <p14:creationId xmlns:p14="http://schemas.microsoft.com/office/powerpoint/2010/main" val="18497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036088"/>
          </a:xfrm>
        </p:spPr>
        <p:txBody>
          <a:bodyPr/>
          <a:lstStyle/>
          <a:p>
            <a:r>
              <a:rPr lang="en-US" dirty="0" smtClean="0"/>
              <a:t>CPU Writes using Custom core service is done through its singleton handle.</a:t>
            </a:r>
          </a:p>
          <a:p>
            <a:pPr lvl="1"/>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23</a:t>
            </a:fld>
            <a:endParaRPr lang="en-US"/>
          </a:p>
        </p:txBody>
      </p:sp>
      <p:sp>
        <p:nvSpPr>
          <p:cNvPr id="6" name="Title 1"/>
          <p:cNvSpPr>
            <a:spLocks noGrp="1"/>
          </p:cNvSpPr>
          <p:nvPr>
            <p:ph type="title"/>
          </p:nvPr>
        </p:nvSpPr>
        <p:spPr/>
        <p:txBody>
          <a:bodyPr>
            <a:normAutofit fontScale="90000"/>
          </a:bodyPr>
          <a:lstStyle/>
          <a:p>
            <a:r>
              <a:rPr lang="en-IN" dirty="0" smtClean="0"/>
              <a:t>A Verification </a:t>
            </a:r>
            <a:r>
              <a:rPr lang="en-IN" dirty="0"/>
              <a:t>Environment using Custom Core </a:t>
            </a:r>
            <a:r>
              <a:rPr lang="en-IN" dirty="0" smtClean="0"/>
              <a:t>Service (3/3)</a:t>
            </a:r>
            <a:endParaRPr lang="en-US" dirty="0"/>
          </a:p>
        </p:txBody>
      </p:sp>
      <p:sp>
        <p:nvSpPr>
          <p:cNvPr id="8" name="Rectangle 2"/>
          <p:cNvSpPr>
            <a:spLocks noChangeArrowheads="1"/>
          </p:cNvSpPr>
          <p:nvPr/>
        </p:nvSpPr>
        <p:spPr bwMode="auto">
          <a:xfrm>
            <a:off x="472440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3"/>
          <a:stretch>
            <a:fillRect/>
          </a:stretch>
        </p:blipFill>
        <p:spPr>
          <a:xfrm>
            <a:off x="26276" y="2690263"/>
            <a:ext cx="5590533" cy="2614125"/>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916148615"/>
              </p:ext>
            </p:extLst>
          </p:nvPr>
        </p:nvGraphicFramePr>
        <p:xfrm>
          <a:off x="5325386" y="1844676"/>
          <a:ext cx="3818614" cy="4305300"/>
        </p:xfrm>
        <a:graphic>
          <a:graphicData uri="http://schemas.openxmlformats.org/presentationml/2006/ole">
            <mc:AlternateContent xmlns:mc="http://schemas.openxmlformats.org/markup-compatibility/2006">
              <mc:Choice xmlns:v="urn:schemas-microsoft-com:vml" Requires="v">
                <p:oleObj spid="_x0000_s6230" r:id="rId4" imgW="3874809" imgH="4385379" progId="Visio.Drawing.15">
                  <p:embed/>
                </p:oleObj>
              </mc:Choice>
              <mc:Fallback>
                <p:oleObj r:id="rId4" imgW="3874809" imgH="4385379"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5386" y="1844676"/>
                        <a:ext cx="3818614" cy="4305300"/>
                      </a:xfrm>
                      <a:prstGeom prst="rect">
                        <a:avLst/>
                      </a:prstGeom>
                      <a:noFill/>
                    </p:spPr>
                  </p:pic>
                </p:oleObj>
              </mc:Fallback>
            </mc:AlternateContent>
          </a:graphicData>
        </a:graphic>
      </p:graphicFrame>
    </p:spTree>
    <p:extLst>
      <p:ext uri="{BB962C8B-B14F-4D97-AF65-F5344CB8AC3E}">
        <p14:creationId xmlns:p14="http://schemas.microsoft.com/office/powerpoint/2010/main" val="40528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chart </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24</a:t>
            </a:fld>
            <a:endParaRPr lang="en-US" dirty="0"/>
          </a:p>
        </p:txBody>
      </p:sp>
      <p:sp>
        <p:nvSpPr>
          <p:cNvPr id="10" name="Flowchart: Document 9"/>
          <p:cNvSpPr/>
          <p:nvPr/>
        </p:nvSpPr>
        <p:spPr>
          <a:xfrm>
            <a:off x="685800" y="2380972"/>
            <a:ext cx="3962400" cy="3975378"/>
          </a:xfrm>
          <a:prstGeom prst="flowChartDocumen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2" name="Flowchart: Manual Input 11"/>
          <p:cNvSpPr/>
          <p:nvPr/>
        </p:nvSpPr>
        <p:spPr>
          <a:xfrm>
            <a:off x="685800" y="1430338"/>
            <a:ext cx="3962400" cy="950634"/>
          </a:xfrm>
          <a:prstGeom prst="flowChartManualInp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lumMod val="50000"/>
                  </a:schemeClr>
                </a:solidFill>
                <a:latin typeface="Copperplate Gothic Bold" panose="020E0705020206020404" pitchFamily="34" charset="0"/>
              </a:rPr>
              <a:t>Conventional Register Model</a:t>
            </a:r>
          </a:p>
        </p:txBody>
      </p:sp>
      <p:sp>
        <p:nvSpPr>
          <p:cNvPr id="25" name="Content Placeholder 2"/>
          <p:cNvSpPr txBox="1">
            <a:spLocks/>
          </p:cNvSpPr>
          <p:nvPr/>
        </p:nvSpPr>
        <p:spPr>
          <a:xfrm>
            <a:off x="981208" y="2467302"/>
            <a:ext cx="3512137" cy="352392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IN" dirty="0" smtClean="0">
                <a:solidFill>
                  <a:schemeClr val="accent2">
                    <a:lumMod val="50000"/>
                  </a:schemeClr>
                </a:solidFill>
              </a:rPr>
              <a:t>Register elements’ prototypes defined at compile time.</a:t>
            </a:r>
          </a:p>
          <a:p>
            <a:pPr fontAlgn="auto">
              <a:spcAft>
                <a:spcPts val="0"/>
              </a:spcAft>
            </a:pPr>
            <a:r>
              <a:rPr lang="en-IN" dirty="0" smtClean="0">
                <a:solidFill>
                  <a:schemeClr val="accent2">
                    <a:lumMod val="50000"/>
                  </a:schemeClr>
                </a:solidFill>
              </a:rPr>
              <a:t>Creates all handles in build function.</a:t>
            </a:r>
          </a:p>
          <a:p>
            <a:pPr fontAlgn="auto">
              <a:spcAft>
                <a:spcPts val="0"/>
              </a:spcAft>
            </a:pPr>
            <a:r>
              <a:rPr lang="en-IN" dirty="0" smtClean="0">
                <a:solidFill>
                  <a:schemeClr val="accent2">
                    <a:lumMod val="50000"/>
                  </a:schemeClr>
                </a:solidFill>
              </a:rPr>
              <a:t>Cannot delete handles while keeping information intact.</a:t>
            </a:r>
          </a:p>
          <a:p>
            <a:pPr fontAlgn="auto">
              <a:spcAft>
                <a:spcPts val="0"/>
              </a:spcAft>
            </a:pPr>
            <a:r>
              <a:rPr lang="en-IN" dirty="0" smtClean="0">
                <a:solidFill>
                  <a:schemeClr val="accent2">
                    <a:lumMod val="50000"/>
                  </a:schemeClr>
                </a:solidFill>
              </a:rPr>
              <a:t>Overhead when using functions like: update/mirror/get_*_</a:t>
            </a:r>
            <a:r>
              <a:rPr lang="en-IN" dirty="0" err="1" smtClean="0">
                <a:solidFill>
                  <a:schemeClr val="accent2">
                    <a:lumMod val="50000"/>
                  </a:schemeClr>
                </a:solidFill>
              </a:rPr>
              <a:t>from_name</a:t>
            </a:r>
            <a:r>
              <a:rPr lang="en-IN" dirty="0" smtClean="0">
                <a:solidFill>
                  <a:schemeClr val="accent2">
                    <a:lumMod val="50000"/>
                  </a:schemeClr>
                </a:solidFill>
              </a:rPr>
              <a:t>()</a:t>
            </a:r>
          </a:p>
          <a:p>
            <a:pPr fontAlgn="auto">
              <a:spcAft>
                <a:spcPts val="0"/>
              </a:spcAft>
            </a:pPr>
            <a:endParaRPr lang="en-IN" dirty="0"/>
          </a:p>
        </p:txBody>
      </p:sp>
      <p:sp>
        <p:nvSpPr>
          <p:cNvPr id="27" name="Flowchart: Document 26"/>
          <p:cNvSpPr/>
          <p:nvPr/>
        </p:nvSpPr>
        <p:spPr>
          <a:xfrm>
            <a:off x="4648200" y="2380972"/>
            <a:ext cx="3962400" cy="3975378"/>
          </a:xfrm>
          <a:prstGeom prst="flowChartDocument">
            <a:avLst/>
          </a:prstGeom>
          <a:solidFill>
            <a:schemeClr val="accent2">
              <a:lumMod val="40000"/>
              <a:lumOff val="60000"/>
            </a:schemeClr>
          </a:solidFill>
          <a:scene3d>
            <a:camera prst="orthographicFront">
              <a:rot lat="0" lon="10799999"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marL="285750" indent="-285750" algn="ctr">
              <a:buFont typeface="Arial" panose="020B0604020202020204" pitchFamily="34" charset="0"/>
              <a:buChar char="•"/>
            </a:pPr>
            <a:endParaRPr lang="en-US"/>
          </a:p>
        </p:txBody>
      </p:sp>
      <p:sp>
        <p:nvSpPr>
          <p:cNvPr id="28" name="Flowchart: Manual Input 27"/>
          <p:cNvSpPr/>
          <p:nvPr/>
        </p:nvSpPr>
        <p:spPr>
          <a:xfrm>
            <a:off x="4648200" y="1430338"/>
            <a:ext cx="3962400" cy="950634"/>
          </a:xfrm>
          <a:prstGeom prst="flowChartManualInput">
            <a:avLst/>
          </a:prstGeom>
          <a:solidFill>
            <a:schemeClr val="accent4">
              <a:lumMod val="40000"/>
              <a:lumOff val="60000"/>
            </a:schemeClr>
          </a:solidFill>
          <a:scene3d>
            <a:camera prst="orthographicFront">
              <a:rot lat="0" lon="10799999"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sz="2000" dirty="0" smtClean="0">
                <a:solidFill>
                  <a:schemeClr val="tx2">
                    <a:lumMod val="50000"/>
                  </a:schemeClr>
                </a:solidFill>
                <a:latin typeface="Copperplate Gothic Bold" panose="020E0705020206020404" pitchFamily="34" charset="0"/>
              </a:rPr>
              <a:t>Dynamic Register </a:t>
            </a:r>
            <a:r>
              <a:rPr lang="en-US" sz="2000" dirty="0">
                <a:solidFill>
                  <a:schemeClr val="tx2">
                    <a:lumMod val="50000"/>
                  </a:schemeClr>
                </a:solidFill>
                <a:latin typeface="Copperplate Gothic Bold" panose="020E0705020206020404" pitchFamily="34" charset="0"/>
              </a:rPr>
              <a:t>Model</a:t>
            </a:r>
          </a:p>
        </p:txBody>
      </p:sp>
      <p:sp>
        <p:nvSpPr>
          <p:cNvPr id="29" name="Content Placeholder 2"/>
          <p:cNvSpPr txBox="1">
            <a:spLocks/>
          </p:cNvSpPr>
          <p:nvPr/>
        </p:nvSpPr>
        <p:spPr>
          <a:xfrm>
            <a:off x="4943608" y="2467303"/>
            <a:ext cx="3666992" cy="324769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IN" dirty="0" smtClean="0">
                <a:solidFill>
                  <a:schemeClr val="tx2">
                    <a:lumMod val="50000"/>
                  </a:schemeClr>
                </a:solidFill>
              </a:rPr>
              <a:t>Register elements’ prototypes at run-time, further facilitated by overriding.</a:t>
            </a:r>
          </a:p>
          <a:p>
            <a:pPr fontAlgn="auto">
              <a:spcAft>
                <a:spcPts val="0"/>
              </a:spcAft>
            </a:pPr>
            <a:r>
              <a:rPr lang="en-IN" dirty="0" smtClean="0">
                <a:solidFill>
                  <a:schemeClr val="tx2">
                    <a:lumMod val="50000"/>
                  </a:schemeClr>
                </a:solidFill>
              </a:rPr>
              <a:t>Creates handles only when needed.</a:t>
            </a:r>
          </a:p>
          <a:p>
            <a:pPr fontAlgn="auto">
              <a:spcAft>
                <a:spcPts val="0"/>
              </a:spcAft>
            </a:pPr>
            <a:r>
              <a:rPr lang="en-IN" dirty="0" smtClean="0">
                <a:solidFill>
                  <a:schemeClr val="tx2">
                    <a:lumMod val="50000"/>
                  </a:schemeClr>
                </a:solidFill>
              </a:rPr>
              <a:t>Allows for handles to be deleted “and” re-constructed later.</a:t>
            </a:r>
          </a:p>
          <a:p>
            <a:pPr fontAlgn="auto">
              <a:spcAft>
                <a:spcPts val="0"/>
              </a:spcAft>
            </a:pPr>
            <a:r>
              <a:rPr lang="en-IN" dirty="0" smtClean="0">
                <a:solidFill>
                  <a:schemeClr val="tx2">
                    <a:lumMod val="50000"/>
                  </a:schemeClr>
                </a:solidFill>
              </a:rPr>
              <a:t>Can use these utilities efficiently without exclusion checks</a:t>
            </a:r>
          </a:p>
          <a:p>
            <a:pPr fontAlgn="auto">
              <a:spcAft>
                <a:spcPts val="0"/>
              </a:spcAft>
            </a:pPr>
            <a:endParaRPr lang="en-IN" dirty="0"/>
          </a:p>
        </p:txBody>
      </p:sp>
    </p:spTree>
    <p:extLst>
      <p:ext uri="{BB962C8B-B14F-4D97-AF65-F5344CB8AC3E}">
        <p14:creationId xmlns:p14="http://schemas.microsoft.com/office/powerpoint/2010/main" val="37308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p:cTn id="7"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p:cTn id="14"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5">
                                            <p:txEl>
                                              <p:pRg st="1" end="1"/>
                                            </p:txEl>
                                          </p:spTgt>
                                        </p:tgtEl>
                                        <p:attrNameLst>
                                          <p:attrName>style.visibility</p:attrName>
                                        </p:attrNameLst>
                                      </p:cBhvr>
                                      <p:to>
                                        <p:strVal val="visible"/>
                                      </p:to>
                                    </p:set>
                                    <p:anim calcmode="lin" valueType="num">
                                      <p:cBhvr>
                                        <p:cTn id="21" dur="1000" fill="hold"/>
                                        <p:tgtEl>
                                          <p:spTgt spid="25">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 calcmode="lin" valueType="num">
                                      <p:cBhvr>
                                        <p:cTn id="28" dur="1000" fill="hold"/>
                                        <p:tgtEl>
                                          <p:spTgt spid="29">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29">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2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 calcmode="lin" valueType="num">
                                      <p:cBhvr>
                                        <p:cTn id="35" dur="1000" fill="hold"/>
                                        <p:tgtEl>
                                          <p:spTgt spid="25">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25">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anim calcmode="lin" valueType="num">
                                      <p:cBhvr>
                                        <p:cTn id="42" dur="1000" fill="hold"/>
                                        <p:tgtEl>
                                          <p:spTgt spid="29">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29">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2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5">
                                            <p:txEl>
                                              <p:pRg st="3" end="3"/>
                                            </p:txEl>
                                          </p:spTgt>
                                        </p:tgtEl>
                                        <p:attrNameLst>
                                          <p:attrName>style.visibility</p:attrName>
                                        </p:attrNameLst>
                                      </p:cBhvr>
                                      <p:to>
                                        <p:strVal val="visible"/>
                                      </p:to>
                                    </p:set>
                                    <p:anim calcmode="lin" valueType="num">
                                      <p:cBhvr>
                                        <p:cTn id="49" dur="1000" fill="hold"/>
                                        <p:tgtEl>
                                          <p:spTgt spid="25">
                                            <p:txEl>
                                              <p:pRg st="3" end="3"/>
                                            </p:txEl>
                                          </p:spTgt>
                                        </p:tgtEl>
                                        <p:attrNameLst>
                                          <p:attrName>ppt_w</p:attrName>
                                        </p:attrNameLst>
                                      </p:cBhvr>
                                      <p:tavLst>
                                        <p:tav tm="0">
                                          <p:val>
                                            <p:strVal val="#ppt_w*0.70"/>
                                          </p:val>
                                        </p:tav>
                                        <p:tav tm="100000">
                                          <p:val>
                                            <p:strVal val="#ppt_w"/>
                                          </p:val>
                                        </p:tav>
                                      </p:tavLst>
                                    </p:anim>
                                    <p:anim calcmode="lin" valueType="num">
                                      <p:cBhvr>
                                        <p:cTn id="50" dur="1000" fill="hold"/>
                                        <p:tgtEl>
                                          <p:spTgt spid="25">
                                            <p:txEl>
                                              <p:pRg st="3" end="3"/>
                                            </p:txEl>
                                          </p:spTgt>
                                        </p:tgtEl>
                                        <p:attrNameLst>
                                          <p:attrName>ppt_h</p:attrName>
                                        </p:attrNameLst>
                                      </p:cBhvr>
                                      <p:tavLst>
                                        <p:tav tm="0">
                                          <p:val>
                                            <p:strVal val="#ppt_h"/>
                                          </p:val>
                                        </p:tav>
                                        <p:tav tm="100000">
                                          <p:val>
                                            <p:strVal val="#ppt_h"/>
                                          </p:val>
                                        </p:tav>
                                      </p:tavLst>
                                    </p:anim>
                                    <p:animEffect transition="in" filter="fade">
                                      <p:cBhvr>
                                        <p:cTn id="51" dur="1000"/>
                                        <p:tgtEl>
                                          <p:spTgt spid="2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9">
                                            <p:txEl>
                                              <p:pRg st="3" end="3"/>
                                            </p:txEl>
                                          </p:spTgt>
                                        </p:tgtEl>
                                        <p:attrNameLst>
                                          <p:attrName>style.visibility</p:attrName>
                                        </p:attrNameLst>
                                      </p:cBhvr>
                                      <p:to>
                                        <p:strVal val="visible"/>
                                      </p:to>
                                    </p:set>
                                    <p:anim calcmode="lin" valueType="num">
                                      <p:cBhvr>
                                        <p:cTn id="56" dur="1000" fill="hold"/>
                                        <p:tgtEl>
                                          <p:spTgt spid="29">
                                            <p:txEl>
                                              <p:pRg st="3" end="3"/>
                                            </p:txEl>
                                          </p:spTgt>
                                        </p:tgtEl>
                                        <p:attrNameLst>
                                          <p:attrName>ppt_w</p:attrName>
                                        </p:attrNameLst>
                                      </p:cBhvr>
                                      <p:tavLst>
                                        <p:tav tm="0">
                                          <p:val>
                                            <p:strVal val="#ppt_w*0.70"/>
                                          </p:val>
                                        </p:tav>
                                        <p:tav tm="100000">
                                          <p:val>
                                            <p:strVal val="#ppt_w"/>
                                          </p:val>
                                        </p:tav>
                                      </p:tavLst>
                                    </p:anim>
                                    <p:anim calcmode="lin" valueType="num">
                                      <p:cBhvr>
                                        <p:cTn id="57" dur="1000" fill="hold"/>
                                        <p:tgtEl>
                                          <p:spTgt spid="29">
                                            <p:txEl>
                                              <p:pRg st="3" end="3"/>
                                            </p:txEl>
                                          </p:spTgt>
                                        </p:tgtEl>
                                        <p:attrNameLst>
                                          <p:attrName>ppt_h</p:attrName>
                                        </p:attrNameLst>
                                      </p:cBhvr>
                                      <p:tavLst>
                                        <p:tav tm="0">
                                          <p:val>
                                            <p:strVal val="#ppt_h"/>
                                          </p:val>
                                        </p:tav>
                                        <p:tav tm="100000">
                                          <p:val>
                                            <p:strVal val="#ppt_h"/>
                                          </p:val>
                                        </p:tav>
                                      </p:tavLst>
                                    </p:anim>
                                    <p:animEffect transition="in" filter="fade">
                                      <p:cBhvr>
                                        <p:cTn id="58" dur="10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Performance</a:t>
            </a:r>
            <a:endParaRPr lang="en-IN" dirty="0"/>
          </a:p>
        </p:txBody>
      </p:sp>
      <p:sp>
        <p:nvSpPr>
          <p:cNvPr id="3" name="Content Placeholder 2"/>
          <p:cNvSpPr>
            <a:spLocks noGrp="1"/>
          </p:cNvSpPr>
          <p:nvPr>
            <p:ph idx="1"/>
          </p:nvPr>
        </p:nvSpPr>
        <p:spPr/>
        <p:txBody>
          <a:bodyPr/>
          <a:lstStyle/>
          <a:p>
            <a:r>
              <a:rPr lang="en-IN" dirty="0" smtClean="0"/>
              <a:t>Performance improvement comes because of:</a:t>
            </a:r>
          </a:p>
          <a:p>
            <a:pPr lvl="1"/>
            <a:r>
              <a:rPr lang="en-IN" dirty="0" smtClean="0"/>
              <a:t>Static compilation &amp; loading improvement.</a:t>
            </a:r>
          </a:p>
          <a:p>
            <a:pPr lvl="1"/>
            <a:r>
              <a:rPr lang="en-IN" dirty="0" smtClean="0"/>
              <a:t>Elimination of superfluous handles’ creation in the test.</a:t>
            </a:r>
          </a:p>
          <a:p>
            <a:pPr lvl="1"/>
            <a:endParaRPr lang="en-IN" dirty="0" smtClean="0"/>
          </a:p>
          <a:p>
            <a:r>
              <a:rPr lang="en-IN" dirty="0" smtClean="0"/>
              <a:t>Improvement is seen in terms of:</a:t>
            </a:r>
          </a:p>
          <a:p>
            <a:pPr lvl="1"/>
            <a:r>
              <a:rPr lang="en-IN" dirty="0" smtClean="0"/>
              <a:t>Speed of compilation and simulation.</a:t>
            </a:r>
          </a:p>
          <a:p>
            <a:pPr lvl="1"/>
            <a:r>
              <a:rPr lang="en-IN" dirty="0" smtClean="0"/>
              <a:t>Process Memory consumption of simulation.</a:t>
            </a:r>
          </a:p>
          <a:p>
            <a:pPr lvl="1"/>
            <a:r>
              <a:rPr lang="en-IN" dirty="0" smtClean="0"/>
              <a:t>Disk space usage of the compiled and simulated data base.</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25</a:t>
            </a:fld>
            <a:endParaRPr lang="en-US"/>
          </a:p>
        </p:txBody>
      </p:sp>
    </p:spTree>
    <p:extLst>
      <p:ext uri="{BB962C8B-B14F-4D97-AF65-F5344CB8AC3E}">
        <p14:creationId xmlns:p14="http://schemas.microsoft.com/office/powerpoint/2010/main" val="34450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Performance metrics</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26</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76142281"/>
              </p:ext>
            </p:extLst>
          </p:nvPr>
        </p:nvGraphicFramePr>
        <p:xfrm>
          <a:off x="921072" y="2078354"/>
          <a:ext cx="7740650" cy="1350646"/>
        </p:xfrm>
        <a:graphic>
          <a:graphicData uri="http://schemas.openxmlformats.org/drawingml/2006/table">
            <a:tbl>
              <a:tblPr/>
              <a:tblGrid>
                <a:gridCol w="2289671"/>
                <a:gridCol w="2705975"/>
                <a:gridCol w="2745004"/>
              </a:tblGrid>
              <a:tr h="448657">
                <a:tc>
                  <a:txBody>
                    <a:bodyPr/>
                    <a:lstStyle/>
                    <a:p>
                      <a:pPr algn="ctr" fontAlgn="ctr"/>
                      <a:r>
                        <a:rPr lang="en-IN" sz="1100" b="1" i="0" u="none" strike="noStrike" dirty="0">
                          <a:solidFill>
                            <a:srgbClr val="000000"/>
                          </a:solidFill>
                          <a:effectLst/>
                          <a:latin typeface="Calibri" panose="020F0502020204030204" pitchFamily="34" charset="0"/>
                        </a:rPr>
                        <a:t>ATTRIBUTE </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a:solidFill>
                            <a:srgbClr val="F2F2F2"/>
                          </a:solidFill>
                          <a:effectLst/>
                          <a:latin typeface="Calibri" panose="020F0502020204030204" pitchFamily="34" charset="0"/>
                        </a:rPr>
                        <a:t>CONVENTIONAL REG MODEL </a:t>
                      </a:r>
                      <a:br>
                        <a:rPr lang="en-IN" sz="1100" b="1" i="0" u="none" strike="noStrike">
                          <a:solidFill>
                            <a:srgbClr val="F2F2F2"/>
                          </a:solidFill>
                          <a:effectLst/>
                          <a:latin typeface="Calibri" panose="020F0502020204030204" pitchFamily="34" charset="0"/>
                        </a:rPr>
                      </a:br>
                      <a:r>
                        <a:rPr lang="en-IN" sz="1100" b="1" i="0" u="none" strike="noStrike">
                          <a:solidFill>
                            <a:srgbClr val="F2F2F2"/>
                          </a:solidFill>
                          <a:effectLst/>
                          <a:latin typeface="Calibri" panose="020F0502020204030204" pitchFamily="34" charset="0"/>
                        </a:rPr>
                        <a:t>DEPLOYMENT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IN" sz="1100" b="1" i="0" u="none" strike="noStrike">
                          <a:solidFill>
                            <a:srgbClr val="F2F2F2"/>
                          </a:solidFill>
                          <a:effectLst/>
                          <a:latin typeface="Calibri" panose="020F0502020204030204" pitchFamily="34" charset="0"/>
                        </a:rPr>
                        <a:t>DYNAMIC REGISTER </a:t>
                      </a:r>
                      <a:br>
                        <a:rPr lang="en-IN" sz="1100" b="1" i="0" u="none" strike="noStrike">
                          <a:solidFill>
                            <a:srgbClr val="F2F2F2"/>
                          </a:solidFill>
                          <a:effectLst/>
                          <a:latin typeface="Calibri" panose="020F0502020204030204" pitchFamily="34" charset="0"/>
                        </a:rPr>
                      </a:br>
                      <a:r>
                        <a:rPr lang="en-IN" sz="1100" b="1" i="0" u="none" strike="noStrike">
                          <a:solidFill>
                            <a:srgbClr val="F2F2F2"/>
                          </a:solidFill>
                          <a:effectLst/>
                          <a:latin typeface="Calibri" panose="020F0502020204030204" pitchFamily="34" charset="0"/>
                        </a:rPr>
                        <a:t>DATABASE DEPLOYMENT</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224329">
                <a:tc>
                  <a:txBody>
                    <a:bodyPr/>
                    <a:lstStyle/>
                    <a:p>
                      <a:pPr algn="ctr" fontAlgn="b"/>
                      <a:r>
                        <a:rPr lang="en-IN" sz="1100" b="1" i="0" u="none" strike="noStrike">
                          <a:solidFill>
                            <a:srgbClr val="833C0C"/>
                          </a:solidFill>
                          <a:effectLst/>
                          <a:latin typeface="Calibri" panose="020F0502020204030204" pitchFamily="34" charset="0"/>
                        </a:rPr>
                        <a:t>SIMULATION TIME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1100" b="1" i="0" u="none" strike="noStrike" dirty="0">
                          <a:solidFill>
                            <a:srgbClr val="375623"/>
                          </a:solidFill>
                          <a:effectLst/>
                          <a:latin typeface="Calibri" panose="020F0502020204030204" pitchFamily="34" charset="0"/>
                        </a:rPr>
                        <a:t>3845.0685 Seconds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IN" sz="1100" b="1" i="0" u="none" strike="noStrike">
                          <a:solidFill>
                            <a:srgbClr val="375623"/>
                          </a:solidFill>
                          <a:effectLst/>
                          <a:latin typeface="Calibri" panose="020F0502020204030204" pitchFamily="34" charset="0"/>
                        </a:rPr>
                        <a:t>3444.6392 Seconds</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224329">
                <a:tc>
                  <a:txBody>
                    <a:bodyPr/>
                    <a:lstStyle/>
                    <a:p>
                      <a:pPr algn="ctr" fontAlgn="b"/>
                      <a:r>
                        <a:rPr lang="en-IN" sz="1100" b="1" i="0" u="none" strike="noStrike" dirty="0">
                          <a:solidFill>
                            <a:srgbClr val="833C0C"/>
                          </a:solidFill>
                          <a:effectLst/>
                          <a:latin typeface="Calibri" panose="020F0502020204030204" pitchFamily="34" charset="0"/>
                        </a:rPr>
                        <a:t>PROCESS MEMORY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a:solidFill>
                            <a:srgbClr val="375623"/>
                          </a:solidFill>
                          <a:effectLst/>
                          <a:latin typeface="Calibri" panose="020F0502020204030204" pitchFamily="34" charset="0"/>
                        </a:rPr>
                        <a:t>721105428 Bytes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a:solidFill>
                            <a:srgbClr val="375623"/>
                          </a:solidFill>
                          <a:effectLst/>
                          <a:latin typeface="Calibri" panose="020F0502020204030204" pitchFamily="34" charset="0"/>
                        </a:rPr>
                        <a:t>595249622 Bytes</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24329">
                <a:tc>
                  <a:txBody>
                    <a:bodyPr/>
                    <a:lstStyle/>
                    <a:p>
                      <a:pPr algn="ctr" fontAlgn="b"/>
                      <a:r>
                        <a:rPr lang="en-IN" sz="1100" b="1" i="0" u="none" strike="noStrike">
                          <a:solidFill>
                            <a:srgbClr val="833C0C"/>
                          </a:solidFill>
                          <a:effectLst/>
                          <a:latin typeface="Calibri" panose="020F0502020204030204" pitchFamily="34" charset="0"/>
                        </a:rPr>
                        <a:t>SIM WORK DIR DISK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1100" b="1" i="0" u="none" strike="noStrike">
                          <a:solidFill>
                            <a:srgbClr val="375623"/>
                          </a:solidFill>
                          <a:effectLst/>
                          <a:latin typeface="Calibri" panose="020F0502020204030204" pitchFamily="34" charset="0"/>
                        </a:rPr>
                        <a:t>403 MB</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IN" sz="1100" b="1" i="0" u="none" strike="noStrike">
                          <a:solidFill>
                            <a:srgbClr val="375623"/>
                          </a:solidFill>
                          <a:effectLst/>
                          <a:latin typeface="Calibri" panose="020F0502020204030204" pitchFamily="34" charset="0"/>
                        </a:rPr>
                        <a:t>282 MB</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229002">
                <a:tc>
                  <a:txBody>
                    <a:bodyPr/>
                    <a:lstStyle/>
                    <a:p>
                      <a:pPr algn="ctr" fontAlgn="b"/>
                      <a:r>
                        <a:rPr lang="en-IN" sz="1100" b="1" i="0" u="none" strike="noStrike" dirty="0">
                          <a:solidFill>
                            <a:srgbClr val="833C0C"/>
                          </a:solidFill>
                          <a:effectLst/>
                          <a:latin typeface="Calibri" panose="020F0502020204030204" pitchFamily="34" charset="0"/>
                        </a:rPr>
                        <a:t>COMPILED DATA BASE DISK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a:solidFill>
                            <a:srgbClr val="375623"/>
                          </a:solidFill>
                          <a:effectLst/>
                          <a:latin typeface="Calibri" panose="020F0502020204030204" pitchFamily="34" charset="0"/>
                        </a:rPr>
                        <a:t>17 M</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a:solidFill>
                            <a:srgbClr val="375623"/>
                          </a:solidFill>
                          <a:effectLst/>
                          <a:latin typeface="Calibri" panose="020F0502020204030204" pitchFamily="34" charset="0"/>
                        </a:rPr>
                        <a:t>4.2 M</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3832641174"/>
              </p:ext>
            </p:extLst>
          </p:nvPr>
        </p:nvGraphicFramePr>
        <p:xfrm>
          <a:off x="914400" y="4592954"/>
          <a:ext cx="7740650" cy="1350646"/>
        </p:xfrm>
        <a:graphic>
          <a:graphicData uri="http://schemas.openxmlformats.org/drawingml/2006/table">
            <a:tbl>
              <a:tblPr/>
              <a:tblGrid>
                <a:gridCol w="2289671"/>
                <a:gridCol w="2705975"/>
                <a:gridCol w="2745004"/>
              </a:tblGrid>
              <a:tr h="448657">
                <a:tc>
                  <a:txBody>
                    <a:bodyPr/>
                    <a:lstStyle/>
                    <a:p>
                      <a:pPr algn="ctr" fontAlgn="ctr"/>
                      <a:r>
                        <a:rPr lang="en-IN" sz="1100" b="1" i="0" u="none" strike="noStrike" dirty="0">
                          <a:solidFill>
                            <a:srgbClr val="000000"/>
                          </a:solidFill>
                          <a:effectLst/>
                          <a:latin typeface="Calibri" panose="020F0502020204030204" pitchFamily="34" charset="0"/>
                        </a:rPr>
                        <a:t>ATTRIBUTE </a:t>
                      </a:r>
                    </a:p>
                  </a:txBody>
                  <a:tcPr marL="3810" marR="3810" marT="38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1" i="0" u="none" strike="noStrike" dirty="0">
                          <a:solidFill>
                            <a:srgbClr val="F2F2F2"/>
                          </a:solidFill>
                          <a:effectLst/>
                          <a:latin typeface="Calibri" panose="020F0502020204030204" pitchFamily="34" charset="0"/>
                        </a:rPr>
                        <a:t>CONVENTIONAL REG MODEL </a:t>
                      </a:r>
                      <a:br>
                        <a:rPr lang="en-IN" sz="1100" b="1" i="0" u="none" strike="noStrike" dirty="0">
                          <a:solidFill>
                            <a:srgbClr val="F2F2F2"/>
                          </a:solidFill>
                          <a:effectLst/>
                          <a:latin typeface="Calibri" panose="020F0502020204030204" pitchFamily="34" charset="0"/>
                        </a:rPr>
                      </a:br>
                      <a:r>
                        <a:rPr lang="en-IN" sz="1100" b="1" i="0" u="none" strike="noStrike" dirty="0">
                          <a:solidFill>
                            <a:srgbClr val="F2F2F2"/>
                          </a:solidFill>
                          <a:effectLst/>
                          <a:latin typeface="Calibri" panose="020F0502020204030204" pitchFamily="34" charset="0"/>
                        </a:rPr>
                        <a:t>DEPLOYMENT</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n-IN" sz="1100" b="1" i="0" u="none" strike="noStrike" dirty="0">
                          <a:solidFill>
                            <a:srgbClr val="F2F2F2"/>
                          </a:solidFill>
                          <a:effectLst/>
                          <a:latin typeface="Calibri" panose="020F0502020204030204" pitchFamily="34" charset="0"/>
                        </a:rPr>
                        <a:t>DYNAMIC REGISTER </a:t>
                      </a:r>
                      <a:br>
                        <a:rPr lang="en-IN" sz="1100" b="1" i="0" u="none" strike="noStrike" dirty="0">
                          <a:solidFill>
                            <a:srgbClr val="F2F2F2"/>
                          </a:solidFill>
                          <a:effectLst/>
                          <a:latin typeface="Calibri" panose="020F0502020204030204" pitchFamily="34" charset="0"/>
                        </a:rPr>
                      </a:br>
                      <a:r>
                        <a:rPr lang="en-IN" sz="1100" b="1" i="0" u="none" strike="noStrike" dirty="0">
                          <a:solidFill>
                            <a:srgbClr val="F2F2F2"/>
                          </a:solidFill>
                          <a:effectLst/>
                          <a:latin typeface="Calibri" panose="020F0502020204030204" pitchFamily="34" charset="0"/>
                        </a:rPr>
                        <a:t>DATABASE DEPLOYMENT</a:t>
                      </a:r>
                    </a:p>
                  </a:txBody>
                  <a:tcPr marL="3810" marR="3810" marT="38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r>
              <a:tr h="224329">
                <a:tc>
                  <a:txBody>
                    <a:bodyPr/>
                    <a:lstStyle/>
                    <a:p>
                      <a:pPr algn="ctr" fontAlgn="b"/>
                      <a:r>
                        <a:rPr lang="en-IN" sz="1100" b="1" i="0" u="none" strike="noStrike">
                          <a:solidFill>
                            <a:srgbClr val="833C0C"/>
                          </a:solidFill>
                          <a:effectLst/>
                          <a:latin typeface="Calibri" panose="020F0502020204030204" pitchFamily="34" charset="0"/>
                        </a:rPr>
                        <a:t>SIMULATION TIME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1100" b="1" i="0" u="none" strike="noStrike" dirty="0" smtClean="0">
                          <a:solidFill>
                            <a:srgbClr val="375623"/>
                          </a:solidFill>
                          <a:effectLst/>
                          <a:latin typeface="Calibri" panose="020F0502020204030204" pitchFamily="34" charset="0"/>
                        </a:rPr>
                        <a:t>1362.83 Seconds</a:t>
                      </a:r>
                      <a:endParaRPr lang="en-IN" sz="1100" b="1" i="0" u="none" strike="noStrike" dirty="0">
                        <a:solidFill>
                          <a:srgbClr val="375623"/>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IN" sz="1100" b="1" i="0" u="none" strike="noStrike" dirty="0" smtClean="0">
                          <a:solidFill>
                            <a:srgbClr val="375623"/>
                          </a:solidFill>
                          <a:effectLst/>
                          <a:latin typeface="Calibri" panose="020F0502020204030204" pitchFamily="34" charset="0"/>
                        </a:rPr>
                        <a:t>1263.15 </a:t>
                      </a:r>
                      <a:r>
                        <a:rPr lang="en-IN" sz="1100" b="1" i="0" u="none" strike="noStrike" dirty="0">
                          <a:solidFill>
                            <a:srgbClr val="375623"/>
                          </a:solidFill>
                          <a:effectLst/>
                          <a:latin typeface="Calibri" panose="020F0502020204030204" pitchFamily="34" charset="0"/>
                        </a:rPr>
                        <a:t>Seconds</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224329">
                <a:tc>
                  <a:txBody>
                    <a:bodyPr/>
                    <a:lstStyle/>
                    <a:p>
                      <a:pPr algn="ctr" fontAlgn="b"/>
                      <a:r>
                        <a:rPr lang="en-IN" sz="1100" b="1" i="0" u="none" strike="noStrike">
                          <a:solidFill>
                            <a:srgbClr val="833C0C"/>
                          </a:solidFill>
                          <a:effectLst/>
                          <a:latin typeface="Calibri" panose="020F0502020204030204" pitchFamily="34" charset="0"/>
                        </a:rPr>
                        <a:t>PROCESS MEMORY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smtClean="0">
                          <a:solidFill>
                            <a:srgbClr val="375623"/>
                          </a:solidFill>
                          <a:effectLst/>
                          <a:latin typeface="Calibri" panose="020F0502020204030204" pitchFamily="34" charset="0"/>
                        </a:rPr>
                        <a:t>707724820 Bytes</a:t>
                      </a:r>
                      <a:endParaRPr lang="en-IN" sz="1100" b="1" i="0" u="none" strike="noStrike" dirty="0">
                        <a:solidFill>
                          <a:srgbClr val="375623"/>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smtClean="0">
                          <a:solidFill>
                            <a:srgbClr val="375623"/>
                          </a:solidFill>
                          <a:effectLst/>
                          <a:latin typeface="Calibri" panose="020F0502020204030204" pitchFamily="34" charset="0"/>
                        </a:rPr>
                        <a:t>568761830 Bytes</a:t>
                      </a:r>
                      <a:endParaRPr lang="en-IN" sz="1100" b="1" i="0" u="none" strike="noStrike" dirty="0">
                        <a:solidFill>
                          <a:srgbClr val="375623"/>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24329">
                <a:tc>
                  <a:txBody>
                    <a:bodyPr/>
                    <a:lstStyle/>
                    <a:p>
                      <a:pPr algn="ctr" fontAlgn="b"/>
                      <a:r>
                        <a:rPr lang="en-IN" sz="1100" b="1" i="0" u="none" strike="noStrike">
                          <a:solidFill>
                            <a:srgbClr val="833C0C"/>
                          </a:solidFill>
                          <a:effectLst/>
                          <a:latin typeface="Calibri" panose="020F0502020204030204" pitchFamily="34" charset="0"/>
                        </a:rPr>
                        <a:t>SIM WORK DIR DISK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IN" sz="1100" b="1" i="0" u="none" strike="noStrike" dirty="0" smtClean="0">
                          <a:solidFill>
                            <a:srgbClr val="375623"/>
                          </a:solidFill>
                          <a:effectLst/>
                          <a:latin typeface="Calibri" panose="020F0502020204030204" pitchFamily="34" charset="0"/>
                        </a:rPr>
                        <a:t>397 MB</a:t>
                      </a:r>
                      <a:endParaRPr lang="en-IN" sz="1100" b="1" i="0" u="none" strike="noStrike" dirty="0">
                        <a:solidFill>
                          <a:srgbClr val="375623"/>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IN" sz="1100" b="1" i="0" u="none" strike="noStrike" dirty="0" smtClean="0">
                          <a:solidFill>
                            <a:srgbClr val="375623"/>
                          </a:solidFill>
                          <a:effectLst/>
                          <a:latin typeface="Calibri" panose="020F0502020204030204" pitchFamily="34" charset="0"/>
                        </a:rPr>
                        <a:t>276 MB</a:t>
                      </a:r>
                      <a:endParaRPr lang="en-IN" sz="1100" b="1" i="0" u="none" strike="noStrike" dirty="0">
                        <a:solidFill>
                          <a:srgbClr val="375623"/>
                        </a:solidFill>
                        <a:effectLst/>
                        <a:latin typeface="Calibri" panose="020F0502020204030204" pitchFamily="34" charset="0"/>
                      </a:endParaRP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r>
              <a:tr h="229002">
                <a:tc>
                  <a:txBody>
                    <a:bodyPr/>
                    <a:lstStyle/>
                    <a:p>
                      <a:pPr algn="ctr" fontAlgn="b"/>
                      <a:r>
                        <a:rPr lang="en-IN" sz="1100" b="1" i="0" u="none" strike="noStrike" dirty="0">
                          <a:solidFill>
                            <a:srgbClr val="833C0C"/>
                          </a:solidFill>
                          <a:effectLst/>
                          <a:latin typeface="Calibri" panose="020F0502020204030204" pitchFamily="34" charset="0"/>
                        </a:rPr>
                        <a:t>COMPILED DATA BASE DISK USAGE</a:t>
                      </a:r>
                    </a:p>
                  </a:txBody>
                  <a:tcPr marL="3810" marR="3810" marT="38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a:solidFill>
                            <a:srgbClr val="375623"/>
                          </a:solidFill>
                          <a:effectLst/>
                          <a:latin typeface="Calibri" panose="020F0502020204030204" pitchFamily="34" charset="0"/>
                        </a:rPr>
                        <a:t>17 M</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IN" sz="1100" b="1" i="0" u="none" strike="noStrike" dirty="0">
                          <a:solidFill>
                            <a:srgbClr val="375623"/>
                          </a:solidFill>
                          <a:effectLst/>
                          <a:latin typeface="Calibri" panose="020F0502020204030204" pitchFamily="34" charset="0"/>
                        </a:rPr>
                        <a:t>4.2 M</a:t>
                      </a:r>
                    </a:p>
                  </a:txBody>
                  <a:tcPr marL="3810" marR="3810" marT="38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sp>
        <p:nvSpPr>
          <p:cNvPr id="7" name="Content Placeholder 2"/>
          <p:cNvSpPr txBox="1">
            <a:spLocks/>
          </p:cNvSpPr>
          <p:nvPr/>
        </p:nvSpPr>
        <p:spPr>
          <a:xfrm>
            <a:off x="457200" y="1371600"/>
            <a:ext cx="82296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IN" dirty="0" smtClean="0"/>
              <a:t>Performance metrics for ~525 register writes</a:t>
            </a:r>
            <a:endParaRPr lang="en-IN" dirty="0"/>
          </a:p>
        </p:txBody>
      </p:sp>
      <p:sp>
        <p:nvSpPr>
          <p:cNvPr id="8" name="Content Placeholder 2"/>
          <p:cNvSpPr txBox="1">
            <a:spLocks/>
          </p:cNvSpPr>
          <p:nvPr/>
        </p:nvSpPr>
        <p:spPr>
          <a:xfrm>
            <a:off x="457200" y="3733800"/>
            <a:ext cx="8229600" cy="45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IN" dirty="0" smtClean="0"/>
              <a:t>Performance metrics for ~140 register writes</a:t>
            </a:r>
            <a:endParaRPr lang="en-IN" dirty="0"/>
          </a:p>
        </p:txBody>
      </p:sp>
      <p:sp>
        <p:nvSpPr>
          <p:cNvPr id="3" name="Oval 2"/>
          <p:cNvSpPr/>
          <p:nvPr/>
        </p:nvSpPr>
        <p:spPr>
          <a:xfrm>
            <a:off x="3886200" y="25146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2514600"/>
            <a:ext cx="1447800" cy="3048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86200" y="272092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553200" y="2743200"/>
            <a:ext cx="1447800" cy="3048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07221" y="2971800"/>
            <a:ext cx="1447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53200" y="3004645"/>
            <a:ext cx="1447800" cy="3048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2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1" animBg="1"/>
      <p:bldP spid="3" grpId="2" animBg="1"/>
      <p:bldP spid="11" grpId="1" animBg="1"/>
      <p:bldP spid="11" grpId="2"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Dynamic register implementation improves Simulation Performance.</a:t>
            </a:r>
          </a:p>
          <a:p>
            <a:r>
              <a:rPr lang="en-US" dirty="0" smtClean="0"/>
              <a:t>Avoid expensive register class prototyping when not needed.</a:t>
            </a:r>
          </a:p>
          <a:p>
            <a:r>
              <a:rPr lang="en-US" dirty="0" smtClean="0"/>
              <a:t>Create handles for register elements only when access is </a:t>
            </a:r>
            <a:r>
              <a:rPr lang="en-US" smtClean="0"/>
              <a:t>performed.</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27</a:t>
            </a:fld>
            <a:endParaRPr lang="en-US"/>
          </a:p>
        </p:txBody>
      </p:sp>
    </p:spTree>
    <p:extLst>
      <p:ext uri="{BB962C8B-B14F-4D97-AF65-F5344CB8AC3E}">
        <p14:creationId xmlns:p14="http://schemas.microsoft.com/office/powerpoint/2010/main" val="3209284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UVM RAL high level overview</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3</a:t>
            </a:fld>
            <a:endParaRPr lang="en-US"/>
          </a:p>
        </p:txBody>
      </p:sp>
      <p:pic>
        <p:nvPicPr>
          <p:cNvPr id="6" name="Picture 5"/>
          <p:cNvPicPr>
            <a:picLocks noChangeAspect="1"/>
          </p:cNvPicPr>
          <p:nvPr/>
        </p:nvPicPr>
        <p:blipFill>
          <a:blip r:embed="rId2"/>
          <a:stretch>
            <a:fillRect/>
          </a:stretch>
        </p:blipFill>
        <p:spPr>
          <a:xfrm>
            <a:off x="609600" y="1295400"/>
            <a:ext cx="8310705" cy="49430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Model Fabric</a:t>
            </a:r>
            <a:endParaRPr lang="en-US"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4</a:t>
            </a:fld>
            <a:endParaRPr lang="en-US"/>
          </a:p>
        </p:txBody>
      </p:sp>
      <p:grpSp>
        <p:nvGrpSpPr>
          <p:cNvPr id="3" name="Group 2"/>
          <p:cNvGrpSpPr/>
          <p:nvPr/>
        </p:nvGrpSpPr>
        <p:grpSpPr>
          <a:xfrm>
            <a:off x="649955" y="1468800"/>
            <a:ext cx="6920654" cy="4474800"/>
            <a:chOff x="649955" y="1468800"/>
            <a:chExt cx="6920654" cy="4474800"/>
          </a:xfrm>
        </p:grpSpPr>
        <p:pic>
          <p:nvPicPr>
            <p:cNvPr id="6" name="Picture 5"/>
            <p:cNvPicPr>
              <a:picLocks noChangeAspect="1"/>
            </p:cNvPicPr>
            <p:nvPr/>
          </p:nvPicPr>
          <p:blipFill>
            <a:blip r:embed="rId2"/>
            <a:stretch>
              <a:fillRect/>
            </a:stretch>
          </p:blipFill>
          <p:spPr>
            <a:xfrm>
              <a:off x="649955" y="1468800"/>
              <a:ext cx="5369845" cy="4474800"/>
            </a:xfrm>
            <a:prstGeom prst="rect">
              <a:avLst/>
            </a:prstGeom>
          </p:spPr>
        </p:pic>
        <p:grpSp>
          <p:nvGrpSpPr>
            <p:cNvPr id="20" name="Group 19"/>
            <p:cNvGrpSpPr/>
            <p:nvPr/>
          </p:nvGrpSpPr>
          <p:grpSpPr>
            <a:xfrm>
              <a:off x="1066800" y="1585313"/>
              <a:ext cx="6503809" cy="700687"/>
              <a:chOff x="1066800" y="1585313"/>
              <a:chExt cx="6503809" cy="700687"/>
            </a:xfrm>
          </p:grpSpPr>
          <p:sp>
            <p:nvSpPr>
              <p:cNvPr id="7" name="Oval 6"/>
              <p:cNvSpPr/>
              <p:nvPr/>
            </p:nvSpPr>
            <p:spPr>
              <a:xfrm>
                <a:off x="1066800" y="1905000"/>
                <a:ext cx="4800600" cy="3810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793179" y="1585313"/>
                <a:ext cx="1777430" cy="583596"/>
              </a:xfrm>
              <a:prstGeom prst="rect">
                <a:avLst/>
              </a:prstGeom>
            </p:spPr>
          </p:pic>
        </p:grpSp>
        <p:grpSp>
          <p:nvGrpSpPr>
            <p:cNvPr id="22" name="Group 21"/>
            <p:cNvGrpSpPr/>
            <p:nvPr/>
          </p:nvGrpSpPr>
          <p:grpSpPr>
            <a:xfrm>
              <a:off x="4343400" y="3548779"/>
              <a:ext cx="2530501" cy="554244"/>
              <a:chOff x="4343400" y="3548779"/>
              <a:chExt cx="2530501" cy="554244"/>
            </a:xfrm>
          </p:grpSpPr>
          <p:sp>
            <p:nvSpPr>
              <p:cNvPr id="16" name="Oval 15"/>
              <p:cNvSpPr/>
              <p:nvPr/>
            </p:nvSpPr>
            <p:spPr>
              <a:xfrm>
                <a:off x="4343400" y="3886200"/>
                <a:ext cx="912145" cy="216823"/>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5200864" y="3548779"/>
                <a:ext cx="1673037" cy="489821"/>
              </a:xfrm>
              <a:prstGeom prst="rect">
                <a:avLst/>
              </a:prstGeom>
            </p:spPr>
          </p:pic>
        </p:grpSp>
        <p:grpSp>
          <p:nvGrpSpPr>
            <p:cNvPr id="21" name="Group 20"/>
            <p:cNvGrpSpPr/>
            <p:nvPr/>
          </p:nvGrpSpPr>
          <p:grpSpPr>
            <a:xfrm>
              <a:off x="1066800" y="3481646"/>
              <a:ext cx="6406352" cy="1954477"/>
              <a:chOff x="1066800" y="3481646"/>
              <a:chExt cx="6406352" cy="1954477"/>
            </a:xfrm>
          </p:grpSpPr>
          <p:sp>
            <p:nvSpPr>
              <p:cNvPr id="14" name="Oval 13"/>
              <p:cNvSpPr/>
              <p:nvPr/>
            </p:nvSpPr>
            <p:spPr>
              <a:xfrm>
                <a:off x="1066800" y="3481646"/>
                <a:ext cx="4800600" cy="1242754"/>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5658002" y="4315462"/>
                <a:ext cx="1815150" cy="1120661"/>
              </a:xfrm>
              <a:prstGeom prst="rect">
                <a:avLst/>
              </a:prstGeom>
            </p:spPr>
          </p:pic>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Base classes</a:t>
            </a:r>
            <a:endParaRPr lang="en-IN" dirty="0"/>
          </a:p>
        </p:txBody>
      </p:sp>
      <p:sp>
        <p:nvSpPr>
          <p:cNvPr id="3" name="Content Placeholder 2"/>
          <p:cNvSpPr>
            <a:spLocks noGrp="1"/>
          </p:cNvSpPr>
          <p:nvPr>
            <p:ph idx="1"/>
          </p:nvPr>
        </p:nvSpPr>
        <p:spPr/>
        <p:txBody>
          <a:bodyPr>
            <a:normAutofit/>
          </a:bodyPr>
          <a:lstStyle/>
          <a:p>
            <a:pPr algn="just"/>
            <a:r>
              <a:rPr lang="en-IN" dirty="0" smtClean="0"/>
              <a:t>Significant UVM RAL base classes: </a:t>
            </a:r>
            <a:r>
              <a:rPr lang="en-IN" dirty="0" err="1" smtClean="0"/>
              <a:t>uvm_reg</a:t>
            </a:r>
            <a:r>
              <a:rPr lang="en-IN" dirty="0" smtClean="0"/>
              <a:t>, </a:t>
            </a:r>
            <a:r>
              <a:rPr lang="en-IN" dirty="0" err="1" smtClean="0"/>
              <a:t>uvm_reg_field</a:t>
            </a:r>
            <a:r>
              <a:rPr lang="en-IN" dirty="0" smtClean="0"/>
              <a:t>, </a:t>
            </a:r>
            <a:r>
              <a:rPr lang="en-IN" dirty="0" err="1" smtClean="0"/>
              <a:t>uvm_reg_block</a:t>
            </a:r>
            <a:r>
              <a:rPr lang="en-IN" dirty="0" smtClean="0"/>
              <a:t>.</a:t>
            </a:r>
          </a:p>
          <a:p>
            <a:pPr lvl="1" algn="just"/>
            <a:r>
              <a:rPr lang="en-IN" dirty="0" smtClean="0"/>
              <a:t>Provide utilities to establish register model framework in both static and dynamic register modelling.</a:t>
            </a:r>
          </a:p>
          <a:p>
            <a:pPr lvl="1" algn="just"/>
            <a:r>
              <a:rPr lang="en-IN" dirty="0" smtClean="0"/>
              <a:t>Provide quintessential APIs for performing backdoor and front door writes (through any element in the hierarchy).</a:t>
            </a:r>
          </a:p>
          <a:p>
            <a:pPr lvl="1" algn="just"/>
            <a:r>
              <a:rPr lang="en-IN" dirty="0" smtClean="0"/>
              <a:t>Versatile enough so as to customize the register model to replicate any type of design.</a:t>
            </a:r>
          </a:p>
          <a:p>
            <a:pPr algn="just"/>
            <a:r>
              <a:rPr lang="en-IN" dirty="0" smtClean="0"/>
              <a:t>Hence these base classes could not be eschewed in our Environment.</a:t>
            </a:r>
          </a:p>
          <a:p>
            <a:pPr algn="just"/>
            <a:endParaRPr lang="en-IN" dirty="0" smtClean="0"/>
          </a:p>
          <a:p>
            <a:pPr algn="just"/>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5</a:t>
            </a:fld>
            <a:endParaRPr lang="en-US"/>
          </a:p>
        </p:txBody>
      </p:sp>
    </p:spTree>
    <p:extLst>
      <p:ext uri="{BB962C8B-B14F-4D97-AF65-F5344CB8AC3E}">
        <p14:creationId xmlns:p14="http://schemas.microsoft.com/office/powerpoint/2010/main" val="25744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dirty="0" smtClean="0"/>
              <a:t>Conventional Register Modelling</a:t>
            </a:r>
            <a:endParaRPr lang="en-IN" dirty="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6</a:t>
            </a:fld>
            <a:endParaRPr lang="en-US"/>
          </a:p>
        </p:txBody>
      </p:sp>
      <p:sp>
        <p:nvSpPr>
          <p:cNvPr id="22" name="Rectangle 21"/>
          <p:cNvSpPr/>
          <p:nvPr/>
        </p:nvSpPr>
        <p:spPr>
          <a:xfrm>
            <a:off x="3407833" y="1387967"/>
            <a:ext cx="2941530" cy="1782352"/>
          </a:xfrm>
          <a:prstGeom prst="rect">
            <a:avLst/>
          </a:prstGeom>
          <a:solidFill>
            <a:schemeClr val="accent5">
              <a:lumMod val="50000"/>
            </a:schemeClr>
          </a:solidFill>
          <a:effectLst>
            <a:outerShdw blurRad="152400" dist="317500" dir="5400000" sx="90000" sy="-19000" rotWithShape="0">
              <a:prstClr val="black">
                <a:alpha val="15000"/>
              </a:prstClr>
            </a:outerShdw>
            <a:reflection blurRad="6350" stA="50000" endA="300" endPos="55500" dist="50800" dir="5400000" sy="-100000" algn="bl" rotWithShape="0"/>
          </a:effectLst>
          <a:scene3d>
            <a:camera prst="orthographicFront"/>
            <a:lightRig rig="threePt" dir="t"/>
          </a:scene3d>
          <a:sp3d prstMaterial="plastic">
            <a:bevelT w="298450" prst="artDeco"/>
            <a:bevelB w="2222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odern No. 20" panose="02070704070505020303" pitchFamily="18" charset="0"/>
              </a:rPr>
              <a:t>FACTORS AFFECTING PERFORMANCE</a:t>
            </a:r>
            <a:endParaRPr lang="en-US" sz="2000" b="1" dirty="0">
              <a:latin typeface="Modern No. 20" panose="02070704070505020303" pitchFamily="18" charset="0"/>
            </a:endParaRPr>
          </a:p>
        </p:txBody>
      </p:sp>
      <p:grpSp>
        <p:nvGrpSpPr>
          <p:cNvPr id="3" name="Group 2"/>
          <p:cNvGrpSpPr/>
          <p:nvPr/>
        </p:nvGrpSpPr>
        <p:grpSpPr>
          <a:xfrm>
            <a:off x="1295400" y="3059384"/>
            <a:ext cx="2505117" cy="2884216"/>
            <a:chOff x="1752600" y="2552492"/>
            <a:chExt cx="1898650" cy="2278270"/>
          </a:xfrm>
        </p:grpSpPr>
        <p:sp>
          <p:nvSpPr>
            <p:cNvPr id="23" name="Rectangle 22"/>
            <p:cNvSpPr/>
            <p:nvPr/>
          </p:nvSpPr>
          <p:spPr>
            <a:xfrm>
              <a:off x="1752600" y="3667717"/>
              <a:ext cx="1898650" cy="1163045"/>
            </a:xfrm>
            <a:prstGeom prst="rect">
              <a:avLst/>
            </a:prstGeom>
            <a:solidFill>
              <a:schemeClr val="accent1">
                <a:lumMod val="75000"/>
              </a:schemeClr>
            </a:solidFill>
            <a:effectLst>
              <a:outerShdw blurRad="76200" dir="13500000" sy="23000" kx="1200000" algn="br" rotWithShape="0">
                <a:prstClr val="black">
                  <a:alpha val="20000"/>
                </a:prstClr>
              </a:outerShdw>
              <a:reflection blurRad="6350" stA="50000" endA="300" endPos="55000" dir="5400000" sy="-100000" algn="bl" rotWithShape="0"/>
            </a:effectLst>
            <a:scene3d>
              <a:camera prst="orthographicFront"/>
              <a:lightRig rig="threePt" dir="t"/>
            </a:scene3d>
            <a:sp3d prstMaterial="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solidFill>
                    <a:schemeClr val="bg2">
                      <a:lumMod val="10000"/>
                    </a:schemeClr>
                  </a:solidFill>
                  <a:latin typeface="Bernard MT Condensed" panose="02050806060905020404" pitchFamily="18" charset="0"/>
                </a:rPr>
                <a:t>OVERHEAD DUE TO SIZE OF COMPILED DATA</a:t>
              </a:r>
              <a:endParaRPr lang="en-US" dirty="0">
                <a:solidFill>
                  <a:schemeClr val="bg2">
                    <a:lumMod val="10000"/>
                  </a:schemeClr>
                </a:solidFill>
                <a:latin typeface="Bernard MT Condensed" panose="02050806060905020404" pitchFamily="18" charset="0"/>
              </a:endParaRPr>
            </a:p>
          </p:txBody>
        </p:sp>
        <p:sp>
          <p:nvSpPr>
            <p:cNvPr id="25" name="Down Arrow 24"/>
            <p:cNvSpPr/>
            <p:nvPr/>
          </p:nvSpPr>
          <p:spPr>
            <a:xfrm rot="2198590">
              <a:off x="2797850" y="2552492"/>
              <a:ext cx="475385" cy="115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638800" y="3017021"/>
            <a:ext cx="2408767" cy="2749665"/>
            <a:chOff x="5184775" y="2536349"/>
            <a:chExt cx="1825625" cy="2171987"/>
          </a:xfrm>
        </p:grpSpPr>
        <p:sp>
          <p:nvSpPr>
            <p:cNvPr id="24" name="Rectangle 23"/>
            <p:cNvSpPr/>
            <p:nvPr/>
          </p:nvSpPr>
          <p:spPr>
            <a:xfrm>
              <a:off x="5184775" y="3667717"/>
              <a:ext cx="1825625" cy="1040619"/>
            </a:xfrm>
            <a:prstGeom prst="rect">
              <a:avLst/>
            </a:prstGeom>
            <a:solidFill>
              <a:schemeClr val="accent1">
                <a:lumMod val="75000"/>
              </a:schemeClr>
            </a:solidFill>
            <a:effectLst>
              <a:outerShdw blurRad="76200" dir="18600000" sy="23000" kx="-1200000" algn="bl" rotWithShape="0">
                <a:prstClr val="black">
                  <a:alpha val="20000"/>
                </a:prstClr>
              </a:outerShdw>
              <a:reflection blurRad="6350" stA="50000" endA="300" endPos="55500" dist="101600" dir="5400000" sy="-100000" algn="bl" rotWithShape="0"/>
            </a:effectLst>
            <a:scene3d>
              <a:camera prst="orthographicFront"/>
              <a:lightRig rig="threePt" dir="t"/>
            </a:scene3d>
            <a:sp3d prstMaterial="powder">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smtClean="0">
                  <a:solidFill>
                    <a:schemeClr val="bg2">
                      <a:lumMod val="10000"/>
                    </a:schemeClr>
                  </a:solidFill>
                  <a:latin typeface="Bernard MT Condensed" panose="02050806060905020404" pitchFamily="18" charset="0"/>
                </a:rPr>
                <a:t>SIMULATION OVERHEAD DUE TO SUPERFLUOUS HANDLES</a:t>
              </a:r>
              <a:endParaRPr lang="en-US" dirty="0">
                <a:solidFill>
                  <a:schemeClr val="bg2">
                    <a:lumMod val="10000"/>
                  </a:schemeClr>
                </a:solidFill>
                <a:latin typeface="Bernard MT Condensed" panose="02050806060905020404" pitchFamily="18" charset="0"/>
              </a:endParaRPr>
            </a:p>
          </p:txBody>
        </p:sp>
        <p:sp>
          <p:nvSpPr>
            <p:cNvPr id="26" name="Down Arrow 25"/>
            <p:cNvSpPr/>
            <p:nvPr/>
          </p:nvSpPr>
          <p:spPr>
            <a:xfrm rot="19134644">
              <a:off x="5859897" y="2536349"/>
              <a:ext cx="475385" cy="1157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041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IN" dirty="0" smtClean="0"/>
              <a:t>Conventional Register Modelling – </a:t>
            </a:r>
            <a:r>
              <a:rPr lang="en-IN" sz="3600" i="1" dirty="0" smtClean="0"/>
              <a:t>Overhead due to compiled data</a:t>
            </a:r>
            <a:endParaRPr lang="en-IN" sz="3600" i="1" dirty="0"/>
          </a:p>
        </p:txBody>
      </p:sp>
      <p:sp>
        <p:nvSpPr>
          <p:cNvPr id="3" name="Content Placeholder 2"/>
          <p:cNvSpPr>
            <a:spLocks noGrp="1"/>
          </p:cNvSpPr>
          <p:nvPr>
            <p:ph idx="1"/>
          </p:nvPr>
        </p:nvSpPr>
        <p:spPr>
          <a:xfrm>
            <a:off x="523031" y="1219200"/>
            <a:ext cx="8229600" cy="1900823"/>
          </a:xfrm>
        </p:spPr>
        <p:txBody>
          <a:bodyPr>
            <a:normAutofit fontScale="92500" lnSpcReduction="10000"/>
          </a:bodyPr>
          <a:lstStyle/>
          <a:p>
            <a:r>
              <a:rPr lang="en-IN" dirty="0" smtClean="0"/>
              <a:t>Creates a class prototype for standard building elements: register block, register and field.</a:t>
            </a:r>
          </a:p>
          <a:p>
            <a:pPr lvl="1"/>
            <a:r>
              <a:rPr lang="en-IN" dirty="0" smtClean="0"/>
              <a:t>Usually auto generated and compiled into a package and loaded into simulation.</a:t>
            </a:r>
          </a:p>
          <a:p>
            <a:pPr lvl="1"/>
            <a:r>
              <a:rPr lang="en-IN" dirty="0" smtClean="0"/>
              <a:t>Model is built top-down.</a:t>
            </a:r>
          </a:p>
          <a:p>
            <a:endParaRPr lang="en-IN" dirty="0" smtClean="0"/>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7</a:t>
            </a:fld>
            <a:endParaRPr lang="en-US"/>
          </a:p>
        </p:txBody>
      </p:sp>
      <p:sp>
        <p:nvSpPr>
          <p:cNvPr id="10" name="Rectangle 4"/>
          <p:cNvSpPr>
            <a:spLocks noChangeArrowheads="1"/>
          </p:cNvSpPr>
          <p:nvPr/>
        </p:nvSpPr>
        <p:spPr bwMode="auto">
          <a:xfrm>
            <a:off x="5257800" y="351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1" name="Picture 10"/>
          <p:cNvPicPr>
            <a:picLocks noChangeAspect="1"/>
          </p:cNvPicPr>
          <p:nvPr/>
        </p:nvPicPr>
        <p:blipFill>
          <a:blip r:embed="rId2"/>
          <a:stretch>
            <a:fillRect/>
          </a:stretch>
        </p:blipFill>
        <p:spPr>
          <a:xfrm>
            <a:off x="197081" y="3064965"/>
            <a:ext cx="4757795" cy="3535074"/>
          </a:xfrm>
          <a:prstGeom prst="rect">
            <a:avLst/>
          </a:prstGeom>
        </p:spPr>
      </p:pic>
      <p:pic>
        <p:nvPicPr>
          <p:cNvPr id="15" name="Picture 14"/>
          <p:cNvPicPr>
            <a:picLocks noChangeAspect="1"/>
          </p:cNvPicPr>
          <p:nvPr/>
        </p:nvPicPr>
        <p:blipFill>
          <a:blip r:embed="rId3"/>
          <a:stretch>
            <a:fillRect/>
          </a:stretch>
        </p:blipFill>
        <p:spPr>
          <a:xfrm>
            <a:off x="2504870" y="3067859"/>
            <a:ext cx="6424012" cy="3340100"/>
          </a:xfrm>
          <a:prstGeom prst="rect">
            <a:avLst/>
          </a:prstGeom>
        </p:spPr>
      </p:pic>
    </p:spTree>
    <p:extLst>
      <p:ext uri="{BB962C8B-B14F-4D97-AF65-F5344CB8AC3E}">
        <p14:creationId xmlns:p14="http://schemas.microsoft.com/office/powerpoint/2010/main" val="15997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8</a:t>
            </a:fld>
            <a:endParaRPr lang="en-US"/>
          </a:p>
        </p:txBody>
      </p:sp>
      <p:sp>
        <p:nvSpPr>
          <p:cNvPr id="6" name="Title 1"/>
          <p:cNvSpPr>
            <a:spLocks noGrp="1"/>
          </p:cNvSpPr>
          <p:nvPr>
            <p:ph type="title"/>
          </p:nvPr>
        </p:nvSpPr>
        <p:spPr/>
        <p:txBody>
          <a:bodyPr>
            <a:normAutofit fontScale="90000"/>
          </a:bodyPr>
          <a:lstStyle/>
          <a:p>
            <a:r>
              <a:rPr lang="en-IN" dirty="0" smtClean="0"/>
              <a:t>Conventional Register Modelling – </a:t>
            </a:r>
            <a:r>
              <a:rPr lang="en-IN" sz="3600" i="1" dirty="0" smtClean="0"/>
              <a:t>Overhead due to compiled data (cont.)</a:t>
            </a:r>
            <a:endParaRPr lang="en-IN" sz="3600" i="1" dirty="0"/>
          </a:p>
        </p:txBody>
      </p:sp>
      <p:sp>
        <p:nvSpPr>
          <p:cNvPr id="8" name="Content Placeholder 2"/>
          <p:cNvSpPr>
            <a:spLocks noGrp="1"/>
          </p:cNvSpPr>
          <p:nvPr>
            <p:ph idx="1"/>
          </p:nvPr>
        </p:nvSpPr>
        <p:spPr/>
        <p:txBody>
          <a:bodyPr>
            <a:normAutofit/>
          </a:bodyPr>
          <a:lstStyle/>
          <a:p>
            <a:pPr lvl="0" algn="just"/>
            <a:r>
              <a:rPr lang="en-IN" dirty="0">
                <a:solidFill>
                  <a:prstClr val="black"/>
                </a:solidFill>
              </a:rPr>
              <a:t>Register Model class prototypes serve chiefly two purposes:</a:t>
            </a:r>
          </a:p>
          <a:p>
            <a:pPr lvl="1" algn="just"/>
            <a:r>
              <a:rPr lang="en-IN" dirty="0">
                <a:solidFill>
                  <a:prstClr val="black"/>
                </a:solidFill>
              </a:rPr>
              <a:t>Maintain hierarchy of </a:t>
            </a:r>
            <a:r>
              <a:rPr lang="en-IN" dirty="0" smtClean="0">
                <a:solidFill>
                  <a:prstClr val="black"/>
                </a:solidFill>
              </a:rPr>
              <a:t>registers.</a:t>
            </a:r>
            <a:endParaRPr lang="en-IN" dirty="0">
              <a:solidFill>
                <a:prstClr val="black"/>
              </a:solidFill>
            </a:endParaRPr>
          </a:p>
          <a:p>
            <a:pPr lvl="1" algn="just"/>
            <a:r>
              <a:rPr lang="en-IN" dirty="0">
                <a:solidFill>
                  <a:prstClr val="black"/>
                </a:solidFill>
              </a:rPr>
              <a:t>Contain all the necessary information for creating bus transaction.</a:t>
            </a:r>
          </a:p>
          <a:p>
            <a:pPr lvl="0" algn="just"/>
            <a:r>
              <a:rPr lang="en-IN" dirty="0" smtClean="0">
                <a:solidFill>
                  <a:prstClr val="black"/>
                </a:solidFill>
              </a:rPr>
              <a:t>Register Model is created by parsing Register specification document.</a:t>
            </a:r>
          </a:p>
          <a:p>
            <a:pPr lvl="1" algn="just"/>
            <a:r>
              <a:rPr lang="en-IN" dirty="0" smtClean="0">
                <a:solidFill>
                  <a:prstClr val="black"/>
                </a:solidFill>
              </a:rPr>
              <a:t>Typically in the form of Mark Up Language file.</a:t>
            </a:r>
            <a:endParaRPr lang="en-IN" dirty="0">
              <a:solidFill>
                <a:prstClr val="black"/>
              </a:solidFill>
            </a:endParaRPr>
          </a:p>
          <a:p>
            <a:pPr algn="just"/>
            <a:endParaRPr lang="en-IN" dirty="0" smtClean="0"/>
          </a:p>
        </p:txBody>
      </p:sp>
    </p:spTree>
    <p:extLst>
      <p:ext uri="{BB962C8B-B14F-4D97-AF65-F5344CB8AC3E}">
        <p14:creationId xmlns:p14="http://schemas.microsoft.com/office/powerpoint/2010/main" val="38712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Conventional Register Modelling –</a:t>
            </a:r>
            <a:r>
              <a:rPr lang="en-IN" sz="3600" i="1" dirty="0" smtClean="0"/>
              <a:t>Overhead due to superfluous handles</a:t>
            </a:r>
            <a:endParaRPr lang="en-IN" sz="3600" i="1" dirty="0"/>
          </a:p>
        </p:txBody>
      </p:sp>
      <p:sp>
        <p:nvSpPr>
          <p:cNvPr id="3" name="Content Placeholder 2"/>
          <p:cNvSpPr>
            <a:spLocks noGrp="1"/>
          </p:cNvSpPr>
          <p:nvPr>
            <p:ph idx="1"/>
          </p:nvPr>
        </p:nvSpPr>
        <p:spPr>
          <a:xfrm>
            <a:off x="457200" y="1447801"/>
            <a:ext cx="8153400" cy="3124199"/>
          </a:xfrm>
        </p:spPr>
        <p:txBody>
          <a:bodyPr>
            <a:normAutofit lnSpcReduction="10000"/>
          </a:bodyPr>
          <a:lstStyle/>
          <a:p>
            <a:pPr algn="just"/>
            <a:r>
              <a:rPr lang="en-IN" dirty="0" smtClean="0"/>
              <a:t>During simulation, handles </a:t>
            </a:r>
            <a:r>
              <a:rPr lang="en-IN" dirty="0"/>
              <a:t>are created for every R</a:t>
            </a:r>
            <a:r>
              <a:rPr lang="en-IN" dirty="0" smtClean="0"/>
              <a:t>egister Model element.</a:t>
            </a:r>
          </a:p>
          <a:p>
            <a:pPr algn="just"/>
            <a:r>
              <a:rPr lang="en-IN" dirty="0" smtClean="0"/>
              <a:t>In a standard test, number of registers that need to be accessed is in hundreds. </a:t>
            </a:r>
            <a:endParaRPr lang="en-IN" dirty="0"/>
          </a:p>
          <a:p>
            <a:pPr algn="just"/>
            <a:r>
              <a:rPr lang="en-IN" dirty="0" smtClean="0"/>
              <a:t>Simulator is laden with handles and compiled class prototypes, which are superfluous to the requirement being verified.</a:t>
            </a:r>
          </a:p>
        </p:txBody>
      </p:sp>
      <p:sp>
        <p:nvSpPr>
          <p:cNvPr id="4" name="Footer Placeholder 3"/>
          <p:cNvSpPr>
            <a:spLocks noGrp="1"/>
          </p:cNvSpPr>
          <p:nvPr>
            <p:ph type="ftr" sz="quarter" idx="11"/>
          </p:nvPr>
        </p:nvSpPr>
        <p:spPr/>
        <p:txBody>
          <a:bodyPr/>
          <a:lstStyle/>
          <a:p>
            <a:r>
              <a:rPr lang="en-US" smtClean="0"/>
              <a:t>© Accellera Systems Initiative</a:t>
            </a:r>
            <a:endParaRPr lang="en-US" dirty="0"/>
          </a:p>
        </p:txBody>
      </p:sp>
      <p:sp>
        <p:nvSpPr>
          <p:cNvPr id="5" name="Slide Number Placeholder 4"/>
          <p:cNvSpPr>
            <a:spLocks noGrp="1"/>
          </p:cNvSpPr>
          <p:nvPr>
            <p:ph type="sldNum" sz="quarter" idx="12"/>
          </p:nvPr>
        </p:nvSpPr>
        <p:spPr/>
        <p:txBody>
          <a:bodyPr/>
          <a:lstStyle/>
          <a:p>
            <a:fld id="{8B820FFD-5868-4678-ACC2-C353669912D5}" type="slidenum">
              <a:rPr lang="en-US" smtClean="0"/>
              <a:pPr/>
              <a:t>9</a:t>
            </a:fld>
            <a:endParaRPr lang="en-US"/>
          </a:p>
        </p:txBody>
      </p:sp>
      <p:pic>
        <p:nvPicPr>
          <p:cNvPr id="7" name="Picture 6"/>
          <p:cNvPicPr>
            <a:picLocks noChangeAspect="1"/>
          </p:cNvPicPr>
          <p:nvPr/>
        </p:nvPicPr>
        <p:blipFill>
          <a:blip r:embed="rId2"/>
          <a:stretch>
            <a:fillRect/>
          </a:stretch>
        </p:blipFill>
        <p:spPr>
          <a:xfrm>
            <a:off x="1511431" y="4602163"/>
            <a:ext cx="6639984" cy="1564337"/>
          </a:xfrm>
          <a:prstGeom prst="rect">
            <a:avLst/>
          </a:prstGeom>
        </p:spPr>
      </p:pic>
    </p:spTree>
    <p:extLst>
      <p:ext uri="{BB962C8B-B14F-4D97-AF65-F5344CB8AC3E}">
        <p14:creationId xmlns:p14="http://schemas.microsoft.com/office/powerpoint/2010/main" val="15664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C529A4D857314092F8987294A43FD3" ma:contentTypeVersion="0" ma:contentTypeDescription="Create a new document." ma:contentTypeScope="" ma:versionID="b3a40a446e339e50bd650e277a113f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91CAD78-C6F6-407D-A9D5-329355F07703}">
  <ds:schemaRef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1A855BF4-2A99-441B-9566-850307E4F0A5}">
  <ds:schemaRefs>
    <ds:schemaRef ds:uri="http://schemas.microsoft.com/sharepoint/v3/contenttype/forms"/>
  </ds:schemaRefs>
</ds:datastoreItem>
</file>

<file path=customXml/itemProps3.xml><?xml version="1.0" encoding="utf-8"?>
<ds:datastoreItem xmlns:ds="http://schemas.openxmlformats.org/officeDocument/2006/customXml" ds:itemID="{3171F2A1-2ACF-4A95-B48F-47B38B713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1927</Words>
  <Application>Microsoft Office PowerPoint</Application>
  <PresentationFormat>On-screen Show (4:3)</PresentationFormat>
  <Paragraphs>270</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Arial Rounded MT Bold</vt:lpstr>
      <vt:lpstr>Bernard MT Condensed</vt:lpstr>
      <vt:lpstr>Calibri</vt:lpstr>
      <vt:lpstr>Copperplate Gothic Bold</vt:lpstr>
      <vt:lpstr>Modern No. 20</vt:lpstr>
      <vt:lpstr>Office Theme</vt:lpstr>
      <vt:lpstr>Microsoft Visio Drawing</vt:lpstr>
      <vt:lpstr>UVM-RAL: Registers on demand Elimination of the unnecessary</vt:lpstr>
      <vt:lpstr>Agenda</vt:lpstr>
      <vt:lpstr>UVM RAL high level overview</vt:lpstr>
      <vt:lpstr>Register Model Fabric</vt:lpstr>
      <vt:lpstr>Base classes</vt:lpstr>
      <vt:lpstr>Conventional Register Modelling</vt:lpstr>
      <vt:lpstr>Conventional Register Modelling – Overhead due to compiled data</vt:lpstr>
      <vt:lpstr>Conventional Register Modelling – Overhead due to compiled data (cont.)</vt:lpstr>
      <vt:lpstr>Conventional Register Modelling –Overhead due to superfluous handles</vt:lpstr>
      <vt:lpstr>Dynamic Register Modelling - Conventions</vt:lpstr>
      <vt:lpstr>Dynamic Register Model Fabric</vt:lpstr>
      <vt:lpstr>Dynamic Register Modelling -  Compilation Overhead circumvented</vt:lpstr>
      <vt:lpstr>Dynamic Model Approach</vt:lpstr>
      <vt:lpstr>Simulation Overhead Check List</vt:lpstr>
      <vt:lpstr>Dynamic Register Model generation</vt:lpstr>
      <vt:lpstr>Simulation Overhead Check List</vt:lpstr>
      <vt:lpstr>Functional Implementation of Dynamic Register Model -  Issues</vt:lpstr>
      <vt:lpstr>Functional Implementation of Dynamic Register Model -  Issues (2/2)</vt:lpstr>
      <vt:lpstr>Functional Implementation-  Issues solved</vt:lpstr>
      <vt:lpstr>Access using the Custom Core Service</vt:lpstr>
      <vt:lpstr>A Verification Environment using Custom Core Service (1/3)</vt:lpstr>
      <vt:lpstr>A Verification Environment using Custom Core Service (2/3)</vt:lpstr>
      <vt:lpstr>A Verification Environment using Custom Core Service (3/3)</vt:lpstr>
      <vt:lpstr>Comparison chart </vt:lpstr>
      <vt:lpstr>Performance</vt:lpstr>
      <vt:lpstr>Performance metrics</vt:lpstr>
      <vt:lpstr>Summary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2011-11-23T07:37:04Z</dcterms:created>
  <dcterms:modified xsi:type="dcterms:W3CDTF">2015-09-05T10:50:42Z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ies>
</file>