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5"/>
  </p:notesMasterIdLst>
  <p:handoutMasterIdLst>
    <p:handoutMasterId r:id="rId26"/>
  </p:handoutMasterIdLst>
  <p:sldIdLst>
    <p:sldId id="501" r:id="rId5"/>
    <p:sldId id="506" r:id="rId6"/>
    <p:sldId id="502" r:id="rId7"/>
    <p:sldId id="503" r:id="rId8"/>
    <p:sldId id="504" r:id="rId9"/>
    <p:sldId id="542" r:id="rId10"/>
    <p:sldId id="509" r:id="rId11"/>
    <p:sldId id="535" r:id="rId12"/>
    <p:sldId id="537" r:id="rId13"/>
    <p:sldId id="538" r:id="rId14"/>
    <p:sldId id="539" r:id="rId15"/>
    <p:sldId id="536" r:id="rId16"/>
    <p:sldId id="531" r:id="rId17"/>
    <p:sldId id="520" r:id="rId18"/>
    <p:sldId id="512" r:id="rId19"/>
    <p:sldId id="513" r:id="rId20"/>
    <p:sldId id="514" r:id="rId21"/>
    <p:sldId id="517" r:id="rId22"/>
    <p:sldId id="525" r:id="rId23"/>
    <p:sldId id="505" r:id="rId24"/>
  </p:sldIdLst>
  <p:sldSz cx="9144000" cy="6858000" type="screen4x3"/>
  <p:notesSz cx="10048875" cy="6918325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2634E"/>
    <a:srgbClr val="BAFCD0"/>
    <a:srgbClr val="9DF99F"/>
    <a:srgbClr val="9BFBE4"/>
    <a:srgbClr val="FFFFCC"/>
    <a:srgbClr val="385D8A"/>
    <a:srgbClr val="FF9900"/>
    <a:srgbClr val="99FF33"/>
    <a:srgbClr val="CC99FF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91" autoAdjust="0"/>
    <p:restoredTop sz="85829" autoAdjust="0"/>
  </p:normalViewPr>
  <p:slideViewPr>
    <p:cSldViewPr>
      <p:cViewPr>
        <p:scale>
          <a:sx n="80" d="100"/>
          <a:sy n="80" d="100"/>
        </p:scale>
        <p:origin x="-2514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26.08.2015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vcon-india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1344" y="5680309"/>
            <a:ext cx="1833894" cy="1097280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dvcon-india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4204" y="6004667"/>
            <a:ext cx="1291791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86800" cy="1981200"/>
          </a:xfrm>
        </p:spPr>
        <p:txBody>
          <a:bodyPr>
            <a:noAutofit/>
          </a:bodyPr>
          <a:lstStyle/>
          <a:p>
            <a:r>
              <a:rPr lang="en-US" dirty="0" smtClean="0"/>
              <a:t>Transactional Memory Subsystem Verification for an ARMv8 server class CPU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77000" cy="1981200"/>
          </a:xfrm>
        </p:spPr>
        <p:txBody>
          <a:bodyPr>
            <a:noAutofit/>
          </a:bodyPr>
          <a:lstStyle/>
          <a:p>
            <a:r>
              <a:rPr lang="en-US" sz="3000" dirty="0" smtClean="0"/>
              <a:t>Ramdas M</a:t>
            </a:r>
          </a:p>
          <a:p>
            <a:r>
              <a:rPr lang="en-US" sz="3000" dirty="0" smtClean="0"/>
              <a:t>Parveez Ahamed</a:t>
            </a:r>
          </a:p>
          <a:p>
            <a:r>
              <a:rPr lang="en-US" sz="3000" dirty="0" smtClean="0"/>
              <a:t>Brijesh Reddy</a:t>
            </a:r>
          </a:p>
          <a:p>
            <a:r>
              <a:rPr lang="en-US" sz="3000" dirty="0" smtClean="0"/>
              <a:t>Jayanto Minocha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638800"/>
            <a:ext cx="2971800" cy="1138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Mapping Program Constructs to Sequences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Program construct</a:t>
                      </a:r>
                      <a:endParaRPr lang="en-US" dirty="0"/>
                    </a:p>
                  </a:txBody>
                  <a:tcPr>
                    <a:solidFill>
                      <a:srgbClr val="B263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Translated</a:t>
                      </a:r>
                      <a:r>
                        <a:rPr lang="en-US" baseline="0" dirty="0" smtClean="0"/>
                        <a:t> sequences</a:t>
                      </a:r>
                      <a:endParaRPr lang="en-US" dirty="0"/>
                    </a:p>
                  </a:txBody>
                  <a:tcPr>
                    <a:solidFill>
                      <a:srgbClr val="B263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if (flag==0)</a:t>
                      </a:r>
                      <a:r>
                        <a:rPr lang="en-US" baseline="0" dirty="0" smtClean="0"/>
                        <a:t>  {</a:t>
                      </a:r>
                    </a:p>
                    <a:p>
                      <a:r>
                        <a:rPr lang="en-US" baseline="0" dirty="0" smtClean="0"/>
                        <a:t>       do_something();</a:t>
                      </a:r>
                    </a:p>
                    <a:p>
                      <a:r>
                        <a:rPr lang="en-US" baseline="0" dirty="0" smtClean="0"/>
                        <a:t>   } else {</a:t>
                      </a:r>
                    </a:p>
                    <a:p>
                      <a:r>
                        <a:rPr lang="en-US" baseline="0" dirty="0" smtClean="0"/>
                        <a:t>        do_something_else();</a:t>
                      </a:r>
                    </a:p>
                    <a:p>
                      <a:r>
                        <a:rPr lang="en-US" baseline="0" dirty="0" smtClean="0"/>
                        <a:t>   }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read_get_response_seq.start();</a:t>
                      </a:r>
                    </a:p>
                    <a:p>
                      <a:r>
                        <a:rPr lang="en-US" baseline="0" dirty="0" smtClean="0"/>
                        <a:t>    if (response ==0) begin</a:t>
                      </a:r>
                    </a:p>
                    <a:p>
                      <a:r>
                        <a:rPr lang="en-US" baseline="0" dirty="0" smtClean="0"/>
                        <a:t>           do_something();</a:t>
                      </a:r>
                    </a:p>
                    <a:p>
                      <a:r>
                        <a:rPr lang="en-US" baseline="0" dirty="0" smtClean="0"/>
                        <a:t>    end else begin</a:t>
                      </a:r>
                    </a:p>
                    <a:p>
                      <a:r>
                        <a:rPr lang="en-US" baseline="0" dirty="0" smtClean="0"/>
                        <a:t>            do_something_else();</a:t>
                      </a:r>
                    </a:p>
                    <a:p>
                      <a:r>
                        <a:rPr lang="en-US" baseline="0" dirty="0" smtClean="0"/>
                        <a:t>    end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while (flag =0) {</a:t>
                      </a:r>
                    </a:p>
                    <a:p>
                      <a:r>
                        <a:rPr lang="en-US" dirty="0" smtClean="0"/>
                        <a:t>         do_something();</a:t>
                      </a:r>
                    </a:p>
                    <a:p>
                      <a:r>
                        <a:rPr lang="en-US" dirty="0" smtClean="0"/>
                        <a:t>     }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read_get_response_seq.start();</a:t>
                      </a:r>
                    </a:p>
                    <a:p>
                      <a:r>
                        <a:rPr lang="en-US" dirty="0" smtClean="0"/>
                        <a:t>    while (response_data ==0) begin</a:t>
                      </a:r>
                    </a:p>
                    <a:p>
                      <a:r>
                        <a:rPr lang="en-US" dirty="0" smtClean="0"/>
                        <a:t>         do_something();</a:t>
                      </a:r>
                    </a:p>
                    <a:p>
                      <a:r>
                        <a:rPr lang="en-US" dirty="0" smtClean="0"/>
                        <a:t>         read_get_response_seq.start();</a:t>
                      </a:r>
                    </a:p>
                    <a:p>
                      <a:r>
                        <a:rPr lang="en-US" dirty="0" smtClean="0"/>
                        <a:t>    end </a:t>
                      </a:r>
                    </a:p>
                  </a:txBody>
                  <a:tcPr>
                    <a:solidFill>
                      <a:srgbClr val="BAFCD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wait (flag ==1)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do begin</a:t>
                      </a:r>
                    </a:p>
                    <a:p>
                      <a:r>
                        <a:rPr lang="en-US" dirty="0" smtClean="0"/>
                        <a:t>          read_sequence.start();</a:t>
                      </a:r>
                    </a:p>
                    <a:p>
                      <a:r>
                        <a:rPr lang="en-US" dirty="0" smtClean="0"/>
                        <a:t>          rand_delay();</a:t>
                      </a:r>
                    </a:p>
                    <a:p>
                      <a:r>
                        <a:rPr lang="en-US" dirty="0" smtClean="0"/>
                        <a:t>    end while (response data</a:t>
                      </a:r>
                      <a:r>
                        <a:rPr lang="en-US" baseline="0" dirty="0" smtClean="0"/>
                        <a:t> != 1) 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MP constructs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196041"/>
          <a:ext cx="8686800" cy="4996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5472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Basic</a:t>
                      </a:r>
                      <a:r>
                        <a:rPr lang="en-US" baseline="0" dirty="0" smtClean="0"/>
                        <a:t>  building blocks for MP programs</a:t>
                      </a:r>
                      <a:endParaRPr lang="en-US" dirty="0"/>
                    </a:p>
                  </a:txBody>
                  <a:tcPr>
                    <a:solidFill>
                      <a:srgbClr val="B263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Equivalent  Sequence</a:t>
                      </a:r>
                      <a:r>
                        <a:rPr lang="en-US" baseline="0" dirty="0" smtClean="0"/>
                        <a:t> Style</a:t>
                      </a:r>
                      <a:endParaRPr lang="en-US" dirty="0"/>
                    </a:p>
                  </a:txBody>
                  <a:tcPr>
                    <a:solidFill>
                      <a:srgbClr val="B2634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4269">
                <a:tc gridSpan="2">
                  <a:txBody>
                    <a:bodyPr/>
                    <a:lstStyle/>
                    <a:p>
                      <a:r>
                        <a:rPr lang="en-US" u="sng" dirty="0" smtClean="0"/>
                        <a:t>atomic increment</a:t>
                      </a:r>
                      <a:r>
                        <a:rPr lang="en-US" dirty="0" smtClean="0"/>
                        <a:t>: </a:t>
                      </a:r>
                    </a:p>
                    <a:p>
                      <a:r>
                        <a:rPr lang="en-US" dirty="0" smtClean="0"/>
                        <a:t>        loop:  ldex  r1, addr</a:t>
                      </a:r>
                    </a:p>
                    <a:p>
                      <a:r>
                        <a:rPr lang="en-US" dirty="0" smtClean="0"/>
                        <a:t>                   r1</a:t>
                      </a:r>
                      <a:r>
                        <a:rPr lang="en-US" baseline="0" dirty="0" smtClean="0"/>
                        <a:t> += 1</a:t>
                      </a:r>
                    </a:p>
                    <a:p>
                      <a:r>
                        <a:rPr lang="en-US" baseline="0" dirty="0" smtClean="0"/>
                        <a:t>                   stex  r1, addr</a:t>
                      </a:r>
                    </a:p>
                    <a:p>
                      <a:r>
                        <a:rPr lang="en-US" baseline="0" dirty="0" smtClean="0"/>
                        <a:t>                   retry loop if  stex_fail                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do begin</a:t>
                      </a:r>
                    </a:p>
                    <a:p>
                      <a:r>
                        <a:rPr lang="en-US" dirty="0" smtClean="0"/>
                        <a:t>          r1 = rd_get_resp_seq (addr)</a:t>
                      </a:r>
                    </a:p>
                    <a:p>
                      <a:r>
                        <a:rPr lang="en-US" dirty="0" smtClean="0"/>
                        <a:t>          r1 = r1+1;();</a:t>
                      </a:r>
                    </a:p>
                    <a:p>
                      <a:r>
                        <a:rPr lang="en-US" dirty="0" smtClean="0"/>
                        <a:t>          excl_pass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dirty="0" smtClean="0"/>
                        <a:t>write_excl_seq (addr, r1);</a:t>
                      </a:r>
                    </a:p>
                    <a:p>
                      <a:r>
                        <a:rPr lang="en-US" dirty="0" smtClean="0"/>
                        <a:t>    end while ( !excl_pass)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0961">
                <a:tc>
                  <a:txBody>
                    <a:bodyPr/>
                    <a:lstStyle/>
                    <a:p>
                      <a:r>
                        <a:rPr lang="en-US" dirty="0" smtClean="0"/>
                        <a:t>flag=0;  data=0; </a:t>
                      </a:r>
                    </a:p>
                    <a:p>
                      <a:r>
                        <a:rPr lang="en-US" u="sng" dirty="0" smtClean="0"/>
                        <a:t>producer: </a:t>
                      </a:r>
                    </a:p>
                    <a:p>
                      <a:endParaRPr lang="en-US" u="sng" dirty="0" smtClean="0"/>
                    </a:p>
                    <a:p>
                      <a:r>
                        <a:rPr lang="en-US" dirty="0" smtClean="0"/>
                        <a:t>    while(flag!=0) {}</a:t>
                      </a:r>
                      <a:r>
                        <a:rPr lang="en-US" baseline="0" dirty="0" smtClean="0"/>
                        <a:t>; </a:t>
                      </a:r>
                    </a:p>
                    <a:p>
                      <a:r>
                        <a:rPr lang="en-US" baseline="0" dirty="0" smtClean="0"/>
                        <a:t>      data =1;                            </a:t>
                      </a:r>
                    </a:p>
                    <a:p>
                      <a:r>
                        <a:rPr lang="en-US" baseline="0" dirty="0" smtClean="0"/>
                        <a:t>      flag =1;                              </a:t>
                      </a:r>
                    </a:p>
                    <a:p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u="sng" baseline="0" dirty="0" smtClean="0"/>
                        <a:t>Consumer:</a:t>
                      </a:r>
                    </a:p>
                    <a:p>
                      <a:endParaRPr lang="en-US" u="sng" baseline="0" dirty="0" smtClean="0"/>
                    </a:p>
                    <a:p>
                      <a:r>
                        <a:rPr lang="en-US" baseline="0" dirty="0" smtClean="0"/>
                        <a:t>while (flag !=1){};</a:t>
                      </a:r>
                    </a:p>
                    <a:p>
                      <a:r>
                        <a:rPr lang="en-US" baseline="0" dirty="0" smtClean="0"/>
                        <a:t>  print data; </a:t>
                      </a:r>
                    </a:p>
                    <a:p>
                      <a:r>
                        <a:rPr lang="en-US" dirty="0" smtClean="0"/>
                        <a:t>  flag</a:t>
                      </a:r>
                      <a:r>
                        <a:rPr lang="en-US" baseline="0" dirty="0" smtClean="0"/>
                        <a:t> =0;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Producer: </a:t>
                      </a:r>
                    </a:p>
                    <a:p>
                      <a:endParaRPr lang="en-US" u="sng" dirty="0" smtClean="0"/>
                    </a:p>
                    <a:p>
                      <a:r>
                        <a:rPr lang="en-US" dirty="0" smtClean="0"/>
                        <a:t>   rd_wait_seq(flag,0)</a:t>
                      </a:r>
                    </a:p>
                    <a:p>
                      <a:r>
                        <a:rPr lang="en-US" dirty="0" smtClean="0"/>
                        <a:t>   write_seq (data,1)</a:t>
                      </a:r>
                    </a:p>
                    <a:p>
                      <a:r>
                        <a:rPr lang="en-US" baseline="0" dirty="0" smtClean="0"/>
                        <a:t>   write_seq (flag,1)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u="sng" dirty="0" smtClean="0"/>
                        <a:t>Consumer: </a:t>
                      </a:r>
                    </a:p>
                    <a:p>
                      <a:endParaRPr lang="en-US" u="sng" dirty="0" smtClean="0"/>
                    </a:p>
                    <a:p>
                      <a:r>
                        <a:rPr lang="en-US" dirty="0" smtClean="0"/>
                        <a:t>rd_wait_seq(flag,1)</a:t>
                      </a:r>
                    </a:p>
                    <a:p>
                      <a:r>
                        <a:rPr lang="en-US" dirty="0" smtClean="0"/>
                        <a:t>rd_seq (data);</a:t>
                      </a:r>
                    </a:p>
                    <a:p>
                      <a:r>
                        <a:rPr lang="en-US" baseline="0" dirty="0" smtClean="0"/>
                        <a:t>write_seq (flag,0);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</a:tr>
              <a:tr h="88680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DMB  (Memory barriers)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barrier_seq():</a:t>
                      </a:r>
                    </a:p>
                    <a:p>
                      <a:r>
                        <a:rPr lang="en-US" dirty="0" smtClean="0"/>
                        <a:t>         -drive</a:t>
                      </a:r>
                      <a:r>
                        <a:rPr lang="en-US" baseline="0" dirty="0" smtClean="0"/>
                        <a:t> flush stores</a:t>
                      </a:r>
                    </a:p>
                    <a:p>
                      <a:r>
                        <a:rPr lang="en-US" baseline="0" dirty="0" smtClean="0"/>
                        <a:t>         -wait till no pending stores</a:t>
                      </a:r>
                      <a:endParaRPr lang="en-US" dirty="0"/>
                    </a:p>
                  </a:txBody>
                  <a:tcPr>
                    <a:solidFill>
                      <a:srgbClr val="BAFC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4953000" cy="4648199"/>
          </a:xfrm>
        </p:spPr>
        <p:txBody>
          <a:bodyPr>
            <a:normAutofit/>
          </a:bodyPr>
          <a:lstStyle/>
          <a:p>
            <a:r>
              <a:rPr lang="en-US" dirty="0" smtClean="0"/>
              <a:t>Complex System Level Scenarios</a:t>
            </a:r>
          </a:p>
          <a:p>
            <a:pPr lvl="1"/>
            <a:r>
              <a:rPr lang="en-US" dirty="0" smtClean="0"/>
              <a:t>Higher level system scenarios translated to multiple lower layer sequences</a:t>
            </a:r>
          </a:p>
          <a:p>
            <a:pPr lvl="1"/>
            <a:r>
              <a:rPr lang="en-US" dirty="0" smtClean="0"/>
              <a:t>Focus on Concurrent Stimulus</a:t>
            </a:r>
            <a:endParaRPr lang="en-US" dirty="0" smtClean="0"/>
          </a:p>
          <a:p>
            <a:pPr lvl="1"/>
            <a:r>
              <a:rPr lang="en-US" dirty="0" smtClean="0"/>
              <a:t>Address Generation Controls</a:t>
            </a:r>
            <a:endParaRPr lang="en-US" dirty="0" smtClean="0"/>
          </a:p>
          <a:p>
            <a:pPr lvl="1"/>
            <a:r>
              <a:rPr lang="en-US" dirty="0" smtClean="0"/>
              <a:t>Controlled delays </a:t>
            </a:r>
            <a:r>
              <a:rPr lang="en-US" dirty="0" smtClean="0"/>
              <a:t>and repeated </a:t>
            </a:r>
            <a:r>
              <a:rPr lang="en-US" dirty="0" smtClean="0"/>
              <a:t>sequence execution to create long harmonic patterns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00200"/>
            <a:ext cx="3581400" cy="38862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4572000" cy="4495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Multi-stage generation for  stressing micro architecture</a:t>
            </a:r>
          </a:p>
          <a:p>
            <a:pPr lvl="1"/>
            <a:r>
              <a:rPr lang="en-US" dirty="0" smtClean="0"/>
              <a:t>Each stage of stimulus generation changes various settings/modes, targeting individual buffers/FIFOs/arbiters in the cache/switch.</a:t>
            </a:r>
          </a:p>
          <a:p>
            <a:pPr lvl="1"/>
            <a:r>
              <a:rPr lang="en-US" dirty="0" smtClean="0"/>
              <a:t>Dynamically adjust weights for each stage controlled  with monitors that probe stress points in the RTL.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 descr="C:\Users\breddy\Documents\PI dependency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828800"/>
            <a:ext cx="281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bench Hierarchy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 descr="TPCP-stimulu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371600"/>
            <a:ext cx="7010400" cy="494347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Configurability of Testbench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 bench configuration</a:t>
            </a:r>
          </a:p>
          <a:p>
            <a:pPr lvl="1"/>
            <a:r>
              <a:rPr lang="en-US" dirty="0" smtClean="0"/>
              <a:t>One or more  units  can be configured  as RTL/Model</a:t>
            </a:r>
          </a:p>
          <a:p>
            <a:pPr lvl="1"/>
            <a:r>
              <a:rPr lang="en-US" dirty="0" smtClean="0"/>
              <a:t>Enables  early integration  testing  as soon as  2 units are stable </a:t>
            </a:r>
          </a:p>
          <a:p>
            <a:pPr lvl="1"/>
            <a:r>
              <a:rPr lang="en-US" dirty="0" smtClean="0"/>
              <a:t>Enables  picking  efficient configuration for  different category of tests</a:t>
            </a:r>
          </a:p>
          <a:p>
            <a:r>
              <a:rPr lang="en-US" dirty="0" smtClean="0"/>
              <a:t>Design configuration</a:t>
            </a:r>
          </a:p>
          <a:p>
            <a:pPr lvl="1"/>
            <a:r>
              <a:rPr lang="en-US" dirty="0" smtClean="0"/>
              <a:t>Large  number of configuration options across multiple unit</a:t>
            </a:r>
          </a:p>
          <a:p>
            <a:pPr lvl="1"/>
            <a:r>
              <a:rPr lang="en-US" dirty="0" smtClean="0"/>
              <a:t>Uniform configuration mechanism at unit level helped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Tests/Controls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4191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Test  starts one or more virtual sequences</a:t>
            </a:r>
          </a:p>
          <a:p>
            <a:pPr lvl="1"/>
            <a:r>
              <a:rPr lang="en-US" dirty="0" smtClean="0"/>
              <a:t>Higher level scenarios with self check</a:t>
            </a:r>
          </a:p>
          <a:p>
            <a:pPr lvl="2"/>
            <a:r>
              <a:rPr lang="en-US" dirty="0" smtClean="0"/>
              <a:t>Atomic  increment,  Writes with barrier, False sharing pattern,  Read-Modify-Write etc   </a:t>
            </a:r>
          </a:p>
          <a:p>
            <a:pPr lvl="1"/>
            <a:r>
              <a:rPr lang="en-US" dirty="0" smtClean="0"/>
              <a:t>Random irritator sequences</a:t>
            </a:r>
          </a:p>
          <a:p>
            <a:pPr lvl="1"/>
            <a:r>
              <a:rPr lang="en-US" dirty="0" smtClean="0"/>
              <a:t>Random configuration using knobs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7492" y="1523999"/>
            <a:ext cx="3516908" cy="423351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from unit level Verification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Reuse from Unit level  enabled by OVM</a:t>
            </a:r>
          </a:p>
          <a:p>
            <a:pPr lvl="1"/>
            <a:r>
              <a:rPr lang="en-US" dirty="0" smtClean="0"/>
              <a:t>All  Sequencer/Drivers/Checkers/Monitors</a:t>
            </a:r>
          </a:p>
          <a:p>
            <a:pPr lvl="1"/>
            <a:r>
              <a:rPr lang="en-US" dirty="0" smtClean="0"/>
              <a:t>All configuration classes and knobs</a:t>
            </a:r>
          </a:p>
          <a:p>
            <a:pPr lvl="1"/>
            <a:r>
              <a:rPr lang="en-US" dirty="0" smtClean="0"/>
              <a:t>Base sequences from unit level </a:t>
            </a:r>
          </a:p>
          <a:p>
            <a:r>
              <a:rPr lang="en-US" dirty="0" smtClean="0"/>
              <a:t>Feedback to enhance  unit level verification for better integration testing</a:t>
            </a:r>
          </a:p>
          <a:p>
            <a:pPr lvl="1"/>
            <a:r>
              <a:rPr lang="en-US" dirty="0" smtClean="0"/>
              <a:t>Uniform  configuration at  each unit level verification</a:t>
            </a:r>
          </a:p>
          <a:p>
            <a:pPr lvl="1"/>
            <a:r>
              <a:rPr lang="en-US" dirty="0" smtClean="0"/>
              <a:t>Coding unit level sequences with Request-Response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Rapid progress on integration testing</a:t>
            </a:r>
          </a:p>
          <a:p>
            <a:pPr lvl="1"/>
            <a:r>
              <a:rPr lang="en-US" dirty="0" smtClean="0"/>
              <a:t>Integration testing started as early with two units ready</a:t>
            </a:r>
          </a:p>
          <a:p>
            <a:pPr lvl="1"/>
            <a:r>
              <a:rPr lang="en-US" dirty="0" smtClean="0"/>
              <a:t>Uncovered integration level bugs early in design</a:t>
            </a:r>
          </a:p>
          <a:p>
            <a:r>
              <a:rPr lang="en-US" dirty="0" smtClean="0"/>
              <a:t>Reduced Time, effort and resources</a:t>
            </a:r>
          </a:p>
          <a:p>
            <a:pPr lvl="1"/>
            <a:r>
              <a:rPr lang="en-US" dirty="0" smtClean="0"/>
              <a:t>Better Simulation efficiency compared to programmatic stimulus</a:t>
            </a:r>
          </a:p>
          <a:p>
            <a:pPr lvl="1"/>
            <a:r>
              <a:rPr lang="en-US" dirty="0" smtClean="0"/>
              <a:t>Reused  unit level  components and base sequences to create efficient  SubSystem  level stimulus </a:t>
            </a:r>
          </a:p>
          <a:p>
            <a:pPr lvl="1"/>
            <a:r>
              <a:rPr lang="en-US" dirty="0" smtClean="0"/>
              <a:t>No over constraining of  random stimulus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1"/>
          </a:xfrm>
        </p:spPr>
        <p:txBody>
          <a:bodyPr>
            <a:normAutofit/>
          </a:bodyPr>
          <a:lstStyle/>
          <a:p>
            <a:r>
              <a:rPr lang="en-US" dirty="0" smtClean="0"/>
              <a:t>Feedback to strengthen unit level verification</a:t>
            </a:r>
          </a:p>
          <a:p>
            <a:pPr lvl="1"/>
            <a:r>
              <a:rPr lang="en-US" dirty="0" smtClean="0"/>
              <a:t>Feedback  in terms of coverage and coding styles</a:t>
            </a:r>
          </a:p>
          <a:p>
            <a:pPr lvl="1"/>
            <a:r>
              <a:rPr lang="en-US" dirty="0" smtClean="0"/>
              <a:t>Feedback in terms of real system delays to unit level stimulus</a:t>
            </a:r>
          </a:p>
          <a:p>
            <a:endParaRPr lang="en-US" dirty="0" smtClean="0"/>
          </a:p>
          <a:p>
            <a:r>
              <a:rPr lang="en-US" dirty="0" smtClean="0"/>
              <a:t>Enabled early performance benchmarking </a:t>
            </a:r>
          </a:p>
          <a:p>
            <a:pPr lvl="1"/>
            <a:r>
              <a:rPr lang="en-US" dirty="0" smtClean="0"/>
              <a:t>Memory latency/bandwidth analysis started  much before full chip simulations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Sub System Verification Challenges</a:t>
            </a:r>
          </a:p>
          <a:p>
            <a:r>
              <a:rPr lang="en-US" dirty="0" smtClean="0"/>
              <a:t>Transactional Integration Test bench Overview</a:t>
            </a:r>
          </a:p>
          <a:p>
            <a:r>
              <a:rPr lang="en-US" dirty="0" smtClean="0"/>
              <a:t>Stimulus generation</a:t>
            </a:r>
          </a:p>
          <a:p>
            <a:r>
              <a:rPr lang="en-US" dirty="0" smtClean="0"/>
              <a:t>Test bench configurations</a:t>
            </a:r>
          </a:p>
          <a:p>
            <a:r>
              <a:rPr lang="en-US" dirty="0" smtClean="0"/>
              <a:t>Tests/Controls</a:t>
            </a:r>
          </a:p>
          <a:p>
            <a:r>
              <a:rPr lang="en-US" dirty="0" smtClean="0"/>
              <a:t>Results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X-Gene® family ARMv8 CPU</a:t>
            </a:r>
          </a:p>
          <a:p>
            <a:pPr lvl="1"/>
            <a:r>
              <a:rPr lang="en-US" dirty="0" smtClean="0"/>
              <a:t>First enterprise  class 64-bit ARMv8 server CPU</a:t>
            </a:r>
          </a:p>
          <a:p>
            <a:pPr lvl="1"/>
            <a:r>
              <a:rPr lang="en-US" dirty="0" smtClean="0"/>
              <a:t>Unique grounds-up high performance, custom core ARM®v8 64-bit server</a:t>
            </a:r>
          </a:p>
          <a:p>
            <a:pPr lvl="1"/>
            <a:r>
              <a:rPr lang="en-US" dirty="0" smtClean="0"/>
              <a:t>Highly scalable multi-core memory subsystem with a custom coherency protocol implementation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Multi Core Memory Sub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C:\Users\rmozhiku\Downloads\Memory Sub-System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371600"/>
            <a:ext cx="6553200" cy="4792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Core Memory Sub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 </a:t>
            </a:r>
          </a:p>
          <a:p>
            <a:pPr lvl="1"/>
            <a:r>
              <a:rPr lang="en-US" dirty="0" smtClean="0"/>
              <a:t>Huge Verification space </a:t>
            </a:r>
          </a:p>
          <a:p>
            <a:pPr lvl="2"/>
            <a:r>
              <a:rPr lang="en-US" dirty="0" smtClean="0"/>
              <a:t>Large number of cores, IO agent, Multiple levels of caches</a:t>
            </a:r>
          </a:p>
          <a:p>
            <a:pPr lvl="2"/>
            <a:r>
              <a:rPr lang="en-US" dirty="0" smtClean="0"/>
              <a:t>Transaction types,  responses, cache states</a:t>
            </a:r>
          </a:p>
          <a:p>
            <a:pPr lvl="2"/>
            <a:r>
              <a:rPr lang="en-US" dirty="0" smtClean="0"/>
              <a:t>Coherent , Non-coherent and IO traffic</a:t>
            </a:r>
          </a:p>
          <a:p>
            <a:pPr lvl="2"/>
            <a:r>
              <a:rPr lang="en-US" dirty="0" smtClean="0"/>
              <a:t>Multiple configuration options in each  subsystem component</a:t>
            </a:r>
          </a:p>
          <a:p>
            <a:pPr lvl="2"/>
            <a:r>
              <a:rPr lang="en-US" dirty="0" smtClean="0"/>
              <a:t>Micro architectural details across units (FIFOs, arbiters etc)</a:t>
            </a:r>
          </a:p>
          <a:p>
            <a:pPr lvl="2"/>
            <a:r>
              <a:rPr lang="en-US" dirty="0" smtClean="0"/>
              <a:t>Cross product of all of above is huge</a:t>
            </a:r>
          </a:p>
          <a:p>
            <a:pPr lvl="2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Core Memory Sub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</a:t>
            </a:r>
          </a:p>
          <a:p>
            <a:pPr lvl="1"/>
            <a:r>
              <a:rPr lang="en-US" dirty="0" smtClean="0"/>
              <a:t>Stimulus Generation</a:t>
            </a:r>
          </a:p>
          <a:p>
            <a:pPr lvl="2"/>
            <a:r>
              <a:rPr lang="en-US" dirty="0" smtClean="0"/>
              <a:t>Instruction level stimulus doesn’t give good controllability</a:t>
            </a:r>
          </a:p>
          <a:p>
            <a:pPr lvl="2"/>
            <a:r>
              <a:rPr lang="en-US" dirty="0" smtClean="0"/>
              <a:t>Over constrained random stimulus not efficient for Subsystem</a:t>
            </a:r>
          </a:p>
          <a:p>
            <a:pPr lvl="2"/>
            <a:r>
              <a:rPr lang="en-US" dirty="0" smtClean="0"/>
              <a:t>Unit level verification not sufficient  for memory coherency</a:t>
            </a:r>
          </a:p>
          <a:p>
            <a:pPr lvl="2"/>
            <a:r>
              <a:rPr lang="en-US" dirty="0" smtClean="0"/>
              <a:t>Standard Multi processor algorithms need to be simulated</a:t>
            </a:r>
          </a:p>
          <a:p>
            <a:pPr lvl="2"/>
            <a:r>
              <a:rPr lang="en-US" dirty="0" smtClean="0"/>
              <a:t>Long  harmonic patterns to stress cache state transitions, address collisions,  resource starvation etc</a:t>
            </a:r>
          </a:p>
          <a:p>
            <a:r>
              <a:rPr lang="en-US" dirty="0" smtClean="0"/>
              <a:t>Memory coherency and ordering best verified at sub-system level to stress micro architecture</a:t>
            </a:r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Testbench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Highly configurable integration testbench</a:t>
            </a:r>
          </a:p>
          <a:p>
            <a:pPr lvl="1"/>
            <a:r>
              <a:rPr lang="en-US" dirty="0" smtClean="0"/>
              <a:t>One or more  units can be  configured to be RTL/Model</a:t>
            </a:r>
          </a:p>
          <a:p>
            <a:r>
              <a:rPr lang="en-US" dirty="0" smtClean="0"/>
              <a:t>Maps Instruction Set to Transactions for memory access</a:t>
            </a:r>
          </a:p>
          <a:p>
            <a:pPr lvl="1"/>
            <a:r>
              <a:rPr lang="en-US" dirty="0" smtClean="0"/>
              <a:t>Self checking Sequences for multiprocessor stimuli</a:t>
            </a:r>
          </a:p>
          <a:p>
            <a:pPr lvl="1"/>
            <a:r>
              <a:rPr lang="en-US" dirty="0" smtClean="0"/>
              <a:t>Improves simulation efficiency</a:t>
            </a:r>
          </a:p>
          <a:p>
            <a:r>
              <a:rPr lang="en-US" dirty="0" smtClean="0"/>
              <a:t>Complex Scenarios to stress micro architecture</a:t>
            </a:r>
          </a:p>
          <a:p>
            <a:pPr lvl="1"/>
            <a:r>
              <a:rPr lang="en-US" dirty="0" smtClean="0"/>
              <a:t>Focus on deadlock/live lock, resource starvation etc</a:t>
            </a:r>
          </a:p>
          <a:p>
            <a:r>
              <a:rPr lang="en-US" dirty="0" smtClean="0"/>
              <a:t>Enables early performance benchmarking </a:t>
            </a:r>
          </a:p>
          <a:p>
            <a:pPr lvl="1"/>
            <a:r>
              <a:rPr lang="en-US" dirty="0" smtClean="0"/>
              <a:t>Focus on memory bandwidth/latency at sub-system level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 processor specific Stimuli</a:t>
            </a:r>
          </a:p>
          <a:p>
            <a:pPr lvl="1"/>
            <a:r>
              <a:rPr lang="en-US" dirty="0" smtClean="0"/>
              <a:t>Producer/consumer scenarios</a:t>
            </a:r>
          </a:p>
          <a:p>
            <a:pPr lvl="1"/>
            <a:r>
              <a:rPr lang="en-US" dirty="0" smtClean="0"/>
              <a:t>Spin lock,  Message passing algorithms</a:t>
            </a:r>
          </a:p>
          <a:p>
            <a:pPr lvl="1"/>
            <a:r>
              <a:rPr lang="en-US" dirty="0" smtClean="0"/>
              <a:t>Barriers, locks, semaphores</a:t>
            </a:r>
          </a:p>
          <a:p>
            <a:r>
              <a:rPr lang="en-US" dirty="0" smtClean="0"/>
              <a:t>Implemented as C/Assembly programs traditionally</a:t>
            </a:r>
          </a:p>
          <a:p>
            <a:pPr lvl="1"/>
            <a:r>
              <a:rPr lang="en-US" dirty="0" smtClean="0"/>
              <a:t>Needs  full CPU core in simulation</a:t>
            </a:r>
          </a:p>
          <a:p>
            <a:pPr lvl="1"/>
            <a:r>
              <a:rPr lang="en-US" dirty="0" smtClean="0"/>
              <a:t>Control between C tests and  BFMs in SV world hard</a:t>
            </a:r>
          </a:p>
          <a:p>
            <a:r>
              <a:rPr lang="en-US" dirty="0" smtClean="0"/>
              <a:t>Implement as self checking sequences at Subsystem</a:t>
            </a:r>
          </a:p>
          <a:p>
            <a:pPr lvl="1"/>
            <a:r>
              <a:rPr lang="en-US" dirty="0" smtClean="0"/>
              <a:t>Runs faster and  can be mixed with other random stimuli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 Set in Transactional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instruction set or a software program has following basic constructs</a:t>
            </a:r>
          </a:p>
          <a:p>
            <a:pPr lvl="1"/>
            <a:r>
              <a:rPr lang="en-US" dirty="0" smtClean="0"/>
              <a:t>Sequential execution  </a:t>
            </a:r>
          </a:p>
          <a:p>
            <a:pPr lvl="1"/>
            <a:r>
              <a:rPr lang="en-US" dirty="0" smtClean="0"/>
              <a:t>Loops      (for,  repeat , while)</a:t>
            </a:r>
          </a:p>
          <a:p>
            <a:pPr lvl="1"/>
            <a:r>
              <a:rPr lang="en-US" dirty="0" smtClean="0"/>
              <a:t>Two-way Decision (if .. else .. )</a:t>
            </a:r>
          </a:p>
          <a:p>
            <a:r>
              <a:rPr lang="en-US" dirty="0" smtClean="0"/>
              <a:t>Each construct can be mapped to a sequence if  we implement  response  channel on the sequence-driver API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1000</Words>
  <Application>Microsoft Office PowerPoint</Application>
  <PresentationFormat>On-screen Show (4:3)</PresentationFormat>
  <Paragraphs>202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Transactional Memory Subsystem Verification for an ARMv8 server class CPU</vt:lpstr>
      <vt:lpstr>Agenda</vt:lpstr>
      <vt:lpstr>Introduction</vt:lpstr>
      <vt:lpstr>Multi Core Memory Sub System</vt:lpstr>
      <vt:lpstr>Multi Core Memory Sub System</vt:lpstr>
      <vt:lpstr>Multi Core Memory Sub System</vt:lpstr>
      <vt:lpstr>Transactional Testbench Overview</vt:lpstr>
      <vt:lpstr>Stimulus Generation</vt:lpstr>
      <vt:lpstr>Instruction Set in Transactional Domain</vt:lpstr>
      <vt:lpstr>Mapping Program Constructs to Sequences</vt:lpstr>
      <vt:lpstr>Sample MP constructs</vt:lpstr>
      <vt:lpstr>Stimulus Generation</vt:lpstr>
      <vt:lpstr>Stimulus Generation</vt:lpstr>
      <vt:lpstr>Test bench Hierarchy</vt:lpstr>
      <vt:lpstr>Configurability of Testbench</vt:lpstr>
      <vt:lpstr>Tests/Controls</vt:lpstr>
      <vt:lpstr>Reuse from unit level Verification </vt:lpstr>
      <vt:lpstr>Results</vt:lpstr>
      <vt:lpstr>Results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2015-08-26T05:50:01Z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