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32"/>
  </p:notesMasterIdLst>
  <p:handoutMasterIdLst>
    <p:handoutMasterId r:id="rId33"/>
  </p:handoutMasterIdLst>
  <p:sldIdLst>
    <p:sldId id="501" r:id="rId5"/>
    <p:sldId id="502" r:id="rId6"/>
    <p:sldId id="516" r:id="rId7"/>
    <p:sldId id="524" r:id="rId8"/>
    <p:sldId id="517" r:id="rId9"/>
    <p:sldId id="522" r:id="rId10"/>
    <p:sldId id="506" r:id="rId11"/>
    <p:sldId id="525" r:id="rId12"/>
    <p:sldId id="526" r:id="rId13"/>
    <p:sldId id="511" r:id="rId14"/>
    <p:sldId id="532" r:id="rId15"/>
    <p:sldId id="533" r:id="rId16"/>
    <p:sldId id="527" r:id="rId17"/>
    <p:sldId id="528" r:id="rId18"/>
    <p:sldId id="529" r:id="rId19"/>
    <p:sldId id="531" r:id="rId20"/>
    <p:sldId id="530" r:id="rId21"/>
    <p:sldId id="507" r:id="rId22"/>
    <p:sldId id="508" r:id="rId23"/>
    <p:sldId id="520" r:id="rId24"/>
    <p:sldId id="521" r:id="rId25"/>
    <p:sldId id="534" r:id="rId26"/>
    <p:sldId id="518" r:id="rId27"/>
    <p:sldId id="513" r:id="rId28"/>
    <p:sldId id="514" r:id="rId29"/>
    <p:sldId id="535" r:id="rId30"/>
    <p:sldId id="505" r:id="rId31"/>
  </p:sldIdLst>
  <p:sldSz cx="12192000" cy="6858000"/>
  <p:notesSz cx="10048875" cy="6918325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342" autoAdjust="0"/>
    <p:restoredTop sz="86451" autoAdjust="0"/>
  </p:normalViewPr>
  <p:slideViewPr>
    <p:cSldViewPr>
      <p:cViewPr varScale="1">
        <p:scale>
          <a:sx n="95" d="100"/>
          <a:sy n="95" d="100"/>
        </p:scale>
        <p:origin x="46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2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31.08.2017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0261600" y="5867400"/>
            <a:ext cx="19304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600" y="5948653"/>
            <a:ext cx="1782659" cy="828936"/>
          </a:xfrm>
          <a:prstGeom prst="rect">
            <a:avLst/>
          </a:prstGeom>
        </p:spPr>
      </p:pic>
      <p:pic>
        <p:nvPicPr>
          <p:cNvPr id="11" name="Picture 10" descr="accellera-logo-TM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44605" y="5973179"/>
            <a:ext cx="1950720" cy="804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ccellera-logo-TM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101601" y="6228949"/>
            <a:ext cx="1330468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702" y="6004667"/>
            <a:ext cx="1662197" cy="7729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192.168.122.1/rw/WRITE" TargetMode="External"/><Relationship Id="rId2" Type="http://schemas.openxmlformats.org/officeDocument/2006/relationships/hyperlink" Target="http://192.168.122.1/viewd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192.168.122.1/name/monm0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192.168.122.1/bw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yd.com/1364_btf/report/full_pr/attach/435_IEEE_TR_Proposal_04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Thinking In Transactions</a:t>
            </a:r>
            <a:br>
              <a:rPr lang="en-US" dirty="0" smtClean="0"/>
            </a:br>
            <a:r>
              <a:rPr lang="en-US" dirty="0" smtClean="0"/>
              <a:t>Visualizing and Validating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Rich Edelman, Mentor</a:t>
            </a:r>
          </a:p>
          <a:p>
            <a:r>
              <a:rPr lang="en-US" dirty="0" smtClean="0"/>
              <a:t>Mustufa Kanchwala, Mentor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5410436"/>
            <a:ext cx="4495800" cy="12762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r>
              <a:rPr lang="en-US" baseline="0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895600" y="1830388"/>
            <a:ext cx="7985281" cy="3103100"/>
            <a:chOff x="2580898" y="1316500"/>
            <a:chExt cx="6242583" cy="1960102"/>
          </a:xfrm>
        </p:grpSpPr>
        <p:sp>
          <p:nvSpPr>
            <p:cNvPr id="7" name="Rectangle 6"/>
            <p:cNvSpPr/>
            <p:nvPr/>
          </p:nvSpPr>
          <p:spPr>
            <a:xfrm>
              <a:off x="4458878" y="1753387"/>
              <a:ext cx="876693" cy="1140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FABRIC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049652" y="1753384"/>
              <a:ext cx="951825" cy="1140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FABRIC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715832" y="1753384"/>
              <a:ext cx="1107649" cy="1140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TARGET</a:t>
              </a:r>
            </a:p>
            <a:p>
              <a:pPr algn="ctr"/>
              <a:r>
                <a:rPr lang="en-US" dirty="0" smtClean="0"/>
                <a:t>(memory)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80898" y="1753384"/>
              <a:ext cx="1163908" cy="1140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INITIATOR</a:t>
              </a:r>
            </a:p>
            <a:p>
              <a:pPr algn="ctr"/>
              <a:r>
                <a:rPr lang="en-US" dirty="0" smtClean="0"/>
                <a:t>(master)</a:t>
              </a:r>
              <a:endParaRPr lang="en-US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44806" y="1883338"/>
              <a:ext cx="714081" cy="249142"/>
              <a:chOff x="2754982" y="3959530"/>
              <a:chExt cx="714081" cy="249142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2754982" y="3959530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2754982" y="4021815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2754982" y="4084100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754982" y="4146385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2754982" y="4208672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7012355" y="1883338"/>
              <a:ext cx="714081" cy="249142"/>
              <a:chOff x="2754982" y="3959530"/>
              <a:chExt cx="714081" cy="249142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2754982" y="3959530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2754982" y="4021815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754982" y="4084100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754982" y="4146385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2754982" y="4208672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5335571" y="1883338"/>
              <a:ext cx="714081" cy="249142"/>
              <a:chOff x="2754982" y="3959530"/>
              <a:chExt cx="714081" cy="249142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2754982" y="3959530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2754982" y="4021815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2754982" y="4084100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754982" y="4146385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2754982" y="4208672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ctangle 13"/>
            <p:cNvSpPr/>
            <p:nvPr/>
          </p:nvSpPr>
          <p:spPr>
            <a:xfrm>
              <a:off x="3578756" y="2956314"/>
              <a:ext cx="989423" cy="31265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monitor</a:t>
              </a:r>
              <a:endParaRPr lang="en-US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744806" y="2448946"/>
              <a:ext cx="714081" cy="249142"/>
              <a:chOff x="2754982" y="3959530"/>
              <a:chExt cx="714081" cy="249142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2754982" y="3959530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2754982" y="4021815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754982" y="4084100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2754982" y="4146385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2754982" y="4208672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7012355" y="2448946"/>
              <a:ext cx="714081" cy="249142"/>
              <a:chOff x="2754982" y="3959530"/>
              <a:chExt cx="714081" cy="249142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2754982" y="3959530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754982" y="4021815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2754982" y="4084100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2754982" y="4146385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754982" y="4208672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>
              <a:off x="5335571" y="2448946"/>
              <a:ext cx="714081" cy="249142"/>
              <a:chOff x="2754982" y="3959530"/>
              <a:chExt cx="714081" cy="249142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2754982" y="3959530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2754982" y="4021815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754982" y="4084100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754982" y="4146385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754982" y="4208672"/>
                <a:ext cx="71408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Rectangle 17"/>
            <p:cNvSpPr/>
            <p:nvPr/>
          </p:nvSpPr>
          <p:spPr>
            <a:xfrm>
              <a:off x="6890198" y="1319526"/>
              <a:ext cx="989423" cy="31265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monitor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97898" y="1320027"/>
              <a:ext cx="989423" cy="31265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monitor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92455" y="2963944"/>
              <a:ext cx="989423" cy="31265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monitor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197898" y="2956314"/>
              <a:ext cx="989423" cy="31265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monitor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607134" y="1316500"/>
              <a:ext cx="989423" cy="31265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monitor</a:t>
              </a:r>
              <a:endParaRPr lang="en-US" dirty="0"/>
            </a:p>
          </p:txBody>
        </p:sp>
        <p:cxnSp>
          <p:nvCxnSpPr>
            <p:cNvPr id="23" name="Straight Connector 22"/>
            <p:cNvCxnSpPr>
              <a:stCxn id="22" idx="2"/>
            </p:cNvCxnSpPr>
            <p:nvPr/>
          </p:nvCxnSpPr>
          <p:spPr>
            <a:xfrm flipH="1">
              <a:off x="4101845" y="1629158"/>
              <a:ext cx="1" cy="5299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4117359" y="2431872"/>
              <a:ext cx="1" cy="5299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5730608" y="2434019"/>
              <a:ext cx="1" cy="5299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7387166" y="2434019"/>
              <a:ext cx="1" cy="5299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7387167" y="1638240"/>
              <a:ext cx="1" cy="5299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5726289" y="1618375"/>
              <a:ext cx="1" cy="5299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2113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Bus -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Bus – ready/valid signaling</a:t>
            </a:r>
          </a:p>
          <a:p>
            <a:pPr lvl="1"/>
            <a:r>
              <a:rPr lang="en-US" dirty="0" smtClean="0"/>
              <a:t>READ</a:t>
            </a:r>
          </a:p>
          <a:p>
            <a:pPr lvl="2"/>
            <a:r>
              <a:rPr lang="en-US" dirty="0" smtClean="0"/>
              <a:t>RA – Read Address</a:t>
            </a:r>
          </a:p>
          <a:p>
            <a:pPr lvl="2"/>
            <a:r>
              <a:rPr lang="en-US" dirty="0" smtClean="0"/>
              <a:t>RD – Read Data, with byte count</a:t>
            </a:r>
            <a:endParaRPr lang="en-US" dirty="0"/>
          </a:p>
          <a:p>
            <a:pPr lvl="1"/>
            <a:r>
              <a:rPr lang="en-US" dirty="0" smtClean="0"/>
              <a:t>WRITE</a:t>
            </a:r>
          </a:p>
          <a:p>
            <a:pPr lvl="2"/>
            <a:r>
              <a:rPr lang="en-US" dirty="0" smtClean="0"/>
              <a:t>WA – Write Address</a:t>
            </a:r>
          </a:p>
          <a:p>
            <a:pPr lvl="2"/>
            <a:r>
              <a:rPr lang="en-US" dirty="0" smtClean="0"/>
              <a:t>WD – Write Data, with byte count</a:t>
            </a:r>
          </a:p>
          <a:p>
            <a:pPr lvl="2"/>
            <a:r>
              <a:rPr lang="en-US" dirty="0" smtClean="0"/>
              <a:t>B – Write Response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77000" y="1278038"/>
            <a:ext cx="5181600" cy="507831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bit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[ 31:0]  tag_t;</a:t>
            </a:r>
          </a:p>
          <a:p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bit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[ 31:0] addr_t;</a:t>
            </a:r>
          </a:p>
          <a:p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bit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[127:0] data_t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de-D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channel(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wire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clk);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RA_ready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RA Channel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RA_valid;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tag_t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RA_tag;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addr_t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RA_addr;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RA_beat_count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RD_ready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RD Channel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RD_valid;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tag_t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RD_beat_count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RD_data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endinterface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076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Monitor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monitor</a:t>
            </a:r>
          </a:p>
          <a:p>
            <a:pPr lvl="1"/>
            <a:r>
              <a:rPr lang="en-US" dirty="0" smtClean="0"/>
              <a:t>@posedge clk</a:t>
            </a:r>
          </a:p>
          <a:p>
            <a:pPr lvl="1"/>
            <a:r>
              <a:rPr lang="en-US" dirty="0" smtClean="0"/>
              <a:t>Ready &amp;&amp; Valid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“Transaction”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58491" y="1295044"/>
            <a:ext cx="8305800" cy="480131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monitor_interface(channel bus);</a:t>
            </a:r>
          </a:p>
          <a:p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always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@(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bus.clk) </a:t>
            </a:r>
          </a:p>
          <a:p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((bus.WA_ready == 1 ) &amp;&amp; (bus.WA_valid == 1))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always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@(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bus.clk) </a:t>
            </a:r>
          </a:p>
          <a:p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((bus.WD_ready == 1 ) &amp;&amp; (bus.WD_valid == 1))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always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@(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bus.clk) </a:t>
            </a:r>
          </a:p>
          <a:p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((bus.RA_ready == 1 ) &amp;&amp; (bus.RA_valid == 1))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always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@(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bus.clk) </a:t>
            </a:r>
          </a:p>
          <a:p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((bus.RD_ready == 1 ) &amp;&amp; (bus.RD_valid == 1))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always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@(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bus.clk) </a:t>
            </a:r>
          </a:p>
          <a:p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((bus.B_ready == 1 ) &amp;&amp; (bus.B_valid == 1))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endinterface</a:t>
            </a:r>
          </a:p>
        </p:txBody>
      </p:sp>
    </p:spTree>
    <p:extLst>
      <p:ext uri="{BB962C8B-B14F-4D97-AF65-F5344CB8AC3E}">
        <p14:creationId xmlns:p14="http://schemas.microsoft.com/office/powerpoint/2010/main" val="1101188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Instrumented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 about “outstanding transactions”</a:t>
            </a:r>
          </a:p>
          <a:p>
            <a:pPr lvl="1"/>
            <a:r>
              <a:rPr lang="en-US" dirty="0" smtClean="0"/>
              <a:t>Struct of useful information</a:t>
            </a:r>
          </a:p>
          <a:p>
            <a:pPr lvl="1"/>
            <a:r>
              <a:rPr lang="en-US" dirty="0" smtClean="0"/>
              <a:t>Associative array (index by TAG)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Display a CSV “Header Row”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0" y="1494016"/>
            <a:ext cx="4495800" cy="258532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begin_time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end_time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number_of_bytes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first_RD_beat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first_WD_beat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outstanding_t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outstanding_t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outstanding[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094421"/>
            <a:ext cx="906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initial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(onetime == 0)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$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display("CSV: HEADER: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name,rw,tag,begin,end,nbytes,mbps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onetime = 1;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693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Instrumented Code – Read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a transaction -&gt; RA</a:t>
            </a:r>
          </a:p>
          <a:p>
            <a:pPr lvl="1"/>
            <a:r>
              <a:rPr lang="en-US" dirty="0" smtClean="0"/>
              <a:t>Save the time and set a flag.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2819400"/>
            <a:ext cx="85152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always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@(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bus.clk)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((bus.RA_ready == 1 ) &amp;&amp; (bus.RA_valid == 1))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stats["RA"]++;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outstanding[bus.RA_tag].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begin_time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$time;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outstanding[bus.RA_tag].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first_RD_beat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-&gt;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stat_change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249098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Instrumented Code – Read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 Phase. </a:t>
            </a:r>
            <a:r>
              <a:rPr lang="en-US" dirty="0" smtClean="0"/>
              <a:t>Data byte. If it is the first, remember the byte count.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2275456"/>
            <a:ext cx="1059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always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@(posedge bus.clk)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bus.RD_ready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1 ) &amp;&amp;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bus.RD_valid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1))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outstanding[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bus.RD_tag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end_time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$time;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(outstanding[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bus.RD_tag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first_RD_beat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1)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outstanding[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bus.RD_tag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first_RD_beat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outstanding[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bus.RD_tag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number_of_bytes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bus.RD_beat_count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*16;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029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Instrumented Code – Read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 Phase. Last Data Byte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17600" y="1905000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bus.RD_beat_count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Mbytes_per_second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'(1000 * outstanding[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bus.RD_tag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number_of_bytes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/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'(outstanding[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bus.RD_tag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end_time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outstanding[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bus.RD_tag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begin_time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$display("CSV: STAT: %m,READ,%0d,%0t,%0t,%0d,%0f",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bus.RD_tag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outstanding[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bus.RD_tag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begin_time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outstanding[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bus.RD_tag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end_time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outstanding[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bus.RD_tag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number_of_bytes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Mbytes_per_second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outstanding.delete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bus.RD_tag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653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CSV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CSV transcript |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–e ‘s/^CSV.*: //’ &gt; transactions.csv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25078" y="1981200"/>
            <a:ext cx="6090621" cy="55092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name,rw,tag,begin,end,nbytes,mbps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top.mono0,WRITE,4098,2640,22960,32,1.574803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top.monm0,WRITE,4098,1960,26040,32,1.328904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top.mono1,WRITE,344065,1480,27280,208,8.062016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top.monm1,WRITE,16385,1060,28960,208,7.455197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top.moni1,WRITE,2,1480,29120,32,1.157742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top.mono0,WRITE,4100,11960,29600,192,10.884354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top.mono0,WRITE,4102,12440,30080,16,0.907029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top.moni0,WRITE,1,440,30640,208,6.887417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top.monm0,WRITE,4100,8840,31480,192,8.480565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top.monm0,WRITE,4102,9320,31960,16,0.706714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top.monm1,WRITE,16389,9040,44320,0,0.000000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top.moni0,WRITE,5,5600,47540,0,0.000000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top.mono1,READ,348169,38880,49380,32,3.047619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top.mono0,READ,10,34160,51260,224,13.099415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top.monm1,READ,20489,35560,52880,32,1.847575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top.mono1,WRITE,344071,12400,53360,176,4.296875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top.monm1,WRITE,16391,9140,53400,176,3.976502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top.moni0,WRITE,7,6100,53440,176,3.717786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962400"/>
            <a:ext cx="72009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$display("CSV: STAT: %m,READ,%0d,%0t,%0t,%0d,%0f",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bus.RD_tag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outstanding[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bus.RD_tag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begin_time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outstanding[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bus.RD_tag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end_time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outstanding[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bus.RD_tag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number_of_bytes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Mbytes_per_second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027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</a:p>
          <a:p>
            <a:r>
              <a:rPr lang="en-US" dirty="0" smtClean="0"/>
              <a:t>Flask</a:t>
            </a:r>
          </a:p>
          <a:p>
            <a:r>
              <a:rPr lang="en-US" dirty="0" smtClean="0"/>
              <a:t>D3.js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657600" y="1830388"/>
            <a:ext cx="7801550" cy="3723229"/>
            <a:chOff x="1946634" y="414779"/>
            <a:chExt cx="6582350" cy="3115217"/>
          </a:xfrm>
        </p:grpSpPr>
        <p:sp>
          <p:nvSpPr>
            <p:cNvPr id="7" name="Oval 6"/>
            <p:cNvSpPr/>
            <p:nvPr/>
          </p:nvSpPr>
          <p:spPr>
            <a:xfrm>
              <a:off x="1946634" y="556184"/>
              <a:ext cx="1899501" cy="49019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Simulation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927809" y="1629268"/>
              <a:ext cx="820132" cy="4446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CSV</a:t>
              </a:r>
              <a:endParaRPr lang="en-US" dirty="0"/>
            </a:p>
          </p:txBody>
        </p:sp>
        <p:sp>
          <p:nvSpPr>
            <p:cNvPr id="9" name="Flowchart: Magnetic Disk 8"/>
            <p:cNvSpPr/>
            <p:nvPr/>
          </p:nvSpPr>
          <p:spPr>
            <a:xfrm>
              <a:off x="4194927" y="2102177"/>
              <a:ext cx="1190919" cy="735291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SQL DB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60157" y="414779"/>
              <a:ext cx="2034618" cy="16069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/>
                <a:t>Web Server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85847" y="801281"/>
              <a:ext cx="1131218" cy="358217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Python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73918" y="1216062"/>
              <a:ext cx="1131218" cy="358217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Flask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73918" y="1591563"/>
              <a:ext cx="1131218" cy="358217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D3.js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06153" y="2115974"/>
              <a:ext cx="1722831" cy="14140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/>
                <a:t>Visualization</a:t>
              </a:r>
              <a:endParaRPr lang="en-US" dirty="0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64368" y="2477680"/>
              <a:ext cx="1296356" cy="958049"/>
            </a:xfrm>
            <a:prstGeom prst="rect">
              <a:avLst/>
            </a:prstGeom>
          </p:spPr>
        </p:pic>
        <p:cxnSp>
          <p:nvCxnSpPr>
            <p:cNvPr id="16" name="Elbow Connector 15"/>
            <p:cNvCxnSpPr>
              <a:stCxn id="7" idx="4"/>
              <a:endCxn id="8" idx="0"/>
            </p:cNvCxnSpPr>
            <p:nvPr/>
          </p:nvCxnSpPr>
          <p:spPr>
            <a:xfrm rot="16200000" flipH="1">
              <a:off x="2825685" y="1117078"/>
              <a:ext cx="582890" cy="441490"/>
            </a:xfrm>
            <a:prstGeom prst="bentConnector3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8" idx="3"/>
              <a:endCxn id="9" idx="2"/>
            </p:cNvCxnSpPr>
            <p:nvPr/>
          </p:nvCxnSpPr>
          <p:spPr>
            <a:xfrm>
              <a:off x="3747941" y="1851584"/>
              <a:ext cx="446986" cy="618239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>
              <a:stCxn id="9" idx="1"/>
              <a:endCxn id="10" idx="1"/>
            </p:cNvCxnSpPr>
            <p:nvPr/>
          </p:nvCxnSpPr>
          <p:spPr>
            <a:xfrm rot="5400000" flipH="1" flipV="1">
              <a:off x="4583305" y="1425325"/>
              <a:ext cx="883934" cy="469770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10" idx="3"/>
              <a:endCxn id="14" idx="0"/>
            </p:cNvCxnSpPr>
            <p:nvPr/>
          </p:nvCxnSpPr>
          <p:spPr>
            <a:xfrm>
              <a:off x="7294775" y="1218243"/>
              <a:ext cx="372794" cy="897731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9957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5029200" cy="4495800"/>
          </a:xfrm>
        </p:spPr>
        <p:txBody>
          <a:bodyPr/>
          <a:lstStyle/>
          <a:p>
            <a:r>
              <a:rPr lang="en-US" dirty="0" smtClean="0"/>
              <a:t>What’s a transaction?</a:t>
            </a:r>
          </a:p>
          <a:p>
            <a:pPr lvl="1"/>
            <a:r>
              <a:rPr lang="en-US" dirty="0" smtClean="0"/>
              <a:t>Data transfer</a:t>
            </a:r>
          </a:p>
          <a:p>
            <a:pPr lvl="1"/>
            <a:r>
              <a:rPr lang="en-US" dirty="0" smtClean="0"/>
              <a:t>Cache state change</a:t>
            </a:r>
          </a:p>
          <a:p>
            <a:pPr lvl="1"/>
            <a:r>
              <a:rPr lang="en-US" dirty="0" smtClean="0"/>
              <a:t>Memory </a:t>
            </a:r>
            <a:r>
              <a:rPr lang="en-US" dirty="0" smtClean="0"/>
              <a:t>Read/Write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For our purposes a simple definition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81600" y="3102988"/>
            <a:ext cx="5334000" cy="304698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TABLE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ttransaction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   text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rw     text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tag    integer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begin  integer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   integer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integer,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mbps   real)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86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 Debug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Waveform Debug is what happens most often to find problems</a:t>
            </a:r>
          </a:p>
          <a:p>
            <a:r>
              <a:rPr lang="en-US" dirty="0" smtClean="0"/>
              <a:t>Why is this signal ‘1’?</a:t>
            </a:r>
          </a:p>
          <a:p>
            <a:r>
              <a:rPr lang="en-US" dirty="0" smtClean="0"/>
              <a:t>Which signal changed most recently?</a:t>
            </a:r>
          </a:p>
          <a:p>
            <a:r>
              <a:rPr lang="en-US" dirty="0" smtClean="0"/>
              <a:t>How many edges have happened since time 10?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Populating the SQL database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1417638"/>
            <a:ext cx="11049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csv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sqlite3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conn = sqlite3.connect('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transaction.db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cur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conn.cursor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cur.execute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("""DROP TABLE IF EXISTS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ttransaction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""")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cur.execute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("""CREATE TABLE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ttransaction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(name text, rw text, tag integer, begin integer, end integer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integer, mbps real)""")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open('transaction.csv', 'r') as f: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reader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csv.reader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f.readlines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()[1:])  # exclude header line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cur.executemany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("""INSERT INTO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ttransaction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VALUES (?,?,?,?,?,?,?)""",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(row for row in reader))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conn.commit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conn.close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60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SQL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SQL…</a:t>
            </a:r>
          </a:p>
          <a:p>
            <a:r>
              <a:rPr lang="en-US" dirty="0" smtClean="0"/>
              <a:t>Simple queries</a:t>
            </a:r>
          </a:p>
          <a:p>
            <a:r>
              <a:rPr lang="en-US" dirty="0" smtClean="0"/>
              <a:t>Full power of SQL available.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3581400"/>
            <a:ext cx="1135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ttransaction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ttransaction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where name = 'moni0';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SUM(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ttransaction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where name = 'moni0';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SUM(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ttransaction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where begin between 5000000 AND 6000000;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name,nbytes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ttransaction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name,SUM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ttransacction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GROUP BY 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301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 the whole database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  <a:hlinkClick r:id="rId2"/>
              </a:rPr>
              <a:t>http://</a:t>
            </a:r>
            <a:r>
              <a:rPr lang="en-US" dirty="0" smtClean="0">
                <a:sym typeface="Wingdings" panose="05000000000000000000" pitchFamily="2" charset="2"/>
                <a:hlinkClick r:id="rId2"/>
              </a:rPr>
              <a:t>192.168.122.1/viewdb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 smtClean="0"/>
          </a:p>
          <a:p>
            <a:r>
              <a:rPr lang="en-US" dirty="0" smtClean="0"/>
              <a:t>View a specific “RW” 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  <a:hlinkClick r:id="rId3"/>
              </a:rPr>
              <a:t>http://</a:t>
            </a:r>
            <a:r>
              <a:rPr lang="en-US" dirty="0" smtClean="0">
                <a:sym typeface="Wingdings" panose="05000000000000000000" pitchFamily="2" charset="2"/>
                <a:hlinkClick r:id="rId3"/>
              </a:rPr>
              <a:t>192.168.122.1/rw/WRITE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 smtClean="0"/>
          </a:p>
          <a:p>
            <a:r>
              <a:rPr lang="en-US" dirty="0" smtClean="0"/>
              <a:t>View a specific “monitor”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  <a:hlinkClick r:id="rId4"/>
              </a:rPr>
              <a:t>http://</a:t>
            </a:r>
            <a:r>
              <a:rPr lang="en-US" dirty="0" smtClean="0">
                <a:sym typeface="Wingdings" panose="05000000000000000000" pitchFamily="2" charset="2"/>
                <a:hlinkClick r:id="rId4"/>
              </a:rPr>
              <a:t>192.168.122.1/name/monm0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5019657"/>
            <a:ext cx="8839200" cy="95410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app.route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("/name/&lt;name&gt;")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(name):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rows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execute_query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("""SELECT * FROM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ttransaction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WHERE name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?""",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[name])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'&lt;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&gt;'.join(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(row) for row in rows)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82462" y="3470511"/>
            <a:ext cx="8839200" cy="95410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app.route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("/rw/&lt;rw&gt;")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sortby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(rw):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rows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execute_query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("""SELECT * FROM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ttransaction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WHERE rw = ?""", ([rw]))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'&lt;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&gt;'.join(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(row) for row in rows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6600" y="1982103"/>
            <a:ext cx="8839200" cy="95410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app.route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viewdb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viewdb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rows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execute_query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("""SELECT * FROM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ttransaction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""")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'&lt;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&gt;'.join(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(row) for row in rows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88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graph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  <a:hlinkClick r:id="rId2"/>
              </a:rPr>
              <a:t>http://</a:t>
            </a:r>
            <a:r>
              <a:rPr lang="en-US" dirty="0" smtClean="0">
                <a:sym typeface="Wingdings" panose="05000000000000000000" pitchFamily="2" charset="2"/>
                <a:hlinkClick r:id="rId2"/>
              </a:rPr>
              <a:t>192.168.122.1/bw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Bw.html contains the smarts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About 80 lines of </a:t>
            </a:r>
            <a:r>
              <a:rPr lang="en-US" dirty="0" err="1" smtClean="0">
                <a:sym typeface="Wingdings" panose="05000000000000000000" pitchFamily="2" charset="2"/>
              </a:rPr>
              <a:t>javascript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Uses d3.js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Magic!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835" y="2362200"/>
            <a:ext cx="6095504" cy="352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892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432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Visualizations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243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we’ve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Instrument</a:t>
            </a:r>
            <a:r>
              <a:rPr lang="en-US" dirty="0" smtClean="0"/>
              <a:t> the simulation</a:t>
            </a:r>
          </a:p>
          <a:p>
            <a:r>
              <a:rPr lang="en-US" u="sng" dirty="0" smtClean="0"/>
              <a:t>Simulate</a:t>
            </a:r>
          </a:p>
          <a:p>
            <a:r>
              <a:rPr lang="en-US" dirty="0" smtClean="0"/>
              <a:t>Collect Info into an </a:t>
            </a:r>
            <a:r>
              <a:rPr lang="en-US" u="sng" dirty="0" smtClean="0"/>
              <a:t>SQL database</a:t>
            </a:r>
          </a:p>
          <a:p>
            <a:r>
              <a:rPr lang="en-US" dirty="0" smtClean="0"/>
              <a:t>Use </a:t>
            </a:r>
            <a:r>
              <a:rPr lang="en-US" u="sng" dirty="0" smtClean="0"/>
              <a:t>web infrastructure</a:t>
            </a:r>
            <a:r>
              <a:rPr lang="en-US" dirty="0" smtClean="0"/>
              <a:t> including</a:t>
            </a:r>
          </a:p>
          <a:p>
            <a:pPr lvl="1"/>
            <a:r>
              <a:rPr lang="en-US" dirty="0" smtClean="0"/>
              <a:t>Flask</a:t>
            </a:r>
          </a:p>
          <a:p>
            <a:pPr lvl="1"/>
            <a:r>
              <a:rPr lang="en-US" dirty="0" smtClean="0"/>
              <a:t>D3.js</a:t>
            </a:r>
          </a:p>
          <a:p>
            <a:r>
              <a:rPr lang="en-US" dirty="0" smtClean="0"/>
              <a:t>Now the hard part – </a:t>
            </a:r>
            <a:r>
              <a:rPr lang="en-US" u="sng" dirty="0" smtClean="0"/>
              <a:t>use your imagination</a:t>
            </a:r>
            <a:r>
              <a:rPr lang="en-US" dirty="0" smtClean="0"/>
              <a:t> to create visualizations that are important to you.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Contact authors for source 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Debug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Transaction Debug is used to find problems</a:t>
            </a:r>
          </a:p>
          <a:p>
            <a:r>
              <a:rPr lang="en-US" dirty="0" smtClean="0"/>
              <a:t>Why did this transfer take so long?</a:t>
            </a:r>
          </a:p>
          <a:p>
            <a:r>
              <a:rPr lang="en-US" dirty="0" smtClean="0"/>
              <a:t>Is any transfer causing delay of other transfers?</a:t>
            </a:r>
          </a:p>
          <a:p>
            <a:r>
              <a:rPr lang="en-US" dirty="0" smtClean="0"/>
              <a:t>How many bytes per second are being transferred?</a:t>
            </a:r>
          </a:p>
          <a:p>
            <a:r>
              <a:rPr lang="en-US" dirty="0" smtClean="0"/>
              <a:t>What’s the state of the cache? How many flushes have happened?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62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Transaction?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transaction is an event. It occurs at some time.</a:t>
            </a:r>
          </a:p>
          <a:p>
            <a:r>
              <a:rPr lang="en-US" dirty="0" smtClean="0"/>
              <a:t>It might have a begin time and an end time. It might other have a begin time.</a:t>
            </a:r>
          </a:p>
          <a:p>
            <a:r>
              <a:rPr lang="en-US" dirty="0" smtClean="0"/>
              <a:t>It might have attributes: ADDR, DATA, ID, etc.</a:t>
            </a:r>
          </a:p>
          <a:p>
            <a:r>
              <a:rPr lang="en-US" dirty="0" smtClean="0"/>
              <a:t>A transaction might represent</a:t>
            </a:r>
          </a:p>
          <a:p>
            <a:pPr lvl="1"/>
            <a:r>
              <a:rPr lang="en-US" dirty="0" smtClean="0"/>
              <a:t>A bus transfer</a:t>
            </a:r>
          </a:p>
          <a:p>
            <a:pPr lvl="1"/>
            <a:r>
              <a:rPr lang="en-US" dirty="0" smtClean="0"/>
              <a:t>A cache read or write</a:t>
            </a:r>
          </a:p>
          <a:p>
            <a:pPr lvl="1"/>
            <a:r>
              <a:rPr lang="en-US" dirty="0" smtClean="0"/>
              <a:t>A cache flush</a:t>
            </a:r>
          </a:p>
          <a:p>
            <a:pPr lvl="1"/>
            <a:r>
              <a:rPr lang="en-US" dirty="0" smtClean="0"/>
              <a:t>An ALU operation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14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Viewing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3200400" cy="4495800"/>
          </a:xfrm>
        </p:spPr>
        <p:txBody>
          <a:bodyPr/>
          <a:lstStyle/>
          <a:p>
            <a:r>
              <a:rPr lang="en-US" dirty="0" smtClean="0"/>
              <a:t>You can “see” things with transactions</a:t>
            </a:r>
          </a:p>
          <a:p>
            <a:r>
              <a:rPr lang="en-US" dirty="0" smtClean="0"/>
              <a:t>Two simple RW channels on the initiator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484046"/>
            <a:ext cx="8009828" cy="480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313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Stripe Viewing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5257800" cy="4495800"/>
          </a:xfrm>
        </p:spPr>
        <p:txBody>
          <a:bodyPr/>
          <a:lstStyle/>
          <a:p>
            <a:r>
              <a:rPr lang="en-US" dirty="0" smtClean="0"/>
              <a:t>Search / Filter</a:t>
            </a:r>
          </a:p>
          <a:p>
            <a:pPr lvl="1"/>
            <a:r>
              <a:rPr lang="en-US" dirty="0" smtClean="0"/>
              <a:t>Find WRITE transactions with address between c00 and </a:t>
            </a:r>
            <a:r>
              <a:rPr lang="en-US" dirty="0" err="1" smtClean="0"/>
              <a:t>fff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There are 40 of them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948082"/>
            <a:ext cx="5800000" cy="34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077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UVM Monitor</a:t>
            </a:r>
          </a:p>
          <a:p>
            <a:pPr lvl="1"/>
            <a:r>
              <a:rPr lang="en-US" dirty="0" smtClean="0"/>
              <a:t>Implement a write routine and connect analysis ports.</a:t>
            </a:r>
          </a:p>
          <a:p>
            <a:pPr lvl="2"/>
            <a:r>
              <a:rPr lang="en-US" dirty="0" err="1" smtClean="0"/>
              <a:t>ap.write</a:t>
            </a:r>
            <a:r>
              <a:rPr lang="en-US" dirty="0" smtClean="0"/>
              <a:t>(t)</a:t>
            </a:r>
          </a:p>
          <a:p>
            <a:r>
              <a:rPr lang="en-US" dirty="0" smtClean="0"/>
              <a:t>PLI</a:t>
            </a:r>
            <a:r>
              <a:rPr lang="en-US" baseline="0" dirty="0" smtClean="0"/>
              <a:t> based transaction recording</a:t>
            </a:r>
          </a:p>
          <a:p>
            <a:r>
              <a:rPr lang="en-US" baseline="0" dirty="0" smtClean="0"/>
              <a:t>Simple CSV generator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84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UVM Monitor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0" y="1326953"/>
            <a:ext cx="5867400" cy="46166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monitorA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uvm_monitor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`uvm_component_utils(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monitorA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abc_if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vif;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uvm_analysis_port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#(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sequence_item_A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sequence_item_A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t;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task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run_phase(uvm_phase phase);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forever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vif.CLK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vif.READY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!==1) ||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vif.VALID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!==1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t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sequence_item_A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::type_id::create("t");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t.rw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vif.RW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t.addr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vif.ADDR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(t.rw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 1)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READ  */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/* WRITE */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       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ap.write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endtask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endclass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75563" y="5121038"/>
            <a:ext cx="6470073" cy="160043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recorder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uvm_subscriber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sequence_item_A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uvm_component_utils(recorder)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write(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sequence_item_A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$display(“...”);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endfunction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endclass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2600" y="4953000"/>
            <a:ext cx="2514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15000" y="5973764"/>
            <a:ext cx="2514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15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PLI based transaction recording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Instrument code with PLI calls.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Begin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End, Free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Add Attribute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For example, recording transactions</a:t>
            </a:r>
          </a:p>
          <a:p>
            <a:endParaRPr lang="en-US" dirty="0"/>
          </a:p>
          <a:p>
            <a:r>
              <a:rPr lang="en-US" dirty="0" smtClean="0"/>
              <a:t>Every vendor has a set of these routines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05600" y="1257567"/>
            <a:ext cx="5181600" cy="224676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task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READ(transaction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t);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$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begin_transaction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(stream,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"READ");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add_attribute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t.tag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"tag");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add_attribute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t.addr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"addr");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add_attribute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t.qos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"qos");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add_attribute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t.data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"data");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end_transaction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free_transaction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endtask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4114800"/>
            <a:ext cx="3699230" cy="154237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600200" y="5780644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www.boyd.com/1364_btf/report/full_pr/attach/435_IEEE_TR_Proposal_04.pdf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952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91CAD78-C6F6-407D-A9D5-329355F07703}">
  <ds:schemaRefs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1661</Words>
  <Application>Microsoft Office PowerPoint</Application>
  <PresentationFormat>Widescreen</PresentationFormat>
  <Paragraphs>384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Courier New</vt:lpstr>
      <vt:lpstr>Wingdings</vt:lpstr>
      <vt:lpstr>Office Theme</vt:lpstr>
      <vt:lpstr>Thinking In Transactions Visualizing and Validating</vt:lpstr>
      <vt:lpstr>Waveform Debug</vt:lpstr>
      <vt:lpstr>Transaction Debug</vt:lpstr>
      <vt:lpstr>What is a Transaction?</vt:lpstr>
      <vt:lpstr>Transaction Viewing</vt:lpstr>
      <vt:lpstr>Stripe Viewing</vt:lpstr>
      <vt:lpstr>Creating Monitors</vt:lpstr>
      <vt:lpstr>UVM Monitor</vt:lpstr>
      <vt:lpstr>PLI based transaction recording</vt:lpstr>
      <vt:lpstr>Example design</vt:lpstr>
      <vt:lpstr>The Bus - Channel</vt:lpstr>
      <vt:lpstr>The Monitor</vt:lpstr>
      <vt:lpstr>Simple Instrumented Code</vt:lpstr>
      <vt:lpstr>Simple Instrumented Code – Read Channel</vt:lpstr>
      <vt:lpstr>Simple Instrumented Code – Read Channel</vt:lpstr>
      <vt:lpstr>Simple Instrumented Code – Read Channel</vt:lpstr>
      <vt:lpstr>CSV Database</vt:lpstr>
      <vt:lpstr>Infrastructure</vt:lpstr>
      <vt:lpstr>Schema</vt:lpstr>
      <vt:lpstr>Populating the SQL database</vt:lpstr>
      <vt:lpstr>Running SQL Queries</vt:lpstr>
      <vt:lpstr>Flask…</vt:lpstr>
      <vt:lpstr>Bandwidth Visualization</vt:lpstr>
      <vt:lpstr>Flow Visualization</vt:lpstr>
      <vt:lpstr>Other Visualizations</vt:lpstr>
      <vt:lpstr>What we’ve done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In Transactions - Visualizing and Validating</dc:title>
  <dc:subject>Verification</dc:subject>
  <dc:creator>Rich Edelman; Mustufa Kanchwala</dc:creator>
  <cp:lastModifiedBy/>
  <cp:revision>1</cp:revision>
  <dcterms:created xsi:type="dcterms:W3CDTF">2011-11-23T07:37:04Z</dcterms:created>
  <dcterms:modified xsi:type="dcterms:W3CDTF">2017-09-01T23:32:35Z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