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4"/>
  </p:sldMasterIdLst>
  <p:notesMasterIdLst>
    <p:notesMasterId r:id="rId26"/>
  </p:notesMasterIdLst>
  <p:handoutMasterIdLst>
    <p:handoutMasterId r:id="rId27"/>
  </p:handoutMasterIdLst>
  <p:sldIdLst>
    <p:sldId id="501" r:id="rId5"/>
    <p:sldId id="506" r:id="rId6"/>
    <p:sldId id="540" r:id="rId7"/>
    <p:sldId id="509" r:id="rId8"/>
    <p:sldId id="514" r:id="rId9"/>
    <p:sldId id="529" r:id="rId10"/>
    <p:sldId id="530" r:id="rId11"/>
    <p:sldId id="519" r:id="rId12"/>
    <p:sldId id="537" r:id="rId13"/>
    <p:sldId id="510" r:id="rId14"/>
    <p:sldId id="532" r:id="rId15"/>
    <p:sldId id="534" r:id="rId16"/>
    <p:sldId id="511" r:id="rId17"/>
    <p:sldId id="520" r:id="rId18"/>
    <p:sldId id="524" r:id="rId19"/>
    <p:sldId id="536" r:id="rId20"/>
    <p:sldId id="512" r:id="rId21"/>
    <p:sldId id="522" r:id="rId22"/>
    <p:sldId id="538" r:id="rId23"/>
    <p:sldId id="539" r:id="rId24"/>
    <p:sldId id="505" r:id="rId25"/>
  </p:sldIdLst>
  <p:sldSz cx="12192000" cy="6858000"/>
  <p:notesSz cx="10048875" cy="6918325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FFFFCC"/>
    <a:srgbClr val="FF9900"/>
    <a:srgbClr val="99FF33"/>
    <a:srgbClr val="CC99FF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38A20B-C499-4DD6-9DBF-412070551903}" v="290" dt="2022-08-16T08:58:55.145"/>
    <p1510:client id="{98A3709C-1624-4295-8069-BF6DD11BB3E7}" v="3" dt="2022-08-16T10:59:06.954"/>
    <p1510:client id="{F09CAC03-972E-5BCF-56CD-38F2494DF62D}" v="87" dt="2022-08-16T04:50:02.3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47" autoAdjust="0"/>
    <p:restoredTop sz="85829" autoAdjust="0"/>
  </p:normalViewPr>
  <p:slideViewPr>
    <p:cSldViewPr>
      <p:cViewPr varScale="1">
        <p:scale>
          <a:sx n="74" d="100"/>
          <a:sy n="74" d="100"/>
        </p:scale>
        <p:origin x="86" y="3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16.08.2022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8/16/2022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9388" y="519113"/>
            <a:ext cx="4610100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0"/>
            <a:ext cx="1625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43" y="6095476"/>
            <a:ext cx="1176058" cy="6821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8/16/2022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69" y="6228949"/>
            <a:ext cx="945931" cy="54864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12192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26400" y="6356351"/>
            <a:ext cx="142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200" y="6356351"/>
            <a:ext cx="294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6800" y="6356351"/>
            <a:ext cx="233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8" name="Picture 7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7DD87BBF-DA18-4EE1-B0F0-A285737A055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6019420"/>
            <a:ext cx="1200836" cy="7627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4" r:id="rId7"/>
    <p:sldLayoutId id="2147483905" r:id="rId8"/>
    <p:sldLayoutId id="2147483906" r:id="rId9"/>
    <p:sldLayoutId id="2147483907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Formal Way – Fast and Accurate Hashing Algorithm Verification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828800" y="4183187"/>
            <a:ext cx="8534400" cy="1752600"/>
          </a:xfrm>
        </p:spPr>
        <p:txBody>
          <a:bodyPr>
            <a:norm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500" dirty="0"/>
              <a:t>Sini Balakrishnan, Sireesha Tulluri, Bindumadhava SS, Disha Puri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AutoShape 2" descr="Intel logo - Return to the home page">
            <a:extLst>
              <a:ext uri="{FF2B5EF4-FFF2-40B4-BE49-F238E27FC236}">
                <a16:creationId xmlns:a16="http://schemas.microsoft.com/office/drawing/2014/main" id="{0AF32586-8FEB-41B9-8E8B-22A8590D37D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Explore Intel's Visual Brand Identity">
            <a:extLst>
              <a:ext uri="{FF2B5EF4-FFF2-40B4-BE49-F238E27FC236}">
                <a16:creationId xmlns:a16="http://schemas.microsoft.com/office/drawing/2014/main" id="{A62A2F34-08FD-468E-8388-9DE293C4C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1" y="5899951"/>
            <a:ext cx="1676400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 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i="0" dirty="0">
                <a:solidFill>
                  <a:srgbClr val="000000"/>
                </a:solidFill>
                <a:effectLst/>
              </a:rPr>
              <a:t>Ensuring correctness of Architecture using architecture Formal Verification technique (Arch FV)</a:t>
            </a:r>
          </a:p>
          <a:p>
            <a:pPr marL="0" indent="0">
              <a:buNone/>
            </a:pPr>
            <a:endParaRPr lang="en-US" sz="18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rgbClr val="000000"/>
                </a:solidFill>
              </a:rPr>
              <a:t>Modelling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</a:p>
          <a:p>
            <a:r>
              <a:rPr lang="en-US" sz="2600" dirty="0">
                <a:solidFill>
                  <a:srgbClr val="000000"/>
                </a:solidFill>
              </a:rPr>
              <a:t>A</a:t>
            </a:r>
            <a:r>
              <a:rPr lang="en-US" sz="2600" i="0" dirty="0">
                <a:solidFill>
                  <a:srgbClr val="000000"/>
                </a:solidFill>
                <a:effectLst/>
              </a:rPr>
              <a:t>rchitectural ideas or Specification is modeled at a higher level of abstraction</a:t>
            </a:r>
          </a:p>
          <a:p>
            <a:r>
              <a:rPr lang="en-US" sz="2600" i="0" dirty="0">
                <a:solidFill>
                  <a:srgbClr val="000000"/>
                </a:solidFill>
                <a:effectLst/>
              </a:rPr>
              <a:t>Python is used for the modelling. Rainbow framework also can be used</a:t>
            </a:r>
          </a:p>
          <a:p>
            <a:pPr marL="0" indent="0">
              <a:buNone/>
            </a:pPr>
            <a:endParaRPr lang="en-US" sz="2400" b="1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rgbClr val="000000"/>
                </a:solidFill>
              </a:rPr>
              <a:t>Formally Verify the Model</a:t>
            </a:r>
          </a:p>
          <a:p>
            <a:r>
              <a:rPr lang="en-US" sz="2600" dirty="0">
                <a:solidFill>
                  <a:srgbClr val="000000"/>
                </a:solidFill>
              </a:rPr>
              <a:t>Formally verify the model by using Z3 Satisfiability Modulo Theories (Z3 SMT)</a:t>
            </a:r>
          </a:p>
          <a:p>
            <a:r>
              <a:rPr lang="en-US" sz="2600" dirty="0">
                <a:solidFill>
                  <a:srgbClr val="000000"/>
                </a:solidFill>
              </a:rPr>
              <a:t>Z3 Python wrapper enables the integration of Arch FV Python model with Z3 SMT</a:t>
            </a:r>
          </a:p>
          <a:p>
            <a:r>
              <a:rPr lang="en-US" sz="2600" dirty="0">
                <a:solidFill>
                  <a:srgbClr val="000000"/>
                </a:solidFill>
              </a:rPr>
              <a:t>Exhaustive verification of hashing algorithm which helps architects to deliver functionally verified golden specifications. </a:t>
            </a:r>
            <a:br>
              <a:rPr lang="en-US" sz="2400" dirty="0"/>
            </a:br>
            <a:endParaRPr lang="en-US" sz="2400" b="1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437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278A0-CA9D-47DC-9DE2-A1C4F6DD5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Arch FV checks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0817AD-289D-4D5E-9A7F-B3A7D5C49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C111C-16F0-4DF8-84E8-C3BAE5546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5C80E5-CB4C-41BA-82AE-8C1D519A7D38}"/>
              </a:ext>
            </a:extLst>
          </p:cNvPr>
          <p:cNvSpPr txBox="1"/>
          <p:nvPr/>
        </p:nvSpPr>
        <p:spPr>
          <a:xfrm>
            <a:off x="901700" y="1256467"/>
            <a:ext cx="10287000" cy="535531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457200" indent="-457200" algn="l" fontAlgn="ctr">
              <a:buFont typeface="Wingdings" panose="05000000000000000000" pitchFamily="2" charset="2"/>
              <a:buChar char="ü"/>
            </a:pPr>
            <a:r>
              <a:rPr lang="en-US" sz="280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Address Aliasing Check</a:t>
            </a:r>
          </a:p>
          <a:p>
            <a:pPr algn="l" font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No two input addresses should map to same output address. </a:t>
            </a:r>
          </a:p>
          <a:p>
            <a:pPr marL="342900" indent="-342900" algn="l" fontAlgn="ctr">
              <a:buFont typeface="Wingdings" panose="05000000000000000000" pitchFamily="2" charset="2"/>
              <a:buChar char="v"/>
            </a:pPr>
            <a:r>
              <a:rPr lang="en-US" sz="200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For unique AFM id and address combination must result in a unique GDDR id and address combination  </a:t>
            </a:r>
          </a:p>
          <a:p>
            <a:pPr algn="l" fontAlgn="ctr"/>
            <a:endParaRPr lang="en-US" sz="20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fontAlgn="ctr">
              <a:buFont typeface="Wingdings" panose="05000000000000000000" pitchFamily="2" charset="2"/>
              <a:buChar char="ü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Output Validity Check</a:t>
            </a:r>
          </a:p>
          <a:p>
            <a:pPr lvl="1" font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For all valid AFM id and address combination, there should be a valid GDDR id and address combination. </a:t>
            </a:r>
          </a:p>
          <a:p>
            <a:pPr marL="342900" indent="-342900" eaLnBrk="1" fontAlgn="ctr" latinLnBrk="0" hangingPunct="1">
              <a:buFont typeface="Wingdings" panose="05000000000000000000" pitchFamily="2" charset="2"/>
              <a:buChar char="v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This helps to confirm that entire size of all AFMs must fit into all available GDDR channels.  </a:t>
            </a:r>
          </a:p>
          <a:p>
            <a:pPr marL="0" eaLnBrk="1" fontAlgn="ctr" latinLnBrk="0" hangingPunct="1"/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fontAlgn="ctr">
              <a:buFont typeface="Wingdings" panose="05000000000000000000" pitchFamily="2" charset="2"/>
              <a:buChar char="ü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Spurious Check</a:t>
            </a:r>
          </a:p>
          <a:p>
            <a:pPr lvl="1" font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For every output address, there is a valid input address.  </a:t>
            </a:r>
          </a:p>
          <a:p>
            <a:pPr marL="342900" indent="-342900" fontAlgn="ctr">
              <a:buFont typeface="Wingdings" panose="05000000000000000000" pitchFamily="2" charset="2"/>
              <a:buChar char="v"/>
            </a:pPr>
            <a:r>
              <a:rPr lang="en-US" sz="2000" dirty="0">
                <a:latin typeface="Calibri"/>
                <a:ea typeface="Calibri"/>
                <a:cs typeface="Calibri"/>
              </a:rPr>
              <a:t>In the CC_IP, for all valid GDDR id and address combination, there should be a valid AFM id and </a:t>
            </a:r>
            <a:r>
              <a:rPr lang="en-US" sz="2000">
                <a:latin typeface="Calibri"/>
                <a:ea typeface="Calibri"/>
                <a:cs typeface="Calibri"/>
              </a:rPr>
              <a:t>address </a:t>
            </a:r>
            <a:r>
              <a:rPr lang="en-US" sz="2000" dirty="0">
                <a:latin typeface="Calibri"/>
                <a:ea typeface="Calibri"/>
                <a:cs typeface="Calibri"/>
              </a:rPr>
              <a:t>combination. Able</a:t>
            </a:r>
            <a:r>
              <a:rPr lang="en-US" sz="2000">
                <a:latin typeface="Calibri"/>
                <a:ea typeface="Calibri"/>
                <a:cs typeface="Calibri"/>
              </a:rPr>
              <a:t> to find out spurious gddr address generation due to wrong logic.</a:t>
            </a:r>
          </a:p>
          <a:p>
            <a:pPr algn="l" fontAlgn="ctr"/>
            <a:endParaRPr lang="en-US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805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278A0-CA9D-47DC-9DE2-A1C4F6DD5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Arch FV checks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0817AD-289D-4D5E-9A7F-B3A7D5C49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C111C-16F0-4DF8-84E8-C3BAE5546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5C80E5-CB4C-41BA-82AE-8C1D519A7D38}"/>
              </a:ext>
            </a:extLst>
          </p:cNvPr>
          <p:cNvSpPr txBox="1"/>
          <p:nvPr/>
        </p:nvSpPr>
        <p:spPr>
          <a:xfrm>
            <a:off x="838200" y="1524000"/>
            <a:ext cx="1036320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fontAlgn="ctr">
              <a:buFont typeface="Wingdings" panose="05000000000000000000" pitchFamily="2" charset="2"/>
              <a:buChar char="ü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Load Balancing Check</a:t>
            </a:r>
          </a:p>
          <a:p>
            <a:pPr font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Load distribution must be balanced for all egress ports. </a:t>
            </a:r>
          </a:p>
          <a:p>
            <a:pPr fontAlgn="ctr"/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ctr">
              <a:buFont typeface="Courier New" panose="02070309020205020404" pitchFamily="49" charset="0"/>
              <a:buChar char="o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X3 configuration contains 4 subnets, and each subnet contains 4 AFMs [Total 16 AFMs]</a:t>
            </a:r>
          </a:p>
          <a:p>
            <a:pPr marL="342900" indent="-342900" fontAlgn="ctr">
              <a:buFont typeface="Courier New" panose="02070309020205020404" pitchFamily="49" charset="0"/>
              <a:buChar char="o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The 64KB page is 4KB aligned per AFM (64KB/16AFMs = 4KB/AFM). </a:t>
            </a:r>
          </a:p>
          <a:p>
            <a:pPr marL="342900" indent="-342900" fontAlgn="ctr">
              <a:buFont typeface="Courier New" panose="02070309020205020404" pitchFamily="49" charset="0"/>
              <a:buChar char="o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For 64KB, address distribution for GDDR0/1/2 follows patterns 5/5/6, 5/6/5, or 6/5/5 </a:t>
            </a:r>
          </a:p>
          <a:p>
            <a:pPr marL="342900" indent="-342900" fontAlgn="ctr">
              <a:buFont typeface="Courier New" panose="02070309020205020404" pitchFamily="49" charset="0"/>
              <a:buChar char="o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Two consecutive 64KB regions must not repeat the same pattern.  </a:t>
            </a:r>
          </a:p>
          <a:p>
            <a:pPr marL="342900" indent="-342900" fontAlgn="ctr">
              <a:buFont typeface="Courier New" panose="02070309020205020404" pitchFamily="49" charset="0"/>
              <a:buChar char="o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Three consecutive 64KB regions (3*64KB aligned) cover all the three distributions</a:t>
            </a:r>
          </a:p>
          <a:p>
            <a:pPr algn="l" fontAlgn="ctr"/>
            <a:endParaRPr lang="en-US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013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Implementation Verification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i="0" dirty="0">
                <a:solidFill>
                  <a:srgbClr val="000000"/>
                </a:solidFill>
                <a:effectLst/>
              </a:rPr>
              <a:t>Ensuring Implementation correctness using FPV</a:t>
            </a:r>
            <a:br>
              <a:rPr lang="en-US" sz="3000" dirty="0">
                <a:solidFill>
                  <a:srgbClr val="000000"/>
                </a:solidFill>
              </a:rPr>
            </a:br>
            <a:endParaRPr lang="en-US" sz="30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202124"/>
                </a:solidFill>
              </a:rPr>
              <a:t>U</a:t>
            </a:r>
            <a:r>
              <a:rPr lang="en-US" sz="2400" b="0" i="0" dirty="0">
                <a:solidFill>
                  <a:srgbClr val="202124"/>
                </a:solidFill>
                <a:effectLst/>
              </a:rPr>
              <a:t>sing Formal Property Verification (FPV)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0" i="0" dirty="0">
                <a:solidFill>
                  <a:srgbClr val="202124"/>
                </a:solidFill>
                <a:effectLst/>
              </a:rPr>
              <a:t>FPV mathematically prove the behavior of a system using properties &amp; reference models.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0" i="0" dirty="0">
                <a:solidFill>
                  <a:srgbClr val="202124"/>
                </a:solidFill>
                <a:effectLst/>
              </a:rPr>
              <a:t>Generates all possible stimuli as per the constraints and assumptions given.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202124"/>
                </a:solidFill>
              </a:rPr>
              <a:t>V</a:t>
            </a:r>
            <a:r>
              <a:rPr lang="en-US" sz="2400" b="0" i="0" dirty="0">
                <a:solidFill>
                  <a:srgbClr val="202124"/>
                </a:solidFill>
                <a:effectLst/>
              </a:rPr>
              <a:t>alidates implementation by using System Verilog assertions and reference models.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0" i="0" dirty="0">
                <a:solidFill>
                  <a:srgbClr val="000000"/>
                </a:solidFill>
                <a:effectLst/>
              </a:rPr>
              <a:t>Covers all hashing implementation except for some of the algorithmic blocks</a:t>
            </a:r>
          </a:p>
          <a:p>
            <a:pPr lvl="1"/>
            <a:r>
              <a:rPr lang="en-US" sz="1900" dirty="0">
                <a:solidFill>
                  <a:srgbClr val="000000"/>
                </a:solidFill>
              </a:rPr>
              <a:t>A</a:t>
            </a:r>
            <a:r>
              <a:rPr lang="en-US" sz="1900" b="0" i="0" dirty="0">
                <a:solidFill>
                  <a:srgbClr val="000000"/>
                </a:solidFill>
                <a:effectLst/>
              </a:rPr>
              <a:t>dding 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algorithmic</a:t>
            </a:r>
            <a:r>
              <a:rPr lang="en-US" sz="1900" b="0" i="0" dirty="0">
                <a:solidFill>
                  <a:srgbClr val="000000"/>
                </a:solidFill>
                <a:effectLst/>
              </a:rPr>
              <a:t> modules hampers the convergence of checkers especially address aliasing checks</a:t>
            </a:r>
            <a:br>
              <a:rPr lang="en-US" sz="1900" b="0" i="0" dirty="0">
                <a:solidFill>
                  <a:srgbClr val="000000"/>
                </a:solidFill>
                <a:effectLst/>
              </a:rPr>
            </a:br>
            <a:br>
              <a:rPr lang="en-US" sz="1900" dirty="0"/>
            </a:br>
            <a:endParaRPr lang="en-US" sz="19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95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i="0" dirty="0">
                <a:solidFill>
                  <a:srgbClr val="000000"/>
                </a:solidFill>
                <a:effectLst/>
              </a:rPr>
              <a:t>Datapath Verification (DPV) </a:t>
            </a:r>
            <a:br>
              <a:rPr lang="en-US" sz="4400" i="0" dirty="0">
                <a:solidFill>
                  <a:srgbClr val="000000"/>
                </a:solidFill>
                <a:effectLst/>
              </a:rPr>
            </a:br>
            <a:r>
              <a:rPr lang="en-US" dirty="0"/>
              <a:t>for algorithmic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60551"/>
            <a:ext cx="10363200" cy="408304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000000"/>
                </a:solidFill>
              </a:rPr>
              <a:t>C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ontains </a:t>
            </a:r>
            <a:r>
              <a:rPr lang="en-US" sz="2400" dirty="0">
                <a:solidFill>
                  <a:srgbClr val="000000"/>
                </a:solidFill>
              </a:rPr>
              <a:t>algorithmic blocks - division by 3 (DIV3) and mod by 9 (MOD9)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0" i="0" dirty="0">
                <a:solidFill>
                  <a:srgbClr val="000000"/>
                </a:solidFill>
                <a:effectLst/>
              </a:rPr>
              <a:t>Cannot be verified by traditional FPV due to limitations of the tool engines.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0" i="0" dirty="0">
                <a:solidFill>
                  <a:srgbClr val="000000"/>
                </a:solidFill>
                <a:effectLst/>
              </a:rPr>
              <a:t>Use RTL2RTL with data-path optimized formal verification tool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0" i="0" dirty="0">
                <a:solidFill>
                  <a:srgbClr val="000000"/>
                </a:solidFill>
                <a:effectLst/>
              </a:rPr>
              <a:t>The tool does an input-output equivalence check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b="0" i="0" dirty="0">
                <a:solidFill>
                  <a:srgbClr val="000000"/>
                </a:solidFill>
                <a:effectLst/>
              </a:rPr>
              <a:t>between a golden reference model with the optimized implemented model.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0" i="0" dirty="0">
                <a:solidFill>
                  <a:srgbClr val="000000"/>
                </a:solidFill>
                <a:effectLst/>
              </a:rPr>
              <a:t>Golden reference model is a simplified implementation of algorithmic block. </a:t>
            </a:r>
          </a:p>
          <a:p>
            <a:pPr lvl="1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</a:rPr>
              <a:t>For DIV3 - Golden: Simple math division operator to divide by 3. Implemented model: Uses case switches and booth mult reduction algorithm</a:t>
            </a:r>
          </a:p>
          <a:p>
            <a:pPr lvl="1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</a:rPr>
              <a:t>For MOD9 Golden: Simple mod operator. Implemented model: Uses bit wise manipulations for effective implementation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err="1"/>
              <a:t>Accellera</a:t>
            </a:r>
            <a:r>
              <a:rPr lang="en-US" dirty="0"/>
              <a:t>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43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0817AD-289D-4D5E-9A7F-B3A7D5C49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C111C-16F0-4DF8-84E8-C3BAE5546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0A51B19-A05F-4CC7-907F-114B4B294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066800"/>
            <a:ext cx="10972800" cy="5181600"/>
          </a:xfrm>
        </p:spPr>
        <p:txBody>
          <a:bodyPr>
            <a:normAutofit/>
          </a:bodyPr>
          <a:lstStyle/>
          <a:p>
            <a:pPr algn="l" rtl="0" eaLnBrk="1" fontAlgn="ctr" latinLnBrk="0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3000" b="0" i="0" u="none" strike="noStrike" kern="120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Address Aliasing Check</a:t>
            </a:r>
          </a:p>
          <a:p>
            <a:pPr marL="400050" lvl="1" indent="0" fontAlgn="ctr">
              <a:spcBef>
                <a:spcPts val="0"/>
              </a:spcBef>
              <a:buNone/>
            </a:pPr>
            <a:r>
              <a:rPr lang="en-US" sz="2600" dirty="0">
                <a:cs typeface="Times New Roman" panose="02020603050405020304" pitchFamily="18" charset="0"/>
              </a:rPr>
              <a:t>A</a:t>
            </a:r>
            <a:r>
              <a:rPr lang="en-US" sz="2600" u="none" strike="noStrike" kern="1200" dirty="0">
                <a:effectLst/>
                <a:cs typeface="Times New Roman" panose="02020603050405020304" pitchFamily="18" charset="0"/>
              </a:rPr>
              <a:t>ddress aliasing check or collision detection check - For any two different input address, there should not be same GDDR output address &amp; port. </a:t>
            </a:r>
          </a:p>
          <a:p>
            <a:pPr marL="400050" lvl="1" indent="0" fontAlgn="ctr">
              <a:spcBef>
                <a:spcPts val="0"/>
              </a:spcBef>
              <a:buNone/>
            </a:pPr>
            <a:endParaRPr lang="en-US" sz="5000" u="none" strike="noStrike" kern="1200" dirty="0">
              <a:effectLst/>
              <a:cs typeface="Times New Roman" panose="02020603050405020304" pitchFamily="18" charset="0"/>
            </a:endParaRPr>
          </a:p>
          <a:p>
            <a:pPr marL="400050" lvl="1" indent="0" fontAlgn="ctr">
              <a:spcBef>
                <a:spcPts val="0"/>
              </a:spcBef>
              <a:buNone/>
            </a:pPr>
            <a:endParaRPr lang="en-US" sz="5000" u="none" strike="noStrike" kern="1200" dirty="0">
              <a:effectLst/>
              <a:cs typeface="Times New Roman" panose="02020603050405020304" pitchFamily="18" charset="0"/>
            </a:endParaRPr>
          </a:p>
          <a:p>
            <a:pPr marL="400050" lvl="1" indent="0" fontAlgn="ctr">
              <a:spcBef>
                <a:spcPts val="0"/>
              </a:spcBef>
              <a:buNone/>
            </a:pPr>
            <a:endParaRPr lang="en-US" sz="5000" u="none" strike="noStrike" kern="1200" dirty="0">
              <a:effectLst/>
              <a:cs typeface="Times New Roman" panose="02020603050405020304" pitchFamily="18" charset="0"/>
            </a:endParaRPr>
          </a:p>
          <a:p>
            <a:pPr algn="l" rtl="0" eaLnBrk="1" fontAlgn="ctr" latinLnBrk="0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u="none" strike="noStrike" kern="1200" dirty="0">
                <a:effectLst/>
                <a:latin typeface="+mj-lt"/>
                <a:cs typeface="Times New Roman" panose="02020603050405020304" pitchFamily="18" charset="0"/>
              </a:rPr>
              <a:t>Two different symbolic random input addresses (sym_in_addr) captured </a:t>
            </a:r>
          </a:p>
          <a:p>
            <a:pPr algn="l" rtl="0" eaLnBrk="1" fontAlgn="ctr" latinLnBrk="0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u="none" strike="noStrike" kern="1200" dirty="0">
                <a:effectLst/>
                <a:latin typeface="+mj-lt"/>
                <a:cs typeface="Times New Roman" panose="02020603050405020304" pitchFamily="18" charset="0"/>
              </a:rPr>
              <a:t>Checker confirms different hashed output addresses</a:t>
            </a:r>
          </a:p>
          <a:p>
            <a:pPr fontAlgn="ctr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400" u="none" strike="noStrike" kern="1200" dirty="0">
                <a:effectLst/>
                <a:latin typeface="+mj-lt"/>
                <a:cs typeface="Times New Roman" panose="02020603050405020304" pitchFamily="18" charset="0"/>
              </a:rPr>
              <a:t>As the output has latency of 3, counters are used to track the output availability. </a:t>
            </a:r>
          </a:p>
          <a:p>
            <a:pPr algn="l" rtl="0" eaLnBrk="1" fontAlgn="ctr" latinLnBrk="0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u="none" strike="noStrike" kern="1200" dirty="0">
                <a:effectLst/>
                <a:latin typeface="+mj-lt"/>
                <a:cs typeface="Times New Roman" panose="02020603050405020304" pitchFamily="18" charset="0"/>
              </a:rPr>
              <a:t>Symbolic address helps to sweep through or cover entire address space. </a:t>
            </a:r>
            <a:endParaRPr lang="en-US" sz="24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2400" b="0" i="0" u="none" strike="noStrike" dirty="0">
              <a:effectLst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915DC96-4BC0-42E5-9CBA-A94E45F107F5}"/>
              </a:ext>
            </a:extLst>
          </p:cNvPr>
          <p:cNvSpPr txBox="1">
            <a:spLocks/>
          </p:cNvSpPr>
          <p:nvPr/>
        </p:nvSpPr>
        <p:spPr>
          <a:xfrm>
            <a:off x="609600" y="98426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/>
              <a:t>Hashing Implementation checks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08D3E1-0DFA-4B47-8BCF-BF6E4B7ECB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424112"/>
            <a:ext cx="6191250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048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0817AD-289D-4D5E-9A7F-B3A7D5C49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C111C-16F0-4DF8-84E8-C3BAE5546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0A51B19-A05F-4CC7-907F-114B4B294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066800"/>
            <a:ext cx="10972800" cy="5029200"/>
          </a:xfrm>
        </p:spPr>
        <p:txBody>
          <a:bodyPr>
            <a:normAutofit fontScale="85000" lnSpcReduction="20000"/>
          </a:bodyPr>
          <a:lstStyle/>
          <a:p>
            <a:pPr marL="0" indent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2400" b="0" i="0" u="none" strike="noStrike" dirty="0">
              <a:effectLst/>
            </a:endParaRPr>
          </a:p>
          <a:p>
            <a:pPr fontAlgn="ctr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Port Select Check</a:t>
            </a:r>
          </a:p>
          <a:p>
            <a:pPr marL="400050" lvl="1" indent="0" fontAlgn="ctr">
              <a:spcBef>
                <a:spcPts val="0"/>
              </a:spcBef>
              <a:buNone/>
            </a:pPr>
            <a:r>
              <a:rPr lang="en-US" sz="2600" dirty="0">
                <a:cs typeface="Times New Roman" panose="02020603050405020304" pitchFamily="18" charset="0"/>
              </a:rPr>
              <a:t>Validates the port selection logic implementation in the hash. </a:t>
            </a:r>
          </a:p>
          <a:p>
            <a:pPr marL="400050" lvl="1" indent="0" fontAlgn="ctr">
              <a:spcBef>
                <a:spcPts val="0"/>
              </a:spcBef>
              <a:buNone/>
            </a:pPr>
            <a:r>
              <a:rPr lang="en-US" sz="2600" dirty="0">
                <a:cs typeface="Times New Roman" panose="02020603050405020304" pitchFamily="18" charset="0"/>
              </a:rPr>
              <a:t>Port selection logic checker compares expected port selection output from FPV with actual output from the design.</a:t>
            </a:r>
          </a:p>
          <a:p>
            <a:pPr fontAlgn="ctr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en-US" sz="33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fontAlgn="ctr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3300" dirty="0">
                <a:solidFill>
                  <a:srgbClr val="000000"/>
                </a:solidFill>
                <a:cs typeface="Times New Roman" panose="02020603050405020304" pitchFamily="18" charset="0"/>
              </a:rPr>
              <a:t>Spurious output checks</a:t>
            </a:r>
          </a:p>
          <a:p>
            <a:pPr marL="400050" lvl="1" indent="0" fontAlgn="ctr">
              <a:spcBef>
                <a:spcPts val="0"/>
              </a:spcBef>
              <a:buNone/>
            </a:pPr>
            <a:r>
              <a:rPr lang="en-US" sz="2600" dirty="0">
                <a:cs typeface="Times New Roman" panose="02020603050405020304" pitchFamily="18" charset="0"/>
              </a:rPr>
              <a:t>For every output address, there is a valid input address.  </a:t>
            </a:r>
          </a:p>
          <a:p>
            <a:pPr marL="400050" lvl="1" indent="0" fontAlgn="ctr">
              <a:buNone/>
            </a:pPr>
            <a:r>
              <a:rPr lang="en-US" sz="2600" dirty="0">
                <a:cs typeface="Times New Roman" panose="02020603050405020304" pitchFamily="18" charset="0"/>
              </a:rPr>
              <a:t>For all valid GDDR id and address combination, there should be a valid AFM id and address combination. This covers if there is a spurious gddr address generation due to wrong logic.</a:t>
            </a:r>
          </a:p>
          <a:p>
            <a:pPr marL="400050" lvl="1" indent="0" fontAlgn="ctr">
              <a:spcAft>
                <a:spcPts val="0"/>
              </a:spcAft>
              <a:buNone/>
            </a:pPr>
            <a:endParaRPr lang="en-US" sz="2600" dirty="0">
              <a:cs typeface="Times New Roman" panose="02020603050405020304" pitchFamily="18" charset="0"/>
            </a:endParaRPr>
          </a:p>
          <a:p>
            <a:pPr fontAlgn="ctr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3400" dirty="0">
                <a:solidFill>
                  <a:srgbClr val="000000"/>
                </a:solidFill>
                <a:cs typeface="Times New Roman" panose="02020603050405020304" pitchFamily="18" charset="0"/>
              </a:rPr>
              <a:t>Output Address Check (hash value check)</a:t>
            </a:r>
          </a:p>
          <a:p>
            <a:pPr marL="400050" lvl="1" indent="0" fontAlgn="ctr">
              <a:spcBef>
                <a:spcPts val="0"/>
              </a:spcBef>
              <a:buNone/>
            </a:pPr>
            <a:r>
              <a:rPr lang="en-US" sz="2600" dirty="0">
                <a:cs typeface="Times New Roman" panose="02020603050405020304" pitchFamily="18" charset="0"/>
              </a:rPr>
              <a:t>Validates the GDDR address generation (hash value) logic. </a:t>
            </a:r>
          </a:p>
          <a:p>
            <a:pPr marL="400050" lvl="1" indent="0" fontAlgn="ctr">
              <a:buNone/>
            </a:pPr>
            <a:r>
              <a:rPr lang="en-US" sz="2600" dirty="0">
                <a:cs typeface="Times New Roman" panose="02020603050405020304" pitchFamily="18" charset="0"/>
              </a:rPr>
              <a:t>The checker compares expected output address generation from FPV with actual output address from the design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915DC96-4BC0-42E5-9CBA-A94E45F107F5}"/>
              </a:ext>
            </a:extLst>
          </p:cNvPr>
          <p:cNvSpPr txBox="1">
            <a:spLocks/>
          </p:cNvSpPr>
          <p:nvPr/>
        </p:nvSpPr>
        <p:spPr>
          <a:xfrm>
            <a:off x="609600" y="98426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/>
              <a:t>Hashing Implementation checks</a:t>
            </a:r>
          </a:p>
        </p:txBody>
      </p:sp>
    </p:spTree>
    <p:extLst>
      <p:ext uri="{BB962C8B-B14F-4D97-AF65-F5344CB8AC3E}">
        <p14:creationId xmlns:p14="http://schemas.microsoft.com/office/powerpoint/2010/main" val="10261448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36524"/>
            <a:ext cx="11353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Verification of Architecture to Implementation Flow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47F2F7A-B37D-46EA-9CA2-35D872CB5D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914" y="1524000"/>
            <a:ext cx="10170171" cy="4284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6635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278A0-CA9D-47DC-9DE2-A1C4F6DD5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000000"/>
                </a:solidFill>
                <a:effectLst/>
                <a:latin typeface="+mn-lt"/>
              </a:rPr>
              <a:t>Task Based Approach</a:t>
            </a:r>
            <a:endParaRPr lang="en-US" dirty="0">
              <a:latin typeface="+mn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0817AD-289D-4D5E-9A7F-B3A7D5C49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C111C-16F0-4DF8-84E8-C3BAE5546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0A51B19-A05F-4CC7-907F-114B4B294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0" i="0" dirty="0">
                <a:solidFill>
                  <a:srgbClr val="000000"/>
                </a:solidFill>
                <a:effectLst/>
              </a:rPr>
              <a:t>To validate all configurations in FPV</a:t>
            </a:r>
          </a:p>
          <a:p>
            <a:r>
              <a:rPr lang="en-US" sz="2400" b="0" i="0" dirty="0">
                <a:solidFill>
                  <a:srgbClr val="000000"/>
                </a:solidFill>
                <a:effectLst/>
              </a:rPr>
              <a:t>Different set of subnets, address range, hash mode and node to GDDR ratio for each configuration</a:t>
            </a:r>
          </a:p>
          <a:p>
            <a:r>
              <a:rPr lang="en-US" sz="2400" dirty="0">
                <a:solidFill>
                  <a:srgbClr val="000000"/>
                </a:solidFill>
              </a:rPr>
              <a:t>Constraints changes using “assume -from_assert”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CFDE4AD-7128-4216-8409-F2107F9FAD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200400"/>
            <a:ext cx="9058275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9774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278A0-CA9D-47DC-9DE2-A1C4F6DD5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000000"/>
                </a:solidFill>
                <a:effectLst/>
                <a:latin typeface="+mn-lt"/>
              </a:rPr>
              <a:t>Results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0817AD-289D-4D5E-9A7F-B3A7D5C49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C111C-16F0-4DF8-84E8-C3BAE5546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0A51B19-A05F-4CC7-907F-114B4B294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4908550"/>
          </a:xfrm>
        </p:spPr>
        <p:txBody>
          <a:bodyPr>
            <a:noAutofit/>
          </a:bodyPr>
          <a:lstStyle/>
          <a:p>
            <a:pPr marL="0" marR="0" indent="0" algn="just" fontAlgn="base"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2600" dirty="0">
                <a:effectLst/>
                <a:ea typeface="Times New Roman" panose="02020603050405020304" pitchFamily="18" charset="0"/>
              </a:rPr>
              <a:t>Hashing algorithm E2E architecture to implementation verification in CC_IP</a:t>
            </a:r>
          </a:p>
          <a:p>
            <a:pPr marR="0" algn="just" fontAlgn="base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Verification closure of all config within short verification cycle (~3-4 weeks)</a:t>
            </a:r>
          </a:p>
          <a:p>
            <a:pPr marR="0" algn="just" fontAlgn="base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Sweep through entire address space for collision detection/address aliasing checks </a:t>
            </a:r>
          </a:p>
          <a:p>
            <a:pPr marR="0" algn="just" fontAlgn="base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Uncovered 3 architectural and 1 implementation issues </a:t>
            </a:r>
          </a:p>
          <a:p>
            <a:pPr lvl="1" algn="just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200" dirty="0">
                <a:ea typeface="Times New Roman" panose="02020603050405020304" pitchFamily="18" charset="0"/>
              </a:rPr>
              <a:t>I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mbalanced load distribution among egress ports using Arch FV. </a:t>
            </a:r>
          </a:p>
          <a:p>
            <a:pPr marL="800100" lvl="2" indent="0" algn="just">
              <a:spcBef>
                <a:spcPts val="600"/>
              </a:spcBef>
              <a:buNone/>
            </a:pPr>
            <a:r>
              <a:rPr lang="en-US" sz="2200" dirty="0"/>
              <a:t>For X3, 4:3 config and hash-size 512B - Arch FV could find the imbalance among two consecutive 64KB regions </a:t>
            </a:r>
          </a:p>
          <a:p>
            <a:pPr lvl="1" algn="just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200" dirty="0"/>
              <a:t>Detected couple of wrong out-of-range address generation architectural issues using output validity checks</a:t>
            </a:r>
          </a:p>
          <a:p>
            <a:pPr lvl="1" algn="just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200" dirty="0">
                <a:effectLst/>
                <a:ea typeface="Times New Roman" panose="02020603050405020304" pitchFamily="18" charset="0"/>
              </a:rPr>
              <a:t>Detected wrong port selection logic in 5:3 config using FPV</a:t>
            </a:r>
            <a:endParaRPr lang="en-US" sz="2200" dirty="0"/>
          </a:p>
          <a:p>
            <a:pPr marR="0" algn="just" fontAlgn="base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22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392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7638"/>
            <a:ext cx="10820400" cy="4572000"/>
          </a:xfrm>
        </p:spPr>
        <p:txBody>
          <a:bodyPr>
            <a:normAutofit/>
          </a:bodyPr>
          <a:lstStyle/>
          <a:p>
            <a:endParaRPr lang="en-US" sz="30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Hashing Technique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Design Overview and Configurations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Verification Challenges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E2E Hashing Algorithm Verification Methodology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Validation of Architecture, Implementation </a:t>
            </a:r>
            <a:r>
              <a:rPr lang="en-US"/>
              <a:t>and Algorithmic </a:t>
            </a:r>
            <a:r>
              <a:rPr lang="en-US" dirty="0"/>
              <a:t>blocks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Results and Conclusion</a:t>
            </a:r>
          </a:p>
          <a:p>
            <a:pPr marL="0" indent="0">
              <a:buNone/>
            </a:pPr>
            <a:endParaRPr lang="en-US" sz="5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err="1"/>
              <a:t>Accellera</a:t>
            </a:r>
            <a:r>
              <a:rPr lang="en-US" dirty="0"/>
              <a:t>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9731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278A0-CA9D-47DC-9DE2-A1C4F6DD5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000000"/>
                </a:solidFill>
                <a:effectLst/>
                <a:latin typeface="+mn-lt"/>
              </a:rPr>
              <a:t>Conclusion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0817AD-289D-4D5E-9A7F-B3A7D5C49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C111C-16F0-4DF8-84E8-C3BAE5546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0A51B19-A05F-4CC7-907F-114B4B294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8458"/>
            <a:ext cx="10668000" cy="4495800"/>
          </a:xfrm>
        </p:spPr>
        <p:txBody>
          <a:bodyPr>
            <a:noAutofit/>
          </a:bodyPr>
          <a:lstStyle/>
          <a:p>
            <a:pPr fontAlgn="base"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E2E solution for verifying hashing algorithms from architecture to implementation</a:t>
            </a:r>
          </a:p>
          <a:p>
            <a:pPr algn="just" fontAlgn="base"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Architectural check for balanced load distribution among egress ports helped to improve the performance</a:t>
            </a:r>
          </a:p>
          <a:p>
            <a:pPr algn="just" fontAlgn="base"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Cover entire valid address space in all configurations </a:t>
            </a:r>
          </a:p>
          <a:p>
            <a:pPr algn="just" fontAlgn="base"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Address aliasing checks boosted the confidence on the quality</a:t>
            </a:r>
          </a:p>
          <a:p>
            <a:pPr algn="just" fontAlgn="base"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Hashed address generation logic and out of range address check are verified fully in both architectural and design level</a:t>
            </a:r>
            <a:endParaRPr lang="en-US" sz="2400" dirty="0"/>
          </a:p>
          <a:p>
            <a:pPr marL="0" marR="0" indent="0" algn="just">
              <a:spcBef>
                <a:spcPts val="600"/>
              </a:spcBef>
              <a:spcAft>
                <a:spcPts val="0"/>
              </a:spcAft>
              <a:buNone/>
            </a:pPr>
            <a:endParaRPr lang="en-US" sz="16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2612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7638"/>
            <a:ext cx="10820400" cy="4572000"/>
          </a:xfrm>
        </p:spPr>
        <p:txBody>
          <a:bodyPr>
            <a:normAutofit/>
          </a:bodyPr>
          <a:lstStyle/>
          <a:p>
            <a:endParaRPr lang="en-US" sz="30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 popular address lookup technique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Helps to achieve balanced load distribution of the memory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Avoid memory collision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Typically expected to support multiple operating modes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Does complex mathematical calculation on input address and generates hashed address (hash value)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Hash value is the memory location where the data is to be stored.</a:t>
            </a:r>
          </a:p>
          <a:p>
            <a:pPr marL="0" indent="0">
              <a:buNone/>
            </a:pPr>
            <a:endParaRPr lang="en-US" sz="5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err="1"/>
              <a:t>Accellera</a:t>
            </a:r>
            <a:r>
              <a:rPr lang="en-US" dirty="0"/>
              <a:t>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078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Overview [</a:t>
            </a:r>
            <a:r>
              <a:rPr lang="en-US" sz="4400" dirty="0">
                <a:latin typeface="+mj-lt"/>
              </a:rPr>
              <a:t>Cache controller - </a:t>
            </a:r>
            <a:r>
              <a:rPr lang="en-US" dirty="0"/>
              <a:t>CC_IP]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10210800" cy="4495800"/>
          </a:xfrm>
        </p:spPr>
        <p:txBody>
          <a:bodyPr>
            <a:normAutofit/>
          </a:bodyPr>
          <a:lstStyle/>
          <a:p>
            <a:r>
              <a:rPr lang="en-US" sz="2400" dirty="0"/>
              <a:t>Used in high-performance Graphics SoC and resides between Ln-1 nodes and GDDR</a:t>
            </a:r>
          </a:p>
          <a:p>
            <a:r>
              <a:rPr lang="en-US" sz="2400" dirty="0"/>
              <a:t>AFM classifies the transaction flow and sends the requests to the appropriate memory path(Cache or GDDR)</a:t>
            </a:r>
          </a:p>
          <a:p>
            <a:r>
              <a:rPr lang="en-US" sz="2400" dirty="0">
                <a:effectLst/>
                <a:ea typeface="Times New Roman" panose="02020603050405020304" pitchFamily="18" charset="0"/>
              </a:rPr>
              <a:t>Hashing algorithm uses input address from AFM and generates port selection and hashed address for GDDR access. </a:t>
            </a:r>
          </a:p>
          <a:p>
            <a:r>
              <a:rPr lang="en-US" sz="2400" dirty="0">
                <a:effectLst/>
                <a:ea typeface="Times New Roman" panose="02020603050405020304" pitchFamily="18" charset="0"/>
              </a:rPr>
              <a:t>Port selection is used to map the hashed address to respective GDDR.</a:t>
            </a:r>
          </a:p>
          <a:p>
            <a:r>
              <a:rPr lang="en-US" sz="1800" dirty="0"/>
              <a:t>GDDR : Graphics Double Data Rate memory</a:t>
            </a:r>
          </a:p>
          <a:p>
            <a:r>
              <a:rPr lang="en-US" sz="1800" dirty="0">
                <a:ea typeface="Times New Roman" panose="02020603050405020304" pitchFamily="18" charset="0"/>
              </a:rPr>
              <a:t>AFM : Flow manager</a:t>
            </a:r>
            <a:endParaRPr lang="en-US" sz="1800" dirty="0"/>
          </a:p>
          <a:p>
            <a:endParaRPr lang="en-US" sz="7000" dirty="0">
              <a:cs typeface="+mn-cs"/>
            </a:endParaRP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sz="2400" dirty="0">
              <a:latin typeface="+mj-lt"/>
            </a:endParaRPr>
          </a:p>
          <a:p>
            <a:pPr marL="457200" lvl="1" indent="0">
              <a:buNone/>
            </a:pPr>
            <a:endParaRPr lang="en-US" sz="2400" dirty="0">
              <a:latin typeface="+mj-lt"/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err="1"/>
              <a:t>Accellera</a:t>
            </a:r>
            <a:r>
              <a:rPr lang="en-US" dirty="0"/>
              <a:t>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1C05B26-6D8F-42BE-9B87-A4C4ACAA6A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4343400"/>
            <a:ext cx="5410200" cy="1544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062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X3 Subnet Configurations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760DDA-3333-4D49-B912-36FF10F76D50}"/>
              </a:ext>
            </a:extLst>
          </p:cNvPr>
          <p:cNvSpPr txBox="1"/>
          <p:nvPr/>
        </p:nvSpPr>
        <p:spPr>
          <a:xfrm>
            <a:off x="990600" y="1417638"/>
            <a:ext cx="9829800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IP supports </a:t>
            </a:r>
            <a:r>
              <a:rPr lang="en-US" sz="2400" dirty="0">
                <a:effectLst/>
                <a:latin typeface="+mn-lt"/>
                <a:ea typeface="Times New Roman" panose="02020603050405020304" pitchFamily="18" charset="0"/>
              </a:rPr>
              <a:t>N number of AFMs or Ln-1 nodes to M number of GDDRs.</a:t>
            </a:r>
          </a:p>
          <a:p>
            <a:r>
              <a:rPr lang="en-US" sz="2400" dirty="0">
                <a:effectLst/>
                <a:latin typeface="+mn-lt"/>
                <a:ea typeface="Times New Roman" panose="02020603050405020304" pitchFamily="18" charset="0"/>
              </a:rPr>
              <a:t>Hash algorithm selection is based on the configuration settings</a:t>
            </a:r>
          </a:p>
          <a:p>
            <a:endParaRPr lang="en-US" sz="20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CBAFBF2-734D-46D9-AA5D-082CEF0E0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856" y="2286000"/>
            <a:ext cx="10301288" cy="3631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145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080785-E4FA-4606-BEEE-12C6270326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19200"/>
            <a:ext cx="10210800" cy="5064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837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390398"/>
          </a:xfrm>
        </p:spPr>
        <p:txBody>
          <a:bodyPr>
            <a:normAutofit/>
          </a:bodyPr>
          <a:lstStyle/>
          <a:p>
            <a:r>
              <a:rPr lang="en-US" dirty="0"/>
              <a:t>Hashing Algorithms - Verification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025" y="1700205"/>
            <a:ext cx="10972800" cy="465614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5000" dirty="0"/>
              <a:t>Verifying hashing algorithms is challenging due to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5000" dirty="0"/>
              <a:t>	Algorithmic complexity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5000" dirty="0"/>
              <a:t>	Multiple operating modes &amp; configurations</a:t>
            </a:r>
          </a:p>
          <a:p>
            <a:pPr marL="914400" lvl="2" indent="0">
              <a:buNone/>
            </a:pPr>
            <a:r>
              <a:rPr lang="en-US" sz="4600" dirty="0"/>
              <a:t>	[Subnets, Node2gddr ratios, hash-modes]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5000" dirty="0"/>
              <a:t>  Vast address space to be covered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5000" dirty="0"/>
              <a:t>  Hard to be completely covered by any conventional verification</a:t>
            </a:r>
          </a:p>
          <a:p>
            <a:pPr marL="457200" lvl="1" indent="0">
              <a:buNone/>
            </a:pPr>
            <a:endParaRPr lang="en-US" sz="5000" dirty="0"/>
          </a:p>
          <a:p>
            <a:pPr marL="0" indent="0">
              <a:buNone/>
            </a:pPr>
            <a:r>
              <a:rPr lang="en-US" sz="5100" dirty="0"/>
              <a:t>As incorrect hashing algorithms could result in re-spins, validation at both architectural and implementation levels is critical. </a:t>
            </a:r>
          </a:p>
          <a:p>
            <a:pPr marL="457200" lvl="1" indent="0">
              <a:buNone/>
            </a:pPr>
            <a:endParaRPr lang="en-US" sz="5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91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DA2C2-E060-4AFD-84F1-1328BCC49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E2E Hashing Algorithm Verification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809BF-67B2-43D9-A3F4-35C7F7E5B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185" y="1752600"/>
            <a:ext cx="10972800" cy="4495800"/>
          </a:xfrm>
        </p:spPr>
        <p:txBody>
          <a:bodyPr/>
          <a:lstStyle/>
          <a:p>
            <a:endParaRPr lang="en-US" sz="1800" b="1" dirty="0">
              <a:solidFill>
                <a:srgbClr val="2F5496"/>
              </a:solidFill>
              <a:latin typeface="Arial-BoldMT"/>
            </a:endParaRPr>
          </a:p>
          <a:p>
            <a:r>
              <a:rPr lang="en-US" sz="2800" b="0" i="0" dirty="0">
                <a:solidFill>
                  <a:srgbClr val="000000"/>
                </a:solidFill>
                <a:effectLst/>
              </a:rPr>
              <a:t>End-to-end (E2E) Verification - </a:t>
            </a:r>
            <a:r>
              <a:rPr lang="en-US" dirty="0">
                <a:solidFill>
                  <a:srgbClr val="000000"/>
                </a:solidFill>
              </a:rPr>
              <a:t>V</a:t>
            </a:r>
            <a:r>
              <a:rPr lang="en-US" b="0" i="0" dirty="0">
                <a:solidFill>
                  <a:srgbClr val="000000"/>
                </a:solidFill>
                <a:effectLst/>
              </a:rPr>
              <a:t>alidate both architecture and design implementation</a:t>
            </a:r>
          </a:p>
          <a:p>
            <a:pPr lvl="2"/>
            <a:r>
              <a:rPr lang="en-US" sz="2400" dirty="0"/>
              <a:t>Ensuring correctness of Architecture</a:t>
            </a:r>
          </a:p>
          <a:p>
            <a:pPr lvl="2"/>
            <a:r>
              <a:rPr lang="en-US" sz="2400" dirty="0"/>
              <a:t>Verification for algorithmic blocks implementation</a:t>
            </a:r>
          </a:p>
          <a:p>
            <a:pPr lvl="2"/>
            <a:r>
              <a:rPr lang="en-US" sz="2400" dirty="0"/>
              <a:t>Ensuring Implementation correctness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870198-16F7-4658-ADCB-4241A109B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0E2916-2968-497E-A66F-B8FC06611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649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9655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E2E Hashing Algorithm Verification </a:t>
            </a:r>
            <a:br>
              <a:rPr lang="en-US" dirty="0"/>
            </a:br>
            <a:r>
              <a:rPr lang="en-US" dirty="0"/>
              <a:t>Methodology Overview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8C22937-30C2-4491-B1EC-DFCA9F4E23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905000"/>
            <a:ext cx="9053513" cy="4025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0690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1CAD78-C6F6-407D-A9D5-329355F0770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1328</Words>
  <Application>Microsoft Office PowerPoint</Application>
  <PresentationFormat>Widescreen</PresentationFormat>
  <Paragraphs>185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Arial-BoldMT</vt:lpstr>
      <vt:lpstr>Calibri</vt:lpstr>
      <vt:lpstr>Courier New</vt:lpstr>
      <vt:lpstr>Times New Roman</vt:lpstr>
      <vt:lpstr>Wingdings</vt:lpstr>
      <vt:lpstr>Office Theme</vt:lpstr>
      <vt:lpstr> The Formal Way – Fast and Accurate Hashing Algorithm Verification </vt:lpstr>
      <vt:lpstr>Agenda</vt:lpstr>
      <vt:lpstr>Hashing</vt:lpstr>
      <vt:lpstr>Design Overview [Cache controller - CC_IP] </vt:lpstr>
      <vt:lpstr>X3 Subnet Configurations</vt:lpstr>
      <vt:lpstr>Configurations</vt:lpstr>
      <vt:lpstr>Hashing Algorithms - Verification Challenges</vt:lpstr>
      <vt:lpstr>E2E Hashing Algorithm Verification</vt:lpstr>
      <vt:lpstr>E2E Hashing Algorithm Verification  Methodology Overview</vt:lpstr>
      <vt:lpstr>Architecture Validation</vt:lpstr>
      <vt:lpstr>Hashing Arch FV checks</vt:lpstr>
      <vt:lpstr>Hashing Arch FV checks</vt:lpstr>
      <vt:lpstr>Implementation Verification</vt:lpstr>
      <vt:lpstr>Datapath Verification (DPV)  for algorithmic blocks</vt:lpstr>
      <vt:lpstr>PowerPoint Presentation</vt:lpstr>
      <vt:lpstr>PowerPoint Presentation</vt:lpstr>
      <vt:lpstr>Verification of Architecture to Implementation Flow</vt:lpstr>
      <vt:lpstr>Task Based Approach</vt:lpstr>
      <vt:lpstr>Results</vt:lpstr>
      <vt:lpstr>Conclusion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The Formal Way – Fast and Accurate Hashing Algorithm Verification </dc:title>
  <dc:creator/>
  <cp:lastModifiedBy/>
  <cp:revision>1</cp:revision>
  <dcterms:created xsi:type="dcterms:W3CDTF">2011-11-23T07:37:04Z</dcterms:created>
  <dcterms:modified xsi:type="dcterms:W3CDTF">2022-08-16T10:59:46Z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</Properties>
</file>