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6" r:id="rId4"/>
  </p:sldMasterIdLst>
  <p:notesMasterIdLst>
    <p:notesMasterId r:id="rId30"/>
  </p:notesMasterIdLst>
  <p:handoutMasterIdLst>
    <p:handoutMasterId r:id="rId31"/>
  </p:handoutMasterIdLst>
  <p:sldIdLst>
    <p:sldId id="501" r:id="rId5"/>
    <p:sldId id="513" r:id="rId6"/>
    <p:sldId id="521" r:id="rId7"/>
    <p:sldId id="519" r:id="rId8"/>
    <p:sldId id="522" r:id="rId9"/>
    <p:sldId id="520" r:id="rId10"/>
    <p:sldId id="518" r:id="rId11"/>
    <p:sldId id="514" r:id="rId12"/>
    <p:sldId id="515" r:id="rId13"/>
    <p:sldId id="516" r:id="rId14"/>
    <p:sldId id="517" r:id="rId15"/>
    <p:sldId id="523" r:id="rId16"/>
    <p:sldId id="511" r:id="rId17"/>
    <p:sldId id="509" r:id="rId18"/>
    <p:sldId id="510" r:id="rId19"/>
    <p:sldId id="504" r:id="rId20"/>
    <p:sldId id="508" r:id="rId21"/>
    <p:sldId id="507" r:id="rId22"/>
    <p:sldId id="506" r:id="rId23"/>
    <p:sldId id="524" r:id="rId24"/>
    <p:sldId id="525" r:id="rId25"/>
    <p:sldId id="526" r:id="rId26"/>
    <p:sldId id="527" r:id="rId27"/>
    <p:sldId id="505" r:id="rId28"/>
    <p:sldId id="528" r:id="rId29"/>
  </p:sldIdLst>
  <p:sldSz cx="12192000" cy="6858000"/>
  <p:notesSz cx="10048875" cy="6918325"/>
  <p:custDataLst>
    <p:tags r:id="rId32"/>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FF9900"/>
    <a:srgbClr val="385D8A"/>
    <a:srgbClr val="FFFFCC"/>
    <a:srgbClr val="CC99FF"/>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51" autoAdjust="0"/>
    <p:restoredTop sz="85829" autoAdjust="0"/>
  </p:normalViewPr>
  <p:slideViewPr>
    <p:cSldViewPr>
      <p:cViewPr>
        <p:scale>
          <a:sx n="60" d="100"/>
          <a:sy n="60" d="100"/>
        </p:scale>
        <p:origin x="332" y="5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54512" cy="345917"/>
          </a:xfrm>
          <a:prstGeom prst="rect">
            <a:avLst/>
          </a:prstGeom>
        </p:spPr>
        <p:txBody>
          <a:bodyPr vert="horz" lIns="92766" tIns="46383" rIns="92766" bIns="46383" rtlCol="0"/>
          <a:lstStyle>
            <a:lvl1pPr algn="l">
              <a:defRPr sz="1200"/>
            </a:lvl1pPr>
          </a:lstStyle>
          <a:p>
            <a:endParaRPr lang="de-DE"/>
          </a:p>
        </p:txBody>
      </p:sp>
      <p:sp>
        <p:nvSpPr>
          <p:cNvPr id="3" name="Datumsplatzhalter 2"/>
          <p:cNvSpPr>
            <a:spLocks noGrp="1"/>
          </p:cNvSpPr>
          <p:nvPr>
            <p:ph type="dt" sz="quarter" idx="1"/>
          </p:nvPr>
        </p:nvSpPr>
        <p:spPr>
          <a:xfrm>
            <a:off x="5692038" y="0"/>
            <a:ext cx="4354512" cy="345917"/>
          </a:xfrm>
          <a:prstGeom prst="rect">
            <a:avLst/>
          </a:prstGeom>
        </p:spPr>
        <p:txBody>
          <a:bodyPr vert="horz" lIns="92766" tIns="46383" rIns="92766" bIns="46383" rtlCol="0"/>
          <a:lstStyle>
            <a:lvl1pPr algn="r">
              <a:defRPr sz="1200"/>
            </a:lvl1pPr>
          </a:lstStyle>
          <a:p>
            <a:fld id="{9175845F-7813-4162-8E43-89DCBF023BA5}" type="datetimeFigureOut">
              <a:rPr lang="de-DE" smtClean="0"/>
              <a:pPr/>
              <a:t>15.08.2022</a:t>
            </a:fld>
            <a:endParaRPr lang="de-DE"/>
          </a:p>
        </p:txBody>
      </p:sp>
      <p:sp>
        <p:nvSpPr>
          <p:cNvPr id="4" name="Fußzeilenplatzhalter 3"/>
          <p:cNvSpPr>
            <a:spLocks noGrp="1"/>
          </p:cNvSpPr>
          <p:nvPr>
            <p:ph type="ftr" sz="quarter" idx="2"/>
          </p:nvPr>
        </p:nvSpPr>
        <p:spPr>
          <a:xfrm>
            <a:off x="1" y="6571208"/>
            <a:ext cx="4354512" cy="345917"/>
          </a:xfrm>
          <a:prstGeom prst="rect">
            <a:avLst/>
          </a:prstGeom>
        </p:spPr>
        <p:txBody>
          <a:bodyPr vert="horz" lIns="92766" tIns="46383" rIns="92766" bIns="46383" rtlCol="0" anchor="b"/>
          <a:lstStyle>
            <a:lvl1pPr algn="l">
              <a:defRPr sz="1200"/>
            </a:lvl1pPr>
          </a:lstStyle>
          <a:p>
            <a:endParaRPr lang="de-DE"/>
          </a:p>
        </p:txBody>
      </p:sp>
      <p:sp>
        <p:nvSpPr>
          <p:cNvPr id="5" name="Foliennummernplatzhalter 4"/>
          <p:cNvSpPr>
            <a:spLocks noGrp="1"/>
          </p:cNvSpPr>
          <p:nvPr>
            <p:ph type="sldNum" sz="quarter" idx="3"/>
          </p:nvPr>
        </p:nvSpPr>
        <p:spPr>
          <a:xfrm>
            <a:off x="5692038" y="6571208"/>
            <a:ext cx="4354512" cy="345917"/>
          </a:xfrm>
          <a:prstGeom prst="rect">
            <a:avLst/>
          </a:prstGeom>
        </p:spPr>
        <p:txBody>
          <a:bodyPr vert="horz" lIns="92766" tIns="46383" rIns="92766" bIns="46383" rtlCol="0" anchor="b"/>
          <a:lstStyle>
            <a:lvl1pPr algn="r">
              <a:defRPr sz="1200"/>
            </a:lvl1pPr>
          </a:lstStyle>
          <a:p>
            <a:fld id="{568AD7C4-ADB3-4393-A709-E94E9DB0B97C}" type="slidenum">
              <a:rPr lang="de-DE" smtClean="0"/>
              <a:pPr/>
              <a:t>‹#›</a:t>
            </a:fld>
            <a:endParaRPr lang="de-DE"/>
          </a:p>
        </p:txBody>
      </p:sp>
    </p:spTree>
    <p:extLst>
      <p:ext uri="{BB962C8B-B14F-4D97-AF65-F5344CB8AC3E}">
        <p14:creationId xmlns:p14="http://schemas.microsoft.com/office/powerpoint/2010/main" val="313074545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8-17T14:37:40.43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54512" cy="345917"/>
          </a:xfrm>
          <a:prstGeom prst="rect">
            <a:avLst/>
          </a:prstGeom>
        </p:spPr>
        <p:txBody>
          <a:bodyPr vert="horz" wrap="square" lIns="92766" tIns="46383" rIns="92766" bIns="46383"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5692038" y="0"/>
            <a:ext cx="4354512" cy="345917"/>
          </a:xfrm>
          <a:prstGeom prst="rect">
            <a:avLst/>
          </a:prstGeom>
        </p:spPr>
        <p:txBody>
          <a:bodyPr vert="horz" wrap="square" lIns="92766" tIns="46383" rIns="92766" bIns="46383" numCol="1" anchor="t" anchorCtr="0" compatLnSpc="1">
            <a:prstTxWarp prst="textNoShape">
              <a:avLst/>
            </a:prstTxWarp>
          </a:bodyPr>
          <a:lstStyle>
            <a:lvl1pPr algn="r">
              <a:defRPr sz="1200">
                <a:latin typeface="Calibri" pitchFamily="34" charset="0"/>
              </a:defRPr>
            </a:lvl1pPr>
          </a:lstStyle>
          <a:p>
            <a:pPr>
              <a:defRPr/>
            </a:pPr>
            <a:fld id="{0A20AF34-6582-494F-851E-89D0463C3413}" type="datetimeFigureOut">
              <a:rPr lang="en-US"/>
              <a:pPr>
                <a:defRPr/>
              </a:pPr>
              <a:t>8/15/2022</a:t>
            </a:fld>
            <a:endParaRPr lang="en-US"/>
          </a:p>
        </p:txBody>
      </p:sp>
      <p:sp>
        <p:nvSpPr>
          <p:cNvPr id="4" name="Slide Image Placeholder 3"/>
          <p:cNvSpPr>
            <a:spLocks noGrp="1" noRot="1" noChangeAspect="1"/>
          </p:cNvSpPr>
          <p:nvPr>
            <p:ph type="sldImg" idx="2"/>
          </p:nvPr>
        </p:nvSpPr>
        <p:spPr>
          <a:xfrm>
            <a:off x="2719388" y="519113"/>
            <a:ext cx="4610100" cy="2593975"/>
          </a:xfrm>
          <a:prstGeom prst="rect">
            <a:avLst/>
          </a:prstGeom>
          <a:noFill/>
          <a:ln w="12700">
            <a:solidFill>
              <a:prstClr val="black"/>
            </a:solidFill>
          </a:ln>
        </p:spPr>
        <p:txBody>
          <a:bodyPr vert="horz" lIns="92766" tIns="46383" rIns="92766" bIns="46383" rtlCol="0" anchor="ctr"/>
          <a:lstStyle/>
          <a:p>
            <a:pPr lvl="0"/>
            <a:endParaRPr lang="en-US" noProof="0"/>
          </a:p>
        </p:txBody>
      </p:sp>
      <p:sp>
        <p:nvSpPr>
          <p:cNvPr id="5" name="Notes Placeholder 4"/>
          <p:cNvSpPr>
            <a:spLocks noGrp="1"/>
          </p:cNvSpPr>
          <p:nvPr>
            <p:ph type="body" sz="quarter" idx="3"/>
          </p:nvPr>
        </p:nvSpPr>
        <p:spPr>
          <a:xfrm>
            <a:off x="1004888" y="3286205"/>
            <a:ext cx="8039100" cy="3113247"/>
          </a:xfrm>
          <a:prstGeom prst="rect">
            <a:avLst/>
          </a:prstGeom>
        </p:spPr>
        <p:txBody>
          <a:bodyPr vert="horz" lIns="92766" tIns="46383" rIns="92766" bIns="4638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6571208"/>
            <a:ext cx="4354512" cy="345917"/>
          </a:xfrm>
          <a:prstGeom prst="rect">
            <a:avLst/>
          </a:prstGeom>
        </p:spPr>
        <p:txBody>
          <a:bodyPr vert="horz" wrap="square" lIns="92766" tIns="46383" rIns="92766" bIns="46383"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5692038" y="6571208"/>
            <a:ext cx="4354512" cy="345917"/>
          </a:xfrm>
          <a:prstGeom prst="rect">
            <a:avLst/>
          </a:prstGeom>
        </p:spPr>
        <p:txBody>
          <a:bodyPr vert="horz" wrap="square" lIns="92766" tIns="46383" rIns="92766" bIns="46383" numCol="1" anchor="b" anchorCtr="0" compatLnSpc="1">
            <a:prstTxWarp prst="textNoShape">
              <a:avLst/>
            </a:prstTxWarp>
          </a:bodyPr>
          <a:lstStyle>
            <a:lvl1pPr algn="r">
              <a:defRPr sz="1200">
                <a:latin typeface="Calibri" pitchFamily="34" charset="0"/>
              </a:defRPr>
            </a:lvl1pPr>
          </a:lstStyle>
          <a:p>
            <a:pPr>
              <a:defRPr/>
            </a:pPr>
            <a:fld id="{F1248D3D-B91D-4C0E-B577-B2CAAE2DB882}" type="slidenum">
              <a:rPr lang="en-US"/>
              <a:pPr>
                <a:defRPr/>
              </a:pPr>
              <a:t>‹#›</a:t>
            </a:fld>
            <a:endParaRPr lang="en-US"/>
          </a:p>
        </p:txBody>
      </p:sp>
    </p:spTree>
    <p:extLst>
      <p:ext uri="{BB962C8B-B14F-4D97-AF65-F5344CB8AC3E}">
        <p14:creationId xmlns:p14="http://schemas.microsoft.com/office/powerpoint/2010/main" val="1157614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6096000"/>
            <a:ext cx="16256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36D410-BB1B-47BE-81F8-FA61DEEC5942}" type="datetimeFigureOut">
              <a:rPr lang="en-US" smtClean="0"/>
              <a:pPr/>
              <a:t>8/15/2022</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r>
              <a:rPr lang="en-US" dirty="0"/>
              <a:t>© Accellera Systems Initiative</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8B820FFD-5868-4678-ACC2-C353669912D5}"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343" y="6095476"/>
            <a:ext cx="1176058" cy="68211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447801"/>
            <a:ext cx="10972800" cy="449580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736D410-BB1B-47BE-81F8-FA61DEEC5942}" type="datetimeFigureOut">
              <a:rPr lang="en-US" smtClean="0"/>
              <a:pPr/>
              <a:t>8/15/2022</a:t>
            </a:fld>
            <a:endParaRPr lang="en-US"/>
          </a:p>
        </p:txBody>
      </p:sp>
      <p:sp>
        <p:nvSpPr>
          <p:cNvPr id="5" name="Footer Placeholder 4"/>
          <p:cNvSpPr>
            <a:spLocks noGrp="1"/>
          </p:cNvSpPr>
          <p:nvPr>
            <p:ph type="ftr" sz="quarter" idx="11"/>
          </p:nvPr>
        </p:nvSpPr>
        <p:spPr>
          <a:xfrm>
            <a:off x="2235200" y="6356351"/>
            <a:ext cx="2946400" cy="365125"/>
          </a:xfrm>
        </p:spPr>
        <p:txBody>
          <a:bodyPr/>
          <a:lstStyle/>
          <a:p>
            <a:r>
              <a:rPr lang="en-US" dirty="0"/>
              <a:t>© Accellera Systems Initiative</a:t>
            </a:r>
          </a:p>
        </p:txBody>
      </p:sp>
      <p:sp>
        <p:nvSpPr>
          <p:cNvPr id="6" name="Slide Number Placeholder 5"/>
          <p:cNvSpPr>
            <a:spLocks noGrp="1"/>
          </p:cNvSpPr>
          <p:nvPr>
            <p:ph type="sldNum" sz="quarter" idx="12"/>
          </p:nvPr>
        </p:nvSpPr>
        <p:spPr/>
        <p:txBody>
          <a:bodyPr/>
          <a:lstStyle/>
          <a:p>
            <a:fld id="{8B820FFD-5868-4678-ACC2-C353669912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3869" y="6228949"/>
            <a:ext cx="945931" cy="548640"/>
          </a:xfrm>
          <a:prstGeom prst="rect">
            <a:avLst/>
          </a:prstGeom>
        </p:spPr>
      </p:pic>
      <p:sp>
        <p:nvSpPr>
          <p:cNvPr id="9" name="Rectangle 8"/>
          <p:cNvSpPr/>
          <p:nvPr userDrawn="1"/>
        </p:nvSpPr>
        <p:spPr>
          <a:xfrm>
            <a:off x="0" y="0"/>
            <a:ext cx="12192000" cy="381000"/>
          </a:xfrm>
          <a:prstGeom prst="rect">
            <a:avLst/>
          </a:prstGeom>
          <a:gradFill>
            <a:gsLst>
              <a:gs pos="0">
                <a:schemeClr val="accent1"/>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IN" dirty="0"/>
              <a:t>Solving Problems with hierarchal CDC analysis of large designs with encrypted blocks</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Abdul Moyeen</a:t>
            </a:r>
          </a:p>
          <a:p>
            <a:pPr lvl="1"/>
            <a:r>
              <a:rPr lang="en-US" dirty="0"/>
              <a:t>Principal Product Engineer.</a:t>
            </a:r>
          </a:p>
          <a:p>
            <a:pPr lvl="0"/>
            <a:r>
              <a:rPr lang="en-US" dirty="0"/>
              <a:t>Arpita Agarwal</a:t>
            </a:r>
          </a:p>
          <a:p>
            <a:pPr lvl="1"/>
            <a:r>
              <a:rPr lang="en-US" dirty="0"/>
              <a:t>NXP Semiconductors.</a:t>
            </a:r>
          </a:p>
          <a:p>
            <a:pPr lvl="0"/>
            <a:r>
              <a:rPr lang="en-US" dirty="0"/>
              <a:t>Aman Shaikh</a:t>
            </a:r>
          </a:p>
          <a:p>
            <a:pPr lvl="1"/>
            <a:r>
              <a:rPr lang="en-US" dirty="0"/>
              <a:t>Siemens EDA.</a:t>
            </a:r>
          </a:p>
          <a:p>
            <a:pPr lvl="0"/>
            <a:r>
              <a:rPr lang="en-US" dirty="0"/>
              <a:t>Abhay Deshpande</a:t>
            </a:r>
          </a:p>
          <a:p>
            <a:pPr lvl="1"/>
            <a:r>
              <a:rPr lang="en-US" dirty="0"/>
              <a:t>RVCE.</a:t>
            </a:r>
          </a:p>
        </p:txBody>
      </p:sp>
      <p:sp>
        <p:nvSpPr>
          <p:cNvPr id="4" name="Date Placeholder 3"/>
          <p:cNvSpPr>
            <a:spLocks noGrp="1"/>
          </p:cNvSpPr>
          <p:nvPr>
            <p:ph type="dt" sz="half" idx="2"/>
          </p:nvPr>
        </p:nvSpPr>
        <p:spPr>
          <a:xfrm>
            <a:off x="8026400" y="6356351"/>
            <a:ext cx="1422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36D410-BB1B-47BE-81F8-FA61DEEC5942}" type="datetimeFigureOut">
              <a:rPr lang="en-US" smtClean="0"/>
              <a:pPr/>
              <a:t>8/15/2022</a:t>
            </a:fld>
            <a:endParaRPr lang="en-US"/>
          </a:p>
        </p:txBody>
      </p:sp>
      <p:sp>
        <p:nvSpPr>
          <p:cNvPr id="5" name="Footer Placeholder 4"/>
          <p:cNvSpPr>
            <a:spLocks noGrp="1"/>
          </p:cNvSpPr>
          <p:nvPr>
            <p:ph type="ftr" sz="quarter" idx="3"/>
          </p:nvPr>
        </p:nvSpPr>
        <p:spPr>
          <a:xfrm>
            <a:off x="2235200" y="6356351"/>
            <a:ext cx="2946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Accellera Systems Initiative</a:t>
            </a:r>
          </a:p>
        </p:txBody>
      </p:sp>
      <p:sp>
        <p:nvSpPr>
          <p:cNvPr id="6" name="Slide Number Placeholder 5"/>
          <p:cNvSpPr>
            <a:spLocks noGrp="1"/>
          </p:cNvSpPr>
          <p:nvPr>
            <p:ph type="sldNum" sz="quarter" idx="4"/>
          </p:nvPr>
        </p:nvSpPr>
        <p:spPr>
          <a:xfrm>
            <a:off x="4876800" y="6356351"/>
            <a:ext cx="2336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Graphical user interface&#10;&#10;Description automatically generated with low confidence">
            <a:extLst>
              <a:ext uri="{FF2B5EF4-FFF2-40B4-BE49-F238E27FC236}">
                <a16:creationId xmlns:a16="http://schemas.microsoft.com/office/drawing/2014/main" id="{7DD87BBF-DA18-4EE1-B0F0-A285737A055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20400" y="6019420"/>
            <a:ext cx="1200836" cy="762760"/>
          </a:xfrm>
          <a:prstGeom prst="rect">
            <a:avLst/>
          </a:prstGeom>
        </p:spPr>
      </p:pic>
    </p:spTree>
  </p:cSld>
  <p:clrMap bg1="lt1" tx1="dk1" bg2="lt2" tx2="dk2" accent1="accent1" accent2="accent2" accent3="accent3" accent4="accent4" accent5="accent5" accent6="accent6" hlink="hlink" folHlink="folHlink"/>
  <p:sldLayoutIdLst>
    <p:sldLayoutId id="2147483897" r:id="rId1"/>
    <p:sldLayoutId id="2147483898"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10591800" cy="2381251"/>
          </a:xfrm>
        </p:spPr>
        <p:txBody>
          <a:bodyPr>
            <a:noAutofit/>
          </a:bodyPr>
          <a:lstStyle/>
          <a:p>
            <a:pPr algn="ctr"/>
            <a:r>
              <a:rPr lang="en-US" b="1" dirty="0">
                <a:effectLst/>
                <a:ea typeface="Times New Roman" panose="02020603050405020304" pitchFamily="18" charset="0"/>
              </a:rPr>
              <a:t>Solving Problems with hierarchal CDC analysis of large designs with encrypted blocks.</a:t>
            </a:r>
            <a:endParaRPr lang="en-IN" dirty="0">
              <a:effectLst/>
              <a:ea typeface="Times New Roman" panose="02020603050405020304" pitchFamily="18" charset="0"/>
            </a:endParaRPr>
          </a:p>
        </p:txBody>
      </p:sp>
      <p:sp>
        <p:nvSpPr>
          <p:cNvPr id="7" name="Subtitle 6"/>
          <p:cNvSpPr>
            <a:spLocks noGrp="1"/>
          </p:cNvSpPr>
          <p:nvPr>
            <p:ph type="subTitle" idx="1"/>
          </p:nvPr>
        </p:nvSpPr>
        <p:spPr/>
        <p:txBody>
          <a:bodyPr/>
          <a:lstStyle/>
          <a:p>
            <a:pPr algn="ctr"/>
            <a:r>
              <a:rPr lang="en-US" sz="1800" dirty="0">
                <a:effectLst/>
                <a:latin typeface="Times New Roman" panose="02020603050405020304" pitchFamily="18" charset="0"/>
                <a:ea typeface="Times New Roman" panose="02020603050405020304" pitchFamily="18" charset="0"/>
              </a:rPr>
              <a:t>Abdul Moyeen, Principal Product Engineer, Siemens EDA</a:t>
            </a:r>
            <a:endParaRPr lang="en-IN" sz="1800" dirty="0">
              <a:effectLst/>
              <a:latin typeface="Times New Roman" panose="02020603050405020304" pitchFamily="18" charset="0"/>
              <a:ea typeface="Times New Roman" panose="02020603050405020304" pitchFamily="18" charset="0"/>
            </a:endParaRPr>
          </a:p>
          <a:p>
            <a:pPr algn="ctr"/>
            <a:r>
              <a:rPr lang="en-US" sz="1800" dirty="0">
                <a:effectLst/>
                <a:latin typeface="Times New Roman" panose="02020603050405020304" pitchFamily="18" charset="0"/>
                <a:ea typeface="Times New Roman" panose="02020603050405020304" pitchFamily="18" charset="0"/>
              </a:rPr>
              <a:t>Arpita Agarwal, NXP Semiconductors</a:t>
            </a:r>
            <a:endParaRPr lang="en-IN" sz="1800" dirty="0">
              <a:effectLst/>
              <a:latin typeface="Times New Roman" panose="02020603050405020304" pitchFamily="18" charset="0"/>
              <a:ea typeface="Times New Roman" panose="02020603050405020304" pitchFamily="18" charset="0"/>
            </a:endParaRPr>
          </a:p>
          <a:p>
            <a:pPr algn="ctr"/>
            <a:r>
              <a:rPr lang="en-US" sz="1800" dirty="0">
                <a:effectLst/>
                <a:latin typeface="Times New Roman" panose="02020603050405020304" pitchFamily="18" charset="0"/>
                <a:ea typeface="Times New Roman" panose="02020603050405020304" pitchFamily="18" charset="0"/>
              </a:rPr>
              <a:t>Aman Shaikh, Siemens EDA</a:t>
            </a:r>
            <a:endParaRPr lang="en-IN" sz="1800" dirty="0">
              <a:effectLst/>
              <a:latin typeface="Times New Roman" panose="02020603050405020304" pitchFamily="18" charset="0"/>
              <a:ea typeface="Times New Roman" panose="02020603050405020304" pitchFamily="18" charset="0"/>
            </a:endParaRPr>
          </a:p>
          <a:p>
            <a:pPr algn="ctr"/>
            <a:r>
              <a:rPr lang="en-US" sz="1800" dirty="0">
                <a:effectLst/>
                <a:latin typeface="Times New Roman" panose="02020603050405020304" pitchFamily="18" charset="0"/>
                <a:ea typeface="Times New Roman" panose="02020603050405020304" pitchFamily="18" charset="0"/>
              </a:rPr>
              <a:t>Abhay Deshpande, RVCE</a:t>
            </a:r>
            <a:endParaRPr lang="en-IN" sz="1800" dirty="0">
              <a:effectLst/>
              <a:latin typeface="Times New Roman" panose="02020603050405020304" pitchFamily="18" charset="0"/>
              <a:ea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10</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838200" y="838200"/>
            <a:ext cx="9982200" cy="5242461"/>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Interface HDM</a:t>
            </a:r>
          </a:p>
          <a:p>
            <a:pPr marL="338455" indent="118745" algn="just">
              <a:lnSpc>
                <a:spcPct val="150000"/>
              </a:lnSpc>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iHDM or Interface HDM is another flavor of HDM available with Questa CDC®.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This essentially brings all the internal block information to the boundary and then reports all crossings from the block interface.</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Output port which is driven by multiple clocks, a property ‘multiple clocks’ is added to the port so that User will get a crossing from “Multiple clock”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Similarly, if an input port of the block is sampled by multiple clocks, this information is translated to interface as “multiple clocks” property without explicitly mentioning all the contributing clocks.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Additionally, all RTL cross reference is available hence giving access to the end user to the RTL of the HDM block.</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8020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11</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838200" y="838200"/>
            <a:ext cx="9982200" cy="3995966"/>
          </a:xfrm>
          <a:prstGeom prst="rect">
            <a:avLst/>
          </a:prstGeom>
          <a:noFill/>
        </p:spPr>
        <p:txBody>
          <a:bodyPr wrap="square">
            <a:spAutoFit/>
          </a:bodyPr>
          <a:lstStyle/>
          <a:p>
            <a:pPr algn="ctr">
              <a:lnSpc>
                <a:spcPct val="90000"/>
              </a:lnSpc>
              <a:spcBef>
                <a:spcPts val="600"/>
              </a:spcBef>
              <a:spcAft>
                <a:spcPts val="600"/>
              </a:spcAft>
            </a:pPr>
            <a:r>
              <a:rPr lang="en-IN" sz="4000" b="1" cap="small" dirty="0">
                <a:latin typeface="Arial" panose="020B0604020202020204" pitchFamily="34" charset="0"/>
                <a:ea typeface="Times New Roman" panose="02020603050405020304" pitchFamily="18" charset="0"/>
                <a:cs typeface="Arial" panose="020B0604020202020204" pitchFamily="34" charset="0"/>
              </a:rPr>
              <a:t>Abstract</a:t>
            </a: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 HDM</a:t>
            </a:r>
          </a:p>
          <a:p>
            <a:pPr marL="338455" indent="118745" algn="just">
              <a:lnSpc>
                <a:spcPct val="150000"/>
              </a:lnSpc>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i="1" spc="-40" dirty="0">
              <a:latin typeface="Times New Roman" panose="02020603050405020304" pitchFamily="18" charset="0"/>
              <a:ea typeface="Times New Roman" panose="02020603050405020304" pitchFamily="18" charset="0"/>
              <a:cs typeface="Arial" panose="020B0604020202020204" pitchFamily="34" charset="0"/>
            </a:endParaRP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This allows user to translate all the CDC related information from the block to the interface additionally adding the names of TX and RX registers just inside the boundary of the block.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Also, Information about the registers driven by multiple clocks and are connected to output ports and the input ports sampled by multiple clocks is saved in the Abstract HDM model.</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The cross reference to the RTL and Schematic reference to the internal structure of the block is not saved in the binary data model.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These properties make </a:t>
            </a:r>
            <a:r>
              <a:rPr lang="en-US" sz="1800" i="1" dirty="0">
                <a:effectLst/>
                <a:latin typeface="Arial" panose="020B0604020202020204" pitchFamily="34" charset="0"/>
                <a:ea typeface="Times New Roman" panose="02020603050405020304" pitchFamily="18" charset="0"/>
                <a:cs typeface="Arial" panose="020B0604020202020204" pitchFamily="34" charset="0"/>
              </a:rPr>
              <a:t>Abstract HDM</a:t>
            </a:r>
            <a:r>
              <a:rPr lang="en-US" sz="1800" dirty="0">
                <a:effectLst/>
                <a:latin typeface="Arial" panose="020B0604020202020204" pitchFamily="34" charset="0"/>
                <a:ea typeface="Times New Roman" panose="02020603050405020304" pitchFamily="18" charset="0"/>
                <a:cs typeface="Arial" panose="020B0604020202020204" pitchFamily="34" charset="0"/>
              </a:rPr>
              <a:t> the best suited solution for the problem at hand. </a:t>
            </a: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072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12</a:t>
            </a:fld>
            <a:endParaRPr lang="en-US" dirty="0"/>
          </a:p>
        </p:txBody>
      </p:sp>
      <p:sp>
        <p:nvSpPr>
          <p:cNvPr id="7" name="TextBox 6">
            <a:extLst>
              <a:ext uri="{FF2B5EF4-FFF2-40B4-BE49-F238E27FC236}">
                <a16:creationId xmlns:a16="http://schemas.microsoft.com/office/drawing/2014/main" id="{2D9A1EAA-05D5-407E-94E0-CA2E67C07AA3}"/>
              </a:ext>
            </a:extLst>
          </p:cNvPr>
          <p:cNvSpPr txBox="1"/>
          <p:nvPr/>
        </p:nvSpPr>
        <p:spPr>
          <a:xfrm>
            <a:off x="838200" y="838200"/>
            <a:ext cx="9982200" cy="1033296"/>
          </a:xfrm>
          <a:prstGeom prst="rect">
            <a:avLst/>
          </a:prstGeom>
          <a:noFill/>
        </p:spPr>
        <p:txBody>
          <a:bodyPr wrap="square">
            <a:spAutoFit/>
          </a:bodyPr>
          <a:lstStyle/>
          <a:p>
            <a:pPr algn="ctr">
              <a:lnSpc>
                <a:spcPct val="90000"/>
              </a:lnSpc>
              <a:spcBef>
                <a:spcPts val="600"/>
              </a:spcBef>
              <a:spcAft>
                <a:spcPts val="600"/>
              </a:spcAft>
            </a:pPr>
            <a:r>
              <a:rPr lang="en-IN" sz="3600" b="1" cap="small" dirty="0" err="1">
                <a:latin typeface="Arial" panose="020B0604020202020204" pitchFamily="34" charset="0"/>
                <a:ea typeface="Times New Roman" panose="02020603050405020304" pitchFamily="18" charset="0"/>
                <a:cs typeface="Arial" panose="020B0604020202020204" pitchFamily="34" charset="0"/>
              </a:rPr>
              <a:t>Behaviors</a:t>
            </a:r>
            <a:r>
              <a:rPr lang="en-IN" sz="3600" b="1" cap="small" dirty="0">
                <a:latin typeface="Arial" panose="020B0604020202020204" pitchFamily="34" charset="0"/>
                <a:ea typeface="Times New Roman" panose="02020603050405020304" pitchFamily="18" charset="0"/>
                <a:cs typeface="Arial" panose="020B0604020202020204" pitchFamily="34" charset="0"/>
              </a:rPr>
              <a:t> of Different Binary models</a:t>
            </a:r>
            <a:endParaRPr lang="en-IN" sz="4000" b="1" cap="small" dirty="0">
              <a:effectLst/>
              <a:latin typeface="Arial" panose="020B0604020202020204" pitchFamily="34" charset="0"/>
              <a:ea typeface="Times New Roman" panose="02020603050405020304" pitchFamily="18" charset="0"/>
              <a:cs typeface="Arial" panose="020B0604020202020204" pitchFamily="34" charset="0"/>
            </a:endParaRPr>
          </a:p>
          <a:p>
            <a:pPr marL="338455" indent="118745" algn="just">
              <a:lnSpc>
                <a:spcPct val="150000"/>
              </a:lnSpc>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i="1" spc="-40" dirty="0">
              <a:latin typeface="Times New Roman" panose="02020603050405020304" pitchFamily="18" charset="0"/>
              <a:ea typeface="Times New Roman" panose="02020603050405020304" pitchFamily="18" charset="0"/>
              <a:cs typeface="Arial" panose="020B0604020202020204" pitchFamily="34" charset="0"/>
            </a:endParaRPr>
          </a:p>
        </p:txBody>
      </p:sp>
      <p:graphicFrame>
        <p:nvGraphicFramePr>
          <p:cNvPr id="2" name="Table 1">
            <a:extLst>
              <a:ext uri="{FF2B5EF4-FFF2-40B4-BE49-F238E27FC236}">
                <a16:creationId xmlns:a16="http://schemas.microsoft.com/office/drawing/2014/main" id="{38D15D7D-AB84-414C-9FA8-F2728AFBA65F}"/>
              </a:ext>
            </a:extLst>
          </p:cNvPr>
          <p:cNvGraphicFramePr>
            <a:graphicFrameLocks noGrp="1"/>
          </p:cNvGraphicFramePr>
          <p:nvPr>
            <p:extLst>
              <p:ext uri="{D42A27DB-BD31-4B8C-83A1-F6EECF244321}">
                <p14:modId xmlns:p14="http://schemas.microsoft.com/office/powerpoint/2010/main" val="1453609248"/>
              </p:ext>
            </p:extLst>
          </p:nvPr>
        </p:nvGraphicFramePr>
        <p:xfrm>
          <a:off x="609600" y="1752600"/>
          <a:ext cx="10896600" cy="3886200"/>
        </p:xfrm>
        <a:graphic>
          <a:graphicData uri="http://schemas.openxmlformats.org/drawingml/2006/table">
            <a:tbl>
              <a:tblPr firstRow="1" firstCol="1" bandRow="1">
                <a:tableStyleId>{5C22544A-7EE6-4342-B048-85BDC9FD1C3A}</a:tableStyleId>
              </a:tblPr>
              <a:tblGrid>
                <a:gridCol w="4064604">
                  <a:extLst>
                    <a:ext uri="{9D8B030D-6E8A-4147-A177-3AD203B41FA5}">
                      <a16:colId xmlns:a16="http://schemas.microsoft.com/office/drawing/2014/main" val="3524245989"/>
                    </a:ext>
                  </a:extLst>
                </a:gridCol>
                <a:gridCol w="2421466">
                  <a:extLst>
                    <a:ext uri="{9D8B030D-6E8A-4147-A177-3AD203B41FA5}">
                      <a16:colId xmlns:a16="http://schemas.microsoft.com/office/drawing/2014/main" val="240628789"/>
                    </a:ext>
                  </a:extLst>
                </a:gridCol>
                <a:gridCol w="1902581">
                  <a:extLst>
                    <a:ext uri="{9D8B030D-6E8A-4147-A177-3AD203B41FA5}">
                      <a16:colId xmlns:a16="http://schemas.microsoft.com/office/drawing/2014/main" val="2980442623"/>
                    </a:ext>
                  </a:extLst>
                </a:gridCol>
                <a:gridCol w="2507949">
                  <a:extLst>
                    <a:ext uri="{9D8B030D-6E8A-4147-A177-3AD203B41FA5}">
                      <a16:colId xmlns:a16="http://schemas.microsoft.com/office/drawing/2014/main" val="90389591"/>
                    </a:ext>
                  </a:extLst>
                </a:gridCol>
              </a:tblGrid>
              <a:tr h="440447">
                <a:tc>
                  <a:txBody>
                    <a:bodyPr/>
                    <a:lstStyle/>
                    <a:p>
                      <a:pPr>
                        <a:spcBef>
                          <a:spcPts val="300"/>
                        </a:spcBef>
                        <a:spcAft>
                          <a:spcPts val="300"/>
                        </a:spcAft>
                      </a:pPr>
                      <a:r>
                        <a:rPr lang="en-IN" sz="1600">
                          <a:effectLst/>
                        </a:rPr>
                        <a:t>Feature</a:t>
                      </a:r>
                      <a:endParaRPr lang="en-IN" sz="1600">
                        <a:effectLst/>
                        <a:latin typeface="Times New Roman" panose="02020603050405020304" pitchFamily="18" charset="0"/>
                        <a:ea typeface="Times New Roman" panose="02020603050405020304" pitchFamily="18" charset="0"/>
                      </a:endParaRPr>
                    </a:p>
                  </a:txBody>
                  <a:tcPr marL="20205" marR="20205" marT="0" marB="0"/>
                </a:tc>
                <a:tc>
                  <a:txBody>
                    <a:bodyPr/>
                    <a:lstStyle/>
                    <a:p>
                      <a:pPr>
                        <a:spcBef>
                          <a:spcPts val="300"/>
                        </a:spcBef>
                        <a:spcAft>
                          <a:spcPts val="300"/>
                        </a:spcAft>
                      </a:pPr>
                      <a:r>
                        <a:rPr lang="en-IN" sz="1600">
                          <a:effectLst/>
                        </a:rPr>
                        <a:t>Standard HDM</a:t>
                      </a:r>
                      <a:endParaRPr lang="en-IN" sz="1600">
                        <a:effectLst/>
                        <a:latin typeface="Times New Roman" panose="02020603050405020304" pitchFamily="18" charset="0"/>
                        <a:ea typeface="Times New Roman" panose="02020603050405020304" pitchFamily="18" charset="0"/>
                      </a:endParaRPr>
                    </a:p>
                  </a:txBody>
                  <a:tcPr marL="20205" marR="20205" marT="0" marB="0"/>
                </a:tc>
                <a:tc>
                  <a:txBody>
                    <a:bodyPr/>
                    <a:lstStyle/>
                    <a:p>
                      <a:pPr>
                        <a:spcBef>
                          <a:spcPts val="300"/>
                        </a:spcBef>
                        <a:spcAft>
                          <a:spcPts val="300"/>
                        </a:spcAft>
                      </a:pPr>
                      <a:r>
                        <a:rPr lang="en-IN" sz="1600">
                          <a:effectLst/>
                        </a:rPr>
                        <a:t>Interface HDM</a:t>
                      </a:r>
                      <a:endParaRPr lang="en-IN" sz="1600">
                        <a:effectLst/>
                        <a:latin typeface="Times New Roman" panose="02020603050405020304" pitchFamily="18" charset="0"/>
                        <a:ea typeface="Times New Roman" panose="02020603050405020304" pitchFamily="18" charset="0"/>
                      </a:endParaRPr>
                    </a:p>
                  </a:txBody>
                  <a:tcPr marL="20205" marR="20205" marT="0" marB="0"/>
                </a:tc>
                <a:tc>
                  <a:txBody>
                    <a:bodyPr/>
                    <a:lstStyle/>
                    <a:p>
                      <a:pPr>
                        <a:spcBef>
                          <a:spcPts val="300"/>
                        </a:spcBef>
                        <a:spcAft>
                          <a:spcPts val="300"/>
                        </a:spcAft>
                      </a:pPr>
                      <a:r>
                        <a:rPr lang="en-IN" sz="1600">
                          <a:effectLst/>
                        </a:rPr>
                        <a:t>Abstract HDM</a:t>
                      </a:r>
                      <a:endParaRPr lang="en-IN" sz="1600">
                        <a:effectLst/>
                        <a:latin typeface="Times New Roman" panose="02020603050405020304" pitchFamily="18" charset="0"/>
                        <a:ea typeface="Times New Roman" panose="02020603050405020304" pitchFamily="18" charset="0"/>
                      </a:endParaRPr>
                    </a:p>
                  </a:txBody>
                  <a:tcPr marL="20205" marR="20205" marT="0" marB="0"/>
                </a:tc>
                <a:extLst>
                  <a:ext uri="{0D108BD9-81ED-4DB2-BD59-A6C34878D82A}">
                    <a16:rowId xmlns:a16="http://schemas.microsoft.com/office/drawing/2014/main" val="153307043"/>
                  </a:ext>
                </a:extLst>
              </a:tr>
              <a:tr h="401535">
                <a:tc>
                  <a:txBody>
                    <a:bodyPr/>
                    <a:lstStyle/>
                    <a:p>
                      <a:pPr>
                        <a:spcBef>
                          <a:spcPts val="300"/>
                        </a:spcBef>
                        <a:spcAft>
                          <a:spcPts val="300"/>
                        </a:spcAft>
                      </a:pPr>
                      <a:r>
                        <a:rPr lang="en-IN" sz="1600">
                          <a:effectLst/>
                        </a:rPr>
                        <a:t>Block Schematic</a:t>
                      </a:r>
                      <a:endParaRPr lang="en-IN" sz="1600">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Available</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Available</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Not Available</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extLst>
                  <a:ext uri="{0D108BD9-81ED-4DB2-BD59-A6C34878D82A}">
                    <a16:rowId xmlns:a16="http://schemas.microsoft.com/office/drawing/2014/main" val="3037102416"/>
                  </a:ext>
                </a:extLst>
              </a:tr>
              <a:tr h="836850">
                <a:tc>
                  <a:txBody>
                    <a:bodyPr/>
                    <a:lstStyle/>
                    <a:p>
                      <a:pPr>
                        <a:spcBef>
                          <a:spcPts val="300"/>
                        </a:spcBef>
                        <a:spcAft>
                          <a:spcPts val="300"/>
                        </a:spcAft>
                      </a:pPr>
                      <a:r>
                        <a:rPr lang="en-IN" sz="1600" dirty="0">
                          <a:effectLst/>
                        </a:rPr>
                        <a:t>Crossings report point</a:t>
                      </a:r>
                      <a:endParaRPr lang="en-IN" sz="1600" dirty="0">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From and to internal registers</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From and to HDM ports</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From and to HDM ports</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extLst>
                  <a:ext uri="{0D108BD9-81ED-4DB2-BD59-A6C34878D82A}">
                    <a16:rowId xmlns:a16="http://schemas.microsoft.com/office/drawing/2014/main" val="1624206281"/>
                  </a:ext>
                </a:extLst>
              </a:tr>
              <a:tr h="1805833">
                <a:tc>
                  <a:txBody>
                    <a:bodyPr/>
                    <a:lstStyle/>
                    <a:p>
                      <a:pPr>
                        <a:spcBef>
                          <a:spcPts val="300"/>
                        </a:spcBef>
                        <a:spcAft>
                          <a:spcPts val="300"/>
                        </a:spcAft>
                      </a:pPr>
                      <a:r>
                        <a:rPr lang="en-IN" sz="1600">
                          <a:effectLst/>
                        </a:rPr>
                        <a:t>Multi-clock crossings</a:t>
                      </a:r>
                      <a:endParaRPr lang="en-IN" sz="1600">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Not expanded in TCL but individual violation for each clock in reports.</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Not expanded</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Expanded</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extLst>
                  <a:ext uri="{0D108BD9-81ED-4DB2-BD59-A6C34878D82A}">
                    <a16:rowId xmlns:a16="http://schemas.microsoft.com/office/drawing/2014/main" val="2939427552"/>
                  </a:ext>
                </a:extLst>
              </a:tr>
              <a:tr h="401535">
                <a:tc>
                  <a:txBody>
                    <a:bodyPr/>
                    <a:lstStyle/>
                    <a:p>
                      <a:pPr>
                        <a:spcBef>
                          <a:spcPts val="300"/>
                        </a:spcBef>
                        <a:spcAft>
                          <a:spcPts val="300"/>
                        </a:spcAft>
                      </a:pPr>
                      <a:r>
                        <a:rPr lang="en-IN" sz="1600">
                          <a:effectLst/>
                        </a:rPr>
                        <a:t>Reference to block RTL in report and GUI</a:t>
                      </a:r>
                      <a:endParaRPr lang="en-IN" sz="1600">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Available</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a:effectLst/>
                        </a:rPr>
                        <a:t>Available</a:t>
                      </a:r>
                      <a:endParaRPr lang="en-IN" sz="1600" b="1">
                        <a:effectLst/>
                        <a:latin typeface="Times New Roman" panose="02020603050405020304" pitchFamily="18" charset="0"/>
                        <a:ea typeface="Times New Roman" panose="02020603050405020304" pitchFamily="18" charset="0"/>
                      </a:endParaRPr>
                    </a:p>
                  </a:txBody>
                  <a:tcPr marL="26940" marR="26940" marT="26940" marB="26940"/>
                </a:tc>
                <a:tc>
                  <a:txBody>
                    <a:bodyPr/>
                    <a:lstStyle/>
                    <a:p>
                      <a:pPr>
                        <a:spcBef>
                          <a:spcPts val="300"/>
                        </a:spcBef>
                        <a:spcAft>
                          <a:spcPts val="300"/>
                        </a:spcAft>
                      </a:pPr>
                      <a:r>
                        <a:rPr lang="en-IN" sz="1600" b="1" dirty="0">
                          <a:effectLst/>
                        </a:rPr>
                        <a:t>Not Available</a:t>
                      </a:r>
                      <a:endParaRPr lang="en-IN" sz="1600" b="1" dirty="0">
                        <a:effectLst/>
                        <a:latin typeface="Times New Roman" panose="02020603050405020304" pitchFamily="18" charset="0"/>
                        <a:ea typeface="Times New Roman" panose="02020603050405020304" pitchFamily="18" charset="0"/>
                      </a:endParaRPr>
                    </a:p>
                  </a:txBody>
                  <a:tcPr marL="26940" marR="26940" marT="26940" marB="26940"/>
                </a:tc>
                <a:extLst>
                  <a:ext uri="{0D108BD9-81ED-4DB2-BD59-A6C34878D82A}">
                    <a16:rowId xmlns:a16="http://schemas.microsoft.com/office/drawing/2014/main" val="1454183209"/>
                  </a:ext>
                </a:extLst>
              </a:tr>
            </a:tbl>
          </a:graphicData>
        </a:graphic>
      </p:graphicFrame>
    </p:spTree>
    <p:extLst>
      <p:ext uri="{BB962C8B-B14F-4D97-AF65-F5344CB8AC3E}">
        <p14:creationId xmlns:p14="http://schemas.microsoft.com/office/powerpoint/2010/main" val="237915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13</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2819400" y="1295400"/>
            <a:ext cx="6096000" cy="3657411"/>
          </a:xfrm>
          <a:prstGeom prst="rect">
            <a:avLst/>
          </a:prstGeom>
          <a:noFill/>
        </p:spPr>
        <p:txBody>
          <a:bodyPr wrap="square">
            <a:spAutoFit/>
          </a:bodyPr>
          <a:lstStyle/>
          <a:p>
            <a:pPr algn="ctr">
              <a:lnSpc>
                <a:spcPct val="90000"/>
              </a:lnSpc>
              <a:spcBef>
                <a:spcPts val="600"/>
              </a:spcBef>
              <a:spcAft>
                <a:spcPts val="600"/>
              </a:spcAft>
            </a:pPr>
            <a:r>
              <a:rPr lang="en-US" sz="4000" b="1" cap="small" dirty="0">
                <a:effectLst/>
                <a:latin typeface="Arial" panose="020B0604020202020204" pitchFamily="34" charset="0"/>
                <a:ea typeface="Times New Roman" panose="02020603050405020304" pitchFamily="18" charset="0"/>
                <a:cs typeface="Arial" panose="020B0604020202020204" pitchFamily="34" charset="0"/>
              </a:rPr>
              <a:t>Use Cases</a:t>
            </a:r>
            <a:endParaRPr lang="en-IN" sz="4000" b="1" cap="small" dirty="0">
              <a:effectLst/>
              <a:latin typeface="Arial" panose="020B0604020202020204" pitchFamily="34" charset="0"/>
              <a:ea typeface="Times New Roman" panose="02020603050405020304" pitchFamily="18" charset="0"/>
              <a:cs typeface="Arial" panose="020B0604020202020204" pitchFamily="34" charset="0"/>
            </a:endParaRP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indent="118745" algn="ctr">
              <a:lnSpc>
                <a:spcPct val="150000"/>
              </a:lnSpc>
            </a:pPr>
            <a:r>
              <a:rPr lang="en-US" sz="1800" dirty="0">
                <a:effectLst/>
                <a:latin typeface="Arial" panose="020B0604020202020204" pitchFamily="34" charset="0"/>
                <a:ea typeface="Times New Roman" panose="02020603050405020304" pitchFamily="18" charset="0"/>
                <a:cs typeface="Arial" panose="020B0604020202020204" pitchFamily="34" charset="0"/>
              </a:rPr>
              <a:t>Let us consider </a:t>
            </a:r>
            <a:r>
              <a:rPr lang="en-US" dirty="0">
                <a:latin typeface="Arial" panose="020B0604020202020204" pitchFamily="34" charset="0"/>
                <a:ea typeface="Times New Roman" panose="02020603050405020304" pitchFamily="18" charset="0"/>
                <a:cs typeface="Arial" panose="020B0604020202020204" pitchFamily="34" charset="0"/>
              </a:rPr>
              <a:t>some</a:t>
            </a:r>
            <a:r>
              <a:rPr lang="en-US" sz="1800" dirty="0">
                <a:effectLst/>
                <a:latin typeface="Arial" panose="020B0604020202020204" pitchFamily="34" charset="0"/>
                <a:ea typeface="Times New Roman" panose="02020603050405020304" pitchFamily="18" charset="0"/>
                <a:cs typeface="Arial" panose="020B0604020202020204" pitchFamily="34" charset="0"/>
              </a:rPr>
              <a:t> use cases for Hierarchal CDC analysis and discuss the details reported in order to set  expectations and satisfy our limitations.</a:t>
            </a:r>
          </a:p>
          <a:p>
            <a:pPr indent="118745" algn="ctr">
              <a:lnSpc>
                <a:spcPct val="150000"/>
              </a:lnSpc>
            </a:pPr>
            <a:endParaRPr lang="en-US" dirty="0">
              <a:latin typeface="Arial" panose="020B0604020202020204" pitchFamily="34" charset="0"/>
              <a:ea typeface="Times New Roman" panose="02020603050405020304" pitchFamily="18" charset="0"/>
              <a:cs typeface="Arial" panose="020B0604020202020204" pitchFamily="34" charset="0"/>
            </a:endParaRPr>
          </a:p>
          <a:p>
            <a:pPr indent="118745" algn="ctr">
              <a:lnSpc>
                <a:spcPct val="150000"/>
              </a:lnSpc>
            </a:pPr>
            <a:r>
              <a:rPr lang="en-US" sz="1800" dirty="0">
                <a:effectLst/>
                <a:latin typeface="Arial" panose="020B0604020202020204" pitchFamily="34" charset="0"/>
                <a:ea typeface="Times New Roman" panose="02020603050405020304" pitchFamily="18" charset="0"/>
                <a:cs typeface="Arial" panose="020B0604020202020204" pitchFamily="34" charset="0"/>
              </a:rPr>
              <a:t>We will do the required experiments and see if this satisfies the requirement and solves the problem.</a:t>
            </a: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882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noAutofit/>
          </a:bodyPr>
          <a:lstStyle/>
          <a:p>
            <a:pPr indent="118745">
              <a:lnSpc>
                <a:spcPct val="150000"/>
              </a:lnSpc>
            </a:pPr>
            <a:r>
              <a:rPr lang="en-US" sz="2400" dirty="0">
                <a:effectLst/>
                <a:latin typeface="Arial" panose="020B0604020202020204" pitchFamily="34" charset="0"/>
                <a:ea typeface="Times New Roman" panose="02020603050405020304" pitchFamily="18" charset="0"/>
                <a:cs typeface="Arial" panose="020B0604020202020204" pitchFamily="34" charset="0"/>
              </a:rPr>
              <a:t>Case1:  Where complete crossing with TX, RX and the connecting path is completely inside the sub-system.</a:t>
            </a:r>
            <a:endParaRPr lang="en-IN"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14</a:t>
            </a:fld>
            <a:endParaRPr lang="en-US"/>
          </a:p>
        </p:txBody>
      </p:sp>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EDAB2E42-39AC-4C3E-A472-96D4684CD6BF}"/>
              </a:ext>
            </a:extLst>
          </p:cNvPr>
          <p:cNvSpPr>
            <a:spLocks noChangeArrowheads="1"/>
          </p:cNvSpPr>
          <p:nvPr/>
        </p:nvSpPr>
        <p:spPr bwMode="auto">
          <a:xfrm>
            <a:off x="340453" y="1420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7" name="Rectangle 15">
            <a:extLst>
              <a:ext uri="{FF2B5EF4-FFF2-40B4-BE49-F238E27FC236}">
                <a16:creationId xmlns:a16="http://schemas.microsoft.com/office/drawing/2014/main" id="{153F8063-F4E0-435C-BB17-4987047DE9C6}"/>
              </a:ext>
            </a:extLst>
          </p:cNvPr>
          <p:cNvSpPr>
            <a:spLocks noChangeArrowheads="1"/>
          </p:cNvSpPr>
          <p:nvPr/>
        </p:nvSpPr>
        <p:spPr bwMode="auto">
          <a:xfrm>
            <a:off x="340453" y="33889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B8BE0752-35C9-4D74-9712-6DD98CE487B8}"/>
              </a:ext>
            </a:extLst>
          </p:cNvPr>
          <p:cNvSpPr txBox="1"/>
          <p:nvPr/>
        </p:nvSpPr>
        <p:spPr>
          <a:xfrm>
            <a:off x="6994638" y="2119522"/>
            <a:ext cx="3901962" cy="2535566"/>
          </a:xfrm>
          <a:prstGeom prst="rect">
            <a:avLst/>
          </a:prstGeom>
          <a:noFill/>
          <a:ln w="38100">
            <a:solidFill>
              <a:schemeClr val="tx1"/>
            </a:solidFill>
          </a:ln>
        </p:spPr>
        <p:txBody>
          <a:bodyPr wrap="square">
            <a:spAutoFit/>
          </a:bodyPr>
          <a:lstStyle/>
          <a:p>
            <a:pPr indent="118745" algn="just">
              <a:lnSpc>
                <a:spcPct val="150000"/>
              </a:lnSpc>
            </a:pPr>
            <a:r>
              <a:rPr lang="en-US" sz="1800" dirty="0">
                <a:effectLst/>
                <a:latin typeface="Times New Roman" panose="02020603050405020304" pitchFamily="18" charset="0"/>
                <a:ea typeface="Times New Roman" panose="02020603050405020304" pitchFamily="18" charset="0"/>
              </a:rPr>
              <a:t>This is essentially type of crossings we don’t want to report in SoC CDC analysis as we are working in hierarchal mode, all such crossings must be reported and resolved in Block level analysis. </a:t>
            </a:r>
            <a:endParaRPr lang="en-IN" sz="1800" dirty="0">
              <a:effectLst/>
              <a:latin typeface="Times New Roman" panose="02020603050405020304" pitchFamily="18" charset="0"/>
              <a:ea typeface="Times New Roman" panose="02020603050405020304" pitchFamily="18" charset="0"/>
            </a:endParaRPr>
          </a:p>
        </p:txBody>
      </p:sp>
      <p:sp>
        <p:nvSpPr>
          <p:cNvPr id="25" name="Rectangle 19">
            <a:extLst>
              <a:ext uri="{FF2B5EF4-FFF2-40B4-BE49-F238E27FC236}">
                <a16:creationId xmlns:a16="http://schemas.microsoft.com/office/drawing/2014/main" id="{71C81242-6B95-4B6B-9915-06C839F9D25C}"/>
              </a:ext>
            </a:extLst>
          </p:cNvPr>
          <p:cNvSpPr>
            <a:spLocks noChangeArrowheads="1"/>
          </p:cNvSpPr>
          <p:nvPr/>
        </p:nvSpPr>
        <p:spPr bwMode="auto">
          <a:xfrm>
            <a:off x="362224" y="17230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20">
            <a:extLst>
              <a:ext uri="{FF2B5EF4-FFF2-40B4-BE49-F238E27FC236}">
                <a16:creationId xmlns:a16="http://schemas.microsoft.com/office/drawing/2014/main" id="{15EA4065-15A6-448A-A9F6-3D55F5858A15}"/>
              </a:ext>
            </a:extLst>
          </p:cNvPr>
          <p:cNvSpPr>
            <a:spLocks noChangeArrowheads="1"/>
          </p:cNvSpPr>
          <p:nvPr/>
        </p:nvSpPr>
        <p:spPr bwMode="auto">
          <a:xfrm>
            <a:off x="362224" y="4015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1" name="Picture 3">
            <a:extLst>
              <a:ext uri="{FF2B5EF4-FFF2-40B4-BE49-F238E27FC236}">
                <a16:creationId xmlns:a16="http://schemas.microsoft.com/office/drawing/2014/main" id="{C34CF7E3-61A7-4735-9A14-B26B6B5DE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02" y="1851647"/>
            <a:ext cx="6207125" cy="3177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a:extLst>
              <a:ext uri="{FF2B5EF4-FFF2-40B4-BE49-F238E27FC236}">
                <a16:creationId xmlns:a16="http://schemas.microsoft.com/office/drawing/2014/main" id="{9BB9A80F-9A8D-4CF6-8944-2B7E1A902483}"/>
              </a:ext>
            </a:extLst>
          </p:cNvPr>
          <p:cNvSpPr txBox="1"/>
          <p:nvPr/>
        </p:nvSpPr>
        <p:spPr>
          <a:xfrm>
            <a:off x="160839" y="4888468"/>
            <a:ext cx="6275614" cy="369332"/>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rPr>
              <a:t>Basic Clock domain Crossing completely inside low-level block</a:t>
            </a:r>
            <a:endParaRPr lang="en-IN" dirty="0"/>
          </a:p>
        </p:txBody>
      </p:sp>
    </p:spTree>
    <p:extLst>
      <p:ext uri="{BB962C8B-B14F-4D97-AF65-F5344CB8AC3E}">
        <p14:creationId xmlns:p14="http://schemas.microsoft.com/office/powerpoint/2010/main" val="119580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noAutofit/>
          </a:bodyPr>
          <a:lstStyle/>
          <a:p>
            <a:pPr marL="0" marR="0" lvl="0" indent="119063" defTabSz="914400" rtl="0" eaLnBrk="0" fontAlgn="base" latinLnBrk="0" hangingPunct="0">
              <a:lnSpc>
                <a:spcPct val="100000"/>
              </a:lnSpc>
              <a:spcBef>
                <a:spcPct val="0"/>
              </a:spcBef>
              <a:spcAft>
                <a:spcPct val="0"/>
              </a:spcAft>
              <a:buClrTx/>
              <a:buSzTx/>
              <a:buFontTx/>
              <a:buNone/>
              <a:tabLst/>
            </a:pPr>
            <a:r>
              <a:rPr lang="en-US" sz="2800" dirty="0">
                <a:effectLst/>
                <a:latin typeface="Arial" panose="020B0604020202020204" pitchFamily="34" charset="0"/>
                <a:ea typeface="Times New Roman" panose="02020603050405020304" pitchFamily="18" charset="0"/>
                <a:cs typeface="Arial" panose="020B0604020202020204" pitchFamily="34" charset="0"/>
              </a:rPr>
              <a:t>Case2: Where a part of crossing is inside the block and part is outside the block</a:t>
            </a:r>
            <a:endParaRPr kumimoji="0" lang="en-US" altLang="en-US" sz="48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15</a:t>
            </a:fld>
            <a:endParaRPr lang="en-US"/>
          </a:p>
        </p:txBody>
      </p:sp>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EDAB2E42-39AC-4C3E-A472-96D4684CD6BF}"/>
              </a:ext>
            </a:extLst>
          </p:cNvPr>
          <p:cNvSpPr>
            <a:spLocks noChangeArrowheads="1"/>
          </p:cNvSpPr>
          <p:nvPr/>
        </p:nvSpPr>
        <p:spPr bwMode="auto">
          <a:xfrm>
            <a:off x="340453" y="1420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7" name="Rectangle 15">
            <a:extLst>
              <a:ext uri="{FF2B5EF4-FFF2-40B4-BE49-F238E27FC236}">
                <a16:creationId xmlns:a16="http://schemas.microsoft.com/office/drawing/2014/main" id="{153F8063-F4E0-435C-BB17-4987047DE9C6}"/>
              </a:ext>
            </a:extLst>
          </p:cNvPr>
          <p:cNvSpPr>
            <a:spLocks noChangeArrowheads="1"/>
          </p:cNvSpPr>
          <p:nvPr/>
        </p:nvSpPr>
        <p:spPr bwMode="auto">
          <a:xfrm>
            <a:off x="340453" y="33889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B8BE0752-35C9-4D74-9712-6DD98CE487B8}"/>
              </a:ext>
            </a:extLst>
          </p:cNvPr>
          <p:cNvSpPr txBox="1"/>
          <p:nvPr/>
        </p:nvSpPr>
        <p:spPr>
          <a:xfrm>
            <a:off x="2362200" y="5379911"/>
            <a:ext cx="8077200" cy="458074"/>
          </a:xfrm>
          <a:prstGeom prst="rect">
            <a:avLst/>
          </a:prstGeom>
          <a:noFill/>
          <a:ln w="38100">
            <a:solidFill>
              <a:schemeClr val="tx1"/>
            </a:solidFill>
          </a:ln>
        </p:spPr>
        <p:txBody>
          <a:bodyPr wrap="square">
            <a:spAutoFit/>
          </a:bodyPr>
          <a:lstStyle/>
          <a:p>
            <a:pPr indent="118745" algn="just">
              <a:lnSpc>
                <a:spcPct val="150000"/>
              </a:lnSpc>
            </a:pPr>
            <a:r>
              <a:rPr lang="en-US" sz="1800" dirty="0">
                <a:effectLst/>
                <a:latin typeface="Times New Roman" panose="02020603050405020304" pitchFamily="18" charset="0"/>
                <a:ea typeface="Times New Roman" panose="02020603050405020304" pitchFamily="18" charset="0"/>
              </a:rPr>
              <a:t>For this use case, as depicted by </a:t>
            </a:r>
            <a:r>
              <a:rPr lang="en-US" dirty="0">
                <a:latin typeface="Times New Roman" panose="02020603050405020304" pitchFamily="18" charset="0"/>
                <a:ea typeface="Times New Roman" panose="02020603050405020304" pitchFamily="18" charset="0"/>
              </a:rPr>
              <a:t>the image above</a:t>
            </a:r>
            <a:r>
              <a:rPr lang="en-US" sz="1800" dirty="0">
                <a:effectLst/>
                <a:latin typeface="Times New Roman" panose="02020603050405020304" pitchFamily="18" charset="0"/>
                <a:ea typeface="Times New Roman" panose="02020603050405020304" pitchFamily="18" charset="0"/>
              </a:rPr>
              <a:t>, we expect two crossings reported</a:t>
            </a:r>
            <a:endParaRPr lang="en-IN" sz="1800" dirty="0">
              <a:effectLst/>
              <a:latin typeface="Times New Roman" panose="02020603050405020304" pitchFamily="18" charset="0"/>
              <a:ea typeface="Times New Roman" panose="02020603050405020304" pitchFamily="18" charset="0"/>
            </a:endParaRPr>
          </a:p>
        </p:txBody>
      </p:sp>
      <p:sp>
        <p:nvSpPr>
          <p:cNvPr id="25" name="Rectangle 19">
            <a:extLst>
              <a:ext uri="{FF2B5EF4-FFF2-40B4-BE49-F238E27FC236}">
                <a16:creationId xmlns:a16="http://schemas.microsoft.com/office/drawing/2014/main" id="{71C81242-6B95-4B6B-9915-06C839F9D25C}"/>
              </a:ext>
            </a:extLst>
          </p:cNvPr>
          <p:cNvSpPr>
            <a:spLocks noChangeArrowheads="1"/>
          </p:cNvSpPr>
          <p:nvPr/>
        </p:nvSpPr>
        <p:spPr bwMode="auto">
          <a:xfrm>
            <a:off x="362224" y="17230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20">
            <a:extLst>
              <a:ext uri="{FF2B5EF4-FFF2-40B4-BE49-F238E27FC236}">
                <a16:creationId xmlns:a16="http://schemas.microsoft.com/office/drawing/2014/main" id="{15EA4065-15A6-448A-A9F6-3D55F5858A15}"/>
              </a:ext>
            </a:extLst>
          </p:cNvPr>
          <p:cNvSpPr>
            <a:spLocks noChangeArrowheads="1"/>
          </p:cNvSpPr>
          <p:nvPr/>
        </p:nvSpPr>
        <p:spPr bwMode="auto">
          <a:xfrm>
            <a:off x="362224" y="4015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2050" name="Picture 2">
            <a:extLst>
              <a:ext uri="{FF2B5EF4-FFF2-40B4-BE49-F238E27FC236}">
                <a16:creationId xmlns:a16="http://schemas.microsoft.com/office/drawing/2014/main" id="{8D32365A-45E3-418B-B161-C9CE3D3DA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828800"/>
            <a:ext cx="3733800" cy="298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id="{1F6DBE04-174C-4C17-B8C5-869EE61B55F8}"/>
              </a:ext>
            </a:extLst>
          </p:cNvPr>
          <p:cNvSpPr txBox="1"/>
          <p:nvPr/>
        </p:nvSpPr>
        <p:spPr>
          <a:xfrm>
            <a:off x="3298646" y="4664333"/>
            <a:ext cx="6275614" cy="369332"/>
          </a:xfrm>
          <a:prstGeom prst="rect">
            <a:avLst/>
          </a:prstGeom>
          <a:noFill/>
        </p:spPr>
        <p:txBody>
          <a:bodyPr wrap="square">
            <a:spAutoFit/>
          </a:bodyPr>
          <a:lstStyle/>
          <a:p>
            <a:r>
              <a:rPr lang="en-US" sz="1800">
                <a:solidFill>
                  <a:srgbClr val="000000"/>
                </a:solidFill>
                <a:effectLst/>
                <a:latin typeface="Times New Roman" panose="02020603050405020304" pitchFamily="18" charset="0"/>
                <a:ea typeface="Times New Roman" panose="02020603050405020304" pitchFamily="18" charset="0"/>
              </a:rPr>
              <a:t>Clock domain Crossing spread across interface boundary</a:t>
            </a:r>
            <a:endParaRPr lang="en-IN" dirty="0"/>
          </a:p>
        </p:txBody>
      </p:sp>
    </p:spTree>
    <p:extLst>
      <p:ext uri="{BB962C8B-B14F-4D97-AF65-F5344CB8AC3E}">
        <p14:creationId xmlns:p14="http://schemas.microsoft.com/office/powerpoint/2010/main" val="3242506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noAutofit/>
          </a:bodyPr>
          <a:lstStyle/>
          <a:p>
            <a:pPr marL="0" marR="0" lvl="0" indent="119063" defTabSz="914400" rtl="0" eaLnBrk="0" fontAlgn="base" latinLnBrk="0" hangingPunct="0">
              <a:lnSpc>
                <a:spcPct val="100000"/>
              </a:lnSpc>
              <a:spcBef>
                <a:spcPct val="0"/>
              </a:spcBef>
              <a:spcAft>
                <a:spcPct val="0"/>
              </a:spcAft>
              <a:buClrTx/>
              <a:buSzTx/>
              <a:buFontTx/>
              <a:buNone/>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Case3: Where a part of crossing is inside the block and part is outside the block but the TX which is outside the block is captured by multiple clocks inside the block or RX register which is outside the block is driven by more than one clock domain</a:t>
            </a:r>
            <a:endParaRPr kumimoji="0" lang="en-US" altLang="en-US" sz="36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16</a:t>
            </a:fld>
            <a:endParaRPr lang="en-US"/>
          </a:p>
        </p:txBody>
      </p:sp>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EDAB2E42-39AC-4C3E-A472-96D4684CD6BF}"/>
              </a:ext>
            </a:extLst>
          </p:cNvPr>
          <p:cNvSpPr>
            <a:spLocks noChangeArrowheads="1"/>
          </p:cNvSpPr>
          <p:nvPr/>
        </p:nvSpPr>
        <p:spPr bwMode="auto">
          <a:xfrm>
            <a:off x="340453" y="1420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7" name="Rectangle 15">
            <a:extLst>
              <a:ext uri="{FF2B5EF4-FFF2-40B4-BE49-F238E27FC236}">
                <a16:creationId xmlns:a16="http://schemas.microsoft.com/office/drawing/2014/main" id="{153F8063-F4E0-435C-BB17-4987047DE9C6}"/>
              </a:ext>
            </a:extLst>
          </p:cNvPr>
          <p:cNvSpPr>
            <a:spLocks noChangeArrowheads="1"/>
          </p:cNvSpPr>
          <p:nvPr/>
        </p:nvSpPr>
        <p:spPr bwMode="auto">
          <a:xfrm>
            <a:off x="340453" y="33889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B8BE0752-35C9-4D74-9712-6DD98CE487B8}"/>
              </a:ext>
            </a:extLst>
          </p:cNvPr>
          <p:cNvSpPr txBox="1"/>
          <p:nvPr/>
        </p:nvSpPr>
        <p:spPr>
          <a:xfrm>
            <a:off x="1828800" y="5379911"/>
            <a:ext cx="8077200" cy="873572"/>
          </a:xfrm>
          <a:prstGeom prst="rect">
            <a:avLst/>
          </a:prstGeom>
          <a:noFill/>
          <a:ln w="38100">
            <a:solidFill>
              <a:schemeClr val="tx1"/>
            </a:solidFill>
          </a:ln>
        </p:spPr>
        <p:txBody>
          <a:bodyPr wrap="square">
            <a:spAutoFit/>
          </a:bodyPr>
          <a:lstStyle/>
          <a:p>
            <a:pPr indent="118745" algn="just">
              <a:lnSpc>
                <a:spcPct val="150000"/>
              </a:lnSpc>
            </a:pPr>
            <a:r>
              <a:rPr lang="en-US" sz="1800" dirty="0">
                <a:effectLst/>
                <a:latin typeface="Times New Roman" panose="02020603050405020304" pitchFamily="18" charset="0"/>
                <a:ea typeface="Times New Roman" panose="02020603050405020304" pitchFamily="18" charset="0"/>
              </a:rPr>
              <a:t>For this use case, we expect only two crossings reported, one for input and one for output.</a:t>
            </a:r>
            <a:endParaRPr lang="en-IN" sz="1800" dirty="0">
              <a:effectLst/>
              <a:latin typeface="Times New Roman" panose="02020603050405020304" pitchFamily="18" charset="0"/>
              <a:ea typeface="Times New Roman" panose="02020603050405020304" pitchFamily="18" charset="0"/>
            </a:endParaRPr>
          </a:p>
        </p:txBody>
      </p:sp>
      <p:pic>
        <p:nvPicPr>
          <p:cNvPr id="1042" name="Picture 18">
            <a:extLst>
              <a:ext uri="{FF2B5EF4-FFF2-40B4-BE49-F238E27FC236}">
                <a16:creationId xmlns:a16="http://schemas.microsoft.com/office/drawing/2014/main" id="{43EA2866-FEB9-4086-8C4B-3ABB89A713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214" y="1788317"/>
            <a:ext cx="3648985" cy="281967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a:extLst>
              <a:ext uri="{FF2B5EF4-FFF2-40B4-BE49-F238E27FC236}">
                <a16:creationId xmlns:a16="http://schemas.microsoft.com/office/drawing/2014/main" id="{D1B0F566-966C-4B23-89CA-39E787FA06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9671" y="1805371"/>
            <a:ext cx="3648984" cy="2785562"/>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19">
            <a:extLst>
              <a:ext uri="{FF2B5EF4-FFF2-40B4-BE49-F238E27FC236}">
                <a16:creationId xmlns:a16="http://schemas.microsoft.com/office/drawing/2014/main" id="{71C81242-6B95-4B6B-9915-06C839F9D25C}"/>
              </a:ext>
            </a:extLst>
          </p:cNvPr>
          <p:cNvSpPr>
            <a:spLocks noChangeArrowheads="1"/>
          </p:cNvSpPr>
          <p:nvPr/>
        </p:nvSpPr>
        <p:spPr bwMode="auto">
          <a:xfrm>
            <a:off x="362224" y="17230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20">
            <a:extLst>
              <a:ext uri="{FF2B5EF4-FFF2-40B4-BE49-F238E27FC236}">
                <a16:creationId xmlns:a16="http://schemas.microsoft.com/office/drawing/2014/main" id="{15EA4065-15A6-448A-A9F6-3D55F5858A15}"/>
              </a:ext>
            </a:extLst>
          </p:cNvPr>
          <p:cNvSpPr>
            <a:spLocks noChangeArrowheads="1"/>
          </p:cNvSpPr>
          <p:nvPr/>
        </p:nvSpPr>
        <p:spPr bwMode="auto">
          <a:xfrm>
            <a:off x="362224" y="4015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TextBox 40">
            <a:extLst>
              <a:ext uri="{FF2B5EF4-FFF2-40B4-BE49-F238E27FC236}">
                <a16:creationId xmlns:a16="http://schemas.microsoft.com/office/drawing/2014/main" id="{ECAB8F74-24A2-4812-8FD3-61A45DC156D8}"/>
              </a:ext>
            </a:extLst>
          </p:cNvPr>
          <p:cNvSpPr txBox="1"/>
          <p:nvPr/>
        </p:nvSpPr>
        <p:spPr>
          <a:xfrm>
            <a:off x="914400" y="4616090"/>
            <a:ext cx="3886200" cy="369332"/>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rPr>
              <a:t>Input sampled by multiple clocks.</a:t>
            </a:r>
            <a:endParaRPr lang="en-IN" dirty="0"/>
          </a:p>
        </p:txBody>
      </p:sp>
      <p:sp>
        <p:nvSpPr>
          <p:cNvPr id="43" name="TextBox 42">
            <a:extLst>
              <a:ext uri="{FF2B5EF4-FFF2-40B4-BE49-F238E27FC236}">
                <a16:creationId xmlns:a16="http://schemas.microsoft.com/office/drawing/2014/main" id="{C340C133-695D-4A2C-B173-F6B5361CD9A8}"/>
              </a:ext>
            </a:extLst>
          </p:cNvPr>
          <p:cNvSpPr txBox="1"/>
          <p:nvPr/>
        </p:nvSpPr>
        <p:spPr>
          <a:xfrm>
            <a:off x="6267724" y="4616090"/>
            <a:ext cx="6275614" cy="369332"/>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rPr>
              <a:t>Output driven by multiple clocks</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1999"/>
            <a:ext cx="10972800" cy="1563371"/>
          </a:xfrm>
        </p:spPr>
        <p:txBody>
          <a:bodyPr>
            <a:noAutofit/>
          </a:bodyPr>
          <a:lstStyle/>
          <a:p>
            <a:pPr indent="118745">
              <a:lnSpc>
                <a:spcPct val="150000"/>
              </a:lnSpc>
            </a:pPr>
            <a:r>
              <a:rPr lang="en-US" sz="2400" dirty="0">
                <a:effectLst/>
                <a:latin typeface="Arial" panose="020B0604020202020204" pitchFamily="34" charset="0"/>
                <a:ea typeface="Times New Roman" panose="02020603050405020304" pitchFamily="18" charset="0"/>
                <a:cs typeface="Arial" panose="020B0604020202020204" pitchFamily="34" charset="0"/>
              </a:rPr>
              <a:t>Case3.1: Same as Case3 just that all flops inside the block are on same clock. In this case, a White box HDM will report one crossing per TX/RX pair, but for secure blocks only one crossing is sufficient.</a:t>
            </a:r>
            <a:endParaRPr lang="en-IN"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17</a:t>
            </a:fld>
            <a:endParaRPr lang="en-US"/>
          </a:p>
        </p:txBody>
      </p:sp>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4">
            <a:extLst>
              <a:ext uri="{FF2B5EF4-FFF2-40B4-BE49-F238E27FC236}">
                <a16:creationId xmlns:a16="http://schemas.microsoft.com/office/drawing/2014/main" id="{EDAB2E42-39AC-4C3E-A472-96D4684CD6BF}"/>
              </a:ext>
            </a:extLst>
          </p:cNvPr>
          <p:cNvSpPr>
            <a:spLocks noChangeArrowheads="1"/>
          </p:cNvSpPr>
          <p:nvPr/>
        </p:nvSpPr>
        <p:spPr bwMode="auto">
          <a:xfrm>
            <a:off x="340453" y="1420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7" name="Rectangle 15">
            <a:extLst>
              <a:ext uri="{FF2B5EF4-FFF2-40B4-BE49-F238E27FC236}">
                <a16:creationId xmlns:a16="http://schemas.microsoft.com/office/drawing/2014/main" id="{153F8063-F4E0-435C-BB17-4987047DE9C6}"/>
              </a:ext>
            </a:extLst>
          </p:cNvPr>
          <p:cNvSpPr>
            <a:spLocks noChangeArrowheads="1"/>
          </p:cNvSpPr>
          <p:nvPr/>
        </p:nvSpPr>
        <p:spPr bwMode="auto">
          <a:xfrm>
            <a:off x="340453" y="33889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TextBox 34">
            <a:extLst>
              <a:ext uri="{FF2B5EF4-FFF2-40B4-BE49-F238E27FC236}">
                <a16:creationId xmlns:a16="http://schemas.microsoft.com/office/drawing/2014/main" id="{B8BE0752-35C9-4D74-9712-6DD98CE487B8}"/>
              </a:ext>
            </a:extLst>
          </p:cNvPr>
          <p:cNvSpPr txBox="1"/>
          <p:nvPr/>
        </p:nvSpPr>
        <p:spPr>
          <a:xfrm>
            <a:off x="3581400" y="2841687"/>
            <a:ext cx="4191000" cy="2241960"/>
          </a:xfrm>
          <a:prstGeom prst="rect">
            <a:avLst/>
          </a:prstGeom>
          <a:noFill/>
          <a:ln w="38100">
            <a:solidFill>
              <a:schemeClr val="tx1"/>
            </a:solidFill>
          </a:ln>
        </p:spPr>
        <p:txBody>
          <a:bodyPr wrap="square">
            <a:spAutoFit/>
          </a:bodyPr>
          <a:lstStyle/>
          <a:p>
            <a:pPr indent="118745" algn="just">
              <a:lnSpc>
                <a:spcPct val="150000"/>
              </a:lnSpc>
            </a:pPr>
            <a:r>
              <a:rPr lang="en-US" sz="2400" dirty="0">
                <a:effectLst/>
                <a:latin typeface="Times New Roman" panose="02020603050405020304" pitchFamily="18" charset="0"/>
                <a:ea typeface="Times New Roman" panose="02020603050405020304" pitchFamily="18" charset="0"/>
              </a:rPr>
              <a:t>For this use case also, we expect only two crossings reported, one for input and one for output.</a:t>
            </a:r>
            <a:endParaRPr lang="en-IN" sz="2400" dirty="0">
              <a:effectLst/>
              <a:latin typeface="Times New Roman" panose="02020603050405020304" pitchFamily="18" charset="0"/>
              <a:ea typeface="Times New Roman" panose="02020603050405020304" pitchFamily="18" charset="0"/>
            </a:endParaRPr>
          </a:p>
        </p:txBody>
      </p:sp>
      <p:sp>
        <p:nvSpPr>
          <p:cNvPr id="25" name="Rectangle 19">
            <a:extLst>
              <a:ext uri="{FF2B5EF4-FFF2-40B4-BE49-F238E27FC236}">
                <a16:creationId xmlns:a16="http://schemas.microsoft.com/office/drawing/2014/main" id="{71C81242-6B95-4B6B-9915-06C839F9D25C}"/>
              </a:ext>
            </a:extLst>
          </p:cNvPr>
          <p:cNvSpPr>
            <a:spLocks noChangeArrowheads="1"/>
          </p:cNvSpPr>
          <p:nvPr/>
        </p:nvSpPr>
        <p:spPr bwMode="auto">
          <a:xfrm>
            <a:off x="362224" y="17230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20">
            <a:extLst>
              <a:ext uri="{FF2B5EF4-FFF2-40B4-BE49-F238E27FC236}">
                <a16:creationId xmlns:a16="http://schemas.microsoft.com/office/drawing/2014/main" id="{15EA4065-15A6-448A-A9F6-3D55F5858A15}"/>
              </a:ext>
            </a:extLst>
          </p:cNvPr>
          <p:cNvSpPr>
            <a:spLocks noChangeArrowheads="1"/>
          </p:cNvSpPr>
          <p:nvPr/>
        </p:nvSpPr>
        <p:spPr bwMode="auto">
          <a:xfrm>
            <a:off x="362224" y="4015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7428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lvl="0" indent="119063" defTabSz="914400" rtl="0" eaLnBrk="0" fontAlgn="base" latinLnBrk="0" hangingPunct="0">
              <a:lnSpc>
                <a:spcPct val="100000"/>
              </a:lnSpc>
              <a:spcBef>
                <a:spcPct val="0"/>
              </a:spcBef>
              <a:spcAft>
                <a:spcPct val="0"/>
              </a:spcAft>
              <a:buClrTx/>
              <a:buSzTx/>
              <a:buFontTx/>
              <a:buNone/>
              <a:tabLst/>
            </a:pPr>
            <a:r>
              <a:rPr lang="en-US" sz="2400" dirty="0">
                <a:effectLst/>
                <a:latin typeface="Arial" panose="020B0604020202020204" pitchFamily="34" charset="0"/>
                <a:ea typeface="Times New Roman" panose="02020603050405020304" pitchFamily="18" charset="0"/>
                <a:cs typeface="Arial" panose="020B0604020202020204" pitchFamily="34" charset="0"/>
              </a:rPr>
              <a:t>Case4: Qualifier based crossings where synchronizer on control path, TX and the RX register are spread across sub-system boundary. </a:t>
            </a:r>
            <a:endParaRPr kumimoji="0" lang="en-US" altLang="en-US" sz="28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18</a:t>
            </a:fld>
            <a:endParaRPr lang="en-US"/>
          </a:p>
        </p:txBody>
      </p:sp>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37" name="Picture 13">
            <a:extLst>
              <a:ext uri="{FF2B5EF4-FFF2-40B4-BE49-F238E27FC236}">
                <a16:creationId xmlns:a16="http://schemas.microsoft.com/office/drawing/2014/main" id="{1E81D459-994E-4FD3-8544-DD828F9525F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53768"/>
            <a:ext cx="3679132" cy="206031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DAC53662-5173-4BC1-B397-158B424FC40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9038" y="1274356"/>
            <a:ext cx="3679133" cy="196509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a:extLst>
              <a:ext uri="{FF2B5EF4-FFF2-40B4-BE49-F238E27FC236}">
                <a16:creationId xmlns:a16="http://schemas.microsoft.com/office/drawing/2014/main" id="{73B434BA-3C55-47E5-B1C5-8846D1564E7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3657601"/>
            <a:ext cx="3679132" cy="18737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4">
            <a:extLst>
              <a:ext uri="{FF2B5EF4-FFF2-40B4-BE49-F238E27FC236}">
                <a16:creationId xmlns:a16="http://schemas.microsoft.com/office/drawing/2014/main" id="{EDAB2E42-39AC-4C3E-A472-96D4684CD6BF}"/>
              </a:ext>
            </a:extLst>
          </p:cNvPr>
          <p:cNvSpPr>
            <a:spLocks noChangeArrowheads="1"/>
          </p:cNvSpPr>
          <p:nvPr/>
        </p:nvSpPr>
        <p:spPr bwMode="auto">
          <a:xfrm>
            <a:off x="340453" y="142043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7" name="Rectangle 15">
            <a:extLst>
              <a:ext uri="{FF2B5EF4-FFF2-40B4-BE49-F238E27FC236}">
                <a16:creationId xmlns:a16="http://schemas.microsoft.com/office/drawing/2014/main" id="{153F8063-F4E0-435C-BB17-4987047DE9C6}"/>
              </a:ext>
            </a:extLst>
          </p:cNvPr>
          <p:cNvSpPr>
            <a:spLocks noChangeArrowheads="1"/>
          </p:cNvSpPr>
          <p:nvPr/>
        </p:nvSpPr>
        <p:spPr bwMode="auto">
          <a:xfrm>
            <a:off x="340453" y="338893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Box 28">
            <a:extLst>
              <a:ext uri="{FF2B5EF4-FFF2-40B4-BE49-F238E27FC236}">
                <a16:creationId xmlns:a16="http://schemas.microsoft.com/office/drawing/2014/main" id="{F88B747E-F994-48E6-80B8-35340D408984}"/>
              </a:ext>
            </a:extLst>
          </p:cNvPr>
          <p:cNvSpPr txBox="1"/>
          <p:nvPr/>
        </p:nvSpPr>
        <p:spPr>
          <a:xfrm>
            <a:off x="609600" y="3364468"/>
            <a:ext cx="4267200" cy="369332"/>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rPr>
              <a:t>Enable-based CDC with synch inside block </a:t>
            </a:r>
            <a:endParaRPr lang="en-IN" dirty="0"/>
          </a:p>
        </p:txBody>
      </p:sp>
      <p:sp>
        <p:nvSpPr>
          <p:cNvPr id="31" name="TextBox 30">
            <a:extLst>
              <a:ext uri="{FF2B5EF4-FFF2-40B4-BE49-F238E27FC236}">
                <a16:creationId xmlns:a16="http://schemas.microsoft.com/office/drawing/2014/main" id="{26D8818A-CDE0-4E08-8752-33A33336B33C}"/>
              </a:ext>
            </a:extLst>
          </p:cNvPr>
          <p:cNvSpPr txBox="1"/>
          <p:nvPr/>
        </p:nvSpPr>
        <p:spPr>
          <a:xfrm>
            <a:off x="5204670" y="3274737"/>
            <a:ext cx="4486712" cy="458074"/>
          </a:xfrm>
          <a:prstGeom prst="rect">
            <a:avLst/>
          </a:prstGeom>
          <a:noFill/>
        </p:spPr>
        <p:txBody>
          <a:bodyPr wrap="square">
            <a:spAutoFit/>
          </a:bodyPr>
          <a:lstStyle/>
          <a:p>
            <a:pPr indent="118745" algn="just">
              <a:lnSpc>
                <a:spcPct val="150000"/>
              </a:lnSpc>
            </a:pPr>
            <a:r>
              <a:rPr lang="en-US" sz="1800" dirty="0">
                <a:solidFill>
                  <a:srgbClr val="000000"/>
                </a:solidFill>
                <a:effectLst/>
                <a:latin typeface="Times New Roman" panose="02020603050405020304" pitchFamily="18" charset="0"/>
                <a:ea typeface="Times New Roman" panose="02020603050405020304" pitchFamily="18" charset="0"/>
              </a:rPr>
              <a:t>Enable-based CDC with synch outside block</a:t>
            </a:r>
            <a:endParaRPr lang="en-IN" sz="1800" dirty="0">
              <a:effectLst/>
              <a:latin typeface="Times New Roman" panose="02020603050405020304" pitchFamily="18" charset="0"/>
              <a:ea typeface="Times New Roman" panose="02020603050405020304" pitchFamily="18" charset="0"/>
            </a:endParaRPr>
          </a:p>
        </p:txBody>
      </p:sp>
      <p:sp>
        <p:nvSpPr>
          <p:cNvPr id="33" name="TextBox 32">
            <a:extLst>
              <a:ext uri="{FF2B5EF4-FFF2-40B4-BE49-F238E27FC236}">
                <a16:creationId xmlns:a16="http://schemas.microsoft.com/office/drawing/2014/main" id="{89E5B42D-CE9D-4B08-B098-F616A23FDDE7}"/>
              </a:ext>
            </a:extLst>
          </p:cNvPr>
          <p:cNvSpPr txBox="1"/>
          <p:nvPr/>
        </p:nvSpPr>
        <p:spPr>
          <a:xfrm>
            <a:off x="616387" y="5531391"/>
            <a:ext cx="6266576" cy="369332"/>
          </a:xfrm>
          <a:prstGeom prst="rect">
            <a:avLst/>
          </a:prstGeom>
          <a:noFill/>
        </p:spPr>
        <p:txBody>
          <a:bodyPr wrap="square">
            <a:spAutoFit/>
          </a:bodyPr>
          <a:lstStyle/>
          <a:p>
            <a:r>
              <a:rPr lang="en-US" sz="1800" dirty="0">
                <a:solidFill>
                  <a:srgbClr val="000000"/>
                </a:solidFill>
                <a:effectLst/>
                <a:latin typeface="Times New Roman" panose="02020603050405020304" pitchFamily="18" charset="0"/>
                <a:ea typeface="Times New Roman" panose="02020603050405020304" pitchFamily="18" charset="0"/>
              </a:rPr>
              <a:t>Enable-based CDC with synch and Rx inside block</a:t>
            </a:r>
            <a:endParaRPr lang="en-IN" dirty="0"/>
          </a:p>
        </p:txBody>
      </p:sp>
      <p:sp>
        <p:nvSpPr>
          <p:cNvPr id="35" name="TextBox 34">
            <a:extLst>
              <a:ext uri="{FF2B5EF4-FFF2-40B4-BE49-F238E27FC236}">
                <a16:creationId xmlns:a16="http://schemas.microsoft.com/office/drawing/2014/main" id="{B8BE0752-35C9-4D74-9712-6DD98CE487B8}"/>
              </a:ext>
            </a:extLst>
          </p:cNvPr>
          <p:cNvSpPr txBox="1"/>
          <p:nvPr/>
        </p:nvSpPr>
        <p:spPr>
          <a:xfrm>
            <a:off x="5989134" y="4064312"/>
            <a:ext cx="4526466" cy="1704569"/>
          </a:xfrm>
          <a:prstGeom prst="rect">
            <a:avLst/>
          </a:prstGeom>
          <a:noFill/>
          <a:ln w="38100">
            <a:solidFill>
              <a:schemeClr val="tx1"/>
            </a:solidFill>
          </a:ln>
        </p:spPr>
        <p:txBody>
          <a:bodyPr wrap="square">
            <a:spAutoFit/>
          </a:bodyPr>
          <a:lstStyle/>
          <a:p>
            <a:pPr indent="118745" algn="just">
              <a:lnSpc>
                <a:spcPct val="150000"/>
              </a:lnSpc>
            </a:pPr>
            <a:r>
              <a:rPr lang="en-US" sz="1800" dirty="0">
                <a:effectLst/>
                <a:latin typeface="Times New Roman" panose="02020603050405020304" pitchFamily="18" charset="0"/>
                <a:ea typeface="Times New Roman" panose="02020603050405020304" pitchFamily="18" charset="0"/>
              </a:rPr>
              <a:t>For this use case, as depicted by images 5,6 and 7, we expect 3 dmux crossings reported, one for each structure and zero async CDC crossings.</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3609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lvl="0" indent="119063"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Case5: Reconvergence in and outside the block.</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19</a:t>
            </a:fld>
            <a:endParaRPr lang="en-US"/>
          </a:p>
        </p:txBody>
      </p:sp>
      <p:pic>
        <p:nvPicPr>
          <p:cNvPr id="1031" name="Picture 7">
            <a:extLst>
              <a:ext uri="{FF2B5EF4-FFF2-40B4-BE49-F238E27FC236}">
                <a16:creationId xmlns:a16="http://schemas.microsoft.com/office/drawing/2014/main" id="{D9454EB1-EDAE-4EEF-BFAA-8193A34246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98650"/>
            <a:ext cx="4343400" cy="322944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CBA9F5D-2433-48CA-968B-AB9251822C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13373"/>
            <a:ext cx="4692362" cy="3214719"/>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9">
            <a:extLst>
              <a:ext uri="{FF2B5EF4-FFF2-40B4-BE49-F238E27FC236}">
                <a16:creationId xmlns:a16="http://schemas.microsoft.com/office/drawing/2014/main" id="{72E95288-AC1B-4939-9107-22D373FE7D2F}"/>
              </a:ext>
            </a:extLst>
          </p:cNvPr>
          <p:cNvSpPr>
            <a:spLocks noChangeArrowheads="1"/>
          </p:cNvSpPr>
          <p:nvPr/>
        </p:nvSpPr>
        <p:spPr bwMode="auto">
          <a:xfrm>
            <a:off x="914400" y="3905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AF1DB0E5-1643-41ED-A282-C6B24AF4DEED}"/>
              </a:ext>
            </a:extLst>
          </p:cNvPr>
          <p:cNvSpPr>
            <a:spLocks noChangeArrowheads="1"/>
          </p:cNvSpPr>
          <p:nvPr/>
        </p:nvSpPr>
        <p:spPr bwMode="auto">
          <a:xfrm>
            <a:off x="1556038" y="5486400"/>
            <a:ext cx="9873962" cy="707886"/>
          </a:xfrm>
          <a:prstGeom prst="rect">
            <a:avLst/>
          </a:prstGeom>
          <a:noFill/>
          <a:ln w="222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190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9063" algn="ctr" defTabSz="914400" rtl="0" eaLnBrk="0" fontAlgn="base" latinLnBrk="0" hangingPunct="0">
              <a:lnSpc>
                <a:spcPct val="100000"/>
              </a:lnSpc>
              <a:spcBef>
                <a:spcPts val="0"/>
              </a:spcBef>
              <a:spcAft>
                <a:spcPct val="0"/>
              </a:spcAft>
              <a:buClrTx/>
              <a:buSzTx/>
              <a:buFontTx/>
              <a:buNone/>
              <a:tabLst/>
            </a:pPr>
            <a:r>
              <a:rPr kumimoji="0" lang="en-US" altLang="en-US" b="1" i="0" u="none" strike="noStrike" cap="none" normalizeH="0" baseline="0" dirty="0">
                <a:ln>
                  <a:noFill/>
                </a:ln>
                <a:solidFill>
                  <a:schemeClr val="tx1"/>
                </a:solidFill>
                <a:effectLst/>
                <a:latin typeface="Abadi" panose="020B0604020202020204" pitchFamily="34" charset="0"/>
                <a:ea typeface="Times New Roman" panose="02020603050405020304" pitchFamily="18" charset="0"/>
              </a:rPr>
              <a:t>For this use case, we expect two crossings reported, one for input and one for output.</a:t>
            </a:r>
            <a:endParaRPr kumimoji="0" lang="en-US" altLang="en-US" sz="4000" b="1" i="0" u="none" strike="noStrike" cap="none" normalizeH="0" baseline="0" dirty="0">
              <a:ln>
                <a:noFill/>
              </a:ln>
              <a:solidFill>
                <a:schemeClr val="tx1"/>
              </a:solidFill>
              <a:effectLst/>
              <a:latin typeface="Abadi" panose="020B0604020202020204" pitchFamily="34" charset="0"/>
            </a:endParaRPr>
          </a:p>
        </p:txBody>
      </p:sp>
      <p:sp>
        <p:nvSpPr>
          <p:cNvPr id="19" name="TextBox 18">
            <a:extLst>
              <a:ext uri="{FF2B5EF4-FFF2-40B4-BE49-F238E27FC236}">
                <a16:creationId xmlns:a16="http://schemas.microsoft.com/office/drawing/2014/main" id="{8FAF6FBA-7929-4262-A89E-0B9FA57C3FD9}"/>
              </a:ext>
            </a:extLst>
          </p:cNvPr>
          <p:cNvSpPr txBox="1"/>
          <p:nvPr/>
        </p:nvSpPr>
        <p:spPr>
          <a:xfrm>
            <a:off x="609600" y="5047218"/>
            <a:ext cx="6551802" cy="369332"/>
          </a:xfrm>
          <a:prstGeom prst="rect">
            <a:avLst/>
          </a:prstGeom>
          <a:noFill/>
        </p:spPr>
        <p:txBody>
          <a:bodyPr wrap="square">
            <a:spAutoFit/>
          </a:bodyPr>
          <a:lstStyle/>
          <a:p>
            <a:r>
              <a:rPr kumimoji="0" lang="en-US" altLang="en-US" sz="1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Image 8. Reconvergence of signal outside block</a:t>
            </a:r>
            <a:endParaRPr lang="en-IN" dirty="0"/>
          </a:p>
        </p:txBody>
      </p:sp>
      <p:sp>
        <p:nvSpPr>
          <p:cNvPr id="21" name="TextBox 20">
            <a:extLst>
              <a:ext uri="{FF2B5EF4-FFF2-40B4-BE49-F238E27FC236}">
                <a16:creationId xmlns:a16="http://schemas.microsoft.com/office/drawing/2014/main" id="{AFFEDD84-D8C1-4189-B4DB-3E2F9633AFD0}"/>
              </a:ext>
            </a:extLst>
          </p:cNvPr>
          <p:cNvSpPr txBox="1"/>
          <p:nvPr/>
        </p:nvSpPr>
        <p:spPr>
          <a:xfrm>
            <a:off x="5673754" y="5042974"/>
            <a:ext cx="6551802" cy="369332"/>
          </a:xfrm>
          <a:prstGeom prst="rect">
            <a:avLst/>
          </a:prstGeom>
          <a:noFill/>
        </p:spPr>
        <p:txBody>
          <a:bodyPr wrap="square">
            <a:spAutoFit/>
          </a:bodyPr>
          <a:lstStyle/>
          <a:p>
            <a:pPr marL="0" marR="0" lvl="0" indent="119063"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Image 9. Reconvergence of signal outside block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542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2</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609600" y="457201"/>
            <a:ext cx="10820400" cy="3657411"/>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Problem Statement</a:t>
            </a: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SoC’s are getting big.</a:t>
            </a:r>
          </a:p>
          <a:p>
            <a:pPr marL="285750" indent="-285750">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Flat Static Analysis like CDC and RDC is getting tough</a:t>
            </a:r>
            <a:r>
              <a:rPr lang="en-US" dirty="0">
                <a:latin typeface="Arial" panose="020B0604020202020204" pitchFamily="34" charset="0"/>
                <a:ea typeface="Times New Roman" panose="02020603050405020304" pitchFamily="18" charset="0"/>
                <a:cs typeface="Arial" panose="020B0604020202020204" pitchFamily="34" charset="0"/>
              </a:rPr>
              <a:t>. At times not possible.</a:t>
            </a:r>
          </a:p>
          <a:p>
            <a:pPr marL="285750" indent="-285750">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We need to </a:t>
            </a:r>
            <a:r>
              <a:rPr lang="en-US" dirty="0">
                <a:latin typeface="Arial" panose="020B0604020202020204" pitchFamily="34" charset="0"/>
                <a:ea typeface="Times New Roman" panose="02020603050405020304" pitchFamily="18" charset="0"/>
                <a:cs typeface="Arial" panose="020B0604020202020204" pitchFamily="34" charset="0"/>
              </a:rPr>
              <a:t>D</a:t>
            </a:r>
            <a:r>
              <a:rPr lang="en-US" sz="1800" dirty="0">
                <a:effectLst/>
                <a:latin typeface="Arial" panose="020B0604020202020204" pitchFamily="34" charset="0"/>
                <a:ea typeface="Times New Roman" panose="02020603050405020304" pitchFamily="18" charset="0"/>
                <a:cs typeface="Arial" panose="020B0604020202020204" pitchFamily="34" charset="0"/>
              </a:rPr>
              <a:t>ivide and Conquer.</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But we cannot compromise on quality.</a:t>
            </a:r>
          </a:p>
          <a:p>
            <a:pPr>
              <a:lnSpc>
                <a:spcPct val="150000"/>
              </a:lnSpc>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2" name="Rectangle 1">
            <a:extLst>
              <a:ext uri="{FF2B5EF4-FFF2-40B4-BE49-F238E27FC236}">
                <a16:creationId xmlns:a16="http://schemas.microsoft.com/office/drawing/2014/main" id="{A7AF1BE7-EC87-4E6E-A97E-DF4B8298188D}"/>
              </a:ext>
            </a:extLst>
          </p:cNvPr>
          <p:cNvSpPr/>
          <p:nvPr/>
        </p:nvSpPr>
        <p:spPr>
          <a:xfrm>
            <a:off x="1219200" y="3657600"/>
            <a:ext cx="10134600" cy="20574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a:extLst>
              <a:ext uri="{FF2B5EF4-FFF2-40B4-BE49-F238E27FC236}">
                <a16:creationId xmlns:a16="http://schemas.microsoft.com/office/drawing/2014/main" id="{D55BA590-A7DB-4D93-84EF-4D5ABF3162EF}"/>
              </a:ext>
            </a:extLst>
          </p:cNvPr>
          <p:cNvSpPr/>
          <p:nvPr/>
        </p:nvSpPr>
        <p:spPr>
          <a:xfrm>
            <a:off x="1752600" y="3886200"/>
            <a:ext cx="1447800" cy="685800"/>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9E808DC2-B945-48F9-B26C-385CFA057012}"/>
              </a:ext>
            </a:extLst>
          </p:cNvPr>
          <p:cNvSpPr/>
          <p:nvPr/>
        </p:nvSpPr>
        <p:spPr>
          <a:xfrm>
            <a:off x="3810000" y="4571906"/>
            <a:ext cx="1447800" cy="685800"/>
          </a:xfrm>
          <a:prstGeom prst="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a:extLst>
              <a:ext uri="{FF2B5EF4-FFF2-40B4-BE49-F238E27FC236}">
                <a16:creationId xmlns:a16="http://schemas.microsoft.com/office/drawing/2014/main" id="{DC65C9A8-5094-403C-B318-521A9EDAF119}"/>
              </a:ext>
            </a:extLst>
          </p:cNvPr>
          <p:cNvSpPr/>
          <p:nvPr/>
        </p:nvSpPr>
        <p:spPr>
          <a:xfrm>
            <a:off x="6553200" y="4000359"/>
            <a:ext cx="1447800" cy="685800"/>
          </a:xfrm>
          <a:prstGeom prst="rect">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a:extLst>
              <a:ext uri="{FF2B5EF4-FFF2-40B4-BE49-F238E27FC236}">
                <a16:creationId xmlns:a16="http://schemas.microsoft.com/office/drawing/2014/main" id="{6EDD9D23-BDBD-410B-8FA0-1241F27EE73B}"/>
              </a:ext>
            </a:extLst>
          </p:cNvPr>
          <p:cNvSpPr/>
          <p:nvPr/>
        </p:nvSpPr>
        <p:spPr>
          <a:xfrm>
            <a:off x="9372600" y="4710627"/>
            <a:ext cx="1447800" cy="685800"/>
          </a:xfrm>
          <a:prstGeom prst="rect">
            <a:avLst/>
          </a:prstGeom>
          <a:noFill/>
          <a:ln w="5715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mc:AlternateContent xmlns:mc="http://schemas.openxmlformats.org/markup-compatibility/2006">
        <mc:Choice xmlns:p14="http://schemas.microsoft.com/office/powerpoint/2010/main" Requires="p14">
          <p:contentPart p14:bwMode="auto" r:id="rId2">
            <p14:nvContentPartPr>
              <p14:cNvPr id="23" name="Ink 22">
                <a:extLst>
                  <a:ext uri="{FF2B5EF4-FFF2-40B4-BE49-F238E27FC236}">
                    <a16:creationId xmlns:a16="http://schemas.microsoft.com/office/drawing/2014/main" id="{35339A95-AB0C-4671-8ABF-DCA8B2E0DFC6}"/>
                  </a:ext>
                </a:extLst>
              </p14:cNvPr>
              <p14:cNvContentPartPr/>
              <p14:nvPr/>
            </p14:nvContentPartPr>
            <p14:xfrm>
              <a:off x="2980875" y="4838445"/>
              <a:ext cx="360" cy="360"/>
            </p14:xfrm>
          </p:contentPart>
        </mc:Choice>
        <mc:Fallback>
          <p:pic>
            <p:nvPicPr>
              <p:cNvPr id="23" name="Ink 22">
                <a:extLst>
                  <a:ext uri="{FF2B5EF4-FFF2-40B4-BE49-F238E27FC236}">
                    <a16:creationId xmlns:a16="http://schemas.microsoft.com/office/drawing/2014/main" id="{35339A95-AB0C-4671-8ABF-DCA8B2E0DFC6}"/>
                  </a:ext>
                </a:extLst>
              </p:cNvPr>
              <p:cNvPicPr/>
              <p:nvPr/>
            </p:nvPicPr>
            <p:blipFill>
              <a:blip r:embed="rId3"/>
              <a:stretch>
                <a:fillRect/>
              </a:stretch>
            </p:blipFill>
            <p:spPr>
              <a:xfrm>
                <a:off x="2972235" y="4829445"/>
                <a:ext cx="18000" cy="18000"/>
              </a:xfrm>
              <a:prstGeom prst="rect">
                <a:avLst/>
              </a:prstGeom>
            </p:spPr>
          </p:pic>
        </mc:Fallback>
      </mc:AlternateContent>
      <p:sp>
        <p:nvSpPr>
          <p:cNvPr id="24" name="Freeform: Shape 23">
            <a:extLst>
              <a:ext uri="{FF2B5EF4-FFF2-40B4-BE49-F238E27FC236}">
                <a16:creationId xmlns:a16="http://schemas.microsoft.com/office/drawing/2014/main" id="{994BD813-D375-4658-A447-3CBD1D77EFFA}"/>
              </a:ext>
            </a:extLst>
          </p:cNvPr>
          <p:cNvSpPr/>
          <p:nvPr/>
        </p:nvSpPr>
        <p:spPr>
          <a:xfrm>
            <a:off x="1247775" y="4065085"/>
            <a:ext cx="10115550" cy="1154615"/>
          </a:xfrm>
          <a:custGeom>
            <a:avLst/>
            <a:gdLst>
              <a:gd name="connsiteX0" fmla="*/ 0 w 10115550"/>
              <a:gd name="connsiteY0" fmla="*/ 78290 h 1154615"/>
              <a:gd name="connsiteX1" fmla="*/ 57150 w 10115550"/>
              <a:gd name="connsiteY1" fmla="*/ 49715 h 1154615"/>
              <a:gd name="connsiteX2" fmla="*/ 323850 w 10115550"/>
              <a:gd name="connsiteY2" fmla="*/ 21140 h 1154615"/>
              <a:gd name="connsiteX3" fmla="*/ 638175 w 10115550"/>
              <a:gd name="connsiteY3" fmla="*/ 2090 h 1154615"/>
              <a:gd name="connsiteX4" fmla="*/ 1095375 w 10115550"/>
              <a:gd name="connsiteY4" fmla="*/ 11615 h 1154615"/>
              <a:gd name="connsiteX5" fmla="*/ 1123950 w 10115550"/>
              <a:gd name="connsiteY5" fmla="*/ 21140 h 1154615"/>
              <a:gd name="connsiteX6" fmla="*/ 1200150 w 10115550"/>
              <a:gd name="connsiteY6" fmla="*/ 59240 h 1154615"/>
              <a:gd name="connsiteX7" fmla="*/ 1323975 w 10115550"/>
              <a:gd name="connsiteY7" fmla="*/ 106865 h 1154615"/>
              <a:gd name="connsiteX8" fmla="*/ 1571625 w 10115550"/>
              <a:gd name="connsiteY8" fmla="*/ 144965 h 1154615"/>
              <a:gd name="connsiteX9" fmla="*/ 1695450 w 10115550"/>
              <a:gd name="connsiteY9" fmla="*/ 183065 h 1154615"/>
              <a:gd name="connsiteX10" fmla="*/ 1828800 w 10115550"/>
              <a:gd name="connsiteY10" fmla="*/ 249740 h 1154615"/>
              <a:gd name="connsiteX11" fmla="*/ 1885950 w 10115550"/>
              <a:gd name="connsiteY11" fmla="*/ 268790 h 1154615"/>
              <a:gd name="connsiteX12" fmla="*/ 1962150 w 10115550"/>
              <a:gd name="connsiteY12" fmla="*/ 306890 h 1154615"/>
              <a:gd name="connsiteX13" fmla="*/ 2000250 w 10115550"/>
              <a:gd name="connsiteY13" fmla="*/ 325940 h 1154615"/>
              <a:gd name="connsiteX14" fmla="*/ 2028825 w 10115550"/>
              <a:gd name="connsiteY14" fmla="*/ 354515 h 1154615"/>
              <a:gd name="connsiteX15" fmla="*/ 2162175 w 10115550"/>
              <a:gd name="connsiteY15" fmla="*/ 411665 h 1154615"/>
              <a:gd name="connsiteX16" fmla="*/ 2200275 w 10115550"/>
              <a:gd name="connsiteY16" fmla="*/ 440240 h 1154615"/>
              <a:gd name="connsiteX17" fmla="*/ 2228850 w 10115550"/>
              <a:gd name="connsiteY17" fmla="*/ 478340 h 1154615"/>
              <a:gd name="connsiteX18" fmla="*/ 2266950 w 10115550"/>
              <a:gd name="connsiteY18" fmla="*/ 516440 h 1154615"/>
              <a:gd name="connsiteX19" fmla="*/ 2305050 w 10115550"/>
              <a:gd name="connsiteY19" fmla="*/ 602165 h 1154615"/>
              <a:gd name="connsiteX20" fmla="*/ 2381250 w 10115550"/>
              <a:gd name="connsiteY20" fmla="*/ 668840 h 1154615"/>
              <a:gd name="connsiteX21" fmla="*/ 2400300 w 10115550"/>
              <a:gd name="connsiteY21" fmla="*/ 706940 h 1154615"/>
              <a:gd name="connsiteX22" fmla="*/ 2438400 w 10115550"/>
              <a:gd name="connsiteY22" fmla="*/ 735515 h 1154615"/>
              <a:gd name="connsiteX23" fmla="*/ 2590800 w 10115550"/>
              <a:gd name="connsiteY23" fmla="*/ 783140 h 1154615"/>
              <a:gd name="connsiteX24" fmla="*/ 2667000 w 10115550"/>
              <a:gd name="connsiteY24" fmla="*/ 792665 h 1154615"/>
              <a:gd name="connsiteX25" fmla="*/ 2828925 w 10115550"/>
              <a:gd name="connsiteY25" fmla="*/ 821240 h 1154615"/>
              <a:gd name="connsiteX26" fmla="*/ 3162300 w 10115550"/>
              <a:gd name="connsiteY26" fmla="*/ 811715 h 1154615"/>
              <a:gd name="connsiteX27" fmla="*/ 3438525 w 10115550"/>
              <a:gd name="connsiteY27" fmla="*/ 773615 h 1154615"/>
              <a:gd name="connsiteX28" fmla="*/ 3619500 w 10115550"/>
              <a:gd name="connsiteY28" fmla="*/ 792665 h 1154615"/>
              <a:gd name="connsiteX29" fmla="*/ 3905250 w 10115550"/>
              <a:gd name="connsiteY29" fmla="*/ 773615 h 1154615"/>
              <a:gd name="connsiteX30" fmla="*/ 4314825 w 10115550"/>
              <a:gd name="connsiteY30" fmla="*/ 764090 h 1154615"/>
              <a:gd name="connsiteX31" fmla="*/ 4457700 w 10115550"/>
              <a:gd name="connsiteY31" fmla="*/ 735515 h 1154615"/>
              <a:gd name="connsiteX32" fmla="*/ 4572000 w 10115550"/>
              <a:gd name="connsiteY32" fmla="*/ 678365 h 1154615"/>
              <a:gd name="connsiteX33" fmla="*/ 4781550 w 10115550"/>
              <a:gd name="connsiteY33" fmla="*/ 573590 h 1154615"/>
              <a:gd name="connsiteX34" fmla="*/ 4943475 w 10115550"/>
              <a:gd name="connsiteY34" fmla="*/ 516440 h 1154615"/>
              <a:gd name="connsiteX35" fmla="*/ 5191125 w 10115550"/>
              <a:gd name="connsiteY35" fmla="*/ 440240 h 1154615"/>
              <a:gd name="connsiteX36" fmla="*/ 5295900 w 10115550"/>
              <a:gd name="connsiteY36" fmla="*/ 354515 h 1154615"/>
              <a:gd name="connsiteX37" fmla="*/ 5410200 w 10115550"/>
              <a:gd name="connsiteY37" fmla="*/ 249740 h 1154615"/>
              <a:gd name="connsiteX38" fmla="*/ 5457825 w 10115550"/>
              <a:gd name="connsiteY38" fmla="*/ 230690 h 1154615"/>
              <a:gd name="connsiteX39" fmla="*/ 5895975 w 10115550"/>
              <a:gd name="connsiteY39" fmla="*/ 144965 h 1154615"/>
              <a:gd name="connsiteX40" fmla="*/ 6438900 w 10115550"/>
              <a:gd name="connsiteY40" fmla="*/ 78290 h 1154615"/>
              <a:gd name="connsiteX41" fmla="*/ 6715125 w 10115550"/>
              <a:gd name="connsiteY41" fmla="*/ 49715 h 1154615"/>
              <a:gd name="connsiteX42" fmla="*/ 6991350 w 10115550"/>
              <a:gd name="connsiteY42" fmla="*/ 116390 h 1154615"/>
              <a:gd name="connsiteX43" fmla="*/ 7086600 w 10115550"/>
              <a:gd name="connsiteY43" fmla="*/ 211640 h 1154615"/>
              <a:gd name="connsiteX44" fmla="*/ 7153275 w 10115550"/>
              <a:gd name="connsiteY44" fmla="*/ 259265 h 1154615"/>
              <a:gd name="connsiteX45" fmla="*/ 7219950 w 10115550"/>
              <a:gd name="connsiteY45" fmla="*/ 335465 h 1154615"/>
              <a:gd name="connsiteX46" fmla="*/ 7277100 w 10115550"/>
              <a:gd name="connsiteY46" fmla="*/ 392615 h 1154615"/>
              <a:gd name="connsiteX47" fmla="*/ 7391400 w 10115550"/>
              <a:gd name="connsiteY47" fmla="*/ 516440 h 1154615"/>
              <a:gd name="connsiteX48" fmla="*/ 7677150 w 10115550"/>
              <a:gd name="connsiteY48" fmla="*/ 649790 h 1154615"/>
              <a:gd name="connsiteX49" fmla="*/ 7724775 w 10115550"/>
              <a:gd name="connsiteY49" fmla="*/ 725990 h 1154615"/>
              <a:gd name="connsiteX50" fmla="*/ 8105775 w 10115550"/>
              <a:gd name="connsiteY50" fmla="*/ 868865 h 1154615"/>
              <a:gd name="connsiteX51" fmla="*/ 8220075 w 10115550"/>
              <a:gd name="connsiteY51" fmla="*/ 926015 h 1154615"/>
              <a:gd name="connsiteX52" fmla="*/ 8343900 w 10115550"/>
              <a:gd name="connsiteY52" fmla="*/ 964115 h 1154615"/>
              <a:gd name="connsiteX53" fmla="*/ 8448675 w 10115550"/>
              <a:gd name="connsiteY53" fmla="*/ 1011740 h 1154615"/>
              <a:gd name="connsiteX54" fmla="*/ 8667750 w 10115550"/>
              <a:gd name="connsiteY54" fmla="*/ 1030790 h 1154615"/>
              <a:gd name="connsiteX55" fmla="*/ 8896350 w 10115550"/>
              <a:gd name="connsiteY55" fmla="*/ 1059365 h 1154615"/>
              <a:gd name="connsiteX56" fmla="*/ 9239250 w 10115550"/>
              <a:gd name="connsiteY56" fmla="*/ 1068890 h 1154615"/>
              <a:gd name="connsiteX57" fmla="*/ 9420225 w 10115550"/>
              <a:gd name="connsiteY57" fmla="*/ 1097465 h 1154615"/>
              <a:gd name="connsiteX58" fmla="*/ 9677400 w 10115550"/>
              <a:gd name="connsiteY58" fmla="*/ 1154615 h 1154615"/>
              <a:gd name="connsiteX59" fmla="*/ 9791700 w 10115550"/>
              <a:gd name="connsiteY59" fmla="*/ 1135565 h 1154615"/>
              <a:gd name="connsiteX60" fmla="*/ 9839325 w 10115550"/>
              <a:gd name="connsiteY60" fmla="*/ 1116515 h 1154615"/>
              <a:gd name="connsiteX61" fmla="*/ 9944100 w 10115550"/>
              <a:gd name="connsiteY61" fmla="*/ 1106990 h 1154615"/>
              <a:gd name="connsiteX62" fmla="*/ 10029825 w 10115550"/>
              <a:gd name="connsiteY62" fmla="*/ 1097465 h 1154615"/>
              <a:gd name="connsiteX63" fmla="*/ 10115550 w 10115550"/>
              <a:gd name="connsiteY63" fmla="*/ 1087940 h 1154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0115550" h="1154615">
                <a:moveTo>
                  <a:pt x="0" y="78290"/>
                </a:moveTo>
                <a:cubicBezTo>
                  <a:pt x="19050" y="68765"/>
                  <a:pt x="36176" y="53416"/>
                  <a:pt x="57150" y="49715"/>
                </a:cubicBezTo>
                <a:cubicBezTo>
                  <a:pt x="145198" y="34177"/>
                  <a:pt x="323850" y="21140"/>
                  <a:pt x="323850" y="21140"/>
                </a:cubicBezTo>
                <a:cubicBezTo>
                  <a:pt x="445659" y="-9312"/>
                  <a:pt x="388771" y="2090"/>
                  <a:pt x="638175" y="2090"/>
                </a:cubicBezTo>
                <a:cubicBezTo>
                  <a:pt x="790608" y="2090"/>
                  <a:pt x="942975" y="8440"/>
                  <a:pt x="1095375" y="11615"/>
                </a:cubicBezTo>
                <a:cubicBezTo>
                  <a:pt x="1104900" y="14790"/>
                  <a:pt x="1114810" y="16985"/>
                  <a:pt x="1123950" y="21140"/>
                </a:cubicBezTo>
                <a:cubicBezTo>
                  <a:pt x="1149803" y="32891"/>
                  <a:pt x="1174750" y="46540"/>
                  <a:pt x="1200150" y="59240"/>
                </a:cubicBezTo>
                <a:cubicBezTo>
                  <a:pt x="1240251" y="79291"/>
                  <a:pt x="1277684" y="100252"/>
                  <a:pt x="1323975" y="106865"/>
                </a:cubicBezTo>
                <a:cubicBezTo>
                  <a:pt x="1356390" y="111496"/>
                  <a:pt x="1532755" y="135636"/>
                  <a:pt x="1571625" y="144965"/>
                </a:cubicBezTo>
                <a:cubicBezTo>
                  <a:pt x="1613617" y="155043"/>
                  <a:pt x="1654865" y="168307"/>
                  <a:pt x="1695450" y="183065"/>
                </a:cubicBezTo>
                <a:cubicBezTo>
                  <a:pt x="1908026" y="260365"/>
                  <a:pt x="1689276" y="186320"/>
                  <a:pt x="1828800" y="249740"/>
                </a:cubicBezTo>
                <a:cubicBezTo>
                  <a:pt x="1847081" y="258049"/>
                  <a:pt x="1867493" y="260880"/>
                  <a:pt x="1885950" y="268790"/>
                </a:cubicBezTo>
                <a:cubicBezTo>
                  <a:pt x="1912052" y="279977"/>
                  <a:pt x="1936750" y="294190"/>
                  <a:pt x="1962150" y="306890"/>
                </a:cubicBezTo>
                <a:cubicBezTo>
                  <a:pt x="1974850" y="313240"/>
                  <a:pt x="1990210" y="315900"/>
                  <a:pt x="2000250" y="325940"/>
                </a:cubicBezTo>
                <a:cubicBezTo>
                  <a:pt x="2009775" y="335465"/>
                  <a:pt x="2017461" y="347283"/>
                  <a:pt x="2028825" y="354515"/>
                </a:cubicBezTo>
                <a:cubicBezTo>
                  <a:pt x="2080613" y="387471"/>
                  <a:pt x="2108046" y="393622"/>
                  <a:pt x="2162175" y="411665"/>
                </a:cubicBezTo>
                <a:cubicBezTo>
                  <a:pt x="2174875" y="421190"/>
                  <a:pt x="2189050" y="429015"/>
                  <a:pt x="2200275" y="440240"/>
                </a:cubicBezTo>
                <a:cubicBezTo>
                  <a:pt x="2211500" y="451465"/>
                  <a:pt x="2218396" y="466393"/>
                  <a:pt x="2228850" y="478340"/>
                </a:cubicBezTo>
                <a:cubicBezTo>
                  <a:pt x="2240677" y="491857"/>
                  <a:pt x="2254250" y="503740"/>
                  <a:pt x="2266950" y="516440"/>
                </a:cubicBezTo>
                <a:cubicBezTo>
                  <a:pt x="2279650" y="545015"/>
                  <a:pt x="2288140" y="575861"/>
                  <a:pt x="2305050" y="602165"/>
                </a:cubicBezTo>
                <a:cubicBezTo>
                  <a:pt x="2325945" y="634668"/>
                  <a:pt x="2351752" y="649175"/>
                  <a:pt x="2381250" y="668840"/>
                </a:cubicBezTo>
                <a:cubicBezTo>
                  <a:pt x="2387600" y="681540"/>
                  <a:pt x="2391059" y="696159"/>
                  <a:pt x="2400300" y="706940"/>
                </a:cubicBezTo>
                <a:cubicBezTo>
                  <a:pt x="2410631" y="718993"/>
                  <a:pt x="2424463" y="727913"/>
                  <a:pt x="2438400" y="735515"/>
                </a:cubicBezTo>
                <a:cubicBezTo>
                  <a:pt x="2491139" y="764282"/>
                  <a:pt x="2530913" y="772572"/>
                  <a:pt x="2590800" y="783140"/>
                </a:cubicBezTo>
                <a:cubicBezTo>
                  <a:pt x="2616008" y="787588"/>
                  <a:pt x="2641751" y="788457"/>
                  <a:pt x="2667000" y="792665"/>
                </a:cubicBezTo>
                <a:cubicBezTo>
                  <a:pt x="2948435" y="839571"/>
                  <a:pt x="2616365" y="790874"/>
                  <a:pt x="2828925" y="821240"/>
                </a:cubicBezTo>
                <a:cubicBezTo>
                  <a:pt x="2971451" y="868749"/>
                  <a:pt x="2877349" y="846106"/>
                  <a:pt x="3162300" y="811715"/>
                </a:cubicBezTo>
                <a:cubicBezTo>
                  <a:pt x="3254577" y="800578"/>
                  <a:pt x="3346450" y="786315"/>
                  <a:pt x="3438525" y="773615"/>
                </a:cubicBezTo>
                <a:cubicBezTo>
                  <a:pt x="3498850" y="779965"/>
                  <a:pt x="3558866" y="790933"/>
                  <a:pt x="3619500" y="792665"/>
                </a:cubicBezTo>
                <a:cubicBezTo>
                  <a:pt x="3654775" y="793673"/>
                  <a:pt x="3862616" y="775111"/>
                  <a:pt x="3905250" y="773615"/>
                </a:cubicBezTo>
                <a:cubicBezTo>
                  <a:pt x="4041728" y="768826"/>
                  <a:pt x="4178300" y="767265"/>
                  <a:pt x="4314825" y="764090"/>
                </a:cubicBezTo>
                <a:cubicBezTo>
                  <a:pt x="4362450" y="754565"/>
                  <a:pt x="4410843" y="748294"/>
                  <a:pt x="4457700" y="735515"/>
                </a:cubicBezTo>
                <a:cubicBezTo>
                  <a:pt x="4517925" y="719090"/>
                  <a:pt x="4521608" y="704494"/>
                  <a:pt x="4572000" y="678365"/>
                </a:cubicBezTo>
                <a:cubicBezTo>
                  <a:pt x="4641329" y="642417"/>
                  <a:pt x="4707907" y="599581"/>
                  <a:pt x="4781550" y="573590"/>
                </a:cubicBezTo>
                <a:cubicBezTo>
                  <a:pt x="4835525" y="554540"/>
                  <a:pt x="4888563" y="532591"/>
                  <a:pt x="4943475" y="516440"/>
                </a:cubicBezTo>
                <a:cubicBezTo>
                  <a:pt x="5027938" y="491598"/>
                  <a:pt x="5115580" y="489344"/>
                  <a:pt x="5191125" y="440240"/>
                </a:cubicBezTo>
                <a:cubicBezTo>
                  <a:pt x="5228960" y="415647"/>
                  <a:pt x="5263093" y="385499"/>
                  <a:pt x="5295900" y="354515"/>
                </a:cubicBezTo>
                <a:cubicBezTo>
                  <a:pt x="5378568" y="276440"/>
                  <a:pt x="5331549" y="289066"/>
                  <a:pt x="5410200" y="249740"/>
                </a:cubicBezTo>
                <a:cubicBezTo>
                  <a:pt x="5425493" y="242094"/>
                  <a:pt x="5441111" y="234295"/>
                  <a:pt x="5457825" y="230690"/>
                </a:cubicBezTo>
                <a:cubicBezTo>
                  <a:pt x="5603299" y="199313"/>
                  <a:pt x="5749320" y="170250"/>
                  <a:pt x="5895975" y="144965"/>
                </a:cubicBezTo>
                <a:cubicBezTo>
                  <a:pt x="6232281" y="86981"/>
                  <a:pt x="6195656" y="93493"/>
                  <a:pt x="6438900" y="78290"/>
                </a:cubicBezTo>
                <a:cubicBezTo>
                  <a:pt x="6536074" y="56696"/>
                  <a:pt x="6605330" y="36271"/>
                  <a:pt x="6715125" y="49715"/>
                </a:cubicBezTo>
                <a:cubicBezTo>
                  <a:pt x="6809142" y="61227"/>
                  <a:pt x="6899275" y="94165"/>
                  <a:pt x="6991350" y="116390"/>
                </a:cubicBezTo>
                <a:cubicBezTo>
                  <a:pt x="7023100" y="148140"/>
                  <a:pt x="7052931" y="181932"/>
                  <a:pt x="7086600" y="211640"/>
                </a:cubicBezTo>
                <a:cubicBezTo>
                  <a:pt x="7107080" y="229710"/>
                  <a:pt x="7133261" y="240680"/>
                  <a:pt x="7153275" y="259265"/>
                </a:cubicBezTo>
                <a:cubicBezTo>
                  <a:pt x="7178007" y="282231"/>
                  <a:pt x="7196984" y="310733"/>
                  <a:pt x="7219950" y="335465"/>
                </a:cubicBezTo>
                <a:cubicBezTo>
                  <a:pt x="7238282" y="355207"/>
                  <a:pt x="7258978" y="372680"/>
                  <a:pt x="7277100" y="392615"/>
                </a:cubicBezTo>
                <a:cubicBezTo>
                  <a:pt x="7322651" y="442721"/>
                  <a:pt x="7327308" y="471041"/>
                  <a:pt x="7391400" y="516440"/>
                </a:cubicBezTo>
                <a:cubicBezTo>
                  <a:pt x="7504571" y="596603"/>
                  <a:pt x="7553992" y="605805"/>
                  <a:pt x="7677150" y="649790"/>
                </a:cubicBezTo>
                <a:cubicBezTo>
                  <a:pt x="7693025" y="675190"/>
                  <a:pt x="7706269" y="702437"/>
                  <a:pt x="7724775" y="725990"/>
                </a:cubicBezTo>
                <a:cubicBezTo>
                  <a:pt x="7827146" y="856280"/>
                  <a:pt x="7895732" y="800373"/>
                  <a:pt x="8105775" y="868865"/>
                </a:cubicBezTo>
                <a:cubicBezTo>
                  <a:pt x="8146273" y="882071"/>
                  <a:pt x="8180525" y="910195"/>
                  <a:pt x="8220075" y="926015"/>
                </a:cubicBezTo>
                <a:cubicBezTo>
                  <a:pt x="8260171" y="942053"/>
                  <a:pt x="8303465" y="948952"/>
                  <a:pt x="8343900" y="964115"/>
                </a:cubicBezTo>
                <a:cubicBezTo>
                  <a:pt x="8379821" y="977585"/>
                  <a:pt x="8411099" y="1004004"/>
                  <a:pt x="8448675" y="1011740"/>
                </a:cubicBezTo>
                <a:cubicBezTo>
                  <a:pt x="8520470" y="1026521"/>
                  <a:pt x="8667750" y="1030790"/>
                  <a:pt x="8667750" y="1030790"/>
                </a:cubicBezTo>
                <a:cubicBezTo>
                  <a:pt x="8775002" y="1066541"/>
                  <a:pt x="8716819" y="1052716"/>
                  <a:pt x="8896350" y="1059365"/>
                </a:cubicBezTo>
                <a:lnTo>
                  <a:pt x="9239250" y="1068890"/>
                </a:lnTo>
                <a:cubicBezTo>
                  <a:pt x="9299575" y="1078415"/>
                  <a:pt x="9360688" y="1083857"/>
                  <a:pt x="9420225" y="1097465"/>
                </a:cubicBezTo>
                <a:cubicBezTo>
                  <a:pt x="9719419" y="1165852"/>
                  <a:pt x="9444952" y="1133483"/>
                  <a:pt x="9677400" y="1154615"/>
                </a:cubicBezTo>
                <a:cubicBezTo>
                  <a:pt x="9715500" y="1148265"/>
                  <a:pt x="9754101" y="1144412"/>
                  <a:pt x="9791700" y="1135565"/>
                </a:cubicBezTo>
                <a:cubicBezTo>
                  <a:pt x="9808343" y="1131649"/>
                  <a:pt x="9822520" y="1119666"/>
                  <a:pt x="9839325" y="1116515"/>
                </a:cubicBezTo>
                <a:cubicBezTo>
                  <a:pt x="9873793" y="1110052"/>
                  <a:pt x="9909205" y="1110479"/>
                  <a:pt x="9944100" y="1106990"/>
                </a:cubicBezTo>
                <a:cubicBezTo>
                  <a:pt x="9972708" y="1104129"/>
                  <a:pt x="10001250" y="1100640"/>
                  <a:pt x="10029825" y="1097465"/>
                </a:cubicBezTo>
                <a:cubicBezTo>
                  <a:pt x="10083326" y="1084090"/>
                  <a:pt x="10054834" y="1087940"/>
                  <a:pt x="10115550" y="1087940"/>
                </a:cubicBezTo>
              </a:path>
            </a:pathLst>
          </a:custGeom>
          <a:no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72015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1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8" dur="1500" fill="hold"/>
                                        <p:tgtEl>
                                          <p:spTgt spid="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anim calcmode="lin" valueType="num">
                                      <p:cBhvr additive="base">
                                        <p:cTn id="11" dur="1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12" dur="1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2000" fill="hold"/>
                                        <p:tgtEl>
                                          <p:spTgt spid="2"/>
                                        </p:tgtEl>
                                        <p:attrNameLst>
                                          <p:attrName>ppt_w</p:attrName>
                                        </p:attrNameLst>
                                      </p:cBhvr>
                                      <p:tavLst>
                                        <p:tav tm="0">
                                          <p:val>
                                            <p:fltVal val="0"/>
                                          </p:val>
                                        </p:tav>
                                        <p:tav tm="100000">
                                          <p:val>
                                            <p:strVal val="#ppt_w"/>
                                          </p:val>
                                        </p:tav>
                                      </p:tavLst>
                                    </p:anim>
                                    <p:anim calcmode="lin" valueType="num">
                                      <p:cBhvr>
                                        <p:cTn id="18" dur="2000" fill="hold"/>
                                        <p:tgtEl>
                                          <p:spTgt spid="2"/>
                                        </p:tgtEl>
                                        <p:attrNameLst>
                                          <p:attrName>ppt_h</p:attrName>
                                        </p:attrNameLst>
                                      </p:cBhvr>
                                      <p:tavLst>
                                        <p:tav tm="0">
                                          <p:val>
                                            <p:fltVal val="0"/>
                                          </p:val>
                                        </p:tav>
                                        <p:tav tm="100000">
                                          <p:val>
                                            <p:strVal val="#ppt_h"/>
                                          </p:val>
                                        </p:tav>
                                      </p:tavLst>
                                    </p:anim>
                                    <p:animEffect transition="in" filter="fade">
                                      <p:cBhvr>
                                        <p:cTn id="19" dur="2000"/>
                                        <p:tgtEl>
                                          <p:spTgt spid="2"/>
                                        </p:tgtEl>
                                      </p:cBhvr>
                                    </p:animEffect>
                                  </p:childTnLst>
                                </p:cTn>
                              </p:par>
                              <p:par>
                                <p:cTn id="20" presetID="1" presetClass="entr" presetSubtype="0" fill="hold" grpId="0" nodeType="withEffect">
                                  <p:stCondLst>
                                    <p:cond delay="0"/>
                                  </p:stCondLst>
                                  <p:childTnLst>
                                    <p:set>
                                      <p:cBhvr>
                                        <p:cTn id="21" dur="1" fill="hold">
                                          <p:stCondLst>
                                            <p:cond delay="1999"/>
                                          </p:stCondLst>
                                        </p:cTn>
                                        <p:tgtEl>
                                          <p:spTgt spid="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1999"/>
                                          </p:stCondLst>
                                        </p:cTn>
                                        <p:tgtEl>
                                          <p:spTgt spid="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1999"/>
                                          </p:stCondLst>
                                        </p:cTn>
                                        <p:tgtEl>
                                          <p:spTgt spid="9"/>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1999"/>
                                          </p:stCondLst>
                                        </p:cTn>
                                        <p:tgtEl>
                                          <p:spTgt spid="1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mph" presetSubtype="2" fill="hold" nodeType="clickEffect">
                                  <p:stCondLst>
                                    <p:cond delay="0"/>
                                  </p:stCondLst>
                                  <p:childTnLst>
                                    <p:animClr clrSpc="rgb" dir="cw">
                                      <p:cBhvr>
                                        <p:cTn id="31" dur="2000" fill="hold"/>
                                        <p:tgtEl>
                                          <p:spTgt spid="3"/>
                                        </p:tgtEl>
                                        <p:attrNameLst>
                                          <p:attrName>fillcolor</p:attrName>
                                        </p:attrNameLst>
                                      </p:cBhvr>
                                      <p:to>
                                        <a:schemeClr val="accent2"/>
                                      </p:to>
                                    </p:animClr>
                                    <p:set>
                                      <p:cBhvr>
                                        <p:cTn id="32" dur="2000" fill="hold"/>
                                        <p:tgtEl>
                                          <p:spTgt spid="3"/>
                                        </p:tgtEl>
                                        <p:attrNameLst>
                                          <p:attrName>fill.type</p:attrName>
                                        </p:attrNameLst>
                                      </p:cBhvr>
                                      <p:to>
                                        <p:strVal val="solid"/>
                                      </p:to>
                                    </p:set>
                                    <p:set>
                                      <p:cBhvr>
                                        <p:cTn id="33" dur="2000" fill="hold"/>
                                        <p:tgtEl>
                                          <p:spTgt spid="3"/>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9"/>
                                        </p:tgtEl>
                                        <p:attrNameLst>
                                          <p:attrName>fillcolor</p:attrName>
                                        </p:attrNameLst>
                                      </p:cBhvr>
                                      <p:to>
                                        <a:schemeClr val="accent2"/>
                                      </p:to>
                                    </p:animClr>
                                    <p:set>
                                      <p:cBhvr>
                                        <p:cTn id="36" dur="2000" fill="hold"/>
                                        <p:tgtEl>
                                          <p:spTgt spid="9"/>
                                        </p:tgtEl>
                                        <p:attrNameLst>
                                          <p:attrName>fill.type</p:attrName>
                                        </p:attrNameLst>
                                      </p:cBhvr>
                                      <p:to>
                                        <p:strVal val="solid"/>
                                      </p:to>
                                    </p:set>
                                    <p:set>
                                      <p:cBhvr>
                                        <p:cTn id="37" dur="2000" fill="hold"/>
                                        <p:tgtEl>
                                          <p:spTgt spid="9"/>
                                        </p:tgtEl>
                                        <p:attrNameLst>
                                          <p:attrName>fill.on</p:attrName>
                                        </p:attrNameLst>
                                      </p:cBhvr>
                                      <p:to>
                                        <p:strVal val="true"/>
                                      </p:to>
                                    </p:set>
                                  </p:childTnLst>
                                </p:cTn>
                              </p:par>
                              <p:par>
                                <p:cTn id="38" presetID="2" presetClass="entr" presetSubtype="2" fill="hold" nodeType="with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 calcmode="lin" valueType="num">
                                      <p:cBhvr additive="base">
                                        <p:cTn id="40" dur="1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41" dur="1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
                                        </p:tgtEl>
                                        <p:attrNameLst>
                                          <p:attrName>style.visibility</p:attrName>
                                        </p:attrNameLst>
                                      </p:cBhvr>
                                      <p:to>
                                        <p:strVal val="visible"/>
                                      </p:to>
                                    </p:set>
                                  </p:childTnLst>
                                </p:cTn>
                              </p:par>
                              <p:par>
                                <p:cTn id="46" presetID="2" presetClass="entr" presetSubtype="2" fill="hold" nodeType="withEffect">
                                  <p:stCondLst>
                                    <p:cond delay="0"/>
                                  </p:stCondLst>
                                  <p:childTnLst>
                                    <p:set>
                                      <p:cBhvr>
                                        <p:cTn id="47" dur="1" fill="hold">
                                          <p:stCondLst>
                                            <p:cond delay="0"/>
                                          </p:stCondLst>
                                        </p:cTn>
                                        <p:tgtEl>
                                          <p:spTgt spid="7">
                                            <p:txEl>
                                              <p:pRg st="5" end="5"/>
                                            </p:txEl>
                                          </p:spTgt>
                                        </p:tgtEl>
                                        <p:attrNameLst>
                                          <p:attrName>style.visibility</p:attrName>
                                        </p:attrNameLst>
                                      </p:cBhvr>
                                      <p:to>
                                        <p:strVal val="visible"/>
                                      </p:to>
                                    </p:set>
                                    <p:anim calcmode="lin" valueType="num">
                                      <p:cBhvr additive="base">
                                        <p:cTn id="48" dur="1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49" dur="1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animBg="1"/>
      <p:bldP spid="10" grpId="0" animBg="1"/>
      <p:bldP spid="2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20</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762000" y="1170195"/>
            <a:ext cx="10972800" cy="3914405"/>
          </a:xfrm>
          <a:prstGeom prst="rect">
            <a:avLst/>
          </a:prstGeom>
          <a:noFill/>
        </p:spPr>
        <p:txBody>
          <a:bodyPr wrap="square">
            <a:spAutoFit/>
          </a:bodyPr>
          <a:lstStyle/>
          <a:p>
            <a:pPr algn="ctr">
              <a:lnSpc>
                <a:spcPct val="90000"/>
              </a:lnSpc>
              <a:spcBef>
                <a:spcPts val="600"/>
              </a:spcBef>
              <a:spcAft>
                <a:spcPts val="600"/>
              </a:spcAft>
            </a:pPr>
            <a:r>
              <a:rPr lang="en-US" sz="3200" b="1" dirty="0">
                <a:effectLst/>
                <a:latin typeface="Arial" panose="020B0604020202020204" pitchFamily="34" charset="0"/>
                <a:ea typeface="Times New Roman" panose="02020603050405020304" pitchFamily="18" charset="0"/>
                <a:cs typeface="Arial" panose="020B0604020202020204" pitchFamily="34" charset="0"/>
              </a:rPr>
              <a:t>Based on the Use cases above, we will use following criteria to decide which solution to use.</a:t>
            </a:r>
          </a:p>
          <a:p>
            <a:pPr marL="342900" lvl="0" indent="-342900" algn="just">
              <a:lnSpc>
                <a:spcPct val="150000"/>
              </a:lnSpc>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All interface violations are reported, and internal Block violations are not reported.</a:t>
            </a:r>
            <a:endParaRPr lang="en-IN"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Convergence violations and enable based crossings at boundary are reported correctly</a:t>
            </a:r>
            <a:endParaRPr lang="en-IN"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RTL cross referencing and Schematic Information is blocked.</a:t>
            </a:r>
            <a:endParaRPr lang="en-IN"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Debug Easy. Minimum level of information about interface crossing part lying within the block is reported in reports and logs. </a:t>
            </a:r>
          </a:p>
          <a:p>
            <a:pPr lvl="0" algn="just">
              <a:lnSpc>
                <a:spcPct val="150000"/>
              </a:lnSpc>
            </a:pPr>
            <a:endParaRPr lang="en-US" dirty="0">
              <a:latin typeface="Times New Roman" panose="02020603050405020304" pitchFamily="18" charset="0"/>
              <a:ea typeface="Times New Roman" panose="02020603050405020304" pitchFamily="18" charset="0"/>
            </a:endParaRPr>
          </a:p>
          <a:p>
            <a:pPr lvl="0" algn="just">
              <a:lnSpc>
                <a:spcPct val="150000"/>
              </a:lnSpc>
            </a:pPr>
            <a:endParaRPr lang="en-IN" sz="1800" dirty="0">
              <a:effectLst/>
              <a:latin typeface="Times New Roman" panose="02020603050405020304" pitchFamily="18"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C9525498-1A03-4FC9-B4E7-76F193D9E5EB}"/>
              </a:ext>
            </a:extLst>
          </p:cNvPr>
          <p:cNvGraphicFramePr>
            <a:graphicFrameLocks noGrp="1"/>
          </p:cNvGraphicFramePr>
          <p:nvPr>
            <p:extLst>
              <p:ext uri="{D42A27DB-BD31-4B8C-83A1-F6EECF244321}">
                <p14:modId xmlns:p14="http://schemas.microsoft.com/office/powerpoint/2010/main" val="3724786662"/>
              </p:ext>
            </p:extLst>
          </p:nvPr>
        </p:nvGraphicFramePr>
        <p:xfrm>
          <a:off x="4191000" y="4191000"/>
          <a:ext cx="3429000" cy="1950720"/>
        </p:xfrm>
        <a:graphic>
          <a:graphicData uri="http://schemas.openxmlformats.org/drawingml/2006/table">
            <a:tbl>
              <a:tblPr firstRow="1" firstCol="1" bandRow="1">
                <a:tableStyleId>{F5AB1C69-6EDB-4FF4-983F-18BD219EF322}</a:tableStyleId>
              </a:tblPr>
              <a:tblGrid>
                <a:gridCol w="1944047">
                  <a:extLst>
                    <a:ext uri="{9D8B030D-6E8A-4147-A177-3AD203B41FA5}">
                      <a16:colId xmlns:a16="http://schemas.microsoft.com/office/drawing/2014/main" val="1422177518"/>
                    </a:ext>
                  </a:extLst>
                </a:gridCol>
                <a:gridCol w="1484953">
                  <a:extLst>
                    <a:ext uri="{9D8B030D-6E8A-4147-A177-3AD203B41FA5}">
                      <a16:colId xmlns:a16="http://schemas.microsoft.com/office/drawing/2014/main" val="1993290111"/>
                    </a:ext>
                  </a:extLst>
                </a:gridCol>
              </a:tblGrid>
              <a:tr h="457404">
                <a:tc>
                  <a:txBody>
                    <a:bodyPr/>
                    <a:lstStyle/>
                    <a:p>
                      <a:endParaRPr lang="en-IN" sz="1600" dirty="0">
                        <a:effectLst/>
                        <a:latin typeface="Times New Roman" panose="02020603050405020304" pitchFamily="18" charset="0"/>
                      </a:endParaRPr>
                    </a:p>
                  </a:txBody>
                  <a:tcPr marL="68580" marR="68580" marT="0" marB="0" anchor="b"/>
                </a:tc>
                <a:tc>
                  <a:txBody>
                    <a:bodyPr/>
                    <a:lstStyle/>
                    <a:p>
                      <a:r>
                        <a:rPr lang="en-IN" sz="1600" dirty="0">
                          <a:effectLst/>
                          <a:latin typeface="Times New Roman" panose="02020603050405020304" pitchFamily="18" charset="0"/>
                          <a:ea typeface="Times New Roman" panose="02020603050405020304" pitchFamily="18" charset="0"/>
                        </a:rPr>
                        <a:t>Expected Violations</a:t>
                      </a:r>
                    </a:p>
                  </a:txBody>
                  <a:tcPr marL="68580" marR="68580" marT="0" marB="0" anchor="b"/>
                </a:tc>
                <a:extLst>
                  <a:ext uri="{0D108BD9-81ED-4DB2-BD59-A6C34878D82A}">
                    <a16:rowId xmlns:a16="http://schemas.microsoft.com/office/drawing/2014/main" val="357314208"/>
                  </a:ext>
                </a:extLst>
              </a:tr>
              <a:tr h="215866">
                <a:tc>
                  <a:txBody>
                    <a:bodyPr/>
                    <a:lstStyle/>
                    <a:p>
                      <a:r>
                        <a:rPr lang="en-IN" sz="1600">
                          <a:effectLst/>
                        </a:rPr>
                        <a:t>Case1</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latin typeface="Times New Roman" panose="02020603050405020304" pitchFamily="18" charset="0"/>
                          <a:ea typeface="Times New Roman" panose="02020603050405020304" pitchFamily="18" charset="0"/>
                        </a:rPr>
                        <a:t>0</a:t>
                      </a:r>
                    </a:p>
                  </a:txBody>
                  <a:tcPr marL="68580" marR="68580" marT="0" marB="0" anchor="b"/>
                </a:tc>
                <a:extLst>
                  <a:ext uri="{0D108BD9-81ED-4DB2-BD59-A6C34878D82A}">
                    <a16:rowId xmlns:a16="http://schemas.microsoft.com/office/drawing/2014/main" val="371697741"/>
                  </a:ext>
                </a:extLst>
              </a:tr>
              <a:tr h="215866">
                <a:tc>
                  <a:txBody>
                    <a:bodyPr/>
                    <a:lstStyle/>
                    <a:p>
                      <a:r>
                        <a:rPr lang="en-IN" sz="1600">
                          <a:effectLst/>
                        </a:rPr>
                        <a:t>Case2</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2</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846004060"/>
                  </a:ext>
                </a:extLst>
              </a:tr>
              <a:tr h="215866">
                <a:tc>
                  <a:txBody>
                    <a:bodyPr/>
                    <a:lstStyle/>
                    <a:p>
                      <a:r>
                        <a:rPr lang="en-IN" sz="1600">
                          <a:effectLst/>
                        </a:rPr>
                        <a:t>Case3</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4</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478440766"/>
                  </a:ext>
                </a:extLst>
              </a:tr>
              <a:tr h="215866">
                <a:tc>
                  <a:txBody>
                    <a:bodyPr/>
                    <a:lstStyle/>
                    <a:p>
                      <a:r>
                        <a:rPr lang="en-IN" sz="1600">
                          <a:effectLst/>
                        </a:rPr>
                        <a:t>Case3.1</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latin typeface="Times New Roman" panose="02020603050405020304" pitchFamily="18" charset="0"/>
                          <a:ea typeface="Times New Roman" panose="02020603050405020304" pitchFamily="18" charset="0"/>
                        </a:rPr>
                        <a:t>2</a:t>
                      </a:r>
                    </a:p>
                  </a:txBody>
                  <a:tcPr marL="68580" marR="68580" marT="0" marB="0" anchor="b"/>
                </a:tc>
                <a:extLst>
                  <a:ext uri="{0D108BD9-81ED-4DB2-BD59-A6C34878D82A}">
                    <a16:rowId xmlns:a16="http://schemas.microsoft.com/office/drawing/2014/main" val="2629472950"/>
                  </a:ext>
                </a:extLst>
              </a:tr>
              <a:tr h="215866">
                <a:tc>
                  <a:txBody>
                    <a:bodyPr/>
                    <a:lstStyle/>
                    <a:p>
                      <a:r>
                        <a:rPr lang="en-IN" sz="1600">
                          <a:effectLst/>
                        </a:rPr>
                        <a:t>Case4(dmux)</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a:effectLst/>
                        </a:rPr>
                        <a:t>3</a:t>
                      </a:r>
                      <a:endParaRPr lang="en-IN" sz="16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5503757"/>
                  </a:ext>
                </a:extLst>
              </a:tr>
              <a:tr h="215866">
                <a:tc>
                  <a:txBody>
                    <a:bodyPr/>
                    <a:lstStyle/>
                    <a:p>
                      <a:r>
                        <a:rPr lang="en-IN" sz="1600">
                          <a:effectLst/>
                        </a:rPr>
                        <a:t>Case5</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2</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51394610"/>
                  </a:ext>
                </a:extLst>
              </a:tr>
            </a:tbl>
          </a:graphicData>
        </a:graphic>
      </p:graphicFrame>
    </p:spTree>
    <p:extLst>
      <p:ext uri="{BB962C8B-B14F-4D97-AF65-F5344CB8AC3E}">
        <p14:creationId xmlns:p14="http://schemas.microsoft.com/office/powerpoint/2010/main" val="3837815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21</a:t>
            </a:fld>
            <a:endParaRPr lang="en-US"/>
          </a:p>
        </p:txBody>
      </p:sp>
      <p:graphicFrame>
        <p:nvGraphicFramePr>
          <p:cNvPr id="2" name="Table 1">
            <a:extLst>
              <a:ext uri="{FF2B5EF4-FFF2-40B4-BE49-F238E27FC236}">
                <a16:creationId xmlns:a16="http://schemas.microsoft.com/office/drawing/2014/main" id="{F0E8CFD6-BD1C-4906-A6C3-B1DA1FD87FBF}"/>
              </a:ext>
            </a:extLst>
          </p:cNvPr>
          <p:cNvGraphicFramePr>
            <a:graphicFrameLocks noGrp="1"/>
          </p:cNvGraphicFramePr>
          <p:nvPr>
            <p:extLst>
              <p:ext uri="{D42A27DB-BD31-4B8C-83A1-F6EECF244321}">
                <p14:modId xmlns:p14="http://schemas.microsoft.com/office/powerpoint/2010/main" val="1473387436"/>
              </p:ext>
            </p:extLst>
          </p:nvPr>
        </p:nvGraphicFramePr>
        <p:xfrm>
          <a:off x="380999" y="1600200"/>
          <a:ext cx="8382001" cy="2813049"/>
        </p:xfrm>
        <a:graphic>
          <a:graphicData uri="http://schemas.openxmlformats.org/drawingml/2006/table">
            <a:tbl>
              <a:tblPr firstRow="1" firstCol="1" bandRow="1">
                <a:tableStyleId>{5C22544A-7EE6-4342-B048-85BDC9FD1C3A}</a:tableStyleId>
              </a:tblPr>
              <a:tblGrid>
                <a:gridCol w="1516576">
                  <a:extLst>
                    <a:ext uri="{9D8B030D-6E8A-4147-A177-3AD203B41FA5}">
                      <a16:colId xmlns:a16="http://schemas.microsoft.com/office/drawing/2014/main" val="4087111962"/>
                    </a:ext>
                  </a:extLst>
                </a:gridCol>
                <a:gridCol w="1158431">
                  <a:extLst>
                    <a:ext uri="{9D8B030D-6E8A-4147-A177-3AD203B41FA5}">
                      <a16:colId xmlns:a16="http://schemas.microsoft.com/office/drawing/2014/main" val="3538829110"/>
                    </a:ext>
                  </a:extLst>
                </a:gridCol>
                <a:gridCol w="1236593">
                  <a:extLst>
                    <a:ext uri="{9D8B030D-6E8A-4147-A177-3AD203B41FA5}">
                      <a16:colId xmlns:a16="http://schemas.microsoft.com/office/drawing/2014/main" val="2607693851"/>
                    </a:ext>
                  </a:extLst>
                </a:gridCol>
                <a:gridCol w="1158431">
                  <a:extLst>
                    <a:ext uri="{9D8B030D-6E8A-4147-A177-3AD203B41FA5}">
                      <a16:colId xmlns:a16="http://schemas.microsoft.com/office/drawing/2014/main" val="2708867607"/>
                    </a:ext>
                  </a:extLst>
                </a:gridCol>
                <a:gridCol w="1277424">
                  <a:extLst>
                    <a:ext uri="{9D8B030D-6E8A-4147-A177-3AD203B41FA5}">
                      <a16:colId xmlns:a16="http://schemas.microsoft.com/office/drawing/2014/main" val="2011398581"/>
                    </a:ext>
                  </a:extLst>
                </a:gridCol>
                <a:gridCol w="990441">
                  <a:extLst>
                    <a:ext uri="{9D8B030D-6E8A-4147-A177-3AD203B41FA5}">
                      <a16:colId xmlns:a16="http://schemas.microsoft.com/office/drawing/2014/main" val="595582257"/>
                    </a:ext>
                  </a:extLst>
                </a:gridCol>
                <a:gridCol w="1044105">
                  <a:extLst>
                    <a:ext uri="{9D8B030D-6E8A-4147-A177-3AD203B41FA5}">
                      <a16:colId xmlns:a16="http://schemas.microsoft.com/office/drawing/2014/main" val="3418401563"/>
                    </a:ext>
                  </a:extLst>
                </a:gridCol>
              </a:tblGrid>
              <a:tr h="941249">
                <a:tc>
                  <a:txBody>
                    <a:bodyPr/>
                    <a:lstStyle/>
                    <a:p>
                      <a:endParaRPr lang="en-IN" sz="2800" dirty="0">
                        <a:effectLst/>
                        <a:latin typeface="Times New Roman" panose="02020603050405020304" pitchFamily="18" charset="0"/>
                      </a:endParaRPr>
                    </a:p>
                  </a:txBody>
                  <a:tcPr marL="68580" marR="68580" marT="0" marB="0" anchor="b"/>
                </a:tc>
                <a:tc>
                  <a:txBody>
                    <a:bodyPr/>
                    <a:lstStyle/>
                    <a:p>
                      <a:r>
                        <a:rPr lang="en-IN" sz="2000">
                          <a:effectLst/>
                        </a:rPr>
                        <a:t>Plain RTL</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2000">
                          <a:effectLst/>
                        </a:rPr>
                        <a:t>With Encrypted RTL</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2000">
                          <a:effectLst/>
                        </a:rPr>
                        <a:t>With TCL flow and stub RTL</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2000">
                          <a:effectLst/>
                        </a:rPr>
                        <a:t>Whitebox HDM</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2000">
                          <a:effectLst/>
                        </a:rPr>
                        <a:t>iHDM</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2000">
                          <a:effectLst/>
                        </a:rPr>
                        <a:t>abstract HDM</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186540683"/>
                  </a:ext>
                </a:extLst>
              </a:tr>
              <a:tr h="310184">
                <a:tc>
                  <a:txBody>
                    <a:bodyPr/>
                    <a:lstStyle/>
                    <a:p>
                      <a:r>
                        <a:rPr lang="en-IN" sz="2000">
                          <a:effectLst/>
                        </a:rPr>
                        <a:t>Case1</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1</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1</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0</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0</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0</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0</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544843794"/>
                  </a:ext>
                </a:extLst>
              </a:tr>
              <a:tr h="310184">
                <a:tc>
                  <a:txBody>
                    <a:bodyPr/>
                    <a:lstStyle/>
                    <a:p>
                      <a:r>
                        <a:rPr lang="en-IN" sz="2000">
                          <a:effectLst/>
                        </a:rPr>
                        <a:t>Case2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022479054"/>
                  </a:ext>
                </a:extLst>
              </a:tr>
              <a:tr h="310184">
                <a:tc>
                  <a:txBody>
                    <a:bodyPr/>
                    <a:lstStyle/>
                    <a:p>
                      <a:r>
                        <a:rPr lang="en-IN" sz="2000">
                          <a:effectLst/>
                        </a:rPr>
                        <a:t>Case3</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strike="sngStrike">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918568347"/>
                  </a:ext>
                </a:extLst>
              </a:tr>
              <a:tr h="310184">
                <a:tc>
                  <a:txBody>
                    <a:bodyPr/>
                    <a:lstStyle/>
                    <a:p>
                      <a:r>
                        <a:rPr lang="en-IN" sz="2000">
                          <a:effectLst/>
                        </a:rPr>
                        <a:t>Case3.1</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4</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102004211"/>
                  </a:ext>
                </a:extLst>
              </a:tr>
              <a:tr h="310184">
                <a:tc>
                  <a:txBody>
                    <a:bodyPr/>
                    <a:lstStyle/>
                    <a:p>
                      <a:r>
                        <a:rPr lang="en-IN" sz="2000">
                          <a:effectLst/>
                        </a:rPr>
                        <a:t>Case4(dmux)</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3</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3</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1</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3</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3</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3</a:t>
                      </a:r>
                      <a:endParaRPr lang="en-IN" sz="20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092466194"/>
                  </a:ext>
                </a:extLst>
              </a:tr>
              <a:tr h="320880">
                <a:tc>
                  <a:txBody>
                    <a:bodyPr/>
                    <a:lstStyle/>
                    <a:p>
                      <a:r>
                        <a:rPr lang="en-IN" sz="2000">
                          <a:effectLst/>
                        </a:rPr>
                        <a:t>Case5</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0</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a:effectLst/>
                        </a:rPr>
                        <a:t>2</a:t>
                      </a:r>
                      <a:endParaRPr lang="en-IN" sz="20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2000" dirty="0">
                          <a:effectLst/>
                        </a:rPr>
                        <a:t>2</a:t>
                      </a:r>
                      <a:endParaRPr lang="en-IN" sz="20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330560253"/>
                  </a:ext>
                </a:extLst>
              </a:tr>
            </a:tbl>
          </a:graphicData>
        </a:graphic>
      </p:graphicFrame>
      <p:sp>
        <p:nvSpPr>
          <p:cNvPr id="3" name="Rectangle 1">
            <a:extLst>
              <a:ext uri="{FF2B5EF4-FFF2-40B4-BE49-F238E27FC236}">
                <a16:creationId xmlns:a16="http://schemas.microsoft.com/office/drawing/2014/main" id="{E31D7906-B81D-4392-AD3C-E83021A660C6}"/>
              </a:ext>
            </a:extLst>
          </p:cNvPr>
          <p:cNvSpPr>
            <a:spLocks noChangeArrowheads="1"/>
          </p:cNvSpPr>
          <p:nvPr/>
        </p:nvSpPr>
        <p:spPr bwMode="auto">
          <a:xfrm>
            <a:off x="1676400" y="774412"/>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190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We created a small sample testcase(s) with all use cases discussed above from Case1 till Case5 and got following number of violations per case:</a:t>
            </a:r>
            <a:endParaRPr kumimoji="0" lang="en-US" altLang="en-US" sz="1400" b="1" i="0" u="none" strike="noStrike" cap="none" normalizeH="0" baseline="0" dirty="0">
              <a:ln>
                <a:noFill/>
              </a:ln>
              <a:solidFill>
                <a:schemeClr val="tx1"/>
              </a:solidFill>
              <a:effectLst/>
              <a:latin typeface="Arial" panose="020B0604020202020204" pitchFamily="34" charset="0"/>
            </a:endParaRPr>
          </a:p>
        </p:txBody>
      </p:sp>
      <p:sp>
        <p:nvSpPr>
          <p:cNvPr id="8" name="TextBox 7">
            <a:extLst>
              <a:ext uri="{FF2B5EF4-FFF2-40B4-BE49-F238E27FC236}">
                <a16:creationId xmlns:a16="http://schemas.microsoft.com/office/drawing/2014/main" id="{07184FA5-AEB9-444E-9CF6-7476F6B75F3E}"/>
              </a:ext>
            </a:extLst>
          </p:cNvPr>
          <p:cNvSpPr txBox="1"/>
          <p:nvPr/>
        </p:nvSpPr>
        <p:spPr>
          <a:xfrm>
            <a:off x="1447800" y="4709160"/>
            <a:ext cx="6096000" cy="369332"/>
          </a:xfrm>
          <a:prstGeom prst="rect">
            <a:avLst/>
          </a:prstGeom>
          <a:noFill/>
        </p:spPr>
        <p:txBody>
          <a:bodyPr wrap="square">
            <a:spAutoFit/>
          </a:body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Table for number of violations in each case.</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ADB5411F-2988-48BF-AE79-47A2F177F634}"/>
              </a:ext>
            </a:extLst>
          </p:cNvPr>
          <p:cNvGraphicFramePr>
            <a:graphicFrameLocks noGrp="1"/>
          </p:cNvGraphicFramePr>
          <p:nvPr>
            <p:extLst>
              <p:ext uri="{D42A27DB-BD31-4B8C-83A1-F6EECF244321}">
                <p14:modId xmlns:p14="http://schemas.microsoft.com/office/powerpoint/2010/main" val="797299094"/>
              </p:ext>
            </p:extLst>
          </p:nvPr>
        </p:nvGraphicFramePr>
        <p:xfrm>
          <a:off x="8991600" y="3505200"/>
          <a:ext cx="2819401" cy="1981200"/>
        </p:xfrm>
        <a:graphic>
          <a:graphicData uri="http://schemas.openxmlformats.org/drawingml/2006/table">
            <a:tbl>
              <a:tblPr firstRow="1" firstCol="1" bandRow="1">
                <a:tableStyleId>{F5AB1C69-6EDB-4FF4-983F-18BD219EF322}</a:tableStyleId>
              </a:tblPr>
              <a:tblGrid>
                <a:gridCol w="1598439">
                  <a:extLst>
                    <a:ext uri="{9D8B030D-6E8A-4147-A177-3AD203B41FA5}">
                      <a16:colId xmlns:a16="http://schemas.microsoft.com/office/drawing/2014/main" val="1422177518"/>
                    </a:ext>
                  </a:extLst>
                </a:gridCol>
                <a:gridCol w="1220962">
                  <a:extLst>
                    <a:ext uri="{9D8B030D-6E8A-4147-A177-3AD203B41FA5}">
                      <a16:colId xmlns:a16="http://schemas.microsoft.com/office/drawing/2014/main" val="1993290111"/>
                    </a:ext>
                  </a:extLst>
                </a:gridCol>
              </a:tblGrid>
              <a:tr h="495300">
                <a:tc>
                  <a:txBody>
                    <a:bodyPr/>
                    <a:lstStyle/>
                    <a:p>
                      <a:endParaRPr lang="en-IN" sz="1600" dirty="0">
                        <a:effectLst/>
                        <a:latin typeface="Times New Roman" panose="02020603050405020304" pitchFamily="18" charset="0"/>
                      </a:endParaRPr>
                    </a:p>
                  </a:txBody>
                  <a:tcPr marL="68580" marR="68580" marT="0" marB="0" anchor="b"/>
                </a:tc>
                <a:tc>
                  <a:txBody>
                    <a:bodyPr/>
                    <a:lstStyle/>
                    <a:p>
                      <a:r>
                        <a:rPr lang="en-IN" sz="1600" dirty="0">
                          <a:effectLst/>
                          <a:latin typeface="Times New Roman" panose="02020603050405020304" pitchFamily="18" charset="0"/>
                          <a:ea typeface="Times New Roman" panose="02020603050405020304" pitchFamily="18" charset="0"/>
                        </a:rPr>
                        <a:t>Expected Violations</a:t>
                      </a:r>
                    </a:p>
                  </a:txBody>
                  <a:tcPr marL="68580" marR="68580" marT="0" marB="0" anchor="b"/>
                </a:tc>
                <a:extLst>
                  <a:ext uri="{0D108BD9-81ED-4DB2-BD59-A6C34878D82A}">
                    <a16:rowId xmlns:a16="http://schemas.microsoft.com/office/drawing/2014/main" val="357314208"/>
                  </a:ext>
                </a:extLst>
              </a:tr>
              <a:tr h="247650">
                <a:tc>
                  <a:txBody>
                    <a:bodyPr/>
                    <a:lstStyle/>
                    <a:p>
                      <a:r>
                        <a:rPr lang="en-IN" sz="1600">
                          <a:effectLst/>
                        </a:rPr>
                        <a:t>Case1</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latin typeface="Times New Roman" panose="02020603050405020304" pitchFamily="18" charset="0"/>
                          <a:ea typeface="Times New Roman" panose="02020603050405020304" pitchFamily="18" charset="0"/>
                        </a:rPr>
                        <a:t>0</a:t>
                      </a:r>
                    </a:p>
                  </a:txBody>
                  <a:tcPr marL="68580" marR="68580" marT="0" marB="0" anchor="b"/>
                </a:tc>
                <a:extLst>
                  <a:ext uri="{0D108BD9-81ED-4DB2-BD59-A6C34878D82A}">
                    <a16:rowId xmlns:a16="http://schemas.microsoft.com/office/drawing/2014/main" val="371697741"/>
                  </a:ext>
                </a:extLst>
              </a:tr>
              <a:tr h="247650">
                <a:tc>
                  <a:txBody>
                    <a:bodyPr/>
                    <a:lstStyle/>
                    <a:p>
                      <a:r>
                        <a:rPr lang="en-IN" sz="1600">
                          <a:effectLst/>
                        </a:rPr>
                        <a:t>Case2</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2</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1846004060"/>
                  </a:ext>
                </a:extLst>
              </a:tr>
              <a:tr h="247650">
                <a:tc>
                  <a:txBody>
                    <a:bodyPr/>
                    <a:lstStyle/>
                    <a:p>
                      <a:r>
                        <a:rPr lang="en-IN" sz="1600">
                          <a:effectLst/>
                        </a:rPr>
                        <a:t>Case3</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4</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2478440766"/>
                  </a:ext>
                </a:extLst>
              </a:tr>
              <a:tr h="247650">
                <a:tc>
                  <a:txBody>
                    <a:bodyPr/>
                    <a:lstStyle/>
                    <a:p>
                      <a:r>
                        <a:rPr lang="en-IN" sz="1600">
                          <a:effectLst/>
                        </a:rPr>
                        <a:t>Case3.1</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latin typeface="Times New Roman" panose="02020603050405020304" pitchFamily="18" charset="0"/>
                          <a:ea typeface="Times New Roman" panose="02020603050405020304" pitchFamily="18" charset="0"/>
                        </a:rPr>
                        <a:t>2</a:t>
                      </a:r>
                    </a:p>
                  </a:txBody>
                  <a:tcPr marL="68580" marR="68580" marT="0" marB="0" anchor="b"/>
                </a:tc>
                <a:extLst>
                  <a:ext uri="{0D108BD9-81ED-4DB2-BD59-A6C34878D82A}">
                    <a16:rowId xmlns:a16="http://schemas.microsoft.com/office/drawing/2014/main" val="2629472950"/>
                  </a:ext>
                </a:extLst>
              </a:tr>
              <a:tr h="247650">
                <a:tc>
                  <a:txBody>
                    <a:bodyPr/>
                    <a:lstStyle/>
                    <a:p>
                      <a:r>
                        <a:rPr lang="en-IN" sz="1600">
                          <a:effectLst/>
                        </a:rPr>
                        <a:t>Case4(dmux)</a:t>
                      </a:r>
                      <a:endParaRPr lang="en-IN" sz="16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a:effectLst/>
                        </a:rPr>
                        <a:t>3</a:t>
                      </a:r>
                      <a:endParaRPr lang="en-IN" sz="16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35503757"/>
                  </a:ext>
                </a:extLst>
              </a:tr>
              <a:tr h="247650">
                <a:tc>
                  <a:txBody>
                    <a:bodyPr/>
                    <a:lstStyle/>
                    <a:p>
                      <a:r>
                        <a:rPr lang="en-IN" sz="1600" dirty="0">
                          <a:effectLst/>
                        </a:rPr>
                        <a:t>Case5</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r"/>
                      <a:r>
                        <a:rPr lang="en-IN" sz="1600" dirty="0">
                          <a:effectLst/>
                        </a:rPr>
                        <a:t>2</a:t>
                      </a:r>
                      <a:endParaRPr lang="en-IN" sz="1600" dirty="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4051394610"/>
                  </a:ext>
                </a:extLst>
              </a:tr>
            </a:tbl>
          </a:graphicData>
        </a:graphic>
      </p:graphicFrame>
    </p:spTree>
    <p:extLst>
      <p:ext uri="{BB962C8B-B14F-4D97-AF65-F5344CB8AC3E}">
        <p14:creationId xmlns:p14="http://schemas.microsoft.com/office/powerpoint/2010/main" val="60099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09E3DD2-E172-44DB-A52F-246B6ED2F31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1FACC0AE-D031-4DA2-98EB-16C180F7CB88}"/>
              </a:ext>
            </a:extLst>
          </p:cNvPr>
          <p:cNvSpPr>
            <a:spLocks noGrp="1"/>
          </p:cNvSpPr>
          <p:nvPr>
            <p:ph type="sldNum" sz="quarter" idx="12"/>
          </p:nvPr>
        </p:nvSpPr>
        <p:spPr/>
        <p:txBody>
          <a:bodyPr/>
          <a:lstStyle/>
          <a:p>
            <a:fld id="{8B820FFD-5868-4678-ACC2-C353669912D5}" type="slidenum">
              <a:rPr lang="en-US" smtClean="0"/>
              <a:pPr/>
              <a:t>22</a:t>
            </a:fld>
            <a:endParaRPr lang="en-US"/>
          </a:p>
        </p:txBody>
      </p:sp>
      <p:graphicFrame>
        <p:nvGraphicFramePr>
          <p:cNvPr id="6" name="Table 5">
            <a:extLst>
              <a:ext uri="{FF2B5EF4-FFF2-40B4-BE49-F238E27FC236}">
                <a16:creationId xmlns:a16="http://schemas.microsoft.com/office/drawing/2014/main" id="{150F794B-5EAD-46F3-B82C-EDBEDA2B4F8E}"/>
              </a:ext>
            </a:extLst>
          </p:cNvPr>
          <p:cNvGraphicFramePr>
            <a:graphicFrameLocks noGrp="1"/>
          </p:cNvGraphicFramePr>
          <p:nvPr>
            <p:extLst>
              <p:ext uri="{D42A27DB-BD31-4B8C-83A1-F6EECF244321}">
                <p14:modId xmlns:p14="http://schemas.microsoft.com/office/powerpoint/2010/main" val="429826053"/>
              </p:ext>
            </p:extLst>
          </p:nvPr>
        </p:nvGraphicFramePr>
        <p:xfrm>
          <a:off x="990600" y="1905000"/>
          <a:ext cx="10363200" cy="3598794"/>
        </p:xfrm>
        <a:graphic>
          <a:graphicData uri="http://schemas.openxmlformats.org/drawingml/2006/table">
            <a:tbl>
              <a:tblPr firstRow="1" firstCol="1" bandRow="1">
                <a:tableStyleId>{5C22544A-7EE6-4342-B048-85BDC9FD1C3A}</a:tableStyleId>
              </a:tblPr>
              <a:tblGrid>
                <a:gridCol w="2062699">
                  <a:extLst>
                    <a:ext uri="{9D8B030D-6E8A-4147-A177-3AD203B41FA5}">
                      <a16:colId xmlns:a16="http://schemas.microsoft.com/office/drawing/2014/main" val="2434872307"/>
                    </a:ext>
                  </a:extLst>
                </a:gridCol>
                <a:gridCol w="1168035">
                  <a:extLst>
                    <a:ext uri="{9D8B030D-6E8A-4147-A177-3AD203B41FA5}">
                      <a16:colId xmlns:a16="http://schemas.microsoft.com/office/drawing/2014/main" val="739055255"/>
                    </a:ext>
                  </a:extLst>
                </a:gridCol>
                <a:gridCol w="1267441">
                  <a:extLst>
                    <a:ext uri="{9D8B030D-6E8A-4147-A177-3AD203B41FA5}">
                      <a16:colId xmlns:a16="http://schemas.microsoft.com/office/drawing/2014/main" val="2644687545"/>
                    </a:ext>
                  </a:extLst>
                </a:gridCol>
                <a:gridCol w="1412087">
                  <a:extLst>
                    <a:ext uri="{9D8B030D-6E8A-4147-A177-3AD203B41FA5}">
                      <a16:colId xmlns:a16="http://schemas.microsoft.com/office/drawing/2014/main" val="1167748222"/>
                    </a:ext>
                  </a:extLst>
                </a:gridCol>
                <a:gridCol w="1122796">
                  <a:extLst>
                    <a:ext uri="{9D8B030D-6E8A-4147-A177-3AD203B41FA5}">
                      <a16:colId xmlns:a16="http://schemas.microsoft.com/office/drawing/2014/main" val="493188667"/>
                    </a:ext>
                  </a:extLst>
                </a:gridCol>
                <a:gridCol w="1292293">
                  <a:extLst>
                    <a:ext uri="{9D8B030D-6E8A-4147-A177-3AD203B41FA5}">
                      <a16:colId xmlns:a16="http://schemas.microsoft.com/office/drawing/2014/main" val="491059235"/>
                    </a:ext>
                  </a:extLst>
                </a:gridCol>
                <a:gridCol w="1192887">
                  <a:extLst>
                    <a:ext uri="{9D8B030D-6E8A-4147-A177-3AD203B41FA5}">
                      <a16:colId xmlns:a16="http://schemas.microsoft.com/office/drawing/2014/main" val="1110859140"/>
                    </a:ext>
                  </a:extLst>
                </a:gridCol>
                <a:gridCol w="844962">
                  <a:extLst>
                    <a:ext uri="{9D8B030D-6E8A-4147-A177-3AD203B41FA5}">
                      <a16:colId xmlns:a16="http://schemas.microsoft.com/office/drawing/2014/main" val="285466209"/>
                    </a:ext>
                  </a:extLst>
                </a:gridCol>
              </a:tblGrid>
              <a:tr h="1359174">
                <a:tc>
                  <a:txBody>
                    <a:bodyPr/>
                    <a:lstStyle/>
                    <a:p>
                      <a:endParaRPr lang="en-IN" sz="2400">
                        <a:effectLst/>
                        <a:latin typeface="Times New Roman" panose="02020603050405020304" pitchFamily="18" charset="0"/>
                      </a:endParaRPr>
                    </a:p>
                  </a:txBody>
                  <a:tcPr marL="68580" marR="68580" marT="0" marB="0" anchor="b"/>
                </a:tc>
                <a:tc>
                  <a:txBody>
                    <a:bodyPr/>
                    <a:lstStyle/>
                    <a:p>
                      <a:pPr algn="ctr"/>
                      <a:r>
                        <a:rPr lang="en-IN" sz="1800">
                          <a:effectLst/>
                        </a:rPr>
                        <a:t>All interface violations reported</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a:effectLst/>
                        </a:rPr>
                        <a:t>Internal block violations not reported</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a:effectLst/>
                        </a:rPr>
                        <a:t>Convergence reported correctly</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dirty="0">
                          <a:effectLst/>
                        </a:rPr>
                        <a:t>Enable based crossings reported correctly</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a:effectLst/>
                        </a:rPr>
                        <a:t>RTL cross referencing blocked</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a:effectLst/>
                        </a:rPr>
                        <a:t>Schematic information Blocked</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ctr"/>
                      <a:r>
                        <a:rPr lang="en-IN" sz="1800">
                          <a:effectLst/>
                        </a:rPr>
                        <a:t>Debug Easy.</a:t>
                      </a:r>
                      <a:endParaRPr lang="en-IN" sz="2400">
                        <a:effectLst/>
                        <a:latin typeface="Times New Roman" panose="02020603050405020304" pitchFamily="18" charset="0"/>
                        <a:ea typeface="Times New Roman" panose="02020603050405020304" pitchFamily="18" charset="0"/>
                      </a:endParaRPr>
                    </a:p>
                  </a:txBody>
                  <a:tcPr marL="68580" marR="68580" marT="0" marB="0" anchor="b"/>
                </a:tc>
                <a:extLst>
                  <a:ext uri="{0D108BD9-81ED-4DB2-BD59-A6C34878D82A}">
                    <a16:rowId xmlns:a16="http://schemas.microsoft.com/office/drawing/2014/main" val="576192002"/>
                  </a:ext>
                </a:extLst>
              </a:tr>
              <a:tr h="332387">
                <a:tc>
                  <a:txBody>
                    <a:bodyPr/>
                    <a:lstStyle/>
                    <a:p>
                      <a:r>
                        <a:rPr lang="en-IN" sz="1800">
                          <a:effectLst/>
                        </a:rPr>
                        <a:t>Plain RTL</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extLst>
                  <a:ext uri="{0D108BD9-81ED-4DB2-BD59-A6C34878D82A}">
                    <a16:rowId xmlns:a16="http://schemas.microsoft.com/office/drawing/2014/main" val="3656206536"/>
                  </a:ext>
                </a:extLst>
              </a:tr>
              <a:tr h="332387">
                <a:tc>
                  <a:txBody>
                    <a:bodyPr/>
                    <a:lstStyle/>
                    <a:p>
                      <a:r>
                        <a:rPr lang="en-IN" sz="1800">
                          <a:effectLst/>
                        </a:rPr>
                        <a:t>Encrypted RTL</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2785879537"/>
                  </a:ext>
                </a:extLst>
              </a:tr>
              <a:tr h="543670">
                <a:tc>
                  <a:txBody>
                    <a:bodyPr/>
                    <a:lstStyle/>
                    <a:p>
                      <a:r>
                        <a:rPr lang="en-IN" sz="1800">
                          <a:effectLst/>
                        </a:rPr>
                        <a:t>TCL based model with Stub</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extLst>
                  <a:ext uri="{0D108BD9-81ED-4DB2-BD59-A6C34878D82A}">
                    <a16:rowId xmlns:a16="http://schemas.microsoft.com/office/drawing/2014/main" val="2169225402"/>
                  </a:ext>
                </a:extLst>
              </a:tr>
              <a:tr h="332387">
                <a:tc>
                  <a:txBody>
                    <a:bodyPr/>
                    <a:lstStyle/>
                    <a:p>
                      <a:r>
                        <a:rPr lang="en-IN" sz="1800">
                          <a:effectLst/>
                        </a:rPr>
                        <a:t>Whitebox HDM</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extLst>
                  <a:ext uri="{0D108BD9-81ED-4DB2-BD59-A6C34878D82A}">
                    <a16:rowId xmlns:a16="http://schemas.microsoft.com/office/drawing/2014/main" val="1505474464"/>
                  </a:ext>
                </a:extLst>
              </a:tr>
              <a:tr h="332387">
                <a:tc>
                  <a:txBody>
                    <a:bodyPr/>
                    <a:lstStyle/>
                    <a:p>
                      <a:r>
                        <a:rPr lang="en-IN" sz="1800">
                          <a:effectLst/>
                        </a:rPr>
                        <a:t>Interface HDM</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FF000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a:effectLst/>
                        </a:rPr>
                        <a:t> </a:t>
                      </a:r>
                      <a:endParaRPr lang="en-IN" sz="240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extLst>
                  <a:ext uri="{0D108BD9-81ED-4DB2-BD59-A6C34878D82A}">
                    <a16:rowId xmlns:a16="http://schemas.microsoft.com/office/drawing/2014/main" val="3038959147"/>
                  </a:ext>
                </a:extLst>
              </a:tr>
              <a:tr h="349006">
                <a:tc>
                  <a:txBody>
                    <a:bodyPr/>
                    <a:lstStyle/>
                    <a:p>
                      <a:r>
                        <a:rPr lang="en-IN" sz="1800">
                          <a:effectLst/>
                        </a:rPr>
                        <a:t>Abstract HDM</a:t>
                      </a:r>
                      <a:endParaRPr lang="en-IN" sz="24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r>
                        <a:rPr lang="en-IN" sz="1800" dirty="0">
                          <a:effectLst/>
                          <a:highlight>
                            <a:srgbClr val="99FF33"/>
                          </a:highlight>
                        </a:rPr>
                        <a:t> </a:t>
                      </a:r>
                      <a:endParaRPr lang="en-IN" sz="2400" dirty="0">
                        <a:effectLst/>
                        <a:highlight>
                          <a:srgbClr val="99FF33"/>
                        </a:highligh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tc>
                  <a:txBody>
                    <a:bodyPr/>
                    <a:lstStyle/>
                    <a:p>
                      <a:r>
                        <a:rPr lang="en-IN" sz="1800" dirty="0">
                          <a:effectLst/>
                        </a:rPr>
                        <a:t> </a:t>
                      </a:r>
                      <a:endParaRPr lang="en-IN" sz="2400" dirty="0">
                        <a:effectLst/>
                        <a:latin typeface="Times New Roman" panose="02020603050405020304" pitchFamily="18" charset="0"/>
                        <a:ea typeface="Times New Roman" panose="02020603050405020304" pitchFamily="18" charset="0"/>
                      </a:endParaRPr>
                    </a:p>
                  </a:txBody>
                  <a:tcPr marL="68580" marR="68580" marT="0" marB="0" anchor="b">
                    <a:solidFill>
                      <a:srgbClr val="92D050"/>
                    </a:solidFill>
                  </a:tcPr>
                </a:tc>
                <a:extLst>
                  <a:ext uri="{0D108BD9-81ED-4DB2-BD59-A6C34878D82A}">
                    <a16:rowId xmlns:a16="http://schemas.microsoft.com/office/drawing/2014/main" val="1748495354"/>
                  </a:ext>
                </a:extLst>
              </a:tr>
            </a:tbl>
          </a:graphicData>
        </a:graphic>
      </p:graphicFrame>
      <p:sp>
        <p:nvSpPr>
          <p:cNvPr id="7" name="Rectangle 1">
            <a:extLst>
              <a:ext uri="{FF2B5EF4-FFF2-40B4-BE49-F238E27FC236}">
                <a16:creationId xmlns:a16="http://schemas.microsoft.com/office/drawing/2014/main" id="{8366A94B-558C-4872-826B-4F85276576E7}"/>
              </a:ext>
            </a:extLst>
          </p:cNvPr>
          <p:cNvSpPr>
            <a:spLocks noChangeArrowheads="1"/>
          </p:cNvSpPr>
          <p:nvPr/>
        </p:nvSpPr>
        <p:spPr bwMode="auto">
          <a:xfrm>
            <a:off x="2362200" y="609600"/>
            <a:ext cx="8405186"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9063"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Comparing above discussed HDM solutions, </a:t>
            </a:r>
          </a:p>
          <a:p>
            <a:pPr marL="0" marR="0" lvl="0" indent="119063" algn="ctr"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we can populate following table based on our experiments. </a:t>
            </a: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119063"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2853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628F12E-F742-407A-BC02-92A060082295}"/>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57130CA-6F87-438B-AD44-F6DCACB73E64}"/>
              </a:ext>
            </a:extLst>
          </p:cNvPr>
          <p:cNvSpPr>
            <a:spLocks noGrp="1"/>
          </p:cNvSpPr>
          <p:nvPr>
            <p:ph type="sldNum" sz="quarter" idx="12"/>
          </p:nvPr>
        </p:nvSpPr>
        <p:spPr/>
        <p:txBody>
          <a:bodyPr/>
          <a:lstStyle/>
          <a:p>
            <a:fld id="{8B820FFD-5868-4678-ACC2-C353669912D5}" type="slidenum">
              <a:rPr lang="en-US" smtClean="0"/>
              <a:pPr/>
              <a:t>23</a:t>
            </a:fld>
            <a:endParaRPr lang="en-US"/>
          </a:p>
        </p:txBody>
      </p:sp>
      <p:pic>
        <p:nvPicPr>
          <p:cNvPr id="9218" name="Picture 2" descr="Conclusion Speech Bubble. Conclusion Ribbon Sign. Stock Vector -  Illustration of template, paper: 171809742">
            <a:extLst>
              <a:ext uri="{FF2B5EF4-FFF2-40B4-BE49-F238E27FC236}">
                <a16:creationId xmlns:a16="http://schemas.microsoft.com/office/drawing/2014/main" id="{F397F349-CCA3-4AE5-AE15-1D98C8BFE5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464435"/>
            <a:ext cx="6096000" cy="283051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356D70F-2A02-4A39-BB8C-62C98E1B1F91}"/>
              </a:ext>
            </a:extLst>
          </p:cNvPr>
          <p:cNvSpPr txBox="1"/>
          <p:nvPr/>
        </p:nvSpPr>
        <p:spPr>
          <a:xfrm>
            <a:off x="3503428" y="2837972"/>
            <a:ext cx="6097772" cy="2038828"/>
          </a:xfrm>
          <a:prstGeom prst="rect">
            <a:avLst/>
          </a:prstGeom>
          <a:noFill/>
        </p:spPr>
        <p:txBody>
          <a:bodyPr wrap="square">
            <a:spAutoFit/>
          </a:bodyPr>
          <a:lstStyle/>
          <a:p>
            <a:pPr indent="118745" algn="just">
              <a:lnSpc>
                <a:spcPct val="150000"/>
              </a:lnSpc>
            </a:pPr>
            <a:r>
              <a:rPr lang="en-US" sz="1800" dirty="0">
                <a:solidFill>
                  <a:srgbClr val="000000"/>
                </a:solidFill>
                <a:effectLst/>
                <a:latin typeface="Times New Roman" panose="02020603050405020304" pitchFamily="18" charset="0"/>
                <a:ea typeface="Times New Roman" panose="02020603050405020304" pitchFamily="18" charset="0"/>
              </a:rPr>
              <a:t>Based on Last 2 slides, we can see that Abstract HDM satisfy all requirements as a solution. So, we comprehensively verified and recommend this solution if we are incorporating Encrypted block in large SoC design.</a:t>
            </a:r>
            <a:endParaRPr lang="en-IN" sz="1800" dirty="0">
              <a:effectLst/>
              <a:latin typeface="Times New Roman" panose="02020603050405020304" pitchFamily="18" charset="0"/>
              <a:ea typeface="Times New Roman" panose="02020603050405020304" pitchFamily="18" charset="0"/>
            </a:endParaRPr>
          </a:p>
          <a:p>
            <a:pPr indent="118745" algn="just">
              <a:lnSpc>
                <a:spcPct val="150000"/>
              </a:lnSpc>
            </a:pPr>
            <a:r>
              <a:rPr lang="en-US" sz="14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9723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Questions</a:t>
            </a:r>
          </a:p>
        </p:txBody>
      </p:sp>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 Accellera Systems Initiative</a:t>
            </a:r>
            <a:endParaRPr lang="en-US" dirty="0"/>
          </a:p>
        </p:txBody>
      </p:sp>
      <p:sp>
        <p:nvSpPr>
          <p:cNvPr id="5" name="Slide Number Placeholder 4"/>
          <p:cNvSpPr>
            <a:spLocks noGrp="1"/>
          </p:cNvSpPr>
          <p:nvPr>
            <p:ph type="sldNum" sz="quarter" idx="12"/>
          </p:nvPr>
        </p:nvSpPr>
        <p:spPr/>
        <p:txBody>
          <a:bodyPr/>
          <a:lstStyle/>
          <a:p>
            <a:fld id="{8B820FFD-5868-4678-ACC2-C353669912D5}" type="slidenum">
              <a:rPr lang="en-US" smtClean="0"/>
              <a:pPr/>
              <a:t>25</a:t>
            </a:fld>
            <a:endParaRPr lang="en-US"/>
          </a:p>
        </p:txBody>
      </p:sp>
      <p:pic>
        <p:nvPicPr>
          <p:cNvPr id="10242" name="Picture 2" descr="How to Respond to Thank You (In All Kind of Situations)">
            <a:extLst>
              <a:ext uri="{FF2B5EF4-FFF2-40B4-BE49-F238E27FC236}">
                <a16:creationId xmlns:a16="http://schemas.microsoft.com/office/drawing/2014/main" id="{E6F949B1-2BE7-453A-B372-15FB85E022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4650" y="1066800"/>
            <a:ext cx="6362700" cy="424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1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3</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609600" y="457201"/>
            <a:ext cx="10820400" cy="4072910"/>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Problem Statement</a:t>
            </a: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EDA industry provides Hierarchal solutions. </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Where low level blocks are analyzed individually and then a Hierarchal model of that low level modules are created and used in place of that block.</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This model replicates the boundary conditions of the block.</a:t>
            </a:r>
          </a:p>
          <a:p>
            <a:pPr marL="285750" indent="-285750">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And help close the Static analysis </a:t>
            </a:r>
          </a:p>
          <a:p>
            <a:pPr>
              <a:lnSpc>
                <a:spcPct val="150000"/>
              </a:lnSpc>
            </a:pP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33132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4</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609600" y="457201"/>
            <a:ext cx="10820400" cy="4072910"/>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Problem Statement</a:t>
            </a: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Many SoCs use third Party IPs or IPs under legal bindings where you cannot have access to the actual RTL or schematic of the IP.</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These IPs are provided in form of Encrypted RTL.</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Which help the EDA tool to read/ compile and analyze the design defined in those encrypted RTL.</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But all the paths/ Reg Names are encrypted.</a:t>
            </a:r>
          </a:p>
          <a:p>
            <a:pPr>
              <a:lnSpc>
                <a:spcPct val="150000"/>
              </a:lnSpc>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C5AF293A-DE32-4695-A114-269011C940C4}"/>
              </a:ext>
            </a:extLst>
          </p:cNvPr>
          <p:cNvPicPr>
            <a:picLocks noChangeAspect="1"/>
          </p:cNvPicPr>
          <p:nvPr/>
        </p:nvPicPr>
        <p:blipFill>
          <a:blip r:embed="rId2"/>
          <a:stretch>
            <a:fillRect/>
          </a:stretch>
        </p:blipFill>
        <p:spPr>
          <a:xfrm>
            <a:off x="4724400" y="3733800"/>
            <a:ext cx="2290763" cy="2223056"/>
          </a:xfrm>
          <a:prstGeom prst="rect">
            <a:avLst/>
          </a:prstGeom>
        </p:spPr>
      </p:pic>
    </p:spTree>
    <p:extLst>
      <p:ext uri="{BB962C8B-B14F-4D97-AF65-F5344CB8AC3E}">
        <p14:creationId xmlns:p14="http://schemas.microsoft.com/office/powerpoint/2010/main" val="3638829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5</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609600" y="457201"/>
            <a:ext cx="10820400" cy="3164969"/>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Problem Statement</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This Becomes a problem for Hierarchal Analysis.</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Teams can by Geographically and emotionally divided</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How to report the part of  problem lying inside the encrypted block?</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How do teams communicate on such problems?</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How do teams know where the problem lies? How to solve it?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C5AF293A-DE32-4695-A114-269011C940C4}"/>
              </a:ext>
            </a:extLst>
          </p:cNvPr>
          <p:cNvPicPr>
            <a:picLocks noChangeAspect="1"/>
          </p:cNvPicPr>
          <p:nvPr/>
        </p:nvPicPr>
        <p:blipFill>
          <a:blip r:embed="rId2"/>
          <a:stretch>
            <a:fillRect/>
          </a:stretch>
        </p:blipFill>
        <p:spPr>
          <a:xfrm>
            <a:off x="1676400" y="3718164"/>
            <a:ext cx="2290763" cy="2223056"/>
          </a:xfrm>
          <a:prstGeom prst="rect">
            <a:avLst/>
          </a:prstGeom>
        </p:spPr>
      </p:pic>
      <p:pic>
        <p:nvPicPr>
          <p:cNvPr id="8" name="Picture 7">
            <a:extLst>
              <a:ext uri="{FF2B5EF4-FFF2-40B4-BE49-F238E27FC236}">
                <a16:creationId xmlns:a16="http://schemas.microsoft.com/office/drawing/2014/main" id="{7A8F166F-F40F-43EA-9646-DE79C81C28DA}"/>
              </a:ext>
            </a:extLst>
          </p:cNvPr>
          <p:cNvPicPr>
            <a:picLocks noChangeAspect="1"/>
          </p:cNvPicPr>
          <p:nvPr/>
        </p:nvPicPr>
        <p:blipFill>
          <a:blip r:embed="rId2"/>
          <a:stretch>
            <a:fillRect/>
          </a:stretch>
        </p:blipFill>
        <p:spPr>
          <a:xfrm>
            <a:off x="9370218" y="3678597"/>
            <a:ext cx="2290763" cy="2223056"/>
          </a:xfrm>
          <a:prstGeom prst="rect">
            <a:avLst/>
          </a:prstGeom>
        </p:spPr>
      </p:pic>
      <p:pic>
        <p:nvPicPr>
          <p:cNvPr id="9" name="Picture 8">
            <a:extLst>
              <a:ext uri="{FF2B5EF4-FFF2-40B4-BE49-F238E27FC236}">
                <a16:creationId xmlns:a16="http://schemas.microsoft.com/office/drawing/2014/main" id="{FC7FFDBC-3DDE-4919-B66D-C2F9EC115076}"/>
              </a:ext>
            </a:extLst>
          </p:cNvPr>
          <p:cNvPicPr>
            <a:picLocks noChangeAspect="1"/>
          </p:cNvPicPr>
          <p:nvPr/>
        </p:nvPicPr>
        <p:blipFill>
          <a:blip r:embed="rId2"/>
          <a:stretch>
            <a:fillRect/>
          </a:stretch>
        </p:blipFill>
        <p:spPr>
          <a:xfrm>
            <a:off x="8991600" y="374572"/>
            <a:ext cx="2290763" cy="2223056"/>
          </a:xfrm>
          <a:prstGeom prst="rect">
            <a:avLst/>
          </a:prstGeom>
        </p:spPr>
      </p:pic>
      <p:cxnSp>
        <p:nvCxnSpPr>
          <p:cNvPr id="3" name="Straight Arrow Connector 2">
            <a:extLst>
              <a:ext uri="{FF2B5EF4-FFF2-40B4-BE49-F238E27FC236}">
                <a16:creationId xmlns:a16="http://schemas.microsoft.com/office/drawing/2014/main" id="{879281C2-2434-4A28-9ACF-B0F60165FB6B}"/>
              </a:ext>
            </a:extLst>
          </p:cNvPr>
          <p:cNvCxnSpPr>
            <a:cxnSpLocks/>
          </p:cNvCxnSpPr>
          <p:nvPr/>
        </p:nvCxnSpPr>
        <p:spPr>
          <a:xfrm flipV="1">
            <a:off x="4724400" y="2597628"/>
            <a:ext cx="3733800" cy="235537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1CCE72C-1D62-4E86-BC2A-FD2D980EC34B}"/>
              </a:ext>
            </a:extLst>
          </p:cNvPr>
          <p:cNvCxnSpPr/>
          <p:nvPr/>
        </p:nvCxnSpPr>
        <p:spPr>
          <a:xfrm flipH="1">
            <a:off x="4724400" y="5161600"/>
            <a:ext cx="411956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8AB373A-9176-438D-9787-F86147EB48BA}"/>
              </a:ext>
            </a:extLst>
          </p:cNvPr>
          <p:cNvCxnSpPr>
            <a:cxnSpLocks/>
          </p:cNvCxnSpPr>
          <p:nvPr/>
        </p:nvCxnSpPr>
        <p:spPr>
          <a:xfrm>
            <a:off x="9753600" y="2743200"/>
            <a:ext cx="0" cy="175260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18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2000" fill="hold"/>
                                        <p:tgtEl>
                                          <p:spTgt spid="3"/>
                                        </p:tgtEl>
                                        <p:attrNameLst>
                                          <p:attrName>stroke.color</p:attrName>
                                        </p:attrNameLst>
                                      </p:cBhvr>
                                      <p:to>
                                        <a:schemeClr val="accent2"/>
                                      </p:to>
                                    </p:animClr>
                                    <p:set>
                                      <p:cBhvr>
                                        <p:cTn id="7" dur="2000" fill="hold"/>
                                        <p:tgtEl>
                                          <p:spTgt spid="3"/>
                                        </p:tgtEl>
                                        <p:attrNameLst>
                                          <p:attrName>stroke.on</p:attrName>
                                        </p:attrNameLst>
                                      </p:cBhvr>
                                      <p:to>
                                        <p:strVal val="true"/>
                                      </p:to>
                                    </p:set>
                                  </p:childTnLst>
                                </p:cTn>
                              </p:par>
                              <p:par>
                                <p:cTn id="8" presetID="7" presetClass="emph" presetSubtype="2" fill="hold" nodeType="withEffect">
                                  <p:stCondLst>
                                    <p:cond delay="0"/>
                                  </p:stCondLst>
                                  <p:childTnLst>
                                    <p:animClr clrSpc="rgb" dir="cw">
                                      <p:cBhvr>
                                        <p:cTn id="9" dur="2000" fill="hold"/>
                                        <p:tgtEl>
                                          <p:spTgt spid="14"/>
                                        </p:tgtEl>
                                        <p:attrNameLst>
                                          <p:attrName>stroke.color</p:attrName>
                                        </p:attrNameLst>
                                      </p:cBhvr>
                                      <p:to>
                                        <a:schemeClr val="accent2"/>
                                      </p:to>
                                    </p:animClr>
                                    <p:set>
                                      <p:cBhvr>
                                        <p:cTn id="10" dur="2000" fill="hold"/>
                                        <p:tgtEl>
                                          <p:spTgt spid="14"/>
                                        </p:tgtEl>
                                        <p:attrNameLst>
                                          <p:attrName>stroke.on</p:attrName>
                                        </p:attrNameLst>
                                      </p:cBhvr>
                                      <p:to>
                                        <p:strVal val="true"/>
                                      </p:to>
                                    </p:set>
                                  </p:childTnLst>
                                </p:cTn>
                              </p:par>
                              <p:par>
                                <p:cTn id="11" presetID="7" presetClass="emph" presetSubtype="2" fill="hold" nodeType="withEffect">
                                  <p:stCondLst>
                                    <p:cond delay="0"/>
                                  </p:stCondLst>
                                  <p:childTnLst>
                                    <p:animClr clrSpc="rgb" dir="cw">
                                      <p:cBhvr>
                                        <p:cTn id="12" dur="2000" fill="hold"/>
                                        <p:tgtEl>
                                          <p:spTgt spid="11"/>
                                        </p:tgtEl>
                                        <p:attrNameLst>
                                          <p:attrName>stroke.color</p:attrName>
                                        </p:attrNameLst>
                                      </p:cBhvr>
                                      <p:to>
                                        <a:schemeClr val="accent2"/>
                                      </p:to>
                                    </p:animClr>
                                    <p:set>
                                      <p:cBhvr>
                                        <p:cTn id="13" dur="2000" fill="hold"/>
                                        <p:tgtEl>
                                          <p:spTgt spid="11"/>
                                        </p:tgtEl>
                                        <p:attrNameLst>
                                          <p:attrName>stroke.on</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32" presetClass="emph" presetSubtype="0" fill="hold" nodeType="clickEffect">
                                  <p:stCondLst>
                                    <p:cond delay="0"/>
                                  </p:stCondLst>
                                  <p:childTnLst>
                                    <p:animRot by="120000">
                                      <p:cBhvr>
                                        <p:cTn id="17" dur="425" fill="hold">
                                          <p:stCondLst>
                                            <p:cond delay="0"/>
                                          </p:stCondLst>
                                        </p:cTn>
                                        <p:tgtEl>
                                          <p:spTgt spid="3"/>
                                        </p:tgtEl>
                                        <p:attrNameLst>
                                          <p:attrName>r</p:attrName>
                                        </p:attrNameLst>
                                      </p:cBhvr>
                                    </p:animRot>
                                    <p:animRot by="-240000">
                                      <p:cBhvr>
                                        <p:cTn id="18" dur="850" fill="hold">
                                          <p:stCondLst>
                                            <p:cond delay="850"/>
                                          </p:stCondLst>
                                        </p:cTn>
                                        <p:tgtEl>
                                          <p:spTgt spid="3"/>
                                        </p:tgtEl>
                                        <p:attrNameLst>
                                          <p:attrName>r</p:attrName>
                                        </p:attrNameLst>
                                      </p:cBhvr>
                                    </p:animRot>
                                    <p:animRot by="240000">
                                      <p:cBhvr>
                                        <p:cTn id="19" dur="850" fill="hold">
                                          <p:stCondLst>
                                            <p:cond delay="1700"/>
                                          </p:stCondLst>
                                        </p:cTn>
                                        <p:tgtEl>
                                          <p:spTgt spid="3"/>
                                        </p:tgtEl>
                                        <p:attrNameLst>
                                          <p:attrName>r</p:attrName>
                                        </p:attrNameLst>
                                      </p:cBhvr>
                                    </p:animRot>
                                    <p:animRot by="-240000">
                                      <p:cBhvr>
                                        <p:cTn id="20" dur="850" fill="hold">
                                          <p:stCondLst>
                                            <p:cond delay="2550"/>
                                          </p:stCondLst>
                                        </p:cTn>
                                        <p:tgtEl>
                                          <p:spTgt spid="3"/>
                                        </p:tgtEl>
                                        <p:attrNameLst>
                                          <p:attrName>r</p:attrName>
                                        </p:attrNameLst>
                                      </p:cBhvr>
                                    </p:animRot>
                                    <p:animRot by="120000">
                                      <p:cBhvr>
                                        <p:cTn id="21" dur="850" fill="hold">
                                          <p:stCondLst>
                                            <p:cond delay="3400"/>
                                          </p:stCondLst>
                                        </p:cTn>
                                        <p:tgtEl>
                                          <p:spTgt spid="3"/>
                                        </p:tgtEl>
                                        <p:attrNameLst>
                                          <p:attrName>r</p:attrName>
                                        </p:attrNameLst>
                                      </p:cBhvr>
                                    </p:animRot>
                                  </p:childTnLst>
                                </p:cTn>
                              </p:par>
                              <p:par>
                                <p:cTn id="22" presetID="32" presetClass="emph" presetSubtype="0" fill="hold" nodeType="withEffect">
                                  <p:stCondLst>
                                    <p:cond delay="0"/>
                                  </p:stCondLst>
                                  <p:childTnLst>
                                    <p:animRot by="120000">
                                      <p:cBhvr>
                                        <p:cTn id="23" dur="425" fill="hold">
                                          <p:stCondLst>
                                            <p:cond delay="0"/>
                                          </p:stCondLst>
                                        </p:cTn>
                                        <p:tgtEl>
                                          <p:spTgt spid="14"/>
                                        </p:tgtEl>
                                        <p:attrNameLst>
                                          <p:attrName>r</p:attrName>
                                        </p:attrNameLst>
                                      </p:cBhvr>
                                    </p:animRot>
                                    <p:animRot by="-240000">
                                      <p:cBhvr>
                                        <p:cTn id="24" dur="850" fill="hold">
                                          <p:stCondLst>
                                            <p:cond delay="850"/>
                                          </p:stCondLst>
                                        </p:cTn>
                                        <p:tgtEl>
                                          <p:spTgt spid="14"/>
                                        </p:tgtEl>
                                        <p:attrNameLst>
                                          <p:attrName>r</p:attrName>
                                        </p:attrNameLst>
                                      </p:cBhvr>
                                    </p:animRot>
                                    <p:animRot by="240000">
                                      <p:cBhvr>
                                        <p:cTn id="25" dur="850" fill="hold">
                                          <p:stCondLst>
                                            <p:cond delay="1700"/>
                                          </p:stCondLst>
                                        </p:cTn>
                                        <p:tgtEl>
                                          <p:spTgt spid="14"/>
                                        </p:tgtEl>
                                        <p:attrNameLst>
                                          <p:attrName>r</p:attrName>
                                        </p:attrNameLst>
                                      </p:cBhvr>
                                    </p:animRot>
                                    <p:animRot by="-240000">
                                      <p:cBhvr>
                                        <p:cTn id="26" dur="850" fill="hold">
                                          <p:stCondLst>
                                            <p:cond delay="2550"/>
                                          </p:stCondLst>
                                        </p:cTn>
                                        <p:tgtEl>
                                          <p:spTgt spid="14"/>
                                        </p:tgtEl>
                                        <p:attrNameLst>
                                          <p:attrName>r</p:attrName>
                                        </p:attrNameLst>
                                      </p:cBhvr>
                                    </p:animRot>
                                    <p:animRot by="120000">
                                      <p:cBhvr>
                                        <p:cTn id="27" dur="850" fill="hold">
                                          <p:stCondLst>
                                            <p:cond delay="3400"/>
                                          </p:stCondLst>
                                        </p:cTn>
                                        <p:tgtEl>
                                          <p:spTgt spid="14"/>
                                        </p:tgtEl>
                                        <p:attrNameLst>
                                          <p:attrName>r</p:attrName>
                                        </p:attrNameLst>
                                      </p:cBhvr>
                                    </p:animRot>
                                  </p:childTnLst>
                                </p:cTn>
                              </p:par>
                              <p:par>
                                <p:cTn id="28" presetID="32" presetClass="emph" presetSubtype="0" fill="hold" nodeType="withEffect">
                                  <p:stCondLst>
                                    <p:cond delay="0"/>
                                  </p:stCondLst>
                                  <p:childTnLst>
                                    <p:animRot by="120000">
                                      <p:cBhvr>
                                        <p:cTn id="29" dur="425" fill="hold">
                                          <p:stCondLst>
                                            <p:cond delay="0"/>
                                          </p:stCondLst>
                                        </p:cTn>
                                        <p:tgtEl>
                                          <p:spTgt spid="11"/>
                                        </p:tgtEl>
                                        <p:attrNameLst>
                                          <p:attrName>r</p:attrName>
                                        </p:attrNameLst>
                                      </p:cBhvr>
                                    </p:animRot>
                                    <p:animRot by="-240000">
                                      <p:cBhvr>
                                        <p:cTn id="30" dur="850" fill="hold">
                                          <p:stCondLst>
                                            <p:cond delay="850"/>
                                          </p:stCondLst>
                                        </p:cTn>
                                        <p:tgtEl>
                                          <p:spTgt spid="11"/>
                                        </p:tgtEl>
                                        <p:attrNameLst>
                                          <p:attrName>r</p:attrName>
                                        </p:attrNameLst>
                                      </p:cBhvr>
                                    </p:animRot>
                                    <p:animRot by="240000">
                                      <p:cBhvr>
                                        <p:cTn id="31" dur="850" fill="hold">
                                          <p:stCondLst>
                                            <p:cond delay="1700"/>
                                          </p:stCondLst>
                                        </p:cTn>
                                        <p:tgtEl>
                                          <p:spTgt spid="11"/>
                                        </p:tgtEl>
                                        <p:attrNameLst>
                                          <p:attrName>r</p:attrName>
                                        </p:attrNameLst>
                                      </p:cBhvr>
                                    </p:animRot>
                                    <p:animRot by="-240000">
                                      <p:cBhvr>
                                        <p:cTn id="32" dur="850" fill="hold">
                                          <p:stCondLst>
                                            <p:cond delay="2550"/>
                                          </p:stCondLst>
                                        </p:cTn>
                                        <p:tgtEl>
                                          <p:spTgt spid="11"/>
                                        </p:tgtEl>
                                        <p:attrNameLst>
                                          <p:attrName>r</p:attrName>
                                        </p:attrNameLst>
                                      </p:cBhvr>
                                    </p:animRot>
                                    <p:animRot by="120000">
                                      <p:cBhvr>
                                        <p:cTn id="33" dur="850" fill="hold">
                                          <p:stCondLst>
                                            <p:cond delay="3400"/>
                                          </p:stCondLst>
                                        </p:cTn>
                                        <p:tgtEl>
                                          <p:spTgt spid="11"/>
                                        </p:tgtEl>
                                        <p:attrNameLst>
                                          <p:attrName>r</p:attrName>
                                        </p:attrNameLst>
                                      </p:cBhvr>
                                    </p:animRot>
                                  </p:childTnLst>
                                </p:cTn>
                              </p:par>
                              <p:par>
                                <p:cTn id="34" presetID="32" presetClass="emph" presetSubtype="0" fill="hold" nodeType="withEffect">
                                  <p:stCondLst>
                                    <p:cond delay="0"/>
                                  </p:stCondLst>
                                  <p:childTnLst>
                                    <p:animRot by="120000">
                                      <p:cBhvr>
                                        <p:cTn id="35" dur="500" fill="hold">
                                          <p:stCondLst>
                                            <p:cond delay="0"/>
                                          </p:stCondLst>
                                        </p:cTn>
                                        <p:tgtEl>
                                          <p:spTgt spid="9"/>
                                        </p:tgtEl>
                                        <p:attrNameLst>
                                          <p:attrName>r</p:attrName>
                                        </p:attrNameLst>
                                      </p:cBhvr>
                                    </p:animRot>
                                    <p:animRot by="-240000">
                                      <p:cBhvr>
                                        <p:cTn id="36" dur="1000" fill="hold">
                                          <p:stCondLst>
                                            <p:cond delay="1000"/>
                                          </p:stCondLst>
                                        </p:cTn>
                                        <p:tgtEl>
                                          <p:spTgt spid="9"/>
                                        </p:tgtEl>
                                        <p:attrNameLst>
                                          <p:attrName>r</p:attrName>
                                        </p:attrNameLst>
                                      </p:cBhvr>
                                    </p:animRot>
                                    <p:animRot by="240000">
                                      <p:cBhvr>
                                        <p:cTn id="37" dur="1000" fill="hold">
                                          <p:stCondLst>
                                            <p:cond delay="2000"/>
                                          </p:stCondLst>
                                        </p:cTn>
                                        <p:tgtEl>
                                          <p:spTgt spid="9"/>
                                        </p:tgtEl>
                                        <p:attrNameLst>
                                          <p:attrName>r</p:attrName>
                                        </p:attrNameLst>
                                      </p:cBhvr>
                                    </p:animRot>
                                    <p:animRot by="-240000">
                                      <p:cBhvr>
                                        <p:cTn id="38" dur="1000" fill="hold">
                                          <p:stCondLst>
                                            <p:cond delay="3000"/>
                                          </p:stCondLst>
                                        </p:cTn>
                                        <p:tgtEl>
                                          <p:spTgt spid="9"/>
                                        </p:tgtEl>
                                        <p:attrNameLst>
                                          <p:attrName>r</p:attrName>
                                        </p:attrNameLst>
                                      </p:cBhvr>
                                    </p:animRot>
                                    <p:animRot by="120000">
                                      <p:cBhvr>
                                        <p:cTn id="39" dur="1000" fill="hold">
                                          <p:stCondLst>
                                            <p:cond delay="4000"/>
                                          </p:stCondLst>
                                        </p:cTn>
                                        <p:tgtEl>
                                          <p:spTgt spid="9"/>
                                        </p:tgtEl>
                                        <p:attrNameLst>
                                          <p:attrName>r</p:attrName>
                                        </p:attrNameLst>
                                      </p:cBhvr>
                                    </p:animRot>
                                  </p:childTnLst>
                                </p:cTn>
                              </p:par>
                              <p:par>
                                <p:cTn id="40" presetID="32" presetClass="emph" presetSubtype="0" fill="hold" nodeType="withEffect">
                                  <p:stCondLst>
                                    <p:cond delay="0"/>
                                  </p:stCondLst>
                                  <p:childTnLst>
                                    <p:animRot by="120000">
                                      <p:cBhvr>
                                        <p:cTn id="41" dur="500" fill="hold">
                                          <p:stCondLst>
                                            <p:cond delay="0"/>
                                          </p:stCondLst>
                                        </p:cTn>
                                        <p:tgtEl>
                                          <p:spTgt spid="8"/>
                                        </p:tgtEl>
                                        <p:attrNameLst>
                                          <p:attrName>r</p:attrName>
                                        </p:attrNameLst>
                                      </p:cBhvr>
                                    </p:animRot>
                                    <p:animRot by="-240000">
                                      <p:cBhvr>
                                        <p:cTn id="42" dur="1000" fill="hold">
                                          <p:stCondLst>
                                            <p:cond delay="1000"/>
                                          </p:stCondLst>
                                        </p:cTn>
                                        <p:tgtEl>
                                          <p:spTgt spid="8"/>
                                        </p:tgtEl>
                                        <p:attrNameLst>
                                          <p:attrName>r</p:attrName>
                                        </p:attrNameLst>
                                      </p:cBhvr>
                                    </p:animRot>
                                    <p:animRot by="240000">
                                      <p:cBhvr>
                                        <p:cTn id="43" dur="1000" fill="hold">
                                          <p:stCondLst>
                                            <p:cond delay="2000"/>
                                          </p:stCondLst>
                                        </p:cTn>
                                        <p:tgtEl>
                                          <p:spTgt spid="8"/>
                                        </p:tgtEl>
                                        <p:attrNameLst>
                                          <p:attrName>r</p:attrName>
                                        </p:attrNameLst>
                                      </p:cBhvr>
                                    </p:animRot>
                                    <p:animRot by="-240000">
                                      <p:cBhvr>
                                        <p:cTn id="44" dur="1000" fill="hold">
                                          <p:stCondLst>
                                            <p:cond delay="3000"/>
                                          </p:stCondLst>
                                        </p:cTn>
                                        <p:tgtEl>
                                          <p:spTgt spid="8"/>
                                        </p:tgtEl>
                                        <p:attrNameLst>
                                          <p:attrName>r</p:attrName>
                                        </p:attrNameLst>
                                      </p:cBhvr>
                                    </p:animRot>
                                    <p:animRot by="120000">
                                      <p:cBhvr>
                                        <p:cTn id="45" dur="1000" fill="hold">
                                          <p:stCondLst>
                                            <p:cond delay="4000"/>
                                          </p:stCondLst>
                                        </p:cTn>
                                        <p:tgtEl>
                                          <p:spTgt spid="8"/>
                                        </p:tgtEl>
                                        <p:attrNameLst>
                                          <p:attrName>r</p:attrName>
                                        </p:attrNameLst>
                                      </p:cBhvr>
                                    </p:animRot>
                                  </p:childTnLst>
                                </p:cTn>
                              </p:par>
                              <p:par>
                                <p:cTn id="46" presetID="32" presetClass="emph" presetSubtype="0" fill="hold" nodeType="withEffect">
                                  <p:stCondLst>
                                    <p:cond delay="0"/>
                                  </p:stCondLst>
                                  <p:childTnLst>
                                    <p:animRot by="120000">
                                      <p:cBhvr>
                                        <p:cTn id="47" dur="500" fill="hold">
                                          <p:stCondLst>
                                            <p:cond delay="0"/>
                                          </p:stCondLst>
                                        </p:cTn>
                                        <p:tgtEl>
                                          <p:spTgt spid="6"/>
                                        </p:tgtEl>
                                        <p:attrNameLst>
                                          <p:attrName>r</p:attrName>
                                        </p:attrNameLst>
                                      </p:cBhvr>
                                    </p:animRot>
                                    <p:animRot by="-240000">
                                      <p:cBhvr>
                                        <p:cTn id="48" dur="1000" fill="hold">
                                          <p:stCondLst>
                                            <p:cond delay="1000"/>
                                          </p:stCondLst>
                                        </p:cTn>
                                        <p:tgtEl>
                                          <p:spTgt spid="6"/>
                                        </p:tgtEl>
                                        <p:attrNameLst>
                                          <p:attrName>r</p:attrName>
                                        </p:attrNameLst>
                                      </p:cBhvr>
                                    </p:animRot>
                                    <p:animRot by="240000">
                                      <p:cBhvr>
                                        <p:cTn id="49" dur="1000" fill="hold">
                                          <p:stCondLst>
                                            <p:cond delay="2000"/>
                                          </p:stCondLst>
                                        </p:cTn>
                                        <p:tgtEl>
                                          <p:spTgt spid="6"/>
                                        </p:tgtEl>
                                        <p:attrNameLst>
                                          <p:attrName>r</p:attrName>
                                        </p:attrNameLst>
                                      </p:cBhvr>
                                    </p:animRot>
                                    <p:animRot by="-240000">
                                      <p:cBhvr>
                                        <p:cTn id="50" dur="1000" fill="hold">
                                          <p:stCondLst>
                                            <p:cond delay="3000"/>
                                          </p:stCondLst>
                                        </p:cTn>
                                        <p:tgtEl>
                                          <p:spTgt spid="6"/>
                                        </p:tgtEl>
                                        <p:attrNameLst>
                                          <p:attrName>r</p:attrName>
                                        </p:attrNameLst>
                                      </p:cBhvr>
                                    </p:animRot>
                                    <p:animRot by="120000">
                                      <p:cBhvr>
                                        <p:cTn id="51" dur="1000" fill="hold">
                                          <p:stCondLst>
                                            <p:cond delay="40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6</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609600" y="1059785"/>
            <a:ext cx="10820400" cy="5319405"/>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Problem Statement </a:t>
            </a:r>
            <a:r>
              <a:rPr lang="en-IN" sz="4000" b="1" cap="small"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Solution</a:t>
            </a:r>
            <a:endParaRPr lang="en-IN" sz="4000" b="1" cap="small" dirty="0">
              <a:effectLst/>
              <a:latin typeface="Arial" panose="020B0604020202020204" pitchFamily="34" charset="0"/>
              <a:ea typeface="Times New Roman" panose="02020603050405020304" pitchFamily="18" charset="0"/>
              <a:cs typeface="Arial" panose="020B0604020202020204" pitchFamily="34" charset="0"/>
            </a:endParaRP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In doing so , we should not expose the block RTL or Schematic.</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We should not miss on any problem expected to be reported.</a:t>
            </a:r>
          </a:p>
          <a:p>
            <a:pPr marL="742950" lvl="1" indent="-285750">
              <a:lnSpc>
                <a:spcPct val="150000"/>
              </a:lnSpc>
              <a:buFont typeface="Arial" panose="020B0604020202020204" pitchFamily="34" charset="0"/>
              <a:buChar char="•"/>
            </a:pPr>
            <a:r>
              <a:rPr lang="en-US" dirty="0">
                <a:effectLst/>
                <a:latin typeface="Arial" panose="020B0604020202020204" pitchFamily="34" charset="0"/>
                <a:ea typeface="Times New Roman" panose="02020603050405020304" pitchFamily="18" charset="0"/>
                <a:cs typeface="Arial" panose="020B0604020202020204" pitchFamily="34" charset="0"/>
              </a:rPr>
              <a:t>In CDC all boundary crossings must be reported.</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We should be able to report only the boundary register name involved in the crossing.</a:t>
            </a:r>
          </a:p>
          <a:p>
            <a:pPr marL="742950" lvl="1"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Plus some minimal information like clock names etc. to get the debug information right.</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We have tried various solutions available and checked if it satisfies the goal with appropriate testcases.</a:t>
            </a:r>
          </a:p>
          <a:p>
            <a:pPr lvl="1">
              <a:lnSpc>
                <a:spcPct val="150000"/>
              </a:lnSpc>
            </a:pPr>
            <a:endParaRPr lang="en-US"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pPr>
            <a:endParaRPr lang="en-US" dirty="0">
              <a:effectLst/>
              <a:latin typeface="Arial" panose="020B0604020202020204" pitchFamily="34" charset="0"/>
              <a:ea typeface="Times New Roman" panose="02020603050405020304" pitchFamily="18" charset="0"/>
              <a:cs typeface="Arial" panose="020B0604020202020204" pitchFamily="34" charset="0"/>
            </a:endParaRPr>
          </a:p>
          <a:p>
            <a:pPr lvl="1">
              <a:lnSpc>
                <a:spcPct val="150000"/>
              </a:lnSpc>
            </a:pPr>
            <a:endParaRPr lang="en-IN"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858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7</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2946400" y="1496387"/>
            <a:ext cx="6096000" cy="3380413"/>
          </a:xfrm>
          <a:prstGeom prst="rect">
            <a:avLst/>
          </a:prstGeom>
          <a:noFill/>
        </p:spPr>
        <p:txBody>
          <a:bodyPr wrap="square">
            <a:spAutoFit/>
          </a:bodyPr>
          <a:lstStyle/>
          <a:p>
            <a:pPr algn="ctr">
              <a:lnSpc>
                <a:spcPct val="90000"/>
              </a:lnSpc>
              <a:spcBef>
                <a:spcPts val="600"/>
              </a:spcBef>
              <a:spcAft>
                <a:spcPts val="600"/>
              </a:spcAft>
            </a:pP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Available HDM solutions</a:t>
            </a:r>
          </a:p>
          <a:p>
            <a:pPr marL="220980" indent="-228600" algn="ctr">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50000"/>
              </a:lnSpc>
              <a:buFont typeface="Arial" panose="020B0604020202020204" pitchFamily="34" charset="0"/>
              <a:buChar char="•"/>
            </a:pPr>
            <a:r>
              <a:rPr lang="en-US" dirty="0" err="1">
                <a:latin typeface="Arial" panose="020B0604020202020204" pitchFamily="34" charset="0"/>
                <a:ea typeface="Times New Roman" panose="02020603050405020304" pitchFamily="18" charset="0"/>
                <a:cs typeface="Arial" panose="020B0604020202020204" pitchFamily="34" charset="0"/>
              </a:rPr>
              <a:t>WhiteBox</a:t>
            </a:r>
            <a:r>
              <a:rPr lang="en-US" dirty="0">
                <a:latin typeface="Arial" panose="020B0604020202020204" pitchFamily="34" charset="0"/>
                <a:ea typeface="Times New Roman" panose="02020603050405020304" pitchFamily="18" charset="0"/>
                <a:cs typeface="Arial" panose="020B0604020202020204" pitchFamily="34" charset="0"/>
              </a:rPr>
              <a:t> HDM</a:t>
            </a:r>
          </a:p>
          <a:p>
            <a:pPr marL="285750" indent="-285750">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TCL HDM</a:t>
            </a:r>
          </a:p>
          <a:p>
            <a:pPr marL="285750" indent="-285750">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iHDM</a:t>
            </a:r>
          </a:p>
          <a:p>
            <a:pPr marL="285750" indent="-285750">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Abstract HDM</a:t>
            </a: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7968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8</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1104900" y="1769571"/>
            <a:ext cx="9982200" cy="3318857"/>
          </a:xfrm>
          <a:prstGeom prst="rect">
            <a:avLst/>
          </a:prstGeom>
          <a:noFill/>
        </p:spPr>
        <p:txBody>
          <a:bodyPr wrap="square">
            <a:spAutoFit/>
          </a:bodyPr>
          <a:lstStyle/>
          <a:p>
            <a:pPr algn="ctr">
              <a:lnSpc>
                <a:spcPct val="90000"/>
              </a:lnSpc>
              <a:spcBef>
                <a:spcPts val="600"/>
              </a:spcBef>
              <a:spcAft>
                <a:spcPts val="600"/>
              </a:spcAft>
            </a:pPr>
            <a:r>
              <a:rPr lang="en-IN" sz="4000" b="1" cap="small" dirty="0" err="1">
                <a:effectLst/>
                <a:latin typeface="Arial" panose="020B0604020202020204" pitchFamily="34" charset="0"/>
                <a:ea typeface="Times New Roman" panose="02020603050405020304" pitchFamily="18" charset="0"/>
                <a:cs typeface="Arial" panose="020B0604020202020204" pitchFamily="34" charset="0"/>
              </a:rPr>
              <a:t>WhiteBox</a:t>
            </a: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 HDM</a:t>
            </a:r>
          </a:p>
          <a:p>
            <a:pPr marL="220980" indent="-228600" algn="just">
              <a:lnSpc>
                <a:spcPct val="150000"/>
              </a:lnSpc>
              <a:spcBef>
                <a:spcPts val="600"/>
              </a:spcBef>
              <a:tabLst>
                <a:tab pos="228600" algn="l"/>
              </a:tabLst>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ea typeface="Times New Roman" panose="02020603050405020304" pitchFamily="18" charset="0"/>
              </a:rPr>
              <a:t>Questa CDC® supports third generation HDM. Which means, although the Binary Hierarchal data model is used in place of actual RTL resulting in huge performance improvement, all </a:t>
            </a:r>
            <a:r>
              <a:rPr lang="en-US" sz="1800" b="1" dirty="0">
                <a:effectLst/>
                <a:latin typeface="Times New Roman" panose="02020603050405020304" pitchFamily="18" charset="0"/>
                <a:ea typeface="Times New Roman" panose="02020603050405020304" pitchFamily="18" charset="0"/>
              </a:rPr>
              <a:t>the relevant information of the block is present</a:t>
            </a:r>
            <a:r>
              <a:rPr lang="en-US" sz="1800" dirty="0">
                <a:effectLst/>
                <a:latin typeface="Times New Roman" panose="02020603050405020304" pitchFamily="18" charset="0"/>
                <a:ea typeface="Times New Roman" panose="02020603050405020304" pitchFamily="18" charset="0"/>
              </a:rPr>
              <a:t> with the User. </a:t>
            </a:r>
            <a:r>
              <a:rPr lang="en-US" sz="1800" b="1" dirty="0">
                <a:effectLst/>
                <a:latin typeface="Times New Roman" panose="02020603050405020304" pitchFamily="18" charset="0"/>
                <a:ea typeface="Times New Roman" panose="02020603050405020304" pitchFamily="18" charset="0"/>
              </a:rPr>
              <a:t>Complete browsable schematic</a:t>
            </a:r>
            <a:r>
              <a:rPr lang="en-US" sz="1800" dirty="0">
                <a:effectLst/>
                <a:latin typeface="Times New Roman" panose="02020603050405020304" pitchFamily="18" charset="0"/>
                <a:ea typeface="Times New Roman" panose="02020603050405020304" pitchFamily="18" charset="0"/>
              </a:rPr>
              <a:t> is available where user can </a:t>
            </a:r>
            <a:r>
              <a:rPr lang="en-US" sz="1800" b="1" dirty="0">
                <a:effectLst/>
                <a:latin typeface="Times New Roman" panose="02020603050405020304" pitchFamily="18" charset="0"/>
                <a:ea typeface="Times New Roman" panose="02020603050405020304" pitchFamily="18" charset="0"/>
              </a:rPr>
              <a:t>cross reference</a:t>
            </a:r>
            <a:r>
              <a:rPr lang="en-US" sz="1800" dirty="0">
                <a:effectLst/>
                <a:latin typeface="Times New Roman" panose="02020603050405020304" pitchFamily="18" charset="0"/>
                <a:ea typeface="Times New Roman" panose="02020603050405020304" pitchFamily="18" charset="0"/>
              </a:rPr>
              <a:t> to the actual RTL used at the time of HDM model creation. This is as good as using plain RTL without any restriction with added advantage of smaller runtime. </a:t>
            </a:r>
            <a:endParaRPr lang="en-IN" sz="1800" dirty="0">
              <a:effectLst/>
              <a:latin typeface="Times New Roman" panose="02020603050405020304" pitchFamily="18" charset="0"/>
              <a:ea typeface="Times New Roman" panose="02020603050405020304" pitchFamily="18" charset="0"/>
            </a:endParaRPr>
          </a:p>
          <a:p>
            <a:pPr marL="220980" indent="-228600" algn="ctr">
              <a:lnSpc>
                <a:spcPct val="150000"/>
              </a:lnSpc>
              <a:spcBef>
                <a:spcPts val="600"/>
              </a:spcBef>
              <a:tabLst>
                <a:tab pos="228600" algn="l"/>
              </a:tabLst>
            </a:pP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7454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01F148F-F210-451A-A8A8-824744BDEF2C}"/>
              </a:ext>
            </a:extLst>
          </p:cNvPr>
          <p:cNvSpPr>
            <a:spLocks noGrp="1"/>
          </p:cNvSpPr>
          <p:nvPr>
            <p:ph type="ftr" sz="quarter" idx="11"/>
          </p:nvPr>
        </p:nvSpPr>
        <p:spPr/>
        <p:txBody>
          <a:bodyPr/>
          <a:lstStyle/>
          <a:p>
            <a:r>
              <a:rPr lang="en-US"/>
              <a:t>© Accellera Systems Initiative</a:t>
            </a:r>
            <a:endParaRPr lang="en-US" dirty="0"/>
          </a:p>
        </p:txBody>
      </p:sp>
      <p:sp>
        <p:nvSpPr>
          <p:cNvPr id="5" name="Slide Number Placeholder 4">
            <a:extLst>
              <a:ext uri="{FF2B5EF4-FFF2-40B4-BE49-F238E27FC236}">
                <a16:creationId xmlns:a16="http://schemas.microsoft.com/office/drawing/2014/main" id="{7F072DA0-9BFE-441D-BC36-A85819670366}"/>
              </a:ext>
            </a:extLst>
          </p:cNvPr>
          <p:cNvSpPr>
            <a:spLocks noGrp="1"/>
          </p:cNvSpPr>
          <p:nvPr>
            <p:ph type="sldNum" sz="quarter" idx="12"/>
          </p:nvPr>
        </p:nvSpPr>
        <p:spPr/>
        <p:txBody>
          <a:bodyPr/>
          <a:lstStyle/>
          <a:p>
            <a:fld id="{8B820FFD-5868-4678-ACC2-C353669912D5}" type="slidenum">
              <a:rPr lang="en-US" smtClean="0"/>
              <a:pPr/>
              <a:t>9</a:t>
            </a:fld>
            <a:endParaRPr lang="en-US"/>
          </a:p>
        </p:txBody>
      </p:sp>
      <p:sp>
        <p:nvSpPr>
          <p:cNvPr id="7" name="TextBox 6">
            <a:extLst>
              <a:ext uri="{FF2B5EF4-FFF2-40B4-BE49-F238E27FC236}">
                <a16:creationId xmlns:a16="http://schemas.microsoft.com/office/drawing/2014/main" id="{2D9A1EAA-05D5-407E-94E0-CA2E67C07AA3}"/>
              </a:ext>
            </a:extLst>
          </p:cNvPr>
          <p:cNvSpPr txBox="1"/>
          <p:nvPr/>
        </p:nvSpPr>
        <p:spPr>
          <a:xfrm>
            <a:off x="838200" y="838200"/>
            <a:ext cx="9982200" cy="5319405"/>
          </a:xfrm>
          <a:prstGeom prst="rect">
            <a:avLst/>
          </a:prstGeom>
          <a:noFill/>
        </p:spPr>
        <p:txBody>
          <a:bodyPr wrap="square">
            <a:spAutoFit/>
          </a:bodyPr>
          <a:lstStyle/>
          <a:p>
            <a:pPr algn="ctr">
              <a:lnSpc>
                <a:spcPct val="90000"/>
              </a:lnSpc>
              <a:spcBef>
                <a:spcPts val="600"/>
              </a:spcBef>
              <a:spcAft>
                <a:spcPts val="600"/>
              </a:spcAft>
            </a:pPr>
            <a:r>
              <a:rPr lang="en-IN" sz="4000" b="1" cap="small" dirty="0">
                <a:latin typeface="Arial" panose="020B0604020202020204" pitchFamily="34" charset="0"/>
                <a:ea typeface="Times New Roman" panose="02020603050405020304" pitchFamily="18" charset="0"/>
                <a:cs typeface="Arial" panose="020B0604020202020204" pitchFamily="34" charset="0"/>
              </a:rPr>
              <a:t>TCL</a:t>
            </a:r>
            <a:r>
              <a:rPr lang="en-IN" sz="4000" b="1" cap="small" dirty="0">
                <a:effectLst/>
                <a:latin typeface="Arial" panose="020B0604020202020204" pitchFamily="34" charset="0"/>
                <a:ea typeface="Times New Roman" panose="02020603050405020304" pitchFamily="18" charset="0"/>
                <a:cs typeface="Arial" panose="020B0604020202020204" pitchFamily="34" charset="0"/>
              </a:rPr>
              <a:t> HDM</a:t>
            </a:r>
          </a:p>
          <a:p>
            <a:pPr marL="338455" indent="118745" algn="just">
              <a:lnSpc>
                <a:spcPct val="150000"/>
              </a:lnSpc>
            </a:pPr>
            <a:r>
              <a:rPr lang="en-US" sz="1800" i="1" spc="-40" dirty="0">
                <a:effectLst/>
                <a:latin typeface="Arial" panose="020B0604020202020204" pitchFamily="34" charset="0"/>
                <a:ea typeface="Times New Roman" panose="02020603050405020304" pitchFamily="18" charset="0"/>
                <a:cs typeface="Arial" panose="020B0604020202020204" pitchFamily="34" charset="0"/>
              </a:rPr>
              <a:t>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Questa CDC® supports a range of “hier” commands to define the interface behavior of hierarchal blocks.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These TCL command can be used to define the boundary or interface CDC related behavior for any port of the hierarchal block.</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Questa CDC® generates a TCL file along with binary data</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As this is a strictly text-based constraint flow, there are some inherent limitations. </a:t>
            </a:r>
          </a:p>
          <a:p>
            <a:pPr marL="624205" indent="-285750" algn="just">
              <a:lnSpc>
                <a:spcPct val="150000"/>
              </a:lnSpc>
              <a:buFont typeface="Arial" panose="020B0604020202020204" pitchFamily="34" charset="0"/>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Like the reconvergence are not correctly reported. </a:t>
            </a:r>
          </a:p>
          <a:p>
            <a:pPr marL="624205" indent="-285750" algn="just">
              <a:lnSpc>
                <a:spcPct val="150000"/>
              </a:lnSpc>
              <a:buFont typeface="Arial" panose="020B0604020202020204" pitchFamily="34" charset="0"/>
              <a:buChar char="•"/>
            </a:pPr>
            <a:r>
              <a:rPr lang="en-US" dirty="0">
                <a:latin typeface="Arial" panose="020B0604020202020204" pitchFamily="34" charset="0"/>
                <a:ea typeface="Times New Roman" panose="02020603050405020304" pitchFamily="18" charset="0"/>
                <a:cs typeface="Arial" panose="020B0604020202020204" pitchFamily="34" charset="0"/>
              </a:rPr>
              <a:t>E</a:t>
            </a:r>
            <a:r>
              <a:rPr lang="en-US" sz="1800" dirty="0">
                <a:effectLst/>
                <a:latin typeface="Arial" panose="020B0604020202020204" pitchFamily="34" charset="0"/>
                <a:ea typeface="Times New Roman" panose="02020603050405020304" pitchFamily="18" charset="0"/>
                <a:cs typeface="Arial" panose="020B0604020202020204" pitchFamily="34" charset="0"/>
              </a:rPr>
              <a:t>nable based crossings, if synchronizer is outside the block, the tool will not be able to detect that.</a:t>
            </a:r>
            <a:endParaRPr lang="en-IN" sz="1800" dirty="0">
              <a:effectLst/>
              <a:latin typeface="Arial" panose="020B0604020202020204" pitchFamily="34" charset="0"/>
              <a:ea typeface="Times New Roman" panose="02020603050405020304" pitchFamily="18" charset="0"/>
              <a:cs typeface="Arial" panose="020B0604020202020204" pitchFamily="34" charset="0"/>
            </a:endParaRPr>
          </a:p>
          <a:p>
            <a:pPr marL="220980" indent="-228600" algn="ctr">
              <a:lnSpc>
                <a:spcPct val="150000"/>
              </a:lnSpc>
              <a:spcBef>
                <a:spcPts val="600"/>
              </a:spcBef>
              <a:tabLst>
                <a:tab pos="228600" algn="l"/>
              </a:tabLst>
            </a:pPr>
            <a:endParaRPr lang="en-IN" sz="1800" i="1" spc="-4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230961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AC529A4D857314092F8987294A43FD3" ma:contentTypeVersion="0" ma:contentTypeDescription="Create a new document." ma:contentTypeScope="" ma:versionID="b3a40a446e339e50bd650e277a113f3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A855BF4-2A99-441B-9566-850307E4F0A5}">
  <ds:schemaRefs>
    <ds:schemaRef ds:uri="http://schemas.microsoft.com/sharepoint/v3/contenttype/forms"/>
  </ds:schemaRefs>
</ds:datastoreItem>
</file>

<file path=customXml/itemProps2.xml><?xml version="1.0" encoding="utf-8"?>
<ds:datastoreItem xmlns:ds="http://schemas.openxmlformats.org/officeDocument/2006/customXml" ds:itemID="{091CAD78-C6F6-407D-A9D5-329355F07703}">
  <ds:schemaRefs>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3171F2A1-2ACF-4A95-B48F-47B38B713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0</TotalTime>
  <Words>1737</Words>
  <Application>Microsoft Office PowerPoint</Application>
  <PresentationFormat>Widescreen</PresentationFormat>
  <Paragraphs>322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Abadi</vt:lpstr>
      <vt:lpstr>Arial</vt:lpstr>
      <vt:lpstr>Calibri</vt:lpstr>
      <vt:lpstr>Symbol</vt:lpstr>
      <vt:lpstr>Times New Roman</vt:lpstr>
      <vt:lpstr>Office Theme</vt:lpstr>
      <vt:lpstr>Solving Problems with hierarchal CDC analysis of large designs with encrypted blocks.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Case1:  Where complete crossing with TX, RX and the connecting path is completely inside the sub-system.</vt:lpstr>
      <vt:lpstr>Case2: Where a part of crossing is inside the block and part is outside the block</vt:lpstr>
      <vt:lpstr>Case3: Where a part of crossing is inside the block and part is outside the block but the TX which is outside the block is captured by multiple clocks inside the block or RX register which is outside the block is driven by more than one clock domain</vt:lpstr>
      <vt:lpstr>Case3.1: Same as Case3 just that all flops inside the block are on same clock. In this case, a White box HDM will report one crossing per TX/RX pair, but for secure blocks only one crossing is sufficient.</vt:lpstr>
      <vt:lpstr>Case4: Qualifier based crossings where synchronizer on control path, TX and the RX register are spread across sub-system boundary. </vt:lpstr>
      <vt:lpstr>Case5: Reconvergence in and outside the block.</vt:lpstr>
      <vt:lpstr>PowerPoint Presentation</vt:lpstr>
      <vt:lpstr>PowerPoint Presentation</vt:lpstr>
      <vt:lpstr>PowerPoint Presentation</vt:lpstr>
      <vt:lpstr>PowerPoint Presentation</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2011-11-23T07:37:04Z</dcterms:created>
  <dcterms:modified xsi:type="dcterms:W3CDTF">2022-08-18T06:45:05Z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0x0101004AC529A4D857314092F8987294A43FD3</vt:lpwstr>
  </property>
</Properties>
</file>