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9"/>
  </p:notesMasterIdLst>
  <p:handoutMasterIdLst>
    <p:handoutMasterId r:id="rId20"/>
  </p:handoutMasterIdLst>
  <p:sldIdLst>
    <p:sldId id="501" r:id="rId5"/>
    <p:sldId id="502" r:id="rId6"/>
    <p:sldId id="517" r:id="rId7"/>
    <p:sldId id="516" r:id="rId8"/>
    <p:sldId id="509" r:id="rId9"/>
    <p:sldId id="506" r:id="rId10"/>
    <p:sldId id="519" r:id="rId11"/>
    <p:sldId id="510" r:id="rId12"/>
    <p:sldId id="511" r:id="rId13"/>
    <p:sldId id="512" r:id="rId14"/>
    <p:sldId id="518" r:id="rId15"/>
    <p:sldId id="513" r:id="rId16"/>
    <p:sldId id="514" r:id="rId17"/>
    <p:sldId id="515" r:id="rId18"/>
  </p:sldIdLst>
  <p:sldSz cx="9144000" cy="6858000" type="screen4x3"/>
  <p:notesSz cx="10048875" cy="691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5829" autoAdjust="0"/>
  </p:normalViewPr>
  <p:slideViewPr>
    <p:cSldViewPr>
      <p:cViewPr varScale="1">
        <p:scale>
          <a:sx n="92" d="100"/>
          <a:sy n="92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1842" y="-102"/>
      </p:cViewPr>
      <p:guideLst>
        <p:guide orient="horz" pos="2179"/>
        <p:guide pos="3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balasub\Desktop\frontdoor_backdoor_automation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backdoor</c:v>
          </c:tx>
          <c:invertIfNegative val="0"/>
          <c:cat>
            <c:numRef>
              <c:f>Sheet2!$I$9:$I$12</c:f>
              <c:numCache>
                <c:formatCode>General</c:formatCode>
                <c:ptCount val="4"/>
                <c:pt idx="0">
                  <c:v>100</c:v>
                </c:pt>
                <c:pt idx="1">
                  <c:v>1000</c:v>
                </c:pt>
                <c:pt idx="2">
                  <c:v>10000</c:v>
                </c:pt>
                <c:pt idx="3">
                  <c:v>100000</c:v>
                </c:pt>
              </c:numCache>
            </c:numRef>
          </c:cat>
          <c:val>
            <c:numRef>
              <c:f>Sheet2!$J$9:$J$12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19</c:v>
                </c:pt>
                <c:pt idx="3">
                  <c:v>208</c:v>
                </c:pt>
              </c:numCache>
            </c:numRef>
          </c:val>
        </c:ser>
        <c:ser>
          <c:idx val="1"/>
          <c:order val="1"/>
          <c:tx>
            <c:v>frontdoor</c:v>
          </c:tx>
          <c:invertIfNegative val="0"/>
          <c:cat>
            <c:numRef>
              <c:f>Sheet2!$I$9:$I$12</c:f>
              <c:numCache>
                <c:formatCode>General</c:formatCode>
                <c:ptCount val="4"/>
                <c:pt idx="0">
                  <c:v>100</c:v>
                </c:pt>
                <c:pt idx="1">
                  <c:v>1000</c:v>
                </c:pt>
                <c:pt idx="2">
                  <c:v>10000</c:v>
                </c:pt>
                <c:pt idx="3">
                  <c:v>100000</c:v>
                </c:pt>
              </c:numCache>
            </c:numRef>
          </c:cat>
          <c:val>
            <c:numRef>
              <c:f>Sheet2!$K$9:$K$12</c:f>
              <c:numCache>
                <c:formatCode>General</c:formatCode>
                <c:ptCount val="4"/>
                <c:pt idx="0">
                  <c:v>5</c:v>
                </c:pt>
                <c:pt idx="1">
                  <c:v>50</c:v>
                </c:pt>
                <c:pt idx="2">
                  <c:v>418</c:v>
                </c:pt>
                <c:pt idx="3">
                  <c:v>4567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484800"/>
        <c:axId val="97486336"/>
        <c:axId val="90577088"/>
      </c:bar3DChart>
      <c:catAx>
        <c:axId val="9748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486336"/>
        <c:crosses val="autoZero"/>
        <c:auto val="1"/>
        <c:lblAlgn val="ctr"/>
        <c:lblOffset val="100"/>
        <c:noMultiLvlLbl val="0"/>
      </c:catAx>
      <c:valAx>
        <c:axId val="9748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484800"/>
        <c:crosses val="autoZero"/>
        <c:crossBetween val="between"/>
      </c:valAx>
      <c:serAx>
        <c:axId val="9057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9748633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18.09.2014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5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a simple test bench that verifies a AXI slave DUT that has registers in it.</a:t>
            </a:r>
          </a:p>
          <a:p>
            <a:r>
              <a:rPr lang="en-US" dirty="0" smtClean="0"/>
              <a:t>We instantiated the register model after backdoor automation.</a:t>
            </a:r>
          </a:p>
          <a:p>
            <a:r>
              <a:rPr lang="en-US" dirty="0" smtClean="0"/>
              <a:t>CPU time taken to perform a write followed by read in front door and backdoor modes were compared.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6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 door access has to go through the VALID/READY handshaking of AXI BUS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54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48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59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0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SoC</a:t>
            </a:r>
            <a:r>
              <a:rPr lang="en-US" dirty="0"/>
              <a:t> designs have become modular and </a:t>
            </a:r>
            <a:r>
              <a:rPr lang="en-US" dirty="0" smtClean="0"/>
              <a:t>complex and configurable </a:t>
            </a:r>
            <a:r>
              <a:rPr lang="en-US" dirty="0"/>
              <a:t>registers have increased in an </a:t>
            </a:r>
            <a:r>
              <a:rPr lang="en-US" dirty="0" smtClean="0"/>
              <a:t>SOC.</a:t>
            </a:r>
          </a:p>
          <a:p>
            <a:r>
              <a:rPr lang="en-US" dirty="0"/>
              <a:t>Block level designs have programmable registers in them. These block level designs are reused in SOC or top-level environment.</a:t>
            </a:r>
          </a:p>
          <a:p>
            <a:r>
              <a:rPr lang="en-US" dirty="0" smtClean="0"/>
              <a:t>Programming </a:t>
            </a:r>
            <a:r>
              <a:rPr lang="en-US" dirty="0"/>
              <a:t>a register through a BUS protocol (like APB, AXI, etc.) consumes considerable simulation </a:t>
            </a:r>
            <a:r>
              <a:rPr lang="en-US" dirty="0" smtClean="0"/>
              <a:t>time. </a:t>
            </a:r>
            <a:r>
              <a:rPr lang="en-US" dirty="0"/>
              <a:t>Configuring or bringing up a Device level DUT through front door access takes high wall clock times or CPU time</a:t>
            </a:r>
            <a:r>
              <a:rPr lang="en-US" dirty="0" smtClean="0"/>
              <a:t>.</a:t>
            </a:r>
          </a:p>
          <a:p>
            <a:r>
              <a:rPr lang="en-US" dirty="0"/>
              <a:t>Backdoor access becomes increasingly valuable.</a:t>
            </a:r>
          </a:p>
          <a:p>
            <a:r>
              <a:rPr lang="en-US" dirty="0" smtClean="0"/>
              <a:t>Backdoor </a:t>
            </a:r>
            <a:r>
              <a:rPr lang="en-US" dirty="0"/>
              <a:t>access at block level needs to be reused at </a:t>
            </a:r>
            <a:r>
              <a:rPr lang="en-US" dirty="0" err="1"/>
              <a:t>SoC</a:t>
            </a:r>
            <a:r>
              <a:rPr lang="en-US" dirty="0"/>
              <a:t> level</a:t>
            </a:r>
          </a:p>
          <a:p>
            <a:r>
              <a:rPr lang="en-US" dirty="0" smtClean="0"/>
              <a:t>Need </a:t>
            </a:r>
            <a:r>
              <a:rPr lang="en-US" dirty="0"/>
              <a:t>for custom backdoor automation explained in this paper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0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types of a register, register fields, register access types (like RO, RW, W, RW1C), default value, </a:t>
            </a:r>
            <a:r>
              <a:rPr lang="en-US" dirty="0" err="1" smtClean="0"/>
              <a:t>etc</a:t>
            </a:r>
            <a:r>
              <a:rPr lang="en-US" dirty="0" smtClean="0"/>
              <a:t> are captured in IP-XACT XML format.</a:t>
            </a:r>
          </a:p>
          <a:p>
            <a:r>
              <a:rPr lang="en-US" dirty="0" smtClean="0"/>
              <a:t>Made use of cadence iregGen toolset to convert the IP-XACT XML to UVM_REG register definitions.</a:t>
            </a:r>
          </a:p>
          <a:p>
            <a:r>
              <a:rPr lang="en-US" dirty="0" smtClean="0"/>
              <a:t>We try to add backdoor paths to the UVM_REG registers defined above.</a:t>
            </a:r>
          </a:p>
          <a:p>
            <a:r>
              <a:rPr lang="en-US" dirty="0"/>
              <a:t>Backdoor RTL net path needs to be set for every register defined in verification.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73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register field implementation can blast every bit defined inside a register field into separate HDLPATHs in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87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part tries to capture a single dimensional array of registers. Every bit of a register instance can point to different HDLPATHs in RTL.</a:t>
            </a:r>
          </a:p>
          <a:p>
            <a:r>
              <a:rPr lang="en-US" dirty="0" smtClean="0"/>
              <a:t>Second part tries to capture a multi-dimensional array of registers. Every bit of a register instance can point to different HDLPATHs in RTL.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28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ireggen</a:t>
            </a:r>
            <a:r>
              <a:rPr lang="en-US" dirty="0" smtClean="0"/>
              <a:t> toolset uses </a:t>
            </a:r>
            <a:r>
              <a:rPr lang="en-US" dirty="0" err="1" smtClean="0"/>
              <a:t>vendorExtensions:hdlpath</a:t>
            </a:r>
            <a:r>
              <a:rPr lang="en-US" dirty="0" smtClean="0"/>
              <a:t> tags to capture the design path to the actual register.</a:t>
            </a:r>
          </a:p>
          <a:p>
            <a:r>
              <a:rPr lang="en-US" dirty="0" smtClean="0"/>
              <a:t>Hdlpath tags cannot be customized based on pattern matching other than indices of the array.</a:t>
            </a:r>
          </a:p>
          <a:p>
            <a:r>
              <a:rPr lang="en-US" dirty="0" smtClean="0"/>
              <a:t>Not possible to Capture arrays using hdlpath tags.</a:t>
            </a:r>
          </a:p>
          <a:p>
            <a:r>
              <a:rPr lang="en-US" dirty="0" smtClean="0"/>
              <a:t>Some design paths do not have sufficient hierarchy.</a:t>
            </a:r>
          </a:p>
          <a:p>
            <a:r>
              <a:rPr lang="en-US" dirty="0" smtClean="0"/>
              <a:t>Some register fields are implemented as vectors and some others are implemented as single bits.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00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Backdoor XML contains one-to-one  mapping of a register bit to its design PATH.</a:t>
            </a:r>
          </a:p>
          <a:p>
            <a:r>
              <a:rPr lang="en-US" dirty="0" smtClean="0"/>
              <a:t>The backdoor XML contains heterogeneous information with respect to actual design path to allow user customization.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78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add_hdl_path_slice() method gives us the freedom to map individual bits, arrays etc., to some hdlpath.</a:t>
            </a:r>
          </a:p>
          <a:p>
            <a:r>
              <a:rPr lang="en-US" dirty="0" smtClean="0"/>
              <a:t>The scripts creates add_hdl_path_slice() commands based on the RTL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9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ccellera_logo_color_200x1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454" y="5943600"/>
            <a:ext cx="1451383" cy="805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38" y="5612405"/>
            <a:ext cx="1831004" cy="1165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ccellera_logo_color_200x111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8455" y="6200478"/>
            <a:ext cx="988540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73515"/>
            <a:ext cx="1247101" cy="79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Reusable UVM_REG Backdoor Automation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Balasubramanian G, Design Services, PMC-Sierra India </a:t>
            </a:r>
            <a:r>
              <a:rPr lang="en-US" dirty="0" err="1" smtClean="0"/>
              <a:t>Pvt</a:t>
            </a:r>
            <a:r>
              <a:rPr lang="en-US" dirty="0" smtClean="0"/>
              <a:t> Ltd.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865" y="5486400"/>
            <a:ext cx="2874270" cy="1124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and 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715788"/>
              </p:ext>
            </p:extLst>
          </p:nvPr>
        </p:nvGraphicFramePr>
        <p:xfrm>
          <a:off x="533400" y="1981200"/>
          <a:ext cx="8229600" cy="260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1336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register access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(sec) taken for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frontdoor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 time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taken (in seconds) for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backdoor access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Acceleration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and statistics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375095"/>
              </p:ext>
            </p:extLst>
          </p:nvPr>
        </p:nvGraphicFramePr>
        <p:xfrm>
          <a:off x="457200" y="1447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07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 </a:t>
            </a: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4495800"/>
          </a:xfrm>
        </p:spPr>
        <p:txBody>
          <a:bodyPr/>
          <a:lstStyle/>
          <a:p>
            <a:r>
              <a:rPr lang="en-US" dirty="0" smtClean="0"/>
              <a:t>Front door access typically happens through AXI protocol (in our test environment).</a:t>
            </a:r>
          </a:p>
          <a:p>
            <a:r>
              <a:rPr lang="en-US" dirty="0" smtClean="0"/>
              <a:t>Results indicate that backdoor is 20+ times faster than the front door access.</a:t>
            </a:r>
          </a:p>
          <a:p>
            <a:pPr lvl="1"/>
            <a:r>
              <a:rPr lang="en-US" dirty="0" smtClean="0"/>
              <a:t>In practice, the acceleration will always be better than reported here: The DUT used for testing was very simplistic .</a:t>
            </a:r>
          </a:p>
          <a:p>
            <a:r>
              <a:rPr lang="en-US" dirty="0" smtClean="0"/>
              <a:t>Backdoor access </a:t>
            </a:r>
            <a:r>
              <a:rPr lang="en-US" dirty="0"/>
              <a:t>reduces simulation </a:t>
            </a:r>
            <a:r>
              <a:rPr lang="en-US" dirty="0" smtClean="0"/>
              <a:t>configuration </a:t>
            </a:r>
            <a:r>
              <a:rPr lang="en-US" dirty="0"/>
              <a:t>time of an SOC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HDLPATHs can be incrementally setup based on hierarchy to enable reuse backdoor information</a:t>
            </a:r>
          </a:p>
          <a:p>
            <a:endParaRPr lang="en-US" dirty="0" smtClean="0"/>
          </a:p>
          <a:p>
            <a:r>
              <a:rPr lang="en-US" dirty="0" smtClean="0"/>
              <a:t>Backdoor </a:t>
            </a:r>
            <a:r>
              <a:rPr lang="en-US" dirty="0"/>
              <a:t>automation can drastically reduce simulation time.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8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br>
              <a:rPr lang="en-US" dirty="0" smtClean="0"/>
            </a:br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865" y="5486400"/>
            <a:ext cx="2874270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Verification challenges</a:t>
            </a:r>
          </a:p>
          <a:p>
            <a:r>
              <a:rPr lang="en-US" dirty="0" smtClean="0"/>
              <a:t>What is IP-XACT?</a:t>
            </a:r>
          </a:p>
          <a:p>
            <a:r>
              <a:rPr lang="en-US" dirty="0" smtClean="0"/>
              <a:t>Limitations of IP-XACT and vendor </a:t>
            </a:r>
            <a:r>
              <a:rPr lang="en-US" dirty="0" smtClean="0"/>
              <a:t>tool automation.</a:t>
            </a:r>
            <a:endParaRPr lang="en-US" dirty="0" smtClean="0"/>
          </a:p>
          <a:p>
            <a:r>
              <a:rPr lang="en-US" dirty="0" smtClean="0"/>
              <a:t>Custom Automation Solution</a:t>
            </a:r>
          </a:p>
          <a:p>
            <a:r>
              <a:rPr lang="en-US" dirty="0" smtClean="0"/>
              <a:t>Testing and Statistics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challenges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46" y="1447800"/>
            <a:ext cx="3726908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IP-XACT and Register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Programmable registers are captured in IP-XACT XML format.</a:t>
            </a:r>
          </a:p>
          <a:p>
            <a:r>
              <a:rPr lang="en-US" dirty="0" smtClean="0"/>
              <a:t>iregGen vendor toolset parses the IP-XACT XML and generates UVM_REG register definitions.</a:t>
            </a:r>
          </a:p>
          <a:p>
            <a:r>
              <a:rPr lang="en-US" dirty="0" smtClean="0"/>
              <a:t>Backdoor access forces or probes a RTL net directly.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99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IP-XACT and vendor tool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RTL implementation of a register field </a:t>
            </a:r>
            <a:r>
              <a:rPr lang="en-US" dirty="0" smtClean="0"/>
              <a:t>could not be captured properly.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31918"/>
            <a:ext cx="7086600" cy="336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IP-XACT and vendor tool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RTL implementation of a register or an array of registers </a:t>
            </a:r>
            <a:r>
              <a:rPr lang="en-US" dirty="0" smtClean="0"/>
              <a:t>could </a:t>
            </a:r>
            <a:r>
              <a:rPr lang="en-US" dirty="0"/>
              <a:t>not be </a:t>
            </a:r>
            <a:r>
              <a:rPr lang="en-US" dirty="0" smtClean="0"/>
              <a:t>captured.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71509"/>
            <a:ext cx="7010400" cy="352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IP-XACT and vendor tool 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Capturing combination of sub-fields </a:t>
            </a:r>
            <a:r>
              <a:rPr lang="en-IN" dirty="0"/>
              <a:t>and </a:t>
            </a:r>
            <a:r>
              <a:rPr lang="en-IN" dirty="0" smtClean="0"/>
              <a:t>arrays in IP-XACT is challenging.</a:t>
            </a:r>
          </a:p>
          <a:p>
            <a:r>
              <a:rPr lang="en-IN" dirty="0"/>
              <a:t>Handling or splitting </a:t>
            </a:r>
            <a:r>
              <a:rPr lang="en-IN" dirty="0" smtClean="0"/>
              <a:t>HDLPATH instantiation hierarchy.</a:t>
            </a:r>
          </a:p>
          <a:p>
            <a:r>
              <a:rPr lang="en-IN" dirty="0"/>
              <a:t>setting </a:t>
            </a:r>
            <a:r>
              <a:rPr lang="en-IN" dirty="0" smtClean="0"/>
              <a:t>HDLPATHs to composite registers.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Backdoor Automation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declarations captured in IP-XACT XML format.</a:t>
            </a:r>
          </a:p>
          <a:p>
            <a:r>
              <a:rPr lang="en-US" dirty="0"/>
              <a:t>register </a:t>
            </a:r>
            <a:r>
              <a:rPr lang="en-US" dirty="0" err="1"/>
              <a:t>hdl_paths</a:t>
            </a:r>
            <a:r>
              <a:rPr lang="en-US" dirty="0"/>
              <a:t> </a:t>
            </a:r>
            <a:r>
              <a:rPr lang="en-US" dirty="0" smtClean="0"/>
              <a:t>captured in separate backdoor XML file.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71800"/>
            <a:ext cx="464011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Backdoor Automation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script </a:t>
            </a:r>
            <a:r>
              <a:rPr lang="en-US" dirty="0"/>
              <a:t>parses the backdoor </a:t>
            </a:r>
            <a:r>
              <a:rPr lang="en-US" dirty="0" smtClean="0"/>
              <a:t>file and...</a:t>
            </a:r>
          </a:p>
          <a:p>
            <a:r>
              <a:rPr lang="en-US" dirty="0" smtClean="0"/>
              <a:t>Creates a </a:t>
            </a:r>
            <a:r>
              <a:rPr lang="en-US" dirty="0"/>
              <a:t>derived class that inherits the top-level class of the front door register </a:t>
            </a:r>
            <a:r>
              <a:rPr lang="en-US" dirty="0" smtClean="0"/>
              <a:t>file generated by iregGen toolset</a:t>
            </a:r>
          </a:p>
          <a:p>
            <a:r>
              <a:rPr lang="en-US" dirty="0" smtClean="0"/>
              <a:t>Extends build method to setup hdlpaths to a single bit and instance of an array as follows:</a:t>
            </a:r>
          </a:p>
          <a:p>
            <a:pPr marL="457200" lvl="1" indent="0">
              <a:buNone/>
            </a:pP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REG_BLK.SAMPLE_REG1.add_hdl_path_slice</a:t>
            </a:r>
            <a:r>
              <a:rPr lang="en-IN" b="1" i="1" dirty="0">
                <a:solidFill>
                  <a:schemeClr val="accent6">
                    <a:lumMod val="50000"/>
                  </a:schemeClr>
                </a:solidFill>
              </a:rPr>
              <a:t>("xcbi_nregs_m0.singlebitr1_0x0.dout", 29, </a:t>
            </a:r>
            <a:r>
              <a:rPr lang="en-IN" b="1" i="1" dirty="0" smtClean="0">
                <a:solidFill>
                  <a:schemeClr val="accent6">
                    <a:lumMod val="50000"/>
                  </a:schemeClr>
                </a:solidFill>
              </a:rPr>
              <a:t>1, “RTL”);</a:t>
            </a:r>
          </a:p>
          <a:p>
            <a:pPr marL="457200" lvl="1" indent="0">
              <a:buNone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REG_BLK.rsvd.SAMPLE_REG2[1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].add_hdl_path_slice(“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xcbi_nregs_m0.multibitrw_0x104”, 0, 32,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“RTL”);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/>
              <a:t>Use </a:t>
            </a:r>
            <a:r>
              <a:rPr lang="en-US" dirty="0" err="1" smtClean="0"/>
              <a:t>add_hdl_path</a:t>
            </a:r>
            <a:r>
              <a:rPr lang="en-US" dirty="0"/>
              <a:t>() </a:t>
            </a:r>
            <a:r>
              <a:rPr lang="en-US" dirty="0" smtClean="0"/>
              <a:t>configuration to add additional hdlpaths to the </a:t>
            </a:r>
            <a:r>
              <a:rPr lang="en-US" dirty="0"/>
              <a:t>hierarchy. </a:t>
            </a:r>
          </a:p>
          <a:p>
            <a:pPr marL="457200" lvl="1" indent="0">
              <a:buNone/>
            </a:pPr>
            <a:r>
              <a:rPr lang="en-IN" b="1" i="1" dirty="0" err="1">
                <a:solidFill>
                  <a:schemeClr val="accent6">
                    <a:lumMod val="50000"/>
                  </a:schemeClr>
                </a:solidFill>
              </a:rPr>
              <a:t>REG_BLK.add_hdl_path</a:t>
            </a:r>
            <a:r>
              <a:rPr lang="en-IN" b="1" i="1" dirty="0">
                <a:solidFill>
                  <a:schemeClr val="accent6">
                    <a:lumMod val="50000"/>
                  </a:schemeClr>
                </a:solidFill>
              </a:rPr>
              <a:t>(“top_testbench.dut.block_inst1", “</a:t>
            </a:r>
            <a:r>
              <a:rPr lang="en-IN" b="1" i="1" dirty="0">
                <a:solidFill>
                  <a:schemeClr val="accent6">
                    <a:lumMod val="50000"/>
                  </a:schemeClr>
                </a:solidFill>
              </a:rPr>
              <a:t>RTL”);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912</Words>
  <Application>Microsoft Office PowerPoint</Application>
  <PresentationFormat>On-screen Show (4:3)</PresentationFormat>
  <Paragraphs>135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Reusable UVM_REG Backdoor Automation</vt:lpstr>
      <vt:lpstr>Agenda</vt:lpstr>
      <vt:lpstr>Verification challenges</vt:lpstr>
      <vt:lpstr>IP-XACT and Register definitions</vt:lpstr>
      <vt:lpstr>IP-XACT and vendor tool limitations</vt:lpstr>
      <vt:lpstr>IP-XACT and vendor tool limitations</vt:lpstr>
      <vt:lpstr>IP-XACT and vendor tool limitations </vt:lpstr>
      <vt:lpstr>Custom Backdoor Automation solution</vt:lpstr>
      <vt:lpstr>Custom Backdoor Automation solution</vt:lpstr>
      <vt:lpstr>Results and statistics</vt:lpstr>
      <vt:lpstr>Results and statistics</vt:lpstr>
      <vt:lpstr>Results interpretation</vt:lpstr>
      <vt:lpstr>Summary</vt:lpstr>
      <vt:lpstr>Thank you… 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2014-09-18T11:47:54Z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