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4.xml" ContentType="application/vnd.openxmlformats-officedocument.theme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5" r:id="rId3"/>
    <p:sldMasterId id="2147483697" r:id="rId4"/>
    <p:sldMasterId id="2147483712" r:id="rId5"/>
    <p:sldMasterId id="2147483724" r:id="rId6"/>
    <p:sldMasterId id="2147483736" r:id="rId7"/>
    <p:sldMasterId id="2147483748" r:id="rId8"/>
    <p:sldMasterId id="2147483760" r:id="rId9"/>
    <p:sldMasterId id="2147483772" r:id="rId10"/>
    <p:sldMasterId id="2147483784" r:id="rId11"/>
    <p:sldMasterId id="2147483796" r:id="rId12"/>
    <p:sldMasterId id="2147483808" r:id="rId13"/>
    <p:sldMasterId id="2147484401" r:id="rId14"/>
    <p:sldMasterId id="2147484413" r:id="rId15"/>
    <p:sldMasterId id="2147484467" r:id="rId16"/>
    <p:sldMasterId id="2147484480" r:id="rId17"/>
  </p:sldMasterIdLst>
  <p:notesMasterIdLst>
    <p:notesMasterId r:id="rId49"/>
  </p:notesMasterIdLst>
  <p:sldIdLst>
    <p:sldId id="256" r:id="rId18"/>
    <p:sldId id="479" r:id="rId19"/>
    <p:sldId id="654" r:id="rId20"/>
    <p:sldId id="663" r:id="rId21"/>
    <p:sldId id="662" r:id="rId22"/>
    <p:sldId id="609" r:id="rId23"/>
    <p:sldId id="610" r:id="rId24"/>
    <p:sldId id="655" r:id="rId25"/>
    <p:sldId id="651" r:id="rId26"/>
    <p:sldId id="549" r:id="rId27"/>
    <p:sldId id="519" r:id="rId28"/>
    <p:sldId id="572" r:id="rId29"/>
    <p:sldId id="573" r:id="rId30"/>
    <p:sldId id="656" r:id="rId31"/>
    <p:sldId id="604" r:id="rId32"/>
    <p:sldId id="657" r:id="rId33"/>
    <p:sldId id="605" r:id="rId34"/>
    <p:sldId id="635" r:id="rId35"/>
    <p:sldId id="658" r:id="rId36"/>
    <p:sldId id="606" r:id="rId37"/>
    <p:sldId id="653" r:id="rId38"/>
    <p:sldId id="645" r:id="rId39"/>
    <p:sldId id="640" r:id="rId40"/>
    <p:sldId id="649" r:id="rId41"/>
    <p:sldId id="659" r:id="rId42"/>
    <p:sldId id="614" r:id="rId43"/>
    <p:sldId id="615" r:id="rId44"/>
    <p:sldId id="616" r:id="rId45"/>
    <p:sldId id="660" r:id="rId46"/>
    <p:sldId id="547" r:id="rId47"/>
    <p:sldId id="45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6754" autoAdjust="0"/>
  </p:normalViewPr>
  <p:slideViewPr>
    <p:cSldViewPr>
      <p:cViewPr>
        <p:scale>
          <a:sx n="92" d="100"/>
          <a:sy n="92" d="100"/>
        </p:scale>
        <p:origin x="-2226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1C65EA-5CAB-4553-BBF8-2F4C619A95D2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8229ED-92F7-4B27-985E-86D5DF9BF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8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7D0670-C014-448C-B16B-7FB5D7404D08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0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29ED-92F7-4B27-985E-86D5DF9BF6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Co-compiler is a tool which has the following inputs: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 few algorithms divided</a:t>
            </a:r>
            <a:r>
              <a:rPr lang="en-US" baseline="0" dirty="0" smtClean="0"/>
              <a:t> into configurations;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Library of SC blocks (like: ALU, adder, multiplier, MUX, 2-radix butterfly and etc.).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Co-compiler builds common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for input algorithms and generates configuration codes which corresponds input algorithm configurations.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29ED-92F7-4B27-985E-86D5DF9BF67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8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synthesize </a:t>
            </a:r>
            <a:r>
              <a:rPr lang="en-US" dirty="0" err="1" smtClean="0"/>
              <a:t>datapath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Co-compiler merges input pieces of  algorithms (</a:t>
            </a:r>
            <a:r>
              <a:rPr lang="en-US" dirty="0" smtClean="0">
                <a:sym typeface="Wingdings" pitchFamily="2" charset="2"/>
              </a:rPr>
              <a:t> configurations) and customizes the generic template  to execute</a:t>
            </a:r>
            <a:r>
              <a:rPr lang="en-US" baseline="0" dirty="0" smtClean="0">
                <a:sym typeface="Wingdings" pitchFamily="2" charset="2"/>
              </a:rPr>
              <a:t> these particular configurations. After merging co-compiler generates SC code for the </a:t>
            </a:r>
            <a:r>
              <a:rPr lang="en-US" baseline="0" dirty="0" err="1" smtClean="0">
                <a:sym typeface="Wingdings" pitchFamily="2" charset="2"/>
              </a:rPr>
              <a:t>datapath</a:t>
            </a:r>
            <a:r>
              <a:rPr lang="en-US" baseline="0" dirty="0" smtClean="0">
                <a:sym typeface="Wingdings" pitchFamily="2" charset="2"/>
              </a:rPr>
              <a:t>. NC can configures the </a:t>
            </a:r>
            <a:r>
              <a:rPr lang="en-US" baseline="0" dirty="0" err="1" smtClean="0">
                <a:sym typeface="Wingdings" pitchFamily="2" charset="2"/>
              </a:rPr>
              <a:t>datapath</a:t>
            </a:r>
            <a:r>
              <a:rPr lang="en-US" baseline="0" dirty="0" smtClean="0">
                <a:sym typeface="Wingdings" pitchFamily="2" charset="2"/>
              </a:rPr>
              <a:t> for execution of configurations 1, 2 and 3.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234E7-197C-44E8-9B10-C7038C90127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7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Datapath</a:t>
            </a:r>
            <a:r>
              <a:rPr lang="en-US" dirty="0" smtClean="0"/>
              <a:t> architecture is represented in SC. After that we can apply</a:t>
            </a:r>
            <a:r>
              <a:rPr lang="en-US" baseline="0" dirty="0" smtClean="0"/>
              <a:t> Forte’s </a:t>
            </a:r>
            <a:r>
              <a:rPr lang="en-US" baseline="0" dirty="0" err="1" smtClean="0"/>
              <a:t>Cynthesizer</a:t>
            </a:r>
            <a:r>
              <a:rPr lang="en-US" baseline="0" dirty="0" smtClean="0"/>
              <a:t> and generate RTL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29ED-92F7-4B27-985E-86D5DF9BF67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4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D9605-59EF-4C16-9E4E-85369C6710F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8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54100" y="1277938"/>
          <a:ext cx="7050088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96" name="Visio" r:id="rId3" imgW="3543469" imgH="2281591" progId="Visio.Drawing.11">
                  <p:embed/>
                </p:oleObj>
              </mc:Choice>
              <mc:Fallback>
                <p:oleObj name="Visio" r:id="rId3" imgW="3543469" imgH="2281591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277938"/>
                        <a:ext cx="7050088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1" descr="intel_rgb_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black">
          <a:xfrm>
            <a:off x="7286625" y="222250"/>
            <a:ext cx="16795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0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08000" y="6399213"/>
            <a:ext cx="2724150" cy="1825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  <a:cs typeface="+mn-cs"/>
              </a:rPr>
              <a:t>Intel Confidential – Internal Only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25513" y="2762250"/>
            <a:ext cx="7754937" cy="1587500"/>
          </a:xfrm>
        </p:spPr>
        <p:txBody>
          <a:bodyPr lIns="92035" tIns="46019" rIns="92035" bIns="46019"/>
          <a:lstStyle>
            <a:lvl1pPr algn="r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1547813"/>
            <a:ext cx="7754937" cy="1152525"/>
          </a:xfrm>
        </p:spPr>
        <p:txBody>
          <a:bodyPr lIns="64264" tIns="32131" rIns="64264" bIns="32131"/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1EE6-E451-43C8-B332-44101B2AEE94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83A68-CF65-4C91-BD6E-89F535CC0113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8D0FE-6291-4CBB-961E-38A8F8CC6F08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7163"/>
            <a:ext cx="210185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1563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27AB2-110C-456D-A2BF-FF930AD66ACC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B77B-0118-48DB-9CF5-54A01966E135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F0495-D11D-4C52-88BC-49F428921B1F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07505-9340-4879-ABE7-CDD676ED5152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9BAAF-51BC-4F5A-A7A5-4FD93F7A9627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872F-3A9D-4C2A-B484-54955F90C3D0}" type="datetime1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D112-C18D-4104-83A5-4EC5B7CAAB9F}" type="datetime1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7163"/>
            <a:ext cx="210185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1563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19CA-C6E6-4C7A-BB16-4023168B87DB}" type="datetime1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2E1E1-D0BB-4684-84A3-08599C20D856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8E86-06B4-435F-A910-E4A924C74E3B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FF60-C2D1-4FD2-9F10-59B6AD2097BC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7163"/>
            <a:ext cx="210185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1563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3EE5B-31AC-4951-B2BD-A9ACC6CE7E26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7126-2F4B-4DD7-9B71-DF3186BE2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7163"/>
            <a:ext cx="210185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1563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4A925-2C2B-448C-BCA7-5BC737D8F31D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B0030-E413-4C41-B807-824A290000D0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35B1-A93B-42BA-B6F5-C32BC28D2D92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78439-33E7-4418-97C8-48ADB61F6084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6464-14CC-48B6-AEDF-BC1ADC6A2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B196-4283-400D-9A48-6670D0397438}" type="datetime1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F5DE-7E41-445C-A816-66BAEDA01C95}" type="datetime1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3DFD-C88E-4FCF-9672-B7460C8CF8E0}" type="datetime1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7FA69-8F88-41F7-BA04-61ADBED531ED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53B7-A610-4FD0-AF91-FD7934F617E8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3DAD1-6152-4CDA-A185-24F98928F557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7163"/>
            <a:ext cx="210185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1563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0C72B-9D93-4984-93DF-739A482C8D71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757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996950"/>
            <a:ext cx="4127500" cy="49926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96950"/>
            <a:ext cx="4127500" cy="49926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00" y="158400"/>
            <a:ext cx="8236800" cy="88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600" y="1202399"/>
            <a:ext cx="4042800" cy="4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2400"/>
            <a:ext cx="4042800" cy="4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AA53-C5DB-4BEA-A69D-E0BDBD631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54100" y="1277938"/>
          <a:ext cx="7050088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2" name="Visio" r:id="rId3" imgW="3543469" imgH="2281591" progId="Visio.Drawing.11">
                  <p:embed/>
                </p:oleObj>
              </mc:Choice>
              <mc:Fallback>
                <p:oleObj name="Visio" r:id="rId3" imgW="3543469" imgH="22815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277938"/>
                        <a:ext cx="7050088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1" descr="intel_rgb_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286625" y="222250"/>
            <a:ext cx="16795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0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25513" y="2762250"/>
            <a:ext cx="7754937" cy="1587500"/>
          </a:xfrm>
        </p:spPr>
        <p:txBody>
          <a:bodyPr lIns="92035" tIns="46019" rIns="92035" bIns="46019"/>
          <a:lstStyle>
            <a:lvl1pPr algn="r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1547813"/>
            <a:ext cx="7754937" cy="1152525"/>
          </a:xfrm>
        </p:spPr>
        <p:txBody>
          <a:bodyPr lIns="64264" tIns="32131" rIns="64264" bIns="32131"/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10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54100" y="1277938"/>
          <a:ext cx="7050088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7" name="Visio" r:id="rId3" imgW="3543469" imgH="2281591" progId="Visio.Drawing.11">
                  <p:embed/>
                </p:oleObj>
              </mc:Choice>
              <mc:Fallback>
                <p:oleObj name="Visio" r:id="rId3" imgW="3543469" imgH="22815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277938"/>
                        <a:ext cx="7050088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7" descr="intel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996238" y="6115050"/>
            <a:ext cx="9890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eaLnBrk="0" hangingPunct="0">
              <a:defRPr/>
            </a:pPr>
            <a:fld id="{EACBBA5E-13B2-413D-A9F0-8CF5A6822D7E}" type="slidenum">
              <a:rPr lang="en-US" sz="900" b="1">
                <a:solidFill>
                  <a:schemeClr val="bg1"/>
                </a:solidFill>
                <a:effectLst/>
                <a:cs typeface="+mn-cs"/>
              </a:rPr>
              <a:pPr eaLnBrk="0" hangingPunct="0">
                <a:defRPr/>
              </a:pPr>
              <a:t>‹#›</a:t>
            </a:fld>
            <a:endParaRPr lang="en-US" sz="900" b="1">
              <a:solidFill>
                <a:schemeClr val="bg1"/>
              </a:solidFill>
              <a:effectLst/>
              <a:cs typeface="+mn-cs"/>
            </a:endParaRPr>
          </a:p>
        </p:txBody>
      </p:sp>
      <p:sp>
        <p:nvSpPr>
          <p:cNvPr id="9" name="Rectangle 24"/>
          <p:cNvSpPr txBox="1">
            <a:spLocks noChangeArrowheads="1"/>
          </p:cNvSpPr>
          <p:nvPr/>
        </p:nvSpPr>
        <p:spPr>
          <a:xfrm>
            <a:off x="2667000" y="6283325"/>
            <a:ext cx="3309938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z="1000" dirty="0" smtClean="0">
                <a:solidFill>
                  <a:schemeClr val="bg1"/>
                </a:solidFill>
                <a:effectLst/>
                <a:latin typeface="+mj-lt"/>
              </a:rPr>
              <a:t>Intel Labs Saint-Petersburg</a:t>
            </a:r>
            <a:endParaRPr lang="en-US" sz="10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838" y="6553200"/>
            <a:ext cx="11049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C8D497E-CC8C-46C8-830E-16811C87E3D4}" type="datetime1">
              <a:rPr lang="en-US" sz="1000">
                <a:solidFill>
                  <a:schemeClr val="bg1"/>
                </a:solidFill>
                <a:effectLst/>
              </a:rPr>
              <a:pPr>
                <a:defRPr/>
              </a:pPr>
              <a:t>9/7/2015</a:t>
            </a:fld>
            <a:endParaRPr lang="en-US" sz="10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97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998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4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09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09524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05467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878913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372398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316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E2A7-3C52-4DC3-8C01-D22803C87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7163"/>
            <a:ext cx="210185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1563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90226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content-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143900" y="6492875"/>
            <a:ext cx="1000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C812B851-31D3-41BD-BE8A-D8F301EAECCB}" type="slidenum">
              <a:rPr lang="en-US" altLang="ko-KR"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굴림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굴림" pitchFamily="50" charset="-127"/>
              </a:rPr>
              <a:t>/17</a:t>
            </a:r>
            <a:endParaRPr lang="en-US" altLang="ko-KR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024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9"/>
          <p:cNvSpPr txBox="1">
            <a:spLocks noChangeArrowheads="1"/>
          </p:cNvSpPr>
          <p:nvPr userDrawn="1"/>
        </p:nvSpPr>
        <p:spPr bwMode="auto">
          <a:xfrm>
            <a:off x="2959099" y="6369893"/>
            <a:ext cx="2962729" cy="15388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FFFFFF"/>
                </a:solidFill>
                <a:effectLst/>
                <a:cs typeface="+mn-cs"/>
              </a:rPr>
              <a:t>18</a:t>
            </a:r>
            <a:r>
              <a:rPr lang="en-US" sz="1000" baseline="30000" dirty="0" smtClean="0">
                <a:solidFill>
                  <a:srgbClr val="FFFFFF"/>
                </a:solidFill>
                <a:effectLst/>
                <a:cs typeface="+mn-cs"/>
              </a:rPr>
              <a:t>th</a:t>
            </a:r>
            <a:r>
              <a:rPr lang="en-US" sz="1000" baseline="0" dirty="0" smtClean="0">
                <a:solidFill>
                  <a:srgbClr val="FFFFFF"/>
                </a:solidFill>
                <a:effectLst/>
                <a:cs typeface="+mn-cs"/>
              </a:rPr>
              <a:t> European Wireless Conference EW 2012</a:t>
            </a:r>
            <a:endParaRPr lang="en-US" sz="1000" dirty="0">
              <a:solidFill>
                <a:srgbClr val="FFFFFF"/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474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4D770AF-840F-4664-8DF1-D43E096A8F5C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7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32A65AC-42CB-46A8-988D-8BC58A311922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5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58E56D1F-475E-4447-A271-15BCD445134F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1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C5E7F0EA-FC5C-46AF-910E-90AB40BC7490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330446E8-BB28-4F4A-BA46-8BF6A8EC1754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2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F5DEE62A-0932-436B-B7C9-A919928EECF9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7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EDE8899A-B770-48AE-A04F-8AFB5701C29F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9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C761-6BB6-4E04-9524-4935598A7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918BE5F2-523A-4119-9FB5-831C6D565E62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0FC154F5-FC67-4FA5-8BB1-C1173DCB7082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1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BA64A2DD-15CF-42A5-9CA8-06CA214DBAA5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5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9A9D5414-6F1B-473B-89D5-AE9E2F9B3080}" type="datetime1">
              <a:rPr lang="en-US" smtClean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3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72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50223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42795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B48-486A-4FC0-A8E4-21AA2C20D9A2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D574-8DB0-4F8E-B786-E32823A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820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B48-486A-4FC0-A8E4-21AA2C20D9A2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D574-8DB0-4F8E-B786-E32823A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06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B48-486A-4FC0-A8E4-21AA2C20D9A2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D574-8DB0-4F8E-B786-E32823A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65AC6-C8D6-4ED4-AA8B-A09960CF5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B48-486A-4FC0-A8E4-21AA2C20D9A2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D574-8DB0-4F8E-B786-E32823A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979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B48-486A-4FC0-A8E4-21AA2C20D9A2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D574-8DB0-4F8E-B786-E32823A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088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B48-486A-4FC0-A8E4-21AA2C20D9A2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D574-8DB0-4F8E-B786-E32823A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80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B48-486A-4FC0-A8E4-21AA2C20D9A2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D574-8DB0-4F8E-B786-E32823A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323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B48-486A-4FC0-A8E4-21AA2C20D9A2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D574-8DB0-4F8E-B786-E32823A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62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B48-486A-4FC0-A8E4-21AA2C20D9A2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D574-8DB0-4F8E-B786-E32823A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862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B48-486A-4FC0-A8E4-21AA2C20D9A2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D574-8DB0-4F8E-B786-E32823A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350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B48-486A-4FC0-A8E4-21AA2C20D9A2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D574-8DB0-4F8E-B786-E32823A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01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F6EF-AF11-4640-94D0-06BDB4415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A8E4-818A-4B04-A7BC-C30D443FD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54100" y="1277938"/>
          <a:ext cx="7050088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0" name="Visio" r:id="rId3" imgW="3543469" imgH="2281591" progId="Visio.Drawing.11">
                  <p:embed/>
                </p:oleObj>
              </mc:Choice>
              <mc:Fallback>
                <p:oleObj name="Visio" r:id="rId3" imgW="3543469" imgH="2281591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277938"/>
                        <a:ext cx="7050088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7" descr="intel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black">
          <a:xfrm>
            <a:off x="7996238" y="6115050"/>
            <a:ext cx="9890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BB38BF14-DE90-4A41-AD3B-E6802EA46C5E}" type="slidenum">
              <a:rPr lang="en-US" sz="900" b="1">
                <a:solidFill>
                  <a:schemeClr val="bg1"/>
                </a:solidFill>
                <a:latin typeface="+mn-lt"/>
                <a:cs typeface="+mn-cs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959100" y="6629400"/>
            <a:ext cx="2724150" cy="1524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  <a:cs typeface="+mn-cs"/>
              </a:rPr>
              <a:t>Intel Confidential – Internal Only</a:t>
            </a:r>
          </a:p>
        </p:txBody>
      </p:sp>
      <p:sp>
        <p:nvSpPr>
          <p:cNvPr id="9" name="Rectangle 24"/>
          <p:cNvSpPr txBox="1">
            <a:spLocks noChangeArrowheads="1"/>
          </p:cNvSpPr>
          <p:nvPr/>
        </p:nvSpPr>
        <p:spPr>
          <a:xfrm>
            <a:off x="2667000" y="6283325"/>
            <a:ext cx="3309938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latin typeface="+mj-lt"/>
                <a:cs typeface="+mn-cs"/>
              </a:rPr>
              <a:t>Intel Labs Saint-Petersburg</a:t>
            </a:r>
            <a:endParaRPr lang="en-US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838" y="6553200"/>
            <a:ext cx="11049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C8D497E-CC8C-46C8-830E-16811C87E3D4}" type="datetime1">
              <a:rPr lang="en-US" sz="1000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9/7/2015</a:t>
            </a:fld>
            <a:endParaRPr lang="en-US" sz="1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951F-9C74-4C2D-9E4C-23D8D06BE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8BAD-A828-4BCD-BE63-B68B97E8F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58750"/>
            <a:ext cx="823595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4025" y="1201738"/>
            <a:ext cx="8235950" cy="48418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58F5-C6A0-412E-A298-CCD7E6F67D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4215-C90C-498C-ACFF-388674D0C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CF3B-C798-452E-B4FE-0A7EAC81EC52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DB17F-C3A5-493F-BD63-600A381CD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7270A-8091-498F-A0BC-BBB472A7CDBC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0E568-B025-44E1-B26F-741D5711B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7F18-54B3-414C-9918-12EDC446A518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4491F-29B1-4B5B-BD48-718071380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BB1A-A4E9-4FF4-A835-9E8A48A32775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8E28E-ECEA-4476-834C-F648B82FC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AD53A-0276-4183-9850-DF38D0FEC76E}" type="datetime1">
              <a:rPr lang="en-US" smtClean="0"/>
              <a:t>9/7/2015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DE1B2-2199-4271-BA9E-CDA904466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A7D5-D015-4633-911A-42FFFFA7AC6E}" type="datetime1">
              <a:rPr lang="en-US" smtClean="0"/>
              <a:t>9/7/2015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67F1-4BB8-4E62-AD48-978C97F8B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8630-7047-4630-9314-C7C4403ED94B}" type="datetime1">
              <a:rPr lang="en-US" smtClean="0"/>
              <a:t>9/7/2015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5380-82EF-40BF-8BBF-C2BADC94B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24CD-4B0E-4453-9EF3-AA1876853828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48B1E-8DDE-4D50-9DF3-42ADD06B3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7772D-4743-48D0-93C2-11B7146F888A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D2213-4343-4AB3-8540-AD80B5B3E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E2F1C-7EBF-4CB5-836A-40AE52C48025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74B0-94B4-4E0B-AA8F-31C96D2B2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C256-D80B-466D-92CC-19C33EF8B3D4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113C7-2C96-4D27-84BD-9150A7748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371600"/>
            <a:ext cx="41275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41275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7163"/>
            <a:ext cx="210185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1563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6713" y="1371600"/>
            <a:ext cx="8407400" cy="461803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  <p:transition>
    <p:wipe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6713" y="1371600"/>
            <a:ext cx="4127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371600"/>
            <a:ext cx="412750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56025"/>
            <a:ext cx="4127500" cy="2233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6713" y="1371600"/>
            <a:ext cx="4127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4127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_rgb_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7286625" y="222250"/>
            <a:ext cx="16795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08000" y="6399213"/>
            <a:ext cx="2724150" cy="1825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Verdana" pitchFamily="34" charset="0"/>
                <a:cs typeface="+mn-cs"/>
              </a:rPr>
              <a:t>Intel Confidential – Internal Only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FCAEB-76F7-404A-AB64-F98DB37F3BB8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CEA8F-DDD0-47CA-98B9-5F187F9F0F8A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C69C5-C869-4ACD-B2C1-EF813727AA87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4AF8-4A4F-4065-90BA-4A1386960EDD}" type="datetime1">
              <a:rPr lang="en-US" smtClean="0"/>
              <a:t>9/7/2015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1339-FC5F-4CAF-9010-8A78B616C4A5}" type="datetime1">
              <a:rPr lang="en-US" smtClean="0"/>
              <a:t>9/7/2015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DB1C8-D4B8-4D0B-A133-F9049B15917C}" type="datetime1">
              <a:rPr lang="en-US" smtClean="0"/>
              <a:t>9/7/2015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6C0E-843F-4856-BE59-EC8A6AD077E0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52DB-1F3B-4FB1-999E-1CA6C445F105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FE7B-2018-4269-9511-A94E71E99D7A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7163"/>
            <a:ext cx="2101850" cy="596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156325" cy="5969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F84A-6CFD-4A20-BB63-8D8FD09358D6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7163"/>
            <a:ext cx="210185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1563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78DFC-ACC3-4D35-A132-5F87E0784178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3D060-3A66-43D3-A07B-14DCEFBAA029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D63F-A04F-4ABF-9B55-BAA297183F91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B7AC2-4213-4EE0-A87C-08AE812DD6EB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FBCFC-6F07-4B49-9ED4-75E8030D8760}" type="datetime1">
              <a:rPr lang="en-US" smtClean="0"/>
              <a:t>9/7/2015</a:t>
            </a:fld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47FBA-A76F-434E-A9CC-5A175308DBAF}" type="datetime1">
              <a:rPr lang="en-US" smtClean="0"/>
              <a:t>9/7/2015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2B7DD-3BAB-45D3-8067-A7C8D8D645AD}" type="datetime1">
              <a:rPr lang="en-US" smtClean="0"/>
              <a:t>9/7/2015</a:t>
            </a:fld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E568D-C3D4-4B22-9B12-989D4FE6A35A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A1532-2019-4BD0-BE9D-900E6B9BBB16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EA18B-E8FE-4E39-AA95-006AD84733C3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7163"/>
            <a:ext cx="210185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1563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0524-8289-470A-955F-81243303DE4D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3BCC-2D5B-4304-80E9-EF5DE7DDA836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212A-E9BF-4BB9-9B7F-F638478F22F5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F377C-AA1A-4EBD-8E71-21412AFC7228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DBBDF-5D3A-4C27-A3C5-4C4C45287031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5B34-E997-46DB-BF60-ECA823DACAC7}" type="datetime1">
              <a:rPr lang="en-US" smtClean="0"/>
              <a:t>9/7/2015</a:t>
            </a:fld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CB60C-2F57-411C-8DEF-46BFA959A1DC}" type="datetime1">
              <a:rPr lang="en-US" smtClean="0"/>
              <a:t>9/7/2015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AA82-D28C-46C8-9C4F-2C0712BC8597}" type="datetime1">
              <a:rPr lang="en-US" smtClean="0"/>
              <a:t>9/7/2015</a:t>
            </a:fld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oleObject" Target="../embeddings/oleObject7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oleObject" Target="../embeddings/oleObject8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oleObject" Target="../embeddings/oleObject9.bin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7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oleObject" Target="../embeddings/oleObject10.bin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vmlDrawing" Target="../drawings/vmlDrawing10.v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oleObject" Target="../embeddings/oleObject4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oleObject" Target="../embeddings/oleObject5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1054100" y="1277938"/>
          <a:ext cx="7050088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Visio" r:id="rId14" imgW="3543469" imgH="2281591" progId="Visio.Drawing.11">
                  <p:embed/>
                </p:oleObj>
              </mc:Choice>
              <mc:Fallback>
                <p:oleObj name="Visio" r:id="rId14" imgW="3543469" imgH="2281591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277938"/>
                        <a:ext cx="7050088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8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996950"/>
            <a:ext cx="84074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pic>
        <p:nvPicPr>
          <p:cNvPr id="1031" name="Picture 7" descr="intel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7996238" y="6115050"/>
            <a:ext cx="9890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95770CFE-0356-4470-AB1E-25D99961B25A}" type="slidenum">
              <a:rPr lang="en-US" sz="900" b="1">
                <a:solidFill>
                  <a:schemeClr val="bg1"/>
                </a:solidFill>
                <a:latin typeface="+mn-lt"/>
                <a:cs typeface="+mn-cs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959100" y="6629400"/>
            <a:ext cx="2724150" cy="1524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  <a:cs typeface="+mn-cs"/>
              </a:rPr>
              <a:t>Intel Confidential – Internal Only</a:t>
            </a:r>
          </a:p>
        </p:txBody>
      </p:sp>
      <p:sp>
        <p:nvSpPr>
          <p:cNvPr id="13" name="Rectangle 24"/>
          <p:cNvSpPr txBox="1">
            <a:spLocks noChangeArrowheads="1"/>
          </p:cNvSpPr>
          <p:nvPr/>
        </p:nvSpPr>
        <p:spPr>
          <a:xfrm>
            <a:off x="2667000" y="6283325"/>
            <a:ext cx="3309938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latin typeface="+mj-lt"/>
                <a:cs typeface="+mn-cs"/>
              </a:rPr>
              <a:t>Intel Labs Saint-Petersburg</a:t>
            </a:r>
            <a:endParaRPr lang="en-US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838" y="6553200"/>
            <a:ext cx="11049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C8D497E-CC8C-46C8-830E-16811C87E3D4}" type="datetime1">
              <a:rPr lang="en-US" sz="1000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9/7/2015</a:t>
            </a:fld>
            <a:endParaRPr lang="en-US" sz="1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ransition>
    <p:wipe dir="u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1"/>
          <p:cNvGraphicFramePr>
            <a:graphicFrameLocks noChangeAspect="1"/>
          </p:cNvGraphicFramePr>
          <p:nvPr/>
        </p:nvGraphicFramePr>
        <p:xfrm>
          <a:off x="785813" y="1411288"/>
          <a:ext cx="7572375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Visio" r:id="rId14" imgW="2475653" imgH="1457749" progId="Visio.Drawing.11">
                  <p:embed/>
                </p:oleObj>
              </mc:Choice>
              <mc:Fallback>
                <p:oleObj name="Visio" r:id="rId14" imgW="2475653" imgH="1457749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411288"/>
                        <a:ext cx="7572375" cy="462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8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7173" name="Picture 7" descr="intel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7996238" y="6115050"/>
            <a:ext cx="9890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81302884-2A2E-43E5-9317-AEDC2BFC05D7}" type="slidenum">
              <a:rPr lang="en-US" sz="900" b="1">
                <a:solidFill>
                  <a:schemeClr val="bg1"/>
                </a:solidFill>
                <a:latin typeface="Verdana" pitchFamily="34" charset="0"/>
                <a:cs typeface="+mn-cs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1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959100" y="6629400"/>
            <a:ext cx="2724150" cy="1524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FFFFFF"/>
                </a:solidFill>
                <a:latin typeface="Verdana" pitchFamily="34" charset="0"/>
                <a:cs typeface="+mn-cs"/>
              </a:rPr>
              <a:t>Intel Confidential – Internal Only</a:t>
            </a:r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996950"/>
            <a:ext cx="84074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85763" y="634523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08DE88E-198D-42F7-B65B-7F2572BAC356}" type="datetime1">
              <a:rPr lang="en-US" smtClean="0"/>
              <a:t>9/7/2015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14600" y="6130925"/>
            <a:ext cx="362108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ransition>
    <p:wipe dir="u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1"/>
          <p:cNvGraphicFramePr>
            <a:graphicFrameLocks noChangeAspect="1"/>
          </p:cNvGraphicFramePr>
          <p:nvPr/>
        </p:nvGraphicFramePr>
        <p:xfrm>
          <a:off x="785813" y="1411288"/>
          <a:ext cx="7572375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" name="Visio" r:id="rId14" imgW="2475653" imgH="1457749" progId="Visio.Drawing.11">
                  <p:embed/>
                </p:oleObj>
              </mc:Choice>
              <mc:Fallback>
                <p:oleObj name="Visio" r:id="rId14" imgW="2475653" imgH="1457749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411288"/>
                        <a:ext cx="7572375" cy="462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21" descr="intel_rgb_10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7286625" y="222250"/>
            <a:ext cx="16795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0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508000" y="6399213"/>
            <a:ext cx="2724150" cy="1825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/>
              </a:rPr>
              <a:t>Intel Confidential – Internal Only</a:t>
            </a: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996950"/>
            <a:ext cx="84074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ransition>
    <p:wipe dir="u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785813" y="1411288"/>
          <a:ext cx="7572375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Visio" r:id="rId14" imgW="2475653" imgH="1457749" progId="Visio.Drawing.11">
                  <p:embed/>
                </p:oleObj>
              </mc:Choice>
              <mc:Fallback>
                <p:oleObj name="Visio" r:id="rId14" imgW="2475653" imgH="1457749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411288"/>
                        <a:ext cx="7572375" cy="462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8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/>
            </a:endParaRPr>
          </a:p>
        </p:txBody>
      </p:sp>
      <p:pic>
        <p:nvPicPr>
          <p:cNvPr id="9221" name="Picture 7" descr="intel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7996238" y="6115050"/>
            <a:ext cx="9890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4BCC1187-5657-499F-8142-C58505258B43}" type="slidenum">
              <a:rPr lang="en-US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959100" y="6629400"/>
            <a:ext cx="2724150" cy="1524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/>
              </a:rPr>
              <a:t>Intel Confidential – Internal Only</a:t>
            </a:r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996950"/>
            <a:ext cx="84074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85763" y="634523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F144B3A-E6E9-44F7-A73E-AAA2F23A4EA5}" type="datetime1">
              <a:rPr lang="en-US" smtClean="0"/>
              <a:t>9/7/2015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14600" y="6130925"/>
            <a:ext cx="362108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ransition>
    <p:wipe dir="u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intel_rgb_100t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black">
          <a:xfrm>
            <a:off x="1447800" y="1585913"/>
            <a:ext cx="63119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Rectangle 8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205163" y="6627813"/>
            <a:ext cx="2724150" cy="1825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+mn-lt"/>
                <a:cs typeface="+mn-cs"/>
              </a:rPr>
              <a:t>Intel Confidential – Internal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</p:sldLayoutIdLst>
  <p:transition>
    <p:wipe dir="u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5pPr>
      <a:lvl6pPr marL="21844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6pPr>
      <a:lvl7pPr marL="26416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7pPr>
      <a:lvl8pPr marL="30988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8pPr>
      <a:lvl9pPr marL="35560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1054100" y="1277938"/>
          <a:ext cx="7050088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41" name="Visio" r:id="rId15" imgW="3543469" imgH="2281591" progId="Visio.Drawing.11">
                  <p:embed/>
                </p:oleObj>
              </mc:Choice>
              <mc:Fallback>
                <p:oleObj name="Visio" r:id="rId15" imgW="3543469" imgH="22815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277938"/>
                        <a:ext cx="7050088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8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996950"/>
            <a:ext cx="84074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pic>
        <p:nvPicPr>
          <p:cNvPr id="1031" name="Picture 7" descr="intel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996238" y="6115050"/>
            <a:ext cx="9890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eaLnBrk="0" hangingPunct="0">
              <a:defRPr/>
            </a:pPr>
            <a:fld id="{A0B24074-A654-4458-A567-3CDC1B100997}" type="slidenum">
              <a:rPr lang="en-US" sz="900" b="1">
                <a:solidFill>
                  <a:schemeClr val="bg1"/>
                </a:solidFill>
                <a:effectLst/>
                <a:cs typeface="+mn-cs"/>
              </a:rPr>
              <a:pPr eaLnBrk="0" hangingPunct="0">
                <a:defRPr/>
              </a:pPr>
              <a:t>‹#›</a:t>
            </a:fld>
            <a:endParaRPr lang="en-US" sz="900" b="1" dirty="0">
              <a:solidFill>
                <a:schemeClr val="bg1"/>
              </a:solidFill>
              <a:effectLst/>
              <a:cs typeface="+mn-cs"/>
            </a:endParaRPr>
          </a:p>
        </p:txBody>
      </p:sp>
      <p:sp>
        <p:nvSpPr>
          <p:cNvPr id="13" name="Rectangle 24"/>
          <p:cNvSpPr txBox="1">
            <a:spLocks noChangeArrowheads="1"/>
          </p:cNvSpPr>
          <p:nvPr/>
        </p:nvSpPr>
        <p:spPr>
          <a:xfrm>
            <a:off x="2667000" y="6283325"/>
            <a:ext cx="3309938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z="1000" dirty="0" smtClean="0">
                <a:solidFill>
                  <a:schemeClr val="bg1"/>
                </a:solidFill>
                <a:effectLst/>
                <a:latin typeface="+mj-lt"/>
              </a:rPr>
              <a:t>Intel Labs Saint-Petersburg</a:t>
            </a:r>
            <a:endParaRPr lang="en-US" sz="10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838" y="6553200"/>
            <a:ext cx="11049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C8D497E-CC8C-46C8-830E-16811C87E3D4}" type="datetime1">
              <a:rPr lang="en-US" sz="1000">
                <a:solidFill>
                  <a:schemeClr val="bg1"/>
                </a:solidFill>
                <a:effectLst/>
              </a:rPr>
              <a:pPr>
                <a:defRPr/>
              </a:pPr>
              <a:t>9/7/2015</a:t>
            </a:fld>
            <a:endParaRPr lang="en-US" sz="10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959098" y="6599287"/>
            <a:ext cx="2962729" cy="15388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FFFFFF"/>
                </a:solidFill>
                <a:effectLst/>
                <a:cs typeface="+mn-cs"/>
              </a:rPr>
              <a:t>18</a:t>
            </a:r>
            <a:r>
              <a:rPr lang="en-US" sz="1000" baseline="30000" dirty="0" smtClean="0">
                <a:solidFill>
                  <a:srgbClr val="FFFFFF"/>
                </a:solidFill>
                <a:effectLst/>
                <a:cs typeface="+mn-cs"/>
              </a:rPr>
              <a:t>th</a:t>
            </a:r>
            <a:r>
              <a:rPr lang="en-US" sz="1000" baseline="0" dirty="0" smtClean="0">
                <a:solidFill>
                  <a:srgbClr val="FFFFFF"/>
                </a:solidFill>
                <a:effectLst/>
                <a:cs typeface="+mn-cs"/>
              </a:rPr>
              <a:t> European Wireless Conference EW 2012</a:t>
            </a:r>
            <a:endParaRPr lang="en-US" sz="1000" dirty="0">
              <a:solidFill>
                <a:srgbClr val="FFFFFF"/>
              </a:solidFill>
              <a:effectLst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5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6858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287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intel_rgb_100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447800" y="1585913"/>
            <a:ext cx="63119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Rectangle 8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959099" y="6369893"/>
            <a:ext cx="2962729" cy="15388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FFFFFF"/>
                </a:solidFill>
                <a:effectLst/>
                <a:cs typeface="+mn-cs"/>
              </a:rPr>
              <a:t>18</a:t>
            </a:r>
            <a:r>
              <a:rPr lang="en-US" sz="1000" baseline="30000" dirty="0" smtClean="0">
                <a:solidFill>
                  <a:srgbClr val="FFFFFF"/>
                </a:solidFill>
                <a:effectLst/>
                <a:cs typeface="+mn-cs"/>
              </a:rPr>
              <a:t>th</a:t>
            </a:r>
            <a:r>
              <a:rPr lang="en-US" sz="1000" baseline="0" dirty="0" smtClean="0">
                <a:solidFill>
                  <a:srgbClr val="FFFFFF"/>
                </a:solidFill>
                <a:effectLst/>
                <a:cs typeface="+mn-cs"/>
              </a:rPr>
              <a:t> European Wireless Conference EW 2012</a:t>
            </a:r>
            <a:endParaRPr lang="en-US" sz="1000" dirty="0">
              <a:solidFill>
                <a:srgbClr val="FFFFFF"/>
              </a:solidFill>
              <a:effectLst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914400" indent="-225425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cs typeface="+mn-cs"/>
        </a:defRPr>
      </a:lvl3pPr>
      <a:lvl4pPr marL="1382713" indent="-2397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4pPr>
      <a:lvl5pPr marL="17272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5pPr>
      <a:lvl6pPr marL="21844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6pPr>
      <a:lvl7pPr marL="26416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7pPr>
      <a:lvl8pPr marL="30988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8pPr>
      <a:lvl9pPr marL="35560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9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  <p:sldLayoutId id="2147484479" r:id="rId12"/>
    <p:sldLayoutId id="2147484493" r:id="rId13"/>
    <p:sldLayoutId id="2147484492" r:id="rId1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8FB48-486A-4FC0-A8E4-21AA2C20D9A2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DD574-8DB0-4F8E-B786-E32823A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9325"/>
            <a:ext cx="9144000" cy="828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4025" y="158750"/>
            <a:ext cx="82359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4025" y="1201738"/>
            <a:ext cx="823595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5625" y="6443663"/>
            <a:ext cx="2952750" cy="288925"/>
          </a:xfrm>
          <a:prstGeom prst="rect">
            <a:avLst/>
          </a:prstGeom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" y="6443663"/>
            <a:ext cx="431800" cy="288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1903D76-7674-4D13-8B09-119D4EF46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319" name="Picture 10" descr="intel_wht_100 [Converted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9875" y="6167438"/>
            <a:ext cx="8064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</p:sldLayoutIdLst>
  <p:transition>
    <p:wipe dir="u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E1A10C9-B2BE-4D9A-8B66-3DAB8F3C4981}" type="datetime1">
              <a:rPr lang="en-US" smtClean="0"/>
              <a:t>9/7/2015</a:t>
            </a:fld>
            <a:endParaRPr lang="en-US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A86124D-8999-478F-8C06-9FEB59A34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ransition>
    <p:wipe dir="u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intel_rgb_100-whit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8183563" y="6210300"/>
            <a:ext cx="796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371600"/>
            <a:ext cx="84074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162425" y="6491288"/>
            <a:ext cx="1277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Neo Sans Intel" pitchFamily="34" charset="0"/>
              </a:rPr>
              <a:t>Intel Confidential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732838" y="6583363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D74176B4-8B48-4B34-A381-26096D864CF2}" type="slidenum">
              <a:rPr lang="he-IL" sz="900" b="1">
                <a:solidFill>
                  <a:srgbClr val="FFFFFF"/>
                </a:solidFill>
                <a:latin typeface="Neo Sans Intel" pitchFamily="34" charset="0"/>
                <a:cs typeface="+mn-cs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1">
              <a:solidFill>
                <a:srgbClr val="FFFFFF"/>
              </a:solidFill>
              <a:latin typeface="Neo Sans Intel" pitchFamily="34" charset="0"/>
              <a:cs typeface="+mn-cs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38113" y="6284913"/>
            <a:ext cx="109696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Neo Sans Intel Medium" pitchFamily="34" charset="0"/>
                <a:cs typeface="+mn-cs"/>
              </a:rPr>
              <a:t>Technology</a:t>
            </a:r>
            <a:r>
              <a:rPr lang="en-US" sz="1400">
                <a:solidFill>
                  <a:srgbClr val="FFFFFF"/>
                </a:solidFill>
                <a:latin typeface="Impact" pitchFamily="34" charset="0"/>
                <a:cs typeface="+mn-cs"/>
              </a:rPr>
              <a:t> </a:t>
            </a: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Neo Sans Intel Medium" pitchFamily="34" charset="0"/>
                <a:cs typeface="+mn-cs"/>
              </a:rPr>
              <a:t>SLRP</a:t>
            </a:r>
            <a:r>
              <a:rPr lang="en-US" sz="2000">
                <a:solidFill>
                  <a:srgbClr val="FFFFFF"/>
                </a:solidFill>
                <a:latin typeface="Arial Narrow" pitchFamily="34" charset="0"/>
                <a:cs typeface="+mn-cs"/>
              </a:rPr>
              <a:t>8.0</a:t>
            </a:r>
            <a:endParaRPr lang="en-US" sz="300" i="1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</p:sldLayoutIdLst>
  <p:transition>
    <p:wipe dir="u"/>
  </p:transition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Neo Sans Inte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Neo Sans Inte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Neo Sans Inte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Neo Sans Intel" pitchFamily="34" charset="0"/>
          <a:cs typeface="Arial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Neo Sans Intel" pitchFamily="34" charset="0"/>
          <a:cs typeface="Arial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Neo Sans Intel" pitchFamily="34" charset="0"/>
          <a:cs typeface="Arial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Neo Sans Intel" pitchFamily="34" charset="0"/>
          <a:cs typeface="Arial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Neo Sans Intel" pitchFamily="34" charset="0"/>
          <a:cs typeface="Arial" pitchFamily="34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200">
          <a:solidFill>
            <a:srgbClr val="FFFFFF"/>
          </a:solidFill>
          <a:latin typeface="+mn-lt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1844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6pPr>
      <a:lvl7pPr marL="26416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7pPr>
      <a:lvl8pPr marL="30988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8pPr>
      <a:lvl9pPr marL="35560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pic>
        <p:nvPicPr>
          <p:cNvPr id="16388" name="Picture 6" descr="intel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996238" y="6115050"/>
            <a:ext cx="9890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552A2ACC-AA43-4591-9239-4A0AD9D73DED}" type="slidenum">
              <a:rPr lang="en-US" sz="900" b="1">
                <a:solidFill>
                  <a:schemeClr val="bg1"/>
                </a:solidFill>
                <a:latin typeface="Verdana" pitchFamily="34" charset="0"/>
                <a:cs typeface="+mn-cs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1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3452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C998A1-17CD-4A45-A89D-61773B13545F}" type="datetime1">
              <a:rPr lang="en-US" smtClean="0"/>
              <a:t>9/7/2015</a:t>
            </a:fld>
            <a:endParaRPr lang="en-US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130925"/>
            <a:ext cx="36210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ransition>
    <p:wipe dir="u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1"/>
          <p:cNvGraphicFramePr>
            <a:graphicFrameLocks noChangeAspect="1"/>
          </p:cNvGraphicFramePr>
          <p:nvPr/>
        </p:nvGraphicFramePr>
        <p:xfrm>
          <a:off x="785813" y="1411288"/>
          <a:ext cx="7572375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Visio" r:id="rId14" imgW="2475653" imgH="1457749" progId="Visio.Drawing.11">
                  <p:embed/>
                </p:oleObj>
              </mc:Choice>
              <mc:Fallback>
                <p:oleObj name="Visio" r:id="rId14" imgW="2475653" imgH="1457749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411288"/>
                        <a:ext cx="7572375" cy="462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21" descr="intel_rgb_10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7286625" y="222250"/>
            <a:ext cx="16795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0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508000" y="6399213"/>
            <a:ext cx="2724150" cy="1825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Verdana" pitchFamily="34" charset="0"/>
                <a:cs typeface="+mn-cs"/>
              </a:rPr>
              <a:t>Intel Confidential – Internal Only</a:t>
            </a: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996950"/>
            <a:ext cx="84074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ransition>
    <p:wipe dir="u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1"/>
          <p:cNvGraphicFramePr>
            <a:graphicFrameLocks noChangeAspect="1"/>
          </p:cNvGraphicFramePr>
          <p:nvPr/>
        </p:nvGraphicFramePr>
        <p:xfrm>
          <a:off x="785813" y="1411288"/>
          <a:ext cx="7572375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Visio" r:id="rId14" imgW="2475653" imgH="1457749" progId="Visio.Drawing.11">
                  <p:embed/>
                </p:oleObj>
              </mc:Choice>
              <mc:Fallback>
                <p:oleObj name="Visio" r:id="rId14" imgW="2475653" imgH="1457749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411288"/>
                        <a:ext cx="7572375" cy="462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8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996950"/>
            <a:ext cx="84074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pic>
        <p:nvPicPr>
          <p:cNvPr id="5127" name="Picture 7" descr="intel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7996238" y="6115050"/>
            <a:ext cx="9890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441126E6-4720-4CE8-B6D1-A330672F7812}" type="slidenum">
              <a:rPr lang="en-US" sz="900" b="1">
                <a:solidFill>
                  <a:schemeClr val="bg1"/>
                </a:solidFill>
                <a:latin typeface="Verdana" pitchFamily="34" charset="0"/>
                <a:cs typeface="+mn-cs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1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959100" y="6629400"/>
            <a:ext cx="2724150" cy="1524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FFFFFF"/>
                </a:solidFill>
                <a:latin typeface="Verdana" pitchFamily="34" charset="0"/>
                <a:cs typeface="+mn-cs"/>
              </a:rPr>
              <a:t>Intel Confidential – Internal Only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3452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fld id="{B29132A1-3F4D-4415-921F-7DC8AC281BAE}" type="datetime1">
              <a:rPr lang="en-US" smtClean="0"/>
              <a:t>9/7/2015</a:t>
            </a:fld>
            <a:endParaRPr 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130925"/>
            <a:ext cx="36210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ransition>
    <p:wipe dir="u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intel_rgb_100ta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1447800" y="1585913"/>
            <a:ext cx="63119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Rectangle 8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205163" y="6627813"/>
            <a:ext cx="2724150" cy="1825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Verdana" pitchFamily="34" charset="0"/>
                <a:cs typeface="+mn-cs"/>
              </a:rPr>
              <a:t>Intel Confidential – Internal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ransition>
    <p:wipe dir="u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cs typeface="+mn-cs"/>
        </a:defRPr>
      </a:lvl5pPr>
      <a:lvl6pPr marL="21844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cs typeface="+mn-cs"/>
        </a:defRPr>
      </a:lvl6pPr>
      <a:lvl7pPr marL="26416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cs typeface="+mn-cs"/>
        </a:defRPr>
      </a:lvl7pPr>
      <a:lvl8pPr marL="30988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cs typeface="+mn-cs"/>
        </a:defRPr>
      </a:lvl8pPr>
      <a:lvl9pPr marL="35560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1"/>
          <p:cNvGraphicFramePr>
            <a:graphicFrameLocks noChangeAspect="1"/>
          </p:cNvGraphicFramePr>
          <p:nvPr/>
        </p:nvGraphicFramePr>
        <p:xfrm>
          <a:off x="785813" y="1411288"/>
          <a:ext cx="7572375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Visio" r:id="rId14" imgW="2475653" imgH="1457749" progId="Visio.Drawing.11">
                  <p:embed/>
                </p:oleObj>
              </mc:Choice>
              <mc:Fallback>
                <p:oleObj name="Visio" r:id="rId14" imgW="2475653" imgH="1457749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411288"/>
                        <a:ext cx="7572375" cy="462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8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996950"/>
            <a:ext cx="84074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pic>
        <p:nvPicPr>
          <p:cNvPr id="6151" name="Picture 7" descr="intel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7996238" y="6115050"/>
            <a:ext cx="9890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BEF93EE4-2854-4489-8DC2-E7522C744FC9}" type="slidenum">
              <a:rPr lang="en-US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959100" y="6629400"/>
            <a:ext cx="2724150" cy="1524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/>
              </a:rPr>
              <a:t>Intel Confidential – Internal Only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3452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fld id="{7A76341C-7421-47F5-9694-4F676633CFE1}" type="datetime1">
              <a:rPr lang="en-US" smtClean="0"/>
              <a:t>9/7/2015</a:t>
            </a:fld>
            <a:endParaRPr 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130925"/>
            <a:ext cx="36210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DVCon India 2015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ransition>
    <p:wipe dir="u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Neo Sans Inte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5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15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4.emf"/><Relationship Id="rId10" Type="http://schemas.openxmlformats.org/officeDocument/2006/relationships/image" Target="../media/image47.jpe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5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304800" y="1523999"/>
            <a:ext cx="8378825" cy="1371601"/>
          </a:xfrm>
        </p:spPr>
        <p:txBody>
          <a:bodyPr/>
          <a:lstStyle/>
          <a:p>
            <a:pPr eaLnBrk="1" hangingPunct="1"/>
            <a:r>
              <a:rPr lang="en-US" sz="4400" dirty="0" smtClean="0"/>
              <a:t>Reconfigurable Radio </a:t>
            </a:r>
            <a:br>
              <a:rPr lang="en-US" sz="4400" dirty="0" smtClean="0"/>
            </a:br>
            <a:r>
              <a:rPr lang="en-US" sz="4400" dirty="0" smtClean="0"/>
              <a:t>design and verification</a:t>
            </a:r>
            <a:endParaRPr lang="en-US" sz="4400" b="0" dirty="0" smtClean="0"/>
          </a:p>
        </p:txBody>
      </p:sp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990600" y="3657600"/>
            <a:ext cx="7754937" cy="1587500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September, 10, 2015</a:t>
            </a:r>
          </a:p>
          <a:p>
            <a:r>
              <a:rPr lang="en-US" dirty="0" smtClean="0"/>
              <a:t>Vladimir </a:t>
            </a:r>
            <a:r>
              <a:rPr lang="en-US" dirty="0"/>
              <a:t>Ivanov, LG Electronics</a:t>
            </a:r>
          </a:p>
          <a:p>
            <a:pPr eaLnBrk="1" hangingPunct="1"/>
            <a:r>
              <a:rPr lang="en-US" dirty="0" smtClean="0"/>
              <a:t>Markus </a:t>
            </a:r>
            <a:r>
              <a:rPr lang="en-US" dirty="0" err="1" smtClean="0"/>
              <a:t>Mueck</a:t>
            </a:r>
            <a:r>
              <a:rPr lang="en-US" dirty="0" smtClean="0"/>
              <a:t>, Intel Corporation</a:t>
            </a:r>
          </a:p>
          <a:p>
            <a:pPr eaLnBrk="1" hangingPunct="1"/>
            <a:r>
              <a:rPr lang="en-US" dirty="0" err="1" smtClean="0"/>
              <a:t>Seungwon</a:t>
            </a:r>
            <a:r>
              <a:rPr lang="en-US" dirty="0" smtClean="0"/>
              <a:t> Choi, </a:t>
            </a:r>
            <a:r>
              <a:rPr lang="en-US" dirty="0" err="1" smtClean="0"/>
              <a:t>Hanyang</a:t>
            </a:r>
            <a:r>
              <a:rPr lang="en-US" dirty="0" smtClean="0"/>
              <a:t>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5410200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DVCON’2015</a:t>
            </a:r>
          </a:p>
          <a:p>
            <a:r>
              <a:rPr lang="en-US" dirty="0" smtClean="0"/>
              <a:t>Bangalore, India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28600"/>
            <a:ext cx="7290054" cy="1115170"/>
          </a:xfrm>
        </p:spPr>
        <p:txBody>
          <a:bodyPr/>
          <a:lstStyle/>
          <a:p>
            <a:r>
              <a:rPr lang="en-US" dirty="0" smtClean="0"/>
              <a:t>Radio Application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10</a:t>
            </a:fld>
            <a:endParaRPr lang="en-US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4924"/>
            <a:ext cx="4648200" cy="547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8589" y="6096000"/>
            <a:ext cx="13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802.11a TX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828800"/>
            <a:ext cx="361202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includes modules of different granularity;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odules are taken from Radio Lib or composed from Radio Lib elements;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oncurrent and data-driven execution;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static or dynamic </a:t>
            </a:r>
            <a:r>
              <a:rPr lang="en-US" i="1" dirty="0" smtClean="0"/>
              <a:t>app</a:t>
            </a:r>
            <a:r>
              <a:rPr lang="en-US" dirty="0" smtClean="0"/>
              <a:t>s unrolling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290054" cy="1499616"/>
          </a:xfrm>
        </p:spPr>
        <p:txBody>
          <a:bodyPr/>
          <a:lstStyle/>
          <a:p>
            <a:r>
              <a:rPr lang="en-US" dirty="0" smtClean="0"/>
              <a:t>Universal Radio Virtual Machine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792021"/>
              </p:ext>
            </p:extLst>
          </p:nvPr>
        </p:nvGraphicFramePr>
        <p:xfrm>
          <a:off x="38100" y="1828800"/>
          <a:ext cx="90678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91" name="Visio" r:id="rId3" imgW="9096604" imgH="4029155" progId="Visio.Drawing.11">
                  <p:embed/>
                </p:oleObj>
              </mc:Choice>
              <mc:Fallback>
                <p:oleObj name="Visio" r:id="rId3" imgW="9096604" imgH="402915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1828800"/>
                        <a:ext cx="9067800" cy="457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647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1</a:t>
            </a:r>
            <a:r>
              <a:rPr lang="en-US" dirty="0" smtClean="0"/>
              <a:t>: Convolution</a:t>
            </a:r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2093008" y="2942844"/>
            <a:ext cx="377952" cy="231648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2133600" y="3943871"/>
            <a:ext cx="377952" cy="231648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2133600" y="4945380"/>
            <a:ext cx="377952" cy="231648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139952" y="3430524"/>
            <a:ext cx="228600" cy="37795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39952" y="4425454"/>
            <a:ext cx="228600" cy="37795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3197352" y="2869692"/>
            <a:ext cx="381000" cy="3566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endCxn id="4" idx="3"/>
          </p:cNvCxnSpPr>
          <p:nvPr/>
        </p:nvCxnSpPr>
        <p:spPr>
          <a:xfrm>
            <a:off x="301752" y="3058668"/>
            <a:ext cx="18644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>
            <a:off x="1254252" y="3058667"/>
            <a:ext cx="0" cy="3718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8" idx="0"/>
          </p:cNvCxnSpPr>
          <p:nvPr/>
        </p:nvCxnSpPr>
        <p:spPr>
          <a:xfrm>
            <a:off x="1254252" y="3808476"/>
            <a:ext cx="0" cy="6169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8" idx="2"/>
            <a:endCxn id="6" idx="3"/>
          </p:cNvCxnSpPr>
          <p:nvPr/>
        </p:nvCxnSpPr>
        <p:spPr>
          <a:xfrm rot="16200000" flipH="1">
            <a:off x="1601603" y="4456055"/>
            <a:ext cx="257798" cy="95250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5" idx="3"/>
          </p:cNvCxnSpPr>
          <p:nvPr/>
        </p:nvCxnSpPr>
        <p:spPr>
          <a:xfrm>
            <a:off x="1254252" y="4053599"/>
            <a:ext cx="952500" cy="6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0"/>
            <a:endCxn id="9" idx="2"/>
          </p:cNvCxnSpPr>
          <p:nvPr/>
        </p:nvCxnSpPr>
        <p:spPr>
          <a:xfrm flipV="1">
            <a:off x="2397808" y="3048000"/>
            <a:ext cx="799544" cy="106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" idx="0"/>
            <a:endCxn id="9" idx="2"/>
          </p:cNvCxnSpPr>
          <p:nvPr/>
        </p:nvCxnSpPr>
        <p:spPr>
          <a:xfrm flipV="1">
            <a:off x="2438400" y="3048000"/>
            <a:ext cx="758952" cy="1011695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0"/>
            <a:endCxn id="9" idx="2"/>
          </p:cNvCxnSpPr>
          <p:nvPr/>
        </p:nvCxnSpPr>
        <p:spPr>
          <a:xfrm flipV="1">
            <a:off x="2438400" y="3048000"/>
            <a:ext cx="758952" cy="2013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575048" y="3046120"/>
            <a:ext cx="381256" cy="18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39546" y="5850374"/>
            <a:ext cx="241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2-order FIR</a:t>
            </a:r>
            <a:r>
              <a:rPr lang="ru-RU" dirty="0" smtClean="0"/>
              <a:t> </a:t>
            </a:r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70440" y="5850374"/>
            <a:ext cx="348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RVM for 2-order FIR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1984" y="265061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01311" y="35387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46173" y="45629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a2</a:t>
            </a:r>
            <a:endParaRPr lang="en-US" dirty="0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4475163" y="1955800"/>
            <a:ext cx="4533900" cy="3613150"/>
            <a:chOff x="2819" y="1232"/>
            <a:chExt cx="2856" cy="2276"/>
          </a:xfrm>
          <a:noFill/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19" y="1232"/>
              <a:ext cx="2856" cy="227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2988" y="1925"/>
              <a:ext cx="0" cy="174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2988" y="1382"/>
              <a:ext cx="0" cy="227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988" y="2712"/>
              <a:ext cx="0" cy="158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2988" y="2237"/>
              <a:ext cx="0" cy="158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2830" y="1609"/>
              <a:ext cx="316" cy="31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2830" y="1609"/>
              <a:ext cx="316" cy="316"/>
            </a:xfrm>
            <a:prstGeom prst="ellips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956" y="1676"/>
              <a:ext cx="154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873" y="1243"/>
              <a:ext cx="231" cy="1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2873" y="1243"/>
              <a:ext cx="231" cy="139"/>
            </a:xfrm>
            <a:prstGeom prst="rect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auto">
            <a:xfrm>
              <a:off x="3855" y="1609"/>
              <a:ext cx="316" cy="31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3855" y="1609"/>
              <a:ext cx="316" cy="316"/>
            </a:xfrm>
            <a:prstGeom prst="ellips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3935" y="1698"/>
              <a:ext cx="113" cy="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3989" y="1698"/>
              <a:ext cx="113" cy="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4041" y="1698"/>
              <a:ext cx="117" cy="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3146" y="1767"/>
              <a:ext cx="201" cy="0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2873" y="2099"/>
              <a:ext cx="231" cy="13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2873" y="2099"/>
              <a:ext cx="231" cy="138"/>
            </a:xfrm>
            <a:prstGeom prst="rect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22"/>
            <p:cNvSpPr>
              <a:spLocks noChangeArrowheads="1"/>
            </p:cNvSpPr>
            <p:nvPr/>
          </p:nvSpPr>
          <p:spPr bwMode="auto">
            <a:xfrm>
              <a:off x="2830" y="2395"/>
              <a:ext cx="316" cy="317"/>
            </a:xfrm>
            <a:prstGeom prst="ellips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2830" y="2395"/>
              <a:ext cx="316" cy="317"/>
            </a:xfrm>
            <a:prstGeom prst="ellips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2956" y="2463"/>
              <a:ext cx="154" cy="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>
              <a:off x="3146" y="2554"/>
              <a:ext cx="201" cy="0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2873" y="2870"/>
              <a:ext cx="231" cy="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2873" y="2870"/>
              <a:ext cx="231" cy="138"/>
            </a:xfrm>
            <a:prstGeom prst="rect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2988" y="3008"/>
              <a:ext cx="0" cy="174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29"/>
            <p:cNvSpPr>
              <a:spLocks noChangeArrowheads="1"/>
            </p:cNvSpPr>
            <p:nvPr/>
          </p:nvSpPr>
          <p:spPr bwMode="auto">
            <a:xfrm>
              <a:off x="2830" y="3182"/>
              <a:ext cx="316" cy="316"/>
            </a:xfrm>
            <a:prstGeom prst="ellips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30"/>
            <p:cNvSpPr>
              <a:spLocks noChangeArrowheads="1"/>
            </p:cNvSpPr>
            <p:nvPr/>
          </p:nvSpPr>
          <p:spPr bwMode="auto">
            <a:xfrm>
              <a:off x="2830" y="3182"/>
              <a:ext cx="316" cy="316"/>
            </a:xfrm>
            <a:prstGeom prst="ellips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2952" y="3250"/>
              <a:ext cx="163" cy="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>
              <a:off x="3146" y="3340"/>
              <a:ext cx="201" cy="0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3347" y="1698"/>
              <a:ext cx="231" cy="13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3347" y="1698"/>
              <a:ext cx="231" cy="138"/>
            </a:xfrm>
            <a:prstGeom prst="rect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5"/>
            <p:cNvSpPr>
              <a:spLocks noChangeShapeType="1"/>
            </p:cNvSpPr>
            <p:nvPr/>
          </p:nvSpPr>
          <p:spPr bwMode="auto">
            <a:xfrm>
              <a:off x="3578" y="1767"/>
              <a:ext cx="277" cy="0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6"/>
            <p:cNvSpPr>
              <a:spLocks noChangeArrowheads="1"/>
            </p:cNvSpPr>
            <p:nvPr/>
          </p:nvSpPr>
          <p:spPr bwMode="auto">
            <a:xfrm>
              <a:off x="3347" y="2484"/>
              <a:ext cx="231" cy="1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7"/>
            <p:cNvSpPr>
              <a:spLocks noChangeArrowheads="1"/>
            </p:cNvSpPr>
            <p:nvPr/>
          </p:nvSpPr>
          <p:spPr bwMode="auto">
            <a:xfrm>
              <a:off x="3347" y="2484"/>
              <a:ext cx="231" cy="139"/>
            </a:xfrm>
            <a:prstGeom prst="rect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578" y="2554"/>
              <a:ext cx="277" cy="0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9"/>
            <p:cNvSpPr>
              <a:spLocks noChangeArrowheads="1"/>
            </p:cNvSpPr>
            <p:nvPr/>
          </p:nvSpPr>
          <p:spPr bwMode="auto">
            <a:xfrm>
              <a:off x="3347" y="3271"/>
              <a:ext cx="231" cy="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>
              <a:off x="3347" y="3271"/>
              <a:ext cx="231" cy="138"/>
            </a:xfrm>
            <a:prstGeom prst="rect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>
              <a:off x="3578" y="3340"/>
              <a:ext cx="277" cy="0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42"/>
            <p:cNvSpPr>
              <a:spLocks noChangeShapeType="1"/>
            </p:cNvSpPr>
            <p:nvPr/>
          </p:nvSpPr>
          <p:spPr bwMode="auto">
            <a:xfrm>
              <a:off x="4171" y="1767"/>
              <a:ext cx="239" cy="0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43"/>
            <p:cNvSpPr>
              <a:spLocks noChangeArrowheads="1"/>
            </p:cNvSpPr>
            <p:nvPr/>
          </p:nvSpPr>
          <p:spPr bwMode="auto">
            <a:xfrm>
              <a:off x="3855" y="2395"/>
              <a:ext cx="316" cy="317"/>
            </a:xfrm>
            <a:prstGeom prst="ellipse">
              <a:avLst/>
            </a:pr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44"/>
            <p:cNvSpPr>
              <a:spLocks noChangeArrowheads="1"/>
            </p:cNvSpPr>
            <p:nvPr/>
          </p:nvSpPr>
          <p:spPr bwMode="auto">
            <a:xfrm>
              <a:off x="3855" y="2395"/>
              <a:ext cx="316" cy="317"/>
            </a:xfrm>
            <a:prstGeom prst="ellips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5"/>
            <p:cNvSpPr>
              <a:spLocks noChangeArrowheads="1"/>
            </p:cNvSpPr>
            <p:nvPr/>
          </p:nvSpPr>
          <p:spPr bwMode="auto">
            <a:xfrm>
              <a:off x="3935" y="2484"/>
              <a:ext cx="113" cy="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46"/>
            <p:cNvSpPr>
              <a:spLocks noChangeArrowheads="1"/>
            </p:cNvSpPr>
            <p:nvPr/>
          </p:nvSpPr>
          <p:spPr bwMode="auto">
            <a:xfrm>
              <a:off x="3989" y="2484"/>
              <a:ext cx="113" cy="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47"/>
            <p:cNvSpPr>
              <a:spLocks noChangeArrowheads="1"/>
            </p:cNvSpPr>
            <p:nvPr/>
          </p:nvSpPr>
          <p:spPr bwMode="auto">
            <a:xfrm>
              <a:off x="4041" y="2484"/>
              <a:ext cx="58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Line 48"/>
            <p:cNvSpPr>
              <a:spLocks noChangeShapeType="1"/>
            </p:cNvSpPr>
            <p:nvPr/>
          </p:nvSpPr>
          <p:spPr bwMode="auto">
            <a:xfrm>
              <a:off x="4171" y="2554"/>
              <a:ext cx="239" cy="0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49"/>
            <p:cNvSpPr>
              <a:spLocks noChangeArrowheads="1"/>
            </p:cNvSpPr>
            <p:nvPr/>
          </p:nvSpPr>
          <p:spPr bwMode="auto">
            <a:xfrm>
              <a:off x="3855" y="3182"/>
              <a:ext cx="316" cy="316"/>
            </a:xfrm>
            <a:prstGeom prst="ellips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0"/>
            <p:cNvSpPr>
              <a:spLocks noChangeArrowheads="1"/>
            </p:cNvSpPr>
            <p:nvPr/>
          </p:nvSpPr>
          <p:spPr bwMode="auto">
            <a:xfrm>
              <a:off x="3855" y="3182"/>
              <a:ext cx="316" cy="316"/>
            </a:xfrm>
            <a:prstGeom prst="ellips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1"/>
            <p:cNvSpPr>
              <a:spLocks noChangeArrowheads="1"/>
            </p:cNvSpPr>
            <p:nvPr/>
          </p:nvSpPr>
          <p:spPr bwMode="auto">
            <a:xfrm>
              <a:off x="3935" y="3271"/>
              <a:ext cx="113" cy="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52"/>
            <p:cNvSpPr>
              <a:spLocks noChangeArrowheads="1"/>
            </p:cNvSpPr>
            <p:nvPr/>
          </p:nvSpPr>
          <p:spPr bwMode="auto">
            <a:xfrm>
              <a:off x="3989" y="3271"/>
              <a:ext cx="113" cy="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53"/>
            <p:cNvSpPr>
              <a:spLocks noChangeArrowheads="1"/>
            </p:cNvSpPr>
            <p:nvPr/>
          </p:nvSpPr>
          <p:spPr bwMode="auto">
            <a:xfrm>
              <a:off x="4041" y="3271"/>
              <a:ext cx="58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4171" y="3008"/>
              <a:ext cx="867" cy="332"/>
            </a:xfrm>
            <a:custGeom>
              <a:avLst/>
              <a:gdLst>
                <a:gd name="T0" fmla="*/ 0 w 867"/>
                <a:gd name="T1" fmla="*/ 332 h 332"/>
                <a:gd name="T2" fmla="*/ 867 w 867"/>
                <a:gd name="T3" fmla="*/ 332 h 332"/>
                <a:gd name="T4" fmla="*/ 867 w 867"/>
                <a:gd name="T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7" h="332">
                  <a:moveTo>
                    <a:pt x="0" y="332"/>
                  </a:moveTo>
                  <a:lnTo>
                    <a:pt x="867" y="332"/>
                  </a:lnTo>
                  <a:lnTo>
                    <a:pt x="867" y="0"/>
                  </a:lnTo>
                </a:path>
              </a:pathLst>
            </a:cu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55"/>
            <p:cNvSpPr>
              <a:spLocks noChangeArrowheads="1"/>
            </p:cNvSpPr>
            <p:nvPr/>
          </p:nvSpPr>
          <p:spPr bwMode="auto">
            <a:xfrm>
              <a:off x="4368" y="1993"/>
              <a:ext cx="316" cy="317"/>
            </a:xfrm>
            <a:prstGeom prst="ellips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56"/>
            <p:cNvSpPr>
              <a:spLocks noChangeArrowheads="1"/>
            </p:cNvSpPr>
            <p:nvPr/>
          </p:nvSpPr>
          <p:spPr bwMode="auto">
            <a:xfrm>
              <a:off x="4368" y="1993"/>
              <a:ext cx="316" cy="317"/>
            </a:xfrm>
            <a:prstGeom prst="ellips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7"/>
            <p:cNvSpPr>
              <a:spLocks noChangeArrowheads="1"/>
            </p:cNvSpPr>
            <p:nvPr/>
          </p:nvSpPr>
          <p:spPr bwMode="auto">
            <a:xfrm>
              <a:off x="4474" y="2011"/>
              <a:ext cx="230" cy="3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Line 58"/>
            <p:cNvSpPr>
              <a:spLocks noChangeShapeType="1"/>
            </p:cNvSpPr>
            <p:nvPr/>
          </p:nvSpPr>
          <p:spPr bwMode="auto">
            <a:xfrm>
              <a:off x="4684" y="2152"/>
              <a:ext cx="239" cy="0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59"/>
            <p:cNvSpPr>
              <a:spLocks noChangeArrowheads="1"/>
            </p:cNvSpPr>
            <p:nvPr/>
          </p:nvSpPr>
          <p:spPr bwMode="auto">
            <a:xfrm>
              <a:off x="4880" y="2395"/>
              <a:ext cx="316" cy="317"/>
            </a:xfrm>
            <a:prstGeom prst="ellips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0"/>
            <p:cNvSpPr>
              <a:spLocks noChangeArrowheads="1"/>
            </p:cNvSpPr>
            <p:nvPr/>
          </p:nvSpPr>
          <p:spPr bwMode="auto">
            <a:xfrm>
              <a:off x="4880" y="2395"/>
              <a:ext cx="316" cy="317"/>
            </a:xfrm>
            <a:prstGeom prst="ellips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1"/>
            <p:cNvSpPr>
              <a:spLocks noChangeArrowheads="1"/>
            </p:cNvSpPr>
            <p:nvPr/>
          </p:nvSpPr>
          <p:spPr bwMode="auto">
            <a:xfrm>
              <a:off x="4986" y="2413"/>
              <a:ext cx="231" cy="3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62"/>
            <p:cNvSpPr>
              <a:spLocks noChangeArrowheads="1"/>
            </p:cNvSpPr>
            <p:nvPr/>
          </p:nvSpPr>
          <p:spPr bwMode="auto">
            <a:xfrm>
              <a:off x="4410" y="1698"/>
              <a:ext cx="231" cy="13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3"/>
            <p:cNvSpPr>
              <a:spLocks noChangeArrowheads="1"/>
            </p:cNvSpPr>
            <p:nvPr/>
          </p:nvSpPr>
          <p:spPr bwMode="auto">
            <a:xfrm>
              <a:off x="4410" y="1698"/>
              <a:ext cx="231" cy="138"/>
            </a:xfrm>
            <a:prstGeom prst="rect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4526" y="1836"/>
              <a:ext cx="0" cy="157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5"/>
            <p:cNvSpPr>
              <a:spLocks noChangeArrowheads="1"/>
            </p:cNvSpPr>
            <p:nvPr/>
          </p:nvSpPr>
          <p:spPr bwMode="auto">
            <a:xfrm>
              <a:off x="4410" y="2484"/>
              <a:ext cx="231" cy="1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6"/>
            <p:cNvSpPr>
              <a:spLocks noChangeArrowheads="1"/>
            </p:cNvSpPr>
            <p:nvPr/>
          </p:nvSpPr>
          <p:spPr bwMode="auto">
            <a:xfrm>
              <a:off x="4410" y="2484"/>
              <a:ext cx="231" cy="139"/>
            </a:xfrm>
            <a:prstGeom prst="rect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67"/>
            <p:cNvSpPr>
              <a:spLocks noChangeShapeType="1"/>
            </p:cNvSpPr>
            <p:nvPr/>
          </p:nvSpPr>
          <p:spPr bwMode="auto">
            <a:xfrm flipV="1">
              <a:off x="4526" y="2310"/>
              <a:ext cx="0" cy="174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68"/>
            <p:cNvSpPr>
              <a:spLocks noChangeArrowheads="1"/>
            </p:cNvSpPr>
            <p:nvPr/>
          </p:nvSpPr>
          <p:spPr bwMode="auto">
            <a:xfrm>
              <a:off x="4923" y="2082"/>
              <a:ext cx="230" cy="1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9"/>
            <p:cNvSpPr>
              <a:spLocks noChangeArrowheads="1"/>
            </p:cNvSpPr>
            <p:nvPr/>
          </p:nvSpPr>
          <p:spPr bwMode="auto">
            <a:xfrm>
              <a:off x="4923" y="2082"/>
              <a:ext cx="230" cy="139"/>
            </a:xfrm>
            <a:prstGeom prst="rect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70"/>
            <p:cNvSpPr>
              <a:spLocks noChangeShapeType="1"/>
            </p:cNvSpPr>
            <p:nvPr/>
          </p:nvSpPr>
          <p:spPr bwMode="auto">
            <a:xfrm>
              <a:off x="5038" y="2221"/>
              <a:ext cx="0" cy="174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>
              <a:off x="4923" y="2870"/>
              <a:ext cx="230" cy="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72"/>
            <p:cNvSpPr>
              <a:spLocks noChangeArrowheads="1"/>
            </p:cNvSpPr>
            <p:nvPr/>
          </p:nvSpPr>
          <p:spPr bwMode="auto">
            <a:xfrm>
              <a:off x="4923" y="2870"/>
              <a:ext cx="230" cy="138"/>
            </a:xfrm>
            <a:prstGeom prst="rect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73"/>
            <p:cNvSpPr>
              <a:spLocks noChangeShapeType="1"/>
            </p:cNvSpPr>
            <p:nvPr/>
          </p:nvSpPr>
          <p:spPr bwMode="auto">
            <a:xfrm>
              <a:off x="5038" y="2712"/>
              <a:ext cx="0" cy="158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4"/>
            <p:cNvSpPr>
              <a:spLocks noChangeArrowheads="1"/>
            </p:cNvSpPr>
            <p:nvPr/>
          </p:nvSpPr>
          <p:spPr bwMode="auto">
            <a:xfrm>
              <a:off x="5435" y="2484"/>
              <a:ext cx="231" cy="1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5"/>
            <p:cNvSpPr>
              <a:spLocks noChangeArrowheads="1"/>
            </p:cNvSpPr>
            <p:nvPr/>
          </p:nvSpPr>
          <p:spPr bwMode="auto">
            <a:xfrm>
              <a:off x="5435" y="2484"/>
              <a:ext cx="231" cy="139"/>
            </a:xfrm>
            <a:prstGeom prst="rect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76"/>
            <p:cNvSpPr>
              <a:spLocks noChangeShapeType="1"/>
            </p:cNvSpPr>
            <p:nvPr/>
          </p:nvSpPr>
          <p:spPr bwMode="auto">
            <a:xfrm>
              <a:off x="5196" y="2554"/>
              <a:ext cx="239" cy="0"/>
            </a:xfrm>
            <a:prstGeom prst="line">
              <a:avLst/>
            </a:prstGeom>
            <a:grpFill/>
            <a:ln w="28575" cap="rnd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94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: Pipeline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295400" y="3124200"/>
            <a:ext cx="0" cy="2146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295400" y="3872219"/>
            <a:ext cx="0" cy="2146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5" idx="2"/>
          </p:cNvCxnSpPr>
          <p:nvPr/>
        </p:nvCxnSpPr>
        <p:spPr>
          <a:xfrm flipH="1">
            <a:off x="1295400" y="4581607"/>
            <a:ext cx="15396" cy="2692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5400000" flipH="1">
            <a:off x="-120363" y="3968463"/>
            <a:ext cx="2526726" cy="304800"/>
          </a:xfrm>
          <a:prstGeom prst="bentConnector4">
            <a:avLst>
              <a:gd name="adj1" fmla="val -9047"/>
              <a:gd name="adj2" fmla="val 225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038600" y="3625265"/>
            <a:ext cx="2667000" cy="43308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971360" y="3199181"/>
            <a:ext cx="9277" cy="437142"/>
          </a:xfrm>
          <a:prstGeom prst="line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95800" y="4058346"/>
            <a:ext cx="0" cy="52578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4802716" y="4065424"/>
            <a:ext cx="13256" cy="516184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867400" y="4058346"/>
            <a:ext cx="0" cy="52578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57" idx="7"/>
          </p:cNvCxnSpPr>
          <p:nvPr/>
        </p:nvCxnSpPr>
        <p:spPr>
          <a:xfrm flipH="1">
            <a:off x="6313198" y="4058346"/>
            <a:ext cx="11402" cy="561614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15263" y="3338819"/>
            <a:ext cx="613832" cy="9144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4495800" y="3625265"/>
            <a:ext cx="32174" cy="433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784748" y="3629245"/>
            <a:ext cx="1184674" cy="436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199960" y="3639940"/>
            <a:ext cx="124640" cy="418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784749" y="3625265"/>
            <a:ext cx="1082651" cy="433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rot="5400000" flipH="1" flipV="1">
            <a:off x="4032680" y="1290904"/>
            <a:ext cx="1052819" cy="307382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086723" y="2312901"/>
            <a:ext cx="0" cy="3852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700695" y="2301405"/>
            <a:ext cx="0" cy="3852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stCxn id="40" idx="2"/>
          </p:cNvCxnSpPr>
          <p:nvPr/>
        </p:nvCxnSpPr>
        <p:spPr>
          <a:xfrm rot="16200000" flipH="1">
            <a:off x="3913129" y="3362269"/>
            <a:ext cx="1249515" cy="3031414"/>
          </a:xfrm>
          <a:prstGeom prst="bentConnector2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053593" y="5117526"/>
            <a:ext cx="0" cy="3852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700695" y="5117526"/>
            <a:ext cx="0" cy="3852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6889" y="5917626"/>
            <a:ext cx="158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RVM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13988" y="5917626"/>
            <a:ext cx="215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Universal RVM</a:t>
            </a:r>
            <a:endParaRPr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008572" y="2619154"/>
            <a:ext cx="604448" cy="48907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14189" y="3327620"/>
            <a:ext cx="734274" cy="55327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1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1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08572" y="4092530"/>
            <a:ext cx="604448" cy="48907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7" name="Овал 46"/>
          <p:cNvSpPr/>
          <p:nvPr/>
        </p:nvSpPr>
        <p:spPr>
          <a:xfrm>
            <a:off x="914189" y="4847047"/>
            <a:ext cx="734274" cy="55327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1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369221" y="2684843"/>
            <a:ext cx="604448" cy="48907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84499" y="2699046"/>
            <a:ext cx="604448" cy="48907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6" name="Овал 55"/>
          <p:cNvSpPr/>
          <p:nvPr/>
        </p:nvSpPr>
        <p:spPr>
          <a:xfrm>
            <a:off x="4344443" y="4538934"/>
            <a:ext cx="734274" cy="55327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1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1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686456" y="4538934"/>
            <a:ext cx="734274" cy="55327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1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4527266" y="3171113"/>
            <a:ext cx="708" cy="486792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4784749" y="3166221"/>
            <a:ext cx="5945" cy="451966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199960" y="3195201"/>
            <a:ext cx="0" cy="430063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0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flow &amp; Verification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Flow and Base Phase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2984"/>
            <a:ext cx="7290054" cy="1499616"/>
          </a:xfrm>
        </p:spPr>
        <p:txBody>
          <a:bodyPr/>
          <a:lstStyle/>
          <a:p>
            <a:r>
              <a:rPr lang="en-US" dirty="0" smtClean="0"/>
              <a:t>Design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2452687" cy="4992688"/>
          </a:xfrm>
        </p:spPr>
        <p:txBody>
          <a:bodyPr/>
          <a:lstStyle/>
          <a:p>
            <a:r>
              <a:rPr lang="en-US" sz="1600" b="1" dirty="0" smtClean="0"/>
              <a:t>Design Phases</a:t>
            </a:r>
          </a:p>
          <a:p>
            <a:pPr marL="0" indent="0"/>
            <a:r>
              <a:rPr lang="en-US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Phase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smtClean="0"/>
              <a:t>Reference Radio Library mapping</a:t>
            </a:r>
          </a:p>
          <a:p>
            <a:pPr marL="0" indent="0"/>
            <a:r>
              <a:rPr lang="en-US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 (application model)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err="1" smtClean="0"/>
              <a:t>RadioApp</a:t>
            </a:r>
            <a:r>
              <a:rPr lang="en-US" sz="1400" dirty="0" smtClean="0"/>
              <a:t> Exploration: </a:t>
            </a:r>
            <a:r>
              <a:rPr lang="en-US" sz="1400" dirty="0" err="1" smtClean="0"/>
              <a:t>RadioApps</a:t>
            </a:r>
            <a:r>
              <a:rPr lang="en-US" sz="1400" dirty="0" smtClean="0"/>
              <a:t> to FUs mapping</a:t>
            </a:r>
          </a:p>
          <a:p>
            <a:pPr marL="0" indent="0"/>
            <a:r>
              <a:rPr lang="en-US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2 (arch model)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smtClean="0"/>
              <a:t>System-Level Architecture Exploration: </a:t>
            </a:r>
            <a:r>
              <a:rPr lang="en-US" sz="1400" dirty="0" err="1" smtClean="0"/>
              <a:t>RadioApps</a:t>
            </a:r>
            <a:r>
              <a:rPr lang="en-US" sz="1400" dirty="0" smtClean="0"/>
              <a:t> to Arch Template mapping</a:t>
            </a:r>
          </a:p>
          <a:p>
            <a:pPr marL="0" indent="0"/>
            <a:r>
              <a:rPr lang="en-US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dirty="0" smtClean="0"/>
              <a:t>System Level Refinement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063" y="6927"/>
            <a:ext cx="4964367" cy="67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flow &amp; Verification:</a:t>
            </a:r>
            <a:br>
              <a:rPr lang="en-US" dirty="0" smtClean="0"/>
            </a:br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Application Exploration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290054" cy="1270016"/>
          </a:xfrm>
        </p:spPr>
        <p:txBody>
          <a:bodyPr/>
          <a:lstStyle/>
          <a:p>
            <a:r>
              <a:rPr lang="en-US" dirty="0" smtClean="0"/>
              <a:t>Radio Architecture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905000"/>
            <a:ext cx="1828800" cy="4992688"/>
          </a:xfrm>
        </p:spPr>
        <p:txBody>
          <a:bodyPr/>
          <a:lstStyle/>
          <a:p>
            <a:r>
              <a:rPr lang="en-US" sz="2000" dirty="0" smtClean="0"/>
              <a:t>Solving Tasks:</a:t>
            </a:r>
          </a:p>
          <a:p>
            <a:pPr>
              <a:buFontTx/>
              <a:buChar char="-"/>
            </a:pPr>
            <a:r>
              <a:rPr lang="en-US" sz="1800" dirty="0" smtClean="0"/>
              <a:t>Verified RVM program</a:t>
            </a:r>
          </a:p>
          <a:p>
            <a:pPr>
              <a:buFontTx/>
              <a:buChar char="-"/>
            </a:pPr>
            <a:r>
              <a:rPr lang="en-US" sz="1800" dirty="0" smtClean="0"/>
              <a:t>Selected HW components</a:t>
            </a:r>
            <a:endParaRPr lang="en-US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17</a:t>
            </a:fld>
            <a:endParaRPr lang="en-US" dirty="0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16"/>
            <a:ext cx="7099597" cy="543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2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1123"/>
            <a:ext cx="7366254" cy="1303087"/>
          </a:xfrm>
        </p:spPr>
        <p:txBody>
          <a:bodyPr/>
          <a:lstStyle/>
          <a:p>
            <a:r>
              <a:rPr lang="en-US" dirty="0" smtClean="0"/>
              <a:t>RVM front-end compiler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85845" y="2386424"/>
            <a:ext cx="4738687" cy="349022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RVM front-end</a:t>
            </a:r>
            <a:br>
              <a:rPr lang="en-US" dirty="0" smtClean="0"/>
            </a:br>
            <a:r>
              <a:rPr lang="en-US" dirty="0" smtClean="0"/>
              <a:t>compiler optimizes</a:t>
            </a:r>
            <a:br>
              <a:rPr lang="en-US" dirty="0" smtClean="0"/>
            </a:br>
            <a:r>
              <a:rPr lang="en-US" dirty="0" smtClean="0"/>
              <a:t>SW IR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Performs basic input-level error corrections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Detects </a:t>
            </a:r>
            <a:r>
              <a:rPr lang="en-US" dirty="0" smtClean="0"/>
              <a:t>RVM scheme </a:t>
            </a:r>
            <a:r>
              <a:rPr lang="en-US" dirty="0" smtClean="0"/>
              <a:t>errors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Validates output SW IR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310201" y="1981200"/>
            <a:ext cx="5825965" cy="3261591"/>
            <a:chOff x="3318035" y="990600"/>
            <a:chExt cx="5825965" cy="3261591"/>
          </a:xfrm>
        </p:grpSpPr>
        <p:sp>
          <p:nvSpPr>
            <p:cNvPr id="8" name="Rectangle 7"/>
            <p:cNvSpPr/>
            <p:nvPr/>
          </p:nvSpPr>
          <p:spPr bwMode="auto">
            <a:xfrm>
              <a:off x="3318035" y="990600"/>
              <a:ext cx="1227342" cy="2668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Verdana" pitchFamily="34" charset="0"/>
                </a:rPr>
                <a:t>RVM scheme</a:t>
              </a:r>
              <a:endParaRPr lang="en-US" sz="1200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318035" y="1352820"/>
              <a:ext cx="1227342" cy="2668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Verdana" pitchFamily="34" charset="0"/>
                </a:rPr>
                <a:t>Radio Lib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972278" y="990600"/>
              <a:ext cx="4108926" cy="262123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13070" y="3985378"/>
              <a:ext cx="1227342" cy="2668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Verdana" pitchFamily="34" charset="0"/>
                </a:rPr>
                <a:t>SW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Verdana" pitchFamily="34" charset="0"/>
                </a:rPr>
                <a:t>IR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46987" y="1019664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Compiler</a:t>
              </a:r>
              <a:endParaRPr lang="en-US" sz="1200" dirty="0"/>
            </a:p>
          </p:txBody>
        </p:sp>
        <p:cxnSp>
          <p:nvCxnSpPr>
            <p:cNvPr id="14" name="Straight Arrow Connector 13"/>
            <p:cNvCxnSpPr>
              <a:stCxn id="8" idx="3"/>
            </p:cNvCxnSpPr>
            <p:nvPr/>
          </p:nvCxnSpPr>
          <p:spPr bwMode="auto">
            <a:xfrm>
              <a:off x="4545377" y="1124007"/>
              <a:ext cx="42690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3"/>
            </p:cNvCxnSpPr>
            <p:nvPr/>
          </p:nvCxnSpPr>
          <p:spPr bwMode="auto">
            <a:xfrm>
              <a:off x="4545377" y="1486226"/>
              <a:ext cx="42690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2"/>
              <a:endCxn id="11" idx="0"/>
            </p:cNvCxnSpPr>
            <p:nvPr/>
          </p:nvCxnSpPr>
          <p:spPr bwMode="auto">
            <a:xfrm>
              <a:off x="7026741" y="3611839"/>
              <a:ext cx="0" cy="37353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 bwMode="auto">
            <a:xfrm>
              <a:off x="5345817" y="1151411"/>
              <a:ext cx="1227342" cy="2668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Verdana" pitchFamily="34" charset="0"/>
                </a:rPr>
                <a:t>Preprocessor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839972" y="1613888"/>
              <a:ext cx="1507015" cy="2668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Verdana" pitchFamily="34" charset="0"/>
                </a:rPr>
                <a:t>IR Builder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839972" y="1987427"/>
              <a:ext cx="1507015" cy="2668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Verdana" pitchFamily="34" charset="0"/>
                </a:rPr>
                <a:t>Analysis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839972" y="2384497"/>
              <a:ext cx="1507015" cy="2668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Verdana" pitchFamily="34" charset="0"/>
                </a:rPr>
                <a:t>Transformations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836738" y="2758036"/>
              <a:ext cx="1510249" cy="2668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Verdana" pitchFamily="34" charset="0"/>
                </a:rPr>
                <a:t>Validation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839972" y="3141277"/>
              <a:ext cx="1507015" cy="2668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Verdana" pitchFamily="34" charset="0"/>
                </a:rPr>
                <a:t>IR Generation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345817" y="1584057"/>
              <a:ext cx="1227342" cy="2668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Verdana" pitchFamily="34" charset="0"/>
                </a:rPr>
                <a:t>Parser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4972278" y="1284817"/>
              <a:ext cx="381624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2" idx="2"/>
              <a:endCxn id="29" idx="0"/>
            </p:cNvCxnSpPr>
            <p:nvPr/>
          </p:nvCxnSpPr>
          <p:spPr bwMode="auto">
            <a:xfrm>
              <a:off x="5959488" y="1418224"/>
              <a:ext cx="0" cy="16583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29" idx="2"/>
              <a:endCxn id="24" idx="0"/>
            </p:cNvCxnSpPr>
            <p:nvPr/>
          </p:nvCxnSpPr>
          <p:spPr bwMode="auto">
            <a:xfrm rot="5400000" flipH="1" flipV="1">
              <a:off x="6657992" y="915384"/>
              <a:ext cx="236983" cy="1633992"/>
            </a:xfrm>
            <a:prstGeom prst="bentConnector5">
              <a:avLst>
                <a:gd name="adj1" fmla="val -67553"/>
                <a:gd name="adj2" fmla="val 45721"/>
                <a:gd name="adj3" fmla="val 167553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4" idx="2"/>
            </p:cNvCxnSpPr>
            <p:nvPr/>
          </p:nvCxnSpPr>
          <p:spPr bwMode="auto">
            <a:xfrm flipH="1">
              <a:off x="7591862" y="1880701"/>
              <a:ext cx="1617" cy="10672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5" idx="2"/>
            </p:cNvCxnSpPr>
            <p:nvPr/>
          </p:nvCxnSpPr>
          <p:spPr bwMode="auto">
            <a:xfrm flipH="1">
              <a:off x="7591862" y="2254240"/>
              <a:ext cx="1617" cy="1302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6" idx="2"/>
              <a:endCxn id="27" idx="0"/>
            </p:cNvCxnSpPr>
            <p:nvPr/>
          </p:nvCxnSpPr>
          <p:spPr bwMode="auto">
            <a:xfrm flipH="1">
              <a:off x="7591862" y="2651311"/>
              <a:ext cx="1617" cy="10672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7" idx="2"/>
              <a:endCxn id="28" idx="0"/>
            </p:cNvCxnSpPr>
            <p:nvPr/>
          </p:nvCxnSpPr>
          <p:spPr bwMode="auto">
            <a:xfrm>
              <a:off x="7591862" y="3024850"/>
              <a:ext cx="1617" cy="11642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28" idx="2"/>
              <a:endCxn id="10" idx="2"/>
            </p:cNvCxnSpPr>
            <p:nvPr/>
          </p:nvCxnSpPr>
          <p:spPr bwMode="auto">
            <a:xfrm rot="5400000">
              <a:off x="7208237" y="3226595"/>
              <a:ext cx="203748" cy="566738"/>
            </a:xfrm>
            <a:prstGeom prst="bentConnector3">
              <a:avLst>
                <a:gd name="adj1" fmla="val 42064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924059" y="1294127"/>
              <a:ext cx="3850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AST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4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flow </a:t>
            </a:r>
            <a:r>
              <a:rPr lang="en-US" dirty="0"/>
              <a:t>&amp; </a:t>
            </a:r>
            <a:r>
              <a:rPr lang="en-US" dirty="0" smtClean="0"/>
              <a:t>Verification:</a:t>
            </a:r>
            <a:br>
              <a:rPr lang="en-US" dirty="0" smtClean="0"/>
            </a:br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Level Architecture Exploration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Reconfigurable Radio Architecture Overview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Abstract Machine for Reconfigurable Radio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Design Flow &amp; Verification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Conclusion</a:t>
            </a:r>
            <a:endParaRPr lang="en-US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DVCon</a:t>
            </a:r>
            <a:r>
              <a:rPr lang="en-US" dirty="0" smtClean="0"/>
              <a:t>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17" y="0"/>
            <a:ext cx="8261762" cy="1371600"/>
          </a:xfrm>
        </p:spPr>
        <p:txBody>
          <a:bodyPr/>
          <a:lstStyle/>
          <a:p>
            <a:r>
              <a:rPr lang="en-US" dirty="0" smtClean="0"/>
              <a:t>System Level Architecture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2819400" cy="3657600"/>
          </a:xfrm>
        </p:spPr>
        <p:txBody>
          <a:bodyPr/>
          <a:lstStyle/>
          <a:p>
            <a:r>
              <a:rPr lang="en-US" sz="2000" dirty="0" smtClean="0"/>
              <a:t>Solving Tasks</a:t>
            </a:r>
          </a:p>
          <a:p>
            <a:r>
              <a:rPr lang="en-US" sz="2000" dirty="0" smtClean="0"/>
              <a:t>- System-Level Architecture exploration</a:t>
            </a:r>
          </a:p>
          <a:p>
            <a:pPr>
              <a:buFontTx/>
              <a:buChar char="-"/>
            </a:pPr>
            <a:r>
              <a:rPr lang="en-US" sz="2000" dirty="0" smtClean="0"/>
              <a:t>Verification and simulation</a:t>
            </a:r>
          </a:p>
          <a:p>
            <a:pPr>
              <a:buFontTx/>
              <a:buChar char="-"/>
            </a:pPr>
            <a:r>
              <a:rPr lang="en-US" sz="2000" dirty="0" smtClean="0"/>
              <a:t>SC simulator generation</a:t>
            </a:r>
          </a:p>
          <a:p>
            <a:pPr>
              <a:buFontTx/>
              <a:buChar char="-"/>
            </a:pPr>
            <a:r>
              <a:rPr lang="en-US" sz="2000" dirty="0" smtClean="0"/>
              <a:t>Control code generation</a:t>
            </a:r>
            <a:endParaRPr lang="en-US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20</a:t>
            </a:fld>
            <a:endParaRPr lang="en-US" dirty="0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66" y="1185272"/>
            <a:ext cx="6204362" cy="555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4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290054" cy="1371600"/>
          </a:xfrm>
        </p:spPr>
        <p:txBody>
          <a:bodyPr/>
          <a:lstStyle/>
          <a:p>
            <a:r>
              <a:rPr lang="en-US" dirty="0" smtClean="0"/>
              <a:t>Template Class Diagram</a:t>
            </a:r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17488" y="1257300"/>
            <a:ext cx="87090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6" y="1524000"/>
            <a:ext cx="8899767" cy="46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1722"/>
            <a:ext cx="7137654" cy="1307122"/>
          </a:xfrm>
        </p:spPr>
        <p:txBody>
          <a:bodyPr/>
          <a:lstStyle/>
          <a:p>
            <a:r>
              <a:rPr lang="en-US" dirty="0" smtClean="0"/>
              <a:t>SystemC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09" y="1905000"/>
            <a:ext cx="4205287" cy="4114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SystemC code generation is based on customizable templates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Custom templates can be created using the defined tags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Examples of components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PE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Bus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Switch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Memory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DVCon</a:t>
            </a:r>
            <a:r>
              <a:rPr lang="en-US" dirty="0" smtClean="0"/>
              <a:t>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22</a:t>
            </a:fld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37230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7150227" cy="1219200"/>
          </a:xfrm>
        </p:spPr>
        <p:txBody>
          <a:bodyPr/>
          <a:lstStyle/>
          <a:p>
            <a:r>
              <a:rPr lang="en-US" dirty="0" smtClean="0"/>
              <a:t>HW front-end language &amp; HW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07400" cy="1143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UML model for architecture declaration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Translation XMI to HW IR</a:t>
            </a:r>
            <a:endParaRPr lang="en-US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23</a:t>
            </a:fld>
            <a:endParaRPr lang="en-US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51504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290054" cy="1499616"/>
          </a:xfrm>
        </p:spPr>
        <p:txBody>
          <a:bodyPr/>
          <a:lstStyle/>
          <a:p>
            <a:r>
              <a:rPr lang="en-US" dirty="0" smtClean="0"/>
              <a:t>Control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Generate control flow from the RVM program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Generate state-machine for each PE block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Implement each state-machine for the selected control mode (i.e. flag, data-driven, direct-control)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Flow </a:t>
            </a:r>
            <a:r>
              <a:rPr lang="en-US" dirty="0"/>
              <a:t>&amp; </a:t>
            </a:r>
            <a:r>
              <a:rPr lang="en-US" dirty="0" smtClean="0"/>
              <a:t>Verification:</a:t>
            </a:r>
            <a:br>
              <a:rPr lang="en-US" dirty="0" smtClean="0"/>
            </a:br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Level Refinement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93" y="208526"/>
            <a:ext cx="7290054" cy="667774"/>
          </a:xfrm>
        </p:spPr>
        <p:txBody>
          <a:bodyPr/>
          <a:lstStyle/>
          <a:p>
            <a:r>
              <a:rPr lang="en-US" dirty="0" smtClean="0"/>
              <a:t>Co-Compiler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" y="1066800"/>
            <a:ext cx="1313245" cy="1819469"/>
            <a:chOff x="336604" y="695131"/>
            <a:chExt cx="1313245" cy="1819469"/>
          </a:xfrm>
        </p:grpSpPr>
        <p:pic>
          <p:nvPicPr>
            <p:cNvPr id="4" name="Picture 3" descr="ccnj.do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143000"/>
              <a:ext cx="1216792" cy="1371600"/>
            </a:xfrm>
            <a:prstGeom prst="rect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36604" y="695131"/>
              <a:ext cx="1313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Cnfg</a:t>
              </a:r>
              <a:r>
                <a:rPr lang="en-US" dirty="0" smtClean="0"/>
                <a:t> Alg. 1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8860" y="3041779"/>
            <a:ext cx="1377365" cy="1715388"/>
            <a:chOff x="1683664" y="688910"/>
            <a:chExt cx="1377365" cy="1715388"/>
          </a:xfrm>
        </p:grpSpPr>
        <p:pic>
          <p:nvPicPr>
            <p:cNvPr id="5" name="Picture 4" descr="cmul.d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600" y="1143000"/>
              <a:ext cx="1118940" cy="126129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683664" y="688910"/>
              <a:ext cx="1377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Cnfg</a:t>
              </a:r>
              <a:r>
                <a:rPr lang="en-US" dirty="0"/>
                <a:t> </a:t>
              </a:r>
              <a:r>
                <a:rPr lang="en-US" dirty="0" smtClean="0"/>
                <a:t> Alg. 2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6571" y="4929688"/>
            <a:ext cx="1377365" cy="1552069"/>
            <a:chOff x="2900575" y="748019"/>
            <a:chExt cx="1377365" cy="1552069"/>
          </a:xfrm>
        </p:grpSpPr>
        <p:pic>
          <p:nvPicPr>
            <p:cNvPr id="6" name="Picture 5" descr="crmul.do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0" y="1219200"/>
              <a:ext cx="908635" cy="1080888"/>
            </a:xfrm>
            <a:prstGeom prst="rect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900575" y="748019"/>
              <a:ext cx="1377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Cnfg</a:t>
              </a:r>
              <a:r>
                <a:rPr lang="en-US" dirty="0"/>
                <a:t> </a:t>
              </a:r>
              <a:r>
                <a:rPr lang="en-US" dirty="0" smtClean="0"/>
                <a:t> Alg. 3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68596" y="2657669"/>
            <a:ext cx="2590800" cy="2438399"/>
            <a:chOff x="3048000" y="1752601"/>
            <a:chExt cx="2590800" cy="2438399"/>
          </a:xfrm>
        </p:grpSpPr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3048000" y="1752601"/>
              <a:ext cx="2590800" cy="2438399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3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/>
              <a:r>
                <a:rPr lang="en-US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CoCo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166110" y="2133601"/>
              <a:ext cx="2396490" cy="50698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en-US" dirty="0" smtClean="0"/>
                <a:t>Memory allocation</a:t>
              </a:r>
              <a:endParaRPr lang="en-US" dirty="0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200400" y="2819400"/>
              <a:ext cx="2320290" cy="506979"/>
            </a:xfrm>
            <a:prstGeom prst="rect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 w="9525">
              <a:solidFill>
                <a:srgbClr val="99CC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en-US" dirty="0" smtClean="0"/>
                <a:t>Operation allocation</a:t>
              </a:r>
              <a:endParaRPr lang="en-US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200400" y="3505200"/>
              <a:ext cx="2320289" cy="506979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solidFill>
                <a:srgbClr val="99CC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en-US" dirty="0" smtClean="0"/>
                <a:t>Scheduling &amp; Merging</a:t>
              </a:r>
              <a:endParaRPr lang="en-US" dirty="0"/>
            </a:p>
          </p:txBody>
        </p:sp>
      </p:grpSp>
      <p:pic>
        <p:nvPicPr>
          <p:cNvPr id="32" name="Picture 31" descr="out.exact.dot_m.d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5196" y="1286069"/>
            <a:ext cx="2593952" cy="2438400"/>
          </a:xfrm>
          <a:prstGeom prst="rect">
            <a:avLst/>
          </a:prstGeom>
          <a:ln w="15875">
            <a:solidFill>
              <a:srgbClr val="99CCFF"/>
            </a:solidFill>
          </a:ln>
        </p:spPr>
      </p:pic>
      <p:sp>
        <p:nvSpPr>
          <p:cNvPr id="39" name="Flowchart: Punched Tape 38"/>
          <p:cNvSpPr/>
          <p:nvPr/>
        </p:nvSpPr>
        <p:spPr bwMode="auto">
          <a:xfrm>
            <a:off x="6749996" y="5019869"/>
            <a:ext cx="2209800" cy="1295400"/>
          </a:xfrm>
          <a:prstGeom prst="flowChartPunchedTape">
            <a:avLst/>
          </a:prstGeom>
          <a:noFill/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eaLnBrk="0" hangingPunct="0"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sz="1100" b="1" kern="0" dirty="0" smtClean="0"/>
              <a:t>DO_N</a:t>
            </a:r>
            <a:r>
              <a:rPr lang="en-US" sz="1100" kern="0" dirty="0" smtClean="0"/>
              <a:t> </a:t>
            </a:r>
            <a:r>
              <a:rPr lang="en-US" sz="1100" i="1" kern="0" dirty="0" smtClean="0"/>
              <a:t>DP_Cfg1</a:t>
            </a:r>
          </a:p>
          <a:p>
            <a:pPr marL="800100" lvl="1" indent="-342900" eaLnBrk="0" hangingPunct="0"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sz="1100" b="1" kern="0" dirty="0" smtClean="0"/>
              <a:t>DO_R</a:t>
            </a:r>
            <a:r>
              <a:rPr lang="en-US" sz="1100" kern="0" dirty="0" smtClean="0"/>
              <a:t> </a:t>
            </a:r>
            <a:r>
              <a:rPr lang="en-US" sz="1100" i="1" kern="0" dirty="0" smtClean="0"/>
              <a:t>DP_Cfg2</a:t>
            </a:r>
            <a:r>
              <a:rPr lang="en-US" sz="1100" kern="0" dirty="0" smtClean="0"/>
              <a:t>, </a:t>
            </a:r>
            <a:r>
              <a:rPr lang="en-US" sz="1100" i="1" kern="0" dirty="0" smtClean="0"/>
              <a:t>N</a:t>
            </a:r>
          </a:p>
          <a:p>
            <a:pPr marL="800100" lvl="1" indent="-342900" algn="ctr" eaLnBrk="0" hangingPunct="0">
              <a:lnSpc>
                <a:spcPct val="95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kern="0" dirty="0" smtClean="0"/>
              <a:t>…</a:t>
            </a:r>
          </a:p>
        </p:txBody>
      </p:sp>
      <p:sp>
        <p:nvSpPr>
          <p:cNvPr id="41" name="Notched Right Arrow 40"/>
          <p:cNvSpPr/>
          <p:nvPr/>
        </p:nvSpPr>
        <p:spPr bwMode="auto">
          <a:xfrm>
            <a:off x="2025596" y="3191069"/>
            <a:ext cx="978408" cy="713232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2" name="Bent Arrow 41"/>
          <p:cNvSpPr/>
          <p:nvPr/>
        </p:nvSpPr>
        <p:spPr bwMode="auto">
          <a:xfrm>
            <a:off x="4463996" y="1743269"/>
            <a:ext cx="1828800" cy="762000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3" name="Bent Arrow 42"/>
          <p:cNvSpPr/>
          <p:nvPr/>
        </p:nvSpPr>
        <p:spPr bwMode="auto">
          <a:xfrm flipV="1">
            <a:off x="4463996" y="5172269"/>
            <a:ext cx="1828800" cy="838200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59596" y="69163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359596" y="463886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46" name="Trapezoid 45"/>
          <p:cNvSpPr/>
          <p:nvPr/>
        </p:nvSpPr>
        <p:spPr bwMode="auto">
          <a:xfrm rot="10800000">
            <a:off x="2101796" y="5934269"/>
            <a:ext cx="1676400" cy="606552"/>
          </a:xfrm>
          <a:prstGeom prst="trapezoid">
            <a:avLst>
              <a:gd name="adj" fmla="val 23446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translucentPowder"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7" name="Bent Arrow 46"/>
          <p:cNvSpPr/>
          <p:nvPr/>
        </p:nvSpPr>
        <p:spPr bwMode="auto">
          <a:xfrm>
            <a:off x="2406596" y="4867469"/>
            <a:ext cx="685800" cy="990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16196" y="54770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 Lib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3" grpId="0" animBg="1"/>
      <p:bldP spid="44" grpId="0"/>
      <p:bldP spid="45" grpId="0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Прямоугольник 324609"/>
          <p:cNvSpPr/>
          <p:nvPr/>
        </p:nvSpPr>
        <p:spPr bwMode="auto">
          <a:xfrm>
            <a:off x="6452512" y="3613948"/>
            <a:ext cx="2448272" cy="280831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4609" name="Прямоугольник 324608"/>
          <p:cNvSpPr/>
          <p:nvPr/>
        </p:nvSpPr>
        <p:spPr bwMode="auto">
          <a:xfrm>
            <a:off x="4114800" y="1752600"/>
            <a:ext cx="4785984" cy="1861348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572288" y="93951"/>
            <a:ext cx="8114512" cy="111065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Synthesizable</a:t>
            </a:r>
            <a:r>
              <a:rPr lang="en-US" dirty="0"/>
              <a:t> </a:t>
            </a:r>
            <a:r>
              <a:rPr lang="en-US" dirty="0" smtClean="0"/>
              <a:t>Data path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17488" y="6142141"/>
            <a:ext cx="2133600" cy="476250"/>
          </a:xfrm>
          <a:prstGeom prst="rect">
            <a:avLst/>
          </a:prstGeom>
        </p:spPr>
        <p:txBody>
          <a:bodyPr/>
          <a:lstStyle/>
          <a:p>
            <a:fld id="{85F7042D-DB93-4AB3-A042-82AAF25A45D8}" type="slidenum">
              <a:rPr lang="ru-RU"/>
              <a:pPr/>
              <a:t>27</a:t>
            </a:fld>
            <a:endParaRPr lang="ru-RU" dirty="0"/>
          </a:p>
        </p:txBody>
      </p:sp>
      <p:graphicFrame>
        <p:nvGraphicFramePr>
          <p:cNvPr id="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358104"/>
              </p:ext>
            </p:extLst>
          </p:nvPr>
        </p:nvGraphicFramePr>
        <p:xfrm>
          <a:off x="70192" y="1630204"/>
          <a:ext cx="2879874" cy="268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8" name="Visio" r:id="rId4" imgW="8517819" imgH="9632005" progId="Visio.Drawing.11">
                  <p:embed/>
                </p:oleObj>
              </mc:Choice>
              <mc:Fallback>
                <p:oleObj name="Visio" r:id="rId4" imgW="8517819" imgH="963200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2" y="1630204"/>
                        <a:ext cx="2879874" cy="2682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330048"/>
              </p:ext>
            </p:extLst>
          </p:nvPr>
        </p:nvGraphicFramePr>
        <p:xfrm>
          <a:off x="572288" y="2705285"/>
          <a:ext cx="2520950" cy="2278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9" name="Visio" r:id="rId6" imgW="6706900" imgH="8317870" progId="Visio.Drawing.11">
                  <p:embed/>
                </p:oleObj>
              </mc:Choice>
              <mc:Fallback>
                <p:oleObj name="Visio" r:id="rId6" imgW="6706900" imgH="83178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88" y="2705285"/>
                        <a:ext cx="2520950" cy="22785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656154"/>
              </p:ext>
            </p:extLst>
          </p:nvPr>
        </p:nvGraphicFramePr>
        <p:xfrm>
          <a:off x="191288" y="3167304"/>
          <a:ext cx="2519362" cy="310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0" name="Visio" r:id="rId8" imgW="6500774" imgH="9586813" progId="Visio.Drawing.11">
                  <p:embed/>
                </p:oleObj>
              </mc:Choice>
              <mc:Fallback>
                <p:oleObj name="Visio" r:id="rId8" imgW="6500774" imgH="95868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88" y="3167304"/>
                        <a:ext cx="2519362" cy="31053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4220264" y="1957764"/>
            <a:ext cx="1656184" cy="1477640"/>
          </a:xfrm>
          <a:prstGeom prst="rect">
            <a:avLst/>
          </a:prstGeom>
          <a:solidFill>
            <a:srgbClr val="FCF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</a:rPr>
              <a:t>CU</a:t>
            </a:r>
            <a:endParaRPr lang="en-US" sz="20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524520" y="2893868"/>
            <a:ext cx="2304256" cy="2016224"/>
          </a:xfrm>
          <a:prstGeom prst="rect">
            <a:avLst/>
          </a:prstGeom>
          <a:solidFill>
            <a:srgbClr val="FCF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Datapath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524520" y="1957764"/>
            <a:ext cx="2304256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Registers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524520" y="5342140"/>
            <a:ext cx="2304256" cy="10081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5876448" y="3003356"/>
            <a:ext cx="648072" cy="4320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/>
          <p:nvPr/>
        </p:nvCxnSpPr>
        <p:spPr bwMode="auto">
          <a:xfrm>
            <a:off x="7674316" y="2461820"/>
            <a:ext cx="0" cy="4320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23"/>
          <p:cNvCxnSpPr/>
          <p:nvPr/>
        </p:nvCxnSpPr>
        <p:spPr bwMode="auto">
          <a:xfrm>
            <a:off x="8540744" y="2461820"/>
            <a:ext cx="0" cy="4320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 стрелкой 36"/>
          <p:cNvCxnSpPr/>
          <p:nvPr/>
        </p:nvCxnSpPr>
        <p:spPr bwMode="auto">
          <a:xfrm>
            <a:off x="6812552" y="2461820"/>
            <a:ext cx="0" cy="4320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 стрелкой 37"/>
          <p:cNvCxnSpPr/>
          <p:nvPr/>
        </p:nvCxnSpPr>
        <p:spPr bwMode="auto">
          <a:xfrm>
            <a:off x="7674316" y="4910092"/>
            <a:ext cx="0" cy="4320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 стрелкой 38"/>
          <p:cNvCxnSpPr/>
          <p:nvPr/>
        </p:nvCxnSpPr>
        <p:spPr bwMode="auto">
          <a:xfrm>
            <a:off x="8540744" y="4910092"/>
            <a:ext cx="0" cy="4320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Прямая со стрелкой 39"/>
          <p:cNvCxnSpPr/>
          <p:nvPr/>
        </p:nvCxnSpPr>
        <p:spPr bwMode="auto">
          <a:xfrm>
            <a:off x="6812552" y="4910092"/>
            <a:ext cx="0" cy="4320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Прямоугольник 41"/>
          <p:cNvSpPr/>
          <p:nvPr/>
        </p:nvSpPr>
        <p:spPr>
          <a:xfrm>
            <a:off x="4004240" y="435733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Co-Compiler</a:t>
            </a:r>
          </a:p>
        </p:txBody>
      </p:sp>
      <p:sp>
        <p:nvSpPr>
          <p:cNvPr id="43" name="Стрелка вправо 42"/>
          <p:cNvSpPr/>
          <p:nvPr/>
        </p:nvSpPr>
        <p:spPr>
          <a:xfrm rot="4049397">
            <a:off x="2503796" y="3016355"/>
            <a:ext cx="2211252" cy="40605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438181">
            <a:off x="2963766" y="5374729"/>
            <a:ext cx="904372" cy="330897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 rot="20361928">
            <a:off x="5817190" y="3816621"/>
            <a:ext cx="648072" cy="86294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трелка вправо 53"/>
          <p:cNvSpPr/>
          <p:nvPr/>
        </p:nvSpPr>
        <p:spPr>
          <a:xfrm rot="2191434">
            <a:off x="3290483" y="4357334"/>
            <a:ext cx="648072" cy="288032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787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20" y="2947843"/>
            <a:ext cx="2206848" cy="191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Стрелка вправо 91"/>
          <p:cNvSpPr/>
          <p:nvPr/>
        </p:nvSpPr>
        <p:spPr>
          <a:xfrm rot="16200000">
            <a:off x="4536398" y="3637248"/>
            <a:ext cx="658090" cy="6114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4613" name="Прямоугольник 324612"/>
          <p:cNvSpPr/>
          <p:nvPr/>
        </p:nvSpPr>
        <p:spPr bwMode="auto">
          <a:xfrm>
            <a:off x="4220264" y="3167304"/>
            <a:ext cx="1656184" cy="26999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Config</a:t>
            </a:r>
            <a:r>
              <a:rPr lang="en-US" sz="1800" b="0" dirty="0"/>
              <a:t>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4220264" y="2903393"/>
            <a:ext cx="1656184" cy="26999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Config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Прямоугольник 94"/>
          <p:cNvSpPr/>
          <p:nvPr/>
        </p:nvSpPr>
        <p:spPr bwMode="auto">
          <a:xfrm>
            <a:off x="4220264" y="2636457"/>
            <a:ext cx="1656184" cy="26999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Config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7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18" grpId="1" animBg="1"/>
      <p:bldP spid="43" grpId="0" animBg="1"/>
      <p:bldP spid="44" grpId="0" animBg="1"/>
      <p:bldP spid="45" grpId="0" animBg="1"/>
      <p:bldP spid="54" grpId="0" animBg="1"/>
      <p:bldP spid="92" grpId="0" animBg="1"/>
      <p:bldP spid="324613" grpId="0" animBg="1"/>
      <p:bldP spid="94" grpId="0" animBg="1"/>
      <p:bldP spid="9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10934"/>
            <a:ext cx="7909921" cy="1271944"/>
          </a:xfrm>
        </p:spPr>
        <p:txBody>
          <a:bodyPr numCol="1" anchor="b">
            <a:normAutofit/>
          </a:bodyPr>
          <a:lstStyle/>
          <a:p>
            <a:r>
              <a:rPr lang="en-US" dirty="0" smtClean="0"/>
              <a:t>Data path </a:t>
            </a:r>
            <a:r>
              <a:rPr lang="en-US" dirty="0"/>
              <a:t>Synthesis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Скругленный прямоугольник 14"/>
          <p:cNvSpPr/>
          <p:nvPr/>
        </p:nvSpPr>
        <p:spPr>
          <a:xfrm>
            <a:off x="653855" y="5007573"/>
            <a:ext cx="2171490" cy="855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Control unit </a:t>
            </a:r>
            <a:r>
              <a:rPr lang="en-US" sz="2000" dirty="0" smtClean="0"/>
              <a:t>configuration</a:t>
            </a:r>
            <a:endParaRPr lang="ru-RU" sz="2000" dirty="0"/>
          </a:p>
        </p:txBody>
      </p:sp>
      <p:sp>
        <p:nvSpPr>
          <p:cNvPr id="5" name="Скругленный прямоугольник 15"/>
          <p:cNvSpPr/>
          <p:nvPr/>
        </p:nvSpPr>
        <p:spPr>
          <a:xfrm>
            <a:off x="3072873" y="5007572"/>
            <a:ext cx="2025225" cy="855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Datapath</a:t>
            </a:r>
            <a:r>
              <a:rPr lang="en-US" sz="2000" dirty="0" smtClean="0"/>
              <a:t> </a:t>
            </a:r>
            <a:r>
              <a:rPr lang="en-US" sz="2000" dirty="0"/>
              <a:t>architecture </a:t>
            </a:r>
            <a:endParaRPr lang="ru-RU" sz="2000" dirty="0"/>
          </a:p>
        </p:txBody>
      </p:sp>
      <p:sp>
        <p:nvSpPr>
          <p:cNvPr id="6" name="Стрелка вправо 17"/>
          <p:cNvSpPr/>
          <p:nvPr/>
        </p:nvSpPr>
        <p:spPr>
          <a:xfrm rot="5400000">
            <a:off x="3387908" y="4625029"/>
            <a:ext cx="270029" cy="31503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18"/>
          <p:cNvSpPr/>
          <p:nvPr/>
        </p:nvSpPr>
        <p:spPr>
          <a:xfrm rot="5400000">
            <a:off x="2217780" y="4625031"/>
            <a:ext cx="270028" cy="31503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37"/>
          <p:cNvSpPr/>
          <p:nvPr/>
        </p:nvSpPr>
        <p:spPr>
          <a:xfrm>
            <a:off x="645114" y="2119952"/>
            <a:ext cx="1012612" cy="4950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DFG 1</a:t>
            </a:r>
            <a:endParaRPr lang="ru-RU" sz="2000" dirty="0"/>
          </a:p>
        </p:txBody>
      </p:sp>
      <p:sp>
        <p:nvSpPr>
          <p:cNvPr id="9" name="Прямоугольник 39"/>
          <p:cNvSpPr/>
          <p:nvPr/>
        </p:nvSpPr>
        <p:spPr>
          <a:xfrm>
            <a:off x="431340" y="2975047"/>
            <a:ext cx="1440160" cy="495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Allocation</a:t>
            </a:r>
          </a:p>
        </p:txBody>
      </p:sp>
      <p:sp>
        <p:nvSpPr>
          <p:cNvPr id="12" name="Прямоугольник 42"/>
          <p:cNvSpPr/>
          <p:nvPr/>
        </p:nvSpPr>
        <p:spPr>
          <a:xfrm>
            <a:off x="2029017" y="3971059"/>
            <a:ext cx="1822702" cy="4891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</a:t>
            </a:r>
            <a:r>
              <a:rPr lang="en-US" sz="2000" dirty="0" smtClean="0"/>
              <a:t>erging</a:t>
            </a:r>
          </a:p>
        </p:txBody>
      </p:sp>
      <p:sp>
        <p:nvSpPr>
          <p:cNvPr id="13" name="Скругленный прямоугольник 43"/>
          <p:cNvSpPr/>
          <p:nvPr/>
        </p:nvSpPr>
        <p:spPr>
          <a:xfrm>
            <a:off x="2438717" y="2119951"/>
            <a:ext cx="1012612" cy="4950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DFG 2</a:t>
            </a:r>
            <a:endParaRPr lang="ru-RU" sz="2000" dirty="0"/>
          </a:p>
        </p:txBody>
      </p:sp>
      <p:sp>
        <p:nvSpPr>
          <p:cNvPr id="14" name="Прямоугольник 44"/>
          <p:cNvSpPr/>
          <p:nvPr/>
        </p:nvSpPr>
        <p:spPr>
          <a:xfrm>
            <a:off x="2224943" y="2988694"/>
            <a:ext cx="1440160" cy="495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Allocation</a:t>
            </a:r>
          </a:p>
        </p:txBody>
      </p:sp>
      <p:sp>
        <p:nvSpPr>
          <p:cNvPr id="15" name="Скругленный прямоугольник 45"/>
          <p:cNvSpPr/>
          <p:nvPr/>
        </p:nvSpPr>
        <p:spPr>
          <a:xfrm>
            <a:off x="4205701" y="2133600"/>
            <a:ext cx="1012612" cy="4950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DFG n</a:t>
            </a:r>
            <a:endParaRPr lang="ru-RU" sz="2000" dirty="0"/>
          </a:p>
        </p:txBody>
      </p:sp>
      <p:sp>
        <p:nvSpPr>
          <p:cNvPr id="16" name="Прямоугольник 46"/>
          <p:cNvSpPr/>
          <p:nvPr/>
        </p:nvSpPr>
        <p:spPr>
          <a:xfrm>
            <a:off x="3991927" y="2988695"/>
            <a:ext cx="1440160" cy="495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Allocation</a:t>
            </a:r>
          </a:p>
        </p:txBody>
      </p:sp>
      <p:sp>
        <p:nvSpPr>
          <p:cNvPr id="19" name="Стрелка вправо 50"/>
          <p:cNvSpPr/>
          <p:nvPr/>
        </p:nvSpPr>
        <p:spPr>
          <a:xfrm rot="5400000">
            <a:off x="1016405" y="2637509"/>
            <a:ext cx="270028" cy="31503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51"/>
          <p:cNvSpPr/>
          <p:nvPr/>
        </p:nvSpPr>
        <p:spPr>
          <a:xfrm rot="5400000">
            <a:off x="2839108" y="2637509"/>
            <a:ext cx="270028" cy="31503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52"/>
          <p:cNvSpPr/>
          <p:nvPr/>
        </p:nvSpPr>
        <p:spPr>
          <a:xfrm rot="5400000">
            <a:off x="4599495" y="2651157"/>
            <a:ext cx="270028" cy="31503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углом вверх 54"/>
          <p:cNvSpPr/>
          <p:nvPr/>
        </p:nvSpPr>
        <p:spPr>
          <a:xfrm rot="16200000" flipH="1" flipV="1">
            <a:off x="1125039" y="3511232"/>
            <a:ext cx="877601" cy="930353"/>
          </a:xfrm>
          <a:prstGeom prst="bentUpArrow">
            <a:avLst>
              <a:gd name="adj1" fmla="val 14950"/>
              <a:gd name="adj2" fmla="val 17179"/>
              <a:gd name="adj3" fmla="val 192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углом вверх 55"/>
          <p:cNvSpPr/>
          <p:nvPr/>
        </p:nvSpPr>
        <p:spPr>
          <a:xfrm rot="16200000" flipH="1">
            <a:off x="3865568" y="3546269"/>
            <a:ext cx="855093" cy="882788"/>
          </a:xfrm>
          <a:prstGeom prst="bentUpArrow">
            <a:avLst>
              <a:gd name="adj1" fmla="val 14950"/>
              <a:gd name="adj2" fmla="val 17179"/>
              <a:gd name="adj3" fmla="val 208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56"/>
          <p:cNvSpPr/>
          <p:nvPr/>
        </p:nvSpPr>
        <p:spPr>
          <a:xfrm rot="5400000">
            <a:off x="2794102" y="3582616"/>
            <a:ext cx="360040" cy="31503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ятиугольник 3"/>
          <p:cNvSpPr/>
          <p:nvPr/>
        </p:nvSpPr>
        <p:spPr bwMode="auto">
          <a:xfrm rot="5400000">
            <a:off x="5657705" y="3007858"/>
            <a:ext cx="576064" cy="481407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5"/>
          <p:cNvSpPr/>
          <p:nvPr/>
        </p:nvSpPr>
        <p:spPr>
          <a:xfrm>
            <a:off x="6377785" y="2901442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0" dirty="0" smtClean="0"/>
              <a:t>Allocate operations to FU library</a:t>
            </a:r>
            <a:endParaRPr lang="ru-RU" sz="2000" b="0" dirty="0"/>
          </a:p>
        </p:txBody>
      </p:sp>
      <p:sp>
        <p:nvSpPr>
          <p:cNvPr id="27" name="Пятиугольник 31"/>
          <p:cNvSpPr/>
          <p:nvPr/>
        </p:nvSpPr>
        <p:spPr bwMode="auto">
          <a:xfrm rot="5400000">
            <a:off x="5657704" y="3987271"/>
            <a:ext cx="576064" cy="481407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рямоугольник 32"/>
          <p:cNvSpPr/>
          <p:nvPr/>
        </p:nvSpPr>
        <p:spPr>
          <a:xfrm>
            <a:off x="6377784" y="3880855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0" dirty="0" smtClean="0"/>
              <a:t>Merge to a single </a:t>
            </a:r>
            <a:r>
              <a:rPr lang="en-US" sz="2000" b="0" dirty="0" err="1" smtClean="0"/>
              <a:t>datapath</a:t>
            </a:r>
            <a:r>
              <a:rPr lang="en-US" sz="2000" b="0" dirty="0" smtClean="0"/>
              <a:t> graph</a:t>
            </a:r>
            <a:endParaRPr lang="ru-RU" sz="2000" b="0" dirty="0"/>
          </a:p>
        </p:txBody>
      </p:sp>
      <p:sp>
        <p:nvSpPr>
          <p:cNvPr id="33" name="Пятиугольник 53"/>
          <p:cNvSpPr/>
          <p:nvPr/>
        </p:nvSpPr>
        <p:spPr bwMode="auto">
          <a:xfrm rot="10800000">
            <a:off x="5666089" y="2159586"/>
            <a:ext cx="576064" cy="481407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57"/>
          <p:cNvSpPr/>
          <p:nvPr/>
        </p:nvSpPr>
        <p:spPr>
          <a:xfrm>
            <a:off x="6377782" y="2032698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/>
              <a:t>Take </a:t>
            </a:r>
            <a:r>
              <a:rPr lang="en-US" sz="2000" dirty="0" smtClean="0"/>
              <a:t>algorithm source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dirty="0" smtClean="0"/>
              <a:t>codes</a:t>
            </a:r>
            <a:endParaRPr lang="ru-RU" sz="2000" b="0" dirty="0"/>
          </a:p>
        </p:txBody>
      </p:sp>
      <p:sp>
        <p:nvSpPr>
          <p:cNvPr id="35" name="Пятиугольник 58"/>
          <p:cNvSpPr/>
          <p:nvPr/>
        </p:nvSpPr>
        <p:spPr bwMode="auto">
          <a:xfrm>
            <a:off x="5683195" y="5129381"/>
            <a:ext cx="576064" cy="481407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Прямоугольник 59"/>
          <p:cNvSpPr/>
          <p:nvPr/>
        </p:nvSpPr>
        <p:spPr>
          <a:xfrm>
            <a:off x="6347563" y="5016141"/>
            <a:ext cx="2736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Reconfigurable Accelerator</a:t>
            </a:r>
            <a:r>
              <a:rPr lang="en-US" sz="2000" b="0" dirty="0" smtClean="0"/>
              <a:t> is ready for RTL synthesis 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9655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33" grpId="0" animBg="1"/>
      <p:bldP spid="34" grpId="0"/>
      <p:bldP spid="35" grpId="0" animBg="1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290054" cy="149961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905000"/>
            <a:ext cx="7290055" cy="44043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- </a:t>
            </a:r>
            <a:r>
              <a:rPr lang="en-US" sz="2800" dirty="0" smtClean="0"/>
              <a:t>Reconfigurable Radio is emerging wireless technology enabling independent development of hardware and radio applications;</a:t>
            </a:r>
          </a:p>
          <a:p>
            <a:r>
              <a:rPr lang="en-US" sz="2800" dirty="0" smtClean="0"/>
              <a:t>- Reconfigurable </a:t>
            </a:r>
            <a:r>
              <a:rPr lang="en-US" sz="2800" dirty="0"/>
              <a:t>R</a:t>
            </a:r>
            <a:r>
              <a:rPr lang="en-US" sz="2800" dirty="0" smtClean="0"/>
              <a:t>adio has being standardized in Europe by ETSI;</a:t>
            </a:r>
          </a:p>
          <a:p>
            <a:r>
              <a:rPr lang="en-US" sz="2800" dirty="0" smtClean="0"/>
              <a:t>- Reconfigurable Radio is based on Radio Computer concept and corresponding Radio Virtua Machine;</a:t>
            </a:r>
          </a:p>
          <a:p>
            <a:r>
              <a:rPr lang="en-US" sz="2800" dirty="0" smtClean="0"/>
              <a:t>- RVM gives a holistic vision on design of Reconfigurable Radio including hardware and program code co-design and verification</a:t>
            </a:r>
          </a:p>
          <a:p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Reconfigurable radio architecture overview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Hardware &amp; Software Architecture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0"/>
            <a:ext cx="7290054" cy="1295400"/>
          </a:xfrm>
        </p:spPr>
        <p:txBody>
          <a:bodyPr/>
          <a:lstStyle/>
          <a:p>
            <a:r>
              <a:rPr lang="en-US" dirty="0" smtClean="0"/>
              <a:t>Related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43000"/>
            <a:ext cx="8534400" cy="560202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Software Radio Architecture: Mathematical Perspective by J. </a:t>
            </a:r>
            <a:r>
              <a:rPr lang="en-US" dirty="0" err="1"/>
              <a:t>Mitola</a:t>
            </a:r>
            <a:r>
              <a:rPr lang="en-US" dirty="0"/>
              <a:t>, III, IEEE JOURNAL ON SELECTED AREAS IN COMMUNICATIONS, VOL. 17, NO. 4, APRIL </a:t>
            </a:r>
            <a:r>
              <a:rPr lang="en-US" dirty="0" smtClean="0"/>
              <a:t>1999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The Radio Virtual Machine: A Solution for SDR Portability and Platform Reconfigurability” by </a:t>
            </a:r>
            <a:r>
              <a:rPr lang="en-US" dirty="0" err="1"/>
              <a:t>Riadh</a:t>
            </a:r>
            <a:r>
              <a:rPr lang="en-US" dirty="0"/>
              <a:t> Ben Abdallah, Tanguy </a:t>
            </a:r>
            <a:r>
              <a:rPr lang="en-US" dirty="0" err="1"/>
              <a:t>Risset</a:t>
            </a:r>
            <a:r>
              <a:rPr lang="en-US" dirty="0"/>
              <a:t> and Antoine </a:t>
            </a:r>
            <a:r>
              <a:rPr lang="en-US" dirty="0" err="1"/>
              <a:t>Fraboulet</a:t>
            </a:r>
            <a:r>
              <a:rPr lang="en-US" dirty="0"/>
              <a:t>, IEEE International Symposium on Parallel &amp; Distributed Processing, May 23 – 29, 2009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Multi-Radio Scheduling and Resource Sharing on a Software Defined Radio Computing Platform by </a:t>
            </a:r>
            <a:r>
              <a:rPr lang="en-US" dirty="0" err="1"/>
              <a:t>Kees</a:t>
            </a:r>
            <a:r>
              <a:rPr lang="en-US" dirty="0"/>
              <a:t> van </a:t>
            </a:r>
            <a:r>
              <a:rPr lang="en-US" dirty="0" err="1"/>
              <a:t>Berkel</a:t>
            </a:r>
            <a:r>
              <a:rPr lang="en-US" dirty="0"/>
              <a:t> and et.al., Proceedings of the SDR’09, 2009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“Virtual Machine for Software Defined Radio: Evaluating the Software VM Approach” by Tanguy </a:t>
            </a:r>
            <a:r>
              <a:rPr lang="en-US" dirty="0" err="1"/>
              <a:t>Risset</a:t>
            </a:r>
            <a:r>
              <a:rPr lang="en-US" dirty="0"/>
              <a:t>, </a:t>
            </a:r>
            <a:r>
              <a:rPr lang="en-US" dirty="0" err="1"/>
              <a:t>Antonie</a:t>
            </a:r>
            <a:r>
              <a:rPr lang="en-US" dirty="0"/>
              <a:t> </a:t>
            </a:r>
            <a:r>
              <a:rPr lang="en-US" dirty="0" err="1"/>
              <a:t>Fraboulet</a:t>
            </a:r>
            <a:r>
              <a:rPr lang="en-US" dirty="0"/>
              <a:t>, Jerome Martin and </a:t>
            </a:r>
            <a:r>
              <a:rPr lang="en-US" dirty="0" err="1"/>
              <a:t>Riadh</a:t>
            </a:r>
            <a:r>
              <a:rPr lang="en-US" dirty="0"/>
              <a:t> Ben Abdallah, </a:t>
            </a:r>
            <a:r>
              <a:rPr lang="en-US" dirty="0" smtClean="0"/>
              <a:t>International </a:t>
            </a:r>
            <a:r>
              <a:rPr lang="en-US" dirty="0"/>
              <a:t>Conference on Embedded Software and Systems, ICESS, 2010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“Multi-radio coexistence and collaboration on an SDR platform” by </a:t>
            </a:r>
            <a:r>
              <a:rPr lang="en-US" dirty="0" err="1"/>
              <a:t>Antii</a:t>
            </a:r>
            <a:r>
              <a:rPr lang="en-US" dirty="0"/>
              <a:t> </a:t>
            </a:r>
            <a:r>
              <a:rPr lang="en-US" dirty="0" err="1"/>
              <a:t>Piiponen</a:t>
            </a:r>
            <a:r>
              <a:rPr lang="en-US" dirty="0"/>
              <a:t> and et.al., </a:t>
            </a:r>
            <a:r>
              <a:rPr lang="sv-SE" dirty="0"/>
              <a:t>Analog Integr Circ. Sig. Process., Springer, Vol.69, </a:t>
            </a:r>
            <a:r>
              <a:rPr lang="sv-SE" dirty="0" smtClean="0"/>
              <a:t>2011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Radio </a:t>
            </a:r>
            <a:r>
              <a:rPr lang="en-US" dirty="0"/>
              <a:t>Computer Architecture, Regulatory and Security Framework for Next Generation Wireless Mobile </a:t>
            </a:r>
            <a:r>
              <a:rPr lang="en-US" dirty="0" smtClean="0"/>
              <a:t>Communication, Markus </a:t>
            </a:r>
            <a:r>
              <a:rPr lang="en-US" dirty="0" err="1" smtClean="0"/>
              <a:t>Mueck</a:t>
            </a:r>
            <a:r>
              <a:rPr lang="en-US" dirty="0" smtClean="0"/>
              <a:t> and et.al. , </a:t>
            </a:r>
            <a:r>
              <a:rPr lang="en-US" dirty="0"/>
              <a:t>IEEE Wireless </a:t>
            </a:r>
            <a:r>
              <a:rPr lang="en-US" dirty="0" smtClean="0"/>
              <a:t>Communications, </a:t>
            </a:r>
            <a:r>
              <a:rPr lang="en-US" dirty="0"/>
              <a:t>August </a:t>
            </a:r>
            <a:r>
              <a:rPr lang="en-US" dirty="0" smtClean="0"/>
              <a:t>2012, p.9 – 16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Reconfigurable Radio: Architecture and Programming Model, Vladimir Ivanov, Int. Workshop on SR and SDR, Seoul, 2012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Reconfigurable </a:t>
            </a:r>
            <a:r>
              <a:rPr lang="en-US" dirty="0"/>
              <a:t>Radio Systems as Enabler for Exploiting the Future Heterogeneous Wireless Communications </a:t>
            </a:r>
            <a:r>
              <a:rPr lang="en-US" dirty="0" smtClean="0"/>
              <a:t>Landscape, Markus </a:t>
            </a:r>
            <a:r>
              <a:rPr lang="en-US" dirty="0" err="1" smtClean="0"/>
              <a:t>Mueck</a:t>
            </a:r>
            <a:r>
              <a:rPr lang="en-US" dirty="0" smtClean="0"/>
              <a:t> and et.al., ETSI </a:t>
            </a:r>
            <a:r>
              <a:rPr lang="en-US" dirty="0"/>
              <a:t>RECONFIGURABLE RADIO SYSTEMS WORKSHOP</a:t>
            </a:r>
            <a:r>
              <a:rPr lang="en-US" b="1" dirty="0"/>
              <a:t> </a:t>
            </a:r>
            <a:r>
              <a:rPr lang="en-US" dirty="0"/>
              <a:t>12 December 2012, Sophia </a:t>
            </a:r>
            <a:r>
              <a:rPr lang="en-US" dirty="0" err="1"/>
              <a:t>Antipolis</a:t>
            </a:r>
            <a:r>
              <a:rPr lang="en-US" dirty="0"/>
              <a:t> </a:t>
            </a:r>
            <a:r>
              <a:rPr lang="en-US" dirty="0" smtClean="0"/>
              <a:t>France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Reconfigurable Radio &amp; Radio Virtual Machine, Vladimir </a:t>
            </a:r>
            <a:r>
              <a:rPr lang="en-US" dirty="0"/>
              <a:t>Ivanov, Int. Workshop on SR and SDR, Seoul, </a:t>
            </a:r>
            <a:r>
              <a:rPr lang="en-US" dirty="0" smtClean="0"/>
              <a:t>2015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sv-SE" dirty="0" smtClean="0"/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DVCon</a:t>
            </a:r>
            <a:r>
              <a:rPr lang="en-US" dirty="0" smtClean="0"/>
              <a:t>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34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1618" y="509846"/>
            <a:ext cx="7754937" cy="1152525"/>
          </a:xfrm>
        </p:spPr>
        <p:txBody>
          <a:bodyPr/>
          <a:lstStyle/>
          <a:p>
            <a:pPr algn="ctr"/>
            <a:r>
              <a:rPr lang="en-US" dirty="0" smtClean="0"/>
              <a:t>Thanks! </a:t>
            </a:r>
            <a:endParaRPr lang="ru-RU" dirty="0"/>
          </a:p>
        </p:txBody>
      </p:sp>
      <p:sp>
        <p:nvSpPr>
          <p:cNvPr id="6" name="Wave 5"/>
          <p:cNvSpPr/>
          <p:nvPr/>
        </p:nvSpPr>
        <p:spPr bwMode="auto">
          <a:xfrm>
            <a:off x="2137720" y="4250723"/>
            <a:ext cx="4905632" cy="1606379"/>
          </a:xfrm>
          <a:prstGeom prst="wave">
            <a:avLst>
              <a:gd name="adj1" fmla="val 5068"/>
              <a:gd name="adj2" fmla="val -282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Questions?</a:t>
            </a:r>
          </a:p>
        </p:txBody>
      </p:sp>
      <p:pic>
        <p:nvPicPr>
          <p:cNvPr id="7" name="Picture 6" descr="gif0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193" y="1061137"/>
            <a:ext cx="2190750" cy="285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683566" y="1241997"/>
            <a:ext cx="8308033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latin typeface="+mn-lt"/>
                <a:ea typeface="+mj-ea"/>
                <a:cs typeface="Times New Roman" pitchFamily="18" charset="0"/>
              </a:rPr>
              <a:t>Modem software can be developed independently of hardware platform.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ko-KR" dirty="0" smtClean="0">
                <a:latin typeface="+mn-lt"/>
                <a:ea typeface="+mj-ea"/>
                <a:cs typeface="Times New Roman" pitchFamily="18" charset="0"/>
              </a:rPr>
              <a:t>This concept can be applied to various kinds of devices and/or machines operating in wireless communication signal environments, although we focus only on MD (Mobile Device) at present.</a:t>
            </a:r>
            <a:endParaRPr lang="en-US" sz="1600" dirty="0"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29" name="내용 개체 틀 35" descr="갤럭시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012"/>
          <a:stretch>
            <a:fillRect/>
          </a:stretch>
        </p:blipFill>
        <p:spPr>
          <a:xfrm>
            <a:off x="6551620" y="3367395"/>
            <a:ext cx="1635745" cy="2803813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3271976" y="3160862"/>
            <a:ext cx="3456384" cy="2771438"/>
            <a:chOff x="3491880" y="2944838"/>
            <a:chExt cx="3456384" cy="2771438"/>
          </a:xfrm>
        </p:grpSpPr>
        <p:sp>
          <p:nvSpPr>
            <p:cNvPr id="31" name="번개 30"/>
            <p:cNvSpPr/>
            <p:nvPr/>
          </p:nvSpPr>
          <p:spPr>
            <a:xfrm>
              <a:off x="3491880" y="3268004"/>
              <a:ext cx="3456384" cy="2088232"/>
            </a:xfrm>
            <a:prstGeom prst="lightningBolt">
              <a:avLst/>
            </a:prstGeom>
            <a:solidFill>
              <a:srgbClr val="FFFF00">
                <a:alpha val="74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pic>
          <p:nvPicPr>
            <p:cNvPr id="32" name="그림 31" descr="pl200606_wireless037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0F0EE"/>
                </a:clrFrom>
                <a:clrTo>
                  <a:srgbClr val="F0F0E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3481148"/>
              <a:ext cx="1008112" cy="866976"/>
            </a:xfrm>
            <a:prstGeom prst="rect">
              <a:avLst/>
            </a:prstGeom>
          </p:spPr>
        </p:pic>
        <p:pic>
          <p:nvPicPr>
            <p:cNvPr id="33" name="그림 32" descr="500VT-9550M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52492" y="3628044"/>
              <a:ext cx="864096" cy="864096"/>
            </a:xfrm>
            <a:prstGeom prst="rect">
              <a:avLst/>
            </a:prstGeom>
          </p:spPr>
        </p:pic>
        <p:pic>
          <p:nvPicPr>
            <p:cNvPr id="34" name="그림 33" descr="20081211155349_s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309" t="6769" r="33845" b="6925"/>
            <a:stretch>
              <a:fillRect/>
            </a:stretch>
          </p:blipFill>
          <p:spPr>
            <a:xfrm>
              <a:off x="6372200" y="3318407"/>
              <a:ext cx="432048" cy="110172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148064" y="4246499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Wireless </a:t>
              </a:r>
              <a:r>
                <a:rPr kumimoji="0" lang="en-US" altLang="ko-K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Mic</a:t>
              </a: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</a:b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92452" y="4492140"/>
              <a:ext cx="1571636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Wireless-Phone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56176" y="4318507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Walkie-Talkie</a:t>
              </a:r>
            </a:p>
          </p:txBody>
        </p:sp>
        <p:pic>
          <p:nvPicPr>
            <p:cNvPr id="38" name="그림 37" descr="MC9000G_RFID_Right-731880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890" r="4409" b="4620"/>
            <a:stretch>
              <a:fillRect/>
            </a:stretch>
          </p:blipFill>
          <p:spPr>
            <a:xfrm>
              <a:off x="5364088" y="4604798"/>
              <a:ext cx="648072" cy="82953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220072" y="543927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RFID</a:t>
              </a:r>
            </a:p>
          </p:txBody>
        </p:sp>
        <p:pic>
          <p:nvPicPr>
            <p:cNvPr id="40" name="그림 39" descr="image-20090615-b6275d449dcbf95765f11b3c965ef06b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500" r="12500" b="17562"/>
            <a:stretch>
              <a:fillRect/>
            </a:stretch>
          </p:blipFill>
          <p:spPr>
            <a:xfrm>
              <a:off x="3499052" y="3049100"/>
              <a:ext cx="864096" cy="86409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349983" y="2944838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aettenschweiler" pitchFamily="34" charset="0"/>
                  <a:ea typeface="맑은 고딕" pitchFamily="50" charset="-127"/>
                </a:rPr>
                <a:t>WiMAX</a:t>
              </a:r>
              <a:endPara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ettenschweiler" pitchFamily="34" charset="0"/>
                <a:ea typeface="맑은 고딕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683568" y="3079363"/>
            <a:ext cx="2363147" cy="3517989"/>
            <a:chOff x="903472" y="2863339"/>
            <a:chExt cx="2363147" cy="3517989"/>
          </a:xfrm>
        </p:grpSpPr>
        <p:grpSp>
          <p:nvGrpSpPr>
            <p:cNvPr id="43" name="그룹 38"/>
            <p:cNvGrpSpPr/>
            <p:nvPr/>
          </p:nvGrpSpPr>
          <p:grpSpPr>
            <a:xfrm>
              <a:off x="1259632" y="2863339"/>
              <a:ext cx="1750378" cy="3229957"/>
              <a:chOff x="899592" y="2132856"/>
              <a:chExt cx="2100605" cy="3501008"/>
            </a:xfrm>
          </p:grpSpPr>
          <p:pic>
            <p:nvPicPr>
              <p:cNvPr id="45" name="그림 44" descr="AndroidMarket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99592" y="2132856"/>
                <a:ext cx="2100605" cy="3501008"/>
              </a:xfrm>
              <a:prstGeom prst="rect">
                <a:avLst/>
              </a:prstGeom>
            </p:spPr>
          </p:pic>
          <p:pic>
            <p:nvPicPr>
              <p:cNvPr id="46" name="그림 45" descr="image-20090615-b6275d449dcbf95765f11b3c965ef06b.jp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500" r="12500" b="17562"/>
              <a:stretch>
                <a:fillRect/>
              </a:stretch>
            </p:blipFill>
            <p:spPr>
              <a:xfrm>
                <a:off x="937096" y="3247480"/>
                <a:ext cx="360040" cy="360040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369144" y="3259686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Long Term Evolution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Hanyang</a:t>
                </a: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 Univ.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8" name="그림 47" descr="images-4.jpe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42340" y="3709717"/>
                <a:ext cx="292084" cy="309502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1367929" y="3695770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Mobile </a:t>
                </a:r>
                <a:r>
                  <a:rPr kumimoji="0" lang="en-US" sz="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WiMAX</a:t>
                </a: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WiMAX</a:t>
                </a: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 Forum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0" name="그림 49" descr="images-5.jpeg"/>
              <p:cNvPicPr>
                <a:picLocks noChangeAspect="1"/>
              </p:cNvPicPr>
              <p:nvPr/>
            </p:nvPicPr>
            <p:blipFill>
              <a:blip r:embed="rId11" cstate="print"/>
              <a:srcRect l="52656" t="9036" r="9733" b="45785"/>
              <a:stretch>
                <a:fillRect/>
              </a:stretch>
            </p:blipFill>
            <p:spPr>
              <a:xfrm>
                <a:off x="925470" y="4052697"/>
                <a:ext cx="288031" cy="432045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1366144" y="4128828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Wireless Microphone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June’s Software House 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2" name="그림 51" descr="images-6.jpe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08218" y="4559929"/>
                <a:ext cx="378762" cy="300605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1363275" y="4550858"/>
                <a:ext cx="1368151" cy="366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Walkie</a:t>
                </a: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 Talkie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Radio Software Inc. 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4" name="그림 53" descr="images-7.jpe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945722" y="4975278"/>
                <a:ext cx="259154" cy="347319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1369034" y="4970046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DECT Telephone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VATEL Software. 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903472" y="6042774"/>
              <a:ext cx="23631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&lt;Radio Apps Store&gt;</a:t>
              </a:r>
              <a:endPara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2890656" y="4303499"/>
            <a:ext cx="3785543" cy="1580211"/>
            <a:chOff x="3110560" y="4000695"/>
            <a:chExt cx="3785543" cy="1580211"/>
          </a:xfrm>
        </p:grpSpPr>
        <p:pic>
          <p:nvPicPr>
            <p:cNvPr id="57" name="Picture 4" descr="6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257912">
              <a:off x="3110560" y="4000695"/>
              <a:ext cx="3785543" cy="1580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 rot="38425">
              <a:off x="4087009" y="4357452"/>
              <a:ext cx="25859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0066CC"/>
                  </a:solidFill>
                  <a:latin typeface="맑은 고딕" pitchFamily="50" charset="-127"/>
                  <a:ea typeface="맑은 고딕" pitchFamily="50" charset="-127"/>
                </a:rPr>
                <a:t>Radio Apps Store provide modem software. </a:t>
              </a:r>
              <a:endParaRPr lang="en-US" altLang="ko-KR" sz="1400" b="1" dirty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926882" y="6111011"/>
            <a:ext cx="271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HY견고딕" pitchFamily="18" charset="-127"/>
                <a:ea typeface="HY견고딕" pitchFamily="18" charset="-127"/>
              </a:rPr>
              <a:t>&lt;Reconfigurable </a:t>
            </a:r>
            <a:r>
              <a:rPr lang="en-US" altLang="ko-KR" sz="1600" kern="0" dirty="0" smtClean="0">
                <a:latin typeface="HY견고딕" pitchFamily="18" charset="-127"/>
                <a:ea typeface="HY견고딕" pitchFamily="18" charset="-127"/>
              </a:rPr>
              <a:t>MD&gt;</a:t>
            </a:r>
            <a:endParaRPr kumimoji="0" lang="ko-KR" altLang="en-US" sz="16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83567" y="0"/>
            <a:ext cx="782225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latinLnBrk="0"/>
            <a:r>
              <a:rPr lang="en-US" sz="4400" b="0" dirty="0"/>
              <a:t>Reconfigurable</a:t>
            </a:r>
            <a:r>
              <a:rPr lang="en-US" b="0" dirty="0"/>
              <a:t> </a:t>
            </a:r>
            <a:r>
              <a:rPr lang="en-US" sz="4400" b="0" dirty="0"/>
              <a:t>Radio </a:t>
            </a:r>
            <a:r>
              <a:rPr lang="en-US" sz="4400" b="0" dirty="0" smtClean="0"/>
              <a:t>Concept</a:t>
            </a:r>
            <a:endParaRPr lang="en-US" altLang="ko-KR" sz="4400" b="0" dirty="0">
              <a:solidFill>
                <a:srgbClr val="1F497D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8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762894" y="1205984"/>
            <a:ext cx="868680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latin typeface="Tw Cen MT Condensed (Заголовки)"/>
                <a:ea typeface="+mj-ea"/>
                <a:cs typeface="Times New Roman" pitchFamily="18" charset="0"/>
              </a:rPr>
              <a:t>Standard Software Architecture for Radio Computer (ETSI EN 303 095, 2015)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latin typeface="Tw Cen MT Condensed (Заголовки)"/>
                <a:ea typeface="+mj-ea"/>
                <a:cs typeface="Times New Roman" pitchFamily="18" charset="0"/>
              </a:rPr>
              <a:t>Standard Interfaces for Radio Computer (to be published </a:t>
            </a:r>
            <a:r>
              <a:rPr lang="fr-FR" sz="1600" dirty="0" smtClean="0">
                <a:latin typeface="Tw Cen MT Condensed (Заголовки)"/>
              </a:rPr>
              <a:t>ETSI </a:t>
            </a:r>
            <a:r>
              <a:rPr lang="fr-FR" sz="1600" dirty="0">
                <a:latin typeface="Tw Cen MT Condensed (Заголовки)"/>
              </a:rPr>
              <a:t>EN 303 146-1, </a:t>
            </a:r>
            <a:r>
              <a:rPr lang="en-US" sz="1600" dirty="0" smtClean="0">
                <a:latin typeface="Tw Cen MT Condensed (Заголовки)"/>
              </a:rPr>
              <a:t>2015</a:t>
            </a:r>
            <a:r>
              <a:rPr lang="en-US" altLang="ko-KR" sz="1600" dirty="0" smtClean="0">
                <a:latin typeface="Tw Cen MT Condensed (Заголовки)"/>
                <a:ea typeface="+mj-ea"/>
                <a:cs typeface="Times New Roman" pitchFamily="18" charset="0"/>
              </a:rPr>
              <a:t>)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599" y="0"/>
            <a:ext cx="7896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latinLnBrk="0"/>
            <a:r>
              <a:rPr lang="en-US" sz="4400" b="0" dirty="0" smtClean="0"/>
              <a:t>Reconfigurable Radio System Architecture</a:t>
            </a:r>
            <a:endParaRPr lang="en-US" altLang="ko-KR" sz="4400" b="0" dirty="0">
              <a:solidFill>
                <a:srgbClr val="1F497D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41368" y="6562218"/>
            <a:ext cx="222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RVM: Radio Virtual Machine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79512" y="2060848"/>
            <a:ext cx="8856984" cy="4585547"/>
            <a:chOff x="179512" y="2060848"/>
            <a:chExt cx="8856984" cy="4585547"/>
          </a:xfrm>
        </p:grpSpPr>
        <p:grpSp>
          <p:nvGrpSpPr>
            <p:cNvPr id="62" name="그룹 61"/>
            <p:cNvGrpSpPr/>
            <p:nvPr/>
          </p:nvGrpSpPr>
          <p:grpSpPr>
            <a:xfrm>
              <a:off x="3993703" y="2090146"/>
              <a:ext cx="938337" cy="962086"/>
              <a:chOff x="7878934" y="667116"/>
              <a:chExt cx="938337" cy="962086"/>
            </a:xfrm>
          </p:grpSpPr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018600" y="667116"/>
                <a:ext cx="648072" cy="962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7878934" y="729832"/>
                <a:ext cx="9383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900" b="1" dirty="0">
                    <a:latin typeface="Times New Roman" pitchFamily="18" charset="0"/>
                    <a:cs typeface="Times New Roman" pitchFamily="18" charset="0"/>
                  </a:rPr>
                  <a:t>Radio</a:t>
                </a:r>
              </a:p>
              <a:p>
                <a:pPr algn="ctr"/>
                <a:r>
                  <a:rPr lang="en-US" altLang="ko-KR" sz="900" b="1" dirty="0">
                    <a:latin typeface="Times New Roman" pitchFamily="18" charset="0"/>
                    <a:cs typeface="Times New Roman" pitchFamily="18" charset="0"/>
                  </a:rPr>
                  <a:t>Apps Store</a:t>
                </a:r>
                <a:endParaRPr lang="ko-KR" altLang="en-US" sz="9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액자 64"/>
            <p:cNvSpPr/>
            <p:nvPr/>
          </p:nvSpPr>
          <p:spPr>
            <a:xfrm>
              <a:off x="5364088" y="2932486"/>
              <a:ext cx="3096344" cy="2332955"/>
            </a:xfrm>
            <a:prstGeom prst="frame">
              <a:avLst>
                <a:gd name="adj1" fmla="val 9179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L 도형 65"/>
            <p:cNvSpPr/>
            <p:nvPr/>
          </p:nvSpPr>
          <p:spPr>
            <a:xfrm rot="10800000">
              <a:off x="6229013" y="2932485"/>
              <a:ext cx="2232248" cy="2332954"/>
            </a:xfrm>
            <a:prstGeom prst="corner">
              <a:avLst>
                <a:gd name="adj1" fmla="val 9890"/>
                <a:gd name="adj2" fmla="val 111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순서도: 처리 67"/>
            <p:cNvSpPr/>
            <p:nvPr/>
          </p:nvSpPr>
          <p:spPr>
            <a:xfrm>
              <a:off x="5607680" y="4471056"/>
              <a:ext cx="803151" cy="504056"/>
            </a:xfrm>
            <a:prstGeom prst="flowChartProcess">
              <a:avLst/>
            </a:prstGeom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RVM</a:t>
              </a:r>
              <a:r>
                <a:rPr lang="en-US" altLang="ko-KR" sz="12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9" name="순서도: 처리 68"/>
            <p:cNvSpPr/>
            <p:nvPr/>
          </p:nvSpPr>
          <p:spPr>
            <a:xfrm>
              <a:off x="5364088" y="5338523"/>
              <a:ext cx="3096344" cy="927113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/>
            <p:nvPr/>
          </p:nvSpPr>
          <p:spPr bwMode="auto">
            <a:xfrm>
              <a:off x="5508104" y="5589535"/>
              <a:ext cx="599892" cy="3250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800" dirty="0" smtClean="0">
                  <a:solidFill>
                    <a:prstClr val="black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FEM</a:t>
              </a:r>
              <a:endParaRPr lang="ko-KR" altLang="en-US" sz="800" dirty="0">
                <a:solidFill>
                  <a:prstClr val="black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71" name="직사각형 70"/>
            <p:cNvSpPr/>
            <p:nvPr/>
          </p:nvSpPr>
          <p:spPr bwMode="auto">
            <a:xfrm>
              <a:off x="6244244" y="5589535"/>
              <a:ext cx="599892" cy="3250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800" dirty="0" smtClean="0">
                  <a:solidFill>
                    <a:prstClr val="black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XCVR</a:t>
              </a:r>
              <a:endParaRPr lang="ko-KR" altLang="en-US" sz="800" dirty="0">
                <a:solidFill>
                  <a:prstClr val="black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72" name="직사각형 71"/>
            <p:cNvSpPr/>
            <p:nvPr/>
          </p:nvSpPr>
          <p:spPr bwMode="auto">
            <a:xfrm>
              <a:off x="6980384" y="5589535"/>
              <a:ext cx="599892" cy="3250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800" dirty="0" smtClean="0">
                  <a:solidFill>
                    <a:prstClr val="black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BB</a:t>
              </a:r>
              <a:endParaRPr lang="ko-KR" altLang="en-US" sz="800" dirty="0">
                <a:solidFill>
                  <a:prstClr val="black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73" name="직사각형 72"/>
            <p:cNvSpPr/>
            <p:nvPr/>
          </p:nvSpPr>
          <p:spPr bwMode="auto">
            <a:xfrm>
              <a:off x="7716524" y="5589535"/>
              <a:ext cx="599892" cy="3250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800" dirty="0" smtClean="0">
                  <a:solidFill>
                    <a:prstClr val="black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MAC</a:t>
              </a:r>
              <a:endParaRPr lang="ko-KR" altLang="en-US" sz="800" dirty="0">
                <a:solidFill>
                  <a:prstClr val="black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259885" y="5993908"/>
              <a:ext cx="1257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Radio Platform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37075" y="502654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Radio OS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29429" y="2912317"/>
              <a:ext cx="2006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Radio Control Framework</a:t>
              </a:r>
            </a:p>
          </p:txBody>
        </p:sp>
        <p:sp>
          <p:nvSpPr>
            <p:cNvPr id="77" name="순서도: 처리 76"/>
            <p:cNvSpPr/>
            <p:nvPr/>
          </p:nvSpPr>
          <p:spPr>
            <a:xfrm>
              <a:off x="1628596" y="3706806"/>
              <a:ext cx="742096" cy="393832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Front-end</a:t>
              </a:r>
            </a:p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Compiler</a:t>
              </a:r>
              <a:endParaRPr lang="ko-KR" altLang="en-US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9" name="직선 화살표 연결선 78"/>
            <p:cNvCxnSpPr>
              <a:endCxn id="77" idx="0"/>
            </p:cNvCxnSpPr>
            <p:nvPr/>
          </p:nvCxnSpPr>
          <p:spPr>
            <a:xfrm>
              <a:off x="1999644" y="3418813"/>
              <a:ext cx="0" cy="2879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>
              <a:stCxn id="111" idx="2"/>
              <a:endCxn id="110" idx="0"/>
            </p:cNvCxnSpPr>
            <p:nvPr/>
          </p:nvCxnSpPr>
          <p:spPr>
            <a:xfrm>
              <a:off x="1990441" y="5272641"/>
              <a:ext cx="12353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그룹 12"/>
            <p:cNvGrpSpPr/>
            <p:nvPr/>
          </p:nvGrpSpPr>
          <p:grpSpPr>
            <a:xfrm>
              <a:off x="4748762" y="2490161"/>
              <a:ext cx="1592918" cy="422156"/>
              <a:chOff x="4748762" y="2388855"/>
              <a:chExt cx="1592918" cy="422156"/>
            </a:xfrm>
          </p:grpSpPr>
          <p:cxnSp>
            <p:nvCxnSpPr>
              <p:cNvPr id="85" name="직선 연결선 84"/>
              <p:cNvCxnSpPr/>
              <p:nvPr/>
            </p:nvCxnSpPr>
            <p:spPr>
              <a:xfrm flipV="1">
                <a:off x="4748762" y="2388855"/>
                <a:ext cx="1592606" cy="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화살표 연결선 86"/>
              <p:cNvCxnSpPr/>
              <p:nvPr/>
            </p:nvCxnSpPr>
            <p:spPr>
              <a:xfrm>
                <a:off x="6341680" y="2388855"/>
                <a:ext cx="0" cy="42215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그룹 9"/>
            <p:cNvGrpSpPr/>
            <p:nvPr/>
          </p:nvGrpSpPr>
          <p:grpSpPr>
            <a:xfrm>
              <a:off x="2002794" y="2490205"/>
              <a:ext cx="2139752" cy="3416365"/>
              <a:chOff x="2002794" y="2388899"/>
              <a:chExt cx="2139752" cy="3416365"/>
            </a:xfrm>
          </p:grpSpPr>
          <p:cxnSp>
            <p:nvCxnSpPr>
              <p:cNvPr id="83" name="직선 연결선 82"/>
              <p:cNvCxnSpPr/>
              <p:nvPr/>
            </p:nvCxnSpPr>
            <p:spPr>
              <a:xfrm>
                <a:off x="2002794" y="5805264"/>
                <a:ext cx="12730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화살표 연결선 83"/>
              <p:cNvCxnSpPr/>
              <p:nvPr/>
            </p:nvCxnSpPr>
            <p:spPr>
              <a:xfrm>
                <a:off x="3275856" y="2397155"/>
                <a:ext cx="86669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/>
              <p:cNvCxnSpPr/>
              <p:nvPr/>
            </p:nvCxnSpPr>
            <p:spPr>
              <a:xfrm flipH="1" flipV="1">
                <a:off x="3266604" y="2388899"/>
                <a:ext cx="9252" cy="3416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직선 화살표 연결선 90"/>
            <p:cNvCxnSpPr>
              <a:stCxn id="70" idx="0"/>
            </p:cNvCxnSpPr>
            <p:nvPr/>
          </p:nvCxnSpPr>
          <p:spPr>
            <a:xfrm flipV="1">
              <a:off x="5808050" y="5265441"/>
              <a:ext cx="0" cy="324094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화살표 연결선 91"/>
            <p:cNvCxnSpPr>
              <a:stCxn id="71" idx="0"/>
            </p:cNvCxnSpPr>
            <p:nvPr/>
          </p:nvCxnSpPr>
          <p:spPr>
            <a:xfrm flipV="1">
              <a:off x="6544190" y="5265441"/>
              <a:ext cx="0" cy="324094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화살표 연결선 92"/>
            <p:cNvCxnSpPr>
              <a:stCxn id="72" idx="0"/>
            </p:cNvCxnSpPr>
            <p:nvPr/>
          </p:nvCxnSpPr>
          <p:spPr>
            <a:xfrm flipV="1">
              <a:off x="7280330" y="5265441"/>
              <a:ext cx="0" cy="324094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화살표 연결선 93"/>
            <p:cNvCxnSpPr>
              <a:stCxn id="73" idx="0"/>
            </p:cNvCxnSpPr>
            <p:nvPr/>
          </p:nvCxnSpPr>
          <p:spPr>
            <a:xfrm flipV="1">
              <a:off x="8016470" y="5265439"/>
              <a:ext cx="0" cy="324096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>
              <a:off x="1538803" y="5396933"/>
              <a:ext cx="90327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79512" y="5084865"/>
              <a:ext cx="156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Radio Programming</a:t>
              </a:r>
            </a:p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Interface (RPI)</a:t>
              </a: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4006752" y="2060848"/>
              <a:ext cx="912238" cy="10096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428934" y="3140649"/>
              <a:ext cx="1335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Radio Apps Store</a:t>
              </a:r>
            </a:p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Interface</a:t>
              </a:r>
            </a:p>
          </p:txBody>
        </p:sp>
        <p:cxnSp>
          <p:nvCxnSpPr>
            <p:cNvPr id="102" name="직선 연결선 101"/>
            <p:cNvCxnSpPr/>
            <p:nvPr/>
          </p:nvCxnSpPr>
          <p:spPr>
            <a:xfrm>
              <a:off x="5364088" y="2893267"/>
              <a:ext cx="309717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885765" y="2594202"/>
              <a:ext cx="2150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Multiradio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Interface (MURI)</a:t>
              </a:r>
            </a:p>
          </p:txBody>
        </p:sp>
        <p:cxnSp>
          <p:nvCxnSpPr>
            <p:cNvPr id="104" name="직선 연결선 103"/>
            <p:cNvCxnSpPr/>
            <p:nvPr/>
          </p:nvCxnSpPr>
          <p:spPr>
            <a:xfrm flipH="1">
              <a:off x="8172400" y="3174061"/>
              <a:ext cx="50" cy="188299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7092280" y="3296279"/>
              <a:ext cx="11914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Unified Radio Applications Interface (URAI)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228184" y="6338618"/>
              <a:ext cx="1772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itchFamily="18" charset="0"/>
                  <a:cs typeface="Times New Roman" pitchFamily="18" charset="0"/>
                </a:rPr>
                <a:t>Radio Computer</a:t>
              </a:r>
            </a:p>
          </p:txBody>
        </p:sp>
        <p:pic>
          <p:nvPicPr>
            <p:cNvPr id="108" name="그림 10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423" y="3518392"/>
              <a:ext cx="1074754" cy="820993"/>
            </a:xfrm>
            <a:prstGeom prst="rect">
              <a:avLst/>
            </a:prstGeom>
          </p:spPr>
        </p:pic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846" y="2729854"/>
              <a:ext cx="982705" cy="755227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812" y="5560673"/>
              <a:ext cx="1105964" cy="849953"/>
            </a:xfrm>
            <a:prstGeom prst="rect">
              <a:avLst/>
            </a:prstGeom>
          </p:spPr>
        </p:pic>
        <p:pic>
          <p:nvPicPr>
            <p:cNvPr id="111" name="그림 1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56" y="4630679"/>
              <a:ext cx="871569" cy="641962"/>
            </a:xfrm>
            <a:prstGeom prst="rect">
              <a:avLst/>
            </a:prstGeom>
          </p:spPr>
        </p:pic>
        <p:cxnSp>
          <p:nvCxnSpPr>
            <p:cNvPr id="112" name="직선 화살표 연결선 111"/>
            <p:cNvCxnSpPr>
              <a:stCxn id="77" idx="2"/>
            </p:cNvCxnSpPr>
            <p:nvPr/>
          </p:nvCxnSpPr>
          <p:spPr>
            <a:xfrm flipH="1">
              <a:off x="1990441" y="4100638"/>
              <a:ext cx="9203" cy="5681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5431797" y="5303541"/>
              <a:ext cx="137245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4244677" y="5044215"/>
              <a:ext cx="1191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Reconfigurable RF Interface (RRFI)</a:t>
              </a:r>
            </a:p>
          </p:txBody>
        </p:sp>
        <p:sp>
          <p:nvSpPr>
            <p:cNvPr id="59" name="순서도: 처리 58"/>
            <p:cNvSpPr/>
            <p:nvPr/>
          </p:nvSpPr>
          <p:spPr>
            <a:xfrm>
              <a:off x="6488464" y="4471056"/>
              <a:ext cx="803151" cy="504056"/>
            </a:xfrm>
            <a:prstGeom prst="flowChartProcess">
              <a:avLst/>
            </a:prstGeom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Radio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Lib</a:t>
              </a:r>
              <a:endParaRPr lang="en-US" altLang="ko-KR" sz="12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순서도: 처리 115"/>
            <p:cNvSpPr/>
            <p:nvPr/>
          </p:nvSpPr>
          <p:spPr>
            <a:xfrm>
              <a:off x="7369249" y="4471056"/>
              <a:ext cx="803151" cy="504056"/>
            </a:xfrm>
            <a:prstGeom prst="flowChartProcess">
              <a:avLst/>
            </a:prstGeom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Back-end 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Compiler</a:t>
              </a:r>
              <a:endParaRPr lang="en-US" altLang="ko-KR" sz="12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62894" y="2407795"/>
              <a:ext cx="1144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Times New Roman" pitchFamily="18" charset="0"/>
                  <a:cs typeface="Times New Roman" pitchFamily="18" charset="0"/>
                </a:rPr>
                <a:t>Design Time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91486" y="2160125"/>
              <a:ext cx="1144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Times New Roman" pitchFamily="18" charset="0"/>
                  <a:cs typeface="Times New Roman" pitchFamily="18" charset="0"/>
                </a:rPr>
                <a:t>Run Time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61090" y="2234162"/>
              <a:ext cx="6188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smtClean="0">
                  <a:latin typeface="Times New Roman" pitchFamily="18" charset="0"/>
                  <a:cs typeface="Times New Roman" pitchFamily="18" charset="0"/>
                </a:rPr>
                <a:t>upload</a:t>
              </a:r>
              <a:endParaRPr lang="ko-KR" alt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260517" y="2245195"/>
              <a:ext cx="823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smtClean="0">
                  <a:latin typeface="Times New Roman" pitchFamily="18" charset="0"/>
                  <a:cs typeface="Times New Roman" pitchFamily="18" charset="0"/>
                </a:rPr>
                <a:t>download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34"/>
            <a:ext cx="7290054" cy="1499616"/>
          </a:xfrm>
        </p:spPr>
        <p:txBody>
          <a:bodyPr/>
          <a:lstStyle/>
          <a:p>
            <a:r>
              <a:rPr lang="en-US" dirty="0" smtClean="0"/>
              <a:t>Reconfigurable Radio Architecture: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447800"/>
            <a:ext cx="3516312" cy="4992688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Parameters/constraints</a:t>
            </a:r>
          </a:p>
          <a:p>
            <a:pPr>
              <a:buFontTx/>
              <a:buChar char="-"/>
            </a:pPr>
            <a:r>
              <a:rPr lang="en-US" sz="1800" dirty="0" smtClean="0"/>
              <a:t>Structural constraints:</a:t>
            </a:r>
          </a:p>
          <a:p>
            <a:pPr lvl="2">
              <a:buFontTx/>
              <a:buChar char="-"/>
            </a:pPr>
            <a:r>
              <a:rPr lang="en-US" sz="1600" dirty="0" smtClean="0"/>
              <a:t>Data plain</a:t>
            </a:r>
          </a:p>
          <a:p>
            <a:pPr lvl="2">
              <a:buFontTx/>
              <a:buChar char="-"/>
            </a:pPr>
            <a:r>
              <a:rPr lang="en-US" sz="1600" dirty="0" smtClean="0"/>
              <a:t>Control plain</a:t>
            </a:r>
          </a:p>
          <a:p>
            <a:pPr>
              <a:buFontTx/>
              <a:buChar char="-"/>
            </a:pPr>
            <a:r>
              <a:rPr lang="en-US" sz="1800" dirty="0" smtClean="0"/>
              <a:t>Behavioral constraints:</a:t>
            </a:r>
          </a:p>
          <a:p>
            <a:pPr lvl="2">
              <a:buFontTx/>
              <a:buChar char="-"/>
            </a:pPr>
            <a:r>
              <a:rPr lang="en-US" sz="1600" dirty="0" smtClean="0"/>
              <a:t>Triggering conditions</a:t>
            </a:r>
          </a:p>
          <a:p>
            <a:pPr>
              <a:buFontTx/>
              <a:buChar char="-"/>
            </a:pPr>
            <a:r>
              <a:rPr lang="en-US" sz="1800" dirty="0" smtClean="0"/>
              <a:t>Sync mechanisms:</a:t>
            </a:r>
          </a:p>
          <a:p>
            <a:pPr lvl="2">
              <a:buFontTx/>
              <a:buChar char="-"/>
            </a:pPr>
            <a:r>
              <a:rPr lang="en-US" sz="1600" dirty="0" smtClean="0"/>
              <a:t>Interrupts</a:t>
            </a:r>
          </a:p>
          <a:p>
            <a:pPr lvl="2">
              <a:buFontTx/>
              <a:buChar char="-"/>
            </a:pPr>
            <a:r>
              <a:rPr lang="en-US" sz="1600" dirty="0" smtClean="0"/>
              <a:t>Polling</a:t>
            </a:r>
          </a:p>
          <a:p>
            <a:pPr>
              <a:buFontTx/>
              <a:buChar char="-"/>
            </a:pPr>
            <a:r>
              <a:rPr lang="en-US" sz="1800" dirty="0" smtClean="0"/>
              <a:t>Control patterns:</a:t>
            </a:r>
          </a:p>
          <a:p>
            <a:pPr lvl="2">
              <a:buFontTx/>
              <a:buChar char="-"/>
            </a:pPr>
            <a:r>
              <a:rPr lang="en-US" sz="1600" dirty="0" smtClean="0"/>
              <a:t>Client-server</a:t>
            </a:r>
          </a:p>
          <a:p>
            <a:pPr lvl="2">
              <a:buFontTx/>
              <a:buChar char="-"/>
            </a:pPr>
            <a:r>
              <a:rPr lang="en-US" sz="1600" dirty="0" smtClean="0"/>
              <a:t>Master-slave</a:t>
            </a:r>
          </a:p>
          <a:p>
            <a:pPr lvl="2">
              <a:buFontTx/>
              <a:buChar char="-"/>
            </a:pPr>
            <a:r>
              <a:rPr lang="en-US" sz="1600" dirty="0" smtClean="0"/>
              <a:t>Data driven</a:t>
            </a:r>
          </a:p>
          <a:p>
            <a:pPr>
              <a:buFontTx/>
              <a:buChar char="-"/>
            </a:pPr>
            <a:r>
              <a:rPr lang="en-US" sz="1800" dirty="0" smtClean="0"/>
              <a:t>Memory:</a:t>
            </a:r>
            <a:endParaRPr lang="en-US" sz="1800" dirty="0" smtClean="0"/>
          </a:p>
          <a:p>
            <a:pPr lvl="2">
              <a:buFontTx/>
              <a:buChar char="-"/>
            </a:pPr>
            <a:r>
              <a:rPr lang="en-US" sz="1600" dirty="0" smtClean="0"/>
              <a:t>Shared</a:t>
            </a:r>
          </a:p>
          <a:p>
            <a:pPr lvl="2">
              <a:buFontTx/>
              <a:buChar char="-"/>
            </a:pPr>
            <a:r>
              <a:rPr lang="en-US" sz="1600" dirty="0" smtClean="0"/>
              <a:t>Distributed</a:t>
            </a:r>
            <a:endParaRPr lang="en-US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6</a:t>
            </a:fld>
            <a:endParaRPr lang="en-US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676400"/>
            <a:ext cx="42576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1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290054" cy="1499616"/>
          </a:xfrm>
        </p:spPr>
        <p:txBody>
          <a:bodyPr/>
          <a:lstStyle/>
          <a:p>
            <a:r>
              <a:rPr lang="en-US" dirty="0"/>
              <a:t>Reconfigurable Radio Architecture: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676400"/>
            <a:ext cx="2449513" cy="4992688"/>
          </a:xfrm>
        </p:spPr>
        <p:txBody>
          <a:bodyPr/>
          <a:lstStyle/>
          <a:p>
            <a:pPr lvl="0"/>
            <a:r>
              <a:rPr lang="en-US" sz="2000" dirty="0"/>
              <a:t>The RCF includes the following components: </a:t>
            </a:r>
          </a:p>
          <a:p>
            <a:r>
              <a:rPr lang="en-GB" sz="2000" dirty="0"/>
              <a:t>1) Configuration Manager (CM)</a:t>
            </a:r>
            <a:endParaRPr lang="en-US" sz="2000" dirty="0"/>
          </a:p>
          <a:p>
            <a:r>
              <a:rPr lang="en-GB" sz="2000" dirty="0"/>
              <a:t>2) Radio Connection Manager (RCM)</a:t>
            </a:r>
            <a:endParaRPr lang="en-US" sz="2000" dirty="0"/>
          </a:p>
          <a:p>
            <a:r>
              <a:rPr lang="en-GB" sz="2000" dirty="0"/>
              <a:t>3) Flow Controller (FC)</a:t>
            </a:r>
            <a:endParaRPr lang="en-US" sz="2000" dirty="0"/>
          </a:p>
          <a:p>
            <a:r>
              <a:rPr lang="en-GB" sz="2000" dirty="0"/>
              <a:t>4) </a:t>
            </a:r>
            <a:r>
              <a:rPr lang="en-GB" sz="2000" dirty="0" err="1"/>
              <a:t>Multiradio</a:t>
            </a:r>
            <a:r>
              <a:rPr lang="en-GB" sz="2000" dirty="0"/>
              <a:t> Controller (MRC</a:t>
            </a:r>
            <a:r>
              <a:rPr lang="en-GB" sz="2000" dirty="0" smtClean="0"/>
              <a:t>)</a:t>
            </a:r>
          </a:p>
          <a:p>
            <a:r>
              <a:rPr lang="en-GB" dirty="0" smtClean="0"/>
              <a:t>5) Resource Manager</a:t>
            </a:r>
            <a:r>
              <a:rPr lang="en-GB" sz="2000" dirty="0" smtClean="0"/>
              <a:t> </a:t>
            </a:r>
            <a:endParaRPr lang="en-GB" sz="2000" dirty="0"/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7</a:t>
            </a:fld>
            <a:endParaRPr lang="en-US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8110"/>
            <a:ext cx="58255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9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Machine for reconfigurable radio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Virtual Machine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90054" cy="1499616"/>
          </a:xfrm>
        </p:spPr>
        <p:txBody>
          <a:bodyPr/>
          <a:lstStyle/>
          <a:p>
            <a:r>
              <a:rPr lang="en-US" dirty="0" smtClean="0"/>
              <a:t>Specific Radio Virtual Machine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DVCon India 2015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308870"/>
              </p:ext>
            </p:extLst>
          </p:nvPr>
        </p:nvGraphicFramePr>
        <p:xfrm>
          <a:off x="419100" y="1600200"/>
          <a:ext cx="83058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0" name="Visio" r:id="rId3" imgW="7496165" imgH="5896126" progId="Visio.Drawing.11">
                  <p:embed/>
                </p:oleObj>
              </mc:Choice>
              <mc:Fallback>
                <p:oleObj name="Visio" r:id="rId3" imgW="7496165" imgH="58961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00200"/>
                        <a:ext cx="8305800" cy="518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6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Intel Labs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567EB9"/>
      </a:hlink>
      <a:folHlink>
        <a:srgbClr val="AA014C"/>
      </a:folHlink>
    </a:clrScheme>
    <a:fontScheme name="white_intel_ctlr">
      <a:majorFont>
        <a:latin typeface="Verdana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white_intel_ctl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Intel IPRR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567EB9"/>
      </a:hlink>
      <a:folHlink>
        <a:srgbClr val="AA014C"/>
      </a:folHlink>
    </a:clrScheme>
    <a:fontScheme name="3_Intel IPRR">
      <a:majorFont>
        <a:latin typeface="Verdana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Intel IPR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tel IPR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tel IPR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tel IPR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tel IPR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tel IPR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tel IPR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tel IPRR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tel IPRR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tel IPRR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tel IPRR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tel IPRR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tel IPRR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tel IPRR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tel IPRR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tel IPRR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Intel IPRR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567EB9"/>
      </a:hlink>
      <a:folHlink>
        <a:srgbClr val="AA014C"/>
      </a:folHlink>
    </a:clrScheme>
    <a:fontScheme name="4_Intel IPRR">
      <a:majorFont>
        <a:latin typeface="Verdana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Intel IPR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ntel IPR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ntel IPR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ntel IPR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ntel IPR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ntel IPR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ntel IPR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ntel IPRR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ntel IPRR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ntel IPRR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ntel IPRR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ntel IPRR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ntel IPRR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ntel IPRR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ntel IPRR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ntel IPRR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Intel IPRR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567EB9"/>
      </a:hlink>
      <a:folHlink>
        <a:srgbClr val="AA014C"/>
      </a:folHlink>
    </a:clrScheme>
    <a:fontScheme name="5_Intel IPRR">
      <a:majorFont>
        <a:latin typeface="Verdana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Intel IPR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Intel IPR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ntel IPR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Intel IPR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Intel IPR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Intel IPR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Intel IPR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Intel IPRR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ntel IPRR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ntel IPRR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ntel IPRR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ntel IPRR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ntel IPRR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ntel IPRR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ntel IPRR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ntel IPRR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1_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Intel Labs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567EB9"/>
      </a:hlink>
      <a:folHlink>
        <a:srgbClr val="AA014C"/>
      </a:folHlink>
    </a:clrScheme>
    <a:fontScheme name="white_intel_ctlr">
      <a:majorFont>
        <a:latin typeface="Verdana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white_intel_ctl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1_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1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l_white_v2">
  <a:themeElements>
    <a:clrScheme name="Intel_colors_v1">
      <a:dk1>
        <a:sysClr val="windowText" lastClr="000000"/>
      </a:dk1>
      <a:lt1>
        <a:sysClr val="window" lastClr="FFFFFF"/>
      </a:lt1>
      <a:dk2>
        <a:srgbClr val="0860A8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FDB605"/>
      </a:lt2>
      <a:accent1>
        <a:srgbClr val="009900"/>
      </a:accent1>
      <a:accent2>
        <a:srgbClr val="FF5C00"/>
      </a:accent2>
      <a:accent3>
        <a:srgbClr val="AAB6D1"/>
      </a:accent3>
      <a:accent4>
        <a:srgbClr val="DADADA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7_intel3.0-blue">
      <a:majorFont>
        <a:latin typeface="Neo Sans Intel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7_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_intel_ctlr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567EB9"/>
      </a:hlink>
      <a:folHlink>
        <a:srgbClr val="AA014C"/>
      </a:folHlink>
    </a:clrScheme>
    <a:fontScheme name="white_intel_ctlr">
      <a:majorFont>
        <a:latin typeface="Verdana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_intel_ctl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intel_ctlr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ctlr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ntel IPRR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567EB9"/>
      </a:hlink>
      <a:folHlink>
        <a:srgbClr val="AA014C"/>
      </a:folHlink>
    </a:clrScheme>
    <a:fontScheme name="2_Intel IPRR">
      <a:majorFont>
        <a:latin typeface="Verdana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ntel IPR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 IPR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 IPR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 IPR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 IPR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 IPR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 IPR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 IPRR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 IPRR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 IPRR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 IPRR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 IPRR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 IPRR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 IPRR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 IPRR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 IPRR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ntel IPRR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567EB9"/>
      </a:hlink>
      <a:folHlink>
        <a:srgbClr val="AA014C"/>
      </a:folHlink>
    </a:clrScheme>
    <a:fontScheme name="Intel IPRR">
      <a:majorFont>
        <a:latin typeface="Verdana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el IPR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 IPR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 IPR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 IPR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 IPR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 IPR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 IPR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 IPRR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 IPRR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 IPRR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 IPRR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 IPRR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 IPRR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 IPRR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 IPRR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 IPRR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1_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Intel IPRR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567EB9"/>
      </a:hlink>
      <a:folHlink>
        <a:srgbClr val="AA014C"/>
      </a:folHlink>
    </a:clrScheme>
    <a:fontScheme name="1_Intel IPRR">
      <a:majorFont>
        <a:latin typeface="Verdana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ntel IPR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 IPR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 IPR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 IPR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 IPR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 IPR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 IPR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 IPRR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 IPRR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 IPRR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 IPRR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 IPRR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 IPRR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 IPRR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 IPRR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 IPRR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Moonridge project overview _rev.0.0</Template>
  <TotalTime>27413</TotalTime>
  <Words>1250</Words>
  <Application>Microsoft Office PowerPoint</Application>
  <PresentationFormat>On-screen Show (4:3)</PresentationFormat>
  <Paragraphs>319</Paragraphs>
  <Slides>31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Intel Labs</vt:lpstr>
      <vt:lpstr>intel_white_v2</vt:lpstr>
      <vt:lpstr>Custom Design</vt:lpstr>
      <vt:lpstr>7_intel3.0-blue</vt:lpstr>
      <vt:lpstr>white_intel_ctlr</vt:lpstr>
      <vt:lpstr>2_Intel IPRR</vt:lpstr>
      <vt:lpstr>Intel IPRR</vt:lpstr>
      <vt:lpstr>1_intel3.0-blue</vt:lpstr>
      <vt:lpstr>1_Intel IPRR</vt:lpstr>
      <vt:lpstr>3_Intel IPRR</vt:lpstr>
      <vt:lpstr>4_Intel IPRR</vt:lpstr>
      <vt:lpstr>5_Intel IPRR</vt:lpstr>
      <vt:lpstr>2_intel3.0-blue</vt:lpstr>
      <vt:lpstr>1_Intel Labs</vt:lpstr>
      <vt:lpstr>3_intel3.0-blue</vt:lpstr>
      <vt:lpstr>Интеграл</vt:lpstr>
      <vt:lpstr>Специальное оформление</vt:lpstr>
      <vt:lpstr>Visio</vt:lpstr>
      <vt:lpstr>Reconfigurable Radio  design and verification</vt:lpstr>
      <vt:lpstr>Outline</vt:lpstr>
      <vt:lpstr>Reconfigurable radio architecture overview</vt:lpstr>
      <vt:lpstr>PowerPoint Presentation</vt:lpstr>
      <vt:lpstr>PowerPoint Presentation</vt:lpstr>
      <vt:lpstr>Reconfigurable Radio Architecture: Hardware</vt:lpstr>
      <vt:lpstr>Reconfigurable Radio Architecture: Software</vt:lpstr>
      <vt:lpstr>Abstract Machine for reconfigurable radio</vt:lpstr>
      <vt:lpstr>Specific Radio Virtual Machine</vt:lpstr>
      <vt:lpstr>Radio Application</vt:lpstr>
      <vt:lpstr>Universal Radio Virtual Machine</vt:lpstr>
      <vt:lpstr>Example 1: Convolution</vt:lpstr>
      <vt:lpstr>Example 2 : Pipeline</vt:lpstr>
      <vt:lpstr>Design flow &amp; Verification</vt:lpstr>
      <vt:lpstr>Design Flow</vt:lpstr>
      <vt:lpstr>Design flow &amp; Verification: phase 1</vt:lpstr>
      <vt:lpstr>Radio Architecture Exploration</vt:lpstr>
      <vt:lpstr>RVM front-end compiler</vt:lpstr>
      <vt:lpstr>Design flow &amp; Verification: phase 2</vt:lpstr>
      <vt:lpstr>System Level Architecture Exploration</vt:lpstr>
      <vt:lpstr>Template Class Diagram</vt:lpstr>
      <vt:lpstr>SystemC templates</vt:lpstr>
      <vt:lpstr>HW front-end language &amp; HW IR</vt:lpstr>
      <vt:lpstr>Control code generation</vt:lpstr>
      <vt:lpstr>Design Flow &amp; Verification: Phase 3</vt:lpstr>
      <vt:lpstr>Co-Compiler</vt:lpstr>
      <vt:lpstr>Synthesizable Data path</vt:lpstr>
      <vt:lpstr>Data path Synthesis </vt:lpstr>
      <vt:lpstr>Conclusion</vt:lpstr>
      <vt:lpstr>Related Papers</vt:lpstr>
      <vt:lpstr>Thanks! 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Architecture Template</dc:title>
  <dc:creator>Ivanov, Vladimir</dc:creator>
  <cp:lastModifiedBy>admin</cp:lastModifiedBy>
  <cp:revision>752</cp:revision>
  <dcterms:created xsi:type="dcterms:W3CDTF">2009-11-11T07:48:21Z</dcterms:created>
  <dcterms:modified xsi:type="dcterms:W3CDTF">2015-09-07T02:45:05Z</dcterms:modified>
</cp:coreProperties>
</file>