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8"/>
  </p:notesMasterIdLst>
  <p:handoutMasterIdLst>
    <p:handoutMasterId r:id="rId19"/>
  </p:handoutMasterIdLst>
  <p:sldIdLst>
    <p:sldId id="501" r:id="rId5"/>
    <p:sldId id="506" r:id="rId6"/>
    <p:sldId id="507" r:id="rId7"/>
    <p:sldId id="521" r:id="rId8"/>
    <p:sldId id="533" r:id="rId9"/>
    <p:sldId id="534" r:id="rId10"/>
    <p:sldId id="524" r:id="rId11"/>
    <p:sldId id="528" r:id="rId12"/>
    <p:sldId id="529" r:id="rId13"/>
    <p:sldId id="532" r:id="rId14"/>
    <p:sldId id="535" r:id="rId15"/>
    <p:sldId id="536" r:id="rId16"/>
    <p:sldId id="512" r:id="rId17"/>
  </p:sldIdLst>
  <p:sldSz cx="9144000" cy="6858000" type="screen4x3"/>
  <p:notesSz cx="10048875" cy="6918325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36A"/>
    <a:srgbClr val="0066FF"/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7" autoAdjust="0"/>
    <p:restoredTop sz="85829" autoAdjust="0"/>
  </p:normalViewPr>
  <p:slideViewPr>
    <p:cSldViewPr>
      <p:cViewPr varScale="1">
        <p:scale>
          <a:sx n="79" d="100"/>
          <a:sy n="79" d="100"/>
        </p:scale>
        <p:origin x="-15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28.08.2015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The techniques discussed in the current paper were applied and implemented for the simulation acceleration of a DUT with 10M gate count. These resulted in substantial performance improvement.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Recipes for better Simulation Acceleration Performance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60796" y="2971800"/>
            <a:ext cx="6400800" cy="1447800"/>
          </a:xfrm>
        </p:spPr>
        <p:txBody>
          <a:bodyPr/>
          <a:lstStyle/>
          <a:p>
            <a:r>
              <a:rPr lang="en-US" dirty="0" smtClean="0"/>
              <a:t>Vijayakrishnan Rousseau, Anoop </a:t>
            </a:r>
            <a:r>
              <a:rPr lang="en-US" dirty="0" err="1" smtClean="0"/>
              <a:t>Hc</a:t>
            </a:r>
            <a:r>
              <a:rPr lang="en-US" dirty="0" smtClean="0"/>
              <a:t>, Gaurang Nagrecha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642" y="4572000"/>
            <a:ext cx="2353918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76" y="16040"/>
            <a:ext cx="8229600" cy="609600"/>
          </a:xfrm>
        </p:spPr>
        <p:txBody>
          <a:bodyPr>
            <a:noAutofit/>
          </a:bodyPr>
          <a:lstStyle/>
          <a:p>
            <a:r>
              <a:rPr lang="en-US" dirty="0"/>
              <a:t>Multithreaded </a:t>
            </a:r>
            <a:r>
              <a:rPr lang="en-US" dirty="0" err="1" smtClean="0"/>
              <a:t>TestBench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Accellera</a:t>
            </a:r>
            <a:r>
              <a:rPr lang="en-US" dirty="0" smtClean="0"/>
              <a:t>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76200" y="609600"/>
            <a:ext cx="8915400" cy="5355773"/>
            <a:chOff x="76200" y="511627"/>
            <a:chExt cx="8915400" cy="5355773"/>
          </a:xfrm>
        </p:grpSpPr>
        <p:grpSp>
          <p:nvGrpSpPr>
            <p:cNvPr id="31" name="Group 30"/>
            <p:cNvGrpSpPr/>
            <p:nvPr/>
          </p:nvGrpSpPr>
          <p:grpSpPr>
            <a:xfrm>
              <a:off x="76200" y="533400"/>
              <a:ext cx="2834640" cy="5334000"/>
              <a:chOff x="76200" y="533400"/>
              <a:chExt cx="2834640" cy="5334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76200" y="533400"/>
                <a:ext cx="2834640" cy="5334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100" b="1" dirty="0" smtClean="0"/>
              </a:p>
              <a:p>
                <a:pPr algn="ctr"/>
                <a:endParaRPr lang="en-US" sz="11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SIMULATOR</a:t>
                </a:r>
                <a:endParaRPr lang="en-US" sz="1400" b="1" dirty="0"/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05047" y="664029"/>
                <a:ext cx="2576945" cy="1371600"/>
                <a:chOff x="1119447" y="968829"/>
                <a:chExt cx="2576945" cy="13716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119447" y="968829"/>
                  <a:ext cx="2576945" cy="1371600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r>
                    <a:rPr lang="en-US" sz="1400" b="1" dirty="0"/>
                    <a:t>AGENT</a:t>
                  </a: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763684" y="1099457"/>
                  <a:ext cx="1481744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SCOREBOARD</a:t>
                  </a: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1183871" y="1627128"/>
                  <a:ext cx="1256261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GENERATOR</a:t>
                  </a: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601191" y="1627128"/>
                  <a:ext cx="966355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CHECKER</a:t>
                  </a: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228600" y="2362200"/>
                <a:ext cx="2576945" cy="1371600"/>
                <a:chOff x="1119447" y="968829"/>
                <a:chExt cx="2576945" cy="13716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1119447" y="968829"/>
                  <a:ext cx="2576945" cy="1371600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r>
                    <a:rPr lang="en-US" sz="1400" b="1" dirty="0"/>
                    <a:t>AGENT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763684" y="1099457"/>
                  <a:ext cx="1481744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SCOREBOARD</a:t>
                  </a: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183871" y="1627128"/>
                  <a:ext cx="1256261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GENERATOR</a:t>
                  </a: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601191" y="1627128"/>
                  <a:ext cx="966355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CHECKER</a:t>
                  </a:r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42455" y="4038600"/>
                <a:ext cx="2576945" cy="1371600"/>
                <a:chOff x="1119447" y="968829"/>
                <a:chExt cx="2576945" cy="1371600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1119447" y="968829"/>
                  <a:ext cx="2576945" cy="1371600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endParaRPr lang="en-US" sz="1400" dirty="0"/>
                </a:p>
                <a:p>
                  <a:pPr algn="ctr"/>
                  <a:r>
                    <a:rPr lang="en-US" sz="1400" b="1" dirty="0"/>
                    <a:t>AGENT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763684" y="1099457"/>
                  <a:ext cx="1481744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SCOREBOARD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183871" y="1627128"/>
                  <a:ext cx="1256261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GENERATOR</a:t>
                  </a: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601191" y="1627128"/>
                  <a:ext cx="966355" cy="326571"/>
                </a:xfrm>
                <a:prstGeom prst="rect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/>
                    <a:t>CHECKER</a:t>
                  </a: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6350231" y="533400"/>
              <a:ext cx="2641369" cy="5334000"/>
              <a:chOff x="5435831" y="838200"/>
              <a:chExt cx="2641369" cy="5334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435831" y="838200"/>
                <a:ext cx="2641369" cy="5334000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100" b="1" dirty="0" smtClean="0"/>
              </a:p>
              <a:p>
                <a:pPr algn="ctr"/>
                <a:endParaRPr lang="en-US" sz="11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/>
                  <a:t>EMULATOR</a:t>
                </a:r>
                <a:endParaRPr lang="en-US" sz="1400" b="1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981997" y="990600"/>
                <a:ext cx="981081" cy="4724400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DUT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96889" y="1251856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DRIVER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96889" y="1839685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MONITOR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634811" y="3004456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DRIVER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634811" y="3592285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MONITOR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634811" y="4680856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DRIVER</a:t>
                </a: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634811" y="5268685"/>
                <a:ext cx="1132015" cy="326571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/>
                  <a:t>MONITOR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895600" y="511627"/>
              <a:ext cx="3466663" cy="5334000"/>
              <a:chOff x="2895600" y="511627"/>
              <a:chExt cx="3466663" cy="5334000"/>
            </a:xfrm>
          </p:grpSpPr>
          <p:sp>
            <p:nvSpPr>
              <p:cNvPr id="17" name="Left-Right Arrow 16"/>
              <p:cNvSpPr/>
              <p:nvPr/>
            </p:nvSpPr>
            <p:spPr>
              <a:xfrm>
                <a:off x="5245768" y="4509837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SCE-MI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000062" y="511627"/>
                <a:ext cx="1257737" cy="5334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400" dirty="0" smtClean="0"/>
              </a:p>
              <a:p>
                <a:pPr algn="ctr"/>
                <a:endParaRPr lang="en-US" sz="1100" b="1" dirty="0" smtClean="0"/>
              </a:p>
              <a:p>
                <a:pPr algn="ctr"/>
                <a:endParaRPr lang="en-US" sz="11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endParaRPr lang="en-US" sz="1400" b="1" dirty="0"/>
              </a:p>
              <a:p>
                <a:pPr algn="ctr"/>
                <a:endParaRPr lang="en-US" sz="1400" b="1" dirty="0" smtClean="0"/>
              </a:p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C TESTBENCH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102768" y="2852059"/>
                <a:ext cx="1070849" cy="348341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THREAD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2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Left-Right Arrow 44"/>
              <p:cNvSpPr/>
              <p:nvPr/>
            </p:nvSpPr>
            <p:spPr>
              <a:xfrm>
                <a:off x="5257800" y="2743200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SCE-MI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Left-Right Arrow 45"/>
              <p:cNvSpPr/>
              <p:nvPr/>
            </p:nvSpPr>
            <p:spPr>
              <a:xfrm>
                <a:off x="5257800" y="1108909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SCE-MI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Left-Right Arrow 46"/>
              <p:cNvSpPr/>
              <p:nvPr/>
            </p:nvSpPr>
            <p:spPr>
              <a:xfrm>
                <a:off x="2895600" y="4509837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IPC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Left-Right Arrow 47"/>
              <p:cNvSpPr/>
              <p:nvPr/>
            </p:nvSpPr>
            <p:spPr>
              <a:xfrm>
                <a:off x="2895600" y="2743200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IPC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Left-Right Arrow 48"/>
              <p:cNvSpPr/>
              <p:nvPr/>
            </p:nvSpPr>
            <p:spPr>
              <a:xfrm>
                <a:off x="2895600" y="1066800"/>
                <a:ext cx="1104463" cy="519363"/>
              </a:xfrm>
              <a:prstGeom prst="leftRightArrow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IPC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114800" y="1167064"/>
                <a:ext cx="1070849" cy="348341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THREAD 1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114800" y="4604659"/>
                <a:ext cx="1070849" cy="348341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</a:rPr>
                  <a:t>THREAD </a:t>
                </a:r>
                <a:r>
                  <a:rPr lang="en-US" sz="1400" b="1" dirty="0" smtClean="0">
                    <a:solidFill>
                      <a:schemeClr val="tx1"/>
                    </a:solidFill>
                  </a:rPr>
                  <a:t>3</a:t>
                </a:r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95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Certain tests originally took &gt;1 day to run on emulator. BFM was recoded to get rid of array locator methods and use basic methods. With this change, the tests completed in &lt;20min.</a:t>
            </a:r>
          </a:p>
          <a:p>
            <a:pPr marL="0" lvl="0" indent="0">
              <a:buNone/>
            </a:pPr>
            <a:endParaRPr lang="en-US" dirty="0" smtClean="0"/>
          </a:p>
          <a:p>
            <a:r>
              <a:rPr lang="en-US" dirty="0" smtClean="0"/>
              <a:t>Slowness for certain real world workloads was root-caused to a BFM by using the pseudo BFM approach. Huge associative arrays were replaced with nested, smaller arrays. This resulted in drastic improvement of runtime from &gt;5hours to  &lt;10min.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IN" dirty="0"/>
              <a:t>Multi-threaded TB gives &gt; 3x over the default single-threaded transactor-based acceleration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endParaRPr lang="en-US" dirty="0"/>
          </a:p>
          <a:p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Bottlenecks in TB are prominently seen in emulation and will limit the performance gain. Identifying the bottlenecks in TB and fixing them is key to maximize the gain in emulation.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Multi-threaded TB setup can be implemented for TB in which the agents do not communicate with each other.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 Based Acceleration Overview</a:t>
            </a:r>
          </a:p>
          <a:p>
            <a:r>
              <a:rPr lang="en-US" dirty="0" smtClean="0"/>
              <a:t>Identifying the bottlenecks in TB</a:t>
            </a:r>
          </a:p>
          <a:p>
            <a:r>
              <a:rPr lang="en-US" dirty="0" smtClean="0"/>
              <a:t>Guidelines for improving performance</a:t>
            </a:r>
          </a:p>
          <a:p>
            <a:r>
              <a:rPr lang="en-US" dirty="0" smtClean="0"/>
              <a:t>Multithreaded testbench : Radically uplift your gain</a:t>
            </a:r>
          </a:p>
          <a:p>
            <a:r>
              <a:rPr lang="en-US" dirty="0" smtClean="0"/>
              <a:t>Results and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Transaction Based Acceleration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15400" cy="2133600"/>
          </a:xfrm>
        </p:spPr>
        <p:txBody>
          <a:bodyPr>
            <a:normAutofit/>
          </a:bodyPr>
          <a:lstStyle/>
          <a:p>
            <a:r>
              <a:rPr lang="en-IN" dirty="0" smtClean="0"/>
              <a:t>Generator</a:t>
            </a:r>
            <a:r>
              <a:rPr lang="en-IN" dirty="0"/>
              <a:t>, Agent, Scoreboard </a:t>
            </a:r>
            <a:r>
              <a:rPr lang="en-IN" dirty="0" smtClean="0"/>
              <a:t>are transaction </a:t>
            </a:r>
            <a:r>
              <a:rPr lang="en-IN" dirty="0"/>
              <a:t>based </a:t>
            </a:r>
            <a:r>
              <a:rPr lang="en-IN" dirty="0" smtClean="0"/>
              <a:t>and part </a:t>
            </a:r>
            <a:r>
              <a:rPr lang="en-IN" dirty="0"/>
              <a:t>of the untimed domain </a:t>
            </a:r>
            <a:r>
              <a:rPr lang="en-IN" dirty="0" smtClean="0"/>
              <a:t>executed </a:t>
            </a:r>
            <a:r>
              <a:rPr lang="en-IN" dirty="0"/>
              <a:t>by the </a:t>
            </a:r>
            <a:r>
              <a:rPr lang="en-IN" dirty="0" smtClean="0"/>
              <a:t>simulator .</a:t>
            </a:r>
          </a:p>
          <a:p>
            <a:r>
              <a:rPr lang="en-IN" dirty="0" smtClean="0"/>
              <a:t>Driver, </a:t>
            </a:r>
            <a:r>
              <a:rPr lang="en-IN" dirty="0"/>
              <a:t>Monitor and DUT </a:t>
            </a:r>
            <a:r>
              <a:rPr lang="en-IN" dirty="0" smtClean="0"/>
              <a:t>are </a:t>
            </a:r>
            <a:r>
              <a:rPr lang="en-IN" dirty="0"/>
              <a:t>timed </a:t>
            </a:r>
            <a:r>
              <a:rPr lang="en-IN" dirty="0" smtClean="0"/>
              <a:t>and executed </a:t>
            </a:r>
            <a:r>
              <a:rPr lang="en-IN" dirty="0"/>
              <a:t>by the Emulator. </a:t>
            </a:r>
            <a:endParaRPr lang="en-US" b="1" dirty="0">
              <a:solidFill>
                <a:schemeClr val="l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81000" y="3657600"/>
            <a:ext cx="8382000" cy="2133600"/>
            <a:chOff x="457200" y="3352800"/>
            <a:chExt cx="8382000" cy="2133600"/>
          </a:xfrm>
        </p:grpSpPr>
        <p:sp>
          <p:nvSpPr>
            <p:cNvPr id="6" name="Rectangle 5"/>
            <p:cNvSpPr/>
            <p:nvPr/>
          </p:nvSpPr>
          <p:spPr>
            <a:xfrm>
              <a:off x="457200" y="3352800"/>
              <a:ext cx="3352800" cy="21336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b="1" dirty="0"/>
                <a:t>SIMULATOR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3505200"/>
              <a:ext cx="3048000" cy="16002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b="1" dirty="0"/>
                <a:t>AGENT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1600" y="3657600"/>
              <a:ext cx="1752600" cy="3810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SCOREBOARD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" y="4273216"/>
              <a:ext cx="1485900" cy="3810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GENERATOR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4273216"/>
              <a:ext cx="1143000" cy="3810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CHECKER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15000" y="3352800"/>
              <a:ext cx="3124200" cy="205740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  <a:p>
              <a:pPr algn="ctr"/>
              <a:r>
                <a:rPr lang="en-US" b="1" dirty="0"/>
                <a:t>EMULATOR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43800" y="3505200"/>
              <a:ext cx="1160418" cy="160020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DUT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05499" y="3810000"/>
              <a:ext cx="1338942" cy="38100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DRIVER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05499" y="4495800"/>
              <a:ext cx="1338942" cy="381000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MONITOR</a:t>
              </a:r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3810000" y="4173955"/>
              <a:ext cx="1905000" cy="463216"/>
            </a:xfrm>
            <a:prstGeom prst="left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SCE-MI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5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Identifying Bottlenecks in TB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TB bottlenecks are noticeable in Emulation.</a:t>
            </a:r>
          </a:p>
          <a:p>
            <a:r>
              <a:rPr lang="en-US" dirty="0" smtClean="0"/>
              <a:t>Profile the Simulation for a set of tests.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baseline="-25000" dirty="0" err="1"/>
              <a:t>Tot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Dut</a:t>
            </a:r>
            <a:r>
              <a:rPr lang="en-US" baseline="-25000" dirty="0"/>
              <a:t> </a:t>
            </a:r>
            <a:r>
              <a:rPr lang="en-US" dirty="0"/>
              <a:t>+ T</a:t>
            </a:r>
            <a:r>
              <a:rPr lang="en-US" baseline="-25000" dirty="0"/>
              <a:t>TB</a:t>
            </a:r>
            <a:r>
              <a:rPr lang="en-US" dirty="0"/>
              <a:t> + </a:t>
            </a:r>
            <a:r>
              <a:rPr lang="en-US" dirty="0" err="1"/>
              <a:t>T</a:t>
            </a:r>
            <a:r>
              <a:rPr lang="en-US" baseline="-25000" dirty="0" err="1"/>
              <a:t>Misc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Tot</a:t>
            </a:r>
            <a:r>
              <a:rPr lang="en-US" dirty="0" smtClean="0"/>
              <a:t>  = total time taken for the simulation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Dut</a:t>
            </a:r>
            <a:r>
              <a:rPr lang="en-US" dirty="0" smtClean="0"/>
              <a:t>  = </a:t>
            </a:r>
            <a:r>
              <a:rPr lang="en-US" dirty="0"/>
              <a:t>time spent by the simulator in </a:t>
            </a:r>
            <a:r>
              <a:rPr lang="en-US" dirty="0" smtClean="0"/>
              <a:t>DUT</a:t>
            </a:r>
          </a:p>
          <a:p>
            <a:pPr lvl="1"/>
            <a:r>
              <a:rPr lang="en-US" dirty="0"/>
              <a:t>T</a:t>
            </a:r>
            <a:r>
              <a:rPr lang="en-US" baseline="-25000" dirty="0"/>
              <a:t>TB</a:t>
            </a:r>
            <a:r>
              <a:rPr lang="en-US" dirty="0" smtClean="0"/>
              <a:t>   = </a:t>
            </a:r>
            <a:r>
              <a:rPr lang="en-US" dirty="0"/>
              <a:t>time spent by the simulator in </a:t>
            </a:r>
            <a:r>
              <a:rPr lang="en-US" dirty="0" err="1" smtClean="0"/>
              <a:t>testbench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misc</a:t>
            </a:r>
            <a:r>
              <a:rPr lang="en-US" dirty="0" smtClean="0"/>
              <a:t> = time spent in assertion etc.</a:t>
            </a:r>
          </a:p>
          <a:p>
            <a:r>
              <a:rPr lang="en-US" dirty="0" smtClean="0"/>
              <a:t>Average time spent in TB is &lt;25%, good case for Simulation Acceleration.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5470360" y="1018672"/>
            <a:ext cx="3581400" cy="477653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SIMULATOR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34319" y="1143000"/>
            <a:ext cx="981081" cy="4495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3379" y="1255293"/>
            <a:ext cx="1132015" cy="7018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BFM 1</a:t>
            </a:r>
            <a:endParaRPr lang="en-US" sz="1400" b="1" dirty="0"/>
          </a:p>
        </p:txBody>
      </p:sp>
      <p:sp>
        <p:nvSpPr>
          <p:cNvPr id="17" name="Left-Right Arrow 16"/>
          <p:cNvSpPr/>
          <p:nvPr/>
        </p:nvSpPr>
        <p:spPr>
          <a:xfrm>
            <a:off x="6707426" y="1447800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5572450" y="2955757"/>
            <a:ext cx="1132015" cy="701843"/>
          </a:xfrm>
          <a:prstGeom prst="rect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Pseudo BFM 2</a:t>
            </a:r>
          </a:p>
        </p:txBody>
      </p:sp>
      <p:sp>
        <p:nvSpPr>
          <p:cNvPr id="32" name="Left-Right Arrow 31"/>
          <p:cNvSpPr/>
          <p:nvPr/>
        </p:nvSpPr>
        <p:spPr>
          <a:xfrm>
            <a:off x="6716497" y="3148264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5" name="Rectangle 34"/>
          <p:cNvSpPr/>
          <p:nvPr/>
        </p:nvSpPr>
        <p:spPr>
          <a:xfrm>
            <a:off x="5591451" y="4648205"/>
            <a:ext cx="1132015" cy="7018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BFM 3</a:t>
            </a:r>
            <a:endParaRPr lang="en-US" sz="1400" b="1" dirty="0"/>
          </a:p>
        </p:txBody>
      </p:sp>
      <p:sp>
        <p:nvSpPr>
          <p:cNvPr id="36" name="Left-Right Arrow 35"/>
          <p:cNvSpPr/>
          <p:nvPr/>
        </p:nvSpPr>
        <p:spPr>
          <a:xfrm>
            <a:off x="6735498" y="4840712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7620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Identifying Bottlenecks in TB	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5562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Pseudo BFM –light weight behavioral code that mimics original BFM on a per test basis.</a:t>
            </a:r>
          </a:p>
          <a:p>
            <a:r>
              <a:rPr lang="en-US" dirty="0" smtClean="0"/>
              <a:t>In simulation replace a BFM with  pseudo BFM and re-profile. </a:t>
            </a:r>
          </a:p>
          <a:p>
            <a:r>
              <a:rPr lang="en-US" dirty="0" smtClean="0"/>
              <a:t>If time spent in TB is reduced considerably then explore to optimize the BFM.</a:t>
            </a:r>
          </a:p>
        </p:txBody>
      </p:sp>
    </p:spTree>
    <p:extLst>
      <p:ext uri="{BB962C8B-B14F-4D97-AF65-F5344CB8AC3E}">
        <p14:creationId xmlns:p14="http://schemas.microsoft.com/office/powerpoint/2010/main" val="156785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962400" y="1014664"/>
            <a:ext cx="5089360" cy="4776536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SIMULATOR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34319" y="1143000"/>
            <a:ext cx="981081" cy="4495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DUT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3379" y="1255293"/>
            <a:ext cx="1132015" cy="7018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BFM 1</a:t>
            </a:r>
            <a:endParaRPr lang="en-US" sz="1400" b="1" dirty="0"/>
          </a:p>
        </p:txBody>
      </p:sp>
      <p:sp>
        <p:nvSpPr>
          <p:cNvPr id="17" name="Left-Right Arrow 16"/>
          <p:cNvSpPr/>
          <p:nvPr/>
        </p:nvSpPr>
        <p:spPr>
          <a:xfrm>
            <a:off x="6707426" y="1447800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1" name="Rectangle 30"/>
          <p:cNvSpPr/>
          <p:nvPr/>
        </p:nvSpPr>
        <p:spPr>
          <a:xfrm>
            <a:off x="5572450" y="2955757"/>
            <a:ext cx="1132015" cy="701843"/>
          </a:xfrm>
          <a:prstGeom prst="rect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Pseudo BFM 2</a:t>
            </a:r>
          </a:p>
        </p:txBody>
      </p:sp>
      <p:sp>
        <p:nvSpPr>
          <p:cNvPr id="32" name="Left-Right Arrow 31"/>
          <p:cNvSpPr/>
          <p:nvPr/>
        </p:nvSpPr>
        <p:spPr>
          <a:xfrm>
            <a:off x="6716497" y="3148264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5" name="Rectangle 34"/>
          <p:cNvSpPr/>
          <p:nvPr/>
        </p:nvSpPr>
        <p:spPr>
          <a:xfrm>
            <a:off x="5591451" y="4648205"/>
            <a:ext cx="1132015" cy="7018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BFM 3</a:t>
            </a:r>
            <a:endParaRPr lang="en-US" sz="1400" b="1" dirty="0"/>
          </a:p>
        </p:txBody>
      </p:sp>
      <p:sp>
        <p:nvSpPr>
          <p:cNvPr id="36" name="Left-Right Arrow 35"/>
          <p:cNvSpPr/>
          <p:nvPr/>
        </p:nvSpPr>
        <p:spPr>
          <a:xfrm>
            <a:off x="6735498" y="4840712"/>
            <a:ext cx="1207168" cy="329148"/>
          </a:xfrm>
          <a:prstGeom prst="left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Identifying Bottlenecks in TB	</a:t>
            </a:r>
            <a:endParaRPr lang="en-US" dirty="0"/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3657600" cy="47243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Leaving </a:t>
            </a:r>
            <a:r>
              <a:rPr lang="en-US" dirty="0"/>
              <a:t>the original BFM along with pseudo BFM will help identify in-efficient data structures in BFM.</a:t>
            </a:r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4201985" y="2955756"/>
            <a:ext cx="1132015" cy="7018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BFM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3351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8392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Guidelines for improving performance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Avoid array locators which will result in searching the entire arrays like find(), </a:t>
            </a:r>
            <a:r>
              <a:rPr lang="en-US" dirty="0" err="1" smtClean="0"/>
              <a:t>find_index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600" i="1" dirty="0" smtClean="0"/>
              <a:t>logic [31:0]      _Hash</a:t>
            </a:r>
            <a:r>
              <a:rPr lang="en-US" sz="2600" i="1" dirty="0"/>
              <a:t>[*]; </a:t>
            </a:r>
            <a:endParaRPr lang="en-US" sz="2600" i="1" dirty="0" smtClean="0"/>
          </a:p>
          <a:p>
            <a:pPr marL="0" indent="0">
              <a:buNone/>
            </a:pPr>
            <a:r>
              <a:rPr lang="en-US" sz="2600" i="1" dirty="0" err="1" smtClean="0"/>
              <a:t>int</a:t>
            </a:r>
            <a:r>
              <a:rPr lang="en-US" sz="2600" i="1" dirty="0" smtClean="0"/>
              <a:t> </a:t>
            </a:r>
            <a:r>
              <a:rPr lang="en-US" sz="2600" i="1" dirty="0" err="1"/>
              <a:t>indexQ</a:t>
            </a:r>
            <a:r>
              <a:rPr lang="en-US" sz="2600" i="1" dirty="0"/>
              <a:t>[$];</a:t>
            </a:r>
          </a:p>
          <a:p>
            <a:pPr marL="0" indent="0">
              <a:buNone/>
            </a:pPr>
            <a:r>
              <a:rPr lang="en-US" sz="2600" i="1" dirty="0" err="1" smtClean="0"/>
              <a:t>indexQ</a:t>
            </a:r>
            <a:r>
              <a:rPr lang="en-US" sz="2600" i="1" dirty="0" smtClean="0"/>
              <a:t> </a:t>
            </a:r>
            <a:r>
              <a:rPr lang="en-US" sz="2600" i="1" dirty="0"/>
              <a:t>= </a:t>
            </a:r>
            <a:r>
              <a:rPr lang="en-US" sz="2600" i="1" dirty="0" smtClean="0"/>
              <a:t>_</a:t>
            </a:r>
            <a:r>
              <a:rPr lang="en-US" sz="2600" i="1" dirty="0" err="1" smtClean="0"/>
              <a:t>Hash.find_index</a:t>
            </a:r>
            <a:r>
              <a:rPr lang="en-US" sz="2600" i="1" dirty="0" smtClean="0"/>
              <a:t> </a:t>
            </a:r>
            <a:r>
              <a:rPr lang="en-US" sz="2600" i="1" dirty="0"/>
              <a:t>with ( item == </a:t>
            </a:r>
            <a:r>
              <a:rPr lang="en-US" sz="2600" i="1" dirty="0" smtClean="0"/>
              <a:t>32’h111 </a:t>
            </a:r>
            <a:r>
              <a:rPr lang="en-US" sz="2600" i="1" dirty="0"/>
              <a:t>);</a:t>
            </a:r>
          </a:p>
          <a:p>
            <a:r>
              <a:rPr lang="en-US" dirty="0" smtClean="0"/>
              <a:t>In this example, call to </a:t>
            </a:r>
            <a:r>
              <a:rPr lang="en-US" dirty="0" err="1" smtClean="0"/>
              <a:t>find_index</a:t>
            </a:r>
            <a:r>
              <a:rPr lang="en-US" smtClean="0"/>
              <a:t> may </a:t>
            </a:r>
            <a:r>
              <a:rPr lang="en-US" dirty="0" smtClean="0"/>
              <a:t>result in an exhaustive search of the associative array which can slow down.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25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Guidelines for improving performance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4419600" cy="4476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Associative arrays with large size of key can result in slowing down the TB. </a:t>
            </a:r>
            <a:endParaRPr lang="en-US" sz="2400" i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Using a nested associative arrays (associative array of associative array) can help improve the TB performance.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723900"/>
            <a:ext cx="4419600" cy="53721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0" ty="0" sx="100000" sy="100000" flip="none" algn="tl"/>
          </a:blip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chemeClr val="tx1"/>
                </a:solidFill>
              </a:rPr>
              <a:t>class </a:t>
            </a:r>
            <a:r>
              <a:rPr lang="en-US" sz="2200" dirty="0" err="1">
                <a:solidFill>
                  <a:schemeClr val="tx1"/>
                </a:solidFill>
              </a:rPr>
              <a:t>Key_Store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bit [255:0] </a:t>
            </a:r>
            <a:r>
              <a:rPr lang="en-US" sz="2200" dirty="0" err="1">
                <a:solidFill>
                  <a:schemeClr val="tx1"/>
                </a:solidFill>
              </a:rPr>
              <a:t>key_has</a:t>
            </a:r>
            <a:r>
              <a:rPr lang="en-US" sz="2200" dirty="0">
                <a:solidFill>
                  <a:schemeClr val="tx1"/>
                </a:solidFill>
              </a:rPr>
              <a:t>[bit[127:0]];</a:t>
            </a:r>
          </a:p>
          <a:p>
            <a:r>
              <a:rPr lang="en-US" sz="2200" dirty="0" err="1" smtClean="0">
                <a:solidFill>
                  <a:schemeClr val="tx1"/>
                </a:solidFill>
              </a:rPr>
              <a:t>endclass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class Field4_Class;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bit [255:0] Field4_HT[bit[31:0]];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endclass</a:t>
            </a:r>
            <a:r>
              <a:rPr lang="en-US" sz="2200" dirty="0">
                <a:solidFill>
                  <a:schemeClr val="tx1"/>
                </a:solidFill>
              </a:rPr>
              <a:t> : Field4_Class</a:t>
            </a:r>
          </a:p>
          <a:p>
            <a:r>
              <a:rPr lang="en-US" sz="2200" dirty="0">
                <a:solidFill>
                  <a:schemeClr val="tx1"/>
                </a:solidFill>
              </a:rPr>
              <a:t>class Field3_Class;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Field4_Class Field3_HT[bit[31:0]];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endclass</a:t>
            </a:r>
            <a:r>
              <a:rPr lang="en-US" sz="2200" dirty="0">
                <a:solidFill>
                  <a:schemeClr val="tx1"/>
                </a:solidFill>
              </a:rPr>
              <a:t> : Field3_Class</a:t>
            </a:r>
          </a:p>
          <a:p>
            <a:r>
              <a:rPr lang="en-US" sz="2200" dirty="0">
                <a:solidFill>
                  <a:schemeClr val="tx1"/>
                </a:solidFill>
              </a:rPr>
              <a:t>class </a:t>
            </a:r>
            <a:r>
              <a:rPr lang="en-US" sz="2200" dirty="0" smtClean="0">
                <a:solidFill>
                  <a:schemeClr val="tx1"/>
                </a:solidFill>
              </a:rPr>
              <a:t>Field2_Class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Field3_Class Field2_HT[bit[31:0</a:t>
            </a:r>
            <a:r>
              <a:rPr lang="en-US" sz="2200" dirty="0">
                <a:solidFill>
                  <a:schemeClr val="tx1"/>
                </a:solidFill>
              </a:rPr>
              <a:t>]];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endclass</a:t>
            </a:r>
            <a:r>
              <a:rPr lang="en-US" sz="2200" dirty="0">
                <a:solidFill>
                  <a:schemeClr val="tx1"/>
                </a:solidFill>
              </a:rPr>
              <a:t> : </a:t>
            </a:r>
            <a:r>
              <a:rPr lang="en-US" sz="2200" dirty="0" smtClean="0">
                <a:solidFill>
                  <a:schemeClr val="tx1"/>
                </a:solidFill>
              </a:rPr>
              <a:t>Field2_Class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class </a:t>
            </a:r>
            <a:r>
              <a:rPr lang="en-US" sz="2200" dirty="0" smtClean="0">
                <a:solidFill>
                  <a:schemeClr val="tx1"/>
                </a:solidFill>
              </a:rPr>
              <a:t>Field1_Class</a:t>
            </a:r>
            <a:r>
              <a:rPr lang="en-US" sz="2200" dirty="0">
                <a:solidFill>
                  <a:schemeClr val="tx1"/>
                </a:solidFill>
              </a:rPr>
              <a:t>;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smtClean="0">
                <a:solidFill>
                  <a:schemeClr val="tx1"/>
                </a:solidFill>
              </a:rPr>
              <a:t>Field2_Class Field1_HT[bit[31:0</a:t>
            </a:r>
            <a:r>
              <a:rPr lang="en-US" sz="2200" dirty="0">
                <a:solidFill>
                  <a:schemeClr val="tx1"/>
                </a:solidFill>
              </a:rPr>
              <a:t>]];</a:t>
            </a:r>
          </a:p>
          <a:p>
            <a:r>
              <a:rPr lang="en-US" sz="2200" dirty="0" err="1">
                <a:solidFill>
                  <a:schemeClr val="tx1"/>
                </a:solidFill>
              </a:rPr>
              <a:t>endclass</a:t>
            </a:r>
            <a:r>
              <a:rPr lang="en-US" sz="2200" dirty="0">
                <a:solidFill>
                  <a:schemeClr val="tx1"/>
                </a:solidFill>
              </a:rPr>
              <a:t> : </a:t>
            </a:r>
            <a:r>
              <a:rPr lang="en-US" sz="2200" dirty="0" smtClean="0">
                <a:solidFill>
                  <a:schemeClr val="tx1"/>
                </a:solidFill>
              </a:rPr>
              <a:t>Field1_Class</a:t>
            </a:r>
          </a:p>
        </p:txBody>
      </p:sp>
    </p:spTree>
    <p:extLst>
      <p:ext uri="{BB962C8B-B14F-4D97-AF65-F5344CB8AC3E}">
        <p14:creationId xmlns:p14="http://schemas.microsoft.com/office/powerpoint/2010/main" val="42929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Multithreaded </a:t>
            </a:r>
            <a:r>
              <a:rPr lang="en-US" dirty="0" err="1" smtClean="0"/>
              <a:t>TestBench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495800"/>
          </a:xfrm>
        </p:spPr>
        <p:txBody>
          <a:bodyPr>
            <a:normAutofit fontScale="85000" lnSpcReduction="10000"/>
          </a:bodyPr>
          <a:lstStyle/>
          <a:p>
            <a:r>
              <a:rPr lang="en-IN" sz="3000" dirty="0" smtClean="0"/>
              <a:t>Each </a:t>
            </a:r>
            <a:r>
              <a:rPr lang="en-IN" sz="3000" dirty="0"/>
              <a:t>Agent </a:t>
            </a:r>
            <a:r>
              <a:rPr lang="en-IN" sz="3000" dirty="0" smtClean="0"/>
              <a:t>is </a:t>
            </a:r>
            <a:r>
              <a:rPr lang="en-IN" sz="3000" dirty="0"/>
              <a:t>typically independent in most of the cases. </a:t>
            </a:r>
            <a:endParaRPr lang="en-IN" sz="3000" dirty="0" smtClean="0"/>
          </a:p>
          <a:p>
            <a:r>
              <a:rPr lang="en-IN" sz="3000" dirty="0"/>
              <a:t>S</a:t>
            </a:r>
            <a:r>
              <a:rPr lang="en-IN" sz="3000" dirty="0" smtClean="0"/>
              <a:t>eparate </a:t>
            </a:r>
            <a:r>
              <a:rPr lang="en-IN" sz="3000" dirty="0" err="1"/>
              <a:t>TestBench</a:t>
            </a:r>
            <a:r>
              <a:rPr lang="en-IN" sz="3000" dirty="0"/>
              <a:t> for each of the Agents and </a:t>
            </a:r>
            <a:r>
              <a:rPr lang="en-IN" sz="3000" dirty="0" smtClean="0"/>
              <a:t>executed as </a:t>
            </a:r>
            <a:r>
              <a:rPr lang="en-IN" sz="3000" dirty="0"/>
              <a:t>independent </a:t>
            </a:r>
            <a:r>
              <a:rPr lang="en-IN" sz="3000" dirty="0" smtClean="0"/>
              <a:t>processes – Single </a:t>
            </a:r>
            <a:r>
              <a:rPr lang="en-IN" sz="3000" dirty="0"/>
              <a:t>Agent Simulations. </a:t>
            </a:r>
            <a:endParaRPr lang="en-IN" sz="3000" dirty="0" smtClean="0"/>
          </a:p>
          <a:p>
            <a:r>
              <a:rPr lang="en-IN" sz="3000" dirty="0"/>
              <a:t>A multi-threaded C </a:t>
            </a:r>
            <a:r>
              <a:rPr lang="en-IN" sz="3000" dirty="0" err="1"/>
              <a:t>TestBench</a:t>
            </a:r>
            <a:r>
              <a:rPr lang="en-IN" sz="3000" dirty="0"/>
              <a:t> in which each thread on one end communicates with a Single Agent Simulation and on the other end </a:t>
            </a:r>
            <a:r>
              <a:rPr lang="en-IN" sz="3000" dirty="0" err="1" smtClean="0"/>
              <a:t>communicateS</a:t>
            </a:r>
            <a:r>
              <a:rPr lang="en-IN" sz="3000" dirty="0" smtClean="0"/>
              <a:t> </a:t>
            </a:r>
            <a:r>
              <a:rPr lang="en-IN" sz="3000" dirty="0"/>
              <a:t>with the Emulator. </a:t>
            </a:r>
          </a:p>
          <a:p>
            <a:r>
              <a:rPr lang="en-IN" sz="3000" dirty="0"/>
              <a:t>Two inter process communication channels exist between each of the Single Agent Simulations one for transferring transactions from Simulator to Emulator and vice-versa</a:t>
            </a:r>
            <a:r>
              <a:rPr lang="en-IN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62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On-screen Show (4:3)</PresentationFormat>
  <Paragraphs>294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Recipes for better Simulation Acceleration Performance </vt:lpstr>
      <vt:lpstr>Agenda </vt:lpstr>
      <vt:lpstr>Transaction Based Acceleration Overview</vt:lpstr>
      <vt:lpstr>Identifying Bottlenecks in TB </vt:lpstr>
      <vt:lpstr>PowerPoint Presentation</vt:lpstr>
      <vt:lpstr>PowerPoint Presentation</vt:lpstr>
      <vt:lpstr>Guidelines for improving performance </vt:lpstr>
      <vt:lpstr>Guidelines for improving performance </vt:lpstr>
      <vt:lpstr>Multithreaded TestBench</vt:lpstr>
      <vt:lpstr>Multithreaded TestBench</vt:lpstr>
      <vt:lpstr>Results </vt:lpstr>
      <vt:lpstr>Conclusion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2015-08-28T10:53:14Z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