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31"/>
  </p:notesMasterIdLst>
  <p:handoutMasterIdLst>
    <p:handoutMasterId r:id="rId32"/>
  </p:handoutMasterIdLst>
  <p:sldIdLst>
    <p:sldId id="534" r:id="rId5"/>
    <p:sldId id="506" r:id="rId6"/>
    <p:sldId id="512" r:id="rId7"/>
    <p:sldId id="507" r:id="rId8"/>
    <p:sldId id="508" r:id="rId9"/>
    <p:sldId id="509" r:id="rId10"/>
    <p:sldId id="530" r:id="rId11"/>
    <p:sldId id="510" r:id="rId12"/>
    <p:sldId id="513" r:id="rId13"/>
    <p:sldId id="511" r:id="rId14"/>
    <p:sldId id="514" r:id="rId15"/>
    <p:sldId id="515" r:id="rId16"/>
    <p:sldId id="516" r:id="rId17"/>
    <p:sldId id="517" r:id="rId18"/>
    <p:sldId id="518" r:id="rId19"/>
    <p:sldId id="519" r:id="rId20"/>
    <p:sldId id="520" r:id="rId21"/>
    <p:sldId id="522" r:id="rId22"/>
    <p:sldId id="525" r:id="rId23"/>
    <p:sldId id="521" r:id="rId24"/>
    <p:sldId id="531" r:id="rId25"/>
    <p:sldId id="532" r:id="rId26"/>
    <p:sldId id="526" r:id="rId27"/>
    <p:sldId id="527" r:id="rId28"/>
    <p:sldId id="529" r:id="rId29"/>
    <p:sldId id="536" r:id="rId30"/>
  </p:sldIdLst>
  <p:sldSz cx="9144000" cy="6858000" type="screen4x3"/>
  <p:notesSz cx="10048875" cy="6918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0000FF"/>
    <a:srgbClr val="99FF33"/>
    <a:srgbClr val="FFFFCC"/>
    <a:srgbClr val="FF9900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7" autoAdjust="0"/>
    <p:restoredTop sz="91362" autoAdjust="0"/>
  </p:normalViewPr>
  <p:slideViewPr>
    <p:cSldViewPr>
      <p:cViewPr>
        <p:scale>
          <a:sx n="80" d="100"/>
          <a:sy n="80" d="100"/>
        </p:scale>
        <p:origin x="-72" y="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18.09.2014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5650" y="519113"/>
            <a:ext cx="3457575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Peripheral device (camera/Transmitter (</a:t>
            </a:r>
            <a:r>
              <a:rPr lang="en-I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Tx</a:t>
            </a: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)) and a host processor (</a:t>
            </a:r>
            <a:r>
              <a:rPr lang="en-I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Reciever</a:t>
            </a: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Rx)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457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N" sz="2400" dirty="0" smtClean="0"/>
              <a:t>and HS-Mode enabled </a:t>
            </a:r>
            <a:r>
              <a:rPr lang="en-IN" sz="2400" b="1" dirty="0" smtClean="0"/>
              <a:t>(so that HS-termination is “ON”) </a:t>
            </a:r>
            <a:endParaRPr lang="en-US" sz="2400" b="1" dirty="0" smtClean="0"/>
          </a:p>
          <a:p>
            <a:endParaRPr lang="en-US" dirty="0" smtClean="0"/>
          </a:p>
          <a:p>
            <a:r>
              <a:rPr lang="en-IN" sz="1200" dirty="0" smtClean="0"/>
              <a:t>Fixed (HS differential level) voltages driven on PADs (</a:t>
            </a:r>
            <a:r>
              <a:rPr lang="en-IN" sz="1200" dirty="0" err="1" smtClean="0"/>
              <a:t>PADp</a:t>
            </a:r>
            <a:r>
              <a:rPr lang="en-IN" sz="1200" dirty="0" smtClean="0"/>
              <a:t> = 250mv, </a:t>
            </a:r>
            <a:r>
              <a:rPr lang="en-IN" sz="1200" dirty="0" err="1" smtClean="0"/>
              <a:t>PADn</a:t>
            </a:r>
            <a:r>
              <a:rPr lang="en-IN" sz="1200" dirty="0" smtClean="0"/>
              <a:t> = 150mv)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44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sz="1200" dirty="0" smtClean="0"/>
              <a:t>The UVM testbench in conjunction with the “converter block” is used to achieve this and random data generated is driven as appropriate voltage levels on the PADs. </a:t>
            </a:r>
          </a:p>
          <a:p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Checker probes can be placed within UVM based testbench, accessing internal nodes, to validate signal timing within the </a:t>
            </a:r>
            <a:r>
              <a:rPr lang="en-I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analog</a:t>
            </a: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blocks. The CSI2-PHY design has measurement circuits to determine the “clk-settle” time, as well as the “clk-miss” time parameters in the DPHY standard. The checkers monitor the rise of the “clk-</a:t>
            </a:r>
            <a:r>
              <a:rPr lang="en-I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settle_start</a:t>
            </a: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”, and “clk-miss-start” signals, and the fall of the “clk-</a:t>
            </a:r>
            <a:r>
              <a:rPr lang="en-I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settle_done</a:t>
            </a: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”, and “clk-</a:t>
            </a:r>
            <a:r>
              <a:rPr lang="en-I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miss_done</a:t>
            </a: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to determine the “clk-settle” time, as well as the “clk-miss” time. The pseudo code is as below. These checkers are always on and turn on during the mission mode simulations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308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308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30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N" sz="1200" dirty="0" smtClean="0"/>
              <a:t>Each of its (Clk/Data) Lanes has </a:t>
            </a:r>
            <a:r>
              <a:rPr lang="en-IN" sz="1200" dirty="0" err="1" smtClean="0"/>
              <a:t>analog</a:t>
            </a:r>
            <a:r>
              <a:rPr lang="en-IN" sz="1200" dirty="0" smtClean="0"/>
              <a:t> and digital blocks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N" sz="1200" b="1" dirty="0" smtClean="0"/>
              <a:t>At IP/</a:t>
            </a:r>
            <a:r>
              <a:rPr lang="en-IN" sz="1200" b="1" dirty="0" err="1" smtClean="0"/>
              <a:t>SoC</a:t>
            </a:r>
            <a:r>
              <a:rPr lang="en-IN" sz="1200" b="1" dirty="0" smtClean="0"/>
              <a:t> simulations, RTL behavioural models are used for all </a:t>
            </a:r>
            <a:r>
              <a:rPr lang="en-IN" sz="1200" b="1" dirty="0" err="1" smtClean="0"/>
              <a:t>analog</a:t>
            </a:r>
            <a:r>
              <a:rPr lang="en-IN" sz="1200" b="1" dirty="0" smtClean="0"/>
              <a:t> blocks</a:t>
            </a: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32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71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Error injection into valid line LP and HS sequences during entry into or exit from HS burst mode or control modes or into the HS Sync Pattern. </a:t>
            </a:r>
          </a:p>
          <a:p>
            <a:endParaRPr lang="en-IN" dirty="0" smtClean="0"/>
          </a:p>
          <a:p>
            <a:r>
              <a:rPr lang="en-IN" b="1" u="sng" dirty="0" smtClean="0"/>
              <a:t>Functionality of the LP-Rx and the HS-Rx blocks are not verified:</a:t>
            </a:r>
            <a:r>
              <a:rPr lang="en-IN" dirty="0" smtClean="0"/>
              <a:t> since these blocks are represented by rtl behavioural models in IP level or </a:t>
            </a:r>
            <a:r>
              <a:rPr lang="en-IN" dirty="0" err="1" smtClean="0"/>
              <a:t>SoC</a:t>
            </a:r>
            <a:r>
              <a:rPr lang="en-IN" dirty="0" smtClean="0"/>
              <a:t> level simulations. These behavioural models do not model all of the </a:t>
            </a:r>
            <a:r>
              <a:rPr lang="en-IN" dirty="0" err="1" smtClean="0"/>
              <a:t>analog</a:t>
            </a:r>
            <a:r>
              <a:rPr lang="en-IN" dirty="0" smtClean="0"/>
              <a:t> functionality). For example, the LP and HS line voltage levels are different, but they cannot be distinguished in a digital simulation as they are both represented as 1’s and 0’s.</a:t>
            </a:r>
          </a:p>
          <a:p>
            <a:r>
              <a:rPr lang="en-I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Functionality of the HS line termination which gets enabled during HS mode cannot be validated in digital simulations.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71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Error injection into valid line LP and HS sequences during entry into or exit from HS burst mode or control modes or into the HS Sync Pattern. </a:t>
            </a:r>
          </a:p>
          <a:p>
            <a:endParaRPr lang="en-IN" dirty="0" smtClean="0"/>
          </a:p>
          <a:p>
            <a:r>
              <a:rPr lang="en-IN" b="1" u="sng" dirty="0" smtClean="0"/>
              <a:t>Functionality of the LP-Rx and the HS-Rx blocks are not verified:</a:t>
            </a:r>
            <a:r>
              <a:rPr lang="en-IN" dirty="0" smtClean="0"/>
              <a:t> since these blocks are represented by rtl behavioural models in IP level or </a:t>
            </a:r>
            <a:r>
              <a:rPr lang="en-IN" dirty="0" err="1" smtClean="0"/>
              <a:t>SoC</a:t>
            </a:r>
            <a:r>
              <a:rPr lang="en-IN" dirty="0" smtClean="0"/>
              <a:t> level simulations. These behavioural models do not model all of the </a:t>
            </a:r>
            <a:r>
              <a:rPr lang="en-IN" dirty="0" err="1" smtClean="0"/>
              <a:t>analog</a:t>
            </a:r>
            <a:r>
              <a:rPr lang="en-IN" dirty="0" smtClean="0"/>
              <a:t> functionality). For example, the LP and HS line voltage levels are different, but they cannot be distinguished in a digital simulation as they are both represented as 1’s and 0’s.</a:t>
            </a:r>
          </a:p>
          <a:p>
            <a:r>
              <a:rPr lang="en-I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Functionality of the HS line termination which gets enabled during HS mode cannot be validated in digital simulations.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71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Error injection into valid line LP and HS sequences during entry into or exit from HS burst mode or control modes or into the HS Sync Pattern. </a:t>
            </a:r>
          </a:p>
          <a:p>
            <a:endParaRPr lang="en-IN" dirty="0" smtClean="0"/>
          </a:p>
          <a:p>
            <a:r>
              <a:rPr lang="en-IN" b="1" u="sng" dirty="0" smtClean="0"/>
              <a:t>Functionality of the LP-Rx and the HS-Rx blocks are not verified:</a:t>
            </a:r>
            <a:r>
              <a:rPr lang="en-IN" dirty="0" smtClean="0"/>
              <a:t> since these blocks are represented by rtl behavioural models in IP level or </a:t>
            </a:r>
            <a:r>
              <a:rPr lang="en-IN" dirty="0" err="1" smtClean="0"/>
              <a:t>SoC</a:t>
            </a:r>
            <a:r>
              <a:rPr lang="en-IN" dirty="0" smtClean="0"/>
              <a:t> level simulations. These behavioural models do not model all of the </a:t>
            </a:r>
            <a:r>
              <a:rPr lang="en-IN" dirty="0" err="1" smtClean="0"/>
              <a:t>analog</a:t>
            </a:r>
            <a:r>
              <a:rPr lang="en-IN" dirty="0" smtClean="0"/>
              <a:t> functionality). For example, the LP and HS line voltage levels are different, but they cannot be distinguished in a digital simulation as they are both represented as 1’s and 0’s.</a:t>
            </a:r>
          </a:p>
          <a:p>
            <a:r>
              <a:rPr lang="en-I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Functionality of the HS line termination which gets enabled during HS mode cannot be validated in digital simulations.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71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resolve the inadequacies of the RTL behavioural models of </a:t>
            </a:r>
            <a:r>
              <a:rPr lang="en-I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analog</a:t>
            </a: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blocks, these are replaced by their spice description, in the co-simulation environment. The blocks include HS-Rx, LP-Rx blocks, Termination block, Clk Settle and Miss circuits to measure DPHY time parameters, etc.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71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resolve the inadequacies of the RTL behavioural models of </a:t>
            </a:r>
            <a:r>
              <a:rPr lang="en-I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analog</a:t>
            </a: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blocks, these are replaced by their spice description, in the co-simulation environment. The blocks include HS-Rx, LP-Rx blocks, Termination block, Clk Settle and Miss circuits to measure DPHY time parameters, etc.</a:t>
            </a:r>
          </a:p>
          <a:p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N" sz="6000" b="1" dirty="0" smtClean="0"/>
              <a:t> (</a:t>
            </a:r>
            <a:r>
              <a:rPr lang="en-IN" sz="6000" b="1" dirty="0" err="1" smtClean="0"/>
              <a:t>Dp</a:t>
            </a:r>
            <a:r>
              <a:rPr lang="en-IN" sz="6000" b="1" dirty="0" smtClean="0"/>
              <a:t>/</a:t>
            </a:r>
            <a:r>
              <a:rPr lang="en-IN" sz="6000" b="1" dirty="0" err="1" smtClean="0"/>
              <a:t>Dn</a:t>
            </a:r>
            <a:r>
              <a:rPr lang="en-IN" sz="6000" b="1" dirty="0" smtClean="0"/>
              <a:t> sees dynamic change in PAD signal voltage for HS -&gt; LP mode transitions. 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N" sz="6000" dirty="0" smtClean="0"/>
              <a:t>Inserted between UVM tb and actual design.  </a:t>
            </a:r>
            <a:r>
              <a:rPr lang="en-IN" sz="6000" b="1" dirty="0" smtClean="0"/>
              <a:t>So normal d2a rules wont work)</a:t>
            </a:r>
            <a:endParaRPr lang="en-IN" sz="4400" b="1" dirty="0" smtClean="0"/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71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resolve the inadequacies of the RTL behavioural models of </a:t>
            </a:r>
            <a:r>
              <a:rPr lang="en-I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analog</a:t>
            </a:r>
            <a:r>
              <a:rPr lang="en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blocks, these are replaced by their spice description, in the co-simulation environment. </a:t>
            </a:r>
            <a:r>
              <a:rPr lang="en-IN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blocks include HS-Rx, LP-Rx blocks, Termination block, Clk Settle and Miss circuits to measure DPHY time parameters, etc.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71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ccellera_logo_color_200x11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454" y="5943600"/>
            <a:ext cx="1451383" cy="8055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138" y="5612405"/>
            <a:ext cx="1831004" cy="11651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2209800" cy="365125"/>
          </a:xfrm>
        </p:spPr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98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600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 descr="accellera_logo_color_200x111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108455" y="6200478"/>
            <a:ext cx="988540" cy="5486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973515"/>
            <a:ext cx="1247101" cy="7936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924800" cy="2593975"/>
          </a:xfrm>
        </p:spPr>
        <p:txBody>
          <a:bodyPr>
            <a:noAutofit/>
          </a:bodyPr>
          <a:lstStyle/>
          <a:p>
            <a:r>
              <a:rPr lang="en-US" dirty="0"/>
              <a:t>Functional Verification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CSI2 Rx-PHY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using </a:t>
            </a:r>
            <a:r>
              <a:rPr lang="en-US" dirty="0"/>
              <a:t>AMS Co-simulations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Ratheesh Mekkadan</a:t>
            </a:r>
          </a:p>
          <a:p>
            <a:r>
              <a:rPr lang="en-US" dirty="0" smtClean="0"/>
              <a:t>Advanced </a:t>
            </a:r>
            <a:r>
              <a:rPr lang="en-US" dirty="0"/>
              <a:t>Micro </a:t>
            </a:r>
            <a:r>
              <a:rPr lang="en-US" dirty="0" smtClean="0"/>
              <a:t>Devices, Inc.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543" y="5988050"/>
            <a:ext cx="2119314" cy="56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66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Scope of the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is on overcoming the challenges in  conventional RTL verification of CSI2 Rx PHY</a:t>
            </a:r>
          </a:p>
          <a:p>
            <a:endParaRPr lang="en-US" dirty="0" smtClean="0"/>
          </a:p>
          <a:p>
            <a:r>
              <a:rPr lang="en-US" dirty="0" smtClean="0"/>
              <a:t>The paper discusses:</a:t>
            </a:r>
          </a:p>
          <a:p>
            <a:pPr lvl="1"/>
            <a:r>
              <a:rPr lang="en-US" dirty="0" smtClean="0"/>
              <a:t>How an Analog Mixed Signal (co-simulation) approach can be used</a:t>
            </a:r>
          </a:p>
          <a:p>
            <a:pPr lvl="1"/>
            <a:r>
              <a:rPr lang="en-US" dirty="0" smtClean="0"/>
              <a:t>Additional scenarios can be covered using the </a:t>
            </a:r>
            <a:r>
              <a:rPr lang="en-US" dirty="0" err="1" smtClean="0"/>
              <a:t>cosim</a:t>
            </a:r>
            <a:r>
              <a:rPr lang="en-US" dirty="0" smtClean="0"/>
              <a:t> environment for functional verification of </a:t>
            </a:r>
            <a:r>
              <a:rPr lang="en-US" dirty="0"/>
              <a:t>the CSI2 Rx PHY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err="1" smtClean="0"/>
              <a:t>Accellera</a:t>
            </a:r>
            <a:r>
              <a:rPr lang="en-US" dirty="0" smtClean="0"/>
              <a:t>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59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b="1" dirty="0"/>
              <a:t>AMS </a:t>
            </a:r>
            <a:r>
              <a:rPr lang="en-US" b="1" dirty="0" smtClean="0"/>
              <a:t>Verification Approach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7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AMS </a:t>
            </a:r>
            <a:r>
              <a:rPr lang="en-US" dirty="0" smtClean="0"/>
              <a:t>Verification Approach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1523999"/>
          </a:xfrm>
        </p:spPr>
        <p:txBody>
          <a:bodyPr>
            <a:normAutofit/>
          </a:bodyPr>
          <a:lstStyle/>
          <a:p>
            <a:r>
              <a:rPr lang="en-IN" dirty="0" smtClean="0"/>
              <a:t>Setup:</a:t>
            </a:r>
          </a:p>
          <a:p>
            <a:pPr lvl="1"/>
            <a:r>
              <a:rPr lang="en-IN" dirty="0" smtClean="0"/>
              <a:t>Top layer is the UVM testbench</a:t>
            </a:r>
          </a:p>
          <a:p>
            <a:pPr lvl="1"/>
            <a:r>
              <a:rPr lang="en-IN" dirty="0" smtClean="0"/>
              <a:t>Tool used: XA-VCS </a:t>
            </a:r>
            <a:r>
              <a:rPr lang="en-IN" dirty="0"/>
              <a:t>tool from Synopsys</a:t>
            </a:r>
            <a:endParaRPr lang="en-IN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err="1" smtClean="0"/>
              <a:t>Accellera</a:t>
            </a:r>
            <a:r>
              <a:rPr lang="en-US" dirty="0" smtClean="0"/>
              <a:t>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5088775" y="3352800"/>
            <a:ext cx="3181350" cy="2847975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124200"/>
            <a:ext cx="46482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IN" dirty="0" smtClean="0"/>
              <a:t>Key highlights of the setup</a:t>
            </a:r>
            <a:r>
              <a:rPr lang="en-US" dirty="0" smtClean="0"/>
              <a:t>:</a:t>
            </a:r>
          </a:p>
          <a:p>
            <a:pPr marL="914400" lvl="1" indent="-457200" fontAlgn="auto">
              <a:spcAft>
                <a:spcPts val="0"/>
              </a:spcAft>
              <a:buFont typeface="+mj-lt"/>
              <a:buAutoNum type="alphaLcParenR"/>
            </a:pPr>
            <a:r>
              <a:rPr lang="en-IN" dirty="0" err="1" smtClean="0"/>
              <a:t>Analog</a:t>
            </a:r>
            <a:r>
              <a:rPr lang="en-IN" dirty="0" smtClean="0"/>
              <a:t> and digital block partitioning for co-simulations</a:t>
            </a:r>
            <a:endParaRPr lang="en-US" dirty="0" smtClean="0"/>
          </a:p>
          <a:p>
            <a:pPr marL="914400" lvl="1" indent="-457200" fontAlgn="auto">
              <a:spcAft>
                <a:spcPts val="0"/>
              </a:spcAft>
              <a:buFont typeface="+mj-lt"/>
              <a:buAutoNum type="alphaLcParenR"/>
            </a:pPr>
            <a:r>
              <a:rPr lang="en-IN" dirty="0" smtClean="0"/>
              <a:t>Signal source </a:t>
            </a:r>
            <a:r>
              <a:rPr lang="en-IN" dirty="0"/>
              <a:t>i</a:t>
            </a:r>
            <a:r>
              <a:rPr lang="en-IN" dirty="0" smtClean="0"/>
              <a:t>mpedance</a:t>
            </a:r>
            <a:endParaRPr lang="en-US" dirty="0" smtClean="0"/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31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AMS </a:t>
            </a:r>
            <a:r>
              <a:rPr lang="en-US" dirty="0" smtClean="0"/>
              <a:t>Verification Approach (2/3)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err="1" smtClean="0"/>
              <a:t>Accellera</a:t>
            </a:r>
            <a:r>
              <a:rPr lang="en-US" dirty="0" smtClean="0"/>
              <a:t>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524000"/>
            <a:ext cx="83058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IN" sz="11200" dirty="0" smtClean="0"/>
              <a:t>Key highlights of the setup</a:t>
            </a:r>
            <a:r>
              <a:rPr lang="en-US" sz="11200" dirty="0" smtClean="0"/>
              <a:t>:</a:t>
            </a:r>
          </a:p>
          <a:p>
            <a:pPr marL="457200" lvl="1" indent="0" fontAlgn="auto">
              <a:spcAft>
                <a:spcPts val="0"/>
              </a:spcAft>
              <a:buNone/>
            </a:pPr>
            <a:r>
              <a:rPr lang="en-IN" sz="9600" dirty="0" smtClean="0"/>
              <a:t>c)   Converter block - </a:t>
            </a:r>
            <a:r>
              <a:rPr lang="en-US" sz="9600" dirty="0"/>
              <a:t>LP and HS line voltage levels are different, </a:t>
            </a:r>
            <a:r>
              <a:rPr lang="en-US" sz="9600" dirty="0" smtClean="0"/>
              <a:t>and dynamic </a:t>
            </a:r>
            <a:r>
              <a:rPr lang="en-US" sz="9600" dirty="0"/>
              <a:t>switching of voltages </a:t>
            </a:r>
            <a:r>
              <a:rPr lang="en-US" sz="9600" dirty="0" smtClean="0"/>
              <a:t>occurs when </a:t>
            </a:r>
            <a:r>
              <a:rPr lang="en-US" sz="9600" dirty="0"/>
              <a:t>transitioning LP &lt;==&gt; </a:t>
            </a:r>
            <a:r>
              <a:rPr lang="en-US" sz="9600" dirty="0" smtClean="0"/>
              <a:t>HS</a:t>
            </a:r>
            <a:endParaRPr lang="en-US" sz="9600" dirty="0"/>
          </a:p>
          <a:p>
            <a:pPr marL="457200" lvl="1" indent="0" fontAlgn="auto">
              <a:spcAft>
                <a:spcPts val="0"/>
              </a:spcAft>
              <a:buNone/>
            </a:pPr>
            <a:r>
              <a:rPr lang="en-IN" sz="9600" b="1" dirty="0" smtClean="0"/>
              <a:t>Normal d2a commands (from co-simulation tool) will not work here</a:t>
            </a:r>
          </a:p>
          <a:p>
            <a:pPr marL="514350" lvl="1" indent="0" fontAlgn="auto">
              <a:spcAft>
                <a:spcPts val="0"/>
              </a:spcAft>
              <a:buNone/>
            </a:pPr>
            <a:endParaRPr lang="en-IN" sz="9600" b="1" dirty="0" smtClean="0"/>
          </a:p>
          <a:p>
            <a:pPr marL="514350" lvl="1" indent="0" fontAlgn="auto">
              <a:spcAft>
                <a:spcPts val="0"/>
              </a:spcAft>
              <a:buNone/>
            </a:pPr>
            <a:r>
              <a:rPr lang="en-IN" sz="9600" dirty="0" smtClean="0"/>
              <a:t>Pseudo code:</a:t>
            </a:r>
          </a:p>
          <a:p>
            <a:pPr marL="1257300" lvl="3" indent="0">
              <a:buNone/>
            </a:pPr>
            <a:endParaRPr lang="en-IN" dirty="0" smtClean="0"/>
          </a:p>
          <a:p>
            <a:pPr marL="800100" lvl="2" indent="0">
              <a:buNone/>
            </a:pPr>
            <a:r>
              <a:rPr lang="en-IN" sz="4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always</a:t>
            </a: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IN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tb.hs_mode_en</a:t>
            </a: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or </a:t>
            </a:r>
            <a:r>
              <a:rPr lang="en-IN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tb.pad_csi_dl_p</a:t>
            </a: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) begin</a:t>
            </a: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if(</a:t>
            </a:r>
            <a:r>
              <a:rPr lang="en-IN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tb.hs_mode_en</a:t>
            </a: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==1 &amp;&amp; </a:t>
            </a:r>
            <a:r>
              <a:rPr lang="en-IN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tb.pad_csi_dl_p</a:t>
            </a: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==1)</a:t>
            </a: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$</a:t>
            </a:r>
            <a:r>
              <a:rPr lang="en-IN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snps_force_volt</a:t>
            </a: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4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(&lt;hierarchy&gt;.</a:t>
            </a:r>
            <a:r>
              <a:rPr lang="en-IN" sz="4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PADPp</a:t>
            </a: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, &lt;</a:t>
            </a:r>
            <a:r>
              <a:rPr lang="en-IN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hs_hi_voltage</a:t>
            </a: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&gt;);</a:t>
            </a: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 if(</a:t>
            </a:r>
            <a:r>
              <a:rPr lang="en-IN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tb.hs_mode_en</a:t>
            </a: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==1 &amp;&amp; </a:t>
            </a:r>
            <a:r>
              <a:rPr lang="en-IN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tb.pad_csi_dl_p</a:t>
            </a: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==0)</a:t>
            </a: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$</a:t>
            </a:r>
            <a:r>
              <a:rPr lang="en-IN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snps_force_volt</a:t>
            </a: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(&lt;hierarchy&gt;.PADPp, &lt;</a:t>
            </a:r>
            <a:r>
              <a:rPr lang="en-IN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hs_low_voltage</a:t>
            </a: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&gt;);</a:t>
            </a: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 if(</a:t>
            </a:r>
            <a:r>
              <a:rPr lang="en-IN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tb.hs_mode_en</a:t>
            </a: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==0 &amp;&amp; </a:t>
            </a:r>
            <a:r>
              <a:rPr lang="en-IN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tb.pad_csi_dl_p</a:t>
            </a: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==1)</a:t>
            </a: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$</a:t>
            </a:r>
            <a:r>
              <a:rPr lang="en-IN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snps_force_volt</a:t>
            </a: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(&lt;hierarchy&gt;.vpadp, &lt;</a:t>
            </a:r>
            <a:r>
              <a:rPr lang="en-IN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lp_hi_voltage</a:t>
            </a: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&gt;);</a:t>
            </a: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 if(</a:t>
            </a:r>
            <a:r>
              <a:rPr lang="en-IN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tb.hs_mode_en</a:t>
            </a: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==0 &amp;&amp; </a:t>
            </a:r>
            <a:r>
              <a:rPr lang="en-IN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tb.pad_csi_dl_p</a:t>
            </a: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==0)</a:t>
            </a: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$</a:t>
            </a:r>
            <a:r>
              <a:rPr lang="en-IN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snps_force_volt</a:t>
            </a: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(&lt;hierarchy&gt;.vpadp, &lt;</a:t>
            </a:r>
            <a:r>
              <a:rPr lang="en-IN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lp_low_voltage</a:t>
            </a: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&gt;);</a:t>
            </a: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N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end  </a:t>
            </a: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0" lvl="5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446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AMS </a:t>
            </a:r>
            <a:r>
              <a:rPr lang="en-US" dirty="0" smtClean="0"/>
              <a:t>Verification Approach (3/3)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err="1" smtClean="0"/>
              <a:t>Accellera</a:t>
            </a:r>
            <a:r>
              <a:rPr lang="en-US" dirty="0" smtClean="0"/>
              <a:t>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829550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99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Application and Results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and Results (1/4)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0060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IN" dirty="0" smtClean="0"/>
              <a:t>LP </a:t>
            </a:r>
            <a:r>
              <a:rPr lang="en-IN" dirty="0"/>
              <a:t>Rx and HS Rx </a:t>
            </a:r>
            <a:r>
              <a:rPr lang="en-IN" dirty="0" smtClean="0"/>
              <a:t>functionality validated </a:t>
            </a:r>
            <a:r>
              <a:rPr lang="en-IN" dirty="0"/>
              <a:t>for “data transfer” mode </a:t>
            </a:r>
            <a:r>
              <a:rPr lang="en-IN" dirty="0" smtClean="0"/>
              <a:t>(which </a:t>
            </a:r>
            <a:r>
              <a:rPr lang="en-IN" dirty="0"/>
              <a:t>uses </a:t>
            </a:r>
            <a:r>
              <a:rPr lang="en-IN" dirty="0" smtClean="0"/>
              <a:t>LP </a:t>
            </a:r>
            <a:r>
              <a:rPr lang="en-IN" dirty="0"/>
              <a:t>to HS </a:t>
            </a:r>
            <a:r>
              <a:rPr lang="en-IN" dirty="0" smtClean="0"/>
              <a:t>sequencing)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990600" y="2057400"/>
            <a:ext cx="6019800" cy="1005521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2209800" y="5263341"/>
            <a:ext cx="1524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733800" y="5257800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343400" y="5257800"/>
            <a:ext cx="16764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019800" y="5259185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62200" y="4938225"/>
            <a:ext cx="1371600" cy="639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IN" sz="800" b="1" dirty="0">
                <a:latin typeface="Calibri"/>
                <a:ea typeface="Calibri"/>
                <a:cs typeface="Times New Roman"/>
              </a:rPr>
              <a:t>LP signals (LP11, LP01, LP00)</a:t>
            </a:r>
            <a:endParaRPr lang="en-US" sz="3200" b="1" dirty="0">
              <a:latin typeface="Calibri"/>
              <a:ea typeface="Calibri"/>
              <a:cs typeface="Times New Roman"/>
            </a:endParaRPr>
          </a:p>
          <a:p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770514" y="4938225"/>
            <a:ext cx="536171" cy="23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b="1" dirty="0" smtClean="0">
                <a:latin typeface="Calibri"/>
                <a:ea typeface="Calibri"/>
                <a:cs typeface="Times New Roman"/>
              </a:rPr>
              <a:t>HS-0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495800" y="4885903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800" b="1" dirty="0"/>
              <a:t>HS Signals (Sync Pattern and Data Payload)</a:t>
            </a:r>
            <a:endParaRPr lang="en-US" sz="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019800" y="4916576"/>
            <a:ext cx="762000" cy="224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b="1" dirty="0" smtClean="0">
                <a:latin typeface="Calibri"/>
                <a:ea typeface="Calibri"/>
                <a:cs typeface="Times New Roman"/>
              </a:rPr>
              <a:t>LP-11</a:t>
            </a:r>
            <a:endParaRPr lang="en-US" b="1" dirty="0"/>
          </a:p>
        </p:txBody>
      </p:sp>
      <p:pic>
        <p:nvPicPr>
          <p:cNvPr id="23" name="Picture 22"/>
          <p:cNvPicPr/>
          <p:nvPr/>
        </p:nvPicPr>
        <p:blipFill>
          <a:blip r:embed="rId3"/>
          <a:stretch>
            <a:fillRect/>
          </a:stretch>
        </p:blipFill>
        <p:spPr>
          <a:xfrm>
            <a:off x="972589" y="3604860"/>
            <a:ext cx="6019800" cy="1122045"/>
          </a:xfrm>
          <a:prstGeom prst="rect">
            <a:avLst/>
          </a:prstGeom>
        </p:spPr>
      </p:pic>
      <p:pic>
        <p:nvPicPr>
          <p:cNvPr id="24" name="Picture 23"/>
          <p:cNvPicPr/>
          <p:nvPr/>
        </p:nvPicPr>
        <p:blipFill>
          <a:blip r:embed="rId4"/>
          <a:stretch>
            <a:fillRect/>
          </a:stretch>
        </p:blipFill>
        <p:spPr>
          <a:xfrm>
            <a:off x="990600" y="5490872"/>
            <a:ext cx="6019800" cy="9906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010400" y="205740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latin typeface="+mn-lt"/>
              </a:rPr>
              <a:t>Stimulus from the Digital UVM testbench</a:t>
            </a:r>
            <a:endParaRPr lang="en-US" sz="1600" dirty="0">
              <a:latin typeface="+mn-lt"/>
            </a:endParaRPr>
          </a:p>
          <a:p>
            <a:endParaRPr lang="en-US" sz="16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10400" y="3868263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Actual LP and HS voltage levels at the PADs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00702" y="5490872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De-serialized data out of the CSI2 Rx-PHY</a:t>
            </a:r>
          </a:p>
        </p:txBody>
      </p:sp>
      <p:sp>
        <p:nvSpPr>
          <p:cNvPr id="6" name="Oval 5"/>
          <p:cNvSpPr/>
          <p:nvPr/>
        </p:nvSpPr>
        <p:spPr>
          <a:xfrm>
            <a:off x="2590800" y="2560160"/>
            <a:ext cx="914400" cy="5744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086396" y="2513018"/>
            <a:ext cx="1476203" cy="5744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>
            <a:stCxn id="6" idx="4"/>
          </p:cNvCxnSpPr>
          <p:nvPr/>
        </p:nvCxnSpPr>
        <p:spPr>
          <a:xfrm flipH="1">
            <a:off x="2971800" y="3134618"/>
            <a:ext cx="76200" cy="7336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7" idx="4"/>
          </p:cNvCxnSpPr>
          <p:nvPr/>
        </p:nvCxnSpPr>
        <p:spPr>
          <a:xfrm flipH="1">
            <a:off x="4648200" y="3087476"/>
            <a:ext cx="176298" cy="7807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934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and Results</a:t>
            </a:r>
            <a:r>
              <a:rPr lang="en-US" dirty="0" smtClean="0"/>
              <a:t> (2/4)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 startAt="2"/>
            </a:pPr>
            <a:r>
              <a:rPr lang="en-IN" dirty="0" smtClean="0"/>
              <a:t>Ensured valid </a:t>
            </a:r>
            <a:r>
              <a:rPr lang="en-IN" dirty="0"/>
              <a:t>voltage levels </a:t>
            </a:r>
            <a:r>
              <a:rPr lang="en-IN" dirty="0" smtClean="0"/>
              <a:t>(per DPHY standard) are </a:t>
            </a:r>
            <a:r>
              <a:rPr lang="en-IN" dirty="0"/>
              <a:t>recognized by </a:t>
            </a:r>
            <a:r>
              <a:rPr lang="en-IN" dirty="0" smtClean="0"/>
              <a:t>LP-Rx / HS-Rx by randomly varying voltage driven </a:t>
            </a:r>
            <a:r>
              <a:rPr lang="en-IN" dirty="0"/>
              <a:t>by </a:t>
            </a:r>
            <a:r>
              <a:rPr lang="en-IN" dirty="0" smtClean="0"/>
              <a:t>“</a:t>
            </a:r>
            <a:r>
              <a:rPr lang="en-IN" dirty="0"/>
              <a:t>converter block</a:t>
            </a:r>
            <a:r>
              <a:rPr lang="en-IN" dirty="0" smtClean="0"/>
              <a:t>”</a:t>
            </a:r>
          </a:p>
          <a:p>
            <a:pPr marL="400050" lvl="1" indent="0">
              <a:buNone/>
            </a:pPr>
            <a:r>
              <a:rPr lang="en-IN" dirty="0" smtClean="0"/>
              <a:t>Pseudo </a:t>
            </a:r>
            <a:r>
              <a:rPr lang="en-IN" dirty="0"/>
              <a:t>code </a:t>
            </a:r>
            <a:endParaRPr lang="en-IN" dirty="0" smtClean="0"/>
          </a:p>
          <a:p>
            <a:pPr marL="800100" lvl="2" indent="0">
              <a:buNone/>
            </a:pP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real  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lp_hi_int_v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lp_hi_frac_v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lp_hi_v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real  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lp_low_int_v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lp_low_frac_v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lp_low_v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lp_hi_int_v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$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urandom_range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(&lt;LP_1_max&gt;,&lt;LP_1_min&gt;);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lp_hi_frac_v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$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urandom_range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(999,1) / 1000;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lp_hi_v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lp_hi_int_v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lp_hi_frac_v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lp_low_int_v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$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urandom_range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(&lt;LP_0_max&gt;,&lt;LP_0_min&gt;);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lp_low_frac_v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$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urandom_range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(999,1) / 1000;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lp_low_v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lp_low_int_v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lp_low_frac_v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8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and Results</a:t>
            </a:r>
            <a:r>
              <a:rPr lang="en-US" dirty="0" smtClean="0"/>
              <a:t> (3/4)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80060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arenR" startAt="3"/>
            </a:pPr>
            <a:r>
              <a:rPr lang="en-IN" dirty="0" smtClean="0"/>
              <a:t>CSR </a:t>
            </a:r>
            <a:r>
              <a:rPr lang="en-IN" dirty="0"/>
              <a:t>configuration of HS termination </a:t>
            </a:r>
            <a:r>
              <a:rPr lang="en-IN" dirty="0" smtClean="0"/>
              <a:t>block</a:t>
            </a:r>
          </a:p>
          <a:p>
            <a:pPr marL="400050" lvl="1" indent="0">
              <a:buNone/>
            </a:pPr>
            <a:r>
              <a:rPr lang="en-IN" dirty="0" smtClean="0"/>
              <a:t>  Pseudo code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IN" sz="2400" dirty="0" smtClean="0"/>
              <a:t>Rx-PHY </a:t>
            </a:r>
            <a:r>
              <a:rPr lang="en-IN" sz="2400" dirty="0"/>
              <a:t>is powered-up </a:t>
            </a:r>
            <a:r>
              <a:rPr lang="en-IN" sz="2400" dirty="0" smtClean="0"/>
              <a:t>and HS-Mode enabled</a:t>
            </a:r>
            <a:endParaRPr lang="en-US" sz="2400" dirty="0" smtClean="0"/>
          </a:p>
          <a:p>
            <a:pPr marL="1314450" lvl="2" indent="-514350">
              <a:buFont typeface="+mj-lt"/>
              <a:buAutoNum type="alphaLcParenR"/>
            </a:pPr>
            <a:r>
              <a:rPr lang="en-IN" sz="2400" dirty="0" smtClean="0"/>
              <a:t>Fixed (HS differential level) voltages driven on PADs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IN" sz="2400" dirty="0" smtClean="0"/>
              <a:t>Iterated through different settings for HS-termination</a:t>
            </a:r>
          </a:p>
          <a:p>
            <a:pPr marL="800100" lvl="2" indent="0">
              <a:buNone/>
            </a:pP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thermometer coding; valid </a:t>
            </a:r>
            <a:r>
              <a:rPr lang="en-IN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codes are 0,1,3,7,15,31,63,127</a:t>
            </a:r>
          </a:p>
          <a:p>
            <a:pPr marL="800100" lvl="2" indent="0">
              <a:buNone/>
            </a:pP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IN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&lt;8; </a:t>
            </a:r>
            <a:r>
              <a:rPr lang="en-IN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++) begin</a:t>
            </a: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57300" lvl="3" indent="0">
              <a:buNone/>
            </a:pPr>
            <a:r>
              <a:rPr lang="en-IN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N" sz="1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Term_CSR</a:t>
            </a:r>
            <a:r>
              <a:rPr lang="en-IN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[6:0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]={ </a:t>
            </a:r>
            <a:r>
              <a:rPr lang="en-IN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Term_CSR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[5:0], 1'b1};</a:t>
            </a: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57300" lvl="3" indent="0">
              <a:buNone/>
            </a:pP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>
              <a:buFont typeface="+mj-lt"/>
              <a:buAutoNum type="alphaLcParenR" startAt="4"/>
            </a:pPr>
            <a:r>
              <a:rPr lang="en-IN" sz="2400" dirty="0"/>
              <a:t>In each case, measure PAD voltage and PAD current and determine the termination resistance</a:t>
            </a:r>
            <a:r>
              <a:rPr lang="en-US" sz="2400" dirty="0" smtClean="0"/>
              <a:t> </a:t>
            </a:r>
          </a:p>
          <a:p>
            <a:pPr marL="1257300" lvl="3" indent="0">
              <a:buNone/>
            </a:pP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always@(&lt;</a:t>
            </a:r>
            <a:r>
              <a:rPr lang="en-IN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tb_signal_for_CSR_Term_cfg_done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&gt;) begin</a:t>
            </a:r>
          </a:p>
          <a:p>
            <a:pPr marL="1257300" lvl="3" indent="0">
              <a:buNone/>
            </a:pP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if(</a:t>
            </a:r>
            <a:r>
              <a:rPr lang="en-IN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Core_dft_pwr_intf.iPWRGD_PWROK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===1'b1)  begin </a:t>
            </a:r>
          </a:p>
          <a:p>
            <a:pPr marL="1257300" lvl="3" indent="0">
              <a:buNone/>
            </a:pP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#&lt;</a:t>
            </a:r>
            <a:r>
              <a:rPr lang="en-IN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delay_value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marL="1257300" lvl="3" indent="0">
              <a:buNone/>
            </a:pP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voltage_padp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IN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snps_get_volt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(&lt;hierarchy&gt;.PADP);</a:t>
            </a:r>
          </a:p>
          <a:p>
            <a:pPr marL="1257300" lvl="3" indent="0">
              <a:buNone/>
            </a:pP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voltage_padn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IN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snps_get_volt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(&lt;hierarchy&gt;.PADN); </a:t>
            </a:r>
          </a:p>
          <a:p>
            <a:pPr marL="1257300" lvl="3" indent="0">
              <a:buNone/>
            </a:pP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current_padp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IN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snps_get_port_current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(&lt;hierarchy&gt;.PADP);</a:t>
            </a:r>
          </a:p>
          <a:p>
            <a:pPr marL="1257300" lvl="3" indent="0">
              <a:buNone/>
            </a:pP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term_impedance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IN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voltage_padp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IN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voltage_padn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 / </a:t>
            </a:r>
            <a:r>
              <a:rPr lang="en-IN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current_padp</a:t>
            </a: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1257300" lvl="3" indent="0">
              <a:buNone/>
            </a:pP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end  </a:t>
            </a:r>
          </a:p>
          <a:p>
            <a:pPr marL="1257300" lvl="3" indent="0">
              <a:buNone/>
            </a:pPr>
            <a:r>
              <a:rPr lang="en-IN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end </a:t>
            </a:r>
          </a:p>
          <a:p>
            <a:pPr marL="1314450" lvl="2" indent="-514350">
              <a:buFont typeface="+mj-lt"/>
              <a:buAutoNum type="alphaLcParenR" startAt="4"/>
            </a:pPr>
            <a:endParaRPr lang="en-IN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39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and Results</a:t>
            </a:r>
            <a:r>
              <a:rPr lang="en-US" dirty="0" smtClean="0"/>
              <a:t> (3/4)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1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IN" sz="2800" dirty="0"/>
              <a:t>Sample log file and waveform </a:t>
            </a:r>
            <a:r>
              <a:rPr lang="en-IN" sz="2800" dirty="0" smtClean="0"/>
              <a:t>dump</a:t>
            </a:r>
          </a:p>
          <a:p>
            <a:pPr marL="800100" lvl="2" indent="0">
              <a:buNone/>
            </a:pP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UVM_INFO at  6015971: HS_TERM_IMP = 0, 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PADp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(V) = 0.250000, 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PADn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(V) = 0.150000, 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PADp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current = 0.000884 :: Term-impedance = 113.066436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UVM_INFO at  6916491: HS_TERM_IMP = 1, 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PADp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(V) = 0.250000, 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PADn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(V) = 0.150000, 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PADp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current = 0.000981 :: Term-impedance = 101.906082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UVM_INFO at  7817011: HS_TERM_IMP = 11, 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PADp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(V) = 0.250000, 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PADn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(V) = 0.150000, 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PADp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current = 0.001067 :: Term-impedance = 93.686777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UVM_INFO at  8717531: HS_TERM_IMP = 111, 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PADp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(V) = 0.250000, 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PADn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(V) = 0.150000, </a:t>
            </a:r>
            <a:r>
              <a:rPr lang="en-IN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PADp</a:t>
            </a:r>
            <a:r>
              <a:rPr lang="en-IN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current = 0.001151 :: Term-impedance = 86.908291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371600" y="3886200"/>
            <a:ext cx="6629400" cy="1689735"/>
          </a:xfrm>
          <a:prstGeom prst="rect">
            <a:avLst/>
          </a:prstGeom>
        </p:spPr>
      </p:pic>
      <p:sp>
        <p:nvSpPr>
          <p:cNvPr id="7" name="Text Box 4"/>
          <p:cNvSpPr txBox="1"/>
          <p:nvPr/>
        </p:nvSpPr>
        <p:spPr>
          <a:xfrm>
            <a:off x="1905000" y="5575935"/>
            <a:ext cx="5715000" cy="457200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IN" sz="1600" dirty="0">
                <a:effectLst/>
                <a:ea typeface="Calibri"/>
                <a:cs typeface="Times New Roman"/>
              </a:rPr>
              <a:t>Waveform plot showing the PAD voltage, CSR </a:t>
            </a:r>
            <a:r>
              <a:rPr lang="en-IN" sz="1600" dirty="0" err="1">
                <a:effectLst/>
                <a:ea typeface="Calibri"/>
                <a:cs typeface="Times New Roman"/>
              </a:rPr>
              <a:t>term_imp</a:t>
            </a:r>
            <a:r>
              <a:rPr lang="en-IN" sz="1600" dirty="0">
                <a:effectLst/>
                <a:ea typeface="Calibri"/>
                <a:cs typeface="Times New Roman"/>
              </a:rPr>
              <a:t> </a:t>
            </a:r>
            <a:r>
              <a:rPr lang="en-IN" sz="1600" dirty="0" smtClean="0">
                <a:effectLst/>
                <a:ea typeface="Calibri"/>
                <a:cs typeface="Times New Roman"/>
              </a:rPr>
              <a:t>configuration, </a:t>
            </a:r>
            <a:r>
              <a:rPr lang="en-IN" sz="1600" dirty="0">
                <a:effectLst/>
                <a:ea typeface="Calibri"/>
                <a:cs typeface="Times New Roman"/>
              </a:rPr>
              <a:t>and </a:t>
            </a:r>
            <a:r>
              <a:rPr lang="en-IN" sz="1600" dirty="0" err="1">
                <a:effectLst/>
                <a:ea typeface="Calibri"/>
                <a:cs typeface="Times New Roman"/>
              </a:rPr>
              <a:t>PADp</a:t>
            </a:r>
            <a:r>
              <a:rPr lang="en-IN" sz="1600" dirty="0">
                <a:effectLst/>
                <a:ea typeface="Calibri"/>
                <a:cs typeface="Times New Roman"/>
              </a:rPr>
              <a:t> current draw</a:t>
            </a:r>
            <a:endParaRPr lang="en-US" sz="20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47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Scope of the Paper</a:t>
            </a:r>
          </a:p>
          <a:p>
            <a:r>
              <a:rPr lang="en-US" dirty="0"/>
              <a:t>AMS </a:t>
            </a:r>
            <a:r>
              <a:rPr lang="en-US" dirty="0" smtClean="0"/>
              <a:t>Verification Approach</a:t>
            </a:r>
          </a:p>
          <a:p>
            <a:r>
              <a:rPr lang="en-US" dirty="0"/>
              <a:t>Application and Results</a:t>
            </a:r>
            <a:endParaRPr lang="en-US" dirty="0" smtClean="0"/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Questions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2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from </a:t>
            </a:r>
            <a:r>
              <a:rPr lang="en-US" dirty="0" smtClean="0"/>
              <a:t>Simulations</a:t>
            </a:r>
            <a:r>
              <a:rPr lang="en-US" dirty="0"/>
              <a:t> </a:t>
            </a:r>
            <a:r>
              <a:rPr lang="en-US" dirty="0" smtClean="0"/>
              <a:t>(4/4)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 startAt="4"/>
            </a:pPr>
            <a:r>
              <a:rPr lang="en-IN" dirty="0" smtClean="0"/>
              <a:t>Validated proper </a:t>
            </a:r>
            <a:r>
              <a:rPr lang="en-IN" dirty="0"/>
              <a:t>design response to corner case </a:t>
            </a:r>
            <a:r>
              <a:rPr lang="en-IN" dirty="0" smtClean="0"/>
              <a:t>scenarios</a:t>
            </a:r>
          </a:p>
          <a:p>
            <a:pPr lvl="1"/>
            <a:r>
              <a:rPr lang="en-IN" dirty="0" smtClean="0"/>
              <a:t>For </a:t>
            </a:r>
            <a:r>
              <a:rPr lang="en-IN" dirty="0"/>
              <a:t>data bursts of different lengths and random payload </a:t>
            </a:r>
            <a:r>
              <a:rPr lang="en-IN" dirty="0" smtClean="0"/>
              <a:t>data. The </a:t>
            </a:r>
            <a:r>
              <a:rPr lang="en-IN" dirty="0"/>
              <a:t>design </a:t>
            </a:r>
            <a:r>
              <a:rPr lang="en-IN" dirty="0" smtClean="0"/>
              <a:t>was also </a:t>
            </a:r>
            <a:r>
              <a:rPr lang="en-IN" dirty="0"/>
              <a:t>validated to respond to error induced into bit </a:t>
            </a:r>
            <a:r>
              <a:rPr lang="en-IN" dirty="0" smtClean="0"/>
              <a:t>sequences. </a:t>
            </a:r>
            <a:endParaRPr lang="en-US" dirty="0"/>
          </a:p>
          <a:p>
            <a:pPr lvl="1"/>
            <a:r>
              <a:rPr lang="en-IN" dirty="0" smtClean="0"/>
              <a:t>Range </a:t>
            </a:r>
            <a:r>
              <a:rPr lang="en-IN" dirty="0"/>
              <a:t>of valid “data rates” supported by the DPHY standard for HS-Mode data transmission. </a:t>
            </a:r>
            <a:endParaRPr lang="en-US" dirty="0"/>
          </a:p>
          <a:p>
            <a:pPr lvl="1"/>
            <a:r>
              <a:rPr lang="en-IN" dirty="0" smtClean="0"/>
              <a:t>Pulse </a:t>
            </a:r>
            <a:r>
              <a:rPr lang="en-IN" dirty="0"/>
              <a:t>width </a:t>
            </a:r>
            <a:r>
              <a:rPr lang="en-IN" dirty="0" smtClean="0"/>
              <a:t>requirement: LP-Mode </a:t>
            </a:r>
            <a:r>
              <a:rPr lang="en-IN" dirty="0"/>
              <a:t>bit pattern </a:t>
            </a:r>
            <a:r>
              <a:rPr lang="en-IN" dirty="0" smtClean="0"/>
              <a:t>validated was by </a:t>
            </a:r>
            <a:r>
              <a:rPr lang="en-IN" dirty="0"/>
              <a:t>varying the pulse width </a:t>
            </a:r>
            <a:r>
              <a:rPr lang="en-IN" dirty="0" smtClean="0"/>
              <a:t>in </a:t>
            </a:r>
            <a:r>
              <a:rPr lang="en-IN" dirty="0"/>
              <a:t>the digital UVM testbench. </a:t>
            </a:r>
            <a:endParaRPr lang="en-IN" dirty="0" smtClean="0"/>
          </a:p>
          <a:p>
            <a:pPr lvl="1"/>
            <a:r>
              <a:rPr lang="en-IN" dirty="0" smtClean="0"/>
              <a:t>Signal </a:t>
            </a:r>
            <a:r>
              <a:rPr lang="en-IN" dirty="0"/>
              <a:t>timing within the </a:t>
            </a:r>
            <a:r>
              <a:rPr lang="en-IN" dirty="0" err="1"/>
              <a:t>analog</a:t>
            </a:r>
            <a:r>
              <a:rPr lang="en-IN" dirty="0"/>
              <a:t> </a:t>
            </a:r>
            <a:r>
              <a:rPr lang="en-IN" dirty="0" smtClean="0"/>
              <a:t>blocks (“</a:t>
            </a:r>
            <a:r>
              <a:rPr lang="en-IN" dirty="0"/>
              <a:t>clk-settle” time, as well as the “clk-miss” time </a:t>
            </a:r>
            <a:r>
              <a:rPr lang="en-IN" dirty="0" smtClean="0"/>
              <a:t>parameters)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err="1" smtClean="0"/>
              <a:t>Accellera</a:t>
            </a:r>
            <a:r>
              <a:rPr lang="en-US" dirty="0" smtClean="0"/>
              <a:t>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03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947650" y="2180356"/>
            <a:ext cx="7620000" cy="16332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19799" y="1332229"/>
            <a:ext cx="20574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LP state pulse width of 72ns generates EscClk</a:t>
            </a:r>
            <a:endParaRPr lang="en-US" sz="1600" dirty="0">
              <a:latin typeface="+mn-l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452850" y="1723156"/>
            <a:ext cx="1566949" cy="12954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191693" y="1494556"/>
            <a:ext cx="1828106" cy="1502417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452850" y="1917004"/>
            <a:ext cx="2209800" cy="17873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/>
          <p:nvPr/>
        </p:nvPicPr>
        <p:blipFill>
          <a:blip r:embed="rId4"/>
          <a:stretch>
            <a:fillRect/>
          </a:stretch>
        </p:blipFill>
        <p:spPr>
          <a:xfrm>
            <a:off x="947649" y="5063544"/>
            <a:ext cx="7586749" cy="12192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510788" y="4081133"/>
            <a:ext cx="272553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LaneEn glitch causes LP pulse width of 2ns. </a:t>
            </a:r>
            <a:r>
              <a:rPr lang="en-US" sz="1600" b="1" dirty="0" smtClean="0">
                <a:latin typeface="+mn-lt"/>
              </a:rPr>
              <a:t>NO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b="1" dirty="0" smtClean="0">
                <a:latin typeface="+mn-lt"/>
              </a:rPr>
              <a:t>EscClk</a:t>
            </a:r>
            <a:endParaRPr lang="en-US" sz="1600" dirty="0">
              <a:latin typeface="+mn-lt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4972051" y="4688774"/>
            <a:ext cx="2190748" cy="113677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191693" y="4678320"/>
            <a:ext cx="2971106" cy="16044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052356" y="4079462"/>
            <a:ext cx="251529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FSM resets to 0, but stuck there due to </a:t>
            </a:r>
            <a:r>
              <a:rPr lang="en-US" sz="1600" b="1" dirty="0" smtClean="0">
                <a:latin typeface="+mn-lt"/>
              </a:rPr>
              <a:t>missing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b="1" dirty="0" smtClean="0">
                <a:latin typeface="+mn-lt"/>
              </a:rPr>
              <a:t>EscClk</a:t>
            </a:r>
            <a:endParaRPr lang="en-US" sz="1600" b="1" dirty="0">
              <a:latin typeface="+mn-lt"/>
            </a:endParaRPr>
          </a:p>
        </p:txBody>
      </p:sp>
      <p:cxnSp>
        <p:nvCxnSpPr>
          <p:cNvPr id="2066" name="Straight Arrow Connector 2065"/>
          <p:cNvCxnSpPr/>
          <p:nvPr/>
        </p:nvCxnSpPr>
        <p:spPr>
          <a:xfrm>
            <a:off x="7048499" y="4664237"/>
            <a:ext cx="419100" cy="59292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512963" y="1307291"/>
            <a:ext cx="3995650" cy="8087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PHY unable to recover if Lane Enable glitches</a:t>
            </a:r>
            <a:endParaRPr lang="en-US" sz="2400" dirty="0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Key Issues Found</a:t>
            </a:r>
          </a:p>
        </p:txBody>
      </p:sp>
    </p:spTree>
    <p:extLst>
      <p:ext uri="{BB962C8B-B14F-4D97-AF65-F5344CB8AC3E}">
        <p14:creationId xmlns:p14="http://schemas.microsoft.com/office/powerpoint/2010/main" val="159232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Issues Found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Correlating RTL simulation and co-simulation results identified inaccuracies in RTL model of analog blocks in the modelling </a:t>
            </a:r>
            <a:r>
              <a:rPr lang="en-IN" dirty="0" smtClean="0"/>
              <a:t>“</a:t>
            </a:r>
            <a:r>
              <a:rPr lang="en-IN" dirty="0"/>
              <a:t>clk-settle</a:t>
            </a:r>
            <a:r>
              <a:rPr lang="en-IN" dirty="0" smtClean="0"/>
              <a:t>” and “clk-miss” parameters.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1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Conclusion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45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Advantages of the Co-simulation Setup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599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IN" sz="5900" dirty="0"/>
              <a:t>The UVM tb was effectively reused in </a:t>
            </a:r>
            <a:r>
              <a:rPr lang="en-IN" sz="5900" dirty="0" err="1" smtClean="0"/>
              <a:t>cosim</a:t>
            </a:r>
            <a:r>
              <a:rPr lang="en-IN" sz="5900" dirty="0" smtClean="0"/>
              <a:t> </a:t>
            </a:r>
            <a:r>
              <a:rPr lang="en-IN" sz="5900" dirty="0"/>
              <a:t>environment. </a:t>
            </a:r>
            <a:r>
              <a:rPr lang="en-IN" sz="5900" dirty="0" smtClean="0"/>
              <a:t>Camera </a:t>
            </a:r>
            <a:r>
              <a:rPr lang="en-IN" sz="5900" dirty="0"/>
              <a:t>side </a:t>
            </a:r>
            <a:r>
              <a:rPr lang="en-IN" sz="5900" dirty="0" smtClean="0"/>
              <a:t>stimulus, </a:t>
            </a:r>
            <a:r>
              <a:rPr lang="en-IN" sz="5900" dirty="0" err="1" smtClean="0"/>
              <a:t>ScoreBoard</a:t>
            </a:r>
            <a:r>
              <a:rPr lang="en-IN" sz="5900" dirty="0" smtClean="0"/>
              <a:t> </a:t>
            </a:r>
            <a:r>
              <a:rPr lang="en-IN" sz="5900" dirty="0"/>
              <a:t>checking </a:t>
            </a:r>
            <a:r>
              <a:rPr lang="en-IN" sz="5900" dirty="0" smtClean="0"/>
              <a:t>and </a:t>
            </a:r>
            <a:r>
              <a:rPr lang="en-IN" sz="5900" dirty="0"/>
              <a:t>other protocol checks </a:t>
            </a:r>
            <a:r>
              <a:rPr lang="en-IN" sz="5900" dirty="0" smtClean="0"/>
              <a:t>were reused </a:t>
            </a:r>
            <a:r>
              <a:rPr lang="en-IN" sz="5900" dirty="0"/>
              <a:t>as is. </a:t>
            </a:r>
            <a:endParaRPr lang="en-IN" sz="5900" dirty="0" smtClean="0"/>
          </a:p>
          <a:p>
            <a:pPr marL="514350" indent="-514350">
              <a:buFont typeface="+mj-lt"/>
              <a:buAutoNum type="alphaLcParenR"/>
            </a:pPr>
            <a:r>
              <a:rPr lang="en-IN" sz="5900" dirty="0"/>
              <a:t>Validated LP-Rx and HS-Rx functionality by simulating the transition between LP Mode </a:t>
            </a:r>
            <a:r>
              <a:rPr lang="en-IN" sz="5900" dirty="0">
                <a:sym typeface="Wingdings"/>
              </a:rPr>
              <a:t></a:t>
            </a:r>
            <a:r>
              <a:rPr lang="en-IN" sz="5900" dirty="0"/>
              <a:t> HS Mode </a:t>
            </a:r>
            <a:r>
              <a:rPr lang="en-IN" sz="5900" dirty="0">
                <a:sym typeface="Wingdings"/>
              </a:rPr>
              <a:t></a:t>
            </a:r>
            <a:r>
              <a:rPr lang="en-IN" sz="5900" dirty="0"/>
              <a:t> LP </a:t>
            </a:r>
            <a:r>
              <a:rPr lang="en-IN" sz="5900" dirty="0" smtClean="0"/>
              <a:t>Mode. </a:t>
            </a:r>
            <a:endParaRPr lang="en-IN" sz="5900" dirty="0"/>
          </a:p>
          <a:p>
            <a:pPr marL="514350" indent="-514350">
              <a:buFont typeface="+mj-lt"/>
              <a:buAutoNum type="alphaLcParenR"/>
            </a:pPr>
            <a:r>
              <a:rPr lang="en-IN" sz="5900" dirty="0" smtClean="0"/>
              <a:t>Co-simulations </a:t>
            </a:r>
            <a:r>
              <a:rPr lang="en-IN" sz="5900" dirty="0"/>
              <a:t>are faster than full spice simulations. A full co-simulation run completes in </a:t>
            </a:r>
            <a:r>
              <a:rPr lang="en-IN" sz="5900" dirty="0" smtClean="0"/>
              <a:t>4 hours</a:t>
            </a:r>
            <a:r>
              <a:rPr lang="en-IN" sz="5900" dirty="0"/>
              <a:t>. </a:t>
            </a:r>
          </a:p>
          <a:p>
            <a:pPr marL="800100" lvl="2" indent="0">
              <a:buNone/>
            </a:pPr>
            <a:r>
              <a:rPr lang="en-IN" sz="5000" dirty="0" smtClean="0"/>
              <a:t>- This </a:t>
            </a:r>
            <a:r>
              <a:rPr lang="en-IN" sz="5000" dirty="0"/>
              <a:t>enabled re-running a large number of tests that covered various random scenarios in the UVM tb, </a:t>
            </a:r>
            <a:r>
              <a:rPr lang="en-IN" sz="5000" dirty="0" smtClean="0"/>
              <a:t>in the </a:t>
            </a:r>
            <a:r>
              <a:rPr lang="en-IN" sz="5000" dirty="0"/>
              <a:t>co-</a:t>
            </a:r>
            <a:r>
              <a:rPr lang="en-IN" sz="5000" dirty="0" err="1"/>
              <a:t>sim</a:t>
            </a:r>
            <a:r>
              <a:rPr lang="en-IN" sz="5000" dirty="0"/>
              <a:t> world.  </a:t>
            </a:r>
            <a:endParaRPr lang="en-US" sz="5000" dirty="0"/>
          </a:p>
          <a:p>
            <a:pPr marL="514350" indent="-514350">
              <a:buFont typeface="+mj-lt"/>
              <a:buAutoNum type="alphaLcParenR"/>
            </a:pPr>
            <a:endParaRPr lang="en-IN" sz="2400" dirty="0" smtClean="0"/>
          </a:p>
          <a:p>
            <a:pPr marL="514350" indent="-514350">
              <a:buFont typeface="+mj-lt"/>
              <a:buAutoNum type="alphaLcParenR"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4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Advantages of the </a:t>
            </a:r>
            <a:r>
              <a:rPr lang="en-IN" dirty="0" smtClean="0"/>
              <a:t>Co-simulation Setup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599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lphaLcParenR" startAt="5"/>
            </a:pPr>
            <a:r>
              <a:rPr lang="en-IN" dirty="0" smtClean="0"/>
              <a:t>Automatic </a:t>
            </a:r>
            <a:r>
              <a:rPr lang="en-IN" dirty="0"/>
              <a:t>checking/monitoring of ‘clk-miss’ and ‘clk-</a:t>
            </a:r>
            <a:r>
              <a:rPr lang="en-IN" dirty="0" err="1"/>
              <a:t>stl</a:t>
            </a:r>
            <a:r>
              <a:rPr lang="en-IN" dirty="0"/>
              <a:t>’ DPHY parameters with the help of the “checker probes</a:t>
            </a:r>
            <a:r>
              <a:rPr lang="en-IN" dirty="0" smtClean="0"/>
              <a:t>”.</a:t>
            </a:r>
          </a:p>
          <a:p>
            <a:pPr marL="514350" lvl="0" indent="-514350">
              <a:buFont typeface="+mj-lt"/>
              <a:buAutoNum type="alphaLcParenR" startAt="5"/>
            </a:pPr>
            <a:r>
              <a:rPr lang="en-IN" dirty="0" smtClean="0">
                <a:solidFill>
                  <a:prstClr val="black"/>
                </a:solidFill>
              </a:rPr>
              <a:t> </a:t>
            </a:r>
            <a:r>
              <a:rPr lang="en-IN" dirty="0" smtClean="0"/>
              <a:t>Automatic </a:t>
            </a:r>
            <a:r>
              <a:rPr lang="en-IN" dirty="0"/>
              <a:t>checking of termination resistance calibration in the digital UVM testbench and indicating pass / fail criterion.  </a:t>
            </a:r>
            <a:endParaRPr lang="en-US" dirty="0"/>
          </a:p>
          <a:p>
            <a:pPr marL="514350" indent="-514350">
              <a:buFont typeface="+mj-lt"/>
              <a:buAutoNum type="alphaLcParenR" startAt="5"/>
            </a:pPr>
            <a:endParaRPr lang="en-IN" sz="2400" dirty="0" smtClean="0"/>
          </a:p>
          <a:p>
            <a:pPr marL="514350" indent="-514350">
              <a:buFont typeface="+mj-lt"/>
              <a:buAutoNum type="alphaLcParenR" startAt="5"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2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3773031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DISCLAIMER</a:t>
            </a:r>
          </a:p>
          <a:p>
            <a:r>
              <a:rPr lang="en-US" sz="1000" dirty="0"/>
              <a:t>The information contained herein is for informational purposes only, and is subject to change without notice. While every </a:t>
            </a:r>
          </a:p>
          <a:p>
            <a:r>
              <a:rPr lang="en-US" sz="1000" dirty="0"/>
              <a:t>precaution has been taken in the preparation of this document, it may contain technical inaccuracies, omissions and </a:t>
            </a:r>
          </a:p>
          <a:p>
            <a:r>
              <a:rPr lang="en-US" sz="1000" dirty="0"/>
              <a:t>typographical errors, and AMD is under no obligation to update or otherwise correct this information. Advanced Micro </a:t>
            </a:r>
          </a:p>
          <a:p>
            <a:r>
              <a:rPr lang="en-US" sz="1000" dirty="0"/>
              <a:t>Devices, Inc. makes no representations or warranties with respect to the accuracy or completeness of the contents of this </a:t>
            </a:r>
          </a:p>
          <a:p>
            <a:r>
              <a:rPr lang="en-US" sz="1000" dirty="0"/>
              <a:t>document, and assumes no liability of any kind, including the implied warranties of </a:t>
            </a:r>
            <a:r>
              <a:rPr lang="en-US" sz="1000" dirty="0" err="1"/>
              <a:t>noninfringement</a:t>
            </a:r>
            <a:r>
              <a:rPr lang="en-US" sz="1000" dirty="0"/>
              <a:t>, merchantability or </a:t>
            </a:r>
          </a:p>
          <a:p>
            <a:r>
              <a:rPr lang="en-US" sz="1000" dirty="0"/>
              <a:t>fitness for particular purposes, with respect to the operation or use of AMD hardware, software or other products described </a:t>
            </a:r>
          </a:p>
          <a:p>
            <a:r>
              <a:rPr lang="en-US" sz="1000" dirty="0"/>
              <a:t>herein. No license, including implied or arising by estoppel, to any intellectual property rights is granted by this document. </a:t>
            </a:r>
          </a:p>
          <a:p>
            <a:r>
              <a:rPr lang="en-US" sz="1000" dirty="0"/>
              <a:t>Terms and limitations applicable to the purchase or use of AMD’s products are as set forth in a signed agreement between the </a:t>
            </a:r>
          </a:p>
          <a:p>
            <a:r>
              <a:rPr lang="en-US" sz="1000" dirty="0"/>
              <a:t>parties or in AMD's Standard Terms and Conditions of Sale.</a:t>
            </a:r>
          </a:p>
          <a:p>
            <a:r>
              <a:rPr lang="en-US" sz="1000" dirty="0"/>
              <a:t>AMD, the AMD Arrow </a:t>
            </a:r>
            <a:r>
              <a:rPr lang="en-US" sz="1000" dirty="0" err="1" smtClean="0"/>
              <a:t>logo,and</a:t>
            </a:r>
            <a:r>
              <a:rPr lang="en-US" sz="1000" dirty="0" smtClean="0"/>
              <a:t> </a:t>
            </a:r>
            <a:r>
              <a:rPr lang="en-US" sz="1000" dirty="0"/>
              <a:t>combinations thereof are trademarks of Advanced Micro Devices, Inc. Other product names used in this </a:t>
            </a:r>
            <a:r>
              <a:rPr lang="en-US" sz="1000" dirty="0" smtClean="0"/>
              <a:t>publication </a:t>
            </a:r>
            <a:r>
              <a:rPr lang="en-US" sz="1000" dirty="0"/>
              <a:t>are for identification purposes only and may be trademarks of their respective companies</a:t>
            </a:r>
            <a:r>
              <a:rPr lang="en-US" sz="1000" dirty="0" smtClean="0"/>
              <a:t>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1158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17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MIPI </a:t>
            </a:r>
            <a:r>
              <a:rPr lang="en-US" sz="2600" dirty="0"/>
              <a:t>Camera Serial Interface 2 (CSI2) </a:t>
            </a:r>
            <a:r>
              <a:rPr lang="en-US" sz="2600" dirty="0" smtClean="0"/>
              <a:t>- </a:t>
            </a:r>
            <a:r>
              <a:rPr lang="en-US" sz="2600" dirty="0"/>
              <a:t>standard interface between a peripheral device </a:t>
            </a:r>
            <a:r>
              <a:rPr lang="en-US" sz="2600" dirty="0" smtClean="0"/>
              <a:t>and host processor. Its Physical layer is the </a:t>
            </a:r>
            <a:r>
              <a:rPr lang="en-US" sz="2600" b="1" dirty="0" smtClean="0"/>
              <a:t>MIPI DPHY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err="1" smtClean="0"/>
              <a:t>Accellera</a:t>
            </a:r>
            <a:r>
              <a:rPr lang="en-US" dirty="0" smtClean="0"/>
              <a:t>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1791393" y="2895600"/>
            <a:ext cx="54102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37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CSI2 PHY – An AMS 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981200"/>
            <a:ext cx="3299361" cy="3996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200" b="1" dirty="0" smtClean="0"/>
              <a:t>CSI2-PHY is </a:t>
            </a:r>
            <a:r>
              <a:rPr lang="en-IN" sz="2200" b="1" dirty="0"/>
              <a:t>an </a:t>
            </a:r>
            <a:r>
              <a:rPr lang="en-IN" sz="2200" b="1" dirty="0" smtClean="0"/>
              <a:t>AMS IP</a:t>
            </a:r>
          </a:p>
          <a:p>
            <a:pPr marL="0" indent="0">
              <a:buNone/>
            </a:pPr>
            <a:endParaRPr lang="en-IN" sz="2200" b="1" dirty="0" smtClean="0"/>
          </a:p>
          <a:p>
            <a:pPr marL="0" indent="0">
              <a:buNone/>
            </a:pPr>
            <a:r>
              <a:rPr lang="en-IN" sz="2200" dirty="0" smtClean="0"/>
              <a:t>Supports HS mode data </a:t>
            </a:r>
            <a:r>
              <a:rPr lang="en-IN" sz="2200" dirty="0"/>
              <a:t>traffic and a </a:t>
            </a:r>
            <a:r>
              <a:rPr lang="en-IN" sz="2200" dirty="0" smtClean="0"/>
              <a:t>LP mode for </a:t>
            </a:r>
            <a:r>
              <a:rPr lang="en-IN" sz="2200" dirty="0"/>
              <a:t>control </a:t>
            </a:r>
            <a:r>
              <a:rPr lang="en-IN" sz="2200" dirty="0" smtClean="0"/>
              <a:t>sequencing</a:t>
            </a:r>
          </a:p>
          <a:p>
            <a:r>
              <a:rPr lang="en-US" sz="2000" dirty="0" smtClean="0"/>
              <a:t>LP -&gt; Single Ended High </a:t>
            </a:r>
            <a:r>
              <a:rPr lang="en-US" sz="2000" dirty="0"/>
              <a:t>Swing </a:t>
            </a:r>
            <a:r>
              <a:rPr lang="en-US" sz="2000" dirty="0" smtClean="0"/>
              <a:t>(1.2V high, 0V </a:t>
            </a:r>
            <a:r>
              <a:rPr lang="en-US" sz="2000" dirty="0"/>
              <a:t>low) </a:t>
            </a:r>
            <a:endParaRPr lang="en-US" sz="2000" dirty="0" smtClean="0"/>
          </a:p>
          <a:p>
            <a:r>
              <a:rPr lang="en-US" sz="2000" dirty="0" smtClean="0"/>
              <a:t>HS -&gt; Differential </a:t>
            </a:r>
            <a:r>
              <a:rPr lang="en-US" sz="2000" dirty="0"/>
              <a:t>Low Swing </a:t>
            </a:r>
            <a:r>
              <a:rPr lang="en-US" sz="2000" dirty="0" smtClean="0"/>
              <a:t>(e.g., 300mV </a:t>
            </a:r>
            <a:r>
              <a:rPr lang="en-US" sz="2000" dirty="0"/>
              <a:t>high, 100mV </a:t>
            </a:r>
            <a:r>
              <a:rPr lang="en-US" sz="2000" dirty="0" smtClean="0"/>
              <a:t>low, 200mV </a:t>
            </a:r>
            <a:r>
              <a:rPr lang="en-US" sz="2000" dirty="0"/>
              <a:t>common </a:t>
            </a:r>
            <a:r>
              <a:rPr lang="en-US" sz="2000" dirty="0" smtClean="0"/>
              <a:t>mode)</a:t>
            </a:r>
            <a:endParaRPr lang="en-I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err="1" smtClean="0"/>
              <a:t>Accellera</a:t>
            </a:r>
            <a:r>
              <a:rPr lang="en-US" dirty="0" smtClean="0"/>
              <a:t>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47160" y="1950720"/>
            <a:ext cx="3009641" cy="4381500"/>
          </a:xfrm>
          <a:prstGeom prst="rect">
            <a:avLst/>
          </a:prstGeom>
          <a:solidFill>
            <a:srgbClr val="99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Manual Operation 6"/>
          <p:cNvSpPr/>
          <p:nvPr/>
        </p:nvSpPr>
        <p:spPr>
          <a:xfrm rot="5400000">
            <a:off x="6816467" y="2196191"/>
            <a:ext cx="838200" cy="814387"/>
          </a:xfrm>
          <a:prstGeom prst="flowChartManualOperati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lowchart: Manual Operation 7"/>
          <p:cNvSpPr/>
          <p:nvPr/>
        </p:nvSpPr>
        <p:spPr>
          <a:xfrm rot="5400000">
            <a:off x="6816465" y="3829527"/>
            <a:ext cx="838200" cy="814387"/>
          </a:xfrm>
          <a:prstGeom prst="flowChartManualOperati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642761" y="2330133"/>
            <a:ext cx="799841" cy="47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42761" y="2330133"/>
            <a:ext cx="6791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642761" y="4503420"/>
            <a:ext cx="7998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642759" y="4046220"/>
            <a:ext cx="51250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155265" y="2750820"/>
            <a:ext cx="0" cy="1295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442602" y="2330133"/>
            <a:ext cx="0" cy="21732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155265" y="3220720"/>
            <a:ext cx="94961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442602" y="3544570"/>
            <a:ext cx="6651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537858" y="4785996"/>
            <a:ext cx="997744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50" b="1" dirty="0">
                <a:solidFill>
                  <a:schemeClr val="tx1"/>
                </a:solidFill>
              </a:rPr>
              <a:t>Termination Block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454514" y="5589702"/>
            <a:ext cx="1081088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Other Analog Blocks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930258" y="2384570"/>
            <a:ext cx="1309688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Finite State Machine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930258" y="3295795"/>
            <a:ext cx="1309688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Clock Dividers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922321" y="4172095"/>
            <a:ext cx="1309687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De-</a:t>
            </a:r>
            <a:r>
              <a:rPr lang="en-US" sz="1200" b="1" dirty="0" err="1" smtClean="0">
                <a:solidFill>
                  <a:schemeClr val="tx1"/>
                </a:solidFill>
              </a:rPr>
              <a:t>serializer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44558" y="5315095"/>
            <a:ext cx="1081088" cy="6318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Other Digital Blocks</a:t>
            </a:r>
          </a:p>
        </p:txBody>
      </p:sp>
      <p:sp>
        <p:nvSpPr>
          <p:cNvPr id="25" name="TextBox 1026"/>
          <p:cNvSpPr txBox="1">
            <a:spLocks noChangeArrowheads="1"/>
          </p:cNvSpPr>
          <p:nvPr/>
        </p:nvSpPr>
        <p:spPr bwMode="auto">
          <a:xfrm>
            <a:off x="6899808" y="4104959"/>
            <a:ext cx="67151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200" b="1" dirty="0"/>
              <a:t>HS - Rx</a:t>
            </a:r>
          </a:p>
        </p:txBody>
      </p:sp>
      <p:sp>
        <p:nvSpPr>
          <p:cNvPr id="26" name="TextBox 40"/>
          <p:cNvSpPr txBox="1">
            <a:spLocks noChangeArrowheads="1"/>
          </p:cNvSpPr>
          <p:nvPr/>
        </p:nvSpPr>
        <p:spPr bwMode="auto">
          <a:xfrm>
            <a:off x="6899810" y="2465273"/>
            <a:ext cx="6715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200" b="1" dirty="0"/>
              <a:t>LP- Rx</a:t>
            </a:r>
          </a:p>
        </p:txBody>
      </p:sp>
      <p:sp>
        <p:nvSpPr>
          <p:cNvPr id="27" name="TextBox 41"/>
          <p:cNvSpPr txBox="1">
            <a:spLocks noChangeArrowheads="1"/>
          </p:cNvSpPr>
          <p:nvPr/>
        </p:nvSpPr>
        <p:spPr bwMode="auto">
          <a:xfrm>
            <a:off x="8628630" y="2857613"/>
            <a:ext cx="4762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200" b="1" dirty="0" err="1"/>
              <a:t>Dp</a:t>
            </a:r>
            <a:endParaRPr lang="en-US" altLang="en-US" sz="1200" b="1" dirty="0"/>
          </a:p>
        </p:txBody>
      </p:sp>
      <p:sp>
        <p:nvSpPr>
          <p:cNvPr id="28" name="TextBox 42"/>
          <p:cNvSpPr txBox="1">
            <a:spLocks noChangeArrowheads="1"/>
          </p:cNvSpPr>
          <p:nvPr/>
        </p:nvSpPr>
        <p:spPr bwMode="auto">
          <a:xfrm>
            <a:off x="8628630" y="3562495"/>
            <a:ext cx="476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200" b="1" dirty="0" err="1"/>
              <a:t>Dn</a:t>
            </a:r>
            <a:endParaRPr lang="en-US" altLang="en-US" sz="1200" b="1" dirty="0"/>
          </a:p>
        </p:txBody>
      </p:sp>
      <p:sp>
        <p:nvSpPr>
          <p:cNvPr id="29" name="Left Arrow 28"/>
          <p:cNvSpPr/>
          <p:nvPr/>
        </p:nvSpPr>
        <p:spPr>
          <a:xfrm>
            <a:off x="3979707" y="3669983"/>
            <a:ext cx="752907" cy="4953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TextBox 44"/>
          <p:cNvSpPr txBox="1">
            <a:spLocks noChangeArrowheads="1"/>
          </p:cNvSpPr>
          <p:nvPr/>
        </p:nvSpPr>
        <p:spPr bwMode="auto">
          <a:xfrm>
            <a:off x="3604161" y="3007201"/>
            <a:ext cx="105445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1200" b="1" dirty="0"/>
              <a:t>De-serialized </a:t>
            </a:r>
            <a:r>
              <a:rPr lang="en-US" altLang="en-US" sz="1200" b="1" dirty="0" smtClean="0"/>
              <a:t>Data; Clk </a:t>
            </a:r>
            <a:r>
              <a:rPr lang="en-US" altLang="en-US" sz="1200" b="1" dirty="0"/>
              <a:t>Outputs</a:t>
            </a:r>
          </a:p>
        </p:txBody>
      </p:sp>
      <p:sp>
        <p:nvSpPr>
          <p:cNvPr id="31" name="Left Arrow 30"/>
          <p:cNvSpPr/>
          <p:nvPr/>
        </p:nvSpPr>
        <p:spPr>
          <a:xfrm>
            <a:off x="3979708" y="4922521"/>
            <a:ext cx="762431" cy="4953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" name="TextBox 46"/>
          <p:cNvSpPr txBox="1">
            <a:spLocks noChangeArrowheads="1"/>
          </p:cNvSpPr>
          <p:nvPr/>
        </p:nvSpPr>
        <p:spPr bwMode="auto">
          <a:xfrm>
            <a:off x="3841201" y="4454036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1200" b="1" dirty="0"/>
              <a:t>Other Outputs</a:t>
            </a:r>
          </a:p>
        </p:txBody>
      </p:sp>
      <p:sp>
        <p:nvSpPr>
          <p:cNvPr id="33" name="Left-Right Arrow 32"/>
          <p:cNvSpPr/>
          <p:nvPr/>
        </p:nvSpPr>
        <p:spPr>
          <a:xfrm>
            <a:off x="3979708" y="2384901"/>
            <a:ext cx="757238" cy="404813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Box 50"/>
          <p:cNvSpPr txBox="1">
            <a:spLocks noChangeArrowheads="1"/>
          </p:cNvSpPr>
          <p:nvPr/>
        </p:nvSpPr>
        <p:spPr bwMode="auto">
          <a:xfrm>
            <a:off x="3820419" y="1950720"/>
            <a:ext cx="6293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1200" b="1" dirty="0" smtClean="0"/>
              <a:t>PPI</a:t>
            </a:r>
            <a:endParaRPr lang="en-US" altLang="en-US" sz="1200" b="1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7642761" y="2750820"/>
            <a:ext cx="5125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8" idx="0"/>
          </p:cNvCxnSpPr>
          <p:nvPr/>
        </p:nvCxnSpPr>
        <p:spPr>
          <a:xfrm flipV="1">
            <a:off x="7036730" y="4553426"/>
            <a:ext cx="0" cy="2325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035779" y="5319396"/>
            <a:ext cx="928688" cy="43858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Analog Blocks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35779" y="5856402"/>
            <a:ext cx="928688" cy="43858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Digital Blocks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78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Operational Modes of CSI2 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DPHY </a:t>
            </a:r>
            <a:r>
              <a:rPr lang="en-US" sz="2600" b="1" dirty="0"/>
              <a:t>HS Mode</a:t>
            </a:r>
            <a:r>
              <a:rPr lang="en-US" sz="2600" dirty="0"/>
              <a:t> </a:t>
            </a:r>
            <a:r>
              <a:rPr lang="en-US" sz="2600" dirty="0" smtClean="0"/>
              <a:t>is used for data </a:t>
            </a:r>
            <a:r>
              <a:rPr lang="en-US" sz="2600" dirty="0"/>
              <a:t>transfer in </a:t>
            </a:r>
            <a:r>
              <a:rPr lang="en-US" sz="2600" dirty="0" smtClean="0"/>
              <a:t>CSI2 protocol </a:t>
            </a:r>
          </a:p>
          <a:p>
            <a:r>
              <a:rPr lang="en-US" sz="2600" dirty="0"/>
              <a:t>D</a:t>
            </a:r>
            <a:r>
              <a:rPr lang="en-US" sz="2600" dirty="0" smtClean="0"/>
              <a:t>ata serialized </a:t>
            </a:r>
            <a:r>
              <a:rPr lang="en-US" sz="2600" dirty="0"/>
              <a:t>in </a:t>
            </a:r>
            <a:r>
              <a:rPr lang="en-US" sz="2600" dirty="0" err="1" smtClean="0"/>
              <a:t>Tx</a:t>
            </a:r>
            <a:r>
              <a:rPr lang="en-US" sz="2600" dirty="0" smtClean="0"/>
              <a:t> PHY </a:t>
            </a:r>
            <a:r>
              <a:rPr lang="en-US" sz="2600" dirty="0"/>
              <a:t>and de-serialized in </a:t>
            </a:r>
            <a:r>
              <a:rPr lang="en-US" sz="2600" dirty="0" smtClean="0"/>
              <a:t>Rx-PHY</a:t>
            </a:r>
          </a:p>
          <a:p>
            <a:endParaRPr lang="en-US" sz="2600" dirty="0" smtClean="0"/>
          </a:p>
          <a:p>
            <a:r>
              <a:rPr lang="en-US" sz="2600" dirty="0" smtClean="0"/>
              <a:t>HS </a:t>
            </a:r>
            <a:r>
              <a:rPr lang="en-US" sz="2600" dirty="0"/>
              <a:t>Mode sequencing </a:t>
            </a:r>
            <a:r>
              <a:rPr lang="en-US" sz="2600" dirty="0" smtClean="0"/>
              <a:t>seen </a:t>
            </a:r>
            <a:r>
              <a:rPr lang="en-US" sz="2600" dirty="0"/>
              <a:t>for data </a:t>
            </a:r>
            <a:r>
              <a:rPr lang="en-US" sz="2600" dirty="0" smtClean="0"/>
              <a:t>transfer by Rx-PHY</a:t>
            </a:r>
          </a:p>
          <a:p>
            <a:pPr lvl="1"/>
            <a:r>
              <a:rPr lang="en-US" sz="2200" dirty="0" smtClean="0"/>
              <a:t>LP-11 </a:t>
            </a:r>
            <a:r>
              <a:rPr lang="en-US" sz="2200" dirty="0"/>
              <a:t>(</a:t>
            </a:r>
            <a:r>
              <a:rPr lang="en-US" sz="2200" dirty="0" err="1"/>
              <a:t>StopState</a:t>
            </a:r>
            <a:r>
              <a:rPr lang="en-US" sz="2200" dirty="0"/>
              <a:t>) </a:t>
            </a:r>
            <a:r>
              <a:rPr lang="en-US" sz="2200" dirty="0" smtClean="0">
                <a:sym typeface="Wingdings" panose="05000000000000000000" pitchFamily="2" charset="2"/>
              </a:rPr>
              <a:t></a:t>
            </a:r>
            <a:r>
              <a:rPr lang="en-US" sz="2200" dirty="0" smtClean="0"/>
              <a:t> </a:t>
            </a:r>
            <a:r>
              <a:rPr lang="en-US" sz="2200" dirty="0"/>
              <a:t>LP-01(HS-Request) </a:t>
            </a:r>
            <a:r>
              <a:rPr lang="en-US" sz="2200" dirty="0">
                <a:sym typeface="Wingdings" panose="05000000000000000000" pitchFamily="2" charset="2"/>
              </a:rPr>
              <a:t> </a:t>
            </a:r>
            <a:r>
              <a:rPr lang="en-US" sz="2200" dirty="0" smtClean="0"/>
              <a:t>LP-00(HS- </a:t>
            </a:r>
            <a:r>
              <a:rPr lang="en-US" sz="2200" dirty="0"/>
              <a:t>Prepare) </a:t>
            </a:r>
            <a:r>
              <a:rPr lang="en-US" sz="2200" dirty="0">
                <a:sym typeface="Wingdings" panose="05000000000000000000" pitchFamily="2" charset="2"/>
              </a:rPr>
              <a:t> </a:t>
            </a:r>
            <a:r>
              <a:rPr lang="en-US" sz="2200" dirty="0" smtClean="0"/>
              <a:t>HS-0 </a:t>
            </a:r>
            <a:r>
              <a:rPr lang="en-US" sz="2200" dirty="0">
                <a:sym typeface="Wingdings" panose="05000000000000000000" pitchFamily="2" charset="2"/>
              </a:rPr>
              <a:t></a:t>
            </a:r>
            <a:r>
              <a:rPr lang="en-US" sz="2200" dirty="0" smtClean="0"/>
              <a:t>[</a:t>
            </a:r>
            <a:r>
              <a:rPr lang="en-US" sz="2200" dirty="0"/>
              <a:t>HS Sync Pattern -- HS Payload Data -- HS Trailer] </a:t>
            </a:r>
            <a:r>
              <a:rPr lang="en-US" sz="2200" dirty="0">
                <a:sym typeface="Wingdings" panose="05000000000000000000" pitchFamily="2" charset="2"/>
              </a:rPr>
              <a:t> </a:t>
            </a:r>
            <a:r>
              <a:rPr lang="en-US" sz="2200" dirty="0" smtClean="0"/>
              <a:t>LP-11 </a:t>
            </a:r>
            <a:r>
              <a:rPr lang="en-US" sz="2200" dirty="0"/>
              <a:t>(</a:t>
            </a:r>
            <a:r>
              <a:rPr lang="en-US" sz="2200" dirty="0" err="1" smtClean="0"/>
              <a:t>StopState</a:t>
            </a:r>
            <a:r>
              <a:rPr lang="en-US" sz="2200" dirty="0" smtClean="0"/>
              <a:t>)</a:t>
            </a:r>
          </a:p>
          <a:p>
            <a:pPr lvl="0"/>
            <a:r>
              <a:rPr lang="en-US" sz="2600" dirty="0" smtClean="0"/>
              <a:t>During the HS Mode, the CSI2 PHY design enables line termination 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9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Conventional RTL </a:t>
            </a:r>
            <a:r>
              <a:rPr lang="en-US" dirty="0" smtClean="0"/>
              <a:t>Verification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IP/</a:t>
            </a:r>
            <a:r>
              <a:rPr lang="en-US" dirty="0" err="1"/>
              <a:t>SoC</a:t>
            </a:r>
            <a:r>
              <a:rPr lang="en-US" dirty="0"/>
              <a:t> simulations, RTL </a:t>
            </a:r>
            <a:r>
              <a:rPr lang="en-US" dirty="0" smtClean="0"/>
              <a:t>behavioral </a:t>
            </a:r>
            <a:r>
              <a:rPr lang="en-US" dirty="0"/>
              <a:t>models are used for all analog blocks</a:t>
            </a:r>
          </a:p>
          <a:p>
            <a:r>
              <a:rPr lang="en-IN" dirty="0" smtClean="0"/>
              <a:t>UVM based constrained random environment </a:t>
            </a:r>
            <a:r>
              <a:rPr lang="en-IN" dirty="0"/>
              <a:t>is </a:t>
            </a:r>
            <a:r>
              <a:rPr lang="en-IN" dirty="0" smtClean="0"/>
              <a:t>used for verification. </a:t>
            </a:r>
          </a:p>
          <a:p>
            <a:pPr lvl="1"/>
            <a:r>
              <a:rPr lang="en-IN" dirty="0" smtClean="0"/>
              <a:t>Tb generates data </a:t>
            </a:r>
            <a:r>
              <a:rPr lang="en-IN" dirty="0"/>
              <a:t>bursts of random length and random data, error </a:t>
            </a:r>
            <a:r>
              <a:rPr lang="en-IN" dirty="0" smtClean="0"/>
              <a:t>injection during start, payload or trail bits.</a:t>
            </a:r>
          </a:p>
          <a:p>
            <a:pPr lvl="1"/>
            <a:r>
              <a:rPr lang="en-IN" dirty="0" smtClean="0"/>
              <a:t>The UVM tb validates the mission mode and DFT functionality of the design.</a:t>
            </a:r>
          </a:p>
          <a:p>
            <a:pPr lvl="1"/>
            <a:endParaRPr lang="en-IN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err="1" smtClean="0"/>
              <a:t>Accellera</a:t>
            </a:r>
            <a:r>
              <a:rPr lang="en-US" dirty="0" smtClean="0"/>
              <a:t>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5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 Verification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RTL </a:t>
            </a:r>
            <a:r>
              <a:rPr lang="en-IN" dirty="0"/>
              <a:t>simulation environment is inadequate </a:t>
            </a:r>
            <a:r>
              <a:rPr lang="en-IN" dirty="0" smtClean="0"/>
              <a:t>for verifying:</a:t>
            </a:r>
            <a:endParaRPr lang="en-US" dirty="0"/>
          </a:p>
          <a:p>
            <a:pPr lvl="1"/>
            <a:r>
              <a:rPr lang="en-IN" dirty="0" smtClean="0"/>
              <a:t>Functionality </a:t>
            </a:r>
            <a:r>
              <a:rPr lang="en-IN" dirty="0"/>
              <a:t>of the LP-Rx and the HS-Rx </a:t>
            </a:r>
            <a:r>
              <a:rPr lang="en-IN" dirty="0" smtClean="0"/>
              <a:t>blocks</a:t>
            </a:r>
          </a:p>
          <a:p>
            <a:pPr lvl="2"/>
            <a:r>
              <a:rPr lang="en-US" b="1" dirty="0" smtClean="0"/>
              <a:t>LP </a:t>
            </a:r>
            <a:r>
              <a:rPr lang="en-US" b="1" dirty="0"/>
              <a:t>and HS line voltage levels are different, but </a:t>
            </a:r>
            <a:r>
              <a:rPr lang="en-US" b="1" dirty="0" smtClean="0"/>
              <a:t>indistinguishable in </a:t>
            </a:r>
            <a:r>
              <a:rPr lang="en-US" b="1" dirty="0"/>
              <a:t>a digital </a:t>
            </a:r>
            <a:r>
              <a:rPr lang="en-US" b="1" dirty="0" smtClean="0"/>
              <a:t>simulation. </a:t>
            </a:r>
            <a:endParaRPr lang="en-IN" b="1" dirty="0" smtClean="0"/>
          </a:p>
          <a:p>
            <a:pPr lvl="2"/>
            <a:r>
              <a:rPr lang="en-US" b="1" dirty="0" smtClean="0"/>
              <a:t>Dynamic </a:t>
            </a:r>
            <a:r>
              <a:rPr lang="en-US" b="1" dirty="0"/>
              <a:t>switching of </a:t>
            </a:r>
            <a:r>
              <a:rPr lang="en-US" b="1" dirty="0" smtClean="0"/>
              <a:t>voltages when transitioning LP &lt;==&gt; HS modes</a:t>
            </a:r>
          </a:p>
          <a:p>
            <a:pPr lvl="1"/>
            <a:r>
              <a:rPr lang="en-IN" dirty="0" smtClean="0"/>
              <a:t>HS </a:t>
            </a:r>
            <a:r>
              <a:rPr lang="en-IN" dirty="0"/>
              <a:t>line </a:t>
            </a:r>
            <a:r>
              <a:rPr lang="en-IN" dirty="0" smtClean="0"/>
              <a:t>termination</a:t>
            </a:r>
          </a:p>
          <a:p>
            <a:pPr lvl="1"/>
            <a:r>
              <a:rPr lang="en-US" dirty="0" smtClean="0"/>
              <a:t>Analog functionality not modeled in </a:t>
            </a:r>
            <a:r>
              <a:rPr lang="en-US" dirty="0"/>
              <a:t>the </a:t>
            </a:r>
            <a:r>
              <a:rPr lang="en-US" dirty="0" smtClean="0"/>
              <a:t>RTL behavioral model of the analog block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err="1" smtClean="0"/>
              <a:t>Accellera</a:t>
            </a:r>
            <a:r>
              <a:rPr lang="en-US" dirty="0" smtClean="0"/>
              <a:t>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66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b="1" dirty="0"/>
              <a:t>Scope of the Paper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5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1CAD78-C6F6-407D-A9D5-329355F07703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2311</Words>
  <Application>Microsoft Office PowerPoint</Application>
  <PresentationFormat>On-screen Show (4:3)</PresentationFormat>
  <Paragraphs>263</Paragraphs>
  <Slides>26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Functional Verification  of CSI2 Rx-PHY  using AMS Co-simulations</vt:lpstr>
      <vt:lpstr>Agenda</vt:lpstr>
      <vt:lpstr>Introduction</vt:lpstr>
      <vt:lpstr>Introduction</vt:lpstr>
      <vt:lpstr>CSI2 PHY – An AMS IP</vt:lpstr>
      <vt:lpstr>Operational Modes of CSI2 PHY</vt:lpstr>
      <vt:lpstr>Conventional RTL Verification Overview</vt:lpstr>
      <vt:lpstr>Functional Verification Challenges</vt:lpstr>
      <vt:lpstr>Scope of the Paper</vt:lpstr>
      <vt:lpstr>Scope of the Paper</vt:lpstr>
      <vt:lpstr>AMS Verification Approach</vt:lpstr>
      <vt:lpstr>AMS Verification Approach (1/3)</vt:lpstr>
      <vt:lpstr>AMS Verification Approach (2/3)</vt:lpstr>
      <vt:lpstr>AMS Verification Approach (3/3)</vt:lpstr>
      <vt:lpstr>Application and Results</vt:lpstr>
      <vt:lpstr>Application and Results (1/4)</vt:lpstr>
      <vt:lpstr>Application and Results (2/4)</vt:lpstr>
      <vt:lpstr>Application and Results (3/4)</vt:lpstr>
      <vt:lpstr>Application and Results (3/4)</vt:lpstr>
      <vt:lpstr>Results from Simulations (4/4)</vt:lpstr>
      <vt:lpstr>Key Issues Found</vt:lpstr>
      <vt:lpstr>Key Issues Found</vt:lpstr>
      <vt:lpstr>Conclusion</vt:lpstr>
      <vt:lpstr>Advantages of the Co-simulation Setup </vt:lpstr>
      <vt:lpstr>Advantages of the Co-simulation Setup 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2014-09-18T04:30:21Z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</Properties>
</file>