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0275213" cy="42803763"/>
  <p:notesSz cx="6858000" cy="9144000"/>
  <p:custDataLst>
    <p:tags r:id="rId5"/>
  </p:custDataLst>
  <p:defaultTextStyle>
    <a:defPPr>
      <a:defRPr lang="en-US"/>
    </a:defPPr>
    <a:lvl1pPr algn="l" defTabSz="4297363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147888" indent="-1690688" algn="l" defTabSz="4297363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297363" indent="-3382963" algn="l" defTabSz="4297363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446838" indent="-5075238" algn="l" defTabSz="4297363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596313" indent="-6767513" algn="l" defTabSz="4297363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6">
          <p15:clr>
            <a:srgbClr val="A4A3A4"/>
          </p15:clr>
        </p15:guide>
        <p15:guide id="2" orient="horz" pos="375">
          <p15:clr>
            <a:srgbClr val="A4A3A4"/>
          </p15:clr>
        </p15:guide>
        <p15:guide id="3" orient="horz" pos="26214">
          <p15:clr>
            <a:srgbClr val="A4A3A4"/>
          </p15:clr>
        </p15:guide>
        <p15:guide id="4" orient="horz">
          <p15:clr>
            <a:srgbClr val="A4A3A4"/>
          </p15:clr>
        </p15:guide>
        <p15:guide id="5" pos="401">
          <p15:clr>
            <a:srgbClr val="A4A3A4"/>
          </p15:clr>
        </p15:guide>
        <p15:guide id="6" pos="186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78406" autoAdjust="0"/>
  </p:normalViewPr>
  <p:slideViewPr>
    <p:cSldViewPr snapToGrid="0" snapToObjects="1">
      <p:cViewPr>
        <p:scale>
          <a:sx n="30" d="100"/>
          <a:sy n="30" d="100"/>
        </p:scale>
        <p:origin x="-144" y="24"/>
      </p:cViewPr>
      <p:guideLst>
        <p:guide orient="horz" pos="4316"/>
        <p:guide orient="horz" pos="375"/>
        <p:guide orient="horz" pos="26214"/>
        <p:guide orient="horz"/>
        <p:guide pos="401"/>
        <p:guide pos="18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29841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29841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170067-98EE-4310-A749-221E75E39299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29841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29841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B84B4C-35E0-4AD2-9D33-E2060ADD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05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29841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29841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3F9517-E024-4653-9649-815534AB44D7}" type="datetimeFigureOut">
              <a:rPr lang="en-US"/>
              <a:pPr>
                <a:defRPr/>
              </a:pPr>
              <a:t>9/22/2014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29841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29841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429B01F-019F-470C-80F6-928133E3A9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61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297363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47888" algn="l" defTabSz="4297363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297363" algn="l" defTabSz="4297363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446838" algn="l" defTabSz="4297363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596313" algn="l" defTabSz="4297363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746023" algn="l" defTabSz="429841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2895229" algn="l" defTabSz="429841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044432" algn="l" defTabSz="429841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193637" algn="l" defTabSz="429841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85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29736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29736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29736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29736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297363" fontAlgn="base">
              <a:spcBef>
                <a:spcPct val="0"/>
              </a:spcBef>
              <a:spcAft>
                <a:spcPct val="0"/>
              </a:spcAft>
              <a:defRPr/>
            </a:pPr>
            <a:fld id="{FB55ECB4-2EF4-4FE8-8A50-D540F2DE8C72}" type="slidenum">
              <a:rPr lang="en-US" altLang="en-US" sz="1200" smtClean="0"/>
              <a:pPr defTabSz="4297363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912540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1668125" y="41965563"/>
            <a:ext cx="63547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900" b="1">
                <a:solidFill>
                  <a:srgbClr val="2C3F71"/>
                </a:solidFill>
                <a:latin typeface="Calibri" pitchFamily="34" charset="0"/>
              </a:rPr>
              <a:t>© Accellera Systems Initiative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23691" y="6925562"/>
            <a:ext cx="14299153" cy="89760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36213" y="6186636"/>
            <a:ext cx="14287866" cy="80026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636211" y="16986998"/>
            <a:ext cx="14291358" cy="80026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15353328" y="6186636"/>
            <a:ext cx="14287682" cy="80026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15353328" y="6925562"/>
            <a:ext cx="14287682" cy="89760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15353329" y="17009575"/>
            <a:ext cx="14283756" cy="80026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/>
          </p:nvPr>
        </p:nvSpPr>
        <p:spPr>
          <a:xfrm>
            <a:off x="15347853" y="17802858"/>
            <a:ext cx="14289232" cy="89760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/>
          </p:nvPr>
        </p:nvSpPr>
        <p:spPr>
          <a:xfrm>
            <a:off x="623691" y="17782142"/>
            <a:ext cx="14300387" cy="89760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/>
          </p:nvPr>
        </p:nvSpPr>
        <p:spPr>
          <a:xfrm>
            <a:off x="7559593" y="4403558"/>
            <a:ext cx="15156028" cy="795708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tx2"/>
                </a:solidFill>
                <a:latin typeface="+mj-lt"/>
              </a:defRPr>
            </a:lvl1pPr>
            <a:lvl2pPr>
              <a:buFontTx/>
              <a:buNone/>
              <a:defRPr sz="6100"/>
            </a:lvl2pPr>
            <a:lvl3pPr>
              <a:buFontTx/>
              <a:buNone/>
              <a:defRPr sz="6100"/>
            </a:lvl3pPr>
            <a:lvl4pPr>
              <a:buFontTx/>
              <a:buNone/>
              <a:defRPr sz="6100"/>
            </a:lvl4pPr>
            <a:lvl5pPr>
              <a:buFontTx/>
              <a:buNone/>
              <a:defRPr sz="6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/>
          </p:nvPr>
        </p:nvSpPr>
        <p:spPr>
          <a:xfrm>
            <a:off x="7559593" y="3266282"/>
            <a:ext cx="15156028" cy="1060492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6000">
                <a:solidFill>
                  <a:schemeClr val="tx2"/>
                </a:solidFill>
                <a:latin typeface="+mj-lt"/>
              </a:defRPr>
            </a:lvl1pPr>
            <a:lvl2pPr>
              <a:buFontTx/>
              <a:buNone/>
              <a:defRPr sz="6100"/>
            </a:lvl2pPr>
            <a:lvl3pPr>
              <a:buFontTx/>
              <a:buNone/>
              <a:defRPr sz="6100"/>
            </a:lvl3pPr>
            <a:lvl4pPr>
              <a:buFontTx/>
              <a:buNone/>
              <a:defRPr sz="6100"/>
            </a:lvl4pPr>
            <a:lvl5pPr>
              <a:buFontTx/>
              <a:buNone/>
              <a:defRPr sz="6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/>
          </p:nvPr>
        </p:nvSpPr>
        <p:spPr>
          <a:xfrm>
            <a:off x="7559593" y="758465"/>
            <a:ext cx="15156028" cy="2507817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ctr">
              <a:lnSpc>
                <a:spcPts val="9000"/>
              </a:lnSpc>
              <a:spcBef>
                <a:spcPts val="0"/>
              </a:spcBef>
              <a:buFontTx/>
              <a:buNone/>
              <a:defRPr sz="9800" baseline="0">
                <a:solidFill>
                  <a:schemeClr val="tx2"/>
                </a:solidFill>
                <a:latin typeface="+mj-lt"/>
              </a:defRPr>
            </a:lvl1pPr>
            <a:lvl2pPr>
              <a:buFontTx/>
              <a:buNone/>
              <a:defRPr sz="6100"/>
            </a:lvl2pPr>
            <a:lvl3pPr>
              <a:buFontTx/>
              <a:buNone/>
              <a:defRPr sz="6100"/>
            </a:lvl3pPr>
            <a:lvl4pPr>
              <a:buFontTx/>
              <a:buNone/>
              <a:defRPr sz="6100"/>
            </a:lvl4pPr>
            <a:lvl5pPr>
              <a:buFontTx/>
              <a:buNone/>
              <a:defRPr sz="6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54"/>
          </p:nvPr>
        </p:nvSpPr>
        <p:spPr>
          <a:xfrm>
            <a:off x="7975668" y="38623192"/>
            <a:ext cx="14276605" cy="1381180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56"/>
          </p:nvPr>
        </p:nvSpPr>
        <p:spPr>
          <a:xfrm>
            <a:off x="636211" y="27883011"/>
            <a:ext cx="14291358" cy="80026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157"/>
          </p:nvPr>
        </p:nvSpPr>
        <p:spPr>
          <a:xfrm>
            <a:off x="15353329" y="27905588"/>
            <a:ext cx="14283756" cy="80026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158"/>
          </p:nvPr>
        </p:nvSpPr>
        <p:spPr>
          <a:xfrm>
            <a:off x="15347853" y="28698871"/>
            <a:ext cx="14289232" cy="89760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3" name="Text Placeholder 3"/>
          <p:cNvSpPr>
            <a:spLocks noGrp="1"/>
          </p:cNvSpPr>
          <p:nvPr>
            <p:ph type="body" sz="quarter" idx="159"/>
          </p:nvPr>
        </p:nvSpPr>
        <p:spPr>
          <a:xfrm>
            <a:off x="623691" y="28678155"/>
            <a:ext cx="14300387" cy="89760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50000">
              <a:schemeClr val="accent5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3"/>
          <p:cNvSpPr>
            <a:spLocks noChangeArrowheads="1"/>
          </p:cNvSpPr>
          <p:nvPr/>
        </p:nvSpPr>
        <p:spPr bwMode="auto">
          <a:xfrm>
            <a:off x="635000" y="6015038"/>
            <a:ext cx="29005213" cy="10169525"/>
          </a:xfrm>
          <a:prstGeom prst="roundRect">
            <a:avLst>
              <a:gd name="adj" fmla="val 1449"/>
            </a:avLst>
          </a:prstGeom>
          <a:solidFill>
            <a:schemeClr val="bg1"/>
          </a:solidFill>
          <a:ln w="53975">
            <a:solidFill>
              <a:schemeClr val="tx2"/>
            </a:solidFill>
            <a:miter lim="800000"/>
            <a:headEnd/>
            <a:tailEnd/>
          </a:ln>
        </p:spPr>
        <p:txBody>
          <a:bodyPr wrap="none" lIns="89551" tIns="44774" rIns="89551" bIns="44774" anchor="ctr"/>
          <a:lstStyle/>
          <a:p>
            <a:endParaRPr lang="en-US" altLang="en-US">
              <a:latin typeface="Calibri" pitchFamily="34" charset="0"/>
            </a:endParaRPr>
          </a:p>
        </p:txBody>
      </p:sp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635000" y="600075"/>
            <a:ext cx="29005213" cy="4789488"/>
          </a:xfrm>
          <a:prstGeom prst="roundRect">
            <a:avLst>
              <a:gd name="adj" fmla="val 3537"/>
            </a:avLst>
          </a:prstGeom>
          <a:solidFill>
            <a:schemeClr val="bg1"/>
          </a:solidFill>
          <a:ln w="53975">
            <a:solidFill>
              <a:schemeClr val="tx2"/>
            </a:solidFill>
            <a:miter lim="800000"/>
            <a:headEnd/>
            <a:tailEnd/>
          </a:ln>
        </p:spPr>
        <p:txBody>
          <a:bodyPr wrap="none" lIns="89551" tIns="44774" rIns="89551" bIns="44774" anchor="ctr"/>
          <a:lstStyle/>
          <a:p>
            <a:endParaRPr lang="en-US" altLang="en-US">
              <a:latin typeface="Calibri" pitchFamily="34" charset="0"/>
            </a:endParaRPr>
          </a:p>
        </p:txBody>
      </p:sp>
      <p:sp>
        <p:nvSpPr>
          <p:cNvPr id="1028" name="Rectangle 33"/>
          <p:cNvSpPr>
            <a:spLocks noChangeArrowheads="1"/>
          </p:cNvSpPr>
          <p:nvPr userDrawn="1"/>
        </p:nvSpPr>
        <p:spPr bwMode="auto">
          <a:xfrm>
            <a:off x="635000" y="38458775"/>
            <a:ext cx="29005213" cy="3530600"/>
          </a:xfrm>
          <a:prstGeom prst="roundRect">
            <a:avLst>
              <a:gd name="adj" fmla="val 5694"/>
            </a:avLst>
          </a:prstGeom>
          <a:solidFill>
            <a:schemeClr val="bg1"/>
          </a:solidFill>
          <a:ln w="53975">
            <a:solidFill>
              <a:schemeClr val="tx2"/>
            </a:solidFill>
            <a:miter lim="800000"/>
            <a:headEnd/>
            <a:tailEnd/>
          </a:ln>
        </p:spPr>
        <p:txBody>
          <a:bodyPr wrap="none" lIns="89551" tIns="44774" rIns="89551" bIns="44774" anchor="ctr"/>
          <a:lstStyle/>
          <a:p>
            <a:endParaRPr lang="en-US" altLang="en-US">
              <a:latin typeface="Calibri" pitchFamily="34" charset="0"/>
            </a:endParaRPr>
          </a:p>
        </p:txBody>
      </p:sp>
      <p:pic>
        <p:nvPicPr>
          <p:cNvPr id="1029" name="Picture 13" descr="accellera-logo-poste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3788" y="1795463"/>
            <a:ext cx="5529262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33"/>
          <p:cNvSpPr>
            <a:spLocks noChangeArrowheads="1"/>
          </p:cNvSpPr>
          <p:nvPr userDrawn="1"/>
        </p:nvSpPr>
        <p:spPr bwMode="auto">
          <a:xfrm>
            <a:off x="635000" y="16816388"/>
            <a:ext cx="29005213" cy="10169525"/>
          </a:xfrm>
          <a:prstGeom prst="roundRect">
            <a:avLst>
              <a:gd name="adj" fmla="val 1449"/>
            </a:avLst>
          </a:prstGeom>
          <a:solidFill>
            <a:schemeClr val="bg1"/>
          </a:solidFill>
          <a:ln w="53975">
            <a:solidFill>
              <a:schemeClr val="tx2"/>
            </a:solidFill>
            <a:miter lim="800000"/>
            <a:headEnd/>
            <a:tailEnd/>
          </a:ln>
        </p:spPr>
        <p:txBody>
          <a:bodyPr wrap="none" lIns="89551" tIns="44774" rIns="89551" bIns="44774" anchor="ctr"/>
          <a:lstStyle/>
          <a:p>
            <a:endParaRPr lang="en-US" altLang="en-US">
              <a:latin typeface="Calibri" pitchFamily="34" charset="0"/>
            </a:endParaRPr>
          </a:p>
        </p:txBody>
      </p:sp>
      <p:sp>
        <p:nvSpPr>
          <p:cNvPr id="1031" name="Rectangle 33"/>
          <p:cNvSpPr>
            <a:spLocks noChangeArrowheads="1"/>
          </p:cNvSpPr>
          <p:nvPr userDrawn="1"/>
        </p:nvSpPr>
        <p:spPr bwMode="auto">
          <a:xfrm>
            <a:off x="635000" y="27611388"/>
            <a:ext cx="29005213" cy="10221912"/>
          </a:xfrm>
          <a:prstGeom prst="roundRect">
            <a:avLst>
              <a:gd name="adj" fmla="val 1449"/>
            </a:avLst>
          </a:prstGeom>
          <a:solidFill>
            <a:schemeClr val="bg1"/>
          </a:solidFill>
          <a:ln w="53975">
            <a:solidFill>
              <a:schemeClr val="tx2"/>
            </a:solidFill>
            <a:miter lim="800000"/>
            <a:headEnd/>
            <a:tailEnd/>
          </a:ln>
        </p:spPr>
        <p:txBody>
          <a:bodyPr wrap="none" lIns="89551" tIns="44774" rIns="89551" bIns="44774" anchor="ctr"/>
          <a:lstStyle/>
          <a:p>
            <a:endParaRPr lang="en-US" altLang="en-US">
              <a:latin typeface="Calibri" pitchFamily="34" charset="0"/>
            </a:endParaRPr>
          </a:p>
        </p:txBody>
      </p:sp>
      <p:pic>
        <p:nvPicPr>
          <p:cNvPr id="10" name="Picture 9" descr="dvcon-india-logo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2823520" y="876518"/>
            <a:ext cx="6675120" cy="39828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defTabSz="4297363" rtl="0" eaLnBrk="0" fontAlgn="base" hangingPunct="0">
        <a:spcBef>
          <a:spcPct val="0"/>
        </a:spcBef>
        <a:spcAft>
          <a:spcPct val="0"/>
        </a:spcAft>
        <a:defRPr sz="85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  <a:lvl2pPr algn="ctr" defTabSz="4297363" rtl="0" eaLnBrk="0" fontAlgn="base" hangingPunct="0">
        <a:spcBef>
          <a:spcPct val="0"/>
        </a:spcBef>
        <a:spcAft>
          <a:spcPct val="0"/>
        </a:spcAft>
        <a:defRPr sz="8500">
          <a:solidFill>
            <a:schemeClr val="bg1"/>
          </a:solidFill>
          <a:latin typeface="Trebuchet MS" pitchFamily="34" charset="0"/>
        </a:defRPr>
      </a:lvl2pPr>
      <a:lvl3pPr algn="ctr" defTabSz="4297363" rtl="0" eaLnBrk="0" fontAlgn="base" hangingPunct="0">
        <a:spcBef>
          <a:spcPct val="0"/>
        </a:spcBef>
        <a:spcAft>
          <a:spcPct val="0"/>
        </a:spcAft>
        <a:defRPr sz="8500">
          <a:solidFill>
            <a:schemeClr val="bg1"/>
          </a:solidFill>
          <a:latin typeface="Trebuchet MS" pitchFamily="34" charset="0"/>
        </a:defRPr>
      </a:lvl3pPr>
      <a:lvl4pPr algn="ctr" defTabSz="4297363" rtl="0" eaLnBrk="0" fontAlgn="base" hangingPunct="0">
        <a:spcBef>
          <a:spcPct val="0"/>
        </a:spcBef>
        <a:spcAft>
          <a:spcPct val="0"/>
        </a:spcAft>
        <a:defRPr sz="8500">
          <a:solidFill>
            <a:schemeClr val="bg1"/>
          </a:solidFill>
          <a:latin typeface="Trebuchet MS" pitchFamily="34" charset="0"/>
        </a:defRPr>
      </a:lvl4pPr>
      <a:lvl5pPr algn="ctr" defTabSz="4297363" rtl="0" eaLnBrk="0" fontAlgn="base" hangingPunct="0">
        <a:spcBef>
          <a:spcPct val="0"/>
        </a:spcBef>
        <a:spcAft>
          <a:spcPct val="0"/>
        </a:spcAft>
        <a:defRPr sz="8500">
          <a:solidFill>
            <a:schemeClr val="bg1"/>
          </a:solidFill>
          <a:latin typeface="Trebuchet MS" pitchFamily="34" charset="0"/>
        </a:defRPr>
      </a:lvl5pPr>
      <a:lvl6pPr marL="457200" algn="ctr" defTabSz="4297363" rtl="0" fontAlgn="base">
        <a:spcBef>
          <a:spcPct val="0"/>
        </a:spcBef>
        <a:spcAft>
          <a:spcPct val="0"/>
        </a:spcAft>
        <a:defRPr sz="8500">
          <a:solidFill>
            <a:schemeClr val="bg1"/>
          </a:solidFill>
          <a:latin typeface="Trebuchet MS" pitchFamily="34" charset="0"/>
        </a:defRPr>
      </a:lvl6pPr>
      <a:lvl7pPr marL="914400" algn="ctr" defTabSz="4297363" rtl="0" fontAlgn="base">
        <a:spcBef>
          <a:spcPct val="0"/>
        </a:spcBef>
        <a:spcAft>
          <a:spcPct val="0"/>
        </a:spcAft>
        <a:defRPr sz="8500">
          <a:solidFill>
            <a:schemeClr val="bg1"/>
          </a:solidFill>
          <a:latin typeface="Trebuchet MS" pitchFamily="34" charset="0"/>
        </a:defRPr>
      </a:lvl7pPr>
      <a:lvl8pPr marL="1371600" algn="ctr" defTabSz="4297363" rtl="0" fontAlgn="base">
        <a:spcBef>
          <a:spcPct val="0"/>
        </a:spcBef>
        <a:spcAft>
          <a:spcPct val="0"/>
        </a:spcAft>
        <a:defRPr sz="8500">
          <a:solidFill>
            <a:schemeClr val="bg1"/>
          </a:solidFill>
          <a:latin typeface="Trebuchet MS" pitchFamily="34" charset="0"/>
        </a:defRPr>
      </a:lvl8pPr>
      <a:lvl9pPr marL="1828800" algn="ctr" defTabSz="4297363" rtl="0" fontAlgn="base">
        <a:spcBef>
          <a:spcPct val="0"/>
        </a:spcBef>
        <a:spcAft>
          <a:spcPct val="0"/>
        </a:spcAft>
        <a:defRPr sz="8500">
          <a:solidFill>
            <a:schemeClr val="bg1"/>
          </a:solidFill>
          <a:latin typeface="Trebuchet MS" pitchFamily="34" charset="0"/>
        </a:defRPr>
      </a:lvl9pPr>
    </p:titleStyle>
    <p:bodyStyle>
      <a:lvl1pPr marL="1611313" indent="-1611313" algn="l" defTabSz="42973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490913" indent="-1343025" algn="l" defTabSz="42973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372100" indent="-1073150" algn="l" defTabSz="42973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21575" indent="-1073150" algn="l" defTabSz="42973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71050" indent="-1073150" algn="l" defTabSz="42973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20625" indent="-1074603" algn="l" defTabSz="429841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3969828" indent="-1074603" algn="l" defTabSz="429841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119034" indent="-1074603" algn="l" defTabSz="429841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268238" indent="-1074603" algn="l" defTabSz="429841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49205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298410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47613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596817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6023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895229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044432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193637" algn="l" defTabSz="429841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hyperlink" Target="mailto:Kamalesh_v@Infosys.com" TargetMode="External"/><Relationship Id="rId7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Deepak_Sadasivam@Infosys.com" TargetMode="External"/><Relationship Id="rId5" Type="http://schemas.openxmlformats.org/officeDocument/2006/relationships/hyperlink" Target="mailto:Kaustubh_Godbole@infosys.com" TargetMode="External"/><Relationship Id="rId4" Type="http://schemas.openxmlformats.org/officeDocument/2006/relationships/hyperlink" Target="mailto:Senthilkumar_n03@infosys.com" TargetMode="External"/><Relationship Id="rId9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32"/>
          <p:cNvSpPr>
            <a:spLocks noGrp="1"/>
          </p:cNvSpPr>
          <p:nvPr>
            <p:ph type="body" sz="quarter" idx="11"/>
          </p:nvPr>
        </p:nvSpPr>
        <p:spPr>
          <a:xfrm>
            <a:off x="636588" y="6196013"/>
            <a:ext cx="14287500" cy="781050"/>
          </a:xfrm>
        </p:spPr>
        <p:txBody>
          <a:bodyPr/>
          <a:lstStyle/>
          <a:p>
            <a:pPr defTabSz="4298410"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PROBLEM STATEMENT </a:t>
            </a:r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20"/>
          </p:nvPr>
        </p:nvSpPr>
        <p:spPr>
          <a:xfrm>
            <a:off x="15346363" y="6852368"/>
            <a:ext cx="14290675" cy="801688"/>
          </a:xfrm>
        </p:spPr>
        <p:txBody>
          <a:bodyPr/>
          <a:lstStyle/>
          <a:p>
            <a:pPr defTabSz="4298410" eaLnBrk="1" fontAlgn="auto" hangingPunct="1">
              <a:spcAft>
                <a:spcPts val="0"/>
              </a:spcAft>
              <a:defRPr/>
            </a:pPr>
            <a:r>
              <a:rPr lang="en-US" dirty="0" smtClean="0"/>
              <a:t>AUTOMATION ARCHITECTURE</a:t>
            </a:r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5"/>
          </p:nvPr>
        </p:nvSpPr>
        <p:spPr>
          <a:xfrm>
            <a:off x="1836349" y="8966981"/>
            <a:ext cx="12332618" cy="6117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800" b="0" u="none" dirty="0">
                <a:latin typeface="Trebuchet MS" panose="020B0603020202020204" pitchFamily="34" charset="0"/>
                <a:cs typeface="Arial" charset="0"/>
              </a:rPr>
              <a:t>Following are the </a:t>
            </a:r>
            <a:r>
              <a:rPr lang="en-US" sz="2800" b="0" u="none" dirty="0" smtClean="0">
                <a:latin typeface="Trebuchet MS" panose="020B0603020202020204" pitchFamily="34" charset="0"/>
                <a:cs typeface="Arial" charset="0"/>
              </a:rPr>
              <a:t>objects of the Automation,</a:t>
            </a:r>
            <a:endParaRPr lang="en-US" sz="2800" b="0" u="none" dirty="0"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7"/>
          </p:nvPr>
        </p:nvSpPr>
        <p:spPr>
          <a:xfrm>
            <a:off x="469734" y="17465616"/>
            <a:ext cx="14284325" cy="800100"/>
          </a:xfrm>
        </p:spPr>
        <p:txBody>
          <a:bodyPr/>
          <a:lstStyle/>
          <a:p>
            <a:pPr defTabSz="4298410" eaLnBrk="1" fontAlgn="auto" hangingPunct="1">
              <a:spcAft>
                <a:spcPts val="0"/>
              </a:spcAft>
              <a:defRPr/>
            </a:pPr>
            <a:r>
              <a:rPr lang="en-US" dirty="0" smtClean="0"/>
              <a:t>Transaction </a:t>
            </a:r>
            <a:r>
              <a:rPr lang="en-US" dirty="0"/>
              <a:t>Tagging – Key </a:t>
            </a:r>
            <a:r>
              <a:rPr lang="en-US" dirty="0" smtClean="0"/>
              <a:t>Enabler </a:t>
            </a:r>
            <a:r>
              <a:rPr lang="en-US" dirty="0" smtClean="0"/>
              <a:t>for </a:t>
            </a:r>
            <a:r>
              <a:rPr lang="en-US" dirty="0" smtClean="0"/>
              <a:t>Automation</a:t>
            </a:r>
            <a:endParaRPr lang="en-US" dirty="0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50"/>
          </p:nvPr>
        </p:nvSpPr>
        <p:spPr>
          <a:xfrm>
            <a:off x="6972301" y="3897429"/>
            <a:ext cx="15743237" cy="1301634"/>
          </a:xfrm>
        </p:spPr>
        <p:txBody>
          <a:bodyPr>
            <a:normAutofit/>
          </a:bodyPr>
          <a:lstStyle/>
          <a:p>
            <a:pPr defTabSz="429841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Infosys Limited, Bangalore, India</a:t>
            </a:r>
          </a:p>
          <a:p>
            <a:pPr algn="l" defTabSz="429841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Email: </a:t>
            </a:r>
            <a:r>
              <a:rPr lang="en-US" sz="2200" dirty="0" smtClean="0">
                <a:solidFill>
                  <a:srgbClr val="002060"/>
                </a:solidFill>
                <a:hlinkClick r:id="rId3"/>
              </a:rPr>
              <a:t>Kamalesh_v@Infosys.com</a:t>
            </a:r>
            <a:r>
              <a:rPr lang="en-US" sz="2200" dirty="0" smtClean="0">
                <a:solidFill>
                  <a:srgbClr val="002060"/>
                </a:solidFill>
              </a:rPr>
              <a:t>, </a:t>
            </a:r>
            <a:r>
              <a:rPr lang="en-US" sz="2200" dirty="0" smtClean="0">
                <a:solidFill>
                  <a:srgbClr val="002060"/>
                </a:solidFill>
                <a:hlinkClick r:id="rId4"/>
              </a:rPr>
              <a:t>Senthilkumar_n03@infosys.com</a:t>
            </a:r>
            <a:r>
              <a:rPr lang="en-US" sz="2200" dirty="0" smtClean="0">
                <a:solidFill>
                  <a:srgbClr val="002060"/>
                </a:solidFill>
              </a:rPr>
              <a:t>, </a:t>
            </a:r>
            <a:r>
              <a:rPr lang="en-US" sz="2200" dirty="0" smtClean="0">
                <a:solidFill>
                  <a:srgbClr val="002060"/>
                </a:solidFill>
                <a:hlinkClick r:id="rId5"/>
              </a:rPr>
              <a:t>Kaustubh_Godbole@infosys.com</a:t>
            </a:r>
            <a:r>
              <a:rPr lang="en-US" sz="2200" dirty="0" smtClean="0">
                <a:solidFill>
                  <a:srgbClr val="002060"/>
                </a:solidFill>
              </a:rPr>
              <a:t>, </a:t>
            </a:r>
            <a:r>
              <a:rPr lang="en-US" sz="2200" dirty="0" smtClean="0">
                <a:solidFill>
                  <a:srgbClr val="002060"/>
                </a:solidFill>
                <a:hlinkClick r:id="rId6"/>
              </a:rPr>
              <a:t>Deepak_Sadasivam@Infosys.com</a:t>
            </a:r>
            <a:r>
              <a:rPr lang="en-US" sz="2200" dirty="0" smtClean="0">
                <a:solidFill>
                  <a:srgbClr val="002060"/>
                </a:solidFill>
              </a:rPr>
              <a:t>  </a:t>
            </a:r>
          </a:p>
          <a:p>
            <a:pPr defTabSz="4298410" eaLnBrk="1" fontAlgn="auto" hangingPunct="1">
              <a:spcAft>
                <a:spcPts val="0"/>
              </a:spcAft>
              <a:defRPr/>
            </a:pPr>
            <a:endParaRPr lang="en-US" sz="2000" dirty="0" smtClean="0"/>
          </a:p>
          <a:p>
            <a:pPr defTabSz="4298410"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51"/>
          </p:nvPr>
        </p:nvSpPr>
        <p:spPr>
          <a:xfrm>
            <a:off x="7559675" y="3267075"/>
            <a:ext cx="15155863" cy="1060450"/>
          </a:xfrm>
        </p:spPr>
        <p:txBody>
          <a:bodyPr/>
          <a:lstStyle/>
          <a:p>
            <a:pPr defTabSz="4298410" eaLnBrk="1" fontAlgn="auto" hangingPunct="1">
              <a:spcAft>
                <a:spcPts val="0"/>
              </a:spcAft>
              <a:defRPr/>
            </a:pPr>
            <a:r>
              <a:rPr lang="en-US" sz="4400" dirty="0" smtClean="0"/>
              <a:t>Kamalesh V,  Senthilkumar N, Kaustubh G, Deepak S</a:t>
            </a:r>
            <a:endParaRPr lang="en-US" sz="4400" dirty="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53"/>
          </p:nvPr>
        </p:nvSpPr>
        <p:spPr>
          <a:xfrm>
            <a:off x="6972301" y="758825"/>
            <a:ext cx="15743238" cy="2508250"/>
          </a:xfrm>
        </p:spPr>
        <p:txBody>
          <a:bodyPr>
            <a:normAutofit fontScale="77500" lnSpcReduction="20000"/>
          </a:bodyPr>
          <a:lstStyle/>
          <a:p>
            <a:pPr defTabSz="4298410" eaLnBrk="1" fontAlgn="auto" hangingPunct="1">
              <a:spcAft>
                <a:spcPts val="0"/>
              </a:spcAft>
              <a:defRPr/>
            </a:pPr>
            <a:r>
              <a:rPr lang="en-US" dirty="0" smtClean="0"/>
              <a:t>Pre-Silicon Debug Automation using </a:t>
            </a:r>
            <a:r>
              <a:rPr lang="en-US" dirty="0" smtClean="0"/>
              <a:t>Transaction </a:t>
            </a:r>
            <a:r>
              <a:rPr lang="en-US" dirty="0"/>
              <a:t>T</a:t>
            </a:r>
            <a:r>
              <a:rPr lang="en-US" dirty="0" smtClean="0"/>
              <a:t>agging </a:t>
            </a:r>
            <a:r>
              <a:rPr lang="en-US" dirty="0" smtClean="0"/>
              <a:t>and </a:t>
            </a:r>
            <a:r>
              <a:rPr lang="en-US" dirty="0" smtClean="0"/>
              <a:t>Data-Mining</a:t>
            </a:r>
            <a:endParaRPr lang="en-US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54"/>
          </p:nvPr>
        </p:nvSpPr>
        <p:spPr>
          <a:xfrm>
            <a:off x="5341062" y="38827096"/>
            <a:ext cx="19640550" cy="267999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none" dirty="0" smtClean="0">
                <a:latin typeface="Trebuchet MS" panose="020B0603020202020204" pitchFamily="34" charset="0"/>
              </a:rPr>
              <a:t>Reference</a:t>
            </a:r>
          </a:p>
          <a:p>
            <a:pPr algn="l" eaLnBrk="1" hangingPunct="1">
              <a:defRPr/>
            </a:pPr>
            <a:r>
              <a:rPr lang="en-US" sz="2800" b="0" u="none" dirty="0">
                <a:latin typeface="Trebuchet MS" panose="020B0603020202020204" pitchFamily="34" charset="0"/>
              </a:rPr>
              <a:t>Efficient Failure Triage with Automated Debug: a Case </a:t>
            </a:r>
            <a:r>
              <a:rPr lang="en-US" sz="2800" b="0" u="none" dirty="0" smtClean="0">
                <a:latin typeface="Trebuchet MS" panose="020B0603020202020204" pitchFamily="34" charset="0"/>
              </a:rPr>
              <a:t>Study Author: Sean </a:t>
            </a:r>
            <a:r>
              <a:rPr lang="en-US" sz="2800" b="0" u="none" dirty="0">
                <a:latin typeface="Trebuchet MS" panose="020B0603020202020204" pitchFamily="34" charset="0"/>
              </a:rPr>
              <a:t>Safarpour, Evean Qin, and Mustafa </a:t>
            </a:r>
            <a:r>
              <a:rPr lang="en-US" sz="2800" b="0" u="none" dirty="0" smtClean="0">
                <a:latin typeface="Trebuchet MS" panose="020B0603020202020204" pitchFamily="34" charset="0"/>
              </a:rPr>
              <a:t>Abbas</a:t>
            </a:r>
          </a:p>
          <a:p>
            <a:pPr algn="l" eaLnBrk="1" hangingPunct="1">
              <a:defRPr/>
            </a:pPr>
            <a:r>
              <a:rPr lang="en-US" sz="2800" b="0" u="none" dirty="0">
                <a:latin typeface="Trebuchet MS" panose="020B0603020202020204" pitchFamily="34" charset="0"/>
              </a:rPr>
              <a:t>Advanced Techniques for RTL Debugging </a:t>
            </a:r>
            <a:r>
              <a:rPr lang="en-US" sz="2800" b="0" u="none" dirty="0" smtClean="0">
                <a:latin typeface="Trebuchet MS" panose="020B0603020202020204" pitchFamily="34" charset="0"/>
              </a:rPr>
              <a:t> Author: </a:t>
            </a:r>
            <a:r>
              <a:rPr lang="en-US" sz="2800" b="0" u="none" dirty="0">
                <a:latin typeface="Trebuchet MS" panose="020B0603020202020204" pitchFamily="34" charset="0"/>
              </a:rPr>
              <a:t>Yu-Chin Hsu , Bassam Tabbara , Yirng-An Chen , Furshing Tsai </a:t>
            </a:r>
            <a:endParaRPr lang="en-US" sz="2800" b="0" u="none" dirty="0" smtClean="0">
              <a:latin typeface="Trebuchet MS" panose="020B0603020202020204" pitchFamily="34" charset="0"/>
            </a:endParaRPr>
          </a:p>
          <a:p>
            <a:pPr algn="l"/>
            <a:r>
              <a:rPr lang="en-US" sz="2800" b="0" u="none" dirty="0">
                <a:latin typeface="Trebuchet MS" panose="020B0603020202020204" pitchFamily="34" charset="0"/>
              </a:rPr>
              <a:t>From RTL to </a:t>
            </a:r>
            <a:r>
              <a:rPr lang="en-US" sz="2800" b="0" u="none" dirty="0" smtClean="0">
                <a:latin typeface="Trebuchet MS" panose="020B0603020202020204" pitchFamily="34" charset="0"/>
              </a:rPr>
              <a:t>Silicon: The </a:t>
            </a:r>
            <a:r>
              <a:rPr lang="en-US" sz="2800" b="0" u="none" dirty="0">
                <a:latin typeface="Trebuchet MS" panose="020B0603020202020204" pitchFamily="34" charset="0"/>
              </a:rPr>
              <a:t>Case for Automated </a:t>
            </a:r>
            <a:r>
              <a:rPr lang="en-US" sz="2800" b="0" u="none" dirty="0" smtClean="0">
                <a:latin typeface="Trebuchet MS" panose="020B0603020202020204" pitchFamily="34" charset="0"/>
              </a:rPr>
              <a:t>Debug Author: </a:t>
            </a:r>
            <a:r>
              <a:rPr lang="en-US" sz="2800" b="0" u="none" dirty="0">
                <a:latin typeface="Trebuchet MS" panose="020B0603020202020204" pitchFamily="34" charset="0"/>
              </a:rPr>
              <a:t>Andreas </a:t>
            </a:r>
            <a:r>
              <a:rPr lang="en-US" sz="2800" b="0" u="none" dirty="0" smtClean="0">
                <a:latin typeface="Trebuchet MS" panose="020B0603020202020204" pitchFamily="34" charset="0"/>
              </a:rPr>
              <a:t>Veneris, </a:t>
            </a:r>
            <a:r>
              <a:rPr lang="en-US" sz="2800" b="0" u="none" dirty="0">
                <a:latin typeface="Trebuchet MS" panose="020B0603020202020204" pitchFamily="34" charset="0"/>
              </a:rPr>
              <a:t>Brian </a:t>
            </a:r>
            <a:r>
              <a:rPr lang="en-US" sz="2800" b="0" u="none" dirty="0" smtClean="0">
                <a:latin typeface="Trebuchet MS" panose="020B0603020202020204" pitchFamily="34" charset="0"/>
              </a:rPr>
              <a:t>Keng, </a:t>
            </a:r>
            <a:r>
              <a:rPr lang="en-US" sz="2800" b="0" u="none" dirty="0">
                <a:latin typeface="Trebuchet MS" panose="020B0603020202020204" pitchFamily="34" charset="0"/>
              </a:rPr>
              <a:t>Sean </a:t>
            </a:r>
            <a:r>
              <a:rPr lang="en-US" sz="2800" b="0" u="none" dirty="0" smtClean="0">
                <a:latin typeface="Trebuchet MS" panose="020B0603020202020204" pitchFamily="34" charset="0"/>
              </a:rPr>
              <a:t>Safarpour</a:t>
            </a:r>
          </a:p>
          <a:p>
            <a:pPr algn="l"/>
            <a:r>
              <a:rPr lang="en-US" sz="2800" b="0" u="none" dirty="0">
                <a:latin typeface="Trebuchet MS" panose="020B0603020202020204" pitchFamily="34" charset="0"/>
              </a:rPr>
              <a:t>Debug Limited No More: The Case for Debug Automation </a:t>
            </a:r>
            <a:r>
              <a:rPr lang="en-US" sz="2800" b="0" u="none" dirty="0" smtClean="0">
                <a:latin typeface="Trebuchet MS" panose="020B0603020202020204" pitchFamily="34" charset="0"/>
              </a:rPr>
              <a:t>Author: Andreas </a:t>
            </a:r>
            <a:r>
              <a:rPr lang="en-US" sz="2800" b="0" u="none" dirty="0">
                <a:latin typeface="Trebuchet MS" panose="020B0603020202020204" pitchFamily="34" charset="0"/>
              </a:rPr>
              <a:t>Veneris</a:t>
            </a:r>
            <a:r>
              <a:rPr lang="en-US" sz="2800" u="none" dirty="0">
                <a:latin typeface="Trebuchet MS" panose="020B0603020202020204" pitchFamily="34" charset="0"/>
              </a:rPr>
              <a:t> </a:t>
            </a:r>
            <a:endParaRPr lang="en-US" sz="2800" u="none" dirty="0" smtClean="0">
              <a:latin typeface="Trebuchet MS" pitchFamily="34" charset="0"/>
            </a:endParaRP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56"/>
          </p:nvPr>
        </p:nvSpPr>
        <p:spPr>
          <a:xfrm>
            <a:off x="636588" y="28145582"/>
            <a:ext cx="14290675" cy="800100"/>
          </a:xfrm>
        </p:spPr>
        <p:txBody>
          <a:bodyPr/>
          <a:lstStyle/>
          <a:p>
            <a:pPr defTabSz="4298410" eaLnBrk="1" fontAlgn="auto" hangingPunct="1">
              <a:spcAft>
                <a:spcPts val="0"/>
              </a:spcAft>
              <a:defRPr/>
            </a:pPr>
            <a:r>
              <a:rPr lang="en-US" dirty="0" smtClean="0"/>
              <a:t>Search</a:t>
            </a:r>
            <a:r>
              <a:rPr lang="en-US" dirty="0"/>
              <a:t>, Match, Update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57"/>
          </p:nvPr>
        </p:nvSpPr>
        <p:spPr>
          <a:xfrm>
            <a:off x="15352713" y="27979688"/>
            <a:ext cx="14284325" cy="1516601"/>
          </a:xfrm>
        </p:spPr>
        <p:txBody>
          <a:bodyPr/>
          <a:lstStyle/>
          <a:p>
            <a:pPr defTabSz="4298410" eaLnBrk="1" fontAlgn="auto" hangingPunct="1">
              <a:spcAft>
                <a:spcPts val="0"/>
              </a:spcAft>
              <a:defRPr/>
            </a:pPr>
            <a:r>
              <a:rPr lang="en-US" dirty="0"/>
              <a:t>Over-all savings from method </a:t>
            </a:r>
          </a:p>
          <a:p>
            <a:pPr defTabSz="429841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5136813" y="17210088"/>
            <a:ext cx="0" cy="9440862"/>
          </a:xfrm>
          <a:prstGeom prst="line">
            <a:avLst/>
          </a:prstGeom>
          <a:ln w="1270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5136813" y="27979688"/>
            <a:ext cx="0" cy="9439275"/>
          </a:xfrm>
          <a:prstGeom prst="line">
            <a:avLst/>
          </a:prstGeom>
          <a:ln w="1270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5136813" y="6330950"/>
            <a:ext cx="0" cy="9440863"/>
          </a:xfrm>
          <a:prstGeom prst="line">
            <a:avLst/>
          </a:prstGeom>
          <a:ln w="1270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802106" y="7093406"/>
            <a:ext cx="128697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800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Pre-Silicon </a:t>
            </a:r>
            <a:r>
              <a:rPr lang="en-IN" sz="28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Debug at </a:t>
            </a:r>
            <a:r>
              <a:rPr lang="en-IN" sz="2800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Chip Level </a:t>
            </a:r>
            <a:r>
              <a:rPr lang="en-IN" sz="28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takes considerable effort and consumes </a:t>
            </a:r>
            <a:r>
              <a:rPr lang="en-IN" sz="2800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about </a:t>
            </a:r>
            <a:r>
              <a:rPr lang="en-IN" sz="28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30% of chip design cycle time. </a:t>
            </a:r>
            <a:r>
              <a:rPr lang="en-IN" sz="2800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Often </a:t>
            </a:r>
            <a:r>
              <a:rPr lang="en-IN" sz="28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bugs are sighted late in the </a:t>
            </a:r>
            <a:r>
              <a:rPr lang="en-IN" sz="2800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design-cycle resulting </a:t>
            </a:r>
            <a:r>
              <a:rPr lang="en-IN" sz="28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in </a:t>
            </a:r>
            <a:r>
              <a:rPr lang="en-IN" sz="2800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re-work, re-spin and tremendous cost to company.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931333" y="18483901"/>
            <a:ext cx="141426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A Key 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enabler for automation is 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the ability 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to tag transaction in design and validation environment.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Such tagged transactions reveal a trace which can be interpreted by the architecture model.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The diagram shows two such 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fault traces in the </a:t>
            </a:r>
            <a:r>
              <a:rPr lang="en-US" sz="2800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SoC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indicating 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potential fault in module I 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which 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can be used to classify the failure and 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auto-triage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.</a:t>
            </a:r>
            <a:endParaRPr lang="en-US" sz="28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44395" y="29235940"/>
            <a:ext cx="133350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Known failures meta </a:t>
            </a:r>
            <a:r>
              <a:rPr lang="en-US" sz="2800" dirty="0">
                <a:solidFill>
                  <a:srgbClr val="002060"/>
                </a:solidFill>
                <a:latin typeface="Trebuchet MS" panose="020B0603020202020204" pitchFamily="34" charset="0"/>
              </a:rPr>
              <a:t>data 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(aka signature) is </a:t>
            </a:r>
            <a:r>
              <a:rPr lang="en-US" sz="2800" dirty="0">
                <a:solidFill>
                  <a:srgbClr val="002060"/>
                </a:solidFill>
                <a:latin typeface="Trebuchet MS" panose="020B0603020202020204" pitchFamily="34" charset="0"/>
              </a:rPr>
              <a:t>stored with 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in </a:t>
            </a:r>
            <a:r>
              <a:rPr lang="en-US" sz="2800" dirty="0">
                <a:solidFill>
                  <a:srgbClr val="002060"/>
                </a:solidFill>
                <a:latin typeface="Trebuchet MS" panose="020B0603020202020204" pitchFamily="34" charset="0"/>
              </a:rPr>
              <a:t>database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Rules are coded to indicate match with known signatures.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2060"/>
                </a:solidFill>
                <a:latin typeface="Trebuchet MS" panose="020B0603020202020204" pitchFamily="34" charset="0"/>
              </a:rPr>
              <a:t>Exact match triggers auto-triage. </a:t>
            </a:r>
            <a:endParaRPr lang="en-US" sz="2800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When Exact match is not present, match with high correlation is looked for.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A high correlation leads to a new bucket entry formed.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A </a:t>
            </a:r>
            <a:r>
              <a:rPr lang="en-US" sz="2800" dirty="0">
                <a:solidFill>
                  <a:srgbClr val="002060"/>
                </a:solidFill>
                <a:latin typeface="Trebuchet MS" panose="020B0603020202020204" pitchFamily="34" charset="0"/>
              </a:rPr>
              <a:t>low correlation index triggers </a:t>
            </a:r>
            <a:r>
              <a:rPr lang="en-US" sz="2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manual entry creation in signature database.</a:t>
            </a:r>
            <a:endParaRPr lang="en-US" sz="28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809"/>
              </p:ext>
            </p:extLst>
          </p:nvPr>
        </p:nvGraphicFramePr>
        <p:xfrm>
          <a:off x="15994231" y="29285480"/>
          <a:ext cx="13329631" cy="7986837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4122569"/>
                <a:gridCol w="5391807"/>
                <a:gridCol w="3815255"/>
              </a:tblGrid>
              <a:tr h="10396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baseline="0" dirty="0" smtClean="0">
                          <a:effectLst/>
                          <a:latin typeface="Trebuchet MS" panose="020B0603020202020204" pitchFamily="34" charset="0"/>
                        </a:rPr>
                        <a:t>Regression/Log Reports</a:t>
                      </a:r>
                      <a:endParaRPr lang="en-US" sz="2500" baseline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baseline="0" dirty="0">
                          <a:effectLst/>
                          <a:latin typeface="Trebuchet MS" panose="020B0603020202020204" pitchFamily="34" charset="0"/>
                        </a:rPr>
                        <a:t>Checker Error </a:t>
                      </a:r>
                      <a:r>
                        <a:rPr lang="en-IN" sz="2500" baseline="0" dirty="0" smtClean="0">
                          <a:effectLst/>
                          <a:latin typeface="Trebuchet MS" panose="020B0603020202020204" pitchFamily="34" charset="0"/>
                        </a:rPr>
                        <a:t>Based Classification</a:t>
                      </a:r>
                      <a:endParaRPr lang="en-US" sz="2500" baseline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baseline="0" dirty="0">
                          <a:effectLst/>
                          <a:latin typeface="Trebuchet MS" panose="020B0603020202020204" pitchFamily="34" charset="0"/>
                        </a:rPr>
                        <a:t>Signature Based </a:t>
                      </a:r>
                      <a:r>
                        <a:rPr lang="en-IN" sz="2500" baseline="0" dirty="0" smtClean="0">
                          <a:effectLst/>
                          <a:latin typeface="Trebuchet MS" panose="020B0603020202020204" pitchFamily="34" charset="0"/>
                        </a:rPr>
                        <a:t>Classification</a:t>
                      </a:r>
                      <a:endParaRPr lang="en-US" sz="2500" baseline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595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Number of Buckets in Typical Weekly Regression</a:t>
                      </a:r>
                      <a:endParaRPr lang="en-US" sz="25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300 to 500</a:t>
                      </a:r>
                      <a:endParaRPr lang="en-US" sz="25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30 to 70</a:t>
                      </a:r>
                      <a:endParaRPr lang="en-US" sz="25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39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Number of known buckets auto </a:t>
                      </a:r>
                      <a:r>
                        <a:rPr lang="en-IN" sz="2500" dirty="0" smtClean="0">
                          <a:effectLst/>
                          <a:latin typeface="Trebuchet MS" panose="020B0603020202020204" pitchFamily="34" charset="0"/>
                        </a:rPr>
                        <a:t>triaged</a:t>
                      </a:r>
                      <a:endParaRPr lang="en-US" sz="25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10 to 15 (approx. 3 %)</a:t>
                      </a:r>
                      <a:endParaRPr lang="en-US" sz="25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10 to 20 (approx. 30%)</a:t>
                      </a:r>
                      <a:endParaRPr lang="en-US" sz="25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39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Number of buckets debugged every week</a:t>
                      </a:r>
                      <a:endParaRPr lang="en-US" sz="25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150 to 200 (50% to 70%)</a:t>
                      </a:r>
                      <a:endParaRPr lang="en-US" sz="25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Usually 100 %</a:t>
                      </a:r>
                      <a:endParaRPr lang="en-US" sz="25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288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Life of bug in Full chip</a:t>
                      </a:r>
                      <a:endParaRPr lang="en-US" sz="25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Typically between 3 to 5 weeks to record a new signature</a:t>
                      </a:r>
                      <a:endParaRPr lang="en-US" sz="25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Typically 1 week to record new signatures.</a:t>
                      </a:r>
                      <a:endParaRPr lang="en-US" sz="25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79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Cross GEO co-ordination</a:t>
                      </a:r>
                      <a:endParaRPr lang="en-US" sz="25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Every day stand-up meeting in morning , followed by late night sync-up in 1:1 with counterparts on debug progress</a:t>
                      </a:r>
                      <a:endParaRPr lang="en-US" sz="25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500" dirty="0">
                          <a:effectLst/>
                          <a:latin typeface="Trebuchet MS" panose="020B0603020202020204" pitchFamily="34" charset="0"/>
                        </a:rPr>
                        <a:t>Thrice a week call, less frequent 1:1 sync-up on debug progress</a:t>
                      </a:r>
                      <a:endParaRPr lang="en-US" sz="25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91418"/>
              </p:ext>
            </p:extLst>
          </p:nvPr>
        </p:nvGraphicFramePr>
        <p:xfrm>
          <a:off x="1833061" y="9627225"/>
          <a:ext cx="11964452" cy="566928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49201"/>
                <a:gridCol w="7715251"/>
              </a:tblGrid>
              <a:tr h="50442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rebuchet MS" panose="020B0603020202020204" pitchFamily="34" charset="0"/>
                        </a:rPr>
                        <a:t>Objective</a:t>
                      </a:r>
                      <a:endParaRPr lang="en-US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rebuchet MS" panose="020B0603020202020204" pitchFamily="34" charset="0"/>
                        </a:rPr>
                        <a:t>Method</a:t>
                      </a:r>
                      <a:endParaRPr lang="en-US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50442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rebuchet MS" panose="020B0603020202020204" pitchFamily="34" charset="0"/>
                        </a:rPr>
                        <a:t>Repository</a:t>
                      </a:r>
                      <a:r>
                        <a:rPr lang="en-US" sz="2800" baseline="0" dirty="0" smtClean="0">
                          <a:latin typeface="Trebuchet MS" panose="020B0603020202020204" pitchFamily="34" charset="0"/>
                        </a:rPr>
                        <a:t> for failure Knowledge</a:t>
                      </a:r>
                      <a:endParaRPr lang="en-US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rebuchet MS" panose="020B0603020202020204" pitchFamily="34" charset="0"/>
                        </a:rPr>
                        <a:t>If the failures are well documented in the tool, helps in easy coordination and communication.</a:t>
                      </a:r>
                      <a:endParaRPr lang="en-US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50442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rebuchet MS" panose="020B0603020202020204" pitchFamily="34" charset="0"/>
                        </a:rPr>
                        <a:t>Automatic Triaging</a:t>
                      </a:r>
                      <a:endParaRPr lang="en-US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rebuchet MS" panose="020B0603020202020204" pitchFamily="34" charset="0"/>
                        </a:rPr>
                        <a:t>Reduce</a:t>
                      </a:r>
                      <a:r>
                        <a:rPr lang="en-US" sz="2800" baseline="0" dirty="0" smtClean="0">
                          <a:latin typeface="Trebuchet MS" panose="020B0603020202020204" pitchFamily="34" charset="0"/>
                        </a:rPr>
                        <a:t> manual effort on well known signatures.</a:t>
                      </a:r>
                      <a:endParaRPr lang="en-US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50442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rebuchet MS" panose="020B0603020202020204" pitchFamily="34" charset="0"/>
                        </a:rPr>
                        <a:t>Meaningful Bucketing</a:t>
                      </a:r>
                      <a:endParaRPr lang="en-US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rebuchet MS" panose="020B0603020202020204" pitchFamily="34" charset="0"/>
                        </a:rPr>
                        <a:t>Improve</a:t>
                      </a:r>
                      <a:r>
                        <a:rPr lang="en-US" sz="2800" baseline="0" dirty="0" smtClean="0">
                          <a:latin typeface="Trebuchet MS" panose="020B0603020202020204" pitchFamily="34" charset="0"/>
                        </a:rPr>
                        <a:t> bucketing by incorporating architecture &amp; transaction knowledge.</a:t>
                      </a:r>
                      <a:endParaRPr lang="en-US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50442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rebuchet MS" panose="020B0603020202020204" pitchFamily="34" charset="0"/>
                        </a:rPr>
                        <a:t>Assist in prioritization</a:t>
                      </a:r>
                      <a:endParaRPr lang="en-US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rebuchet MS" panose="020B0603020202020204" pitchFamily="34" charset="0"/>
                        </a:rPr>
                        <a:t>Prioritize failures based on transaction types, signature frequency, DUT configuration etc.</a:t>
                      </a:r>
                      <a:endParaRPr lang="en-US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50442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rebuchet MS" panose="020B0603020202020204" pitchFamily="34" charset="0"/>
                        </a:rPr>
                        <a:t>Team Co-ordination                </a:t>
                      </a:r>
                      <a:endParaRPr lang="en-US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rebuchet MS" panose="020B0603020202020204" pitchFamily="34" charset="0"/>
                        </a:rPr>
                        <a:t>Need for efficient co-ordination and effective in cross-site communication.</a:t>
                      </a:r>
                      <a:endParaRPr lang="en-US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4" name="Group 73"/>
          <p:cNvGrpSpPr>
            <a:grpSpLocks noChangeAspect="1"/>
          </p:cNvGrpSpPr>
          <p:nvPr/>
        </p:nvGrpSpPr>
        <p:grpSpPr>
          <a:xfrm>
            <a:off x="1550590" y="21512852"/>
            <a:ext cx="12618377" cy="5032870"/>
            <a:chOff x="2205426" y="1491856"/>
            <a:chExt cx="6460116" cy="3620770"/>
          </a:xfrm>
        </p:grpSpPr>
        <p:sp>
          <p:nvSpPr>
            <p:cNvPr id="75" name="Rounded Rectangle 74"/>
            <p:cNvSpPr>
              <a:spLocks noChangeAspect="1"/>
            </p:cNvSpPr>
            <p:nvPr/>
          </p:nvSpPr>
          <p:spPr>
            <a:xfrm>
              <a:off x="2205426" y="1491856"/>
              <a:ext cx="6460116" cy="3542624"/>
            </a:xfrm>
            <a:prstGeom prst="roundRect">
              <a:avLst/>
            </a:prstGeom>
            <a:solidFill>
              <a:srgbClr val="5B9BD5">
                <a:alpha val="24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2436567" y="1845551"/>
              <a:ext cx="3834765" cy="477520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6534222" y="1859521"/>
              <a:ext cx="1746885" cy="477520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2436567" y="2582151"/>
              <a:ext cx="750570" cy="1991995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3496382" y="2596756"/>
              <a:ext cx="709295" cy="463550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4523812" y="2599296"/>
              <a:ext cx="709295" cy="463550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6602802" y="2583421"/>
              <a:ext cx="709295" cy="463550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5575372" y="2585326"/>
              <a:ext cx="709295" cy="463550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7563557" y="2569451"/>
              <a:ext cx="709295" cy="463550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3474157" y="3361296"/>
              <a:ext cx="1677670" cy="435610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5494092" y="3361296"/>
              <a:ext cx="2783205" cy="435610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3474157" y="4111866"/>
              <a:ext cx="1186815" cy="463550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4974027" y="4125836"/>
              <a:ext cx="1186815" cy="463550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6381187" y="4124566"/>
              <a:ext cx="1186815" cy="463550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7863277" y="4153141"/>
              <a:ext cx="408940" cy="436245"/>
            </a:xfrm>
            <a:prstGeom prst="roundRect">
              <a:avLst/>
            </a:prstGeom>
            <a:solidFill>
              <a:srgbClr val="5B9BD5">
                <a:lumMod val="60000"/>
                <a:lumOff val="4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0" name="Text Box 2"/>
            <p:cNvSpPr txBox="1">
              <a:spLocks noChangeArrowheads="1"/>
            </p:cNvSpPr>
            <p:nvPr/>
          </p:nvSpPr>
          <p:spPr bwMode="auto">
            <a:xfrm>
              <a:off x="2435932" y="1908416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Text Box 2"/>
            <p:cNvSpPr txBox="1">
              <a:spLocks noChangeArrowheads="1"/>
            </p:cNvSpPr>
            <p:nvPr/>
          </p:nvSpPr>
          <p:spPr bwMode="auto">
            <a:xfrm>
              <a:off x="6545017" y="1877936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Text Box 2"/>
            <p:cNvSpPr txBox="1">
              <a:spLocks noChangeArrowheads="1"/>
            </p:cNvSpPr>
            <p:nvPr/>
          </p:nvSpPr>
          <p:spPr bwMode="auto">
            <a:xfrm>
              <a:off x="2450537" y="2697721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Text Box 2"/>
            <p:cNvSpPr txBox="1">
              <a:spLocks noChangeArrowheads="1"/>
            </p:cNvSpPr>
            <p:nvPr/>
          </p:nvSpPr>
          <p:spPr bwMode="auto">
            <a:xfrm>
              <a:off x="3501462" y="2662796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Text Box 2"/>
            <p:cNvSpPr txBox="1">
              <a:spLocks noChangeArrowheads="1"/>
            </p:cNvSpPr>
            <p:nvPr/>
          </p:nvSpPr>
          <p:spPr bwMode="auto">
            <a:xfrm>
              <a:off x="4528892" y="2637396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Text Box 2"/>
            <p:cNvSpPr txBox="1">
              <a:spLocks noChangeArrowheads="1"/>
            </p:cNvSpPr>
            <p:nvPr/>
          </p:nvSpPr>
          <p:spPr bwMode="auto">
            <a:xfrm>
              <a:off x="5589342" y="2627871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Text Box 2"/>
            <p:cNvSpPr txBox="1">
              <a:spLocks noChangeArrowheads="1"/>
            </p:cNvSpPr>
            <p:nvPr/>
          </p:nvSpPr>
          <p:spPr bwMode="auto">
            <a:xfrm>
              <a:off x="6598992" y="2629141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Text Box 2"/>
            <p:cNvSpPr txBox="1">
              <a:spLocks noChangeArrowheads="1"/>
            </p:cNvSpPr>
            <p:nvPr/>
          </p:nvSpPr>
          <p:spPr bwMode="auto">
            <a:xfrm>
              <a:off x="7568002" y="2615806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Text Box 2"/>
            <p:cNvSpPr txBox="1">
              <a:spLocks noChangeArrowheads="1"/>
            </p:cNvSpPr>
            <p:nvPr/>
          </p:nvSpPr>
          <p:spPr bwMode="auto">
            <a:xfrm>
              <a:off x="3501462" y="3365106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Text Box 2"/>
            <p:cNvSpPr txBox="1">
              <a:spLocks noChangeArrowheads="1"/>
            </p:cNvSpPr>
            <p:nvPr/>
          </p:nvSpPr>
          <p:spPr bwMode="auto">
            <a:xfrm>
              <a:off x="5479487" y="3399396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Text Box 2"/>
            <p:cNvSpPr txBox="1">
              <a:spLocks noChangeArrowheads="1"/>
            </p:cNvSpPr>
            <p:nvPr/>
          </p:nvSpPr>
          <p:spPr bwMode="auto">
            <a:xfrm>
              <a:off x="3501462" y="4191241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Text Box 2"/>
            <p:cNvSpPr txBox="1">
              <a:spLocks noChangeArrowheads="1"/>
            </p:cNvSpPr>
            <p:nvPr/>
          </p:nvSpPr>
          <p:spPr bwMode="auto">
            <a:xfrm>
              <a:off x="4975297" y="4191241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Text Box 2"/>
            <p:cNvSpPr txBox="1">
              <a:spLocks noChangeArrowheads="1"/>
            </p:cNvSpPr>
            <p:nvPr/>
          </p:nvSpPr>
          <p:spPr bwMode="auto">
            <a:xfrm>
              <a:off x="6381187" y="4170921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Text Box 2"/>
            <p:cNvSpPr txBox="1">
              <a:spLocks noChangeArrowheads="1"/>
            </p:cNvSpPr>
            <p:nvPr/>
          </p:nvSpPr>
          <p:spPr bwMode="auto">
            <a:xfrm>
              <a:off x="7868992" y="4198861"/>
              <a:ext cx="259080" cy="402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4" name="Curved Connector 103"/>
            <p:cNvCxnSpPr/>
            <p:nvPr/>
          </p:nvCxnSpPr>
          <p:spPr>
            <a:xfrm flipH="1">
              <a:off x="4920687" y="2091931"/>
              <a:ext cx="2005330" cy="681990"/>
            </a:xfrm>
            <a:prstGeom prst="curvedConnector3">
              <a:avLst>
                <a:gd name="adj1" fmla="val 48315"/>
              </a:avLst>
            </a:prstGeom>
            <a:noFill/>
            <a:ln w="38100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5" name="Curved Connector 104"/>
            <p:cNvCxnSpPr/>
            <p:nvPr/>
          </p:nvCxnSpPr>
          <p:spPr>
            <a:xfrm flipH="1">
              <a:off x="4688912" y="2788526"/>
              <a:ext cx="286385" cy="614045"/>
            </a:xfrm>
            <a:prstGeom prst="curvedConnector3">
              <a:avLst>
                <a:gd name="adj1" fmla="val 16629"/>
              </a:avLst>
            </a:prstGeom>
            <a:noFill/>
            <a:ln w="38100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6" name="Curved Connector 105"/>
            <p:cNvCxnSpPr/>
            <p:nvPr/>
          </p:nvCxnSpPr>
          <p:spPr>
            <a:xfrm flipH="1" flipV="1">
              <a:off x="2898847" y="2692641"/>
              <a:ext cx="641350" cy="149860"/>
            </a:xfrm>
            <a:prstGeom prst="curvedConnector3">
              <a:avLst/>
            </a:prstGeom>
            <a:noFill/>
            <a:ln w="38100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7" name="Curved Connector 106"/>
            <p:cNvCxnSpPr/>
            <p:nvPr/>
          </p:nvCxnSpPr>
          <p:spPr>
            <a:xfrm>
              <a:off x="2942027" y="2692641"/>
              <a:ext cx="1036955" cy="982345"/>
            </a:xfrm>
            <a:prstGeom prst="curvedConnector3">
              <a:avLst>
                <a:gd name="adj1" fmla="val -4689"/>
              </a:avLst>
            </a:prstGeom>
            <a:noFill/>
            <a:ln w="38100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>
            <a:xfrm flipV="1">
              <a:off x="3965012" y="3648316"/>
              <a:ext cx="2838450" cy="2667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109" name="Curved Connector 108"/>
            <p:cNvCxnSpPr/>
            <p:nvPr/>
          </p:nvCxnSpPr>
          <p:spPr>
            <a:xfrm flipH="1">
              <a:off x="5862392" y="3661016"/>
              <a:ext cx="927735" cy="655320"/>
            </a:xfrm>
            <a:prstGeom prst="curvedConnector3">
              <a:avLst>
                <a:gd name="adj1" fmla="val -17669"/>
              </a:avLst>
            </a:prstGeom>
            <a:noFill/>
            <a:ln w="38100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10" name="Curved Connector 109"/>
            <p:cNvCxnSpPr/>
            <p:nvPr/>
          </p:nvCxnSpPr>
          <p:spPr>
            <a:xfrm>
              <a:off x="4729552" y="3415906"/>
              <a:ext cx="914400" cy="955040"/>
            </a:xfrm>
            <a:prstGeom prst="curvedConnector3">
              <a:avLst>
                <a:gd name="adj1" fmla="val 24627"/>
              </a:avLst>
            </a:prstGeom>
            <a:noFill/>
            <a:ln w="38100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11" name="Text Box 2"/>
            <p:cNvSpPr txBox="1">
              <a:spLocks noChangeArrowheads="1"/>
            </p:cNvSpPr>
            <p:nvPr/>
          </p:nvSpPr>
          <p:spPr bwMode="auto">
            <a:xfrm>
              <a:off x="3965012" y="1531226"/>
              <a:ext cx="2783840" cy="419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Illustrative System-on-Chip Example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Text Box 2"/>
            <p:cNvSpPr txBox="1">
              <a:spLocks noChangeArrowheads="1"/>
            </p:cNvSpPr>
            <p:nvPr/>
          </p:nvSpPr>
          <p:spPr bwMode="auto">
            <a:xfrm>
              <a:off x="3940882" y="4726546"/>
              <a:ext cx="3479800" cy="386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Individual block represents IP/Sub-system module</a:t>
              </a:r>
              <a:endPara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8" name="TextBox 187"/>
          <p:cNvSpPr txBox="1"/>
          <p:nvPr/>
        </p:nvSpPr>
        <p:spPr>
          <a:xfrm>
            <a:off x="18979854" y="17535470"/>
            <a:ext cx="799494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 (Body)"/>
              </a:rPr>
              <a:t>Rule Based Architecture Model</a:t>
            </a:r>
            <a:endParaRPr kumimoji="0" lang="en-US" sz="3900" b="0" i="0" u="sng" strike="noStrike" kern="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alibri (Body)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762530" y="8034230"/>
            <a:ext cx="11383617" cy="70445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42652" y="32455292"/>
            <a:ext cx="11020936" cy="48170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640732" y="18648881"/>
            <a:ext cx="13462414" cy="76734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PosterPresentations.com-100CMx14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0</TotalTime>
  <Words>521</Words>
  <Application>Microsoft Office PowerPoint</Application>
  <PresentationFormat>Custom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(Body)</vt:lpstr>
      <vt:lpstr>Times New Roman</vt:lpstr>
      <vt:lpstr>Trebuchet MS</vt:lpstr>
      <vt:lpstr>Wingdings</vt:lpstr>
      <vt:lpstr>PosterPresentations.com-100CMx140CM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2014-08-15T11:56:08Z</dcterms:created>
  <dcterms:modified xsi:type="dcterms:W3CDTF">2014-09-22T11:04:45Z</dcterms:modified>
</cp:coreProperties>
</file>