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Lst>
  <p:sldSz cy="6858000" cx="12192000"/>
  <p:notesSz cx="10048875" cy="6918325"/>
  <p:embeddedFontLst>
    <p:embeddedFont>
      <p:font typeface="Arial Narrow"/>
      <p:regular r:id="rId107"/>
      <p:bold r:id="rId108"/>
      <p:italic r:id="rId109"/>
      <p:boldItalic r:id="rId110"/>
    </p:embeddedFont>
    <p:embeddedFont>
      <p:font typeface="Tahoma"/>
      <p:regular r:id="rId111"/>
      <p:bold r:id="rId1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113" roundtripDataSignature="AMtx7mhtKov8l4Xo4z+Ve/UwsFkZy/e/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168DB70-7983-4DC2-9D54-159227FF64DA}">
  <a:tblStyle styleId="{C168DB70-7983-4DC2-9D54-159227FF64D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7" Type="http://schemas.openxmlformats.org/officeDocument/2006/relationships/font" Target="fonts/ArialNarrow-regular.fntdata"/><Relationship Id="rId106" Type="http://schemas.openxmlformats.org/officeDocument/2006/relationships/slide" Target="slides/slide100.xml"/><Relationship Id="rId105" Type="http://schemas.openxmlformats.org/officeDocument/2006/relationships/slide" Target="slides/slide99.xml"/><Relationship Id="rId104" Type="http://schemas.openxmlformats.org/officeDocument/2006/relationships/slide" Target="slides/slide98.xml"/><Relationship Id="rId109" Type="http://schemas.openxmlformats.org/officeDocument/2006/relationships/font" Target="fonts/ArialNarrow-italic.fntdata"/><Relationship Id="rId108" Type="http://schemas.openxmlformats.org/officeDocument/2006/relationships/font" Target="fonts/ArialNarrow-bold.fntdata"/><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slide" Target="slides/slide97.xml"/><Relationship Id="rId102" Type="http://schemas.openxmlformats.org/officeDocument/2006/relationships/slide" Target="slides/slide96.xml"/><Relationship Id="rId101" Type="http://schemas.openxmlformats.org/officeDocument/2006/relationships/slide" Target="slides/slide95.xml"/><Relationship Id="rId100" Type="http://schemas.openxmlformats.org/officeDocument/2006/relationships/slide" Target="slides/slide94.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slide" Target="slides/slide93.xml"/><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10" Type="http://schemas.openxmlformats.org/officeDocument/2006/relationships/font" Target="fonts/ArialNarrow-boldItalic.fntdata"/><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113" Type="http://customschemas.google.com/relationships/presentationmetadata" Target="metadata"/><Relationship Id="rId112" Type="http://schemas.openxmlformats.org/officeDocument/2006/relationships/font" Target="fonts/Tahoma-bold.fntdata"/><Relationship Id="rId111" Type="http://schemas.openxmlformats.org/officeDocument/2006/relationships/font" Target="fonts/Tahoma-regular.fntdata"/><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713309117162645"/>
          <c:y val="1.9710458639076167E-2"/>
          <c:w val="0.49059027428812868"/>
          <c:h val="0.84680064739700733"/>
        </c:manualLayout>
      </c:layout>
      <c:barChart>
        <c:barDir val="bar"/>
        <c:grouping val="clustered"/>
        <c:varyColors val="0"/>
        <c:ser>
          <c:idx val="2"/>
          <c:order val="0"/>
          <c:tx>
            <c:strRef>
              <c:f>Sheet1!$A$3</c:f>
              <c:strCache>
                <c:ptCount val="1"/>
                <c:pt idx="0">
                  <c:v>2012</c:v>
                </c:pt>
              </c:strCache>
            </c:strRef>
          </c:tx>
          <c:spPr>
            <a:solidFill>
              <a:schemeClr val="accent3"/>
            </a:solidFill>
            <a:ln>
              <a:noFill/>
            </a:ln>
            <a:effectLst/>
          </c:spPr>
          <c:invertIfNegative val="0"/>
          <c:cat>
            <c:strRef>
              <c:f>Sheet1!$B$1:$H$1</c:f>
              <c:strCache>
                <c:ptCount val="7"/>
                <c:pt idx="0">
                  <c:v>CREATING SUFFICIENT TESTS TO VERIFY THE DESIGN</c:v>
                </c:pt>
                <c:pt idx="1">
                  <c:v>KNOWING MY VERIFICATION COVERAGE</c:v>
                </c:pt>
                <c:pt idx="2">
                  <c:v>MANAGING THE VERIFICATION PROCESS</c:v>
                </c:pt>
                <c:pt idx="3">
                  <c:v>TIME TO ISOLATE AND RESOLVE A BUG</c:v>
                </c:pt>
                <c:pt idx="4">
                  <c:v>TIME TO DISCOVER THE NEXT BUG</c:v>
                </c:pt>
                <c:pt idx="5">
                  <c:v>DEFINING APPROPRIATE COVERAGE METRICS</c:v>
                </c:pt>
                <c:pt idx="6">
                  <c:v>Other</c:v>
                </c:pt>
              </c:strCache>
            </c:strRef>
          </c:cat>
          <c:val>
            <c:numRef>
              <c:f>Sheet1!$B$3:$H$3</c:f>
              <c:numCache>
                <c:formatCode>0%</c:formatCode>
                <c:ptCount val="7"/>
                <c:pt idx="0">
                  <c:v>0.34328358208955223</c:v>
                </c:pt>
                <c:pt idx="1">
                  <c:v>9.950248756218906E-2</c:v>
                </c:pt>
                <c:pt idx="2">
                  <c:v>0.17910447761194029</c:v>
                </c:pt>
                <c:pt idx="3">
                  <c:v>0.13930348258706468</c:v>
                </c:pt>
                <c:pt idx="4">
                  <c:v>0.1044776119402985</c:v>
                </c:pt>
                <c:pt idx="5">
                  <c:v>9.950248756218906E-2</c:v>
                </c:pt>
                <c:pt idx="6">
                  <c:v>3.482587064676617E-2</c:v>
                </c:pt>
              </c:numCache>
            </c:numRef>
          </c:val>
          <c:extLst>
            <c:ext xmlns:c16="http://schemas.microsoft.com/office/drawing/2014/chart" uri="{C3380CC4-5D6E-409C-BE32-E72D297353CC}">
              <c16:uniqueId val="{00000000-F946-4B62-8A3B-67270C084DB6}"/>
            </c:ext>
          </c:extLst>
        </c:ser>
        <c:ser>
          <c:idx val="3"/>
          <c:order val="1"/>
          <c:tx>
            <c:strRef>
              <c:f>Sheet1!$A$4</c:f>
              <c:strCache>
                <c:ptCount val="1"/>
                <c:pt idx="0">
                  <c:v>2014</c:v>
                </c:pt>
              </c:strCache>
            </c:strRef>
          </c:tx>
          <c:spPr>
            <a:solidFill>
              <a:schemeClr val="accent3">
                <a:lumMod val="75000"/>
              </a:schemeClr>
            </a:solidFill>
            <a:ln>
              <a:noFill/>
            </a:ln>
            <a:effectLst/>
          </c:spPr>
          <c:invertIfNegative val="0"/>
          <c:cat>
            <c:strRef>
              <c:f>Sheet1!$B$1:$H$1</c:f>
              <c:strCache>
                <c:ptCount val="7"/>
                <c:pt idx="0">
                  <c:v>CREATING SUFFICIENT TESTS TO VERIFY THE DESIGN</c:v>
                </c:pt>
                <c:pt idx="1">
                  <c:v>KNOWING MY VERIFICATION COVERAGE</c:v>
                </c:pt>
                <c:pt idx="2">
                  <c:v>MANAGING THE VERIFICATION PROCESS</c:v>
                </c:pt>
                <c:pt idx="3">
                  <c:v>TIME TO ISOLATE AND RESOLVE A BUG</c:v>
                </c:pt>
                <c:pt idx="4">
                  <c:v>TIME TO DISCOVER THE NEXT BUG</c:v>
                </c:pt>
                <c:pt idx="5">
                  <c:v>DEFINING APPROPRIATE COVERAGE METRICS</c:v>
                </c:pt>
                <c:pt idx="6">
                  <c:v>Other</c:v>
                </c:pt>
              </c:strCache>
            </c:strRef>
          </c:cat>
          <c:val>
            <c:numRef>
              <c:f>Sheet1!$B$4:$H$4</c:f>
              <c:numCache>
                <c:formatCode>0%</c:formatCode>
                <c:ptCount val="7"/>
                <c:pt idx="0">
                  <c:v>0.34499999999999997</c:v>
                </c:pt>
                <c:pt idx="1">
                  <c:v>0.11899999999999999</c:v>
                </c:pt>
                <c:pt idx="2">
                  <c:v>0.14299999999999999</c:v>
                </c:pt>
                <c:pt idx="3">
                  <c:v>0.14099999999999999</c:v>
                </c:pt>
                <c:pt idx="4">
                  <c:v>9.1999999999999998E-2</c:v>
                </c:pt>
                <c:pt idx="5">
                  <c:v>0.127</c:v>
                </c:pt>
                <c:pt idx="6">
                  <c:v>3.5999999999999997E-2</c:v>
                </c:pt>
              </c:numCache>
            </c:numRef>
          </c:val>
          <c:extLst>
            <c:ext xmlns:c16="http://schemas.microsoft.com/office/drawing/2014/chart" uri="{C3380CC4-5D6E-409C-BE32-E72D297353CC}">
              <c16:uniqueId val="{00000001-F946-4B62-8A3B-67270C084DB6}"/>
            </c:ext>
          </c:extLst>
        </c:ser>
        <c:ser>
          <c:idx val="4"/>
          <c:order val="2"/>
          <c:tx>
            <c:strRef>
              <c:f>Sheet1!$A$5</c:f>
              <c:strCache>
                <c:ptCount val="1"/>
                <c:pt idx="0">
                  <c:v>2016</c:v>
                </c:pt>
              </c:strCache>
            </c:strRef>
          </c:tx>
          <c:spPr>
            <a:solidFill>
              <a:schemeClr val="accent5">
                <a:lumMod val="60000"/>
                <a:lumOff val="40000"/>
              </a:schemeClr>
            </a:solidFill>
            <a:ln>
              <a:noFill/>
            </a:ln>
            <a:effectLst/>
          </c:spPr>
          <c:invertIfNegative val="0"/>
          <c:cat>
            <c:strRef>
              <c:f>Sheet1!$B$1:$H$1</c:f>
              <c:strCache>
                <c:ptCount val="7"/>
                <c:pt idx="0">
                  <c:v>CREATING SUFFICIENT TESTS TO VERIFY THE DESIGN</c:v>
                </c:pt>
                <c:pt idx="1">
                  <c:v>KNOWING MY VERIFICATION COVERAGE</c:v>
                </c:pt>
                <c:pt idx="2">
                  <c:v>MANAGING THE VERIFICATION PROCESS</c:v>
                </c:pt>
                <c:pt idx="3">
                  <c:v>TIME TO ISOLATE AND RESOLVE A BUG</c:v>
                </c:pt>
                <c:pt idx="4">
                  <c:v>TIME TO DISCOVER THE NEXT BUG</c:v>
                </c:pt>
                <c:pt idx="5">
                  <c:v>DEFINING APPROPRIATE COVERAGE METRICS</c:v>
                </c:pt>
                <c:pt idx="6">
                  <c:v>Other</c:v>
                </c:pt>
              </c:strCache>
            </c:strRef>
          </c:cat>
          <c:val>
            <c:numRef>
              <c:f>Sheet1!$B$5:$H$5</c:f>
              <c:numCache>
                <c:formatCode>0%</c:formatCode>
                <c:ptCount val="7"/>
                <c:pt idx="0">
                  <c:v>0.32300000000000001</c:v>
                </c:pt>
                <c:pt idx="1">
                  <c:v>0.13100000000000001</c:v>
                </c:pt>
                <c:pt idx="2">
                  <c:v>0.121</c:v>
                </c:pt>
                <c:pt idx="3">
                  <c:v>0.188</c:v>
                </c:pt>
                <c:pt idx="4">
                  <c:v>0.13400000000000001</c:v>
                </c:pt>
                <c:pt idx="5">
                  <c:v>8.1000000000000003E-2</c:v>
                </c:pt>
                <c:pt idx="6">
                  <c:v>2.3E-2</c:v>
                </c:pt>
              </c:numCache>
            </c:numRef>
          </c:val>
          <c:extLst>
            <c:ext xmlns:c16="http://schemas.microsoft.com/office/drawing/2014/chart" uri="{C3380CC4-5D6E-409C-BE32-E72D297353CC}">
              <c16:uniqueId val="{00000002-F946-4B62-8A3B-67270C084DB6}"/>
            </c:ext>
          </c:extLst>
        </c:ser>
        <c:ser>
          <c:idx val="1"/>
          <c:order val="3"/>
          <c:tx>
            <c:strRef>
              <c:f>Sheet1!$A$6</c:f>
              <c:strCache>
                <c:ptCount val="1"/>
                <c:pt idx="0">
                  <c:v>2018</c:v>
                </c:pt>
              </c:strCache>
            </c:strRef>
          </c:tx>
          <c:spPr>
            <a:solidFill>
              <a:schemeClr val="accent5">
                <a:lumMod val="20000"/>
                <a:lumOff val="80000"/>
              </a:schemeClr>
            </a:solidFill>
            <a:ln>
              <a:noFill/>
            </a:ln>
            <a:effectLst/>
          </c:spPr>
          <c:invertIfNegative val="0"/>
          <c:cat>
            <c:strRef>
              <c:f>Sheet1!$B$1:$H$1</c:f>
              <c:strCache>
                <c:ptCount val="7"/>
                <c:pt idx="0">
                  <c:v>CREATING SUFFICIENT TESTS TO VERIFY THE DESIGN</c:v>
                </c:pt>
                <c:pt idx="1">
                  <c:v>KNOWING MY VERIFICATION COVERAGE</c:v>
                </c:pt>
                <c:pt idx="2">
                  <c:v>MANAGING THE VERIFICATION PROCESS</c:v>
                </c:pt>
                <c:pt idx="3">
                  <c:v>TIME TO ISOLATE AND RESOLVE A BUG</c:v>
                </c:pt>
                <c:pt idx="4">
                  <c:v>TIME TO DISCOVER THE NEXT BUG</c:v>
                </c:pt>
                <c:pt idx="5">
                  <c:v>DEFINING APPROPRIATE COVERAGE METRICS</c:v>
                </c:pt>
                <c:pt idx="6">
                  <c:v>Other</c:v>
                </c:pt>
              </c:strCache>
            </c:strRef>
          </c:cat>
          <c:val>
            <c:numRef>
              <c:f>Sheet1!$B$6:$H$6</c:f>
              <c:numCache>
                <c:formatCode>0%</c:formatCode>
                <c:ptCount val="7"/>
                <c:pt idx="0">
                  <c:v>0.41699999999999998</c:v>
                </c:pt>
                <c:pt idx="1">
                  <c:v>8.3000000000000004E-2</c:v>
                </c:pt>
                <c:pt idx="2">
                  <c:v>9.4E-2</c:v>
                </c:pt>
                <c:pt idx="3">
                  <c:v>0.13500000000000001</c:v>
                </c:pt>
                <c:pt idx="4">
                  <c:v>0.14599999999999999</c:v>
                </c:pt>
                <c:pt idx="5">
                  <c:v>0.104</c:v>
                </c:pt>
                <c:pt idx="6">
                  <c:v>2.1000000000000001E-2</c:v>
                </c:pt>
              </c:numCache>
            </c:numRef>
          </c:val>
          <c:extLst>
            <c:ext xmlns:c16="http://schemas.microsoft.com/office/drawing/2014/chart" uri="{C3380CC4-5D6E-409C-BE32-E72D297353CC}">
              <c16:uniqueId val="{00000003-F946-4B62-8A3B-67270C084DB6}"/>
            </c:ext>
          </c:extLst>
        </c:ser>
        <c:ser>
          <c:idx val="0"/>
          <c:order val="4"/>
          <c:tx>
            <c:strRef>
              <c:f>Sheet1!$A$7</c:f>
              <c:strCache>
                <c:ptCount val="1"/>
                <c:pt idx="0">
                  <c:v>2020</c:v>
                </c:pt>
              </c:strCache>
            </c:strRef>
          </c:tx>
          <c:spPr>
            <a:solidFill>
              <a:schemeClr val="accent5"/>
            </a:solidFill>
            <a:ln>
              <a:noFill/>
            </a:ln>
            <a:effectLst/>
          </c:spPr>
          <c:invertIfNegative val="0"/>
          <c:cat>
            <c:strRef>
              <c:f>Sheet1!$B$1:$H$1</c:f>
              <c:strCache>
                <c:ptCount val="7"/>
                <c:pt idx="0">
                  <c:v>CREATING SUFFICIENT TESTS TO VERIFY THE DESIGN</c:v>
                </c:pt>
                <c:pt idx="1">
                  <c:v>KNOWING MY VERIFICATION COVERAGE</c:v>
                </c:pt>
                <c:pt idx="2">
                  <c:v>MANAGING THE VERIFICATION PROCESS</c:v>
                </c:pt>
                <c:pt idx="3">
                  <c:v>TIME TO ISOLATE AND RESOLVE A BUG</c:v>
                </c:pt>
                <c:pt idx="4">
                  <c:v>TIME TO DISCOVER THE NEXT BUG</c:v>
                </c:pt>
                <c:pt idx="5">
                  <c:v>DEFINING APPROPRIATE COVERAGE METRICS</c:v>
                </c:pt>
                <c:pt idx="6">
                  <c:v>Other</c:v>
                </c:pt>
              </c:strCache>
            </c:strRef>
          </c:cat>
          <c:val>
            <c:numRef>
              <c:f>Sheet1!$B$7:$H$7</c:f>
              <c:numCache>
                <c:formatCode>0%</c:formatCode>
                <c:ptCount val="7"/>
                <c:pt idx="0">
                  <c:v>0.40100000000000002</c:v>
                </c:pt>
                <c:pt idx="1">
                  <c:v>0.11799999999999999</c:v>
                </c:pt>
                <c:pt idx="2">
                  <c:v>0.10199999999999999</c:v>
                </c:pt>
                <c:pt idx="3">
                  <c:v>0.14199999999999999</c:v>
                </c:pt>
                <c:pt idx="4">
                  <c:v>0.11799999999999999</c:v>
                </c:pt>
                <c:pt idx="5">
                  <c:v>0.10199999999999999</c:v>
                </c:pt>
                <c:pt idx="6">
                  <c:v>1.6E-2</c:v>
                </c:pt>
              </c:numCache>
            </c:numRef>
          </c:val>
          <c:extLst>
            <c:ext xmlns:c16="http://schemas.microsoft.com/office/drawing/2014/chart" uri="{C3380CC4-5D6E-409C-BE32-E72D297353CC}">
              <c16:uniqueId val="{00000004-F946-4B62-8A3B-67270C084DB6}"/>
            </c:ext>
          </c:extLst>
        </c:ser>
        <c:ser>
          <c:idx val="5"/>
          <c:order val="5"/>
          <c:tx>
            <c:strRef>
              <c:f>Sheet1!$A$8</c:f>
              <c:strCache>
                <c:ptCount val="1"/>
                <c:pt idx="0">
                  <c:v>2012</c:v>
                </c:pt>
              </c:strCache>
            </c:strRef>
          </c:tx>
          <c:spPr>
            <a:solidFill>
              <a:schemeClr val="accent6"/>
            </a:solidFill>
            <a:ln>
              <a:noFill/>
            </a:ln>
            <a:effectLst/>
          </c:spPr>
          <c:invertIfNegative val="0"/>
          <c:cat>
            <c:strRef>
              <c:f>Sheet1!$B$1:$H$1</c:f>
              <c:strCache>
                <c:ptCount val="7"/>
                <c:pt idx="0">
                  <c:v>CREATING SUFFICIENT TESTS TO VERIFY THE DESIGN</c:v>
                </c:pt>
                <c:pt idx="1">
                  <c:v>KNOWING MY VERIFICATION COVERAGE</c:v>
                </c:pt>
                <c:pt idx="2">
                  <c:v>MANAGING THE VERIFICATION PROCESS</c:v>
                </c:pt>
                <c:pt idx="3">
                  <c:v>TIME TO ISOLATE AND RESOLVE A BUG</c:v>
                </c:pt>
                <c:pt idx="4">
                  <c:v>TIME TO DISCOVER THE NEXT BUG</c:v>
                </c:pt>
                <c:pt idx="5">
                  <c:v>DEFINING APPROPRIATE COVERAGE METRICS</c:v>
                </c:pt>
                <c:pt idx="6">
                  <c:v>Other</c:v>
                </c:pt>
              </c:strCache>
            </c:strRef>
          </c:cat>
          <c:val>
            <c:numRef>
              <c:f>Sheet1!$B$8:$H$8</c:f>
              <c:numCache>
                <c:formatCode>0%</c:formatCode>
                <c:ptCount val="7"/>
                <c:pt idx="0">
                  <c:v>0.34328358208955223</c:v>
                </c:pt>
                <c:pt idx="1">
                  <c:v>9.950248756218906E-2</c:v>
                </c:pt>
                <c:pt idx="2">
                  <c:v>0.17910447761194029</c:v>
                </c:pt>
                <c:pt idx="3">
                  <c:v>0.13930348258706468</c:v>
                </c:pt>
                <c:pt idx="4">
                  <c:v>0.1044776119402985</c:v>
                </c:pt>
                <c:pt idx="5">
                  <c:v>9.950248756218906E-2</c:v>
                </c:pt>
                <c:pt idx="6">
                  <c:v>3.482587064676617E-2</c:v>
                </c:pt>
              </c:numCache>
            </c:numRef>
          </c:val>
          <c:extLst>
            <c:ext xmlns:c16="http://schemas.microsoft.com/office/drawing/2014/chart" uri="{C3380CC4-5D6E-409C-BE32-E72D297353CC}">
              <c16:uniqueId val="{00000005-F946-4B62-8A3B-67270C084DB6}"/>
            </c:ext>
          </c:extLst>
        </c:ser>
        <c:ser>
          <c:idx val="6"/>
          <c:order val="6"/>
          <c:tx>
            <c:strRef>
              <c:f>Sheet1!$A$9</c:f>
              <c:strCache>
                <c:ptCount val="1"/>
                <c:pt idx="0">
                  <c:v>2014</c:v>
                </c:pt>
              </c:strCache>
            </c:strRef>
          </c:tx>
          <c:spPr>
            <a:solidFill>
              <a:schemeClr val="accent1">
                <a:lumMod val="60000"/>
              </a:schemeClr>
            </a:solidFill>
            <a:ln>
              <a:noFill/>
            </a:ln>
            <a:effectLst/>
          </c:spPr>
          <c:invertIfNegative val="0"/>
          <c:cat>
            <c:strRef>
              <c:f>Sheet1!$B$1:$H$1</c:f>
              <c:strCache>
                <c:ptCount val="7"/>
                <c:pt idx="0">
                  <c:v>CREATING SUFFICIENT TESTS TO VERIFY THE DESIGN</c:v>
                </c:pt>
                <c:pt idx="1">
                  <c:v>KNOWING MY VERIFICATION COVERAGE</c:v>
                </c:pt>
                <c:pt idx="2">
                  <c:v>MANAGING THE VERIFICATION PROCESS</c:v>
                </c:pt>
                <c:pt idx="3">
                  <c:v>TIME TO ISOLATE AND RESOLVE A BUG</c:v>
                </c:pt>
                <c:pt idx="4">
                  <c:v>TIME TO DISCOVER THE NEXT BUG</c:v>
                </c:pt>
                <c:pt idx="5">
                  <c:v>DEFINING APPROPRIATE COVERAGE METRICS</c:v>
                </c:pt>
                <c:pt idx="6">
                  <c:v>Other</c:v>
                </c:pt>
              </c:strCache>
            </c:strRef>
          </c:cat>
          <c:val>
            <c:numRef>
              <c:f>Sheet1!$B$9:$H$9</c:f>
              <c:numCache>
                <c:formatCode>0%</c:formatCode>
                <c:ptCount val="7"/>
                <c:pt idx="0">
                  <c:v>0.41</c:v>
                </c:pt>
                <c:pt idx="1">
                  <c:v>0.09</c:v>
                </c:pt>
                <c:pt idx="2">
                  <c:v>0.11</c:v>
                </c:pt>
                <c:pt idx="3">
                  <c:v>0.19</c:v>
                </c:pt>
                <c:pt idx="4">
                  <c:v>0.1</c:v>
                </c:pt>
                <c:pt idx="5">
                  <c:v>0.08</c:v>
                </c:pt>
                <c:pt idx="6">
                  <c:v>0.02</c:v>
                </c:pt>
              </c:numCache>
            </c:numRef>
          </c:val>
          <c:extLst>
            <c:ext xmlns:c16="http://schemas.microsoft.com/office/drawing/2014/chart" uri="{C3380CC4-5D6E-409C-BE32-E72D297353CC}">
              <c16:uniqueId val="{00000006-F946-4B62-8A3B-67270C084DB6}"/>
            </c:ext>
          </c:extLst>
        </c:ser>
        <c:ser>
          <c:idx val="7"/>
          <c:order val="7"/>
          <c:tx>
            <c:strRef>
              <c:f>Sheet1!$A$10</c:f>
              <c:strCache>
                <c:ptCount val="1"/>
                <c:pt idx="0">
                  <c:v>2016</c:v>
                </c:pt>
              </c:strCache>
            </c:strRef>
          </c:tx>
          <c:spPr>
            <a:solidFill>
              <a:schemeClr val="accent2">
                <a:lumMod val="60000"/>
              </a:schemeClr>
            </a:solidFill>
            <a:ln>
              <a:noFill/>
            </a:ln>
            <a:effectLst/>
          </c:spPr>
          <c:invertIfNegative val="0"/>
          <c:cat>
            <c:strRef>
              <c:f>Sheet1!$B$1:$H$1</c:f>
              <c:strCache>
                <c:ptCount val="7"/>
                <c:pt idx="0">
                  <c:v>CREATING SUFFICIENT TESTS TO VERIFY THE DESIGN</c:v>
                </c:pt>
                <c:pt idx="1">
                  <c:v>KNOWING MY VERIFICATION COVERAGE</c:v>
                </c:pt>
                <c:pt idx="2">
                  <c:v>MANAGING THE VERIFICATION PROCESS</c:v>
                </c:pt>
                <c:pt idx="3">
                  <c:v>TIME TO ISOLATE AND RESOLVE A BUG</c:v>
                </c:pt>
                <c:pt idx="4">
                  <c:v>TIME TO DISCOVER THE NEXT BUG</c:v>
                </c:pt>
                <c:pt idx="5">
                  <c:v>DEFINING APPROPRIATE COVERAGE METRICS</c:v>
                </c:pt>
                <c:pt idx="6">
                  <c:v>Other</c:v>
                </c:pt>
              </c:strCache>
            </c:strRef>
          </c:cat>
          <c:val>
            <c:numRef>
              <c:f>Sheet1!$B$10:$H$10</c:f>
              <c:numCache>
                <c:formatCode>0%</c:formatCode>
                <c:ptCount val="7"/>
                <c:pt idx="0">
                  <c:v>0.36</c:v>
                </c:pt>
                <c:pt idx="1">
                  <c:v>0.13</c:v>
                </c:pt>
                <c:pt idx="2">
                  <c:v>0.13</c:v>
                </c:pt>
                <c:pt idx="3">
                  <c:v>0.22</c:v>
                </c:pt>
                <c:pt idx="4">
                  <c:v>7.0000000000000007E-2</c:v>
                </c:pt>
                <c:pt idx="5">
                  <c:v>0.08</c:v>
                </c:pt>
                <c:pt idx="6">
                  <c:v>2.3E-2</c:v>
                </c:pt>
              </c:numCache>
            </c:numRef>
          </c:val>
          <c:extLst>
            <c:ext xmlns:c16="http://schemas.microsoft.com/office/drawing/2014/chart" uri="{C3380CC4-5D6E-409C-BE32-E72D297353CC}">
              <c16:uniqueId val="{00000007-F946-4B62-8A3B-67270C084DB6}"/>
            </c:ext>
          </c:extLst>
        </c:ser>
        <c:ser>
          <c:idx val="8"/>
          <c:order val="8"/>
          <c:tx>
            <c:strRef>
              <c:f>Sheet1!$A$11</c:f>
              <c:strCache>
                <c:ptCount val="1"/>
                <c:pt idx="0">
                  <c:v>2018</c:v>
                </c:pt>
              </c:strCache>
            </c:strRef>
          </c:tx>
          <c:spPr>
            <a:solidFill>
              <a:schemeClr val="accent3">
                <a:lumMod val="60000"/>
              </a:schemeClr>
            </a:solidFill>
            <a:ln>
              <a:noFill/>
            </a:ln>
            <a:effectLst/>
          </c:spPr>
          <c:invertIfNegative val="0"/>
          <c:cat>
            <c:strRef>
              <c:f>Sheet1!$B$1:$H$1</c:f>
              <c:strCache>
                <c:ptCount val="7"/>
                <c:pt idx="0">
                  <c:v>CREATING SUFFICIENT TESTS TO VERIFY THE DESIGN</c:v>
                </c:pt>
                <c:pt idx="1">
                  <c:v>KNOWING MY VERIFICATION COVERAGE</c:v>
                </c:pt>
                <c:pt idx="2">
                  <c:v>MANAGING THE VERIFICATION PROCESS</c:v>
                </c:pt>
                <c:pt idx="3">
                  <c:v>TIME TO ISOLATE AND RESOLVE A BUG</c:v>
                </c:pt>
                <c:pt idx="4">
                  <c:v>TIME TO DISCOVER THE NEXT BUG</c:v>
                </c:pt>
                <c:pt idx="5">
                  <c:v>DEFINING APPROPRIATE COVERAGE METRICS</c:v>
                </c:pt>
                <c:pt idx="6">
                  <c:v>Other</c:v>
                </c:pt>
              </c:strCache>
            </c:strRef>
          </c:cat>
          <c:val>
            <c:numRef>
              <c:f>Sheet1!$B$11:$H$11</c:f>
              <c:numCache>
                <c:formatCode>0%</c:formatCode>
                <c:ptCount val="7"/>
                <c:pt idx="0">
                  <c:v>0.36799999999999999</c:v>
                </c:pt>
                <c:pt idx="1">
                  <c:v>0.10199999999999999</c:v>
                </c:pt>
                <c:pt idx="2">
                  <c:v>0.13300000000000001</c:v>
                </c:pt>
                <c:pt idx="3">
                  <c:v>0.16</c:v>
                </c:pt>
                <c:pt idx="4">
                  <c:v>0.13</c:v>
                </c:pt>
                <c:pt idx="5">
                  <c:v>8.2000000000000003E-2</c:v>
                </c:pt>
                <c:pt idx="6">
                  <c:v>0.02</c:v>
                </c:pt>
              </c:numCache>
            </c:numRef>
          </c:val>
          <c:extLst>
            <c:ext xmlns:c16="http://schemas.microsoft.com/office/drawing/2014/chart" uri="{C3380CC4-5D6E-409C-BE32-E72D297353CC}">
              <c16:uniqueId val="{00000008-F946-4B62-8A3B-67270C084DB6}"/>
            </c:ext>
          </c:extLst>
        </c:ser>
        <c:ser>
          <c:idx val="9"/>
          <c:order val="9"/>
          <c:tx>
            <c:strRef>
              <c:f>Sheet1!$A$12</c:f>
              <c:strCache>
                <c:ptCount val="1"/>
                <c:pt idx="0">
                  <c:v>2020</c:v>
                </c:pt>
              </c:strCache>
            </c:strRef>
          </c:tx>
          <c:spPr>
            <a:solidFill>
              <a:schemeClr val="accent4">
                <a:lumMod val="60000"/>
              </a:schemeClr>
            </a:solidFill>
            <a:ln>
              <a:noFill/>
            </a:ln>
            <a:effectLst/>
          </c:spPr>
          <c:invertIfNegative val="0"/>
          <c:cat>
            <c:strRef>
              <c:f>Sheet1!$B$1:$H$1</c:f>
              <c:strCache>
                <c:ptCount val="7"/>
                <c:pt idx="0">
                  <c:v>CREATING SUFFICIENT TESTS TO VERIFY THE DESIGN</c:v>
                </c:pt>
                <c:pt idx="1">
                  <c:v>KNOWING MY VERIFICATION COVERAGE</c:v>
                </c:pt>
                <c:pt idx="2">
                  <c:v>MANAGING THE VERIFICATION PROCESS</c:v>
                </c:pt>
                <c:pt idx="3">
                  <c:v>TIME TO ISOLATE AND RESOLVE A BUG</c:v>
                </c:pt>
                <c:pt idx="4">
                  <c:v>TIME TO DISCOVER THE NEXT BUG</c:v>
                </c:pt>
                <c:pt idx="5">
                  <c:v>DEFINING APPROPRIATE COVERAGE METRICS</c:v>
                </c:pt>
                <c:pt idx="6">
                  <c:v>Other</c:v>
                </c:pt>
              </c:strCache>
            </c:strRef>
          </c:cat>
          <c:val>
            <c:numRef>
              <c:f>Sheet1!$B$12:$H$12</c:f>
              <c:numCache>
                <c:formatCode>0%</c:formatCode>
                <c:ptCount val="7"/>
                <c:pt idx="0">
                  <c:v>0.38</c:v>
                </c:pt>
                <c:pt idx="1">
                  <c:v>6.5000000000000002E-2</c:v>
                </c:pt>
                <c:pt idx="2">
                  <c:v>0.16300000000000001</c:v>
                </c:pt>
                <c:pt idx="3">
                  <c:v>0.24399999999999999</c:v>
                </c:pt>
                <c:pt idx="4">
                  <c:v>8.1000000000000003E-2</c:v>
                </c:pt>
                <c:pt idx="5">
                  <c:v>4.9000000000000002E-2</c:v>
                </c:pt>
                <c:pt idx="6">
                  <c:v>1.6E-2</c:v>
                </c:pt>
              </c:numCache>
            </c:numRef>
          </c:val>
          <c:extLst>
            <c:ext xmlns:c16="http://schemas.microsoft.com/office/drawing/2014/chart" uri="{C3380CC4-5D6E-409C-BE32-E72D297353CC}">
              <c16:uniqueId val="{00000009-F946-4B62-8A3B-67270C084DB6}"/>
            </c:ext>
          </c:extLst>
        </c:ser>
        <c:dLbls>
          <c:showLegendKey val="0"/>
          <c:showVal val="0"/>
          <c:showCatName val="0"/>
          <c:showSerName val="0"/>
          <c:showPercent val="0"/>
          <c:showBubbleSize val="0"/>
        </c:dLbls>
        <c:gapWidth val="69"/>
        <c:axId val="543210128"/>
        <c:axId val="539255872"/>
      </c:barChart>
      <c:catAx>
        <c:axId val="5432101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n-US"/>
          </a:p>
        </c:txPr>
        <c:crossAx val="539255872"/>
        <c:crosses val="autoZero"/>
        <c:auto val="1"/>
        <c:lblAlgn val="ctr"/>
        <c:lblOffset val="100"/>
        <c:noMultiLvlLbl val="0"/>
      </c:catAx>
      <c:valAx>
        <c:axId val="539255872"/>
        <c:scaling>
          <c:orientation val="minMax"/>
          <c:max val="0.43000000000000005"/>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r>
                  <a:rPr lang="en-US"/>
                  <a:t>Design Projects</a:t>
                </a:r>
              </a:p>
            </c:rich>
          </c:tx>
          <c:layout>
            <c:manualLayout>
              <c:xMode val="edge"/>
              <c:yMode val="edge"/>
              <c:x val="0.69988846340808075"/>
              <c:y val="0.9498233559392718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n-US"/>
          </a:p>
        </c:txPr>
        <c:crossAx val="543210128"/>
        <c:crosses val="max"/>
        <c:crossBetween val="between"/>
      </c:valAx>
      <c:spPr>
        <a:noFill/>
        <a:ln>
          <a:noFill/>
        </a:ln>
        <a:effectLst/>
      </c:spPr>
    </c:plotArea>
    <c:legend>
      <c:legendPos val="r"/>
      <c:layout>
        <c:manualLayout>
          <c:xMode val="edge"/>
          <c:yMode val="edge"/>
          <c:x val="0.92535503394199647"/>
          <c:y val="0.28380498529868137"/>
          <c:w val="5.7176913728653023E-2"/>
          <c:h val="0.50326787861527456"/>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lumMod val="50000"/>
              <a:lumOff val="50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4354512" cy="345917"/>
          </a:xfrm>
          <a:prstGeom prst="rect">
            <a:avLst/>
          </a:prstGeom>
          <a:noFill/>
          <a:ln>
            <a:noFill/>
          </a:ln>
        </p:spPr>
        <p:txBody>
          <a:bodyPr anchorCtr="0" anchor="t" bIns="46375" lIns="92750" spcFirstLastPara="1" rIns="92750" wrap="square" tIns="463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5692038" y="0"/>
            <a:ext cx="4354512" cy="345917"/>
          </a:xfrm>
          <a:prstGeom prst="rect">
            <a:avLst/>
          </a:prstGeom>
          <a:noFill/>
          <a:ln>
            <a:noFill/>
          </a:ln>
        </p:spPr>
        <p:txBody>
          <a:bodyPr anchorCtr="0" anchor="t" bIns="46375" lIns="92750" spcFirstLastPara="1" rIns="92750" wrap="square" tIns="46375">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004888" y="3286205"/>
            <a:ext cx="8039100" cy="3113247"/>
          </a:xfrm>
          <a:prstGeom prst="rect">
            <a:avLst/>
          </a:prstGeom>
          <a:noFill/>
          <a:ln>
            <a:noFill/>
          </a:ln>
        </p:spPr>
        <p:txBody>
          <a:bodyPr anchorCtr="0" anchor="t" bIns="46375" lIns="92750" spcFirstLastPara="1" rIns="92750" wrap="square" tIns="46375">
            <a:norm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6571208"/>
            <a:ext cx="4354512" cy="345917"/>
          </a:xfrm>
          <a:prstGeom prst="rect">
            <a:avLst/>
          </a:prstGeom>
          <a:noFill/>
          <a:ln>
            <a:noFill/>
          </a:ln>
        </p:spPr>
        <p:txBody>
          <a:bodyPr anchorCtr="0" anchor="b" bIns="46375" lIns="92750" spcFirstLastPara="1" rIns="92750" wrap="square" tIns="46375">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5692038" y="6571208"/>
            <a:ext cx="4354512" cy="345917"/>
          </a:xfrm>
          <a:prstGeom prst="rect">
            <a:avLst/>
          </a:prstGeom>
          <a:noFill/>
          <a:ln>
            <a:noFill/>
          </a:ln>
        </p:spPr>
        <p:txBody>
          <a:bodyPr anchorCtr="0" anchor="b" bIns="46375" lIns="92750" spcFirstLastPara="1" rIns="92750" wrap="square" tIns="463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107" name="Google Shape;107;p1: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10: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729" name="Google Shape;729;p10: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6" name="Shape 3526"/>
        <p:cNvGrpSpPr/>
        <p:nvPr/>
      </p:nvGrpSpPr>
      <p:grpSpPr>
        <a:xfrm>
          <a:off x="0" y="0"/>
          <a:ext cx="0" cy="0"/>
          <a:chOff x="0" y="0"/>
          <a:chExt cx="0" cy="0"/>
        </a:xfrm>
      </p:grpSpPr>
      <p:sp>
        <p:nvSpPr>
          <p:cNvPr id="3527" name="Google Shape;3527;p100: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3528" name="Google Shape;3528;p100: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p11: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8" name="Google Shape;738;p11:notes"/>
          <p:cNvSpPr txBox="1"/>
          <p:nvPr>
            <p:ph idx="1" type="body"/>
          </p:nvPr>
        </p:nvSpPr>
        <p:spPr>
          <a:xfrm>
            <a:off x="1004888" y="3286205"/>
            <a:ext cx="8039100" cy="3113247"/>
          </a:xfrm>
          <a:prstGeom prst="rect">
            <a:avLst/>
          </a:prstGeom>
          <a:noFill/>
          <a:ln>
            <a:noFill/>
          </a:ln>
        </p:spPr>
        <p:txBody>
          <a:bodyPr anchorCtr="0" anchor="t" bIns="46375" lIns="92750" spcFirstLastPara="1" rIns="92750" wrap="square" tIns="46375">
            <a:normAutofit/>
          </a:bodyPr>
          <a:lstStyle/>
          <a:p>
            <a:pPr indent="0" lvl="0" marL="0" rtl="0" algn="l">
              <a:spcBef>
                <a:spcPts val="0"/>
              </a:spcBef>
              <a:spcAft>
                <a:spcPts val="0"/>
              </a:spcAft>
              <a:buNone/>
            </a:pPr>
            <a:r>
              <a:rPr lang="en-US"/>
              <a:t>So what if we could take the lessons we learned from UVM at the block level and apply them to SoC verification?</a:t>
            </a:r>
            <a:endParaRPr/>
          </a:p>
        </p:txBody>
      </p:sp>
      <p:sp>
        <p:nvSpPr>
          <p:cNvPr id="739" name="Google Shape;739;p11:notes"/>
          <p:cNvSpPr txBox="1"/>
          <p:nvPr>
            <p:ph idx="12" type="sldNum"/>
          </p:nvPr>
        </p:nvSpPr>
        <p:spPr>
          <a:xfrm>
            <a:off x="5692038" y="6571208"/>
            <a:ext cx="4354512" cy="345917"/>
          </a:xfrm>
          <a:prstGeom prst="rect">
            <a:avLst/>
          </a:prstGeom>
          <a:noFill/>
          <a:ln>
            <a:noFill/>
          </a:ln>
        </p:spPr>
        <p:txBody>
          <a:bodyPr anchorCtr="0" anchor="b" bIns="46375" lIns="92750" spcFirstLastPara="1" rIns="92750" wrap="square" tIns="463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p12: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8" name="Google Shape;758;p12:notes"/>
          <p:cNvSpPr txBox="1"/>
          <p:nvPr>
            <p:ph idx="1" type="body"/>
          </p:nvPr>
        </p:nvSpPr>
        <p:spPr>
          <a:xfrm>
            <a:off x="1004888" y="3286205"/>
            <a:ext cx="8039100" cy="3113247"/>
          </a:xfrm>
          <a:prstGeom prst="rect">
            <a:avLst/>
          </a:prstGeom>
          <a:noFill/>
          <a:ln>
            <a:noFill/>
          </a:ln>
        </p:spPr>
        <p:txBody>
          <a:bodyPr anchorCtr="0" anchor="t" bIns="46375" lIns="92750" spcFirstLastPara="1" rIns="92750" wrap="square" tIns="46375">
            <a:normAutofit/>
          </a:bodyPr>
          <a:lstStyle/>
          <a:p>
            <a:pPr indent="0" lvl="0" marL="0" rtl="0" algn="l">
              <a:lnSpc>
                <a:spcPct val="80000"/>
              </a:lnSpc>
              <a:spcBef>
                <a:spcPts val="0"/>
              </a:spcBef>
              <a:spcAft>
                <a:spcPts val="0"/>
              </a:spcAft>
              <a:buNone/>
            </a:pPr>
            <a:r>
              <a:rPr lang="en-US" sz="660">
                <a:solidFill>
                  <a:schemeClr val="dk1"/>
                </a:solidFill>
                <a:latin typeface="Arial"/>
                <a:ea typeface="Arial"/>
                <a:cs typeface="Arial"/>
                <a:sym typeface="Arial"/>
              </a:rPr>
              <a:t>One key to Portable Stimulus is to raise the level of abstraction above the transaction level. What do I mean by that? Well, let's take a look at a typical transaction-level sequence in UVM. The sequence generates transactions of a specific type, and for this example let's suppose that the transaction has two data fields, A and B. Inside the body method, we create a transaction of the desired type, randomize it and send it to the driver. Note that there can be constraints in the transaction itself or we can add constraints in-line when we randomize it. Let's assume for this example that we wind up with 3 separate possible values each for A and B.</a:t>
            </a:r>
            <a:endParaRPr/>
          </a:p>
          <a:p>
            <a:pPr indent="0" lvl="0" marL="0" rtl="0" algn="l">
              <a:lnSpc>
                <a:spcPct val="80000"/>
              </a:lnSpc>
              <a:spcBef>
                <a:spcPts val="198"/>
              </a:spcBef>
              <a:spcAft>
                <a:spcPts val="0"/>
              </a:spcAft>
              <a:buNone/>
            </a:pPr>
            <a:r>
              <a:rPr lang="en-US" sz="660">
                <a:solidFill>
                  <a:schemeClr val="dk1"/>
                </a:solidFill>
                <a:latin typeface="Arial"/>
                <a:ea typeface="Arial"/>
                <a:cs typeface="Arial"/>
                <a:sym typeface="Arial"/>
              </a:rPr>
              <a:t>&lt;click&gt;</a:t>
            </a:r>
            <a:endParaRPr/>
          </a:p>
          <a:p>
            <a:pPr indent="0" lvl="0" marL="0" rtl="0" algn="l">
              <a:lnSpc>
                <a:spcPct val="80000"/>
              </a:lnSpc>
              <a:spcBef>
                <a:spcPts val="198"/>
              </a:spcBef>
              <a:spcAft>
                <a:spcPts val="0"/>
              </a:spcAft>
              <a:buNone/>
            </a:pPr>
            <a:r>
              <a:rPr lang="en-US" sz="660">
                <a:solidFill>
                  <a:schemeClr val="dk1"/>
                </a:solidFill>
                <a:latin typeface="Arial"/>
                <a:ea typeface="Arial"/>
                <a:cs typeface="Arial"/>
                <a:sym typeface="Arial"/>
              </a:rPr>
              <a:t>That means that there are 9 unique combinations of A and B, or 9 unique transactions. Of course, when we run this test, it will take much more than 9 iterations to reach all of these combinations. Even though this is a simple example, it illustrates what we mean by a transaction-level test. The difference between one test and another is determined by differences in the contents of a particular transaction. When those transactions are transmitted through the driver, they cause different things to happen in the device under test. We can build sequences like this into higher-level sequences and eventually write virtual sequences to try to coordinate activity between sequences, but it still comes down to randomizing values of transaction parameters. Instead, we want to be able to think of scenarios, where we focus on the actual behaviors that we want to execute.</a:t>
            </a:r>
            <a:endParaRPr/>
          </a:p>
          <a:p>
            <a:pPr indent="0" lvl="0" marL="0" rtl="0" algn="l">
              <a:lnSpc>
                <a:spcPct val="80000"/>
              </a:lnSpc>
              <a:spcBef>
                <a:spcPts val="198"/>
              </a:spcBef>
              <a:spcAft>
                <a:spcPts val="0"/>
              </a:spcAft>
              <a:buNone/>
            </a:pPr>
            <a:r>
              <a:rPr lang="en-US" sz="660">
                <a:solidFill>
                  <a:schemeClr val="dk1"/>
                </a:solidFill>
                <a:latin typeface="Arial"/>
                <a:ea typeface="Arial"/>
                <a:cs typeface="Arial"/>
                <a:sym typeface="Arial"/>
              </a:rPr>
              <a:t>&lt;click&gt;</a:t>
            </a:r>
            <a:endParaRPr/>
          </a:p>
          <a:p>
            <a:pPr indent="0" lvl="0" marL="0" rtl="0" algn="l">
              <a:lnSpc>
                <a:spcPct val="80000"/>
              </a:lnSpc>
              <a:spcBef>
                <a:spcPts val="198"/>
              </a:spcBef>
              <a:spcAft>
                <a:spcPts val="0"/>
              </a:spcAft>
              <a:buNone/>
            </a:pPr>
            <a:r>
              <a:rPr lang="en-US" sz="660">
                <a:solidFill>
                  <a:schemeClr val="dk1"/>
                </a:solidFill>
                <a:latin typeface="Arial"/>
                <a:ea typeface="Arial"/>
                <a:cs typeface="Arial"/>
                <a:sym typeface="Arial"/>
              </a:rPr>
              <a:t>Suppose we have a system that does data compression and decompression. &lt;click&gt; It needs data to work on, so maybe there's a mem copy action to provide the data. And maybe the data comes in originally through some sort of modem receive action. &lt;click&gt; The system might also support DMA transfers from a UART to provide the data. &lt;click&gt; And maybe it can DMA from the modem as well. We now have a graph of possible scenarios here, based on the actions that the design supports and notice that we're not really worrying yet about exactly how these actions happen. But there's a bit more going on here.</a:t>
            </a:r>
            <a:endParaRPr/>
          </a:p>
          <a:p>
            <a:pPr indent="0" lvl="0" marL="0" rtl="0" algn="l">
              <a:lnSpc>
                <a:spcPct val="80000"/>
              </a:lnSpc>
              <a:spcBef>
                <a:spcPts val="198"/>
              </a:spcBef>
              <a:spcAft>
                <a:spcPts val="0"/>
              </a:spcAft>
              <a:buNone/>
            </a:pPr>
            <a:r>
              <a:rPr lang="en-US" sz="660">
                <a:solidFill>
                  <a:schemeClr val="dk1"/>
                </a:solidFill>
                <a:latin typeface="Arial"/>
                <a:ea typeface="Arial"/>
                <a:cs typeface="Arial"/>
                <a:sym typeface="Arial"/>
              </a:rPr>
              <a:t>&lt;click&gt;</a:t>
            </a:r>
            <a:endParaRPr/>
          </a:p>
          <a:p>
            <a:pPr indent="0" lvl="0" marL="0" rtl="0" algn="l">
              <a:lnSpc>
                <a:spcPct val="80000"/>
              </a:lnSpc>
              <a:spcBef>
                <a:spcPts val="198"/>
              </a:spcBef>
              <a:spcAft>
                <a:spcPts val="0"/>
              </a:spcAft>
              <a:buNone/>
            </a:pPr>
            <a:r>
              <a:rPr lang="en-US" sz="660">
                <a:solidFill>
                  <a:schemeClr val="dk1"/>
                </a:solidFill>
                <a:latin typeface="Arial"/>
                <a:ea typeface="Arial"/>
                <a:cs typeface="Arial"/>
                <a:sym typeface="Arial"/>
              </a:rPr>
              <a:t>If we think about </a:t>
            </a:r>
            <a:r>
              <a:rPr i="1" lang="en-US" sz="660">
                <a:solidFill>
                  <a:schemeClr val="dk1"/>
                </a:solidFill>
                <a:latin typeface="Arial"/>
                <a:ea typeface="Arial"/>
                <a:cs typeface="Arial"/>
                <a:sym typeface="Arial"/>
              </a:rPr>
              <a:t>test intent</a:t>
            </a:r>
            <a:r>
              <a:rPr lang="en-US" sz="660">
                <a:solidFill>
                  <a:schemeClr val="dk1"/>
                </a:solidFill>
                <a:latin typeface="Arial"/>
                <a:ea typeface="Arial"/>
                <a:cs typeface="Arial"/>
                <a:sym typeface="Arial"/>
              </a:rPr>
              <a:t>, let's consider the case where the operations we really care about are the mem copy to the compressor action. Looking at the graph of possible scenarios, we can see that the Modem receive action has to happen so that there's actually some data to copy, so given the scenario space, we don't have to fully specify every action. The tool can analyze the graph and determine which supporting actions must be executed to support the desired test intent.</a:t>
            </a:r>
            <a:endParaRPr/>
          </a:p>
          <a:p>
            <a:pPr indent="0" lvl="0" marL="0" rtl="0" algn="l">
              <a:lnSpc>
                <a:spcPct val="80000"/>
              </a:lnSpc>
              <a:spcBef>
                <a:spcPts val="198"/>
              </a:spcBef>
              <a:spcAft>
                <a:spcPts val="0"/>
              </a:spcAft>
              <a:buNone/>
            </a:pPr>
            <a:r>
              <a:rPr lang="en-US" sz="660">
                <a:solidFill>
                  <a:schemeClr val="dk1"/>
                </a:solidFill>
                <a:latin typeface="Arial"/>
                <a:ea typeface="Arial"/>
                <a:cs typeface="Arial"/>
                <a:sym typeface="Arial"/>
              </a:rPr>
              <a:t>&lt;click&gt;</a:t>
            </a:r>
            <a:endParaRPr/>
          </a:p>
          <a:p>
            <a:pPr indent="0" lvl="0" marL="0" rtl="0" algn="l">
              <a:lnSpc>
                <a:spcPct val="80000"/>
              </a:lnSpc>
              <a:spcBef>
                <a:spcPts val="198"/>
              </a:spcBef>
              <a:spcAft>
                <a:spcPts val="0"/>
              </a:spcAft>
              <a:buNone/>
            </a:pPr>
            <a:r>
              <a:rPr lang="en-US" sz="660">
                <a:solidFill>
                  <a:schemeClr val="dk1"/>
                </a:solidFill>
                <a:latin typeface="Arial"/>
                <a:ea typeface="Arial"/>
                <a:cs typeface="Arial"/>
                <a:sym typeface="Arial"/>
              </a:rPr>
              <a:t>Instead, what if we wanted to test the DMA transfer into the compression engine?</a:t>
            </a:r>
            <a:endParaRPr/>
          </a:p>
          <a:p>
            <a:pPr indent="0" lvl="0" marL="0" rtl="0" algn="l">
              <a:lnSpc>
                <a:spcPct val="80000"/>
              </a:lnSpc>
              <a:spcBef>
                <a:spcPts val="198"/>
              </a:spcBef>
              <a:spcAft>
                <a:spcPts val="0"/>
              </a:spcAft>
              <a:buNone/>
            </a:pPr>
            <a:r>
              <a:rPr lang="en-US" sz="660">
                <a:solidFill>
                  <a:schemeClr val="dk1"/>
                </a:solidFill>
                <a:latin typeface="Arial"/>
                <a:ea typeface="Arial"/>
                <a:cs typeface="Arial"/>
                <a:sym typeface="Arial"/>
              </a:rPr>
              <a:t>&lt;click&gt;</a:t>
            </a:r>
            <a:endParaRPr/>
          </a:p>
          <a:p>
            <a:pPr indent="0" lvl="0" marL="0" rtl="0" algn="l">
              <a:lnSpc>
                <a:spcPct val="80000"/>
              </a:lnSpc>
              <a:spcBef>
                <a:spcPts val="198"/>
              </a:spcBef>
              <a:spcAft>
                <a:spcPts val="0"/>
              </a:spcAft>
              <a:buNone/>
            </a:pPr>
            <a:r>
              <a:rPr lang="en-US" sz="660">
                <a:solidFill>
                  <a:schemeClr val="dk1"/>
                </a:solidFill>
                <a:latin typeface="Arial"/>
                <a:ea typeface="Arial"/>
                <a:cs typeface="Arial"/>
                <a:sym typeface="Arial"/>
              </a:rPr>
              <a:t>In this case, the data could be received on either the uart or the modem, so </a:t>
            </a:r>
            <a:r>
              <a:rPr i="1" lang="en-US" sz="660">
                <a:solidFill>
                  <a:schemeClr val="dk1"/>
                </a:solidFill>
                <a:latin typeface="Arial"/>
                <a:ea typeface="Arial"/>
                <a:cs typeface="Arial"/>
                <a:sym typeface="Arial"/>
              </a:rPr>
              <a:t>either</a:t>
            </a:r>
            <a:r>
              <a:rPr lang="en-US" sz="660">
                <a:solidFill>
                  <a:schemeClr val="dk1"/>
                </a:solidFill>
                <a:latin typeface="Arial"/>
                <a:ea typeface="Arial"/>
                <a:cs typeface="Arial"/>
                <a:sym typeface="Arial"/>
              </a:rPr>
              <a:t> action would support the required test intent. If the test generator randomly chose one of these actions, we now have the ability to bring the power of constrained randomization to the scenario level. </a:t>
            </a:r>
            <a:endParaRPr/>
          </a:p>
          <a:p>
            <a:pPr indent="0" lvl="0" marL="0" rtl="0" algn="l">
              <a:lnSpc>
                <a:spcPct val="80000"/>
              </a:lnSpc>
              <a:spcBef>
                <a:spcPts val="198"/>
              </a:spcBef>
              <a:spcAft>
                <a:spcPts val="0"/>
              </a:spcAft>
              <a:buNone/>
            </a:pPr>
            <a:r>
              <a:rPr lang="en-US" sz="660">
                <a:solidFill>
                  <a:schemeClr val="dk1"/>
                </a:solidFill>
                <a:latin typeface="Arial"/>
                <a:ea typeface="Arial"/>
                <a:cs typeface="Arial"/>
                <a:sym typeface="Arial"/>
              </a:rPr>
              <a:t>&lt;click&gt;</a:t>
            </a:r>
            <a:endParaRPr/>
          </a:p>
          <a:p>
            <a:pPr indent="0" lvl="0" marL="0" rtl="0" algn="l">
              <a:lnSpc>
                <a:spcPct val="80000"/>
              </a:lnSpc>
              <a:spcBef>
                <a:spcPts val="198"/>
              </a:spcBef>
              <a:spcAft>
                <a:spcPts val="0"/>
              </a:spcAft>
              <a:buNone/>
            </a:pPr>
            <a:r>
              <a:rPr lang="en-US" sz="660">
                <a:solidFill>
                  <a:schemeClr val="dk1"/>
                </a:solidFill>
                <a:latin typeface="Arial"/>
                <a:ea typeface="Arial"/>
                <a:cs typeface="Arial"/>
                <a:sym typeface="Arial"/>
              </a:rPr>
              <a:t>Each of the resulting scenarios is valid, and because we can analyze the solution space, we can ensure that each required scenario gets generated.  </a:t>
            </a:r>
            <a:endParaRPr/>
          </a:p>
          <a:p>
            <a:pPr indent="0" lvl="0" marL="0" rtl="0" algn="l">
              <a:lnSpc>
                <a:spcPct val="80000"/>
              </a:lnSpc>
              <a:spcBef>
                <a:spcPts val="198"/>
              </a:spcBef>
              <a:spcAft>
                <a:spcPts val="0"/>
              </a:spcAft>
              <a:buNone/>
            </a:pPr>
            <a:r>
              <a:rPr lang="en-US" sz="660">
                <a:solidFill>
                  <a:schemeClr val="dk1"/>
                </a:solidFill>
                <a:latin typeface="Arial"/>
                <a:ea typeface="Arial"/>
                <a:cs typeface="Arial"/>
                <a:sym typeface="Arial"/>
              </a:rPr>
              <a:t>&lt;click&gt;</a:t>
            </a:r>
            <a:endParaRPr/>
          </a:p>
          <a:p>
            <a:pPr indent="0" lvl="0" marL="0" rtl="0" algn="l">
              <a:lnSpc>
                <a:spcPct val="80000"/>
              </a:lnSpc>
              <a:spcBef>
                <a:spcPts val="198"/>
              </a:spcBef>
              <a:spcAft>
                <a:spcPts val="0"/>
              </a:spcAft>
              <a:buNone/>
            </a:pPr>
            <a:r>
              <a:rPr lang="en-US" sz="660">
                <a:solidFill>
                  <a:schemeClr val="dk1"/>
                </a:solidFill>
                <a:latin typeface="Arial"/>
                <a:ea typeface="Arial"/>
                <a:cs typeface="Arial"/>
                <a:sym typeface="Arial"/>
              </a:rPr>
              <a:t>and since each operation may occur with different configuration or data variants, each of these can be generated for each behavioral scenario, guaranteeing that we fully cover the stimulus space.</a:t>
            </a:r>
            <a:endParaRPr sz="660">
              <a:solidFill>
                <a:schemeClr val="dk1"/>
              </a:solidFill>
              <a:latin typeface="Arial"/>
              <a:ea typeface="Arial"/>
              <a:cs typeface="Arial"/>
              <a:sym typeface="Arial"/>
            </a:endParaRPr>
          </a:p>
        </p:txBody>
      </p:sp>
      <p:sp>
        <p:nvSpPr>
          <p:cNvPr id="759" name="Google Shape;759;p12:notes"/>
          <p:cNvSpPr txBox="1"/>
          <p:nvPr>
            <p:ph idx="12" type="sldNum"/>
          </p:nvPr>
        </p:nvSpPr>
        <p:spPr>
          <a:xfrm>
            <a:off x="5692038" y="6571208"/>
            <a:ext cx="4354512" cy="345917"/>
          </a:xfrm>
          <a:prstGeom prst="rect">
            <a:avLst/>
          </a:prstGeom>
          <a:noFill/>
          <a:ln>
            <a:noFill/>
          </a:ln>
        </p:spPr>
        <p:txBody>
          <a:bodyPr anchorCtr="0" anchor="b" bIns="46375" lIns="92750" spcFirstLastPara="1" rIns="92750" wrap="square" tIns="463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p13: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1" name="Google Shape;841;p13:notes"/>
          <p:cNvSpPr txBox="1"/>
          <p:nvPr>
            <p:ph idx="1" type="body"/>
          </p:nvPr>
        </p:nvSpPr>
        <p:spPr>
          <a:xfrm>
            <a:off x="1004888" y="3286205"/>
            <a:ext cx="8039100" cy="3113247"/>
          </a:xfrm>
          <a:prstGeom prst="rect">
            <a:avLst/>
          </a:prstGeom>
          <a:noFill/>
          <a:ln>
            <a:noFill/>
          </a:ln>
        </p:spPr>
        <p:txBody>
          <a:bodyPr anchorCtr="0" anchor="t" bIns="46375" lIns="92750" spcFirstLastPara="1" rIns="92750" wrap="square" tIns="46375">
            <a:normAutofit/>
          </a:bodyPr>
          <a:lstStyle/>
          <a:p>
            <a:pPr indent="0" lvl="0" marL="0" rtl="0" algn="l">
              <a:lnSpc>
                <a:spcPct val="80000"/>
              </a:lnSpc>
              <a:spcBef>
                <a:spcPts val="0"/>
              </a:spcBef>
              <a:spcAft>
                <a:spcPts val="0"/>
              </a:spcAft>
              <a:buNone/>
            </a:pPr>
            <a:r>
              <a:rPr lang="en-US" sz="1110"/>
              <a:t>Scenario-based vs path-based – SB is better</a:t>
            </a:r>
            <a:endParaRPr/>
          </a:p>
          <a:p>
            <a:pPr indent="0" lvl="0" marL="0" rtl="0" algn="l">
              <a:lnSpc>
                <a:spcPct val="80000"/>
              </a:lnSpc>
              <a:spcBef>
                <a:spcPts val="333"/>
              </a:spcBef>
              <a:spcAft>
                <a:spcPts val="0"/>
              </a:spcAft>
              <a:buNone/>
            </a:pPr>
            <a:r>
              <a:rPr lang="en-US" sz="1110"/>
              <a:t>Could do intelligent solver to eliminate duplication; not part of PSS standard</a:t>
            </a:r>
            <a:endParaRPr/>
          </a:p>
          <a:p>
            <a:pPr indent="0" lvl="0" marL="0" rtl="0" algn="l">
              <a:lnSpc>
                <a:spcPct val="80000"/>
              </a:lnSpc>
              <a:spcBef>
                <a:spcPts val="333"/>
              </a:spcBef>
              <a:spcAft>
                <a:spcPts val="0"/>
              </a:spcAft>
              <a:buNone/>
            </a:pPr>
            <a:r>
              <a:rPr lang="en-US" sz="1110"/>
              <a:t>Could add to tools later</a:t>
            </a:r>
            <a:endParaRPr sz="1110"/>
          </a:p>
          <a:p>
            <a:pPr indent="0" lvl="0" marL="0" rtl="0" algn="l">
              <a:lnSpc>
                <a:spcPct val="80000"/>
              </a:lnSpc>
              <a:spcBef>
                <a:spcPts val="333"/>
              </a:spcBef>
              <a:spcAft>
                <a:spcPts val="0"/>
              </a:spcAft>
              <a:buNone/>
            </a:pPr>
            <a:r>
              <a:t/>
            </a:r>
            <a:endParaRPr sz="1110"/>
          </a:p>
          <a:p>
            <a:pPr indent="0" lvl="0" marL="0" rtl="0" algn="l">
              <a:lnSpc>
                <a:spcPct val="80000"/>
              </a:lnSpc>
              <a:spcBef>
                <a:spcPts val="333"/>
              </a:spcBef>
              <a:spcAft>
                <a:spcPts val="0"/>
              </a:spcAft>
              <a:buNone/>
            </a:pPr>
            <a:r>
              <a:rPr lang="en-US" sz="1110"/>
              <a:t>Using Portable Stimulus on the other hand, a tool like Questa inFact integrates Functional Coverage into the test generation process. You still use Functional Coverage points to define the critical states,</a:t>
            </a:r>
            <a:endParaRPr/>
          </a:p>
          <a:p>
            <a:pPr indent="0" lvl="0" marL="0" rtl="0" algn="l">
              <a:lnSpc>
                <a:spcPct val="80000"/>
              </a:lnSpc>
              <a:spcBef>
                <a:spcPts val="333"/>
              </a:spcBef>
              <a:spcAft>
                <a:spcPts val="0"/>
              </a:spcAft>
              <a:buNone/>
            </a:pPr>
            <a:r>
              <a:rPr lang="en-US" sz="1110"/>
              <a:t>&lt;click&gt;</a:t>
            </a:r>
            <a:endParaRPr/>
          </a:p>
          <a:p>
            <a:pPr indent="0" lvl="0" marL="0" rtl="0" algn="l">
              <a:lnSpc>
                <a:spcPct val="80000"/>
              </a:lnSpc>
              <a:spcBef>
                <a:spcPts val="333"/>
              </a:spcBef>
              <a:spcAft>
                <a:spcPts val="0"/>
              </a:spcAft>
              <a:buNone/>
            </a:pPr>
            <a:r>
              <a:rPr lang="en-US" sz="1110"/>
              <a:t>but because the Portable Stimulus specification is DECLARATIVE, inFact can analyze the graph of possible scenarios, identify the ones that will actually hit the coverage point and generate those tests first.</a:t>
            </a:r>
            <a:endParaRPr/>
          </a:p>
          <a:p>
            <a:pPr indent="0" lvl="0" marL="0" rtl="0" algn="l">
              <a:lnSpc>
                <a:spcPct val="80000"/>
              </a:lnSpc>
              <a:spcBef>
                <a:spcPts val="333"/>
              </a:spcBef>
              <a:spcAft>
                <a:spcPts val="0"/>
              </a:spcAft>
              <a:buNone/>
            </a:pPr>
            <a:r>
              <a:rPr lang="en-US" sz="1110"/>
              <a:t>&lt;click&gt;</a:t>
            </a:r>
            <a:endParaRPr/>
          </a:p>
          <a:p>
            <a:pPr indent="0" lvl="0" marL="0" rtl="0" algn="l">
              <a:lnSpc>
                <a:spcPct val="80000"/>
              </a:lnSpc>
              <a:spcBef>
                <a:spcPts val="333"/>
              </a:spcBef>
              <a:spcAft>
                <a:spcPts val="0"/>
              </a:spcAft>
              <a:buNone/>
            </a:pPr>
            <a:r>
              <a:rPr lang="en-US" sz="1110"/>
              <a:t>This gives you the maximum coverage in the fewest tests. Notice how by analyzing the graph we can actually generate tests to hit the coverage points in all possible combinations.</a:t>
            </a:r>
            <a:endParaRPr/>
          </a:p>
          <a:p>
            <a:pPr indent="0" lvl="0" marL="0" rtl="0" algn="l">
              <a:lnSpc>
                <a:spcPct val="80000"/>
              </a:lnSpc>
              <a:spcBef>
                <a:spcPts val="333"/>
              </a:spcBef>
              <a:spcAft>
                <a:spcPts val="0"/>
              </a:spcAft>
              <a:buNone/>
            </a:pPr>
            <a:r>
              <a:rPr lang="en-US" sz="1110"/>
              <a:t>&lt;click&gt;</a:t>
            </a:r>
            <a:endParaRPr/>
          </a:p>
          <a:p>
            <a:pPr indent="0" lvl="0" marL="0" rtl="0" algn="l">
              <a:lnSpc>
                <a:spcPct val="80000"/>
              </a:lnSpc>
              <a:spcBef>
                <a:spcPts val="333"/>
              </a:spcBef>
              <a:spcAft>
                <a:spcPts val="0"/>
              </a:spcAft>
              <a:buNone/>
            </a:pPr>
            <a:r>
              <a:rPr lang="en-US" sz="1110"/>
              <a:t>Then you can run all the other tests to completely cover the graph. Since the activity graph is declarative, inFact can generate every possible path through the graph so you're guaranteed not only to hit your coverage points, </a:t>
            </a:r>
            <a:endParaRPr/>
          </a:p>
          <a:p>
            <a:pPr indent="0" lvl="0" marL="0" rtl="0" algn="l">
              <a:lnSpc>
                <a:spcPct val="80000"/>
              </a:lnSpc>
              <a:spcBef>
                <a:spcPts val="333"/>
              </a:spcBef>
              <a:spcAft>
                <a:spcPts val="0"/>
              </a:spcAft>
              <a:buNone/>
            </a:pPr>
            <a:r>
              <a:rPr lang="en-US" sz="1110"/>
              <a:t>&lt;click&gt;</a:t>
            </a:r>
            <a:endParaRPr/>
          </a:p>
          <a:p>
            <a:pPr indent="0" lvl="0" marL="0" rtl="0" algn="l">
              <a:lnSpc>
                <a:spcPct val="80000"/>
              </a:lnSpc>
              <a:spcBef>
                <a:spcPts val="333"/>
              </a:spcBef>
              <a:spcAft>
                <a:spcPts val="0"/>
              </a:spcAft>
              <a:buNone/>
            </a:pPr>
            <a:r>
              <a:rPr lang="en-US" sz="1110"/>
              <a:t>but also any additional states to uncover those hidden bugs.</a:t>
            </a:r>
            <a:endParaRPr sz="1110"/>
          </a:p>
        </p:txBody>
      </p:sp>
      <p:sp>
        <p:nvSpPr>
          <p:cNvPr id="842" name="Google Shape;842;p13:notes"/>
          <p:cNvSpPr txBox="1"/>
          <p:nvPr>
            <p:ph idx="12" type="sldNum"/>
          </p:nvPr>
        </p:nvSpPr>
        <p:spPr>
          <a:xfrm>
            <a:off x="5692038" y="6571208"/>
            <a:ext cx="4354512" cy="345917"/>
          </a:xfrm>
          <a:prstGeom prst="rect">
            <a:avLst/>
          </a:prstGeom>
          <a:noFill/>
          <a:ln>
            <a:noFill/>
          </a:ln>
        </p:spPr>
        <p:txBody>
          <a:bodyPr anchorCtr="0" anchor="b" bIns="46375" lIns="92750" spcFirstLastPara="1" rIns="92750" wrap="square" tIns="463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p14: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7" name="Google Shape;1137;p14:notes"/>
          <p:cNvSpPr txBox="1"/>
          <p:nvPr>
            <p:ph idx="1" type="body"/>
          </p:nvPr>
        </p:nvSpPr>
        <p:spPr>
          <a:xfrm>
            <a:off x="1004888" y="3286205"/>
            <a:ext cx="8039100" cy="3113247"/>
          </a:xfrm>
          <a:prstGeom prst="rect">
            <a:avLst/>
          </a:prstGeom>
          <a:noFill/>
          <a:ln>
            <a:noFill/>
          </a:ln>
        </p:spPr>
        <p:txBody>
          <a:bodyPr anchorCtr="0" anchor="t" bIns="46375" lIns="92750" spcFirstLastPara="1" rIns="92750" wrap="square" tIns="46375">
            <a:normAutofit/>
          </a:bodyPr>
          <a:lstStyle/>
          <a:p>
            <a:pPr indent="0" lvl="0" marL="0" rtl="0" algn="l">
              <a:lnSpc>
                <a:spcPct val="80000"/>
              </a:lnSpc>
              <a:spcBef>
                <a:spcPts val="0"/>
              </a:spcBef>
              <a:spcAft>
                <a:spcPts val="0"/>
              </a:spcAft>
              <a:buNone/>
            </a:pPr>
            <a:r>
              <a:rPr lang="en-US" sz="1020">
                <a:solidFill>
                  <a:schemeClr val="dk1"/>
                </a:solidFill>
                <a:latin typeface="Calibri"/>
                <a:ea typeface="Calibri"/>
                <a:cs typeface="Calibri"/>
                <a:sym typeface="Calibri"/>
              </a:rPr>
              <a:t>The most important aspect of Portable Stimulus is that it let's you capture your test INTENT. As you'll see, PSS is a declarative language that let's you define a set of rules that represent what's legal when it comes to verifying your design.</a:t>
            </a:r>
            <a:endParaRPr/>
          </a:p>
          <a:p>
            <a:pPr indent="0" lvl="0" marL="0" rtl="0" algn="l">
              <a:lnSpc>
                <a:spcPct val="80000"/>
              </a:lnSpc>
              <a:spcBef>
                <a:spcPts val="306"/>
              </a:spcBef>
              <a:spcAft>
                <a:spcPts val="0"/>
              </a:spcAft>
              <a:buNone/>
            </a:pPr>
            <a:r>
              <a:t/>
            </a:r>
            <a:endParaRPr sz="1020">
              <a:solidFill>
                <a:schemeClr val="dk1"/>
              </a:solidFill>
              <a:latin typeface="Calibri"/>
              <a:ea typeface="Calibri"/>
              <a:cs typeface="Calibri"/>
              <a:sym typeface="Calibri"/>
            </a:endParaRPr>
          </a:p>
          <a:p>
            <a:pPr indent="0" lvl="0" marL="0" rtl="0" algn="l">
              <a:lnSpc>
                <a:spcPct val="80000"/>
              </a:lnSpc>
              <a:spcBef>
                <a:spcPts val="306"/>
              </a:spcBef>
              <a:spcAft>
                <a:spcPts val="0"/>
              </a:spcAft>
              <a:buNone/>
            </a:pPr>
            <a:r>
              <a:rPr lang="en-US" sz="1020">
                <a:solidFill>
                  <a:schemeClr val="dk1"/>
                </a:solidFill>
                <a:latin typeface="Calibri"/>
                <a:ea typeface="Calibri"/>
                <a:cs typeface="Calibri"/>
                <a:sym typeface="Calibri"/>
              </a:rPr>
              <a:t>It let's you define the specific behaviors or operations that you want to verify as a partial specification of your scenario</a:t>
            </a:r>
            <a:endParaRPr/>
          </a:p>
          <a:p>
            <a:pPr indent="0" lvl="0" marL="0" rtl="0" algn="l">
              <a:lnSpc>
                <a:spcPct val="80000"/>
              </a:lnSpc>
              <a:spcBef>
                <a:spcPts val="306"/>
              </a:spcBef>
              <a:spcAft>
                <a:spcPts val="0"/>
              </a:spcAft>
              <a:buNone/>
            </a:pPr>
            <a:r>
              <a:t/>
            </a:r>
            <a:endParaRPr sz="1020">
              <a:solidFill>
                <a:schemeClr val="dk1"/>
              </a:solidFill>
              <a:latin typeface="Calibri"/>
              <a:ea typeface="Calibri"/>
              <a:cs typeface="Calibri"/>
              <a:sym typeface="Calibri"/>
            </a:endParaRPr>
          </a:p>
          <a:p>
            <a:pPr indent="0" lvl="0" marL="0" rtl="0" algn="l">
              <a:lnSpc>
                <a:spcPct val="80000"/>
              </a:lnSpc>
              <a:spcBef>
                <a:spcPts val="306"/>
              </a:spcBef>
              <a:spcAft>
                <a:spcPts val="0"/>
              </a:spcAft>
              <a:buNone/>
            </a:pPr>
            <a:r>
              <a:rPr lang="en-US" sz="1020">
                <a:solidFill>
                  <a:schemeClr val="dk1"/>
                </a:solidFill>
                <a:latin typeface="Calibri"/>
                <a:ea typeface="Calibri"/>
                <a:cs typeface="Calibri"/>
                <a:sym typeface="Calibri"/>
              </a:rPr>
              <a:t>and let's you compose higher-level scenarios from lower-level ones as you go from block to system-level designs.</a:t>
            </a:r>
            <a:endParaRPr/>
          </a:p>
          <a:p>
            <a:pPr indent="0" lvl="0" marL="0" rtl="0" algn="l">
              <a:lnSpc>
                <a:spcPct val="80000"/>
              </a:lnSpc>
              <a:spcBef>
                <a:spcPts val="306"/>
              </a:spcBef>
              <a:spcAft>
                <a:spcPts val="0"/>
              </a:spcAft>
              <a:buNone/>
            </a:pPr>
            <a:r>
              <a:t/>
            </a:r>
            <a:endParaRPr sz="1020">
              <a:solidFill>
                <a:schemeClr val="dk1"/>
              </a:solidFill>
              <a:latin typeface="Calibri"/>
              <a:ea typeface="Calibri"/>
              <a:cs typeface="Calibri"/>
              <a:sym typeface="Calibri"/>
            </a:endParaRPr>
          </a:p>
          <a:p>
            <a:pPr indent="0" lvl="0" marL="0" rtl="0" algn="l">
              <a:lnSpc>
                <a:spcPct val="80000"/>
              </a:lnSpc>
              <a:spcBef>
                <a:spcPts val="306"/>
              </a:spcBef>
              <a:spcAft>
                <a:spcPts val="0"/>
              </a:spcAft>
              <a:buNone/>
            </a:pPr>
            <a:r>
              <a:rPr lang="en-US" sz="1020">
                <a:solidFill>
                  <a:schemeClr val="dk1"/>
                </a:solidFill>
                <a:latin typeface="Calibri"/>
                <a:ea typeface="Calibri"/>
                <a:cs typeface="Calibri"/>
                <a:sym typeface="Calibri"/>
              </a:rPr>
              <a:t>And from these partial specifications of intent, and the rules defined for your system, we build up a formal representation of your test space. </a:t>
            </a:r>
            <a:endParaRPr/>
          </a:p>
          <a:p>
            <a:pPr indent="0" lvl="0" marL="0" rtl="0" algn="l">
              <a:lnSpc>
                <a:spcPct val="80000"/>
              </a:lnSpc>
              <a:spcBef>
                <a:spcPts val="306"/>
              </a:spcBef>
              <a:spcAft>
                <a:spcPts val="0"/>
              </a:spcAft>
              <a:buNone/>
            </a:pPr>
            <a:r>
              <a:t/>
            </a:r>
            <a:endParaRPr sz="1020">
              <a:solidFill>
                <a:schemeClr val="dk1"/>
              </a:solidFill>
              <a:latin typeface="Calibri"/>
              <a:ea typeface="Calibri"/>
              <a:cs typeface="Calibri"/>
              <a:sym typeface="Calibri"/>
            </a:endParaRPr>
          </a:p>
          <a:p>
            <a:pPr indent="0" lvl="0" marL="0" rtl="0" algn="l">
              <a:lnSpc>
                <a:spcPct val="80000"/>
              </a:lnSpc>
              <a:spcBef>
                <a:spcPts val="306"/>
              </a:spcBef>
              <a:spcAft>
                <a:spcPts val="0"/>
              </a:spcAft>
              <a:buNone/>
            </a:pPr>
            <a:r>
              <a:rPr lang="en-US" sz="1020">
                <a:solidFill>
                  <a:schemeClr val="dk1"/>
                </a:solidFill>
                <a:latin typeface="Calibri"/>
                <a:ea typeface="Calibri"/>
                <a:cs typeface="Calibri"/>
                <a:sym typeface="Calibri"/>
              </a:rPr>
              <a:t>From this formal representation, tools can then automatically generate tests</a:t>
            </a:r>
            <a:endParaRPr/>
          </a:p>
          <a:p>
            <a:pPr indent="0" lvl="0" marL="0" rtl="0" algn="l">
              <a:lnSpc>
                <a:spcPct val="80000"/>
              </a:lnSpc>
              <a:spcBef>
                <a:spcPts val="306"/>
              </a:spcBef>
              <a:spcAft>
                <a:spcPts val="0"/>
              </a:spcAft>
              <a:buNone/>
            </a:pPr>
            <a:r>
              <a:t/>
            </a:r>
            <a:endParaRPr sz="1020">
              <a:solidFill>
                <a:schemeClr val="dk1"/>
              </a:solidFill>
              <a:latin typeface="Calibri"/>
              <a:ea typeface="Calibri"/>
              <a:cs typeface="Calibri"/>
              <a:sym typeface="Calibri"/>
            </a:endParaRPr>
          </a:p>
          <a:p>
            <a:pPr indent="0" lvl="0" marL="0" rtl="0" algn="l">
              <a:lnSpc>
                <a:spcPct val="80000"/>
              </a:lnSpc>
              <a:spcBef>
                <a:spcPts val="306"/>
              </a:spcBef>
              <a:spcAft>
                <a:spcPts val="0"/>
              </a:spcAft>
              <a:buNone/>
            </a:pPr>
            <a:r>
              <a:rPr lang="en-US" sz="1020">
                <a:solidFill>
                  <a:schemeClr val="dk1"/>
                </a:solidFill>
                <a:latin typeface="Calibri"/>
                <a:ea typeface="Calibri"/>
                <a:cs typeface="Calibri"/>
                <a:sym typeface="Calibri"/>
              </a:rPr>
              <a:t>on multiple target platforms that implement the behaviors you defined in your scenarios with the proper scheduling.</a:t>
            </a:r>
            <a:endParaRPr/>
          </a:p>
          <a:p>
            <a:pPr indent="0" lvl="0" marL="0" rtl="0" algn="l">
              <a:lnSpc>
                <a:spcPct val="80000"/>
              </a:lnSpc>
              <a:spcBef>
                <a:spcPts val="306"/>
              </a:spcBef>
              <a:spcAft>
                <a:spcPts val="0"/>
              </a:spcAft>
              <a:buNone/>
            </a:pPr>
            <a:r>
              <a:t/>
            </a:r>
            <a:endParaRPr sz="1020">
              <a:solidFill>
                <a:schemeClr val="dk1"/>
              </a:solidFill>
              <a:latin typeface="Calibri"/>
              <a:ea typeface="Calibri"/>
              <a:cs typeface="Calibri"/>
              <a:sym typeface="Calibri"/>
            </a:endParaRPr>
          </a:p>
          <a:p>
            <a:pPr indent="0" lvl="0" marL="0" rtl="0" algn="l">
              <a:lnSpc>
                <a:spcPct val="80000"/>
              </a:lnSpc>
              <a:spcBef>
                <a:spcPts val="306"/>
              </a:spcBef>
              <a:spcAft>
                <a:spcPts val="0"/>
              </a:spcAft>
              <a:buNone/>
            </a:pPr>
            <a:r>
              <a:rPr lang="en-US" sz="1020">
                <a:solidFill>
                  <a:schemeClr val="dk1"/>
                </a:solidFill>
                <a:latin typeface="Calibri"/>
                <a:ea typeface="Calibri"/>
                <a:cs typeface="Calibri"/>
                <a:sym typeface="Calibri"/>
              </a:rPr>
              <a:t>So, we're separating the specification of Test Intent, which is the model that you write, from the implementation of that intent, which can be automated by a tool.</a:t>
            </a:r>
            <a:endParaRPr/>
          </a:p>
          <a:p>
            <a:pPr indent="0" lvl="0" marL="0" rtl="0" algn="l">
              <a:lnSpc>
                <a:spcPct val="80000"/>
              </a:lnSpc>
              <a:spcBef>
                <a:spcPts val="306"/>
              </a:spcBef>
              <a:spcAft>
                <a:spcPts val="0"/>
              </a:spcAft>
              <a:buNone/>
            </a:pPr>
            <a:r>
              <a:t/>
            </a:r>
            <a:endParaRPr sz="1020">
              <a:solidFill>
                <a:schemeClr val="dk1"/>
              </a:solidFill>
              <a:latin typeface="Calibri"/>
              <a:ea typeface="Calibri"/>
              <a:cs typeface="Calibri"/>
              <a:sym typeface="Calibri"/>
            </a:endParaRPr>
          </a:p>
          <a:p>
            <a:pPr indent="0" lvl="0" marL="0" rtl="0" algn="l">
              <a:lnSpc>
                <a:spcPct val="80000"/>
              </a:lnSpc>
              <a:spcBef>
                <a:spcPts val="306"/>
              </a:spcBef>
              <a:spcAft>
                <a:spcPts val="0"/>
              </a:spcAft>
              <a:buNone/>
            </a:pPr>
            <a:r>
              <a:rPr lang="en-US" sz="1020">
                <a:solidFill>
                  <a:schemeClr val="dk1"/>
                </a:solidFill>
                <a:latin typeface="Calibri"/>
                <a:ea typeface="Calibri"/>
                <a:cs typeface="Calibri"/>
                <a:sym typeface="Calibri"/>
              </a:rPr>
              <a:t>So, as you'll see, PSS let's you create high-coverage tests throughout the verification process as you move from block to system and from simulation to emulation to prototyping, and because you can generate these multiple implementations automatically from the same model, the overall process takes much less effort.</a:t>
            </a:r>
            <a:endParaRPr sz="1020">
              <a:solidFill>
                <a:schemeClr val="dk1"/>
              </a:solidFill>
              <a:latin typeface="Calibri"/>
              <a:ea typeface="Calibri"/>
              <a:cs typeface="Calibri"/>
              <a:sym typeface="Calibri"/>
            </a:endParaRPr>
          </a:p>
          <a:p>
            <a:pPr indent="0" lvl="0" marL="0" rtl="0" algn="l">
              <a:lnSpc>
                <a:spcPct val="80000"/>
              </a:lnSpc>
              <a:spcBef>
                <a:spcPts val="306"/>
              </a:spcBef>
              <a:spcAft>
                <a:spcPts val="0"/>
              </a:spcAft>
              <a:buNone/>
            </a:pPr>
            <a:r>
              <a:t/>
            </a:r>
            <a:endParaRPr sz="1020">
              <a:solidFill>
                <a:schemeClr val="dk1"/>
              </a:solidFill>
              <a:latin typeface="Calibri"/>
              <a:ea typeface="Calibri"/>
              <a:cs typeface="Calibri"/>
              <a:sym typeface="Calibri"/>
            </a:endParaRPr>
          </a:p>
        </p:txBody>
      </p:sp>
      <p:sp>
        <p:nvSpPr>
          <p:cNvPr id="1138" name="Google Shape;1138;p14:notes"/>
          <p:cNvSpPr txBox="1"/>
          <p:nvPr>
            <p:ph idx="12" type="sldNum"/>
          </p:nvPr>
        </p:nvSpPr>
        <p:spPr>
          <a:xfrm>
            <a:off x="5692038" y="6571208"/>
            <a:ext cx="4354512" cy="345917"/>
          </a:xfrm>
          <a:prstGeom prst="rect">
            <a:avLst/>
          </a:prstGeom>
          <a:noFill/>
          <a:ln>
            <a:noFill/>
          </a:ln>
        </p:spPr>
        <p:txBody>
          <a:bodyPr anchorCtr="0" anchor="b" bIns="46375" lIns="92750" spcFirstLastPara="1" rIns="92750" wrap="square" tIns="46375">
            <a:noAutofit/>
          </a:bodyPr>
          <a:lstStyle/>
          <a:p>
            <a:pPr indent="0" lvl="0" marL="0" rtl="0" algn="r">
              <a:spcBef>
                <a:spcPts val="0"/>
              </a:spcBef>
              <a:spcAft>
                <a:spcPts val="0"/>
              </a:spcAft>
              <a:buNone/>
            </a:pPr>
            <a:fld id="{00000000-1234-1234-1234-123412341234}" type="slidenum">
              <a:rPr lang="en-US">
                <a:solidFill>
                  <a:srgbClr val="000000"/>
                </a:solidFill>
              </a:rPr>
              <a:t>‹#›</a:t>
            </a:fld>
            <a:endParaRPr>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9" name="Shape 1169"/>
        <p:cNvGrpSpPr/>
        <p:nvPr/>
      </p:nvGrpSpPr>
      <p:grpSpPr>
        <a:xfrm>
          <a:off x="0" y="0"/>
          <a:ext cx="0" cy="0"/>
          <a:chOff x="0" y="0"/>
          <a:chExt cx="0" cy="0"/>
        </a:xfrm>
      </p:grpSpPr>
      <p:sp>
        <p:nvSpPr>
          <p:cNvPr id="1170" name="Google Shape;1170;p15: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1" name="Google Shape;1171;p15:notes"/>
          <p:cNvSpPr txBox="1"/>
          <p:nvPr>
            <p:ph idx="1" type="body"/>
          </p:nvPr>
        </p:nvSpPr>
        <p:spPr>
          <a:xfrm>
            <a:off x="1004888" y="3286205"/>
            <a:ext cx="8039100" cy="3113247"/>
          </a:xfrm>
          <a:prstGeom prst="rect">
            <a:avLst/>
          </a:prstGeom>
          <a:noFill/>
          <a:ln>
            <a:noFill/>
          </a:ln>
        </p:spPr>
        <p:txBody>
          <a:bodyPr anchorCtr="0" anchor="t" bIns="46375" lIns="92750" spcFirstLastPara="1" rIns="92750" wrap="square" tIns="46375">
            <a:normAutofit/>
          </a:bodyPr>
          <a:lstStyle/>
          <a:p>
            <a:pPr indent="0" lvl="0" marL="0" rtl="0" algn="l">
              <a:spcBef>
                <a:spcPts val="0"/>
              </a:spcBef>
              <a:spcAft>
                <a:spcPts val="0"/>
              </a:spcAft>
              <a:buNone/>
            </a:pPr>
            <a:r>
              <a:rPr lang="en-US"/>
              <a:t>So what do we mean by a Portable Stimulus model?</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The first part of a PSS model is what I refer to as the "Abstract Model", which is the specification of your verification intent: What are the behaviors I need to verify? And we specify these at the abstract level, like "send a packet from here to there" or "do a DMA transfer." I don't want to have to think yet about how I'm actually going to implement the behaviors, because</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that's the Realization Layer. As you'll see, there is a very distinct difference between the two, and this is how Portable Stimulus can do what it does. We intentionally kept the Abstract Model at the behavior-scheduling level, and in the Realization Layer, for a given target platform, whether it's UVM or C or whatever..., you specify the implementation details for that behavior. So this separation is what allows PSS to be portable across different implementation languages.</a:t>
            </a:r>
            <a:endParaRPr/>
          </a:p>
        </p:txBody>
      </p:sp>
      <p:sp>
        <p:nvSpPr>
          <p:cNvPr id="1172" name="Google Shape;1172;p15:notes"/>
          <p:cNvSpPr txBox="1"/>
          <p:nvPr>
            <p:ph idx="12" type="sldNum"/>
          </p:nvPr>
        </p:nvSpPr>
        <p:spPr>
          <a:xfrm>
            <a:off x="5692038" y="6571208"/>
            <a:ext cx="4354512" cy="345917"/>
          </a:xfrm>
          <a:prstGeom prst="rect">
            <a:avLst/>
          </a:prstGeom>
          <a:noFill/>
          <a:ln>
            <a:noFill/>
          </a:ln>
        </p:spPr>
        <p:txBody>
          <a:bodyPr anchorCtr="0" anchor="b" bIns="46375" lIns="92750" spcFirstLastPara="1" rIns="92750" wrap="square" tIns="463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p16: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0" name="Google Shape;1190;p16:notes"/>
          <p:cNvSpPr txBox="1"/>
          <p:nvPr>
            <p:ph idx="1" type="body"/>
          </p:nvPr>
        </p:nvSpPr>
        <p:spPr>
          <a:xfrm>
            <a:off x="1004888" y="3286205"/>
            <a:ext cx="8039100" cy="3113247"/>
          </a:xfrm>
          <a:prstGeom prst="rect">
            <a:avLst/>
          </a:prstGeom>
          <a:noFill/>
          <a:ln>
            <a:noFill/>
          </a:ln>
        </p:spPr>
        <p:txBody>
          <a:bodyPr anchorCtr="0" anchor="t" bIns="46375" lIns="92750" spcFirstLastPara="1" rIns="92750" wrap="square" tIns="46375">
            <a:normAutofit/>
          </a:bodyPr>
          <a:lstStyle/>
          <a:p>
            <a:pPr indent="0" lvl="0" marL="0" rtl="0" algn="l">
              <a:lnSpc>
                <a:spcPct val="80000"/>
              </a:lnSpc>
              <a:spcBef>
                <a:spcPts val="0"/>
              </a:spcBef>
              <a:spcAft>
                <a:spcPts val="0"/>
              </a:spcAft>
              <a:buNone/>
            </a:pPr>
            <a:r>
              <a:rPr lang="en-US" sz="930"/>
              <a:t>So, what's the point of all this?</a:t>
            </a:r>
            <a:endParaRPr/>
          </a:p>
          <a:p>
            <a:pPr indent="0" lvl="0" marL="0" rtl="0" algn="l">
              <a:lnSpc>
                <a:spcPct val="80000"/>
              </a:lnSpc>
              <a:spcBef>
                <a:spcPts val="279"/>
              </a:spcBef>
              <a:spcAft>
                <a:spcPts val="0"/>
              </a:spcAft>
              <a:buNone/>
            </a:pPr>
            <a:r>
              <a:t/>
            </a:r>
            <a:endParaRPr sz="930"/>
          </a:p>
          <a:p>
            <a:pPr indent="0" lvl="0" marL="0" rtl="0" algn="l">
              <a:lnSpc>
                <a:spcPct val="80000"/>
              </a:lnSpc>
              <a:spcBef>
                <a:spcPts val="279"/>
              </a:spcBef>
              <a:spcAft>
                <a:spcPts val="0"/>
              </a:spcAft>
              <a:buNone/>
            </a:pPr>
            <a:r>
              <a:rPr lang="en-US" sz="930"/>
              <a:t>We have the ACTIVITY that defines your critical behaviors.</a:t>
            </a:r>
            <a:endParaRPr/>
          </a:p>
          <a:p>
            <a:pPr indent="0" lvl="0" marL="0" rtl="0" algn="l">
              <a:lnSpc>
                <a:spcPct val="80000"/>
              </a:lnSpc>
              <a:spcBef>
                <a:spcPts val="279"/>
              </a:spcBef>
              <a:spcAft>
                <a:spcPts val="0"/>
              </a:spcAft>
              <a:buNone/>
            </a:pPr>
            <a:r>
              <a:t/>
            </a:r>
            <a:endParaRPr sz="930"/>
          </a:p>
          <a:p>
            <a:pPr indent="0" lvl="0" marL="0" rtl="0" algn="l">
              <a:lnSpc>
                <a:spcPct val="80000"/>
              </a:lnSpc>
              <a:spcBef>
                <a:spcPts val="279"/>
              </a:spcBef>
              <a:spcAft>
                <a:spcPts val="0"/>
              </a:spcAft>
              <a:buNone/>
            </a:pPr>
            <a:r>
              <a:rPr lang="en-US" sz="930"/>
              <a:t>And this is what we mean by a "partial specification" of the things that you want to make sure happen, </a:t>
            </a:r>
            <a:endParaRPr/>
          </a:p>
          <a:p>
            <a:pPr indent="0" lvl="0" marL="0" rtl="0" algn="l">
              <a:lnSpc>
                <a:spcPct val="80000"/>
              </a:lnSpc>
              <a:spcBef>
                <a:spcPts val="279"/>
              </a:spcBef>
              <a:spcAft>
                <a:spcPts val="0"/>
              </a:spcAft>
              <a:buNone/>
            </a:pPr>
            <a:r>
              <a:t/>
            </a:r>
            <a:endParaRPr sz="930"/>
          </a:p>
          <a:p>
            <a:pPr indent="0" lvl="0" marL="0" rtl="0" algn="l">
              <a:lnSpc>
                <a:spcPct val="80000"/>
              </a:lnSpc>
              <a:spcBef>
                <a:spcPts val="279"/>
              </a:spcBef>
              <a:spcAft>
                <a:spcPts val="0"/>
              </a:spcAft>
              <a:buNone/>
            </a:pPr>
            <a:r>
              <a:rPr lang="en-US" sz="930"/>
              <a:t>and then the tool is going to INFER a set of additional elements to complete the scenarios. If I include an action that requires an input of a specific type, it is up to the tool to find another available action that can provide that particular data flow object.</a:t>
            </a:r>
            <a:endParaRPr/>
          </a:p>
          <a:p>
            <a:pPr indent="0" lvl="0" marL="0" rtl="0" algn="l">
              <a:lnSpc>
                <a:spcPct val="80000"/>
              </a:lnSpc>
              <a:spcBef>
                <a:spcPts val="279"/>
              </a:spcBef>
              <a:spcAft>
                <a:spcPts val="0"/>
              </a:spcAft>
              <a:buNone/>
            </a:pPr>
            <a:r>
              <a:t/>
            </a:r>
            <a:endParaRPr sz="930"/>
          </a:p>
          <a:p>
            <a:pPr indent="0" lvl="0" marL="0" rtl="0" algn="l">
              <a:lnSpc>
                <a:spcPct val="80000"/>
              </a:lnSpc>
              <a:spcBef>
                <a:spcPts val="279"/>
              </a:spcBef>
              <a:spcAft>
                <a:spcPts val="0"/>
              </a:spcAft>
              <a:buNone/>
            </a:pPr>
            <a:r>
              <a:rPr lang="en-US" sz="930"/>
              <a:t>And it is the other parts of the model that define what is available and the rules by which they will interact.</a:t>
            </a:r>
            <a:endParaRPr/>
          </a:p>
          <a:p>
            <a:pPr indent="0" lvl="0" marL="0" rtl="0" algn="l">
              <a:lnSpc>
                <a:spcPct val="80000"/>
              </a:lnSpc>
              <a:spcBef>
                <a:spcPts val="279"/>
              </a:spcBef>
              <a:spcAft>
                <a:spcPts val="0"/>
              </a:spcAft>
              <a:buNone/>
            </a:pPr>
            <a:r>
              <a:t/>
            </a:r>
            <a:endParaRPr sz="930"/>
          </a:p>
          <a:p>
            <a:pPr indent="0" lvl="0" marL="0" rtl="0" algn="l">
              <a:lnSpc>
                <a:spcPct val="80000"/>
              </a:lnSpc>
              <a:spcBef>
                <a:spcPts val="279"/>
              </a:spcBef>
              <a:spcAft>
                <a:spcPts val="0"/>
              </a:spcAft>
              <a:buNone/>
            </a:pPr>
            <a:r>
              <a:rPr lang="en-US" sz="930"/>
              <a:t>The instantiated components define the set of actions available,</a:t>
            </a:r>
            <a:endParaRPr/>
          </a:p>
          <a:p>
            <a:pPr indent="0" lvl="0" marL="0" rtl="0" algn="l">
              <a:lnSpc>
                <a:spcPct val="80000"/>
              </a:lnSpc>
              <a:spcBef>
                <a:spcPts val="279"/>
              </a:spcBef>
              <a:spcAft>
                <a:spcPts val="0"/>
              </a:spcAft>
              <a:buNone/>
            </a:pPr>
            <a:r>
              <a:t/>
            </a:r>
            <a:endParaRPr sz="930"/>
          </a:p>
          <a:p>
            <a:pPr indent="0" lvl="0" marL="0" rtl="0" algn="l">
              <a:lnSpc>
                <a:spcPct val="80000"/>
              </a:lnSpc>
              <a:spcBef>
                <a:spcPts val="279"/>
              </a:spcBef>
              <a:spcAft>
                <a:spcPts val="0"/>
              </a:spcAft>
              <a:buNone/>
            </a:pPr>
            <a:r>
              <a:rPr lang="en-US" sz="930"/>
              <a:t>and the flow-object bindings of those actions constrain what actions can be inferred. If I have an action that requires a buffer, I can only infer an action that supplies a buffer of a compatible type.</a:t>
            </a:r>
            <a:endParaRPr/>
          </a:p>
          <a:p>
            <a:pPr indent="0" lvl="0" marL="0" rtl="0" algn="l">
              <a:lnSpc>
                <a:spcPct val="80000"/>
              </a:lnSpc>
              <a:spcBef>
                <a:spcPts val="279"/>
              </a:spcBef>
              <a:spcAft>
                <a:spcPts val="0"/>
              </a:spcAft>
              <a:buNone/>
            </a:pPr>
            <a:r>
              <a:t/>
            </a:r>
            <a:endParaRPr sz="930"/>
          </a:p>
          <a:p>
            <a:pPr indent="0" lvl="0" marL="0" rtl="0" algn="l">
              <a:lnSpc>
                <a:spcPct val="80000"/>
              </a:lnSpc>
              <a:spcBef>
                <a:spcPts val="279"/>
              </a:spcBef>
              <a:spcAft>
                <a:spcPts val="0"/>
              </a:spcAft>
              <a:buNone/>
            </a:pPr>
            <a:r>
              <a:rPr lang="en-US" sz="930"/>
              <a:t>And the available resources may present further scheduling constraints since I can only infer actions that fit given the number of resources available in my system.</a:t>
            </a:r>
            <a:endParaRPr/>
          </a:p>
          <a:p>
            <a:pPr indent="0" lvl="0" marL="0" rtl="0" algn="l">
              <a:lnSpc>
                <a:spcPct val="80000"/>
              </a:lnSpc>
              <a:spcBef>
                <a:spcPts val="279"/>
              </a:spcBef>
              <a:spcAft>
                <a:spcPts val="0"/>
              </a:spcAft>
              <a:buNone/>
            </a:pPr>
            <a:r>
              <a:t/>
            </a:r>
            <a:endParaRPr sz="930"/>
          </a:p>
          <a:p>
            <a:pPr indent="0" lvl="0" marL="0" rtl="0" algn="l">
              <a:lnSpc>
                <a:spcPct val="80000"/>
              </a:lnSpc>
              <a:spcBef>
                <a:spcPts val="279"/>
              </a:spcBef>
              <a:spcAft>
                <a:spcPts val="0"/>
              </a:spcAft>
              <a:buNone/>
            </a:pPr>
            <a:r>
              <a:rPr lang="en-US" sz="930"/>
              <a:t>So basically, a PSS model gives you a big box of legos, and you can pick and choose from them to build your critical intent, and let the tool comb through the box to find the right pieces to build the rest of your scenarios.</a:t>
            </a:r>
            <a:endParaRPr/>
          </a:p>
          <a:p>
            <a:pPr indent="0" lvl="0" marL="0" rtl="0" algn="l">
              <a:lnSpc>
                <a:spcPct val="80000"/>
              </a:lnSpc>
              <a:spcBef>
                <a:spcPts val="279"/>
              </a:spcBef>
              <a:spcAft>
                <a:spcPts val="0"/>
              </a:spcAft>
              <a:buNone/>
            </a:pPr>
            <a:r>
              <a:t/>
            </a:r>
            <a:endParaRPr sz="930"/>
          </a:p>
          <a:p>
            <a:pPr indent="0" lvl="0" marL="0" rtl="0" algn="l">
              <a:lnSpc>
                <a:spcPct val="80000"/>
              </a:lnSpc>
              <a:spcBef>
                <a:spcPts val="279"/>
              </a:spcBef>
              <a:spcAft>
                <a:spcPts val="0"/>
              </a:spcAft>
              <a:buNone/>
            </a:pPr>
            <a:r>
              <a:t/>
            </a:r>
            <a:endParaRPr sz="930"/>
          </a:p>
        </p:txBody>
      </p:sp>
      <p:sp>
        <p:nvSpPr>
          <p:cNvPr id="1191" name="Google Shape;1191;p16:notes"/>
          <p:cNvSpPr txBox="1"/>
          <p:nvPr>
            <p:ph idx="12" type="sldNum"/>
          </p:nvPr>
        </p:nvSpPr>
        <p:spPr>
          <a:xfrm>
            <a:off x="5692038" y="6571208"/>
            <a:ext cx="4354512" cy="345917"/>
          </a:xfrm>
          <a:prstGeom prst="rect">
            <a:avLst/>
          </a:prstGeom>
          <a:noFill/>
          <a:ln>
            <a:noFill/>
          </a:ln>
        </p:spPr>
        <p:txBody>
          <a:bodyPr anchorCtr="0" anchor="b" bIns="46375" lIns="92750" spcFirstLastPara="1" rIns="92750" wrap="square" tIns="463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6" name="Shape 1206"/>
        <p:cNvGrpSpPr/>
        <p:nvPr/>
      </p:nvGrpSpPr>
      <p:grpSpPr>
        <a:xfrm>
          <a:off x="0" y="0"/>
          <a:ext cx="0" cy="0"/>
          <a:chOff x="0" y="0"/>
          <a:chExt cx="0" cy="0"/>
        </a:xfrm>
      </p:grpSpPr>
      <p:sp>
        <p:nvSpPr>
          <p:cNvPr id="1207" name="Google Shape;1207;p17: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8" name="Google Shape;1208;p17:notes"/>
          <p:cNvSpPr txBox="1"/>
          <p:nvPr>
            <p:ph idx="1" type="body"/>
          </p:nvPr>
        </p:nvSpPr>
        <p:spPr>
          <a:xfrm>
            <a:off x="1004888" y="3286205"/>
            <a:ext cx="8039100" cy="3113247"/>
          </a:xfrm>
          <a:prstGeom prst="rect">
            <a:avLst/>
          </a:prstGeom>
          <a:noFill/>
          <a:ln>
            <a:noFill/>
          </a:ln>
        </p:spPr>
        <p:txBody>
          <a:bodyPr anchorCtr="0" anchor="t" bIns="46375" lIns="92750" spcFirstLastPara="1" rIns="92750" wrap="square" tIns="46375">
            <a:normAutofit/>
          </a:bodyPr>
          <a:lstStyle/>
          <a:p>
            <a:pPr indent="0" lvl="0" marL="0" rtl="0" algn="l">
              <a:spcBef>
                <a:spcPts val="0"/>
              </a:spcBef>
              <a:spcAft>
                <a:spcPts val="0"/>
              </a:spcAft>
              <a:buNone/>
            </a:pPr>
            <a:r>
              <a:rPr lang="en-US"/>
              <a:t>Obviously, the next step is to actually implement the abstract model on the target platforms. This is what we call the Realization Layer</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For each atomic action, we're going to define an EXEC block, and this is going to specify the target code to define the implementation of the behavior on a particular platform.</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And then the generator will assemble each of the exec block contents into a test on your target platform where each behavior executes according to the schedule defined in the activities of the abstract model.</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1209" name="Google Shape;1209;p17:notes"/>
          <p:cNvSpPr txBox="1"/>
          <p:nvPr>
            <p:ph idx="12" type="sldNum"/>
          </p:nvPr>
        </p:nvSpPr>
        <p:spPr>
          <a:xfrm>
            <a:off x="5692038" y="6571208"/>
            <a:ext cx="4354512" cy="345917"/>
          </a:xfrm>
          <a:prstGeom prst="rect">
            <a:avLst/>
          </a:prstGeom>
          <a:noFill/>
          <a:ln>
            <a:noFill/>
          </a:ln>
        </p:spPr>
        <p:txBody>
          <a:bodyPr anchorCtr="0" anchor="b" bIns="46375" lIns="92750" spcFirstLastPara="1" rIns="92750" wrap="square" tIns="463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p18: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7" name="Google Shape;1227;p18:notes"/>
          <p:cNvSpPr txBox="1"/>
          <p:nvPr>
            <p:ph idx="1" type="body"/>
          </p:nvPr>
        </p:nvSpPr>
        <p:spPr>
          <a:xfrm>
            <a:off x="1004888" y="3286205"/>
            <a:ext cx="8039100" cy="3113247"/>
          </a:xfrm>
          <a:prstGeom prst="rect">
            <a:avLst/>
          </a:prstGeom>
          <a:noFill/>
          <a:ln>
            <a:noFill/>
          </a:ln>
        </p:spPr>
        <p:txBody>
          <a:bodyPr anchorCtr="0" anchor="t" bIns="46375" lIns="92750" spcFirstLastPara="1" rIns="92750" wrap="square" tIns="46375">
            <a:normAutofit/>
          </a:bodyPr>
          <a:lstStyle/>
          <a:p>
            <a:pPr indent="0" lvl="0" marL="0" rtl="0" algn="l">
              <a:lnSpc>
                <a:spcPct val="80000"/>
              </a:lnSpc>
              <a:spcBef>
                <a:spcPts val="0"/>
              </a:spcBef>
              <a:spcAft>
                <a:spcPts val="0"/>
              </a:spcAft>
              <a:buNone/>
            </a:pPr>
            <a:r>
              <a:rPr lang="en-US" sz="839"/>
              <a:t>The general tool flow starts with a description of your portable stimulus intent in what we refer to as the DSL, or Domain-Specific Language. This is typically what is referred to as "PSS" and is a declarative language that allows us to define a scenario model and a set of constraints, including data constraints and scheduling constraints between the different behaviors represented in the model. </a:t>
            </a:r>
            <a:endParaRPr/>
          </a:p>
          <a:p>
            <a:pPr indent="0" lvl="0" marL="0" rtl="0" algn="l">
              <a:lnSpc>
                <a:spcPct val="80000"/>
              </a:lnSpc>
              <a:spcBef>
                <a:spcPts val="252"/>
              </a:spcBef>
              <a:spcAft>
                <a:spcPts val="0"/>
              </a:spcAft>
              <a:buNone/>
            </a:pPr>
            <a:r>
              <a:t/>
            </a:r>
            <a:endParaRPr sz="839"/>
          </a:p>
          <a:p>
            <a:pPr indent="0" lvl="0" marL="0" rtl="0" algn="l">
              <a:lnSpc>
                <a:spcPct val="80000"/>
              </a:lnSpc>
              <a:spcBef>
                <a:spcPts val="252"/>
              </a:spcBef>
              <a:spcAft>
                <a:spcPts val="0"/>
              </a:spcAft>
              <a:buNone/>
            </a:pPr>
            <a:r>
              <a:rPr lang="en-US" sz="839"/>
              <a:t>We have also defined a C++ library that is able to generate the same model. Executing the C++ code generates the same model as compiling the DSL code. </a:t>
            </a:r>
            <a:endParaRPr/>
          </a:p>
          <a:p>
            <a:pPr indent="0" lvl="0" marL="0" rtl="0" algn="l">
              <a:lnSpc>
                <a:spcPct val="80000"/>
              </a:lnSpc>
              <a:spcBef>
                <a:spcPts val="252"/>
              </a:spcBef>
              <a:spcAft>
                <a:spcPts val="0"/>
              </a:spcAft>
              <a:buNone/>
            </a:pPr>
            <a:r>
              <a:t/>
            </a:r>
            <a:endParaRPr sz="839"/>
          </a:p>
          <a:p>
            <a:pPr indent="0" lvl="0" marL="0" rtl="0" algn="l">
              <a:lnSpc>
                <a:spcPct val="80000"/>
              </a:lnSpc>
              <a:spcBef>
                <a:spcPts val="252"/>
              </a:spcBef>
              <a:spcAft>
                <a:spcPts val="0"/>
              </a:spcAft>
              <a:buNone/>
            </a:pPr>
            <a:r>
              <a:rPr lang="en-US" sz="839"/>
              <a:t>Once you have the scenario model, you solve all of the constraints to produce the Solved Model, which is the formal representation of all the legal scenarios defined by the original intent you specified in your model.</a:t>
            </a:r>
            <a:endParaRPr/>
          </a:p>
          <a:p>
            <a:pPr indent="0" lvl="0" marL="0" rtl="0" algn="l">
              <a:lnSpc>
                <a:spcPct val="80000"/>
              </a:lnSpc>
              <a:spcBef>
                <a:spcPts val="252"/>
              </a:spcBef>
              <a:spcAft>
                <a:spcPts val="0"/>
              </a:spcAft>
              <a:buNone/>
            </a:pPr>
            <a:r>
              <a:t/>
            </a:r>
            <a:endParaRPr sz="839"/>
          </a:p>
          <a:p>
            <a:pPr indent="0" lvl="0" marL="0" rtl="0" algn="l">
              <a:lnSpc>
                <a:spcPct val="80000"/>
              </a:lnSpc>
              <a:spcBef>
                <a:spcPts val="252"/>
              </a:spcBef>
              <a:spcAft>
                <a:spcPts val="0"/>
              </a:spcAft>
              <a:buNone/>
            </a:pPr>
            <a:r>
              <a:rPr lang="en-US" sz="839"/>
              <a:t>The test generator then takes that solved model and creates from it the implementation of the test intent on your target platform. </a:t>
            </a:r>
            <a:endParaRPr/>
          </a:p>
          <a:p>
            <a:pPr indent="0" lvl="0" marL="0" rtl="0" algn="l">
              <a:lnSpc>
                <a:spcPct val="80000"/>
              </a:lnSpc>
              <a:spcBef>
                <a:spcPts val="252"/>
              </a:spcBef>
              <a:spcAft>
                <a:spcPts val="0"/>
              </a:spcAft>
              <a:buNone/>
            </a:pPr>
            <a:r>
              <a:t/>
            </a:r>
            <a:endParaRPr sz="839"/>
          </a:p>
          <a:p>
            <a:pPr indent="0" lvl="0" marL="0" rtl="0" algn="l">
              <a:lnSpc>
                <a:spcPct val="80000"/>
              </a:lnSpc>
              <a:spcBef>
                <a:spcPts val="252"/>
              </a:spcBef>
              <a:spcAft>
                <a:spcPts val="0"/>
              </a:spcAft>
              <a:buNone/>
            </a:pPr>
            <a:r>
              <a:rPr lang="en-US" sz="839"/>
              <a:t>If you're targeting a UVM environment, it will generate a set of UVM sequences and virtual sequences to coordinate the behaviors in your UVM environment. It's important to note that it will NOT generate the UVM environment, so PSS is not a REPLACEMENT for UVM. Rather , UVM is one of the likely targets for PSS test generation.</a:t>
            </a:r>
            <a:endParaRPr/>
          </a:p>
          <a:p>
            <a:pPr indent="0" lvl="0" marL="0" rtl="0" algn="l">
              <a:lnSpc>
                <a:spcPct val="80000"/>
              </a:lnSpc>
              <a:spcBef>
                <a:spcPts val="252"/>
              </a:spcBef>
              <a:spcAft>
                <a:spcPts val="0"/>
              </a:spcAft>
              <a:buNone/>
            </a:pPr>
            <a:r>
              <a:t/>
            </a:r>
            <a:endParaRPr sz="839"/>
          </a:p>
          <a:p>
            <a:pPr indent="0" lvl="0" marL="0" rtl="0" algn="l">
              <a:lnSpc>
                <a:spcPct val="80000"/>
              </a:lnSpc>
              <a:spcBef>
                <a:spcPts val="252"/>
              </a:spcBef>
              <a:spcAft>
                <a:spcPts val="0"/>
              </a:spcAft>
              <a:buNone/>
            </a:pPr>
            <a:r>
              <a:rPr lang="en-US" sz="839"/>
              <a:t>You can also generate C code from the model. It's the same scenario, just now implemented in a different language. And, more importantly, if you have some of the code running in C on a processor model, and some running as UVM sequences on verification IP in your test environment, the tool can create whatever hooks are necessary to still ensure that the behaviors running in different languages in your mixed environment still are coordinated to implement the same scenario from your original intent model.</a:t>
            </a:r>
            <a:endParaRPr/>
          </a:p>
          <a:p>
            <a:pPr indent="0" lvl="0" marL="0" rtl="0" algn="l">
              <a:lnSpc>
                <a:spcPct val="80000"/>
              </a:lnSpc>
              <a:spcBef>
                <a:spcPts val="252"/>
              </a:spcBef>
              <a:spcAft>
                <a:spcPts val="0"/>
              </a:spcAft>
              <a:buNone/>
            </a:pPr>
            <a:r>
              <a:t/>
            </a:r>
            <a:endParaRPr sz="839"/>
          </a:p>
          <a:p>
            <a:pPr indent="0" lvl="0" marL="0" rtl="0" algn="l">
              <a:lnSpc>
                <a:spcPct val="80000"/>
              </a:lnSpc>
              <a:spcBef>
                <a:spcPts val="252"/>
              </a:spcBef>
              <a:spcAft>
                <a:spcPts val="0"/>
              </a:spcAft>
              <a:buNone/>
            </a:pPr>
            <a:r>
              <a:rPr lang="en-US" sz="839"/>
              <a:t>The solving of these constraints can be done either at gen-time, where you would generate a set of tests – one for each scenario – that can later be compiled or run in your verification environment, or at run-time, where the generated code may include a generic sequence that, at the right time, will call into the Portable Stimulus tool, to find out the next thing to do. Either generation scheme is valid, and tools don't necessarily have to do both to be PSS-compliant, but either way, you wind up with a target-specific implementation of your original intent that executes on your target platform.</a:t>
            </a:r>
            <a:endParaRPr sz="839"/>
          </a:p>
        </p:txBody>
      </p:sp>
      <p:sp>
        <p:nvSpPr>
          <p:cNvPr id="1228" name="Google Shape;1228;p18:notes"/>
          <p:cNvSpPr txBox="1"/>
          <p:nvPr>
            <p:ph idx="12" type="sldNum"/>
          </p:nvPr>
        </p:nvSpPr>
        <p:spPr>
          <a:xfrm>
            <a:off x="5692038" y="6571208"/>
            <a:ext cx="4354512" cy="345917"/>
          </a:xfrm>
          <a:prstGeom prst="rect">
            <a:avLst/>
          </a:prstGeom>
          <a:noFill/>
          <a:ln>
            <a:noFill/>
          </a:ln>
        </p:spPr>
        <p:txBody>
          <a:bodyPr anchorCtr="0" anchor="b" bIns="46375" lIns="92750" spcFirstLastPara="1" rIns="92750" wrap="square" tIns="463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9" name="Shape 1309"/>
        <p:cNvGrpSpPr/>
        <p:nvPr/>
      </p:nvGrpSpPr>
      <p:grpSpPr>
        <a:xfrm>
          <a:off x="0" y="0"/>
          <a:ext cx="0" cy="0"/>
          <a:chOff x="0" y="0"/>
          <a:chExt cx="0" cy="0"/>
        </a:xfrm>
      </p:grpSpPr>
      <p:sp>
        <p:nvSpPr>
          <p:cNvPr id="1310" name="Google Shape;1310;p19: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1" name="Google Shape;1311;p19:notes"/>
          <p:cNvSpPr txBox="1"/>
          <p:nvPr>
            <p:ph idx="1" type="body"/>
          </p:nvPr>
        </p:nvSpPr>
        <p:spPr>
          <a:xfrm>
            <a:off x="1004888" y="3286205"/>
            <a:ext cx="8039100" cy="3113247"/>
          </a:xfrm>
          <a:prstGeom prst="rect">
            <a:avLst/>
          </a:prstGeom>
          <a:noFill/>
          <a:ln>
            <a:noFill/>
          </a:ln>
        </p:spPr>
        <p:txBody>
          <a:bodyPr anchorCtr="0" anchor="t" bIns="46375" lIns="92750" spcFirstLastPara="1" rIns="92750" wrap="square" tIns="46375">
            <a:normAutofit/>
          </a:bodyPr>
          <a:lstStyle/>
          <a:p>
            <a:pPr indent="0" lvl="0" marL="0" rtl="0" algn="l">
              <a:spcBef>
                <a:spcPts val="0"/>
              </a:spcBef>
              <a:spcAft>
                <a:spcPts val="0"/>
              </a:spcAft>
              <a:buNone/>
            </a:pPr>
            <a:r>
              <a:rPr lang="en-US"/>
              <a:t>UVM is a primary target for PSS.</a:t>
            </a:r>
            <a:endParaRPr/>
          </a:p>
          <a:p>
            <a:pPr indent="0" lvl="0" marL="0" rtl="0" algn="l">
              <a:spcBef>
                <a:spcPts val="360"/>
              </a:spcBef>
              <a:spcAft>
                <a:spcPts val="0"/>
              </a:spcAft>
              <a:buNone/>
            </a:pPr>
            <a:r>
              <a:rPr lang="en-US"/>
              <a:t>PSS is not a replacement for UVM</a:t>
            </a:r>
            <a:endParaRPr/>
          </a:p>
        </p:txBody>
      </p:sp>
      <p:sp>
        <p:nvSpPr>
          <p:cNvPr id="1312" name="Google Shape;1312;p19:notes"/>
          <p:cNvSpPr txBox="1"/>
          <p:nvPr>
            <p:ph idx="12" type="sldNum"/>
          </p:nvPr>
        </p:nvSpPr>
        <p:spPr>
          <a:xfrm>
            <a:off x="5692038" y="6571208"/>
            <a:ext cx="4354512" cy="345917"/>
          </a:xfrm>
          <a:prstGeom prst="rect">
            <a:avLst/>
          </a:prstGeom>
          <a:noFill/>
          <a:ln>
            <a:noFill/>
          </a:ln>
        </p:spPr>
        <p:txBody>
          <a:bodyPr anchorCtr="0" anchor="b" bIns="46375" lIns="92750" spcFirstLastPara="1" rIns="92750" wrap="square" tIns="463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113" name="Google Shape;113;p2: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3" name="Shape 1383"/>
        <p:cNvGrpSpPr/>
        <p:nvPr/>
      </p:nvGrpSpPr>
      <p:grpSpPr>
        <a:xfrm>
          <a:off x="0" y="0"/>
          <a:ext cx="0" cy="0"/>
          <a:chOff x="0" y="0"/>
          <a:chExt cx="0" cy="0"/>
        </a:xfrm>
      </p:grpSpPr>
      <p:sp>
        <p:nvSpPr>
          <p:cNvPr id="1384" name="Google Shape;1384;p20: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1385" name="Google Shape;1385;p20: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1" name="Shape 1461"/>
        <p:cNvGrpSpPr/>
        <p:nvPr/>
      </p:nvGrpSpPr>
      <p:grpSpPr>
        <a:xfrm>
          <a:off x="0" y="0"/>
          <a:ext cx="0" cy="0"/>
          <a:chOff x="0" y="0"/>
          <a:chExt cx="0" cy="0"/>
        </a:xfrm>
      </p:grpSpPr>
      <p:sp>
        <p:nvSpPr>
          <p:cNvPr id="1462" name="Google Shape;1462;p21: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1463" name="Google Shape;1463;p21: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0" name="Shape 1530"/>
        <p:cNvGrpSpPr/>
        <p:nvPr/>
      </p:nvGrpSpPr>
      <p:grpSpPr>
        <a:xfrm>
          <a:off x="0" y="0"/>
          <a:ext cx="0" cy="0"/>
          <a:chOff x="0" y="0"/>
          <a:chExt cx="0" cy="0"/>
        </a:xfrm>
      </p:grpSpPr>
      <p:sp>
        <p:nvSpPr>
          <p:cNvPr id="1531" name="Google Shape;1531;p22: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1532" name="Google Shape;1532;p22: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8" name="Shape 1538"/>
        <p:cNvGrpSpPr/>
        <p:nvPr/>
      </p:nvGrpSpPr>
      <p:grpSpPr>
        <a:xfrm>
          <a:off x="0" y="0"/>
          <a:ext cx="0" cy="0"/>
          <a:chOff x="0" y="0"/>
          <a:chExt cx="0" cy="0"/>
        </a:xfrm>
      </p:grpSpPr>
      <p:sp>
        <p:nvSpPr>
          <p:cNvPr id="1539" name="Google Shape;1539;p23: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1540" name="Google Shape;1540;p23: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6" name="Shape 1546"/>
        <p:cNvGrpSpPr/>
        <p:nvPr/>
      </p:nvGrpSpPr>
      <p:grpSpPr>
        <a:xfrm>
          <a:off x="0" y="0"/>
          <a:ext cx="0" cy="0"/>
          <a:chOff x="0" y="0"/>
          <a:chExt cx="0" cy="0"/>
        </a:xfrm>
      </p:grpSpPr>
      <p:sp>
        <p:nvSpPr>
          <p:cNvPr id="1547" name="Google Shape;1547;p24: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1548" name="Google Shape;1548;p24: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3" name="Shape 1603"/>
        <p:cNvGrpSpPr/>
        <p:nvPr/>
      </p:nvGrpSpPr>
      <p:grpSpPr>
        <a:xfrm>
          <a:off x="0" y="0"/>
          <a:ext cx="0" cy="0"/>
          <a:chOff x="0" y="0"/>
          <a:chExt cx="0" cy="0"/>
        </a:xfrm>
      </p:grpSpPr>
      <p:sp>
        <p:nvSpPr>
          <p:cNvPr id="1604" name="Google Shape;1604;p25: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1605" name="Google Shape;1605;p25: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4" name="Shape 1674"/>
        <p:cNvGrpSpPr/>
        <p:nvPr/>
      </p:nvGrpSpPr>
      <p:grpSpPr>
        <a:xfrm>
          <a:off x="0" y="0"/>
          <a:ext cx="0" cy="0"/>
          <a:chOff x="0" y="0"/>
          <a:chExt cx="0" cy="0"/>
        </a:xfrm>
      </p:grpSpPr>
      <p:sp>
        <p:nvSpPr>
          <p:cNvPr id="1675" name="Google Shape;1675;p26: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1676" name="Google Shape;1676;p26: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6" name="Shape 1736"/>
        <p:cNvGrpSpPr/>
        <p:nvPr/>
      </p:nvGrpSpPr>
      <p:grpSpPr>
        <a:xfrm>
          <a:off x="0" y="0"/>
          <a:ext cx="0" cy="0"/>
          <a:chOff x="0" y="0"/>
          <a:chExt cx="0" cy="0"/>
        </a:xfrm>
      </p:grpSpPr>
      <p:sp>
        <p:nvSpPr>
          <p:cNvPr id="1737" name="Google Shape;1737;p27: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1738" name="Google Shape;1738;p27: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1" name="Shape 1751"/>
        <p:cNvGrpSpPr/>
        <p:nvPr/>
      </p:nvGrpSpPr>
      <p:grpSpPr>
        <a:xfrm>
          <a:off x="0" y="0"/>
          <a:ext cx="0" cy="0"/>
          <a:chOff x="0" y="0"/>
          <a:chExt cx="0" cy="0"/>
        </a:xfrm>
      </p:grpSpPr>
      <p:sp>
        <p:nvSpPr>
          <p:cNvPr id="1752" name="Google Shape;1752;p28: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1753" name="Google Shape;1753;p28: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8" name="Shape 1778"/>
        <p:cNvGrpSpPr/>
        <p:nvPr/>
      </p:nvGrpSpPr>
      <p:grpSpPr>
        <a:xfrm>
          <a:off x="0" y="0"/>
          <a:ext cx="0" cy="0"/>
          <a:chOff x="0" y="0"/>
          <a:chExt cx="0" cy="0"/>
        </a:xfrm>
      </p:grpSpPr>
      <p:sp>
        <p:nvSpPr>
          <p:cNvPr id="1779" name="Google Shape;1779;p29: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1780" name="Google Shape;1780;p29: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121" name="Google Shape;121;p3: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6" name="Shape 1786"/>
        <p:cNvGrpSpPr/>
        <p:nvPr/>
      </p:nvGrpSpPr>
      <p:grpSpPr>
        <a:xfrm>
          <a:off x="0" y="0"/>
          <a:ext cx="0" cy="0"/>
          <a:chOff x="0" y="0"/>
          <a:chExt cx="0" cy="0"/>
        </a:xfrm>
      </p:grpSpPr>
      <p:sp>
        <p:nvSpPr>
          <p:cNvPr id="1787" name="Google Shape;1787;p30: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1788" name="Google Shape;1788;p30: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3" name="Shape 1823"/>
        <p:cNvGrpSpPr/>
        <p:nvPr/>
      </p:nvGrpSpPr>
      <p:grpSpPr>
        <a:xfrm>
          <a:off x="0" y="0"/>
          <a:ext cx="0" cy="0"/>
          <a:chOff x="0" y="0"/>
          <a:chExt cx="0" cy="0"/>
        </a:xfrm>
      </p:grpSpPr>
      <p:sp>
        <p:nvSpPr>
          <p:cNvPr id="1824" name="Google Shape;1824;p31: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1825" name="Google Shape;1825;p31: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1" name="Shape 1861"/>
        <p:cNvGrpSpPr/>
        <p:nvPr/>
      </p:nvGrpSpPr>
      <p:grpSpPr>
        <a:xfrm>
          <a:off x="0" y="0"/>
          <a:ext cx="0" cy="0"/>
          <a:chOff x="0" y="0"/>
          <a:chExt cx="0" cy="0"/>
        </a:xfrm>
      </p:grpSpPr>
      <p:sp>
        <p:nvSpPr>
          <p:cNvPr id="1862" name="Google Shape;1862;p32: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1863" name="Google Shape;1863;p32: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7" name="Shape 1877"/>
        <p:cNvGrpSpPr/>
        <p:nvPr/>
      </p:nvGrpSpPr>
      <p:grpSpPr>
        <a:xfrm>
          <a:off x="0" y="0"/>
          <a:ext cx="0" cy="0"/>
          <a:chOff x="0" y="0"/>
          <a:chExt cx="0" cy="0"/>
        </a:xfrm>
      </p:grpSpPr>
      <p:sp>
        <p:nvSpPr>
          <p:cNvPr id="1878" name="Google Shape;1878;p33: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1879" name="Google Shape;1879;p33: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2" name="Shape 1922"/>
        <p:cNvGrpSpPr/>
        <p:nvPr/>
      </p:nvGrpSpPr>
      <p:grpSpPr>
        <a:xfrm>
          <a:off x="0" y="0"/>
          <a:ext cx="0" cy="0"/>
          <a:chOff x="0" y="0"/>
          <a:chExt cx="0" cy="0"/>
        </a:xfrm>
      </p:grpSpPr>
      <p:sp>
        <p:nvSpPr>
          <p:cNvPr id="1923" name="Google Shape;1923;p34: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1924" name="Google Shape;1924;p34: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0" name="Shape 1990"/>
        <p:cNvGrpSpPr/>
        <p:nvPr/>
      </p:nvGrpSpPr>
      <p:grpSpPr>
        <a:xfrm>
          <a:off x="0" y="0"/>
          <a:ext cx="0" cy="0"/>
          <a:chOff x="0" y="0"/>
          <a:chExt cx="0" cy="0"/>
        </a:xfrm>
      </p:grpSpPr>
      <p:sp>
        <p:nvSpPr>
          <p:cNvPr id="1991" name="Google Shape;1991;p35: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1992" name="Google Shape;1992;p35: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8" name="Shape 1998"/>
        <p:cNvGrpSpPr/>
        <p:nvPr/>
      </p:nvGrpSpPr>
      <p:grpSpPr>
        <a:xfrm>
          <a:off x="0" y="0"/>
          <a:ext cx="0" cy="0"/>
          <a:chOff x="0" y="0"/>
          <a:chExt cx="0" cy="0"/>
        </a:xfrm>
      </p:grpSpPr>
      <p:sp>
        <p:nvSpPr>
          <p:cNvPr id="1999" name="Google Shape;1999;p36: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000" name="Google Shape;2000;p36: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6" name="Shape 2006"/>
        <p:cNvGrpSpPr/>
        <p:nvPr/>
      </p:nvGrpSpPr>
      <p:grpSpPr>
        <a:xfrm>
          <a:off x="0" y="0"/>
          <a:ext cx="0" cy="0"/>
          <a:chOff x="0" y="0"/>
          <a:chExt cx="0" cy="0"/>
        </a:xfrm>
      </p:grpSpPr>
      <p:sp>
        <p:nvSpPr>
          <p:cNvPr id="2007" name="Google Shape;2007;p37: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008" name="Google Shape;2008;p37: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4" name="Shape 2014"/>
        <p:cNvGrpSpPr/>
        <p:nvPr/>
      </p:nvGrpSpPr>
      <p:grpSpPr>
        <a:xfrm>
          <a:off x="0" y="0"/>
          <a:ext cx="0" cy="0"/>
          <a:chOff x="0" y="0"/>
          <a:chExt cx="0" cy="0"/>
        </a:xfrm>
      </p:grpSpPr>
      <p:sp>
        <p:nvSpPr>
          <p:cNvPr id="2015" name="Google Shape;2015;p38: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6" name="Google Shape;2016;p38:notes"/>
          <p:cNvSpPr txBox="1"/>
          <p:nvPr>
            <p:ph idx="1" type="body"/>
          </p:nvPr>
        </p:nvSpPr>
        <p:spPr>
          <a:xfrm>
            <a:off x="1004888" y="3286205"/>
            <a:ext cx="8039100" cy="3113247"/>
          </a:xfrm>
          <a:prstGeom prst="rect">
            <a:avLst/>
          </a:prstGeom>
          <a:noFill/>
          <a:ln>
            <a:noFill/>
          </a:ln>
        </p:spPr>
        <p:txBody>
          <a:bodyPr anchorCtr="0" anchor="t" bIns="46375" lIns="92750" spcFirstLastPara="1" rIns="92750" wrap="square" tIns="46375">
            <a:normAutofit/>
          </a:bodyPr>
          <a:lstStyle/>
          <a:p>
            <a:pPr indent="0" lvl="0" marL="0" rtl="0" algn="l">
              <a:spcBef>
                <a:spcPts val="0"/>
              </a:spcBef>
              <a:spcAft>
                <a:spcPts val="0"/>
              </a:spcAft>
              <a:buNone/>
            </a:pPr>
            <a:r>
              <a:rPr lang="en-US"/>
              <a:t> </a:t>
            </a:r>
            <a:endParaRPr/>
          </a:p>
        </p:txBody>
      </p:sp>
      <p:sp>
        <p:nvSpPr>
          <p:cNvPr id="2017" name="Google Shape;2017;p38:notes"/>
          <p:cNvSpPr txBox="1"/>
          <p:nvPr>
            <p:ph idx="12" type="sldNum"/>
          </p:nvPr>
        </p:nvSpPr>
        <p:spPr>
          <a:xfrm>
            <a:off x="5692038" y="6571208"/>
            <a:ext cx="4354512" cy="345917"/>
          </a:xfrm>
          <a:prstGeom prst="rect">
            <a:avLst/>
          </a:prstGeom>
          <a:noFill/>
          <a:ln>
            <a:noFill/>
          </a:ln>
        </p:spPr>
        <p:txBody>
          <a:bodyPr anchorCtr="0" anchor="b" bIns="46375" lIns="92750" spcFirstLastPara="1" rIns="92750" wrap="square" tIns="463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3" name="Shape 2023"/>
        <p:cNvGrpSpPr/>
        <p:nvPr/>
      </p:nvGrpSpPr>
      <p:grpSpPr>
        <a:xfrm>
          <a:off x="0" y="0"/>
          <a:ext cx="0" cy="0"/>
          <a:chOff x="0" y="0"/>
          <a:chExt cx="0" cy="0"/>
        </a:xfrm>
      </p:grpSpPr>
      <p:sp>
        <p:nvSpPr>
          <p:cNvPr id="2024" name="Google Shape;2024;p39: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025" name="Google Shape;2025;p39: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notes"/>
          <p:cNvSpPr/>
          <p:nvPr>
            <p:ph idx="2" type="sldImg"/>
          </p:nvPr>
        </p:nvSpPr>
        <p:spPr>
          <a:xfrm>
            <a:off x="406400" y="619125"/>
            <a:ext cx="6048375" cy="34020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4:notes"/>
          <p:cNvSpPr txBox="1"/>
          <p:nvPr>
            <p:ph idx="1" type="body"/>
          </p:nvPr>
        </p:nvSpPr>
        <p:spPr>
          <a:xfrm>
            <a:off x="1004888" y="3286205"/>
            <a:ext cx="8039100" cy="3113247"/>
          </a:xfrm>
          <a:prstGeom prst="rect">
            <a:avLst/>
          </a:prstGeom>
          <a:noFill/>
          <a:ln>
            <a:noFill/>
          </a:ln>
        </p:spPr>
        <p:txBody>
          <a:bodyPr anchorCtr="0" anchor="t" bIns="46375" lIns="92750" spcFirstLastPara="1" rIns="92750" wrap="square" tIns="46375">
            <a:normAutofit/>
          </a:bodyPr>
          <a:lstStyle/>
          <a:p>
            <a:pPr indent="0" lvl="0" marL="0" rtl="0" algn="l">
              <a:spcBef>
                <a:spcPts val="0"/>
              </a:spcBef>
              <a:spcAft>
                <a:spcPts val="0"/>
              </a:spcAft>
              <a:buNone/>
            </a:pPr>
            <a:r>
              <a:t/>
            </a:r>
            <a:endParaRPr/>
          </a:p>
        </p:txBody>
      </p:sp>
      <p:sp>
        <p:nvSpPr>
          <p:cNvPr id="130" name="Google Shape;130;p4:notes"/>
          <p:cNvSpPr txBox="1"/>
          <p:nvPr>
            <p:ph idx="3" type="hdr"/>
          </p:nvPr>
        </p:nvSpPr>
        <p:spPr>
          <a:xfrm>
            <a:off x="1" y="0"/>
            <a:ext cx="4354512" cy="345917"/>
          </a:xfrm>
          <a:prstGeom prst="rect">
            <a:avLst/>
          </a:prstGeom>
          <a:noFill/>
          <a:ln>
            <a:noFill/>
          </a:ln>
        </p:spPr>
        <p:txBody>
          <a:bodyPr anchorCtr="0" anchor="t" bIns="46375" lIns="92750" spcFirstLastPara="1" rIns="92750" wrap="square" tIns="46375">
            <a:noAutofit/>
          </a:bodyPr>
          <a:lstStyle/>
          <a:p>
            <a:pPr indent="0" lvl="0" marL="0" rtl="0" algn="l">
              <a:spcBef>
                <a:spcPts val="0"/>
              </a:spcBef>
              <a:spcAft>
                <a:spcPts val="0"/>
              </a:spcAft>
              <a:buNone/>
            </a:pPr>
            <a:r>
              <a:rPr lang="en-US"/>
              <a:t>Preliminary Findings</a:t>
            </a:r>
            <a:endParaRPr/>
          </a:p>
        </p:txBody>
      </p:sp>
      <p:sp>
        <p:nvSpPr>
          <p:cNvPr id="131" name="Google Shape;131;p4:notes"/>
          <p:cNvSpPr txBox="1"/>
          <p:nvPr>
            <p:ph idx="12" type="sldNum"/>
          </p:nvPr>
        </p:nvSpPr>
        <p:spPr>
          <a:xfrm>
            <a:off x="5692038" y="6571208"/>
            <a:ext cx="4354512" cy="345917"/>
          </a:xfrm>
          <a:prstGeom prst="rect">
            <a:avLst/>
          </a:prstGeom>
          <a:noFill/>
          <a:ln>
            <a:noFill/>
          </a:ln>
        </p:spPr>
        <p:txBody>
          <a:bodyPr anchorCtr="0" anchor="b" bIns="46375" lIns="92750" spcFirstLastPara="1" rIns="92750" wrap="square" tIns="46375">
            <a:noAutofit/>
          </a:bodyPr>
          <a:lstStyle/>
          <a:p>
            <a:pPr indent="0" lvl="0" marL="0" rtl="0" algn="r">
              <a:spcBef>
                <a:spcPts val="0"/>
              </a:spcBef>
              <a:spcAft>
                <a:spcPts val="0"/>
              </a:spcAft>
              <a:buNone/>
            </a:pPr>
            <a:fld id="{00000000-1234-1234-1234-123412341234}" type="slidenum">
              <a:rPr lang="en-US"/>
              <a:t>‹#›</a:t>
            </a:fld>
            <a:endParaRPr/>
          </a:p>
        </p:txBody>
      </p:sp>
      <p:sp>
        <p:nvSpPr>
          <p:cNvPr id="132" name="Google Shape;132;p4:notes"/>
          <p:cNvSpPr txBox="1"/>
          <p:nvPr>
            <p:ph idx="11" type="ftr"/>
          </p:nvPr>
        </p:nvSpPr>
        <p:spPr>
          <a:xfrm>
            <a:off x="1" y="6571208"/>
            <a:ext cx="4354512" cy="345917"/>
          </a:xfrm>
          <a:prstGeom prst="rect">
            <a:avLst/>
          </a:prstGeom>
          <a:noFill/>
          <a:ln>
            <a:noFill/>
          </a:ln>
        </p:spPr>
        <p:txBody>
          <a:bodyPr anchorCtr="0" anchor="b" bIns="46375" lIns="92750" spcFirstLastPara="1" rIns="92750" wrap="square" tIns="46375">
            <a:noAutofit/>
          </a:bodyPr>
          <a:lstStyle/>
          <a:p>
            <a:pPr indent="0" lvl="0" marL="0" rtl="0" algn="l">
              <a:spcBef>
                <a:spcPts val="0"/>
              </a:spcBef>
              <a:spcAft>
                <a:spcPts val="0"/>
              </a:spcAft>
              <a:buNone/>
            </a:pPr>
            <a:r>
              <a:rPr lang="en-US"/>
              <a:t>HF, 2018 Functional Verification Study, May 2018</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3" name="Shape 2093"/>
        <p:cNvGrpSpPr/>
        <p:nvPr/>
      </p:nvGrpSpPr>
      <p:grpSpPr>
        <a:xfrm>
          <a:off x="0" y="0"/>
          <a:ext cx="0" cy="0"/>
          <a:chOff x="0" y="0"/>
          <a:chExt cx="0" cy="0"/>
        </a:xfrm>
      </p:grpSpPr>
      <p:sp>
        <p:nvSpPr>
          <p:cNvPr id="2094" name="Google Shape;2094;p40: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095" name="Google Shape;2095;p40: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3" name="Shape 2103"/>
        <p:cNvGrpSpPr/>
        <p:nvPr/>
      </p:nvGrpSpPr>
      <p:grpSpPr>
        <a:xfrm>
          <a:off x="0" y="0"/>
          <a:ext cx="0" cy="0"/>
          <a:chOff x="0" y="0"/>
          <a:chExt cx="0" cy="0"/>
        </a:xfrm>
      </p:grpSpPr>
      <p:sp>
        <p:nvSpPr>
          <p:cNvPr id="2104" name="Google Shape;2104;p41: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105" name="Google Shape;2105;p41: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2" name="Shape 2112"/>
        <p:cNvGrpSpPr/>
        <p:nvPr/>
      </p:nvGrpSpPr>
      <p:grpSpPr>
        <a:xfrm>
          <a:off x="0" y="0"/>
          <a:ext cx="0" cy="0"/>
          <a:chOff x="0" y="0"/>
          <a:chExt cx="0" cy="0"/>
        </a:xfrm>
      </p:grpSpPr>
      <p:sp>
        <p:nvSpPr>
          <p:cNvPr id="2113" name="Google Shape;2113;p42: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114" name="Google Shape;2114;p42: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2" name="Shape 2122"/>
        <p:cNvGrpSpPr/>
        <p:nvPr/>
      </p:nvGrpSpPr>
      <p:grpSpPr>
        <a:xfrm>
          <a:off x="0" y="0"/>
          <a:ext cx="0" cy="0"/>
          <a:chOff x="0" y="0"/>
          <a:chExt cx="0" cy="0"/>
        </a:xfrm>
      </p:grpSpPr>
      <p:sp>
        <p:nvSpPr>
          <p:cNvPr id="2123" name="Google Shape;2123;p43: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124" name="Google Shape;2124;p43: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0" name="Shape 2130"/>
        <p:cNvGrpSpPr/>
        <p:nvPr/>
      </p:nvGrpSpPr>
      <p:grpSpPr>
        <a:xfrm>
          <a:off x="0" y="0"/>
          <a:ext cx="0" cy="0"/>
          <a:chOff x="0" y="0"/>
          <a:chExt cx="0" cy="0"/>
        </a:xfrm>
      </p:grpSpPr>
      <p:sp>
        <p:nvSpPr>
          <p:cNvPr id="2131" name="Google Shape;2131;p44: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132" name="Google Shape;2132;p44: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9" name="Shape 2139"/>
        <p:cNvGrpSpPr/>
        <p:nvPr/>
      </p:nvGrpSpPr>
      <p:grpSpPr>
        <a:xfrm>
          <a:off x="0" y="0"/>
          <a:ext cx="0" cy="0"/>
          <a:chOff x="0" y="0"/>
          <a:chExt cx="0" cy="0"/>
        </a:xfrm>
      </p:grpSpPr>
      <p:sp>
        <p:nvSpPr>
          <p:cNvPr id="2140" name="Google Shape;2140;p45: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141" name="Google Shape;2141;p45: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3" name="Shape 2153"/>
        <p:cNvGrpSpPr/>
        <p:nvPr/>
      </p:nvGrpSpPr>
      <p:grpSpPr>
        <a:xfrm>
          <a:off x="0" y="0"/>
          <a:ext cx="0" cy="0"/>
          <a:chOff x="0" y="0"/>
          <a:chExt cx="0" cy="0"/>
        </a:xfrm>
      </p:grpSpPr>
      <p:sp>
        <p:nvSpPr>
          <p:cNvPr id="2154" name="Google Shape;2154;p46: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155" name="Google Shape;2155;p46: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5" name="Shape 2165"/>
        <p:cNvGrpSpPr/>
        <p:nvPr/>
      </p:nvGrpSpPr>
      <p:grpSpPr>
        <a:xfrm>
          <a:off x="0" y="0"/>
          <a:ext cx="0" cy="0"/>
          <a:chOff x="0" y="0"/>
          <a:chExt cx="0" cy="0"/>
        </a:xfrm>
      </p:grpSpPr>
      <p:sp>
        <p:nvSpPr>
          <p:cNvPr id="2166" name="Google Shape;2166;p47: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167" name="Google Shape;2167;p47: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8" name="Shape 2178"/>
        <p:cNvGrpSpPr/>
        <p:nvPr/>
      </p:nvGrpSpPr>
      <p:grpSpPr>
        <a:xfrm>
          <a:off x="0" y="0"/>
          <a:ext cx="0" cy="0"/>
          <a:chOff x="0" y="0"/>
          <a:chExt cx="0" cy="0"/>
        </a:xfrm>
      </p:grpSpPr>
      <p:sp>
        <p:nvSpPr>
          <p:cNvPr id="2179" name="Google Shape;2179;p48: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180" name="Google Shape;2180;p48: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1" name="Shape 2191"/>
        <p:cNvGrpSpPr/>
        <p:nvPr/>
      </p:nvGrpSpPr>
      <p:grpSpPr>
        <a:xfrm>
          <a:off x="0" y="0"/>
          <a:ext cx="0" cy="0"/>
          <a:chOff x="0" y="0"/>
          <a:chExt cx="0" cy="0"/>
        </a:xfrm>
      </p:grpSpPr>
      <p:sp>
        <p:nvSpPr>
          <p:cNvPr id="2192" name="Google Shape;2192;p49: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193" name="Google Shape;2193;p49: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5: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p5:notes"/>
          <p:cNvSpPr txBox="1"/>
          <p:nvPr>
            <p:ph idx="1" type="body"/>
          </p:nvPr>
        </p:nvSpPr>
        <p:spPr>
          <a:xfrm>
            <a:off x="1004888" y="3286205"/>
            <a:ext cx="8039100" cy="3113247"/>
          </a:xfrm>
          <a:prstGeom prst="rect">
            <a:avLst/>
          </a:prstGeom>
          <a:noFill/>
          <a:ln>
            <a:noFill/>
          </a:ln>
        </p:spPr>
        <p:txBody>
          <a:bodyPr anchorCtr="0" anchor="t" bIns="46375" lIns="92750" spcFirstLastPara="1" rIns="92750" wrap="square" tIns="46375">
            <a:normAutofit/>
          </a:bodyPr>
          <a:lstStyle/>
          <a:p>
            <a:pPr indent="0" lvl="0" marL="0" rtl="0" algn="l">
              <a:spcBef>
                <a:spcPts val="0"/>
              </a:spcBef>
              <a:spcAft>
                <a:spcPts val="0"/>
              </a:spcAft>
              <a:buNone/>
            </a:pPr>
            <a:r>
              <a:t/>
            </a:r>
            <a:endParaRPr/>
          </a:p>
        </p:txBody>
      </p:sp>
      <p:sp>
        <p:nvSpPr>
          <p:cNvPr id="147" name="Google Shape;147;p5:notes"/>
          <p:cNvSpPr txBox="1"/>
          <p:nvPr>
            <p:ph idx="12" type="sldNum"/>
          </p:nvPr>
        </p:nvSpPr>
        <p:spPr>
          <a:xfrm>
            <a:off x="5692038" y="6571208"/>
            <a:ext cx="4354512" cy="345917"/>
          </a:xfrm>
          <a:prstGeom prst="rect">
            <a:avLst/>
          </a:prstGeom>
          <a:noFill/>
          <a:ln>
            <a:noFill/>
          </a:ln>
        </p:spPr>
        <p:txBody>
          <a:bodyPr anchorCtr="0" anchor="b" bIns="46375" lIns="92750" spcFirstLastPara="1" rIns="92750" wrap="square" tIns="463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1" name="Shape 2241"/>
        <p:cNvGrpSpPr/>
        <p:nvPr/>
      </p:nvGrpSpPr>
      <p:grpSpPr>
        <a:xfrm>
          <a:off x="0" y="0"/>
          <a:ext cx="0" cy="0"/>
          <a:chOff x="0" y="0"/>
          <a:chExt cx="0" cy="0"/>
        </a:xfrm>
      </p:grpSpPr>
      <p:sp>
        <p:nvSpPr>
          <p:cNvPr id="2242" name="Google Shape;2242;p50: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243" name="Google Shape;2243;p50: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0" name="Shape 2310"/>
        <p:cNvGrpSpPr/>
        <p:nvPr/>
      </p:nvGrpSpPr>
      <p:grpSpPr>
        <a:xfrm>
          <a:off x="0" y="0"/>
          <a:ext cx="0" cy="0"/>
          <a:chOff x="0" y="0"/>
          <a:chExt cx="0" cy="0"/>
        </a:xfrm>
      </p:grpSpPr>
      <p:sp>
        <p:nvSpPr>
          <p:cNvPr id="2311" name="Google Shape;2311;p51: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312" name="Google Shape;2312;p51: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0" name="Shape 2320"/>
        <p:cNvGrpSpPr/>
        <p:nvPr/>
      </p:nvGrpSpPr>
      <p:grpSpPr>
        <a:xfrm>
          <a:off x="0" y="0"/>
          <a:ext cx="0" cy="0"/>
          <a:chOff x="0" y="0"/>
          <a:chExt cx="0" cy="0"/>
        </a:xfrm>
      </p:grpSpPr>
      <p:sp>
        <p:nvSpPr>
          <p:cNvPr id="2321" name="Google Shape;2321;p52: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322" name="Google Shape;2322;p52: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4" name="Shape 2334"/>
        <p:cNvGrpSpPr/>
        <p:nvPr/>
      </p:nvGrpSpPr>
      <p:grpSpPr>
        <a:xfrm>
          <a:off x="0" y="0"/>
          <a:ext cx="0" cy="0"/>
          <a:chOff x="0" y="0"/>
          <a:chExt cx="0" cy="0"/>
        </a:xfrm>
      </p:grpSpPr>
      <p:sp>
        <p:nvSpPr>
          <p:cNvPr id="2335" name="Google Shape;2335;p53: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336" name="Google Shape;2336;p53: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7" name="Shape 2347"/>
        <p:cNvGrpSpPr/>
        <p:nvPr/>
      </p:nvGrpSpPr>
      <p:grpSpPr>
        <a:xfrm>
          <a:off x="0" y="0"/>
          <a:ext cx="0" cy="0"/>
          <a:chOff x="0" y="0"/>
          <a:chExt cx="0" cy="0"/>
        </a:xfrm>
      </p:grpSpPr>
      <p:sp>
        <p:nvSpPr>
          <p:cNvPr id="2348" name="Google Shape;2348;p54: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349" name="Google Shape;2349;p54: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0" name="Shape 2360"/>
        <p:cNvGrpSpPr/>
        <p:nvPr/>
      </p:nvGrpSpPr>
      <p:grpSpPr>
        <a:xfrm>
          <a:off x="0" y="0"/>
          <a:ext cx="0" cy="0"/>
          <a:chOff x="0" y="0"/>
          <a:chExt cx="0" cy="0"/>
        </a:xfrm>
      </p:grpSpPr>
      <p:sp>
        <p:nvSpPr>
          <p:cNvPr id="2361" name="Google Shape;2361;p55: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362" name="Google Shape;2362;p55: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6" name="Shape 2396"/>
        <p:cNvGrpSpPr/>
        <p:nvPr/>
      </p:nvGrpSpPr>
      <p:grpSpPr>
        <a:xfrm>
          <a:off x="0" y="0"/>
          <a:ext cx="0" cy="0"/>
          <a:chOff x="0" y="0"/>
          <a:chExt cx="0" cy="0"/>
        </a:xfrm>
      </p:grpSpPr>
      <p:sp>
        <p:nvSpPr>
          <p:cNvPr id="2397" name="Google Shape;2397;p56: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398" name="Google Shape;2398;p56: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5" name="Shape 2465"/>
        <p:cNvGrpSpPr/>
        <p:nvPr/>
      </p:nvGrpSpPr>
      <p:grpSpPr>
        <a:xfrm>
          <a:off x="0" y="0"/>
          <a:ext cx="0" cy="0"/>
          <a:chOff x="0" y="0"/>
          <a:chExt cx="0" cy="0"/>
        </a:xfrm>
      </p:grpSpPr>
      <p:sp>
        <p:nvSpPr>
          <p:cNvPr id="2466" name="Google Shape;2466;p57: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467" name="Google Shape;2467;p57: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4" name="Shape 2474"/>
        <p:cNvGrpSpPr/>
        <p:nvPr/>
      </p:nvGrpSpPr>
      <p:grpSpPr>
        <a:xfrm>
          <a:off x="0" y="0"/>
          <a:ext cx="0" cy="0"/>
          <a:chOff x="0" y="0"/>
          <a:chExt cx="0" cy="0"/>
        </a:xfrm>
      </p:grpSpPr>
      <p:sp>
        <p:nvSpPr>
          <p:cNvPr id="2475" name="Google Shape;2475;p58: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476" name="Google Shape;2476;p58: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9" name="Shape 2489"/>
        <p:cNvGrpSpPr/>
        <p:nvPr/>
      </p:nvGrpSpPr>
      <p:grpSpPr>
        <a:xfrm>
          <a:off x="0" y="0"/>
          <a:ext cx="0" cy="0"/>
          <a:chOff x="0" y="0"/>
          <a:chExt cx="0" cy="0"/>
        </a:xfrm>
      </p:grpSpPr>
      <p:sp>
        <p:nvSpPr>
          <p:cNvPr id="2490" name="Google Shape;2490;p59: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491" name="Google Shape;2491;p59: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6: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6:notes"/>
          <p:cNvSpPr txBox="1"/>
          <p:nvPr>
            <p:ph idx="1" type="body"/>
          </p:nvPr>
        </p:nvSpPr>
        <p:spPr>
          <a:xfrm>
            <a:off x="1004888" y="3286205"/>
            <a:ext cx="8039100" cy="3113247"/>
          </a:xfrm>
          <a:prstGeom prst="rect">
            <a:avLst/>
          </a:prstGeom>
          <a:noFill/>
          <a:ln>
            <a:noFill/>
          </a:ln>
        </p:spPr>
        <p:txBody>
          <a:bodyPr anchorCtr="0" anchor="t" bIns="46375" lIns="92750" spcFirstLastPara="1" rIns="92750" wrap="square" tIns="46375">
            <a:normAutofit/>
          </a:bodyPr>
          <a:lstStyle/>
          <a:p>
            <a:pPr indent="0" lvl="0" marL="0" rtl="0" algn="l">
              <a:spcBef>
                <a:spcPts val="0"/>
              </a:spcBef>
              <a:spcAft>
                <a:spcPts val="0"/>
              </a:spcAft>
              <a:buNone/>
            </a:pPr>
            <a:r>
              <a:rPr lang="en-US"/>
              <a:t>UVM took that huge pile of stuff in SystemVerilog and really focused on what is needed for verification.</a:t>
            </a:r>
            <a:endParaRPr/>
          </a:p>
          <a:p>
            <a:pPr indent="0" lvl="0" marL="0" rtl="0" algn="l">
              <a:spcBef>
                <a:spcPts val="360"/>
              </a:spcBef>
              <a:spcAft>
                <a:spcPts val="0"/>
              </a:spcAft>
              <a:buNone/>
            </a:pPr>
            <a:r>
              <a:rPr lang="en-US"/>
              <a:t>&lt;click&gt;</a:t>
            </a:r>
            <a:endParaRPr/>
          </a:p>
          <a:p>
            <a:pPr indent="0" lvl="0" marL="0" rtl="0" algn="l">
              <a:spcBef>
                <a:spcPts val="360"/>
              </a:spcBef>
              <a:spcAft>
                <a:spcPts val="0"/>
              </a:spcAft>
              <a:buNone/>
            </a:pPr>
            <a:r>
              <a:rPr lang="en-US"/>
              <a:t>Constrained random transactions</a:t>
            </a:r>
            <a:endParaRPr/>
          </a:p>
          <a:p>
            <a:pPr indent="0" lvl="0" marL="0" rtl="0" algn="l">
              <a:spcBef>
                <a:spcPts val="360"/>
              </a:spcBef>
              <a:spcAft>
                <a:spcPts val="0"/>
              </a:spcAft>
              <a:buNone/>
            </a:pPr>
            <a:r>
              <a:rPr lang="en-US"/>
              <a:t>Procedurally code larger sequences</a:t>
            </a:r>
            <a:endParaRPr/>
          </a:p>
          <a:p>
            <a:pPr indent="0" lvl="1" marL="457200" rtl="0" algn="l">
              <a:spcBef>
                <a:spcPts val="360"/>
              </a:spcBef>
              <a:spcAft>
                <a:spcPts val="0"/>
              </a:spcAft>
              <a:buNone/>
            </a:pPr>
            <a:r>
              <a:rPr lang="en-US"/>
              <a:t>Send N random transactions with “size” less than M</a:t>
            </a:r>
            <a:endParaRPr/>
          </a:p>
          <a:p>
            <a:pPr indent="0" lvl="0" marL="0" rtl="0" algn="l">
              <a:spcBef>
                <a:spcPts val="360"/>
              </a:spcBef>
              <a:spcAft>
                <a:spcPts val="0"/>
              </a:spcAft>
              <a:buNone/>
            </a:pPr>
            <a:r>
              <a:rPr lang="en-US"/>
              <a:t>Procedurally model test space</a:t>
            </a:r>
            <a:endParaRPr/>
          </a:p>
          <a:p>
            <a:pPr indent="0" lvl="1" marL="457200" rtl="0" algn="l">
              <a:spcBef>
                <a:spcPts val="360"/>
              </a:spcBef>
              <a:spcAft>
                <a:spcPts val="0"/>
              </a:spcAft>
              <a:buNone/>
            </a:pPr>
            <a:r>
              <a:rPr lang="en-US"/>
              <a:t>Video data can come from various sources</a:t>
            </a:r>
            <a:endParaRPr/>
          </a:p>
          <a:p>
            <a:pPr indent="0" lvl="1" marL="457200" rtl="0" algn="l">
              <a:spcBef>
                <a:spcPts val="360"/>
              </a:spcBef>
              <a:spcAft>
                <a:spcPts val="0"/>
              </a:spcAft>
              <a:buNone/>
            </a:pPr>
            <a:r>
              <a:rPr lang="en-US"/>
              <a:t>There are N DMA channel</a:t>
            </a:r>
            <a:endParaRPr/>
          </a:p>
          <a:p>
            <a:pPr indent="0" lvl="1" marL="457200" rtl="0" algn="l">
              <a:spcBef>
                <a:spcPts val="360"/>
              </a:spcBef>
              <a:spcAft>
                <a:spcPts val="0"/>
              </a:spcAft>
              <a:buNone/>
            </a:pPr>
            <a:r>
              <a:rPr lang="en-US"/>
              <a:t>Graphics needs to power up before using it</a:t>
            </a:r>
            <a:endParaRPr/>
          </a:p>
          <a:p>
            <a:pPr indent="0" lvl="1" marL="457200" rtl="0" algn="l">
              <a:spcBef>
                <a:spcPts val="360"/>
              </a:spcBef>
              <a:spcAft>
                <a:spcPts val="0"/>
              </a:spcAft>
              <a:buNone/>
            </a:pPr>
            <a:r>
              <a:rPr lang="en-US"/>
              <a:t>Power management sequence</a:t>
            </a:r>
            <a:endParaRPr/>
          </a:p>
          <a:p>
            <a:pPr indent="0" lvl="0" marL="0" rtl="0" algn="l">
              <a:spcBef>
                <a:spcPts val="360"/>
              </a:spcBef>
              <a:spcAft>
                <a:spcPts val="0"/>
              </a:spcAft>
              <a:buNone/>
            </a:pPr>
            <a:r>
              <a:t/>
            </a:r>
            <a:endParaRPr/>
          </a:p>
        </p:txBody>
      </p:sp>
      <p:sp>
        <p:nvSpPr>
          <p:cNvPr id="459" name="Google Shape;459;p6:notes"/>
          <p:cNvSpPr txBox="1"/>
          <p:nvPr>
            <p:ph idx="12" type="sldNum"/>
          </p:nvPr>
        </p:nvSpPr>
        <p:spPr>
          <a:xfrm>
            <a:off x="5692038" y="6571208"/>
            <a:ext cx="4354512" cy="345917"/>
          </a:xfrm>
          <a:prstGeom prst="rect">
            <a:avLst/>
          </a:prstGeom>
          <a:noFill/>
          <a:ln>
            <a:noFill/>
          </a:ln>
        </p:spPr>
        <p:txBody>
          <a:bodyPr anchorCtr="0" anchor="b" bIns="46375" lIns="92750" spcFirstLastPara="1" rIns="92750" wrap="square" tIns="463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7" name="Shape 2507"/>
        <p:cNvGrpSpPr/>
        <p:nvPr/>
      </p:nvGrpSpPr>
      <p:grpSpPr>
        <a:xfrm>
          <a:off x="0" y="0"/>
          <a:ext cx="0" cy="0"/>
          <a:chOff x="0" y="0"/>
          <a:chExt cx="0" cy="0"/>
        </a:xfrm>
      </p:grpSpPr>
      <p:sp>
        <p:nvSpPr>
          <p:cNvPr id="2508" name="Google Shape;2508;p60: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9" name="Google Shape;2509;p60:notes"/>
          <p:cNvSpPr txBox="1"/>
          <p:nvPr>
            <p:ph idx="1" type="body"/>
          </p:nvPr>
        </p:nvSpPr>
        <p:spPr>
          <a:xfrm>
            <a:off x="1004888" y="3286205"/>
            <a:ext cx="8039100" cy="3113247"/>
          </a:xfrm>
          <a:prstGeom prst="rect">
            <a:avLst/>
          </a:prstGeom>
          <a:noFill/>
          <a:ln>
            <a:noFill/>
          </a:ln>
        </p:spPr>
        <p:txBody>
          <a:bodyPr anchorCtr="0" anchor="t" bIns="46375" lIns="92750" spcFirstLastPara="1" rIns="92750" wrap="square" tIns="46375">
            <a:normAutofit/>
          </a:bodyPr>
          <a:lstStyle/>
          <a:p>
            <a:pPr indent="0" lvl="0" marL="0" rtl="0" algn="l">
              <a:spcBef>
                <a:spcPts val="0"/>
              </a:spcBef>
              <a:spcAft>
                <a:spcPts val="0"/>
              </a:spcAft>
              <a:buNone/>
            </a:pPr>
            <a:r>
              <a:t/>
            </a:r>
            <a:endParaRPr/>
          </a:p>
        </p:txBody>
      </p:sp>
      <p:sp>
        <p:nvSpPr>
          <p:cNvPr id="2510" name="Google Shape;2510;p60:notes"/>
          <p:cNvSpPr txBox="1"/>
          <p:nvPr>
            <p:ph idx="12" type="sldNum"/>
          </p:nvPr>
        </p:nvSpPr>
        <p:spPr>
          <a:xfrm>
            <a:off x="5692038" y="6571208"/>
            <a:ext cx="4354512" cy="345917"/>
          </a:xfrm>
          <a:prstGeom prst="rect">
            <a:avLst/>
          </a:prstGeom>
          <a:noFill/>
          <a:ln>
            <a:noFill/>
          </a:ln>
        </p:spPr>
        <p:txBody>
          <a:bodyPr anchorCtr="0" anchor="b" bIns="46375" lIns="92750" spcFirstLastPara="1" rIns="92750" wrap="square" tIns="463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4" name="Shape 2534"/>
        <p:cNvGrpSpPr/>
        <p:nvPr/>
      </p:nvGrpSpPr>
      <p:grpSpPr>
        <a:xfrm>
          <a:off x="0" y="0"/>
          <a:ext cx="0" cy="0"/>
          <a:chOff x="0" y="0"/>
          <a:chExt cx="0" cy="0"/>
        </a:xfrm>
      </p:grpSpPr>
      <p:sp>
        <p:nvSpPr>
          <p:cNvPr id="2535" name="Google Shape;2535;p61: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536" name="Google Shape;2536;p61: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6" name="Shape 2546"/>
        <p:cNvGrpSpPr/>
        <p:nvPr/>
      </p:nvGrpSpPr>
      <p:grpSpPr>
        <a:xfrm>
          <a:off x="0" y="0"/>
          <a:ext cx="0" cy="0"/>
          <a:chOff x="0" y="0"/>
          <a:chExt cx="0" cy="0"/>
        </a:xfrm>
      </p:grpSpPr>
      <p:sp>
        <p:nvSpPr>
          <p:cNvPr id="2547" name="Google Shape;2547;p62: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548" name="Google Shape;2548;p62: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8" name="Shape 2558"/>
        <p:cNvGrpSpPr/>
        <p:nvPr/>
      </p:nvGrpSpPr>
      <p:grpSpPr>
        <a:xfrm>
          <a:off x="0" y="0"/>
          <a:ext cx="0" cy="0"/>
          <a:chOff x="0" y="0"/>
          <a:chExt cx="0" cy="0"/>
        </a:xfrm>
      </p:grpSpPr>
      <p:sp>
        <p:nvSpPr>
          <p:cNvPr id="2559" name="Google Shape;2559;p63: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560" name="Google Shape;2560;p63: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5" name="Shape 2615"/>
        <p:cNvGrpSpPr/>
        <p:nvPr/>
      </p:nvGrpSpPr>
      <p:grpSpPr>
        <a:xfrm>
          <a:off x="0" y="0"/>
          <a:ext cx="0" cy="0"/>
          <a:chOff x="0" y="0"/>
          <a:chExt cx="0" cy="0"/>
        </a:xfrm>
      </p:grpSpPr>
      <p:sp>
        <p:nvSpPr>
          <p:cNvPr id="2616" name="Google Shape;2616;p64: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617" name="Google Shape;2617;p64: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5" name="Shape 2625"/>
        <p:cNvGrpSpPr/>
        <p:nvPr/>
      </p:nvGrpSpPr>
      <p:grpSpPr>
        <a:xfrm>
          <a:off x="0" y="0"/>
          <a:ext cx="0" cy="0"/>
          <a:chOff x="0" y="0"/>
          <a:chExt cx="0" cy="0"/>
        </a:xfrm>
      </p:grpSpPr>
      <p:sp>
        <p:nvSpPr>
          <p:cNvPr id="2626" name="Google Shape;2626;p65: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627" name="Google Shape;2627;p65: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9" name="Shape 2639"/>
        <p:cNvGrpSpPr/>
        <p:nvPr/>
      </p:nvGrpSpPr>
      <p:grpSpPr>
        <a:xfrm>
          <a:off x="0" y="0"/>
          <a:ext cx="0" cy="0"/>
          <a:chOff x="0" y="0"/>
          <a:chExt cx="0" cy="0"/>
        </a:xfrm>
      </p:grpSpPr>
      <p:sp>
        <p:nvSpPr>
          <p:cNvPr id="2640" name="Google Shape;2640;p66: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641" name="Google Shape;2641;p66: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6" name="Shape 2696"/>
        <p:cNvGrpSpPr/>
        <p:nvPr/>
      </p:nvGrpSpPr>
      <p:grpSpPr>
        <a:xfrm>
          <a:off x="0" y="0"/>
          <a:ext cx="0" cy="0"/>
          <a:chOff x="0" y="0"/>
          <a:chExt cx="0" cy="0"/>
        </a:xfrm>
      </p:grpSpPr>
      <p:sp>
        <p:nvSpPr>
          <p:cNvPr id="2697" name="Google Shape;2697;p67: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8" name="Google Shape;2698;p67:notes"/>
          <p:cNvSpPr txBox="1"/>
          <p:nvPr>
            <p:ph idx="1" type="body"/>
          </p:nvPr>
        </p:nvSpPr>
        <p:spPr>
          <a:xfrm>
            <a:off x="1004888" y="3286205"/>
            <a:ext cx="8039100" cy="3113247"/>
          </a:xfrm>
          <a:prstGeom prst="rect">
            <a:avLst/>
          </a:prstGeom>
          <a:noFill/>
          <a:ln>
            <a:noFill/>
          </a:ln>
        </p:spPr>
        <p:txBody>
          <a:bodyPr anchorCtr="0" anchor="t" bIns="46375" lIns="92750" spcFirstLastPara="1" rIns="92750" wrap="square" tIns="46375">
            <a:normAutofit/>
          </a:bodyPr>
          <a:lstStyle/>
          <a:p>
            <a:pPr indent="0" lvl="0" marL="0" rtl="0" algn="l">
              <a:spcBef>
                <a:spcPts val="0"/>
              </a:spcBef>
              <a:spcAft>
                <a:spcPts val="0"/>
              </a:spcAft>
              <a:buNone/>
            </a:pPr>
            <a:r>
              <a:t/>
            </a:r>
            <a:endParaRPr/>
          </a:p>
        </p:txBody>
      </p:sp>
      <p:sp>
        <p:nvSpPr>
          <p:cNvPr id="2699" name="Google Shape;2699;p67:notes"/>
          <p:cNvSpPr txBox="1"/>
          <p:nvPr>
            <p:ph idx="12" type="sldNum"/>
          </p:nvPr>
        </p:nvSpPr>
        <p:spPr>
          <a:xfrm>
            <a:off x="5692038" y="6571208"/>
            <a:ext cx="4354512" cy="345917"/>
          </a:xfrm>
          <a:prstGeom prst="rect">
            <a:avLst/>
          </a:prstGeom>
          <a:noFill/>
          <a:ln>
            <a:noFill/>
          </a:ln>
        </p:spPr>
        <p:txBody>
          <a:bodyPr anchorCtr="0" anchor="b" bIns="46375" lIns="92750" spcFirstLastPara="1" rIns="92750" wrap="square" tIns="463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5" name="Shape 2705"/>
        <p:cNvGrpSpPr/>
        <p:nvPr/>
      </p:nvGrpSpPr>
      <p:grpSpPr>
        <a:xfrm>
          <a:off x="0" y="0"/>
          <a:ext cx="0" cy="0"/>
          <a:chOff x="0" y="0"/>
          <a:chExt cx="0" cy="0"/>
        </a:xfrm>
      </p:grpSpPr>
      <p:sp>
        <p:nvSpPr>
          <p:cNvPr id="2706" name="Google Shape;2706;p68: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707" name="Google Shape;2707;p68: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3" name="Shape 2713"/>
        <p:cNvGrpSpPr/>
        <p:nvPr/>
      </p:nvGrpSpPr>
      <p:grpSpPr>
        <a:xfrm>
          <a:off x="0" y="0"/>
          <a:ext cx="0" cy="0"/>
          <a:chOff x="0" y="0"/>
          <a:chExt cx="0" cy="0"/>
        </a:xfrm>
      </p:grpSpPr>
      <p:sp>
        <p:nvSpPr>
          <p:cNvPr id="2714" name="Google Shape;2714;p69: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715" name="Google Shape;2715;p69: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7: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489" name="Google Shape;489;p7: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1" name="Shape 2721"/>
        <p:cNvGrpSpPr/>
        <p:nvPr/>
      </p:nvGrpSpPr>
      <p:grpSpPr>
        <a:xfrm>
          <a:off x="0" y="0"/>
          <a:ext cx="0" cy="0"/>
          <a:chOff x="0" y="0"/>
          <a:chExt cx="0" cy="0"/>
        </a:xfrm>
      </p:grpSpPr>
      <p:sp>
        <p:nvSpPr>
          <p:cNvPr id="2722" name="Google Shape;2722;p70: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723" name="Google Shape;2723;p70: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7" name="Shape 2757"/>
        <p:cNvGrpSpPr/>
        <p:nvPr/>
      </p:nvGrpSpPr>
      <p:grpSpPr>
        <a:xfrm>
          <a:off x="0" y="0"/>
          <a:ext cx="0" cy="0"/>
          <a:chOff x="0" y="0"/>
          <a:chExt cx="0" cy="0"/>
        </a:xfrm>
      </p:grpSpPr>
      <p:sp>
        <p:nvSpPr>
          <p:cNvPr id="2758" name="Google Shape;2758;p71: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9" name="Google Shape;2759;p71:notes"/>
          <p:cNvSpPr txBox="1"/>
          <p:nvPr>
            <p:ph idx="1" type="body"/>
          </p:nvPr>
        </p:nvSpPr>
        <p:spPr>
          <a:xfrm>
            <a:off x="1004888" y="3286205"/>
            <a:ext cx="8039100" cy="3113247"/>
          </a:xfrm>
          <a:prstGeom prst="rect">
            <a:avLst/>
          </a:prstGeom>
          <a:noFill/>
          <a:ln>
            <a:noFill/>
          </a:ln>
        </p:spPr>
        <p:txBody>
          <a:bodyPr anchorCtr="0" anchor="t" bIns="46375" lIns="92750" spcFirstLastPara="1" rIns="92750" wrap="square" tIns="46375">
            <a:normAutofit/>
          </a:bodyPr>
          <a:lstStyle/>
          <a:p>
            <a:pPr indent="0" lvl="0" marL="0" rtl="0" algn="l">
              <a:spcBef>
                <a:spcPts val="0"/>
              </a:spcBef>
              <a:spcAft>
                <a:spcPts val="0"/>
              </a:spcAft>
              <a:buNone/>
            </a:pPr>
            <a:r>
              <a:rPr lang="en-US"/>
              <a:t>This is the proposed first usage example.</a:t>
            </a:r>
            <a:endParaRPr/>
          </a:p>
          <a:p>
            <a:pPr indent="0" lvl="0" marL="0" rtl="0" algn="l">
              <a:spcBef>
                <a:spcPts val="360"/>
              </a:spcBef>
              <a:spcAft>
                <a:spcPts val="0"/>
              </a:spcAft>
              <a:buNone/>
            </a:pPr>
            <a:r>
              <a:rPr lang="en-US"/>
              <a:t>Starting at the block level:</a:t>
            </a:r>
            <a:endParaRPr/>
          </a:p>
          <a:p>
            <a:pPr indent="-171450" lvl="0" marL="171450" rtl="0" algn="l">
              <a:spcBef>
                <a:spcPts val="360"/>
              </a:spcBef>
              <a:spcAft>
                <a:spcPts val="0"/>
              </a:spcAft>
              <a:buClr>
                <a:schemeClr val="dk1"/>
              </a:buClr>
              <a:buSzPts val="1200"/>
              <a:buFont typeface="Arial"/>
              <a:buChar char="•"/>
            </a:pPr>
            <a:r>
              <a:rPr lang="en-US"/>
              <a:t>Identify basic 'modem' actions</a:t>
            </a:r>
            <a:endParaRPr/>
          </a:p>
        </p:txBody>
      </p:sp>
      <p:sp>
        <p:nvSpPr>
          <p:cNvPr id="2760" name="Google Shape;2760;p71:notes"/>
          <p:cNvSpPr txBox="1"/>
          <p:nvPr>
            <p:ph idx="12" type="sldNum"/>
          </p:nvPr>
        </p:nvSpPr>
        <p:spPr>
          <a:xfrm>
            <a:off x="5692038" y="6571208"/>
            <a:ext cx="4354512" cy="345917"/>
          </a:xfrm>
          <a:prstGeom prst="rect">
            <a:avLst/>
          </a:prstGeom>
          <a:noFill/>
          <a:ln>
            <a:noFill/>
          </a:ln>
        </p:spPr>
        <p:txBody>
          <a:bodyPr anchorCtr="0" anchor="b" bIns="46375" lIns="92750" spcFirstLastPara="1" rIns="92750" wrap="square" tIns="463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9" name="Shape 2879"/>
        <p:cNvGrpSpPr/>
        <p:nvPr/>
      </p:nvGrpSpPr>
      <p:grpSpPr>
        <a:xfrm>
          <a:off x="0" y="0"/>
          <a:ext cx="0" cy="0"/>
          <a:chOff x="0" y="0"/>
          <a:chExt cx="0" cy="0"/>
        </a:xfrm>
      </p:grpSpPr>
      <p:sp>
        <p:nvSpPr>
          <p:cNvPr id="2880" name="Google Shape;2880;p72: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881" name="Google Shape;2881;p72: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8" name="Shape 2888"/>
        <p:cNvGrpSpPr/>
        <p:nvPr/>
      </p:nvGrpSpPr>
      <p:grpSpPr>
        <a:xfrm>
          <a:off x="0" y="0"/>
          <a:ext cx="0" cy="0"/>
          <a:chOff x="0" y="0"/>
          <a:chExt cx="0" cy="0"/>
        </a:xfrm>
      </p:grpSpPr>
      <p:sp>
        <p:nvSpPr>
          <p:cNvPr id="2889" name="Google Shape;2889;p73: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890" name="Google Shape;2890;p73: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9" name="Shape 2899"/>
        <p:cNvGrpSpPr/>
        <p:nvPr/>
      </p:nvGrpSpPr>
      <p:grpSpPr>
        <a:xfrm>
          <a:off x="0" y="0"/>
          <a:ext cx="0" cy="0"/>
          <a:chOff x="0" y="0"/>
          <a:chExt cx="0" cy="0"/>
        </a:xfrm>
      </p:grpSpPr>
      <p:sp>
        <p:nvSpPr>
          <p:cNvPr id="2900" name="Google Shape;2900;p74: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901" name="Google Shape;2901;p74: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7" name="Shape 2907"/>
        <p:cNvGrpSpPr/>
        <p:nvPr/>
      </p:nvGrpSpPr>
      <p:grpSpPr>
        <a:xfrm>
          <a:off x="0" y="0"/>
          <a:ext cx="0" cy="0"/>
          <a:chOff x="0" y="0"/>
          <a:chExt cx="0" cy="0"/>
        </a:xfrm>
      </p:grpSpPr>
      <p:sp>
        <p:nvSpPr>
          <p:cNvPr id="2908" name="Google Shape;2908;p75: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2909" name="Google Shape;2909;p75: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7" name="Shape 3017"/>
        <p:cNvGrpSpPr/>
        <p:nvPr/>
      </p:nvGrpSpPr>
      <p:grpSpPr>
        <a:xfrm>
          <a:off x="0" y="0"/>
          <a:ext cx="0" cy="0"/>
          <a:chOff x="0" y="0"/>
          <a:chExt cx="0" cy="0"/>
        </a:xfrm>
      </p:grpSpPr>
      <p:sp>
        <p:nvSpPr>
          <p:cNvPr id="3018" name="Google Shape;3018;p76: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3019" name="Google Shape;3019;p76: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8" name="Shape 3118"/>
        <p:cNvGrpSpPr/>
        <p:nvPr/>
      </p:nvGrpSpPr>
      <p:grpSpPr>
        <a:xfrm>
          <a:off x="0" y="0"/>
          <a:ext cx="0" cy="0"/>
          <a:chOff x="0" y="0"/>
          <a:chExt cx="0" cy="0"/>
        </a:xfrm>
      </p:grpSpPr>
      <p:sp>
        <p:nvSpPr>
          <p:cNvPr id="3119" name="Google Shape;3119;p77: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3120" name="Google Shape;3120;p77: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7" name="Shape 3157"/>
        <p:cNvGrpSpPr/>
        <p:nvPr/>
      </p:nvGrpSpPr>
      <p:grpSpPr>
        <a:xfrm>
          <a:off x="0" y="0"/>
          <a:ext cx="0" cy="0"/>
          <a:chOff x="0" y="0"/>
          <a:chExt cx="0" cy="0"/>
        </a:xfrm>
      </p:grpSpPr>
      <p:sp>
        <p:nvSpPr>
          <p:cNvPr id="3158" name="Google Shape;3158;p78: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3159" name="Google Shape;3159;p78: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3" name="Shape 3193"/>
        <p:cNvGrpSpPr/>
        <p:nvPr/>
      </p:nvGrpSpPr>
      <p:grpSpPr>
        <a:xfrm>
          <a:off x="0" y="0"/>
          <a:ext cx="0" cy="0"/>
          <a:chOff x="0" y="0"/>
          <a:chExt cx="0" cy="0"/>
        </a:xfrm>
      </p:grpSpPr>
      <p:sp>
        <p:nvSpPr>
          <p:cNvPr id="3194" name="Google Shape;3194;p79: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3195" name="Google Shape;3195;p79: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8: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529" name="Google Shape;529;p8: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2" name="Shape 3202"/>
        <p:cNvGrpSpPr/>
        <p:nvPr/>
      </p:nvGrpSpPr>
      <p:grpSpPr>
        <a:xfrm>
          <a:off x="0" y="0"/>
          <a:ext cx="0" cy="0"/>
          <a:chOff x="0" y="0"/>
          <a:chExt cx="0" cy="0"/>
        </a:xfrm>
      </p:grpSpPr>
      <p:sp>
        <p:nvSpPr>
          <p:cNvPr id="3203" name="Google Shape;3203;p80: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3204" name="Google Shape;3204;p80: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6" name="Shape 3216"/>
        <p:cNvGrpSpPr/>
        <p:nvPr/>
      </p:nvGrpSpPr>
      <p:grpSpPr>
        <a:xfrm>
          <a:off x="0" y="0"/>
          <a:ext cx="0" cy="0"/>
          <a:chOff x="0" y="0"/>
          <a:chExt cx="0" cy="0"/>
        </a:xfrm>
      </p:grpSpPr>
      <p:sp>
        <p:nvSpPr>
          <p:cNvPr id="3217" name="Google Shape;3217;p81: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3218" name="Google Shape;3218;p81: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0" name="Shape 3230"/>
        <p:cNvGrpSpPr/>
        <p:nvPr/>
      </p:nvGrpSpPr>
      <p:grpSpPr>
        <a:xfrm>
          <a:off x="0" y="0"/>
          <a:ext cx="0" cy="0"/>
          <a:chOff x="0" y="0"/>
          <a:chExt cx="0" cy="0"/>
        </a:xfrm>
      </p:grpSpPr>
      <p:sp>
        <p:nvSpPr>
          <p:cNvPr id="3231" name="Google Shape;3231;p82: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3232" name="Google Shape;3232;p82: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4" name="Shape 3254"/>
        <p:cNvGrpSpPr/>
        <p:nvPr/>
      </p:nvGrpSpPr>
      <p:grpSpPr>
        <a:xfrm>
          <a:off x="0" y="0"/>
          <a:ext cx="0" cy="0"/>
          <a:chOff x="0" y="0"/>
          <a:chExt cx="0" cy="0"/>
        </a:xfrm>
      </p:grpSpPr>
      <p:sp>
        <p:nvSpPr>
          <p:cNvPr id="3255" name="Google Shape;3255;p83: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3256" name="Google Shape;3256;p83: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9" name="Shape 3289"/>
        <p:cNvGrpSpPr/>
        <p:nvPr/>
      </p:nvGrpSpPr>
      <p:grpSpPr>
        <a:xfrm>
          <a:off x="0" y="0"/>
          <a:ext cx="0" cy="0"/>
          <a:chOff x="0" y="0"/>
          <a:chExt cx="0" cy="0"/>
        </a:xfrm>
      </p:grpSpPr>
      <p:sp>
        <p:nvSpPr>
          <p:cNvPr id="3290" name="Google Shape;3290;p84: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3291" name="Google Shape;3291;p84: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9" name="Shape 3299"/>
        <p:cNvGrpSpPr/>
        <p:nvPr/>
      </p:nvGrpSpPr>
      <p:grpSpPr>
        <a:xfrm>
          <a:off x="0" y="0"/>
          <a:ext cx="0" cy="0"/>
          <a:chOff x="0" y="0"/>
          <a:chExt cx="0" cy="0"/>
        </a:xfrm>
      </p:grpSpPr>
      <p:sp>
        <p:nvSpPr>
          <p:cNvPr id="3300" name="Google Shape;3300;p85: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3301" name="Google Shape;3301;p85: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1" name="Shape 3311"/>
        <p:cNvGrpSpPr/>
        <p:nvPr/>
      </p:nvGrpSpPr>
      <p:grpSpPr>
        <a:xfrm>
          <a:off x="0" y="0"/>
          <a:ext cx="0" cy="0"/>
          <a:chOff x="0" y="0"/>
          <a:chExt cx="0" cy="0"/>
        </a:xfrm>
      </p:grpSpPr>
      <p:sp>
        <p:nvSpPr>
          <p:cNvPr id="3312" name="Google Shape;3312;p86: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3313" name="Google Shape;3313;p86: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3" name="Shape 3323"/>
        <p:cNvGrpSpPr/>
        <p:nvPr/>
      </p:nvGrpSpPr>
      <p:grpSpPr>
        <a:xfrm>
          <a:off x="0" y="0"/>
          <a:ext cx="0" cy="0"/>
          <a:chOff x="0" y="0"/>
          <a:chExt cx="0" cy="0"/>
        </a:xfrm>
      </p:grpSpPr>
      <p:sp>
        <p:nvSpPr>
          <p:cNvPr id="3324" name="Google Shape;3324;p87: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3325" name="Google Shape;3325;p87: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4" name="Shape 3334"/>
        <p:cNvGrpSpPr/>
        <p:nvPr/>
      </p:nvGrpSpPr>
      <p:grpSpPr>
        <a:xfrm>
          <a:off x="0" y="0"/>
          <a:ext cx="0" cy="0"/>
          <a:chOff x="0" y="0"/>
          <a:chExt cx="0" cy="0"/>
        </a:xfrm>
      </p:grpSpPr>
      <p:sp>
        <p:nvSpPr>
          <p:cNvPr id="3335" name="Google Shape;3335;p88: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3336" name="Google Shape;3336;p88: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5" name="Shape 3345"/>
        <p:cNvGrpSpPr/>
        <p:nvPr/>
      </p:nvGrpSpPr>
      <p:grpSpPr>
        <a:xfrm>
          <a:off x="0" y="0"/>
          <a:ext cx="0" cy="0"/>
          <a:chOff x="0" y="0"/>
          <a:chExt cx="0" cy="0"/>
        </a:xfrm>
      </p:grpSpPr>
      <p:sp>
        <p:nvSpPr>
          <p:cNvPr id="3346" name="Google Shape;3346;p89: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3347" name="Google Shape;3347;p89: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9: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2" name="Google Shape;572;p9:notes"/>
          <p:cNvSpPr txBox="1"/>
          <p:nvPr>
            <p:ph idx="1" type="body"/>
          </p:nvPr>
        </p:nvSpPr>
        <p:spPr>
          <a:xfrm>
            <a:off x="1004888" y="3286205"/>
            <a:ext cx="8039100" cy="3113247"/>
          </a:xfrm>
          <a:prstGeom prst="rect">
            <a:avLst/>
          </a:prstGeom>
          <a:noFill/>
          <a:ln>
            <a:noFill/>
          </a:ln>
        </p:spPr>
        <p:txBody>
          <a:bodyPr anchorCtr="0" anchor="t" bIns="46375" lIns="92750" spcFirstLastPara="1" rIns="92750" wrap="square" tIns="46375">
            <a:normAutofit/>
          </a:bodyPr>
          <a:lstStyle/>
          <a:p>
            <a:pPr indent="0" lvl="0" marL="0" rtl="0" algn="l">
              <a:spcBef>
                <a:spcPts val="0"/>
              </a:spcBef>
              <a:spcAft>
                <a:spcPts val="0"/>
              </a:spcAft>
              <a:buClr>
                <a:schemeClr val="dk1"/>
              </a:buClr>
              <a:buSzPts val="1110"/>
              <a:buFont typeface="Arial"/>
              <a:buNone/>
            </a:pPr>
            <a:r>
              <a:rPr lang="en-US" sz="1110"/>
              <a:t>The problem is that this UVM-based block-level approach doesn't scale to the SoC level</a:t>
            </a:r>
            <a:endParaRPr/>
          </a:p>
          <a:p>
            <a:pPr indent="0" lvl="0" marL="0" rtl="0" algn="l">
              <a:spcBef>
                <a:spcPts val="333"/>
              </a:spcBef>
              <a:spcAft>
                <a:spcPts val="0"/>
              </a:spcAft>
              <a:buClr>
                <a:schemeClr val="dk1"/>
              </a:buClr>
              <a:buSzPts val="1110"/>
              <a:buFont typeface="Arial"/>
              <a:buNone/>
            </a:pPr>
            <a:r>
              <a:rPr lang="en-US" sz="1110"/>
              <a:t>&lt;click&gt;</a:t>
            </a:r>
            <a:endParaRPr/>
          </a:p>
          <a:p>
            <a:pPr indent="0" lvl="0" marL="0" rtl="0" algn="l">
              <a:spcBef>
                <a:spcPts val="333"/>
              </a:spcBef>
              <a:spcAft>
                <a:spcPts val="0"/>
              </a:spcAft>
              <a:buClr>
                <a:schemeClr val="dk1"/>
              </a:buClr>
              <a:buSzPts val="1110"/>
              <a:buFont typeface="Arial"/>
              <a:buNone/>
            </a:pPr>
            <a:r>
              <a:rPr lang="en-US" sz="1110"/>
              <a:t>Let's look at a basic integration test. In addition to the two IP blocks, we start having other pieces of the system, like a DMA controller and memory, in place of the internal VIP blocks.</a:t>
            </a:r>
            <a:endParaRPr/>
          </a:p>
          <a:p>
            <a:pPr indent="0" lvl="0" marL="0" rtl="0" algn="l">
              <a:spcBef>
                <a:spcPts val="333"/>
              </a:spcBef>
              <a:spcAft>
                <a:spcPts val="0"/>
              </a:spcAft>
              <a:buClr>
                <a:schemeClr val="dk1"/>
              </a:buClr>
              <a:buSzPts val="1110"/>
              <a:buFont typeface="Arial"/>
              <a:buNone/>
            </a:pPr>
            <a:r>
              <a:rPr lang="en-US" sz="1110"/>
              <a:t>&lt;click&gt;</a:t>
            </a:r>
            <a:endParaRPr/>
          </a:p>
          <a:p>
            <a:pPr indent="0" lvl="0" marL="0" rtl="0" algn="l">
              <a:spcBef>
                <a:spcPts val="333"/>
              </a:spcBef>
              <a:spcAft>
                <a:spcPts val="0"/>
              </a:spcAft>
              <a:buClr>
                <a:schemeClr val="dk1"/>
              </a:buClr>
              <a:buSzPts val="1110"/>
              <a:buFont typeface="Arial"/>
              <a:buNone/>
            </a:pPr>
            <a:r>
              <a:rPr lang="en-US" sz="1110"/>
              <a:t>And at this point, we start needing an actual processor model to program these other things. This is a detail that wasn't part of the block-level UVM stimulus.</a:t>
            </a:r>
            <a:endParaRPr/>
          </a:p>
          <a:p>
            <a:pPr indent="0" lvl="0" marL="0" rtl="0" algn="l">
              <a:spcBef>
                <a:spcPts val="333"/>
              </a:spcBef>
              <a:spcAft>
                <a:spcPts val="0"/>
              </a:spcAft>
              <a:buClr>
                <a:schemeClr val="dk1"/>
              </a:buClr>
              <a:buSzPts val="1110"/>
              <a:buFont typeface="Arial"/>
              <a:buNone/>
            </a:pPr>
            <a:r>
              <a:rPr lang="en-US" sz="1110"/>
              <a:t>&lt;click&gt;</a:t>
            </a:r>
            <a:endParaRPr/>
          </a:p>
          <a:p>
            <a:pPr indent="0" lvl="0" marL="0" rtl="0" algn="l">
              <a:spcBef>
                <a:spcPts val="333"/>
              </a:spcBef>
              <a:spcAft>
                <a:spcPts val="0"/>
              </a:spcAft>
              <a:buClr>
                <a:schemeClr val="dk1"/>
              </a:buClr>
              <a:buSzPts val="1110"/>
              <a:buFont typeface="Arial"/>
              <a:buNone/>
            </a:pPr>
            <a:r>
              <a:rPr lang="en-US" sz="1110"/>
              <a:t>And when you consider the rest of the things in a typical SoC, there's no way we could reuse UVM sequences to manage all of that.</a:t>
            </a:r>
            <a:endParaRPr/>
          </a:p>
          <a:p>
            <a:pPr indent="0" lvl="0" marL="0" rtl="0" algn="l">
              <a:spcBef>
                <a:spcPts val="333"/>
              </a:spcBef>
              <a:spcAft>
                <a:spcPts val="0"/>
              </a:spcAft>
              <a:buClr>
                <a:schemeClr val="dk1"/>
              </a:buClr>
              <a:buSzPts val="1110"/>
              <a:buFont typeface="Arial"/>
              <a:buNone/>
            </a:pPr>
            <a:r>
              <a:rPr lang="en-US" sz="1110"/>
              <a:t>So the SoC integrator is going to have to rewrite those UVM sequences as actual C code, and now you have the problem of partitioning the code, which has to happen manually, not to mention having to coordinate the C code with the UVM sequences running on the external VIP.</a:t>
            </a:r>
            <a:endParaRPr/>
          </a:p>
          <a:p>
            <a:pPr indent="0" lvl="0" marL="0" rtl="0" algn="l">
              <a:spcBef>
                <a:spcPts val="333"/>
              </a:spcBef>
              <a:spcAft>
                <a:spcPts val="0"/>
              </a:spcAft>
              <a:buClr>
                <a:schemeClr val="dk1"/>
              </a:buClr>
              <a:buSzPts val="1110"/>
              <a:buFont typeface="Arial"/>
              <a:buNone/>
            </a:pPr>
            <a:r>
              <a:rPr lang="en-US" sz="1110"/>
              <a:t>So it becomes much more difficult to get the concurrency required.</a:t>
            </a:r>
            <a:endParaRPr/>
          </a:p>
          <a:p>
            <a:pPr indent="0" lvl="0" marL="0" rtl="0" algn="l">
              <a:spcBef>
                <a:spcPts val="333"/>
              </a:spcBef>
              <a:spcAft>
                <a:spcPts val="0"/>
              </a:spcAft>
              <a:buClr>
                <a:schemeClr val="dk1"/>
              </a:buClr>
              <a:buSzPts val="1110"/>
              <a:buFont typeface="Arial"/>
              <a:buNone/>
            </a:pPr>
            <a:r>
              <a:rPr lang="en-US" sz="1110"/>
              <a:t>&lt;click&gt;</a:t>
            </a:r>
            <a:endParaRPr/>
          </a:p>
          <a:p>
            <a:pPr indent="0" lvl="0" marL="0" rtl="0" algn="l">
              <a:spcBef>
                <a:spcPts val="333"/>
              </a:spcBef>
              <a:spcAft>
                <a:spcPts val="0"/>
              </a:spcAft>
              <a:buClr>
                <a:schemeClr val="dk1"/>
              </a:buClr>
              <a:buSzPts val="1110"/>
              <a:buFont typeface="Arial"/>
              <a:buNone/>
            </a:pPr>
            <a:r>
              <a:rPr lang="en-US" sz="1110"/>
              <a:t>This is why UVM is no longer the right solution for SoC-level testing</a:t>
            </a:r>
            <a:endParaRPr/>
          </a:p>
        </p:txBody>
      </p:sp>
      <p:sp>
        <p:nvSpPr>
          <p:cNvPr id="573" name="Google Shape;573;p9:notes"/>
          <p:cNvSpPr txBox="1"/>
          <p:nvPr>
            <p:ph idx="12" type="sldNum"/>
          </p:nvPr>
        </p:nvSpPr>
        <p:spPr>
          <a:xfrm>
            <a:off x="5692038" y="6571208"/>
            <a:ext cx="4354512" cy="345917"/>
          </a:xfrm>
          <a:prstGeom prst="rect">
            <a:avLst/>
          </a:prstGeom>
          <a:noFill/>
          <a:ln>
            <a:noFill/>
          </a:ln>
        </p:spPr>
        <p:txBody>
          <a:bodyPr anchorCtr="0" anchor="b" bIns="46375" lIns="92750" spcFirstLastPara="1" rIns="92750" wrap="square" tIns="463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5" name="Shape 3355"/>
        <p:cNvGrpSpPr/>
        <p:nvPr/>
      </p:nvGrpSpPr>
      <p:grpSpPr>
        <a:xfrm>
          <a:off x="0" y="0"/>
          <a:ext cx="0" cy="0"/>
          <a:chOff x="0" y="0"/>
          <a:chExt cx="0" cy="0"/>
        </a:xfrm>
      </p:grpSpPr>
      <p:sp>
        <p:nvSpPr>
          <p:cNvPr id="3356" name="Google Shape;3356;p90: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3357" name="Google Shape;3357;p90: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4" name="Shape 3364"/>
        <p:cNvGrpSpPr/>
        <p:nvPr/>
      </p:nvGrpSpPr>
      <p:grpSpPr>
        <a:xfrm>
          <a:off x="0" y="0"/>
          <a:ext cx="0" cy="0"/>
          <a:chOff x="0" y="0"/>
          <a:chExt cx="0" cy="0"/>
        </a:xfrm>
      </p:grpSpPr>
      <p:sp>
        <p:nvSpPr>
          <p:cNvPr id="3365" name="Google Shape;3365;p91: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3366" name="Google Shape;3366;p91: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3" name="Shape 3373"/>
        <p:cNvGrpSpPr/>
        <p:nvPr/>
      </p:nvGrpSpPr>
      <p:grpSpPr>
        <a:xfrm>
          <a:off x="0" y="0"/>
          <a:ext cx="0" cy="0"/>
          <a:chOff x="0" y="0"/>
          <a:chExt cx="0" cy="0"/>
        </a:xfrm>
      </p:grpSpPr>
      <p:sp>
        <p:nvSpPr>
          <p:cNvPr id="3374" name="Google Shape;3374;p92: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3375" name="Google Shape;3375;p92: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2" name="Shape 3382"/>
        <p:cNvGrpSpPr/>
        <p:nvPr/>
      </p:nvGrpSpPr>
      <p:grpSpPr>
        <a:xfrm>
          <a:off x="0" y="0"/>
          <a:ext cx="0" cy="0"/>
          <a:chOff x="0" y="0"/>
          <a:chExt cx="0" cy="0"/>
        </a:xfrm>
      </p:grpSpPr>
      <p:sp>
        <p:nvSpPr>
          <p:cNvPr id="3383" name="Google Shape;3383;p93: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3384" name="Google Shape;3384;p93: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0" name="Shape 3390"/>
        <p:cNvGrpSpPr/>
        <p:nvPr/>
      </p:nvGrpSpPr>
      <p:grpSpPr>
        <a:xfrm>
          <a:off x="0" y="0"/>
          <a:ext cx="0" cy="0"/>
          <a:chOff x="0" y="0"/>
          <a:chExt cx="0" cy="0"/>
        </a:xfrm>
      </p:grpSpPr>
      <p:sp>
        <p:nvSpPr>
          <p:cNvPr id="3391" name="Google Shape;3391;p94: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3392" name="Google Shape;3392;p94: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8" name="Shape 3468"/>
        <p:cNvGrpSpPr/>
        <p:nvPr/>
      </p:nvGrpSpPr>
      <p:grpSpPr>
        <a:xfrm>
          <a:off x="0" y="0"/>
          <a:ext cx="0" cy="0"/>
          <a:chOff x="0" y="0"/>
          <a:chExt cx="0" cy="0"/>
        </a:xfrm>
      </p:grpSpPr>
      <p:sp>
        <p:nvSpPr>
          <p:cNvPr id="3469" name="Google Shape;3469;p95: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3470" name="Google Shape;3470;p95: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6" name="Shape 3476"/>
        <p:cNvGrpSpPr/>
        <p:nvPr/>
      </p:nvGrpSpPr>
      <p:grpSpPr>
        <a:xfrm>
          <a:off x="0" y="0"/>
          <a:ext cx="0" cy="0"/>
          <a:chOff x="0" y="0"/>
          <a:chExt cx="0" cy="0"/>
        </a:xfrm>
      </p:grpSpPr>
      <p:sp>
        <p:nvSpPr>
          <p:cNvPr id="3477" name="Google Shape;3477;p96: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3478" name="Google Shape;3478;p96: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4" name="Shape 3484"/>
        <p:cNvGrpSpPr/>
        <p:nvPr/>
      </p:nvGrpSpPr>
      <p:grpSpPr>
        <a:xfrm>
          <a:off x="0" y="0"/>
          <a:ext cx="0" cy="0"/>
          <a:chOff x="0" y="0"/>
          <a:chExt cx="0" cy="0"/>
        </a:xfrm>
      </p:grpSpPr>
      <p:sp>
        <p:nvSpPr>
          <p:cNvPr id="3485" name="Google Shape;3485;p97: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6" name="Google Shape;3486;p97:notes"/>
          <p:cNvSpPr txBox="1"/>
          <p:nvPr>
            <p:ph idx="1" type="body"/>
          </p:nvPr>
        </p:nvSpPr>
        <p:spPr>
          <a:xfrm>
            <a:off x="1004888" y="3286205"/>
            <a:ext cx="8039100" cy="3113247"/>
          </a:xfrm>
          <a:prstGeom prst="rect">
            <a:avLst/>
          </a:prstGeom>
          <a:noFill/>
          <a:ln>
            <a:noFill/>
          </a:ln>
        </p:spPr>
        <p:txBody>
          <a:bodyPr anchorCtr="0" anchor="t" bIns="46375" lIns="92750" spcFirstLastPara="1" rIns="92750" wrap="square" tIns="46375">
            <a:normAutofit/>
          </a:bodyPr>
          <a:lstStyle/>
          <a:p>
            <a:pPr indent="0" lvl="0" marL="0" rtl="0" algn="l">
              <a:spcBef>
                <a:spcPts val="0"/>
              </a:spcBef>
              <a:spcAft>
                <a:spcPts val="0"/>
              </a:spcAft>
              <a:buNone/>
            </a:pPr>
            <a:r>
              <a:t/>
            </a:r>
            <a:endParaRPr/>
          </a:p>
        </p:txBody>
      </p:sp>
      <p:sp>
        <p:nvSpPr>
          <p:cNvPr id="3487" name="Google Shape;3487;p97:notes"/>
          <p:cNvSpPr txBox="1"/>
          <p:nvPr>
            <p:ph idx="12" type="sldNum"/>
          </p:nvPr>
        </p:nvSpPr>
        <p:spPr>
          <a:xfrm>
            <a:off x="5692038" y="6571208"/>
            <a:ext cx="4354512" cy="345917"/>
          </a:xfrm>
          <a:prstGeom prst="rect">
            <a:avLst/>
          </a:prstGeom>
          <a:noFill/>
          <a:ln>
            <a:noFill/>
          </a:ln>
        </p:spPr>
        <p:txBody>
          <a:bodyPr anchorCtr="0" anchor="b" bIns="46375" lIns="92750" spcFirstLastPara="1" rIns="92750" wrap="square" tIns="463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3" name="Shape 3493"/>
        <p:cNvGrpSpPr/>
        <p:nvPr/>
      </p:nvGrpSpPr>
      <p:grpSpPr>
        <a:xfrm>
          <a:off x="0" y="0"/>
          <a:ext cx="0" cy="0"/>
          <a:chOff x="0" y="0"/>
          <a:chExt cx="0" cy="0"/>
        </a:xfrm>
      </p:grpSpPr>
      <p:sp>
        <p:nvSpPr>
          <p:cNvPr id="3494" name="Google Shape;3494;p98: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5" name="Google Shape;3495;p98:notes"/>
          <p:cNvSpPr txBox="1"/>
          <p:nvPr>
            <p:ph idx="1" type="body"/>
          </p:nvPr>
        </p:nvSpPr>
        <p:spPr>
          <a:xfrm>
            <a:off x="1004888" y="3286205"/>
            <a:ext cx="8039100" cy="3113247"/>
          </a:xfrm>
          <a:prstGeom prst="rect">
            <a:avLst/>
          </a:prstGeom>
          <a:noFill/>
          <a:ln>
            <a:noFill/>
          </a:ln>
        </p:spPr>
        <p:txBody>
          <a:bodyPr anchorCtr="0" anchor="t" bIns="46375" lIns="92750" spcFirstLastPara="1" rIns="92750" wrap="square" tIns="46375">
            <a:normAutofit/>
          </a:bodyPr>
          <a:lstStyle/>
          <a:p>
            <a:pPr indent="0" lvl="0" marL="0" rtl="0" algn="l">
              <a:spcBef>
                <a:spcPts val="0"/>
              </a:spcBef>
              <a:spcAft>
                <a:spcPts val="0"/>
              </a:spcAft>
              <a:buNone/>
            </a:pPr>
            <a:r>
              <a:t/>
            </a:r>
            <a:endParaRPr/>
          </a:p>
        </p:txBody>
      </p:sp>
      <p:sp>
        <p:nvSpPr>
          <p:cNvPr id="3496" name="Google Shape;3496;p98:notes"/>
          <p:cNvSpPr txBox="1"/>
          <p:nvPr>
            <p:ph idx="12" type="sldNum"/>
          </p:nvPr>
        </p:nvSpPr>
        <p:spPr>
          <a:xfrm>
            <a:off x="5692038" y="6571208"/>
            <a:ext cx="4354512" cy="345917"/>
          </a:xfrm>
          <a:prstGeom prst="rect">
            <a:avLst/>
          </a:prstGeom>
          <a:noFill/>
          <a:ln>
            <a:noFill/>
          </a:ln>
        </p:spPr>
        <p:txBody>
          <a:bodyPr anchorCtr="0" anchor="b" bIns="46375" lIns="92750" spcFirstLastPara="1" rIns="92750" wrap="square" tIns="463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4" name="Shape 3504"/>
        <p:cNvGrpSpPr/>
        <p:nvPr/>
      </p:nvGrpSpPr>
      <p:grpSpPr>
        <a:xfrm>
          <a:off x="0" y="0"/>
          <a:ext cx="0" cy="0"/>
          <a:chOff x="0" y="0"/>
          <a:chExt cx="0" cy="0"/>
        </a:xfrm>
      </p:grpSpPr>
      <p:sp>
        <p:nvSpPr>
          <p:cNvPr id="3505" name="Google Shape;3505;p99:notes"/>
          <p:cNvSpPr txBox="1"/>
          <p:nvPr>
            <p:ph idx="1" type="body"/>
          </p:nvPr>
        </p:nvSpPr>
        <p:spPr>
          <a:xfrm>
            <a:off x="1004888" y="3286205"/>
            <a:ext cx="8039100" cy="3113247"/>
          </a:xfrm>
          <a:prstGeom prst="rect">
            <a:avLst/>
          </a:prstGeom>
        </p:spPr>
        <p:txBody>
          <a:bodyPr anchorCtr="0" anchor="t" bIns="46375" lIns="92750" spcFirstLastPara="1" rIns="92750" wrap="square" tIns="46375">
            <a:noAutofit/>
          </a:bodyPr>
          <a:lstStyle/>
          <a:p>
            <a:pPr indent="0" lvl="0" marL="0" rtl="0" algn="l">
              <a:spcBef>
                <a:spcPts val="360"/>
              </a:spcBef>
              <a:spcAft>
                <a:spcPts val="0"/>
              </a:spcAft>
              <a:buNone/>
            </a:pPr>
            <a:r>
              <a:t/>
            </a:r>
            <a:endParaRPr/>
          </a:p>
        </p:txBody>
      </p:sp>
      <p:sp>
        <p:nvSpPr>
          <p:cNvPr id="3506" name="Google Shape;3506;p99:notes"/>
          <p:cNvSpPr/>
          <p:nvPr>
            <p:ph idx="2" type="sldImg"/>
          </p:nvPr>
        </p:nvSpPr>
        <p:spPr>
          <a:xfrm>
            <a:off x="2719388" y="519113"/>
            <a:ext cx="4610100" cy="25939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102"/>
          <p:cNvSpPr/>
          <p:nvPr/>
        </p:nvSpPr>
        <p:spPr>
          <a:xfrm>
            <a:off x="0" y="6096000"/>
            <a:ext cx="1625600" cy="762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0" name="Google Shape;20;p102"/>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02"/>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102"/>
          <p:cNvSpPr txBox="1"/>
          <p:nvPr>
            <p:ph idx="10" type="dt"/>
          </p:nvPr>
        </p:nvSpPr>
        <p:spPr>
          <a:xfrm>
            <a:off x="8026400" y="6356351"/>
            <a:ext cx="142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02"/>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02"/>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b="0" i="0" sz="1200" u="none" cap="none" strike="noStrike">
                <a:solidFill>
                  <a:schemeClr val="lt1"/>
                </a:solidFill>
                <a:latin typeface="Arial"/>
                <a:ea typeface="Arial"/>
                <a:cs typeface="Arial"/>
                <a:sym typeface="Arial"/>
              </a:defRPr>
            </a:lvl1pPr>
            <a:lvl2pPr indent="0" lvl="1" marL="0" algn="ctr">
              <a:spcBef>
                <a:spcPts val="0"/>
              </a:spcBef>
              <a:spcAft>
                <a:spcPts val="0"/>
              </a:spcAft>
              <a:buNone/>
              <a:defRPr b="0" i="0" sz="1200" u="none" cap="none" strike="noStrike">
                <a:solidFill>
                  <a:schemeClr val="lt1"/>
                </a:solidFill>
                <a:latin typeface="Arial"/>
                <a:ea typeface="Arial"/>
                <a:cs typeface="Arial"/>
                <a:sym typeface="Arial"/>
              </a:defRPr>
            </a:lvl2pPr>
            <a:lvl3pPr indent="0" lvl="2" marL="0" algn="ctr">
              <a:spcBef>
                <a:spcPts val="0"/>
              </a:spcBef>
              <a:spcAft>
                <a:spcPts val="0"/>
              </a:spcAft>
              <a:buNone/>
              <a:defRPr b="0" i="0" sz="1200" u="none" cap="none" strike="noStrike">
                <a:solidFill>
                  <a:schemeClr val="lt1"/>
                </a:solidFill>
                <a:latin typeface="Arial"/>
                <a:ea typeface="Arial"/>
                <a:cs typeface="Arial"/>
                <a:sym typeface="Arial"/>
              </a:defRPr>
            </a:lvl3pPr>
            <a:lvl4pPr indent="0" lvl="3" marL="0" algn="ctr">
              <a:spcBef>
                <a:spcPts val="0"/>
              </a:spcBef>
              <a:spcAft>
                <a:spcPts val="0"/>
              </a:spcAft>
              <a:buNone/>
              <a:defRPr b="0" i="0" sz="1200" u="none" cap="none" strike="noStrike">
                <a:solidFill>
                  <a:schemeClr val="lt1"/>
                </a:solidFill>
                <a:latin typeface="Arial"/>
                <a:ea typeface="Arial"/>
                <a:cs typeface="Arial"/>
                <a:sym typeface="Arial"/>
              </a:defRPr>
            </a:lvl4pPr>
            <a:lvl5pPr indent="0" lvl="4" marL="0" algn="ctr">
              <a:spcBef>
                <a:spcPts val="0"/>
              </a:spcBef>
              <a:spcAft>
                <a:spcPts val="0"/>
              </a:spcAft>
              <a:buNone/>
              <a:defRPr b="0" i="0" sz="1200" u="none" cap="none" strike="noStrike">
                <a:solidFill>
                  <a:schemeClr val="lt1"/>
                </a:solidFill>
                <a:latin typeface="Arial"/>
                <a:ea typeface="Arial"/>
                <a:cs typeface="Arial"/>
                <a:sym typeface="Arial"/>
              </a:defRPr>
            </a:lvl5pPr>
            <a:lvl6pPr indent="0" lvl="5" marL="0" algn="ctr">
              <a:spcBef>
                <a:spcPts val="0"/>
              </a:spcBef>
              <a:spcAft>
                <a:spcPts val="0"/>
              </a:spcAft>
              <a:buNone/>
              <a:defRPr b="0" i="0" sz="1200" u="none" cap="none" strike="noStrike">
                <a:solidFill>
                  <a:schemeClr val="lt1"/>
                </a:solidFill>
                <a:latin typeface="Arial"/>
                <a:ea typeface="Arial"/>
                <a:cs typeface="Arial"/>
                <a:sym typeface="Arial"/>
              </a:defRPr>
            </a:lvl6pPr>
            <a:lvl7pPr indent="0" lvl="6" marL="0" algn="ctr">
              <a:spcBef>
                <a:spcPts val="0"/>
              </a:spcBef>
              <a:spcAft>
                <a:spcPts val="0"/>
              </a:spcAft>
              <a:buNone/>
              <a:defRPr b="0" i="0" sz="1200" u="none" cap="none" strike="noStrike">
                <a:solidFill>
                  <a:schemeClr val="lt1"/>
                </a:solidFill>
                <a:latin typeface="Arial"/>
                <a:ea typeface="Arial"/>
                <a:cs typeface="Arial"/>
                <a:sym typeface="Arial"/>
              </a:defRPr>
            </a:lvl7pPr>
            <a:lvl8pPr indent="0" lvl="7" marL="0" algn="ctr">
              <a:spcBef>
                <a:spcPts val="0"/>
              </a:spcBef>
              <a:spcAft>
                <a:spcPts val="0"/>
              </a:spcAft>
              <a:buNone/>
              <a:defRPr b="0" i="0" sz="1200" u="none" cap="none" strike="noStrike">
                <a:solidFill>
                  <a:schemeClr val="lt1"/>
                </a:solidFill>
                <a:latin typeface="Arial"/>
                <a:ea typeface="Arial"/>
                <a:cs typeface="Arial"/>
                <a:sym typeface="Arial"/>
              </a:defRPr>
            </a:lvl8pPr>
            <a:lvl9pPr indent="0" lvl="8" marL="0" algn="ctr">
              <a:spcBef>
                <a:spcPts val="0"/>
              </a:spcBef>
              <a:spcAft>
                <a:spcPts val="0"/>
              </a:spcAft>
              <a:buNone/>
              <a:defRPr b="0" i="0" sz="12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25" name="Google Shape;25;p102"/>
          <p:cNvPicPr preferRelativeResize="0"/>
          <p:nvPr/>
        </p:nvPicPr>
        <p:blipFill rotWithShape="1">
          <a:blip r:embed="rId2">
            <a:alphaModFix/>
          </a:blip>
          <a:srcRect b="0" l="0" r="0" t="0"/>
          <a:stretch/>
        </p:blipFill>
        <p:spPr>
          <a:xfrm>
            <a:off x="119343" y="6095476"/>
            <a:ext cx="1176058" cy="68211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0" name="Shape 70"/>
        <p:cNvGrpSpPr/>
        <p:nvPr/>
      </p:nvGrpSpPr>
      <p:grpSpPr>
        <a:xfrm>
          <a:off x="0" y="0"/>
          <a:ext cx="0" cy="0"/>
          <a:chOff x="0" y="0"/>
          <a:chExt cx="0" cy="0"/>
        </a:xfrm>
      </p:grpSpPr>
      <p:sp>
        <p:nvSpPr>
          <p:cNvPr id="71" name="Google Shape;71;p11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11"/>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3" name="Google Shape;73;p111"/>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4" name="Google Shape;74;p111"/>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75" name="Google Shape;75;p111"/>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6" name="Google Shape;76;p111"/>
          <p:cNvSpPr txBox="1"/>
          <p:nvPr>
            <p:ph idx="10" type="dt"/>
          </p:nvPr>
        </p:nvSpPr>
        <p:spPr>
          <a:xfrm>
            <a:off x="8026400" y="6356351"/>
            <a:ext cx="142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1"/>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1"/>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9" name="Shape 79"/>
        <p:cNvGrpSpPr/>
        <p:nvPr/>
      </p:nvGrpSpPr>
      <p:grpSpPr>
        <a:xfrm>
          <a:off x="0" y="0"/>
          <a:ext cx="0" cy="0"/>
          <a:chOff x="0" y="0"/>
          <a:chExt cx="0" cy="0"/>
        </a:xfrm>
      </p:grpSpPr>
      <p:sp>
        <p:nvSpPr>
          <p:cNvPr id="80" name="Google Shape;80;p112"/>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12"/>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82" name="Google Shape;82;p112"/>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83" name="Google Shape;83;p112"/>
          <p:cNvSpPr txBox="1"/>
          <p:nvPr>
            <p:ph idx="10" type="dt"/>
          </p:nvPr>
        </p:nvSpPr>
        <p:spPr>
          <a:xfrm>
            <a:off x="8026400" y="6356351"/>
            <a:ext cx="142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2"/>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12"/>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6" name="Shape 86"/>
        <p:cNvGrpSpPr/>
        <p:nvPr/>
      </p:nvGrpSpPr>
      <p:grpSpPr>
        <a:xfrm>
          <a:off x="0" y="0"/>
          <a:ext cx="0" cy="0"/>
          <a:chOff x="0" y="0"/>
          <a:chExt cx="0" cy="0"/>
        </a:xfrm>
      </p:grpSpPr>
      <p:sp>
        <p:nvSpPr>
          <p:cNvPr id="87" name="Google Shape;87;p113"/>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113"/>
          <p:cNvSpPr/>
          <p:nvPr>
            <p:ph idx="2" type="pic"/>
          </p:nvPr>
        </p:nvSpPr>
        <p:spPr>
          <a:xfrm>
            <a:off x="2389717" y="612775"/>
            <a:ext cx="7315200" cy="4114800"/>
          </a:xfrm>
          <a:prstGeom prst="rect">
            <a:avLst/>
          </a:prstGeom>
          <a:noFill/>
          <a:ln>
            <a:noFill/>
          </a:ln>
        </p:spPr>
      </p:sp>
      <p:sp>
        <p:nvSpPr>
          <p:cNvPr id="89" name="Google Shape;89;p113"/>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90" name="Google Shape;90;p113"/>
          <p:cNvSpPr txBox="1"/>
          <p:nvPr>
            <p:ph idx="10" type="dt"/>
          </p:nvPr>
        </p:nvSpPr>
        <p:spPr>
          <a:xfrm>
            <a:off x="8026400" y="6356351"/>
            <a:ext cx="142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113"/>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13"/>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3" name="Shape 93"/>
        <p:cNvGrpSpPr/>
        <p:nvPr/>
      </p:nvGrpSpPr>
      <p:grpSpPr>
        <a:xfrm>
          <a:off x="0" y="0"/>
          <a:ext cx="0" cy="0"/>
          <a:chOff x="0" y="0"/>
          <a:chExt cx="0" cy="0"/>
        </a:xfrm>
      </p:grpSpPr>
      <p:sp>
        <p:nvSpPr>
          <p:cNvPr id="94" name="Google Shape;94;p11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14"/>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96" name="Google Shape;96;p114"/>
          <p:cNvSpPr txBox="1"/>
          <p:nvPr>
            <p:ph idx="10" type="dt"/>
          </p:nvPr>
        </p:nvSpPr>
        <p:spPr>
          <a:xfrm>
            <a:off x="8026400" y="6356351"/>
            <a:ext cx="142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14"/>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14"/>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9" name="Shape 99"/>
        <p:cNvGrpSpPr/>
        <p:nvPr/>
      </p:nvGrpSpPr>
      <p:grpSpPr>
        <a:xfrm>
          <a:off x="0" y="0"/>
          <a:ext cx="0" cy="0"/>
          <a:chOff x="0" y="0"/>
          <a:chExt cx="0" cy="0"/>
        </a:xfrm>
      </p:grpSpPr>
      <p:sp>
        <p:nvSpPr>
          <p:cNvPr id="100" name="Google Shape;100;p115"/>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115"/>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02" name="Google Shape;102;p115"/>
          <p:cNvSpPr txBox="1"/>
          <p:nvPr>
            <p:ph idx="10" type="dt"/>
          </p:nvPr>
        </p:nvSpPr>
        <p:spPr>
          <a:xfrm>
            <a:off x="8026400" y="6356351"/>
            <a:ext cx="142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15"/>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888888"/>
              </a:buClr>
              <a:buSzPts val="12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15"/>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10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103"/>
          <p:cNvSpPr txBox="1"/>
          <p:nvPr>
            <p:ph idx="1" type="body"/>
          </p:nvPr>
        </p:nvSpPr>
        <p:spPr>
          <a:xfrm>
            <a:off x="609600" y="1447801"/>
            <a:ext cx="10972800" cy="44958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 name="Google Shape;29;p103"/>
          <p:cNvSpPr txBox="1"/>
          <p:nvPr>
            <p:ph idx="10" type="dt"/>
          </p:nvPr>
        </p:nvSpPr>
        <p:spPr>
          <a:xfrm>
            <a:off x="8026400" y="6356351"/>
            <a:ext cx="142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03"/>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03"/>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object (large)">
  <p:cSld name="One object (large)">
    <p:spTree>
      <p:nvGrpSpPr>
        <p:cNvPr id="32" name="Shape 32"/>
        <p:cNvGrpSpPr/>
        <p:nvPr/>
      </p:nvGrpSpPr>
      <p:grpSpPr>
        <a:xfrm>
          <a:off x="0" y="0"/>
          <a:ext cx="0" cy="0"/>
          <a:chOff x="0" y="0"/>
          <a:chExt cx="0" cy="0"/>
        </a:xfrm>
      </p:grpSpPr>
      <p:sp>
        <p:nvSpPr>
          <p:cNvPr id="33" name="Google Shape;33;p104"/>
          <p:cNvSpPr txBox="1"/>
          <p:nvPr>
            <p:ph idx="1" type="body"/>
          </p:nvPr>
        </p:nvSpPr>
        <p:spPr>
          <a:xfrm>
            <a:off x="411162" y="1414800"/>
            <a:ext cx="11376026" cy="4752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4" name="Google Shape;34;p104"/>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04"/>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US"/>
              <a:t>‹#›</a:t>
            </a:fld>
            <a:endParaRPr/>
          </a:p>
        </p:txBody>
      </p:sp>
      <p:sp>
        <p:nvSpPr>
          <p:cNvPr id="36" name="Google Shape;36;p10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pos="259">
          <p15:clr>
            <a:srgbClr val="65CEFF"/>
          </p15:clr>
        </p15:guide>
        <p15:guide id="2" pos="6472">
          <p15:clr>
            <a:srgbClr val="65CEFF"/>
          </p15:clr>
        </p15:guide>
        <p15:guide id="3" orient="horz" pos="664">
          <p15:clr>
            <a:srgbClr val="65CEFF"/>
          </p15:clr>
        </p15:guide>
        <p15:guide id="4" orient="horz" pos="891">
          <p15:clr>
            <a:srgbClr val="65CEFF"/>
          </p15:clr>
        </p15:guide>
        <p15:guide id="5" orient="horz" pos="3885">
          <p15:clr>
            <a:srgbClr val="65CEFF"/>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object (small)">
  <p:cSld name="One object (small)">
    <p:spTree>
      <p:nvGrpSpPr>
        <p:cNvPr id="37" name="Shape 37"/>
        <p:cNvGrpSpPr/>
        <p:nvPr/>
      </p:nvGrpSpPr>
      <p:grpSpPr>
        <a:xfrm>
          <a:off x="0" y="0"/>
          <a:ext cx="0" cy="0"/>
          <a:chOff x="0" y="0"/>
          <a:chExt cx="0" cy="0"/>
        </a:xfrm>
      </p:grpSpPr>
      <p:sp>
        <p:nvSpPr>
          <p:cNvPr id="38" name="Google Shape;38;p10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05"/>
          <p:cNvSpPr txBox="1"/>
          <p:nvPr>
            <p:ph idx="1" type="body"/>
          </p:nvPr>
        </p:nvSpPr>
        <p:spPr>
          <a:xfrm>
            <a:off x="411162" y="1414800"/>
            <a:ext cx="7199313" cy="4752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0" name="Google Shape;40;p105"/>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05"/>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259">
          <p15:clr>
            <a:srgbClr val="65CEFF"/>
          </p15:clr>
        </p15:guide>
        <p15:guide id="2" pos="4794">
          <p15:clr>
            <a:srgbClr val="65CEFF"/>
          </p15:clr>
        </p15:guide>
        <p15:guide id="3" pos="6472">
          <p15:clr>
            <a:srgbClr val="65CEFF"/>
          </p15:clr>
        </p15:guide>
        <p15:guide id="4" pos="7425">
          <p15:clr>
            <a:srgbClr val="65CEFF"/>
          </p15:clr>
        </p15:guide>
        <p15:guide id="5" orient="horz" pos="302">
          <p15:clr>
            <a:srgbClr val="65CEFF"/>
          </p15:clr>
        </p15:guide>
        <p15:guide id="6" orient="horz" pos="664">
          <p15:clr>
            <a:srgbClr val="65CEFF"/>
          </p15:clr>
        </p15:guide>
        <p15:guide id="7" orient="horz" pos="891">
          <p15:clr>
            <a:srgbClr val="65CEFF"/>
          </p15:clr>
        </p15:guide>
        <p15:guide id="8" orient="horz" pos="3658">
          <p15:clr>
            <a:srgbClr val="65CEFF"/>
          </p15:clr>
        </p15:guide>
        <p15:guide id="9" orient="horz" pos="3885">
          <p15:clr>
            <a:srgbClr val="65CEFF"/>
          </p15:clr>
        </p15:guide>
        <p15:guide id="10" orient="horz" pos="4157">
          <p15:clr>
            <a:srgbClr val="65CEFF"/>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p:cSld name="Two columns">
    <p:spTree>
      <p:nvGrpSpPr>
        <p:cNvPr id="42" name="Shape 42"/>
        <p:cNvGrpSpPr/>
        <p:nvPr/>
      </p:nvGrpSpPr>
      <p:grpSpPr>
        <a:xfrm>
          <a:off x="0" y="0"/>
          <a:ext cx="0" cy="0"/>
          <a:chOff x="0" y="0"/>
          <a:chExt cx="0" cy="0"/>
        </a:xfrm>
      </p:grpSpPr>
      <p:sp>
        <p:nvSpPr>
          <p:cNvPr id="43" name="Google Shape;43;p10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06"/>
          <p:cNvSpPr txBox="1"/>
          <p:nvPr>
            <p:ph idx="1" type="body"/>
          </p:nvPr>
        </p:nvSpPr>
        <p:spPr>
          <a:xfrm>
            <a:off x="411162" y="1414800"/>
            <a:ext cx="5470526" cy="4752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 name="Google Shape;45;p106"/>
          <p:cNvSpPr txBox="1"/>
          <p:nvPr>
            <p:ph idx="2" type="body"/>
          </p:nvPr>
        </p:nvSpPr>
        <p:spPr>
          <a:xfrm>
            <a:off x="6315075" y="1414800"/>
            <a:ext cx="5465763" cy="4752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6" name="Google Shape;46;p106"/>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06"/>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259">
          <p15:clr>
            <a:srgbClr val="65CEFF"/>
          </p15:clr>
        </p15:guide>
        <p15:guide id="2" pos="3705">
          <p15:clr>
            <a:srgbClr val="65CEFF"/>
          </p15:clr>
        </p15:guide>
        <p15:guide id="3" pos="3978">
          <p15:clr>
            <a:srgbClr val="65CEFF"/>
          </p15:clr>
        </p15:guide>
        <p15:guide id="4" pos="6472">
          <p15:clr>
            <a:srgbClr val="65CEFF"/>
          </p15:clr>
        </p15:guide>
        <p15:guide id="5" pos="7425">
          <p15:clr>
            <a:srgbClr val="65CEFF"/>
          </p15:clr>
        </p15:guide>
        <p15:guide id="6" orient="horz" pos="302">
          <p15:clr>
            <a:srgbClr val="65CEFF"/>
          </p15:clr>
        </p15:guide>
        <p15:guide id="7" orient="horz" pos="664">
          <p15:clr>
            <a:srgbClr val="65CEFF"/>
          </p15:clr>
        </p15:guide>
        <p15:guide id="8" orient="horz" pos="891">
          <p15:clr>
            <a:srgbClr val="65CEFF"/>
          </p15:clr>
        </p15:guide>
        <p15:guide id="9" orient="horz" pos="3658">
          <p15:clr>
            <a:srgbClr val="65CEFF"/>
          </p15:clr>
        </p15:guide>
        <p15:guide id="10" orient="horz" pos="3885">
          <p15:clr>
            <a:srgbClr val="65CEFF"/>
          </p15:clr>
        </p15:guide>
        <p15:guide id="11" orient="horz" pos="4157">
          <p15:clr>
            <a:srgbClr val="65CEFF"/>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ee Content">
  <p:cSld name="Free Content">
    <p:spTree>
      <p:nvGrpSpPr>
        <p:cNvPr id="48" name="Shape 48"/>
        <p:cNvGrpSpPr/>
        <p:nvPr/>
      </p:nvGrpSpPr>
      <p:grpSpPr>
        <a:xfrm>
          <a:off x="0" y="0"/>
          <a:ext cx="0" cy="0"/>
          <a:chOff x="0" y="0"/>
          <a:chExt cx="0" cy="0"/>
        </a:xfrm>
      </p:grpSpPr>
      <p:sp>
        <p:nvSpPr>
          <p:cNvPr id="49" name="Google Shape;49;p10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107"/>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07"/>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259">
          <p15:clr>
            <a:srgbClr val="65CEFF"/>
          </p15:clr>
        </p15:guide>
        <p15:guide id="2" pos="2526">
          <p15:clr>
            <a:srgbClr val="65CEFF"/>
          </p15:clr>
        </p15:guide>
        <p15:guide id="3" pos="2708">
          <p15:clr>
            <a:srgbClr val="65CEFF"/>
          </p15:clr>
        </p15:guide>
        <p15:guide id="4" pos="3705">
          <p15:clr>
            <a:srgbClr val="65CEFF"/>
          </p15:clr>
        </p15:guide>
        <p15:guide id="5" pos="3978">
          <p15:clr>
            <a:srgbClr val="65CEFF"/>
          </p15:clr>
        </p15:guide>
        <p15:guide id="6" pos="4975">
          <p15:clr>
            <a:srgbClr val="65CEFF"/>
          </p15:clr>
        </p15:guide>
        <p15:guide id="7" pos="5157">
          <p15:clr>
            <a:srgbClr val="65CEFF"/>
          </p15:clr>
        </p15:guide>
        <p15:guide id="8" pos="6472">
          <p15:clr>
            <a:srgbClr val="65CEFF"/>
          </p15:clr>
        </p15:guide>
        <p15:guide id="9" pos="7425">
          <p15:clr>
            <a:srgbClr val="65CEFF"/>
          </p15:clr>
        </p15:guide>
        <p15:guide id="10" orient="horz" pos="302">
          <p15:clr>
            <a:srgbClr val="65CEFF"/>
          </p15:clr>
        </p15:guide>
        <p15:guide id="11" orient="horz" pos="664">
          <p15:clr>
            <a:srgbClr val="65CEFF"/>
          </p15:clr>
        </p15:guide>
        <p15:guide id="12" orient="horz" pos="891">
          <p15:clr>
            <a:srgbClr val="65CEFF"/>
          </p15:clr>
        </p15:guide>
        <p15:guide id="13" orient="horz" pos="2206">
          <p15:clr>
            <a:srgbClr val="65CEFF"/>
          </p15:clr>
        </p15:guide>
        <p15:guide id="14" orient="horz" pos="2343">
          <p15:clr>
            <a:srgbClr val="65CEFF"/>
          </p15:clr>
        </p15:guide>
        <p15:guide id="15" orient="horz" pos="3658">
          <p15:clr>
            <a:srgbClr val="65CEFF"/>
          </p15:clr>
        </p15:guide>
        <p15:guide id="16" orient="horz" pos="3885">
          <p15:clr>
            <a:srgbClr val="65CEFF"/>
          </p15:clr>
        </p15:guide>
        <p15:guide id="17" orient="horz" pos="4157">
          <p15:clr>
            <a:srgbClr val="65CEFF"/>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10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108"/>
          <p:cNvSpPr txBox="1"/>
          <p:nvPr>
            <p:ph idx="10" type="dt"/>
          </p:nvPr>
        </p:nvSpPr>
        <p:spPr>
          <a:xfrm>
            <a:off x="8026400" y="6356351"/>
            <a:ext cx="142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08"/>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08"/>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7" name="Shape 57"/>
        <p:cNvGrpSpPr/>
        <p:nvPr/>
      </p:nvGrpSpPr>
      <p:grpSpPr>
        <a:xfrm>
          <a:off x="0" y="0"/>
          <a:ext cx="0" cy="0"/>
          <a:chOff x="0" y="0"/>
          <a:chExt cx="0" cy="0"/>
        </a:xfrm>
      </p:grpSpPr>
      <p:sp>
        <p:nvSpPr>
          <p:cNvPr id="58" name="Google Shape;58;p109"/>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09"/>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60" name="Google Shape;60;p109"/>
          <p:cNvSpPr txBox="1"/>
          <p:nvPr>
            <p:ph idx="10" type="dt"/>
          </p:nvPr>
        </p:nvSpPr>
        <p:spPr>
          <a:xfrm>
            <a:off x="8026400" y="6356351"/>
            <a:ext cx="142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09"/>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09"/>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 name="Shape 63"/>
        <p:cNvGrpSpPr/>
        <p:nvPr/>
      </p:nvGrpSpPr>
      <p:grpSpPr>
        <a:xfrm>
          <a:off x="0" y="0"/>
          <a:ext cx="0" cy="0"/>
          <a:chOff x="0" y="0"/>
          <a:chExt cx="0" cy="0"/>
        </a:xfrm>
      </p:grpSpPr>
      <p:sp>
        <p:nvSpPr>
          <p:cNvPr id="64" name="Google Shape;64;p11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10"/>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6" name="Google Shape;66;p110"/>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67" name="Google Shape;67;p110"/>
          <p:cNvSpPr txBox="1"/>
          <p:nvPr>
            <p:ph idx="10" type="dt"/>
          </p:nvPr>
        </p:nvSpPr>
        <p:spPr>
          <a:xfrm>
            <a:off x="8026400" y="6356351"/>
            <a:ext cx="1422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10"/>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10"/>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spcAft>
                <a:spcPts val="0"/>
              </a:spcAft>
              <a:buNone/>
              <a:defRPr/>
            </a:lvl1pPr>
            <a:lvl2pPr indent="0" lvl="1" marL="0" algn="ctr">
              <a:spcBef>
                <a:spcPts val="0"/>
              </a:spcBef>
              <a:spcAft>
                <a:spcPts val="0"/>
              </a:spcAft>
              <a:buNone/>
              <a:defRPr/>
            </a:lvl2pPr>
            <a:lvl3pPr indent="0" lvl="2" marL="0" algn="ctr">
              <a:spcBef>
                <a:spcPts val="0"/>
              </a:spcBef>
              <a:spcAft>
                <a:spcPts val="0"/>
              </a:spcAft>
              <a:buNone/>
              <a:defRPr/>
            </a:lvl3pPr>
            <a:lvl4pPr indent="0" lvl="3" marL="0" algn="ctr">
              <a:spcBef>
                <a:spcPts val="0"/>
              </a:spcBef>
              <a:spcAft>
                <a:spcPts val="0"/>
              </a:spcAft>
              <a:buNone/>
              <a:defRPr/>
            </a:lvl4pPr>
            <a:lvl5pPr indent="0" lvl="4" marL="0" algn="ctr">
              <a:spcBef>
                <a:spcPts val="0"/>
              </a:spcBef>
              <a:spcAft>
                <a:spcPts val="0"/>
              </a:spcAft>
              <a:buNone/>
              <a:defRPr/>
            </a:lvl5pPr>
            <a:lvl6pPr indent="0" lvl="5" marL="0" algn="ctr">
              <a:spcBef>
                <a:spcPts val="0"/>
              </a:spcBef>
              <a:spcAft>
                <a:spcPts val="0"/>
              </a:spcAft>
              <a:buNone/>
              <a:defRPr/>
            </a:lvl6pPr>
            <a:lvl7pPr indent="0" lvl="6" marL="0" algn="ctr">
              <a:spcBef>
                <a:spcPts val="0"/>
              </a:spcBef>
              <a:spcAft>
                <a:spcPts val="0"/>
              </a:spcAft>
              <a:buNone/>
              <a:defRPr/>
            </a:lvl7pPr>
            <a:lvl8pPr indent="0" lvl="7" marL="0" algn="ctr">
              <a:spcBef>
                <a:spcPts val="0"/>
              </a:spcBef>
              <a:spcAft>
                <a:spcPts val="0"/>
              </a:spcAft>
              <a:buNone/>
              <a:defRPr/>
            </a:lvl8pPr>
            <a:lvl9pPr indent="0" lvl="8" marL="0" algn="ctr">
              <a:spcBef>
                <a:spcPts val="0"/>
              </a:spcBef>
              <a:spcAft>
                <a:spcPts val="0"/>
              </a:spcAft>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3.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theme" Target="../theme/theme2.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01"/>
          <p:cNvPicPr preferRelativeResize="0"/>
          <p:nvPr/>
        </p:nvPicPr>
        <p:blipFill rotWithShape="1">
          <a:blip r:embed="rId1">
            <a:alphaModFix/>
          </a:blip>
          <a:srcRect b="0" l="0" r="0" t="0"/>
          <a:stretch/>
        </p:blipFill>
        <p:spPr>
          <a:xfrm>
            <a:off x="293869" y="6228949"/>
            <a:ext cx="945931" cy="548640"/>
          </a:xfrm>
          <a:prstGeom prst="rect">
            <a:avLst/>
          </a:prstGeom>
          <a:noFill/>
          <a:ln>
            <a:noFill/>
          </a:ln>
        </p:spPr>
      </p:pic>
      <p:sp>
        <p:nvSpPr>
          <p:cNvPr id="11" name="Google Shape;11;p101"/>
          <p:cNvSpPr/>
          <p:nvPr/>
        </p:nvSpPr>
        <p:spPr>
          <a:xfrm>
            <a:off x="0" y="0"/>
            <a:ext cx="12192000" cy="381000"/>
          </a:xfrm>
          <a:prstGeom prst="rect">
            <a:avLst/>
          </a:prstGeom>
          <a:gradFill>
            <a:gsLst>
              <a:gs pos="0">
                <a:schemeClr val="accent1"/>
              </a:gs>
              <a:gs pos="100000">
                <a:schemeClr val="lt1"/>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 name="Google Shape;12;p10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0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 name="Google Shape;14;p101"/>
          <p:cNvSpPr txBox="1"/>
          <p:nvPr>
            <p:ph idx="10" type="dt"/>
          </p:nvPr>
        </p:nvSpPr>
        <p:spPr>
          <a:xfrm>
            <a:off x="8026400" y="6356351"/>
            <a:ext cx="1422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5" name="Google Shape;15;p101"/>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6" name="Google Shape;16;p101"/>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rtl="0" algn="ctr">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rtl="0" algn="ctr">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rtl="0" algn="ctr">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rtl="0" algn="ctr">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rtl="0" algn="ctr">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rtl="0" algn="ctr">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rtl="0" algn="ctr">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rtl="0" algn="ctr">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ctr">
              <a:spcBef>
                <a:spcPts val="0"/>
              </a:spcBef>
              <a:spcAft>
                <a:spcPts val="0"/>
              </a:spcAft>
              <a:buNone/>
            </a:pPr>
            <a:r>
              <a:t/>
            </a:r>
            <a:endParaRPr/>
          </a:p>
        </p:txBody>
      </p:sp>
      <p:pic>
        <p:nvPicPr>
          <p:cNvPr descr="Graphical user interface&#10;&#10;Description automatically generated with low confidence" id="17" name="Google Shape;17;p101"/>
          <p:cNvPicPr preferRelativeResize="0"/>
          <p:nvPr/>
        </p:nvPicPr>
        <p:blipFill rotWithShape="1">
          <a:blip r:embed="rId2">
            <a:alphaModFix/>
          </a:blip>
          <a:srcRect b="0" l="0" r="0" t="0"/>
          <a:stretch/>
        </p:blipFill>
        <p:spPr>
          <a:xfrm>
            <a:off x="10820400" y="6019420"/>
            <a:ext cx="1200836" cy="76276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5.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30.png"/><Relationship Id="rId5" Type="http://schemas.openxmlformats.org/officeDocument/2006/relationships/image" Target="../media/image23.png"/><Relationship Id="rId6" Type="http://schemas.openxmlformats.org/officeDocument/2006/relationships/image" Target="../media/image35.png"/><Relationship Id="rId7" Type="http://schemas.openxmlformats.org/officeDocument/2006/relationships/image" Target="../media/image24.png"/><Relationship Id="rId8"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9.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8.png"/><Relationship Id="rId4" Type="http://schemas.openxmlformats.org/officeDocument/2006/relationships/image" Target="../media/image27.png"/><Relationship Id="rId5" Type="http://schemas.openxmlformats.org/officeDocument/2006/relationships/image" Target="../media/image38.png"/><Relationship Id="rId6" Type="http://schemas.openxmlformats.org/officeDocument/2006/relationships/image" Target="../media/image3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6.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4.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4.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4.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52.png"/><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4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48.png"/><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52.png"/><Relationship Id="rId4" Type="http://schemas.openxmlformats.org/officeDocument/2006/relationships/image" Target="../media/image5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48.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 Id="rId3" Type="http://schemas.openxmlformats.org/officeDocument/2006/relationships/image" Target="../media/image4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48.png"/><Relationship Id="rId4" Type="http://schemas.openxmlformats.org/officeDocument/2006/relationships/image" Target="../media/image4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9.png"/><Relationship Id="rId12"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image" Target="../media/image19.png"/><Relationship Id="rId4" Type="http://schemas.openxmlformats.org/officeDocument/2006/relationships/image" Target="../media/image20.png"/><Relationship Id="rId9" Type="http://schemas.openxmlformats.org/officeDocument/2006/relationships/image" Target="../media/image7.png"/><Relationship Id="rId5" Type="http://schemas.openxmlformats.org/officeDocument/2006/relationships/image" Target="../media/image18.jpg"/><Relationship Id="rId6" Type="http://schemas.openxmlformats.org/officeDocument/2006/relationships/image" Target="../media/image16.png"/><Relationship Id="rId7" Type="http://schemas.openxmlformats.org/officeDocument/2006/relationships/image" Target="../media/image14.png"/><Relationship Id="rId8" Type="http://schemas.openxmlformats.org/officeDocument/2006/relationships/image" Target="../media/image17.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9.png"/><Relationship Id="rId12"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75.xml"/><Relationship Id="rId3" Type="http://schemas.openxmlformats.org/officeDocument/2006/relationships/image" Target="../media/image19.png"/><Relationship Id="rId4" Type="http://schemas.openxmlformats.org/officeDocument/2006/relationships/image" Target="../media/image20.png"/><Relationship Id="rId9" Type="http://schemas.openxmlformats.org/officeDocument/2006/relationships/image" Target="../media/image7.png"/><Relationship Id="rId5" Type="http://schemas.openxmlformats.org/officeDocument/2006/relationships/image" Target="../media/image18.jpg"/><Relationship Id="rId6" Type="http://schemas.openxmlformats.org/officeDocument/2006/relationships/image" Target="../media/image16.png"/><Relationship Id="rId7" Type="http://schemas.openxmlformats.org/officeDocument/2006/relationships/image" Target="../media/image14.png"/><Relationship Id="rId8" Type="http://schemas.openxmlformats.org/officeDocument/2006/relationships/image" Target="../media/image17.jpg"/></Relationships>
</file>

<file path=ppt/slides/_rels/slide76.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9.png"/><Relationship Id="rId12"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76.xml"/><Relationship Id="rId3" Type="http://schemas.openxmlformats.org/officeDocument/2006/relationships/image" Target="../media/image19.png"/><Relationship Id="rId4" Type="http://schemas.openxmlformats.org/officeDocument/2006/relationships/image" Target="../media/image20.png"/><Relationship Id="rId9" Type="http://schemas.openxmlformats.org/officeDocument/2006/relationships/image" Target="../media/image7.png"/><Relationship Id="rId5" Type="http://schemas.openxmlformats.org/officeDocument/2006/relationships/image" Target="../media/image18.jpg"/><Relationship Id="rId6" Type="http://schemas.openxmlformats.org/officeDocument/2006/relationships/image" Target="../media/image16.png"/><Relationship Id="rId7" Type="http://schemas.openxmlformats.org/officeDocument/2006/relationships/image" Target="../media/image14.png"/><Relationship Id="rId8" Type="http://schemas.openxmlformats.org/officeDocument/2006/relationships/image" Target="../media/image17.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2.png"/><Relationship Id="rId5" Type="http://schemas.openxmlformats.org/officeDocument/2006/relationships/image" Target="../media/image2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8.xml"/><Relationship Id="rId3" Type="http://schemas.openxmlformats.org/officeDocument/2006/relationships/image" Target="../media/image64.png"/><Relationship Id="rId4" Type="http://schemas.openxmlformats.org/officeDocument/2006/relationships/image" Target="../media/image63.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9.png"/><Relationship Id="rId13" Type="http://schemas.openxmlformats.org/officeDocument/2006/relationships/image" Target="../media/image14.png"/><Relationship Id="rId12" Type="http://schemas.openxmlformats.org/officeDocument/2006/relationships/image" Target="../media/image4.png"/><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16.png"/><Relationship Id="rId15" Type="http://schemas.openxmlformats.org/officeDocument/2006/relationships/image" Target="../media/image7.png"/><Relationship Id="rId14" Type="http://schemas.openxmlformats.org/officeDocument/2006/relationships/image" Target="../media/image17.jpg"/><Relationship Id="rId5" Type="http://schemas.openxmlformats.org/officeDocument/2006/relationships/image" Target="../media/image21.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18.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Portable Stimulus Standard Update</a:t>
            </a:r>
            <a:br>
              <a:rPr lang="en-US"/>
            </a:br>
            <a:r>
              <a:rPr lang="en-US"/>
              <a:t>PSS in the Real World</a:t>
            </a:r>
            <a:endParaRPr/>
          </a:p>
        </p:txBody>
      </p:sp>
      <p:sp>
        <p:nvSpPr>
          <p:cNvPr id="110" name="Google Shape;110;p1"/>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888888"/>
              </a:buClr>
              <a:buSzPts val="3200"/>
              <a:buNone/>
            </a:pPr>
            <a:r>
              <a:rPr lang="en-US"/>
              <a:t>Accellera Portable Stimulus Working Group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10"/>
          <p:cNvSpPr txBox="1"/>
          <p:nvPr>
            <p:ph idx="1" type="body"/>
          </p:nvPr>
        </p:nvSpPr>
        <p:spPr>
          <a:xfrm>
            <a:off x="411162" y="1414800"/>
            <a:ext cx="11376026" cy="47520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US" sz="2800"/>
              <a:t>Manually coded test usually in C</a:t>
            </a:r>
            <a:endParaRPr/>
          </a:p>
          <a:p>
            <a:pPr indent="-342900" lvl="0" marL="342900" rtl="0" algn="l">
              <a:spcBef>
                <a:spcPts val="560"/>
              </a:spcBef>
              <a:spcAft>
                <a:spcPts val="0"/>
              </a:spcAft>
              <a:buClr>
                <a:schemeClr val="dk1"/>
              </a:buClr>
              <a:buSzPts val="2800"/>
              <a:buChar char="•"/>
            </a:pPr>
            <a:r>
              <a:rPr lang="en-US" sz="2800"/>
              <a:t>No randomization for better coverage</a:t>
            </a:r>
            <a:endParaRPr/>
          </a:p>
          <a:p>
            <a:pPr indent="-342900" lvl="0" marL="342900" rtl="0" algn="l">
              <a:spcBef>
                <a:spcPts val="560"/>
              </a:spcBef>
              <a:spcAft>
                <a:spcPts val="0"/>
              </a:spcAft>
              <a:buClr>
                <a:schemeClr val="dk1"/>
              </a:buClr>
              <a:buSzPts val="2800"/>
              <a:buChar char="•"/>
            </a:pPr>
            <a:r>
              <a:rPr lang="en-US" sz="2800"/>
              <a:t>Manually coded IP libraries</a:t>
            </a:r>
            <a:endParaRPr/>
          </a:p>
          <a:p>
            <a:pPr indent="-285750" lvl="1" marL="742950" rtl="0" algn="l">
              <a:spcBef>
                <a:spcPts val="480"/>
              </a:spcBef>
              <a:spcAft>
                <a:spcPts val="0"/>
              </a:spcAft>
              <a:buClr>
                <a:schemeClr val="dk1"/>
              </a:buClr>
              <a:buSzPts val="2400"/>
              <a:buChar char="–"/>
            </a:pPr>
            <a:r>
              <a:rPr lang="en-US" sz="2400"/>
              <a:t>No reuse from IPs</a:t>
            </a:r>
            <a:endParaRPr/>
          </a:p>
          <a:p>
            <a:pPr indent="-342900" lvl="0" marL="342900" rtl="0" algn="l">
              <a:spcBef>
                <a:spcPts val="560"/>
              </a:spcBef>
              <a:spcAft>
                <a:spcPts val="0"/>
              </a:spcAft>
              <a:buClr>
                <a:schemeClr val="dk1"/>
              </a:buClr>
              <a:buSzPts val="2800"/>
              <a:buChar char="•"/>
            </a:pPr>
            <a:r>
              <a:rPr lang="en-US" sz="2800"/>
              <a:t>Must procedurally model test space</a:t>
            </a:r>
            <a:endParaRPr/>
          </a:p>
          <a:p>
            <a:pPr indent="-285750" lvl="1" marL="742950" rtl="0" algn="l">
              <a:spcBef>
                <a:spcPts val="480"/>
              </a:spcBef>
              <a:spcAft>
                <a:spcPts val="0"/>
              </a:spcAft>
              <a:buClr>
                <a:schemeClr val="dk1"/>
              </a:buClr>
              <a:buSzPts val="2400"/>
              <a:buChar char="–"/>
            </a:pPr>
            <a:r>
              <a:rPr lang="en-US" sz="2400"/>
              <a:t>Video data can come from various sources</a:t>
            </a:r>
            <a:endParaRPr/>
          </a:p>
          <a:p>
            <a:pPr indent="-285750" lvl="1" marL="742950" rtl="0" algn="l">
              <a:spcBef>
                <a:spcPts val="480"/>
              </a:spcBef>
              <a:spcAft>
                <a:spcPts val="0"/>
              </a:spcAft>
              <a:buClr>
                <a:schemeClr val="dk1"/>
              </a:buClr>
              <a:buSzPts val="2400"/>
              <a:buChar char="–"/>
            </a:pPr>
            <a:r>
              <a:rPr lang="en-US" sz="2400"/>
              <a:t>There are N DMA channel</a:t>
            </a:r>
            <a:endParaRPr/>
          </a:p>
          <a:p>
            <a:pPr indent="-285750" lvl="1" marL="742950" rtl="0" algn="l">
              <a:spcBef>
                <a:spcPts val="480"/>
              </a:spcBef>
              <a:spcAft>
                <a:spcPts val="0"/>
              </a:spcAft>
              <a:buClr>
                <a:schemeClr val="dk1"/>
              </a:buClr>
              <a:buSzPts val="2400"/>
              <a:buChar char="–"/>
            </a:pPr>
            <a:r>
              <a:rPr lang="en-US" sz="2400"/>
              <a:t>Graphics needs to power up before using it</a:t>
            </a:r>
            <a:endParaRPr/>
          </a:p>
          <a:p>
            <a:pPr indent="-285750" lvl="1" marL="742950" rtl="0" algn="l">
              <a:spcBef>
                <a:spcPts val="480"/>
              </a:spcBef>
              <a:spcAft>
                <a:spcPts val="0"/>
              </a:spcAft>
              <a:buClr>
                <a:schemeClr val="dk1"/>
              </a:buClr>
              <a:buSzPts val="2400"/>
              <a:buChar char="–"/>
            </a:pPr>
            <a:r>
              <a:rPr lang="en-US" sz="2400"/>
              <a:t>Power management sequence</a:t>
            </a:r>
            <a:endParaRPr/>
          </a:p>
        </p:txBody>
      </p:sp>
      <p:sp>
        <p:nvSpPr>
          <p:cNvPr id="732" name="Google Shape;732;p1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SoC Verification With Embedded Processors</a:t>
            </a:r>
            <a:endParaRPr/>
          </a:p>
        </p:txBody>
      </p:sp>
      <p:pic>
        <p:nvPicPr>
          <p:cNvPr id="733" name="Google Shape;733;p10"/>
          <p:cNvPicPr preferRelativeResize="0"/>
          <p:nvPr/>
        </p:nvPicPr>
        <p:blipFill rotWithShape="1">
          <a:blip r:embed="rId3">
            <a:alphaModFix/>
          </a:blip>
          <a:srcRect b="0" l="0" r="0" t="0"/>
          <a:stretch/>
        </p:blipFill>
        <p:spPr>
          <a:xfrm>
            <a:off x="6896740" y="1880416"/>
            <a:ext cx="5188146" cy="4035902"/>
          </a:xfrm>
          <a:prstGeom prst="rect">
            <a:avLst/>
          </a:prstGeom>
          <a:noFill/>
          <a:ln>
            <a:noFill/>
          </a:ln>
        </p:spPr>
      </p:pic>
      <p:sp>
        <p:nvSpPr>
          <p:cNvPr id="734" name="Google Shape;734;p10"/>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735" name="Google Shape;735;p10"/>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9" name="Shape 3529"/>
        <p:cNvGrpSpPr/>
        <p:nvPr/>
      </p:nvGrpSpPr>
      <p:grpSpPr>
        <a:xfrm>
          <a:off x="0" y="0"/>
          <a:ext cx="0" cy="0"/>
          <a:chOff x="0" y="0"/>
          <a:chExt cx="0" cy="0"/>
        </a:xfrm>
      </p:grpSpPr>
      <p:sp>
        <p:nvSpPr>
          <p:cNvPr id="3530" name="Google Shape;3530;p100"/>
          <p:cNvSpPr txBox="1"/>
          <p:nvPr>
            <p:ph type="ctrTitle"/>
          </p:nvPr>
        </p:nvSpPr>
        <p:spPr>
          <a:xfrm>
            <a:off x="1524000" y="2520172"/>
            <a:ext cx="9144000" cy="336744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Thank you!</a:t>
            </a:r>
            <a:br>
              <a:rPr lang="en-US"/>
            </a:br>
            <a:br>
              <a:rPr lang="en-US"/>
            </a:br>
            <a:r>
              <a:rPr lang="en-US"/>
              <a:t>Any questions?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pic>
        <p:nvPicPr>
          <p:cNvPr id="741" name="Google Shape;741;p11"/>
          <p:cNvPicPr preferRelativeResize="0"/>
          <p:nvPr/>
        </p:nvPicPr>
        <p:blipFill rotWithShape="1">
          <a:blip r:embed="rId3">
            <a:alphaModFix/>
          </a:blip>
          <a:srcRect b="0" l="0" r="0" t="0"/>
          <a:stretch/>
        </p:blipFill>
        <p:spPr>
          <a:xfrm>
            <a:off x="6896740" y="1880416"/>
            <a:ext cx="5188146" cy="4035902"/>
          </a:xfrm>
          <a:prstGeom prst="rect">
            <a:avLst/>
          </a:prstGeom>
          <a:noFill/>
          <a:ln>
            <a:noFill/>
          </a:ln>
        </p:spPr>
      </p:pic>
      <p:sp>
        <p:nvSpPr>
          <p:cNvPr id="742" name="Google Shape;742;p11"/>
          <p:cNvSpPr txBox="1"/>
          <p:nvPr>
            <p:ph idx="1" type="body"/>
          </p:nvPr>
        </p:nvSpPr>
        <p:spPr>
          <a:xfrm>
            <a:off x="335749" y="1321737"/>
            <a:ext cx="6273487" cy="475297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800"/>
              <a:buChar char="•"/>
            </a:pPr>
            <a:r>
              <a:rPr lang="en-US" sz="2800"/>
              <a:t>Single Specification – Multiple tests</a:t>
            </a:r>
            <a:endParaRPr/>
          </a:p>
          <a:p>
            <a:pPr indent="-285750" lvl="1" marL="742950" rtl="0" algn="l">
              <a:spcBef>
                <a:spcPts val="480"/>
              </a:spcBef>
              <a:spcAft>
                <a:spcPts val="0"/>
              </a:spcAft>
              <a:buClr>
                <a:schemeClr val="dk1"/>
              </a:buClr>
              <a:buSzPts val="2400"/>
              <a:buChar char="–"/>
            </a:pPr>
            <a:r>
              <a:rPr lang="en-US" sz="2400"/>
              <a:t>Formally describe test space to help tool generate tests conforming to system constraints</a:t>
            </a:r>
            <a:endParaRPr/>
          </a:p>
          <a:p>
            <a:pPr indent="-342900" lvl="0" marL="342900" rtl="0" algn="l">
              <a:spcBef>
                <a:spcPts val="560"/>
              </a:spcBef>
              <a:spcAft>
                <a:spcPts val="0"/>
              </a:spcAft>
              <a:buClr>
                <a:schemeClr val="dk1"/>
              </a:buClr>
              <a:buSzPts val="2800"/>
              <a:buChar char="•"/>
            </a:pPr>
            <a:r>
              <a:rPr lang="en-US" sz="2800"/>
              <a:t>Distributed test based on single specification</a:t>
            </a:r>
            <a:endParaRPr/>
          </a:p>
          <a:p>
            <a:pPr indent="-285750" lvl="1" marL="742950" rtl="0" algn="l">
              <a:spcBef>
                <a:spcPts val="480"/>
              </a:spcBef>
              <a:spcAft>
                <a:spcPts val="0"/>
              </a:spcAft>
              <a:buClr>
                <a:schemeClr val="dk1"/>
              </a:buClr>
              <a:buSzPts val="2400"/>
              <a:buChar char="–"/>
            </a:pPr>
            <a:r>
              <a:rPr lang="en-US" sz="2400"/>
              <a:t>Reuse intent on processor</a:t>
            </a:r>
            <a:endParaRPr/>
          </a:p>
          <a:p>
            <a:pPr indent="-342900" lvl="0" marL="342900" rtl="0" algn="l">
              <a:spcBef>
                <a:spcPts val="560"/>
              </a:spcBef>
              <a:spcAft>
                <a:spcPts val="0"/>
              </a:spcAft>
              <a:buClr>
                <a:schemeClr val="dk1"/>
              </a:buClr>
              <a:buSzPts val="2800"/>
              <a:buChar char="•"/>
            </a:pPr>
            <a:r>
              <a:rPr lang="en-US" sz="2800"/>
              <a:t>Automated partitioning and coordination</a:t>
            </a:r>
            <a:endParaRPr/>
          </a:p>
          <a:p>
            <a:pPr indent="-342900" lvl="0" marL="342900" rtl="0" algn="l">
              <a:spcBef>
                <a:spcPts val="560"/>
              </a:spcBef>
              <a:spcAft>
                <a:spcPts val="0"/>
              </a:spcAft>
              <a:buClr>
                <a:schemeClr val="dk1"/>
              </a:buClr>
              <a:buSzPts val="2800"/>
              <a:buChar char="•"/>
            </a:pPr>
            <a:r>
              <a:rPr lang="en-US" sz="2800"/>
              <a:t>Constrained-random to find bugs at the</a:t>
            </a:r>
            <a:br>
              <a:rPr lang="en-US" sz="2800"/>
            </a:br>
            <a:r>
              <a:rPr lang="en-US" sz="2800"/>
              <a:t>scenario level</a:t>
            </a:r>
            <a:endParaRPr/>
          </a:p>
          <a:p>
            <a:pPr indent="-133350" lvl="1" marL="742950" rtl="0" algn="l">
              <a:spcBef>
                <a:spcPts val="480"/>
              </a:spcBef>
              <a:spcAft>
                <a:spcPts val="0"/>
              </a:spcAft>
              <a:buClr>
                <a:schemeClr val="dk1"/>
              </a:buClr>
              <a:buSzPts val="2400"/>
              <a:buNone/>
            </a:pPr>
            <a:r>
              <a:t/>
            </a:r>
            <a:endParaRPr sz="2400"/>
          </a:p>
        </p:txBody>
      </p:sp>
      <p:sp>
        <p:nvSpPr>
          <p:cNvPr id="743" name="Google Shape;743;p11"/>
          <p:cNvSpPr txBox="1"/>
          <p:nvPr>
            <p:ph type="title"/>
          </p:nvPr>
        </p:nvSpPr>
        <p:spPr>
          <a:xfrm>
            <a:off x="411163" y="365125"/>
            <a:ext cx="11671147" cy="731838"/>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What If We Could Apply Automation to SoC Verification?</a:t>
            </a:r>
            <a:endParaRPr/>
          </a:p>
        </p:txBody>
      </p:sp>
      <p:sp>
        <p:nvSpPr>
          <p:cNvPr id="744" name="Google Shape;744;p11"/>
          <p:cNvSpPr/>
          <p:nvPr/>
        </p:nvSpPr>
        <p:spPr>
          <a:xfrm>
            <a:off x="8791895" y="3327557"/>
            <a:ext cx="618565" cy="441746"/>
          </a:xfrm>
          <a:prstGeom prst="rect">
            <a:avLst/>
          </a:prstGeom>
          <a:noFill/>
          <a:ln cap="flat" cmpd="sng" w="38100">
            <a:solidFill>
              <a:srgbClr val="FF0000"/>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45" name="Google Shape;745;p11"/>
          <p:cNvSpPr/>
          <p:nvPr/>
        </p:nvSpPr>
        <p:spPr>
          <a:xfrm>
            <a:off x="9454414" y="3317509"/>
            <a:ext cx="618565" cy="441746"/>
          </a:xfrm>
          <a:prstGeom prst="rect">
            <a:avLst/>
          </a:prstGeom>
          <a:noFill/>
          <a:ln cap="flat" cmpd="sng" w="38100">
            <a:solidFill>
              <a:srgbClr val="FF0000"/>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746" name="Google Shape;746;p11"/>
          <p:cNvCxnSpPr>
            <a:endCxn id="744" idx="1"/>
          </p:cNvCxnSpPr>
          <p:nvPr/>
        </p:nvCxnSpPr>
        <p:spPr>
          <a:xfrm>
            <a:off x="6851195" y="2671830"/>
            <a:ext cx="1940700" cy="876600"/>
          </a:xfrm>
          <a:prstGeom prst="straightConnector1">
            <a:avLst/>
          </a:prstGeom>
          <a:noFill/>
          <a:ln cap="flat" cmpd="sng" w="38100">
            <a:solidFill>
              <a:srgbClr val="C00000"/>
            </a:solidFill>
            <a:prstDash val="solid"/>
            <a:round/>
            <a:headEnd len="lg" w="lg" type="none"/>
            <a:tailEnd len="med" w="med" type="triangle"/>
          </a:ln>
        </p:spPr>
      </p:cxnSp>
      <p:cxnSp>
        <p:nvCxnSpPr>
          <p:cNvPr id="747" name="Google Shape;747;p11"/>
          <p:cNvCxnSpPr>
            <a:endCxn id="745" idx="0"/>
          </p:cNvCxnSpPr>
          <p:nvPr/>
        </p:nvCxnSpPr>
        <p:spPr>
          <a:xfrm>
            <a:off x="6754697" y="2554009"/>
            <a:ext cx="3009000" cy="763500"/>
          </a:xfrm>
          <a:prstGeom prst="straightConnector1">
            <a:avLst/>
          </a:prstGeom>
          <a:noFill/>
          <a:ln cap="flat" cmpd="sng" w="38100">
            <a:solidFill>
              <a:srgbClr val="C00000"/>
            </a:solidFill>
            <a:prstDash val="solid"/>
            <a:round/>
            <a:headEnd len="lg" w="lg" type="none"/>
            <a:tailEnd len="med" w="med" type="triangle"/>
          </a:ln>
        </p:spPr>
      </p:cxnSp>
      <p:cxnSp>
        <p:nvCxnSpPr>
          <p:cNvPr id="748" name="Google Shape;748;p11"/>
          <p:cNvCxnSpPr/>
          <p:nvPr/>
        </p:nvCxnSpPr>
        <p:spPr>
          <a:xfrm>
            <a:off x="6685572" y="3698225"/>
            <a:ext cx="1403612" cy="1621026"/>
          </a:xfrm>
          <a:prstGeom prst="straightConnector1">
            <a:avLst/>
          </a:prstGeom>
          <a:noFill/>
          <a:ln cap="flat" cmpd="sng" w="38100">
            <a:solidFill>
              <a:srgbClr val="C00000"/>
            </a:solidFill>
            <a:prstDash val="solid"/>
            <a:round/>
            <a:headEnd len="lg" w="lg" type="none"/>
            <a:tailEnd len="med" w="med" type="triangle"/>
          </a:ln>
        </p:spPr>
      </p:cxnSp>
      <p:cxnSp>
        <p:nvCxnSpPr>
          <p:cNvPr id="749" name="Google Shape;749;p11"/>
          <p:cNvCxnSpPr/>
          <p:nvPr/>
        </p:nvCxnSpPr>
        <p:spPr>
          <a:xfrm>
            <a:off x="6685572" y="3640285"/>
            <a:ext cx="2100455" cy="1634850"/>
          </a:xfrm>
          <a:prstGeom prst="straightConnector1">
            <a:avLst/>
          </a:prstGeom>
          <a:noFill/>
          <a:ln cap="flat" cmpd="sng" w="38100">
            <a:solidFill>
              <a:srgbClr val="C00000"/>
            </a:solidFill>
            <a:prstDash val="solid"/>
            <a:round/>
            <a:headEnd len="lg" w="lg" type="none"/>
            <a:tailEnd len="med" w="med" type="triangle"/>
          </a:ln>
        </p:spPr>
      </p:cxnSp>
      <p:cxnSp>
        <p:nvCxnSpPr>
          <p:cNvPr id="750" name="Google Shape;750;p11"/>
          <p:cNvCxnSpPr/>
          <p:nvPr/>
        </p:nvCxnSpPr>
        <p:spPr>
          <a:xfrm>
            <a:off x="6685572" y="3594588"/>
            <a:ext cx="2993950" cy="1782603"/>
          </a:xfrm>
          <a:prstGeom prst="straightConnector1">
            <a:avLst/>
          </a:prstGeom>
          <a:noFill/>
          <a:ln cap="flat" cmpd="sng" w="38100">
            <a:solidFill>
              <a:srgbClr val="C00000"/>
            </a:solidFill>
            <a:prstDash val="solid"/>
            <a:round/>
            <a:headEnd len="lg" w="lg" type="none"/>
            <a:tailEnd len="med" w="med" type="triangle"/>
          </a:ln>
        </p:spPr>
      </p:cxnSp>
      <p:grpSp>
        <p:nvGrpSpPr>
          <p:cNvPr id="751" name="Google Shape;751;p11"/>
          <p:cNvGrpSpPr/>
          <p:nvPr/>
        </p:nvGrpSpPr>
        <p:grpSpPr>
          <a:xfrm>
            <a:off x="5782039" y="2355011"/>
            <a:ext cx="1251325" cy="1643685"/>
            <a:chOff x="5825071" y="2355011"/>
            <a:chExt cx="1251325" cy="1643685"/>
          </a:xfrm>
        </p:grpSpPr>
        <p:sp>
          <p:nvSpPr>
            <p:cNvPr id="752" name="Google Shape;752;p11"/>
            <p:cNvSpPr/>
            <p:nvPr/>
          </p:nvSpPr>
          <p:spPr>
            <a:xfrm>
              <a:off x="5825071" y="2355011"/>
              <a:ext cx="1251325" cy="1643685"/>
            </a:xfrm>
            <a:prstGeom prst="flowChartAlternateProcess">
              <a:avLst/>
            </a:prstGeom>
            <a:solidFill>
              <a:srgbClr val="D8D8D8"/>
            </a:solidFill>
            <a:ln cap="flat" cmpd="sng" w="38100">
              <a:solidFill>
                <a:srgbClr val="C00000"/>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pic>
          <p:nvPicPr>
            <p:cNvPr id="753" name="Google Shape;753;p11"/>
            <p:cNvPicPr preferRelativeResize="0"/>
            <p:nvPr/>
          </p:nvPicPr>
          <p:blipFill rotWithShape="1">
            <a:blip r:embed="rId4">
              <a:alphaModFix/>
            </a:blip>
            <a:srcRect b="0" l="0" r="0" t="0"/>
            <a:stretch/>
          </p:blipFill>
          <p:spPr>
            <a:xfrm>
              <a:off x="5901406" y="2445291"/>
              <a:ext cx="1098654" cy="1463124"/>
            </a:xfrm>
            <a:prstGeom prst="rect">
              <a:avLst/>
            </a:prstGeom>
            <a:noFill/>
            <a:ln cap="flat" cmpd="sng" w="9525">
              <a:solidFill>
                <a:schemeClr val="accent1"/>
              </a:solidFill>
              <a:prstDash val="solid"/>
              <a:round/>
              <a:headEnd len="sm" w="sm" type="none"/>
              <a:tailEnd len="sm" w="sm" type="none"/>
            </a:ln>
            <a:effectLst>
              <a:outerShdw blurRad="50800" rotWithShape="0" algn="tl" dir="2700000" dist="38100">
                <a:srgbClr val="000000">
                  <a:alpha val="40000"/>
                </a:srgbClr>
              </a:outerShdw>
            </a:effectLst>
          </p:spPr>
        </p:pic>
      </p:grpSp>
      <p:sp>
        <p:nvSpPr>
          <p:cNvPr id="754" name="Google Shape;754;p11"/>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755" name="Google Shape;755;p11"/>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12"/>
          <p:cNvSpPr txBox="1"/>
          <p:nvPr>
            <p:ph type="title"/>
          </p:nvPr>
        </p:nvSpPr>
        <p:spPr>
          <a:xfrm>
            <a:off x="838200" y="365125"/>
            <a:ext cx="10515600" cy="73152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Stimulus at a Higher Level</a:t>
            </a:r>
            <a:endParaRPr/>
          </a:p>
        </p:txBody>
      </p:sp>
      <p:sp>
        <p:nvSpPr>
          <p:cNvPr id="762" name="Google Shape;762;p12"/>
          <p:cNvSpPr txBox="1"/>
          <p:nvPr>
            <p:ph idx="1" type="body"/>
          </p:nvPr>
        </p:nvSpPr>
        <p:spPr>
          <a:xfrm>
            <a:off x="411163" y="1068389"/>
            <a:ext cx="5470525" cy="2408160"/>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0" algn="l">
              <a:spcBef>
                <a:spcPts val="0"/>
              </a:spcBef>
              <a:spcAft>
                <a:spcPts val="0"/>
              </a:spcAft>
              <a:buClr>
                <a:schemeClr val="dk1"/>
              </a:buClr>
              <a:buSzPct val="100000"/>
              <a:buChar char="•"/>
            </a:pPr>
            <a:r>
              <a:rPr lang="en-US"/>
              <a:t>UVM Sequences define sets of transactions</a:t>
            </a:r>
            <a:endParaRPr/>
          </a:p>
          <a:p>
            <a:pPr indent="-285750" lvl="1" marL="742950" rtl="0" algn="l">
              <a:spcBef>
                <a:spcPts val="434"/>
              </a:spcBef>
              <a:spcAft>
                <a:spcPts val="0"/>
              </a:spcAft>
              <a:buClr>
                <a:schemeClr val="dk1"/>
              </a:buClr>
              <a:buSzPct val="100000"/>
              <a:buChar char="–"/>
            </a:pPr>
            <a:r>
              <a:rPr lang="en-US"/>
              <a:t>Transaction contents randomized</a:t>
            </a:r>
            <a:endParaRPr/>
          </a:p>
          <a:p>
            <a:pPr indent="-285750" lvl="1" marL="742950" rtl="0" algn="l">
              <a:spcBef>
                <a:spcPts val="434"/>
              </a:spcBef>
              <a:spcAft>
                <a:spcPts val="0"/>
              </a:spcAft>
              <a:buClr>
                <a:schemeClr val="dk1"/>
              </a:buClr>
              <a:buSzPct val="100000"/>
              <a:buChar char="–"/>
            </a:pPr>
            <a:r>
              <a:rPr lang="en-US"/>
              <a:t>Transaction flow not explicitly randomized</a:t>
            </a:r>
            <a:endParaRPr/>
          </a:p>
          <a:p>
            <a:pPr indent="-342900" lvl="0" marL="342900" rtl="0" algn="l">
              <a:spcBef>
                <a:spcPts val="496"/>
              </a:spcBef>
              <a:spcAft>
                <a:spcPts val="0"/>
              </a:spcAft>
              <a:buClr>
                <a:schemeClr val="dk1"/>
              </a:buClr>
              <a:buSzPct val="100000"/>
              <a:buChar char="•"/>
            </a:pPr>
            <a:r>
              <a:rPr lang="en-US"/>
              <a:t>Difficult to randomize between sequences</a:t>
            </a:r>
            <a:endParaRPr/>
          </a:p>
          <a:p>
            <a:pPr indent="-185420" lvl="0" marL="342900" rtl="0" algn="l">
              <a:spcBef>
                <a:spcPts val="496"/>
              </a:spcBef>
              <a:spcAft>
                <a:spcPts val="0"/>
              </a:spcAft>
              <a:buClr>
                <a:schemeClr val="dk1"/>
              </a:buClr>
              <a:buSzPct val="100000"/>
              <a:buNone/>
            </a:pPr>
            <a:r>
              <a:t/>
            </a:r>
            <a:endParaRPr/>
          </a:p>
        </p:txBody>
      </p:sp>
      <p:sp>
        <p:nvSpPr>
          <p:cNvPr id="763" name="Google Shape;763;p12"/>
          <p:cNvSpPr txBox="1"/>
          <p:nvPr>
            <p:ph idx="2" type="body"/>
          </p:nvPr>
        </p:nvSpPr>
        <p:spPr>
          <a:xfrm>
            <a:off x="6315075" y="1068389"/>
            <a:ext cx="5465763" cy="209513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600"/>
              <a:buChar char="•"/>
            </a:pPr>
            <a:r>
              <a:rPr lang="en-US" sz="2600"/>
              <a:t>Scenarios define sets of behaviors</a:t>
            </a:r>
            <a:endParaRPr/>
          </a:p>
          <a:p>
            <a:pPr indent="-285750" lvl="1" marL="742950" rtl="0" algn="l">
              <a:spcBef>
                <a:spcPts val="440"/>
              </a:spcBef>
              <a:spcAft>
                <a:spcPts val="0"/>
              </a:spcAft>
              <a:buClr>
                <a:schemeClr val="dk1"/>
              </a:buClr>
              <a:buSzPts val="2200"/>
              <a:buChar char="–"/>
            </a:pPr>
            <a:r>
              <a:rPr lang="en-US" sz="2200"/>
              <a:t>Define critical verification intent</a:t>
            </a:r>
            <a:endParaRPr/>
          </a:p>
          <a:p>
            <a:pPr indent="-285750" lvl="1" marL="742950" rtl="0" algn="l">
              <a:spcBef>
                <a:spcPts val="440"/>
              </a:spcBef>
              <a:spcAft>
                <a:spcPts val="0"/>
              </a:spcAft>
              <a:buClr>
                <a:schemeClr val="dk1"/>
              </a:buClr>
              <a:buSzPts val="2200"/>
              <a:buChar char="–"/>
            </a:pPr>
            <a:r>
              <a:rPr lang="en-US" sz="2200"/>
              <a:t>Define rules to support critical intent</a:t>
            </a:r>
            <a:endParaRPr/>
          </a:p>
          <a:p>
            <a:pPr indent="-342900" lvl="0" marL="342900" rtl="0" algn="l">
              <a:spcBef>
                <a:spcPts val="520"/>
              </a:spcBef>
              <a:spcAft>
                <a:spcPts val="0"/>
              </a:spcAft>
              <a:buClr>
                <a:schemeClr val="dk1"/>
              </a:buClr>
              <a:buSzPts val="2600"/>
              <a:buChar char="•"/>
            </a:pPr>
            <a:r>
              <a:rPr lang="en-US" sz="2600"/>
              <a:t>Simple PSS specification </a:t>
            </a:r>
            <a:br>
              <a:rPr lang="en-US" sz="2600"/>
            </a:br>
            <a:r>
              <a:rPr lang="en-US" sz="2600"/>
              <a:t>defines multiple </a:t>
            </a:r>
            <a:br>
              <a:rPr lang="en-US" sz="2600"/>
            </a:br>
            <a:r>
              <a:rPr lang="en-US" sz="2600"/>
              <a:t>scenarios</a:t>
            </a:r>
            <a:endParaRPr/>
          </a:p>
        </p:txBody>
      </p:sp>
      <p:sp>
        <p:nvSpPr>
          <p:cNvPr id="764" name="Google Shape;764;p12"/>
          <p:cNvSpPr/>
          <p:nvPr/>
        </p:nvSpPr>
        <p:spPr>
          <a:xfrm>
            <a:off x="1514989" y="3773734"/>
            <a:ext cx="838199" cy="381000"/>
          </a:xfrm>
          <a:prstGeom prst="ellipse">
            <a:avLst/>
          </a:prstGeom>
          <a:solidFill>
            <a:srgbClr val="FFCC99"/>
          </a:solidFill>
          <a:ln cap="flat" cmpd="sng" w="25400">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1" i="0" lang="en-US" sz="1600" u="none" cap="none" strike="noStrike">
                <a:solidFill>
                  <a:srgbClr val="000000"/>
                </a:solidFill>
                <a:latin typeface="Arial"/>
                <a:ea typeface="Arial"/>
                <a:cs typeface="Arial"/>
                <a:sym typeface="Arial"/>
              </a:rPr>
              <a:t>a=1</a:t>
            </a:r>
            <a:endParaRPr b="1" i="0" sz="1600" u="none" cap="none" strike="noStrike">
              <a:solidFill>
                <a:srgbClr val="000000"/>
              </a:solidFill>
              <a:latin typeface="Arial"/>
              <a:ea typeface="Arial"/>
              <a:cs typeface="Arial"/>
              <a:sym typeface="Arial"/>
            </a:endParaRPr>
          </a:p>
        </p:txBody>
      </p:sp>
      <p:sp>
        <p:nvSpPr>
          <p:cNvPr id="765" name="Google Shape;765;p12"/>
          <p:cNvSpPr/>
          <p:nvPr/>
        </p:nvSpPr>
        <p:spPr>
          <a:xfrm>
            <a:off x="2543689" y="3773734"/>
            <a:ext cx="838199" cy="381000"/>
          </a:xfrm>
          <a:prstGeom prst="ellipse">
            <a:avLst/>
          </a:prstGeom>
          <a:solidFill>
            <a:srgbClr val="FFCC99"/>
          </a:solidFill>
          <a:ln cap="flat" cmpd="sng" w="25400">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1" i="0" lang="en-US" sz="1600" u="none" cap="none" strike="noStrike">
                <a:solidFill>
                  <a:srgbClr val="000000"/>
                </a:solidFill>
                <a:latin typeface="Arial"/>
                <a:ea typeface="Arial"/>
                <a:cs typeface="Arial"/>
                <a:sym typeface="Arial"/>
              </a:rPr>
              <a:t>a=2</a:t>
            </a:r>
            <a:endParaRPr b="1" i="0" sz="1600" u="none" cap="none" strike="noStrike">
              <a:solidFill>
                <a:srgbClr val="000000"/>
              </a:solidFill>
              <a:latin typeface="Arial"/>
              <a:ea typeface="Arial"/>
              <a:cs typeface="Arial"/>
              <a:sym typeface="Arial"/>
            </a:endParaRPr>
          </a:p>
        </p:txBody>
      </p:sp>
      <p:sp>
        <p:nvSpPr>
          <p:cNvPr id="766" name="Google Shape;766;p12"/>
          <p:cNvSpPr/>
          <p:nvPr/>
        </p:nvSpPr>
        <p:spPr>
          <a:xfrm>
            <a:off x="3572389" y="3773734"/>
            <a:ext cx="838199" cy="381000"/>
          </a:xfrm>
          <a:prstGeom prst="ellipse">
            <a:avLst/>
          </a:prstGeom>
          <a:solidFill>
            <a:srgbClr val="FFCC99"/>
          </a:solidFill>
          <a:ln cap="flat" cmpd="sng" w="25400">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1" i="0" lang="en-US" sz="1600" u="none" cap="none" strike="noStrike">
                <a:solidFill>
                  <a:srgbClr val="000000"/>
                </a:solidFill>
                <a:latin typeface="Arial"/>
                <a:ea typeface="Arial"/>
                <a:cs typeface="Arial"/>
                <a:sym typeface="Arial"/>
              </a:rPr>
              <a:t>a=3</a:t>
            </a:r>
            <a:endParaRPr b="1" i="0" sz="1600" u="none" cap="none" strike="noStrike">
              <a:solidFill>
                <a:srgbClr val="000000"/>
              </a:solidFill>
              <a:latin typeface="Arial"/>
              <a:ea typeface="Arial"/>
              <a:cs typeface="Arial"/>
              <a:sym typeface="Arial"/>
            </a:endParaRPr>
          </a:p>
        </p:txBody>
      </p:sp>
      <p:sp>
        <p:nvSpPr>
          <p:cNvPr id="767" name="Google Shape;767;p12"/>
          <p:cNvSpPr/>
          <p:nvPr/>
        </p:nvSpPr>
        <p:spPr>
          <a:xfrm>
            <a:off x="1514989" y="4468001"/>
            <a:ext cx="838199" cy="381000"/>
          </a:xfrm>
          <a:prstGeom prst="ellipse">
            <a:avLst/>
          </a:prstGeom>
          <a:solidFill>
            <a:srgbClr val="FFCC99"/>
          </a:solidFill>
          <a:ln cap="flat" cmpd="sng" w="25400">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1" i="0" lang="en-US" sz="1600" u="none" cap="none" strike="noStrike">
                <a:solidFill>
                  <a:srgbClr val="000000"/>
                </a:solidFill>
                <a:latin typeface="Arial"/>
                <a:ea typeface="Arial"/>
                <a:cs typeface="Arial"/>
                <a:sym typeface="Arial"/>
              </a:rPr>
              <a:t>b=1</a:t>
            </a:r>
            <a:endParaRPr b="1" i="0" sz="1600" u="none" cap="none" strike="noStrike">
              <a:solidFill>
                <a:srgbClr val="000000"/>
              </a:solidFill>
              <a:latin typeface="Arial"/>
              <a:ea typeface="Arial"/>
              <a:cs typeface="Arial"/>
              <a:sym typeface="Arial"/>
            </a:endParaRPr>
          </a:p>
        </p:txBody>
      </p:sp>
      <p:sp>
        <p:nvSpPr>
          <p:cNvPr id="768" name="Google Shape;768;p12"/>
          <p:cNvSpPr/>
          <p:nvPr/>
        </p:nvSpPr>
        <p:spPr>
          <a:xfrm>
            <a:off x="2543688" y="4468001"/>
            <a:ext cx="838199" cy="381000"/>
          </a:xfrm>
          <a:prstGeom prst="ellipse">
            <a:avLst/>
          </a:prstGeom>
          <a:solidFill>
            <a:srgbClr val="FFCC99"/>
          </a:solidFill>
          <a:ln cap="flat" cmpd="sng" w="25400">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1" i="0" lang="en-US" sz="1600" u="none" cap="none" strike="noStrike">
                <a:solidFill>
                  <a:srgbClr val="000000"/>
                </a:solidFill>
                <a:latin typeface="Arial"/>
                <a:ea typeface="Arial"/>
                <a:cs typeface="Arial"/>
                <a:sym typeface="Arial"/>
              </a:rPr>
              <a:t>b=2</a:t>
            </a:r>
            <a:endParaRPr b="1" i="0" sz="1600" u="none" cap="none" strike="noStrike">
              <a:solidFill>
                <a:srgbClr val="000000"/>
              </a:solidFill>
              <a:latin typeface="Arial"/>
              <a:ea typeface="Arial"/>
              <a:cs typeface="Arial"/>
              <a:sym typeface="Arial"/>
            </a:endParaRPr>
          </a:p>
        </p:txBody>
      </p:sp>
      <p:sp>
        <p:nvSpPr>
          <p:cNvPr id="769" name="Google Shape;769;p12"/>
          <p:cNvSpPr/>
          <p:nvPr/>
        </p:nvSpPr>
        <p:spPr>
          <a:xfrm>
            <a:off x="3572389" y="4468001"/>
            <a:ext cx="838199" cy="381000"/>
          </a:xfrm>
          <a:prstGeom prst="ellipse">
            <a:avLst/>
          </a:prstGeom>
          <a:solidFill>
            <a:srgbClr val="FFCC99"/>
          </a:solidFill>
          <a:ln cap="flat" cmpd="sng" w="25400">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rPr b="1" i="0" lang="en-US" sz="1600" u="none" cap="none" strike="noStrike">
                <a:solidFill>
                  <a:srgbClr val="000000"/>
                </a:solidFill>
                <a:latin typeface="Arial"/>
                <a:ea typeface="Arial"/>
                <a:cs typeface="Arial"/>
                <a:sym typeface="Arial"/>
              </a:rPr>
              <a:t>b=3</a:t>
            </a:r>
            <a:endParaRPr b="1" i="0" sz="1600" u="none" cap="none" strike="noStrike">
              <a:solidFill>
                <a:srgbClr val="000000"/>
              </a:solidFill>
              <a:latin typeface="Arial"/>
              <a:ea typeface="Arial"/>
              <a:cs typeface="Arial"/>
              <a:sym typeface="Arial"/>
            </a:endParaRPr>
          </a:p>
        </p:txBody>
      </p:sp>
      <p:sp>
        <p:nvSpPr>
          <p:cNvPr id="770" name="Google Shape;770;p12"/>
          <p:cNvSpPr/>
          <p:nvPr/>
        </p:nvSpPr>
        <p:spPr>
          <a:xfrm>
            <a:off x="2886589" y="3452003"/>
            <a:ext cx="169335" cy="169333"/>
          </a:xfrm>
          <a:prstGeom prst="ellipse">
            <a:avLst/>
          </a:prstGeom>
          <a:solidFill>
            <a:srgbClr val="938953"/>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771" name="Google Shape;771;p12"/>
          <p:cNvSpPr/>
          <p:nvPr/>
        </p:nvSpPr>
        <p:spPr>
          <a:xfrm>
            <a:off x="2353188" y="5060668"/>
            <a:ext cx="1272124" cy="321733"/>
          </a:xfrm>
          <a:prstGeom prst="ellipse">
            <a:avLst/>
          </a:prstGeom>
          <a:solidFill>
            <a:srgbClr val="938953"/>
          </a:solidFill>
          <a:ln cap="flat" cmpd="sng" w="2540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execute</a:t>
            </a:r>
            <a:endParaRPr/>
          </a:p>
        </p:txBody>
      </p:sp>
      <p:cxnSp>
        <p:nvCxnSpPr>
          <p:cNvPr id="772" name="Google Shape;772;p12"/>
          <p:cNvCxnSpPr>
            <a:stCxn id="770" idx="3"/>
            <a:endCxn id="764" idx="7"/>
          </p:cNvCxnSpPr>
          <p:nvPr/>
        </p:nvCxnSpPr>
        <p:spPr>
          <a:xfrm flipH="1">
            <a:off x="2230388" y="3596538"/>
            <a:ext cx="681000" cy="233100"/>
          </a:xfrm>
          <a:prstGeom prst="straightConnector1">
            <a:avLst/>
          </a:prstGeom>
          <a:noFill/>
          <a:ln cap="flat" cmpd="sng" w="19050">
            <a:solidFill>
              <a:srgbClr val="494429"/>
            </a:solidFill>
            <a:prstDash val="solid"/>
            <a:round/>
            <a:headEnd len="sm" w="sm" type="none"/>
            <a:tailEnd len="med" w="med" type="triangle"/>
          </a:ln>
        </p:spPr>
      </p:cxnSp>
      <p:cxnSp>
        <p:nvCxnSpPr>
          <p:cNvPr id="773" name="Google Shape;773;p12"/>
          <p:cNvCxnSpPr>
            <a:stCxn id="770" idx="4"/>
            <a:endCxn id="765" idx="0"/>
          </p:cNvCxnSpPr>
          <p:nvPr/>
        </p:nvCxnSpPr>
        <p:spPr>
          <a:xfrm flipH="1">
            <a:off x="2962857" y="3621336"/>
            <a:ext cx="8400" cy="152400"/>
          </a:xfrm>
          <a:prstGeom prst="straightConnector1">
            <a:avLst/>
          </a:prstGeom>
          <a:noFill/>
          <a:ln cap="flat" cmpd="sng" w="19050">
            <a:solidFill>
              <a:srgbClr val="494429"/>
            </a:solidFill>
            <a:prstDash val="solid"/>
            <a:round/>
            <a:headEnd len="sm" w="sm" type="none"/>
            <a:tailEnd len="med" w="med" type="triangle"/>
          </a:ln>
        </p:spPr>
      </p:cxnSp>
      <p:cxnSp>
        <p:nvCxnSpPr>
          <p:cNvPr id="774" name="Google Shape;774;p12"/>
          <p:cNvCxnSpPr>
            <a:stCxn id="770" idx="5"/>
            <a:endCxn id="766" idx="1"/>
          </p:cNvCxnSpPr>
          <p:nvPr/>
        </p:nvCxnSpPr>
        <p:spPr>
          <a:xfrm>
            <a:off x="3031125" y="3596538"/>
            <a:ext cx="663900" cy="233100"/>
          </a:xfrm>
          <a:prstGeom prst="straightConnector1">
            <a:avLst/>
          </a:prstGeom>
          <a:noFill/>
          <a:ln cap="flat" cmpd="sng" w="19050">
            <a:solidFill>
              <a:srgbClr val="494429"/>
            </a:solidFill>
            <a:prstDash val="solid"/>
            <a:round/>
            <a:headEnd len="sm" w="sm" type="none"/>
            <a:tailEnd len="med" w="med" type="triangle"/>
          </a:ln>
        </p:spPr>
      </p:cxnSp>
      <p:cxnSp>
        <p:nvCxnSpPr>
          <p:cNvPr id="775" name="Google Shape;775;p12"/>
          <p:cNvCxnSpPr>
            <a:stCxn id="764" idx="3"/>
            <a:endCxn id="767" idx="1"/>
          </p:cNvCxnSpPr>
          <p:nvPr/>
        </p:nvCxnSpPr>
        <p:spPr>
          <a:xfrm>
            <a:off x="1637740" y="4098938"/>
            <a:ext cx="0" cy="424800"/>
          </a:xfrm>
          <a:prstGeom prst="straightConnector1">
            <a:avLst/>
          </a:prstGeom>
          <a:noFill/>
          <a:ln cap="flat" cmpd="sng" w="19050">
            <a:solidFill>
              <a:srgbClr val="494429"/>
            </a:solidFill>
            <a:prstDash val="solid"/>
            <a:round/>
            <a:headEnd len="sm" w="sm" type="none"/>
            <a:tailEnd len="med" w="med" type="triangle"/>
          </a:ln>
        </p:spPr>
      </p:cxnSp>
      <p:cxnSp>
        <p:nvCxnSpPr>
          <p:cNvPr id="776" name="Google Shape;776;p12"/>
          <p:cNvCxnSpPr>
            <a:stCxn id="765" idx="4"/>
            <a:endCxn id="768" idx="0"/>
          </p:cNvCxnSpPr>
          <p:nvPr/>
        </p:nvCxnSpPr>
        <p:spPr>
          <a:xfrm>
            <a:off x="2962789" y="4154734"/>
            <a:ext cx="0" cy="313200"/>
          </a:xfrm>
          <a:prstGeom prst="straightConnector1">
            <a:avLst/>
          </a:prstGeom>
          <a:noFill/>
          <a:ln cap="flat" cmpd="sng" w="19050">
            <a:solidFill>
              <a:srgbClr val="494429"/>
            </a:solidFill>
            <a:prstDash val="solid"/>
            <a:round/>
            <a:headEnd len="sm" w="sm" type="none"/>
            <a:tailEnd len="med" w="med" type="triangle"/>
          </a:ln>
        </p:spPr>
      </p:cxnSp>
      <p:cxnSp>
        <p:nvCxnSpPr>
          <p:cNvPr id="777" name="Google Shape;777;p12"/>
          <p:cNvCxnSpPr>
            <a:stCxn id="766" idx="5"/>
            <a:endCxn id="769" idx="7"/>
          </p:cNvCxnSpPr>
          <p:nvPr/>
        </p:nvCxnSpPr>
        <p:spPr>
          <a:xfrm>
            <a:off x="4287837" y="4098938"/>
            <a:ext cx="0" cy="424800"/>
          </a:xfrm>
          <a:prstGeom prst="straightConnector1">
            <a:avLst/>
          </a:prstGeom>
          <a:noFill/>
          <a:ln cap="flat" cmpd="sng" w="19050">
            <a:solidFill>
              <a:srgbClr val="494429"/>
            </a:solidFill>
            <a:prstDash val="solid"/>
            <a:round/>
            <a:headEnd len="sm" w="sm" type="none"/>
            <a:tailEnd len="med" w="med" type="triangle"/>
          </a:ln>
        </p:spPr>
      </p:cxnSp>
      <p:cxnSp>
        <p:nvCxnSpPr>
          <p:cNvPr id="778" name="Google Shape;778;p12"/>
          <p:cNvCxnSpPr>
            <a:stCxn id="764" idx="4"/>
            <a:endCxn id="768" idx="1"/>
          </p:cNvCxnSpPr>
          <p:nvPr/>
        </p:nvCxnSpPr>
        <p:spPr>
          <a:xfrm>
            <a:off x="1934089" y="4154734"/>
            <a:ext cx="732300" cy="369000"/>
          </a:xfrm>
          <a:prstGeom prst="straightConnector1">
            <a:avLst/>
          </a:prstGeom>
          <a:noFill/>
          <a:ln cap="flat" cmpd="sng" w="19050">
            <a:solidFill>
              <a:srgbClr val="494429"/>
            </a:solidFill>
            <a:prstDash val="solid"/>
            <a:round/>
            <a:headEnd len="sm" w="sm" type="none"/>
            <a:tailEnd len="med" w="med" type="triangle"/>
          </a:ln>
        </p:spPr>
      </p:cxnSp>
      <p:cxnSp>
        <p:nvCxnSpPr>
          <p:cNvPr id="779" name="Google Shape;779;p12"/>
          <p:cNvCxnSpPr>
            <a:stCxn id="765" idx="3"/>
            <a:endCxn id="767" idx="0"/>
          </p:cNvCxnSpPr>
          <p:nvPr/>
        </p:nvCxnSpPr>
        <p:spPr>
          <a:xfrm flipH="1">
            <a:off x="1934140" y="4098938"/>
            <a:ext cx="732300" cy="369000"/>
          </a:xfrm>
          <a:prstGeom prst="straightConnector1">
            <a:avLst/>
          </a:prstGeom>
          <a:noFill/>
          <a:ln cap="flat" cmpd="sng" w="19050">
            <a:solidFill>
              <a:srgbClr val="494429"/>
            </a:solidFill>
            <a:prstDash val="solid"/>
            <a:round/>
            <a:headEnd len="sm" w="sm" type="none"/>
            <a:tailEnd len="med" w="med" type="triangle"/>
          </a:ln>
        </p:spPr>
      </p:cxnSp>
      <p:cxnSp>
        <p:nvCxnSpPr>
          <p:cNvPr id="780" name="Google Shape;780;p12"/>
          <p:cNvCxnSpPr>
            <a:stCxn id="766" idx="3"/>
            <a:endCxn id="767" idx="7"/>
          </p:cNvCxnSpPr>
          <p:nvPr/>
        </p:nvCxnSpPr>
        <p:spPr>
          <a:xfrm flipH="1">
            <a:off x="2230540" y="4098938"/>
            <a:ext cx="1464600" cy="424800"/>
          </a:xfrm>
          <a:prstGeom prst="straightConnector1">
            <a:avLst/>
          </a:prstGeom>
          <a:noFill/>
          <a:ln cap="flat" cmpd="sng" w="19050">
            <a:solidFill>
              <a:srgbClr val="494429"/>
            </a:solidFill>
            <a:prstDash val="solid"/>
            <a:round/>
            <a:headEnd len="sm" w="sm" type="none"/>
            <a:tailEnd len="med" w="med" type="triangle"/>
          </a:ln>
        </p:spPr>
      </p:cxnSp>
      <p:cxnSp>
        <p:nvCxnSpPr>
          <p:cNvPr id="781" name="Google Shape;781;p12"/>
          <p:cNvCxnSpPr>
            <a:stCxn id="764" idx="5"/>
            <a:endCxn id="769" idx="1"/>
          </p:cNvCxnSpPr>
          <p:nvPr/>
        </p:nvCxnSpPr>
        <p:spPr>
          <a:xfrm>
            <a:off x="2230437" y="4098938"/>
            <a:ext cx="1464600" cy="424800"/>
          </a:xfrm>
          <a:prstGeom prst="straightConnector1">
            <a:avLst/>
          </a:prstGeom>
          <a:noFill/>
          <a:ln cap="flat" cmpd="sng" w="19050">
            <a:solidFill>
              <a:srgbClr val="494429"/>
            </a:solidFill>
            <a:prstDash val="solid"/>
            <a:round/>
            <a:headEnd len="sm" w="sm" type="none"/>
            <a:tailEnd len="med" w="med" type="triangle"/>
          </a:ln>
        </p:spPr>
      </p:cxnSp>
      <p:cxnSp>
        <p:nvCxnSpPr>
          <p:cNvPr id="782" name="Google Shape;782;p12"/>
          <p:cNvCxnSpPr>
            <a:stCxn id="765" idx="5"/>
            <a:endCxn id="769" idx="0"/>
          </p:cNvCxnSpPr>
          <p:nvPr/>
        </p:nvCxnSpPr>
        <p:spPr>
          <a:xfrm>
            <a:off x="3259137" y="4098938"/>
            <a:ext cx="732300" cy="369000"/>
          </a:xfrm>
          <a:prstGeom prst="straightConnector1">
            <a:avLst/>
          </a:prstGeom>
          <a:noFill/>
          <a:ln cap="flat" cmpd="sng" w="19050">
            <a:solidFill>
              <a:srgbClr val="494429"/>
            </a:solidFill>
            <a:prstDash val="solid"/>
            <a:round/>
            <a:headEnd len="sm" w="sm" type="none"/>
            <a:tailEnd len="med" w="med" type="triangle"/>
          </a:ln>
        </p:spPr>
      </p:cxnSp>
      <p:cxnSp>
        <p:nvCxnSpPr>
          <p:cNvPr id="783" name="Google Shape;783;p12"/>
          <p:cNvCxnSpPr>
            <a:stCxn id="766" idx="4"/>
            <a:endCxn id="768" idx="7"/>
          </p:cNvCxnSpPr>
          <p:nvPr/>
        </p:nvCxnSpPr>
        <p:spPr>
          <a:xfrm flipH="1">
            <a:off x="3259189" y="4154734"/>
            <a:ext cx="732300" cy="369000"/>
          </a:xfrm>
          <a:prstGeom prst="straightConnector1">
            <a:avLst/>
          </a:prstGeom>
          <a:noFill/>
          <a:ln cap="flat" cmpd="sng" w="19050">
            <a:solidFill>
              <a:srgbClr val="494429"/>
            </a:solidFill>
            <a:prstDash val="solid"/>
            <a:round/>
            <a:headEnd len="sm" w="sm" type="none"/>
            <a:tailEnd len="med" w="med" type="triangle"/>
          </a:ln>
        </p:spPr>
      </p:cxnSp>
      <p:cxnSp>
        <p:nvCxnSpPr>
          <p:cNvPr id="784" name="Google Shape;784;p12"/>
          <p:cNvCxnSpPr>
            <a:stCxn id="767" idx="5"/>
            <a:endCxn id="771" idx="1"/>
          </p:cNvCxnSpPr>
          <p:nvPr/>
        </p:nvCxnSpPr>
        <p:spPr>
          <a:xfrm>
            <a:off x="2230437" y="4793205"/>
            <a:ext cx="309000" cy="314700"/>
          </a:xfrm>
          <a:prstGeom prst="straightConnector1">
            <a:avLst/>
          </a:prstGeom>
          <a:noFill/>
          <a:ln cap="flat" cmpd="sng" w="19050">
            <a:solidFill>
              <a:srgbClr val="494429"/>
            </a:solidFill>
            <a:prstDash val="solid"/>
            <a:round/>
            <a:headEnd len="sm" w="sm" type="none"/>
            <a:tailEnd len="med" w="med" type="triangle"/>
          </a:ln>
        </p:spPr>
      </p:cxnSp>
      <p:cxnSp>
        <p:nvCxnSpPr>
          <p:cNvPr id="785" name="Google Shape;785;p12"/>
          <p:cNvCxnSpPr>
            <a:stCxn id="768" idx="4"/>
            <a:endCxn id="771" idx="0"/>
          </p:cNvCxnSpPr>
          <p:nvPr/>
        </p:nvCxnSpPr>
        <p:spPr>
          <a:xfrm>
            <a:off x="2962788" y="4849001"/>
            <a:ext cx="26400" cy="211800"/>
          </a:xfrm>
          <a:prstGeom prst="straightConnector1">
            <a:avLst/>
          </a:prstGeom>
          <a:noFill/>
          <a:ln cap="flat" cmpd="sng" w="19050">
            <a:solidFill>
              <a:srgbClr val="494429"/>
            </a:solidFill>
            <a:prstDash val="solid"/>
            <a:round/>
            <a:headEnd len="sm" w="sm" type="none"/>
            <a:tailEnd len="med" w="med" type="triangle"/>
          </a:ln>
        </p:spPr>
      </p:cxnSp>
      <p:cxnSp>
        <p:nvCxnSpPr>
          <p:cNvPr id="786" name="Google Shape;786;p12"/>
          <p:cNvCxnSpPr>
            <a:stCxn id="769" idx="3"/>
            <a:endCxn id="771" idx="7"/>
          </p:cNvCxnSpPr>
          <p:nvPr/>
        </p:nvCxnSpPr>
        <p:spPr>
          <a:xfrm flipH="1">
            <a:off x="3438940" y="4793205"/>
            <a:ext cx="256200" cy="314700"/>
          </a:xfrm>
          <a:prstGeom prst="straightConnector1">
            <a:avLst/>
          </a:prstGeom>
          <a:noFill/>
          <a:ln cap="flat" cmpd="sng" w="19050">
            <a:solidFill>
              <a:srgbClr val="494429"/>
            </a:solidFill>
            <a:prstDash val="solid"/>
            <a:round/>
            <a:headEnd len="sm" w="sm" type="none"/>
            <a:tailEnd len="med" w="med" type="triangle"/>
          </a:ln>
        </p:spPr>
      </p:cxnSp>
      <p:cxnSp>
        <p:nvCxnSpPr>
          <p:cNvPr id="787" name="Google Shape;787;p12"/>
          <p:cNvCxnSpPr>
            <a:stCxn id="788" idx="0"/>
            <a:endCxn id="770" idx="0"/>
          </p:cNvCxnSpPr>
          <p:nvPr/>
        </p:nvCxnSpPr>
        <p:spPr>
          <a:xfrm flipH="1" rot="5400000">
            <a:off x="3566687" y="2856471"/>
            <a:ext cx="667500" cy="1858500"/>
          </a:xfrm>
          <a:prstGeom prst="bentConnector3">
            <a:avLst>
              <a:gd fmla="val 123705" name="adj1"/>
            </a:avLst>
          </a:prstGeom>
          <a:noFill/>
          <a:ln cap="flat" cmpd="sng" w="19050">
            <a:solidFill>
              <a:srgbClr val="494429"/>
            </a:solidFill>
            <a:prstDash val="solid"/>
            <a:round/>
            <a:headEnd len="sm" w="sm" type="none"/>
            <a:tailEnd len="med" w="med" type="triangle"/>
          </a:ln>
        </p:spPr>
      </p:cxnSp>
      <p:sp>
        <p:nvSpPr>
          <p:cNvPr id="788" name="Google Shape;788;p12"/>
          <p:cNvSpPr/>
          <p:nvPr/>
        </p:nvSpPr>
        <p:spPr>
          <a:xfrm>
            <a:off x="4715387" y="4119471"/>
            <a:ext cx="228600" cy="170319"/>
          </a:xfrm>
          <a:prstGeom prst="rect">
            <a:avLst/>
          </a:prstGeom>
          <a:no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2000" u="none" cap="none" strike="noStrike">
              <a:solidFill>
                <a:schemeClr val="dk1"/>
              </a:solidFill>
              <a:latin typeface="Arial"/>
              <a:ea typeface="Arial"/>
              <a:cs typeface="Arial"/>
              <a:sym typeface="Arial"/>
            </a:endParaRPr>
          </a:p>
        </p:txBody>
      </p:sp>
      <p:cxnSp>
        <p:nvCxnSpPr>
          <p:cNvPr id="789" name="Google Shape;789;p12"/>
          <p:cNvCxnSpPr>
            <a:stCxn id="771" idx="4"/>
            <a:endCxn id="790" idx="2"/>
          </p:cNvCxnSpPr>
          <p:nvPr/>
        </p:nvCxnSpPr>
        <p:spPr>
          <a:xfrm rot="-5400000">
            <a:off x="3276950" y="3829601"/>
            <a:ext cx="1265100" cy="1840500"/>
          </a:xfrm>
          <a:prstGeom prst="bentConnector3">
            <a:avLst>
              <a:gd fmla="val -4324" name="adj1"/>
            </a:avLst>
          </a:prstGeom>
          <a:noFill/>
          <a:ln cap="flat" cmpd="sng" w="19050">
            <a:solidFill>
              <a:srgbClr val="494429"/>
            </a:solidFill>
            <a:prstDash val="solid"/>
            <a:round/>
            <a:headEnd len="sm" w="sm" type="none"/>
            <a:tailEnd len="sm" w="sm" type="none"/>
          </a:ln>
        </p:spPr>
      </p:cxnSp>
      <p:sp>
        <p:nvSpPr>
          <p:cNvPr id="790" name="Google Shape;790;p12"/>
          <p:cNvSpPr/>
          <p:nvPr/>
        </p:nvSpPr>
        <p:spPr>
          <a:xfrm>
            <a:off x="4715387" y="3946888"/>
            <a:ext cx="228600" cy="170319"/>
          </a:xfrm>
          <a:prstGeom prst="rect">
            <a:avLst/>
          </a:prstGeom>
          <a:noFill/>
          <a:ln>
            <a:noFill/>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791" name="Google Shape;791;p12"/>
          <p:cNvSpPr/>
          <p:nvPr/>
        </p:nvSpPr>
        <p:spPr>
          <a:xfrm>
            <a:off x="1646741" y="3533052"/>
            <a:ext cx="1351879" cy="1655592"/>
          </a:xfrm>
          <a:custGeom>
            <a:rect b="b" l="l" r="r" t="t"/>
            <a:pathLst>
              <a:path extrusionOk="0" h="1846868" w="1334463">
                <a:moveTo>
                  <a:pt x="1334463" y="0"/>
                </a:moveTo>
                <a:lnTo>
                  <a:pt x="0" y="641904"/>
                </a:lnTo>
                <a:cubicBezTo>
                  <a:pt x="6096" y="852216"/>
                  <a:pt x="2488" y="876069"/>
                  <a:pt x="8584" y="1086381"/>
                </a:cubicBezTo>
                <a:cubicBezTo>
                  <a:pt x="135473" y="1189331"/>
                  <a:pt x="472482" y="1398847"/>
                  <a:pt x="599371" y="1501797"/>
                </a:cubicBezTo>
                <a:lnTo>
                  <a:pt x="931811" y="1846868"/>
                </a:lnTo>
              </a:path>
            </a:pathLst>
          </a:custGeom>
          <a:noFill/>
          <a:ln cap="flat" cmpd="sng" w="57150">
            <a:solidFill>
              <a:srgbClr val="FF0000"/>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792" name="Google Shape;792;p12"/>
          <p:cNvSpPr/>
          <p:nvPr/>
        </p:nvSpPr>
        <p:spPr>
          <a:xfrm>
            <a:off x="2981075" y="3549375"/>
            <a:ext cx="1324659" cy="1657469"/>
          </a:xfrm>
          <a:custGeom>
            <a:rect b="b" l="l" r="r" t="t"/>
            <a:pathLst>
              <a:path extrusionOk="0" h="1848959" w="1307592">
                <a:moveTo>
                  <a:pt x="0" y="0"/>
                </a:moveTo>
                <a:lnTo>
                  <a:pt x="1307592" y="621792"/>
                </a:lnTo>
                <a:lnTo>
                  <a:pt x="1298448" y="1121110"/>
                </a:lnTo>
                <a:cubicBezTo>
                  <a:pt x="1172687" y="1220602"/>
                  <a:pt x="839623" y="1331062"/>
                  <a:pt x="713862" y="1430554"/>
                </a:cubicBezTo>
                <a:cubicBezTo>
                  <a:pt x="632735" y="1562710"/>
                  <a:pt x="464258" y="1716803"/>
                  <a:pt x="383131" y="1848959"/>
                </a:cubicBezTo>
              </a:path>
            </a:pathLst>
          </a:custGeom>
          <a:noFill/>
          <a:ln cap="flat" cmpd="sng" w="57150">
            <a:solidFill>
              <a:srgbClr val="FF0000"/>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793" name="Google Shape;793;p12"/>
          <p:cNvSpPr/>
          <p:nvPr/>
        </p:nvSpPr>
        <p:spPr>
          <a:xfrm>
            <a:off x="1953900" y="3546396"/>
            <a:ext cx="1028231" cy="1649032"/>
          </a:xfrm>
          <a:custGeom>
            <a:rect b="b" l="l" r="r" t="t"/>
            <a:pathLst>
              <a:path extrusionOk="0" h="1839548" w="1014984">
                <a:moveTo>
                  <a:pt x="1014984" y="0"/>
                </a:moveTo>
                <a:lnTo>
                  <a:pt x="996696" y="438912"/>
                </a:lnTo>
                <a:cubicBezTo>
                  <a:pt x="664464" y="694944"/>
                  <a:pt x="332232" y="786453"/>
                  <a:pt x="0" y="1042485"/>
                </a:cubicBezTo>
                <a:cubicBezTo>
                  <a:pt x="125984" y="1134941"/>
                  <a:pt x="-2783" y="1293230"/>
                  <a:pt x="123201" y="1385686"/>
                </a:cubicBezTo>
                <a:lnTo>
                  <a:pt x="625982" y="1839548"/>
                </a:lnTo>
              </a:path>
            </a:pathLst>
          </a:custGeom>
          <a:noFill/>
          <a:ln cap="flat" cmpd="sng" w="57150">
            <a:solidFill>
              <a:srgbClr val="FF0000"/>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794" name="Google Shape;794;p12"/>
          <p:cNvSpPr/>
          <p:nvPr/>
        </p:nvSpPr>
        <p:spPr>
          <a:xfrm>
            <a:off x="2191645" y="3554242"/>
            <a:ext cx="1503495" cy="1637805"/>
          </a:xfrm>
          <a:custGeom>
            <a:rect b="b" l="l" r="r" t="t"/>
            <a:pathLst>
              <a:path extrusionOk="0" h="1827023" w="1484125">
                <a:moveTo>
                  <a:pt x="786384" y="0"/>
                </a:moveTo>
                <a:lnTo>
                  <a:pt x="0" y="374904"/>
                </a:lnTo>
                <a:cubicBezTo>
                  <a:pt x="92456" y="433832"/>
                  <a:pt x="-16256" y="565912"/>
                  <a:pt x="76200" y="624840"/>
                </a:cubicBezTo>
                <a:lnTo>
                  <a:pt x="1472184" y="1079061"/>
                </a:lnTo>
                <a:cubicBezTo>
                  <a:pt x="1412240" y="1162373"/>
                  <a:pt x="1526032" y="1359039"/>
                  <a:pt x="1466088" y="1442351"/>
                </a:cubicBezTo>
                <a:cubicBezTo>
                  <a:pt x="1401690" y="1581543"/>
                  <a:pt x="1220826" y="1687831"/>
                  <a:pt x="1156428" y="1827023"/>
                </a:cubicBezTo>
              </a:path>
            </a:pathLst>
          </a:custGeom>
          <a:noFill/>
          <a:ln cap="flat" cmpd="sng" w="57150">
            <a:solidFill>
              <a:srgbClr val="FF0000"/>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795" name="Google Shape;795;p12"/>
          <p:cNvSpPr/>
          <p:nvPr/>
        </p:nvSpPr>
        <p:spPr>
          <a:xfrm>
            <a:off x="1913423" y="3547041"/>
            <a:ext cx="1081587" cy="1725729"/>
          </a:xfrm>
          <a:custGeom>
            <a:rect b="b" l="l" r="r" t="t"/>
            <a:pathLst>
              <a:path extrusionOk="0" h="1803224" w="1204180">
                <a:moveTo>
                  <a:pt x="1204180" y="0"/>
                </a:moveTo>
                <a:lnTo>
                  <a:pt x="4398" y="459634"/>
                </a:lnTo>
                <a:cubicBezTo>
                  <a:pt x="-15082" y="585831"/>
                  <a:pt x="37630" y="515032"/>
                  <a:pt x="18150" y="641229"/>
                </a:cubicBezTo>
                <a:cubicBezTo>
                  <a:pt x="291246" y="813850"/>
                  <a:pt x="630022" y="894005"/>
                  <a:pt x="903118" y="1066626"/>
                </a:cubicBezTo>
                <a:cubicBezTo>
                  <a:pt x="953173" y="1190928"/>
                  <a:pt x="1133498" y="1381999"/>
                  <a:pt x="1183553" y="1506301"/>
                </a:cubicBezTo>
                <a:cubicBezTo>
                  <a:pt x="1185112" y="1605275"/>
                  <a:pt x="1186672" y="1704250"/>
                  <a:pt x="1188231" y="1803224"/>
                </a:cubicBezTo>
              </a:path>
            </a:pathLst>
          </a:custGeom>
          <a:noFill/>
          <a:ln cap="flat" cmpd="sng" w="57150">
            <a:solidFill>
              <a:srgbClr val="FF0000"/>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796" name="Google Shape;796;p12"/>
          <p:cNvSpPr/>
          <p:nvPr/>
        </p:nvSpPr>
        <p:spPr>
          <a:xfrm flipH="1">
            <a:off x="2161263" y="3542896"/>
            <a:ext cx="1619217" cy="1651824"/>
          </a:xfrm>
          <a:custGeom>
            <a:rect b="b" l="l" r="r" t="t"/>
            <a:pathLst>
              <a:path extrusionOk="0" h="1842664" w="1598356">
                <a:moveTo>
                  <a:pt x="786384" y="0"/>
                </a:moveTo>
                <a:lnTo>
                  <a:pt x="0" y="374904"/>
                </a:lnTo>
                <a:cubicBezTo>
                  <a:pt x="92456" y="433832"/>
                  <a:pt x="-16256" y="565912"/>
                  <a:pt x="76200" y="624840"/>
                </a:cubicBezTo>
                <a:cubicBezTo>
                  <a:pt x="541528" y="831088"/>
                  <a:pt x="1133028" y="938621"/>
                  <a:pt x="1598356" y="1144869"/>
                </a:cubicBezTo>
                <a:cubicBezTo>
                  <a:pt x="1538412" y="1228181"/>
                  <a:pt x="1632794" y="1293229"/>
                  <a:pt x="1572850" y="1376541"/>
                </a:cubicBezTo>
                <a:lnTo>
                  <a:pt x="1149211" y="1842664"/>
                </a:lnTo>
              </a:path>
            </a:pathLst>
          </a:custGeom>
          <a:noFill/>
          <a:ln cap="flat" cmpd="sng" w="57150">
            <a:solidFill>
              <a:srgbClr val="FF0000"/>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797" name="Google Shape;797;p12"/>
          <p:cNvSpPr/>
          <p:nvPr/>
        </p:nvSpPr>
        <p:spPr>
          <a:xfrm flipH="1">
            <a:off x="2962785" y="3541598"/>
            <a:ext cx="1038063" cy="1640595"/>
          </a:xfrm>
          <a:custGeom>
            <a:rect b="b" l="l" r="r" t="t"/>
            <a:pathLst>
              <a:path extrusionOk="0" h="1830137" w="1024689">
                <a:moveTo>
                  <a:pt x="1024689" y="0"/>
                </a:moveTo>
                <a:lnTo>
                  <a:pt x="1006401" y="438912"/>
                </a:lnTo>
                <a:cubicBezTo>
                  <a:pt x="674169" y="694944"/>
                  <a:pt x="332232" y="819358"/>
                  <a:pt x="0" y="1075390"/>
                </a:cubicBezTo>
                <a:cubicBezTo>
                  <a:pt x="125984" y="1167846"/>
                  <a:pt x="152506" y="1326134"/>
                  <a:pt x="278490" y="1418590"/>
                </a:cubicBezTo>
                <a:lnTo>
                  <a:pt x="642240" y="1830137"/>
                </a:lnTo>
              </a:path>
            </a:pathLst>
          </a:custGeom>
          <a:noFill/>
          <a:ln cap="flat" cmpd="sng" w="57150">
            <a:solidFill>
              <a:srgbClr val="FF0000"/>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2000" u="none" cap="none" strike="noStrike">
              <a:solidFill>
                <a:schemeClr val="dk1"/>
              </a:solidFill>
              <a:latin typeface="Arial"/>
              <a:ea typeface="Arial"/>
              <a:cs typeface="Arial"/>
              <a:sym typeface="Arial"/>
            </a:endParaRPr>
          </a:p>
        </p:txBody>
      </p:sp>
      <p:sp>
        <p:nvSpPr>
          <p:cNvPr id="798" name="Google Shape;798;p12"/>
          <p:cNvSpPr/>
          <p:nvPr/>
        </p:nvSpPr>
        <p:spPr>
          <a:xfrm flipH="1">
            <a:off x="2962785" y="3533052"/>
            <a:ext cx="1081587" cy="1725729"/>
          </a:xfrm>
          <a:custGeom>
            <a:rect b="b" l="l" r="r" t="t"/>
            <a:pathLst>
              <a:path extrusionOk="0" h="1803224" w="1204180">
                <a:moveTo>
                  <a:pt x="1204180" y="0"/>
                </a:moveTo>
                <a:lnTo>
                  <a:pt x="4398" y="459634"/>
                </a:lnTo>
                <a:cubicBezTo>
                  <a:pt x="-15082" y="585831"/>
                  <a:pt x="37630" y="515032"/>
                  <a:pt x="18150" y="641229"/>
                </a:cubicBezTo>
                <a:cubicBezTo>
                  <a:pt x="291246" y="813850"/>
                  <a:pt x="662861" y="945375"/>
                  <a:pt x="935957" y="1117996"/>
                </a:cubicBezTo>
                <a:cubicBezTo>
                  <a:pt x="986012" y="1242298"/>
                  <a:pt x="1133498" y="1381999"/>
                  <a:pt x="1183553" y="1506301"/>
                </a:cubicBezTo>
                <a:cubicBezTo>
                  <a:pt x="1185112" y="1605275"/>
                  <a:pt x="1186672" y="1704250"/>
                  <a:pt x="1188231" y="1803224"/>
                </a:cubicBezTo>
              </a:path>
            </a:pathLst>
          </a:custGeom>
          <a:noFill/>
          <a:ln cap="flat" cmpd="sng" w="57150">
            <a:solidFill>
              <a:srgbClr val="FF0000"/>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2000" u="none" cap="none" strike="noStrike">
              <a:solidFill>
                <a:schemeClr val="dk1"/>
              </a:solidFill>
              <a:latin typeface="Arial"/>
              <a:ea typeface="Arial"/>
              <a:cs typeface="Arial"/>
              <a:sym typeface="Arial"/>
            </a:endParaRPr>
          </a:p>
        </p:txBody>
      </p:sp>
      <p:cxnSp>
        <p:nvCxnSpPr>
          <p:cNvPr id="799" name="Google Shape;799;p12"/>
          <p:cNvCxnSpPr>
            <a:stCxn id="798" idx="0"/>
            <a:endCxn id="798" idx="5"/>
          </p:cNvCxnSpPr>
          <p:nvPr/>
        </p:nvCxnSpPr>
        <p:spPr>
          <a:xfrm>
            <a:off x="2962785" y="3533052"/>
            <a:ext cx="14400" cy="1725600"/>
          </a:xfrm>
          <a:prstGeom prst="straightConnector1">
            <a:avLst/>
          </a:prstGeom>
          <a:solidFill>
            <a:schemeClr val="accent1"/>
          </a:solidFill>
          <a:ln cap="flat" cmpd="sng" w="57150">
            <a:solidFill>
              <a:srgbClr val="FF0000"/>
            </a:solidFill>
            <a:prstDash val="solid"/>
            <a:round/>
            <a:headEnd len="sm" w="sm" type="none"/>
            <a:tailEnd len="sm" w="sm" type="none"/>
          </a:ln>
        </p:spPr>
      </p:cxnSp>
      <p:cxnSp>
        <p:nvCxnSpPr>
          <p:cNvPr id="800" name="Google Shape;800;p12"/>
          <p:cNvCxnSpPr>
            <a:stCxn id="801" idx="4"/>
            <a:endCxn id="802" idx="0"/>
          </p:cNvCxnSpPr>
          <p:nvPr/>
        </p:nvCxnSpPr>
        <p:spPr>
          <a:xfrm>
            <a:off x="11393526" y="3707206"/>
            <a:ext cx="20700" cy="401100"/>
          </a:xfrm>
          <a:prstGeom prst="straightConnector1">
            <a:avLst/>
          </a:prstGeom>
          <a:noFill/>
          <a:ln cap="flat" cmpd="sng" w="19050">
            <a:solidFill>
              <a:srgbClr val="366092"/>
            </a:solidFill>
            <a:prstDash val="dash"/>
            <a:round/>
            <a:headEnd len="sm" w="sm" type="none"/>
            <a:tailEnd len="med" w="med" type="triangle"/>
          </a:ln>
        </p:spPr>
      </p:cxnSp>
      <p:grpSp>
        <p:nvGrpSpPr>
          <p:cNvPr id="803" name="Google Shape;803;p12"/>
          <p:cNvGrpSpPr/>
          <p:nvPr/>
        </p:nvGrpSpPr>
        <p:grpSpPr>
          <a:xfrm>
            <a:off x="9884135" y="4900991"/>
            <a:ext cx="1340071" cy="1246070"/>
            <a:chOff x="8045298" y="5158339"/>
            <a:chExt cx="1340070" cy="1246069"/>
          </a:xfrm>
        </p:grpSpPr>
        <p:sp>
          <p:nvSpPr>
            <p:cNvPr id="804" name="Google Shape;804;p12"/>
            <p:cNvSpPr/>
            <p:nvPr/>
          </p:nvSpPr>
          <p:spPr>
            <a:xfrm>
              <a:off x="8045298" y="5158339"/>
              <a:ext cx="1340070" cy="742663"/>
            </a:xfrm>
            <a:prstGeom prst="ellipse">
              <a:avLst/>
            </a:prstGeom>
            <a:solidFill>
              <a:srgbClr val="B7CCE4"/>
            </a:solidFill>
            <a:ln cap="flat" cmpd="sng" w="25400">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900" u="none" cap="none" strike="noStrike">
                  <a:solidFill>
                    <a:srgbClr val="000000"/>
                  </a:solidFill>
                  <a:latin typeface="Arial"/>
                  <a:ea typeface="Arial"/>
                  <a:cs typeface="Arial"/>
                  <a:sym typeface="Arial"/>
                </a:rPr>
                <a:t>Comp/</a:t>
              </a:r>
              <a:br>
                <a:rPr b="1" i="0" lang="en-US" sz="1900" u="none" cap="none" strike="noStrike">
                  <a:solidFill>
                    <a:srgbClr val="000000"/>
                  </a:solidFill>
                  <a:latin typeface="Arial"/>
                  <a:ea typeface="Arial"/>
                  <a:cs typeface="Arial"/>
                  <a:sym typeface="Arial"/>
                </a:rPr>
              </a:br>
              <a:r>
                <a:rPr b="1" i="0" lang="en-US" sz="1900" u="none" cap="none" strike="noStrike">
                  <a:solidFill>
                    <a:srgbClr val="000000"/>
                  </a:solidFill>
                  <a:latin typeface="Arial"/>
                  <a:ea typeface="Arial"/>
                  <a:cs typeface="Arial"/>
                  <a:sym typeface="Arial"/>
                </a:rPr>
                <a:t>Decomp</a:t>
              </a:r>
              <a:endParaRPr b="1" i="0" sz="1600" u="none" cap="none" strike="noStrike">
                <a:solidFill>
                  <a:srgbClr val="000000"/>
                </a:solidFill>
                <a:latin typeface="Arial"/>
                <a:ea typeface="Arial"/>
                <a:cs typeface="Arial"/>
                <a:sym typeface="Arial"/>
              </a:endParaRPr>
            </a:p>
          </p:txBody>
        </p:sp>
        <p:sp>
          <p:nvSpPr>
            <p:cNvPr id="805" name="Google Shape;805;p12"/>
            <p:cNvSpPr/>
            <p:nvPr/>
          </p:nvSpPr>
          <p:spPr>
            <a:xfrm>
              <a:off x="8538339" y="6123633"/>
              <a:ext cx="338666" cy="280775"/>
            </a:xfrm>
            <a:prstGeom prst="flowChartSummingJunction">
              <a:avLst/>
            </a:prstGeom>
            <a:solidFill>
              <a:schemeClr val="l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806" name="Google Shape;806;p12"/>
            <p:cNvCxnSpPr>
              <a:stCxn id="804" idx="4"/>
              <a:endCxn id="805" idx="0"/>
            </p:cNvCxnSpPr>
            <p:nvPr/>
          </p:nvCxnSpPr>
          <p:spPr>
            <a:xfrm flipH="1">
              <a:off x="8707533" y="5901002"/>
              <a:ext cx="7800" cy="222600"/>
            </a:xfrm>
            <a:prstGeom prst="straightConnector1">
              <a:avLst/>
            </a:prstGeom>
            <a:noFill/>
            <a:ln cap="flat" cmpd="sng" w="19050">
              <a:solidFill>
                <a:srgbClr val="366092"/>
              </a:solidFill>
              <a:prstDash val="dash"/>
              <a:round/>
              <a:headEnd len="sm" w="sm" type="none"/>
              <a:tailEnd len="med" w="med" type="triangle"/>
            </a:ln>
          </p:spPr>
        </p:cxnSp>
      </p:grpSp>
      <p:grpSp>
        <p:nvGrpSpPr>
          <p:cNvPr id="807" name="Google Shape;807;p12"/>
          <p:cNvGrpSpPr/>
          <p:nvPr/>
        </p:nvGrpSpPr>
        <p:grpSpPr>
          <a:xfrm>
            <a:off x="10137398" y="2511827"/>
            <a:ext cx="1922967" cy="1195175"/>
            <a:chOff x="8357295" y="1548025"/>
            <a:chExt cx="1922967" cy="1195175"/>
          </a:xfrm>
        </p:grpSpPr>
        <p:sp>
          <p:nvSpPr>
            <p:cNvPr id="808" name="Google Shape;808;p12"/>
            <p:cNvSpPr/>
            <p:nvPr/>
          </p:nvSpPr>
          <p:spPr>
            <a:xfrm>
              <a:off x="8357295" y="1548025"/>
              <a:ext cx="338667" cy="280775"/>
            </a:xfrm>
            <a:prstGeom prst="flowChartOr">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809" name="Google Shape;809;p12"/>
            <p:cNvCxnSpPr>
              <a:stCxn id="808" idx="4"/>
              <a:endCxn id="810" idx="0"/>
            </p:cNvCxnSpPr>
            <p:nvPr/>
          </p:nvCxnSpPr>
          <p:spPr>
            <a:xfrm>
              <a:off x="8526629" y="1828800"/>
              <a:ext cx="1071300" cy="264000"/>
            </a:xfrm>
            <a:prstGeom prst="straightConnector1">
              <a:avLst/>
            </a:prstGeom>
            <a:noFill/>
            <a:ln cap="flat" cmpd="sng" w="19050">
              <a:solidFill>
                <a:srgbClr val="366092"/>
              </a:solidFill>
              <a:prstDash val="dash"/>
              <a:round/>
              <a:headEnd len="sm" w="sm" type="none"/>
              <a:tailEnd len="med" w="med" type="triangle"/>
            </a:ln>
          </p:spPr>
        </p:cxnSp>
        <p:sp>
          <p:nvSpPr>
            <p:cNvPr id="810" name="Google Shape;810;p12"/>
            <p:cNvSpPr/>
            <p:nvPr/>
          </p:nvSpPr>
          <p:spPr>
            <a:xfrm>
              <a:off x="8915400" y="2092792"/>
              <a:ext cx="1364862" cy="650408"/>
            </a:xfrm>
            <a:prstGeom prst="ellipse">
              <a:avLst/>
            </a:prstGeom>
            <a:solidFill>
              <a:srgbClr val="B7CCE4"/>
            </a:solidFill>
            <a:ln cap="flat" cmpd="sng" w="25400">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900" u="none" cap="none" strike="noStrike">
                  <a:solidFill>
                    <a:srgbClr val="000000"/>
                  </a:solidFill>
                  <a:latin typeface="Arial"/>
                  <a:ea typeface="Arial"/>
                  <a:cs typeface="Arial"/>
                  <a:sym typeface="Arial"/>
                </a:rPr>
                <a:t>Modem</a:t>
              </a:r>
              <a:br>
                <a:rPr b="1" i="0" lang="en-US" sz="1900" u="none" cap="none" strike="noStrike">
                  <a:solidFill>
                    <a:srgbClr val="000000"/>
                  </a:solidFill>
                  <a:latin typeface="Arial"/>
                  <a:ea typeface="Arial"/>
                  <a:cs typeface="Arial"/>
                  <a:sym typeface="Arial"/>
                </a:rPr>
              </a:br>
              <a:r>
                <a:rPr b="1" i="0" lang="en-US" sz="1900" u="none" cap="none" strike="noStrike">
                  <a:solidFill>
                    <a:srgbClr val="000000"/>
                  </a:solidFill>
                  <a:latin typeface="Arial"/>
                  <a:ea typeface="Arial"/>
                  <a:cs typeface="Arial"/>
                  <a:sym typeface="Arial"/>
                </a:rPr>
                <a:t>receive</a:t>
              </a:r>
              <a:endParaRPr b="1" i="0" sz="1600" u="none" cap="none" strike="noStrike">
                <a:solidFill>
                  <a:srgbClr val="000000"/>
                </a:solidFill>
                <a:latin typeface="Arial"/>
                <a:ea typeface="Arial"/>
                <a:cs typeface="Arial"/>
                <a:sym typeface="Arial"/>
              </a:endParaRPr>
            </a:p>
          </p:txBody>
        </p:sp>
      </p:grpSp>
      <p:grpSp>
        <p:nvGrpSpPr>
          <p:cNvPr id="811" name="Google Shape;811;p12"/>
          <p:cNvGrpSpPr/>
          <p:nvPr/>
        </p:nvGrpSpPr>
        <p:grpSpPr>
          <a:xfrm>
            <a:off x="10731815" y="4108430"/>
            <a:ext cx="1364861" cy="922844"/>
            <a:chOff x="8940564" y="3937114"/>
            <a:chExt cx="1364862" cy="922808"/>
          </a:xfrm>
        </p:grpSpPr>
        <p:sp>
          <p:nvSpPr>
            <p:cNvPr id="802" name="Google Shape;802;p12"/>
            <p:cNvSpPr/>
            <p:nvPr/>
          </p:nvSpPr>
          <p:spPr>
            <a:xfrm>
              <a:off x="8940564" y="3937114"/>
              <a:ext cx="1364862" cy="650408"/>
            </a:xfrm>
            <a:prstGeom prst="ellipse">
              <a:avLst/>
            </a:prstGeom>
            <a:solidFill>
              <a:srgbClr val="B7CCE4"/>
            </a:solidFill>
            <a:ln cap="flat" cmpd="sng" w="25400">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900" u="none" cap="none" strike="noStrike">
                  <a:solidFill>
                    <a:srgbClr val="000000"/>
                  </a:solidFill>
                  <a:latin typeface="Arial"/>
                  <a:ea typeface="Arial"/>
                  <a:cs typeface="Arial"/>
                  <a:sym typeface="Arial"/>
                </a:rPr>
                <a:t>mem</a:t>
              </a:r>
              <a:br>
                <a:rPr b="1" i="0" lang="en-US" sz="1900" u="none" cap="none" strike="noStrike">
                  <a:solidFill>
                    <a:srgbClr val="000000"/>
                  </a:solidFill>
                  <a:latin typeface="Arial"/>
                  <a:ea typeface="Arial"/>
                  <a:cs typeface="Arial"/>
                  <a:sym typeface="Arial"/>
                </a:rPr>
              </a:br>
              <a:r>
                <a:rPr b="1" i="0" lang="en-US" sz="1900" u="none" cap="none" strike="noStrike">
                  <a:solidFill>
                    <a:srgbClr val="000000"/>
                  </a:solidFill>
                  <a:latin typeface="Arial"/>
                  <a:ea typeface="Arial"/>
                  <a:cs typeface="Arial"/>
                  <a:sym typeface="Arial"/>
                </a:rPr>
                <a:t>copy</a:t>
              </a:r>
              <a:endParaRPr b="1" i="0" sz="1600" u="none" cap="none" strike="noStrike">
                <a:solidFill>
                  <a:srgbClr val="000000"/>
                </a:solidFill>
                <a:latin typeface="Arial"/>
                <a:ea typeface="Arial"/>
                <a:cs typeface="Arial"/>
                <a:sym typeface="Arial"/>
              </a:endParaRPr>
            </a:p>
          </p:txBody>
        </p:sp>
        <p:cxnSp>
          <p:nvCxnSpPr>
            <p:cNvPr id="812" name="Google Shape;812;p12"/>
            <p:cNvCxnSpPr>
              <a:stCxn id="802" idx="4"/>
              <a:endCxn id="813" idx="7"/>
            </p:cNvCxnSpPr>
            <p:nvPr/>
          </p:nvCxnSpPr>
          <p:spPr>
            <a:xfrm flipH="1">
              <a:off x="9218295" y="4587522"/>
              <a:ext cx="404700" cy="272400"/>
            </a:xfrm>
            <a:prstGeom prst="straightConnector1">
              <a:avLst/>
            </a:prstGeom>
            <a:noFill/>
            <a:ln cap="flat" cmpd="sng" w="19050">
              <a:solidFill>
                <a:srgbClr val="366092"/>
              </a:solidFill>
              <a:prstDash val="dash"/>
              <a:round/>
              <a:headEnd len="sm" w="sm" type="none"/>
              <a:tailEnd len="med" w="med" type="triangle"/>
            </a:ln>
          </p:spPr>
        </p:cxnSp>
      </p:grpSp>
      <p:cxnSp>
        <p:nvCxnSpPr>
          <p:cNvPr id="814" name="Google Shape;814;p12"/>
          <p:cNvCxnSpPr>
            <a:stCxn id="810" idx="4"/>
            <a:endCxn id="815" idx="7"/>
          </p:cNvCxnSpPr>
          <p:nvPr/>
        </p:nvCxnSpPr>
        <p:spPr>
          <a:xfrm flipH="1">
            <a:off x="9940934" y="3707002"/>
            <a:ext cx="1437000" cy="503100"/>
          </a:xfrm>
          <a:prstGeom prst="straightConnector1">
            <a:avLst/>
          </a:prstGeom>
          <a:noFill/>
          <a:ln cap="flat" cmpd="sng" w="19050">
            <a:solidFill>
              <a:srgbClr val="366092"/>
            </a:solidFill>
            <a:prstDash val="dash"/>
            <a:round/>
            <a:headEnd len="sm" w="sm" type="none"/>
            <a:tailEnd len="med" w="med" type="triangle"/>
          </a:ln>
        </p:spPr>
      </p:cxnSp>
      <p:grpSp>
        <p:nvGrpSpPr>
          <p:cNvPr id="816" name="Google Shape;816;p12"/>
          <p:cNvGrpSpPr/>
          <p:nvPr/>
        </p:nvGrpSpPr>
        <p:grpSpPr>
          <a:xfrm>
            <a:off x="8775871" y="4114899"/>
            <a:ext cx="1364861" cy="916511"/>
            <a:chOff x="7116178" y="3952569"/>
            <a:chExt cx="1364862" cy="916508"/>
          </a:xfrm>
        </p:grpSpPr>
        <p:sp>
          <p:nvSpPr>
            <p:cNvPr id="815" name="Google Shape;815;p12"/>
            <p:cNvSpPr/>
            <p:nvPr/>
          </p:nvSpPr>
          <p:spPr>
            <a:xfrm>
              <a:off x="7116178" y="3952569"/>
              <a:ext cx="1364862" cy="650408"/>
            </a:xfrm>
            <a:prstGeom prst="ellipse">
              <a:avLst/>
            </a:prstGeom>
            <a:solidFill>
              <a:srgbClr val="B7CCE4"/>
            </a:solidFill>
            <a:ln cap="flat" cmpd="sng" w="25400">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900" u="none" cap="none" strike="noStrike">
                  <a:solidFill>
                    <a:srgbClr val="000000"/>
                  </a:solidFill>
                  <a:latin typeface="Arial"/>
                  <a:ea typeface="Arial"/>
                  <a:cs typeface="Arial"/>
                  <a:sym typeface="Arial"/>
                </a:rPr>
                <a:t>DMA </a:t>
              </a:r>
              <a:endParaRPr/>
            </a:p>
            <a:p>
              <a:pPr indent="0" lvl="0" marL="0" marR="0" rtl="0" algn="ctr">
                <a:spcBef>
                  <a:spcPts val="0"/>
                </a:spcBef>
                <a:spcAft>
                  <a:spcPts val="0"/>
                </a:spcAft>
                <a:buNone/>
              </a:pPr>
              <a:r>
                <a:rPr b="1" i="0" lang="en-US" sz="1900" u="none" cap="none" strike="noStrike">
                  <a:solidFill>
                    <a:srgbClr val="000000"/>
                  </a:solidFill>
                  <a:latin typeface="Arial"/>
                  <a:ea typeface="Arial"/>
                  <a:cs typeface="Arial"/>
                  <a:sym typeface="Arial"/>
                </a:rPr>
                <a:t>Xfer</a:t>
              </a:r>
              <a:endParaRPr b="1" i="0" sz="1600" u="none" cap="none" strike="noStrike">
                <a:solidFill>
                  <a:srgbClr val="000000"/>
                </a:solidFill>
                <a:latin typeface="Arial"/>
                <a:ea typeface="Arial"/>
                <a:cs typeface="Arial"/>
                <a:sym typeface="Arial"/>
              </a:endParaRPr>
            </a:p>
          </p:txBody>
        </p:sp>
        <p:cxnSp>
          <p:nvCxnSpPr>
            <p:cNvPr id="817" name="Google Shape;817;p12"/>
            <p:cNvCxnSpPr>
              <a:stCxn id="815" idx="4"/>
              <a:endCxn id="813" idx="1"/>
            </p:cNvCxnSpPr>
            <p:nvPr/>
          </p:nvCxnSpPr>
          <p:spPr>
            <a:xfrm>
              <a:off x="7798609" y="4602977"/>
              <a:ext cx="607500" cy="266100"/>
            </a:xfrm>
            <a:prstGeom prst="straightConnector1">
              <a:avLst/>
            </a:prstGeom>
            <a:noFill/>
            <a:ln cap="flat" cmpd="sng" w="19050">
              <a:solidFill>
                <a:srgbClr val="366092"/>
              </a:solidFill>
              <a:prstDash val="dash"/>
              <a:round/>
              <a:headEnd len="sm" w="sm" type="none"/>
              <a:tailEnd len="med" w="med" type="triangle"/>
            </a:ln>
          </p:spPr>
        </p:cxnSp>
      </p:grpSp>
      <p:grpSp>
        <p:nvGrpSpPr>
          <p:cNvPr id="818" name="Google Shape;818;p12"/>
          <p:cNvGrpSpPr/>
          <p:nvPr/>
        </p:nvGrpSpPr>
        <p:grpSpPr>
          <a:xfrm>
            <a:off x="8823863" y="2813018"/>
            <a:ext cx="1482831" cy="1301986"/>
            <a:chOff x="7116178" y="2633186"/>
            <a:chExt cx="1482831" cy="1302008"/>
          </a:xfrm>
        </p:grpSpPr>
        <p:sp>
          <p:nvSpPr>
            <p:cNvPr id="819" name="Google Shape;819;p12"/>
            <p:cNvSpPr/>
            <p:nvPr/>
          </p:nvSpPr>
          <p:spPr>
            <a:xfrm>
              <a:off x="7116178" y="2864786"/>
              <a:ext cx="1364862" cy="650408"/>
            </a:xfrm>
            <a:prstGeom prst="ellipse">
              <a:avLst/>
            </a:prstGeom>
            <a:solidFill>
              <a:srgbClr val="B7CCE4"/>
            </a:solidFill>
            <a:ln cap="flat" cmpd="sng" w="25400">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900" u="none" cap="none" strike="noStrike">
                  <a:solidFill>
                    <a:srgbClr val="000000"/>
                  </a:solidFill>
                  <a:latin typeface="Arial"/>
                  <a:ea typeface="Arial"/>
                  <a:cs typeface="Arial"/>
                  <a:sym typeface="Arial"/>
                </a:rPr>
                <a:t>UART</a:t>
              </a:r>
              <a:br>
                <a:rPr b="1" i="0" lang="en-US" sz="1900" u="none" cap="none" strike="noStrike">
                  <a:solidFill>
                    <a:srgbClr val="000000"/>
                  </a:solidFill>
                  <a:latin typeface="Arial"/>
                  <a:ea typeface="Arial"/>
                  <a:cs typeface="Arial"/>
                  <a:sym typeface="Arial"/>
                </a:rPr>
              </a:br>
              <a:r>
                <a:rPr b="1" i="0" lang="en-US" sz="1900" u="none" cap="none" strike="noStrike">
                  <a:solidFill>
                    <a:srgbClr val="000000"/>
                  </a:solidFill>
                  <a:latin typeface="Arial"/>
                  <a:ea typeface="Arial"/>
                  <a:cs typeface="Arial"/>
                  <a:sym typeface="Arial"/>
                </a:rPr>
                <a:t>receive</a:t>
              </a:r>
              <a:endParaRPr b="1" i="0" sz="1600" u="none" cap="none" strike="noStrike">
                <a:solidFill>
                  <a:srgbClr val="000000"/>
                </a:solidFill>
                <a:latin typeface="Arial"/>
                <a:ea typeface="Arial"/>
                <a:cs typeface="Arial"/>
                <a:sym typeface="Arial"/>
              </a:endParaRPr>
            </a:p>
          </p:txBody>
        </p:sp>
        <p:cxnSp>
          <p:nvCxnSpPr>
            <p:cNvPr id="820" name="Google Shape;820;p12"/>
            <p:cNvCxnSpPr>
              <a:endCxn id="819" idx="0"/>
            </p:cNvCxnSpPr>
            <p:nvPr/>
          </p:nvCxnSpPr>
          <p:spPr>
            <a:xfrm flipH="1">
              <a:off x="7798609" y="2633186"/>
              <a:ext cx="800400" cy="231600"/>
            </a:xfrm>
            <a:prstGeom prst="straightConnector1">
              <a:avLst/>
            </a:prstGeom>
            <a:noFill/>
            <a:ln cap="flat" cmpd="sng" w="19050">
              <a:solidFill>
                <a:srgbClr val="366092"/>
              </a:solidFill>
              <a:prstDash val="dash"/>
              <a:round/>
              <a:headEnd len="sm" w="sm" type="none"/>
              <a:tailEnd len="med" w="med" type="triangle"/>
            </a:ln>
          </p:spPr>
        </p:cxnSp>
        <p:cxnSp>
          <p:nvCxnSpPr>
            <p:cNvPr id="821" name="Google Shape;821;p12"/>
            <p:cNvCxnSpPr>
              <a:stCxn id="819" idx="4"/>
              <a:endCxn id="822" idx="0"/>
            </p:cNvCxnSpPr>
            <p:nvPr/>
          </p:nvCxnSpPr>
          <p:spPr>
            <a:xfrm flipH="1">
              <a:off x="7755409" y="3515194"/>
              <a:ext cx="43200" cy="420000"/>
            </a:xfrm>
            <a:prstGeom prst="straightConnector1">
              <a:avLst/>
            </a:prstGeom>
            <a:noFill/>
            <a:ln cap="flat" cmpd="sng" w="19050">
              <a:solidFill>
                <a:srgbClr val="366092"/>
              </a:solidFill>
              <a:prstDash val="dash"/>
              <a:round/>
              <a:headEnd len="sm" w="sm" type="none"/>
              <a:tailEnd len="med" w="med" type="triangle"/>
            </a:ln>
          </p:spPr>
        </p:cxnSp>
      </p:grpSp>
      <p:grpSp>
        <p:nvGrpSpPr>
          <p:cNvPr id="823" name="Google Shape;823;p12"/>
          <p:cNvGrpSpPr/>
          <p:nvPr/>
        </p:nvGrpSpPr>
        <p:grpSpPr>
          <a:xfrm>
            <a:off x="9857148" y="4114897"/>
            <a:ext cx="2239527" cy="1560372"/>
            <a:chOff x="8050768" y="3952570"/>
            <a:chExt cx="2239527" cy="1560372"/>
          </a:xfrm>
        </p:grpSpPr>
        <p:sp>
          <p:nvSpPr>
            <p:cNvPr id="824" name="Google Shape;824;p12"/>
            <p:cNvSpPr/>
            <p:nvPr/>
          </p:nvSpPr>
          <p:spPr>
            <a:xfrm>
              <a:off x="8050768" y="4770279"/>
              <a:ext cx="1334600" cy="742663"/>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t/>
              </a:r>
              <a:endParaRPr b="1" i="0" sz="1600" u="none" cap="none" strike="noStrike">
                <a:solidFill>
                  <a:srgbClr val="000000"/>
                </a:solidFill>
                <a:latin typeface="Arial"/>
                <a:ea typeface="Arial"/>
                <a:cs typeface="Arial"/>
                <a:sym typeface="Arial"/>
              </a:endParaRPr>
            </a:p>
          </p:txBody>
        </p:sp>
        <p:cxnSp>
          <p:nvCxnSpPr>
            <p:cNvPr id="825" name="Google Shape;825;p12"/>
            <p:cNvCxnSpPr>
              <a:stCxn id="826" idx="4"/>
              <a:endCxn id="824" idx="7"/>
            </p:cNvCxnSpPr>
            <p:nvPr/>
          </p:nvCxnSpPr>
          <p:spPr>
            <a:xfrm flipH="1">
              <a:off x="9189795" y="4602978"/>
              <a:ext cx="433200" cy="276000"/>
            </a:xfrm>
            <a:prstGeom prst="straightConnector1">
              <a:avLst/>
            </a:prstGeom>
            <a:noFill/>
            <a:ln cap="flat" cmpd="sng" w="38100">
              <a:solidFill>
                <a:srgbClr val="FF0000"/>
              </a:solidFill>
              <a:prstDash val="solid"/>
              <a:round/>
              <a:headEnd len="sm" w="sm" type="none"/>
              <a:tailEnd len="med" w="med" type="triangle"/>
            </a:ln>
          </p:spPr>
        </p:cxnSp>
        <p:sp>
          <p:nvSpPr>
            <p:cNvPr id="826" name="Google Shape;826;p12"/>
            <p:cNvSpPr/>
            <p:nvPr/>
          </p:nvSpPr>
          <p:spPr>
            <a:xfrm>
              <a:off x="8955695" y="3952570"/>
              <a:ext cx="1334600" cy="650408"/>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t/>
              </a:r>
              <a:endParaRPr b="1" i="0" sz="1600" u="none" cap="none" strike="noStrike">
                <a:solidFill>
                  <a:srgbClr val="000000"/>
                </a:solidFill>
                <a:latin typeface="Arial"/>
                <a:ea typeface="Arial"/>
                <a:cs typeface="Arial"/>
                <a:sym typeface="Arial"/>
              </a:endParaRPr>
            </a:p>
          </p:txBody>
        </p:sp>
      </p:grpSp>
      <p:grpSp>
        <p:nvGrpSpPr>
          <p:cNvPr id="827" name="Google Shape;827;p12"/>
          <p:cNvGrpSpPr/>
          <p:nvPr/>
        </p:nvGrpSpPr>
        <p:grpSpPr>
          <a:xfrm>
            <a:off x="10719350" y="3056620"/>
            <a:ext cx="1334600" cy="1051673"/>
            <a:chOff x="8955695" y="4742038"/>
            <a:chExt cx="1334600" cy="1051709"/>
          </a:xfrm>
        </p:grpSpPr>
        <p:cxnSp>
          <p:nvCxnSpPr>
            <p:cNvPr id="828" name="Google Shape;828;p12"/>
            <p:cNvCxnSpPr>
              <a:stCxn id="801" idx="4"/>
              <a:endCxn id="802" idx="0"/>
            </p:cNvCxnSpPr>
            <p:nvPr/>
          </p:nvCxnSpPr>
          <p:spPr>
            <a:xfrm>
              <a:off x="9629871" y="5392647"/>
              <a:ext cx="20700" cy="401100"/>
            </a:xfrm>
            <a:prstGeom prst="straightConnector1">
              <a:avLst/>
            </a:prstGeom>
            <a:noFill/>
            <a:ln cap="flat" cmpd="sng" w="38100">
              <a:solidFill>
                <a:srgbClr val="FF0000"/>
              </a:solidFill>
              <a:prstDash val="dash"/>
              <a:round/>
              <a:headEnd len="sm" w="sm" type="none"/>
              <a:tailEnd len="med" w="med" type="triangle"/>
            </a:ln>
          </p:spPr>
        </p:cxnSp>
        <p:sp>
          <p:nvSpPr>
            <p:cNvPr id="829" name="Google Shape;829;p12"/>
            <p:cNvSpPr/>
            <p:nvPr/>
          </p:nvSpPr>
          <p:spPr>
            <a:xfrm>
              <a:off x="8955695" y="4742038"/>
              <a:ext cx="1334600" cy="650408"/>
            </a:xfrm>
            <a:prstGeom prst="ellipse">
              <a:avLst/>
            </a:prstGeom>
            <a:noFill/>
            <a:ln cap="flat" cmpd="sng" w="57150">
              <a:solidFill>
                <a:srgbClr val="FF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t/>
              </a:r>
              <a:endParaRPr b="1" i="0" sz="1600" u="none" cap="none" strike="noStrike">
                <a:solidFill>
                  <a:srgbClr val="000000"/>
                </a:solidFill>
                <a:latin typeface="Arial"/>
                <a:ea typeface="Arial"/>
                <a:cs typeface="Arial"/>
                <a:sym typeface="Arial"/>
              </a:endParaRPr>
            </a:p>
          </p:txBody>
        </p:sp>
      </p:grpSp>
      <p:grpSp>
        <p:nvGrpSpPr>
          <p:cNvPr id="830" name="Google Shape;830;p12"/>
          <p:cNvGrpSpPr/>
          <p:nvPr/>
        </p:nvGrpSpPr>
        <p:grpSpPr>
          <a:xfrm>
            <a:off x="8777346" y="4114898"/>
            <a:ext cx="2427524" cy="1550314"/>
            <a:chOff x="8918556" y="3952570"/>
            <a:chExt cx="2427524" cy="1550313"/>
          </a:xfrm>
        </p:grpSpPr>
        <p:sp>
          <p:nvSpPr>
            <p:cNvPr id="813" name="Google Shape;813;p12"/>
            <p:cNvSpPr/>
            <p:nvPr/>
          </p:nvSpPr>
          <p:spPr>
            <a:xfrm>
              <a:off x="10011480" y="4760221"/>
              <a:ext cx="1334600" cy="742662"/>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t/>
              </a:r>
              <a:endParaRPr b="1" i="0" sz="1600" u="none" cap="none" strike="noStrike">
                <a:solidFill>
                  <a:srgbClr val="000000"/>
                </a:solidFill>
                <a:latin typeface="Arial"/>
                <a:ea typeface="Arial"/>
                <a:cs typeface="Arial"/>
                <a:sym typeface="Arial"/>
              </a:endParaRPr>
            </a:p>
          </p:txBody>
        </p:sp>
        <p:cxnSp>
          <p:nvCxnSpPr>
            <p:cNvPr id="831" name="Google Shape;831;p12"/>
            <p:cNvCxnSpPr>
              <a:stCxn id="822" idx="4"/>
              <a:endCxn id="813" idx="1"/>
            </p:cNvCxnSpPr>
            <p:nvPr/>
          </p:nvCxnSpPr>
          <p:spPr>
            <a:xfrm>
              <a:off x="9604426" y="4602978"/>
              <a:ext cx="602400" cy="266100"/>
            </a:xfrm>
            <a:prstGeom prst="straightConnector1">
              <a:avLst/>
            </a:prstGeom>
            <a:noFill/>
            <a:ln cap="flat" cmpd="sng" w="38100">
              <a:solidFill>
                <a:srgbClr val="FF0000"/>
              </a:solidFill>
              <a:prstDash val="solid"/>
              <a:round/>
              <a:headEnd len="sm" w="sm" type="none"/>
              <a:tailEnd len="med" w="med" type="triangle"/>
            </a:ln>
          </p:spPr>
        </p:cxnSp>
        <p:sp>
          <p:nvSpPr>
            <p:cNvPr id="822" name="Google Shape;822;p12"/>
            <p:cNvSpPr/>
            <p:nvPr/>
          </p:nvSpPr>
          <p:spPr>
            <a:xfrm>
              <a:off x="8918556" y="3952570"/>
              <a:ext cx="1371739" cy="650408"/>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t/>
              </a:r>
              <a:endParaRPr b="1" i="0" sz="1600" u="none" cap="none" strike="noStrike">
                <a:solidFill>
                  <a:srgbClr val="000000"/>
                </a:solidFill>
                <a:latin typeface="Arial"/>
                <a:ea typeface="Arial"/>
                <a:cs typeface="Arial"/>
                <a:sym typeface="Arial"/>
              </a:endParaRPr>
            </a:p>
          </p:txBody>
        </p:sp>
      </p:grpSp>
      <p:grpSp>
        <p:nvGrpSpPr>
          <p:cNvPr id="832" name="Google Shape;832;p12"/>
          <p:cNvGrpSpPr/>
          <p:nvPr/>
        </p:nvGrpSpPr>
        <p:grpSpPr>
          <a:xfrm>
            <a:off x="8840433" y="3054110"/>
            <a:ext cx="1334600" cy="1060828"/>
            <a:chOff x="8932855" y="3952570"/>
            <a:chExt cx="1334600" cy="1060508"/>
          </a:xfrm>
        </p:grpSpPr>
        <p:cxnSp>
          <p:nvCxnSpPr>
            <p:cNvPr id="833" name="Google Shape;833;p12"/>
            <p:cNvCxnSpPr>
              <a:stCxn id="834" idx="4"/>
              <a:endCxn id="822" idx="0"/>
            </p:cNvCxnSpPr>
            <p:nvPr/>
          </p:nvCxnSpPr>
          <p:spPr>
            <a:xfrm flipH="1">
              <a:off x="9555755" y="4602978"/>
              <a:ext cx="44400" cy="410100"/>
            </a:xfrm>
            <a:prstGeom prst="straightConnector1">
              <a:avLst/>
            </a:prstGeom>
            <a:noFill/>
            <a:ln cap="flat" cmpd="sng" w="38100">
              <a:solidFill>
                <a:srgbClr val="FF0000"/>
              </a:solidFill>
              <a:prstDash val="dash"/>
              <a:round/>
              <a:headEnd len="sm" w="sm" type="none"/>
              <a:tailEnd len="med" w="med" type="triangle"/>
            </a:ln>
          </p:spPr>
        </p:cxnSp>
        <p:sp>
          <p:nvSpPr>
            <p:cNvPr id="834" name="Google Shape;834;p12"/>
            <p:cNvSpPr/>
            <p:nvPr/>
          </p:nvSpPr>
          <p:spPr>
            <a:xfrm>
              <a:off x="8932855" y="3952570"/>
              <a:ext cx="1334600" cy="650408"/>
            </a:xfrm>
            <a:prstGeom prst="ellipse">
              <a:avLst/>
            </a:prstGeom>
            <a:noFill/>
            <a:ln cap="flat" cmpd="sng" w="57150">
              <a:solidFill>
                <a:srgbClr val="FF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t/>
              </a:r>
              <a:endParaRPr b="1" i="0" sz="1600" u="none" cap="none" strike="noStrike">
                <a:solidFill>
                  <a:srgbClr val="000000"/>
                </a:solidFill>
                <a:latin typeface="Arial"/>
                <a:ea typeface="Arial"/>
                <a:cs typeface="Arial"/>
                <a:sym typeface="Arial"/>
              </a:endParaRPr>
            </a:p>
          </p:txBody>
        </p:sp>
      </p:grpSp>
      <p:grpSp>
        <p:nvGrpSpPr>
          <p:cNvPr id="835" name="Google Shape;835;p12"/>
          <p:cNvGrpSpPr/>
          <p:nvPr/>
        </p:nvGrpSpPr>
        <p:grpSpPr>
          <a:xfrm>
            <a:off x="9948141" y="3056597"/>
            <a:ext cx="2112678" cy="1153565"/>
            <a:chOff x="8342892" y="4701234"/>
            <a:chExt cx="2112700" cy="1153208"/>
          </a:xfrm>
        </p:grpSpPr>
        <p:cxnSp>
          <p:nvCxnSpPr>
            <p:cNvPr id="836" name="Google Shape;836;p12"/>
            <p:cNvCxnSpPr>
              <a:stCxn id="801" idx="4"/>
              <a:endCxn id="822" idx="7"/>
            </p:cNvCxnSpPr>
            <p:nvPr/>
          </p:nvCxnSpPr>
          <p:spPr>
            <a:xfrm flipH="1">
              <a:off x="8342892" y="5351642"/>
              <a:ext cx="1445400" cy="502800"/>
            </a:xfrm>
            <a:prstGeom prst="straightConnector1">
              <a:avLst/>
            </a:prstGeom>
            <a:noFill/>
            <a:ln cap="flat" cmpd="sng" w="38100">
              <a:solidFill>
                <a:srgbClr val="FF0000"/>
              </a:solidFill>
              <a:prstDash val="dash"/>
              <a:round/>
              <a:headEnd len="sm" w="sm" type="none"/>
              <a:tailEnd len="med" w="med" type="triangle"/>
            </a:ln>
          </p:spPr>
        </p:cxnSp>
        <p:sp>
          <p:nvSpPr>
            <p:cNvPr id="801" name="Google Shape;801;p12"/>
            <p:cNvSpPr/>
            <p:nvPr/>
          </p:nvSpPr>
          <p:spPr>
            <a:xfrm>
              <a:off x="9120992" y="4701234"/>
              <a:ext cx="1334600" cy="650408"/>
            </a:xfrm>
            <a:prstGeom prst="ellipse">
              <a:avLst/>
            </a:prstGeom>
            <a:noFill/>
            <a:ln cap="flat" cmpd="sng" w="57150">
              <a:solidFill>
                <a:srgbClr val="FF0000"/>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None/>
              </a:pPr>
              <a:r>
                <a:t/>
              </a:r>
              <a:endParaRPr b="1" i="0" sz="1600" u="none" cap="none" strike="noStrike">
                <a:solidFill>
                  <a:srgbClr val="000000"/>
                </a:solidFill>
                <a:latin typeface="Arial"/>
                <a:ea typeface="Arial"/>
                <a:cs typeface="Arial"/>
                <a:sym typeface="Arial"/>
              </a:endParaRPr>
            </a:p>
          </p:txBody>
        </p:sp>
      </p:grpSp>
      <p:sp>
        <p:nvSpPr>
          <p:cNvPr id="837" name="Google Shape;837;p12"/>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838" name="Google Shape;838;p12"/>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1"/>
                                        </p:tgtEl>
                                        <p:attrNameLst>
                                          <p:attrName>style.visibility</p:attrName>
                                        </p:attrNameLst>
                                      </p:cBhvr>
                                      <p:to>
                                        <p:strVal val="visible"/>
                                      </p:to>
                                    </p:set>
                                    <p:animEffect filter="fade" transition="in">
                                      <p:cBhvr>
                                        <p:cTn dur="250"/>
                                        <p:tgtEl>
                                          <p:spTgt spid="791"/>
                                        </p:tgtEl>
                                      </p:cBhvr>
                                    </p:animEffect>
                                  </p:childTnLst>
                                </p:cTn>
                              </p:par>
                            </p:childTnLst>
                          </p:cTn>
                        </p:par>
                        <p:par>
                          <p:cTn fill="hold">
                            <p:stCondLst>
                              <p:cond delay="250"/>
                            </p:stCondLst>
                            <p:childTnLst>
                              <p:par>
                                <p:cTn fill="hold" nodeType="afterEffect" presetClass="entr" presetID="10" presetSubtype="0">
                                  <p:stCondLst>
                                    <p:cond delay="0"/>
                                  </p:stCondLst>
                                  <p:childTnLst>
                                    <p:set>
                                      <p:cBhvr>
                                        <p:cTn dur="1" fill="hold">
                                          <p:stCondLst>
                                            <p:cond delay="0"/>
                                          </p:stCondLst>
                                        </p:cTn>
                                        <p:tgtEl>
                                          <p:spTgt spid="792"/>
                                        </p:tgtEl>
                                        <p:attrNameLst>
                                          <p:attrName>style.visibility</p:attrName>
                                        </p:attrNameLst>
                                      </p:cBhvr>
                                      <p:to>
                                        <p:strVal val="visible"/>
                                      </p:to>
                                    </p:set>
                                    <p:animEffect filter="fade" transition="in">
                                      <p:cBhvr>
                                        <p:cTn dur="250"/>
                                        <p:tgtEl>
                                          <p:spTgt spid="79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93"/>
                                        </p:tgtEl>
                                        <p:attrNameLst>
                                          <p:attrName>style.visibility</p:attrName>
                                        </p:attrNameLst>
                                      </p:cBhvr>
                                      <p:to>
                                        <p:strVal val="visible"/>
                                      </p:to>
                                    </p:set>
                                    <p:animEffect filter="fade" transition="in">
                                      <p:cBhvr>
                                        <p:cTn dur="250"/>
                                        <p:tgtEl>
                                          <p:spTgt spid="793"/>
                                        </p:tgtEl>
                                      </p:cBhvr>
                                    </p:animEffect>
                                  </p:childTnLst>
                                </p:cTn>
                              </p:par>
                            </p:childTnLst>
                          </p:cTn>
                        </p:par>
                        <p:par>
                          <p:cTn fill="hold">
                            <p:stCondLst>
                              <p:cond delay="750"/>
                            </p:stCondLst>
                            <p:childTnLst>
                              <p:par>
                                <p:cTn fill="hold" nodeType="afterEffect" presetClass="entr" presetID="10" presetSubtype="0">
                                  <p:stCondLst>
                                    <p:cond delay="0"/>
                                  </p:stCondLst>
                                  <p:childTnLst>
                                    <p:set>
                                      <p:cBhvr>
                                        <p:cTn dur="1" fill="hold">
                                          <p:stCondLst>
                                            <p:cond delay="0"/>
                                          </p:stCondLst>
                                        </p:cTn>
                                        <p:tgtEl>
                                          <p:spTgt spid="794"/>
                                        </p:tgtEl>
                                        <p:attrNameLst>
                                          <p:attrName>style.visibility</p:attrName>
                                        </p:attrNameLst>
                                      </p:cBhvr>
                                      <p:to>
                                        <p:strVal val="visible"/>
                                      </p:to>
                                    </p:set>
                                    <p:animEffect filter="fade" transition="in">
                                      <p:cBhvr>
                                        <p:cTn dur="250"/>
                                        <p:tgtEl>
                                          <p:spTgt spid="79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95"/>
                                        </p:tgtEl>
                                        <p:attrNameLst>
                                          <p:attrName>style.visibility</p:attrName>
                                        </p:attrNameLst>
                                      </p:cBhvr>
                                      <p:to>
                                        <p:strVal val="visible"/>
                                      </p:to>
                                    </p:set>
                                    <p:animEffect filter="fade" transition="in">
                                      <p:cBhvr>
                                        <p:cTn dur="250"/>
                                        <p:tgtEl>
                                          <p:spTgt spid="795"/>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796"/>
                                        </p:tgtEl>
                                        <p:attrNameLst>
                                          <p:attrName>style.visibility</p:attrName>
                                        </p:attrNameLst>
                                      </p:cBhvr>
                                      <p:to>
                                        <p:strVal val="visible"/>
                                      </p:to>
                                    </p:set>
                                    <p:animEffect filter="fade" transition="in">
                                      <p:cBhvr>
                                        <p:cTn dur="250"/>
                                        <p:tgtEl>
                                          <p:spTgt spid="79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97"/>
                                        </p:tgtEl>
                                        <p:attrNameLst>
                                          <p:attrName>style.visibility</p:attrName>
                                        </p:attrNameLst>
                                      </p:cBhvr>
                                      <p:to>
                                        <p:strVal val="visible"/>
                                      </p:to>
                                    </p:set>
                                    <p:animEffect filter="fade" transition="in">
                                      <p:cBhvr>
                                        <p:cTn dur="250"/>
                                        <p:tgtEl>
                                          <p:spTgt spid="797"/>
                                        </p:tgtEl>
                                      </p:cBhvr>
                                    </p:animEffect>
                                  </p:childTnLst>
                                </p:cTn>
                              </p:par>
                            </p:childTnLst>
                          </p:cTn>
                        </p:par>
                        <p:par>
                          <p:cTn fill="hold">
                            <p:stCondLst>
                              <p:cond delay="1750"/>
                            </p:stCondLst>
                            <p:childTnLst>
                              <p:par>
                                <p:cTn fill="hold" nodeType="afterEffect" presetClass="entr" presetID="10" presetSubtype="0">
                                  <p:stCondLst>
                                    <p:cond delay="0"/>
                                  </p:stCondLst>
                                  <p:childTnLst>
                                    <p:set>
                                      <p:cBhvr>
                                        <p:cTn dur="1" fill="hold">
                                          <p:stCondLst>
                                            <p:cond delay="0"/>
                                          </p:stCondLst>
                                        </p:cTn>
                                        <p:tgtEl>
                                          <p:spTgt spid="798"/>
                                        </p:tgtEl>
                                        <p:attrNameLst>
                                          <p:attrName>style.visibility</p:attrName>
                                        </p:attrNameLst>
                                      </p:cBhvr>
                                      <p:to>
                                        <p:strVal val="visible"/>
                                      </p:to>
                                    </p:set>
                                    <p:animEffect filter="fade" transition="in">
                                      <p:cBhvr>
                                        <p:cTn dur="250"/>
                                        <p:tgtEl>
                                          <p:spTgt spid="79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99"/>
                                        </p:tgtEl>
                                        <p:attrNameLst>
                                          <p:attrName>style.visibility</p:attrName>
                                        </p:attrNameLst>
                                      </p:cBhvr>
                                      <p:to>
                                        <p:strVal val="visible"/>
                                      </p:to>
                                    </p:set>
                                    <p:animEffect filter="fade" transition="in">
                                      <p:cBhvr>
                                        <p:cTn dur="250"/>
                                        <p:tgtEl>
                                          <p:spTgt spid="7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3">
                                            <p:txEl>
                                              <p:pRg end="0" st="0"/>
                                            </p:txEl>
                                          </p:spTgt>
                                        </p:tgtEl>
                                        <p:attrNameLst>
                                          <p:attrName>style.visibility</p:attrName>
                                        </p:attrNameLst>
                                      </p:cBhvr>
                                      <p:to>
                                        <p:strVal val="visible"/>
                                      </p:to>
                                    </p:set>
                                    <p:animEffect filter="fade" transition="in">
                                      <p:cBhvr>
                                        <p:cTn dur="500"/>
                                        <p:tgtEl>
                                          <p:spTgt spid="7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3">
                                            <p:txEl>
                                              <p:pRg end="1" st="1"/>
                                            </p:txEl>
                                          </p:spTgt>
                                        </p:tgtEl>
                                        <p:attrNameLst>
                                          <p:attrName>style.visibility</p:attrName>
                                        </p:attrNameLst>
                                      </p:cBhvr>
                                      <p:to>
                                        <p:strVal val="visible"/>
                                      </p:to>
                                    </p:set>
                                    <p:animEffect filter="fade" transition="in">
                                      <p:cBhvr>
                                        <p:cTn dur="500"/>
                                        <p:tgtEl>
                                          <p:spTgt spid="7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3">
                                            <p:txEl>
                                              <p:pRg end="2" st="2"/>
                                            </p:txEl>
                                          </p:spTgt>
                                        </p:tgtEl>
                                        <p:attrNameLst>
                                          <p:attrName>style.visibility</p:attrName>
                                        </p:attrNameLst>
                                      </p:cBhvr>
                                      <p:to>
                                        <p:strVal val="visible"/>
                                      </p:to>
                                    </p:set>
                                    <p:animEffect filter="fade" transition="in">
                                      <p:cBhvr>
                                        <p:cTn dur="500"/>
                                        <p:tgtEl>
                                          <p:spTgt spid="7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3">
                                            <p:txEl>
                                              <p:pRg end="3" st="3"/>
                                            </p:txEl>
                                          </p:spTgt>
                                        </p:tgtEl>
                                        <p:attrNameLst>
                                          <p:attrName>style.visibility</p:attrName>
                                        </p:attrNameLst>
                                      </p:cBhvr>
                                      <p:to>
                                        <p:strVal val="visible"/>
                                      </p:to>
                                    </p:set>
                                    <p:animEffect filter="fade" transition="in">
                                      <p:cBhvr>
                                        <p:cTn dur="500"/>
                                        <p:tgtEl>
                                          <p:spTgt spid="763">
                                            <p:txEl>
                                              <p:pRg end="3" st="3"/>
                                            </p:txEl>
                                          </p:spTgt>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803"/>
                                        </p:tgtEl>
                                        <p:attrNameLst>
                                          <p:attrName>style.visibility</p:attrName>
                                        </p:attrNameLst>
                                      </p:cBhvr>
                                      <p:to>
                                        <p:strVal val="visible"/>
                                      </p:to>
                                    </p:set>
                                  </p:childTnLst>
                                </p:cTn>
                              </p:par>
                            </p:childTnLst>
                          </p:cTn>
                        </p:par>
                        <p:par>
                          <p:cTn fill="hold">
                            <p:stCondLst>
                              <p:cond delay="501"/>
                            </p:stCondLst>
                            <p:childTnLst>
                              <p:par>
                                <p:cTn fill="hold" nodeType="afterEffect" presetClass="entr" presetID="10" presetSubtype="0">
                                  <p:stCondLst>
                                    <p:cond delay="0"/>
                                  </p:stCondLst>
                                  <p:childTnLst>
                                    <p:set>
                                      <p:cBhvr>
                                        <p:cTn dur="1" fill="hold">
                                          <p:stCondLst>
                                            <p:cond delay="0"/>
                                          </p:stCondLst>
                                        </p:cTn>
                                        <p:tgtEl>
                                          <p:spTgt spid="811"/>
                                        </p:tgtEl>
                                        <p:attrNameLst>
                                          <p:attrName>style.visibility</p:attrName>
                                        </p:attrNameLst>
                                      </p:cBhvr>
                                      <p:to>
                                        <p:strVal val="visible"/>
                                      </p:to>
                                    </p:set>
                                    <p:animEffect filter="fade" transition="in">
                                      <p:cBhvr>
                                        <p:cTn dur="500"/>
                                        <p:tgtEl>
                                          <p:spTgt spid="811"/>
                                        </p:tgtEl>
                                      </p:cBhvr>
                                    </p:animEffect>
                                  </p:childTnLst>
                                </p:cTn>
                              </p:par>
                            </p:childTnLst>
                          </p:cTn>
                        </p:par>
                        <p:par>
                          <p:cTn fill="hold">
                            <p:stCondLst>
                              <p:cond delay="1001"/>
                            </p:stCondLst>
                            <p:childTnLst>
                              <p:par>
                                <p:cTn fill="hold" nodeType="afterEffect" presetClass="entr" presetID="10" presetSubtype="0">
                                  <p:stCondLst>
                                    <p:cond delay="0"/>
                                  </p:stCondLst>
                                  <p:childTnLst>
                                    <p:set>
                                      <p:cBhvr>
                                        <p:cTn dur="1" fill="hold">
                                          <p:stCondLst>
                                            <p:cond delay="0"/>
                                          </p:stCondLst>
                                        </p:cTn>
                                        <p:tgtEl>
                                          <p:spTgt spid="800"/>
                                        </p:tgtEl>
                                        <p:attrNameLst>
                                          <p:attrName>style.visibility</p:attrName>
                                        </p:attrNameLst>
                                      </p:cBhvr>
                                      <p:to>
                                        <p:strVal val="visible"/>
                                      </p:to>
                                    </p:set>
                                    <p:animEffect filter="fade" transition="in">
                                      <p:cBhvr>
                                        <p:cTn dur="500"/>
                                        <p:tgtEl>
                                          <p:spTgt spid="800"/>
                                        </p:tgtEl>
                                      </p:cBhvr>
                                    </p:animEffect>
                                  </p:childTnLst>
                                </p:cTn>
                              </p:par>
                            </p:childTnLst>
                          </p:cTn>
                        </p:par>
                        <p:par>
                          <p:cTn fill="hold">
                            <p:stCondLst>
                              <p:cond delay="1501"/>
                            </p:stCondLst>
                            <p:childTnLst>
                              <p:par>
                                <p:cTn fill="hold" nodeType="afterEffect" presetClass="entr" presetID="10" presetSubtype="0">
                                  <p:stCondLst>
                                    <p:cond delay="0"/>
                                  </p:stCondLst>
                                  <p:childTnLst>
                                    <p:set>
                                      <p:cBhvr>
                                        <p:cTn dur="1" fill="hold">
                                          <p:stCondLst>
                                            <p:cond delay="0"/>
                                          </p:stCondLst>
                                        </p:cTn>
                                        <p:tgtEl>
                                          <p:spTgt spid="807"/>
                                        </p:tgtEl>
                                        <p:attrNameLst>
                                          <p:attrName>style.visibility</p:attrName>
                                        </p:attrNameLst>
                                      </p:cBhvr>
                                      <p:to>
                                        <p:strVal val="visible"/>
                                      </p:to>
                                    </p:set>
                                    <p:animEffect filter="fade" transition="in">
                                      <p:cBhvr>
                                        <p:cTn dur="500"/>
                                        <p:tgtEl>
                                          <p:spTgt spid="8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6"/>
                                        </p:tgtEl>
                                        <p:attrNameLst>
                                          <p:attrName>style.visibility</p:attrName>
                                        </p:attrNameLst>
                                      </p:cBhvr>
                                      <p:to>
                                        <p:strVal val="visible"/>
                                      </p:to>
                                    </p:set>
                                    <p:animEffect filter="fade" transition="in">
                                      <p:cBhvr>
                                        <p:cTn dur="500"/>
                                        <p:tgtEl>
                                          <p:spTgt spid="81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18"/>
                                        </p:tgtEl>
                                        <p:attrNameLst>
                                          <p:attrName>style.visibility</p:attrName>
                                        </p:attrNameLst>
                                      </p:cBhvr>
                                      <p:to>
                                        <p:strVal val="visible"/>
                                      </p:to>
                                    </p:set>
                                    <p:animEffect filter="fade" transition="in">
                                      <p:cBhvr>
                                        <p:cTn dur="500"/>
                                        <p:tgtEl>
                                          <p:spTgt spid="81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14"/>
                                        </p:tgtEl>
                                        <p:attrNameLst>
                                          <p:attrName>style.visibility</p:attrName>
                                        </p:attrNameLst>
                                      </p:cBhvr>
                                      <p:to>
                                        <p:strVal val="visible"/>
                                      </p:to>
                                    </p:set>
                                    <p:animEffect filter="fade" transition="in">
                                      <p:cBhvr>
                                        <p:cTn dur="500"/>
                                        <p:tgtEl>
                                          <p:spTgt spid="8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3"/>
                                        </p:tgtEl>
                                        <p:attrNameLst>
                                          <p:attrName>style.visibility</p:attrName>
                                        </p:attrNameLst>
                                      </p:cBhvr>
                                      <p:to>
                                        <p:strVal val="visible"/>
                                      </p:to>
                                    </p:set>
                                    <p:animEffect filter="fade" transition="in">
                                      <p:cBhvr>
                                        <p:cTn dur="500"/>
                                        <p:tgtEl>
                                          <p:spTgt spid="82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27"/>
                                        </p:tgtEl>
                                        <p:attrNameLst>
                                          <p:attrName>style.visibility</p:attrName>
                                        </p:attrNameLst>
                                      </p:cBhvr>
                                      <p:to>
                                        <p:strVal val="visible"/>
                                      </p:to>
                                    </p:set>
                                    <p:animEffect filter="fade" transition="in">
                                      <p:cBhvr>
                                        <p:cTn dur="500"/>
                                        <p:tgtEl>
                                          <p:spTgt spid="8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82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827"/>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830"/>
                                        </p:tgtEl>
                                        <p:attrNameLst>
                                          <p:attrName>style.visibility</p:attrName>
                                        </p:attrNameLst>
                                      </p:cBhvr>
                                      <p:to>
                                        <p:strVal val="visible"/>
                                      </p:to>
                                    </p:set>
                                    <p:animEffect filter="fade" transition="in">
                                      <p:cBhvr>
                                        <p:cTn dur="500"/>
                                        <p:tgtEl>
                                          <p:spTgt spid="83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832"/>
                                        </p:tgtEl>
                                        <p:attrNameLst>
                                          <p:attrName>style.visibility</p:attrName>
                                        </p:attrNameLst>
                                      </p:cBhvr>
                                      <p:to>
                                        <p:strVal val="visible"/>
                                      </p:to>
                                    </p:set>
                                    <p:animEffect filter="fade" transition="in">
                                      <p:cBhvr>
                                        <p:cTn dur="500"/>
                                        <p:tgtEl>
                                          <p:spTgt spid="832"/>
                                        </p:tgtEl>
                                      </p:cBhvr>
                                    </p:animEffect>
                                  </p:childTnLst>
                                </p:cTn>
                              </p:par>
                              <p:par>
                                <p:cTn fill="hold" nodeType="withEffect" presetClass="entr" presetID="10" presetSubtype="0">
                                  <p:stCondLst>
                                    <p:cond delay="0"/>
                                  </p:stCondLst>
                                  <p:childTnLst>
                                    <p:set>
                                      <p:cBhvr>
                                        <p:cTn dur="1" fill="hold">
                                          <p:stCondLst>
                                            <p:cond delay="0"/>
                                          </p:stCondLst>
                                        </p:cTn>
                                        <p:tgtEl>
                                          <p:spTgt spid="835"/>
                                        </p:tgtEl>
                                        <p:attrNameLst>
                                          <p:attrName>style.visibility</p:attrName>
                                        </p:attrNameLst>
                                      </p:cBhvr>
                                      <p:to>
                                        <p:strVal val="visible"/>
                                      </p:to>
                                    </p:set>
                                    <p:animEffect filter="fade" transition="in">
                                      <p:cBhvr>
                                        <p:cTn dur="500"/>
                                        <p:tgtEl>
                                          <p:spTgt spid="8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p13"/>
          <p:cNvSpPr/>
          <p:nvPr/>
        </p:nvSpPr>
        <p:spPr>
          <a:xfrm>
            <a:off x="356967" y="3373442"/>
            <a:ext cx="650123" cy="446471"/>
          </a:xfrm>
          <a:prstGeom prst="star16">
            <a:avLst>
              <a:gd fmla="val 37500" name="adj"/>
            </a:avLst>
          </a:prstGeom>
          <a:solidFill>
            <a:srgbClr val="FF00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grpSp>
        <p:nvGrpSpPr>
          <p:cNvPr id="845" name="Google Shape;845;p13"/>
          <p:cNvGrpSpPr/>
          <p:nvPr/>
        </p:nvGrpSpPr>
        <p:grpSpPr>
          <a:xfrm>
            <a:off x="162629" y="1839436"/>
            <a:ext cx="4319937" cy="3130155"/>
            <a:chOff x="159493" y="1839374"/>
            <a:chExt cx="4321062" cy="3130971"/>
          </a:xfrm>
        </p:grpSpPr>
        <p:sp>
          <p:nvSpPr>
            <p:cNvPr id="846" name="Google Shape;846;p13"/>
            <p:cNvSpPr/>
            <p:nvPr/>
          </p:nvSpPr>
          <p:spPr>
            <a:xfrm>
              <a:off x="2124335" y="1839374"/>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47" name="Google Shape;847;p13"/>
            <p:cNvSpPr/>
            <p:nvPr/>
          </p:nvSpPr>
          <p:spPr>
            <a:xfrm>
              <a:off x="1807535" y="2204484"/>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48" name="Google Shape;848;p13"/>
            <p:cNvSpPr/>
            <p:nvPr/>
          </p:nvSpPr>
          <p:spPr>
            <a:xfrm>
              <a:off x="2466753" y="2204484"/>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49" name="Google Shape;849;p13"/>
            <p:cNvSpPr/>
            <p:nvPr/>
          </p:nvSpPr>
          <p:spPr>
            <a:xfrm>
              <a:off x="1807536" y="2633331"/>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50" name="Google Shape;850;p13"/>
            <p:cNvSpPr/>
            <p:nvPr/>
          </p:nvSpPr>
          <p:spPr>
            <a:xfrm>
              <a:off x="1148319" y="2633331"/>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51" name="Google Shape;851;p13"/>
            <p:cNvSpPr/>
            <p:nvPr/>
          </p:nvSpPr>
          <p:spPr>
            <a:xfrm>
              <a:off x="2466753" y="2633331"/>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52" name="Google Shape;852;p13"/>
            <p:cNvSpPr/>
            <p:nvPr/>
          </p:nvSpPr>
          <p:spPr>
            <a:xfrm>
              <a:off x="3125970" y="2633331"/>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53" name="Google Shape;853;p13"/>
            <p:cNvSpPr/>
            <p:nvPr/>
          </p:nvSpPr>
          <p:spPr>
            <a:xfrm>
              <a:off x="1477927" y="3062178"/>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54" name="Google Shape;854;p13"/>
            <p:cNvSpPr/>
            <p:nvPr/>
          </p:nvSpPr>
          <p:spPr>
            <a:xfrm>
              <a:off x="818710" y="3062178"/>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55" name="Google Shape;855;p13"/>
            <p:cNvSpPr/>
            <p:nvPr/>
          </p:nvSpPr>
          <p:spPr>
            <a:xfrm>
              <a:off x="2137144" y="3062178"/>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56" name="Google Shape;856;p13"/>
            <p:cNvSpPr/>
            <p:nvPr/>
          </p:nvSpPr>
          <p:spPr>
            <a:xfrm>
              <a:off x="2796361" y="3062178"/>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57" name="Google Shape;857;p13"/>
            <p:cNvSpPr/>
            <p:nvPr/>
          </p:nvSpPr>
          <p:spPr>
            <a:xfrm>
              <a:off x="3455578" y="3062178"/>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58" name="Google Shape;858;p13"/>
            <p:cNvSpPr/>
            <p:nvPr/>
          </p:nvSpPr>
          <p:spPr>
            <a:xfrm>
              <a:off x="1148319" y="3491025"/>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59" name="Google Shape;859;p13"/>
            <p:cNvSpPr/>
            <p:nvPr/>
          </p:nvSpPr>
          <p:spPr>
            <a:xfrm>
              <a:off x="489102" y="3491025"/>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60" name="Google Shape;860;p13"/>
            <p:cNvSpPr/>
            <p:nvPr/>
          </p:nvSpPr>
          <p:spPr>
            <a:xfrm>
              <a:off x="1807536" y="3491025"/>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61" name="Google Shape;861;p13"/>
            <p:cNvSpPr/>
            <p:nvPr/>
          </p:nvSpPr>
          <p:spPr>
            <a:xfrm>
              <a:off x="2466753" y="3491025"/>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62" name="Google Shape;862;p13"/>
            <p:cNvSpPr/>
            <p:nvPr/>
          </p:nvSpPr>
          <p:spPr>
            <a:xfrm>
              <a:off x="3125970" y="3491025"/>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63" name="Google Shape;863;p13"/>
            <p:cNvSpPr/>
            <p:nvPr/>
          </p:nvSpPr>
          <p:spPr>
            <a:xfrm>
              <a:off x="818710" y="3919872"/>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64" name="Google Shape;864;p13"/>
            <p:cNvSpPr/>
            <p:nvPr/>
          </p:nvSpPr>
          <p:spPr>
            <a:xfrm>
              <a:off x="159493" y="3919872"/>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65" name="Google Shape;865;p13"/>
            <p:cNvSpPr/>
            <p:nvPr/>
          </p:nvSpPr>
          <p:spPr>
            <a:xfrm>
              <a:off x="1477927" y="3919872"/>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66" name="Google Shape;866;p13"/>
            <p:cNvSpPr/>
            <p:nvPr/>
          </p:nvSpPr>
          <p:spPr>
            <a:xfrm>
              <a:off x="2137144" y="3919872"/>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67" name="Google Shape;867;p13"/>
            <p:cNvSpPr/>
            <p:nvPr/>
          </p:nvSpPr>
          <p:spPr>
            <a:xfrm>
              <a:off x="2796361" y="3919872"/>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68" name="Google Shape;868;p13"/>
            <p:cNvSpPr/>
            <p:nvPr/>
          </p:nvSpPr>
          <p:spPr>
            <a:xfrm>
              <a:off x="3785187" y="3491025"/>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69" name="Google Shape;869;p13"/>
            <p:cNvSpPr/>
            <p:nvPr/>
          </p:nvSpPr>
          <p:spPr>
            <a:xfrm>
              <a:off x="3455578" y="3919872"/>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70" name="Google Shape;870;p13"/>
            <p:cNvSpPr/>
            <p:nvPr/>
          </p:nvSpPr>
          <p:spPr>
            <a:xfrm>
              <a:off x="4114795" y="3919872"/>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71" name="Google Shape;871;p13"/>
            <p:cNvSpPr/>
            <p:nvPr/>
          </p:nvSpPr>
          <p:spPr>
            <a:xfrm>
              <a:off x="818710" y="4348719"/>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72" name="Google Shape;872;p13"/>
            <p:cNvSpPr/>
            <p:nvPr/>
          </p:nvSpPr>
          <p:spPr>
            <a:xfrm>
              <a:off x="159493" y="4348719"/>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73" name="Google Shape;873;p13"/>
            <p:cNvSpPr/>
            <p:nvPr/>
          </p:nvSpPr>
          <p:spPr>
            <a:xfrm>
              <a:off x="1477927" y="4348719"/>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74" name="Google Shape;874;p13"/>
            <p:cNvSpPr/>
            <p:nvPr/>
          </p:nvSpPr>
          <p:spPr>
            <a:xfrm>
              <a:off x="2137144" y="4348719"/>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75" name="Google Shape;875;p13"/>
            <p:cNvSpPr/>
            <p:nvPr/>
          </p:nvSpPr>
          <p:spPr>
            <a:xfrm>
              <a:off x="2796361" y="4348719"/>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76" name="Google Shape;876;p13"/>
            <p:cNvSpPr/>
            <p:nvPr/>
          </p:nvSpPr>
          <p:spPr>
            <a:xfrm>
              <a:off x="3455578" y="4348719"/>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877" name="Google Shape;877;p13"/>
            <p:cNvSpPr/>
            <p:nvPr/>
          </p:nvSpPr>
          <p:spPr>
            <a:xfrm>
              <a:off x="4114795" y="4348719"/>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cxnSp>
          <p:nvCxnSpPr>
            <p:cNvPr id="878" name="Google Shape;878;p13"/>
            <p:cNvCxnSpPr>
              <a:stCxn id="846" idx="4"/>
              <a:endCxn id="847" idx="0"/>
            </p:cNvCxnSpPr>
            <p:nvPr/>
          </p:nvCxnSpPr>
          <p:spPr>
            <a:xfrm flipH="1">
              <a:off x="1990415" y="2022254"/>
              <a:ext cx="316800" cy="182100"/>
            </a:xfrm>
            <a:prstGeom prst="straightConnector1">
              <a:avLst/>
            </a:prstGeom>
            <a:noFill/>
            <a:ln cap="flat" cmpd="sng" w="9525">
              <a:solidFill>
                <a:srgbClr val="4A7DBA"/>
              </a:solidFill>
              <a:prstDash val="solid"/>
              <a:round/>
              <a:headEnd len="sm" w="sm" type="none"/>
              <a:tailEnd len="sm" w="sm" type="none"/>
            </a:ln>
          </p:spPr>
        </p:cxnSp>
        <p:cxnSp>
          <p:nvCxnSpPr>
            <p:cNvPr id="879" name="Google Shape;879;p13"/>
            <p:cNvCxnSpPr>
              <a:stCxn id="846" idx="4"/>
              <a:endCxn id="848" idx="0"/>
            </p:cNvCxnSpPr>
            <p:nvPr/>
          </p:nvCxnSpPr>
          <p:spPr>
            <a:xfrm>
              <a:off x="2307215" y="2022254"/>
              <a:ext cx="342300" cy="182100"/>
            </a:xfrm>
            <a:prstGeom prst="straightConnector1">
              <a:avLst/>
            </a:prstGeom>
            <a:noFill/>
            <a:ln cap="flat" cmpd="sng" w="9525">
              <a:solidFill>
                <a:srgbClr val="4A7DBA"/>
              </a:solidFill>
              <a:prstDash val="solid"/>
              <a:round/>
              <a:headEnd len="sm" w="sm" type="none"/>
              <a:tailEnd len="sm" w="sm" type="none"/>
            </a:ln>
          </p:spPr>
        </p:cxnSp>
        <p:cxnSp>
          <p:nvCxnSpPr>
            <p:cNvPr id="880" name="Google Shape;880;p13"/>
            <p:cNvCxnSpPr>
              <a:stCxn id="848" idx="4"/>
              <a:endCxn id="852" idx="0"/>
            </p:cNvCxnSpPr>
            <p:nvPr/>
          </p:nvCxnSpPr>
          <p:spPr>
            <a:xfrm>
              <a:off x="2649633" y="2387364"/>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881" name="Google Shape;881;p13"/>
            <p:cNvCxnSpPr>
              <a:stCxn id="848" idx="4"/>
              <a:endCxn id="851" idx="0"/>
            </p:cNvCxnSpPr>
            <p:nvPr/>
          </p:nvCxnSpPr>
          <p:spPr>
            <a:xfrm>
              <a:off x="2649633" y="2387364"/>
              <a:ext cx="0" cy="246000"/>
            </a:xfrm>
            <a:prstGeom prst="straightConnector1">
              <a:avLst/>
            </a:prstGeom>
            <a:noFill/>
            <a:ln cap="flat" cmpd="sng" w="9525">
              <a:solidFill>
                <a:srgbClr val="4A7DBA"/>
              </a:solidFill>
              <a:prstDash val="solid"/>
              <a:round/>
              <a:headEnd len="sm" w="sm" type="none"/>
              <a:tailEnd len="sm" w="sm" type="none"/>
            </a:ln>
          </p:spPr>
        </p:cxnSp>
        <p:cxnSp>
          <p:nvCxnSpPr>
            <p:cNvPr id="882" name="Google Shape;882;p13"/>
            <p:cNvCxnSpPr>
              <a:stCxn id="848" idx="4"/>
              <a:endCxn id="849" idx="0"/>
            </p:cNvCxnSpPr>
            <p:nvPr/>
          </p:nvCxnSpPr>
          <p:spPr>
            <a:xfrm flipH="1">
              <a:off x="1990533" y="2387364"/>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883" name="Google Shape;883;p13"/>
            <p:cNvCxnSpPr>
              <a:stCxn id="848" idx="4"/>
              <a:endCxn id="850" idx="0"/>
            </p:cNvCxnSpPr>
            <p:nvPr/>
          </p:nvCxnSpPr>
          <p:spPr>
            <a:xfrm flipH="1">
              <a:off x="1331133" y="2387364"/>
              <a:ext cx="1318500" cy="246000"/>
            </a:xfrm>
            <a:prstGeom prst="straightConnector1">
              <a:avLst/>
            </a:prstGeom>
            <a:noFill/>
            <a:ln cap="flat" cmpd="sng" w="9525">
              <a:solidFill>
                <a:srgbClr val="4A7DBA"/>
              </a:solidFill>
              <a:prstDash val="solid"/>
              <a:round/>
              <a:headEnd len="sm" w="sm" type="none"/>
              <a:tailEnd len="sm" w="sm" type="none"/>
            </a:ln>
          </p:spPr>
        </p:cxnSp>
        <p:cxnSp>
          <p:nvCxnSpPr>
            <p:cNvPr id="884" name="Google Shape;884;p13"/>
            <p:cNvCxnSpPr>
              <a:stCxn id="847" idx="4"/>
              <a:endCxn id="851" idx="0"/>
            </p:cNvCxnSpPr>
            <p:nvPr/>
          </p:nvCxnSpPr>
          <p:spPr>
            <a:xfrm>
              <a:off x="1990415" y="2387364"/>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885" name="Google Shape;885;p13"/>
            <p:cNvCxnSpPr>
              <a:stCxn id="847" idx="4"/>
              <a:endCxn id="849" idx="0"/>
            </p:cNvCxnSpPr>
            <p:nvPr/>
          </p:nvCxnSpPr>
          <p:spPr>
            <a:xfrm>
              <a:off x="1990415" y="2387364"/>
              <a:ext cx="0" cy="246000"/>
            </a:xfrm>
            <a:prstGeom prst="straightConnector1">
              <a:avLst/>
            </a:prstGeom>
            <a:noFill/>
            <a:ln cap="flat" cmpd="sng" w="9525">
              <a:solidFill>
                <a:srgbClr val="4A7DBA"/>
              </a:solidFill>
              <a:prstDash val="solid"/>
              <a:round/>
              <a:headEnd len="sm" w="sm" type="none"/>
              <a:tailEnd len="sm" w="sm" type="none"/>
            </a:ln>
          </p:spPr>
        </p:cxnSp>
        <p:cxnSp>
          <p:nvCxnSpPr>
            <p:cNvPr id="886" name="Google Shape;886;p13"/>
            <p:cNvCxnSpPr>
              <a:stCxn id="847" idx="4"/>
              <a:endCxn id="850" idx="0"/>
            </p:cNvCxnSpPr>
            <p:nvPr/>
          </p:nvCxnSpPr>
          <p:spPr>
            <a:xfrm flipH="1">
              <a:off x="1331315" y="2387364"/>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887" name="Google Shape;887;p13"/>
            <p:cNvCxnSpPr>
              <a:stCxn id="847" idx="4"/>
              <a:endCxn id="852" idx="0"/>
            </p:cNvCxnSpPr>
            <p:nvPr/>
          </p:nvCxnSpPr>
          <p:spPr>
            <a:xfrm>
              <a:off x="1990415" y="2387364"/>
              <a:ext cx="1318500" cy="246000"/>
            </a:xfrm>
            <a:prstGeom prst="straightConnector1">
              <a:avLst/>
            </a:prstGeom>
            <a:noFill/>
            <a:ln cap="flat" cmpd="sng" w="9525">
              <a:solidFill>
                <a:srgbClr val="4A7DBA"/>
              </a:solidFill>
              <a:prstDash val="solid"/>
              <a:round/>
              <a:headEnd len="sm" w="sm" type="none"/>
              <a:tailEnd len="sm" w="sm" type="none"/>
            </a:ln>
          </p:spPr>
        </p:cxnSp>
        <p:cxnSp>
          <p:nvCxnSpPr>
            <p:cNvPr id="888" name="Google Shape;888;p13"/>
            <p:cNvCxnSpPr>
              <a:stCxn id="850" idx="4"/>
              <a:endCxn id="854" idx="0"/>
            </p:cNvCxnSpPr>
            <p:nvPr/>
          </p:nvCxnSpPr>
          <p:spPr>
            <a:xfrm flipH="1">
              <a:off x="1001499" y="2816211"/>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889" name="Google Shape;889;p13"/>
            <p:cNvCxnSpPr>
              <a:stCxn id="850" idx="4"/>
              <a:endCxn id="853" idx="0"/>
            </p:cNvCxnSpPr>
            <p:nvPr/>
          </p:nvCxnSpPr>
          <p:spPr>
            <a:xfrm>
              <a:off x="1331199" y="2816211"/>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890" name="Google Shape;890;p13"/>
            <p:cNvCxnSpPr>
              <a:stCxn id="850" idx="4"/>
              <a:endCxn id="855" idx="0"/>
            </p:cNvCxnSpPr>
            <p:nvPr/>
          </p:nvCxnSpPr>
          <p:spPr>
            <a:xfrm>
              <a:off x="1331199" y="2816211"/>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891" name="Google Shape;891;p13"/>
            <p:cNvCxnSpPr>
              <a:stCxn id="849" idx="4"/>
              <a:endCxn id="853" idx="0"/>
            </p:cNvCxnSpPr>
            <p:nvPr/>
          </p:nvCxnSpPr>
          <p:spPr>
            <a:xfrm flipH="1">
              <a:off x="1660716" y="2816211"/>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892" name="Google Shape;892;p13"/>
            <p:cNvCxnSpPr>
              <a:stCxn id="849" idx="4"/>
              <a:endCxn id="855" idx="0"/>
            </p:cNvCxnSpPr>
            <p:nvPr/>
          </p:nvCxnSpPr>
          <p:spPr>
            <a:xfrm>
              <a:off x="1990416" y="2816211"/>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893" name="Google Shape;893;p13"/>
            <p:cNvCxnSpPr>
              <a:stCxn id="849" idx="4"/>
              <a:endCxn id="856" idx="0"/>
            </p:cNvCxnSpPr>
            <p:nvPr/>
          </p:nvCxnSpPr>
          <p:spPr>
            <a:xfrm>
              <a:off x="1990416" y="2816211"/>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894" name="Google Shape;894;p13"/>
            <p:cNvCxnSpPr>
              <a:stCxn id="851" idx="4"/>
              <a:endCxn id="855" idx="0"/>
            </p:cNvCxnSpPr>
            <p:nvPr/>
          </p:nvCxnSpPr>
          <p:spPr>
            <a:xfrm flipH="1">
              <a:off x="2319933" y="2816211"/>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895" name="Google Shape;895;p13"/>
            <p:cNvCxnSpPr>
              <a:stCxn id="851" idx="4"/>
              <a:endCxn id="856" idx="0"/>
            </p:cNvCxnSpPr>
            <p:nvPr/>
          </p:nvCxnSpPr>
          <p:spPr>
            <a:xfrm>
              <a:off x="2649633" y="2816211"/>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896" name="Google Shape;896;p13"/>
            <p:cNvCxnSpPr>
              <a:stCxn id="851" idx="4"/>
              <a:endCxn id="857" idx="0"/>
            </p:cNvCxnSpPr>
            <p:nvPr/>
          </p:nvCxnSpPr>
          <p:spPr>
            <a:xfrm>
              <a:off x="2649633" y="2816211"/>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897" name="Google Shape;897;p13"/>
            <p:cNvCxnSpPr>
              <a:stCxn id="852" idx="4"/>
              <a:endCxn id="856" idx="0"/>
            </p:cNvCxnSpPr>
            <p:nvPr/>
          </p:nvCxnSpPr>
          <p:spPr>
            <a:xfrm flipH="1">
              <a:off x="2979150" y="2816211"/>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898" name="Google Shape;898;p13"/>
            <p:cNvCxnSpPr>
              <a:stCxn id="852" idx="4"/>
              <a:endCxn id="857" idx="0"/>
            </p:cNvCxnSpPr>
            <p:nvPr/>
          </p:nvCxnSpPr>
          <p:spPr>
            <a:xfrm>
              <a:off x="3308850" y="2816211"/>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899" name="Google Shape;899;p13"/>
            <p:cNvCxnSpPr>
              <a:stCxn id="852" idx="4"/>
              <a:endCxn id="855" idx="0"/>
            </p:cNvCxnSpPr>
            <p:nvPr/>
          </p:nvCxnSpPr>
          <p:spPr>
            <a:xfrm flipH="1">
              <a:off x="2320050" y="2816211"/>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900" name="Google Shape;900;p13"/>
            <p:cNvCxnSpPr>
              <a:stCxn id="851" idx="4"/>
              <a:endCxn id="853" idx="0"/>
            </p:cNvCxnSpPr>
            <p:nvPr/>
          </p:nvCxnSpPr>
          <p:spPr>
            <a:xfrm flipH="1">
              <a:off x="1660833" y="2816211"/>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901" name="Google Shape;901;p13"/>
            <p:cNvCxnSpPr>
              <a:stCxn id="849" idx="4"/>
              <a:endCxn id="854" idx="0"/>
            </p:cNvCxnSpPr>
            <p:nvPr/>
          </p:nvCxnSpPr>
          <p:spPr>
            <a:xfrm flipH="1">
              <a:off x="1001616" y="2816211"/>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902" name="Google Shape;902;p13"/>
            <p:cNvCxnSpPr>
              <a:stCxn id="854" idx="4"/>
              <a:endCxn id="859" idx="0"/>
            </p:cNvCxnSpPr>
            <p:nvPr/>
          </p:nvCxnSpPr>
          <p:spPr>
            <a:xfrm flipH="1">
              <a:off x="671890" y="3245058"/>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903" name="Google Shape;903;p13"/>
            <p:cNvCxnSpPr>
              <a:stCxn id="854" idx="4"/>
              <a:endCxn id="858" idx="0"/>
            </p:cNvCxnSpPr>
            <p:nvPr/>
          </p:nvCxnSpPr>
          <p:spPr>
            <a:xfrm>
              <a:off x="1001590" y="3245058"/>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904" name="Google Shape;904;p13"/>
            <p:cNvCxnSpPr>
              <a:stCxn id="854" idx="4"/>
              <a:endCxn id="860" idx="0"/>
            </p:cNvCxnSpPr>
            <p:nvPr/>
          </p:nvCxnSpPr>
          <p:spPr>
            <a:xfrm>
              <a:off x="1001590" y="3245058"/>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905" name="Google Shape;905;p13"/>
            <p:cNvCxnSpPr>
              <a:stCxn id="853" idx="4"/>
              <a:endCxn id="858" idx="0"/>
            </p:cNvCxnSpPr>
            <p:nvPr/>
          </p:nvCxnSpPr>
          <p:spPr>
            <a:xfrm flipH="1">
              <a:off x="1331107" y="3245058"/>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906" name="Google Shape;906;p13"/>
            <p:cNvCxnSpPr>
              <a:stCxn id="853" idx="4"/>
              <a:endCxn id="860" idx="0"/>
            </p:cNvCxnSpPr>
            <p:nvPr/>
          </p:nvCxnSpPr>
          <p:spPr>
            <a:xfrm>
              <a:off x="1660807" y="3245058"/>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907" name="Google Shape;907;p13"/>
            <p:cNvCxnSpPr>
              <a:stCxn id="853" idx="4"/>
              <a:endCxn id="861" idx="0"/>
            </p:cNvCxnSpPr>
            <p:nvPr/>
          </p:nvCxnSpPr>
          <p:spPr>
            <a:xfrm>
              <a:off x="1660807" y="3245058"/>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908" name="Google Shape;908;p13"/>
            <p:cNvCxnSpPr>
              <a:stCxn id="855" idx="4"/>
              <a:endCxn id="860" idx="0"/>
            </p:cNvCxnSpPr>
            <p:nvPr/>
          </p:nvCxnSpPr>
          <p:spPr>
            <a:xfrm flipH="1">
              <a:off x="1990324" y="3245058"/>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909" name="Google Shape;909;p13"/>
            <p:cNvCxnSpPr>
              <a:stCxn id="855" idx="4"/>
            </p:cNvCxnSpPr>
            <p:nvPr/>
          </p:nvCxnSpPr>
          <p:spPr>
            <a:xfrm>
              <a:off x="2320024" y="3245058"/>
              <a:ext cx="311400" cy="245700"/>
            </a:xfrm>
            <a:prstGeom prst="straightConnector1">
              <a:avLst/>
            </a:prstGeom>
            <a:noFill/>
            <a:ln cap="flat" cmpd="sng" w="9525">
              <a:solidFill>
                <a:srgbClr val="4A7DBA"/>
              </a:solidFill>
              <a:prstDash val="solid"/>
              <a:round/>
              <a:headEnd len="sm" w="sm" type="none"/>
              <a:tailEnd len="sm" w="sm" type="none"/>
            </a:ln>
          </p:spPr>
        </p:cxnSp>
        <p:cxnSp>
          <p:nvCxnSpPr>
            <p:cNvPr id="910" name="Google Shape;910;p13"/>
            <p:cNvCxnSpPr>
              <a:stCxn id="855" idx="4"/>
              <a:endCxn id="862" idx="0"/>
            </p:cNvCxnSpPr>
            <p:nvPr/>
          </p:nvCxnSpPr>
          <p:spPr>
            <a:xfrm>
              <a:off x="2320024" y="3245058"/>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911" name="Google Shape;911;p13"/>
            <p:cNvCxnSpPr>
              <a:stCxn id="856" idx="4"/>
              <a:endCxn id="861" idx="0"/>
            </p:cNvCxnSpPr>
            <p:nvPr/>
          </p:nvCxnSpPr>
          <p:spPr>
            <a:xfrm flipH="1">
              <a:off x="2649541" y="3245058"/>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912" name="Google Shape;912;p13"/>
            <p:cNvCxnSpPr>
              <a:stCxn id="856" idx="4"/>
            </p:cNvCxnSpPr>
            <p:nvPr/>
          </p:nvCxnSpPr>
          <p:spPr>
            <a:xfrm>
              <a:off x="2979241" y="3245058"/>
              <a:ext cx="311400" cy="245700"/>
            </a:xfrm>
            <a:prstGeom prst="straightConnector1">
              <a:avLst/>
            </a:prstGeom>
            <a:noFill/>
            <a:ln cap="flat" cmpd="sng" w="9525">
              <a:solidFill>
                <a:srgbClr val="4A7DBA"/>
              </a:solidFill>
              <a:prstDash val="solid"/>
              <a:round/>
              <a:headEnd len="sm" w="sm" type="none"/>
              <a:tailEnd len="sm" w="sm" type="none"/>
            </a:ln>
          </p:spPr>
        </p:cxnSp>
        <p:cxnSp>
          <p:nvCxnSpPr>
            <p:cNvPr id="913" name="Google Shape;913;p13"/>
            <p:cNvCxnSpPr>
              <a:stCxn id="856" idx="4"/>
              <a:endCxn id="860" idx="0"/>
            </p:cNvCxnSpPr>
            <p:nvPr/>
          </p:nvCxnSpPr>
          <p:spPr>
            <a:xfrm flipH="1">
              <a:off x="1990441" y="3245058"/>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914" name="Google Shape;914;p13"/>
            <p:cNvCxnSpPr>
              <a:stCxn id="855" idx="4"/>
              <a:endCxn id="858" idx="0"/>
            </p:cNvCxnSpPr>
            <p:nvPr/>
          </p:nvCxnSpPr>
          <p:spPr>
            <a:xfrm flipH="1">
              <a:off x="1331224" y="3245058"/>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915" name="Google Shape;915;p13"/>
            <p:cNvCxnSpPr>
              <a:stCxn id="853" idx="4"/>
              <a:endCxn id="859" idx="0"/>
            </p:cNvCxnSpPr>
            <p:nvPr/>
          </p:nvCxnSpPr>
          <p:spPr>
            <a:xfrm flipH="1">
              <a:off x="672007" y="3245058"/>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916" name="Google Shape;916;p13"/>
            <p:cNvCxnSpPr>
              <a:stCxn id="856" idx="4"/>
              <a:endCxn id="868" idx="0"/>
            </p:cNvCxnSpPr>
            <p:nvPr/>
          </p:nvCxnSpPr>
          <p:spPr>
            <a:xfrm>
              <a:off x="2979241" y="3245058"/>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917" name="Google Shape;917;p13"/>
            <p:cNvCxnSpPr>
              <a:stCxn id="857" idx="4"/>
              <a:endCxn id="862" idx="0"/>
            </p:cNvCxnSpPr>
            <p:nvPr/>
          </p:nvCxnSpPr>
          <p:spPr>
            <a:xfrm flipH="1">
              <a:off x="3308758" y="3245058"/>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918" name="Google Shape;918;p13"/>
            <p:cNvCxnSpPr>
              <a:stCxn id="857" idx="4"/>
              <a:endCxn id="868" idx="0"/>
            </p:cNvCxnSpPr>
            <p:nvPr/>
          </p:nvCxnSpPr>
          <p:spPr>
            <a:xfrm>
              <a:off x="3638458" y="3245058"/>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919" name="Google Shape;919;p13"/>
            <p:cNvCxnSpPr>
              <a:stCxn id="857" idx="4"/>
              <a:endCxn id="861" idx="0"/>
            </p:cNvCxnSpPr>
            <p:nvPr/>
          </p:nvCxnSpPr>
          <p:spPr>
            <a:xfrm flipH="1">
              <a:off x="2649658" y="3245058"/>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920" name="Google Shape;920;p13"/>
            <p:cNvCxnSpPr>
              <a:stCxn id="859" idx="4"/>
              <a:endCxn id="864" idx="0"/>
            </p:cNvCxnSpPr>
            <p:nvPr/>
          </p:nvCxnSpPr>
          <p:spPr>
            <a:xfrm flipH="1">
              <a:off x="342282" y="3673905"/>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921" name="Google Shape;921;p13"/>
            <p:cNvCxnSpPr>
              <a:stCxn id="859" idx="4"/>
              <a:endCxn id="863" idx="0"/>
            </p:cNvCxnSpPr>
            <p:nvPr/>
          </p:nvCxnSpPr>
          <p:spPr>
            <a:xfrm>
              <a:off x="671982" y="3673905"/>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922" name="Google Shape;922;p13"/>
            <p:cNvCxnSpPr>
              <a:stCxn id="859" idx="4"/>
              <a:endCxn id="865" idx="0"/>
            </p:cNvCxnSpPr>
            <p:nvPr/>
          </p:nvCxnSpPr>
          <p:spPr>
            <a:xfrm>
              <a:off x="671982" y="3673905"/>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923" name="Google Shape;923;p13"/>
            <p:cNvCxnSpPr>
              <a:stCxn id="858" idx="4"/>
              <a:endCxn id="863" idx="0"/>
            </p:cNvCxnSpPr>
            <p:nvPr/>
          </p:nvCxnSpPr>
          <p:spPr>
            <a:xfrm flipH="1">
              <a:off x="1001499" y="3673905"/>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924" name="Google Shape;924;p13"/>
            <p:cNvCxnSpPr>
              <a:stCxn id="858" idx="4"/>
              <a:endCxn id="865" idx="0"/>
            </p:cNvCxnSpPr>
            <p:nvPr/>
          </p:nvCxnSpPr>
          <p:spPr>
            <a:xfrm>
              <a:off x="1331199" y="3673905"/>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925" name="Google Shape;925;p13"/>
            <p:cNvCxnSpPr>
              <a:stCxn id="858" idx="4"/>
              <a:endCxn id="866" idx="0"/>
            </p:cNvCxnSpPr>
            <p:nvPr/>
          </p:nvCxnSpPr>
          <p:spPr>
            <a:xfrm>
              <a:off x="1331199" y="3673905"/>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926" name="Google Shape;926;p13"/>
            <p:cNvCxnSpPr>
              <a:stCxn id="860" idx="4"/>
              <a:endCxn id="865" idx="0"/>
            </p:cNvCxnSpPr>
            <p:nvPr/>
          </p:nvCxnSpPr>
          <p:spPr>
            <a:xfrm flipH="1">
              <a:off x="1660716" y="3673905"/>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927" name="Google Shape;927;p13"/>
            <p:cNvCxnSpPr>
              <a:stCxn id="860" idx="4"/>
              <a:endCxn id="866" idx="0"/>
            </p:cNvCxnSpPr>
            <p:nvPr/>
          </p:nvCxnSpPr>
          <p:spPr>
            <a:xfrm>
              <a:off x="1990416" y="3673905"/>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928" name="Google Shape;928;p13"/>
            <p:cNvCxnSpPr>
              <a:stCxn id="860" idx="4"/>
              <a:endCxn id="867" idx="0"/>
            </p:cNvCxnSpPr>
            <p:nvPr/>
          </p:nvCxnSpPr>
          <p:spPr>
            <a:xfrm>
              <a:off x="1990416" y="3673905"/>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929" name="Google Shape;929;p13"/>
            <p:cNvCxnSpPr>
              <a:stCxn id="861" idx="4"/>
              <a:endCxn id="866" idx="0"/>
            </p:cNvCxnSpPr>
            <p:nvPr/>
          </p:nvCxnSpPr>
          <p:spPr>
            <a:xfrm flipH="1">
              <a:off x="2319933" y="3673905"/>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930" name="Google Shape;930;p13"/>
            <p:cNvCxnSpPr>
              <a:stCxn id="861" idx="4"/>
              <a:endCxn id="867" idx="0"/>
            </p:cNvCxnSpPr>
            <p:nvPr/>
          </p:nvCxnSpPr>
          <p:spPr>
            <a:xfrm>
              <a:off x="2649633" y="3673905"/>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931" name="Google Shape;931;p13"/>
            <p:cNvCxnSpPr>
              <a:stCxn id="861" idx="4"/>
              <a:endCxn id="865" idx="0"/>
            </p:cNvCxnSpPr>
            <p:nvPr/>
          </p:nvCxnSpPr>
          <p:spPr>
            <a:xfrm flipH="1">
              <a:off x="1660833" y="3673905"/>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932" name="Google Shape;932;p13"/>
            <p:cNvCxnSpPr>
              <a:stCxn id="860" idx="4"/>
              <a:endCxn id="863" idx="0"/>
            </p:cNvCxnSpPr>
            <p:nvPr/>
          </p:nvCxnSpPr>
          <p:spPr>
            <a:xfrm flipH="1">
              <a:off x="1001616" y="3673905"/>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933" name="Google Shape;933;p13"/>
            <p:cNvCxnSpPr>
              <a:stCxn id="858" idx="4"/>
              <a:endCxn id="864" idx="0"/>
            </p:cNvCxnSpPr>
            <p:nvPr/>
          </p:nvCxnSpPr>
          <p:spPr>
            <a:xfrm flipH="1">
              <a:off x="342399" y="3673905"/>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934" name="Google Shape;934;p13"/>
            <p:cNvCxnSpPr>
              <a:stCxn id="861" idx="4"/>
              <a:endCxn id="869" idx="0"/>
            </p:cNvCxnSpPr>
            <p:nvPr/>
          </p:nvCxnSpPr>
          <p:spPr>
            <a:xfrm>
              <a:off x="2649633" y="3673905"/>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935" name="Google Shape;935;p13"/>
            <p:cNvCxnSpPr>
              <a:stCxn id="862" idx="4"/>
              <a:endCxn id="867" idx="0"/>
            </p:cNvCxnSpPr>
            <p:nvPr/>
          </p:nvCxnSpPr>
          <p:spPr>
            <a:xfrm flipH="1">
              <a:off x="2979150" y="3673905"/>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936" name="Google Shape;936;p13"/>
            <p:cNvCxnSpPr>
              <a:stCxn id="862" idx="4"/>
              <a:endCxn id="869" idx="0"/>
            </p:cNvCxnSpPr>
            <p:nvPr/>
          </p:nvCxnSpPr>
          <p:spPr>
            <a:xfrm>
              <a:off x="3308850" y="3673905"/>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937" name="Google Shape;937;p13"/>
            <p:cNvCxnSpPr>
              <a:stCxn id="862" idx="4"/>
              <a:endCxn id="866" idx="0"/>
            </p:cNvCxnSpPr>
            <p:nvPr/>
          </p:nvCxnSpPr>
          <p:spPr>
            <a:xfrm flipH="1">
              <a:off x="2320050" y="3673905"/>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938" name="Google Shape;938;p13"/>
            <p:cNvCxnSpPr>
              <a:stCxn id="868" idx="4"/>
              <a:endCxn id="869" idx="0"/>
            </p:cNvCxnSpPr>
            <p:nvPr/>
          </p:nvCxnSpPr>
          <p:spPr>
            <a:xfrm flipH="1">
              <a:off x="3638367" y="3673905"/>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939" name="Google Shape;939;p13"/>
            <p:cNvCxnSpPr>
              <a:stCxn id="868" idx="4"/>
              <a:endCxn id="870" idx="0"/>
            </p:cNvCxnSpPr>
            <p:nvPr/>
          </p:nvCxnSpPr>
          <p:spPr>
            <a:xfrm>
              <a:off x="3968067" y="3673905"/>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940" name="Google Shape;940;p13"/>
            <p:cNvCxnSpPr>
              <a:stCxn id="868" idx="4"/>
              <a:endCxn id="867" idx="0"/>
            </p:cNvCxnSpPr>
            <p:nvPr/>
          </p:nvCxnSpPr>
          <p:spPr>
            <a:xfrm flipH="1">
              <a:off x="2979267" y="3673905"/>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941" name="Google Shape;941;p13"/>
            <p:cNvCxnSpPr>
              <a:stCxn id="864" idx="4"/>
              <a:endCxn id="872" idx="0"/>
            </p:cNvCxnSpPr>
            <p:nvPr/>
          </p:nvCxnSpPr>
          <p:spPr>
            <a:xfrm>
              <a:off x="342373" y="4102752"/>
              <a:ext cx="0" cy="246000"/>
            </a:xfrm>
            <a:prstGeom prst="straightConnector1">
              <a:avLst/>
            </a:prstGeom>
            <a:noFill/>
            <a:ln cap="flat" cmpd="sng" w="9525">
              <a:solidFill>
                <a:srgbClr val="4A7DBA"/>
              </a:solidFill>
              <a:prstDash val="solid"/>
              <a:round/>
              <a:headEnd len="sm" w="sm" type="none"/>
              <a:tailEnd len="sm" w="sm" type="none"/>
            </a:ln>
          </p:spPr>
        </p:cxnSp>
        <p:cxnSp>
          <p:nvCxnSpPr>
            <p:cNvPr id="942" name="Google Shape;942;p13"/>
            <p:cNvCxnSpPr>
              <a:stCxn id="863" idx="4"/>
              <a:endCxn id="871" idx="0"/>
            </p:cNvCxnSpPr>
            <p:nvPr/>
          </p:nvCxnSpPr>
          <p:spPr>
            <a:xfrm>
              <a:off x="1001590" y="4102752"/>
              <a:ext cx="0" cy="246000"/>
            </a:xfrm>
            <a:prstGeom prst="straightConnector1">
              <a:avLst/>
            </a:prstGeom>
            <a:noFill/>
            <a:ln cap="flat" cmpd="sng" w="9525">
              <a:solidFill>
                <a:srgbClr val="4A7DBA"/>
              </a:solidFill>
              <a:prstDash val="solid"/>
              <a:round/>
              <a:headEnd len="sm" w="sm" type="none"/>
              <a:tailEnd len="sm" w="sm" type="none"/>
            </a:ln>
          </p:spPr>
        </p:cxnSp>
        <p:cxnSp>
          <p:nvCxnSpPr>
            <p:cNvPr id="943" name="Google Shape;943;p13"/>
            <p:cNvCxnSpPr>
              <a:stCxn id="864" idx="4"/>
              <a:endCxn id="871" idx="0"/>
            </p:cNvCxnSpPr>
            <p:nvPr/>
          </p:nvCxnSpPr>
          <p:spPr>
            <a:xfrm>
              <a:off x="342373" y="4102752"/>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944" name="Google Shape;944;p13"/>
            <p:cNvCxnSpPr>
              <a:stCxn id="864" idx="4"/>
              <a:endCxn id="873" idx="0"/>
            </p:cNvCxnSpPr>
            <p:nvPr/>
          </p:nvCxnSpPr>
          <p:spPr>
            <a:xfrm>
              <a:off x="342373" y="4102752"/>
              <a:ext cx="1318500" cy="246000"/>
            </a:xfrm>
            <a:prstGeom prst="straightConnector1">
              <a:avLst/>
            </a:prstGeom>
            <a:noFill/>
            <a:ln cap="flat" cmpd="sng" w="9525">
              <a:solidFill>
                <a:srgbClr val="4A7DBA"/>
              </a:solidFill>
              <a:prstDash val="solid"/>
              <a:round/>
              <a:headEnd len="sm" w="sm" type="none"/>
              <a:tailEnd len="sm" w="sm" type="none"/>
            </a:ln>
          </p:spPr>
        </p:cxnSp>
        <p:cxnSp>
          <p:nvCxnSpPr>
            <p:cNvPr id="945" name="Google Shape;945;p13"/>
            <p:cNvCxnSpPr>
              <a:stCxn id="863" idx="4"/>
              <a:endCxn id="872" idx="0"/>
            </p:cNvCxnSpPr>
            <p:nvPr/>
          </p:nvCxnSpPr>
          <p:spPr>
            <a:xfrm flipH="1">
              <a:off x="342490" y="4102752"/>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946" name="Google Shape;946;p13"/>
            <p:cNvCxnSpPr>
              <a:stCxn id="865" idx="4"/>
              <a:endCxn id="873" idx="0"/>
            </p:cNvCxnSpPr>
            <p:nvPr/>
          </p:nvCxnSpPr>
          <p:spPr>
            <a:xfrm>
              <a:off x="1660807" y="4102752"/>
              <a:ext cx="0" cy="246000"/>
            </a:xfrm>
            <a:prstGeom prst="straightConnector1">
              <a:avLst/>
            </a:prstGeom>
            <a:noFill/>
            <a:ln cap="flat" cmpd="sng" w="9525">
              <a:solidFill>
                <a:srgbClr val="4A7DBA"/>
              </a:solidFill>
              <a:prstDash val="solid"/>
              <a:round/>
              <a:headEnd len="sm" w="sm" type="none"/>
              <a:tailEnd len="sm" w="sm" type="none"/>
            </a:ln>
          </p:spPr>
        </p:cxnSp>
        <p:cxnSp>
          <p:nvCxnSpPr>
            <p:cNvPr id="947" name="Google Shape;947;p13"/>
            <p:cNvCxnSpPr>
              <a:stCxn id="871" idx="0"/>
              <a:endCxn id="865" idx="4"/>
            </p:cNvCxnSpPr>
            <p:nvPr/>
          </p:nvCxnSpPr>
          <p:spPr>
            <a:xfrm flipH="1" rot="10800000">
              <a:off x="1001590" y="4102719"/>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948" name="Google Shape;948;p13"/>
            <p:cNvCxnSpPr>
              <a:stCxn id="863" idx="4"/>
              <a:endCxn id="873" idx="0"/>
            </p:cNvCxnSpPr>
            <p:nvPr/>
          </p:nvCxnSpPr>
          <p:spPr>
            <a:xfrm>
              <a:off x="1001590" y="4102752"/>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949" name="Google Shape;949;p13"/>
            <p:cNvCxnSpPr>
              <a:stCxn id="863" idx="4"/>
              <a:endCxn id="874" idx="0"/>
            </p:cNvCxnSpPr>
            <p:nvPr/>
          </p:nvCxnSpPr>
          <p:spPr>
            <a:xfrm>
              <a:off x="1001590" y="4102752"/>
              <a:ext cx="1318500" cy="246000"/>
            </a:xfrm>
            <a:prstGeom prst="straightConnector1">
              <a:avLst/>
            </a:prstGeom>
            <a:noFill/>
            <a:ln cap="flat" cmpd="sng" w="9525">
              <a:solidFill>
                <a:srgbClr val="4A7DBA"/>
              </a:solidFill>
              <a:prstDash val="solid"/>
              <a:round/>
              <a:headEnd len="sm" w="sm" type="none"/>
              <a:tailEnd len="sm" w="sm" type="none"/>
            </a:ln>
          </p:spPr>
        </p:cxnSp>
        <p:cxnSp>
          <p:nvCxnSpPr>
            <p:cNvPr id="950" name="Google Shape;950;p13"/>
            <p:cNvCxnSpPr>
              <a:stCxn id="866" idx="4"/>
              <a:endCxn id="874" idx="0"/>
            </p:cNvCxnSpPr>
            <p:nvPr/>
          </p:nvCxnSpPr>
          <p:spPr>
            <a:xfrm>
              <a:off x="2320024" y="4102752"/>
              <a:ext cx="0" cy="246000"/>
            </a:xfrm>
            <a:prstGeom prst="straightConnector1">
              <a:avLst/>
            </a:prstGeom>
            <a:noFill/>
            <a:ln cap="flat" cmpd="sng" w="9525">
              <a:solidFill>
                <a:srgbClr val="4A7DBA"/>
              </a:solidFill>
              <a:prstDash val="solid"/>
              <a:round/>
              <a:headEnd len="sm" w="sm" type="none"/>
              <a:tailEnd len="sm" w="sm" type="none"/>
            </a:ln>
          </p:spPr>
        </p:cxnSp>
        <p:cxnSp>
          <p:nvCxnSpPr>
            <p:cNvPr id="951" name="Google Shape;951;p13"/>
            <p:cNvCxnSpPr>
              <a:stCxn id="867" idx="4"/>
              <a:endCxn id="875" idx="0"/>
            </p:cNvCxnSpPr>
            <p:nvPr/>
          </p:nvCxnSpPr>
          <p:spPr>
            <a:xfrm>
              <a:off x="2979241" y="4102752"/>
              <a:ext cx="0" cy="246000"/>
            </a:xfrm>
            <a:prstGeom prst="straightConnector1">
              <a:avLst/>
            </a:prstGeom>
            <a:noFill/>
            <a:ln cap="flat" cmpd="sng" w="9525">
              <a:solidFill>
                <a:srgbClr val="4A7DBA"/>
              </a:solidFill>
              <a:prstDash val="solid"/>
              <a:round/>
              <a:headEnd len="sm" w="sm" type="none"/>
              <a:tailEnd len="sm" w="sm" type="none"/>
            </a:ln>
          </p:spPr>
        </p:cxnSp>
        <p:cxnSp>
          <p:nvCxnSpPr>
            <p:cNvPr id="952" name="Google Shape;952;p13"/>
            <p:cNvCxnSpPr>
              <a:stCxn id="874" idx="0"/>
              <a:endCxn id="867" idx="4"/>
            </p:cNvCxnSpPr>
            <p:nvPr/>
          </p:nvCxnSpPr>
          <p:spPr>
            <a:xfrm flipH="1" rot="10800000">
              <a:off x="2320024" y="4102719"/>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953" name="Google Shape;953;p13"/>
            <p:cNvCxnSpPr>
              <a:stCxn id="866" idx="4"/>
              <a:endCxn id="875" idx="0"/>
            </p:cNvCxnSpPr>
            <p:nvPr/>
          </p:nvCxnSpPr>
          <p:spPr>
            <a:xfrm>
              <a:off x="2320024" y="4102752"/>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954" name="Google Shape;954;p13"/>
            <p:cNvCxnSpPr>
              <a:stCxn id="869" idx="4"/>
              <a:endCxn id="876" idx="0"/>
            </p:cNvCxnSpPr>
            <p:nvPr/>
          </p:nvCxnSpPr>
          <p:spPr>
            <a:xfrm>
              <a:off x="3638458" y="4102752"/>
              <a:ext cx="0" cy="246000"/>
            </a:xfrm>
            <a:prstGeom prst="straightConnector1">
              <a:avLst/>
            </a:prstGeom>
            <a:noFill/>
            <a:ln cap="flat" cmpd="sng" w="9525">
              <a:solidFill>
                <a:srgbClr val="4A7DBA"/>
              </a:solidFill>
              <a:prstDash val="solid"/>
              <a:round/>
              <a:headEnd len="sm" w="sm" type="none"/>
              <a:tailEnd len="sm" w="sm" type="none"/>
            </a:ln>
          </p:spPr>
        </p:cxnSp>
        <p:cxnSp>
          <p:nvCxnSpPr>
            <p:cNvPr id="955" name="Google Shape;955;p13"/>
            <p:cNvCxnSpPr>
              <a:stCxn id="870" idx="4"/>
              <a:endCxn id="877" idx="0"/>
            </p:cNvCxnSpPr>
            <p:nvPr/>
          </p:nvCxnSpPr>
          <p:spPr>
            <a:xfrm>
              <a:off x="4297675" y="4102752"/>
              <a:ext cx="0" cy="246000"/>
            </a:xfrm>
            <a:prstGeom prst="straightConnector1">
              <a:avLst/>
            </a:prstGeom>
            <a:noFill/>
            <a:ln cap="flat" cmpd="sng" w="9525">
              <a:solidFill>
                <a:srgbClr val="4A7DBA"/>
              </a:solidFill>
              <a:prstDash val="solid"/>
              <a:round/>
              <a:headEnd len="sm" w="sm" type="none"/>
              <a:tailEnd len="sm" w="sm" type="none"/>
            </a:ln>
          </p:spPr>
        </p:cxnSp>
        <p:cxnSp>
          <p:nvCxnSpPr>
            <p:cNvPr id="956" name="Google Shape;956;p13"/>
            <p:cNvCxnSpPr>
              <a:stCxn id="876" idx="0"/>
              <a:endCxn id="870" idx="4"/>
            </p:cNvCxnSpPr>
            <p:nvPr/>
          </p:nvCxnSpPr>
          <p:spPr>
            <a:xfrm flipH="1" rot="10800000">
              <a:off x="3638458" y="4102719"/>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957" name="Google Shape;957;p13"/>
            <p:cNvCxnSpPr>
              <a:stCxn id="869" idx="4"/>
              <a:endCxn id="877" idx="0"/>
            </p:cNvCxnSpPr>
            <p:nvPr/>
          </p:nvCxnSpPr>
          <p:spPr>
            <a:xfrm>
              <a:off x="3638458" y="4102752"/>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958" name="Google Shape;958;p13"/>
            <p:cNvCxnSpPr>
              <a:stCxn id="865" idx="4"/>
              <a:endCxn id="875" idx="0"/>
            </p:cNvCxnSpPr>
            <p:nvPr/>
          </p:nvCxnSpPr>
          <p:spPr>
            <a:xfrm>
              <a:off x="1660807" y="4102752"/>
              <a:ext cx="1318500" cy="246000"/>
            </a:xfrm>
            <a:prstGeom prst="straightConnector1">
              <a:avLst/>
            </a:prstGeom>
            <a:noFill/>
            <a:ln cap="flat" cmpd="sng" w="9525">
              <a:solidFill>
                <a:srgbClr val="4A7DBA"/>
              </a:solidFill>
              <a:prstDash val="solid"/>
              <a:round/>
              <a:headEnd len="sm" w="sm" type="none"/>
              <a:tailEnd len="sm" w="sm" type="none"/>
            </a:ln>
          </p:spPr>
        </p:cxnSp>
        <p:cxnSp>
          <p:nvCxnSpPr>
            <p:cNvPr id="959" name="Google Shape;959;p13"/>
            <p:cNvCxnSpPr>
              <a:stCxn id="866" idx="4"/>
              <a:endCxn id="876" idx="0"/>
            </p:cNvCxnSpPr>
            <p:nvPr/>
          </p:nvCxnSpPr>
          <p:spPr>
            <a:xfrm>
              <a:off x="2320024" y="4102752"/>
              <a:ext cx="1318500" cy="246000"/>
            </a:xfrm>
            <a:prstGeom prst="straightConnector1">
              <a:avLst/>
            </a:prstGeom>
            <a:noFill/>
            <a:ln cap="flat" cmpd="sng" w="9525">
              <a:solidFill>
                <a:srgbClr val="4A7DBA"/>
              </a:solidFill>
              <a:prstDash val="solid"/>
              <a:round/>
              <a:headEnd len="sm" w="sm" type="none"/>
              <a:tailEnd len="sm" w="sm" type="none"/>
            </a:ln>
          </p:spPr>
        </p:cxnSp>
        <p:cxnSp>
          <p:nvCxnSpPr>
            <p:cNvPr id="960" name="Google Shape;960;p13"/>
            <p:cNvCxnSpPr>
              <a:stCxn id="867" idx="4"/>
              <a:endCxn id="877" idx="0"/>
            </p:cNvCxnSpPr>
            <p:nvPr/>
          </p:nvCxnSpPr>
          <p:spPr>
            <a:xfrm>
              <a:off x="2979241" y="4102752"/>
              <a:ext cx="1318500" cy="246000"/>
            </a:xfrm>
            <a:prstGeom prst="straightConnector1">
              <a:avLst/>
            </a:prstGeom>
            <a:noFill/>
            <a:ln cap="flat" cmpd="sng" w="9525">
              <a:solidFill>
                <a:srgbClr val="4A7DBA"/>
              </a:solidFill>
              <a:prstDash val="solid"/>
              <a:round/>
              <a:headEnd len="sm" w="sm" type="none"/>
              <a:tailEnd len="sm" w="sm" type="none"/>
            </a:ln>
          </p:spPr>
        </p:cxnSp>
        <p:cxnSp>
          <p:nvCxnSpPr>
            <p:cNvPr id="961" name="Google Shape;961;p13"/>
            <p:cNvCxnSpPr>
              <a:stCxn id="875" idx="0"/>
              <a:endCxn id="869" idx="4"/>
            </p:cNvCxnSpPr>
            <p:nvPr/>
          </p:nvCxnSpPr>
          <p:spPr>
            <a:xfrm flipH="1" rot="10800000">
              <a:off x="2979241" y="4102719"/>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962" name="Google Shape;962;p13"/>
            <p:cNvCxnSpPr>
              <a:stCxn id="867" idx="4"/>
              <a:endCxn id="876" idx="0"/>
            </p:cNvCxnSpPr>
            <p:nvPr/>
          </p:nvCxnSpPr>
          <p:spPr>
            <a:xfrm>
              <a:off x="2979241" y="4102752"/>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963" name="Google Shape;963;p13"/>
            <p:cNvCxnSpPr>
              <a:stCxn id="865" idx="4"/>
              <a:endCxn id="874" idx="0"/>
            </p:cNvCxnSpPr>
            <p:nvPr/>
          </p:nvCxnSpPr>
          <p:spPr>
            <a:xfrm>
              <a:off x="1660807" y="4102752"/>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964" name="Google Shape;964;p13"/>
            <p:cNvCxnSpPr>
              <a:stCxn id="866" idx="4"/>
              <a:endCxn id="873" idx="0"/>
            </p:cNvCxnSpPr>
            <p:nvPr/>
          </p:nvCxnSpPr>
          <p:spPr>
            <a:xfrm flipH="1">
              <a:off x="1660924" y="4102752"/>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965" name="Google Shape;965;p13"/>
            <p:cNvCxnSpPr>
              <a:stCxn id="871" idx="0"/>
              <a:endCxn id="866" idx="4"/>
            </p:cNvCxnSpPr>
            <p:nvPr/>
          </p:nvCxnSpPr>
          <p:spPr>
            <a:xfrm flipH="1" rot="10800000">
              <a:off x="1001590" y="4102719"/>
              <a:ext cx="1318500" cy="246000"/>
            </a:xfrm>
            <a:prstGeom prst="straightConnector1">
              <a:avLst/>
            </a:prstGeom>
            <a:noFill/>
            <a:ln cap="flat" cmpd="sng" w="9525">
              <a:solidFill>
                <a:srgbClr val="4A7DBA"/>
              </a:solidFill>
              <a:prstDash val="solid"/>
              <a:round/>
              <a:headEnd len="sm" w="sm" type="none"/>
              <a:tailEnd len="sm" w="sm" type="none"/>
            </a:ln>
          </p:spPr>
        </p:cxnSp>
        <p:cxnSp>
          <p:nvCxnSpPr>
            <p:cNvPr id="966" name="Google Shape;966;p13"/>
            <p:cNvCxnSpPr>
              <a:stCxn id="870" idx="4"/>
              <a:endCxn id="875" idx="0"/>
            </p:cNvCxnSpPr>
            <p:nvPr/>
          </p:nvCxnSpPr>
          <p:spPr>
            <a:xfrm flipH="1">
              <a:off x="2979175" y="4102752"/>
              <a:ext cx="1318500" cy="246000"/>
            </a:xfrm>
            <a:prstGeom prst="straightConnector1">
              <a:avLst/>
            </a:prstGeom>
            <a:noFill/>
            <a:ln cap="flat" cmpd="sng" w="9525">
              <a:solidFill>
                <a:srgbClr val="4A7DBA"/>
              </a:solidFill>
              <a:prstDash val="solid"/>
              <a:round/>
              <a:headEnd len="sm" w="sm" type="none"/>
              <a:tailEnd len="sm" w="sm" type="none"/>
            </a:ln>
          </p:spPr>
        </p:cxnSp>
        <p:cxnSp>
          <p:nvCxnSpPr>
            <p:cNvPr id="967" name="Google Shape;967;p13"/>
            <p:cNvCxnSpPr>
              <a:stCxn id="869" idx="4"/>
              <a:endCxn id="874" idx="0"/>
            </p:cNvCxnSpPr>
            <p:nvPr/>
          </p:nvCxnSpPr>
          <p:spPr>
            <a:xfrm flipH="1">
              <a:off x="2319958" y="4102752"/>
              <a:ext cx="1318500" cy="246000"/>
            </a:xfrm>
            <a:prstGeom prst="straightConnector1">
              <a:avLst/>
            </a:prstGeom>
            <a:noFill/>
            <a:ln cap="flat" cmpd="sng" w="9525">
              <a:solidFill>
                <a:srgbClr val="4A7DBA"/>
              </a:solidFill>
              <a:prstDash val="solid"/>
              <a:round/>
              <a:headEnd len="sm" w="sm" type="none"/>
              <a:tailEnd len="sm" w="sm" type="none"/>
            </a:ln>
          </p:spPr>
        </p:cxnSp>
        <p:cxnSp>
          <p:nvCxnSpPr>
            <p:cNvPr id="968" name="Google Shape;968;p13"/>
            <p:cNvCxnSpPr>
              <a:stCxn id="867" idx="4"/>
              <a:endCxn id="873" idx="0"/>
            </p:cNvCxnSpPr>
            <p:nvPr/>
          </p:nvCxnSpPr>
          <p:spPr>
            <a:xfrm flipH="1">
              <a:off x="1660741" y="4102752"/>
              <a:ext cx="1318500" cy="246000"/>
            </a:xfrm>
            <a:prstGeom prst="straightConnector1">
              <a:avLst/>
            </a:prstGeom>
            <a:noFill/>
            <a:ln cap="flat" cmpd="sng" w="9525">
              <a:solidFill>
                <a:srgbClr val="4A7DBA"/>
              </a:solidFill>
              <a:prstDash val="solid"/>
              <a:round/>
              <a:headEnd len="sm" w="sm" type="none"/>
              <a:tailEnd len="sm" w="sm" type="none"/>
            </a:ln>
          </p:spPr>
        </p:cxnSp>
        <p:cxnSp>
          <p:nvCxnSpPr>
            <p:cNvPr id="969" name="Google Shape;969;p13"/>
            <p:cNvCxnSpPr>
              <a:stCxn id="865" idx="4"/>
              <a:endCxn id="872" idx="0"/>
            </p:cNvCxnSpPr>
            <p:nvPr/>
          </p:nvCxnSpPr>
          <p:spPr>
            <a:xfrm flipH="1">
              <a:off x="342307" y="4102752"/>
              <a:ext cx="1318500" cy="246000"/>
            </a:xfrm>
            <a:prstGeom prst="straightConnector1">
              <a:avLst/>
            </a:prstGeom>
            <a:noFill/>
            <a:ln cap="flat" cmpd="sng" w="9525">
              <a:solidFill>
                <a:srgbClr val="4A7DBA"/>
              </a:solidFill>
              <a:prstDash val="solid"/>
              <a:round/>
              <a:headEnd len="sm" w="sm" type="none"/>
              <a:tailEnd len="sm" w="sm" type="none"/>
            </a:ln>
          </p:spPr>
        </p:cxnSp>
        <p:sp>
          <p:nvSpPr>
            <p:cNvPr id="970" name="Google Shape;970;p13"/>
            <p:cNvSpPr/>
            <p:nvPr/>
          </p:nvSpPr>
          <p:spPr>
            <a:xfrm>
              <a:off x="818710" y="4787465"/>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971" name="Google Shape;971;p13"/>
            <p:cNvSpPr/>
            <p:nvPr/>
          </p:nvSpPr>
          <p:spPr>
            <a:xfrm>
              <a:off x="159493" y="4787465"/>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972" name="Google Shape;972;p13"/>
            <p:cNvSpPr/>
            <p:nvPr/>
          </p:nvSpPr>
          <p:spPr>
            <a:xfrm>
              <a:off x="1477927" y="4787465"/>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973" name="Google Shape;973;p13"/>
            <p:cNvSpPr/>
            <p:nvPr/>
          </p:nvSpPr>
          <p:spPr>
            <a:xfrm>
              <a:off x="2137144" y="4787465"/>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974" name="Google Shape;974;p13"/>
            <p:cNvSpPr/>
            <p:nvPr/>
          </p:nvSpPr>
          <p:spPr>
            <a:xfrm>
              <a:off x="2796361" y="4787465"/>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975" name="Google Shape;975;p13"/>
            <p:cNvSpPr/>
            <p:nvPr/>
          </p:nvSpPr>
          <p:spPr>
            <a:xfrm>
              <a:off x="3455578" y="4787465"/>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976" name="Google Shape;976;p13"/>
            <p:cNvSpPr/>
            <p:nvPr/>
          </p:nvSpPr>
          <p:spPr>
            <a:xfrm>
              <a:off x="4114795" y="4787465"/>
              <a:ext cx="365760" cy="182880"/>
            </a:xfrm>
            <a:prstGeom prst="ellipse">
              <a:avLst/>
            </a:prstGeom>
            <a:solidFill>
              <a:srgbClr val="E6FFFF"/>
            </a:soli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cxnSp>
          <p:nvCxnSpPr>
            <p:cNvPr id="977" name="Google Shape;977;p13"/>
            <p:cNvCxnSpPr>
              <a:stCxn id="872" idx="4"/>
              <a:endCxn id="971" idx="0"/>
            </p:cNvCxnSpPr>
            <p:nvPr/>
          </p:nvCxnSpPr>
          <p:spPr>
            <a:xfrm>
              <a:off x="342373" y="4531599"/>
              <a:ext cx="0" cy="255900"/>
            </a:xfrm>
            <a:prstGeom prst="straightConnector1">
              <a:avLst/>
            </a:prstGeom>
            <a:noFill/>
            <a:ln cap="flat" cmpd="sng" w="9525">
              <a:solidFill>
                <a:srgbClr val="4A7DBA"/>
              </a:solidFill>
              <a:prstDash val="solid"/>
              <a:round/>
              <a:headEnd len="sm" w="sm" type="none"/>
              <a:tailEnd len="sm" w="sm" type="none"/>
            </a:ln>
          </p:spPr>
        </p:cxnSp>
        <p:cxnSp>
          <p:nvCxnSpPr>
            <p:cNvPr id="978" name="Google Shape;978;p13"/>
            <p:cNvCxnSpPr>
              <a:stCxn id="871" idx="4"/>
              <a:endCxn id="970" idx="0"/>
            </p:cNvCxnSpPr>
            <p:nvPr/>
          </p:nvCxnSpPr>
          <p:spPr>
            <a:xfrm>
              <a:off x="1001590" y="4531599"/>
              <a:ext cx="0" cy="255900"/>
            </a:xfrm>
            <a:prstGeom prst="straightConnector1">
              <a:avLst/>
            </a:prstGeom>
            <a:noFill/>
            <a:ln cap="flat" cmpd="sng" w="9525">
              <a:solidFill>
                <a:srgbClr val="4A7DBA"/>
              </a:solidFill>
              <a:prstDash val="solid"/>
              <a:round/>
              <a:headEnd len="sm" w="sm" type="none"/>
              <a:tailEnd len="sm" w="sm" type="none"/>
            </a:ln>
          </p:spPr>
        </p:cxnSp>
        <p:cxnSp>
          <p:nvCxnSpPr>
            <p:cNvPr id="979" name="Google Shape;979;p13"/>
            <p:cNvCxnSpPr>
              <a:stCxn id="872" idx="4"/>
              <a:endCxn id="970" idx="0"/>
            </p:cNvCxnSpPr>
            <p:nvPr/>
          </p:nvCxnSpPr>
          <p:spPr>
            <a:xfrm>
              <a:off x="342373" y="4531599"/>
              <a:ext cx="659100" cy="255900"/>
            </a:xfrm>
            <a:prstGeom prst="straightConnector1">
              <a:avLst/>
            </a:prstGeom>
            <a:noFill/>
            <a:ln cap="flat" cmpd="sng" w="9525">
              <a:solidFill>
                <a:srgbClr val="4A7DBA"/>
              </a:solidFill>
              <a:prstDash val="solid"/>
              <a:round/>
              <a:headEnd len="sm" w="sm" type="none"/>
              <a:tailEnd len="sm" w="sm" type="none"/>
            </a:ln>
          </p:spPr>
        </p:cxnSp>
        <p:cxnSp>
          <p:nvCxnSpPr>
            <p:cNvPr id="980" name="Google Shape;980;p13"/>
            <p:cNvCxnSpPr>
              <a:stCxn id="872" idx="4"/>
              <a:endCxn id="972" idx="0"/>
            </p:cNvCxnSpPr>
            <p:nvPr/>
          </p:nvCxnSpPr>
          <p:spPr>
            <a:xfrm>
              <a:off x="342373" y="4531599"/>
              <a:ext cx="1318500" cy="255900"/>
            </a:xfrm>
            <a:prstGeom prst="straightConnector1">
              <a:avLst/>
            </a:prstGeom>
            <a:noFill/>
            <a:ln cap="flat" cmpd="sng" w="9525">
              <a:solidFill>
                <a:srgbClr val="4A7DBA"/>
              </a:solidFill>
              <a:prstDash val="solid"/>
              <a:round/>
              <a:headEnd len="sm" w="sm" type="none"/>
              <a:tailEnd len="sm" w="sm" type="none"/>
            </a:ln>
          </p:spPr>
        </p:cxnSp>
        <p:cxnSp>
          <p:nvCxnSpPr>
            <p:cNvPr id="981" name="Google Shape;981;p13"/>
            <p:cNvCxnSpPr>
              <a:stCxn id="871" idx="4"/>
              <a:endCxn id="971" idx="0"/>
            </p:cNvCxnSpPr>
            <p:nvPr/>
          </p:nvCxnSpPr>
          <p:spPr>
            <a:xfrm flipH="1">
              <a:off x="342490" y="4531599"/>
              <a:ext cx="659100" cy="255900"/>
            </a:xfrm>
            <a:prstGeom prst="straightConnector1">
              <a:avLst/>
            </a:prstGeom>
            <a:noFill/>
            <a:ln cap="flat" cmpd="sng" w="9525">
              <a:solidFill>
                <a:srgbClr val="4A7DBA"/>
              </a:solidFill>
              <a:prstDash val="solid"/>
              <a:round/>
              <a:headEnd len="sm" w="sm" type="none"/>
              <a:tailEnd len="sm" w="sm" type="none"/>
            </a:ln>
          </p:spPr>
        </p:cxnSp>
        <p:cxnSp>
          <p:nvCxnSpPr>
            <p:cNvPr id="982" name="Google Shape;982;p13"/>
            <p:cNvCxnSpPr>
              <a:stCxn id="873" idx="4"/>
              <a:endCxn id="972" idx="0"/>
            </p:cNvCxnSpPr>
            <p:nvPr/>
          </p:nvCxnSpPr>
          <p:spPr>
            <a:xfrm>
              <a:off x="1660807" y="4531599"/>
              <a:ext cx="0" cy="255900"/>
            </a:xfrm>
            <a:prstGeom prst="straightConnector1">
              <a:avLst/>
            </a:prstGeom>
            <a:noFill/>
            <a:ln cap="flat" cmpd="sng" w="9525">
              <a:solidFill>
                <a:srgbClr val="4A7DBA"/>
              </a:solidFill>
              <a:prstDash val="solid"/>
              <a:round/>
              <a:headEnd len="sm" w="sm" type="none"/>
              <a:tailEnd len="sm" w="sm" type="none"/>
            </a:ln>
          </p:spPr>
        </p:cxnSp>
        <p:cxnSp>
          <p:nvCxnSpPr>
            <p:cNvPr id="983" name="Google Shape;983;p13"/>
            <p:cNvCxnSpPr>
              <a:stCxn id="970" idx="0"/>
              <a:endCxn id="873" idx="4"/>
            </p:cNvCxnSpPr>
            <p:nvPr/>
          </p:nvCxnSpPr>
          <p:spPr>
            <a:xfrm flipH="1" rot="10800000">
              <a:off x="1001590" y="4531565"/>
              <a:ext cx="659100" cy="255900"/>
            </a:xfrm>
            <a:prstGeom prst="straightConnector1">
              <a:avLst/>
            </a:prstGeom>
            <a:noFill/>
            <a:ln cap="flat" cmpd="sng" w="9525">
              <a:solidFill>
                <a:srgbClr val="4A7DBA"/>
              </a:solidFill>
              <a:prstDash val="solid"/>
              <a:round/>
              <a:headEnd len="sm" w="sm" type="none"/>
              <a:tailEnd len="sm" w="sm" type="none"/>
            </a:ln>
          </p:spPr>
        </p:cxnSp>
        <p:cxnSp>
          <p:nvCxnSpPr>
            <p:cNvPr id="984" name="Google Shape;984;p13"/>
            <p:cNvCxnSpPr>
              <a:stCxn id="871" idx="4"/>
              <a:endCxn id="972" idx="0"/>
            </p:cNvCxnSpPr>
            <p:nvPr/>
          </p:nvCxnSpPr>
          <p:spPr>
            <a:xfrm>
              <a:off x="1001590" y="4531599"/>
              <a:ext cx="659100" cy="255900"/>
            </a:xfrm>
            <a:prstGeom prst="straightConnector1">
              <a:avLst/>
            </a:prstGeom>
            <a:noFill/>
            <a:ln cap="flat" cmpd="sng" w="9525">
              <a:solidFill>
                <a:srgbClr val="4A7DBA"/>
              </a:solidFill>
              <a:prstDash val="solid"/>
              <a:round/>
              <a:headEnd len="sm" w="sm" type="none"/>
              <a:tailEnd len="sm" w="sm" type="none"/>
            </a:ln>
          </p:spPr>
        </p:cxnSp>
        <p:cxnSp>
          <p:nvCxnSpPr>
            <p:cNvPr id="985" name="Google Shape;985;p13"/>
            <p:cNvCxnSpPr>
              <a:stCxn id="871" idx="4"/>
              <a:endCxn id="973" idx="0"/>
            </p:cNvCxnSpPr>
            <p:nvPr/>
          </p:nvCxnSpPr>
          <p:spPr>
            <a:xfrm>
              <a:off x="1001590" y="4531599"/>
              <a:ext cx="1318500" cy="255900"/>
            </a:xfrm>
            <a:prstGeom prst="straightConnector1">
              <a:avLst/>
            </a:prstGeom>
            <a:noFill/>
            <a:ln cap="flat" cmpd="sng" w="9525">
              <a:solidFill>
                <a:srgbClr val="4A7DBA"/>
              </a:solidFill>
              <a:prstDash val="solid"/>
              <a:round/>
              <a:headEnd len="sm" w="sm" type="none"/>
              <a:tailEnd len="sm" w="sm" type="none"/>
            </a:ln>
          </p:spPr>
        </p:cxnSp>
        <p:cxnSp>
          <p:nvCxnSpPr>
            <p:cNvPr id="986" name="Google Shape;986;p13"/>
            <p:cNvCxnSpPr>
              <a:stCxn id="874" idx="4"/>
              <a:endCxn id="973" idx="0"/>
            </p:cNvCxnSpPr>
            <p:nvPr/>
          </p:nvCxnSpPr>
          <p:spPr>
            <a:xfrm>
              <a:off x="2320024" y="4531599"/>
              <a:ext cx="0" cy="255900"/>
            </a:xfrm>
            <a:prstGeom prst="straightConnector1">
              <a:avLst/>
            </a:prstGeom>
            <a:noFill/>
            <a:ln cap="flat" cmpd="sng" w="9525">
              <a:solidFill>
                <a:srgbClr val="4A7DBA"/>
              </a:solidFill>
              <a:prstDash val="solid"/>
              <a:round/>
              <a:headEnd len="sm" w="sm" type="none"/>
              <a:tailEnd len="sm" w="sm" type="none"/>
            </a:ln>
          </p:spPr>
        </p:cxnSp>
        <p:cxnSp>
          <p:nvCxnSpPr>
            <p:cNvPr id="987" name="Google Shape;987;p13"/>
            <p:cNvCxnSpPr>
              <a:stCxn id="875" idx="4"/>
              <a:endCxn id="974" idx="0"/>
            </p:cNvCxnSpPr>
            <p:nvPr/>
          </p:nvCxnSpPr>
          <p:spPr>
            <a:xfrm>
              <a:off x="2979241" y="4531599"/>
              <a:ext cx="0" cy="255900"/>
            </a:xfrm>
            <a:prstGeom prst="straightConnector1">
              <a:avLst/>
            </a:prstGeom>
            <a:noFill/>
            <a:ln cap="flat" cmpd="sng" w="9525">
              <a:solidFill>
                <a:srgbClr val="4A7DBA"/>
              </a:solidFill>
              <a:prstDash val="solid"/>
              <a:round/>
              <a:headEnd len="sm" w="sm" type="none"/>
              <a:tailEnd len="sm" w="sm" type="none"/>
            </a:ln>
          </p:spPr>
        </p:cxnSp>
        <p:cxnSp>
          <p:nvCxnSpPr>
            <p:cNvPr id="988" name="Google Shape;988;p13"/>
            <p:cNvCxnSpPr>
              <a:stCxn id="973" idx="0"/>
              <a:endCxn id="875" idx="4"/>
            </p:cNvCxnSpPr>
            <p:nvPr/>
          </p:nvCxnSpPr>
          <p:spPr>
            <a:xfrm flipH="1" rot="10800000">
              <a:off x="2320024" y="4531565"/>
              <a:ext cx="659100" cy="255900"/>
            </a:xfrm>
            <a:prstGeom prst="straightConnector1">
              <a:avLst/>
            </a:prstGeom>
            <a:noFill/>
            <a:ln cap="flat" cmpd="sng" w="9525">
              <a:solidFill>
                <a:srgbClr val="4A7DBA"/>
              </a:solidFill>
              <a:prstDash val="solid"/>
              <a:round/>
              <a:headEnd len="sm" w="sm" type="none"/>
              <a:tailEnd len="sm" w="sm" type="none"/>
            </a:ln>
          </p:spPr>
        </p:cxnSp>
        <p:cxnSp>
          <p:nvCxnSpPr>
            <p:cNvPr id="989" name="Google Shape;989;p13"/>
            <p:cNvCxnSpPr>
              <a:stCxn id="874" idx="4"/>
              <a:endCxn id="974" idx="0"/>
            </p:cNvCxnSpPr>
            <p:nvPr/>
          </p:nvCxnSpPr>
          <p:spPr>
            <a:xfrm>
              <a:off x="2320024" y="4531599"/>
              <a:ext cx="659100" cy="255900"/>
            </a:xfrm>
            <a:prstGeom prst="straightConnector1">
              <a:avLst/>
            </a:prstGeom>
            <a:noFill/>
            <a:ln cap="flat" cmpd="sng" w="9525">
              <a:solidFill>
                <a:srgbClr val="4A7DBA"/>
              </a:solidFill>
              <a:prstDash val="solid"/>
              <a:round/>
              <a:headEnd len="sm" w="sm" type="none"/>
              <a:tailEnd len="sm" w="sm" type="none"/>
            </a:ln>
          </p:spPr>
        </p:cxnSp>
        <p:cxnSp>
          <p:nvCxnSpPr>
            <p:cNvPr id="990" name="Google Shape;990;p13"/>
            <p:cNvCxnSpPr>
              <a:stCxn id="876" idx="4"/>
              <a:endCxn id="975" idx="0"/>
            </p:cNvCxnSpPr>
            <p:nvPr/>
          </p:nvCxnSpPr>
          <p:spPr>
            <a:xfrm>
              <a:off x="3638458" y="4531599"/>
              <a:ext cx="0" cy="255900"/>
            </a:xfrm>
            <a:prstGeom prst="straightConnector1">
              <a:avLst/>
            </a:prstGeom>
            <a:noFill/>
            <a:ln cap="flat" cmpd="sng" w="9525">
              <a:solidFill>
                <a:srgbClr val="4A7DBA"/>
              </a:solidFill>
              <a:prstDash val="solid"/>
              <a:round/>
              <a:headEnd len="sm" w="sm" type="none"/>
              <a:tailEnd len="sm" w="sm" type="none"/>
            </a:ln>
          </p:spPr>
        </p:cxnSp>
        <p:cxnSp>
          <p:nvCxnSpPr>
            <p:cNvPr id="991" name="Google Shape;991;p13"/>
            <p:cNvCxnSpPr>
              <a:stCxn id="877" idx="4"/>
              <a:endCxn id="976" idx="0"/>
            </p:cNvCxnSpPr>
            <p:nvPr/>
          </p:nvCxnSpPr>
          <p:spPr>
            <a:xfrm>
              <a:off x="4297675" y="4531599"/>
              <a:ext cx="0" cy="255900"/>
            </a:xfrm>
            <a:prstGeom prst="straightConnector1">
              <a:avLst/>
            </a:prstGeom>
            <a:noFill/>
            <a:ln cap="flat" cmpd="sng" w="9525">
              <a:solidFill>
                <a:srgbClr val="4A7DBA"/>
              </a:solidFill>
              <a:prstDash val="solid"/>
              <a:round/>
              <a:headEnd len="sm" w="sm" type="none"/>
              <a:tailEnd len="sm" w="sm" type="none"/>
            </a:ln>
          </p:spPr>
        </p:cxnSp>
        <p:cxnSp>
          <p:nvCxnSpPr>
            <p:cNvPr id="992" name="Google Shape;992;p13"/>
            <p:cNvCxnSpPr>
              <a:stCxn id="975" idx="0"/>
              <a:endCxn id="877" idx="4"/>
            </p:cNvCxnSpPr>
            <p:nvPr/>
          </p:nvCxnSpPr>
          <p:spPr>
            <a:xfrm flipH="1" rot="10800000">
              <a:off x="3638458" y="4531565"/>
              <a:ext cx="659100" cy="255900"/>
            </a:xfrm>
            <a:prstGeom prst="straightConnector1">
              <a:avLst/>
            </a:prstGeom>
            <a:noFill/>
            <a:ln cap="flat" cmpd="sng" w="9525">
              <a:solidFill>
                <a:srgbClr val="4A7DBA"/>
              </a:solidFill>
              <a:prstDash val="solid"/>
              <a:round/>
              <a:headEnd len="sm" w="sm" type="none"/>
              <a:tailEnd len="sm" w="sm" type="none"/>
            </a:ln>
          </p:spPr>
        </p:cxnSp>
        <p:cxnSp>
          <p:nvCxnSpPr>
            <p:cNvPr id="993" name="Google Shape;993;p13"/>
            <p:cNvCxnSpPr>
              <a:stCxn id="876" idx="4"/>
              <a:endCxn id="976" idx="0"/>
            </p:cNvCxnSpPr>
            <p:nvPr/>
          </p:nvCxnSpPr>
          <p:spPr>
            <a:xfrm>
              <a:off x="3638458" y="4531599"/>
              <a:ext cx="659100" cy="255900"/>
            </a:xfrm>
            <a:prstGeom prst="straightConnector1">
              <a:avLst/>
            </a:prstGeom>
            <a:noFill/>
            <a:ln cap="flat" cmpd="sng" w="9525">
              <a:solidFill>
                <a:srgbClr val="4A7DBA"/>
              </a:solidFill>
              <a:prstDash val="solid"/>
              <a:round/>
              <a:headEnd len="sm" w="sm" type="none"/>
              <a:tailEnd len="sm" w="sm" type="none"/>
            </a:ln>
          </p:spPr>
        </p:cxnSp>
        <p:cxnSp>
          <p:nvCxnSpPr>
            <p:cNvPr id="994" name="Google Shape;994;p13"/>
            <p:cNvCxnSpPr>
              <a:stCxn id="873" idx="4"/>
              <a:endCxn id="974" idx="0"/>
            </p:cNvCxnSpPr>
            <p:nvPr/>
          </p:nvCxnSpPr>
          <p:spPr>
            <a:xfrm>
              <a:off x="1660807" y="4531599"/>
              <a:ext cx="1318500" cy="255900"/>
            </a:xfrm>
            <a:prstGeom prst="straightConnector1">
              <a:avLst/>
            </a:prstGeom>
            <a:noFill/>
            <a:ln cap="flat" cmpd="sng" w="9525">
              <a:solidFill>
                <a:srgbClr val="4A7DBA"/>
              </a:solidFill>
              <a:prstDash val="solid"/>
              <a:round/>
              <a:headEnd len="sm" w="sm" type="none"/>
              <a:tailEnd len="sm" w="sm" type="none"/>
            </a:ln>
          </p:spPr>
        </p:cxnSp>
        <p:cxnSp>
          <p:nvCxnSpPr>
            <p:cNvPr id="995" name="Google Shape;995;p13"/>
            <p:cNvCxnSpPr>
              <a:stCxn id="874" idx="4"/>
              <a:endCxn id="975" idx="0"/>
            </p:cNvCxnSpPr>
            <p:nvPr/>
          </p:nvCxnSpPr>
          <p:spPr>
            <a:xfrm>
              <a:off x="2320024" y="4531599"/>
              <a:ext cx="1318500" cy="255900"/>
            </a:xfrm>
            <a:prstGeom prst="straightConnector1">
              <a:avLst/>
            </a:prstGeom>
            <a:noFill/>
            <a:ln cap="flat" cmpd="sng" w="9525">
              <a:solidFill>
                <a:srgbClr val="4A7DBA"/>
              </a:solidFill>
              <a:prstDash val="solid"/>
              <a:round/>
              <a:headEnd len="sm" w="sm" type="none"/>
              <a:tailEnd len="sm" w="sm" type="none"/>
            </a:ln>
          </p:spPr>
        </p:cxnSp>
        <p:cxnSp>
          <p:nvCxnSpPr>
            <p:cNvPr id="996" name="Google Shape;996;p13"/>
            <p:cNvCxnSpPr>
              <a:stCxn id="875" idx="4"/>
              <a:endCxn id="976" idx="0"/>
            </p:cNvCxnSpPr>
            <p:nvPr/>
          </p:nvCxnSpPr>
          <p:spPr>
            <a:xfrm>
              <a:off x="2979241" y="4531599"/>
              <a:ext cx="1318500" cy="255900"/>
            </a:xfrm>
            <a:prstGeom prst="straightConnector1">
              <a:avLst/>
            </a:prstGeom>
            <a:noFill/>
            <a:ln cap="flat" cmpd="sng" w="9525">
              <a:solidFill>
                <a:srgbClr val="4A7DBA"/>
              </a:solidFill>
              <a:prstDash val="solid"/>
              <a:round/>
              <a:headEnd len="sm" w="sm" type="none"/>
              <a:tailEnd len="sm" w="sm" type="none"/>
            </a:ln>
          </p:spPr>
        </p:cxnSp>
        <p:cxnSp>
          <p:nvCxnSpPr>
            <p:cNvPr id="997" name="Google Shape;997;p13"/>
            <p:cNvCxnSpPr>
              <a:stCxn id="974" idx="0"/>
              <a:endCxn id="876" idx="4"/>
            </p:cNvCxnSpPr>
            <p:nvPr/>
          </p:nvCxnSpPr>
          <p:spPr>
            <a:xfrm flipH="1" rot="10800000">
              <a:off x="2979241" y="4531565"/>
              <a:ext cx="659100" cy="255900"/>
            </a:xfrm>
            <a:prstGeom prst="straightConnector1">
              <a:avLst/>
            </a:prstGeom>
            <a:noFill/>
            <a:ln cap="flat" cmpd="sng" w="9525">
              <a:solidFill>
                <a:srgbClr val="4A7DBA"/>
              </a:solidFill>
              <a:prstDash val="solid"/>
              <a:round/>
              <a:headEnd len="sm" w="sm" type="none"/>
              <a:tailEnd len="sm" w="sm" type="none"/>
            </a:ln>
          </p:spPr>
        </p:cxnSp>
        <p:cxnSp>
          <p:nvCxnSpPr>
            <p:cNvPr id="998" name="Google Shape;998;p13"/>
            <p:cNvCxnSpPr>
              <a:stCxn id="875" idx="4"/>
              <a:endCxn id="975" idx="0"/>
            </p:cNvCxnSpPr>
            <p:nvPr/>
          </p:nvCxnSpPr>
          <p:spPr>
            <a:xfrm>
              <a:off x="2979241" y="4531599"/>
              <a:ext cx="659100" cy="255900"/>
            </a:xfrm>
            <a:prstGeom prst="straightConnector1">
              <a:avLst/>
            </a:prstGeom>
            <a:noFill/>
            <a:ln cap="flat" cmpd="sng" w="9525">
              <a:solidFill>
                <a:srgbClr val="4A7DBA"/>
              </a:solidFill>
              <a:prstDash val="solid"/>
              <a:round/>
              <a:headEnd len="sm" w="sm" type="none"/>
              <a:tailEnd len="sm" w="sm" type="none"/>
            </a:ln>
          </p:spPr>
        </p:cxnSp>
        <p:cxnSp>
          <p:nvCxnSpPr>
            <p:cNvPr id="999" name="Google Shape;999;p13"/>
            <p:cNvCxnSpPr>
              <a:stCxn id="873" idx="4"/>
              <a:endCxn id="973" idx="0"/>
            </p:cNvCxnSpPr>
            <p:nvPr/>
          </p:nvCxnSpPr>
          <p:spPr>
            <a:xfrm>
              <a:off x="1660807" y="4531599"/>
              <a:ext cx="659100" cy="255900"/>
            </a:xfrm>
            <a:prstGeom prst="straightConnector1">
              <a:avLst/>
            </a:prstGeom>
            <a:noFill/>
            <a:ln cap="flat" cmpd="sng" w="9525">
              <a:solidFill>
                <a:srgbClr val="4A7DBA"/>
              </a:solidFill>
              <a:prstDash val="solid"/>
              <a:round/>
              <a:headEnd len="sm" w="sm" type="none"/>
              <a:tailEnd len="sm" w="sm" type="none"/>
            </a:ln>
          </p:spPr>
        </p:cxnSp>
        <p:cxnSp>
          <p:nvCxnSpPr>
            <p:cNvPr id="1000" name="Google Shape;1000;p13"/>
            <p:cNvCxnSpPr>
              <a:stCxn id="874" idx="4"/>
              <a:endCxn id="972" idx="0"/>
            </p:cNvCxnSpPr>
            <p:nvPr/>
          </p:nvCxnSpPr>
          <p:spPr>
            <a:xfrm flipH="1">
              <a:off x="1660924" y="4531599"/>
              <a:ext cx="659100" cy="255900"/>
            </a:xfrm>
            <a:prstGeom prst="straightConnector1">
              <a:avLst/>
            </a:prstGeom>
            <a:noFill/>
            <a:ln cap="flat" cmpd="sng" w="9525">
              <a:solidFill>
                <a:srgbClr val="4A7DBA"/>
              </a:solidFill>
              <a:prstDash val="solid"/>
              <a:round/>
              <a:headEnd len="sm" w="sm" type="none"/>
              <a:tailEnd len="sm" w="sm" type="none"/>
            </a:ln>
          </p:spPr>
        </p:cxnSp>
        <p:cxnSp>
          <p:nvCxnSpPr>
            <p:cNvPr id="1001" name="Google Shape;1001;p13"/>
            <p:cNvCxnSpPr>
              <a:stCxn id="970" idx="0"/>
              <a:endCxn id="874" idx="4"/>
            </p:cNvCxnSpPr>
            <p:nvPr/>
          </p:nvCxnSpPr>
          <p:spPr>
            <a:xfrm flipH="1" rot="10800000">
              <a:off x="1001590" y="4531565"/>
              <a:ext cx="1318500" cy="255900"/>
            </a:xfrm>
            <a:prstGeom prst="straightConnector1">
              <a:avLst/>
            </a:prstGeom>
            <a:noFill/>
            <a:ln cap="flat" cmpd="sng" w="9525">
              <a:solidFill>
                <a:srgbClr val="4A7DBA"/>
              </a:solidFill>
              <a:prstDash val="solid"/>
              <a:round/>
              <a:headEnd len="sm" w="sm" type="none"/>
              <a:tailEnd len="sm" w="sm" type="none"/>
            </a:ln>
          </p:spPr>
        </p:cxnSp>
        <p:cxnSp>
          <p:nvCxnSpPr>
            <p:cNvPr id="1002" name="Google Shape;1002;p13"/>
            <p:cNvCxnSpPr>
              <a:stCxn id="877" idx="4"/>
              <a:endCxn id="974" idx="0"/>
            </p:cNvCxnSpPr>
            <p:nvPr/>
          </p:nvCxnSpPr>
          <p:spPr>
            <a:xfrm flipH="1">
              <a:off x="2979175" y="4531599"/>
              <a:ext cx="1318500" cy="255900"/>
            </a:xfrm>
            <a:prstGeom prst="straightConnector1">
              <a:avLst/>
            </a:prstGeom>
            <a:noFill/>
            <a:ln cap="flat" cmpd="sng" w="9525">
              <a:solidFill>
                <a:srgbClr val="4A7DBA"/>
              </a:solidFill>
              <a:prstDash val="solid"/>
              <a:round/>
              <a:headEnd len="sm" w="sm" type="none"/>
              <a:tailEnd len="sm" w="sm" type="none"/>
            </a:ln>
          </p:spPr>
        </p:cxnSp>
        <p:cxnSp>
          <p:nvCxnSpPr>
            <p:cNvPr id="1003" name="Google Shape;1003;p13"/>
            <p:cNvCxnSpPr>
              <a:stCxn id="876" idx="4"/>
              <a:endCxn id="973" idx="0"/>
            </p:cNvCxnSpPr>
            <p:nvPr/>
          </p:nvCxnSpPr>
          <p:spPr>
            <a:xfrm flipH="1">
              <a:off x="2319958" y="4531599"/>
              <a:ext cx="1318500" cy="255900"/>
            </a:xfrm>
            <a:prstGeom prst="straightConnector1">
              <a:avLst/>
            </a:prstGeom>
            <a:noFill/>
            <a:ln cap="flat" cmpd="sng" w="9525">
              <a:solidFill>
                <a:srgbClr val="4A7DBA"/>
              </a:solidFill>
              <a:prstDash val="solid"/>
              <a:round/>
              <a:headEnd len="sm" w="sm" type="none"/>
              <a:tailEnd len="sm" w="sm" type="none"/>
            </a:ln>
          </p:spPr>
        </p:cxnSp>
        <p:cxnSp>
          <p:nvCxnSpPr>
            <p:cNvPr id="1004" name="Google Shape;1004;p13"/>
            <p:cNvCxnSpPr>
              <a:stCxn id="875" idx="4"/>
              <a:endCxn id="972" idx="0"/>
            </p:cNvCxnSpPr>
            <p:nvPr/>
          </p:nvCxnSpPr>
          <p:spPr>
            <a:xfrm flipH="1">
              <a:off x="1660741" y="4531599"/>
              <a:ext cx="1318500" cy="255900"/>
            </a:xfrm>
            <a:prstGeom prst="straightConnector1">
              <a:avLst/>
            </a:prstGeom>
            <a:noFill/>
            <a:ln cap="flat" cmpd="sng" w="9525">
              <a:solidFill>
                <a:srgbClr val="4A7DBA"/>
              </a:solidFill>
              <a:prstDash val="solid"/>
              <a:round/>
              <a:headEnd len="sm" w="sm" type="none"/>
              <a:tailEnd len="sm" w="sm" type="none"/>
            </a:ln>
          </p:spPr>
        </p:cxnSp>
        <p:cxnSp>
          <p:nvCxnSpPr>
            <p:cNvPr id="1005" name="Google Shape;1005;p13"/>
            <p:cNvCxnSpPr>
              <a:stCxn id="873" idx="4"/>
              <a:endCxn id="971" idx="0"/>
            </p:cNvCxnSpPr>
            <p:nvPr/>
          </p:nvCxnSpPr>
          <p:spPr>
            <a:xfrm flipH="1">
              <a:off x="342307" y="4531599"/>
              <a:ext cx="1318500" cy="255900"/>
            </a:xfrm>
            <a:prstGeom prst="straightConnector1">
              <a:avLst/>
            </a:prstGeom>
            <a:noFill/>
            <a:ln cap="flat" cmpd="sng" w="9525">
              <a:solidFill>
                <a:srgbClr val="4A7DBA"/>
              </a:solidFill>
              <a:prstDash val="solid"/>
              <a:round/>
              <a:headEnd len="sm" w="sm" type="none"/>
              <a:tailEnd len="sm" w="sm" type="none"/>
            </a:ln>
          </p:spPr>
        </p:cxnSp>
        <p:cxnSp>
          <p:nvCxnSpPr>
            <p:cNvPr id="1006" name="Google Shape;1006;p13"/>
            <p:cNvCxnSpPr>
              <a:stCxn id="862" idx="4"/>
              <a:endCxn id="870" idx="0"/>
            </p:cNvCxnSpPr>
            <p:nvPr/>
          </p:nvCxnSpPr>
          <p:spPr>
            <a:xfrm>
              <a:off x="3308850" y="3673905"/>
              <a:ext cx="988800" cy="246000"/>
            </a:xfrm>
            <a:prstGeom prst="straightConnector1">
              <a:avLst/>
            </a:prstGeom>
            <a:noFill/>
            <a:ln cap="flat" cmpd="sng" w="9525">
              <a:solidFill>
                <a:srgbClr val="4A7DBA"/>
              </a:solidFill>
              <a:prstDash val="solid"/>
              <a:round/>
              <a:headEnd len="sm" w="sm" type="none"/>
              <a:tailEnd len="sm" w="sm" type="none"/>
            </a:ln>
          </p:spPr>
        </p:cxnSp>
      </p:grpSp>
      <p:sp>
        <p:nvSpPr>
          <p:cNvPr id="1007" name="Google Shape;1007;p13"/>
          <p:cNvSpPr txBox="1"/>
          <p:nvPr>
            <p:ph type="title"/>
          </p:nvPr>
        </p:nvSpPr>
        <p:spPr>
          <a:xfrm>
            <a:off x="838199" y="365125"/>
            <a:ext cx="11080173" cy="731838"/>
          </a:xfrm>
          <a:prstGeom prst="rect">
            <a:avLst/>
          </a:prstGeom>
          <a:noFill/>
          <a:ln>
            <a:noFill/>
          </a:ln>
        </p:spPr>
        <p:txBody>
          <a:bodyPr anchorCtr="0" anchor="ctr" bIns="14400" lIns="0" spcFirstLastPara="1" rIns="365750" wrap="square" tIns="0">
            <a:noAutofit/>
          </a:bodyPr>
          <a:lstStyle/>
          <a:p>
            <a:pPr indent="0" lvl="0" marL="0" rtl="0" algn="ctr">
              <a:spcBef>
                <a:spcPts val="0"/>
              </a:spcBef>
              <a:spcAft>
                <a:spcPts val="0"/>
              </a:spcAft>
              <a:buClr>
                <a:schemeClr val="dk1"/>
              </a:buClr>
              <a:buSzPts val="4400"/>
              <a:buFont typeface="Calibri"/>
              <a:buNone/>
            </a:pPr>
            <a:r>
              <a:rPr lang="en-US"/>
              <a:t>Portable Stimulus Brings Constrained-Random to Scenario Generation</a:t>
            </a:r>
            <a:endParaRPr/>
          </a:p>
        </p:txBody>
      </p:sp>
      <p:sp>
        <p:nvSpPr>
          <p:cNvPr id="1008" name="Google Shape;1008;p13"/>
          <p:cNvSpPr txBox="1"/>
          <p:nvPr>
            <p:ph idx="1" type="body"/>
          </p:nvPr>
        </p:nvSpPr>
        <p:spPr>
          <a:xfrm>
            <a:off x="4870965" y="1414463"/>
            <a:ext cx="7199312" cy="4752975"/>
          </a:xfrm>
          <a:prstGeom prst="rect">
            <a:avLst/>
          </a:prstGeom>
          <a:noFill/>
          <a:ln>
            <a:noFill/>
          </a:ln>
        </p:spPr>
        <p:txBody>
          <a:bodyPr anchorCtr="0" anchor="t" bIns="60925" lIns="121875" spcFirstLastPara="1" rIns="182825" wrap="square" tIns="60925">
            <a:noAutofit/>
          </a:bodyPr>
          <a:lstStyle/>
          <a:p>
            <a:pPr indent="-342900" lvl="0" marL="342900" rtl="0" algn="l">
              <a:spcBef>
                <a:spcPts val="0"/>
              </a:spcBef>
              <a:spcAft>
                <a:spcPts val="0"/>
              </a:spcAft>
              <a:buClr>
                <a:schemeClr val="dk1"/>
              </a:buClr>
              <a:buSzPts val="2800"/>
              <a:buChar char="•"/>
            </a:pPr>
            <a:r>
              <a:rPr lang="en-US" sz="2800"/>
              <a:t>PSS partial specification defines critical verification intent</a:t>
            </a:r>
            <a:endParaRPr/>
          </a:p>
          <a:p>
            <a:pPr indent="-285750" lvl="1" marL="742950" rtl="0" algn="l">
              <a:spcBef>
                <a:spcPts val="480"/>
              </a:spcBef>
              <a:spcAft>
                <a:spcPts val="0"/>
              </a:spcAft>
              <a:buClr>
                <a:schemeClr val="dk1"/>
              </a:buClr>
              <a:buSzPts val="2400"/>
              <a:buChar char="–"/>
            </a:pPr>
            <a:r>
              <a:rPr lang="en-US" sz="2400"/>
              <a:t>Don't have to "code and hope"</a:t>
            </a:r>
            <a:endParaRPr/>
          </a:p>
          <a:p>
            <a:pPr indent="-285750" lvl="1" marL="742950" rtl="0" algn="l">
              <a:spcBef>
                <a:spcPts val="480"/>
              </a:spcBef>
              <a:spcAft>
                <a:spcPts val="0"/>
              </a:spcAft>
              <a:buClr>
                <a:schemeClr val="dk1"/>
              </a:buClr>
              <a:buSzPts val="2400"/>
              <a:buChar char="–"/>
            </a:pPr>
            <a:r>
              <a:rPr lang="en-US" sz="2400"/>
              <a:t>More intuitive and straightforward than SV functional coverage</a:t>
            </a:r>
            <a:endParaRPr/>
          </a:p>
          <a:p>
            <a:pPr indent="-342900" lvl="0" marL="342900" rtl="0" algn="l">
              <a:spcBef>
                <a:spcPts val="560"/>
              </a:spcBef>
              <a:spcAft>
                <a:spcPts val="0"/>
              </a:spcAft>
              <a:buClr>
                <a:schemeClr val="dk1"/>
              </a:buClr>
              <a:buSzPts val="2800"/>
              <a:buChar char="•"/>
            </a:pPr>
            <a:r>
              <a:rPr lang="en-US" sz="2800"/>
              <a:t>Rules allow tool to infer additional actions</a:t>
            </a:r>
            <a:endParaRPr/>
          </a:p>
          <a:p>
            <a:pPr indent="-342900" lvl="0" marL="342900" rtl="0" algn="l">
              <a:spcBef>
                <a:spcPts val="560"/>
              </a:spcBef>
              <a:spcAft>
                <a:spcPts val="0"/>
              </a:spcAft>
              <a:buClr>
                <a:schemeClr val="dk1"/>
              </a:buClr>
              <a:buSzPts val="2800"/>
              <a:buChar char="•"/>
            </a:pPr>
            <a:r>
              <a:rPr lang="en-US" sz="2800"/>
              <a:t>Allows random generation of scenarios</a:t>
            </a:r>
            <a:endParaRPr/>
          </a:p>
          <a:p>
            <a:pPr indent="-285750" lvl="1" marL="742950" rtl="0" algn="l">
              <a:spcBef>
                <a:spcPts val="480"/>
              </a:spcBef>
              <a:spcAft>
                <a:spcPts val="0"/>
              </a:spcAft>
              <a:buClr>
                <a:schemeClr val="dk1"/>
              </a:buClr>
              <a:buSzPts val="2400"/>
              <a:buChar char="–"/>
            </a:pPr>
            <a:r>
              <a:rPr lang="en-US" sz="2400"/>
              <a:t>Each guaranteed to be legal</a:t>
            </a:r>
            <a:endParaRPr/>
          </a:p>
          <a:p>
            <a:pPr indent="-285750" lvl="1" marL="742950" rtl="0" algn="l">
              <a:spcBef>
                <a:spcPts val="480"/>
              </a:spcBef>
              <a:spcAft>
                <a:spcPts val="0"/>
              </a:spcAft>
              <a:buClr>
                <a:schemeClr val="dk1"/>
              </a:buClr>
              <a:buSzPts val="2400"/>
              <a:buChar char="–"/>
            </a:pPr>
            <a:r>
              <a:rPr lang="en-US" sz="2400"/>
              <a:t>Constrain specific actions</a:t>
            </a:r>
            <a:endParaRPr/>
          </a:p>
          <a:p>
            <a:pPr indent="-285750" lvl="1" marL="742950" rtl="0" algn="l">
              <a:spcBef>
                <a:spcPts val="480"/>
              </a:spcBef>
              <a:spcAft>
                <a:spcPts val="0"/>
              </a:spcAft>
              <a:buClr>
                <a:schemeClr val="dk1"/>
              </a:buClr>
              <a:buSzPts val="2400"/>
              <a:buChar char="–"/>
            </a:pPr>
            <a:r>
              <a:rPr lang="en-US" sz="2400"/>
              <a:t>Constrain scheduling relationships between actions</a:t>
            </a:r>
            <a:endParaRPr/>
          </a:p>
          <a:p>
            <a:pPr indent="-165100" lvl="0" marL="342900" rtl="0" algn="l">
              <a:spcBef>
                <a:spcPts val="560"/>
              </a:spcBef>
              <a:spcAft>
                <a:spcPts val="0"/>
              </a:spcAft>
              <a:buClr>
                <a:schemeClr val="dk1"/>
              </a:buClr>
              <a:buSzPts val="2800"/>
              <a:buNone/>
            </a:pPr>
            <a:r>
              <a:t/>
            </a:r>
            <a:endParaRPr sz="2800"/>
          </a:p>
        </p:txBody>
      </p:sp>
      <p:grpSp>
        <p:nvGrpSpPr>
          <p:cNvPr id="1009" name="Google Shape;1009;p13"/>
          <p:cNvGrpSpPr/>
          <p:nvPr/>
        </p:nvGrpSpPr>
        <p:grpSpPr>
          <a:xfrm>
            <a:off x="485747" y="1830528"/>
            <a:ext cx="3660892" cy="2508788"/>
            <a:chOff x="6373941" y="3105558"/>
            <a:chExt cx="3660892" cy="2508788"/>
          </a:xfrm>
        </p:grpSpPr>
        <p:sp>
          <p:nvSpPr>
            <p:cNvPr id="1010" name="Google Shape;1010;p13"/>
            <p:cNvSpPr/>
            <p:nvPr/>
          </p:nvSpPr>
          <p:spPr>
            <a:xfrm>
              <a:off x="8008748" y="3105558"/>
              <a:ext cx="365665" cy="182832"/>
            </a:xfrm>
            <a:prstGeom prst="ellipse">
              <a:avLst/>
            </a:prstGeom>
            <a:solidFill>
              <a:srgbClr val="FFFF99"/>
            </a:solidFill>
            <a:ln cap="flat" cmpd="sng" w="38100">
              <a:solidFill>
                <a:srgbClr val="FF9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011" name="Google Shape;1011;p13"/>
            <p:cNvSpPr/>
            <p:nvPr/>
          </p:nvSpPr>
          <p:spPr>
            <a:xfrm>
              <a:off x="7692031" y="3470573"/>
              <a:ext cx="365665" cy="182832"/>
            </a:xfrm>
            <a:prstGeom prst="ellipse">
              <a:avLst/>
            </a:prstGeom>
            <a:solidFill>
              <a:srgbClr val="FFFF99"/>
            </a:solidFill>
            <a:ln cap="flat" cmpd="sng" w="38100">
              <a:solidFill>
                <a:srgbClr val="FF9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012" name="Google Shape;1012;p13"/>
            <p:cNvSpPr/>
            <p:nvPr/>
          </p:nvSpPr>
          <p:spPr>
            <a:xfrm>
              <a:off x="8351077" y="3470573"/>
              <a:ext cx="365665" cy="182832"/>
            </a:xfrm>
            <a:prstGeom prst="ellipse">
              <a:avLst/>
            </a:prstGeom>
            <a:solidFill>
              <a:srgbClr val="FFFF99"/>
            </a:solidFill>
            <a:ln cap="flat" cmpd="sng" w="38100">
              <a:solidFill>
                <a:srgbClr val="FF9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013" name="Google Shape;1013;p13"/>
            <p:cNvSpPr/>
            <p:nvPr/>
          </p:nvSpPr>
          <p:spPr>
            <a:xfrm>
              <a:off x="7692032" y="3899308"/>
              <a:ext cx="365665" cy="182832"/>
            </a:xfrm>
            <a:prstGeom prst="ellipse">
              <a:avLst/>
            </a:prstGeom>
            <a:solidFill>
              <a:srgbClr val="FFFF99"/>
            </a:solidFill>
            <a:ln cap="flat" cmpd="sng" w="38100">
              <a:solidFill>
                <a:srgbClr val="FF9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014" name="Google Shape;1014;p13"/>
            <p:cNvSpPr/>
            <p:nvPr/>
          </p:nvSpPr>
          <p:spPr>
            <a:xfrm>
              <a:off x="7032987" y="3899308"/>
              <a:ext cx="365665" cy="182832"/>
            </a:xfrm>
            <a:prstGeom prst="ellipse">
              <a:avLst/>
            </a:prstGeom>
            <a:solidFill>
              <a:srgbClr val="FFFF99"/>
            </a:solidFill>
            <a:ln cap="flat" cmpd="sng" w="38100">
              <a:solidFill>
                <a:srgbClr val="FF9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015" name="Google Shape;1015;p13"/>
            <p:cNvSpPr/>
            <p:nvPr/>
          </p:nvSpPr>
          <p:spPr>
            <a:xfrm>
              <a:off x="8351077" y="3899308"/>
              <a:ext cx="365665" cy="182832"/>
            </a:xfrm>
            <a:prstGeom prst="ellipse">
              <a:avLst/>
            </a:prstGeom>
            <a:solidFill>
              <a:srgbClr val="FFFF99"/>
            </a:solidFill>
            <a:ln cap="flat" cmpd="sng" w="38100">
              <a:solidFill>
                <a:srgbClr val="FF9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016" name="Google Shape;1016;p13"/>
            <p:cNvSpPr/>
            <p:nvPr/>
          </p:nvSpPr>
          <p:spPr>
            <a:xfrm>
              <a:off x="9010123" y="3899308"/>
              <a:ext cx="365665" cy="182832"/>
            </a:xfrm>
            <a:prstGeom prst="ellipse">
              <a:avLst/>
            </a:prstGeom>
            <a:solidFill>
              <a:srgbClr val="FFFF99"/>
            </a:solidFill>
            <a:ln cap="flat" cmpd="sng" w="38100">
              <a:solidFill>
                <a:srgbClr val="FF9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017" name="Google Shape;1017;p13"/>
            <p:cNvSpPr/>
            <p:nvPr/>
          </p:nvSpPr>
          <p:spPr>
            <a:xfrm>
              <a:off x="7362509" y="4328043"/>
              <a:ext cx="365665" cy="182832"/>
            </a:xfrm>
            <a:prstGeom prst="ellipse">
              <a:avLst/>
            </a:prstGeom>
            <a:solidFill>
              <a:srgbClr val="FFFF99"/>
            </a:solidFill>
            <a:ln cap="flat" cmpd="sng" w="38100">
              <a:solidFill>
                <a:srgbClr val="FF9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018" name="Google Shape;1018;p13"/>
            <p:cNvSpPr/>
            <p:nvPr/>
          </p:nvSpPr>
          <p:spPr>
            <a:xfrm>
              <a:off x="6703463" y="4328043"/>
              <a:ext cx="365665" cy="182832"/>
            </a:xfrm>
            <a:prstGeom prst="ellipse">
              <a:avLst/>
            </a:prstGeom>
            <a:solidFill>
              <a:srgbClr val="FFFF99"/>
            </a:solidFill>
            <a:ln cap="flat" cmpd="sng" w="38100">
              <a:solidFill>
                <a:srgbClr val="FF9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019" name="Google Shape;1019;p13"/>
            <p:cNvSpPr/>
            <p:nvPr/>
          </p:nvSpPr>
          <p:spPr>
            <a:xfrm>
              <a:off x="8021554" y="4328043"/>
              <a:ext cx="365665" cy="182832"/>
            </a:xfrm>
            <a:prstGeom prst="ellipse">
              <a:avLst/>
            </a:prstGeom>
            <a:solidFill>
              <a:srgbClr val="FFFF99"/>
            </a:solidFill>
            <a:ln cap="flat" cmpd="sng" w="38100">
              <a:solidFill>
                <a:srgbClr val="FF9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020" name="Google Shape;1020;p13"/>
            <p:cNvSpPr/>
            <p:nvPr/>
          </p:nvSpPr>
          <p:spPr>
            <a:xfrm>
              <a:off x="8680599" y="4328043"/>
              <a:ext cx="365665" cy="182832"/>
            </a:xfrm>
            <a:prstGeom prst="ellipse">
              <a:avLst/>
            </a:prstGeom>
            <a:solidFill>
              <a:srgbClr val="FFFF99"/>
            </a:solidFill>
            <a:ln cap="flat" cmpd="sng" w="38100">
              <a:solidFill>
                <a:srgbClr val="FF9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021" name="Google Shape;1021;p13"/>
            <p:cNvSpPr/>
            <p:nvPr/>
          </p:nvSpPr>
          <p:spPr>
            <a:xfrm>
              <a:off x="9339645" y="4328043"/>
              <a:ext cx="365665" cy="182832"/>
            </a:xfrm>
            <a:prstGeom prst="ellipse">
              <a:avLst/>
            </a:prstGeom>
            <a:solidFill>
              <a:srgbClr val="FFFF99"/>
            </a:solidFill>
            <a:ln cap="flat" cmpd="sng" w="38100">
              <a:solidFill>
                <a:srgbClr val="FF9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022" name="Google Shape;1022;p13"/>
            <p:cNvSpPr/>
            <p:nvPr/>
          </p:nvSpPr>
          <p:spPr>
            <a:xfrm>
              <a:off x="7032987" y="4756779"/>
              <a:ext cx="365665" cy="182832"/>
            </a:xfrm>
            <a:prstGeom prst="ellipse">
              <a:avLst/>
            </a:prstGeom>
            <a:solidFill>
              <a:srgbClr val="FFFF99"/>
            </a:solidFill>
            <a:ln cap="flat" cmpd="sng" w="38100">
              <a:solidFill>
                <a:srgbClr val="FF9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023" name="Google Shape;1023;p13"/>
            <p:cNvSpPr/>
            <p:nvPr/>
          </p:nvSpPr>
          <p:spPr>
            <a:xfrm>
              <a:off x="6373941" y="4756779"/>
              <a:ext cx="365665" cy="182832"/>
            </a:xfrm>
            <a:prstGeom prst="ellipse">
              <a:avLst/>
            </a:prstGeom>
            <a:solidFill>
              <a:srgbClr val="FFFF99"/>
            </a:solidFill>
            <a:ln cap="flat" cmpd="sng" w="38100">
              <a:solidFill>
                <a:srgbClr val="FF9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024" name="Google Shape;1024;p13"/>
            <p:cNvSpPr/>
            <p:nvPr/>
          </p:nvSpPr>
          <p:spPr>
            <a:xfrm>
              <a:off x="7692032" y="4756779"/>
              <a:ext cx="365665" cy="182832"/>
            </a:xfrm>
            <a:prstGeom prst="ellipse">
              <a:avLst/>
            </a:prstGeom>
            <a:solidFill>
              <a:srgbClr val="FFFF99"/>
            </a:solidFill>
            <a:ln cap="flat" cmpd="sng" w="38100">
              <a:solidFill>
                <a:srgbClr val="FF9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025" name="Google Shape;1025;p13"/>
            <p:cNvSpPr/>
            <p:nvPr/>
          </p:nvSpPr>
          <p:spPr>
            <a:xfrm>
              <a:off x="8351077" y="4756779"/>
              <a:ext cx="365665" cy="182832"/>
            </a:xfrm>
            <a:prstGeom prst="ellipse">
              <a:avLst/>
            </a:prstGeom>
            <a:solidFill>
              <a:srgbClr val="FFFF99"/>
            </a:solidFill>
            <a:ln cap="flat" cmpd="sng" w="38100">
              <a:solidFill>
                <a:srgbClr val="FF9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026" name="Google Shape;1026;p13"/>
            <p:cNvSpPr/>
            <p:nvPr/>
          </p:nvSpPr>
          <p:spPr>
            <a:xfrm>
              <a:off x="9010123" y="4756779"/>
              <a:ext cx="365665" cy="182832"/>
            </a:xfrm>
            <a:prstGeom prst="ellipse">
              <a:avLst/>
            </a:prstGeom>
            <a:solidFill>
              <a:srgbClr val="FFFF99"/>
            </a:solidFill>
            <a:ln cap="flat" cmpd="sng" w="38100">
              <a:solidFill>
                <a:srgbClr val="FF9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027" name="Google Shape;1027;p13"/>
            <p:cNvSpPr/>
            <p:nvPr/>
          </p:nvSpPr>
          <p:spPr>
            <a:xfrm>
              <a:off x="6703463" y="5185514"/>
              <a:ext cx="365665" cy="182832"/>
            </a:xfrm>
            <a:prstGeom prst="ellipse">
              <a:avLst/>
            </a:prstGeom>
            <a:solidFill>
              <a:srgbClr val="FFFF99"/>
            </a:solidFill>
            <a:ln cap="flat" cmpd="sng" w="38100">
              <a:solidFill>
                <a:srgbClr val="FF9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028" name="Google Shape;1028;p13"/>
            <p:cNvSpPr/>
            <p:nvPr/>
          </p:nvSpPr>
          <p:spPr>
            <a:xfrm>
              <a:off x="7362509" y="5185514"/>
              <a:ext cx="365665" cy="182832"/>
            </a:xfrm>
            <a:prstGeom prst="ellipse">
              <a:avLst/>
            </a:prstGeom>
            <a:solidFill>
              <a:srgbClr val="FFFF99"/>
            </a:solidFill>
            <a:ln cap="flat" cmpd="sng" w="38100">
              <a:solidFill>
                <a:srgbClr val="FF9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029" name="Google Shape;1029;p13"/>
            <p:cNvSpPr/>
            <p:nvPr/>
          </p:nvSpPr>
          <p:spPr>
            <a:xfrm>
              <a:off x="8021554" y="5185514"/>
              <a:ext cx="365665" cy="182832"/>
            </a:xfrm>
            <a:prstGeom prst="ellipse">
              <a:avLst/>
            </a:prstGeom>
            <a:solidFill>
              <a:srgbClr val="FFFF99"/>
            </a:solidFill>
            <a:ln cap="flat" cmpd="sng" w="38100">
              <a:solidFill>
                <a:srgbClr val="FF9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030" name="Google Shape;1030;p13"/>
            <p:cNvSpPr/>
            <p:nvPr/>
          </p:nvSpPr>
          <p:spPr>
            <a:xfrm>
              <a:off x="8680599" y="5185514"/>
              <a:ext cx="365665" cy="182832"/>
            </a:xfrm>
            <a:prstGeom prst="ellipse">
              <a:avLst/>
            </a:prstGeom>
            <a:solidFill>
              <a:srgbClr val="FFFF99"/>
            </a:solidFill>
            <a:ln cap="flat" cmpd="sng" w="38100">
              <a:solidFill>
                <a:srgbClr val="FF9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031" name="Google Shape;1031;p13"/>
            <p:cNvSpPr/>
            <p:nvPr/>
          </p:nvSpPr>
          <p:spPr>
            <a:xfrm>
              <a:off x="9669168" y="4756779"/>
              <a:ext cx="365665" cy="182832"/>
            </a:xfrm>
            <a:prstGeom prst="ellipse">
              <a:avLst/>
            </a:prstGeom>
            <a:solidFill>
              <a:srgbClr val="FFFF99"/>
            </a:solidFill>
            <a:ln cap="flat" cmpd="sng" w="38100">
              <a:solidFill>
                <a:srgbClr val="FF9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032" name="Google Shape;1032;p13"/>
            <p:cNvSpPr/>
            <p:nvPr/>
          </p:nvSpPr>
          <p:spPr>
            <a:xfrm>
              <a:off x="9339645" y="5185514"/>
              <a:ext cx="365665" cy="182832"/>
            </a:xfrm>
            <a:prstGeom prst="ellipse">
              <a:avLst/>
            </a:prstGeom>
            <a:solidFill>
              <a:srgbClr val="FFFF99"/>
            </a:solidFill>
            <a:ln cap="flat" cmpd="sng" w="38100">
              <a:solidFill>
                <a:srgbClr val="FF9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cxnSp>
          <p:nvCxnSpPr>
            <p:cNvPr id="1033" name="Google Shape;1033;p13"/>
            <p:cNvCxnSpPr>
              <a:stCxn id="1010" idx="4"/>
              <a:endCxn id="1011" idx="0"/>
            </p:cNvCxnSpPr>
            <p:nvPr/>
          </p:nvCxnSpPr>
          <p:spPr>
            <a:xfrm flipH="1">
              <a:off x="7874781" y="3288390"/>
              <a:ext cx="316800" cy="182100"/>
            </a:xfrm>
            <a:prstGeom prst="straightConnector1">
              <a:avLst/>
            </a:prstGeom>
            <a:noFill/>
            <a:ln cap="flat" cmpd="sng" w="38100">
              <a:solidFill>
                <a:srgbClr val="FF9000"/>
              </a:solidFill>
              <a:prstDash val="solid"/>
              <a:round/>
              <a:headEnd len="sm" w="sm" type="none"/>
              <a:tailEnd len="sm" w="sm" type="none"/>
            </a:ln>
          </p:spPr>
        </p:cxnSp>
        <p:cxnSp>
          <p:nvCxnSpPr>
            <p:cNvPr id="1034" name="Google Shape;1034;p13"/>
            <p:cNvCxnSpPr>
              <a:stCxn id="1010" idx="4"/>
              <a:endCxn id="1012" idx="0"/>
            </p:cNvCxnSpPr>
            <p:nvPr/>
          </p:nvCxnSpPr>
          <p:spPr>
            <a:xfrm>
              <a:off x="8191581" y="3288390"/>
              <a:ext cx="342300" cy="182100"/>
            </a:xfrm>
            <a:prstGeom prst="straightConnector1">
              <a:avLst/>
            </a:prstGeom>
            <a:noFill/>
            <a:ln cap="flat" cmpd="sng" w="38100">
              <a:solidFill>
                <a:srgbClr val="FF9000"/>
              </a:solidFill>
              <a:prstDash val="solid"/>
              <a:round/>
              <a:headEnd len="sm" w="sm" type="none"/>
              <a:tailEnd len="sm" w="sm" type="none"/>
            </a:ln>
          </p:spPr>
        </p:cxnSp>
        <p:cxnSp>
          <p:nvCxnSpPr>
            <p:cNvPr id="1035" name="Google Shape;1035;p13"/>
            <p:cNvCxnSpPr>
              <a:stCxn id="1012" idx="4"/>
              <a:endCxn id="1016" idx="0"/>
            </p:cNvCxnSpPr>
            <p:nvPr/>
          </p:nvCxnSpPr>
          <p:spPr>
            <a:xfrm>
              <a:off x="8533910" y="3653405"/>
              <a:ext cx="659100" cy="246000"/>
            </a:xfrm>
            <a:prstGeom prst="straightConnector1">
              <a:avLst/>
            </a:prstGeom>
            <a:noFill/>
            <a:ln cap="flat" cmpd="sng" w="38100">
              <a:solidFill>
                <a:srgbClr val="FF9000"/>
              </a:solidFill>
              <a:prstDash val="solid"/>
              <a:round/>
              <a:headEnd len="sm" w="sm" type="none"/>
              <a:tailEnd len="sm" w="sm" type="none"/>
            </a:ln>
          </p:spPr>
        </p:cxnSp>
        <p:cxnSp>
          <p:nvCxnSpPr>
            <p:cNvPr id="1036" name="Google Shape;1036;p13"/>
            <p:cNvCxnSpPr>
              <a:stCxn id="1012" idx="4"/>
              <a:endCxn id="1015" idx="0"/>
            </p:cNvCxnSpPr>
            <p:nvPr/>
          </p:nvCxnSpPr>
          <p:spPr>
            <a:xfrm>
              <a:off x="8533910" y="3653405"/>
              <a:ext cx="0" cy="246000"/>
            </a:xfrm>
            <a:prstGeom prst="straightConnector1">
              <a:avLst/>
            </a:prstGeom>
            <a:noFill/>
            <a:ln cap="flat" cmpd="sng" w="38100">
              <a:solidFill>
                <a:srgbClr val="FF9000"/>
              </a:solidFill>
              <a:prstDash val="solid"/>
              <a:round/>
              <a:headEnd len="sm" w="sm" type="none"/>
              <a:tailEnd len="sm" w="sm" type="none"/>
            </a:ln>
          </p:spPr>
        </p:cxnSp>
        <p:cxnSp>
          <p:nvCxnSpPr>
            <p:cNvPr id="1037" name="Google Shape;1037;p13"/>
            <p:cNvCxnSpPr>
              <a:stCxn id="1012" idx="4"/>
              <a:endCxn id="1013" idx="0"/>
            </p:cNvCxnSpPr>
            <p:nvPr/>
          </p:nvCxnSpPr>
          <p:spPr>
            <a:xfrm flipH="1">
              <a:off x="7874810" y="3653405"/>
              <a:ext cx="659100" cy="246000"/>
            </a:xfrm>
            <a:prstGeom prst="straightConnector1">
              <a:avLst/>
            </a:prstGeom>
            <a:noFill/>
            <a:ln cap="flat" cmpd="sng" w="38100">
              <a:solidFill>
                <a:srgbClr val="FF9000"/>
              </a:solidFill>
              <a:prstDash val="solid"/>
              <a:round/>
              <a:headEnd len="sm" w="sm" type="none"/>
              <a:tailEnd len="sm" w="sm" type="none"/>
            </a:ln>
          </p:spPr>
        </p:cxnSp>
        <p:cxnSp>
          <p:nvCxnSpPr>
            <p:cNvPr id="1038" name="Google Shape;1038;p13"/>
            <p:cNvCxnSpPr>
              <a:stCxn id="1012" idx="4"/>
              <a:endCxn id="1014" idx="0"/>
            </p:cNvCxnSpPr>
            <p:nvPr/>
          </p:nvCxnSpPr>
          <p:spPr>
            <a:xfrm flipH="1">
              <a:off x="7215710" y="3653405"/>
              <a:ext cx="1318200" cy="246000"/>
            </a:xfrm>
            <a:prstGeom prst="straightConnector1">
              <a:avLst/>
            </a:prstGeom>
            <a:noFill/>
            <a:ln cap="flat" cmpd="sng" w="38100">
              <a:solidFill>
                <a:srgbClr val="FF9000"/>
              </a:solidFill>
              <a:prstDash val="solid"/>
              <a:round/>
              <a:headEnd len="sm" w="sm" type="none"/>
              <a:tailEnd len="sm" w="sm" type="none"/>
            </a:ln>
          </p:spPr>
        </p:cxnSp>
        <p:cxnSp>
          <p:nvCxnSpPr>
            <p:cNvPr id="1039" name="Google Shape;1039;p13"/>
            <p:cNvCxnSpPr>
              <a:stCxn id="1011" idx="4"/>
              <a:endCxn id="1015" idx="0"/>
            </p:cNvCxnSpPr>
            <p:nvPr/>
          </p:nvCxnSpPr>
          <p:spPr>
            <a:xfrm>
              <a:off x="7874864" y="3653405"/>
              <a:ext cx="659100" cy="246000"/>
            </a:xfrm>
            <a:prstGeom prst="straightConnector1">
              <a:avLst/>
            </a:prstGeom>
            <a:noFill/>
            <a:ln cap="flat" cmpd="sng" w="38100">
              <a:solidFill>
                <a:srgbClr val="FF9000"/>
              </a:solidFill>
              <a:prstDash val="solid"/>
              <a:round/>
              <a:headEnd len="sm" w="sm" type="none"/>
              <a:tailEnd len="sm" w="sm" type="none"/>
            </a:ln>
          </p:spPr>
        </p:cxnSp>
        <p:cxnSp>
          <p:nvCxnSpPr>
            <p:cNvPr id="1040" name="Google Shape;1040;p13"/>
            <p:cNvCxnSpPr>
              <a:stCxn id="1011" idx="4"/>
              <a:endCxn id="1013" idx="0"/>
            </p:cNvCxnSpPr>
            <p:nvPr/>
          </p:nvCxnSpPr>
          <p:spPr>
            <a:xfrm>
              <a:off x="7874864" y="3653405"/>
              <a:ext cx="0" cy="246000"/>
            </a:xfrm>
            <a:prstGeom prst="straightConnector1">
              <a:avLst/>
            </a:prstGeom>
            <a:noFill/>
            <a:ln cap="flat" cmpd="sng" w="38100">
              <a:solidFill>
                <a:srgbClr val="FF9000"/>
              </a:solidFill>
              <a:prstDash val="solid"/>
              <a:round/>
              <a:headEnd len="sm" w="sm" type="none"/>
              <a:tailEnd len="sm" w="sm" type="none"/>
            </a:ln>
          </p:spPr>
        </p:cxnSp>
        <p:cxnSp>
          <p:nvCxnSpPr>
            <p:cNvPr id="1041" name="Google Shape;1041;p13"/>
            <p:cNvCxnSpPr>
              <a:stCxn id="1011" idx="4"/>
              <a:endCxn id="1014" idx="0"/>
            </p:cNvCxnSpPr>
            <p:nvPr/>
          </p:nvCxnSpPr>
          <p:spPr>
            <a:xfrm flipH="1">
              <a:off x="7215763" y="3653405"/>
              <a:ext cx="659100" cy="246000"/>
            </a:xfrm>
            <a:prstGeom prst="straightConnector1">
              <a:avLst/>
            </a:prstGeom>
            <a:noFill/>
            <a:ln cap="flat" cmpd="sng" w="38100">
              <a:solidFill>
                <a:srgbClr val="FF9000"/>
              </a:solidFill>
              <a:prstDash val="solid"/>
              <a:round/>
              <a:headEnd len="sm" w="sm" type="none"/>
              <a:tailEnd len="sm" w="sm" type="none"/>
            </a:ln>
          </p:spPr>
        </p:cxnSp>
        <p:cxnSp>
          <p:nvCxnSpPr>
            <p:cNvPr id="1042" name="Google Shape;1042;p13"/>
            <p:cNvCxnSpPr>
              <a:stCxn id="1011" idx="4"/>
              <a:endCxn id="1016" idx="0"/>
            </p:cNvCxnSpPr>
            <p:nvPr/>
          </p:nvCxnSpPr>
          <p:spPr>
            <a:xfrm>
              <a:off x="7874864" y="3653405"/>
              <a:ext cx="1318200" cy="246000"/>
            </a:xfrm>
            <a:prstGeom prst="straightConnector1">
              <a:avLst/>
            </a:prstGeom>
            <a:noFill/>
            <a:ln cap="flat" cmpd="sng" w="38100">
              <a:solidFill>
                <a:srgbClr val="FF9000"/>
              </a:solidFill>
              <a:prstDash val="solid"/>
              <a:round/>
              <a:headEnd len="sm" w="sm" type="none"/>
              <a:tailEnd len="sm" w="sm" type="none"/>
            </a:ln>
          </p:spPr>
        </p:cxnSp>
        <p:cxnSp>
          <p:nvCxnSpPr>
            <p:cNvPr id="1043" name="Google Shape;1043;p13"/>
            <p:cNvCxnSpPr>
              <a:stCxn id="1014" idx="4"/>
              <a:endCxn id="1018" idx="0"/>
            </p:cNvCxnSpPr>
            <p:nvPr/>
          </p:nvCxnSpPr>
          <p:spPr>
            <a:xfrm flipH="1">
              <a:off x="6886420" y="4082140"/>
              <a:ext cx="329400" cy="246000"/>
            </a:xfrm>
            <a:prstGeom prst="straightConnector1">
              <a:avLst/>
            </a:prstGeom>
            <a:noFill/>
            <a:ln cap="flat" cmpd="sng" w="38100">
              <a:solidFill>
                <a:srgbClr val="FF9000"/>
              </a:solidFill>
              <a:prstDash val="solid"/>
              <a:round/>
              <a:headEnd len="sm" w="sm" type="none"/>
              <a:tailEnd len="sm" w="sm" type="none"/>
            </a:ln>
          </p:spPr>
        </p:cxnSp>
        <p:cxnSp>
          <p:nvCxnSpPr>
            <p:cNvPr id="1044" name="Google Shape;1044;p13"/>
            <p:cNvCxnSpPr>
              <a:stCxn id="1014" idx="4"/>
              <a:endCxn id="1017" idx="0"/>
            </p:cNvCxnSpPr>
            <p:nvPr/>
          </p:nvCxnSpPr>
          <p:spPr>
            <a:xfrm>
              <a:off x="7215820" y="4082140"/>
              <a:ext cx="329400" cy="246000"/>
            </a:xfrm>
            <a:prstGeom prst="straightConnector1">
              <a:avLst/>
            </a:prstGeom>
            <a:noFill/>
            <a:ln cap="flat" cmpd="sng" w="38100">
              <a:solidFill>
                <a:srgbClr val="FF9000"/>
              </a:solidFill>
              <a:prstDash val="solid"/>
              <a:round/>
              <a:headEnd len="sm" w="sm" type="none"/>
              <a:tailEnd len="sm" w="sm" type="none"/>
            </a:ln>
          </p:spPr>
        </p:cxnSp>
        <p:cxnSp>
          <p:nvCxnSpPr>
            <p:cNvPr id="1045" name="Google Shape;1045;p13"/>
            <p:cNvCxnSpPr>
              <a:stCxn id="1014" idx="4"/>
              <a:endCxn id="1019" idx="0"/>
            </p:cNvCxnSpPr>
            <p:nvPr/>
          </p:nvCxnSpPr>
          <p:spPr>
            <a:xfrm>
              <a:off x="7215820" y="4082140"/>
              <a:ext cx="988500" cy="246000"/>
            </a:xfrm>
            <a:prstGeom prst="straightConnector1">
              <a:avLst/>
            </a:prstGeom>
            <a:noFill/>
            <a:ln cap="flat" cmpd="sng" w="38100">
              <a:solidFill>
                <a:srgbClr val="FF9000"/>
              </a:solidFill>
              <a:prstDash val="solid"/>
              <a:round/>
              <a:headEnd len="sm" w="sm" type="none"/>
              <a:tailEnd len="sm" w="sm" type="none"/>
            </a:ln>
          </p:spPr>
        </p:cxnSp>
        <p:cxnSp>
          <p:nvCxnSpPr>
            <p:cNvPr id="1046" name="Google Shape;1046;p13"/>
            <p:cNvCxnSpPr>
              <a:stCxn id="1013" idx="4"/>
              <a:endCxn id="1017" idx="0"/>
            </p:cNvCxnSpPr>
            <p:nvPr/>
          </p:nvCxnSpPr>
          <p:spPr>
            <a:xfrm flipH="1">
              <a:off x="7545465" y="4082140"/>
              <a:ext cx="329400" cy="246000"/>
            </a:xfrm>
            <a:prstGeom prst="straightConnector1">
              <a:avLst/>
            </a:prstGeom>
            <a:noFill/>
            <a:ln cap="flat" cmpd="sng" w="38100">
              <a:solidFill>
                <a:srgbClr val="FF9000"/>
              </a:solidFill>
              <a:prstDash val="solid"/>
              <a:round/>
              <a:headEnd len="sm" w="sm" type="none"/>
              <a:tailEnd len="sm" w="sm" type="none"/>
            </a:ln>
          </p:spPr>
        </p:cxnSp>
        <p:cxnSp>
          <p:nvCxnSpPr>
            <p:cNvPr id="1047" name="Google Shape;1047;p13"/>
            <p:cNvCxnSpPr>
              <a:stCxn id="1013" idx="4"/>
              <a:endCxn id="1019" idx="0"/>
            </p:cNvCxnSpPr>
            <p:nvPr/>
          </p:nvCxnSpPr>
          <p:spPr>
            <a:xfrm>
              <a:off x="7874865" y="4082140"/>
              <a:ext cx="329400" cy="246000"/>
            </a:xfrm>
            <a:prstGeom prst="straightConnector1">
              <a:avLst/>
            </a:prstGeom>
            <a:noFill/>
            <a:ln cap="flat" cmpd="sng" w="38100">
              <a:solidFill>
                <a:srgbClr val="FF9000"/>
              </a:solidFill>
              <a:prstDash val="solid"/>
              <a:round/>
              <a:headEnd len="sm" w="sm" type="none"/>
              <a:tailEnd len="sm" w="sm" type="none"/>
            </a:ln>
          </p:spPr>
        </p:cxnSp>
        <p:cxnSp>
          <p:nvCxnSpPr>
            <p:cNvPr id="1048" name="Google Shape;1048;p13"/>
            <p:cNvCxnSpPr>
              <a:stCxn id="1013" idx="4"/>
              <a:endCxn id="1020" idx="0"/>
            </p:cNvCxnSpPr>
            <p:nvPr/>
          </p:nvCxnSpPr>
          <p:spPr>
            <a:xfrm>
              <a:off x="7874865" y="4082140"/>
              <a:ext cx="988500" cy="246000"/>
            </a:xfrm>
            <a:prstGeom prst="straightConnector1">
              <a:avLst/>
            </a:prstGeom>
            <a:noFill/>
            <a:ln cap="flat" cmpd="sng" w="38100">
              <a:solidFill>
                <a:srgbClr val="FF9000"/>
              </a:solidFill>
              <a:prstDash val="solid"/>
              <a:round/>
              <a:headEnd len="sm" w="sm" type="none"/>
              <a:tailEnd len="sm" w="sm" type="none"/>
            </a:ln>
          </p:spPr>
        </p:cxnSp>
        <p:cxnSp>
          <p:nvCxnSpPr>
            <p:cNvPr id="1049" name="Google Shape;1049;p13"/>
            <p:cNvCxnSpPr>
              <a:stCxn id="1015" idx="4"/>
              <a:endCxn id="1019" idx="0"/>
            </p:cNvCxnSpPr>
            <p:nvPr/>
          </p:nvCxnSpPr>
          <p:spPr>
            <a:xfrm flipH="1">
              <a:off x="8204510" y="4082140"/>
              <a:ext cx="329400" cy="246000"/>
            </a:xfrm>
            <a:prstGeom prst="straightConnector1">
              <a:avLst/>
            </a:prstGeom>
            <a:noFill/>
            <a:ln cap="flat" cmpd="sng" w="38100">
              <a:solidFill>
                <a:srgbClr val="FF9000"/>
              </a:solidFill>
              <a:prstDash val="solid"/>
              <a:round/>
              <a:headEnd len="sm" w="sm" type="none"/>
              <a:tailEnd len="sm" w="sm" type="none"/>
            </a:ln>
          </p:spPr>
        </p:cxnSp>
        <p:cxnSp>
          <p:nvCxnSpPr>
            <p:cNvPr id="1050" name="Google Shape;1050;p13"/>
            <p:cNvCxnSpPr>
              <a:stCxn id="1015" idx="4"/>
              <a:endCxn id="1020" idx="0"/>
            </p:cNvCxnSpPr>
            <p:nvPr/>
          </p:nvCxnSpPr>
          <p:spPr>
            <a:xfrm>
              <a:off x="8533910" y="4082140"/>
              <a:ext cx="329400" cy="246000"/>
            </a:xfrm>
            <a:prstGeom prst="straightConnector1">
              <a:avLst/>
            </a:prstGeom>
            <a:noFill/>
            <a:ln cap="flat" cmpd="sng" w="38100">
              <a:solidFill>
                <a:srgbClr val="FF9000"/>
              </a:solidFill>
              <a:prstDash val="solid"/>
              <a:round/>
              <a:headEnd len="sm" w="sm" type="none"/>
              <a:tailEnd len="sm" w="sm" type="none"/>
            </a:ln>
          </p:spPr>
        </p:cxnSp>
        <p:cxnSp>
          <p:nvCxnSpPr>
            <p:cNvPr id="1051" name="Google Shape;1051;p13"/>
            <p:cNvCxnSpPr>
              <a:stCxn id="1015" idx="4"/>
              <a:endCxn id="1021" idx="0"/>
            </p:cNvCxnSpPr>
            <p:nvPr/>
          </p:nvCxnSpPr>
          <p:spPr>
            <a:xfrm>
              <a:off x="8533910" y="4082140"/>
              <a:ext cx="988500" cy="246000"/>
            </a:xfrm>
            <a:prstGeom prst="straightConnector1">
              <a:avLst/>
            </a:prstGeom>
            <a:noFill/>
            <a:ln cap="flat" cmpd="sng" w="38100">
              <a:solidFill>
                <a:srgbClr val="FF9000"/>
              </a:solidFill>
              <a:prstDash val="solid"/>
              <a:round/>
              <a:headEnd len="sm" w="sm" type="none"/>
              <a:tailEnd len="sm" w="sm" type="none"/>
            </a:ln>
          </p:spPr>
        </p:cxnSp>
        <p:cxnSp>
          <p:nvCxnSpPr>
            <p:cNvPr id="1052" name="Google Shape;1052;p13"/>
            <p:cNvCxnSpPr>
              <a:stCxn id="1016" idx="4"/>
              <a:endCxn id="1020" idx="0"/>
            </p:cNvCxnSpPr>
            <p:nvPr/>
          </p:nvCxnSpPr>
          <p:spPr>
            <a:xfrm flipH="1">
              <a:off x="8863556" y="4082140"/>
              <a:ext cx="329400" cy="246000"/>
            </a:xfrm>
            <a:prstGeom prst="straightConnector1">
              <a:avLst/>
            </a:prstGeom>
            <a:noFill/>
            <a:ln cap="flat" cmpd="sng" w="38100">
              <a:solidFill>
                <a:srgbClr val="FF9000"/>
              </a:solidFill>
              <a:prstDash val="solid"/>
              <a:round/>
              <a:headEnd len="sm" w="sm" type="none"/>
              <a:tailEnd len="sm" w="sm" type="none"/>
            </a:ln>
          </p:spPr>
        </p:cxnSp>
        <p:cxnSp>
          <p:nvCxnSpPr>
            <p:cNvPr id="1053" name="Google Shape;1053;p13"/>
            <p:cNvCxnSpPr>
              <a:stCxn id="1016" idx="4"/>
              <a:endCxn id="1021" idx="0"/>
            </p:cNvCxnSpPr>
            <p:nvPr/>
          </p:nvCxnSpPr>
          <p:spPr>
            <a:xfrm>
              <a:off x="9192956" y="4082140"/>
              <a:ext cx="329400" cy="246000"/>
            </a:xfrm>
            <a:prstGeom prst="straightConnector1">
              <a:avLst/>
            </a:prstGeom>
            <a:noFill/>
            <a:ln cap="flat" cmpd="sng" w="38100">
              <a:solidFill>
                <a:srgbClr val="FF9000"/>
              </a:solidFill>
              <a:prstDash val="solid"/>
              <a:round/>
              <a:headEnd len="sm" w="sm" type="none"/>
              <a:tailEnd len="sm" w="sm" type="none"/>
            </a:ln>
          </p:spPr>
        </p:cxnSp>
        <p:cxnSp>
          <p:nvCxnSpPr>
            <p:cNvPr id="1054" name="Google Shape;1054;p13"/>
            <p:cNvCxnSpPr>
              <a:stCxn id="1016" idx="4"/>
              <a:endCxn id="1019" idx="0"/>
            </p:cNvCxnSpPr>
            <p:nvPr/>
          </p:nvCxnSpPr>
          <p:spPr>
            <a:xfrm flipH="1">
              <a:off x="8204456" y="4082140"/>
              <a:ext cx="988500" cy="246000"/>
            </a:xfrm>
            <a:prstGeom prst="straightConnector1">
              <a:avLst/>
            </a:prstGeom>
            <a:noFill/>
            <a:ln cap="flat" cmpd="sng" w="38100">
              <a:solidFill>
                <a:srgbClr val="FF9000"/>
              </a:solidFill>
              <a:prstDash val="solid"/>
              <a:round/>
              <a:headEnd len="sm" w="sm" type="none"/>
              <a:tailEnd len="sm" w="sm" type="none"/>
            </a:ln>
          </p:spPr>
        </p:cxnSp>
        <p:cxnSp>
          <p:nvCxnSpPr>
            <p:cNvPr id="1055" name="Google Shape;1055;p13"/>
            <p:cNvCxnSpPr>
              <a:stCxn id="1015" idx="4"/>
              <a:endCxn id="1017" idx="0"/>
            </p:cNvCxnSpPr>
            <p:nvPr/>
          </p:nvCxnSpPr>
          <p:spPr>
            <a:xfrm flipH="1">
              <a:off x="7545410" y="4082140"/>
              <a:ext cx="988500" cy="246000"/>
            </a:xfrm>
            <a:prstGeom prst="straightConnector1">
              <a:avLst/>
            </a:prstGeom>
            <a:noFill/>
            <a:ln cap="flat" cmpd="sng" w="38100">
              <a:solidFill>
                <a:srgbClr val="FF9000"/>
              </a:solidFill>
              <a:prstDash val="solid"/>
              <a:round/>
              <a:headEnd len="sm" w="sm" type="none"/>
              <a:tailEnd len="sm" w="sm" type="none"/>
            </a:ln>
          </p:spPr>
        </p:cxnSp>
        <p:cxnSp>
          <p:nvCxnSpPr>
            <p:cNvPr id="1056" name="Google Shape;1056;p13"/>
            <p:cNvCxnSpPr>
              <a:stCxn id="1013" idx="4"/>
              <a:endCxn id="1018" idx="0"/>
            </p:cNvCxnSpPr>
            <p:nvPr/>
          </p:nvCxnSpPr>
          <p:spPr>
            <a:xfrm flipH="1">
              <a:off x="6886365" y="4082140"/>
              <a:ext cx="988500" cy="246000"/>
            </a:xfrm>
            <a:prstGeom prst="straightConnector1">
              <a:avLst/>
            </a:prstGeom>
            <a:noFill/>
            <a:ln cap="flat" cmpd="sng" w="38100">
              <a:solidFill>
                <a:srgbClr val="FF9000"/>
              </a:solidFill>
              <a:prstDash val="solid"/>
              <a:round/>
              <a:headEnd len="sm" w="sm" type="none"/>
              <a:tailEnd len="sm" w="sm" type="none"/>
            </a:ln>
          </p:spPr>
        </p:cxnSp>
        <p:cxnSp>
          <p:nvCxnSpPr>
            <p:cNvPr id="1057" name="Google Shape;1057;p13"/>
            <p:cNvCxnSpPr>
              <a:stCxn id="1018" idx="4"/>
              <a:endCxn id="1023" idx="0"/>
            </p:cNvCxnSpPr>
            <p:nvPr/>
          </p:nvCxnSpPr>
          <p:spPr>
            <a:xfrm flipH="1">
              <a:off x="6556896" y="4510875"/>
              <a:ext cx="329400" cy="246000"/>
            </a:xfrm>
            <a:prstGeom prst="straightConnector1">
              <a:avLst/>
            </a:prstGeom>
            <a:noFill/>
            <a:ln cap="flat" cmpd="sng" w="38100">
              <a:solidFill>
                <a:srgbClr val="FF9000"/>
              </a:solidFill>
              <a:prstDash val="solid"/>
              <a:round/>
              <a:headEnd len="sm" w="sm" type="none"/>
              <a:tailEnd len="sm" w="sm" type="none"/>
            </a:ln>
          </p:spPr>
        </p:cxnSp>
        <p:cxnSp>
          <p:nvCxnSpPr>
            <p:cNvPr id="1058" name="Google Shape;1058;p13"/>
            <p:cNvCxnSpPr>
              <a:stCxn id="1018" idx="4"/>
              <a:endCxn id="1022" idx="0"/>
            </p:cNvCxnSpPr>
            <p:nvPr/>
          </p:nvCxnSpPr>
          <p:spPr>
            <a:xfrm>
              <a:off x="6886296" y="4510875"/>
              <a:ext cx="329400" cy="246000"/>
            </a:xfrm>
            <a:prstGeom prst="straightConnector1">
              <a:avLst/>
            </a:prstGeom>
            <a:noFill/>
            <a:ln cap="flat" cmpd="sng" w="38100">
              <a:solidFill>
                <a:srgbClr val="FF9000"/>
              </a:solidFill>
              <a:prstDash val="solid"/>
              <a:round/>
              <a:headEnd len="sm" w="sm" type="none"/>
              <a:tailEnd len="sm" w="sm" type="none"/>
            </a:ln>
          </p:spPr>
        </p:cxnSp>
        <p:cxnSp>
          <p:nvCxnSpPr>
            <p:cNvPr id="1059" name="Google Shape;1059;p13"/>
            <p:cNvCxnSpPr>
              <a:stCxn id="1018" idx="4"/>
              <a:endCxn id="1024" idx="0"/>
            </p:cNvCxnSpPr>
            <p:nvPr/>
          </p:nvCxnSpPr>
          <p:spPr>
            <a:xfrm>
              <a:off x="6886296" y="4510875"/>
              <a:ext cx="988500" cy="246000"/>
            </a:xfrm>
            <a:prstGeom prst="straightConnector1">
              <a:avLst/>
            </a:prstGeom>
            <a:noFill/>
            <a:ln cap="flat" cmpd="sng" w="38100">
              <a:solidFill>
                <a:srgbClr val="FF9000"/>
              </a:solidFill>
              <a:prstDash val="solid"/>
              <a:round/>
              <a:headEnd len="sm" w="sm" type="none"/>
              <a:tailEnd len="sm" w="sm" type="none"/>
            </a:ln>
          </p:spPr>
        </p:cxnSp>
        <p:cxnSp>
          <p:nvCxnSpPr>
            <p:cNvPr id="1060" name="Google Shape;1060;p13"/>
            <p:cNvCxnSpPr>
              <a:stCxn id="1017" idx="4"/>
              <a:endCxn id="1022" idx="0"/>
            </p:cNvCxnSpPr>
            <p:nvPr/>
          </p:nvCxnSpPr>
          <p:spPr>
            <a:xfrm flipH="1">
              <a:off x="7215941" y="4510875"/>
              <a:ext cx="329400" cy="246000"/>
            </a:xfrm>
            <a:prstGeom prst="straightConnector1">
              <a:avLst/>
            </a:prstGeom>
            <a:noFill/>
            <a:ln cap="flat" cmpd="sng" w="38100">
              <a:solidFill>
                <a:srgbClr val="FF9000"/>
              </a:solidFill>
              <a:prstDash val="solid"/>
              <a:round/>
              <a:headEnd len="sm" w="sm" type="none"/>
              <a:tailEnd len="sm" w="sm" type="none"/>
            </a:ln>
          </p:spPr>
        </p:cxnSp>
        <p:cxnSp>
          <p:nvCxnSpPr>
            <p:cNvPr id="1061" name="Google Shape;1061;p13"/>
            <p:cNvCxnSpPr>
              <a:stCxn id="1017" idx="4"/>
              <a:endCxn id="1024" idx="0"/>
            </p:cNvCxnSpPr>
            <p:nvPr/>
          </p:nvCxnSpPr>
          <p:spPr>
            <a:xfrm>
              <a:off x="7545342" y="4510875"/>
              <a:ext cx="329400" cy="246000"/>
            </a:xfrm>
            <a:prstGeom prst="straightConnector1">
              <a:avLst/>
            </a:prstGeom>
            <a:noFill/>
            <a:ln cap="flat" cmpd="sng" w="38100">
              <a:solidFill>
                <a:srgbClr val="FF9000"/>
              </a:solidFill>
              <a:prstDash val="solid"/>
              <a:round/>
              <a:headEnd len="sm" w="sm" type="none"/>
              <a:tailEnd len="sm" w="sm" type="none"/>
            </a:ln>
          </p:spPr>
        </p:cxnSp>
        <p:cxnSp>
          <p:nvCxnSpPr>
            <p:cNvPr id="1062" name="Google Shape;1062;p13"/>
            <p:cNvCxnSpPr>
              <a:stCxn id="1017" idx="4"/>
              <a:endCxn id="1025" idx="0"/>
            </p:cNvCxnSpPr>
            <p:nvPr/>
          </p:nvCxnSpPr>
          <p:spPr>
            <a:xfrm>
              <a:off x="7545342" y="4510875"/>
              <a:ext cx="988500" cy="246000"/>
            </a:xfrm>
            <a:prstGeom prst="straightConnector1">
              <a:avLst/>
            </a:prstGeom>
            <a:noFill/>
            <a:ln cap="flat" cmpd="sng" w="38100">
              <a:solidFill>
                <a:srgbClr val="FF9000"/>
              </a:solidFill>
              <a:prstDash val="solid"/>
              <a:round/>
              <a:headEnd len="sm" w="sm" type="none"/>
              <a:tailEnd len="sm" w="sm" type="none"/>
            </a:ln>
          </p:spPr>
        </p:cxnSp>
        <p:cxnSp>
          <p:nvCxnSpPr>
            <p:cNvPr id="1063" name="Google Shape;1063;p13"/>
            <p:cNvCxnSpPr>
              <a:stCxn id="1019" idx="4"/>
              <a:endCxn id="1024" idx="0"/>
            </p:cNvCxnSpPr>
            <p:nvPr/>
          </p:nvCxnSpPr>
          <p:spPr>
            <a:xfrm flipH="1">
              <a:off x="7874987" y="4510875"/>
              <a:ext cx="329400" cy="246000"/>
            </a:xfrm>
            <a:prstGeom prst="straightConnector1">
              <a:avLst/>
            </a:prstGeom>
            <a:noFill/>
            <a:ln cap="flat" cmpd="sng" w="38100">
              <a:solidFill>
                <a:srgbClr val="FF9000"/>
              </a:solidFill>
              <a:prstDash val="solid"/>
              <a:round/>
              <a:headEnd len="sm" w="sm" type="none"/>
              <a:tailEnd len="sm" w="sm" type="none"/>
            </a:ln>
          </p:spPr>
        </p:cxnSp>
        <p:cxnSp>
          <p:nvCxnSpPr>
            <p:cNvPr id="1064" name="Google Shape;1064;p13"/>
            <p:cNvCxnSpPr>
              <a:stCxn id="1019" idx="4"/>
            </p:cNvCxnSpPr>
            <p:nvPr/>
          </p:nvCxnSpPr>
          <p:spPr>
            <a:xfrm>
              <a:off x="8204387" y="4510875"/>
              <a:ext cx="311400" cy="245400"/>
            </a:xfrm>
            <a:prstGeom prst="straightConnector1">
              <a:avLst/>
            </a:prstGeom>
            <a:noFill/>
            <a:ln cap="flat" cmpd="sng" w="38100">
              <a:solidFill>
                <a:srgbClr val="FF9000"/>
              </a:solidFill>
              <a:prstDash val="solid"/>
              <a:round/>
              <a:headEnd len="sm" w="sm" type="none"/>
              <a:tailEnd len="sm" w="sm" type="none"/>
            </a:ln>
          </p:spPr>
        </p:cxnSp>
        <p:cxnSp>
          <p:nvCxnSpPr>
            <p:cNvPr id="1065" name="Google Shape;1065;p13"/>
            <p:cNvCxnSpPr>
              <a:stCxn id="1019" idx="4"/>
              <a:endCxn id="1026" idx="0"/>
            </p:cNvCxnSpPr>
            <p:nvPr/>
          </p:nvCxnSpPr>
          <p:spPr>
            <a:xfrm>
              <a:off x="8204387" y="4510875"/>
              <a:ext cx="988500" cy="246000"/>
            </a:xfrm>
            <a:prstGeom prst="straightConnector1">
              <a:avLst/>
            </a:prstGeom>
            <a:noFill/>
            <a:ln cap="flat" cmpd="sng" w="38100">
              <a:solidFill>
                <a:srgbClr val="FF9000"/>
              </a:solidFill>
              <a:prstDash val="solid"/>
              <a:round/>
              <a:headEnd len="sm" w="sm" type="none"/>
              <a:tailEnd len="sm" w="sm" type="none"/>
            </a:ln>
          </p:spPr>
        </p:cxnSp>
        <p:cxnSp>
          <p:nvCxnSpPr>
            <p:cNvPr id="1066" name="Google Shape;1066;p13"/>
            <p:cNvCxnSpPr>
              <a:stCxn id="1020" idx="4"/>
              <a:endCxn id="1025" idx="0"/>
            </p:cNvCxnSpPr>
            <p:nvPr/>
          </p:nvCxnSpPr>
          <p:spPr>
            <a:xfrm flipH="1">
              <a:off x="8534032" y="4510875"/>
              <a:ext cx="329400" cy="246000"/>
            </a:xfrm>
            <a:prstGeom prst="straightConnector1">
              <a:avLst/>
            </a:prstGeom>
            <a:noFill/>
            <a:ln cap="flat" cmpd="sng" w="38100">
              <a:solidFill>
                <a:srgbClr val="FF9000"/>
              </a:solidFill>
              <a:prstDash val="solid"/>
              <a:round/>
              <a:headEnd len="sm" w="sm" type="none"/>
              <a:tailEnd len="sm" w="sm" type="none"/>
            </a:ln>
          </p:spPr>
        </p:cxnSp>
        <p:cxnSp>
          <p:nvCxnSpPr>
            <p:cNvPr id="1067" name="Google Shape;1067;p13"/>
            <p:cNvCxnSpPr>
              <a:stCxn id="1020" idx="4"/>
            </p:cNvCxnSpPr>
            <p:nvPr/>
          </p:nvCxnSpPr>
          <p:spPr>
            <a:xfrm>
              <a:off x="8863432" y="4510875"/>
              <a:ext cx="311400" cy="245400"/>
            </a:xfrm>
            <a:prstGeom prst="straightConnector1">
              <a:avLst/>
            </a:prstGeom>
            <a:noFill/>
            <a:ln cap="flat" cmpd="sng" w="38100">
              <a:solidFill>
                <a:srgbClr val="FF9000"/>
              </a:solidFill>
              <a:prstDash val="solid"/>
              <a:round/>
              <a:headEnd len="sm" w="sm" type="none"/>
              <a:tailEnd len="sm" w="sm" type="none"/>
            </a:ln>
          </p:spPr>
        </p:cxnSp>
        <p:cxnSp>
          <p:nvCxnSpPr>
            <p:cNvPr id="1068" name="Google Shape;1068;p13"/>
            <p:cNvCxnSpPr>
              <a:stCxn id="1020" idx="4"/>
              <a:endCxn id="1024" idx="0"/>
            </p:cNvCxnSpPr>
            <p:nvPr/>
          </p:nvCxnSpPr>
          <p:spPr>
            <a:xfrm flipH="1">
              <a:off x="7874932" y="4510875"/>
              <a:ext cx="988500" cy="246000"/>
            </a:xfrm>
            <a:prstGeom prst="straightConnector1">
              <a:avLst/>
            </a:prstGeom>
            <a:noFill/>
            <a:ln cap="flat" cmpd="sng" w="38100">
              <a:solidFill>
                <a:srgbClr val="FF9000"/>
              </a:solidFill>
              <a:prstDash val="solid"/>
              <a:round/>
              <a:headEnd len="sm" w="sm" type="none"/>
              <a:tailEnd len="sm" w="sm" type="none"/>
            </a:ln>
          </p:spPr>
        </p:cxnSp>
        <p:cxnSp>
          <p:nvCxnSpPr>
            <p:cNvPr id="1069" name="Google Shape;1069;p13"/>
            <p:cNvCxnSpPr>
              <a:stCxn id="1019" idx="4"/>
              <a:endCxn id="1022" idx="0"/>
            </p:cNvCxnSpPr>
            <p:nvPr/>
          </p:nvCxnSpPr>
          <p:spPr>
            <a:xfrm flipH="1">
              <a:off x="7215887" y="4510875"/>
              <a:ext cx="988500" cy="246000"/>
            </a:xfrm>
            <a:prstGeom prst="straightConnector1">
              <a:avLst/>
            </a:prstGeom>
            <a:noFill/>
            <a:ln cap="flat" cmpd="sng" w="38100">
              <a:solidFill>
                <a:srgbClr val="FF9000"/>
              </a:solidFill>
              <a:prstDash val="solid"/>
              <a:round/>
              <a:headEnd len="sm" w="sm" type="none"/>
              <a:tailEnd len="sm" w="sm" type="none"/>
            </a:ln>
          </p:spPr>
        </p:cxnSp>
        <p:cxnSp>
          <p:nvCxnSpPr>
            <p:cNvPr id="1070" name="Google Shape;1070;p13"/>
            <p:cNvCxnSpPr>
              <a:stCxn id="1017" idx="4"/>
              <a:endCxn id="1023" idx="0"/>
            </p:cNvCxnSpPr>
            <p:nvPr/>
          </p:nvCxnSpPr>
          <p:spPr>
            <a:xfrm flipH="1">
              <a:off x="6556841" y="4510875"/>
              <a:ext cx="988500" cy="246000"/>
            </a:xfrm>
            <a:prstGeom prst="straightConnector1">
              <a:avLst/>
            </a:prstGeom>
            <a:noFill/>
            <a:ln cap="flat" cmpd="sng" w="38100">
              <a:solidFill>
                <a:srgbClr val="FF9000"/>
              </a:solidFill>
              <a:prstDash val="solid"/>
              <a:round/>
              <a:headEnd len="sm" w="sm" type="none"/>
              <a:tailEnd len="sm" w="sm" type="none"/>
            </a:ln>
          </p:spPr>
        </p:cxnSp>
        <p:cxnSp>
          <p:nvCxnSpPr>
            <p:cNvPr id="1071" name="Google Shape;1071;p13"/>
            <p:cNvCxnSpPr>
              <a:stCxn id="1020" idx="4"/>
              <a:endCxn id="1031" idx="0"/>
            </p:cNvCxnSpPr>
            <p:nvPr/>
          </p:nvCxnSpPr>
          <p:spPr>
            <a:xfrm>
              <a:off x="8863432" y="4510875"/>
              <a:ext cx="988500" cy="246000"/>
            </a:xfrm>
            <a:prstGeom prst="straightConnector1">
              <a:avLst/>
            </a:prstGeom>
            <a:noFill/>
            <a:ln cap="flat" cmpd="sng" w="38100">
              <a:solidFill>
                <a:srgbClr val="FF9000"/>
              </a:solidFill>
              <a:prstDash val="solid"/>
              <a:round/>
              <a:headEnd len="sm" w="sm" type="none"/>
              <a:tailEnd len="sm" w="sm" type="none"/>
            </a:ln>
          </p:spPr>
        </p:cxnSp>
        <p:cxnSp>
          <p:nvCxnSpPr>
            <p:cNvPr id="1072" name="Google Shape;1072;p13"/>
            <p:cNvCxnSpPr>
              <a:stCxn id="1021" idx="4"/>
              <a:endCxn id="1026" idx="0"/>
            </p:cNvCxnSpPr>
            <p:nvPr/>
          </p:nvCxnSpPr>
          <p:spPr>
            <a:xfrm flipH="1">
              <a:off x="9193078" y="4510875"/>
              <a:ext cx="329400" cy="246000"/>
            </a:xfrm>
            <a:prstGeom prst="straightConnector1">
              <a:avLst/>
            </a:prstGeom>
            <a:noFill/>
            <a:ln cap="flat" cmpd="sng" w="38100">
              <a:solidFill>
                <a:srgbClr val="FF9000"/>
              </a:solidFill>
              <a:prstDash val="solid"/>
              <a:round/>
              <a:headEnd len="sm" w="sm" type="none"/>
              <a:tailEnd len="sm" w="sm" type="none"/>
            </a:ln>
          </p:spPr>
        </p:cxnSp>
        <p:cxnSp>
          <p:nvCxnSpPr>
            <p:cNvPr id="1073" name="Google Shape;1073;p13"/>
            <p:cNvCxnSpPr>
              <a:stCxn id="1021" idx="4"/>
              <a:endCxn id="1031" idx="0"/>
            </p:cNvCxnSpPr>
            <p:nvPr/>
          </p:nvCxnSpPr>
          <p:spPr>
            <a:xfrm>
              <a:off x="9522478" y="4510875"/>
              <a:ext cx="329400" cy="246000"/>
            </a:xfrm>
            <a:prstGeom prst="straightConnector1">
              <a:avLst/>
            </a:prstGeom>
            <a:noFill/>
            <a:ln cap="flat" cmpd="sng" w="38100">
              <a:solidFill>
                <a:srgbClr val="FF9000"/>
              </a:solidFill>
              <a:prstDash val="solid"/>
              <a:round/>
              <a:headEnd len="sm" w="sm" type="none"/>
              <a:tailEnd len="sm" w="sm" type="none"/>
            </a:ln>
          </p:spPr>
        </p:cxnSp>
        <p:cxnSp>
          <p:nvCxnSpPr>
            <p:cNvPr id="1074" name="Google Shape;1074;p13"/>
            <p:cNvCxnSpPr>
              <a:stCxn id="1021" idx="4"/>
              <a:endCxn id="1025" idx="0"/>
            </p:cNvCxnSpPr>
            <p:nvPr/>
          </p:nvCxnSpPr>
          <p:spPr>
            <a:xfrm flipH="1">
              <a:off x="8533978" y="4510875"/>
              <a:ext cx="988500" cy="246000"/>
            </a:xfrm>
            <a:prstGeom prst="straightConnector1">
              <a:avLst/>
            </a:prstGeom>
            <a:noFill/>
            <a:ln cap="flat" cmpd="sng" w="38100">
              <a:solidFill>
                <a:srgbClr val="FF9000"/>
              </a:solidFill>
              <a:prstDash val="solid"/>
              <a:round/>
              <a:headEnd len="sm" w="sm" type="none"/>
              <a:tailEnd len="sm" w="sm" type="none"/>
            </a:ln>
          </p:spPr>
        </p:cxnSp>
        <p:cxnSp>
          <p:nvCxnSpPr>
            <p:cNvPr id="1075" name="Google Shape;1075;p13"/>
            <p:cNvCxnSpPr>
              <a:stCxn id="1023" idx="4"/>
              <a:endCxn id="1027" idx="0"/>
            </p:cNvCxnSpPr>
            <p:nvPr/>
          </p:nvCxnSpPr>
          <p:spPr>
            <a:xfrm>
              <a:off x="6556774" y="4939611"/>
              <a:ext cx="329400" cy="246000"/>
            </a:xfrm>
            <a:prstGeom prst="straightConnector1">
              <a:avLst/>
            </a:prstGeom>
            <a:noFill/>
            <a:ln cap="flat" cmpd="sng" w="38100">
              <a:solidFill>
                <a:srgbClr val="FF9000"/>
              </a:solidFill>
              <a:prstDash val="solid"/>
              <a:round/>
              <a:headEnd len="sm" w="sm" type="none"/>
              <a:tailEnd len="sm" w="sm" type="none"/>
            </a:ln>
          </p:spPr>
        </p:cxnSp>
        <p:cxnSp>
          <p:nvCxnSpPr>
            <p:cNvPr id="1076" name="Google Shape;1076;p13"/>
            <p:cNvCxnSpPr>
              <a:stCxn id="1023" idx="4"/>
              <a:endCxn id="1028" idx="0"/>
            </p:cNvCxnSpPr>
            <p:nvPr/>
          </p:nvCxnSpPr>
          <p:spPr>
            <a:xfrm>
              <a:off x="6556774" y="4939611"/>
              <a:ext cx="988500" cy="246000"/>
            </a:xfrm>
            <a:prstGeom prst="straightConnector1">
              <a:avLst/>
            </a:prstGeom>
            <a:noFill/>
            <a:ln cap="flat" cmpd="sng" w="38100">
              <a:solidFill>
                <a:srgbClr val="FF9000"/>
              </a:solidFill>
              <a:prstDash val="solid"/>
              <a:round/>
              <a:headEnd len="sm" w="sm" type="none"/>
              <a:tailEnd len="sm" w="sm" type="none"/>
            </a:ln>
          </p:spPr>
        </p:cxnSp>
        <p:cxnSp>
          <p:nvCxnSpPr>
            <p:cNvPr id="1077" name="Google Shape;1077;p13"/>
            <p:cNvCxnSpPr>
              <a:stCxn id="1022" idx="4"/>
              <a:endCxn id="1027" idx="0"/>
            </p:cNvCxnSpPr>
            <p:nvPr/>
          </p:nvCxnSpPr>
          <p:spPr>
            <a:xfrm flipH="1">
              <a:off x="6886420" y="4939611"/>
              <a:ext cx="329400" cy="246000"/>
            </a:xfrm>
            <a:prstGeom prst="straightConnector1">
              <a:avLst/>
            </a:prstGeom>
            <a:noFill/>
            <a:ln cap="flat" cmpd="sng" w="38100">
              <a:solidFill>
                <a:srgbClr val="FF9000"/>
              </a:solidFill>
              <a:prstDash val="solid"/>
              <a:round/>
              <a:headEnd len="sm" w="sm" type="none"/>
              <a:tailEnd len="sm" w="sm" type="none"/>
            </a:ln>
          </p:spPr>
        </p:cxnSp>
        <p:cxnSp>
          <p:nvCxnSpPr>
            <p:cNvPr id="1078" name="Google Shape;1078;p13"/>
            <p:cNvCxnSpPr>
              <a:stCxn id="1022" idx="4"/>
              <a:endCxn id="1028" idx="0"/>
            </p:cNvCxnSpPr>
            <p:nvPr/>
          </p:nvCxnSpPr>
          <p:spPr>
            <a:xfrm>
              <a:off x="7215820" y="4939611"/>
              <a:ext cx="329400" cy="246000"/>
            </a:xfrm>
            <a:prstGeom prst="straightConnector1">
              <a:avLst/>
            </a:prstGeom>
            <a:noFill/>
            <a:ln cap="flat" cmpd="sng" w="38100">
              <a:solidFill>
                <a:srgbClr val="FF9000"/>
              </a:solidFill>
              <a:prstDash val="solid"/>
              <a:round/>
              <a:headEnd len="sm" w="sm" type="none"/>
              <a:tailEnd len="sm" w="sm" type="none"/>
            </a:ln>
          </p:spPr>
        </p:cxnSp>
        <p:cxnSp>
          <p:nvCxnSpPr>
            <p:cNvPr id="1079" name="Google Shape;1079;p13"/>
            <p:cNvCxnSpPr>
              <a:stCxn id="1022" idx="4"/>
              <a:endCxn id="1029" idx="0"/>
            </p:cNvCxnSpPr>
            <p:nvPr/>
          </p:nvCxnSpPr>
          <p:spPr>
            <a:xfrm>
              <a:off x="7215820" y="4939611"/>
              <a:ext cx="988500" cy="246000"/>
            </a:xfrm>
            <a:prstGeom prst="straightConnector1">
              <a:avLst/>
            </a:prstGeom>
            <a:noFill/>
            <a:ln cap="flat" cmpd="sng" w="38100">
              <a:solidFill>
                <a:srgbClr val="FF9000"/>
              </a:solidFill>
              <a:prstDash val="solid"/>
              <a:round/>
              <a:headEnd len="sm" w="sm" type="none"/>
              <a:tailEnd len="sm" w="sm" type="none"/>
            </a:ln>
          </p:spPr>
        </p:cxnSp>
        <p:cxnSp>
          <p:nvCxnSpPr>
            <p:cNvPr id="1080" name="Google Shape;1080;p13"/>
            <p:cNvCxnSpPr>
              <a:stCxn id="1024" idx="4"/>
              <a:endCxn id="1028" idx="0"/>
            </p:cNvCxnSpPr>
            <p:nvPr/>
          </p:nvCxnSpPr>
          <p:spPr>
            <a:xfrm flipH="1">
              <a:off x="7545465" y="4939611"/>
              <a:ext cx="329400" cy="246000"/>
            </a:xfrm>
            <a:prstGeom prst="straightConnector1">
              <a:avLst/>
            </a:prstGeom>
            <a:noFill/>
            <a:ln cap="flat" cmpd="sng" w="38100">
              <a:solidFill>
                <a:srgbClr val="FF9000"/>
              </a:solidFill>
              <a:prstDash val="solid"/>
              <a:round/>
              <a:headEnd len="sm" w="sm" type="none"/>
              <a:tailEnd len="sm" w="sm" type="none"/>
            </a:ln>
          </p:spPr>
        </p:cxnSp>
        <p:cxnSp>
          <p:nvCxnSpPr>
            <p:cNvPr id="1081" name="Google Shape;1081;p13"/>
            <p:cNvCxnSpPr>
              <a:stCxn id="1024" idx="4"/>
              <a:endCxn id="1029" idx="0"/>
            </p:cNvCxnSpPr>
            <p:nvPr/>
          </p:nvCxnSpPr>
          <p:spPr>
            <a:xfrm>
              <a:off x="7874865" y="4939611"/>
              <a:ext cx="329400" cy="246000"/>
            </a:xfrm>
            <a:prstGeom prst="straightConnector1">
              <a:avLst/>
            </a:prstGeom>
            <a:noFill/>
            <a:ln cap="flat" cmpd="sng" w="38100">
              <a:solidFill>
                <a:srgbClr val="FF9000"/>
              </a:solidFill>
              <a:prstDash val="solid"/>
              <a:round/>
              <a:headEnd len="sm" w="sm" type="none"/>
              <a:tailEnd len="sm" w="sm" type="none"/>
            </a:ln>
          </p:spPr>
        </p:cxnSp>
        <p:cxnSp>
          <p:nvCxnSpPr>
            <p:cNvPr id="1082" name="Google Shape;1082;p13"/>
            <p:cNvCxnSpPr>
              <a:stCxn id="1024" idx="4"/>
              <a:endCxn id="1030" idx="0"/>
            </p:cNvCxnSpPr>
            <p:nvPr/>
          </p:nvCxnSpPr>
          <p:spPr>
            <a:xfrm>
              <a:off x="7874865" y="4939611"/>
              <a:ext cx="988500" cy="246000"/>
            </a:xfrm>
            <a:prstGeom prst="straightConnector1">
              <a:avLst/>
            </a:prstGeom>
            <a:noFill/>
            <a:ln cap="flat" cmpd="sng" w="38100">
              <a:solidFill>
                <a:srgbClr val="FF9000"/>
              </a:solidFill>
              <a:prstDash val="solid"/>
              <a:round/>
              <a:headEnd len="sm" w="sm" type="none"/>
              <a:tailEnd len="sm" w="sm" type="none"/>
            </a:ln>
          </p:spPr>
        </p:cxnSp>
        <p:cxnSp>
          <p:nvCxnSpPr>
            <p:cNvPr id="1083" name="Google Shape;1083;p13"/>
            <p:cNvCxnSpPr>
              <a:stCxn id="1025" idx="4"/>
              <a:endCxn id="1029" idx="0"/>
            </p:cNvCxnSpPr>
            <p:nvPr/>
          </p:nvCxnSpPr>
          <p:spPr>
            <a:xfrm flipH="1">
              <a:off x="8204510" y="4939611"/>
              <a:ext cx="329400" cy="246000"/>
            </a:xfrm>
            <a:prstGeom prst="straightConnector1">
              <a:avLst/>
            </a:prstGeom>
            <a:noFill/>
            <a:ln cap="flat" cmpd="sng" w="38100">
              <a:solidFill>
                <a:srgbClr val="FF9000"/>
              </a:solidFill>
              <a:prstDash val="solid"/>
              <a:round/>
              <a:headEnd len="sm" w="sm" type="none"/>
              <a:tailEnd len="sm" w="sm" type="none"/>
            </a:ln>
          </p:spPr>
        </p:cxnSp>
        <p:cxnSp>
          <p:nvCxnSpPr>
            <p:cNvPr id="1084" name="Google Shape;1084;p13"/>
            <p:cNvCxnSpPr>
              <a:stCxn id="1025" idx="4"/>
              <a:endCxn id="1030" idx="0"/>
            </p:cNvCxnSpPr>
            <p:nvPr/>
          </p:nvCxnSpPr>
          <p:spPr>
            <a:xfrm>
              <a:off x="8533910" y="4939611"/>
              <a:ext cx="329400" cy="246000"/>
            </a:xfrm>
            <a:prstGeom prst="straightConnector1">
              <a:avLst/>
            </a:prstGeom>
            <a:noFill/>
            <a:ln cap="flat" cmpd="sng" w="38100">
              <a:solidFill>
                <a:srgbClr val="FF9000"/>
              </a:solidFill>
              <a:prstDash val="solid"/>
              <a:round/>
              <a:headEnd len="sm" w="sm" type="none"/>
              <a:tailEnd len="sm" w="sm" type="none"/>
            </a:ln>
          </p:spPr>
        </p:cxnSp>
        <p:cxnSp>
          <p:nvCxnSpPr>
            <p:cNvPr id="1085" name="Google Shape;1085;p13"/>
            <p:cNvCxnSpPr>
              <a:stCxn id="1025" idx="4"/>
              <a:endCxn id="1028" idx="0"/>
            </p:cNvCxnSpPr>
            <p:nvPr/>
          </p:nvCxnSpPr>
          <p:spPr>
            <a:xfrm flipH="1">
              <a:off x="7545410" y="4939611"/>
              <a:ext cx="988500" cy="246000"/>
            </a:xfrm>
            <a:prstGeom prst="straightConnector1">
              <a:avLst/>
            </a:prstGeom>
            <a:noFill/>
            <a:ln cap="flat" cmpd="sng" w="38100">
              <a:solidFill>
                <a:srgbClr val="FF9000"/>
              </a:solidFill>
              <a:prstDash val="solid"/>
              <a:round/>
              <a:headEnd len="sm" w="sm" type="none"/>
              <a:tailEnd len="sm" w="sm" type="none"/>
            </a:ln>
          </p:spPr>
        </p:cxnSp>
        <p:cxnSp>
          <p:nvCxnSpPr>
            <p:cNvPr id="1086" name="Google Shape;1086;p13"/>
            <p:cNvCxnSpPr>
              <a:stCxn id="1024" idx="4"/>
              <a:endCxn id="1027" idx="0"/>
            </p:cNvCxnSpPr>
            <p:nvPr/>
          </p:nvCxnSpPr>
          <p:spPr>
            <a:xfrm flipH="1">
              <a:off x="6886365" y="4939611"/>
              <a:ext cx="988500" cy="246000"/>
            </a:xfrm>
            <a:prstGeom prst="straightConnector1">
              <a:avLst/>
            </a:prstGeom>
            <a:noFill/>
            <a:ln cap="flat" cmpd="sng" w="38100">
              <a:solidFill>
                <a:srgbClr val="FF9000"/>
              </a:solidFill>
              <a:prstDash val="solid"/>
              <a:round/>
              <a:headEnd len="sm" w="sm" type="none"/>
              <a:tailEnd len="sm" w="sm" type="none"/>
            </a:ln>
          </p:spPr>
        </p:cxnSp>
        <p:cxnSp>
          <p:nvCxnSpPr>
            <p:cNvPr id="1087" name="Google Shape;1087;p13"/>
            <p:cNvCxnSpPr>
              <a:stCxn id="1025" idx="4"/>
              <a:endCxn id="1032" idx="0"/>
            </p:cNvCxnSpPr>
            <p:nvPr/>
          </p:nvCxnSpPr>
          <p:spPr>
            <a:xfrm>
              <a:off x="8533910" y="4939611"/>
              <a:ext cx="988500" cy="246000"/>
            </a:xfrm>
            <a:prstGeom prst="straightConnector1">
              <a:avLst/>
            </a:prstGeom>
            <a:noFill/>
            <a:ln cap="flat" cmpd="sng" w="38100">
              <a:solidFill>
                <a:srgbClr val="FF9000"/>
              </a:solidFill>
              <a:prstDash val="solid"/>
              <a:round/>
              <a:headEnd len="sm" w="sm" type="none"/>
              <a:tailEnd len="sm" w="sm" type="none"/>
            </a:ln>
          </p:spPr>
        </p:cxnSp>
        <p:cxnSp>
          <p:nvCxnSpPr>
            <p:cNvPr id="1088" name="Google Shape;1088;p13"/>
            <p:cNvCxnSpPr>
              <a:stCxn id="1026" idx="4"/>
              <a:endCxn id="1030" idx="0"/>
            </p:cNvCxnSpPr>
            <p:nvPr/>
          </p:nvCxnSpPr>
          <p:spPr>
            <a:xfrm flipH="1">
              <a:off x="8863556" y="4939611"/>
              <a:ext cx="329400" cy="246000"/>
            </a:xfrm>
            <a:prstGeom prst="straightConnector1">
              <a:avLst/>
            </a:prstGeom>
            <a:noFill/>
            <a:ln cap="flat" cmpd="sng" w="38100">
              <a:solidFill>
                <a:srgbClr val="FF9000"/>
              </a:solidFill>
              <a:prstDash val="solid"/>
              <a:round/>
              <a:headEnd len="sm" w="sm" type="none"/>
              <a:tailEnd len="sm" w="sm" type="none"/>
            </a:ln>
          </p:spPr>
        </p:cxnSp>
        <p:cxnSp>
          <p:nvCxnSpPr>
            <p:cNvPr id="1089" name="Google Shape;1089;p13"/>
            <p:cNvCxnSpPr>
              <a:stCxn id="1026" idx="4"/>
              <a:endCxn id="1032" idx="0"/>
            </p:cNvCxnSpPr>
            <p:nvPr/>
          </p:nvCxnSpPr>
          <p:spPr>
            <a:xfrm>
              <a:off x="9192956" y="4939611"/>
              <a:ext cx="329400" cy="246000"/>
            </a:xfrm>
            <a:prstGeom prst="straightConnector1">
              <a:avLst/>
            </a:prstGeom>
            <a:noFill/>
            <a:ln cap="flat" cmpd="sng" w="38100">
              <a:solidFill>
                <a:srgbClr val="FF9000"/>
              </a:solidFill>
              <a:prstDash val="solid"/>
              <a:round/>
              <a:headEnd len="sm" w="sm" type="none"/>
              <a:tailEnd len="sm" w="sm" type="none"/>
            </a:ln>
          </p:spPr>
        </p:cxnSp>
        <p:cxnSp>
          <p:nvCxnSpPr>
            <p:cNvPr id="1090" name="Google Shape;1090;p13"/>
            <p:cNvCxnSpPr>
              <a:stCxn id="1026" idx="4"/>
              <a:endCxn id="1029" idx="0"/>
            </p:cNvCxnSpPr>
            <p:nvPr/>
          </p:nvCxnSpPr>
          <p:spPr>
            <a:xfrm flipH="1">
              <a:off x="8204456" y="4939611"/>
              <a:ext cx="988500" cy="246000"/>
            </a:xfrm>
            <a:prstGeom prst="straightConnector1">
              <a:avLst/>
            </a:prstGeom>
            <a:noFill/>
            <a:ln cap="flat" cmpd="sng" w="38100">
              <a:solidFill>
                <a:srgbClr val="FF9000"/>
              </a:solidFill>
              <a:prstDash val="solid"/>
              <a:round/>
              <a:headEnd len="sm" w="sm" type="none"/>
              <a:tailEnd len="sm" w="sm" type="none"/>
            </a:ln>
          </p:spPr>
        </p:cxnSp>
        <p:cxnSp>
          <p:nvCxnSpPr>
            <p:cNvPr id="1091" name="Google Shape;1091;p13"/>
            <p:cNvCxnSpPr>
              <a:stCxn id="1031" idx="4"/>
              <a:endCxn id="1030" idx="0"/>
            </p:cNvCxnSpPr>
            <p:nvPr/>
          </p:nvCxnSpPr>
          <p:spPr>
            <a:xfrm flipH="1">
              <a:off x="8863501" y="4939611"/>
              <a:ext cx="988500" cy="246000"/>
            </a:xfrm>
            <a:prstGeom prst="straightConnector1">
              <a:avLst/>
            </a:prstGeom>
            <a:noFill/>
            <a:ln cap="flat" cmpd="sng" w="38100">
              <a:solidFill>
                <a:srgbClr val="FF9000"/>
              </a:solidFill>
              <a:prstDash val="solid"/>
              <a:round/>
              <a:headEnd len="sm" w="sm" type="none"/>
              <a:tailEnd len="sm" w="sm" type="none"/>
            </a:ln>
          </p:spPr>
        </p:cxnSp>
        <p:cxnSp>
          <p:nvCxnSpPr>
            <p:cNvPr id="1092" name="Google Shape;1092;p13"/>
            <p:cNvCxnSpPr>
              <a:stCxn id="1027" idx="4"/>
            </p:cNvCxnSpPr>
            <p:nvPr/>
          </p:nvCxnSpPr>
          <p:spPr>
            <a:xfrm>
              <a:off x="6886296" y="5368346"/>
              <a:ext cx="1318200" cy="246000"/>
            </a:xfrm>
            <a:prstGeom prst="straightConnector1">
              <a:avLst/>
            </a:prstGeom>
            <a:noFill/>
            <a:ln cap="flat" cmpd="sng" w="38100">
              <a:solidFill>
                <a:srgbClr val="FF9000"/>
              </a:solidFill>
              <a:prstDash val="solid"/>
              <a:round/>
              <a:headEnd len="sm" w="sm" type="none"/>
              <a:tailEnd len="sm" w="sm" type="none"/>
            </a:ln>
          </p:spPr>
        </p:cxnSp>
        <p:cxnSp>
          <p:nvCxnSpPr>
            <p:cNvPr id="1093" name="Google Shape;1093;p13"/>
            <p:cNvCxnSpPr>
              <a:stCxn id="1029" idx="4"/>
            </p:cNvCxnSpPr>
            <p:nvPr/>
          </p:nvCxnSpPr>
          <p:spPr>
            <a:xfrm>
              <a:off x="8204387" y="5368346"/>
              <a:ext cx="0" cy="246000"/>
            </a:xfrm>
            <a:prstGeom prst="straightConnector1">
              <a:avLst/>
            </a:prstGeom>
            <a:noFill/>
            <a:ln cap="flat" cmpd="sng" w="38100">
              <a:solidFill>
                <a:srgbClr val="FF9000"/>
              </a:solidFill>
              <a:prstDash val="solid"/>
              <a:round/>
              <a:headEnd len="sm" w="sm" type="none"/>
              <a:tailEnd len="sm" w="sm" type="none"/>
            </a:ln>
          </p:spPr>
        </p:cxnSp>
        <p:cxnSp>
          <p:nvCxnSpPr>
            <p:cNvPr id="1094" name="Google Shape;1094;p13"/>
            <p:cNvCxnSpPr>
              <a:endCxn id="1030" idx="4"/>
            </p:cNvCxnSpPr>
            <p:nvPr/>
          </p:nvCxnSpPr>
          <p:spPr>
            <a:xfrm flipH="1" rot="10800000">
              <a:off x="8204332" y="5368346"/>
              <a:ext cx="659100" cy="246000"/>
            </a:xfrm>
            <a:prstGeom prst="straightConnector1">
              <a:avLst/>
            </a:prstGeom>
            <a:noFill/>
            <a:ln cap="flat" cmpd="sng" w="38100">
              <a:solidFill>
                <a:srgbClr val="FF9000"/>
              </a:solidFill>
              <a:prstDash val="solid"/>
              <a:round/>
              <a:headEnd len="sm" w="sm" type="none"/>
              <a:tailEnd len="sm" w="sm" type="none"/>
            </a:ln>
          </p:spPr>
        </p:cxnSp>
        <p:cxnSp>
          <p:nvCxnSpPr>
            <p:cNvPr id="1095" name="Google Shape;1095;p13"/>
            <p:cNvCxnSpPr>
              <a:stCxn id="1028" idx="4"/>
            </p:cNvCxnSpPr>
            <p:nvPr/>
          </p:nvCxnSpPr>
          <p:spPr>
            <a:xfrm>
              <a:off x="7545342" y="5368346"/>
              <a:ext cx="659100" cy="246000"/>
            </a:xfrm>
            <a:prstGeom prst="straightConnector1">
              <a:avLst/>
            </a:prstGeom>
            <a:noFill/>
            <a:ln cap="flat" cmpd="sng" w="38100">
              <a:solidFill>
                <a:srgbClr val="FF9000"/>
              </a:solidFill>
              <a:prstDash val="solid"/>
              <a:round/>
              <a:headEnd len="sm" w="sm" type="none"/>
              <a:tailEnd len="sm" w="sm" type="none"/>
            </a:ln>
          </p:spPr>
        </p:cxnSp>
        <p:cxnSp>
          <p:nvCxnSpPr>
            <p:cNvPr id="1096" name="Google Shape;1096;p13"/>
            <p:cNvCxnSpPr>
              <a:stCxn id="1032" idx="4"/>
            </p:cNvCxnSpPr>
            <p:nvPr/>
          </p:nvCxnSpPr>
          <p:spPr>
            <a:xfrm flipH="1">
              <a:off x="8204278" y="5368346"/>
              <a:ext cx="1318200" cy="246000"/>
            </a:xfrm>
            <a:prstGeom prst="straightConnector1">
              <a:avLst/>
            </a:prstGeom>
            <a:noFill/>
            <a:ln cap="flat" cmpd="sng" w="38100">
              <a:solidFill>
                <a:srgbClr val="FF9000"/>
              </a:solidFill>
              <a:prstDash val="solid"/>
              <a:round/>
              <a:headEnd len="sm" w="sm" type="none"/>
              <a:tailEnd len="sm" w="sm" type="none"/>
            </a:ln>
          </p:spPr>
        </p:cxnSp>
      </p:grpSp>
      <p:grpSp>
        <p:nvGrpSpPr>
          <p:cNvPr id="1097" name="Google Shape;1097;p13"/>
          <p:cNvGrpSpPr/>
          <p:nvPr/>
        </p:nvGrpSpPr>
        <p:grpSpPr>
          <a:xfrm>
            <a:off x="823207" y="1842336"/>
            <a:ext cx="2011743" cy="2505888"/>
            <a:chOff x="823207" y="1842336"/>
            <a:chExt cx="2011743" cy="2505888"/>
          </a:xfrm>
        </p:grpSpPr>
        <p:sp>
          <p:nvSpPr>
            <p:cNvPr id="1098" name="Google Shape;1098;p13"/>
            <p:cNvSpPr/>
            <p:nvPr/>
          </p:nvSpPr>
          <p:spPr>
            <a:xfrm>
              <a:off x="2139762" y="3919391"/>
              <a:ext cx="365665" cy="182832"/>
            </a:xfrm>
            <a:prstGeom prst="ellipse">
              <a:avLst/>
            </a:prstGeom>
            <a:solidFill>
              <a:srgbClr val="E5DFEC"/>
            </a:solidFill>
            <a:ln cap="flat" cmpd="sng" w="38100">
              <a:solidFill>
                <a:srgbClr val="31859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099" name="Google Shape;1099;p13"/>
            <p:cNvSpPr/>
            <p:nvPr/>
          </p:nvSpPr>
          <p:spPr>
            <a:xfrm>
              <a:off x="1810242" y="3490657"/>
              <a:ext cx="365665" cy="182832"/>
            </a:xfrm>
            <a:prstGeom prst="ellipse">
              <a:avLst/>
            </a:prstGeom>
            <a:solidFill>
              <a:srgbClr val="E5DFEC"/>
            </a:solidFill>
            <a:ln cap="flat" cmpd="sng" w="38100">
              <a:solidFill>
                <a:srgbClr val="31859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100" name="Google Shape;1100;p13"/>
            <p:cNvSpPr/>
            <p:nvPr/>
          </p:nvSpPr>
          <p:spPr>
            <a:xfrm>
              <a:off x="823207" y="3061921"/>
              <a:ext cx="365665" cy="182832"/>
            </a:xfrm>
            <a:prstGeom prst="ellipse">
              <a:avLst/>
            </a:prstGeom>
            <a:solidFill>
              <a:srgbClr val="E5DFEC"/>
            </a:solidFill>
            <a:ln cap="flat" cmpd="sng" w="38100">
              <a:solidFill>
                <a:srgbClr val="31859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101" name="Google Shape;1101;p13"/>
            <p:cNvSpPr/>
            <p:nvPr/>
          </p:nvSpPr>
          <p:spPr>
            <a:xfrm>
              <a:off x="1152738" y="2634833"/>
              <a:ext cx="365665" cy="182832"/>
            </a:xfrm>
            <a:prstGeom prst="ellipse">
              <a:avLst/>
            </a:prstGeom>
            <a:solidFill>
              <a:srgbClr val="E5DFEC"/>
            </a:solidFill>
            <a:ln cap="flat" cmpd="sng" w="38100">
              <a:solidFill>
                <a:srgbClr val="31859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102" name="Google Shape;1102;p13"/>
            <p:cNvSpPr/>
            <p:nvPr/>
          </p:nvSpPr>
          <p:spPr>
            <a:xfrm>
              <a:off x="2469285" y="2203802"/>
              <a:ext cx="365665" cy="182832"/>
            </a:xfrm>
            <a:prstGeom prst="ellipse">
              <a:avLst/>
            </a:prstGeom>
            <a:solidFill>
              <a:srgbClr val="E5DFEC"/>
            </a:solidFill>
            <a:ln cap="flat" cmpd="sng" w="38100">
              <a:solidFill>
                <a:srgbClr val="31859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103" name="Google Shape;1103;p13"/>
            <p:cNvSpPr/>
            <p:nvPr/>
          </p:nvSpPr>
          <p:spPr>
            <a:xfrm>
              <a:off x="2130730" y="1842336"/>
              <a:ext cx="365665" cy="182832"/>
            </a:xfrm>
            <a:prstGeom prst="ellipse">
              <a:avLst/>
            </a:prstGeom>
            <a:solidFill>
              <a:srgbClr val="E5DFEC"/>
            </a:solidFill>
            <a:ln cap="flat" cmpd="sng" w="38100">
              <a:solidFill>
                <a:srgbClr val="31859B"/>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cxnSp>
          <p:nvCxnSpPr>
            <p:cNvPr id="1104" name="Google Shape;1104;p13"/>
            <p:cNvCxnSpPr>
              <a:stCxn id="1103" idx="4"/>
              <a:endCxn id="1102" idx="0"/>
            </p:cNvCxnSpPr>
            <p:nvPr/>
          </p:nvCxnSpPr>
          <p:spPr>
            <a:xfrm>
              <a:off x="2313563" y="2025168"/>
              <a:ext cx="338700" cy="178500"/>
            </a:xfrm>
            <a:prstGeom prst="straightConnector1">
              <a:avLst/>
            </a:prstGeom>
            <a:noFill/>
            <a:ln cap="flat" cmpd="sng" w="38100">
              <a:solidFill>
                <a:srgbClr val="31859B"/>
              </a:solidFill>
              <a:prstDash val="solid"/>
              <a:round/>
              <a:headEnd len="lg" w="lg" type="none"/>
              <a:tailEnd len="sm" w="sm" type="none"/>
            </a:ln>
          </p:spPr>
        </p:cxnSp>
        <p:cxnSp>
          <p:nvCxnSpPr>
            <p:cNvPr id="1105" name="Google Shape;1105;p13"/>
            <p:cNvCxnSpPr>
              <a:stCxn id="1101" idx="0"/>
              <a:endCxn id="1102" idx="4"/>
            </p:cNvCxnSpPr>
            <p:nvPr/>
          </p:nvCxnSpPr>
          <p:spPr>
            <a:xfrm flipH="1" rot="10800000">
              <a:off x="1335571" y="2386733"/>
              <a:ext cx="1316400" cy="248100"/>
            </a:xfrm>
            <a:prstGeom prst="straightConnector1">
              <a:avLst/>
            </a:prstGeom>
            <a:noFill/>
            <a:ln cap="flat" cmpd="sng" w="38100">
              <a:solidFill>
                <a:srgbClr val="31859B"/>
              </a:solidFill>
              <a:prstDash val="solid"/>
              <a:round/>
              <a:headEnd len="lg" w="lg" type="none"/>
              <a:tailEnd len="sm" w="sm" type="none"/>
            </a:ln>
          </p:spPr>
        </p:cxnSp>
        <p:cxnSp>
          <p:nvCxnSpPr>
            <p:cNvPr id="1106" name="Google Shape;1106;p13"/>
            <p:cNvCxnSpPr>
              <a:stCxn id="1101" idx="4"/>
              <a:endCxn id="854" idx="0"/>
            </p:cNvCxnSpPr>
            <p:nvPr/>
          </p:nvCxnSpPr>
          <p:spPr>
            <a:xfrm flipH="1">
              <a:off x="1004371" y="2817665"/>
              <a:ext cx="331200" cy="244200"/>
            </a:xfrm>
            <a:prstGeom prst="straightConnector1">
              <a:avLst/>
            </a:prstGeom>
            <a:noFill/>
            <a:ln cap="flat" cmpd="sng" w="38100">
              <a:solidFill>
                <a:srgbClr val="31859B"/>
              </a:solidFill>
              <a:prstDash val="solid"/>
              <a:round/>
              <a:headEnd len="lg" w="lg" type="none"/>
              <a:tailEnd len="sm" w="sm" type="none"/>
            </a:ln>
          </p:spPr>
        </p:cxnSp>
        <p:cxnSp>
          <p:nvCxnSpPr>
            <p:cNvPr id="1107" name="Google Shape;1107;p13"/>
            <p:cNvCxnSpPr>
              <a:stCxn id="1099" idx="0"/>
              <a:endCxn id="1100" idx="4"/>
            </p:cNvCxnSpPr>
            <p:nvPr/>
          </p:nvCxnSpPr>
          <p:spPr>
            <a:xfrm rot="10800000">
              <a:off x="1006075" y="3244657"/>
              <a:ext cx="987000" cy="246000"/>
            </a:xfrm>
            <a:prstGeom prst="straightConnector1">
              <a:avLst/>
            </a:prstGeom>
            <a:noFill/>
            <a:ln cap="flat" cmpd="sng" w="38100">
              <a:solidFill>
                <a:srgbClr val="31859B"/>
              </a:solidFill>
              <a:prstDash val="solid"/>
              <a:round/>
              <a:headEnd len="lg" w="lg" type="none"/>
              <a:tailEnd len="sm" w="sm" type="none"/>
            </a:ln>
          </p:spPr>
        </p:cxnSp>
        <p:cxnSp>
          <p:nvCxnSpPr>
            <p:cNvPr id="1108" name="Google Shape;1108;p13"/>
            <p:cNvCxnSpPr>
              <a:stCxn id="1098" idx="0"/>
              <a:endCxn id="1099" idx="4"/>
            </p:cNvCxnSpPr>
            <p:nvPr/>
          </p:nvCxnSpPr>
          <p:spPr>
            <a:xfrm rot="10800000">
              <a:off x="1993195" y="3673391"/>
              <a:ext cx="329400" cy="246000"/>
            </a:xfrm>
            <a:prstGeom prst="straightConnector1">
              <a:avLst/>
            </a:prstGeom>
            <a:noFill/>
            <a:ln cap="flat" cmpd="sng" w="38100">
              <a:solidFill>
                <a:srgbClr val="31859B"/>
              </a:solidFill>
              <a:prstDash val="solid"/>
              <a:round/>
              <a:headEnd len="lg" w="lg" type="none"/>
              <a:tailEnd len="sm" w="sm" type="none"/>
            </a:ln>
          </p:spPr>
        </p:cxnSp>
        <p:cxnSp>
          <p:nvCxnSpPr>
            <p:cNvPr id="1109" name="Google Shape;1109;p13"/>
            <p:cNvCxnSpPr>
              <a:stCxn id="866" idx="4"/>
              <a:endCxn id="874" idx="0"/>
            </p:cNvCxnSpPr>
            <p:nvPr/>
          </p:nvCxnSpPr>
          <p:spPr>
            <a:xfrm>
              <a:off x="2322598" y="4102224"/>
              <a:ext cx="0" cy="246000"/>
            </a:xfrm>
            <a:prstGeom prst="straightConnector1">
              <a:avLst/>
            </a:prstGeom>
            <a:noFill/>
            <a:ln cap="flat" cmpd="sng" w="38100">
              <a:solidFill>
                <a:srgbClr val="31859B"/>
              </a:solidFill>
              <a:prstDash val="solid"/>
              <a:round/>
              <a:headEnd len="lg" w="lg" type="none"/>
              <a:tailEnd len="sm" w="sm" type="none"/>
            </a:ln>
          </p:spPr>
        </p:cxnSp>
      </p:grpSp>
      <p:grpSp>
        <p:nvGrpSpPr>
          <p:cNvPr id="1110" name="Google Shape;1110;p13"/>
          <p:cNvGrpSpPr/>
          <p:nvPr/>
        </p:nvGrpSpPr>
        <p:grpSpPr>
          <a:xfrm>
            <a:off x="1813170" y="2390512"/>
            <a:ext cx="1497873" cy="1100242"/>
            <a:chOff x="1813170" y="2390512"/>
            <a:chExt cx="1497873" cy="1100242"/>
          </a:xfrm>
        </p:grpSpPr>
        <p:sp>
          <p:nvSpPr>
            <p:cNvPr id="1111" name="Google Shape;1111;p13"/>
            <p:cNvSpPr/>
            <p:nvPr/>
          </p:nvSpPr>
          <p:spPr>
            <a:xfrm>
              <a:off x="2805258" y="3065151"/>
              <a:ext cx="365665" cy="182832"/>
            </a:xfrm>
            <a:prstGeom prst="ellipse">
              <a:avLst/>
            </a:prstGeom>
            <a:solidFill>
              <a:srgbClr val="FFD7D7"/>
            </a:solidFill>
            <a:ln cap="flat" cmpd="sng" w="38100">
              <a:solidFill>
                <a:srgbClr val="EF0137"/>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112" name="Google Shape;1112;p13"/>
            <p:cNvSpPr/>
            <p:nvPr/>
          </p:nvSpPr>
          <p:spPr>
            <a:xfrm>
              <a:off x="1813170" y="2633020"/>
              <a:ext cx="365665" cy="182832"/>
            </a:xfrm>
            <a:prstGeom prst="ellipse">
              <a:avLst/>
            </a:prstGeom>
            <a:solidFill>
              <a:srgbClr val="FFD7D7"/>
            </a:solidFill>
            <a:ln cap="flat" cmpd="sng" w="38100">
              <a:solidFill>
                <a:srgbClr val="EF0137"/>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cxnSp>
          <p:nvCxnSpPr>
            <p:cNvPr id="1113" name="Google Shape;1113;p13"/>
            <p:cNvCxnSpPr>
              <a:stCxn id="856" idx="4"/>
              <a:endCxn id="862" idx="0"/>
            </p:cNvCxnSpPr>
            <p:nvPr/>
          </p:nvCxnSpPr>
          <p:spPr>
            <a:xfrm>
              <a:off x="2981643" y="3244754"/>
              <a:ext cx="329400" cy="246000"/>
            </a:xfrm>
            <a:prstGeom prst="straightConnector1">
              <a:avLst/>
            </a:prstGeom>
            <a:noFill/>
            <a:ln cap="flat" cmpd="sng" w="38100">
              <a:solidFill>
                <a:srgbClr val="EF0137"/>
              </a:solidFill>
              <a:prstDash val="solid"/>
              <a:round/>
              <a:headEnd len="lg" w="lg" type="none"/>
              <a:tailEnd len="sm" w="sm" type="none"/>
            </a:ln>
          </p:spPr>
        </p:cxnSp>
        <p:cxnSp>
          <p:nvCxnSpPr>
            <p:cNvPr id="1114" name="Google Shape;1114;p13"/>
            <p:cNvCxnSpPr>
              <a:stCxn id="849" idx="4"/>
              <a:endCxn id="1111" idx="0"/>
            </p:cNvCxnSpPr>
            <p:nvPr/>
          </p:nvCxnSpPr>
          <p:spPr>
            <a:xfrm>
              <a:off x="1993075" y="2816018"/>
              <a:ext cx="995100" cy="249000"/>
            </a:xfrm>
            <a:prstGeom prst="straightConnector1">
              <a:avLst/>
            </a:prstGeom>
            <a:noFill/>
            <a:ln cap="flat" cmpd="sng" w="38100">
              <a:solidFill>
                <a:srgbClr val="EF0137"/>
              </a:solidFill>
              <a:prstDash val="solid"/>
              <a:round/>
              <a:headEnd len="lg" w="lg" type="none"/>
              <a:tailEnd len="sm" w="sm" type="none"/>
            </a:ln>
          </p:spPr>
        </p:cxnSp>
        <p:cxnSp>
          <p:nvCxnSpPr>
            <p:cNvPr id="1115" name="Google Shape;1115;p13"/>
            <p:cNvCxnSpPr>
              <a:stCxn id="1116" idx="4"/>
              <a:endCxn id="849" idx="0"/>
            </p:cNvCxnSpPr>
            <p:nvPr/>
          </p:nvCxnSpPr>
          <p:spPr>
            <a:xfrm>
              <a:off x="1991534" y="2390512"/>
              <a:ext cx="1500" cy="242700"/>
            </a:xfrm>
            <a:prstGeom prst="straightConnector1">
              <a:avLst/>
            </a:prstGeom>
            <a:noFill/>
            <a:ln cap="flat" cmpd="sng" w="38100">
              <a:solidFill>
                <a:srgbClr val="EF0137"/>
              </a:solidFill>
              <a:prstDash val="solid"/>
              <a:round/>
              <a:headEnd len="lg" w="lg" type="none"/>
              <a:tailEnd len="sm" w="sm" type="none"/>
            </a:ln>
          </p:spPr>
        </p:cxnSp>
      </p:grpSp>
      <p:grpSp>
        <p:nvGrpSpPr>
          <p:cNvPr id="1117" name="Google Shape;1117;p13"/>
          <p:cNvGrpSpPr/>
          <p:nvPr/>
        </p:nvGrpSpPr>
        <p:grpSpPr>
          <a:xfrm>
            <a:off x="1808701" y="1830528"/>
            <a:ext cx="1685293" cy="2517695"/>
            <a:chOff x="1808701" y="1830528"/>
            <a:chExt cx="1685293" cy="2517695"/>
          </a:xfrm>
        </p:grpSpPr>
        <p:sp>
          <p:nvSpPr>
            <p:cNvPr id="1118" name="Google Shape;1118;p13"/>
            <p:cNvSpPr/>
            <p:nvPr/>
          </p:nvSpPr>
          <p:spPr>
            <a:xfrm>
              <a:off x="2798808" y="3919391"/>
              <a:ext cx="365665" cy="182832"/>
            </a:xfrm>
            <a:prstGeom prst="ellipse">
              <a:avLst/>
            </a:prstGeom>
            <a:solidFill>
              <a:srgbClr val="F2DADA"/>
            </a:solidFill>
            <a:ln cap="flat" cmpd="sng" w="38100">
              <a:solidFill>
                <a:schemeClr val="accent6"/>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119" name="Google Shape;1119;p13"/>
            <p:cNvSpPr/>
            <p:nvPr/>
          </p:nvSpPr>
          <p:spPr>
            <a:xfrm>
              <a:off x="3128329" y="3490291"/>
              <a:ext cx="365665" cy="182832"/>
            </a:xfrm>
            <a:prstGeom prst="ellipse">
              <a:avLst/>
            </a:prstGeom>
            <a:solidFill>
              <a:srgbClr val="F2DADA"/>
            </a:solidFill>
            <a:ln cap="flat" cmpd="sng" w="38100">
              <a:solidFill>
                <a:schemeClr val="accent6"/>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120" name="Google Shape;1120;p13"/>
            <p:cNvSpPr/>
            <p:nvPr/>
          </p:nvSpPr>
          <p:spPr>
            <a:xfrm>
              <a:off x="2142470" y="3058692"/>
              <a:ext cx="365665" cy="182832"/>
            </a:xfrm>
            <a:prstGeom prst="ellipse">
              <a:avLst/>
            </a:prstGeom>
            <a:solidFill>
              <a:srgbClr val="F2DADA"/>
            </a:solidFill>
            <a:ln cap="flat" cmpd="sng" w="38100">
              <a:solidFill>
                <a:schemeClr val="accent6"/>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121" name="Google Shape;1121;p13"/>
            <p:cNvSpPr/>
            <p:nvPr/>
          </p:nvSpPr>
          <p:spPr>
            <a:xfrm>
              <a:off x="2471049" y="2633003"/>
              <a:ext cx="365665" cy="182832"/>
            </a:xfrm>
            <a:prstGeom prst="ellipse">
              <a:avLst/>
            </a:prstGeom>
            <a:solidFill>
              <a:srgbClr val="F2DADA"/>
            </a:solidFill>
            <a:ln cap="flat" cmpd="sng" w="38100">
              <a:solidFill>
                <a:schemeClr val="accent6"/>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116" name="Google Shape;1116;p13"/>
            <p:cNvSpPr/>
            <p:nvPr/>
          </p:nvSpPr>
          <p:spPr>
            <a:xfrm>
              <a:off x="1808701" y="2207680"/>
              <a:ext cx="365665" cy="182832"/>
            </a:xfrm>
            <a:prstGeom prst="ellipse">
              <a:avLst/>
            </a:prstGeom>
            <a:solidFill>
              <a:srgbClr val="F2DADA"/>
            </a:solidFill>
            <a:ln cap="flat" cmpd="sng" w="38100">
              <a:solidFill>
                <a:schemeClr val="accent6"/>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122" name="Google Shape;1122;p13"/>
            <p:cNvSpPr/>
            <p:nvPr/>
          </p:nvSpPr>
          <p:spPr>
            <a:xfrm>
              <a:off x="2126958" y="1830528"/>
              <a:ext cx="365665" cy="182832"/>
            </a:xfrm>
            <a:prstGeom prst="ellipse">
              <a:avLst/>
            </a:prstGeom>
            <a:solidFill>
              <a:srgbClr val="F2DADA"/>
            </a:solidFill>
            <a:ln cap="flat" cmpd="sng" w="38100">
              <a:solidFill>
                <a:schemeClr val="accent6"/>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cxnSp>
          <p:nvCxnSpPr>
            <p:cNvPr id="1123" name="Google Shape;1123;p13"/>
            <p:cNvCxnSpPr>
              <a:stCxn id="1103" idx="4"/>
              <a:endCxn id="1116" idx="0"/>
            </p:cNvCxnSpPr>
            <p:nvPr/>
          </p:nvCxnSpPr>
          <p:spPr>
            <a:xfrm flipH="1">
              <a:off x="1991663" y="2025168"/>
              <a:ext cx="321900" cy="182400"/>
            </a:xfrm>
            <a:prstGeom prst="straightConnector1">
              <a:avLst/>
            </a:prstGeom>
            <a:noFill/>
            <a:ln cap="flat" cmpd="sng" w="38100">
              <a:solidFill>
                <a:schemeClr val="accent6"/>
              </a:solidFill>
              <a:prstDash val="solid"/>
              <a:round/>
              <a:headEnd len="lg" w="lg" type="none"/>
              <a:tailEnd len="sm" w="sm" type="none"/>
            </a:ln>
          </p:spPr>
        </p:cxnSp>
        <p:cxnSp>
          <p:nvCxnSpPr>
            <p:cNvPr id="1124" name="Google Shape;1124;p13"/>
            <p:cNvCxnSpPr>
              <a:stCxn id="1116" idx="4"/>
              <a:endCxn id="1121" idx="0"/>
            </p:cNvCxnSpPr>
            <p:nvPr/>
          </p:nvCxnSpPr>
          <p:spPr>
            <a:xfrm>
              <a:off x="1991534" y="2390512"/>
              <a:ext cx="662400" cy="242400"/>
            </a:xfrm>
            <a:prstGeom prst="straightConnector1">
              <a:avLst/>
            </a:prstGeom>
            <a:noFill/>
            <a:ln cap="flat" cmpd="sng" w="38100">
              <a:solidFill>
                <a:schemeClr val="accent6"/>
              </a:solidFill>
              <a:prstDash val="solid"/>
              <a:round/>
              <a:headEnd len="lg" w="lg" type="none"/>
              <a:tailEnd len="sm" w="sm" type="none"/>
            </a:ln>
          </p:spPr>
        </p:cxnSp>
        <p:cxnSp>
          <p:nvCxnSpPr>
            <p:cNvPr id="1125" name="Google Shape;1125;p13"/>
            <p:cNvCxnSpPr>
              <a:stCxn id="851" idx="4"/>
              <a:endCxn id="1120" idx="0"/>
            </p:cNvCxnSpPr>
            <p:nvPr/>
          </p:nvCxnSpPr>
          <p:spPr>
            <a:xfrm flipH="1">
              <a:off x="2325421" y="2816018"/>
              <a:ext cx="326700" cy="242700"/>
            </a:xfrm>
            <a:prstGeom prst="straightConnector1">
              <a:avLst/>
            </a:prstGeom>
            <a:noFill/>
            <a:ln cap="flat" cmpd="sng" w="38100">
              <a:solidFill>
                <a:schemeClr val="accent6"/>
              </a:solidFill>
              <a:prstDash val="solid"/>
              <a:round/>
              <a:headEnd len="lg" w="lg" type="none"/>
              <a:tailEnd len="sm" w="sm" type="none"/>
            </a:ln>
          </p:spPr>
        </p:cxnSp>
        <p:cxnSp>
          <p:nvCxnSpPr>
            <p:cNvPr id="1126" name="Google Shape;1126;p13"/>
            <p:cNvCxnSpPr>
              <a:stCxn id="855" idx="4"/>
              <a:endCxn id="1119" idx="0"/>
            </p:cNvCxnSpPr>
            <p:nvPr/>
          </p:nvCxnSpPr>
          <p:spPr>
            <a:xfrm>
              <a:off x="2322598" y="3244754"/>
              <a:ext cx="988500" cy="245400"/>
            </a:xfrm>
            <a:prstGeom prst="straightConnector1">
              <a:avLst/>
            </a:prstGeom>
            <a:noFill/>
            <a:ln cap="flat" cmpd="sng" w="38100">
              <a:solidFill>
                <a:schemeClr val="accent6"/>
              </a:solidFill>
              <a:prstDash val="solid"/>
              <a:round/>
              <a:headEnd len="lg" w="lg" type="none"/>
              <a:tailEnd len="sm" w="sm" type="none"/>
            </a:ln>
          </p:spPr>
        </p:cxnSp>
        <p:cxnSp>
          <p:nvCxnSpPr>
            <p:cNvPr id="1127" name="Google Shape;1127;p13"/>
            <p:cNvCxnSpPr>
              <a:stCxn id="1119" idx="4"/>
              <a:endCxn id="1118" idx="0"/>
            </p:cNvCxnSpPr>
            <p:nvPr/>
          </p:nvCxnSpPr>
          <p:spPr>
            <a:xfrm flipH="1">
              <a:off x="2981762" y="3673123"/>
              <a:ext cx="329400" cy="246300"/>
            </a:xfrm>
            <a:prstGeom prst="straightConnector1">
              <a:avLst/>
            </a:prstGeom>
            <a:noFill/>
            <a:ln cap="flat" cmpd="sng" w="38100">
              <a:solidFill>
                <a:schemeClr val="accent6"/>
              </a:solidFill>
              <a:prstDash val="solid"/>
              <a:round/>
              <a:headEnd len="lg" w="lg" type="none"/>
              <a:tailEnd len="sm" w="sm" type="none"/>
            </a:ln>
          </p:spPr>
        </p:cxnSp>
        <p:cxnSp>
          <p:nvCxnSpPr>
            <p:cNvPr id="1128" name="Google Shape;1128;p13"/>
            <p:cNvCxnSpPr>
              <a:stCxn id="1118" idx="4"/>
              <a:endCxn id="1129" idx="0"/>
            </p:cNvCxnSpPr>
            <p:nvPr/>
          </p:nvCxnSpPr>
          <p:spPr>
            <a:xfrm flipH="1">
              <a:off x="2322541" y="4102223"/>
              <a:ext cx="659100" cy="246000"/>
            </a:xfrm>
            <a:prstGeom prst="straightConnector1">
              <a:avLst/>
            </a:prstGeom>
            <a:noFill/>
            <a:ln cap="flat" cmpd="sng" w="38100">
              <a:solidFill>
                <a:schemeClr val="accent6"/>
              </a:solidFill>
              <a:prstDash val="solid"/>
              <a:round/>
              <a:headEnd len="lg" w="lg" type="none"/>
              <a:tailEnd len="sm" w="sm" type="none"/>
            </a:ln>
          </p:spPr>
        </p:cxnSp>
      </p:grpSp>
      <p:grpSp>
        <p:nvGrpSpPr>
          <p:cNvPr id="1130" name="Google Shape;1130;p13"/>
          <p:cNvGrpSpPr/>
          <p:nvPr/>
        </p:nvGrpSpPr>
        <p:grpSpPr>
          <a:xfrm>
            <a:off x="2126959" y="4348127"/>
            <a:ext cx="378468" cy="621464"/>
            <a:chOff x="2126959" y="4348127"/>
            <a:chExt cx="378468" cy="621464"/>
          </a:xfrm>
        </p:grpSpPr>
        <p:sp>
          <p:nvSpPr>
            <p:cNvPr id="1129" name="Google Shape;1129;p13"/>
            <p:cNvSpPr/>
            <p:nvPr/>
          </p:nvSpPr>
          <p:spPr>
            <a:xfrm>
              <a:off x="2139762" y="4348127"/>
              <a:ext cx="365665" cy="182832"/>
            </a:xfrm>
            <a:prstGeom prst="ellipse">
              <a:avLst/>
            </a:prstGeom>
            <a:solidFill>
              <a:srgbClr val="E5DFEC"/>
            </a:solidFill>
            <a:ln cap="flat" cmpd="sng" w="38100">
              <a:solidFill>
                <a:schemeClr val="accent4"/>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131" name="Google Shape;1131;p13"/>
            <p:cNvSpPr/>
            <p:nvPr/>
          </p:nvSpPr>
          <p:spPr>
            <a:xfrm>
              <a:off x="2126959" y="4786759"/>
              <a:ext cx="365665" cy="182832"/>
            </a:xfrm>
            <a:prstGeom prst="ellipse">
              <a:avLst/>
            </a:prstGeom>
            <a:solidFill>
              <a:srgbClr val="E5DFEC"/>
            </a:solidFill>
            <a:ln cap="flat" cmpd="sng" w="38100">
              <a:solidFill>
                <a:schemeClr val="accent4"/>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cxnSp>
          <p:nvCxnSpPr>
            <p:cNvPr id="1132" name="Google Shape;1132;p13"/>
            <p:cNvCxnSpPr>
              <a:stCxn id="1129" idx="4"/>
              <a:endCxn id="1131" idx="0"/>
            </p:cNvCxnSpPr>
            <p:nvPr/>
          </p:nvCxnSpPr>
          <p:spPr>
            <a:xfrm flipH="1">
              <a:off x="2309695" y="4530959"/>
              <a:ext cx="12900" cy="255900"/>
            </a:xfrm>
            <a:prstGeom prst="straightConnector1">
              <a:avLst/>
            </a:prstGeom>
            <a:noFill/>
            <a:ln cap="flat" cmpd="sng" w="38100">
              <a:solidFill>
                <a:schemeClr val="accent4"/>
              </a:solidFill>
              <a:prstDash val="solid"/>
              <a:round/>
              <a:headEnd len="lg" w="lg" type="none"/>
              <a:tailEnd len="sm" w="sm" type="none"/>
            </a:ln>
          </p:spPr>
        </p:cxnSp>
      </p:grpSp>
      <p:sp>
        <p:nvSpPr>
          <p:cNvPr id="1133" name="Google Shape;1133;p13"/>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1134" name="Google Shape;1134;p13"/>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097"/>
                                        </p:tgtEl>
                                        <p:attrNameLst>
                                          <p:attrName>style.visibility</p:attrName>
                                        </p:attrNameLst>
                                      </p:cBhvr>
                                      <p:to>
                                        <p:strVal val="visible"/>
                                      </p:to>
                                    </p:set>
                                    <p:animEffect filter="fade" transition="in">
                                      <p:cBhvr>
                                        <p:cTn dur="500"/>
                                        <p:tgtEl>
                                          <p:spTgt spid="109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17"/>
                                        </p:tgtEl>
                                        <p:attrNameLst>
                                          <p:attrName>style.visibility</p:attrName>
                                        </p:attrNameLst>
                                      </p:cBhvr>
                                      <p:to>
                                        <p:strVal val="visible"/>
                                      </p:to>
                                    </p:set>
                                    <p:animEffect filter="fade" transition="in">
                                      <p:cBhvr>
                                        <p:cTn dur="500"/>
                                        <p:tgtEl>
                                          <p:spTgt spid="111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10"/>
                                        </p:tgtEl>
                                        <p:attrNameLst>
                                          <p:attrName>style.visibility</p:attrName>
                                        </p:attrNameLst>
                                      </p:cBhvr>
                                      <p:to>
                                        <p:strVal val="visible"/>
                                      </p:to>
                                    </p:set>
                                    <p:animEffect filter="fade" transition="in">
                                      <p:cBhvr>
                                        <p:cTn dur="500"/>
                                        <p:tgtEl>
                                          <p:spTgt spid="1110"/>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009"/>
                                        </p:tgtEl>
                                        <p:attrNameLst>
                                          <p:attrName>style.visibility</p:attrName>
                                        </p:attrNameLst>
                                      </p:cBhvr>
                                      <p:to>
                                        <p:strVal val="visible"/>
                                      </p:to>
                                    </p:set>
                                    <p:animEffect filter="fade" transition="in">
                                      <p:cBhvr>
                                        <p:cTn dur="500"/>
                                        <p:tgtEl>
                                          <p:spTgt spid="100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44"/>
                                        </p:tgtEl>
                                        <p:attrNameLst>
                                          <p:attrName>style.visibility</p:attrName>
                                        </p:attrNameLst>
                                      </p:cBhvr>
                                      <p:to>
                                        <p:strVal val="visible"/>
                                      </p:to>
                                    </p:set>
                                    <p:animEffect filter="fade" transition="in">
                                      <p:cBhvr>
                                        <p:cTn dur="500"/>
                                        <p:tgtEl>
                                          <p:spTgt spid="8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9" name="Shape 1139"/>
        <p:cNvGrpSpPr/>
        <p:nvPr/>
      </p:nvGrpSpPr>
      <p:grpSpPr>
        <a:xfrm>
          <a:off x="0" y="0"/>
          <a:ext cx="0" cy="0"/>
          <a:chOff x="0" y="0"/>
          <a:chExt cx="0" cy="0"/>
        </a:xfrm>
      </p:grpSpPr>
      <p:sp>
        <p:nvSpPr>
          <p:cNvPr id="1140" name="Google Shape;1140;p1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Key Aspects of Portable Stimulus</a:t>
            </a:r>
            <a:endParaRPr/>
          </a:p>
        </p:txBody>
      </p:sp>
      <p:grpSp>
        <p:nvGrpSpPr>
          <p:cNvPr id="1141" name="Google Shape;1141;p14"/>
          <p:cNvGrpSpPr/>
          <p:nvPr/>
        </p:nvGrpSpPr>
        <p:grpSpPr>
          <a:xfrm>
            <a:off x="309572" y="1583952"/>
            <a:ext cx="11542692" cy="1881315"/>
            <a:chOff x="4772" y="529852"/>
            <a:chExt cx="11542692" cy="1881315"/>
          </a:xfrm>
        </p:grpSpPr>
        <p:sp>
          <p:nvSpPr>
            <p:cNvPr id="1142" name="Google Shape;1142;p14"/>
            <p:cNvSpPr/>
            <p:nvPr/>
          </p:nvSpPr>
          <p:spPr>
            <a:xfrm>
              <a:off x="455783" y="529852"/>
              <a:ext cx="738017" cy="738017"/>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14"/>
            <p:cNvSpPr/>
            <p:nvPr/>
          </p:nvSpPr>
          <p:spPr>
            <a:xfrm>
              <a:off x="4772" y="1521785"/>
              <a:ext cx="1640039" cy="8610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14"/>
            <p:cNvSpPr txBox="1"/>
            <p:nvPr/>
          </p:nvSpPr>
          <p:spPr>
            <a:xfrm>
              <a:off x="4772" y="1521785"/>
              <a:ext cx="1640039" cy="86102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66092"/>
                </a:buClr>
                <a:buSzPts val="2000"/>
                <a:buFont typeface="Arial"/>
                <a:buNone/>
              </a:pPr>
              <a:r>
                <a:rPr b="0" i="0" lang="en-US" sz="2000" u="none" cap="none" strike="noStrike">
                  <a:solidFill>
                    <a:srgbClr val="366092"/>
                  </a:solidFill>
                  <a:latin typeface="Arial"/>
                  <a:ea typeface="Arial"/>
                  <a:cs typeface="Arial"/>
                  <a:sym typeface="Arial"/>
                </a:rPr>
                <a:t>Capture</a:t>
              </a:r>
              <a:br>
                <a:rPr b="0" i="0" lang="en-US" sz="2000" u="none" cap="none" strike="noStrike">
                  <a:solidFill>
                    <a:srgbClr val="366092"/>
                  </a:solidFill>
                  <a:latin typeface="Arial"/>
                  <a:ea typeface="Arial"/>
                  <a:cs typeface="Arial"/>
                  <a:sym typeface="Arial"/>
                </a:rPr>
              </a:br>
              <a:r>
                <a:rPr b="0" i="0" lang="en-US" sz="2000" u="none" cap="none" strike="noStrike">
                  <a:solidFill>
                    <a:srgbClr val="366092"/>
                  </a:solidFill>
                  <a:latin typeface="Arial"/>
                  <a:ea typeface="Arial"/>
                  <a:cs typeface="Arial"/>
                  <a:sym typeface="Arial"/>
                </a:rPr>
                <a:t>test intent</a:t>
              </a:r>
              <a:endParaRPr/>
            </a:p>
          </p:txBody>
        </p:sp>
        <p:sp>
          <p:nvSpPr>
            <p:cNvPr id="1145" name="Google Shape;1145;p14"/>
            <p:cNvSpPr/>
            <p:nvPr/>
          </p:nvSpPr>
          <p:spPr>
            <a:xfrm rot="-1020000">
              <a:off x="2382828" y="690562"/>
              <a:ext cx="738017" cy="738017"/>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14"/>
            <p:cNvSpPr/>
            <p:nvPr/>
          </p:nvSpPr>
          <p:spPr>
            <a:xfrm>
              <a:off x="1931818" y="1550147"/>
              <a:ext cx="1640039" cy="8610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14"/>
            <p:cNvSpPr txBox="1"/>
            <p:nvPr/>
          </p:nvSpPr>
          <p:spPr>
            <a:xfrm>
              <a:off x="1931818" y="1550147"/>
              <a:ext cx="1640039" cy="86102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66092"/>
                </a:buClr>
                <a:buSzPts val="2000"/>
                <a:buFont typeface="Arial"/>
                <a:buNone/>
              </a:pPr>
              <a:r>
                <a:rPr b="0" i="0" lang="en-US" sz="2000" u="none" cap="none" strike="noStrike">
                  <a:solidFill>
                    <a:srgbClr val="366092"/>
                  </a:solidFill>
                  <a:latin typeface="Arial"/>
                  <a:ea typeface="Arial"/>
                  <a:cs typeface="Arial"/>
                  <a:sym typeface="Arial"/>
                </a:rPr>
                <a:t>Partial scenario description</a:t>
              </a:r>
              <a:endParaRPr/>
            </a:p>
          </p:txBody>
        </p:sp>
        <p:sp>
          <p:nvSpPr>
            <p:cNvPr id="1148" name="Google Shape;1148;p14"/>
            <p:cNvSpPr/>
            <p:nvPr/>
          </p:nvSpPr>
          <p:spPr>
            <a:xfrm>
              <a:off x="4309874" y="529852"/>
              <a:ext cx="738017" cy="738017"/>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4"/>
            <p:cNvSpPr/>
            <p:nvPr/>
          </p:nvSpPr>
          <p:spPr>
            <a:xfrm>
              <a:off x="3858864" y="1550147"/>
              <a:ext cx="1640039" cy="8610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4"/>
            <p:cNvSpPr txBox="1"/>
            <p:nvPr/>
          </p:nvSpPr>
          <p:spPr>
            <a:xfrm>
              <a:off x="3858864" y="1550147"/>
              <a:ext cx="1640039" cy="86102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66092"/>
                </a:buClr>
                <a:buSzPts val="2000"/>
                <a:buFont typeface="Arial"/>
                <a:buNone/>
              </a:pPr>
              <a:r>
                <a:rPr b="0" i="0" lang="en-US" sz="2000" u="none" cap="none" strike="noStrike">
                  <a:solidFill>
                    <a:srgbClr val="366092"/>
                  </a:solidFill>
                  <a:latin typeface="Arial"/>
                  <a:ea typeface="Arial"/>
                  <a:cs typeface="Arial"/>
                  <a:sym typeface="Arial"/>
                </a:rPr>
                <a:t>Composable scenarios</a:t>
              </a:r>
              <a:endParaRPr/>
            </a:p>
          </p:txBody>
        </p:sp>
        <p:sp>
          <p:nvSpPr>
            <p:cNvPr id="1151" name="Google Shape;1151;p14"/>
            <p:cNvSpPr/>
            <p:nvPr/>
          </p:nvSpPr>
          <p:spPr>
            <a:xfrm>
              <a:off x="6236920" y="529852"/>
              <a:ext cx="738017" cy="738017"/>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4"/>
            <p:cNvSpPr/>
            <p:nvPr/>
          </p:nvSpPr>
          <p:spPr>
            <a:xfrm>
              <a:off x="5785910" y="1550147"/>
              <a:ext cx="1640039" cy="8610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4"/>
            <p:cNvSpPr txBox="1"/>
            <p:nvPr/>
          </p:nvSpPr>
          <p:spPr>
            <a:xfrm>
              <a:off x="5785910" y="1550147"/>
              <a:ext cx="1640039" cy="86102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66092"/>
                </a:buClr>
                <a:buSzPts val="2000"/>
                <a:buFont typeface="Arial"/>
                <a:buNone/>
              </a:pPr>
              <a:r>
                <a:rPr b="0" i="0" lang="en-US" sz="2000" u="none" cap="none" strike="noStrike">
                  <a:solidFill>
                    <a:srgbClr val="366092"/>
                  </a:solidFill>
                  <a:latin typeface="Arial"/>
                  <a:ea typeface="Arial"/>
                  <a:cs typeface="Arial"/>
                  <a:sym typeface="Arial"/>
                </a:rPr>
                <a:t>Formal representation of test space</a:t>
              </a:r>
              <a:endParaRPr/>
            </a:p>
          </p:txBody>
        </p:sp>
        <p:sp>
          <p:nvSpPr>
            <p:cNvPr id="1154" name="Google Shape;1154;p14"/>
            <p:cNvSpPr/>
            <p:nvPr/>
          </p:nvSpPr>
          <p:spPr>
            <a:xfrm>
              <a:off x="8163966" y="529852"/>
              <a:ext cx="738017" cy="738017"/>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14"/>
            <p:cNvSpPr/>
            <p:nvPr/>
          </p:nvSpPr>
          <p:spPr>
            <a:xfrm>
              <a:off x="7712955" y="1550147"/>
              <a:ext cx="1640039" cy="8610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14"/>
            <p:cNvSpPr txBox="1"/>
            <p:nvPr/>
          </p:nvSpPr>
          <p:spPr>
            <a:xfrm>
              <a:off x="7712955" y="1550147"/>
              <a:ext cx="1640039" cy="86102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66092"/>
                </a:buClr>
                <a:buSzPts val="2000"/>
                <a:buFont typeface="Arial"/>
                <a:buNone/>
              </a:pPr>
              <a:r>
                <a:rPr b="0" i="0" lang="en-US" sz="2000" u="none" cap="none" strike="noStrike">
                  <a:solidFill>
                    <a:srgbClr val="366092"/>
                  </a:solidFill>
                  <a:latin typeface="Arial"/>
                  <a:ea typeface="Arial"/>
                  <a:cs typeface="Arial"/>
                  <a:sym typeface="Arial"/>
                </a:rPr>
                <a:t>Automated test generation</a:t>
              </a:r>
              <a:endParaRPr/>
            </a:p>
          </p:txBody>
        </p:sp>
        <p:sp>
          <p:nvSpPr>
            <p:cNvPr id="1157" name="Google Shape;1157;p14"/>
            <p:cNvSpPr/>
            <p:nvPr/>
          </p:nvSpPr>
          <p:spPr>
            <a:xfrm>
              <a:off x="10224724" y="529852"/>
              <a:ext cx="738017" cy="738017"/>
            </a:xfrm>
            <a:prstGeom prst="rect">
              <a:avLst/>
            </a:prstGeom>
            <a:blipFill rotWithShape="1">
              <a:blip r:embed="rId8">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14"/>
            <p:cNvSpPr/>
            <p:nvPr/>
          </p:nvSpPr>
          <p:spPr>
            <a:xfrm>
              <a:off x="9640001" y="1550147"/>
              <a:ext cx="1907463" cy="8610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14"/>
            <p:cNvSpPr txBox="1"/>
            <p:nvPr/>
          </p:nvSpPr>
          <p:spPr>
            <a:xfrm>
              <a:off x="9640001" y="1550147"/>
              <a:ext cx="1907463" cy="86102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366092"/>
                </a:buClr>
                <a:buSzPts val="2000"/>
                <a:buFont typeface="Arial"/>
                <a:buNone/>
              </a:pPr>
              <a:r>
                <a:rPr b="0" i="0" lang="en-US" sz="2000" u="none" cap="none" strike="noStrike">
                  <a:solidFill>
                    <a:srgbClr val="366092"/>
                  </a:solidFill>
                  <a:latin typeface="Arial"/>
                  <a:ea typeface="Arial"/>
                  <a:cs typeface="Arial"/>
                  <a:sym typeface="Arial"/>
                </a:rPr>
                <a:t>Target multiple implementations</a:t>
              </a:r>
              <a:endParaRPr/>
            </a:p>
          </p:txBody>
        </p:sp>
      </p:grpSp>
      <p:grpSp>
        <p:nvGrpSpPr>
          <p:cNvPr id="1160" name="Google Shape;1160;p14"/>
          <p:cNvGrpSpPr/>
          <p:nvPr/>
        </p:nvGrpSpPr>
        <p:grpSpPr>
          <a:xfrm>
            <a:off x="380999" y="3564234"/>
            <a:ext cx="6705600" cy="461665"/>
            <a:chOff x="1066702" y="4729068"/>
            <a:chExt cx="6705600" cy="461665"/>
          </a:xfrm>
        </p:grpSpPr>
        <p:sp>
          <p:nvSpPr>
            <p:cNvPr id="1161" name="Google Shape;1161;p14"/>
            <p:cNvSpPr/>
            <p:nvPr/>
          </p:nvSpPr>
          <p:spPr>
            <a:xfrm rot="5400000">
              <a:off x="4300620" y="1511288"/>
              <a:ext cx="237765" cy="6705600"/>
            </a:xfrm>
            <a:prstGeom prst="rightBracket">
              <a:avLst>
                <a:gd fmla="val 8333" name="adj"/>
              </a:avLst>
            </a:prstGeom>
            <a:noFill/>
            <a:ln cap="flat" cmpd="sng" w="38100">
              <a:solidFill>
                <a:srgbClr val="3660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1162" name="Google Shape;1162;p14"/>
            <p:cNvSpPr txBox="1"/>
            <p:nvPr/>
          </p:nvSpPr>
          <p:spPr>
            <a:xfrm>
              <a:off x="3047902" y="4729068"/>
              <a:ext cx="2743200" cy="461665"/>
            </a:xfrm>
            <a:prstGeom prst="rect">
              <a:avLst/>
            </a:prstGeom>
            <a:solidFill>
              <a:srgbClr val="F7F7F7"/>
            </a:solidFill>
            <a:ln>
              <a:noFill/>
            </a:ln>
          </p:spPr>
          <p:txBody>
            <a:bodyPr anchorCtr="0" anchor="t" bIns="45700" lIns="45700" spcFirstLastPara="1" rIns="45700" wrap="square" tIns="45700">
              <a:spAutoFit/>
            </a:bodyPr>
            <a:lstStyle/>
            <a:p>
              <a:pPr indent="0" lvl="0" marL="0" marR="0" rtl="0" algn="ctr">
                <a:spcBef>
                  <a:spcPts val="0"/>
                </a:spcBef>
                <a:spcAft>
                  <a:spcPts val="0"/>
                </a:spcAft>
                <a:buNone/>
              </a:pPr>
              <a:r>
                <a:rPr b="0" i="0" lang="en-US" sz="2400" u="none" cap="none" strike="noStrike">
                  <a:solidFill>
                    <a:srgbClr val="366092"/>
                  </a:solidFill>
                  <a:latin typeface="Arial"/>
                  <a:ea typeface="Arial"/>
                  <a:cs typeface="Arial"/>
                  <a:sym typeface="Arial"/>
                </a:rPr>
                <a:t>Separate test intent</a:t>
              </a:r>
              <a:endParaRPr/>
            </a:p>
          </p:txBody>
        </p:sp>
      </p:grpSp>
      <p:grpSp>
        <p:nvGrpSpPr>
          <p:cNvPr id="1163" name="Google Shape;1163;p14"/>
          <p:cNvGrpSpPr/>
          <p:nvPr/>
        </p:nvGrpSpPr>
        <p:grpSpPr>
          <a:xfrm>
            <a:off x="7162801" y="3564234"/>
            <a:ext cx="4694237" cy="461665"/>
            <a:chOff x="7162801" y="4729068"/>
            <a:chExt cx="4694237" cy="461665"/>
          </a:xfrm>
        </p:grpSpPr>
        <p:sp>
          <p:nvSpPr>
            <p:cNvPr id="1164" name="Google Shape;1164;p14"/>
            <p:cNvSpPr/>
            <p:nvPr/>
          </p:nvSpPr>
          <p:spPr>
            <a:xfrm rot="5400000">
              <a:off x="9391036" y="2516970"/>
              <a:ext cx="237766" cy="4694237"/>
            </a:xfrm>
            <a:prstGeom prst="rightBracket">
              <a:avLst>
                <a:gd fmla="val 8333" name="adj"/>
              </a:avLst>
            </a:prstGeom>
            <a:noFill/>
            <a:ln cap="flat" cmpd="sng" w="38100">
              <a:solidFill>
                <a:srgbClr val="36609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Arial"/>
                <a:ea typeface="Arial"/>
                <a:cs typeface="Arial"/>
                <a:sym typeface="Arial"/>
              </a:endParaRPr>
            </a:p>
          </p:txBody>
        </p:sp>
        <p:sp>
          <p:nvSpPr>
            <p:cNvPr id="1165" name="Google Shape;1165;p14"/>
            <p:cNvSpPr txBox="1"/>
            <p:nvPr/>
          </p:nvSpPr>
          <p:spPr>
            <a:xfrm>
              <a:off x="8062119" y="4729068"/>
              <a:ext cx="2895600" cy="461665"/>
            </a:xfrm>
            <a:prstGeom prst="rect">
              <a:avLst/>
            </a:prstGeom>
            <a:solidFill>
              <a:srgbClr val="F7F7F7"/>
            </a:solidFill>
            <a:ln>
              <a:noFill/>
            </a:ln>
          </p:spPr>
          <p:txBody>
            <a:bodyPr anchorCtr="0" anchor="t" bIns="45700" lIns="45700" spcFirstLastPara="1" rIns="45700" wrap="square" tIns="45700">
              <a:spAutoFit/>
            </a:bodyPr>
            <a:lstStyle/>
            <a:p>
              <a:pPr indent="0" lvl="0" marL="0" marR="0" rtl="0" algn="ctr">
                <a:spcBef>
                  <a:spcPts val="0"/>
                </a:spcBef>
                <a:spcAft>
                  <a:spcPts val="0"/>
                </a:spcAft>
                <a:buNone/>
              </a:pPr>
              <a:r>
                <a:rPr b="0" i="0" lang="en-US" sz="2400" u="none" cap="none" strike="noStrike">
                  <a:solidFill>
                    <a:srgbClr val="366092"/>
                  </a:solidFill>
                  <a:latin typeface="Arial"/>
                  <a:ea typeface="Arial"/>
                  <a:cs typeface="Arial"/>
                  <a:sym typeface="Arial"/>
                </a:rPr>
                <a:t>from implementation</a:t>
              </a:r>
              <a:endParaRPr/>
            </a:p>
          </p:txBody>
        </p:sp>
      </p:grpSp>
      <p:sp>
        <p:nvSpPr>
          <p:cNvPr id="1166" name="Google Shape;1166;p14"/>
          <p:cNvSpPr txBox="1"/>
          <p:nvPr/>
        </p:nvSpPr>
        <p:spPr>
          <a:xfrm>
            <a:off x="2796212" y="4213381"/>
            <a:ext cx="6569414" cy="1754326"/>
          </a:xfrm>
          <a:prstGeom prst="rect">
            <a:avLst/>
          </a:prstGeom>
          <a:solidFill>
            <a:schemeClr val="accent1"/>
          </a:solidFill>
          <a:ln>
            <a:noFill/>
          </a:ln>
          <a:effectLst>
            <a:outerShdw blurRad="40000" rotWithShape="0" dir="5400000" dist="23000">
              <a:srgbClr val="000000">
                <a:alpha val="34901"/>
              </a:srgbClr>
            </a:outerShdw>
          </a:effectLst>
        </p:spPr>
        <p:txBody>
          <a:bodyPr anchorCtr="0" anchor="t" bIns="45700" lIns="45700" spcFirstLastPara="1" rIns="45700" wrap="square" tIns="45700">
            <a:spAutoFit/>
          </a:bodyPr>
          <a:lstStyle/>
          <a:p>
            <a:pPr indent="0" lvl="0" marL="0" marR="0" rtl="0" algn="ctr">
              <a:spcBef>
                <a:spcPts val="0"/>
              </a:spcBef>
              <a:spcAft>
                <a:spcPts val="0"/>
              </a:spcAft>
              <a:buNone/>
            </a:pPr>
            <a:r>
              <a:rPr b="0" i="0" lang="en-US" sz="3600" u="none" cap="none" strike="noStrike">
                <a:solidFill>
                  <a:schemeClr val="lt1"/>
                </a:solidFill>
                <a:latin typeface="Arial"/>
                <a:ea typeface="Arial"/>
                <a:cs typeface="Arial"/>
                <a:sym typeface="Arial"/>
              </a:rPr>
              <a:t>High-coverage test generation</a:t>
            </a:r>
            <a:br>
              <a:rPr b="0" i="0" lang="en-US" sz="3600" u="none" cap="none" strike="noStrike">
                <a:solidFill>
                  <a:schemeClr val="lt1"/>
                </a:solidFill>
                <a:latin typeface="Arial"/>
                <a:ea typeface="Arial"/>
                <a:cs typeface="Arial"/>
                <a:sym typeface="Arial"/>
              </a:rPr>
            </a:br>
            <a:r>
              <a:rPr b="0" i="0" lang="en-US" sz="3600" u="none" cap="none" strike="noStrike">
                <a:solidFill>
                  <a:schemeClr val="lt1"/>
                </a:solidFill>
                <a:latin typeface="Arial"/>
                <a:ea typeface="Arial"/>
                <a:cs typeface="Arial"/>
                <a:sym typeface="Arial"/>
              </a:rPr>
              <a:t>across the verification process </a:t>
            </a:r>
            <a:br>
              <a:rPr b="0" i="0" lang="en-US" sz="3600" u="none" cap="none" strike="noStrike">
                <a:solidFill>
                  <a:schemeClr val="lt1"/>
                </a:solidFill>
                <a:latin typeface="Arial"/>
                <a:ea typeface="Arial"/>
                <a:cs typeface="Arial"/>
                <a:sym typeface="Arial"/>
              </a:rPr>
            </a:br>
            <a:r>
              <a:rPr b="0" i="0" lang="en-US" sz="3600" u="none" cap="none" strike="noStrike">
                <a:solidFill>
                  <a:schemeClr val="lt1"/>
                </a:solidFill>
                <a:latin typeface="Arial"/>
                <a:ea typeface="Arial"/>
                <a:cs typeface="Arial"/>
                <a:sym typeface="Arial"/>
              </a:rPr>
              <a:t>with much less effort</a:t>
            </a:r>
            <a:endParaRPr/>
          </a:p>
        </p:txBody>
      </p:sp>
      <p:sp>
        <p:nvSpPr>
          <p:cNvPr id="1167" name="Google Shape;1167;p14"/>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1168" name="Google Shape;1168;p14"/>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60"/>
                                        </p:tgtEl>
                                        <p:attrNameLst>
                                          <p:attrName>style.visibility</p:attrName>
                                        </p:attrNameLst>
                                      </p:cBhvr>
                                      <p:to>
                                        <p:strVal val="visible"/>
                                      </p:to>
                                    </p:set>
                                    <p:animEffect filter="fade" transition="in">
                                      <p:cBhvr>
                                        <p:cTn dur="500"/>
                                        <p:tgtEl>
                                          <p:spTgt spid="116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63"/>
                                        </p:tgtEl>
                                        <p:attrNameLst>
                                          <p:attrName>style.visibility</p:attrName>
                                        </p:attrNameLst>
                                      </p:cBhvr>
                                      <p:to>
                                        <p:strVal val="visible"/>
                                      </p:to>
                                    </p:set>
                                    <p:animEffect filter="fade" transition="in">
                                      <p:cBhvr>
                                        <p:cTn dur="500"/>
                                        <p:tgtEl>
                                          <p:spTgt spid="1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66"/>
                                        </p:tgtEl>
                                        <p:attrNameLst>
                                          <p:attrName>style.visibility</p:attrName>
                                        </p:attrNameLst>
                                      </p:cBhvr>
                                      <p:to>
                                        <p:strVal val="visible"/>
                                      </p:to>
                                    </p:set>
                                    <p:anim calcmode="lin" valueType="num">
                                      <p:cBhvr additive="base">
                                        <p:cTn dur="500"/>
                                        <p:tgtEl>
                                          <p:spTgt spid="1166"/>
                                        </p:tgtEl>
                                        <p:attrNameLst>
                                          <p:attrName>ppt_w</p:attrName>
                                        </p:attrNameLst>
                                      </p:cBhvr>
                                      <p:tavLst>
                                        <p:tav fmla="" tm="0">
                                          <p:val>
                                            <p:strVal val="0"/>
                                          </p:val>
                                        </p:tav>
                                        <p:tav fmla="" tm="100000">
                                          <p:val>
                                            <p:strVal val="#ppt_w"/>
                                          </p:val>
                                        </p:tav>
                                      </p:tavLst>
                                    </p:anim>
                                    <p:anim calcmode="lin" valueType="num">
                                      <p:cBhvr additive="base">
                                        <p:cTn dur="500"/>
                                        <p:tgtEl>
                                          <p:spTgt spid="116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3" name="Shape 1173"/>
        <p:cNvGrpSpPr/>
        <p:nvPr/>
      </p:nvGrpSpPr>
      <p:grpSpPr>
        <a:xfrm>
          <a:off x="0" y="0"/>
          <a:ext cx="0" cy="0"/>
          <a:chOff x="0" y="0"/>
          <a:chExt cx="0" cy="0"/>
        </a:xfrm>
      </p:grpSpPr>
      <p:sp>
        <p:nvSpPr>
          <p:cNvPr id="1174" name="Google Shape;1174;p1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What is a Portable Stimulus Model?</a:t>
            </a:r>
            <a:endParaRPr/>
          </a:p>
        </p:txBody>
      </p:sp>
      <p:pic>
        <p:nvPicPr>
          <p:cNvPr id="1175" name="Google Shape;1175;p15"/>
          <p:cNvPicPr preferRelativeResize="0"/>
          <p:nvPr/>
        </p:nvPicPr>
        <p:blipFill rotWithShape="1">
          <a:blip r:embed="rId3">
            <a:alphaModFix/>
          </a:blip>
          <a:srcRect b="0" l="0" r="0" t="0"/>
          <a:stretch/>
        </p:blipFill>
        <p:spPr>
          <a:xfrm>
            <a:off x="7071116" y="1093412"/>
            <a:ext cx="3292271" cy="2322768"/>
          </a:xfrm>
          <a:prstGeom prst="rect">
            <a:avLst/>
          </a:prstGeom>
          <a:noFill/>
          <a:ln>
            <a:noFill/>
          </a:ln>
        </p:spPr>
      </p:pic>
      <p:pic>
        <p:nvPicPr>
          <p:cNvPr id="1176" name="Google Shape;1176;p15"/>
          <p:cNvPicPr preferRelativeResize="0"/>
          <p:nvPr/>
        </p:nvPicPr>
        <p:blipFill rotWithShape="1">
          <a:blip r:embed="rId4">
            <a:alphaModFix/>
          </a:blip>
          <a:srcRect b="5818" l="3345" r="11896" t="0"/>
          <a:stretch/>
        </p:blipFill>
        <p:spPr>
          <a:xfrm>
            <a:off x="6926562" y="3523227"/>
            <a:ext cx="3581377" cy="2644211"/>
          </a:xfrm>
          <a:prstGeom prst="rect">
            <a:avLst/>
          </a:prstGeom>
          <a:noFill/>
          <a:ln>
            <a:noFill/>
          </a:ln>
        </p:spPr>
      </p:pic>
      <p:grpSp>
        <p:nvGrpSpPr>
          <p:cNvPr id="1177" name="Google Shape;1177;p15"/>
          <p:cNvGrpSpPr/>
          <p:nvPr/>
        </p:nvGrpSpPr>
        <p:grpSpPr>
          <a:xfrm>
            <a:off x="1059162" y="1375054"/>
            <a:ext cx="5181600" cy="4296344"/>
            <a:chOff x="0" y="524"/>
            <a:chExt cx="5181600" cy="4296344"/>
          </a:xfrm>
        </p:grpSpPr>
        <p:sp>
          <p:nvSpPr>
            <p:cNvPr id="1178" name="Google Shape;1178;p15"/>
            <p:cNvSpPr/>
            <p:nvPr/>
          </p:nvSpPr>
          <p:spPr>
            <a:xfrm>
              <a:off x="2072640" y="524"/>
              <a:ext cx="3108960" cy="2045878"/>
            </a:xfrm>
            <a:prstGeom prst="rightArrow">
              <a:avLst>
                <a:gd fmla="val 75000" name="adj1"/>
                <a:gd fmla="val 50000" name="adj2"/>
              </a:avLst>
            </a:prstGeom>
            <a:solidFill>
              <a:srgbClr val="CFD7E7">
                <a:alpha val="89803"/>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15"/>
            <p:cNvSpPr txBox="1"/>
            <p:nvPr/>
          </p:nvSpPr>
          <p:spPr>
            <a:xfrm>
              <a:off x="2072640" y="256259"/>
              <a:ext cx="2341756" cy="1534408"/>
            </a:xfrm>
            <a:prstGeom prst="rect">
              <a:avLst/>
            </a:prstGeom>
            <a:noFill/>
            <a:ln>
              <a:noFill/>
            </a:ln>
          </p:spPr>
          <p:txBody>
            <a:bodyPr anchorCtr="0" anchor="ctr" bIns="22225" lIns="22225" spcFirstLastPara="1" rIns="22225" wrap="square" tIns="22225">
              <a:noAutofit/>
            </a:bodyPr>
            <a:lstStyle/>
            <a:p>
              <a:pPr indent="-285750" lvl="1" marL="285750" marR="0" rtl="0" algn="l">
                <a:lnSpc>
                  <a:spcPct val="90000"/>
                </a:lnSpc>
                <a:spcBef>
                  <a:spcPts val="0"/>
                </a:spcBef>
                <a:spcAft>
                  <a:spcPts val="0"/>
                </a:spcAft>
                <a:buClr>
                  <a:schemeClr val="dk1"/>
                </a:buClr>
                <a:buSzPts val="3500"/>
                <a:buFont typeface="Arial"/>
                <a:buChar char="•"/>
              </a:pPr>
              <a:r>
                <a:rPr b="0" i="1" lang="en-US" sz="3500" u="none" cap="none" strike="noStrike">
                  <a:solidFill>
                    <a:schemeClr val="dk1"/>
                  </a:solidFill>
                  <a:latin typeface="Arial"/>
                  <a:ea typeface="Arial"/>
                  <a:cs typeface="Arial"/>
                  <a:sym typeface="Arial"/>
                </a:rPr>
                <a:t>What</a:t>
              </a:r>
              <a:r>
                <a:rPr b="0" i="0" lang="en-US" sz="3500" u="none" cap="none" strike="noStrike">
                  <a:solidFill>
                    <a:schemeClr val="dk1"/>
                  </a:solidFill>
                  <a:latin typeface="Arial"/>
                  <a:ea typeface="Arial"/>
                  <a:cs typeface="Arial"/>
                  <a:sym typeface="Arial"/>
                </a:rPr>
                <a:t> does it do</a:t>
              </a:r>
              <a:endParaRPr b="0" i="0" sz="3500" u="none" cap="none" strike="noStrike">
                <a:solidFill>
                  <a:schemeClr val="dk1"/>
                </a:solidFill>
                <a:latin typeface="Arial"/>
                <a:ea typeface="Arial"/>
                <a:cs typeface="Arial"/>
                <a:sym typeface="Arial"/>
              </a:endParaRPr>
            </a:p>
          </p:txBody>
        </p:sp>
        <p:sp>
          <p:nvSpPr>
            <p:cNvPr id="1180" name="Google Shape;1180;p15"/>
            <p:cNvSpPr/>
            <p:nvPr/>
          </p:nvSpPr>
          <p:spPr>
            <a:xfrm>
              <a:off x="0" y="524"/>
              <a:ext cx="2072640" cy="2045878"/>
            </a:xfrm>
            <a:prstGeom prst="roundRect">
              <a:avLst>
                <a:gd fmla="val 16667" name="adj"/>
              </a:avLst>
            </a:prstGeom>
            <a:gradFill>
              <a:gsLst>
                <a:gs pos="0">
                  <a:srgbClr val="2D5C97">
                    <a:alpha val="89803"/>
                  </a:srgbClr>
                </a:gs>
                <a:gs pos="80000">
                  <a:srgbClr val="3C7AC5">
                    <a:alpha val="89803"/>
                  </a:srgbClr>
                </a:gs>
                <a:gs pos="100000">
                  <a:srgbClr val="397BC9">
                    <a:alpha val="89803"/>
                  </a:srgbClr>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15"/>
            <p:cNvSpPr txBox="1"/>
            <p:nvPr/>
          </p:nvSpPr>
          <p:spPr>
            <a:xfrm>
              <a:off x="99872" y="100396"/>
              <a:ext cx="1872896" cy="1846134"/>
            </a:xfrm>
            <a:prstGeom prst="rect">
              <a:avLst/>
            </a:prstGeom>
            <a:noFill/>
            <a:ln>
              <a:noFill/>
            </a:ln>
          </p:spPr>
          <p:txBody>
            <a:bodyPr anchorCtr="0" anchor="ctr" bIns="55225" lIns="110475" spcFirstLastPara="1" rIns="110475" wrap="square" tIns="55225">
              <a:noAutofit/>
            </a:bodyPr>
            <a:lstStyle/>
            <a:p>
              <a:pPr indent="0" lvl="0" marL="0" marR="0" rtl="0" algn="ctr">
                <a:lnSpc>
                  <a:spcPct val="90000"/>
                </a:lnSpc>
                <a:spcBef>
                  <a:spcPts val="0"/>
                </a:spcBef>
                <a:spcAft>
                  <a:spcPts val="0"/>
                </a:spcAft>
                <a:buClr>
                  <a:schemeClr val="lt1"/>
                </a:buClr>
                <a:buSzPts val="2900"/>
                <a:buFont typeface="Arial"/>
                <a:buNone/>
              </a:pPr>
              <a:r>
                <a:rPr b="0" i="0" lang="en-US" sz="2900" u="none" cap="none" strike="noStrike">
                  <a:solidFill>
                    <a:schemeClr val="lt1"/>
                  </a:solidFill>
                  <a:latin typeface="Arial"/>
                  <a:ea typeface="Arial"/>
                  <a:cs typeface="Arial"/>
                  <a:sym typeface="Arial"/>
                </a:rPr>
                <a:t>The Abstract Model</a:t>
              </a:r>
              <a:endParaRPr b="0" i="0" sz="2900" u="none" cap="none" strike="noStrike">
                <a:solidFill>
                  <a:schemeClr val="lt1"/>
                </a:solidFill>
                <a:latin typeface="Arial"/>
                <a:ea typeface="Arial"/>
                <a:cs typeface="Arial"/>
                <a:sym typeface="Arial"/>
              </a:endParaRPr>
            </a:p>
          </p:txBody>
        </p:sp>
        <p:sp>
          <p:nvSpPr>
            <p:cNvPr id="1182" name="Google Shape;1182;p15"/>
            <p:cNvSpPr/>
            <p:nvPr/>
          </p:nvSpPr>
          <p:spPr>
            <a:xfrm>
              <a:off x="2072640" y="2250990"/>
              <a:ext cx="3108960" cy="2045878"/>
            </a:xfrm>
            <a:prstGeom prst="rightArrow">
              <a:avLst>
                <a:gd fmla="val 75000" name="adj1"/>
                <a:gd fmla="val 50000" name="adj2"/>
              </a:avLst>
            </a:prstGeom>
            <a:solidFill>
              <a:srgbClr val="CFD7E7">
                <a:alpha val="89803"/>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15"/>
            <p:cNvSpPr txBox="1"/>
            <p:nvPr/>
          </p:nvSpPr>
          <p:spPr>
            <a:xfrm>
              <a:off x="2072640" y="2506725"/>
              <a:ext cx="2341756" cy="1534408"/>
            </a:xfrm>
            <a:prstGeom prst="rect">
              <a:avLst/>
            </a:prstGeom>
            <a:noFill/>
            <a:ln>
              <a:noFill/>
            </a:ln>
          </p:spPr>
          <p:txBody>
            <a:bodyPr anchorCtr="0" anchor="ctr" bIns="22225" lIns="22225" spcFirstLastPara="1" rIns="22225" wrap="square" tIns="22225">
              <a:noAutofit/>
            </a:bodyPr>
            <a:lstStyle/>
            <a:p>
              <a:pPr indent="-285750" lvl="1" marL="285750" marR="0" rtl="0" algn="l">
                <a:lnSpc>
                  <a:spcPct val="90000"/>
                </a:lnSpc>
                <a:spcBef>
                  <a:spcPts val="0"/>
                </a:spcBef>
                <a:spcAft>
                  <a:spcPts val="0"/>
                </a:spcAft>
                <a:buClr>
                  <a:schemeClr val="dk1"/>
                </a:buClr>
                <a:buSzPts val="3500"/>
                <a:buFont typeface="Arial"/>
                <a:buChar char="•"/>
              </a:pPr>
              <a:r>
                <a:rPr b="0" i="1" lang="en-US" sz="3500" u="none" cap="none" strike="noStrike">
                  <a:solidFill>
                    <a:schemeClr val="dk1"/>
                  </a:solidFill>
                  <a:latin typeface="Arial"/>
                  <a:ea typeface="Arial"/>
                  <a:cs typeface="Arial"/>
                  <a:sym typeface="Arial"/>
                </a:rPr>
                <a:t>How</a:t>
              </a:r>
              <a:r>
                <a:rPr b="0" i="0" lang="en-US" sz="3500" u="none" cap="none" strike="noStrike">
                  <a:solidFill>
                    <a:schemeClr val="dk1"/>
                  </a:solidFill>
                  <a:latin typeface="Arial"/>
                  <a:ea typeface="Arial"/>
                  <a:cs typeface="Arial"/>
                  <a:sym typeface="Arial"/>
                </a:rPr>
                <a:t> does it do what it does</a:t>
              </a:r>
              <a:endParaRPr b="0" i="0" sz="3500" u="none" cap="none" strike="noStrike">
                <a:solidFill>
                  <a:schemeClr val="dk1"/>
                </a:solidFill>
                <a:latin typeface="Arial"/>
                <a:ea typeface="Arial"/>
                <a:cs typeface="Arial"/>
                <a:sym typeface="Arial"/>
              </a:endParaRPr>
            </a:p>
          </p:txBody>
        </p:sp>
        <p:sp>
          <p:nvSpPr>
            <p:cNvPr id="1184" name="Google Shape;1184;p15"/>
            <p:cNvSpPr/>
            <p:nvPr/>
          </p:nvSpPr>
          <p:spPr>
            <a:xfrm>
              <a:off x="0" y="2250990"/>
              <a:ext cx="2072640" cy="2045878"/>
            </a:xfrm>
            <a:prstGeom prst="roundRect">
              <a:avLst>
                <a:gd fmla="val 16667" name="adj"/>
              </a:avLst>
            </a:prstGeom>
            <a:gradFill>
              <a:gsLst>
                <a:gs pos="0">
                  <a:srgbClr val="2D5C97">
                    <a:alpha val="49803"/>
                  </a:srgbClr>
                </a:gs>
                <a:gs pos="80000">
                  <a:srgbClr val="3C7AC5">
                    <a:alpha val="49803"/>
                  </a:srgbClr>
                </a:gs>
                <a:gs pos="100000">
                  <a:srgbClr val="397BC9">
                    <a:alpha val="49803"/>
                  </a:srgbClr>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15"/>
            <p:cNvSpPr txBox="1"/>
            <p:nvPr/>
          </p:nvSpPr>
          <p:spPr>
            <a:xfrm>
              <a:off x="99872" y="2350862"/>
              <a:ext cx="1872896" cy="1846134"/>
            </a:xfrm>
            <a:prstGeom prst="rect">
              <a:avLst/>
            </a:prstGeom>
            <a:noFill/>
            <a:ln>
              <a:noFill/>
            </a:ln>
          </p:spPr>
          <p:txBody>
            <a:bodyPr anchorCtr="0" anchor="ctr" bIns="55225" lIns="110475" spcFirstLastPara="1" rIns="110475" wrap="square" tIns="55225">
              <a:noAutofit/>
            </a:bodyPr>
            <a:lstStyle/>
            <a:p>
              <a:pPr indent="0" lvl="0" marL="0" marR="0" rtl="0" algn="ctr">
                <a:lnSpc>
                  <a:spcPct val="90000"/>
                </a:lnSpc>
                <a:spcBef>
                  <a:spcPts val="0"/>
                </a:spcBef>
                <a:spcAft>
                  <a:spcPts val="0"/>
                </a:spcAft>
                <a:buClr>
                  <a:schemeClr val="lt1"/>
                </a:buClr>
                <a:buSzPts val="2900"/>
                <a:buFont typeface="Arial"/>
                <a:buNone/>
              </a:pPr>
              <a:r>
                <a:rPr b="0" i="0" lang="en-US" sz="2900" u="none" cap="none" strike="noStrike">
                  <a:solidFill>
                    <a:schemeClr val="lt1"/>
                  </a:solidFill>
                  <a:latin typeface="Arial"/>
                  <a:ea typeface="Arial"/>
                  <a:cs typeface="Arial"/>
                  <a:sym typeface="Arial"/>
                </a:rPr>
                <a:t>The Realization Layer</a:t>
              </a:r>
              <a:endParaRPr b="0" i="0" sz="2900" u="none" cap="none" strike="noStrike">
                <a:solidFill>
                  <a:schemeClr val="lt1"/>
                </a:solidFill>
                <a:latin typeface="Arial"/>
                <a:ea typeface="Arial"/>
                <a:cs typeface="Arial"/>
                <a:sym typeface="Arial"/>
              </a:endParaRPr>
            </a:p>
          </p:txBody>
        </p:sp>
      </p:grpSp>
      <p:sp>
        <p:nvSpPr>
          <p:cNvPr id="1186" name="Google Shape;1186;p15"/>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1187" name="Google Shape;1187;p15"/>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175"/>
                                        </p:tgtEl>
                                        <p:attrNameLst>
                                          <p:attrName>style.visibility</p:attrName>
                                        </p:attrNameLst>
                                      </p:cBhvr>
                                      <p:to>
                                        <p:strVal val="visible"/>
                                      </p:to>
                                    </p:set>
                                    <p:animEffect filter="fade" transition="in">
                                      <p:cBhvr>
                                        <p:cTn dur="500"/>
                                        <p:tgtEl>
                                          <p:spTgt spid="117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176"/>
                                        </p:tgtEl>
                                        <p:attrNameLst>
                                          <p:attrName>style.visibility</p:attrName>
                                        </p:attrNameLst>
                                      </p:cBhvr>
                                      <p:to>
                                        <p:strVal val="visible"/>
                                      </p:to>
                                    </p:set>
                                    <p:animEffect filter="fade" transition="in">
                                      <p:cBhvr>
                                        <p:cTn dur="500"/>
                                        <p:tgtEl>
                                          <p:spTgt spid="1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2" name="Shape 1192"/>
        <p:cNvGrpSpPr/>
        <p:nvPr/>
      </p:nvGrpSpPr>
      <p:grpSpPr>
        <a:xfrm>
          <a:off x="0" y="0"/>
          <a:ext cx="0" cy="0"/>
          <a:chOff x="0" y="0"/>
          <a:chExt cx="0" cy="0"/>
        </a:xfrm>
      </p:grpSpPr>
      <p:sp>
        <p:nvSpPr>
          <p:cNvPr id="1193" name="Google Shape;1193;p16"/>
          <p:cNvSpPr txBox="1"/>
          <p:nvPr>
            <p:ph type="title"/>
          </p:nvPr>
        </p:nvSpPr>
        <p:spPr>
          <a:xfrm>
            <a:off x="838200" y="365125"/>
            <a:ext cx="10515600" cy="73152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So What's the Point?</a:t>
            </a:r>
            <a:endParaRPr/>
          </a:p>
        </p:txBody>
      </p:sp>
      <p:grpSp>
        <p:nvGrpSpPr>
          <p:cNvPr id="1194" name="Google Shape;1194;p16"/>
          <p:cNvGrpSpPr/>
          <p:nvPr/>
        </p:nvGrpSpPr>
        <p:grpSpPr>
          <a:xfrm>
            <a:off x="5436158" y="1279501"/>
            <a:ext cx="6631912" cy="4843861"/>
            <a:chOff x="0" y="53601"/>
            <a:chExt cx="6631912" cy="4843861"/>
          </a:xfrm>
        </p:grpSpPr>
        <p:sp>
          <p:nvSpPr>
            <p:cNvPr id="1195" name="Google Shape;1195;p16"/>
            <p:cNvSpPr/>
            <p:nvPr/>
          </p:nvSpPr>
          <p:spPr>
            <a:xfrm>
              <a:off x="0" y="454530"/>
              <a:ext cx="6631912" cy="1512000"/>
            </a:xfrm>
            <a:prstGeom prst="rect">
              <a:avLst/>
            </a:prstGeom>
            <a:solidFill>
              <a:schemeClr val="lt1">
                <a:alpha val="89803"/>
              </a:schemeClr>
            </a:solidFill>
            <a:ln cap="flat" cmpd="sng" w="25400">
              <a:solidFill>
                <a:srgbClr val="AD46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16"/>
            <p:cNvSpPr txBox="1"/>
            <p:nvPr/>
          </p:nvSpPr>
          <p:spPr>
            <a:xfrm>
              <a:off x="0" y="454530"/>
              <a:ext cx="6631912" cy="1512000"/>
            </a:xfrm>
            <a:prstGeom prst="rect">
              <a:avLst/>
            </a:prstGeom>
            <a:noFill/>
            <a:ln>
              <a:noFill/>
            </a:ln>
          </p:spPr>
          <p:txBody>
            <a:bodyPr anchorCtr="0" anchor="t" bIns="170675" lIns="514700" spcFirstLastPara="1" rIns="514700" wrap="square" tIns="249925">
              <a:noAutofit/>
            </a:bodyPr>
            <a:lstStyle/>
            <a:p>
              <a:pPr indent="-228600" lvl="1" marL="22860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May define </a:t>
              </a:r>
              <a:r>
                <a:rPr b="0" i="1" lang="en-US" sz="2400" u="none" cap="none" strike="noStrike">
                  <a:solidFill>
                    <a:schemeClr val="dk1"/>
                  </a:solidFill>
                  <a:latin typeface="Arial"/>
                  <a:ea typeface="Arial"/>
                  <a:cs typeface="Arial"/>
                  <a:sym typeface="Arial"/>
                </a:rPr>
                <a:t>partial specification</a:t>
              </a:r>
              <a:endParaRPr b="0" i="0" sz="2400" u="none" cap="none" strike="noStrike">
                <a:solidFill>
                  <a:schemeClr val="dk1"/>
                </a:solidFill>
                <a:latin typeface="Arial"/>
                <a:ea typeface="Arial"/>
                <a:cs typeface="Arial"/>
                <a:sym typeface="Arial"/>
              </a:endParaRPr>
            </a:p>
            <a:p>
              <a:pPr indent="-228600" lvl="1" marL="228600" marR="0" rtl="0" algn="l">
                <a:lnSpc>
                  <a:spcPct val="90000"/>
                </a:lnSpc>
                <a:spcBef>
                  <a:spcPts val="36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Tools will </a:t>
              </a:r>
              <a:r>
                <a:rPr b="0" i="1" lang="en-US" sz="2400" u="none" cap="none" strike="noStrike">
                  <a:solidFill>
                    <a:schemeClr val="dk1"/>
                  </a:solidFill>
                  <a:latin typeface="Arial"/>
                  <a:ea typeface="Arial"/>
                  <a:cs typeface="Arial"/>
                  <a:sym typeface="Arial"/>
                </a:rPr>
                <a:t>infer</a:t>
              </a:r>
              <a:r>
                <a:rPr b="0" i="0" lang="en-US" sz="2400" u="none" cap="none" strike="noStrike">
                  <a:solidFill>
                    <a:schemeClr val="dk1"/>
                  </a:solidFill>
                  <a:latin typeface="Arial"/>
                  <a:ea typeface="Arial"/>
                  <a:cs typeface="Arial"/>
                  <a:sym typeface="Arial"/>
                </a:rPr>
                <a:t> additional elements to complete the scenario</a:t>
              </a:r>
              <a:endParaRPr b="0" i="0" sz="2400" u="none" cap="none" strike="noStrike">
                <a:solidFill>
                  <a:schemeClr val="dk1"/>
                </a:solidFill>
                <a:latin typeface="Arial"/>
                <a:ea typeface="Arial"/>
                <a:cs typeface="Arial"/>
                <a:sym typeface="Arial"/>
              </a:endParaRPr>
            </a:p>
          </p:txBody>
        </p:sp>
        <p:sp>
          <p:nvSpPr>
            <p:cNvPr id="1197" name="Google Shape;1197;p16"/>
            <p:cNvSpPr/>
            <p:nvPr/>
          </p:nvSpPr>
          <p:spPr>
            <a:xfrm>
              <a:off x="331595" y="53601"/>
              <a:ext cx="5666809" cy="578048"/>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16"/>
            <p:cNvSpPr txBox="1"/>
            <p:nvPr/>
          </p:nvSpPr>
          <p:spPr>
            <a:xfrm>
              <a:off x="359813" y="81819"/>
              <a:ext cx="5610373" cy="521612"/>
            </a:xfrm>
            <a:prstGeom prst="rect">
              <a:avLst/>
            </a:prstGeom>
            <a:noFill/>
            <a:ln>
              <a:noFill/>
            </a:ln>
          </p:spPr>
          <p:txBody>
            <a:bodyPr anchorCtr="0" anchor="ctr" bIns="0" lIns="175450" spcFirstLastPara="1" rIns="175450" wrap="square" tIns="0">
              <a:noAutofit/>
            </a:bodyPr>
            <a:lstStyle/>
            <a:p>
              <a:pPr indent="0" lvl="0" marL="0" marR="0" rtl="0" algn="l">
                <a:lnSpc>
                  <a:spcPct val="9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Activity defines critical behaviors</a:t>
              </a:r>
              <a:endParaRPr/>
            </a:p>
          </p:txBody>
        </p:sp>
        <p:sp>
          <p:nvSpPr>
            <p:cNvPr id="1199" name="Google Shape;1199;p16"/>
            <p:cNvSpPr/>
            <p:nvPr/>
          </p:nvSpPr>
          <p:spPr>
            <a:xfrm>
              <a:off x="0" y="2667262"/>
              <a:ext cx="6631912" cy="2230200"/>
            </a:xfrm>
            <a:prstGeom prst="rect">
              <a:avLst/>
            </a:prstGeom>
            <a:solidFill>
              <a:schemeClr val="lt1">
                <a:alpha val="89803"/>
              </a:schemeClr>
            </a:solidFill>
            <a:ln cap="flat" cmpd="sng" w="25400">
              <a:solidFill>
                <a:srgbClr val="D59E9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16"/>
            <p:cNvSpPr txBox="1"/>
            <p:nvPr/>
          </p:nvSpPr>
          <p:spPr>
            <a:xfrm>
              <a:off x="0" y="2667262"/>
              <a:ext cx="6631912" cy="2230200"/>
            </a:xfrm>
            <a:prstGeom prst="rect">
              <a:avLst/>
            </a:prstGeom>
            <a:noFill/>
            <a:ln>
              <a:noFill/>
            </a:ln>
          </p:spPr>
          <p:txBody>
            <a:bodyPr anchorCtr="0" anchor="t" bIns="170675" lIns="514700" spcFirstLastPara="1" rIns="514700" wrap="square" tIns="249925">
              <a:noAutofit/>
            </a:bodyPr>
            <a:lstStyle/>
            <a:p>
              <a:pPr indent="-228600" lvl="1" marL="228600" marR="0" rtl="0" algn="l">
                <a:lnSpc>
                  <a:spcPct val="90000"/>
                </a:lnSpc>
                <a:spcBef>
                  <a:spcPts val="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Instantiated components define </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available actions</a:t>
              </a:r>
              <a:endParaRPr/>
            </a:p>
            <a:p>
              <a:pPr indent="-228600" lvl="1" marL="228600" marR="0" rtl="0" algn="l">
                <a:lnSpc>
                  <a:spcPct val="90000"/>
                </a:lnSpc>
                <a:spcBef>
                  <a:spcPts val="36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Flow object bindings constrain </a:t>
              </a:r>
              <a:br>
                <a:rPr b="0" i="0" lang="en-US" sz="2400" u="none" cap="none" strike="noStrike">
                  <a:solidFill>
                    <a:schemeClr val="dk1"/>
                  </a:solidFill>
                  <a:latin typeface="Arial"/>
                  <a:ea typeface="Arial"/>
                  <a:cs typeface="Arial"/>
                  <a:sym typeface="Arial"/>
                </a:rPr>
              </a:br>
              <a:r>
                <a:rPr b="0" i="0" lang="en-US" sz="2400" u="none" cap="none" strike="noStrike">
                  <a:solidFill>
                    <a:schemeClr val="dk1"/>
                  </a:solidFill>
                  <a:latin typeface="Arial"/>
                  <a:ea typeface="Arial"/>
                  <a:cs typeface="Arial"/>
                  <a:sym typeface="Arial"/>
                </a:rPr>
                <a:t>inference choices</a:t>
              </a:r>
              <a:endParaRPr b="0" i="0" sz="2400" u="none" cap="none" strike="noStrike">
                <a:solidFill>
                  <a:schemeClr val="dk1"/>
                </a:solidFill>
                <a:latin typeface="Arial"/>
                <a:ea typeface="Arial"/>
                <a:cs typeface="Arial"/>
                <a:sym typeface="Arial"/>
              </a:endParaRPr>
            </a:p>
            <a:p>
              <a:pPr indent="-228600" lvl="1" marL="228600" marR="0" rtl="0" algn="l">
                <a:lnSpc>
                  <a:spcPct val="90000"/>
                </a:lnSpc>
                <a:spcBef>
                  <a:spcPts val="360"/>
                </a:spcBef>
                <a:spcAft>
                  <a:spcPts val="0"/>
                </a:spcAft>
                <a:buClr>
                  <a:schemeClr val="dk1"/>
                </a:buClr>
                <a:buSzPts val="2400"/>
                <a:buFont typeface="Arial"/>
                <a:buChar char="•"/>
              </a:pPr>
              <a:r>
                <a:rPr b="0" i="0" lang="en-US" sz="2400" u="none" cap="none" strike="noStrike">
                  <a:solidFill>
                    <a:schemeClr val="dk1"/>
                  </a:solidFill>
                  <a:latin typeface="Arial"/>
                  <a:ea typeface="Arial"/>
                  <a:cs typeface="Arial"/>
                  <a:sym typeface="Arial"/>
                </a:rPr>
                <a:t>Resources constrain scheduling options</a:t>
              </a:r>
              <a:endParaRPr b="0" i="0" sz="2400" u="none" cap="none" strike="noStrike">
                <a:solidFill>
                  <a:schemeClr val="dk1"/>
                </a:solidFill>
                <a:latin typeface="Arial"/>
                <a:ea typeface="Arial"/>
                <a:cs typeface="Arial"/>
                <a:sym typeface="Arial"/>
              </a:endParaRPr>
            </a:p>
          </p:txBody>
        </p:sp>
        <p:sp>
          <p:nvSpPr>
            <p:cNvPr id="1201" name="Google Shape;1201;p16"/>
            <p:cNvSpPr/>
            <p:nvPr/>
          </p:nvSpPr>
          <p:spPr>
            <a:xfrm>
              <a:off x="331595" y="2031330"/>
              <a:ext cx="5666809" cy="813051"/>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16"/>
            <p:cNvSpPr txBox="1"/>
            <p:nvPr/>
          </p:nvSpPr>
          <p:spPr>
            <a:xfrm>
              <a:off x="371285" y="2071020"/>
              <a:ext cx="5587429" cy="733671"/>
            </a:xfrm>
            <a:prstGeom prst="rect">
              <a:avLst/>
            </a:prstGeom>
            <a:noFill/>
            <a:ln>
              <a:noFill/>
            </a:ln>
          </p:spPr>
          <p:txBody>
            <a:bodyPr anchorCtr="0" anchor="ctr" bIns="0" lIns="175450" spcFirstLastPara="1" rIns="175450" wrap="square" tIns="91425">
              <a:noAutofit/>
            </a:bodyPr>
            <a:lstStyle/>
            <a:p>
              <a:pPr indent="0" lvl="0" marL="0" marR="0" rtl="0" algn="l">
                <a:lnSpc>
                  <a:spcPct val="85714"/>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Other parts of the model define how behaviors interact</a:t>
              </a:r>
              <a:endParaRPr/>
            </a:p>
          </p:txBody>
        </p:sp>
      </p:grpSp>
      <p:pic>
        <p:nvPicPr>
          <p:cNvPr id="1203" name="Google Shape;1203;p16"/>
          <p:cNvPicPr preferRelativeResize="0"/>
          <p:nvPr/>
        </p:nvPicPr>
        <p:blipFill rotWithShape="1">
          <a:blip r:embed="rId3">
            <a:alphaModFix/>
          </a:blip>
          <a:srcRect b="0" l="14104" r="17512" t="0"/>
          <a:stretch/>
        </p:blipFill>
        <p:spPr>
          <a:xfrm>
            <a:off x="1023348" y="1941406"/>
            <a:ext cx="4149901" cy="4045710"/>
          </a:xfrm>
          <a:prstGeom prst="rect">
            <a:avLst/>
          </a:prstGeom>
          <a:noFill/>
          <a:ln>
            <a:noFill/>
          </a:ln>
        </p:spPr>
      </p:pic>
      <p:sp>
        <p:nvSpPr>
          <p:cNvPr id="1204" name="Google Shape;1204;p16"/>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1205" name="Google Shape;1205;p16"/>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3"/>
                                        </p:tgtEl>
                                        <p:attrNameLst>
                                          <p:attrName>style.visibility</p:attrName>
                                        </p:attrNameLst>
                                      </p:cBhvr>
                                      <p:to>
                                        <p:strVal val="visible"/>
                                      </p:to>
                                    </p:set>
                                    <p:animEffect filter="fade" transition="in">
                                      <p:cBhvr>
                                        <p:cTn dur="500"/>
                                        <p:tgtEl>
                                          <p:spTgt spid="1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0" name="Shape 1210"/>
        <p:cNvGrpSpPr/>
        <p:nvPr/>
      </p:nvGrpSpPr>
      <p:grpSpPr>
        <a:xfrm>
          <a:off x="0" y="0"/>
          <a:ext cx="0" cy="0"/>
          <a:chOff x="0" y="0"/>
          <a:chExt cx="0" cy="0"/>
        </a:xfrm>
      </p:grpSpPr>
      <p:sp>
        <p:nvSpPr>
          <p:cNvPr id="1211" name="Google Shape;1211;p1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The Rubber Meets the Road</a:t>
            </a:r>
            <a:endParaRPr/>
          </a:p>
        </p:txBody>
      </p:sp>
      <p:grpSp>
        <p:nvGrpSpPr>
          <p:cNvPr id="1212" name="Google Shape;1212;p17"/>
          <p:cNvGrpSpPr/>
          <p:nvPr/>
        </p:nvGrpSpPr>
        <p:grpSpPr>
          <a:xfrm>
            <a:off x="5169694" y="1246093"/>
            <a:ext cx="6617494" cy="4754562"/>
            <a:chOff x="0" y="0"/>
            <a:chExt cx="6617494" cy="4754562"/>
          </a:xfrm>
        </p:grpSpPr>
        <p:sp>
          <p:nvSpPr>
            <p:cNvPr id="1213" name="Google Shape;1213;p17"/>
            <p:cNvSpPr/>
            <p:nvPr/>
          </p:nvSpPr>
          <p:spPr>
            <a:xfrm>
              <a:off x="0" y="0"/>
              <a:ext cx="6617494" cy="1485800"/>
            </a:xfrm>
            <a:prstGeom prst="roundRect">
              <a:avLst>
                <a:gd fmla="val 10000" name="adj"/>
              </a:avLst>
            </a:prstGeom>
            <a:solidFill>
              <a:srgbClr val="4674AA"/>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17"/>
            <p:cNvSpPr txBox="1"/>
            <p:nvPr/>
          </p:nvSpPr>
          <p:spPr>
            <a:xfrm>
              <a:off x="1472078" y="0"/>
              <a:ext cx="5145415" cy="1485800"/>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The Abstract Model must be implemented on different targets</a:t>
              </a:r>
              <a:endParaRPr/>
            </a:p>
          </p:txBody>
        </p:sp>
        <p:sp>
          <p:nvSpPr>
            <p:cNvPr id="1215" name="Google Shape;1215;p17"/>
            <p:cNvSpPr/>
            <p:nvPr/>
          </p:nvSpPr>
          <p:spPr>
            <a:xfrm>
              <a:off x="148580" y="148580"/>
              <a:ext cx="1323498" cy="1188640"/>
            </a:xfrm>
            <a:prstGeom prst="roundRect">
              <a:avLst>
                <a:gd fmla="val 10000" name="adj"/>
              </a:avLst>
            </a:prstGeom>
            <a:blipFill rotWithShape="1">
              <a:blip r:embed="rId3">
                <a:alphaModFix/>
              </a:blip>
              <a:stretch>
                <a:fillRect b="-999" l="0" r="0" t="-999"/>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17"/>
            <p:cNvSpPr/>
            <p:nvPr/>
          </p:nvSpPr>
          <p:spPr>
            <a:xfrm>
              <a:off x="0" y="1634381"/>
              <a:ext cx="6617494" cy="1485800"/>
            </a:xfrm>
            <a:prstGeom prst="roundRect">
              <a:avLst>
                <a:gd fmla="val 10000" name="adj"/>
              </a:avLst>
            </a:prstGeom>
            <a:solidFill>
              <a:srgbClr val="6F90C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17"/>
            <p:cNvSpPr txBox="1"/>
            <p:nvPr/>
          </p:nvSpPr>
          <p:spPr>
            <a:xfrm>
              <a:off x="1472078" y="1634381"/>
              <a:ext cx="5145415" cy="1485800"/>
            </a:xfrm>
            <a:prstGeom prst="rect">
              <a:avLst/>
            </a:prstGeom>
            <a:noFill/>
            <a:ln>
              <a:noFill/>
            </a:ln>
          </p:spPr>
          <p:txBody>
            <a:bodyPr anchorCtr="0" anchor="t"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Arial"/>
                <a:buNone/>
              </a:pPr>
              <a:r>
                <a:rPr b="0" i="1" lang="en-US" sz="2800" u="none" cap="none" strike="noStrike">
                  <a:solidFill>
                    <a:schemeClr val="lt1"/>
                  </a:solidFill>
                  <a:latin typeface="Arial"/>
                  <a:ea typeface="Arial"/>
                  <a:cs typeface="Arial"/>
                  <a:sym typeface="Arial"/>
                </a:rPr>
                <a:t>Atomic Actions</a:t>
              </a:r>
              <a:r>
                <a:rPr b="0" i="0" lang="en-US" sz="2800" u="none" cap="none" strike="noStrike">
                  <a:solidFill>
                    <a:schemeClr val="lt1"/>
                  </a:solidFill>
                  <a:latin typeface="Arial"/>
                  <a:ea typeface="Arial"/>
                  <a:cs typeface="Arial"/>
                  <a:sym typeface="Arial"/>
                </a:rPr>
                <a:t> → target code</a:t>
              </a:r>
              <a:endParaRPr/>
            </a:p>
            <a:p>
              <a:pPr indent="-228600" lvl="1" marL="228600" marR="0" rtl="0" algn="l">
                <a:lnSpc>
                  <a:spcPct val="90000"/>
                </a:lnSpc>
                <a:spcBef>
                  <a:spcPts val="98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Target code modeled in </a:t>
              </a:r>
              <a:r>
                <a:rPr b="0" i="1" lang="en-US" sz="2400" u="none" cap="none" strike="noStrike">
                  <a:solidFill>
                    <a:schemeClr val="lt1"/>
                  </a:solidFill>
                  <a:latin typeface="Arial"/>
                  <a:ea typeface="Arial"/>
                  <a:cs typeface="Arial"/>
                  <a:sym typeface="Arial"/>
                </a:rPr>
                <a:t>exec</a:t>
              </a:r>
              <a:r>
                <a:rPr b="0" i="0" lang="en-US" sz="2400" u="none" cap="none" strike="noStrike">
                  <a:solidFill>
                    <a:schemeClr val="lt1"/>
                  </a:solidFill>
                  <a:latin typeface="Arial"/>
                  <a:ea typeface="Arial"/>
                  <a:cs typeface="Arial"/>
                  <a:sym typeface="Arial"/>
                </a:rPr>
                <a:t> blocks</a:t>
              </a:r>
              <a:endParaRPr/>
            </a:p>
          </p:txBody>
        </p:sp>
        <p:sp>
          <p:nvSpPr>
            <p:cNvPr id="1218" name="Google Shape;1218;p17"/>
            <p:cNvSpPr/>
            <p:nvPr/>
          </p:nvSpPr>
          <p:spPr>
            <a:xfrm>
              <a:off x="148580" y="1782961"/>
              <a:ext cx="1323498" cy="1188640"/>
            </a:xfrm>
            <a:prstGeom prst="roundRect">
              <a:avLst>
                <a:gd fmla="val 10000" name="adj"/>
              </a:avLst>
            </a:prstGeom>
            <a:blipFill rotWithShape="1">
              <a:blip r:embed="rId4">
                <a:alphaModFix/>
              </a:blip>
              <a:stretch>
                <a:fillRect b="-999" l="0" r="0" t="-999"/>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17"/>
            <p:cNvSpPr/>
            <p:nvPr/>
          </p:nvSpPr>
          <p:spPr>
            <a:xfrm>
              <a:off x="0" y="3268762"/>
              <a:ext cx="6617494" cy="1485800"/>
            </a:xfrm>
            <a:prstGeom prst="roundRect">
              <a:avLst>
                <a:gd fmla="val 10000" name="adj"/>
              </a:avLst>
            </a:prstGeom>
            <a:solidFill>
              <a:srgbClr val="9EB2D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17"/>
            <p:cNvSpPr txBox="1"/>
            <p:nvPr/>
          </p:nvSpPr>
          <p:spPr>
            <a:xfrm>
              <a:off x="1472078" y="3268762"/>
              <a:ext cx="5145415" cy="1485800"/>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lt1"/>
                </a:buClr>
                <a:buSzPts val="2800"/>
                <a:buFont typeface="Arial"/>
                <a:buNone/>
              </a:pPr>
              <a:r>
                <a:rPr b="0" i="1" lang="en-US" sz="2800" u="none" cap="none" strike="noStrike">
                  <a:solidFill>
                    <a:schemeClr val="lt1"/>
                  </a:solidFill>
                  <a:latin typeface="Arial"/>
                  <a:ea typeface="Arial"/>
                  <a:cs typeface="Arial"/>
                  <a:sym typeface="Arial"/>
                </a:rPr>
                <a:t>Generator</a:t>
              </a:r>
              <a:r>
                <a:rPr b="0" i="0" lang="en-US" sz="2800" u="none" cap="none" strike="noStrike">
                  <a:solidFill>
                    <a:schemeClr val="lt1"/>
                  </a:solidFill>
                  <a:latin typeface="Arial"/>
                  <a:ea typeface="Arial"/>
                  <a:cs typeface="Arial"/>
                  <a:sym typeface="Arial"/>
                </a:rPr>
                <a:t> assembles target code according to </a:t>
              </a:r>
              <a:r>
                <a:rPr b="0" i="1" lang="en-US" sz="2800" u="none" cap="none" strike="noStrike">
                  <a:solidFill>
                    <a:schemeClr val="lt1"/>
                  </a:solidFill>
                  <a:latin typeface="Arial"/>
                  <a:ea typeface="Arial"/>
                  <a:cs typeface="Arial"/>
                  <a:sym typeface="Arial"/>
                </a:rPr>
                <a:t>Activity</a:t>
              </a:r>
              <a:r>
                <a:rPr b="0" i="0" lang="en-US" sz="2800" u="none" cap="none" strike="noStrike">
                  <a:solidFill>
                    <a:schemeClr val="lt1"/>
                  </a:solidFill>
                  <a:latin typeface="Arial"/>
                  <a:ea typeface="Arial"/>
                  <a:cs typeface="Arial"/>
                  <a:sym typeface="Arial"/>
                </a:rPr>
                <a:t> schedule</a:t>
              </a:r>
              <a:endParaRPr b="0" i="1" sz="2800" u="none" cap="none" strike="noStrike">
                <a:solidFill>
                  <a:schemeClr val="lt1"/>
                </a:solidFill>
                <a:latin typeface="Arial"/>
                <a:ea typeface="Arial"/>
                <a:cs typeface="Arial"/>
                <a:sym typeface="Arial"/>
              </a:endParaRPr>
            </a:p>
          </p:txBody>
        </p:sp>
        <p:sp>
          <p:nvSpPr>
            <p:cNvPr id="1221" name="Google Shape;1221;p17"/>
            <p:cNvSpPr/>
            <p:nvPr/>
          </p:nvSpPr>
          <p:spPr>
            <a:xfrm>
              <a:off x="148580" y="3417342"/>
              <a:ext cx="1323498" cy="1188640"/>
            </a:xfrm>
            <a:prstGeom prst="roundRect">
              <a:avLst>
                <a:gd fmla="val 10000" name="adj"/>
              </a:avLst>
            </a:prstGeom>
            <a:blipFill rotWithShape="1">
              <a:blip r:embed="rId5">
                <a:alphaModFix/>
              </a:blip>
              <a:stretch>
                <a:fillRect b="0" l="-4999" r="-4998"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222" name="Google Shape;1222;p17"/>
          <p:cNvPicPr preferRelativeResize="0"/>
          <p:nvPr/>
        </p:nvPicPr>
        <p:blipFill rotWithShape="1">
          <a:blip r:embed="rId6">
            <a:alphaModFix/>
          </a:blip>
          <a:srcRect b="35051" l="21353" r="0" t="0"/>
          <a:stretch/>
        </p:blipFill>
        <p:spPr>
          <a:xfrm>
            <a:off x="410400" y="2057288"/>
            <a:ext cx="4555552" cy="3132173"/>
          </a:xfrm>
          <a:prstGeom prst="rect">
            <a:avLst/>
          </a:prstGeom>
          <a:noFill/>
          <a:ln>
            <a:noFill/>
          </a:ln>
        </p:spPr>
      </p:pic>
      <p:sp>
        <p:nvSpPr>
          <p:cNvPr id="1223" name="Google Shape;1223;p17"/>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1224" name="Google Shape;1224;p17"/>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9" name="Shape 1229"/>
        <p:cNvGrpSpPr/>
        <p:nvPr/>
      </p:nvGrpSpPr>
      <p:grpSpPr>
        <a:xfrm>
          <a:off x="0" y="0"/>
          <a:ext cx="0" cy="0"/>
          <a:chOff x="0" y="0"/>
          <a:chExt cx="0" cy="0"/>
        </a:xfrm>
      </p:grpSpPr>
      <p:sp>
        <p:nvSpPr>
          <p:cNvPr id="1230" name="Google Shape;1230;p1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PSS Generalized Tool Flow</a:t>
            </a:r>
            <a:endParaRPr/>
          </a:p>
        </p:txBody>
      </p:sp>
      <p:sp>
        <p:nvSpPr>
          <p:cNvPr id="1231" name="Google Shape;1231;p18"/>
          <p:cNvSpPr txBox="1"/>
          <p:nvPr/>
        </p:nvSpPr>
        <p:spPr>
          <a:xfrm>
            <a:off x="5389466" y="1414463"/>
            <a:ext cx="5683418" cy="1413947"/>
          </a:xfrm>
          <a:prstGeom prst="rect">
            <a:avLst/>
          </a:prstGeom>
          <a:noFill/>
          <a:ln cap="flat" cmpd="sng" w="38100">
            <a:solidFill>
              <a:schemeClr val="accent2"/>
            </a:solidFill>
            <a:prstDash val="dash"/>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2133" u="none" cap="none" strike="noStrike">
                <a:solidFill>
                  <a:srgbClr val="000000"/>
                </a:solidFill>
                <a:latin typeface="Arial"/>
                <a:ea typeface="Arial"/>
                <a:cs typeface="Arial"/>
                <a:sym typeface="Arial"/>
              </a:rPr>
              <a:t>Gen-time or Run-time</a:t>
            </a:r>
            <a:endParaRPr/>
          </a:p>
        </p:txBody>
      </p:sp>
      <p:grpSp>
        <p:nvGrpSpPr>
          <p:cNvPr id="1232" name="Google Shape;1232;p18"/>
          <p:cNvGrpSpPr/>
          <p:nvPr/>
        </p:nvGrpSpPr>
        <p:grpSpPr>
          <a:xfrm>
            <a:off x="604661" y="1613525"/>
            <a:ext cx="4658318" cy="2174936"/>
            <a:chOff x="396479" y="2443731"/>
            <a:chExt cx="4658318" cy="2174936"/>
          </a:xfrm>
        </p:grpSpPr>
        <p:pic>
          <p:nvPicPr>
            <p:cNvPr id="1233" name="Google Shape;1233;p18"/>
            <p:cNvPicPr preferRelativeResize="0"/>
            <p:nvPr/>
          </p:nvPicPr>
          <p:blipFill rotWithShape="1">
            <a:blip r:embed="rId3">
              <a:alphaModFix/>
            </a:blip>
            <a:srcRect b="0" l="0" r="0" t="0"/>
            <a:stretch/>
          </p:blipFill>
          <p:spPr>
            <a:xfrm>
              <a:off x="566959" y="2650874"/>
              <a:ext cx="988829" cy="1007741"/>
            </a:xfrm>
            <a:prstGeom prst="rect">
              <a:avLst/>
            </a:prstGeom>
            <a:noFill/>
            <a:ln>
              <a:noFill/>
            </a:ln>
          </p:spPr>
        </p:pic>
        <p:sp>
          <p:nvSpPr>
            <p:cNvPr id="1234" name="Google Shape;1234;p18"/>
            <p:cNvSpPr/>
            <p:nvPr/>
          </p:nvSpPr>
          <p:spPr>
            <a:xfrm>
              <a:off x="3226473" y="2698509"/>
              <a:ext cx="1828324" cy="812588"/>
            </a:xfrm>
            <a:prstGeom prst="flowChartMagneticDisk">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60925" lIns="121875" spcFirstLastPara="1" rIns="121875" wrap="square" tIns="182825">
              <a:noAutofit/>
            </a:bodyPr>
            <a:lstStyle/>
            <a:p>
              <a:pPr indent="0" lvl="0" marL="0" marR="0" rtl="0" algn="ctr">
                <a:spcBef>
                  <a:spcPts val="0"/>
                </a:spcBef>
                <a:spcAft>
                  <a:spcPts val="0"/>
                </a:spcAft>
                <a:buNone/>
              </a:pPr>
              <a:r>
                <a:rPr b="1" i="0" lang="en-US" sz="1600" u="none" cap="none" strike="noStrike">
                  <a:solidFill>
                    <a:srgbClr val="000000"/>
                  </a:solidFill>
                  <a:latin typeface="Arial"/>
                  <a:ea typeface="Arial"/>
                  <a:cs typeface="Arial"/>
                  <a:sym typeface="Arial"/>
                </a:rPr>
                <a:t>Scenario model</a:t>
              </a:r>
              <a:br>
                <a:rPr b="1" i="0" lang="en-US" sz="1600" u="none" cap="none" strike="noStrike">
                  <a:solidFill>
                    <a:srgbClr val="000000"/>
                  </a:solidFill>
                  <a:latin typeface="Arial"/>
                  <a:ea typeface="Arial"/>
                  <a:cs typeface="Arial"/>
                  <a:sym typeface="Arial"/>
                </a:rPr>
              </a:br>
              <a:r>
                <a:rPr b="1" i="0" lang="en-US" sz="1600" u="none" cap="none" strike="noStrike">
                  <a:solidFill>
                    <a:srgbClr val="000000"/>
                  </a:solidFill>
                  <a:latin typeface="Arial"/>
                  <a:ea typeface="Arial"/>
                  <a:cs typeface="Arial"/>
                  <a:sym typeface="Arial"/>
                </a:rPr>
                <a:t>+ Constraints</a:t>
              </a:r>
              <a:endParaRPr/>
            </a:p>
          </p:txBody>
        </p:sp>
        <p:sp>
          <p:nvSpPr>
            <p:cNvPr id="1235" name="Google Shape;1235;p18"/>
            <p:cNvSpPr txBox="1"/>
            <p:nvPr/>
          </p:nvSpPr>
          <p:spPr>
            <a:xfrm>
              <a:off x="396479" y="3592905"/>
              <a:ext cx="1329788" cy="1025761"/>
            </a:xfrm>
            <a:prstGeom prst="rect">
              <a:avLst/>
            </a:prstGeom>
            <a:noFill/>
            <a:ln>
              <a:noFill/>
            </a:ln>
          </p:spPr>
          <p:txBody>
            <a:bodyPr anchorCtr="0" anchor="ctr" bIns="60925" lIns="121875" spcFirstLastPara="1" rIns="121875" wrap="square" tIns="60925">
              <a:spAutoFit/>
            </a:bodyPr>
            <a:lstStyle/>
            <a:p>
              <a:pPr indent="0" lvl="0" marL="0" marR="0" rtl="0" algn="ctr">
                <a:spcBef>
                  <a:spcPts val="0"/>
                </a:spcBef>
                <a:spcAft>
                  <a:spcPts val="0"/>
                </a:spcAft>
                <a:buNone/>
              </a:pPr>
              <a:r>
                <a:rPr b="1" i="0" lang="en-US" sz="2933" u="none" cap="none" strike="noStrike">
                  <a:solidFill>
                    <a:srgbClr val="000000"/>
                  </a:solidFill>
                  <a:latin typeface="Arial"/>
                  <a:ea typeface="Arial"/>
                  <a:cs typeface="Arial"/>
                  <a:sym typeface="Arial"/>
                </a:rPr>
                <a:t>PSS</a:t>
              </a:r>
              <a:br>
                <a:rPr b="1" i="0" lang="en-US" sz="2933" u="none" cap="none" strike="noStrike">
                  <a:solidFill>
                    <a:srgbClr val="000000"/>
                  </a:solidFill>
                  <a:latin typeface="Arial"/>
                  <a:ea typeface="Arial"/>
                  <a:cs typeface="Arial"/>
                  <a:sym typeface="Arial"/>
                </a:rPr>
              </a:br>
              <a:r>
                <a:rPr b="1" i="0" lang="en-US" sz="2933" u="none" cap="none" strike="noStrike">
                  <a:solidFill>
                    <a:srgbClr val="000000"/>
                  </a:solidFill>
                  <a:latin typeface="Arial"/>
                  <a:ea typeface="Arial"/>
                  <a:cs typeface="Arial"/>
                  <a:sym typeface="Arial"/>
                </a:rPr>
                <a:t>Model</a:t>
              </a:r>
              <a:endParaRPr/>
            </a:p>
          </p:txBody>
        </p:sp>
        <p:sp>
          <p:nvSpPr>
            <p:cNvPr id="1236" name="Google Shape;1236;p18"/>
            <p:cNvSpPr/>
            <p:nvPr/>
          </p:nvSpPr>
          <p:spPr>
            <a:xfrm rot="-5400000">
              <a:off x="1665563" y="2900809"/>
              <a:ext cx="1422028" cy="507871"/>
            </a:xfrm>
            <a:prstGeom prst="flowChartManualOperation">
              <a:avLst/>
            </a:prstGeom>
            <a:solidFill>
              <a:srgbClr val="366092"/>
            </a:solidFill>
            <a:ln>
              <a:noFill/>
            </a:ln>
            <a:effectLst>
              <a:outerShdw blurRad="40000" rotWithShape="0" dir="5400000" dist="23000">
                <a:srgbClr val="000000">
                  <a:alpha val="34901"/>
                </a:srgbClr>
              </a:outerShdw>
            </a:effectLst>
          </p:spPr>
          <p:txBody>
            <a:bodyPr anchorCtr="0" anchor="ctr" bIns="60925" lIns="121875" spcFirstLastPara="1" rIns="121875" wrap="square" tIns="60925">
              <a:noAutofit/>
            </a:bodyPr>
            <a:lstStyle/>
            <a:p>
              <a:pPr indent="0" lvl="0" marL="0" marR="0" rtl="0" algn="ctr">
                <a:spcBef>
                  <a:spcPts val="0"/>
                </a:spcBef>
                <a:spcAft>
                  <a:spcPts val="0"/>
                </a:spcAft>
                <a:buNone/>
              </a:pPr>
              <a:r>
                <a:rPr b="1" i="0" lang="en-US" sz="1600" u="none" cap="none" strike="noStrike">
                  <a:solidFill>
                    <a:srgbClr val="FFFFFF"/>
                  </a:solidFill>
                  <a:latin typeface="Arial"/>
                  <a:ea typeface="Arial"/>
                  <a:cs typeface="Arial"/>
                  <a:sym typeface="Arial"/>
                </a:rPr>
                <a:t>PSS</a:t>
              </a:r>
              <a:br>
                <a:rPr b="1" i="0" lang="en-US" sz="1600" u="none" cap="none" strike="noStrike">
                  <a:solidFill>
                    <a:srgbClr val="FFFFFF"/>
                  </a:solidFill>
                  <a:latin typeface="Arial"/>
                  <a:ea typeface="Arial"/>
                  <a:cs typeface="Arial"/>
                  <a:sym typeface="Arial"/>
                </a:rPr>
              </a:br>
              <a:r>
                <a:rPr b="1" i="0" lang="en-US" sz="1600" u="none" cap="none" strike="noStrike">
                  <a:solidFill>
                    <a:srgbClr val="FFFFFF"/>
                  </a:solidFill>
                  <a:latin typeface="Arial"/>
                  <a:ea typeface="Arial"/>
                  <a:cs typeface="Arial"/>
                  <a:sym typeface="Arial"/>
                </a:rPr>
                <a:t>Compiler</a:t>
              </a:r>
              <a:endParaRPr/>
            </a:p>
          </p:txBody>
        </p:sp>
        <p:sp>
          <p:nvSpPr>
            <p:cNvPr id="1237" name="Google Shape;1237;p18"/>
            <p:cNvSpPr/>
            <p:nvPr/>
          </p:nvSpPr>
          <p:spPr>
            <a:xfrm>
              <a:off x="1544626" y="2935951"/>
              <a:ext cx="576626" cy="437587"/>
            </a:xfrm>
            <a:prstGeom prst="rightArrow">
              <a:avLst>
                <a:gd fmla="val 50000" name="adj1"/>
                <a:gd fmla="val 50000" name="adj2"/>
              </a:avLst>
            </a:prstGeom>
            <a:solidFill>
              <a:schemeClr val="accen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b="0" i="0" sz="3199" u="none" cap="none" strike="noStrike">
                <a:solidFill>
                  <a:srgbClr val="000000"/>
                </a:solidFill>
                <a:latin typeface="Arial"/>
                <a:ea typeface="Arial"/>
                <a:cs typeface="Arial"/>
                <a:sym typeface="Arial"/>
              </a:endParaRPr>
            </a:p>
          </p:txBody>
        </p:sp>
        <p:sp>
          <p:nvSpPr>
            <p:cNvPr id="1238" name="Google Shape;1238;p18"/>
            <p:cNvSpPr/>
            <p:nvPr/>
          </p:nvSpPr>
          <p:spPr>
            <a:xfrm>
              <a:off x="2628446" y="2950558"/>
              <a:ext cx="607327" cy="408372"/>
            </a:xfrm>
            <a:prstGeom prst="rightArrow">
              <a:avLst>
                <a:gd fmla="val 50000" name="adj1"/>
                <a:gd fmla="val 50000" name="adj2"/>
              </a:avLst>
            </a:prstGeom>
            <a:solidFill>
              <a:schemeClr val="accent1"/>
            </a:solidFill>
            <a:ln cap="flat" cmpd="sng" w="25400">
              <a:solidFill>
                <a:schemeClr val="accent1"/>
              </a:solidFill>
              <a:prstDash val="solid"/>
              <a:round/>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grpSp>
      <p:grpSp>
        <p:nvGrpSpPr>
          <p:cNvPr id="1239" name="Google Shape;1239;p18"/>
          <p:cNvGrpSpPr/>
          <p:nvPr/>
        </p:nvGrpSpPr>
        <p:grpSpPr>
          <a:xfrm>
            <a:off x="5263550" y="1868304"/>
            <a:ext cx="3960966" cy="812588"/>
            <a:chOff x="5055368" y="2698509"/>
            <a:chExt cx="3960966" cy="812588"/>
          </a:xfrm>
        </p:grpSpPr>
        <p:sp>
          <p:nvSpPr>
            <p:cNvPr id="1240" name="Google Shape;1240;p18"/>
            <p:cNvSpPr/>
            <p:nvPr/>
          </p:nvSpPr>
          <p:spPr>
            <a:xfrm>
              <a:off x="7191008" y="2698509"/>
              <a:ext cx="1825326" cy="812588"/>
            </a:xfrm>
            <a:prstGeom prst="flowChartMagneticDisk">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60925" lIns="121875" spcFirstLastPara="1" rIns="121875" wrap="square" tIns="182825">
              <a:noAutofit/>
            </a:bodyPr>
            <a:lstStyle/>
            <a:p>
              <a:pPr indent="0" lvl="0" marL="0" marR="0" rtl="0" algn="ctr">
                <a:spcBef>
                  <a:spcPts val="0"/>
                </a:spcBef>
                <a:spcAft>
                  <a:spcPts val="0"/>
                </a:spcAft>
                <a:buNone/>
              </a:pPr>
              <a:r>
                <a:rPr b="1" i="0" lang="en-US" sz="1600" u="none" cap="none" strike="noStrike">
                  <a:solidFill>
                    <a:srgbClr val="000000"/>
                  </a:solidFill>
                  <a:latin typeface="Arial"/>
                  <a:ea typeface="Arial"/>
                  <a:cs typeface="Arial"/>
                  <a:sym typeface="Arial"/>
                </a:rPr>
                <a:t>Solved Model</a:t>
              </a:r>
              <a:endParaRPr/>
            </a:p>
          </p:txBody>
        </p:sp>
        <p:sp>
          <p:nvSpPr>
            <p:cNvPr id="1241" name="Google Shape;1241;p18"/>
            <p:cNvSpPr/>
            <p:nvPr/>
          </p:nvSpPr>
          <p:spPr>
            <a:xfrm>
              <a:off x="5461518" y="2778095"/>
              <a:ext cx="1311400" cy="653417"/>
            </a:xfrm>
            <a:prstGeom prst="rect">
              <a:avLst/>
            </a:prstGeom>
            <a:solidFill>
              <a:srgbClr val="366092"/>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b="1" i="0" lang="en-US" sz="1600" u="none" cap="none" strike="noStrike">
                  <a:solidFill>
                    <a:srgbClr val="FFFFFF"/>
                  </a:solidFill>
                  <a:latin typeface="Arial"/>
                  <a:ea typeface="Arial"/>
                  <a:cs typeface="Arial"/>
                  <a:sym typeface="Arial"/>
                </a:rPr>
                <a:t>Constraint Solver</a:t>
              </a:r>
              <a:endParaRPr/>
            </a:p>
          </p:txBody>
        </p:sp>
        <p:sp>
          <p:nvSpPr>
            <p:cNvPr id="1242" name="Google Shape;1242;p18"/>
            <p:cNvSpPr/>
            <p:nvPr/>
          </p:nvSpPr>
          <p:spPr>
            <a:xfrm>
              <a:off x="5055368" y="2886010"/>
              <a:ext cx="433751" cy="437587"/>
            </a:xfrm>
            <a:prstGeom prst="rightArrow">
              <a:avLst>
                <a:gd fmla="val 50000" name="adj1"/>
                <a:gd fmla="val 50000" name="adj2"/>
              </a:avLst>
            </a:prstGeom>
            <a:solidFill>
              <a:schemeClr val="accen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b="0" i="0" sz="3199" u="none" cap="none" strike="noStrike">
                <a:solidFill>
                  <a:srgbClr val="000000"/>
                </a:solidFill>
                <a:latin typeface="Arial"/>
                <a:ea typeface="Arial"/>
                <a:cs typeface="Arial"/>
                <a:sym typeface="Arial"/>
              </a:endParaRPr>
            </a:p>
          </p:txBody>
        </p:sp>
        <p:sp>
          <p:nvSpPr>
            <p:cNvPr id="1243" name="Google Shape;1243;p18"/>
            <p:cNvSpPr/>
            <p:nvPr/>
          </p:nvSpPr>
          <p:spPr>
            <a:xfrm>
              <a:off x="6766935" y="2886010"/>
              <a:ext cx="433751" cy="437587"/>
            </a:xfrm>
            <a:prstGeom prst="rightArrow">
              <a:avLst>
                <a:gd fmla="val 50000" name="adj1"/>
                <a:gd fmla="val 50000" name="adj2"/>
              </a:avLst>
            </a:prstGeom>
            <a:solidFill>
              <a:schemeClr val="accen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b="0" i="0" sz="3199" u="none" cap="none" strike="noStrike">
                <a:solidFill>
                  <a:srgbClr val="000000"/>
                </a:solidFill>
                <a:latin typeface="Arial"/>
                <a:ea typeface="Arial"/>
                <a:cs typeface="Arial"/>
                <a:sym typeface="Arial"/>
              </a:endParaRPr>
            </a:p>
          </p:txBody>
        </p:sp>
      </p:grpSp>
      <p:grpSp>
        <p:nvGrpSpPr>
          <p:cNvPr id="1244" name="Google Shape;1244;p18"/>
          <p:cNvGrpSpPr/>
          <p:nvPr/>
        </p:nvGrpSpPr>
        <p:grpSpPr>
          <a:xfrm>
            <a:off x="9239938" y="1947890"/>
            <a:ext cx="1716039" cy="653417"/>
            <a:chOff x="9031756" y="2778095"/>
            <a:chExt cx="1716039" cy="653417"/>
          </a:xfrm>
        </p:grpSpPr>
        <p:sp>
          <p:nvSpPr>
            <p:cNvPr id="1245" name="Google Shape;1245;p18"/>
            <p:cNvSpPr/>
            <p:nvPr/>
          </p:nvSpPr>
          <p:spPr>
            <a:xfrm>
              <a:off x="9436395" y="2778095"/>
              <a:ext cx="1311400" cy="653417"/>
            </a:xfrm>
            <a:prstGeom prst="rect">
              <a:avLst/>
            </a:prstGeom>
            <a:solidFill>
              <a:srgbClr val="366092"/>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rPr b="1" i="0" lang="en-US" sz="1600" u="none" cap="none" strike="noStrike">
                  <a:solidFill>
                    <a:srgbClr val="FFFFFF"/>
                  </a:solidFill>
                  <a:latin typeface="Arial"/>
                  <a:ea typeface="Arial"/>
                  <a:cs typeface="Arial"/>
                  <a:sym typeface="Arial"/>
                </a:rPr>
                <a:t>Test Generator</a:t>
              </a:r>
              <a:endParaRPr/>
            </a:p>
          </p:txBody>
        </p:sp>
        <p:sp>
          <p:nvSpPr>
            <p:cNvPr id="1246" name="Google Shape;1246;p18"/>
            <p:cNvSpPr/>
            <p:nvPr/>
          </p:nvSpPr>
          <p:spPr>
            <a:xfrm>
              <a:off x="9031756" y="2886010"/>
              <a:ext cx="433751" cy="437587"/>
            </a:xfrm>
            <a:prstGeom prst="rightArrow">
              <a:avLst>
                <a:gd fmla="val 50000" name="adj1"/>
                <a:gd fmla="val 50000" name="adj2"/>
              </a:avLst>
            </a:prstGeom>
            <a:solidFill>
              <a:schemeClr val="accent1"/>
            </a:solidFill>
            <a:ln>
              <a:noFill/>
            </a:ln>
          </p:spPr>
          <p:txBody>
            <a:bodyPr anchorCtr="0" anchor="t" bIns="60925" lIns="121875" spcFirstLastPara="1" rIns="121875" wrap="square" tIns="60925">
              <a:noAutofit/>
            </a:bodyPr>
            <a:lstStyle/>
            <a:p>
              <a:pPr indent="0" lvl="0" marL="0" marR="0" rtl="0" algn="l">
                <a:spcBef>
                  <a:spcPts val="0"/>
                </a:spcBef>
                <a:spcAft>
                  <a:spcPts val="0"/>
                </a:spcAft>
                <a:buNone/>
              </a:pPr>
              <a:r>
                <a:t/>
              </a:r>
              <a:endParaRPr b="0" i="0" sz="3199" u="none" cap="none" strike="noStrike">
                <a:solidFill>
                  <a:srgbClr val="000000"/>
                </a:solidFill>
                <a:latin typeface="Arial"/>
                <a:ea typeface="Arial"/>
                <a:cs typeface="Arial"/>
                <a:sym typeface="Arial"/>
              </a:endParaRPr>
            </a:p>
          </p:txBody>
        </p:sp>
      </p:grpSp>
      <p:grpSp>
        <p:nvGrpSpPr>
          <p:cNvPr id="1247" name="Google Shape;1247;p18"/>
          <p:cNvGrpSpPr/>
          <p:nvPr/>
        </p:nvGrpSpPr>
        <p:grpSpPr>
          <a:xfrm>
            <a:off x="6156759" y="2600669"/>
            <a:ext cx="3812697" cy="3122326"/>
            <a:chOff x="5948577" y="3430874"/>
            <a:chExt cx="3812697" cy="3122326"/>
          </a:xfrm>
        </p:grpSpPr>
        <p:grpSp>
          <p:nvGrpSpPr>
            <p:cNvPr id="1248" name="Google Shape;1248;p18"/>
            <p:cNvGrpSpPr/>
            <p:nvPr/>
          </p:nvGrpSpPr>
          <p:grpSpPr>
            <a:xfrm>
              <a:off x="5948577" y="5067005"/>
              <a:ext cx="1793561" cy="1162304"/>
              <a:chOff x="1143000" y="3071074"/>
              <a:chExt cx="2286000" cy="1481425"/>
            </a:xfrm>
          </p:grpSpPr>
          <p:sp>
            <p:nvSpPr>
              <p:cNvPr id="1249" name="Google Shape;1249;p18"/>
              <p:cNvSpPr/>
              <p:nvPr/>
            </p:nvSpPr>
            <p:spPr>
              <a:xfrm>
                <a:off x="1143000" y="3071074"/>
                <a:ext cx="2286000" cy="1481425"/>
              </a:xfrm>
              <a:prstGeom prst="rect">
                <a:avLst/>
              </a:prstGeom>
              <a:solidFill>
                <a:srgbClr val="93B3D7"/>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000" u="none" cap="none" strike="noStrike">
                  <a:solidFill>
                    <a:srgbClr val="FFFFFF"/>
                  </a:solidFill>
                  <a:latin typeface="Arial"/>
                  <a:ea typeface="Arial"/>
                  <a:cs typeface="Arial"/>
                  <a:sym typeface="Arial"/>
                </a:endParaRPr>
              </a:p>
            </p:txBody>
          </p:sp>
          <p:sp>
            <p:nvSpPr>
              <p:cNvPr id="1250" name="Google Shape;1250;p18"/>
              <p:cNvSpPr/>
              <p:nvPr/>
            </p:nvSpPr>
            <p:spPr>
              <a:xfrm>
                <a:off x="2544304" y="3115202"/>
                <a:ext cx="407452" cy="190608"/>
              </a:xfrm>
              <a:prstGeom prst="rect">
                <a:avLst/>
              </a:prstGeom>
              <a:solidFill>
                <a:srgbClr val="E5B8B7"/>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ctr">
                  <a:spcBef>
                    <a:spcPts val="0"/>
                  </a:spcBef>
                  <a:spcAft>
                    <a:spcPts val="0"/>
                  </a:spcAft>
                  <a:buNone/>
                </a:pPr>
                <a:r>
                  <a:rPr b="0" i="0" lang="en-US" sz="400" u="none" cap="none" strike="noStrike">
                    <a:solidFill>
                      <a:srgbClr val="000000"/>
                    </a:solidFill>
                    <a:latin typeface="Arial"/>
                    <a:ea typeface="Arial"/>
                    <a:cs typeface="Arial"/>
                    <a:sym typeface="Arial"/>
                  </a:rPr>
                  <a:t>AXI</a:t>
                </a:r>
                <a:endParaRPr/>
              </a:p>
              <a:p>
                <a:pPr indent="0" lvl="0" marL="0" marR="0" rtl="0" algn="ctr">
                  <a:spcBef>
                    <a:spcPts val="0"/>
                  </a:spcBef>
                  <a:spcAft>
                    <a:spcPts val="0"/>
                  </a:spcAft>
                  <a:buNone/>
                </a:pPr>
                <a:r>
                  <a:rPr b="0" i="0" lang="en-US" sz="400" u="none" cap="none" strike="noStrike">
                    <a:solidFill>
                      <a:srgbClr val="000000"/>
                    </a:solidFill>
                    <a:latin typeface="Arial"/>
                    <a:ea typeface="Arial"/>
                    <a:cs typeface="Arial"/>
                    <a:sym typeface="Arial"/>
                  </a:rPr>
                  <a:t>VIP</a:t>
                </a:r>
                <a:endParaRPr/>
              </a:p>
            </p:txBody>
          </p:sp>
          <p:sp>
            <p:nvSpPr>
              <p:cNvPr id="1251" name="Google Shape;1251;p18"/>
              <p:cNvSpPr/>
              <p:nvPr/>
            </p:nvSpPr>
            <p:spPr>
              <a:xfrm>
                <a:off x="1760556" y="3527215"/>
                <a:ext cx="1634248" cy="968201"/>
              </a:xfrm>
              <a:prstGeom prst="rect">
                <a:avLst/>
              </a:prstGeom>
              <a:solidFill>
                <a:srgbClr val="DAE5F1"/>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1252" name="Google Shape;1252;p18"/>
              <p:cNvSpPr/>
              <p:nvPr/>
            </p:nvSpPr>
            <p:spPr>
              <a:xfrm>
                <a:off x="2023691" y="3713564"/>
                <a:ext cx="1333479" cy="72240"/>
              </a:xfrm>
              <a:prstGeom prst="leftRight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1253" name="Google Shape;1253;p18"/>
              <p:cNvSpPr/>
              <p:nvPr/>
            </p:nvSpPr>
            <p:spPr>
              <a:xfrm>
                <a:off x="1984129" y="4232589"/>
                <a:ext cx="407452" cy="190608"/>
              </a:xfrm>
              <a:prstGeom prst="rect">
                <a:avLst/>
              </a:prstGeom>
              <a:solidFill>
                <a:schemeClr val="accent1"/>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ctr">
                  <a:spcBef>
                    <a:spcPts val="0"/>
                  </a:spcBef>
                  <a:spcAft>
                    <a:spcPts val="0"/>
                  </a:spcAft>
                  <a:buNone/>
                </a:pPr>
                <a:r>
                  <a:rPr b="0" i="0" lang="en-US" sz="600" u="none" cap="none" strike="noStrike">
                    <a:solidFill>
                      <a:srgbClr val="000000"/>
                    </a:solidFill>
                    <a:latin typeface="Arial"/>
                    <a:ea typeface="Arial"/>
                    <a:cs typeface="Arial"/>
                    <a:sym typeface="Arial"/>
                  </a:rPr>
                  <a:t>UART</a:t>
                </a:r>
                <a:endParaRPr/>
              </a:p>
            </p:txBody>
          </p:sp>
          <p:sp>
            <p:nvSpPr>
              <p:cNvPr id="1254" name="Google Shape;1254;p18"/>
              <p:cNvSpPr/>
              <p:nvPr/>
            </p:nvSpPr>
            <p:spPr>
              <a:xfrm>
                <a:off x="1947088" y="4306003"/>
                <a:ext cx="74082" cy="74082"/>
              </a:xfrm>
              <a:prstGeom prst="diamond">
                <a:avLst/>
              </a:prstGeom>
              <a:solidFill>
                <a:schemeClr val="lt1"/>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1255" name="Google Shape;1255;p18"/>
              <p:cNvSpPr/>
              <p:nvPr/>
            </p:nvSpPr>
            <p:spPr>
              <a:xfrm>
                <a:off x="1798924" y="4306672"/>
                <a:ext cx="143606" cy="74082"/>
              </a:xfrm>
              <a:prstGeom prst="leftRight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1256" name="Google Shape;1256;p18"/>
              <p:cNvSpPr/>
              <p:nvPr/>
            </p:nvSpPr>
            <p:spPr>
              <a:xfrm>
                <a:off x="3021280" y="4232588"/>
                <a:ext cx="328811" cy="234891"/>
              </a:xfrm>
              <a:prstGeom prst="rect">
                <a:avLst/>
              </a:prstGeom>
              <a:solidFill>
                <a:schemeClr val="accent1"/>
              </a:solidFill>
              <a:ln cap="flat" cmpd="sng" w="9525">
                <a:solidFill>
                  <a:schemeClr val="dk1"/>
                </a:solidFill>
                <a:prstDash val="solid"/>
                <a:round/>
                <a:headEnd len="sm" w="sm" type="none"/>
                <a:tailEnd len="sm" w="sm" type="none"/>
              </a:ln>
            </p:spPr>
            <p:txBody>
              <a:bodyPr anchorCtr="0" anchor="b" bIns="0" lIns="90000" spcFirstLastPara="1" rIns="90000" wrap="square" tIns="46800">
                <a:noAutofit/>
              </a:bodyPr>
              <a:lstStyle/>
              <a:p>
                <a:pPr indent="0" lvl="0" marL="0" marR="0" rtl="0" algn="ctr">
                  <a:spcBef>
                    <a:spcPts val="0"/>
                  </a:spcBef>
                  <a:spcAft>
                    <a:spcPts val="0"/>
                  </a:spcAft>
                  <a:buNone/>
                </a:pPr>
                <a:r>
                  <a:rPr b="0" i="0" lang="en-US" sz="600" u="none" cap="none" strike="noStrike">
                    <a:solidFill>
                      <a:srgbClr val="000000"/>
                    </a:solidFill>
                    <a:latin typeface="Arial"/>
                    <a:ea typeface="Arial"/>
                    <a:cs typeface="Arial"/>
                    <a:sym typeface="Arial"/>
                  </a:rPr>
                  <a:t>DDR</a:t>
                </a:r>
                <a:br>
                  <a:rPr b="0" i="0" lang="en-US" sz="600" u="none" cap="none" strike="noStrike">
                    <a:solidFill>
                      <a:srgbClr val="000000"/>
                    </a:solidFill>
                    <a:latin typeface="Arial"/>
                    <a:ea typeface="Arial"/>
                    <a:cs typeface="Arial"/>
                    <a:sym typeface="Arial"/>
                  </a:rPr>
                </a:br>
                <a:r>
                  <a:rPr b="0" i="0" lang="en-US" sz="600" u="none" cap="none" strike="noStrike">
                    <a:solidFill>
                      <a:srgbClr val="000000"/>
                    </a:solidFill>
                    <a:latin typeface="Arial"/>
                    <a:ea typeface="Arial"/>
                    <a:cs typeface="Arial"/>
                    <a:sym typeface="Arial"/>
                  </a:rPr>
                  <a:t>MEM</a:t>
                </a:r>
                <a:endParaRPr/>
              </a:p>
            </p:txBody>
          </p:sp>
          <p:sp>
            <p:nvSpPr>
              <p:cNvPr id="1257" name="Google Shape;1257;p18"/>
              <p:cNvSpPr/>
              <p:nvPr/>
            </p:nvSpPr>
            <p:spPr>
              <a:xfrm>
                <a:off x="1724842" y="4306672"/>
                <a:ext cx="74082" cy="74082"/>
              </a:xfrm>
              <a:prstGeom prst="diamond">
                <a:avLst/>
              </a:prstGeom>
              <a:solidFill>
                <a:schemeClr val="lt1"/>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1258" name="Google Shape;1258;p18"/>
              <p:cNvSpPr/>
              <p:nvPr/>
            </p:nvSpPr>
            <p:spPr>
              <a:xfrm>
                <a:off x="2280458" y="4195549"/>
                <a:ext cx="74082" cy="74082"/>
              </a:xfrm>
              <a:prstGeom prst="diamond">
                <a:avLst/>
              </a:prstGeom>
              <a:solidFill>
                <a:schemeClr val="lt1"/>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1259" name="Google Shape;1259;p18"/>
              <p:cNvSpPr/>
              <p:nvPr/>
            </p:nvSpPr>
            <p:spPr>
              <a:xfrm>
                <a:off x="3168049" y="4195547"/>
                <a:ext cx="74082" cy="74082"/>
              </a:xfrm>
              <a:prstGeom prst="diamond">
                <a:avLst/>
              </a:prstGeom>
              <a:solidFill>
                <a:schemeClr val="lt1"/>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1260" name="Google Shape;1260;p18"/>
              <p:cNvSpPr/>
              <p:nvPr/>
            </p:nvSpPr>
            <p:spPr>
              <a:xfrm rot="5400000">
                <a:off x="2104521" y="3947095"/>
                <a:ext cx="424116" cy="72241"/>
              </a:xfrm>
              <a:prstGeom prst="leftRight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1261" name="Google Shape;1261;p18"/>
              <p:cNvSpPr/>
              <p:nvPr/>
            </p:nvSpPr>
            <p:spPr>
              <a:xfrm rot="5400000">
                <a:off x="2991974" y="3947234"/>
                <a:ext cx="424389" cy="72241"/>
              </a:xfrm>
              <a:prstGeom prst="leftRight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1262" name="Google Shape;1262;p18"/>
              <p:cNvSpPr/>
              <p:nvPr/>
            </p:nvSpPr>
            <p:spPr>
              <a:xfrm>
                <a:off x="2544304" y="3936260"/>
                <a:ext cx="365852" cy="190608"/>
              </a:xfrm>
              <a:prstGeom prst="rect">
                <a:avLst/>
              </a:prstGeom>
              <a:solidFill>
                <a:schemeClr val="accent1"/>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ctr">
                  <a:spcBef>
                    <a:spcPts val="0"/>
                  </a:spcBef>
                  <a:spcAft>
                    <a:spcPts val="0"/>
                  </a:spcAft>
                  <a:buNone/>
                </a:pPr>
                <a:r>
                  <a:rPr b="0" i="0" lang="en-US" sz="600" u="none" cap="none" strike="noStrike">
                    <a:solidFill>
                      <a:srgbClr val="000000"/>
                    </a:solidFill>
                    <a:latin typeface="Arial"/>
                    <a:ea typeface="Arial"/>
                    <a:cs typeface="Arial"/>
                    <a:sym typeface="Arial"/>
                  </a:rPr>
                  <a:t>DMAC</a:t>
                </a:r>
                <a:endParaRPr/>
              </a:p>
            </p:txBody>
          </p:sp>
          <p:sp>
            <p:nvSpPr>
              <p:cNvPr id="1263" name="Google Shape;1263;p18"/>
              <p:cNvSpPr/>
              <p:nvPr/>
            </p:nvSpPr>
            <p:spPr>
              <a:xfrm>
                <a:off x="2687910" y="3899219"/>
                <a:ext cx="74082" cy="74082"/>
              </a:xfrm>
              <a:prstGeom prst="diamond">
                <a:avLst/>
              </a:prstGeom>
              <a:solidFill>
                <a:schemeClr val="lt1"/>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1264" name="Google Shape;1264;p18"/>
              <p:cNvSpPr/>
              <p:nvPr/>
            </p:nvSpPr>
            <p:spPr>
              <a:xfrm rot="5400000">
                <a:off x="2661841" y="3799068"/>
                <a:ext cx="128061" cy="72241"/>
              </a:xfrm>
              <a:prstGeom prst="leftRight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1265" name="Google Shape;1265;p18"/>
              <p:cNvSpPr/>
              <p:nvPr/>
            </p:nvSpPr>
            <p:spPr>
              <a:xfrm rot="5400000">
                <a:off x="2644942" y="3610198"/>
                <a:ext cx="160018" cy="72241"/>
              </a:xfrm>
              <a:prstGeom prst="leftRight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1266" name="Google Shape;1266;p18"/>
              <p:cNvSpPr/>
              <p:nvPr/>
            </p:nvSpPr>
            <p:spPr>
              <a:xfrm>
                <a:off x="2687910" y="3491402"/>
                <a:ext cx="74082" cy="74082"/>
              </a:xfrm>
              <a:prstGeom prst="diamond">
                <a:avLst/>
              </a:prstGeom>
              <a:solidFill>
                <a:schemeClr val="lt1"/>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1267" name="Google Shape;1267;p18"/>
              <p:cNvSpPr/>
              <p:nvPr/>
            </p:nvSpPr>
            <p:spPr>
              <a:xfrm>
                <a:off x="1581236" y="4306003"/>
                <a:ext cx="143606" cy="74082"/>
              </a:xfrm>
              <a:prstGeom prst="leftRightArrow">
                <a:avLst>
                  <a:gd fmla="val 50000" name="adj1"/>
                  <a:gd fmla="val 50000" name="adj2"/>
                </a:avLst>
              </a:prstGeom>
              <a:solidFill>
                <a:srgbClr val="E5B8B7"/>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1268" name="Google Shape;1268;p18"/>
              <p:cNvSpPr/>
              <p:nvPr/>
            </p:nvSpPr>
            <p:spPr>
              <a:xfrm>
                <a:off x="1170634" y="4247740"/>
                <a:ext cx="407452" cy="190608"/>
              </a:xfrm>
              <a:prstGeom prst="rect">
                <a:avLst/>
              </a:prstGeom>
              <a:solidFill>
                <a:srgbClr val="E5B8B7"/>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ctr">
                  <a:spcBef>
                    <a:spcPts val="0"/>
                  </a:spcBef>
                  <a:spcAft>
                    <a:spcPts val="0"/>
                  </a:spcAft>
                  <a:buNone/>
                </a:pPr>
                <a:r>
                  <a:rPr b="0" i="0" lang="en-US" sz="400" u="none" cap="none" strike="noStrike">
                    <a:solidFill>
                      <a:srgbClr val="000000"/>
                    </a:solidFill>
                    <a:latin typeface="Arial"/>
                    <a:ea typeface="Arial"/>
                    <a:cs typeface="Arial"/>
                    <a:sym typeface="Arial"/>
                  </a:rPr>
                  <a:t>UART</a:t>
                </a:r>
                <a:endParaRPr/>
              </a:p>
              <a:p>
                <a:pPr indent="0" lvl="0" marL="0" marR="0" rtl="0" algn="ctr">
                  <a:spcBef>
                    <a:spcPts val="0"/>
                  </a:spcBef>
                  <a:spcAft>
                    <a:spcPts val="0"/>
                  </a:spcAft>
                  <a:buNone/>
                </a:pPr>
                <a:r>
                  <a:rPr b="0" i="0" lang="en-US" sz="400" u="none" cap="none" strike="noStrike">
                    <a:solidFill>
                      <a:srgbClr val="000000"/>
                    </a:solidFill>
                    <a:latin typeface="Arial"/>
                    <a:ea typeface="Arial"/>
                    <a:cs typeface="Arial"/>
                    <a:sym typeface="Arial"/>
                  </a:rPr>
                  <a:t>VIP</a:t>
                </a:r>
                <a:endParaRPr/>
              </a:p>
            </p:txBody>
          </p:sp>
          <p:sp>
            <p:nvSpPr>
              <p:cNvPr id="1269" name="Google Shape;1269;p18"/>
              <p:cNvSpPr/>
              <p:nvPr/>
            </p:nvSpPr>
            <p:spPr>
              <a:xfrm rot="5400000">
                <a:off x="2644942" y="3373217"/>
                <a:ext cx="160018" cy="72241"/>
              </a:xfrm>
              <a:prstGeom prst="leftRightArrow">
                <a:avLst>
                  <a:gd fmla="val 50000" name="adj1"/>
                  <a:gd fmla="val 50000" name="adj2"/>
                </a:avLst>
              </a:prstGeom>
              <a:solidFill>
                <a:srgbClr val="E5B8B7"/>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1270" name="Google Shape;1270;p18"/>
              <p:cNvSpPr/>
              <p:nvPr/>
            </p:nvSpPr>
            <p:spPr>
              <a:xfrm>
                <a:off x="2521225" y="3137533"/>
                <a:ext cx="407452" cy="190608"/>
              </a:xfrm>
              <a:prstGeom prst="rect">
                <a:avLst/>
              </a:prstGeom>
              <a:solidFill>
                <a:srgbClr val="E5B8B7"/>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ctr">
                  <a:spcBef>
                    <a:spcPts val="0"/>
                  </a:spcBef>
                  <a:spcAft>
                    <a:spcPts val="0"/>
                  </a:spcAft>
                  <a:buNone/>
                </a:pPr>
                <a:r>
                  <a:rPr b="0" i="0" lang="en-US" sz="400" u="none" cap="none" strike="noStrike">
                    <a:solidFill>
                      <a:srgbClr val="000000"/>
                    </a:solidFill>
                    <a:latin typeface="Arial"/>
                    <a:ea typeface="Arial"/>
                    <a:cs typeface="Arial"/>
                    <a:sym typeface="Arial"/>
                  </a:rPr>
                  <a:t>AXI</a:t>
                </a:r>
                <a:endParaRPr/>
              </a:p>
              <a:p>
                <a:pPr indent="0" lvl="0" marL="0" marR="0" rtl="0" algn="ctr">
                  <a:spcBef>
                    <a:spcPts val="0"/>
                  </a:spcBef>
                  <a:spcAft>
                    <a:spcPts val="0"/>
                  </a:spcAft>
                  <a:buNone/>
                </a:pPr>
                <a:r>
                  <a:rPr b="0" i="0" lang="en-US" sz="400" u="none" cap="none" strike="noStrike">
                    <a:solidFill>
                      <a:srgbClr val="000000"/>
                    </a:solidFill>
                    <a:latin typeface="Arial"/>
                    <a:ea typeface="Arial"/>
                    <a:cs typeface="Arial"/>
                    <a:sym typeface="Arial"/>
                  </a:rPr>
                  <a:t>VIP</a:t>
                </a:r>
                <a:endParaRPr/>
              </a:p>
            </p:txBody>
          </p:sp>
        </p:grpSp>
        <p:sp>
          <p:nvSpPr>
            <p:cNvPr id="1271" name="Google Shape;1271;p18"/>
            <p:cNvSpPr/>
            <p:nvPr/>
          </p:nvSpPr>
          <p:spPr>
            <a:xfrm>
              <a:off x="6440842" y="4381205"/>
              <a:ext cx="807102" cy="521041"/>
            </a:xfrm>
            <a:prstGeom prst="flowChartMultidocument">
              <a:avLst/>
            </a:prstGeom>
            <a:solidFill>
              <a:srgbClr val="92CDFF"/>
            </a:solidFill>
            <a:ln cap="flat" cmpd="sng" w="9525">
              <a:solidFill>
                <a:schemeClr val="dk1"/>
              </a:solidFill>
              <a:prstDash val="solid"/>
              <a:round/>
              <a:headEnd len="sm" w="sm" type="none"/>
              <a:tailEnd len="sm" w="sm" type="none"/>
            </a:ln>
          </p:spPr>
          <p:txBody>
            <a:bodyPr anchorCtr="0" anchor="ctr" bIns="26325" lIns="50625" spcFirstLastPara="1" rIns="50625" wrap="square" tIns="26325">
              <a:noAutofit/>
            </a:bodyPr>
            <a:lstStyle/>
            <a:p>
              <a:pPr indent="0" lvl="0" marL="0" marR="0" rtl="0" algn="ctr">
                <a:spcBef>
                  <a:spcPts val="0"/>
                </a:spcBef>
                <a:spcAft>
                  <a:spcPts val="0"/>
                </a:spcAft>
                <a:buNone/>
              </a:pPr>
              <a:r>
                <a:rPr b="0" i="0" lang="en-US" sz="1000" u="none" cap="none" strike="noStrike">
                  <a:solidFill>
                    <a:srgbClr val="000000"/>
                  </a:solidFill>
                  <a:latin typeface="Arial"/>
                  <a:ea typeface="Arial"/>
                  <a:cs typeface="Arial"/>
                  <a:sym typeface="Arial"/>
                </a:rPr>
                <a:t>UVM </a:t>
              </a:r>
              <a:endParaRPr/>
            </a:p>
            <a:p>
              <a:pPr indent="0" lvl="0" marL="0" marR="0" rtl="0" algn="ctr">
                <a:spcBef>
                  <a:spcPts val="0"/>
                </a:spcBef>
                <a:spcAft>
                  <a:spcPts val="0"/>
                </a:spcAft>
                <a:buNone/>
              </a:pPr>
              <a:r>
                <a:rPr b="0" i="0" lang="en-US" sz="1000" u="none" cap="none" strike="noStrike">
                  <a:solidFill>
                    <a:srgbClr val="000000"/>
                  </a:solidFill>
                  <a:latin typeface="Arial"/>
                  <a:ea typeface="Arial"/>
                  <a:cs typeface="Arial"/>
                  <a:sym typeface="Arial"/>
                </a:rPr>
                <a:t>Sequences</a:t>
              </a:r>
              <a:endParaRPr/>
            </a:p>
          </p:txBody>
        </p:sp>
        <p:cxnSp>
          <p:nvCxnSpPr>
            <p:cNvPr id="1272" name="Google Shape;1272;p18"/>
            <p:cNvCxnSpPr>
              <a:stCxn id="1271" idx="3"/>
              <a:endCxn id="1270" idx="3"/>
            </p:cNvCxnSpPr>
            <p:nvPr/>
          </p:nvCxnSpPr>
          <p:spPr>
            <a:xfrm>
              <a:off x="7247944" y="4641726"/>
              <a:ext cx="101700" cy="552300"/>
            </a:xfrm>
            <a:prstGeom prst="bentConnector3">
              <a:avLst>
                <a:gd fmla="val 120087" name="adj1"/>
              </a:avLst>
            </a:prstGeom>
            <a:noFill/>
            <a:ln cap="flat" cmpd="sng" w="38100">
              <a:solidFill>
                <a:schemeClr val="dk1"/>
              </a:solidFill>
              <a:prstDash val="solid"/>
              <a:round/>
              <a:headEnd len="sm" w="sm" type="none"/>
              <a:tailEnd len="med" w="med" type="triangle"/>
            </a:ln>
          </p:spPr>
        </p:cxnSp>
        <p:cxnSp>
          <p:nvCxnSpPr>
            <p:cNvPr id="1273" name="Google Shape;1273;p18"/>
            <p:cNvCxnSpPr>
              <a:stCxn id="1271" idx="1"/>
              <a:endCxn id="1268" idx="1"/>
            </p:cNvCxnSpPr>
            <p:nvPr/>
          </p:nvCxnSpPr>
          <p:spPr>
            <a:xfrm flipH="1">
              <a:off x="5970142" y="4641726"/>
              <a:ext cx="470700" cy="1423200"/>
            </a:xfrm>
            <a:prstGeom prst="bentConnector3">
              <a:avLst>
                <a:gd fmla="val 192817" name="adj1"/>
              </a:avLst>
            </a:prstGeom>
            <a:noFill/>
            <a:ln cap="flat" cmpd="sng" w="38100">
              <a:solidFill>
                <a:schemeClr val="dk1"/>
              </a:solidFill>
              <a:prstDash val="solid"/>
              <a:round/>
              <a:headEnd len="sm" w="sm" type="none"/>
              <a:tailEnd len="med" w="med" type="triangle"/>
            </a:ln>
          </p:spPr>
        </p:cxnSp>
        <p:sp>
          <p:nvSpPr>
            <p:cNvPr id="1274" name="Google Shape;1274;p18"/>
            <p:cNvSpPr txBox="1"/>
            <p:nvPr/>
          </p:nvSpPr>
          <p:spPr>
            <a:xfrm>
              <a:off x="6095970" y="6245423"/>
              <a:ext cx="1513043"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UVM Testbench</a:t>
              </a:r>
              <a:endParaRPr/>
            </a:p>
          </p:txBody>
        </p:sp>
        <p:pic>
          <p:nvPicPr>
            <p:cNvPr id="1275" name="Google Shape;1275;p18"/>
            <p:cNvPicPr preferRelativeResize="0"/>
            <p:nvPr/>
          </p:nvPicPr>
          <p:blipFill rotWithShape="1">
            <a:blip r:embed="rId4">
              <a:alphaModFix/>
            </a:blip>
            <a:srcRect b="0" l="0" r="0" t="0"/>
            <a:stretch/>
          </p:blipFill>
          <p:spPr>
            <a:xfrm>
              <a:off x="5968329" y="5089116"/>
              <a:ext cx="343202" cy="213897"/>
            </a:xfrm>
            <a:prstGeom prst="rect">
              <a:avLst/>
            </a:prstGeom>
            <a:noFill/>
            <a:ln>
              <a:noFill/>
            </a:ln>
          </p:spPr>
        </p:pic>
        <p:sp>
          <p:nvSpPr>
            <p:cNvPr id="1276" name="Google Shape;1276;p18"/>
            <p:cNvSpPr/>
            <p:nvPr/>
          </p:nvSpPr>
          <p:spPr>
            <a:xfrm rot="-5400000">
              <a:off x="7744501" y="2334044"/>
              <a:ext cx="919943" cy="3113603"/>
            </a:xfrm>
            <a:custGeom>
              <a:rect b="b" l="l" r="r" t="t"/>
              <a:pathLst>
                <a:path extrusionOk="0" h="3113603" w="919943">
                  <a:moveTo>
                    <a:pt x="919943" y="2921460"/>
                  </a:moveTo>
                  <a:lnTo>
                    <a:pt x="919943" y="3113603"/>
                  </a:lnTo>
                  <a:lnTo>
                    <a:pt x="413820" y="3113603"/>
                  </a:lnTo>
                  <a:lnTo>
                    <a:pt x="413820" y="3099543"/>
                  </a:lnTo>
                  <a:lnTo>
                    <a:pt x="409230" y="3099543"/>
                  </a:lnTo>
                  <a:lnTo>
                    <a:pt x="409230" y="251595"/>
                  </a:lnTo>
                  <a:lnTo>
                    <a:pt x="143003" y="251595"/>
                  </a:lnTo>
                  <a:lnTo>
                    <a:pt x="143003" y="340406"/>
                  </a:lnTo>
                  <a:lnTo>
                    <a:pt x="0" y="170203"/>
                  </a:lnTo>
                  <a:lnTo>
                    <a:pt x="143003" y="0"/>
                  </a:lnTo>
                  <a:lnTo>
                    <a:pt x="143003" y="88811"/>
                  </a:lnTo>
                  <a:lnTo>
                    <a:pt x="510838" y="88811"/>
                  </a:lnTo>
                  <a:cubicBezTo>
                    <a:pt x="544625" y="88811"/>
                    <a:pt x="572015" y="116201"/>
                    <a:pt x="572015" y="149988"/>
                  </a:cubicBezTo>
                  <a:lnTo>
                    <a:pt x="572015" y="2921460"/>
                  </a:lnTo>
                  <a:close/>
                </a:path>
              </a:pathLst>
            </a:custGeom>
            <a:solidFill>
              <a:schemeClr val="accent1"/>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grpSp>
      <p:grpSp>
        <p:nvGrpSpPr>
          <p:cNvPr id="1277" name="Google Shape;1277;p18"/>
          <p:cNvGrpSpPr/>
          <p:nvPr/>
        </p:nvGrpSpPr>
        <p:grpSpPr>
          <a:xfrm>
            <a:off x="8857140" y="2605356"/>
            <a:ext cx="2016553" cy="3117639"/>
            <a:chOff x="8648958" y="3435561"/>
            <a:chExt cx="2016553" cy="3117639"/>
          </a:xfrm>
        </p:grpSpPr>
        <p:grpSp>
          <p:nvGrpSpPr>
            <p:cNvPr id="1278" name="Google Shape;1278;p18"/>
            <p:cNvGrpSpPr/>
            <p:nvPr/>
          </p:nvGrpSpPr>
          <p:grpSpPr>
            <a:xfrm>
              <a:off x="8853156" y="5067005"/>
              <a:ext cx="1793560" cy="1162304"/>
              <a:chOff x="4648200" y="3071074"/>
              <a:chExt cx="2286000" cy="1481425"/>
            </a:xfrm>
          </p:grpSpPr>
          <p:sp>
            <p:nvSpPr>
              <p:cNvPr id="1279" name="Google Shape;1279;p18"/>
              <p:cNvSpPr/>
              <p:nvPr/>
            </p:nvSpPr>
            <p:spPr>
              <a:xfrm>
                <a:off x="4648200" y="3071074"/>
                <a:ext cx="2286000" cy="1481425"/>
              </a:xfrm>
              <a:prstGeom prst="rect">
                <a:avLst/>
              </a:prstGeom>
              <a:solidFill>
                <a:srgbClr val="36609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000" u="none" cap="none" strike="noStrike">
                    <a:solidFill>
                      <a:srgbClr val="FFFFFF"/>
                    </a:solidFill>
                    <a:latin typeface="Arial"/>
                    <a:ea typeface="Arial"/>
                    <a:cs typeface="Arial"/>
                    <a:sym typeface="Arial"/>
                  </a:rPr>
                  <a:t>TB</a:t>
                </a:r>
                <a:endParaRPr/>
              </a:p>
            </p:txBody>
          </p:sp>
          <p:sp>
            <p:nvSpPr>
              <p:cNvPr id="1280" name="Google Shape;1280;p18"/>
              <p:cNvSpPr/>
              <p:nvPr/>
            </p:nvSpPr>
            <p:spPr>
              <a:xfrm>
                <a:off x="5265756" y="3305811"/>
                <a:ext cx="1634248" cy="1189606"/>
              </a:xfrm>
              <a:prstGeom prst="rect">
                <a:avLst/>
              </a:prstGeom>
              <a:solidFill>
                <a:srgbClr val="DAE5F1"/>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1281" name="Google Shape;1281;p18"/>
              <p:cNvSpPr/>
              <p:nvPr/>
            </p:nvSpPr>
            <p:spPr>
              <a:xfrm>
                <a:off x="6049504" y="3351545"/>
                <a:ext cx="407452" cy="190608"/>
              </a:xfrm>
              <a:prstGeom prst="rect">
                <a:avLst/>
              </a:prstGeom>
              <a:solidFill>
                <a:srgbClr val="4F81BD"/>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ctr">
                  <a:spcBef>
                    <a:spcPts val="0"/>
                  </a:spcBef>
                  <a:spcAft>
                    <a:spcPts val="0"/>
                  </a:spcAft>
                  <a:buNone/>
                </a:pPr>
                <a:r>
                  <a:rPr b="0" i="0" lang="en-US" sz="400" u="none" cap="none" strike="noStrike">
                    <a:solidFill>
                      <a:srgbClr val="000000"/>
                    </a:solidFill>
                    <a:latin typeface="Arial"/>
                    <a:ea typeface="Arial"/>
                    <a:cs typeface="Arial"/>
                    <a:sym typeface="Arial"/>
                  </a:rPr>
                  <a:t>AXI</a:t>
                </a:r>
                <a:endParaRPr/>
              </a:p>
              <a:p>
                <a:pPr indent="0" lvl="0" marL="0" marR="0" rtl="0" algn="ctr">
                  <a:spcBef>
                    <a:spcPts val="0"/>
                  </a:spcBef>
                  <a:spcAft>
                    <a:spcPts val="0"/>
                  </a:spcAft>
                  <a:buNone/>
                </a:pPr>
                <a:r>
                  <a:rPr b="0" i="0" lang="en-US" sz="400" u="none" cap="none" strike="noStrike">
                    <a:solidFill>
                      <a:srgbClr val="000000"/>
                    </a:solidFill>
                    <a:latin typeface="Arial"/>
                    <a:ea typeface="Arial"/>
                    <a:cs typeface="Arial"/>
                    <a:sym typeface="Arial"/>
                  </a:rPr>
                  <a:t>VIP</a:t>
                </a:r>
                <a:endParaRPr/>
              </a:p>
            </p:txBody>
          </p:sp>
          <p:sp>
            <p:nvSpPr>
              <p:cNvPr id="1282" name="Google Shape;1282;p18"/>
              <p:cNvSpPr/>
              <p:nvPr/>
            </p:nvSpPr>
            <p:spPr>
              <a:xfrm>
                <a:off x="5528891" y="3713564"/>
                <a:ext cx="1333479" cy="72240"/>
              </a:xfrm>
              <a:prstGeom prst="leftRight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1283" name="Google Shape;1283;p18"/>
              <p:cNvSpPr/>
              <p:nvPr/>
            </p:nvSpPr>
            <p:spPr>
              <a:xfrm>
                <a:off x="5489329" y="4232589"/>
                <a:ext cx="407452" cy="190608"/>
              </a:xfrm>
              <a:prstGeom prst="rect">
                <a:avLst/>
              </a:prstGeom>
              <a:solidFill>
                <a:schemeClr val="accent1"/>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ctr">
                  <a:spcBef>
                    <a:spcPts val="0"/>
                  </a:spcBef>
                  <a:spcAft>
                    <a:spcPts val="0"/>
                  </a:spcAft>
                  <a:buNone/>
                </a:pPr>
                <a:r>
                  <a:rPr b="0" i="0" lang="en-US" sz="600" u="none" cap="none" strike="noStrike">
                    <a:solidFill>
                      <a:srgbClr val="000000"/>
                    </a:solidFill>
                    <a:latin typeface="Arial"/>
                    <a:ea typeface="Arial"/>
                    <a:cs typeface="Arial"/>
                    <a:sym typeface="Arial"/>
                  </a:rPr>
                  <a:t>UART</a:t>
                </a:r>
                <a:endParaRPr/>
              </a:p>
            </p:txBody>
          </p:sp>
          <p:sp>
            <p:nvSpPr>
              <p:cNvPr id="1284" name="Google Shape;1284;p18"/>
              <p:cNvSpPr/>
              <p:nvPr/>
            </p:nvSpPr>
            <p:spPr>
              <a:xfrm>
                <a:off x="5452288" y="4306003"/>
                <a:ext cx="74082" cy="74082"/>
              </a:xfrm>
              <a:prstGeom prst="diamond">
                <a:avLst/>
              </a:prstGeom>
              <a:solidFill>
                <a:schemeClr val="lt1"/>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1285" name="Google Shape;1285;p18"/>
              <p:cNvSpPr/>
              <p:nvPr/>
            </p:nvSpPr>
            <p:spPr>
              <a:xfrm>
                <a:off x="5304124" y="4306672"/>
                <a:ext cx="143606" cy="74082"/>
              </a:xfrm>
              <a:prstGeom prst="leftRight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1286" name="Google Shape;1286;p18"/>
              <p:cNvSpPr/>
              <p:nvPr/>
            </p:nvSpPr>
            <p:spPr>
              <a:xfrm>
                <a:off x="6526480" y="4232588"/>
                <a:ext cx="328811" cy="234891"/>
              </a:xfrm>
              <a:prstGeom prst="rect">
                <a:avLst/>
              </a:prstGeom>
              <a:solidFill>
                <a:schemeClr val="accent1"/>
              </a:solidFill>
              <a:ln cap="flat" cmpd="sng" w="9525">
                <a:solidFill>
                  <a:schemeClr val="dk1"/>
                </a:solidFill>
                <a:prstDash val="solid"/>
                <a:round/>
                <a:headEnd len="sm" w="sm" type="none"/>
                <a:tailEnd len="sm" w="sm" type="none"/>
              </a:ln>
            </p:spPr>
            <p:txBody>
              <a:bodyPr anchorCtr="0" anchor="b" bIns="0" lIns="90000" spcFirstLastPara="1" rIns="90000" wrap="square" tIns="46800">
                <a:noAutofit/>
              </a:bodyPr>
              <a:lstStyle/>
              <a:p>
                <a:pPr indent="0" lvl="0" marL="0" marR="0" rtl="0" algn="ctr">
                  <a:spcBef>
                    <a:spcPts val="0"/>
                  </a:spcBef>
                  <a:spcAft>
                    <a:spcPts val="0"/>
                  </a:spcAft>
                  <a:buNone/>
                </a:pPr>
                <a:r>
                  <a:rPr b="0" i="0" lang="en-US" sz="600" u="none" cap="none" strike="noStrike">
                    <a:solidFill>
                      <a:srgbClr val="000000"/>
                    </a:solidFill>
                    <a:latin typeface="Arial"/>
                    <a:ea typeface="Arial"/>
                    <a:cs typeface="Arial"/>
                    <a:sym typeface="Arial"/>
                  </a:rPr>
                  <a:t>DDR</a:t>
                </a:r>
                <a:br>
                  <a:rPr b="0" i="0" lang="en-US" sz="600" u="none" cap="none" strike="noStrike">
                    <a:solidFill>
                      <a:srgbClr val="000000"/>
                    </a:solidFill>
                    <a:latin typeface="Arial"/>
                    <a:ea typeface="Arial"/>
                    <a:cs typeface="Arial"/>
                    <a:sym typeface="Arial"/>
                  </a:rPr>
                </a:br>
                <a:r>
                  <a:rPr b="0" i="0" lang="en-US" sz="600" u="none" cap="none" strike="noStrike">
                    <a:solidFill>
                      <a:srgbClr val="000000"/>
                    </a:solidFill>
                    <a:latin typeface="Arial"/>
                    <a:ea typeface="Arial"/>
                    <a:cs typeface="Arial"/>
                    <a:sym typeface="Arial"/>
                  </a:rPr>
                  <a:t>MEM</a:t>
                </a:r>
                <a:endParaRPr/>
              </a:p>
            </p:txBody>
          </p:sp>
          <p:sp>
            <p:nvSpPr>
              <p:cNvPr id="1287" name="Google Shape;1287;p18"/>
              <p:cNvSpPr/>
              <p:nvPr/>
            </p:nvSpPr>
            <p:spPr>
              <a:xfrm>
                <a:off x="5230042" y="4306672"/>
                <a:ext cx="74082" cy="74082"/>
              </a:xfrm>
              <a:prstGeom prst="diamond">
                <a:avLst/>
              </a:prstGeom>
              <a:solidFill>
                <a:schemeClr val="lt1"/>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1288" name="Google Shape;1288;p18"/>
              <p:cNvSpPr/>
              <p:nvPr/>
            </p:nvSpPr>
            <p:spPr>
              <a:xfrm>
                <a:off x="5785658" y="4195549"/>
                <a:ext cx="74082" cy="74082"/>
              </a:xfrm>
              <a:prstGeom prst="diamond">
                <a:avLst/>
              </a:prstGeom>
              <a:solidFill>
                <a:schemeClr val="lt1"/>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1289" name="Google Shape;1289;p18"/>
              <p:cNvSpPr/>
              <p:nvPr/>
            </p:nvSpPr>
            <p:spPr>
              <a:xfrm>
                <a:off x="6673249" y="4195547"/>
                <a:ext cx="74082" cy="74082"/>
              </a:xfrm>
              <a:prstGeom prst="diamond">
                <a:avLst/>
              </a:prstGeom>
              <a:solidFill>
                <a:schemeClr val="lt1"/>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1290" name="Google Shape;1290;p18"/>
              <p:cNvSpPr/>
              <p:nvPr/>
            </p:nvSpPr>
            <p:spPr>
              <a:xfrm rot="5400000">
                <a:off x="5609721" y="3947095"/>
                <a:ext cx="424116" cy="72241"/>
              </a:xfrm>
              <a:prstGeom prst="leftRight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1291" name="Google Shape;1291;p18"/>
              <p:cNvSpPr/>
              <p:nvPr/>
            </p:nvSpPr>
            <p:spPr>
              <a:xfrm rot="5400000">
                <a:off x="6497174" y="3947234"/>
                <a:ext cx="424389" cy="72241"/>
              </a:xfrm>
              <a:prstGeom prst="leftRight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1292" name="Google Shape;1292;p18"/>
              <p:cNvSpPr/>
              <p:nvPr/>
            </p:nvSpPr>
            <p:spPr>
              <a:xfrm>
                <a:off x="6049504" y="3936260"/>
                <a:ext cx="365852" cy="190608"/>
              </a:xfrm>
              <a:prstGeom prst="rect">
                <a:avLst/>
              </a:prstGeom>
              <a:solidFill>
                <a:srgbClr val="4F81BD"/>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ctr">
                  <a:spcBef>
                    <a:spcPts val="0"/>
                  </a:spcBef>
                  <a:spcAft>
                    <a:spcPts val="0"/>
                  </a:spcAft>
                  <a:buNone/>
                </a:pPr>
                <a:r>
                  <a:rPr b="0" i="0" lang="en-US" sz="600" u="none" cap="none" strike="noStrike">
                    <a:solidFill>
                      <a:srgbClr val="000000"/>
                    </a:solidFill>
                    <a:latin typeface="Arial"/>
                    <a:ea typeface="Arial"/>
                    <a:cs typeface="Arial"/>
                    <a:sym typeface="Arial"/>
                  </a:rPr>
                  <a:t>DMAC</a:t>
                </a:r>
                <a:endParaRPr/>
              </a:p>
            </p:txBody>
          </p:sp>
          <p:sp>
            <p:nvSpPr>
              <p:cNvPr id="1293" name="Google Shape;1293;p18"/>
              <p:cNvSpPr/>
              <p:nvPr/>
            </p:nvSpPr>
            <p:spPr>
              <a:xfrm>
                <a:off x="6193110" y="3899219"/>
                <a:ext cx="74082" cy="74082"/>
              </a:xfrm>
              <a:prstGeom prst="diamond">
                <a:avLst/>
              </a:prstGeom>
              <a:solidFill>
                <a:schemeClr val="lt1"/>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1294" name="Google Shape;1294;p18"/>
              <p:cNvSpPr/>
              <p:nvPr/>
            </p:nvSpPr>
            <p:spPr>
              <a:xfrm rot="5400000">
                <a:off x="6167041" y="3799068"/>
                <a:ext cx="128061" cy="72241"/>
              </a:xfrm>
              <a:prstGeom prst="leftRight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1295" name="Google Shape;1295;p18"/>
              <p:cNvSpPr/>
              <p:nvPr/>
            </p:nvSpPr>
            <p:spPr>
              <a:xfrm rot="5400000">
                <a:off x="6150142" y="3610198"/>
                <a:ext cx="160018" cy="72241"/>
              </a:xfrm>
              <a:prstGeom prst="leftRightArrow">
                <a:avLst>
                  <a:gd fmla="val 50000" name="adj1"/>
                  <a:gd fmla="val 50000" name="adj2"/>
                </a:avLst>
              </a:prstGeom>
              <a:solidFill>
                <a:schemeClr val="accent1"/>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1296" name="Google Shape;1296;p18"/>
              <p:cNvSpPr/>
              <p:nvPr/>
            </p:nvSpPr>
            <p:spPr>
              <a:xfrm>
                <a:off x="5086436" y="4306003"/>
                <a:ext cx="143606" cy="74082"/>
              </a:xfrm>
              <a:prstGeom prst="leftRightArrow">
                <a:avLst>
                  <a:gd fmla="val 50000" name="adj1"/>
                  <a:gd fmla="val 50000" name="adj2"/>
                </a:avLst>
              </a:prstGeom>
              <a:solidFill>
                <a:srgbClr val="E5B8B7"/>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l">
                  <a:spcBef>
                    <a:spcPts val="0"/>
                  </a:spcBef>
                  <a:spcAft>
                    <a:spcPts val="0"/>
                  </a:spcAft>
                  <a:buNone/>
                </a:pPr>
                <a:r>
                  <a:t/>
                </a:r>
                <a:endParaRPr b="0" i="0" sz="900" u="none" cap="none" strike="noStrike">
                  <a:solidFill>
                    <a:srgbClr val="000000"/>
                  </a:solidFill>
                  <a:latin typeface="Arial"/>
                  <a:ea typeface="Arial"/>
                  <a:cs typeface="Arial"/>
                  <a:sym typeface="Arial"/>
                </a:endParaRPr>
              </a:p>
            </p:txBody>
          </p:sp>
          <p:sp>
            <p:nvSpPr>
              <p:cNvPr id="1297" name="Google Shape;1297;p18"/>
              <p:cNvSpPr/>
              <p:nvPr/>
            </p:nvSpPr>
            <p:spPr>
              <a:xfrm>
                <a:off x="4675834" y="4247740"/>
                <a:ext cx="407452" cy="190608"/>
              </a:xfrm>
              <a:prstGeom prst="rect">
                <a:avLst/>
              </a:prstGeom>
              <a:solidFill>
                <a:srgbClr val="E5B8B7"/>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ctr">
                  <a:spcBef>
                    <a:spcPts val="0"/>
                  </a:spcBef>
                  <a:spcAft>
                    <a:spcPts val="0"/>
                  </a:spcAft>
                  <a:buNone/>
                </a:pPr>
                <a:r>
                  <a:rPr b="0" i="0" lang="en-US" sz="400" u="none" cap="none" strike="noStrike">
                    <a:solidFill>
                      <a:srgbClr val="000000"/>
                    </a:solidFill>
                    <a:latin typeface="Arial"/>
                    <a:ea typeface="Arial"/>
                    <a:cs typeface="Arial"/>
                    <a:sym typeface="Arial"/>
                  </a:rPr>
                  <a:t>UART</a:t>
                </a:r>
                <a:endParaRPr/>
              </a:p>
              <a:p>
                <a:pPr indent="0" lvl="0" marL="0" marR="0" rtl="0" algn="ctr">
                  <a:spcBef>
                    <a:spcPts val="0"/>
                  </a:spcBef>
                  <a:spcAft>
                    <a:spcPts val="0"/>
                  </a:spcAft>
                  <a:buNone/>
                </a:pPr>
                <a:r>
                  <a:rPr b="0" i="0" lang="en-US" sz="400" u="none" cap="none" strike="noStrike">
                    <a:solidFill>
                      <a:srgbClr val="000000"/>
                    </a:solidFill>
                    <a:latin typeface="Arial"/>
                    <a:ea typeface="Arial"/>
                    <a:cs typeface="Arial"/>
                    <a:sym typeface="Arial"/>
                  </a:rPr>
                  <a:t>VIP</a:t>
                </a:r>
                <a:endParaRPr/>
              </a:p>
            </p:txBody>
          </p:sp>
          <p:sp>
            <p:nvSpPr>
              <p:cNvPr id="1298" name="Google Shape;1298;p18"/>
              <p:cNvSpPr/>
              <p:nvPr/>
            </p:nvSpPr>
            <p:spPr>
              <a:xfrm>
                <a:off x="6026425" y="3373876"/>
                <a:ext cx="407452" cy="190608"/>
              </a:xfrm>
              <a:prstGeom prst="rect">
                <a:avLst/>
              </a:prstGeom>
              <a:solidFill>
                <a:srgbClr val="4F81BD"/>
              </a:solidFill>
              <a:ln cap="flat" cmpd="sng" w="9525">
                <a:solidFill>
                  <a:schemeClr val="dk1"/>
                </a:solidFill>
                <a:prstDash val="solid"/>
                <a:round/>
                <a:headEnd len="sm" w="sm" type="none"/>
                <a:tailEnd len="sm" w="sm" type="none"/>
              </a:ln>
            </p:spPr>
            <p:txBody>
              <a:bodyPr anchorCtr="0" anchor="ctr" bIns="46800" lIns="90000" spcFirstLastPara="1" rIns="90000" wrap="square" tIns="46800">
                <a:noAutofit/>
              </a:bodyPr>
              <a:lstStyle/>
              <a:p>
                <a:pPr indent="0" lvl="0" marL="0" marR="0" rtl="0" algn="ctr">
                  <a:spcBef>
                    <a:spcPts val="0"/>
                  </a:spcBef>
                  <a:spcAft>
                    <a:spcPts val="0"/>
                  </a:spcAft>
                  <a:buNone/>
                </a:pPr>
                <a:r>
                  <a:rPr b="0" i="0" lang="en-US" sz="600" u="none" cap="none" strike="noStrike">
                    <a:solidFill>
                      <a:srgbClr val="000000"/>
                    </a:solidFill>
                    <a:latin typeface="Arial"/>
                    <a:ea typeface="Arial"/>
                    <a:cs typeface="Arial"/>
                    <a:sym typeface="Arial"/>
                  </a:rPr>
                  <a:t>CPU</a:t>
                </a:r>
                <a:endParaRPr b="0" i="0" sz="400" u="none" cap="none" strike="noStrike">
                  <a:solidFill>
                    <a:srgbClr val="000000"/>
                  </a:solidFill>
                  <a:latin typeface="Arial"/>
                  <a:ea typeface="Arial"/>
                  <a:cs typeface="Arial"/>
                  <a:sym typeface="Arial"/>
                </a:endParaRPr>
              </a:p>
            </p:txBody>
          </p:sp>
        </p:grpSp>
        <p:sp>
          <p:nvSpPr>
            <p:cNvPr id="1299" name="Google Shape;1299;p18"/>
            <p:cNvSpPr/>
            <p:nvPr/>
          </p:nvSpPr>
          <p:spPr>
            <a:xfrm>
              <a:off x="8648958" y="4374799"/>
              <a:ext cx="995950" cy="521041"/>
            </a:xfrm>
            <a:prstGeom prst="flowChartMultidocument">
              <a:avLst/>
            </a:prstGeom>
            <a:solidFill>
              <a:srgbClr val="92CDFF"/>
            </a:solid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b="0" i="0" lang="en-US" sz="1000" u="none" cap="none" strike="noStrike">
                  <a:solidFill>
                    <a:srgbClr val="000000"/>
                  </a:solidFill>
                  <a:latin typeface="Arial"/>
                  <a:ea typeface="Arial"/>
                  <a:cs typeface="Arial"/>
                  <a:sym typeface="Arial"/>
                </a:rPr>
                <a:t>Transaction </a:t>
              </a:r>
              <a:endParaRPr/>
            </a:p>
            <a:p>
              <a:pPr indent="0" lvl="0" marL="0" marR="0" rtl="0" algn="ctr">
                <a:spcBef>
                  <a:spcPts val="0"/>
                </a:spcBef>
                <a:spcAft>
                  <a:spcPts val="0"/>
                </a:spcAft>
                <a:buNone/>
              </a:pPr>
              <a:r>
                <a:rPr b="0" i="0" lang="en-US" sz="1000" u="none" cap="none" strike="noStrike">
                  <a:solidFill>
                    <a:srgbClr val="000000"/>
                  </a:solidFill>
                  <a:latin typeface="Arial"/>
                  <a:ea typeface="Arial"/>
                  <a:cs typeface="Arial"/>
                  <a:sym typeface="Arial"/>
                </a:rPr>
                <a:t>Sequences</a:t>
              </a:r>
              <a:endParaRPr/>
            </a:p>
          </p:txBody>
        </p:sp>
        <p:sp>
          <p:nvSpPr>
            <p:cNvPr id="1300" name="Google Shape;1300;p18"/>
            <p:cNvSpPr/>
            <p:nvPr/>
          </p:nvSpPr>
          <p:spPr>
            <a:xfrm>
              <a:off x="9897336" y="4379572"/>
              <a:ext cx="768175" cy="478190"/>
            </a:xfrm>
            <a:prstGeom prst="flowChartMultidocument">
              <a:avLst/>
            </a:prstGeom>
            <a:solidFill>
              <a:srgbClr val="92CDFF"/>
            </a:solidFill>
            <a:ln cap="flat" cmpd="sng" w="9525">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spcBef>
                  <a:spcPts val="0"/>
                </a:spcBef>
                <a:spcAft>
                  <a:spcPts val="0"/>
                </a:spcAft>
                <a:buNone/>
              </a:pPr>
              <a:r>
                <a:rPr b="0" i="0" lang="en-US" sz="1000" u="none" cap="none" strike="noStrike">
                  <a:solidFill>
                    <a:srgbClr val="000000"/>
                  </a:solidFill>
                  <a:latin typeface="Arial"/>
                  <a:ea typeface="Arial"/>
                  <a:cs typeface="Arial"/>
                  <a:sym typeface="Arial"/>
                </a:rPr>
                <a:t>C-test</a:t>
              </a:r>
              <a:endParaRPr/>
            </a:p>
          </p:txBody>
        </p:sp>
        <p:sp>
          <p:nvSpPr>
            <p:cNvPr id="1301" name="Google Shape;1301;p18"/>
            <p:cNvSpPr/>
            <p:nvPr/>
          </p:nvSpPr>
          <p:spPr>
            <a:xfrm rot="-5400000">
              <a:off x="9612762" y="4439387"/>
              <a:ext cx="200165" cy="358559"/>
            </a:xfrm>
            <a:prstGeom prst="upDownArrow">
              <a:avLst>
                <a:gd fmla="val 50000" name="adj1"/>
                <a:gd fmla="val 50000" name="adj2"/>
              </a:avLst>
            </a:prstGeom>
            <a:solidFill>
              <a:srgbClr val="CDDCAB"/>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18"/>
            <p:cNvSpPr txBox="1"/>
            <p:nvPr/>
          </p:nvSpPr>
          <p:spPr>
            <a:xfrm>
              <a:off x="9583594" y="4568613"/>
              <a:ext cx="258476" cy="100082"/>
            </a:xfrm>
            <a:prstGeom prst="rect">
              <a:avLst/>
            </a:prstGeom>
            <a:noFill/>
            <a:ln>
              <a:noFill/>
            </a:ln>
          </p:spPr>
          <p:txBody>
            <a:bodyPr anchorCtr="0" anchor="ctr" bIns="26325" lIns="50625" spcFirstLastPara="1" rIns="50625" wrap="square" tIns="26325">
              <a:noAutofit/>
            </a:bodyPr>
            <a:lstStyle/>
            <a:p>
              <a:pPr indent="0" lvl="0" marL="0" marR="0" rtl="0" algn="ctr">
                <a:spcBef>
                  <a:spcPts val="0"/>
                </a:spcBef>
                <a:spcAft>
                  <a:spcPts val="0"/>
                </a:spcAft>
                <a:buNone/>
              </a:pPr>
              <a:r>
                <a:rPr b="0" i="0" lang="en-US" sz="800" u="none" cap="none" strike="noStrike">
                  <a:solidFill>
                    <a:srgbClr val="000000"/>
                  </a:solidFill>
                  <a:latin typeface="Arial"/>
                  <a:ea typeface="Arial"/>
                  <a:cs typeface="Arial"/>
                  <a:sym typeface="Arial"/>
                </a:rPr>
                <a:t>Sync</a:t>
              </a:r>
              <a:endParaRPr/>
            </a:p>
          </p:txBody>
        </p:sp>
        <p:cxnSp>
          <p:nvCxnSpPr>
            <p:cNvPr id="1303" name="Google Shape;1303;p18"/>
            <p:cNvCxnSpPr>
              <a:stCxn id="1299" idx="1"/>
              <a:endCxn id="1297" idx="1"/>
            </p:cNvCxnSpPr>
            <p:nvPr/>
          </p:nvCxnSpPr>
          <p:spPr>
            <a:xfrm>
              <a:off x="8648958" y="4635320"/>
              <a:ext cx="225900" cy="1429800"/>
            </a:xfrm>
            <a:prstGeom prst="bentConnector3">
              <a:avLst>
                <a:gd fmla="val -193370" name="adj1"/>
              </a:avLst>
            </a:prstGeom>
            <a:noFill/>
            <a:ln cap="flat" cmpd="sng" w="38100">
              <a:solidFill>
                <a:schemeClr val="dk1"/>
              </a:solidFill>
              <a:prstDash val="solid"/>
              <a:round/>
              <a:headEnd len="sm" w="sm" type="none"/>
              <a:tailEnd len="med" w="med" type="triangle"/>
            </a:ln>
          </p:spPr>
        </p:cxnSp>
        <p:cxnSp>
          <p:nvCxnSpPr>
            <p:cNvPr id="1304" name="Google Shape;1304;p18"/>
            <p:cNvCxnSpPr>
              <a:stCxn id="1300" idx="3"/>
              <a:endCxn id="1298" idx="3"/>
            </p:cNvCxnSpPr>
            <p:nvPr/>
          </p:nvCxnSpPr>
          <p:spPr>
            <a:xfrm flipH="1">
              <a:off x="10254211" y="4618667"/>
              <a:ext cx="411300" cy="760800"/>
            </a:xfrm>
            <a:prstGeom prst="bentConnector3">
              <a:avLst>
                <a:gd fmla="val -4963" name="adj1"/>
              </a:avLst>
            </a:prstGeom>
            <a:noFill/>
            <a:ln cap="flat" cmpd="sng" w="38100">
              <a:solidFill>
                <a:schemeClr val="dk1"/>
              </a:solidFill>
              <a:prstDash val="solid"/>
              <a:round/>
              <a:headEnd len="sm" w="sm" type="none"/>
              <a:tailEnd len="med" w="med" type="triangle"/>
            </a:ln>
          </p:spPr>
        </p:cxnSp>
        <p:sp>
          <p:nvSpPr>
            <p:cNvPr id="1305" name="Google Shape;1305;p18"/>
            <p:cNvSpPr txBox="1"/>
            <p:nvPr/>
          </p:nvSpPr>
          <p:spPr>
            <a:xfrm>
              <a:off x="9057899" y="6245423"/>
              <a:ext cx="1472967"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u="none" cap="none" strike="noStrike">
                  <a:solidFill>
                    <a:srgbClr val="000000"/>
                  </a:solidFill>
                  <a:latin typeface="Arial"/>
                  <a:ea typeface="Arial"/>
                  <a:cs typeface="Arial"/>
                  <a:sym typeface="Arial"/>
                </a:rPr>
                <a:t>SoC Testbench</a:t>
              </a:r>
              <a:endParaRPr/>
            </a:p>
          </p:txBody>
        </p:sp>
        <p:sp>
          <p:nvSpPr>
            <p:cNvPr id="1306" name="Google Shape;1306;p18"/>
            <p:cNvSpPr/>
            <p:nvPr/>
          </p:nvSpPr>
          <p:spPr>
            <a:xfrm rot="-5400000">
              <a:off x="9344880" y="3120889"/>
              <a:ext cx="966437" cy="1595781"/>
            </a:xfrm>
            <a:custGeom>
              <a:rect b="b" l="l" r="r" t="t"/>
              <a:pathLst>
                <a:path extrusionOk="0" h="1595781" w="966437">
                  <a:moveTo>
                    <a:pt x="966437" y="1403638"/>
                  </a:moveTo>
                  <a:lnTo>
                    <a:pt x="966437" y="1595781"/>
                  </a:lnTo>
                  <a:lnTo>
                    <a:pt x="270424" y="1595781"/>
                  </a:lnTo>
                  <a:lnTo>
                    <a:pt x="270424" y="1583972"/>
                  </a:lnTo>
                  <a:lnTo>
                    <a:pt x="249349" y="1583972"/>
                  </a:lnTo>
                  <a:lnTo>
                    <a:pt x="249349" y="1356040"/>
                  </a:lnTo>
                  <a:lnTo>
                    <a:pt x="148135" y="1356040"/>
                  </a:lnTo>
                  <a:lnTo>
                    <a:pt x="148135" y="1456582"/>
                  </a:lnTo>
                  <a:lnTo>
                    <a:pt x="0" y="1255500"/>
                  </a:lnTo>
                  <a:lnTo>
                    <a:pt x="148135" y="1054416"/>
                  </a:lnTo>
                  <a:lnTo>
                    <a:pt x="148135" y="1154958"/>
                  </a:lnTo>
                  <a:lnTo>
                    <a:pt x="249349" y="1154958"/>
                  </a:lnTo>
                  <a:lnTo>
                    <a:pt x="249349" y="245724"/>
                  </a:lnTo>
                  <a:lnTo>
                    <a:pt x="144466" y="245724"/>
                  </a:lnTo>
                  <a:lnTo>
                    <a:pt x="144466" y="350796"/>
                  </a:lnTo>
                  <a:lnTo>
                    <a:pt x="24528" y="175398"/>
                  </a:lnTo>
                  <a:lnTo>
                    <a:pt x="144466" y="0"/>
                  </a:lnTo>
                  <a:lnTo>
                    <a:pt x="144466" y="105072"/>
                  </a:lnTo>
                  <a:lnTo>
                    <a:pt x="340701" y="105072"/>
                  </a:lnTo>
                  <a:cubicBezTo>
                    <a:pt x="367930" y="105072"/>
                    <a:pt x="390003" y="127144"/>
                    <a:pt x="390003" y="154374"/>
                  </a:cubicBezTo>
                  <a:lnTo>
                    <a:pt x="390003" y="1403638"/>
                  </a:lnTo>
                  <a:close/>
                </a:path>
              </a:pathLst>
            </a:custGeom>
            <a:solidFill>
              <a:schemeClr val="accent1"/>
            </a:solidFill>
            <a:ln>
              <a:noFill/>
            </a:ln>
          </p:spPr>
          <p:txBody>
            <a:bodyPr anchorCtr="0" anchor="ctr" bIns="45700" lIns="0" spcFirstLastPara="1" rIns="0"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grpSp>
      <p:sp>
        <p:nvSpPr>
          <p:cNvPr id="1307" name="Google Shape;1307;p18"/>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1308" name="Google Shape;1308;p18"/>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32"/>
                                        </p:tgtEl>
                                        <p:attrNameLst>
                                          <p:attrName>style.visibility</p:attrName>
                                        </p:attrNameLst>
                                      </p:cBhvr>
                                      <p:to>
                                        <p:strVal val="visible"/>
                                      </p:to>
                                    </p:set>
                                    <p:animEffect filter="fade" transition="in">
                                      <p:cBhvr>
                                        <p:cTn dur="500"/>
                                        <p:tgtEl>
                                          <p:spTgt spid="12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9"/>
                                        </p:tgtEl>
                                        <p:attrNameLst>
                                          <p:attrName>style.visibility</p:attrName>
                                        </p:attrNameLst>
                                      </p:cBhvr>
                                      <p:to>
                                        <p:strVal val="visible"/>
                                      </p:to>
                                    </p:set>
                                    <p:animEffect filter="fade" transition="in">
                                      <p:cBhvr>
                                        <p:cTn dur="500"/>
                                        <p:tgtEl>
                                          <p:spTgt spid="12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4"/>
                                        </p:tgtEl>
                                        <p:attrNameLst>
                                          <p:attrName>style.visibility</p:attrName>
                                        </p:attrNameLst>
                                      </p:cBhvr>
                                      <p:to>
                                        <p:strVal val="visible"/>
                                      </p:to>
                                    </p:set>
                                    <p:animEffect filter="fade" transition="in">
                                      <p:cBhvr>
                                        <p:cTn dur="500"/>
                                        <p:tgtEl>
                                          <p:spTgt spid="12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7"/>
                                        </p:tgtEl>
                                        <p:attrNameLst>
                                          <p:attrName>style.visibility</p:attrName>
                                        </p:attrNameLst>
                                      </p:cBhvr>
                                      <p:to>
                                        <p:strVal val="visible"/>
                                      </p:to>
                                    </p:set>
                                    <p:animEffect filter="fade" transition="in">
                                      <p:cBhvr>
                                        <p:cTn dur="500"/>
                                        <p:tgtEl>
                                          <p:spTgt spid="1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7"/>
                                        </p:tgtEl>
                                        <p:attrNameLst>
                                          <p:attrName>style.visibility</p:attrName>
                                        </p:attrNameLst>
                                      </p:cBhvr>
                                      <p:to>
                                        <p:strVal val="visible"/>
                                      </p:to>
                                    </p:set>
                                    <p:animEffect filter="fade" transition="in">
                                      <p:cBhvr>
                                        <p:cTn dur="500"/>
                                        <p:tgtEl>
                                          <p:spTgt spid="1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1"/>
                                        </p:tgtEl>
                                        <p:attrNameLst>
                                          <p:attrName>style.visibility</p:attrName>
                                        </p:attrNameLst>
                                      </p:cBhvr>
                                      <p:to>
                                        <p:strVal val="visible"/>
                                      </p:to>
                                    </p:set>
                                    <p:animEffect filter="fade" transition="in">
                                      <p:cBhvr>
                                        <p:cTn dur="500"/>
                                        <p:tgtEl>
                                          <p:spTgt spid="12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3" name="Shape 1313"/>
        <p:cNvGrpSpPr/>
        <p:nvPr/>
      </p:nvGrpSpPr>
      <p:grpSpPr>
        <a:xfrm>
          <a:off x="0" y="0"/>
          <a:ext cx="0" cy="0"/>
          <a:chOff x="0" y="0"/>
          <a:chExt cx="0" cy="0"/>
        </a:xfrm>
      </p:grpSpPr>
      <p:sp>
        <p:nvSpPr>
          <p:cNvPr id="1314" name="Google Shape;1314;p19"/>
          <p:cNvSpPr/>
          <p:nvPr/>
        </p:nvSpPr>
        <p:spPr>
          <a:xfrm>
            <a:off x="4596826" y="1259713"/>
            <a:ext cx="3417621" cy="4791463"/>
          </a:xfrm>
          <a:custGeom>
            <a:rect b="b" l="l" r="r" t="t"/>
            <a:pathLst>
              <a:path extrusionOk="0" h="4234007" w="1069093">
                <a:moveTo>
                  <a:pt x="0" y="0"/>
                </a:moveTo>
                <a:lnTo>
                  <a:pt x="1069093" y="0"/>
                </a:lnTo>
                <a:lnTo>
                  <a:pt x="1069093" y="2474735"/>
                </a:lnTo>
                <a:lnTo>
                  <a:pt x="1069093" y="2474736"/>
                </a:lnTo>
                <a:lnTo>
                  <a:pt x="1069093" y="3903788"/>
                </a:lnTo>
                <a:cubicBezTo>
                  <a:pt x="534547" y="3903788"/>
                  <a:pt x="534547" y="4448284"/>
                  <a:pt x="0" y="4138911"/>
                </a:cubicBezTo>
                <a:lnTo>
                  <a:pt x="0" y="2474736"/>
                </a:lnTo>
                <a:lnTo>
                  <a:pt x="0" y="2474735"/>
                </a:lnTo>
                <a:close/>
              </a:path>
            </a:pathLst>
          </a:custGeom>
          <a:solidFill>
            <a:srgbClr val="F2DADA"/>
          </a:solidFill>
          <a:ln cap="flat" cmpd="sng" w="25400">
            <a:solidFill>
              <a:schemeClr val="dk1"/>
            </a:solidFill>
            <a:prstDash val="solid"/>
            <a:round/>
            <a:headEnd len="sm" w="sm" type="none"/>
            <a:tailEnd len="sm" w="sm" type="none"/>
          </a:ln>
        </p:spPr>
        <p:txBody>
          <a:bodyPr anchorCtr="0" anchor="t" bIns="72000" lIns="108000" spcFirstLastPara="1" rIns="108000" wrap="square" tIns="72000">
            <a:noAutofit/>
          </a:bodyPr>
          <a:lstStyle/>
          <a:p>
            <a:pPr indent="0" lvl="0" marL="0" marR="0" rtl="0" algn="l">
              <a:spcBef>
                <a:spcPts val="0"/>
              </a:spcBef>
              <a:spcAft>
                <a:spcPts val="0"/>
              </a:spcAft>
              <a:buNone/>
            </a:pPr>
            <a:r>
              <a:rPr b="1" i="0" lang="en-US" sz="1800" u="none" cap="none" strike="noStrike">
                <a:solidFill>
                  <a:schemeClr val="dk1"/>
                </a:solidFill>
                <a:latin typeface="Arial"/>
                <a:ea typeface="Arial"/>
                <a:cs typeface="Arial"/>
                <a:sym typeface="Arial"/>
              </a:rPr>
              <a:t>SV/UVM</a:t>
            </a:r>
            <a:endParaRPr/>
          </a:p>
        </p:txBody>
      </p:sp>
      <p:sp>
        <p:nvSpPr>
          <p:cNvPr id="1315" name="Google Shape;1315;p19"/>
          <p:cNvSpPr/>
          <p:nvPr/>
        </p:nvSpPr>
        <p:spPr>
          <a:xfrm>
            <a:off x="107576" y="1156448"/>
            <a:ext cx="3281082" cy="4746812"/>
          </a:xfrm>
          <a:prstGeom prst="ellipse">
            <a:avLst/>
          </a:prstGeom>
          <a:solidFill>
            <a:srgbClr val="EAF1DD"/>
          </a:solidFill>
          <a:ln cap="flat" cmpd="sng" w="25400">
            <a:solidFill>
              <a:srgbClr val="244061"/>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16" name="Google Shape;1316;p1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Generated Code Scheduled According to Activity</a:t>
            </a:r>
            <a:endParaRPr/>
          </a:p>
        </p:txBody>
      </p:sp>
      <p:grpSp>
        <p:nvGrpSpPr>
          <p:cNvPr id="1317" name="Google Shape;1317;p19"/>
          <p:cNvGrpSpPr/>
          <p:nvPr/>
        </p:nvGrpSpPr>
        <p:grpSpPr>
          <a:xfrm>
            <a:off x="1130794" y="1360394"/>
            <a:ext cx="1234647" cy="678874"/>
            <a:chOff x="1130794" y="1360394"/>
            <a:chExt cx="1234647" cy="678874"/>
          </a:xfrm>
        </p:grpSpPr>
        <p:sp>
          <p:nvSpPr>
            <p:cNvPr id="1318" name="Google Shape;1318;p19"/>
            <p:cNvSpPr/>
            <p:nvPr/>
          </p:nvSpPr>
          <p:spPr>
            <a:xfrm>
              <a:off x="1130794" y="1360394"/>
              <a:ext cx="1234647" cy="678874"/>
            </a:xfrm>
            <a:prstGeom prst="ellipse">
              <a:avLst/>
            </a:prstGeom>
            <a:solidFill>
              <a:schemeClr val="accent1"/>
            </a:solidFill>
            <a:ln cap="flat" cmpd="sng" w="1905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None/>
              </a:pPr>
              <a:r>
                <a:rPr b="1" lang="en-US" sz="1800">
                  <a:solidFill>
                    <a:srgbClr val="000000"/>
                  </a:solidFill>
                  <a:latin typeface="Calibri"/>
                  <a:ea typeface="Calibri"/>
                  <a:cs typeface="Calibri"/>
                  <a:sym typeface="Calibri"/>
                </a:rPr>
                <a:t>action</a:t>
              </a:r>
              <a:endParaRPr b="1" sz="1400">
                <a:solidFill>
                  <a:srgbClr val="000000"/>
                </a:solidFill>
                <a:latin typeface="Calibri"/>
                <a:ea typeface="Calibri"/>
                <a:cs typeface="Calibri"/>
                <a:sym typeface="Calibri"/>
              </a:endParaRPr>
            </a:p>
          </p:txBody>
        </p:sp>
        <p:sp>
          <p:nvSpPr>
            <p:cNvPr id="1319" name="Google Shape;1319;p19"/>
            <p:cNvSpPr/>
            <p:nvPr/>
          </p:nvSpPr>
          <p:spPr>
            <a:xfrm>
              <a:off x="1483519" y="1715734"/>
              <a:ext cx="529197" cy="270371"/>
            </a:xfrm>
            <a:prstGeom prst="flowChartDocument">
              <a:avLst/>
            </a:prstGeom>
            <a:solidFill>
              <a:srgbClr val="DAE5F1"/>
            </a:solidFill>
            <a:ln cap="flat" cmpd="sng" w="25400">
              <a:solidFill>
                <a:schemeClr val="dk1"/>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exec</a:t>
              </a:r>
              <a:endParaRPr/>
            </a:p>
          </p:txBody>
        </p:sp>
      </p:grpSp>
      <p:grpSp>
        <p:nvGrpSpPr>
          <p:cNvPr id="1320" name="Google Shape;1320;p19"/>
          <p:cNvGrpSpPr/>
          <p:nvPr/>
        </p:nvGrpSpPr>
        <p:grpSpPr>
          <a:xfrm>
            <a:off x="357588" y="2039268"/>
            <a:ext cx="2781059" cy="3552783"/>
            <a:chOff x="357588" y="2039268"/>
            <a:chExt cx="2781059" cy="3552783"/>
          </a:xfrm>
        </p:grpSpPr>
        <p:sp>
          <p:nvSpPr>
            <p:cNvPr id="1321" name="Google Shape;1321;p19"/>
            <p:cNvSpPr/>
            <p:nvPr/>
          </p:nvSpPr>
          <p:spPr>
            <a:xfrm>
              <a:off x="1130794" y="2298715"/>
              <a:ext cx="1234647" cy="678874"/>
            </a:xfrm>
            <a:prstGeom prst="ellipse">
              <a:avLst/>
            </a:prstGeom>
            <a:solidFill>
              <a:schemeClr val="accent1"/>
            </a:solidFill>
            <a:ln cap="flat" cmpd="sng" w="1905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None/>
              </a:pPr>
              <a:r>
                <a:rPr b="1" lang="en-US" sz="1800">
                  <a:solidFill>
                    <a:srgbClr val="000000"/>
                  </a:solidFill>
                  <a:latin typeface="Calibri"/>
                  <a:ea typeface="Calibri"/>
                  <a:cs typeface="Calibri"/>
                  <a:sym typeface="Calibri"/>
                </a:rPr>
                <a:t>action</a:t>
              </a:r>
              <a:endParaRPr b="1" sz="1400">
                <a:solidFill>
                  <a:srgbClr val="000000"/>
                </a:solidFill>
                <a:latin typeface="Calibri"/>
                <a:ea typeface="Calibri"/>
                <a:cs typeface="Calibri"/>
                <a:sym typeface="Calibri"/>
              </a:endParaRPr>
            </a:p>
          </p:txBody>
        </p:sp>
        <p:sp>
          <p:nvSpPr>
            <p:cNvPr id="1322" name="Google Shape;1322;p19"/>
            <p:cNvSpPr/>
            <p:nvPr/>
          </p:nvSpPr>
          <p:spPr>
            <a:xfrm>
              <a:off x="357588" y="3242461"/>
              <a:ext cx="2781059" cy="94177"/>
            </a:xfrm>
            <a:prstGeom prst="rect">
              <a:avLst/>
            </a:prstGeom>
            <a:solidFill>
              <a:srgbClr val="953734"/>
            </a:solidFill>
            <a:ln cap="flat" cmpd="sng" w="12700">
              <a:solidFill>
                <a:schemeClr val="dk1"/>
              </a:solidFill>
              <a:prstDash val="solid"/>
              <a:round/>
              <a:headEnd len="sm" w="sm" type="none"/>
              <a:tailEnd len="sm" w="sm" type="none"/>
            </a:ln>
          </p:spPr>
          <p:txBody>
            <a:bodyPr anchorCtr="0" anchor="t" bIns="60925" lIns="121875" spcFirstLastPara="1" rIns="121875" wrap="square" tIns="60925">
              <a:noAutofit/>
            </a:bodyPr>
            <a:lstStyle/>
            <a:p>
              <a:pPr indent="0" lvl="0" marL="0" marR="0" rtl="0" algn="l">
                <a:lnSpc>
                  <a:spcPct val="100000"/>
                </a:lnSpc>
                <a:spcBef>
                  <a:spcPts val="0"/>
                </a:spcBef>
                <a:spcAft>
                  <a:spcPts val="0"/>
                </a:spcAft>
                <a:buClr>
                  <a:schemeClr val="dk1"/>
                </a:buClr>
                <a:buSzPts val="3199"/>
                <a:buFont typeface="Arial"/>
                <a:buNone/>
              </a:pPr>
              <a:r>
                <a:t/>
              </a:r>
              <a:endParaRPr b="0" i="0" sz="3199" u="none" cap="none" strike="noStrike">
                <a:solidFill>
                  <a:srgbClr val="000000"/>
                </a:solidFill>
                <a:latin typeface="Arial"/>
                <a:ea typeface="Arial"/>
                <a:cs typeface="Arial"/>
                <a:sym typeface="Arial"/>
              </a:endParaRPr>
            </a:p>
          </p:txBody>
        </p:sp>
        <p:sp>
          <p:nvSpPr>
            <p:cNvPr id="1323" name="Google Shape;1323;p19"/>
            <p:cNvSpPr/>
            <p:nvPr/>
          </p:nvSpPr>
          <p:spPr>
            <a:xfrm>
              <a:off x="2475603" y="3247304"/>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1324" name="Google Shape;1324;p19"/>
            <p:cNvSpPr/>
            <p:nvPr/>
          </p:nvSpPr>
          <p:spPr>
            <a:xfrm>
              <a:off x="929191" y="3246655"/>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1325" name="Google Shape;1325;p19"/>
            <p:cNvSpPr/>
            <p:nvPr/>
          </p:nvSpPr>
          <p:spPr>
            <a:xfrm>
              <a:off x="357588" y="3601510"/>
              <a:ext cx="1234647" cy="678874"/>
            </a:xfrm>
            <a:prstGeom prst="ellipse">
              <a:avLst/>
            </a:prstGeom>
            <a:solidFill>
              <a:schemeClr val="accent1"/>
            </a:solidFill>
            <a:ln cap="flat" cmpd="sng" w="1905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None/>
              </a:pPr>
              <a:r>
                <a:rPr b="1" lang="en-US" sz="1800">
                  <a:solidFill>
                    <a:srgbClr val="000000"/>
                  </a:solidFill>
                  <a:latin typeface="Calibri"/>
                  <a:ea typeface="Calibri"/>
                  <a:cs typeface="Calibri"/>
                  <a:sym typeface="Calibri"/>
                </a:rPr>
                <a:t>action</a:t>
              </a:r>
              <a:endParaRPr b="1" sz="1400">
                <a:solidFill>
                  <a:srgbClr val="000000"/>
                </a:solidFill>
                <a:latin typeface="Calibri"/>
                <a:ea typeface="Calibri"/>
                <a:cs typeface="Calibri"/>
                <a:sym typeface="Calibri"/>
              </a:endParaRPr>
            </a:p>
          </p:txBody>
        </p:sp>
        <p:sp>
          <p:nvSpPr>
            <p:cNvPr id="1326" name="Google Shape;1326;p19"/>
            <p:cNvSpPr/>
            <p:nvPr/>
          </p:nvSpPr>
          <p:spPr>
            <a:xfrm>
              <a:off x="1904000" y="3601510"/>
              <a:ext cx="1234647" cy="678874"/>
            </a:xfrm>
            <a:prstGeom prst="ellipse">
              <a:avLst/>
            </a:prstGeom>
            <a:solidFill>
              <a:schemeClr val="accent1"/>
            </a:solidFill>
            <a:ln cap="flat" cmpd="sng" w="1905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None/>
              </a:pPr>
              <a:r>
                <a:rPr b="1" lang="en-US" sz="1800">
                  <a:solidFill>
                    <a:srgbClr val="000000"/>
                  </a:solidFill>
                  <a:latin typeface="Calibri"/>
                  <a:ea typeface="Calibri"/>
                  <a:cs typeface="Calibri"/>
                  <a:sym typeface="Calibri"/>
                </a:rPr>
                <a:t>action</a:t>
              </a:r>
              <a:endParaRPr b="1" sz="1400">
                <a:solidFill>
                  <a:srgbClr val="000000"/>
                </a:solidFill>
                <a:latin typeface="Calibri"/>
                <a:ea typeface="Calibri"/>
                <a:cs typeface="Calibri"/>
                <a:sym typeface="Calibri"/>
              </a:endParaRPr>
            </a:p>
          </p:txBody>
        </p:sp>
        <p:sp>
          <p:nvSpPr>
            <p:cNvPr id="1327" name="Google Shape;1327;p19"/>
            <p:cNvSpPr/>
            <p:nvPr/>
          </p:nvSpPr>
          <p:spPr>
            <a:xfrm>
              <a:off x="357588" y="4549692"/>
              <a:ext cx="2781059" cy="94177"/>
            </a:xfrm>
            <a:prstGeom prst="rect">
              <a:avLst/>
            </a:prstGeom>
            <a:solidFill>
              <a:srgbClr val="953734"/>
            </a:solidFill>
            <a:ln cap="flat" cmpd="sng" w="12700">
              <a:solidFill>
                <a:schemeClr val="dk1"/>
              </a:solidFill>
              <a:prstDash val="solid"/>
              <a:round/>
              <a:headEnd len="sm" w="sm" type="none"/>
              <a:tailEnd len="sm" w="sm" type="none"/>
            </a:ln>
          </p:spPr>
          <p:txBody>
            <a:bodyPr anchorCtr="0" anchor="t" bIns="60925" lIns="121875" spcFirstLastPara="1" rIns="121875" wrap="square" tIns="60925">
              <a:noAutofit/>
            </a:bodyPr>
            <a:lstStyle/>
            <a:p>
              <a:pPr indent="0" lvl="0" marL="0" marR="0" rtl="0" algn="l">
                <a:lnSpc>
                  <a:spcPct val="100000"/>
                </a:lnSpc>
                <a:spcBef>
                  <a:spcPts val="0"/>
                </a:spcBef>
                <a:spcAft>
                  <a:spcPts val="0"/>
                </a:spcAft>
                <a:buClr>
                  <a:schemeClr val="dk1"/>
                </a:buClr>
                <a:buSzPts val="3199"/>
                <a:buFont typeface="Arial"/>
                <a:buNone/>
              </a:pPr>
              <a:r>
                <a:t/>
              </a:r>
              <a:endParaRPr b="0" i="0" sz="3199" u="none" cap="none" strike="noStrike">
                <a:solidFill>
                  <a:srgbClr val="000000"/>
                </a:solidFill>
                <a:latin typeface="Arial"/>
                <a:ea typeface="Arial"/>
                <a:cs typeface="Arial"/>
                <a:sym typeface="Arial"/>
              </a:endParaRPr>
            </a:p>
          </p:txBody>
        </p:sp>
        <p:sp>
          <p:nvSpPr>
            <p:cNvPr id="1328" name="Google Shape;1328;p19"/>
            <p:cNvSpPr/>
            <p:nvPr/>
          </p:nvSpPr>
          <p:spPr>
            <a:xfrm>
              <a:off x="2475603" y="4554535"/>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1329" name="Google Shape;1329;p19"/>
            <p:cNvSpPr/>
            <p:nvPr/>
          </p:nvSpPr>
          <p:spPr>
            <a:xfrm>
              <a:off x="929191" y="4553886"/>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1330" name="Google Shape;1330;p19"/>
            <p:cNvSpPr/>
            <p:nvPr/>
          </p:nvSpPr>
          <p:spPr>
            <a:xfrm>
              <a:off x="1483519" y="2632859"/>
              <a:ext cx="529197" cy="270371"/>
            </a:xfrm>
            <a:prstGeom prst="flowChartDocument">
              <a:avLst/>
            </a:prstGeom>
            <a:solidFill>
              <a:srgbClr val="DAE5F1"/>
            </a:solidFill>
            <a:ln cap="flat" cmpd="sng" w="25400">
              <a:solidFill>
                <a:schemeClr val="dk1"/>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exec</a:t>
              </a:r>
              <a:endParaRPr/>
            </a:p>
          </p:txBody>
        </p:sp>
        <p:sp>
          <p:nvSpPr>
            <p:cNvPr id="1331" name="Google Shape;1331;p19"/>
            <p:cNvSpPr/>
            <p:nvPr/>
          </p:nvSpPr>
          <p:spPr>
            <a:xfrm>
              <a:off x="710313" y="3934498"/>
              <a:ext cx="529197" cy="270371"/>
            </a:xfrm>
            <a:prstGeom prst="flowChartDocument">
              <a:avLst/>
            </a:prstGeom>
            <a:solidFill>
              <a:srgbClr val="DAE5F1"/>
            </a:solidFill>
            <a:ln cap="flat" cmpd="sng" w="25400">
              <a:solidFill>
                <a:schemeClr val="dk1"/>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exec</a:t>
              </a:r>
              <a:endParaRPr/>
            </a:p>
          </p:txBody>
        </p:sp>
        <p:sp>
          <p:nvSpPr>
            <p:cNvPr id="1332" name="Google Shape;1332;p19"/>
            <p:cNvSpPr/>
            <p:nvPr/>
          </p:nvSpPr>
          <p:spPr>
            <a:xfrm>
              <a:off x="2256725" y="3934498"/>
              <a:ext cx="529197" cy="270371"/>
            </a:xfrm>
            <a:prstGeom prst="flowChartDocument">
              <a:avLst/>
            </a:prstGeom>
            <a:solidFill>
              <a:srgbClr val="DAE5F1"/>
            </a:solidFill>
            <a:ln cap="flat" cmpd="sng" w="25400">
              <a:solidFill>
                <a:schemeClr val="dk1"/>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exec</a:t>
              </a:r>
              <a:endParaRPr/>
            </a:p>
          </p:txBody>
        </p:sp>
        <p:sp>
          <p:nvSpPr>
            <p:cNvPr id="1333" name="Google Shape;1333;p19"/>
            <p:cNvSpPr/>
            <p:nvPr/>
          </p:nvSpPr>
          <p:spPr>
            <a:xfrm>
              <a:off x="1130794" y="4913177"/>
              <a:ext cx="1234647" cy="678874"/>
            </a:xfrm>
            <a:prstGeom prst="ellipse">
              <a:avLst/>
            </a:prstGeom>
            <a:solidFill>
              <a:schemeClr val="accent1"/>
            </a:solidFill>
            <a:ln cap="flat" cmpd="sng" w="1905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None/>
              </a:pPr>
              <a:r>
                <a:rPr b="1" lang="en-US" sz="1800">
                  <a:solidFill>
                    <a:srgbClr val="000000"/>
                  </a:solidFill>
                  <a:latin typeface="Calibri"/>
                  <a:ea typeface="Calibri"/>
                  <a:cs typeface="Calibri"/>
                  <a:sym typeface="Calibri"/>
                </a:rPr>
                <a:t>action</a:t>
              </a:r>
              <a:endParaRPr b="1" sz="1400">
                <a:solidFill>
                  <a:srgbClr val="000000"/>
                </a:solidFill>
                <a:latin typeface="Calibri"/>
                <a:ea typeface="Calibri"/>
                <a:cs typeface="Calibri"/>
                <a:sym typeface="Calibri"/>
              </a:endParaRPr>
            </a:p>
          </p:txBody>
        </p:sp>
        <p:sp>
          <p:nvSpPr>
            <p:cNvPr id="1334" name="Google Shape;1334;p19"/>
            <p:cNvSpPr/>
            <p:nvPr/>
          </p:nvSpPr>
          <p:spPr>
            <a:xfrm>
              <a:off x="1483519" y="5246165"/>
              <a:ext cx="529197" cy="270371"/>
            </a:xfrm>
            <a:prstGeom prst="flowChartDocument">
              <a:avLst/>
            </a:prstGeom>
            <a:solidFill>
              <a:srgbClr val="DAE5F1"/>
            </a:solidFill>
            <a:ln cap="flat" cmpd="sng" w="25400">
              <a:solidFill>
                <a:schemeClr val="dk1"/>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exec</a:t>
              </a:r>
              <a:endParaRPr/>
            </a:p>
          </p:txBody>
        </p:sp>
        <p:cxnSp>
          <p:nvCxnSpPr>
            <p:cNvPr id="1335" name="Google Shape;1335;p19"/>
            <p:cNvCxnSpPr>
              <a:stCxn id="1318" idx="4"/>
              <a:endCxn id="1321" idx="0"/>
            </p:cNvCxnSpPr>
            <p:nvPr/>
          </p:nvCxnSpPr>
          <p:spPr>
            <a:xfrm>
              <a:off x="1748118" y="2039268"/>
              <a:ext cx="0" cy="259500"/>
            </a:xfrm>
            <a:prstGeom prst="straightConnector1">
              <a:avLst/>
            </a:prstGeom>
            <a:noFill/>
            <a:ln cap="flat" cmpd="sng" w="28575">
              <a:solidFill>
                <a:srgbClr val="244061"/>
              </a:solidFill>
              <a:prstDash val="solid"/>
              <a:round/>
              <a:headEnd len="lg" w="lg" type="none"/>
              <a:tailEnd len="med" w="med" type="triangle"/>
            </a:ln>
          </p:spPr>
        </p:cxnSp>
        <p:cxnSp>
          <p:nvCxnSpPr>
            <p:cNvPr id="1336" name="Google Shape;1336;p19"/>
            <p:cNvCxnSpPr>
              <a:endCxn id="1322" idx="0"/>
            </p:cNvCxnSpPr>
            <p:nvPr/>
          </p:nvCxnSpPr>
          <p:spPr>
            <a:xfrm>
              <a:off x="1748118" y="2977561"/>
              <a:ext cx="0" cy="264900"/>
            </a:xfrm>
            <a:prstGeom prst="straightConnector1">
              <a:avLst/>
            </a:prstGeom>
            <a:noFill/>
            <a:ln cap="flat" cmpd="sng" w="28575">
              <a:solidFill>
                <a:srgbClr val="244061"/>
              </a:solidFill>
              <a:prstDash val="solid"/>
              <a:round/>
              <a:headEnd len="lg" w="lg" type="none"/>
              <a:tailEnd len="med" w="med" type="triangle"/>
            </a:ln>
          </p:spPr>
        </p:cxnSp>
        <p:cxnSp>
          <p:nvCxnSpPr>
            <p:cNvPr id="1337" name="Google Shape;1337;p19"/>
            <p:cNvCxnSpPr>
              <a:stCxn id="1324" idx="2"/>
              <a:endCxn id="1325" idx="0"/>
            </p:cNvCxnSpPr>
            <p:nvPr/>
          </p:nvCxnSpPr>
          <p:spPr>
            <a:xfrm>
              <a:off x="974911" y="3336639"/>
              <a:ext cx="0" cy="264900"/>
            </a:xfrm>
            <a:prstGeom prst="straightConnector1">
              <a:avLst/>
            </a:prstGeom>
            <a:noFill/>
            <a:ln cap="flat" cmpd="sng" w="28575">
              <a:solidFill>
                <a:srgbClr val="244061"/>
              </a:solidFill>
              <a:prstDash val="solid"/>
              <a:round/>
              <a:headEnd len="lg" w="lg" type="none"/>
              <a:tailEnd len="med" w="med" type="triangle"/>
            </a:ln>
          </p:spPr>
        </p:cxnSp>
        <p:cxnSp>
          <p:nvCxnSpPr>
            <p:cNvPr id="1338" name="Google Shape;1338;p19"/>
            <p:cNvCxnSpPr>
              <a:stCxn id="1323" idx="2"/>
              <a:endCxn id="1326" idx="0"/>
            </p:cNvCxnSpPr>
            <p:nvPr/>
          </p:nvCxnSpPr>
          <p:spPr>
            <a:xfrm>
              <a:off x="2521323" y="3337288"/>
              <a:ext cx="0" cy="264300"/>
            </a:xfrm>
            <a:prstGeom prst="straightConnector1">
              <a:avLst/>
            </a:prstGeom>
            <a:noFill/>
            <a:ln cap="flat" cmpd="sng" w="28575">
              <a:solidFill>
                <a:srgbClr val="244061"/>
              </a:solidFill>
              <a:prstDash val="solid"/>
              <a:round/>
              <a:headEnd len="lg" w="lg" type="none"/>
              <a:tailEnd len="med" w="med" type="triangle"/>
            </a:ln>
          </p:spPr>
        </p:cxnSp>
        <p:cxnSp>
          <p:nvCxnSpPr>
            <p:cNvPr id="1339" name="Google Shape;1339;p19"/>
            <p:cNvCxnSpPr>
              <a:endCxn id="1328" idx="0"/>
            </p:cNvCxnSpPr>
            <p:nvPr/>
          </p:nvCxnSpPr>
          <p:spPr>
            <a:xfrm>
              <a:off x="2521323" y="4289635"/>
              <a:ext cx="0" cy="264900"/>
            </a:xfrm>
            <a:prstGeom prst="straightConnector1">
              <a:avLst/>
            </a:prstGeom>
            <a:noFill/>
            <a:ln cap="flat" cmpd="sng" w="28575">
              <a:solidFill>
                <a:srgbClr val="244061"/>
              </a:solidFill>
              <a:prstDash val="solid"/>
              <a:round/>
              <a:headEnd len="lg" w="lg" type="none"/>
              <a:tailEnd len="med" w="med" type="triangle"/>
            </a:ln>
          </p:spPr>
        </p:cxnSp>
        <p:cxnSp>
          <p:nvCxnSpPr>
            <p:cNvPr id="1340" name="Google Shape;1340;p19"/>
            <p:cNvCxnSpPr>
              <a:stCxn id="1325" idx="4"/>
              <a:endCxn id="1329" idx="0"/>
            </p:cNvCxnSpPr>
            <p:nvPr/>
          </p:nvCxnSpPr>
          <p:spPr>
            <a:xfrm>
              <a:off x="974912" y="4280384"/>
              <a:ext cx="0" cy="273600"/>
            </a:xfrm>
            <a:prstGeom prst="straightConnector1">
              <a:avLst/>
            </a:prstGeom>
            <a:noFill/>
            <a:ln cap="flat" cmpd="sng" w="28575">
              <a:solidFill>
                <a:srgbClr val="244061"/>
              </a:solidFill>
              <a:prstDash val="solid"/>
              <a:round/>
              <a:headEnd len="lg" w="lg" type="none"/>
              <a:tailEnd len="med" w="med" type="triangle"/>
            </a:ln>
          </p:spPr>
        </p:cxnSp>
        <p:cxnSp>
          <p:nvCxnSpPr>
            <p:cNvPr id="1341" name="Google Shape;1341;p19"/>
            <p:cNvCxnSpPr>
              <a:stCxn id="1327" idx="2"/>
              <a:endCxn id="1333" idx="0"/>
            </p:cNvCxnSpPr>
            <p:nvPr/>
          </p:nvCxnSpPr>
          <p:spPr>
            <a:xfrm>
              <a:off x="1748118" y="4643869"/>
              <a:ext cx="0" cy="269400"/>
            </a:xfrm>
            <a:prstGeom prst="straightConnector1">
              <a:avLst/>
            </a:prstGeom>
            <a:noFill/>
            <a:ln cap="flat" cmpd="sng" w="28575">
              <a:solidFill>
                <a:srgbClr val="244061"/>
              </a:solidFill>
              <a:prstDash val="solid"/>
              <a:round/>
              <a:headEnd len="lg" w="lg" type="none"/>
              <a:tailEnd len="med" w="med" type="triangle"/>
            </a:ln>
          </p:spPr>
        </p:cxnSp>
      </p:grpSp>
      <p:pic>
        <p:nvPicPr>
          <p:cNvPr id="1342" name="Google Shape;1342;p19"/>
          <p:cNvPicPr preferRelativeResize="0"/>
          <p:nvPr/>
        </p:nvPicPr>
        <p:blipFill rotWithShape="1">
          <a:blip r:embed="rId3">
            <a:alphaModFix/>
          </a:blip>
          <a:srcRect b="0" l="0" r="0" t="0"/>
          <a:stretch/>
        </p:blipFill>
        <p:spPr>
          <a:xfrm>
            <a:off x="5991990" y="1345187"/>
            <a:ext cx="667217" cy="731520"/>
          </a:xfrm>
          <a:prstGeom prst="rect">
            <a:avLst/>
          </a:prstGeom>
          <a:noFill/>
          <a:ln>
            <a:noFill/>
          </a:ln>
        </p:spPr>
      </p:pic>
      <p:grpSp>
        <p:nvGrpSpPr>
          <p:cNvPr id="1343" name="Google Shape;1343;p19"/>
          <p:cNvGrpSpPr/>
          <p:nvPr/>
        </p:nvGrpSpPr>
        <p:grpSpPr>
          <a:xfrm>
            <a:off x="4935069" y="2076707"/>
            <a:ext cx="2781059" cy="2938764"/>
            <a:chOff x="4935069" y="2076707"/>
            <a:chExt cx="2781059" cy="2938764"/>
          </a:xfrm>
        </p:grpSpPr>
        <p:sp>
          <p:nvSpPr>
            <p:cNvPr id="1344" name="Google Shape;1344;p19"/>
            <p:cNvSpPr/>
            <p:nvPr/>
          </p:nvSpPr>
          <p:spPr>
            <a:xfrm>
              <a:off x="4935069" y="3376717"/>
              <a:ext cx="2781059" cy="94177"/>
            </a:xfrm>
            <a:prstGeom prst="rect">
              <a:avLst/>
            </a:prstGeom>
            <a:solidFill>
              <a:srgbClr val="953734"/>
            </a:solidFill>
            <a:ln cap="flat" cmpd="sng" w="12700">
              <a:solidFill>
                <a:schemeClr val="dk1"/>
              </a:solidFill>
              <a:prstDash val="solid"/>
              <a:round/>
              <a:headEnd len="sm" w="sm" type="none"/>
              <a:tailEnd len="sm" w="sm" type="none"/>
            </a:ln>
          </p:spPr>
          <p:txBody>
            <a:bodyPr anchorCtr="0" anchor="t" bIns="60925" lIns="121875" spcFirstLastPara="1" rIns="121875" wrap="square" tIns="60925">
              <a:noAutofit/>
            </a:bodyPr>
            <a:lstStyle/>
            <a:p>
              <a:pPr indent="0" lvl="0" marL="0" marR="0" rtl="0" algn="l">
                <a:lnSpc>
                  <a:spcPct val="100000"/>
                </a:lnSpc>
                <a:spcBef>
                  <a:spcPts val="0"/>
                </a:spcBef>
                <a:spcAft>
                  <a:spcPts val="0"/>
                </a:spcAft>
                <a:buClr>
                  <a:schemeClr val="dk1"/>
                </a:buClr>
                <a:buSzPts val="3199"/>
                <a:buFont typeface="Arial"/>
                <a:buNone/>
              </a:pPr>
              <a:r>
                <a:t/>
              </a:r>
              <a:endParaRPr b="0" i="0" sz="3199" u="none" cap="none" strike="noStrike">
                <a:solidFill>
                  <a:srgbClr val="000000"/>
                </a:solidFill>
                <a:latin typeface="Arial"/>
                <a:ea typeface="Arial"/>
                <a:cs typeface="Arial"/>
                <a:sym typeface="Arial"/>
              </a:endParaRPr>
            </a:p>
          </p:txBody>
        </p:sp>
        <p:sp>
          <p:nvSpPr>
            <p:cNvPr id="1345" name="Google Shape;1345;p19"/>
            <p:cNvSpPr/>
            <p:nvPr/>
          </p:nvSpPr>
          <p:spPr>
            <a:xfrm>
              <a:off x="7053084" y="3381560"/>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1346" name="Google Shape;1346;p19"/>
            <p:cNvSpPr/>
            <p:nvPr/>
          </p:nvSpPr>
          <p:spPr>
            <a:xfrm>
              <a:off x="5524175" y="3380911"/>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1347" name="Google Shape;1347;p19"/>
            <p:cNvSpPr/>
            <p:nvPr/>
          </p:nvSpPr>
          <p:spPr>
            <a:xfrm>
              <a:off x="4935069" y="4654294"/>
              <a:ext cx="2781059" cy="94177"/>
            </a:xfrm>
            <a:prstGeom prst="rect">
              <a:avLst/>
            </a:prstGeom>
            <a:solidFill>
              <a:srgbClr val="953734"/>
            </a:solidFill>
            <a:ln cap="flat" cmpd="sng" w="12700">
              <a:solidFill>
                <a:schemeClr val="dk1"/>
              </a:solidFill>
              <a:prstDash val="solid"/>
              <a:round/>
              <a:headEnd len="sm" w="sm" type="none"/>
              <a:tailEnd len="sm" w="sm" type="none"/>
            </a:ln>
          </p:spPr>
          <p:txBody>
            <a:bodyPr anchorCtr="0" anchor="t" bIns="60925" lIns="121875" spcFirstLastPara="1" rIns="121875" wrap="square" tIns="60925">
              <a:noAutofit/>
            </a:bodyPr>
            <a:lstStyle/>
            <a:p>
              <a:pPr indent="0" lvl="0" marL="0" marR="0" rtl="0" algn="l">
                <a:lnSpc>
                  <a:spcPct val="100000"/>
                </a:lnSpc>
                <a:spcBef>
                  <a:spcPts val="0"/>
                </a:spcBef>
                <a:spcAft>
                  <a:spcPts val="0"/>
                </a:spcAft>
                <a:buClr>
                  <a:schemeClr val="dk1"/>
                </a:buClr>
                <a:buSzPts val="3199"/>
                <a:buFont typeface="Arial"/>
                <a:buNone/>
              </a:pPr>
              <a:r>
                <a:t/>
              </a:r>
              <a:endParaRPr b="0" i="0" sz="3199" u="none" cap="none" strike="noStrike">
                <a:solidFill>
                  <a:srgbClr val="000000"/>
                </a:solidFill>
                <a:latin typeface="Arial"/>
                <a:ea typeface="Arial"/>
                <a:cs typeface="Arial"/>
                <a:sym typeface="Arial"/>
              </a:endParaRPr>
            </a:p>
          </p:txBody>
        </p:sp>
        <p:sp>
          <p:nvSpPr>
            <p:cNvPr id="1348" name="Google Shape;1348;p19"/>
            <p:cNvSpPr/>
            <p:nvPr/>
          </p:nvSpPr>
          <p:spPr>
            <a:xfrm>
              <a:off x="7053084" y="4659137"/>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1349" name="Google Shape;1349;p19"/>
            <p:cNvSpPr/>
            <p:nvPr/>
          </p:nvSpPr>
          <p:spPr>
            <a:xfrm>
              <a:off x="5506672" y="4658488"/>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cxnSp>
          <p:nvCxnSpPr>
            <p:cNvPr id="1350" name="Google Shape;1350;p19"/>
            <p:cNvCxnSpPr>
              <a:stCxn id="1342" idx="2"/>
              <a:endCxn id="1351" idx="0"/>
            </p:cNvCxnSpPr>
            <p:nvPr/>
          </p:nvCxnSpPr>
          <p:spPr>
            <a:xfrm>
              <a:off x="6325599" y="2076707"/>
              <a:ext cx="0" cy="341100"/>
            </a:xfrm>
            <a:prstGeom prst="straightConnector1">
              <a:avLst/>
            </a:prstGeom>
            <a:noFill/>
            <a:ln cap="flat" cmpd="sng" w="28575">
              <a:solidFill>
                <a:srgbClr val="244061"/>
              </a:solidFill>
              <a:prstDash val="solid"/>
              <a:round/>
              <a:headEnd len="lg" w="lg" type="none"/>
              <a:tailEnd len="med" w="med" type="triangle"/>
            </a:ln>
          </p:spPr>
        </p:cxnSp>
        <p:cxnSp>
          <p:nvCxnSpPr>
            <p:cNvPr id="1352" name="Google Shape;1352;p19"/>
            <p:cNvCxnSpPr>
              <a:stCxn id="1351" idx="2"/>
              <a:endCxn id="1344" idx="0"/>
            </p:cNvCxnSpPr>
            <p:nvPr/>
          </p:nvCxnSpPr>
          <p:spPr>
            <a:xfrm>
              <a:off x="6325599" y="3149206"/>
              <a:ext cx="0" cy="227400"/>
            </a:xfrm>
            <a:prstGeom prst="straightConnector1">
              <a:avLst/>
            </a:prstGeom>
            <a:noFill/>
            <a:ln cap="flat" cmpd="sng" w="28575">
              <a:solidFill>
                <a:srgbClr val="244061"/>
              </a:solidFill>
              <a:prstDash val="solid"/>
              <a:round/>
              <a:headEnd len="lg" w="lg" type="none"/>
              <a:tailEnd len="med" w="med" type="triangle"/>
            </a:ln>
          </p:spPr>
        </p:cxnSp>
        <p:cxnSp>
          <p:nvCxnSpPr>
            <p:cNvPr id="1353" name="Google Shape;1353;p19"/>
            <p:cNvCxnSpPr/>
            <p:nvPr/>
          </p:nvCxnSpPr>
          <p:spPr>
            <a:xfrm>
              <a:off x="5569895" y="3470895"/>
              <a:ext cx="1" cy="233028"/>
            </a:xfrm>
            <a:prstGeom prst="straightConnector1">
              <a:avLst/>
            </a:prstGeom>
            <a:noFill/>
            <a:ln cap="flat" cmpd="sng" w="28575">
              <a:solidFill>
                <a:srgbClr val="244061"/>
              </a:solidFill>
              <a:prstDash val="solid"/>
              <a:round/>
              <a:headEnd len="lg" w="lg" type="none"/>
              <a:tailEnd len="med" w="med" type="triangle"/>
            </a:ln>
          </p:spPr>
        </p:cxnSp>
        <p:cxnSp>
          <p:nvCxnSpPr>
            <p:cNvPr id="1354" name="Google Shape;1354;p19"/>
            <p:cNvCxnSpPr>
              <a:stCxn id="1345" idx="2"/>
              <a:endCxn id="1355" idx="0"/>
            </p:cNvCxnSpPr>
            <p:nvPr/>
          </p:nvCxnSpPr>
          <p:spPr>
            <a:xfrm>
              <a:off x="7098804" y="3471544"/>
              <a:ext cx="0" cy="232500"/>
            </a:xfrm>
            <a:prstGeom prst="straightConnector1">
              <a:avLst/>
            </a:prstGeom>
            <a:noFill/>
            <a:ln cap="flat" cmpd="sng" w="28575">
              <a:solidFill>
                <a:srgbClr val="244061"/>
              </a:solidFill>
              <a:prstDash val="solid"/>
              <a:round/>
              <a:headEnd len="lg" w="lg" type="none"/>
              <a:tailEnd len="med" w="med" type="triangle"/>
            </a:ln>
          </p:spPr>
        </p:cxnSp>
        <p:cxnSp>
          <p:nvCxnSpPr>
            <p:cNvPr id="1356" name="Google Shape;1356;p19"/>
            <p:cNvCxnSpPr>
              <a:endCxn id="1348" idx="0"/>
            </p:cNvCxnSpPr>
            <p:nvPr/>
          </p:nvCxnSpPr>
          <p:spPr>
            <a:xfrm>
              <a:off x="7098804" y="4394237"/>
              <a:ext cx="0" cy="264900"/>
            </a:xfrm>
            <a:prstGeom prst="straightConnector1">
              <a:avLst/>
            </a:prstGeom>
            <a:noFill/>
            <a:ln cap="flat" cmpd="sng" w="28575">
              <a:solidFill>
                <a:srgbClr val="244061"/>
              </a:solidFill>
              <a:prstDash val="solid"/>
              <a:round/>
              <a:headEnd len="lg" w="lg" type="none"/>
              <a:tailEnd len="med" w="med" type="triangle"/>
            </a:ln>
          </p:spPr>
        </p:cxnSp>
        <p:cxnSp>
          <p:nvCxnSpPr>
            <p:cNvPr id="1357" name="Google Shape;1357;p19"/>
            <p:cNvCxnSpPr>
              <a:endCxn id="1349" idx="0"/>
            </p:cNvCxnSpPr>
            <p:nvPr/>
          </p:nvCxnSpPr>
          <p:spPr>
            <a:xfrm>
              <a:off x="5552392" y="4384888"/>
              <a:ext cx="0" cy="273600"/>
            </a:xfrm>
            <a:prstGeom prst="straightConnector1">
              <a:avLst/>
            </a:prstGeom>
            <a:noFill/>
            <a:ln cap="flat" cmpd="sng" w="28575">
              <a:solidFill>
                <a:srgbClr val="244061"/>
              </a:solidFill>
              <a:prstDash val="solid"/>
              <a:round/>
              <a:headEnd len="lg" w="lg" type="none"/>
              <a:tailEnd len="med" w="med" type="triangle"/>
            </a:ln>
          </p:spPr>
        </p:cxnSp>
        <p:cxnSp>
          <p:nvCxnSpPr>
            <p:cNvPr id="1358" name="Google Shape;1358;p19"/>
            <p:cNvCxnSpPr>
              <a:stCxn id="1347" idx="2"/>
              <a:endCxn id="1359" idx="0"/>
            </p:cNvCxnSpPr>
            <p:nvPr/>
          </p:nvCxnSpPr>
          <p:spPr>
            <a:xfrm>
              <a:off x="6325599" y="4748471"/>
              <a:ext cx="0" cy="267000"/>
            </a:xfrm>
            <a:prstGeom prst="straightConnector1">
              <a:avLst/>
            </a:prstGeom>
            <a:noFill/>
            <a:ln cap="flat" cmpd="sng" w="28575">
              <a:solidFill>
                <a:srgbClr val="244061"/>
              </a:solidFill>
              <a:prstDash val="solid"/>
              <a:round/>
              <a:headEnd len="lg" w="lg" type="none"/>
              <a:tailEnd len="med" w="med" type="triangle"/>
            </a:ln>
          </p:spPr>
        </p:cxnSp>
      </p:grpSp>
      <p:pic>
        <p:nvPicPr>
          <p:cNvPr id="1351" name="Google Shape;1351;p19"/>
          <p:cNvPicPr preferRelativeResize="0"/>
          <p:nvPr/>
        </p:nvPicPr>
        <p:blipFill rotWithShape="1">
          <a:blip r:embed="rId3">
            <a:alphaModFix/>
          </a:blip>
          <a:srcRect b="0" l="0" r="0" t="0"/>
          <a:stretch/>
        </p:blipFill>
        <p:spPr>
          <a:xfrm>
            <a:off x="5991990" y="2417686"/>
            <a:ext cx="667217" cy="731520"/>
          </a:xfrm>
          <a:prstGeom prst="rect">
            <a:avLst/>
          </a:prstGeom>
          <a:noFill/>
          <a:ln>
            <a:noFill/>
          </a:ln>
        </p:spPr>
      </p:pic>
      <p:pic>
        <p:nvPicPr>
          <p:cNvPr id="1360" name="Google Shape;1360;p19"/>
          <p:cNvPicPr preferRelativeResize="0"/>
          <p:nvPr/>
        </p:nvPicPr>
        <p:blipFill rotWithShape="1">
          <a:blip r:embed="rId3">
            <a:alphaModFix/>
          </a:blip>
          <a:srcRect b="0" l="0" r="0" t="0"/>
          <a:stretch/>
        </p:blipFill>
        <p:spPr>
          <a:xfrm>
            <a:off x="5236287" y="3703923"/>
            <a:ext cx="667217" cy="731520"/>
          </a:xfrm>
          <a:prstGeom prst="rect">
            <a:avLst/>
          </a:prstGeom>
          <a:noFill/>
          <a:ln>
            <a:noFill/>
          </a:ln>
        </p:spPr>
      </p:pic>
      <p:pic>
        <p:nvPicPr>
          <p:cNvPr id="1355" name="Google Shape;1355;p19"/>
          <p:cNvPicPr preferRelativeResize="0"/>
          <p:nvPr/>
        </p:nvPicPr>
        <p:blipFill rotWithShape="1">
          <a:blip r:embed="rId3">
            <a:alphaModFix/>
          </a:blip>
          <a:srcRect b="0" l="0" r="0" t="0"/>
          <a:stretch/>
        </p:blipFill>
        <p:spPr>
          <a:xfrm>
            <a:off x="6765195" y="3703923"/>
            <a:ext cx="667217" cy="731520"/>
          </a:xfrm>
          <a:prstGeom prst="rect">
            <a:avLst/>
          </a:prstGeom>
          <a:noFill/>
          <a:ln>
            <a:noFill/>
          </a:ln>
        </p:spPr>
      </p:pic>
      <p:pic>
        <p:nvPicPr>
          <p:cNvPr id="1359" name="Google Shape;1359;p19"/>
          <p:cNvPicPr preferRelativeResize="0"/>
          <p:nvPr/>
        </p:nvPicPr>
        <p:blipFill rotWithShape="1">
          <a:blip r:embed="rId3">
            <a:alphaModFix/>
          </a:blip>
          <a:srcRect b="0" l="0" r="0" t="0"/>
          <a:stretch/>
        </p:blipFill>
        <p:spPr>
          <a:xfrm>
            <a:off x="5991990" y="5015590"/>
            <a:ext cx="667217" cy="731520"/>
          </a:xfrm>
          <a:prstGeom prst="rect">
            <a:avLst/>
          </a:prstGeom>
          <a:noFill/>
          <a:ln>
            <a:noFill/>
          </a:ln>
        </p:spPr>
      </p:pic>
      <p:sp>
        <p:nvSpPr>
          <p:cNvPr id="1361" name="Google Shape;1361;p19"/>
          <p:cNvSpPr/>
          <p:nvPr/>
        </p:nvSpPr>
        <p:spPr>
          <a:xfrm>
            <a:off x="8512452" y="1259713"/>
            <a:ext cx="3417621" cy="4791463"/>
          </a:xfrm>
          <a:custGeom>
            <a:rect b="b" l="l" r="r" t="t"/>
            <a:pathLst>
              <a:path extrusionOk="0" h="4234007" w="1069093">
                <a:moveTo>
                  <a:pt x="0" y="0"/>
                </a:moveTo>
                <a:lnTo>
                  <a:pt x="1069093" y="0"/>
                </a:lnTo>
                <a:lnTo>
                  <a:pt x="1069093" y="2474735"/>
                </a:lnTo>
                <a:lnTo>
                  <a:pt x="1069093" y="2474736"/>
                </a:lnTo>
                <a:lnTo>
                  <a:pt x="1069093" y="3903788"/>
                </a:lnTo>
                <a:cubicBezTo>
                  <a:pt x="534547" y="3903788"/>
                  <a:pt x="534547" y="4448284"/>
                  <a:pt x="0" y="4138911"/>
                </a:cubicBezTo>
                <a:lnTo>
                  <a:pt x="0" y="2474736"/>
                </a:lnTo>
                <a:lnTo>
                  <a:pt x="0" y="2474735"/>
                </a:lnTo>
                <a:close/>
              </a:path>
            </a:pathLst>
          </a:custGeom>
          <a:solidFill>
            <a:srgbClr val="D99593"/>
          </a:solidFill>
          <a:ln cap="flat" cmpd="sng" w="25400">
            <a:solidFill>
              <a:schemeClr val="dk1"/>
            </a:solidFill>
            <a:prstDash val="solid"/>
            <a:round/>
            <a:headEnd len="sm" w="sm" type="none"/>
            <a:tailEnd len="sm" w="sm" type="none"/>
          </a:ln>
        </p:spPr>
        <p:txBody>
          <a:bodyPr anchorCtr="0" anchor="t" bIns="72000" lIns="108000" spcFirstLastPara="1" rIns="108000" wrap="square" tIns="72000">
            <a:noAutofit/>
          </a:bodyPr>
          <a:lstStyle/>
          <a:p>
            <a:pPr indent="0" lvl="0" marL="0" marR="0" rtl="0" algn="r">
              <a:spcBef>
                <a:spcPts val="0"/>
              </a:spcBef>
              <a:spcAft>
                <a:spcPts val="0"/>
              </a:spcAft>
              <a:buNone/>
            </a:pPr>
            <a:r>
              <a:rPr b="1" lang="en-US" sz="1800">
                <a:solidFill>
                  <a:schemeClr val="dk1"/>
                </a:solidFill>
                <a:latin typeface="Arial"/>
                <a:ea typeface="Arial"/>
                <a:cs typeface="Arial"/>
                <a:sym typeface="Arial"/>
              </a:rPr>
              <a:t>C Code</a:t>
            </a:r>
            <a:endParaRPr/>
          </a:p>
        </p:txBody>
      </p:sp>
      <p:pic>
        <p:nvPicPr>
          <p:cNvPr id="1362" name="Google Shape;1362;p19"/>
          <p:cNvPicPr preferRelativeResize="0"/>
          <p:nvPr/>
        </p:nvPicPr>
        <p:blipFill rotWithShape="1">
          <a:blip r:embed="rId4">
            <a:alphaModFix/>
          </a:blip>
          <a:srcRect b="0" l="0" r="0" t="0"/>
          <a:stretch/>
        </p:blipFill>
        <p:spPr>
          <a:xfrm>
            <a:off x="9940641" y="1360394"/>
            <a:ext cx="667512" cy="731520"/>
          </a:xfrm>
          <a:prstGeom prst="rect">
            <a:avLst/>
          </a:prstGeom>
          <a:noFill/>
          <a:ln>
            <a:noFill/>
          </a:ln>
        </p:spPr>
      </p:pic>
      <p:pic>
        <p:nvPicPr>
          <p:cNvPr id="1363" name="Google Shape;1363;p19"/>
          <p:cNvPicPr preferRelativeResize="0"/>
          <p:nvPr/>
        </p:nvPicPr>
        <p:blipFill rotWithShape="1">
          <a:blip r:embed="rId4">
            <a:alphaModFix/>
          </a:blip>
          <a:srcRect b="0" l="0" r="0" t="0"/>
          <a:stretch/>
        </p:blipFill>
        <p:spPr>
          <a:xfrm>
            <a:off x="9940641" y="2417686"/>
            <a:ext cx="667512" cy="731520"/>
          </a:xfrm>
          <a:prstGeom prst="rect">
            <a:avLst/>
          </a:prstGeom>
          <a:noFill/>
          <a:ln>
            <a:noFill/>
          </a:ln>
        </p:spPr>
      </p:pic>
      <p:grpSp>
        <p:nvGrpSpPr>
          <p:cNvPr id="1364" name="Google Shape;1364;p19"/>
          <p:cNvGrpSpPr/>
          <p:nvPr/>
        </p:nvGrpSpPr>
        <p:grpSpPr>
          <a:xfrm>
            <a:off x="8876138" y="2076707"/>
            <a:ext cx="2781059" cy="2938764"/>
            <a:chOff x="4935069" y="2076707"/>
            <a:chExt cx="2781059" cy="2938764"/>
          </a:xfrm>
        </p:grpSpPr>
        <p:sp>
          <p:nvSpPr>
            <p:cNvPr id="1365" name="Google Shape;1365;p19"/>
            <p:cNvSpPr/>
            <p:nvPr/>
          </p:nvSpPr>
          <p:spPr>
            <a:xfrm>
              <a:off x="4935069" y="3376717"/>
              <a:ext cx="2781059" cy="94177"/>
            </a:xfrm>
            <a:prstGeom prst="rect">
              <a:avLst/>
            </a:prstGeom>
            <a:solidFill>
              <a:srgbClr val="953734"/>
            </a:solidFill>
            <a:ln cap="flat" cmpd="sng" w="12700">
              <a:solidFill>
                <a:schemeClr val="dk1"/>
              </a:solidFill>
              <a:prstDash val="solid"/>
              <a:round/>
              <a:headEnd len="sm" w="sm" type="none"/>
              <a:tailEnd len="sm" w="sm" type="none"/>
            </a:ln>
          </p:spPr>
          <p:txBody>
            <a:bodyPr anchorCtr="0" anchor="t" bIns="60925" lIns="121875" spcFirstLastPara="1" rIns="121875" wrap="square" tIns="60925">
              <a:noAutofit/>
            </a:bodyPr>
            <a:lstStyle/>
            <a:p>
              <a:pPr indent="0" lvl="0" marL="0" marR="0" rtl="0" algn="l">
                <a:lnSpc>
                  <a:spcPct val="100000"/>
                </a:lnSpc>
                <a:spcBef>
                  <a:spcPts val="0"/>
                </a:spcBef>
                <a:spcAft>
                  <a:spcPts val="0"/>
                </a:spcAft>
                <a:buClr>
                  <a:schemeClr val="dk1"/>
                </a:buClr>
                <a:buSzPts val="3199"/>
                <a:buFont typeface="Arial"/>
                <a:buNone/>
              </a:pPr>
              <a:r>
                <a:t/>
              </a:r>
              <a:endParaRPr b="0" i="0" sz="3199" u="none" cap="none" strike="noStrike">
                <a:solidFill>
                  <a:srgbClr val="000000"/>
                </a:solidFill>
                <a:latin typeface="Arial"/>
                <a:ea typeface="Arial"/>
                <a:cs typeface="Arial"/>
                <a:sym typeface="Arial"/>
              </a:endParaRPr>
            </a:p>
          </p:txBody>
        </p:sp>
        <p:sp>
          <p:nvSpPr>
            <p:cNvPr id="1366" name="Google Shape;1366;p19"/>
            <p:cNvSpPr/>
            <p:nvPr/>
          </p:nvSpPr>
          <p:spPr>
            <a:xfrm>
              <a:off x="7053084" y="3381560"/>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1367" name="Google Shape;1367;p19"/>
            <p:cNvSpPr/>
            <p:nvPr/>
          </p:nvSpPr>
          <p:spPr>
            <a:xfrm>
              <a:off x="5524175" y="3380911"/>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1368" name="Google Shape;1368;p19"/>
            <p:cNvSpPr/>
            <p:nvPr/>
          </p:nvSpPr>
          <p:spPr>
            <a:xfrm>
              <a:off x="4935069" y="4654294"/>
              <a:ext cx="2781059" cy="94177"/>
            </a:xfrm>
            <a:prstGeom prst="rect">
              <a:avLst/>
            </a:prstGeom>
            <a:solidFill>
              <a:srgbClr val="953734"/>
            </a:solidFill>
            <a:ln cap="flat" cmpd="sng" w="12700">
              <a:solidFill>
                <a:schemeClr val="dk1"/>
              </a:solidFill>
              <a:prstDash val="solid"/>
              <a:round/>
              <a:headEnd len="sm" w="sm" type="none"/>
              <a:tailEnd len="sm" w="sm" type="none"/>
            </a:ln>
          </p:spPr>
          <p:txBody>
            <a:bodyPr anchorCtr="0" anchor="t" bIns="60925" lIns="121875" spcFirstLastPara="1" rIns="121875" wrap="square" tIns="60925">
              <a:noAutofit/>
            </a:bodyPr>
            <a:lstStyle/>
            <a:p>
              <a:pPr indent="0" lvl="0" marL="0" marR="0" rtl="0" algn="l">
                <a:lnSpc>
                  <a:spcPct val="100000"/>
                </a:lnSpc>
                <a:spcBef>
                  <a:spcPts val="0"/>
                </a:spcBef>
                <a:spcAft>
                  <a:spcPts val="0"/>
                </a:spcAft>
                <a:buClr>
                  <a:schemeClr val="dk1"/>
                </a:buClr>
                <a:buSzPts val="3199"/>
                <a:buFont typeface="Arial"/>
                <a:buNone/>
              </a:pPr>
              <a:r>
                <a:t/>
              </a:r>
              <a:endParaRPr b="0" i="0" sz="3199" u="none" cap="none" strike="noStrike">
                <a:solidFill>
                  <a:srgbClr val="000000"/>
                </a:solidFill>
                <a:latin typeface="Arial"/>
                <a:ea typeface="Arial"/>
                <a:cs typeface="Arial"/>
                <a:sym typeface="Arial"/>
              </a:endParaRPr>
            </a:p>
          </p:txBody>
        </p:sp>
        <p:sp>
          <p:nvSpPr>
            <p:cNvPr id="1369" name="Google Shape;1369;p19"/>
            <p:cNvSpPr/>
            <p:nvPr/>
          </p:nvSpPr>
          <p:spPr>
            <a:xfrm>
              <a:off x="7053084" y="4659137"/>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1370" name="Google Shape;1370;p19"/>
            <p:cNvSpPr/>
            <p:nvPr/>
          </p:nvSpPr>
          <p:spPr>
            <a:xfrm>
              <a:off x="5506672" y="4658488"/>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cxnSp>
          <p:nvCxnSpPr>
            <p:cNvPr id="1371" name="Google Shape;1371;p19"/>
            <p:cNvCxnSpPr/>
            <p:nvPr/>
          </p:nvCxnSpPr>
          <p:spPr>
            <a:xfrm>
              <a:off x="6325599" y="2076707"/>
              <a:ext cx="0" cy="340979"/>
            </a:xfrm>
            <a:prstGeom prst="straightConnector1">
              <a:avLst/>
            </a:prstGeom>
            <a:noFill/>
            <a:ln cap="flat" cmpd="sng" w="28575">
              <a:solidFill>
                <a:srgbClr val="244061"/>
              </a:solidFill>
              <a:prstDash val="solid"/>
              <a:round/>
              <a:headEnd len="lg" w="lg" type="none"/>
              <a:tailEnd len="med" w="med" type="triangle"/>
            </a:ln>
          </p:spPr>
        </p:cxnSp>
        <p:cxnSp>
          <p:nvCxnSpPr>
            <p:cNvPr id="1372" name="Google Shape;1372;p19"/>
            <p:cNvCxnSpPr>
              <a:endCxn id="1365" idx="0"/>
            </p:cNvCxnSpPr>
            <p:nvPr/>
          </p:nvCxnSpPr>
          <p:spPr>
            <a:xfrm>
              <a:off x="6325599" y="3149317"/>
              <a:ext cx="0" cy="227400"/>
            </a:xfrm>
            <a:prstGeom prst="straightConnector1">
              <a:avLst/>
            </a:prstGeom>
            <a:noFill/>
            <a:ln cap="flat" cmpd="sng" w="28575">
              <a:solidFill>
                <a:srgbClr val="244061"/>
              </a:solidFill>
              <a:prstDash val="solid"/>
              <a:round/>
              <a:headEnd len="lg" w="lg" type="none"/>
              <a:tailEnd len="med" w="med" type="triangle"/>
            </a:ln>
          </p:spPr>
        </p:cxnSp>
        <p:cxnSp>
          <p:nvCxnSpPr>
            <p:cNvPr id="1373" name="Google Shape;1373;p19"/>
            <p:cNvCxnSpPr/>
            <p:nvPr/>
          </p:nvCxnSpPr>
          <p:spPr>
            <a:xfrm>
              <a:off x="5569895" y="3470895"/>
              <a:ext cx="1" cy="233028"/>
            </a:xfrm>
            <a:prstGeom prst="straightConnector1">
              <a:avLst/>
            </a:prstGeom>
            <a:noFill/>
            <a:ln cap="flat" cmpd="sng" w="28575">
              <a:solidFill>
                <a:srgbClr val="244061"/>
              </a:solidFill>
              <a:prstDash val="solid"/>
              <a:round/>
              <a:headEnd len="lg" w="lg" type="none"/>
              <a:tailEnd len="med" w="med" type="triangle"/>
            </a:ln>
          </p:spPr>
        </p:cxnSp>
        <p:cxnSp>
          <p:nvCxnSpPr>
            <p:cNvPr id="1374" name="Google Shape;1374;p19"/>
            <p:cNvCxnSpPr>
              <a:stCxn id="1366" idx="2"/>
            </p:cNvCxnSpPr>
            <p:nvPr/>
          </p:nvCxnSpPr>
          <p:spPr>
            <a:xfrm>
              <a:off x="7098804" y="3471544"/>
              <a:ext cx="0" cy="232500"/>
            </a:xfrm>
            <a:prstGeom prst="straightConnector1">
              <a:avLst/>
            </a:prstGeom>
            <a:noFill/>
            <a:ln cap="flat" cmpd="sng" w="28575">
              <a:solidFill>
                <a:srgbClr val="244061"/>
              </a:solidFill>
              <a:prstDash val="solid"/>
              <a:round/>
              <a:headEnd len="lg" w="lg" type="none"/>
              <a:tailEnd len="med" w="med" type="triangle"/>
            </a:ln>
          </p:spPr>
        </p:cxnSp>
        <p:cxnSp>
          <p:nvCxnSpPr>
            <p:cNvPr id="1375" name="Google Shape;1375;p19"/>
            <p:cNvCxnSpPr>
              <a:endCxn id="1369" idx="0"/>
            </p:cNvCxnSpPr>
            <p:nvPr/>
          </p:nvCxnSpPr>
          <p:spPr>
            <a:xfrm>
              <a:off x="7098804" y="4394237"/>
              <a:ext cx="0" cy="264900"/>
            </a:xfrm>
            <a:prstGeom prst="straightConnector1">
              <a:avLst/>
            </a:prstGeom>
            <a:noFill/>
            <a:ln cap="flat" cmpd="sng" w="28575">
              <a:solidFill>
                <a:srgbClr val="244061"/>
              </a:solidFill>
              <a:prstDash val="solid"/>
              <a:round/>
              <a:headEnd len="lg" w="lg" type="none"/>
              <a:tailEnd len="med" w="med" type="triangle"/>
            </a:ln>
          </p:spPr>
        </p:cxnSp>
        <p:cxnSp>
          <p:nvCxnSpPr>
            <p:cNvPr id="1376" name="Google Shape;1376;p19"/>
            <p:cNvCxnSpPr>
              <a:endCxn id="1370" idx="0"/>
            </p:cNvCxnSpPr>
            <p:nvPr/>
          </p:nvCxnSpPr>
          <p:spPr>
            <a:xfrm>
              <a:off x="5552392" y="4384888"/>
              <a:ext cx="0" cy="273600"/>
            </a:xfrm>
            <a:prstGeom prst="straightConnector1">
              <a:avLst/>
            </a:prstGeom>
            <a:noFill/>
            <a:ln cap="flat" cmpd="sng" w="28575">
              <a:solidFill>
                <a:srgbClr val="244061"/>
              </a:solidFill>
              <a:prstDash val="solid"/>
              <a:round/>
              <a:headEnd len="lg" w="lg" type="none"/>
              <a:tailEnd len="med" w="med" type="triangle"/>
            </a:ln>
          </p:spPr>
        </p:cxnSp>
        <p:cxnSp>
          <p:nvCxnSpPr>
            <p:cNvPr id="1377" name="Google Shape;1377;p19"/>
            <p:cNvCxnSpPr>
              <a:stCxn id="1368" idx="2"/>
            </p:cNvCxnSpPr>
            <p:nvPr/>
          </p:nvCxnSpPr>
          <p:spPr>
            <a:xfrm>
              <a:off x="6325599" y="4748471"/>
              <a:ext cx="0" cy="267000"/>
            </a:xfrm>
            <a:prstGeom prst="straightConnector1">
              <a:avLst/>
            </a:prstGeom>
            <a:noFill/>
            <a:ln cap="flat" cmpd="sng" w="28575">
              <a:solidFill>
                <a:srgbClr val="244061"/>
              </a:solidFill>
              <a:prstDash val="solid"/>
              <a:round/>
              <a:headEnd len="lg" w="lg" type="none"/>
              <a:tailEnd len="med" w="med" type="triangle"/>
            </a:ln>
          </p:spPr>
        </p:cxnSp>
      </p:grpSp>
      <p:pic>
        <p:nvPicPr>
          <p:cNvPr id="1378" name="Google Shape;1378;p19"/>
          <p:cNvPicPr preferRelativeResize="0"/>
          <p:nvPr/>
        </p:nvPicPr>
        <p:blipFill rotWithShape="1">
          <a:blip r:embed="rId4">
            <a:alphaModFix/>
          </a:blip>
          <a:srcRect b="0" l="0" r="0" t="0"/>
          <a:stretch/>
        </p:blipFill>
        <p:spPr>
          <a:xfrm>
            <a:off x="10706117" y="3695858"/>
            <a:ext cx="667512" cy="731520"/>
          </a:xfrm>
          <a:prstGeom prst="rect">
            <a:avLst/>
          </a:prstGeom>
          <a:noFill/>
          <a:ln>
            <a:noFill/>
          </a:ln>
        </p:spPr>
      </p:pic>
      <p:pic>
        <p:nvPicPr>
          <p:cNvPr id="1379" name="Google Shape;1379;p19"/>
          <p:cNvPicPr preferRelativeResize="0"/>
          <p:nvPr/>
        </p:nvPicPr>
        <p:blipFill rotWithShape="1">
          <a:blip r:embed="rId4">
            <a:alphaModFix/>
          </a:blip>
          <a:srcRect b="0" l="0" r="0" t="0"/>
          <a:stretch/>
        </p:blipFill>
        <p:spPr>
          <a:xfrm>
            <a:off x="9177208" y="3695858"/>
            <a:ext cx="667512" cy="731520"/>
          </a:xfrm>
          <a:prstGeom prst="rect">
            <a:avLst/>
          </a:prstGeom>
          <a:noFill/>
          <a:ln>
            <a:noFill/>
          </a:ln>
        </p:spPr>
      </p:pic>
      <p:pic>
        <p:nvPicPr>
          <p:cNvPr id="1380" name="Google Shape;1380;p19"/>
          <p:cNvPicPr preferRelativeResize="0"/>
          <p:nvPr/>
        </p:nvPicPr>
        <p:blipFill rotWithShape="1">
          <a:blip r:embed="rId4">
            <a:alphaModFix/>
          </a:blip>
          <a:srcRect b="0" l="0" r="0" t="0"/>
          <a:stretch/>
        </p:blipFill>
        <p:spPr>
          <a:xfrm>
            <a:off x="9940641" y="4993417"/>
            <a:ext cx="667512" cy="731520"/>
          </a:xfrm>
          <a:prstGeom prst="rect">
            <a:avLst/>
          </a:prstGeom>
          <a:noFill/>
          <a:ln>
            <a:noFill/>
          </a:ln>
        </p:spPr>
      </p:pic>
      <p:sp>
        <p:nvSpPr>
          <p:cNvPr id="1381" name="Google Shape;1381;p19"/>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1382" name="Google Shape;1382;p19"/>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20"/>
                                        </p:tgtEl>
                                        <p:attrNameLst>
                                          <p:attrName>style.visibility</p:attrName>
                                        </p:attrNameLst>
                                      </p:cBhvr>
                                      <p:to>
                                        <p:strVal val="visible"/>
                                      </p:to>
                                    </p:set>
                                    <p:animEffect filter="fade" transition="in">
                                      <p:cBhvr>
                                        <p:cTn dur="500"/>
                                        <p:tgtEl>
                                          <p:spTgt spid="132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15"/>
                                        </p:tgtEl>
                                        <p:attrNameLst>
                                          <p:attrName>style.visibility</p:attrName>
                                        </p:attrNameLst>
                                      </p:cBhvr>
                                      <p:to>
                                        <p:strVal val="visible"/>
                                      </p:to>
                                    </p:set>
                                    <p:animEffect filter="fade" transition="in">
                                      <p:cBhvr>
                                        <p:cTn dur="500"/>
                                        <p:tgtEl>
                                          <p:spTgt spid="13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43"/>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0" presetSubtype="0">
                                  <p:stCondLst>
                                    <p:cond delay="0"/>
                                  </p:stCondLst>
                                  <p:childTnLst>
                                    <p:set>
                                      <p:cBhvr>
                                        <p:cTn dur="1" fill="hold">
                                          <p:stCondLst>
                                            <p:cond delay="0"/>
                                          </p:stCondLst>
                                        </p:cTn>
                                        <p:tgtEl>
                                          <p:spTgt spid="1314"/>
                                        </p:tgtEl>
                                        <p:attrNameLst>
                                          <p:attrName>style.visibility</p:attrName>
                                        </p:attrNameLst>
                                      </p:cBhvr>
                                      <p:to>
                                        <p:strVal val="visible"/>
                                      </p:to>
                                    </p:set>
                                    <p:animEffect filter="fade" transition="in">
                                      <p:cBhvr>
                                        <p:cTn dur="500"/>
                                        <p:tgtEl>
                                          <p:spTgt spid="1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6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80"/>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1364"/>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0" presetSubtype="0">
                                  <p:stCondLst>
                                    <p:cond delay="0"/>
                                  </p:stCondLst>
                                  <p:childTnLst>
                                    <p:set>
                                      <p:cBhvr>
                                        <p:cTn dur="1" fill="hold">
                                          <p:stCondLst>
                                            <p:cond delay="0"/>
                                          </p:stCondLst>
                                        </p:cTn>
                                        <p:tgtEl>
                                          <p:spTgt spid="1361"/>
                                        </p:tgtEl>
                                        <p:attrNameLst>
                                          <p:attrName>style.visibility</p:attrName>
                                        </p:attrNameLst>
                                      </p:cBhvr>
                                      <p:to>
                                        <p:strVal val="visible"/>
                                      </p:to>
                                    </p:set>
                                    <p:animEffect filter="fade" transition="in">
                                      <p:cBhvr>
                                        <p:cTn dur="500"/>
                                        <p:tgtEl>
                                          <p:spTgt spid="13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Agenda</a:t>
            </a:r>
            <a:endParaRPr/>
          </a:p>
        </p:txBody>
      </p:sp>
      <p:sp>
        <p:nvSpPr>
          <p:cNvPr id="116" name="Google Shape;116;p2"/>
          <p:cNvSpPr txBox="1"/>
          <p:nvPr>
            <p:ph idx="1" type="body"/>
          </p:nvPr>
        </p:nvSpPr>
        <p:spPr>
          <a:xfrm>
            <a:off x="609600" y="1447801"/>
            <a:ext cx="10972800" cy="4495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Char char="•"/>
            </a:pPr>
            <a:r>
              <a:rPr lang="en-US"/>
              <a:t>Where are we here?</a:t>
            </a:r>
            <a:endParaRPr/>
          </a:p>
          <a:p>
            <a:pPr indent="-342900" lvl="0" marL="342900" rtl="0" algn="l">
              <a:spcBef>
                <a:spcPts val="560"/>
              </a:spcBef>
              <a:spcAft>
                <a:spcPts val="0"/>
              </a:spcAft>
              <a:buClr>
                <a:schemeClr val="dk1"/>
              </a:buClr>
              <a:buSzPts val="2800"/>
              <a:buChar char="•"/>
            </a:pPr>
            <a:r>
              <a:rPr lang="en-US"/>
              <a:t>Display Controller Example</a:t>
            </a:r>
            <a:endParaRPr/>
          </a:p>
          <a:p>
            <a:pPr indent="-342900" lvl="0" marL="342900" rtl="0" algn="l">
              <a:spcBef>
                <a:spcPts val="560"/>
              </a:spcBef>
              <a:spcAft>
                <a:spcPts val="0"/>
              </a:spcAft>
              <a:buClr>
                <a:schemeClr val="dk1"/>
              </a:buClr>
              <a:buSzPts val="2800"/>
              <a:buChar char="•"/>
            </a:pPr>
            <a:r>
              <a:rPr lang="en-US"/>
              <a:t>Memory &amp; Cache Examples</a:t>
            </a:r>
            <a:endParaRPr/>
          </a:p>
          <a:p>
            <a:pPr indent="-342900" lvl="0" marL="342900" rtl="0" algn="l">
              <a:spcBef>
                <a:spcPts val="560"/>
              </a:spcBef>
              <a:spcAft>
                <a:spcPts val="0"/>
              </a:spcAft>
              <a:buClr>
                <a:schemeClr val="dk1"/>
              </a:buClr>
              <a:buSzPts val="2800"/>
              <a:buChar char="•"/>
            </a:pPr>
            <a:r>
              <a:rPr lang="en-US"/>
              <a:t>SoC Level Example</a:t>
            </a:r>
            <a:endParaRPr/>
          </a:p>
          <a:p>
            <a:pPr indent="-342900" lvl="0" marL="342900" rtl="0" algn="l">
              <a:spcBef>
                <a:spcPts val="560"/>
              </a:spcBef>
              <a:spcAft>
                <a:spcPts val="0"/>
              </a:spcAft>
              <a:buClr>
                <a:schemeClr val="dk1"/>
              </a:buClr>
              <a:buSzPts val="2800"/>
              <a:buChar char="•"/>
            </a:pPr>
            <a:r>
              <a:rPr lang="en-US"/>
              <a:t>Summary: IP to SoC &amp; Post-Silicon</a:t>
            </a:r>
            <a:endParaRPr/>
          </a:p>
        </p:txBody>
      </p:sp>
      <p:sp>
        <p:nvSpPr>
          <p:cNvPr id="117" name="Google Shape;117;p2"/>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118" name="Google Shape;118;p2"/>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86" name="Shape 1386"/>
        <p:cNvGrpSpPr/>
        <p:nvPr/>
      </p:nvGrpSpPr>
      <p:grpSpPr>
        <a:xfrm>
          <a:off x="0" y="0"/>
          <a:ext cx="0" cy="0"/>
          <a:chOff x="0" y="0"/>
          <a:chExt cx="0" cy="0"/>
        </a:xfrm>
      </p:grpSpPr>
      <p:sp>
        <p:nvSpPr>
          <p:cNvPr id="1387" name="Google Shape;1387;p2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Generated Code Scheduled According to Activity</a:t>
            </a:r>
            <a:endParaRPr/>
          </a:p>
        </p:txBody>
      </p:sp>
      <p:sp>
        <p:nvSpPr>
          <p:cNvPr id="1388" name="Google Shape;1388;p20"/>
          <p:cNvSpPr/>
          <p:nvPr/>
        </p:nvSpPr>
        <p:spPr>
          <a:xfrm>
            <a:off x="4596826" y="1259713"/>
            <a:ext cx="3417621" cy="4791463"/>
          </a:xfrm>
          <a:custGeom>
            <a:rect b="b" l="l" r="r" t="t"/>
            <a:pathLst>
              <a:path extrusionOk="0" h="4234007" w="1069093">
                <a:moveTo>
                  <a:pt x="0" y="0"/>
                </a:moveTo>
                <a:lnTo>
                  <a:pt x="1069093" y="0"/>
                </a:lnTo>
                <a:lnTo>
                  <a:pt x="1069093" y="2474735"/>
                </a:lnTo>
                <a:lnTo>
                  <a:pt x="1069093" y="2474736"/>
                </a:lnTo>
                <a:lnTo>
                  <a:pt x="1069093" y="3903788"/>
                </a:lnTo>
                <a:cubicBezTo>
                  <a:pt x="534547" y="3903788"/>
                  <a:pt x="534547" y="4448284"/>
                  <a:pt x="0" y="4138911"/>
                </a:cubicBezTo>
                <a:lnTo>
                  <a:pt x="0" y="2474736"/>
                </a:lnTo>
                <a:lnTo>
                  <a:pt x="0" y="2474735"/>
                </a:lnTo>
                <a:close/>
              </a:path>
            </a:pathLst>
          </a:custGeom>
          <a:solidFill>
            <a:srgbClr val="F2DADA"/>
          </a:solidFill>
          <a:ln cap="flat" cmpd="sng" w="25400">
            <a:solidFill>
              <a:schemeClr val="dk1"/>
            </a:solidFill>
            <a:prstDash val="solid"/>
            <a:round/>
            <a:headEnd len="sm" w="sm" type="none"/>
            <a:tailEnd len="sm" w="sm" type="none"/>
          </a:ln>
        </p:spPr>
        <p:txBody>
          <a:bodyPr anchorCtr="0" anchor="t" bIns="72000" lIns="108000" spcFirstLastPara="1" rIns="108000" wrap="square" tIns="72000">
            <a:no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SV/UVM</a:t>
            </a:r>
            <a:endParaRPr/>
          </a:p>
        </p:txBody>
      </p:sp>
      <p:sp>
        <p:nvSpPr>
          <p:cNvPr id="1389" name="Google Shape;1389;p20"/>
          <p:cNvSpPr/>
          <p:nvPr/>
        </p:nvSpPr>
        <p:spPr>
          <a:xfrm>
            <a:off x="8512452" y="1259713"/>
            <a:ext cx="3417621" cy="4791463"/>
          </a:xfrm>
          <a:custGeom>
            <a:rect b="b" l="l" r="r" t="t"/>
            <a:pathLst>
              <a:path extrusionOk="0" h="4234007" w="1069093">
                <a:moveTo>
                  <a:pt x="0" y="0"/>
                </a:moveTo>
                <a:lnTo>
                  <a:pt x="1069093" y="0"/>
                </a:lnTo>
                <a:lnTo>
                  <a:pt x="1069093" y="2474735"/>
                </a:lnTo>
                <a:lnTo>
                  <a:pt x="1069093" y="2474736"/>
                </a:lnTo>
                <a:lnTo>
                  <a:pt x="1069093" y="3903788"/>
                </a:lnTo>
                <a:cubicBezTo>
                  <a:pt x="534547" y="3903788"/>
                  <a:pt x="534547" y="4448284"/>
                  <a:pt x="0" y="4138911"/>
                </a:cubicBezTo>
                <a:lnTo>
                  <a:pt x="0" y="2474736"/>
                </a:lnTo>
                <a:lnTo>
                  <a:pt x="0" y="2474735"/>
                </a:lnTo>
                <a:close/>
              </a:path>
            </a:pathLst>
          </a:custGeom>
          <a:solidFill>
            <a:srgbClr val="D99593"/>
          </a:solidFill>
          <a:ln cap="flat" cmpd="sng" w="25400">
            <a:solidFill>
              <a:schemeClr val="dk1"/>
            </a:solidFill>
            <a:prstDash val="solid"/>
            <a:round/>
            <a:headEnd len="sm" w="sm" type="none"/>
            <a:tailEnd len="sm" w="sm" type="none"/>
          </a:ln>
        </p:spPr>
        <p:txBody>
          <a:bodyPr anchorCtr="0" anchor="t" bIns="72000" lIns="108000" spcFirstLastPara="1" rIns="108000" wrap="square" tIns="72000">
            <a:noAutofit/>
          </a:bodyPr>
          <a:lstStyle/>
          <a:p>
            <a:pPr indent="0" lvl="0" marL="0" marR="0" rtl="0" algn="r">
              <a:spcBef>
                <a:spcPts val="0"/>
              </a:spcBef>
              <a:spcAft>
                <a:spcPts val="0"/>
              </a:spcAft>
              <a:buNone/>
            </a:pPr>
            <a:r>
              <a:rPr b="1" lang="en-US" sz="1800">
                <a:solidFill>
                  <a:schemeClr val="dk1"/>
                </a:solidFill>
                <a:latin typeface="Arial"/>
                <a:ea typeface="Arial"/>
                <a:cs typeface="Arial"/>
                <a:sym typeface="Arial"/>
              </a:rPr>
              <a:t>C Code</a:t>
            </a:r>
            <a:endParaRPr/>
          </a:p>
        </p:txBody>
      </p:sp>
      <p:sp>
        <p:nvSpPr>
          <p:cNvPr id="1390" name="Google Shape;1390;p20"/>
          <p:cNvSpPr/>
          <p:nvPr/>
        </p:nvSpPr>
        <p:spPr>
          <a:xfrm>
            <a:off x="6554639" y="1259713"/>
            <a:ext cx="3417621" cy="4791463"/>
          </a:xfrm>
          <a:custGeom>
            <a:rect b="b" l="l" r="r" t="t"/>
            <a:pathLst>
              <a:path extrusionOk="0" h="4234007" w="1069093">
                <a:moveTo>
                  <a:pt x="0" y="0"/>
                </a:moveTo>
                <a:lnTo>
                  <a:pt x="1069093" y="0"/>
                </a:lnTo>
                <a:lnTo>
                  <a:pt x="1069093" y="2474735"/>
                </a:lnTo>
                <a:lnTo>
                  <a:pt x="1069093" y="2474736"/>
                </a:lnTo>
                <a:lnTo>
                  <a:pt x="1069093" y="3903788"/>
                </a:lnTo>
                <a:cubicBezTo>
                  <a:pt x="534547" y="3903788"/>
                  <a:pt x="534547" y="4448284"/>
                  <a:pt x="0" y="4138911"/>
                </a:cubicBezTo>
                <a:lnTo>
                  <a:pt x="0" y="2474736"/>
                </a:lnTo>
                <a:lnTo>
                  <a:pt x="0" y="2474735"/>
                </a:lnTo>
                <a:close/>
              </a:path>
            </a:pathLst>
          </a:custGeom>
          <a:gradFill>
            <a:gsLst>
              <a:gs pos="0">
                <a:srgbClr val="F2DADA"/>
              </a:gs>
              <a:gs pos="45000">
                <a:srgbClr val="F2DADA"/>
              </a:gs>
              <a:gs pos="55000">
                <a:srgbClr val="D99593"/>
              </a:gs>
              <a:gs pos="100000">
                <a:srgbClr val="D99593"/>
              </a:gs>
            </a:gsLst>
            <a:lin ang="0" scaled="0"/>
          </a:gradFill>
          <a:ln cap="flat" cmpd="sng" w="25400">
            <a:solidFill>
              <a:schemeClr val="dk1"/>
            </a:solidFill>
            <a:prstDash val="solid"/>
            <a:round/>
            <a:headEnd len="sm" w="sm" type="none"/>
            <a:tailEnd len="sm" w="sm" type="none"/>
          </a:ln>
        </p:spPr>
        <p:txBody>
          <a:bodyPr anchorCtr="0" anchor="t" bIns="72000" lIns="108000" spcFirstLastPara="1" rIns="108000" wrap="square" tIns="72000">
            <a:noAutofit/>
          </a:bodyPr>
          <a:lstStyle/>
          <a:p>
            <a:pPr indent="0" lvl="0" marL="0" marR="0" rtl="0" algn="r">
              <a:spcBef>
                <a:spcPts val="0"/>
              </a:spcBef>
              <a:spcAft>
                <a:spcPts val="0"/>
              </a:spcAft>
              <a:buNone/>
            </a:pPr>
            <a:r>
              <a:rPr b="1" lang="en-US" sz="1800">
                <a:solidFill>
                  <a:schemeClr val="dk1"/>
                </a:solidFill>
                <a:latin typeface="Arial"/>
                <a:ea typeface="Arial"/>
                <a:cs typeface="Arial"/>
                <a:sym typeface="Arial"/>
              </a:rPr>
              <a:t>SV/UVM                        C Code</a:t>
            </a:r>
            <a:endParaRPr/>
          </a:p>
        </p:txBody>
      </p:sp>
      <p:sp>
        <p:nvSpPr>
          <p:cNvPr id="1391" name="Google Shape;1391;p20"/>
          <p:cNvSpPr/>
          <p:nvPr/>
        </p:nvSpPr>
        <p:spPr>
          <a:xfrm>
            <a:off x="107576" y="1156448"/>
            <a:ext cx="3281082" cy="4746812"/>
          </a:xfrm>
          <a:prstGeom prst="ellipse">
            <a:avLst/>
          </a:prstGeom>
          <a:solidFill>
            <a:srgbClr val="EAF1DD"/>
          </a:solidFill>
          <a:ln cap="flat" cmpd="sng" w="25400">
            <a:solidFill>
              <a:srgbClr val="244061"/>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392" name="Google Shape;1392;p20"/>
          <p:cNvGrpSpPr/>
          <p:nvPr/>
        </p:nvGrpSpPr>
        <p:grpSpPr>
          <a:xfrm>
            <a:off x="1130794" y="1360394"/>
            <a:ext cx="1234647" cy="678874"/>
            <a:chOff x="1130794" y="1360394"/>
            <a:chExt cx="1234647" cy="678874"/>
          </a:xfrm>
        </p:grpSpPr>
        <p:sp>
          <p:nvSpPr>
            <p:cNvPr id="1393" name="Google Shape;1393;p20"/>
            <p:cNvSpPr/>
            <p:nvPr/>
          </p:nvSpPr>
          <p:spPr>
            <a:xfrm>
              <a:off x="1130794" y="1360394"/>
              <a:ext cx="1234647" cy="678874"/>
            </a:xfrm>
            <a:prstGeom prst="ellipse">
              <a:avLst/>
            </a:prstGeom>
            <a:solidFill>
              <a:schemeClr val="accent1"/>
            </a:solidFill>
            <a:ln cap="flat" cmpd="sng" w="1905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None/>
              </a:pPr>
              <a:r>
                <a:rPr b="1" lang="en-US" sz="1800">
                  <a:solidFill>
                    <a:srgbClr val="000000"/>
                  </a:solidFill>
                  <a:latin typeface="Calibri"/>
                  <a:ea typeface="Calibri"/>
                  <a:cs typeface="Calibri"/>
                  <a:sym typeface="Calibri"/>
                </a:rPr>
                <a:t>action</a:t>
              </a:r>
              <a:endParaRPr b="1" sz="1400">
                <a:solidFill>
                  <a:srgbClr val="000000"/>
                </a:solidFill>
                <a:latin typeface="Calibri"/>
                <a:ea typeface="Calibri"/>
                <a:cs typeface="Calibri"/>
                <a:sym typeface="Calibri"/>
              </a:endParaRPr>
            </a:p>
          </p:txBody>
        </p:sp>
        <p:sp>
          <p:nvSpPr>
            <p:cNvPr id="1394" name="Google Shape;1394;p20"/>
            <p:cNvSpPr/>
            <p:nvPr/>
          </p:nvSpPr>
          <p:spPr>
            <a:xfrm>
              <a:off x="1483519" y="1715734"/>
              <a:ext cx="529197" cy="270371"/>
            </a:xfrm>
            <a:prstGeom prst="flowChartDocument">
              <a:avLst/>
            </a:prstGeom>
            <a:solidFill>
              <a:srgbClr val="DAE5F1"/>
            </a:solidFill>
            <a:ln cap="flat" cmpd="sng" w="25400">
              <a:solidFill>
                <a:schemeClr val="dk1"/>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exec</a:t>
              </a:r>
              <a:endParaRPr/>
            </a:p>
          </p:txBody>
        </p:sp>
      </p:grpSp>
      <p:grpSp>
        <p:nvGrpSpPr>
          <p:cNvPr id="1395" name="Google Shape;1395;p20"/>
          <p:cNvGrpSpPr/>
          <p:nvPr/>
        </p:nvGrpSpPr>
        <p:grpSpPr>
          <a:xfrm>
            <a:off x="357588" y="2039268"/>
            <a:ext cx="2781059" cy="3552783"/>
            <a:chOff x="357588" y="2039268"/>
            <a:chExt cx="2781059" cy="3552783"/>
          </a:xfrm>
        </p:grpSpPr>
        <p:sp>
          <p:nvSpPr>
            <p:cNvPr id="1396" name="Google Shape;1396;p20"/>
            <p:cNvSpPr/>
            <p:nvPr/>
          </p:nvSpPr>
          <p:spPr>
            <a:xfrm>
              <a:off x="1130794" y="2298715"/>
              <a:ext cx="1234647" cy="678874"/>
            </a:xfrm>
            <a:prstGeom prst="ellipse">
              <a:avLst/>
            </a:prstGeom>
            <a:solidFill>
              <a:schemeClr val="accent1"/>
            </a:solidFill>
            <a:ln cap="flat" cmpd="sng" w="1905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None/>
              </a:pPr>
              <a:r>
                <a:rPr b="1" lang="en-US" sz="1800">
                  <a:solidFill>
                    <a:srgbClr val="000000"/>
                  </a:solidFill>
                  <a:latin typeface="Calibri"/>
                  <a:ea typeface="Calibri"/>
                  <a:cs typeface="Calibri"/>
                  <a:sym typeface="Calibri"/>
                </a:rPr>
                <a:t>action</a:t>
              </a:r>
              <a:endParaRPr b="1" sz="1400">
                <a:solidFill>
                  <a:srgbClr val="000000"/>
                </a:solidFill>
                <a:latin typeface="Calibri"/>
                <a:ea typeface="Calibri"/>
                <a:cs typeface="Calibri"/>
                <a:sym typeface="Calibri"/>
              </a:endParaRPr>
            </a:p>
          </p:txBody>
        </p:sp>
        <p:sp>
          <p:nvSpPr>
            <p:cNvPr id="1397" name="Google Shape;1397;p20"/>
            <p:cNvSpPr/>
            <p:nvPr/>
          </p:nvSpPr>
          <p:spPr>
            <a:xfrm>
              <a:off x="357588" y="3242461"/>
              <a:ext cx="2781059" cy="94177"/>
            </a:xfrm>
            <a:prstGeom prst="rect">
              <a:avLst/>
            </a:prstGeom>
            <a:solidFill>
              <a:srgbClr val="953734"/>
            </a:solidFill>
            <a:ln cap="flat" cmpd="sng" w="12700">
              <a:solidFill>
                <a:schemeClr val="dk1"/>
              </a:solidFill>
              <a:prstDash val="solid"/>
              <a:round/>
              <a:headEnd len="sm" w="sm" type="none"/>
              <a:tailEnd len="sm" w="sm" type="none"/>
            </a:ln>
          </p:spPr>
          <p:txBody>
            <a:bodyPr anchorCtr="0" anchor="t" bIns="60925" lIns="121875" spcFirstLastPara="1" rIns="121875" wrap="square" tIns="60925">
              <a:noAutofit/>
            </a:bodyPr>
            <a:lstStyle/>
            <a:p>
              <a:pPr indent="0" lvl="0" marL="0" marR="0" rtl="0" algn="l">
                <a:lnSpc>
                  <a:spcPct val="100000"/>
                </a:lnSpc>
                <a:spcBef>
                  <a:spcPts val="0"/>
                </a:spcBef>
                <a:spcAft>
                  <a:spcPts val="0"/>
                </a:spcAft>
                <a:buClr>
                  <a:schemeClr val="dk1"/>
                </a:buClr>
                <a:buSzPts val="3199"/>
                <a:buFont typeface="Arial"/>
                <a:buNone/>
              </a:pPr>
              <a:r>
                <a:t/>
              </a:r>
              <a:endParaRPr b="0" i="0" sz="3199" u="none" cap="none" strike="noStrike">
                <a:solidFill>
                  <a:srgbClr val="000000"/>
                </a:solidFill>
                <a:latin typeface="Arial"/>
                <a:ea typeface="Arial"/>
                <a:cs typeface="Arial"/>
                <a:sym typeface="Arial"/>
              </a:endParaRPr>
            </a:p>
          </p:txBody>
        </p:sp>
        <p:sp>
          <p:nvSpPr>
            <p:cNvPr id="1398" name="Google Shape;1398;p20"/>
            <p:cNvSpPr/>
            <p:nvPr/>
          </p:nvSpPr>
          <p:spPr>
            <a:xfrm>
              <a:off x="2475603" y="3247304"/>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1399" name="Google Shape;1399;p20"/>
            <p:cNvSpPr/>
            <p:nvPr/>
          </p:nvSpPr>
          <p:spPr>
            <a:xfrm>
              <a:off x="929191" y="3246655"/>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1400" name="Google Shape;1400;p20"/>
            <p:cNvSpPr/>
            <p:nvPr/>
          </p:nvSpPr>
          <p:spPr>
            <a:xfrm>
              <a:off x="357588" y="3601510"/>
              <a:ext cx="1234647" cy="678874"/>
            </a:xfrm>
            <a:prstGeom prst="ellipse">
              <a:avLst/>
            </a:prstGeom>
            <a:solidFill>
              <a:schemeClr val="accent1"/>
            </a:solidFill>
            <a:ln cap="flat" cmpd="sng" w="1905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None/>
              </a:pPr>
              <a:r>
                <a:rPr b="1" lang="en-US" sz="1800">
                  <a:solidFill>
                    <a:srgbClr val="000000"/>
                  </a:solidFill>
                  <a:latin typeface="Calibri"/>
                  <a:ea typeface="Calibri"/>
                  <a:cs typeface="Calibri"/>
                  <a:sym typeface="Calibri"/>
                </a:rPr>
                <a:t>action</a:t>
              </a:r>
              <a:endParaRPr b="1" sz="1400">
                <a:solidFill>
                  <a:srgbClr val="000000"/>
                </a:solidFill>
                <a:latin typeface="Calibri"/>
                <a:ea typeface="Calibri"/>
                <a:cs typeface="Calibri"/>
                <a:sym typeface="Calibri"/>
              </a:endParaRPr>
            </a:p>
          </p:txBody>
        </p:sp>
        <p:sp>
          <p:nvSpPr>
            <p:cNvPr id="1401" name="Google Shape;1401;p20"/>
            <p:cNvSpPr/>
            <p:nvPr/>
          </p:nvSpPr>
          <p:spPr>
            <a:xfrm>
              <a:off x="1904000" y="3601510"/>
              <a:ext cx="1234647" cy="678874"/>
            </a:xfrm>
            <a:prstGeom prst="ellipse">
              <a:avLst/>
            </a:prstGeom>
            <a:solidFill>
              <a:schemeClr val="accent1"/>
            </a:solidFill>
            <a:ln cap="flat" cmpd="sng" w="1905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None/>
              </a:pPr>
              <a:r>
                <a:rPr b="1" lang="en-US" sz="1800">
                  <a:solidFill>
                    <a:srgbClr val="000000"/>
                  </a:solidFill>
                  <a:latin typeface="Calibri"/>
                  <a:ea typeface="Calibri"/>
                  <a:cs typeface="Calibri"/>
                  <a:sym typeface="Calibri"/>
                </a:rPr>
                <a:t>action</a:t>
              </a:r>
              <a:endParaRPr b="1" sz="1400">
                <a:solidFill>
                  <a:srgbClr val="000000"/>
                </a:solidFill>
                <a:latin typeface="Calibri"/>
                <a:ea typeface="Calibri"/>
                <a:cs typeface="Calibri"/>
                <a:sym typeface="Calibri"/>
              </a:endParaRPr>
            </a:p>
          </p:txBody>
        </p:sp>
        <p:sp>
          <p:nvSpPr>
            <p:cNvPr id="1402" name="Google Shape;1402;p20"/>
            <p:cNvSpPr/>
            <p:nvPr/>
          </p:nvSpPr>
          <p:spPr>
            <a:xfrm>
              <a:off x="357588" y="4549692"/>
              <a:ext cx="2781059" cy="94177"/>
            </a:xfrm>
            <a:prstGeom prst="rect">
              <a:avLst/>
            </a:prstGeom>
            <a:solidFill>
              <a:srgbClr val="953734"/>
            </a:solidFill>
            <a:ln cap="flat" cmpd="sng" w="12700">
              <a:solidFill>
                <a:schemeClr val="dk1"/>
              </a:solidFill>
              <a:prstDash val="solid"/>
              <a:round/>
              <a:headEnd len="sm" w="sm" type="none"/>
              <a:tailEnd len="sm" w="sm" type="none"/>
            </a:ln>
          </p:spPr>
          <p:txBody>
            <a:bodyPr anchorCtr="0" anchor="t" bIns="60925" lIns="121875" spcFirstLastPara="1" rIns="121875" wrap="square" tIns="60925">
              <a:noAutofit/>
            </a:bodyPr>
            <a:lstStyle/>
            <a:p>
              <a:pPr indent="0" lvl="0" marL="0" marR="0" rtl="0" algn="l">
                <a:lnSpc>
                  <a:spcPct val="100000"/>
                </a:lnSpc>
                <a:spcBef>
                  <a:spcPts val="0"/>
                </a:spcBef>
                <a:spcAft>
                  <a:spcPts val="0"/>
                </a:spcAft>
                <a:buClr>
                  <a:schemeClr val="dk1"/>
                </a:buClr>
                <a:buSzPts val="3199"/>
                <a:buFont typeface="Arial"/>
                <a:buNone/>
              </a:pPr>
              <a:r>
                <a:t/>
              </a:r>
              <a:endParaRPr b="0" i="0" sz="3199" u="none" cap="none" strike="noStrike">
                <a:solidFill>
                  <a:srgbClr val="000000"/>
                </a:solidFill>
                <a:latin typeface="Arial"/>
                <a:ea typeface="Arial"/>
                <a:cs typeface="Arial"/>
                <a:sym typeface="Arial"/>
              </a:endParaRPr>
            </a:p>
          </p:txBody>
        </p:sp>
        <p:sp>
          <p:nvSpPr>
            <p:cNvPr id="1403" name="Google Shape;1403;p20"/>
            <p:cNvSpPr/>
            <p:nvPr/>
          </p:nvSpPr>
          <p:spPr>
            <a:xfrm>
              <a:off x="2475603" y="4554535"/>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1404" name="Google Shape;1404;p20"/>
            <p:cNvSpPr/>
            <p:nvPr/>
          </p:nvSpPr>
          <p:spPr>
            <a:xfrm>
              <a:off x="929191" y="4553886"/>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1405" name="Google Shape;1405;p20"/>
            <p:cNvSpPr/>
            <p:nvPr/>
          </p:nvSpPr>
          <p:spPr>
            <a:xfrm>
              <a:off x="1483519" y="2632859"/>
              <a:ext cx="529197" cy="270371"/>
            </a:xfrm>
            <a:prstGeom prst="flowChartDocument">
              <a:avLst/>
            </a:prstGeom>
            <a:solidFill>
              <a:srgbClr val="DAE5F1"/>
            </a:solidFill>
            <a:ln cap="flat" cmpd="sng" w="25400">
              <a:solidFill>
                <a:schemeClr val="dk1"/>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exec</a:t>
              </a:r>
              <a:endParaRPr/>
            </a:p>
          </p:txBody>
        </p:sp>
        <p:sp>
          <p:nvSpPr>
            <p:cNvPr id="1406" name="Google Shape;1406;p20"/>
            <p:cNvSpPr/>
            <p:nvPr/>
          </p:nvSpPr>
          <p:spPr>
            <a:xfrm>
              <a:off x="710313" y="3934498"/>
              <a:ext cx="529197" cy="270371"/>
            </a:xfrm>
            <a:prstGeom prst="flowChartDocument">
              <a:avLst/>
            </a:prstGeom>
            <a:solidFill>
              <a:srgbClr val="DAE5F1"/>
            </a:solidFill>
            <a:ln cap="flat" cmpd="sng" w="25400">
              <a:solidFill>
                <a:schemeClr val="dk1"/>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exec</a:t>
              </a:r>
              <a:endParaRPr/>
            </a:p>
          </p:txBody>
        </p:sp>
        <p:sp>
          <p:nvSpPr>
            <p:cNvPr id="1407" name="Google Shape;1407;p20"/>
            <p:cNvSpPr/>
            <p:nvPr/>
          </p:nvSpPr>
          <p:spPr>
            <a:xfrm>
              <a:off x="2256725" y="3934498"/>
              <a:ext cx="529197" cy="270371"/>
            </a:xfrm>
            <a:prstGeom prst="flowChartDocument">
              <a:avLst/>
            </a:prstGeom>
            <a:solidFill>
              <a:srgbClr val="DAE5F1"/>
            </a:solidFill>
            <a:ln cap="flat" cmpd="sng" w="25400">
              <a:solidFill>
                <a:schemeClr val="dk1"/>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exec</a:t>
              </a:r>
              <a:endParaRPr/>
            </a:p>
          </p:txBody>
        </p:sp>
        <p:sp>
          <p:nvSpPr>
            <p:cNvPr id="1408" name="Google Shape;1408;p20"/>
            <p:cNvSpPr/>
            <p:nvPr/>
          </p:nvSpPr>
          <p:spPr>
            <a:xfrm>
              <a:off x="1130794" y="4913177"/>
              <a:ext cx="1234647" cy="678874"/>
            </a:xfrm>
            <a:prstGeom prst="ellipse">
              <a:avLst/>
            </a:prstGeom>
            <a:solidFill>
              <a:schemeClr val="accent1"/>
            </a:solidFill>
            <a:ln cap="flat" cmpd="sng" w="1905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None/>
              </a:pPr>
              <a:r>
                <a:rPr b="1" lang="en-US" sz="1800">
                  <a:solidFill>
                    <a:srgbClr val="000000"/>
                  </a:solidFill>
                  <a:latin typeface="Calibri"/>
                  <a:ea typeface="Calibri"/>
                  <a:cs typeface="Calibri"/>
                  <a:sym typeface="Calibri"/>
                </a:rPr>
                <a:t>action</a:t>
              </a:r>
              <a:endParaRPr b="1" sz="1400">
                <a:solidFill>
                  <a:srgbClr val="000000"/>
                </a:solidFill>
                <a:latin typeface="Calibri"/>
                <a:ea typeface="Calibri"/>
                <a:cs typeface="Calibri"/>
                <a:sym typeface="Calibri"/>
              </a:endParaRPr>
            </a:p>
          </p:txBody>
        </p:sp>
        <p:sp>
          <p:nvSpPr>
            <p:cNvPr id="1409" name="Google Shape;1409;p20"/>
            <p:cNvSpPr/>
            <p:nvPr/>
          </p:nvSpPr>
          <p:spPr>
            <a:xfrm>
              <a:off x="1483519" y="5246165"/>
              <a:ext cx="529197" cy="270371"/>
            </a:xfrm>
            <a:prstGeom prst="flowChartDocument">
              <a:avLst/>
            </a:prstGeom>
            <a:solidFill>
              <a:srgbClr val="DAE5F1"/>
            </a:solidFill>
            <a:ln cap="flat" cmpd="sng" w="25400">
              <a:solidFill>
                <a:schemeClr val="dk1"/>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exec</a:t>
              </a:r>
              <a:endParaRPr/>
            </a:p>
          </p:txBody>
        </p:sp>
        <p:cxnSp>
          <p:nvCxnSpPr>
            <p:cNvPr id="1410" name="Google Shape;1410;p20"/>
            <p:cNvCxnSpPr>
              <a:stCxn id="1393" idx="4"/>
              <a:endCxn id="1396" idx="0"/>
            </p:cNvCxnSpPr>
            <p:nvPr/>
          </p:nvCxnSpPr>
          <p:spPr>
            <a:xfrm>
              <a:off x="1748118" y="2039268"/>
              <a:ext cx="0" cy="259500"/>
            </a:xfrm>
            <a:prstGeom prst="straightConnector1">
              <a:avLst/>
            </a:prstGeom>
            <a:noFill/>
            <a:ln cap="flat" cmpd="sng" w="28575">
              <a:solidFill>
                <a:srgbClr val="244061"/>
              </a:solidFill>
              <a:prstDash val="solid"/>
              <a:round/>
              <a:headEnd len="lg" w="lg" type="none"/>
              <a:tailEnd len="med" w="med" type="triangle"/>
            </a:ln>
          </p:spPr>
        </p:cxnSp>
        <p:cxnSp>
          <p:nvCxnSpPr>
            <p:cNvPr id="1411" name="Google Shape;1411;p20"/>
            <p:cNvCxnSpPr>
              <a:endCxn id="1397" idx="0"/>
            </p:cNvCxnSpPr>
            <p:nvPr/>
          </p:nvCxnSpPr>
          <p:spPr>
            <a:xfrm>
              <a:off x="1748118" y="2977561"/>
              <a:ext cx="0" cy="264900"/>
            </a:xfrm>
            <a:prstGeom prst="straightConnector1">
              <a:avLst/>
            </a:prstGeom>
            <a:noFill/>
            <a:ln cap="flat" cmpd="sng" w="28575">
              <a:solidFill>
                <a:srgbClr val="244061"/>
              </a:solidFill>
              <a:prstDash val="solid"/>
              <a:round/>
              <a:headEnd len="lg" w="lg" type="none"/>
              <a:tailEnd len="med" w="med" type="triangle"/>
            </a:ln>
          </p:spPr>
        </p:cxnSp>
        <p:cxnSp>
          <p:nvCxnSpPr>
            <p:cNvPr id="1412" name="Google Shape;1412;p20"/>
            <p:cNvCxnSpPr>
              <a:stCxn id="1399" idx="2"/>
              <a:endCxn id="1400" idx="0"/>
            </p:cNvCxnSpPr>
            <p:nvPr/>
          </p:nvCxnSpPr>
          <p:spPr>
            <a:xfrm>
              <a:off x="974911" y="3336639"/>
              <a:ext cx="0" cy="264900"/>
            </a:xfrm>
            <a:prstGeom prst="straightConnector1">
              <a:avLst/>
            </a:prstGeom>
            <a:noFill/>
            <a:ln cap="flat" cmpd="sng" w="28575">
              <a:solidFill>
                <a:srgbClr val="244061"/>
              </a:solidFill>
              <a:prstDash val="solid"/>
              <a:round/>
              <a:headEnd len="lg" w="lg" type="none"/>
              <a:tailEnd len="med" w="med" type="triangle"/>
            </a:ln>
          </p:spPr>
        </p:cxnSp>
        <p:cxnSp>
          <p:nvCxnSpPr>
            <p:cNvPr id="1413" name="Google Shape;1413;p20"/>
            <p:cNvCxnSpPr>
              <a:stCxn id="1398" idx="2"/>
              <a:endCxn id="1401" idx="0"/>
            </p:cNvCxnSpPr>
            <p:nvPr/>
          </p:nvCxnSpPr>
          <p:spPr>
            <a:xfrm>
              <a:off x="2521323" y="3337288"/>
              <a:ext cx="0" cy="264300"/>
            </a:xfrm>
            <a:prstGeom prst="straightConnector1">
              <a:avLst/>
            </a:prstGeom>
            <a:noFill/>
            <a:ln cap="flat" cmpd="sng" w="28575">
              <a:solidFill>
                <a:srgbClr val="244061"/>
              </a:solidFill>
              <a:prstDash val="solid"/>
              <a:round/>
              <a:headEnd len="lg" w="lg" type="none"/>
              <a:tailEnd len="med" w="med" type="triangle"/>
            </a:ln>
          </p:spPr>
        </p:cxnSp>
        <p:cxnSp>
          <p:nvCxnSpPr>
            <p:cNvPr id="1414" name="Google Shape;1414;p20"/>
            <p:cNvCxnSpPr>
              <a:endCxn id="1403" idx="0"/>
            </p:cNvCxnSpPr>
            <p:nvPr/>
          </p:nvCxnSpPr>
          <p:spPr>
            <a:xfrm>
              <a:off x="2521323" y="4289635"/>
              <a:ext cx="0" cy="264900"/>
            </a:xfrm>
            <a:prstGeom prst="straightConnector1">
              <a:avLst/>
            </a:prstGeom>
            <a:noFill/>
            <a:ln cap="flat" cmpd="sng" w="28575">
              <a:solidFill>
                <a:srgbClr val="244061"/>
              </a:solidFill>
              <a:prstDash val="solid"/>
              <a:round/>
              <a:headEnd len="lg" w="lg" type="none"/>
              <a:tailEnd len="med" w="med" type="triangle"/>
            </a:ln>
          </p:spPr>
        </p:cxnSp>
        <p:cxnSp>
          <p:nvCxnSpPr>
            <p:cNvPr id="1415" name="Google Shape;1415;p20"/>
            <p:cNvCxnSpPr>
              <a:stCxn id="1400" idx="4"/>
              <a:endCxn id="1404" idx="0"/>
            </p:cNvCxnSpPr>
            <p:nvPr/>
          </p:nvCxnSpPr>
          <p:spPr>
            <a:xfrm>
              <a:off x="974912" y="4280384"/>
              <a:ext cx="0" cy="273600"/>
            </a:xfrm>
            <a:prstGeom prst="straightConnector1">
              <a:avLst/>
            </a:prstGeom>
            <a:noFill/>
            <a:ln cap="flat" cmpd="sng" w="28575">
              <a:solidFill>
                <a:srgbClr val="244061"/>
              </a:solidFill>
              <a:prstDash val="solid"/>
              <a:round/>
              <a:headEnd len="lg" w="lg" type="none"/>
              <a:tailEnd len="med" w="med" type="triangle"/>
            </a:ln>
          </p:spPr>
        </p:cxnSp>
        <p:cxnSp>
          <p:nvCxnSpPr>
            <p:cNvPr id="1416" name="Google Shape;1416;p20"/>
            <p:cNvCxnSpPr>
              <a:stCxn id="1402" idx="2"/>
              <a:endCxn id="1408" idx="0"/>
            </p:cNvCxnSpPr>
            <p:nvPr/>
          </p:nvCxnSpPr>
          <p:spPr>
            <a:xfrm>
              <a:off x="1748118" y="4643869"/>
              <a:ext cx="0" cy="269400"/>
            </a:xfrm>
            <a:prstGeom prst="straightConnector1">
              <a:avLst/>
            </a:prstGeom>
            <a:noFill/>
            <a:ln cap="flat" cmpd="sng" w="28575">
              <a:solidFill>
                <a:srgbClr val="244061"/>
              </a:solidFill>
              <a:prstDash val="solid"/>
              <a:round/>
              <a:headEnd len="lg" w="lg" type="none"/>
              <a:tailEnd len="med" w="med" type="triangle"/>
            </a:ln>
          </p:spPr>
        </p:cxnSp>
      </p:grpSp>
      <p:grpSp>
        <p:nvGrpSpPr>
          <p:cNvPr id="1417" name="Google Shape;1417;p20"/>
          <p:cNvGrpSpPr/>
          <p:nvPr/>
        </p:nvGrpSpPr>
        <p:grpSpPr>
          <a:xfrm>
            <a:off x="4935069" y="2076707"/>
            <a:ext cx="2781059" cy="2938764"/>
            <a:chOff x="4935069" y="2076707"/>
            <a:chExt cx="2781059" cy="2938764"/>
          </a:xfrm>
        </p:grpSpPr>
        <p:sp>
          <p:nvSpPr>
            <p:cNvPr id="1418" name="Google Shape;1418;p20"/>
            <p:cNvSpPr/>
            <p:nvPr/>
          </p:nvSpPr>
          <p:spPr>
            <a:xfrm>
              <a:off x="4935069" y="3376717"/>
              <a:ext cx="2781059" cy="94177"/>
            </a:xfrm>
            <a:prstGeom prst="rect">
              <a:avLst/>
            </a:prstGeom>
            <a:solidFill>
              <a:srgbClr val="953734"/>
            </a:solidFill>
            <a:ln cap="flat" cmpd="sng" w="12700">
              <a:solidFill>
                <a:schemeClr val="dk1"/>
              </a:solidFill>
              <a:prstDash val="solid"/>
              <a:round/>
              <a:headEnd len="sm" w="sm" type="none"/>
              <a:tailEnd len="sm" w="sm" type="none"/>
            </a:ln>
          </p:spPr>
          <p:txBody>
            <a:bodyPr anchorCtr="0" anchor="t" bIns="60925" lIns="121875" spcFirstLastPara="1" rIns="121875" wrap="square" tIns="60925">
              <a:noAutofit/>
            </a:bodyPr>
            <a:lstStyle/>
            <a:p>
              <a:pPr indent="0" lvl="0" marL="0" marR="0" rtl="0" algn="l">
                <a:lnSpc>
                  <a:spcPct val="100000"/>
                </a:lnSpc>
                <a:spcBef>
                  <a:spcPts val="0"/>
                </a:spcBef>
                <a:spcAft>
                  <a:spcPts val="0"/>
                </a:spcAft>
                <a:buClr>
                  <a:schemeClr val="dk1"/>
                </a:buClr>
                <a:buSzPts val="3199"/>
                <a:buFont typeface="Arial"/>
                <a:buNone/>
              </a:pPr>
              <a:r>
                <a:t/>
              </a:r>
              <a:endParaRPr b="0" i="0" sz="3199" u="none" cap="none" strike="noStrike">
                <a:solidFill>
                  <a:srgbClr val="000000"/>
                </a:solidFill>
                <a:latin typeface="Arial"/>
                <a:ea typeface="Arial"/>
                <a:cs typeface="Arial"/>
                <a:sym typeface="Arial"/>
              </a:endParaRPr>
            </a:p>
          </p:txBody>
        </p:sp>
        <p:sp>
          <p:nvSpPr>
            <p:cNvPr id="1419" name="Google Shape;1419;p20"/>
            <p:cNvSpPr/>
            <p:nvPr/>
          </p:nvSpPr>
          <p:spPr>
            <a:xfrm>
              <a:off x="7053084" y="3381560"/>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1420" name="Google Shape;1420;p20"/>
            <p:cNvSpPr/>
            <p:nvPr/>
          </p:nvSpPr>
          <p:spPr>
            <a:xfrm>
              <a:off x="5524175" y="3380911"/>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1421" name="Google Shape;1421;p20"/>
            <p:cNvSpPr/>
            <p:nvPr/>
          </p:nvSpPr>
          <p:spPr>
            <a:xfrm>
              <a:off x="4935069" y="4654294"/>
              <a:ext cx="2781059" cy="94177"/>
            </a:xfrm>
            <a:prstGeom prst="rect">
              <a:avLst/>
            </a:prstGeom>
            <a:solidFill>
              <a:srgbClr val="953734"/>
            </a:solidFill>
            <a:ln cap="flat" cmpd="sng" w="12700">
              <a:solidFill>
                <a:schemeClr val="dk1"/>
              </a:solidFill>
              <a:prstDash val="solid"/>
              <a:round/>
              <a:headEnd len="sm" w="sm" type="none"/>
              <a:tailEnd len="sm" w="sm" type="none"/>
            </a:ln>
          </p:spPr>
          <p:txBody>
            <a:bodyPr anchorCtr="0" anchor="t" bIns="60925" lIns="121875" spcFirstLastPara="1" rIns="121875" wrap="square" tIns="60925">
              <a:noAutofit/>
            </a:bodyPr>
            <a:lstStyle/>
            <a:p>
              <a:pPr indent="0" lvl="0" marL="0" marR="0" rtl="0" algn="l">
                <a:lnSpc>
                  <a:spcPct val="100000"/>
                </a:lnSpc>
                <a:spcBef>
                  <a:spcPts val="0"/>
                </a:spcBef>
                <a:spcAft>
                  <a:spcPts val="0"/>
                </a:spcAft>
                <a:buClr>
                  <a:schemeClr val="dk1"/>
                </a:buClr>
                <a:buSzPts val="3199"/>
                <a:buFont typeface="Arial"/>
                <a:buNone/>
              </a:pPr>
              <a:r>
                <a:t/>
              </a:r>
              <a:endParaRPr b="0" i="0" sz="3199" u="none" cap="none" strike="noStrike">
                <a:solidFill>
                  <a:srgbClr val="000000"/>
                </a:solidFill>
                <a:latin typeface="Arial"/>
                <a:ea typeface="Arial"/>
                <a:cs typeface="Arial"/>
                <a:sym typeface="Arial"/>
              </a:endParaRPr>
            </a:p>
          </p:txBody>
        </p:sp>
        <p:sp>
          <p:nvSpPr>
            <p:cNvPr id="1422" name="Google Shape;1422;p20"/>
            <p:cNvSpPr/>
            <p:nvPr/>
          </p:nvSpPr>
          <p:spPr>
            <a:xfrm>
              <a:off x="7053084" y="4659137"/>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1423" name="Google Shape;1423;p20"/>
            <p:cNvSpPr/>
            <p:nvPr/>
          </p:nvSpPr>
          <p:spPr>
            <a:xfrm>
              <a:off x="5506672" y="4658488"/>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cxnSp>
          <p:nvCxnSpPr>
            <p:cNvPr id="1424" name="Google Shape;1424;p20"/>
            <p:cNvCxnSpPr/>
            <p:nvPr/>
          </p:nvCxnSpPr>
          <p:spPr>
            <a:xfrm>
              <a:off x="6325599" y="2076707"/>
              <a:ext cx="0" cy="340979"/>
            </a:xfrm>
            <a:prstGeom prst="straightConnector1">
              <a:avLst/>
            </a:prstGeom>
            <a:noFill/>
            <a:ln cap="flat" cmpd="sng" w="28575">
              <a:solidFill>
                <a:srgbClr val="244061"/>
              </a:solidFill>
              <a:prstDash val="solid"/>
              <a:round/>
              <a:headEnd len="lg" w="lg" type="none"/>
              <a:tailEnd len="med" w="med" type="triangle"/>
            </a:ln>
          </p:spPr>
        </p:cxnSp>
        <p:cxnSp>
          <p:nvCxnSpPr>
            <p:cNvPr id="1425" name="Google Shape;1425;p20"/>
            <p:cNvCxnSpPr>
              <a:endCxn id="1418" idx="0"/>
            </p:cNvCxnSpPr>
            <p:nvPr/>
          </p:nvCxnSpPr>
          <p:spPr>
            <a:xfrm>
              <a:off x="6325599" y="3149317"/>
              <a:ext cx="0" cy="227400"/>
            </a:xfrm>
            <a:prstGeom prst="straightConnector1">
              <a:avLst/>
            </a:prstGeom>
            <a:noFill/>
            <a:ln cap="flat" cmpd="sng" w="28575">
              <a:solidFill>
                <a:srgbClr val="244061"/>
              </a:solidFill>
              <a:prstDash val="solid"/>
              <a:round/>
              <a:headEnd len="lg" w="lg" type="none"/>
              <a:tailEnd len="med" w="med" type="triangle"/>
            </a:ln>
          </p:spPr>
        </p:cxnSp>
        <p:cxnSp>
          <p:nvCxnSpPr>
            <p:cNvPr id="1426" name="Google Shape;1426;p20"/>
            <p:cNvCxnSpPr/>
            <p:nvPr/>
          </p:nvCxnSpPr>
          <p:spPr>
            <a:xfrm>
              <a:off x="5569895" y="3470895"/>
              <a:ext cx="1" cy="233028"/>
            </a:xfrm>
            <a:prstGeom prst="straightConnector1">
              <a:avLst/>
            </a:prstGeom>
            <a:noFill/>
            <a:ln cap="flat" cmpd="sng" w="28575">
              <a:solidFill>
                <a:srgbClr val="244061"/>
              </a:solidFill>
              <a:prstDash val="solid"/>
              <a:round/>
              <a:headEnd len="lg" w="lg" type="none"/>
              <a:tailEnd len="med" w="med" type="triangle"/>
            </a:ln>
          </p:spPr>
        </p:cxnSp>
        <p:cxnSp>
          <p:nvCxnSpPr>
            <p:cNvPr id="1427" name="Google Shape;1427;p20"/>
            <p:cNvCxnSpPr>
              <a:stCxn id="1419" idx="2"/>
            </p:cNvCxnSpPr>
            <p:nvPr/>
          </p:nvCxnSpPr>
          <p:spPr>
            <a:xfrm>
              <a:off x="7098804" y="3471544"/>
              <a:ext cx="0" cy="232500"/>
            </a:xfrm>
            <a:prstGeom prst="straightConnector1">
              <a:avLst/>
            </a:prstGeom>
            <a:noFill/>
            <a:ln cap="flat" cmpd="sng" w="28575">
              <a:solidFill>
                <a:srgbClr val="244061"/>
              </a:solidFill>
              <a:prstDash val="solid"/>
              <a:round/>
              <a:headEnd len="lg" w="lg" type="none"/>
              <a:tailEnd len="med" w="med" type="triangle"/>
            </a:ln>
          </p:spPr>
        </p:cxnSp>
        <p:cxnSp>
          <p:nvCxnSpPr>
            <p:cNvPr id="1428" name="Google Shape;1428;p20"/>
            <p:cNvCxnSpPr>
              <a:endCxn id="1422" idx="0"/>
            </p:cNvCxnSpPr>
            <p:nvPr/>
          </p:nvCxnSpPr>
          <p:spPr>
            <a:xfrm>
              <a:off x="7098804" y="4394237"/>
              <a:ext cx="0" cy="264900"/>
            </a:xfrm>
            <a:prstGeom prst="straightConnector1">
              <a:avLst/>
            </a:prstGeom>
            <a:noFill/>
            <a:ln cap="flat" cmpd="sng" w="28575">
              <a:solidFill>
                <a:srgbClr val="244061"/>
              </a:solidFill>
              <a:prstDash val="solid"/>
              <a:round/>
              <a:headEnd len="lg" w="lg" type="none"/>
              <a:tailEnd len="med" w="med" type="triangle"/>
            </a:ln>
          </p:spPr>
        </p:cxnSp>
        <p:cxnSp>
          <p:nvCxnSpPr>
            <p:cNvPr id="1429" name="Google Shape;1429;p20"/>
            <p:cNvCxnSpPr>
              <a:endCxn id="1423" idx="0"/>
            </p:cNvCxnSpPr>
            <p:nvPr/>
          </p:nvCxnSpPr>
          <p:spPr>
            <a:xfrm>
              <a:off x="5552392" y="4384888"/>
              <a:ext cx="0" cy="273600"/>
            </a:xfrm>
            <a:prstGeom prst="straightConnector1">
              <a:avLst/>
            </a:prstGeom>
            <a:noFill/>
            <a:ln cap="flat" cmpd="sng" w="28575">
              <a:solidFill>
                <a:srgbClr val="244061"/>
              </a:solidFill>
              <a:prstDash val="solid"/>
              <a:round/>
              <a:headEnd len="lg" w="lg" type="none"/>
              <a:tailEnd len="med" w="med" type="triangle"/>
            </a:ln>
          </p:spPr>
        </p:cxnSp>
        <p:cxnSp>
          <p:nvCxnSpPr>
            <p:cNvPr id="1430" name="Google Shape;1430;p20"/>
            <p:cNvCxnSpPr>
              <a:stCxn id="1421" idx="2"/>
            </p:cNvCxnSpPr>
            <p:nvPr/>
          </p:nvCxnSpPr>
          <p:spPr>
            <a:xfrm>
              <a:off x="6325599" y="4748471"/>
              <a:ext cx="0" cy="267000"/>
            </a:xfrm>
            <a:prstGeom prst="straightConnector1">
              <a:avLst/>
            </a:prstGeom>
            <a:noFill/>
            <a:ln cap="flat" cmpd="sng" w="28575">
              <a:solidFill>
                <a:srgbClr val="244061"/>
              </a:solidFill>
              <a:prstDash val="solid"/>
              <a:round/>
              <a:headEnd len="lg" w="lg" type="none"/>
              <a:tailEnd len="med" w="med" type="triangle"/>
            </a:ln>
          </p:spPr>
        </p:cxnSp>
      </p:grpSp>
      <p:grpSp>
        <p:nvGrpSpPr>
          <p:cNvPr id="1431" name="Google Shape;1431;p20"/>
          <p:cNvGrpSpPr/>
          <p:nvPr/>
        </p:nvGrpSpPr>
        <p:grpSpPr>
          <a:xfrm>
            <a:off x="8876138" y="2076707"/>
            <a:ext cx="2781059" cy="2938764"/>
            <a:chOff x="4935069" y="2076707"/>
            <a:chExt cx="2781059" cy="2938764"/>
          </a:xfrm>
        </p:grpSpPr>
        <p:sp>
          <p:nvSpPr>
            <p:cNvPr id="1432" name="Google Shape;1432;p20"/>
            <p:cNvSpPr/>
            <p:nvPr/>
          </p:nvSpPr>
          <p:spPr>
            <a:xfrm>
              <a:off x="4935069" y="3376717"/>
              <a:ext cx="2781059" cy="94177"/>
            </a:xfrm>
            <a:prstGeom prst="rect">
              <a:avLst/>
            </a:prstGeom>
            <a:solidFill>
              <a:srgbClr val="953734"/>
            </a:solidFill>
            <a:ln cap="flat" cmpd="sng" w="12700">
              <a:solidFill>
                <a:schemeClr val="dk1"/>
              </a:solidFill>
              <a:prstDash val="solid"/>
              <a:round/>
              <a:headEnd len="sm" w="sm" type="none"/>
              <a:tailEnd len="sm" w="sm" type="none"/>
            </a:ln>
          </p:spPr>
          <p:txBody>
            <a:bodyPr anchorCtr="0" anchor="t" bIns="60925" lIns="121875" spcFirstLastPara="1" rIns="121875" wrap="square" tIns="60925">
              <a:noAutofit/>
            </a:bodyPr>
            <a:lstStyle/>
            <a:p>
              <a:pPr indent="0" lvl="0" marL="0" marR="0" rtl="0" algn="l">
                <a:lnSpc>
                  <a:spcPct val="100000"/>
                </a:lnSpc>
                <a:spcBef>
                  <a:spcPts val="0"/>
                </a:spcBef>
                <a:spcAft>
                  <a:spcPts val="0"/>
                </a:spcAft>
                <a:buClr>
                  <a:schemeClr val="dk1"/>
                </a:buClr>
                <a:buSzPts val="3199"/>
                <a:buFont typeface="Arial"/>
                <a:buNone/>
              </a:pPr>
              <a:r>
                <a:t/>
              </a:r>
              <a:endParaRPr b="0" i="0" sz="3199" u="none" cap="none" strike="noStrike">
                <a:solidFill>
                  <a:srgbClr val="000000"/>
                </a:solidFill>
                <a:latin typeface="Arial"/>
                <a:ea typeface="Arial"/>
                <a:cs typeface="Arial"/>
                <a:sym typeface="Arial"/>
              </a:endParaRPr>
            </a:p>
          </p:txBody>
        </p:sp>
        <p:sp>
          <p:nvSpPr>
            <p:cNvPr id="1433" name="Google Shape;1433;p20"/>
            <p:cNvSpPr/>
            <p:nvPr/>
          </p:nvSpPr>
          <p:spPr>
            <a:xfrm>
              <a:off x="7053084" y="3381560"/>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1434" name="Google Shape;1434;p20"/>
            <p:cNvSpPr/>
            <p:nvPr/>
          </p:nvSpPr>
          <p:spPr>
            <a:xfrm>
              <a:off x="5524175" y="3380911"/>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1435" name="Google Shape;1435;p20"/>
            <p:cNvSpPr/>
            <p:nvPr/>
          </p:nvSpPr>
          <p:spPr>
            <a:xfrm>
              <a:off x="4935069" y="4654294"/>
              <a:ext cx="2781059" cy="94177"/>
            </a:xfrm>
            <a:prstGeom prst="rect">
              <a:avLst/>
            </a:prstGeom>
            <a:solidFill>
              <a:srgbClr val="953734"/>
            </a:solidFill>
            <a:ln cap="flat" cmpd="sng" w="12700">
              <a:solidFill>
                <a:schemeClr val="dk1"/>
              </a:solidFill>
              <a:prstDash val="solid"/>
              <a:round/>
              <a:headEnd len="sm" w="sm" type="none"/>
              <a:tailEnd len="sm" w="sm" type="none"/>
            </a:ln>
          </p:spPr>
          <p:txBody>
            <a:bodyPr anchorCtr="0" anchor="t" bIns="60925" lIns="121875" spcFirstLastPara="1" rIns="121875" wrap="square" tIns="60925">
              <a:noAutofit/>
            </a:bodyPr>
            <a:lstStyle/>
            <a:p>
              <a:pPr indent="0" lvl="0" marL="0" marR="0" rtl="0" algn="l">
                <a:lnSpc>
                  <a:spcPct val="100000"/>
                </a:lnSpc>
                <a:spcBef>
                  <a:spcPts val="0"/>
                </a:spcBef>
                <a:spcAft>
                  <a:spcPts val="0"/>
                </a:spcAft>
                <a:buClr>
                  <a:schemeClr val="dk1"/>
                </a:buClr>
                <a:buSzPts val="3199"/>
                <a:buFont typeface="Arial"/>
                <a:buNone/>
              </a:pPr>
              <a:r>
                <a:t/>
              </a:r>
              <a:endParaRPr b="0" i="0" sz="3199" u="none" cap="none" strike="noStrike">
                <a:solidFill>
                  <a:srgbClr val="000000"/>
                </a:solidFill>
                <a:latin typeface="Arial"/>
                <a:ea typeface="Arial"/>
                <a:cs typeface="Arial"/>
                <a:sym typeface="Arial"/>
              </a:endParaRPr>
            </a:p>
          </p:txBody>
        </p:sp>
        <p:sp>
          <p:nvSpPr>
            <p:cNvPr id="1436" name="Google Shape;1436;p20"/>
            <p:cNvSpPr/>
            <p:nvPr/>
          </p:nvSpPr>
          <p:spPr>
            <a:xfrm>
              <a:off x="7053084" y="4659137"/>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1437" name="Google Shape;1437;p20"/>
            <p:cNvSpPr/>
            <p:nvPr/>
          </p:nvSpPr>
          <p:spPr>
            <a:xfrm>
              <a:off x="5506672" y="4658488"/>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cxnSp>
          <p:nvCxnSpPr>
            <p:cNvPr id="1438" name="Google Shape;1438;p20"/>
            <p:cNvCxnSpPr/>
            <p:nvPr/>
          </p:nvCxnSpPr>
          <p:spPr>
            <a:xfrm>
              <a:off x="6325599" y="2076707"/>
              <a:ext cx="0" cy="340979"/>
            </a:xfrm>
            <a:prstGeom prst="straightConnector1">
              <a:avLst/>
            </a:prstGeom>
            <a:noFill/>
            <a:ln cap="flat" cmpd="sng" w="28575">
              <a:solidFill>
                <a:srgbClr val="244061"/>
              </a:solidFill>
              <a:prstDash val="solid"/>
              <a:round/>
              <a:headEnd len="lg" w="lg" type="none"/>
              <a:tailEnd len="med" w="med" type="triangle"/>
            </a:ln>
          </p:spPr>
        </p:cxnSp>
        <p:cxnSp>
          <p:nvCxnSpPr>
            <p:cNvPr id="1439" name="Google Shape;1439;p20"/>
            <p:cNvCxnSpPr>
              <a:endCxn id="1432" idx="0"/>
            </p:cNvCxnSpPr>
            <p:nvPr/>
          </p:nvCxnSpPr>
          <p:spPr>
            <a:xfrm>
              <a:off x="6325599" y="3149317"/>
              <a:ext cx="0" cy="227400"/>
            </a:xfrm>
            <a:prstGeom prst="straightConnector1">
              <a:avLst/>
            </a:prstGeom>
            <a:noFill/>
            <a:ln cap="flat" cmpd="sng" w="28575">
              <a:solidFill>
                <a:srgbClr val="244061"/>
              </a:solidFill>
              <a:prstDash val="solid"/>
              <a:round/>
              <a:headEnd len="lg" w="lg" type="none"/>
              <a:tailEnd len="med" w="med" type="triangle"/>
            </a:ln>
          </p:spPr>
        </p:cxnSp>
        <p:cxnSp>
          <p:nvCxnSpPr>
            <p:cNvPr id="1440" name="Google Shape;1440;p20"/>
            <p:cNvCxnSpPr/>
            <p:nvPr/>
          </p:nvCxnSpPr>
          <p:spPr>
            <a:xfrm>
              <a:off x="5569895" y="3470895"/>
              <a:ext cx="1" cy="233028"/>
            </a:xfrm>
            <a:prstGeom prst="straightConnector1">
              <a:avLst/>
            </a:prstGeom>
            <a:noFill/>
            <a:ln cap="flat" cmpd="sng" w="28575">
              <a:solidFill>
                <a:srgbClr val="244061"/>
              </a:solidFill>
              <a:prstDash val="solid"/>
              <a:round/>
              <a:headEnd len="lg" w="lg" type="none"/>
              <a:tailEnd len="med" w="med" type="triangle"/>
            </a:ln>
          </p:spPr>
        </p:cxnSp>
        <p:cxnSp>
          <p:nvCxnSpPr>
            <p:cNvPr id="1441" name="Google Shape;1441;p20"/>
            <p:cNvCxnSpPr>
              <a:stCxn id="1433" idx="2"/>
            </p:cNvCxnSpPr>
            <p:nvPr/>
          </p:nvCxnSpPr>
          <p:spPr>
            <a:xfrm>
              <a:off x="7098804" y="3471544"/>
              <a:ext cx="0" cy="232500"/>
            </a:xfrm>
            <a:prstGeom prst="straightConnector1">
              <a:avLst/>
            </a:prstGeom>
            <a:noFill/>
            <a:ln cap="flat" cmpd="sng" w="28575">
              <a:solidFill>
                <a:srgbClr val="244061"/>
              </a:solidFill>
              <a:prstDash val="solid"/>
              <a:round/>
              <a:headEnd len="lg" w="lg" type="none"/>
              <a:tailEnd len="med" w="med" type="triangle"/>
            </a:ln>
          </p:spPr>
        </p:cxnSp>
        <p:cxnSp>
          <p:nvCxnSpPr>
            <p:cNvPr id="1442" name="Google Shape;1442;p20"/>
            <p:cNvCxnSpPr>
              <a:endCxn id="1436" idx="0"/>
            </p:cNvCxnSpPr>
            <p:nvPr/>
          </p:nvCxnSpPr>
          <p:spPr>
            <a:xfrm>
              <a:off x="7098804" y="4394237"/>
              <a:ext cx="0" cy="264900"/>
            </a:xfrm>
            <a:prstGeom prst="straightConnector1">
              <a:avLst/>
            </a:prstGeom>
            <a:noFill/>
            <a:ln cap="flat" cmpd="sng" w="28575">
              <a:solidFill>
                <a:srgbClr val="244061"/>
              </a:solidFill>
              <a:prstDash val="solid"/>
              <a:round/>
              <a:headEnd len="lg" w="lg" type="none"/>
              <a:tailEnd len="med" w="med" type="triangle"/>
            </a:ln>
          </p:spPr>
        </p:cxnSp>
        <p:cxnSp>
          <p:nvCxnSpPr>
            <p:cNvPr id="1443" name="Google Shape;1443;p20"/>
            <p:cNvCxnSpPr>
              <a:endCxn id="1437" idx="0"/>
            </p:cNvCxnSpPr>
            <p:nvPr/>
          </p:nvCxnSpPr>
          <p:spPr>
            <a:xfrm>
              <a:off x="5552392" y="4384888"/>
              <a:ext cx="0" cy="273600"/>
            </a:xfrm>
            <a:prstGeom prst="straightConnector1">
              <a:avLst/>
            </a:prstGeom>
            <a:noFill/>
            <a:ln cap="flat" cmpd="sng" w="28575">
              <a:solidFill>
                <a:srgbClr val="244061"/>
              </a:solidFill>
              <a:prstDash val="solid"/>
              <a:round/>
              <a:headEnd len="lg" w="lg" type="none"/>
              <a:tailEnd len="med" w="med" type="triangle"/>
            </a:ln>
          </p:spPr>
        </p:cxnSp>
        <p:cxnSp>
          <p:nvCxnSpPr>
            <p:cNvPr id="1444" name="Google Shape;1444;p20"/>
            <p:cNvCxnSpPr>
              <a:stCxn id="1435" idx="2"/>
            </p:cNvCxnSpPr>
            <p:nvPr/>
          </p:nvCxnSpPr>
          <p:spPr>
            <a:xfrm>
              <a:off x="6325599" y="4748471"/>
              <a:ext cx="0" cy="267000"/>
            </a:xfrm>
            <a:prstGeom prst="straightConnector1">
              <a:avLst/>
            </a:prstGeom>
            <a:noFill/>
            <a:ln cap="flat" cmpd="sng" w="28575">
              <a:solidFill>
                <a:srgbClr val="244061"/>
              </a:solidFill>
              <a:prstDash val="solid"/>
              <a:round/>
              <a:headEnd len="lg" w="lg" type="none"/>
              <a:tailEnd len="med" w="med" type="triangle"/>
            </a:ln>
          </p:spPr>
        </p:cxnSp>
      </p:grpSp>
      <p:grpSp>
        <p:nvGrpSpPr>
          <p:cNvPr id="1445" name="Google Shape;1445;p20"/>
          <p:cNvGrpSpPr/>
          <p:nvPr/>
        </p:nvGrpSpPr>
        <p:grpSpPr>
          <a:xfrm>
            <a:off x="5236287" y="1345187"/>
            <a:ext cx="1422920" cy="4401923"/>
            <a:chOff x="5236287" y="1345187"/>
            <a:chExt cx="1422920" cy="4401923"/>
          </a:xfrm>
        </p:grpSpPr>
        <p:pic>
          <p:nvPicPr>
            <p:cNvPr id="1446" name="Google Shape;1446;p20"/>
            <p:cNvPicPr preferRelativeResize="0"/>
            <p:nvPr/>
          </p:nvPicPr>
          <p:blipFill rotWithShape="1">
            <a:blip r:embed="rId3">
              <a:alphaModFix/>
            </a:blip>
            <a:srcRect b="0" l="0" r="0" t="0"/>
            <a:stretch/>
          </p:blipFill>
          <p:spPr>
            <a:xfrm>
              <a:off x="5991990" y="1345187"/>
              <a:ext cx="667217" cy="731520"/>
            </a:xfrm>
            <a:prstGeom prst="rect">
              <a:avLst/>
            </a:prstGeom>
            <a:noFill/>
            <a:ln>
              <a:noFill/>
            </a:ln>
          </p:spPr>
        </p:pic>
        <p:pic>
          <p:nvPicPr>
            <p:cNvPr id="1447" name="Google Shape;1447;p20"/>
            <p:cNvPicPr preferRelativeResize="0"/>
            <p:nvPr/>
          </p:nvPicPr>
          <p:blipFill rotWithShape="1">
            <a:blip r:embed="rId3">
              <a:alphaModFix/>
            </a:blip>
            <a:srcRect b="0" l="0" r="0" t="0"/>
            <a:stretch/>
          </p:blipFill>
          <p:spPr>
            <a:xfrm>
              <a:off x="5236287" y="3703923"/>
              <a:ext cx="667217" cy="731520"/>
            </a:xfrm>
            <a:prstGeom prst="rect">
              <a:avLst/>
            </a:prstGeom>
            <a:noFill/>
            <a:ln>
              <a:noFill/>
            </a:ln>
          </p:spPr>
        </p:pic>
        <p:pic>
          <p:nvPicPr>
            <p:cNvPr id="1448" name="Google Shape;1448;p20"/>
            <p:cNvPicPr preferRelativeResize="0"/>
            <p:nvPr/>
          </p:nvPicPr>
          <p:blipFill rotWithShape="1">
            <a:blip r:embed="rId3">
              <a:alphaModFix/>
            </a:blip>
            <a:srcRect b="0" l="0" r="0" t="0"/>
            <a:stretch/>
          </p:blipFill>
          <p:spPr>
            <a:xfrm>
              <a:off x="5991990" y="5015590"/>
              <a:ext cx="667217" cy="731520"/>
            </a:xfrm>
            <a:prstGeom prst="rect">
              <a:avLst/>
            </a:prstGeom>
            <a:noFill/>
            <a:ln>
              <a:noFill/>
            </a:ln>
          </p:spPr>
        </p:pic>
      </p:grpSp>
      <p:grpSp>
        <p:nvGrpSpPr>
          <p:cNvPr id="1449" name="Google Shape;1449;p20"/>
          <p:cNvGrpSpPr/>
          <p:nvPr/>
        </p:nvGrpSpPr>
        <p:grpSpPr>
          <a:xfrm>
            <a:off x="9940641" y="2417686"/>
            <a:ext cx="1432988" cy="2009692"/>
            <a:chOff x="9940641" y="2417686"/>
            <a:chExt cx="1432988" cy="2009692"/>
          </a:xfrm>
        </p:grpSpPr>
        <p:pic>
          <p:nvPicPr>
            <p:cNvPr id="1450" name="Google Shape;1450;p20"/>
            <p:cNvPicPr preferRelativeResize="0"/>
            <p:nvPr/>
          </p:nvPicPr>
          <p:blipFill rotWithShape="1">
            <a:blip r:embed="rId4">
              <a:alphaModFix/>
            </a:blip>
            <a:srcRect b="0" l="0" r="0" t="0"/>
            <a:stretch/>
          </p:blipFill>
          <p:spPr>
            <a:xfrm>
              <a:off x="9940641" y="2417686"/>
              <a:ext cx="667512" cy="731520"/>
            </a:xfrm>
            <a:prstGeom prst="rect">
              <a:avLst/>
            </a:prstGeom>
            <a:noFill/>
            <a:ln>
              <a:noFill/>
            </a:ln>
          </p:spPr>
        </p:pic>
        <p:pic>
          <p:nvPicPr>
            <p:cNvPr id="1451" name="Google Shape;1451;p20"/>
            <p:cNvPicPr preferRelativeResize="0"/>
            <p:nvPr/>
          </p:nvPicPr>
          <p:blipFill rotWithShape="1">
            <a:blip r:embed="rId4">
              <a:alphaModFix/>
            </a:blip>
            <a:srcRect b="0" l="0" r="0" t="0"/>
            <a:stretch/>
          </p:blipFill>
          <p:spPr>
            <a:xfrm>
              <a:off x="10706117" y="3695858"/>
              <a:ext cx="667512" cy="731520"/>
            </a:xfrm>
            <a:prstGeom prst="rect">
              <a:avLst/>
            </a:prstGeom>
            <a:noFill/>
            <a:ln>
              <a:noFill/>
            </a:ln>
          </p:spPr>
        </p:pic>
      </p:grpSp>
      <p:grpSp>
        <p:nvGrpSpPr>
          <p:cNvPr id="1452" name="Google Shape;1452;p20"/>
          <p:cNvGrpSpPr/>
          <p:nvPr/>
        </p:nvGrpSpPr>
        <p:grpSpPr>
          <a:xfrm>
            <a:off x="5991990" y="2417686"/>
            <a:ext cx="1440422" cy="2017757"/>
            <a:chOff x="5991990" y="2417686"/>
            <a:chExt cx="1440422" cy="2017757"/>
          </a:xfrm>
        </p:grpSpPr>
        <p:pic>
          <p:nvPicPr>
            <p:cNvPr id="1453" name="Google Shape;1453;p20"/>
            <p:cNvPicPr preferRelativeResize="0"/>
            <p:nvPr/>
          </p:nvPicPr>
          <p:blipFill rotWithShape="1">
            <a:blip r:embed="rId3">
              <a:alphaModFix/>
            </a:blip>
            <a:srcRect b="0" l="0" r="0" t="0"/>
            <a:stretch/>
          </p:blipFill>
          <p:spPr>
            <a:xfrm>
              <a:off x="5991990" y="2417686"/>
              <a:ext cx="667217" cy="731520"/>
            </a:xfrm>
            <a:prstGeom prst="rect">
              <a:avLst/>
            </a:prstGeom>
            <a:noFill/>
            <a:ln>
              <a:noFill/>
            </a:ln>
          </p:spPr>
        </p:pic>
        <p:pic>
          <p:nvPicPr>
            <p:cNvPr id="1454" name="Google Shape;1454;p20"/>
            <p:cNvPicPr preferRelativeResize="0"/>
            <p:nvPr/>
          </p:nvPicPr>
          <p:blipFill rotWithShape="1">
            <a:blip r:embed="rId3">
              <a:alphaModFix/>
            </a:blip>
            <a:srcRect b="0" l="0" r="0" t="0"/>
            <a:stretch/>
          </p:blipFill>
          <p:spPr>
            <a:xfrm>
              <a:off x="6765195" y="3703923"/>
              <a:ext cx="667217" cy="731520"/>
            </a:xfrm>
            <a:prstGeom prst="rect">
              <a:avLst/>
            </a:prstGeom>
            <a:noFill/>
            <a:ln>
              <a:noFill/>
            </a:ln>
          </p:spPr>
        </p:pic>
      </p:grpSp>
      <p:grpSp>
        <p:nvGrpSpPr>
          <p:cNvPr id="1455" name="Google Shape;1455;p20"/>
          <p:cNvGrpSpPr/>
          <p:nvPr/>
        </p:nvGrpSpPr>
        <p:grpSpPr>
          <a:xfrm>
            <a:off x="9177208" y="1360394"/>
            <a:ext cx="1430945" cy="4364543"/>
            <a:chOff x="9177208" y="1360394"/>
            <a:chExt cx="1430945" cy="4364543"/>
          </a:xfrm>
        </p:grpSpPr>
        <p:pic>
          <p:nvPicPr>
            <p:cNvPr id="1456" name="Google Shape;1456;p20"/>
            <p:cNvPicPr preferRelativeResize="0"/>
            <p:nvPr/>
          </p:nvPicPr>
          <p:blipFill rotWithShape="1">
            <a:blip r:embed="rId4">
              <a:alphaModFix/>
            </a:blip>
            <a:srcRect b="0" l="0" r="0" t="0"/>
            <a:stretch/>
          </p:blipFill>
          <p:spPr>
            <a:xfrm>
              <a:off x="9940641" y="1360394"/>
              <a:ext cx="667512" cy="731520"/>
            </a:xfrm>
            <a:prstGeom prst="rect">
              <a:avLst/>
            </a:prstGeom>
            <a:noFill/>
            <a:ln>
              <a:noFill/>
            </a:ln>
          </p:spPr>
        </p:pic>
        <p:pic>
          <p:nvPicPr>
            <p:cNvPr id="1457" name="Google Shape;1457;p20"/>
            <p:cNvPicPr preferRelativeResize="0"/>
            <p:nvPr/>
          </p:nvPicPr>
          <p:blipFill rotWithShape="1">
            <a:blip r:embed="rId4">
              <a:alphaModFix/>
            </a:blip>
            <a:srcRect b="0" l="0" r="0" t="0"/>
            <a:stretch/>
          </p:blipFill>
          <p:spPr>
            <a:xfrm>
              <a:off x="9177208" y="3695858"/>
              <a:ext cx="667512" cy="731520"/>
            </a:xfrm>
            <a:prstGeom prst="rect">
              <a:avLst/>
            </a:prstGeom>
            <a:noFill/>
            <a:ln>
              <a:noFill/>
            </a:ln>
          </p:spPr>
        </p:pic>
        <p:pic>
          <p:nvPicPr>
            <p:cNvPr id="1458" name="Google Shape;1458;p20"/>
            <p:cNvPicPr preferRelativeResize="0"/>
            <p:nvPr/>
          </p:nvPicPr>
          <p:blipFill rotWithShape="1">
            <a:blip r:embed="rId4">
              <a:alphaModFix/>
            </a:blip>
            <a:srcRect b="0" l="0" r="0" t="0"/>
            <a:stretch/>
          </p:blipFill>
          <p:spPr>
            <a:xfrm>
              <a:off x="9940641" y="4993417"/>
              <a:ext cx="667512" cy="731520"/>
            </a:xfrm>
            <a:prstGeom prst="rect">
              <a:avLst/>
            </a:prstGeom>
            <a:noFill/>
            <a:ln>
              <a:noFill/>
            </a:ln>
          </p:spPr>
        </p:pic>
      </p:grpSp>
      <p:sp>
        <p:nvSpPr>
          <p:cNvPr id="1459" name="Google Shape;1459;p20"/>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1460" name="Google Shape;1460;p20"/>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1455"/>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452"/>
                                        </p:tgtEl>
                                        <p:attrNameLst>
                                          <p:attrName>style.visibility</p:attrName>
                                        </p:attrNameLst>
                                      </p:cBhvr>
                                      <p:to>
                                        <p:strVal val="hidden"/>
                                      </p:to>
                                    </p:set>
                                  </p:childTnLst>
                                </p:cTn>
                              </p:par>
                              <p:par>
                                <p:cTn fill="hold" nodeType="withEffect" presetClass="exit" presetID="10" presetSubtype="0">
                                  <p:stCondLst>
                                    <p:cond delay="250"/>
                                  </p:stCondLst>
                                  <p:childTnLst>
                                    <p:animEffect filter="fade" transition="out">
                                      <p:cBhvr>
                                        <p:cTn dur="1000"/>
                                        <p:tgtEl>
                                          <p:spTgt spid="1389"/>
                                        </p:tgtEl>
                                      </p:cBhvr>
                                    </p:animEffect>
                                    <p:set>
                                      <p:cBhvr>
                                        <p:cTn dur="1" fill="hold">
                                          <p:stCondLst>
                                            <p:cond delay="1000"/>
                                          </p:stCondLst>
                                        </p:cTn>
                                        <p:tgtEl>
                                          <p:spTgt spid="1389"/>
                                        </p:tgtEl>
                                        <p:attrNameLst>
                                          <p:attrName>style.visibility</p:attrName>
                                        </p:attrNameLst>
                                      </p:cBhvr>
                                      <p:to>
                                        <p:strVal val="hidden"/>
                                      </p:to>
                                    </p:set>
                                  </p:childTnLst>
                                </p:cTn>
                              </p:par>
                              <p:par>
                                <p:cTn fill="hold" nodeType="withEffect" presetClass="exit" presetID="10" presetSubtype="0">
                                  <p:stCondLst>
                                    <p:cond delay="250"/>
                                  </p:stCondLst>
                                  <p:childTnLst>
                                    <p:animEffect filter="fade" transition="out">
                                      <p:cBhvr>
                                        <p:cTn dur="1000"/>
                                        <p:tgtEl>
                                          <p:spTgt spid="1388"/>
                                        </p:tgtEl>
                                      </p:cBhvr>
                                    </p:animEffect>
                                    <p:set>
                                      <p:cBhvr>
                                        <p:cTn dur="1" fill="hold">
                                          <p:stCondLst>
                                            <p:cond delay="1000"/>
                                          </p:stCondLst>
                                        </p:cTn>
                                        <p:tgtEl>
                                          <p:spTgt spid="1388"/>
                                        </p:tgtEl>
                                        <p:attrNameLst>
                                          <p:attrName>style.visibility</p:attrName>
                                        </p:attrNameLst>
                                      </p:cBhvr>
                                      <p:to>
                                        <p:strVal val="hidden"/>
                                      </p:to>
                                    </p:set>
                                  </p:childTnLst>
                                </p:cTn>
                              </p:par>
                              <p:par>
                                <p:cTn fill="hold" nodeType="withEffect" presetClass="entr" presetID="10" presetSubtype="0">
                                  <p:stCondLst>
                                    <p:cond delay="250"/>
                                  </p:stCondLst>
                                  <p:childTnLst>
                                    <p:set>
                                      <p:cBhvr>
                                        <p:cTn dur="1" fill="hold">
                                          <p:stCondLst>
                                            <p:cond delay="0"/>
                                          </p:stCondLst>
                                        </p:cTn>
                                        <p:tgtEl>
                                          <p:spTgt spid="1390"/>
                                        </p:tgtEl>
                                        <p:attrNameLst>
                                          <p:attrName>style.visibility</p:attrName>
                                        </p:attrNameLst>
                                      </p:cBhvr>
                                      <p:to>
                                        <p:strVal val="visible"/>
                                      </p:to>
                                    </p:set>
                                    <p:animEffect filter="fade" transition="in">
                                      <p:cBhvr>
                                        <p:cTn dur="500"/>
                                        <p:tgtEl>
                                          <p:spTgt spid="1390"/>
                                        </p:tgtEl>
                                      </p:cBhvr>
                                    </p:animEffect>
                                  </p:childTnLst>
                                </p:cTn>
                              </p:par>
                            </p:childTnLst>
                          </p:cTn>
                        </p:par>
                        <p:par>
                          <p:cTn fill="hold">
                            <p:stCondLst>
                              <p:cond delay="1000"/>
                            </p:stCondLst>
                            <p:childTnLst>
                              <p:par>
                                <p:cTn fill="hold" nodeType="afterEffect" presetClass="exit" presetID="1" presetSubtype="0">
                                  <p:stCondLst>
                                    <p:cond delay="0"/>
                                  </p:stCondLst>
                                  <p:childTnLst>
                                    <p:set>
                                      <p:cBhvr>
                                        <p:cTn dur="1" fill="hold">
                                          <p:stCondLst>
                                            <p:cond delay="1"/>
                                          </p:stCondLst>
                                        </p:cTn>
                                        <p:tgtEl>
                                          <p:spTgt spid="143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4" name="Shape 1464"/>
        <p:cNvGrpSpPr/>
        <p:nvPr/>
      </p:nvGrpSpPr>
      <p:grpSpPr>
        <a:xfrm>
          <a:off x="0" y="0"/>
          <a:ext cx="0" cy="0"/>
          <a:chOff x="0" y="0"/>
          <a:chExt cx="0" cy="0"/>
        </a:xfrm>
      </p:grpSpPr>
      <p:sp>
        <p:nvSpPr>
          <p:cNvPr id="1465" name="Google Shape;1465;p2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Generated Code Scheduled According to Activity</a:t>
            </a:r>
            <a:endParaRPr/>
          </a:p>
        </p:txBody>
      </p:sp>
      <p:sp>
        <p:nvSpPr>
          <p:cNvPr id="1466" name="Google Shape;1466;p21"/>
          <p:cNvSpPr/>
          <p:nvPr/>
        </p:nvSpPr>
        <p:spPr>
          <a:xfrm>
            <a:off x="6554639" y="1259713"/>
            <a:ext cx="3417621" cy="4791463"/>
          </a:xfrm>
          <a:custGeom>
            <a:rect b="b" l="l" r="r" t="t"/>
            <a:pathLst>
              <a:path extrusionOk="0" h="4234007" w="1069093">
                <a:moveTo>
                  <a:pt x="0" y="0"/>
                </a:moveTo>
                <a:lnTo>
                  <a:pt x="1069093" y="0"/>
                </a:lnTo>
                <a:lnTo>
                  <a:pt x="1069093" y="2474735"/>
                </a:lnTo>
                <a:lnTo>
                  <a:pt x="1069093" y="2474736"/>
                </a:lnTo>
                <a:lnTo>
                  <a:pt x="1069093" y="3903788"/>
                </a:lnTo>
                <a:cubicBezTo>
                  <a:pt x="534547" y="3903788"/>
                  <a:pt x="534547" y="4448284"/>
                  <a:pt x="0" y="4138911"/>
                </a:cubicBezTo>
                <a:lnTo>
                  <a:pt x="0" y="2474736"/>
                </a:lnTo>
                <a:lnTo>
                  <a:pt x="0" y="2474735"/>
                </a:lnTo>
                <a:close/>
              </a:path>
            </a:pathLst>
          </a:custGeom>
          <a:gradFill>
            <a:gsLst>
              <a:gs pos="0">
                <a:srgbClr val="F2DADA"/>
              </a:gs>
              <a:gs pos="45000">
                <a:srgbClr val="F2DADA"/>
              </a:gs>
              <a:gs pos="55000">
                <a:srgbClr val="D99593"/>
              </a:gs>
              <a:gs pos="100000">
                <a:srgbClr val="D99593"/>
              </a:gs>
            </a:gsLst>
            <a:lin ang="0" scaled="0"/>
          </a:gradFill>
          <a:ln cap="flat" cmpd="sng" w="25400">
            <a:solidFill>
              <a:schemeClr val="dk1"/>
            </a:solidFill>
            <a:prstDash val="solid"/>
            <a:round/>
            <a:headEnd len="sm" w="sm" type="none"/>
            <a:tailEnd len="sm" w="sm" type="none"/>
          </a:ln>
        </p:spPr>
        <p:txBody>
          <a:bodyPr anchorCtr="0" anchor="t" bIns="72000" lIns="108000" spcFirstLastPara="1" rIns="108000" wrap="square" tIns="72000">
            <a:no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SV/UVM                        C Code</a:t>
            </a:r>
            <a:endParaRPr/>
          </a:p>
        </p:txBody>
      </p:sp>
      <p:sp>
        <p:nvSpPr>
          <p:cNvPr id="1467" name="Google Shape;1467;p21"/>
          <p:cNvSpPr/>
          <p:nvPr/>
        </p:nvSpPr>
        <p:spPr>
          <a:xfrm>
            <a:off x="107576" y="1156448"/>
            <a:ext cx="3281082" cy="4746812"/>
          </a:xfrm>
          <a:prstGeom prst="ellipse">
            <a:avLst/>
          </a:prstGeom>
          <a:solidFill>
            <a:srgbClr val="EAF1DD"/>
          </a:solidFill>
          <a:ln cap="flat" cmpd="sng" w="25400">
            <a:solidFill>
              <a:srgbClr val="244061"/>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468" name="Google Shape;1468;p21"/>
          <p:cNvGrpSpPr/>
          <p:nvPr/>
        </p:nvGrpSpPr>
        <p:grpSpPr>
          <a:xfrm>
            <a:off x="1130794" y="1360394"/>
            <a:ext cx="1234647" cy="678874"/>
            <a:chOff x="1130794" y="1360394"/>
            <a:chExt cx="1234647" cy="678874"/>
          </a:xfrm>
        </p:grpSpPr>
        <p:sp>
          <p:nvSpPr>
            <p:cNvPr id="1469" name="Google Shape;1469;p21"/>
            <p:cNvSpPr/>
            <p:nvPr/>
          </p:nvSpPr>
          <p:spPr>
            <a:xfrm>
              <a:off x="1130794" y="1360394"/>
              <a:ext cx="1234647" cy="678874"/>
            </a:xfrm>
            <a:prstGeom prst="ellipse">
              <a:avLst/>
            </a:prstGeom>
            <a:solidFill>
              <a:schemeClr val="accent1"/>
            </a:solidFill>
            <a:ln cap="flat" cmpd="sng" w="1905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None/>
              </a:pPr>
              <a:r>
                <a:rPr b="1" lang="en-US" sz="1800">
                  <a:solidFill>
                    <a:srgbClr val="000000"/>
                  </a:solidFill>
                  <a:latin typeface="Calibri"/>
                  <a:ea typeface="Calibri"/>
                  <a:cs typeface="Calibri"/>
                  <a:sym typeface="Calibri"/>
                </a:rPr>
                <a:t>action</a:t>
              </a:r>
              <a:endParaRPr b="1" sz="1400">
                <a:solidFill>
                  <a:srgbClr val="000000"/>
                </a:solidFill>
                <a:latin typeface="Calibri"/>
                <a:ea typeface="Calibri"/>
                <a:cs typeface="Calibri"/>
                <a:sym typeface="Calibri"/>
              </a:endParaRPr>
            </a:p>
          </p:txBody>
        </p:sp>
        <p:sp>
          <p:nvSpPr>
            <p:cNvPr id="1470" name="Google Shape;1470;p21"/>
            <p:cNvSpPr/>
            <p:nvPr/>
          </p:nvSpPr>
          <p:spPr>
            <a:xfrm>
              <a:off x="1483519" y="1715734"/>
              <a:ext cx="529197" cy="270371"/>
            </a:xfrm>
            <a:prstGeom prst="flowChartDocument">
              <a:avLst/>
            </a:prstGeom>
            <a:solidFill>
              <a:srgbClr val="DAE5F1"/>
            </a:solidFill>
            <a:ln cap="flat" cmpd="sng" w="25400">
              <a:solidFill>
                <a:schemeClr val="dk1"/>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exec</a:t>
              </a:r>
              <a:endParaRPr/>
            </a:p>
          </p:txBody>
        </p:sp>
      </p:grpSp>
      <p:grpSp>
        <p:nvGrpSpPr>
          <p:cNvPr id="1471" name="Google Shape;1471;p21"/>
          <p:cNvGrpSpPr/>
          <p:nvPr/>
        </p:nvGrpSpPr>
        <p:grpSpPr>
          <a:xfrm>
            <a:off x="357588" y="2039268"/>
            <a:ext cx="2781059" cy="3552783"/>
            <a:chOff x="357588" y="2039268"/>
            <a:chExt cx="2781059" cy="3552783"/>
          </a:xfrm>
        </p:grpSpPr>
        <p:sp>
          <p:nvSpPr>
            <p:cNvPr id="1472" name="Google Shape;1472;p21"/>
            <p:cNvSpPr/>
            <p:nvPr/>
          </p:nvSpPr>
          <p:spPr>
            <a:xfrm>
              <a:off x="1130794" y="2298715"/>
              <a:ext cx="1234647" cy="678874"/>
            </a:xfrm>
            <a:prstGeom prst="ellipse">
              <a:avLst/>
            </a:prstGeom>
            <a:solidFill>
              <a:schemeClr val="accent1"/>
            </a:solidFill>
            <a:ln cap="flat" cmpd="sng" w="1905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None/>
              </a:pPr>
              <a:r>
                <a:rPr b="1" lang="en-US" sz="1800">
                  <a:solidFill>
                    <a:srgbClr val="000000"/>
                  </a:solidFill>
                  <a:latin typeface="Calibri"/>
                  <a:ea typeface="Calibri"/>
                  <a:cs typeface="Calibri"/>
                  <a:sym typeface="Calibri"/>
                </a:rPr>
                <a:t>action</a:t>
              </a:r>
              <a:endParaRPr b="1" sz="1400">
                <a:solidFill>
                  <a:srgbClr val="000000"/>
                </a:solidFill>
                <a:latin typeface="Calibri"/>
                <a:ea typeface="Calibri"/>
                <a:cs typeface="Calibri"/>
                <a:sym typeface="Calibri"/>
              </a:endParaRPr>
            </a:p>
          </p:txBody>
        </p:sp>
        <p:sp>
          <p:nvSpPr>
            <p:cNvPr id="1473" name="Google Shape;1473;p21"/>
            <p:cNvSpPr/>
            <p:nvPr/>
          </p:nvSpPr>
          <p:spPr>
            <a:xfrm>
              <a:off x="357588" y="3242461"/>
              <a:ext cx="2781059" cy="94177"/>
            </a:xfrm>
            <a:prstGeom prst="rect">
              <a:avLst/>
            </a:prstGeom>
            <a:solidFill>
              <a:srgbClr val="953734"/>
            </a:solidFill>
            <a:ln cap="flat" cmpd="sng" w="12700">
              <a:solidFill>
                <a:schemeClr val="dk1"/>
              </a:solidFill>
              <a:prstDash val="solid"/>
              <a:round/>
              <a:headEnd len="sm" w="sm" type="none"/>
              <a:tailEnd len="sm" w="sm" type="none"/>
            </a:ln>
          </p:spPr>
          <p:txBody>
            <a:bodyPr anchorCtr="0" anchor="t" bIns="60925" lIns="121875" spcFirstLastPara="1" rIns="121875" wrap="square" tIns="60925">
              <a:noAutofit/>
            </a:bodyPr>
            <a:lstStyle/>
            <a:p>
              <a:pPr indent="0" lvl="0" marL="0" marR="0" rtl="0" algn="l">
                <a:lnSpc>
                  <a:spcPct val="100000"/>
                </a:lnSpc>
                <a:spcBef>
                  <a:spcPts val="0"/>
                </a:spcBef>
                <a:spcAft>
                  <a:spcPts val="0"/>
                </a:spcAft>
                <a:buClr>
                  <a:schemeClr val="dk1"/>
                </a:buClr>
                <a:buSzPts val="3199"/>
                <a:buFont typeface="Arial"/>
                <a:buNone/>
              </a:pPr>
              <a:r>
                <a:t/>
              </a:r>
              <a:endParaRPr b="0" i="0" sz="3199" u="none" cap="none" strike="noStrike">
                <a:solidFill>
                  <a:srgbClr val="000000"/>
                </a:solidFill>
                <a:latin typeface="Arial"/>
                <a:ea typeface="Arial"/>
                <a:cs typeface="Arial"/>
                <a:sym typeface="Arial"/>
              </a:endParaRPr>
            </a:p>
          </p:txBody>
        </p:sp>
        <p:sp>
          <p:nvSpPr>
            <p:cNvPr id="1474" name="Google Shape;1474;p21"/>
            <p:cNvSpPr/>
            <p:nvPr/>
          </p:nvSpPr>
          <p:spPr>
            <a:xfrm>
              <a:off x="2475603" y="3247304"/>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1475" name="Google Shape;1475;p21"/>
            <p:cNvSpPr/>
            <p:nvPr/>
          </p:nvSpPr>
          <p:spPr>
            <a:xfrm>
              <a:off x="929191" y="3246655"/>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1476" name="Google Shape;1476;p21"/>
            <p:cNvSpPr/>
            <p:nvPr/>
          </p:nvSpPr>
          <p:spPr>
            <a:xfrm>
              <a:off x="357588" y="3601510"/>
              <a:ext cx="1234647" cy="678874"/>
            </a:xfrm>
            <a:prstGeom prst="ellipse">
              <a:avLst/>
            </a:prstGeom>
            <a:solidFill>
              <a:schemeClr val="accent1"/>
            </a:solidFill>
            <a:ln cap="flat" cmpd="sng" w="1905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None/>
              </a:pPr>
              <a:r>
                <a:rPr b="1" lang="en-US" sz="1800">
                  <a:solidFill>
                    <a:srgbClr val="000000"/>
                  </a:solidFill>
                  <a:latin typeface="Calibri"/>
                  <a:ea typeface="Calibri"/>
                  <a:cs typeface="Calibri"/>
                  <a:sym typeface="Calibri"/>
                </a:rPr>
                <a:t>action</a:t>
              </a:r>
              <a:endParaRPr b="1" sz="1400">
                <a:solidFill>
                  <a:srgbClr val="000000"/>
                </a:solidFill>
                <a:latin typeface="Calibri"/>
                <a:ea typeface="Calibri"/>
                <a:cs typeface="Calibri"/>
                <a:sym typeface="Calibri"/>
              </a:endParaRPr>
            </a:p>
          </p:txBody>
        </p:sp>
        <p:sp>
          <p:nvSpPr>
            <p:cNvPr id="1477" name="Google Shape;1477;p21"/>
            <p:cNvSpPr/>
            <p:nvPr/>
          </p:nvSpPr>
          <p:spPr>
            <a:xfrm>
              <a:off x="1904000" y="3601510"/>
              <a:ext cx="1234647" cy="678874"/>
            </a:xfrm>
            <a:prstGeom prst="ellipse">
              <a:avLst/>
            </a:prstGeom>
            <a:solidFill>
              <a:schemeClr val="accent1"/>
            </a:solidFill>
            <a:ln cap="flat" cmpd="sng" w="1905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None/>
              </a:pPr>
              <a:r>
                <a:rPr b="1" lang="en-US" sz="1800">
                  <a:solidFill>
                    <a:srgbClr val="000000"/>
                  </a:solidFill>
                  <a:latin typeface="Calibri"/>
                  <a:ea typeface="Calibri"/>
                  <a:cs typeface="Calibri"/>
                  <a:sym typeface="Calibri"/>
                </a:rPr>
                <a:t>action</a:t>
              </a:r>
              <a:endParaRPr b="1" sz="1400">
                <a:solidFill>
                  <a:srgbClr val="000000"/>
                </a:solidFill>
                <a:latin typeface="Calibri"/>
                <a:ea typeface="Calibri"/>
                <a:cs typeface="Calibri"/>
                <a:sym typeface="Calibri"/>
              </a:endParaRPr>
            </a:p>
          </p:txBody>
        </p:sp>
        <p:sp>
          <p:nvSpPr>
            <p:cNvPr id="1478" name="Google Shape;1478;p21"/>
            <p:cNvSpPr/>
            <p:nvPr/>
          </p:nvSpPr>
          <p:spPr>
            <a:xfrm>
              <a:off x="357588" y="4549692"/>
              <a:ext cx="2781059" cy="94177"/>
            </a:xfrm>
            <a:prstGeom prst="rect">
              <a:avLst/>
            </a:prstGeom>
            <a:solidFill>
              <a:srgbClr val="953734"/>
            </a:solidFill>
            <a:ln cap="flat" cmpd="sng" w="12700">
              <a:solidFill>
                <a:schemeClr val="dk1"/>
              </a:solidFill>
              <a:prstDash val="solid"/>
              <a:round/>
              <a:headEnd len="sm" w="sm" type="none"/>
              <a:tailEnd len="sm" w="sm" type="none"/>
            </a:ln>
          </p:spPr>
          <p:txBody>
            <a:bodyPr anchorCtr="0" anchor="t" bIns="60925" lIns="121875" spcFirstLastPara="1" rIns="121875" wrap="square" tIns="60925">
              <a:noAutofit/>
            </a:bodyPr>
            <a:lstStyle/>
            <a:p>
              <a:pPr indent="0" lvl="0" marL="0" marR="0" rtl="0" algn="l">
                <a:lnSpc>
                  <a:spcPct val="100000"/>
                </a:lnSpc>
                <a:spcBef>
                  <a:spcPts val="0"/>
                </a:spcBef>
                <a:spcAft>
                  <a:spcPts val="0"/>
                </a:spcAft>
                <a:buClr>
                  <a:schemeClr val="dk1"/>
                </a:buClr>
                <a:buSzPts val="3199"/>
                <a:buFont typeface="Arial"/>
                <a:buNone/>
              </a:pPr>
              <a:r>
                <a:t/>
              </a:r>
              <a:endParaRPr b="0" i="0" sz="3199" u="none" cap="none" strike="noStrike">
                <a:solidFill>
                  <a:srgbClr val="000000"/>
                </a:solidFill>
                <a:latin typeface="Arial"/>
                <a:ea typeface="Arial"/>
                <a:cs typeface="Arial"/>
                <a:sym typeface="Arial"/>
              </a:endParaRPr>
            </a:p>
          </p:txBody>
        </p:sp>
        <p:sp>
          <p:nvSpPr>
            <p:cNvPr id="1479" name="Google Shape;1479;p21"/>
            <p:cNvSpPr/>
            <p:nvPr/>
          </p:nvSpPr>
          <p:spPr>
            <a:xfrm>
              <a:off x="2475603" y="4554535"/>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1480" name="Google Shape;1480;p21"/>
            <p:cNvSpPr/>
            <p:nvPr/>
          </p:nvSpPr>
          <p:spPr>
            <a:xfrm>
              <a:off x="929191" y="4553886"/>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1481" name="Google Shape;1481;p21"/>
            <p:cNvSpPr/>
            <p:nvPr/>
          </p:nvSpPr>
          <p:spPr>
            <a:xfrm>
              <a:off x="1483519" y="2632859"/>
              <a:ext cx="529197" cy="270371"/>
            </a:xfrm>
            <a:prstGeom prst="flowChartDocument">
              <a:avLst/>
            </a:prstGeom>
            <a:solidFill>
              <a:srgbClr val="DAE5F1"/>
            </a:solidFill>
            <a:ln cap="flat" cmpd="sng" w="25400">
              <a:solidFill>
                <a:schemeClr val="dk1"/>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exec</a:t>
              </a:r>
              <a:endParaRPr/>
            </a:p>
          </p:txBody>
        </p:sp>
        <p:sp>
          <p:nvSpPr>
            <p:cNvPr id="1482" name="Google Shape;1482;p21"/>
            <p:cNvSpPr/>
            <p:nvPr/>
          </p:nvSpPr>
          <p:spPr>
            <a:xfrm>
              <a:off x="710313" y="3934498"/>
              <a:ext cx="529197" cy="270371"/>
            </a:xfrm>
            <a:prstGeom prst="flowChartDocument">
              <a:avLst/>
            </a:prstGeom>
            <a:solidFill>
              <a:srgbClr val="DAE5F1"/>
            </a:solidFill>
            <a:ln cap="flat" cmpd="sng" w="25400">
              <a:solidFill>
                <a:schemeClr val="dk1"/>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exec</a:t>
              </a:r>
              <a:endParaRPr/>
            </a:p>
          </p:txBody>
        </p:sp>
        <p:sp>
          <p:nvSpPr>
            <p:cNvPr id="1483" name="Google Shape;1483;p21"/>
            <p:cNvSpPr/>
            <p:nvPr/>
          </p:nvSpPr>
          <p:spPr>
            <a:xfrm>
              <a:off x="2256725" y="3934498"/>
              <a:ext cx="529197" cy="270371"/>
            </a:xfrm>
            <a:prstGeom prst="flowChartDocument">
              <a:avLst/>
            </a:prstGeom>
            <a:solidFill>
              <a:srgbClr val="DAE5F1"/>
            </a:solidFill>
            <a:ln cap="flat" cmpd="sng" w="25400">
              <a:solidFill>
                <a:schemeClr val="dk1"/>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exec</a:t>
              </a:r>
              <a:endParaRPr/>
            </a:p>
          </p:txBody>
        </p:sp>
        <p:sp>
          <p:nvSpPr>
            <p:cNvPr id="1484" name="Google Shape;1484;p21"/>
            <p:cNvSpPr/>
            <p:nvPr/>
          </p:nvSpPr>
          <p:spPr>
            <a:xfrm>
              <a:off x="1130794" y="4913177"/>
              <a:ext cx="1234647" cy="678874"/>
            </a:xfrm>
            <a:prstGeom prst="ellipse">
              <a:avLst/>
            </a:prstGeom>
            <a:solidFill>
              <a:schemeClr val="accent1"/>
            </a:solidFill>
            <a:ln cap="flat" cmpd="sng" w="19050">
              <a:solidFill>
                <a:schemeClr val="dk1"/>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None/>
              </a:pPr>
              <a:r>
                <a:rPr b="1" lang="en-US" sz="1800">
                  <a:solidFill>
                    <a:srgbClr val="000000"/>
                  </a:solidFill>
                  <a:latin typeface="Calibri"/>
                  <a:ea typeface="Calibri"/>
                  <a:cs typeface="Calibri"/>
                  <a:sym typeface="Calibri"/>
                </a:rPr>
                <a:t>action</a:t>
              </a:r>
              <a:endParaRPr b="1" sz="1400">
                <a:solidFill>
                  <a:srgbClr val="000000"/>
                </a:solidFill>
                <a:latin typeface="Calibri"/>
                <a:ea typeface="Calibri"/>
                <a:cs typeface="Calibri"/>
                <a:sym typeface="Calibri"/>
              </a:endParaRPr>
            </a:p>
          </p:txBody>
        </p:sp>
        <p:sp>
          <p:nvSpPr>
            <p:cNvPr id="1485" name="Google Shape;1485;p21"/>
            <p:cNvSpPr/>
            <p:nvPr/>
          </p:nvSpPr>
          <p:spPr>
            <a:xfrm>
              <a:off x="1483519" y="5246165"/>
              <a:ext cx="529197" cy="270371"/>
            </a:xfrm>
            <a:prstGeom prst="flowChartDocument">
              <a:avLst/>
            </a:prstGeom>
            <a:solidFill>
              <a:srgbClr val="DAE5F1"/>
            </a:solidFill>
            <a:ln cap="flat" cmpd="sng" w="25400">
              <a:solidFill>
                <a:schemeClr val="dk1"/>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rPr b="1" lang="en-US" sz="1600">
                  <a:solidFill>
                    <a:schemeClr val="dk1"/>
                  </a:solidFill>
                  <a:latin typeface="Arial"/>
                  <a:ea typeface="Arial"/>
                  <a:cs typeface="Arial"/>
                  <a:sym typeface="Arial"/>
                </a:rPr>
                <a:t>exec</a:t>
              </a:r>
              <a:endParaRPr/>
            </a:p>
          </p:txBody>
        </p:sp>
        <p:cxnSp>
          <p:nvCxnSpPr>
            <p:cNvPr id="1486" name="Google Shape;1486;p21"/>
            <p:cNvCxnSpPr>
              <a:stCxn id="1469" idx="4"/>
              <a:endCxn id="1472" idx="0"/>
            </p:cNvCxnSpPr>
            <p:nvPr/>
          </p:nvCxnSpPr>
          <p:spPr>
            <a:xfrm>
              <a:off x="1748118" y="2039268"/>
              <a:ext cx="0" cy="259500"/>
            </a:xfrm>
            <a:prstGeom prst="straightConnector1">
              <a:avLst/>
            </a:prstGeom>
            <a:noFill/>
            <a:ln cap="flat" cmpd="sng" w="28575">
              <a:solidFill>
                <a:srgbClr val="244061"/>
              </a:solidFill>
              <a:prstDash val="solid"/>
              <a:round/>
              <a:headEnd len="lg" w="lg" type="none"/>
              <a:tailEnd len="med" w="med" type="triangle"/>
            </a:ln>
          </p:spPr>
        </p:cxnSp>
        <p:cxnSp>
          <p:nvCxnSpPr>
            <p:cNvPr id="1487" name="Google Shape;1487;p21"/>
            <p:cNvCxnSpPr>
              <a:endCxn id="1473" idx="0"/>
            </p:cNvCxnSpPr>
            <p:nvPr/>
          </p:nvCxnSpPr>
          <p:spPr>
            <a:xfrm>
              <a:off x="1748118" y="2977561"/>
              <a:ext cx="0" cy="264900"/>
            </a:xfrm>
            <a:prstGeom prst="straightConnector1">
              <a:avLst/>
            </a:prstGeom>
            <a:noFill/>
            <a:ln cap="flat" cmpd="sng" w="28575">
              <a:solidFill>
                <a:srgbClr val="244061"/>
              </a:solidFill>
              <a:prstDash val="solid"/>
              <a:round/>
              <a:headEnd len="lg" w="lg" type="none"/>
              <a:tailEnd len="med" w="med" type="triangle"/>
            </a:ln>
          </p:spPr>
        </p:cxnSp>
        <p:cxnSp>
          <p:nvCxnSpPr>
            <p:cNvPr id="1488" name="Google Shape;1488;p21"/>
            <p:cNvCxnSpPr>
              <a:stCxn id="1475" idx="2"/>
              <a:endCxn id="1476" idx="0"/>
            </p:cNvCxnSpPr>
            <p:nvPr/>
          </p:nvCxnSpPr>
          <p:spPr>
            <a:xfrm>
              <a:off x="974911" y="3336639"/>
              <a:ext cx="0" cy="264900"/>
            </a:xfrm>
            <a:prstGeom prst="straightConnector1">
              <a:avLst/>
            </a:prstGeom>
            <a:noFill/>
            <a:ln cap="flat" cmpd="sng" w="28575">
              <a:solidFill>
                <a:srgbClr val="244061"/>
              </a:solidFill>
              <a:prstDash val="solid"/>
              <a:round/>
              <a:headEnd len="lg" w="lg" type="none"/>
              <a:tailEnd len="med" w="med" type="triangle"/>
            </a:ln>
          </p:spPr>
        </p:cxnSp>
        <p:cxnSp>
          <p:nvCxnSpPr>
            <p:cNvPr id="1489" name="Google Shape;1489;p21"/>
            <p:cNvCxnSpPr>
              <a:stCxn id="1474" idx="2"/>
              <a:endCxn id="1477" idx="0"/>
            </p:cNvCxnSpPr>
            <p:nvPr/>
          </p:nvCxnSpPr>
          <p:spPr>
            <a:xfrm>
              <a:off x="2521323" y="3337288"/>
              <a:ext cx="0" cy="264300"/>
            </a:xfrm>
            <a:prstGeom prst="straightConnector1">
              <a:avLst/>
            </a:prstGeom>
            <a:noFill/>
            <a:ln cap="flat" cmpd="sng" w="28575">
              <a:solidFill>
                <a:srgbClr val="244061"/>
              </a:solidFill>
              <a:prstDash val="solid"/>
              <a:round/>
              <a:headEnd len="lg" w="lg" type="none"/>
              <a:tailEnd len="med" w="med" type="triangle"/>
            </a:ln>
          </p:spPr>
        </p:cxnSp>
        <p:cxnSp>
          <p:nvCxnSpPr>
            <p:cNvPr id="1490" name="Google Shape;1490;p21"/>
            <p:cNvCxnSpPr>
              <a:endCxn id="1479" idx="0"/>
            </p:cNvCxnSpPr>
            <p:nvPr/>
          </p:nvCxnSpPr>
          <p:spPr>
            <a:xfrm>
              <a:off x="2521323" y="4289635"/>
              <a:ext cx="0" cy="264900"/>
            </a:xfrm>
            <a:prstGeom prst="straightConnector1">
              <a:avLst/>
            </a:prstGeom>
            <a:noFill/>
            <a:ln cap="flat" cmpd="sng" w="28575">
              <a:solidFill>
                <a:srgbClr val="244061"/>
              </a:solidFill>
              <a:prstDash val="solid"/>
              <a:round/>
              <a:headEnd len="lg" w="lg" type="none"/>
              <a:tailEnd len="med" w="med" type="triangle"/>
            </a:ln>
          </p:spPr>
        </p:cxnSp>
        <p:cxnSp>
          <p:nvCxnSpPr>
            <p:cNvPr id="1491" name="Google Shape;1491;p21"/>
            <p:cNvCxnSpPr>
              <a:stCxn id="1476" idx="4"/>
              <a:endCxn id="1480" idx="0"/>
            </p:cNvCxnSpPr>
            <p:nvPr/>
          </p:nvCxnSpPr>
          <p:spPr>
            <a:xfrm>
              <a:off x="974912" y="4280384"/>
              <a:ext cx="0" cy="273600"/>
            </a:xfrm>
            <a:prstGeom prst="straightConnector1">
              <a:avLst/>
            </a:prstGeom>
            <a:noFill/>
            <a:ln cap="flat" cmpd="sng" w="28575">
              <a:solidFill>
                <a:srgbClr val="244061"/>
              </a:solidFill>
              <a:prstDash val="solid"/>
              <a:round/>
              <a:headEnd len="lg" w="lg" type="none"/>
              <a:tailEnd len="med" w="med" type="triangle"/>
            </a:ln>
          </p:spPr>
        </p:cxnSp>
        <p:cxnSp>
          <p:nvCxnSpPr>
            <p:cNvPr id="1492" name="Google Shape;1492;p21"/>
            <p:cNvCxnSpPr>
              <a:stCxn id="1478" idx="2"/>
              <a:endCxn id="1484" idx="0"/>
            </p:cNvCxnSpPr>
            <p:nvPr/>
          </p:nvCxnSpPr>
          <p:spPr>
            <a:xfrm>
              <a:off x="1748118" y="4643869"/>
              <a:ext cx="0" cy="269400"/>
            </a:xfrm>
            <a:prstGeom prst="straightConnector1">
              <a:avLst/>
            </a:prstGeom>
            <a:noFill/>
            <a:ln cap="flat" cmpd="sng" w="28575">
              <a:solidFill>
                <a:srgbClr val="244061"/>
              </a:solidFill>
              <a:prstDash val="solid"/>
              <a:round/>
              <a:headEnd len="lg" w="lg" type="none"/>
              <a:tailEnd len="med" w="med" type="triangle"/>
            </a:ln>
          </p:spPr>
        </p:cxnSp>
      </p:grpSp>
      <p:grpSp>
        <p:nvGrpSpPr>
          <p:cNvPr id="1493" name="Google Shape;1493;p21"/>
          <p:cNvGrpSpPr/>
          <p:nvPr/>
        </p:nvGrpSpPr>
        <p:grpSpPr>
          <a:xfrm>
            <a:off x="6803114" y="2076707"/>
            <a:ext cx="2781059" cy="2938764"/>
            <a:chOff x="4935069" y="2076707"/>
            <a:chExt cx="2781059" cy="2938764"/>
          </a:xfrm>
        </p:grpSpPr>
        <p:sp>
          <p:nvSpPr>
            <p:cNvPr id="1494" name="Google Shape;1494;p21"/>
            <p:cNvSpPr/>
            <p:nvPr/>
          </p:nvSpPr>
          <p:spPr>
            <a:xfrm>
              <a:off x="4935069" y="3376717"/>
              <a:ext cx="2781059" cy="94177"/>
            </a:xfrm>
            <a:prstGeom prst="rect">
              <a:avLst/>
            </a:prstGeom>
            <a:solidFill>
              <a:srgbClr val="953734"/>
            </a:solidFill>
            <a:ln cap="flat" cmpd="sng" w="12700">
              <a:solidFill>
                <a:schemeClr val="dk1"/>
              </a:solidFill>
              <a:prstDash val="solid"/>
              <a:round/>
              <a:headEnd len="sm" w="sm" type="none"/>
              <a:tailEnd len="sm" w="sm" type="none"/>
            </a:ln>
          </p:spPr>
          <p:txBody>
            <a:bodyPr anchorCtr="0" anchor="t" bIns="60925" lIns="121875" spcFirstLastPara="1" rIns="121875" wrap="square" tIns="60925">
              <a:noAutofit/>
            </a:bodyPr>
            <a:lstStyle/>
            <a:p>
              <a:pPr indent="0" lvl="0" marL="0" marR="0" rtl="0" algn="l">
                <a:lnSpc>
                  <a:spcPct val="100000"/>
                </a:lnSpc>
                <a:spcBef>
                  <a:spcPts val="0"/>
                </a:spcBef>
                <a:spcAft>
                  <a:spcPts val="0"/>
                </a:spcAft>
                <a:buClr>
                  <a:schemeClr val="dk1"/>
                </a:buClr>
                <a:buSzPts val="3199"/>
                <a:buFont typeface="Arial"/>
                <a:buNone/>
              </a:pPr>
              <a:r>
                <a:t/>
              </a:r>
              <a:endParaRPr b="0" i="0" sz="3199" u="none" cap="none" strike="noStrike">
                <a:solidFill>
                  <a:srgbClr val="000000"/>
                </a:solidFill>
                <a:latin typeface="Arial"/>
                <a:ea typeface="Arial"/>
                <a:cs typeface="Arial"/>
                <a:sym typeface="Arial"/>
              </a:endParaRPr>
            </a:p>
          </p:txBody>
        </p:sp>
        <p:sp>
          <p:nvSpPr>
            <p:cNvPr id="1495" name="Google Shape;1495;p21"/>
            <p:cNvSpPr/>
            <p:nvPr/>
          </p:nvSpPr>
          <p:spPr>
            <a:xfrm>
              <a:off x="7053084" y="3381560"/>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1496" name="Google Shape;1496;p21"/>
            <p:cNvSpPr/>
            <p:nvPr/>
          </p:nvSpPr>
          <p:spPr>
            <a:xfrm>
              <a:off x="5524175" y="3380911"/>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1497" name="Google Shape;1497;p21"/>
            <p:cNvSpPr/>
            <p:nvPr/>
          </p:nvSpPr>
          <p:spPr>
            <a:xfrm>
              <a:off x="4935069" y="4654294"/>
              <a:ext cx="2781059" cy="94177"/>
            </a:xfrm>
            <a:prstGeom prst="rect">
              <a:avLst/>
            </a:prstGeom>
            <a:solidFill>
              <a:srgbClr val="953734"/>
            </a:solidFill>
            <a:ln cap="flat" cmpd="sng" w="12700">
              <a:solidFill>
                <a:schemeClr val="dk1"/>
              </a:solidFill>
              <a:prstDash val="solid"/>
              <a:round/>
              <a:headEnd len="sm" w="sm" type="none"/>
              <a:tailEnd len="sm" w="sm" type="none"/>
            </a:ln>
          </p:spPr>
          <p:txBody>
            <a:bodyPr anchorCtr="0" anchor="t" bIns="60925" lIns="121875" spcFirstLastPara="1" rIns="121875" wrap="square" tIns="60925">
              <a:noAutofit/>
            </a:bodyPr>
            <a:lstStyle/>
            <a:p>
              <a:pPr indent="0" lvl="0" marL="0" marR="0" rtl="0" algn="l">
                <a:lnSpc>
                  <a:spcPct val="100000"/>
                </a:lnSpc>
                <a:spcBef>
                  <a:spcPts val="0"/>
                </a:spcBef>
                <a:spcAft>
                  <a:spcPts val="0"/>
                </a:spcAft>
                <a:buClr>
                  <a:schemeClr val="dk1"/>
                </a:buClr>
                <a:buSzPts val="3199"/>
                <a:buFont typeface="Arial"/>
                <a:buNone/>
              </a:pPr>
              <a:r>
                <a:t/>
              </a:r>
              <a:endParaRPr b="0" i="0" sz="3199" u="none" cap="none" strike="noStrike">
                <a:solidFill>
                  <a:srgbClr val="000000"/>
                </a:solidFill>
                <a:latin typeface="Arial"/>
                <a:ea typeface="Arial"/>
                <a:cs typeface="Arial"/>
                <a:sym typeface="Arial"/>
              </a:endParaRPr>
            </a:p>
          </p:txBody>
        </p:sp>
        <p:sp>
          <p:nvSpPr>
            <p:cNvPr id="1498" name="Google Shape;1498;p21"/>
            <p:cNvSpPr/>
            <p:nvPr/>
          </p:nvSpPr>
          <p:spPr>
            <a:xfrm>
              <a:off x="7053084" y="4659137"/>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1499" name="Google Shape;1499;p21"/>
            <p:cNvSpPr/>
            <p:nvPr/>
          </p:nvSpPr>
          <p:spPr>
            <a:xfrm>
              <a:off x="5506672" y="4658488"/>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cxnSp>
          <p:nvCxnSpPr>
            <p:cNvPr id="1500" name="Google Shape;1500;p21"/>
            <p:cNvCxnSpPr/>
            <p:nvPr/>
          </p:nvCxnSpPr>
          <p:spPr>
            <a:xfrm>
              <a:off x="6325599" y="2076707"/>
              <a:ext cx="0" cy="340979"/>
            </a:xfrm>
            <a:prstGeom prst="straightConnector1">
              <a:avLst/>
            </a:prstGeom>
            <a:noFill/>
            <a:ln cap="flat" cmpd="sng" w="28575">
              <a:solidFill>
                <a:srgbClr val="244061"/>
              </a:solidFill>
              <a:prstDash val="solid"/>
              <a:round/>
              <a:headEnd len="lg" w="lg" type="none"/>
              <a:tailEnd len="med" w="med" type="triangle"/>
            </a:ln>
          </p:spPr>
        </p:cxnSp>
        <p:cxnSp>
          <p:nvCxnSpPr>
            <p:cNvPr id="1501" name="Google Shape;1501;p21"/>
            <p:cNvCxnSpPr>
              <a:endCxn id="1494" idx="0"/>
            </p:cNvCxnSpPr>
            <p:nvPr/>
          </p:nvCxnSpPr>
          <p:spPr>
            <a:xfrm>
              <a:off x="6325599" y="3149317"/>
              <a:ext cx="0" cy="227400"/>
            </a:xfrm>
            <a:prstGeom prst="straightConnector1">
              <a:avLst/>
            </a:prstGeom>
            <a:noFill/>
            <a:ln cap="flat" cmpd="sng" w="28575">
              <a:solidFill>
                <a:srgbClr val="244061"/>
              </a:solidFill>
              <a:prstDash val="solid"/>
              <a:round/>
              <a:headEnd len="lg" w="lg" type="none"/>
              <a:tailEnd len="med" w="med" type="triangle"/>
            </a:ln>
          </p:spPr>
        </p:cxnSp>
        <p:cxnSp>
          <p:nvCxnSpPr>
            <p:cNvPr id="1502" name="Google Shape;1502;p21"/>
            <p:cNvCxnSpPr/>
            <p:nvPr/>
          </p:nvCxnSpPr>
          <p:spPr>
            <a:xfrm>
              <a:off x="5569895" y="3470895"/>
              <a:ext cx="1" cy="233028"/>
            </a:xfrm>
            <a:prstGeom prst="straightConnector1">
              <a:avLst/>
            </a:prstGeom>
            <a:noFill/>
            <a:ln cap="flat" cmpd="sng" w="28575">
              <a:solidFill>
                <a:srgbClr val="244061"/>
              </a:solidFill>
              <a:prstDash val="solid"/>
              <a:round/>
              <a:headEnd len="lg" w="lg" type="none"/>
              <a:tailEnd len="med" w="med" type="triangle"/>
            </a:ln>
          </p:spPr>
        </p:cxnSp>
        <p:cxnSp>
          <p:nvCxnSpPr>
            <p:cNvPr id="1503" name="Google Shape;1503;p21"/>
            <p:cNvCxnSpPr>
              <a:stCxn id="1495" idx="2"/>
            </p:cNvCxnSpPr>
            <p:nvPr/>
          </p:nvCxnSpPr>
          <p:spPr>
            <a:xfrm>
              <a:off x="7098804" y="3471544"/>
              <a:ext cx="0" cy="232500"/>
            </a:xfrm>
            <a:prstGeom prst="straightConnector1">
              <a:avLst/>
            </a:prstGeom>
            <a:noFill/>
            <a:ln cap="flat" cmpd="sng" w="28575">
              <a:solidFill>
                <a:srgbClr val="244061"/>
              </a:solidFill>
              <a:prstDash val="solid"/>
              <a:round/>
              <a:headEnd len="lg" w="lg" type="none"/>
              <a:tailEnd len="med" w="med" type="triangle"/>
            </a:ln>
          </p:spPr>
        </p:cxnSp>
        <p:cxnSp>
          <p:nvCxnSpPr>
            <p:cNvPr id="1504" name="Google Shape;1504;p21"/>
            <p:cNvCxnSpPr>
              <a:endCxn id="1498" idx="0"/>
            </p:cNvCxnSpPr>
            <p:nvPr/>
          </p:nvCxnSpPr>
          <p:spPr>
            <a:xfrm>
              <a:off x="7098804" y="4394237"/>
              <a:ext cx="0" cy="264900"/>
            </a:xfrm>
            <a:prstGeom prst="straightConnector1">
              <a:avLst/>
            </a:prstGeom>
            <a:noFill/>
            <a:ln cap="flat" cmpd="sng" w="28575">
              <a:solidFill>
                <a:srgbClr val="244061"/>
              </a:solidFill>
              <a:prstDash val="solid"/>
              <a:round/>
              <a:headEnd len="lg" w="lg" type="none"/>
              <a:tailEnd len="med" w="med" type="triangle"/>
            </a:ln>
          </p:spPr>
        </p:cxnSp>
        <p:cxnSp>
          <p:nvCxnSpPr>
            <p:cNvPr id="1505" name="Google Shape;1505;p21"/>
            <p:cNvCxnSpPr>
              <a:endCxn id="1499" idx="0"/>
            </p:cNvCxnSpPr>
            <p:nvPr/>
          </p:nvCxnSpPr>
          <p:spPr>
            <a:xfrm>
              <a:off x="5552392" y="4384888"/>
              <a:ext cx="0" cy="273600"/>
            </a:xfrm>
            <a:prstGeom prst="straightConnector1">
              <a:avLst/>
            </a:prstGeom>
            <a:noFill/>
            <a:ln cap="flat" cmpd="sng" w="28575">
              <a:solidFill>
                <a:srgbClr val="244061"/>
              </a:solidFill>
              <a:prstDash val="solid"/>
              <a:round/>
              <a:headEnd len="lg" w="lg" type="none"/>
              <a:tailEnd len="med" w="med" type="triangle"/>
            </a:ln>
          </p:spPr>
        </p:cxnSp>
        <p:cxnSp>
          <p:nvCxnSpPr>
            <p:cNvPr id="1506" name="Google Shape;1506;p21"/>
            <p:cNvCxnSpPr>
              <a:stCxn id="1497" idx="2"/>
            </p:cNvCxnSpPr>
            <p:nvPr/>
          </p:nvCxnSpPr>
          <p:spPr>
            <a:xfrm>
              <a:off x="6325599" y="4748471"/>
              <a:ext cx="0" cy="267000"/>
            </a:xfrm>
            <a:prstGeom prst="straightConnector1">
              <a:avLst/>
            </a:prstGeom>
            <a:noFill/>
            <a:ln cap="flat" cmpd="sng" w="28575">
              <a:solidFill>
                <a:srgbClr val="244061"/>
              </a:solidFill>
              <a:prstDash val="solid"/>
              <a:round/>
              <a:headEnd len="lg" w="lg" type="none"/>
              <a:tailEnd len="med" w="med" type="triangle"/>
            </a:ln>
          </p:spPr>
        </p:cxnSp>
      </p:grpSp>
      <p:grpSp>
        <p:nvGrpSpPr>
          <p:cNvPr id="1507" name="Google Shape;1507;p21"/>
          <p:cNvGrpSpPr/>
          <p:nvPr/>
        </p:nvGrpSpPr>
        <p:grpSpPr>
          <a:xfrm>
            <a:off x="6803114" y="2076707"/>
            <a:ext cx="2781059" cy="2938764"/>
            <a:chOff x="4935069" y="2076707"/>
            <a:chExt cx="2781059" cy="2938764"/>
          </a:xfrm>
        </p:grpSpPr>
        <p:sp>
          <p:nvSpPr>
            <p:cNvPr id="1508" name="Google Shape;1508;p21"/>
            <p:cNvSpPr/>
            <p:nvPr/>
          </p:nvSpPr>
          <p:spPr>
            <a:xfrm>
              <a:off x="4935069" y="3376717"/>
              <a:ext cx="2781059" cy="94177"/>
            </a:xfrm>
            <a:prstGeom prst="rect">
              <a:avLst/>
            </a:prstGeom>
            <a:solidFill>
              <a:srgbClr val="953734"/>
            </a:solidFill>
            <a:ln cap="flat" cmpd="sng" w="12700">
              <a:solidFill>
                <a:schemeClr val="dk1"/>
              </a:solidFill>
              <a:prstDash val="solid"/>
              <a:round/>
              <a:headEnd len="sm" w="sm" type="none"/>
              <a:tailEnd len="sm" w="sm" type="none"/>
            </a:ln>
          </p:spPr>
          <p:txBody>
            <a:bodyPr anchorCtr="0" anchor="t" bIns="60925" lIns="121875" spcFirstLastPara="1" rIns="121875" wrap="square" tIns="60925">
              <a:noAutofit/>
            </a:bodyPr>
            <a:lstStyle/>
            <a:p>
              <a:pPr indent="0" lvl="0" marL="0" marR="0" rtl="0" algn="l">
                <a:lnSpc>
                  <a:spcPct val="100000"/>
                </a:lnSpc>
                <a:spcBef>
                  <a:spcPts val="0"/>
                </a:spcBef>
                <a:spcAft>
                  <a:spcPts val="0"/>
                </a:spcAft>
                <a:buClr>
                  <a:schemeClr val="dk1"/>
                </a:buClr>
                <a:buSzPts val="3199"/>
                <a:buFont typeface="Arial"/>
                <a:buNone/>
              </a:pPr>
              <a:r>
                <a:t/>
              </a:r>
              <a:endParaRPr b="0" i="0" sz="3199" u="none" cap="none" strike="noStrike">
                <a:solidFill>
                  <a:srgbClr val="000000"/>
                </a:solidFill>
                <a:latin typeface="Arial"/>
                <a:ea typeface="Arial"/>
                <a:cs typeface="Arial"/>
                <a:sym typeface="Arial"/>
              </a:endParaRPr>
            </a:p>
          </p:txBody>
        </p:sp>
        <p:sp>
          <p:nvSpPr>
            <p:cNvPr id="1509" name="Google Shape;1509;p21"/>
            <p:cNvSpPr/>
            <p:nvPr/>
          </p:nvSpPr>
          <p:spPr>
            <a:xfrm>
              <a:off x="7053084" y="3381560"/>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1510" name="Google Shape;1510;p21"/>
            <p:cNvSpPr/>
            <p:nvPr/>
          </p:nvSpPr>
          <p:spPr>
            <a:xfrm>
              <a:off x="5524175" y="3380911"/>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1511" name="Google Shape;1511;p21"/>
            <p:cNvSpPr/>
            <p:nvPr/>
          </p:nvSpPr>
          <p:spPr>
            <a:xfrm>
              <a:off x="4935069" y="4654294"/>
              <a:ext cx="2781059" cy="94177"/>
            </a:xfrm>
            <a:prstGeom prst="rect">
              <a:avLst/>
            </a:prstGeom>
            <a:solidFill>
              <a:srgbClr val="953734"/>
            </a:solidFill>
            <a:ln cap="flat" cmpd="sng" w="12700">
              <a:solidFill>
                <a:schemeClr val="dk1"/>
              </a:solidFill>
              <a:prstDash val="solid"/>
              <a:round/>
              <a:headEnd len="sm" w="sm" type="none"/>
              <a:tailEnd len="sm" w="sm" type="none"/>
            </a:ln>
          </p:spPr>
          <p:txBody>
            <a:bodyPr anchorCtr="0" anchor="t" bIns="60925" lIns="121875" spcFirstLastPara="1" rIns="121875" wrap="square" tIns="60925">
              <a:noAutofit/>
            </a:bodyPr>
            <a:lstStyle/>
            <a:p>
              <a:pPr indent="0" lvl="0" marL="0" marR="0" rtl="0" algn="l">
                <a:lnSpc>
                  <a:spcPct val="100000"/>
                </a:lnSpc>
                <a:spcBef>
                  <a:spcPts val="0"/>
                </a:spcBef>
                <a:spcAft>
                  <a:spcPts val="0"/>
                </a:spcAft>
                <a:buClr>
                  <a:schemeClr val="dk1"/>
                </a:buClr>
                <a:buSzPts val="3199"/>
                <a:buFont typeface="Arial"/>
                <a:buNone/>
              </a:pPr>
              <a:r>
                <a:t/>
              </a:r>
              <a:endParaRPr b="0" i="0" sz="3199" u="none" cap="none" strike="noStrike">
                <a:solidFill>
                  <a:srgbClr val="000000"/>
                </a:solidFill>
                <a:latin typeface="Arial"/>
                <a:ea typeface="Arial"/>
                <a:cs typeface="Arial"/>
                <a:sym typeface="Arial"/>
              </a:endParaRPr>
            </a:p>
          </p:txBody>
        </p:sp>
        <p:sp>
          <p:nvSpPr>
            <p:cNvPr id="1512" name="Google Shape;1512;p21"/>
            <p:cNvSpPr/>
            <p:nvPr/>
          </p:nvSpPr>
          <p:spPr>
            <a:xfrm>
              <a:off x="7053084" y="4659137"/>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1513" name="Google Shape;1513;p21"/>
            <p:cNvSpPr/>
            <p:nvPr/>
          </p:nvSpPr>
          <p:spPr>
            <a:xfrm>
              <a:off x="5506672" y="4658488"/>
              <a:ext cx="91440" cy="89984"/>
            </a:xfrm>
            <a:prstGeom prst="diamond">
              <a:avLst/>
            </a:prstGeom>
            <a:solidFill>
              <a:srgbClr val="FFFF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cxnSp>
          <p:nvCxnSpPr>
            <p:cNvPr id="1514" name="Google Shape;1514;p21"/>
            <p:cNvCxnSpPr/>
            <p:nvPr/>
          </p:nvCxnSpPr>
          <p:spPr>
            <a:xfrm>
              <a:off x="6325599" y="2076707"/>
              <a:ext cx="0" cy="340979"/>
            </a:xfrm>
            <a:prstGeom prst="straightConnector1">
              <a:avLst/>
            </a:prstGeom>
            <a:noFill/>
            <a:ln cap="flat" cmpd="sng" w="28575">
              <a:solidFill>
                <a:srgbClr val="244061"/>
              </a:solidFill>
              <a:prstDash val="solid"/>
              <a:round/>
              <a:headEnd len="lg" w="lg" type="none"/>
              <a:tailEnd len="med" w="med" type="triangle"/>
            </a:ln>
          </p:spPr>
        </p:cxnSp>
        <p:cxnSp>
          <p:nvCxnSpPr>
            <p:cNvPr id="1515" name="Google Shape;1515;p21"/>
            <p:cNvCxnSpPr>
              <a:endCxn id="1508" idx="0"/>
            </p:cNvCxnSpPr>
            <p:nvPr/>
          </p:nvCxnSpPr>
          <p:spPr>
            <a:xfrm>
              <a:off x="6325599" y="3149317"/>
              <a:ext cx="0" cy="227400"/>
            </a:xfrm>
            <a:prstGeom prst="straightConnector1">
              <a:avLst/>
            </a:prstGeom>
            <a:noFill/>
            <a:ln cap="flat" cmpd="sng" w="28575">
              <a:solidFill>
                <a:srgbClr val="244061"/>
              </a:solidFill>
              <a:prstDash val="solid"/>
              <a:round/>
              <a:headEnd len="lg" w="lg" type="none"/>
              <a:tailEnd len="med" w="med" type="triangle"/>
            </a:ln>
          </p:spPr>
        </p:cxnSp>
        <p:cxnSp>
          <p:nvCxnSpPr>
            <p:cNvPr id="1516" name="Google Shape;1516;p21"/>
            <p:cNvCxnSpPr/>
            <p:nvPr/>
          </p:nvCxnSpPr>
          <p:spPr>
            <a:xfrm>
              <a:off x="5569895" y="3470895"/>
              <a:ext cx="1" cy="233028"/>
            </a:xfrm>
            <a:prstGeom prst="straightConnector1">
              <a:avLst/>
            </a:prstGeom>
            <a:noFill/>
            <a:ln cap="flat" cmpd="sng" w="28575">
              <a:solidFill>
                <a:srgbClr val="244061"/>
              </a:solidFill>
              <a:prstDash val="solid"/>
              <a:round/>
              <a:headEnd len="lg" w="lg" type="none"/>
              <a:tailEnd len="med" w="med" type="triangle"/>
            </a:ln>
          </p:spPr>
        </p:cxnSp>
        <p:cxnSp>
          <p:nvCxnSpPr>
            <p:cNvPr id="1517" name="Google Shape;1517;p21"/>
            <p:cNvCxnSpPr>
              <a:stCxn id="1509" idx="2"/>
            </p:cNvCxnSpPr>
            <p:nvPr/>
          </p:nvCxnSpPr>
          <p:spPr>
            <a:xfrm>
              <a:off x="7098804" y="3471544"/>
              <a:ext cx="0" cy="232500"/>
            </a:xfrm>
            <a:prstGeom prst="straightConnector1">
              <a:avLst/>
            </a:prstGeom>
            <a:noFill/>
            <a:ln cap="flat" cmpd="sng" w="28575">
              <a:solidFill>
                <a:srgbClr val="244061"/>
              </a:solidFill>
              <a:prstDash val="solid"/>
              <a:round/>
              <a:headEnd len="lg" w="lg" type="none"/>
              <a:tailEnd len="med" w="med" type="triangle"/>
            </a:ln>
          </p:spPr>
        </p:cxnSp>
        <p:cxnSp>
          <p:nvCxnSpPr>
            <p:cNvPr id="1518" name="Google Shape;1518;p21"/>
            <p:cNvCxnSpPr>
              <a:endCxn id="1512" idx="0"/>
            </p:cNvCxnSpPr>
            <p:nvPr/>
          </p:nvCxnSpPr>
          <p:spPr>
            <a:xfrm>
              <a:off x="7098804" y="4394237"/>
              <a:ext cx="0" cy="264900"/>
            </a:xfrm>
            <a:prstGeom prst="straightConnector1">
              <a:avLst/>
            </a:prstGeom>
            <a:noFill/>
            <a:ln cap="flat" cmpd="sng" w="28575">
              <a:solidFill>
                <a:srgbClr val="244061"/>
              </a:solidFill>
              <a:prstDash val="solid"/>
              <a:round/>
              <a:headEnd len="lg" w="lg" type="none"/>
              <a:tailEnd len="med" w="med" type="triangle"/>
            </a:ln>
          </p:spPr>
        </p:cxnSp>
        <p:cxnSp>
          <p:nvCxnSpPr>
            <p:cNvPr id="1519" name="Google Shape;1519;p21"/>
            <p:cNvCxnSpPr>
              <a:endCxn id="1513" idx="0"/>
            </p:cNvCxnSpPr>
            <p:nvPr/>
          </p:nvCxnSpPr>
          <p:spPr>
            <a:xfrm>
              <a:off x="5552392" y="4384888"/>
              <a:ext cx="0" cy="273600"/>
            </a:xfrm>
            <a:prstGeom prst="straightConnector1">
              <a:avLst/>
            </a:prstGeom>
            <a:noFill/>
            <a:ln cap="flat" cmpd="sng" w="28575">
              <a:solidFill>
                <a:srgbClr val="244061"/>
              </a:solidFill>
              <a:prstDash val="solid"/>
              <a:round/>
              <a:headEnd len="lg" w="lg" type="none"/>
              <a:tailEnd len="med" w="med" type="triangle"/>
            </a:ln>
          </p:spPr>
        </p:cxnSp>
        <p:cxnSp>
          <p:nvCxnSpPr>
            <p:cNvPr id="1520" name="Google Shape;1520;p21"/>
            <p:cNvCxnSpPr>
              <a:stCxn id="1511" idx="2"/>
            </p:cNvCxnSpPr>
            <p:nvPr/>
          </p:nvCxnSpPr>
          <p:spPr>
            <a:xfrm>
              <a:off x="6325599" y="4748471"/>
              <a:ext cx="0" cy="267000"/>
            </a:xfrm>
            <a:prstGeom prst="straightConnector1">
              <a:avLst/>
            </a:prstGeom>
            <a:noFill/>
            <a:ln cap="flat" cmpd="sng" w="28575">
              <a:solidFill>
                <a:srgbClr val="244061"/>
              </a:solidFill>
              <a:prstDash val="solid"/>
              <a:round/>
              <a:headEnd len="lg" w="lg" type="none"/>
              <a:tailEnd len="med" w="med" type="triangle"/>
            </a:ln>
          </p:spPr>
        </p:cxnSp>
      </p:grpSp>
      <p:grpSp>
        <p:nvGrpSpPr>
          <p:cNvPr id="1521" name="Google Shape;1521;p21"/>
          <p:cNvGrpSpPr/>
          <p:nvPr/>
        </p:nvGrpSpPr>
        <p:grpSpPr>
          <a:xfrm>
            <a:off x="7104332" y="1345187"/>
            <a:ext cx="1422920" cy="4401923"/>
            <a:chOff x="5236287" y="1345187"/>
            <a:chExt cx="1422920" cy="4401923"/>
          </a:xfrm>
        </p:grpSpPr>
        <p:pic>
          <p:nvPicPr>
            <p:cNvPr id="1522" name="Google Shape;1522;p21"/>
            <p:cNvPicPr preferRelativeResize="0"/>
            <p:nvPr/>
          </p:nvPicPr>
          <p:blipFill rotWithShape="1">
            <a:blip r:embed="rId3">
              <a:alphaModFix/>
            </a:blip>
            <a:srcRect b="0" l="0" r="0" t="0"/>
            <a:stretch/>
          </p:blipFill>
          <p:spPr>
            <a:xfrm>
              <a:off x="5991990" y="1345187"/>
              <a:ext cx="667217" cy="731520"/>
            </a:xfrm>
            <a:prstGeom prst="rect">
              <a:avLst/>
            </a:prstGeom>
            <a:noFill/>
            <a:ln>
              <a:noFill/>
            </a:ln>
          </p:spPr>
        </p:pic>
        <p:pic>
          <p:nvPicPr>
            <p:cNvPr id="1523" name="Google Shape;1523;p21"/>
            <p:cNvPicPr preferRelativeResize="0"/>
            <p:nvPr/>
          </p:nvPicPr>
          <p:blipFill rotWithShape="1">
            <a:blip r:embed="rId3">
              <a:alphaModFix/>
            </a:blip>
            <a:srcRect b="0" l="0" r="0" t="0"/>
            <a:stretch/>
          </p:blipFill>
          <p:spPr>
            <a:xfrm>
              <a:off x="5236287" y="3703923"/>
              <a:ext cx="667217" cy="731520"/>
            </a:xfrm>
            <a:prstGeom prst="rect">
              <a:avLst/>
            </a:prstGeom>
            <a:noFill/>
            <a:ln>
              <a:noFill/>
            </a:ln>
          </p:spPr>
        </p:pic>
        <p:pic>
          <p:nvPicPr>
            <p:cNvPr id="1524" name="Google Shape;1524;p21"/>
            <p:cNvPicPr preferRelativeResize="0"/>
            <p:nvPr/>
          </p:nvPicPr>
          <p:blipFill rotWithShape="1">
            <a:blip r:embed="rId3">
              <a:alphaModFix/>
            </a:blip>
            <a:srcRect b="0" l="0" r="0" t="0"/>
            <a:stretch/>
          </p:blipFill>
          <p:spPr>
            <a:xfrm>
              <a:off x="5991990" y="5015590"/>
              <a:ext cx="667217" cy="731520"/>
            </a:xfrm>
            <a:prstGeom prst="rect">
              <a:avLst/>
            </a:prstGeom>
            <a:noFill/>
            <a:ln>
              <a:noFill/>
            </a:ln>
          </p:spPr>
        </p:pic>
      </p:grpSp>
      <p:grpSp>
        <p:nvGrpSpPr>
          <p:cNvPr id="1525" name="Google Shape;1525;p21"/>
          <p:cNvGrpSpPr/>
          <p:nvPr/>
        </p:nvGrpSpPr>
        <p:grpSpPr>
          <a:xfrm>
            <a:off x="7867617" y="2417686"/>
            <a:ext cx="1432988" cy="2009692"/>
            <a:chOff x="9940641" y="2417686"/>
            <a:chExt cx="1432988" cy="2009692"/>
          </a:xfrm>
        </p:grpSpPr>
        <p:pic>
          <p:nvPicPr>
            <p:cNvPr id="1526" name="Google Shape;1526;p21"/>
            <p:cNvPicPr preferRelativeResize="0"/>
            <p:nvPr/>
          </p:nvPicPr>
          <p:blipFill rotWithShape="1">
            <a:blip r:embed="rId4">
              <a:alphaModFix/>
            </a:blip>
            <a:srcRect b="0" l="0" r="0" t="0"/>
            <a:stretch/>
          </p:blipFill>
          <p:spPr>
            <a:xfrm>
              <a:off x="9940641" y="2417686"/>
              <a:ext cx="667512" cy="731520"/>
            </a:xfrm>
            <a:prstGeom prst="rect">
              <a:avLst/>
            </a:prstGeom>
            <a:noFill/>
            <a:ln>
              <a:noFill/>
            </a:ln>
          </p:spPr>
        </p:pic>
        <p:pic>
          <p:nvPicPr>
            <p:cNvPr id="1527" name="Google Shape;1527;p21"/>
            <p:cNvPicPr preferRelativeResize="0"/>
            <p:nvPr/>
          </p:nvPicPr>
          <p:blipFill rotWithShape="1">
            <a:blip r:embed="rId4">
              <a:alphaModFix/>
            </a:blip>
            <a:srcRect b="0" l="0" r="0" t="0"/>
            <a:stretch/>
          </p:blipFill>
          <p:spPr>
            <a:xfrm>
              <a:off x="10706117" y="3695858"/>
              <a:ext cx="667512" cy="731520"/>
            </a:xfrm>
            <a:prstGeom prst="rect">
              <a:avLst/>
            </a:prstGeom>
            <a:noFill/>
            <a:ln>
              <a:noFill/>
            </a:ln>
          </p:spPr>
        </p:pic>
      </p:grpSp>
      <p:sp>
        <p:nvSpPr>
          <p:cNvPr id="1528" name="Google Shape;1528;p21"/>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1529" name="Google Shape;1529;p21"/>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250"/>
                                  </p:stCondLst>
                                  <p:childTnLst>
                                    <p:set>
                                      <p:cBhvr>
                                        <p:cTn dur="1" fill="hold">
                                          <p:stCondLst>
                                            <p:cond delay="0"/>
                                          </p:stCondLst>
                                        </p:cTn>
                                        <p:tgtEl>
                                          <p:spTgt spid="1466"/>
                                        </p:tgtEl>
                                        <p:attrNameLst>
                                          <p:attrName>style.visibility</p:attrName>
                                        </p:attrNameLst>
                                      </p:cBhvr>
                                      <p:to>
                                        <p:strVal val="visible"/>
                                      </p:to>
                                    </p:set>
                                    <p:animEffect filter="fade" transition="in">
                                      <p:cBhvr>
                                        <p:cTn dur="500"/>
                                        <p:tgtEl>
                                          <p:spTgt spid="1466"/>
                                        </p:tgtEl>
                                      </p:cBhvr>
                                    </p:animEffect>
                                  </p:childTnLst>
                                </p:cTn>
                              </p:par>
                            </p:childTnLst>
                          </p:cTn>
                        </p:par>
                        <p:par>
                          <p:cTn fill="hold">
                            <p:stCondLst>
                              <p:cond delay="500"/>
                            </p:stCondLst>
                            <p:childTnLst>
                              <p:par>
                                <p:cTn fill="hold" nodeType="afterEffect" presetClass="exit" presetID="1" presetSubtype="0">
                                  <p:stCondLst>
                                    <p:cond delay="0"/>
                                  </p:stCondLst>
                                  <p:childTnLst>
                                    <p:set>
                                      <p:cBhvr>
                                        <p:cTn dur="1" fill="hold">
                                          <p:stCondLst>
                                            <p:cond delay="1"/>
                                          </p:stCondLst>
                                        </p:cTn>
                                        <p:tgtEl>
                                          <p:spTgt spid="150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3" name="Shape 1533"/>
        <p:cNvGrpSpPr/>
        <p:nvPr/>
      </p:nvGrpSpPr>
      <p:grpSpPr>
        <a:xfrm>
          <a:off x="0" y="0"/>
          <a:ext cx="0" cy="0"/>
          <a:chOff x="0" y="0"/>
          <a:chExt cx="0" cy="0"/>
        </a:xfrm>
      </p:grpSpPr>
      <p:sp>
        <p:nvSpPr>
          <p:cNvPr id="1534" name="Google Shape;1534;p2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Agenda</a:t>
            </a:r>
            <a:endParaRPr/>
          </a:p>
        </p:txBody>
      </p:sp>
      <p:sp>
        <p:nvSpPr>
          <p:cNvPr id="1535" name="Google Shape;1535;p22"/>
          <p:cNvSpPr txBox="1"/>
          <p:nvPr>
            <p:ph idx="1" type="body"/>
          </p:nvPr>
        </p:nvSpPr>
        <p:spPr>
          <a:xfrm>
            <a:off x="609600" y="1447801"/>
            <a:ext cx="10972800" cy="4495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7F7F7F"/>
              </a:buClr>
              <a:buSzPts val="2800"/>
              <a:buChar char="•"/>
            </a:pPr>
            <a:r>
              <a:rPr lang="en-US">
                <a:solidFill>
                  <a:srgbClr val="7F7F7F"/>
                </a:solidFill>
              </a:rPr>
              <a:t>Where are we here?</a:t>
            </a:r>
            <a:endParaRPr/>
          </a:p>
          <a:p>
            <a:pPr indent="-342900" lvl="0" marL="342900" rtl="0" algn="l">
              <a:spcBef>
                <a:spcPts val="560"/>
              </a:spcBef>
              <a:spcAft>
                <a:spcPts val="0"/>
              </a:spcAft>
              <a:buClr>
                <a:schemeClr val="dk1"/>
              </a:buClr>
              <a:buSzPts val="2800"/>
              <a:buChar char="•"/>
            </a:pPr>
            <a:r>
              <a:rPr lang="en-US"/>
              <a:t>Display Controller Example</a:t>
            </a:r>
            <a:endParaRPr/>
          </a:p>
          <a:p>
            <a:pPr indent="-342900" lvl="0" marL="342900" rtl="0" algn="l">
              <a:spcBef>
                <a:spcPts val="560"/>
              </a:spcBef>
              <a:spcAft>
                <a:spcPts val="0"/>
              </a:spcAft>
              <a:buClr>
                <a:srgbClr val="7F7F7F"/>
              </a:buClr>
              <a:buSzPts val="2800"/>
              <a:buChar char="•"/>
            </a:pPr>
            <a:r>
              <a:rPr lang="en-US">
                <a:solidFill>
                  <a:srgbClr val="7F7F7F"/>
                </a:solidFill>
              </a:rPr>
              <a:t>Memory &amp; Cache Examples</a:t>
            </a:r>
            <a:endParaRPr/>
          </a:p>
          <a:p>
            <a:pPr indent="-342900" lvl="0" marL="342900" rtl="0" algn="l">
              <a:spcBef>
                <a:spcPts val="560"/>
              </a:spcBef>
              <a:spcAft>
                <a:spcPts val="0"/>
              </a:spcAft>
              <a:buClr>
                <a:srgbClr val="7F7F7F"/>
              </a:buClr>
              <a:buSzPts val="2800"/>
              <a:buChar char="•"/>
            </a:pPr>
            <a:r>
              <a:rPr lang="en-US">
                <a:solidFill>
                  <a:srgbClr val="7F7F7F"/>
                </a:solidFill>
              </a:rPr>
              <a:t>SoC Level Example</a:t>
            </a:r>
            <a:endParaRPr/>
          </a:p>
          <a:p>
            <a:pPr indent="-342900" lvl="0" marL="342900" rtl="0" algn="l">
              <a:spcBef>
                <a:spcPts val="560"/>
              </a:spcBef>
              <a:spcAft>
                <a:spcPts val="0"/>
              </a:spcAft>
              <a:buClr>
                <a:srgbClr val="7F7F7F"/>
              </a:buClr>
              <a:buSzPts val="2800"/>
              <a:buChar char="•"/>
            </a:pPr>
            <a:r>
              <a:rPr lang="en-US">
                <a:solidFill>
                  <a:srgbClr val="7F7F7F"/>
                </a:solidFill>
              </a:rPr>
              <a:t>Summary: IP to SoC &amp; Post-Silicon</a:t>
            </a:r>
            <a:endParaRPr/>
          </a:p>
        </p:txBody>
      </p:sp>
      <p:sp>
        <p:nvSpPr>
          <p:cNvPr id="1536" name="Google Shape;1536;p22"/>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1537" name="Google Shape;1537;p22"/>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1" name="Shape 1541"/>
        <p:cNvGrpSpPr/>
        <p:nvPr/>
      </p:nvGrpSpPr>
      <p:grpSpPr>
        <a:xfrm>
          <a:off x="0" y="0"/>
          <a:ext cx="0" cy="0"/>
          <a:chOff x="0" y="0"/>
          <a:chExt cx="0" cy="0"/>
        </a:xfrm>
      </p:grpSpPr>
      <p:sp>
        <p:nvSpPr>
          <p:cNvPr id="1542" name="Google Shape;1542;p23"/>
          <p:cNvSpPr txBox="1"/>
          <p:nvPr>
            <p:ph type="title"/>
          </p:nvPr>
        </p:nvSpPr>
        <p:spPr>
          <a:xfrm>
            <a:off x="838200" y="365125"/>
            <a:ext cx="10515600" cy="73152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Overview</a:t>
            </a:r>
            <a:endParaRPr/>
          </a:p>
        </p:txBody>
      </p:sp>
      <p:sp>
        <p:nvSpPr>
          <p:cNvPr id="1543" name="Google Shape;1543;p23"/>
          <p:cNvSpPr txBox="1"/>
          <p:nvPr>
            <p:ph idx="1" type="body"/>
          </p:nvPr>
        </p:nvSpPr>
        <p:spPr>
          <a:xfrm>
            <a:off x="609600" y="1447801"/>
            <a:ext cx="10972800" cy="4495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Char char="•"/>
            </a:pPr>
            <a:r>
              <a:rPr lang="en-US"/>
              <a:t>Purpose of this section:</a:t>
            </a:r>
            <a:endParaRPr/>
          </a:p>
          <a:p>
            <a:pPr indent="-285750" lvl="1" marL="742950" rtl="0" algn="l">
              <a:spcBef>
                <a:spcPts val="480"/>
              </a:spcBef>
              <a:spcAft>
                <a:spcPts val="0"/>
              </a:spcAft>
              <a:buClr>
                <a:schemeClr val="dk1"/>
              </a:buClr>
              <a:buSzPts val="2400"/>
              <a:buChar char="–"/>
            </a:pPr>
            <a:r>
              <a:rPr lang="en-US"/>
              <a:t>Demonstrate the application of PSS to a typical IP verification problem</a:t>
            </a:r>
            <a:endParaRPr/>
          </a:p>
          <a:p>
            <a:pPr indent="-285750" lvl="1" marL="742950" rtl="0" algn="l">
              <a:spcBef>
                <a:spcPts val="480"/>
              </a:spcBef>
              <a:spcAft>
                <a:spcPts val="0"/>
              </a:spcAft>
              <a:buClr>
                <a:schemeClr val="dk1"/>
              </a:buClr>
              <a:buSzPts val="2400"/>
              <a:buChar char="–"/>
            </a:pPr>
            <a:r>
              <a:rPr lang="en-US"/>
              <a:t>Explain the meaning and use of PSS resource pools and claims</a:t>
            </a:r>
            <a:endParaRPr/>
          </a:p>
          <a:p>
            <a:pPr indent="-285750" lvl="1" marL="742950" rtl="0" algn="l">
              <a:spcBef>
                <a:spcPts val="480"/>
              </a:spcBef>
              <a:spcAft>
                <a:spcPts val="0"/>
              </a:spcAft>
              <a:buClr>
                <a:schemeClr val="dk1"/>
              </a:buClr>
              <a:buSzPts val="2400"/>
              <a:buChar char="–"/>
            </a:pPr>
            <a:r>
              <a:rPr lang="en-US"/>
              <a:t>Highlight a key advantage of modeling scenarios in PSS compared to SystemVerilog</a:t>
            </a:r>
            <a:endParaRPr/>
          </a:p>
          <a:p>
            <a:pPr indent="-342900" lvl="0" marL="342900" rtl="0" algn="l">
              <a:spcBef>
                <a:spcPts val="560"/>
              </a:spcBef>
              <a:spcAft>
                <a:spcPts val="0"/>
              </a:spcAft>
              <a:buClr>
                <a:schemeClr val="dk1"/>
              </a:buClr>
              <a:buSzPts val="2800"/>
              <a:buChar char="•"/>
            </a:pPr>
            <a:r>
              <a:rPr lang="en-US"/>
              <a:t>Structure of this section</a:t>
            </a:r>
            <a:endParaRPr/>
          </a:p>
          <a:p>
            <a:pPr indent="-285750" lvl="1" marL="742950" rtl="0" algn="l">
              <a:spcBef>
                <a:spcPts val="480"/>
              </a:spcBef>
              <a:spcAft>
                <a:spcPts val="0"/>
              </a:spcAft>
              <a:buClr>
                <a:schemeClr val="dk1"/>
              </a:buClr>
              <a:buSzPts val="2400"/>
              <a:buChar char="–"/>
            </a:pPr>
            <a:r>
              <a:rPr lang="en-US"/>
              <a:t>A verification challenge – exercising data paths in a display controller</a:t>
            </a:r>
            <a:endParaRPr/>
          </a:p>
          <a:p>
            <a:pPr indent="-285750" lvl="1" marL="742950" rtl="0" algn="l">
              <a:spcBef>
                <a:spcPts val="480"/>
              </a:spcBef>
              <a:spcAft>
                <a:spcPts val="0"/>
              </a:spcAft>
              <a:buClr>
                <a:schemeClr val="dk1"/>
              </a:buClr>
              <a:buSzPts val="2400"/>
              <a:buChar char="–"/>
            </a:pPr>
            <a:r>
              <a:rPr lang="en-US"/>
              <a:t>Modeling the scenario space in SystemVerilog and its limitations</a:t>
            </a:r>
            <a:endParaRPr/>
          </a:p>
          <a:p>
            <a:pPr indent="-285750" lvl="1" marL="742950" rtl="0" algn="l">
              <a:spcBef>
                <a:spcPts val="480"/>
              </a:spcBef>
              <a:spcAft>
                <a:spcPts val="0"/>
              </a:spcAft>
              <a:buClr>
                <a:schemeClr val="dk1"/>
              </a:buClr>
              <a:buSzPts val="2400"/>
              <a:buChar char="–"/>
            </a:pPr>
            <a:r>
              <a:rPr lang="en-US"/>
              <a:t>Modeling the scenario space in PSS – the general solution</a:t>
            </a:r>
            <a:endParaRPr/>
          </a:p>
          <a:p>
            <a:pPr indent="-133350" lvl="1" marL="742950" rtl="0" algn="l">
              <a:spcBef>
                <a:spcPts val="480"/>
              </a:spcBef>
              <a:spcAft>
                <a:spcPts val="0"/>
              </a:spcAft>
              <a:buClr>
                <a:schemeClr val="dk1"/>
              </a:buClr>
              <a:buSzPts val="2400"/>
              <a:buNone/>
            </a:pPr>
            <a:r>
              <a:t/>
            </a:r>
            <a:endParaRPr/>
          </a:p>
          <a:p>
            <a:pPr indent="-133350" lvl="1" marL="742950" rtl="0" algn="l">
              <a:spcBef>
                <a:spcPts val="480"/>
              </a:spcBef>
              <a:spcAft>
                <a:spcPts val="0"/>
              </a:spcAft>
              <a:buClr>
                <a:schemeClr val="dk1"/>
              </a:buClr>
              <a:buSzPts val="2400"/>
              <a:buNone/>
            </a:pPr>
            <a:r>
              <a:t/>
            </a:r>
            <a:endParaRPr/>
          </a:p>
          <a:p>
            <a:pPr indent="-133350" lvl="1" marL="742950" rtl="0" algn="l">
              <a:spcBef>
                <a:spcPts val="480"/>
              </a:spcBef>
              <a:spcAft>
                <a:spcPts val="0"/>
              </a:spcAft>
              <a:buClr>
                <a:schemeClr val="dk1"/>
              </a:buClr>
              <a:buSzPts val="2400"/>
              <a:buNone/>
            </a:pPr>
            <a:r>
              <a:t/>
            </a:r>
            <a:endParaRPr/>
          </a:p>
        </p:txBody>
      </p:sp>
      <p:sp>
        <p:nvSpPr>
          <p:cNvPr id="1544" name="Google Shape;1544;p23"/>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1545" name="Google Shape;1545;p23"/>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9" name="Shape 1549"/>
        <p:cNvGrpSpPr/>
        <p:nvPr/>
      </p:nvGrpSpPr>
      <p:grpSpPr>
        <a:xfrm>
          <a:off x="0" y="0"/>
          <a:ext cx="0" cy="0"/>
          <a:chOff x="0" y="0"/>
          <a:chExt cx="0" cy="0"/>
        </a:xfrm>
      </p:grpSpPr>
      <p:sp>
        <p:nvSpPr>
          <p:cNvPr id="1550" name="Google Shape;1550;p24"/>
          <p:cNvSpPr txBox="1"/>
          <p:nvPr>
            <p:ph idx="1" type="body"/>
          </p:nvPr>
        </p:nvSpPr>
        <p:spPr>
          <a:xfrm>
            <a:off x="838200" y="1233577"/>
            <a:ext cx="4207030" cy="4943386"/>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Char char="•"/>
            </a:pPr>
            <a:r>
              <a:rPr lang="en-US"/>
              <a:t>6 processing pipes:</a:t>
            </a:r>
            <a:endParaRPr/>
          </a:p>
          <a:p>
            <a:pPr indent="-285750" lvl="1" marL="742950" rtl="0" algn="l">
              <a:spcBef>
                <a:spcPts val="480"/>
              </a:spcBef>
              <a:spcAft>
                <a:spcPts val="0"/>
              </a:spcAft>
              <a:buClr>
                <a:schemeClr val="dk1"/>
              </a:buClr>
              <a:buSzPts val="2400"/>
              <a:buChar char="–"/>
            </a:pPr>
            <a:r>
              <a:rPr lang="en-US"/>
              <a:t>Pipes 0..2 for video</a:t>
            </a:r>
            <a:endParaRPr/>
          </a:p>
          <a:p>
            <a:pPr indent="-285750" lvl="1" marL="742950" rtl="0" algn="l">
              <a:spcBef>
                <a:spcPts val="480"/>
              </a:spcBef>
              <a:spcAft>
                <a:spcPts val="0"/>
              </a:spcAft>
              <a:buClr>
                <a:schemeClr val="dk1"/>
              </a:buClr>
              <a:buSzPts val="2400"/>
              <a:buChar char="–"/>
            </a:pPr>
            <a:r>
              <a:rPr lang="en-US"/>
              <a:t>Pipes 3..5 for graphics</a:t>
            </a:r>
            <a:endParaRPr/>
          </a:p>
          <a:p>
            <a:pPr indent="-342900" lvl="0" marL="342900" rtl="0" algn="l">
              <a:spcBef>
                <a:spcPts val="560"/>
              </a:spcBef>
              <a:spcAft>
                <a:spcPts val="0"/>
              </a:spcAft>
              <a:buClr>
                <a:schemeClr val="dk1"/>
              </a:buClr>
              <a:buSzPts val="2800"/>
              <a:buChar char="•"/>
            </a:pPr>
            <a:r>
              <a:rPr lang="en-US"/>
              <a:t>4 overlay engines:</a:t>
            </a:r>
            <a:endParaRPr/>
          </a:p>
          <a:p>
            <a:pPr indent="-285750" lvl="1" marL="742950" rtl="0" algn="l">
              <a:spcBef>
                <a:spcPts val="480"/>
              </a:spcBef>
              <a:spcAft>
                <a:spcPts val="0"/>
              </a:spcAft>
              <a:buClr>
                <a:schemeClr val="dk1"/>
              </a:buClr>
              <a:buSzPts val="2400"/>
              <a:buChar char="–"/>
            </a:pPr>
            <a:r>
              <a:rPr lang="en-US"/>
              <a:t>LCD0, LCD1, LCD2, and TV</a:t>
            </a:r>
            <a:endParaRPr/>
          </a:p>
          <a:p>
            <a:pPr indent="-342900" lvl="0" marL="342900" rtl="0" algn="l">
              <a:spcBef>
                <a:spcPts val="560"/>
              </a:spcBef>
              <a:spcAft>
                <a:spcPts val="0"/>
              </a:spcAft>
              <a:buClr>
                <a:schemeClr val="dk1"/>
              </a:buClr>
              <a:buSzPts val="2800"/>
              <a:buChar char="•"/>
            </a:pPr>
            <a:r>
              <a:rPr lang="en-US"/>
              <a:t>5 interface engines</a:t>
            </a:r>
            <a:endParaRPr/>
          </a:p>
          <a:p>
            <a:pPr indent="-285750" lvl="1" marL="742950" rtl="0" algn="l">
              <a:spcBef>
                <a:spcPts val="480"/>
              </a:spcBef>
              <a:spcAft>
                <a:spcPts val="0"/>
              </a:spcAft>
              <a:buClr>
                <a:schemeClr val="dk1"/>
              </a:buClr>
              <a:buSzPts val="2400"/>
              <a:buChar char="–"/>
            </a:pPr>
            <a:r>
              <a:rPr lang="en-US"/>
              <a:t>DSI_A, DSI_B, DP_A, DP_B, and HDMI</a:t>
            </a:r>
            <a:endParaRPr/>
          </a:p>
        </p:txBody>
      </p:sp>
      <p:sp>
        <p:nvSpPr>
          <p:cNvPr id="1551" name="Google Shape;1551;p2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Display Controller Example Description</a:t>
            </a:r>
            <a:endParaRPr/>
          </a:p>
        </p:txBody>
      </p:sp>
      <p:grpSp>
        <p:nvGrpSpPr>
          <p:cNvPr id="1552" name="Google Shape;1552;p24"/>
          <p:cNvGrpSpPr/>
          <p:nvPr/>
        </p:nvGrpSpPr>
        <p:grpSpPr>
          <a:xfrm>
            <a:off x="5333671" y="1321519"/>
            <a:ext cx="6323163" cy="4302904"/>
            <a:chOff x="2934419" y="1742173"/>
            <a:chExt cx="6323163" cy="4302904"/>
          </a:xfrm>
        </p:grpSpPr>
        <p:sp>
          <p:nvSpPr>
            <p:cNvPr id="1553" name="Google Shape;1553;p24"/>
            <p:cNvSpPr/>
            <p:nvPr/>
          </p:nvSpPr>
          <p:spPr>
            <a:xfrm>
              <a:off x="3180054" y="1742173"/>
              <a:ext cx="5845460" cy="4302904"/>
            </a:xfrm>
            <a:prstGeom prst="rect">
              <a:avLst/>
            </a:prstGeom>
            <a:solidFill>
              <a:srgbClr val="DAE5F1"/>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DC</a:t>
              </a:r>
              <a:endParaRPr/>
            </a:p>
          </p:txBody>
        </p:sp>
        <p:sp>
          <p:nvSpPr>
            <p:cNvPr id="1554" name="Google Shape;1554;p24"/>
            <p:cNvSpPr/>
            <p:nvPr/>
          </p:nvSpPr>
          <p:spPr>
            <a:xfrm>
              <a:off x="5594403" y="3242590"/>
              <a:ext cx="1003195" cy="329627"/>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rgbClr val="000000"/>
                  </a:solidFill>
                  <a:latin typeface="Arial"/>
                  <a:ea typeface="Arial"/>
                  <a:cs typeface="Arial"/>
                  <a:sym typeface="Arial"/>
                </a:rPr>
                <a:t>LCD0</a:t>
              </a:r>
              <a:endParaRPr b="0" i="0" sz="1800" u="none" cap="none" strike="noStrike">
                <a:solidFill>
                  <a:srgbClr val="000000"/>
                </a:solidFill>
                <a:latin typeface="Arial"/>
                <a:ea typeface="Arial"/>
                <a:cs typeface="Arial"/>
                <a:sym typeface="Arial"/>
              </a:endParaRPr>
            </a:p>
          </p:txBody>
        </p:sp>
        <p:sp>
          <p:nvSpPr>
            <p:cNvPr id="1555" name="Google Shape;1555;p24"/>
            <p:cNvSpPr/>
            <p:nvPr/>
          </p:nvSpPr>
          <p:spPr>
            <a:xfrm>
              <a:off x="5594403" y="3812652"/>
              <a:ext cx="1003195" cy="329627"/>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LCD1</a:t>
              </a:r>
              <a:endParaRPr/>
            </a:p>
          </p:txBody>
        </p:sp>
        <p:sp>
          <p:nvSpPr>
            <p:cNvPr id="1556" name="Google Shape;1556;p24"/>
            <p:cNvSpPr/>
            <p:nvPr/>
          </p:nvSpPr>
          <p:spPr>
            <a:xfrm>
              <a:off x="5594403" y="4382714"/>
              <a:ext cx="1003195" cy="329627"/>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LCD2</a:t>
              </a:r>
              <a:endParaRPr/>
            </a:p>
          </p:txBody>
        </p:sp>
        <p:sp>
          <p:nvSpPr>
            <p:cNvPr id="1557" name="Google Shape;1557;p24"/>
            <p:cNvSpPr/>
            <p:nvPr/>
          </p:nvSpPr>
          <p:spPr>
            <a:xfrm>
              <a:off x="5594403" y="4952777"/>
              <a:ext cx="1003195" cy="329627"/>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TV</a:t>
              </a:r>
              <a:endParaRPr/>
            </a:p>
          </p:txBody>
        </p:sp>
        <p:sp>
          <p:nvSpPr>
            <p:cNvPr id="1558" name="Google Shape;1558;p24"/>
            <p:cNvSpPr/>
            <p:nvPr/>
          </p:nvSpPr>
          <p:spPr>
            <a:xfrm>
              <a:off x="7720312" y="2971330"/>
              <a:ext cx="1003195" cy="329627"/>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DSI_A</a:t>
              </a:r>
              <a:endParaRPr/>
            </a:p>
          </p:txBody>
        </p:sp>
        <p:sp>
          <p:nvSpPr>
            <p:cNvPr id="1559" name="Google Shape;1559;p24"/>
            <p:cNvSpPr/>
            <p:nvPr/>
          </p:nvSpPr>
          <p:spPr>
            <a:xfrm>
              <a:off x="7720312" y="4679734"/>
              <a:ext cx="1003195" cy="329627"/>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DP_B</a:t>
              </a:r>
              <a:endParaRPr/>
            </a:p>
          </p:txBody>
        </p:sp>
        <p:sp>
          <p:nvSpPr>
            <p:cNvPr id="1560" name="Google Shape;1560;p24"/>
            <p:cNvSpPr/>
            <p:nvPr/>
          </p:nvSpPr>
          <p:spPr>
            <a:xfrm>
              <a:off x="7720312" y="5249203"/>
              <a:ext cx="1003195" cy="329627"/>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HDMI</a:t>
              </a:r>
              <a:endParaRPr/>
            </a:p>
          </p:txBody>
        </p:sp>
        <p:sp>
          <p:nvSpPr>
            <p:cNvPr id="1561" name="Google Shape;1561;p24"/>
            <p:cNvSpPr/>
            <p:nvPr/>
          </p:nvSpPr>
          <p:spPr>
            <a:xfrm>
              <a:off x="7720312" y="3540798"/>
              <a:ext cx="1003195" cy="329627"/>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rgbClr val="000000"/>
                  </a:solidFill>
                  <a:latin typeface="Arial"/>
                  <a:ea typeface="Arial"/>
                  <a:cs typeface="Arial"/>
                  <a:sym typeface="Arial"/>
                </a:rPr>
                <a:t>DSI_B</a:t>
              </a:r>
              <a:endParaRPr b="0" i="0" sz="1800" u="none" cap="none" strike="noStrike">
                <a:solidFill>
                  <a:srgbClr val="000000"/>
                </a:solidFill>
                <a:latin typeface="Arial"/>
                <a:ea typeface="Arial"/>
                <a:cs typeface="Arial"/>
                <a:sym typeface="Arial"/>
              </a:endParaRPr>
            </a:p>
          </p:txBody>
        </p:sp>
        <p:sp>
          <p:nvSpPr>
            <p:cNvPr id="1562" name="Google Shape;1562;p24"/>
            <p:cNvSpPr/>
            <p:nvPr/>
          </p:nvSpPr>
          <p:spPr>
            <a:xfrm>
              <a:off x="7720312" y="4110266"/>
              <a:ext cx="1003195" cy="329627"/>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DP_A</a:t>
              </a:r>
              <a:endParaRPr/>
            </a:p>
          </p:txBody>
        </p:sp>
        <p:sp>
          <p:nvSpPr>
            <p:cNvPr id="1563" name="Google Shape;1563;p24"/>
            <p:cNvSpPr/>
            <p:nvPr/>
          </p:nvSpPr>
          <p:spPr>
            <a:xfrm>
              <a:off x="3468494" y="3242591"/>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Arial"/>
                  <a:ea typeface="Arial"/>
                  <a:cs typeface="Arial"/>
                  <a:sym typeface="Arial"/>
                </a:rPr>
                <a:t>Pipe1</a:t>
              </a:r>
              <a:endParaRPr/>
            </a:p>
          </p:txBody>
        </p:sp>
        <p:sp>
          <p:nvSpPr>
            <p:cNvPr id="1564" name="Google Shape;1564;p24"/>
            <p:cNvSpPr/>
            <p:nvPr/>
          </p:nvSpPr>
          <p:spPr>
            <a:xfrm>
              <a:off x="3468494" y="4952777"/>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Arial"/>
                  <a:ea typeface="Arial"/>
                  <a:cs typeface="Arial"/>
                  <a:sym typeface="Arial"/>
                </a:rPr>
                <a:t>Pipe4</a:t>
              </a:r>
              <a:endParaRPr/>
            </a:p>
          </p:txBody>
        </p:sp>
        <p:sp>
          <p:nvSpPr>
            <p:cNvPr id="1565" name="Google Shape;1565;p24"/>
            <p:cNvSpPr/>
            <p:nvPr/>
          </p:nvSpPr>
          <p:spPr>
            <a:xfrm>
              <a:off x="3468494" y="5522838"/>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Arial"/>
                  <a:ea typeface="Arial"/>
                  <a:cs typeface="Arial"/>
                  <a:sym typeface="Arial"/>
                </a:rPr>
                <a:t>Pipe5</a:t>
              </a:r>
              <a:endParaRPr/>
            </a:p>
          </p:txBody>
        </p:sp>
        <p:sp>
          <p:nvSpPr>
            <p:cNvPr id="1566" name="Google Shape;1566;p24"/>
            <p:cNvSpPr/>
            <p:nvPr/>
          </p:nvSpPr>
          <p:spPr>
            <a:xfrm>
              <a:off x="3468494" y="3812653"/>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Arial"/>
                  <a:ea typeface="Arial"/>
                  <a:cs typeface="Arial"/>
                  <a:sym typeface="Arial"/>
                </a:rPr>
                <a:t>Pipe2</a:t>
              </a:r>
              <a:endParaRPr/>
            </a:p>
          </p:txBody>
        </p:sp>
        <p:sp>
          <p:nvSpPr>
            <p:cNvPr id="1567" name="Google Shape;1567;p24"/>
            <p:cNvSpPr/>
            <p:nvPr/>
          </p:nvSpPr>
          <p:spPr>
            <a:xfrm>
              <a:off x="3468494" y="4382715"/>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Arial"/>
                  <a:ea typeface="Arial"/>
                  <a:cs typeface="Arial"/>
                  <a:sym typeface="Arial"/>
                </a:rPr>
                <a:t>Pipe3</a:t>
              </a:r>
              <a:endParaRPr/>
            </a:p>
          </p:txBody>
        </p:sp>
        <p:sp>
          <p:nvSpPr>
            <p:cNvPr id="1568" name="Google Shape;1568;p24"/>
            <p:cNvSpPr/>
            <p:nvPr/>
          </p:nvSpPr>
          <p:spPr>
            <a:xfrm>
              <a:off x="3468494" y="2672529"/>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Pipe0</a:t>
              </a:r>
              <a:endParaRPr/>
            </a:p>
          </p:txBody>
        </p:sp>
        <p:sp>
          <p:nvSpPr>
            <p:cNvPr id="1569" name="Google Shape;1569;p24"/>
            <p:cNvSpPr/>
            <p:nvPr/>
          </p:nvSpPr>
          <p:spPr>
            <a:xfrm>
              <a:off x="5004368" y="2837342"/>
              <a:ext cx="55959" cy="2850306"/>
            </a:xfrm>
            <a:prstGeom prst="rect">
              <a:avLst/>
            </a:prstGeom>
            <a:solidFill>
              <a:schemeClr val="accent1"/>
            </a:solidFill>
            <a:ln cap="flat" cmpd="sng" w="127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570" name="Google Shape;1570;p24"/>
            <p:cNvCxnSpPr/>
            <p:nvPr/>
          </p:nvCxnSpPr>
          <p:spPr>
            <a:xfrm>
              <a:off x="4471689" y="2837342"/>
              <a:ext cx="534075" cy="0"/>
            </a:xfrm>
            <a:prstGeom prst="straightConnector1">
              <a:avLst/>
            </a:prstGeom>
            <a:noFill/>
            <a:ln cap="flat" cmpd="sng" w="12700">
              <a:solidFill>
                <a:srgbClr val="4A7DBA"/>
              </a:solidFill>
              <a:prstDash val="solid"/>
              <a:round/>
              <a:headEnd len="sm" w="sm" type="none"/>
              <a:tailEnd len="sm" w="sm" type="none"/>
            </a:ln>
          </p:spPr>
        </p:cxnSp>
        <p:sp>
          <p:nvSpPr>
            <p:cNvPr id="1571" name="Google Shape;1571;p24"/>
            <p:cNvSpPr/>
            <p:nvPr/>
          </p:nvSpPr>
          <p:spPr>
            <a:xfrm>
              <a:off x="7131673" y="3128626"/>
              <a:ext cx="45719" cy="2280242"/>
            </a:xfrm>
            <a:prstGeom prst="rect">
              <a:avLst/>
            </a:prstGeom>
            <a:solidFill>
              <a:schemeClr val="accent1"/>
            </a:solidFill>
            <a:ln cap="flat" cmpd="sng" w="127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572" name="Google Shape;1572;p24"/>
            <p:cNvCxnSpPr/>
            <p:nvPr/>
          </p:nvCxnSpPr>
          <p:spPr>
            <a:xfrm>
              <a:off x="4471689" y="3407404"/>
              <a:ext cx="534075" cy="0"/>
            </a:xfrm>
            <a:prstGeom prst="straightConnector1">
              <a:avLst/>
            </a:prstGeom>
            <a:noFill/>
            <a:ln cap="flat" cmpd="sng" w="12700">
              <a:solidFill>
                <a:srgbClr val="4A7DBA"/>
              </a:solidFill>
              <a:prstDash val="solid"/>
              <a:round/>
              <a:headEnd len="sm" w="sm" type="none"/>
              <a:tailEnd len="sm" w="sm" type="none"/>
            </a:ln>
          </p:spPr>
        </p:cxnSp>
        <p:cxnSp>
          <p:nvCxnSpPr>
            <p:cNvPr id="1573" name="Google Shape;1573;p24"/>
            <p:cNvCxnSpPr/>
            <p:nvPr/>
          </p:nvCxnSpPr>
          <p:spPr>
            <a:xfrm>
              <a:off x="4471689" y="3977466"/>
              <a:ext cx="534075" cy="0"/>
            </a:xfrm>
            <a:prstGeom prst="straightConnector1">
              <a:avLst/>
            </a:prstGeom>
            <a:noFill/>
            <a:ln cap="flat" cmpd="sng" w="12700">
              <a:solidFill>
                <a:srgbClr val="4A7DBA"/>
              </a:solidFill>
              <a:prstDash val="solid"/>
              <a:round/>
              <a:headEnd len="sm" w="sm" type="none"/>
              <a:tailEnd len="sm" w="sm" type="none"/>
            </a:ln>
          </p:spPr>
        </p:cxnSp>
        <p:cxnSp>
          <p:nvCxnSpPr>
            <p:cNvPr id="1574" name="Google Shape;1574;p24"/>
            <p:cNvCxnSpPr/>
            <p:nvPr/>
          </p:nvCxnSpPr>
          <p:spPr>
            <a:xfrm>
              <a:off x="4471689" y="5117590"/>
              <a:ext cx="534075" cy="0"/>
            </a:xfrm>
            <a:prstGeom prst="straightConnector1">
              <a:avLst/>
            </a:prstGeom>
            <a:noFill/>
            <a:ln cap="flat" cmpd="sng" w="12700">
              <a:solidFill>
                <a:srgbClr val="4A7DBA"/>
              </a:solidFill>
              <a:prstDash val="solid"/>
              <a:round/>
              <a:headEnd len="sm" w="sm" type="none"/>
              <a:tailEnd len="sm" w="sm" type="none"/>
            </a:ln>
          </p:spPr>
        </p:cxnSp>
        <p:cxnSp>
          <p:nvCxnSpPr>
            <p:cNvPr id="1575" name="Google Shape;1575;p24"/>
            <p:cNvCxnSpPr/>
            <p:nvPr/>
          </p:nvCxnSpPr>
          <p:spPr>
            <a:xfrm>
              <a:off x="4471689" y="5687650"/>
              <a:ext cx="534075" cy="0"/>
            </a:xfrm>
            <a:prstGeom prst="straightConnector1">
              <a:avLst/>
            </a:prstGeom>
            <a:noFill/>
            <a:ln cap="flat" cmpd="sng" w="12700">
              <a:solidFill>
                <a:srgbClr val="4A7DBA"/>
              </a:solidFill>
              <a:prstDash val="solid"/>
              <a:round/>
              <a:headEnd len="sm" w="sm" type="none"/>
              <a:tailEnd len="sm" w="sm" type="none"/>
            </a:ln>
          </p:spPr>
        </p:cxnSp>
        <p:cxnSp>
          <p:nvCxnSpPr>
            <p:cNvPr id="1576" name="Google Shape;1576;p24"/>
            <p:cNvCxnSpPr/>
            <p:nvPr/>
          </p:nvCxnSpPr>
          <p:spPr>
            <a:xfrm>
              <a:off x="4471689" y="4547528"/>
              <a:ext cx="534075" cy="0"/>
            </a:xfrm>
            <a:prstGeom prst="straightConnector1">
              <a:avLst/>
            </a:prstGeom>
            <a:noFill/>
            <a:ln cap="flat" cmpd="sng" w="12700">
              <a:solidFill>
                <a:srgbClr val="4A7DBA"/>
              </a:solidFill>
              <a:prstDash val="solid"/>
              <a:round/>
              <a:headEnd len="sm" w="sm" type="none"/>
              <a:tailEnd len="sm" w="sm" type="none"/>
            </a:ln>
          </p:spPr>
        </p:cxnSp>
        <p:cxnSp>
          <p:nvCxnSpPr>
            <p:cNvPr id="1577" name="Google Shape;1577;p24"/>
            <p:cNvCxnSpPr/>
            <p:nvPr/>
          </p:nvCxnSpPr>
          <p:spPr>
            <a:xfrm>
              <a:off x="2934419" y="2837342"/>
              <a:ext cx="534075" cy="0"/>
            </a:xfrm>
            <a:prstGeom prst="straightConnector1">
              <a:avLst/>
            </a:prstGeom>
            <a:noFill/>
            <a:ln cap="flat" cmpd="sng" w="12700">
              <a:solidFill>
                <a:srgbClr val="4A7DBA"/>
              </a:solidFill>
              <a:prstDash val="solid"/>
              <a:round/>
              <a:headEnd len="sm" w="sm" type="none"/>
              <a:tailEnd len="sm" w="sm" type="none"/>
            </a:ln>
          </p:spPr>
        </p:cxnSp>
        <p:cxnSp>
          <p:nvCxnSpPr>
            <p:cNvPr id="1578" name="Google Shape;1578;p24"/>
            <p:cNvCxnSpPr/>
            <p:nvPr/>
          </p:nvCxnSpPr>
          <p:spPr>
            <a:xfrm>
              <a:off x="2934419" y="3407404"/>
              <a:ext cx="534075" cy="0"/>
            </a:xfrm>
            <a:prstGeom prst="straightConnector1">
              <a:avLst/>
            </a:prstGeom>
            <a:noFill/>
            <a:ln cap="flat" cmpd="sng" w="12700">
              <a:solidFill>
                <a:srgbClr val="4A7DBA"/>
              </a:solidFill>
              <a:prstDash val="solid"/>
              <a:round/>
              <a:headEnd len="sm" w="sm" type="none"/>
              <a:tailEnd len="sm" w="sm" type="none"/>
            </a:ln>
          </p:spPr>
        </p:cxnSp>
        <p:cxnSp>
          <p:nvCxnSpPr>
            <p:cNvPr id="1579" name="Google Shape;1579;p24"/>
            <p:cNvCxnSpPr/>
            <p:nvPr/>
          </p:nvCxnSpPr>
          <p:spPr>
            <a:xfrm>
              <a:off x="2934419" y="3977466"/>
              <a:ext cx="534075" cy="0"/>
            </a:xfrm>
            <a:prstGeom prst="straightConnector1">
              <a:avLst/>
            </a:prstGeom>
            <a:noFill/>
            <a:ln cap="flat" cmpd="sng" w="12700">
              <a:solidFill>
                <a:srgbClr val="4A7DBA"/>
              </a:solidFill>
              <a:prstDash val="solid"/>
              <a:round/>
              <a:headEnd len="sm" w="sm" type="none"/>
              <a:tailEnd len="sm" w="sm" type="none"/>
            </a:ln>
          </p:spPr>
        </p:cxnSp>
        <p:cxnSp>
          <p:nvCxnSpPr>
            <p:cNvPr id="1580" name="Google Shape;1580;p24"/>
            <p:cNvCxnSpPr/>
            <p:nvPr/>
          </p:nvCxnSpPr>
          <p:spPr>
            <a:xfrm>
              <a:off x="2934419" y="5117590"/>
              <a:ext cx="534075" cy="0"/>
            </a:xfrm>
            <a:prstGeom prst="straightConnector1">
              <a:avLst/>
            </a:prstGeom>
            <a:noFill/>
            <a:ln cap="flat" cmpd="sng" w="12700">
              <a:solidFill>
                <a:srgbClr val="4A7DBA"/>
              </a:solidFill>
              <a:prstDash val="solid"/>
              <a:round/>
              <a:headEnd len="sm" w="sm" type="none"/>
              <a:tailEnd len="sm" w="sm" type="none"/>
            </a:ln>
          </p:spPr>
        </p:cxnSp>
        <p:cxnSp>
          <p:nvCxnSpPr>
            <p:cNvPr id="1581" name="Google Shape;1581;p24"/>
            <p:cNvCxnSpPr/>
            <p:nvPr/>
          </p:nvCxnSpPr>
          <p:spPr>
            <a:xfrm>
              <a:off x="2934419" y="5687650"/>
              <a:ext cx="534075" cy="0"/>
            </a:xfrm>
            <a:prstGeom prst="straightConnector1">
              <a:avLst/>
            </a:prstGeom>
            <a:noFill/>
            <a:ln cap="flat" cmpd="sng" w="12700">
              <a:solidFill>
                <a:srgbClr val="4A7DBA"/>
              </a:solidFill>
              <a:prstDash val="solid"/>
              <a:round/>
              <a:headEnd len="sm" w="sm" type="none"/>
              <a:tailEnd len="sm" w="sm" type="none"/>
            </a:ln>
          </p:spPr>
        </p:cxnSp>
        <p:cxnSp>
          <p:nvCxnSpPr>
            <p:cNvPr id="1582" name="Google Shape;1582;p24"/>
            <p:cNvCxnSpPr/>
            <p:nvPr/>
          </p:nvCxnSpPr>
          <p:spPr>
            <a:xfrm>
              <a:off x="2934419" y="4547528"/>
              <a:ext cx="534075" cy="0"/>
            </a:xfrm>
            <a:prstGeom prst="straightConnector1">
              <a:avLst/>
            </a:prstGeom>
            <a:noFill/>
            <a:ln cap="flat" cmpd="sng" w="12700">
              <a:solidFill>
                <a:srgbClr val="4A7DBA"/>
              </a:solidFill>
              <a:prstDash val="solid"/>
              <a:round/>
              <a:headEnd len="sm" w="sm" type="none"/>
              <a:tailEnd len="sm" w="sm" type="none"/>
            </a:ln>
          </p:spPr>
        </p:cxnSp>
        <p:cxnSp>
          <p:nvCxnSpPr>
            <p:cNvPr id="1583" name="Google Shape;1583;p24"/>
            <p:cNvCxnSpPr/>
            <p:nvPr/>
          </p:nvCxnSpPr>
          <p:spPr>
            <a:xfrm>
              <a:off x="7186237" y="3132355"/>
              <a:ext cx="534075" cy="0"/>
            </a:xfrm>
            <a:prstGeom prst="straightConnector1">
              <a:avLst/>
            </a:prstGeom>
            <a:noFill/>
            <a:ln cap="flat" cmpd="sng" w="12700">
              <a:solidFill>
                <a:srgbClr val="4A7DBA"/>
              </a:solidFill>
              <a:prstDash val="solid"/>
              <a:round/>
              <a:headEnd len="sm" w="sm" type="none"/>
              <a:tailEnd len="sm" w="sm" type="none"/>
            </a:ln>
          </p:spPr>
        </p:cxnSp>
        <p:cxnSp>
          <p:nvCxnSpPr>
            <p:cNvPr id="1584" name="Google Shape;1584;p24"/>
            <p:cNvCxnSpPr/>
            <p:nvPr/>
          </p:nvCxnSpPr>
          <p:spPr>
            <a:xfrm>
              <a:off x="7186237" y="3702417"/>
              <a:ext cx="534075" cy="0"/>
            </a:xfrm>
            <a:prstGeom prst="straightConnector1">
              <a:avLst/>
            </a:prstGeom>
            <a:noFill/>
            <a:ln cap="flat" cmpd="sng" w="12700">
              <a:solidFill>
                <a:srgbClr val="4A7DBA"/>
              </a:solidFill>
              <a:prstDash val="solid"/>
              <a:round/>
              <a:headEnd len="sm" w="sm" type="none"/>
              <a:tailEnd len="sm" w="sm" type="none"/>
            </a:ln>
          </p:spPr>
        </p:cxnSp>
        <p:cxnSp>
          <p:nvCxnSpPr>
            <p:cNvPr id="1585" name="Google Shape;1585;p24"/>
            <p:cNvCxnSpPr/>
            <p:nvPr/>
          </p:nvCxnSpPr>
          <p:spPr>
            <a:xfrm>
              <a:off x="7186237" y="4272479"/>
              <a:ext cx="534075" cy="0"/>
            </a:xfrm>
            <a:prstGeom prst="straightConnector1">
              <a:avLst/>
            </a:prstGeom>
            <a:noFill/>
            <a:ln cap="flat" cmpd="sng" w="12700">
              <a:solidFill>
                <a:srgbClr val="4A7DBA"/>
              </a:solidFill>
              <a:prstDash val="solid"/>
              <a:round/>
              <a:headEnd len="sm" w="sm" type="none"/>
              <a:tailEnd len="sm" w="sm" type="none"/>
            </a:ln>
          </p:spPr>
        </p:cxnSp>
        <p:cxnSp>
          <p:nvCxnSpPr>
            <p:cNvPr id="1586" name="Google Shape;1586;p24"/>
            <p:cNvCxnSpPr/>
            <p:nvPr/>
          </p:nvCxnSpPr>
          <p:spPr>
            <a:xfrm>
              <a:off x="7186237" y="5412603"/>
              <a:ext cx="534075" cy="0"/>
            </a:xfrm>
            <a:prstGeom prst="straightConnector1">
              <a:avLst/>
            </a:prstGeom>
            <a:noFill/>
            <a:ln cap="flat" cmpd="sng" w="12700">
              <a:solidFill>
                <a:srgbClr val="4A7DBA"/>
              </a:solidFill>
              <a:prstDash val="solid"/>
              <a:round/>
              <a:headEnd len="sm" w="sm" type="none"/>
              <a:tailEnd len="sm" w="sm" type="none"/>
            </a:ln>
          </p:spPr>
        </p:cxnSp>
        <p:cxnSp>
          <p:nvCxnSpPr>
            <p:cNvPr id="1587" name="Google Shape;1587;p24"/>
            <p:cNvCxnSpPr/>
            <p:nvPr/>
          </p:nvCxnSpPr>
          <p:spPr>
            <a:xfrm>
              <a:off x="7186237" y="4842541"/>
              <a:ext cx="534075" cy="0"/>
            </a:xfrm>
            <a:prstGeom prst="straightConnector1">
              <a:avLst/>
            </a:prstGeom>
            <a:noFill/>
            <a:ln cap="flat" cmpd="sng" w="12700">
              <a:solidFill>
                <a:srgbClr val="4A7DBA"/>
              </a:solidFill>
              <a:prstDash val="solid"/>
              <a:round/>
              <a:headEnd len="sm" w="sm" type="none"/>
              <a:tailEnd len="sm" w="sm" type="none"/>
            </a:ln>
          </p:spPr>
        </p:cxnSp>
        <p:cxnSp>
          <p:nvCxnSpPr>
            <p:cNvPr id="1588" name="Google Shape;1588;p24"/>
            <p:cNvCxnSpPr/>
            <p:nvPr/>
          </p:nvCxnSpPr>
          <p:spPr>
            <a:xfrm>
              <a:off x="5060328" y="3407403"/>
              <a:ext cx="534075" cy="0"/>
            </a:xfrm>
            <a:prstGeom prst="straightConnector1">
              <a:avLst/>
            </a:prstGeom>
            <a:noFill/>
            <a:ln cap="flat" cmpd="sng" w="12700">
              <a:solidFill>
                <a:srgbClr val="4A7DBA"/>
              </a:solidFill>
              <a:prstDash val="solid"/>
              <a:round/>
              <a:headEnd len="sm" w="sm" type="none"/>
              <a:tailEnd len="sm" w="sm" type="none"/>
            </a:ln>
          </p:spPr>
        </p:cxnSp>
        <p:cxnSp>
          <p:nvCxnSpPr>
            <p:cNvPr id="1589" name="Google Shape;1589;p24"/>
            <p:cNvCxnSpPr/>
            <p:nvPr/>
          </p:nvCxnSpPr>
          <p:spPr>
            <a:xfrm>
              <a:off x="5060328" y="3986628"/>
              <a:ext cx="534075" cy="0"/>
            </a:xfrm>
            <a:prstGeom prst="straightConnector1">
              <a:avLst/>
            </a:prstGeom>
            <a:noFill/>
            <a:ln cap="flat" cmpd="sng" w="12700">
              <a:solidFill>
                <a:srgbClr val="4A7DBA"/>
              </a:solidFill>
              <a:prstDash val="solid"/>
              <a:round/>
              <a:headEnd len="sm" w="sm" type="none"/>
              <a:tailEnd len="sm" w="sm" type="none"/>
            </a:ln>
          </p:spPr>
        </p:cxnSp>
        <p:cxnSp>
          <p:nvCxnSpPr>
            <p:cNvPr id="1590" name="Google Shape;1590;p24"/>
            <p:cNvCxnSpPr/>
            <p:nvPr/>
          </p:nvCxnSpPr>
          <p:spPr>
            <a:xfrm>
              <a:off x="5060328" y="4564690"/>
              <a:ext cx="534075" cy="0"/>
            </a:xfrm>
            <a:prstGeom prst="straightConnector1">
              <a:avLst/>
            </a:prstGeom>
            <a:noFill/>
            <a:ln cap="flat" cmpd="sng" w="12700">
              <a:solidFill>
                <a:srgbClr val="4A7DBA"/>
              </a:solidFill>
              <a:prstDash val="solid"/>
              <a:round/>
              <a:headEnd len="sm" w="sm" type="none"/>
              <a:tailEnd len="sm" w="sm" type="none"/>
            </a:ln>
          </p:spPr>
        </p:cxnSp>
        <p:cxnSp>
          <p:nvCxnSpPr>
            <p:cNvPr id="1591" name="Google Shape;1591;p24"/>
            <p:cNvCxnSpPr/>
            <p:nvPr/>
          </p:nvCxnSpPr>
          <p:spPr>
            <a:xfrm>
              <a:off x="5061724" y="5117590"/>
              <a:ext cx="534075" cy="0"/>
            </a:xfrm>
            <a:prstGeom prst="straightConnector1">
              <a:avLst/>
            </a:prstGeom>
            <a:noFill/>
            <a:ln cap="flat" cmpd="sng" w="12700">
              <a:solidFill>
                <a:srgbClr val="4A7DBA"/>
              </a:solidFill>
              <a:prstDash val="solid"/>
              <a:round/>
              <a:headEnd len="sm" w="sm" type="none"/>
              <a:tailEnd len="sm" w="sm" type="none"/>
            </a:ln>
          </p:spPr>
        </p:cxnSp>
        <p:cxnSp>
          <p:nvCxnSpPr>
            <p:cNvPr id="1592" name="Google Shape;1592;p24"/>
            <p:cNvCxnSpPr/>
            <p:nvPr/>
          </p:nvCxnSpPr>
          <p:spPr>
            <a:xfrm>
              <a:off x="6597598" y="3407403"/>
              <a:ext cx="534075" cy="0"/>
            </a:xfrm>
            <a:prstGeom prst="straightConnector1">
              <a:avLst/>
            </a:prstGeom>
            <a:noFill/>
            <a:ln cap="flat" cmpd="sng" w="12700">
              <a:solidFill>
                <a:srgbClr val="4A7DBA"/>
              </a:solidFill>
              <a:prstDash val="solid"/>
              <a:round/>
              <a:headEnd len="sm" w="sm" type="none"/>
              <a:tailEnd len="sm" w="sm" type="none"/>
            </a:ln>
          </p:spPr>
        </p:cxnSp>
        <p:cxnSp>
          <p:nvCxnSpPr>
            <p:cNvPr id="1593" name="Google Shape;1593;p24"/>
            <p:cNvCxnSpPr/>
            <p:nvPr/>
          </p:nvCxnSpPr>
          <p:spPr>
            <a:xfrm>
              <a:off x="6597598" y="3986628"/>
              <a:ext cx="534075" cy="0"/>
            </a:xfrm>
            <a:prstGeom prst="straightConnector1">
              <a:avLst/>
            </a:prstGeom>
            <a:noFill/>
            <a:ln cap="flat" cmpd="sng" w="12700">
              <a:solidFill>
                <a:srgbClr val="4A7DBA"/>
              </a:solidFill>
              <a:prstDash val="solid"/>
              <a:round/>
              <a:headEnd len="sm" w="sm" type="none"/>
              <a:tailEnd len="sm" w="sm" type="none"/>
            </a:ln>
          </p:spPr>
        </p:cxnSp>
        <p:cxnSp>
          <p:nvCxnSpPr>
            <p:cNvPr id="1594" name="Google Shape;1594;p24"/>
            <p:cNvCxnSpPr/>
            <p:nvPr/>
          </p:nvCxnSpPr>
          <p:spPr>
            <a:xfrm>
              <a:off x="6597598" y="4564690"/>
              <a:ext cx="534075" cy="0"/>
            </a:xfrm>
            <a:prstGeom prst="straightConnector1">
              <a:avLst/>
            </a:prstGeom>
            <a:noFill/>
            <a:ln cap="flat" cmpd="sng" w="12700">
              <a:solidFill>
                <a:srgbClr val="4A7DBA"/>
              </a:solidFill>
              <a:prstDash val="solid"/>
              <a:round/>
              <a:headEnd len="sm" w="sm" type="none"/>
              <a:tailEnd len="sm" w="sm" type="none"/>
            </a:ln>
          </p:spPr>
        </p:cxnSp>
        <p:cxnSp>
          <p:nvCxnSpPr>
            <p:cNvPr id="1595" name="Google Shape;1595;p24"/>
            <p:cNvCxnSpPr/>
            <p:nvPr/>
          </p:nvCxnSpPr>
          <p:spPr>
            <a:xfrm>
              <a:off x="6598994" y="5117590"/>
              <a:ext cx="534075" cy="0"/>
            </a:xfrm>
            <a:prstGeom prst="straightConnector1">
              <a:avLst/>
            </a:prstGeom>
            <a:noFill/>
            <a:ln cap="flat" cmpd="sng" w="12700">
              <a:solidFill>
                <a:srgbClr val="4A7DBA"/>
              </a:solidFill>
              <a:prstDash val="solid"/>
              <a:round/>
              <a:headEnd len="sm" w="sm" type="none"/>
              <a:tailEnd len="sm" w="sm" type="none"/>
            </a:ln>
          </p:spPr>
        </p:cxnSp>
        <p:cxnSp>
          <p:nvCxnSpPr>
            <p:cNvPr id="1596" name="Google Shape;1596;p24"/>
            <p:cNvCxnSpPr/>
            <p:nvPr/>
          </p:nvCxnSpPr>
          <p:spPr>
            <a:xfrm>
              <a:off x="8723507" y="3128626"/>
              <a:ext cx="534075" cy="0"/>
            </a:xfrm>
            <a:prstGeom prst="straightConnector1">
              <a:avLst/>
            </a:prstGeom>
            <a:noFill/>
            <a:ln cap="flat" cmpd="sng" w="12700">
              <a:solidFill>
                <a:srgbClr val="4A7DBA"/>
              </a:solidFill>
              <a:prstDash val="solid"/>
              <a:round/>
              <a:headEnd len="sm" w="sm" type="none"/>
              <a:tailEnd len="sm" w="sm" type="none"/>
            </a:ln>
          </p:spPr>
        </p:cxnSp>
        <p:cxnSp>
          <p:nvCxnSpPr>
            <p:cNvPr id="1597" name="Google Shape;1597;p24"/>
            <p:cNvCxnSpPr/>
            <p:nvPr/>
          </p:nvCxnSpPr>
          <p:spPr>
            <a:xfrm>
              <a:off x="8723507" y="3698688"/>
              <a:ext cx="534075" cy="0"/>
            </a:xfrm>
            <a:prstGeom prst="straightConnector1">
              <a:avLst/>
            </a:prstGeom>
            <a:noFill/>
            <a:ln cap="flat" cmpd="sng" w="12700">
              <a:solidFill>
                <a:srgbClr val="4A7DBA"/>
              </a:solidFill>
              <a:prstDash val="solid"/>
              <a:round/>
              <a:headEnd len="sm" w="sm" type="none"/>
              <a:tailEnd len="sm" w="sm" type="none"/>
            </a:ln>
          </p:spPr>
        </p:cxnSp>
        <p:cxnSp>
          <p:nvCxnSpPr>
            <p:cNvPr id="1598" name="Google Shape;1598;p24"/>
            <p:cNvCxnSpPr/>
            <p:nvPr/>
          </p:nvCxnSpPr>
          <p:spPr>
            <a:xfrm>
              <a:off x="8723507" y="4268750"/>
              <a:ext cx="534075" cy="0"/>
            </a:xfrm>
            <a:prstGeom prst="straightConnector1">
              <a:avLst/>
            </a:prstGeom>
            <a:noFill/>
            <a:ln cap="flat" cmpd="sng" w="12700">
              <a:solidFill>
                <a:srgbClr val="4A7DBA"/>
              </a:solidFill>
              <a:prstDash val="solid"/>
              <a:round/>
              <a:headEnd len="sm" w="sm" type="none"/>
              <a:tailEnd len="sm" w="sm" type="none"/>
            </a:ln>
          </p:spPr>
        </p:cxnSp>
        <p:cxnSp>
          <p:nvCxnSpPr>
            <p:cNvPr id="1599" name="Google Shape;1599;p24"/>
            <p:cNvCxnSpPr/>
            <p:nvPr/>
          </p:nvCxnSpPr>
          <p:spPr>
            <a:xfrm>
              <a:off x="8723507" y="5408874"/>
              <a:ext cx="534075" cy="0"/>
            </a:xfrm>
            <a:prstGeom prst="straightConnector1">
              <a:avLst/>
            </a:prstGeom>
            <a:noFill/>
            <a:ln cap="flat" cmpd="sng" w="12700">
              <a:solidFill>
                <a:srgbClr val="4A7DBA"/>
              </a:solidFill>
              <a:prstDash val="solid"/>
              <a:round/>
              <a:headEnd len="sm" w="sm" type="none"/>
              <a:tailEnd len="sm" w="sm" type="none"/>
            </a:ln>
          </p:spPr>
        </p:cxnSp>
        <p:cxnSp>
          <p:nvCxnSpPr>
            <p:cNvPr id="1600" name="Google Shape;1600;p24"/>
            <p:cNvCxnSpPr/>
            <p:nvPr/>
          </p:nvCxnSpPr>
          <p:spPr>
            <a:xfrm>
              <a:off x="8723507" y="4838812"/>
              <a:ext cx="534075" cy="0"/>
            </a:xfrm>
            <a:prstGeom prst="straightConnector1">
              <a:avLst/>
            </a:prstGeom>
            <a:noFill/>
            <a:ln cap="flat" cmpd="sng" w="12700">
              <a:solidFill>
                <a:srgbClr val="4A7DBA"/>
              </a:solidFill>
              <a:prstDash val="solid"/>
              <a:round/>
              <a:headEnd len="sm" w="sm" type="none"/>
              <a:tailEnd len="sm" w="sm" type="none"/>
            </a:ln>
          </p:spPr>
        </p:cxnSp>
      </p:grpSp>
      <p:sp>
        <p:nvSpPr>
          <p:cNvPr id="1601" name="Google Shape;1601;p24"/>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1602" name="Google Shape;1602;p24"/>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6" name="Shape 1606"/>
        <p:cNvGrpSpPr/>
        <p:nvPr/>
      </p:nvGrpSpPr>
      <p:grpSpPr>
        <a:xfrm>
          <a:off x="0" y="0"/>
          <a:ext cx="0" cy="0"/>
          <a:chOff x="0" y="0"/>
          <a:chExt cx="0" cy="0"/>
        </a:xfrm>
      </p:grpSpPr>
      <p:sp>
        <p:nvSpPr>
          <p:cNvPr id="1607" name="Google Shape;1607;p25"/>
          <p:cNvSpPr txBox="1"/>
          <p:nvPr>
            <p:ph idx="1" type="body"/>
          </p:nvPr>
        </p:nvSpPr>
        <p:spPr>
          <a:xfrm>
            <a:off x="838199" y="1233577"/>
            <a:ext cx="4670306" cy="4943386"/>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2400"/>
              <a:buChar char="•"/>
            </a:pPr>
            <a:r>
              <a:rPr lang="en-US" sz="2400"/>
              <a:t>Each engine can process one data stream at a given time</a:t>
            </a:r>
            <a:endParaRPr/>
          </a:p>
          <a:p>
            <a:pPr indent="-285750" lvl="1" marL="742950" rtl="0" algn="l">
              <a:spcBef>
                <a:spcPts val="400"/>
              </a:spcBef>
              <a:spcAft>
                <a:spcPts val="0"/>
              </a:spcAft>
              <a:buClr>
                <a:schemeClr val="dk1"/>
              </a:buClr>
              <a:buSzPts val="2000"/>
              <a:buChar char="–"/>
            </a:pPr>
            <a:r>
              <a:rPr lang="en-US" sz="2000"/>
              <a:t>1..4 streams processed concurrently</a:t>
            </a:r>
            <a:endParaRPr/>
          </a:p>
          <a:p>
            <a:pPr indent="0" lvl="1" marL="457200" rtl="0" algn="l">
              <a:spcBef>
                <a:spcPts val="400"/>
              </a:spcBef>
              <a:spcAft>
                <a:spcPts val="0"/>
              </a:spcAft>
              <a:buClr>
                <a:schemeClr val="dk1"/>
              </a:buClr>
              <a:buSzPts val="2000"/>
              <a:buNone/>
            </a:pPr>
            <a:r>
              <a:t/>
            </a:r>
            <a:endParaRPr sz="2000"/>
          </a:p>
          <a:p>
            <a:pPr indent="-342900" lvl="0" marL="342900" rtl="0" algn="l">
              <a:spcBef>
                <a:spcPts val="480"/>
              </a:spcBef>
              <a:spcAft>
                <a:spcPts val="0"/>
              </a:spcAft>
              <a:buClr>
                <a:schemeClr val="dk1"/>
              </a:buClr>
              <a:buSzPts val="2400"/>
              <a:buChar char="•"/>
            </a:pPr>
            <a:r>
              <a:rPr lang="en-US" sz="2400"/>
              <a:t>Datapath rules:</a:t>
            </a:r>
            <a:endParaRPr/>
          </a:p>
          <a:p>
            <a:pPr indent="-285750" lvl="1" marL="742950" rtl="0" algn="l">
              <a:spcBef>
                <a:spcPts val="400"/>
              </a:spcBef>
              <a:spcAft>
                <a:spcPts val="0"/>
              </a:spcAft>
              <a:buClr>
                <a:schemeClr val="dk1"/>
              </a:buClr>
              <a:buSzPts val="2000"/>
              <a:buChar char="–"/>
            </a:pPr>
            <a:r>
              <a:rPr lang="en-US" sz="2000"/>
              <a:t>Video pipes cannot feed overlay engine LCD1</a:t>
            </a:r>
            <a:endParaRPr/>
          </a:p>
          <a:p>
            <a:pPr indent="-285750" lvl="1" marL="742950" rtl="0" algn="l">
              <a:spcBef>
                <a:spcPts val="400"/>
              </a:spcBef>
              <a:spcAft>
                <a:spcPts val="0"/>
              </a:spcAft>
              <a:buClr>
                <a:schemeClr val="dk1"/>
              </a:buClr>
              <a:buSzPts val="2000"/>
              <a:buChar char="–"/>
            </a:pPr>
            <a:r>
              <a:rPr lang="en-US" sz="2000"/>
              <a:t>Graphics pipes cannot feed overlay engine LCD0 </a:t>
            </a:r>
            <a:endParaRPr/>
          </a:p>
          <a:p>
            <a:pPr indent="0" lvl="1" marL="457200" rtl="0" algn="l">
              <a:spcBef>
                <a:spcPts val="400"/>
              </a:spcBef>
              <a:spcAft>
                <a:spcPts val="0"/>
              </a:spcAft>
              <a:buClr>
                <a:schemeClr val="dk1"/>
              </a:buClr>
              <a:buSzPts val="2000"/>
              <a:buNone/>
            </a:pPr>
            <a:r>
              <a:t/>
            </a:r>
            <a:endParaRPr sz="2000"/>
          </a:p>
          <a:p>
            <a:pPr indent="-285750" lvl="1" marL="742950" rtl="0" algn="l">
              <a:spcBef>
                <a:spcPts val="400"/>
              </a:spcBef>
              <a:spcAft>
                <a:spcPts val="0"/>
              </a:spcAft>
              <a:buClr>
                <a:schemeClr val="dk1"/>
              </a:buClr>
              <a:buSzPts val="2000"/>
              <a:buChar char="–"/>
            </a:pPr>
            <a:r>
              <a:rPr lang="en-US" sz="2000"/>
              <a:t>LCD0 can only feed DP_A</a:t>
            </a:r>
            <a:endParaRPr/>
          </a:p>
          <a:p>
            <a:pPr indent="-285750" lvl="1" marL="742950" rtl="0" algn="l">
              <a:spcBef>
                <a:spcPts val="400"/>
              </a:spcBef>
              <a:spcAft>
                <a:spcPts val="0"/>
              </a:spcAft>
              <a:buClr>
                <a:schemeClr val="dk1"/>
              </a:buClr>
              <a:buSzPts val="2000"/>
              <a:buChar char="–"/>
            </a:pPr>
            <a:r>
              <a:rPr lang="en-US" sz="2000"/>
              <a:t>LCD1 can feed DSI_A or DSI_B</a:t>
            </a:r>
            <a:endParaRPr/>
          </a:p>
          <a:p>
            <a:pPr indent="-285750" lvl="1" marL="742950" rtl="0" algn="l">
              <a:spcBef>
                <a:spcPts val="400"/>
              </a:spcBef>
              <a:spcAft>
                <a:spcPts val="0"/>
              </a:spcAft>
              <a:buClr>
                <a:schemeClr val="dk1"/>
              </a:buClr>
              <a:buSzPts val="2000"/>
              <a:buChar char="–"/>
            </a:pPr>
            <a:r>
              <a:rPr lang="en-US" sz="2000"/>
              <a:t>LCD2 can feed DSI_A, DSI_B or DP_B</a:t>
            </a:r>
            <a:endParaRPr/>
          </a:p>
          <a:p>
            <a:pPr indent="-285750" lvl="1" marL="742950" rtl="0" algn="l">
              <a:spcBef>
                <a:spcPts val="400"/>
              </a:spcBef>
              <a:spcAft>
                <a:spcPts val="0"/>
              </a:spcAft>
              <a:buClr>
                <a:schemeClr val="dk1"/>
              </a:buClr>
              <a:buSzPts val="2000"/>
              <a:buChar char="–"/>
            </a:pPr>
            <a:r>
              <a:rPr lang="en-US" sz="2000"/>
              <a:t>TV can feed DP_A or HDMI</a:t>
            </a:r>
            <a:endParaRPr/>
          </a:p>
        </p:txBody>
      </p:sp>
      <p:sp>
        <p:nvSpPr>
          <p:cNvPr id="1608" name="Google Shape;1608;p2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Display Controller Example Description (cont’)</a:t>
            </a:r>
            <a:endParaRPr/>
          </a:p>
        </p:txBody>
      </p:sp>
      <p:grpSp>
        <p:nvGrpSpPr>
          <p:cNvPr id="1609" name="Google Shape;1609;p25"/>
          <p:cNvGrpSpPr/>
          <p:nvPr/>
        </p:nvGrpSpPr>
        <p:grpSpPr>
          <a:xfrm>
            <a:off x="5333671" y="1321519"/>
            <a:ext cx="6323163" cy="4302904"/>
            <a:chOff x="2934419" y="1742173"/>
            <a:chExt cx="6323163" cy="4302904"/>
          </a:xfrm>
        </p:grpSpPr>
        <p:sp>
          <p:nvSpPr>
            <p:cNvPr id="1610" name="Google Shape;1610;p25"/>
            <p:cNvSpPr/>
            <p:nvPr/>
          </p:nvSpPr>
          <p:spPr>
            <a:xfrm>
              <a:off x="3180054" y="1742173"/>
              <a:ext cx="5845460" cy="4302904"/>
            </a:xfrm>
            <a:prstGeom prst="rect">
              <a:avLst/>
            </a:prstGeom>
            <a:solidFill>
              <a:srgbClr val="DAE5F1"/>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DC</a:t>
              </a:r>
              <a:endParaRPr/>
            </a:p>
          </p:txBody>
        </p:sp>
        <p:sp>
          <p:nvSpPr>
            <p:cNvPr id="1611" name="Google Shape;1611;p25"/>
            <p:cNvSpPr/>
            <p:nvPr/>
          </p:nvSpPr>
          <p:spPr>
            <a:xfrm>
              <a:off x="5594403" y="3242590"/>
              <a:ext cx="1003195" cy="329627"/>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rgbClr val="000000"/>
                  </a:solidFill>
                  <a:latin typeface="Arial"/>
                  <a:ea typeface="Arial"/>
                  <a:cs typeface="Arial"/>
                  <a:sym typeface="Arial"/>
                </a:rPr>
                <a:t>LCD0</a:t>
              </a:r>
              <a:endParaRPr b="0" i="0" sz="1800" u="none" cap="none" strike="noStrike">
                <a:solidFill>
                  <a:srgbClr val="000000"/>
                </a:solidFill>
                <a:latin typeface="Arial"/>
                <a:ea typeface="Arial"/>
                <a:cs typeface="Arial"/>
                <a:sym typeface="Arial"/>
              </a:endParaRPr>
            </a:p>
          </p:txBody>
        </p:sp>
        <p:sp>
          <p:nvSpPr>
            <p:cNvPr id="1612" name="Google Shape;1612;p25"/>
            <p:cNvSpPr/>
            <p:nvPr/>
          </p:nvSpPr>
          <p:spPr>
            <a:xfrm>
              <a:off x="5594403" y="3812652"/>
              <a:ext cx="1003195" cy="329627"/>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LCD1</a:t>
              </a:r>
              <a:endParaRPr/>
            </a:p>
          </p:txBody>
        </p:sp>
        <p:sp>
          <p:nvSpPr>
            <p:cNvPr id="1613" name="Google Shape;1613;p25"/>
            <p:cNvSpPr/>
            <p:nvPr/>
          </p:nvSpPr>
          <p:spPr>
            <a:xfrm>
              <a:off x="5594403" y="4382714"/>
              <a:ext cx="1003195" cy="329627"/>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LCD2</a:t>
              </a:r>
              <a:endParaRPr/>
            </a:p>
          </p:txBody>
        </p:sp>
        <p:sp>
          <p:nvSpPr>
            <p:cNvPr id="1614" name="Google Shape;1614;p25"/>
            <p:cNvSpPr/>
            <p:nvPr/>
          </p:nvSpPr>
          <p:spPr>
            <a:xfrm>
              <a:off x="5594403" y="4952777"/>
              <a:ext cx="1003195" cy="329627"/>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TV</a:t>
              </a:r>
              <a:endParaRPr/>
            </a:p>
          </p:txBody>
        </p:sp>
        <p:sp>
          <p:nvSpPr>
            <p:cNvPr id="1615" name="Google Shape;1615;p25"/>
            <p:cNvSpPr/>
            <p:nvPr/>
          </p:nvSpPr>
          <p:spPr>
            <a:xfrm>
              <a:off x="7720312" y="2971330"/>
              <a:ext cx="1003195" cy="329627"/>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DSI_A</a:t>
              </a:r>
              <a:endParaRPr/>
            </a:p>
          </p:txBody>
        </p:sp>
        <p:sp>
          <p:nvSpPr>
            <p:cNvPr id="1616" name="Google Shape;1616;p25"/>
            <p:cNvSpPr/>
            <p:nvPr/>
          </p:nvSpPr>
          <p:spPr>
            <a:xfrm>
              <a:off x="7720312" y="4679734"/>
              <a:ext cx="1003195" cy="329627"/>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DP_B</a:t>
              </a:r>
              <a:endParaRPr/>
            </a:p>
          </p:txBody>
        </p:sp>
        <p:sp>
          <p:nvSpPr>
            <p:cNvPr id="1617" name="Google Shape;1617;p25"/>
            <p:cNvSpPr/>
            <p:nvPr/>
          </p:nvSpPr>
          <p:spPr>
            <a:xfrm>
              <a:off x="7720312" y="5249203"/>
              <a:ext cx="1003195" cy="329627"/>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HDMI</a:t>
              </a:r>
              <a:endParaRPr/>
            </a:p>
          </p:txBody>
        </p:sp>
        <p:sp>
          <p:nvSpPr>
            <p:cNvPr id="1618" name="Google Shape;1618;p25"/>
            <p:cNvSpPr/>
            <p:nvPr/>
          </p:nvSpPr>
          <p:spPr>
            <a:xfrm>
              <a:off x="7720312" y="3540798"/>
              <a:ext cx="1003195" cy="329627"/>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rgbClr val="000000"/>
                  </a:solidFill>
                  <a:latin typeface="Arial"/>
                  <a:ea typeface="Arial"/>
                  <a:cs typeface="Arial"/>
                  <a:sym typeface="Arial"/>
                </a:rPr>
                <a:t>DSI_B</a:t>
              </a:r>
              <a:endParaRPr b="0" i="0" sz="1800" u="none" cap="none" strike="noStrike">
                <a:solidFill>
                  <a:srgbClr val="000000"/>
                </a:solidFill>
                <a:latin typeface="Arial"/>
                <a:ea typeface="Arial"/>
                <a:cs typeface="Arial"/>
                <a:sym typeface="Arial"/>
              </a:endParaRPr>
            </a:p>
          </p:txBody>
        </p:sp>
        <p:sp>
          <p:nvSpPr>
            <p:cNvPr id="1619" name="Google Shape;1619;p25"/>
            <p:cNvSpPr/>
            <p:nvPr/>
          </p:nvSpPr>
          <p:spPr>
            <a:xfrm>
              <a:off x="7720312" y="4110266"/>
              <a:ext cx="1003195" cy="329627"/>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DP_A</a:t>
              </a:r>
              <a:endParaRPr/>
            </a:p>
          </p:txBody>
        </p:sp>
        <p:sp>
          <p:nvSpPr>
            <p:cNvPr id="1620" name="Google Shape;1620;p25"/>
            <p:cNvSpPr/>
            <p:nvPr/>
          </p:nvSpPr>
          <p:spPr>
            <a:xfrm>
              <a:off x="3468494" y="3242591"/>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Arial"/>
                  <a:ea typeface="Arial"/>
                  <a:cs typeface="Arial"/>
                  <a:sym typeface="Arial"/>
                </a:rPr>
                <a:t>Pipe1</a:t>
              </a:r>
              <a:endParaRPr/>
            </a:p>
          </p:txBody>
        </p:sp>
        <p:sp>
          <p:nvSpPr>
            <p:cNvPr id="1621" name="Google Shape;1621;p25"/>
            <p:cNvSpPr/>
            <p:nvPr/>
          </p:nvSpPr>
          <p:spPr>
            <a:xfrm>
              <a:off x="3468494" y="4952777"/>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Arial"/>
                  <a:ea typeface="Arial"/>
                  <a:cs typeface="Arial"/>
                  <a:sym typeface="Arial"/>
                </a:rPr>
                <a:t>Pipe4</a:t>
              </a:r>
              <a:endParaRPr/>
            </a:p>
          </p:txBody>
        </p:sp>
        <p:sp>
          <p:nvSpPr>
            <p:cNvPr id="1622" name="Google Shape;1622;p25"/>
            <p:cNvSpPr/>
            <p:nvPr/>
          </p:nvSpPr>
          <p:spPr>
            <a:xfrm>
              <a:off x="3468494" y="5522838"/>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Arial"/>
                  <a:ea typeface="Arial"/>
                  <a:cs typeface="Arial"/>
                  <a:sym typeface="Arial"/>
                </a:rPr>
                <a:t>Pipe5</a:t>
              </a:r>
              <a:endParaRPr/>
            </a:p>
          </p:txBody>
        </p:sp>
        <p:sp>
          <p:nvSpPr>
            <p:cNvPr id="1623" name="Google Shape;1623;p25"/>
            <p:cNvSpPr/>
            <p:nvPr/>
          </p:nvSpPr>
          <p:spPr>
            <a:xfrm>
              <a:off x="3468494" y="3812653"/>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Arial"/>
                  <a:ea typeface="Arial"/>
                  <a:cs typeface="Arial"/>
                  <a:sym typeface="Arial"/>
                </a:rPr>
                <a:t>Pipe2</a:t>
              </a:r>
              <a:endParaRPr/>
            </a:p>
          </p:txBody>
        </p:sp>
        <p:sp>
          <p:nvSpPr>
            <p:cNvPr id="1624" name="Google Shape;1624;p25"/>
            <p:cNvSpPr/>
            <p:nvPr/>
          </p:nvSpPr>
          <p:spPr>
            <a:xfrm>
              <a:off x="3468494" y="4382715"/>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Arial"/>
                  <a:ea typeface="Arial"/>
                  <a:cs typeface="Arial"/>
                  <a:sym typeface="Arial"/>
                </a:rPr>
                <a:t>Pipe3</a:t>
              </a:r>
              <a:endParaRPr/>
            </a:p>
          </p:txBody>
        </p:sp>
        <p:sp>
          <p:nvSpPr>
            <p:cNvPr id="1625" name="Google Shape;1625;p25"/>
            <p:cNvSpPr/>
            <p:nvPr/>
          </p:nvSpPr>
          <p:spPr>
            <a:xfrm>
              <a:off x="3468494" y="2672529"/>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Pipe0</a:t>
              </a:r>
              <a:endParaRPr/>
            </a:p>
          </p:txBody>
        </p:sp>
        <p:sp>
          <p:nvSpPr>
            <p:cNvPr id="1626" name="Google Shape;1626;p25"/>
            <p:cNvSpPr/>
            <p:nvPr/>
          </p:nvSpPr>
          <p:spPr>
            <a:xfrm>
              <a:off x="5004368" y="2837342"/>
              <a:ext cx="55959" cy="2850306"/>
            </a:xfrm>
            <a:prstGeom prst="rect">
              <a:avLst/>
            </a:prstGeom>
            <a:solidFill>
              <a:schemeClr val="accent1"/>
            </a:solidFill>
            <a:ln cap="flat" cmpd="sng" w="127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627" name="Google Shape;1627;p25"/>
            <p:cNvCxnSpPr/>
            <p:nvPr/>
          </p:nvCxnSpPr>
          <p:spPr>
            <a:xfrm>
              <a:off x="4471689" y="2837342"/>
              <a:ext cx="534075" cy="0"/>
            </a:xfrm>
            <a:prstGeom prst="straightConnector1">
              <a:avLst/>
            </a:prstGeom>
            <a:noFill/>
            <a:ln cap="flat" cmpd="sng" w="12700">
              <a:solidFill>
                <a:srgbClr val="4A7DBA"/>
              </a:solidFill>
              <a:prstDash val="solid"/>
              <a:round/>
              <a:headEnd len="sm" w="sm" type="none"/>
              <a:tailEnd len="sm" w="sm" type="none"/>
            </a:ln>
          </p:spPr>
        </p:cxnSp>
        <p:sp>
          <p:nvSpPr>
            <p:cNvPr id="1628" name="Google Shape;1628;p25"/>
            <p:cNvSpPr/>
            <p:nvPr/>
          </p:nvSpPr>
          <p:spPr>
            <a:xfrm>
              <a:off x="7131673" y="3128626"/>
              <a:ext cx="45719" cy="2280242"/>
            </a:xfrm>
            <a:prstGeom prst="rect">
              <a:avLst/>
            </a:prstGeom>
            <a:solidFill>
              <a:schemeClr val="accent1"/>
            </a:solidFill>
            <a:ln cap="flat" cmpd="sng" w="127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629" name="Google Shape;1629;p25"/>
            <p:cNvCxnSpPr/>
            <p:nvPr/>
          </p:nvCxnSpPr>
          <p:spPr>
            <a:xfrm>
              <a:off x="4471689" y="3407404"/>
              <a:ext cx="534075" cy="0"/>
            </a:xfrm>
            <a:prstGeom prst="straightConnector1">
              <a:avLst/>
            </a:prstGeom>
            <a:noFill/>
            <a:ln cap="flat" cmpd="sng" w="12700">
              <a:solidFill>
                <a:srgbClr val="4A7DBA"/>
              </a:solidFill>
              <a:prstDash val="solid"/>
              <a:round/>
              <a:headEnd len="sm" w="sm" type="none"/>
              <a:tailEnd len="sm" w="sm" type="none"/>
            </a:ln>
          </p:spPr>
        </p:cxnSp>
        <p:cxnSp>
          <p:nvCxnSpPr>
            <p:cNvPr id="1630" name="Google Shape;1630;p25"/>
            <p:cNvCxnSpPr/>
            <p:nvPr/>
          </p:nvCxnSpPr>
          <p:spPr>
            <a:xfrm>
              <a:off x="4471689" y="3977466"/>
              <a:ext cx="534075" cy="0"/>
            </a:xfrm>
            <a:prstGeom prst="straightConnector1">
              <a:avLst/>
            </a:prstGeom>
            <a:noFill/>
            <a:ln cap="flat" cmpd="sng" w="12700">
              <a:solidFill>
                <a:srgbClr val="4A7DBA"/>
              </a:solidFill>
              <a:prstDash val="solid"/>
              <a:round/>
              <a:headEnd len="sm" w="sm" type="none"/>
              <a:tailEnd len="sm" w="sm" type="none"/>
            </a:ln>
          </p:spPr>
        </p:cxnSp>
        <p:cxnSp>
          <p:nvCxnSpPr>
            <p:cNvPr id="1631" name="Google Shape;1631;p25"/>
            <p:cNvCxnSpPr/>
            <p:nvPr/>
          </p:nvCxnSpPr>
          <p:spPr>
            <a:xfrm>
              <a:off x="4471689" y="5117590"/>
              <a:ext cx="534075" cy="0"/>
            </a:xfrm>
            <a:prstGeom prst="straightConnector1">
              <a:avLst/>
            </a:prstGeom>
            <a:noFill/>
            <a:ln cap="flat" cmpd="sng" w="12700">
              <a:solidFill>
                <a:srgbClr val="4A7DBA"/>
              </a:solidFill>
              <a:prstDash val="solid"/>
              <a:round/>
              <a:headEnd len="sm" w="sm" type="none"/>
              <a:tailEnd len="sm" w="sm" type="none"/>
            </a:ln>
          </p:spPr>
        </p:cxnSp>
        <p:cxnSp>
          <p:nvCxnSpPr>
            <p:cNvPr id="1632" name="Google Shape;1632;p25"/>
            <p:cNvCxnSpPr/>
            <p:nvPr/>
          </p:nvCxnSpPr>
          <p:spPr>
            <a:xfrm>
              <a:off x="4471689" y="5687650"/>
              <a:ext cx="534075" cy="0"/>
            </a:xfrm>
            <a:prstGeom prst="straightConnector1">
              <a:avLst/>
            </a:prstGeom>
            <a:noFill/>
            <a:ln cap="flat" cmpd="sng" w="12700">
              <a:solidFill>
                <a:srgbClr val="4A7DBA"/>
              </a:solidFill>
              <a:prstDash val="solid"/>
              <a:round/>
              <a:headEnd len="sm" w="sm" type="none"/>
              <a:tailEnd len="sm" w="sm" type="none"/>
            </a:ln>
          </p:spPr>
        </p:cxnSp>
        <p:cxnSp>
          <p:nvCxnSpPr>
            <p:cNvPr id="1633" name="Google Shape;1633;p25"/>
            <p:cNvCxnSpPr/>
            <p:nvPr/>
          </p:nvCxnSpPr>
          <p:spPr>
            <a:xfrm>
              <a:off x="4471689" y="4547528"/>
              <a:ext cx="534075" cy="0"/>
            </a:xfrm>
            <a:prstGeom prst="straightConnector1">
              <a:avLst/>
            </a:prstGeom>
            <a:noFill/>
            <a:ln cap="flat" cmpd="sng" w="12700">
              <a:solidFill>
                <a:srgbClr val="4A7DBA"/>
              </a:solidFill>
              <a:prstDash val="solid"/>
              <a:round/>
              <a:headEnd len="sm" w="sm" type="none"/>
              <a:tailEnd len="sm" w="sm" type="none"/>
            </a:ln>
          </p:spPr>
        </p:cxnSp>
        <p:cxnSp>
          <p:nvCxnSpPr>
            <p:cNvPr id="1634" name="Google Shape;1634;p25"/>
            <p:cNvCxnSpPr/>
            <p:nvPr/>
          </p:nvCxnSpPr>
          <p:spPr>
            <a:xfrm>
              <a:off x="2934419" y="2837342"/>
              <a:ext cx="534075" cy="0"/>
            </a:xfrm>
            <a:prstGeom prst="straightConnector1">
              <a:avLst/>
            </a:prstGeom>
            <a:noFill/>
            <a:ln cap="flat" cmpd="sng" w="12700">
              <a:solidFill>
                <a:srgbClr val="4A7DBA"/>
              </a:solidFill>
              <a:prstDash val="solid"/>
              <a:round/>
              <a:headEnd len="sm" w="sm" type="none"/>
              <a:tailEnd len="sm" w="sm" type="none"/>
            </a:ln>
          </p:spPr>
        </p:cxnSp>
        <p:cxnSp>
          <p:nvCxnSpPr>
            <p:cNvPr id="1635" name="Google Shape;1635;p25"/>
            <p:cNvCxnSpPr/>
            <p:nvPr/>
          </p:nvCxnSpPr>
          <p:spPr>
            <a:xfrm>
              <a:off x="2934419" y="3407404"/>
              <a:ext cx="534075" cy="0"/>
            </a:xfrm>
            <a:prstGeom prst="straightConnector1">
              <a:avLst/>
            </a:prstGeom>
            <a:noFill/>
            <a:ln cap="flat" cmpd="sng" w="12700">
              <a:solidFill>
                <a:srgbClr val="4A7DBA"/>
              </a:solidFill>
              <a:prstDash val="solid"/>
              <a:round/>
              <a:headEnd len="sm" w="sm" type="none"/>
              <a:tailEnd len="sm" w="sm" type="none"/>
            </a:ln>
          </p:spPr>
        </p:cxnSp>
        <p:cxnSp>
          <p:nvCxnSpPr>
            <p:cNvPr id="1636" name="Google Shape;1636;p25"/>
            <p:cNvCxnSpPr/>
            <p:nvPr/>
          </p:nvCxnSpPr>
          <p:spPr>
            <a:xfrm>
              <a:off x="2934419" y="3977466"/>
              <a:ext cx="534075" cy="0"/>
            </a:xfrm>
            <a:prstGeom prst="straightConnector1">
              <a:avLst/>
            </a:prstGeom>
            <a:noFill/>
            <a:ln cap="flat" cmpd="sng" w="12700">
              <a:solidFill>
                <a:srgbClr val="4A7DBA"/>
              </a:solidFill>
              <a:prstDash val="solid"/>
              <a:round/>
              <a:headEnd len="sm" w="sm" type="none"/>
              <a:tailEnd len="sm" w="sm" type="none"/>
            </a:ln>
          </p:spPr>
        </p:cxnSp>
        <p:cxnSp>
          <p:nvCxnSpPr>
            <p:cNvPr id="1637" name="Google Shape;1637;p25"/>
            <p:cNvCxnSpPr/>
            <p:nvPr/>
          </p:nvCxnSpPr>
          <p:spPr>
            <a:xfrm>
              <a:off x="2934419" y="5117590"/>
              <a:ext cx="534075" cy="0"/>
            </a:xfrm>
            <a:prstGeom prst="straightConnector1">
              <a:avLst/>
            </a:prstGeom>
            <a:noFill/>
            <a:ln cap="flat" cmpd="sng" w="12700">
              <a:solidFill>
                <a:srgbClr val="4A7DBA"/>
              </a:solidFill>
              <a:prstDash val="solid"/>
              <a:round/>
              <a:headEnd len="sm" w="sm" type="none"/>
              <a:tailEnd len="sm" w="sm" type="none"/>
            </a:ln>
          </p:spPr>
        </p:cxnSp>
        <p:cxnSp>
          <p:nvCxnSpPr>
            <p:cNvPr id="1638" name="Google Shape;1638;p25"/>
            <p:cNvCxnSpPr/>
            <p:nvPr/>
          </p:nvCxnSpPr>
          <p:spPr>
            <a:xfrm>
              <a:off x="2934419" y="5687650"/>
              <a:ext cx="534075" cy="0"/>
            </a:xfrm>
            <a:prstGeom prst="straightConnector1">
              <a:avLst/>
            </a:prstGeom>
            <a:noFill/>
            <a:ln cap="flat" cmpd="sng" w="12700">
              <a:solidFill>
                <a:srgbClr val="4A7DBA"/>
              </a:solidFill>
              <a:prstDash val="solid"/>
              <a:round/>
              <a:headEnd len="sm" w="sm" type="none"/>
              <a:tailEnd len="sm" w="sm" type="none"/>
            </a:ln>
          </p:spPr>
        </p:cxnSp>
        <p:cxnSp>
          <p:nvCxnSpPr>
            <p:cNvPr id="1639" name="Google Shape;1639;p25"/>
            <p:cNvCxnSpPr/>
            <p:nvPr/>
          </p:nvCxnSpPr>
          <p:spPr>
            <a:xfrm>
              <a:off x="2934419" y="4547528"/>
              <a:ext cx="534075" cy="0"/>
            </a:xfrm>
            <a:prstGeom prst="straightConnector1">
              <a:avLst/>
            </a:prstGeom>
            <a:noFill/>
            <a:ln cap="flat" cmpd="sng" w="12700">
              <a:solidFill>
                <a:srgbClr val="4A7DBA"/>
              </a:solidFill>
              <a:prstDash val="solid"/>
              <a:round/>
              <a:headEnd len="sm" w="sm" type="none"/>
              <a:tailEnd len="sm" w="sm" type="none"/>
            </a:ln>
          </p:spPr>
        </p:cxnSp>
        <p:cxnSp>
          <p:nvCxnSpPr>
            <p:cNvPr id="1640" name="Google Shape;1640;p25"/>
            <p:cNvCxnSpPr/>
            <p:nvPr/>
          </p:nvCxnSpPr>
          <p:spPr>
            <a:xfrm>
              <a:off x="7186237" y="3132355"/>
              <a:ext cx="534075" cy="0"/>
            </a:xfrm>
            <a:prstGeom prst="straightConnector1">
              <a:avLst/>
            </a:prstGeom>
            <a:noFill/>
            <a:ln cap="flat" cmpd="sng" w="12700">
              <a:solidFill>
                <a:srgbClr val="4A7DBA"/>
              </a:solidFill>
              <a:prstDash val="solid"/>
              <a:round/>
              <a:headEnd len="sm" w="sm" type="none"/>
              <a:tailEnd len="sm" w="sm" type="none"/>
            </a:ln>
          </p:spPr>
        </p:cxnSp>
        <p:cxnSp>
          <p:nvCxnSpPr>
            <p:cNvPr id="1641" name="Google Shape;1641;p25"/>
            <p:cNvCxnSpPr/>
            <p:nvPr/>
          </p:nvCxnSpPr>
          <p:spPr>
            <a:xfrm>
              <a:off x="7186237" y="3702417"/>
              <a:ext cx="534075" cy="0"/>
            </a:xfrm>
            <a:prstGeom prst="straightConnector1">
              <a:avLst/>
            </a:prstGeom>
            <a:noFill/>
            <a:ln cap="flat" cmpd="sng" w="12700">
              <a:solidFill>
                <a:srgbClr val="4A7DBA"/>
              </a:solidFill>
              <a:prstDash val="solid"/>
              <a:round/>
              <a:headEnd len="sm" w="sm" type="none"/>
              <a:tailEnd len="sm" w="sm" type="none"/>
            </a:ln>
          </p:spPr>
        </p:cxnSp>
        <p:cxnSp>
          <p:nvCxnSpPr>
            <p:cNvPr id="1642" name="Google Shape;1642;p25"/>
            <p:cNvCxnSpPr/>
            <p:nvPr/>
          </p:nvCxnSpPr>
          <p:spPr>
            <a:xfrm>
              <a:off x="7186237" y="4272479"/>
              <a:ext cx="534075" cy="0"/>
            </a:xfrm>
            <a:prstGeom prst="straightConnector1">
              <a:avLst/>
            </a:prstGeom>
            <a:noFill/>
            <a:ln cap="flat" cmpd="sng" w="12700">
              <a:solidFill>
                <a:srgbClr val="4A7DBA"/>
              </a:solidFill>
              <a:prstDash val="solid"/>
              <a:round/>
              <a:headEnd len="sm" w="sm" type="none"/>
              <a:tailEnd len="sm" w="sm" type="none"/>
            </a:ln>
          </p:spPr>
        </p:cxnSp>
        <p:cxnSp>
          <p:nvCxnSpPr>
            <p:cNvPr id="1643" name="Google Shape;1643;p25"/>
            <p:cNvCxnSpPr/>
            <p:nvPr/>
          </p:nvCxnSpPr>
          <p:spPr>
            <a:xfrm>
              <a:off x="7186237" y="5412603"/>
              <a:ext cx="534075" cy="0"/>
            </a:xfrm>
            <a:prstGeom prst="straightConnector1">
              <a:avLst/>
            </a:prstGeom>
            <a:noFill/>
            <a:ln cap="flat" cmpd="sng" w="12700">
              <a:solidFill>
                <a:srgbClr val="4A7DBA"/>
              </a:solidFill>
              <a:prstDash val="solid"/>
              <a:round/>
              <a:headEnd len="sm" w="sm" type="none"/>
              <a:tailEnd len="sm" w="sm" type="none"/>
            </a:ln>
          </p:spPr>
        </p:cxnSp>
        <p:cxnSp>
          <p:nvCxnSpPr>
            <p:cNvPr id="1644" name="Google Shape;1644;p25"/>
            <p:cNvCxnSpPr/>
            <p:nvPr/>
          </p:nvCxnSpPr>
          <p:spPr>
            <a:xfrm>
              <a:off x="7186237" y="4842541"/>
              <a:ext cx="534075" cy="0"/>
            </a:xfrm>
            <a:prstGeom prst="straightConnector1">
              <a:avLst/>
            </a:prstGeom>
            <a:noFill/>
            <a:ln cap="flat" cmpd="sng" w="12700">
              <a:solidFill>
                <a:srgbClr val="4A7DBA"/>
              </a:solidFill>
              <a:prstDash val="solid"/>
              <a:round/>
              <a:headEnd len="sm" w="sm" type="none"/>
              <a:tailEnd len="sm" w="sm" type="none"/>
            </a:ln>
          </p:spPr>
        </p:cxnSp>
        <p:cxnSp>
          <p:nvCxnSpPr>
            <p:cNvPr id="1645" name="Google Shape;1645;p25"/>
            <p:cNvCxnSpPr/>
            <p:nvPr/>
          </p:nvCxnSpPr>
          <p:spPr>
            <a:xfrm>
              <a:off x="5060328" y="3407403"/>
              <a:ext cx="534075" cy="0"/>
            </a:xfrm>
            <a:prstGeom prst="straightConnector1">
              <a:avLst/>
            </a:prstGeom>
            <a:noFill/>
            <a:ln cap="flat" cmpd="sng" w="12700">
              <a:solidFill>
                <a:srgbClr val="4A7DBA"/>
              </a:solidFill>
              <a:prstDash val="solid"/>
              <a:round/>
              <a:headEnd len="sm" w="sm" type="none"/>
              <a:tailEnd len="sm" w="sm" type="none"/>
            </a:ln>
          </p:spPr>
        </p:cxnSp>
        <p:cxnSp>
          <p:nvCxnSpPr>
            <p:cNvPr id="1646" name="Google Shape;1646;p25"/>
            <p:cNvCxnSpPr/>
            <p:nvPr/>
          </p:nvCxnSpPr>
          <p:spPr>
            <a:xfrm>
              <a:off x="5060328" y="3986628"/>
              <a:ext cx="534075" cy="0"/>
            </a:xfrm>
            <a:prstGeom prst="straightConnector1">
              <a:avLst/>
            </a:prstGeom>
            <a:noFill/>
            <a:ln cap="flat" cmpd="sng" w="12700">
              <a:solidFill>
                <a:srgbClr val="4A7DBA"/>
              </a:solidFill>
              <a:prstDash val="solid"/>
              <a:round/>
              <a:headEnd len="sm" w="sm" type="none"/>
              <a:tailEnd len="sm" w="sm" type="none"/>
            </a:ln>
          </p:spPr>
        </p:cxnSp>
        <p:cxnSp>
          <p:nvCxnSpPr>
            <p:cNvPr id="1647" name="Google Shape;1647;p25"/>
            <p:cNvCxnSpPr/>
            <p:nvPr/>
          </p:nvCxnSpPr>
          <p:spPr>
            <a:xfrm>
              <a:off x="5060328" y="4564690"/>
              <a:ext cx="534075" cy="0"/>
            </a:xfrm>
            <a:prstGeom prst="straightConnector1">
              <a:avLst/>
            </a:prstGeom>
            <a:noFill/>
            <a:ln cap="flat" cmpd="sng" w="12700">
              <a:solidFill>
                <a:srgbClr val="4A7DBA"/>
              </a:solidFill>
              <a:prstDash val="solid"/>
              <a:round/>
              <a:headEnd len="sm" w="sm" type="none"/>
              <a:tailEnd len="sm" w="sm" type="none"/>
            </a:ln>
          </p:spPr>
        </p:cxnSp>
        <p:cxnSp>
          <p:nvCxnSpPr>
            <p:cNvPr id="1648" name="Google Shape;1648;p25"/>
            <p:cNvCxnSpPr/>
            <p:nvPr/>
          </p:nvCxnSpPr>
          <p:spPr>
            <a:xfrm>
              <a:off x="5061724" y="5117590"/>
              <a:ext cx="534075" cy="0"/>
            </a:xfrm>
            <a:prstGeom prst="straightConnector1">
              <a:avLst/>
            </a:prstGeom>
            <a:noFill/>
            <a:ln cap="flat" cmpd="sng" w="12700">
              <a:solidFill>
                <a:srgbClr val="4A7DBA"/>
              </a:solidFill>
              <a:prstDash val="solid"/>
              <a:round/>
              <a:headEnd len="sm" w="sm" type="none"/>
              <a:tailEnd len="sm" w="sm" type="none"/>
            </a:ln>
          </p:spPr>
        </p:cxnSp>
        <p:cxnSp>
          <p:nvCxnSpPr>
            <p:cNvPr id="1649" name="Google Shape;1649;p25"/>
            <p:cNvCxnSpPr/>
            <p:nvPr/>
          </p:nvCxnSpPr>
          <p:spPr>
            <a:xfrm>
              <a:off x="6597598" y="3407403"/>
              <a:ext cx="534075" cy="0"/>
            </a:xfrm>
            <a:prstGeom prst="straightConnector1">
              <a:avLst/>
            </a:prstGeom>
            <a:noFill/>
            <a:ln cap="flat" cmpd="sng" w="12700">
              <a:solidFill>
                <a:srgbClr val="4A7DBA"/>
              </a:solidFill>
              <a:prstDash val="solid"/>
              <a:round/>
              <a:headEnd len="sm" w="sm" type="none"/>
              <a:tailEnd len="sm" w="sm" type="none"/>
            </a:ln>
          </p:spPr>
        </p:cxnSp>
        <p:cxnSp>
          <p:nvCxnSpPr>
            <p:cNvPr id="1650" name="Google Shape;1650;p25"/>
            <p:cNvCxnSpPr/>
            <p:nvPr/>
          </p:nvCxnSpPr>
          <p:spPr>
            <a:xfrm>
              <a:off x="6597598" y="3986628"/>
              <a:ext cx="534075" cy="0"/>
            </a:xfrm>
            <a:prstGeom prst="straightConnector1">
              <a:avLst/>
            </a:prstGeom>
            <a:noFill/>
            <a:ln cap="flat" cmpd="sng" w="12700">
              <a:solidFill>
                <a:srgbClr val="4A7DBA"/>
              </a:solidFill>
              <a:prstDash val="solid"/>
              <a:round/>
              <a:headEnd len="sm" w="sm" type="none"/>
              <a:tailEnd len="sm" w="sm" type="none"/>
            </a:ln>
          </p:spPr>
        </p:cxnSp>
        <p:cxnSp>
          <p:nvCxnSpPr>
            <p:cNvPr id="1651" name="Google Shape;1651;p25"/>
            <p:cNvCxnSpPr/>
            <p:nvPr/>
          </p:nvCxnSpPr>
          <p:spPr>
            <a:xfrm>
              <a:off x="6597598" y="4564690"/>
              <a:ext cx="534075" cy="0"/>
            </a:xfrm>
            <a:prstGeom prst="straightConnector1">
              <a:avLst/>
            </a:prstGeom>
            <a:noFill/>
            <a:ln cap="flat" cmpd="sng" w="12700">
              <a:solidFill>
                <a:srgbClr val="4A7DBA"/>
              </a:solidFill>
              <a:prstDash val="solid"/>
              <a:round/>
              <a:headEnd len="sm" w="sm" type="none"/>
              <a:tailEnd len="sm" w="sm" type="none"/>
            </a:ln>
          </p:spPr>
        </p:cxnSp>
        <p:cxnSp>
          <p:nvCxnSpPr>
            <p:cNvPr id="1652" name="Google Shape;1652;p25"/>
            <p:cNvCxnSpPr/>
            <p:nvPr/>
          </p:nvCxnSpPr>
          <p:spPr>
            <a:xfrm>
              <a:off x="6598994" y="5117590"/>
              <a:ext cx="534075" cy="0"/>
            </a:xfrm>
            <a:prstGeom prst="straightConnector1">
              <a:avLst/>
            </a:prstGeom>
            <a:noFill/>
            <a:ln cap="flat" cmpd="sng" w="12700">
              <a:solidFill>
                <a:srgbClr val="4A7DBA"/>
              </a:solidFill>
              <a:prstDash val="solid"/>
              <a:round/>
              <a:headEnd len="sm" w="sm" type="none"/>
              <a:tailEnd len="sm" w="sm" type="none"/>
            </a:ln>
          </p:spPr>
        </p:cxnSp>
        <p:cxnSp>
          <p:nvCxnSpPr>
            <p:cNvPr id="1653" name="Google Shape;1653;p25"/>
            <p:cNvCxnSpPr/>
            <p:nvPr/>
          </p:nvCxnSpPr>
          <p:spPr>
            <a:xfrm>
              <a:off x="8723507" y="3128626"/>
              <a:ext cx="534075" cy="0"/>
            </a:xfrm>
            <a:prstGeom prst="straightConnector1">
              <a:avLst/>
            </a:prstGeom>
            <a:noFill/>
            <a:ln cap="flat" cmpd="sng" w="12700">
              <a:solidFill>
                <a:srgbClr val="4A7DBA"/>
              </a:solidFill>
              <a:prstDash val="solid"/>
              <a:round/>
              <a:headEnd len="sm" w="sm" type="none"/>
              <a:tailEnd len="sm" w="sm" type="none"/>
            </a:ln>
          </p:spPr>
        </p:cxnSp>
        <p:cxnSp>
          <p:nvCxnSpPr>
            <p:cNvPr id="1654" name="Google Shape;1654;p25"/>
            <p:cNvCxnSpPr/>
            <p:nvPr/>
          </p:nvCxnSpPr>
          <p:spPr>
            <a:xfrm>
              <a:off x="8723507" y="3698688"/>
              <a:ext cx="534075" cy="0"/>
            </a:xfrm>
            <a:prstGeom prst="straightConnector1">
              <a:avLst/>
            </a:prstGeom>
            <a:noFill/>
            <a:ln cap="flat" cmpd="sng" w="12700">
              <a:solidFill>
                <a:srgbClr val="4A7DBA"/>
              </a:solidFill>
              <a:prstDash val="solid"/>
              <a:round/>
              <a:headEnd len="sm" w="sm" type="none"/>
              <a:tailEnd len="sm" w="sm" type="none"/>
            </a:ln>
          </p:spPr>
        </p:cxnSp>
        <p:cxnSp>
          <p:nvCxnSpPr>
            <p:cNvPr id="1655" name="Google Shape;1655;p25"/>
            <p:cNvCxnSpPr/>
            <p:nvPr/>
          </p:nvCxnSpPr>
          <p:spPr>
            <a:xfrm>
              <a:off x="8723507" y="4268750"/>
              <a:ext cx="534075" cy="0"/>
            </a:xfrm>
            <a:prstGeom prst="straightConnector1">
              <a:avLst/>
            </a:prstGeom>
            <a:noFill/>
            <a:ln cap="flat" cmpd="sng" w="12700">
              <a:solidFill>
                <a:srgbClr val="4A7DBA"/>
              </a:solidFill>
              <a:prstDash val="solid"/>
              <a:round/>
              <a:headEnd len="sm" w="sm" type="none"/>
              <a:tailEnd len="sm" w="sm" type="none"/>
            </a:ln>
          </p:spPr>
        </p:cxnSp>
        <p:cxnSp>
          <p:nvCxnSpPr>
            <p:cNvPr id="1656" name="Google Shape;1656;p25"/>
            <p:cNvCxnSpPr/>
            <p:nvPr/>
          </p:nvCxnSpPr>
          <p:spPr>
            <a:xfrm>
              <a:off x="8723507" y="5408874"/>
              <a:ext cx="534075" cy="0"/>
            </a:xfrm>
            <a:prstGeom prst="straightConnector1">
              <a:avLst/>
            </a:prstGeom>
            <a:noFill/>
            <a:ln cap="flat" cmpd="sng" w="12700">
              <a:solidFill>
                <a:srgbClr val="4A7DBA"/>
              </a:solidFill>
              <a:prstDash val="solid"/>
              <a:round/>
              <a:headEnd len="sm" w="sm" type="none"/>
              <a:tailEnd len="sm" w="sm" type="none"/>
            </a:ln>
          </p:spPr>
        </p:cxnSp>
        <p:cxnSp>
          <p:nvCxnSpPr>
            <p:cNvPr id="1657" name="Google Shape;1657;p25"/>
            <p:cNvCxnSpPr/>
            <p:nvPr/>
          </p:nvCxnSpPr>
          <p:spPr>
            <a:xfrm>
              <a:off x="8723507" y="4838812"/>
              <a:ext cx="534075" cy="0"/>
            </a:xfrm>
            <a:prstGeom prst="straightConnector1">
              <a:avLst/>
            </a:prstGeom>
            <a:noFill/>
            <a:ln cap="flat" cmpd="sng" w="12700">
              <a:solidFill>
                <a:srgbClr val="4A7DBA"/>
              </a:solidFill>
              <a:prstDash val="solid"/>
              <a:round/>
              <a:headEnd len="sm" w="sm" type="none"/>
              <a:tailEnd len="sm" w="sm" type="none"/>
            </a:ln>
          </p:spPr>
        </p:cxnSp>
      </p:grpSp>
      <p:grpSp>
        <p:nvGrpSpPr>
          <p:cNvPr id="1658" name="Google Shape;1658;p25"/>
          <p:cNvGrpSpPr/>
          <p:nvPr/>
        </p:nvGrpSpPr>
        <p:grpSpPr>
          <a:xfrm>
            <a:off x="5600708" y="2711863"/>
            <a:ext cx="5830882" cy="1419238"/>
            <a:chOff x="5600708" y="2711863"/>
            <a:chExt cx="5830882" cy="1419238"/>
          </a:xfrm>
        </p:grpSpPr>
        <p:cxnSp>
          <p:nvCxnSpPr>
            <p:cNvPr id="1659" name="Google Shape;1659;p25"/>
            <p:cNvCxnSpPr/>
            <p:nvPr/>
          </p:nvCxnSpPr>
          <p:spPr>
            <a:xfrm flipH="1" rot="10800000">
              <a:off x="8508860" y="2711863"/>
              <a:ext cx="2922730" cy="1419238"/>
            </a:xfrm>
            <a:prstGeom prst="bentConnector3">
              <a:avLst>
                <a:gd fmla="val 35524" name="adj1"/>
              </a:avLst>
            </a:prstGeom>
            <a:noFill/>
            <a:ln cap="flat" cmpd="sng" w="31750">
              <a:solidFill>
                <a:srgbClr val="92D050"/>
              </a:solidFill>
              <a:prstDash val="solid"/>
              <a:round/>
              <a:headEnd len="sm" w="sm" type="none"/>
              <a:tailEnd len="sm" w="sm" type="none"/>
            </a:ln>
          </p:spPr>
        </p:cxnSp>
        <p:cxnSp>
          <p:nvCxnSpPr>
            <p:cNvPr id="1660" name="Google Shape;1660;p25"/>
            <p:cNvCxnSpPr/>
            <p:nvPr/>
          </p:nvCxnSpPr>
          <p:spPr>
            <a:xfrm>
              <a:off x="5600708" y="2984963"/>
              <a:ext cx="2958481" cy="1136737"/>
            </a:xfrm>
            <a:prstGeom prst="bentConnector3">
              <a:avLst>
                <a:gd fmla="val 58996" name="adj1"/>
              </a:avLst>
            </a:prstGeom>
            <a:noFill/>
            <a:ln cap="flat" cmpd="sng" w="31750">
              <a:solidFill>
                <a:srgbClr val="92D050"/>
              </a:solidFill>
              <a:prstDash val="solid"/>
              <a:round/>
              <a:headEnd len="sm" w="sm" type="none"/>
              <a:tailEnd len="sm" w="sm" type="none"/>
            </a:ln>
          </p:spPr>
        </p:cxnSp>
      </p:grpSp>
      <p:grpSp>
        <p:nvGrpSpPr>
          <p:cNvPr id="1661" name="Google Shape;1661;p25"/>
          <p:cNvGrpSpPr/>
          <p:nvPr/>
        </p:nvGrpSpPr>
        <p:grpSpPr>
          <a:xfrm>
            <a:off x="5563068" y="2418366"/>
            <a:ext cx="5875411" cy="2584085"/>
            <a:chOff x="5563068" y="2418366"/>
            <a:chExt cx="5875411" cy="2584085"/>
          </a:xfrm>
        </p:grpSpPr>
        <p:cxnSp>
          <p:nvCxnSpPr>
            <p:cNvPr id="1662" name="Google Shape;1662;p25"/>
            <p:cNvCxnSpPr/>
            <p:nvPr/>
          </p:nvCxnSpPr>
          <p:spPr>
            <a:xfrm>
              <a:off x="5563068" y="2418366"/>
              <a:ext cx="2938968" cy="2289872"/>
            </a:xfrm>
            <a:prstGeom prst="bentConnector3">
              <a:avLst>
                <a:gd fmla="val 63467" name="adj1"/>
              </a:avLst>
            </a:prstGeom>
            <a:noFill/>
            <a:ln cap="flat" cmpd="sng" w="31750">
              <a:solidFill>
                <a:srgbClr val="92D050"/>
              </a:solidFill>
              <a:prstDash val="solid"/>
              <a:round/>
              <a:headEnd len="sm" w="sm" type="none"/>
              <a:tailEnd len="sm" w="sm" type="none"/>
            </a:ln>
          </p:spPr>
        </p:cxnSp>
        <p:cxnSp>
          <p:nvCxnSpPr>
            <p:cNvPr id="1663" name="Google Shape;1663;p25"/>
            <p:cNvCxnSpPr/>
            <p:nvPr/>
          </p:nvCxnSpPr>
          <p:spPr>
            <a:xfrm>
              <a:off x="8479014" y="4704892"/>
              <a:ext cx="2959465" cy="297559"/>
            </a:xfrm>
            <a:prstGeom prst="bentConnector3">
              <a:avLst>
                <a:gd fmla="val 36396" name="adj1"/>
              </a:avLst>
            </a:prstGeom>
            <a:noFill/>
            <a:ln cap="flat" cmpd="sng" w="31750">
              <a:solidFill>
                <a:srgbClr val="92D050"/>
              </a:solidFill>
              <a:prstDash val="solid"/>
              <a:round/>
              <a:headEnd len="sm" w="sm" type="none"/>
              <a:tailEnd len="sm" w="sm" type="none"/>
            </a:ln>
          </p:spPr>
        </p:cxnSp>
      </p:grpSp>
      <p:grpSp>
        <p:nvGrpSpPr>
          <p:cNvPr id="1664" name="Google Shape;1664;p25"/>
          <p:cNvGrpSpPr/>
          <p:nvPr/>
        </p:nvGrpSpPr>
        <p:grpSpPr>
          <a:xfrm>
            <a:off x="5565593" y="2988427"/>
            <a:ext cx="5859173" cy="857816"/>
            <a:chOff x="5565593" y="2988427"/>
            <a:chExt cx="5859173" cy="857816"/>
          </a:xfrm>
        </p:grpSpPr>
        <p:cxnSp>
          <p:nvCxnSpPr>
            <p:cNvPr id="1665" name="Google Shape;1665;p25"/>
            <p:cNvCxnSpPr/>
            <p:nvPr/>
          </p:nvCxnSpPr>
          <p:spPr>
            <a:xfrm>
              <a:off x="8502036" y="2988427"/>
              <a:ext cx="2922730" cy="857816"/>
            </a:xfrm>
            <a:prstGeom prst="bentConnector3">
              <a:avLst>
                <a:gd fmla="val 31789" name="adj1"/>
              </a:avLst>
            </a:prstGeom>
            <a:noFill/>
            <a:ln cap="flat" cmpd="sng" w="31750">
              <a:solidFill>
                <a:srgbClr val="92D050"/>
              </a:solidFill>
              <a:prstDash val="solid"/>
              <a:round/>
              <a:headEnd len="sm" w="sm" type="none"/>
              <a:tailEnd len="sm" w="sm" type="none"/>
            </a:ln>
          </p:spPr>
        </p:cxnSp>
        <p:cxnSp>
          <p:nvCxnSpPr>
            <p:cNvPr id="1666" name="Google Shape;1666;p25"/>
            <p:cNvCxnSpPr/>
            <p:nvPr/>
          </p:nvCxnSpPr>
          <p:spPr>
            <a:xfrm flipH="1" rot="10800000">
              <a:off x="5565593" y="2990376"/>
              <a:ext cx="2991006" cy="565962"/>
            </a:xfrm>
            <a:prstGeom prst="bentConnector3">
              <a:avLst>
                <a:gd fmla="val 65285" name="adj1"/>
              </a:avLst>
            </a:prstGeom>
            <a:noFill/>
            <a:ln cap="flat" cmpd="sng" w="31750">
              <a:solidFill>
                <a:srgbClr val="92D050"/>
              </a:solidFill>
              <a:prstDash val="solid"/>
              <a:round/>
              <a:headEnd len="sm" w="sm" type="none"/>
              <a:tailEnd len="sm" w="sm" type="none"/>
            </a:ln>
          </p:spPr>
        </p:cxnSp>
      </p:grpSp>
      <p:grpSp>
        <p:nvGrpSpPr>
          <p:cNvPr id="1667" name="Google Shape;1667;p25"/>
          <p:cNvGrpSpPr/>
          <p:nvPr/>
        </p:nvGrpSpPr>
        <p:grpSpPr>
          <a:xfrm>
            <a:off x="5576241" y="3277536"/>
            <a:ext cx="5813555" cy="1422069"/>
            <a:chOff x="5576241" y="3277536"/>
            <a:chExt cx="5813555" cy="1422069"/>
          </a:xfrm>
        </p:grpSpPr>
        <p:cxnSp>
          <p:nvCxnSpPr>
            <p:cNvPr id="1668" name="Google Shape;1668;p25"/>
            <p:cNvCxnSpPr/>
            <p:nvPr/>
          </p:nvCxnSpPr>
          <p:spPr>
            <a:xfrm flipH="1" rot="10800000">
              <a:off x="5576241" y="3556338"/>
              <a:ext cx="2902773" cy="1143267"/>
            </a:xfrm>
            <a:prstGeom prst="bentConnector3">
              <a:avLst>
                <a:gd fmla="val 69982" name="adj1"/>
              </a:avLst>
            </a:prstGeom>
            <a:noFill/>
            <a:ln cap="flat" cmpd="sng" w="31750">
              <a:solidFill>
                <a:srgbClr val="92D050"/>
              </a:solidFill>
              <a:prstDash val="solid"/>
              <a:round/>
              <a:headEnd len="sm" w="sm" type="none"/>
              <a:tailEnd len="sm" w="sm" type="none"/>
            </a:ln>
          </p:spPr>
        </p:cxnSp>
        <p:cxnSp>
          <p:nvCxnSpPr>
            <p:cNvPr id="1669" name="Google Shape;1669;p25"/>
            <p:cNvCxnSpPr/>
            <p:nvPr/>
          </p:nvCxnSpPr>
          <p:spPr>
            <a:xfrm flipH="1" rot="10800000">
              <a:off x="8472157" y="3277536"/>
              <a:ext cx="2917639" cy="282045"/>
            </a:xfrm>
            <a:prstGeom prst="bentConnector3">
              <a:avLst>
                <a:gd fmla="val 40411" name="adj1"/>
              </a:avLst>
            </a:prstGeom>
            <a:noFill/>
            <a:ln cap="flat" cmpd="sng" w="31750">
              <a:solidFill>
                <a:srgbClr val="92D050"/>
              </a:solidFill>
              <a:prstDash val="solid"/>
              <a:round/>
              <a:headEnd len="sm" w="sm" type="none"/>
              <a:tailEnd len="sm" w="sm" type="none"/>
            </a:ln>
          </p:spPr>
        </p:cxnSp>
      </p:grpSp>
      <p:cxnSp>
        <p:nvCxnSpPr>
          <p:cNvPr id="1670" name="Google Shape;1670;p25"/>
          <p:cNvCxnSpPr>
            <a:stCxn id="1620" idx="3"/>
            <a:endCxn id="1612" idx="1"/>
          </p:cNvCxnSpPr>
          <p:nvPr/>
        </p:nvCxnSpPr>
        <p:spPr>
          <a:xfrm>
            <a:off x="6870941" y="2986750"/>
            <a:ext cx="1122600" cy="570000"/>
          </a:xfrm>
          <a:prstGeom prst="bentConnector3">
            <a:avLst>
              <a:gd fmla="val 50005" name="adj1"/>
            </a:avLst>
          </a:prstGeom>
          <a:noFill/>
          <a:ln cap="flat" cmpd="sng" w="31750">
            <a:solidFill>
              <a:srgbClr val="FF0000"/>
            </a:solidFill>
            <a:prstDash val="solid"/>
            <a:round/>
            <a:headEnd len="sm" w="sm" type="none"/>
            <a:tailEnd len="sm" w="sm" type="none"/>
          </a:ln>
        </p:spPr>
      </p:cxnSp>
      <p:cxnSp>
        <p:nvCxnSpPr>
          <p:cNvPr id="1671" name="Google Shape;1671;p25"/>
          <p:cNvCxnSpPr>
            <a:stCxn id="1613" idx="3"/>
            <a:endCxn id="1619" idx="1"/>
          </p:cNvCxnSpPr>
          <p:nvPr/>
        </p:nvCxnSpPr>
        <p:spPr>
          <a:xfrm flipH="1" rot="10800000">
            <a:off x="8996850" y="3854474"/>
            <a:ext cx="1122600" cy="272400"/>
          </a:xfrm>
          <a:prstGeom prst="bentConnector3">
            <a:avLst>
              <a:gd fmla="val 50005" name="adj1"/>
            </a:avLst>
          </a:prstGeom>
          <a:noFill/>
          <a:ln cap="flat" cmpd="sng" w="31750">
            <a:solidFill>
              <a:srgbClr val="FF0000"/>
            </a:solidFill>
            <a:prstDash val="solid"/>
            <a:round/>
            <a:headEnd len="sm" w="sm" type="none"/>
            <a:tailEnd len="sm" w="sm" type="none"/>
          </a:ln>
        </p:spPr>
      </p:cxnSp>
      <p:sp>
        <p:nvSpPr>
          <p:cNvPr id="1672" name="Google Shape;1672;p25"/>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1673" name="Google Shape;1673;p25"/>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66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65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664"/>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66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7" name="Shape 1677"/>
        <p:cNvGrpSpPr/>
        <p:nvPr/>
      </p:nvGrpSpPr>
      <p:grpSpPr>
        <a:xfrm>
          <a:off x="0" y="0"/>
          <a:ext cx="0" cy="0"/>
          <a:chOff x="0" y="0"/>
          <a:chExt cx="0" cy="0"/>
        </a:xfrm>
      </p:grpSpPr>
      <p:sp>
        <p:nvSpPr>
          <p:cNvPr id="1678" name="Google Shape;1678;p26"/>
          <p:cNvSpPr/>
          <p:nvPr/>
        </p:nvSpPr>
        <p:spPr>
          <a:xfrm>
            <a:off x="762325" y="1335074"/>
            <a:ext cx="5516747" cy="3574525"/>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typedef</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enum</a:t>
            </a:r>
            <a:r>
              <a:rPr lang="en-US" sz="1200">
                <a:solidFill>
                  <a:schemeClr val="dk1"/>
                </a:solidFill>
                <a:latin typeface="Consolas"/>
                <a:ea typeface="Consolas"/>
                <a:cs typeface="Consolas"/>
                <a:sym typeface="Consolas"/>
              </a:rPr>
              <a:t> {VID, GFX} pipe_kind_e;</a:t>
            </a:r>
            <a:endParaRPr/>
          </a:p>
          <a:p>
            <a:pPr indent="0" lvl="0" marL="0" marR="0" rtl="0" algn="l">
              <a:lnSpc>
                <a:spcPct val="90000"/>
              </a:lnSpc>
              <a:spcBef>
                <a:spcPts val="240"/>
              </a:spcBef>
              <a:spcAft>
                <a:spcPts val="0"/>
              </a:spcAft>
              <a:buNone/>
            </a:pPr>
            <a:r>
              <a:rPr lang="en-US" sz="1200">
                <a:solidFill>
                  <a:srgbClr val="C00000"/>
                </a:solidFill>
                <a:latin typeface="Consolas"/>
                <a:ea typeface="Consolas"/>
                <a:cs typeface="Consolas"/>
                <a:sym typeface="Consolas"/>
              </a:rPr>
              <a:t>typedef</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enum</a:t>
            </a:r>
            <a:r>
              <a:rPr lang="en-US" sz="1200">
                <a:solidFill>
                  <a:schemeClr val="dk1"/>
                </a:solidFill>
                <a:latin typeface="Consolas"/>
                <a:ea typeface="Consolas"/>
                <a:cs typeface="Consolas"/>
                <a:sym typeface="Consolas"/>
              </a:rPr>
              <a:t> {LCD0, LCD1, LCD2, TV} overlay_kind_e;</a:t>
            </a:r>
            <a:endParaRPr/>
          </a:p>
          <a:p>
            <a:pPr indent="0" lvl="0" marL="0" marR="0" rtl="0" algn="l">
              <a:lnSpc>
                <a:spcPct val="90000"/>
              </a:lnSpc>
              <a:spcBef>
                <a:spcPts val="240"/>
              </a:spcBef>
              <a:spcAft>
                <a:spcPts val="0"/>
              </a:spcAft>
              <a:buNone/>
            </a:pPr>
            <a:r>
              <a:rPr lang="en-US" sz="1200">
                <a:solidFill>
                  <a:srgbClr val="C00000"/>
                </a:solidFill>
                <a:latin typeface="Consolas"/>
                <a:ea typeface="Consolas"/>
                <a:cs typeface="Consolas"/>
                <a:sym typeface="Consolas"/>
              </a:rPr>
              <a:t>typedef</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enum</a:t>
            </a:r>
            <a:r>
              <a:rPr lang="en-US" sz="1200">
                <a:solidFill>
                  <a:schemeClr val="dk1"/>
                </a:solidFill>
                <a:latin typeface="Consolas"/>
                <a:ea typeface="Consolas"/>
                <a:cs typeface="Consolas"/>
                <a:sym typeface="Consolas"/>
              </a:rPr>
              <a:t> {DSI_A, DSI_B, DP_A, DP_B, HDMI} interface_kind_e;</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rgbClr val="C00000"/>
                </a:solidFill>
                <a:latin typeface="Consolas"/>
                <a:ea typeface="Consolas"/>
                <a:cs typeface="Consolas"/>
                <a:sym typeface="Consolas"/>
              </a:rPr>
              <a:t>class</a:t>
            </a:r>
            <a:r>
              <a:rPr lang="en-US" sz="1200">
                <a:solidFill>
                  <a:schemeClr val="dk1"/>
                </a:solidFill>
                <a:latin typeface="Consolas"/>
                <a:ea typeface="Consolas"/>
                <a:cs typeface="Consolas"/>
                <a:sym typeface="Consolas"/>
              </a:rPr>
              <a:t> process_stream </a:t>
            </a:r>
            <a:r>
              <a:rPr lang="en-US" sz="1200">
                <a:solidFill>
                  <a:srgbClr val="C00000"/>
                </a:solidFill>
                <a:latin typeface="Consolas"/>
                <a:ea typeface="Consolas"/>
                <a:cs typeface="Consolas"/>
                <a:sym typeface="Consolas"/>
              </a:rPr>
              <a:t>extends</a:t>
            </a:r>
            <a:r>
              <a:rPr lang="en-US" sz="1200">
                <a:solidFill>
                  <a:schemeClr val="dk1"/>
                </a:solidFill>
                <a:latin typeface="Consolas"/>
                <a:ea typeface="Consolas"/>
                <a:cs typeface="Consolas"/>
                <a:sym typeface="Consolas"/>
              </a:rPr>
              <a:t> uvm_object;</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int</a:t>
            </a:r>
            <a:r>
              <a:rPr lang="en-US" sz="1200">
                <a:solidFill>
                  <a:schemeClr val="dk1"/>
                </a:solidFill>
                <a:latin typeface="Consolas"/>
                <a:ea typeface="Consolas"/>
                <a:cs typeface="Consolas"/>
                <a:sym typeface="Consolas"/>
              </a:rPr>
              <a:t> pipe_id;</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pipe_kind_e pipe_kind;</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pipe_kind_c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pipe_kind == VID -&gt; pipe_id inside {0,1,2};</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pipe_kind == GFX -&gt; pipe_id inside {3,4,5};</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overlay_kind_e overlay_kind;</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interface_kind_e interface_kind;</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rgbClr val="C00000"/>
                </a:solidFill>
                <a:latin typeface="Consolas"/>
                <a:ea typeface="Consolas"/>
                <a:cs typeface="Consolas"/>
                <a:sym typeface="Consolas"/>
              </a:rPr>
              <a:t>endclass</a:t>
            </a:r>
            <a:endParaRPr sz="1200">
              <a:solidFill>
                <a:srgbClr val="C00000"/>
              </a:solidFill>
              <a:latin typeface="Consolas"/>
              <a:ea typeface="Consolas"/>
              <a:cs typeface="Consolas"/>
              <a:sym typeface="Consolas"/>
            </a:endParaRPr>
          </a:p>
        </p:txBody>
      </p:sp>
      <p:sp>
        <p:nvSpPr>
          <p:cNvPr id="1679" name="Google Shape;1679;p2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Modeling Data Streams in SystemVerilog</a:t>
            </a:r>
            <a:endParaRPr/>
          </a:p>
        </p:txBody>
      </p:sp>
      <p:grpSp>
        <p:nvGrpSpPr>
          <p:cNvPr id="1680" name="Google Shape;1680;p26"/>
          <p:cNvGrpSpPr/>
          <p:nvPr/>
        </p:nvGrpSpPr>
        <p:grpSpPr>
          <a:xfrm>
            <a:off x="6475395" y="2315361"/>
            <a:ext cx="5349219" cy="3476841"/>
            <a:chOff x="2934419" y="1742173"/>
            <a:chExt cx="6323163" cy="4302904"/>
          </a:xfrm>
        </p:grpSpPr>
        <p:sp>
          <p:nvSpPr>
            <p:cNvPr id="1681" name="Google Shape;1681;p26"/>
            <p:cNvSpPr/>
            <p:nvPr/>
          </p:nvSpPr>
          <p:spPr>
            <a:xfrm>
              <a:off x="3180054" y="1742173"/>
              <a:ext cx="5845460" cy="4302904"/>
            </a:xfrm>
            <a:prstGeom prst="rect">
              <a:avLst/>
            </a:prstGeom>
            <a:solidFill>
              <a:srgbClr val="DAE5F1"/>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DC</a:t>
              </a:r>
              <a:endParaRPr/>
            </a:p>
          </p:txBody>
        </p:sp>
        <p:sp>
          <p:nvSpPr>
            <p:cNvPr id="1682" name="Google Shape;1682;p26"/>
            <p:cNvSpPr/>
            <p:nvPr/>
          </p:nvSpPr>
          <p:spPr>
            <a:xfrm>
              <a:off x="5594403" y="3242590"/>
              <a:ext cx="1003195" cy="329627"/>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rgbClr val="000000"/>
                  </a:solidFill>
                  <a:latin typeface="Arial"/>
                  <a:ea typeface="Arial"/>
                  <a:cs typeface="Arial"/>
                  <a:sym typeface="Arial"/>
                </a:rPr>
                <a:t>LCD0</a:t>
              </a:r>
              <a:endParaRPr b="0" i="0" sz="1800" u="none" cap="none" strike="noStrike">
                <a:solidFill>
                  <a:srgbClr val="000000"/>
                </a:solidFill>
                <a:latin typeface="Arial"/>
                <a:ea typeface="Arial"/>
                <a:cs typeface="Arial"/>
                <a:sym typeface="Arial"/>
              </a:endParaRPr>
            </a:p>
          </p:txBody>
        </p:sp>
        <p:sp>
          <p:nvSpPr>
            <p:cNvPr id="1683" name="Google Shape;1683;p26"/>
            <p:cNvSpPr/>
            <p:nvPr/>
          </p:nvSpPr>
          <p:spPr>
            <a:xfrm>
              <a:off x="5594403" y="3812652"/>
              <a:ext cx="1003195" cy="329627"/>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LCD1</a:t>
              </a:r>
              <a:endParaRPr/>
            </a:p>
          </p:txBody>
        </p:sp>
        <p:sp>
          <p:nvSpPr>
            <p:cNvPr id="1684" name="Google Shape;1684;p26"/>
            <p:cNvSpPr/>
            <p:nvPr/>
          </p:nvSpPr>
          <p:spPr>
            <a:xfrm>
              <a:off x="5594403" y="4382714"/>
              <a:ext cx="1003195" cy="329627"/>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LCD2</a:t>
              </a:r>
              <a:endParaRPr/>
            </a:p>
          </p:txBody>
        </p:sp>
        <p:sp>
          <p:nvSpPr>
            <p:cNvPr id="1685" name="Google Shape;1685;p26"/>
            <p:cNvSpPr/>
            <p:nvPr/>
          </p:nvSpPr>
          <p:spPr>
            <a:xfrm>
              <a:off x="5594403" y="4952777"/>
              <a:ext cx="1003195" cy="329627"/>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TV</a:t>
              </a:r>
              <a:endParaRPr/>
            </a:p>
          </p:txBody>
        </p:sp>
        <p:sp>
          <p:nvSpPr>
            <p:cNvPr id="1686" name="Google Shape;1686;p26"/>
            <p:cNvSpPr/>
            <p:nvPr/>
          </p:nvSpPr>
          <p:spPr>
            <a:xfrm>
              <a:off x="7720312" y="2971330"/>
              <a:ext cx="1003195" cy="329627"/>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DSI_A</a:t>
              </a:r>
              <a:endParaRPr/>
            </a:p>
          </p:txBody>
        </p:sp>
        <p:sp>
          <p:nvSpPr>
            <p:cNvPr id="1687" name="Google Shape;1687;p26"/>
            <p:cNvSpPr/>
            <p:nvPr/>
          </p:nvSpPr>
          <p:spPr>
            <a:xfrm>
              <a:off x="7720312" y="4679734"/>
              <a:ext cx="1003195" cy="329627"/>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DP_B</a:t>
              </a:r>
              <a:endParaRPr/>
            </a:p>
          </p:txBody>
        </p:sp>
        <p:sp>
          <p:nvSpPr>
            <p:cNvPr id="1688" name="Google Shape;1688;p26"/>
            <p:cNvSpPr/>
            <p:nvPr/>
          </p:nvSpPr>
          <p:spPr>
            <a:xfrm>
              <a:off x="7720312" y="5249203"/>
              <a:ext cx="1003195" cy="329627"/>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HDMI</a:t>
              </a:r>
              <a:endParaRPr/>
            </a:p>
          </p:txBody>
        </p:sp>
        <p:sp>
          <p:nvSpPr>
            <p:cNvPr id="1689" name="Google Shape;1689;p26"/>
            <p:cNvSpPr/>
            <p:nvPr/>
          </p:nvSpPr>
          <p:spPr>
            <a:xfrm>
              <a:off x="7720312" y="3540798"/>
              <a:ext cx="1003195" cy="329627"/>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rgbClr val="000000"/>
                  </a:solidFill>
                  <a:latin typeface="Arial"/>
                  <a:ea typeface="Arial"/>
                  <a:cs typeface="Arial"/>
                  <a:sym typeface="Arial"/>
                </a:rPr>
                <a:t>DSI_B</a:t>
              </a:r>
              <a:endParaRPr b="0" i="0" sz="1800" u="none" cap="none" strike="noStrike">
                <a:solidFill>
                  <a:srgbClr val="000000"/>
                </a:solidFill>
                <a:latin typeface="Arial"/>
                <a:ea typeface="Arial"/>
                <a:cs typeface="Arial"/>
                <a:sym typeface="Arial"/>
              </a:endParaRPr>
            </a:p>
          </p:txBody>
        </p:sp>
        <p:sp>
          <p:nvSpPr>
            <p:cNvPr id="1690" name="Google Shape;1690;p26"/>
            <p:cNvSpPr/>
            <p:nvPr/>
          </p:nvSpPr>
          <p:spPr>
            <a:xfrm>
              <a:off x="7720312" y="4110266"/>
              <a:ext cx="1003195" cy="329627"/>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DP_A</a:t>
              </a:r>
              <a:endParaRPr/>
            </a:p>
          </p:txBody>
        </p:sp>
        <p:sp>
          <p:nvSpPr>
            <p:cNvPr id="1691" name="Google Shape;1691;p26"/>
            <p:cNvSpPr/>
            <p:nvPr/>
          </p:nvSpPr>
          <p:spPr>
            <a:xfrm>
              <a:off x="3468494" y="3242591"/>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Arial"/>
                  <a:ea typeface="Arial"/>
                  <a:cs typeface="Arial"/>
                  <a:sym typeface="Arial"/>
                </a:rPr>
                <a:t>Pipe1</a:t>
              </a:r>
              <a:endParaRPr/>
            </a:p>
          </p:txBody>
        </p:sp>
        <p:sp>
          <p:nvSpPr>
            <p:cNvPr id="1692" name="Google Shape;1692;p26"/>
            <p:cNvSpPr/>
            <p:nvPr/>
          </p:nvSpPr>
          <p:spPr>
            <a:xfrm>
              <a:off x="3468494" y="4952777"/>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Arial"/>
                  <a:ea typeface="Arial"/>
                  <a:cs typeface="Arial"/>
                  <a:sym typeface="Arial"/>
                </a:rPr>
                <a:t>Pipe4</a:t>
              </a:r>
              <a:endParaRPr/>
            </a:p>
          </p:txBody>
        </p:sp>
        <p:sp>
          <p:nvSpPr>
            <p:cNvPr id="1693" name="Google Shape;1693;p26"/>
            <p:cNvSpPr/>
            <p:nvPr/>
          </p:nvSpPr>
          <p:spPr>
            <a:xfrm>
              <a:off x="3468494" y="5522838"/>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Arial"/>
                  <a:ea typeface="Arial"/>
                  <a:cs typeface="Arial"/>
                  <a:sym typeface="Arial"/>
                </a:rPr>
                <a:t>Pipe5</a:t>
              </a:r>
              <a:endParaRPr/>
            </a:p>
          </p:txBody>
        </p:sp>
        <p:sp>
          <p:nvSpPr>
            <p:cNvPr id="1694" name="Google Shape;1694;p26"/>
            <p:cNvSpPr/>
            <p:nvPr/>
          </p:nvSpPr>
          <p:spPr>
            <a:xfrm>
              <a:off x="3468494" y="3812653"/>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Arial"/>
                  <a:ea typeface="Arial"/>
                  <a:cs typeface="Arial"/>
                  <a:sym typeface="Arial"/>
                </a:rPr>
                <a:t>Pipe2</a:t>
              </a:r>
              <a:endParaRPr/>
            </a:p>
          </p:txBody>
        </p:sp>
        <p:sp>
          <p:nvSpPr>
            <p:cNvPr id="1695" name="Google Shape;1695;p26"/>
            <p:cNvSpPr/>
            <p:nvPr/>
          </p:nvSpPr>
          <p:spPr>
            <a:xfrm>
              <a:off x="3468494" y="4382715"/>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Arial"/>
                  <a:ea typeface="Arial"/>
                  <a:cs typeface="Arial"/>
                  <a:sym typeface="Arial"/>
                </a:rPr>
                <a:t>Pipe3</a:t>
              </a:r>
              <a:endParaRPr/>
            </a:p>
          </p:txBody>
        </p:sp>
        <p:sp>
          <p:nvSpPr>
            <p:cNvPr id="1696" name="Google Shape;1696;p26"/>
            <p:cNvSpPr/>
            <p:nvPr/>
          </p:nvSpPr>
          <p:spPr>
            <a:xfrm>
              <a:off x="3468494" y="2672529"/>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Pipe0</a:t>
              </a:r>
              <a:endParaRPr/>
            </a:p>
          </p:txBody>
        </p:sp>
        <p:sp>
          <p:nvSpPr>
            <p:cNvPr id="1697" name="Google Shape;1697;p26"/>
            <p:cNvSpPr/>
            <p:nvPr/>
          </p:nvSpPr>
          <p:spPr>
            <a:xfrm>
              <a:off x="5004368" y="2837342"/>
              <a:ext cx="55959" cy="2850306"/>
            </a:xfrm>
            <a:prstGeom prst="rect">
              <a:avLst/>
            </a:prstGeom>
            <a:solidFill>
              <a:schemeClr val="accent1"/>
            </a:solidFill>
            <a:ln cap="flat" cmpd="sng" w="127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698" name="Google Shape;1698;p26"/>
            <p:cNvCxnSpPr/>
            <p:nvPr/>
          </p:nvCxnSpPr>
          <p:spPr>
            <a:xfrm>
              <a:off x="4471689" y="2837342"/>
              <a:ext cx="534075" cy="0"/>
            </a:xfrm>
            <a:prstGeom prst="straightConnector1">
              <a:avLst/>
            </a:prstGeom>
            <a:noFill/>
            <a:ln cap="flat" cmpd="sng" w="12700">
              <a:solidFill>
                <a:srgbClr val="4A7DBA"/>
              </a:solidFill>
              <a:prstDash val="solid"/>
              <a:round/>
              <a:headEnd len="sm" w="sm" type="none"/>
              <a:tailEnd len="sm" w="sm" type="none"/>
            </a:ln>
          </p:spPr>
        </p:cxnSp>
        <p:sp>
          <p:nvSpPr>
            <p:cNvPr id="1699" name="Google Shape;1699;p26"/>
            <p:cNvSpPr/>
            <p:nvPr/>
          </p:nvSpPr>
          <p:spPr>
            <a:xfrm>
              <a:off x="7131673" y="3128626"/>
              <a:ext cx="45719" cy="2280242"/>
            </a:xfrm>
            <a:prstGeom prst="rect">
              <a:avLst/>
            </a:prstGeom>
            <a:solidFill>
              <a:schemeClr val="accent1"/>
            </a:solidFill>
            <a:ln cap="flat" cmpd="sng" w="127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700" name="Google Shape;1700;p26"/>
            <p:cNvCxnSpPr/>
            <p:nvPr/>
          </p:nvCxnSpPr>
          <p:spPr>
            <a:xfrm>
              <a:off x="4471689" y="3407404"/>
              <a:ext cx="534075" cy="0"/>
            </a:xfrm>
            <a:prstGeom prst="straightConnector1">
              <a:avLst/>
            </a:prstGeom>
            <a:noFill/>
            <a:ln cap="flat" cmpd="sng" w="12700">
              <a:solidFill>
                <a:srgbClr val="4A7DBA"/>
              </a:solidFill>
              <a:prstDash val="solid"/>
              <a:round/>
              <a:headEnd len="sm" w="sm" type="none"/>
              <a:tailEnd len="sm" w="sm" type="none"/>
            </a:ln>
          </p:spPr>
        </p:cxnSp>
        <p:cxnSp>
          <p:nvCxnSpPr>
            <p:cNvPr id="1701" name="Google Shape;1701;p26"/>
            <p:cNvCxnSpPr/>
            <p:nvPr/>
          </p:nvCxnSpPr>
          <p:spPr>
            <a:xfrm>
              <a:off x="4471689" y="3977466"/>
              <a:ext cx="534075" cy="0"/>
            </a:xfrm>
            <a:prstGeom prst="straightConnector1">
              <a:avLst/>
            </a:prstGeom>
            <a:noFill/>
            <a:ln cap="flat" cmpd="sng" w="12700">
              <a:solidFill>
                <a:srgbClr val="4A7DBA"/>
              </a:solidFill>
              <a:prstDash val="solid"/>
              <a:round/>
              <a:headEnd len="sm" w="sm" type="none"/>
              <a:tailEnd len="sm" w="sm" type="none"/>
            </a:ln>
          </p:spPr>
        </p:cxnSp>
        <p:cxnSp>
          <p:nvCxnSpPr>
            <p:cNvPr id="1702" name="Google Shape;1702;p26"/>
            <p:cNvCxnSpPr/>
            <p:nvPr/>
          </p:nvCxnSpPr>
          <p:spPr>
            <a:xfrm>
              <a:off x="4471689" y="5117590"/>
              <a:ext cx="534075" cy="0"/>
            </a:xfrm>
            <a:prstGeom prst="straightConnector1">
              <a:avLst/>
            </a:prstGeom>
            <a:noFill/>
            <a:ln cap="flat" cmpd="sng" w="12700">
              <a:solidFill>
                <a:srgbClr val="4A7DBA"/>
              </a:solidFill>
              <a:prstDash val="solid"/>
              <a:round/>
              <a:headEnd len="sm" w="sm" type="none"/>
              <a:tailEnd len="sm" w="sm" type="none"/>
            </a:ln>
          </p:spPr>
        </p:cxnSp>
        <p:cxnSp>
          <p:nvCxnSpPr>
            <p:cNvPr id="1703" name="Google Shape;1703;p26"/>
            <p:cNvCxnSpPr/>
            <p:nvPr/>
          </p:nvCxnSpPr>
          <p:spPr>
            <a:xfrm>
              <a:off x="4471689" y="5687650"/>
              <a:ext cx="534075" cy="0"/>
            </a:xfrm>
            <a:prstGeom prst="straightConnector1">
              <a:avLst/>
            </a:prstGeom>
            <a:noFill/>
            <a:ln cap="flat" cmpd="sng" w="12700">
              <a:solidFill>
                <a:srgbClr val="4A7DBA"/>
              </a:solidFill>
              <a:prstDash val="solid"/>
              <a:round/>
              <a:headEnd len="sm" w="sm" type="none"/>
              <a:tailEnd len="sm" w="sm" type="none"/>
            </a:ln>
          </p:spPr>
        </p:cxnSp>
        <p:cxnSp>
          <p:nvCxnSpPr>
            <p:cNvPr id="1704" name="Google Shape;1704;p26"/>
            <p:cNvCxnSpPr/>
            <p:nvPr/>
          </p:nvCxnSpPr>
          <p:spPr>
            <a:xfrm>
              <a:off x="4471689" y="4547528"/>
              <a:ext cx="534075" cy="0"/>
            </a:xfrm>
            <a:prstGeom prst="straightConnector1">
              <a:avLst/>
            </a:prstGeom>
            <a:noFill/>
            <a:ln cap="flat" cmpd="sng" w="12700">
              <a:solidFill>
                <a:srgbClr val="4A7DBA"/>
              </a:solidFill>
              <a:prstDash val="solid"/>
              <a:round/>
              <a:headEnd len="sm" w="sm" type="none"/>
              <a:tailEnd len="sm" w="sm" type="none"/>
            </a:ln>
          </p:spPr>
        </p:cxnSp>
        <p:cxnSp>
          <p:nvCxnSpPr>
            <p:cNvPr id="1705" name="Google Shape;1705;p26"/>
            <p:cNvCxnSpPr/>
            <p:nvPr/>
          </p:nvCxnSpPr>
          <p:spPr>
            <a:xfrm>
              <a:off x="2934419" y="2837342"/>
              <a:ext cx="534075" cy="0"/>
            </a:xfrm>
            <a:prstGeom prst="straightConnector1">
              <a:avLst/>
            </a:prstGeom>
            <a:noFill/>
            <a:ln cap="flat" cmpd="sng" w="12700">
              <a:solidFill>
                <a:srgbClr val="4A7DBA"/>
              </a:solidFill>
              <a:prstDash val="solid"/>
              <a:round/>
              <a:headEnd len="sm" w="sm" type="none"/>
              <a:tailEnd len="sm" w="sm" type="none"/>
            </a:ln>
          </p:spPr>
        </p:cxnSp>
        <p:cxnSp>
          <p:nvCxnSpPr>
            <p:cNvPr id="1706" name="Google Shape;1706;p26"/>
            <p:cNvCxnSpPr/>
            <p:nvPr/>
          </p:nvCxnSpPr>
          <p:spPr>
            <a:xfrm>
              <a:off x="2934419" y="3407404"/>
              <a:ext cx="534075" cy="0"/>
            </a:xfrm>
            <a:prstGeom prst="straightConnector1">
              <a:avLst/>
            </a:prstGeom>
            <a:noFill/>
            <a:ln cap="flat" cmpd="sng" w="12700">
              <a:solidFill>
                <a:srgbClr val="4A7DBA"/>
              </a:solidFill>
              <a:prstDash val="solid"/>
              <a:round/>
              <a:headEnd len="sm" w="sm" type="none"/>
              <a:tailEnd len="sm" w="sm" type="none"/>
            </a:ln>
          </p:spPr>
        </p:cxnSp>
        <p:cxnSp>
          <p:nvCxnSpPr>
            <p:cNvPr id="1707" name="Google Shape;1707;p26"/>
            <p:cNvCxnSpPr/>
            <p:nvPr/>
          </p:nvCxnSpPr>
          <p:spPr>
            <a:xfrm>
              <a:off x="2934419" y="3977466"/>
              <a:ext cx="534075" cy="0"/>
            </a:xfrm>
            <a:prstGeom prst="straightConnector1">
              <a:avLst/>
            </a:prstGeom>
            <a:noFill/>
            <a:ln cap="flat" cmpd="sng" w="12700">
              <a:solidFill>
                <a:srgbClr val="4A7DBA"/>
              </a:solidFill>
              <a:prstDash val="solid"/>
              <a:round/>
              <a:headEnd len="sm" w="sm" type="none"/>
              <a:tailEnd len="sm" w="sm" type="none"/>
            </a:ln>
          </p:spPr>
        </p:cxnSp>
        <p:cxnSp>
          <p:nvCxnSpPr>
            <p:cNvPr id="1708" name="Google Shape;1708;p26"/>
            <p:cNvCxnSpPr/>
            <p:nvPr/>
          </p:nvCxnSpPr>
          <p:spPr>
            <a:xfrm>
              <a:off x="2934419" y="5117590"/>
              <a:ext cx="534075" cy="0"/>
            </a:xfrm>
            <a:prstGeom prst="straightConnector1">
              <a:avLst/>
            </a:prstGeom>
            <a:noFill/>
            <a:ln cap="flat" cmpd="sng" w="12700">
              <a:solidFill>
                <a:srgbClr val="4A7DBA"/>
              </a:solidFill>
              <a:prstDash val="solid"/>
              <a:round/>
              <a:headEnd len="sm" w="sm" type="none"/>
              <a:tailEnd len="sm" w="sm" type="none"/>
            </a:ln>
          </p:spPr>
        </p:cxnSp>
        <p:cxnSp>
          <p:nvCxnSpPr>
            <p:cNvPr id="1709" name="Google Shape;1709;p26"/>
            <p:cNvCxnSpPr/>
            <p:nvPr/>
          </p:nvCxnSpPr>
          <p:spPr>
            <a:xfrm>
              <a:off x="2934419" y="5687650"/>
              <a:ext cx="534075" cy="0"/>
            </a:xfrm>
            <a:prstGeom prst="straightConnector1">
              <a:avLst/>
            </a:prstGeom>
            <a:noFill/>
            <a:ln cap="flat" cmpd="sng" w="12700">
              <a:solidFill>
                <a:srgbClr val="4A7DBA"/>
              </a:solidFill>
              <a:prstDash val="solid"/>
              <a:round/>
              <a:headEnd len="sm" w="sm" type="none"/>
              <a:tailEnd len="sm" w="sm" type="none"/>
            </a:ln>
          </p:spPr>
        </p:cxnSp>
        <p:cxnSp>
          <p:nvCxnSpPr>
            <p:cNvPr id="1710" name="Google Shape;1710;p26"/>
            <p:cNvCxnSpPr/>
            <p:nvPr/>
          </p:nvCxnSpPr>
          <p:spPr>
            <a:xfrm>
              <a:off x="2934419" y="4547528"/>
              <a:ext cx="534075" cy="0"/>
            </a:xfrm>
            <a:prstGeom prst="straightConnector1">
              <a:avLst/>
            </a:prstGeom>
            <a:noFill/>
            <a:ln cap="flat" cmpd="sng" w="12700">
              <a:solidFill>
                <a:srgbClr val="4A7DBA"/>
              </a:solidFill>
              <a:prstDash val="solid"/>
              <a:round/>
              <a:headEnd len="sm" w="sm" type="none"/>
              <a:tailEnd len="sm" w="sm" type="none"/>
            </a:ln>
          </p:spPr>
        </p:cxnSp>
        <p:cxnSp>
          <p:nvCxnSpPr>
            <p:cNvPr id="1711" name="Google Shape;1711;p26"/>
            <p:cNvCxnSpPr/>
            <p:nvPr/>
          </p:nvCxnSpPr>
          <p:spPr>
            <a:xfrm>
              <a:off x="7186237" y="3132355"/>
              <a:ext cx="534075" cy="0"/>
            </a:xfrm>
            <a:prstGeom prst="straightConnector1">
              <a:avLst/>
            </a:prstGeom>
            <a:noFill/>
            <a:ln cap="flat" cmpd="sng" w="12700">
              <a:solidFill>
                <a:srgbClr val="4A7DBA"/>
              </a:solidFill>
              <a:prstDash val="solid"/>
              <a:round/>
              <a:headEnd len="sm" w="sm" type="none"/>
              <a:tailEnd len="sm" w="sm" type="none"/>
            </a:ln>
          </p:spPr>
        </p:cxnSp>
        <p:cxnSp>
          <p:nvCxnSpPr>
            <p:cNvPr id="1712" name="Google Shape;1712;p26"/>
            <p:cNvCxnSpPr/>
            <p:nvPr/>
          </p:nvCxnSpPr>
          <p:spPr>
            <a:xfrm>
              <a:off x="7186237" y="3702417"/>
              <a:ext cx="534075" cy="0"/>
            </a:xfrm>
            <a:prstGeom prst="straightConnector1">
              <a:avLst/>
            </a:prstGeom>
            <a:noFill/>
            <a:ln cap="flat" cmpd="sng" w="12700">
              <a:solidFill>
                <a:srgbClr val="4A7DBA"/>
              </a:solidFill>
              <a:prstDash val="solid"/>
              <a:round/>
              <a:headEnd len="sm" w="sm" type="none"/>
              <a:tailEnd len="sm" w="sm" type="none"/>
            </a:ln>
          </p:spPr>
        </p:cxnSp>
        <p:cxnSp>
          <p:nvCxnSpPr>
            <p:cNvPr id="1713" name="Google Shape;1713;p26"/>
            <p:cNvCxnSpPr/>
            <p:nvPr/>
          </p:nvCxnSpPr>
          <p:spPr>
            <a:xfrm>
              <a:off x="7186237" y="4272479"/>
              <a:ext cx="534075" cy="0"/>
            </a:xfrm>
            <a:prstGeom prst="straightConnector1">
              <a:avLst/>
            </a:prstGeom>
            <a:noFill/>
            <a:ln cap="flat" cmpd="sng" w="12700">
              <a:solidFill>
                <a:srgbClr val="4A7DBA"/>
              </a:solidFill>
              <a:prstDash val="solid"/>
              <a:round/>
              <a:headEnd len="sm" w="sm" type="none"/>
              <a:tailEnd len="sm" w="sm" type="none"/>
            </a:ln>
          </p:spPr>
        </p:cxnSp>
        <p:cxnSp>
          <p:nvCxnSpPr>
            <p:cNvPr id="1714" name="Google Shape;1714;p26"/>
            <p:cNvCxnSpPr/>
            <p:nvPr/>
          </p:nvCxnSpPr>
          <p:spPr>
            <a:xfrm>
              <a:off x="7186237" y="5412603"/>
              <a:ext cx="534075" cy="0"/>
            </a:xfrm>
            <a:prstGeom prst="straightConnector1">
              <a:avLst/>
            </a:prstGeom>
            <a:noFill/>
            <a:ln cap="flat" cmpd="sng" w="12700">
              <a:solidFill>
                <a:srgbClr val="4A7DBA"/>
              </a:solidFill>
              <a:prstDash val="solid"/>
              <a:round/>
              <a:headEnd len="sm" w="sm" type="none"/>
              <a:tailEnd len="sm" w="sm" type="none"/>
            </a:ln>
          </p:spPr>
        </p:cxnSp>
        <p:cxnSp>
          <p:nvCxnSpPr>
            <p:cNvPr id="1715" name="Google Shape;1715;p26"/>
            <p:cNvCxnSpPr/>
            <p:nvPr/>
          </p:nvCxnSpPr>
          <p:spPr>
            <a:xfrm>
              <a:off x="7186237" y="4842541"/>
              <a:ext cx="534075" cy="0"/>
            </a:xfrm>
            <a:prstGeom prst="straightConnector1">
              <a:avLst/>
            </a:prstGeom>
            <a:noFill/>
            <a:ln cap="flat" cmpd="sng" w="12700">
              <a:solidFill>
                <a:srgbClr val="4A7DBA"/>
              </a:solidFill>
              <a:prstDash val="solid"/>
              <a:round/>
              <a:headEnd len="sm" w="sm" type="none"/>
              <a:tailEnd len="sm" w="sm" type="none"/>
            </a:ln>
          </p:spPr>
        </p:cxnSp>
        <p:cxnSp>
          <p:nvCxnSpPr>
            <p:cNvPr id="1716" name="Google Shape;1716;p26"/>
            <p:cNvCxnSpPr/>
            <p:nvPr/>
          </p:nvCxnSpPr>
          <p:spPr>
            <a:xfrm>
              <a:off x="5060328" y="3407403"/>
              <a:ext cx="534075" cy="0"/>
            </a:xfrm>
            <a:prstGeom prst="straightConnector1">
              <a:avLst/>
            </a:prstGeom>
            <a:noFill/>
            <a:ln cap="flat" cmpd="sng" w="12700">
              <a:solidFill>
                <a:srgbClr val="4A7DBA"/>
              </a:solidFill>
              <a:prstDash val="solid"/>
              <a:round/>
              <a:headEnd len="sm" w="sm" type="none"/>
              <a:tailEnd len="sm" w="sm" type="none"/>
            </a:ln>
          </p:spPr>
        </p:cxnSp>
        <p:cxnSp>
          <p:nvCxnSpPr>
            <p:cNvPr id="1717" name="Google Shape;1717;p26"/>
            <p:cNvCxnSpPr/>
            <p:nvPr/>
          </p:nvCxnSpPr>
          <p:spPr>
            <a:xfrm>
              <a:off x="5060328" y="3986628"/>
              <a:ext cx="534075" cy="0"/>
            </a:xfrm>
            <a:prstGeom prst="straightConnector1">
              <a:avLst/>
            </a:prstGeom>
            <a:noFill/>
            <a:ln cap="flat" cmpd="sng" w="12700">
              <a:solidFill>
                <a:srgbClr val="4A7DBA"/>
              </a:solidFill>
              <a:prstDash val="solid"/>
              <a:round/>
              <a:headEnd len="sm" w="sm" type="none"/>
              <a:tailEnd len="sm" w="sm" type="none"/>
            </a:ln>
          </p:spPr>
        </p:cxnSp>
        <p:cxnSp>
          <p:nvCxnSpPr>
            <p:cNvPr id="1718" name="Google Shape;1718;p26"/>
            <p:cNvCxnSpPr/>
            <p:nvPr/>
          </p:nvCxnSpPr>
          <p:spPr>
            <a:xfrm>
              <a:off x="5060328" y="4564690"/>
              <a:ext cx="534075" cy="0"/>
            </a:xfrm>
            <a:prstGeom prst="straightConnector1">
              <a:avLst/>
            </a:prstGeom>
            <a:noFill/>
            <a:ln cap="flat" cmpd="sng" w="12700">
              <a:solidFill>
                <a:srgbClr val="4A7DBA"/>
              </a:solidFill>
              <a:prstDash val="solid"/>
              <a:round/>
              <a:headEnd len="sm" w="sm" type="none"/>
              <a:tailEnd len="sm" w="sm" type="none"/>
            </a:ln>
          </p:spPr>
        </p:cxnSp>
        <p:cxnSp>
          <p:nvCxnSpPr>
            <p:cNvPr id="1719" name="Google Shape;1719;p26"/>
            <p:cNvCxnSpPr/>
            <p:nvPr/>
          </p:nvCxnSpPr>
          <p:spPr>
            <a:xfrm>
              <a:off x="5061724" y="5117590"/>
              <a:ext cx="534075" cy="0"/>
            </a:xfrm>
            <a:prstGeom prst="straightConnector1">
              <a:avLst/>
            </a:prstGeom>
            <a:noFill/>
            <a:ln cap="flat" cmpd="sng" w="12700">
              <a:solidFill>
                <a:srgbClr val="4A7DBA"/>
              </a:solidFill>
              <a:prstDash val="solid"/>
              <a:round/>
              <a:headEnd len="sm" w="sm" type="none"/>
              <a:tailEnd len="sm" w="sm" type="none"/>
            </a:ln>
          </p:spPr>
        </p:cxnSp>
        <p:cxnSp>
          <p:nvCxnSpPr>
            <p:cNvPr id="1720" name="Google Shape;1720;p26"/>
            <p:cNvCxnSpPr/>
            <p:nvPr/>
          </p:nvCxnSpPr>
          <p:spPr>
            <a:xfrm>
              <a:off x="6597598" y="3407403"/>
              <a:ext cx="534075" cy="0"/>
            </a:xfrm>
            <a:prstGeom prst="straightConnector1">
              <a:avLst/>
            </a:prstGeom>
            <a:noFill/>
            <a:ln cap="flat" cmpd="sng" w="12700">
              <a:solidFill>
                <a:srgbClr val="4A7DBA"/>
              </a:solidFill>
              <a:prstDash val="solid"/>
              <a:round/>
              <a:headEnd len="sm" w="sm" type="none"/>
              <a:tailEnd len="sm" w="sm" type="none"/>
            </a:ln>
          </p:spPr>
        </p:cxnSp>
        <p:cxnSp>
          <p:nvCxnSpPr>
            <p:cNvPr id="1721" name="Google Shape;1721;p26"/>
            <p:cNvCxnSpPr/>
            <p:nvPr/>
          </p:nvCxnSpPr>
          <p:spPr>
            <a:xfrm>
              <a:off x="6597598" y="3986628"/>
              <a:ext cx="534075" cy="0"/>
            </a:xfrm>
            <a:prstGeom prst="straightConnector1">
              <a:avLst/>
            </a:prstGeom>
            <a:noFill/>
            <a:ln cap="flat" cmpd="sng" w="12700">
              <a:solidFill>
                <a:srgbClr val="4A7DBA"/>
              </a:solidFill>
              <a:prstDash val="solid"/>
              <a:round/>
              <a:headEnd len="sm" w="sm" type="none"/>
              <a:tailEnd len="sm" w="sm" type="none"/>
            </a:ln>
          </p:spPr>
        </p:cxnSp>
        <p:cxnSp>
          <p:nvCxnSpPr>
            <p:cNvPr id="1722" name="Google Shape;1722;p26"/>
            <p:cNvCxnSpPr/>
            <p:nvPr/>
          </p:nvCxnSpPr>
          <p:spPr>
            <a:xfrm>
              <a:off x="6597598" y="4564690"/>
              <a:ext cx="534075" cy="0"/>
            </a:xfrm>
            <a:prstGeom prst="straightConnector1">
              <a:avLst/>
            </a:prstGeom>
            <a:noFill/>
            <a:ln cap="flat" cmpd="sng" w="12700">
              <a:solidFill>
                <a:srgbClr val="4A7DBA"/>
              </a:solidFill>
              <a:prstDash val="solid"/>
              <a:round/>
              <a:headEnd len="sm" w="sm" type="none"/>
              <a:tailEnd len="sm" w="sm" type="none"/>
            </a:ln>
          </p:spPr>
        </p:cxnSp>
        <p:cxnSp>
          <p:nvCxnSpPr>
            <p:cNvPr id="1723" name="Google Shape;1723;p26"/>
            <p:cNvCxnSpPr/>
            <p:nvPr/>
          </p:nvCxnSpPr>
          <p:spPr>
            <a:xfrm>
              <a:off x="6598994" y="5117590"/>
              <a:ext cx="534075" cy="0"/>
            </a:xfrm>
            <a:prstGeom prst="straightConnector1">
              <a:avLst/>
            </a:prstGeom>
            <a:noFill/>
            <a:ln cap="flat" cmpd="sng" w="12700">
              <a:solidFill>
                <a:srgbClr val="4A7DBA"/>
              </a:solidFill>
              <a:prstDash val="solid"/>
              <a:round/>
              <a:headEnd len="sm" w="sm" type="none"/>
              <a:tailEnd len="sm" w="sm" type="none"/>
            </a:ln>
          </p:spPr>
        </p:cxnSp>
        <p:cxnSp>
          <p:nvCxnSpPr>
            <p:cNvPr id="1724" name="Google Shape;1724;p26"/>
            <p:cNvCxnSpPr/>
            <p:nvPr/>
          </p:nvCxnSpPr>
          <p:spPr>
            <a:xfrm>
              <a:off x="8723507" y="3128626"/>
              <a:ext cx="534075" cy="0"/>
            </a:xfrm>
            <a:prstGeom prst="straightConnector1">
              <a:avLst/>
            </a:prstGeom>
            <a:noFill/>
            <a:ln cap="flat" cmpd="sng" w="12700">
              <a:solidFill>
                <a:srgbClr val="4A7DBA"/>
              </a:solidFill>
              <a:prstDash val="solid"/>
              <a:round/>
              <a:headEnd len="sm" w="sm" type="none"/>
              <a:tailEnd len="sm" w="sm" type="none"/>
            </a:ln>
          </p:spPr>
        </p:cxnSp>
        <p:cxnSp>
          <p:nvCxnSpPr>
            <p:cNvPr id="1725" name="Google Shape;1725;p26"/>
            <p:cNvCxnSpPr/>
            <p:nvPr/>
          </p:nvCxnSpPr>
          <p:spPr>
            <a:xfrm>
              <a:off x="8723507" y="3698688"/>
              <a:ext cx="534075" cy="0"/>
            </a:xfrm>
            <a:prstGeom prst="straightConnector1">
              <a:avLst/>
            </a:prstGeom>
            <a:noFill/>
            <a:ln cap="flat" cmpd="sng" w="12700">
              <a:solidFill>
                <a:srgbClr val="4A7DBA"/>
              </a:solidFill>
              <a:prstDash val="solid"/>
              <a:round/>
              <a:headEnd len="sm" w="sm" type="none"/>
              <a:tailEnd len="sm" w="sm" type="none"/>
            </a:ln>
          </p:spPr>
        </p:cxnSp>
        <p:cxnSp>
          <p:nvCxnSpPr>
            <p:cNvPr id="1726" name="Google Shape;1726;p26"/>
            <p:cNvCxnSpPr/>
            <p:nvPr/>
          </p:nvCxnSpPr>
          <p:spPr>
            <a:xfrm>
              <a:off x="8723507" y="4268750"/>
              <a:ext cx="534075" cy="0"/>
            </a:xfrm>
            <a:prstGeom prst="straightConnector1">
              <a:avLst/>
            </a:prstGeom>
            <a:noFill/>
            <a:ln cap="flat" cmpd="sng" w="12700">
              <a:solidFill>
                <a:srgbClr val="4A7DBA"/>
              </a:solidFill>
              <a:prstDash val="solid"/>
              <a:round/>
              <a:headEnd len="sm" w="sm" type="none"/>
              <a:tailEnd len="sm" w="sm" type="none"/>
            </a:ln>
          </p:spPr>
        </p:cxnSp>
        <p:cxnSp>
          <p:nvCxnSpPr>
            <p:cNvPr id="1727" name="Google Shape;1727;p26"/>
            <p:cNvCxnSpPr/>
            <p:nvPr/>
          </p:nvCxnSpPr>
          <p:spPr>
            <a:xfrm>
              <a:off x="8723507" y="5408874"/>
              <a:ext cx="534075" cy="0"/>
            </a:xfrm>
            <a:prstGeom prst="straightConnector1">
              <a:avLst/>
            </a:prstGeom>
            <a:noFill/>
            <a:ln cap="flat" cmpd="sng" w="12700">
              <a:solidFill>
                <a:srgbClr val="4A7DBA"/>
              </a:solidFill>
              <a:prstDash val="solid"/>
              <a:round/>
              <a:headEnd len="sm" w="sm" type="none"/>
              <a:tailEnd len="sm" w="sm" type="none"/>
            </a:ln>
          </p:spPr>
        </p:cxnSp>
        <p:cxnSp>
          <p:nvCxnSpPr>
            <p:cNvPr id="1728" name="Google Shape;1728;p26"/>
            <p:cNvCxnSpPr/>
            <p:nvPr/>
          </p:nvCxnSpPr>
          <p:spPr>
            <a:xfrm>
              <a:off x="8723507" y="4838812"/>
              <a:ext cx="534075" cy="0"/>
            </a:xfrm>
            <a:prstGeom prst="straightConnector1">
              <a:avLst/>
            </a:prstGeom>
            <a:noFill/>
            <a:ln cap="flat" cmpd="sng" w="12700">
              <a:solidFill>
                <a:srgbClr val="4A7DBA"/>
              </a:solidFill>
              <a:prstDash val="solid"/>
              <a:round/>
              <a:headEnd len="sm" w="sm" type="none"/>
              <a:tailEnd len="sm" w="sm" type="none"/>
            </a:ln>
          </p:spPr>
        </p:cxnSp>
      </p:grpSp>
      <p:grpSp>
        <p:nvGrpSpPr>
          <p:cNvPr id="1729" name="Google Shape;1729;p26"/>
          <p:cNvGrpSpPr/>
          <p:nvPr/>
        </p:nvGrpSpPr>
        <p:grpSpPr>
          <a:xfrm>
            <a:off x="4815983" y="3902415"/>
            <a:ext cx="1821053" cy="1443045"/>
            <a:chOff x="4451495" y="1229817"/>
            <a:chExt cx="1537405" cy="1443045"/>
          </a:xfrm>
        </p:grpSpPr>
        <p:sp>
          <p:nvSpPr>
            <p:cNvPr id="1730" name="Google Shape;1730;p26"/>
            <p:cNvSpPr/>
            <p:nvPr/>
          </p:nvSpPr>
          <p:spPr>
            <a:xfrm>
              <a:off x="4451495" y="1229817"/>
              <a:ext cx="1537405" cy="1443045"/>
            </a:xfrm>
            <a:prstGeom prst="rect">
              <a:avLst/>
            </a:prstGeom>
            <a:solidFill>
              <a:srgbClr val="FBD4B4"/>
            </a:solidFill>
            <a:ln cap="flat" cmpd="sng" w="19050">
              <a:solidFill>
                <a:srgbClr val="E36C0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process_stream</a:t>
              </a:r>
              <a:endParaRPr sz="1800">
                <a:solidFill>
                  <a:schemeClr val="dk1"/>
                </a:solidFill>
                <a:latin typeface="Arial"/>
                <a:ea typeface="Arial"/>
                <a:cs typeface="Arial"/>
                <a:sym typeface="Arial"/>
              </a:endParaRPr>
            </a:p>
          </p:txBody>
        </p:sp>
        <p:sp>
          <p:nvSpPr>
            <p:cNvPr id="1731" name="Google Shape;1731;p26"/>
            <p:cNvSpPr/>
            <p:nvPr/>
          </p:nvSpPr>
          <p:spPr>
            <a:xfrm>
              <a:off x="4552019" y="2239684"/>
              <a:ext cx="1336356" cy="329627"/>
            </a:xfrm>
            <a:prstGeom prst="rect">
              <a:avLst/>
            </a:prstGeom>
            <a:solidFill>
              <a:srgbClr val="B2A0C7"/>
            </a:solidFill>
            <a:ln cap="flat" cmpd="sng" w="127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rgbClr val="000000"/>
                  </a:solidFill>
                  <a:latin typeface="Arial"/>
                  <a:ea typeface="Arial"/>
                  <a:cs typeface="Arial"/>
                  <a:sym typeface="Arial"/>
                </a:rPr>
                <a:t>interface_kind</a:t>
              </a:r>
              <a:endParaRPr b="0" i="0" sz="1600" u="none" cap="none" strike="noStrike">
                <a:solidFill>
                  <a:srgbClr val="000000"/>
                </a:solidFill>
                <a:latin typeface="Arial"/>
                <a:ea typeface="Arial"/>
                <a:cs typeface="Arial"/>
                <a:sym typeface="Arial"/>
              </a:endParaRPr>
            </a:p>
          </p:txBody>
        </p:sp>
        <p:sp>
          <p:nvSpPr>
            <p:cNvPr id="1732" name="Google Shape;1732;p26"/>
            <p:cNvSpPr/>
            <p:nvPr/>
          </p:nvSpPr>
          <p:spPr>
            <a:xfrm>
              <a:off x="4552019" y="1574739"/>
              <a:ext cx="1336356" cy="329627"/>
            </a:xfrm>
            <a:prstGeom prst="rect">
              <a:avLst/>
            </a:prstGeom>
            <a:solidFill>
              <a:srgbClr val="93B3D7"/>
            </a:solidFill>
            <a:ln cap="flat" cmpd="sng" w="127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pipe_id</a:t>
              </a:r>
              <a:endParaRPr b="0" i="0" sz="1600" u="none" cap="none" strike="noStrike">
                <a:solidFill>
                  <a:srgbClr val="000000"/>
                </a:solidFill>
                <a:latin typeface="Arial"/>
                <a:ea typeface="Arial"/>
                <a:cs typeface="Arial"/>
                <a:sym typeface="Arial"/>
              </a:endParaRPr>
            </a:p>
          </p:txBody>
        </p:sp>
        <p:sp>
          <p:nvSpPr>
            <p:cNvPr id="1733" name="Google Shape;1733;p26"/>
            <p:cNvSpPr/>
            <p:nvPr/>
          </p:nvSpPr>
          <p:spPr>
            <a:xfrm>
              <a:off x="4552019" y="1911406"/>
              <a:ext cx="1336356" cy="329627"/>
            </a:xfrm>
            <a:prstGeom prst="rect">
              <a:avLst/>
            </a:prstGeom>
            <a:solidFill>
              <a:srgbClr val="D99593"/>
            </a:solidFill>
            <a:ln cap="flat" cmpd="sng" w="127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rgbClr val="000000"/>
                  </a:solidFill>
                  <a:latin typeface="Arial"/>
                  <a:ea typeface="Arial"/>
                  <a:cs typeface="Arial"/>
                  <a:sym typeface="Arial"/>
                </a:rPr>
                <a:t>overlay_kind</a:t>
              </a:r>
              <a:endParaRPr b="0" i="0" sz="1600" u="none" cap="none" strike="noStrike">
                <a:solidFill>
                  <a:srgbClr val="000000"/>
                </a:solidFill>
                <a:latin typeface="Arial"/>
                <a:ea typeface="Arial"/>
                <a:cs typeface="Arial"/>
                <a:sym typeface="Arial"/>
              </a:endParaRPr>
            </a:p>
          </p:txBody>
        </p:sp>
      </p:grpSp>
      <p:sp>
        <p:nvSpPr>
          <p:cNvPr id="1734" name="Google Shape;1734;p26"/>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1735" name="Google Shape;1735;p26"/>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9" name="Shape 1739"/>
        <p:cNvGrpSpPr/>
        <p:nvPr/>
      </p:nvGrpSpPr>
      <p:grpSpPr>
        <a:xfrm>
          <a:off x="0" y="0"/>
          <a:ext cx="0" cy="0"/>
          <a:chOff x="0" y="0"/>
          <a:chExt cx="0" cy="0"/>
        </a:xfrm>
      </p:grpSpPr>
      <p:sp>
        <p:nvSpPr>
          <p:cNvPr id="1740" name="Google Shape;1740;p27"/>
          <p:cNvSpPr/>
          <p:nvPr/>
        </p:nvSpPr>
        <p:spPr>
          <a:xfrm>
            <a:off x="542121" y="2323986"/>
            <a:ext cx="6437519" cy="2904062"/>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None/>
            </a:pPr>
            <a:r>
              <a:rPr lang="en-US" sz="1200">
                <a:solidFill>
                  <a:srgbClr val="C00000"/>
                </a:solidFill>
                <a:latin typeface="Consolas"/>
                <a:ea typeface="Consolas"/>
                <a:cs typeface="Consolas"/>
                <a:sym typeface="Consolas"/>
              </a:rPr>
              <a:t>class</a:t>
            </a:r>
            <a:r>
              <a:rPr lang="en-US" sz="1200">
                <a:solidFill>
                  <a:schemeClr val="dk1"/>
                </a:solidFill>
                <a:latin typeface="Consolas"/>
                <a:ea typeface="Consolas"/>
                <a:cs typeface="Consolas"/>
                <a:sym typeface="Consolas"/>
              </a:rPr>
              <a:t> process_stream </a:t>
            </a:r>
            <a:r>
              <a:rPr lang="en-US" sz="1200">
                <a:solidFill>
                  <a:srgbClr val="C00000"/>
                </a:solidFill>
                <a:latin typeface="Consolas"/>
                <a:ea typeface="Consolas"/>
                <a:cs typeface="Consolas"/>
                <a:sym typeface="Consolas"/>
              </a:rPr>
              <a:t>extends</a:t>
            </a:r>
            <a:r>
              <a:rPr lang="en-US" sz="1200">
                <a:solidFill>
                  <a:schemeClr val="dk1"/>
                </a:solidFill>
                <a:latin typeface="Consolas"/>
                <a:ea typeface="Consolas"/>
                <a:cs typeface="Consolas"/>
                <a:sym typeface="Consolas"/>
              </a:rPr>
              <a:t> uvm_object;</a:t>
            </a:r>
            <a:endParaRPr/>
          </a:p>
          <a:p>
            <a:pPr indent="0" lvl="0" marL="0" marR="0" rtl="0" algn="l">
              <a:lnSpc>
                <a:spcPct val="8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8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pipe2overlay_c {</a:t>
            </a:r>
            <a:endParaRPr/>
          </a:p>
          <a:p>
            <a:pPr indent="0" lvl="0" marL="0" marR="0" rtl="0" algn="l">
              <a:lnSpc>
                <a:spcPct val="80000"/>
              </a:lnSpc>
              <a:spcBef>
                <a:spcPts val="240"/>
              </a:spcBef>
              <a:spcAft>
                <a:spcPts val="0"/>
              </a:spcAft>
              <a:buNone/>
            </a:pPr>
            <a:r>
              <a:rPr lang="en-US" sz="1200">
                <a:solidFill>
                  <a:schemeClr val="dk1"/>
                </a:solidFill>
                <a:latin typeface="Consolas"/>
                <a:ea typeface="Consolas"/>
                <a:cs typeface="Consolas"/>
                <a:sym typeface="Consolas"/>
              </a:rPr>
              <a:t>    pipe_kind == GFX -&gt; overlay_kind != LCD0;      </a:t>
            </a:r>
            <a:endParaRPr/>
          </a:p>
          <a:p>
            <a:pPr indent="0" lvl="0" marL="0" marR="0" rtl="0" algn="l">
              <a:lnSpc>
                <a:spcPct val="80000"/>
              </a:lnSpc>
              <a:spcBef>
                <a:spcPts val="240"/>
              </a:spcBef>
              <a:spcAft>
                <a:spcPts val="0"/>
              </a:spcAft>
              <a:buNone/>
            </a:pPr>
            <a:r>
              <a:rPr lang="en-US" sz="1200">
                <a:solidFill>
                  <a:schemeClr val="dk1"/>
                </a:solidFill>
                <a:latin typeface="Consolas"/>
                <a:ea typeface="Consolas"/>
                <a:cs typeface="Consolas"/>
                <a:sym typeface="Consolas"/>
              </a:rPr>
              <a:t>    pipe_kind == VID -&gt; overlay_kind != LCD1;</a:t>
            </a:r>
            <a:endParaRPr/>
          </a:p>
          <a:p>
            <a:pPr indent="0" lvl="0" marL="0" marR="0" rtl="0" algn="l">
              <a:lnSpc>
                <a:spcPct val="8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8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8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overlay2interface_c {</a:t>
            </a:r>
            <a:endParaRPr/>
          </a:p>
          <a:p>
            <a:pPr indent="0" lvl="0" marL="0" marR="0" rtl="0" algn="l">
              <a:lnSpc>
                <a:spcPct val="80000"/>
              </a:lnSpc>
              <a:spcBef>
                <a:spcPts val="240"/>
              </a:spcBef>
              <a:spcAft>
                <a:spcPts val="0"/>
              </a:spcAft>
              <a:buNone/>
            </a:pPr>
            <a:r>
              <a:rPr lang="en-US" sz="1200">
                <a:solidFill>
                  <a:schemeClr val="dk1"/>
                </a:solidFill>
                <a:latin typeface="Consolas"/>
                <a:ea typeface="Consolas"/>
                <a:cs typeface="Consolas"/>
                <a:sym typeface="Consolas"/>
              </a:rPr>
              <a:t>    overlay_kind == LCD0 -&gt;  interface_kind == DP_A;</a:t>
            </a:r>
            <a:endParaRPr/>
          </a:p>
          <a:p>
            <a:pPr indent="0" lvl="0" marL="0" marR="0" rtl="0" algn="l">
              <a:lnSpc>
                <a:spcPct val="80000"/>
              </a:lnSpc>
              <a:spcBef>
                <a:spcPts val="240"/>
              </a:spcBef>
              <a:spcAft>
                <a:spcPts val="0"/>
              </a:spcAft>
              <a:buNone/>
            </a:pPr>
            <a:r>
              <a:rPr lang="en-US" sz="1200">
                <a:solidFill>
                  <a:schemeClr val="dk1"/>
                </a:solidFill>
                <a:latin typeface="Consolas"/>
                <a:ea typeface="Consolas"/>
                <a:cs typeface="Consolas"/>
                <a:sym typeface="Consolas"/>
              </a:rPr>
              <a:t>    overlay_kind == LCD1 -&gt;  interface_kind </a:t>
            </a:r>
            <a:r>
              <a:rPr lang="en-US" sz="1200">
                <a:solidFill>
                  <a:srgbClr val="C00000"/>
                </a:solidFill>
                <a:latin typeface="Consolas"/>
                <a:ea typeface="Consolas"/>
                <a:cs typeface="Consolas"/>
                <a:sym typeface="Consolas"/>
              </a:rPr>
              <a:t>inside</a:t>
            </a:r>
            <a:r>
              <a:rPr lang="en-US" sz="1200">
                <a:solidFill>
                  <a:schemeClr val="dk1"/>
                </a:solidFill>
                <a:latin typeface="Consolas"/>
                <a:ea typeface="Consolas"/>
                <a:cs typeface="Consolas"/>
                <a:sym typeface="Consolas"/>
              </a:rPr>
              <a:t> {DSI_A, DSI_B};</a:t>
            </a:r>
            <a:endParaRPr/>
          </a:p>
          <a:p>
            <a:pPr indent="0" lvl="0" marL="0" marR="0" rtl="0" algn="l">
              <a:lnSpc>
                <a:spcPct val="80000"/>
              </a:lnSpc>
              <a:spcBef>
                <a:spcPts val="240"/>
              </a:spcBef>
              <a:spcAft>
                <a:spcPts val="0"/>
              </a:spcAft>
              <a:buNone/>
            </a:pPr>
            <a:r>
              <a:rPr lang="en-US" sz="1200">
                <a:solidFill>
                  <a:schemeClr val="dk1"/>
                </a:solidFill>
                <a:latin typeface="Consolas"/>
                <a:ea typeface="Consolas"/>
                <a:cs typeface="Consolas"/>
                <a:sym typeface="Consolas"/>
              </a:rPr>
              <a:t>    overlay_kind == LCD2 -&gt;  interface_kind </a:t>
            </a:r>
            <a:r>
              <a:rPr lang="en-US" sz="1200">
                <a:solidFill>
                  <a:srgbClr val="C00000"/>
                </a:solidFill>
                <a:latin typeface="Consolas"/>
                <a:ea typeface="Consolas"/>
                <a:cs typeface="Consolas"/>
                <a:sym typeface="Consolas"/>
              </a:rPr>
              <a:t>inside</a:t>
            </a:r>
            <a:r>
              <a:rPr lang="en-US" sz="1200">
                <a:solidFill>
                  <a:schemeClr val="dk1"/>
                </a:solidFill>
                <a:latin typeface="Consolas"/>
                <a:ea typeface="Consolas"/>
                <a:cs typeface="Consolas"/>
                <a:sym typeface="Consolas"/>
              </a:rPr>
              <a:t> {DSI_A, DSI_B, DP_B};</a:t>
            </a:r>
            <a:endParaRPr/>
          </a:p>
          <a:p>
            <a:pPr indent="0" lvl="0" marL="0" marR="0" rtl="0" algn="l">
              <a:lnSpc>
                <a:spcPct val="80000"/>
              </a:lnSpc>
              <a:spcBef>
                <a:spcPts val="240"/>
              </a:spcBef>
              <a:spcAft>
                <a:spcPts val="0"/>
              </a:spcAft>
              <a:buNone/>
            </a:pPr>
            <a:r>
              <a:rPr lang="en-US" sz="1200">
                <a:solidFill>
                  <a:schemeClr val="dk1"/>
                </a:solidFill>
                <a:latin typeface="Consolas"/>
                <a:ea typeface="Consolas"/>
                <a:cs typeface="Consolas"/>
                <a:sym typeface="Consolas"/>
              </a:rPr>
              <a:t>    overlay_kind == TV   -&gt;  interface_kind </a:t>
            </a:r>
            <a:r>
              <a:rPr lang="en-US" sz="1200">
                <a:solidFill>
                  <a:srgbClr val="C00000"/>
                </a:solidFill>
                <a:latin typeface="Consolas"/>
                <a:ea typeface="Consolas"/>
                <a:cs typeface="Consolas"/>
                <a:sym typeface="Consolas"/>
              </a:rPr>
              <a:t>inside</a:t>
            </a:r>
            <a:r>
              <a:rPr lang="en-US" sz="1200">
                <a:solidFill>
                  <a:schemeClr val="dk1"/>
                </a:solidFill>
                <a:latin typeface="Consolas"/>
                <a:ea typeface="Consolas"/>
                <a:cs typeface="Consolas"/>
                <a:sym typeface="Consolas"/>
              </a:rPr>
              <a:t> {DP_A, HDMI};</a:t>
            </a:r>
            <a:endParaRPr/>
          </a:p>
          <a:p>
            <a:pPr indent="0" lvl="0" marL="0" marR="0" rtl="0" algn="l">
              <a:lnSpc>
                <a:spcPct val="8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8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80000"/>
              </a:lnSpc>
              <a:spcBef>
                <a:spcPts val="240"/>
              </a:spcBef>
              <a:spcAft>
                <a:spcPts val="0"/>
              </a:spcAft>
              <a:buNone/>
            </a:pPr>
            <a:r>
              <a:rPr lang="en-US" sz="1200">
                <a:solidFill>
                  <a:srgbClr val="C00000"/>
                </a:solidFill>
                <a:latin typeface="Consolas"/>
                <a:ea typeface="Consolas"/>
                <a:cs typeface="Consolas"/>
                <a:sym typeface="Consolas"/>
              </a:rPr>
              <a:t>endclass</a:t>
            </a:r>
            <a:endParaRPr sz="1200">
              <a:solidFill>
                <a:srgbClr val="C00000"/>
              </a:solidFill>
              <a:latin typeface="Consolas"/>
              <a:ea typeface="Consolas"/>
              <a:cs typeface="Consolas"/>
              <a:sym typeface="Consolas"/>
            </a:endParaRPr>
          </a:p>
        </p:txBody>
      </p:sp>
      <p:sp>
        <p:nvSpPr>
          <p:cNvPr id="1741" name="Google Shape;1741;p27"/>
          <p:cNvSpPr txBox="1"/>
          <p:nvPr>
            <p:ph type="title"/>
          </p:nvPr>
        </p:nvSpPr>
        <p:spPr>
          <a:xfrm>
            <a:off x="838200" y="365125"/>
            <a:ext cx="10515600" cy="73152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Capturing Datapath Rules in SystemVerilog</a:t>
            </a:r>
            <a:endParaRPr/>
          </a:p>
        </p:txBody>
      </p:sp>
      <p:sp>
        <p:nvSpPr>
          <p:cNvPr id="1742" name="Google Shape;1742;p27"/>
          <p:cNvSpPr txBox="1"/>
          <p:nvPr>
            <p:ph idx="1" type="body"/>
          </p:nvPr>
        </p:nvSpPr>
        <p:spPr>
          <a:xfrm>
            <a:off x="6477000" y="2308866"/>
            <a:ext cx="5594144" cy="2904190"/>
          </a:xfrm>
          <a:prstGeom prst="rect">
            <a:avLst/>
          </a:prstGeom>
          <a:noFill/>
          <a:ln>
            <a:noFill/>
          </a:ln>
        </p:spPr>
        <p:txBody>
          <a:bodyPr anchorCtr="0" anchor="t" bIns="45700" lIns="91425" spcFirstLastPara="1" rIns="91425" wrap="square" tIns="45700">
            <a:normAutofit fontScale="92500" lnSpcReduction="10000"/>
          </a:bodyPr>
          <a:lstStyle/>
          <a:p>
            <a:pPr indent="0" lvl="1" marL="457200" rtl="0" algn="l">
              <a:spcBef>
                <a:spcPts val="0"/>
              </a:spcBef>
              <a:spcAft>
                <a:spcPts val="0"/>
              </a:spcAft>
              <a:buClr>
                <a:schemeClr val="dk1"/>
              </a:buClr>
              <a:buSzPct val="100000"/>
              <a:buNone/>
            </a:pPr>
            <a:r>
              <a:rPr lang="en-US" sz="2000"/>
              <a:t>Datapath rules:</a:t>
            </a:r>
            <a:endParaRPr/>
          </a:p>
          <a:p>
            <a:pPr indent="-285750" lvl="1" marL="742950" rtl="0" algn="l">
              <a:spcBef>
                <a:spcPts val="370"/>
              </a:spcBef>
              <a:spcAft>
                <a:spcPts val="0"/>
              </a:spcAft>
              <a:buClr>
                <a:schemeClr val="dk1"/>
              </a:buClr>
              <a:buSzPct val="100000"/>
              <a:buChar char="–"/>
            </a:pPr>
            <a:r>
              <a:rPr lang="en-US" sz="2000"/>
              <a:t>Video pipes cannot feed overlay engine LCD1</a:t>
            </a:r>
            <a:endParaRPr/>
          </a:p>
          <a:p>
            <a:pPr indent="-285750" lvl="1" marL="742950" rtl="0" algn="l">
              <a:spcBef>
                <a:spcPts val="370"/>
              </a:spcBef>
              <a:spcAft>
                <a:spcPts val="0"/>
              </a:spcAft>
              <a:buClr>
                <a:schemeClr val="dk1"/>
              </a:buClr>
              <a:buSzPct val="100000"/>
              <a:buChar char="–"/>
            </a:pPr>
            <a:r>
              <a:rPr lang="en-US" sz="2000"/>
              <a:t>Graphics pipes cannot feed overlay engine LCD0 </a:t>
            </a:r>
            <a:endParaRPr/>
          </a:p>
          <a:p>
            <a:pPr indent="0" lvl="1" marL="457200" rtl="0" algn="l">
              <a:spcBef>
                <a:spcPts val="370"/>
              </a:spcBef>
              <a:spcAft>
                <a:spcPts val="0"/>
              </a:spcAft>
              <a:buClr>
                <a:schemeClr val="dk1"/>
              </a:buClr>
              <a:buSzPct val="100000"/>
              <a:buNone/>
            </a:pPr>
            <a:r>
              <a:t/>
            </a:r>
            <a:endParaRPr sz="2000"/>
          </a:p>
          <a:p>
            <a:pPr indent="-285750" lvl="1" marL="742950" rtl="0" algn="l">
              <a:spcBef>
                <a:spcPts val="370"/>
              </a:spcBef>
              <a:spcAft>
                <a:spcPts val="0"/>
              </a:spcAft>
              <a:buClr>
                <a:schemeClr val="dk1"/>
              </a:buClr>
              <a:buSzPct val="100000"/>
              <a:buChar char="–"/>
            </a:pPr>
            <a:r>
              <a:rPr lang="en-US" sz="2000"/>
              <a:t>LCD0 can only feed DP_A</a:t>
            </a:r>
            <a:endParaRPr/>
          </a:p>
          <a:p>
            <a:pPr indent="-285750" lvl="1" marL="742950" rtl="0" algn="l">
              <a:spcBef>
                <a:spcPts val="370"/>
              </a:spcBef>
              <a:spcAft>
                <a:spcPts val="0"/>
              </a:spcAft>
              <a:buClr>
                <a:schemeClr val="dk1"/>
              </a:buClr>
              <a:buSzPct val="100000"/>
              <a:buChar char="–"/>
            </a:pPr>
            <a:r>
              <a:rPr lang="en-US" sz="2000"/>
              <a:t>LCD1 can feed DSI_A or DSI_B</a:t>
            </a:r>
            <a:endParaRPr/>
          </a:p>
          <a:p>
            <a:pPr indent="-285750" lvl="1" marL="742950" rtl="0" algn="l">
              <a:spcBef>
                <a:spcPts val="370"/>
              </a:spcBef>
              <a:spcAft>
                <a:spcPts val="0"/>
              </a:spcAft>
              <a:buClr>
                <a:schemeClr val="dk1"/>
              </a:buClr>
              <a:buSzPct val="100000"/>
              <a:buChar char="–"/>
            </a:pPr>
            <a:r>
              <a:rPr lang="en-US" sz="2000"/>
              <a:t>LCD2 can feed DSI_A, DSI_B or DP_B</a:t>
            </a:r>
            <a:endParaRPr/>
          </a:p>
          <a:p>
            <a:pPr indent="-285750" lvl="1" marL="742950" rtl="0" algn="l">
              <a:spcBef>
                <a:spcPts val="370"/>
              </a:spcBef>
              <a:spcAft>
                <a:spcPts val="0"/>
              </a:spcAft>
              <a:buClr>
                <a:schemeClr val="dk1"/>
              </a:buClr>
              <a:buSzPct val="100000"/>
              <a:buChar char="–"/>
            </a:pPr>
            <a:r>
              <a:rPr lang="en-US" sz="2000"/>
              <a:t>TV can feed DP_A or HDMI</a:t>
            </a:r>
            <a:endParaRPr/>
          </a:p>
        </p:txBody>
      </p:sp>
      <p:grpSp>
        <p:nvGrpSpPr>
          <p:cNvPr id="1743" name="Google Shape;1743;p27"/>
          <p:cNvGrpSpPr/>
          <p:nvPr/>
        </p:nvGrpSpPr>
        <p:grpSpPr>
          <a:xfrm>
            <a:off x="5026998" y="1462464"/>
            <a:ext cx="1778063" cy="1443045"/>
            <a:chOff x="4451495" y="1229817"/>
            <a:chExt cx="1537405" cy="1443045"/>
          </a:xfrm>
        </p:grpSpPr>
        <p:sp>
          <p:nvSpPr>
            <p:cNvPr id="1744" name="Google Shape;1744;p27"/>
            <p:cNvSpPr/>
            <p:nvPr/>
          </p:nvSpPr>
          <p:spPr>
            <a:xfrm>
              <a:off x="4451495" y="1229817"/>
              <a:ext cx="1537405" cy="1443045"/>
            </a:xfrm>
            <a:prstGeom prst="rect">
              <a:avLst/>
            </a:prstGeom>
            <a:solidFill>
              <a:srgbClr val="FBD4B4"/>
            </a:solidFill>
            <a:ln cap="flat" cmpd="sng" w="19050">
              <a:solidFill>
                <a:srgbClr val="E36C0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process_stream</a:t>
              </a:r>
              <a:endParaRPr sz="1800">
                <a:solidFill>
                  <a:schemeClr val="dk1"/>
                </a:solidFill>
                <a:latin typeface="Arial"/>
                <a:ea typeface="Arial"/>
                <a:cs typeface="Arial"/>
                <a:sym typeface="Arial"/>
              </a:endParaRPr>
            </a:p>
          </p:txBody>
        </p:sp>
        <p:sp>
          <p:nvSpPr>
            <p:cNvPr id="1745" name="Google Shape;1745;p27"/>
            <p:cNvSpPr/>
            <p:nvPr/>
          </p:nvSpPr>
          <p:spPr>
            <a:xfrm>
              <a:off x="4552019" y="2248073"/>
              <a:ext cx="1336356" cy="329627"/>
            </a:xfrm>
            <a:prstGeom prst="rect">
              <a:avLst/>
            </a:prstGeom>
            <a:solidFill>
              <a:srgbClr val="B2A0C7"/>
            </a:solidFill>
            <a:ln cap="flat" cmpd="sng" w="127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rgbClr val="000000"/>
                  </a:solidFill>
                  <a:latin typeface="Arial"/>
                  <a:ea typeface="Arial"/>
                  <a:cs typeface="Arial"/>
                  <a:sym typeface="Arial"/>
                </a:rPr>
                <a:t>interface_kind</a:t>
              </a:r>
              <a:endParaRPr b="0" i="0" sz="1600" u="none" cap="none" strike="noStrike">
                <a:solidFill>
                  <a:srgbClr val="000000"/>
                </a:solidFill>
                <a:latin typeface="Arial"/>
                <a:ea typeface="Arial"/>
                <a:cs typeface="Arial"/>
                <a:sym typeface="Arial"/>
              </a:endParaRPr>
            </a:p>
          </p:txBody>
        </p:sp>
        <p:sp>
          <p:nvSpPr>
            <p:cNvPr id="1746" name="Google Shape;1746;p27"/>
            <p:cNvSpPr/>
            <p:nvPr/>
          </p:nvSpPr>
          <p:spPr>
            <a:xfrm>
              <a:off x="4552019" y="1574739"/>
              <a:ext cx="1336356" cy="329627"/>
            </a:xfrm>
            <a:prstGeom prst="rect">
              <a:avLst/>
            </a:prstGeom>
            <a:solidFill>
              <a:srgbClr val="93B3D7"/>
            </a:solidFill>
            <a:ln cap="flat" cmpd="sng" w="127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pipe_id</a:t>
              </a:r>
              <a:endParaRPr b="0" i="0" sz="1600" u="none" cap="none" strike="noStrike">
                <a:solidFill>
                  <a:srgbClr val="000000"/>
                </a:solidFill>
                <a:latin typeface="Arial"/>
                <a:ea typeface="Arial"/>
                <a:cs typeface="Arial"/>
                <a:sym typeface="Arial"/>
              </a:endParaRPr>
            </a:p>
          </p:txBody>
        </p:sp>
        <p:sp>
          <p:nvSpPr>
            <p:cNvPr id="1747" name="Google Shape;1747;p27"/>
            <p:cNvSpPr/>
            <p:nvPr/>
          </p:nvSpPr>
          <p:spPr>
            <a:xfrm>
              <a:off x="4552019" y="1911406"/>
              <a:ext cx="1336356" cy="329627"/>
            </a:xfrm>
            <a:prstGeom prst="rect">
              <a:avLst/>
            </a:prstGeom>
            <a:solidFill>
              <a:srgbClr val="D99593"/>
            </a:solidFill>
            <a:ln cap="flat" cmpd="sng" w="127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rgbClr val="000000"/>
                  </a:solidFill>
                  <a:latin typeface="Arial"/>
                  <a:ea typeface="Arial"/>
                  <a:cs typeface="Arial"/>
                  <a:sym typeface="Arial"/>
                </a:rPr>
                <a:t>overlay_kind</a:t>
              </a:r>
              <a:endParaRPr b="0" i="0" sz="1600" u="none" cap="none" strike="noStrike">
                <a:solidFill>
                  <a:srgbClr val="000000"/>
                </a:solidFill>
                <a:latin typeface="Arial"/>
                <a:ea typeface="Arial"/>
                <a:cs typeface="Arial"/>
                <a:sym typeface="Arial"/>
              </a:endParaRPr>
            </a:p>
          </p:txBody>
        </p:sp>
      </p:grpSp>
      <p:sp>
        <p:nvSpPr>
          <p:cNvPr id="1748" name="Google Shape;1748;p27"/>
          <p:cNvSpPr txBox="1"/>
          <p:nvPr/>
        </p:nvSpPr>
        <p:spPr>
          <a:xfrm>
            <a:off x="2520714" y="5339663"/>
            <a:ext cx="6569414" cy="646331"/>
          </a:xfrm>
          <a:prstGeom prst="rect">
            <a:avLst/>
          </a:prstGeom>
          <a:solidFill>
            <a:schemeClr val="accent1"/>
          </a:solidFill>
          <a:ln>
            <a:noFill/>
          </a:ln>
          <a:effectLst>
            <a:outerShdw blurRad="40000" rotWithShape="0" dir="5400000" dist="23000">
              <a:srgbClr val="000000">
                <a:alpha val="34901"/>
              </a:srgbClr>
            </a:outerShdw>
          </a:effectLst>
        </p:spPr>
        <p:txBody>
          <a:bodyPr anchorCtr="0" anchor="t" bIns="45700" lIns="45700" spcFirstLastPara="1" rIns="45700" wrap="square" tIns="45700">
            <a:spAutoFit/>
          </a:bodyPr>
          <a:lstStyle/>
          <a:p>
            <a:pPr indent="0" lvl="0" marL="0" marR="0" rtl="0" algn="ctr">
              <a:spcBef>
                <a:spcPts val="0"/>
              </a:spcBef>
              <a:spcAft>
                <a:spcPts val="0"/>
              </a:spcAft>
              <a:buNone/>
            </a:pPr>
            <a:r>
              <a:rPr lang="en-US" sz="3600">
                <a:solidFill>
                  <a:schemeClr val="lt1"/>
                </a:solidFill>
                <a:latin typeface="Arial"/>
                <a:ea typeface="Arial"/>
                <a:cs typeface="Arial"/>
                <a:sym typeface="Arial"/>
              </a:rPr>
              <a:t>Key Message Here</a:t>
            </a:r>
            <a:endParaRPr/>
          </a:p>
        </p:txBody>
      </p:sp>
      <p:sp>
        <p:nvSpPr>
          <p:cNvPr id="1749" name="Google Shape;1749;p27"/>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1750" name="Google Shape;1750;p27"/>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48"/>
                                        </p:tgtEl>
                                        <p:attrNameLst>
                                          <p:attrName>style.visibility</p:attrName>
                                        </p:attrNameLst>
                                      </p:cBhvr>
                                      <p:to>
                                        <p:strVal val="visible"/>
                                      </p:to>
                                    </p:set>
                                    <p:anim calcmode="lin" valueType="num">
                                      <p:cBhvr additive="base">
                                        <p:cTn dur="500"/>
                                        <p:tgtEl>
                                          <p:spTgt spid="1748"/>
                                        </p:tgtEl>
                                        <p:attrNameLst>
                                          <p:attrName>ppt_w</p:attrName>
                                        </p:attrNameLst>
                                      </p:cBhvr>
                                      <p:tavLst>
                                        <p:tav fmla="" tm="0">
                                          <p:val>
                                            <p:strVal val="0"/>
                                          </p:val>
                                        </p:tav>
                                        <p:tav fmla="" tm="100000">
                                          <p:val>
                                            <p:strVal val="#ppt_w"/>
                                          </p:val>
                                        </p:tav>
                                      </p:tavLst>
                                    </p:anim>
                                    <p:anim calcmode="lin" valueType="num">
                                      <p:cBhvr additive="base">
                                        <p:cTn dur="500"/>
                                        <p:tgtEl>
                                          <p:spTgt spid="174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4" name="Shape 1754"/>
        <p:cNvGrpSpPr/>
        <p:nvPr/>
      </p:nvGrpSpPr>
      <p:grpSpPr>
        <a:xfrm>
          <a:off x="0" y="0"/>
          <a:ext cx="0" cy="0"/>
          <a:chOff x="0" y="0"/>
          <a:chExt cx="0" cy="0"/>
        </a:xfrm>
      </p:grpSpPr>
      <p:sp>
        <p:nvSpPr>
          <p:cNvPr id="1755" name="Google Shape;1755;p28"/>
          <p:cNvSpPr/>
          <p:nvPr/>
        </p:nvSpPr>
        <p:spPr>
          <a:xfrm>
            <a:off x="7842314" y="1263316"/>
            <a:ext cx="2524095" cy="4908884"/>
          </a:xfrm>
          <a:prstGeom prst="rect">
            <a:avLst/>
          </a:prstGeom>
          <a:solidFill>
            <a:srgbClr val="FBD4B4"/>
          </a:solidFill>
          <a:ln cap="flat" cmpd="sng" w="19050">
            <a:solidFill>
              <a:srgbClr val="E36C0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process_multi_stream</a:t>
            </a:r>
            <a:endParaRPr sz="1600">
              <a:solidFill>
                <a:schemeClr val="dk1"/>
              </a:solidFill>
              <a:latin typeface="Arial"/>
              <a:ea typeface="Arial"/>
              <a:cs typeface="Arial"/>
              <a:sym typeface="Arial"/>
            </a:endParaRPr>
          </a:p>
        </p:txBody>
      </p:sp>
      <p:sp>
        <p:nvSpPr>
          <p:cNvPr id="1756" name="Google Shape;1756;p28"/>
          <p:cNvSpPr/>
          <p:nvPr/>
        </p:nvSpPr>
        <p:spPr>
          <a:xfrm>
            <a:off x="1125826" y="1603870"/>
            <a:ext cx="5736987" cy="3863906"/>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class</a:t>
            </a:r>
            <a:r>
              <a:rPr lang="en-US" sz="1200">
                <a:solidFill>
                  <a:schemeClr val="dk1"/>
                </a:solidFill>
                <a:latin typeface="Consolas"/>
                <a:ea typeface="Consolas"/>
                <a:cs typeface="Consolas"/>
                <a:sym typeface="Consolas"/>
              </a:rPr>
              <a:t> process_multi_stream </a:t>
            </a:r>
            <a:r>
              <a:rPr lang="en-US" sz="1200">
                <a:solidFill>
                  <a:srgbClr val="C00000"/>
                </a:solidFill>
                <a:latin typeface="Consolas"/>
                <a:ea typeface="Consolas"/>
                <a:cs typeface="Consolas"/>
                <a:sym typeface="Consolas"/>
              </a:rPr>
              <a:t>extends</a:t>
            </a:r>
            <a:r>
              <a:rPr lang="en-US" sz="1200">
                <a:solidFill>
                  <a:schemeClr val="dk1"/>
                </a:solidFill>
                <a:latin typeface="Consolas"/>
                <a:ea typeface="Consolas"/>
                <a:cs typeface="Consolas"/>
                <a:sym typeface="Consolas"/>
              </a:rPr>
              <a:t> uvm_object;</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process_stream streams[];</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num_streams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streams.size </a:t>
            </a:r>
            <a:r>
              <a:rPr lang="en-US" sz="1200">
                <a:solidFill>
                  <a:srgbClr val="C00000"/>
                </a:solidFill>
                <a:latin typeface="Consolas"/>
                <a:ea typeface="Consolas"/>
                <a:cs typeface="Consolas"/>
                <a:sym typeface="Consolas"/>
              </a:rPr>
              <a:t>inside</a:t>
            </a:r>
            <a:r>
              <a:rPr lang="en-US" sz="1200">
                <a:solidFill>
                  <a:schemeClr val="dk1"/>
                </a:solidFill>
                <a:latin typeface="Consolas"/>
                <a:ea typeface="Consolas"/>
                <a:cs typeface="Consolas"/>
                <a:sym typeface="Consolas"/>
              </a:rPr>
              <a:t> {[1:4]};</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resource_unique_c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foreach</a:t>
            </a:r>
            <a:r>
              <a:rPr lang="en-US" sz="1200">
                <a:solidFill>
                  <a:schemeClr val="dk1"/>
                </a:solidFill>
                <a:latin typeface="Consolas"/>
                <a:ea typeface="Consolas"/>
                <a:cs typeface="Consolas"/>
                <a:sym typeface="Consolas"/>
              </a:rPr>
              <a:t> (streams[i])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foreach</a:t>
            </a:r>
            <a:r>
              <a:rPr lang="en-US" sz="1200">
                <a:solidFill>
                  <a:schemeClr val="dk1"/>
                </a:solidFill>
                <a:latin typeface="Consolas"/>
                <a:ea typeface="Consolas"/>
                <a:cs typeface="Consolas"/>
                <a:sym typeface="Consolas"/>
              </a:rPr>
              <a:t> (streams[j])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if</a:t>
            </a:r>
            <a:r>
              <a:rPr lang="en-US" sz="1200">
                <a:solidFill>
                  <a:schemeClr val="dk1"/>
                </a:solidFill>
                <a:latin typeface="Consolas"/>
                <a:ea typeface="Consolas"/>
                <a:cs typeface="Consolas"/>
                <a:sym typeface="Consolas"/>
              </a:rPr>
              <a:t> (i != j)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streams[i].pipe_id != streams[j].pipe_id;</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streams[i].overlay_kind != streams[j].overlay_kind;</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streams[i].interface_kind != streams[j].interface_kind;</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rgbClr val="C00000"/>
                </a:solidFill>
                <a:latin typeface="Consolas"/>
                <a:ea typeface="Consolas"/>
                <a:cs typeface="Consolas"/>
                <a:sym typeface="Consolas"/>
              </a:rPr>
              <a:t>endclass</a:t>
            </a:r>
            <a:endParaRPr sz="1200">
              <a:solidFill>
                <a:srgbClr val="C00000"/>
              </a:solidFill>
              <a:latin typeface="Consolas"/>
              <a:ea typeface="Consolas"/>
              <a:cs typeface="Consolas"/>
              <a:sym typeface="Consolas"/>
            </a:endParaRPr>
          </a:p>
        </p:txBody>
      </p:sp>
      <p:sp>
        <p:nvSpPr>
          <p:cNvPr id="1757" name="Google Shape;1757;p28"/>
          <p:cNvSpPr txBox="1"/>
          <p:nvPr>
            <p:ph type="title"/>
          </p:nvPr>
        </p:nvSpPr>
        <p:spPr>
          <a:xfrm>
            <a:off x="838200" y="365125"/>
            <a:ext cx="10515600" cy="73152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Modeling Parallel Streams in SystemVerilog</a:t>
            </a:r>
            <a:endParaRPr/>
          </a:p>
        </p:txBody>
      </p:sp>
      <p:grpSp>
        <p:nvGrpSpPr>
          <p:cNvPr id="1758" name="Google Shape;1758;p28"/>
          <p:cNvGrpSpPr/>
          <p:nvPr/>
        </p:nvGrpSpPr>
        <p:grpSpPr>
          <a:xfrm>
            <a:off x="7995830" y="1699887"/>
            <a:ext cx="2217062" cy="1443045"/>
            <a:chOff x="4451495" y="1229817"/>
            <a:chExt cx="1537405" cy="1443045"/>
          </a:xfrm>
        </p:grpSpPr>
        <p:sp>
          <p:nvSpPr>
            <p:cNvPr id="1759" name="Google Shape;1759;p28"/>
            <p:cNvSpPr/>
            <p:nvPr/>
          </p:nvSpPr>
          <p:spPr>
            <a:xfrm>
              <a:off x="4451495" y="1229817"/>
              <a:ext cx="1537405" cy="1443045"/>
            </a:xfrm>
            <a:prstGeom prst="rect">
              <a:avLst/>
            </a:prstGeom>
            <a:solidFill>
              <a:srgbClr val="FBD4B4"/>
            </a:solidFill>
            <a:ln cap="flat" cmpd="sng" w="19050">
              <a:solidFill>
                <a:srgbClr val="E36C0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streams[0]</a:t>
              </a:r>
              <a:endParaRPr/>
            </a:p>
          </p:txBody>
        </p:sp>
        <p:sp>
          <p:nvSpPr>
            <p:cNvPr id="1760" name="Google Shape;1760;p28"/>
            <p:cNvSpPr/>
            <p:nvPr/>
          </p:nvSpPr>
          <p:spPr>
            <a:xfrm>
              <a:off x="4552019" y="2248073"/>
              <a:ext cx="1336356" cy="329627"/>
            </a:xfrm>
            <a:prstGeom prst="rect">
              <a:avLst/>
            </a:prstGeom>
            <a:solidFill>
              <a:srgbClr val="B2A0C7"/>
            </a:solidFill>
            <a:ln cap="flat" cmpd="sng" w="127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interface_kind = DSI_A</a:t>
              </a:r>
              <a:endParaRPr b="0" i="0" sz="1400" u="none" cap="none" strike="noStrike">
                <a:solidFill>
                  <a:srgbClr val="000000"/>
                </a:solidFill>
                <a:latin typeface="Arial"/>
                <a:ea typeface="Arial"/>
                <a:cs typeface="Arial"/>
                <a:sym typeface="Arial"/>
              </a:endParaRPr>
            </a:p>
          </p:txBody>
        </p:sp>
        <p:sp>
          <p:nvSpPr>
            <p:cNvPr id="1761" name="Google Shape;1761;p28"/>
            <p:cNvSpPr/>
            <p:nvPr/>
          </p:nvSpPr>
          <p:spPr>
            <a:xfrm>
              <a:off x="4552019" y="1574739"/>
              <a:ext cx="1336356" cy="329627"/>
            </a:xfrm>
            <a:prstGeom prst="rect">
              <a:avLst/>
            </a:prstGeom>
            <a:solidFill>
              <a:srgbClr val="93B3D7"/>
            </a:solidFill>
            <a:ln cap="flat" cmpd="sng" w="127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pipe_id = 1</a:t>
              </a:r>
              <a:endParaRPr/>
            </a:p>
          </p:txBody>
        </p:sp>
        <p:sp>
          <p:nvSpPr>
            <p:cNvPr id="1762" name="Google Shape;1762;p28"/>
            <p:cNvSpPr/>
            <p:nvPr/>
          </p:nvSpPr>
          <p:spPr>
            <a:xfrm>
              <a:off x="4552019" y="1911406"/>
              <a:ext cx="1336356" cy="329627"/>
            </a:xfrm>
            <a:prstGeom prst="rect">
              <a:avLst/>
            </a:prstGeom>
            <a:solidFill>
              <a:srgbClr val="D99593"/>
            </a:solidFill>
            <a:ln cap="flat" cmpd="sng" w="127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overlay_kind = LCD2</a:t>
              </a:r>
              <a:endParaRPr b="0" i="0" sz="1400" u="none" cap="none" strike="noStrike">
                <a:solidFill>
                  <a:srgbClr val="000000"/>
                </a:solidFill>
                <a:latin typeface="Arial"/>
                <a:ea typeface="Arial"/>
                <a:cs typeface="Arial"/>
                <a:sym typeface="Arial"/>
              </a:endParaRPr>
            </a:p>
          </p:txBody>
        </p:sp>
      </p:grpSp>
      <p:grpSp>
        <p:nvGrpSpPr>
          <p:cNvPr id="1763" name="Google Shape;1763;p28"/>
          <p:cNvGrpSpPr/>
          <p:nvPr/>
        </p:nvGrpSpPr>
        <p:grpSpPr>
          <a:xfrm>
            <a:off x="7995830" y="3159657"/>
            <a:ext cx="2217062" cy="1443045"/>
            <a:chOff x="4451495" y="1229817"/>
            <a:chExt cx="1537405" cy="1443045"/>
          </a:xfrm>
        </p:grpSpPr>
        <p:sp>
          <p:nvSpPr>
            <p:cNvPr id="1764" name="Google Shape;1764;p28"/>
            <p:cNvSpPr/>
            <p:nvPr/>
          </p:nvSpPr>
          <p:spPr>
            <a:xfrm>
              <a:off x="4451495" y="1229817"/>
              <a:ext cx="1537405" cy="1443045"/>
            </a:xfrm>
            <a:prstGeom prst="rect">
              <a:avLst/>
            </a:prstGeom>
            <a:solidFill>
              <a:srgbClr val="FBD4B4"/>
            </a:solidFill>
            <a:ln cap="flat" cmpd="sng" w="19050">
              <a:solidFill>
                <a:srgbClr val="E36C0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streams[1]</a:t>
              </a:r>
              <a:endParaRPr/>
            </a:p>
          </p:txBody>
        </p:sp>
        <p:sp>
          <p:nvSpPr>
            <p:cNvPr id="1765" name="Google Shape;1765;p28"/>
            <p:cNvSpPr/>
            <p:nvPr/>
          </p:nvSpPr>
          <p:spPr>
            <a:xfrm>
              <a:off x="4552019" y="2248073"/>
              <a:ext cx="1336356" cy="329627"/>
            </a:xfrm>
            <a:prstGeom prst="rect">
              <a:avLst/>
            </a:prstGeom>
            <a:solidFill>
              <a:srgbClr val="B2A0C7"/>
            </a:solidFill>
            <a:ln cap="flat" cmpd="sng" w="127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interface_kind = DP_A</a:t>
              </a:r>
              <a:endParaRPr b="0" i="0" sz="1400" u="none" cap="none" strike="noStrike">
                <a:solidFill>
                  <a:srgbClr val="000000"/>
                </a:solidFill>
                <a:latin typeface="Arial"/>
                <a:ea typeface="Arial"/>
                <a:cs typeface="Arial"/>
                <a:sym typeface="Arial"/>
              </a:endParaRPr>
            </a:p>
          </p:txBody>
        </p:sp>
        <p:sp>
          <p:nvSpPr>
            <p:cNvPr id="1766" name="Google Shape;1766;p28"/>
            <p:cNvSpPr/>
            <p:nvPr/>
          </p:nvSpPr>
          <p:spPr>
            <a:xfrm>
              <a:off x="4552019" y="1574739"/>
              <a:ext cx="1336356" cy="329627"/>
            </a:xfrm>
            <a:prstGeom prst="rect">
              <a:avLst/>
            </a:prstGeom>
            <a:solidFill>
              <a:srgbClr val="93B3D7"/>
            </a:solidFill>
            <a:ln cap="flat" cmpd="sng" w="127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pipe_id = 2</a:t>
              </a:r>
              <a:endParaRPr/>
            </a:p>
          </p:txBody>
        </p:sp>
        <p:sp>
          <p:nvSpPr>
            <p:cNvPr id="1767" name="Google Shape;1767;p28"/>
            <p:cNvSpPr/>
            <p:nvPr/>
          </p:nvSpPr>
          <p:spPr>
            <a:xfrm>
              <a:off x="4552019" y="1911406"/>
              <a:ext cx="1336356" cy="329627"/>
            </a:xfrm>
            <a:prstGeom prst="rect">
              <a:avLst/>
            </a:prstGeom>
            <a:solidFill>
              <a:srgbClr val="D99593"/>
            </a:solidFill>
            <a:ln cap="flat" cmpd="sng" w="127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overlay_kind = LCD0</a:t>
              </a:r>
              <a:endParaRPr b="0" i="0" sz="1400" u="none" cap="none" strike="noStrike">
                <a:solidFill>
                  <a:srgbClr val="000000"/>
                </a:solidFill>
                <a:latin typeface="Arial"/>
                <a:ea typeface="Arial"/>
                <a:cs typeface="Arial"/>
                <a:sym typeface="Arial"/>
              </a:endParaRPr>
            </a:p>
          </p:txBody>
        </p:sp>
      </p:grpSp>
      <p:grpSp>
        <p:nvGrpSpPr>
          <p:cNvPr id="1768" name="Google Shape;1768;p28"/>
          <p:cNvGrpSpPr/>
          <p:nvPr/>
        </p:nvGrpSpPr>
        <p:grpSpPr>
          <a:xfrm>
            <a:off x="7995830" y="4609801"/>
            <a:ext cx="2217062" cy="1443045"/>
            <a:chOff x="4451495" y="1229817"/>
            <a:chExt cx="1537405" cy="1443045"/>
          </a:xfrm>
        </p:grpSpPr>
        <p:sp>
          <p:nvSpPr>
            <p:cNvPr id="1769" name="Google Shape;1769;p28"/>
            <p:cNvSpPr/>
            <p:nvPr/>
          </p:nvSpPr>
          <p:spPr>
            <a:xfrm>
              <a:off x="4451495" y="1229817"/>
              <a:ext cx="1537405" cy="1443045"/>
            </a:xfrm>
            <a:prstGeom prst="rect">
              <a:avLst/>
            </a:prstGeom>
            <a:solidFill>
              <a:srgbClr val="FBD4B4"/>
            </a:solidFill>
            <a:ln cap="flat" cmpd="sng" w="19050">
              <a:solidFill>
                <a:srgbClr val="E36C0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streams[2]</a:t>
              </a:r>
              <a:endParaRPr/>
            </a:p>
          </p:txBody>
        </p:sp>
        <p:sp>
          <p:nvSpPr>
            <p:cNvPr id="1770" name="Google Shape;1770;p28"/>
            <p:cNvSpPr/>
            <p:nvPr/>
          </p:nvSpPr>
          <p:spPr>
            <a:xfrm>
              <a:off x="4552019" y="2248073"/>
              <a:ext cx="1336356" cy="329627"/>
            </a:xfrm>
            <a:prstGeom prst="rect">
              <a:avLst/>
            </a:prstGeom>
            <a:solidFill>
              <a:srgbClr val="B2A0C7"/>
            </a:solidFill>
            <a:ln cap="flat" cmpd="sng" w="127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interface_kind = DSI_B</a:t>
              </a:r>
              <a:endParaRPr b="0" i="0" sz="1400" u="none" cap="none" strike="noStrike">
                <a:solidFill>
                  <a:srgbClr val="000000"/>
                </a:solidFill>
                <a:latin typeface="Arial"/>
                <a:ea typeface="Arial"/>
                <a:cs typeface="Arial"/>
                <a:sym typeface="Arial"/>
              </a:endParaRPr>
            </a:p>
          </p:txBody>
        </p:sp>
        <p:sp>
          <p:nvSpPr>
            <p:cNvPr id="1771" name="Google Shape;1771;p28"/>
            <p:cNvSpPr/>
            <p:nvPr/>
          </p:nvSpPr>
          <p:spPr>
            <a:xfrm>
              <a:off x="4552019" y="1574739"/>
              <a:ext cx="1336356" cy="329627"/>
            </a:xfrm>
            <a:prstGeom prst="rect">
              <a:avLst/>
            </a:prstGeom>
            <a:solidFill>
              <a:srgbClr val="93B3D7"/>
            </a:solidFill>
            <a:ln cap="flat" cmpd="sng" w="127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pipe_id = 2</a:t>
              </a:r>
              <a:endParaRPr/>
            </a:p>
          </p:txBody>
        </p:sp>
        <p:sp>
          <p:nvSpPr>
            <p:cNvPr id="1772" name="Google Shape;1772;p28"/>
            <p:cNvSpPr/>
            <p:nvPr/>
          </p:nvSpPr>
          <p:spPr>
            <a:xfrm>
              <a:off x="4552019" y="1911406"/>
              <a:ext cx="1336356" cy="329627"/>
            </a:xfrm>
            <a:prstGeom prst="rect">
              <a:avLst/>
            </a:prstGeom>
            <a:solidFill>
              <a:srgbClr val="D99593"/>
            </a:solidFill>
            <a:ln cap="flat" cmpd="sng" w="127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overlay_kind = LCD1</a:t>
              </a:r>
              <a:endParaRPr b="0" i="0" sz="1400" u="none" cap="none" strike="noStrike">
                <a:solidFill>
                  <a:srgbClr val="000000"/>
                </a:solidFill>
                <a:latin typeface="Arial"/>
                <a:ea typeface="Arial"/>
                <a:cs typeface="Arial"/>
                <a:sym typeface="Arial"/>
              </a:endParaRPr>
            </a:p>
          </p:txBody>
        </p:sp>
      </p:grpSp>
      <p:sp>
        <p:nvSpPr>
          <p:cNvPr id="1773" name="Google Shape;1773;p28"/>
          <p:cNvSpPr/>
          <p:nvPr/>
        </p:nvSpPr>
        <p:spPr>
          <a:xfrm>
            <a:off x="5305392" y="1651761"/>
            <a:ext cx="2297429" cy="644893"/>
          </a:xfrm>
          <a:custGeom>
            <a:rect b="b" l="l" r="r" t="t"/>
            <a:pathLst>
              <a:path extrusionOk="0" h="120000" w="120000">
                <a:moveTo>
                  <a:pt x="0" y="0"/>
                </a:moveTo>
                <a:lnTo>
                  <a:pt x="120000" y="0"/>
                </a:lnTo>
                <a:lnTo>
                  <a:pt x="120000" y="120000"/>
                </a:lnTo>
                <a:lnTo>
                  <a:pt x="0" y="120000"/>
                </a:lnTo>
                <a:close/>
              </a:path>
              <a:path extrusionOk="0" fill="none" h="120000" w="120000">
                <a:moveTo>
                  <a:pt x="853" y="75214"/>
                </a:moveTo>
                <a:lnTo>
                  <a:pt x="-67003" y="127355"/>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Between one and four concurrent streams</a:t>
            </a:r>
            <a:endParaRPr/>
          </a:p>
        </p:txBody>
      </p:sp>
      <p:sp>
        <p:nvSpPr>
          <p:cNvPr id="1774" name="Google Shape;1774;p28"/>
          <p:cNvSpPr/>
          <p:nvPr/>
        </p:nvSpPr>
        <p:spPr>
          <a:xfrm>
            <a:off x="4445978" y="2776889"/>
            <a:ext cx="3496343" cy="625310"/>
          </a:xfrm>
          <a:custGeom>
            <a:rect b="b" l="l" r="r" t="t"/>
            <a:pathLst>
              <a:path extrusionOk="0" h="120000" w="120000">
                <a:moveTo>
                  <a:pt x="0" y="0"/>
                </a:moveTo>
                <a:lnTo>
                  <a:pt x="120000" y="0"/>
                </a:lnTo>
                <a:lnTo>
                  <a:pt x="120000" y="120000"/>
                </a:lnTo>
                <a:lnTo>
                  <a:pt x="0" y="120000"/>
                </a:lnTo>
                <a:close/>
              </a:path>
              <a:path extrusionOk="0" fill="none" h="120000" w="120000">
                <a:moveTo>
                  <a:pt x="43799" y="117698"/>
                </a:moveTo>
                <a:lnTo>
                  <a:pt x="27148" y="162450"/>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Pipes, overlays, and interfaces must be different for different streams</a:t>
            </a:r>
            <a:endParaRPr/>
          </a:p>
        </p:txBody>
      </p:sp>
      <p:sp>
        <p:nvSpPr>
          <p:cNvPr id="1775" name="Google Shape;1775;p28"/>
          <p:cNvSpPr/>
          <p:nvPr/>
        </p:nvSpPr>
        <p:spPr>
          <a:xfrm>
            <a:off x="2674559" y="5015287"/>
            <a:ext cx="3100600" cy="846497"/>
          </a:xfrm>
          <a:custGeom>
            <a:rect b="b" l="l" r="r" t="t"/>
            <a:pathLst>
              <a:path extrusionOk="0" h="120000" w="120000">
                <a:moveTo>
                  <a:pt x="0" y="0"/>
                </a:moveTo>
                <a:lnTo>
                  <a:pt x="120000" y="0"/>
                </a:lnTo>
                <a:lnTo>
                  <a:pt x="120000" y="120000"/>
                </a:lnTo>
                <a:lnTo>
                  <a:pt x="0" y="120000"/>
                </a:lnTo>
                <a:close/>
              </a:path>
              <a:path extrusionOk="0" fill="none" h="120000" w="120000">
                <a:moveTo>
                  <a:pt x="523" y="50189"/>
                </a:moveTo>
                <a:lnTo>
                  <a:pt x="-27361" y="23322"/>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(SV/UVM code overheads – constructor, allocating arrays, uvm_object_utils…)</a:t>
            </a:r>
            <a:endParaRPr/>
          </a:p>
        </p:txBody>
      </p:sp>
      <p:sp>
        <p:nvSpPr>
          <p:cNvPr id="1776" name="Google Shape;1776;p28"/>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1777" name="Google Shape;1777;p28"/>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1" name="Shape 1781"/>
        <p:cNvGrpSpPr/>
        <p:nvPr/>
      </p:nvGrpSpPr>
      <p:grpSpPr>
        <a:xfrm>
          <a:off x="0" y="0"/>
          <a:ext cx="0" cy="0"/>
          <a:chOff x="0" y="0"/>
          <a:chExt cx="0" cy="0"/>
        </a:xfrm>
      </p:grpSpPr>
      <p:sp>
        <p:nvSpPr>
          <p:cNvPr id="1782" name="Google Shape;1782;p2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But How to Generalize?</a:t>
            </a:r>
            <a:endParaRPr/>
          </a:p>
        </p:txBody>
      </p:sp>
      <p:sp>
        <p:nvSpPr>
          <p:cNvPr id="1783" name="Google Shape;1783;p29"/>
          <p:cNvSpPr txBox="1"/>
          <p:nvPr>
            <p:ph idx="1" type="body"/>
          </p:nvPr>
        </p:nvSpPr>
        <p:spPr>
          <a:xfrm>
            <a:off x="609600" y="1447801"/>
            <a:ext cx="10972800" cy="4495800"/>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2800"/>
              <a:buChar char="•"/>
            </a:pPr>
            <a:r>
              <a:rPr lang="en-US"/>
              <a:t>What have we achieved thus far?</a:t>
            </a:r>
            <a:endParaRPr/>
          </a:p>
          <a:p>
            <a:pPr indent="-285750" lvl="1" marL="742950" rtl="0" algn="l">
              <a:spcBef>
                <a:spcPts val="480"/>
              </a:spcBef>
              <a:spcAft>
                <a:spcPts val="0"/>
              </a:spcAft>
              <a:buClr>
                <a:schemeClr val="dk1"/>
              </a:buClr>
              <a:buSzPts val="2400"/>
              <a:buChar char="–"/>
            </a:pPr>
            <a:r>
              <a:rPr lang="en-US"/>
              <a:t>Constraint model expresses relations between multiple concurrent streams</a:t>
            </a:r>
            <a:endParaRPr/>
          </a:p>
          <a:p>
            <a:pPr indent="-285750" lvl="1" marL="742950" rtl="0" algn="l">
              <a:spcBef>
                <a:spcPts val="480"/>
              </a:spcBef>
              <a:spcAft>
                <a:spcPts val="0"/>
              </a:spcAft>
              <a:buClr>
                <a:schemeClr val="dk1"/>
              </a:buClr>
              <a:buSzPts val="2400"/>
              <a:buChar char="–"/>
            </a:pPr>
            <a:r>
              <a:rPr lang="en-US"/>
              <a:t>But this is just one specific scenario..</a:t>
            </a:r>
            <a:endParaRPr/>
          </a:p>
          <a:p>
            <a:pPr indent="-342900" lvl="0" marL="342900" rtl="0" algn="l">
              <a:spcBef>
                <a:spcPts val="560"/>
              </a:spcBef>
              <a:spcAft>
                <a:spcPts val="0"/>
              </a:spcAft>
              <a:buClr>
                <a:schemeClr val="dk1"/>
              </a:buClr>
              <a:buSzPts val="2800"/>
              <a:buChar char="•"/>
            </a:pPr>
            <a:r>
              <a:rPr lang="en-US"/>
              <a:t>What are we still missing?</a:t>
            </a:r>
            <a:endParaRPr/>
          </a:p>
          <a:p>
            <a:pPr indent="-285750" lvl="1" marL="742950" rtl="0" algn="l">
              <a:spcBef>
                <a:spcPts val="480"/>
              </a:spcBef>
              <a:spcAft>
                <a:spcPts val="0"/>
              </a:spcAft>
              <a:buClr>
                <a:schemeClr val="dk1"/>
              </a:buClr>
              <a:buSzPts val="2400"/>
              <a:buChar char="–"/>
            </a:pPr>
            <a:r>
              <a:rPr lang="en-US"/>
              <a:t>Start / stop streams while processing of others is in progress</a:t>
            </a:r>
            <a:endParaRPr/>
          </a:p>
          <a:p>
            <a:pPr indent="-285750" lvl="1" marL="742950" rtl="0" algn="l">
              <a:spcBef>
                <a:spcPts val="480"/>
              </a:spcBef>
              <a:spcAft>
                <a:spcPts val="0"/>
              </a:spcAft>
              <a:buClr>
                <a:schemeClr val="dk1"/>
              </a:buClr>
              <a:buSzPts val="2400"/>
              <a:buChar char="–"/>
            </a:pPr>
            <a:r>
              <a:rPr lang="en-US"/>
              <a:t>Balance workload across engines with tasks of different features/durations</a:t>
            </a:r>
            <a:endParaRPr/>
          </a:p>
          <a:p>
            <a:pPr indent="-285750" lvl="1" marL="742950" rtl="0" algn="l">
              <a:spcBef>
                <a:spcPts val="480"/>
              </a:spcBef>
              <a:spcAft>
                <a:spcPts val="0"/>
              </a:spcAft>
              <a:buClr>
                <a:schemeClr val="dk1"/>
              </a:buClr>
              <a:buSzPts val="2400"/>
              <a:buChar char="–"/>
            </a:pPr>
            <a:r>
              <a:rPr lang="en-US"/>
              <a:t>Create random/complex schedules of streams</a:t>
            </a:r>
            <a:endParaRPr/>
          </a:p>
          <a:p>
            <a:pPr indent="-285750" lvl="1" marL="742950" rtl="0" algn="l">
              <a:spcBef>
                <a:spcPts val="480"/>
              </a:spcBef>
              <a:spcAft>
                <a:spcPts val="0"/>
              </a:spcAft>
              <a:buClr>
                <a:schemeClr val="dk1"/>
              </a:buClr>
              <a:buSzPts val="2400"/>
              <a:buChar char="–"/>
            </a:pPr>
            <a:r>
              <a:rPr lang="en-US"/>
              <a:t>…</a:t>
            </a:r>
            <a:endParaRPr/>
          </a:p>
          <a:p>
            <a:pPr indent="-342900" lvl="0" marL="342900" rtl="0" algn="l">
              <a:spcBef>
                <a:spcPts val="560"/>
              </a:spcBef>
              <a:spcAft>
                <a:spcPts val="0"/>
              </a:spcAft>
              <a:buClr>
                <a:schemeClr val="dk1"/>
              </a:buClr>
              <a:buSzPts val="2800"/>
              <a:buChar char="•"/>
            </a:pPr>
            <a:r>
              <a:rPr lang="en-US"/>
              <a:t>The SystemVerilog model does not capture the true nature of the problem – tasks contending for limited resources</a:t>
            </a:r>
            <a:endParaRPr/>
          </a:p>
          <a:p>
            <a:pPr indent="0" lvl="0" marL="0" rtl="0" algn="l">
              <a:spcBef>
                <a:spcPts val="560"/>
              </a:spcBef>
              <a:spcAft>
                <a:spcPts val="0"/>
              </a:spcAft>
              <a:buClr>
                <a:schemeClr val="dk1"/>
              </a:buClr>
              <a:buSzPts val="2800"/>
              <a:buNone/>
            </a:pPr>
            <a:r>
              <a:t/>
            </a:r>
            <a:endParaRPr/>
          </a:p>
          <a:p>
            <a:pPr indent="-165100" lvl="0" marL="342900" rtl="0" algn="l">
              <a:spcBef>
                <a:spcPts val="560"/>
              </a:spcBef>
              <a:spcAft>
                <a:spcPts val="0"/>
              </a:spcAft>
              <a:buClr>
                <a:schemeClr val="dk1"/>
              </a:buClr>
              <a:buSzPts val="2800"/>
              <a:buNone/>
            </a:pPr>
            <a:r>
              <a:t/>
            </a:r>
            <a:endParaRPr/>
          </a:p>
          <a:p>
            <a:pPr indent="-165100" lvl="0" marL="342900" rtl="0" algn="l">
              <a:spcBef>
                <a:spcPts val="560"/>
              </a:spcBef>
              <a:spcAft>
                <a:spcPts val="0"/>
              </a:spcAft>
              <a:buClr>
                <a:schemeClr val="dk1"/>
              </a:buClr>
              <a:buSzPts val="2800"/>
              <a:buNone/>
            </a:pPr>
            <a:r>
              <a:t/>
            </a:r>
            <a:endParaRPr/>
          </a:p>
        </p:txBody>
      </p:sp>
      <p:sp>
        <p:nvSpPr>
          <p:cNvPr id="1784" name="Google Shape;1784;p29"/>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1785" name="Google Shape;1785;p29"/>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3">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3">
                                            <p:txEl>
                                              <p:pRg end="11" st="1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Acknowledgements</a:t>
            </a:r>
            <a:endParaRPr/>
          </a:p>
        </p:txBody>
      </p:sp>
      <p:sp>
        <p:nvSpPr>
          <p:cNvPr id="124" name="Google Shape;124;p3"/>
          <p:cNvSpPr txBox="1"/>
          <p:nvPr>
            <p:ph idx="1" type="body"/>
          </p:nvPr>
        </p:nvSpPr>
        <p:spPr>
          <a:xfrm>
            <a:off x="609600" y="1447801"/>
            <a:ext cx="10972800" cy="4495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Char char="•"/>
            </a:pPr>
            <a:r>
              <a:rPr lang="en-US"/>
              <a:t>This presentation borrows content from DVCon US 2022 tutorial</a:t>
            </a:r>
            <a:endParaRPr/>
          </a:p>
          <a:p>
            <a:pPr indent="-342900" lvl="0" marL="342900" rtl="0" algn="l">
              <a:spcBef>
                <a:spcPts val="560"/>
              </a:spcBef>
              <a:spcAft>
                <a:spcPts val="0"/>
              </a:spcAft>
              <a:buClr>
                <a:schemeClr val="dk1"/>
              </a:buClr>
              <a:buSzPts val="2800"/>
              <a:buChar char="•"/>
            </a:pPr>
            <a:r>
              <a:rPr lang="en-US"/>
              <a:t>Following WG members prepared the content and presented the DVCon US 2022 tutorial</a:t>
            </a:r>
            <a:endParaRPr/>
          </a:p>
          <a:p>
            <a:pPr indent="-285750" lvl="1" marL="742950" rtl="0" algn="l">
              <a:spcBef>
                <a:spcPts val="480"/>
              </a:spcBef>
              <a:spcAft>
                <a:spcPts val="0"/>
              </a:spcAft>
              <a:buClr>
                <a:schemeClr val="dk1"/>
              </a:buClr>
              <a:buSzPts val="2400"/>
              <a:buChar char="–"/>
            </a:pPr>
            <a:r>
              <a:rPr lang="en-US"/>
              <a:t>Tom Fitzpatrick, Siemens EDA</a:t>
            </a:r>
            <a:endParaRPr/>
          </a:p>
          <a:p>
            <a:pPr indent="-285750" lvl="1" marL="742950" rtl="0" algn="l">
              <a:spcBef>
                <a:spcPts val="480"/>
              </a:spcBef>
              <a:spcAft>
                <a:spcPts val="0"/>
              </a:spcAft>
              <a:buClr>
                <a:schemeClr val="dk1"/>
              </a:buClr>
              <a:buSzPts val="2400"/>
              <a:buChar char="–"/>
            </a:pPr>
            <a:r>
              <a:rPr lang="en-US"/>
              <a:t>Matan Vax, Cadence Design Systems</a:t>
            </a:r>
            <a:endParaRPr/>
          </a:p>
          <a:p>
            <a:pPr indent="-285750" lvl="1" marL="742950" rtl="0" algn="l">
              <a:spcBef>
                <a:spcPts val="480"/>
              </a:spcBef>
              <a:spcAft>
                <a:spcPts val="0"/>
              </a:spcAft>
              <a:buClr>
                <a:schemeClr val="dk1"/>
              </a:buClr>
              <a:buSzPts val="2400"/>
              <a:buChar char="–"/>
            </a:pPr>
            <a:r>
              <a:rPr lang="en-US"/>
              <a:t>Adnan Hamid, Breker Verification Systems</a:t>
            </a:r>
            <a:endParaRPr/>
          </a:p>
          <a:p>
            <a:pPr indent="-285750" lvl="1" marL="742950" rtl="0" algn="l">
              <a:spcBef>
                <a:spcPts val="480"/>
              </a:spcBef>
              <a:spcAft>
                <a:spcPts val="0"/>
              </a:spcAft>
              <a:buClr>
                <a:schemeClr val="dk1"/>
              </a:buClr>
              <a:buSzPts val="2400"/>
              <a:buChar char="–"/>
            </a:pPr>
            <a:r>
              <a:rPr lang="en-US"/>
              <a:t>Hillel Miller, Synopsys</a:t>
            </a:r>
            <a:endParaRPr/>
          </a:p>
          <a:p>
            <a:pPr indent="-133350" lvl="1" marL="742950" rtl="0" algn="l">
              <a:spcBef>
                <a:spcPts val="480"/>
              </a:spcBef>
              <a:spcAft>
                <a:spcPts val="0"/>
              </a:spcAft>
              <a:buClr>
                <a:schemeClr val="dk1"/>
              </a:buClr>
              <a:buSzPts val="2400"/>
              <a:buNone/>
            </a:pPr>
            <a:r>
              <a:t/>
            </a:r>
            <a:endParaRPr/>
          </a:p>
        </p:txBody>
      </p:sp>
      <p:sp>
        <p:nvSpPr>
          <p:cNvPr id="125" name="Google Shape;125;p3"/>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126" name="Google Shape;126;p3"/>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9" name="Shape 1789"/>
        <p:cNvGrpSpPr/>
        <p:nvPr/>
      </p:nvGrpSpPr>
      <p:grpSpPr>
        <a:xfrm>
          <a:off x="0" y="0"/>
          <a:ext cx="0" cy="0"/>
          <a:chOff x="0" y="0"/>
          <a:chExt cx="0" cy="0"/>
        </a:xfrm>
      </p:grpSpPr>
      <p:sp>
        <p:nvSpPr>
          <p:cNvPr id="1790" name="Google Shape;1790;p30"/>
          <p:cNvSpPr/>
          <p:nvPr/>
        </p:nvSpPr>
        <p:spPr>
          <a:xfrm>
            <a:off x="534379" y="1182308"/>
            <a:ext cx="4991124" cy="5075040"/>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component</a:t>
            </a:r>
            <a:r>
              <a:rPr lang="en-US" sz="1200">
                <a:solidFill>
                  <a:schemeClr val="dk1"/>
                </a:solidFill>
                <a:latin typeface="Consolas"/>
                <a:ea typeface="Consolas"/>
                <a:cs typeface="Consolas"/>
                <a:sym typeface="Consolas"/>
              </a:rPr>
              <a:t> display_c {</a:t>
            </a:r>
            <a:endParaRPr/>
          </a:p>
          <a:p>
            <a:pPr indent="0" lvl="0" marL="0" marR="0" rtl="0" algn="l">
              <a:lnSpc>
                <a:spcPct val="90000"/>
              </a:lnSpc>
              <a:spcBef>
                <a:spcPts val="240"/>
              </a:spcBef>
              <a:spcAft>
                <a:spcPts val="0"/>
              </a:spcAft>
              <a:buNone/>
            </a:pPr>
            <a:r>
              <a:rPr lang="en-US" sz="1200">
                <a:solidFill>
                  <a:srgbClr val="C00000"/>
                </a:solidFill>
                <a:latin typeface="Consolas"/>
                <a:ea typeface="Consolas"/>
                <a:cs typeface="Consolas"/>
                <a:sym typeface="Consolas"/>
              </a:rPr>
              <a:t>  enum</a:t>
            </a:r>
            <a:r>
              <a:rPr lang="en-US" sz="1200">
                <a:solidFill>
                  <a:schemeClr val="dk1"/>
                </a:solidFill>
                <a:latin typeface="Consolas"/>
                <a:ea typeface="Consolas"/>
                <a:cs typeface="Consolas"/>
                <a:sym typeface="Consolas"/>
              </a:rPr>
              <a:t> pipe_kind_e {VID, GFX};</a:t>
            </a:r>
            <a:endParaRPr/>
          </a:p>
          <a:p>
            <a:pPr indent="0" lvl="0" marL="0" marR="0" rtl="0" algn="l">
              <a:lnSpc>
                <a:spcPct val="90000"/>
              </a:lnSpc>
              <a:spcBef>
                <a:spcPts val="240"/>
              </a:spcBef>
              <a:spcAft>
                <a:spcPts val="0"/>
              </a:spcAft>
              <a:buNone/>
            </a:pPr>
            <a:r>
              <a:rPr lang="en-US" sz="1200">
                <a:solidFill>
                  <a:srgbClr val="C00000"/>
                </a:solidFill>
                <a:latin typeface="Consolas"/>
                <a:ea typeface="Consolas"/>
                <a:cs typeface="Consolas"/>
                <a:sym typeface="Consolas"/>
              </a:rPr>
              <a:t>  resource</a:t>
            </a:r>
            <a:r>
              <a:rPr lang="en-US" sz="1200">
                <a:solidFill>
                  <a:schemeClr val="dk1"/>
                </a:solidFill>
                <a:latin typeface="Consolas"/>
                <a:ea typeface="Consolas"/>
                <a:cs typeface="Consolas"/>
                <a:sym typeface="Consolas"/>
              </a:rPr>
              <a:t> pipe_r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pipe_kind_e kind;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kind == VID -&gt; instance_id </a:t>
            </a:r>
            <a:r>
              <a:rPr lang="en-US" sz="1200">
                <a:solidFill>
                  <a:srgbClr val="C00000"/>
                </a:solidFill>
                <a:latin typeface="Consolas"/>
                <a:ea typeface="Consolas"/>
                <a:cs typeface="Consolas"/>
                <a:sym typeface="Consolas"/>
              </a:rPr>
              <a:t>in</a:t>
            </a:r>
            <a:r>
              <a:rPr lang="en-US" sz="1200">
                <a:solidFill>
                  <a:schemeClr val="dk1"/>
                </a:solidFill>
                <a:latin typeface="Consolas"/>
                <a:ea typeface="Consolas"/>
                <a:cs typeface="Consolas"/>
                <a:sym typeface="Consolas"/>
              </a:rPr>
              <a:t> [0..2];</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kind == GFX -&gt; instance_id </a:t>
            </a:r>
            <a:r>
              <a:rPr lang="en-US" sz="1200">
                <a:solidFill>
                  <a:srgbClr val="C00000"/>
                </a:solidFill>
                <a:latin typeface="Consolas"/>
                <a:ea typeface="Consolas"/>
                <a:cs typeface="Consolas"/>
                <a:sym typeface="Consolas"/>
              </a:rPr>
              <a:t>in</a:t>
            </a:r>
            <a:r>
              <a:rPr lang="en-US" sz="1200">
                <a:solidFill>
                  <a:schemeClr val="dk1"/>
                </a:solidFill>
                <a:latin typeface="Consolas"/>
                <a:ea typeface="Consolas"/>
                <a:cs typeface="Consolas"/>
                <a:sym typeface="Consolas"/>
              </a:rPr>
              <a:t> [3..5];</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rgbClr val="C00000"/>
                </a:solidFill>
                <a:latin typeface="Consolas"/>
                <a:ea typeface="Consolas"/>
                <a:cs typeface="Consolas"/>
                <a:sym typeface="Consolas"/>
              </a:rPr>
              <a:t>  pool</a:t>
            </a:r>
            <a:r>
              <a:rPr lang="en-US" sz="1200">
                <a:solidFill>
                  <a:schemeClr val="dk1"/>
                </a:solidFill>
                <a:latin typeface="Consolas"/>
                <a:ea typeface="Consolas"/>
                <a:cs typeface="Consolas"/>
                <a:sym typeface="Consolas"/>
              </a:rPr>
              <a:t> [6] pipe_r pipe_pool;</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rgbClr val="C00000"/>
                </a:solidFill>
                <a:latin typeface="Consolas"/>
                <a:ea typeface="Consolas"/>
                <a:cs typeface="Consolas"/>
                <a:sym typeface="Consolas"/>
              </a:rPr>
              <a:t>  enum</a:t>
            </a:r>
            <a:r>
              <a:rPr lang="en-US" sz="1200">
                <a:solidFill>
                  <a:schemeClr val="dk1"/>
                </a:solidFill>
                <a:latin typeface="Consolas"/>
                <a:ea typeface="Consolas"/>
                <a:cs typeface="Consolas"/>
                <a:sym typeface="Consolas"/>
              </a:rPr>
              <a:t> overlay_kind_e {LCD0, LCD1, LCD2, TV};</a:t>
            </a:r>
            <a:endParaRPr/>
          </a:p>
          <a:p>
            <a:pPr indent="0" lvl="0" marL="0" marR="0" rtl="0" algn="l">
              <a:lnSpc>
                <a:spcPct val="90000"/>
              </a:lnSpc>
              <a:spcBef>
                <a:spcPts val="240"/>
              </a:spcBef>
              <a:spcAft>
                <a:spcPts val="0"/>
              </a:spcAft>
              <a:buNone/>
            </a:pPr>
            <a:r>
              <a:rPr lang="en-US" sz="1200">
                <a:solidFill>
                  <a:srgbClr val="C00000"/>
                </a:solidFill>
                <a:latin typeface="Consolas"/>
                <a:ea typeface="Consolas"/>
                <a:cs typeface="Consolas"/>
                <a:sym typeface="Consolas"/>
              </a:rPr>
              <a:t>  resource</a:t>
            </a:r>
            <a:r>
              <a:rPr lang="en-US" sz="1200">
                <a:solidFill>
                  <a:schemeClr val="dk1"/>
                </a:solidFill>
                <a:latin typeface="Consolas"/>
                <a:ea typeface="Consolas"/>
                <a:cs typeface="Consolas"/>
                <a:sym typeface="Consolas"/>
              </a:rPr>
              <a:t> overlay_r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overlay_kind_e kind;</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instance_id == (</a:t>
            </a:r>
            <a:r>
              <a:rPr lang="en-US" sz="1200">
                <a:solidFill>
                  <a:srgbClr val="C00000"/>
                </a:solidFill>
                <a:latin typeface="Consolas"/>
                <a:ea typeface="Consolas"/>
                <a:cs typeface="Consolas"/>
                <a:sym typeface="Consolas"/>
              </a:rPr>
              <a:t>int</a:t>
            </a:r>
            <a:r>
              <a:rPr lang="en-US" sz="1200">
                <a:solidFill>
                  <a:schemeClr val="dk1"/>
                </a:solidFill>
                <a:latin typeface="Consolas"/>
                <a:ea typeface="Consolas"/>
                <a:cs typeface="Consolas"/>
                <a:sym typeface="Consolas"/>
              </a:rPr>
              <a:t>)kind;</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rgbClr val="C00000"/>
                </a:solidFill>
                <a:latin typeface="Consolas"/>
                <a:ea typeface="Consolas"/>
                <a:cs typeface="Consolas"/>
                <a:sym typeface="Consolas"/>
              </a:rPr>
              <a:t>  pool</a:t>
            </a:r>
            <a:r>
              <a:rPr lang="en-US" sz="1200">
                <a:solidFill>
                  <a:schemeClr val="dk1"/>
                </a:solidFill>
                <a:latin typeface="Consolas"/>
                <a:ea typeface="Consolas"/>
                <a:cs typeface="Consolas"/>
                <a:sym typeface="Consolas"/>
              </a:rPr>
              <a:t> [4] overlay_r overlay_pool;</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rgbClr val="C00000"/>
                </a:solidFill>
                <a:latin typeface="Consolas"/>
                <a:ea typeface="Consolas"/>
                <a:cs typeface="Consolas"/>
                <a:sym typeface="Consolas"/>
              </a:rPr>
              <a:t>  enum</a:t>
            </a:r>
            <a:r>
              <a:rPr lang="en-US" sz="1200">
                <a:solidFill>
                  <a:schemeClr val="dk1"/>
                </a:solidFill>
                <a:latin typeface="Consolas"/>
                <a:ea typeface="Consolas"/>
                <a:cs typeface="Consolas"/>
                <a:sym typeface="Consolas"/>
              </a:rPr>
              <a:t> interface_kind_e {DSI_A, DSI_B, DP_A, DP_B, HDMI};</a:t>
            </a:r>
            <a:endParaRPr/>
          </a:p>
          <a:p>
            <a:pPr indent="0" lvl="0" marL="0" marR="0" rtl="0" algn="l">
              <a:lnSpc>
                <a:spcPct val="90000"/>
              </a:lnSpc>
              <a:spcBef>
                <a:spcPts val="240"/>
              </a:spcBef>
              <a:spcAft>
                <a:spcPts val="0"/>
              </a:spcAft>
              <a:buNone/>
            </a:pPr>
            <a:r>
              <a:rPr lang="en-US" sz="1200">
                <a:solidFill>
                  <a:srgbClr val="C00000"/>
                </a:solidFill>
                <a:latin typeface="Consolas"/>
                <a:ea typeface="Consolas"/>
                <a:cs typeface="Consolas"/>
                <a:sym typeface="Consolas"/>
              </a:rPr>
              <a:t>  resource</a:t>
            </a:r>
            <a:r>
              <a:rPr lang="en-US" sz="1200">
                <a:solidFill>
                  <a:schemeClr val="dk1"/>
                </a:solidFill>
                <a:latin typeface="Consolas"/>
                <a:ea typeface="Consolas"/>
                <a:cs typeface="Consolas"/>
                <a:sym typeface="Consolas"/>
              </a:rPr>
              <a:t> interface_r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interface_kind_e kind;</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instance_id == (</a:t>
            </a:r>
            <a:r>
              <a:rPr lang="en-US" sz="1200">
                <a:solidFill>
                  <a:srgbClr val="C00000"/>
                </a:solidFill>
                <a:latin typeface="Consolas"/>
                <a:ea typeface="Consolas"/>
                <a:cs typeface="Consolas"/>
                <a:sym typeface="Consolas"/>
              </a:rPr>
              <a:t>int</a:t>
            </a:r>
            <a:r>
              <a:rPr lang="en-US" sz="1200">
                <a:solidFill>
                  <a:schemeClr val="dk1"/>
                </a:solidFill>
                <a:latin typeface="Consolas"/>
                <a:ea typeface="Consolas"/>
                <a:cs typeface="Consolas"/>
                <a:sym typeface="Consolas"/>
              </a:rPr>
              <a:t>)kind;</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rgbClr val="C00000"/>
                </a:solidFill>
                <a:latin typeface="Consolas"/>
                <a:ea typeface="Consolas"/>
                <a:cs typeface="Consolas"/>
                <a:sym typeface="Consolas"/>
              </a:rPr>
              <a:t>  pool</a:t>
            </a:r>
            <a:r>
              <a:rPr lang="en-US" sz="1200">
                <a:solidFill>
                  <a:schemeClr val="dk1"/>
                </a:solidFill>
                <a:latin typeface="Consolas"/>
                <a:ea typeface="Consolas"/>
                <a:cs typeface="Consolas"/>
                <a:sym typeface="Consolas"/>
              </a:rPr>
              <a:t> [5] interface_r interface_pool;</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a:t>
            </a:r>
            <a:endParaRPr/>
          </a:p>
        </p:txBody>
      </p:sp>
      <p:pic>
        <p:nvPicPr>
          <p:cNvPr id="1791" name="Google Shape;1791;p30"/>
          <p:cNvPicPr preferRelativeResize="0"/>
          <p:nvPr/>
        </p:nvPicPr>
        <p:blipFill rotWithShape="1">
          <a:blip r:embed="rId3">
            <a:alphaModFix/>
          </a:blip>
          <a:srcRect b="0" l="0" r="0" t="0"/>
          <a:stretch/>
        </p:blipFill>
        <p:spPr>
          <a:xfrm>
            <a:off x="5376437" y="1039825"/>
            <a:ext cx="6573594" cy="899147"/>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grpSp>
        <p:nvGrpSpPr>
          <p:cNvPr id="1792" name="Google Shape;1792;p30"/>
          <p:cNvGrpSpPr/>
          <p:nvPr/>
        </p:nvGrpSpPr>
        <p:grpSpPr>
          <a:xfrm>
            <a:off x="6380074" y="1856228"/>
            <a:ext cx="4991125" cy="4302904"/>
            <a:chOff x="6380074" y="1856228"/>
            <a:chExt cx="4991125" cy="4302904"/>
          </a:xfrm>
        </p:grpSpPr>
        <p:sp>
          <p:nvSpPr>
            <p:cNvPr id="1793" name="Google Shape;1793;p30"/>
            <p:cNvSpPr/>
            <p:nvPr/>
          </p:nvSpPr>
          <p:spPr>
            <a:xfrm>
              <a:off x="6380074" y="1856228"/>
              <a:ext cx="4991125" cy="4302904"/>
            </a:xfrm>
            <a:prstGeom prst="rect">
              <a:avLst/>
            </a:prstGeom>
            <a:solidFill>
              <a:srgbClr val="DAE5F1"/>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DC</a:t>
              </a:r>
              <a:endParaRPr/>
            </a:p>
          </p:txBody>
        </p:sp>
        <p:grpSp>
          <p:nvGrpSpPr>
            <p:cNvPr id="1794" name="Google Shape;1794;p30"/>
            <p:cNvGrpSpPr/>
            <p:nvPr/>
          </p:nvGrpSpPr>
          <p:grpSpPr>
            <a:xfrm>
              <a:off x="6546742" y="2035134"/>
              <a:ext cx="4637074" cy="4050495"/>
              <a:chOff x="6546742" y="2035134"/>
              <a:chExt cx="4637074" cy="4050495"/>
            </a:xfrm>
          </p:grpSpPr>
          <p:grpSp>
            <p:nvGrpSpPr>
              <p:cNvPr id="1795" name="Google Shape;1795;p30"/>
              <p:cNvGrpSpPr/>
              <p:nvPr/>
            </p:nvGrpSpPr>
            <p:grpSpPr>
              <a:xfrm>
                <a:off x="8165211" y="2550245"/>
                <a:ext cx="1400136" cy="3020272"/>
                <a:chOff x="8165211" y="2550245"/>
                <a:chExt cx="1400136" cy="3020272"/>
              </a:xfrm>
            </p:grpSpPr>
            <p:sp>
              <p:nvSpPr>
                <p:cNvPr id="1796" name="Google Shape;1796;p30"/>
                <p:cNvSpPr/>
                <p:nvPr/>
              </p:nvSpPr>
              <p:spPr>
                <a:xfrm>
                  <a:off x="8165211" y="2550245"/>
                  <a:ext cx="1400136" cy="3020272"/>
                </a:xfrm>
                <a:prstGeom prst="can">
                  <a:avLst>
                    <a:gd fmla="val 25000" name="adj"/>
                  </a:avLst>
                </a:prstGeom>
                <a:solidFill>
                  <a:srgbClr val="E5B8B7"/>
                </a:solidFill>
                <a:ln cap="flat" cmpd="sng" w="25400">
                  <a:solidFill>
                    <a:srgbClr val="395E8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overlay_pool</a:t>
                  </a:r>
                  <a:endParaRPr sz="1800">
                    <a:solidFill>
                      <a:schemeClr val="dk1"/>
                    </a:solidFill>
                    <a:latin typeface="Arial"/>
                    <a:ea typeface="Arial"/>
                    <a:cs typeface="Arial"/>
                    <a:sym typeface="Arial"/>
                  </a:endParaRPr>
                </a:p>
              </p:txBody>
            </p:sp>
            <p:sp>
              <p:nvSpPr>
                <p:cNvPr id="1797" name="Google Shape;1797;p30"/>
                <p:cNvSpPr/>
                <p:nvPr/>
              </p:nvSpPr>
              <p:spPr>
                <a:xfrm>
                  <a:off x="8363682" y="3290267"/>
                  <a:ext cx="1003195" cy="329627"/>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rgbClr val="000000"/>
                      </a:solidFill>
                      <a:latin typeface="Arial"/>
                      <a:ea typeface="Arial"/>
                      <a:cs typeface="Arial"/>
                      <a:sym typeface="Arial"/>
                    </a:rPr>
                    <a:t>LCD0</a:t>
                  </a:r>
                  <a:endParaRPr b="0" i="0" sz="1800" u="none" cap="none" strike="noStrike">
                    <a:solidFill>
                      <a:srgbClr val="000000"/>
                    </a:solidFill>
                    <a:latin typeface="Arial"/>
                    <a:ea typeface="Arial"/>
                    <a:cs typeface="Arial"/>
                    <a:sym typeface="Arial"/>
                  </a:endParaRPr>
                </a:p>
              </p:txBody>
            </p:sp>
            <p:sp>
              <p:nvSpPr>
                <p:cNvPr id="1798" name="Google Shape;1798;p30"/>
                <p:cNvSpPr/>
                <p:nvPr/>
              </p:nvSpPr>
              <p:spPr>
                <a:xfrm>
                  <a:off x="8363682" y="3860329"/>
                  <a:ext cx="1003195" cy="329627"/>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LCD1</a:t>
                  </a:r>
                  <a:endParaRPr/>
                </a:p>
              </p:txBody>
            </p:sp>
            <p:sp>
              <p:nvSpPr>
                <p:cNvPr id="1799" name="Google Shape;1799;p30"/>
                <p:cNvSpPr/>
                <p:nvPr/>
              </p:nvSpPr>
              <p:spPr>
                <a:xfrm>
                  <a:off x="8363682" y="4430391"/>
                  <a:ext cx="1003195" cy="329627"/>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LCD2</a:t>
                  </a:r>
                  <a:endParaRPr/>
                </a:p>
              </p:txBody>
            </p:sp>
            <p:sp>
              <p:nvSpPr>
                <p:cNvPr id="1800" name="Google Shape;1800;p30"/>
                <p:cNvSpPr/>
                <p:nvPr/>
              </p:nvSpPr>
              <p:spPr>
                <a:xfrm>
                  <a:off x="8363682" y="5000454"/>
                  <a:ext cx="1003195" cy="329627"/>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TV</a:t>
                  </a:r>
                  <a:endParaRPr/>
                </a:p>
              </p:txBody>
            </p:sp>
          </p:grpSp>
          <p:grpSp>
            <p:nvGrpSpPr>
              <p:cNvPr id="1801" name="Google Shape;1801;p30"/>
              <p:cNvGrpSpPr/>
              <p:nvPr/>
            </p:nvGrpSpPr>
            <p:grpSpPr>
              <a:xfrm>
                <a:off x="9783680" y="2327535"/>
                <a:ext cx="1400136" cy="3465693"/>
                <a:chOff x="9783680" y="2327535"/>
                <a:chExt cx="1400136" cy="3465693"/>
              </a:xfrm>
            </p:grpSpPr>
            <p:sp>
              <p:nvSpPr>
                <p:cNvPr id="1802" name="Google Shape;1802;p30"/>
                <p:cNvSpPr/>
                <p:nvPr/>
              </p:nvSpPr>
              <p:spPr>
                <a:xfrm>
                  <a:off x="9783680" y="2327535"/>
                  <a:ext cx="1400136" cy="3465693"/>
                </a:xfrm>
                <a:prstGeom prst="can">
                  <a:avLst>
                    <a:gd fmla="val 25000" name="adj"/>
                  </a:avLst>
                </a:prstGeom>
                <a:solidFill>
                  <a:srgbClr val="CCC0D9"/>
                </a:solidFill>
                <a:ln cap="flat" cmpd="sng" w="25400">
                  <a:solidFill>
                    <a:srgbClr val="395E8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interface_pool</a:t>
                  </a:r>
                  <a:endParaRPr sz="1800">
                    <a:solidFill>
                      <a:schemeClr val="dk1"/>
                    </a:solidFill>
                    <a:latin typeface="Arial"/>
                    <a:ea typeface="Arial"/>
                    <a:cs typeface="Arial"/>
                    <a:sym typeface="Arial"/>
                  </a:endParaRPr>
                </a:p>
              </p:txBody>
            </p:sp>
            <p:sp>
              <p:nvSpPr>
                <p:cNvPr id="1803" name="Google Shape;1803;p30"/>
                <p:cNvSpPr/>
                <p:nvPr/>
              </p:nvSpPr>
              <p:spPr>
                <a:xfrm>
                  <a:off x="9982151" y="3085385"/>
                  <a:ext cx="1003195" cy="329627"/>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DSI_A</a:t>
                  </a:r>
                  <a:endParaRPr/>
                </a:p>
              </p:txBody>
            </p:sp>
            <p:sp>
              <p:nvSpPr>
                <p:cNvPr id="1804" name="Google Shape;1804;p30"/>
                <p:cNvSpPr/>
                <p:nvPr/>
              </p:nvSpPr>
              <p:spPr>
                <a:xfrm>
                  <a:off x="9982151" y="4793789"/>
                  <a:ext cx="1003195" cy="329627"/>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DP_B</a:t>
                  </a:r>
                  <a:endParaRPr/>
                </a:p>
              </p:txBody>
            </p:sp>
            <p:sp>
              <p:nvSpPr>
                <p:cNvPr id="1805" name="Google Shape;1805;p30"/>
                <p:cNvSpPr/>
                <p:nvPr/>
              </p:nvSpPr>
              <p:spPr>
                <a:xfrm>
                  <a:off x="9982151" y="5363258"/>
                  <a:ext cx="1003195" cy="329627"/>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HDMI</a:t>
                  </a:r>
                  <a:endParaRPr/>
                </a:p>
              </p:txBody>
            </p:sp>
            <p:sp>
              <p:nvSpPr>
                <p:cNvPr id="1806" name="Google Shape;1806;p30"/>
                <p:cNvSpPr/>
                <p:nvPr/>
              </p:nvSpPr>
              <p:spPr>
                <a:xfrm>
                  <a:off x="9982151" y="3654853"/>
                  <a:ext cx="1003195" cy="329627"/>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rgbClr val="000000"/>
                      </a:solidFill>
                      <a:latin typeface="Arial"/>
                      <a:ea typeface="Arial"/>
                      <a:cs typeface="Arial"/>
                      <a:sym typeface="Arial"/>
                    </a:rPr>
                    <a:t>DSI_B</a:t>
                  </a:r>
                  <a:endParaRPr b="0" i="0" sz="1800" u="none" cap="none" strike="noStrike">
                    <a:solidFill>
                      <a:srgbClr val="000000"/>
                    </a:solidFill>
                    <a:latin typeface="Arial"/>
                    <a:ea typeface="Arial"/>
                    <a:cs typeface="Arial"/>
                    <a:sym typeface="Arial"/>
                  </a:endParaRPr>
                </a:p>
              </p:txBody>
            </p:sp>
            <p:sp>
              <p:nvSpPr>
                <p:cNvPr id="1807" name="Google Shape;1807;p30"/>
                <p:cNvSpPr/>
                <p:nvPr/>
              </p:nvSpPr>
              <p:spPr>
                <a:xfrm>
                  <a:off x="9982151" y="4224321"/>
                  <a:ext cx="1003195" cy="329627"/>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DP_A</a:t>
                  </a:r>
                  <a:endParaRPr/>
                </a:p>
              </p:txBody>
            </p:sp>
          </p:grpSp>
          <p:grpSp>
            <p:nvGrpSpPr>
              <p:cNvPr id="1808" name="Google Shape;1808;p30"/>
              <p:cNvGrpSpPr/>
              <p:nvPr/>
            </p:nvGrpSpPr>
            <p:grpSpPr>
              <a:xfrm>
                <a:off x="6546742" y="2035134"/>
                <a:ext cx="1400136" cy="4050495"/>
                <a:chOff x="6546742" y="2035134"/>
                <a:chExt cx="1400136" cy="4050495"/>
              </a:xfrm>
            </p:grpSpPr>
            <p:sp>
              <p:nvSpPr>
                <p:cNvPr id="1809" name="Google Shape;1809;p30"/>
                <p:cNvSpPr/>
                <p:nvPr/>
              </p:nvSpPr>
              <p:spPr>
                <a:xfrm>
                  <a:off x="6546742" y="2035134"/>
                  <a:ext cx="1400136" cy="4050495"/>
                </a:xfrm>
                <a:prstGeom prst="can">
                  <a:avLst>
                    <a:gd fmla="val 25000" name="adj"/>
                  </a:avLst>
                </a:prstGeom>
                <a:solidFill>
                  <a:srgbClr val="B7CCE4"/>
                </a:solidFill>
                <a:ln cap="flat" cmpd="sng" w="25400">
                  <a:solidFill>
                    <a:srgbClr val="395E8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pipe_pool</a:t>
                  </a:r>
                  <a:endParaRPr sz="1800">
                    <a:solidFill>
                      <a:schemeClr val="dk1"/>
                    </a:solidFill>
                    <a:latin typeface="Arial"/>
                    <a:ea typeface="Arial"/>
                    <a:cs typeface="Arial"/>
                    <a:sym typeface="Arial"/>
                  </a:endParaRPr>
                </a:p>
              </p:txBody>
            </p:sp>
            <p:sp>
              <p:nvSpPr>
                <p:cNvPr id="1810" name="Google Shape;1810;p30"/>
                <p:cNvSpPr/>
                <p:nvPr/>
              </p:nvSpPr>
              <p:spPr>
                <a:xfrm>
                  <a:off x="6745213" y="3356646"/>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Arial"/>
                      <a:ea typeface="Arial"/>
                      <a:cs typeface="Arial"/>
                      <a:sym typeface="Arial"/>
                    </a:rPr>
                    <a:t>Pipe1</a:t>
                  </a:r>
                  <a:endParaRPr/>
                </a:p>
              </p:txBody>
            </p:sp>
            <p:sp>
              <p:nvSpPr>
                <p:cNvPr id="1811" name="Google Shape;1811;p30"/>
                <p:cNvSpPr/>
                <p:nvPr/>
              </p:nvSpPr>
              <p:spPr>
                <a:xfrm>
                  <a:off x="6745213" y="5066832"/>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Arial"/>
                      <a:ea typeface="Arial"/>
                      <a:cs typeface="Arial"/>
                      <a:sym typeface="Arial"/>
                    </a:rPr>
                    <a:t>Pipe4</a:t>
                  </a:r>
                  <a:endParaRPr/>
                </a:p>
              </p:txBody>
            </p:sp>
            <p:sp>
              <p:nvSpPr>
                <p:cNvPr id="1812" name="Google Shape;1812;p30"/>
                <p:cNvSpPr/>
                <p:nvPr/>
              </p:nvSpPr>
              <p:spPr>
                <a:xfrm>
                  <a:off x="6745213" y="5636893"/>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Arial"/>
                      <a:ea typeface="Arial"/>
                      <a:cs typeface="Arial"/>
                      <a:sym typeface="Arial"/>
                    </a:rPr>
                    <a:t>Pipe5</a:t>
                  </a:r>
                  <a:endParaRPr/>
                </a:p>
              </p:txBody>
            </p:sp>
            <p:sp>
              <p:nvSpPr>
                <p:cNvPr id="1813" name="Google Shape;1813;p30"/>
                <p:cNvSpPr/>
                <p:nvPr/>
              </p:nvSpPr>
              <p:spPr>
                <a:xfrm>
                  <a:off x="6745213" y="3926708"/>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Arial"/>
                      <a:ea typeface="Arial"/>
                      <a:cs typeface="Arial"/>
                      <a:sym typeface="Arial"/>
                    </a:rPr>
                    <a:t>Pipe2</a:t>
                  </a:r>
                  <a:endParaRPr/>
                </a:p>
              </p:txBody>
            </p:sp>
            <p:sp>
              <p:nvSpPr>
                <p:cNvPr id="1814" name="Google Shape;1814;p30"/>
                <p:cNvSpPr/>
                <p:nvPr/>
              </p:nvSpPr>
              <p:spPr>
                <a:xfrm>
                  <a:off x="6745213" y="4496770"/>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Arial"/>
                      <a:ea typeface="Arial"/>
                      <a:cs typeface="Arial"/>
                      <a:sym typeface="Arial"/>
                    </a:rPr>
                    <a:t>Pipe3</a:t>
                  </a:r>
                  <a:endParaRPr/>
                </a:p>
              </p:txBody>
            </p:sp>
            <p:sp>
              <p:nvSpPr>
                <p:cNvPr id="1815" name="Google Shape;1815;p30"/>
                <p:cNvSpPr/>
                <p:nvPr/>
              </p:nvSpPr>
              <p:spPr>
                <a:xfrm>
                  <a:off x="6745213" y="2786584"/>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Pipe0</a:t>
                  </a:r>
                  <a:endParaRPr/>
                </a:p>
              </p:txBody>
            </p:sp>
          </p:grpSp>
        </p:grpSp>
      </p:grpSp>
      <p:sp>
        <p:nvSpPr>
          <p:cNvPr id="1816" name="Google Shape;1816;p3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Modeling Resources in PSS</a:t>
            </a:r>
            <a:endParaRPr/>
          </a:p>
        </p:txBody>
      </p:sp>
      <p:sp>
        <p:nvSpPr>
          <p:cNvPr id="1817" name="Google Shape;1817;p30"/>
          <p:cNvSpPr/>
          <p:nvPr/>
        </p:nvSpPr>
        <p:spPr>
          <a:xfrm>
            <a:off x="3154686" y="1630537"/>
            <a:ext cx="3351224" cy="534303"/>
          </a:xfrm>
          <a:custGeom>
            <a:rect b="b" l="l" r="r" t="t"/>
            <a:pathLst>
              <a:path extrusionOk="0" h="120000" w="120000">
                <a:moveTo>
                  <a:pt x="0" y="0"/>
                </a:moveTo>
                <a:lnTo>
                  <a:pt x="120000" y="0"/>
                </a:lnTo>
                <a:lnTo>
                  <a:pt x="120000" y="120000"/>
                </a:lnTo>
                <a:lnTo>
                  <a:pt x="0" y="120000"/>
                </a:lnTo>
                <a:close/>
              </a:path>
              <a:path extrusionOk="0" fill="none" h="120000" w="120000">
                <a:moveTo>
                  <a:pt x="338" y="48360"/>
                </a:moveTo>
                <a:lnTo>
                  <a:pt x="-30002" y="19196"/>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Resource object type, can include attributes and constraints</a:t>
            </a:r>
            <a:endParaRPr/>
          </a:p>
        </p:txBody>
      </p:sp>
      <p:sp>
        <p:nvSpPr>
          <p:cNvPr id="1818" name="Google Shape;1818;p30"/>
          <p:cNvSpPr/>
          <p:nvPr/>
        </p:nvSpPr>
        <p:spPr>
          <a:xfrm>
            <a:off x="3703146" y="2371687"/>
            <a:ext cx="2547113" cy="534303"/>
          </a:xfrm>
          <a:custGeom>
            <a:rect b="b" l="l" r="r" t="t"/>
            <a:pathLst>
              <a:path extrusionOk="0" h="120000" w="120000">
                <a:moveTo>
                  <a:pt x="0" y="0"/>
                </a:moveTo>
                <a:lnTo>
                  <a:pt x="120000" y="0"/>
                </a:lnTo>
                <a:lnTo>
                  <a:pt x="120000" y="120000"/>
                </a:lnTo>
                <a:lnTo>
                  <a:pt x="0" y="120000"/>
                </a:lnTo>
                <a:close/>
              </a:path>
              <a:path extrusionOk="0" fill="none" h="120000" w="120000">
                <a:moveTo>
                  <a:pt x="246" y="95130"/>
                </a:moveTo>
                <a:lnTo>
                  <a:pt x="-28324" y="160547"/>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Pool contains N instances of a resource type</a:t>
            </a:r>
            <a:endParaRPr/>
          </a:p>
        </p:txBody>
      </p:sp>
      <p:sp>
        <p:nvSpPr>
          <p:cNvPr id="1819" name="Google Shape;1819;p30"/>
          <p:cNvSpPr/>
          <p:nvPr/>
        </p:nvSpPr>
        <p:spPr>
          <a:xfrm>
            <a:off x="4071360" y="3003696"/>
            <a:ext cx="2243758" cy="1127670"/>
          </a:xfrm>
          <a:custGeom>
            <a:rect b="b" l="l" r="r" t="t"/>
            <a:pathLst>
              <a:path extrusionOk="0" h="120000" w="120000">
                <a:moveTo>
                  <a:pt x="0" y="0"/>
                </a:moveTo>
                <a:lnTo>
                  <a:pt x="120000" y="0"/>
                </a:lnTo>
                <a:lnTo>
                  <a:pt x="120000" y="120000"/>
                </a:lnTo>
                <a:lnTo>
                  <a:pt x="0" y="120000"/>
                </a:lnTo>
                <a:close/>
              </a:path>
              <a:path extrusionOk="0" fill="none" h="120000" w="120000">
                <a:moveTo>
                  <a:pt x="247" y="81980"/>
                </a:moveTo>
                <a:lnTo>
                  <a:pt x="-47418" y="100489"/>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Built-in attribute ‘instance_id’ uniquely identifies the instance within a pool</a:t>
            </a:r>
            <a:endParaRPr/>
          </a:p>
        </p:txBody>
      </p:sp>
      <p:sp>
        <p:nvSpPr>
          <p:cNvPr id="1820" name="Google Shape;1820;p30"/>
          <p:cNvSpPr/>
          <p:nvPr/>
        </p:nvSpPr>
        <p:spPr>
          <a:xfrm>
            <a:off x="3240677" y="4950154"/>
            <a:ext cx="3015718" cy="841890"/>
          </a:xfrm>
          <a:custGeom>
            <a:rect b="b" l="l" r="r" t="t"/>
            <a:pathLst>
              <a:path extrusionOk="0" h="120000" w="120000">
                <a:moveTo>
                  <a:pt x="0" y="0"/>
                </a:moveTo>
                <a:lnTo>
                  <a:pt x="120000" y="0"/>
                </a:lnTo>
                <a:lnTo>
                  <a:pt x="120000" y="120000"/>
                </a:lnTo>
                <a:lnTo>
                  <a:pt x="0" y="120000"/>
                </a:lnTo>
                <a:close/>
              </a:path>
              <a:path extrusionOk="0" fill="none" h="120000" w="120000">
                <a:moveTo>
                  <a:pt x="29390" y="-2177"/>
                </a:moveTo>
                <a:lnTo>
                  <a:pt x="18072" y="-107246"/>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User-defined enum attributed used to associate meaningful names with instances</a:t>
            </a:r>
            <a:endParaRPr/>
          </a:p>
        </p:txBody>
      </p:sp>
      <p:sp>
        <p:nvSpPr>
          <p:cNvPr id="1821" name="Google Shape;1821;p30"/>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1822" name="Google Shape;1822;p30"/>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6" name="Shape 1826"/>
        <p:cNvGrpSpPr/>
        <p:nvPr/>
      </p:nvGrpSpPr>
      <p:grpSpPr>
        <a:xfrm>
          <a:off x="0" y="0"/>
          <a:ext cx="0" cy="0"/>
          <a:chOff x="0" y="0"/>
          <a:chExt cx="0" cy="0"/>
        </a:xfrm>
      </p:grpSpPr>
      <p:pic>
        <p:nvPicPr>
          <p:cNvPr id="1827" name="Google Shape;1827;p31"/>
          <p:cNvPicPr preferRelativeResize="0"/>
          <p:nvPr/>
        </p:nvPicPr>
        <p:blipFill rotWithShape="1">
          <a:blip r:embed="rId3">
            <a:alphaModFix/>
          </a:blip>
          <a:srcRect b="0" l="0" r="0" t="0"/>
          <a:stretch/>
        </p:blipFill>
        <p:spPr>
          <a:xfrm>
            <a:off x="4732541" y="1062108"/>
            <a:ext cx="7262281" cy="950205"/>
          </a:xfrm>
          <a:prstGeom prst="rect">
            <a:avLst/>
          </a:prstGeom>
          <a:noFill/>
          <a:ln cap="flat" cmpd="sng" w="9525">
            <a:solidFill>
              <a:schemeClr val="dk1"/>
            </a:solidFill>
            <a:prstDash val="solid"/>
            <a:round/>
            <a:headEnd len="sm" w="sm" type="none"/>
            <a:tailEnd len="sm" w="sm" type="none"/>
          </a:ln>
          <a:effectLst>
            <a:outerShdw blurRad="50800" rotWithShape="0" algn="tl" dir="2700000" dist="38100">
              <a:srgbClr val="000000">
                <a:alpha val="40000"/>
              </a:srgbClr>
            </a:outerShdw>
          </a:effectLst>
        </p:spPr>
      </p:pic>
      <p:grpSp>
        <p:nvGrpSpPr>
          <p:cNvPr id="1828" name="Google Shape;1828;p31"/>
          <p:cNvGrpSpPr/>
          <p:nvPr/>
        </p:nvGrpSpPr>
        <p:grpSpPr>
          <a:xfrm>
            <a:off x="6380074" y="1856228"/>
            <a:ext cx="4991125" cy="4302904"/>
            <a:chOff x="6380074" y="1856228"/>
            <a:chExt cx="4991125" cy="4302904"/>
          </a:xfrm>
        </p:grpSpPr>
        <p:sp>
          <p:nvSpPr>
            <p:cNvPr id="1829" name="Google Shape;1829;p31"/>
            <p:cNvSpPr/>
            <p:nvPr/>
          </p:nvSpPr>
          <p:spPr>
            <a:xfrm>
              <a:off x="6380074" y="1856228"/>
              <a:ext cx="4991125" cy="4302904"/>
            </a:xfrm>
            <a:prstGeom prst="rect">
              <a:avLst/>
            </a:prstGeom>
            <a:solidFill>
              <a:srgbClr val="DAE5F1"/>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DC</a:t>
              </a:r>
              <a:endParaRPr/>
            </a:p>
          </p:txBody>
        </p:sp>
        <p:grpSp>
          <p:nvGrpSpPr>
            <p:cNvPr id="1830" name="Google Shape;1830;p31"/>
            <p:cNvGrpSpPr/>
            <p:nvPr/>
          </p:nvGrpSpPr>
          <p:grpSpPr>
            <a:xfrm>
              <a:off x="6546742" y="2035134"/>
              <a:ext cx="4637074" cy="4050495"/>
              <a:chOff x="6546742" y="2035134"/>
              <a:chExt cx="4637074" cy="4050495"/>
            </a:xfrm>
          </p:grpSpPr>
          <p:grpSp>
            <p:nvGrpSpPr>
              <p:cNvPr id="1831" name="Google Shape;1831;p31"/>
              <p:cNvGrpSpPr/>
              <p:nvPr/>
            </p:nvGrpSpPr>
            <p:grpSpPr>
              <a:xfrm>
                <a:off x="8165211" y="2550245"/>
                <a:ext cx="1400136" cy="3020272"/>
                <a:chOff x="8165211" y="2550245"/>
                <a:chExt cx="1400136" cy="3020272"/>
              </a:xfrm>
            </p:grpSpPr>
            <p:sp>
              <p:nvSpPr>
                <p:cNvPr id="1832" name="Google Shape;1832;p31"/>
                <p:cNvSpPr/>
                <p:nvPr/>
              </p:nvSpPr>
              <p:spPr>
                <a:xfrm>
                  <a:off x="8165211" y="2550245"/>
                  <a:ext cx="1400136" cy="3020272"/>
                </a:xfrm>
                <a:prstGeom prst="can">
                  <a:avLst>
                    <a:gd fmla="val 25000" name="adj"/>
                  </a:avLst>
                </a:prstGeom>
                <a:solidFill>
                  <a:srgbClr val="E5B8B7"/>
                </a:solidFill>
                <a:ln cap="flat" cmpd="sng" w="25400">
                  <a:solidFill>
                    <a:srgbClr val="395E8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overlay_pool</a:t>
                  </a:r>
                  <a:endParaRPr sz="1800">
                    <a:solidFill>
                      <a:schemeClr val="dk1"/>
                    </a:solidFill>
                    <a:latin typeface="Arial"/>
                    <a:ea typeface="Arial"/>
                    <a:cs typeface="Arial"/>
                    <a:sym typeface="Arial"/>
                  </a:endParaRPr>
                </a:p>
              </p:txBody>
            </p:sp>
            <p:sp>
              <p:nvSpPr>
                <p:cNvPr id="1833" name="Google Shape;1833;p31"/>
                <p:cNvSpPr/>
                <p:nvPr/>
              </p:nvSpPr>
              <p:spPr>
                <a:xfrm>
                  <a:off x="8363682" y="3290267"/>
                  <a:ext cx="1003195" cy="329627"/>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rgbClr val="000000"/>
                      </a:solidFill>
                      <a:latin typeface="Arial"/>
                      <a:ea typeface="Arial"/>
                      <a:cs typeface="Arial"/>
                      <a:sym typeface="Arial"/>
                    </a:rPr>
                    <a:t>LCD0</a:t>
                  </a:r>
                  <a:endParaRPr b="0" i="0" sz="1800" u="none" cap="none" strike="noStrike">
                    <a:solidFill>
                      <a:srgbClr val="000000"/>
                    </a:solidFill>
                    <a:latin typeface="Arial"/>
                    <a:ea typeface="Arial"/>
                    <a:cs typeface="Arial"/>
                    <a:sym typeface="Arial"/>
                  </a:endParaRPr>
                </a:p>
              </p:txBody>
            </p:sp>
            <p:sp>
              <p:nvSpPr>
                <p:cNvPr id="1834" name="Google Shape;1834;p31"/>
                <p:cNvSpPr/>
                <p:nvPr/>
              </p:nvSpPr>
              <p:spPr>
                <a:xfrm>
                  <a:off x="8363682" y="3860329"/>
                  <a:ext cx="1003195" cy="329627"/>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LCD1</a:t>
                  </a:r>
                  <a:endParaRPr/>
                </a:p>
              </p:txBody>
            </p:sp>
            <p:sp>
              <p:nvSpPr>
                <p:cNvPr id="1835" name="Google Shape;1835;p31"/>
                <p:cNvSpPr/>
                <p:nvPr/>
              </p:nvSpPr>
              <p:spPr>
                <a:xfrm>
                  <a:off x="8363682" y="4430391"/>
                  <a:ext cx="1003195" cy="329627"/>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LCD2</a:t>
                  </a:r>
                  <a:endParaRPr/>
                </a:p>
              </p:txBody>
            </p:sp>
            <p:sp>
              <p:nvSpPr>
                <p:cNvPr id="1836" name="Google Shape;1836;p31"/>
                <p:cNvSpPr/>
                <p:nvPr/>
              </p:nvSpPr>
              <p:spPr>
                <a:xfrm>
                  <a:off x="8363682" y="5000454"/>
                  <a:ext cx="1003195" cy="329627"/>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TV</a:t>
                  </a:r>
                  <a:endParaRPr/>
                </a:p>
              </p:txBody>
            </p:sp>
          </p:grpSp>
          <p:grpSp>
            <p:nvGrpSpPr>
              <p:cNvPr id="1837" name="Google Shape;1837;p31"/>
              <p:cNvGrpSpPr/>
              <p:nvPr/>
            </p:nvGrpSpPr>
            <p:grpSpPr>
              <a:xfrm>
                <a:off x="9783680" y="2327535"/>
                <a:ext cx="1400136" cy="3465693"/>
                <a:chOff x="9783680" y="2327535"/>
                <a:chExt cx="1400136" cy="3465693"/>
              </a:xfrm>
            </p:grpSpPr>
            <p:sp>
              <p:nvSpPr>
                <p:cNvPr id="1838" name="Google Shape;1838;p31"/>
                <p:cNvSpPr/>
                <p:nvPr/>
              </p:nvSpPr>
              <p:spPr>
                <a:xfrm>
                  <a:off x="9783680" y="2327535"/>
                  <a:ext cx="1400136" cy="3465693"/>
                </a:xfrm>
                <a:prstGeom prst="can">
                  <a:avLst>
                    <a:gd fmla="val 25000" name="adj"/>
                  </a:avLst>
                </a:prstGeom>
                <a:solidFill>
                  <a:srgbClr val="CCC0D9"/>
                </a:solidFill>
                <a:ln cap="flat" cmpd="sng" w="25400">
                  <a:solidFill>
                    <a:srgbClr val="395E8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interface_pool</a:t>
                  </a:r>
                  <a:endParaRPr sz="1800">
                    <a:solidFill>
                      <a:schemeClr val="dk1"/>
                    </a:solidFill>
                    <a:latin typeface="Arial"/>
                    <a:ea typeface="Arial"/>
                    <a:cs typeface="Arial"/>
                    <a:sym typeface="Arial"/>
                  </a:endParaRPr>
                </a:p>
              </p:txBody>
            </p:sp>
            <p:sp>
              <p:nvSpPr>
                <p:cNvPr id="1839" name="Google Shape;1839;p31"/>
                <p:cNvSpPr/>
                <p:nvPr/>
              </p:nvSpPr>
              <p:spPr>
                <a:xfrm>
                  <a:off x="9982151" y="3085385"/>
                  <a:ext cx="1003195" cy="329627"/>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DSI_A</a:t>
                  </a:r>
                  <a:endParaRPr/>
                </a:p>
              </p:txBody>
            </p:sp>
            <p:sp>
              <p:nvSpPr>
                <p:cNvPr id="1840" name="Google Shape;1840;p31"/>
                <p:cNvSpPr/>
                <p:nvPr/>
              </p:nvSpPr>
              <p:spPr>
                <a:xfrm>
                  <a:off x="9982151" y="4793789"/>
                  <a:ext cx="1003195" cy="329627"/>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DP_B</a:t>
                  </a:r>
                  <a:endParaRPr/>
                </a:p>
              </p:txBody>
            </p:sp>
            <p:sp>
              <p:nvSpPr>
                <p:cNvPr id="1841" name="Google Shape;1841;p31"/>
                <p:cNvSpPr/>
                <p:nvPr/>
              </p:nvSpPr>
              <p:spPr>
                <a:xfrm>
                  <a:off x="9982151" y="5363258"/>
                  <a:ext cx="1003195" cy="329627"/>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HDMI</a:t>
                  </a:r>
                  <a:endParaRPr/>
                </a:p>
              </p:txBody>
            </p:sp>
            <p:sp>
              <p:nvSpPr>
                <p:cNvPr id="1842" name="Google Shape;1842;p31"/>
                <p:cNvSpPr/>
                <p:nvPr/>
              </p:nvSpPr>
              <p:spPr>
                <a:xfrm>
                  <a:off x="9982151" y="3654853"/>
                  <a:ext cx="1003195" cy="329627"/>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rgbClr val="000000"/>
                      </a:solidFill>
                      <a:latin typeface="Arial"/>
                      <a:ea typeface="Arial"/>
                      <a:cs typeface="Arial"/>
                      <a:sym typeface="Arial"/>
                    </a:rPr>
                    <a:t>DSI_B</a:t>
                  </a:r>
                  <a:endParaRPr b="0" i="0" sz="1800" u="none" cap="none" strike="noStrike">
                    <a:solidFill>
                      <a:srgbClr val="000000"/>
                    </a:solidFill>
                    <a:latin typeface="Arial"/>
                    <a:ea typeface="Arial"/>
                    <a:cs typeface="Arial"/>
                    <a:sym typeface="Arial"/>
                  </a:endParaRPr>
                </a:p>
              </p:txBody>
            </p:sp>
            <p:sp>
              <p:nvSpPr>
                <p:cNvPr id="1843" name="Google Shape;1843;p31"/>
                <p:cNvSpPr/>
                <p:nvPr/>
              </p:nvSpPr>
              <p:spPr>
                <a:xfrm>
                  <a:off x="9982151" y="4224321"/>
                  <a:ext cx="1003195" cy="329627"/>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DP_A</a:t>
                  </a:r>
                  <a:endParaRPr/>
                </a:p>
              </p:txBody>
            </p:sp>
          </p:grpSp>
          <p:grpSp>
            <p:nvGrpSpPr>
              <p:cNvPr id="1844" name="Google Shape;1844;p31"/>
              <p:cNvGrpSpPr/>
              <p:nvPr/>
            </p:nvGrpSpPr>
            <p:grpSpPr>
              <a:xfrm>
                <a:off x="6546742" y="2035134"/>
                <a:ext cx="1400136" cy="4050495"/>
                <a:chOff x="6546742" y="2035134"/>
                <a:chExt cx="1400136" cy="4050495"/>
              </a:xfrm>
            </p:grpSpPr>
            <p:sp>
              <p:nvSpPr>
                <p:cNvPr id="1845" name="Google Shape;1845;p31"/>
                <p:cNvSpPr/>
                <p:nvPr/>
              </p:nvSpPr>
              <p:spPr>
                <a:xfrm>
                  <a:off x="6546742" y="2035134"/>
                  <a:ext cx="1400136" cy="4050495"/>
                </a:xfrm>
                <a:prstGeom prst="can">
                  <a:avLst>
                    <a:gd fmla="val 25000" name="adj"/>
                  </a:avLst>
                </a:prstGeom>
                <a:solidFill>
                  <a:srgbClr val="B7CCE4"/>
                </a:solidFill>
                <a:ln cap="flat" cmpd="sng" w="25400">
                  <a:solidFill>
                    <a:srgbClr val="395E8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pipe_pool</a:t>
                  </a:r>
                  <a:endParaRPr sz="1800">
                    <a:solidFill>
                      <a:schemeClr val="dk1"/>
                    </a:solidFill>
                    <a:latin typeface="Arial"/>
                    <a:ea typeface="Arial"/>
                    <a:cs typeface="Arial"/>
                    <a:sym typeface="Arial"/>
                  </a:endParaRPr>
                </a:p>
              </p:txBody>
            </p:sp>
            <p:sp>
              <p:nvSpPr>
                <p:cNvPr id="1846" name="Google Shape;1846;p31"/>
                <p:cNvSpPr/>
                <p:nvPr/>
              </p:nvSpPr>
              <p:spPr>
                <a:xfrm>
                  <a:off x="6745213" y="3356646"/>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Arial"/>
                      <a:ea typeface="Arial"/>
                      <a:cs typeface="Arial"/>
                      <a:sym typeface="Arial"/>
                    </a:rPr>
                    <a:t>Pipe1</a:t>
                  </a:r>
                  <a:endParaRPr/>
                </a:p>
              </p:txBody>
            </p:sp>
            <p:sp>
              <p:nvSpPr>
                <p:cNvPr id="1847" name="Google Shape;1847;p31"/>
                <p:cNvSpPr/>
                <p:nvPr/>
              </p:nvSpPr>
              <p:spPr>
                <a:xfrm>
                  <a:off x="6745213" y="5066832"/>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Arial"/>
                      <a:ea typeface="Arial"/>
                      <a:cs typeface="Arial"/>
                      <a:sym typeface="Arial"/>
                    </a:rPr>
                    <a:t>Pipe4</a:t>
                  </a:r>
                  <a:endParaRPr/>
                </a:p>
              </p:txBody>
            </p:sp>
            <p:sp>
              <p:nvSpPr>
                <p:cNvPr id="1848" name="Google Shape;1848;p31"/>
                <p:cNvSpPr/>
                <p:nvPr/>
              </p:nvSpPr>
              <p:spPr>
                <a:xfrm>
                  <a:off x="6745213" y="5636893"/>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Arial"/>
                      <a:ea typeface="Arial"/>
                      <a:cs typeface="Arial"/>
                      <a:sym typeface="Arial"/>
                    </a:rPr>
                    <a:t>Pipe5</a:t>
                  </a:r>
                  <a:endParaRPr/>
                </a:p>
              </p:txBody>
            </p:sp>
            <p:sp>
              <p:nvSpPr>
                <p:cNvPr id="1849" name="Google Shape;1849;p31"/>
                <p:cNvSpPr/>
                <p:nvPr/>
              </p:nvSpPr>
              <p:spPr>
                <a:xfrm>
                  <a:off x="6745213" y="3926708"/>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Arial"/>
                      <a:ea typeface="Arial"/>
                      <a:cs typeface="Arial"/>
                      <a:sym typeface="Arial"/>
                    </a:rPr>
                    <a:t>Pipe2</a:t>
                  </a:r>
                  <a:endParaRPr/>
                </a:p>
              </p:txBody>
            </p:sp>
            <p:sp>
              <p:nvSpPr>
                <p:cNvPr id="1850" name="Google Shape;1850;p31"/>
                <p:cNvSpPr/>
                <p:nvPr/>
              </p:nvSpPr>
              <p:spPr>
                <a:xfrm>
                  <a:off x="6745213" y="4496770"/>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rgbClr val="000000"/>
                      </a:solidFill>
                      <a:latin typeface="Arial"/>
                      <a:ea typeface="Arial"/>
                      <a:cs typeface="Arial"/>
                      <a:sym typeface="Arial"/>
                    </a:rPr>
                    <a:t>Pipe3</a:t>
                  </a:r>
                  <a:endParaRPr/>
                </a:p>
              </p:txBody>
            </p:sp>
            <p:sp>
              <p:nvSpPr>
                <p:cNvPr id="1851" name="Google Shape;1851;p31"/>
                <p:cNvSpPr/>
                <p:nvPr/>
              </p:nvSpPr>
              <p:spPr>
                <a:xfrm>
                  <a:off x="6745213" y="2786584"/>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Pipe0</a:t>
                  </a:r>
                  <a:endParaRPr/>
                </a:p>
              </p:txBody>
            </p:sp>
          </p:grpSp>
        </p:grpSp>
      </p:grpSp>
      <p:sp>
        <p:nvSpPr>
          <p:cNvPr id="1852" name="Google Shape;1852;p31"/>
          <p:cNvSpPr/>
          <p:nvPr/>
        </p:nvSpPr>
        <p:spPr>
          <a:xfrm>
            <a:off x="493010" y="2258593"/>
            <a:ext cx="3802154" cy="2913785"/>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component</a:t>
            </a:r>
            <a:r>
              <a:rPr lang="en-US" sz="1200">
                <a:solidFill>
                  <a:schemeClr val="dk1"/>
                </a:solidFill>
                <a:latin typeface="Consolas"/>
                <a:ea typeface="Consolas"/>
                <a:cs typeface="Consolas"/>
                <a:sym typeface="Consolas"/>
              </a:rPr>
              <a:t> display_c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process_stream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lock</a:t>
            </a:r>
            <a:r>
              <a:rPr lang="en-US" sz="1200">
                <a:solidFill>
                  <a:schemeClr val="dk1"/>
                </a:solidFill>
                <a:latin typeface="Consolas"/>
                <a:ea typeface="Consolas"/>
                <a:cs typeface="Consolas"/>
                <a:sym typeface="Consolas"/>
              </a:rPr>
              <a:t> pipe_r pipe;</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lock</a:t>
            </a:r>
            <a:r>
              <a:rPr lang="en-US" sz="1200">
                <a:solidFill>
                  <a:schemeClr val="dk1"/>
                </a:solidFill>
                <a:latin typeface="Consolas"/>
                <a:ea typeface="Consolas"/>
                <a:cs typeface="Consolas"/>
                <a:sym typeface="Consolas"/>
              </a:rPr>
              <a:t> overlay_r overlay;</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lock</a:t>
            </a:r>
            <a:r>
              <a:rPr lang="en-US" sz="1200">
                <a:solidFill>
                  <a:schemeClr val="dk1"/>
                </a:solidFill>
                <a:latin typeface="Consolas"/>
                <a:ea typeface="Consolas"/>
                <a:cs typeface="Consolas"/>
                <a:sym typeface="Consolas"/>
              </a:rPr>
              <a:t> interface_r interface;</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exec</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body</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drive_stream(pipe.instance_id,</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overlay.instance_id,</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interface.instance_id);</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a:t>
            </a:r>
            <a:endParaRPr/>
          </a:p>
        </p:txBody>
      </p:sp>
      <p:sp>
        <p:nvSpPr>
          <p:cNvPr id="1853" name="Google Shape;1853;p3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Modeling a Single Data Stream</a:t>
            </a:r>
            <a:endParaRPr/>
          </a:p>
        </p:txBody>
      </p:sp>
      <p:sp>
        <p:nvSpPr>
          <p:cNvPr id="1854" name="Google Shape;1854;p31"/>
          <p:cNvSpPr/>
          <p:nvPr/>
        </p:nvSpPr>
        <p:spPr>
          <a:xfrm>
            <a:off x="4475446" y="2905386"/>
            <a:ext cx="1540042" cy="731520"/>
          </a:xfrm>
          <a:prstGeom prst="ellipse">
            <a:avLst/>
          </a:prstGeom>
          <a:solidFill>
            <a:srgbClr val="FBD4B4"/>
          </a:solidFill>
          <a:ln cap="flat" cmpd="sng" w="1905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process_stream</a:t>
            </a:r>
            <a:endParaRPr sz="1800">
              <a:solidFill>
                <a:schemeClr val="dk1"/>
              </a:solidFill>
              <a:latin typeface="Arial"/>
              <a:ea typeface="Arial"/>
              <a:cs typeface="Arial"/>
              <a:sym typeface="Arial"/>
            </a:endParaRPr>
          </a:p>
        </p:txBody>
      </p:sp>
      <p:cxnSp>
        <p:nvCxnSpPr>
          <p:cNvPr id="1855" name="Google Shape;1855;p31"/>
          <p:cNvCxnSpPr>
            <a:stCxn id="1854" idx="7"/>
          </p:cNvCxnSpPr>
          <p:nvPr/>
        </p:nvCxnSpPr>
        <p:spPr>
          <a:xfrm flipH="1" rot="10800000">
            <a:off x="5789954" y="2748515"/>
            <a:ext cx="767400" cy="264000"/>
          </a:xfrm>
          <a:prstGeom prst="straightConnector1">
            <a:avLst/>
          </a:prstGeom>
          <a:noFill/>
          <a:ln cap="flat" cmpd="sng" w="9525">
            <a:solidFill>
              <a:srgbClr val="262626"/>
            </a:solidFill>
            <a:prstDash val="solid"/>
            <a:round/>
            <a:headEnd len="sm" w="sm" type="none"/>
            <a:tailEnd len="med" w="med" type="diamond"/>
          </a:ln>
        </p:spPr>
      </p:cxnSp>
      <p:cxnSp>
        <p:nvCxnSpPr>
          <p:cNvPr id="1856" name="Google Shape;1856;p31"/>
          <p:cNvCxnSpPr>
            <a:stCxn id="1854" idx="6"/>
          </p:cNvCxnSpPr>
          <p:nvPr/>
        </p:nvCxnSpPr>
        <p:spPr>
          <a:xfrm>
            <a:off x="6015488" y="3271146"/>
            <a:ext cx="2149800" cy="0"/>
          </a:xfrm>
          <a:prstGeom prst="straightConnector1">
            <a:avLst/>
          </a:prstGeom>
          <a:noFill/>
          <a:ln cap="flat" cmpd="sng" w="9525">
            <a:solidFill>
              <a:srgbClr val="262626"/>
            </a:solidFill>
            <a:prstDash val="solid"/>
            <a:round/>
            <a:headEnd len="sm" w="sm" type="none"/>
            <a:tailEnd len="med" w="med" type="diamond"/>
          </a:ln>
        </p:spPr>
      </p:cxnSp>
      <p:cxnSp>
        <p:nvCxnSpPr>
          <p:cNvPr id="1857" name="Google Shape;1857;p31"/>
          <p:cNvCxnSpPr>
            <a:stCxn id="1854" idx="5"/>
          </p:cNvCxnSpPr>
          <p:nvPr/>
        </p:nvCxnSpPr>
        <p:spPr>
          <a:xfrm>
            <a:off x="5789954" y="3529777"/>
            <a:ext cx="3993600" cy="688800"/>
          </a:xfrm>
          <a:prstGeom prst="straightConnector1">
            <a:avLst/>
          </a:prstGeom>
          <a:noFill/>
          <a:ln cap="flat" cmpd="sng" w="9525">
            <a:solidFill>
              <a:srgbClr val="262626"/>
            </a:solidFill>
            <a:prstDash val="solid"/>
            <a:round/>
            <a:headEnd len="sm" w="sm" type="none"/>
            <a:tailEnd len="med" w="med" type="diamond"/>
          </a:ln>
        </p:spPr>
      </p:cxnSp>
      <p:sp>
        <p:nvSpPr>
          <p:cNvPr id="1858" name="Google Shape;1858;p31"/>
          <p:cNvSpPr/>
          <p:nvPr/>
        </p:nvSpPr>
        <p:spPr>
          <a:xfrm>
            <a:off x="2568729" y="2094944"/>
            <a:ext cx="3593012" cy="551812"/>
          </a:xfrm>
          <a:custGeom>
            <a:rect b="b" l="l" r="r" t="t"/>
            <a:pathLst>
              <a:path extrusionOk="0" h="120000" w="120000">
                <a:moveTo>
                  <a:pt x="0" y="0"/>
                </a:moveTo>
                <a:lnTo>
                  <a:pt x="120000" y="0"/>
                </a:lnTo>
                <a:lnTo>
                  <a:pt x="120000" y="120000"/>
                </a:lnTo>
                <a:lnTo>
                  <a:pt x="0" y="120000"/>
                </a:lnTo>
                <a:close/>
              </a:path>
              <a:path extrusionOk="0" fill="none" h="120000" w="120000">
                <a:moveTo>
                  <a:pt x="30074" y="122212"/>
                </a:moveTo>
                <a:lnTo>
                  <a:pt x="-2329" y="198702"/>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Resources can be locked by actions, excluding other concurrent use</a:t>
            </a:r>
            <a:endParaRPr/>
          </a:p>
        </p:txBody>
      </p:sp>
      <p:sp>
        <p:nvSpPr>
          <p:cNvPr id="1859" name="Google Shape;1859;p31"/>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1860" name="Google Shape;1860;p31"/>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5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4" name="Shape 1864"/>
        <p:cNvGrpSpPr/>
        <p:nvPr/>
      </p:nvGrpSpPr>
      <p:grpSpPr>
        <a:xfrm>
          <a:off x="0" y="0"/>
          <a:ext cx="0" cy="0"/>
          <a:chOff x="0" y="0"/>
          <a:chExt cx="0" cy="0"/>
        </a:xfrm>
      </p:grpSpPr>
      <p:sp>
        <p:nvSpPr>
          <p:cNvPr id="1865" name="Google Shape;1865;p32"/>
          <p:cNvSpPr/>
          <p:nvPr/>
        </p:nvSpPr>
        <p:spPr>
          <a:xfrm>
            <a:off x="542121" y="2323986"/>
            <a:ext cx="5997065" cy="2904062"/>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process_stream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pipe2overlay_c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pipe.kind == GFX -&gt; overlay.kind != LCD0;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pipe.kind == VID -&gt; overlay.kind != LCD1;</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overlay2interface_c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overlay.kind == LCD0 -&gt;  interface.kind == DP_A;</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overlay.kind == LCD1 -&gt;  interface.kind </a:t>
            </a:r>
            <a:r>
              <a:rPr lang="en-US" sz="1200">
                <a:solidFill>
                  <a:srgbClr val="C00000"/>
                </a:solidFill>
                <a:latin typeface="Consolas"/>
                <a:ea typeface="Consolas"/>
                <a:cs typeface="Consolas"/>
                <a:sym typeface="Consolas"/>
              </a:rPr>
              <a:t>in</a:t>
            </a:r>
            <a:r>
              <a:rPr lang="en-US" sz="1200">
                <a:solidFill>
                  <a:schemeClr val="dk1"/>
                </a:solidFill>
                <a:latin typeface="Consolas"/>
                <a:ea typeface="Consolas"/>
                <a:cs typeface="Consolas"/>
                <a:sym typeface="Consolas"/>
              </a:rPr>
              <a:t> [DSI_A, DSI_B];</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overlay.kind == LCD2 -&gt;  interface.kind </a:t>
            </a:r>
            <a:r>
              <a:rPr lang="en-US" sz="1200">
                <a:solidFill>
                  <a:srgbClr val="C00000"/>
                </a:solidFill>
                <a:latin typeface="Consolas"/>
                <a:ea typeface="Consolas"/>
                <a:cs typeface="Consolas"/>
                <a:sym typeface="Consolas"/>
              </a:rPr>
              <a:t>in</a:t>
            </a:r>
            <a:r>
              <a:rPr lang="en-US" sz="1200">
                <a:solidFill>
                  <a:schemeClr val="dk1"/>
                </a:solidFill>
                <a:latin typeface="Consolas"/>
                <a:ea typeface="Consolas"/>
                <a:cs typeface="Consolas"/>
                <a:sym typeface="Consolas"/>
              </a:rPr>
              <a:t> [DSI_A, DSI_B, DP_B];</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overlay.kind == TV   -&gt;  interface.kind </a:t>
            </a:r>
            <a:r>
              <a:rPr lang="en-US" sz="1200">
                <a:solidFill>
                  <a:srgbClr val="C00000"/>
                </a:solidFill>
                <a:latin typeface="Consolas"/>
                <a:ea typeface="Consolas"/>
                <a:cs typeface="Consolas"/>
                <a:sym typeface="Consolas"/>
              </a:rPr>
              <a:t>in</a:t>
            </a:r>
            <a:r>
              <a:rPr lang="en-US" sz="1200">
                <a:solidFill>
                  <a:schemeClr val="dk1"/>
                </a:solidFill>
                <a:latin typeface="Consolas"/>
                <a:ea typeface="Consolas"/>
                <a:cs typeface="Consolas"/>
                <a:sym typeface="Consolas"/>
              </a:rPr>
              <a:t> [DP_A, HDMI];</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a:t>
            </a:r>
            <a:endParaRPr/>
          </a:p>
        </p:txBody>
      </p:sp>
      <p:sp>
        <p:nvSpPr>
          <p:cNvPr id="1866" name="Google Shape;1866;p32"/>
          <p:cNvSpPr/>
          <p:nvPr/>
        </p:nvSpPr>
        <p:spPr>
          <a:xfrm>
            <a:off x="5114925" y="2360248"/>
            <a:ext cx="1190625" cy="329627"/>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lang="en-US" sz="1600">
                <a:solidFill>
                  <a:srgbClr val="000000"/>
                </a:solidFill>
                <a:latin typeface="Arial"/>
                <a:ea typeface="Arial"/>
                <a:cs typeface="Arial"/>
                <a:sym typeface="Arial"/>
              </a:rPr>
              <a:t>interface_r</a:t>
            </a:r>
            <a:endParaRPr b="0" i="0" sz="1600" u="none" cap="none" strike="noStrike">
              <a:solidFill>
                <a:srgbClr val="000000"/>
              </a:solidFill>
              <a:latin typeface="Arial"/>
              <a:ea typeface="Arial"/>
              <a:cs typeface="Arial"/>
              <a:sym typeface="Arial"/>
            </a:endParaRPr>
          </a:p>
        </p:txBody>
      </p:sp>
      <p:sp>
        <p:nvSpPr>
          <p:cNvPr id="1867" name="Google Shape;1867;p32"/>
          <p:cNvSpPr/>
          <p:nvPr/>
        </p:nvSpPr>
        <p:spPr>
          <a:xfrm>
            <a:off x="5114925" y="1298842"/>
            <a:ext cx="119062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pipe_r</a:t>
            </a:r>
            <a:endParaRPr b="0" i="0" sz="1600" u="none" cap="none" strike="noStrike">
              <a:solidFill>
                <a:srgbClr val="000000"/>
              </a:solidFill>
              <a:latin typeface="Arial"/>
              <a:ea typeface="Arial"/>
              <a:cs typeface="Arial"/>
              <a:sym typeface="Arial"/>
            </a:endParaRPr>
          </a:p>
        </p:txBody>
      </p:sp>
      <p:sp>
        <p:nvSpPr>
          <p:cNvPr id="1868" name="Google Shape;1868;p32"/>
          <p:cNvSpPr/>
          <p:nvPr/>
        </p:nvSpPr>
        <p:spPr>
          <a:xfrm>
            <a:off x="5114925" y="1829545"/>
            <a:ext cx="1190625" cy="329627"/>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lang="en-US" sz="1600">
                <a:solidFill>
                  <a:srgbClr val="000000"/>
                </a:solidFill>
                <a:latin typeface="Arial"/>
                <a:ea typeface="Arial"/>
                <a:cs typeface="Arial"/>
                <a:sym typeface="Arial"/>
              </a:rPr>
              <a:t>overlay_r</a:t>
            </a:r>
            <a:endParaRPr b="0" i="0" sz="1600" u="none" cap="none" strike="noStrike">
              <a:solidFill>
                <a:srgbClr val="000000"/>
              </a:solidFill>
              <a:latin typeface="Arial"/>
              <a:ea typeface="Arial"/>
              <a:cs typeface="Arial"/>
              <a:sym typeface="Arial"/>
            </a:endParaRPr>
          </a:p>
        </p:txBody>
      </p:sp>
      <p:sp>
        <p:nvSpPr>
          <p:cNvPr id="1869" name="Google Shape;1869;p32"/>
          <p:cNvSpPr txBox="1"/>
          <p:nvPr>
            <p:ph type="title"/>
          </p:nvPr>
        </p:nvSpPr>
        <p:spPr>
          <a:xfrm>
            <a:off x="838200" y="365125"/>
            <a:ext cx="10515600" cy="73152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Capturing Datapath Rules</a:t>
            </a:r>
            <a:endParaRPr/>
          </a:p>
        </p:txBody>
      </p:sp>
      <p:sp>
        <p:nvSpPr>
          <p:cNvPr id="1870" name="Google Shape;1870;p32"/>
          <p:cNvSpPr/>
          <p:nvPr/>
        </p:nvSpPr>
        <p:spPr>
          <a:xfrm>
            <a:off x="3136988" y="1628728"/>
            <a:ext cx="1540042" cy="731520"/>
          </a:xfrm>
          <a:prstGeom prst="ellipse">
            <a:avLst/>
          </a:prstGeom>
          <a:solidFill>
            <a:srgbClr val="FBD4B4"/>
          </a:solidFill>
          <a:ln cap="flat" cmpd="sng" w="1905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process_stream</a:t>
            </a:r>
            <a:endParaRPr sz="1600">
              <a:solidFill>
                <a:schemeClr val="dk1"/>
              </a:solidFill>
              <a:latin typeface="Arial"/>
              <a:ea typeface="Arial"/>
              <a:cs typeface="Arial"/>
              <a:sym typeface="Arial"/>
            </a:endParaRPr>
          </a:p>
        </p:txBody>
      </p:sp>
      <p:cxnSp>
        <p:nvCxnSpPr>
          <p:cNvPr id="1871" name="Google Shape;1871;p32"/>
          <p:cNvCxnSpPr>
            <a:stCxn id="1870" idx="7"/>
            <a:endCxn id="1867" idx="1"/>
          </p:cNvCxnSpPr>
          <p:nvPr/>
        </p:nvCxnSpPr>
        <p:spPr>
          <a:xfrm flipH="1" rot="10800000">
            <a:off x="4451496" y="1463757"/>
            <a:ext cx="663300" cy="272100"/>
          </a:xfrm>
          <a:prstGeom prst="straightConnector1">
            <a:avLst/>
          </a:prstGeom>
          <a:noFill/>
          <a:ln cap="flat" cmpd="sng" w="9525">
            <a:solidFill>
              <a:srgbClr val="262626"/>
            </a:solidFill>
            <a:prstDash val="solid"/>
            <a:round/>
            <a:headEnd len="sm" w="sm" type="none"/>
            <a:tailEnd len="med" w="med" type="diamond"/>
          </a:ln>
        </p:spPr>
      </p:cxnSp>
      <p:cxnSp>
        <p:nvCxnSpPr>
          <p:cNvPr id="1872" name="Google Shape;1872;p32"/>
          <p:cNvCxnSpPr>
            <a:stCxn id="1870" idx="6"/>
            <a:endCxn id="1868" idx="1"/>
          </p:cNvCxnSpPr>
          <p:nvPr/>
        </p:nvCxnSpPr>
        <p:spPr>
          <a:xfrm>
            <a:off x="4677030" y="1994488"/>
            <a:ext cx="438000" cy="0"/>
          </a:xfrm>
          <a:prstGeom prst="straightConnector1">
            <a:avLst/>
          </a:prstGeom>
          <a:noFill/>
          <a:ln cap="flat" cmpd="sng" w="9525">
            <a:solidFill>
              <a:srgbClr val="262626"/>
            </a:solidFill>
            <a:prstDash val="solid"/>
            <a:round/>
            <a:headEnd len="sm" w="sm" type="none"/>
            <a:tailEnd len="med" w="med" type="diamond"/>
          </a:ln>
        </p:spPr>
      </p:cxnSp>
      <p:cxnSp>
        <p:nvCxnSpPr>
          <p:cNvPr id="1873" name="Google Shape;1873;p32"/>
          <p:cNvCxnSpPr>
            <a:stCxn id="1870" idx="5"/>
            <a:endCxn id="1866" idx="1"/>
          </p:cNvCxnSpPr>
          <p:nvPr/>
        </p:nvCxnSpPr>
        <p:spPr>
          <a:xfrm>
            <a:off x="4451496" y="2253119"/>
            <a:ext cx="663300" cy="271800"/>
          </a:xfrm>
          <a:prstGeom prst="straightConnector1">
            <a:avLst/>
          </a:prstGeom>
          <a:noFill/>
          <a:ln cap="flat" cmpd="sng" w="9525">
            <a:solidFill>
              <a:srgbClr val="262626"/>
            </a:solidFill>
            <a:prstDash val="solid"/>
            <a:round/>
            <a:headEnd len="sm" w="sm" type="none"/>
            <a:tailEnd len="med" w="med" type="diamond"/>
          </a:ln>
        </p:spPr>
      </p:cxnSp>
      <p:sp>
        <p:nvSpPr>
          <p:cNvPr id="1874" name="Google Shape;1874;p32"/>
          <p:cNvSpPr txBox="1"/>
          <p:nvPr>
            <p:ph idx="1" type="body"/>
          </p:nvPr>
        </p:nvSpPr>
        <p:spPr>
          <a:xfrm>
            <a:off x="6059870" y="2289763"/>
            <a:ext cx="5827330" cy="2904190"/>
          </a:xfrm>
          <a:prstGeom prst="rect">
            <a:avLst/>
          </a:prstGeom>
          <a:noFill/>
          <a:ln>
            <a:noFill/>
          </a:ln>
        </p:spPr>
        <p:txBody>
          <a:bodyPr anchorCtr="0" anchor="t" bIns="45700" lIns="91425" spcFirstLastPara="1" rIns="91425" wrap="square" tIns="45700">
            <a:normAutofit fontScale="92500"/>
          </a:bodyPr>
          <a:lstStyle/>
          <a:p>
            <a:pPr indent="0" lvl="1" marL="457200" rtl="0" algn="l">
              <a:spcBef>
                <a:spcPts val="0"/>
              </a:spcBef>
              <a:spcAft>
                <a:spcPts val="0"/>
              </a:spcAft>
              <a:buClr>
                <a:schemeClr val="dk1"/>
              </a:buClr>
              <a:buSzPct val="100000"/>
              <a:buNone/>
            </a:pPr>
            <a:r>
              <a:rPr lang="en-US" sz="2000"/>
              <a:t>Datapath rules:</a:t>
            </a:r>
            <a:endParaRPr/>
          </a:p>
          <a:p>
            <a:pPr indent="-285750" lvl="1" marL="742950" rtl="0" algn="l">
              <a:spcBef>
                <a:spcPts val="370"/>
              </a:spcBef>
              <a:spcAft>
                <a:spcPts val="0"/>
              </a:spcAft>
              <a:buClr>
                <a:schemeClr val="dk1"/>
              </a:buClr>
              <a:buSzPct val="100000"/>
              <a:buChar char="–"/>
            </a:pPr>
            <a:r>
              <a:rPr lang="en-US" sz="2000"/>
              <a:t>Video pipes cannot feed overlay engine LCD1</a:t>
            </a:r>
            <a:endParaRPr/>
          </a:p>
          <a:p>
            <a:pPr indent="-285750" lvl="1" marL="742950" rtl="0" algn="l">
              <a:spcBef>
                <a:spcPts val="370"/>
              </a:spcBef>
              <a:spcAft>
                <a:spcPts val="0"/>
              </a:spcAft>
              <a:buClr>
                <a:schemeClr val="dk1"/>
              </a:buClr>
              <a:buSzPct val="100000"/>
              <a:buChar char="–"/>
            </a:pPr>
            <a:r>
              <a:rPr lang="en-US" sz="2000"/>
              <a:t>Graphics pipes cannot feed overlay engine LCD0 </a:t>
            </a:r>
            <a:endParaRPr/>
          </a:p>
          <a:p>
            <a:pPr indent="0" lvl="1" marL="457200" rtl="0" algn="l">
              <a:spcBef>
                <a:spcPts val="370"/>
              </a:spcBef>
              <a:spcAft>
                <a:spcPts val="0"/>
              </a:spcAft>
              <a:buClr>
                <a:schemeClr val="dk1"/>
              </a:buClr>
              <a:buSzPct val="100000"/>
              <a:buNone/>
            </a:pPr>
            <a:r>
              <a:t/>
            </a:r>
            <a:endParaRPr sz="2000"/>
          </a:p>
          <a:p>
            <a:pPr indent="-285750" lvl="1" marL="742950" rtl="0" algn="l">
              <a:spcBef>
                <a:spcPts val="370"/>
              </a:spcBef>
              <a:spcAft>
                <a:spcPts val="0"/>
              </a:spcAft>
              <a:buClr>
                <a:schemeClr val="dk1"/>
              </a:buClr>
              <a:buSzPct val="100000"/>
              <a:buChar char="–"/>
            </a:pPr>
            <a:r>
              <a:rPr lang="en-US" sz="2000"/>
              <a:t>LCD0 can only feed DP_A</a:t>
            </a:r>
            <a:endParaRPr/>
          </a:p>
          <a:p>
            <a:pPr indent="-285750" lvl="1" marL="742950" rtl="0" algn="l">
              <a:spcBef>
                <a:spcPts val="370"/>
              </a:spcBef>
              <a:spcAft>
                <a:spcPts val="0"/>
              </a:spcAft>
              <a:buClr>
                <a:schemeClr val="dk1"/>
              </a:buClr>
              <a:buSzPct val="100000"/>
              <a:buChar char="–"/>
            </a:pPr>
            <a:r>
              <a:rPr lang="en-US" sz="2000"/>
              <a:t>LCD1 can feed DSI_A or DSI_B</a:t>
            </a:r>
            <a:endParaRPr/>
          </a:p>
          <a:p>
            <a:pPr indent="-285750" lvl="1" marL="742950" rtl="0" algn="l">
              <a:spcBef>
                <a:spcPts val="370"/>
              </a:spcBef>
              <a:spcAft>
                <a:spcPts val="0"/>
              </a:spcAft>
              <a:buClr>
                <a:schemeClr val="dk1"/>
              </a:buClr>
              <a:buSzPct val="100000"/>
              <a:buChar char="–"/>
            </a:pPr>
            <a:r>
              <a:rPr lang="en-US" sz="2000"/>
              <a:t>LCD2 can feed DSI_A, DSI_B or DP_B</a:t>
            </a:r>
            <a:endParaRPr/>
          </a:p>
          <a:p>
            <a:pPr indent="-285750" lvl="1" marL="742950" rtl="0" algn="l">
              <a:spcBef>
                <a:spcPts val="370"/>
              </a:spcBef>
              <a:spcAft>
                <a:spcPts val="0"/>
              </a:spcAft>
              <a:buClr>
                <a:schemeClr val="dk1"/>
              </a:buClr>
              <a:buSzPct val="100000"/>
              <a:buChar char="–"/>
            </a:pPr>
            <a:r>
              <a:rPr lang="en-US" sz="2000"/>
              <a:t>TV can feed DP_A or HDMI</a:t>
            </a:r>
            <a:endParaRPr/>
          </a:p>
        </p:txBody>
      </p:sp>
      <p:sp>
        <p:nvSpPr>
          <p:cNvPr id="1875" name="Google Shape;1875;p32"/>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1876" name="Google Shape;1876;p32"/>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0" name="Shape 1880"/>
        <p:cNvGrpSpPr/>
        <p:nvPr/>
      </p:nvGrpSpPr>
      <p:grpSpPr>
        <a:xfrm>
          <a:off x="0" y="0"/>
          <a:ext cx="0" cy="0"/>
          <a:chOff x="0" y="0"/>
          <a:chExt cx="0" cy="0"/>
        </a:xfrm>
      </p:grpSpPr>
      <p:sp>
        <p:nvSpPr>
          <p:cNvPr id="1881" name="Google Shape;1881;p33"/>
          <p:cNvSpPr/>
          <p:nvPr/>
        </p:nvSpPr>
        <p:spPr>
          <a:xfrm>
            <a:off x="692688" y="1333736"/>
            <a:ext cx="2984161" cy="2343234"/>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process_multi_stream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int</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in</a:t>
            </a:r>
            <a:r>
              <a:rPr lang="en-US" sz="1200">
                <a:solidFill>
                  <a:schemeClr val="dk1"/>
                </a:solidFill>
                <a:latin typeface="Consolas"/>
                <a:ea typeface="Consolas"/>
                <a:cs typeface="Consolas"/>
                <a:sym typeface="Consolas"/>
              </a:rPr>
              <a:t> [1..4] num_streams;</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activity</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parallel</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replicate</a:t>
            </a:r>
            <a:r>
              <a:rPr lang="en-US" sz="1200">
                <a:solidFill>
                  <a:schemeClr val="dk1"/>
                </a:solidFill>
                <a:latin typeface="Consolas"/>
                <a:ea typeface="Consolas"/>
                <a:cs typeface="Consolas"/>
                <a:sym typeface="Consolas"/>
              </a:rPr>
              <a:t> (num_streams)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process_stream;</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a:t>
            </a:r>
            <a:endParaRPr/>
          </a:p>
        </p:txBody>
      </p:sp>
      <p:sp>
        <p:nvSpPr>
          <p:cNvPr id="1882" name="Google Shape;1882;p33"/>
          <p:cNvSpPr txBox="1"/>
          <p:nvPr>
            <p:ph type="title"/>
          </p:nvPr>
        </p:nvSpPr>
        <p:spPr>
          <a:xfrm>
            <a:off x="838200" y="365125"/>
            <a:ext cx="10515600" cy="73152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Driving Parallel Streams</a:t>
            </a:r>
            <a:endParaRPr/>
          </a:p>
        </p:txBody>
      </p:sp>
      <p:grpSp>
        <p:nvGrpSpPr>
          <p:cNvPr id="1883" name="Google Shape;1883;p33"/>
          <p:cNvGrpSpPr/>
          <p:nvPr/>
        </p:nvGrpSpPr>
        <p:grpSpPr>
          <a:xfrm>
            <a:off x="1893092" y="1939594"/>
            <a:ext cx="9855102" cy="4372011"/>
            <a:chOff x="1270098" y="1939594"/>
            <a:chExt cx="9855102" cy="4372011"/>
          </a:xfrm>
        </p:grpSpPr>
        <p:cxnSp>
          <p:nvCxnSpPr>
            <p:cNvPr id="1884" name="Google Shape;1884;p33"/>
            <p:cNvCxnSpPr>
              <a:stCxn id="1885" idx="2"/>
              <a:endCxn id="1886" idx="0"/>
            </p:cNvCxnSpPr>
            <p:nvPr/>
          </p:nvCxnSpPr>
          <p:spPr>
            <a:xfrm flipH="1">
              <a:off x="2040188" y="2585394"/>
              <a:ext cx="3343200" cy="1173600"/>
            </a:xfrm>
            <a:prstGeom prst="straightConnector1">
              <a:avLst/>
            </a:prstGeom>
            <a:noFill/>
            <a:ln cap="flat" cmpd="sng" w="15875">
              <a:solidFill>
                <a:srgbClr val="595959"/>
              </a:solidFill>
              <a:prstDash val="lgDash"/>
              <a:round/>
              <a:headEnd len="sm" w="sm" type="none"/>
              <a:tailEnd len="med" w="med" type="triangle"/>
            </a:ln>
          </p:spPr>
        </p:cxnSp>
        <p:cxnSp>
          <p:nvCxnSpPr>
            <p:cNvPr id="1887" name="Google Shape;1887;p33"/>
            <p:cNvCxnSpPr>
              <a:stCxn id="1885" idx="2"/>
              <a:endCxn id="1888" idx="0"/>
            </p:cNvCxnSpPr>
            <p:nvPr/>
          </p:nvCxnSpPr>
          <p:spPr>
            <a:xfrm>
              <a:off x="5383388" y="2585394"/>
              <a:ext cx="0" cy="1173900"/>
            </a:xfrm>
            <a:prstGeom prst="straightConnector1">
              <a:avLst/>
            </a:prstGeom>
            <a:noFill/>
            <a:ln cap="flat" cmpd="sng" w="15875">
              <a:solidFill>
                <a:srgbClr val="595959"/>
              </a:solidFill>
              <a:prstDash val="lgDash"/>
              <a:round/>
              <a:headEnd len="sm" w="sm" type="none"/>
              <a:tailEnd len="med" w="med" type="triangle"/>
            </a:ln>
          </p:spPr>
        </p:cxnSp>
        <p:cxnSp>
          <p:nvCxnSpPr>
            <p:cNvPr id="1889" name="Google Shape;1889;p33"/>
            <p:cNvCxnSpPr>
              <a:stCxn id="1885" idx="2"/>
              <a:endCxn id="1890" idx="0"/>
            </p:cNvCxnSpPr>
            <p:nvPr/>
          </p:nvCxnSpPr>
          <p:spPr>
            <a:xfrm>
              <a:off x="5383388" y="2585394"/>
              <a:ext cx="3343200" cy="1173900"/>
            </a:xfrm>
            <a:prstGeom prst="straightConnector1">
              <a:avLst/>
            </a:prstGeom>
            <a:noFill/>
            <a:ln cap="flat" cmpd="sng" w="15875">
              <a:solidFill>
                <a:srgbClr val="595959"/>
              </a:solidFill>
              <a:prstDash val="lgDash"/>
              <a:round/>
              <a:headEnd len="sm" w="sm" type="none"/>
              <a:tailEnd len="med" w="med" type="triangle"/>
            </a:ln>
          </p:spPr>
        </p:cxnSp>
        <p:cxnSp>
          <p:nvCxnSpPr>
            <p:cNvPr id="1891" name="Google Shape;1891;p33"/>
            <p:cNvCxnSpPr>
              <a:stCxn id="1886" idx="4"/>
              <a:endCxn id="1892" idx="0"/>
            </p:cNvCxnSpPr>
            <p:nvPr/>
          </p:nvCxnSpPr>
          <p:spPr>
            <a:xfrm>
              <a:off x="2040119" y="4490406"/>
              <a:ext cx="3343200" cy="852900"/>
            </a:xfrm>
            <a:prstGeom prst="straightConnector1">
              <a:avLst/>
            </a:prstGeom>
            <a:noFill/>
            <a:ln cap="flat" cmpd="sng" w="15875">
              <a:solidFill>
                <a:srgbClr val="595959"/>
              </a:solidFill>
              <a:prstDash val="lgDash"/>
              <a:round/>
              <a:headEnd len="sm" w="sm" type="none"/>
              <a:tailEnd len="med" w="med" type="triangle"/>
            </a:ln>
          </p:spPr>
        </p:cxnSp>
        <p:cxnSp>
          <p:nvCxnSpPr>
            <p:cNvPr id="1893" name="Google Shape;1893;p33"/>
            <p:cNvCxnSpPr>
              <a:stCxn id="1888" idx="4"/>
              <a:endCxn id="1892" idx="0"/>
            </p:cNvCxnSpPr>
            <p:nvPr/>
          </p:nvCxnSpPr>
          <p:spPr>
            <a:xfrm>
              <a:off x="5383389" y="4490665"/>
              <a:ext cx="0" cy="852600"/>
            </a:xfrm>
            <a:prstGeom prst="straightConnector1">
              <a:avLst/>
            </a:prstGeom>
            <a:noFill/>
            <a:ln cap="flat" cmpd="sng" w="15875">
              <a:solidFill>
                <a:srgbClr val="595959"/>
              </a:solidFill>
              <a:prstDash val="lgDash"/>
              <a:round/>
              <a:headEnd len="sm" w="sm" type="none"/>
              <a:tailEnd len="med" w="med" type="triangle"/>
            </a:ln>
          </p:spPr>
        </p:cxnSp>
        <p:cxnSp>
          <p:nvCxnSpPr>
            <p:cNvPr id="1894" name="Google Shape;1894;p33"/>
            <p:cNvCxnSpPr>
              <a:stCxn id="1890" idx="4"/>
              <a:endCxn id="1892" idx="0"/>
            </p:cNvCxnSpPr>
            <p:nvPr/>
          </p:nvCxnSpPr>
          <p:spPr>
            <a:xfrm flipH="1">
              <a:off x="5383459" y="4490924"/>
              <a:ext cx="3343200" cy="852600"/>
            </a:xfrm>
            <a:prstGeom prst="straightConnector1">
              <a:avLst/>
            </a:prstGeom>
            <a:noFill/>
            <a:ln cap="flat" cmpd="sng" w="15875">
              <a:solidFill>
                <a:srgbClr val="595959"/>
              </a:solidFill>
              <a:prstDash val="lgDash"/>
              <a:round/>
              <a:headEnd len="sm" w="sm" type="none"/>
              <a:tailEnd len="med" w="med" type="triangle"/>
            </a:ln>
          </p:spPr>
        </p:cxnSp>
        <p:sp>
          <p:nvSpPr>
            <p:cNvPr id="1895" name="Google Shape;1895;p33"/>
            <p:cNvSpPr/>
            <p:nvPr/>
          </p:nvSpPr>
          <p:spPr>
            <a:xfrm>
              <a:off x="9934575" y="4452824"/>
              <a:ext cx="1190625" cy="405444"/>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interface</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DSI_B</a:t>
              </a:r>
              <a:endParaRPr/>
            </a:p>
          </p:txBody>
        </p:sp>
        <p:sp>
          <p:nvSpPr>
            <p:cNvPr id="1896" name="Google Shape;1896;p33"/>
            <p:cNvSpPr/>
            <p:nvPr/>
          </p:nvSpPr>
          <p:spPr>
            <a:xfrm>
              <a:off x="9934575" y="3391418"/>
              <a:ext cx="1190625" cy="405444"/>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pipe</a:t>
              </a:r>
              <a:endParaRPr sz="1400">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4</a:t>
              </a:r>
              <a:endParaRPr/>
            </a:p>
          </p:txBody>
        </p:sp>
        <p:sp>
          <p:nvSpPr>
            <p:cNvPr id="1897" name="Google Shape;1897;p33"/>
            <p:cNvSpPr/>
            <p:nvPr/>
          </p:nvSpPr>
          <p:spPr>
            <a:xfrm>
              <a:off x="9934575" y="3922121"/>
              <a:ext cx="1190625" cy="405444"/>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overlay</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LCD1</a:t>
              </a:r>
              <a:endParaRPr/>
            </a:p>
          </p:txBody>
        </p:sp>
        <p:sp>
          <p:nvSpPr>
            <p:cNvPr id="1890" name="Google Shape;1890;p33"/>
            <p:cNvSpPr/>
            <p:nvPr/>
          </p:nvSpPr>
          <p:spPr>
            <a:xfrm>
              <a:off x="7956638" y="3759404"/>
              <a:ext cx="1540042" cy="731520"/>
            </a:xfrm>
            <a:prstGeom prst="ellipse">
              <a:avLst/>
            </a:prstGeom>
            <a:solidFill>
              <a:srgbClr val="FBD4B4"/>
            </a:solidFill>
            <a:ln cap="flat" cmpd="sng" w="1905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process_stream</a:t>
              </a:r>
              <a:endParaRPr sz="1600">
                <a:solidFill>
                  <a:schemeClr val="dk1"/>
                </a:solidFill>
                <a:latin typeface="Arial"/>
                <a:ea typeface="Arial"/>
                <a:cs typeface="Arial"/>
                <a:sym typeface="Arial"/>
              </a:endParaRPr>
            </a:p>
          </p:txBody>
        </p:sp>
        <p:cxnSp>
          <p:nvCxnSpPr>
            <p:cNvPr id="1898" name="Google Shape;1898;p33"/>
            <p:cNvCxnSpPr>
              <a:stCxn id="1890" idx="7"/>
              <a:endCxn id="1896" idx="1"/>
            </p:cNvCxnSpPr>
            <p:nvPr/>
          </p:nvCxnSpPr>
          <p:spPr>
            <a:xfrm flipH="1" rot="10800000">
              <a:off x="9271146" y="3594133"/>
              <a:ext cx="663300" cy="272400"/>
            </a:xfrm>
            <a:prstGeom prst="straightConnector1">
              <a:avLst/>
            </a:prstGeom>
            <a:noFill/>
            <a:ln cap="flat" cmpd="sng" w="9525">
              <a:solidFill>
                <a:srgbClr val="262626"/>
              </a:solidFill>
              <a:prstDash val="solid"/>
              <a:round/>
              <a:headEnd len="sm" w="sm" type="none"/>
              <a:tailEnd len="med" w="med" type="diamond"/>
            </a:ln>
          </p:spPr>
        </p:cxnSp>
        <p:cxnSp>
          <p:nvCxnSpPr>
            <p:cNvPr id="1899" name="Google Shape;1899;p33"/>
            <p:cNvCxnSpPr>
              <a:stCxn id="1890" idx="6"/>
              <a:endCxn id="1897" idx="1"/>
            </p:cNvCxnSpPr>
            <p:nvPr/>
          </p:nvCxnSpPr>
          <p:spPr>
            <a:xfrm flipH="1" rot="10800000">
              <a:off x="9496680" y="4124864"/>
              <a:ext cx="438000" cy="300"/>
            </a:xfrm>
            <a:prstGeom prst="straightConnector1">
              <a:avLst/>
            </a:prstGeom>
            <a:noFill/>
            <a:ln cap="flat" cmpd="sng" w="9525">
              <a:solidFill>
                <a:srgbClr val="262626"/>
              </a:solidFill>
              <a:prstDash val="solid"/>
              <a:round/>
              <a:headEnd len="sm" w="sm" type="none"/>
              <a:tailEnd len="med" w="med" type="diamond"/>
            </a:ln>
          </p:spPr>
        </p:cxnSp>
        <p:cxnSp>
          <p:nvCxnSpPr>
            <p:cNvPr id="1900" name="Google Shape;1900;p33"/>
            <p:cNvCxnSpPr>
              <a:stCxn id="1890" idx="5"/>
              <a:endCxn id="1895" idx="1"/>
            </p:cNvCxnSpPr>
            <p:nvPr/>
          </p:nvCxnSpPr>
          <p:spPr>
            <a:xfrm>
              <a:off x="9271146" y="4383795"/>
              <a:ext cx="663300" cy="271800"/>
            </a:xfrm>
            <a:prstGeom prst="straightConnector1">
              <a:avLst/>
            </a:prstGeom>
            <a:noFill/>
            <a:ln cap="flat" cmpd="sng" w="9525">
              <a:solidFill>
                <a:srgbClr val="262626"/>
              </a:solidFill>
              <a:prstDash val="solid"/>
              <a:round/>
              <a:headEnd len="sm" w="sm" type="none"/>
              <a:tailEnd len="med" w="med" type="diamond"/>
            </a:ln>
          </p:spPr>
        </p:cxnSp>
        <p:sp>
          <p:nvSpPr>
            <p:cNvPr id="1901" name="Google Shape;1901;p33"/>
            <p:cNvSpPr/>
            <p:nvPr/>
          </p:nvSpPr>
          <p:spPr>
            <a:xfrm>
              <a:off x="6591305" y="4452565"/>
              <a:ext cx="1190625" cy="405444"/>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interface</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DP_A</a:t>
              </a:r>
              <a:endParaRPr/>
            </a:p>
          </p:txBody>
        </p:sp>
        <p:sp>
          <p:nvSpPr>
            <p:cNvPr id="1902" name="Google Shape;1902;p33"/>
            <p:cNvSpPr/>
            <p:nvPr/>
          </p:nvSpPr>
          <p:spPr>
            <a:xfrm>
              <a:off x="6591305" y="3391159"/>
              <a:ext cx="1190625" cy="405444"/>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p</a:t>
              </a:r>
              <a:r>
                <a:rPr b="0" i="0" lang="en-US" sz="1400" u="none" cap="none" strike="noStrike">
                  <a:solidFill>
                    <a:srgbClr val="000000"/>
                  </a:solidFill>
                  <a:latin typeface="Arial"/>
                  <a:ea typeface="Arial"/>
                  <a:cs typeface="Arial"/>
                  <a:sym typeface="Arial"/>
                </a:rPr>
                <a:t>ipe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p:txBody>
        </p:sp>
        <p:sp>
          <p:nvSpPr>
            <p:cNvPr id="1903" name="Google Shape;1903;p33"/>
            <p:cNvSpPr/>
            <p:nvPr/>
          </p:nvSpPr>
          <p:spPr>
            <a:xfrm>
              <a:off x="6591305" y="3921862"/>
              <a:ext cx="1190625" cy="405444"/>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overlay</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LCD0</a:t>
              </a:r>
              <a:endParaRPr/>
            </a:p>
          </p:txBody>
        </p:sp>
        <p:sp>
          <p:nvSpPr>
            <p:cNvPr id="1888" name="Google Shape;1888;p33"/>
            <p:cNvSpPr/>
            <p:nvPr/>
          </p:nvSpPr>
          <p:spPr>
            <a:xfrm>
              <a:off x="4613368" y="3759145"/>
              <a:ext cx="1540042" cy="731520"/>
            </a:xfrm>
            <a:prstGeom prst="ellipse">
              <a:avLst/>
            </a:prstGeom>
            <a:solidFill>
              <a:srgbClr val="FBD4B4"/>
            </a:solidFill>
            <a:ln cap="flat" cmpd="sng" w="1905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process_stream</a:t>
              </a:r>
              <a:endParaRPr sz="1600">
                <a:solidFill>
                  <a:schemeClr val="dk1"/>
                </a:solidFill>
                <a:latin typeface="Arial"/>
                <a:ea typeface="Arial"/>
                <a:cs typeface="Arial"/>
                <a:sym typeface="Arial"/>
              </a:endParaRPr>
            </a:p>
          </p:txBody>
        </p:sp>
        <p:cxnSp>
          <p:nvCxnSpPr>
            <p:cNvPr id="1904" name="Google Shape;1904;p33"/>
            <p:cNvCxnSpPr>
              <a:stCxn id="1888" idx="7"/>
              <a:endCxn id="1902" idx="1"/>
            </p:cNvCxnSpPr>
            <p:nvPr/>
          </p:nvCxnSpPr>
          <p:spPr>
            <a:xfrm flipH="1" rot="10800000">
              <a:off x="5927876" y="3593874"/>
              <a:ext cx="663300" cy="272400"/>
            </a:xfrm>
            <a:prstGeom prst="straightConnector1">
              <a:avLst/>
            </a:prstGeom>
            <a:noFill/>
            <a:ln cap="flat" cmpd="sng" w="9525">
              <a:solidFill>
                <a:srgbClr val="262626"/>
              </a:solidFill>
              <a:prstDash val="solid"/>
              <a:round/>
              <a:headEnd len="sm" w="sm" type="none"/>
              <a:tailEnd len="med" w="med" type="diamond"/>
            </a:ln>
          </p:spPr>
        </p:cxnSp>
        <p:cxnSp>
          <p:nvCxnSpPr>
            <p:cNvPr id="1905" name="Google Shape;1905;p33"/>
            <p:cNvCxnSpPr>
              <a:stCxn id="1888" idx="6"/>
              <a:endCxn id="1903" idx="1"/>
            </p:cNvCxnSpPr>
            <p:nvPr/>
          </p:nvCxnSpPr>
          <p:spPr>
            <a:xfrm flipH="1" rot="10800000">
              <a:off x="6153410" y="4124605"/>
              <a:ext cx="438000" cy="300"/>
            </a:xfrm>
            <a:prstGeom prst="straightConnector1">
              <a:avLst/>
            </a:prstGeom>
            <a:noFill/>
            <a:ln cap="flat" cmpd="sng" w="9525">
              <a:solidFill>
                <a:srgbClr val="262626"/>
              </a:solidFill>
              <a:prstDash val="solid"/>
              <a:round/>
              <a:headEnd len="sm" w="sm" type="none"/>
              <a:tailEnd len="med" w="med" type="diamond"/>
            </a:ln>
          </p:spPr>
        </p:cxnSp>
        <p:cxnSp>
          <p:nvCxnSpPr>
            <p:cNvPr id="1906" name="Google Shape;1906;p33"/>
            <p:cNvCxnSpPr>
              <a:stCxn id="1888" idx="5"/>
              <a:endCxn id="1901" idx="1"/>
            </p:cNvCxnSpPr>
            <p:nvPr/>
          </p:nvCxnSpPr>
          <p:spPr>
            <a:xfrm>
              <a:off x="5927876" y="4383536"/>
              <a:ext cx="663300" cy="271800"/>
            </a:xfrm>
            <a:prstGeom prst="straightConnector1">
              <a:avLst/>
            </a:prstGeom>
            <a:noFill/>
            <a:ln cap="flat" cmpd="sng" w="9525">
              <a:solidFill>
                <a:srgbClr val="262626"/>
              </a:solidFill>
              <a:prstDash val="solid"/>
              <a:round/>
              <a:headEnd len="sm" w="sm" type="none"/>
              <a:tailEnd len="med" w="med" type="diamond"/>
            </a:ln>
          </p:spPr>
        </p:cxnSp>
        <p:sp>
          <p:nvSpPr>
            <p:cNvPr id="1907" name="Google Shape;1907;p33"/>
            <p:cNvSpPr/>
            <p:nvPr/>
          </p:nvSpPr>
          <p:spPr>
            <a:xfrm>
              <a:off x="3248035" y="4452306"/>
              <a:ext cx="1190625" cy="405444"/>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interface</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DSI_A</a:t>
              </a:r>
              <a:endParaRPr/>
            </a:p>
          </p:txBody>
        </p:sp>
        <p:sp>
          <p:nvSpPr>
            <p:cNvPr id="1908" name="Google Shape;1908;p33"/>
            <p:cNvSpPr/>
            <p:nvPr/>
          </p:nvSpPr>
          <p:spPr>
            <a:xfrm>
              <a:off x="3248035" y="3390900"/>
              <a:ext cx="1190625" cy="405444"/>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pipe</a:t>
              </a:r>
              <a:endParaRPr/>
            </a:p>
            <a:p>
              <a:pPr indent="0" lvl="0" marL="0" marR="0" rtl="0" algn="ctr">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
          <p:nvSpPr>
            <p:cNvPr id="1909" name="Google Shape;1909;p33"/>
            <p:cNvSpPr/>
            <p:nvPr/>
          </p:nvSpPr>
          <p:spPr>
            <a:xfrm>
              <a:off x="3248035" y="3921603"/>
              <a:ext cx="1190625" cy="405444"/>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overlay</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LCD2</a:t>
              </a:r>
              <a:endParaRPr/>
            </a:p>
          </p:txBody>
        </p:sp>
        <p:sp>
          <p:nvSpPr>
            <p:cNvPr id="1886" name="Google Shape;1886;p33"/>
            <p:cNvSpPr/>
            <p:nvPr/>
          </p:nvSpPr>
          <p:spPr>
            <a:xfrm>
              <a:off x="1270098" y="3758886"/>
              <a:ext cx="1540042" cy="731520"/>
            </a:xfrm>
            <a:prstGeom prst="ellipse">
              <a:avLst/>
            </a:prstGeom>
            <a:solidFill>
              <a:srgbClr val="FBD4B4"/>
            </a:solidFill>
            <a:ln cap="flat" cmpd="sng" w="1905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process_stream</a:t>
              </a:r>
              <a:endParaRPr sz="1600">
                <a:solidFill>
                  <a:schemeClr val="dk1"/>
                </a:solidFill>
                <a:latin typeface="Arial"/>
                <a:ea typeface="Arial"/>
                <a:cs typeface="Arial"/>
                <a:sym typeface="Arial"/>
              </a:endParaRPr>
            </a:p>
          </p:txBody>
        </p:sp>
        <p:cxnSp>
          <p:nvCxnSpPr>
            <p:cNvPr id="1910" name="Google Shape;1910;p33"/>
            <p:cNvCxnSpPr>
              <a:stCxn id="1886" idx="7"/>
              <a:endCxn id="1908" idx="1"/>
            </p:cNvCxnSpPr>
            <p:nvPr/>
          </p:nvCxnSpPr>
          <p:spPr>
            <a:xfrm flipH="1" rot="10800000">
              <a:off x="2584606" y="3593615"/>
              <a:ext cx="663300" cy="272400"/>
            </a:xfrm>
            <a:prstGeom prst="straightConnector1">
              <a:avLst/>
            </a:prstGeom>
            <a:noFill/>
            <a:ln cap="flat" cmpd="sng" w="9525">
              <a:solidFill>
                <a:srgbClr val="262626"/>
              </a:solidFill>
              <a:prstDash val="solid"/>
              <a:round/>
              <a:headEnd len="sm" w="sm" type="none"/>
              <a:tailEnd len="med" w="med" type="diamond"/>
            </a:ln>
          </p:spPr>
        </p:cxnSp>
        <p:cxnSp>
          <p:nvCxnSpPr>
            <p:cNvPr id="1911" name="Google Shape;1911;p33"/>
            <p:cNvCxnSpPr>
              <a:stCxn id="1886" idx="6"/>
              <a:endCxn id="1909" idx="1"/>
            </p:cNvCxnSpPr>
            <p:nvPr/>
          </p:nvCxnSpPr>
          <p:spPr>
            <a:xfrm flipH="1" rot="10800000">
              <a:off x="2810140" y="4124346"/>
              <a:ext cx="438000" cy="300"/>
            </a:xfrm>
            <a:prstGeom prst="straightConnector1">
              <a:avLst/>
            </a:prstGeom>
            <a:noFill/>
            <a:ln cap="flat" cmpd="sng" w="9525">
              <a:solidFill>
                <a:srgbClr val="262626"/>
              </a:solidFill>
              <a:prstDash val="solid"/>
              <a:round/>
              <a:headEnd len="sm" w="sm" type="none"/>
              <a:tailEnd len="med" w="med" type="diamond"/>
            </a:ln>
          </p:spPr>
        </p:cxnSp>
        <p:cxnSp>
          <p:nvCxnSpPr>
            <p:cNvPr id="1912" name="Google Shape;1912;p33"/>
            <p:cNvCxnSpPr>
              <a:stCxn id="1886" idx="5"/>
              <a:endCxn id="1907" idx="1"/>
            </p:cNvCxnSpPr>
            <p:nvPr/>
          </p:nvCxnSpPr>
          <p:spPr>
            <a:xfrm>
              <a:off x="2584606" y="4383277"/>
              <a:ext cx="663300" cy="271800"/>
            </a:xfrm>
            <a:prstGeom prst="straightConnector1">
              <a:avLst/>
            </a:prstGeom>
            <a:noFill/>
            <a:ln cap="flat" cmpd="sng" w="9525">
              <a:solidFill>
                <a:srgbClr val="262626"/>
              </a:solidFill>
              <a:prstDash val="solid"/>
              <a:round/>
              <a:headEnd len="sm" w="sm" type="none"/>
              <a:tailEnd len="med" w="med" type="diamond"/>
            </a:ln>
          </p:spPr>
        </p:cxnSp>
        <p:sp>
          <p:nvSpPr>
            <p:cNvPr id="1885" name="Google Shape;1885;p33"/>
            <p:cNvSpPr/>
            <p:nvPr/>
          </p:nvSpPr>
          <p:spPr>
            <a:xfrm>
              <a:off x="4692825" y="2443439"/>
              <a:ext cx="1381125" cy="141955"/>
            </a:xfrm>
            <a:prstGeom prst="rect">
              <a:avLst/>
            </a:prstGeom>
            <a:solidFill>
              <a:srgbClr val="BFBFBF"/>
            </a:solidFill>
            <a:ln cap="flat" cmpd="sng" w="25400">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92" name="Google Shape;1892;p33"/>
            <p:cNvSpPr/>
            <p:nvPr/>
          </p:nvSpPr>
          <p:spPr>
            <a:xfrm>
              <a:off x="4692824" y="5343383"/>
              <a:ext cx="1381125" cy="141955"/>
            </a:xfrm>
            <a:prstGeom prst="rect">
              <a:avLst/>
            </a:prstGeom>
            <a:solidFill>
              <a:srgbClr val="BFBFBF"/>
            </a:solidFill>
            <a:ln cap="flat" cmpd="sng" w="25400">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913" name="Google Shape;1913;p33"/>
            <p:cNvGrpSpPr/>
            <p:nvPr/>
          </p:nvGrpSpPr>
          <p:grpSpPr>
            <a:xfrm>
              <a:off x="5178598" y="5906161"/>
              <a:ext cx="409575" cy="405444"/>
              <a:chOff x="5345289" y="5964774"/>
              <a:chExt cx="409575" cy="405444"/>
            </a:xfrm>
          </p:grpSpPr>
          <p:sp>
            <p:nvSpPr>
              <p:cNvPr id="1914" name="Google Shape;1914;p33"/>
              <p:cNvSpPr/>
              <p:nvPr/>
            </p:nvSpPr>
            <p:spPr>
              <a:xfrm>
                <a:off x="5345289" y="5964774"/>
                <a:ext cx="409575" cy="405444"/>
              </a:xfrm>
              <a:prstGeom prst="donut">
                <a:avLst>
                  <a:gd fmla="val 13254" name="adj"/>
                </a:avLst>
              </a:prstGeom>
              <a:solidFill>
                <a:srgbClr val="BFBFBF"/>
              </a:solidFill>
              <a:ln cap="flat" cmpd="sng" w="25400">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915" name="Google Shape;1915;p33"/>
              <p:cNvSpPr/>
              <p:nvPr/>
            </p:nvSpPr>
            <p:spPr>
              <a:xfrm>
                <a:off x="5450064" y="6066912"/>
                <a:ext cx="200025" cy="201168"/>
              </a:xfrm>
              <a:prstGeom prst="ellipse">
                <a:avLst/>
              </a:prstGeom>
              <a:solidFill>
                <a:srgbClr val="BFBFBF"/>
              </a:solidFill>
              <a:ln cap="flat" cmpd="sng" w="25400">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916" name="Google Shape;1916;p33"/>
            <p:cNvSpPr/>
            <p:nvPr/>
          </p:nvSpPr>
          <p:spPr>
            <a:xfrm>
              <a:off x="5283375" y="1939594"/>
              <a:ext cx="200025" cy="201168"/>
            </a:xfrm>
            <a:prstGeom prst="ellipse">
              <a:avLst/>
            </a:prstGeom>
            <a:solidFill>
              <a:srgbClr val="BFBFBF"/>
            </a:solidFill>
            <a:ln cap="flat" cmpd="sng" w="25400">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917" name="Google Shape;1917;p33"/>
            <p:cNvCxnSpPr>
              <a:stCxn id="1892" idx="2"/>
              <a:endCxn id="1914" idx="0"/>
            </p:cNvCxnSpPr>
            <p:nvPr/>
          </p:nvCxnSpPr>
          <p:spPr>
            <a:xfrm>
              <a:off x="5383387" y="5485338"/>
              <a:ext cx="0" cy="420900"/>
            </a:xfrm>
            <a:prstGeom prst="straightConnector1">
              <a:avLst/>
            </a:prstGeom>
            <a:noFill/>
            <a:ln cap="flat" cmpd="sng" w="15875">
              <a:solidFill>
                <a:srgbClr val="595959"/>
              </a:solidFill>
              <a:prstDash val="lgDash"/>
              <a:round/>
              <a:headEnd len="sm" w="sm" type="none"/>
              <a:tailEnd len="med" w="med" type="triangle"/>
            </a:ln>
          </p:spPr>
        </p:cxnSp>
        <p:cxnSp>
          <p:nvCxnSpPr>
            <p:cNvPr id="1918" name="Google Shape;1918;p33"/>
            <p:cNvCxnSpPr>
              <a:stCxn id="1916" idx="4"/>
              <a:endCxn id="1885" idx="0"/>
            </p:cNvCxnSpPr>
            <p:nvPr/>
          </p:nvCxnSpPr>
          <p:spPr>
            <a:xfrm>
              <a:off x="5383388" y="2140762"/>
              <a:ext cx="0" cy="302700"/>
            </a:xfrm>
            <a:prstGeom prst="straightConnector1">
              <a:avLst/>
            </a:prstGeom>
            <a:noFill/>
            <a:ln cap="flat" cmpd="sng" w="15875">
              <a:solidFill>
                <a:srgbClr val="595959"/>
              </a:solidFill>
              <a:prstDash val="lgDash"/>
              <a:round/>
              <a:headEnd len="sm" w="sm" type="none"/>
              <a:tailEnd len="med" w="med" type="triangle"/>
            </a:ln>
          </p:spPr>
        </p:cxnSp>
      </p:grpSp>
      <p:sp>
        <p:nvSpPr>
          <p:cNvPr id="1919" name="Google Shape;1919;p33"/>
          <p:cNvSpPr/>
          <p:nvPr/>
        </p:nvSpPr>
        <p:spPr>
          <a:xfrm>
            <a:off x="3548403" y="1081390"/>
            <a:ext cx="3260390" cy="826032"/>
          </a:xfrm>
          <a:custGeom>
            <a:rect b="b" l="l" r="r" t="t"/>
            <a:pathLst>
              <a:path extrusionOk="0" h="120000" w="120000">
                <a:moveTo>
                  <a:pt x="0" y="0"/>
                </a:moveTo>
                <a:lnTo>
                  <a:pt x="120000" y="0"/>
                </a:lnTo>
                <a:lnTo>
                  <a:pt x="120000" y="120000"/>
                </a:lnTo>
                <a:lnTo>
                  <a:pt x="0" y="120000"/>
                </a:lnTo>
                <a:close/>
              </a:path>
              <a:path extrusionOk="0" fill="none" h="120000" w="120000">
                <a:moveTo>
                  <a:pt x="853" y="105869"/>
                </a:moveTo>
                <a:lnTo>
                  <a:pt x="-50990" y="170988"/>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Parallel activities are guaranteed mutually exclusive resource assignments for locked resources</a:t>
            </a:r>
            <a:endParaRPr/>
          </a:p>
        </p:txBody>
      </p:sp>
      <p:sp>
        <p:nvSpPr>
          <p:cNvPr id="1920" name="Google Shape;1920;p33"/>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1921" name="Google Shape;1921;p33"/>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5" name="Shape 1925"/>
        <p:cNvGrpSpPr/>
        <p:nvPr/>
      </p:nvGrpSpPr>
      <p:grpSpPr>
        <a:xfrm>
          <a:off x="0" y="0"/>
          <a:ext cx="0" cy="0"/>
          <a:chOff x="0" y="0"/>
          <a:chExt cx="0" cy="0"/>
        </a:xfrm>
      </p:grpSpPr>
      <p:sp>
        <p:nvSpPr>
          <p:cNvPr id="1926" name="Google Shape;1926;p34"/>
          <p:cNvSpPr/>
          <p:nvPr/>
        </p:nvSpPr>
        <p:spPr>
          <a:xfrm>
            <a:off x="710150" y="1376520"/>
            <a:ext cx="3190947" cy="2343234"/>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random_schedule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int</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in</a:t>
            </a:r>
            <a:r>
              <a:rPr lang="en-US" sz="1200">
                <a:solidFill>
                  <a:schemeClr val="dk1"/>
                </a:solidFill>
                <a:latin typeface="Consolas"/>
                <a:ea typeface="Consolas"/>
                <a:cs typeface="Consolas"/>
                <a:sym typeface="Consolas"/>
              </a:rPr>
              <a:t> [2..20] num_streams;</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activity</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schedule</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replicate</a:t>
            </a:r>
            <a:r>
              <a:rPr lang="en-US" sz="1200">
                <a:solidFill>
                  <a:schemeClr val="dk1"/>
                </a:solidFill>
                <a:latin typeface="Consolas"/>
                <a:ea typeface="Consolas"/>
                <a:cs typeface="Consolas"/>
                <a:sym typeface="Consolas"/>
              </a:rPr>
              <a:t> (num_streams)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process_stream;</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a:t>
            </a:r>
            <a:endParaRPr/>
          </a:p>
        </p:txBody>
      </p:sp>
      <p:sp>
        <p:nvSpPr>
          <p:cNvPr id="1927" name="Google Shape;1927;p34"/>
          <p:cNvSpPr/>
          <p:nvPr/>
        </p:nvSpPr>
        <p:spPr>
          <a:xfrm>
            <a:off x="190081" y="3529186"/>
            <a:ext cx="4023678" cy="2572849"/>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my_scenario_26 {</a:t>
            </a:r>
            <a:endParaRPr/>
          </a:p>
          <a:p>
            <a:pPr indent="0" lvl="0" marL="0" marR="0" rtl="0" algn="l">
              <a:lnSpc>
                <a:spcPct val="90000"/>
              </a:lnSpc>
              <a:spcBef>
                <a:spcPts val="240"/>
              </a:spcBef>
              <a:spcAft>
                <a:spcPts val="0"/>
              </a:spcAft>
              <a:buNone/>
            </a:pPr>
            <a:r>
              <a:rPr lang="en-US" sz="1200">
                <a:solidFill>
                  <a:srgbClr val="C00000"/>
                </a:solidFill>
                <a:latin typeface="Consolas"/>
                <a:ea typeface="Consolas"/>
                <a:cs typeface="Consolas"/>
                <a:sym typeface="Consolas"/>
              </a:rPr>
              <a:t>  activity</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parallel</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process_stream </a:t>
            </a:r>
            <a:r>
              <a:rPr lang="en-US" sz="1200">
                <a:solidFill>
                  <a:srgbClr val="C00000"/>
                </a:solidFill>
                <a:latin typeface="Consolas"/>
                <a:ea typeface="Consolas"/>
                <a:cs typeface="Consolas"/>
                <a:sym typeface="Consolas"/>
              </a:rPr>
              <a:t>with</a:t>
            </a:r>
            <a:r>
              <a:rPr lang="en-US" sz="1200">
                <a:solidFill>
                  <a:schemeClr val="dk1"/>
                </a:solidFill>
                <a:latin typeface="Consolas"/>
                <a:ea typeface="Consolas"/>
                <a:cs typeface="Consolas"/>
                <a:sym typeface="Consolas"/>
              </a:rPr>
              <a:t> { size == 60;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random_schedule </a:t>
            </a:r>
            <a:r>
              <a:rPr lang="en-US" sz="1200">
                <a:solidFill>
                  <a:srgbClr val="C00000"/>
                </a:solidFill>
                <a:latin typeface="Consolas"/>
                <a:ea typeface="Consolas"/>
                <a:cs typeface="Consolas"/>
                <a:sym typeface="Consolas"/>
              </a:rPr>
              <a:t>with</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forall</a:t>
            </a:r>
            <a:r>
              <a:rPr lang="en-US" sz="1200">
                <a:solidFill>
                  <a:schemeClr val="dk1"/>
                </a:solidFill>
                <a:latin typeface="Consolas"/>
                <a:ea typeface="Consolas"/>
                <a:cs typeface="Consolas"/>
                <a:sym typeface="Consolas"/>
              </a:rPr>
              <a:t> (p: process_stream)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p.size == 12;</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a:t>
            </a:r>
            <a:endParaRPr/>
          </a:p>
        </p:txBody>
      </p:sp>
      <p:sp>
        <p:nvSpPr>
          <p:cNvPr id="1928" name="Google Shape;1928;p34"/>
          <p:cNvSpPr txBox="1"/>
          <p:nvPr>
            <p:ph type="title"/>
          </p:nvPr>
        </p:nvSpPr>
        <p:spPr>
          <a:xfrm>
            <a:off x="838200" y="365125"/>
            <a:ext cx="10515600" cy="73152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Creating Arbitrary Schedules</a:t>
            </a:r>
            <a:endParaRPr/>
          </a:p>
        </p:txBody>
      </p:sp>
      <p:sp>
        <p:nvSpPr>
          <p:cNvPr id="1929" name="Google Shape;1929;p34"/>
          <p:cNvSpPr/>
          <p:nvPr/>
        </p:nvSpPr>
        <p:spPr>
          <a:xfrm>
            <a:off x="3436992" y="1807960"/>
            <a:ext cx="2938428" cy="644893"/>
          </a:xfrm>
          <a:custGeom>
            <a:rect b="b" l="l" r="r" t="t"/>
            <a:pathLst>
              <a:path extrusionOk="0" h="120000" w="120000">
                <a:moveTo>
                  <a:pt x="0" y="0"/>
                </a:moveTo>
                <a:lnTo>
                  <a:pt x="120000" y="0"/>
                </a:lnTo>
                <a:lnTo>
                  <a:pt x="120000" y="120000"/>
                </a:lnTo>
                <a:lnTo>
                  <a:pt x="0" y="120000"/>
                </a:lnTo>
                <a:close/>
              </a:path>
              <a:path extrusionOk="0" fill="none" h="120000" w="120000">
                <a:moveTo>
                  <a:pt x="853" y="75214"/>
                </a:moveTo>
                <a:lnTo>
                  <a:pt x="-23623" y="102379"/>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Schedule all actions in a way that avoids resource conflicts</a:t>
            </a:r>
            <a:endParaRPr/>
          </a:p>
        </p:txBody>
      </p:sp>
      <p:sp>
        <p:nvSpPr>
          <p:cNvPr id="1930" name="Google Shape;1930;p34"/>
          <p:cNvSpPr/>
          <p:nvPr/>
        </p:nvSpPr>
        <p:spPr>
          <a:xfrm>
            <a:off x="2834272" y="5047908"/>
            <a:ext cx="2359124" cy="848362"/>
          </a:xfrm>
          <a:custGeom>
            <a:rect b="b" l="l" r="r" t="t"/>
            <a:pathLst>
              <a:path extrusionOk="0" h="120000" w="120000">
                <a:moveTo>
                  <a:pt x="0" y="0"/>
                </a:moveTo>
                <a:lnTo>
                  <a:pt x="120000" y="0"/>
                </a:lnTo>
                <a:lnTo>
                  <a:pt x="120000" y="120000"/>
                </a:lnTo>
                <a:lnTo>
                  <a:pt x="0" y="120000"/>
                </a:lnTo>
                <a:close/>
              </a:path>
              <a:path extrusionOk="0" fill="none" h="120000" w="120000">
                <a:moveTo>
                  <a:pt x="14042" y="1643"/>
                </a:moveTo>
                <a:lnTo>
                  <a:pt x="1290" y="-35268"/>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One long stream concurrent to multiple short streams</a:t>
            </a:r>
            <a:endParaRPr/>
          </a:p>
        </p:txBody>
      </p:sp>
      <p:grpSp>
        <p:nvGrpSpPr>
          <p:cNvPr id="1931" name="Google Shape;1931;p34"/>
          <p:cNvGrpSpPr/>
          <p:nvPr/>
        </p:nvGrpSpPr>
        <p:grpSpPr>
          <a:xfrm>
            <a:off x="3137393" y="1260944"/>
            <a:ext cx="8897486" cy="5197345"/>
            <a:chOff x="3137393" y="1260944"/>
            <a:chExt cx="8897486" cy="5197345"/>
          </a:xfrm>
        </p:grpSpPr>
        <p:cxnSp>
          <p:nvCxnSpPr>
            <p:cNvPr id="1932" name="Google Shape;1932;p34"/>
            <p:cNvCxnSpPr>
              <a:stCxn id="1933" idx="2"/>
              <a:endCxn id="1934" idx="0"/>
            </p:cNvCxnSpPr>
            <p:nvPr/>
          </p:nvCxnSpPr>
          <p:spPr>
            <a:xfrm flipH="1">
              <a:off x="3829749" y="1796125"/>
              <a:ext cx="3043200" cy="1530600"/>
            </a:xfrm>
            <a:prstGeom prst="straightConnector1">
              <a:avLst/>
            </a:prstGeom>
            <a:noFill/>
            <a:ln cap="flat" cmpd="sng" w="15875">
              <a:solidFill>
                <a:srgbClr val="595959"/>
              </a:solidFill>
              <a:prstDash val="lgDash"/>
              <a:round/>
              <a:headEnd len="sm" w="sm" type="none"/>
              <a:tailEnd len="med" w="med" type="triangle"/>
            </a:ln>
          </p:spPr>
        </p:cxnSp>
        <p:cxnSp>
          <p:nvCxnSpPr>
            <p:cNvPr id="1935" name="Google Shape;1935;p34"/>
            <p:cNvCxnSpPr>
              <a:stCxn id="1933" idx="2"/>
              <a:endCxn id="1936" idx="0"/>
            </p:cNvCxnSpPr>
            <p:nvPr/>
          </p:nvCxnSpPr>
          <p:spPr>
            <a:xfrm flipH="1">
              <a:off x="6864849" y="1796125"/>
              <a:ext cx="8100" cy="654900"/>
            </a:xfrm>
            <a:prstGeom prst="straightConnector1">
              <a:avLst/>
            </a:prstGeom>
            <a:noFill/>
            <a:ln cap="flat" cmpd="sng" w="15875">
              <a:solidFill>
                <a:srgbClr val="595959"/>
              </a:solidFill>
              <a:prstDash val="lgDash"/>
              <a:round/>
              <a:headEnd len="sm" w="sm" type="none"/>
              <a:tailEnd len="med" w="med" type="triangle"/>
            </a:ln>
          </p:spPr>
        </p:cxnSp>
        <p:cxnSp>
          <p:nvCxnSpPr>
            <p:cNvPr id="1937" name="Google Shape;1937;p34"/>
            <p:cNvCxnSpPr>
              <a:stCxn id="1933" idx="2"/>
              <a:endCxn id="1938" idx="0"/>
            </p:cNvCxnSpPr>
            <p:nvPr/>
          </p:nvCxnSpPr>
          <p:spPr>
            <a:xfrm>
              <a:off x="6872949" y="1796125"/>
              <a:ext cx="3094500" cy="655200"/>
            </a:xfrm>
            <a:prstGeom prst="straightConnector1">
              <a:avLst/>
            </a:prstGeom>
            <a:noFill/>
            <a:ln cap="flat" cmpd="sng" w="15875">
              <a:solidFill>
                <a:srgbClr val="595959"/>
              </a:solidFill>
              <a:prstDash val="lgDash"/>
              <a:round/>
              <a:headEnd len="sm" w="sm" type="none"/>
              <a:tailEnd len="med" w="med" type="triangle"/>
            </a:ln>
          </p:spPr>
        </p:cxnSp>
        <p:cxnSp>
          <p:nvCxnSpPr>
            <p:cNvPr id="1939" name="Google Shape;1939;p34"/>
            <p:cNvCxnSpPr>
              <a:stCxn id="1934" idx="4"/>
              <a:endCxn id="1940" idx="0"/>
            </p:cNvCxnSpPr>
            <p:nvPr/>
          </p:nvCxnSpPr>
          <p:spPr>
            <a:xfrm>
              <a:off x="3829663" y="3989891"/>
              <a:ext cx="3043200" cy="1636200"/>
            </a:xfrm>
            <a:prstGeom prst="straightConnector1">
              <a:avLst/>
            </a:prstGeom>
            <a:noFill/>
            <a:ln cap="flat" cmpd="sng" w="15875">
              <a:solidFill>
                <a:srgbClr val="595959"/>
              </a:solidFill>
              <a:prstDash val="lgDash"/>
              <a:round/>
              <a:headEnd len="sm" w="sm" type="none"/>
              <a:tailEnd len="med" w="med" type="triangle"/>
            </a:ln>
          </p:spPr>
        </p:cxnSp>
        <p:cxnSp>
          <p:nvCxnSpPr>
            <p:cNvPr id="1941" name="Google Shape;1941;p34"/>
            <p:cNvCxnSpPr>
              <a:stCxn id="1942" idx="2"/>
              <a:endCxn id="1943" idx="0"/>
            </p:cNvCxnSpPr>
            <p:nvPr/>
          </p:nvCxnSpPr>
          <p:spPr>
            <a:xfrm>
              <a:off x="6872949" y="3524240"/>
              <a:ext cx="1391700" cy="419700"/>
            </a:xfrm>
            <a:prstGeom prst="straightConnector1">
              <a:avLst/>
            </a:prstGeom>
            <a:noFill/>
            <a:ln cap="flat" cmpd="sng" w="15875">
              <a:solidFill>
                <a:srgbClr val="595959"/>
              </a:solidFill>
              <a:prstDash val="lgDash"/>
              <a:round/>
              <a:headEnd len="sm" w="sm" type="none"/>
              <a:tailEnd len="med" w="med" type="triangle"/>
            </a:ln>
          </p:spPr>
        </p:cxnSp>
        <p:cxnSp>
          <p:nvCxnSpPr>
            <p:cNvPr id="1944" name="Google Shape;1944;p34"/>
            <p:cNvCxnSpPr>
              <a:stCxn id="1938" idx="4"/>
              <a:endCxn id="1943" idx="0"/>
            </p:cNvCxnSpPr>
            <p:nvPr/>
          </p:nvCxnSpPr>
          <p:spPr>
            <a:xfrm flipH="1">
              <a:off x="8264467" y="3114512"/>
              <a:ext cx="1703100" cy="829200"/>
            </a:xfrm>
            <a:prstGeom prst="straightConnector1">
              <a:avLst/>
            </a:prstGeom>
            <a:noFill/>
            <a:ln cap="flat" cmpd="sng" w="15875">
              <a:solidFill>
                <a:srgbClr val="595959"/>
              </a:solidFill>
              <a:prstDash val="lgDash"/>
              <a:round/>
              <a:headEnd len="sm" w="sm" type="none"/>
              <a:tailEnd len="med" w="med" type="triangle"/>
            </a:ln>
          </p:spPr>
        </p:cxnSp>
        <p:sp>
          <p:nvSpPr>
            <p:cNvPr id="1945" name="Google Shape;1945;p34"/>
            <p:cNvSpPr/>
            <p:nvPr/>
          </p:nvSpPr>
          <p:spPr>
            <a:xfrm>
              <a:off x="10964475" y="3066127"/>
              <a:ext cx="1070404" cy="367603"/>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interface</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DP_B</a:t>
              </a:r>
              <a:endParaRPr/>
            </a:p>
          </p:txBody>
        </p:sp>
        <p:sp>
          <p:nvSpPr>
            <p:cNvPr id="1946" name="Google Shape;1946;p34"/>
            <p:cNvSpPr/>
            <p:nvPr/>
          </p:nvSpPr>
          <p:spPr>
            <a:xfrm>
              <a:off x="10964475" y="2100971"/>
              <a:ext cx="1070404" cy="367603"/>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pipe</a:t>
              </a:r>
              <a:endParaRPr sz="1400">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1</a:t>
              </a:r>
              <a:endParaRPr/>
            </a:p>
          </p:txBody>
        </p:sp>
        <p:sp>
          <p:nvSpPr>
            <p:cNvPr id="1947" name="Google Shape;1947;p34"/>
            <p:cNvSpPr/>
            <p:nvPr/>
          </p:nvSpPr>
          <p:spPr>
            <a:xfrm>
              <a:off x="10964475" y="2583549"/>
              <a:ext cx="1070404" cy="367603"/>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overlay</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LCD2</a:t>
              </a:r>
              <a:endParaRPr/>
            </a:p>
          </p:txBody>
        </p:sp>
        <p:sp>
          <p:nvSpPr>
            <p:cNvPr id="1938" name="Google Shape;1938;p34"/>
            <p:cNvSpPr/>
            <p:nvPr/>
          </p:nvSpPr>
          <p:spPr>
            <a:xfrm>
              <a:off x="9275297" y="2451266"/>
              <a:ext cx="1384539" cy="663246"/>
            </a:xfrm>
            <a:prstGeom prst="ellipse">
              <a:avLst/>
            </a:prstGeom>
            <a:solidFill>
              <a:srgbClr val="FBD4B4"/>
            </a:solidFill>
            <a:ln cap="flat" cmpd="sng" w="1905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process_stream</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12</a:t>
              </a:r>
              <a:endParaRPr sz="1800">
                <a:solidFill>
                  <a:schemeClr val="dk1"/>
                </a:solidFill>
                <a:latin typeface="Arial"/>
                <a:ea typeface="Arial"/>
                <a:cs typeface="Arial"/>
                <a:sym typeface="Arial"/>
              </a:endParaRPr>
            </a:p>
          </p:txBody>
        </p:sp>
        <p:cxnSp>
          <p:nvCxnSpPr>
            <p:cNvPr id="1948" name="Google Shape;1948;p34"/>
            <p:cNvCxnSpPr>
              <a:stCxn id="1938" idx="7"/>
              <a:endCxn id="1946" idx="1"/>
            </p:cNvCxnSpPr>
            <p:nvPr/>
          </p:nvCxnSpPr>
          <p:spPr>
            <a:xfrm flipH="1" rot="10800000">
              <a:off x="10457075" y="2284696"/>
              <a:ext cx="507300" cy="263700"/>
            </a:xfrm>
            <a:prstGeom prst="straightConnector1">
              <a:avLst/>
            </a:prstGeom>
            <a:noFill/>
            <a:ln cap="flat" cmpd="sng" w="9525">
              <a:solidFill>
                <a:srgbClr val="262626"/>
              </a:solidFill>
              <a:prstDash val="solid"/>
              <a:round/>
              <a:headEnd len="sm" w="sm" type="none"/>
              <a:tailEnd len="med" w="med" type="diamond"/>
            </a:ln>
          </p:spPr>
        </p:cxnSp>
        <p:cxnSp>
          <p:nvCxnSpPr>
            <p:cNvPr id="1949" name="Google Shape;1949;p34"/>
            <p:cNvCxnSpPr>
              <a:stCxn id="1938" idx="6"/>
              <a:endCxn id="1947" idx="1"/>
            </p:cNvCxnSpPr>
            <p:nvPr/>
          </p:nvCxnSpPr>
          <p:spPr>
            <a:xfrm flipH="1" rot="10800000">
              <a:off x="10659836" y="2767289"/>
              <a:ext cx="304500" cy="15600"/>
            </a:xfrm>
            <a:prstGeom prst="straightConnector1">
              <a:avLst/>
            </a:prstGeom>
            <a:noFill/>
            <a:ln cap="flat" cmpd="sng" w="9525">
              <a:solidFill>
                <a:srgbClr val="262626"/>
              </a:solidFill>
              <a:prstDash val="solid"/>
              <a:round/>
              <a:headEnd len="sm" w="sm" type="none"/>
              <a:tailEnd len="med" w="med" type="diamond"/>
            </a:ln>
          </p:spPr>
        </p:cxnSp>
        <p:cxnSp>
          <p:nvCxnSpPr>
            <p:cNvPr id="1950" name="Google Shape;1950;p34"/>
            <p:cNvCxnSpPr>
              <a:stCxn id="1938" idx="5"/>
              <a:endCxn id="1945" idx="1"/>
            </p:cNvCxnSpPr>
            <p:nvPr/>
          </p:nvCxnSpPr>
          <p:spPr>
            <a:xfrm>
              <a:off x="10457075" y="3017382"/>
              <a:ext cx="507300" cy="232500"/>
            </a:xfrm>
            <a:prstGeom prst="straightConnector1">
              <a:avLst/>
            </a:prstGeom>
            <a:noFill/>
            <a:ln cap="flat" cmpd="sng" w="9525">
              <a:solidFill>
                <a:srgbClr val="262626"/>
              </a:solidFill>
              <a:prstDash val="solid"/>
              <a:round/>
              <a:headEnd len="sm" w="sm" type="none"/>
              <a:tailEnd len="med" w="med" type="diamond"/>
            </a:ln>
          </p:spPr>
        </p:cxnSp>
        <p:sp>
          <p:nvSpPr>
            <p:cNvPr id="1951" name="Google Shape;1951;p34"/>
            <p:cNvSpPr/>
            <p:nvPr/>
          </p:nvSpPr>
          <p:spPr>
            <a:xfrm>
              <a:off x="7832963" y="3065868"/>
              <a:ext cx="1070404" cy="367603"/>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interface</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DSI_A</a:t>
              </a:r>
              <a:endParaRPr/>
            </a:p>
          </p:txBody>
        </p:sp>
        <p:sp>
          <p:nvSpPr>
            <p:cNvPr id="1952" name="Google Shape;1952;p34"/>
            <p:cNvSpPr/>
            <p:nvPr/>
          </p:nvSpPr>
          <p:spPr>
            <a:xfrm>
              <a:off x="7832963" y="2100712"/>
              <a:ext cx="1070404" cy="367603"/>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p</a:t>
              </a:r>
              <a:r>
                <a:rPr b="0" i="0" lang="en-US" sz="1400" u="none" cap="none" strike="noStrike">
                  <a:solidFill>
                    <a:srgbClr val="000000"/>
                  </a:solidFill>
                  <a:latin typeface="Arial"/>
                  <a:ea typeface="Arial"/>
                  <a:cs typeface="Arial"/>
                  <a:sym typeface="Arial"/>
                </a:rPr>
                <a:t>ipe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1953" name="Google Shape;1953;p34"/>
            <p:cNvSpPr/>
            <p:nvPr/>
          </p:nvSpPr>
          <p:spPr>
            <a:xfrm>
              <a:off x="7832963" y="2583290"/>
              <a:ext cx="1070404" cy="367603"/>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overlay</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LCD1</a:t>
              </a:r>
              <a:endParaRPr/>
            </a:p>
          </p:txBody>
        </p:sp>
        <p:sp>
          <p:nvSpPr>
            <p:cNvPr id="1936" name="Google Shape;1936;p34"/>
            <p:cNvSpPr/>
            <p:nvPr/>
          </p:nvSpPr>
          <p:spPr>
            <a:xfrm>
              <a:off x="6172658" y="2451007"/>
              <a:ext cx="1384539" cy="663246"/>
            </a:xfrm>
            <a:prstGeom prst="ellipse">
              <a:avLst/>
            </a:prstGeom>
            <a:solidFill>
              <a:srgbClr val="FBD4B4"/>
            </a:solidFill>
            <a:ln cap="flat" cmpd="sng" w="1905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process_stream</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12</a:t>
              </a:r>
              <a:endParaRPr sz="1800">
                <a:solidFill>
                  <a:schemeClr val="dk1"/>
                </a:solidFill>
                <a:latin typeface="Arial"/>
                <a:ea typeface="Arial"/>
                <a:cs typeface="Arial"/>
                <a:sym typeface="Arial"/>
              </a:endParaRPr>
            </a:p>
          </p:txBody>
        </p:sp>
        <p:cxnSp>
          <p:nvCxnSpPr>
            <p:cNvPr id="1954" name="Google Shape;1954;p34"/>
            <p:cNvCxnSpPr>
              <a:stCxn id="1936" idx="7"/>
              <a:endCxn id="1952" idx="1"/>
            </p:cNvCxnSpPr>
            <p:nvPr/>
          </p:nvCxnSpPr>
          <p:spPr>
            <a:xfrm flipH="1" rot="10800000">
              <a:off x="7354436" y="2284437"/>
              <a:ext cx="478500" cy="263700"/>
            </a:xfrm>
            <a:prstGeom prst="straightConnector1">
              <a:avLst/>
            </a:prstGeom>
            <a:noFill/>
            <a:ln cap="flat" cmpd="sng" w="9525">
              <a:solidFill>
                <a:srgbClr val="262626"/>
              </a:solidFill>
              <a:prstDash val="solid"/>
              <a:round/>
              <a:headEnd len="sm" w="sm" type="none"/>
              <a:tailEnd len="med" w="med" type="diamond"/>
            </a:ln>
          </p:spPr>
        </p:cxnSp>
        <p:cxnSp>
          <p:nvCxnSpPr>
            <p:cNvPr id="1955" name="Google Shape;1955;p34"/>
            <p:cNvCxnSpPr>
              <a:stCxn id="1936" idx="6"/>
              <a:endCxn id="1953" idx="1"/>
            </p:cNvCxnSpPr>
            <p:nvPr/>
          </p:nvCxnSpPr>
          <p:spPr>
            <a:xfrm flipH="1" rot="10800000">
              <a:off x="7557197" y="2767030"/>
              <a:ext cx="275700" cy="15600"/>
            </a:xfrm>
            <a:prstGeom prst="straightConnector1">
              <a:avLst/>
            </a:prstGeom>
            <a:noFill/>
            <a:ln cap="flat" cmpd="sng" w="9525">
              <a:solidFill>
                <a:srgbClr val="262626"/>
              </a:solidFill>
              <a:prstDash val="solid"/>
              <a:round/>
              <a:headEnd len="sm" w="sm" type="none"/>
              <a:tailEnd len="med" w="med" type="diamond"/>
            </a:ln>
          </p:spPr>
        </p:cxnSp>
        <p:cxnSp>
          <p:nvCxnSpPr>
            <p:cNvPr id="1956" name="Google Shape;1956;p34"/>
            <p:cNvCxnSpPr>
              <a:stCxn id="1936" idx="5"/>
              <a:endCxn id="1951" idx="1"/>
            </p:cNvCxnSpPr>
            <p:nvPr/>
          </p:nvCxnSpPr>
          <p:spPr>
            <a:xfrm>
              <a:off x="7354436" y="3017123"/>
              <a:ext cx="478500" cy="232500"/>
            </a:xfrm>
            <a:prstGeom prst="straightConnector1">
              <a:avLst/>
            </a:prstGeom>
            <a:noFill/>
            <a:ln cap="flat" cmpd="sng" w="9525">
              <a:solidFill>
                <a:srgbClr val="262626"/>
              </a:solidFill>
              <a:prstDash val="solid"/>
              <a:round/>
              <a:headEnd len="sm" w="sm" type="none"/>
              <a:tailEnd len="med" w="med" type="diamond"/>
            </a:ln>
          </p:spPr>
        </p:cxnSp>
        <p:sp>
          <p:nvSpPr>
            <p:cNvPr id="1957" name="Google Shape;1957;p34"/>
            <p:cNvSpPr/>
            <p:nvPr/>
          </p:nvSpPr>
          <p:spPr>
            <a:xfrm>
              <a:off x="4816946" y="3941506"/>
              <a:ext cx="1070404" cy="367603"/>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interface</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HDMI</a:t>
              </a:r>
              <a:endParaRPr/>
            </a:p>
          </p:txBody>
        </p:sp>
        <p:sp>
          <p:nvSpPr>
            <p:cNvPr id="1958" name="Google Shape;1958;p34"/>
            <p:cNvSpPr/>
            <p:nvPr/>
          </p:nvSpPr>
          <p:spPr>
            <a:xfrm>
              <a:off x="4816946" y="2976350"/>
              <a:ext cx="1070404" cy="367603"/>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pipe</a:t>
              </a:r>
              <a:endParaRPr/>
            </a:p>
            <a:p>
              <a:pPr indent="0" lvl="0" marL="0" marR="0" rtl="0" algn="ctr">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0</a:t>
              </a:r>
              <a:endParaRPr b="0" i="0" sz="1400" u="none" cap="none" strike="noStrike">
                <a:solidFill>
                  <a:srgbClr val="000000"/>
                </a:solidFill>
                <a:latin typeface="Arial"/>
                <a:ea typeface="Arial"/>
                <a:cs typeface="Arial"/>
                <a:sym typeface="Arial"/>
              </a:endParaRPr>
            </a:p>
          </p:txBody>
        </p:sp>
        <p:sp>
          <p:nvSpPr>
            <p:cNvPr id="1959" name="Google Shape;1959;p34"/>
            <p:cNvSpPr/>
            <p:nvPr/>
          </p:nvSpPr>
          <p:spPr>
            <a:xfrm>
              <a:off x="4816946" y="3458928"/>
              <a:ext cx="1070404" cy="367603"/>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overlay</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TV</a:t>
              </a:r>
              <a:endParaRPr/>
            </a:p>
          </p:txBody>
        </p:sp>
        <p:sp>
          <p:nvSpPr>
            <p:cNvPr id="1934" name="Google Shape;1934;p34"/>
            <p:cNvSpPr/>
            <p:nvPr/>
          </p:nvSpPr>
          <p:spPr>
            <a:xfrm>
              <a:off x="3137393" y="3326645"/>
              <a:ext cx="1384539" cy="663246"/>
            </a:xfrm>
            <a:prstGeom prst="ellipse">
              <a:avLst/>
            </a:prstGeom>
            <a:solidFill>
              <a:srgbClr val="FBD4B4"/>
            </a:solidFill>
            <a:ln cap="flat" cmpd="sng" w="1905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process_stream</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60</a:t>
              </a:r>
              <a:endParaRPr sz="1800">
                <a:solidFill>
                  <a:schemeClr val="dk1"/>
                </a:solidFill>
                <a:latin typeface="Arial"/>
                <a:ea typeface="Arial"/>
                <a:cs typeface="Arial"/>
                <a:sym typeface="Arial"/>
              </a:endParaRPr>
            </a:p>
          </p:txBody>
        </p:sp>
        <p:cxnSp>
          <p:nvCxnSpPr>
            <p:cNvPr id="1960" name="Google Shape;1960;p34"/>
            <p:cNvCxnSpPr>
              <a:stCxn id="1934" idx="7"/>
              <a:endCxn id="1958" idx="1"/>
            </p:cNvCxnSpPr>
            <p:nvPr/>
          </p:nvCxnSpPr>
          <p:spPr>
            <a:xfrm flipH="1" rot="10800000">
              <a:off x="4319171" y="3160075"/>
              <a:ext cx="497700" cy="263700"/>
            </a:xfrm>
            <a:prstGeom prst="straightConnector1">
              <a:avLst/>
            </a:prstGeom>
            <a:noFill/>
            <a:ln cap="flat" cmpd="sng" w="9525">
              <a:solidFill>
                <a:srgbClr val="262626"/>
              </a:solidFill>
              <a:prstDash val="solid"/>
              <a:round/>
              <a:headEnd len="sm" w="sm" type="none"/>
              <a:tailEnd len="med" w="med" type="diamond"/>
            </a:ln>
          </p:spPr>
        </p:cxnSp>
        <p:cxnSp>
          <p:nvCxnSpPr>
            <p:cNvPr id="1961" name="Google Shape;1961;p34"/>
            <p:cNvCxnSpPr>
              <a:stCxn id="1934" idx="6"/>
              <a:endCxn id="1959" idx="1"/>
            </p:cNvCxnSpPr>
            <p:nvPr/>
          </p:nvCxnSpPr>
          <p:spPr>
            <a:xfrm flipH="1" rot="10800000">
              <a:off x="4521932" y="3642668"/>
              <a:ext cx="294900" cy="15600"/>
            </a:xfrm>
            <a:prstGeom prst="straightConnector1">
              <a:avLst/>
            </a:prstGeom>
            <a:noFill/>
            <a:ln cap="flat" cmpd="sng" w="9525">
              <a:solidFill>
                <a:srgbClr val="262626"/>
              </a:solidFill>
              <a:prstDash val="solid"/>
              <a:round/>
              <a:headEnd len="sm" w="sm" type="none"/>
              <a:tailEnd len="med" w="med" type="diamond"/>
            </a:ln>
          </p:spPr>
        </p:cxnSp>
        <p:cxnSp>
          <p:nvCxnSpPr>
            <p:cNvPr id="1962" name="Google Shape;1962;p34"/>
            <p:cNvCxnSpPr>
              <a:stCxn id="1934" idx="5"/>
              <a:endCxn id="1957" idx="1"/>
            </p:cNvCxnSpPr>
            <p:nvPr/>
          </p:nvCxnSpPr>
          <p:spPr>
            <a:xfrm>
              <a:off x="4319171" y="3892761"/>
              <a:ext cx="497700" cy="232500"/>
            </a:xfrm>
            <a:prstGeom prst="straightConnector1">
              <a:avLst/>
            </a:prstGeom>
            <a:noFill/>
            <a:ln cap="flat" cmpd="sng" w="9525">
              <a:solidFill>
                <a:srgbClr val="262626"/>
              </a:solidFill>
              <a:prstDash val="solid"/>
              <a:round/>
              <a:headEnd len="sm" w="sm" type="none"/>
              <a:tailEnd len="med" w="med" type="diamond"/>
            </a:ln>
          </p:spPr>
        </p:cxnSp>
        <p:sp>
          <p:nvSpPr>
            <p:cNvPr id="1933" name="Google Shape;1933;p34"/>
            <p:cNvSpPr/>
            <p:nvPr/>
          </p:nvSpPr>
          <p:spPr>
            <a:xfrm>
              <a:off x="6252115" y="1667419"/>
              <a:ext cx="1241669" cy="128706"/>
            </a:xfrm>
            <a:prstGeom prst="rect">
              <a:avLst/>
            </a:prstGeom>
            <a:solidFill>
              <a:srgbClr val="BFBFBF"/>
            </a:solidFill>
            <a:ln cap="flat" cmpd="sng" w="25400">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40" name="Google Shape;1940;p34"/>
            <p:cNvSpPr/>
            <p:nvPr/>
          </p:nvSpPr>
          <p:spPr>
            <a:xfrm>
              <a:off x="6252114" y="5626133"/>
              <a:ext cx="1241669" cy="128706"/>
            </a:xfrm>
            <a:prstGeom prst="rect">
              <a:avLst/>
            </a:prstGeom>
            <a:solidFill>
              <a:srgbClr val="BFBFBF"/>
            </a:solidFill>
            <a:ln cap="flat" cmpd="sng" w="25400">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963" name="Google Shape;1963;p34"/>
            <p:cNvGrpSpPr/>
            <p:nvPr/>
          </p:nvGrpSpPr>
          <p:grpSpPr>
            <a:xfrm>
              <a:off x="6680817" y="6090686"/>
              <a:ext cx="368219" cy="367603"/>
              <a:chOff x="5345289" y="5964774"/>
              <a:chExt cx="409575" cy="405444"/>
            </a:xfrm>
          </p:grpSpPr>
          <p:sp>
            <p:nvSpPr>
              <p:cNvPr id="1964" name="Google Shape;1964;p34"/>
              <p:cNvSpPr/>
              <p:nvPr/>
            </p:nvSpPr>
            <p:spPr>
              <a:xfrm>
                <a:off x="5345289" y="5964774"/>
                <a:ext cx="409575" cy="405444"/>
              </a:xfrm>
              <a:prstGeom prst="donut">
                <a:avLst>
                  <a:gd fmla="val 13254" name="adj"/>
                </a:avLst>
              </a:prstGeom>
              <a:solidFill>
                <a:srgbClr val="BFBFBF"/>
              </a:solidFill>
              <a:ln cap="flat" cmpd="sng" w="25400">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1965" name="Google Shape;1965;p34"/>
              <p:cNvSpPr/>
              <p:nvPr/>
            </p:nvSpPr>
            <p:spPr>
              <a:xfrm>
                <a:off x="5450064" y="6066912"/>
                <a:ext cx="200025" cy="201168"/>
              </a:xfrm>
              <a:prstGeom prst="ellipse">
                <a:avLst/>
              </a:prstGeom>
              <a:solidFill>
                <a:srgbClr val="BFBFBF"/>
              </a:solidFill>
              <a:ln cap="flat" cmpd="sng" w="25400">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966" name="Google Shape;1966;p34"/>
            <p:cNvSpPr/>
            <p:nvPr/>
          </p:nvSpPr>
          <p:spPr>
            <a:xfrm>
              <a:off x="6775014" y="1260944"/>
              <a:ext cx="179828" cy="182393"/>
            </a:xfrm>
            <a:prstGeom prst="ellipse">
              <a:avLst/>
            </a:prstGeom>
            <a:solidFill>
              <a:srgbClr val="BFBFBF"/>
            </a:solidFill>
            <a:ln cap="flat" cmpd="sng" w="25400">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967" name="Google Shape;1967;p34"/>
            <p:cNvCxnSpPr>
              <a:stCxn id="1940" idx="2"/>
              <a:endCxn id="1964" idx="0"/>
            </p:cNvCxnSpPr>
            <p:nvPr/>
          </p:nvCxnSpPr>
          <p:spPr>
            <a:xfrm flipH="1">
              <a:off x="6864849" y="5754839"/>
              <a:ext cx="8100" cy="335700"/>
            </a:xfrm>
            <a:prstGeom prst="straightConnector1">
              <a:avLst/>
            </a:prstGeom>
            <a:noFill/>
            <a:ln cap="flat" cmpd="sng" w="15875">
              <a:solidFill>
                <a:srgbClr val="595959"/>
              </a:solidFill>
              <a:prstDash val="lgDash"/>
              <a:round/>
              <a:headEnd len="sm" w="sm" type="none"/>
              <a:tailEnd len="med" w="med" type="triangle"/>
            </a:ln>
          </p:spPr>
        </p:cxnSp>
        <p:cxnSp>
          <p:nvCxnSpPr>
            <p:cNvPr id="1968" name="Google Shape;1968;p34"/>
            <p:cNvCxnSpPr>
              <a:stCxn id="1966" idx="4"/>
              <a:endCxn id="1933" idx="0"/>
            </p:cNvCxnSpPr>
            <p:nvPr/>
          </p:nvCxnSpPr>
          <p:spPr>
            <a:xfrm>
              <a:off x="6864928" y="1443337"/>
              <a:ext cx="8100" cy="224100"/>
            </a:xfrm>
            <a:prstGeom prst="straightConnector1">
              <a:avLst/>
            </a:prstGeom>
            <a:noFill/>
            <a:ln cap="flat" cmpd="sng" w="15875">
              <a:solidFill>
                <a:srgbClr val="595959"/>
              </a:solidFill>
              <a:prstDash val="lgDash"/>
              <a:round/>
              <a:headEnd len="sm" w="sm" type="none"/>
              <a:tailEnd len="med" w="med" type="triangle"/>
            </a:ln>
          </p:spPr>
        </p:cxnSp>
        <p:sp>
          <p:nvSpPr>
            <p:cNvPr id="1943" name="Google Shape;1943;p34"/>
            <p:cNvSpPr/>
            <p:nvPr/>
          </p:nvSpPr>
          <p:spPr>
            <a:xfrm>
              <a:off x="7643716" y="3943861"/>
              <a:ext cx="1241669" cy="128706"/>
            </a:xfrm>
            <a:prstGeom prst="rect">
              <a:avLst/>
            </a:prstGeom>
            <a:solidFill>
              <a:srgbClr val="BFBFBF"/>
            </a:solidFill>
            <a:ln cap="flat" cmpd="sng" w="25400">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69" name="Google Shape;1969;p34"/>
            <p:cNvSpPr/>
            <p:nvPr/>
          </p:nvSpPr>
          <p:spPr>
            <a:xfrm>
              <a:off x="10219342" y="5009639"/>
              <a:ext cx="1070404" cy="367603"/>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interface</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DSI_A</a:t>
              </a:r>
              <a:endParaRPr/>
            </a:p>
          </p:txBody>
        </p:sp>
        <p:sp>
          <p:nvSpPr>
            <p:cNvPr id="1970" name="Google Shape;1970;p34"/>
            <p:cNvSpPr/>
            <p:nvPr/>
          </p:nvSpPr>
          <p:spPr>
            <a:xfrm>
              <a:off x="10219342" y="4044483"/>
              <a:ext cx="1070404" cy="367603"/>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pipe</a:t>
              </a:r>
              <a:endParaRPr sz="1400">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4</a:t>
              </a:r>
              <a:endParaRPr/>
            </a:p>
          </p:txBody>
        </p:sp>
        <p:sp>
          <p:nvSpPr>
            <p:cNvPr id="1971" name="Google Shape;1971;p34"/>
            <p:cNvSpPr/>
            <p:nvPr/>
          </p:nvSpPr>
          <p:spPr>
            <a:xfrm>
              <a:off x="10219342" y="4527061"/>
              <a:ext cx="1070404" cy="367603"/>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overlay</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LCD2</a:t>
              </a:r>
              <a:endParaRPr/>
            </a:p>
          </p:txBody>
        </p:sp>
        <p:sp>
          <p:nvSpPr>
            <p:cNvPr id="1972" name="Google Shape;1972;p34"/>
            <p:cNvSpPr/>
            <p:nvPr/>
          </p:nvSpPr>
          <p:spPr>
            <a:xfrm>
              <a:off x="8501288" y="4394778"/>
              <a:ext cx="1384539" cy="663246"/>
            </a:xfrm>
            <a:prstGeom prst="ellipse">
              <a:avLst/>
            </a:prstGeom>
            <a:solidFill>
              <a:srgbClr val="FBD4B4"/>
            </a:solidFill>
            <a:ln cap="flat" cmpd="sng" w="1905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process_stream</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12</a:t>
              </a:r>
              <a:endParaRPr sz="1800">
                <a:solidFill>
                  <a:schemeClr val="dk1"/>
                </a:solidFill>
                <a:latin typeface="Arial"/>
                <a:ea typeface="Arial"/>
                <a:cs typeface="Arial"/>
                <a:sym typeface="Arial"/>
              </a:endParaRPr>
            </a:p>
          </p:txBody>
        </p:sp>
        <p:cxnSp>
          <p:nvCxnSpPr>
            <p:cNvPr id="1973" name="Google Shape;1973;p34"/>
            <p:cNvCxnSpPr>
              <a:stCxn id="1972" idx="7"/>
              <a:endCxn id="1970" idx="1"/>
            </p:cNvCxnSpPr>
            <p:nvPr/>
          </p:nvCxnSpPr>
          <p:spPr>
            <a:xfrm flipH="1" rot="10800000">
              <a:off x="9683066" y="4228208"/>
              <a:ext cx="536400" cy="263700"/>
            </a:xfrm>
            <a:prstGeom prst="straightConnector1">
              <a:avLst/>
            </a:prstGeom>
            <a:noFill/>
            <a:ln cap="flat" cmpd="sng" w="9525">
              <a:solidFill>
                <a:srgbClr val="262626"/>
              </a:solidFill>
              <a:prstDash val="solid"/>
              <a:round/>
              <a:headEnd len="sm" w="sm" type="none"/>
              <a:tailEnd len="med" w="med" type="diamond"/>
            </a:ln>
          </p:spPr>
        </p:cxnSp>
        <p:cxnSp>
          <p:nvCxnSpPr>
            <p:cNvPr id="1974" name="Google Shape;1974;p34"/>
            <p:cNvCxnSpPr>
              <a:endCxn id="1971" idx="1"/>
            </p:cNvCxnSpPr>
            <p:nvPr/>
          </p:nvCxnSpPr>
          <p:spPr>
            <a:xfrm flipH="1" rot="10800000">
              <a:off x="9789442" y="4710863"/>
              <a:ext cx="429900" cy="15600"/>
            </a:xfrm>
            <a:prstGeom prst="straightConnector1">
              <a:avLst/>
            </a:prstGeom>
            <a:noFill/>
            <a:ln cap="flat" cmpd="sng" w="9525">
              <a:solidFill>
                <a:srgbClr val="262626"/>
              </a:solidFill>
              <a:prstDash val="solid"/>
              <a:round/>
              <a:headEnd len="sm" w="sm" type="none"/>
              <a:tailEnd len="med" w="med" type="diamond"/>
            </a:ln>
          </p:spPr>
        </p:cxnSp>
        <p:cxnSp>
          <p:nvCxnSpPr>
            <p:cNvPr id="1975" name="Google Shape;1975;p34"/>
            <p:cNvCxnSpPr>
              <a:stCxn id="1972" idx="5"/>
              <a:endCxn id="1969" idx="1"/>
            </p:cNvCxnSpPr>
            <p:nvPr/>
          </p:nvCxnSpPr>
          <p:spPr>
            <a:xfrm>
              <a:off x="9683066" y="4960894"/>
              <a:ext cx="536400" cy="232500"/>
            </a:xfrm>
            <a:prstGeom prst="straightConnector1">
              <a:avLst/>
            </a:prstGeom>
            <a:noFill/>
            <a:ln cap="flat" cmpd="sng" w="9525">
              <a:solidFill>
                <a:srgbClr val="262626"/>
              </a:solidFill>
              <a:prstDash val="solid"/>
              <a:round/>
              <a:headEnd len="sm" w="sm" type="none"/>
              <a:tailEnd len="med" w="med" type="diamond"/>
            </a:ln>
          </p:spPr>
        </p:cxnSp>
        <p:cxnSp>
          <p:nvCxnSpPr>
            <p:cNvPr id="1976" name="Google Shape;1976;p34"/>
            <p:cNvCxnSpPr>
              <a:stCxn id="1943" idx="2"/>
              <a:endCxn id="1972" idx="0"/>
            </p:cNvCxnSpPr>
            <p:nvPr/>
          </p:nvCxnSpPr>
          <p:spPr>
            <a:xfrm>
              <a:off x="8264551" y="4072567"/>
              <a:ext cx="929100" cy="322200"/>
            </a:xfrm>
            <a:prstGeom prst="straightConnector1">
              <a:avLst/>
            </a:prstGeom>
            <a:noFill/>
            <a:ln cap="flat" cmpd="sng" w="15875">
              <a:solidFill>
                <a:srgbClr val="595959"/>
              </a:solidFill>
              <a:prstDash val="lgDash"/>
              <a:round/>
              <a:headEnd len="sm" w="sm" type="none"/>
              <a:tailEnd len="med" w="med" type="triangle"/>
            </a:ln>
          </p:spPr>
        </p:cxnSp>
        <p:cxnSp>
          <p:nvCxnSpPr>
            <p:cNvPr id="1977" name="Google Shape;1977;p34"/>
            <p:cNvCxnSpPr>
              <a:stCxn id="1972" idx="4"/>
              <a:endCxn id="1940" idx="0"/>
            </p:cNvCxnSpPr>
            <p:nvPr/>
          </p:nvCxnSpPr>
          <p:spPr>
            <a:xfrm flipH="1">
              <a:off x="6873058" y="5058024"/>
              <a:ext cx="2320500" cy="568200"/>
            </a:xfrm>
            <a:prstGeom prst="straightConnector1">
              <a:avLst/>
            </a:prstGeom>
            <a:noFill/>
            <a:ln cap="flat" cmpd="sng" w="15875">
              <a:solidFill>
                <a:srgbClr val="595959"/>
              </a:solidFill>
              <a:prstDash val="lgDash"/>
              <a:round/>
              <a:headEnd len="sm" w="sm" type="none"/>
              <a:tailEnd len="med" w="med" type="triangle"/>
            </a:ln>
          </p:spPr>
        </p:cxnSp>
        <p:sp>
          <p:nvSpPr>
            <p:cNvPr id="1978" name="Google Shape;1978;p34"/>
            <p:cNvSpPr/>
            <p:nvPr/>
          </p:nvSpPr>
          <p:spPr>
            <a:xfrm>
              <a:off x="7107764" y="5004736"/>
              <a:ext cx="1070404" cy="367603"/>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interface</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DP_A</a:t>
              </a:r>
              <a:endParaRPr/>
            </a:p>
          </p:txBody>
        </p:sp>
        <p:sp>
          <p:nvSpPr>
            <p:cNvPr id="1979" name="Google Shape;1979;p34"/>
            <p:cNvSpPr/>
            <p:nvPr/>
          </p:nvSpPr>
          <p:spPr>
            <a:xfrm>
              <a:off x="7107764" y="4044483"/>
              <a:ext cx="1070404" cy="367603"/>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pipe</a:t>
              </a:r>
              <a:endParaRPr/>
            </a:p>
            <a:p>
              <a:pPr indent="0" lvl="0" marL="0" marR="0" rtl="0" algn="ctr">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5</a:t>
              </a:r>
              <a:endParaRPr b="0" i="0" sz="1400" u="none" cap="none" strike="noStrike">
                <a:solidFill>
                  <a:srgbClr val="000000"/>
                </a:solidFill>
                <a:latin typeface="Arial"/>
                <a:ea typeface="Arial"/>
                <a:cs typeface="Arial"/>
                <a:sym typeface="Arial"/>
              </a:endParaRPr>
            </a:p>
          </p:txBody>
        </p:sp>
        <p:sp>
          <p:nvSpPr>
            <p:cNvPr id="1980" name="Google Shape;1980;p34"/>
            <p:cNvSpPr/>
            <p:nvPr/>
          </p:nvSpPr>
          <p:spPr>
            <a:xfrm>
              <a:off x="7107764" y="4527061"/>
              <a:ext cx="1070404" cy="367603"/>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lang="en-US" sz="1400">
                  <a:solidFill>
                    <a:srgbClr val="000000"/>
                  </a:solidFill>
                  <a:latin typeface="Arial"/>
                  <a:ea typeface="Arial"/>
                  <a:cs typeface="Arial"/>
                  <a:sym typeface="Arial"/>
                </a:rPr>
                <a:t>overlay</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LCD0</a:t>
              </a:r>
              <a:endParaRPr/>
            </a:p>
          </p:txBody>
        </p:sp>
        <p:sp>
          <p:nvSpPr>
            <p:cNvPr id="1981" name="Google Shape;1981;p34"/>
            <p:cNvSpPr/>
            <p:nvPr/>
          </p:nvSpPr>
          <p:spPr>
            <a:xfrm>
              <a:off x="5428211" y="4394778"/>
              <a:ext cx="1384539" cy="663246"/>
            </a:xfrm>
            <a:prstGeom prst="ellipse">
              <a:avLst/>
            </a:prstGeom>
            <a:solidFill>
              <a:srgbClr val="FBD4B4"/>
            </a:solidFill>
            <a:ln cap="flat" cmpd="sng" w="1905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process_stream</a:t>
              </a:r>
              <a:endParaRPr sz="1600">
                <a:solidFill>
                  <a:schemeClr val="dk1"/>
                </a:solidFill>
                <a:latin typeface="Arial"/>
                <a:ea typeface="Arial"/>
                <a:cs typeface="Arial"/>
                <a:sym typeface="Arial"/>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12</a:t>
              </a:r>
              <a:endParaRPr sz="1800">
                <a:solidFill>
                  <a:schemeClr val="dk1"/>
                </a:solidFill>
                <a:latin typeface="Arial"/>
                <a:ea typeface="Arial"/>
                <a:cs typeface="Arial"/>
                <a:sym typeface="Arial"/>
              </a:endParaRPr>
            </a:p>
          </p:txBody>
        </p:sp>
        <p:cxnSp>
          <p:nvCxnSpPr>
            <p:cNvPr id="1982" name="Google Shape;1982;p34"/>
            <p:cNvCxnSpPr>
              <a:stCxn id="1981" idx="7"/>
              <a:endCxn id="1979" idx="1"/>
            </p:cNvCxnSpPr>
            <p:nvPr/>
          </p:nvCxnSpPr>
          <p:spPr>
            <a:xfrm flipH="1" rot="10800000">
              <a:off x="6609989" y="4228208"/>
              <a:ext cx="497700" cy="263700"/>
            </a:xfrm>
            <a:prstGeom prst="straightConnector1">
              <a:avLst/>
            </a:prstGeom>
            <a:noFill/>
            <a:ln cap="flat" cmpd="sng" w="9525">
              <a:solidFill>
                <a:srgbClr val="262626"/>
              </a:solidFill>
              <a:prstDash val="solid"/>
              <a:round/>
              <a:headEnd len="sm" w="sm" type="none"/>
              <a:tailEnd len="med" w="med" type="diamond"/>
            </a:ln>
          </p:spPr>
        </p:cxnSp>
        <p:cxnSp>
          <p:nvCxnSpPr>
            <p:cNvPr id="1983" name="Google Shape;1983;p34"/>
            <p:cNvCxnSpPr>
              <a:stCxn id="1981" idx="6"/>
              <a:endCxn id="1980" idx="1"/>
            </p:cNvCxnSpPr>
            <p:nvPr/>
          </p:nvCxnSpPr>
          <p:spPr>
            <a:xfrm flipH="1" rot="10800000">
              <a:off x="6812750" y="4710801"/>
              <a:ext cx="294900" cy="15600"/>
            </a:xfrm>
            <a:prstGeom prst="straightConnector1">
              <a:avLst/>
            </a:prstGeom>
            <a:noFill/>
            <a:ln cap="flat" cmpd="sng" w="9525">
              <a:solidFill>
                <a:srgbClr val="262626"/>
              </a:solidFill>
              <a:prstDash val="solid"/>
              <a:round/>
              <a:headEnd len="sm" w="sm" type="none"/>
              <a:tailEnd len="med" w="med" type="diamond"/>
            </a:ln>
          </p:spPr>
        </p:cxnSp>
        <p:cxnSp>
          <p:nvCxnSpPr>
            <p:cNvPr id="1984" name="Google Shape;1984;p34"/>
            <p:cNvCxnSpPr>
              <a:stCxn id="1981" idx="5"/>
            </p:cNvCxnSpPr>
            <p:nvPr/>
          </p:nvCxnSpPr>
          <p:spPr>
            <a:xfrm>
              <a:off x="6609989" y="4960894"/>
              <a:ext cx="497700" cy="232500"/>
            </a:xfrm>
            <a:prstGeom prst="straightConnector1">
              <a:avLst/>
            </a:prstGeom>
            <a:noFill/>
            <a:ln cap="flat" cmpd="sng" w="9525">
              <a:solidFill>
                <a:srgbClr val="262626"/>
              </a:solidFill>
              <a:prstDash val="solid"/>
              <a:round/>
              <a:headEnd len="sm" w="sm" type="none"/>
              <a:tailEnd len="med" w="med" type="diamond"/>
            </a:ln>
          </p:spPr>
        </p:cxnSp>
        <p:cxnSp>
          <p:nvCxnSpPr>
            <p:cNvPr id="1985" name="Google Shape;1985;p34"/>
            <p:cNvCxnSpPr>
              <a:stCxn id="1981" idx="4"/>
              <a:endCxn id="1940" idx="0"/>
            </p:cNvCxnSpPr>
            <p:nvPr/>
          </p:nvCxnSpPr>
          <p:spPr>
            <a:xfrm>
              <a:off x="6120480" y="5058024"/>
              <a:ext cx="752400" cy="568200"/>
            </a:xfrm>
            <a:prstGeom prst="straightConnector1">
              <a:avLst/>
            </a:prstGeom>
            <a:noFill/>
            <a:ln cap="flat" cmpd="sng" w="15875">
              <a:solidFill>
                <a:srgbClr val="595959"/>
              </a:solidFill>
              <a:prstDash val="lgDash"/>
              <a:round/>
              <a:headEnd len="sm" w="sm" type="none"/>
              <a:tailEnd len="med" w="med" type="triangle"/>
            </a:ln>
          </p:spPr>
        </p:cxnSp>
        <p:sp>
          <p:nvSpPr>
            <p:cNvPr id="1942" name="Google Shape;1942;p34"/>
            <p:cNvSpPr/>
            <p:nvPr/>
          </p:nvSpPr>
          <p:spPr>
            <a:xfrm>
              <a:off x="6252114" y="3395534"/>
              <a:ext cx="1241669" cy="128706"/>
            </a:xfrm>
            <a:prstGeom prst="rect">
              <a:avLst/>
            </a:prstGeom>
            <a:solidFill>
              <a:srgbClr val="BFBFBF"/>
            </a:solidFill>
            <a:ln cap="flat" cmpd="sng" w="25400">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986" name="Google Shape;1986;p34"/>
            <p:cNvCxnSpPr>
              <a:stCxn id="1936" idx="4"/>
              <a:endCxn id="1942" idx="0"/>
            </p:cNvCxnSpPr>
            <p:nvPr/>
          </p:nvCxnSpPr>
          <p:spPr>
            <a:xfrm>
              <a:off x="6864927" y="3114253"/>
              <a:ext cx="8100" cy="281400"/>
            </a:xfrm>
            <a:prstGeom prst="straightConnector1">
              <a:avLst/>
            </a:prstGeom>
            <a:noFill/>
            <a:ln cap="flat" cmpd="sng" w="15875">
              <a:solidFill>
                <a:srgbClr val="595959"/>
              </a:solidFill>
              <a:prstDash val="lgDash"/>
              <a:round/>
              <a:headEnd len="sm" w="sm" type="none"/>
              <a:tailEnd len="med" w="med" type="triangle"/>
            </a:ln>
          </p:spPr>
        </p:cxnSp>
        <p:cxnSp>
          <p:nvCxnSpPr>
            <p:cNvPr id="1987" name="Google Shape;1987;p34"/>
            <p:cNvCxnSpPr>
              <a:stCxn id="1942" idx="2"/>
              <a:endCxn id="1981" idx="0"/>
            </p:cNvCxnSpPr>
            <p:nvPr/>
          </p:nvCxnSpPr>
          <p:spPr>
            <a:xfrm flipH="1">
              <a:off x="6120549" y="3524240"/>
              <a:ext cx="752400" cy="870600"/>
            </a:xfrm>
            <a:prstGeom prst="straightConnector1">
              <a:avLst/>
            </a:prstGeom>
            <a:noFill/>
            <a:ln cap="flat" cmpd="sng" w="15875">
              <a:solidFill>
                <a:srgbClr val="595959"/>
              </a:solidFill>
              <a:prstDash val="lgDash"/>
              <a:round/>
              <a:headEnd len="sm" w="sm" type="none"/>
              <a:tailEnd len="med" w="med" type="triangle"/>
            </a:ln>
          </p:spPr>
        </p:cxnSp>
      </p:grpSp>
      <p:sp>
        <p:nvSpPr>
          <p:cNvPr id="1988" name="Google Shape;1988;p34"/>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1989" name="Google Shape;1989;p34"/>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3" name="Shape 1993"/>
        <p:cNvGrpSpPr/>
        <p:nvPr/>
      </p:nvGrpSpPr>
      <p:grpSpPr>
        <a:xfrm>
          <a:off x="0" y="0"/>
          <a:ext cx="0" cy="0"/>
          <a:chOff x="0" y="0"/>
          <a:chExt cx="0" cy="0"/>
        </a:xfrm>
      </p:grpSpPr>
      <p:sp>
        <p:nvSpPr>
          <p:cNvPr id="1994" name="Google Shape;1994;p3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Summary</a:t>
            </a:r>
            <a:endParaRPr/>
          </a:p>
        </p:txBody>
      </p:sp>
      <p:sp>
        <p:nvSpPr>
          <p:cNvPr id="1995" name="Google Shape;1995;p35"/>
          <p:cNvSpPr txBox="1"/>
          <p:nvPr>
            <p:ph idx="1" type="body"/>
          </p:nvPr>
        </p:nvSpPr>
        <p:spPr>
          <a:xfrm>
            <a:off x="609600" y="1447801"/>
            <a:ext cx="10972800" cy="4495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Char char="•"/>
            </a:pPr>
            <a:r>
              <a:rPr lang="en-US"/>
              <a:t>PSS supports high-level modeling constructs, resource pools/claims among others</a:t>
            </a:r>
            <a:endParaRPr/>
          </a:p>
          <a:p>
            <a:pPr indent="-342900" lvl="0" marL="342900" rtl="0" algn="l">
              <a:spcBef>
                <a:spcPts val="560"/>
              </a:spcBef>
              <a:spcAft>
                <a:spcPts val="0"/>
              </a:spcAft>
              <a:buClr>
                <a:schemeClr val="dk1"/>
              </a:buClr>
              <a:buSzPts val="2800"/>
              <a:buChar char="•"/>
            </a:pPr>
            <a:r>
              <a:rPr lang="en-US"/>
              <a:t>These constructs naturally capture dependencies across behaviors in the design/test</a:t>
            </a:r>
            <a:endParaRPr/>
          </a:p>
          <a:p>
            <a:pPr indent="-342900" lvl="0" marL="342900" rtl="0" algn="l">
              <a:spcBef>
                <a:spcPts val="560"/>
              </a:spcBef>
              <a:spcAft>
                <a:spcPts val="0"/>
              </a:spcAft>
              <a:buClr>
                <a:schemeClr val="dk1"/>
              </a:buClr>
              <a:buSzPts val="2800"/>
              <a:buChar char="•"/>
            </a:pPr>
            <a:r>
              <a:rPr lang="en-US"/>
              <a:t>Thus, non-trivial flows and schedules can be easily described or randomized</a:t>
            </a:r>
            <a:endParaRPr/>
          </a:p>
          <a:p>
            <a:pPr indent="-342900" lvl="0" marL="342900" rtl="0" algn="l">
              <a:spcBef>
                <a:spcPts val="560"/>
              </a:spcBef>
              <a:spcAft>
                <a:spcPts val="0"/>
              </a:spcAft>
              <a:buClr>
                <a:schemeClr val="dk1"/>
              </a:buClr>
              <a:buSzPts val="2800"/>
              <a:buChar char="•"/>
            </a:pPr>
            <a:r>
              <a:rPr lang="en-US"/>
              <a:t>In contrast, SystemVerilog (and other verification languages) support only constrained randomization of </a:t>
            </a:r>
            <a:r>
              <a:rPr i="1" lang="en-US"/>
              <a:t>data</a:t>
            </a:r>
            <a:r>
              <a:rPr lang="en-US"/>
              <a:t>, hence modeling non-trivial flows/schedules is harder</a:t>
            </a:r>
            <a:endParaRPr/>
          </a:p>
        </p:txBody>
      </p:sp>
      <p:sp>
        <p:nvSpPr>
          <p:cNvPr id="1996" name="Google Shape;1996;p35"/>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1997" name="Google Shape;1997;p35"/>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1" name="Shape 2001"/>
        <p:cNvGrpSpPr/>
        <p:nvPr/>
      </p:nvGrpSpPr>
      <p:grpSpPr>
        <a:xfrm>
          <a:off x="0" y="0"/>
          <a:ext cx="0" cy="0"/>
          <a:chOff x="0" y="0"/>
          <a:chExt cx="0" cy="0"/>
        </a:xfrm>
      </p:grpSpPr>
      <p:sp>
        <p:nvSpPr>
          <p:cNvPr id="2002" name="Google Shape;2002;p3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Agenda</a:t>
            </a:r>
            <a:endParaRPr/>
          </a:p>
        </p:txBody>
      </p:sp>
      <p:sp>
        <p:nvSpPr>
          <p:cNvPr id="2003" name="Google Shape;2003;p36"/>
          <p:cNvSpPr txBox="1"/>
          <p:nvPr>
            <p:ph idx="1" type="body"/>
          </p:nvPr>
        </p:nvSpPr>
        <p:spPr>
          <a:xfrm>
            <a:off x="609600" y="1447801"/>
            <a:ext cx="10972800" cy="4495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7F7F7F"/>
              </a:buClr>
              <a:buSzPts val="2800"/>
              <a:buChar char="•"/>
            </a:pPr>
            <a:r>
              <a:rPr lang="en-US">
                <a:solidFill>
                  <a:srgbClr val="7F7F7F"/>
                </a:solidFill>
              </a:rPr>
              <a:t>Where are we here?</a:t>
            </a:r>
            <a:endParaRPr/>
          </a:p>
          <a:p>
            <a:pPr indent="-342900" lvl="0" marL="342900" rtl="0" algn="l">
              <a:spcBef>
                <a:spcPts val="560"/>
              </a:spcBef>
              <a:spcAft>
                <a:spcPts val="0"/>
              </a:spcAft>
              <a:buClr>
                <a:srgbClr val="7F7F7F"/>
              </a:buClr>
              <a:buSzPts val="2800"/>
              <a:buChar char="•"/>
            </a:pPr>
            <a:r>
              <a:rPr lang="en-US">
                <a:solidFill>
                  <a:srgbClr val="7F7F7F"/>
                </a:solidFill>
              </a:rPr>
              <a:t>Display Controller Example</a:t>
            </a:r>
            <a:endParaRPr/>
          </a:p>
          <a:p>
            <a:pPr indent="-342900" lvl="0" marL="342900" rtl="0" algn="l">
              <a:spcBef>
                <a:spcPts val="560"/>
              </a:spcBef>
              <a:spcAft>
                <a:spcPts val="0"/>
              </a:spcAft>
              <a:buClr>
                <a:schemeClr val="dk1"/>
              </a:buClr>
              <a:buSzPts val="2800"/>
              <a:buChar char="•"/>
            </a:pPr>
            <a:r>
              <a:rPr lang="en-US"/>
              <a:t>Memory &amp; Cache Examples</a:t>
            </a:r>
            <a:endParaRPr/>
          </a:p>
          <a:p>
            <a:pPr indent="-342900" lvl="0" marL="342900" rtl="0" algn="l">
              <a:spcBef>
                <a:spcPts val="560"/>
              </a:spcBef>
              <a:spcAft>
                <a:spcPts val="0"/>
              </a:spcAft>
              <a:buClr>
                <a:srgbClr val="7F7F7F"/>
              </a:buClr>
              <a:buSzPts val="2800"/>
              <a:buChar char="•"/>
            </a:pPr>
            <a:r>
              <a:rPr lang="en-US">
                <a:solidFill>
                  <a:srgbClr val="7F7F7F"/>
                </a:solidFill>
              </a:rPr>
              <a:t>SoC Level Example</a:t>
            </a:r>
            <a:endParaRPr/>
          </a:p>
          <a:p>
            <a:pPr indent="-342900" lvl="0" marL="342900" rtl="0" algn="l">
              <a:spcBef>
                <a:spcPts val="560"/>
              </a:spcBef>
              <a:spcAft>
                <a:spcPts val="0"/>
              </a:spcAft>
              <a:buClr>
                <a:srgbClr val="7F7F7F"/>
              </a:buClr>
              <a:buSzPts val="2800"/>
              <a:buChar char="•"/>
            </a:pPr>
            <a:r>
              <a:rPr lang="en-US">
                <a:solidFill>
                  <a:srgbClr val="7F7F7F"/>
                </a:solidFill>
              </a:rPr>
              <a:t>Summary: IP to SoC &amp; Post-Silicon</a:t>
            </a:r>
            <a:endParaRPr/>
          </a:p>
        </p:txBody>
      </p:sp>
      <p:sp>
        <p:nvSpPr>
          <p:cNvPr id="2004" name="Google Shape;2004;p36"/>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005" name="Google Shape;2005;p36"/>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9" name="Shape 2009"/>
        <p:cNvGrpSpPr/>
        <p:nvPr/>
      </p:nvGrpSpPr>
      <p:grpSpPr>
        <a:xfrm>
          <a:off x="0" y="0"/>
          <a:ext cx="0" cy="0"/>
          <a:chOff x="0" y="0"/>
          <a:chExt cx="0" cy="0"/>
        </a:xfrm>
      </p:grpSpPr>
      <p:sp>
        <p:nvSpPr>
          <p:cNvPr id="2010" name="Google Shape;2010;p3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Agenda</a:t>
            </a:r>
            <a:endParaRPr/>
          </a:p>
        </p:txBody>
      </p:sp>
      <p:sp>
        <p:nvSpPr>
          <p:cNvPr id="2011" name="Google Shape;2011;p37"/>
          <p:cNvSpPr txBox="1"/>
          <p:nvPr>
            <p:ph idx="1" type="body"/>
          </p:nvPr>
        </p:nvSpPr>
        <p:spPr>
          <a:xfrm>
            <a:off x="609600" y="1447801"/>
            <a:ext cx="10972800" cy="4495800"/>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2800"/>
              <a:buChar char="•"/>
            </a:pPr>
            <a:r>
              <a:rPr lang="en-US"/>
              <a:t>Problem #1: DDR Memory Controller Page Management</a:t>
            </a:r>
            <a:endParaRPr/>
          </a:p>
          <a:p>
            <a:pPr indent="-342900" lvl="0" marL="342900" rtl="0" algn="l">
              <a:spcBef>
                <a:spcPts val="560"/>
              </a:spcBef>
              <a:spcAft>
                <a:spcPts val="0"/>
              </a:spcAft>
              <a:buClr>
                <a:schemeClr val="dk1"/>
              </a:buClr>
              <a:buSzPts val="2800"/>
              <a:buChar char="•"/>
            </a:pPr>
            <a:r>
              <a:rPr lang="en-US"/>
              <a:t>Problem #2: Traversing Cache Coherency state transitions</a:t>
            </a:r>
            <a:endParaRPr/>
          </a:p>
          <a:p>
            <a:pPr indent="-342900" lvl="0" marL="342900" rtl="0" algn="l">
              <a:spcBef>
                <a:spcPts val="560"/>
              </a:spcBef>
              <a:spcAft>
                <a:spcPts val="0"/>
              </a:spcAft>
              <a:buClr>
                <a:schemeClr val="dk1"/>
              </a:buClr>
              <a:buSzPts val="2800"/>
              <a:buChar char="•"/>
            </a:pPr>
            <a:r>
              <a:rPr lang="en-US"/>
              <a:t>Problem #3: Combine Problem #1 and Problem #2 in same scenario</a:t>
            </a:r>
            <a:endParaRPr/>
          </a:p>
          <a:p>
            <a:pPr indent="-342900" lvl="0" marL="342900" rtl="0" algn="l">
              <a:spcBef>
                <a:spcPts val="560"/>
              </a:spcBef>
              <a:spcAft>
                <a:spcPts val="0"/>
              </a:spcAft>
              <a:buClr>
                <a:schemeClr val="dk1"/>
              </a:buClr>
              <a:buSzPts val="2800"/>
              <a:buChar char="•"/>
            </a:pPr>
            <a:r>
              <a:rPr lang="en-US"/>
              <a:t>Scenario Modeling challenges with SV </a:t>
            </a:r>
            <a:endParaRPr/>
          </a:p>
          <a:p>
            <a:pPr indent="-342900" lvl="0" marL="342900" rtl="0" algn="l">
              <a:spcBef>
                <a:spcPts val="560"/>
              </a:spcBef>
              <a:spcAft>
                <a:spcPts val="0"/>
              </a:spcAft>
              <a:buClr>
                <a:schemeClr val="dk1"/>
              </a:buClr>
              <a:buSzPts val="2800"/>
              <a:buChar char="•"/>
            </a:pPr>
            <a:r>
              <a:rPr lang="en-US"/>
              <a:t>Modeling Executors, Memory, and Basic Read/Write tests</a:t>
            </a:r>
            <a:endParaRPr/>
          </a:p>
          <a:p>
            <a:pPr indent="-342900" lvl="0" marL="342900" rtl="0" algn="l">
              <a:spcBef>
                <a:spcPts val="560"/>
              </a:spcBef>
              <a:spcAft>
                <a:spcPts val="0"/>
              </a:spcAft>
              <a:buClr>
                <a:schemeClr val="dk1"/>
              </a:buClr>
              <a:buSzPts val="2800"/>
              <a:buChar char="•"/>
            </a:pPr>
            <a:r>
              <a:rPr lang="en-US"/>
              <a:t>Solution #1: Model DDR Page Management in PSS</a:t>
            </a:r>
            <a:endParaRPr/>
          </a:p>
          <a:p>
            <a:pPr indent="-342900" lvl="0" marL="342900" rtl="0" algn="l">
              <a:spcBef>
                <a:spcPts val="560"/>
              </a:spcBef>
              <a:spcAft>
                <a:spcPts val="0"/>
              </a:spcAft>
              <a:buClr>
                <a:schemeClr val="dk1"/>
              </a:buClr>
              <a:buSzPts val="2800"/>
              <a:buChar char="•"/>
            </a:pPr>
            <a:r>
              <a:rPr lang="en-US"/>
              <a:t>Solution #2: Model Cache Coherency state traversal in PSS</a:t>
            </a:r>
            <a:endParaRPr/>
          </a:p>
          <a:p>
            <a:pPr indent="-342900" lvl="0" marL="342900" rtl="0" algn="l">
              <a:spcBef>
                <a:spcPts val="560"/>
              </a:spcBef>
              <a:spcAft>
                <a:spcPts val="0"/>
              </a:spcAft>
              <a:buClr>
                <a:schemeClr val="dk1"/>
              </a:buClr>
              <a:buSzPts val="2800"/>
              <a:buChar char="•"/>
            </a:pPr>
            <a:r>
              <a:rPr lang="en-US"/>
              <a:t>Solution #3: Combining DDR Page Management and Cache Coherency scenarios</a:t>
            </a:r>
            <a:endParaRPr/>
          </a:p>
          <a:p>
            <a:pPr indent="0" lvl="0" marL="0" rtl="0" algn="l">
              <a:spcBef>
                <a:spcPts val="560"/>
              </a:spcBef>
              <a:spcAft>
                <a:spcPts val="0"/>
              </a:spcAft>
              <a:buClr>
                <a:schemeClr val="dk1"/>
              </a:buClr>
              <a:buSzPts val="2800"/>
              <a:buNone/>
            </a:pPr>
            <a:r>
              <a:t/>
            </a:r>
            <a:endParaRPr/>
          </a:p>
        </p:txBody>
      </p:sp>
      <p:sp>
        <p:nvSpPr>
          <p:cNvPr id="2012" name="Google Shape;2012;p37"/>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013" name="Google Shape;2013;p37"/>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1">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1">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1">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8" name="Shape 2018"/>
        <p:cNvGrpSpPr/>
        <p:nvPr/>
      </p:nvGrpSpPr>
      <p:grpSpPr>
        <a:xfrm>
          <a:off x="0" y="0"/>
          <a:ext cx="0" cy="0"/>
          <a:chOff x="0" y="0"/>
          <a:chExt cx="0" cy="0"/>
        </a:xfrm>
      </p:grpSpPr>
      <p:sp>
        <p:nvSpPr>
          <p:cNvPr id="2019" name="Google Shape;2019;p3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Many Possible Approaches to solving problem</a:t>
            </a:r>
            <a:endParaRPr/>
          </a:p>
        </p:txBody>
      </p:sp>
      <p:sp>
        <p:nvSpPr>
          <p:cNvPr id="2020" name="Google Shape;2020;p38"/>
          <p:cNvSpPr txBox="1"/>
          <p:nvPr>
            <p:ph idx="1" type="body"/>
          </p:nvPr>
        </p:nvSpPr>
        <p:spPr>
          <a:xfrm>
            <a:off x="609600" y="1447801"/>
            <a:ext cx="10972800" cy="4495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Char char="•"/>
            </a:pPr>
            <a:r>
              <a:rPr lang="en-US"/>
              <a:t>Each of Problem #1 or Problem #2 in isolation can be solved more simply</a:t>
            </a:r>
            <a:endParaRPr/>
          </a:p>
          <a:p>
            <a:pPr indent="-165100" lvl="0" marL="342900" rtl="0" algn="l">
              <a:spcBef>
                <a:spcPts val="560"/>
              </a:spcBef>
              <a:spcAft>
                <a:spcPts val="0"/>
              </a:spcAft>
              <a:buClr>
                <a:schemeClr val="dk1"/>
              </a:buClr>
              <a:buSzPts val="2800"/>
              <a:buNone/>
            </a:pPr>
            <a:r>
              <a:t/>
            </a:r>
            <a:endParaRPr/>
          </a:p>
          <a:p>
            <a:pPr indent="-342900" lvl="0" marL="342900" rtl="0" algn="l">
              <a:spcBef>
                <a:spcPts val="560"/>
              </a:spcBef>
              <a:spcAft>
                <a:spcPts val="0"/>
              </a:spcAft>
              <a:buClr>
                <a:schemeClr val="dk1"/>
              </a:buClr>
              <a:buSzPts val="2800"/>
              <a:buChar char="•"/>
            </a:pPr>
            <a:r>
              <a:rPr lang="en-US"/>
              <a:t>This tutorial section shows two different approaches to creating sequences of operations and how they can be combined for cross coverage</a:t>
            </a:r>
            <a:endParaRPr/>
          </a:p>
          <a:p>
            <a:pPr indent="-165100" lvl="0" marL="342900" rtl="0" algn="l">
              <a:spcBef>
                <a:spcPts val="560"/>
              </a:spcBef>
              <a:spcAft>
                <a:spcPts val="0"/>
              </a:spcAft>
              <a:buClr>
                <a:schemeClr val="dk1"/>
              </a:buClr>
              <a:buSzPts val="2800"/>
              <a:buNone/>
            </a:pPr>
            <a:r>
              <a:t/>
            </a:r>
            <a:endParaRPr/>
          </a:p>
        </p:txBody>
      </p:sp>
      <p:sp>
        <p:nvSpPr>
          <p:cNvPr id="2021" name="Google Shape;2021;p38"/>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022" name="Google Shape;2022;p38"/>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2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6" name="Shape 2026"/>
        <p:cNvGrpSpPr/>
        <p:nvPr/>
      </p:nvGrpSpPr>
      <p:grpSpPr>
        <a:xfrm>
          <a:off x="0" y="0"/>
          <a:ext cx="0" cy="0"/>
          <a:chOff x="0" y="0"/>
          <a:chExt cx="0" cy="0"/>
        </a:xfrm>
      </p:grpSpPr>
      <p:sp>
        <p:nvSpPr>
          <p:cNvPr id="2027" name="Google Shape;2027;p3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The Problems </a:t>
            </a:r>
            <a:endParaRPr/>
          </a:p>
        </p:txBody>
      </p:sp>
      <p:grpSp>
        <p:nvGrpSpPr>
          <p:cNvPr id="2028" name="Google Shape;2028;p39"/>
          <p:cNvGrpSpPr/>
          <p:nvPr/>
        </p:nvGrpSpPr>
        <p:grpSpPr>
          <a:xfrm>
            <a:off x="6177280" y="1411605"/>
            <a:ext cx="5176520" cy="4398658"/>
            <a:chOff x="6031230" y="2553018"/>
            <a:chExt cx="3262313" cy="2772094"/>
          </a:xfrm>
        </p:grpSpPr>
        <p:sp>
          <p:nvSpPr>
            <p:cNvPr id="2029" name="Google Shape;2029;p39"/>
            <p:cNvSpPr/>
            <p:nvPr/>
          </p:nvSpPr>
          <p:spPr>
            <a:xfrm>
              <a:off x="6031230" y="2553018"/>
              <a:ext cx="3262313" cy="2355850"/>
            </a:xfrm>
            <a:prstGeom prst="rect">
              <a:avLst/>
            </a:prstGeom>
            <a:solidFill>
              <a:srgbClr val="D7DC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C6884"/>
                </a:solidFill>
                <a:latin typeface="Arial"/>
                <a:ea typeface="Arial"/>
                <a:cs typeface="Arial"/>
                <a:sym typeface="Arial"/>
              </a:endParaRPr>
            </a:p>
          </p:txBody>
        </p:sp>
        <p:sp>
          <p:nvSpPr>
            <p:cNvPr id="2030" name="Google Shape;2030;p39"/>
            <p:cNvSpPr/>
            <p:nvPr/>
          </p:nvSpPr>
          <p:spPr>
            <a:xfrm>
              <a:off x="6166168" y="3818255"/>
              <a:ext cx="3016250" cy="509588"/>
            </a:xfrm>
            <a:prstGeom prst="rect">
              <a:avLst/>
            </a:prstGeom>
            <a:solidFill>
              <a:srgbClr val="A9B6C2"/>
            </a:solidFill>
            <a:ln>
              <a:noFill/>
            </a:ln>
          </p:spPr>
          <p:txBody>
            <a:bodyPr anchorCtr="0" anchor="ctr" bIns="36575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Arial"/>
                  <a:ea typeface="Arial"/>
                  <a:cs typeface="Arial"/>
                  <a:sym typeface="Arial"/>
                </a:rPr>
                <a:t>Cache-Coherent Switching Fabric</a:t>
              </a:r>
              <a:endParaRPr sz="1800">
                <a:solidFill>
                  <a:schemeClr val="dk1"/>
                </a:solidFill>
                <a:latin typeface="Arial"/>
                <a:ea typeface="Arial"/>
                <a:cs typeface="Arial"/>
                <a:sym typeface="Arial"/>
              </a:endParaRPr>
            </a:p>
          </p:txBody>
        </p:sp>
        <p:sp>
          <p:nvSpPr>
            <p:cNvPr id="2031" name="Google Shape;2031;p39"/>
            <p:cNvSpPr/>
            <p:nvPr/>
          </p:nvSpPr>
          <p:spPr>
            <a:xfrm>
              <a:off x="6166168" y="2665730"/>
              <a:ext cx="1209675" cy="989013"/>
            </a:xfrm>
            <a:prstGeom prst="rect">
              <a:avLst/>
            </a:prstGeom>
            <a:solidFill>
              <a:srgbClr val="A9B6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C6884"/>
                </a:solidFill>
                <a:latin typeface="Arial"/>
                <a:ea typeface="Arial"/>
                <a:cs typeface="Arial"/>
                <a:sym typeface="Arial"/>
              </a:endParaRPr>
            </a:p>
          </p:txBody>
        </p:sp>
        <p:sp>
          <p:nvSpPr>
            <p:cNvPr id="2032" name="Google Shape;2032;p39"/>
            <p:cNvSpPr/>
            <p:nvPr/>
          </p:nvSpPr>
          <p:spPr>
            <a:xfrm>
              <a:off x="6224905" y="2760980"/>
              <a:ext cx="252413" cy="238125"/>
            </a:xfrm>
            <a:prstGeom prst="rect">
              <a:avLst/>
            </a:prstGeom>
            <a:solidFill>
              <a:srgbClr val="F4DFC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CPU</a:t>
              </a:r>
              <a:endParaRPr sz="1800">
                <a:solidFill>
                  <a:schemeClr val="dk1"/>
                </a:solidFill>
                <a:latin typeface="Arial"/>
                <a:ea typeface="Arial"/>
                <a:cs typeface="Arial"/>
                <a:sym typeface="Arial"/>
              </a:endParaRPr>
            </a:p>
          </p:txBody>
        </p:sp>
        <p:sp>
          <p:nvSpPr>
            <p:cNvPr id="2033" name="Google Shape;2033;p39"/>
            <p:cNvSpPr/>
            <p:nvPr/>
          </p:nvSpPr>
          <p:spPr>
            <a:xfrm>
              <a:off x="6502718" y="2757805"/>
              <a:ext cx="250825" cy="238125"/>
            </a:xfrm>
            <a:prstGeom prst="rect">
              <a:avLst/>
            </a:prstGeom>
            <a:solidFill>
              <a:srgbClr val="F4DFC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CPU</a:t>
              </a:r>
              <a:endParaRPr sz="1800">
                <a:solidFill>
                  <a:schemeClr val="dk1"/>
                </a:solidFill>
                <a:latin typeface="Arial"/>
                <a:ea typeface="Arial"/>
                <a:cs typeface="Arial"/>
                <a:sym typeface="Arial"/>
              </a:endParaRPr>
            </a:p>
          </p:txBody>
        </p:sp>
        <p:sp>
          <p:nvSpPr>
            <p:cNvPr id="2034" name="Google Shape;2034;p39"/>
            <p:cNvSpPr/>
            <p:nvPr/>
          </p:nvSpPr>
          <p:spPr>
            <a:xfrm>
              <a:off x="6780530" y="2764155"/>
              <a:ext cx="250825" cy="236538"/>
            </a:xfrm>
            <a:prstGeom prst="rect">
              <a:avLst/>
            </a:prstGeom>
            <a:solidFill>
              <a:srgbClr val="F4DFC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CPU</a:t>
              </a:r>
              <a:endParaRPr sz="1800">
                <a:solidFill>
                  <a:schemeClr val="dk1"/>
                </a:solidFill>
                <a:latin typeface="Arial"/>
                <a:ea typeface="Arial"/>
                <a:cs typeface="Arial"/>
                <a:sym typeface="Arial"/>
              </a:endParaRPr>
            </a:p>
          </p:txBody>
        </p:sp>
        <p:sp>
          <p:nvSpPr>
            <p:cNvPr id="2035" name="Google Shape;2035;p39"/>
            <p:cNvSpPr/>
            <p:nvPr/>
          </p:nvSpPr>
          <p:spPr>
            <a:xfrm>
              <a:off x="7056755" y="2759393"/>
              <a:ext cx="252413" cy="236537"/>
            </a:xfrm>
            <a:prstGeom prst="rect">
              <a:avLst/>
            </a:prstGeom>
            <a:solidFill>
              <a:srgbClr val="F4DFC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CPU</a:t>
              </a:r>
              <a:endParaRPr sz="1800">
                <a:solidFill>
                  <a:schemeClr val="dk1"/>
                </a:solidFill>
                <a:latin typeface="Arial"/>
                <a:ea typeface="Arial"/>
                <a:cs typeface="Arial"/>
                <a:sym typeface="Arial"/>
              </a:endParaRPr>
            </a:p>
          </p:txBody>
        </p:sp>
        <p:sp>
          <p:nvSpPr>
            <p:cNvPr id="2036" name="Google Shape;2036;p39"/>
            <p:cNvSpPr/>
            <p:nvPr/>
          </p:nvSpPr>
          <p:spPr>
            <a:xfrm>
              <a:off x="6224905" y="3153093"/>
              <a:ext cx="252413" cy="114300"/>
            </a:xfrm>
            <a:prstGeom prst="rect">
              <a:avLst/>
            </a:prstGeom>
            <a:solidFill>
              <a:srgbClr val="FFE98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L1</a:t>
              </a:r>
              <a:endParaRPr sz="1800">
                <a:solidFill>
                  <a:schemeClr val="dk1"/>
                </a:solidFill>
                <a:latin typeface="Arial"/>
                <a:ea typeface="Arial"/>
                <a:cs typeface="Arial"/>
                <a:sym typeface="Arial"/>
              </a:endParaRPr>
            </a:p>
          </p:txBody>
        </p:sp>
        <p:sp>
          <p:nvSpPr>
            <p:cNvPr id="2037" name="Google Shape;2037;p39"/>
            <p:cNvSpPr/>
            <p:nvPr/>
          </p:nvSpPr>
          <p:spPr>
            <a:xfrm>
              <a:off x="6502718" y="3153093"/>
              <a:ext cx="250825" cy="114300"/>
            </a:xfrm>
            <a:prstGeom prst="rect">
              <a:avLst/>
            </a:prstGeom>
            <a:solidFill>
              <a:srgbClr val="FFE98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L1</a:t>
              </a:r>
              <a:endParaRPr sz="1800">
                <a:solidFill>
                  <a:schemeClr val="dk1"/>
                </a:solidFill>
                <a:latin typeface="Arial"/>
                <a:ea typeface="Arial"/>
                <a:cs typeface="Arial"/>
                <a:sym typeface="Arial"/>
              </a:endParaRPr>
            </a:p>
          </p:txBody>
        </p:sp>
        <p:sp>
          <p:nvSpPr>
            <p:cNvPr id="2038" name="Google Shape;2038;p39"/>
            <p:cNvSpPr/>
            <p:nvPr/>
          </p:nvSpPr>
          <p:spPr>
            <a:xfrm>
              <a:off x="6780530" y="3153093"/>
              <a:ext cx="250825" cy="114300"/>
            </a:xfrm>
            <a:prstGeom prst="rect">
              <a:avLst/>
            </a:prstGeom>
            <a:solidFill>
              <a:srgbClr val="FFE98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L1</a:t>
              </a:r>
              <a:endParaRPr sz="1800">
                <a:solidFill>
                  <a:schemeClr val="dk1"/>
                </a:solidFill>
                <a:latin typeface="Arial"/>
                <a:ea typeface="Arial"/>
                <a:cs typeface="Arial"/>
                <a:sym typeface="Arial"/>
              </a:endParaRPr>
            </a:p>
          </p:txBody>
        </p:sp>
        <p:sp>
          <p:nvSpPr>
            <p:cNvPr id="2039" name="Google Shape;2039;p39"/>
            <p:cNvSpPr/>
            <p:nvPr/>
          </p:nvSpPr>
          <p:spPr>
            <a:xfrm>
              <a:off x="7056755" y="3157855"/>
              <a:ext cx="252413" cy="114300"/>
            </a:xfrm>
            <a:prstGeom prst="rect">
              <a:avLst/>
            </a:prstGeom>
            <a:solidFill>
              <a:srgbClr val="FFE98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L1</a:t>
              </a:r>
              <a:endParaRPr sz="1800">
                <a:solidFill>
                  <a:schemeClr val="dk1"/>
                </a:solidFill>
                <a:latin typeface="Arial"/>
                <a:ea typeface="Arial"/>
                <a:cs typeface="Arial"/>
                <a:sym typeface="Arial"/>
              </a:endParaRPr>
            </a:p>
          </p:txBody>
        </p:sp>
        <p:sp>
          <p:nvSpPr>
            <p:cNvPr id="2040" name="Google Shape;2040;p39"/>
            <p:cNvSpPr/>
            <p:nvPr/>
          </p:nvSpPr>
          <p:spPr>
            <a:xfrm>
              <a:off x="6224905" y="3427730"/>
              <a:ext cx="1084263" cy="114300"/>
            </a:xfrm>
            <a:prstGeom prst="rect">
              <a:avLst/>
            </a:prstGeom>
            <a:solidFill>
              <a:srgbClr val="EFBC83"/>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L2</a:t>
              </a:r>
              <a:endParaRPr sz="1800">
                <a:solidFill>
                  <a:schemeClr val="dk1"/>
                </a:solidFill>
                <a:latin typeface="Arial"/>
                <a:ea typeface="Arial"/>
                <a:cs typeface="Arial"/>
                <a:sym typeface="Arial"/>
              </a:endParaRPr>
            </a:p>
          </p:txBody>
        </p:sp>
        <p:cxnSp>
          <p:nvCxnSpPr>
            <p:cNvPr id="2041" name="Google Shape;2041;p39"/>
            <p:cNvCxnSpPr/>
            <p:nvPr/>
          </p:nvCxnSpPr>
          <p:spPr>
            <a:xfrm>
              <a:off x="6350318" y="3000693"/>
              <a:ext cx="0" cy="147637"/>
            </a:xfrm>
            <a:prstGeom prst="straightConnector1">
              <a:avLst/>
            </a:prstGeom>
            <a:noFill/>
            <a:ln cap="flat" cmpd="sng" w="12700">
              <a:solidFill>
                <a:schemeClr val="dk1"/>
              </a:solidFill>
              <a:prstDash val="solid"/>
              <a:round/>
              <a:headEnd len="sm" w="sm" type="triangle"/>
              <a:tailEnd len="sm" w="sm" type="triangle"/>
            </a:ln>
          </p:spPr>
        </p:cxnSp>
        <p:cxnSp>
          <p:nvCxnSpPr>
            <p:cNvPr id="2042" name="Google Shape;2042;p39"/>
            <p:cNvCxnSpPr/>
            <p:nvPr/>
          </p:nvCxnSpPr>
          <p:spPr>
            <a:xfrm>
              <a:off x="6634480" y="3000693"/>
              <a:ext cx="0" cy="147637"/>
            </a:xfrm>
            <a:prstGeom prst="straightConnector1">
              <a:avLst/>
            </a:prstGeom>
            <a:noFill/>
            <a:ln cap="flat" cmpd="sng" w="12700">
              <a:solidFill>
                <a:schemeClr val="dk1"/>
              </a:solidFill>
              <a:prstDash val="solid"/>
              <a:round/>
              <a:headEnd len="sm" w="sm" type="triangle"/>
              <a:tailEnd len="sm" w="sm" type="triangle"/>
            </a:ln>
          </p:spPr>
        </p:cxnSp>
        <p:cxnSp>
          <p:nvCxnSpPr>
            <p:cNvPr id="2043" name="Google Shape;2043;p39"/>
            <p:cNvCxnSpPr/>
            <p:nvPr/>
          </p:nvCxnSpPr>
          <p:spPr>
            <a:xfrm>
              <a:off x="6913880" y="3000693"/>
              <a:ext cx="0" cy="149225"/>
            </a:xfrm>
            <a:prstGeom prst="straightConnector1">
              <a:avLst/>
            </a:prstGeom>
            <a:noFill/>
            <a:ln cap="flat" cmpd="sng" w="12700">
              <a:solidFill>
                <a:schemeClr val="dk1"/>
              </a:solidFill>
              <a:prstDash val="solid"/>
              <a:round/>
              <a:headEnd len="sm" w="sm" type="triangle"/>
              <a:tailEnd len="sm" w="sm" type="triangle"/>
            </a:ln>
          </p:spPr>
        </p:cxnSp>
        <p:cxnSp>
          <p:nvCxnSpPr>
            <p:cNvPr id="2044" name="Google Shape;2044;p39"/>
            <p:cNvCxnSpPr/>
            <p:nvPr/>
          </p:nvCxnSpPr>
          <p:spPr>
            <a:xfrm>
              <a:off x="7186930" y="3005455"/>
              <a:ext cx="0" cy="147638"/>
            </a:xfrm>
            <a:prstGeom prst="straightConnector1">
              <a:avLst/>
            </a:prstGeom>
            <a:noFill/>
            <a:ln cap="flat" cmpd="sng" w="12700">
              <a:solidFill>
                <a:schemeClr val="dk1"/>
              </a:solidFill>
              <a:prstDash val="solid"/>
              <a:round/>
              <a:headEnd len="sm" w="sm" type="triangle"/>
              <a:tailEnd len="sm" w="sm" type="triangle"/>
            </a:ln>
          </p:spPr>
        </p:cxnSp>
        <p:cxnSp>
          <p:nvCxnSpPr>
            <p:cNvPr id="2045" name="Google Shape;2045;p39"/>
            <p:cNvCxnSpPr/>
            <p:nvPr/>
          </p:nvCxnSpPr>
          <p:spPr>
            <a:xfrm>
              <a:off x="6350318" y="3276918"/>
              <a:ext cx="0" cy="147637"/>
            </a:xfrm>
            <a:prstGeom prst="straightConnector1">
              <a:avLst/>
            </a:prstGeom>
            <a:noFill/>
            <a:ln cap="flat" cmpd="sng" w="12700">
              <a:solidFill>
                <a:schemeClr val="dk1"/>
              </a:solidFill>
              <a:prstDash val="solid"/>
              <a:round/>
              <a:headEnd len="sm" w="sm" type="triangle"/>
              <a:tailEnd len="sm" w="sm" type="triangle"/>
            </a:ln>
          </p:spPr>
        </p:cxnSp>
        <p:cxnSp>
          <p:nvCxnSpPr>
            <p:cNvPr id="2046" name="Google Shape;2046;p39"/>
            <p:cNvCxnSpPr/>
            <p:nvPr/>
          </p:nvCxnSpPr>
          <p:spPr>
            <a:xfrm>
              <a:off x="6628130" y="3276918"/>
              <a:ext cx="0" cy="147637"/>
            </a:xfrm>
            <a:prstGeom prst="straightConnector1">
              <a:avLst/>
            </a:prstGeom>
            <a:noFill/>
            <a:ln cap="flat" cmpd="sng" w="12700">
              <a:solidFill>
                <a:schemeClr val="dk1"/>
              </a:solidFill>
              <a:prstDash val="solid"/>
              <a:round/>
              <a:headEnd len="sm" w="sm" type="triangle"/>
              <a:tailEnd len="sm" w="sm" type="triangle"/>
            </a:ln>
          </p:spPr>
        </p:cxnSp>
        <p:cxnSp>
          <p:nvCxnSpPr>
            <p:cNvPr id="2047" name="Google Shape;2047;p39"/>
            <p:cNvCxnSpPr/>
            <p:nvPr/>
          </p:nvCxnSpPr>
          <p:spPr>
            <a:xfrm>
              <a:off x="6910705" y="3270568"/>
              <a:ext cx="0" cy="147637"/>
            </a:xfrm>
            <a:prstGeom prst="straightConnector1">
              <a:avLst/>
            </a:prstGeom>
            <a:noFill/>
            <a:ln cap="flat" cmpd="sng" w="12700">
              <a:solidFill>
                <a:schemeClr val="dk1"/>
              </a:solidFill>
              <a:prstDash val="solid"/>
              <a:round/>
              <a:headEnd len="sm" w="sm" type="triangle"/>
              <a:tailEnd len="sm" w="sm" type="triangle"/>
            </a:ln>
          </p:spPr>
        </p:cxnSp>
        <p:cxnSp>
          <p:nvCxnSpPr>
            <p:cNvPr id="2048" name="Google Shape;2048;p39"/>
            <p:cNvCxnSpPr/>
            <p:nvPr/>
          </p:nvCxnSpPr>
          <p:spPr>
            <a:xfrm>
              <a:off x="7182168" y="3270568"/>
              <a:ext cx="0" cy="147637"/>
            </a:xfrm>
            <a:prstGeom prst="straightConnector1">
              <a:avLst/>
            </a:prstGeom>
            <a:noFill/>
            <a:ln cap="flat" cmpd="sng" w="12700">
              <a:solidFill>
                <a:schemeClr val="dk1"/>
              </a:solidFill>
              <a:prstDash val="solid"/>
              <a:round/>
              <a:headEnd len="sm" w="sm" type="triangle"/>
              <a:tailEnd len="sm" w="sm" type="triangle"/>
            </a:ln>
          </p:spPr>
        </p:cxnSp>
        <p:cxnSp>
          <p:nvCxnSpPr>
            <p:cNvPr id="2049" name="Google Shape;2049;p39"/>
            <p:cNvCxnSpPr/>
            <p:nvPr/>
          </p:nvCxnSpPr>
          <p:spPr>
            <a:xfrm>
              <a:off x="6772593" y="3554730"/>
              <a:ext cx="0" cy="260350"/>
            </a:xfrm>
            <a:prstGeom prst="straightConnector1">
              <a:avLst/>
            </a:prstGeom>
            <a:noFill/>
            <a:ln cap="flat" cmpd="sng" w="12700">
              <a:solidFill>
                <a:schemeClr val="dk1"/>
              </a:solidFill>
              <a:prstDash val="solid"/>
              <a:round/>
              <a:headEnd len="sm" w="sm" type="triangle"/>
              <a:tailEnd len="sm" w="sm" type="triangle"/>
            </a:ln>
          </p:spPr>
        </p:cxnSp>
        <p:sp>
          <p:nvSpPr>
            <p:cNvPr id="2050" name="Google Shape;2050;p39"/>
            <p:cNvSpPr/>
            <p:nvPr/>
          </p:nvSpPr>
          <p:spPr>
            <a:xfrm>
              <a:off x="7507605" y="2667318"/>
              <a:ext cx="1208088" cy="989012"/>
            </a:xfrm>
            <a:prstGeom prst="rect">
              <a:avLst/>
            </a:prstGeom>
            <a:solidFill>
              <a:srgbClr val="A9B6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C6884"/>
                </a:solidFill>
                <a:latin typeface="Arial"/>
                <a:ea typeface="Arial"/>
                <a:cs typeface="Arial"/>
                <a:sym typeface="Arial"/>
              </a:endParaRPr>
            </a:p>
          </p:txBody>
        </p:sp>
        <p:sp>
          <p:nvSpPr>
            <p:cNvPr id="2051" name="Google Shape;2051;p39"/>
            <p:cNvSpPr/>
            <p:nvPr/>
          </p:nvSpPr>
          <p:spPr>
            <a:xfrm>
              <a:off x="7566343" y="2762568"/>
              <a:ext cx="250825" cy="238125"/>
            </a:xfrm>
            <a:prstGeom prst="rect">
              <a:avLst/>
            </a:prstGeom>
            <a:solidFill>
              <a:srgbClr val="F4DFC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CPU</a:t>
              </a:r>
              <a:endParaRPr sz="1800">
                <a:solidFill>
                  <a:schemeClr val="dk1"/>
                </a:solidFill>
                <a:latin typeface="Arial"/>
                <a:ea typeface="Arial"/>
                <a:cs typeface="Arial"/>
                <a:sym typeface="Arial"/>
              </a:endParaRPr>
            </a:p>
          </p:txBody>
        </p:sp>
        <p:sp>
          <p:nvSpPr>
            <p:cNvPr id="2052" name="Google Shape;2052;p39"/>
            <p:cNvSpPr/>
            <p:nvPr/>
          </p:nvSpPr>
          <p:spPr>
            <a:xfrm>
              <a:off x="7844155" y="2759393"/>
              <a:ext cx="250825" cy="238125"/>
            </a:xfrm>
            <a:prstGeom prst="rect">
              <a:avLst/>
            </a:prstGeom>
            <a:solidFill>
              <a:srgbClr val="F4DFC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CPU</a:t>
              </a:r>
              <a:endParaRPr sz="1800">
                <a:solidFill>
                  <a:schemeClr val="dk1"/>
                </a:solidFill>
                <a:latin typeface="Arial"/>
                <a:ea typeface="Arial"/>
                <a:cs typeface="Arial"/>
                <a:sym typeface="Arial"/>
              </a:endParaRPr>
            </a:p>
          </p:txBody>
        </p:sp>
        <p:sp>
          <p:nvSpPr>
            <p:cNvPr id="2053" name="Google Shape;2053;p39"/>
            <p:cNvSpPr/>
            <p:nvPr/>
          </p:nvSpPr>
          <p:spPr>
            <a:xfrm>
              <a:off x="8120380" y="2765743"/>
              <a:ext cx="252413" cy="236537"/>
            </a:xfrm>
            <a:prstGeom prst="rect">
              <a:avLst/>
            </a:prstGeom>
            <a:solidFill>
              <a:srgbClr val="F4DFC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CPU</a:t>
              </a:r>
              <a:endParaRPr sz="1800">
                <a:solidFill>
                  <a:schemeClr val="dk1"/>
                </a:solidFill>
                <a:latin typeface="Arial"/>
                <a:ea typeface="Arial"/>
                <a:cs typeface="Arial"/>
                <a:sym typeface="Arial"/>
              </a:endParaRPr>
            </a:p>
          </p:txBody>
        </p:sp>
        <p:sp>
          <p:nvSpPr>
            <p:cNvPr id="2054" name="Google Shape;2054;p39"/>
            <p:cNvSpPr/>
            <p:nvPr/>
          </p:nvSpPr>
          <p:spPr>
            <a:xfrm>
              <a:off x="8398193" y="2760980"/>
              <a:ext cx="250825" cy="238125"/>
            </a:xfrm>
            <a:prstGeom prst="rect">
              <a:avLst/>
            </a:prstGeom>
            <a:solidFill>
              <a:srgbClr val="F4DFC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CPU</a:t>
              </a:r>
              <a:endParaRPr sz="1800">
                <a:solidFill>
                  <a:schemeClr val="dk1"/>
                </a:solidFill>
                <a:latin typeface="Arial"/>
                <a:ea typeface="Arial"/>
                <a:cs typeface="Arial"/>
                <a:sym typeface="Arial"/>
              </a:endParaRPr>
            </a:p>
          </p:txBody>
        </p:sp>
        <p:sp>
          <p:nvSpPr>
            <p:cNvPr id="2055" name="Google Shape;2055;p39"/>
            <p:cNvSpPr/>
            <p:nvPr/>
          </p:nvSpPr>
          <p:spPr>
            <a:xfrm>
              <a:off x="7566343" y="3154680"/>
              <a:ext cx="250825" cy="114300"/>
            </a:xfrm>
            <a:prstGeom prst="rect">
              <a:avLst/>
            </a:prstGeom>
            <a:solidFill>
              <a:srgbClr val="FFE98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L1</a:t>
              </a:r>
              <a:endParaRPr sz="1800">
                <a:solidFill>
                  <a:schemeClr val="dk1"/>
                </a:solidFill>
                <a:latin typeface="Arial"/>
                <a:ea typeface="Arial"/>
                <a:cs typeface="Arial"/>
                <a:sym typeface="Arial"/>
              </a:endParaRPr>
            </a:p>
          </p:txBody>
        </p:sp>
        <p:sp>
          <p:nvSpPr>
            <p:cNvPr id="2056" name="Google Shape;2056;p39"/>
            <p:cNvSpPr/>
            <p:nvPr/>
          </p:nvSpPr>
          <p:spPr>
            <a:xfrm>
              <a:off x="7844155" y="3154680"/>
              <a:ext cx="250825" cy="114300"/>
            </a:xfrm>
            <a:prstGeom prst="rect">
              <a:avLst/>
            </a:prstGeom>
            <a:solidFill>
              <a:srgbClr val="FFE98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L1</a:t>
              </a:r>
              <a:endParaRPr sz="1800">
                <a:solidFill>
                  <a:schemeClr val="dk1"/>
                </a:solidFill>
                <a:latin typeface="Arial"/>
                <a:ea typeface="Arial"/>
                <a:cs typeface="Arial"/>
                <a:sym typeface="Arial"/>
              </a:endParaRPr>
            </a:p>
          </p:txBody>
        </p:sp>
        <p:sp>
          <p:nvSpPr>
            <p:cNvPr id="2057" name="Google Shape;2057;p39"/>
            <p:cNvSpPr/>
            <p:nvPr/>
          </p:nvSpPr>
          <p:spPr>
            <a:xfrm>
              <a:off x="8120380" y="3154680"/>
              <a:ext cx="252413" cy="114300"/>
            </a:xfrm>
            <a:prstGeom prst="rect">
              <a:avLst/>
            </a:prstGeom>
            <a:solidFill>
              <a:srgbClr val="FFE98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L1</a:t>
              </a:r>
              <a:endParaRPr sz="1800">
                <a:solidFill>
                  <a:schemeClr val="dk1"/>
                </a:solidFill>
                <a:latin typeface="Arial"/>
                <a:ea typeface="Arial"/>
                <a:cs typeface="Arial"/>
                <a:sym typeface="Arial"/>
              </a:endParaRPr>
            </a:p>
          </p:txBody>
        </p:sp>
        <p:sp>
          <p:nvSpPr>
            <p:cNvPr id="2058" name="Google Shape;2058;p39"/>
            <p:cNvSpPr/>
            <p:nvPr/>
          </p:nvSpPr>
          <p:spPr>
            <a:xfrm>
              <a:off x="8398193" y="3159443"/>
              <a:ext cx="250825" cy="114300"/>
            </a:xfrm>
            <a:prstGeom prst="rect">
              <a:avLst/>
            </a:prstGeom>
            <a:solidFill>
              <a:srgbClr val="FFE98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L1</a:t>
              </a:r>
              <a:endParaRPr sz="1800">
                <a:solidFill>
                  <a:schemeClr val="dk1"/>
                </a:solidFill>
                <a:latin typeface="Arial"/>
                <a:ea typeface="Arial"/>
                <a:cs typeface="Arial"/>
                <a:sym typeface="Arial"/>
              </a:endParaRPr>
            </a:p>
          </p:txBody>
        </p:sp>
        <p:sp>
          <p:nvSpPr>
            <p:cNvPr id="2059" name="Google Shape;2059;p39"/>
            <p:cNvSpPr/>
            <p:nvPr/>
          </p:nvSpPr>
          <p:spPr>
            <a:xfrm>
              <a:off x="7566343" y="3429318"/>
              <a:ext cx="1082675" cy="114300"/>
            </a:xfrm>
            <a:prstGeom prst="rect">
              <a:avLst/>
            </a:prstGeom>
            <a:solidFill>
              <a:srgbClr val="EFBC83"/>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L2</a:t>
              </a:r>
              <a:endParaRPr sz="1800">
                <a:solidFill>
                  <a:schemeClr val="dk1"/>
                </a:solidFill>
                <a:latin typeface="Arial"/>
                <a:ea typeface="Arial"/>
                <a:cs typeface="Arial"/>
                <a:sym typeface="Arial"/>
              </a:endParaRPr>
            </a:p>
          </p:txBody>
        </p:sp>
        <p:cxnSp>
          <p:nvCxnSpPr>
            <p:cNvPr id="2060" name="Google Shape;2060;p39"/>
            <p:cNvCxnSpPr/>
            <p:nvPr/>
          </p:nvCxnSpPr>
          <p:spPr>
            <a:xfrm>
              <a:off x="7691755" y="3002280"/>
              <a:ext cx="0" cy="147638"/>
            </a:xfrm>
            <a:prstGeom prst="straightConnector1">
              <a:avLst/>
            </a:prstGeom>
            <a:noFill/>
            <a:ln cap="flat" cmpd="sng" w="12700">
              <a:solidFill>
                <a:schemeClr val="dk1"/>
              </a:solidFill>
              <a:prstDash val="solid"/>
              <a:round/>
              <a:headEnd len="sm" w="sm" type="triangle"/>
              <a:tailEnd len="sm" w="sm" type="triangle"/>
            </a:ln>
          </p:spPr>
        </p:cxnSp>
        <p:cxnSp>
          <p:nvCxnSpPr>
            <p:cNvPr id="2061" name="Google Shape;2061;p39"/>
            <p:cNvCxnSpPr/>
            <p:nvPr/>
          </p:nvCxnSpPr>
          <p:spPr>
            <a:xfrm>
              <a:off x="7975918" y="3002280"/>
              <a:ext cx="0" cy="147638"/>
            </a:xfrm>
            <a:prstGeom prst="straightConnector1">
              <a:avLst/>
            </a:prstGeom>
            <a:noFill/>
            <a:ln cap="flat" cmpd="sng" w="12700">
              <a:solidFill>
                <a:schemeClr val="dk1"/>
              </a:solidFill>
              <a:prstDash val="solid"/>
              <a:round/>
              <a:headEnd len="sm" w="sm" type="triangle"/>
              <a:tailEnd len="sm" w="sm" type="triangle"/>
            </a:ln>
          </p:spPr>
        </p:cxnSp>
        <p:cxnSp>
          <p:nvCxnSpPr>
            <p:cNvPr id="2062" name="Google Shape;2062;p39"/>
            <p:cNvCxnSpPr/>
            <p:nvPr/>
          </p:nvCxnSpPr>
          <p:spPr>
            <a:xfrm>
              <a:off x="8253730" y="3002280"/>
              <a:ext cx="0" cy="149225"/>
            </a:xfrm>
            <a:prstGeom prst="straightConnector1">
              <a:avLst/>
            </a:prstGeom>
            <a:noFill/>
            <a:ln cap="flat" cmpd="sng" w="12700">
              <a:solidFill>
                <a:schemeClr val="dk1"/>
              </a:solidFill>
              <a:prstDash val="solid"/>
              <a:round/>
              <a:headEnd len="sm" w="sm" type="triangle"/>
              <a:tailEnd len="sm" w="sm" type="triangle"/>
            </a:ln>
          </p:spPr>
        </p:cxnSp>
        <p:cxnSp>
          <p:nvCxnSpPr>
            <p:cNvPr id="2063" name="Google Shape;2063;p39"/>
            <p:cNvCxnSpPr/>
            <p:nvPr/>
          </p:nvCxnSpPr>
          <p:spPr>
            <a:xfrm>
              <a:off x="8528368" y="3007043"/>
              <a:ext cx="0" cy="147637"/>
            </a:xfrm>
            <a:prstGeom prst="straightConnector1">
              <a:avLst/>
            </a:prstGeom>
            <a:noFill/>
            <a:ln cap="flat" cmpd="sng" w="12700">
              <a:solidFill>
                <a:schemeClr val="dk1"/>
              </a:solidFill>
              <a:prstDash val="solid"/>
              <a:round/>
              <a:headEnd len="sm" w="sm" type="triangle"/>
              <a:tailEnd len="sm" w="sm" type="triangle"/>
            </a:ln>
          </p:spPr>
        </p:cxnSp>
        <p:cxnSp>
          <p:nvCxnSpPr>
            <p:cNvPr id="2064" name="Google Shape;2064;p39"/>
            <p:cNvCxnSpPr/>
            <p:nvPr/>
          </p:nvCxnSpPr>
          <p:spPr>
            <a:xfrm>
              <a:off x="7691755" y="3278505"/>
              <a:ext cx="0" cy="147638"/>
            </a:xfrm>
            <a:prstGeom prst="straightConnector1">
              <a:avLst/>
            </a:prstGeom>
            <a:noFill/>
            <a:ln cap="flat" cmpd="sng" w="12700">
              <a:solidFill>
                <a:schemeClr val="dk1"/>
              </a:solidFill>
              <a:prstDash val="solid"/>
              <a:round/>
              <a:headEnd len="sm" w="sm" type="triangle"/>
              <a:tailEnd len="sm" w="sm" type="triangle"/>
            </a:ln>
          </p:spPr>
        </p:cxnSp>
        <p:cxnSp>
          <p:nvCxnSpPr>
            <p:cNvPr id="2065" name="Google Shape;2065;p39"/>
            <p:cNvCxnSpPr/>
            <p:nvPr/>
          </p:nvCxnSpPr>
          <p:spPr>
            <a:xfrm>
              <a:off x="7969568" y="3278505"/>
              <a:ext cx="0" cy="147638"/>
            </a:xfrm>
            <a:prstGeom prst="straightConnector1">
              <a:avLst/>
            </a:prstGeom>
            <a:noFill/>
            <a:ln cap="flat" cmpd="sng" w="12700">
              <a:solidFill>
                <a:schemeClr val="dk1"/>
              </a:solidFill>
              <a:prstDash val="solid"/>
              <a:round/>
              <a:headEnd len="sm" w="sm" type="triangle"/>
              <a:tailEnd len="sm" w="sm" type="triangle"/>
            </a:ln>
          </p:spPr>
        </p:cxnSp>
        <p:cxnSp>
          <p:nvCxnSpPr>
            <p:cNvPr id="2066" name="Google Shape;2066;p39"/>
            <p:cNvCxnSpPr/>
            <p:nvPr/>
          </p:nvCxnSpPr>
          <p:spPr>
            <a:xfrm>
              <a:off x="8252143" y="3272155"/>
              <a:ext cx="0" cy="147638"/>
            </a:xfrm>
            <a:prstGeom prst="straightConnector1">
              <a:avLst/>
            </a:prstGeom>
            <a:noFill/>
            <a:ln cap="flat" cmpd="sng" w="12700">
              <a:solidFill>
                <a:schemeClr val="dk1"/>
              </a:solidFill>
              <a:prstDash val="solid"/>
              <a:round/>
              <a:headEnd len="sm" w="sm" type="triangle"/>
              <a:tailEnd len="sm" w="sm" type="triangle"/>
            </a:ln>
          </p:spPr>
        </p:cxnSp>
        <p:cxnSp>
          <p:nvCxnSpPr>
            <p:cNvPr id="2067" name="Google Shape;2067;p39"/>
            <p:cNvCxnSpPr/>
            <p:nvPr/>
          </p:nvCxnSpPr>
          <p:spPr>
            <a:xfrm>
              <a:off x="8523605" y="3272155"/>
              <a:ext cx="0" cy="147638"/>
            </a:xfrm>
            <a:prstGeom prst="straightConnector1">
              <a:avLst/>
            </a:prstGeom>
            <a:noFill/>
            <a:ln cap="flat" cmpd="sng" w="12700">
              <a:solidFill>
                <a:schemeClr val="dk1"/>
              </a:solidFill>
              <a:prstDash val="solid"/>
              <a:round/>
              <a:headEnd len="sm" w="sm" type="triangle"/>
              <a:tailEnd len="sm" w="sm" type="triangle"/>
            </a:ln>
          </p:spPr>
        </p:cxnSp>
        <p:cxnSp>
          <p:nvCxnSpPr>
            <p:cNvPr id="2068" name="Google Shape;2068;p39"/>
            <p:cNvCxnSpPr/>
            <p:nvPr/>
          </p:nvCxnSpPr>
          <p:spPr>
            <a:xfrm>
              <a:off x="8120380" y="3542030"/>
              <a:ext cx="0" cy="273050"/>
            </a:xfrm>
            <a:prstGeom prst="straightConnector1">
              <a:avLst/>
            </a:prstGeom>
            <a:noFill/>
            <a:ln cap="flat" cmpd="sng" w="12700">
              <a:solidFill>
                <a:schemeClr val="dk1"/>
              </a:solidFill>
              <a:prstDash val="solid"/>
              <a:round/>
              <a:headEnd len="sm" w="sm" type="triangle"/>
              <a:tailEnd len="sm" w="sm" type="triangle"/>
            </a:ln>
          </p:spPr>
        </p:cxnSp>
        <p:sp>
          <p:nvSpPr>
            <p:cNvPr id="2069" name="Google Shape;2069;p39"/>
            <p:cNvSpPr txBox="1"/>
            <p:nvPr/>
          </p:nvSpPr>
          <p:spPr>
            <a:xfrm>
              <a:off x="7372668" y="3041968"/>
              <a:ext cx="138112" cy="1746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p:txBody>
        </p:sp>
        <p:sp>
          <p:nvSpPr>
            <p:cNvPr id="2070" name="Google Shape;2070;p39"/>
            <p:cNvSpPr/>
            <p:nvPr/>
          </p:nvSpPr>
          <p:spPr>
            <a:xfrm>
              <a:off x="7118668" y="4056380"/>
              <a:ext cx="1133475" cy="171450"/>
            </a:xfrm>
            <a:prstGeom prst="rect">
              <a:avLst/>
            </a:prstGeom>
            <a:solidFill>
              <a:srgbClr val="EFBC83"/>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L3 Cache / Snoop Filter</a:t>
              </a:r>
              <a:endParaRPr sz="1800">
                <a:solidFill>
                  <a:schemeClr val="dk1"/>
                </a:solidFill>
                <a:latin typeface="Arial"/>
                <a:ea typeface="Arial"/>
                <a:cs typeface="Arial"/>
                <a:sym typeface="Arial"/>
              </a:endParaRPr>
            </a:p>
          </p:txBody>
        </p:sp>
        <p:sp>
          <p:nvSpPr>
            <p:cNvPr id="2071" name="Google Shape;2071;p39"/>
            <p:cNvSpPr/>
            <p:nvPr/>
          </p:nvSpPr>
          <p:spPr>
            <a:xfrm>
              <a:off x="6166168" y="4499293"/>
              <a:ext cx="461962" cy="338137"/>
            </a:xfrm>
            <a:prstGeom prst="rect">
              <a:avLst/>
            </a:prstGeom>
            <a:solidFill>
              <a:srgbClr val="FFE98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Memory</a:t>
              </a:r>
              <a:br>
                <a:rPr lang="en-US" sz="900">
                  <a:solidFill>
                    <a:schemeClr val="dk1"/>
                  </a:solidFill>
                  <a:latin typeface="Arial"/>
                  <a:ea typeface="Arial"/>
                  <a:cs typeface="Arial"/>
                  <a:sym typeface="Arial"/>
                </a:rPr>
              </a:br>
              <a:r>
                <a:rPr lang="en-US" sz="900">
                  <a:solidFill>
                    <a:schemeClr val="dk1"/>
                  </a:solidFill>
                  <a:latin typeface="Arial"/>
                  <a:ea typeface="Arial"/>
                  <a:cs typeface="Arial"/>
                  <a:sym typeface="Arial"/>
                </a:rPr>
                <a:t>Controller</a:t>
              </a:r>
              <a:endParaRPr sz="1800">
                <a:solidFill>
                  <a:schemeClr val="dk1"/>
                </a:solidFill>
                <a:latin typeface="Arial"/>
                <a:ea typeface="Arial"/>
                <a:cs typeface="Arial"/>
                <a:sym typeface="Arial"/>
              </a:endParaRPr>
            </a:p>
          </p:txBody>
        </p:sp>
        <p:sp>
          <p:nvSpPr>
            <p:cNvPr id="2072" name="Google Shape;2072;p39"/>
            <p:cNvSpPr/>
            <p:nvPr/>
          </p:nvSpPr>
          <p:spPr>
            <a:xfrm>
              <a:off x="6813868" y="4499293"/>
              <a:ext cx="460375" cy="338137"/>
            </a:xfrm>
            <a:prstGeom prst="rect">
              <a:avLst/>
            </a:prstGeom>
            <a:solidFill>
              <a:srgbClr val="FFE98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Memory</a:t>
              </a:r>
              <a:br>
                <a:rPr lang="en-US" sz="900">
                  <a:solidFill>
                    <a:schemeClr val="dk1"/>
                  </a:solidFill>
                  <a:latin typeface="Arial"/>
                  <a:ea typeface="Arial"/>
                  <a:cs typeface="Arial"/>
                  <a:sym typeface="Arial"/>
                </a:rPr>
              </a:br>
              <a:r>
                <a:rPr lang="en-US" sz="900">
                  <a:solidFill>
                    <a:schemeClr val="dk1"/>
                  </a:solidFill>
                  <a:latin typeface="Arial"/>
                  <a:ea typeface="Arial"/>
                  <a:cs typeface="Arial"/>
                  <a:sym typeface="Arial"/>
                </a:rPr>
                <a:t>Controller</a:t>
              </a:r>
              <a:endParaRPr sz="1800">
                <a:solidFill>
                  <a:schemeClr val="dk1"/>
                </a:solidFill>
                <a:latin typeface="Arial"/>
                <a:ea typeface="Arial"/>
                <a:cs typeface="Arial"/>
                <a:sym typeface="Arial"/>
              </a:endParaRPr>
            </a:p>
          </p:txBody>
        </p:sp>
        <p:sp>
          <p:nvSpPr>
            <p:cNvPr id="2073" name="Google Shape;2073;p39"/>
            <p:cNvSpPr/>
            <p:nvPr/>
          </p:nvSpPr>
          <p:spPr>
            <a:xfrm>
              <a:off x="8752205" y="4499293"/>
              <a:ext cx="461963" cy="338137"/>
            </a:xfrm>
            <a:prstGeom prst="rect">
              <a:avLst/>
            </a:prstGeom>
            <a:solidFill>
              <a:srgbClr val="A9B6C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Offload</a:t>
              </a:r>
              <a:endParaRPr sz="1800">
                <a:solidFill>
                  <a:schemeClr val="dk1"/>
                </a:solidFill>
                <a:latin typeface="Arial"/>
                <a:ea typeface="Arial"/>
                <a:cs typeface="Arial"/>
                <a:sym typeface="Arial"/>
              </a:endParaRPr>
            </a:p>
          </p:txBody>
        </p:sp>
        <p:cxnSp>
          <p:nvCxnSpPr>
            <p:cNvPr id="2074" name="Google Shape;2074;p39"/>
            <p:cNvCxnSpPr/>
            <p:nvPr/>
          </p:nvCxnSpPr>
          <p:spPr>
            <a:xfrm>
              <a:off x="6396355" y="4331018"/>
              <a:ext cx="0" cy="163512"/>
            </a:xfrm>
            <a:prstGeom prst="straightConnector1">
              <a:avLst/>
            </a:prstGeom>
            <a:noFill/>
            <a:ln cap="flat" cmpd="sng" w="12700">
              <a:solidFill>
                <a:schemeClr val="dk1"/>
              </a:solidFill>
              <a:prstDash val="solid"/>
              <a:round/>
              <a:headEnd len="sm" w="sm" type="triangle"/>
              <a:tailEnd len="sm" w="sm" type="triangle"/>
            </a:ln>
          </p:spPr>
        </p:cxnSp>
        <p:cxnSp>
          <p:nvCxnSpPr>
            <p:cNvPr id="2075" name="Google Shape;2075;p39"/>
            <p:cNvCxnSpPr/>
            <p:nvPr/>
          </p:nvCxnSpPr>
          <p:spPr>
            <a:xfrm>
              <a:off x="7034530" y="4335780"/>
              <a:ext cx="0" cy="163513"/>
            </a:xfrm>
            <a:prstGeom prst="straightConnector1">
              <a:avLst/>
            </a:prstGeom>
            <a:noFill/>
            <a:ln cap="flat" cmpd="sng" w="12700">
              <a:solidFill>
                <a:schemeClr val="dk1"/>
              </a:solidFill>
              <a:prstDash val="solid"/>
              <a:round/>
              <a:headEnd len="sm" w="sm" type="triangle"/>
              <a:tailEnd len="sm" w="sm" type="triangle"/>
            </a:ln>
          </p:spPr>
        </p:cxnSp>
        <p:cxnSp>
          <p:nvCxnSpPr>
            <p:cNvPr id="2076" name="Google Shape;2076;p39"/>
            <p:cNvCxnSpPr/>
            <p:nvPr/>
          </p:nvCxnSpPr>
          <p:spPr>
            <a:xfrm>
              <a:off x="9028430" y="4335780"/>
              <a:ext cx="0" cy="163513"/>
            </a:xfrm>
            <a:prstGeom prst="straightConnector1">
              <a:avLst/>
            </a:prstGeom>
            <a:noFill/>
            <a:ln cap="flat" cmpd="sng" w="12700">
              <a:solidFill>
                <a:schemeClr val="dk1"/>
              </a:solidFill>
              <a:prstDash val="solid"/>
              <a:round/>
              <a:headEnd len="sm" w="sm" type="triangle"/>
              <a:tailEnd len="sm" w="sm" type="triangle"/>
            </a:ln>
          </p:spPr>
        </p:cxnSp>
        <p:sp>
          <p:nvSpPr>
            <p:cNvPr id="2077" name="Google Shape;2077;p39"/>
            <p:cNvSpPr/>
            <p:nvPr/>
          </p:nvSpPr>
          <p:spPr>
            <a:xfrm>
              <a:off x="7496493" y="4469130"/>
              <a:ext cx="461962" cy="336550"/>
            </a:xfrm>
            <a:prstGeom prst="rect">
              <a:avLst/>
            </a:prstGeom>
            <a:solidFill>
              <a:srgbClr val="A9B6C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078" name="Google Shape;2078;p39"/>
            <p:cNvSpPr/>
            <p:nvPr/>
          </p:nvSpPr>
          <p:spPr>
            <a:xfrm>
              <a:off x="8142605" y="4469130"/>
              <a:ext cx="461963" cy="336550"/>
            </a:xfrm>
            <a:prstGeom prst="rect">
              <a:avLst/>
            </a:prstGeom>
            <a:solidFill>
              <a:srgbClr val="A9B6C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079" name="Google Shape;2079;p39"/>
            <p:cNvSpPr/>
            <p:nvPr/>
          </p:nvSpPr>
          <p:spPr>
            <a:xfrm>
              <a:off x="7459980" y="4499293"/>
              <a:ext cx="461963" cy="338137"/>
            </a:xfrm>
            <a:prstGeom prst="rect">
              <a:avLst/>
            </a:prstGeom>
            <a:solidFill>
              <a:srgbClr val="A9B6C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PCIE</a:t>
              </a:r>
              <a:endParaRPr sz="1800">
                <a:solidFill>
                  <a:schemeClr val="dk1"/>
                </a:solidFill>
                <a:latin typeface="Arial"/>
                <a:ea typeface="Arial"/>
                <a:cs typeface="Arial"/>
                <a:sym typeface="Arial"/>
              </a:endParaRPr>
            </a:p>
          </p:txBody>
        </p:sp>
        <p:sp>
          <p:nvSpPr>
            <p:cNvPr id="2080" name="Google Shape;2080;p39"/>
            <p:cNvSpPr/>
            <p:nvPr/>
          </p:nvSpPr>
          <p:spPr>
            <a:xfrm>
              <a:off x="8106093" y="4499293"/>
              <a:ext cx="461962" cy="338137"/>
            </a:xfrm>
            <a:prstGeom prst="rect">
              <a:avLst/>
            </a:prstGeom>
            <a:solidFill>
              <a:srgbClr val="A9B6C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Ethernet</a:t>
              </a:r>
              <a:endParaRPr sz="1800">
                <a:solidFill>
                  <a:schemeClr val="dk1"/>
                </a:solidFill>
                <a:latin typeface="Arial"/>
                <a:ea typeface="Arial"/>
                <a:cs typeface="Arial"/>
                <a:sym typeface="Arial"/>
              </a:endParaRPr>
            </a:p>
          </p:txBody>
        </p:sp>
        <p:cxnSp>
          <p:nvCxnSpPr>
            <p:cNvPr id="2081" name="Google Shape;2081;p39"/>
            <p:cNvCxnSpPr/>
            <p:nvPr/>
          </p:nvCxnSpPr>
          <p:spPr>
            <a:xfrm>
              <a:off x="7691755" y="4335780"/>
              <a:ext cx="0" cy="163513"/>
            </a:xfrm>
            <a:prstGeom prst="straightConnector1">
              <a:avLst/>
            </a:prstGeom>
            <a:noFill/>
            <a:ln cap="flat" cmpd="sng" w="12700">
              <a:solidFill>
                <a:schemeClr val="dk1"/>
              </a:solidFill>
              <a:prstDash val="solid"/>
              <a:round/>
              <a:headEnd len="sm" w="sm" type="triangle"/>
              <a:tailEnd len="sm" w="sm" type="triangle"/>
            </a:ln>
          </p:spPr>
        </p:cxnSp>
        <p:cxnSp>
          <p:nvCxnSpPr>
            <p:cNvPr id="2082" name="Google Shape;2082;p39"/>
            <p:cNvCxnSpPr/>
            <p:nvPr/>
          </p:nvCxnSpPr>
          <p:spPr>
            <a:xfrm>
              <a:off x="8329930" y="4331018"/>
              <a:ext cx="0" cy="163512"/>
            </a:xfrm>
            <a:prstGeom prst="straightConnector1">
              <a:avLst/>
            </a:prstGeom>
            <a:noFill/>
            <a:ln cap="flat" cmpd="sng" w="12700">
              <a:solidFill>
                <a:schemeClr val="dk1"/>
              </a:solidFill>
              <a:prstDash val="solid"/>
              <a:round/>
              <a:headEnd len="sm" w="sm" type="triangle"/>
              <a:tailEnd len="sm" w="sm" type="triangle"/>
            </a:ln>
          </p:spPr>
        </p:cxnSp>
        <p:sp>
          <p:nvSpPr>
            <p:cNvPr id="2083" name="Google Shape;2083;p39"/>
            <p:cNvSpPr/>
            <p:nvPr/>
          </p:nvSpPr>
          <p:spPr>
            <a:xfrm>
              <a:off x="6876573" y="5021580"/>
              <a:ext cx="374650" cy="258763"/>
            </a:xfrm>
            <a:prstGeom prst="rect">
              <a:avLst/>
            </a:prstGeom>
            <a:solidFill>
              <a:srgbClr val="C0D75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084" name="Google Shape;2084;p39"/>
            <p:cNvSpPr/>
            <p:nvPr/>
          </p:nvSpPr>
          <p:spPr>
            <a:xfrm>
              <a:off x="6844823" y="5051743"/>
              <a:ext cx="373063" cy="260350"/>
            </a:xfrm>
            <a:prstGeom prst="rect">
              <a:avLst/>
            </a:prstGeom>
            <a:solidFill>
              <a:srgbClr val="C0D75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DDR</a:t>
              </a:r>
              <a:endParaRPr sz="1800">
                <a:solidFill>
                  <a:schemeClr val="dk1"/>
                </a:solidFill>
                <a:latin typeface="Arial"/>
                <a:ea typeface="Arial"/>
                <a:cs typeface="Arial"/>
                <a:sym typeface="Arial"/>
              </a:endParaRPr>
            </a:p>
          </p:txBody>
        </p:sp>
        <p:cxnSp>
          <p:nvCxnSpPr>
            <p:cNvPr id="2085" name="Google Shape;2085;p39"/>
            <p:cNvCxnSpPr/>
            <p:nvPr/>
          </p:nvCxnSpPr>
          <p:spPr>
            <a:xfrm>
              <a:off x="7044040" y="4834255"/>
              <a:ext cx="4762" cy="217488"/>
            </a:xfrm>
            <a:prstGeom prst="straightConnector1">
              <a:avLst/>
            </a:prstGeom>
            <a:noFill/>
            <a:ln cap="flat" cmpd="sng" w="12700">
              <a:solidFill>
                <a:schemeClr val="dk1"/>
              </a:solidFill>
              <a:prstDash val="solid"/>
              <a:round/>
              <a:headEnd len="sm" w="sm" type="triangle"/>
              <a:tailEnd len="sm" w="sm" type="triangle"/>
            </a:ln>
          </p:spPr>
        </p:cxnSp>
        <p:sp>
          <p:nvSpPr>
            <p:cNvPr id="2086" name="Google Shape;2086;p39"/>
            <p:cNvSpPr/>
            <p:nvPr/>
          </p:nvSpPr>
          <p:spPr>
            <a:xfrm>
              <a:off x="6241573" y="5034599"/>
              <a:ext cx="374650" cy="258763"/>
            </a:xfrm>
            <a:prstGeom prst="rect">
              <a:avLst/>
            </a:prstGeom>
            <a:solidFill>
              <a:srgbClr val="C0D75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087" name="Google Shape;2087;p39"/>
            <p:cNvSpPr/>
            <p:nvPr/>
          </p:nvSpPr>
          <p:spPr>
            <a:xfrm>
              <a:off x="6209823" y="5064762"/>
              <a:ext cx="373063" cy="260350"/>
            </a:xfrm>
            <a:prstGeom prst="rect">
              <a:avLst/>
            </a:prstGeom>
            <a:solidFill>
              <a:srgbClr val="C0D75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DDR</a:t>
              </a:r>
              <a:endParaRPr sz="1800">
                <a:solidFill>
                  <a:schemeClr val="dk1"/>
                </a:solidFill>
                <a:latin typeface="Arial"/>
                <a:ea typeface="Arial"/>
                <a:cs typeface="Arial"/>
                <a:sym typeface="Arial"/>
              </a:endParaRPr>
            </a:p>
          </p:txBody>
        </p:sp>
        <p:cxnSp>
          <p:nvCxnSpPr>
            <p:cNvPr id="2088" name="Google Shape;2088;p39"/>
            <p:cNvCxnSpPr/>
            <p:nvPr/>
          </p:nvCxnSpPr>
          <p:spPr>
            <a:xfrm flipH="1">
              <a:off x="6399527" y="4837430"/>
              <a:ext cx="1587" cy="217488"/>
            </a:xfrm>
            <a:prstGeom prst="straightConnector1">
              <a:avLst/>
            </a:prstGeom>
            <a:noFill/>
            <a:ln cap="flat" cmpd="sng" w="12700">
              <a:solidFill>
                <a:schemeClr val="dk1"/>
              </a:solidFill>
              <a:prstDash val="solid"/>
              <a:round/>
              <a:headEnd len="sm" w="sm" type="triangle"/>
              <a:tailEnd len="sm" w="sm" type="triangle"/>
            </a:ln>
          </p:spPr>
        </p:cxnSp>
      </p:grpSp>
      <p:sp>
        <p:nvSpPr>
          <p:cNvPr id="2089" name="Google Shape;2089;p39"/>
          <p:cNvSpPr/>
          <p:nvPr/>
        </p:nvSpPr>
        <p:spPr>
          <a:xfrm>
            <a:off x="1703526" y="4444394"/>
            <a:ext cx="3121058" cy="549280"/>
          </a:xfrm>
          <a:custGeom>
            <a:rect b="b" l="l" r="r" t="t"/>
            <a:pathLst>
              <a:path extrusionOk="0" h="120000" w="120000">
                <a:moveTo>
                  <a:pt x="0" y="0"/>
                </a:moveTo>
                <a:lnTo>
                  <a:pt x="120000" y="0"/>
                </a:lnTo>
                <a:lnTo>
                  <a:pt x="120000" y="120000"/>
                </a:lnTo>
                <a:lnTo>
                  <a:pt x="0" y="120000"/>
                </a:lnTo>
                <a:close/>
              </a:path>
              <a:path extrusionOk="0" fill="none" h="120000" w="120000">
                <a:moveTo>
                  <a:pt x="119998" y="64116"/>
                </a:moveTo>
                <a:lnTo>
                  <a:pt x="190831" y="170862"/>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Problem #1: DDR Memory Controller page management </a:t>
            </a:r>
            <a:endParaRPr/>
          </a:p>
        </p:txBody>
      </p:sp>
      <p:sp>
        <p:nvSpPr>
          <p:cNvPr id="2090" name="Google Shape;2090;p39"/>
          <p:cNvSpPr/>
          <p:nvPr/>
        </p:nvSpPr>
        <p:spPr>
          <a:xfrm>
            <a:off x="1748866" y="1712752"/>
            <a:ext cx="3121058" cy="549280"/>
          </a:xfrm>
          <a:custGeom>
            <a:rect b="b" l="l" r="r" t="t"/>
            <a:pathLst>
              <a:path extrusionOk="0" h="120000" w="120000">
                <a:moveTo>
                  <a:pt x="0" y="0"/>
                </a:moveTo>
                <a:lnTo>
                  <a:pt x="120000" y="0"/>
                </a:lnTo>
                <a:lnTo>
                  <a:pt x="120000" y="120000"/>
                </a:lnTo>
                <a:lnTo>
                  <a:pt x="0" y="120000"/>
                </a:lnTo>
                <a:close/>
              </a:path>
              <a:path extrusionOk="0" fill="none" h="120000" w="120000">
                <a:moveTo>
                  <a:pt x="119998" y="64116"/>
                </a:moveTo>
                <a:lnTo>
                  <a:pt x="179112" y="155602"/>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Problem #2: Cache Coherency state traversal </a:t>
            </a:r>
            <a:endParaRPr/>
          </a:p>
        </p:txBody>
      </p:sp>
      <p:sp>
        <p:nvSpPr>
          <p:cNvPr id="2091" name="Google Shape;2091;p39"/>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092" name="Google Shape;2092;p39"/>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8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ASIC Biggest Functional Verification Challenge</a:t>
            </a:r>
            <a:endParaRPr/>
          </a:p>
        </p:txBody>
      </p:sp>
      <p:graphicFrame>
        <p:nvGraphicFramePr>
          <p:cNvPr id="135" name="Google Shape;135;p4"/>
          <p:cNvGraphicFramePr/>
          <p:nvPr/>
        </p:nvGraphicFramePr>
        <p:xfrm>
          <a:off x="411163" y="1054801"/>
          <a:ext cx="11376025" cy="5187076"/>
        </p:xfrm>
        <a:graphic>
          <a:graphicData uri="http://schemas.openxmlformats.org/drawingml/2006/chart">
            <c:chart r:id="rId3"/>
          </a:graphicData>
        </a:graphic>
      </p:graphicFrame>
      <p:sp>
        <p:nvSpPr>
          <p:cNvPr id="136" name="Google Shape;136;p4"/>
          <p:cNvSpPr txBox="1"/>
          <p:nvPr/>
        </p:nvSpPr>
        <p:spPr>
          <a:xfrm>
            <a:off x="249452" y="5980288"/>
            <a:ext cx="7211721" cy="261588"/>
          </a:xfrm>
          <a:prstGeom prst="rect">
            <a:avLst/>
          </a:prstGeom>
          <a:noFill/>
          <a:ln>
            <a:noFill/>
          </a:ln>
        </p:spPr>
        <p:txBody>
          <a:bodyPr anchorCtr="0" anchor="b" bIns="60925" lIns="182825" spcFirstLastPara="1" rIns="121875" wrap="square" tIns="60925">
            <a:spAutoFit/>
          </a:bodyPr>
          <a:lstStyle/>
          <a:p>
            <a:pPr indent="0" lvl="0" marL="0" marR="0" rtl="0" algn="l">
              <a:spcBef>
                <a:spcPts val="0"/>
              </a:spcBef>
              <a:spcAft>
                <a:spcPts val="0"/>
              </a:spcAft>
              <a:buNone/>
            </a:pPr>
            <a:r>
              <a:rPr b="0" i="1" lang="en-US" sz="900" u="none" cap="none" strike="noStrike">
                <a:solidFill>
                  <a:srgbClr val="7F7F7F"/>
                </a:solidFill>
                <a:latin typeface="Arial"/>
                <a:ea typeface="Arial"/>
                <a:cs typeface="Arial"/>
                <a:sym typeface="Arial"/>
              </a:rPr>
              <a:t>Source:  Wilson Research Group and Mentor, A Siemens Business, 2020 Functional Verification Study </a:t>
            </a:r>
            <a:endParaRPr/>
          </a:p>
        </p:txBody>
      </p:sp>
      <p:sp>
        <p:nvSpPr>
          <p:cNvPr id="137" name="Google Shape;137;p4"/>
          <p:cNvSpPr/>
          <p:nvPr/>
        </p:nvSpPr>
        <p:spPr>
          <a:xfrm>
            <a:off x="934948" y="1130884"/>
            <a:ext cx="10613205" cy="677819"/>
          </a:xfrm>
          <a:prstGeom prst="roundRect">
            <a:avLst>
              <a:gd fmla="val 16667" name="adj"/>
            </a:avLst>
          </a:prstGeom>
          <a:noFill/>
          <a:ln cap="flat" cmpd="sng" w="57150">
            <a:solidFill>
              <a:srgbClr val="C00000"/>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38" name="Google Shape;138;p4"/>
          <p:cNvSpPr/>
          <p:nvPr/>
        </p:nvSpPr>
        <p:spPr>
          <a:xfrm>
            <a:off x="10719064" y="2587914"/>
            <a:ext cx="274390" cy="1198640"/>
          </a:xfrm>
          <a:prstGeom prst="leftBrace">
            <a:avLst>
              <a:gd fmla="val 8333" name="adj1"/>
              <a:gd fmla="val 50000" name="adj2"/>
            </a:avLst>
          </a:prstGeom>
          <a:noFill/>
          <a:ln cap="flat" cmpd="sng" w="9525">
            <a:solidFill>
              <a:schemeClr val="accent1"/>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l">
              <a:spcBef>
                <a:spcPts val="0"/>
              </a:spcBef>
              <a:spcAft>
                <a:spcPts val="0"/>
              </a:spcAft>
              <a:buNone/>
            </a:pPr>
            <a:r>
              <a:t/>
            </a:r>
            <a:endParaRPr b="0" i="0" sz="1100" u="none" cap="none" strike="noStrike">
              <a:solidFill>
                <a:schemeClr val="dk1"/>
              </a:solidFill>
              <a:latin typeface="Calibri"/>
              <a:ea typeface="Calibri"/>
              <a:cs typeface="Calibri"/>
              <a:sym typeface="Calibri"/>
            </a:endParaRPr>
          </a:p>
        </p:txBody>
      </p:sp>
      <p:sp>
        <p:nvSpPr>
          <p:cNvPr id="139" name="Google Shape;139;p4"/>
          <p:cNvSpPr/>
          <p:nvPr/>
        </p:nvSpPr>
        <p:spPr>
          <a:xfrm>
            <a:off x="10719064" y="3811076"/>
            <a:ext cx="274390" cy="1289970"/>
          </a:xfrm>
          <a:prstGeom prst="leftBrace">
            <a:avLst>
              <a:gd fmla="val 8333" name="adj1"/>
              <a:gd fmla="val 50000" name="adj2"/>
            </a:avLst>
          </a:prstGeom>
          <a:noFill/>
          <a:ln cap="flat" cmpd="sng" w="9525">
            <a:solidFill>
              <a:schemeClr val="accent1"/>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l">
              <a:spcBef>
                <a:spcPts val="0"/>
              </a:spcBef>
              <a:spcAft>
                <a:spcPts val="0"/>
              </a:spcAft>
              <a:buNone/>
            </a:pPr>
            <a:r>
              <a:t/>
            </a:r>
            <a:endParaRPr b="0" i="0" sz="1100" u="none" cap="none" strike="noStrike">
              <a:solidFill>
                <a:schemeClr val="dk1"/>
              </a:solidFill>
              <a:latin typeface="Calibri"/>
              <a:ea typeface="Calibri"/>
              <a:cs typeface="Calibri"/>
              <a:sym typeface="Calibri"/>
            </a:endParaRPr>
          </a:p>
        </p:txBody>
      </p:sp>
      <p:sp>
        <p:nvSpPr>
          <p:cNvPr id="140" name="Google Shape;140;p4"/>
          <p:cNvSpPr txBox="1"/>
          <p:nvPr/>
        </p:nvSpPr>
        <p:spPr>
          <a:xfrm>
            <a:off x="10089647" y="3071689"/>
            <a:ext cx="560383" cy="245752"/>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i="0" lang="en-US" sz="1400" u="none" cap="none" strike="noStrike">
                <a:solidFill>
                  <a:schemeClr val="dk1"/>
                </a:solidFill>
                <a:latin typeface="Calibri"/>
                <a:ea typeface="Calibri"/>
                <a:cs typeface="Calibri"/>
                <a:sym typeface="Calibri"/>
              </a:rPr>
              <a:t>ASIC</a:t>
            </a:r>
            <a:endParaRPr/>
          </a:p>
        </p:txBody>
      </p:sp>
      <p:sp>
        <p:nvSpPr>
          <p:cNvPr id="141" name="Google Shape;141;p4"/>
          <p:cNvSpPr txBox="1"/>
          <p:nvPr/>
        </p:nvSpPr>
        <p:spPr>
          <a:xfrm>
            <a:off x="10089647" y="4360564"/>
            <a:ext cx="560383" cy="245753"/>
          </a:xfrm>
          <a:prstGeom prst="rect">
            <a:avLst/>
          </a:prstGeom>
          <a:noFill/>
          <a:ln>
            <a:noFill/>
          </a:ln>
        </p:spPr>
        <p:txBody>
          <a:bodyPr anchorCtr="0" anchor="t" bIns="0" lIns="0" spcFirstLastPara="1" rIns="0" wrap="square" tIns="0">
            <a:spAutoFit/>
          </a:bodyPr>
          <a:lstStyle/>
          <a:p>
            <a:pPr indent="0" lvl="0" marL="0" marR="0" rtl="0" algn="r">
              <a:spcBef>
                <a:spcPts val="0"/>
              </a:spcBef>
              <a:spcAft>
                <a:spcPts val="0"/>
              </a:spcAft>
              <a:buNone/>
            </a:pPr>
            <a:r>
              <a:rPr b="1" i="0" lang="en-US" sz="1400" u="none" cap="none" strike="noStrike">
                <a:solidFill>
                  <a:schemeClr val="dk1"/>
                </a:solidFill>
                <a:latin typeface="Calibri"/>
                <a:ea typeface="Calibri"/>
                <a:cs typeface="Calibri"/>
                <a:sym typeface="Calibri"/>
              </a:rPr>
              <a:t>FPGA</a:t>
            </a:r>
            <a:endParaRPr/>
          </a:p>
        </p:txBody>
      </p:sp>
      <p:sp>
        <p:nvSpPr>
          <p:cNvPr id="142" name="Google Shape;142;p4"/>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143" name="Google Shape;143;p4"/>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6" name="Shape 2096"/>
        <p:cNvGrpSpPr/>
        <p:nvPr/>
      </p:nvGrpSpPr>
      <p:grpSpPr>
        <a:xfrm>
          <a:off x="0" y="0"/>
          <a:ext cx="0" cy="0"/>
          <a:chOff x="0" y="0"/>
          <a:chExt cx="0" cy="0"/>
        </a:xfrm>
      </p:grpSpPr>
      <p:sp>
        <p:nvSpPr>
          <p:cNvPr id="2097" name="Google Shape;2097;p4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Problem #1: DDR Page management </a:t>
            </a:r>
            <a:endParaRPr/>
          </a:p>
        </p:txBody>
      </p:sp>
      <p:pic>
        <p:nvPicPr>
          <p:cNvPr descr="Diagram&#10;&#10;Description automatically generated" id="2098" name="Google Shape;2098;p40"/>
          <p:cNvPicPr preferRelativeResize="0"/>
          <p:nvPr/>
        </p:nvPicPr>
        <p:blipFill rotWithShape="1">
          <a:blip r:embed="rId3">
            <a:alphaModFix/>
          </a:blip>
          <a:srcRect b="0" l="0" r="0" t="0"/>
          <a:stretch/>
        </p:blipFill>
        <p:spPr>
          <a:xfrm>
            <a:off x="5732599" y="1167904"/>
            <a:ext cx="6015250" cy="2432727"/>
          </a:xfrm>
          <a:prstGeom prst="rect">
            <a:avLst/>
          </a:prstGeom>
          <a:noFill/>
          <a:ln>
            <a:noFill/>
          </a:ln>
        </p:spPr>
      </p:pic>
      <p:pic>
        <p:nvPicPr>
          <p:cNvPr descr="Table&#10;&#10;Description automatically generated" id="2099" name="Google Shape;2099;p40"/>
          <p:cNvPicPr preferRelativeResize="0"/>
          <p:nvPr/>
        </p:nvPicPr>
        <p:blipFill rotWithShape="1">
          <a:blip r:embed="rId4">
            <a:alphaModFix/>
          </a:blip>
          <a:srcRect b="50000" l="0" r="44820" t="25143"/>
          <a:stretch/>
        </p:blipFill>
        <p:spPr>
          <a:xfrm>
            <a:off x="6577149" y="3870597"/>
            <a:ext cx="4039068" cy="1819499"/>
          </a:xfrm>
          <a:prstGeom prst="rect">
            <a:avLst/>
          </a:prstGeom>
          <a:noFill/>
          <a:ln>
            <a:noFill/>
          </a:ln>
        </p:spPr>
      </p:pic>
      <p:sp>
        <p:nvSpPr>
          <p:cNvPr id="2100" name="Google Shape;2100;p40"/>
          <p:cNvSpPr txBox="1"/>
          <p:nvPr/>
        </p:nvSpPr>
        <p:spPr>
          <a:xfrm>
            <a:off x="838200" y="1233577"/>
            <a:ext cx="4572000" cy="4943386"/>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DDR is organized in Pages</a:t>
            </a:r>
            <a:endParaRPr/>
          </a:p>
          <a:p>
            <a:pPr indent="-228600" lvl="1" marL="685800" marR="0" rtl="0" algn="l">
              <a:lnSpc>
                <a:spcPct val="90000"/>
              </a:lnSpc>
              <a:spcBef>
                <a:spcPts val="5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Identified by group, bank, row, column</a:t>
            </a:r>
            <a:endParaRPr/>
          </a:p>
          <a:p>
            <a:pPr indent="-228600" lvl="0" marL="228600" marR="0" rtl="0" algn="l">
              <a:lnSpc>
                <a:spcPct val="90000"/>
              </a:lnSpc>
              <a:spcBef>
                <a:spcPts val="10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Access in same page is fast</a:t>
            </a:r>
            <a:endParaRPr/>
          </a:p>
          <a:p>
            <a:pPr indent="-228600" lvl="1" marL="685800" marR="0" rtl="0" algn="l">
              <a:lnSpc>
                <a:spcPct val="90000"/>
              </a:lnSpc>
              <a:spcBef>
                <a:spcPts val="5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But memory controller may need to interleave refresh</a:t>
            </a:r>
            <a:endParaRPr/>
          </a:p>
          <a:p>
            <a:pPr indent="-228600" lvl="0" marL="228600" marR="0" rtl="0" algn="l">
              <a:lnSpc>
                <a:spcPct val="90000"/>
              </a:lnSpc>
              <a:spcBef>
                <a:spcPts val="10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Access to different page in same bank is slow </a:t>
            </a:r>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Objective</a:t>
            </a:r>
            <a:r>
              <a:rPr lang="en-US" sz="2400">
                <a:solidFill>
                  <a:schemeClr val="dk1"/>
                </a:solidFill>
                <a:latin typeface="Calibri"/>
                <a:ea typeface="Calibri"/>
                <a:cs typeface="Calibri"/>
                <a:sym typeface="Calibri"/>
              </a:rPr>
              <a:t>: generate sequences of read/write addresses to stress memory controller page management</a:t>
            </a:r>
            <a:endParaRPr/>
          </a:p>
        </p:txBody>
      </p:sp>
      <p:sp>
        <p:nvSpPr>
          <p:cNvPr id="2101" name="Google Shape;2101;p40"/>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102" name="Google Shape;2102;p40"/>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6" name="Shape 2106"/>
        <p:cNvGrpSpPr/>
        <p:nvPr/>
      </p:nvGrpSpPr>
      <p:grpSpPr>
        <a:xfrm>
          <a:off x="0" y="0"/>
          <a:ext cx="0" cy="0"/>
          <a:chOff x="0" y="0"/>
          <a:chExt cx="0" cy="0"/>
        </a:xfrm>
      </p:grpSpPr>
      <p:sp>
        <p:nvSpPr>
          <p:cNvPr id="2107" name="Google Shape;2107;p4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Problem #2: Cache Coherency State traversal</a:t>
            </a:r>
            <a:endParaRPr/>
          </a:p>
        </p:txBody>
      </p:sp>
      <p:pic>
        <p:nvPicPr>
          <p:cNvPr id="2108" name="Google Shape;2108;p41"/>
          <p:cNvPicPr preferRelativeResize="0"/>
          <p:nvPr/>
        </p:nvPicPr>
        <p:blipFill rotWithShape="1">
          <a:blip r:embed="rId3">
            <a:alphaModFix/>
          </a:blip>
          <a:srcRect b="0" l="0" r="0" t="0"/>
          <a:stretch/>
        </p:blipFill>
        <p:spPr>
          <a:xfrm>
            <a:off x="6856924" y="1608894"/>
            <a:ext cx="4661976" cy="3827662"/>
          </a:xfrm>
          <a:prstGeom prst="rect">
            <a:avLst/>
          </a:prstGeom>
          <a:noFill/>
          <a:ln>
            <a:noFill/>
          </a:ln>
        </p:spPr>
      </p:pic>
      <p:sp>
        <p:nvSpPr>
          <p:cNvPr id="2109" name="Google Shape;2109;p41"/>
          <p:cNvSpPr txBox="1"/>
          <p:nvPr/>
        </p:nvSpPr>
        <p:spPr>
          <a:xfrm>
            <a:off x="838200" y="1233577"/>
            <a:ext cx="4572000" cy="4943386"/>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SoC’s have multi-level caches </a:t>
            </a:r>
            <a:endParaRPr/>
          </a:p>
          <a:p>
            <a:pPr indent="-228600" lvl="0" marL="228600" marR="0" rtl="0" algn="l">
              <a:lnSpc>
                <a:spcPct val="90000"/>
              </a:lnSpc>
              <a:spcBef>
                <a:spcPts val="10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Each cache level may have different coherency protocols </a:t>
            </a:r>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Objective: </a:t>
            </a:r>
            <a:r>
              <a:rPr lang="en-US" sz="2400">
                <a:solidFill>
                  <a:schemeClr val="dk1"/>
                </a:solidFill>
                <a:latin typeface="Calibri"/>
                <a:ea typeface="Calibri"/>
                <a:cs typeface="Calibri"/>
                <a:sym typeface="Calibri"/>
              </a:rPr>
              <a:t>Generate sequences of operations scheduled on correct cores to traverse all coherency transitions </a:t>
            </a:r>
            <a:endParaRPr/>
          </a:p>
        </p:txBody>
      </p:sp>
      <p:sp>
        <p:nvSpPr>
          <p:cNvPr id="2110" name="Google Shape;2110;p41"/>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111" name="Google Shape;2111;p41"/>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5" name="Shape 2115"/>
        <p:cNvGrpSpPr/>
        <p:nvPr/>
      </p:nvGrpSpPr>
      <p:grpSpPr>
        <a:xfrm>
          <a:off x="0" y="0"/>
          <a:ext cx="0" cy="0"/>
          <a:chOff x="0" y="0"/>
          <a:chExt cx="0" cy="0"/>
        </a:xfrm>
      </p:grpSpPr>
      <p:sp>
        <p:nvSpPr>
          <p:cNvPr id="2116" name="Google Shape;2116;p4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Problem #3: Combing Problem #1 &amp; #2</a:t>
            </a:r>
            <a:endParaRPr/>
          </a:p>
        </p:txBody>
      </p:sp>
      <p:pic>
        <p:nvPicPr>
          <p:cNvPr id="2117" name="Google Shape;2117;p42"/>
          <p:cNvPicPr preferRelativeResize="0"/>
          <p:nvPr/>
        </p:nvPicPr>
        <p:blipFill rotWithShape="1">
          <a:blip r:embed="rId3">
            <a:alphaModFix/>
          </a:blip>
          <a:srcRect b="0" l="0" r="0" t="0"/>
          <a:stretch/>
        </p:blipFill>
        <p:spPr>
          <a:xfrm>
            <a:off x="7282440" y="2870866"/>
            <a:ext cx="3686270" cy="3026570"/>
          </a:xfrm>
          <a:prstGeom prst="rect">
            <a:avLst/>
          </a:prstGeom>
          <a:noFill/>
          <a:ln>
            <a:noFill/>
          </a:ln>
        </p:spPr>
      </p:pic>
      <p:sp>
        <p:nvSpPr>
          <p:cNvPr id="2118" name="Google Shape;2118;p42"/>
          <p:cNvSpPr txBox="1"/>
          <p:nvPr/>
        </p:nvSpPr>
        <p:spPr>
          <a:xfrm>
            <a:off x="838200" y="1233577"/>
            <a:ext cx="4572000" cy="4943386"/>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Traversing cache states must access DDR memory at various times</a:t>
            </a:r>
            <a:endParaRPr/>
          </a:p>
          <a:p>
            <a:pPr indent="-228600" lvl="0" marL="228600" marR="0" rtl="0" algn="l">
              <a:lnSpc>
                <a:spcPct val="90000"/>
              </a:lnSpc>
              <a:spcBef>
                <a:spcPts val="10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DDR read/write operations have different timings based on pattern of address and page management.</a:t>
            </a:r>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Objective: </a:t>
            </a:r>
            <a:r>
              <a:rPr lang="en-US" sz="2400">
                <a:solidFill>
                  <a:schemeClr val="dk1"/>
                </a:solidFill>
                <a:latin typeface="Calibri"/>
                <a:ea typeface="Calibri"/>
                <a:cs typeface="Calibri"/>
                <a:sym typeface="Calibri"/>
              </a:rPr>
              <a:t>Generate sequences of operations scheduled on correct cores to traverse all coherency transitions while stressing DDR Page management </a:t>
            </a:r>
            <a:endParaRPr/>
          </a:p>
        </p:txBody>
      </p:sp>
      <p:pic>
        <p:nvPicPr>
          <p:cNvPr descr="Diagram&#10;&#10;Description automatically generated" id="2119" name="Google Shape;2119;p42"/>
          <p:cNvPicPr preferRelativeResize="0"/>
          <p:nvPr/>
        </p:nvPicPr>
        <p:blipFill rotWithShape="1">
          <a:blip r:embed="rId4">
            <a:alphaModFix/>
          </a:blip>
          <a:srcRect b="0" l="0" r="0" t="0"/>
          <a:stretch/>
        </p:blipFill>
        <p:spPr>
          <a:xfrm>
            <a:off x="6863975" y="1233577"/>
            <a:ext cx="4048421" cy="1637289"/>
          </a:xfrm>
          <a:prstGeom prst="rect">
            <a:avLst/>
          </a:prstGeom>
          <a:noFill/>
          <a:ln>
            <a:noFill/>
          </a:ln>
        </p:spPr>
      </p:pic>
      <p:sp>
        <p:nvSpPr>
          <p:cNvPr id="2120" name="Google Shape;2120;p42"/>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121" name="Google Shape;2121;p42"/>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5" name="Shape 2125"/>
        <p:cNvGrpSpPr/>
        <p:nvPr/>
      </p:nvGrpSpPr>
      <p:grpSpPr>
        <a:xfrm>
          <a:off x="0" y="0"/>
          <a:ext cx="0" cy="0"/>
          <a:chOff x="0" y="0"/>
          <a:chExt cx="0" cy="0"/>
        </a:xfrm>
      </p:grpSpPr>
      <p:sp>
        <p:nvSpPr>
          <p:cNvPr id="2126" name="Google Shape;2126;p4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Scenario Modeling Challenges with SystemVerilog</a:t>
            </a:r>
            <a:endParaRPr/>
          </a:p>
        </p:txBody>
      </p:sp>
      <p:sp>
        <p:nvSpPr>
          <p:cNvPr id="2127" name="Google Shape;2127;p43"/>
          <p:cNvSpPr txBox="1"/>
          <p:nvPr>
            <p:ph idx="1" type="body"/>
          </p:nvPr>
        </p:nvSpPr>
        <p:spPr>
          <a:xfrm>
            <a:off x="609600" y="1447801"/>
            <a:ext cx="10972800" cy="4495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Char char="•"/>
            </a:pPr>
            <a:r>
              <a:rPr lang="en-US"/>
              <a:t>Both Problem #1 DDR page management and Problem #2 Cache coherency state transitions requires </a:t>
            </a:r>
            <a:r>
              <a:rPr i="1" lang="en-US"/>
              <a:t>sequences</a:t>
            </a:r>
            <a:r>
              <a:rPr lang="en-US"/>
              <a:t> of related operations </a:t>
            </a:r>
            <a:r>
              <a:rPr i="1" lang="en-US"/>
              <a:t>scheduled </a:t>
            </a:r>
            <a:r>
              <a:rPr lang="en-US"/>
              <a:t>across different cpu cores.</a:t>
            </a:r>
            <a:endParaRPr/>
          </a:p>
          <a:p>
            <a:pPr indent="-165100" lvl="0" marL="342900" rtl="0" algn="l">
              <a:spcBef>
                <a:spcPts val="560"/>
              </a:spcBef>
              <a:spcAft>
                <a:spcPts val="0"/>
              </a:spcAft>
              <a:buClr>
                <a:schemeClr val="dk1"/>
              </a:buClr>
              <a:buSzPts val="2800"/>
              <a:buNone/>
            </a:pPr>
            <a:r>
              <a:t/>
            </a:r>
            <a:endParaRPr/>
          </a:p>
          <a:p>
            <a:pPr indent="-342900" lvl="0" marL="342900" rtl="0" algn="l">
              <a:spcBef>
                <a:spcPts val="560"/>
              </a:spcBef>
              <a:spcAft>
                <a:spcPts val="0"/>
              </a:spcAft>
              <a:buClr>
                <a:schemeClr val="dk1"/>
              </a:buClr>
              <a:buSzPts val="2800"/>
              <a:buChar char="•"/>
            </a:pPr>
            <a:r>
              <a:rPr lang="en-US"/>
              <a:t>This is difficult to model natively in UVM/SystemVerilog</a:t>
            </a:r>
            <a:endParaRPr/>
          </a:p>
          <a:p>
            <a:pPr indent="-165100" lvl="0" marL="342900" rtl="0" algn="l">
              <a:spcBef>
                <a:spcPts val="560"/>
              </a:spcBef>
              <a:spcAft>
                <a:spcPts val="0"/>
              </a:spcAft>
              <a:buClr>
                <a:schemeClr val="dk1"/>
              </a:buClr>
              <a:buSzPts val="2800"/>
              <a:buNone/>
            </a:pPr>
            <a:r>
              <a:t/>
            </a:r>
            <a:endParaRPr/>
          </a:p>
          <a:p>
            <a:pPr indent="-342900" lvl="0" marL="342900" rtl="0" algn="l">
              <a:spcBef>
                <a:spcPts val="560"/>
              </a:spcBef>
              <a:spcAft>
                <a:spcPts val="0"/>
              </a:spcAft>
              <a:buClr>
                <a:schemeClr val="dk1"/>
              </a:buClr>
              <a:buSzPts val="2800"/>
              <a:buChar char="•"/>
            </a:pPr>
            <a:r>
              <a:rPr lang="en-US"/>
              <a:t>PSS provides elegant solutions to such problems</a:t>
            </a:r>
            <a:endParaRPr/>
          </a:p>
        </p:txBody>
      </p:sp>
      <p:sp>
        <p:nvSpPr>
          <p:cNvPr id="2128" name="Google Shape;2128;p43"/>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129" name="Google Shape;2129;p43"/>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7">
                                            <p:txEl>
                                              <p:pRg end="0" st="0"/>
                                            </p:txEl>
                                          </p:spTgt>
                                        </p:tgtEl>
                                        <p:attrNameLst>
                                          <p:attrName>style.visibility</p:attrName>
                                        </p:attrNameLst>
                                      </p:cBhvr>
                                      <p:to>
                                        <p:strVal val="visible"/>
                                      </p:to>
                                    </p:set>
                                    <p:animEffect filter="fade" transition="in">
                                      <p:cBhvr>
                                        <p:cTn dur="500"/>
                                        <p:tgtEl>
                                          <p:spTgt spid="212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7">
                                            <p:txEl>
                                              <p:pRg end="1" st="1"/>
                                            </p:txEl>
                                          </p:spTgt>
                                        </p:tgtEl>
                                        <p:attrNameLst>
                                          <p:attrName>style.visibility</p:attrName>
                                        </p:attrNameLst>
                                      </p:cBhvr>
                                      <p:to>
                                        <p:strVal val="visible"/>
                                      </p:to>
                                    </p:set>
                                    <p:animEffect filter="fade" transition="in">
                                      <p:cBhvr>
                                        <p:cTn dur="500"/>
                                        <p:tgtEl>
                                          <p:spTgt spid="212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7">
                                            <p:txEl>
                                              <p:pRg end="2" st="2"/>
                                            </p:txEl>
                                          </p:spTgt>
                                        </p:tgtEl>
                                        <p:attrNameLst>
                                          <p:attrName>style.visibility</p:attrName>
                                        </p:attrNameLst>
                                      </p:cBhvr>
                                      <p:to>
                                        <p:strVal val="visible"/>
                                      </p:to>
                                    </p:set>
                                    <p:animEffect filter="fade" transition="in">
                                      <p:cBhvr>
                                        <p:cTn dur="500"/>
                                        <p:tgtEl>
                                          <p:spTgt spid="212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7">
                                            <p:txEl>
                                              <p:pRg end="3" st="3"/>
                                            </p:txEl>
                                          </p:spTgt>
                                        </p:tgtEl>
                                        <p:attrNameLst>
                                          <p:attrName>style.visibility</p:attrName>
                                        </p:attrNameLst>
                                      </p:cBhvr>
                                      <p:to>
                                        <p:strVal val="visible"/>
                                      </p:to>
                                    </p:set>
                                    <p:animEffect filter="fade" transition="in">
                                      <p:cBhvr>
                                        <p:cTn dur="500"/>
                                        <p:tgtEl>
                                          <p:spTgt spid="212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7">
                                            <p:txEl>
                                              <p:pRg end="4" st="4"/>
                                            </p:txEl>
                                          </p:spTgt>
                                        </p:tgtEl>
                                        <p:attrNameLst>
                                          <p:attrName>style.visibility</p:attrName>
                                        </p:attrNameLst>
                                      </p:cBhvr>
                                      <p:to>
                                        <p:strVal val="visible"/>
                                      </p:to>
                                    </p:set>
                                    <p:animEffect filter="fade" transition="in">
                                      <p:cBhvr>
                                        <p:cTn dur="500"/>
                                        <p:tgtEl>
                                          <p:spTgt spid="212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3" name="Shape 2133"/>
        <p:cNvGrpSpPr/>
        <p:nvPr/>
      </p:nvGrpSpPr>
      <p:grpSpPr>
        <a:xfrm>
          <a:off x="0" y="0"/>
          <a:ext cx="0" cy="0"/>
          <a:chOff x="0" y="0"/>
          <a:chExt cx="0" cy="0"/>
        </a:xfrm>
      </p:grpSpPr>
      <p:sp>
        <p:nvSpPr>
          <p:cNvPr id="2134" name="Google Shape;2134;p4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Basic Read/Write tests</a:t>
            </a:r>
            <a:endParaRPr/>
          </a:p>
        </p:txBody>
      </p:sp>
      <p:sp>
        <p:nvSpPr>
          <p:cNvPr id="2135" name="Google Shape;2135;p44"/>
          <p:cNvSpPr txBox="1"/>
          <p:nvPr>
            <p:ph idx="1" type="body"/>
          </p:nvPr>
        </p:nvSpPr>
        <p:spPr>
          <a:xfrm>
            <a:off x="838200" y="2485907"/>
            <a:ext cx="10515600" cy="3020371"/>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800"/>
              <a:buChar char="•"/>
            </a:pPr>
            <a:r>
              <a:rPr lang="en-US"/>
              <a:t>Define how many executor cores are in the system</a:t>
            </a:r>
            <a:endParaRPr/>
          </a:p>
          <a:p>
            <a:pPr indent="-342900" lvl="0" marL="342900" rtl="0" algn="l">
              <a:spcBef>
                <a:spcPts val="560"/>
              </a:spcBef>
              <a:spcAft>
                <a:spcPts val="0"/>
              </a:spcAft>
              <a:buClr>
                <a:schemeClr val="dk1"/>
              </a:buClr>
              <a:buSzPts val="2800"/>
              <a:buChar char="•"/>
            </a:pPr>
            <a:r>
              <a:rPr lang="en-US"/>
              <a:t>Define available system memory </a:t>
            </a:r>
            <a:endParaRPr/>
          </a:p>
          <a:p>
            <a:pPr indent="-342900" lvl="0" marL="342900" rtl="0" algn="l">
              <a:spcBef>
                <a:spcPts val="560"/>
              </a:spcBef>
              <a:spcAft>
                <a:spcPts val="0"/>
              </a:spcAft>
              <a:buClr>
                <a:schemeClr val="dk1"/>
              </a:buClr>
              <a:buSzPts val="2800"/>
              <a:buChar char="•"/>
            </a:pPr>
            <a:r>
              <a:rPr lang="en-US"/>
              <a:t>Define basic read/write operations </a:t>
            </a:r>
            <a:endParaRPr/>
          </a:p>
          <a:p>
            <a:pPr indent="-342900" lvl="0" marL="342900" rtl="0" algn="l">
              <a:spcBef>
                <a:spcPts val="560"/>
              </a:spcBef>
              <a:spcAft>
                <a:spcPts val="0"/>
              </a:spcAft>
              <a:buClr>
                <a:schemeClr val="dk1"/>
              </a:buClr>
              <a:buSzPts val="2800"/>
              <a:buChar char="•"/>
            </a:pPr>
            <a:r>
              <a:rPr lang="en-US"/>
              <a:t>Define random address generator</a:t>
            </a:r>
            <a:endParaRPr/>
          </a:p>
          <a:p>
            <a:pPr indent="-342900" lvl="0" marL="342900" rtl="0" algn="l">
              <a:spcBef>
                <a:spcPts val="560"/>
              </a:spcBef>
              <a:spcAft>
                <a:spcPts val="0"/>
              </a:spcAft>
              <a:buClr>
                <a:schemeClr val="dk1"/>
              </a:buClr>
              <a:buSzPts val="2800"/>
              <a:buChar char="•"/>
            </a:pPr>
            <a:r>
              <a:rPr lang="en-US"/>
              <a:t>Put it all together </a:t>
            </a:r>
            <a:endParaRPr/>
          </a:p>
          <a:p>
            <a:pPr indent="-165100" lvl="0" marL="342900" rtl="0" algn="l">
              <a:spcBef>
                <a:spcPts val="560"/>
              </a:spcBef>
              <a:spcAft>
                <a:spcPts val="0"/>
              </a:spcAft>
              <a:buClr>
                <a:schemeClr val="dk1"/>
              </a:buClr>
              <a:buSzPts val="2800"/>
              <a:buNone/>
            </a:pPr>
            <a:r>
              <a:t/>
            </a:r>
            <a:endParaRPr/>
          </a:p>
          <a:p>
            <a:pPr indent="-165100" lvl="0" marL="342900" rtl="0" algn="l">
              <a:spcBef>
                <a:spcPts val="560"/>
              </a:spcBef>
              <a:spcAft>
                <a:spcPts val="0"/>
              </a:spcAft>
              <a:buClr>
                <a:schemeClr val="dk1"/>
              </a:buClr>
              <a:buSzPts val="2800"/>
              <a:buNone/>
            </a:pPr>
            <a:r>
              <a:t/>
            </a:r>
            <a:endParaRPr/>
          </a:p>
          <a:p>
            <a:pPr indent="-165100" lvl="0" marL="342900" rtl="0" algn="l">
              <a:spcBef>
                <a:spcPts val="560"/>
              </a:spcBef>
              <a:spcAft>
                <a:spcPts val="0"/>
              </a:spcAft>
              <a:buClr>
                <a:schemeClr val="dk1"/>
              </a:buClr>
              <a:buSzPts val="2800"/>
              <a:buNone/>
            </a:pPr>
            <a:r>
              <a:t/>
            </a:r>
            <a:endParaRPr/>
          </a:p>
        </p:txBody>
      </p:sp>
      <p:sp>
        <p:nvSpPr>
          <p:cNvPr id="2136" name="Google Shape;2136;p44"/>
          <p:cNvSpPr txBox="1"/>
          <p:nvPr/>
        </p:nvSpPr>
        <p:spPr>
          <a:xfrm>
            <a:off x="838200" y="1167979"/>
            <a:ext cx="9677400" cy="52322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Student Takeaway: </a:t>
            </a:r>
            <a:r>
              <a:rPr lang="en-US" sz="2800">
                <a:solidFill>
                  <a:schemeClr val="dk1"/>
                </a:solidFill>
                <a:latin typeface="Arial"/>
                <a:ea typeface="Arial"/>
                <a:cs typeface="Arial"/>
                <a:sym typeface="Arial"/>
              </a:rPr>
              <a:t>Quickly create random read/write tests</a:t>
            </a:r>
            <a:endParaRPr/>
          </a:p>
        </p:txBody>
      </p:sp>
      <p:sp>
        <p:nvSpPr>
          <p:cNvPr id="2137" name="Google Shape;2137;p44"/>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138" name="Google Shape;2138;p44"/>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5">
                                            <p:txEl>
                                              <p:pRg end="0" st="0"/>
                                            </p:txEl>
                                          </p:spTgt>
                                        </p:tgtEl>
                                        <p:attrNameLst>
                                          <p:attrName>style.visibility</p:attrName>
                                        </p:attrNameLst>
                                      </p:cBhvr>
                                      <p:to>
                                        <p:strVal val="visible"/>
                                      </p:to>
                                    </p:set>
                                    <p:animEffect filter="fade" transition="in">
                                      <p:cBhvr>
                                        <p:cTn dur="500"/>
                                        <p:tgtEl>
                                          <p:spTgt spid="21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5">
                                            <p:txEl>
                                              <p:pRg end="1" st="1"/>
                                            </p:txEl>
                                          </p:spTgt>
                                        </p:tgtEl>
                                        <p:attrNameLst>
                                          <p:attrName>style.visibility</p:attrName>
                                        </p:attrNameLst>
                                      </p:cBhvr>
                                      <p:to>
                                        <p:strVal val="visible"/>
                                      </p:to>
                                    </p:set>
                                    <p:animEffect filter="fade" transition="in">
                                      <p:cBhvr>
                                        <p:cTn dur="500"/>
                                        <p:tgtEl>
                                          <p:spTgt spid="21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5">
                                            <p:txEl>
                                              <p:pRg end="2" st="2"/>
                                            </p:txEl>
                                          </p:spTgt>
                                        </p:tgtEl>
                                        <p:attrNameLst>
                                          <p:attrName>style.visibility</p:attrName>
                                        </p:attrNameLst>
                                      </p:cBhvr>
                                      <p:to>
                                        <p:strVal val="visible"/>
                                      </p:to>
                                    </p:set>
                                    <p:animEffect filter="fade" transition="in">
                                      <p:cBhvr>
                                        <p:cTn dur="500"/>
                                        <p:tgtEl>
                                          <p:spTgt spid="213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5">
                                            <p:txEl>
                                              <p:pRg end="3" st="3"/>
                                            </p:txEl>
                                          </p:spTgt>
                                        </p:tgtEl>
                                        <p:attrNameLst>
                                          <p:attrName>style.visibility</p:attrName>
                                        </p:attrNameLst>
                                      </p:cBhvr>
                                      <p:to>
                                        <p:strVal val="visible"/>
                                      </p:to>
                                    </p:set>
                                    <p:animEffect filter="fade" transition="in">
                                      <p:cBhvr>
                                        <p:cTn dur="500"/>
                                        <p:tgtEl>
                                          <p:spTgt spid="213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5">
                                            <p:txEl>
                                              <p:pRg end="4" st="4"/>
                                            </p:txEl>
                                          </p:spTgt>
                                        </p:tgtEl>
                                        <p:attrNameLst>
                                          <p:attrName>style.visibility</p:attrName>
                                        </p:attrNameLst>
                                      </p:cBhvr>
                                      <p:to>
                                        <p:strVal val="visible"/>
                                      </p:to>
                                    </p:set>
                                    <p:animEffect filter="fade" transition="in">
                                      <p:cBhvr>
                                        <p:cTn dur="500"/>
                                        <p:tgtEl>
                                          <p:spTgt spid="213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5">
                                            <p:txEl>
                                              <p:pRg end="5" st="5"/>
                                            </p:txEl>
                                          </p:spTgt>
                                        </p:tgtEl>
                                        <p:attrNameLst>
                                          <p:attrName>style.visibility</p:attrName>
                                        </p:attrNameLst>
                                      </p:cBhvr>
                                      <p:to>
                                        <p:strVal val="visible"/>
                                      </p:to>
                                    </p:set>
                                    <p:animEffect filter="fade" transition="in">
                                      <p:cBhvr>
                                        <p:cTn dur="500"/>
                                        <p:tgtEl>
                                          <p:spTgt spid="213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5">
                                            <p:txEl>
                                              <p:pRg end="6" st="6"/>
                                            </p:txEl>
                                          </p:spTgt>
                                        </p:tgtEl>
                                        <p:attrNameLst>
                                          <p:attrName>style.visibility</p:attrName>
                                        </p:attrNameLst>
                                      </p:cBhvr>
                                      <p:to>
                                        <p:strVal val="visible"/>
                                      </p:to>
                                    </p:set>
                                    <p:animEffect filter="fade" transition="in">
                                      <p:cBhvr>
                                        <p:cTn dur="500"/>
                                        <p:tgtEl>
                                          <p:spTgt spid="213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5">
                                            <p:txEl>
                                              <p:pRg end="7" st="7"/>
                                            </p:txEl>
                                          </p:spTgt>
                                        </p:tgtEl>
                                        <p:attrNameLst>
                                          <p:attrName>style.visibility</p:attrName>
                                        </p:attrNameLst>
                                      </p:cBhvr>
                                      <p:to>
                                        <p:strVal val="visible"/>
                                      </p:to>
                                    </p:set>
                                    <p:animEffect filter="fade" transition="in">
                                      <p:cBhvr>
                                        <p:cTn dur="500"/>
                                        <p:tgtEl>
                                          <p:spTgt spid="2135">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2" name="Shape 2142"/>
        <p:cNvGrpSpPr/>
        <p:nvPr/>
      </p:nvGrpSpPr>
      <p:grpSpPr>
        <a:xfrm>
          <a:off x="0" y="0"/>
          <a:ext cx="0" cy="0"/>
          <a:chOff x="0" y="0"/>
          <a:chExt cx="0" cy="0"/>
        </a:xfrm>
      </p:grpSpPr>
      <p:sp>
        <p:nvSpPr>
          <p:cNvPr id="2143" name="Google Shape;2143;p4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Configuring Executors &amp; System Memory</a:t>
            </a:r>
            <a:endParaRPr/>
          </a:p>
        </p:txBody>
      </p:sp>
      <p:sp>
        <p:nvSpPr>
          <p:cNvPr id="2144" name="Google Shape;2144;p45"/>
          <p:cNvSpPr/>
          <p:nvPr/>
        </p:nvSpPr>
        <p:spPr>
          <a:xfrm>
            <a:off x="514500" y="1571750"/>
            <a:ext cx="5080854" cy="3661362"/>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package </a:t>
            </a:r>
            <a:r>
              <a:rPr lang="en-US" sz="1200">
                <a:solidFill>
                  <a:schemeClr val="dk1"/>
                </a:solidFill>
                <a:latin typeface="Consolas"/>
                <a:ea typeface="Consolas"/>
                <a:cs typeface="Consolas"/>
                <a:sym typeface="Consolas"/>
              </a:rPr>
              <a:t>config_pkg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int</a:t>
            </a:r>
            <a:r>
              <a:rPr lang="en-US" sz="1200">
                <a:solidFill>
                  <a:schemeClr val="dk1"/>
                </a:solidFill>
                <a:latin typeface="Consolas"/>
                <a:ea typeface="Consolas"/>
                <a:cs typeface="Consolas"/>
                <a:sym typeface="Consolas"/>
              </a:rPr>
              <a:t> NUM_CORES = 4;</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rgbClr val="C00000"/>
                </a:solidFill>
                <a:latin typeface="Consolas"/>
                <a:ea typeface="Consolas"/>
                <a:cs typeface="Consolas"/>
                <a:sym typeface="Consolas"/>
              </a:rPr>
              <a:t>struct</a:t>
            </a:r>
            <a:r>
              <a:rPr lang="en-US" sz="1200">
                <a:solidFill>
                  <a:schemeClr val="dk1"/>
                </a:solidFill>
                <a:latin typeface="Consolas"/>
                <a:ea typeface="Consolas"/>
                <a:cs typeface="Consolas"/>
                <a:sym typeface="Consolas"/>
              </a:rPr>
              <a:t> core_traits_s : </a:t>
            </a:r>
            <a:r>
              <a:rPr lang="en-US" sz="1200">
                <a:solidFill>
                  <a:srgbClr val="366092"/>
                </a:solidFill>
                <a:latin typeface="Consolas"/>
                <a:ea typeface="Consolas"/>
                <a:cs typeface="Consolas"/>
                <a:sym typeface="Consolas"/>
              </a:rPr>
              <a:t>executor_trait_s </a:t>
            </a:r>
            <a:r>
              <a:rPr lang="en-US" sz="1200">
                <a:solidFill>
                  <a:schemeClr val="dk1"/>
                </a:solidFill>
                <a:latin typeface="Consolas"/>
                <a:ea typeface="Consolas"/>
                <a:cs typeface="Consolas"/>
                <a:sym typeface="Consolas"/>
              </a:rPr>
              <a:t>{</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int</a:t>
            </a:r>
            <a:r>
              <a:rPr lang="en-US" sz="1200">
                <a:solidFill>
                  <a:schemeClr val="dk1"/>
                </a:solidFill>
                <a:latin typeface="Consolas"/>
                <a:ea typeface="Consolas"/>
                <a:cs typeface="Consolas"/>
                <a:sym typeface="Consolas"/>
              </a:rPr>
              <a:t> in [0 .. config_pkg::NUM_CORES - 1 ] core_id;</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rgbClr val="C00000"/>
                </a:solidFill>
                <a:latin typeface="Consolas"/>
                <a:ea typeface="Consolas"/>
                <a:cs typeface="Consolas"/>
                <a:sym typeface="Consolas"/>
              </a:rPr>
              <a:t>component</a:t>
            </a:r>
            <a:r>
              <a:rPr lang="en-US" sz="1200">
                <a:solidFill>
                  <a:schemeClr val="dk1"/>
                </a:solidFill>
                <a:latin typeface="Consolas"/>
                <a:ea typeface="Consolas"/>
                <a:cs typeface="Consolas"/>
                <a:sym typeface="Consolas"/>
              </a:rPr>
              <a:t> cores_c : </a:t>
            </a:r>
            <a:r>
              <a:rPr lang="en-US" sz="1200">
                <a:solidFill>
                  <a:srgbClr val="366092"/>
                </a:solidFill>
                <a:latin typeface="Consolas"/>
                <a:ea typeface="Consolas"/>
                <a:cs typeface="Consolas"/>
                <a:sym typeface="Consolas"/>
              </a:rPr>
              <a:t>executor_group_c</a:t>
            </a:r>
            <a:r>
              <a:rPr lang="en-US" sz="1200">
                <a:solidFill>
                  <a:schemeClr val="dk1"/>
                </a:solidFill>
                <a:latin typeface="Consolas"/>
                <a:ea typeface="Consolas"/>
                <a:cs typeface="Consolas"/>
                <a:sym typeface="Consolas"/>
              </a:rPr>
              <a:t>&lt;core_traits_s&gt;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366092"/>
                </a:solidFill>
                <a:latin typeface="Consolas"/>
                <a:ea typeface="Consolas"/>
                <a:cs typeface="Consolas"/>
                <a:sym typeface="Consolas"/>
              </a:rPr>
              <a:t>executor_c</a:t>
            </a:r>
            <a:r>
              <a:rPr lang="en-US" sz="1200">
                <a:solidFill>
                  <a:schemeClr val="dk1"/>
                </a:solidFill>
                <a:latin typeface="Consolas"/>
                <a:ea typeface="Consolas"/>
                <a:cs typeface="Consolas"/>
                <a:sym typeface="Consolas"/>
              </a:rPr>
              <a:t>&lt;core_traits_s&gt; cores [config_pkg::NUM_CORES];</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exec</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init_down </a:t>
            </a:r>
            <a:r>
              <a:rPr lang="en-US" sz="1200">
                <a:solidFill>
                  <a:schemeClr val="dk1"/>
                </a:solidFill>
                <a:latin typeface="Consolas"/>
                <a:ea typeface="Consolas"/>
                <a:cs typeface="Consolas"/>
                <a:sym typeface="Consolas"/>
              </a:rPr>
              <a:t>{</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foreach</a:t>
            </a:r>
            <a:r>
              <a:rPr lang="en-US" sz="1200">
                <a:solidFill>
                  <a:schemeClr val="dk1"/>
                </a:solidFill>
                <a:latin typeface="Consolas"/>
                <a:ea typeface="Consolas"/>
                <a:cs typeface="Consolas"/>
                <a:sym typeface="Consolas"/>
              </a:rPr>
              <a:t> (c : cores[i])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c.trait.core_id = i;</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add_executor(c);</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a:t>
            </a:r>
            <a:endParaRPr/>
          </a:p>
        </p:txBody>
      </p:sp>
      <p:sp>
        <p:nvSpPr>
          <p:cNvPr id="2145" name="Google Shape;2145;p45"/>
          <p:cNvSpPr/>
          <p:nvPr/>
        </p:nvSpPr>
        <p:spPr>
          <a:xfrm>
            <a:off x="3693745" y="1396343"/>
            <a:ext cx="4614514" cy="410518"/>
          </a:xfrm>
          <a:custGeom>
            <a:rect b="b" l="l" r="r" t="t"/>
            <a:pathLst>
              <a:path extrusionOk="0" h="120000" w="120000">
                <a:moveTo>
                  <a:pt x="0" y="0"/>
                </a:moveTo>
                <a:lnTo>
                  <a:pt x="120000" y="0"/>
                </a:lnTo>
                <a:lnTo>
                  <a:pt x="120000" y="120000"/>
                </a:lnTo>
                <a:lnTo>
                  <a:pt x="0" y="120000"/>
                </a:lnTo>
                <a:close/>
              </a:path>
              <a:path extrusionOk="0" fill="none" h="120000" w="120000">
                <a:moveTo>
                  <a:pt x="853" y="75214"/>
                </a:moveTo>
                <a:lnTo>
                  <a:pt x="-20071" y="157219"/>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Declare how many core are available in system </a:t>
            </a:r>
            <a:endParaRPr/>
          </a:p>
        </p:txBody>
      </p:sp>
      <p:sp>
        <p:nvSpPr>
          <p:cNvPr id="2146" name="Google Shape;2146;p45"/>
          <p:cNvSpPr/>
          <p:nvPr/>
        </p:nvSpPr>
        <p:spPr>
          <a:xfrm>
            <a:off x="3804216" y="3818442"/>
            <a:ext cx="2776025" cy="410519"/>
          </a:xfrm>
          <a:custGeom>
            <a:rect b="b" l="l" r="r" t="t"/>
            <a:pathLst>
              <a:path extrusionOk="0" h="120000" w="120000">
                <a:moveTo>
                  <a:pt x="0" y="0"/>
                </a:moveTo>
                <a:lnTo>
                  <a:pt x="120000" y="0"/>
                </a:lnTo>
                <a:lnTo>
                  <a:pt x="120000" y="120000"/>
                </a:lnTo>
                <a:lnTo>
                  <a:pt x="0" y="120000"/>
                </a:lnTo>
                <a:close/>
              </a:path>
              <a:path extrusionOk="0" fill="none" h="120000" w="120000">
                <a:moveTo>
                  <a:pt x="853" y="75214"/>
                </a:moveTo>
                <a:lnTo>
                  <a:pt x="-31282" y="135625"/>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Initialize Each core id</a:t>
            </a:r>
            <a:endParaRPr/>
          </a:p>
        </p:txBody>
      </p:sp>
      <p:sp>
        <p:nvSpPr>
          <p:cNvPr id="2147" name="Google Shape;2147;p45"/>
          <p:cNvSpPr/>
          <p:nvPr/>
        </p:nvSpPr>
        <p:spPr>
          <a:xfrm>
            <a:off x="4757971" y="1994361"/>
            <a:ext cx="4014890" cy="342270"/>
          </a:xfrm>
          <a:custGeom>
            <a:rect b="b" l="l" r="r" t="t"/>
            <a:pathLst>
              <a:path extrusionOk="0" h="120000" w="120000">
                <a:moveTo>
                  <a:pt x="0" y="0"/>
                </a:moveTo>
                <a:lnTo>
                  <a:pt x="120000" y="0"/>
                </a:lnTo>
                <a:lnTo>
                  <a:pt x="120000" y="120000"/>
                </a:lnTo>
                <a:lnTo>
                  <a:pt x="0" y="120000"/>
                </a:lnTo>
                <a:close/>
              </a:path>
              <a:path extrusionOk="0" fill="none" h="120000" w="120000">
                <a:moveTo>
                  <a:pt x="853" y="75214"/>
                </a:moveTo>
                <a:lnTo>
                  <a:pt x="-15137" y="174002"/>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Each executor has a “trait” with its id</a:t>
            </a:r>
            <a:endParaRPr/>
          </a:p>
        </p:txBody>
      </p:sp>
      <p:sp>
        <p:nvSpPr>
          <p:cNvPr id="2148" name="Google Shape;2148;p45"/>
          <p:cNvSpPr/>
          <p:nvPr/>
        </p:nvSpPr>
        <p:spPr>
          <a:xfrm>
            <a:off x="5707990" y="2465276"/>
            <a:ext cx="2833366" cy="410519"/>
          </a:xfrm>
          <a:custGeom>
            <a:rect b="b" l="l" r="r" t="t"/>
            <a:pathLst>
              <a:path extrusionOk="0" h="120000" w="120000">
                <a:moveTo>
                  <a:pt x="0" y="0"/>
                </a:moveTo>
                <a:lnTo>
                  <a:pt x="120000" y="0"/>
                </a:lnTo>
                <a:lnTo>
                  <a:pt x="120000" y="120000"/>
                </a:lnTo>
                <a:lnTo>
                  <a:pt x="0" y="120000"/>
                </a:lnTo>
                <a:close/>
              </a:path>
              <a:path extrusionOk="0" fill="none" h="120000" w="120000">
                <a:moveTo>
                  <a:pt x="853" y="75214"/>
                </a:moveTo>
                <a:lnTo>
                  <a:pt x="-20452" y="269270"/>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Array of cores with trait</a:t>
            </a:r>
            <a:endParaRPr/>
          </a:p>
        </p:txBody>
      </p:sp>
      <p:sp>
        <p:nvSpPr>
          <p:cNvPr id="2149" name="Google Shape;2149;p45"/>
          <p:cNvSpPr/>
          <p:nvPr/>
        </p:nvSpPr>
        <p:spPr>
          <a:xfrm>
            <a:off x="7878970" y="3004440"/>
            <a:ext cx="3698514" cy="2082130"/>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component </a:t>
            </a:r>
            <a:r>
              <a:rPr lang="en-US" sz="1200">
                <a:solidFill>
                  <a:schemeClr val="dk1"/>
                </a:solidFill>
                <a:latin typeface="Consolas"/>
                <a:ea typeface="Consolas"/>
                <a:cs typeface="Consolas"/>
                <a:sym typeface="Consolas"/>
              </a:rPr>
              <a:t>pss_top_rand_addrs_c {</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rgbClr val="366092"/>
                </a:solidFill>
                <a:latin typeface="Consolas"/>
                <a:ea typeface="Consolas"/>
                <a:cs typeface="Consolas"/>
                <a:sym typeface="Consolas"/>
              </a:rPr>
              <a:t>  transparent_addr_space_c</a:t>
            </a:r>
            <a:r>
              <a:rPr lang="en-US" sz="1200">
                <a:solidFill>
                  <a:schemeClr val="dk1"/>
                </a:solidFill>
                <a:latin typeface="Consolas"/>
                <a:ea typeface="Consolas"/>
                <a:cs typeface="Consolas"/>
                <a:sym typeface="Consolas"/>
              </a:rPr>
              <a:t>&lt;&gt; sys_mem;</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exec</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init_up</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rgbClr val="366092"/>
                </a:solidFill>
                <a:latin typeface="Consolas"/>
                <a:ea typeface="Consolas"/>
                <a:cs typeface="Consolas"/>
                <a:sym typeface="Consolas"/>
              </a:rPr>
              <a:t>    transparent_addr_region_s</a:t>
            </a:r>
            <a:r>
              <a:rPr lang="en-US" sz="1200">
                <a:solidFill>
                  <a:schemeClr val="dk1"/>
                </a:solidFill>
                <a:latin typeface="Consolas"/>
                <a:ea typeface="Consolas"/>
                <a:cs typeface="Consolas"/>
                <a:sym typeface="Consolas"/>
              </a:rPr>
              <a:t>&lt;&gt; region;</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region.</a:t>
            </a:r>
            <a:r>
              <a:rPr lang="en-US" sz="1200">
                <a:solidFill>
                  <a:srgbClr val="366092"/>
                </a:solidFill>
                <a:latin typeface="Consolas"/>
                <a:ea typeface="Consolas"/>
                <a:cs typeface="Consolas"/>
                <a:sym typeface="Consolas"/>
              </a:rPr>
              <a:t>size</a:t>
            </a:r>
            <a:r>
              <a:rPr lang="en-US" sz="1200">
                <a:solidFill>
                  <a:schemeClr val="dk1"/>
                </a:solidFill>
                <a:latin typeface="Consolas"/>
                <a:ea typeface="Consolas"/>
                <a:cs typeface="Consolas"/>
                <a:sym typeface="Consolas"/>
              </a:rPr>
              <a:t> = ( 1 &lt;&lt; 40 );  </a:t>
            </a:r>
            <a:endParaRPr sz="1200">
              <a:solidFill>
                <a:srgbClr val="E36C09"/>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region.</a:t>
            </a:r>
            <a:r>
              <a:rPr lang="en-US" sz="1200">
                <a:solidFill>
                  <a:srgbClr val="366092"/>
                </a:solidFill>
                <a:latin typeface="Consolas"/>
                <a:ea typeface="Consolas"/>
                <a:cs typeface="Consolas"/>
                <a:sym typeface="Consolas"/>
              </a:rPr>
              <a:t>addr</a:t>
            </a:r>
            <a:r>
              <a:rPr lang="en-US" sz="1200">
                <a:solidFill>
                  <a:schemeClr val="dk1"/>
                </a:solidFill>
                <a:latin typeface="Consolas"/>
                <a:ea typeface="Consolas"/>
                <a:cs typeface="Consolas"/>
                <a:sym typeface="Consolas"/>
              </a:rPr>
              <a:t> = 0x80000000;</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(void)sys_mem.</a:t>
            </a:r>
            <a:r>
              <a:rPr lang="en-US" sz="1200">
                <a:solidFill>
                  <a:srgbClr val="366092"/>
                </a:solidFill>
                <a:latin typeface="Consolas"/>
                <a:ea typeface="Consolas"/>
                <a:cs typeface="Consolas"/>
                <a:sym typeface="Consolas"/>
              </a:rPr>
              <a:t>add_region</a:t>
            </a:r>
            <a:r>
              <a:rPr lang="en-US" sz="1200">
                <a:solidFill>
                  <a:schemeClr val="dk1"/>
                </a:solidFill>
                <a:latin typeface="Consolas"/>
                <a:ea typeface="Consolas"/>
                <a:cs typeface="Consolas"/>
                <a:sym typeface="Consolas"/>
              </a:rPr>
              <a:t>(region);</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rgbClr val="C00000"/>
                </a:solidFill>
                <a:latin typeface="Consolas"/>
                <a:ea typeface="Consolas"/>
                <a:cs typeface="Consolas"/>
                <a:sym typeface="Consolas"/>
              </a:rPr>
              <a:t>  </a:t>
            </a:r>
            <a:endParaRPr/>
          </a:p>
        </p:txBody>
      </p:sp>
      <p:sp>
        <p:nvSpPr>
          <p:cNvPr id="2150" name="Google Shape;2150;p45"/>
          <p:cNvSpPr/>
          <p:nvPr/>
        </p:nvSpPr>
        <p:spPr>
          <a:xfrm>
            <a:off x="5076659" y="4703611"/>
            <a:ext cx="2413036" cy="637280"/>
          </a:xfrm>
          <a:custGeom>
            <a:rect b="b" l="l" r="r" t="t"/>
            <a:pathLst>
              <a:path extrusionOk="0" h="120000" w="120000">
                <a:moveTo>
                  <a:pt x="0" y="0"/>
                </a:moveTo>
                <a:lnTo>
                  <a:pt x="120000" y="0"/>
                </a:lnTo>
                <a:lnTo>
                  <a:pt x="120000" y="120000"/>
                </a:lnTo>
                <a:lnTo>
                  <a:pt x="0" y="120000"/>
                </a:lnTo>
                <a:close/>
              </a:path>
              <a:path extrusionOk="0" fill="none" h="120000" w="120000">
                <a:moveTo>
                  <a:pt x="120403" y="50219"/>
                </a:moveTo>
                <a:lnTo>
                  <a:pt x="153563" y="-52043"/>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Declare available system memory </a:t>
            </a:r>
            <a:endParaRPr/>
          </a:p>
        </p:txBody>
      </p:sp>
      <p:sp>
        <p:nvSpPr>
          <p:cNvPr id="2151" name="Google Shape;2151;p45"/>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152" name="Google Shape;2152;p45"/>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4">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4">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4">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4">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4">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4">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4">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4">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4">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4">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4">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4">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4">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4">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4">
                                            <p:txEl>
                                              <p:pRg end="17" st="1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49">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49">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49">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49">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49">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49">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49">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49">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49">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49">
                                            <p:txEl>
                                              <p:pRg end="9" st="9"/>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49">
                                            <p:txEl>
                                              <p:pRg end="10" st="1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49">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6" name="Shape 2156"/>
        <p:cNvGrpSpPr/>
        <p:nvPr/>
      </p:nvGrpSpPr>
      <p:grpSpPr>
        <a:xfrm>
          <a:off x="0" y="0"/>
          <a:ext cx="0" cy="0"/>
          <a:chOff x="0" y="0"/>
          <a:chExt cx="0" cy="0"/>
        </a:xfrm>
      </p:grpSpPr>
      <p:sp>
        <p:nvSpPr>
          <p:cNvPr id="2157" name="Google Shape;2157;p4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Basic Read/Write Operations: State Object</a:t>
            </a:r>
            <a:endParaRPr/>
          </a:p>
        </p:txBody>
      </p:sp>
      <p:sp>
        <p:nvSpPr>
          <p:cNvPr id="2158" name="Google Shape;2158;p46"/>
          <p:cNvSpPr/>
          <p:nvPr/>
        </p:nvSpPr>
        <p:spPr>
          <a:xfrm>
            <a:off x="2052127" y="2646146"/>
            <a:ext cx="3737149" cy="1719376"/>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state </a:t>
            </a:r>
            <a:r>
              <a:rPr lang="en-US" sz="1200">
                <a:solidFill>
                  <a:schemeClr val="dk1"/>
                </a:solidFill>
                <a:latin typeface="Consolas"/>
                <a:ea typeface="Consolas"/>
                <a:cs typeface="Consolas"/>
                <a:sym typeface="Consolas"/>
              </a:rPr>
              <a:t>addr_s {</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bit</a:t>
            </a:r>
            <a:r>
              <a:rPr lang="en-US" sz="1200">
                <a:solidFill>
                  <a:schemeClr val="dk1"/>
                </a:solidFill>
                <a:latin typeface="Consolas"/>
                <a:ea typeface="Consolas"/>
                <a:cs typeface="Consolas"/>
                <a:sym typeface="Consolas"/>
              </a:rPr>
              <a:t>[64] addr;</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a:t>
            </a:r>
            <a:r>
              <a:rPr lang="en-US" sz="1200">
                <a:solidFill>
                  <a:srgbClr val="366092"/>
                </a:solidFill>
                <a:latin typeface="Consolas"/>
                <a:ea typeface="Consolas"/>
                <a:cs typeface="Consolas"/>
                <a:sym typeface="Consolas"/>
              </a:rPr>
              <a:t>transparent_addr_claim_s </a:t>
            </a:r>
            <a:r>
              <a:rPr lang="en-US" sz="1200">
                <a:solidFill>
                  <a:schemeClr val="dk1"/>
                </a:solidFill>
                <a:latin typeface="Consolas"/>
                <a:ea typeface="Consolas"/>
                <a:cs typeface="Consolas"/>
                <a:sym typeface="Consolas"/>
              </a:rPr>
              <a:t>&lt;&gt; claim;</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claim.addr == addr;</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claim.size </a:t>
            </a:r>
            <a:r>
              <a:rPr lang="en-US" sz="1200">
                <a:solidFill>
                  <a:srgbClr val="C00000"/>
                </a:solidFill>
                <a:latin typeface="Consolas"/>
                <a:ea typeface="Consolas"/>
                <a:cs typeface="Consolas"/>
                <a:sym typeface="Consolas"/>
              </a:rPr>
              <a:t>in</a:t>
            </a:r>
            <a:r>
              <a:rPr lang="en-US" sz="1200">
                <a:solidFill>
                  <a:schemeClr val="dk1"/>
                </a:solidFill>
                <a:latin typeface="Consolas"/>
                <a:ea typeface="Consolas"/>
                <a:cs typeface="Consolas"/>
                <a:sym typeface="Consolas"/>
              </a:rPr>
              <a:t> [1,2,4,8];</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a:t>
            </a:r>
            <a:endParaRPr/>
          </a:p>
        </p:txBody>
      </p:sp>
      <p:sp>
        <p:nvSpPr>
          <p:cNvPr id="2159" name="Google Shape;2159;p46"/>
          <p:cNvSpPr/>
          <p:nvPr/>
        </p:nvSpPr>
        <p:spPr>
          <a:xfrm>
            <a:off x="4676265" y="2314091"/>
            <a:ext cx="3612371" cy="664109"/>
          </a:xfrm>
          <a:custGeom>
            <a:rect b="b" l="l" r="r" t="t"/>
            <a:pathLst>
              <a:path extrusionOk="0" h="120000" w="120000">
                <a:moveTo>
                  <a:pt x="0" y="0"/>
                </a:moveTo>
                <a:lnTo>
                  <a:pt x="120000" y="0"/>
                </a:lnTo>
                <a:lnTo>
                  <a:pt x="120000" y="120000"/>
                </a:lnTo>
                <a:lnTo>
                  <a:pt x="0" y="120000"/>
                </a:lnTo>
                <a:close/>
              </a:path>
              <a:path extrusionOk="0" fill="none" h="120000" w="120000">
                <a:moveTo>
                  <a:pt x="853" y="75214"/>
                </a:moveTo>
                <a:lnTo>
                  <a:pt x="-20071" y="157219"/>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State Object will keep track of next memory address to operate on</a:t>
            </a:r>
            <a:endParaRPr/>
          </a:p>
        </p:txBody>
      </p:sp>
      <p:sp>
        <p:nvSpPr>
          <p:cNvPr id="2160" name="Google Shape;2160;p46"/>
          <p:cNvSpPr/>
          <p:nvPr/>
        </p:nvSpPr>
        <p:spPr>
          <a:xfrm>
            <a:off x="6195349" y="3150899"/>
            <a:ext cx="2801167" cy="354935"/>
          </a:xfrm>
          <a:custGeom>
            <a:rect b="b" l="l" r="r" t="t"/>
            <a:pathLst>
              <a:path extrusionOk="0" h="120000" w="120000">
                <a:moveTo>
                  <a:pt x="0" y="0"/>
                </a:moveTo>
                <a:lnTo>
                  <a:pt x="120000" y="0"/>
                </a:lnTo>
                <a:lnTo>
                  <a:pt x="120000" y="120000"/>
                </a:lnTo>
                <a:lnTo>
                  <a:pt x="0" y="120000"/>
                </a:lnTo>
                <a:close/>
              </a:path>
              <a:path extrusionOk="0" fill="none" h="120000" w="120000">
                <a:moveTo>
                  <a:pt x="853" y="75214"/>
                </a:moveTo>
                <a:lnTo>
                  <a:pt x="-25441" y="139768"/>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Also stores a memory claim</a:t>
            </a:r>
            <a:endParaRPr/>
          </a:p>
        </p:txBody>
      </p:sp>
      <p:sp>
        <p:nvSpPr>
          <p:cNvPr id="2161" name="Google Shape;2161;p46"/>
          <p:cNvSpPr/>
          <p:nvPr/>
        </p:nvSpPr>
        <p:spPr>
          <a:xfrm>
            <a:off x="6195349" y="3612867"/>
            <a:ext cx="3936793" cy="354935"/>
          </a:xfrm>
          <a:custGeom>
            <a:rect b="b" l="l" r="r" t="t"/>
            <a:pathLst>
              <a:path extrusionOk="0" h="120000" w="120000">
                <a:moveTo>
                  <a:pt x="0" y="0"/>
                </a:moveTo>
                <a:lnTo>
                  <a:pt x="120000" y="0"/>
                </a:lnTo>
                <a:lnTo>
                  <a:pt x="120000" y="120000"/>
                </a:lnTo>
                <a:lnTo>
                  <a:pt x="0" y="120000"/>
                </a:lnTo>
                <a:close/>
              </a:path>
              <a:path extrusionOk="0" fill="none" h="120000" w="120000">
                <a:moveTo>
                  <a:pt x="853" y="75214"/>
                </a:moveTo>
                <a:lnTo>
                  <a:pt x="-39174" y="69959"/>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Constrained to the next desired address</a:t>
            </a:r>
            <a:endParaRPr/>
          </a:p>
        </p:txBody>
      </p:sp>
      <p:sp>
        <p:nvSpPr>
          <p:cNvPr id="2162" name="Google Shape;2162;p46"/>
          <p:cNvSpPr/>
          <p:nvPr/>
        </p:nvSpPr>
        <p:spPr>
          <a:xfrm>
            <a:off x="6195348" y="4103357"/>
            <a:ext cx="3877801" cy="354935"/>
          </a:xfrm>
          <a:custGeom>
            <a:rect b="b" l="l" r="r" t="t"/>
            <a:pathLst>
              <a:path extrusionOk="0" h="120000" w="120000">
                <a:moveTo>
                  <a:pt x="0" y="0"/>
                </a:moveTo>
                <a:lnTo>
                  <a:pt x="120000" y="0"/>
                </a:lnTo>
                <a:lnTo>
                  <a:pt x="120000" y="120000"/>
                </a:lnTo>
                <a:lnTo>
                  <a:pt x="0" y="120000"/>
                </a:lnTo>
                <a:close/>
              </a:path>
              <a:path extrusionOk="0" fill="none" h="120000" w="120000">
                <a:moveTo>
                  <a:pt x="853" y="75214"/>
                </a:moveTo>
                <a:lnTo>
                  <a:pt x="-28636" y="-22286"/>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Constrained to native read/write sizes </a:t>
            </a:r>
            <a:endParaRPr/>
          </a:p>
        </p:txBody>
      </p:sp>
      <p:sp>
        <p:nvSpPr>
          <p:cNvPr id="2163" name="Google Shape;2163;p46"/>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164" name="Google Shape;2164;p46"/>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58">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58">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58">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58">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58">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58">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58">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58">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5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8" name="Shape 2168"/>
        <p:cNvGrpSpPr/>
        <p:nvPr/>
      </p:nvGrpSpPr>
      <p:grpSpPr>
        <a:xfrm>
          <a:off x="0" y="0"/>
          <a:ext cx="0" cy="0"/>
          <a:chOff x="0" y="0"/>
          <a:chExt cx="0" cy="0"/>
        </a:xfrm>
      </p:grpSpPr>
      <p:sp>
        <p:nvSpPr>
          <p:cNvPr id="2169" name="Google Shape;2169;p4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Basic Read/Write Operations</a:t>
            </a:r>
            <a:endParaRPr/>
          </a:p>
        </p:txBody>
      </p:sp>
      <p:sp>
        <p:nvSpPr>
          <p:cNvPr id="2170" name="Google Shape;2170;p47"/>
          <p:cNvSpPr/>
          <p:nvPr/>
        </p:nvSpPr>
        <p:spPr>
          <a:xfrm>
            <a:off x="659230" y="1553153"/>
            <a:ext cx="5063150" cy="3933247"/>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component</a:t>
            </a:r>
            <a:r>
              <a:rPr lang="en-US" sz="1200">
                <a:solidFill>
                  <a:schemeClr val="dk1"/>
                </a:solidFill>
                <a:latin typeface="Consolas"/>
                <a:ea typeface="Consolas"/>
                <a:cs typeface="Consolas"/>
                <a:sym typeface="Consolas"/>
              </a:rPr>
              <a:t> mem_ops_c {</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write_a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input</a:t>
            </a:r>
            <a:r>
              <a:rPr lang="en-US" sz="1200">
                <a:solidFill>
                  <a:schemeClr val="dk1"/>
                </a:solidFill>
                <a:latin typeface="Consolas"/>
                <a:ea typeface="Consolas"/>
                <a:cs typeface="Consolas"/>
                <a:sym typeface="Consolas"/>
              </a:rPr>
              <a:t> addr_s inp;</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a:t>
            </a:r>
            <a:r>
              <a:rPr lang="en-US" sz="1200">
                <a:solidFill>
                  <a:srgbClr val="366092"/>
                </a:solidFill>
                <a:latin typeface="Consolas"/>
                <a:ea typeface="Consolas"/>
                <a:cs typeface="Consolas"/>
                <a:sym typeface="Consolas"/>
              </a:rPr>
              <a:t>executor_claim_s</a:t>
            </a:r>
            <a:r>
              <a:rPr lang="en-US" sz="1200">
                <a:solidFill>
                  <a:schemeClr val="dk1"/>
                </a:solidFill>
                <a:latin typeface="Consolas"/>
                <a:ea typeface="Consolas"/>
                <a:cs typeface="Consolas"/>
                <a:sym typeface="Consolas"/>
              </a:rPr>
              <a:t>&lt;core_traits_s&gt; core;</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bit</a:t>
            </a:r>
            <a:r>
              <a:rPr lang="en-US" sz="1200">
                <a:solidFill>
                  <a:schemeClr val="dk1"/>
                </a:solidFill>
                <a:latin typeface="Consolas"/>
                <a:ea typeface="Consolas"/>
                <a:cs typeface="Consolas"/>
                <a:sym typeface="Consolas"/>
              </a:rPr>
              <a:t> [64] data;</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exec</a:t>
            </a:r>
            <a:r>
              <a:rPr lang="en-US" sz="1200">
                <a:solidFill>
                  <a:schemeClr val="dk1"/>
                </a:solidFill>
                <a:latin typeface="Consolas"/>
                <a:ea typeface="Consolas"/>
                <a:cs typeface="Consolas"/>
                <a:sym typeface="Consolas"/>
              </a:rPr>
              <a:t> body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366092"/>
                </a:solidFill>
                <a:latin typeface="Consolas"/>
                <a:ea typeface="Consolas"/>
                <a:cs typeface="Consolas"/>
                <a:sym typeface="Consolas"/>
              </a:rPr>
              <a:t>addr_handle_t </a:t>
            </a:r>
            <a:r>
              <a:rPr lang="en-US" sz="1200">
                <a:solidFill>
                  <a:schemeClr val="dk1"/>
                </a:solidFill>
                <a:latin typeface="Consolas"/>
                <a:ea typeface="Consolas"/>
                <a:cs typeface="Consolas"/>
                <a:sym typeface="Consolas"/>
              </a:rPr>
              <a:t>h = </a:t>
            </a:r>
            <a:r>
              <a:rPr lang="en-US" sz="1200">
                <a:solidFill>
                  <a:srgbClr val="366092"/>
                </a:solidFill>
                <a:latin typeface="Consolas"/>
                <a:ea typeface="Consolas"/>
                <a:cs typeface="Consolas"/>
                <a:sym typeface="Consolas"/>
              </a:rPr>
              <a:t>make_handle_from_claim</a:t>
            </a:r>
            <a:r>
              <a:rPr lang="en-US" sz="1200">
                <a:solidFill>
                  <a:schemeClr val="dk1"/>
                </a:solidFill>
                <a:latin typeface="Consolas"/>
                <a:ea typeface="Consolas"/>
                <a:cs typeface="Consolas"/>
                <a:sym typeface="Consolas"/>
              </a:rPr>
              <a:t>(inp.claim);</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match</a:t>
            </a:r>
            <a:r>
              <a:rPr lang="en-US" sz="1200">
                <a:solidFill>
                  <a:schemeClr val="dk1"/>
                </a:solidFill>
                <a:latin typeface="Consolas"/>
                <a:ea typeface="Consolas"/>
                <a:cs typeface="Consolas"/>
                <a:sym typeface="Consolas"/>
              </a:rPr>
              <a:t> (inp.claim.size)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[1]:  write8(h,  data[7:0]);</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[2]: write16(h, data[15:0]);</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[4]: write32(h, data[31:0]);</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[8]: write64(h, data[63:0]);</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p:txBody>
      </p:sp>
      <p:sp>
        <p:nvSpPr>
          <p:cNvPr id="2171" name="Google Shape;2171;p47"/>
          <p:cNvSpPr/>
          <p:nvPr/>
        </p:nvSpPr>
        <p:spPr>
          <a:xfrm>
            <a:off x="6231769" y="1553153"/>
            <a:ext cx="5063150" cy="4301957"/>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read_a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input</a:t>
            </a:r>
            <a:r>
              <a:rPr lang="en-US" sz="1200">
                <a:solidFill>
                  <a:schemeClr val="dk1"/>
                </a:solidFill>
                <a:latin typeface="Consolas"/>
                <a:ea typeface="Consolas"/>
                <a:cs typeface="Consolas"/>
                <a:sym typeface="Consolas"/>
              </a:rPr>
              <a:t> addr_s inp;</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a:t>
            </a:r>
            <a:r>
              <a:rPr lang="en-US" sz="1200">
                <a:solidFill>
                  <a:srgbClr val="366092"/>
                </a:solidFill>
                <a:latin typeface="Consolas"/>
                <a:ea typeface="Consolas"/>
                <a:cs typeface="Consolas"/>
                <a:sym typeface="Consolas"/>
              </a:rPr>
              <a:t>executor_claim_s</a:t>
            </a:r>
            <a:r>
              <a:rPr lang="en-US" sz="1200">
                <a:solidFill>
                  <a:schemeClr val="dk1"/>
                </a:solidFill>
                <a:latin typeface="Consolas"/>
                <a:ea typeface="Consolas"/>
                <a:cs typeface="Consolas"/>
                <a:sym typeface="Consolas"/>
              </a:rPr>
              <a:t>&lt;core_traits_s&gt; core;</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bit</a:t>
            </a:r>
            <a:r>
              <a:rPr lang="en-US" sz="1200">
                <a:solidFill>
                  <a:schemeClr val="dk1"/>
                </a:solidFill>
                <a:latin typeface="Consolas"/>
                <a:ea typeface="Consolas"/>
                <a:cs typeface="Consolas"/>
                <a:sym typeface="Consolas"/>
              </a:rPr>
              <a:t> [64] data;</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exec</a:t>
            </a:r>
            <a:r>
              <a:rPr lang="en-US" sz="1200">
                <a:solidFill>
                  <a:schemeClr val="dk1"/>
                </a:solidFill>
                <a:latin typeface="Consolas"/>
                <a:ea typeface="Consolas"/>
                <a:cs typeface="Consolas"/>
                <a:sym typeface="Consolas"/>
              </a:rPr>
              <a:t> body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366092"/>
                </a:solidFill>
                <a:latin typeface="Consolas"/>
                <a:ea typeface="Consolas"/>
                <a:cs typeface="Consolas"/>
                <a:sym typeface="Consolas"/>
              </a:rPr>
              <a:t>addr_handle_t </a:t>
            </a:r>
            <a:r>
              <a:rPr lang="en-US" sz="1200">
                <a:solidFill>
                  <a:schemeClr val="dk1"/>
                </a:solidFill>
                <a:latin typeface="Consolas"/>
                <a:ea typeface="Consolas"/>
                <a:cs typeface="Consolas"/>
                <a:sym typeface="Consolas"/>
              </a:rPr>
              <a:t>h = </a:t>
            </a:r>
            <a:r>
              <a:rPr lang="en-US" sz="1200">
                <a:solidFill>
                  <a:srgbClr val="366092"/>
                </a:solidFill>
                <a:latin typeface="Consolas"/>
                <a:ea typeface="Consolas"/>
                <a:cs typeface="Consolas"/>
                <a:sym typeface="Consolas"/>
              </a:rPr>
              <a:t>make_handle_from_claim</a:t>
            </a:r>
            <a:r>
              <a:rPr lang="en-US" sz="1200">
                <a:solidFill>
                  <a:schemeClr val="dk1"/>
                </a:solidFill>
                <a:latin typeface="Consolas"/>
                <a:ea typeface="Consolas"/>
                <a:cs typeface="Consolas"/>
                <a:sym typeface="Consolas"/>
              </a:rPr>
              <a:t>(inp.claim);</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match</a:t>
            </a:r>
            <a:r>
              <a:rPr lang="en-US" sz="1200">
                <a:solidFill>
                  <a:schemeClr val="dk1"/>
                </a:solidFill>
                <a:latin typeface="Consolas"/>
                <a:ea typeface="Consolas"/>
                <a:cs typeface="Consolas"/>
                <a:sym typeface="Consolas"/>
              </a:rPr>
              <a:t> (inp.claim.size)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[1]: data[ 7:0] =  read8(h);</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[2]: data[15:0] = read16(h);</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[4]: data[31:0] = read32(h);</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[8]: data[63:0] = read64(h);</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E36C09"/>
                </a:solidFill>
                <a:latin typeface="Consolas"/>
                <a:ea typeface="Consolas"/>
                <a:cs typeface="Consolas"/>
                <a:sym typeface="Consolas"/>
              </a:rPr>
              <a:t>// mem_ops_c</a:t>
            </a:r>
            <a:endParaRPr sz="1200">
              <a:solidFill>
                <a:srgbClr val="E36C09"/>
              </a:solidFill>
              <a:latin typeface="Consolas"/>
              <a:ea typeface="Consolas"/>
              <a:cs typeface="Consolas"/>
              <a:sym typeface="Consolas"/>
            </a:endParaRPr>
          </a:p>
        </p:txBody>
      </p:sp>
      <p:sp>
        <p:nvSpPr>
          <p:cNvPr id="2172" name="Google Shape;2172;p47"/>
          <p:cNvSpPr/>
          <p:nvPr/>
        </p:nvSpPr>
        <p:spPr>
          <a:xfrm>
            <a:off x="3267579" y="1878385"/>
            <a:ext cx="2621008" cy="397651"/>
          </a:xfrm>
          <a:custGeom>
            <a:rect b="b" l="l" r="r" t="t"/>
            <a:pathLst>
              <a:path extrusionOk="0" h="120000" w="120000">
                <a:moveTo>
                  <a:pt x="0" y="0"/>
                </a:moveTo>
                <a:lnTo>
                  <a:pt x="120000" y="0"/>
                </a:lnTo>
                <a:lnTo>
                  <a:pt x="120000" y="120000"/>
                </a:lnTo>
                <a:lnTo>
                  <a:pt x="0" y="120000"/>
                </a:lnTo>
                <a:close/>
              </a:path>
              <a:path extrusionOk="0" fill="none" h="120000" w="120000">
                <a:moveTo>
                  <a:pt x="47668" y="119702"/>
                </a:moveTo>
                <a:lnTo>
                  <a:pt x="53291" y="214986"/>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Claims a random cpu core </a:t>
            </a:r>
            <a:endParaRPr/>
          </a:p>
        </p:txBody>
      </p:sp>
      <p:sp>
        <p:nvSpPr>
          <p:cNvPr id="2173" name="Google Shape;2173;p47"/>
          <p:cNvSpPr/>
          <p:nvPr/>
        </p:nvSpPr>
        <p:spPr>
          <a:xfrm>
            <a:off x="2876961" y="1063847"/>
            <a:ext cx="1901516" cy="358030"/>
          </a:xfrm>
          <a:custGeom>
            <a:rect b="b" l="l" r="r" t="t"/>
            <a:pathLst>
              <a:path extrusionOk="0" h="120000" w="120000">
                <a:moveTo>
                  <a:pt x="0" y="0"/>
                </a:moveTo>
                <a:lnTo>
                  <a:pt x="120000" y="0"/>
                </a:lnTo>
                <a:lnTo>
                  <a:pt x="120000" y="120000"/>
                </a:lnTo>
                <a:lnTo>
                  <a:pt x="0" y="120000"/>
                </a:lnTo>
                <a:close/>
              </a:path>
              <a:path extrusionOk="0" fill="none" h="120000" w="120000">
                <a:moveTo>
                  <a:pt x="47668" y="119702"/>
                </a:moveTo>
                <a:lnTo>
                  <a:pt x="-14653" y="383054"/>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Input state object</a:t>
            </a:r>
            <a:endParaRPr/>
          </a:p>
        </p:txBody>
      </p:sp>
      <p:sp>
        <p:nvSpPr>
          <p:cNvPr id="2174" name="Google Shape;2174;p47"/>
          <p:cNvSpPr/>
          <p:nvPr/>
        </p:nvSpPr>
        <p:spPr>
          <a:xfrm>
            <a:off x="3862288" y="3722244"/>
            <a:ext cx="2192506" cy="358030"/>
          </a:xfrm>
          <a:custGeom>
            <a:rect b="b" l="l" r="r" t="t"/>
            <a:pathLst>
              <a:path extrusionOk="0" h="120000" w="120000">
                <a:moveTo>
                  <a:pt x="0" y="0"/>
                </a:moveTo>
                <a:lnTo>
                  <a:pt x="120000" y="0"/>
                </a:lnTo>
                <a:lnTo>
                  <a:pt x="120000" y="120000"/>
                </a:lnTo>
                <a:lnTo>
                  <a:pt x="0" y="120000"/>
                </a:lnTo>
                <a:close/>
              </a:path>
              <a:path extrusionOk="0" fill="none" h="120000" w="120000">
                <a:moveTo>
                  <a:pt x="45246" y="3538"/>
                </a:moveTo>
                <a:lnTo>
                  <a:pt x="7684" y="-42059"/>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Get handle on claim</a:t>
            </a:r>
            <a:endParaRPr/>
          </a:p>
        </p:txBody>
      </p:sp>
      <p:sp>
        <p:nvSpPr>
          <p:cNvPr id="2175" name="Google Shape;2175;p47"/>
          <p:cNvSpPr/>
          <p:nvPr/>
        </p:nvSpPr>
        <p:spPr>
          <a:xfrm>
            <a:off x="2980206" y="5197846"/>
            <a:ext cx="2056368" cy="358030"/>
          </a:xfrm>
          <a:custGeom>
            <a:rect b="b" l="l" r="r" t="t"/>
            <a:pathLst>
              <a:path extrusionOk="0" h="120000" w="120000">
                <a:moveTo>
                  <a:pt x="0" y="0"/>
                </a:moveTo>
                <a:lnTo>
                  <a:pt x="120000" y="0"/>
                </a:lnTo>
                <a:lnTo>
                  <a:pt x="120000" y="120000"/>
                </a:lnTo>
                <a:lnTo>
                  <a:pt x="0" y="120000"/>
                </a:lnTo>
                <a:close/>
              </a:path>
              <a:path extrusionOk="0" fill="none" h="120000" w="120000">
                <a:moveTo>
                  <a:pt x="38974" y="-11292"/>
                </a:moveTo>
                <a:lnTo>
                  <a:pt x="20855" y="-113735"/>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Do write operation</a:t>
            </a:r>
            <a:endParaRPr/>
          </a:p>
        </p:txBody>
      </p:sp>
      <p:sp>
        <p:nvSpPr>
          <p:cNvPr id="2176" name="Google Shape;2176;p47"/>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177" name="Google Shape;2177;p47"/>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0">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0">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0">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0">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0">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0">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0">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0">
                                            <p:txEl>
                                              <p:pRg end="17" st="1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0">
                                            <p:txEl>
                                              <p:pRg end="18" st="1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0">
                                            <p:txEl>
                                              <p:pRg end="19" st="1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1" name="Shape 2181"/>
        <p:cNvGrpSpPr/>
        <p:nvPr/>
      </p:nvGrpSpPr>
      <p:grpSpPr>
        <a:xfrm>
          <a:off x="0" y="0"/>
          <a:ext cx="0" cy="0"/>
          <a:chOff x="0" y="0"/>
          <a:chExt cx="0" cy="0"/>
        </a:xfrm>
      </p:grpSpPr>
      <p:sp>
        <p:nvSpPr>
          <p:cNvPr id="2182" name="Google Shape;2182;p4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Random address generator and instantiation</a:t>
            </a:r>
            <a:endParaRPr/>
          </a:p>
        </p:txBody>
      </p:sp>
      <p:sp>
        <p:nvSpPr>
          <p:cNvPr id="2183" name="Google Shape;2183;p48"/>
          <p:cNvSpPr/>
          <p:nvPr/>
        </p:nvSpPr>
        <p:spPr>
          <a:xfrm>
            <a:off x="945179" y="1368315"/>
            <a:ext cx="3606942" cy="1588737"/>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component </a:t>
            </a:r>
            <a:r>
              <a:rPr lang="en-US" sz="1200">
                <a:solidFill>
                  <a:schemeClr val="dk1"/>
                </a:solidFill>
                <a:latin typeface="Consolas"/>
                <a:ea typeface="Consolas"/>
                <a:cs typeface="Consolas"/>
                <a:sym typeface="Consolas"/>
              </a:rPr>
              <a:t>rand_addrs_c {</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rand_addrs_a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output</a:t>
            </a:r>
            <a:r>
              <a:rPr lang="en-US" sz="1200">
                <a:solidFill>
                  <a:schemeClr val="dk1"/>
                </a:solidFill>
                <a:latin typeface="Consolas"/>
                <a:ea typeface="Consolas"/>
                <a:cs typeface="Consolas"/>
                <a:sym typeface="Consolas"/>
              </a:rPr>
              <a:t> addr_s out;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a:t>
            </a:r>
            <a:endParaRPr/>
          </a:p>
        </p:txBody>
      </p:sp>
      <p:sp>
        <p:nvSpPr>
          <p:cNvPr id="2184" name="Google Shape;2184;p48"/>
          <p:cNvSpPr/>
          <p:nvPr/>
        </p:nvSpPr>
        <p:spPr>
          <a:xfrm>
            <a:off x="5616571" y="1368316"/>
            <a:ext cx="3606942" cy="3278243"/>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component </a:t>
            </a:r>
            <a:r>
              <a:rPr lang="en-US" sz="1200">
                <a:solidFill>
                  <a:schemeClr val="dk1"/>
                </a:solidFill>
                <a:latin typeface="Consolas"/>
                <a:ea typeface="Consolas"/>
                <a:cs typeface="Consolas"/>
                <a:sym typeface="Consolas"/>
              </a:rPr>
              <a:t>rand_addr_test_c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rand_addrs_c rand_addrs;</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mem_ops_c mem_ops;</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pool</a:t>
            </a:r>
            <a:r>
              <a:rPr lang="en-US" sz="1200">
                <a:solidFill>
                  <a:schemeClr val="dk1"/>
                </a:solidFill>
                <a:latin typeface="Consolas"/>
                <a:ea typeface="Consolas"/>
                <a:cs typeface="Consolas"/>
                <a:sym typeface="Consolas"/>
              </a:rPr>
              <a:t> addr_s addr_p;</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bind</a:t>
            </a:r>
            <a:r>
              <a:rPr lang="en-US" sz="1200">
                <a:solidFill>
                  <a:schemeClr val="dk1"/>
                </a:solidFill>
                <a:latin typeface="Consolas"/>
                <a:ea typeface="Consolas"/>
                <a:cs typeface="Consolas"/>
                <a:sym typeface="Consolas"/>
              </a:rPr>
              <a:t> addr_p *;</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rand_addr_test_a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activity</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rand_addrs_c::rand_addrs_a;</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select</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mem_ops_c::write_a;</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mem_ops_c::read_a;</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a:t>
            </a:r>
            <a:endParaRPr/>
          </a:p>
        </p:txBody>
      </p:sp>
      <p:sp>
        <p:nvSpPr>
          <p:cNvPr id="2185" name="Google Shape;2185;p48"/>
          <p:cNvSpPr/>
          <p:nvPr/>
        </p:nvSpPr>
        <p:spPr>
          <a:xfrm>
            <a:off x="1691965" y="2640997"/>
            <a:ext cx="2683176" cy="632109"/>
          </a:xfrm>
          <a:custGeom>
            <a:rect b="b" l="l" r="r" t="t"/>
            <a:pathLst>
              <a:path extrusionOk="0" h="120000" w="120000">
                <a:moveTo>
                  <a:pt x="0" y="0"/>
                </a:moveTo>
                <a:lnTo>
                  <a:pt x="120000" y="0"/>
                </a:lnTo>
                <a:lnTo>
                  <a:pt x="120000" y="120000"/>
                </a:lnTo>
                <a:lnTo>
                  <a:pt x="0" y="120000"/>
                </a:lnTo>
                <a:close/>
              </a:path>
              <a:path extrusionOk="0" fill="none" h="120000" w="120000">
                <a:moveTo>
                  <a:pt x="42601" y="11107"/>
                </a:moveTo>
                <a:lnTo>
                  <a:pt x="24482" y="-64738"/>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Output an unconstrained random address</a:t>
            </a:r>
            <a:endParaRPr/>
          </a:p>
        </p:txBody>
      </p:sp>
      <p:sp>
        <p:nvSpPr>
          <p:cNvPr id="2186" name="Google Shape;2186;p48"/>
          <p:cNvSpPr/>
          <p:nvPr/>
        </p:nvSpPr>
        <p:spPr>
          <a:xfrm>
            <a:off x="9044036" y="1417725"/>
            <a:ext cx="2683176" cy="418450"/>
          </a:xfrm>
          <a:custGeom>
            <a:rect b="b" l="l" r="r" t="t"/>
            <a:pathLst>
              <a:path extrusionOk="0" h="120000" w="120000">
                <a:moveTo>
                  <a:pt x="0" y="0"/>
                </a:moveTo>
                <a:lnTo>
                  <a:pt x="120000" y="0"/>
                </a:lnTo>
                <a:lnTo>
                  <a:pt x="120000" y="120000"/>
                </a:lnTo>
                <a:lnTo>
                  <a:pt x="0" y="120000"/>
                </a:lnTo>
                <a:close/>
              </a:path>
              <a:path extrusionOk="0" fill="none" h="120000" w="120000">
                <a:moveTo>
                  <a:pt x="58" y="50305"/>
                </a:moveTo>
                <a:lnTo>
                  <a:pt x="-38838" y="87854"/>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Instantiate and bind</a:t>
            </a:r>
            <a:endParaRPr/>
          </a:p>
        </p:txBody>
      </p:sp>
      <p:sp>
        <p:nvSpPr>
          <p:cNvPr id="2187" name="Google Shape;2187;p48"/>
          <p:cNvSpPr/>
          <p:nvPr/>
        </p:nvSpPr>
        <p:spPr>
          <a:xfrm>
            <a:off x="8981467" y="2538602"/>
            <a:ext cx="2683176" cy="418450"/>
          </a:xfrm>
          <a:custGeom>
            <a:rect b="b" l="l" r="r" t="t"/>
            <a:pathLst>
              <a:path extrusionOk="0" h="120000" w="120000">
                <a:moveTo>
                  <a:pt x="0" y="0"/>
                </a:moveTo>
                <a:lnTo>
                  <a:pt x="120000" y="0"/>
                </a:lnTo>
                <a:lnTo>
                  <a:pt x="120000" y="120000"/>
                </a:lnTo>
                <a:lnTo>
                  <a:pt x="0" y="120000"/>
                </a:lnTo>
                <a:close/>
              </a:path>
              <a:path extrusionOk="0" fill="none" h="120000" w="120000">
                <a:moveTo>
                  <a:pt x="58" y="50305"/>
                </a:moveTo>
                <a:lnTo>
                  <a:pt x="-33232" y="121690"/>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Generate next address</a:t>
            </a:r>
            <a:endParaRPr/>
          </a:p>
        </p:txBody>
      </p:sp>
      <p:sp>
        <p:nvSpPr>
          <p:cNvPr id="2188" name="Google Shape;2188;p48"/>
          <p:cNvSpPr/>
          <p:nvPr/>
        </p:nvSpPr>
        <p:spPr>
          <a:xfrm>
            <a:off x="8981467" y="3335551"/>
            <a:ext cx="1831937" cy="418450"/>
          </a:xfrm>
          <a:custGeom>
            <a:rect b="b" l="l" r="r" t="t"/>
            <a:pathLst>
              <a:path extrusionOk="0" h="120000" w="120000">
                <a:moveTo>
                  <a:pt x="0" y="0"/>
                </a:moveTo>
                <a:lnTo>
                  <a:pt x="120000" y="0"/>
                </a:lnTo>
                <a:lnTo>
                  <a:pt x="120000" y="120000"/>
                </a:lnTo>
                <a:lnTo>
                  <a:pt x="0" y="120000"/>
                </a:lnTo>
                <a:close/>
              </a:path>
              <a:path extrusionOk="0" fill="none" h="120000" w="120000">
                <a:moveTo>
                  <a:pt x="58" y="50305"/>
                </a:moveTo>
                <a:lnTo>
                  <a:pt x="-43376" y="81510"/>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Do read or write</a:t>
            </a:r>
            <a:endParaRPr/>
          </a:p>
        </p:txBody>
      </p:sp>
      <p:sp>
        <p:nvSpPr>
          <p:cNvPr id="2189" name="Google Shape;2189;p48"/>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190" name="Google Shape;2190;p48"/>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4">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4">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4">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4">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4">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4">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4">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4">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4">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4">
                                            <p:txEl>
                                              <p:pRg end="9" st="9"/>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4">
                                            <p:txEl>
                                              <p:pRg end="10" st="1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4">
                                            <p:txEl>
                                              <p:pRg end="11" st="1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4">
                                            <p:txEl>
                                              <p:pRg end="12" st="1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4">
                                            <p:txEl>
                                              <p:pRg end="13" st="1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4">
                                            <p:txEl>
                                              <p:pRg end="14" st="1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84">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4" name="Shape 2194"/>
        <p:cNvGrpSpPr/>
        <p:nvPr/>
      </p:nvGrpSpPr>
      <p:grpSpPr>
        <a:xfrm>
          <a:off x="0" y="0"/>
          <a:ext cx="0" cy="0"/>
          <a:chOff x="0" y="0"/>
          <a:chExt cx="0" cy="0"/>
        </a:xfrm>
      </p:grpSpPr>
      <p:sp>
        <p:nvSpPr>
          <p:cNvPr id="2195" name="Google Shape;2195;p49"/>
          <p:cNvSpPr txBox="1"/>
          <p:nvPr>
            <p:ph type="title"/>
          </p:nvPr>
        </p:nvSpPr>
        <p:spPr>
          <a:xfrm>
            <a:off x="838200" y="364129"/>
            <a:ext cx="10515600" cy="73152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Basic Memory Tests </a:t>
            </a:r>
            <a:endParaRPr/>
          </a:p>
        </p:txBody>
      </p:sp>
      <p:sp>
        <p:nvSpPr>
          <p:cNvPr id="2196" name="Google Shape;2196;p49"/>
          <p:cNvSpPr/>
          <p:nvPr/>
        </p:nvSpPr>
        <p:spPr>
          <a:xfrm>
            <a:off x="653648" y="1306494"/>
            <a:ext cx="4991124" cy="3729331"/>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component </a:t>
            </a:r>
            <a:r>
              <a:rPr lang="en-US" sz="1200">
                <a:solidFill>
                  <a:schemeClr val="dk1"/>
                </a:solidFill>
                <a:latin typeface="Consolas"/>
                <a:ea typeface="Consolas"/>
                <a:cs typeface="Consolas"/>
                <a:sym typeface="Consolas"/>
              </a:rPr>
              <a:t>pss_top_rand_addrs_c {</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transparent_addr_space_c&lt;&gt; sys_mem;</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exec</a:t>
            </a:r>
            <a:r>
              <a:rPr lang="en-US" sz="1200">
                <a:solidFill>
                  <a:schemeClr val="dk1"/>
                </a:solidFill>
                <a:latin typeface="Consolas"/>
                <a:ea typeface="Consolas"/>
                <a:cs typeface="Consolas"/>
                <a:sym typeface="Consolas"/>
              </a:rPr>
              <a:t> init_up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cores_c cores;</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rand_addr_test_c rand_addr_test[10];</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entry_a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activity</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schedule</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replicate</a:t>
            </a:r>
            <a:r>
              <a:rPr lang="en-US" sz="1200">
                <a:solidFill>
                  <a:schemeClr val="dk1"/>
                </a:solidFill>
                <a:latin typeface="Consolas"/>
                <a:ea typeface="Consolas"/>
                <a:cs typeface="Consolas"/>
                <a:sym typeface="Consolas"/>
              </a:rPr>
              <a:t> (100){</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rand_addr_test_c::rand_addr_test_a;</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p:txBody>
      </p:sp>
      <p:grpSp>
        <p:nvGrpSpPr>
          <p:cNvPr id="2197" name="Google Shape;2197;p49"/>
          <p:cNvGrpSpPr/>
          <p:nvPr/>
        </p:nvGrpSpPr>
        <p:grpSpPr>
          <a:xfrm>
            <a:off x="6499189" y="842045"/>
            <a:ext cx="2385735" cy="2272379"/>
            <a:chOff x="7460418" y="554452"/>
            <a:chExt cx="2385735" cy="2272379"/>
          </a:xfrm>
        </p:grpSpPr>
        <p:sp>
          <p:nvSpPr>
            <p:cNvPr id="2198" name="Google Shape;2198;p49"/>
            <p:cNvSpPr/>
            <p:nvPr/>
          </p:nvSpPr>
          <p:spPr>
            <a:xfrm>
              <a:off x="8383379" y="2369631"/>
              <a:ext cx="1462774" cy="457200"/>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read_a</a:t>
              </a:r>
              <a:endParaRPr b="1" sz="1400">
                <a:solidFill>
                  <a:srgbClr val="000000"/>
                </a:solidFill>
                <a:latin typeface="Calibri"/>
                <a:ea typeface="Calibri"/>
                <a:cs typeface="Calibri"/>
                <a:sym typeface="Calibri"/>
              </a:endParaRPr>
            </a:p>
          </p:txBody>
        </p:sp>
        <p:sp>
          <p:nvSpPr>
            <p:cNvPr id="2199" name="Google Shape;2199;p49"/>
            <p:cNvSpPr/>
            <p:nvPr/>
          </p:nvSpPr>
          <p:spPr>
            <a:xfrm>
              <a:off x="8383380" y="1237876"/>
              <a:ext cx="1462773"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rand_addrs_a</a:t>
              </a:r>
              <a:endParaRPr b="1" sz="1400">
                <a:solidFill>
                  <a:srgbClr val="000000"/>
                </a:solidFill>
                <a:latin typeface="Calibri"/>
                <a:ea typeface="Calibri"/>
                <a:cs typeface="Calibri"/>
                <a:sym typeface="Calibri"/>
              </a:endParaRPr>
            </a:p>
          </p:txBody>
        </p:sp>
        <p:cxnSp>
          <p:nvCxnSpPr>
            <p:cNvPr id="2200" name="Google Shape;2200;p49"/>
            <p:cNvCxnSpPr>
              <a:stCxn id="2199" idx="4"/>
              <a:endCxn id="2198" idx="0"/>
            </p:cNvCxnSpPr>
            <p:nvPr/>
          </p:nvCxnSpPr>
          <p:spPr>
            <a:xfrm>
              <a:off x="9114767" y="1703314"/>
              <a:ext cx="0" cy="666300"/>
            </a:xfrm>
            <a:prstGeom prst="straightConnector1">
              <a:avLst/>
            </a:prstGeom>
            <a:noFill/>
            <a:ln cap="flat" cmpd="sng" w="19050">
              <a:solidFill>
                <a:srgbClr val="1A1A19"/>
              </a:solidFill>
              <a:prstDash val="solid"/>
              <a:miter lim="800000"/>
              <a:headEnd len="sm" w="sm" type="none"/>
              <a:tailEnd len="med" w="med" type="triangle"/>
            </a:ln>
          </p:spPr>
        </p:cxnSp>
        <p:sp>
          <p:nvSpPr>
            <p:cNvPr id="2201" name="Google Shape;2201;p49"/>
            <p:cNvSpPr/>
            <p:nvPr/>
          </p:nvSpPr>
          <p:spPr>
            <a:xfrm>
              <a:off x="7460418" y="1767465"/>
              <a:ext cx="1095168" cy="509938"/>
            </a:xfrm>
            <a:prstGeom prst="roundRect">
              <a:avLst>
                <a:gd fmla="val 16667" name="adj"/>
              </a:avLst>
            </a:prstGeom>
            <a:solidFill>
              <a:srgbClr val="FFC000"/>
            </a:solidFill>
            <a:ln cap="flat" cmpd="sng" w="19050">
              <a:solidFill>
                <a:srgbClr val="99660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Clr>
                  <a:srgbClr val="000000"/>
                </a:buClr>
                <a:buSzPts val="1400"/>
                <a:buFont typeface="Calibri"/>
                <a:buNone/>
              </a:pPr>
              <a:r>
                <a:rPr b="1" lang="en-US" sz="1400">
                  <a:solidFill>
                    <a:srgbClr val="000000"/>
                  </a:solidFill>
                  <a:latin typeface="Calibri"/>
                  <a:ea typeface="Calibri"/>
                  <a:cs typeface="Calibri"/>
                  <a:sym typeface="Calibri"/>
                </a:rPr>
                <a:t>addr_s</a:t>
              </a:r>
              <a:endParaRPr b="1" sz="1400">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1400"/>
                <a:buFont typeface="Calibri"/>
                <a:buNone/>
              </a:pPr>
              <a:r>
                <a:rPr lang="en-US" sz="1400">
                  <a:solidFill>
                    <a:srgbClr val="000000"/>
                  </a:solidFill>
                  <a:latin typeface="Calibri"/>
                  <a:ea typeface="Calibri"/>
                  <a:cs typeface="Calibri"/>
                  <a:sym typeface="Calibri"/>
                </a:rPr>
                <a:t>a</a:t>
              </a:r>
              <a:r>
                <a:rPr i="0" lang="en-US" sz="1400" u="none" cap="none" strike="noStrike">
                  <a:solidFill>
                    <a:srgbClr val="000000"/>
                  </a:solidFill>
                  <a:latin typeface="Calibri"/>
                  <a:ea typeface="Calibri"/>
                  <a:cs typeface="Calibri"/>
                  <a:sym typeface="Calibri"/>
                </a:rPr>
                <a:t>ddr = </a:t>
              </a:r>
              <a:r>
                <a:rPr lang="en-US" sz="1400">
                  <a:solidFill>
                    <a:srgbClr val="000000"/>
                  </a:solidFill>
                  <a:latin typeface="Calibri"/>
                  <a:ea typeface="Calibri"/>
                  <a:cs typeface="Calibri"/>
                  <a:sym typeface="Calibri"/>
                </a:rPr>
                <a:t>0x3425</a:t>
              </a:r>
              <a:endParaRPr i="0" sz="1400" u="none" cap="none" strike="noStrike">
                <a:solidFill>
                  <a:srgbClr val="000000"/>
                </a:solidFill>
                <a:latin typeface="Calibri"/>
                <a:ea typeface="Calibri"/>
                <a:cs typeface="Calibri"/>
                <a:sym typeface="Calibri"/>
              </a:endParaRPr>
            </a:p>
          </p:txBody>
        </p:sp>
        <p:cxnSp>
          <p:nvCxnSpPr>
            <p:cNvPr id="2202" name="Google Shape;2202;p49"/>
            <p:cNvCxnSpPr>
              <a:stCxn id="2199" idx="2"/>
              <a:endCxn id="2201" idx="0"/>
            </p:cNvCxnSpPr>
            <p:nvPr/>
          </p:nvCxnSpPr>
          <p:spPr>
            <a:xfrm flipH="1">
              <a:off x="8008080" y="1470595"/>
              <a:ext cx="375300" cy="297000"/>
            </a:xfrm>
            <a:prstGeom prst="curvedConnector2">
              <a:avLst/>
            </a:prstGeom>
            <a:noFill/>
            <a:ln cap="flat" cmpd="sng" w="19050">
              <a:solidFill>
                <a:srgbClr val="1A1A19"/>
              </a:solidFill>
              <a:prstDash val="dash"/>
              <a:miter lim="800000"/>
              <a:headEnd len="sm" w="sm" type="none"/>
              <a:tailEnd len="med" w="med" type="triangle"/>
            </a:ln>
          </p:spPr>
        </p:cxnSp>
        <p:cxnSp>
          <p:nvCxnSpPr>
            <p:cNvPr id="2203" name="Google Shape;2203;p49"/>
            <p:cNvCxnSpPr>
              <a:stCxn id="2201" idx="2"/>
              <a:endCxn id="2198" idx="2"/>
            </p:cNvCxnSpPr>
            <p:nvPr/>
          </p:nvCxnSpPr>
          <p:spPr>
            <a:xfrm flipH="1" rot="-5400000">
              <a:off x="8035302" y="2250103"/>
              <a:ext cx="320700" cy="375300"/>
            </a:xfrm>
            <a:prstGeom prst="curvedConnector2">
              <a:avLst/>
            </a:prstGeom>
            <a:noFill/>
            <a:ln cap="flat" cmpd="sng" w="19050">
              <a:solidFill>
                <a:srgbClr val="1A1A19"/>
              </a:solidFill>
              <a:prstDash val="dash"/>
              <a:miter lim="800000"/>
              <a:headEnd len="sm" w="sm" type="none"/>
              <a:tailEnd len="med" w="med" type="triangle"/>
            </a:ln>
          </p:spPr>
        </p:cxnSp>
        <p:cxnSp>
          <p:nvCxnSpPr>
            <p:cNvPr id="2204" name="Google Shape;2204;p49"/>
            <p:cNvCxnSpPr/>
            <p:nvPr/>
          </p:nvCxnSpPr>
          <p:spPr>
            <a:xfrm>
              <a:off x="9085530" y="949964"/>
              <a:ext cx="1" cy="287912"/>
            </a:xfrm>
            <a:prstGeom prst="straightConnector1">
              <a:avLst/>
            </a:prstGeom>
            <a:noFill/>
            <a:ln cap="flat" cmpd="sng" w="19050">
              <a:solidFill>
                <a:srgbClr val="1A1A19"/>
              </a:solidFill>
              <a:prstDash val="solid"/>
              <a:miter lim="800000"/>
              <a:headEnd len="sm" w="sm" type="none"/>
              <a:tailEnd len="med" w="med" type="triangle"/>
            </a:ln>
          </p:spPr>
        </p:cxnSp>
        <p:sp>
          <p:nvSpPr>
            <p:cNvPr id="2205" name="Google Shape;2205;p49"/>
            <p:cNvSpPr txBox="1"/>
            <p:nvPr/>
          </p:nvSpPr>
          <p:spPr>
            <a:xfrm>
              <a:off x="8913848" y="554452"/>
              <a:ext cx="3433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grpSp>
      <p:grpSp>
        <p:nvGrpSpPr>
          <p:cNvPr id="2206" name="Google Shape;2206;p49"/>
          <p:cNvGrpSpPr/>
          <p:nvPr/>
        </p:nvGrpSpPr>
        <p:grpSpPr>
          <a:xfrm>
            <a:off x="6488129" y="3605865"/>
            <a:ext cx="2407854" cy="2163032"/>
            <a:chOff x="7438299" y="3418784"/>
            <a:chExt cx="2407854" cy="2163032"/>
          </a:xfrm>
        </p:grpSpPr>
        <p:sp>
          <p:nvSpPr>
            <p:cNvPr id="2207" name="Google Shape;2207;p49"/>
            <p:cNvSpPr/>
            <p:nvPr/>
          </p:nvSpPr>
          <p:spPr>
            <a:xfrm>
              <a:off x="8383379" y="3418784"/>
              <a:ext cx="1462774" cy="457200"/>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rand_addrs_a</a:t>
              </a:r>
              <a:endParaRPr b="1" sz="1400">
                <a:solidFill>
                  <a:srgbClr val="000000"/>
                </a:solidFill>
                <a:latin typeface="Calibri"/>
                <a:ea typeface="Calibri"/>
                <a:cs typeface="Calibri"/>
                <a:sym typeface="Calibri"/>
              </a:endParaRPr>
            </a:p>
          </p:txBody>
        </p:sp>
        <p:sp>
          <p:nvSpPr>
            <p:cNvPr id="2208" name="Google Shape;2208;p49"/>
            <p:cNvSpPr/>
            <p:nvPr/>
          </p:nvSpPr>
          <p:spPr>
            <a:xfrm>
              <a:off x="8383379" y="4500300"/>
              <a:ext cx="1462774" cy="457200"/>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write_a </a:t>
              </a:r>
              <a:endParaRPr/>
            </a:p>
          </p:txBody>
        </p:sp>
        <p:cxnSp>
          <p:nvCxnSpPr>
            <p:cNvPr id="2209" name="Google Shape;2209;p49"/>
            <p:cNvCxnSpPr>
              <a:stCxn id="2207" idx="4"/>
              <a:endCxn id="2208" idx="0"/>
            </p:cNvCxnSpPr>
            <p:nvPr/>
          </p:nvCxnSpPr>
          <p:spPr>
            <a:xfrm>
              <a:off x="9114766" y="3875984"/>
              <a:ext cx="0" cy="624300"/>
            </a:xfrm>
            <a:prstGeom prst="straightConnector1">
              <a:avLst/>
            </a:prstGeom>
            <a:noFill/>
            <a:ln cap="flat" cmpd="sng" w="19050">
              <a:solidFill>
                <a:srgbClr val="1A1A19"/>
              </a:solidFill>
              <a:prstDash val="solid"/>
              <a:miter lim="800000"/>
              <a:headEnd len="sm" w="sm" type="none"/>
              <a:tailEnd len="med" w="med" type="triangle"/>
            </a:ln>
          </p:spPr>
        </p:cxnSp>
        <p:sp>
          <p:nvSpPr>
            <p:cNvPr id="2210" name="Google Shape;2210;p49"/>
            <p:cNvSpPr/>
            <p:nvPr/>
          </p:nvSpPr>
          <p:spPr>
            <a:xfrm>
              <a:off x="7438299" y="3968242"/>
              <a:ext cx="1095168" cy="509938"/>
            </a:xfrm>
            <a:prstGeom prst="roundRect">
              <a:avLst>
                <a:gd fmla="val 16667" name="adj"/>
              </a:avLst>
            </a:prstGeom>
            <a:solidFill>
              <a:srgbClr val="FFC000"/>
            </a:solidFill>
            <a:ln cap="flat" cmpd="sng" w="19050">
              <a:solidFill>
                <a:srgbClr val="99660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Clr>
                  <a:srgbClr val="000000"/>
                </a:buClr>
                <a:buSzPts val="1400"/>
                <a:buFont typeface="Calibri"/>
                <a:buNone/>
              </a:pPr>
              <a:r>
                <a:rPr b="1" lang="en-US" sz="1400">
                  <a:solidFill>
                    <a:srgbClr val="000000"/>
                  </a:solidFill>
                  <a:latin typeface="Calibri"/>
                  <a:ea typeface="Calibri"/>
                  <a:cs typeface="Calibri"/>
                  <a:sym typeface="Calibri"/>
                </a:rPr>
                <a:t>addr_s</a:t>
              </a:r>
              <a:endParaRPr b="1" sz="1400">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1400"/>
                <a:buFont typeface="Calibri"/>
                <a:buNone/>
              </a:pPr>
              <a:r>
                <a:rPr lang="en-US" sz="1400">
                  <a:solidFill>
                    <a:srgbClr val="000000"/>
                  </a:solidFill>
                  <a:latin typeface="Calibri"/>
                  <a:ea typeface="Calibri"/>
                  <a:cs typeface="Calibri"/>
                  <a:sym typeface="Calibri"/>
                </a:rPr>
                <a:t>a</a:t>
              </a:r>
              <a:r>
                <a:rPr i="0" lang="en-US" sz="1400" u="none" cap="none" strike="noStrike">
                  <a:solidFill>
                    <a:srgbClr val="000000"/>
                  </a:solidFill>
                  <a:latin typeface="Calibri"/>
                  <a:ea typeface="Calibri"/>
                  <a:cs typeface="Calibri"/>
                  <a:sym typeface="Calibri"/>
                </a:rPr>
                <a:t>ddr = </a:t>
              </a:r>
              <a:r>
                <a:rPr lang="en-US" sz="1400">
                  <a:solidFill>
                    <a:srgbClr val="000000"/>
                  </a:solidFill>
                  <a:latin typeface="Calibri"/>
                  <a:ea typeface="Calibri"/>
                  <a:cs typeface="Calibri"/>
                  <a:sym typeface="Calibri"/>
                </a:rPr>
                <a:t>0x3792</a:t>
              </a:r>
              <a:endParaRPr i="0" sz="1400" u="none" cap="none" strike="noStrike">
                <a:solidFill>
                  <a:srgbClr val="000000"/>
                </a:solidFill>
                <a:latin typeface="Calibri"/>
                <a:ea typeface="Calibri"/>
                <a:cs typeface="Calibri"/>
                <a:sym typeface="Calibri"/>
              </a:endParaRPr>
            </a:p>
          </p:txBody>
        </p:sp>
        <p:cxnSp>
          <p:nvCxnSpPr>
            <p:cNvPr id="2211" name="Google Shape;2211;p49"/>
            <p:cNvCxnSpPr>
              <a:stCxn id="2207" idx="2"/>
              <a:endCxn id="2210" idx="0"/>
            </p:cNvCxnSpPr>
            <p:nvPr/>
          </p:nvCxnSpPr>
          <p:spPr>
            <a:xfrm flipH="1">
              <a:off x="7985879" y="3647384"/>
              <a:ext cx="397500" cy="321000"/>
            </a:xfrm>
            <a:prstGeom prst="curvedConnector2">
              <a:avLst/>
            </a:prstGeom>
            <a:noFill/>
            <a:ln cap="flat" cmpd="sng" w="19050">
              <a:solidFill>
                <a:srgbClr val="1A1A19"/>
              </a:solidFill>
              <a:prstDash val="dash"/>
              <a:miter lim="800000"/>
              <a:headEnd len="sm" w="sm" type="none"/>
              <a:tailEnd len="med" w="med" type="triangle"/>
            </a:ln>
          </p:spPr>
        </p:cxnSp>
        <p:cxnSp>
          <p:nvCxnSpPr>
            <p:cNvPr id="2212" name="Google Shape;2212;p49"/>
            <p:cNvCxnSpPr>
              <a:stCxn id="2210" idx="2"/>
              <a:endCxn id="2208" idx="2"/>
            </p:cNvCxnSpPr>
            <p:nvPr/>
          </p:nvCxnSpPr>
          <p:spPr>
            <a:xfrm flipH="1" rot="-5400000">
              <a:off x="8059233" y="4404830"/>
              <a:ext cx="250800" cy="397500"/>
            </a:xfrm>
            <a:prstGeom prst="curvedConnector2">
              <a:avLst/>
            </a:prstGeom>
            <a:noFill/>
            <a:ln cap="flat" cmpd="sng" w="19050">
              <a:solidFill>
                <a:srgbClr val="1A1A19"/>
              </a:solidFill>
              <a:prstDash val="dash"/>
              <a:miter lim="800000"/>
              <a:headEnd len="sm" w="sm" type="none"/>
              <a:tailEnd len="med" w="med" type="triangle"/>
            </a:ln>
          </p:spPr>
        </p:cxnSp>
        <p:cxnSp>
          <p:nvCxnSpPr>
            <p:cNvPr id="2213" name="Google Shape;2213;p49"/>
            <p:cNvCxnSpPr>
              <a:stCxn id="2208" idx="4"/>
            </p:cNvCxnSpPr>
            <p:nvPr/>
          </p:nvCxnSpPr>
          <p:spPr>
            <a:xfrm>
              <a:off x="9114766" y="4957500"/>
              <a:ext cx="0" cy="305100"/>
            </a:xfrm>
            <a:prstGeom prst="straightConnector1">
              <a:avLst/>
            </a:prstGeom>
            <a:noFill/>
            <a:ln cap="flat" cmpd="sng" w="19050">
              <a:solidFill>
                <a:srgbClr val="1A1A19"/>
              </a:solidFill>
              <a:prstDash val="solid"/>
              <a:miter lim="800000"/>
              <a:headEnd len="sm" w="sm" type="none"/>
              <a:tailEnd len="med" w="med" type="triangle"/>
            </a:ln>
          </p:spPr>
        </p:cxnSp>
        <p:sp>
          <p:nvSpPr>
            <p:cNvPr id="2214" name="Google Shape;2214;p49"/>
            <p:cNvSpPr txBox="1"/>
            <p:nvPr/>
          </p:nvSpPr>
          <p:spPr>
            <a:xfrm>
              <a:off x="8943084" y="5212484"/>
              <a:ext cx="3433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grpSp>
      <p:grpSp>
        <p:nvGrpSpPr>
          <p:cNvPr id="2215" name="Google Shape;2215;p49"/>
          <p:cNvGrpSpPr/>
          <p:nvPr/>
        </p:nvGrpSpPr>
        <p:grpSpPr>
          <a:xfrm>
            <a:off x="9141558" y="842045"/>
            <a:ext cx="2385735" cy="2272379"/>
            <a:chOff x="7460418" y="554452"/>
            <a:chExt cx="2385735" cy="2272379"/>
          </a:xfrm>
        </p:grpSpPr>
        <p:sp>
          <p:nvSpPr>
            <p:cNvPr id="2216" name="Google Shape;2216;p49"/>
            <p:cNvSpPr/>
            <p:nvPr/>
          </p:nvSpPr>
          <p:spPr>
            <a:xfrm>
              <a:off x="8383379" y="2369631"/>
              <a:ext cx="1462774" cy="457200"/>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write_a</a:t>
              </a:r>
              <a:endParaRPr b="1" sz="1400">
                <a:solidFill>
                  <a:srgbClr val="000000"/>
                </a:solidFill>
                <a:latin typeface="Calibri"/>
                <a:ea typeface="Calibri"/>
                <a:cs typeface="Calibri"/>
                <a:sym typeface="Calibri"/>
              </a:endParaRPr>
            </a:p>
          </p:txBody>
        </p:sp>
        <p:sp>
          <p:nvSpPr>
            <p:cNvPr id="2217" name="Google Shape;2217;p49"/>
            <p:cNvSpPr/>
            <p:nvPr/>
          </p:nvSpPr>
          <p:spPr>
            <a:xfrm>
              <a:off x="8383380" y="1237876"/>
              <a:ext cx="1462773"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rand_addrs_a</a:t>
              </a:r>
              <a:endParaRPr b="1" sz="1400">
                <a:solidFill>
                  <a:srgbClr val="000000"/>
                </a:solidFill>
                <a:latin typeface="Calibri"/>
                <a:ea typeface="Calibri"/>
                <a:cs typeface="Calibri"/>
                <a:sym typeface="Calibri"/>
              </a:endParaRPr>
            </a:p>
          </p:txBody>
        </p:sp>
        <p:cxnSp>
          <p:nvCxnSpPr>
            <p:cNvPr id="2218" name="Google Shape;2218;p49"/>
            <p:cNvCxnSpPr>
              <a:stCxn id="2217" idx="4"/>
              <a:endCxn id="2216" idx="0"/>
            </p:cNvCxnSpPr>
            <p:nvPr/>
          </p:nvCxnSpPr>
          <p:spPr>
            <a:xfrm>
              <a:off x="9114767" y="1703314"/>
              <a:ext cx="0" cy="666300"/>
            </a:xfrm>
            <a:prstGeom prst="straightConnector1">
              <a:avLst/>
            </a:prstGeom>
            <a:noFill/>
            <a:ln cap="flat" cmpd="sng" w="19050">
              <a:solidFill>
                <a:srgbClr val="1A1A19"/>
              </a:solidFill>
              <a:prstDash val="solid"/>
              <a:miter lim="800000"/>
              <a:headEnd len="sm" w="sm" type="none"/>
              <a:tailEnd len="med" w="med" type="triangle"/>
            </a:ln>
          </p:spPr>
        </p:cxnSp>
        <p:sp>
          <p:nvSpPr>
            <p:cNvPr id="2219" name="Google Shape;2219;p49"/>
            <p:cNvSpPr/>
            <p:nvPr/>
          </p:nvSpPr>
          <p:spPr>
            <a:xfrm>
              <a:off x="7460418" y="1767465"/>
              <a:ext cx="1095168" cy="509938"/>
            </a:xfrm>
            <a:prstGeom prst="roundRect">
              <a:avLst>
                <a:gd fmla="val 16667" name="adj"/>
              </a:avLst>
            </a:prstGeom>
            <a:solidFill>
              <a:srgbClr val="FFC000"/>
            </a:solidFill>
            <a:ln cap="flat" cmpd="sng" w="19050">
              <a:solidFill>
                <a:srgbClr val="99660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Clr>
                  <a:srgbClr val="000000"/>
                </a:buClr>
                <a:buSzPts val="1400"/>
                <a:buFont typeface="Calibri"/>
                <a:buNone/>
              </a:pPr>
              <a:r>
                <a:rPr b="1" lang="en-US" sz="1400">
                  <a:solidFill>
                    <a:srgbClr val="000000"/>
                  </a:solidFill>
                  <a:latin typeface="Calibri"/>
                  <a:ea typeface="Calibri"/>
                  <a:cs typeface="Calibri"/>
                  <a:sym typeface="Calibri"/>
                </a:rPr>
                <a:t>addr_s</a:t>
              </a:r>
              <a:endParaRPr b="1" sz="1400">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1400"/>
                <a:buFont typeface="Calibri"/>
                <a:buNone/>
              </a:pPr>
              <a:r>
                <a:rPr lang="en-US" sz="1400">
                  <a:solidFill>
                    <a:srgbClr val="000000"/>
                  </a:solidFill>
                  <a:latin typeface="Calibri"/>
                  <a:ea typeface="Calibri"/>
                  <a:cs typeface="Calibri"/>
                  <a:sym typeface="Calibri"/>
                </a:rPr>
                <a:t>a</a:t>
              </a:r>
              <a:r>
                <a:rPr i="0" lang="en-US" sz="1400" u="none" cap="none" strike="noStrike">
                  <a:solidFill>
                    <a:srgbClr val="000000"/>
                  </a:solidFill>
                  <a:latin typeface="Calibri"/>
                  <a:ea typeface="Calibri"/>
                  <a:cs typeface="Calibri"/>
                  <a:sym typeface="Calibri"/>
                </a:rPr>
                <a:t>ddr = </a:t>
              </a:r>
              <a:r>
                <a:rPr lang="en-US" sz="1400">
                  <a:solidFill>
                    <a:srgbClr val="000000"/>
                  </a:solidFill>
                  <a:latin typeface="Calibri"/>
                  <a:ea typeface="Calibri"/>
                  <a:cs typeface="Calibri"/>
                  <a:sym typeface="Calibri"/>
                </a:rPr>
                <a:t>0xabf1</a:t>
              </a:r>
              <a:endParaRPr i="0" sz="1400" u="none" cap="none" strike="noStrike">
                <a:solidFill>
                  <a:srgbClr val="000000"/>
                </a:solidFill>
                <a:latin typeface="Calibri"/>
                <a:ea typeface="Calibri"/>
                <a:cs typeface="Calibri"/>
                <a:sym typeface="Calibri"/>
              </a:endParaRPr>
            </a:p>
          </p:txBody>
        </p:sp>
        <p:cxnSp>
          <p:nvCxnSpPr>
            <p:cNvPr id="2220" name="Google Shape;2220;p49"/>
            <p:cNvCxnSpPr>
              <a:stCxn id="2217" idx="2"/>
              <a:endCxn id="2219" idx="0"/>
            </p:cNvCxnSpPr>
            <p:nvPr/>
          </p:nvCxnSpPr>
          <p:spPr>
            <a:xfrm flipH="1">
              <a:off x="8008080" y="1470595"/>
              <a:ext cx="375300" cy="297000"/>
            </a:xfrm>
            <a:prstGeom prst="curvedConnector2">
              <a:avLst/>
            </a:prstGeom>
            <a:noFill/>
            <a:ln cap="flat" cmpd="sng" w="19050">
              <a:solidFill>
                <a:srgbClr val="1A1A19"/>
              </a:solidFill>
              <a:prstDash val="dash"/>
              <a:miter lim="800000"/>
              <a:headEnd len="sm" w="sm" type="none"/>
              <a:tailEnd len="med" w="med" type="triangle"/>
            </a:ln>
          </p:spPr>
        </p:cxnSp>
        <p:cxnSp>
          <p:nvCxnSpPr>
            <p:cNvPr id="2221" name="Google Shape;2221;p49"/>
            <p:cNvCxnSpPr>
              <a:stCxn id="2219" idx="2"/>
              <a:endCxn id="2216" idx="2"/>
            </p:cNvCxnSpPr>
            <p:nvPr/>
          </p:nvCxnSpPr>
          <p:spPr>
            <a:xfrm flipH="1" rot="-5400000">
              <a:off x="8035302" y="2250103"/>
              <a:ext cx="320700" cy="375300"/>
            </a:xfrm>
            <a:prstGeom prst="curvedConnector2">
              <a:avLst/>
            </a:prstGeom>
            <a:noFill/>
            <a:ln cap="flat" cmpd="sng" w="19050">
              <a:solidFill>
                <a:srgbClr val="1A1A19"/>
              </a:solidFill>
              <a:prstDash val="dash"/>
              <a:miter lim="800000"/>
              <a:headEnd len="sm" w="sm" type="none"/>
              <a:tailEnd len="med" w="med" type="triangle"/>
            </a:ln>
          </p:spPr>
        </p:cxnSp>
        <p:cxnSp>
          <p:nvCxnSpPr>
            <p:cNvPr id="2222" name="Google Shape;2222;p49"/>
            <p:cNvCxnSpPr/>
            <p:nvPr/>
          </p:nvCxnSpPr>
          <p:spPr>
            <a:xfrm>
              <a:off x="9085530" y="949964"/>
              <a:ext cx="1" cy="287912"/>
            </a:xfrm>
            <a:prstGeom prst="straightConnector1">
              <a:avLst/>
            </a:prstGeom>
            <a:noFill/>
            <a:ln cap="flat" cmpd="sng" w="19050">
              <a:solidFill>
                <a:srgbClr val="1A1A19"/>
              </a:solidFill>
              <a:prstDash val="solid"/>
              <a:miter lim="800000"/>
              <a:headEnd len="sm" w="sm" type="none"/>
              <a:tailEnd len="med" w="med" type="triangle"/>
            </a:ln>
          </p:spPr>
        </p:cxnSp>
        <p:sp>
          <p:nvSpPr>
            <p:cNvPr id="2223" name="Google Shape;2223;p49"/>
            <p:cNvSpPr txBox="1"/>
            <p:nvPr/>
          </p:nvSpPr>
          <p:spPr>
            <a:xfrm>
              <a:off x="8913848" y="554452"/>
              <a:ext cx="3433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grpSp>
      <p:grpSp>
        <p:nvGrpSpPr>
          <p:cNvPr id="2224" name="Google Shape;2224;p49"/>
          <p:cNvGrpSpPr/>
          <p:nvPr/>
        </p:nvGrpSpPr>
        <p:grpSpPr>
          <a:xfrm>
            <a:off x="9130498" y="3610512"/>
            <a:ext cx="2407854" cy="2163032"/>
            <a:chOff x="7438299" y="3418784"/>
            <a:chExt cx="2407854" cy="2163032"/>
          </a:xfrm>
        </p:grpSpPr>
        <p:sp>
          <p:nvSpPr>
            <p:cNvPr id="2225" name="Google Shape;2225;p49"/>
            <p:cNvSpPr/>
            <p:nvPr/>
          </p:nvSpPr>
          <p:spPr>
            <a:xfrm>
              <a:off x="8383379" y="3418784"/>
              <a:ext cx="1462774" cy="457200"/>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rand_addrs_a</a:t>
              </a:r>
              <a:endParaRPr b="1" sz="1400">
                <a:solidFill>
                  <a:srgbClr val="000000"/>
                </a:solidFill>
                <a:latin typeface="Calibri"/>
                <a:ea typeface="Calibri"/>
                <a:cs typeface="Calibri"/>
                <a:sym typeface="Calibri"/>
              </a:endParaRPr>
            </a:p>
          </p:txBody>
        </p:sp>
        <p:sp>
          <p:nvSpPr>
            <p:cNvPr id="2226" name="Google Shape;2226;p49"/>
            <p:cNvSpPr/>
            <p:nvPr/>
          </p:nvSpPr>
          <p:spPr>
            <a:xfrm>
              <a:off x="8383379" y="4500300"/>
              <a:ext cx="1462774" cy="457200"/>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write_a </a:t>
              </a:r>
              <a:endParaRPr/>
            </a:p>
          </p:txBody>
        </p:sp>
        <p:cxnSp>
          <p:nvCxnSpPr>
            <p:cNvPr id="2227" name="Google Shape;2227;p49"/>
            <p:cNvCxnSpPr>
              <a:stCxn id="2225" idx="4"/>
              <a:endCxn id="2226" idx="0"/>
            </p:cNvCxnSpPr>
            <p:nvPr/>
          </p:nvCxnSpPr>
          <p:spPr>
            <a:xfrm>
              <a:off x="9114766" y="3875984"/>
              <a:ext cx="0" cy="624300"/>
            </a:xfrm>
            <a:prstGeom prst="straightConnector1">
              <a:avLst/>
            </a:prstGeom>
            <a:noFill/>
            <a:ln cap="flat" cmpd="sng" w="19050">
              <a:solidFill>
                <a:srgbClr val="1A1A19"/>
              </a:solidFill>
              <a:prstDash val="solid"/>
              <a:miter lim="800000"/>
              <a:headEnd len="sm" w="sm" type="none"/>
              <a:tailEnd len="med" w="med" type="triangle"/>
            </a:ln>
          </p:spPr>
        </p:cxnSp>
        <p:sp>
          <p:nvSpPr>
            <p:cNvPr id="2228" name="Google Shape;2228;p49"/>
            <p:cNvSpPr/>
            <p:nvPr/>
          </p:nvSpPr>
          <p:spPr>
            <a:xfrm>
              <a:off x="7438299" y="3968242"/>
              <a:ext cx="1095168" cy="509938"/>
            </a:xfrm>
            <a:prstGeom prst="roundRect">
              <a:avLst>
                <a:gd fmla="val 16667" name="adj"/>
              </a:avLst>
            </a:prstGeom>
            <a:solidFill>
              <a:srgbClr val="FFC000"/>
            </a:solidFill>
            <a:ln cap="flat" cmpd="sng" w="19050">
              <a:solidFill>
                <a:srgbClr val="99660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Clr>
                  <a:srgbClr val="000000"/>
                </a:buClr>
                <a:buSzPts val="1400"/>
                <a:buFont typeface="Calibri"/>
                <a:buNone/>
              </a:pPr>
              <a:r>
                <a:rPr b="1" lang="en-US" sz="1400">
                  <a:solidFill>
                    <a:srgbClr val="000000"/>
                  </a:solidFill>
                  <a:latin typeface="Calibri"/>
                  <a:ea typeface="Calibri"/>
                  <a:cs typeface="Calibri"/>
                  <a:sym typeface="Calibri"/>
                </a:rPr>
                <a:t>addr_s</a:t>
              </a:r>
              <a:endParaRPr b="1" sz="1400">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1400"/>
                <a:buFont typeface="Calibri"/>
                <a:buNone/>
              </a:pPr>
              <a:r>
                <a:rPr lang="en-US" sz="1400">
                  <a:solidFill>
                    <a:srgbClr val="000000"/>
                  </a:solidFill>
                  <a:latin typeface="Calibri"/>
                  <a:ea typeface="Calibri"/>
                  <a:cs typeface="Calibri"/>
                  <a:sym typeface="Calibri"/>
                </a:rPr>
                <a:t>a</a:t>
              </a:r>
              <a:r>
                <a:rPr i="0" lang="en-US" sz="1400" u="none" cap="none" strike="noStrike">
                  <a:solidFill>
                    <a:srgbClr val="000000"/>
                  </a:solidFill>
                  <a:latin typeface="Calibri"/>
                  <a:ea typeface="Calibri"/>
                  <a:cs typeface="Calibri"/>
                  <a:sym typeface="Calibri"/>
                </a:rPr>
                <a:t>ddr = </a:t>
              </a:r>
              <a:r>
                <a:rPr lang="en-US" sz="1400">
                  <a:solidFill>
                    <a:srgbClr val="000000"/>
                  </a:solidFill>
                  <a:latin typeface="Calibri"/>
                  <a:ea typeface="Calibri"/>
                  <a:cs typeface="Calibri"/>
                  <a:sym typeface="Calibri"/>
                </a:rPr>
                <a:t>0x9af2</a:t>
              </a:r>
              <a:endParaRPr i="0" sz="1400" u="none" cap="none" strike="noStrike">
                <a:solidFill>
                  <a:srgbClr val="000000"/>
                </a:solidFill>
                <a:latin typeface="Calibri"/>
                <a:ea typeface="Calibri"/>
                <a:cs typeface="Calibri"/>
                <a:sym typeface="Calibri"/>
              </a:endParaRPr>
            </a:p>
          </p:txBody>
        </p:sp>
        <p:cxnSp>
          <p:nvCxnSpPr>
            <p:cNvPr id="2229" name="Google Shape;2229;p49"/>
            <p:cNvCxnSpPr>
              <a:stCxn id="2225" idx="2"/>
              <a:endCxn id="2228" idx="0"/>
            </p:cNvCxnSpPr>
            <p:nvPr/>
          </p:nvCxnSpPr>
          <p:spPr>
            <a:xfrm flipH="1">
              <a:off x="7985879" y="3647384"/>
              <a:ext cx="397500" cy="321000"/>
            </a:xfrm>
            <a:prstGeom prst="curvedConnector2">
              <a:avLst/>
            </a:prstGeom>
            <a:noFill/>
            <a:ln cap="flat" cmpd="sng" w="19050">
              <a:solidFill>
                <a:srgbClr val="1A1A19"/>
              </a:solidFill>
              <a:prstDash val="dash"/>
              <a:miter lim="800000"/>
              <a:headEnd len="sm" w="sm" type="none"/>
              <a:tailEnd len="med" w="med" type="triangle"/>
            </a:ln>
          </p:spPr>
        </p:cxnSp>
        <p:cxnSp>
          <p:nvCxnSpPr>
            <p:cNvPr id="2230" name="Google Shape;2230;p49"/>
            <p:cNvCxnSpPr>
              <a:stCxn id="2228" idx="2"/>
              <a:endCxn id="2226" idx="2"/>
            </p:cNvCxnSpPr>
            <p:nvPr/>
          </p:nvCxnSpPr>
          <p:spPr>
            <a:xfrm flipH="1" rot="-5400000">
              <a:off x="8059233" y="4404830"/>
              <a:ext cx="250800" cy="397500"/>
            </a:xfrm>
            <a:prstGeom prst="curvedConnector2">
              <a:avLst/>
            </a:prstGeom>
            <a:noFill/>
            <a:ln cap="flat" cmpd="sng" w="19050">
              <a:solidFill>
                <a:srgbClr val="1A1A19"/>
              </a:solidFill>
              <a:prstDash val="dash"/>
              <a:miter lim="800000"/>
              <a:headEnd len="sm" w="sm" type="none"/>
              <a:tailEnd len="med" w="med" type="triangle"/>
            </a:ln>
          </p:spPr>
        </p:cxnSp>
        <p:cxnSp>
          <p:nvCxnSpPr>
            <p:cNvPr id="2231" name="Google Shape;2231;p49"/>
            <p:cNvCxnSpPr>
              <a:stCxn id="2226" idx="4"/>
            </p:cNvCxnSpPr>
            <p:nvPr/>
          </p:nvCxnSpPr>
          <p:spPr>
            <a:xfrm>
              <a:off x="9114766" y="4957500"/>
              <a:ext cx="0" cy="305100"/>
            </a:xfrm>
            <a:prstGeom prst="straightConnector1">
              <a:avLst/>
            </a:prstGeom>
            <a:noFill/>
            <a:ln cap="flat" cmpd="sng" w="19050">
              <a:solidFill>
                <a:srgbClr val="1A1A19"/>
              </a:solidFill>
              <a:prstDash val="solid"/>
              <a:miter lim="800000"/>
              <a:headEnd len="sm" w="sm" type="none"/>
              <a:tailEnd len="med" w="med" type="triangle"/>
            </a:ln>
          </p:spPr>
        </p:cxnSp>
        <p:sp>
          <p:nvSpPr>
            <p:cNvPr id="2232" name="Google Shape;2232;p49"/>
            <p:cNvSpPr txBox="1"/>
            <p:nvPr/>
          </p:nvSpPr>
          <p:spPr>
            <a:xfrm>
              <a:off x="8943084" y="5212484"/>
              <a:ext cx="3433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grpSp>
      <p:cxnSp>
        <p:nvCxnSpPr>
          <p:cNvPr id="2233" name="Google Shape;2233;p49"/>
          <p:cNvCxnSpPr>
            <a:stCxn id="2198" idx="4"/>
            <a:endCxn id="2207" idx="0"/>
          </p:cNvCxnSpPr>
          <p:nvPr/>
        </p:nvCxnSpPr>
        <p:spPr>
          <a:xfrm>
            <a:off x="8153537" y="3114424"/>
            <a:ext cx="11100" cy="491400"/>
          </a:xfrm>
          <a:prstGeom prst="straightConnector1">
            <a:avLst/>
          </a:prstGeom>
          <a:noFill/>
          <a:ln cap="flat" cmpd="sng" w="19050">
            <a:solidFill>
              <a:srgbClr val="1A1A19"/>
            </a:solidFill>
            <a:prstDash val="dash"/>
            <a:miter lim="800000"/>
            <a:headEnd len="sm" w="sm" type="none"/>
            <a:tailEnd len="med" w="med" type="triangle"/>
          </a:ln>
        </p:spPr>
      </p:cxnSp>
      <p:cxnSp>
        <p:nvCxnSpPr>
          <p:cNvPr id="2234" name="Google Shape;2234;p49"/>
          <p:cNvCxnSpPr>
            <a:stCxn id="2216" idx="4"/>
            <a:endCxn id="2225" idx="0"/>
          </p:cNvCxnSpPr>
          <p:nvPr/>
        </p:nvCxnSpPr>
        <p:spPr>
          <a:xfrm>
            <a:off x="10795906" y="3114424"/>
            <a:ext cx="11100" cy="496200"/>
          </a:xfrm>
          <a:prstGeom prst="straightConnector1">
            <a:avLst/>
          </a:prstGeom>
          <a:noFill/>
          <a:ln cap="flat" cmpd="sng" w="19050">
            <a:solidFill>
              <a:srgbClr val="1A1A19"/>
            </a:solidFill>
            <a:prstDash val="dash"/>
            <a:miter lim="800000"/>
            <a:headEnd len="sm" w="sm" type="none"/>
            <a:tailEnd len="med" w="med" type="triangle"/>
          </a:ln>
        </p:spPr>
      </p:cxnSp>
      <p:sp>
        <p:nvSpPr>
          <p:cNvPr id="2235" name="Google Shape;2235;p49"/>
          <p:cNvSpPr txBox="1"/>
          <p:nvPr/>
        </p:nvSpPr>
        <p:spPr>
          <a:xfrm>
            <a:off x="9194839" y="3183584"/>
            <a:ext cx="3433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2236" name="Google Shape;2236;p49"/>
          <p:cNvSpPr/>
          <p:nvPr/>
        </p:nvSpPr>
        <p:spPr>
          <a:xfrm>
            <a:off x="4730287" y="2294408"/>
            <a:ext cx="1273520" cy="354453"/>
          </a:xfrm>
          <a:custGeom>
            <a:rect b="b" l="l" r="r" t="t"/>
            <a:pathLst>
              <a:path extrusionOk="0" h="120000" w="120000">
                <a:moveTo>
                  <a:pt x="0" y="0"/>
                </a:moveTo>
                <a:lnTo>
                  <a:pt x="120000" y="0"/>
                </a:lnTo>
                <a:lnTo>
                  <a:pt x="120000" y="120000"/>
                </a:lnTo>
                <a:lnTo>
                  <a:pt x="0" y="120000"/>
                </a:lnTo>
                <a:close/>
              </a:path>
              <a:path extrusionOk="0" fill="none" h="120000" w="120000">
                <a:moveTo>
                  <a:pt x="-1933" y="52745"/>
                </a:moveTo>
                <a:lnTo>
                  <a:pt x="-63318" y="122693"/>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Instantiate</a:t>
            </a:r>
            <a:endParaRPr/>
          </a:p>
        </p:txBody>
      </p:sp>
      <p:sp>
        <p:nvSpPr>
          <p:cNvPr id="2237" name="Google Shape;2237;p49"/>
          <p:cNvSpPr/>
          <p:nvPr/>
        </p:nvSpPr>
        <p:spPr>
          <a:xfrm>
            <a:off x="4234823" y="1322478"/>
            <a:ext cx="2589546" cy="580063"/>
          </a:xfrm>
          <a:custGeom>
            <a:rect b="b" l="l" r="r" t="t"/>
            <a:pathLst>
              <a:path extrusionOk="0" h="120000" w="120000">
                <a:moveTo>
                  <a:pt x="0" y="0"/>
                </a:moveTo>
                <a:lnTo>
                  <a:pt x="120000" y="0"/>
                </a:lnTo>
                <a:lnTo>
                  <a:pt x="120000" y="120000"/>
                </a:lnTo>
                <a:lnTo>
                  <a:pt x="0" y="120000"/>
                </a:lnTo>
                <a:close/>
              </a:path>
              <a:path extrusionOk="0" fill="none" h="120000" w="120000">
                <a:moveTo>
                  <a:pt x="-1933" y="52745"/>
                </a:moveTo>
                <a:lnTo>
                  <a:pt x="-14004" y="88126"/>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Declare available system memory &amp; cores </a:t>
            </a:r>
            <a:endParaRPr/>
          </a:p>
        </p:txBody>
      </p:sp>
      <p:sp>
        <p:nvSpPr>
          <p:cNvPr id="2238" name="Google Shape;2238;p49"/>
          <p:cNvSpPr/>
          <p:nvPr/>
        </p:nvSpPr>
        <p:spPr>
          <a:xfrm>
            <a:off x="4176388" y="4249863"/>
            <a:ext cx="1919612" cy="320858"/>
          </a:xfrm>
          <a:custGeom>
            <a:rect b="b" l="l" r="r" t="t"/>
            <a:pathLst>
              <a:path extrusionOk="0" h="120000" w="120000">
                <a:moveTo>
                  <a:pt x="0" y="0"/>
                </a:moveTo>
                <a:lnTo>
                  <a:pt x="120000" y="0"/>
                </a:lnTo>
                <a:lnTo>
                  <a:pt x="120000" y="120000"/>
                </a:lnTo>
                <a:lnTo>
                  <a:pt x="0" y="120000"/>
                </a:lnTo>
                <a:close/>
              </a:path>
              <a:path extrusionOk="0" fill="none" h="120000" w="120000">
                <a:moveTo>
                  <a:pt x="-1933" y="52745"/>
                </a:moveTo>
                <a:lnTo>
                  <a:pt x="-33274" y="-77893"/>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Schedule actions</a:t>
            </a:r>
            <a:endParaRPr/>
          </a:p>
        </p:txBody>
      </p:sp>
      <p:sp>
        <p:nvSpPr>
          <p:cNvPr id="2239" name="Google Shape;2239;p49"/>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240" name="Google Shape;2240;p49"/>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6">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6">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6">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6">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6">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6">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6">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6">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6">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6">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6">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6">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6">
                                            <p:txEl>
                                              <p:pRg end="17" st="1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3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2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grpSp>
        <p:nvGrpSpPr>
          <p:cNvPr id="149" name="Google Shape;149;p5"/>
          <p:cNvGrpSpPr/>
          <p:nvPr/>
        </p:nvGrpSpPr>
        <p:grpSpPr>
          <a:xfrm>
            <a:off x="464543" y="3358471"/>
            <a:ext cx="3570729" cy="1321418"/>
            <a:chOff x="340935" y="3358471"/>
            <a:chExt cx="3570729" cy="1321418"/>
          </a:xfrm>
        </p:grpSpPr>
        <p:sp>
          <p:nvSpPr>
            <p:cNvPr id="150" name="Google Shape;150;p5"/>
            <p:cNvSpPr/>
            <p:nvPr/>
          </p:nvSpPr>
          <p:spPr>
            <a:xfrm>
              <a:off x="340935" y="3373442"/>
              <a:ext cx="650123" cy="446471"/>
            </a:xfrm>
            <a:prstGeom prst="star16">
              <a:avLst>
                <a:gd fmla="val 37500" name="adj"/>
              </a:avLst>
            </a:prstGeom>
            <a:solidFill>
              <a:srgbClr val="FF00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51" name="Google Shape;151;p5"/>
            <p:cNvSpPr/>
            <p:nvPr/>
          </p:nvSpPr>
          <p:spPr>
            <a:xfrm>
              <a:off x="1386061" y="4210555"/>
              <a:ext cx="548467" cy="458816"/>
            </a:xfrm>
            <a:prstGeom prst="ellipse">
              <a:avLst/>
            </a:prstGeom>
            <a:solidFill>
              <a:srgbClr val="CCFFCC"/>
            </a:solidFill>
            <a:ln cap="flat" cmpd="sng" w="28575">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52" name="Google Shape;152;p5"/>
            <p:cNvSpPr/>
            <p:nvPr/>
          </p:nvSpPr>
          <p:spPr>
            <a:xfrm>
              <a:off x="2382935" y="3358471"/>
              <a:ext cx="548467" cy="458816"/>
            </a:xfrm>
            <a:prstGeom prst="ellipse">
              <a:avLst/>
            </a:prstGeom>
            <a:solidFill>
              <a:srgbClr val="CCFFCC"/>
            </a:solidFill>
            <a:ln cap="flat" cmpd="sng" w="28575">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53" name="Google Shape;153;p5"/>
            <p:cNvSpPr/>
            <p:nvPr/>
          </p:nvSpPr>
          <p:spPr>
            <a:xfrm>
              <a:off x="3363197" y="4221073"/>
              <a:ext cx="548467" cy="458816"/>
            </a:xfrm>
            <a:prstGeom prst="ellipse">
              <a:avLst/>
            </a:prstGeom>
            <a:solidFill>
              <a:srgbClr val="CCFFCC"/>
            </a:solidFill>
            <a:ln cap="flat" cmpd="sng" w="28575">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54" name="Google Shape;154;p5"/>
            <p:cNvSpPr/>
            <p:nvPr/>
          </p:nvSpPr>
          <p:spPr>
            <a:xfrm>
              <a:off x="1726703" y="3366668"/>
              <a:ext cx="548467" cy="458816"/>
            </a:xfrm>
            <a:prstGeom prst="ellipse">
              <a:avLst/>
            </a:prstGeom>
            <a:solidFill>
              <a:srgbClr val="CCFFCC"/>
            </a:solidFill>
            <a:ln cap="flat" cmpd="sng" w="28575">
              <a:solidFill>
                <a:srgbClr val="59595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grpSp>
      <p:grpSp>
        <p:nvGrpSpPr>
          <p:cNvPr id="155" name="Google Shape;155;p5"/>
          <p:cNvGrpSpPr/>
          <p:nvPr/>
        </p:nvGrpSpPr>
        <p:grpSpPr>
          <a:xfrm>
            <a:off x="286237" y="1841664"/>
            <a:ext cx="4319937" cy="3130155"/>
            <a:chOff x="159493" y="1839374"/>
            <a:chExt cx="4321062" cy="3130971"/>
          </a:xfrm>
        </p:grpSpPr>
        <p:sp>
          <p:nvSpPr>
            <p:cNvPr id="156" name="Google Shape;156;p5"/>
            <p:cNvSpPr/>
            <p:nvPr/>
          </p:nvSpPr>
          <p:spPr>
            <a:xfrm>
              <a:off x="2124335" y="1839374"/>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57" name="Google Shape;157;p5"/>
            <p:cNvSpPr/>
            <p:nvPr/>
          </p:nvSpPr>
          <p:spPr>
            <a:xfrm>
              <a:off x="1807535" y="2204484"/>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58" name="Google Shape;158;p5"/>
            <p:cNvSpPr/>
            <p:nvPr/>
          </p:nvSpPr>
          <p:spPr>
            <a:xfrm>
              <a:off x="2466753" y="2204484"/>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59" name="Google Shape;159;p5"/>
            <p:cNvSpPr/>
            <p:nvPr/>
          </p:nvSpPr>
          <p:spPr>
            <a:xfrm>
              <a:off x="1807536" y="2633331"/>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60" name="Google Shape;160;p5"/>
            <p:cNvSpPr/>
            <p:nvPr/>
          </p:nvSpPr>
          <p:spPr>
            <a:xfrm>
              <a:off x="1148319" y="2633331"/>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61" name="Google Shape;161;p5"/>
            <p:cNvSpPr/>
            <p:nvPr/>
          </p:nvSpPr>
          <p:spPr>
            <a:xfrm>
              <a:off x="2466753" y="2633331"/>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62" name="Google Shape;162;p5"/>
            <p:cNvSpPr/>
            <p:nvPr/>
          </p:nvSpPr>
          <p:spPr>
            <a:xfrm>
              <a:off x="3125970" y="2633331"/>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63" name="Google Shape;163;p5"/>
            <p:cNvSpPr/>
            <p:nvPr/>
          </p:nvSpPr>
          <p:spPr>
            <a:xfrm>
              <a:off x="1477927" y="3062178"/>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64" name="Google Shape;164;p5"/>
            <p:cNvSpPr/>
            <p:nvPr/>
          </p:nvSpPr>
          <p:spPr>
            <a:xfrm>
              <a:off x="818710" y="3062178"/>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65" name="Google Shape;165;p5"/>
            <p:cNvSpPr/>
            <p:nvPr/>
          </p:nvSpPr>
          <p:spPr>
            <a:xfrm>
              <a:off x="2137144" y="3062178"/>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66" name="Google Shape;166;p5"/>
            <p:cNvSpPr/>
            <p:nvPr/>
          </p:nvSpPr>
          <p:spPr>
            <a:xfrm>
              <a:off x="2796361" y="3062178"/>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67" name="Google Shape;167;p5"/>
            <p:cNvSpPr/>
            <p:nvPr/>
          </p:nvSpPr>
          <p:spPr>
            <a:xfrm>
              <a:off x="3455578" y="3062178"/>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68" name="Google Shape;168;p5"/>
            <p:cNvSpPr/>
            <p:nvPr/>
          </p:nvSpPr>
          <p:spPr>
            <a:xfrm>
              <a:off x="1148319" y="3491025"/>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69" name="Google Shape;169;p5"/>
            <p:cNvSpPr/>
            <p:nvPr/>
          </p:nvSpPr>
          <p:spPr>
            <a:xfrm>
              <a:off x="489102" y="3491025"/>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70" name="Google Shape;170;p5"/>
            <p:cNvSpPr/>
            <p:nvPr/>
          </p:nvSpPr>
          <p:spPr>
            <a:xfrm>
              <a:off x="1807536" y="3491025"/>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71" name="Google Shape;171;p5"/>
            <p:cNvSpPr/>
            <p:nvPr/>
          </p:nvSpPr>
          <p:spPr>
            <a:xfrm>
              <a:off x="2466753" y="3491025"/>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72" name="Google Shape;172;p5"/>
            <p:cNvSpPr/>
            <p:nvPr/>
          </p:nvSpPr>
          <p:spPr>
            <a:xfrm>
              <a:off x="3125970" y="3491025"/>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73" name="Google Shape;173;p5"/>
            <p:cNvSpPr/>
            <p:nvPr/>
          </p:nvSpPr>
          <p:spPr>
            <a:xfrm>
              <a:off x="818710" y="3919872"/>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74" name="Google Shape;174;p5"/>
            <p:cNvSpPr/>
            <p:nvPr/>
          </p:nvSpPr>
          <p:spPr>
            <a:xfrm>
              <a:off x="159493" y="3919872"/>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75" name="Google Shape;175;p5"/>
            <p:cNvSpPr/>
            <p:nvPr/>
          </p:nvSpPr>
          <p:spPr>
            <a:xfrm>
              <a:off x="1477927" y="3919872"/>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76" name="Google Shape;176;p5"/>
            <p:cNvSpPr/>
            <p:nvPr/>
          </p:nvSpPr>
          <p:spPr>
            <a:xfrm>
              <a:off x="2137144" y="3919872"/>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77" name="Google Shape;177;p5"/>
            <p:cNvSpPr/>
            <p:nvPr/>
          </p:nvSpPr>
          <p:spPr>
            <a:xfrm>
              <a:off x="2796361" y="3919872"/>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78" name="Google Shape;178;p5"/>
            <p:cNvSpPr/>
            <p:nvPr/>
          </p:nvSpPr>
          <p:spPr>
            <a:xfrm>
              <a:off x="3785187" y="3491025"/>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79" name="Google Shape;179;p5"/>
            <p:cNvSpPr/>
            <p:nvPr/>
          </p:nvSpPr>
          <p:spPr>
            <a:xfrm>
              <a:off x="3455578" y="3919872"/>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80" name="Google Shape;180;p5"/>
            <p:cNvSpPr/>
            <p:nvPr/>
          </p:nvSpPr>
          <p:spPr>
            <a:xfrm>
              <a:off x="4114795" y="3919872"/>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81" name="Google Shape;181;p5"/>
            <p:cNvSpPr/>
            <p:nvPr/>
          </p:nvSpPr>
          <p:spPr>
            <a:xfrm>
              <a:off x="818710" y="4348719"/>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82" name="Google Shape;182;p5"/>
            <p:cNvSpPr/>
            <p:nvPr/>
          </p:nvSpPr>
          <p:spPr>
            <a:xfrm>
              <a:off x="159493" y="4348719"/>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83" name="Google Shape;183;p5"/>
            <p:cNvSpPr/>
            <p:nvPr/>
          </p:nvSpPr>
          <p:spPr>
            <a:xfrm>
              <a:off x="1477927" y="4348719"/>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84" name="Google Shape;184;p5"/>
            <p:cNvSpPr/>
            <p:nvPr/>
          </p:nvSpPr>
          <p:spPr>
            <a:xfrm>
              <a:off x="2137144" y="4348719"/>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85" name="Google Shape;185;p5"/>
            <p:cNvSpPr/>
            <p:nvPr/>
          </p:nvSpPr>
          <p:spPr>
            <a:xfrm>
              <a:off x="2796361" y="4348719"/>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86" name="Google Shape;186;p5"/>
            <p:cNvSpPr/>
            <p:nvPr/>
          </p:nvSpPr>
          <p:spPr>
            <a:xfrm>
              <a:off x="3455578" y="4348719"/>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187" name="Google Shape;187;p5"/>
            <p:cNvSpPr/>
            <p:nvPr/>
          </p:nvSpPr>
          <p:spPr>
            <a:xfrm>
              <a:off x="4114795" y="4348719"/>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cxnSp>
          <p:nvCxnSpPr>
            <p:cNvPr id="188" name="Google Shape;188;p5"/>
            <p:cNvCxnSpPr>
              <a:stCxn id="156" idx="4"/>
              <a:endCxn id="157" idx="0"/>
            </p:cNvCxnSpPr>
            <p:nvPr/>
          </p:nvCxnSpPr>
          <p:spPr>
            <a:xfrm flipH="1">
              <a:off x="1990415" y="2022254"/>
              <a:ext cx="316800" cy="182100"/>
            </a:xfrm>
            <a:prstGeom prst="straightConnector1">
              <a:avLst/>
            </a:prstGeom>
            <a:noFill/>
            <a:ln cap="flat" cmpd="sng" w="9525">
              <a:solidFill>
                <a:srgbClr val="4A7DBA"/>
              </a:solidFill>
              <a:prstDash val="solid"/>
              <a:round/>
              <a:headEnd len="sm" w="sm" type="none"/>
              <a:tailEnd len="sm" w="sm" type="none"/>
            </a:ln>
          </p:spPr>
        </p:cxnSp>
        <p:cxnSp>
          <p:nvCxnSpPr>
            <p:cNvPr id="189" name="Google Shape;189;p5"/>
            <p:cNvCxnSpPr>
              <a:stCxn id="156" idx="4"/>
              <a:endCxn id="158" idx="0"/>
            </p:cNvCxnSpPr>
            <p:nvPr/>
          </p:nvCxnSpPr>
          <p:spPr>
            <a:xfrm>
              <a:off x="2307215" y="2022254"/>
              <a:ext cx="342300" cy="182100"/>
            </a:xfrm>
            <a:prstGeom prst="straightConnector1">
              <a:avLst/>
            </a:prstGeom>
            <a:noFill/>
            <a:ln cap="flat" cmpd="sng" w="9525">
              <a:solidFill>
                <a:srgbClr val="4A7DBA"/>
              </a:solidFill>
              <a:prstDash val="solid"/>
              <a:round/>
              <a:headEnd len="sm" w="sm" type="none"/>
              <a:tailEnd len="sm" w="sm" type="none"/>
            </a:ln>
          </p:spPr>
        </p:cxnSp>
        <p:cxnSp>
          <p:nvCxnSpPr>
            <p:cNvPr id="190" name="Google Shape;190;p5"/>
            <p:cNvCxnSpPr>
              <a:stCxn id="158" idx="4"/>
              <a:endCxn id="162" idx="0"/>
            </p:cNvCxnSpPr>
            <p:nvPr/>
          </p:nvCxnSpPr>
          <p:spPr>
            <a:xfrm>
              <a:off x="2649633" y="2387364"/>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191" name="Google Shape;191;p5"/>
            <p:cNvCxnSpPr>
              <a:stCxn id="158" idx="4"/>
              <a:endCxn id="161" idx="0"/>
            </p:cNvCxnSpPr>
            <p:nvPr/>
          </p:nvCxnSpPr>
          <p:spPr>
            <a:xfrm>
              <a:off x="2649633" y="2387364"/>
              <a:ext cx="0" cy="246000"/>
            </a:xfrm>
            <a:prstGeom prst="straightConnector1">
              <a:avLst/>
            </a:prstGeom>
            <a:noFill/>
            <a:ln cap="flat" cmpd="sng" w="9525">
              <a:solidFill>
                <a:srgbClr val="4A7DBA"/>
              </a:solidFill>
              <a:prstDash val="solid"/>
              <a:round/>
              <a:headEnd len="sm" w="sm" type="none"/>
              <a:tailEnd len="sm" w="sm" type="none"/>
            </a:ln>
          </p:spPr>
        </p:cxnSp>
        <p:cxnSp>
          <p:nvCxnSpPr>
            <p:cNvPr id="192" name="Google Shape;192;p5"/>
            <p:cNvCxnSpPr>
              <a:stCxn id="158" idx="4"/>
              <a:endCxn id="159" idx="0"/>
            </p:cNvCxnSpPr>
            <p:nvPr/>
          </p:nvCxnSpPr>
          <p:spPr>
            <a:xfrm flipH="1">
              <a:off x="1990533" y="2387364"/>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193" name="Google Shape;193;p5"/>
            <p:cNvCxnSpPr>
              <a:stCxn id="158" idx="4"/>
              <a:endCxn id="160" idx="0"/>
            </p:cNvCxnSpPr>
            <p:nvPr/>
          </p:nvCxnSpPr>
          <p:spPr>
            <a:xfrm flipH="1">
              <a:off x="1331133" y="2387364"/>
              <a:ext cx="1318500" cy="246000"/>
            </a:xfrm>
            <a:prstGeom prst="straightConnector1">
              <a:avLst/>
            </a:prstGeom>
            <a:noFill/>
            <a:ln cap="flat" cmpd="sng" w="9525">
              <a:solidFill>
                <a:srgbClr val="4A7DBA"/>
              </a:solidFill>
              <a:prstDash val="solid"/>
              <a:round/>
              <a:headEnd len="sm" w="sm" type="none"/>
              <a:tailEnd len="sm" w="sm" type="none"/>
            </a:ln>
          </p:spPr>
        </p:cxnSp>
        <p:cxnSp>
          <p:nvCxnSpPr>
            <p:cNvPr id="194" name="Google Shape;194;p5"/>
            <p:cNvCxnSpPr>
              <a:stCxn id="157" idx="4"/>
              <a:endCxn id="161" idx="0"/>
            </p:cNvCxnSpPr>
            <p:nvPr/>
          </p:nvCxnSpPr>
          <p:spPr>
            <a:xfrm>
              <a:off x="1990415" y="2387364"/>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195" name="Google Shape;195;p5"/>
            <p:cNvCxnSpPr>
              <a:stCxn id="157" idx="4"/>
              <a:endCxn id="159" idx="0"/>
            </p:cNvCxnSpPr>
            <p:nvPr/>
          </p:nvCxnSpPr>
          <p:spPr>
            <a:xfrm>
              <a:off x="1990415" y="2387364"/>
              <a:ext cx="0" cy="246000"/>
            </a:xfrm>
            <a:prstGeom prst="straightConnector1">
              <a:avLst/>
            </a:prstGeom>
            <a:noFill/>
            <a:ln cap="flat" cmpd="sng" w="9525">
              <a:solidFill>
                <a:srgbClr val="4A7DBA"/>
              </a:solidFill>
              <a:prstDash val="solid"/>
              <a:round/>
              <a:headEnd len="sm" w="sm" type="none"/>
              <a:tailEnd len="sm" w="sm" type="none"/>
            </a:ln>
          </p:spPr>
        </p:cxnSp>
        <p:cxnSp>
          <p:nvCxnSpPr>
            <p:cNvPr id="196" name="Google Shape;196;p5"/>
            <p:cNvCxnSpPr>
              <a:stCxn id="157" idx="4"/>
              <a:endCxn id="160" idx="0"/>
            </p:cNvCxnSpPr>
            <p:nvPr/>
          </p:nvCxnSpPr>
          <p:spPr>
            <a:xfrm flipH="1">
              <a:off x="1331315" y="2387364"/>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197" name="Google Shape;197;p5"/>
            <p:cNvCxnSpPr>
              <a:stCxn id="157" idx="4"/>
              <a:endCxn id="162" idx="0"/>
            </p:cNvCxnSpPr>
            <p:nvPr/>
          </p:nvCxnSpPr>
          <p:spPr>
            <a:xfrm>
              <a:off x="1990415" y="2387364"/>
              <a:ext cx="1318500" cy="246000"/>
            </a:xfrm>
            <a:prstGeom prst="straightConnector1">
              <a:avLst/>
            </a:prstGeom>
            <a:noFill/>
            <a:ln cap="flat" cmpd="sng" w="9525">
              <a:solidFill>
                <a:srgbClr val="4A7DBA"/>
              </a:solidFill>
              <a:prstDash val="solid"/>
              <a:round/>
              <a:headEnd len="sm" w="sm" type="none"/>
              <a:tailEnd len="sm" w="sm" type="none"/>
            </a:ln>
          </p:spPr>
        </p:cxnSp>
        <p:cxnSp>
          <p:nvCxnSpPr>
            <p:cNvPr id="198" name="Google Shape;198;p5"/>
            <p:cNvCxnSpPr>
              <a:stCxn id="160" idx="4"/>
              <a:endCxn id="164" idx="0"/>
            </p:cNvCxnSpPr>
            <p:nvPr/>
          </p:nvCxnSpPr>
          <p:spPr>
            <a:xfrm flipH="1">
              <a:off x="1001499" y="2816211"/>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199" name="Google Shape;199;p5"/>
            <p:cNvCxnSpPr>
              <a:stCxn id="160" idx="4"/>
              <a:endCxn id="163" idx="0"/>
            </p:cNvCxnSpPr>
            <p:nvPr/>
          </p:nvCxnSpPr>
          <p:spPr>
            <a:xfrm>
              <a:off x="1331199" y="2816211"/>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200" name="Google Shape;200;p5"/>
            <p:cNvCxnSpPr>
              <a:stCxn id="160" idx="4"/>
              <a:endCxn id="165" idx="0"/>
            </p:cNvCxnSpPr>
            <p:nvPr/>
          </p:nvCxnSpPr>
          <p:spPr>
            <a:xfrm>
              <a:off x="1331199" y="2816211"/>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201" name="Google Shape;201;p5"/>
            <p:cNvCxnSpPr>
              <a:stCxn id="159" idx="4"/>
              <a:endCxn id="163" idx="0"/>
            </p:cNvCxnSpPr>
            <p:nvPr/>
          </p:nvCxnSpPr>
          <p:spPr>
            <a:xfrm flipH="1">
              <a:off x="1660716" y="2816211"/>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202" name="Google Shape;202;p5"/>
            <p:cNvCxnSpPr>
              <a:stCxn id="159" idx="4"/>
              <a:endCxn id="165" idx="0"/>
            </p:cNvCxnSpPr>
            <p:nvPr/>
          </p:nvCxnSpPr>
          <p:spPr>
            <a:xfrm>
              <a:off x="1990416" y="2816211"/>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203" name="Google Shape;203;p5"/>
            <p:cNvCxnSpPr>
              <a:stCxn id="159" idx="4"/>
              <a:endCxn id="166" idx="0"/>
            </p:cNvCxnSpPr>
            <p:nvPr/>
          </p:nvCxnSpPr>
          <p:spPr>
            <a:xfrm>
              <a:off x="1990416" y="2816211"/>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204" name="Google Shape;204;p5"/>
            <p:cNvCxnSpPr>
              <a:stCxn id="161" idx="4"/>
              <a:endCxn id="165" idx="0"/>
            </p:cNvCxnSpPr>
            <p:nvPr/>
          </p:nvCxnSpPr>
          <p:spPr>
            <a:xfrm flipH="1">
              <a:off x="2319933" y="2816211"/>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205" name="Google Shape;205;p5"/>
            <p:cNvCxnSpPr>
              <a:stCxn id="161" idx="4"/>
              <a:endCxn id="166" idx="0"/>
            </p:cNvCxnSpPr>
            <p:nvPr/>
          </p:nvCxnSpPr>
          <p:spPr>
            <a:xfrm>
              <a:off x="2649633" y="2816211"/>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206" name="Google Shape;206;p5"/>
            <p:cNvCxnSpPr>
              <a:stCxn id="161" idx="4"/>
              <a:endCxn id="167" idx="0"/>
            </p:cNvCxnSpPr>
            <p:nvPr/>
          </p:nvCxnSpPr>
          <p:spPr>
            <a:xfrm>
              <a:off x="2649633" y="2816211"/>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207" name="Google Shape;207;p5"/>
            <p:cNvCxnSpPr>
              <a:stCxn id="162" idx="4"/>
              <a:endCxn id="166" idx="0"/>
            </p:cNvCxnSpPr>
            <p:nvPr/>
          </p:nvCxnSpPr>
          <p:spPr>
            <a:xfrm flipH="1">
              <a:off x="2979150" y="2816211"/>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208" name="Google Shape;208;p5"/>
            <p:cNvCxnSpPr>
              <a:stCxn id="162" idx="4"/>
              <a:endCxn id="167" idx="0"/>
            </p:cNvCxnSpPr>
            <p:nvPr/>
          </p:nvCxnSpPr>
          <p:spPr>
            <a:xfrm>
              <a:off x="3308850" y="2816211"/>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209" name="Google Shape;209;p5"/>
            <p:cNvCxnSpPr>
              <a:stCxn id="162" idx="4"/>
              <a:endCxn id="165" idx="0"/>
            </p:cNvCxnSpPr>
            <p:nvPr/>
          </p:nvCxnSpPr>
          <p:spPr>
            <a:xfrm flipH="1">
              <a:off x="2320050" y="2816211"/>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210" name="Google Shape;210;p5"/>
            <p:cNvCxnSpPr>
              <a:stCxn id="161" idx="4"/>
              <a:endCxn id="163" idx="0"/>
            </p:cNvCxnSpPr>
            <p:nvPr/>
          </p:nvCxnSpPr>
          <p:spPr>
            <a:xfrm flipH="1">
              <a:off x="1660833" y="2816211"/>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211" name="Google Shape;211;p5"/>
            <p:cNvCxnSpPr>
              <a:stCxn id="159" idx="4"/>
              <a:endCxn id="164" idx="0"/>
            </p:cNvCxnSpPr>
            <p:nvPr/>
          </p:nvCxnSpPr>
          <p:spPr>
            <a:xfrm flipH="1">
              <a:off x="1001616" y="2816211"/>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212" name="Google Shape;212;p5"/>
            <p:cNvCxnSpPr>
              <a:stCxn id="164" idx="4"/>
              <a:endCxn id="169" idx="0"/>
            </p:cNvCxnSpPr>
            <p:nvPr/>
          </p:nvCxnSpPr>
          <p:spPr>
            <a:xfrm flipH="1">
              <a:off x="671890" y="3245058"/>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213" name="Google Shape;213;p5"/>
            <p:cNvCxnSpPr>
              <a:stCxn id="164" idx="4"/>
              <a:endCxn id="168" idx="0"/>
            </p:cNvCxnSpPr>
            <p:nvPr/>
          </p:nvCxnSpPr>
          <p:spPr>
            <a:xfrm>
              <a:off x="1001590" y="3245058"/>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214" name="Google Shape;214;p5"/>
            <p:cNvCxnSpPr>
              <a:stCxn id="164" idx="4"/>
              <a:endCxn id="170" idx="0"/>
            </p:cNvCxnSpPr>
            <p:nvPr/>
          </p:nvCxnSpPr>
          <p:spPr>
            <a:xfrm>
              <a:off x="1001590" y="3245058"/>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215" name="Google Shape;215;p5"/>
            <p:cNvCxnSpPr>
              <a:stCxn id="163" idx="4"/>
              <a:endCxn id="168" idx="0"/>
            </p:cNvCxnSpPr>
            <p:nvPr/>
          </p:nvCxnSpPr>
          <p:spPr>
            <a:xfrm flipH="1">
              <a:off x="1331107" y="3245058"/>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216" name="Google Shape;216;p5"/>
            <p:cNvCxnSpPr>
              <a:stCxn id="163" idx="4"/>
              <a:endCxn id="170" idx="0"/>
            </p:cNvCxnSpPr>
            <p:nvPr/>
          </p:nvCxnSpPr>
          <p:spPr>
            <a:xfrm>
              <a:off x="1660807" y="3245058"/>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217" name="Google Shape;217;p5"/>
            <p:cNvCxnSpPr>
              <a:stCxn id="163" idx="4"/>
              <a:endCxn id="171" idx="0"/>
            </p:cNvCxnSpPr>
            <p:nvPr/>
          </p:nvCxnSpPr>
          <p:spPr>
            <a:xfrm>
              <a:off x="1660807" y="3245058"/>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218" name="Google Shape;218;p5"/>
            <p:cNvCxnSpPr>
              <a:stCxn id="165" idx="4"/>
              <a:endCxn id="170" idx="0"/>
            </p:cNvCxnSpPr>
            <p:nvPr/>
          </p:nvCxnSpPr>
          <p:spPr>
            <a:xfrm flipH="1">
              <a:off x="1990324" y="3245058"/>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219" name="Google Shape;219;p5"/>
            <p:cNvCxnSpPr>
              <a:stCxn id="165" idx="4"/>
            </p:cNvCxnSpPr>
            <p:nvPr/>
          </p:nvCxnSpPr>
          <p:spPr>
            <a:xfrm>
              <a:off x="2320024" y="3245058"/>
              <a:ext cx="311400" cy="245700"/>
            </a:xfrm>
            <a:prstGeom prst="straightConnector1">
              <a:avLst/>
            </a:prstGeom>
            <a:noFill/>
            <a:ln cap="flat" cmpd="sng" w="9525">
              <a:solidFill>
                <a:srgbClr val="4A7DBA"/>
              </a:solidFill>
              <a:prstDash val="solid"/>
              <a:round/>
              <a:headEnd len="sm" w="sm" type="none"/>
              <a:tailEnd len="sm" w="sm" type="none"/>
            </a:ln>
          </p:spPr>
        </p:cxnSp>
        <p:cxnSp>
          <p:nvCxnSpPr>
            <p:cNvPr id="220" name="Google Shape;220;p5"/>
            <p:cNvCxnSpPr>
              <a:stCxn id="165" idx="4"/>
              <a:endCxn id="172" idx="0"/>
            </p:cNvCxnSpPr>
            <p:nvPr/>
          </p:nvCxnSpPr>
          <p:spPr>
            <a:xfrm>
              <a:off x="2320024" y="3245058"/>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221" name="Google Shape;221;p5"/>
            <p:cNvCxnSpPr>
              <a:stCxn id="166" idx="4"/>
              <a:endCxn id="171" idx="0"/>
            </p:cNvCxnSpPr>
            <p:nvPr/>
          </p:nvCxnSpPr>
          <p:spPr>
            <a:xfrm flipH="1">
              <a:off x="2649541" y="3245058"/>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222" name="Google Shape;222;p5"/>
            <p:cNvCxnSpPr>
              <a:stCxn id="166" idx="4"/>
            </p:cNvCxnSpPr>
            <p:nvPr/>
          </p:nvCxnSpPr>
          <p:spPr>
            <a:xfrm>
              <a:off x="2979241" y="3245058"/>
              <a:ext cx="311400" cy="245700"/>
            </a:xfrm>
            <a:prstGeom prst="straightConnector1">
              <a:avLst/>
            </a:prstGeom>
            <a:noFill/>
            <a:ln cap="flat" cmpd="sng" w="9525">
              <a:solidFill>
                <a:srgbClr val="4A7DBA"/>
              </a:solidFill>
              <a:prstDash val="solid"/>
              <a:round/>
              <a:headEnd len="sm" w="sm" type="none"/>
              <a:tailEnd len="sm" w="sm" type="none"/>
            </a:ln>
          </p:spPr>
        </p:cxnSp>
        <p:cxnSp>
          <p:nvCxnSpPr>
            <p:cNvPr id="223" name="Google Shape;223;p5"/>
            <p:cNvCxnSpPr>
              <a:stCxn id="166" idx="4"/>
              <a:endCxn id="170" idx="0"/>
            </p:cNvCxnSpPr>
            <p:nvPr/>
          </p:nvCxnSpPr>
          <p:spPr>
            <a:xfrm flipH="1">
              <a:off x="1990441" y="3245058"/>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224" name="Google Shape;224;p5"/>
            <p:cNvCxnSpPr>
              <a:stCxn id="165" idx="4"/>
              <a:endCxn id="168" idx="0"/>
            </p:cNvCxnSpPr>
            <p:nvPr/>
          </p:nvCxnSpPr>
          <p:spPr>
            <a:xfrm flipH="1">
              <a:off x="1331224" y="3245058"/>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225" name="Google Shape;225;p5"/>
            <p:cNvCxnSpPr>
              <a:stCxn id="163" idx="4"/>
              <a:endCxn id="169" idx="0"/>
            </p:cNvCxnSpPr>
            <p:nvPr/>
          </p:nvCxnSpPr>
          <p:spPr>
            <a:xfrm flipH="1">
              <a:off x="672007" y="3245058"/>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226" name="Google Shape;226;p5"/>
            <p:cNvCxnSpPr>
              <a:stCxn id="166" idx="4"/>
              <a:endCxn id="178" idx="0"/>
            </p:cNvCxnSpPr>
            <p:nvPr/>
          </p:nvCxnSpPr>
          <p:spPr>
            <a:xfrm>
              <a:off x="2979241" y="3245058"/>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227" name="Google Shape;227;p5"/>
            <p:cNvCxnSpPr>
              <a:stCxn id="167" idx="4"/>
              <a:endCxn id="172" idx="0"/>
            </p:cNvCxnSpPr>
            <p:nvPr/>
          </p:nvCxnSpPr>
          <p:spPr>
            <a:xfrm flipH="1">
              <a:off x="3308758" y="3245058"/>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228" name="Google Shape;228;p5"/>
            <p:cNvCxnSpPr>
              <a:stCxn id="167" idx="4"/>
              <a:endCxn id="178" idx="0"/>
            </p:cNvCxnSpPr>
            <p:nvPr/>
          </p:nvCxnSpPr>
          <p:spPr>
            <a:xfrm>
              <a:off x="3638458" y="3245058"/>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229" name="Google Shape;229;p5"/>
            <p:cNvCxnSpPr>
              <a:stCxn id="167" idx="4"/>
              <a:endCxn id="171" idx="0"/>
            </p:cNvCxnSpPr>
            <p:nvPr/>
          </p:nvCxnSpPr>
          <p:spPr>
            <a:xfrm flipH="1">
              <a:off x="2649658" y="3245058"/>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230" name="Google Shape;230;p5"/>
            <p:cNvCxnSpPr>
              <a:stCxn id="169" idx="4"/>
              <a:endCxn id="174" idx="0"/>
            </p:cNvCxnSpPr>
            <p:nvPr/>
          </p:nvCxnSpPr>
          <p:spPr>
            <a:xfrm flipH="1">
              <a:off x="342282" y="3673905"/>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231" name="Google Shape;231;p5"/>
            <p:cNvCxnSpPr>
              <a:stCxn id="169" idx="4"/>
              <a:endCxn id="173" idx="0"/>
            </p:cNvCxnSpPr>
            <p:nvPr/>
          </p:nvCxnSpPr>
          <p:spPr>
            <a:xfrm>
              <a:off x="671982" y="3673905"/>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232" name="Google Shape;232;p5"/>
            <p:cNvCxnSpPr>
              <a:stCxn id="169" idx="4"/>
              <a:endCxn id="175" idx="0"/>
            </p:cNvCxnSpPr>
            <p:nvPr/>
          </p:nvCxnSpPr>
          <p:spPr>
            <a:xfrm>
              <a:off x="671982" y="3673905"/>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233" name="Google Shape;233;p5"/>
            <p:cNvCxnSpPr>
              <a:stCxn id="168" idx="4"/>
              <a:endCxn id="173" idx="0"/>
            </p:cNvCxnSpPr>
            <p:nvPr/>
          </p:nvCxnSpPr>
          <p:spPr>
            <a:xfrm flipH="1">
              <a:off x="1001499" y="3673905"/>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234" name="Google Shape;234;p5"/>
            <p:cNvCxnSpPr>
              <a:stCxn id="168" idx="4"/>
              <a:endCxn id="175" idx="0"/>
            </p:cNvCxnSpPr>
            <p:nvPr/>
          </p:nvCxnSpPr>
          <p:spPr>
            <a:xfrm>
              <a:off x="1331199" y="3673905"/>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235" name="Google Shape;235;p5"/>
            <p:cNvCxnSpPr>
              <a:stCxn id="168" idx="4"/>
              <a:endCxn id="176" idx="0"/>
            </p:cNvCxnSpPr>
            <p:nvPr/>
          </p:nvCxnSpPr>
          <p:spPr>
            <a:xfrm>
              <a:off x="1331199" y="3673905"/>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236" name="Google Shape;236;p5"/>
            <p:cNvCxnSpPr>
              <a:stCxn id="170" idx="4"/>
              <a:endCxn id="175" idx="0"/>
            </p:cNvCxnSpPr>
            <p:nvPr/>
          </p:nvCxnSpPr>
          <p:spPr>
            <a:xfrm flipH="1">
              <a:off x="1660716" y="3673905"/>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237" name="Google Shape;237;p5"/>
            <p:cNvCxnSpPr>
              <a:stCxn id="170" idx="4"/>
              <a:endCxn id="176" idx="0"/>
            </p:cNvCxnSpPr>
            <p:nvPr/>
          </p:nvCxnSpPr>
          <p:spPr>
            <a:xfrm>
              <a:off x="1990416" y="3673905"/>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238" name="Google Shape;238;p5"/>
            <p:cNvCxnSpPr>
              <a:stCxn id="170" idx="4"/>
              <a:endCxn id="177" idx="0"/>
            </p:cNvCxnSpPr>
            <p:nvPr/>
          </p:nvCxnSpPr>
          <p:spPr>
            <a:xfrm>
              <a:off x="1990416" y="3673905"/>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239" name="Google Shape;239;p5"/>
            <p:cNvCxnSpPr>
              <a:stCxn id="171" idx="4"/>
              <a:endCxn id="176" idx="0"/>
            </p:cNvCxnSpPr>
            <p:nvPr/>
          </p:nvCxnSpPr>
          <p:spPr>
            <a:xfrm flipH="1">
              <a:off x="2319933" y="3673905"/>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240" name="Google Shape;240;p5"/>
            <p:cNvCxnSpPr>
              <a:stCxn id="171" idx="4"/>
              <a:endCxn id="177" idx="0"/>
            </p:cNvCxnSpPr>
            <p:nvPr/>
          </p:nvCxnSpPr>
          <p:spPr>
            <a:xfrm>
              <a:off x="2649633" y="3673905"/>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241" name="Google Shape;241;p5"/>
            <p:cNvCxnSpPr>
              <a:stCxn id="171" idx="4"/>
              <a:endCxn id="175" idx="0"/>
            </p:cNvCxnSpPr>
            <p:nvPr/>
          </p:nvCxnSpPr>
          <p:spPr>
            <a:xfrm flipH="1">
              <a:off x="1660833" y="3673905"/>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242" name="Google Shape;242;p5"/>
            <p:cNvCxnSpPr>
              <a:stCxn id="170" idx="4"/>
              <a:endCxn id="173" idx="0"/>
            </p:cNvCxnSpPr>
            <p:nvPr/>
          </p:nvCxnSpPr>
          <p:spPr>
            <a:xfrm flipH="1">
              <a:off x="1001616" y="3673905"/>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243" name="Google Shape;243;p5"/>
            <p:cNvCxnSpPr>
              <a:stCxn id="168" idx="4"/>
              <a:endCxn id="174" idx="0"/>
            </p:cNvCxnSpPr>
            <p:nvPr/>
          </p:nvCxnSpPr>
          <p:spPr>
            <a:xfrm flipH="1">
              <a:off x="342399" y="3673905"/>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244" name="Google Shape;244;p5"/>
            <p:cNvCxnSpPr>
              <a:stCxn id="171" idx="4"/>
              <a:endCxn id="179" idx="0"/>
            </p:cNvCxnSpPr>
            <p:nvPr/>
          </p:nvCxnSpPr>
          <p:spPr>
            <a:xfrm>
              <a:off x="2649633" y="3673905"/>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245" name="Google Shape;245;p5"/>
            <p:cNvCxnSpPr>
              <a:stCxn id="172" idx="4"/>
              <a:endCxn id="177" idx="0"/>
            </p:cNvCxnSpPr>
            <p:nvPr/>
          </p:nvCxnSpPr>
          <p:spPr>
            <a:xfrm flipH="1">
              <a:off x="2979150" y="3673905"/>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246" name="Google Shape;246;p5"/>
            <p:cNvCxnSpPr>
              <a:stCxn id="172" idx="4"/>
              <a:endCxn id="179" idx="0"/>
            </p:cNvCxnSpPr>
            <p:nvPr/>
          </p:nvCxnSpPr>
          <p:spPr>
            <a:xfrm>
              <a:off x="3308850" y="3673905"/>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247" name="Google Shape;247;p5"/>
            <p:cNvCxnSpPr>
              <a:stCxn id="172" idx="4"/>
              <a:endCxn id="176" idx="0"/>
            </p:cNvCxnSpPr>
            <p:nvPr/>
          </p:nvCxnSpPr>
          <p:spPr>
            <a:xfrm flipH="1">
              <a:off x="2320050" y="3673905"/>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248" name="Google Shape;248;p5"/>
            <p:cNvCxnSpPr>
              <a:stCxn id="178" idx="4"/>
              <a:endCxn id="179" idx="0"/>
            </p:cNvCxnSpPr>
            <p:nvPr/>
          </p:nvCxnSpPr>
          <p:spPr>
            <a:xfrm flipH="1">
              <a:off x="3638367" y="3673905"/>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249" name="Google Shape;249;p5"/>
            <p:cNvCxnSpPr>
              <a:stCxn id="178" idx="4"/>
              <a:endCxn id="180" idx="0"/>
            </p:cNvCxnSpPr>
            <p:nvPr/>
          </p:nvCxnSpPr>
          <p:spPr>
            <a:xfrm>
              <a:off x="3968067" y="3673905"/>
              <a:ext cx="329700" cy="246000"/>
            </a:xfrm>
            <a:prstGeom prst="straightConnector1">
              <a:avLst/>
            </a:prstGeom>
            <a:noFill/>
            <a:ln cap="flat" cmpd="sng" w="9525">
              <a:solidFill>
                <a:srgbClr val="4A7DBA"/>
              </a:solidFill>
              <a:prstDash val="solid"/>
              <a:round/>
              <a:headEnd len="sm" w="sm" type="none"/>
              <a:tailEnd len="sm" w="sm" type="none"/>
            </a:ln>
          </p:spPr>
        </p:cxnSp>
        <p:cxnSp>
          <p:nvCxnSpPr>
            <p:cNvPr id="250" name="Google Shape;250;p5"/>
            <p:cNvCxnSpPr>
              <a:stCxn id="178" idx="4"/>
              <a:endCxn id="177" idx="0"/>
            </p:cNvCxnSpPr>
            <p:nvPr/>
          </p:nvCxnSpPr>
          <p:spPr>
            <a:xfrm flipH="1">
              <a:off x="2979267" y="3673905"/>
              <a:ext cx="988800" cy="246000"/>
            </a:xfrm>
            <a:prstGeom prst="straightConnector1">
              <a:avLst/>
            </a:prstGeom>
            <a:noFill/>
            <a:ln cap="flat" cmpd="sng" w="9525">
              <a:solidFill>
                <a:srgbClr val="4A7DBA"/>
              </a:solidFill>
              <a:prstDash val="solid"/>
              <a:round/>
              <a:headEnd len="sm" w="sm" type="none"/>
              <a:tailEnd len="sm" w="sm" type="none"/>
            </a:ln>
          </p:spPr>
        </p:cxnSp>
        <p:cxnSp>
          <p:nvCxnSpPr>
            <p:cNvPr id="251" name="Google Shape;251;p5"/>
            <p:cNvCxnSpPr>
              <a:stCxn id="174" idx="4"/>
              <a:endCxn id="182" idx="0"/>
            </p:cNvCxnSpPr>
            <p:nvPr/>
          </p:nvCxnSpPr>
          <p:spPr>
            <a:xfrm>
              <a:off x="342373" y="4102752"/>
              <a:ext cx="0" cy="246000"/>
            </a:xfrm>
            <a:prstGeom prst="straightConnector1">
              <a:avLst/>
            </a:prstGeom>
            <a:noFill/>
            <a:ln cap="flat" cmpd="sng" w="9525">
              <a:solidFill>
                <a:srgbClr val="4A7DBA"/>
              </a:solidFill>
              <a:prstDash val="solid"/>
              <a:round/>
              <a:headEnd len="sm" w="sm" type="none"/>
              <a:tailEnd len="sm" w="sm" type="none"/>
            </a:ln>
          </p:spPr>
        </p:cxnSp>
        <p:cxnSp>
          <p:nvCxnSpPr>
            <p:cNvPr id="252" name="Google Shape;252;p5"/>
            <p:cNvCxnSpPr>
              <a:stCxn id="173" idx="4"/>
              <a:endCxn id="181" idx="0"/>
            </p:cNvCxnSpPr>
            <p:nvPr/>
          </p:nvCxnSpPr>
          <p:spPr>
            <a:xfrm>
              <a:off x="1001590" y="4102752"/>
              <a:ext cx="0" cy="246000"/>
            </a:xfrm>
            <a:prstGeom prst="straightConnector1">
              <a:avLst/>
            </a:prstGeom>
            <a:noFill/>
            <a:ln cap="flat" cmpd="sng" w="9525">
              <a:solidFill>
                <a:srgbClr val="4A7DBA"/>
              </a:solidFill>
              <a:prstDash val="solid"/>
              <a:round/>
              <a:headEnd len="sm" w="sm" type="none"/>
              <a:tailEnd len="sm" w="sm" type="none"/>
            </a:ln>
          </p:spPr>
        </p:cxnSp>
        <p:cxnSp>
          <p:nvCxnSpPr>
            <p:cNvPr id="253" name="Google Shape;253;p5"/>
            <p:cNvCxnSpPr>
              <a:stCxn id="174" idx="4"/>
              <a:endCxn id="181" idx="0"/>
            </p:cNvCxnSpPr>
            <p:nvPr/>
          </p:nvCxnSpPr>
          <p:spPr>
            <a:xfrm>
              <a:off x="342373" y="4102752"/>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254" name="Google Shape;254;p5"/>
            <p:cNvCxnSpPr>
              <a:stCxn id="174" idx="4"/>
              <a:endCxn id="183" idx="0"/>
            </p:cNvCxnSpPr>
            <p:nvPr/>
          </p:nvCxnSpPr>
          <p:spPr>
            <a:xfrm>
              <a:off x="342373" y="4102752"/>
              <a:ext cx="1318500" cy="246000"/>
            </a:xfrm>
            <a:prstGeom prst="straightConnector1">
              <a:avLst/>
            </a:prstGeom>
            <a:noFill/>
            <a:ln cap="flat" cmpd="sng" w="9525">
              <a:solidFill>
                <a:srgbClr val="4A7DBA"/>
              </a:solidFill>
              <a:prstDash val="solid"/>
              <a:round/>
              <a:headEnd len="sm" w="sm" type="none"/>
              <a:tailEnd len="sm" w="sm" type="none"/>
            </a:ln>
          </p:spPr>
        </p:cxnSp>
        <p:cxnSp>
          <p:nvCxnSpPr>
            <p:cNvPr id="255" name="Google Shape;255;p5"/>
            <p:cNvCxnSpPr>
              <a:stCxn id="173" idx="4"/>
              <a:endCxn id="182" idx="0"/>
            </p:cNvCxnSpPr>
            <p:nvPr/>
          </p:nvCxnSpPr>
          <p:spPr>
            <a:xfrm flipH="1">
              <a:off x="342490" y="4102752"/>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256" name="Google Shape;256;p5"/>
            <p:cNvCxnSpPr>
              <a:stCxn id="175" idx="4"/>
              <a:endCxn id="183" idx="0"/>
            </p:cNvCxnSpPr>
            <p:nvPr/>
          </p:nvCxnSpPr>
          <p:spPr>
            <a:xfrm>
              <a:off x="1660807" y="4102752"/>
              <a:ext cx="0" cy="246000"/>
            </a:xfrm>
            <a:prstGeom prst="straightConnector1">
              <a:avLst/>
            </a:prstGeom>
            <a:noFill/>
            <a:ln cap="flat" cmpd="sng" w="9525">
              <a:solidFill>
                <a:srgbClr val="4A7DBA"/>
              </a:solidFill>
              <a:prstDash val="solid"/>
              <a:round/>
              <a:headEnd len="sm" w="sm" type="none"/>
              <a:tailEnd len="sm" w="sm" type="none"/>
            </a:ln>
          </p:spPr>
        </p:cxnSp>
        <p:cxnSp>
          <p:nvCxnSpPr>
            <p:cNvPr id="257" name="Google Shape;257;p5"/>
            <p:cNvCxnSpPr>
              <a:stCxn id="181" idx="0"/>
              <a:endCxn id="175" idx="4"/>
            </p:cNvCxnSpPr>
            <p:nvPr/>
          </p:nvCxnSpPr>
          <p:spPr>
            <a:xfrm flipH="1" rot="10800000">
              <a:off x="1001590" y="4102719"/>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258" name="Google Shape;258;p5"/>
            <p:cNvCxnSpPr>
              <a:stCxn id="173" idx="4"/>
              <a:endCxn id="183" idx="0"/>
            </p:cNvCxnSpPr>
            <p:nvPr/>
          </p:nvCxnSpPr>
          <p:spPr>
            <a:xfrm>
              <a:off x="1001590" y="4102752"/>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259" name="Google Shape;259;p5"/>
            <p:cNvCxnSpPr>
              <a:stCxn id="173" idx="4"/>
              <a:endCxn id="184" idx="0"/>
            </p:cNvCxnSpPr>
            <p:nvPr/>
          </p:nvCxnSpPr>
          <p:spPr>
            <a:xfrm>
              <a:off x="1001590" y="4102752"/>
              <a:ext cx="1318500" cy="246000"/>
            </a:xfrm>
            <a:prstGeom prst="straightConnector1">
              <a:avLst/>
            </a:prstGeom>
            <a:noFill/>
            <a:ln cap="flat" cmpd="sng" w="9525">
              <a:solidFill>
                <a:srgbClr val="4A7DBA"/>
              </a:solidFill>
              <a:prstDash val="solid"/>
              <a:round/>
              <a:headEnd len="sm" w="sm" type="none"/>
              <a:tailEnd len="sm" w="sm" type="none"/>
            </a:ln>
          </p:spPr>
        </p:cxnSp>
        <p:cxnSp>
          <p:nvCxnSpPr>
            <p:cNvPr id="260" name="Google Shape;260;p5"/>
            <p:cNvCxnSpPr>
              <a:stCxn id="176" idx="4"/>
              <a:endCxn id="184" idx="0"/>
            </p:cNvCxnSpPr>
            <p:nvPr/>
          </p:nvCxnSpPr>
          <p:spPr>
            <a:xfrm>
              <a:off x="2320024" y="4102752"/>
              <a:ext cx="0" cy="246000"/>
            </a:xfrm>
            <a:prstGeom prst="straightConnector1">
              <a:avLst/>
            </a:prstGeom>
            <a:noFill/>
            <a:ln cap="flat" cmpd="sng" w="9525">
              <a:solidFill>
                <a:srgbClr val="4A7DBA"/>
              </a:solidFill>
              <a:prstDash val="solid"/>
              <a:round/>
              <a:headEnd len="sm" w="sm" type="none"/>
              <a:tailEnd len="sm" w="sm" type="none"/>
            </a:ln>
          </p:spPr>
        </p:cxnSp>
        <p:cxnSp>
          <p:nvCxnSpPr>
            <p:cNvPr id="261" name="Google Shape;261;p5"/>
            <p:cNvCxnSpPr>
              <a:stCxn id="177" idx="4"/>
              <a:endCxn id="185" idx="0"/>
            </p:cNvCxnSpPr>
            <p:nvPr/>
          </p:nvCxnSpPr>
          <p:spPr>
            <a:xfrm>
              <a:off x="2979241" y="4102752"/>
              <a:ext cx="0" cy="246000"/>
            </a:xfrm>
            <a:prstGeom prst="straightConnector1">
              <a:avLst/>
            </a:prstGeom>
            <a:noFill/>
            <a:ln cap="flat" cmpd="sng" w="9525">
              <a:solidFill>
                <a:srgbClr val="4A7DBA"/>
              </a:solidFill>
              <a:prstDash val="solid"/>
              <a:round/>
              <a:headEnd len="sm" w="sm" type="none"/>
              <a:tailEnd len="sm" w="sm" type="none"/>
            </a:ln>
          </p:spPr>
        </p:cxnSp>
        <p:cxnSp>
          <p:nvCxnSpPr>
            <p:cNvPr id="262" name="Google Shape;262;p5"/>
            <p:cNvCxnSpPr>
              <a:stCxn id="184" idx="0"/>
              <a:endCxn id="177" idx="4"/>
            </p:cNvCxnSpPr>
            <p:nvPr/>
          </p:nvCxnSpPr>
          <p:spPr>
            <a:xfrm flipH="1" rot="10800000">
              <a:off x="2320024" y="4102719"/>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263" name="Google Shape;263;p5"/>
            <p:cNvCxnSpPr>
              <a:stCxn id="176" idx="4"/>
              <a:endCxn id="185" idx="0"/>
            </p:cNvCxnSpPr>
            <p:nvPr/>
          </p:nvCxnSpPr>
          <p:spPr>
            <a:xfrm>
              <a:off x="2320024" y="4102752"/>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264" name="Google Shape;264;p5"/>
            <p:cNvCxnSpPr>
              <a:stCxn id="179" idx="4"/>
              <a:endCxn id="186" idx="0"/>
            </p:cNvCxnSpPr>
            <p:nvPr/>
          </p:nvCxnSpPr>
          <p:spPr>
            <a:xfrm>
              <a:off x="3638458" y="4102752"/>
              <a:ext cx="0" cy="246000"/>
            </a:xfrm>
            <a:prstGeom prst="straightConnector1">
              <a:avLst/>
            </a:prstGeom>
            <a:noFill/>
            <a:ln cap="flat" cmpd="sng" w="9525">
              <a:solidFill>
                <a:srgbClr val="4A7DBA"/>
              </a:solidFill>
              <a:prstDash val="solid"/>
              <a:round/>
              <a:headEnd len="sm" w="sm" type="none"/>
              <a:tailEnd len="sm" w="sm" type="none"/>
            </a:ln>
          </p:spPr>
        </p:cxnSp>
        <p:cxnSp>
          <p:nvCxnSpPr>
            <p:cNvPr id="265" name="Google Shape;265;p5"/>
            <p:cNvCxnSpPr>
              <a:stCxn id="180" idx="4"/>
              <a:endCxn id="187" idx="0"/>
            </p:cNvCxnSpPr>
            <p:nvPr/>
          </p:nvCxnSpPr>
          <p:spPr>
            <a:xfrm>
              <a:off x="4297675" y="4102752"/>
              <a:ext cx="0" cy="246000"/>
            </a:xfrm>
            <a:prstGeom prst="straightConnector1">
              <a:avLst/>
            </a:prstGeom>
            <a:noFill/>
            <a:ln cap="flat" cmpd="sng" w="9525">
              <a:solidFill>
                <a:srgbClr val="4A7DBA"/>
              </a:solidFill>
              <a:prstDash val="solid"/>
              <a:round/>
              <a:headEnd len="sm" w="sm" type="none"/>
              <a:tailEnd len="sm" w="sm" type="none"/>
            </a:ln>
          </p:spPr>
        </p:cxnSp>
        <p:cxnSp>
          <p:nvCxnSpPr>
            <p:cNvPr id="266" name="Google Shape;266;p5"/>
            <p:cNvCxnSpPr>
              <a:stCxn id="186" idx="0"/>
              <a:endCxn id="180" idx="4"/>
            </p:cNvCxnSpPr>
            <p:nvPr/>
          </p:nvCxnSpPr>
          <p:spPr>
            <a:xfrm flipH="1" rot="10800000">
              <a:off x="3638458" y="4102719"/>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267" name="Google Shape;267;p5"/>
            <p:cNvCxnSpPr>
              <a:stCxn id="179" idx="4"/>
              <a:endCxn id="187" idx="0"/>
            </p:cNvCxnSpPr>
            <p:nvPr/>
          </p:nvCxnSpPr>
          <p:spPr>
            <a:xfrm>
              <a:off x="3638458" y="4102752"/>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268" name="Google Shape;268;p5"/>
            <p:cNvCxnSpPr>
              <a:stCxn id="175" idx="4"/>
              <a:endCxn id="185" idx="0"/>
            </p:cNvCxnSpPr>
            <p:nvPr/>
          </p:nvCxnSpPr>
          <p:spPr>
            <a:xfrm>
              <a:off x="1660807" y="4102752"/>
              <a:ext cx="1318500" cy="246000"/>
            </a:xfrm>
            <a:prstGeom prst="straightConnector1">
              <a:avLst/>
            </a:prstGeom>
            <a:noFill/>
            <a:ln cap="flat" cmpd="sng" w="9525">
              <a:solidFill>
                <a:srgbClr val="4A7DBA"/>
              </a:solidFill>
              <a:prstDash val="solid"/>
              <a:round/>
              <a:headEnd len="sm" w="sm" type="none"/>
              <a:tailEnd len="sm" w="sm" type="none"/>
            </a:ln>
          </p:spPr>
        </p:cxnSp>
        <p:cxnSp>
          <p:nvCxnSpPr>
            <p:cNvPr id="269" name="Google Shape;269;p5"/>
            <p:cNvCxnSpPr>
              <a:stCxn id="176" idx="4"/>
              <a:endCxn id="186" idx="0"/>
            </p:cNvCxnSpPr>
            <p:nvPr/>
          </p:nvCxnSpPr>
          <p:spPr>
            <a:xfrm>
              <a:off x="2320024" y="4102752"/>
              <a:ext cx="1318500" cy="246000"/>
            </a:xfrm>
            <a:prstGeom prst="straightConnector1">
              <a:avLst/>
            </a:prstGeom>
            <a:noFill/>
            <a:ln cap="flat" cmpd="sng" w="9525">
              <a:solidFill>
                <a:srgbClr val="4A7DBA"/>
              </a:solidFill>
              <a:prstDash val="solid"/>
              <a:round/>
              <a:headEnd len="sm" w="sm" type="none"/>
              <a:tailEnd len="sm" w="sm" type="none"/>
            </a:ln>
          </p:spPr>
        </p:cxnSp>
        <p:cxnSp>
          <p:nvCxnSpPr>
            <p:cNvPr id="270" name="Google Shape;270;p5"/>
            <p:cNvCxnSpPr>
              <a:stCxn id="177" idx="4"/>
              <a:endCxn id="187" idx="0"/>
            </p:cNvCxnSpPr>
            <p:nvPr/>
          </p:nvCxnSpPr>
          <p:spPr>
            <a:xfrm>
              <a:off x="2979241" y="4102752"/>
              <a:ext cx="1318500" cy="246000"/>
            </a:xfrm>
            <a:prstGeom prst="straightConnector1">
              <a:avLst/>
            </a:prstGeom>
            <a:noFill/>
            <a:ln cap="flat" cmpd="sng" w="9525">
              <a:solidFill>
                <a:srgbClr val="4A7DBA"/>
              </a:solidFill>
              <a:prstDash val="solid"/>
              <a:round/>
              <a:headEnd len="sm" w="sm" type="none"/>
              <a:tailEnd len="sm" w="sm" type="none"/>
            </a:ln>
          </p:spPr>
        </p:cxnSp>
        <p:cxnSp>
          <p:nvCxnSpPr>
            <p:cNvPr id="271" name="Google Shape;271;p5"/>
            <p:cNvCxnSpPr>
              <a:stCxn id="185" idx="0"/>
              <a:endCxn id="179" idx="4"/>
            </p:cNvCxnSpPr>
            <p:nvPr/>
          </p:nvCxnSpPr>
          <p:spPr>
            <a:xfrm flipH="1" rot="10800000">
              <a:off x="2979241" y="4102719"/>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272" name="Google Shape;272;p5"/>
            <p:cNvCxnSpPr>
              <a:stCxn id="177" idx="4"/>
              <a:endCxn id="186" idx="0"/>
            </p:cNvCxnSpPr>
            <p:nvPr/>
          </p:nvCxnSpPr>
          <p:spPr>
            <a:xfrm>
              <a:off x="2979241" y="4102752"/>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273" name="Google Shape;273;p5"/>
            <p:cNvCxnSpPr>
              <a:stCxn id="175" idx="4"/>
              <a:endCxn id="184" idx="0"/>
            </p:cNvCxnSpPr>
            <p:nvPr/>
          </p:nvCxnSpPr>
          <p:spPr>
            <a:xfrm>
              <a:off x="1660807" y="4102752"/>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274" name="Google Shape;274;p5"/>
            <p:cNvCxnSpPr>
              <a:stCxn id="176" idx="4"/>
              <a:endCxn id="183" idx="0"/>
            </p:cNvCxnSpPr>
            <p:nvPr/>
          </p:nvCxnSpPr>
          <p:spPr>
            <a:xfrm flipH="1">
              <a:off x="1660924" y="4102752"/>
              <a:ext cx="659100" cy="246000"/>
            </a:xfrm>
            <a:prstGeom prst="straightConnector1">
              <a:avLst/>
            </a:prstGeom>
            <a:noFill/>
            <a:ln cap="flat" cmpd="sng" w="9525">
              <a:solidFill>
                <a:srgbClr val="4A7DBA"/>
              </a:solidFill>
              <a:prstDash val="solid"/>
              <a:round/>
              <a:headEnd len="sm" w="sm" type="none"/>
              <a:tailEnd len="sm" w="sm" type="none"/>
            </a:ln>
          </p:spPr>
        </p:cxnSp>
        <p:cxnSp>
          <p:nvCxnSpPr>
            <p:cNvPr id="275" name="Google Shape;275;p5"/>
            <p:cNvCxnSpPr>
              <a:stCxn id="181" idx="0"/>
              <a:endCxn id="176" idx="4"/>
            </p:cNvCxnSpPr>
            <p:nvPr/>
          </p:nvCxnSpPr>
          <p:spPr>
            <a:xfrm flipH="1" rot="10800000">
              <a:off x="1001590" y="4102719"/>
              <a:ext cx="1318500" cy="246000"/>
            </a:xfrm>
            <a:prstGeom prst="straightConnector1">
              <a:avLst/>
            </a:prstGeom>
            <a:noFill/>
            <a:ln cap="flat" cmpd="sng" w="9525">
              <a:solidFill>
                <a:srgbClr val="4A7DBA"/>
              </a:solidFill>
              <a:prstDash val="solid"/>
              <a:round/>
              <a:headEnd len="sm" w="sm" type="none"/>
              <a:tailEnd len="sm" w="sm" type="none"/>
            </a:ln>
          </p:spPr>
        </p:cxnSp>
        <p:cxnSp>
          <p:nvCxnSpPr>
            <p:cNvPr id="276" name="Google Shape;276;p5"/>
            <p:cNvCxnSpPr>
              <a:stCxn id="180" idx="4"/>
              <a:endCxn id="185" idx="0"/>
            </p:cNvCxnSpPr>
            <p:nvPr/>
          </p:nvCxnSpPr>
          <p:spPr>
            <a:xfrm flipH="1">
              <a:off x="2979175" y="4102752"/>
              <a:ext cx="1318500" cy="246000"/>
            </a:xfrm>
            <a:prstGeom prst="straightConnector1">
              <a:avLst/>
            </a:prstGeom>
            <a:noFill/>
            <a:ln cap="flat" cmpd="sng" w="9525">
              <a:solidFill>
                <a:srgbClr val="4A7DBA"/>
              </a:solidFill>
              <a:prstDash val="solid"/>
              <a:round/>
              <a:headEnd len="sm" w="sm" type="none"/>
              <a:tailEnd len="sm" w="sm" type="none"/>
            </a:ln>
          </p:spPr>
        </p:cxnSp>
        <p:cxnSp>
          <p:nvCxnSpPr>
            <p:cNvPr id="277" name="Google Shape;277;p5"/>
            <p:cNvCxnSpPr>
              <a:stCxn id="179" idx="4"/>
              <a:endCxn id="184" idx="0"/>
            </p:cNvCxnSpPr>
            <p:nvPr/>
          </p:nvCxnSpPr>
          <p:spPr>
            <a:xfrm flipH="1">
              <a:off x="2319958" y="4102752"/>
              <a:ext cx="1318500" cy="246000"/>
            </a:xfrm>
            <a:prstGeom prst="straightConnector1">
              <a:avLst/>
            </a:prstGeom>
            <a:noFill/>
            <a:ln cap="flat" cmpd="sng" w="9525">
              <a:solidFill>
                <a:srgbClr val="4A7DBA"/>
              </a:solidFill>
              <a:prstDash val="solid"/>
              <a:round/>
              <a:headEnd len="sm" w="sm" type="none"/>
              <a:tailEnd len="sm" w="sm" type="none"/>
            </a:ln>
          </p:spPr>
        </p:cxnSp>
        <p:cxnSp>
          <p:nvCxnSpPr>
            <p:cNvPr id="278" name="Google Shape;278;p5"/>
            <p:cNvCxnSpPr>
              <a:stCxn id="177" idx="4"/>
              <a:endCxn id="183" idx="0"/>
            </p:cNvCxnSpPr>
            <p:nvPr/>
          </p:nvCxnSpPr>
          <p:spPr>
            <a:xfrm flipH="1">
              <a:off x="1660741" y="4102752"/>
              <a:ext cx="1318500" cy="246000"/>
            </a:xfrm>
            <a:prstGeom prst="straightConnector1">
              <a:avLst/>
            </a:prstGeom>
            <a:noFill/>
            <a:ln cap="flat" cmpd="sng" w="9525">
              <a:solidFill>
                <a:srgbClr val="4A7DBA"/>
              </a:solidFill>
              <a:prstDash val="solid"/>
              <a:round/>
              <a:headEnd len="sm" w="sm" type="none"/>
              <a:tailEnd len="sm" w="sm" type="none"/>
            </a:ln>
          </p:spPr>
        </p:cxnSp>
        <p:cxnSp>
          <p:nvCxnSpPr>
            <p:cNvPr id="279" name="Google Shape;279;p5"/>
            <p:cNvCxnSpPr>
              <a:stCxn id="175" idx="4"/>
              <a:endCxn id="182" idx="0"/>
            </p:cNvCxnSpPr>
            <p:nvPr/>
          </p:nvCxnSpPr>
          <p:spPr>
            <a:xfrm flipH="1">
              <a:off x="342307" y="4102752"/>
              <a:ext cx="1318500" cy="246000"/>
            </a:xfrm>
            <a:prstGeom prst="straightConnector1">
              <a:avLst/>
            </a:prstGeom>
            <a:noFill/>
            <a:ln cap="flat" cmpd="sng" w="9525">
              <a:solidFill>
                <a:srgbClr val="4A7DBA"/>
              </a:solidFill>
              <a:prstDash val="solid"/>
              <a:round/>
              <a:headEnd len="sm" w="sm" type="none"/>
              <a:tailEnd len="sm" w="sm" type="none"/>
            </a:ln>
          </p:spPr>
        </p:cxnSp>
        <p:sp>
          <p:nvSpPr>
            <p:cNvPr id="280" name="Google Shape;280;p5"/>
            <p:cNvSpPr/>
            <p:nvPr/>
          </p:nvSpPr>
          <p:spPr>
            <a:xfrm>
              <a:off x="818710" y="4787465"/>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281" name="Google Shape;281;p5"/>
            <p:cNvSpPr/>
            <p:nvPr/>
          </p:nvSpPr>
          <p:spPr>
            <a:xfrm>
              <a:off x="159493" y="4787465"/>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282" name="Google Shape;282;p5"/>
            <p:cNvSpPr/>
            <p:nvPr/>
          </p:nvSpPr>
          <p:spPr>
            <a:xfrm>
              <a:off x="1477927" y="4787465"/>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283" name="Google Shape;283;p5"/>
            <p:cNvSpPr/>
            <p:nvPr/>
          </p:nvSpPr>
          <p:spPr>
            <a:xfrm>
              <a:off x="2137144" y="4787465"/>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284" name="Google Shape;284;p5"/>
            <p:cNvSpPr/>
            <p:nvPr/>
          </p:nvSpPr>
          <p:spPr>
            <a:xfrm>
              <a:off x="2796361" y="4787465"/>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285" name="Google Shape;285;p5"/>
            <p:cNvSpPr/>
            <p:nvPr/>
          </p:nvSpPr>
          <p:spPr>
            <a:xfrm>
              <a:off x="3455578" y="4787465"/>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286" name="Google Shape;286;p5"/>
            <p:cNvSpPr/>
            <p:nvPr/>
          </p:nvSpPr>
          <p:spPr>
            <a:xfrm>
              <a:off x="4114795" y="4787465"/>
              <a:ext cx="365760" cy="182880"/>
            </a:xfrm>
            <a:prstGeom prst="ellipse">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cxnSp>
          <p:nvCxnSpPr>
            <p:cNvPr id="287" name="Google Shape;287;p5"/>
            <p:cNvCxnSpPr>
              <a:stCxn id="182" idx="4"/>
              <a:endCxn id="281" idx="0"/>
            </p:cNvCxnSpPr>
            <p:nvPr/>
          </p:nvCxnSpPr>
          <p:spPr>
            <a:xfrm>
              <a:off x="342373" y="4531599"/>
              <a:ext cx="0" cy="255900"/>
            </a:xfrm>
            <a:prstGeom prst="straightConnector1">
              <a:avLst/>
            </a:prstGeom>
            <a:noFill/>
            <a:ln cap="flat" cmpd="sng" w="9525">
              <a:solidFill>
                <a:srgbClr val="4A7DBA"/>
              </a:solidFill>
              <a:prstDash val="solid"/>
              <a:round/>
              <a:headEnd len="sm" w="sm" type="none"/>
              <a:tailEnd len="sm" w="sm" type="none"/>
            </a:ln>
          </p:spPr>
        </p:cxnSp>
        <p:cxnSp>
          <p:nvCxnSpPr>
            <p:cNvPr id="288" name="Google Shape;288;p5"/>
            <p:cNvCxnSpPr>
              <a:stCxn id="181" idx="4"/>
              <a:endCxn id="280" idx="0"/>
            </p:cNvCxnSpPr>
            <p:nvPr/>
          </p:nvCxnSpPr>
          <p:spPr>
            <a:xfrm>
              <a:off x="1001590" y="4531599"/>
              <a:ext cx="0" cy="255900"/>
            </a:xfrm>
            <a:prstGeom prst="straightConnector1">
              <a:avLst/>
            </a:prstGeom>
            <a:noFill/>
            <a:ln cap="flat" cmpd="sng" w="9525">
              <a:solidFill>
                <a:srgbClr val="4A7DBA"/>
              </a:solidFill>
              <a:prstDash val="solid"/>
              <a:round/>
              <a:headEnd len="sm" w="sm" type="none"/>
              <a:tailEnd len="sm" w="sm" type="none"/>
            </a:ln>
          </p:spPr>
        </p:cxnSp>
        <p:cxnSp>
          <p:nvCxnSpPr>
            <p:cNvPr id="289" name="Google Shape;289;p5"/>
            <p:cNvCxnSpPr>
              <a:stCxn id="182" idx="4"/>
              <a:endCxn id="280" idx="0"/>
            </p:cNvCxnSpPr>
            <p:nvPr/>
          </p:nvCxnSpPr>
          <p:spPr>
            <a:xfrm>
              <a:off x="342373" y="4531599"/>
              <a:ext cx="659100" cy="255900"/>
            </a:xfrm>
            <a:prstGeom prst="straightConnector1">
              <a:avLst/>
            </a:prstGeom>
            <a:noFill/>
            <a:ln cap="flat" cmpd="sng" w="9525">
              <a:solidFill>
                <a:srgbClr val="4A7DBA"/>
              </a:solidFill>
              <a:prstDash val="solid"/>
              <a:round/>
              <a:headEnd len="sm" w="sm" type="none"/>
              <a:tailEnd len="sm" w="sm" type="none"/>
            </a:ln>
          </p:spPr>
        </p:cxnSp>
        <p:cxnSp>
          <p:nvCxnSpPr>
            <p:cNvPr id="290" name="Google Shape;290;p5"/>
            <p:cNvCxnSpPr>
              <a:stCxn id="182" idx="4"/>
              <a:endCxn id="282" idx="0"/>
            </p:cNvCxnSpPr>
            <p:nvPr/>
          </p:nvCxnSpPr>
          <p:spPr>
            <a:xfrm>
              <a:off x="342373" y="4531599"/>
              <a:ext cx="1318500" cy="255900"/>
            </a:xfrm>
            <a:prstGeom prst="straightConnector1">
              <a:avLst/>
            </a:prstGeom>
            <a:noFill/>
            <a:ln cap="flat" cmpd="sng" w="9525">
              <a:solidFill>
                <a:srgbClr val="4A7DBA"/>
              </a:solidFill>
              <a:prstDash val="solid"/>
              <a:round/>
              <a:headEnd len="sm" w="sm" type="none"/>
              <a:tailEnd len="sm" w="sm" type="none"/>
            </a:ln>
          </p:spPr>
        </p:cxnSp>
        <p:cxnSp>
          <p:nvCxnSpPr>
            <p:cNvPr id="291" name="Google Shape;291;p5"/>
            <p:cNvCxnSpPr>
              <a:stCxn id="181" idx="4"/>
              <a:endCxn id="281" idx="0"/>
            </p:cNvCxnSpPr>
            <p:nvPr/>
          </p:nvCxnSpPr>
          <p:spPr>
            <a:xfrm flipH="1">
              <a:off x="342490" y="4531599"/>
              <a:ext cx="659100" cy="255900"/>
            </a:xfrm>
            <a:prstGeom prst="straightConnector1">
              <a:avLst/>
            </a:prstGeom>
            <a:noFill/>
            <a:ln cap="flat" cmpd="sng" w="9525">
              <a:solidFill>
                <a:srgbClr val="4A7DBA"/>
              </a:solidFill>
              <a:prstDash val="solid"/>
              <a:round/>
              <a:headEnd len="sm" w="sm" type="none"/>
              <a:tailEnd len="sm" w="sm" type="none"/>
            </a:ln>
          </p:spPr>
        </p:cxnSp>
        <p:cxnSp>
          <p:nvCxnSpPr>
            <p:cNvPr id="292" name="Google Shape;292;p5"/>
            <p:cNvCxnSpPr>
              <a:stCxn id="183" idx="4"/>
              <a:endCxn id="282" idx="0"/>
            </p:cNvCxnSpPr>
            <p:nvPr/>
          </p:nvCxnSpPr>
          <p:spPr>
            <a:xfrm>
              <a:off x="1660807" y="4531599"/>
              <a:ext cx="0" cy="255900"/>
            </a:xfrm>
            <a:prstGeom prst="straightConnector1">
              <a:avLst/>
            </a:prstGeom>
            <a:noFill/>
            <a:ln cap="flat" cmpd="sng" w="9525">
              <a:solidFill>
                <a:srgbClr val="4A7DBA"/>
              </a:solidFill>
              <a:prstDash val="solid"/>
              <a:round/>
              <a:headEnd len="sm" w="sm" type="none"/>
              <a:tailEnd len="sm" w="sm" type="none"/>
            </a:ln>
          </p:spPr>
        </p:cxnSp>
        <p:cxnSp>
          <p:nvCxnSpPr>
            <p:cNvPr id="293" name="Google Shape;293;p5"/>
            <p:cNvCxnSpPr>
              <a:stCxn id="280" idx="0"/>
              <a:endCxn id="183" idx="4"/>
            </p:cNvCxnSpPr>
            <p:nvPr/>
          </p:nvCxnSpPr>
          <p:spPr>
            <a:xfrm flipH="1" rot="10800000">
              <a:off x="1001590" y="4531565"/>
              <a:ext cx="659100" cy="255900"/>
            </a:xfrm>
            <a:prstGeom prst="straightConnector1">
              <a:avLst/>
            </a:prstGeom>
            <a:noFill/>
            <a:ln cap="flat" cmpd="sng" w="9525">
              <a:solidFill>
                <a:srgbClr val="4A7DBA"/>
              </a:solidFill>
              <a:prstDash val="solid"/>
              <a:round/>
              <a:headEnd len="sm" w="sm" type="none"/>
              <a:tailEnd len="sm" w="sm" type="none"/>
            </a:ln>
          </p:spPr>
        </p:cxnSp>
        <p:cxnSp>
          <p:nvCxnSpPr>
            <p:cNvPr id="294" name="Google Shape;294;p5"/>
            <p:cNvCxnSpPr>
              <a:stCxn id="181" idx="4"/>
              <a:endCxn id="282" idx="0"/>
            </p:cNvCxnSpPr>
            <p:nvPr/>
          </p:nvCxnSpPr>
          <p:spPr>
            <a:xfrm>
              <a:off x="1001590" y="4531599"/>
              <a:ext cx="659100" cy="255900"/>
            </a:xfrm>
            <a:prstGeom prst="straightConnector1">
              <a:avLst/>
            </a:prstGeom>
            <a:noFill/>
            <a:ln cap="flat" cmpd="sng" w="9525">
              <a:solidFill>
                <a:srgbClr val="4A7DBA"/>
              </a:solidFill>
              <a:prstDash val="solid"/>
              <a:round/>
              <a:headEnd len="sm" w="sm" type="none"/>
              <a:tailEnd len="sm" w="sm" type="none"/>
            </a:ln>
          </p:spPr>
        </p:cxnSp>
        <p:cxnSp>
          <p:nvCxnSpPr>
            <p:cNvPr id="295" name="Google Shape;295;p5"/>
            <p:cNvCxnSpPr>
              <a:stCxn id="181" idx="4"/>
              <a:endCxn id="283" idx="0"/>
            </p:cNvCxnSpPr>
            <p:nvPr/>
          </p:nvCxnSpPr>
          <p:spPr>
            <a:xfrm>
              <a:off x="1001590" y="4531599"/>
              <a:ext cx="1318500" cy="255900"/>
            </a:xfrm>
            <a:prstGeom prst="straightConnector1">
              <a:avLst/>
            </a:prstGeom>
            <a:noFill/>
            <a:ln cap="flat" cmpd="sng" w="9525">
              <a:solidFill>
                <a:srgbClr val="4A7DBA"/>
              </a:solidFill>
              <a:prstDash val="solid"/>
              <a:round/>
              <a:headEnd len="sm" w="sm" type="none"/>
              <a:tailEnd len="sm" w="sm" type="none"/>
            </a:ln>
          </p:spPr>
        </p:cxnSp>
        <p:cxnSp>
          <p:nvCxnSpPr>
            <p:cNvPr id="296" name="Google Shape;296;p5"/>
            <p:cNvCxnSpPr>
              <a:stCxn id="184" idx="4"/>
              <a:endCxn id="283" idx="0"/>
            </p:cNvCxnSpPr>
            <p:nvPr/>
          </p:nvCxnSpPr>
          <p:spPr>
            <a:xfrm>
              <a:off x="2320024" y="4531599"/>
              <a:ext cx="0" cy="255900"/>
            </a:xfrm>
            <a:prstGeom prst="straightConnector1">
              <a:avLst/>
            </a:prstGeom>
            <a:noFill/>
            <a:ln cap="flat" cmpd="sng" w="9525">
              <a:solidFill>
                <a:srgbClr val="4A7DBA"/>
              </a:solidFill>
              <a:prstDash val="solid"/>
              <a:round/>
              <a:headEnd len="sm" w="sm" type="none"/>
              <a:tailEnd len="sm" w="sm" type="none"/>
            </a:ln>
          </p:spPr>
        </p:cxnSp>
        <p:cxnSp>
          <p:nvCxnSpPr>
            <p:cNvPr id="297" name="Google Shape;297;p5"/>
            <p:cNvCxnSpPr>
              <a:stCxn id="185" idx="4"/>
              <a:endCxn id="284" idx="0"/>
            </p:cNvCxnSpPr>
            <p:nvPr/>
          </p:nvCxnSpPr>
          <p:spPr>
            <a:xfrm>
              <a:off x="2979241" y="4531599"/>
              <a:ext cx="0" cy="255900"/>
            </a:xfrm>
            <a:prstGeom prst="straightConnector1">
              <a:avLst/>
            </a:prstGeom>
            <a:noFill/>
            <a:ln cap="flat" cmpd="sng" w="9525">
              <a:solidFill>
                <a:srgbClr val="4A7DBA"/>
              </a:solidFill>
              <a:prstDash val="solid"/>
              <a:round/>
              <a:headEnd len="sm" w="sm" type="none"/>
              <a:tailEnd len="sm" w="sm" type="none"/>
            </a:ln>
          </p:spPr>
        </p:cxnSp>
        <p:cxnSp>
          <p:nvCxnSpPr>
            <p:cNvPr id="298" name="Google Shape;298;p5"/>
            <p:cNvCxnSpPr>
              <a:stCxn id="283" idx="0"/>
              <a:endCxn id="185" idx="4"/>
            </p:cNvCxnSpPr>
            <p:nvPr/>
          </p:nvCxnSpPr>
          <p:spPr>
            <a:xfrm flipH="1" rot="10800000">
              <a:off x="2320024" y="4531565"/>
              <a:ext cx="659100" cy="255900"/>
            </a:xfrm>
            <a:prstGeom prst="straightConnector1">
              <a:avLst/>
            </a:prstGeom>
            <a:noFill/>
            <a:ln cap="flat" cmpd="sng" w="9525">
              <a:solidFill>
                <a:srgbClr val="4A7DBA"/>
              </a:solidFill>
              <a:prstDash val="solid"/>
              <a:round/>
              <a:headEnd len="sm" w="sm" type="none"/>
              <a:tailEnd len="sm" w="sm" type="none"/>
            </a:ln>
          </p:spPr>
        </p:cxnSp>
        <p:cxnSp>
          <p:nvCxnSpPr>
            <p:cNvPr id="299" name="Google Shape;299;p5"/>
            <p:cNvCxnSpPr>
              <a:stCxn id="184" idx="4"/>
              <a:endCxn id="284" idx="0"/>
            </p:cNvCxnSpPr>
            <p:nvPr/>
          </p:nvCxnSpPr>
          <p:spPr>
            <a:xfrm>
              <a:off x="2320024" y="4531599"/>
              <a:ext cx="659100" cy="255900"/>
            </a:xfrm>
            <a:prstGeom prst="straightConnector1">
              <a:avLst/>
            </a:prstGeom>
            <a:noFill/>
            <a:ln cap="flat" cmpd="sng" w="9525">
              <a:solidFill>
                <a:srgbClr val="4A7DBA"/>
              </a:solidFill>
              <a:prstDash val="solid"/>
              <a:round/>
              <a:headEnd len="sm" w="sm" type="none"/>
              <a:tailEnd len="sm" w="sm" type="none"/>
            </a:ln>
          </p:spPr>
        </p:cxnSp>
        <p:cxnSp>
          <p:nvCxnSpPr>
            <p:cNvPr id="300" name="Google Shape;300;p5"/>
            <p:cNvCxnSpPr>
              <a:stCxn id="186" idx="4"/>
              <a:endCxn id="285" idx="0"/>
            </p:cNvCxnSpPr>
            <p:nvPr/>
          </p:nvCxnSpPr>
          <p:spPr>
            <a:xfrm>
              <a:off x="3638458" y="4531599"/>
              <a:ext cx="0" cy="255900"/>
            </a:xfrm>
            <a:prstGeom prst="straightConnector1">
              <a:avLst/>
            </a:prstGeom>
            <a:noFill/>
            <a:ln cap="flat" cmpd="sng" w="9525">
              <a:solidFill>
                <a:srgbClr val="4A7DBA"/>
              </a:solidFill>
              <a:prstDash val="solid"/>
              <a:round/>
              <a:headEnd len="sm" w="sm" type="none"/>
              <a:tailEnd len="sm" w="sm" type="none"/>
            </a:ln>
          </p:spPr>
        </p:cxnSp>
        <p:cxnSp>
          <p:nvCxnSpPr>
            <p:cNvPr id="301" name="Google Shape;301;p5"/>
            <p:cNvCxnSpPr>
              <a:stCxn id="187" idx="4"/>
              <a:endCxn id="286" idx="0"/>
            </p:cNvCxnSpPr>
            <p:nvPr/>
          </p:nvCxnSpPr>
          <p:spPr>
            <a:xfrm>
              <a:off x="4297675" y="4531599"/>
              <a:ext cx="0" cy="255900"/>
            </a:xfrm>
            <a:prstGeom prst="straightConnector1">
              <a:avLst/>
            </a:prstGeom>
            <a:noFill/>
            <a:ln cap="flat" cmpd="sng" w="9525">
              <a:solidFill>
                <a:srgbClr val="4A7DBA"/>
              </a:solidFill>
              <a:prstDash val="solid"/>
              <a:round/>
              <a:headEnd len="sm" w="sm" type="none"/>
              <a:tailEnd len="sm" w="sm" type="none"/>
            </a:ln>
          </p:spPr>
        </p:cxnSp>
        <p:cxnSp>
          <p:nvCxnSpPr>
            <p:cNvPr id="302" name="Google Shape;302;p5"/>
            <p:cNvCxnSpPr>
              <a:stCxn id="285" idx="0"/>
              <a:endCxn id="187" idx="4"/>
            </p:cNvCxnSpPr>
            <p:nvPr/>
          </p:nvCxnSpPr>
          <p:spPr>
            <a:xfrm flipH="1" rot="10800000">
              <a:off x="3638458" y="4531565"/>
              <a:ext cx="659100" cy="255900"/>
            </a:xfrm>
            <a:prstGeom prst="straightConnector1">
              <a:avLst/>
            </a:prstGeom>
            <a:noFill/>
            <a:ln cap="flat" cmpd="sng" w="9525">
              <a:solidFill>
                <a:srgbClr val="4A7DBA"/>
              </a:solidFill>
              <a:prstDash val="solid"/>
              <a:round/>
              <a:headEnd len="sm" w="sm" type="none"/>
              <a:tailEnd len="sm" w="sm" type="none"/>
            </a:ln>
          </p:spPr>
        </p:cxnSp>
        <p:cxnSp>
          <p:nvCxnSpPr>
            <p:cNvPr id="303" name="Google Shape;303;p5"/>
            <p:cNvCxnSpPr>
              <a:stCxn id="186" idx="4"/>
              <a:endCxn id="286" idx="0"/>
            </p:cNvCxnSpPr>
            <p:nvPr/>
          </p:nvCxnSpPr>
          <p:spPr>
            <a:xfrm>
              <a:off x="3638458" y="4531599"/>
              <a:ext cx="659100" cy="255900"/>
            </a:xfrm>
            <a:prstGeom prst="straightConnector1">
              <a:avLst/>
            </a:prstGeom>
            <a:noFill/>
            <a:ln cap="flat" cmpd="sng" w="9525">
              <a:solidFill>
                <a:srgbClr val="4A7DBA"/>
              </a:solidFill>
              <a:prstDash val="solid"/>
              <a:round/>
              <a:headEnd len="sm" w="sm" type="none"/>
              <a:tailEnd len="sm" w="sm" type="none"/>
            </a:ln>
          </p:spPr>
        </p:cxnSp>
        <p:cxnSp>
          <p:nvCxnSpPr>
            <p:cNvPr id="304" name="Google Shape;304;p5"/>
            <p:cNvCxnSpPr>
              <a:stCxn id="183" idx="4"/>
              <a:endCxn id="284" idx="0"/>
            </p:cNvCxnSpPr>
            <p:nvPr/>
          </p:nvCxnSpPr>
          <p:spPr>
            <a:xfrm>
              <a:off x="1660807" y="4531599"/>
              <a:ext cx="1318500" cy="255900"/>
            </a:xfrm>
            <a:prstGeom prst="straightConnector1">
              <a:avLst/>
            </a:prstGeom>
            <a:noFill/>
            <a:ln cap="flat" cmpd="sng" w="9525">
              <a:solidFill>
                <a:srgbClr val="4A7DBA"/>
              </a:solidFill>
              <a:prstDash val="solid"/>
              <a:round/>
              <a:headEnd len="sm" w="sm" type="none"/>
              <a:tailEnd len="sm" w="sm" type="none"/>
            </a:ln>
          </p:spPr>
        </p:cxnSp>
        <p:cxnSp>
          <p:nvCxnSpPr>
            <p:cNvPr id="305" name="Google Shape;305;p5"/>
            <p:cNvCxnSpPr>
              <a:stCxn id="184" idx="4"/>
              <a:endCxn id="285" idx="0"/>
            </p:cNvCxnSpPr>
            <p:nvPr/>
          </p:nvCxnSpPr>
          <p:spPr>
            <a:xfrm>
              <a:off x="2320024" y="4531599"/>
              <a:ext cx="1318500" cy="255900"/>
            </a:xfrm>
            <a:prstGeom prst="straightConnector1">
              <a:avLst/>
            </a:prstGeom>
            <a:noFill/>
            <a:ln cap="flat" cmpd="sng" w="9525">
              <a:solidFill>
                <a:srgbClr val="4A7DBA"/>
              </a:solidFill>
              <a:prstDash val="solid"/>
              <a:round/>
              <a:headEnd len="sm" w="sm" type="none"/>
              <a:tailEnd len="sm" w="sm" type="none"/>
            </a:ln>
          </p:spPr>
        </p:cxnSp>
        <p:cxnSp>
          <p:nvCxnSpPr>
            <p:cNvPr id="306" name="Google Shape;306;p5"/>
            <p:cNvCxnSpPr>
              <a:stCxn id="185" idx="4"/>
              <a:endCxn id="286" idx="0"/>
            </p:cNvCxnSpPr>
            <p:nvPr/>
          </p:nvCxnSpPr>
          <p:spPr>
            <a:xfrm>
              <a:off x="2979241" y="4531599"/>
              <a:ext cx="1318500" cy="255900"/>
            </a:xfrm>
            <a:prstGeom prst="straightConnector1">
              <a:avLst/>
            </a:prstGeom>
            <a:noFill/>
            <a:ln cap="flat" cmpd="sng" w="9525">
              <a:solidFill>
                <a:srgbClr val="4A7DBA"/>
              </a:solidFill>
              <a:prstDash val="solid"/>
              <a:round/>
              <a:headEnd len="sm" w="sm" type="none"/>
              <a:tailEnd len="sm" w="sm" type="none"/>
            </a:ln>
          </p:spPr>
        </p:cxnSp>
        <p:cxnSp>
          <p:nvCxnSpPr>
            <p:cNvPr id="307" name="Google Shape;307;p5"/>
            <p:cNvCxnSpPr>
              <a:stCxn id="284" idx="0"/>
              <a:endCxn id="186" idx="4"/>
            </p:cNvCxnSpPr>
            <p:nvPr/>
          </p:nvCxnSpPr>
          <p:spPr>
            <a:xfrm flipH="1" rot="10800000">
              <a:off x="2979241" y="4531565"/>
              <a:ext cx="659100" cy="255900"/>
            </a:xfrm>
            <a:prstGeom prst="straightConnector1">
              <a:avLst/>
            </a:prstGeom>
            <a:noFill/>
            <a:ln cap="flat" cmpd="sng" w="9525">
              <a:solidFill>
                <a:srgbClr val="4A7DBA"/>
              </a:solidFill>
              <a:prstDash val="solid"/>
              <a:round/>
              <a:headEnd len="sm" w="sm" type="none"/>
              <a:tailEnd len="sm" w="sm" type="none"/>
            </a:ln>
          </p:spPr>
        </p:cxnSp>
        <p:cxnSp>
          <p:nvCxnSpPr>
            <p:cNvPr id="308" name="Google Shape;308;p5"/>
            <p:cNvCxnSpPr>
              <a:stCxn id="185" idx="4"/>
              <a:endCxn id="285" idx="0"/>
            </p:cNvCxnSpPr>
            <p:nvPr/>
          </p:nvCxnSpPr>
          <p:spPr>
            <a:xfrm>
              <a:off x="2979241" y="4531599"/>
              <a:ext cx="659100" cy="255900"/>
            </a:xfrm>
            <a:prstGeom prst="straightConnector1">
              <a:avLst/>
            </a:prstGeom>
            <a:noFill/>
            <a:ln cap="flat" cmpd="sng" w="9525">
              <a:solidFill>
                <a:srgbClr val="4A7DBA"/>
              </a:solidFill>
              <a:prstDash val="solid"/>
              <a:round/>
              <a:headEnd len="sm" w="sm" type="none"/>
              <a:tailEnd len="sm" w="sm" type="none"/>
            </a:ln>
          </p:spPr>
        </p:cxnSp>
        <p:cxnSp>
          <p:nvCxnSpPr>
            <p:cNvPr id="309" name="Google Shape;309;p5"/>
            <p:cNvCxnSpPr>
              <a:stCxn id="183" idx="4"/>
              <a:endCxn id="283" idx="0"/>
            </p:cNvCxnSpPr>
            <p:nvPr/>
          </p:nvCxnSpPr>
          <p:spPr>
            <a:xfrm>
              <a:off x="1660807" y="4531599"/>
              <a:ext cx="659100" cy="255900"/>
            </a:xfrm>
            <a:prstGeom prst="straightConnector1">
              <a:avLst/>
            </a:prstGeom>
            <a:noFill/>
            <a:ln cap="flat" cmpd="sng" w="9525">
              <a:solidFill>
                <a:srgbClr val="4A7DBA"/>
              </a:solidFill>
              <a:prstDash val="solid"/>
              <a:round/>
              <a:headEnd len="sm" w="sm" type="none"/>
              <a:tailEnd len="sm" w="sm" type="none"/>
            </a:ln>
          </p:spPr>
        </p:cxnSp>
        <p:cxnSp>
          <p:nvCxnSpPr>
            <p:cNvPr id="310" name="Google Shape;310;p5"/>
            <p:cNvCxnSpPr>
              <a:stCxn id="184" idx="4"/>
              <a:endCxn id="282" idx="0"/>
            </p:cNvCxnSpPr>
            <p:nvPr/>
          </p:nvCxnSpPr>
          <p:spPr>
            <a:xfrm flipH="1">
              <a:off x="1660924" y="4531599"/>
              <a:ext cx="659100" cy="255900"/>
            </a:xfrm>
            <a:prstGeom prst="straightConnector1">
              <a:avLst/>
            </a:prstGeom>
            <a:noFill/>
            <a:ln cap="flat" cmpd="sng" w="9525">
              <a:solidFill>
                <a:srgbClr val="4A7DBA"/>
              </a:solidFill>
              <a:prstDash val="solid"/>
              <a:round/>
              <a:headEnd len="sm" w="sm" type="none"/>
              <a:tailEnd len="sm" w="sm" type="none"/>
            </a:ln>
          </p:spPr>
        </p:cxnSp>
        <p:cxnSp>
          <p:nvCxnSpPr>
            <p:cNvPr id="311" name="Google Shape;311;p5"/>
            <p:cNvCxnSpPr>
              <a:stCxn id="280" idx="0"/>
              <a:endCxn id="184" idx="4"/>
            </p:cNvCxnSpPr>
            <p:nvPr/>
          </p:nvCxnSpPr>
          <p:spPr>
            <a:xfrm flipH="1" rot="10800000">
              <a:off x="1001590" y="4531565"/>
              <a:ext cx="1318500" cy="255900"/>
            </a:xfrm>
            <a:prstGeom prst="straightConnector1">
              <a:avLst/>
            </a:prstGeom>
            <a:noFill/>
            <a:ln cap="flat" cmpd="sng" w="9525">
              <a:solidFill>
                <a:srgbClr val="4A7DBA"/>
              </a:solidFill>
              <a:prstDash val="solid"/>
              <a:round/>
              <a:headEnd len="sm" w="sm" type="none"/>
              <a:tailEnd len="sm" w="sm" type="none"/>
            </a:ln>
          </p:spPr>
        </p:cxnSp>
        <p:cxnSp>
          <p:nvCxnSpPr>
            <p:cNvPr id="312" name="Google Shape;312;p5"/>
            <p:cNvCxnSpPr>
              <a:stCxn id="187" idx="4"/>
              <a:endCxn id="284" idx="0"/>
            </p:cNvCxnSpPr>
            <p:nvPr/>
          </p:nvCxnSpPr>
          <p:spPr>
            <a:xfrm flipH="1">
              <a:off x="2979175" y="4531599"/>
              <a:ext cx="1318500" cy="255900"/>
            </a:xfrm>
            <a:prstGeom prst="straightConnector1">
              <a:avLst/>
            </a:prstGeom>
            <a:noFill/>
            <a:ln cap="flat" cmpd="sng" w="9525">
              <a:solidFill>
                <a:srgbClr val="4A7DBA"/>
              </a:solidFill>
              <a:prstDash val="solid"/>
              <a:round/>
              <a:headEnd len="sm" w="sm" type="none"/>
              <a:tailEnd len="sm" w="sm" type="none"/>
            </a:ln>
          </p:spPr>
        </p:cxnSp>
        <p:cxnSp>
          <p:nvCxnSpPr>
            <p:cNvPr id="313" name="Google Shape;313;p5"/>
            <p:cNvCxnSpPr>
              <a:stCxn id="186" idx="4"/>
              <a:endCxn id="283" idx="0"/>
            </p:cNvCxnSpPr>
            <p:nvPr/>
          </p:nvCxnSpPr>
          <p:spPr>
            <a:xfrm flipH="1">
              <a:off x="2319958" y="4531599"/>
              <a:ext cx="1318500" cy="255900"/>
            </a:xfrm>
            <a:prstGeom prst="straightConnector1">
              <a:avLst/>
            </a:prstGeom>
            <a:noFill/>
            <a:ln cap="flat" cmpd="sng" w="9525">
              <a:solidFill>
                <a:srgbClr val="4A7DBA"/>
              </a:solidFill>
              <a:prstDash val="solid"/>
              <a:round/>
              <a:headEnd len="sm" w="sm" type="none"/>
              <a:tailEnd len="sm" w="sm" type="none"/>
            </a:ln>
          </p:spPr>
        </p:cxnSp>
        <p:cxnSp>
          <p:nvCxnSpPr>
            <p:cNvPr id="314" name="Google Shape;314;p5"/>
            <p:cNvCxnSpPr>
              <a:stCxn id="185" idx="4"/>
              <a:endCxn id="282" idx="0"/>
            </p:cNvCxnSpPr>
            <p:nvPr/>
          </p:nvCxnSpPr>
          <p:spPr>
            <a:xfrm flipH="1">
              <a:off x="1660741" y="4531599"/>
              <a:ext cx="1318500" cy="255900"/>
            </a:xfrm>
            <a:prstGeom prst="straightConnector1">
              <a:avLst/>
            </a:prstGeom>
            <a:noFill/>
            <a:ln cap="flat" cmpd="sng" w="9525">
              <a:solidFill>
                <a:srgbClr val="4A7DBA"/>
              </a:solidFill>
              <a:prstDash val="solid"/>
              <a:round/>
              <a:headEnd len="sm" w="sm" type="none"/>
              <a:tailEnd len="sm" w="sm" type="none"/>
            </a:ln>
          </p:spPr>
        </p:cxnSp>
        <p:cxnSp>
          <p:nvCxnSpPr>
            <p:cNvPr id="315" name="Google Shape;315;p5"/>
            <p:cNvCxnSpPr>
              <a:stCxn id="183" idx="4"/>
              <a:endCxn id="281" idx="0"/>
            </p:cNvCxnSpPr>
            <p:nvPr/>
          </p:nvCxnSpPr>
          <p:spPr>
            <a:xfrm flipH="1">
              <a:off x="342307" y="4531599"/>
              <a:ext cx="1318500" cy="255900"/>
            </a:xfrm>
            <a:prstGeom prst="straightConnector1">
              <a:avLst/>
            </a:prstGeom>
            <a:noFill/>
            <a:ln cap="flat" cmpd="sng" w="9525">
              <a:solidFill>
                <a:srgbClr val="4A7DBA"/>
              </a:solidFill>
              <a:prstDash val="solid"/>
              <a:round/>
              <a:headEnd len="sm" w="sm" type="none"/>
              <a:tailEnd len="sm" w="sm" type="none"/>
            </a:ln>
          </p:spPr>
        </p:cxnSp>
        <p:cxnSp>
          <p:nvCxnSpPr>
            <p:cNvPr id="316" name="Google Shape;316;p5"/>
            <p:cNvCxnSpPr>
              <a:stCxn id="172" idx="4"/>
              <a:endCxn id="180" idx="0"/>
            </p:cNvCxnSpPr>
            <p:nvPr/>
          </p:nvCxnSpPr>
          <p:spPr>
            <a:xfrm>
              <a:off x="3308850" y="3673905"/>
              <a:ext cx="988800" cy="246000"/>
            </a:xfrm>
            <a:prstGeom prst="straightConnector1">
              <a:avLst/>
            </a:prstGeom>
            <a:noFill/>
            <a:ln cap="flat" cmpd="sng" w="9525">
              <a:solidFill>
                <a:srgbClr val="4A7DBA"/>
              </a:solidFill>
              <a:prstDash val="solid"/>
              <a:round/>
              <a:headEnd len="sm" w="sm" type="none"/>
              <a:tailEnd len="sm" w="sm" type="none"/>
            </a:ln>
          </p:spPr>
        </p:cxnSp>
      </p:grpSp>
      <p:sp>
        <p:nvSpPr>
          <p:cNvPr id="317" name="Google Shape;317;p5"/>
          <p:cNvSpPr txBox="1"/>
          <p:nvPr>
            <p:ph type="title"/>
          </p:nvPr>
        </p:nvSpPr>
        <p:spPr>
          <a:xfrm>
            <a:off x="838200" y="365125"/>
            <a:ext cx="10515600" cy="73152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Methodology Shifts Require New Thinking</a:t>
            </a:r>
            <a:endParaRPr/>
          </a:p>
        </p:txBody>
      </p:sp>
      <p:sp>
        <p:nvSpPr>
          <p:cNvPr id="318" name="Google Shape;318;p5"/>
          <p:cNvSpPr txBox="1"/>
          <p:nvPr>
            <p:ph idx="1" type="body"/>
          </p:nvPr>
        </p:nvSpPr>
        <p:spPr>
          <a:xfrm>
            <a:off x="4828049" y="1054101"/>
            <a:ext cx="7199312" cy="5113338"/>
          </a:xfrm>
          <a:prstGeom prst="rect">
            <a:avLst/>
          </a:prstGeom>
          <a:noFill/>
          <a:ln>
            <a:noFill/>
          </a:ln>
        </p:spPr>
        <p:txBody>
          <a:bodyPr anchorCtr="0" anchor="t" bIns="60925" lIns="121875" spcFirstLastPara="1" rIns="182825" wrap="square" tIns="60925">
            <a:normAutofit fontScale="70000" lnSpcReduction="20000"/>
          </a:bodyPr>
          <a:lstStyle/>
          <a:p>
            <a:pPr indent="-342900" lvl="0" marL="342900" rtl="0" algn="l">
              <a:spcBef>
                <a:spcPts val="0"/>
              </a:spcBef>
              <a:spcAft>
                <a:spcPts val="0"/>
              </a:spcAft>
              <a:buClr>
                <a:schemeClr val="dk1"/>
              </a:buClr>
              <a:buSzPct val="100000"/>
              <a:buChar char="•"/>
            </a:pPr>
            <a:r>
              <a:rPr lang="en-US"/>
              <a:t>SystemVerilog brought a new approach to Verification</a:t>
            </a:r>
            <a:endParaRPr/>
          </a:p>
          <a:p>
            <a:pPr indent="-285750" lvl="1" marL="742950" rtl="0" algn="l">
              <a:spcBef>
                <a:spcPts val="392"/>
              </a:spcBef>
              <a:spcAft>
                <a:spcPts val="0"/>
              </a:spcAft>
              <a:buClr>
                <a:schemeClr val="dk1"/>
              </a:buClr>
              <a:buSzPct val="100000"/>
              <a:buChar char="–"/>
            </a:pPr>
            <a:r>
              <a:rPr lang="en-US"/>
              <a:t>Standardized features from other proprietary languages</a:t>
            </a:r>
            <a:endParaRPr/>
          </a:p>
          <a:p>
            <a:pPr indent="-285750" lvl="1" marL="742950" rtl="0" algn="l">
              <a:spcBef>
                <a:spcPts val="392"/>
              </a:spcBef>
              <a:spcAft>
                <a:spcPts val="0"/>
              </a:spcAft>
              <a:buClr>
                <a:schemeClr val="dk1"/>
              </a:buClr>
              <a:buSzPct val="100000"/>
              <a:buChar char="–"/>
            </a:pPr>
            <a:r>
              <a:rPr lang="en-US"/>
              <a:t>Directed testing → Constrained-Random</a:t>
            </a:r>
            <a:endParaRPr/>
          </a:p>
          <a:p>
            <a:pPr indent="-200660" lvl="0" marL="342900" rtl="0" algn="l">
              <a:spcBef>
                <a:spcPts val="448"/>
              </a:spcBef>
              <a:spcAft>
                <a:spcPts val="0"/>
              </a:spcAft>
              <a:buClr>
                <a:schemeClr val="dk1"/>
              </a:buClr>
              <a:buSzPct val="100000"/>
              <a:buNone/>
            </a:pPr>
            <a:r>
              <a:t/>
            </a:r>
            <a:endParaRPr/>
          </a:p>
          <a:p>
            <a:pPr indent="-200660" lvl="0" marL="342900" rtl="0" algn="l">
              <a:spcBef>
                <a:spcPts val="448"/>
              </a:spcBef>
              <a:spcAft>
                <a:spcPts val="0"/>
              </a:spcAft>
              <a:buClr>
                <a:schemeClr val="dk1"/>
              </a:buClr>
              <a:buSzPct val="100000"/>
              <a:buNone/>
            </a:pPr>
            <a:r>
              <a:t/>
            </a:r>
            <a:endParaRPr/>
          </a:p>
          <a:p>
            <a:pPr indent="-200660" lvl="0" marL="342900" rtl="0" algn="l">
              <a:spcBef>
                <a:spcPts val="448"/>
              </a:spcBef>
              <a:spcAft>
                <a:spcPts val="0"/>
              </a:spcAft>
              <a:buClr>
                <a:schemeClr val="dk1"/>
              </a:buClr>
              <a:buSzPct val="100000"/>
              <a:buNone/>
            </a:pPr>
            <a:r>
              <a:t/>
            </a:r>
            <a:endParaRPr/>
          </a:p>
          <a:p>
            <a:pPr indent="-200660" lvl="0" marL="342900" rtl="0" algn="l">
              <a:spcBef>
                <a:spcPts val="448"/>
              </a:spcBef>
              <a:spcAft>
                <a:spcPts val="0"/>
              </a:spcAft>
              <a:buClr>
                <a:schemeClr val="dk1"/>
              </a:buClr>
              <a:buSzPct val="100000"/>
              <a:buNone/>
            </a:pPr>
            <a:r>
              <a:t/>
            </a:r>
            <a:endParaRPr/>
          </a:p>
          <a:p>
            <a:pPr indent="-200660" lvl="0" marL="342900" rtl="0" algn="l">
              <a:spcBef>
                <a:spcPts val="448"/>
              </a:spcBef>
              <a:spcAft>
                <a:spcPts val="0"/>
              </a:spcAft>
              <a:buClr>
                <a:schemeClr val="dk1"/>
              </a:buClr>
              <a:buSzPct val="100000"/>
              <a:buNone/>
            </a:pPr>
            <a:r>
              <a:t/>
            </a:r>
            <a:endParaRPr/>
          </a:p>
          <a:p>
            <a:pPr indent="-200660" lvl="0" marL="342900" rtl="0" algn="l">
              <a:spcBef>
                <a:spcPts val="448"/>
              </a:spcBef>
              <a:spcAft>
                <a:spcPts val="0"/>
              </a:spcAft>
              <a:buClr>
                <a:schemeClr val="dk1"/>
              </a:buClr>
              <a:buSzPct val="100000"/>
              <a:buNone/>
            </a:pPr>
            <a:r>
              <a:t/>
            </a:r>
            <a:endParaRPr/>
          </a:p>
          <a:p>
            <a:pPr indent="-200660" lvl="0" marL="342900" rtl="0" algn="l">
              <a:spcBef>
                <a:spcPts val="448"/>
              </a:spcBef>
              <a:spcAft>
                <a:spcPts val="0"/>
              </a:spcAft>
              <a:buClr>
                <a:schemeClr val="dk1"/>
              </a:buClr>
              <a:buSzPct val="100000"/>
              <a:buNone/>
            </a:pPr>
            <a:r>
              <a:t/>
            </a:r>
            <a:endParaRPr/>
          </a:p>
          <a:p>
            <a:pPr indent="-200660" lvl="0" marL="342900" rtl="0" algn="l">
              <a:spcBef>
                <a:spcPts val="448"/>
              </a:spcBef>
              <a:spcAft>
                <a:spcPts val="0"/>
              </a:spcAft>
              <a:buClr>
                <a:schemeClr val="dk1"/>
              </a:buClr>
              <a:buSzPct val="100000"/>
              <a:buNone/>
            </a:pPr>
            <a:r>
              <a:t/>
            </a:r>
            <a:endParaRPr/>
          </a:p>
          <a:p>
            <a:pPr indent="-200660" lvl="0" marL="342900" rtl="0" algn="l">
              <a:spcBef>
                <a:spcPts val="448"/>
              </a:spcBef>
              <a:spcAft>
                <a:spcPts val="0"/>
              </a:spcAft>
              <a:buClr>
                <a:schemeClr val="dk1"/>
              </a:buClr>
              <a:buSzPct val="100000"/>
              <a:buNone/>
            </a:pPr>
            <a:r>
              <a:t/>
            </a:r>
            <a:endParaRPr/>
          </a:p>
          <a:p>
            <a:pPr indent="-342900" lvl="0" marL="342900" rtl="0" algn="l">
              <a:spcBef>
                <a:spcPts val="448"/>
              </a:spcBef>
              <a:spcAft>
                <a:spcPts val="0"/>
              </a:spcAft>
              <a:buClr>
                <a:schemeClr val="dk1"/>
              </a:buClr>
              <a:buSzPct val="100000"/>
              <a:buChar char="•"/>
            </a:pPr>
            <a:r>
              <a:rPr lang="en-US"/>
              <a:t>C-R requires Functional Coverage to know what happened</a:t>
            </a:r>
            <a:endParaRPr/>
          </a:p>
          <a:p>
            <a:pPr indent="-342900" lvl="0" marL="342900" rtl="0" algn="l">
              <a:spcBef>
                <a:spcPts val="448"/>
              </a:spcBef>
              <a:spcAft>
                <a:spcPts val="0"/>
              </a:spcAft>
              <a:buClr>
                <a:schemeClr val="dk1"/>
              </a:buClr>
              <a:buSzPct val="100000"/>
              <a:buChar char="•"/>
            </a:pPr>
            <a:r>
              <a:rPr lang="en-US"/>
              <a:t>Needed narrow focus to build an Ecosystem</a:t>
            </a:r>
            <a:endParaRPr/>
          </a:p>
          <a:p>
            <a:pPr indent="-161290" lvl="1" marL="742950" rtl="0" algn="l">
              <a:spcBef>
                <a:spcPts val="392"/>
              </a:spcBef>
              <a:spcAft>
                <a:spcPts val="0"/>
              </a:spcAft>
              <a:buClr>
                <a:schemeClr val="dk1"/>
              </a:buClr>
              <a:buSzPct val="100000"/>
              <a:buNone/>
            </a:pPr>
            <a:r>
              <a:t/>
            </a:r>
            <a:endParaRPr/>
          </a:p>
        </p:txBody>
      </p:sp>
      <p:grpSp>
        <p:nvGrpSpPr>
          <p:cNvPr id="319" name="Google Shape;319;p5"/>
          <p:cNvGrpSpPr/>
          <p:nvPr/>
        </p:nvGrpSpPr>
        <p:grpSpPr>
          <a:xfrm>
            <a:off x="957183" y="1841663"/>
            <a:ext cx="1672676" cy="3132045"/>
            <a:chOff x="982192" y="1991774"/>
            <a:chExt cx="1673112" cy="3132861"/>
          </a:xfrm>
        </p:grpSpPr>
        <p:sp>
          <p:nvSpPr>
            <p:cNvPr id="320" name="Google Shape;320;p5"/>
            <p:cNvSpPr/>
            <p:nvPr/>
          </p:nvSpPr>
          <p:spPr>
            <a:xfrm>
              <a:off x="2276735" y="1991774"/>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321" name="Google Shape;321;p5"/>
            <p:cNvSpPr/>
            <p:nvPr/>
          </p:nvSpPr>
          <p:spPr>
            <a:xfrm>
              <a:off x="1959935" y="2356884"/>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322" name="Google Shape;322;p5"/>
            <p:cNvSpPr/>
            <p:nvPr/>
          </p:nvSpPr>
          <p:spPr>
            <a:xfrm>
              <a:off x="1959400" y="2790745"/>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323" name="Google Shape;323;p5"/>
            <p:cNvSpPr/>
            <p:nvPr/>
          </p:nvSpPr>
          <p:spPr>
            <a:xfrm>
              <a:off x="1630327" y="3214578"/>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324" name="Google Shape;324;p5"/>
            <p:cNvSpPr/>
            <p:nvPr/>
          </p:nvSpPr>
          <p:spPr>
            <a:xfrm>
              <a:off x="1300719" y="3643425"/>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325" name="Google Shape;325;p5"/>
            <p:cNvSpPr/>
            <p:nvPr/>
          </p:nvSpPr>
          <p:spPr>
            <a:xfrm>
              <a:off x="982192" y="4087762"/>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326" name="Google Shape;326;p5"/>
            <p:cNvSpPr/>
            <p:nvPr/>
          </p:nvSpPr>
          <p:spPr>
            <a:xfrm>
              <a:off x="2289544" y="4501119"/>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cxnSp>
          <p:nvCxnSpPr>
            <p:cNvPr id="327" name="Google Shape;327;p5"/>
            <p:cNvCxnSpPr>
              <a:stCxn id="320" idx="4"/>
              <a:endCxn id="321" idx="0"/>
            </p:cNvCxnSpPr>
            <p:nvPr/>
          </p:nvCxnSpPr>
          <p:spPr>
            <a:xfrm flipH="1">
              <a:off x="2142815" y="2174654"/>
              <a:ext cx="316800" cy="182100"/>
            </a:xfrm>
            <a:prstGeom prst="straightConnector1">
              <a:avLst/>
            </a:prstGeom>
            <a:noFill/>
            <a:ln cap="flat" cmpd="sng" w="38100">
              <a:solidFill>
                <a:srgbClr val="C00000"/>
              </a:solidFill>
              <a:prstDash val="solid"/>
              <a:round/>
              <a:headEnd len="sm" w="sm" type="none"/>
              <a:tailEnd len="sm" w="sm" type="none"/>
            </a:ln>
          </p:spPr>
        </p:cxnSp>
        <p:cxnSp>
          <p:nvCxnSpPr>
            <p:cNvPr id="328" name="Google Shape;328;p5"/>
            <p:cNvCxnSpPr>
              <a:stCxn id="321" idx="4"/>
              <a:endCxn id="322" idx="0"/>
            </p:cNvCxnSpPr>
            <p:nvPr/>
          </p:nvCxnSpPr>
          <p:spPr>
            <a:xfrm flipH="1">
              <a:off x="2142215" y="2539764"/>
              <a:ext cx="600" cy="251100"/>
            </a:xfrm>
            <a:prstGeom prst="straightConnector1">
              <a:avLst/>
            </a:prstGeom>
            <a:noFill/>
            <a:ln cap="flat" cmpd="sng" w="38100">
              <a:solidFill>
                <a:srgbClr val="C00000"/>
              </a:solidFill>
              <a:prstDash val="solid"/>
              <a:round/>
              <a:headEnd len="sm" w="sm" type="none"/>
              <a:tailEnd len="sm" w="sm" type="none"/>
            </a:ln>
          </p:spPr>
        </p:cxnSp>
        <p:cxnSp>
          <p:nvCxnSpPr>
            <p:cNvPr id="329" name="Google Shape;329;p5"/>
            <p:cNvCxnSpPr>
              <a:stCxn id="322" idx="4"/>
              <a:endCxn id="323" idx="0"/>
            </p:cNvCxnSpPr>
            <p:nvPr/>
          </p:nvCxnSpPr>
          <p:spPr>
            <a:xfrm flipH="1">
              <a:off x="1813180" y="2973625"/>
              <a:ext cx="329100" cy="240900"/>
            </a:xfrm>
            <a:prstGeom prst="straightConnector1">
              <a:avLst/>
            </a:prstGeom>
            <a:noFill/>
            <a:ln cap="flat" cmpd="sng" w="38100">
              <a:solidFill>
                <a:srgbClr val="C00000"/>
              </a:solidFill>
              <a:prstDash val="solid"/>
              <a:round/>
              <a:headEnd len="sm" w="sm" type="none"/>
              <a:tailEnd len="sm" w="sm" type="none"/>
            </a:ln>
          </p:spPr>
        </p:cxnSp>
        <p:cxnSp>
          <p:nvCxnSpPr>
            <p:cNvPr id="330" name="Google Shape;330;p5"/>
            <p:cNvCxnSpPr>
              <a:stCxn id="323" idx="4"/>
              <a:endCxn id="324" idx="0"/>
            </p:cNvCxnSpPr>
            <p:nvPr/>
          </p:nvCxnSpPr>
          <p:spPr>
            <a:xfrm flipH="1">
              <a:off x="1483507" y="3397458"/>
              <a:ext cx="329700" cy="246000"/>
            </a:xfrm>
            <a:prstGeom prst="straightConnector1">
              <a:avLst/>
            </a:prstGeom>
            <a:noFill/>
            <a:ln cap="flat" cmpd="sng" w="38100">
              <a:solidFill>
                <a:srgbClr val="C00000"/>
              </a:solidFill>
              <a:prstDash val="solid"/>
              <a:round/>
              <a:headEnd len="sm" w="sm" type="none"/>
              <a:tailEnd len="sm" w="sm" type="none"/>
            </a:ln>
          </p:spPr>
        </p:cxnSp>
        <p:cxnSp>
          <p:nvCxnSpPr>
            <p:cNvPr id="331" name="Google Shape;331;p5"/>
            <p:cNvCxnSpPr>
              <a:stCxn id="324" idx="4"/>
              <a:endCxn id="325" idx="0"/>
            </p:cNvCxnSpPr>
            <p:nvPr/>
          </p:nvCxnSpPr>
          <p:spPr>
            <a:xfrm flipH="1">
              <a:off x="1164999" y="3826305"/>
              <a:ext cx="318600" cy="261600"/>
            </a:xfrm>
            <a:prstGeom prst="straightConnector1">
              <a:avLst/>
            </a:prstGeom>
            <a:noFill/>
            <a:ln cap="flat" cmpd="sng" w="38100">
              <a:solidFill>
                <a:srgbClr val="C00000"/>
              </a:solidFill>
              <a:prstDash val="solid"/>
              <a:round/>
              <a:headEnd len="sm" w="sm" type="none"/>
              <a:tailEnd len="sm" w="sm" type="none"/>
            </a:ln>
          </p:spPr>
        </p:cxnSp>
        <p:cxnSp>
          <p:nvCxnSpPr>
            <p:cNvPr id="332" name="Google Shape;332;p5"/>
            <p:cNvCxnSpPr>
              <a:stCxn id="325" idx="4"/>
              <a:endCxn id="326" idx="0"/>
            </p:cNvCxnSpPr>
            <p:nvPr/>
          </p:nvCxnSpPr>
          <p:spPr>
            <a:xfrm>
              <a:off x="1165072" y="4270642"/>
              <a:ext cx="1307400" cy="230400"/>
            </a:xfrm>
            <a:prstGeom prst="straightConnector1">
              <a:avLst/>
            </a:prstGeom>
            <a:noFill/>
            <a:ln cap="flat" cmpd="sng" w="38100">
              <a:solidFill>
                <a:srgbClr val="C00000"/>
              </a:solidFill>
              <a:prstDash val="solid"/>
              <a:round/>
              <a:headEnd len="sm" w="sm" type="none"/>
              <a:tailEnd len="sm" w="sm" type="none"/>
            </a:ln>
          </p:spPr>
        </p:cxnSp>
        <p:sp>
          <p:nvSpPr>
            <p:cNvPr id="333" name="Google Shape;333;p5"/>
            <p:cNvSpPr/>
            <p:nvPr/>
          </p:nvSpPr>
          <p:spPr>
            <a:xfrm>
              <a:off x="2282954" y="4941755"/>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cxnSp>
          <p:nvCxnSpPr>
            <p:cNvPr id="334" name="Google Shape;334;p5"/>
            <p:cNvCxnSpPr>
              <a:stCxn id="326" idx="4"/>
              <a:endCxn id="333" idx="0"/>
            </p:cNvCxnSpPr>
            <p:nvPr/>
          </p:nvCxnSpPr>
          <p:spPr>
            <a:xfrm flipH="1">
              <a:off x="2465824" y="4683999"/>
              <a:ext cx="6600" cy="257700"/>
            </a:xfrm>
            <a:prstGeom prst="straightConnector1">
              <a:avLst/>
            </a:prstGeom>
            <a:noFill/>
            <a:ln cap="flat" cmpd="sng" w="38100">
              <a:solidFill>
                <a:srgbClr val="C00000"/>
              </a:solidFill>
              <a:prstDash val="solid"/>
              <a:round/>
              <a:headEnd len="sm" w="sm" type="none"/>
              <a:tailEnd len="sm" w="sm" type="none"/>
            </a:ln>
          </p:spPr>
        </p:cxnSp>
      </p:grpSp>
      <p:grpSp>
        <p:nvGrpSpPr>
          <p:cNvPr id="335" name="Google Shape;335;p5"/>
          <p:cNvGrpSpPr/>
          <p:nvPr/>
        </p:nvGrpSpPr>
        <p:grpSpPr>
          <a:xfrm>
            <a:off x="1937926" y="1839438"/>
            <a:ext cx="1679924" cy="3132045"/>
            <a:chOff x="1959935" y="1991774"/>
            <a:chExt cx="1680361" cy="3132861"/>
          </a:xfrm>
        </p:grpSpPr>
        <p:sp>
          <p:nvSpPr>
            <p:cNvPr id="336" name="Google Shape;336;p5"/>
            <p:cNvSpPr/>
            <p:nvPr/>
          </p:nvSpPr>
          <p:spPr>
            <a:xfrm>
              <a:off x="2276735" y="1991774"/>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337" name="Google Shape;337;p5"/>
            <p:cNvSpPr/>
            <p:nvPr/>
          </p:nvSpPr>
          <p:spPr>
            <a:xfrm>
              <a:off x="1959935" y="2356884"/>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338" name="Google Shape;338;p5"/>
            <p:cNvSpPr/>
            <p:nvPr/>
          </p:nvSpPr>
          <p:spPr>
            <a:xfrm>
              <a:off x="2608535" y="2781722"/>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339" name="Google Shape;339;p5"/>
            <p:cNvSpPr/>
            <p:nvPr/>
          </p:nvSpPr>
          <p:spPr>
            <a:xfrm>
              <a:off x="2295564" y="3218694"/>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340" name="Google Shape;340;p5"/>
            <p:cNvSpPr/>
            <p:nvPr/>
          </p:nvSpPr>
          <p:spPr>
            <a:xfrm>
              <a:off x="3274536" y="3647217"/>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341" name="Google Shape;341;p5"/>
            <p:cNvSpPr/>
            <p:nvPr/>
          </p:nvSpPr>
          <p:spPr>
            <a:xfrm>
              <a:off x="2943860" y="4077093"/>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342" name="Google Shape;342;p5"/>
            <p:cNvSpPr/>
            <p:nvPr/>
          </p:nvSpPr>
          <p:spPr>
            <a:xfrm>
              <a:off x="2289544" y="4501119"/>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cxnSp>
          <p:nvCxnSpPr>
            <p:cNvPr id="343" name="Google Shape;343;p5"/>
            <p:cNvCxnSpPr>
              <a:stCxn id="336" idx="4"/>
              <a:endCxn id="337" idx="0"/>
            </p:cNvCxnSpPr>
            <p:nvPr/>
          </p:nvCxnSpPr>
          <p:spPr>
            <a:xfrm flipH="1">
              <a:off x="2142815" y="2174654"/>
              <a:ext cx="316800" cy="182100"/>
            </a:xfrm>
            <a:prstGeom prst="straightConnector1">
              <a:avLst/>
            </a:prstGeom>
            <a:noFill/>
            <a:ln cap="flat" cmpd="sng" w="38100">
              <a:solidFill>
                <a:srgbClr val="C00000"/>
              </a:solidFill>
              <a:prstDash val="solid"/>
              <a:round/>
              <a:headEnd len="sm" w="sm" type="none"/>
              <a:tailEnd len="sm" w="sm" type="none"/>
            </a:ln>
          </p:spPr>
        </p:cxnSp>
        <p:cxnSp>
          <p:nvCxnSpPr>
            <p:cNvPr id="344" name="Google Shape;344;p5"/>
            <p:cNvCxnSpPr>
              <a:stCxn id="337" idx="4"/>
              <a:endCxn id="338" idx="0"/>
            </p:cNvCxnSpPr>
            <p:nvPr/>
          </p:nvCxnSpPr>
          <p:spPr>
            <a:xfrm>
              <a:off x="2142815" y="2539764"/>
              <a:ext cx="648600" cy="242100"/>
            </a:xfrm>
            <a:prstGeom prst="straightConnector1">
              <a:avLst/>
            </a:prstGeom>
            <a:noFill/>
            <a:ln cap="flat" cmpd="sng" w="38100">
              <a:solidFill>
                <a:srgbClr val="C00000"/>
              </a:solidFill>
              <a:prstDash val="solid"/>
              <a:round/>
              <a:headEnd len="sm" w="sm" type="none"/>
              <a:tailEnd len="sm" w="sm" type="none"/>
            </a:ln>
          </p:spPr>
        </p:cxnSp>
        <p:cxnSp>
          <p:nvCxnSpPr>
            <p:cNvPr id="345" name="Google Shape;345;p5"/>
            <p:cNvCxnSpPr>
              <a:stCxn id="338" idx="4"/>
              <a:endCxn id="339" idx="0"/>
            </p:cNvCxnSpPr>
            <p:nvPr/>
          </p:nvCxnSpPr>
          <p:spPr>
            <a:xfrm flipH="1">
              <a:off x="2478515" y="2964602"/>
              <a:ext cx="312900" cy="254100"/>
            </a:xfrm>
            <a:prstGeom prst="straightConnector1">
              <a:avLst/>
            </a:prstGeom>
            <a:noFill/>
            <a:ln cap="flat" cmpd="sng" w="38100">
              <a:solidFill>
                <a:srgbClr val="C00000"/>
              </a:solidFill>
              <a:prstDash val="solid"/>
              <a:round/>
              <a:headEnd len="sm" w="sm" type="none"/>
              <a:tailEnd len="sm" w="sm" type="none"/>
            </a:ln>
          </p:spPr>
        </p:cxnSp>
        <p:cxnSp>
          <p:nvCxnSpPr>
            <p:cNvPr id="346" name="Google Shape;346;p5"/>
            <p:cNvCxnSpPr>
              <a:stCxn id="339" idx="4"/>
              <a:endCxn id="340" idx="0"/>
            </p:cNvCxnSpPr>
            <p:nvPr/>
          </p:nvCxnSpPr>
          <p:spPr>
            <a:xfrm>
              <a:off x="2478444" y="3401574"/>
              <a:ext cx="978900" cy="245700"/>
            </a:xfrm>
            <a:prstGeom prst="straightConnector1">
              <a:avLst/>
            </a:prstGeom>
            <a:noFill/>
            <a:ln cap="flat" cmpd="sng" w="38100">
              <a:solidFill>
                <a:srgbClr val="C00000"/>
              </a:solidFill>
              <a:prstDash val="solid"/>
              <a:round/>
              <a:headEnd len="sm" w="sm" type="none"/>
              <a:tailEnd len="sm" w="sm" type="none"/>
            </a:ln>
          </p:spPr>
        </p:cxnSp>
        <p:cxnSp>
          <p:nvCxnSpPr>
            <p:cNvPr id="347" name="Google Shape;347;p5"/>
            <p:cNvCxnSpPr>
              <a:stCxn id="340" idx="4"/>
              <a:endCxn id="341" idx="0"/>
            </p:cNvCxnSpPr>
            <p:nvPr/>
          </p:nvCxnSpPr>
          <p:spPr>
            <a:xfrm flipH="1">
              <a:off x="3126816" y="3830097"/>
              <a:ext cx="330600" cy="246900"/>
            </a:xfrm>
            <a:prstGeom prst="straightConnector1">
              <a:avLst/>
            </a:prstGeom>
            <a:noFill/>
            <a:ln cap="flat" cmpd="sng" w="38100">
              <a:solidFill>
                <a:srgbClr val="C00000"/>
              </a:solidFill>
              <a:prstDash val="solid"/>
              <a:round/>
              <a:headEnd len="sm" w="sm" type="none"/>
              <a:tailEnd len="sm" w="sm" type="none"/>
            </a:ln>
          </p:spPr>
        </p:cxnSp>
        <p:cxnSp>
          <p:nvCxnSpPr>
            <p:cNvPr id="348" name="Google Shape;348;p5"/>
            <p:cNvCxnSpPr>
              <a:stCxn id="341" idx="4"/>
              <a:endCxn id="342" idx="0"/>
            </p:cNvCxnSpPr>
            <p:nvPr/>
          </p:nvCxnSpPr>
          <p:spPr>
            <a:xfrm flipH="1">
              <a:off x="2472440" y="4259973"/>
              <a:ext cx="654300" cy="241200"/>
            </a:xfrm>
            <a:prstGeom prst="straightConnector1">
              <a:avLst/>
            </a:prstGeom>
            <a:noFill/>
            <a:ln cap="flat" cmpd="sng" w="38100">
              <a:solidFill>
                <a:srgbClr val="C00000"/>
              </a:solidFill>
              <a:prstDash val="solid"/>
              <a:round/>
              <a:headEnd len="sm" w="sm" type="none"/>
              <a:tailEnd len="sm" w="sm" type="none"/>
            </a:ln>
          </p:spPr>
        </p:cxnSp>
        <p:sp>
          <p:nvSpPr>
            <p:cNvPr id="349" name="Google Shape;349;p5"/>
            <p:cNvSpPr/>
            <p:nvPr/>
          </p:nvSpPr>
          <p:spPr>
            <a:xfrm>
              <a:off x="2282954" y="4941755"/>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cxnSp>
          <p:nvCxnSpPr>
            <p:cNvPr id="350" name="Google Shape;350;p5"/>
            <p:cNvCxnSpPr>
              <a:stCxn id="342" idx="4"/>
              <a:endCxn id="349" idx="0"/>
            </p:cNvCxnSpPr>
            <p:nvPr/>
          </p:nvCxnSpPr>
          <p:spPr>
            <a:xfrm flipH="1">
              <a:off x="2465824" y="4683999"/>
              <a:ext cx="6600" cy="257700"/>
            </a:xfrm>
            <a:prstGeom prst="straightConnector1">
              <a:avLst/>
            </a:prstGeom>
            <a:noFill/>
            <a:ln cap="flat" cmpd="sng" w="38100">
              <a:solidFill>
                <a:srgbClr val="C00000"/>
              </a:solidFill>
              <a:prstDash val="solid"/>
              <a:round/>
              <a:headEnd len="sm" w="sm" type="none"/>
              <a:tailEnd len="sm" w="sm" type="none"/>
            </a:ln>
          </p:spPr>
        </p:cxnSp>
      </p:grpSp>
      <p:grpSp>
        <p:nvGrpSpPr>
          <p:cNvPr id="351" name="Google Shape;351;p5"/>
          <p:cNvGrpSpPr/>
          <p:nvPr/>
        </p:nvGrpSpPr>
        <p:grpSpPr>
          <a:xfrm>
            <a:off x="2256845" y="1842275"/>
            <a:ext cx="2030428" cy="3132045"/>
            <a:chOff x="2276735" y="1991774"/>
            <a:chExt cx="2030957" cy="3132861"/>
          </a:xfrm>
        </p:grpSpPr>
        <p:sp>
          <p:nvSpPr>
            <p:cNvPr id="352" name="Google Shape;352;p5"/>
            <p:cNvSpPr/>
            <p:nvPr/>
          </p:nvSpPr>
          <p:spPr>
            <a:xfrm>
              <a:off x="2276735" y="1991774"/>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353" name="Google Shape;353;p5"/>
            <p:cNvSpPr/>
            <p:nvPr/>
          </p:nvSpPr>
          <p:spPr>
            <a:xfrm>
              <a:off x="2583657" y="2355504"/>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354" name="Google Shape;354;p5"/>
            <p:cNvSpPr/>
            <p:nvPr/>
          </p:nvSpPr>
          <p:spPr>
            <a:xfrm>
              <a:off x="2608535" y="2781722"/>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355" name="Google Shape;355;p5"/>
            <p:cNvSpPr/>
            <p:nvPr/>
          </p:nvSpPr>
          <p:spPr>
            <a:xfrm>
              <a:off x="3597351" y="3226977"/>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356" name="Google Shape;356;p5"/>
            <p:cNvSpPr/>
            <p:nvPr/>
          </p:nvSpPr>
          <p:spPr>
            <a:xfrm>
              <a:off x="3941932" y="3647888"/>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357" name="Google Shape;357;p5"/>
            <p:cNvSpPr/>
            <p:nvPr/>
          </p:nvSpPr>
          <p:spPr>
            <a:xfrm>
              <a:off x="3590641" y="4088490"/>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358" name="Google Shape;358;p5"/>
            <p:cNvSpPr/>
            <p:nvPr/>
          </p:nvSpPr>
          <p:spPr>
            <a:xfrm>
              <a:off x="3612752" y="4510406"/>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cxnSp>
          <p:nvCxnSpPr>
            <p:cNvPr id="359" name="Google Shape;359;p5"/>
            <p:cNvCxnSpPr>
              <a:stCxn id="352" idx="4"/>
              <a:endCxn id="353" idx="0"/>
            </p:cNvCxnSpPr>
            <p:nvPr/>
          </p:nvCxnSpPr>
          <p:spPr>
            <a:xfrm>
              <a:off x="2459615" y="2174654"/>
              <a:ext cx="306900" cy="180900"/>
            </a:xfrm>
            <a:prstGeom prst="straightConnector1">
              <a:avLst/>
            </a:prstGeom>
            <a:noFill/>
            <a:ln cap="flat" cmpd="sng" w="38100">
              <a:solidFill>
                <a:srgbClr val="C00000"/>
              </a:solidFill>
              <a:prstDash val="solid"/>
              <a:round/>
              <a:headEnd len="sm" w="sm" type="none"/>
              <a:tailEnd len="sm" w="sm" type="none"/>
            </a:ln>
          </p:spPr>
        </p:cxnSp>
        <p:cxnSp>
          <p:nvCxnSpPr>
            <p:cNvPr id="360" name="Google Shape;360;p5"/>
            <p:cNvCxnSpPr>
              <a:stCxn id="353" idx="4"/>
              <a:endCxn id="354" idx="0"/>
            </p:cNvCxnSpPr>
            <p:nvPr/>
          </p:nvCxnSpPr>
          <p:spPr>
            <a:xfrm>
              <a:off x="2766537" y="2538384"/>
              <a:ext cx="24900" cy="243300"/>
            </a:xfrm>
            <a:prstGeom prst="straightConnector1">
              <a:avLst/>
            </a:prstGeom>
            <a:noFill/>
            <a:ln cap="flat" cmpd="sng" w="38100">
              <a:solidFill>
                <a:srgbClr val="C00000"/>
              </a:solidFill>
              <a:prstDash val="solid"/>
              <a:round/>
              <a:headEnd len="sm" w="sm" type="none"/>
              <a:tailEnd len="sm" w="sm" type="none"/>
            </a:ln>
          </p:spPr>
        </p:cxnSp>
        <p:cxnSp>
          <p:nvCxnSpPr>
            <p:cNvPr id="361" name="Google Shape;361;p5"/>
            <p:cNvCxnSpPr>
              <a:stCxn id="354" idx="4"/>
              <a:endCxn id="355" idx="0"/>
            </p:cNvCxnSpPr>
            <p:nvPr/>
          </p:nvCxnSpPr>
          <p:spPr>
            <a:xfrm>
              <a:off x="2791415" y="2964602"/>
              <a:ext cx="988800" cy="262500"/>
            </a:xfrm>
            <a:prstGeom prst="straightConnector1">
              <a:avLst/>
            </a:prstGeom>
            <a:noFill/>
            <a:ln cap="flat" cmpd="sng" w="38100">
              <a:solidFill>
                <a:srgbClr val="C00000"/>
              </a:solidFill>
              <a:prstDash val="solid"/>
              <a:round/>
              <a:headEnd len="sm" w="sm" type="none"/>
              <a:tailEnd len="sm" w="sm" type="none"/>
            </a:ln>
          </p:spPr>
        </p:cxnSp>
        <p:cxnSp>
          <p:nvCxnSpPr>
            <p:cNvPr id="362" name="Google Shape;362;p5"/>
            <p:cNvCxnSpPr>
              <a:stCxn id="355" idx="4"/>
              <a:endCxn id="356" idx="0"/>
            </p:cNvCxnSpPr>
            <p:nvPr/>
          </p:nvCxnSpPr>
          <p:spPr>
            <a:xfrm>
              <a:off x="3780231" y="3409857"/>
              <a:ext cx="344700" cy="237900"/>
            </a:xfrm>
            <a:prstGeom prst="straightConnector1">
              <a:avLst/>
            </a:prstGeom>
            <a:noFill/>
            <a:ln cap="flat" cmpd="sng" w="38100">
              <a:solidFill>
                <a:srgbClr val="C00000"/>
              </a:solidFill>
              <a:prstDash val="solid"/>
              <a:round/>
              <a:headEnd len="sm" w="sm" type="none"/>
              <a:tailEnd len="sm" w="sm" type="none"/>
            </a:ln>
          </p:spPr>
        </p:cxnSp>
        <p:cxnSp>
          <p:nvCxnSpPr>
            <p:cNvPr id="363" name="Google Shape;363;p5"/>
            <p:cNvCxnSpPr>
              <a:stCxn id="356" idx="4"/>
              <a:endCxn id="357" idx="0"/>
            </p:cNvCxnSpPr>
            <p:nvPr/>
          </p:nvCxnSpPr>
          <p:spPr>
            <a:xfrm flipH="1">
              <a:off x="3773512" y="3830768"/>
              <a:ext cx="351300" cy="257700"/>
            </a:xfrm>
            <a:prstGeom prst="straightConnector1">
              <a:avLst/>
            </a:prstGeom>
            <a:noFill/>
            <a:ln cap="flat" cmpd="sng" w="38100">
              <a:solidFill>
                <a:srgbClr val="C00000"/>
              </a:solidFill>
              <a:prstDash val="solid"/>
              <a:round/>
              <a:headEnd len="sm" w="sm" type="none"/>
              <a:tailEnd len="sm" w="sm" type="none"/>
            </a:ln>
          </p:spPr>
        </p:cxnSp>
        <p:cxnSp>
          <p:nvCxnSpPr>
            <p:cNvPr id="364" name="Google Shape;364;p5"/>
            <p:cNvCxnSpPr>
              <a:stCxn id="357" idx="4"/>
              <a:endCxn id="358" idx="0"/>
            </p:cNvCxnSpPr>
            <p:nvPr/>
          </p:nvCxnSpPr>
          <p:spPr>
            <a:xfrm>
              <a:off x="3773521" y="4271370"/>
              <a:ext cx="22200" cy="239100"/>
            </a:xfrm>
            <a:prstGeom prst="straightConnector1">
              <a:avLst/>
            </a:prstGeom>
            <a:noFill/>
            <a:ln cap="flat" cmpd="sng" w="38100">
              <a:solidFill>
                <a:srgbClr val="C00000"/>
              </a:solidFill>
              <a:prstDash val="solid"/>
              <a:round/>
              <a:headEnd len="sm" w="sm" type="none"/>
              <a:tailEnd len="sm" w="sm" type="none"/>
            </a:ln>
          </p:spPr>
        </p:cxnSp>
        <p:sp>
          <p:nvSpPr>
            <p:cNvPr id="365" name="Google Shape;365;p5"/>
            <p:cNvSpPr/>
            <p:nvPr/>
          </p:nvSpPr>
          <p:spPr>
            <a:xfrm>
              <a:off x="2938666" y="4941755"/>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cxnSp>
          <p:nvCxnSpPr>
            <p:cNvPr id="366" name="Google Shape;366;p5"/>
            <p:cNvCxnSpPr>
              <a:stCxn id="358" idx="4"/>
              <a:endCxn id="365" idx="0"/>
            </p:cNvCxnSpPr>
            <p:nvPr/>
          </p:nvCxnSpPr>
          <p:spPr>
            <a:xfrm flipH="1">
              <a:off x="3121532" y="4693286"/>
              <a:ext cx="674100" cy="248400"/>
            </a:xfrm>
            <a:prstGeom prst="straightConnector1">
              <a:avLst/>
            </a:prstGeom>
            <a:noFill/>
            <a:ln cap="flat" cmpd="sng" w="38100">
              <a:solidFill>
                <a:srgbClr val="C00000"/>
              </a:solidFill>
              <a:prstDash val="solid"/>
              <a:round/>
              <a:headEnd len="sm" w="sm" type="none"/>
              <a:tailEnd len="sm" w="sm" type="none"/>
            </a:ln>
          </p:spPr>
        </p:cxnSp>
      </p:grpSp>
      <p:grpSp>
        <p:nvGrpSpPr>
          <p:cNvPr id="367" name="Google Shape;367;p5"/>
          <p:cNvGrpSpPr/>
          <p:nvPr/>
        </p:nvGrpSpPr>
        <p:grpSpPr>
          <a:xfrm>
            <a:off x="940323" y="1851049"/>
            <a:ext cx="1682344" cy="3127756"/>
            <a:chOff x="959712" y="1991774"/>
            <a:chExt cx="1682783" cy="3128570"/>
          </a:xfrm>
        </p:grpSpPr>
        <p:sp>
          <p:nvSpPr>
            <p:cNvPr id="368" name="Google Shape;368;p5"/>
            <p:cNvSpPr/>
            <p:nvPr/>
          </p:nvSpPr>
          <p:spPr>
            <a:xfrm>
              <a:off x="2276735" y="1991774"/>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369" name="Google Shape;369;p5"/>
            <p:cNvSpPr/>
            <p:nvPr/>
          </p:nvSpPr>
          <p:spPr>
            <a:xfrm>
              <a:off x="1959935" y="2356884"/>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370" name="Google Shape;370;p5"/>
            <p:cNvSpPr/>
            <p:nvPr/>
          </p:nvSpPr>
          <p:spPr>
            <a:xfrm>
              <a:off x="1959400" y="2790745"/>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371" name="Google Shape;371;p5"/>
            <p:cNvSpPr/>
            <p:nvPr/>
          </p:nvSpPr>
          <p:spPr>
            <a:xfrm>
              <a:off x="961416" y="3214262"/>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372" name="Google Shape;372;p5"/>
            <p:cNvSpPr/>
            <p:nvPr/>
          </p:nvSpPr>
          <p:spPr>
            <a:xfrm>
              <a:off x="1300719" y="3643425"/>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373" name="Google Shape;373;p5"/>
            <p:cNvSpPr/>
            <p:nvPr/>
          </p:nvSpPr>
          <p:spPr>
            <a:xfrm>
              <a:off x="979070" y="4066361"/>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374" name="Google Shape;374;p5"/>
            <p:cNvSpPr/>
            <p:nvPr/>
          </p:nvSpPr>
          <p:spPr>
            <a:xfrm>
              <a:off x="961291" y="4496051"/>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cxnSp>
          <p:nvCxnSpPr>
            <p:cNvPr id="375" name="Google Shape;375;p5"/>
            <p:cNvCxnSpPr>
              <a:stCxn id="368" idx="4"/>
              <a:endCxn id="369" idx="0"/>
            </p:cNvCxnSpPr>
            <p:nvPr/>
          </p:nvCxnSpPr>
          <p:spPr>
            <a:xfrm flipH="1">
              <a:off x="2142815" y="2174654"/>
              <a:ext cx="316800" cy="182100"/>
            </a:xfrm>
            <a:prstGeom prst="straightConnector1">
              <a:avLst/>
            </a:prstGeom>
            <a:noFill/>
            <a:ln cap="flat" cmpd="sng" w="38100">
              <a:solidFill>
                <a:srgbClr val="C00000"/>
              </a:solidFill>
              <a:prstDash val="solid"/>
              <a:round/>
              <a:headEnd len="sm" w="sm" type="none"/>
              <a:tailEnd len="sm" w="sm" type="none"/>
            </a:ln>
          </p:spPr>
        </p:cxnSp>
        <p:cxnSp>
          <p:nvCxnSpPr>
            <p:cNvPr id="376" name="Google Shape;376;p5"/>
            <p:cNvCxnSpPr>
              <a:stCxn id="369" idx="4"/>
              <a:endCxn id="370" idx="0"/>
            </p:cNvCxnSpPr>
            <p:nvPr/>
          </p:nvCxnSpPr>
          <p:spPr>
            <a:xfrm flipH="1">
              <a:off x="2142215" y="2539764"/>
              <a:ext cx="600" cy="251100"/>
            </a:xfrm>
            <a:prstGeom prst="straightConnector1">
              <a:avLst/>
            </a:prstGeom>
            <a:noFill/>
            <a:ln cap="flat" cmpd="sng" w="38100">
              <a:solidFill>
                <a:srgbClr val="C00000"/>
              </a:solidFill>
              <a:prstDash val="solid"/>
              <a:round/>
              <a:headEnd len="sm" w="sm" type="none"/>
              <a:tailEnd len="sm" w="sm" type="none"/>
            </a:ln>
          </p:spPr>
        </p:cxnSp>
        <p:cxnSp>
          <p:nvCxnSpPr>
            <p:cNvPr id="377" name="Google Shape;377;p5"/>
            <p:cNvCxnSpPr>
              <a:stCxn id="370" idx="4"/>
              <a:endCxn id="371" idx="0"/>
            </p:cNvCxnSpPr>
            <p:nvPr/>
          </p:nvCxnSpPr>
          <p:spPr>
            <a:xfrm flipH="1">
              <a:off x="1144180" y="2973625"/>
              <a:ext cx="998100" cy="240600"/>
            </a:xfrm>
            <a:prstGeom prst="straightConnector1">
              <a:avLst/>
            </a:prstGeom>
            <a:noFill/>
            <a:ln cap="flat" cmpd="sng" w="38100">
              <a:solidFill>
                <a:srgbClr val="C00000"/>
              </a:solidFill>
              <a:prstDash val="solid"/>
              <a:round/>
              <a:headEnd len="sm" w="sm" type="none"/>
              <a:tailEnd len="sm" w="sm" type="none"/>
            </a:ln>
          </p:spPr>
        </p:cxnSp>
        <p:cxnSp>
          <p:nvCxnSpPr>
            <p:cNvPr id="378" name="Google Shape;378;p5"/>
            <p:cNvCxnSpPr>
              <a:stCxn id="371" idx="4"/>
              <a:endCxn id="372" idx="0"/>
            </p:cNvCxnSpPr>
            <p:nvPr/>
          </p:nvCxnSpPr>
          <p:spPr>
            <a:xfrm>
              <a:off x="1144296" y="3397142"/>
              <a:ext cx="339300" cy="246300"/>
            </a:xfrm>
            <a:prstGeom prst="straightConnector1">
              <a:avLst/>
            </a:prstGeom>
            <a:noFill/>
            <a:ln cap="flat" cmpd="sng" w="38100">
              <a:solidFill>
                <a:srgbClr val="C00000"/>
              </a:solidFill>
              <a:prstDash val="solid"/>
              <a:round/>
              <a:headEnd len="sm" w="sm" type="none"/>
              <a:tailEnd len="sm" w="sm" type="none"/>
            </a:ln>
          </p:spPr>
        </p:cxnSp>
        <p:cxnSp>
          <p:nvCxnSpPr>
            <p:cNvPr id="379" name="Google Shape;379;p5"/>
            <p:cNvCxnSpPr>
              <a:stCxn id="372" idx="4"/>
              <a:endCxn id="373" idx="0"/>
            </p:cNvCxnSpPr>
            <p:nvPr/>
          </p:nvCxnSpPr>
          <p:spPr>
            <a:xfrm flipH="1">
              <a:off x="1161999" y="3826305"/>
              <a:ext cx="321600" cy="240000"/>
            </a:xfrm>
            <a:prstGeom prst="straightConnector1">
              <a:avLst/>
            </a:prstGeom>
            <a:noFill/>
            <a:ln cap="flat" cmpd="sng" w="38100">
              <a:solidFill>
                <a:srgbClr val="C00000"/>
              </a:solidFill>
              <a:prstDash val="solid"/>
              <a:round/>
              <a:headEnd len="sm" w="sm" type="none"/>
              <a:tailEnd len="sm" w="sm" type="none"/>
            </a:ln>
          </p:spPr>
        </p:cxnSp>
        <p:cxnSp>
          <p:nvCxnSpPr>
            <p:cNvPr id="380" name="Google Shape;380;p5"/>
            <p:cNvCxnSpPr>
              <a:stCxn id="373" idx="4"/>
              <a:endCxn id="374" idx="0"/>
            </p:cNvCxnSpPr>
            <p:nvPr/>
          </p:nvCxnSpPr>
          <p:spPr>
            <a:xfrm flipH="1">
              <a:off x="1144250" y="4249241"/>
              <a:ext cx="17700" cy="246900"/>
            </a:xfrm>
            <a:prstGeom prst="straightConnector1">
              <a:avLst/>
            </a:prstGeom>
            <a:noFill/>
            <a:ln cap="flat" cmpd="sng" w="38100">
              <a:solidFill>
                <a:srgbClr val="C00000"/>
              </a:solidFill>
              <a:prstDash val="solid"/>
              <a:round/>
              <a:headEnd len="sm" w="sm" type="none"/>
              <a:tailEnd len="sm" w="sm" type="none"/>
            </a:ln>
          </p:spPr>
        </p:cxnSp>
        <p:sp>
          <p:nvSpPr>
            <p:cNvPr id="381" name="Google Shape;381;p5"/>
            <p:cNvSpPr/>
            <p:nvPr/>
          </p:nvSpPr>
          <p:spPr>
            <a:xfrm>
              <a:off x="959712" y="4937464"/>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C00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cxnSp>
          <p:nvCxnSpPr>
            <p:cNvPr id="382" name="Google Shape;382;p5"/>
            <p:cNvCxnSpPr>
              <a:stCxn id="374" idx="4"/>
              <a:endCxn id="381" idx="0"/>
            </p:cNvCxnSpPr>
            <p:nvPr/>
          </p:nvCxnSpPr>
          <p:spPr>
            <a:xfrm flipH="1">
              <a:off x="1142671" y="4678931"/>
              <a:ext cx="1500" cy="258600"/>
            </a:xfrm>
            <a:prstGeom prst="straightConnector1">
              <a:avLst/>
            </a:prstGeom>
            <a:noFill/>
            <a:ln cap="flat" cmpd="sng" w="38100">
              <a:solidFill>
                <a:srgbClr val="C00000"/>
              </a:solidFill>
              <a:prstDash val="solid"/>
              <a:round/>
              <a:headEnd len="sm" w="sm" type="none"/>
              <a:tailEnd len="sm" w="sm" type="none"/>
            </a:ln>
          </p:spPr>
        </p:cxnSp>
      </p:grpSp>
      <p:grpSp>
        <p:nvGrpSpPr>
          <p:cNvPr id="383" name="Google Shape;383;p5"/>
          <p:cNvGrpSpPr/>
          <p:nvPr/>
        </p:nvGrpSpPr>
        <p:grpSpPr>
          <a:xfrm>
            <a:off x="2252570" y="1843954"/>
            <a:ext cx="1046565" cy="3130367"/>
            <a:chOff x="2276735" y="1991774"/>
            <a:chExt cx="1046837" cy="3131181"/>
          </a:xfrm>
        </p:grpSpPr>
        <p:sp>
          <p:nvSpPr>
            <p:cNvPr id="384" name="Google Shape;384;p5"/>
            <p:cNvSpPr/>
            <p:nvPr/>
          </p:nvSpPr>
          <p:spPr>
            <a:xfrm>
              <a:off x="2276735" y="1991774"/>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FF99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385" name="Google Shape;385;p5"/>
            <p:cNvSpPr/>
            <p:nvPr/>
          </p:nvSpPr>
          <p:spPr>
            <a:xfrm>
              <a:off x="2615980" y="2352183"/>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FF99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386" name="Google Shape;386;p5"/>
            <p:cNvSpPr/>
            <p:nvPr/>
          </p:nvSpPr>
          <p:spPr>
            <a:xfrm>
              <a:off x="2613864" y="2777564"/>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FF99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387" name="Google Shape;387;p5"/>
            <p:cNvSpPr/>
            <p:nvPr/>
          </p:nvSpPr>
          <p:spPr>
            <a:xfrm>
              <a:off x="2942166" y="3211880"/>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FF99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388" name="Google Shape;388;p5"/>
            <p:cNvSpPr/>
            <p:nvPr/>
          </p:nvSpPr>
          <p:spPr>
            <a:xfrm>
              <a:off x="2618775" y="3639836"/>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FF99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389" name="Google Shape;389;p5"/>
            <p:cNvSpPr/>
            <p:nvPr/>
          </p:nvSpPr>
          <p:spPr>
            <a:xfrm>
              <a:off x="2283547" y="4083587"/>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FF99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390" name="Google Shape;390;p5"/>
            <p:cNvSpPr/>
            <p:nvPr/>
          </p:nvSpPr>
          <p:spPr>
            <a:xfrm>
              <a:off x="2957812" y="4503849"/>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FF99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cxnSp>
          <p:nvCxnSpPr>
            <p:cNvPr id="391" name="Google Shape;391;p5"/>
            <p:cNvCxnSpPr>
              <a:stCxn id="384" idx="4"/>
              <a:endCxn id="385" idx="0"/>
            </p:cNvCxnSpPr>
            <p:nvPr/>
          </p:nvCxnSpPr>
          <p:spPr>
            <a:xfrm>
              <a:off x="2459615" y="2174654"/>
              <a:ext cx="339300" cy="177600"/>
            </a:xfrm>
            <a:prstGeom prst="straightConnector1">
              <a:avLst/>
            </a:prstGeom>
            <a:noFill/>
            <a:ln cap="flat" cmpd="sng" w="38100">
              <a:solidFill>
                <a:srgbClr val="FF9900"/>
              </a:solidFill>
              <a:prstDash val="solid"/>
              <a:round/>
              <a:headEnd len="sm" w="sm" type="none"/>
              <a:tailEnd len="sm" w="sm" type="none"/>
            </a:ln>
          </p:spPr>
        </p:cxnSp>
        <p:cxnSp>
          <p:nvCxnSpPr>
            <p:cNvPr id="392" name="Google Shape;392;p5"/>
            <p:cNvCxnSpPr>
              <a:stCxn id="385" idx="4"/>
              <a:endCxn id="386" idx="0"/>
            </p:cNvCxnSpPr>
            <p:nvPr/>
          </p:nvCxnSpPr>
          <p:spPr>
            <a:xfrm flipH="1">
              <a:off x="2796760" y="2535063"/>
              <a:ext cx="2100" cy="242400"/>
            </a:xfrm>
            <a:prstGeom prst="straightConnector1">
              <a:avLst/>
            </a:prstGeom>
            <a:noFill/>
            <a:ln cap="flat" cmpd="sng" w="38100">
              <a:solidFill>
                <a:srgbClr val="FF9900"/>
              </a:solidFill>
              <a:prstDash val="solid"/>
              <a:round/>
              <a:headEnd len="sm" w="sm" type="none"/>
              <a:tailEnd len="sm" w="sm" type="none"/>
            </a:ln>
          </p:spPr>
        </p:cxnSp>
        <p:cxnSp>
          <p:nvCxnSpPr>
            <p:cNvPr id="393" name="Google Shape;393;p5"/>
            <p:cNvCxnSpPr>
              <a:stCxn id="386" idx="4"/>
              <a:endCxn id="387" idx="0"/>
            </p:cNvCxnSpPr>
            <p:nvPr/>
          </p:nvCxnSpPr>
          <p:spPr>
            <a:xfrm>
              <a:off x="2796744" y="2960444"/>
              <a:ext cx="328200" cy="251400"/>
            </a:xfrm>
            <a:prstGeom prst="straightConnector1">
              <a:avLst/>
            </a:prstGeom>
            <a:noFill/>
            <a:ln cap="flat" cmpd="sng" w="38100">
              <a:solidFill>
                <a:srgbClr val="FF9900"/>
              </a:solidFill>
              <a:prstDash val="solid"/>
              <a:round/>
              <a:headEnd len="sm" w="sm" type="none"/>
              <a:tailEnd len="sm" w="sm" type="none"/>
            </a:ln>
          </p:spPr>
        </p:cxnSp>
        <p:cxnSp>
          <p:nvCxnSpPr>
            <p:cNvPr id="394" name="Google Shape;394;p5"/>
            <p:cNvCxnSpPr>
              <a:stCxn id="387" idx="4"/>
              <a:endCxn id="388" idx="0"/>
            </p:cNvCxnSpPr>
            <p:nvPr/>
          </p:nvCxnSpPr>
          <p:spPr>
            <a:xfrm flipH="1">
              <a:off x="2801646" y="3394760"/>
              <a:ext cx="323400" cy="245100"/>
            </a:xfrm>
            <a:prstGeom prst="straightConnector1">
              <a:avLst/>
            </a:prstGeom>
            <a:noFill/>
            <a:ln cap="flat" cmpd="sng" w="38100">
              <a:solidFill>
                <a:srgbClr val="FF9900"/>
              </a:solidFill>
              <a:prstDash val="solid"/>
              <a:round/>
              <a:headEnd len="sm" w="sm" type="none"/>
              <a:tailEnd len="sm" w="sm" type="none"/>
            </a:ln>
          </p:spPr>
        </p:cxnSp>
        <p:cxnSp>
          <p:nvCxnSpPr>
            <p:cNvPr id="395" name="Google Shape;395;p5"/>
            <p:cNvCxnSpPr>
              <a:stCxn id="388" idx="4"/>
              <a:endCxn id="389" idx="0"/>
            </p:cNvCxnSpPr>
            <p:nvPr/>
          </p:nvCxnSpPr>
          <p:spPr>
            <a:xfrm flipH="1">
              <a:off x="2466555" y="3822716"/>
              <a:ext cx="335100" cy="261000"/>
            </a:xfrm>
            <a:prstGeom prst="straightConnector1">
              <a:avLst/>
            </a:prstGeom>
            <a:noFill/>
            <a:ln cap="flat" cmpd="sng" w="38100">
              <a:solidFill>
                <a:srgbClr val="FF9900"/>
              </a:solidFill>
              <a:prstDash val="solid"/>
              <a:round/>
              <a:headEnd len="sm" w="sm" type="none"/>
              <a:tailEnd len="sm" w="sm" type="none"/>
            </a:ln>
          </p:spPr>
        </p:cxnSp>
        <p:cxnSp>
          <p:nvCxnSpPr>
            <p:cNvPr id="396" name="Google Shape;396;p5"/>
            <p:cNvCxnSpPr>
              <a:stCxn id="389" idx="4"/>
              <a:endCxn id="390" idx="0"/>
            </p:cNvCxnSpPr>
            <p:nvPr/>
          </p:nvCxnSpPr>
          <p:spPr>
            <a:xfrm>
              <a:off x="2466427" y="4266467"/>
              <a:ext cx="674400" cy="237300"/>
            </a:xfrm>
            <a:prstGeom prst="straightConnector1">
              <a:avLst/>
            </a:prstGeom>
            <a:noFill/>
            <a:ln cap="flat" cmpd="sng" w="38100">
              <a:solidFill>
                <a:srgbClr val="FF9900"/>
              </a:solidFill>
              <a:prstDash val="solid"/>
              <a:round/>
              <a:headEnd len="sm" w="sm" type="none"/>
              <a:tailEnd len="sm" w="sm" type="none"/>
            </a:ln>
          </p:spPr>
        </p:cxnSp>
        <p:sp>
          <p:nvSpPr>
            <p:cNvPr id="397" name="Google Shape;397;p5"/>
            <p:cNvSpPr/>
            <p:nvPr/>
          </p:nvSpPr>
          <p:spPr>
            <a:xfrm>
              <a:off x="2945454" y="4940075"/>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FF99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cxnSp>
          <p:nvCxnSpPr>
            <p:cNvPr id="398" name="Google Shape;398;p5"/>
            <p:cNvCxnSpPr>
              <a:stCxn id="390" idx="4"/>
              <a:endCxn id="397" idx="0"/>
            </p:cNvCxnSpPr>
            <p:nvPr/>
          </p:nvCxnSpPr>
          <p:spPr>
            <a:xfrm flipH="1">
              <a:off x="3128392" y="4686729"/>
              <a:ext cx="12300" cy="253200"/>
            </a:xfrm>
            <a:prstGeom prst="straightConnector1">
              <a:avLst/>
            </a:prstGeom>
            <a:noFill/>
            <a:ln cap="flat" cmpd="sng" w="38100">
              <a:solidFill>
                <a:srgbClr val="FF9900"/>
              </a:solidFill>
              <a:prstDash val="solid"/>
              <a:round/>
              <a:headEnd len="sm" w="sm" type="none"/>
              <a:tailEnd len="sm" w="sm" type="none"/>
            </a:ln>
          </p:spPr>
        </p:cxnSp>
      </p:grpSp>
      <p:grpSp>
        <p:nvGrpSpPr>
          <p:cNvPr id="399" name="Google Shape;399;p5"/>
          <p:cNvGrpSpPr/>
          <p:nvPr/>
        </p:nvGrpSpPr>
        <p:grpSpPr>
          <a:xfrm>
            <a:off x="939434" y="1836595"/>
            <a:ext cx="1678980" cy="3131023"/>
            <a:chOff x="812861" y="1836180"/>
            <a:chExt cx="1679417" cy="3131837"/>
          </a:xfrm>
        </p:grpSpPr>
        <p:sp>
          <p:nvSpPr>
            <p:cNvPr id="400" name="Google Shape;400;p5"/>
            <p:cNvSpPr/>
            <p:nvPr/>
          </p:nvSpPr>
          <p:spPr>
            <a:xfrm>
              <a:off x="2119706" y="1836180"/>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008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401" name="Google Shape;401;p5"/>
            <p:cNvSpPr/>
            <p:nvPr/>
          </p:nvSpPr>
          <p:spPr>
            <a:xfrm>
              <a:off x="1802906" y="2201290"/>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008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402" name="Google Shape;402;p5"/>
            <p:cNvSpPr/>
            <p:nvPr/>
          </p:nvSpPr>
          <p:spPr>
            <a:xfrm>
              <a:off x="1150501" y="2635063"/>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008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403" name="Google Shape;403;p5"/>
            <p:cNvSpPr/>
            <p:nvPr/>
          </p:nvSpPr>
          <p:spPr>
            <a:xfrm>
              <a:off x="1479288" y="3069703"/>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008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404" name="Google Shape;404;p5"/>
            <p:cNvSpPr/>
            <p:nvPr/>
          </p:nvSpPr>
          <p:spPr>
            <a:xfrm>
              <a:off x="1820524" y="3494956"/>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008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405" name="Google Shape;405;p5"/>
            <p:cNvSpPr/>
            <p:nvPr/>
          </p:nvSpPr>
          <p:spPr>
            <a:xfrm>
              <a:off x="2126518" y="3927993"/>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008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406" name="Google Shape;406;p5"/>
            <p:cNvSpPr/>
            <p:nvPr/>
          </p:nvSpPr>
          <p:spPr>
            <a:xfrm>
              <a:off x="812861" y="4354907"/>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008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cxnSp>
          <p:nvCxnSpPr>
            <p:cNvPr id="407" name="Google Shape;407;p5"/>
            <p:cNvCxnSpPr>
              <a:stCxn id="400" idx="4"/>
              <a:endCxn id="401" idx="0"/>
            </p:cNvCxnSpPr>
            <p:nvPr/>
          </p:nvCxnSpPr>
          <p:spPr>
            <a:xfrm flipH="1">
              <a:off x="1985786" y="2019060"/>
              <a:ext cx="316800" cy="182100"/>
            </a:xfrm>
            <a:prstGeom prst="straightConnector1">
              <a:avLst/>
            </a:prstGeom>
            <a:noFill/>
            <a:ln cap="flat" cmpd="sng" w="38100">
              <a:solidFill>
                <a:srgbClr val="008000"/>
              </a:solidFill>
              <a:prstDash val="solid"/>
              <a:round/>
              <a:headEnd len="sm" w="sm" type="none"/>
              <a:tailEnd len="sm" w="sm" type="none"/>
            </a:ln>
          </p:spPr>
        </p:cxnSp>
        <p:cxnSp>
          <p:nvCxnSpPr>
            <p:cNvPr id="408" name="Google Shape;408;p5"/>
            <p:cNvCxnSpPr>
              <a:stCxn id="401" idx="4"/>
              <a:endCxn id="402" idx="0"/>
            </p:cNvCxnSpPr>
            <p:nvPr/>
          </p:nvCxnSpPr>
          <p:spPr>
            <a:xfrm flipH="1">
              <a:off x="1333286" y="2384170"/>
              <a:ext cx="652500" cy="250800"/>
            </a:xfrm>
            <a:prstGeom prst="straightConnector1">
              <a:avLst/>
            </a:prstGeom>
            <a:noFill/>
            <a:ln cap="flat" cmpd="sng" w="38100">
              <a:solidFill>
                <a:srgbClr val="008000"/>
              </a:solidFill>
              <a:prstDash val="solid"/>
              <a:round/>
              <a:headEnd len="sm" w="sm" type="none"/>
              <a:tailEnd len="sm" w="sm" type="none"/>
            </a:ln>
          </p:spPr>
        </p:cxnSp>
        <p:cxnSp>
          <p:nvCxnSpPr>
            <p:cNvPr id="409" name="Google Shape;409;p5"/>
            <p:cNvCxnSpPr>
              <a:stCxn id="402" idx="4"/>
              <a:endCxn id="403" idx="0"/>
            </p:cNvCxnSpPr>
            <p:nvPr/>
          </p:nvCxnSpPr>
          <p:spPr>
            <a:xfrm>
              <a:off x="1333381" y="2817943"/>
              <a:ext cx="328800" cy="251700"/>
            </a:xfrm>
            <a:prstGeom prst="straightConnector1">
              <a:avLst/>
            </a:prstGeom>
            <a:noFill/>
            <a:ln cap="flat" cmpd="sng" w="38100">
              <a:solidFill>
                <a:srgbClr val="008000"/>
              </a:solidFill>
              <a:prstDash val="solid"/>
              <a:round/>
              <a:headEnd len="sm" w="sm" type="none"/>
              <a:tailEnd len="sm" w="sm" type="none"/>
            </a:ln>
          </p:spPr>
        </p:cxnSp>
        <p:cxnSp>
          <p:nvCxnSpPr>
            <p:cNvPr id="410" name="Google Shape;410;p5"/>
            <p:cNvCxnSpPr>
              <a:stCxn id="403" idx="4"/>
              <a:endCxn id="404" idx="0"/>
            </p:cNvCxnSpPr>
            <p:nvPr/>
          </p:nvCxnSpPr>
          <p:spPr>
            <a:xfrm>
              <a:off x="1662168" y="3252583"/>
              <a:ext cx="341100" cy="242400"/>
            </a:xfrm>
            <a:prstGeom prst="straightConnector1">
              <a:avLst/>
            </a:prstGeom>
            <a:noFill/>
            <a:ln cap="flat" cmpd="sng" w="38100">
              <a:solidFill>
                <a:srgbClr val="008000"/>
              </a:solidFill>
              <a:prstDash val="solid"/>
              <a:round/>
              <a:headEnd len="sm" w="sm" type="none"/>
              <a:tailEnd len="sm" w="sm" type="none"/>
            </a:ln>
          </p:spPr>
        </p:cxnSp>
        <p:cxnSp>
          <p:nvCxnSpPr>
            <p:cNvPr id="411" name="Google Shape;411;p5"/>
            <p:cNvCxnSpPr>
              <a:stCxn id="404" idx="4"/>
              <a:endCxn id="405" idx="0"/>
            </p:cNvCxnSpPr>
            <p:nvPr/>
          </p:nvCxnSpPr>
          <p:spPr>
            <a:xfrm>
              <a:off x="2003404" y="3677836"/>
              <a:ext cx="306000" cy="250200"/>
            </a:xfrm>
            <a:prstGeom prst="straightConnector1">
              <a:avLst/>
            </a:prstGeom>
            <a:noFill/>
            <a:ln cap="flat" cmpd="sng" w="38100">
              <a:solidFill>
                <a:srgbClr val="008000"/>
              </a:solidFill>
              <a:prstDash val="solid"/>
              <a:round/>
              <a:headEnd len="sm" w="sm" type="none"/>
              <a:tailEnd len="sm" w="sm" type="none"/>
            </a:ln>
          </p:spPr>
        </p:cxnSp>
        <p:cxnSp>
          <p:nvCxnSpPr>
            <p:cNvPr id="412" name="Google Shape;412;p5"/>
            <p:cNvCxnSpPr>
              <a:stCxn id="405" idx="4"/>
              <a:endCxn id="406" idx="0"/>
            </p:cNvCxnSpPr>
            <p:nvPr/>
          </p:nvCxnSpPr>
          <p:spPr>
            <a:xfrm flipH="1">
              <a:off x="995698" y="4110873"/>
              <a:ext cx="1313700" cy="243900"/>
            </a:xfrm>
            <a:prstGeom prst="straightConnector1">
              <a:avLst/>
            </a:prstGeom>
            <a:noFill/>
            <a:ln cap="flat" cmpd="sng" w="38100">
              <a:solidFill>
                <a:srgbClr val="008000"/>
              </a:solidFill>
              <a:prstDash val="solid"/>
              <a:round/>
              <a:headEnd len="sm" w="sm" type="none"/>
              <a:tailEnd len="sm" w="sm" type="none"/>
            </a:ln>
          </p:spPr>
        </p:cxnSp>
        <p:sp>
          <p:nvSpPr>
            <p:cNvPr id="413" name="Google Shape;413;p5"/>
            <p:cNvSpPr/>
            <p:nvPr/>
          </p:nvSpPr>
          <p:spPr>
            <a:xfrm>
              <a:off x="1468468" y="4785137"/>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0080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cxnSp>
          <p:nvCxnSpPr>
            <p:cNvPr id="414" name="Google Shape;414;p5"/>
            <p:cNvCxnSpPr>
              <a:stCxn id="406" idx="4"/>
              <a:endCxn id="413" idx="0"/>
            </p:cNvCxnSpPr>
            <p:nvPr/>
          </p:nvCxnSpPr>
          <p:spPr>
            <a:xfrm>
              <a:off x="995741" y="4537787"/>
              <a:ext cx="655500" cy="247500"/>
            </a:xfrm>
            <a:prstGeom prst="straightConnector1">
              <a:avLst/>
            </a:prstGeom>
            <a:noFill/>
            <a:ln cap="flat" cmpd="sng" w="38100">
              <a:solidFill>
                <a:srgbClr val="008000"/>
              </a:solidFill>
              <a:prstDash val="solid"/>
              <a:round/>
              <a:headEnd len="sm" w="sm" type="none"/>
              <a:tailEnd len="sm" w="sm" type="none"/>
            </a:ln>
          </p:spPr>
        </p:cxnSp>
      </p:grpSp>
      <p:grpSp>
        <p:nvGrpSpPr>
          <p:cNvPr id="415" name="Google Shape;415;p5"/>
          <p:cNvGrpSpPr/>
          <p:nvPr/>
        </p:nvGrpSpPr>
        <p:grpSpPr>
          <a:xfrm>
            <a:off x="954738" y="1843954"/>
            <a:ext cx="1999401" cy="3135911"/>
            <a:chOff x="830153" y="1836180"/>
            <a:chExt cx="1999921" cy="3136728"/>
          </a:xfrm>
        </p:grpSpPr>
        <p:sp>
          <p:nvSpPr>
            <p:cNvPr id="416" name="Google Shape;416;p5"/>
            <p:cNvSpPr/>
            <p:nvPr/>
          </p:nvSpPr>
          <p:spPr>
            <a:xfrm>
              <a:off x="2119706" y="1836180"/>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9966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417" name="Google Shape;417;p5"/>
            <p:cNvSpPr/>
            <p:nvPr/>
          </p:nvSpPr>
          <p:spPr>
            <a:xfrm>
              <a:off x="2462197" y="2192483"/>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9966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418" name="Google Shape;418;p5"/>
            <p:cNvSpPr/>
            <p:nvPr/>
          </p:nvSpPr>
          <p:spPr>
            <a:xfrm>
              <a:off x="2464314" y="2626594"/>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9966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419" name="Google Shape;419;p5"/>
            <p:cNvSpPr/>
            <p:nvPr/>
          </p:nvSpPr>
          <p:spPr>
            <a:xfrm>
              <a:off x="1479288" y="3069703"/>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9966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420" name="Google Shape;420;p5"/>
            <p:cNvSpPr/>
            <p:nvPr/>
          </p:nvSpPr>
          <p:spPr>
            <a:xfrm>
              <a:off x="1147268" y="3496013"/>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9966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421" name="Google Shape;421;p5"/>
            <p:cNvSpPr/>
            <p:nvPr/>
          </p:nvSpPr>
          <p:spPr>
            <a:xfrm>
              <a:off x="834973" y="3918980"/>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9966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sp>
          <p:nvSpPr>
            <p:cNvPr id="422" name="Google Shape;422;p5"/>
            <p:cNvSpPr/>
            <p:nvPr/>
          </p:nvSpPr>
          <p:spPr>
            <a:xfrm>
              <a:off x="1490967" y="4341335"/>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9966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cxnSp>
          <p:nvCxnSpPr>
            <p:cNvPr id="423" name="Google Shape;423;p5"/>
            <p:cNvCxnSpPr>
              <a:stCxn id="416" idx="4"/>
              <a:endCxn id="417" idx="0"/>
            </p:cNvCxnSpPr>
            <p:nvPr/>
          </p:nvCxnSpPr>
          <p:spPr>
            <a:xfrm>
              <a:off x="2302586" y="2019060"/>
              <a:ext cx="342600" cy="173400"/>
            </a:xfrm>
            <a:prstGeom prst="straightConnector1">
              <a:avLst/>
            </a:prstGeom>
            <a:noFill/>
            <a:ln cap="flat" cmpd="sng" w="38100">
              <a:solidFill>
                <a:srgbClr val="996600"/>
              </a:solidFill>
              <a:prstDash val="solid"/>
              <a:round/>
              <a:headEnd len="sm" w="sm" type="none"/>
              <a:tailEnd len="sm" w="sm" type="none"/>
            </a:ln>
          </p:spPr>
        </p:cxnSp>
        <p:cxnSp>
          <p:nvCxnSpPr>
            <p:cNvPr id="424" name="Google Shape;424;p5"/>
            <p:cNvCxnSpPr>
              <a:stCxn id="417" idx="4"/>
              <a:endCxn id="418" idx="0"/>
            </p:cNvCxnSpPr>
            <p:nvPr/>
          </p:nvCxnSpPr>
          <p:spPr>
            <a:xfrm>
              <a:off x="2645077" y="2375363"/>
              <a:ext cx="2100" cy="251100"/>
            </a:xfrm>
            <a:prstGeom prst="straightConnector1">
              <a:avLst/>
            </a:prstGeom>
            <a:noFill/>
            <a:ln cap="flat" cmpd="sng" w="38100">
              <a:solidFill>
                <a:srgbClr val="996600"/>
              </a:solidFill>
              <a:prstDash val="solid"/>
              <a:round/>
              <a:headEnd len="sm" w="sm" type="none"/>
              <a:tailEnd len="sm" w="sm" type="none"/>
            </a:ln>
          </p:spPr>
        </p:cxnSp>
        <p:cxnSp>
          <p:nvCxnSpPr>
            <p:cNvPr id="425" name="Google Shape;425;p5"/>
            <p:cNvCxnSpPr>
              <a:stCxn id="418" idx="4"/>
              <a:endCxn id="419" idx="0"/>
            </p:cNvCxnSpPr>
            <p:nvPr/>
          </p:nvCxnSpPr>
          <p:spPr>
            <a:xfrm flipH="1">
              <a:off x="1662294" y="2809474"/>
              <a:ext cx="984900" cy="260100"/>
            </a:xfrm>
            <a:prstGeom prst="straightConnector1">
              <a:avLst/>
            </a:prstGeom>
            <a:noFill/>
            <a:ln cap="flat" cmpd="sng" w="38100">
              <a:solidFill>
                <a:srgbClr val="996600"/>
              </a:solidFill>
              <a:prstDash val="solid"/>
              <a:round/>
              <a:headEnd len="sm" w="sm" type="none"/>
              <a:tailEnd len="sm" w="sm" type="none"/>
            </a:ln>
          </p:spPr>
        </p:cxnSp>
        <p:cxnSp>
          <p:nvCxnSpPr>
            <p:cNvPr id="426" name="Google Shape;426;p5"/>
            <p:cNvCxnSpPr>
              <a:stCxn id="419" idx="4"/>
              <a:endCxn id="420" idx="0"/>
            </p:cNvCxnSpPr>
            <p:nvPr/>
          </p:nvCxnSpPr>
          <p:spPr>
            <a:xfrm flipH="1">
              <a:off x="1330068" y="3252583"/>
              <a:ext cx="332100" cy="243300"/>
            </a:xfrm>
            <a:prstGeom prst="straightConnector1">
              <a:avLst/>
            </a:prstGeom>
            <a:noFill/>
            <a:ln cap="flat" cmpd="sng" w="38100">
              <a:solidFill>
                <a:srgbClr val="996600"/>
              </a:solidFill>
              <a:prstDash val="solid"/>
              <a:round/>
              <a:headEnd len="sm" w="sm" type="none"/>
              <a:tailEnd len="sm" w="sm" type="none"/>
            </a:ln>
          </p:spPr>
        </p:cxnSp>
        <p:cxnSp>
          <p:nvCxnSpPr>
            <p:cNvPr id="427" name="Google Shape;427;p5"/>
            <p:cNvCxnSpPr>
              <a:stCxn id="420" idx="4"/>
              <a:endCxn id="421" idx="0"/>
            </p:cNvCxnSpPr>
            <p:nvPr/>
          </p:nvCxnSpPr>
          <p:spPr>
            <a:xfrm flipH="1">
              <a:off x="1017848" y="3678893"/>
              <a:ext cx="312300" cy="240000"/>
            </a:xfrm>
            <a:prstGeom prst="straightConnector1">
              <a:avLst/>
            </a:prstGeom>
            <a:noFill/>
            <a:ln cap="flat" cmpd="sng" w="38100">
              <a:solidFill>
                <a:srgbClr val="996600"/>
              </a:solidFill>
              <a:prstDash val="solid"/>
              <a:round/>
              <a:headEnd len="sm" w="sm" type="none"/>
              <a:tailEnd len="sm" w="sm" type="none"/>
            </a:ln>
          </p:spPr>
        </p:cxnSp>
        <p:cxnSp>
          <p:nvCxnSpPr>
            <p:cNvPr id="428" name="Google Shape;428;p5"/>
            <p:cNvCxnSpPr>
              <a:stCxn id="421" idx="4"/>
              <a:endCxn id="422" idx="0"/>
            </p:cNvCxnSpPr>
            <p:nvPr/>
          </p:nvCxnSpPr>
          <p:spPr>
            <a:xfrm>
              <a:off x="1017853" y="4101860"/>
              <a:ext cx="656100" cy="239400"/>
            </a:xfrm>
            <a:prstGeom prst="straightConnector1">
              <a:avLst/>
            </a:prstGeom>
            <a:noFill/>
            <a:ln cap="flat" cmpd="sng" w="38100">
              <a:solidFill>
                <a:srgbClr val="996600"/>
              </a:solidFill>
              <a:prstDash val="solid"/>
              <a:round/>
              <a:headEnd len="sm" w="sm" type="none"/>
              <a:tailEnd len="sm" w="sm" type="none"/>
            </a:ln>
          </p:spPr>
        </p:cxnSp>
        <p:sp>
          <p:nvSpPr>
            <p:cNvPr id="429" name="Google Shape;429;p5"/>
            <p:cNvSpPr/>
            <p:nvPr/>
          </p:nvSpPr>
          <p:spPr>
            <a:xfrm>
              <a:off x="830153" y="4790028"/>
              <a:ext cx="365760" cy="182880"/>
            </a:xfrm>
            <a:prstGeom prst="ellipse">
              <a:avLst/>
            </a:prstGeom>
            <a:gradFill>
              <a:gsLst>
                <a:gs pos="0">
                  <a:srgbClr val="9FC3FF"/>
                </a:gs>
                <a:gs pos="35000">
                  <a:srgbClr val="BDD5FF"/>
                </a:gs>
                <a:gs pos="100000">
                  <a:srgbClr val="E4EEFF"/>
                </a:gs>
              </a:gsLst>
              <a:lin ang="16200000" scaled="0"/>
            </a:gradFill>
            <a:ln cap="flat" cmpd="sng" w="38100">
              <a:solidFill>
                <a:srgbClr val="9966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ahoma"/>
                <a:ea typeface="Tahoma"/>
                <a:cs typeface="Tahoma"/>
                <a:sym typeface="Tahoma"/>
              </a:endParaRPr>
            </a:p>
          </p:txBody>
        </p:sp>
        <p:cxnSp>
          <p:nvCxnSpPr>
            <p:cNvPr id="430" name="Google Shape;430;p5"/>
            <p:cNvCxnSpPr>
              <a:stCxn id="422" idx="4"/>
              <a:endCxn id="429" idx="0"/>
            </p:cNvCxnSpPr>
            <p:nvPr/>
          </p:nvCxnSpPr>
          <p:spPr>
            <a:xfrm flipH="1">
              <a:off x="1012947" y="4524215"/>
              <a:ext cx="660900" cy="265800"/>
            </a:xfrm>
            <a:prstGeom prst="straightConnector1">
              <a:avLst/>
            </a:prstGeom>
            <a:noFill/>
            <a:ln cap="flat" cmpd="sng" w="38100">
              <a:solidFill>
                <a:srgbClr val="996600"/>
              </a:solidFill>
              <a:prstDash val="solid"/>
              <a:round/>
              <a:headEnd len="sm" w="sm" type="none"/>
              <a:tailEnd len="sm" w="sm" type="none"/>
            </a:ln>
          </p:spPr>
        </p:cxnSp>
      </p:grpSp>
      <p:grpSp>
        <p:nvGrpSpPr>
          <p:cNvPr id="431" name="Google Shape;431;p5"/>
          <p:cNvGrpSpPr/>
          <p:nvPr/>
        </p:nvGrpSpPr>
        <p:grpSpPr>
          <a:xfrm>
            <a:off x="5449913" y="2148657"/>
            <a:ext cx="2269832" cy="2870331"/>
            <a:chOff x="5449913" y="2539798"/>
            <a:chExt cx="2269832" cy="2870331"/>
          </a:xfrm>
        </p:grpSpPr>
        <p:sp>
          <p:nvSpPr>
            <p:cNvPr id="432" name="Google Shape;432;p5"/>
            <p:cNvSpPr/>
            <p:nvPr/>
          </p:nvSpPr>
          <p:spPr>
            <a:xfrm>
              <a:off x="5449913" y="2539798"/>
              <a:ext cx="2269832" cy="773809"/>
            </a:xfrm>
            <a:prstGeom prst="flowChartAlternateProcess">
              <a:avLst/>
            </a:prstGeom>
            <a:solidFill>
              <a:srgbClr val="D8D8D8"/>
            </a:solidFill>
            <a:ln cap="flat" cmpd="sng" w="38100">
              <a:solidFill>
                <a:srgbClr val="C00000"/>
              </a:solidFill>
              <a:prstDash val="solid"/>
              <a:round/>
              <a:headEnd len="sm" w="sm" type="none"/>
              <a:tailEnd len="sm" w="sm" type="none"/>
            </a:ln>
          </p:spPr>
          <p:txBody>
            <a:bodyPr anchorCtr="0" anchor="ctr" bIns="72000" lIns="108000" spcFirstLastPara="1" rIns="108000" wrap="square" tIns="72000">
              <a:spAutoFit/>
            </a:bodyPr>
            <a:lstStyle/>
            <a:p>
              <a:pPr indent="0" lvl="0" marL="0" marR="0" rtl="0" algn="ctr">
                <a:spcBef>
                  <a:spcPts val="0"/>
                </a:spcBef>
                <a:spcAft>
                  <a:spcPts val="0"/>
                </a:spcAft>
                <a:buNone/>
              </a:pPr>
              <a:r>
                <a:rPr b="1" i="0" lang="en-US" sz="1800" u="none" cap="none" strike="noStrike">
                  <a:solidFill>
                    <a:schemeClr val="dk1"/>
                  </a:solidFill>
                  <a:latin typeface="Arial"/>
                  <a:ea typeface="Arial"/>
                  <a:cs typeface="Arial"/>
                  <a:sym typeface="Arial"/>
                </a:rPr>
                <a:t>One piece of code</a:t>
              </a:r>
              <a:br>
                <a:rPr b="1" i="0" lang="en-US" sz="1800" u="none" cap="none" strike="noStrike">
                  <a:solidFill>
                    <a:schemeClr val="dk1"/>
                  </a:solidFill>
                  <a:latin typeface="Arial"/>
                  <a:ea typeface="Arial"/>
                  <a:cs typeface="Arial"/>
                  <a:sym typeface="Arial"/>
                </a:rPr>
              </a:br>
              <a:r>
                <a:rPr b="1" i="0" lang="en-US" sz="1800" u="none" cap="none" strike="noStrike">
                  <a:solidFill>
                    <a:schemeClr val="dk1"/>
                  </a:solidFill>
                  <a:latin typeface="Arial"/>
                  <a:ea typeface="Arial"/>
                  <a:cs typeface="Arial"/>
                  <a:sym typeface="Arial"/>
                </a:rPr>
                <a:t>per test</a:t>
              </a:r>
              <a:endParaRPr/>
            </a:p>
          </p:txBody>
        </p:sp>
        <p:sp>
          <p:nvSpPr>
            <p:cNvPr id="433" name="Google Shape;433;p5"/>
            <p:cNvSpPr/>
            <p:nvPr/>
          </p:nvSpPr>
          <p:spPr>
            <a:xfrm>
              <a:off x="5941082" y="3370636"/>
              <a:ext cx="524747" cy="397758"/>
            </a:xfrm>
            <a:prstGeom prst="flowChartDocument">
              <a:avLst/>
            </a:prstGeom>
            <a:solidFill>
              <a:srgbClr val="DAE5F1"/>
            </a:solidFill>
            <a:ln cap="flat" cmpd="sng" w="25400">
              <a:solidFill>
                <a:srgbClr val="244061"/>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34" name="Google Shape;434;p5"/>
            <p:cNvSpPr/>
            <p:nvPr/>
          </p:nvSpPr>
          <p:spPr>
            <a:xfrm>
              <a:off x="6787464" y="3370636"/>
              <a:ext cx="524747" cy="397758"/>
            </a:xfrm>
            <a:prstGeom prst="flowChartDocument">
              <a:avLst/>
            </a:prstGeom>
            <a:solidFill>
              <a:schemeClr val="accent1"/>
            </a:solidFill>
            <a:ln cap="flat" cmpd="sng" w="25400">
              <a:solidFill>
                <a:srgbClr val="244061"/>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35" name="Google Shape;435;p5"/>
            <p:cNvSpPr/>
            <p:nvPr/>
          </p:nvSpPr>
          <p:spPr>
            <a:xfrm>
              <a:off x="5941082" y="3859072"/>
              <a:ext cx="524747" cy="397758"/>
            </a:xfrm>
            <a:prstGeom prst="flowChartDocument">
              <a:avLst/>
            </a:prstGeom>
            <a:solidFill>
              <a:srgbClr val="DAE5F1"/>
            </a:solidFill>
            <a:ln cap="flat" cmpd="sng" w="25400">
              <a:solidFill>
                <a:srgbClr val="244061"/>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36" name="Google Shape;436;p5"/>
            <p:cNvSpPr/>
            <p:nvPr/>
          </p:nvSpPr>
          <p:spPr>
            <a:xfrm>
              <a:off x="6787464" y="3859072"/>
              <a:ext cx="524747" cy="397758"/>
            </a:xfrm>
            <a:prstGeom prst="flowChartDocument">
              <a:avLst/>
            </a:prstGeom>
            <a:solidFill>
              <a:schemeClr val="accent1"/>
            </a:solidFill>
            <a:ln cap="flat" cmpd="sng" w="25400">
              <a:solidFill>
                <a:srgbClr val="244061"/>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37" name="Google Shape;437;p5"/>
            <p:cNvSpPr/>
            <p:nvPr/>
          </p:nvSpPr>
          <p:spPr>
            <a:xfrm>
              <a:off x="5941082" y="4373893"/>
              <a:ext cx="524747" cy="397758"/>
            </a:xfrm>
            <a:prstGeom prst="flowChartDocument">
              <a:avLst/>
            </a:prstGeom>
            <a:solidFill>
              <a:srgbClr val="DAE5F1"/>
            </a:solidFill>
            <a:ln cap="flat" cmpd="sng" w="25400">
              <a:solidFill>
                <a:srgbClr val="244061"/>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38" name="Google Shape;438;p5"/>
            <p:cNvSpPr/>
            <p:nvPr/>
          </p:nvSpPr>
          <p:spPr>
            <a:xfrm>
              <a:off x="6787464" y="4373893"/>
              <a:ext cx="524747" cy="397758"/>
            </a:xfrm>
            <a:prstGeom prst="flowChartDocument">
              <a:avLst/>
            </a:prstGeom>
            <a:solidFill>
              <a:schemeClr val="accent1"/>
            </a:solidFill>
            <a:ln cap="flat" cmpd="sng" w="25400">
              <a:solidFill>
                <a:srgbClr val="244061"/>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439" name="Google Shape;439;p5"/>
            <p:cNvCxnSpPr>
              <a:stCxn id="433" idx="3"/>
              <a:endCxn id="434" idx="1"/>
            </p:cNvCxnSpPr>
            <p:nvPr/>
          </p:nvCxnSpPr>
          <p:spPr>
            <a:xfrm>
              <a:off x="6465829" y="3569515"/>
              <a:ext cx="321600" cy="0"/>
            </a:xfrm>
            <a:prstGeom prst="straightConnector1">
              <a:avLst/>
            </a:prstGeom>
            <a:noFill/>
            <a:ln cap="flat" cmpd="sng" w="9525">
              <a:solidFill>
                <a:schemeClr val="accent1"/>
              </a:solidFill>
              <a:prstDash val="solid"/>
              <a:round/>
              <a:headEnd len="lg" w="lg" type="none"/>
              <a:tailEnd len="med" w="med" type="triangle"/>
            </a:ln>
          </p:spPr>
        </p:cxnSp>
        <p:cxnSp>
          <p:nvCxnSpPr>
            <p:cNvPr id="440" name="Google Shape;440;p5"/>
            <p:cNvCxnSpPr>
              <a:stCxn id="435" idx="3"/>
              <a:endCxn id="436" idx="1"/>
            </p:cNvCxnSpPr>
            <p:nvPr/>
          </p:nvCxnSpPr>
          <p:spPr>
            <a:xfrm>
              <a:off x="6465829" y="4057951"/>
              <a:ext cx="321600" cy="0"/>
            </a:xfrm>
            <a:prstGeom prst="straightConnector1">
              <a:avLst/>
            </a:prstGeom>
            <a:noFill/>
            <a:ln cap="flat" cmpd="sng" w="9525">
              <a:solidFill>
                <a:schemeClr val="accent1"/>
              </a:solidFill>
              <a:prstDash val="solid"/>
              <a:round/>
              <a:headEnd len="lg" w="lg" type="none"/>
              <a:tailEnd len="med" w="med" type="triangle"/>
            </a:ln>
          </p:spPr>
        </p:cxnSp>
        <p:cxnSp>
          <p:nvCxnSpPr>
            <p:cNvPr id="441" name="Google Shape;441;p5"/>
            <p:cNvCxnSpPr>
              <a:stCxn id="437" idx="3"/>
              <a:endCxn id="438" idx="1"/>
            </p:cNvCxnSpPr>
            <p:nvPr/>
          </p:nvCxnSpPr>
          <p:spPr>
            <a:xfrm>
              <a:off x="6465829" y="4572772"/>
              <a:ext cx="321600" cy="0"/>
            </a:xfrm>
            <a:prstGeom prst="straightConnector1">
              <a:avLst/>
            </a:prstGeom>
            <a:noFill/>
            <a:ln cap="flat" cmpd="sng" w="9525">
              <a:solidFill>
                <a:schemeClr val="accent1"/>
              </a:solidFill>
              <a:prstDash val="solid"/>
              <a:round/>
              <a:headEnd len="lg" w="lg" type="none"/>
              <a:tailEnd len="med" w="med" type="triangle"/>
            </a:ln>
          </p:spPr>
        </p:cxnSp>
        <p:sp>
          <p:nvSpPr>
            <p:cNvPr id="442" name="Google Shape;442;p5"/>
            <p:cNvSpPr/>
            <p:nvPr/>
          </p:nvSpPr>
          <p:spPr>
            <a:xfrm rot="5400000">
              <a:off x="6474192" y="4567590"/>
              <a:ext cx="76174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5400" u="none" cap="none" strike="noStrike">
                  <a:solidFill>
                    <a:schemeClr val="accent1"/>
                  </a:solidFill>
                  <a:latin typeface="Arial"/>
                  <a:ea typeface="Arial"/>
                  <a:cs typeface="Arial"/>
                  <a:sym typeface="Arial"/>
                </a:rPr>
                <a:t>...</a:t>
              </a:r>
              <a:endParaRPr/>
            </a:p>
          </p:txBody>
        </p:sp>
      </p:grpSp>
      <p:grpSp>
        <p:nvGrpSpPr>
          <p:cNvPr id="443" name="Google Shape;443;p5"/>
          <p:cNvGrpSpPr/>
          <p:nvPr/>
        </p:nvGrpSpPr>
        <p:grpSpPr>
          <a:xfrm>
            <a:off x="7719745" y="2148657"/>
            <a:ext cx="3441572" cy="1849123"/>
            <a:chOff x="7719745" y="2539798"/>
            <a:chExt cx="3441572" cy="1849123"/>
          </a:xfrm>
        </p:grpSpPr>
        <p:sp>
          <p:nvSpPr>
            <p:cNvPr id="444" name="Google Shape;444;p5"/>
            <p:cNvSpPr/>
            <p:nvPr/>
          </p:nvSpPr>
          <p:spPr>
            <a:xfrm>
              <a:off x="8804083" y="2539798"/>
              <a:ext cx="2177459" cy="773809"/>
            </a:xfrm>
            <a:prstGeom prst="flowChartAlternateProcess">
              <a:avLst/>
            </a:prstGeom>
            <a:solidFill>
              <a:srgbClr val="D8D8D8"/>
            </a:solidFill>
            <a:ln cap="flat" cmpd="sng" w="38100">
              <a:solidFill>
                <a:srgbClr val="C00000"/>
              </a:solidFill>
              <a:prstDash val="solid"/>
              <a:round/>
              <a:headEnd len="sm" w="sm" type="none"/>
              <a:tailEnd len="sm" w="sm" type="none"/>
            </a:ln>
          </p:spPr>
          <p:txBody>
            <a:bodyPr anchorCtr="0" anchor="ctr" bIns="72000" lIns="108000" spcFirstLastPara="1" rIns="108000" wrap="square" tIns="72000">
              <a:spAutoFit/>
            </a:bodyPr>
            <a:lstStyle/>
            <a:p>
              <a:pPr indent="0" lvl="0" marL="0" marR="0" rtl="0" algn="ctr">
                <a:spcBef>
                  <a:spcPts val="0"/>
                </a:spcBef>
                <a:spcAft>
                  <a:spcPts val="0"/>
                </a:spcAft>
                <a:buNone/>
              </a:pPr>
              <a:r>
                <a:rPr b="1" i="0" lang="en-US" sz="1800" u="none" cap="none" strike="noStrike">
                  <a:solidFill>
                    <a:schemeClr val="dk1"/>
                  </a:solidFill>
                  <a:latin typeface="Arial"/>
                  <a:ea typeface="Arial"/>
                  <a:cs typeface="Arial"/>
                  <a:sym typeface="Arial"/>
                </a:rPr>
                <a:t>Multiple tests per</a:t>
              </a:r>
              <a:br>
                <a:rPr b="1" i="0" lang="en-US" sz="1800" u="none" cap="none" strike="noStrike">
                  <a:solidFill>
                    <a:schemeClr val="dk1"/>
                  </a:solidFill>
                  <a:latin typeface="Arial"/>
                  <a:ea typeface="Arial"/>
                  <a:cs typeface="Arial"/>
                  <a:sym typeface="Arial"/>
                </a:rPr>
              </a:br>
              <a:r>
                <a:rPr b="1" i="0" lang="en-US" sz="1800" u="none" cap="none" strike="noStrike">
                  <a:solidFill>
                    <a:schemeClr val="dk1"/>
                  </a:solidFill>
                  <a:latin typeface="Arial"/>
                  <a:ea typeface="Arial"/>
                  <a:cs typeface="Arial"/>
                  <a:sym typeface="Arial"/>
                </a:rPr>
                <a:t>piece of code</a:t>
              </a:r>
              <a:endParaRPr/>
            </a:p>
          </p:txBody>
        </p:sp>
        <p:grpSp>
          <p:nvGrpSpPr>
            <p:cNvPr id="445" name="Google Shape;445;p5"/>
            <p:cNvGrpSpPr/>
            <p:nvPr/>
          </p:nvGrpSpPr>
          <p:grpSpPr>
            <a:xfrm>
              <a:off x="9124692" y="2875774"/>
              <a:ext cx="2036625" cy="1513147"/>
              <a:chOff x="9124692" y="2875774"/>
              <a:chExt cx="2036625" cy="1513147"/>
            </a:xfrm>
          </p:grpSpPr>
          <p:sp>
            <p:nvSpPr>
              <p:cNvPr id="446" name="Google Shape;446;p5"/>
              <p:cNvSpPr/>
              <p:nvPr/>
            </p:nvSpPr>
            <p:spPr>
              <a:xfrm>
                <a:off x="9124692" y="3891445"/>
                <a:ext cx="524747" cy="397758"/>
              </a:xfrm>
              <a:prstGeom prst="flowChartDocument">
                <a:avLst/>
              </a:prstGeom>
              <a:solidFill>
                <a:srgbClr val="DAE5F1"/>
              </a:solidFill>
              <a:ln cap="flat" cmpd="sng" w="25400">
                <a:solidFill>
                  <a:srgbClr val="244061"/>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cxnSp>
            <p:nvCxnSpPr>
              <p:cNvPr id="447" name="Google Shape;447;p5"/>
              <p:cNvCxnSpPr>
                <a:stCxn id="446" idx="3"/>
              </p:cNvCxnSpPr>
              <p:nvPr/>
            </p:nvCxnSpPr>
            <p:spPr>
              <a:xfrm>
                <a:off x="9649439" y="4090324"/>
                <a:ext cx="307800" cy="0"/>
              </a:xfrm>
              <a:prstGeom prst="straightConnector1">
                <a:avLst/>
              </a:prstGeom>
              <a:noFill/>
              <a:ln cap="flat" cmpd="sng" w="9525">
                <a:solidFill>
                  <a:schemeClr val="accent1"/>
                </a:solidFill>
                <a:prstDash val="solid"/>
                <a:round/>
                <a:headEnd len="lg" w="lg" type="none"/>
                <a:tailEnd len="med" w="med" type="triangle"/>
              </a:ln>
            </p:spPr>
          </p:cxnSp>
          <p:grpSp>
            <p:nvGrpSpPr>
              <p:cNvPr id="448" name="Google Shape;448;p5"/>
              <p:cNvGrpSpPr/>
              <p:nvPr/>
            </p:nvGrpSpPr>
            <p:grpSpPr>
              <a:xfrm>
                <a:off x="9957850" y="3791728"/>
                <a:ext cx="743797" cy="597193"/>
                <a:chOff x="8909492" y="5055871"/>
                <a:chExt cx="743797" cy="597193"/>
              </a:xfrm>
            </p:grpSpPr>
            <p:sp>
              <p:nvSpPr>
                <p:cNvPr id="449" name="Google Shape;449;p5"/>
                <p:cNvSpPr/>
                <p:nvPr/>
              </p:nvSpPr>
              <p:spPr>
                <a:xfrm>
                  <a:off x="9128542" y="5055871"/>
                  <a:ext cx="524747" cy="397758"/>
                </a:xfrm>
                <a:prstGeom prst="flowChartMultidocument">
                  <a:avLst/>
                </a:prstGeom>
                <a:solidFill>
                  <a:schemeClr val="accent1"/>
                </a:solidFill>
                <a:ln cap="flat" cmpd="sng" w="25400">
                  <a:solidFill>
                    <a:srgbClr val="244061"/>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50" name="Google Shape;450;p5"/>
                <p:cNvSpPr/>
                <p:nvPr/>
              </p:nvSpPr>
              <p:spPr>
                <a:xfrm>
                  <a:off x="9021185" y="5153409"/>
                  <a:ext cx="524747" cy="397758"/>
                </a:xfrm>
                <a:prstGeom prst="flowChartMultidocument">
                  <a:avLst/>
                </a:prstGeom>
                <a:solidFill>
                  <a:schemeClr val="accent1"/>
                </a:solidFill>
                <a:ln cap="flat" cmpd="sng" w="25400">
                  <a:solidFill>
                    <a:srgbClr val="244061"/>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451" name="Google Shape;451;p5"/>
                <p:cNvSpPr/>
                <p:nvPr/>
              </p:nvSpPr>
              <p:spPr>
                <a:xfrm>
                  <a:off x="8909492" y="5255306"/>
                  <a:ext cx="524747" cy="397758"/>
                </a:xfrm>
                <a:prstGeom prst="flowChartMultidocument">
                  <a:avLst/>
                </a:prstGeom>
                <a:solidFill>
                  <a:schemeClr val="accent1"/>
                </a:solidFill>
                <a:ln cap="flat" cmpd="sng" w="25400">
                  <a:solidFill>
                    <a:srgbClr val="244061"/>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452" name="Google Shape;452;p5"/>
              <p:cNvSpPr/>
              <p:nvPr/>
            </p:nvSpPr>
            <p:spPr>
              <a:xfrm rot="-3252064">
                <a:off x="10183210" y="2993073"/>
                <a:ext cx="761747"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5400" u="none" cap="none" strike="noStrike">
                    <a:solidFill>
                      <a:schemeClr val="accent1"/>
                    </a:solidFill>
                    <a:latin typeface="Arial"/>
                    <a:ea typeface="Arial"/>
                    <a:cs typeface="Arial"/>
                    <a:sym typeface="Arial"/>
                  </a:rPr>
                  <a:t>...</a:t>
                </a:r>
                <a:endParaRPr/>
              </a:p>
            </p:txBody>
          </p:sp>
        </p:grpSp>
        <p:sp>
          <p:nvSpPr>
            <p:cNvPr id="453" name="Google Shape;453;p5"/>
            <p:cNvSpPr/>
            <p:nvPr/>
          </p:nvSpPr>
          <p:spPr>
            <a:xfrm>
              <a:off x="7719745" y="2719737"/>
              <a:ext cx="1084338" cy="413931"/>
            </a:xfrm>
            <a:prstGeom prst="rightArrow">
              <a:avLst>
                <a:gd fmla="val 50000" name="adj1"/>
                <a:gd fmla="val 50000" name="adj2"/>
              </a:avLst>
            </a:prstGeom>
            <a:solidFill>
              <a:srgbClr val="C00000"/>
            </a:solidFill>
            <a:ln cap="flat" cmpd="sng" w="25400">
              <a:solidFill>
                <a:srgbClr val="C00000"/>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454" name="Google Shape;454;p5"/>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455" name="Google Shape;455;p5"/>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0" st="0"/>
                                            </p:txEl>
                                          </p:spTgt>
                                        </p:tgtEl>
                                        <p:attrNameLst>
                                          <p:attrName>style.visibility</p:attrName>
                                        </p:attrNameLst>
                                      </p:cBhvr>
                                      <p:to>
                                        <p:strVal val="visible"/>
                                      </p:to>
                                    </p:set>
                                    <p:animEffect filter="fade" transition="in">
                                      <p:cBhvr>
                                        <p:cTn dur="500"/>
                                        <p:tgtEl>
                                          <p:spTgt spid="3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1" st="1"/>
                                            </p:txEl>
                                          </p:spTgt>
                                        </p:tgtEl>
                                        <p:attrNameLst>
                                          <p:attrName>style.visibility</p:attrName>
                                        </p:attrNameLst>
                                      </p:cBhvr>
                                      <p:to>
                                        <p:strVal val="visible"/>
                                      </p:to>
                                    </p:set>
                                    <p:animEffect filter="fade" transition="in">
                                      <p:cBhvr>
                                        <p:cTn dur="500"/>
                                        <p:tgtEl>
                                          <p:spTgt spid="3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2" st="2"/>
                                            </p:txEl>
                                          </p:spTgt>
                                        </p:tgtEl>
                                        <p:attrNameLst>
                                          <p:attrName>style.visibility</p:attrName>
                                        </p:attrNameLst>
                                      </p:cBhvr>
                                      <p:to>
                                        <p:strVal val="visible"/>
                                      </p:to>
                                    </p:set>
                                    <p:animEffect filter="fade" transition="in">
                                      <p:cBhvr>
                                        <p:cTn dur="500"/>
                                        <p:tgtEl>
                                          <p:spTgt spid="3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3" st="3"/>
                                            </p:txEl>
                                          </p:spTgt>
                                        </p:tgtEl>
                                        <p:attrNameLst>
                                          <p:attrName>style.visibility</p:attrName>
                                        </p:attrNameLst>
                                      </p:cBhvr>
                                      <p:to>
                                        <p:strVal val="visible"/>
                                      </p:to>
                                    </p:set>
                                    <p:animEffect filter="fade" transition="in">
                                      <p:cBhvr>
                                        <p:cTn dur="500"/>
                                        <p:tgtEl>
                                          <p:spTgt spid="31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4" st="4"/>
                                            </p:txEl>
                                          </p:spTgt>
                                        </p:tgtEl>
                                        <p:attrNameLst>
                                          <p:attrName>style.visibility</p:attrName>
                                        </p:attrNameLst>
                                      </p:cBhvr>
                                      <p:to>
                                        <p:strVal val="visible"/>
                                      </p:to>
                                    </p:set>
                                    <p:animEffect filter="fade" transition="in">
                                      <p:cBhvr>
                                        <p:cTn dur="500"/>
                                        <p:tgtEl>
                                          <p:spTgt spid="31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5" st="5"/>
                                            </p:txEl>
                                          </p:spTgt>
                                        </p:tgtEl>
                                        <p:attrNameLst>
                                          <p:attrName>style.visibility</p:attrName>
                                        </p:attrNameLst>
                                      </p:cBhvr>
                                      <p:to>
                                        <p:strVal val="visible"/>
                                      </p:to>
                                    </p:set>
                                    <p:animEffect filter="fade" transition="in">
                                      <p:cBhvr>
                                        <p:cTn dur="500"/>
                                        <p:tgtEl>
                                          <p:spTgt spid="31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6" st="6"/>
                                            </p:txEl>
                                          </p:spTgt>
                                        </p:tgtEl>
                                        <p:attrNameLst>
                                          <p:attrName>style.visibility</p:attrName>
                                        </p:attrNameLst>
                                      </p:cBhvr>
                                      <p:to>
                                        <p:strVal val="visible"/>
                                      </p:to>
                                    </p:set>
                                    <p:animEffect filter="fade" transition="in">
                                      <p:cBhvr>
                                        <p:cTn dur="500"/>
                                        <p:tgtEl>
                                          <p:spTgt spid="31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7" st="7"/>
                                            </p:txEl>
                                          </p:spTgt>
                                        </p:tgtEl>
                                        <p:attrNameLst>
                                          <p:attrName>style.visibility</p:attrName>
                                        </p:attrNameLst>
                                      </p:cBhvr>
                                      <p:to>
                                        <p:strVal val="visible"/>
                                      </p:to>
                                    </p:set>
                                    <p:animEffect filter="fade" transition="in">
                                      <p:cBhvr>
                                        <p:cTn dur="500"/>
                                        <p:tgtEl>
                                          <p:spTgt spid="31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8" st="8"/>
                                            </p:txEl>
                                          </p:spTgt>
                                        </p:tgtEl>
                                        <p:attrNameLst>
                                          <p:attrName>style.visibility</p:attrName>
                                        </p:attrNameLst>
                                      </p:cBhvr>
                                      <p:to>
                                        <p:strVal val="visible"/>
                                      </p:to>
                                    </p:set>
                                    <p:animEffect filter="fade" transition="in">
                                      <p:cBhvr>
                                        <p:cTn dur="500"/>
                                        <p:tgtEl>
                                          <p:spTgt spid="31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9" st="9"/>
                                            </p:txEl>
                                          </p:spTgt>
                                        </p:tgtEl>
                                        <p:attrNameLst>
                                          <p:attrName>style.visibility</p:attrName>
                                        </p:attrNameLst>
                                      </p:cBhvr>
                                      <p:to>
                                        <p:strVal val="visible"/>
                                      </p:to>
                                    </p:set>
                                    <p:animEffect filter="fade" transition="in">
                                      <p:cBhvr>
                                        <p:cTn dur="500"/>
                                        <p:tgtEl>
                                          <p:spTgt spid="318">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10" st="10"/>
                                            </p:txEl>
                                          </p:spTgt>
                                        </p:tgtEl>
                                        <p:attrNameLst>
                                          <p:attrName>style.visibility</p:attrName>
                                        </p:attrNameLst>
                                      </p:cBhvr>
                                      <p:to>
                                        <p:strVal val="visible"/>
                                      </p:to>
                                    </p:set>
                                    <p:animEffect filter="fade" transition="in">
                                      <p:cBhvr>
                                        <p:cTn dur="500"/>
                                        <p:tgtEl>
                                          <p:spTgt spid="318">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11" st="11"/>
                                            </p:txEl>
                                          </p:spTgt>
                                        </p:tgtEl>
                                        <p:attrNameLst>
                                          <p:attrName>style.visibility</p:attrName>
                                        </p:attrNameLst>
                                      </p:cBhvr>
                                      <p:to>
                                        <p:strVal val="visible"/>
                                      </p:to>
                                    </p:set>
                                    <p:animEffect filter="fade" transition="in">
                                      <p:cBhvr>
                                        <p:cTn dur="500"/>
                                        <p:tgtEl>
                                          <p:spTgt spid="318">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12" st="12"/>
                                            </p:txEl>
                                          </p:spTgt>
                                        </p:tgtEl>
                                        <p:attrNameLst>
                                          <p:attrName>style.visibility</p:attrName>
                                        </p:attrNameLst>
                                      </p:cBhvr>
                                      <p:to>
                                        <p:strVal val="visible"/>
                                      </p:to>
                                    </p:set>
                                    <p:animEffect filter="fade" transition="in">
                                      <p:cBhvr>
                                        <p:cTn dur="500"/>
                                        <p:tgtEl>
                                          <p:spTgt spid="318">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13" st="13"/>
                                            </p:txEl>
                                          </p:spTgt>
                                        </p:tgtEl>
                                        <p:attrNameLst>
                                          <p:attrName>style.visibility</p:attrName>
                                        </p:attrNameLst>
                                      </p:cBhvr>
                                      <p:to>
                                        <p:strVal val="visible"/>
                                      </p:to>
                                    </p:set>
                                    <p:animEffect filter="fade" transition="in">
                                      <p:cBhvr>
                                        <p:cTn dur="500"/>
                                        <p:tgtEl>
                                          <p:spTgt spid="318">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8">
                                            <p:txEl>
                                              <p:pRg end="14" st="14"/>
                                            </p:txEl>
                                          </p:spTgt>
                                        </p:tgtEl>
                                        <p:attrNameLst>
                                          <p:attrName>style.visibility</p:attrName>
                                        </p:attrNameLst>
                                      </p:cBhvr>
                                      <p:to>
                                        <p:strVal val="visible"/>
                                      </p:to>
                                    </p:set>
                                    <p:animEffect filter="fade" transition="in">
                                      <p:cBhvr>
                                        <p:cTn dur="500"/>
                                        <p:tgtEl>
                                          <p:spTgt spid="318">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500"/>
                                        <p:tgtEl>
                                          <p:spTgt spid="43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500"/>
                                        <p:tgtEl>
                                          <p:spTgt spid="4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5"/>
                                        </p:tgtEl>
                                        <p:attrNameLst>
                                          <p:attrName>style.visibility</p:attrName>
                                        </p:attrNameLst>
                                      </p:cBhvr>
                                      <p:to>
                                        <p:strVal val="visible"/>
                                      </p:to>
                                    </p:set>
                                    <p:animEffect filter="fade" transition="in">
                                      <p:cBhvr>
                                        <p:cTn dur="500"/>
                                        <p:tgtEl>
                                          <p:spTgt spid="41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par>
                                <p:cTn fill="hold" nodeType="withEffect" presetClass="entr" presetID="10" presetSubtype="0">
                                  <p:stCondLst>
                                    <p:cond delay="0"/>
                                  </p:stCondLst>
                                  <p:childTnLst>
                                    <p:set>
                                      <p:cBhvr>
                                        <p:cTn dur="1" fill="hold">
                                          <p:stCondLst>
                                            <p:cond delay="0"/>
                                          </p:stCondLst>
                                        </p:cTn>
                                        <p:tgtEl>
                                          <p:spTgt spid="335"/>
                                        </p:tgtEl>
                                        <p:attrNameLst>
                                          <p:attrName>style.visibility</p:attrName>
                                        </p:attrNameLst>
                                      </p:cBhvr>
                                      <p:to>
                                        <p:strVal val="visible"/>
                                      </p:to>
                                    </p:set>
                                    <p:animEffect filter="fade" transition="in">
                                      <p:cBhvr>
                                        <p:cTn dur="500"/>
                                        <p:tgtEl>
                                          <p:spTgt spid="335"/>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par>
                                <p:cTn fill="hold" nodeType="with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50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4" name="Shape 2244"/>
        <p:cNvGrpSpPr/>
        <p:nvPr/>
      </p:nvGrpSpPr>
      <p:grpSpPr>
        <a:xfrm>
          <a:off x="0" y="0"/>
          <a:ext cx="0" cy="0"/>
          <a:chOff x="0" y="0"/>
          <a:chExt cx="0" cy="0"/>
        </a:xfrm>
      </p:grpSpPr>
      <p:sp>
        <p:nvSpPr>
          <p:cNvPr id="2245" name="Google Shape;2245;p5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Solution #1: DDR Page Management </a:t>
            </a:r>
            <a:endParaRPr/>
          </a:p>
        </p:txBody>
      </p:sp>
      <p:grpSp>
        <p:nvGrpSpPr>
          <p:cNvPr id="2246" name="Google Shape;2246;p50"/>
          <p:cNvGrpSpPr/>
          <p:nvPr/>
        </p:nvGrpSpPr>
        <p:grpSpPr>
          <a:xfrm>
            <a:off x="6177280" y="1411605"/>
            <a:ext cx="5176520" cy="4398658"/>
            <a:chOff x="6031230" y="2553018"/>
            <a:chExt cx="3262313" cy="2772094"/>
          </a:xfrm>
        </p:grpSpPr>
        <p:sp>
          <p:nvSpPr>
            <p:cNvPr id="2247" name="Google Shape;2247;p50"/>
            <p:cNvSpPr/>
            <p:nvPr/>
          </p:nvSpPr>
          <p:spPr>
            <a:xfrm>
              <a:off x="6031230" y="2553018"/>
              <a:ext cx="3262313" cy="2355850"/>
            </a:xfrm>
            <a:prstGeom prst="rect">
              <a:avLst/>
            </a:prstGeom>
            <a:solidFill>
              <a:srgbClr val="D7DC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C6884"/>
                </a:solidFill>
                <a:latin typeface="Arial"/>
                <a:ea typeface="Arial"/>
                <a:cs typeface="Arial"/>
                <a:sym typeface="Arial"/>
              </a:endParaRPr>
            </a:p>
          </p:txBody>
        </p:sp>
        <p:sp>
          <p:nvSpPr>
            <p:cNvPr id="2248" name="Google Shape;2248;p50"/>
            <p:cNvSpPr/>
            <p:nvPr/>
          </p:nvSpPr>
          <p:spPr>
            <a:xfrm>
              <a:off x="6166168" y="3818255"/>
              <a:ext cx="3016250" cy="509588"/>
            </a:xfrm>
            <a:prstGeom prst="rect">
              <a:avLst/>
            </a:prstGeom>
            <a:solidFill>
              <a:srgbClr val="A9B6C2"/>
            </a:solidFill>
            <a:ln>
              <a:noFill/>
            </a:ln>
          </p:spPr>
          <p:txBody>
            <a:bodyPr anchorCtr="0" anchor="ctr" bIns="36575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Arial"/>
                  <a:ea typeface="Arial"/>
                  <a:cs typeface="Arial"/>
                  <a:sym typeface="Arial"/>
                </a:rPr>
                <a:t>Cache-Coherent Switching Fabric</a:t>
              </a:r>
              <a:endParaRPr sz="1800">
                <a:solidFill>
                  <a:schemeClr val="dk1"/>
                </a:solidFill>
                <a:latin typeface="Arial"/>
                <a:ea typeface="Arial"/>
                <a:cs typeface="Arial"/>
                <a:sym typeface="Arial"/>
              </a:endParaRPr>
            </a:p>
          </p:txBody>
        </p:sp>
        <p:sp>
          <p:nvSpPr>
            <p:cNvPr id="2249" name="Google Shape;2249;p50"/>
            <p:cNvSpPr/>
            <p:nvPr/>
          </p:nvSpPr>
          <p:spPr>
            <a:xfrm>
              <a:off x="6166168" y="2665730"/>
              <a:ext cx="1209675" cy="989013"/>
            </a:xfrm>
            <a:prstGeom prst="rect">
              <a:avLst/>
            </a:prstGeom>
            <a:solidFill>
              <a:srgbClr val="A9B6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C6884"/>
                </a:solidFill>
                <a:latin typeface="Arial"/>
                <a:ea typeface="Arial"/>
                <a:cs typeface="Arial"/>
                <a:sym typeface="Arial"/>
              </a:endParaRPr>
            </a:p>
          </p:txBody>
        </p:sp>
        <p:sp>
          <p:nvSpPr>
            <p:cNvPr id="2250" name="Google Shape;2250;p50"/>
            <p:cNvSpPr/>
            <p:nvPr/>
          </p:nvSpPr>
          <p:spPr>
            <a:xfrm>
              <a:off x="6224905" y="2760980"/>
              <a:ext cx="252413" cy="238125"/>
            </a:xfrm>
            <a:prstGeom prst="rect">
              <a:avLst/>
            </a:prstGeom>
            <a:solidFill>
              <a:srgbClr val="F4DFC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CPU</a:t>
              </a:r>
              <a:endParaRPr sz="1800">
                <a:solidFill>
                  <a:schemeClr val="dk1"/>
                </a:solidFill>
                <a:latin typeface="Arial"/>
                <a:ea typeface="Arial"/>
                <a:cs typeface="Arial"/>
                <a:sym typeface="Arial"/>
              </a:endParaRPr>
            </a:p>
          </p:txBody>
        </p:sp>
        <p:sp>
          <p:nvSpPr>
            <p:cNvPr id="2251" name="Google Shape;2251;p50"/>
            <p:cNvSpPr/>
            <p:nvPr/>
          </p:nvSpPr>
          <p:spPr>
            <a:xfrm>
              <a:off x="6502718" y="2757805"/>
              <a:ext cx="250825" cy="238125"/>
            </a:xfrm>
            <a:prstGeom prst="rect">
              <a:avLst/>
            </a:prstGeom>
            <a:solidFill>
              <a:srgbClr val="F4DFC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CPU</a:t>
              </a:r>
              <a:endParaRPr sz="1800">
                <a:solidFill>
                  <a:schemeClr val="dk1"/>
                </a:solidFill>
                <a:latin typeface="Arial"/>
                <a:ea typeface="Arial"/>
                <a:cs typeface="Arial"/>
                <a:sym typeface="Arial"/>
              </a:endParaRPr>
            </a:p>
          </p:txBody>
        </p:sp>
        <p:sp>
          <p:nvSpPr>
            <p:cNvPr id="2252" name="Google Shape;2252;p50"/>
            <p:cNvSpPr/>
            <p:nvPr/>
          </p:nvSpPr>
          <p:spPr>
            <a:xfrm>
              <a:off x="6780530" y="2764155"/>
              <a:ext cx="250825" cy="236538"/>
            </a:xfrm>
            <a:prstGeom prst="rect">
              <a:avLst/>
            </a:prstGeom>
            <a:solidFill>
              <a:srgbClr val="F4DFC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CPU</a:t>
              </a:r>
              <a:endParaRPr sz="1800">
                <a:solidFill>
                  <a:schemeClr val="dk1"/>
                </a:solidFill>
                <a:latin typeface="Arial"/>
                <a:ea typeface="Arial"/>
                <a:cs typeface="Arial"/>
                <a:sym typeface="Arial"/>
              </a:endParaRPr>
            </a:p>
          </p:txBody>
        </p:sp>
        <p:sp>
          <p:nvSpPr>
            <p:cNvPr id="2253" name="Google Shape;2253;p50"/>
            <p:cNvSpPr/>
            <p:nvPr/>
          </p:nvSpPr>
          <p:spPr>
            <a:xfrm>
              <a:off x="7056755" y="2759393"/>
              <a:ext cx="252413" cy="236537"/>
            </a:xfrm>
            <a:prstGeom prst="rect">
              <a:avLst/>
            </a:prstGeom>
            <a:solidFill>
              <a:srgbClr val="F4DFC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CPU</a:t>
              </a:r>
              <a:endParaRPr sz="1800">
                <a:solidFill>
                  <a:schemeClr val="dk1"/>
                </a:solidFill>
                <a:latin typeface="Arial"/>
                <a:ea typeface="Arial"/>
                <a:cs typeface="Arial"/>
                <a:sym typeface="Arial"/>
              </a:endParaRPr>
            </a:p>
          </p:txBody>
        </p:sp>
        <p:sp>
          <p:nvSpPr>
            <p:cNvPr id="2254" name="Google Shape;2254;p50"/>
            <p:cNvSpPr/>
            <p:nvPr/>
          </p:nvSpPr>
          <p:spPr>
            <a:xfrm>
              <a:off x="6224905" y="3153093"/>
              <a:ext cx="252413" cy="114300"/>
            </a:xfrm>
            <a:prstGeom prst="rect">
              <a:avLst/>
            </a:prstGeom>
            <a:solidFill>
              <a:srgbClr val="FFE98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L1</a:t>
              </a:r>
              <a:endParaRPr sz="1800">
                <a:solidFill>
                  <a:schemeClr val="dk1"/>
                </a:solidFill>
                <a:latin typeface="Arial"/>
                <a:ea typeface="Arial"/>
                <a:cs typeface="Arial"/>
                <a:sym typeface="Arial"/>
              </a:endParaRPr>
            </a:p>
          </p:txBody>
        </p:sp>
        <p:sp>
          <p:nvSpPr>
            <p:cNvPr id="2255" name="Google Shape;2255;p50"/>
            <p:cNvSpPr/>
            <p:nvPr/>
          </p:nvSpPr>
          <p:spPr>
            <a:xfrm>
              <a:off x="6502718" y="3153093"/>
              <a:ext cx="250825" cy="114300"/>
            </a:xfrm>
            <a:prstGeom prst="rect">
              <a:avLst/>
            </a:prstGeom>
            <a:solidFill>
              <a:srgbClr val="FFE98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L1</a:t>
              </a:r>
              <a:endParaRPr sz="1800">
                <a:solidFill>
                  <a:schemeClr val="dk1"/>
                </a:solidFill>
                <a:latin typeface="Arial"/>
                <a:ea typeface="Arial"/>
                <a:cs typeface="Arial"/>
                <a:sym typeface="Arial"/>
              </a:endParaRPr>
            </a:p>
          </p:txBody>
        </p:sp>
        <p:sp>
          <p:nvSpPr>
            <p:cNvPr id="2256" name="Google Shape;2256;p50"/>
            <p:cNvSpPr/>
            <p:nvPr/>
          </p:nvSpPr>
          <p:spPr>
            <a:xfrm>
              <a:off x="6780530" y="3153093"/>
              <a:ext cx="250825" cy="114300"/>
            </a:xfrm>
            <a:prstGeom prst="rect">
              <a:avLst/>
            </a:prstGeom>
            <a:solidFill>
              <a:srgbClr val="FFE98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L1</a:t>
              </a:r>
              <a:endParaRPr sz="1800">
                <a:solidFill>
                  <a:schemeClr val="dk1"/>
                </a:solidFill>
                <a:latin typeface="Arial"/>
                <a:ea typeface="Arial"/>
                <a:cs typeface="Arial"/>
                <a:sym typeface="Arial"/>
              </a:endParaRPr>
            </a:p>
          </p:txBody>
        </p:sp>
        <p:sp>
          <p:nvSpPr>
            <p:cNvPr id="2257" name="Google Shape;2257;p50"/>
            <p:cNvSpPr/>
            <p:nvPr/>
          </p:nvSpPr>
          <p:spPr>
            <a:xfrm>
              <a:off x="7056755" y="3157855"/>
              <a:ext cx="252413" cy="114300"/>
            </a:xfrm>
            <a:prstGeom prst="rect">
              <a:avLst/>
            </a:prstGeom>
            <a:solidFill>
              <a:srgbClr val="FFE98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L1</a:t>
              </a:r>
              <a:endParaRPr sz="1800">
                <a:solidFill>
                  <a:schemeClr val="dk1"/>
                </a:solidFill>
                <a:latin typeface="Arial"/>
                <a:ea typeface="Arial"/>
                <a:cs typeface="Arial"/>
                <a:sym typeface="Arial"/>
              </a:endParaRPr>
            </a:p>
          </p:txBody>
        </p:sp>
        <p:sp>
          <p:nvSpPr>
            <p:cNvPr id="2258" name="Google Shape;2258;p50"/>
            <p:cNvSpPr/>
            <p:nvPr/>
          </p:nvSpPr>
          <p:spPr>
            <a:xfrm>
              <a:off x="6224905" y="3427730"/>
              <a:ext cx="1084263" cy="114300"/>
            </a:xfrm>
            <a:prstGeom prst="rect">
              <a:avLst/>
            </a:prstGeom>
            <a:solidFill>
              <a:srgbClr val="EFBC83"/>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L2</a:t>
              </a:r>
              <a:endParaRPr sz="1800">
                <a:solidFill>
                  <a:schemeClr val="dk1"/>
                </a:solidFill>
                <a:latin typeface="Arial"/>
                <a:ea typeface="Arial"/>
                <a:cs typeface="Arial"/>
                <a:sym typeface="Arial"/>
              </a:endParaRPr>
            </a:p>
          </p:txBody>
        </p:sp>
        <p:cxnSp>
          <p:nvCxnSpPr>
            <p:cNvPr id="2259" name="Google Shape;2259;p50"/>
            <p:cNvCxnSpPr/>
            <p:nvPr/>
          </p:nvCxnSpPr>
          <p:spPr>
            <a:xfrm>
              <a:off x="6350318" y="3000693"/>
              <a:ext cx="0" cy="147637"/>
            </a:xfrm>
            <a:prstGeom prst="straightConnector1">
              <a:avLst/>
            </a:prstGeom>
            <a:noFill/>
            <a:ln cap="flat" cmpd="sng" w="12700">
              <a:solidFill>
                <a:schemeClr val="dk1"/>
              </a:solidFill>
              <a:prstDash val="solid"/>
              <a:round/>
              <a:headEnd len="sm" w="sm" type="triangle"/>
              <a:tailEnd len="sm" w="sm" type="triangle"/>
            </a:ln>
          </p:spPr>
        </p:cxnSp>
        <p:cxnSp>
          <p:nvCxnSpPr>
            <p:cNvPr id="2260" name="Google Shape;2260;p50"/>
            <p:cNvCxnSpPr/>
            <p:nvPr/>
          </p:nvCxnSpPr>
          <p:spPr>
            <a:xfrm>
              <a:off x="6634480" y="3000693"/>
              <a:ext cx="0" cy="147637"/>
            </a:xfrm>
            <a:prstGeom prst="straightConnector1">
              <a:avLst/>
            </a:prstGeom>
            <a:noFill/>
            <a:ln cap="flat" cmpd="sng" w="12700">
              <a:solidFill>
                <a:schemeClr val="dk1"/>
              </a:solidFill>
              <a:prstDash val="solid"/>
              <a:round/>
              <a:headEnd len="sm" w="sm" type="triangle"/>
              <a:tailEnd len="sm" w="sm" type="triangle"/>
            </a:ln>
          </p:spPr>
        </p:cxnSp>
        <p:cxnSp>
          <p:nvCxnSpPr>
            <p:cNvPr id="2261" name="Google Shape;2261;p50"/>
            <p:cNvCxnSpPr/>
            <p:nvPr/>
          </p:nvCxnSpPr>
          <p:spPr>
            <a:xfrm>
              <a:off x="6913880" y="3000693"/>
              <a:ext cx="0" cy="149225"/>
            </a:xfrm>
            <a:prstGeom prst="straightConnector1">
              <a:avLst/>
            </a:prstGeom>
            <a:noFill/>
            <a:ln cap="flat" cmpd="sng" w="12700">
              <a:solidFill>
                <a:schemeClr val="dk1"/>
              </a:solidFill>
              <a:prstDash val="solid"/>
              <a:round/>
              <a:headEnd len="sm" w="sm" type="triangle"/>
              <a:tailEnd len="sm" w="sm" type="triangle"/>
            </a:ln>
          </p:spPr>
        </p:cxnSp>
        <p:cxnSp>
          <p:nvCxnSpPr>
            <p:cNvPr id="2262" name="Google Shape;2262;p50"/>
            <p:cNvCxnSpPr/>
            <p:nvPr/>
          </p:nvCxnSpPr>
          <p:spPr>
            <a:xfrm>
              <a:off x="7186930" y="3005455"/>
              <a:ext cx="0" cy="147638"/>
            </a:xfrm>
            <a:prstGeom prst="straightConnector1">
              <a:avLst/>
            </a:prstGeom>
            <a:noFill/>
            <a:ln cap="flat" cmpd="sng" w="12700">
              <a:solidFill>
                <a:schemeClr val="dk1"/>
              </a:solidFill>
              <a:prstDash val="solid"/>
              <a:round/>
              <a:headEnd len="sm" w="sm" type="triangle"/>
              <a:tailEnd len="sm" w="sm" type="triangle"/>
            </a:ln>
          </p:spPr>
        </p:cxnSp>
        <p:cxnSp>
          <p:nvCxnSpPr>
            <p:cNvPr id="2263" name="Google Shape;2263;p50"/>
            <p:cNvCxnSpPr/>
            <p:nvPr/>
          </p:nvCxnSpPr>
          <p:spPr>
            <a:xfrm>
              <a:off x="6350318" y="3276918"/>
              <a:ext cx="0" cy="147637"/>
            </a:xfrm>
            <a:prstGeom prst="straightConnector1">
              <a:avLst/>
            </a:prstGeom>
            <a:noFill/>
            <a:ln cap="flat" cmpd="sng" w="12700">
              <a:solidFill>
                <a:schemeClr val="dk1"/>
              </a:solidFill>
              <a:prstDash val="solid"/>
              <a:round/>
              <a:headEnd len="sm" w="sm" type="triangle"/>
              <a:tailEnd len="sm" w="sm" type="triangle"/>
            </a:ln>
          </p:spPr>
        </p:cxnSp>
        <p:cxnSp>
          <p:nvCxnSpPr>
            <p:cNvPr id="2264" name="Google Shape;2264;p50"/>
            <p:cNvCxnSpPr/>
            <p:nvPr/>
          </p:nvCxnSpPr>
          <p:spPr>
            <a:xfrm>
              <a:off x="6628130" y="3276918"/>
              <a:ext cx="0" cy="147637"/>
            </a:xfrm>
            <a:prstGeom prst="straightConnector1">
              <a:avLst/>
            </a:prstGeom>
            <a:noFill/>
            <a:ln cap="flat" cmpd="sng" w="12700">
              <a:solidFill>
                <a:schemeClr val="dk1"/>
              </a:solidFill>
              <a:prstDash val="solid"/>
              <a:round/>
              <a:headEnd len="sm" w="sm" type="triangle"/>
              <a:tailEnd len="sm" w="sm" type="triangle"/>
            </a:ln>
          </p:spPr>
        </p:cxnSp>
        <p:cxnSp>
          <p:nvCxnSpPr>
            <p:cNvPr id="2265" name="Google Shape;2265;p50"/>
            <p:cNvCxnSpPr/>
            <p:nvPr/>
          </p:nvCxnSpPr>
          <p:spPr>
            <a:xfrm>
              <a:off x="6910705" y="3270568"/>
              <a:ext cx="0" cy="147637"/>
            </a:xfrm>
            <a:prstGeom prst="straightConnector1">
              <a:avLst/>
            </a:prstGeom>
            <a:noFill/>
            <a:ln cap="flat" cmpd="sng" w="12700">
              <a:solidFill>
                <a:schemeClr val="dk1"/>
              </a:solidFill>
              <a:prstDash val="solid"/>
              <a:round/>
              <a:headEnd len="sm" w="sm" type="triangle"/>
              <a:tailEnd len="sm" w="sm" type="triangle"/>
            </a:ln>
          </p:spPr>
        </p:cxnSp>
        <p:cxnSp>
          <p:nvCxnSpPr>
            <p:cNvPr id="2266" name="Google Shape;2266;p50"/>
            <p:cNvCxnSpPr/>
            <p:nvPr/>
          </p:nvCxnSpPr>
          <p:spPr>
            <a:xfrm>
              <a:off x="7182168" y="3270568"/>
              <a:ext cx="0" cy="147637"/>
            </a:xfrm>
            <a:prstGeom prst="straightConnector1">
              <a:avLst/>
            </a:prstGeom>
            <a:noFill/>
            <a:ln cap="flat" cmpd="sng" w="12700">
              <a:solidFill>
                <a:schemeClr val="dk1"/>
              </a:solidFill>
              <a:prstDash val="solid"/>
              <a:round/>
              <a:headEnd len="sm" w="sm" type="triangle"/>
              <a:tailEnd len="sm" w="sm" type="triangle"/>
            </a:ln>
          </p:spPr>
        </p:cxnSp>
        <p:cxnSp>
          <p:nvCxnSpPr>
            <p:cNvPr id="2267" name="Google Shape;2267;p50"/>
            <p:cNvCxnSpPr/>
            <p:nvPr/>
          </p:nvCxnSpPr>
          <p:spPr>
            <a:xfrm>
              <a:off x="6772593" y="3554730"/>
              <a:ext cx="0" cy="260350"/>
            </a:xfrm>
            <a:prstGeom prst="straightConnector1">
              <a:avLst/>
            </a:prstGeom>
            <a:noFill/>
            <a:ln cap="flat" cmpd="sng" w="12700">
              <a:solidFill>
                <a:schemeClr val="dk1"/>
              </a:solidFill>
              <a:prstDash val="solid"/>
              <a:round/>
              <a:headEnd len="sm" w="sm" type="triangle"/>
              <a:tailEnd len="sm" w="sm" type="triangle"/>
            </a:ln>
          </p:spPr>
        </p:cxnSp>
        <p:sp>
          <p:nvSpPr>
            <p:cNvPr id="2268" name="Google Shape;2268;p50"/>
            <p:cNvSpPr/>
            <p:nvPr/>
          </p:nvSpPr>
          <p:spPr>
            <a:xfrm>
              <a:off x="7507605" y="2667318"/>
              <a:ext cx="1208088" cy="989012"/>
            </a:xfrm>
            <a:prstGeom prst="rect">
              <a:avLst/>
            </a:prstGeom>
            <a:solidFill>
              <a:srgbClr val="A9B6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C6884"/>
                </a:solidFill>
                <a:latin typeface="Arial"/>
                <a:ea typeface="Arial"/>
                <a:cs typeface="Arial"/>
                <a:sym typeface="Arial"/>
              </a:endParaRPr>
            </a:p>
          </p:txBody>
        </p:sp>
        <p:sp>
          <p:nvSpPr>
            <p:cNvPr id="2269" name="Google Shape;2269;p50"/>
            <p:cNvSpPr/>
            <p:nvPr/>
          </p:nvSpPr>
          <p:spPr>
            <a:xfrm>
              <a:off x="7566343" y="2762568"/>
              <a:ext cx="250825" cy="238125"/>
            </a:xfrm>
            <a:prstGeom prst="rect">
              <a:avLst/>
            </a:prstGeom>
            <a:solidFill>
              <a:srgbClr val="F4DFC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CPU</a:t>
              </a:r>
              <a:endParaRPr sz="1800">
                <a:solidFill>
                  <a:schemeClr val="dk1"/>
                </a:solidFill>
                <a:latin typeface="Arial"/>
                <a:ea typeface="Arial"/>
                <a:cs typeface="Arial"/>
                <a:sym typeface="Arial"/>
              </a:endParaRPr>
            </a:p>
          </p:txBody>
        </p:sp>
        <p:sp>
          <p:nvSpPr>
            <p:cNvPr id="2270" name="Google Shape;2270;p50"/>
            <p:cNvSpPr/>
            <p:nvPr/>
          </p:nvSpPr>
          <p:spPr>
            <a:xfrm>
              <a:off x="7844155" y="2759393"/>
              <a:ext cx="250825" cy="238125"/>
            </a:xfrm>
            <a:prstGeom prst="rect">
              <a:avLst/>
            </a:prstGeom>
            <a:solidFill>
              <a:srgbClr val="F4DFC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CPU</a:t>
              </a:r>
              <a:endParaRPr sz="1800">
                <a:solidFill>
                  <a:schemeClr val="dk1"/>
                </a:solidFill>
                <a:latin typeface="Arial"/>
                <a:ea typeface="Arial"/>
                <a:cs typeface="Arial"/>
                <a:sym typeface="Arial"/>
              </a:endParaRPr>
            </a:p>
          </p:txBody>
        </p:sp>
        <p:sp>
          <p:nvSpPr>
            <p:cNvPr id="2271" name="Google Shape;2271;p50"/>
            <p:cNvSpPr/>
            <p:nvPr/>
          </p:nvSpPr>
          <p:spPr>
            <a:xfrm>
              <a:off x="8120380" y="2765743"/>
              <a:ext cx="252413" cy="236537"/>
            </a:xfrm>
            <a:prstGeom prst="rect">
              <a:avLst/>
            </a:prstGeom>
            <a:solidFill>
              <a:srgbClr val="F4DFC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CPU</a:t>
              </a:r>
              <a:endParaRPr sz="1800">
                <a:solidFill>
                  <a:schemeClr val="dk1"/>
                </a:solidFill>
                <a:latin typeface="Arial"/>
                <a:ea typeface="Arial"/>
                <a:cs typeface="Arial"/>
                <a:sym typeface="Arial"/>
              </a:endParaRPr>
            </a:p>
          </p:txBody>
        </p:sp>
        <p:sp>
          <p:nvSpPr>
            <p:cNvPr id="2272" name="Google Shape;2272;p50"/>
            <p:cNvSpPr/>
            <p:nvPr/>
          </p:nvSpPr>
          <p:spPr>
            <a:xfrm>
              <a:off x="8398193" y="2760980"/>
              <a:ext cx="250825" cy="238125"/>
            </a:xfrm>
            <a:prstGeom prst="rect">
              <a:avLst/>
            </a:prstGeom>
            <a:solidFill>
              <a:srgbClr val="F4DFC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CPU</a:t>
              </a:r>
              <a:endParaRPr sz="1800">
                <a:solidFill>
                  <a:schemeClr val="dk1"/>
                </a:solidFill>
                <a:latin typeface="Arial"/>
                <a:ea typeface="Arial"/>
                <a:cs typeface="Arial"/>
                <a:sym typeface="Arial"/>
              </a:endParaRPr>
            </a:p>
          </p:txBody>
        </p:sp>
        <p:sp>
          <p:nvSpPr>
            <p:cNvPr id="2273" name="Google Shape;2273;p50"/>
            <p:cNvSpPr/>
            <p:nvPr/>
          </p:nvSpPr>
          <p:spPr>
            <a:xfrm>
              <a:off x="7566343" y="3154680"/>
              <a:ext cx="250825" cy="114300"/>
            </a:xfrm>
            <a:prstGeom prst="rect">
              <a:avLst/>
            </a:prstGeom>
            <a:solidFill>
              <a:srgbClr val="FFE98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L1</a:t>
              </a:r>
              <a:endParaRPr sz="1800">
                <a:solidFill>
                  <a:schemeClr val="dk1"/>
                </a:solidFill>
                <a:latin typeface="Arial"/>
                <a:ea typeface="Arial"/>
                <a:cs typeface="Arial"/>
                <a:sym typeface="Arial"/>
              </a:endParaRPr>
            </a:p>
          </p:txBody>
        </p:sp>
        <p:sp>
          <p:nvSpPr>
            <p:cNvPr id="2274" name="Google Shape;2274;p50"/>
            <p:cNvSpPr/>
            <p:nvPr/>
          </p:nvSpPr>
          <p:spPr>
            <a:xfrm>
              <a:off x="7844155" y="3154680"/>
              <a:ext cx="250825" cy="114300"/>
            </a:xfrm>
            <a:prstGeom prst="rect">
              <a:avLst/>
            </a:prstGeom>
            <a:solidFill>
              <a:srgbClr val="FFE98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L1</a:t>
              </a:r>
              <a:endParaRPr sz="1800">
                <a:solidFill>
                  <a:schemeClr val="dk1"/>
                </a:solidFill>
                <a:latin typeface="Arial"/>
                <a:ea typeface="Arial"/>
                <a:cs typeface="Arial"/>
                <a:sym typeface="Arial"/>
              </a:endParaRPr>
            </a:p>
          </p:txBody>
        </p:sp>
        <p:sp>
          <p:nvSpPr>
            <p:cNvPr id="2275" name="Google Shape;2275;p50"/>
            <p:cNvSpPr/>
            <p:nvPr/>
          </p:nvSpPr>
          <p:spPr>
            <a:xfrm>
              <a:off x="8120380" y="3154680"/>
              <a:ext cx="252413" cy="114300"/>
            </a:xfrm>
            <a:prstGeom prst="rect">
              <a:avLst/>
            </a:prstGeom>
            <a:solidFill>
              <a:srgbClr val="FFE98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L1</a:t>
              </a:r>
              <a:endParaRPr sz="1800">
                <a:solidFill>
                  <a:schemeClr val="dk1"/>
                </a:solidFill>
                <a:latin typeface="Arial"/>
                <a:ea typeface="Arial"/>
                <a:cs typeface="Arial"/>
                <a:sym typeface="Arial"/>
              </a:endParaRPr>
            </a:p>
          </p:txBody>
        </p:sp>
        <p:sp>
          <p:nvSpPr>
            <p:cNvPr id="2276" name="Google Shape;2276;p50"/>
            <p:cNvSpPr/>
            <p:nvPr/>
          </p:nvSpPr>
          <p:spPr>
            <a:xfrm>
              <a:off x="8398193" y="3159443"/>
              <a:ext cx="250825" cy="114300"/>
            </a:xfrm>
            <a:prstGeom prst="rect">
              <a:avLst/>
            </a:prstGeom>
            <a:solidFill>
              <a:srgbClr val="FFE98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L1</a:t>
              </a:r>
              <a:endParaRPr sz="1800">
                <a:solidFill>
                  <a:schemeClr val="dk1"/>
                </a:solidFill>
                <a:latin typeface="Arial"/>
                <a:ea typeface="Arial"/>
                <a:cs typeface="Arial"/>
                <a:sym typeface="Arial"/>
              </a:endParaRPr>
            </a:p>
          </p:txBody>
        </p:sp>
        <p:sp>
          <p:nvSpPr>
            <p:cNvPr id="2277" name="Google Shape;2277;p50"/>
            <p:cNvSpPr/>
            <p:nvPr/>
          </p:nvSpPr>
          <p:spPr>
            <a:xfrm>
              <a:off x="7566343" y="3429318"/>
              <a:ext cx="1082675" cy="114300"/>
            </a:xfrm>
            <a:prstGeom prst="rect">
              <a:avLst/>
            </a:prstGeom>
            <a:solidFill>
              <a:srgbClr val="EFBC83"/>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L2</a:t>
              </a:r>
              <a:endParaRPr sz="1800">
                <a:solidFill>
                  <a:schemeClr val="dk1"/>
                </a:solidFill>
                <a:latin typeface="Arial"/>
                <a:ea typeface="Arial"/>
                <a:cs typeface="Arial"/>
                <a:sym typeface="Arial"/>
              </a:endParaRPr>
            </a:p>
          </p:txBody>
        </p:sp>
        <p:cxnSp>
          <p:nvCxnSpPr>
            <p:cNvPr id="2278" name="Google Shape;2278;p50"/>
            <p:cNvCxnSpPr/>
            <p:nvPr/>
          </p:nvCxnSpPr>
          <p:spPr>
            <a:xfrm>
              <a:off x="7691755" y="3002280"/>
              <a:ext cx="0" cy="147638"/>
            </a:xfrm>
            <a:prstGeom prst="straightConnector1">
              <a:avLst/>
            </a:prstGeom>
            <a:noFill/>
            <a:ln cap="flat" cmpd="sng" w="12700">
              <a:solidFill>
                <a:schemeClr val="dk1"/>
              </a:solidFill>
              <a:prstDash val="solid"/>
              <a:round/>
              <a:headEnd len="sm" w="sm" type="triangle"/>
              <a:tailEnd len="sm" w="sm" type="triangle"/>
            </a:ln>
          </p:spPr>
        </p:cxnSp>
        <p:cxnSp>
          <p:nvCxnSpPr>
            <p:cNvPr id="2279" name="Google Shape;2279;p50"/>
            <p:cNvCxnSpPr/>
            <p:nvPr/>
          </p:nvCxnSpPr>
          <p:spPr>
            <a:xfrm>
              <a:off x="7975918" y="3002280"/>
              <a:ext cx="0" cy="147638"/>
            </a:xfrm>
            <a:prstGeom prst="straightConnector1">
              <a:avLst/>
            </a:prstGeom>
            <a:noFill/>
            <a:ln cap="flat" cmpd="sng" w="12700">
              <a:solidFill>
                <a:schemeClr val="dk1"/>
              </a:solidFill>
              <a:prstDash val="solid"/>
              <a:round/>
              <a:headEnd len="sm" w="sm" type="triangle"/>
              <a:tailEnd len="sm" w="sm" type="triangle"/>
            </a:ln>
          </p:spPr>
        </p:cxnSp>
        <p:cxnSp>
          <p:nvCxnSpPr>
            <p:cNvPr id="2280" name="Google Shape;2280;p50"/>
            <p:cNvCxnSpPr/>
            <p:nvPr/>
          </p:nvCxnSpPr>
          <p:spPr>
            <a:xfrm>
              <a:off x="8253730" y="3002280"/>
              <a:ext cx="0" cy="149225"/>
            </a:xfrm>
            <a:prstGeom prst="straightConnector1">
              <a:avLst/>
            </a:prstGeom>
            <a:noFill/>
            <a:ln cap="flat" cmpd="sng" w="12700">
              <a:solidFill>
                <a:schemeClr val="dk1"/>
              </a:solidFill>
              <a:prstDash val="solid"/>
              <a:round/>
              <a:headEnd len="sm" w="sm" type="triangle"/>
              <a:tailEnd len="sm" w="sm" type="triangle"/>
            </a:ln>
          </p:spPr>
        </p:cxnSp>
        <p:cxnSp>
          <p:nvCxnSpPr>
            <p:cNvPr id="2281" name="Google Shape;2281;p50"/>
            <p:cNvCxnSpPr/>
            <p:nvPr/>
          </p:nvCxnSpPr>
          <p:spPr>
            <a:xfrm>
              <a:off x="8528368" y="3007043"/>
              <a:ext cx="0" cy="147637"/>
            </a:xfrm>
            <a:prstGeom prst="straightConnector1">
              <a:avLst/>
            </a:prstGeom>
            <a:noFill/>
            <a:ln cap="flat" cmpd="sng" w="12700">
              <a:solidFill>
                <a:schemeClr val="dk1"/>
              </a:solidFill>
              <a:prstDash val="solid"/>
              <a:round/>
              <a:headEnd len="sm" w="sm" type="triangle"/>
              <a:tailEnd len="sm" w="sm" type="triangle"/>
            </a:ln>
          </p:spPr>
        </p:cxnSp>
        <p:cxnSp>
          <p:nvCxnSpPr>
            <p:cNvPr id="2282" name="Google Shape;2282;p50"/>
            <p:cNvCxnSpPr/>
            <p:nvPr/>
          </p:nvCxnSpPr>
          <p:spPr>
            <a:xfrm>
              <a:off x="7691755" y="3278505"/>
              <a:ext cx="0" cy="147638"/>
            </a:xfrm>
            <a:prstGeom prst="straightConnector1">
              <a:avLst/>
            </a:prstGeom>
            <a:noFill/>
            <a:ln cap="flat" cmpd="sng" w="12700">
              <a:solidFill>
                <a:schemeClr val="dk1"/>
              </a:solidFill>
              <a:prstDash val="solid"/>
              <a:round/>
              <a:headEnd len="sm" w="sm" type="triangle"/>
              <a:tailEnd len="sm" w="sm" type="triangle"/>
            </a:ln>
          </p:spPr>
        </p:cxnSp>
        <p:cxnSp>
          <p:nvCxnSpPr>
            <p:cNvPr id="2283" name="Google Shape;2283;p50"/>
            <p:cNvCxnSpPr/>
            <p:nvPr/>
          </p:nvCxnSpPr>
          <p:spPr>
            <a:xfrm>
              <a:off x="7969568" y="3278505"/>
              <a:ext cx="0" cy="147638"/>
            </a:xfrm>
            <a:prstGeom prst="straightConnector1">
              <a:avLst/>
            </a:prstGeom>
            <a:noFill/>
            <a:ln cap="flat" cmpd="sng" w="12700">
              <a:solidFill>
                <a:schemeClr val="dk1"/>
              </a:solidFill>
              <a:prstDash val="solid"/>
              <a:round/>
              <a:headEnd len="sm" w="sm" type="triangle"/>
              <a:tailEnd len="sm" w="sm" type="triangle"/>
            </a:ln>
          </p:spPr>
        </p:cxnSp>
        <p:cxnSp>
          <p:nvCxnSpPr>
            <p:cNvPr id="2284" name="Google Shape;2284;p50"/>
            <p:cNvCxnSpPr/>
            <p:nvPr/>
          </p:nvCxnSpPr>
          <p:spPr>
            <a:xfrm>
              <a:off x="8252143" y="3272155"/>
              <a:ext cx="0" cy="147638"/>
            </a:xfrm>
            <a:prstGeom prst="straightConnector1">
              <a:avLst/>
            </a:prstGeom>
            <a:noFill/>
            <a:ln cap="flat" cmpd="sng" w="12700">
              <a:solidFill>
                <a:schemeClr val="dk1"/>
              </a:solidFill>
              <a:prstDash val="solid"/>
              <a:round/>
              <a:headEnd len="sm" w="sm" type="triangle"/>
              <a:tailEnd len="sm" w="sm" type="triangle"/>
            </a:ln>
          </p:spPr>
        </p:cxnSp>
        <p:cxnSp>
          <p:nvCxnSpPr>
            <p:cNvPr id="2285" name="Google Shape;2285;p50"/>
            <p:cNvCxnSpPr/>
            <p:nvPr/>
          </p:nvCxnSpPr>
          <p:spPr>
            <a:xfrm>
              <a:off x="8523605" y="3272155"/>
              <a:ext cx="0" cy="147638"/>
            </a:xfrm>
            <a:prstGeom prst="straightConnector1">
              <a:avLst/>
            </a:prstGeom>
            <a:noFill/>
            <a:ln cap="flat" cmpd="sng" w="12700">
              <a:solidFill>
                <a:schemeClr val="dk1"/>
              </a:solidFill>
              <a:prstDash val="solid"/>
              <a:round/>
              <a:headEnd len="sm" w="sm" type="triangle"/>
              <a:tailEnd len="sm" w="sm" type="triangle"/>
            </a:ln>
          </p:spPr>
        </p:cxnSp>
        <p:cxnSp>
          <p:nvCxnSpPr>
            <p:cNvPr id="2286" name="Google Shape;2286;p50"/>
            <p:cNvCxnSpPr/>
            <p:nvPr/>
          </p:nvCxnSpPr>
          <p:spPr>
            <a:xfrm>
              <a:off x="8120380" y="3542030"/>
              <a:ext cx="0" cy="273050"/>
            </a:xfrm>
            <a:prstGeom prst="straightConnector1">
              <a:avLst/>
            </a:prstGeom>
            <a:noFill/>
            <a:ln cap="flat" cmpd="sng" w="12700">
              <a:solidFill>
                <a:schemeClr val="dk1"/>
              </a:solidFill>
              <a:prstDash val="solid"/>
              <a:round/>
              <a:headEnd len="sm" w="sm" type="triangle"/>
              <a:tailEnd len="sm" w="sm" type="triangle"/>
            </a:ln>
          </p:spPr>
        </p:cxnSp>
        <p:sp>
          <p:nvSpPr>
            <p:cNvPr id="2287" name="Google Shape;2287;p50"/>
            <p:cNvSpPr txBox="1"/>
            <p:nvPr/>
          </p:nvSpPr>
          <p:spPr>
            <a:xfrm>
              <a:off x="7372668" y="3041968"/>
              <a:ext cx="138112" cy="1746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p:txBody>
        </p:sp>
        <p:sp>
          <p:nvSpPr>
            <p:cNvPr id="2288" name="Google Shape;2288;p50"/>
            <p:cNvSpPr/>
            <p:nvPr/>
          </p:nvSpPr>
          <p:spPr>
            <a:xfrm>
              <a:off x="7118668" y="4056380"/>
              <a:ext cx="1133475" cy="171450"/>
            </a:xfrm>
            <a:prstGeom prst="rect">
              <a:avLst/>
            </a:prstGeom>
            <a:solidFill>
              <a:srgbClr val="EFBC83"/>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L3 Cache / Snoop Filter</a:t>
              </a:r>
              <a:endParaRPr sz="1800">
                <a:solidFill>
                  <a:schemeClr val="dk1"/>
                </a:solidFill>
                <a:latin typeface="Arial"/>
                <a:ea typeface="Arial"/>
                <a:cs typeface="Arial"/>
                <a:sym typeface="Arial"/>
              </a:endParaRPr>
            </a:p>
          </p:txBody>
        </p:sp>
        <p:sp>
          <p:nvSpPr>
            <p:cNvPr id="2289" name="Google Shape;2289;p50"/>
            <p:cNvSpPr/>
            <p:nvPr/>
          </p:nvSpPr>
          <p:spPr>
            <a:xfrm>
              <a:off x="6166168" y="4499293"/>
              <a:ext cx="461962" cy="338137"/>
            </a:xfrm>
            <a:prstGeom prst="rect">
              <a:avLst/>
            </a:prstGeom>
            <a:solidFill>
              <a:srgbClr val="FFE98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Memory</a:t>
              </a:r>
              <a:br>
                <a:rPr lang="en-US" sz="900">
                  <a:solidFill>
                    <a:schemeClr val="dk1"/>
                  </a:solidFill>
                  <a:latin typeface="Arial"/>
                  <a:ea typeface="Arial"/>
                  <a:cs typeface="Arial"/>
                  <a:sym typeface="Arial"/>
                </a:rPr>
              </a:br>
              <a:r>
                <a:rPr lang="en-US" sz="900">
                  <a:solidFill>
                    <a:schemeClr val="dk1"/>
                  </a:solidFill>
                  <a:latin typeface="Arial"/>
                  <a:ea typeface="Arial"/>
                  <a:cs typeface="Arial"/>
                  <a:sym typeface="Arial"/>
                </a:rPr>
                <a:t>Controller</a:t>
              </a:r>
              <a:endParaRPr sz="1800">
                <a:solidFill>
                  <a:schemeClr val="dk1"/>
                </a:solidFill>
                <a:latin typeface="Arial"/>
                <a:ea typeface="Arial"/>
                <a:cs typeface="Arial"/>
                <a:sym typeface="Arial"/>
              </a:endParaRPr>
            </a:p>
          </p:txBody>
        </p:sp>
        <p:sp>
          <p:nvSpPr>
            <p:cNvPr id="2290" name="Google Shape;2290;p50"/>
            <p:cNvSpPr/>
            <p:nvPr/>
          </p:nvSpPr>
          <p:spPr>
            <a:xfrm>
              <a:off x="6813868" y="4499293"/>
              <a:ext cx="460375" cy="338137"/>
            </a:xfrm>
            <a:prstGeom prst="rect">
              <a:avLst/>
            </a:prstGeom>
            <a:solidFill>
              <a:srgbClr val="FFE98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Memory</a:t>
              </a:r>
              <a:br>
                <a:rPr lang="en-US" sz="900">
                  <a:solidFill>
                    <a:schemeClr val="dk1"/>
                  </a:solidFill>
                  <a:latin typeface="Arial"/>
                  <a:ea typeface="Arial"/>
                  <a:cs typeface="Arial"/>
                  <a:sym typeface="Arial"/>
                </a:rPr>
              </a:br>
              <a:r>
                <a:rPr lang="en-US" sz="900">
                  <a:solidFill>
                    <a:schemeClr val="dk1"/>
                  </a:solidFill>
                  <a:latin typeface="Arial"/>
                  <a:ea typeface="Arial"/>
                  <a:cs typeface="Arial"/>
                  <a:sym typeface="Arial"/>
                </a:rPr>
                <a:t>Controller</a:t>
              </a:r>
              <a:endParaRPr sz="1800">
                <a:solidFill>
                  <a:schemeClr val="dk1"/>
                </a:solidFill>
                <a:latin typeface="Arial"/>
                <a:ea typeface="Arial"/>
                <a:cs typeface="Arial"/>
                <a:sym typeface="Arial"/>
              </a:endParaRPr>
            </a:p>
          </p:txBody>
        </p:sp>
        <p:sp>
          <p:nvSpPr>
            <p:cNvPr id="2291" name="Google Shape;2291;p50"/>
            <p:cNvSpPr/>
            <p:nvPr/>
          </p:nvSpPr>
          <p:spPr>
            <a:xfrm>
              <a:off x="8752205" y="4499293"/>
              <a:ext cx="461963" cy="338137"/>
            </a:xfrm>
            <a:prstGeom prst="rect">
              <a:avLst/>
            </a:prstGeom>
            <a:solidFill>
              <a:srgbClr val="A9B6C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Offload</a:t>
              </a:r>
              <a:endParaRPr sz="1800">
                <a:solidFill>
                  <a:schemeClr val="dk1"/>
                </a:solidFill>
                <a:latin typeface="Arial"/>
                <a:ea typeface="Arial"/>
                <a:cs typeface="Arial"/>
                <a:sym typeface="Arial"/>
              </a:endParaRPr>
            </a:p>
          </p:txBody>
        </p:sp>
        <p:cxnSp>
          <p:nvCxnSpPr>
            <p:cNvPr id="2292" name="Google Shape;2292;p50"/>
            <p:cNvCxnSpPr/>
            <p:nvPr/>
          </p:nvCxnSpPr>
          <p:spPr>
            <a:xfrm>
              <a:off x="6396355" y="4331018"/>
              <a:ext cx="0" cy="163512"/>
            </a:xfrm>
            <a:prstGeom prst="straightConnector1">
              <a:avLst/>
            </a:prstGeom>
            <a:noFill/>
            <a:ln cap="flat" cmpd="sng" w="12700">
              <a:solidFill>
                <a:schemeClr val="dk1"/>
              </a:solidFill>
              <a:prstDash val="solid"/>
              <a:round/>
              <a:headEnd len="sm" w="sm" type="triangle"/>
              <a:tailEnd len="sm" w="sm" type="triangle"/>
            </a:ln>
          </p:spPr>
        </p:cxnSp>
        <p:cxnSp>
          <p:nvCxnSpPr>
            <p:cNvPr id="2293" name="Google Shape;2293;p50"/>
            <p:cNvCxnSpPr/>
            <p:nvPr/>
          </p:nvCxnSpPr>
          <p:spPr>
            <a:xfrm>
              <a:off x="7034530" y="4335780"/>
              <a:ext cx="0" cy="163513"/>
            </a:xfrm>
            <a:prstGeom prst="straightConnector1">
              <a:avLst/>
            </a:prstGeom>
            <a:noFill/>
            <a:ln cap="flat" cmpd="sng" w="12700">
              <a:solidFill>
                <a:schemeClr val="dk1"/>
              </a:solidFill>
              <a:prstDash val="solid"/>
              <a:round/>
              <a:headEnd len="sm" w="sm" type="triangle"/>
              <a:tailEnd len="sm" w="sm" type="triangle"/>
            </a:ln>
          </p:spPr>
        </p:cxnSp>
        <p:cxnSp>
          <p:nvCxnSpPr>
            <p:cNvPr id="2294" name="Google Shape;2294;p50"/>
            <p:cNvCxnSpPr/>
            <p:nvPr/>
          </p:nvCxnSpPr>
          <p:spPr>
            <a:xfrm>
              <a:off x="9028430" y="4335780"/>
              <a:ext cx="0" cy="163513"/>
            </a:xfrm>
            <a:prstGeom prst="straightConnector1">
              <a:avLst/>
            </a:prstGeom>
            <a:noFill/>
            <a:ln cap="flat" cmpd="sng" w="12700">
              <a:solidFill>
                <a:schemeClr val="dk1"/>
              </a:solidFill>
              <a:prstDash val="solid"/>
              <a:round/>
              <a:headEnd len="sm" w="sm" type="triangle"/>
              <a:tailEnd len="sm" w="sm" type="triangle"/>
            </a:ln>
          </p:spPr>
        </p:cxnSp>
        <p:sp>
          <p:nvSpPr>
            <p:cNvPr id="2295" name="Google Shape;2295;p50"/>
            <p:cNvSpPr/>
            <p:nvPr/>
          </p:nvSpPr>
          <p:spPr>
            <a:xfrm>
              <a:off x="7496493" y="4469130"/>
              <a:ext cx="461962" cy="336550"/>
            </a:xfrm>
            <a:prstGeom prst="rect">
              <a:avLst/>
            </a:prstGeom>
            <a:solidFill>
              <a:srgbClr val="A9B6C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296" name="Google Shape;2296;p50"/>
            <p:cNvSpPr/>
            <p:nvPr/>
          </p:nvSpPr>
          <p:spPr>
            <a:xfrm>
              <a:off x="8142605" y="4469130"/>
              <a:ext cx="461963" cy="336550"/>
            </a:xfrm>
            <a:prstGeom prst="rect">
              <a:avLst/>
            </a:prstGeom>
            <a:solidFill>
              <a:srgbClr val="A9B6C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297" name="Google Shape;2297;p50"/>
            <p:cNvSpPr/>
            <p:nvPr/>
          </p:nvSpPr>
          <p:spPr>
            <a:xfrm>
              <a:off x="7459980" y="4499293"/>
              <a:ext cx="461963" cy="338137"/>
            </a:xfrm>
            <a:prstGeom prst="rect">
              <a:avLst/>
            </a:prstGeom>
            <a:solidFill>
              <a:srgbClr val="A9B6C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PCIE</a:t>
              </a:r>
              <a:endParaRPr sz="1800">
                <a:solidFill>
                  <a:schemeClr val="dk1"/>
                </a:solidFill>
                <a:latin typeface="Arial"/>
                <a:ea typeface="Arial"/>
                <a:cs typeface="Arial"/>
                <a:sym typeface="Arial"/>
              </a:endParaRPr>
            </a:p>
          </p:txBody>
        </p:sp>
        <p:sp>
          <p:nvSpPr>
            <p:cNvPr id="2298" name="Google Shape;2298;p50"/>
            <p:cNvSpPr/>
            <p:nvPr/>
          </p:nvSpPr>
          <p:spPr>
            <a:xfrm>
              <a:off x="8106093" y="4499293"/>
              <a:ext cx="461962" cy="338137"/>
            </a:xfrm>
            <a:prstGeom prst="rect">
              <a:avLst/>
            </a:prstGeom>
            <a:solidFill>
              <a:srgbClr val="A9B6C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Ethernet</a:t>
              </a:r>
              <a:endParaRPr sz="1800">
                <a:solidFill>
                  <a:schemeClr val="dk1"/>
                </a:solidFill>
                <a:latin typeface="Arial"/>
                <a:ea typeface="Arial"/>
                <a:cs typeface="Arial"/>
                <a:sym typeface="Arial"/>
              </a:endParaRPr>
            </a:p>
          </p:txBody>
        </p:sp>
        <p:cxnSp>
          <p:nvCxnSpPr>
            <p:cNvPr id="2299" name="Google Shape;2299;p50"/>
            <p:cNvCxnSpPr/>
            <p:nvPr/>
          </p:nvCxnSpPr>
          <p:spPr>
            <a:xfrm>
              <a:off x="7691755" y="4335780"/>
              <a:ext cx="0" cy="163513"/>
            </a:xfrm>
            <a:prstGeom prst="straightConnector1">
              <a:avLst/>
            </a:prstGeom>
            <a:noFill/>
            <a:ln cap="flat" cmpd="sng" w="12700">
              <a:solidFill>
                <a:schemeClr val="dk1"/>
              </a:solidFill>
              <a:prstDash val="solid"/>
              <a:round/>
              <a:headEnd len="sm" w="sm" type="triangle"/>
              <a:tailEnd len="sm" w="sm" type="triangle"/>
            </a:ln>
          </p:spPr>
        </p:cxnSp>
        <p:cxnSp>
          <p:nvCxnSpPr>
            <p:cNvPr id="2300" name="Google Shape;2300;p50"/>
            <p:cNvCxnSpPr/>
            <p:nvPr/>
          </p:nvCxnSpPr>
          <p:spPr>
            <a:xfrm>
              <a:off x="8329930" y="4331018"/>
              <a:ext cx="0" cy="163512"/>
            </a:xfrm>
            <a:prstGeom prst="straightConnector1">
              <a:avLst/>
            </a:prstGeom>
            <a:noFill/>
            <a:ln cap="flat" cmpd="sng" w="12700">
              <a:solidFill>
                <a:schemeClr val="dk1"/>
              </a:solidFill>
              <a:prstDash val="solid"/>
              <a:round/>
              <a:headEnd len="sm" w="sm" type="triangle"/>
              <a:tailEnd len="sm" w="sm" type="triangle"/>
            </a:ln>
          </p:spPr>
        </p:cxnSp>
        <p:sp>
          <p:nvSpPr>
            <p:cNvPr id="2301" name="Google Shape;2301;p50"/>
            <p:cNvSpPr/>
            <p:nvPr/>
          </p:nvSpPr>
          <p:spPr>
            <a:xfrm>
              <a:off x="6876573" y="5021580"/>
              <a:ext cx="374650" cy="258763"/>
            </a:xfrm>
            <a:prstGeom prst="rect">
              <a:avLst/>
            </a:prstGeom>
            <a:solidFill>
              <a:srgbClr val="C0D75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302" name="Google Shape;2302;p50"/>
            <p:cNvSpPr/>
            <p:nvPr/>
          </p:nvSpPr>
          <p:spPr>
            <a:xfrm>
              <a:off x="6844823" y="5051743"/>
              <a:ext cx="373063" cy="260350"/>
            </a:xfrm>
            <a:prstGeom prst="rect">
              <a:avLst/>
            </a:prstGeom>
            <a:solidFill>
              <a:srgbClr val="C0D75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DDR</a:t>
              </a:r>
              <a:endParaRPr sz="1800">
                <a:solidFill>
                  <a:schemeClr val="dk1"/>
                </a:solidFill>
                <a:latin typeface="Arial"/>
                <a:ea typeface="Arial"/>
                <a:cs typeface="Arial"/>
                <a:sym typeface="Arial"/>
              </a:endParaRPr>
            </a:p>
          </p:txBody>
        </p:sp>
        <p:cxnSp>
          <p:nvCxnSpPr>
            <p:cNvPr id="2303" name="Google Shape;2303;p50"/>
            <p:cNvCxnSpPr/>
            <p:nvPr/>
          </p:nvCxnSpPr>
          <p:spPr>
            <a:xfrm>
              <a:off x="7044040" y="4834255"/>
              <a:ext cx="4762" cy="217488"/>
            </a:xfrm>
            <a:prstGeom prst="straightConnector1">
              <a:avLst/>
            </a:prstGeom>
            <a:noFill/>
            <a:ln cap="flat" cmpd="sng" w="12700">
              <a:solidFill>
                <a:schemeClr val="dk1"/>
              </a:solidFill>
              <a:prstDash val="solid"/>
              <a:round/>
              <a:headEnd len="sm" w="sm" type="triangle"/>
              <a:tailEnd len="sm" w="sm" type="triangle"/>
            </a:ln>
          </p:spPr>
        </p:cxnSp>
        <p:sp>
          <p:nvSpPr>
            <p:cNvPr id="2304" name="Google Shape;2304;p50"/>
            <p:cNvSpPr/>
            <p:nvPr/>
          </p:nvSpPr>
          <p:spPr>
            <a:xfrm>
              <a:off x="6241573" y="5034599"/>
              <a:ext cx="374650" cy="258763"/>
            </a:xfrm>
            <a:prstGeom prst="rect">
              <a:avLst/>
            </a:prstGeom>
            <a:solidFill>
              <a:srgbClr val="C0D75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305" name="Google Shape;2305;p50"/>
            <p:cNvSpPr/>
            <p:nvPr/>
          </p:nvSpPr>
          <p:spPr>
            <a:xfrm>
              <a:off x="6209823" y="5064762"/>
              <a:ext cx="373063" cy="260350"/>
            </a:xfrm>
            <a:prstGeom prst="rect">
              <a:avLst/>
            </a:prstGeom>
            <a:solidFill>
              <a:srgbClr val="C0D75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DDR</a:t>
              </a:r>
              <a:endParaRPr sz="1800">
                <a:solidFill>
                  <a:schemeClr val="dk1"/>
                </a:solidFill>
                <a:latin typeface="Arial"/>
                <a:ea typeface="Arial"/>
                <a:cs typeface="Arial"/>
                <a:sym typeface="Arial"/>
              </a:endParaRPr>
            </a:p>
          </p:txBody>
        </p:sp>
        <p:cxnSp>
          <p:nvCxnSpPr>
            <p:cNvPr id="2306" name="Google Shape;2306;p50"/>
            <p:cNvCxnSpPr/>
            <p:nvPr/>
          </p:nvCxnSpPr>
          <p:spPr>
            <a:xfrm flipH="1">
              <a:off x="6399527" y="4837430"/>
              <a:ext cx="1587" cy="217488"/>
            </a:xfrm>
            <a:prstGeom prst="straightConnector1">
              <a:avLst/>
            </a:prstGeom>
            <a:noFill/>
            <a:ln cap="flat" cmpd="sng" w="12700">
              <a:solidFill>
                <a:schemeClr val="dk1"/>
              </a:solidFill>
              <a:prstDash val="solid"/>
              <a:round/>
              <a:headEnd len="sm" w="sm" type="triangle"/>
              <a:tailEnd len="sm" w="sm" type="triangle"/>
            </a:ln>
          </p:spPr>
        </p:cxnSp>
      </p:grpSp>
      <p:sp>
        <p:nvSpPr>
          <p:cNvPr id="2307" name="Google Shape;2307;p50"/>
          <p:cNvSpPr/>
          <p:nvPr/>
        </p:nvSpPr>
        <p:spPr>
          <a:xfrm>
            <a:off x="1703526" y="4444394"/>
            <a:ext cx="3121058" cy="549280"/>
          </a:xfrm>
          <a:custGeom>
            <a:rect b="b" l="l" r="r" t="t"/>
            <a:pathLst>
              <a:path extrusionOk="0" h="120000" w="120000">
                <a:moveTo>
                  <a:pt x="0" y="0"/>
                </a:moveTo>
                <a:lnTo>
                  <a:pt x="120000" y="0"/>
                </a:lnTo>
                <a:lnTo>
                  <a:pt x="120000" y="120000"/>
                </a:lnTo>
                <a:lnTo>
                  <a:pt x="0" y="120000"/>
                </a:lnTo>
                <a:close/>
              </a:path>
              <a:path extrusionOk="0" fill="none" h="120000" w="120000">
                <a:moveTo>
                  <a:pt x="119998" y="64116"/>
                </a:moveTo>
                <a:lnTo>
                  <a:pt x="190831" y="170862"/>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Solution #1: DDR Memory Controller page management </a:t>
            </a:r>
            <a:endParaRPr/>
          </a:p>
        </p:txBody>
      </p:sp>
      <p:sp>
        <p:nvSpPr>
          <p:cNvPr id="2308" name="Google Shape;2308;p50"/>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309" name="Google Shape;2309;p50"/>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3" name="Shape 2313"/>
        <p:cNvGrpSpPr/>
        <p:nvPr/>
      </p:nvGrpSpPr>
      <p:grpSpPr>
        <a:xfrm>
          <a:off x="0" y="0"/>
          <a:ext cx="0" cy="0"/>
          <a:chOff x="0" y="0"/>
          <a:chExt cx="0" cy="0"/>
        </a:xfrm>
      </p:grpSpPr>
      <p:sp>
        <p:nvSpPr>
          <p:cNvPr id="2314" name="Google Shape;2314;p5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Solution #1: DDR page management </a:t>
            </a:r>
            <a:endParaRPr/>
          </a:p>
        </p:txBody>
      </p:sp>
      <p:pic>
        <p:nvPicPr>
          <p:cNvPr descr="Diagram&#10;&#10;Description automatically generated" id="2315" name="Google Shape;2315;p51"/>
          <p:cNvPicPr preferRelativeResize="0"/>
          <p:nvPr/>
        </p:nvPicPr>
        <p:blipFill rotWithShape="1">
          <a:blip r:embed="rId3">
            <a:alphaModFix/>
          </a:blip>
          <a:srcRect b="0" l="0" r="0" t="0"/>
          <a:stretch/>
        </p:blipFill>
        <p:spPr>
          <a:xfrm>
            <a:off x="5732599" y="1167904"/>
            <a:ext cx="6015250" cy="2432727"/>
          </a:xfrm>
          <a:prstGeom prst="rect">
            <a:avLst/>
          </a:prstGeom>
          <a:noFill/>
          <a:ln>
            <a:noFill/>
          </a:ln>
        </p:spPr>
      </p:pic>
      <p:pic>
        <p:nvPicPr>
          <p:cNvPr descr="Table&#10;&#10;Description automatically generated" id="2316" name="Google Shape;2316;p51"/>
          <p:cNvPicPr preferRelativeResize="0"/>
          <p:nvPr/>
        </p:nvPicPr>
        <p:blipFill rotWithShape="1">
          <a:blip r:embed="rId4">
            <a:alphaModFix/>
          </a:blip>
          <a:srcRect b="50000" l="0" r="44820" t="25143"/>
          <a:stretch/>
        </p:blipFill>
        <p:spPr>
          <a:xfrm>
            <a:off x="6577149" y="3870597"/>
            <a:ext cx="4039068" cy="1819499"/>
          </a:xfrm>
          <a:prstGeom prst="rect">
            <a:avLst/>
          </a:prstGeom>
          <a:noFill/>
          <a:ln>
            <a:noFill/>
          </a:ln>
        </p:spPr>
      </p:pic>
      <p:sp>
        <p:nvSpPr>
          <p:cNvPr id="2317" name="Google Shape;2317;p51"/>
          <p:cNvSpPr txBox="1"/>
          <p:nvPr/>
        </p:nvSpPr>
        <p:spPr>
          <a:xfrm>
            <a:off x="838200" y="1233577"/>
            <a:ext cx="4572000" cy="4943386"/>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DDR is organized in Pages</a:t>
            </a:r>
            <a:endParaRPr/>
          </a:p>
          <a:p>
            <a:pPr indent="-228600" lvl="1" marL="685800" marR="0" rtl="0" algn="l">
              <a:lnSpc>
                <a:spcPct val="90000"/>
              </a:lnSpc>
              <a:spcBef>
                <a:spcPts val="5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Identified by group, bank, row, column</a:t>
            </a:r>
            <a:endParaRPr/>
          </a:p>
          <a:p>
            <a:pPr indent="-228600" lvl="0" marL="228600" marR="0" rtl="0" algn="l">
              <a:lnSpc>
                <a:spcPct val="90000"/>
              </a:lnSpc>
              <a:spcBef>
                <a:spcPts val="10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Access in same page is fast</a:t>
            </a:r>
            <a:endParaRPr/>
          </a:p>
          <a:p>
            <a:pPr indent="-228600" lvl="1" marL="685800" marR="0" rtl="0" algn="l">
              <a:lnSpc>
                <a:spcPct val="90000"/>
              </a:lnSpc>
              <a:spcBef>
                <a:spcPts val="5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But memory controller may need to interleave refresh</a:t>
            </a:r>
            <a:endParaRPr/>
          </a:p>
          <a:p>
            <a:pPr indent="-228600" lvl="0" marL="228600" marR="0" rtl="0" algn="l">
              <a:lnSpc>
                <a:spcPct val="90000"/>
              </a:lnSpc>
              <a:spcBef>
                <a:spcPts val="10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Access to different page in same bank is slow </a:t>
            </a:r>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Objective</a:t>
            </a:r>
            <a:r>
              <a:rPr lang="en-US" sz="2400">
                <a:solidFill>
                  <a:schemeClr val="dk1"/>
                </a:solidFill>
                <a:latin typeface="Calibri"/>
                <a:ea typeface="Calibri"/>
                <a:cs typeface="Calibri"/>
                <a:sym typeface="Calibri"/>
              </a:rPr>
              <a:t>: generate sequences of addresses to stress memory controller page management</a:t>
            </a:r>
            <a:endParaRPr/>
          </a:p>
        </p:txBody>
      </p:sp>
      <p:sp>
        <p:nvSpPr>
          <p:cNvPr id="2318" name="Google Shape;2318;p51"/>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319" name="Google Shape;2319;p51"/>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3" name="Shape 2323"/>
        <p:cNvGrpSpPr/>
        <p:nvPr/>
      </p:nvGrpSpPr>
      <p:grpSpPr>
        <a:xfrm>
          <a:off x="0" y="0"/>
          <a:ext cx="0" cy="0"/>
          <a:chOff x="0" y="0"/>
          <a:chExt cx="0" cy="0"/>
        </a:xfrm>
      </p:grpSpPr>
      <p:sp>
        <p:nvSpPr>
          <p:cNvPr id="2324" name="Google Shape;2324;p5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Modeling DDR Memory Bank Address Sequences</a:t>
            </a:r>
            <a:endParaRPr/>
          </a:p>
        </p:txBody>
      </p:sp>
      <p:sp>
        <p:nvSpPr>
          <p:cNvPr id="2325" name="Google Shape;2325;p52"/>
          <p:cNvSpPr/>
          <p:nvPr/>
        </p:nvSpPr>
        <p:spPr>
          <a:xfrm>
            <a:off x="573482" y="2149717"/>
            <a:ext cx="4991124" cy="3546931"/>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component </a:t>
            </a:r>
            <a:r>
              <a:rPr lang="en-US" sz="1200">
                <a:solidFill>
                  <a:schemeClr val="dk1"/>
                </a:solidFill>
                <a:latin typeface="Consolas"/>
                <a:ea typeface="Consolas"/>
                <a:cs typeface="Consolas"/>
                <a:sym typeface="Consolas"/>
              </a:rPr>
              <a:t>ddr_page_addrs_c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state</a:t>
            </a:r>
            <a:r>
              <a:rPr lang="en-US" sz="1200">
                <a:solidFill>
                  <a:schemeClr val="dk1"/>
                </a:solidFill>
                <a:latin typeface="Consolas"/>
                <a:ea typeface="Consolas"/>
                <a:cs typeface="Consolas"/>
                <a:sym typeface="Consolas"/>
              </a:rPr>
              <a:t> ddr_page_s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bit</a:t>
            </a:r>
            <a:r>
              <a:rPr lang="en-US" sz="1200">
                <a:solidFill>
                  <a:schemeClr val="dk1"/>
                </a:solidFill>
                <a:latin typeface="Consolas"/>
                <a:ea typeface="Consolas"/>
                <a:cs typeface="Consolas"/>
                <a:sym typeface="Consolas"/>
              </a:rPr>
              <a:t> [ 2] group;</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bit</a:t>
            </a:r>
            <a:r>
              <a:rPr lang="en-US" sz="1200">
                <a:solidFill>
                  <a:schemeClr val="dk1"/>
                </a:solidFill>
                <a:latin typeface="Consolas"/>
                <a:ea typeface="Consolas"/>
                <a:cs typeface="Consolas"/>
                <a:sym typeface="Consolas"/>
              </a:rPr>
              <a:t> [ 2] bank;</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bit</a:t>
            </a:r>
            <a:r>
              <a:rPr lang="en-US" sz="1200">
                <a:solidFill>
                  <a:schemeClr val="dk1"/>
                </a:solidFill>
                <a:latin typeface="Consolas"/>
                <a:ea typeface="Consolas"/>
                <a:cs typeface="Consolas"/>
                <a:sym typeface="Consolas"/>
              </a:rPr>
              <a:t> [16] row;</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bit</a:t>
            </a:r>
            <a:r>
              <a:rPr lang="en-US" sz="1200">
                <a:solidFill>
                  <a:schemeClr val="dk1"/>
                </a:solidFill>
                <a:latin typeface="Consolas"/>
                <a:ea typeface="Consolas"/>
                <a:cs typeface="Consolas"/>
                <a:sym typeface="Consolas"/>
              </a:rPr>
              <a:t> [10] column;</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bit</a:t>
            </a:r>
            <a:r>
              <a:rPr lang="en-US" sz="1200">
                <a:solidFill>
                  <a:schemeClr val="dk1"/>
                </a:solidFill>
                <a:latin typeface="Consolas"/>
                <a:ea typeface="Consolas"/>
                <a:cs typeface="Consolas"/>
                <a:sym typeface="Consolas"/>
              </a:rPr>
              <a:t> [64] addr;</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addr[18: 9] == column;</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addr[34:19] == row;</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addr[36:35] == bank;</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addr[38:37] == group;</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pool</a:t>
            </a:r>
            <a:r>
              <a:rPr lang="en-US" sz="1200">
                <a:solidFill>
                  <a:schemeClr val="dk1"/>
                </a:solidFill>
                <a:latin typeface="Consolas"/>
                <a:ea typeface="Consolas"/>
                <a:cs typeface="Consolas"/>
                <a:sym typeface="Consolas"/>
              </a:rPr>
              <a:t> ddr_page_s ddr_page_p;</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bind</a:t>
            </a:r>
            <a:r>
              <a:rPr lang="en-US" sz="1200">
                <a:solidFill>
                  <a:schemeClr val="dk1"/>
                </a:solidFill>
                <a:latin typeface="Consolas"/>
                <a:ea typeface="Consolas"/>
                <a:cs typeface="Consolas"/>
                <a:sym typeface="Consolas"/>
              </a:rPr>
              <a:t> ddr_page_p *;</a:t>
            </a:r>
            <a:endParaRPr/>
          </a:p>
        </p:txBody>
      </p:sp>
      <p:sp>
        <p:nvSpPr>
          <p:cNvPr id="2326" name="Google Shape;2326;p52"/>
          <p:cNvSpPr/>
          <p:nvPr/>
        </p:nvSpPr>
        <p:spPr>
          <a:xfrm>
            <a:off x="5961271" y="2989972"/>
            <a:ext cx="3211750" cy="439027"/>
          </a:xfrm>
          <a:custGeom>
            <a:rect b="b" l="l" r="r" t="t"/>
            <a:pathLst>
              <a:path extrusionOk="0" h="120000" w="120000">
                <a:moveTo>
                  <a:pt x="0" y="0"/>
                </a:moveTo>
                <a:lnTo>
                  <a:pt x="120000" y="0"/>
                </a:lnTo>
                <a:lnTo>
                  <a:pt x="120000" y="120000"/>
                </a:lnTo>
                <a:lnTo>
                  <a:pt x="0" y="120000"/>
                </a:lnTo>
                <a:close/>
              </a:path>
              <a:path extrusionOk="0" fill="none" h="120000" w="120000">
                <a:moveTo>
                  <a:pt x="853" y="75214"/>
                </a:moveTo>
                <a:lnTo>
                  <a:pt x="-117940" y="-8590"/>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DDR page identification</a:t>
            </a:r>
            <a:endParaRPr/>
          </a:p>
        </p:txBody>
      </p:sp>
      <p:sp>
        <p:nvSpPr>
          <p:cNvPr id="2327" name="Google Shape;2327;p52"/>
          <p:cNvSpPr txBox="1"/>
          <p:nvPr/>
        </p:nvSpPr>
        <p:spPr>
          <a:xfrm>
            <a:off x="534379" y="1161352"/>
            <a:ext cx="10972800" cy="52322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Student Takeaway: </a:t>
            </a:r>
            <a:r>
              <a:rPr lang="en-US" sz="2800">
                <a:solidFill>
                  <a:schemeClr val="dk1"/>
                </a:solidFill>
                <a:latin typeface="Arial"/>
                <a:ea typeface="Arial"/>
                <a:cs typeface="Arial"/>
                <a:sym typeface="Arial"/>
              </a:rPr>
              <a:t>Modeling address sequences with state objects </a:t>
            </a:r>
            <a:endParaRPr/>
          </a:p>
        </p:txBody>
      </p:sp>
      <p:sp>
        <p:nvSpPr>
          <p:cNvPr id="2328" name="Google Shape;2328;p52"/>
          <p:cNvSpPr/>
          <p:nvPr/>
        </p:nvSpPr>
        <p:spPr>
          <a:xfrm>
            <a:off x="5961271" y="3674763"/>
            <a:ext cx="1974590" cy="375111"/>
          </a:xfrm>
          <a:custGeom>
            <a:rect b="b" l="l" r="r" t="t"/>
            <a:pathLst>
              <a:path extrusionOk="0" h="120000" w="120000">
                <a:moveTo>
                  <a:pt x="0" y="0"/>
                </a:moveTo>
                <a:lnTo>
                  <a:pt x="120000" y="0"/>
                </a:lnTo>
                <a:lnTo>
                  <a:pt x="120000" y="120000"/>
                </a:lnTo>
                <a:lnTo>
                  <a:pt x="0" y="120000"/>
                </a:lnTo>
                <a:close/>
              </a:path>
              <a:path extrusionOk="0" fill="none" h="120000" w="120000">
                <a:moveTo>
                  <a:pt x="816" y="56171"/>
                </a:moveTo>
                <a:lnTo>
                  <a:pt x="-195424" y="10279"/>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Resolved address</a:t>
            </a:r>
            <a:endParaRPr/>
          </a:p>
        </p:txBody>
      </p:sp>
      <p:sp>
        <p:nvSpPr>
          <p:cNvPr id="2329" name="Google Shape;2329;p52"/>
          <p:cNvSpPr/>
          <p:nvPr/>
        </p:nvSpPr>
        <p:spPr>
          <a:xfrm>
            <a:off x="5961271" y="4295638"/>
            <a:ext cx="3758380" cy="438763"/>
          </a:xfrm>
          <a:custGeom>
            <a:rect b="b" l="l" r="r" t="t"/>
            <a:pathLst>
              <a:path extrusionOk="0" h="120000" w="120000">
                <a:moveTo>
                  <a:pt x="0" y="0"/>
                </a:moveTo>
                <a:lnTo>
                  <a:pt x="120000" y="0"/>
                </a:lnTo>
                <a:lnTo>
                  <a:pt x="120000" y="120000"/>
                </a:lnTo>
                <a:lnTo>
                  <a:pt x="0" y="120000"/>
                </a:lnTo>
                <a:close/>
              </a:path>
              <a:path extrusionOk="0" fill="none" h="120000" w="120000">
                <a:moveTo>
                  <a:pt x="-596" y="59353"/>
                </a:moveTo>
                <a:lnTo>
                  <a:pt x="-63121" y="31975"/>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memory type specific constraints</a:t>
            </a:r>
            <a:endParaRPr/>
          </a:p>
        </p:txBody>
      </p:sp>
      <p:sp>
        <p:nvSpPr>
          <p:cNvPr id="2330" name="Google Shape;2330;p52"/>
          <p:cNvSpPr/>
          <p:nvPr/>
        </p:nvSpPr>
        <p:spPr>
          <a:xfrm>
            <a:off x="5961271" y="5136157"/>
            <a:ext cx="3758380" cy="438763"/>
          </a:xfrm>
          <a:custGeom>
            <a:rect b="b" l="l" r="r" t="t"/>
            <a:pathLst>
              <a:path extrusionOk="0" h="120000" w="120000">
                <a:moveTo>
                  <a:pt x="0" y="0"/>
                </a:moveTo>
                <a:lnTo>
                  <a:pt x="120000" y="0"/>
                </a:lnTo>
                <a:lnTo>
                  <a:pt x="120000" y="120000"/>
                </a:lnTo>
                <a:lnTo>
                  <a:pt x="0" y="120000"/>
                </a:lnTo>
                <a:close/>
              </a:path>
              <a:path extrusionOk="0" fill="none" h="120000" w="120000">
                <a:moveTo>
                  <a:pt x="-596" y="59353"/>
                </a:moveTo>
                <a:lnTo>
                  <a:pt x="-70656" y="74328"/>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create pool and bind </a:t>
            </a:r>
            <a:endParaRPr/>
          </a:p>
        </p:txBody>
      </p:sp>
      <p:sp>
        <p:nvSpPr>
          <p:cNvPr id="2331" name="Google Shape;2331;p52"/>
          <p:cNvSpPr/>
          <p:nvPr/>
        </p:nvSpPr>
        <p:spPr>
          <a:xfrm>
            <a:off x="5961271" y="2086328"/>
            <a:ext cx="3758380" cy="593644"/>
          </a:xfrm>
          <a:custGeom>
            <a:rect b="b" l="l" r="r" t="t"/>
            <a:pathLst>
              <a:path extrusionOk="0" h="120000" w="120000">
                <a:moveTo>
                  <a:pt x="0" y="0"/>
                </a:moveTo>
                <a:lnTo>
                  <a:pt x="120000" y="0"/>
                </a:lnTo>
                <a:lnTo>
                  <a:pt x="120000" y="120000"/>
                </a:lnTo>
                <a:lnTo>
                  <a:pt x="0" y="120000"/>
                </a:lnTo>
                <a:close/>
              </a:path>
              <a:path extrusionOk="0" fill="none" h="120000" w="120000">
                <a:moveTo>
                  <a:pt x="853" y="75214"/>
                </a:moveTo>
                <a:lnTo>
                  <a:pt x="-110170" y="82339"/>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State Objects allow sequencing constraints via </a:t>
            </a:r>
            <a:r>
              <a:rPr lang="en-US" sz="1800">
                <a:solidFill>
                  <a:srgbClr val="C00000"/>
                </a:solidFill>
                <a:latin typeface="Arial"/>
                <a:ea typeface="Arial"/>
                <a:cs typeface="Arial"/>
                <a:sym typeface="Arial"/>
              </a:rPr>
              <a:t>prev</a:t>
            </a:r>
            <a:r>
              <a:rPr lang="en-US" sz="1800">
                <a:solidFill>
                  <a:schemeClr val="lt1"/>
                </a:solidFill>
                <a:latin typeface="Arial"/>
                <a:ea typeface="Arial"/>
                <a:cs typeface="Arial"/>
                <a:sym typeface="Arial"/>
              </a:rPr>
              <a:t> variable</a:t>
            </a:r>
            <a:endParaRPr/>
          </a:p>
        </p:txBody>
      </p:sp>
      <p:sp>
        <p:nvSpPr>
          <p:cNvPr id="2332" name="Google Shape;2332;p52"/>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333" name="Google Shape;2333;p52"/>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5">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5">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5">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5">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5">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5">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5">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5">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5">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5">
                                            <p:txEl>
                                              <p:pRg end="9" st="9"/>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5">
                                            <p:txEl>
                                              <p:pRg end="10" st="1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5">
                                            <p:txEl>
                                              <p:pRg end="11" st="1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5">
                                            <p:txEl>
                                              <p:pRg end="12" st="1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5">
                                            <p:txEl>
                                              <p:pRg end="13" st="1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5">
                                            <p:txEl>
                                              <p:pRg end="14" st="1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5">
                                            <p:txEl>
                                              <p:pRg end="15" st="1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25">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7" name="Shape 2337"/>
        <p:cNvGrpSpPr/>
        <p:nvPr/>
      </p:nvGrpSpPr>
      <p:grpSpPr>
        <a:xfrm>
          <a:off x="0" y="0"/>
          <a:ext cx="0" cy="0"/>
          <a:chOff x="0" y="0"/>
          <a:chExt cx="0" cy="0"/>
        </a:xfrm>
      </p:grpSpPr>
      <p:sp>
        <p:nvSpPr>
          <p:cNvPr id="2338" name="Google Shape;2338;p5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Modeling DDR Memory Bank Address Sequences</a:t>
            </a:r>
            <a:endParaRPr/>
          </a:p>
        </p:txBody>
      </p:sp>
      <p:sp>
        <p:nvSpPr>
          <p:cNvPr id="2339" name="Google Shape;2339;p53"/>
          <p:cNvSpPr/>
          <p:nvPr/>
        </p:nvSpPr>
        <p:spPr>
          <a:xfrm>
            <a:off x="534379" y="1182308"/>
            <a:ext cx="4991124" cy="4310442"/>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action </a:t>
            </a:r>
            <a:r>
              <a:rPr lang="en-US" sz="1200">
                <a:solidFill>
                  <a:schemeClr val="dk1"/>
                </a:solidFill>
                <a:latin typeface="Consolas"/>
                <a:ea typeface="Consolas"/>
                <a:cs typeface="Consolas"/>
                <a:sym typeface="Consolas"/>
              </a:rPr>
              <a:t>ddr_same_page_a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output</a:t>
            </a:r>
            <a:r>
              <a:rPr lang="en-US" sz="1200">
                <a:solidFill>
                  <a:schemeClr val="dk1"/>
                </a:solidFill>
                <a:latin typeface="Consolas"/>
                <a:ea typeface="Consolas"/>
                <a:cs typeface="Consolas"/>
                <a:sym typeface="Consolas"/>
              </a:rPr>
              <a:t> ddr_page_s ddr_page;</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c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ddr_page.group  == ddr_page.</a:t>
            </a:r>
            <a:r>
              <a:rPr lang="en-US" sz="1200">
                <a:solidFill>
                  <a:srgbClr val="C00000"/>
                </a:solidFill>
                <a:latin typeface="Consolas"/>
                <a:ea typeface="Consolas"/>
                <a:cs typeface="Consolas"/>
                <a:sym typeface="Consolas"/>
              </a:rPr>
              <a:t>prev</a:t>
            </a:r>
            <a:r>
              <a:rPr lang="en-US" sz="1200">
                <a:solidFill>
                  <a:schemeClr val="dk1"/>
                </a:solidFill>
                <a:latin typeface="Consolas"/>
                <a:ea typeface="Consolas"/>
                <a:cs typeface="Consolas"/>
                <a:sym typeface="Consolas"/>
              </a:rPr>
              <a:t>.group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ddr_page.bank   == ddr_page.</a:t>
            </a:r>
            <a:r>
              <a:rPr lang="en-US" sz="1200">
                <a:solidFill>
                  <a:srgbClr val="C00000"/>
                </a:solidFill>
                <a:latin typeface="Consolas"/>
                <a:ea typeface="Consolas"/>
                <a:cs typeface="Consolas"/>
                <a:sym typeface="Consolas"/>
              </a:rPr>
              <a:t>prev</a:t>
            </a:r>
            <a:r>
              <a:rPr lang="en-US" sz="1200">
                <a:solidFill>
                  <a:schemeClr val="dk1"/>
                </a:solidFill>
                <a:latin typeface="Consolas"/>
                <a:ea typeface="Consolas"/>
                <a:cs typeface="Consolas"/>
                <a:sym typeface="Consolas"/>
              </a:rPr>
              <a:t>.bank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ddr_page.row    == ddr_page.</a:t>
            </a:r>
            <a:r>
              <a:rPr lang="en-US" sz="1200">
                <a:solidFill>
                  <a:srgbClr val="C00000"/>
                </a:solidFill>
                <a:latin typeface="Consolas"/>
                <a:ea typeface="Consolas"/>
                <a:cs typeface="Consolas"/>
                <a:sym typeface="Consolas"/>
              </a:rPr>
              <a:t>prev</a:t>
            </a:r>
            <a:r>
              <a:rPr lang="en-US" sz="1200">
                <a:solidFill>
                  <a:schemeClr val="dk1"/>
                </a:solidFill>
                <a:latin typeface="Consolas"/>
                <a:ea typeface="Consolas"/>
                <a:cs typeface="Consolas"/>
                <a:sym typeface="Consolas"/>
              </a:rPr>
              <a:t>.row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ddr_page.column == ddr_page.</a:t>
            </a:r>
            <a:r>
              <a:rPr lang="en-US" sz="1200">
                <a:solidFill>
                  <a:srgbClr val="C00000"/>
                </a:solidFill>
                <a:latin typeface="Consolas"/>
                <a:ea typeface="Consolas"/>
                <a:cs typeface="Consolas"/>
                <a:sym typeface="Consolas"/>
              </a:rPr>
              <a:t>prev</a:t>
            </a:r>
            <a:r>
              <a:rPr lang="en-US" sz="1200">
                <a:solidFill>
                  <a:schemeClr val="dk1"/>
                </a:solidFill>
                <a:latin typeface="Consolas"/>
                <a:ea typeface="Consolas"/>
                <a:cs typeface="Consolas"/>
                <a:sym typeface="Consolas"/>
              </a:rPr>
              <a:t>.column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ddr_same_bank_a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output</a:t>
            </a:r>
            <a:r>
              <a:rPr lang="en-US" sz="1200">
                <a:solidFill>
                  <a:schemeClr val="dk1"/>
                </a:solidFill>
                <a:latin typeface="Consolas"/>
                <a:ea typeface="Consolas"/>
                <a:cs typeface="Consolas"/>
                <a:sym typeface="Consolas"/>
              </a:rPr>
              <a:t> ddr_page_s ddr_page;</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c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ddr_page.group    == ddr_page.</a:t>
            </a:r>
            <a:r>
              <a:rPr lang="en-US" sz="1200">
                <a:solidFill>
                  <a:srgbClr val="C00000"/>
                </a:solidFill>
                <a:latin typeface="Consolas"/>
                <a:ea typeface="Consolas"/>
                <a:cs typeface="Consolas"/>
                <a:sym typeface="Consolas"/>
              </a:rPr>
              <a:t>prev</a:t>
            </a:r>
            <a:r>
              <a:rPr lang="en-US" sz="1200">
                <a:solidFill>
                  <a:schemeClr val="dk1"/>
                </a:solidFill>
                <a:latin typeface="Consolas"/>
                <a:ea typeface="Consolas"/>
                <a:cs typeface="Consolas"/>
                <a:sym typeface="Consolas"/>
              </a:rPr>
              <a:t>.group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ddr_page.bank     == ddr_page.</a:t>
            </a:r>
            <a:r>
              <a:rPr lang="en-US" sz="1200">
                <a:solidFill>
                  <a:srgbClr val="C00000"/>
                </a:solidFill>
                <a:latin typeface="Consolas"/>
                <a:ea typeface="Consolas"/>
                <a:cs typeface="Consolas"/>
                <a:sym typeface="Consolas"/>
              </a:rPr>
              <a:t>prev</a:t>
            </a:r>
            <a:r>
              <a:rPr lang="en-US" sz="1200">
                <a:solidFill>
                  <a:schemeClr val="dk1"/>
                </a:solidFill>
                <a:latin typeface="Consolas"/>
                <a:ea typeface="Consolas"/>
                <a:cs typeface="Consolas"/>
                <a:sym typeface="Consolas"/>
              </a:rPr>
              <a:t>.bank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 ddr_page.row    != ddr_page.</a:t>
            </a:r>
            <a:r>
              <a:rPr lang="en-US" sz="1200">
                <a:solidFill>
                  <a:srgbClr val="C00000"/>
                </a:solidFill>
                <a:latin typeface="Consolas"/>
                <a:ea typeface="Consolas"/>
                <a:cs typeface="Consolas"/>
                <a:sym typeface="Consolas"/>
              </a:rPr>
              <a:t>prev</a:t>
            </a:r>
            <a:r>
              <a:rPr lang="en-US" sz="1200">
                <a:solidFill>
                  <a:schemeClr val="dk1"/>
                </a:solidFill>
                <a:latin typeface="Consolas"/>
                <a:ea typeface="Consolas"/>
                <a:cs typeface="Consolas"/>
                <a:sym typeface="Consolas"/>
              </a:rPr>
              <a:t>.row  ||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ddr_page.column != ddr_page.</a:t>
            </a:r>
            <a:r>
              <a:rPr lang="en-US" sz="1200">
                <a:solidFill>
                  <a:srgbClr val="C00000"/>
                </a:solidFill>
                <a:latin typeface="Consolas"/>
                <a:ea typeface="Consolas"/>
                <a:cs typeface="Consolas"/>
                <a:sym typeface="Consolas"/>
              </a:rPr>
              <a:t>prev</a:t>
            </a:r>
            <a:r>
              <a:rPr lang="en-US" sz="1200">
                <a:solidFill>
                  <a:schemeClr val="dk1"/>
                </a:solidFill>
                <a:latin typeface="Consolas"/>
                <a:ea typeface="Consolas"/>
                <a:cs typeface="Consolas"/>
                <a:sym typeface="Consolas"/>
              </a:rPr>
              <a:t>.column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a:t>
            </a:r>
            <a:endParaRPr/>
          </a:p>
        </p:txBody>
      </p:sp>
      <p:sp>
        <p:nvSpPr>
          <p:cNvPr id="2340" name="Google Shape;2340;p53"/>
          <p:cNvSpPr/>
          <p:nvPr/>
        </p:nvSpPr>
        <p:spPr>
          <a:xfrm>
            <a:off x="5639803" y="1182308"/>
            <a:ext cx="2689188" cy="904947"/>
          </a:xfrm>
          <a:custGeom>
            <a:rect b="b" l="l" r="r" t="t"/>
            <a:pathLst>
              <a:path extrusionOk="0" h="120000" w="120000">
                <a:moveTo>
                  <a:pt x="0" y="0"/>
                </a:moveTo>
                <a:lnTo>
                  <a:pt x="120000" y="0"/>
                </a:lnTo>
                <a:lnTo>
                  <a:pt x="120000" y="120000"/>
                </a:lnTo>
                <a:lnTo>
                  <a:pt x="0" y="120000"/>
                </a:lnTo>
                <a:close/>
              </a:path>
              <a:path extrusionOk="0" fill="none" h="120000" w="120000">
                <a:moveTo>
                  <a:pt x="853" y="75214"/>
                </a:moveTo>
                <a:lnTo>
                  <a:pt x="-30367" y="179185"/>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Hit on same page:</a:t>
            </a:r>
            <a:endParaRPr/>
          </a:p>
          <a:p>
            <a:pPr indent="0" lvl="0" marL="0" marR="0" rtl="0" algn="l">
              <a:spcBef>
                <a:spcPts val="0"/>
              </a:spcBef>
              <a:spcAft>
                <a:spcPts val="0"/>
              </a:spcAft>
              <a:buNone/>
            </a:pPr>
            <a:r>
              <a:rPr lang="en-US" sz="1800">
                <a:solidFill>
                  <a:schemeClr val="lt1"/>
                </a:solidFill>
                <a:latin typeface="Arial"/>
                <a:ea typeface="Arial"/>
                <a:cs typeface="Arial"/>
                <a:sym typeface="Arial"/>
              </a:rPr>
              <a:t>fast, but may need refreshes </a:t>
            </a:r>
            <a:endParaRPr/>
          </a:p>
        </p:txBody>
      </p:sp>
      <p:sp>
        <p:nvSpPr>
          <p:cNvPr id="2341" name="Google Shape;2341;p53"/>
          <p:cNvSpPr/>
          <p:nvPr/>
        </p:nvSpPr>
        <p:spPr>
          <a:xfrm>
            <a:off x="5639803" y="2388324"/>
            <a:ext cx="2689188" cy="904947"/>
          </a:xfrm>
          <a:custGeom>
            <a:rect b="b" l="l" r="r" t="t"/>
            <a:pathLst>
              <a:path extrusionOk="0" h="120000" w="120000">
                <a:moveTo>
                  <a:pt x="0" y="0"/>
                </a:moveTo>
                <a:lnTo>
                  <a:pt x="120000" y="0"/>
                </a:lnTo>
                <a:lnTo>
                  <a:pt x="120000" y="120000"/>
                </a:lnTo>
                <a:lnTo>
                  <a:pt x="0" y="120000"/>
                </a:lnTo>
                <a:close/>
              </a:path>
              <a:path extrusionOk="0" fill="none" h="120000" w="120000">
                <a:moveTo>
                  <a:pt x="853" y="75214"/>
                </a:moveTo>
                <a:lnTo>
                  <a:pt x="-57014" y="250948"/>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Hit on same bank, different page: page switching is slow </a:t>
            </a:r>
            <a:endParaRPr/>
          </a:p>
        </p:txBody>
      </p:sp>
      <p:sp>
        <p:nvSpPr>
          <p:cNvPr id="2342" name="Google Shape;2342;p53"/>
          <p:cNvSpPr/>
          <p:nvPr/>
        </p:nvSpPr>
        <p:spPr>
          <a:xfrm>
            <a:off x="6703296" y="3595137"/>
            <a:ext cx="4991124" cy="2309192"/>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t/>
            </a:r>
            <a:endParaRPr sz="1200">
              <a:solidFill>
                <a:schemeClr val="dk1"/>
              </a:solidFill>
              <a:latin typeface="Consolas"/>
              <a:ea typeface="Consolas"/>
              <a:cs typeface="Consolas"/>
              <a:sym typeface="Consolas"/>
            </a:endParaRPr>
          </a:p>
        </p:txBody>
      </p:sp>
      <p:sp>
        <p:nvSpPr>
          <p:cNvPr id="2343" name="Google Shape;2343;p53"/>
          <p:cNvSpPr/>
          <p:nvPr/>
        </p:nvSpPr>
        <p:spPr>
          <a:xfrm>
            <a:off x="6570775" y="3444204"/>
            <a:ext cx="4991124" cy="2309192"/>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action </a:t>
            </a:r>
            <a:r>
              <a:rPr lang="en-US" sz="1200">
                <a:solidFill>
                  <a:schemeClr val="dk1"/>
                </a:solidFill>
                <a:latin typeface="Consolas"/>
                <a:ea typeface="Consolas"/>
                <a:cs typeface="Consolas"/>
                <a:sym typeface="Consolas"/>
              </a:rPr>
              <a:t>ddr_next_col_a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output</a:t>
            </a:r>
            <a:r>
              <a:rPr lang="en-US" sz="1200">
                <a:solidFill>
                  <a:schemeClr val="dk1"/>
                </a:solidFill>
                <a:latin typeface="Consolas"/>
                <a:ea typeface="Consolas"/>
                <a:cs typeface="Consolas"/>
                <a:sym typeface="Consolas"/>
              </a:rPr>
              <a:t> ddr_page_s ddr_page;</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c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ddr_page.group  == ddr_page.</a:t>
            </a:r>
            <a:r>
              <a:rPr lang="en-US" sz="1200">
                <a:solidFill>
                  <a:srgbClr val="C00000"/>
                </a:solidFill>
                <a:latin typeface="Consolas"/>
                <a:ea typeface="Consolas"/>
                <a:cs typeface="Consolas"/>
                <a:sym typeface="Consolas"/>
              </a:rPr>
              <a:t>prev</a:t>
            </a:r>
            <a:r>
              <a:rPr lang="en-US" sz="1200">
                <a:solidFill>
                  <a:schemeClr val="dk1"/>
                </a:solidFill>
                <a:latin typeface="Consolas"/>
                <a:ea typeface="Consolas"/>
                <a:cs typeface="Consolas"/>
                <a:sym typeface="Consolas"/>
              </a:rPr>
              <a:t>.group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ddr_page.bank   == ddr_page.</a:t>
            </a:r>
            <a:r>
              <a:rPr lang="en-US" sz="1200">
                <a:solidFill>
                  <a:srgbClr val="C00000"/>
                </a:solidFill>
                <a:latin typeface="Consolas"/>
                <a:ea typeface="Consolas"/>
                <a:cs typeface="Consolas"/>
                <a:sym typeface="Consolas"/>
              </a:rPr>
              <a:t>prev</a:t>
            </a:r>
            <a:r>
              <a:rPr lang="en-US" sz="1200">
                <a:solidFill>
                  <a:schemeClr val="dk1"/>
                </a:solidFill>
                <a:latin typeface="Consolas"/>
                <a:ea typeface="Consolas"/>
                <a:cs typeface="Consolas"/>
                <a:sym typeface="Consolas"/>
              </a:rPr>
              <a:t>.bank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ddr_page.row    == ddr_page.</a:t>
            </a:r>
            <a:r>
              <a:rPr lang="en-US" sz="1200">
                <a:solidFill>
                  <a:srgbClr val="C00000"/>
                </a:solidFill>
                <a:latin typeface="Consolas"/>
                <a:ea typeface="Consolas"/>
                <a:cs typeface="Consolas"/>
                <a:sym typeface="Consolas"/>
              </a:rPr>
              <a:t>prev</a:t>
            </a:r>
            <a:r>
              <a:rPr lang="en-US" sz="1200">
                <a:solidFill>
                  <a:schemeClr val="dk1"/>
                </a:solidFill>
                <a:latin typeface="Consolas"/>
                <a:ea typeface="Consolas"/>
                <a:cs typeface="Consolas"/>
                <a:sym typeface="Consolas"/>
              </a:rPr>
              <a:t>.row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ddr_page.column ==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(ddr_page.</a:t>
            </a:r>
            <a:r>
              <a:rPr lang="en-US" sz="1200">
                <a:solidFill>
                  <a:srgbClr val="C00000"/>
                </a:solidFill>
                <a:latin typeface="Consolas"/>
                <a:ea typeface="Consolas"/>
                <a:cs typeface="Consolas"/>
                <a:sym typeface="Consolas"/>
              </a:rPr>
              <a:t>prev</a:t>
            </a:r>
            <a:r>
              <a:rPr lang="en-US" sz="1200">
                <a:solidFill>
                  <a:schemeClr val="dk1"/>
                </a:solidFill>
                <a:latin typeface="Consolas"/>
                <a:ea typeface="Consolas"/>
                <a:cs typeface="Consolas"/>
                <a:sym typeface="Consolas"/>
              </a:rPr>
              <a:t>.column + 1) &amp; 0x3ff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a:t>
            </a:r>
            <a:endParaRPr/>
          </a:p>
        </p:txBody>
      </p:sp>
      <p:sp>
        <p:nvSpPr>
          <p:cNvPr id="2344" name="Google Shape;2344;p53"/>
          <p:cNvSpPr/>
          <p:nvPr/>
        </p:nvSpPr>
        <p:spPr>
          <a:xfrm>
            <a:off x="9151629" y="2110028"/>
            <a:ext cx="2689188" cy="904947"/>
          </a:xfrm>
          <a:custGeom>
            <a:rect b="b" l="l" r="r" t="t"/>
            <a:pathLst>
              <a:path extrusionOk="0" h="120000" w="120000">
                <a:moveTo>
                  <a:pt x="0" y="0"/>
                </a:moveTo>
                <a:lnTo>
                  <a:pt x="120000" y="0"/>
                </a:lnTo>
                <a:lnTo>
                  <a:pt x="120000" y="120000"/>
                </a:lnTo>
                <a:lnTo>
                  <a:pt x="0" y="120000"/>
                </a:lnTo>
                <a:close/>
              </a:path>
              <a:path extrusionOk="0" fill="none" h="120000" w="120000">
                <a:moveTo>
                  <a:pt x="853" y="75214"/>
                </a:moveTo>
                <a:lnTo>
                  <a:pt x="-30367" y="179185"/>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Dictionary of other address picking strategies</a:t>
            </a:r>
            <a:endParaRPr/>
          </a:p>
        </p:txBody>
      </p:sp>
      <p:sp>
        <p:nvSpPr>
          <p:cNvPr id="2345" name="Google Shape;2345;p53"/>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346" name="Google Shape;2346;p53"/>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9">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9">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9">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9">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9">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9">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9">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9">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9">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9">
                                            <p:txEl>
                                              <p:pRg end="12" st="1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9">
                                            <p:txEl>
                                              <p:pRg end="13" st="1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9">
                                            <p:txEl>
                                              <p:pRg end="14" st="1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9">
                                            <p:txEl>
                                              <p:pRg end="15" st="1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9">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9">
                                            <p:txEl>
                                              <p:pRg end="17" st="1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9">
                                            <p:txEl>
                                              <p:pRg end="18" st="1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9">
                                            <p:txEl>
                                              <p:pRg end="19" st="1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39">
                                            <p:txEl>
                                              <p:pRg end="20" st="2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0" name="Shape 2350"/>
        <p:cNvGrpSpPr/>
        <p:nvPr/>
      </p:nvGrpSpPr>
      <p:grpSpPr>
        <a:xfrm>
          <a:off x="0" y="0"/>
          <a:ext cx="0" cy="0"/>
          <a:chOff x="0" y="0"/>
          <a:chExt cx="0" cy="0"/>
        </a:xfrm>
      </p:grpSpPr>
      <p:sp>
        <p:nvSpPr>
          <p:cNvPr id="2351" name="Google Shape;2351;p5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Modeling DDR Memory Bank Address Sequences</a:t>
            </a:r>
            <a:endParaRPr/>
          </a:p>
        </p:txBody>
      </p:sp>
      <p:sp>
        <p:nvSpPr>
          <p:cNvPr id="2352" name="Google Shape;2352;p54"/>
          <p:cNvSpPr/>
          <p:nvPr/>
        </p:nvSpPr>
        <p:spPr>
          <a:xfrm>
            <a:off x="534379" y="1182308"/>
            <a:ext cx="3713156" cy="3681240"/>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 action </a:t>
            </a:r>
            <a:r>
              <a:rPr lang="en-US" sz="1200">
                <a:solidFill>
                  <a:schemeClr val="dk1"/>
                </a:solidFill>
                <a:latin typeface="Consolas"/>
                <a:ea typeface="Consolas"/>
                <a:cs typeface="Consolas"/>
                <a:sym typeface="Consolas"/>
              </a:rPr>
              <a:t>select_strategy_a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activity</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select</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[8]: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ddr_same_page_a;</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[1]: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ddr_next_col_a;</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[1]: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ddr_same_bank_a;</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constrain_addr_a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input</a:t>
            </a:r>
            <a:r>
              <a:rPr lang="en-US" sz="1200">
                <a:solidFill>
                  <a:schemeClr val="dk1"/>
                </a:solidFill>
                <a:latin typeface="Consolas"/>
                <a:ea typeface="Consolas"/>
                <a:cs typeface="Consolas"/>
                <a:sym typeface="Consolas"/>
              </a:rPr>
              <a:t> ddr_page_s ddr_page;</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output</a:t>
            </a:r>
            <a:r>
              <a:rPr lang="en-US" sz="1200">
                <a:solidFill>
                  <a:schemeClr val="dk1"/>
                </a:solidFill>
                <a:latin typeface="Consolas"/>
                <a:ea typeface="Consolas"/>
                <a:cs typeface="Consolas"/>
                <a:sym typeface="Consolas"/>
              </a:rPr>
              <a:t> addr_s out;</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out.addr == ddr_page.addr;</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E36C09"/>
                </a:solidFill>
                <a:latin typeface="Consolas"/>
                <a:ea typeface="Consolas"/>
                <a:cs typeface="Consolas"/>
                <a:sym typeface="Consolas"/>
              </a:rPr>
              <a:t>// component ddr_page_addrs_c</a:t>
            </a:r>
            <a:endParaRPr sz="1200">
              <a:solidFill>
                <a:srgbClr val="E36C09"/>
              </a:solidFill>
              <a:latin typeface="Consolas"/>
              <a:ea typeface="Consolas"/>
              <a:cs typeface="Consolas"/>
              <a:sym typeface="Consolas"/>
            </a:endParaRPr>
          </a:p>
        </p:txBody>
      </p:sp>
      <p:sp>
        <p:nvSpPr>
          <p:cNvPr id="2353" name="Google Shape;2353;p54"/>
          <p:cNvSpPr/>
          <p:nvPr/>
        </p:nvSpPr>
        <p:spPr>
          <a:xfrm>
            <a:off x="7133421" y="2272748"/>
            <a:ext cx="4340824" cy="3470359"/>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component </a:t>
            </a:r>
            <a:r>
              <a:rPr lang="en-US" sz="1200">
                <a:solidFill>
                  <a:schemeClr val="dk1"/>
                </a:solidFill>
                <a:latin typeface="Consolas"/>
                <a:ea typeface="Consolas"/>
                <a:cs typeface="Consolas"/>
                <a:sym typeface="Consolas"/>
              </a:rPr>
              <a:t>ddr_test_c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ddr_page_addrs_c ddr_page_addrs;</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mem_ops_c mem_ops;</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pool</a:t>
            </a:r>
            <a:r>
              <a:rPr lang="en-US" sz="1200">
                <a:solidFill>
                  <a:schemeClr val="dk1"/>
                </a:solidFill>
                <a:latin typeface="Consolas"/>
                <a:ea typeface="Consolas"/>
                <a:cs typeface="Consolas"/>
                <a:sym typeface="Consolas"/>
              </a:rPr>
              <a:t> addr_s addr_p;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bind</a:t>
            </a:r>
            <a:r>
              <a:rPr lang="en-US" sz="1200">
                <a:solidFill>
                  <a:schemeClr val="dk1"/>
                </a:solidFill>
                <a:latin typeface="Consolas"/>
                <a:ea typeface="Consolas"/>
                <a:cs typeface="Consolas"/>
                <a:sym typeface="Consolas"/>
              </a:rPr>
              <a:t> addr_p *;</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ddr_test_a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activity</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ddr_page_addrs_c::select_strategy_a;</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ddr_page_addrs_c::constrain_addr_a;</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select</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mem_ops_c::write_a;</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mem_ops_c::read_a;</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t/>
            </a:r>
            <a:endParaRPr sz="1200">
              <a:solidFill>
                <a:srgbClr val="C00000"/>
              </a:solidFill>
              <a:latin typeface="Consolas"/>
              <a:ea typeface="Consolas"/>
              <a:cs typeface="Consolas"/>
              <a:sym typeface="Consolas"/>
            </a:endParaRPr>
          </a:p>
        </p:txBody>
      </p:sp>
      <p:sp>
        <p:nvSpPr>
          <p:cNvPr id="2354" name="Google Shape;2354;p54"/>
          <p:cNvSpPr/>
          <p:nvPr/>
        </p:nvSpPr>
        <p:spPr>
          <a:xfrm>
            <a:off x="4496803" y="1182308"/>
            <a:ext cx="2973256" cy="653866"/>
          </a:xfrm>
          <a:custGeom>
            <a:rect b="b" l="l" r="r" t="t"/>
            <a:pathLst>
              <a:path extrusionOk="0" h="120000" w="120000">
                <a:moveTo>
                  <a:pt x="0" y="0"/>
                </a:moveTo>
                <a:lnTo>
                  <a:pt x="120000" y="0"/>
                </a:lnTo>
                <a:lnTo>
                  <a:pt x="120000" y="120000"/>
                </a:lnTo>
                <a:lnTo>
                  <a:pt x="0" y="120000"/>
                </a:lnTo>
                <a:close/>
              </a:path>
              <a:path extrusionOk="0" fill="none" h="120000" w="120000">
                <a:moveTo>
                  <a:pt x="853" y="75214"/>
                </a:moveTo>
                <a:lnTo>
                  <a:pt x="-42868" y="150154"/>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Pick next address, 80% biased to staying on same page </a:t>
            </a:r>
            <a:endParaRPr/>
          </a:p>
        </p:txBody>
      </p:sp>
      <p:sp>
        <p:nvSpPr>
          <p:cNvPr id="2355" name="Google Shape;2355;p54"/>
          <p:cNvSpPr/>
          <p:nvPr/>
        </p:nvSpPr>
        <p:spPr>
          <a:xfrm>
            <a:off x="4447198" y="2038698"/>
            <a:ext cx="2486559" cy="354453"/>
          </a:xfrm>
          <a:custGeom>
            <a:rect b="b" l="l" r="r" t="t"/>
            <a:pathLst>
              <a:path extrusionOk="0" h="120000" w="120000">
                <a:moveTo>
                  <a:pt x="0" y="0"/>
                </a:moveTo>
                <a:lnTo>
                  <a:pt x="120000" y="0"/>
                </a:lnTo>
                <a:lnTo>
                  <a:pt x="120000" y="120000"/>
                </a:lnTo>
                <a:lnTo>
                  <a:pt x="0" y="120000"/>
                </a:lnTo>
                <a:close/>
              </a:path>
              <a:path extrusionOk="0" fill="none" h="120000" w="120000">
                <a:moveTo>
                  <a:pt x="853" y="75214"/>
                </a:moveTo>
                <a:lnTo>
                  <a:pt x="-74184" y="694398"/>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Output addr from state </a:t>
            </a:r>
            <a:endParaRPr/>
          </a:p>
        </p:txBody>
      </p:sp>
      <p:sp>
        <p:nvSpPr>
          <p:cNvPr id="2356" name="Google Shape;2356;p54"/>
          <p:cNvSpPr/>
          <p:nvPr/>
        </p:nvSpPr>
        <p:spPr>
          <a:xfrm>
            <a:off x="4496803" y="3157977"/>
            <a:ext cx="2486559" cy="354453"/>
          </a:xfrm>
          <a:custGeom>
            <a:rect b="b" l="l" r="r" t="t"/>
            <a:pathLst>
              <a:path extrusionOk="0" h="120000" w="120000">
                <a:moveTo>
                  <a:pt x="0" y="0"/>
                </a:moveTo>
                <a:lnTo>
                  <a:pt x="120000" y="0"/>
                </a:lnTo>
                <a:lnTo>
                  <a:pt x="120000" y="120000"/>
                </a:lnTo>
                <a:lnTo>
                  <a:pt x="0" y="120000"/>
                </a:lnTo>
                <a:close/>
              </a:path>
              <a:path extrusionOk="0" fill="none" h="120000" w="120000">
                <a:moveTo>
                  <a:pt x="102989" y="10303"/>
                </a:moveTo>
                <a:lnTo>
                  <a:pt x="134714" y="-84520"/>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Instantiate &amp; bind</a:t>
            </a:r>
            <a:endParaRPr/>
          </a:p>
        </p:txBody>
      </p:sp>
      <p:sp>
        <p:nvSpPr>
          <p:cNvPr id="2357" name="Google Shape;2357;p54"/>
          <p:cNvSpPr/>
          <p:nvPr/>
        </p:nvSpPr>
        <p:spPr>
          <a:xfrm>
            <a:off x="4571832" y="4869283"/>
            <a:ext cx="2411530" cy="529120"/>
          </a:xfrm>
          <a:custGeom>
            <a:rect b="b" l="l" r="r" t="t"/>
            <a:pathLst>
              <a:path extrusionOk="0" h="120000" w="120000">
                <a:moveTo>
                  <a:pt x="0" y="0"/>
                </a:moveTo>
                <a:lnTo>
                  <a:pt x="120000" y="0"/>
                </a:lnTo>
                <a:lnTo>
                  <a:pt x="120000" y="120000"/>
                </a:lnTo>
                <a:lnTo>
                  <a:pt x="0" y="120000"/>
                </a:lnTo>
                <a:close/>
              </a:path>
              <a:path extrusionOk="0" fill="none" h="120000" w="120000">
                <a:moveTo>
                  <a:pt x="102989" y="10303"/>
                </a:moveTo>
                <a:lnTo>
                  <a:pt x="134714" y="-84520"/>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Pick addr and do read or write</a:t>
            </a:r>
            <a:endParaRPr/>
          </a:p>
        </p:txBody>
      </p:sp>
      <p:sp>
        <p:nvSpPr>
          <p:cNvPr id="2358" name="Google Shape;2358;p54"/>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359" name="Google Shape;2359;p54"/>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2">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2">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2">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2">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2">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2">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2">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2">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2">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2">
                                            <p:txEl>
                                              <p:pRg end="9" st="9"/>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2">
                                            <p:txEl>
                                              <p:pRg end="10" st="1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2">
                                            <p:txEl>
                                              <p:pRg end="11" st="1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2">
                                            <p:txEl>
                                              <p:pRg end="12" st="1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2">
                                            <p:txEl>
                                              <p:pRg end="13" st="1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2">
                                            <p:txEl>
                                              <p:pRg end="14" st="1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2">
                                            <p:txEl>
                                              <p:pRg end="15" st="1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2">
                                            <p:txEl>
                                              <p:pRg end="16" st="1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2">
                                            <p:txEl>
                                              <p:pRg end="17" st="1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3">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3">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3">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3">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3">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3">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3">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3">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3">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3">
                                            <p:txEl>
                                              <p:pRg end="9" st="9"/>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3">
                                            <p:txEl>
                                              <p:pRg end="10" st="1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3">
                                            <p:txEl>
                                              <p:pRg end="11" st="1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3">
                                            <p:txEl>
                                              <p:pRg end="12" st="1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3">
                                            <p:txEl>
                                              <p:pRg end="13" st="1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3">
                                            <p:txEl>
                                              <p:pRg end="14" st="1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3">
                                            <p:txEl>
                                              <p:pRg end="15" st="1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3">
                                            <p:txEl>
                                              <p:pRg end="16" st="1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3">
                                            <p:txEl>
                                              <p:pRg end="17" st="1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3">
                                            <p:txEl>
                                              <p:pRg end="18" st="1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3" name="Shape 2363"/>
        <p:cNvGrpSpPr/>
        <p:nvPr/>
      </p:nvGrpSpPr>
      <p:grpSpPr>
        <a:xfrm>
          <a:off x="0" y="0"/>
          <a:ext cx="0" cy="0"/>
          <a:chOff x="0" y="0"/>
          <a:chExt cx="0" cy="0"/>
        </a:xfrm>
      </p:grpSpPr>
      <p:sp>
        <p:nvSpPr>
          <p:cNvPr id="2364" name="Google Shape;2364;p5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Modeling DDR Memory Bank Address Sequences</a:t>
            </a:r>
            <a:endParaRPr/>
          </a:p>
        </p:txBody>
      </p:sp>
      <p:sp>
        <p:nvSpPr>
          <p:cNvPr id="2365" name="Google Shape;2365;p55"/>
          <p:cNvSpPr/>
          <p:nvPr/>
        </p:nvSpPr>
        <p:spPr>
          <a:xfrm>
            <a:off x="636179" y="1416368"/>
            <a:ext cx="3400202" cy="3524342"/>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component </a:t>
            </a:r>
            <a:r>
              <a:rPr lang="en-US" sz="1200">
                <a:solidFill>
                  <a:schemeClr val="dk1"/>
                </a:solidFill>
                <a:latin typeface="Consolas"/>
                <a:ea typeface="Consolas"/>
                <a:cs typeface="Consolas"/>
                <a:sym typeface="Consolas"/>
              </a:rPr>
              <a:t>pss_top_ddr_addrs_c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cores_c cores;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ddr_test_c ddr_test[10];</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366092"/>
                </a:solidFill>
                <a:latin typeface="Consolas"/>
                <a:ea typeface="Consolas"/>
                <a:cs typeface="Consolas"/>
                <a:sym typeface="Consolas"/>
              </a:rPr>
              <a:t>transparent_addr_space_c</a:t>
            </a:r>
            <a:r>
              <a:rPr lang="en-US" sz="1200">
                <a:solidFill>
                  <a:schemeClr val="dk1"/>
                </a:solidFill>
                <a:latin typeface="Consolas"/>
                <a:ea typeface="Consolas"/>
                <a:cs typeface="Consolas"/>
                <a:sym typeface="Consolas"/>
              </a:rPr>
              <a:t>&lt;&gt; sys_mem;</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exec</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init_up </a:t>
            </a:r>
            <a:r>
              <a:rPr lang="en-US" sz="1200">
                <a:solidFill>
                  <a:schemeClr val="dk1"/>
                </a:solidFill>
                <a:latin typeface="Consolas"/>
                <a:ea typeface="Consolas"/>
                <a:cs typeface="Consolas"/>
                <a:sym typeface="Consolas"/>
              </a:rPr>
              <a:t>{...}</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entry_a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activity</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schedule</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replicate</a:t>
            </a:r>
            <a:r>
              <a:rPr lang="en-US" sz="1200">
                <a:solidFill>
                  <a:schemeClr val="dk1"/>
                </a:solidFill>
                <a:latin typeface="Consolas"/>
                <a:ea typeface="Consolas"/>
                <a:cs typeface="Consolas"/>
                <a:sym typeface="Consolas"/>
              </a:rPr>
              <a:t> (100){</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ddr_test_c::ddr_test_a;</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a:t>
            </a:r>
            <a:endParaRPr/>
          </a:p>
        </p:txBody>
      </p:sp>
      <p:sp>
        <p:nvSpPr>
          <p:cNvPr id="2366" name="Google Shape;2366;p55"/>
          <p:cNvSpPr/>
          <p:nvPr/>
        </p:nvSpPr>
        <p:spPr>
          <a:xfrm>
            <a:off x="4298465" y="1511338"/>
            <a:ext cx="1273520" cy="354453"/>
          </a:xfrm>
          <a:custGeom>
            <a:rect b="b" l="l" r="r" t="t"/>
            <a:pathLst>
              <a:path extrusionOk="0" h="120000" w="120000">
                <a:moveTo>
                  <a:pt x="0" y="0"/>
                </a:moveTo>
                <a:lnTo>
                  <a:pt x="120000" y="0"/>
                </a:lnTo>
                <a:lnTo>
                  <a:pt x="120000" y="120000"/>
                </a:lnTo>
                <a:lnTo>
                  <a:pt x="0" y="120000"/>
                </a:lnTo>
                <a:close/>
              </a:path>
              <a:path extrusionOk="0" fill="none" h="120000" w="120000">
                <a:moveTo>
                  <a:pt x="-1933" y="52745"/>
                </a:moveTo>
                <a:lnTo>
                  <a:pt x="-122380" y="82748"/>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Instantiate</a:t>
            </a:r>
            <a:endParaRPr/>
          </a:p>
        </p:txBody>
      </p:sp>
      <p:sp>
        <p:nvSpPr>
          <p:cNvPr id="2367" name="Google Shape;2367;p55"/>
          <p:cNvSpPr/>
          <p:nvPr/>
        </p:nvSpPr>
        <p:spPr>
          <a:xfrm>
            <a:off x="4229857" y="2331076"/>
            <a:ext cx="1860071" cy="558469"/>
          </a:xfrm>
          <a:custGeom>
            <a:rect b="b" l="l" r="r" t="t"/>
            <a:pathLst>
              <a:path extrusionOk="0" h="120000" w="120000">
                <a:moveTo>
                  <a:pt x="0" y="0"/>
                </a:moveTo>
                <a:lnTo>
                  <a:pt x="120000" y="0"/>
                </a:lnTo>
                <a:lnTo>
                  <a:pt x="120000" y="120000"/>
                </a:lnTo>
                <a:lnTo>
                  <a:pt x="0" y="120000"/>
                </a:lnTo>
                <a:close/>
              </a:path>
              <a:path extrusionOk="0" fill="none" h="120000" w="120000">
                <a:moveTo>
                  <a:pt x="-1933" y="52745"/>
                </a:moveTo>
                <a:lnTo>
                  <a:pt x="-51252" y="51512"/>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Declare available system memory </a:t>
            </a:r>
            <a:endParaRPr/>
          </a:p>
        </p:txBody>
      </p:sp>
      <p:sp>
        <p:nvSpPr>
          <p:cNvPr id="2368" name="Google Shape;2368;p55"/>
          <p:cNvSpPr/>
          <p:nvPr/>
        </p:nvSpPr>
        <p:spPr>
          <a:xfrm>
            <a:off x="4150199" y="3766590"/>
            <a:ext cx="1855284" cy="357386"/>
          </a:xfrm>
          <a:custGeom>
            <a:rect b="b" l="l" r="r" t="t"/>
            <a:pathLst>
              <a:path extrusionOk="0" h="120000" w="120000">
                <a:moveTo>
                  <a:pt x="0" y="0"/>
                </a:moveTo>
                <a:lnTo>
                  <a:pt x="120000" y="0"/>
                </a:lnTo>
                <a:lnTo>
                  <a:pt x="120000" y="120000"/>
                </a:lnTo>
                <a:lnTo>
                  <a:pt x="0" y="120000"/>
                </a:lnTo>
                <a:close/>
              </a:path>
              <a:path extrusionOk="0" fill="none" h="120000" w="120000">
                <a:moveTo>
                  <a:pt x="-1933" y="52745"/>
                </a:moveTo>
                <a:lnTo>
                  <a:pt x="-51252" y="32424"/>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Schedule actions</a:t>
            </a:r>
            <a:endParaRPr/>
          </a:p>
        </p:txBody>
      </p:sp>
      <p:grpSp>
        <p:nvGrpSpPr>
          <p:cNvPr id="2369" name="Google Shape;2369;p55"/>
          <p:cNvGrpSpPr/>
          <p:nvPr/>
        </p:nvGrpSpPr>
        <p:grpSpPr>
          <a:xfrm>
            <a:off x="6378442" y="1804800"/>
            <a:ext cx="2706710" cy="2747477"/>
            <a:chOff x="6488129" y="1525469"/>
            <a:chExt cx="2706710" cy="2747477"/>
          </a:xfrm>
        </p:grpSpPr>
        <p:sp>
          <p:nvSpPr>
            <p:cNvPr id="2370" name="Google Shape;2370;p55"/>
            <p:cNvSpPr/>
            <p:nvPr/>
          </p:nvSpPr>
          <p:spPr>
            <a:xfrm>
              <a:off x="7176576" y="2657224"/>
              <a:ext cx="1953922" cy="457200"/>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chemeClr val="dk1"/>
                  </a:solidFill>
                  <a:latin typeface="Consolas"/>
                  <a:ea typeface="Consolas"/>
                  <a:cs typeface="Consolas"/>
                  <a:sym typeface="Consolas"/>
                </a:rPr>
                <a:t>constrain_addr_a</a:t>
              </a:r>
              <a:endParaRPr b="1" sz="1400">
                <a:solidFill>
                  <a:srgbClr val="000000"/>
                </a:solidFill>
                <a:latin typeface="Calibri"/>
                <a:ea typeface="Calibri"/>
                <a:cs typeface="Calibri"/>
                <a:sym typeface="Calibri"/>
              </a:endParaRPr>
            </a:p>
          </p:txBody>
        </p:sp>
        <p:sp>
          <p:nvSpPr>
            <p:cNvPr id="2371" name="Google Shape;2371;p55"/>
            <p:cNvSpPr/>
            <p:nvPr/>
          </p:nvSpPr>
          <p:spPr>
            <a:xfrm>
              <a:off x="7176577" y="1525469"/>
              <a:ext cx="1953922"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chemeClr val="dk1"/>
                  </a:solidFill>
                  <a:latin typeface="Consolas"/>
                  <a:ea typeface="Consolas"/>
                  <a:cs typeface="Consolas"/>
                  <a:sym typeface="Consolas"/>
                </a:rPr>
                <a:t>ddr_next_col_a</a:t>
              </a:r>
              <a:endParaRPr b="1" sz="1400">
                <a:solidFill>
                  <a:srgbClr val="000000"/>
                </a:solidFill>
                <a:latin typeface="Calibri"/>
                <a:ea typeface="Calibri"/>
                <a:cs typeface="Calibri"/>
                <a:sym typeface="Calibri"/>
              </a:endParaRPr>
            </a:p>
          </p:txBody>
        </p:sp>
        <p:cxnSp>
          <p:nvCxnSpPr>
            <p:cNvPr id="2372" name="Google Shape;2372;p55"/>
            <p:cNvCxnSpPr>
              <a:stCxn id="2371" idx="4"/>
              <a:endCxn id="2370" idx="0"/>
            </p:cNvCxnSpPr>
            <p:nvPr/>
          </p:nvCxnSpPr>
          <p:spPr>
            <a:xfrm>
              <a:off x="8153538" y="1990907"/>
              <a:ext cx="0" cy="666300"/>
            </a:xfrm>
            <a:prstGeom prst="straightConnector1">
              <a:avLst/>
            </a:prstGeom>
            <a:noFill/>
            <a:ln cap="flat" cmpd="sng" w="19050">
              <a:solidFill>
                <a:srgbClr val="1A1A19"/>
              </a:solidFill>
              <a:prstDash val="solid"/>
              <a:miter lim="800000"/>
              <a:headEnd len="sm" w="sm" type="none"/>
              <a:tailEnd len="med" w="med" type="triangle"/>
            </a:ln>
          </p:spPr>
        </p:cxnSp>
        <p:sp>
          <p:nvSpPr>
            <p:cNvPr id="2373" name="Google Shape;2373;p55"/>
            <p:cNvSpPr/>
            <p:nvPr/>
          </p:nvSpPr>
          <p:spPr>
            <a:xfrm>
              <a:off x="6499189" y="2055058"/>
              <a:ext cx="1095168" cy="509938"/>
            </a:xfrm>
            <a:prstGeom prst="roundRect">
              <a:avLst>
                <a:gd fmla="val 16667" name="adj"/>
              </a:avLst>
            </a:prstGeom>
            <a:solidFill>
              <a:srgbClr val="FFC000"/>
            </a:solidFill>
            <a:ln cap="flat" cmpd="sng" w="19050">
              <a:solidFill>
                <a:srgbClr val="99660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Clr>
                  <a:srgbClr val="000000"/>
                </a:buClr>
                <a:buSzPts val="1400"/>
                <a:buFont typeface="Calibri"/>
                <a:buNone/>
              </a:pPr>
              <a:r>
                <a:rPr b="1" lang="en-US" sz="1400">
                  <a:solidFill>
                    <a:srgbClr val="000000"/>
                  </a:solidFill>
                  <a:latin typeface="Calibri"/>
                  <a:ea typeface="Calibri"/>
                  <a:cs typeface="Calibri"/>
                  <a:sym typeface="Calibri"/>
                </a:rPr>
                <a:t>ddr_page_s</a:t>
              </a:r>
              <a:endParaRPr b="1" sz="1400">
                <a:solidFill>
                  <a:srgbClr val="000000"/>
                </a:solidFill>
                <a:latin typeface="Calibri"/>
                <a:ea typeface="Calibri"/>
                <a:cs typeface="Calibri"/>
                <a:sym typeface="Calibri"/>
              </a:endParaRPr>
            </a:p>
          </p:txBody>
        </p:sp>
        <p:cxnSp>
          <p:nvCxnSpPr>
            <p:cNvPr id="2374" name="Google Shape;2374;p55"/>
            <p:cNvCxnSpPr>
              <a:stCxn id="2371" idx="2"/>
              <a:endCxn id="2373" idx="0"/>
            </p:cNvCxnSpPr>
            <p:nvPr/>
          </p:nvCxnSpPr>
          <p:spPr>
            <a:xfrm flipH="1">
              <a:off x="7046677" y="1758188"/>
              <a:ext cx="129900" cy="297000"/>
            </a:xfrm>
            <a:prstGeom prst="curvedConnector2">
              <a:avLst/>
            </a:prstGeom>
            <a:noFill/>
            <a:ln cap="flat" cmpd="sng" w="19050">
              <a:solidFill>
                <a:srgbClr val="1A1A19"/>
              </a:solidFill>
              <a:prstDash val="dash"/>
              <a:miter lim="800000"/>
              <a:headEnd len="sm" w="sm" type="none"/>
              <a:tailEnd len="med" w="med" type="triangle"/>
            </a:ln>
          </p:spPr>
        </p:cxnSp>
        <p:cxnSp>
          <p:nvCxnSpPr>
            <p:cNvPr id="2375" name="Google Shape;2375;p55"/>
            <p:cNvCxnSpPr>
              <a:stCxn id="2373" idx="2"/>
              <a:endCxn id="2370" idx="2"/>
            </p:cNvCxnSpPr>
            <p:nvPr/>
          </p:nvCxnSpPr>
          <p:spPr>
            <a:xfrm flipH="1" rot="-5400000">
              <a:off x="6951373" y="2660396"/>
              <a:ext cx="320700" cy="129900"/>
            </a:xfrm>
            <a:prstGeom prst="curvedConnector2">
              <a:avLst/>
            </a:prstGeom>
            <a:noFill/>
            <a:ln cap="flat" cmpd="sng" w="19050">
              <a:solidFill>
                <a:srgbClr val="1A1A19"/>
              </a:solidFill>
              <a:prstDash val="dash"/>
              <a:miter lim="800000"/>
              <a:headEnd len="sm" w="sm" type="none"/>
              <a:tailEnd len="med" w="med" type="triangle"/>
            </a:ln>
          </p:spPr>
        </p:cxnSp>
        <p:sp>
          <p:nvSpPr>
            <p:cNvPr id="2376" name="Google Shape;2376;p55"/>
            <p:cNvSpPr/>
            <p:nvPr/>
          </p:nvSpPr>
          <p:spPr>
            <a:xfrm>
              <a:off x="7134353" y="3815746"/>
              <a:ext cx="2060486" cy="457200"/>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read_a </a:t>
              </a:r>
              <a:endParaRPr/>
            </a:p>
          </p:txBody>
        </p:sp>
        <p:cxnSp>
          <p:nvCxnSpPr>
            <p:cNvPr id="2377" name="Google Shape;2377;p55"/>
            <p:cNvCxnSpPr>
              <a:stCxn id="2370" idx="4"/>
              <a:endCxn id="2376" idx="0"/>
            </p:cNvCxnSpPr>
            <p:nvPr/>
          </p:nvCxnSpPr>
          <p:spPr>
            <a:xfrm>
              <a:off x="8153537" y="3114424"/>
              <a:ext cx="11100" cy="701400"/>
            </a:xfrm>
            <a:prstGeom prst="straightConnector1">
              <a:avLst/>
            </a:prstGeom>
            <a:noFill/>
            <a:ln cap="flat" cmpd="sng" w="19050">
              <a:solidFill>
                <a:srgbClr val="1A1A19"/>
              </a:solidFill>
              <a:prstDash val="solid"/>
              <a:miter lim="800000"/>
              <a:headEnd len="sm" w="sm" type="none"/>
              <a:tailEnd len="med" w="med" type="triangle"/>
            </a:ln>
          </p:spPr>
        </p:cxnSp>
        <p:sp>
          <p:nvSpPr>
            <p:cNvPr id="2378" name="Google Shape;2378;p55"/>
            <p:cNvSpPr/>
            <p:nvPr/>
          </p:nvSpPr>
          <p:spPr>
            <a:xfrm>
              <a:off x="6488129" y="3240549"/>
              <a:ext cx="1095168" cy="509938"/>
            </a:xfrm>
            <a:prstGeom prst="roundRect">
              <a:avLst>
                <a:gd fmla="val 16667" name="adj"/>
              </a:avLst>
            </a:prstGeom>
            <a:solidFill>
              <a:srgbClr val="FFC000"/>
            </a:solidFill>
            <a:ln cap="flat" cmpd="sng" w="19050">
              <a:solidFill>
                <a:srgbClr val="99660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Clr>
                  <a:srgbClr val="000000"/>
                </a:buClr>
                <a:buSzPts val="1400"/>
                <a:buFont typeface="Calibri"/>
                <a:buNone/>
              </a:pPr>
              <a:r>
                <a:rPr b="1" lang="en-US" sz="1400">
                  <a:solidFill>
                    <a:srgbClr val="000000"/>
                  </a:solidFill>
                  <a:latin typeface="Calibri"/>
                  <a:ea typeface="Calibri"/>
                  <a:cs typeface="Calibri"/>
                  <a:sym typeface="Calibri"/>
                </a:rPr>
                <a:t>addr_s</a:t>
              </a:r>
              <a:endParaRPr b="1" sz="1400">
                <a:solidFill>
                  <a:srgbClr val="000000"/>
                </a:solidFill>
                <a:latin typeface="Calibri"/>
                <a:ea typeface="Calibri"/>
                <a:cs typeface="Calibri"/>
                <a:sym typeface="Calibri"/>
              </a:endParaRPr>
            </a:p>
          </p:txBody>
        </p:sp>
        <p:cxnSp>
          <p:nvCxnSpPr>
            <p:cNvPr id="2379" name="Google Shape;2379;p55"/>
            <p:cNvCxnSpPr>
              <a:stCxn id="2370" idx="2"/>
              <a:endCxn id="2378" idx="0"/>
            </p:cNvCxnSpPr>
            <p:nvPr/>
          </p:nvCxnSpPr>
          <p:spPr>
            <a:xfrm flipH="1">
              <a:off x="7035576" y="2885824"/>
              <a:ext cx="141000" cy="354600"/>
            </a:xfrm>
            <a:prstGeom prst="curvedConnector2">
              <a:avLst/>
            </a:prstGeom>
            <a:noFill/>
            <a:ln cap="flat" cmpd="sng" w="19050">
              <a:solidFill>
                <a:srgbClr val="1A1A19"/>
              </a:solidFill>
              <a:prstDash val="dash"/>
              <a:miter lim="800000"/>
              <a:headEnd len="sm" w="sm" type="none"/>
              <a:tailEnd len="med" w="med" type="triangle"/>
            </a:ln>
          </p:spPr>
        </p:cxnSp>
        <p:cxnSp>
          <p:nvCxnSpPr>
            <p:cNvPr id="2380" name="Google Shape;2380;p55"/>
            <p:cNvCxnSpPr>
              <a:stCxn id="2378" idx="2"/>
              <a:endCxn id="2376" idx="2"/>
            </p:cNvCxnSpPr>
            <p:nvPr/>
          </p:nvCxnSpPr>
          <p:spPr>
            <a:xfrm flipH="1" rot="-5400000">
              <a:off x="6938063" y="3848137"/>
              <a:ext cx="294000" cy="98700"/>
            </a:xfrm>
            <a:prstGeom prst="curvedConnector2">
              <a:avLst/>
            </a:prstGeom>
            <a:noFill/>
            <a:ln cap="flat" cmpd="sng" w="19050">
              <a:solidFill>
                <a:srgbClr val="1A1A19"/>
              </a:solidFill>
              <a:prstDash val="dash"/>
              <a:miter lim="800000"/>
              <a:headEnd len="sm" w="sm" type="none"/>
              <a:tailEnd len="med" w="med" type="triangle"/>
            </a:ln>
          </p:spPr>
        </p:cxnSp>
      </p:grpSp>
      <p:grpSp>
        <p:nvGrpSpPr>
          <p:cNvPr id="2381" name="Google Shape;2381;p55"/>
          <p:cNvGrpSpPr/>
          <p:nvPr/>
        </p:nvGrpSpPr>
        <p:grpSpPr>
          <a:xfrm>
            <a:off x="9100305" y="1757791"/>
            <a:ext cx="2706710" cy="2747477"/>
            <a:chOff x="9069682" y="1555960"/>
            <a:chExt cx="2706710" cy="2747477"/>
          </a:xfrm>
        </p:grpSpPr>
        <p:sp>
          <p:nvSpPr>
            <p:cNvPr id="2382" name="Google Shape;2382;p55"/>
            <p:cNvSpPr/>
            <p:nvPr/>
          </p:nvSpPr>
          <p:spPr>
            <a:xfrm>
              <a:off x="9758129" y="2687715"/>
              <a:ext cx="1953922" cy="457200"/>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chemeClr val="dk1"/>
                  </a:solidFill>
                  <a:latin typeface="Consolas"/>
                  <a:ea typeface="Consolas"/>
                  <a:cs typeface="Consolas"/>
                  <a:sym typeface="Consolas"/>
                </a:rPr>
                <a:t>constrain_addr_a</a:t>
              </a:r>
              <a:endParaRPr b="1" sz="1400">
                <a:solidFill>
                  <a:srgbClr val="000000"/>
                </a:solidFill>
                <a:latin typeface="Calibri"/>
                <a:ea typeface="Calibri"/>
                <a:cs typeface="Calibri"/>
                <a:sym typeface="Calibri"/>
              </a:endParaRPr>
            </a:p>
          </p:txBody>
        </p:sp>
        <p:sp>
          <p:nvSpPr>
            <p:cNvPr id="2383" name="Google Shape;2383;p55"/>
            <p:cNvSpPr/>
            <p:nvPr/>
          </p:nvSpPr>
          <p:spPr>
            <a:xfrm>
              <a:off x="9758130" y="1555960"/>
              <a:ext cx="1953922"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chemeClr val="dk1"/>
                  </a:solidFill>
                  <a:latin typeface="Consolas"/>
                  <a:ea typeface="Consolas"/>
                  <a:cs typeface="Consolas"/>
                  <a:sym typeface="Consolas"/>
                </a:rPr>
                <a:t>ddr_same_page_a</a:t>
              </a:r>
              <a:endParaRPr b="1" sz="1400">
                <a:solidFill>
                  <a:srgbClr val="000000"/>
                </a:solidFill>
                <a:latin typeface="Calibri"/>
                <a:ea typeface="Calibri"/>
                <a:cs typeface="Calibri"/>
                <a:sym typeface="Calibri"/>
              </a:endParaRPr>
            </a:p>
          </p:txBody>
        </p:sp>
        <p:cxnSp>
          <p:nvCxnSpPr>
            <p:cNvPr id="2384" name="Google Shape;2384;p55"/>
            <p:cNvCxnSpPr>
              <a:stCxn id="2383" idx="4"/>
              <a:endCxn id="2382" idx="0"/>
            </p:cNvCxnSpPr>
            <p:nvPr/>
          </p:nvCxnSpPr>
          <p:spPr>
            <a:xfrm>
              <a:off x="10735091" y="2021398"/>
              <a:ext cx="0" cy="666300"/>
            </a:xfrm>
            <a:prstGeom prst="straightConnector1">
              <a:avLst/>
            </a:prstGeom>
            <a:noFill/>
            <a:ln cap="flat" cmpd="sng" w="19050">
              <a:solidFill>
                <a:srgbClr val="1A1A19"/>
              </a:solidFill>
              <a:prstDash val="solid"/>
              <a:miter lim="800000"/>
              <a:headEnd len="sm" w="sm" type="none"/>
              <a:tailEnd len="med" w="med" type="triangle"/>
            </a:ln>
          </p:spPr>
        </p:cxnSp>
        <p:sp>
          <p:nvSpPr>
            <p:cNvPr id="2385" name="Google Shape;2385;p55"/>
            <p:cNvSpPr/>
            <p:nvPr/>
          </p:nvSpPr>
          <p:spPr>
            <a:xfrm>
              <a:off x="9080742" y="2085549"/>
              <a:ext cx="1095168" cy="509938"/>
            </a:xfrm>
            <a:prstGeom prst="roundRect">
              <a:avLst>
                <a:gd fmla="val 16667" name="adj"/>
              </a:avLst>
            </a:prstGeom>
            <a:solidFill>
              <a:srgbClr val="FFC000"/>
            </a:solidFill>
            <a:ln cap="flat" cmpd="sng" w="19050">
              <a:solidFill>
                <a:srgbClr val="99660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Clr>
                  <a:srgbClr val="000000"/>
                </a:buClr>
                <a:buSzPts val="1400"/>
                <a:buFont typeface="Calibri"/>
                <a:buNone/>
              </a:pPr>
              <a:r>
                <a:rPr b="1" lang="en-US" sz="1400">
                  <a:solidFill>
                    <a:srgbClr val="000000"/>
                  </a:solidFill>
                  <a:latin typeface="Calibri"/>
                  <a:ea typeface="Calibri"/>
                  <a:cs typeface="Calibri"/>
                  <a:sym typeface="Calibri"/>
                </a:rPr>
                <a:t>ddr_page_s</a:t>
              </a:r>
              <a:endParaRPr b="1" sz="1400">
                <a:solidFill>
                  <a:srgbClr val="000000"/>
                </a:solidFill>
                <a:latin typeface="Calibri"/>
                <a:ea typeface="Calibri"/>
                <a:cs typeface="Calibri"/>
                <a:sym typeface="Calibri"/>
              </a:endParaRPr>
            </a:p>
          </p:txBody>
        </p:sp>
        <p:cxnSp>
          <p:nvCxnSpPr>
            <p:cNvPr id="2386" name="Google Shape;2386;p55"/>
            <p:cNvCxnSpPr>
              <a:stCxn id="2383" idx="2"/>
              <a:endCxn id="2385" idx="0"/>
            </p:cNvCxnSpPr>
            <p:nvPr/>
          </p:nvCxnSpPr>
          <p:spPr>
            <a:xfrm flipH="1">
              <a:off x="9628230" y="1788679"/>
              <a:ext cx="129900" cy="297000"/>
            </a:xfrm>
            <a:prstGeom prst="curvedConnector2">
              <a:avLst/>
            </a:prstGeom>
            <a:noFill/>
            <a:ln cap="flat" cmpd="sng" w="19050">
              <a:solidFill>
                <a:srgbClr val="1A1A19"/>
              </a:solidFill>
              <a:prstDash val="dash"/>
              <a:miter lim="800000"/>
              <a:headEnd len="sm" w="sm" type="none"/>
              <a:tailEnd len="med" w="med" type="triangle"/>
            </a:ln>
          </p:spPr>
        </p:cxnSp>
        <p:cxnSp>
          <p:nvCxnSpPr>
            <p:cNvPr id="2387" name="Google Shape;2387;p55"/>
            <p:cNvCxnSpPr>
              <a:stCxn id="2385" idx="2"/>
              <a:endCxn id="2382" idx="2"/>
            </p:cNvCxnSpPr>
            <p:nvPr/>
          </p:nvCxnSpPr>
          <p:spPr>
            <a:xfrm flipH="1" rot="-5400000">
              <a:off x="9532926" y="2690887"/>
              <a:ext cx="320700" cy="129900"/>
            </a:xfrm>
            <a:prstGeom prst="curvedConnector2">
              <a:avLst/>
            </a:prstGeom>
            <a:noFill/>
            <a:ln cap="flat" cmpd="sng" w="19050">
              <a:solidFill>
                <a:srgbClr val="1A1A19"/>
              </a:solidFill>
              <a:prstDash val="dash"/>
              <a:miter lim="800000"/>
              <a:headEnd len="sm" w="sm" type="none"/>
              <a:tailEnd len="med" w="med" type="triangle"/>
            </a:ln>
          </p:spPr>
        </p:cxnSp>
        <p:sp>
          <p:nvSpPr>
            <p:cNvPr id="2388" name="Google Shape;2388;p55"/>
            <p:cNvSpPr/>
            <p:nvPr/>
          </p:nvSpPr>
          <p:spPr>
            <a:xfrm>
              <a:off x="9715906" y="3846237"/>
              <a:ext cx="2060486" cy="457200"/>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write_a </a:t>
              </a:r>
              <a:endParaRPr/>
            </a:p>
          </p:txBody>
        </p:sp>
        <p:cxnSp>
          <p:nvCxnSpPr>
            <p:cNvPr id="2389" name="Google Shape;2389;p55"/>
            <p:cNvCxnSpPr>
              <a:stCxn id="2382" idx="4"/>
              <a:endCxn id="2388" idx="0"/>
            </p:cNvCxnSpPr>
            <p:nvPr/>
          </p:nvCxnSpPr>
          <p:spPr>
            <a:xfrm>
              <a:off x="10735090" y="3144915"/>
              <a:ext cx="11100" cy="701400"/>
            </a:xfrm>
            <a:prstGeom prst="straightConnector1">
              <a:avLst/>
            </a:prstGeom>
            <a:noFill/>
            <a:ln cap="flat" cmpd="sng" w="19050">
              <a:solidFill>
                <a:srgbClr val="1A1A19"/>
              </a:solidFill>
              <a:prstDash val="solid"/>
              <a:miter lim="800000"/>
              <a:headEnd len="sm" w="sm" type="none"/>
              <a:tailEnd len="med" w="med" type="triangle"/>
            </a:ln>
          </p:spPr>
        </p:cxnSp>
        <p:sp>
          <p:nvSpPr>
            <p:cNvPr id="2390" name="Google Shape;2390;p55"/>
            <p:cNvSpPr/>
            <p:nvPr/>
          </p:nvSpPr>
          <p:spPr>
            <a:xfrm>
              <a:off x="9069682" y="3271040"/>
              <a:ext cx="1095168" cy="509938"/>
            </a:xfrm>
            <a:prstGeom prst="roundRect">
              <a:avLst>
                <a:gd fmla="val 16667" name="adj"/>
              </a:avLst>
            </a:prstGeom>
            <a:solidFill>
              <a:srgbClr val="FFC000"/>
            </a:solidFill>
            <a:ln cap="flat" cmpd="sng" w="19050">
              <a:solidFill>
                <a:srgbClr val="99660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Clr>
                  <a:srgbClr val="000000"/>
                </a:buClr>
                <a:buSzPts val="1400"/>
                <a:buFont typeface="Calibri"/>
                <a:buNone/>
              </a:pPr>
              <a:r>
                <a:rPr b="1" lang="en-US" sz="1400">
                  <a:solidFill>
                    <a:srgbClr val="000000"/>
                  </a:solidFill>
                  <a:latin typeface="Calibri"/>
                  <a:ea typeface="Calibri"/>
                  <a:cs typeface="Calibri"/>
                  <a:sym typeface="Calibri"/>
                </a:rPr>
                <a:t>addr_s</a:t>
              </a:r>
              <a:endParaRPr b="1" sz="1400">
                <a:solidFill>
                  <a:srgbClr val="000000"/>
                </a:solidFill>
                <a:latin typeface="Calibri"/>
                <a:ea typeface="Calibri"/>
                <a:cs typeface="Calibri"/>
                <a:sym typeface="Calibri"/>
              </a:endParaRPr>
            </a:p>
          </p:txBody>
        </p:sp>
        <p:cxnSp>
          <p:nvCxnSpPr>
            <p:cNvPr id="2391" name="Google Shape;2391;p55"/>
            <p:cNvCxnSpPr>
              <a:stCxn id="2382" idx="2"/>
              <a:endCxn id="2390" idx="0"/>
            </p:cNvCxnSpPr>
            <p:nvPr/>
          </p:nvCxnSpPr>
          <p:spPr>
            <a:xfrm flipH="1">
              <a:off x="9617129" y="2916315"/>
              <a:ext cx="141000" cy="354600"/>
            </a:xfrm>
            <a:prstGeom prst="curvedConnector2">
              <a:avLst/>
            </a:prstGeom>
            <a:noFill/>
            <a:ln cap="flat" cmpd="sng" w="19050">
              <a:solidFill>
                <a:srgbClr val="1A1A19"/>
              </a:solidFill>
              <a:prstDash val="dash"/>
              <a:miter lim="800000"/>
              <a:headEnd len="sm" w="sm" type="none"/>
              <a:tailEnd len="med" w="med" type="triangle"/>
            </a:ln>
          </p:spPr>
        </p:cxnSp>
        <p:cxnSp>
          <p:nvCxnSpPr>
            <p:cNvPr id="2392" name="Google Shape;2392;p55"/>
            <p:cNvCxnSpPr>
              <a:stCxn id="2390" idx="2"/>
              <a:endCxn id="2388" idx="2"/>
            </p:cNvCxnSpPr>
            <p:nvPr/>
          </p:nvCxnSpPr>
          <p:spPr>
            <a:xfrm flipH="1" rot="-5400000">
              <a:off x="9519616" y="3878628"/>
              <a:ext cx="294000" cy="98700"/>
            </a:xfrm>
            <a:prstGeom prst="curvedConnector2">
              <a:avLst/>
            </a:prstGeom>
            <a:noFill/>
            <a:ln cap="flat" cmpd="sng" w="19050">
              <a:solidFill>
                <a:srgbClr val="1A1A19"/>
              </a:solidFill>
              <a:prstDash val="dash"/>
              <a:miter lim="800000"/>
              <a:headEnd len="sm" w="sm" type="none"/>
              <a:tailEnd len="med" w="med" type="triangle"/>
            </a:ln>
          </p:spPr>
        </p:cxnSp>
      </p:grpSp>
      <p:sp>
        <p:nvSpPr>
          <p:cNvPr id="2393" name="Google Shape;2393;p55"/>
          <p:cNvSpPr txBox="1"/>
          <p:nvPr/>
        </p:nvSpPr>
        <p:spPr>
          <a:xfrm>
            <a:off x="9107505" y="2980488"/>
            <a:ext cx="3433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2394" name="Google Shape;2394;p55"/>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395" name="Google Shape;2395;p55"/>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65">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65">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65">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65">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65">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65">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65">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65">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65">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65">
                                            <p:txEl>
                                              <p:pRg end="9" st="9"/>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65">
                                            <p:txEl>
                                              <p:pRg end="10" st="1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65">
                                            <p:txEl>
                                              <p:pRg end="11" st="1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65">
                                            <p:txEl>
                                              <p:pRg end="12" st="1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65">
                                            <p:txEl>
                                              <p:pRg end="13" st="1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65">
                                            <p:txEl>
                                              <p:pRg end="14" st="1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65">
                                            <p:txEl>
                                              <p:pRg end="15" st="1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65">
                                            <p:txEl>
                                              <p:pRg end="16" st="1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3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9" name="Shape 2399"/>
        <p:cNvGrpSpPr/>
        <p:nvPr/>
      </p:nvGrpSpPr>
      <p:grpSpPr>
        <a:xfrm>
          <a:off x="0" y="0"/>
          <a:ext cx="0" cy="0"/>
          <a:chOff x="0" y="0"/>
          <a:chExt cx="0" cy="0"/>
        </a:xfrm>
      </p:grpSpPr>
      <p:sp>
        <p:nvSpPr>
          <p:cNvPr id="2400" name="Google Shape;2400;p5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Solution #2: Cache Coherency State traversal</a:t>
            </a:r>
            <a:endParaRPr/>
          </a:p>
        </p:txBody>
      </p:sp>
      <p:grpSp>
        <p:nvGrpSpPr>
          <p:cNvPr id="2401" name="Google Shape;2401;p56"/>
          <p:cNvGrpSpPr/>
          <p:nvPr/>
        </p:nvGrpSpPr>
        <p:grpSpPr>
          <a:xfrm>
            <a:off x="6177280" y="1411605"/>
            <a:ext cx="5176520" cy="4398658"/>
            <a:chOff x="6031230" y="2553018"/>
            <a:chExt cx="3262313" cy="2772094"/>
          </a:xfrm>
        </p:grpSpPr>
        <p:sp>
          <p:nvSpPr>
            <p:cNvPr id="2402" name="Google Shape;2402;p56"/>
            <p:cNvSpPr/>
            <p:nvPr/>
          </p:nvSpPr>
          <p:spPr>
            <a:xfrm>
              <a:off x="6031230" y="2553018"/>
              <a:ext cx="3262313" cy="2355850"/>
            </a:xfrm>
            <a:prstGeom prst="rect">
              <a:avLst/>
            </a:prstGeom>
            <a:solidFill>
              <a:srgbClr val="D7DCE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C6884"/>
                </a:solidFill>
                <a:latin typeface="Arial"/>
                <a:ea typeface="Arial"/>
                <a:cs typeface="Arial"/>
                <a:sym typeface="Arial"/>
              </a:endParaRPr>
            </a:p>
          </p:txBody>
        </p:sp>
        <p:sp>
          <p:nvSpPr>
            <p:cNvPr id="2403" name="Google Shape;2403;p56"/>
            <p:cNvSpPr/>
            <p:nvPr/>
          </p:nvSpPr>
          <p:spPr>
            <a:xfrm>
              <a:off x="6166168" y="3818255"/>
              <a:ext cx="3016250" cy="509588"/>
            </a:xfrm>
            <a:prstGeom prst="rect">
              <a:avLst/>
            </a:prstGeom>
            <a:solidFill>
              <a:srgbClr val="A9B6C2"/>
            </a:solidFill>
            <a:ln>
              <a:noFill/>
            </a:ln>
          </p:spPr>
          <p:txBody>
            <a:bodyPr anchorCtr="0" anchor="ctr" bIns="36575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Arial"/>
                  <a:ea typeface="Arial"/>
                  <a:cs typeface="Arial"/>
                  <a:sym typeface="Arial"/>
                </a:rPr>
                <a:t>Cache-Coherent Switching Fabric</a:t>
              </a:r>
              <a:endParaRPr sz="1800">
                <a:solidFill>
                  <a:schemeClr val="dk1"/>
                </a:solidFill>
                <a:latin typeface="Arial"/>
                <a:ea typeface="Arial"/>
                <a:cs typeface="Arial"/>
                <a:sym typeface="Arial"/>
              </a:endParaRPr>
            </a:p>
          </p:txBody>
        </p:sp>
        <p:sp>
          <p:nvSpPr>
            <p:cNvPr id="2404" name="Google Shape;2404;p56"/>
            <p:cNvSpPr/>
            <p:nvPr/>
          </p:nvSpPr>
          <p:spPr>
            <a:xfrm>
              <a:off x="6166168" y="2665730"/>
              <a:ext cx="1209675" cy="989013"/>
            </a:xfrm>
            <a:prstGeom prst="rect">
              <a:avLst/>
            </a:prstGeom>
            <a:solidFill>
              <a:srgbClr val="A9B6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C6884"/>
                </a:solidFill>
                <a:latin typeface="Arial"/>
                <a:ea typeface="Arial"/>
                <a:cs typeface="Arial"/>
                <a:sym typeface="Arial"/>
              </a:endParaRPr>
            </a:p>
          </p:txBody>
        </p:sp>
        <p:sp>
          <p:nvSpPr>
            <p:cNvPr id="2405" name="Google Shape;2405;p56"/>
            <p:cNvSpPr/>
            <p:nvPr/>
          </p:nvSpPr>
          <p:spPr>
            <a:xfrm>
              <a:off x="6224905" y="2760980"/>
              <a:ext cx="252413" cy="238125"/>
            </a:xfrm>
            <a:prstGeom prst="rect">
              <a:avLst/>
            </a:prstGeom>
            <a:solidFill>
              <a:srgbClr val="F4DFC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CPU</a:t>
              </a:r>
              <a:endParaRPr sz="1800">
                <a:solidFill>
                  <a:schemeClr val="dk1"/>
                </a:solidFill>
                <a:latin typeface="Arial"/>
                <a:ea typeface="Arial"/>
                <a:cs typeface="Arial"/>
                <a:sym typeface="Arial"/>
              </a:endParaRPr>
            </a:p>
          </p:txBody>
        </p:sp>
        <p:sp>
          <p:nvSpPr>
            <p:cNvPr id="2406" name="Google Shape;2406;p56"/>
            <p:cNvSpPr/>
            <p:nvPr/>
          </p:nvSpPr>
          <p:spPr>
            <a:xfrm>
              <a:off x="6502718" y="2757805"/>
              <a:ext cx="250825" cy="238125"/>
            </a:xfrm>
            <a:prstGeom prst="rect">
              <a:avLst/>
            </a:prstGeom>
            <a:solidFill>
              <a:srgbClr val="F4DFC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CPU</a:t>
              </a:r>
              <a:endParaRPr sz="1800">
                <a:solidFill>
                  <a:schemeClr val="dk1"/>
                </a:solidFill>
                <a:latin typeface="Arial"/>
                <a:ea typeface="Arial"/>
                <a:cs typeface="Arial"/>
                <a:sym typeface="Arial"/>
              </a:endParaRPr>
            </a:p>
          </p:txBody>
        </p:sp>
        <p:sp>
          <p:nvSpPr>
            <p:cNvPr id="2407" name="Google Shape;2407;p56"/>
            <p:cNvSpPr/>
            <p:nvPr/>
          </p:nvSpPr>
          <p:spPr>
            <a:xfrm>
              <a:off x="6780530" y="2764155"/>
              <a:ext cx="250825" cy="236538"/>
            </a:xfrm>
            <a:prstGeom prst="rect">
              <a:avLst/>
            </a:prstGeom>
            <a:solidFill>
              <a:srgbClr val="F4DFC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CPU</a:t>
              </a:r>
              <a:endParaRPr sz="1800">
                <a:solidFill>
                  <a:schemeClr val="dk1"/>
                </a:solidFill>
                <a:latin typeface="Arial"/>
                <a:ea typeface="Arial"/>
                <a:cs typeface="Arial"/>
                <a:sym typeface="Arial"/>
              </a:endParaRPr>
            </a:p>
          </p:txBody>
        </p:sp>
        <p:sp>
          <p:nvSpPr>
            <p:cNvPr id="2408" name="Google Shape;2408;p56"/>
            <p:cNvSpPr/>
            <p:nvPr/>
          </p:nvSpPr>
          <p:spPr>
            <a:xfrm>
              <a:off x="7056755" y="2759393"/>
              <a:ext cx="252413" cy="236537"/>
            </a:xfrm>
            <a:prstGeom prst="rect">
              <a:avLst/>
            </a:prstGeom>
            <a:solidFill>
              <a:srgbClr val="F4DFC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CPU</a:t>
              </a:r>
              <a:endParaRPr sz="1800">
                <a:solidFill>
                  <a:schemeClr val="dk1"/>
                </a:solidFill>
                <a:latin typeface="Arial"/>
                <a:ea typeface="Arial"/>
                <a:cs typeface="Arial"/>
                <a:sym typeface="Arial"/>
              </a:endParaRPr>
            </a:p>
          </p:txBody>
        </p:sp>
        <p:sp>
          <p:nvSpPr>
            <p:cNvPr id="2409" name="Google Shape;2409;p56"/>
            <p:cNvSpPr/>
            <p:nvPr/>
          </p:nvSpPr>
          <p:spPr>
            <a:xfrm>
              <a:off x="6224905" y="3153093"/>
              <a:ext cx="252413" cy="114300"/>
            </a:xfrm>
            <a:prstGeom prst="rect">
              <a:avLst/>
            </a:prstGeom>
            <a:solidFill>
              <a:srgbClr val="FFE98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L1</a:t>
              </a:r>
              <a:endParaRPr sz="1800">
                <a:solidFill>
                  <a:schemeClr val="dk1"/>
                </a:solidFill>
                <a:latin typeface="Arial"/>
                <a:ea typeface="Arial"/>
                <a:cs typeface="Arial"/>
                <a:sym typeface="Arial"/>
              </a:endParaRPr>
            </a:p>
          </p:txBody>
        </p:sp>
        <p:sp>
          <p:nvSpPr>
            <p:cNvPr id="2410" name="Google Shape;2410;p56"/>
            <p:cNvSpPr/>
            <p:nvPr/>
          </p:nvSpPr>
          <p:spPr>
            <a:xfrm>
              <a:off x="6502718" y="3153093"/>
              <a:ext cx="250825" cy="114300"/>
            </a:xfrm>
            <a:prstGeom prst="rect">
              <a:avLst/>
            </a:prstGeom>
            <a:solidFill>
              <a:srgbClr val="FFE98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L1</a:t>
              </a:r>
              <a:endParaRPr sz="1800">
                <a:solidFill>
                  <a:schemeClr val="dk1"/>
                </a:solidFill>
                <a:latin typeface="Arial"/>
                <a:ea typeface="Arial"/>
                <a:cs typeface="Arial"/>
                <a:sym typeface="Arial"/>
              </a:endParaRPr>
            </a:p>
          </p:txBody>
        </p:sp>
        <p:sp>
          <p:nvSpPr>
            <p:cNvPr id="2411" name="Google Shape;2411;p56"/>
            <p:cNvSpPr/>
            <p:nvPr/>
          </p:nvSpPr>
          <p:spPr>
            <a:xfrm>
              <a:off x="6780530" y="3153093"/>
              <a:ext cx="250825" cy="114300"/>
            </a:xfrm>
            <a:prstGeom prst="rect">
              <a:avLst/>
            </a:prstGeom>
            <a:solidFill>
              <a:srgbClr val="FFE98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L1</a:t>
              </a:r>
              <a:endParaRPr sz="1800">
                <a:solidFill>
                  <a:schemeClr val="dk1"/>
                </a:solidFill>
                <a:latin typeface="Arial"/>
                <a:ea typeface="Arial"/>
                <a:cs typeface="Arial"/>
                <a:sym typeface="Arial"/>
              </a:endParaRPr>
            </a:p>
          </p:txBody>
        </p:sp>
        <p:sp>
          <p:nvSpPr>
            <p:cNvPr id="2412" name="Google Shape;2412;p56"/>
            <p:cNvSpPr/>
            <p:nvPr/>
          </p:nvSpPr>
          <p:spPr>
            <a:xfrm>
              <a:off x="7056755" y="3157855"/>
              <a:ext cx="252413" cy="114300"/>
            </a:xfrm>
            <a:prstGeom prst="rect">
              <a:avLst/>
            </a:prstGeom>
            <a:solidFill>
              <a:srgbClr val="FFE98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L1</a:t>
              </a:r>
              <a:endParaRPr sz="1800">
                <a:solidFill>
                  <a:schemeClr val="dk1"/>
                </a:solidFill>
                <a:latin typeface="Arial"/>
                <a:ea typeface="Arial"/>
                <a:cs typeface="Arial"/>
                <a:sym typeface="Arial"/>
              </a:endParaRPr>
            </a:p>
          </p:txBody>
        </p:sp>
        <p:sp>
          <p:nvSpPr>
            <p:cNvPr id="2413" name="Google Shape;2413;p56"/>
            <p:cNvSpPr/>
            <p:nvPr/>
          </p:nvSpPr>
          <p:spPr>
            <a:xfrm>
              <a:off x="6224905" y="3427730"/>
              <a:ext cx="1084263" cy="114300"/>
            </a:xfrm>
            <a:prstGeom prst="rect">
              <a:avLst/>
            </a:prstGeom>
            <a:solidFill>
              <a:srgbClr val="EFBC83"/>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L2</a:t>
              </a:r>
              <a:endParaRPr sz="1800">
                <a:solidFill>
                  <a:schemeClr val="dk1"/>
                </a:solidFill>
                <a:latin typeface="Arial"/>
                <a:ea typeface="Arial"/>
                <a:cs typeface="Arial"/>
                <a:sym typeface="Arial"/>
              </a:endParaRPr>
            </a:p>
          </p:txBody>
        </p:sp>
        <p:cxnSp>
          <p:nvCxnSpPr>
            <p:cNvPr id="2414" name="Google Shape;2414;p56"/>
            <p:cNvCxnSpPr/>
            <p:nvPr/>
          </p:nvCxnSpPr>
          <p:spPr>
            <a:xfrm>
              <a:off x="6350318" y="3000693"/>
              <a:ext cx="0" cy="147637"/>
            </a:xfrm>
            <a:prstGeom prst="straightConnector1">
              <a:avLst/>
            </a:prstGeom>
            <a:noFill/>
            <a:ln cap="flat" cmpd="sng" w="12700">
              <a:solidFill>
                <a:schemeClr val="dk1"/>
              </a:solidFill>
              <a:prstDash val="solid"/>
              <a:round/>
              <a:headEnd len="sm" w="sm" type="triangle"/>
              <a:tailEnd len="sm" w="sm" type="triangle"/>
            </a:ln>
          </p:spPr>
        </p:cxnSp>
        <p:cxnSp>
          <p:nvCxnSpPr>
            <p:cNvPr id="2415" name="Google Shape;2415;p56"/>
            <p:cNvCxnSpPr/>
            <p:nvPr/>
          </p:nvCxnSpPr>
          <p:spPr>
            <a:xfrm>
              <a:off x="6634480" y="3000693"/>
              <a:ext cx="0" cy="147637"/>
            </a:xfrm>
            <a:prstGeom prst="straightConnector1">
              <a:avLst/>
            </a:prstGeom>
            <a:noFill/>
            <a:ln cap="flat" cmpd="sng" w="12700">
              <a:solidFill>
                <a:schemeClr val="dk1"/>
              </a:solidFill>
              <a:prstDash val="solid"/>
              <a:round/>
              <a:headEnd len="sm" w="sm" type="triangle"/>
              <a:tailEnd len="sm" w="sm" type="triangle"/>
            </a:ln>
          </p:spPr>
        </p:cxnSp>
        <p:cxnSp>
          <p:nvCxnSpPr>
            <p:cNvPr id="2416" name="Google Shape;2416;p56"/>
            <p:cNvCxnSpPr/>
            <p:nvPr/>
          </p:nvCxnSpPr>
          <p:spPr>
            <a:xfrm>
              <a:off x="6913880" y="3000693"/>
              <a:ext cx="0" cy="149225"/>
            </a:xfrm>
            <a:prstGeom prst="straightConnector1">
              <a:avLst/>
            </a:prstGeom>
            <a:noFill/>
            <a:ln cap="flat" cmpd="sng" w="12700">
              <a:solidFill>
                <a:schemeClr val="dk1"/>
              </a:solidFill>
              <a:prstDash val="solid"/>
              <a:round/>
              <a:headEnd len="sm" w="sm" type="triangle"/>
              <a:tailEnd len="sm" w="sm" type="triangle"/>
            </a:ln>
          </p:spPr>
        </p:cxnSp>
        <p:cxnSp>
          <p:nvCxnSpPr>
            <p:cNvPr id="2417" name="Google Shape;2417;p56"/>
            <p:cNvCxnSpPr/>
            <p:nvPr/>
          </p:nvCxnSpPr>
          <p:spPr>
            <a:xfrm>
              <a:off x="7186930" y="3005455"/>
              <a:ext cx="0" cy="147638"/>
            </a:xfrm>
            <a:prstGeom prst="straightConnector1">
              <a:avLst/>
            </a:prstGeom>
            <a:noFill/>
            <a:ln cap="flat" cmpd="sng" w="12700">
              <a:solidFill>
                <a:schemeClr val="dk1"/>
              </a:solidFill>
              <a:prstDash val="solid"/>
              <a:round/>
              <a:headEnd len="sm" w="sm" type="triangle"/>
              <a:tailEnd len="sm" w="sm" type="triangle"/>
            </a:ln>
          </p:spPr>
        </p:cxnSp>
        <p:cxnSp>
          <p:nvCxnSpPr>
            <p:cNvPr id="2418" name="Google Shape;2418;p56"/>
            <p:cNvCxnSpPr/>
            <p:nvPr/>
          </p:nvCxnSpPr>
          <p:spPr>
            <a:xfrm>
              <a:off x="6350318" y="3276918"/>
              <a:ext cx="0" cy="147637"/>
            </a:xfrm>
            <a:prstGeom prst="straightConnector1">
              <a:avLst/>
            </a:prstGeom>
            <a:noFill/>
            <a:ln cap="flat" cmpd="sng" w="12700">
              <a:solidFill>
                <a:schemeClr val="dk1"/>
              </a:solidFill>
              <a:prstDash val="solid"/>
              <a:round/>
              <a:headEnd len="sm" w="sm" type="triangle"/>
              <a:tailEnd len="sm" w="sm" type="triangle"/>
            </a:ln>
          </p:spPr>
        </p:cxnSp>
        <p:cxnSp>
          <p:nvCxnSpPr>
            <p:cNvPr id="2419" name="Google Shape;2419;p56"/>
            <p:cNvCxnSpPr/>
            <p:nvPr/>
          </p:nvCxnSpPr>
          <p:spPr>
            <a:xfrm>
              <a:off x="6628130" y="3276918"/>
              <a:ext cx="0" cy="147637"/>
            </a:xfrm>
            <a:prstGeom prst="straightConnector1">
              <a:avLst/>
            </a:prstGeom>
            <a:noFill/>
            <a:ln cap="flat" cmpd="sng" w="12700">
              <a:solidFill>
                <a:schemeClr val="dk1"/>
              </a:solidFill>
              <a:prstDash val="solid"/>
              <a:round/>
              <a:headEnd len="sm" w="sm" type="triangle"/>
              <a:tailEnd len="sm" w="sm" type="triangle"/>
            </a:ln>
          </p:spPr>
        </p:cxnSp>
        <p:cxnSp>
          <p:nvCxnSpPr>
            <p:cNvPr id="2420" name="Google Shape;2420;p56"/>
            <p:cNvCxnSpPr/>
            <p:nvPr/>
          </p:nvCxnSpPr>
          <p:spPr>
            <a:xfrm>
              <a:off x="6910705" y="3270568"/>
              <a:ext cx="0" cy="147637"/>
            </a:xfrm>
            <a:prstGeom prst="straightConnector1">
              <a:avLst/>
            </a:prstGeom>
            <a:noFill/>
            <a:ln cap="flat" cmpd="sng" w="12700">
              <a:solidFill>
                <a:schemeClr val="dk1"/>
              </a:solidFill>
              <a:prstDash val="solid"/>
              <a:round/>
              <a:headEnd len="sm" w="sm" type="triangle"/>
              <a:tailEnd len="sm" w="sm" type="triangle"/>
            </a:ln>
          </p:spPr>
        </p:cxnSp>
        <p:cxnSp>
          <p:nvCxnSpPr>
            <p:cNvPr id="2421" name="Google Shape;2421;p56"/>
            <p:cNvCxnSpPr/>
            <p:nvPr/>
          </p:nvCxnSpPr>
          <p:spPr>
            <a:xfrm>
              <a:off x="7182168" y="3270568"/>
              <a:ext cx="0" cy="147637"/>
            </a:xfrm>
            <a:prstGeom prst="straightConnector1">
              <a:avLst/>
            </a:prstGeom>
            <a:noFill/>
            <a:ln cap="flat" cmpd="sng" w="12700">
              <a:solidFill>
                <a:schemeClr val="dk1"/>
              </a:solidFill>
              <a:prstDash val="solid"/>
              <a:round/>
              <a:headEnd len="sm" w="sm" type="triangle"/>
              <a:tailEnd len="sm" w="sm" type="triangle"/>
            </a:ln>
          </p:spPr>
        </p:cxnSp>
        <p:cxnSp>
          <p:nvCxnSpPr>
            <p:cNvPr id="2422" name="Google Shape;2422;p56"/>
            <p:cNvCxnSpPr/>
            <p:nvPr/>
          </p:nvCxnSpPr>
          <p:spPr>
            <a:xfrm>
              <a:off x="6772593" y="3554730"/>
              <a:ext cx="0" cy="260350"/>
            </a:xfrm>
            <a:prstGeom prst="straightConnector1">
              <a:avLst/>
            </a:prstGeom>
            <a:noFill/>
            <a:ln cap="flat" cmpd="sng" w="12700">
              <a:solidFill>
                <a:schemeClr val="dk1"/>
              </a:solidFill>
              <a:prstDash val="solid"/>
              <a:round/>
              <a:headEnd len="sm" w="sm" type="triangle"/>
              <a:tailEnd len="sm" w="sm" type="triangle"/>
            </a:ln>
          </p:spPr>
        </p:cxnSp>
        <p:sp>
          <p:nvSpPr>
            <p:cNvPr id="2423" name="Google Shape;2423;p56"/>
            <p:cNvSpPr/>
            <p:nvPr/>
          </p:nvSpPr>
          <p:spPr>
            <a:xfrm>
              <a:off x="7507605" y="2667318"/>
              <a:ext cx="1208088" cy="989012"/>
            </a:xfrm>
            <a:prstGeom prst="rect">
              <a:avLst/>
            </a:prstGeom>
            <a:solidFill>
              <a:srgbClr val="A9B6C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C6884"/>
                </a:solidFill>
                <a:latin typeface="Arial"/>
                <a:ea typeface="Arial"/>
                <a:cs typeface="Arial"/>
                <a:sym typeface="Arial"/>
              </a:endParaRPr>
            </a:p>
          </p:txBody>
        </p:sp>
        <p:sp>
          <p:nvSpPr>
            <p:cNvPr id="2424" name="Google Shape;2424;p56"/>
            <p:cNvSpPr/>
            <p:nvPr/>
          </p:nvSpPr>
          <p:spPr>
            <a:xfrm>
              <a:off x="7566343" y="2762568"/>
              <a:ext cx="250825" cy="238125"/>
            </a:xfrm>
            <a:prstGeom prst="rect">
              <a:avLst/>
            </a:prstGeom>
            <a:solidFill>
              <a:srgbClr val="F4DFC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CPU</a:t>
              </a:r>
              <a:endParaRPr sz="1800">
                <a:solidFill>
                  <a:schemeClr val="dk1"/>
                </a:solidFill>
                <a:latin typeface="Arial"/>
                <a:ea typeface="Arial"/>
                <a:cs typeface="Arial"/>
                <a:sym typeface="Arial"/>
              </a:endParaRPr>
            </a:p>
          </p:txBody>
        </p:sp>
        <p:sp>
          <p:nvSpPr>
            <p:cNvPr id="2425" name="Google Shape;2425;p56"/>
            <p:cNvSpPr/>
            <p:nvPr/>
          </p:nvSpPr>
          <p:spPr>
            <a:xfrm>
              <a:off x="7844155" y="2759393"/>
              <a:ext cx="250825" cy="238125"/>
            </a:xfrm>
            <a:prstGeom prst="rect">
              <a:avLst/>
            </a:prstGeom>
            <a:solidFill>
              <a:srgbClr val="F4DFC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CPU</a:t>
              </a:r>
              <a:endParaRPr sz="1800">
                <a:solidFill>
                  <a:schemeClr val="dk1"/>
                </a:solidFill>
                <a:latin typeface="Arial"/>
                <a:ea typeface="Arial"/>
                <a:cs typeface="Arial"/>
                <a:sym typeface="Arial"/>
              </a:endParaRPr>
            </a:p>
          </p:txBody>
        </p:sp>
        <p:sp>
          <p:nvSpPr>
            <p:cNvPr id="2426" name="Google Shape;2426;p56"/>
            <p:cNvSpPr/>
            <p:nvPr/>
          </p:nvSpPr>
          <p:spPr>
            <a:xfrm>
              <a:off x="8120380" y="2765743"/>
              <a:ext cx="252413" cy="236537"/>
            </a:xfrm>
            <a:prstGeom prst="rect">
              <a:avLst/>
            </a:prstGeom>
            <a:solidFill>
              <a:srgbClr val="F4DFC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CPU</a:t>
              </a:r>
              <a:endParaRPr sz="1800">
                <a:solidFill>
                  <a:schemeClr val="dk1"/>
                </a:solidFill>
                <a:latin typeface="Arial"/>
                <a:ea typeface="Arial"/>
                <a:cs typeface="Arial"/>
                <a:sym typeface="Arial"/>
              </a:endParaRPr>
            </a:p>
          </p:txBody>
        </p:sp>
        <p:sp>
          <p:nvSpPr>
            <p:cNvPr id="2427" name="Google Shape;2427;p56"/>
            <p:cNvSpPr/>
            <p:nvPr/>
          </p:nvSpPr>
          <p:spPr>
            <a:xfrm>
              <a:off x="8398193" y="2760980"/>
              <a:ext cx="250825" cy="238125"/>
            </a:xfrm>
            <a:prstGeom prst="rect">
              <a:avLst/>
            </a:prstGeom>
            <a:solidFill>
              <a:srgbClr val="F4DFC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CPU</a:t>
              </a:r>
              <a:endParaRPr sz="1800">
                <a:solidFill>
                  <a:schemeClr val="dk1"/>
                </a:solidFill>
                <a:latin typeface="Arial"/>
                <a:ea typeface="Arial"/>
                <a:cs typeface="Arial"/>
                <a:sym typeface="Arial"/>
              </a:endParaRPr>
            </a:p>
          </p:txBody>
        </p:sp>
        <p:sp>
          <p:nvSpPr>
            <p:cNvPr id="2428" name="Google Shape;2428;p56"/>
            <p:cNvSpPr/>
            <p:nvPr/>
          </p:nvSpPr>
          <p:spPr>
            <a:xfrm>
              <a:off x="7566343" y="3154680"/>
              <a:ext cx="250825" cy="114300"/>
            </a:xfrm>
            <a:prstGeom prst="rect">
              <a:avLst/>
            </a:prstGeom>
            <a:solidFill>
              <a:srgbClr val="FFE98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L1</a:t>
              </a:r>
              <a:endParaRPr sz="1800">
                <a:solidFill>
                  <a:schemeClr val="dk1"/>
                </a:solidFill>
                <a:latin typeface="Arial"/>
                <a:ea typeface="Arial"/>
                <a:cs typeface="Arial"/>
                <a:sym typeface="Arial"/>
              </a:endParaRPr>
            </a:p>
          </p:txBody>
        </p:sp>
        <p:sp>
          <p:nvSpPr>
            <p:cNvPr id="2429" name="Google Shape;2429;p56"/>
            <p:cNvSpPr/>
            <p:nvPr/>
          </p:nvSpPr>
          <p:spPr>
            <a:xfrm>
              <a:off x="7844155" y="3154680"/>
              <a:ext cx="250825" cy="114300"/>
            </a:xfrm>
            <a:prstGeom prst="rect">
              <a:avLst/>
            </a:prstGeom>
            <a:solidFill>
              <a:srgbClr val="FFE98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L1</a:t>
              </a:r>
              <a:endParaRPr sz="1800">
                <a:solidFill>
                  <a:schemeClr val="dk1"/>
                </a:solidFill>
                <a:latin typeface="Arial"/>
                <a:ea typeface="Arial"/>
                <a:cs typeface="Arial"/>
                <a:sym typeface="Arial"/>
              </a:endParaRPr>
            </a:p>
          </p:txBody>
        </p:sp>
        <p:sp>
          <p:nvSpPr>
            <p:cNvPr id="2430" name="Google Shape;2430;p56"/>
            <p:cNvSpPr/>
            <p:nvPr/>
          </p:nvSpPr>
          <p:spPr>
            <a:xfrm>
              <a:off x="8120380" y="3154680"/>
              <a:ext cx="252413" cy="114300"/>
            </a:xfrm>
            <a:prstGeom prst="rect">
              <a:avLst/>
            </a:prstGeom>
            <a:solidFill>
              <a:srgbClr val="FFE98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L1</a:t>
              </a:r>
              <a:endParaRPr sz="1800">
                <a:solidFill>
                  <a:schemeClr val="dk1"/>
                </a:solidFill>
                <a:latin typeface="Arial"/>
                <a:ea typeface="Arial"/>
                <a:cs typeface="Arial"/>
                <a:sym typeface="Arial"/>
              </a:endParaRPr>
            </a:p>
          </p:txBody>
        </p:sp>
        <p:sp>
          <p:nvSpPr>
            <p:cNvPr id="2431" name="Google Shape;2431;p56"/>
            <p:cNvSpPr/>
            <p:nvPr/>
          </p:nvSpPr>
          <p:spPr>
            <a:xfrm>
              <a:off x="8398193" y="3159443"/>
              <a:ext cx="250825" cy="114300"/>
            </a:xfrm>
            <a:prstGeom prst="rect">
              <a:avLst/>
            </a:prstGeom>
            <a:solidFill>
              <a:srgbClr val="FFE98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L1</a:t>
              </a:r>
              <a:endParaRPr sz="1800">
                <a:solidFill>
                  <a:schemeClr val="dk1"/>
                </a:solidFill>
                <a:latin typeface="Arial"/>
                <a:ea typeface="Arial"/>
                <a:cs typeface="Arial"/>
                <a:sym typeface="Arial"/>
              </a:endParaRPr>
            </a:p>
          </p:txBody>
        </p:sp>
        <p:sp>
          <p:nvSpPr>
            <p:cNvPr id="2432" name="Google Shape;2432;p56"/>
            <p:cNvSpPr/>
            <p:nvPr/>
          </p:nvSpPr>
          <p:spPr>
            <a:xfrm>
              <a:off x="7566343" y="3429318"/>
              <a:ext cx="1082675" cy="114300"/>
            </a:xfrm>
            <a:prstGeom prst="rect">
              <a:avLst/>
            </a:prstGeom>
            <a:solidFill>
              <a:srgbClr val="EFBC83"/>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L2</a:t>
              </a:r>
              <a:endParaRPr sz="1800">
                <a:solidFill>
                  <a:schemeClr val="dk1"/>
                </a:solidFill>
                <a:latin typeface="Arial"/>
                <a:ea typeface="Arial"/>
                <a:cs typeface="Arial"/>
                <a:sym typeface="Arial"/>
              </a:endParaRPr>
            </a:p>
          </p:txBody>
        </p:sp>
        <p:cxnSp>
          <p:nvCxnSpPr>
            <p:cNvPr id="2433" name="Google Shape;2433;p56"/>
            <p:cNvCxnSpPr/>
            <p:nvPr/>
          </p:nvCxnSpPr>
          <p:spPr>
            <a:xfrm>
              <a:off x="7691755" y="3002280"/>
              <a:ext cx="0" cy="147638"/>
            </a:xfrm>
            <a:prstGeom prst="straightConnector1">
              <a:avLst/>
            </a:prstGeom>
            <a:noFill/>
            <a:ln cap="flat" cmpd="sng" w="12700">
              <a:solidFill>
                <a:schemeClr val="dk1"/>
              </a:solidFill>
              <a:prstDash val="solid"/>
              <a:round/>
              <a:headEnd len="sm" w="sm" type="triangle"/>
              <a:tailEnd len="sm" w="sm" type="triangle"/>
            </a:ln>
          </p:spPr>
        </p:cxnSp>
        <p:cxnSp>
          <p:nvCxnSpPr>
            <p:cNvPr id="2434" name="Google Shape;2434;p56"/>
            <p:cNvCxnSpPr/>
            <p:nvPr/>
          </p:nvCxnSpPr>
          <p:spPr>
            <a:xfrm>
              <a:off x="7975918" y="3002280"/>
              <a:ext cx="0" cy="147638"/>
            </a:xfrm>
            <a:prstGeom prst="straightConnector1">
              <a:avLst/>
            </a:prstGeom>
            <a:noFill/>
            <a:ln cap="flat" cmpd="sng" w="12700">
              <a:solidFill>
                <a:schemeClr val="dk1"/>
              </a:solidFill>
              <a:prstDash val="solid"/>
              <a:round/>
              <a:headEnd len="sm" w="sm" type="triangle"/>
              <a:tailEnd len="sm" w="sm" type="triangle"/>
            </a:ln>
          </p:spPr>
        </p:cxnSp>
        <p:cxnSp>
          <p:nvCxnSpPr>
            <p:cNvPr id="2435" name="Google Shape;2435;p56"/>
            <p:cNvCxnSpPr/>
            <p:nvPr/>
          </p:nvCxnSpPr>
          <p:spPr>
            <a:xfrm>
              <a:off x="8253730" y="3002280"/>
              <a:ext cx="0" cy="149225"/>
            </a:xfrm>
            <a:prstGeom prst="straightConnector1">
              <a:avLst/>
            </a:prstGeom>
            <a:noFill/>
            <a:ln cap="flat" cmpd="sng" w="12700">
              <a:solidFill>
                <a:schemeClr val="dk1"/>
              </a:solidFill>
              <a:prstDash val="solid"/>
              <a:round/>
              <a:headEnd len="sm" w="sm" type="triangle"/>
              <a:tailEnd len="sm" w="sm" type="triangle"/>
            </a:ln>
          </p:spPr>
        </p:cxnSp>
        <p:cxnSp>
          <p:nvCxnSpPr>
            <p:cNvPr id="2436" name="Google Shape;2436;p56"/>
            <p:cNvCxnSpPr/>
            <p:nvPr/>
          </p:nvCxnSpPr>
          <p:spPr>
            <a:xfrm>
              <a:off x="8528368" y="3007043"/>
              <a:ext cx="0" cy="147637"/>
            </a:xfrm>
            <a:prstGeom prst="straightConnector1">
              <a:avLst/>
            </a:prstGeom>
            <a:noFill/>
            <a:ln cap="flat" cmpd="sng" w="12700">
              <a:solidFill>
                <a:schemeClr val="dk1"/>
              </a:solidFill>
              <a:prstDash val="solid"/>
              <a:round/>
              <a:headEnd len="sm" w="sm" type="triangle"/>
              <a:tailEnd len="sm" w="sm" type="triangle"/>
            </a:ln>
          </p:spPr>
        </p:cxnSp>
        <p:cxnSp>
          <p:nvCxnSpPr>
            <p:cNvPr id="2437" name="Google Shape;2437;p56"/>
            <p:cNvCxnSpPr/>
            <p:nvPr/>
          </p:nvCxnSpPr>
          <p:spPr>
            <a:xfrm>
              <a:off x="7691755" y="3278505"/>
              <a:ext cx="0" cy="147638"/>
            </a:xfrm>
            <a:prstGeom prst="straightConnector1">
              <a:avLst/>
            </a:prstGeom>
            <a:noFill/>
            <a:ln cap="flat" cmpd="sng" w="12700">
              <a:solidFill>
                <a:schemeClr val="dk1"/>
              </a:solidFill>
              <a:prstDash val="solid"/>
              <a:round/>
              <a:headEnd len="sm" w="sm" type="triangle"/>
              <a:tailEnd len="sm" w="sm" type="triangle"/>
            </a:ln>
          </p:spPr>
        </p:cxnSp>
        <p:cxnSp>
          <p:nvCxnSpPr>
            <p:cNvPr id="2438" name="Google Shape;2438;p56"/>
            <p:cNvCxnSpPr/>
            <p:nvPr/>
          </p:nvCxnSpPr>
          <p:spPr>
            <a:xfrm>
              <a:off x="7969568" y="3278505"/>
              <a:ext cx="0" cy="147638"/>
            </a:xfrm>
            <a:prstGeom prst="straightConnector1">
              <a:avLst/>
            </a:prstGeom>
            <a:noFill/>
            <a:ln cap="flat" cmpd="sng" w="12700">
              <a:solidFill>
                <a:schemeClr val="dk1"/>
              </a:solidFill>
              <a:prstDash val="solid"/>
              <a:round/>
              <a:headEnd len="sm" w="sm" type="triangle"/>
              <a:tailEnd len="sm" w="sm" type="triangle"/>
            </a:ln>
          </p:spPr>
        </p:cxnSp>
        <p:cxnSp>
          <p:nvCxnSpPr>
            <p:cNvPr id="2439" name="Google Shape;2439;p56"/>
            <p:cNvCxnSpPr/>
            <p:nvPr/>
          </p:nvCxnSpPr>
          <p:spPr>
            <a:xfrm>
              <a:off x="8252143" y="3272155"/>
              <a:ext cx="0" cy="147638"/>
            </a:xfrm>
            <a:prstGeom prst="straightConnector1">
              <a:avLst/>
            </a:prstGeom>
            <a:noFill/>
            <a:ln cap="flat" cmpd="sng" w="12700">
              <a:solidFill>
                <a:schemeClr val="dk1"/>
              </a:solidFill>
              <a:prstDash val="solid"/>
              <a:round/>
              <a:headEnd len="sm" w="sm" type="triangle"/>
              <a:tailEnd len="sm" w="sm" type="triangle"/>
            </a:ln>
          </p:spPr>
        </p:cxnSp>
        <p:cxnSp>
          <p:nvCxnSpPr>
            <p:cNvPr id="2440" name="Google Shape;2440;p56"/>
            <p:cNvCxnSpPr/>
            <p:nvPr/>
          </p:nvCxnSpPr>
          <p:spPr>
            <a:xfrm>
              <a:off x="8523605" y="3272155"/>
              <a:ext cx="0" cy="147638"/>
            </a:xfrm>
            <a:prstGeom prst="straightConnector1">
              <a:avLst/>
            </a:prstGeom>
            <a:noFill/>
            <a:ln cap="flat" cmpd="sng" w="12700">
              <a:solidFill>
                <a:schemeClr val="dk1"/>
              </a:solidFill>
              <a:prstDash val="solid"/>
              <a:round/>
              <a:headEnd len="sm" w="sm" type="triangle"/>
              <a:tailEnd len="sm" w="sm" type="triangle"/>
            </a:ln>
          </p:spPr>
        </p:cxnSp>
        <p:cxnSp>
          <p:nvCxnSpPr>
            <p:cNvPr id="2441" name="Google Shape;2441;p56"/>
            <p:cNvCxnSpPr/>
            <p:nvPr/>
          </p:nvCxnSpPr>
          <p:spPr>
            <a:xfrm>
              <a:off x="8120380" y="3542030"/>
              <a:ext cx="0" cy="273050"/>
            </a:xfrm>
            <a:prstGeom prst="straightConnector1">
              <a:avLst/>
            </a:prstGeom>
            <a:noFill/>
            <a:ln cap="flat" cmpd="sng" w="12700">
              <a:solidFill>
                <a:schemeClr val="dk1"/>
              </a:solidFill>
              <a:prstDash val="solid"/>
              <a:round/>
              <a:headEnd len="sm" w="sm" type="triangle"/>
              <a:tailEnd len="sm" w="sm" type="triangle"/>
            </a:ln>
          </p:spPr>
        </p:cxnSp>
        <p:sp>
          <p:nvSpPr>
            <p:cNvPr id="2442" name="Google Shape;2442;p56"/>
            <p:cNvSpPr txBox="1"/>
            <p:nvPr/>
          </p:nvSpPr>
          <p:spPr>
            <a:xfrm>
              <a:off x="7372668" y="3041968"/>
              <a:ext cx="138112" cy="17462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US" sz="14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p:txBody>
        </p:sp>
        <p:sp>
          <p:nvSpPr>
            <p:cNvPr id="2443" name="Google Shape;2443;p56"/>
            <p:cNvSpPr/>
            <p:nvPr/>
          </p:nvSpPr>
          <p:spPr>
            <a:xfrm>
              <a:off x="7118668" y="4056380"/>
              <a:ext cx="1133475" cy="171450"/>
            </a:xfrm>
            <a:prstGeom prst="rect">
              <a:avLst/>
            </a:prstGeom>
            <a:solidFill>
              <a:srgbClr val="EFBC83"/>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L3 Cache / Snoop Filter</a:t>
              </a:r>
              <a:endParaRPr sz="1800">
                <a:solidFill>
                  <a:schemeClr val="dk1"/>
                </a:solidFill>
                <a:latin typeface="Arial"/>
                <a:ea typeface="Arial"/>
                <a:cs typeface="Arial"/>
                <a:sym typeface="Arial"/>
              </a:endParaRPr>
            </a:p>
          </p:txBody>
        </p:sp>
        <p:sp>
          <p:nvSpPr>
            <p:cNvPr id="2444" name="Google Shape;2444;p56"/>
            <p:cNvSpPr/>
            <p:nvPr/>
          </p:nvSpPr>
          <p:spPr>
            <a:xfrm>
              <a:off x="6166168" y="4499293"/>
              <a:ext cx="461962" cy="338137"/>
            </a:xfrm>
            <a:prstGeom prst="rect">
              <a:avLst/>
            </a:prstGeom>
            <a:solidFill>
              <a:srgbClr val="FFE98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Memory</a:t>
              </a:r>
              <a:br>
                <a:rPr lang="en-US" sz="900">
                  <a:solidFill>
                    <a:schemeClr val="dk1"/>
                  </a:solidFill>
                  <a:latin typeface="Arial"/>
                  <a:ea typeface="Arial"/>
                  <a:cs typeface="Arial"/>
                  <a:sym typeface="Arial"/>
                </a:rPr>
              </a:br>
              <a:r>
                <a:rPr lang="en-US" sz="900">
                  <a:solidFill>
                    <a:schemeClr val="dk1"/>
                  </a:solidFill>
                  <a:latin typeface="Arial"/>
                  <a:ea typeface="Arial"/>
                  <a:cs typeface="Arial"/>
                  <a:sym typeface="Arial"/>
                </a:rPr>
                <a:t>Controller</a:t>
              </a:r>
              <a:endParaRPr sz="1800">
                <a:solidFill>
                  <a:schemeClr val="dk1"/>
                </a:solidFill>
                <a:latin typeface="Arial"/>
                <a:ea typeface="Arial"/>
                <a:cs typeface="Arial"/>
                <a:sym typeface="Arial"/>
              </a:endParaRPr>
            </a:p>
          </p:txBody>
        </p:sp>
        <p:sp>
          <p:nvSpPr>
            <p:cNvPr id="2445" name="Google Shape;2445;p56"/>
            <p:cNvSpPr/>
            <p:nvPr/>
          </p:nvSpPr>
          <p:spPr>
            <a:xfrm>
              <a:off x="6813868" y="4499293"/>
              <a:ext cx="460375" cy="338137"/>
            </a:xfrm>
            <a:prstGeom prst="rect">
              <a:avLst/>
            </a:prstGeom>
            <a:solidFill>
              <a:srgbClr val="FFE98B"/>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Memory</a:t>
              </a:r>
              <a:br>
                <a:rPr lang="en-US" sz="900">
                  <a:solidFill>
                    <a:schemeClr val="dk1"/>
                  </a:solidFill>
                  <a:latin typeface="Arial"/>
                  <a:ea typeface="Arial"/>
                  <a:cs typeface="Arial"/>
                  <a:sym typeface="Arial"/>
                </a:rPr>
              </a:br>
              <a:r>
                <a:rPr lang="en-US" sz="900">
                  <a:solidFill>
                    <a:schemeClr val="dk1"/>
                  </a:solidFill>
                  <a:latin typeface="Arial"/>
                  <a:ea typeface="Arial"/>
                  <a:cs typeface="Arial"/>
                  <a:sym typeface="Arial"/>
                </a:rPr>
                <a:t>Controller</a:t>
              </a:r>
              <a:endParaRPr sz="1800">
                <a:solidFill>
                  <a:schemeClr val="dk1"/>
                </a:solidFill>
                <a:latin typeface="Arial"/>
                <a:ea typeface="Arial"/>
                <a:cs typeface="Arial"/>
                <a:sym typeface="Arial"/>
              </a:endParaRPr>
            </a:p>
          </p:txBody>
        </p:sp>
        <p:sp>
          <p:nvSpPr>
            <p:cNvPr id="2446" name="Google Shape;2446;p56"/>
            <p:cNvSpPr/>
            <p:nvPr/>
          </p:nvSpPr>
          <p:spPr>
            <a:xfrm>
              <a:off x="8752205" y="4499293"/>
              <a:ext cx="461963" cy="338137"/>
            </a:xfrm>
            <a:prstGeom prst="rect">
              <a:avLst/>
            </a:prstGeom>
            <a:solidFill>
              <a:srgbClr val="A9B6C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Offload</a:t>
              </a:r>
              <a:endParaRPr sz="1800">
                <a:solidFill>
                  <a:schemeClr val="dk1"/>
                </a:solidFill>
                <a:latin typeface="Arial"/>
                <a:ea typeface="Arial"/>
                <a:cs typeface="Arial"/>
                <a:sym typeface="Arial"/>
              </a:endParaRPr>
            </a:p>
          </p:txBody>
        </p:sp>
        <p:cxnSp>
          <p:nvCxnSpPr>
            <p:cNvPr id="2447" name="Google Shape;2447;p56"/>
            <p:cNvCxnSpPr/>
            <p:nvPr/>
          </p:nvCxnSpPr>
          <p:spPr>
            <a:xfrm>
              <a:off x="6396355" y="4331018"/>
              <a:ext cx="0" cy="163512"/>
            </a:xfrm>
            <a:prstGeom prst="straightConnector1">
              <a:avLst/>
            </a:prstGeom>
            <a:noFill/>
            <a:ln cap="flat" cmpd="sng" w="12700">
              <a:solidFill>
                <a:schemeClr val="dk1"/>
              </a:solidFill>
              <a:prstDash val="solid"/>
              <a:round/>
              <a:headEnd len="sm" w="sm" type="triangle"/>
              <a:tailEnd len="sm" w="sm" type="triangle"/>
            </a:ln>
          </p:spPr>
        </p:cxnSp>
        <p:cxnSp>
          <p:nvCxnSpPr>
            <p:cNvPr id="2448" name="Google Shape;2448;p56"/>
            <p:cNvCxnSpPr/>
            <p:nvPr/>
          </p:nvCxnSpPr>
          <p:spPr>
            <a:xfrm>
              <a:off x="7034530" y="4335780"/>
              <a:ext cx="0" cy="163513"/>
            </a:xfrm>
            <a:prstGeom prst="straightConnector1">
              <a:avLst/>
            </a:prstGeom>
            <a:noFill/>
            <a:ln cap="flat" cmpd="sng" w="12700">
              <a:solidFill>
                <a:schemeClr val="dk1"/>
              </a:solidFill>
              <a:prstDash val="solid"/>
              <a:round/>
              <a:headEnd len="sm" w="sm" type="triangle"/>
              <a:tailEnd len="sm" w="sm" type="triangle"/>
            </a:ln>
          </p:spPr>
        </p:cxnSp>
        <p:cxnSp>
          <p:nvCxnSpPr>
            <p:cNvPr id="2449" name="Google Shape;2449;p56"/>
            <p:cNvCxnSpPr/>
            <p:nvPr/>
          </p:nvCxnSpPr>
          <p:spPr>
            <a:xfrm>
              <a:off x="9028430" y="4335780"/>
              <a:ext cx="0" cy="163513"/>
            </a:xfrm>
            <a:prstGeom prst="straightConnector1">
              <a:avLst/>
            </a:prstGeom>
            <a:noFill/>
            <a:ln cap="flat" cmpd="sng" w="12700">
              <a:solidFill>
                <a:schemeClr val="dk1"/>
              </a:solidFill>
              <a:prstDash val="solid"/>
              <a:round/>
              <a:headEnd len="sm" w="sm" type="triangle"/>
              <a:tailEnd len="sm" w="sm" type="triangle"/>
            </a:ln>
          </p:spPr>
        </p:cxnSp>
        <p:sp>
          <p:nvSpPr>
            <p:cNvPr id="2450" name="Google Shape;2450;p56"/>
            <p:cNvSpPr/>
            <p:nvPr/>
          </p:nvSpPr>
          <p:spPr>
            <a:xfrm>
              <a:off x="7496493" y="4469130"/>
              <a:ext cx="461962" cy="336550"/>
            </a:xfrm>
            <a:prstGeom prst="rect">
              <a:avLst/>
            </a:prstGeom>
            <a:solidFill>
              <a:srgbClr val="A9B6C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451" name="Google Shape;2451;p56"/>
            <p:cNvSpPr/>
            <p:nvPr/>
          </p:nvSpPr>
          <p:spPr>
            <a:xfrm>
              <a:off x="8142605" y="4469130"/>
              <a:ext cx="461963" cy="336550"/>
            </a:xfrm>
            <a:prstGeom prst="rect">
              <a:avLst/>
            </a:prstGeom>
            <a:solidFill>
              <a:srgbClr val="A9B6C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452" name="Google Shape;2452;p56"/>
            <p:cNvSpPr/>
            <p:nvPr/>
          </p:nvSpPr>
          <p:spPr>
            <a:xfrm>
              <a:off x="7459980" y="4499293"/>
              <a:ext cx="461963" cy="338137"/>
            </a:xfrm>
            <a:prstGeom prst="rect">
              <a:avLst/>
            </a:prstGeom>
            <a:solidFill>
              <a:srgbClr val="A9B6C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PCIE</a:t>
              </a:r>
              <a:endParaRPr sz="1800">
                <a:solidFill>
                  <a:schemeClr val="dk1"/>
                </a:solidFill>
                <a:latin typeface="Arial"/>
                <a:ea typeface="Arial"/>
                <a:cs typeface="Arial"/>
                <a:sym typeface="Arial"/>
              </a:endParaRPr>
            </a:p>
          </p:txBody>
        </p:sp>
        <p:sp>
          <p:nvSpPr>
            <p:cNvPr id="2453" name="Google Shape;2453;p56"/>
            <p:cNvSpPr/>
            <p:nvPr/>
          </p:nvSpPr>
          <p:spPr>
            <a:xfrm>
              <a:off x="8106093" y="4499293"/>
              <a:ext cx="461962" cy="338137"/>
            </a:xfrm>
            <a:prstGeom prst="rect">
              <a:avLst/>
            </a:prstGeom>
            <a:solidFill>
              <a:srgbClr val="A9B6C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Ethernet</a:t>
              </a:r>
              <a:endParaRPr sz="1800">
                <a:solidFill>
                  <a:schemeClr val="dk1"/>
                </a:solidFill>
                <a:latin typeface="Arial"/>
                <a:ea typeface="Arial"/>
                <a:cs typeface="Arial"/>
                <a:sym typeface="Arial"/>
              </a:endParaRPr>
            </a:p>
          </p:txBody>
        </p:sp>
        <p:cxnSp>
          <p:nvCxnSpPr>
            <p:cNvPr id="2454" name="Google Shape;2454;p56"/>
            <p:cNvCxnSpPr/>
            <p:nvPr/>
          </p:nvCxnSpPr>
          <p:spPr>
            <a:xfrm>
              <a:off x="7691755" y="4335780"/>
              <a:ext cx="0" cy="163513"/>
            </a:xfrm>
            <a:prstGeom prst="straightConnector1">
              <a:avLst/>
            </a:prstGeom>
            <a:noFill/>
            <a:ln cap="flat" cmpd="sng" w="12700">
              <a:solidFill>
                <a:schemeClr val="dk1"/>
              </a:solidFill>
              <a:prstDash val="solid"/>
              <a:round/>
              <a:headEnd len="sm" w="sm" type="triangle"/>
              <a:tailEnd len="sm" w="sm" type="triangle"/>
            </a:ln>
          </p:spPr>
        </p:cxnSp>
        <p:cxnSp>
          <p:nvCxnSpPr>
            <p:cNvPr id="2455" name="Google Shape;2455;p56"/>
            <p:cNvCxnSpPr/>
            <p:nvPr/>
          </p:nvCxnSpPr>
          <p:spPr>
            <a:xfrm>
              <a:off x="8329930" y="4331018"/>
              <a:ext cx="0" cy="163512"/>
            </a:xfrm>
            <a:prstGeom prst="straightConnector1">
              <a:avLst/>
            </a:prstGeom>
            <a:noFill/>
            <a:ln cap="flat" cmpd="sng" w="12700">
              <a:solidFill>
                <a:schemeClr val="dk1"/>
              </a:solidFill>
              <a:prstDash val="solid"/>
              <a:round/>
              <a:headEnd len="sm" w="sm" type="triangle"/>
              <a:tailEnd len="sm" w="sm" type="triangle"/>
            </a:ln>
          </p:spPr>
        </p:cxnSp>
        <p:sp>
          <p:nvSpPr>
            <p:cNvPr id="2456" name="Google Shape;2456;p56"/>
            <p:cNvSpPr/>
            <p:nvPr/>
          </p:nvSpPr>
          <p:spPr>
            <a:xfrm>
              <a:off x="6876573" y="5021580"/>
              <a:ext cx="374650" cy="258763"/>
            </a:xfrm>
            <a:prstGeom prst="rect">
              <a:avLst/>
            </a:prstGeom>
            <a:solidFill>
              <a:srgbClr val="C0D75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457" name="Google Shape;2457;p56"/>
            <p:cNvSpPr/>
            <p:nvPr/>
          </p:nvSpPr>
          <p:spPr>
            <a:xfrm>
              <a:off x="6844823" y="5051743"/>
              <a:ext cx="373063" cy="260350"/>
            </a:xfrm>
            <a:prstGeom prst="rect">
              <a:avLst/>
            </a:prstGeom>
            <a:solidFill>
              <a:srgbClr val="C0D75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DDR</a:t>
              </a:r>
              <a:endParaRPr sz="1800">
                <a:solidFill>
                  <a:schemeClr val="dk1"/>
                </a:solidFill>
                <a:latin typeface="Arial"/>
                <a:ea typeface="Arial"/>
                <a:cs typeface="Arial"/>
                <a:sym typeface="Arial"/>
              </a:endParaRPr>
            </a:p>
          </p:txBody>
        </p:sp>
        <p:cxnSp>
          <p:nvCxnSpPr>
            <p:cNvPr id="2458" name="Google Shape;2458;p56"/>
            <p:cNvCxnSpPr/>
            <p:nvPr/>
          </p:nvCxnSpPr>
          <p:spPr>
            <a:xfrm>
              <a:off x="7044040" y="4834255"/>
              <a:ext cx="4762" cy="217488"/>
            </a:xfrm>
            <a:prstGeom prst="straightConnector1">
              <a:avLst/>
            </a:prstGeom>
            <a:noFill/>
            <a:ln cap="flat" cmpd="sng" w="12700">
              <a:solidFill>
                <a:schemeClr val="dk1"/>
              </a:solidFill>
              <a:prstDash val="solid"/>
              <a:round/>
              <a:headEnd len="sm" w="sm" type="triangle"/>
              <a:tailEnd len="sm" w="sm" type="triangle"/>
            </a:ln>
          </p:spPr>
        </p:cxnSp>
        <p:sp>
          <p:nvSpPr>
            <p:cNvPr id="2459" name="Google Shape;2459;p56"/>
            <p:cNvSpPr/>
            <p:nvPr/>
          </p:nvSpPr>
          <p:spPr>
            <a:xfrm>
              <a:off x="6241573" y="5034599"/>
              <a:ext cx="374650" cy="258763"/>
            </a:xfrm>
            <a:prstGeom prst="rect">
              <a:avLst/>
            </a:prstGeom>
            <a:solidFill>
              <a:srgbClr val="C0D75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460" name="Google Shape;2460;p56"/>
            <p:cNvSpPr/>
            <p:nvPr/>
          </p:nvSpPr>
          <p:spPr>
            <a:xfrm>
              <a:off x="6209823" y="5064762"/>
              <a:ext cx="373063" cy="260350"/>
            </a:xfrm>
            <a:prstGeom prst="rect">
              <a:avLst/>
            </a:prstGeom>
            <a:solidFill>
              <a:srgbClr val="C0D75F"/>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900">
                  <a:solidFill>
                    <a:schemeClr val="dk1"/>
                  </a:solidFill>
                  <a:latin typeface="Arial"/>
                  <a:ea typeface="Arial"/>
                  <a:cs typeface="Arial"/>
                  <a:sym typeface="Arial"/>
                </a:rPr>
                <a:t>DDR</a:t>
              </a:r>
              <a:endParaRPr sz="1800">
                <a:solidFill>
                  <a:schemeClr val="dk1"/>
                </a:solidFill>
                <a:latin typeface="Arial"/>
                <a:ea typeface="Arial"/>
                <a:cs typeface="Arial"/>
                <a:sym typeface="Arial"/>
              </a:endParaRPr>
            </a:p>
          </p:txBody>
        </p:sp>
        <p:cxnSp>
          <p:nvCxnSpPr>
            <p:cNvPr id="2461" name="Google Shape;2461;p56"/>
            <p:cNvCxnSpPr/>
            <p:nvPr/>
          </p:nvCxnSpPr>
          <p:spPr>
            <a:xfrm flipH="1">
              <a:off x="6399527" y="4837430"/>
              <a:ext cx="1587" cy="217488"/>
            </a:xfrm>
            <a:prstGeom prst="straightConnector1">
              <a:avLst/>
            </a:prstGeom>
            <a:noFill/>
            <a:ln cap="flat" cmpd="sng" w="12700">
              <a:solidFill>
                <a:schemeClr val="dk1"/>
              </a:solidFill>
              <a:prstDash val="solid"/>
              <a:round/>
              <a:headEnd len="sm" w="sm" type="triangle"/>
              <a:tailEnd len="sm" w="sm" type="triangle"/>
            </a:ln>
          </p:spPr>
        </p:cxnSp>
      </p:grpSp>
      <p:sp>
        <p:nvSpPr>
          <p:cNvPr id="2462" name="Google Shape;2462;p56"/>
          <p:cNvSpPr/>
          <p:nvPr/>
        </p:nvSpPr>
        <p:spPr>
          <a:xfrm>
            <a:off x="1748866" y="1712752"/>
            <a:ext cx="3121058" cy="549280"/>
          </a:xfrm>
          <a:custGeom>
            <a:rect b="b" l="l" r="r" t="t"/>
            <a:pathLst>
              <a:path extrusionOk="0" h="120000" w="120000">
                <a:moveTo>
                  <a:pt x="0" y="0"/>
                </a:moveTo>
                <a:lnTo>
                  <a:pt x="120000" y="0"/>
                </a:lnTo>
                <a:lnTo>
                  <a:pt x="120000" y="120000"/>
                </a:lnTo>
                <a:lnTo>
                  <a:pt x="0" y="120000"/>
                </a:lnTo>
                <a:close/>
              </a:path>
              <a:path extrusionOk="0" fill="none" h="120000" w="120000">
                <a:moveTo>
                  <a:pt x="119998" y="64116"/>
                </a:moveTo>
                <a:lnTo>
                  <a:pt x="179112" y="155602"/>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Problem #2: Cache Coherency state traversal </a:t>
            </a:r>
            <a:endParaRPr/>
          </a:p>
        </p:txBody>
      </p:sp>
      <p:sp>
        <p:nvSpPr>
          <p:cNvPr id="2463" name="Google Shape;2463;p56"/>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464" name="Google Shape;2464;p56"/>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8" name="Shape 2468"/>
        <p:cNvGrpSpPr/>
        <p:nvPr/>
      </p:nvGrpSpPr>
      <p:grpSpPr>
        <a:xfrm>
          <a:off x="0" y="0"/>
          <a:ext cx="0" cy="0"/>
          <a:chOff x="0" y="0"/>
          <a:chExt cx="0" cy="0"/>
        </a:xfrm>
      </p:grpSpPr>
      <p:sp>
        <p:nvSpPr>
          <p:cNvPr id="2469" name="Google Shape;2469;p5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Solution #2: Cache Coherency State Transitions</a:t>
            </a:r>
            <a:endParaRPr/>
          </a:p>
        </p:txBody>
      </p:sp>
      <p:pic>
        <p:nvPicPr>
          <p:cNvPr id="2470" name="Google Shape;2470;p57"/>
          <p:cNvPicPr preferRelativeResize="0"/>
          <p:nvPr/>
        </p:nvPicPr>
        <p:blipFill rotWithShape="1">
          <a:blip r:embed="rId3">
            <a:alphaModFix/>
          </a:blip>
          <a:srcRect b="0" l="0" r="0" t="0"/>
          <a:stretch/>
        </p:blipFill>
        <p:spPr>
          <a:xfrm>
            <a:off x="6856924" y="1608894"/>
            <a:ext cx="4661976" cy="3827662"/>
          </a:xfrm>
          <a:prstGeom prst="rect">
            <a:avLst/>
          </a:prstGeom>
          <a:noFill/>
          <a:ln>
            <a:noFill/>
          </a:ln>
        </p:spPr>
      </p:pic>
      <p:sp>
        <p:nvSpPr>
          <p:cNvPr id="2471" name="Google Shape;2471;p57"/>
          <p:cNvSpPr txBox="1"/>
          <p:nvPr/>
        </p:nvSpPr>
        <p:spPr>
          <a:xfrm>
            <a:off x="838200" y="1233577"/>
            <a:ext cx="4572000" cy="4943386"/>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SoC’s have multi-level caches </a:t>
            </a:r>
            <a:endParaRPr/>
          </a:p>
          <a:p>
            <a:pPr indent="-228600" lvl="0" marL="228600" marR="0" rtl="0" algn="l">
              <a:lnSpc>
                <a:spcPct val="90000"/>
              </a:lnSpc>
              <a:spcBef>
                <a:spcPts val="10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Each cache level may have different coherency protocols </a:t>
            </a:r>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Objective: </a:t>
            </a:r>
            <a:r>
              <a:rPr lang="en-US" sz="2400">
                <a:solidFill>
                  <a:schemeClr val="dk1"/>
                </a:solidFill>
                <a:latin typeface="Calibri"/>
                <a:ea typeface="Calibri"/>
                <a:cs typeface="Calibri"/>
                <a:sym typeface="Calibri"/>
              </a:rPr>
              <a:t>Generate sequences of operations scheduled on correct cores to traverse all coherency transitions </a:t>
            </a:r>
            <a:endParaRPr/>
          </a:p>
        </p:txBody>
      </p:sp>
      <p:sp>
        <p:nvSpPr>
          <p:cNvPr id="2472" name="Google Shape;2472;p57"/>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473" name="Google Shape;2473;p57"/>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7" name="Shape 2477"/>
        <p:cNvGrpSpPr/>
        <p:nvPr/>
      </p:nvGrpSpPr>
      <p:grpSpPr>
        <a:xfrm>
          <a:off x="0" y="0"/>
          <a:ext cx="0" cy="0"/>
          <a:chOff x="0" y="0"/>
          <a:chExt cx="0" cy="0"/>
        </a:xfrm>
      </p:grpSpPr>
      <p:sp>
        <p:nvSpPr>
          <p:cNvPr id="2478" name="Google Shape;2478;p5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Modeling Cache Coherency State Transitions</a:t>
            </a:r>
            <a:endParaRPr/>
          </a:p>
        </p:txBody>
      </p:sp>
      <p:sp>
        <p:nvSpPr>
          <p:cNvPr id="2479" name="Google Shape;2479;p58"/>
          <p:cNvSpPr txBox="1"/>
          <p:nvPr/>
        </p:nvSpPr>
        <p:spPr>
          <a:xfrm>
            <a:off x="160867" y="1106125"/>
            <a:ext cx="10583333" cy="461665"/>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Student Takeaway: </a:t>
            </a:r>
            <a:r>
              <a:rPr lang="en-US" sz="2400">
                <a:solidFill>
                  <a:schemeClr val="dk1"/>
                </a:solidFill>
                <a:latin typeface="Arial"/>
                <a:ea typeface="Arial"/>
                <a:cs typeface="Arial"/>
                <a:sym typeface="Arial"/>
              </a:rPr>
              <a:t>Modeling coherency sequences with action inferencing</a:t>
            </a:r>
            <a:endParaRPr/>
          </a:p>
        </p:txBody>
      </p:sp>
      <p:sp>
        <p:nvSpPr>
          <p:cNvPr id="2480" name="Google Shape;2480;p58"/>
          <p:cNvSpPr/>
          <p:nvPr/>
        </p:nvSpPr>
        <p:spPr>
          <a:xfrm>
            <a:off x="653480" y="1904016"/>
            <a:ext cx="5641303" cy="3337219"/>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component </a:t>
            </a:r>
            <a:r>
              <a:rPr lang="en-US" sz="1200">
                <a:solidFill>
                  <a:schemeClr val="dk1"/>
                </a:solidFill>
                <a:latin typeface="Consolas"/>
                <a:ea typeface="Consolas"/>
                <a:cs typeface="Consolas"/>
                <a:sym typeface="Consolas"/>
              </a:rPr>
              <a:t>coherency_c {</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enum</a:t>
            </a:r>
            <a:r>
              <a:rPr lang="en-US" sz="1200">
                <a:solidFill>
                  <a:schemeClr val="dk1"/>
                </a:solidFill>
                <a:latin typeface="Consolas"/>
                <a:ea typeface="Consolas"/>
                <a:cs typeface="Consolas"/>
                <a:sym typeface="Consolas"/>
              </a:rPr>
              <a:t> cl_state_e {INVALID, EXCLUSIVE, MODIFIED, OWNED, SHARED};</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state</a:t>
            </a:r>
            <a:r>
              <a:rPr lang="en-US" sz="1200">
                <a:solidFill>
                  <a:schemeClr val="dk1"/>
                </a:solidFill>
                <a:latin typeface="Consolas"/>
                <a:ea typeface="Consolas"/>
                <a:cs typeface="Consolas"/>
                <a:sym typeface="Consolas"/>
              </a:rPr>
              <a:t> cl_state_s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cl_state_e cl_state;</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initial</a:t>
            </a:r>
            <a:r>
              <a:rPr lang="en-US" sz="1200">
                <a:solidFill>
                  <a:schemeClr val="dk1"/>
                </a:solidFill>
                <a:latin typeface="Consolas"/>
                <a:ea typeface="Consolas"/>
                <a:cs typeface="Consolas"/>
                <a:sym typeface="Consolas"/>
              </a:rPr>
              <a:t> -&gt; cl_state == INVALID;</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int</a:t>
            </a:r>
            <a:r>
              <a:rPr lang="en-US" sz="1200">
                <a:solidFill>
                  <a:schemeClr val="dk1"/>
                </a:solidFill>
                <a:latin typeface="Consolas"/>
                <a:ea typeface="Consolas"/>
                <a:cs typeface="Consolas"/>
                <a:sym typeface="Consolas"/>
              </a:rPr>
              <a:t> home_core_id;</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int</a:t>
            </a:r>
            <a:r>
              <a:rPr lang="en-US" sz="1200">
                <a:solidFill>
                  <a:schemeClr val="dk1"/>
                </a:solidFill>
                <a:latin typeface="Consolas"/>
                <a:ea typeface="Consolas"/>
                <a:cs typeface="Consolas"/>
                <a:sym typeface="Consolas"/>
              </a:rPr>
              <a:t> count;</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initial</a:t>
            </a:r>
            <a:r>
              <a:rPr lang="en-US" sz="1200">
                <a:solidFill>
                  <a:schemeClr val="dk1"/>
                </a:solidFill>
                <a:latin typeface="Consolas"/>
                <a:ea typeface="Consolas"/>
                <a:cs typeface="Consolas"/>
                <a:sym typeface="Consolas"/>
              </a:rPr>
              <a:t> -&gt; count == 0;</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pool</a:t>
            </a:r>
            <a:r>
              <a:rPr lang="en-US" sz="1200">
                <a:solidFill>
                  <a:schemeClr val="dk1"/>
                </a:solidFill>
                <a:latin typeface="Consolas"/>
                <a:ea typeface="Consolas"/>
                <a:cs typeface="Consolas"/>
                <a:sym typeface="Consolas"/>
              </a:rPr>
              <a:t> cl_state_s cl_state_p;</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bind</a:t>
            </a:r>
            <a:r>
              <a:rPr lang="en-US" sz="1200">
                <a:solidFill>
                  <a:schemeClr val="dk1"/>
                </a:solidFill>
                <a:latin typeface="Consolas"/>
                <a:ea typeface="Consolas"/>
                <a:cs typeface="Consolas"/>
                <a:sym typeface="Consolas"/>
              </a:rPr>
              <a:t> cl_state_p *;</a:t>
            </a:r>
            <a:endParaRPr/>
          </a:p>
        </p:txBody>
      </p:sp>
      <p:sp>
        <p:nvSpPr>
          <p:cNvPr id="2481" name="Google Shape;2481;p58"/>
          <p:cNvSpPr/>
          <p:nvPr/>
        </p:nvSpPr>
        <p:spPr>
          <a:xfrm>
            <a:off x="5408977" y="3067947"/>
            <a:ext cx="2528113" cy="353838"/>
          </a:xfrm>
          <a:custGeom>
            <a:rect b="b" l="l" r="r" t="t"/>
            <a:pathLst>
              <a:path extrusionOk="0" h="120000" w="120000">
                <a:moveTo>
                  <a:pt x="0" y="0"/>
                </a:moveTo>
                <a:lnTo>
                  <a:pt x="120000" y="0"/>
                </a:lnTo>
                <a:lnTo>
                  <a:pt x="120000" y="120000"/>
                </a:lnTo>
                <a:lnTo>
                  <a:pt x="0" y="120000"/>
                </a:lnTo>
                <a:close/>
              </a:path>
              <a:path extrusionOk="0" fill="none" h="120000" w="120000">
                <a:moveTo>
                  <a:pt x="-862" y="55818"/>
                </a:moveTo>
                <a:lnTo>
                  <a:pt x="-24310" y="55706"/>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Track target cache state</a:t>
            </a:r>
            <a:endParaRPr/>
          </a:p>
        </p:txBody>
      </p:sp>
      <p:sp>
        <p:nvSpPr>
          <p:cNvPr id="2482" name="Google Shape;2482;p58"/>
          <p:cNvSpPr/>
          <p:nvPr/>
        </p:nvSpPr>
        <p:spPr>
          <a:xfrm>
            <a:off x="5408977" y="3572625"/>
            <a:ext cx="2844700" cy="353838"/>
          </a:xfrm>
          <a:custGeom>
            <a:rect b="b" l="l" r="r" t="t"/>
            <a:pathLst>
              <a:path extrusionOk="0" h="120000" w="120000">
                <a:moveTo>
                  <a:pt x="0" y="0"/>
                </a:moveTo>
                <a:lnTo>
                  <a:pt x="120000" y="0"/>
                </a:lnTo>
                <a:lnTo>
                  <a:pt x="120000" y="120000"/>
                </a:lnTo>
                <a:lnTo>
                  <a:pt x="0" y="120000"/>
                </a:lnTo>
                <a:close/>
              </a:path>
              <a:path extrusionOk="0" fill="none" h="120000" w="120000">
                <a:moveTo>
                  <a:pt x="-862" y="55818"/>
                </a:moveTo>
                <a:lnTo>
                  <a:pt x="-91316" y="48203"/>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“Home” core_id for scenario</a:t>
            </a:r>
            <a:endParaRPr/>
          </a:p>
        </p:txBody>
      </p:sp>
      <p:sp>
        <p:nvSpPr>
          <p:cNvPr id="2483" name="Google Shape;2483;p58"/>
          <p:cNvSpPr/>
          <p:nvPr/>
        </p:nvSpPr>
        <p:spPr>
          <a:xfrm>
            <a:off x="5408977" y="4096255"/>
            <a:ext cx="2033431" cy="353838"/>
          </a:xfrm>
          <a:custGeom>
            <a:rect b="b" l="l" r="r" t="t"/>
            <a:pathLst>
              <a:path extrusionOk="0" h="120000" w="120000">
                <a:moveTo>
                  <a:pt x="0" y="0"/>
                </a:moveTo>
                <a:lnTo>
                  <a:pt x="120000" y="0"/>
                </a:lnTo>
                <a:lnTo>
                  <a:pt x="120000" y="120000"/>
                </a:lnTo>
                <a:lnTo>
                  <a:pt x="0" y="120000"/>
                </a:lnTo>
                <a:close/>
              </a:path>
              <a:path extrusionOk="0" fill="none" h="120000" w="120000">
                <a:moveTo>
                  <a:pt x="-862" y="55818"/>
                </a:moveTo>
                <a:lnTo>
                  <a:pt x="-86113" y="58205"/>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Test length counter</a:t>
            </a:r>
            <a:endParaRPr/>
          </a:p>
        </p:txBody>
      </p:sp>
      <p:sp>
        <p:nvSpPr>
          <p:cNvPr id="2484" name="Google Shape;2484;p58"/>
          <p:cNvSpPr/>
          <p:nvPr/>
        </p:nvSpPr>
        <p:spPr>
          <a:xfrm>
            <a:off x="5346853" y="4777852"/>
            <a:ext cx="2033431" cy="353838"/>
          </a:xfrm>
          <a:custGeom>
            <a:rect b="b" l="l" r="r" t="t"/>
            <a:pathLst>
              <a:path extrusionOk="0" h="120000" w="120000">
                <a:moveTo>
                  <a:pt x="0" y="0"/>
                </a:moveTo>
                <a:lnTo>
                  <a:pt x="120000" y="0"/>
                </a:lnTo>
                <a:lnTo>
                  <a:pt x="120000" y="120000"/>
                </a:lnTo>
                <a:lnTo>
                  <a:pt x="0" y="120000"/>
                </a:lnTo>
                <a:close/>
              </a:path>
              <a:path extrusionOk="0" fill="none" h="120000" w="120000">
                <a:moveTo>
                  <a:pt x="-862" y="55818"/>
                </a:moveTo>
                <a:lnTo>
                  <a:pt x="-113528" y="68210"/>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Instantiate &amp; bind</a:t>
            </a:r>
            <a:endParaRPr/>
          </a:p>
        </p:txBody>
      </p:sp>
      <p:sp>
        <p:nvSpPr>
          <p:cNvPr id="2485" name="Google Shape;2485;p58"/>
          <p:cNvSpPr/>
          <p:nvPr/>
        </p:nvSpPr>
        <p:spPr>
          <a:xfrm>
            <a:off x="7937090" y="1932290"/>
            <a:ext cx="3544957" cy="913707"/>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  action</a:t>
            </a:r>
            <a:r>
              <a:rPr lang="en-US" sz="1200">
                <a:solidFill>
                  <a:schemeClr val="dk1"/>
                </a:solidFill>
                <a:latin typeface="Consolas"/>
                <a:ea typeface="Consolas"/>
                <a:cs typeface="Consolas"/>
                <a:sym typeface="Consolas"/>
              </a:rPr>
              <a:t> reset_counter_a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output</a:t>
            </a:r>
            <a:r>
              <a:rPr lang="en-US" sz="1200">
                <a:solidFill>
                  <a:schemeClr val="dk1"/>
                </a:solidFill>
                <a:latin typeface="Consolas"/>
                <a:ea typeface="Consolas"/>
                <a:cs typeface="Consolas"/>
                <a:sym typeface="Consolas"/>
              </a:rPr>
              <a:t> cl_state_s out;</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out.count == 0;</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p:txBody>
      </p:sp>
      <p:sp>
        <p:nvSpPr>
          <p:cNvPr id="2486" name="Google Shape;2486;p58"/>
          <p:cNvSpPr/>
          <p:nvPr/>
        </p:nvSpPr>
        <p:spPr>
          <a:xfrm>
            <a:off x="9064119" y="3090805"/>
            <a:ext cx="2148393" cy="353838"/>
          </a:xfrm>
          <a:custGeom>
            <a:rect b="b" l="l" r="r" t="t"/>
            <a:pathLst>
              <a:path extrusionOk="0" h="120000" w="120000">
                <a:moveTo>
                  <a:pt x="0" y="0"/>
                </a:moveTo>
                <a:lnTo>
                  <a:pt x="120000" y="0"/>
                </a:lnTo>
                <a:lnTo>
                  <a:pt x="120000" y="120000"/>
                </a:lnTo>
                <a:lnTo>
                  <a:pt x="0" y="120000"/>
                </a:lnTo>
                <a:close/>
              </a:path>
              <a:path extrusionOk="0" fill="none" h="120000" w="120000">
                <a:moveTo>
                  <a:pt x="41491" y="8302"/>
                </a:moveTo>
                <a:lnTo>
                  <a:pt x="28194" y="-171872"/>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Action to reset count</a:t>
            </a:r>
            <a:endParaRPr/>
          </a:p>
        </p:txBody>
      </p:sp>
      <p:sp>
        <p:nvSpPr>
          <p:cNvPr id="2487" name="Google Shape;2487;p58"/>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488" name="Google Shape;2488;p58"/>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0">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0">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0">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0">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0">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0">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0">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0">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0">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0">
                                            <p:txEl>
                                              <p:pRg end="9" st="9"/>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0">
                                            <p:txEl>
                                              <p:pRg end="10" st="1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0">
                                            <p:txEl>
                                              <p:pRg end="11" st="1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0">
                                            <p:txEl>
                                              <p:pRg end="12" st="1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0">
                                            <p:txEl>
                                              <p:pRg end="13" st="1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0">
                                            <p:txEl>
                                              <p:pRg end="14" st="1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0">
                                            <p:txEl>
                                              <p:pRg end="15" st="1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5">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5">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5">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5">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5">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2" name="Shape 2492"/>
        <p:cNvGrpSpPr/>
        <p:nvPr/>
      </p:nvGrpSpPr>
      <p:grpSpPr>
        <a:xfrm>
          <a:off x="0" y="0"/>
          <a:ext cx="0" cy="0"/>
          <a:chOff x="0" y="0"/>
          <a:chExt cx="0" cy="0"/>
        </a:xfrm>
      </p:grpSpPr>
      <p:sp>
        <p:nvSpPr>
          <p:cNvPr id="2493" name="Google Shape;2493;p5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Modeling Cache Coherency State Transitions</a:t>
            </a:r>
            <a:endParaRPr/>
          </a:p>
        </p:txBody>
      </p:sp>
      <p:sp>
        <p:nvSpPr>
          <p:cNvPr id="2494" name="Google Shape;2494;p59"/>
          <p:cNvSpPr/>
          <p:nvPr/>
        </p:nvSpPr>
        <p:spPr>
          <a:xfrm>
            <a:off x="2983886" y="1169056"/>
            <a:ext cx="4713482" cy="1706666"/>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 abstract action </a:t>
            </a:r>
            <a:r>
              <a:rPr lang="en-US" sz="1200">
                <a:solidFill>
                  <a:schemeClr val="dk1"/>
                </a:solidFill>
                <a:latin typeface="Consolas"/>
                <a:ea typeface="Consolas"/>
                <a:cs typeface="Consolas"/>
                <a:sym typeface="Consolas"/>
              </a:rPr>
              <a:t>transition_base_a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input</a:t>
            </a:r>
            <a:r>
              <a:rPr lang="en-US" sz="1200">
                <a:solidFill>
                  <a:schemeClr val="dk1"/>
                </a:solidFill>
                <a:latin typeface="Consolas"/>
                <a:ea typeface="Consolas"/>
                <a:cs typeface="Consolas"/>
                <a:sym typeface="Consolas"/>
              </a:rPr>
              <a:t> cl_state_s inp;</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output</a:t>
            </a:r>
            <a:r>
              <a:rPr lang="en-US" sz="1200">
                <a:solidFill>
                  <a:schemeClr val="dk1"/>
                </a:solidFill>
                <a:latin typeface="Consolas"/>
                <a:ea typeface="Consolas"/>
                <a:cs typeface="Consolas"/>
                <a:sym typeface="Consolas"/>
              </a:rPr>
              <a:t> cl_state_s out;</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rgbClr val="C00000"/>
                </a:solidFill>
                <a:latin typeface="Consolas"/>
                <a:ea typeface="Consolas"/>
                <a:cs typeface="Consolas"/>
                <a:sym typeface="Consolas"/>
              </a:rPr>
              <a:t>    constraint</a:t>
            </a:r>
            <a:r>
              <a:rPr lang="en-US" sz="1200">
                <a:solidFill>
                  <a:schemeClr val="dk1"/>
                </a:solidFill>
                <a:latin typeface="Consolas"/>
                <a:ea typeface="Consolas"/>
                <a:cs typeface="Consolas"/>
                <a:sym typeface="Consolas"/>
              </a:rPr>
              <a:t> out.count == inp.count +1;</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rgbClr val="C00000"/>
                </a:solidFill>
                <a:latin typeface="Consolas"/>
                <a:ea typeface="Consolas"/>
                <a:cs typeface="Consolas"/>
                <a:sym typeface="Consolas"/>
              </a:rPr>
              <a:t>    constraint</a:t>
            </a:r>
            <a:r>
              <a:rPr lang="en-US" sz="1200">
                <a:solidFill>
                  <a:schemeClr val="dk1"/>
                </a:solidFill>
                <a:latin typeface="Consolas"/>
                <a:ea typeface="Consolas"/>
                <a:cs typeface="Consolas"/>
                <a:sym typeface="Consolas"/>
              </a:rPr>
              <a:t> out.home_core_id == inp.home_core_id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a:t>
            </a:r>
            <a:endParaRPr/>
          </a:p>
        </p:txBody>
      </p:sp>
      <p:sp>
        <p:nvSpPr>
          <p:cNvPr id="2495" name="Google Shape;2495;p59"/>
          <p:cNvSpPr/>
          <p:nvPr/>
        </p:nvSpPr>
        <p:spPr>
          <a:xfrm>
            <a:off x="514502" y="3429000"/>
            <a:ext cx="4938769" cy="2336145"/>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 action </a:t>
            </a:r>
            <a:r>
              <a:rPr lang="en-US" sz="1200">
                <a:solidFill>
                  <a:schemeClr val="dk1"/>
                </a:solidFill>
                <a:latin typeface="Consolas"/>
                <a:ea typeface="Consolas"/>
                <a:cs typeface="Consolas"/>
                <a:sym typeface="Consolas"/>
              </a:rPr>
              <a:t>invalid_to_exclusive_a : transition_base_a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transition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inp.cl_state == INVALID;</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out.cl_state == EXCLUSIVE;</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activity</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do mem_ops_c::read_a with {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core.trait.core_id == this.inp.home_core_id;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p:txBody>
      </p:sp>
      <p:sp>
        <p:nvSpPr>
          <p:cNvPr id="2496" name="Google Shape;2496;p59"/>
          <p:cNvSpPr/>
          <p:nvPr/>
        </p:nvSpPr>
        <p:spPr>
          <a:xfrm>
            <a:off x="6096000" y="3429000"/>
            <a:ext cx="4817164" cy="2594953"/>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  action </a:t>
            </a:r>
            <a:r>
              <a:rPr lang="en-US" sz="1200">
                <a:solidFill>
                  <a:schemeClr val="dk1"/>
                </a:solidFill>
                <a:latin typeface="Consolas"/>
                <a:ea typeface="Consolas"/>
                <a:cs typeface="Consolas"/>
                <a:sym typeface="Consolas"/>
              </a:rPr>
              <a:t>exclusive_to_invalid_a : transition_base_a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transition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inp.cl_state == EXCLUSIVE;</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out.cl_state == INVALID;</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activity</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do mem_ops_c::write_a</a:t>
            </a:r>
            <a:r>
              <a:rPr lang="en-US" sz="1200">
                <a:solidFill>
                  <a:srgbClr val="C00000"/>
                </a:solidFill>
                <a:latin typeface="Consolas"/>
                <a:ea typeface="Consolas"/>
                <a:cs typeface="Consolas"/>
                <a:sym typeface="Consolas"/>
              </a:rPr>
              <a:t> </a:t>
            </a:r>
            <a:r>
              <a:rPr lang="en-US" sz="1200">
                <a:solidFill>
                  <a:schemeClr val="dk1"/>
                </a:solidFill>
                <a:latin typeface="Consolas"/>
                <a:ea typeface="Consolas"/>
                <a:cs typeface="Consolas"/>
                <a:sym typeface="Consolas"/>
              </a:rPr>
              <a:t>with {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core.trait.core_id != this.inp.home_core_id;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 </a:t>
            </a:r>
            <a:r>
              <a:rPr lang="en-US" sz="1200">
                <a:solidFill>
                  <a:srgbClr val="E36C09"/>
                </a:solidFill>
                <a:latin typeface="Consolas"/>
                <a:ea typeface="Consolas"/>
                <a:cs typeface="Consolas"/>
                <a:sym typeface="Consolas"/>
              </a:rPr>
              <a:t>// coherency_c </a:t>
            </a:r>
            <a:endParaRPr/>
          </a:p>
        </p:txBody>
      </p:sp>
      <p:cxnSp>
        <p:nvCxnSpPr>
          <p:cNvPr id="2497" name="Google Shape;2497;p59"/>
          <p:cNvCxnSpPr>
            <a:stCxn id="2494" idx="2"/>
          </p:cNvCxnSpPr>
          <p:nvPr/>
        </p:nvCxnSpPr>
        <p:spPr>
          <a:xfrm flipH="1">
            <a:off x="2983827" y="2875722"/>
            <a:ext cx="2356800" cy="553200"/>
          </a:xfrm>
          <a:prstGeom prst="straightConnector1">
            <a:avLst/>
          </a:prstGeom>
          <a:noFill/>
          <a:ln cap="flat" cmpd="sng" w="9525">
            <a:solidFill>
              <a:srgbClr val="4A7DBA"/>
            </a:solidFill>
            <a:prstDash val="dash"/>
            <a:round/>
            <a:headEnd len="sm" w="sm" type="none"/>
            <a:tailEnd len="med" w="med" type="triangle"/>
          </a:ln>
        </p:spPr>
      </p:cxnSp>
      <p:cxnSp>
        <p:nvCxnSpPr>
          <p:cNvPr id="2498" name="Google Shape;2498;p59"/>
          <p:cNvCxnSpPr>
            <a:stCxn id="2494" idx="2"/>
            <a:endCxn id="2496" idx="0"/>
          </p:cNvCxnSpPr>
          <p:nvPr/>
        </p:nvCxnSpPr>
        <p:spPr>
          <a:xfrm>
            <a:off x="5340627" y="2875722"/>
            <a:ext cx="3164100" cy="553200"/>
          </a:xfrm>
          <a:prstGeom prst="straightConnector1">
            <a:avLst/>
          </a:prstGeom>
          <a:noFill/>
          <a:ln cap="flat" cmpd="sng" w="9525">
            <a:solidFill>
              <a:srgbClr val="4A7DBA"/>
            </a:solidFill>
            <a:prstDash val="dash"/>
            <a:round/>
            <a:headEnd len="sm" w="sm" type="none"/>
            <a:tailEnd len="med" w="med" type="triangle"/>
          </a:ln>
        </p:spPr>
      </p:cxnSp>
      <p:sp>
        <p:nvSpPr>
          <p:cNvPr id="2499" name="Google Shape;2499;p59"/>
          <p:cNvSpPr/>
          <p:nvPr/>
        </p:nvSpPr>
        <p:spPr>
          <a:xfrm>
            <a:off x="8133917" y="1772393"/>
            <a:ext cx="2148393" cy="353838"/>
          </a:xfrm>
          <a:custGeom>
            <a:rect b="b" l="l" r="r" t="t"/>
            <a:pathLst>
              <a:path extrusionOk="0" h="120000" w="120000">
                <a:moveTo>
                  <a:pt x="0" y="0"/>
                </a:moveTo>
                <a:lnTo>
                  <a:pt x="120000" y="0"/>
                </a:lnTo>
                <a:lnTo>
                  <a:pt x="120000" y="120000"/>
                </a:lnTo>
                <a:lnTo>
                  <a:pt x="0" y="120000"/>
                </a:lnTo>
                <a:close/>
              </a:path>
              <a:path extrusionOk="0" fill="none" h="120000" w="120000">
                <a:moveTo>
                  <a:pt x="-110" y="55818"/>
                </a:moveTo>
                <a:lnTo>
                  <a:pt x="-82193" y="108226"/>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Track scenario length</a:t>
            </a:r>
            <a:endParaRPr/>
          </a:p>
        </p:txBody>
      </p:sp>
      <p:sp>
        <p:nvSpPr>
          <p:cNvPr id="2500" name="Google Shape;2500;p59"/>
          <p:cNvSpPr/>
          <p:nvPr/>
        </p:nvSpPr>
        <p:spPr>
          <a:xfrm>
            <a:off x="8133917" y="2293566"/>
            <a:ext cx="2148393" cy="353838"/>
          </a:xfrm>
          <a:custGeom>
            <a:rect b="b" l="l" r="r" t="t"/>
            <a:pathLst>
              <a:path extrusionOk="0" h="120000" w="120000">
                <a:moveTo>
                  <a:pt x="0" y="0"/>
                </a:moveTo>
                <a:lnTo>
                  <a:pt x="120000" y="0"/>
                </a:lnTo>
                <a:lnTo>
                  <a:pt x="120000" y="120000"/>
                </a:lnTo>
                <a:lnTo>
                  <a:pt x="0" y="120000"/>
                </a:lnTo>
                <a:close/>
              </a:path>
              <a:path extrusionOk="0" fill="none" h="120000" w="120000">
                <a:moveTo>
                  <a:pt x="-110" y="55818"/>
                </a:moveTo>
                <a:lnTo>
                  <a:pt x="-31942" y="83216"/>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Track “home” core id</a:t>
            </a:r>
            <a:endParaRPr/>
          </a:p>
        </p:txBody>
      </p:sp>
      <p:sp>
        <p:nvSpPr>
          <p:cNvPr id="2501" name="Google Shape;2501;p59"/>
          <p:cNvSpPr/>
          <p:nvPr/>
        </p:nvSpPr>
        <p:spPr>
          <a:xfrm>
            <a:off x="8133916" y="1296085"/>
            <a:ext cx="2499671" cy="353838"/>
          </a:xfrm>
          <a:custGeom>
            <a:rect b="b" l="l" r="r" t="t"/>
            <a:pathLst>
              <a:path extrusionOk="0" h="120000" w="120000">
                <a:moveTo>
                  <a:pt x="0" y="0"/>
                </a:moveTo>
                <a:lnTo>
                  <a:pt x="120000" y="0"/>
                </a:lnTo>
                <a:lnTo>
                  <a:pt x="120000" y="120000"/>
                </a:lnTo>
                <a:lnTo>
                  <a:pt x="0" y="120000"/>
                </a:lnTo>
                <a:close/>
              </a:path>
              <a:path extrusionOk="0" fill="none" h="120000" w="120000">
                <a:moveTo>
                  <a:pt x="-110" y="55818"/>
                </a:moveTo>
                <a:lnTo>
                  <a:pt x="-127152" y="83216"/>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Input &amp; output the state</a:t>
            </a:r>
            <a:endParaRPr/>
          </a:p>
        </p:txBody>
      </p:sp>
      <p:sp>
        <p:nvSpPr>
          <p:cNvPr id="2502" name="Google Shape;2502;p59"/>
          <p:cNvSpPr/>
          <p:nvPr/>
        </p:nvSpPr>
        <p:spPr>
          <a:xfrm>
            <a:off x="3915877" y="3866875"/>
            <a:ext cx="1743871" cy="353838"/>
          </a:xfrm>
          <a:custGeom>
            <a:rect b="b" l="l" r="r" t="t"/>
            <a:pathLst>
              <a:path extrusionOk="0" h="120000" w="120000">
                <a:moveTo>
                  <a:pt x="0" y="0"/>
                </a:moveTo>
                <a:lnTo>
                  <a:pt x="120000" y="0"/>
                </a:lnTo>
                <a:lnTo>
                  <a:pt x="120000" y="120000"/>
                </a:lnTo>
                <a:lnTo>
                  <a:pt x="0" y="120000"/>
                </a:lnTo>
                <a:close/>
              </a:path>
              <a:path extrusionOk="0" fill="none" h="120000" w="120000">
                <a:moveTo>
                  <a:pt x="-110" y="55818"/>
                </a:moveTo>
                <a:lnTo>
                  <a:pt x="-31942" y="83216"/>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Prev/Next State</a:t>
            </a:r>
            <a:endParaRPr/>
          </a:p>
        </p:txBody>
      </p:sp>
      <p:sp>
        <p:nvSpPr>
          <p:cNvPr id="2503" name="Google Shape;2503;p59"/>
          <p:cNvSpPr/>
          <p:nvPr/>
        </p:nvSpPr>
        <p:spPr>
          <a:xfrm>
            <a:off x="3429179" y="5339803"/>
            <a:ext cx="2460343" cy="349141"/>
          </a:xfrm>
          <a:custGeom>
            <a:rect b="b" l="l" r="r" t="t"/>
            <a:pathLst>
              <a:path extrusionOk="0" h="120000" w="120000">
                <a:moveTo>
                  <a:pt x="0" y="0"/>
                </a:moveTo>
                <a:lnTo>
                  <a:pt x="120000" y="0"/>
                </a:lnTo>
                <a:lnTo>
                  <a:pt x="120000" y="120000"/>
                </a:lnTo>
                <a:lnTo>
                  <a:pt x="0" y="120000"/>
                </a:lnTo>
                <a:close/>
              </a:path>
              <a:path extrusionOk="0" fill="none" h="120000" w="120000">
                <a:moveTo>
                  <a:pt x="-110" y="55818"/>
                </a:moveTo>
                <a:lnTo>
                  <a:pt x="-25198" y="-15630"/>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Read from “home” core</a:t>
            </a:r>
            <a:endParaRPr/>
          </a:p>
        </p:txBody>
      </p:sp>
      <p:sp>
        <p:nvSpPr>
          <p:cNvPr id="2504" name="Google Shape;2504;p59"/>
          <p:cNvSpPr/>
          <p:nvPr/>
        </p:nvSpPr>
        <p:spPr>
          <a:xfrm>
            <a:off x="9063595" y="5387344"/>
            <a:ext cx="2492298" cy="349141"/>
          </a:xfrm>
          <a:custGeom>
            <a:rect b="b" l="l" r="r" t="t"/>
            <a:pathLst>
              <a:path extrusionOk="0" h="120000" w="120000">
                <a:moveTo>
                  <a:pt x="0" y="0"/>
                </a:moveTo>
                <a:lnTo>
                  <a:pt x="120000" y="0"/>
                </a:lnTo>
                <a:lnTo>
                  <a:pt x="120000" y="120000"/>
                </a:lnTo>
                <a:lnTo>
                  <a:pt x="0" y="120000"/>
                </a:lnTo>
                <a:close/>
              </a:path>
              <a:path extrusionOk="0" fill="none" h="120000" w="120000">
                <a:moveTo>
                  <a:pt x="-110" y="55818"/>
                </a:moveTo>
                <a:lnTo>
                  <a:pt x="-25198" y="-15630"/>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Write from “other” core</a:t>
            </a:r>
            <a:endParaRPr/>
          </a:p>
        </p:txBody>
      </p:sp>
      <p:sp>
        <p:nvSpPr>
          <p:cNvPr id="2505" name="Google Shape;2505;p59"/>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506" name="Google Shape;2506;p59"/>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4">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4">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4">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4">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4">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4">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4">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4">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5">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5">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5">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5">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5">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5">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5">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5">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5">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5">
                                            <p:txEl>
                                              <p:pRg end="9" st="9"/>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5">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UVM Focused on How to Verify</a:t>
            </a:r>
            <a:endParaRPr/>
          </a:p>
        </p:txBody>
      </p:sp>
      <p:sp>
        <p:nvSpPr>
          <p:cNvPr id="462" name="Google Shape;462;p6"/>
          <p:cNvSpPr txBox="1"/>
          <p:nvPr>
            <p:ph idx="1" type="body"/>
          </p:nvPr>
        </p:nvSpPr>
        <p:spPr>
          <a:xfrm>
            <a:off x="4587875" y="1414800"/>
            <a:ext cx="7199313" cy="4752000"/>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Clr>
                <a:schemeClr val="dk1"/>
              </a:buClr>
              <a:buSzPts val="2800"/>
              <a:buFont typeface="Arial"/>
              <a:buChar char="•"/>
            </a:pPr>
            <a:r>
              <a:rPr lang="en-US" sz="2800"/>
              <a:t>Primarily aimed at block level</a:t>
            </a:r>
            <a:endParaRPr/>
          </a:p>
          <a:p>
            <a:pPr indent="-285750" lvl="0" marL="285750" rtl="0" algn="l">
              <a:spcBef>
                <a:spcPts val="560"/>
              </a:spcBef>
              <a:spcAft>
                <a:spcPts val="0"/>
              </a:spcAft>
              <a:buClr>
                <a:schemeClr val="dk1"/>
              </a:buClr>
              <a:buSzPts val="2800"/>
              <a:buFont typeface="Arial"/>
              <a:buChar char="•"/>
            </a:pPr>
            <a:r>
              <a:rPr lang="en-US" sz="2800"/>
              <a:t>Modular reusable verification components</a:t>
            </a:r>
            <a:endParaRPr/>
          </a:p>
          <a:p>
            <a:pPr indent="-285750" lvl="0" marL="285750" rtl="0" algn="l">
              <a:spcBef>
                <a:spcPts val="560"/>
              </a:spcBef>
              <a:spcAft>
                <a:spcPts val="0"/>
              </a:spcAft>
              <a:buClr>
                <a:schemeClr val="dk1"/>
              </a:buClr>
              <a:buSzPts val="2800"/>
              <a:buFont typeface="Arial"/>
              <a:buChar char="•"/>
            </a:pPr>
            <a:r>
              <a:rPr lang="en-US" sz="2800"/>
              <a:t>Separate </a:t>
            </a:r>
            <a:r>
              <a:rPr i="1" lang="en-US" sz="2800"/>
              <a:t>What</a:t>
            </a:r>
            <a:r>
              <a:rPr lang="en-US" sz="2800"/>
              <a:t> from </a:t>
            </a:r>
            <a:r>
              <a:rPr i="1" lang="en-US" sz="2800"/>
              <a:t>How</a:t>
            </a:r>
            <a:endParaRPr/>
          </a:p>
          <a:p>
            <a:pPr indent="-285750" lvl="1" marL="465750" rtl="0" algn="l">
              <a:spcBef>
                <a:spcPts val="480"/>
              </a:spcBef>
              <a:spcAft>
                <a:spcPts val="0"/>
              </a:spcAft>
              <a:buClr>
                <a:schemeClr val="dk1"/>
              </a:buClr>
              <a:buSzPts val="2400"/>
              <a:buChar char="–"/>
            </a:pPr>
            <a:r>
              <a:rPr lang="en-US" sz="2400"/>
              <a:t>Composable Transaction-level sequences</a:t>
            </a:r>
            <a:endParaRPr/>
          </a:p>
          <a:p>
            <a:pPr indent="-285750" lvl="1" marL="465750" rtl="0" algn="l">
              <a:spcBef>
                <a:spcPts val="480"/>
              </a:spcBef>
              <a:spcAft>
                <a:spcPts val="0"/>
              </a:spcAft>
              <a:buClr>
                <a:schemeClr val="dk1"/>
              </a:buClr>
              <a:buSzPts val="2400"/>
              <a:buChar char="–"/>
            </a:pPr>
            <a:r>
              <a:rPr lang="en-US" sz="2400"/>
              <a:t>Drivers/Monitors convert between transactions and signals</a:t>
            </a:r>
            <a:endParaRPr/>
          </a:p>
          <a:p>
            <a:pPr indent="-285750" lvl="0" marL="285750" rtl="0" algn="l">
              <a:spcBef>
                <a:spcPts val="560"/>
              </a:spcBef>
              <a:spcAft>
                <a:spcPts val="0"/>
              </a:spcAft>
              <a:buClr>
                <a:schemeClr val="dk1"/>
              </a:buClr>
              <a:buSzPts val="2800"/>
              <a:buFont typeface="Arial"/>
              <a:buChar char="•"/>
            </a:pPr>
            <a:r>
              <a:rPr lang="en-US" sz="2800"/>
              <a:t>Reuse abstract sequences with different agents</a:t>
            </a:r>
            <a:endParaRPr/>
          </a:p>
          <a:p>
            <a:pPr indent="-285750" lvl="1" marL="465750" rtl="0" algn="l">
              <a:spcBef>
                <a:spcPts val="480"/>
              </a:spcBef>
              <a:spcAft>
                <a:spcPts val="0"/>
              </a:spcAft>
              <a:buClr>
                <a:schemeClr val="dk1"/>
              </a:buClr>
              <a:buSzPts val="2400"/>
              <a:buChar char="–"/>
            </a:pPr>
            <a:r>
              <a:rPr lang="en-US" sz="2400"/>
              <a:t>Sequences focus on </a:t>
            </a:r>
            <a:r>
              <a:rPr i="1" lang="en-US" sz="2400"/>
              <a:t>What</a:t>
            </a:r>
            <a:endParaRPr sz="2400"/>
          </a:p>
          <a:p>
            <a:pPr indent="-285750" lvl="1" marL="465750" rtl="0" algn="l">
              <a:spcBef>
                <a:spcPts val="480"/>
              </a:spcBef>
              <a:spcAft>
                <a:spcPts val="0"/>
              </a:spcAft>
              <a:buClr>
                <a:schemeClr val="dk1"/>
              </a:buClr>
              <a:buSzPts val="2400"/>
              <a:buChar char="–"/>
            </a:pPr>
            <a:r>
              <a:rPr lang="en-US" sz="2400"/>
              <a:t>Agents convert to protocol-specific </a:t>
            </a:r>
            <a:r>
              <a:rPr i="1" lang="en-US" sz="2400"/>
              <a:t>How</a:t>
            </a:r>
            <a:endParaRPr sz="2400"/>
          </a:p>
          <a:p>
            <a:pPr indent="-285750" lvl="0" marL="285750" rtl="0" algn="l">
              <a:spcBef>
                <a:spcPts val="560"/>
              </a:spcBef>
              <a:spcAft>
                <a:spcPts val="0"/>
              </a:spcAft>
              <a:buClr>
                <a:schemeClr val="dk1"/>
              </a:buClr>
              <a:buSzPts val="2800"/>
              <a:buFont typeface="Arial"/>
              <a:buChar char="•"/>
            </a:pPr>
            <a:r>
              <a:rPr lang="en-US" sz="2800"/>
              <a:t>Each IP interface uses same approach</a:t>
            </a:r>
            <a:endParaRPr/>
          </a:p>
          <a:p>
            <a:pPr indent="-107950" lvl="0" marL="285750" rtl="0" algn="l">
              <a:spcBef>
                <a:spcPts val="560"/>
              </a:spcBef>
              <a:spcAft>
                <a:spcPts val="0"/>
              </a:spcAft>
              <a:buClr>
                <a:schemeClr val="dk1"/>
              </a:buClr>
              <a:buSzPts val="2800"/>
              <a:buFont typeface="Arial"/>
              <a:buNone/>
            </a:pPr>
            <a:r>
              <a:t/>
            </a:r>
            <a:endParaRPr sz="2800"/>
          </a:p>
        </p:txBody>
      </p:sp>
      <p:grpSp>
        <p:nvGrpSpPr>
          <p:cNvPr id="463" name="Google Shape;463;p6"/>
          <p:cNvGrpSpPr/>
          <p:nvPr/>
        </p:nvGrpSpPr>
        <p:grpSpPr>
          <a:xfrm>
            <a:off x="438978" y="3304759"/>
            <a:ext cx="652886" cy="722788"/>
            <a:chOff x="438978" y="3304759"/>
            <a:chExt cx="652886" cy="722788"/>
          </a:xfrm>
        </p:grpSpPr>
        <p:sp>
          <p:nvSpPr>
            <p:cNvPr id="464" name="Google Shape;464;p6"/>
            <p:cNvSpPr/>
            <p:nvPr/>
          </p:nvSpPr>
          <p:spPr>
            <a:xfrm>
              <a:off x="438979" y="3304759"/>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Internal IF</a:t>
              </a:r>
              <a:endParaRPr/>
            </a:p>
          </p:txBody>
        </p:sp>
        <p:sp>
          <p:nvSpPr>
            <p:cNvPr id="465" name="Google Shape;465;p6"/>
            <p:cNvSpPr/>
            <p:nvPr/>
          </p:nvSpPr>
          <p:spPr>
            <a:xfrm>
              <a:off x="438978" y="3446600"/>
              <a:ext cx="652885" cy="439181"/>
            </a:xfrm>
            <a:prstGeom prst="rect">
              <a:avLst/>
            </a:prstGeom>
            <a:solidFill>
              <a:schemeClr val="l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Calibri"/>
                  <a:ea typeface="Calibri"/>
                  <a:cs typeface="Calibri"/>
                  <a:sym typeface="Calibri"/>
                </a:rPr>
                <a:t>IP</a:t>
              </a:r>
              <a:endParaRPr/>
            </a:p>
          </p:txBody>
        </p:sp>
        <p:sp>
          <p:nvSpPr>
            <p:cNvPr id="466" name="Google Shape;466;p6"/>
            <p:cNvSpPr/>
            <p:nvPr/>
          </p:nvSpPr>
          <p:spPr>
            <a:xfrm>
              <a:off x="438979" y="3881153"/>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External IF</a:t>
              </a:r>
              <a:endParaRPr/>
            </a:p>
          </p:txBody>
        </p:sp>
      </p:grpSp>
      <p:sp>
        <p:nvSpPr>
          <p:cNvPr id="467" name="Google Shape;467;p6"/>
          <p:cNvSpPr/>
          <p:nvPr/>
        </p:nvSpPr>
        <p:spPr>
          <a:xfrm>
            <a:off x="438978" y="2430950"/>
            <a:ext cx="652885" cy="439181"/>
          </a:xfrm>
          <a:prstGeom prst="rect">
            <a:avLst/>
          </a:prstGeom>
          <a:solidFill>
            <a:srgbClr val="D6E3BC"/>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Calibri"/>
                <a:ea typeface="Calibri"/>
                <a:cs typeface="Calibri"/>
                <a:sym typeface="Calibri"/>
              </a:rPr>
              <a:t>UVM</a:t>
            </a:r>
            <a:br>
              <a:rPr b="1" i="0" lang="en-US" sz="1100" u="none" cap="none" strike="noStrike">
                <a:solidFill>
                  <a:schemeClr val="dk1"/>
                </a:solidFill>
                <a:latin typeface="Calibri"/>
                <a:ea typeface="Calibri"/>
                <a:cs typeface="Calibri"/>
                <a:sym typeface="Calibri"/>
              </a:rPr>
            </a:br>
            <a:r>
              <a:rPr b="1" i="0" lang="en-US" sz="1100" u="none" cap="none" strike="noStrike">
                <a:solidFill>
                  <a:schemeClr val="dk1"/>
                </a:solidFill>
                <a:latin typeface="Calibri"/>
                <a:ea typeface="Calibri"/>
                <a:cs typeface="Calibri"/>
                <a:sym typeface="Calibri"/>
              </a:rPr>
              <a:t>Agent</a:t>
            </a:r>
            <a:endParaRPr/>
          </a:p>
        </p:txBody>
      </p:sp>
      <p:sp>
        <p:nvSpPr>
          <p:cNvPr id="468" name="Google Shape;468;p6"/>
          <p:cNvSpPr/>
          <p:nvPr/>
        </p:nvSpPr>
        <p:spPr>
          <a:xfrm>
            <a:off x="438979" y="2865503"/>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Internal IF</a:t>
            </a:r>
            <a:endParaRPr/>
          </a:p>
        </p:txBody>
      </p:sp>
      <p:cxnSp>
        <p:nvCxnSpPr>
          <p:cNvPr id="469" name="Google Shape;469;p6"/>
          <p:cNvCxnSpPr>
            <a:stCxn id="464" idx="0"/>
            <a:endCxn id="468" idx="2"/>
          </p:cNvCxnSpPr>
          <p:nvPr/>
        </p:nvCxnSpPr>
        <p:spPr>
          <a:xfrm rot="10800000">
            <a:off x="765422" y="3011959"/>
            <a:ext cx="0" cy="292800"/>
          </a:xfrm>
          <a:prstGeom prst="straightConnector1">
            <a:avLst/>
          </a:prstGeom>
          <a:noFill/>
          <a:ln cap="flat" cmpd="sng" w="38100">
            <a:solidFill>
              <a:srgbClr val="4F6128"/>
            </a:solidFill>
            <a:prstDash val="solid"/>
            <a:round/>
            <a:headEnd len="med" w="med" type="triangle"/>
            <a:tailEnd len="med" w="med" type="triangle"/>
          </a:ln>
        </p:spPr>
      </p:cxnSp>
      <p:grpSp>
        <p:nvGrpSpPr>
          <p:cNvPr id="470" name="Google Shape;470;p6"/>
          <p:cNvGrpSpPr/>
          <p:nvPr/>
        </p:nvGrpSpPr>
        <p:grpSpPr>
          <a:xfrm>
            <a:off x="368006" y="1553468"/>
            <a:ext cx="794827" cy="877482"/>
            <a:chOff x="368006" y="1553468"/>
            <a:chExt cx="794827" cy="877482"/>
          </a:xfrm>
        </p:grpSpPr>
        <p:sp>
          <p:nvSpPr>
            <p:cNvPr id="471" name="Google Shape;471;p6"/>
            <p:cNvSpPr/>
            <p:nvPr/>
          </p:nvSpPr>
          <p:spPr>
            <a:xfrm>
              <a:off x="368006" y="1553468"/>
              <a:ext cx="794827" cy="585576"/>
            </a:xfrm>
            <a:prstGeom prst="flowChartMultidocument">
              <a:avLst/>
            </a:prstGeom>
            <a:gradFill>
              <a:gsLst>
                <a:gs pos="0">
                  <a:srgbClr val="2D5C97"/>
                </a:gs>
                <a:gs pos="80000">
                  <a:srgbClr val="3C7AC5"/>
                </a:gs>
                <a:gs pos="100000">
                  <a:srgbClr val="397BC9"/>
                </a:gs>
              </a:gsLst>
              <a:lin ang="16200000" scaled="0"/>
            </a:gradFill>
            <a:ln cap="flat" cmpd="sng" w="9525">
              <a:solidFill>
                <a:srgbClr val="24406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72000" lIns="108000" spcFirstLastPara="1" rIns="108000" wrap="square" tIns="72000">
              <a:noAutofit/>
            </a:bodyPr>
            <a:lstStyle/>
            <a:p>
              <a:pPr indent="0" lvl="0" marL="0" marR="0" rtl="0" algn="ctr">
                <a:spcBef>
                  <a:spcPts val="0"/>
                </a:spcBef>
                <a:spcAft>
                  <a:spcPts val="0"/>
                </a:spcAft>
                <a:buNone/>
              </a:pPr>
              <a:r>
                <a:rPr b="1" i="0" lang="en-US" sz="1400" u="none" cap="none" strike="noStrike">
                  <a:solidFill>
                    <a:schemeClr val="lt1"/>
                  </a:solidFill>
                  <a:latin typeface="Arial"/>
                  <a:ea typeface="Arial"/>
                  <a:cs typeface="Arial"/>
                  <a:sym typeface="Arial"/>
                </a:rPr>
                <a:t>UVM</a:t>
              </a:r>
              <a:br>
                <a:rPr b="1" i="0" lang="en-US" sz="1400" u="none" cap="none" strike="noStrike">
                  <a:solidFill>
                    <a:schemeClr val="lt1"/>
                  </a:solidFill>
                  <a:latin typeface="Arial"/>
                  <a:ea typeface="Arial"/>
                  <a:cs typeface="Arial"/>
                  <a:sym typeface="Arial"/>
                </a:rPr>
              </a:br>
              <a:r>
                <a:rPr b="1" i="0" lang="en-US" sz="1400" u="none" cap="none" strike="noStrike">
                  <a:solidFill>
                    <a:schemeClr val="lt1"/>
                  </a:solidFill>
                  <a:latin typeface="Arial"/>
                  <a:ea typeface="Arial"/>
                  <a:cs typeface="Arial"/>
                  <a:sym typeface="Arial"/>
                </a:rPr>
                <a:t>SEQ</a:t>
              </a:r>
              <a:endParaRPr/>
            </a:p>
          </p:txBody>
        </p:sp>
        <p:cxnSp>
          <p:nvCxnSpPr>
            <p:cNvPr id="472" name="Google Shape;472;p6"/>
            <p:cNvCxnSpPr>
              <a:stCxn id="467" idx="0"/>
            </p:cNvCxnSpPr>
            <p:nvPr/>
          </p:nvCxnSpPr>
          <p:spPr>
            <a:xfrm rot="10800000">
              <a:off x="765421" y="2121950"/>
              <a:ext cx="0" cy="309000"/>
            </a:xfrm>
            <a:prstGeom prst="straightConnector1">
              <a:avLst/>
            </a:prstGeom>
            <a:noFill/>
            <a:ln cap="flat" cmpd="sng" w="38100">
              <a:solidFill>
                <a:srgbClr val="4F6128"/>
              </a:solidFill>
              <a:prstDash val="solid"/>
              <a:round/>
              <a:headEnd len="med" w="med" type="triangle"/>
              <a:tailEnd len="med" w="med" type="triangle"/>
            </a:ln>
          </p:spPr>
        </p:cxnSp>
      </p:grpSp>
      <p:grpSp>
        <p:nvGrpSpPr>
          <p:cNvPr id="473" name="Google Shape;473;p6"/>
          <p:cNvGrpSpPr/>
          <p:nvPr/>
        </p:nvGrpSpPr>
        <p:grpSpPr>
          <a:xfrm>
            <a:off x="438978" y="4027464"/>
            <a:ext cx="652886" cy="878922"/>
            <a:chOff x="438978" y="4027464"/>
            <a:chExt cx="652886" cy="878922"/>
          </a:xfrm>
        </p:grpSpPr>
        <p:sp>
          <p:nvSpPr>
            <p:cNvPr id="474" name="Google Shape;474;p6"/>
            <p:cNvSpPr/>
            <p:nvPr/>
          </p:nvSpPr>
          <p:spPr>
            <a:xfrm>
              <a:off x="438979" y="4325364"/>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External IF</a:t>
              </a:r>
              <a:endParaRPr/>
            </a:p>
          </p:txBody>
        </p:sp>
        <p:sp>
          <p:nvSpPr>
            <p:cNvPr id="475" name="Google Shape;475;p6"/>
            <p:cNvSpPr/>
            <p:nvPr/>
          </p:nvSpPr>
          <p:spPr>
            <a:xfrm>
              <a:off x="438978" y="4467205"/>
              <a:ext cx="652885" cy="439181"/>
            </a:xfrm>
            <a:prstGeom prst="rect">
              <a:avLst/>
            </a:prstGeom>
            <a:solidFill>
              <a:srgbClr val="D6E3BC"/>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Calibri"/>
                  <a:ea typeface="Calibri"/>
                  <a:cs typeface="Calibri"/>
                  <a:sym typeface="Calibri"/>
                </a:rPr>
                <a:t>UVM</a:t>
              </a:r>
              <a:br>
                <a:rPr b="1" i="0" lang="en-US" sz="1100" u="none" cap="none" strike="noStrike">
                  <a:solidFill>
                    <a:schemeClr val="dk1"/>
                  </a:solidFill>
                  <a:latin typeface="Calibri"/>
                  <a:ea typeface="Calibri"/>
                  <a:cs typeface="Calibri"/>
                  <a:sym typeface="Calibri"/>
                </a:rPr>
              </a:br>
              <a:r>
                <a:rPr b="1" i="0" lang="en-US" sz="1100" u="none" cap="none" strike="noStrike">
                  <a:solidFill>
                    <a:schemeClr val="dk1"/>
                  </a:solidFill>
                  <a:latin typeface="Calibri"/>
                  <a:ea typeface="Calibri"/>
                  <a:cs typeface="Calibri"/>
                  <a:sym typeface="Calibri"/>
                </a:rPr>
                <a:t>Agent</a:t>
              </a:r>
              <a:endParaRPr/>
            </a:p>
          </p:txBody>
        </p:sp>
        <p:cxnSp>
          <p:nvCxnSpPr>
            <p:cNvPr id="476" name="Google Shape;476;p6"/>
            <p:cNvCxnSpPr>
              <a:stCxn id="474" idx="0"/>
              <a:endCxn id="466" idx="2"/>
            </p:cNvCxnSpPr>
            <p:nvPr/>
          </p:nvCxnSpPr>
          <p:spPr>
            <a:xfrm rot="10800000">
              <a:off x="765422" y="4027464"/>
              <a:ext cx="0" cy="297900"/>
            </a:xfrm>
            <a:prstGeom prst="straightConnector1">
              <a:avLst/>
            </a:prstGeom>
            <a:noFill/>
            <a:ln cap="flat" cmpd="sng" w="38100">
              <a:solidFill>
                <a:srgbClr val="4F6128"/>
              </a:solidFill>
              <a:prstDash val="solid"/>
              <a:round/>
              <a:headEnd len="med" w="med" type="triangle"/>
              <a:tailEnd len="med" w="med" type="triangle"/>
            </a:ln>
          </p:spPr>
        </p:cxnSp>
      </p:grpSp>
      <p:grpSp>
        <p:nvGrpSpPr>
          <p:cNvPr id="477" name="Google Shape;477;p6"/>
          <p:cNvGrpSpPr/>
          <p:nvPr/>
        </p:nvGrpSpPr>
        <p:grpSpPr>
          <a:xfrm>
            <a:off x="368006" y="4906386"/>
            <a:ext cx="794827" cy="882733"/>
            <a:chOff x="368006" y="4906386"/>
            <a:chExt cx="794827" cy="882733"/>
          </a:xfrm>
        </p:grpSpPr>
        <p:sp>
          <p:nvSpPr>
            <p:cNvPr id="478" name="Google Shape;478;p6"/>
            <p:cNvSpPr/>
            <p:nvPr/>
          </p:nvSpPr>
          <p:spPr>
            <a:xfrm>
              <a:off x="368006" y="5203543"/>
              <a:ext cx="794827" cy="585576"/>
            </a:xfrm>
            <a:prstGeom prst="flowChartMultidocument">
              <a:avLst/>
            </a:prstGeom>
            <a:gradFill>
              <a:gsLst>
                <a:gs pos="0">
                  <a:srgbClr val="2D5C97"/>
                </a:gs>
                <a:gs pos="80000">
                  <a:srgbClr val="3C7AC5"/>
                </a:gs>
                <a:gs pos="100000">
                  <a:srgbClr val="397BC9"/>
                </a:gs>
              </a:gsLst>
              <a:lin ang="16200000" scaled="0"/>
            </a:gradFill>
            <a:ln cap="flat" cmpd="sng" w="9525">
              <a:solidFill>
                <a:srgbClr val="36609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72000" lIns="108000" spcFirstLastPara="1" rIns="108000" wrap="square" tIns="72000">
              <a:noAutofit/>
            </a:bodyPr>
            <a:lstStyle/>
            <a:p>
              <a:pPr indent="0" lvl="0" marL="0" marR="0" rtl="0" algn="ctr">
                <a:spcBef>
                  <a:spcPts val="0"/>
                </a:spcBef>
                <a:spcAft>
                  <a:spcPts val="0"/>
                </a:spcAft>
                <a:buNone/>
              </a:pPr>
              <a:r>
                <a:rPr b="1" i="0" lang="en-US" sz="1400" u="none" cap="none" strike="noStrike">
                  <a:solidFill>
                    <a:schemeClr val="lt1"/>
                  </a:solidFill>
                  <a:latin typeface="Arial"/>
                  <a:ea typeface="Arial"/>
                  <a:cs typeface="Arial"/>
                  <a:sym typeface="Arial"/>
                </a:rPr>
                <a:t>UVM</a:t>
              </a:r>
              <a:br>
                <a:rPr b="1" i="0" lang="en-US" sz="1400" u="none" cap="none" strike="noStrike">
                  <a:solidFill>
                    <a:schemeClr val="lt1"/>
                  </a:solidFill>
                  <a:latin typeface="Arial"/>
                  <a:ea typeface="Arial"/>
                  <a:cs typeface="Arial"/>
                  <a:sym typeface="Arial"/>
                </a:rPr>
              </a:br>
              <a:r>
                <a:rPr b="1" i="0" lang="en-US" sz="1400" u="none" cap="none" strike="noStrike">
                  <a:solidFill>
                    <a:schemeClr val="lt1"/>
                  </a:solidFill>
                  <a:latin typeface="Arial"/>
                  <a:ea typeface="Arial"/>
                  <a:cs typeface="Arial"/>
                  <a:sym typeface="Arial"/>
                </a:rPr>
                <a:t>SEQ</a:t>
              </a:r>
              <a:endParaRPr/>
            </a:p>
          </p:txBody>
        </p:sp>
        <p:cxnSp>
          <p:nvCxnSpPr>
            <p:cNvPr id="479" name="Google Shape;479;p6"/>
            <p:cNvCxnSpPr>
              <a:endCxn id="475" idx="2"/>
            </p:cNvCxnSpPr>
            <p:nvPr/>
          </p:nvCxnSpPr>
          <p:spPr>
            <a:xfrm rot="10800000">
              <a:off x="765421" y="4906386"/>
              <a:ext cx="0" cy="297300"/>
            </a:xfrm>
            <a:prstGeom prst="straightConnector1">
              <a:avLst/>
            </a:prstGeom>
            <a:noFill/>
            <a:ln cap="flat" cmpd="sng" w="38100">
              <a:solidFill>
                <a:srgbClr val="4F6128"/>
              </a:solidFill>
              <a:prstDash val="solid"/>
              <a:round/>
              <a:headEnd len="med" w="med" type="triangle"/>
              <a:tailEnd len="med" w="med" type="triangle"/>
            </a:ln>
          </p:spPr>
        </p:cxnSp>
      </p:grpSp>
      <p:grpSp>
        <p:nvGrpSpPr>
          <p:cNvPr id="480" name="Google Shape;480;p6"/>
          <p:cNvGrpSpPr/>
          <p:nvPr/>
        </p:nvGrpSpPr>
        <p:grpSpPr>
          <a:xfrm>
            <a:off x="1184141" y="1422236"/>
            <a:ext cx="3251599" cy="1598431"/>
            <a:chOff x="1184141" y="1422236"/>
            <a:chExt cx="3251599" cy="1598431"/>
          </a:xfrm>
        </p:grpSpPr>
        <p:cxnSp>
          <p:nvCxnSpPr>
            <p:cNvPr id="481" name="Google Shape;481;p6"/>
            <p:cNvCxnSpPr/>
            <p:nvPr/>
          </p:nvCxnSpPr>
          <p:spPr>
            <a:xfrm flipH="1">
              <a:off x="1230237" y="1673413"/>
              <a:ext cx="899009" cy="172843"/>
            </a:xfrm>
            <a:prstGeom prst="straightConnector1">
              <a:avLst/>
            </a:prstGeom>
            <a:noFill/>
            <a:ln cap="flat" cmpd="sng" w="38100">
              <a:solidFill>
                <a:srgbClr val="C00000"/>
              </a:solidFill>
              <a:prstDash val="solid"/>
              <a:round/>
              <a:headEnd len="lg" w="lg" type="none"/>
              <a:tailEnd len="med" w="med" type="triangle"/>
            </a:ln>
          </p:spPr>
        </p:cxnSp>
        <p:sp>
          <p:nvSpPr>
            <p:cNvPr id="482" name="Google Shape;482;p6"/>
            <p:cNvSpPr/>
            <p:nvPr/>
          </p:nvSpPr>
          <p:spPr>
            <a:xfrm>
              <a:off x="1954769" y="1422236"/>
              <a:ext cx="2480971" cy="773809"/>
            </a:xfrm>
            <a:prstGeom prst="flowChartAlternateProcess">
              <a:avLst/>
            </a:prstGeom>
            <a:solidFill>
              <a:srgbClr val="D8D8D8"/>
            </a:solidFill>
            <a:ln cap="flat" cmpd="sng" w="38100">
              <a:solidFill>
                <a:srgbClr val="C00000"/>
              </a:solidFill>
              <a:prstDash val="solid"/>
              <a:round/>
              <a:headEnd len="sm" w="sm" type="none"/>
              <a:tailEnd len="sm" w="sm" type="none"/>
            </a:ln>
          </p:spPr>
          <p:txBody>
            <a:bodyPr anchorCtr="0" anchor="ctr" bIns="72000" lIns="108000" spcFirstLastPara="1" rIns="108000" wrap="square" tIns="72000">
              <a:spAutoFit/>
            </a:bodyPr>
            <a:lstStyle/>
            <a:p>
              <a:pPr indent="0" lvl="0" marL="0" marR="0" rtl="0" algn="ctr">
                <a:spcBef>
                  <a:spcPts val="0"/>
                </a:spcBef>
                <a:spcAft>
                  <a:spcPts val="0"/>
                </a:spcAft>
                <a:buNone/>
              </a:pPr>
              <a:r>
                <a:rPr b="0" i="0" lang="en-US" sz="1800" u="none" cap="none" strike="noStrike">
                  <a:solidFill>
                    <a:schemeClr val="dk1"/>
                  </a:solidFill>
                  <a:latin typeface="Arial"/>
                  <a:ea typeface="Arial"/>
                  <a:cs typeface="Arial"/>
                  <a:sym typeface="Arial"/>
                </a:rPr>
                <a:t>Design Specific</a:t>
              </a:r>
              <a:endParaRPr/>
            </a:p>
            <a:p>
              <a:pPr indent="0" lvl="0" marL="0" marR="0" rtl="0" algn="ctr">
                <a:spcBef>
                  <a:spcPts val="0"/>
                </a:spcBef>
                <a:spcAft>
                  <a:spcPts val="0"/>
                </a:spcAft>
                <a:buNone/>
              </a:pPr>
              <a:r>
                <a:rPr b="0" i="0" lang="en-US" sz="1800" u="none" cap="none" strike="noStrike">
                  <a:solidFill>
                    <a:schemeClr val="dk1"/>
                  </a:solidFill>
                  <a:latin typeface="Arial"/>
                  <a:ea typeface="Arial"/>
                  <a:cs typeface="Arial"/>
                  <a:sym typeface="Arial"/>
                </a:rPr>
                <a:t>Protocol-Independent</a:t>
              </a:r>
              <a:endParaRPr/>
            </a:p>
          </p:txBody>
        </p:sp>
        <p:cxnSp>
          <p:nvCxnSpPr>
            <p:cNvPr id="483" name="Google Shape;483;p6"/>
            <p:cNvCxnSpPr/>
            <p:nvPr/>
          </p:nvCxnSpPr>
          <p:spPr>
            <a:xfrm flipH="1">
              <a:off x="1184141" y="2692018"/>
              <a:ext cx="999475" cy="100020"/>
            </a:xfrm>
            <a:prstGeom prst="straightConnector1">
              <a:avLst/>
            </a:prstGeom>
            <a:noFill/>
            <a:ln cap="flat" cmpd="sng" w="38100">
              <a:solidFill>
                <a:srgbClr val="C00000"/>
              </a:solidFill>
              <a:prstDash val="solid"/>
              <a:round/>
              <a:headEnd len="lg" w="lg" type="none"/>
              <a:tailEnd len="med" w="med" type="triangle"/>
            </a:ln>
          </p:spPr>
        </p:cxnSp>
        <p:sp>
          <p:nvSpPr>
            <p:cNvPr id="484" name="Google Shape;484;p6"/>
            <p:cNvSpPr/>
            <p:nvPr/>
          </p:nvSpPr>
          <p:spPr>
            <a:xfrm>
              <a:off x="1954769" y="2553325"/>
              <a:ext cx="1987058" cy="467342"/>
            </a:xfrm>
            <a:prstGeom prst="flowChartAlternateProcess">
              <a:avLst/>
            </a:prstGeom>
            <a:solidFill>
              <a:srgbClr val="D8D8D8"/>
            </a:solidFill>
            <a:ln cap="flat" cmpd="sng" w="38100">
              <a:solidFill>
                <a:srgbClr val="C00000"/>
              </a:solidFill>
              <a:prstDash val="solid"/>
              <a:round/>
              <a:headEnd len="sm" w="sm" type="none"/>
              <a:tailEnd len="sm" w="sm" type="none"/>
            </a:ln>
          </p:spPr>
          <p:txBody>
            <a:bodyPr anchorCtr="0" anchor="ctr" bIns="72000" lIns="108000" spcFirstLastPara="1" rIns="108000" wrap="square" tIns="72000">
              <a:spAutoFit/>
            </a:bodyPr>
            <a:lstStyle/>
            <a:p>
              <a:pPr indent="0" lvl="0" marL="0" marR="0" rtl="0" algn="ctr">
                <a:spcBef>
                  <a:spcPts val="0"/>
                </a:spcBef>
                <a:spcAft>
                  <a:spcPts val="0"/>
                </a:spcAft>
                <a:buNone/>
              </a:pPr>
              <a:r>
                <a:rPr b="0" i="0" lang="en-US" sz="1800" u="none" cap="none" strike="noStrike">
                  <a:solidFill>
                    <a:schemeClr val="dk1"/>
                  </a:solidFill>
                  <a:latin typeface="Arial"/>
                  <a:ea typeface="Arial"/>
                  <a:cs typeface="Arial"/>
                  <a:sym typeface="Arial"/>
                </a:rPr>
                <a:t>Protocol-Specific</a:t>
              </a:r>
              <a:endParaRPr/>
            </a:p>
          </p:txBody>
        </p:sp>
      </p:grpSp>
      <p:sp>
        <p:nvSpPr>
          <p:cNvPr id="485" name="Google Shape;485;p6"/>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486" name="Google Shape;486;p6"/>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0" st="0"/>
                                            </p:txEl>
                                          </p:spTgt>
                                        </p:tgtEl>
                                        <p:attrNameLst>
                                          <p:attrName>style.visibility</p:attrName>
                                        </p:attrNameLst>
                                      </p:cBhvr>
                                      <p:to>
                                        <p:strVal val="visible"/>
                                      </p:to>
                                    </p:set>
                                    <p:animEffect filter="fade" transition="in">
                                      <p:cBhvr>
                                        <p:cTn dur="500"/>
                                        <p:tgtEl>
                                          <p:spTgt spid="46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1" st="1"/>
                                            </p:txEl>
                                          </p:spTgt>
                                        </p:tgtEl>
                                        <p:attrNameLst>
                                          <p:attrName>style.visibility</p:attrName>
                                        </p:attrNameLst>
                                      </p:cBhvr>
                                      <p:to>
                                        <p:strVal val="visible"/>
                                      </p:to>
                                    </p:set>
                                    <p:animEffect filter="fade" transition="in">
                                      <p:cBhvr>
                                        <p:cTn dur="500"/>
                                        <p:tgtEl>
                                          <p:spTgt spid="46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2" st="2"/>
                                            </p:txEl>
                                          </p:spTgt>
                                        </p:tgtEl>
                                        <p:attrNameLst>
                                          <p:attrName>style.visibility</p:attrName>
                                        </p:attrNameLst>
                                      </p:cBhvr>
                                      <p:to>
                                        <p:strVal val="visible"/>
                                      </p:to>
                                    </p:set>
                                    <p:animEffect filter="fade" transition="in">
                                      <p:cBhvr>
                                        <p:cTn dur="500"/>
                                        <p:tgtEl>
                                          <p:spTgt spid="46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3" st="3"/>
                                            </p:txEl>
                                          </p:spTgt>
                                        </p:tgtEl>
                                        <p:attrNameLst>
                                          <p:attrName>style.visibility</p:attrName>
                                        </p:attrNameLst>
                                      </p:cBhvr>
                                      <p:to>
                                        <p:strVal val="visible"/>
                                      </p:to>
                                    </p:set>
                                    <p:animEffect filter="fade" transition="in">
                                      <p:cBhvr>
                                        <p:cTn dur="500"/>
                                        <p:tgtEl>
                                          <p:spTgt spid="46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4" st="4"/>
                                            </p:txEl>
                                          </p:spTgt>
                                        </p:tgtEl>
                                        <p:attrNameLst>
                                          <p:attrName>style.visibility</p:attrName>
                                        </p:attrNameLst>
                                      </p:cBhvr>
                                      <p:to>
                                        <p:strVal val="visible"/>
                                      </p:to>
                                    </p:set>
                                    <p:animEffect filter="fade" transition="in">
                                      <p:cBhvr>
                                        <p:cTn dur="500"/>
                                        <p:tgtEl>
                                          <p:spTgt spid="46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5" st="5"/>
                                            </p:txEl>
                                          </p:spTgt>
                                        </p:tgtEl>
                                        <p:attrNameLst>
                                          <p:attrName>style.visibility</p:attrName>
                                        </p:attrNameLst>
                                      </p:cBhvr>
                                      <p:to>
                                        <p:strVal val="visible"/>
                                      </p:to>
                                    </p:set>
                                    <p:animEffect filter="fade" transition="in">
                                      <p:cBhvr>
                                        <p:cTn dur="500"/>
                                        <p:tgtEl>
                                          <p:spTgt spid="46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6" st="6"/>
                                            </p:txEl>
                                          </p:spTgt>
                                        </p:tgtEl>
                                        <p:attrNameLst>
                                          <p:attrName>style.visibility</p:attrName>
                                        </p:attrNameLst>
                                      </p:cBhvr>
                                      <p:to>
                                        <p:strVal val="visible"/>
                                      </p:to>
                                    </p:set>
                                    <p:animEffect filter="fade" transition="in">
                                      <p:cBhvr>
                                        <p:cTn dur="500"/>
                                        <p:tgtEl>
                                          <p:spTgt spid="46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7" st="7"/>
                                            </p:txEl>
                                          </p:spTgt>
                                        </p:tgtEl>
                                        <p:attrNameLst>
                                          <p:attrName>style.visibility</p:attrName>
                                        </p:attrNameLst>
                                      </p:cBhvr>
                                      <p:to>
                                        <p:strVal val="visible"/>
                                      </p:to>
                                    </p:set>
                                    <p:animEffect filter="fade" transition="in">
                                      <p:cBhvr>
                                        <p:cTn dur="500"/>
                                        <p:tgtEl>
                                          <p:spTgt spid="46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8" st="8"/>
                                            </p:txEl>
                                          </p:spTgt>
                                        </p:tgtEl>
                                        <p:attrNameLst>
                                          <p:attrName>style.visibility</p:attrName>
                                        </p:attrNameLst>
                                      </p:cBhvr>
                                      <p:to>
                                        <p:strVal val="visible"/>
                                      </p:to>
                                    </p:set>
                                    <p:animEffect filter="fade" transition="in">
                                      <p:cBhvr>
                                        <p:cTn dur="500"/>
                                        <p:tgtEl>
                                          <p:spTgt spid="46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xEl>
                                              <p:pRg end="9" st="9"/>
                                            </p:txEl>
                                          </p:spTgt>
                                        </p:tgtEl>
                                        <p:attrNameLst>
                                          <p:attrName>style.visibility</p:attrName>
                                        </p:attrNameLst>
                                      </p:cBhvr>
                                      <p:to>
                                        <p:strVal val="visible"/>
                                      </p:to>
                                    </p:set>
                                    <p:animEffect filter="fade" transition="in">
                                      <p:cBhvr>
                                        <p:cTn dur="500"/>
                                        <p:tgtEl>
                                          <p:spTgt spid="462">
                                            <p:txEl>
                                              <p:pRg end="9" st="9"/>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
                                        <p:tgtEl>
                                          <p:spTgt spid="46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500"/>
                                        <p:tgtEl>
                                          <p:spTgt spid="473"/>
                                        </p:tgtEl>
                                      </p:cBhvr>
                                    </p:animEffect>
                                  </p:childTnLst>
                                </p:cTn>
                              </p:par>
                              <p:par>
                                <p:cTn fill="hold" nodeType="with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250"/>
                                        <p:tgtEl>
                                          <p:spTgt spid="469"/>
                                        </p:tgtEl>
                                      </p:cBhvr>
                                    </p:animEffect>
                                  </p:childTnLst>
                                </p:cTn>
                              </p:par>
                              <p:par>
                                <p:cTn fill="hold" nodeType="withEffect" presetClass="entr" presetID="10" presetSubtype="0">
                                  <p:stCondLst>
                                    <p:cond delay="250"/>
                                  </p:stCondLst>
                                  <p:childTnLst>
                                    <p:set>
                                      <p:cBhvr>
                                        <p:cTn dur="1" fill="hold">
                                          <p:stCondLst>
                                            <p:cond delay="0"/>
                                          </p:stCondLst>
                                        </p:cTn>
                                        <p:tgtEl>
                                          <p:spTgt spid="468"/>
                                        </p:tgtEl>
                                        <p:attrNameLst>
                                          <p:attrName>style.visibility</p:attrName>
                                        </p:attrNameLst>
                                      </p:cBhvr>
                                      <p:to>
                                        <p:strVal val="visible"/>
                                      </p:to>
                                    </p:set>
                                    <p:animEffect filter="fade" transition="in">
                                      <p:cBhvr>
                                        <p:cTn dur="100"/>
                                        <p:tgtEl>
                                          <p:spTgt spid="468"/>
                                        </p:tgtEl>
                                      </p:cBhvr>
                                    </p:animEffect>
                                  </p:childTnLst>
                                </p:cTn>
                              </p:par>
                              <p:par>
                                <p:cTn fill="hold" nodeType="withEffect" presetClass="entr" presetID="10" presetSubtype="0">
                                  <p:stCondLst>
                                    <p:cond delay="350"/>
                                  </p:stCondLst>
                                  <p:childTnLst>
                                    <p:set>
                                      <p:cBhvr>
                                        <p:cTn dur="1" fill="hold">
                                          <p:stCondLst>
                                            <p:cond delay="0"/>
                                          </p:stCondLst>
                                        </p:cTn>
                                        <p:tgtEl>
                                          <p:spTgt spid="467"/>
                                        </p:tgtEl>
                                        <p:attrNameLst>
                                          <p:attrName>style.visibility</p:attrName>
                                        </p:attrNameLst>
                                      </p:cBhvr>
                                      <p:to>
                                        <p:strVal val="visible"/>
                                      </p:to>
                                    </p:set>
                                    <p:animEffect filter="fade" transition="in">
                                      <p:cBhvr>
                                        <p:cTn dur="250"/>
                                        <p:tgtEl>
                                          <p:spTgt spid="4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500"/>
                                        <p:tgtEl>
                                          <p:spTgt spid="477"/>
                                        </p:tgtEl>
                                      </p:cBhvr>
                                    </p:animEffect>
                                  </p:childTnLst>
                                </p:cTn>
                              </p:par>
                              <p:par>
                                <p:cTn fill="hold" nodeType="with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500"/>
                                        <p:tgtEl>
                                          <p:spTgt spid="4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500"/>
                                        <p:tgtEl>
                                          <p:spTgt spid="4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1" name="Shape 2511"/>
        <p:cNvGrpSpPr/>
        <p:nvPr/>
      </p:nvGrpSpPr>
      <p:grpSpPr>
        <a:xfrm>
          <a:off x="0" y="0"/>
          <a:ext cx="0" cy="0"/>
          <a:chOff x="0" y="0"/>
          <a:chExt cx="0" cy="0"/>
        </a:xfrm>
      </p:grpSpPr>
      <p:sp>
        <p:nvSpPr>
          <p:cNvPr id="2512" name="Google Shape;2512;p6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Modeling Cache Coherency State Transitions</a:t>
            </a:r>
            <a:endParaRPr/>
          </a:p>
        </p:txBody>
      </p:sp>
      <p:sp>
        <p:nvSpPr>
          <p:cNvPr id="2513" name="Google Shape;2513;p60"/>
          <p:cNvSpPr/>
          <p:nvPr/>
        </p:nvSpPr>
        <p:spPr>
          <a:xfrm>
            <a:off x="838200" y="1401444"/>
            <a:ext cx="4057227" cy="4127725"/>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component </a:t>
            </a:r>
            <a:r>
              <a:rPr lang="en-US" sz="1200">
                <a:solidFill>
                  <a:schemeClr val="dk1"/>
                </a:solidFill>
                <a:latin typeface="Consolas"/>
                <a:ea typeface="Consolas"/>
                <a:cs typeface="Consolas"/>
                <a:sym typeface="Consolas"/>
              </a:rPr>
              <a:t>pss_top_coherency_simple_c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cores_c cores;</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rand_addrs_c rand_addrs;</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mem_ops_c mem_ops;</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coherency_c coherency;</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pool</a:t>
            </a:r>
            <a:r>
              <a:rPr lang="en-US" sz="1200">
                <a:solidFill>
                  <a:schemeClr val="dk1"/>
                </a:solidFill>
                <a:latin typeface="Consolas"/>
                <a:ea typeface="Consolas"/>
                <a:cs typeface="Consolas"/>
                <a:sym typeface="Consolas"/>
              </a:rPr>
              <a:t> addr_s addr_p;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bind</a:t>
            </a:r>
            <a:r>
              <a:rPr lang="en-US" sz="1200">
                <a:solidFill>
                  <a:schemeClr val="dk1"/>
                </a:solidFill>
                <a:latin typeface="Consolas"/>
                <a:ea typeface="Consolas"/>
                <a:cs typeface="Consolas"/>
                <a:sym typeface="Consolas"/>
              </a:rPr>
              <a:t> addr_p *;</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transparent_addr_space_c&lt;&gt; sys_mem;</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exec</a:t>
            </a:r>
            <a:r>
              <a:rPr lang="en-US" sz="1200">
                <a:solidFill>
                  <a:schemeClr val="dk1"/>
                </a:solidFill>
                <a:latin typeface="Consolas"/>
                <a:ea typeface="Consolas"/>
                <a:cs typeface="Consolas"/>
                <a:sym typeface="Consolas"/>
              </a:rPr>
              <a:t> init_up {...}</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entry_a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activity</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rand_addrs_c::rand_addrs_a;</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rgbClr val="C00000"/>
                </a:solidFill>
                <a:latin typeface="Consolas"/>
                <a:ea typeface="Consolas"/>
                <a:cs typeface="Consolas"/>
                <a:sym typeface="Consolas"/>
              </a:rPr>
              <a:t>      do</a:t>
            </a:r>
            <a:r>
              <a:rPr lang="en-US" sz="1200">
                <a:solidFill>
                  <a:schemeClr val="dk1"/>
                </a:solidFill>
                <a:latin typeface="Consolas"/>
                <a:ea typeface="Consolas"/>
                <a:cs typeface="Consolas"/>
                <a:sym typeface="Consolas"/>
              </a:rPr>
              <a:t> coherency_c::exclusive_to_invalid_a</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with { out.count == 20;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a:t>
            </a:r>
            <a:endParaRPr/>
          </a:p>
        </p:txBody>
      </p:sp>
      <p:grpSp>
        <p:nvGrpSpPr>
          <p:cNvPr id="2514" name="Google Shape;2514;p60"/>
          <p:cNvGrpSpPr/>
          <p:nvPr/>
        </p:nvGrpSpPr>
        <p:grpSpPr>
          <a:xfrm>
            <a:off x="7476687" y="1339289"/>
            <a:ext cx="3798456" cy="4046685"/>
            <a:chOff x="5522526" y="926380"/>
            <a:chExt cx="3798456" cy="4046685"/>
          </a:xfrm>
        </p:grpSpPr>
        <p:sp>
          <p:nvSpPr>
            <p:cNvPr id="2515" name="Google Shape;2515;p60"/>
            <p:cNvSpPr/>
            <p:nvPr/>
          </p:nvSpPr>
          <p:spPr>
            <a:xfrm>
              <a:off x="6792156" y="2926970"/>
              <a:ext cx="2528824" cy="457200"/>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invalid_to_exclusive_a</a:t>
              </a:r>
              <a:endParaRPr b="1" sz="1400">
                <a:solidFill>
                  <a:srgbClr val="000000"/>
                </a:solidFill>
                <a:latin typeface="Calibri"/>
                <a:ea typeface="Calibri"/>
                <a:cs typeface="Calibri"/>
                <a:sym typeface="Calibri"/>
              </a:endParaRPr>
            </a:p>
          </p:txBody>
        </p:sp>
        <p:sp>
          <p:nvSpPr>
            <p:cNvPr id="2516" name="Google Shape;2516;p60"/>
            <p:cNvSpPr/>
            <p:nvPr/>
          </p:nvSpPr>
          <p:spPr>
            <a:xfrm>
              <a:off x="6792156" y="1573293"/>
              <a:ext cx="2528826"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exclusive_to_invalid_a</a:t>
              </a:r>
              <a:endParaRPr b="1" sz="1400">
                <a:solidFill>
                  <a:srgbClr val="000000"/>
                </a:solidFill>
                <a:latin typeface="Calibri"/>
                <a:ea typeface="Calibri"/>
                <a:cs typeface="Calibri"/>
                <a:sym typeface="Calibri"/>
              </a:endParaRPr>
            </a:p>
          </p:txBody>
        </p:sp>
        <p:cxnSp>
          <p:nvCxnSpPr>
            <p:cNvPr id="2517" name="Google Shape;2517;p60"/>
            <p:cNvCxnSpPr>
              <a:stCxn id="2516" idx="4"/>
              <a:endCxn id="2515" idx="0"/>
            </p:cNvCxnSpPr>
            <p:nvPr/>
          </p:nvCxnSpPr>
          <p:spPr>
            <a:xfrm>
              <a:off x="8056569" y="2038731"/>
              <a:ext cx="0" cy="888300"/>
            </a:xfrm>
            <a:prstGeom prst="straightConnector1">
              <a:avLst/>
            </a:prstGeom>
            <a:noFill/>
            <a:ln cap="flat" cmpd="sng" w="19050">
              <a:solidFill>
                <a:srgbClr val="1A1A19"/>
              </a:solidFill>
              <a:prstDash val="solid"/>
              <a:miter lim="800000"/>
              <a:headEnd len="sm" w="sm" type="none"/>
              <a:tailEnd len="med" w="med" type="triangle"/>
            </a:ln>
          </p:spPr>
        </p:cxnSp>
        <p:sp>
          <p:nvSpPr>
            <p:cNvPr id="2518" name="Google Shape;2518;p60"/>
            <p:cNvSpPr/>
            <p:nvPr/>
          </p:nvSpPr>
          <p:spPr>
            <a:xfrm>
              <a:off x="5522526" y="1996473"/>
              <a:ext cx="1468208" cy="938455"/>
            </a:xfrm>
            <a:prstGeom prst="roundRect">
              <a:avLst>
                <a:gd fmla="val 16667" name="adj"/>
              </a:avLst>
            </a:prstGeom>
            <a:solidFill>
              <a:srgbClr val="FFC000"/>
            </a:solidFill>
            <a:ln cap="flat" cmpd="sng" w="19050">
              <a:solidFill>
                <a:srgbClr val="99660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Clr>
                  <a:srgbClr val="000000"/>
                </a:buClr>
                <a:buSzPts val="1400"/>
                <a:buFont typeface="Calibri"/>
                <a:buNone/>
              </a:pPr>
              <a:r>
                <a:rPr b="1" lang="en-US" sz="1400">
                  <a:solidFill>
                    <a:srgbClr val="000000"/>
                  </a:solidFill>
                  <a:latin typeface="Calibri"/>
                  <a:ea typeface="Calibri"/>
                  <a:cs typeface="Calibri"/>
                  <a:sym typeface="Calibri"/>
                </a:rPr>
                <a:t>cl_state_s</a:t>
              </a:r>
              <a:endParaRPr b="1" sz="1400">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1400"/>
                <a:buFont typeface="Calibri"/>
                <a:buNone/>
              </a:pPr>
              <a:r>
                <a:rPr lang="en-US" sz="1400">
                  <a:solidFill>
                    <a:srgbClr val="000000"/>
                  </a:solidFill>
                  <a:latin typeface="Calibri"/>
                  <a:ea typeface="Calibri"/>
                  <a:cs typeface="Calibri"/>
                  <a:sym typeface="Calibri"/>
                </a:rPr>
                <a:t>state</a:t>
              </a:r>
              <a:r>
                <a:rPr i="0" lang="en-US" sz="1400" u="none" cap="none" strike="noStrike">
                  <a:solidFill>
                    <a:srgbClr val="000000"/>
                  </a:solidFill>
                  <a:latin typeface="Calibri"/>
                  <a:ea typeface="Calibri"/>
                  <a:cs typeface="Calibri"/>
                  <a:sym typeface="Calibri"/>
                </a:rPr>
                <a:t> = </a:t>
              </a:r>
              <a:r>
                <a:rPr i="1" lang="en-US" sz="1400">
                  <a:solidFill>
                    <a:srgbClr val="000000"/>
                  </a:solidFill>
                  <a:latin typeface="Calibri"/>
                  <a:ea typeface="Calibri"/>
                  <a:cs typeface="Calibri"/>
                  <a:sym typeface="Calibri"/>
                </a:rPr>
                <a:t>INVALID</a:t>
              </a:r>
              <a:endParaRPr/>
            </a:p>
            <a:p>
              <a:pPr indent="0" lvl="0" marL="0" marR="0" rtl="0" algn="ctr">
                <a:lnSpc>
                  <a:spcPct val="107000"/>
                </a:lnSpc>
                <a:spcBef>
                  <a:spcPts val="0"/>
                </a:spcBef>
                <a:spcAft>
                  <a:spcPts val="0"/>
                </a:spcAft>
                <a:buClr>
                  <a:srgbClr val="000000"/>
                </a:buClr>
                <a:buSzPts val="1400"/>
                <a:buFont typeface="Calibri"/>
                <a:buNone/>
              </a:pPr>
              <a:r>
                <a:rPr i="1" lang="en-US" sz="1400" u="none" cap="none" strike="noStrike">
                  <a:solidFill>
                    <a:srgbClr val="000000"/>
                  </a:solidFill>
                  <a:latin typeface="Calibri"/>
                  <a:ea typeface="Calibri"/>
                  <a:cs typeface="Calibri"/>
                  <a:sym typeface="Calibri"/>
                </a:rPr>
                <a:t>core_id = 2</a:t>
              </a:r>
              <a:endParaRPr/>
            </a:p>
            <a:p>
              <a:pPr indent="0" lvl="0" marL="0" marR="0" rtl="0" algn="ctr">
                <a:lnSpc>
                  <a:spcPct val="107000"/>
                </a:lnSpc>
                <a:spcBef>
                  <a:spcPts val="0"/>
                </a:spcBef>
                <a:spcAft>
                  <a:spcPts val="0"/>
                </a:spcAft>
                <a:buClr>
                  <a:srgbClr val="000000"/>
                </a:buClr>
                <a:buSzPts val="1400"/>
                <a:buFont typeface="Calibri"/>
                <a:buNone/>
              </a:pPr>
              <a:r>
                <a:rPr i="1" lang="en-US" sz="1400">
                  <a:solidFill>
                    <a:srgbClr val="000000"/>
                  </a:solidFill>
                  <a:latin typeface="Calibri"/>
                  <a:ea typeface="Calibri"/>
                  <a:cs typeface="Calibri"/>
                  <a:sym typeface="Calibri"/>
                </a:rPr>
                <a:t>count = 18</a:t>
              </a:r>
              <a:endParaRPr i="1" sz="1400" u="none" cap="none" strike="noStrike">
                <a:solidFill>
                  <a:srgbClr val="000000"/>
                </a:solidFill>
                <a:latin typeface="Calibri"/>
                <a:ea typeface="Calibri"/>
                <a:cs typeface="Calibri"/>
                <a:sym typeface="Calibri"/>
              </a:endParaRPr>
            </a:p>
          </p:txBody>
        </p:sp>
        <p:cxnSp>
          <p:nvCxnSpPr>
            <p:cNvPr id="2519" name="Google Shape;2519;p60"/>
            <p:cNvCxnSpPr>
              <a:stCxn id="2516" idx="2"/>
              <a:endCxn id="2518" idx="0"/>
            </p:cNvCxnSpPr>
            <p:nvPr/>
          </p:nvCxnSpPr>
          <p:spPr>
            <a:xfrm flipH="1">
              <a:off x="6256656" y="1806012"/>
              <a:ext cx="535500" cy="190500"/>
            </a:xfrm>
            <a:prstGeom prst="curvedConnector2">
              <a:avLst/>
            </a:prstGeom>
            <a:noFill/>
            <a:ln cap="flat" cmpd="sng" w="19050">
              <a:solidFill>
                <a:srgbClr val="1A1A19"/>
              </a:solidFill>
              <a:prstDash val="dash"/>
              <a:miter lim="800000"/>
              <a:headEnd len="sm" w="sm" type="none"/>
              <a:tailEnd len="med" w="med" type="triangle"/>
            </a:ln>
          </p:spPr>
        </p:cxnSp>
        <p:cxnSp>
          <p:nvCxnSpPr>
            <p:cNvPr id="2520" name="Google Shape;2520;p60"/>
            <p:cNvCxnSpPr>
              <a:stCxn id="2518" idx="2"/>
              <a:endCxn id="2515" idx="2"/>
            </p:cNvCxnSpPr>
            <p:nvPr/>
          </p:nvCxnSpPr>
          <p:spPr>
            <a:xfrm flipH="1" rot="-5400000">
              <a:off x="6414130" y="2777428"/>
              <a:ext cx="220500" cy="535500"/>
            </a:xfrm>
            <a:prstGeom prst="curvedConnector2">
              <a:avLst/>
            </a:prstGeom>
            <a:noFill/>
            <a:ln cap="flat" cmpd="sng" w="19050">
              <a:solidFill>
                <a:srgbClr val="1A1A19"/>
              </a:solidFill>
              <a:prstDash val="dash"/>
              <a:miter lim="800000"/>
              <a:headEnd len="sm" w="sm" type="none"/>
              <a:tailEnd len="med" w="med" type="triangle"/>
            </a:ln>
          </p:spPr>
        </p:cxnSp>
        <p:cxnSp>
          <p:nvCxnSpPr>
            <p:cNvPr id="2521" name="Google Shape;2521;p60"/>
            <p:cNvCxnSpPr/>
            <p:nvPr/>
          </p:nvCxnSpPr>
          <p:spPr>
            <a:xfrm>
              <a:off x="8027332" y="1270272"/>
              <a:ext cx="1" cy="287912"/>
            </a:xfrm>
            <a:prstGeom prst="straightConnector1">
              <a:avLst/>
            </a:prstGeom>
            <a:noFill/>
            <a:ln cap="flat" cmpd="sng" w="19050">
              <a:solidFill>
                <a:srgbClr val="1A1A19"/>
              </a:solidFill>
              <a:prstDash val="solid"/>
              <a:miter lim="800000"/>
              <a:headEnd len="sm" w="sm" type="none"/>
              <a:tailEnd len="med" w="med" type="triangle"/>
            </a:ln>
          </p:spPr>
        </p:cxnSp>
        <p:sp>
          <p:nvSpPr>
            <p:cNvPr id="2522" name="Google Shape;2522;p60"/>
            <p:cNvSpPr txBox="1"/>
            <p:nvPr/>
          </p:nvSpPr>
          <p:spPr>
            <a:xfrm>
              <a:off x="7855650" y="926380"/>
              <a:ext cx="3433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2523" name="Google Shape;2523;p60"/>
            <p:cNvSpPr/>
            <p:nvPr/>
          </p:nvSpPr>
          <p:spPr>
            <a:xfrm>
              <a:off x="5522526" y="3486064"/>
              <a:ext cx="1468208" cy="938455"/>
            </a:xfrm>
            <a:prstGeom prst="roundRect">
              <a:avLst>
                <a:gd fmla="val 16667" name="adj"/>
              </a:avLst>
            </a:prstGeom>
            <a:solidFill>
              <a:srgbClr val="FFC000"/>
            </a:solidFill>
            <a:ln cap="flat" cmpd="sng" w="19050">
              <a:solidFill>
                <a:srgbClr val="99660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Clr>
                  <a:srgbClr val="000000"/>
                </a:buClr>
                <a:buSzPts val="1400"/>
                <a:buFont typeface="Calibri"/>
                <a:buNone/>
              </a:pPr>
              <a:r>
                <a:rPr b="1" lang="en-US" sz="1400">
                  <a:solidFill>
                    <a:srgbClr val="000000"/>
                  </a:solidFill>
                  <a:latin typeface="Calibri"/>
                  <a:ea typeface="Calibri"/>
                  <a:cs typeface="Calibri"/>
                  <a:sym typeface="Calibri"/>
                </a:rPr>
                <a:t>cl_state_s</a:t>
              </a:r>
              <a:endParaRPr b="1" sz="1400">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1400"/>
                <a:buFont typeface="Calibri"/>
                <a:buNone/>
              </a:pPr>
              <a:r>
                <a:rPr lang="en-US" sz="1400">
                  <a:solidFill>
                    <a:srgbClr val="000000"/>
                  </a:solidFill>
                  <a:latin typeface="Calibri"/>
                  <a:ea typeface="Calibri"/>
                  <a:cs typeface="Calibri"/>
                  <a:sym typeface="Calibri"/>
                </a:rPr>
                <a:t>state</a:t>
              </a:r>
              <a:r>
                <a:rPr i="0" lang="en-US" sz="1400" u="none" cap="none" strike="noStrike">
                  <a:solidFill>
                    <a:srgbClr val="000000"/>
                  </a:solidFill>
                  <a:latin typeface="Calibri"/>
                  <a:ea typeface="Calibri"/>
                  <a:cs typeface="Calibri"/>
                  <a:sym typeface="Calibri"/>
                </a:rPr>
                <a:t> = </a:t>
              </a:r>
              <a:r>
                <a:rPr i="1" lang="en-US" sz="1400">
                  <a:solidFill>
                    <a:srgbClr val="000000"/>
                  </a:solidFill>
                  <a:latin typeface="Calibri"/>
                  <a:ea typeface="Calibri"/>
                  <a:cs typeface="Calibri"/>
                  <a:sym typeface="Calibri"/>
                </a:rPr>
                <a:t>EXCLUSIVE</a:t>
              </a:r>
              <a:endParaRPr/>
            </a:p>
            <a:p>
              <a:pPr indent="0" lvl="0" marL="0" marR="0" rtl="0" algn="ctr">
                <a:lnSpc>
                  <a:spcPct val="107000"/>
                </a:lnSpc>
                <a:spcBef>
                  <a:spcPts val="0"/>
                </a:spcBef>
                <a:spcAft>
                  <a:spcPts val="0"/>
                </a:spcAft>
                <a:buClr>
                  <a:srgbClr val="000000"/>
                </a:buClr>
                <a:buSzPts val="1400"/>
                <a:buFont typeface="Calibri"/>
                <a:buNone/>
              </a:pPr>
              <a:r>
                <a:rPr i="1" lang="en-US" sz="1400" u="none" cap="none" strike="noStrike">
                  <a:solidFill>
                    <a:srgbClr val="000000"/>
                  </a:solidFill>
                  <a:latin typeface="Calibri"/>
                  <a:ea typeface="Calibri"/>
                  <a:cs typeface="Calibri"/>
                  <a:sym typeface="Calibri"/>
                </a:rPr>
                <a:t>core_id = 2</a:t>
              </a:r>
              <a:endParaRPr/>
            </a:p>
            <a:p>
              <a:pPr indent="0" lvl="0" marL="0" marR="0" rtl="0" algn="ctr">
                <a:lnSpc>
                  <a:spcPct val="107000"/>
                </a:lnSpc>
                <a:spcBef>
                  <a:spcPts val="0"/>
                </a:spcBef>
                <a:spcAft>
                  <a:spcPts val="0"/>
                </a:spcAft>
                <a:buClr>
                  <a:srgbClr val="000000"/>
                </a:buClr>
                <a:buSzPts val="1400"/>
                <a:buFont typeface="Calibri"/>
                <a:buNone/>
              </a:pPr>
              <a:r>
                <a:rPr i="1" lang="en-US" sz="1400">
                  <a:solidFill>
                    <a:srgbClr val="000000"/>
                  </a:solidFill>
                  <a:latin typeface="Calibri"/>
                  <a:ea typeface="Calibri"/>
                  <a:cs typeface="Calibri"/>
                  <a:sym typeface="Calibri"/>
                </a:rPr>
                <a:t>count = 19</a:t>
              </a:r>
              <a:endParaRPr i="1" sz="1400" u="none" cap="none" strike="noStrike">
                <a:solidFill>
                  <a:srgbClr val="000000"/>
                </a:solidFill>
                <a:latin typeface="Calibri"/>
                <a:ea typeface="Calibri"/>
                <a:cs typeface="Calibri"/>
                <a:sym typeface="Calibri"/>
              </a:endParaRPr>
            </a:p>
          </p:txBody>
        </p:sp>
        <p:cxnSp>
          <p:nvCxnSpPr>
            <p:cNvPr id="2524" name="Google Shape;2524;p60"/>
            <p:cNvCxnSpPr>
              <a:stCxn id="2515" idx="2"/>
              <a:endCxn id="2523" idx="0"/>
            </p:cNvCxnSpPr>
            <p:nvPr/>
          </p:nvCxnSpPr>
          <p:spPr>
            <a:xfrm flipH="1">
              <a:off x="6256656" y="3155570"/>
              <a:ext cx="535500" cy="330600"/>
            </a:xfrm>
            <a:prstGeom prst="curvedConnector2">
              <a:avLst/>
            </a:prstGeom>
            <a:noFill/>
            <a:ln cap="flat" cmpd="sng" w="19050">
              <a:solidFill>
                <a:srgbClr val="1A1A19"/>
              </a:solidFill>
              <a:prstDash val="dash"/>
              <a:miter lim="800000"/>
              <a:headEnd len="sm" w="sm" type="none"/>
              <a:tailEnd len="med" w="med" type="triangle"/>
            </a:ln>
          </p:spPr>
        </p:cxnSp>
        <p:sp>
          <p:nvSpPr>
            <p:cNvPr id="2525" name="Google Shape;2525;p60"/>
            <p:cNvSpPr/>
            <p:nvPr/>
          </p:nvSpPr>
          <p:spPr>
            <a:xfrm>
              <a:off x="6792156" y="4507627"/>
              <a:ext cx="2528826"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exclusive_to_invalid_a</a:t>
              </a:r>
              <a:endParaRPr b="1" sz="1400">
                <a:solidFill>
                  <a:srgbClr val="000000"/>
                </a:solidFill>
                <a:latin typeface="Calibri"/>
                <a:ea typeface="Calibri"/>
                <a:cs typeface="Calibri"/>
                <a:sym typeface="Calibri"/>
              </a:endParaRPr>
            </a:p>
          </p:txBody>
        </p:sp>
        <p:cxnSp>
          <p:nvCxnSpPr>
            <p:cNvPr id="2526" name="Google Shape;2526;p60"/>
            <p:cNvCxnSpPr>
              <a:stCxn id="2523" idx="2"/>
              <a:endCxn id="2525" idx="2"/>
            </p:cNvCxnSpPr>
            <p:nvPr/>
          </p:nvCxnSpPr>
          <p:spPr>
            <a:xfrm flipH="1" rot="-5400000">
              <a:off x="6366430" y="4314719"/>
              <a:ext cx="315900" cy="535500"/>
            </a:xfrm>
            <a:prstGeom prst="curvedConnector2">
              <a:avLst/>
            </a:prstGeom>
            <a:noFill/>
            <a:ln cap="flat" cmpd="sng" w="19050">
              <a:solidFill>
                <a:srgbClr val="1A1A19"/>
              </a:solidFill>
              <a:prstDash val="dash"/>
              <a:miter lim="800000"/>
              <a:headEnd len="sm" w="sm" type="none"/>
              <a:tailEnd len="med" w="med" type="triangle"/>
            </a:ln>
          </p:spPr>
        </p:cxnSp>
        <p:cxnSp>
          <p:nvCxnSpPr>
            <p:cNvPr id="2527" name="Google Shape;2527;p60"/>
            <p:cNvCxnSpPr>
              <a:stCxn id="2515" idx="4"/>
              <a:endCxn id="2525" idx="0"/>
            </p:cNvCxnSpPr>
            <p:nvPr/>
          </p:nvCxnSpPr>
          <p:spPr>
            <a:xfrm>
              <a:off x="8056568" y="3384170"/>
              <a:ext cx="0" cy="1123500"/>
            </a:xfrm>
            <a:prstGeom prst="straightConnector1">
              <a:avLst/>
            </a:prstGeom>
            <a:noFill/>
            <a:ln cap="flat" cmpd="sng" w="19050">
              <a:solidFill>
                <a:srgbClr val="1A1A19"/>
              </a:solidFill>
              <a:prstDash val="solid"/>
              <a:miter lim="800000"/>
              <a:headEnd len="sm" w="sm" type="none"/>
              <a:tailEnd len="med" w="med" type="triangle"/>
            </a:ln>
          </p:spPr>
        </p:cxnSp>
      </p:grpSp>
      <p:sp>
        <p:nvSpPr>
          <p:cNvPr id="2528" name="Google Shape;2528;p60"/>
          <p:cNvSpPr/>
          <p:nvPr/>
        </p:nvSpPr>
        <p:spPr>
          <a:xfrm>
            <a:off x="4519677" y="1951632"/>
            <a:ext cx="2033431" cy="353838"/>
          </a:xfrm>
          <a:custGeom>
            <a:rect b="b" l="l" r="r" t="t"/>
            <a:pathLst>
              <a:path extrusionOk="0" h="120000" w="120000">
                <a:moveTo>
                  <a:pt x="0" y="0"/>
                </a:moveTo>
                <a:lnTo>
                  <a:pt x="120000" y="0"/>
                </a:lnTo>
                <a:lnTo>
                  <a:pt x="120000" y="120000"/>
                </a:lnTo>
                <a:lnTo>
                  <a:pt x="0" y="120000"/>
                </a:lnTo>
                <a:close/>
              </a:path>
              <a:path extrusionOk="0" fill="none" h="120000" w="120000">
                <a:moveTo>
                  <a:pt x="-862" y="55818"/>
                </a:moveTo>
                <a:lnTo>
                  <a:pt x="-83936" y="130732"/>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Instantiate &amp; bind</a:t>
            </a:r>
            <a:endParaRPr/>
          </a:p>
        </p:txBody>
      </p:sp>
      <p:sp>
        <p:nvSpPr>
          <p:cNvPr id="2529" name="Google Shape;2529;p60"/>
          <p:cNvSpPr/>
          <p:nvPr/>
        </p:nvSpPr>
        <p:spPr>
          <a:xfrm>
            <a:off x="4795888" y="3021239"/>
            <a:ext cx="2413036" cy="637280"/>
          </a:xfrm>
          <a:custGeom>
            <a:rect b="b" l="l" r="r" t="t"/>
            <a:pathLst>
              <a:path extrusionOk="0" h="120000" w="120000">
                <a:moveTo>
                  <a:pt x="0" y="0"/>
                </a:moveTo>
                <a:lnTo>
                  <a:pt x="120000" y="0"/>
                </a:lnTo>
                <a:lnTo>
                  <a:pt x="120000" y="120000"/>
                </a:lnTo>
                <a:lnTo>
                  <a:pt x="0" y="120000"/>
                </a:lnTo>
                <a:close/>
              </a:path>
              <a:path extrusionOk="0" fill="none" h="120000" w="120000">
                <a:moveTo>
                  <a:pt x="-613" y="58550"/>
                </a:moveTo>
                <a:lnTo>
                  <a:pt x="-33830" y="57655"/>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Declare available system memory </a:t>
            </a:r>
            <a:endParaRPr/>
          </a:p>
        </p:txBody>
      </p:sp>
      <p:sp>
        <p:nvSpPr>
          <p:cNvPr id="2530" name="Google Shape;2530;p60"/>
          <p:cNvSpPr/>
          <p:nvPr/>
        </p:nvSpPr>
        <p:spPr>
          <a:xfrm>
            <a:off x="4818965" y="4891889"/>
            <a:ext cx="2413036" cy="637280"/>
          </a:xfrm>
          <a:custGeom>
            <a:rect b="b" l="l" r="r" t="t"/>
            <a:pathLst>
              <a:path extrusionOk="0" h="120000" w="120000">
                <a:moveTo>
                  <a:pt x="0" y="0"/>
                </a:moveTo>
                <a:lnTo>
                  <a:pt x="120000" y="0"/>
                </a:lnTo>
                <a:lnTo>
                  <a:pt x="120000" y="120000"/>
                </a:lnTo>
                <a:lnTo>
                  <a:pt x="0" y="120000"/>
                </a:lnTo>
                <a:close/>
              </a:path>
              <a:path extrusionOk="0" fill="none" h="120000" w="120000">
                <a:moveTo>
                  <a:pt x="-613" y="58550"/>
                </a:moveTo>
                <a:lnTo>
                  <a:pt x="-29796" y="-6218"/>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Infer sequence of 20 transitions</a:t>
            </a:r>
            <a:endParaRPr/>
          </a:p>
        </p:txBody>
      </p:sp>
      <p:sp>
        <p:nvSpPr>
          <p:cNvPr id="2531" name="Google Shape;2531;p60"/>
          <p:cNvSpPr/>
          <p:nvPr/>
        </p:nvSpPr>
        <p:spPr>
          <a:xfrm>
            <a:off x="4818965" y="3995320"/>
            <a:ext cx="2413036" cy="637280"/>
          </a:xfrm>
          <a:custGeom>
            <a:rect b="b" l="l" r="r" t="t"/>
            <a:pathLst>
              <a:path extrusionOk="0" h="120000" w="120000">
                <a:moveTo>
                  <a:pt x="0" y="0"/>
                </a:moveTo>
                <a:lnTo>
                  <a:pt x="120000" y="0"/>
                </a:lnTo>
                <a:lnTo>
                  <a:pt x="120000" y="120000"/>
                </a:lnTo>
                <a:lnTo>
                  <a:pt x="0" y="120000"/>
                </a:lnTo>
                <a:close/>
              </a:path>
              <a:path extrusionOk="0" fill="none" h="120000" w="120000">
                <a:moveTo>
                  <a:pt x="-613" y="58550"/>
                </a:moveTo>
                <a:lnTo>
                  <a:pt x="-38231" y="35438"/>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Generate next random addr</a:t>
            </a:r>
            <a:endParaRPr sz="1800">
              <a:solidFill>
                <a:schemeClr val="lt1"/>
              </a:solidFill>
              <a:latin typeface="Arial"/>
              <a:ea typeface="Arial"/>
              <a:cs typeface="Arial"/>
              <a:sym typeface="Arial"/>
            </a:endParaRPr>
          </a:p>
        </p:txBody>
      </p:sp>
      <p:sp>
        <p:nvSpPr>
          <p:cNvPr id="2532" name="Google Shape;2532;p60"/>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533" name="Google Shape;2533;p60"/>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3">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3">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3">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3">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3">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3">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3">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3">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3">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3">
                                            <p:txEl>
                                              <p:pRg end="9" st="9"/>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3">
                                            <p:txEl>
                                              <p:pRg end="10" st="1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3">
                                            <p:txEl>
                                              <p:pRg end="11" st="1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3">
                                            <p:txEl>
                                              <p:pRg end="12" st="1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3">
                                            <p:txEl>
                                              <p:pRg end="13" st="1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3">
                                            <p:txEl>
                                              <p:pRg end="14" st="1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3">
                                            <p:txEl>
                                              <p:pRg end="15" st="1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3">
                                            <p:txEl>
                                              <p:pRg end="16" st="1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3">
                                            <p:txEl>
                                              <p:pRg end="17" st="1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3">
                                            <p:txEl>
                                              <p:pRg end="18" st="1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13">
                                            <p:txEl>
                                              <p:pRg end="19" st="1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7" name="Shape 2537"/>
        <p:cNvGrpSpPr/>
        <p:nvPr/>
      </p:nvGrpSpPr>
      <p:grpSpPr>
        <a:xfrm>
          <a:off x="0" y="0"/>
          <a:ext cx="0" cy="0"/>
          <a:chOff x="0" y="0"/>
          <a:chExt cx="0" cy="0"/>
        </a:xfrm>
      </p:grpSpPr>
      <p:sp>
        <p:nvSpPr>
          <p:cNvPr id="2538" name="Google Shape;2538;p6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Modeling Cache Coherency State Transitions</a:t>
            </a:r>
            <a:endParaRPr/>
          </a:p>
        </p:txBody>
      </p:sp>
      <p:sp>
        <p:nvSpPr>
          <p:cNvPr id="2539" name="Google Shape;2539;p61"/>
          <p:cNvSpPr/>
          <p:nvPr/>
        </p:nvSpPr>
        <p:spPr>
          <a:xfrm>
            <a:off x="706657" y="1182308"/>
            <a:ext cx="5753778" cy="4310718"/>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component </a:t>
            </a:r>
            <a:r>
              <a:rPr lang="en-US" sz="1200">
                <a:solidFill>
                  <a:schemeClr val="dk1"/>
                </a:solidFill>
                <a:latin typeface="Consolas"/>
                <a:ea typeface="Consolas"/>
                <a:cs typeface="Consolas"/>
                <a:sym typeface="Consolas"/>
              </a:rPr>
              <a:t>coherency_c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invalid_to_modified_a   : transition_base_a { ...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invalid_to_owned_a      : transition_base_a { ...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invalid_to_shared_a     : transition_base_a { ...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exclusive_to_modified_a : transition_base_a { ...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exclusive_to_shared_a   : transition_base_a { ...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state_selector_a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int</a:t>
            </a:r>
            <a:r>
              <a:rPr lang="en-US" sz="1200">
                <a:solidFill>
                  <a:schemeClr val="dk1"/>
                </a:solidFill>
                <a:latin typeface="Consolas"/>
                <a:ea typeface="Consolas"/>
                <a:cs typeface="Consolas"/>
                <a:sym typeface="Consolas"/>
              </a:rPr>
              <a:t> count;</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activity</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select</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exclusive_to_invalid_a </a:t>
            </a:r>
            <a:r>
              <a:rPr lang="en-US" sz="1200">
                <a:solidFill>
                  <a:srgbClr val="C00000"/>
                </a:solidFill>
                <a:latin typeface="Consolas"/>
                <a:ea typeface="Consolas"/>
                <a:cs typeface="Consolas"/>
                <a:sym typeface="Consolas"/>
              </a:rPr>
              <a:t>with</a:t>
            </a:r>
            <a:r>
              <a:rPr lang="en-US" sz="1200">
                <a:solidFill>
                  <a:schemeClr val="dk1"/>
                </a:solidFill>
                <a:latin typeface="Consolas"/>
                <a:ea typeface="Consolas"/>
                <a:cs typeface="Consolas"/>
                <a:sym typeface="Consolas"/>
              </a:rPr>
              <a:t> {out.count == </a:t>
            </a:r>
            <a:r>
              <a:rPr lang="en-US" sz="1200">
                <a:solidFill>
                  <a:srgbClr val="C00000"/>
                </a:solidFill>
                <a:latin typeface="Consolas"/>
                <a:ea typeface="Consolas"/>
                <a:cs typeface="Consolas"/>
                <a:sym typeface="Consolas"/>
              </a:rPr>
              <a:t>this</a:t>
            </a:r>
            <a:r>
              <a:rPr lang="en-US" sz="1200">
                <a:solidFill>
                  <a:schemeClr val="dk1"/>
                </a:solidFill>
                <a:latin typeface="Consolas"/>
                <a:ea typeface="Consolas"/>
                <a:cs typeface="Consolas"/>
                <a:sym typeface="Consolas"/>
              </a:rPr>
              <a:t>.count;};</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modified_to_invalid_a  </a:t>
            </a:r>
            <a:r>
              <a:rPr lang="en-US" sz="1200">
                <a:solidFill>
                  <a:srgbClr val="C00000"/>
                </a:solidFill>
                <a:latin typeface="Consolas"/>
                <a:ea typeface="Consolas"/>
                <a:cs typeface="Consolas"/>
                <a:sym typeface="Consolas"/>
              </a:rPr>
              <a:t>with</a:t>
            </a:r>
            <a:r>
              <a:rPr lang="en-US" sz="1200">
                <a:solidFill>
                  <a:schemeClr val="dk1"/>
                </a:solidFill>
                <a:latin typeface="Consolas"/>
                <a:ea typeface="Consolas"/>
                <a:cs typeface="Consolas"/>
                <a:sym typeface="Consolas"/>
              </a:rPr>
              <a:t> {out.count == </a:t>
            </a:r>
            <a:r>
              <a:rPr lang="en-US" sz="1200">
                <a:solidFill>
                  <a:srgbClr val="C00000"/>
                </a:solidFill>
                <a:latin typeface="Consolas"/>
                <a:ea typeface="Consolas"/>
                <a:cs typeface="Consolas"/>
                <a:sym typeface="Consolas"/>
              </a:rPr>
              <a:t>this</a:t>
            </a:r>
            <a:r>
              <a:rPr lang="en-US" sz="1200">
                <a:solidFill>
                  <a:schemeClr val="dk1"/>
                </a:solidFill>
                <a:latin typeface="Consolas"/>
                <a:ea typeface="Consolas"/>
                <a:cs typeface="Consolas"/>
                <a:sym typeface="Consolas"/>
              </a:rPr>
              <a:t>.count;};</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owned_to_invalid_a     </a:t>
            </a:r>
            <a:r>
              <a:rPr lang="en-US" sz="1200">
                <a:solidFill>
                  <a:srgbClr val="C00000"/>
                </a:solidFill>
                <a:latin typeface="Consolas"/>
                <a:ea typeface="Consolas"/>
                <a:cs typeface="Consolas"/>
                <a:sym typeface="Consolas"/>
              </a:rPr>
              <a:t>with</a:t>
            </a:r>
            <a:r>
              <a:rPr lang="en-US" sz="1200">
                <a:solidFill>
                  <a:schemeClr val="dk1"/>
                </a:solidFill>
                <a:latin typeface="Consolas"/>
                <a:ea typeface="Consolas"/>
                <a:cs typeface="Consolas"/>
                <a:sym typeface="Consolas"/>
              </a:rPr>
              <a:t> {out.count == </a:t>
            </a:r>
            <a:r>
              <a:rPr lang="en-US" sz="1200">
                <a:solidFill>
                  <a:srgbClr val="C00000"/>
                </a:solidFill>
                <a:latin typeface="Consolas"/>
                <a:ea typeface="Consolas"/>
                <a:cs typeface="Consolas"/>
                <a:sym typeface="Consolas"/>
              </a:rPr>
              <a:t>this</a:t>
            </a:r>
            <a:r>
              <a:rPr lang="en-US" sz="1200">
                <a:solidFill>
                  <a:schemeClr val="dk1"/>
                </a:solidFill>
                <a:latin typeface="Consolas"/>
                <a:ea typeface="Consolas"/>
                <a:cs typeface="Consolas"/>
                <a:sym typeface="Consolas"/>
              </a:rPr>
              <a:t>.count;};</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shared_to_invalid_a    </a:t>
            </a:r>
            <a:r>
              <a:rPr lang="en-US" sz="1200">
                <a:solidFill>
                  <a:srgbClr val="C00000"/>
                </a:solidFill>
                <a:latin typeface="Consolas"/>
                <a:ea typeface="Consolas"/>
                <a:cs typeface="Consolas"/>
                <a:sym typeface="Consolas"/>
              </a:rPr>
              <a:t>with</a:t>
            </a:r>
            <a:r>
              <a:rPr lang="en-US" sz="1200">
                <a:solidFill>
                  <a:schemeClr val="dk1"/>
                </a:solidFill>
                <a:latin typeface="Consolas"/>
                <a:ea typeface="Consolas"/>
                <a:cs typeface="Consolas"/>
                <a:sym typeface="Consolas"/>
              </a:rPr>
              <a:t> {out.count == </a:t>
            </a:r>
            <a:r>
              <a:rPr lang="en-US" sz="1200">
                <a:solidFill>
                  <a:srgbClr val="C00000"/>
                </a:solidFill>
                <a:latin typeface="Consolas"/>
                <a:ea typeface="Consolas"/>
                <a:cs typeface="Consolas"/>
                <a:sym typeface="Consolas"/>
              </a:rPr>
              <a:t>this</a:t>
            </a:r>
            <a:r>
              <a:rPr lang="en-US" sz="1200">
                <a:solidFill>
                  <a:schemeClr val="dk1"/>
                </a:solidFill>
                <a:latin typeface="Consolas"/>
                <a:ea typeface="Consolas"/>
                <a:cs typeface="Consolas"/>
                <a:sym typeface="Consolas"/>
              </a:rPr>
              <a:t>.count;};</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a:t>
            </a:r>
            <a:endParaRPr/>
          </a:p>
        </p:txBody>
      </p:sp>
      <p:pic>
        <p:nvPicPr>
          <p:cNvPr id="2540" name="Google Shape;2540;p61"/>
          <p:cNvPicPr preferRelativeResize="0"/>
          <p:nvPr/>
        </p:nvPicPr>
        <p:blipFill rotWithShape="1">
          <a:blip r:embed="rId3">
            <a:alphaModFix/>
          </a:blip>
          <a:srcRect b="0" l="0" r="0" t="0"/>
          <a:stretch/>
        </p:blipFill>
        <p:spPr>
          <a:xfrm>
            <a:off x="6096000" y="1118768"/>
            <a:ext cx="5700748" cy="4680533"/>
          </a:xfrm>
          <a:prstGeom prst="rect">
            <a:avLst/>
          </a:prstGeom>
          <a:noFill/>
          <a:ln>
            <a:noFill/>
          </a:ln>
        </p:spPr>
      </p:pic>
      <p:sp>
        <p:nvSpPr>
          <p:cNvPr id="2541" name="Google Shape;2541;p61"/>
          <p:cNvSpPr/>
          <p:nvPr/>
        </p:nvSpPr>
        <p:spPr>
          <a:xfrm>
            <a:off x="2830005" y="4984832"/>
            <a:ext cx="3376607" cy="953236"/>
          </a:xfrm>
          <a:custGeom>
            <a:rect b="b" l="l" r="r" t="t"/>
            <a:pathLst>
              <a:path extrusionOk="0" h="120000" w="120000">
                <a:moveTo>
                  <a:pt x="0" y="0"/>
                </a:moveTo>
                <a:lnTo>
                  <a:pt x="120000" y="0"/>
                </a:lnTo>
                <a:lnTo>
                  <a:pt x="120000" y="120000"/>
                </a:lnTo>
                <a:lnTo>
                  <a:pt x="0" y="120000"/>
                </a:lnTo>
                <a:close/>
              </a:path>
              <a:path extrusionOk="0" fill="none" h="120000" w="120000">
                <a:moveTo>
                  <a:pt x="22516" y="-1894"/>
                </a:moveTo>
                <a:lnTo>
                  <a:pt x="13981" y="-38316"/>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Always end in invalid state so that following scenarios can reuse address</a:t>
            </a:r>
            <a:endParaRPr/>
          </a:p>
        </p:txBody>
      </p:sp>
      <p:sp>
        <p:nvSpPr>
          <p:cNvPr id="2542" name="Google Shape;2542;p61"/>
          <p:cNvSpPr/>
          <p:nvPr/>
        </p:nvSpPr>
        <p:spPr>
          <a:xfrm>
            <a:off x="4099719" y="1091179"/>
            <a:ext cx="2173261" cy="340272"/>
          </a:xfrm>
          <a:custGeom>
            <a:rect b="b" l="l" r="r" t="t"/>
            <a:pathLst>
              <a:path extrusionOk="0" h="120000" w="120000">
                <a:moveTo>
                  <a:pt x="0" y="0"/>
                </a:moveTo>
                <a:lnTo>
                  <a:pt x="120000" y="0"/>
                </a:lnTo>
                <a:lnTo>
                  <a:pt x="120000" y="120000"/>
                </a:lnTo>
                <a:lnTo>
                  <a:pt x="0" y="120000"/>
                </a:lnTo>
                <a:close/>
              </a:path>
              <a:path extrusionOk="0" fill="none" h="120000" w="120000">
                <a:moveTo>
                  <a:pt x="37582" y="125534"/>
                </a:moveTo>
                <a:lnTo>
                  <a:pt x="23478" y="175313"/>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Define all transitions</a:t>
            </a:r>
            <a:endParaRPr/>
          </a:p>
        </p:txBody>
      </p:sp>
      <p:sp>
        <p:nvSpPr>
          <p:cNvPr id="2543" name="Google Shape;2543;p61"/>
          <p:cNvSpPr/>
          <p:nvPr/>
        </p:nvSpPr>
        <p:spPr>
          <a:xfrm>
            <a:off x="3859944" y="2926372"/>
            <a:ext cx="2413036" cy="637280"/>
          </a:xfrm>
          <a:custGeom>
            <a:rect b="b" l="l" r="r" t="t"/>
            <a:pathLst>
              <a:path extrusionOk="0" h="120000" w="120000">
                <a:moveTo>
                  <a:pt x="0" y="0"/>
                </a:moveTo>
                <a:lnTo>
                  <a:pt x="120000" y="0"/>
                </a:lnTo>
                <a:lnTo>
                  <a:pt x="120000" y="120000"/>
                </a:lnTo>
                <a:lnTo>
                  <a:pt x="0" y="120000"/>
                </a:lnTo>
                <a:close/>
              </a:path>
              <a:path extrusionOk="0" fill="none" h="120000" w="120000">
                <a:moveTo>
                  <a:pt x="-613" y="58550"/>
                </a:moveTo>
                <a:lnTo>
                  <a:pt x="-55956" y="82932"/>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`count` variable will be constrained from above</a:t>
            </a:r>
            <a:endParaRPr/>
          </a:p>
        </p:txBody>
      </p:sp>
      <p:sp>
        <p:nvSpPr>
          <p:cNvPr id="2544" name="Google Shape;2544;p61"/>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545" name="Google Shape;2545;p61"/>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9">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9">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9">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9">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9">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9">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9">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9">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9">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9">
                                            <p:txEl>
                                              <p:pRg end="9" st="9"/>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9">
                                            <p:txEl>
                                              <p:pRg end="10" st="1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9">
                                            <p:txEl>
                                              <p:pRg end="11" st="1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9">
                                            <p:txEl>
                                              <p:pRg end="12" st="1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9">
                                            <p:txEl>
                                              <p:pRg end="13" st="1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9">
                                            <p:txEl>
                                              <p:pRg end="14" st="1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9">
                                            <p:txEl>
                                              <p:pRg end="15" st="1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9">
                                            <p:txEl>
                                              <p:pRg end="16" st="1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9">
                                            <p:txEl>
                                              <p:pRg end="17" st="1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9">
                                            <p:txEl>
                                              <p:pRg end="18" st="1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9">
                                            <p:txEl>
                                              <p:pRg end="19" st="19"/>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39">
                                            <p:txEl>
                                              <p:pRg end="20" st="2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9" name="Shape 2549"/>
        <p:cNvGrpSpPr/>
        <p:nvPr/>
      </p:nvGrpSpPr>
      <p:grpSpPr>
        <a:xfrm>
          <a:off x="0" y="0"/>
          <a:ext cx="0" cy="0"/>
          <a:chOff x="0" y="0"/>
          <a:chExt cx="0" cy="0"/>
        </a:xfrm>
      </p:grpSpPr>
      <p:sp>
        <p:nvSpPr>
          <p:cNvPr id="2550" name="Google Shape;2550;p6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Modeling Cache Coherency State Transitions</a:t>
            </a:r>
            <a:endParaRPr/>
          </a:p>
        </p:txBody>
      </p:sp>
      <p:sp>
        <p:nvSpPr>
          <p:cNvPr id="2551" name="Google Shape;2551;p62"/>
          <p:cNvSpPr/>
          <p:nvPr/>
        </p:nvSpPr>
        <p:spPr>
          <a:xfrm>
            <a:off x="706657" y="1182307"/>
            <a:ext cx="3891847" cy="4119738"/>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component </a:t>
            </a:r>
            <a:r>
              <a:rPr lang="en-US" sz="1200">
                <a:solidFill>
                  <a:schemeClr val="dk1"/>
                </a:solidFill>
                <a:latin typeface="Consolas"/>
                <a:ea typeface="Consolas"/>
                <a:cs typeface="Consolas"/>
                <a:sym typeface="Consolas"/>
              </a:rPr>
              <a:t>coherency_test_c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rand_addrs_c rand_addrs;</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mem_ops_c mem_ops;</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coherency_c coherency;</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pool</a:t>
            </a:r>
            <a:r>
              <a:rPr lang="en-US" sz="1200">
                <a:solidFill>
                  <a:schemeClr val="dk1"/>
                </a:solidFill>
                <a:latin typeface="Consolas"/>
                <a:ea typeface="Consolas"/>
                <a:cs typeface="Consolas"/>
                <a:sym typeface="Consolas"/>
              </a:rPr>
              <a:t> addr_s addr_p;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bind</a:t>
            </a:r>
            <a:r>
              <a:rPr lang="en-US" sz="1200">
                <a:solidFill>
                  <a:schemeClr val="dk1"/>
                </a:solidFill>
                <a:latin typeface="Consolas"/>
                <a:ea typeface="Consolas"/>
                <a:cs typeface="Consolas"/>
                <a:sym typeface="Consolas"/>
              </a:rPr>
              <a:t> addr_p *;</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coherency_test_a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int</a:t>
            </a:r>
            <a:r>
              <a:rPr lang="en-US" sz="1200">
                <a:solidFill>
                  <a:schemeClr val="dk1"/>
                </a:solidFill>
                <a:latin typeface="Consolas"/>
                <a:ea typeface="Consolas"/>
                <a:cs typeface="Consolas"/>
                <a:sym typeface="Consolas"/>
              </a:rPr>
              <a:t> count;</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activity</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rand_addrs_c::rand_addrs_a;</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coherency_c::reset_counter_a;</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coherency_c::state_selector_a</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with</a:t>
            </a:r>
            <a:r>
              <a:rPr lang="en-US" sz="1200">
                <a:solidFill>
                  <a:schemeClr val="dk1"/>
                </a:solidFill>
                <a:latin typeface="Consolas"/>
                <a:ea typeface="Consolas"/>
                <a:cs typeface="Consolas"/>
                <a:sym typeface="Consolas"/>
              </a:rPr>
              <a:t> {count == this.count;};</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a:t>
            </a:r>
            <a:endParaRPr/>
          </a:p>
        </p:txBody>
      </p:sp>
      <p:sp>
        <p:nvSpPr>
          <p:cNvPr id="2552" name="Google Shape;2552;p62"/>
          <p:cNvSpPr/>
          <p:nvPr/>
        </p:nvSpPr>
        <p:spPr>
          <a:xfrm>
            <a:off x="4814459" y="2608122"/>
            <a:ext cx="4595012" cy="368576"/>
          </a:xfrm>
          <a:custGeom>
            <a:rect b="b" l="l" r="r" t="t"/>
            <a:pathLst>
              <a:path extrusionOk="0" h="120000" w="120000">
                <a:moveTo>
                  <a:pt x="0" y="0"/>
                </a:moveTo>
                <a:lnTo>
                  <a:pt x="120000" y="0"/>
                </a:lnTo>
                <a:lnTo>
                  <a:pt x="120000" y="120000"/>
                </a:lnTo>
                <a:lnTo>
                  <a:pt x="0" y="120000"/>
                </a:lnTo>
                <a:close/>
              </a:path>
              <a:path extrusionOk="0" fill="none" h="120000" w="120000">
                <a:moveTo>
                  <a:pt x="-613" y="58550"/>
                </a:moveTo>
                <a:lnTo>
                  <a:pt x="-61314" y="99478"/>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`count` variable will be constrained from above</a:t>
            </a:r>
            <a:endParaRPr/>
          </a:p>
        </p:txBody>
      </p:sp>
      <p:sp>
        <p:nvSpPr>
          <p:cNvPr id="2553" name="Google Shape;2553;p62"/>
          <p:cNvSpPr/>
          <p:nvPr/>
        </p:nvSpPr>
        <p:spPr>
          <a:xfrm>
            <a:off x="4814459" y="4303887"/>
            <a:ext cx="4963722" cy="368576"/>
          </a:xfrm>
          <a:custGeom>
            <a:rect b="b" l="l" r="r" t="t"/>
            <a:pathLst>
              <a:path extrusionOk="0" h="120000" w="120000">
                <a:moveTo>
                  <a:pt x="0" y="0"/>
                </a:moveTo>
                <a:lnTo>
                  <a:pt x="120000" y="0"/>
                </a:lnTo>
                <a:lnTo>
                  <a:pt x="120000" y="120000"/>
                </a:lnTo>
                <a:lnTo>
                  <a:pt x="0" y="120000"/>
                </a:lnTo>
                <a:close/>
              </a:path>
              <a:path extrusionOk="0" fill="none" h="120000" w="120000">
                <a:moveTo>
                  <a:pt x="-613" y="58550"/>
                </a:moveTo>
                <a:lnTo>
                  <a:pt x="-15626" y="72374"/>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Infer random sequence of coherency transitions </a:t>
            </a:r>
            <a:endParaRPr/>
          </a:p>
        </p:txBody>
      </p:sp>
      <p:sp>
        <p:nvSpPr>
          <p:cNvPr id="2554" name="Google Shape;2554;p62"/>
          <p:cNvSpPr/>
          <p:nvPr/>
        </p:nvSpPr>
        <p:spPr>
          <a:xfrm>
            <a:off x="4829740" y="1595246"/>
            <a:ext cx="1902899" cy="368576"/>
          </a:xfrm>
          <a:custGeom>
            <a:rect b="b" l="l" r="r" t="t"/>
            <a:pathLst>
              <a:path extrusionOk="0" h="120000" w="120000">
                <a:moveTo>
                  <a:pt x="0" y="0"/>
                </a:moveTo>
                <a:lnTo>
                  <a:pt x="120000" y="0"/>
                </a:lnTo>
                <a:lnTo>
                  <a:pt x="120000" y="120000"/>
                </a:lnTo>
                <a:lnTo>
                  <a:pt x="0" y="120000"/>
                </a:lnTo>
                <a:close/>
              </a:path>
              <a:path extrusionOk="0" fill="none" h="120000" w="120000">
                <a:moveTo>
                  <a:pt x="-613" y="58550"/>
                </a:moveTo>
                <a:lnTo>
                  <a:pt x="-120515" y="101995"/>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Instantiate &amp; bind</a:t>
            </a:r>
            <a:endParaRPr/>
          </a:p>
        </p:txBody>
      </p:sp>
      <p:sp>
        <p:nvSpPr>
          <p:cNvPr id="2555" name="Google Shape;2555;p62"/>
          <p:cNvSpPr/>
          <p:nvPr/>
        </p:nvSpPr>
        <p:spPr>
          <a:xfrm>
            <a:off x="4814459" y="3385417"/>
            <a:ext cx="4810967" cy="368576"/>
          </a:xfrm>
          <a:custGeom>
            <a:rect b="b" l="l" r="r" t="t"/>
            <a:pathLst>
              <a:path extrusionOk="0" h="120000" w="120000">
                <a:moveTo>
                  <a:pt x="0" y="0"/>
                </a:moveTo>
                <a:lnTo>
                  <a:pt x="120000" y="0"/>
                </a:lnTo>
                <a:lnTo>
                  <a:pt x="120000" y="120000"/>
                </a:lnTo>
                <a:lnTo>
                  <a:pt x="0" y="120000"/>
                </a:lnTo>
                <a:close/>
              </a:path>
              <a:path extrusionOk="0" fill="none" h="120000" w="120000">
                <a:moveTo>
                  <a:pt x="-613" y="58550"/>
                </a:moveTo>
                <a:lnTo>
                  <a:pt x="-16583" y="161207"/>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Pick rand address &amp; reset scenario length counter</a:t>
            </a:r>
            <a:endParaRPr/>
          </a:p>
        </p:txBody>
      </p:sp>
      <p:sp>
        <p:nvSpPr>
          <p:cNvPr id="2556" name="Google Shape;2556;p62"/>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557" name="Google Shape;2557;p62"/>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1">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1">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1">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1">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1">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1">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1">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1">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1">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1">
                                            <p:txEl>
                                              <p:pRg end="9" st="9"/>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1">
                                            <p:txEl>
                                              <p:pRg end="10" st="1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1">
                                            <p:txEl>
                                              <p:pRg end="11" st="1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1">
                                            <p:txEl>
                                              <p:pRg end="12" st="1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1">
                                            <p:txEl>
                                              <p:pRg end="13" st="1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1">
                                            <p:txEl>
                                              <p:pRg end="14" st="1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1">
                                            <p:txEl>
                                              <p:pRg end="15" st="1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1">
                                            <p:txEl>
                                              <p:pRg end="16" st="1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1">
                                            <p:txEl>
                                              <p:pRg end="17" st="1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1">
                                            <p:txEl>
                                              <p:pRg end="18" st="1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1">
                                            <p:txEl>
                                              <p:pRg end="19" st="19"/>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1" name="Shape 2561"/>
        <p:cNvGrpSpPr/>
        <p:nvPr/>
      </p:nvGrpSpPr>
      <p:grpSpPr>
        <a:xfrm>
          <a:off x="0" y="0"/>
          <a:ext cx="0" cy="0"/>
          <a:chOff x="0" y="0"/>
          <a:chExt cx="0" cy="0"/>
        </a:xfrm>
      </p:grpSpPr>
      <p:sp>
        <p:nvSpPr>
          <p:cNvPr id="2562" name="Google Shape;2562;p6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Modeling Cache Coherency State Transitions</a:t>
            </a:r>
            <a:endParaRPr/>
          </a:p>
        </p:txBody>
      </p:sp>
      <p:sp>
        <p:nvSpPr>
          <p:cNvPr id="2563" name="Google Shape;2563;p63"/>
          <p:cNvSpPr/>
          <p:nvPr/>
        </p:nvSpPr>
        <p:spPr>
          <a:xfrm>
            <a:off x="706657" y="1182308"/>
            <a:ext cx="4355674" cy="3744734"/>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component </a:t>
            </a:r>
            <a:r>
              <a:rPr lang="en-US" sz="1200">
                <a:solidFill>
                  <a:schemeClr val="dk1"/>
                </a:solidFill>
                <a:latin typeface="Consolas"/>
                <a:ea typeface="Consolas"/>
                <a:cs typeface="Consolas"/>
                <a:sym typeface="Consolas"/>
              </a:rPr>
              <a:t>pss_top_coherency_c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cores_c cores;</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coherency_test_c coherency_test[10];</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transparent_addr_space_c&lt;&gt; sys_mem;</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exec</a:t>
            </a:r>
            <a:r>
              <a:rPr lang="en-US" sz="1200">
                <a:solidFill>
                  <a:schemeClr val="dk1"/>
                </a:solidFill>
                <a:latin typeface="Consolas"/>
                <a:ea typeface="Consolas"/>
                <a:cs typeface="Consolas"/>
                <a:sym typeface="Consolas"/>
              </a:rPr>
              <a:t> init_up {...}</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entry_a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activity</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schedule</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replicate</a:t>
            </a:r>
            <a:r>
              <a:rPr lang="en-US" sz="1200">
                <a:solidFill>
                  <a:schemeClr val="dk1"/>
                </a:solidFill>
                <a:latin typeface="Consolas"/>
                <a:ea typeface="Consolas"/>
                <a:cs typeface="Consolas"/>
                <a:sym typeface="Consolas"/>
              </a:rPr>
              <a:t> (100)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do coherency_test_c::coherency_test_a</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with {count == 20;};</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a:t>
            </a:r>
            <a:endParaRPr/>
          </a:p>
        </p:txBody>
      </p:sp>
      <p:grpSp>
        <p:nvGrpSpPr>
          <p:cNvPr id="2564" name="Google Shape;2564;p63"/>
          <p:cNvGrpSpPr/>
          <p:nvPr/>
        </p:nvGrpSpPr>
        <p:grpSpPr>
          <a:xfrm>
            <a:off x="7506338" y="1144867"/>
            <a:ext cx="3520866" cy="3782175"/>
            <a:chOff x="7465032" y="1234080"/>
            <a:chExt cx="4020311" cy="4318687"/>
          </a:xfrm>
        </p:grpSpPr>
        <p:grpSp>
          <p:nvGrpSpPr>
            <p:cNvPr id="2565" name="Google Shape;2565;p63"/>
            <p:cNvGrpSpPr/>
            <p:nvPr/>
          </p:nvGrpSpPr>
          <p:grpSpPr>
            <a:xfrm>
              <a:off x="8539316" y="1809590"/>
              <a:ext cx="2946027" cy="3743177"/>
              <a:chOff x="8539316" y="1160661"/>
              <a:chExt cx="2946027" cy="3743177"/>
            </a:xfrm>
          </p:grpSpPr>
          <p:sp>
            <p:nvSpPr>
              <p:cNvPr id="2566" name="Google Shape;2566;p63"/>
              <p:cNvSpPr/>
              <p:nvPr/>
            </p:nvSpPr>
            <p:spPr>
              <a:xfrm>
                <a:off x="8539316" y="1182307"/>
                <a:ext cx="2946027" cy="3721531"/>
              </a:xfrm>
              <a:prstGeom prst="roundRect">
                <a:avLst>
                  <a:gd fmla="val 16667" name="adj"/>
                </a:avLst>
              </a:prstGeom>
              <a:solidFill>
                <a:srgbClr val="BFBFB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67" name="Google Shape;2567;p63"/>
              <p:cNvSpPr/>
              <p:nvPr/>
            </p:nvSpPr>
            <p:spPr>
              <a:xfrm>
                <a:off x="8746317" y="3339879"/>
                <a:ext cx="2528824" cy="457200"/>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modified_to_owned_a</a:t>
                </a:r>
                <a:endParaRPr b="1" sz="1400">
                  <a:solidFill>
                    <a:srgbClr val="000000"/>
                  </a:solidFill>
                  <a:latin typeface="Calibri"/>
                  <a:ea typeface="Calibri"/>
                  <a:cs typeface="Calibri"/>
                  <a:sym typeface="Calibri"/>
                </a:endParaRPr>
              </a:p>
            </p:txBody>
          </p:sp>
          <p:sp>
            <p:nvSpPr>
              <p:cNvPr id="2568" name="Google Shape;2568;p63"/>
              <p:cNvSpPr/>
              <p:nvPr/>
            </p:nvSpPr>
            <p:spPr>
              <a:xfrm>
                <a:off x="8746317" y="2641722"/>
                <a:ext cx="2528826"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exclusive_to_modified_a</a:t>
                </a:r>
                <a:endParaRPr b="1" sz="1400">
                  <a:solidFill>
                    <a:srgbClr val="000000"/>
                  </a:solidFill>
                  <a:latin typeface="Calibri"/>
                  <a:ea typeface="Calibri"/>
                  <a:cs typeface="Calibri"/>
                  <a:sym typeface="Calibri"/>
                </a:endParaRPr>
              </a:p>
            </p:txBody>
          </p:sp>
          <p:cxnSp>
            <p:nvCxnSpPr>
              <p:cNvPr id="2569" name="Google Shape;2569;p63"/>
              <p:cNvCxnSpPr>
                <a:stCxn id="2568" idx="4"/>
                <a:endCxn id="2567" idx="0"/>
              </p:cNvCxnSpPr>
              <p:nvPr/>
            </p:nvCxnSpPr>
            <p:spPr>
              <a:xfrm>
                <a:off x="10010730" y="3107160"/>
                <a:ext cx="0" cy="232800"/>
              </a:xfrm>
              <a:prstGeom prst="straightConnector1">
                <a:avLst/>
              </a:prstGeom>
              <a:noFill/>
              <a:ln cap="flat" cmpd="sng" w="19050">
                <a:solidFill>
                  <a:srgbClr val="1A1A19"/>
                </a:solidFill>
                <a:prstDash val="solid"/>
                <a:miter lim="800000"/>
                <a:headEnd len="sm" w="sm" type="none"/>
                <a:tailEnd len="med" w="med" type="triangle"/>
              </a:ln>
            </p:spPr>
          </p:cxnSp>
          <p:cxnSp>
            <p:nvCxnSpPr>
              <p:cNvPr id="2570" name="Google Shape;2570;p63"/>
              <p:cNvCxnSpPr>
                <a:stCxn id="2571" idx="4"/>
                <a:endCxn id="2568" idx="0"/>
              </p:cNvCxnSpPr>
              <p:nvPr/>
            </p:nvCxnSpPr>
            <p:spPr>
              <a:xfrm>
                <a:off x="10010730" y="2336801"/>
                <a:ext cx="0" cy="304800"/>
              </a:xfrm>
              <a:prstGeom prst="straightConnector1">
                <a:avLst/>
              </a:prstGeom>
              <a:noFill/>
              <a:ln cap="flat" cmpd="sng" w="19050">
                <a:solidFill>
                  <a:srgbClr val="1A1A19"/>
                </a:solidFill>
                <a:prstDash val="solid"/>
                <a:miter lim="800000"/>
                <a:headEnd len="sm" w="sm" type="none"/>
                <a:tailEnd len="med" w="med" type="triangle"/>
              </a:ln>
            </p:spPr>
          </p:cxnSp>
          <p:sp>
            <p:nvSpPr>
              <p:cNvPr id="2572" name="Google Shape;2572;p63"/>
              <p:cNvSpPr txBox="1"/>
              <p:nvPr/>
            </p:nvSpPr>
            <p:spPr>
              <a:xfrm>
                <a:off x="9839047" y="1160661"/>
                <a:ext cx="3433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2573" name="Google Shape;2573;p63"/>
              <p:cNvSpPr/>
              <p:nvPr/>
            </p:nvSpPr>
            <p:spPr>
              <a:xfrm>
                <a:off x="8746317" y="4102000"/>
                <a:ext cx="2528826"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owned_to_invalid_a</a:t>
                </a:r>
                <a:endParaRPr b="1" sz="1400">
                  <a:solidFill>
                    <a:srgbClr val="000000"/>
                  </a:solidFill>
                  <a:latin typeface="Calibri"/>
                  <a:ea typeface="Calibri"/>
                  <a:cs typeface="Calibri"/>
                  <a:sym typeface="Calibri"/>
                </a:endParaRPr>
              </a:p>
            </p:txBody>
          </p:sp>
          <p:cxnSp>
            <p:nvCxnSpPr>
              <p:cNvPr id="2574" name="Google Shape;2574;p63"/>
              <p:cNvCxnSpPr>
                <a:stCxn id="2567" idx="4"/>
                <a:endCxn id="2573" idx="0"/>
              </p:cNvCxnSpPr>
              <p:nvPr/>
            </p:nvCxnSpPr>
            <p:spPr>
              <a:xfrm>
                <a:off x="10010729" y="3797079"/>
                <a:ext cx="0" cy="304800"/>
              </a:xfrm>
              <a:prstGeom prst="straightConnector1">
                <a:avLst/>
              </a:prstGeom>
              <a:noFill/>
              <a:ln cap="flat" cmpd="sng" w="19050">
                <a:solidFill>
                  <a:srgbClr val="1A1A19"/>
                </a:solidFill>
                <a:prstDash val="solid"/>
                <a:miter lim="800000"/>
                <a:headEnd len="sm" w="sm" type="none"/>
                <a:tailEnd len="med" w="med" type="triangle"/>
              </a:ln>
            </p:spPr>
          </p:cxnSp>
          <p:sp>
            <p:nvSpPr>
              <p:cNvPr id="2571" name="Google Shape;2571;p63"/>
              <p:cNvSpPr/>
              <p:nvPr/>
            </p:nvSpPr>
            <p:spPr>
              <a:xfrm>
                <a:off x="8746317" y="1871363"/>
                <a:ext cx="2528826"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invalid_to_exclusive_a</a:t>
                </a:r>
                <a:endParaRPr b="1" sz="1400">
                  <a:solidFill>
                    <a:srgbClr val="000000"/>
                  </a:solidFill>
                  <a:latin typeface="Calibri"/>
                  <a:ea typeface="Calibri"/>
                  <a:cs typeface="Calibri"/>
                  <a:sym typeface="Calibri"/>
                </a:endParaRPr>
              </a:p>
            </p:txBody>
          </p:sp>
          <p:cxnSp>
            <p:nvCxnSpPr>
              <p:cNvPr id="2575" name="Google Shape;2575;p63"/>
              <p:cNvCxnSpPr>
                <a:endCxn id="2571" idx="0"/>
              </p:cNvCxnSpPr>
              <p:nvPr/>
            </p:nvCxnSpPr>
            <p:spPr>
              <a:xfrm>
                <a:off x="10010730" y="1562363"/>
                <a:ext cx="0" cy="309000"/>
              </a:xfrm>
              <a:prstGeom prst="straightConnector1">
                <a:avLst/>
              </a:prstGeom>
              <a:noFill/>
              <a:ln cap="flat" cmpd="sng" w="19050">
                <a:solidFill>
                  <a:srgbClr val="1A1A19"/>
                </a:solidFill>
                <a:prstDash val="solid"/>
                <a:miter lim="800000"/>
                <a:headEnd len="sm" w="sm" type="none"/>
                <a:tailEnd len="med" w="med" type="triangle"/>
              </a:ln>
            </p:spPr>
          </p:cxnSp>
        </p:grpSp>
        <p:grpSp>
          <p:nvGrpSpPr>
            <p:cNvPr id="2576" name="Google Shape;2576;p63"/>
            <p:cNvGrpSpPr/>
            <p:nvPr/>
          </p:nvGrpSpPr>
          <p:grpSpPr>
            <a:xfrm>
              <a:off x="8229600" y="1672155"/>
              <a:ext cx="2946027" cy="3743177"/>
              <a:chOff x="8539316" y="1160661"/>
              <a:chExt cx="2946027" cy="3743177"/>
            </a:xfrm>
          </p:grpSpPr>
          <p:sp>
            <p:nvSpPr>
              <p:cNvPr id="2577" name="Google Shape;2577;p63"/>
              <p:cNvSpPr/>
              <p:nvPr/>
            </p:nvSpPr>
            <p:spPr>
              <a:xfrm>
                <a:off x="8539316" y="1182307"/>
                <a:ext cx="2946027" cy="3721531"/>
              </a:xfrm>
              <a:prstGeom prst="roundRect">
                <a:avLst>
                  <a:gd fmla="val 16667" name="adj"/>
                </a:avLst>
              </a:prstGeom>
              <a:solidFill>
                <a:srgbClr val="BFBFB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78" name="Google Shape;2578;p63"/>
              <p:cNvSpPr/>
              <p:nvPr/>
            </p:nvSpPr>
            <p:spPr>
              <a:xfrm>
                <a:off x="8746317" y="3339879"/>
                <a:ext cx="2528824" cy="457200"/>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modified_to_owned_a</a:t>
                </a:r>
                <a:endParaRPr b="1" sz="1400">
                  <a:solidFill>
                    <a:srgbClr val="000000"/>
                  </a:solidFill>
                  <a:latin typeface="Calibri"/>
                  <a:ea typeface="Calibri"/>
                  <a:cs typeface="Calibri"/>
                  <a:sym typeface="Calibri"/>
                </a:endParaRPr>
              </a:p>
            </p:txBody>
          </p:sp>
          <p:sp>
            <p:nvSpPr>
              <p:cNvPr id="2579" name="Google Shape;2579;p63"/>
              <p:cNvSpPr/>
              <p:nvPr/>
            </p:nvSpPr>
            <p:spPr>
              <a:xfrm>
                <a:off x="8746317" y="2641722"/>
                <a:ext cx="2528826"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exclusive_to_modified_a</a:t>
                </a:r>
                <a:endParaRPr b="1" sz="1400">
                  <a:solidFill>
                    <a:srgbClr val="000000"/>
                  </a:solidFill>
                  <a:latin typeface="Calibri"/>
                  <a:ea typeface="Calibri"/>
                  <a:cs typeface="Calibri"/>
                  <a:sym typeface="Calibri"/>
                </a:endParaRPr>
              </a:p>
            </p:txBody>
          </p:sp>
          <p:cxnSp>
            <p:nvCxnSpPr>
              <p:cNvPr id="2580" name="Google Shape;2580;p63"/>
              <p:cNvCxnSpPr>
                <a:stCxn id="2579" idx="4"/>
                <a:endCxn id="2578" idx="0"/>
              </p:cNvCxnSpPr>
              <p:nvPr/>
            </p:nvCxnSpPr>
            <p:spPr>
              <a:xfrm>
                <a:off x="10010730" y="3107160"/>
                <a:ext cx="0" cy="232800"/>
              </a:xfrm>
              <a:prstGeom prst="straightConnector1">
                <a:avLst/>
              </a:prstGeom>
              <a:noFill/>
              <a:ln cap="flat" cmpd="sng" w="19050">
                <a:solidFill>
                  <a:srgbClr val="1A1A19"/>
                </a:solidFill>
                <a:prstDash val="solid"/>
                <a:miter lim="800000"/>
                <a:headEnd len="sm" w="sm" type="none"/>
                <a:tailEnd len="med" w="med" type="triangle"/>
              </a:ln>
            </p:spPr>
          </p:cxnSp>
          <p:cxnSp>
            <p:nvCxnSpPr>
              <p:cNvPr id="2581" name="Google Shape;2581;p63"/>
              <p:cNvCxnSpPr>
                <a:stCxn id="2582" idx="4"/>
                <a:endCxn id="2579" idx="0"/>
              </p:cNvCxnSpPr>
              <p:nvPr/>
            </p:nvCxnSpPr>
            <p:spPr>
              <a:xfrm>
                <a:off x="10010730" y="2336801"/>
                <a:ext cx="0" cy="304800"/>
              </a:xfrm>
              <a:prstGeom prst="straightConnector1">
                <a:avLst/>
              </a:prstGeom>
              <a:noFill/>
              <a:ln cap="flat" cmpd="sng" w="19050">
                <a:solidFill>
                  <a:srgbClr val="1A1A19"/>
                </a:solidFill>
                <a:prstDash val="solid"/>
                <a:miter lim="800000"/>
                <a:headEnd len="sm" w="sm" type="none"/>
                <a:tailEnd len="med" w="med" type="triangle"/>
              </a:ln>
            </p:spPr>
          </p:cxnSp>
          <p:sp>
            <p:nvSpPr>
              <p:cNvPr id="2583" name="Google Shape;2583;p63"/>
              <p:cNvSpPr txBox="1"/>
              <p:nvPr/>
            </p:nvSpPr>
            <p:spPr>
              <a:xfrm>
                <a:off x="9839047" y="1160661"/>
                <a:ext cx="3433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2584" name="Google Shape;2584;p63"/>
              <p:cNvSpPr/>
              <p:nvPr/>
            </p:nvSpPr>
            <p:spPr>
              <a:xfrm>
                <a:off x="8746317" y="4102000"/>
                <a:ext cx="2528826"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owned_to_invalid_a</a:t>
                </a:r>
                <a:endParaRPr b="1" sz="1400">
                  <a:solidFill>
                    <a:srgbClr val="000000"/>
                  </a:solidFill>
                  <a:latin typeface="Calibri"/>
                  <a:ea typeface="Calibri"/>
                  <a:cs typeface="Calibri"/>
                  <a:sym typeface="Calibri"/>
                </a:endParaRPr>
              </a:p>
            </p:txBody>
          </p:sp>
          <p:cxnSp>
            <p:nvCxnSpPr>
              <p:cNvPr id="2585" name="Google Shape;2585;p63"/>
              <p:cNvCxnSpPr>
                <a:stCxn id="2578" idx="4"/>
                <a:endCxn id="2584" idx="0"/>
              </p:cNvCxnSpPr>
              <p:nvPr/>
            </p:nvCxnSpPr>
            <p:spPr>
              <a:xfrm>
                <a:off x="10010729" y="3797079"/>
                <a:ext cx="0" cy="304800"/>
              </a:xfrm>
              <a:prstGeom prst="straightConnector1">
                <a:avLst/>
              </a:prstGeom>
              <a:noFill/>
              <a:ln cap="flat" cmpd="sng" w="19050">
                <a:solidFill>
                  <a:srgbClr val="1A1A19"/>
                </a:solidFill>
                <a:prstDash val="solid"/>
                <a:miter lim="800000"/>
                <a:headEnd len="sm" w="sm" type="none"/>
                <a:tailEnd len="med" w="med" type="triangle"/>
              </a:ln>
            </p:spPr>
          </p:cxnSp>
          <p:sp>
            <p:nvSpPr>
              <p:cNvPr id="2582" name="Google Shape;2582;p63"/>
              <p:cNvSpPr/>
              <p:nvPr/>
            </p:nvSpPr>
            <p:spPr>
              <a:xfrm>
                <a:off x="8746317" y="1871363"/>
                <a:ext cx="2528826"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invalid_to_exclusive_a</a:t>
                </a:r>
                <a:endParaRPr b="1" sz="1400">
                  <a:solidFill>
                    <a:srgbClr val="000000"/>
                  </a:solidFill>
                  <a:latin typeface="Calibri"/>
                  <a:ea typeface="Calibri"/>
                  <a:cs typeface="Calibri"/>
                  <a:sym typeface="Calibri"/>
                </a:endParaRPr>
              </a:p>
            </p:txBody>
          </p:sp>
          <p:cxnSp>
            <p:nvCxnSpPr>
              <p:cNvPr id="2586" name="Google Shape;2586;p63"/>
              <p:cNvCxnSpPr>
                <a:endCxn id="2582" idx="0"/>
              </p:cNvCxnSpPr>
              <p:nvPr/>
            </p:nvCxnSpPr>
            <p:spPr>
              <a:xfrm>
                <a:off x="10010730" y="1562363"/>
                <a:ext cx="0" cy="309000"/>
              </a:xfrm>
              <a:prstGeom prst="straightConnector1">
                <a:avLst/>
              </a:prstGeom>
              <a:noFill/>
              <a:ln cap="flat" cmpd="sng" w="19050">
                <a:solidFill>
                  <a:srgbClr val="1A1A19"/>
                </a:solidFill>
                <a:prstDash val="solid"/>
                <a:miter lim="800000"/>
                <a:headEnd len="sm" w="sm" type="none"/>
                <a:tailEnd len="med" w="med" type="triangle"/>
              </a:ln>
            </p:spPr>
          </p:cxnSp>
        </p:grpSp>
        <p:grpSp>
          <p:nvGrpSpPr>
            <p:cNvPr id="2587" name="Google Shape;2587;p63"/>
            <p:cNvGrpSpPr/>
            <p:nvPr/>
          </p:nvGrpSpPr>
          <p:grpSpPr>
            <a:xfrm>
              <a:off x="7883013" y="1401566"/>
              <a:ext cx="2946027" cy="3743177"/>
              <a:chOff x="8539316" y="1160661"/>
              <a:chExt cx="2946027" cy="3743177"/>
            </a:xfrm>
          </p:grpSpPr>
          <p:sp>
            <p:nvSpPr>
              <p:cNvPr id="2588" name="Google Shape;2588;p63"/>
              <p:cNvSpPr/>
              <p:nvPr/>
            </p:nvSpPr>
            <p:spPr>
              <a:xfrm>
                <a:off x="8539316" y="1182307"/>
                <a:ext cx="2946027" cy="3721531"/>
              </a:xfrm>
              <a:prstGeom prst="roundRect">
                <a:avLst>
                  <a:gd fmla="val 16667" name="adj"/>
                </a:avLst>
              </a:prstGeom>
              <a:solidFill>
                <a:srgbClr val="BFBFB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89" name="Google Shape;2589;p63"/>
              <p:cNvSpPr/>
              <p:nvPr/>
            </p:nvSpPr>
            <p:spPr>
              <a:xfrm>
                <a:off x="8746317" y="3339879"/>
                <a:ext cx="2528824" cy="457200"/>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modified_to_owned_a</a:t>
                </a:r>
                <a:endParaRPr b="1" sz="1400">
                  <a:solidFill>
                    <a:srgbClr val="000000"/>
                  </a:solidFill>
                  <a:latin typeface="Calibri"/>
                  <a:ea typeface="Calibri"/>
                  <a:cs typeface="Calibri"/>
                  <a:sym typeface="Calibri"/>
                </a:endParaRPr>
              </a:p>
            </p:txBody>
          </p:sp>
          <p:sp>
            <p:nvSpPr>
              <p:cNvPr id="2590" name="Google Shape;2590;p63"/>
              <p:cNvSpPr/>
              <p:nvPr/>
            </p:nvSpPr>
            <p:spPr>
              <a:xfrm>
                <a:off x="8746317" y="2641722"/>
                <a:ext cx="2528826"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exclusive_to_modified_a</a:t>
                </a:r>
                <a:endParaRPr b="1" sz="1400">
                  <a:solidFill>
                    <a:srgbClr val="000000"/>
                  </a:solidFill>
                  <a:latin typeface="Calibri"/>
                  <a:ea typeface="Calibri"/>
                  <a:cs typeface="Calibri"/>
                  <a:sym typeface="Calibri"/>
                </a:endParaRPr>
              </a:p>
            </p:txBody>
          </p:sp>
          <p:cxnSp>
            <p:nvCxnSpPr>
              <p:cNvPr id="2591" name="Google Shape;2591;p63"/>
              <p:cNvCxnSpPr>
                <a:stCxn id="2590" idx="4"/>
                <a:endCxn id="2589" idx="0"/>
              </p:cNvCxnSpPr>
              <p:nvPr/>
            </p:nvCxnSpPr>
            <p:spPr>
              <a:xfrm>
                <a:off x="10010730" y="3107160"/>
                <a:ext cx="0" cy="232800"/>
              </a:xfrm>
              <a:prstGeom prst="straightConnector1">
                <a:avLst/>
              </a:prstGeom>
              <a:noFill/>
              <a:ln cap="flat" cmpd="sng" w="19050">
                <a:solidFill>
                  <a:srgbClr val="1A1A19"/>
                </a:solidFill>
                <a:prstDash val="solid"/>
                <a:miter lim="800000"/>
                <a:headEnd len="sm" w="sm" type="none"/>
                <a:tailEnd len="med" w="med" type="triangle"/>
              </a:ln>
            </p:spPr>
          </p:cxnSp>
          <p:cxnSp>
            <p:nvCxnSpPr>
              <p:cNvPr id="2592" name="Google Shape;2592;p63"/>
              <p:cNvCxnSpPr>
                <a:stCxn id="2593" idx="4"/>
                <a:endCxn id="2590" idx="0"/>
              </p:cNvCxnSpPr>
              <p:nvPr/>
            </p:nvCxnSpPr>
            <p:spPr>
              <a:xfrm>
                <a:off x="10010730" y="2336801"/>
                <a:ext cx="0" cy="304800"/>
              </a:xfrm>
              <a:prstGeom prst="straightConnector1">
                <a:avLst/>
              </a:prstGeom>
              <a:noFill/>
              <a:ln cap="flat" cmpd="sng" w="19050">
                <a:solidFill>
                  <a:srgbClr val="1A1A19"/>
                </a:solidFill>
                <a:prstDash val="solid"/>
                <a:miter lim="800000"/>
                <a:headEnd len="sm" w="sm" type="none"/>
                <a:tailEnd len="med" w="med" type="triangle"/>
              </a:ln>
            </p:spPr>
          </p:cxnSp>
          <p:sp>
            <p:nvSpPr>
              <p:cNvPr id="2594" name="Google Shape;2594;p63"/>
              <p:cNvSpPr txBox="1"/>
              <p:nvPr/>
            </p:nvSpPr>
            <p:spPr>
              <a:xfrm>
                <a:off x="9839047" y="1160661"/>
                <a:ext cx="3433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2595" name="Google Shape;2595;p63"/>
              <p:cNvSpPr/>
              <p:nvPr/>
            </p:nvSpPr>
            <p:spPr>
              <a:xfrm>
                <a:off x="8746317" y="4102000"/>
                <a:ext cx="2528826"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owned_to_invalid_a</a:t>
                </a:r>
                <a:endParaRPr b="1" sz="1400">
                  <a:solidFill>
                    <a:srgbClr val="000000"/>
                  </a:solidFill>
                  <a:latin typeface="Calibri"/>
                  <a:ea typeface="Calibri"/>
                  <a:cs typeface="Calibri"/>
                  <a:sym typeface="Calibri"/>
                </a:endParaRPr>
              </a:p>
            </p:txBody>
          </p:sp>
          <p:cxnSp>
            <p:nvCxnSpPr>
              <p:cNvPr id="2596" name="Google Shape;2596;p63"/>
              <p:cNvCxnSpPr>
                <a:stCxn id="2589" idx="4"/>
                <a:endCxn id="2595" idx="0"/>
              </p:cNvCxnSpPr>
              <p:nvPr/>
            </p:nvCxnSpPr>
            <p:spPr>
              <a:xfrm>
                <a:off x="10010729" y="3797079"/>
                <a:ext cx="0" cy="304800"/>
              </a:xfrm>
              <a:prstGeom prst="straightConnector1">
                <a:avLst/>
              </a:prstGeom>
              <a:noFill/>
              <a:ln cap="flat" cmpd="sng" w="19050">
                <a:solidFill>
                  <a:srgbClr val="1A1A19"/>
                </a:solidFill>
                <a:prstDash val="solid"/>
                <a:miter lim="800000"/>
                <a:headEnd len="sm" w="sm" type="none"/>
                <a:tailEnd len="med" w="med" type="triangle"/>
              </a:ln>
            </p:spPr>
          </p:cxnSp>
          <p:sp>
            <p:nvSpPr>
              <p:cNvPr id="2593" name="Google Shape;2593;p63"/>
              <p:cNvSpPr/>
              <p:nvPr/>
            </p:nvSpPr>
            <p:spPr>
              <a:xfrm>
                <a:off x="8746317" y="1871363"/>
                <a:ext cx="2528826"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invalid_to_exclusive_a</a:t>
                </a:r>
                <a:endParaRPr b="1" sz="1400">
                  <a:solidFill>
                    <a:srgbClr val="000000"/>
                  </a:solidFill>
                  <a:latin typeface="Calibri"/>
                  <a:ea typeface="Calibri"/>
                  <a:cs typeface="Calibri"/>
                  <a:sym typeface="Calibri"/>
                </a:endParaRPr>
              </a:p>
            </p:txBody>
          </p:sp>
          <p:cxnSp>
            <p:nvCxnSpPr>
              <p:cNvPr id="2597" name="Google Shape;2597;p63"/>
              <p:cNvCxnSpPr>
                <a:endCxn id="2593" idx="0"/>
              </p:cNvCxnSpPr>
              <p:nvPr/>
            </p:nvCxnSpPr>
            <p:spPr>
              <a:xfrm>
                <a:off x="10010730" y="1562363"/>
                <a:ext cx="0" cy="309000"/>
              </a:xfrm>
              <a:prstGeom prst="straightConnector1">
                <a:avLst/>
              </a:prstGeom>
              <a:noFill/>
              <a:ln cap="flat" cmpd="sng" w="19050">
                <a:solidFill>
                  <a:srgbClr val="1A1A19"/>
                </a:solidFill>
                <a:prstDash val="solid"/>
                <a:miter lim="800000"/>
                <a:headEnd len="sm" w="sm" type="none"/>
                <a:tailEnd len="med" w="med" type="triangle"/>
              </a:ln>
            </p:spPr>
          </p:cxnSp>
        </p:grpSp>
        <p:grpSp>
          <p:nvGrpSpPr>
            <p:cNvPr id="2598" name="Google Shape;2598;p63"/>
            <p:cNvGrpSpPr/>
            <p:nvPr/>
          </p:nvGrpSpPr>
          <p:grpSpPr>
            <a:xfrm>
              <a:off x="7465032" y="1234080"/>
              <a:ext cx="2946027" cy="3743177"/>
              <a:chOff x="8539316" y="1160661"/>
              <a:chExt cx="2946027" cy="3743177"/>
            </a:xfrm>
          </p:grpSpPr>
          <p:sp>
            <p:nvSpPr>
              <p:cNvPr id="2599" name="Google Shape;2599;p63"/>
              <p:cNvSpPr/>
              <p:nvPr/>
            </p:nvSpPr>
            <p:spPr>
              <a:xfrm>
                <a:off x="8539316" y="1182307"/>
                <a:ext cx="2946027" cy="3721531"/>
              </a:xfrm>
              <a:prstGeom prst="roundRect">
                <a:avLst>
                  <a:gd fmla="val 16667" name="adj"/>
                </a:avLst>
              </a:prstGeom>
              <a:solidFill>
                <a:srgbClr val="BFBFB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00" name="Google Shape;2600;p63"/>
              <p:cNvSpPr/>
              <p:nvPr/>
            </p:nvSpPr>
            <p:spPr>
              <a:xfrm>
                <a:off x="8746317" y="3339879"/>
                <a:ext cx="2528824" cy="457200"/>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modified_to_owned_a</a:t>
                </a:r>
                <a:endParaRPr b="1" sz="1400">
                  <a:solidFill>
                    <a:srgbClr val="000000"/>
                  </a:solidFill>
                  <a:latin typeface="Calibri"/>
                  <a:ea typeface="Calibri"/>
                  <a:cs typeface="Calibri"/>
                  <a:sym typeface="Calibri"/>
                </a:endParaRPr>
              </a:p>
            </p:txBody>
          </p:sp>
          <p:sp>
            <p:nvSpPr>
              <p:cNvPr id="2601" name="Google Shape;2601;p63"/>
              <p:cNvSpPr/>
              <p:nvPr/>
            </p:nvSpPr>
            <p:spPr>
              <a:xfrm>
                <a:off x="8746317" y="2641722"/>
                <a:ext cx="2528826"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exclusive_to_modified_a</a:t>
                </a:r>
                <a:endParaRPr b="1" sz="1400">
                  <a:solidFill>
                    <a:srgbClr val="000000"/>
                  </a:solidFill>
                  <a:latin typeface="Calibri"/>
                  <a:ea typeface="Calibri"/>
                  <a:cs typeface="Calibri"/>
                  <a:sym typeface="Calibri"/>
                </a:endParaRPr>
              </a:p>
            </p:txBody>
          </p:sp>
          <p:cxnSp>
            <p:nvCxnSpPr>
              <p:cNvPr id="2602" name="Google Shape;2602;p63"/>
              <p:cNvCxnSpPr>
                <a:stCxn id="2601" idx="4"/>
                <a:endCxn id="2600" idx="0"/>
              </p:cNvCxnSpPr>
              <p:nvPr/>
            </p:nvCxnSpPr>
            <p:spPr>
              <a:xfrm>
                <a:off x="10010730" y="3107160"/>
                <a:ext cx="0" cy="232800"/>
              </a:xfrm>
              <a:prstGeom prst="straightConnector1">
                <a:avLst/>
              </a:prstGeom>
              <a:noFill/>
              <a:ln cap="flat" cmpd="sng" w="19050">
                <a:solidFill>
                  <a:srgbClr val="1A1A19"/>
                </a:solidFill>
                <a:prstDash val="solid"/>
                <a:miter lim="800000"/>
                <a:headEnd len="sm" w="sm" type="none"/>
                <a:tailEnd len="med" w="med" type="triangle"/>
              </a:ln>
            </p:spPr>
          </p:cxnSp>
          <p:cxnSp>
            <p:nvCxnSpPr>
              <p:cNvPr id="2603" name="Google Shape;2603;p63"/>
              <p:cNvCxnSpPr>
                <a:stCxn id="2604" idx="4"/>
                <a:endCxn id="2601" idx="0"/>
              </p:cNvCxnSpPr>
              <p:nvPr/>
            </p:nvCxnSpPr>
            <p:spPr>
              <a:xfrm>
                <a:off x="10010730" y="2336801"/>
                <a:ext cx="0" cy="304800"/>
              </a:xfrm>
              <a:prstGeom prst="straightConnector1">
                <a:avLst/>
              </a:prstGeom>
              <a:noFill/>
              <a:ln cap="flat" cmpd="sng" w="19050">
                <a:solidFill>
                  <a:srgbClr val="1A1A19"/>
                </a:solidFill>
                <a:prstDash val="solid"/>
                <a:miter lim="800000"/>
                <a:headEnd len="sm" w="sm" type="none"/>
                <a:tailEnd len="med" w="med" type="triangle"/>
              </a:ln>
            </p:spPr>
          </p:cxnSp>
          <p:sp>
            <p:nvSpPr>
              <p:cNvPr id="2605" name="Google Shape;2605;p63"/>
              <p:cNvSpPr txBox="1"/>
              <p:nvPr/>
            </p:nvSpPr>
            <p:spPr>
              <a:xfrm>
                <a:off x="9839047" y="1160661"/>
                <a:ext cx="3433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2606" name="Google Shape;2606;p63"/>
              <p:cNvSpPr/>
              <p:nvPr/>
            </p:nvSpPr>
            <p:spPr>
              <a:xfrm>
                <a:off x="8746317" y="4102000"/>
                <a:ext cx="2528826"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owned_to_invalid_a</a:t>
                </a:r>
                <a:endParaRPr b="1" sz="1400">
                  <a:solidFill>
                    <a:srgbClr val="000000"/>
                  </a:solidFill>
                  <a:latin typeface="Calibri"/>
                  <a:ea typeface="Calibri"/>
                  <a:cs typeface="Calibri"/>
                  <a:sym typeface="Calibri"/>
                </a:endParaRPr>
              </a:p>
            </p:txBody>
          </p:sp>
          <p:cxnSp>
            <p:nvCxnSpPr>
              <p:cNvPr id="2607" name="Google Shape;2607;p63"/>
              <p:cNvCxnSpPr>
                <a:stCxn id="2600" idx="4"/>
                <a:endCxn id="2606" idx="0"/>
              </p:cNvCxnSpPr>
              <p:nvPr/>
            </p:nvCxnSpPr>
            <p:spPr>
              <a:xfrm>
                <a:off x="10010729" y="3797079"/>
                <a:ext cx="0" cy="304800"/>
              </a:xfrm>
              <a:prstGeom prst="straightConnector1">
                <a:avLst/>
              </a:prstGeom>
              <a:noFill/>
              <a:ln cap="flat" cmpd="sng" w="19050">
                <a:solidFill>
                  <a:srgbClr val="1A1A19"/>
                </a:solidFill>
                <a:prstDash val="solid"/>
                <a:miter lim="800000"/>
                <a:headEnd len="sm" w="sm" type="none"/>
                <a:tailEnd len="med" w="med" type="triangle"/>
              </a:ln>
            </p:spPr>
          </p:cxnSp>
          <p:sp>
            <p:nvSpPr>
              <p:cNvPr id="2604" name="Google Shape;2604;p63"/>
              <p:cNvSpPr/>
              <p:nvPr/>
            </p:nvSpPr>
            <p:spPr>
              <a:xfrm>
                <a:off x="8746317" y="1871363"/>
                <a:ext cx="2528826"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invalid_to_exclusive_a</a:t>
                </a:r>
                <a:endParaRPr b="1" sz="1400">
                  <a:solidFill>
                    <a:srgbClr val="000000"/>
                  </a:solidFill>
                  <a:latin typeface="Calibri"/>
                  <a:ea typeface="Calibri"/>
                  <a:cs typeface="Calibri"/>
                  <a:sym typeface="Calibri"/>
                </a:endParaRPr>
              </a:p>
            </p:txBody>
          </p:sp>
          <p:cxnSp>
            <p:nvCxnSpPr>
              <p:cNvPr id="2608" name="Google Shape;2608;p63"/>
              <p:cNvCxnSpPr>
                <a:endCxn id="2604" idx="0"/>
              </p:cNvCxnSpPr>
              <p:nvPr/>
            </p:nvCxnSpPr>
            <p:spPr>
              <a:xfrm>
                <a:off x="10010730" y="1562363"/>
                <a:ext cx="0" cy="309000"/>
              </a:xfrm>
              <a:prstGeom prst="straightConnector1">
                <a:avLst/>
              </a:prstGeom>
              <a:noFill/>
              <a:ln cap="flat" cmpd="sng" w="19050">
                <a:solidFill>
                  <a:srgbClr val="1A1A19"/>
                </a:solidFill>
                <a:prstDash val="solid"/>
                <a:miter lim="800000"/>
                <a:headEnd len="sm" w="sm" type="none"/>
                <a:tailEnd len="med" w="med" type="triangle"/>
              </a:ln>
            </p:spPr>
          </p:cxnSp>
        </p:grpSp>
      </p:grpSp>
      <p:sp>
        <p:nvSpPr>
          <p:cNvPr id="2609" name="Google Shape;2609;p63"/>
          <p:cNvSpPr/>
          <p:nvPr/>
        </p:nvSpPr>
        <p:spPr>
          <a:xfrm>
            <a:off x="4873137" y="1276352"/>
            <a:ext cx="1266437" cy="353838"/>
          </a:xfrm>
          <a:custGeom>
            <a:rect b="b" l="l" r="r" t="t"/>
            <a:pathLst>
              <a:path extrusionOk="0" h="120000" w="120000">
                <a:moveTo>
                  <a:pt x="0" y="0"/>
                </a:moveTo>
                <a:lnTo>
                  <a:pt x="120000" y="0"/>
                </a:lnTo>
                <a:lnTo>
                  <a:pt x="120000" y="120000"/>
                </a:lnTo>
                <a:lnTo>
                  <a:pt x="0" y="120000"/>
                </a:lnTo>
                <a:close/>
              </a:path>
              <a:path extrusionOk="0" fill="none" h="120000" w="120000">
                <a:moveTo>
                  <a:pt x="-862" y="55818"/>
                </a:moveTo>
                <a:lnTo>
                  <a:pt x="-83936" y="130732"/>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Instantiate</a:t>
            </a:r>
            <a:endParaRPr/>
          </a:p>
        </p:txBody>
      </p:sp>
      <p:sp>
        <p:nvSpPr>
          <p:cNvPr id="2610" name="Google Shape;2610;p63"/>
          <p:cNvSpPr/>
          <p:nvPr/>
        </p:nvSpPr>
        <p:spPr>
          <a:xfrm>
            <a:off x="4623786" y="1944381"/>
            <a:ext cx="2413036" cy="637280"/>
          </a:xfrm>
          <a:custGeom>
            <a:rect b="b" l="l" r="r" t="t"/>
            <a:pathLst>
              <a:path extrusionOk="0" h="120000" w="120000">
                <a:moveTo>
                  <a:pt x="0" y="0"/>
                </a:moveTo>
                <a:lnTo>
                  <a:pt x="120000" y="0"/>
                </a:lnTo>
                <a:lnTo>
                  <a:pt x="120000" y="120000"/>
                </a:lnTo>
                <a:lnTo>
                  <a:pt x="0" y="120000"/>
                </a:lnTo>
                <a:close/>
              </a:path>
              <a:path extrusionOk="0" fill="none" h="120000" w="120000">
                <a:moveTo>
                  <a:pt x="-613" y="58550"/>
                </a:moveTo>
                <a:lnTo>
                  <a:pt x="-33830" y="57655"/>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Declare available system memory </a:t>
            </a:r>
            <a:endParaRPr/>
          </a:p>
        </p:txBody>
      </p:sp>
      <p:sp>
        <p:nvSpPr>
          <p:cNvPr id="2611" name="Google Shape;2611;p63"/>
          <p:cNvSpPr/>
          <p:nvPr/>
        </p:nvSpPr>
        <p:spPr>
          <a:xfrm>
            <a:off x="8281219" y="5048514"/>
            <a:ext cx="3251571" cy="821343"/>
          </a:xfrm>
          <a:custGeom>
            <a:rect b="b" l="l" r="r" t="t"/>
            <a:pathLst>
              <a:path extrusionOk="0" h="120000" w="120000">
                <a:moveTo>
                  <a:pt x="0" y="0"/>
                </a:moveTo>
                <a:lnTo>
                  <a:pt x="120000" y="0"/>
                </a:lnTo>
                <a:lnTo>
                  <a:pt x="120000" y="120000"/>
                </a:lnTo>
                <a:lnTo>
                  <a:pt x="0" y="120000"/>
                </a:lnTo>
                <a:close/>
              </a:path>
              <a:path extrusionOk="0" fill="none" h="120000" w="120000">
                <a:moveTo>
                  <a:pt x="18709" y="2526"/>
                </a:moveTo>
                <a:lnTo>
                  <a:pt x="19744" y="-110868"/>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Each inference chain of random transitions reuses one random address</a:t>
            </a:r>
            <a:endParaRPr/>
          </a:p>
        </p:txBody>
      </p:sp>
      <p:sp>
        <p:nvSpPr>
          <p:cNvPr id="2612" name="Google Shape;2612;p63"/>
          <p:cNvSpPr/>
          <p:nvPr/>
        </p:nvSpPr>
        <p:spPr>
          <a:xfrm>
            <a:off x="3485389" y="3995153"/>
            <a:ext cx="2413036" cy="637280"/>
          </a:xfrm>
          <a:custGeom>
            <a:rect b="b" l="l" r="r" t="t"/>
            <a:pathLst>
              <a:path extrusionOk="0" h="120000" w="120000">
                <a:moveTo>
                  <a:pt x="0" y="0"/>
                </a:moveTo>
                <a:lnTo>
                  <a:pt x="120000" y="0"/>
                </a:lnTo>
                <a:lnTo>
                  <a:pt x="120000" y="120000"/>
                </a:lnTo>
                <a:lnTo>
                  <a:pt x="0" y="120000"/>
                </a:lnTo>
                <a:close/>
              </a:path>
              <a:path extrusionOk="0" fill="none" h="120000" w="120000">
                <a:moveTo>
                  <a:pt x="-613" y="58550"/>
                </a:moveTo>
                <a:lnTo>
                  <a:pt x="-36137" y="-28435"/>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Force a chain of 20 coherency transitions</a:t>
            </a:r>
            <a:endParaRPr/>
          </a:p>
        </p:txBody>
      </p:sp>
      <p:sp>
        <p:nvSpPr>
          <p:cNvPr id="2613" name="Google Shape;2613;p63"/>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614" name="Google Shape;2614;p63"/>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3">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3">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3">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3">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3">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3">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3">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3">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3">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3">
                                            <p:txEl>
                                              <p:pRg end="9" st="9"/>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3">
                                            <p:txEl>
                                              <p:pRg end="10" st="1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3">
                                            <p:txEl>
                                              <p:pRg end="11" st="1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3">
                                            <p:txEl>
                                              <p:pRg end="12" st="1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3">
                                            <p:txEl>
                                              <p:pRg end="13" st="1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3">
                                            <p:txEl>
                                              <p:pRg end="14" st="1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3">
                                            <p:txEl>
                                              <p:pRg end="15" st="1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3">
                                            <p:txEl>
                                              <p:pRg end="16" st="1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563">
                                            <p:txEl>
                                              <p:pRg end="17" st="1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0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8" name="Shape 2618"/>
        <p:cNvGrpSpPr/>
        <p:nvPr/>
      </p:nvGrpSpPr>
      <p:grpSpPr>
        <a:xfrm>
          <a:off x="0" y="0"/>
          <a:ext cx="0" cy="0"/>
          <a:chOff x="0" y="0"/>
          <a:chExt cx="0" cy="0"/>
        </a:xfrm>
      </p:grpSpPr>
      <p:sp>
        <p:nvSpPr>
          <p:cNvPr id="2619" name="Google Shape;2619;p6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Solution #3: Combing Solution #1 &amp; #2</a:t>
            </a:r>
            <a:endParaRPr/>
          </a:p>
        </p:txBody>
      </p:sp>
      <p:pic>
        <p:nvPicPr>
          <p:cNvPr id="2620" name="Google Shape;2620;p64"/>
          <p:cNvPicPr preferRelativeResize="0"/>
          <p:nvPr/>
        </p:nvPicPr>
        <p:blipFill rotWithShape="1">
          <a:blip r:embed="rId3">
            <a:alphaModFix/>
          </a:blip>
          <a:srcRect b="0" l="0" r="0" t="0"/>
          <a:stretch/>
        </p:blipFill>
        <p:spPr>
          <a:xfrm>
            <a:off x="7282440" y="2870866"/>
            <a:ext cx="3686270" cy="3026570"/>
          </a:xfrm>
          <a:prstGeom prst="rect">
            <a:avLst/>
          </a:prstGeom>
          <a:noFill/>
          <a:ln>
            <a:noFill/>
          </a:ln>
        </p:spPr>
      </p:pic>
      <p:sp>
        <p:nvSpPr>
          <p:cNvPr id="2621" name="Google Shape;2621;p64"/>
          <p:cNvSpPr txBox="1"/>
          <p:nvPr/>
        </p:nvSpPr>
        <p:spPr>
          <a:xfrm>
            <a:off x="838200" y="1233577"/>
            <a:ext cx="4572000" cy="4943386"/>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Traversing cache states must access DDR memory at various times</a:t>
            </a:r>
            <a:endParaRPr/>
          </a:p>
          <a:p>
            <a:pPr indent="-228600" lvl="0" marL="228600" marR="0" rtl="0" algn="l">
              <a:lnSpc>
                <a:spcPct val="90000"/>
              </a:lnSpc>
              <a:spcBef>
                <a:spcPts val="100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DDR read/write operations have different timings based on pattern of address and page management.</a:t>
            </a:r>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228600" lvl="0" marL="228600" marR="0" rtl="0" algn="l">
              <a:lnSpc>
                <a:spcPct val="90000"/>
              </a:lnSpc>
              <a:spcBef>
                <a:spcPts val="1000"/>
              </a:spcBef>
              <a:spcAft>
                <a:spcPts val="0"/>
              </a:spcAft>
              <a:buClr>
                <a:schemeClr val="dk1"/>
              </a:buClr>
              <a:buSzPts val="2400"/>
              <a:buFont typeface="Arial"/>
              <a:buChar char="•"/>
            </a:pPr>
            <a:r>
              <a:rPr b="1" lang="en-US" sz="2400">
                <a:solidFill>
                  <a:schemeClr val="dk1"/>
                </a:solidFill>
                <a:latin typeface="Calibri"/>
                <a:ea typeface="Calibri"/>
                <a:cs typeface="Calibri"/>
                <a:sym typeface="Calibri"/>
              </a:rPr>
              <a:t>Objective: </a:t>
            </a:r>
            <a:r>
              <a:rPr lang="en-US" sz="2400">
                <a:solidFill>
                  <a:schemeClr val="dk1"/>
                </a:solidFill>
                <a:latin typeface="Calibri"/>
                <a:ea typeface="Calibri"/>
                <a:cs typeface="Calibri"/>
                <a:sym typeface="Calibri"/>
              </a:rPr>
              <a:t>Generate sequences of operations scheduled on correct cores to traverse all coherency transitions while stressing DDR Page management </a:t>
            </a:r>
            <a:endParaRPr/>
          </a:p>
        </p:txBody>
      </p:sp>
      <p:pic>
        <p:nvPicPr>
          <p:cNvPr descr="Diagram&#10;&#10;Description automatically generated" id="2622" name="Google Shape;2622;p64"/>
          <p:cNvPicPr preferRelativeResize="0"/>
          <p:nvPr/>
        </p:nvPicPr>
        <p:blipFill rotWithShape="1">
          <a:blip r:embed="rId4">
            <a:alphaModFix/>
          </a:blip>
          <a:srcRect b="0" l="0" r="0" t="0"/>
          <a:stretch/>
        </p:blipFill>
        <p:spPr>
          <a:xfrm>
            <a:off x="6863975" y="1233577"/>
            <a:ext cx="4048421" cy="1637289"/>
          </a:xfrm>
          <a:prstGeom prst="rect">
            <a:avLst/>
          </a:prstGeom>
          <a:noFill/>
          <a:ln>
            <a:noFill/>
          </a:ln>
        </p:spPr>
      </p:pic>
      <p:sp>
        <p:nvSpPr>
          <p:cNvPr id="2623" name="Google Shape;2623;p64"/>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624" name="Google Shape;2624;p64"/>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8" name="Shape 2628"/>
        <p:cNvGrpSpPr/>
        <p:nvPr/>
      </p:nvGrpSpPr>
      <p:grpSpPr>
        <a:xfrm>
          <a:off x="0" y="0"/>
          <a:ext cx="0" cy="0"/>
          <a:chOff x="0" y="0"/>
          <a:chExt cx="0" cy="0"/>
        </a:xfrm>
      </p:grpSpPr>
      <p:sp>
        <p:nvSpPr>
          <p:cNvPr id="2629" name="Google Shape;2629;p6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Combining Problem #1 and Problem #2</a:t>
            </a:r>
            <a:endParaRPr/>
          </a:p>
        </p:txBody>
      </p:sp>
      <p:sp>
        <p:nvSpPr>
          <p:cNvPr id="2630" name="Google Shape;2630;p65"/>
          <p:cNvSpPr txBox="1"/>
          <p:nvPr/>
        </p:nvSpPr>
        <p:spPr>
          <a:xfrm>
            <a:off x="534378" y="1161352"/>
            <a:ext cx="7619022" cy="52322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Student Takeaway: </a:t>
            </a:r>
            <a:r>
              <a:rPr lang="en-US" sz="2800">
                <a:solidFill>
                  <a:schemeClr val="dk1"/>
                </a:solidFill>
                <a:latin typeface="Arial"/>
                <a:ea typeface="Arial"/>
                <a:cs typeface="Arial"/>
                <a:sym typeface="Arial"/>
              </a:rPr>
              <a:t>Composition of scenarios</a:t>
            </a:r>
            <a:endParaRPr/>
          </a:p>
        </p:txBody>
      </p:sp>
      <p:sp>
        <p:nvSpPr>
          <p:cNvPr id="2631" name="Google Shape;2631;p65"/>
          <p:cNvSpPr/>
          <p:nvPr/>
        </p:nvSpPr>
        <p:spPr>
          <a:xfrm>
            <a:off x="534379" y="1749279"/>
            <a:ext cx="4024369" cy="4273834"/>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component </a:t>
            </a:r>
            <a:r>
              <a:rPr lang="en-US" sz="1200">
                <a:solidFill>
                  <a:schemeClr val="dk1"/>
                </a:solidFill>
                <a:latin typeface="Consolas"/>
                <a:ea typeface="Consolas"/>
                <a:cs typeface="Consolas"/>
                <a:sym typeface="Consolas"/>
              </a:rPr>
              <a:t>coherency_ddr_test_c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ddr_page_addrs_c ddr_page_addrs;</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mem_ops_c mem_ops;</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coherency_c coherency;</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pool</a:t>
            </a:r>
            <a:r>
              <a:rPr lang="en-US" sz="1200">
                <a:solidFill>
                  <a:schemeClr val="dk1"/>
                </a:solidFill>
                <a:latin typeface="Consolas"/>
                <a:ea typeface="Consolas"/>
                <a:cs typeface="Consolas"/>
                <a:sym typeface="Consolas"/>
              </a:rPr>
              <a:t> addr_s addr_p;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bind addr_p *;</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coherency_ddr_test_a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int</a:t>
            </a:r>
            <a:r>
              <a:rPr lang="en-US" sz="1200">
                <a:solidFill>
                  <a:schemeClr val="dk1"/>
                </a:solidFill>
                <a:latin typeface="Consolas"/>
                <a:ea typeface="Consolas"/>
                <a:cs typeface="Consolas"/>
                <a:sym typeface="Consolas"/>
              </a:rPr>
              <a:t> count;</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activity</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ddr_page_addrs_c::select_strategy_a;</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ddr_page_addrs_c::constrain_addr_a;</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coherency_c::reset_counter_a;</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coherency_c::state_selector_a</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with {count == this.count;};</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a:t>
            </a:r>
            <a:endParaRPr/>
          </a:p>
        </p:txBody>
      </p:sp>
      <p:sp>
        <p:nvSpPr>
          <p:cNvPr id="2632" name="Google Shape;2632;p65"/>
          <p:cNvSpPr/>
          <p:nvPr/>
        </p:nvSpPr>
        <p:spPr>
          <a:xfrm>
            <a:off x="4668546" y="3021739"/>
            <a:ext cx="4595012" cy="368576"/>
          </a:xfrm>
          <a:custGeom>
            <a:rect b="b" l="l" r="r" t="t"/>
            <a:pathLst>
              <a:path extrusionOk="0" h="120000" w="120000">
                <a:moveTo>
                  <a:pt x="0" y="0"/>
                </a:moveTo>
                <a:lnTo>
                  <a:pt x="120000" y="0"/>
                </a:lnTo>
                <a:lnTo>
                  <a:pt x="120000" y="120000"/>
                </a:lnTo>
                <a:lnTo>
                  <a:pt x="0" y="120000"/>
                </a:lnTo>
                <a:close/>
              </a:path>
              <a:path extrusionOk="0" fill="none" h="120000" w="120000">
                <a:moveTo>
                  <a:pt x="-613" y="58550"/>
                </a:moveTo>
                <a:lnTo>
                  <a:pt x="-51300" y="154698"/>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`count` variable will be constrained from above</a:t>
            </a:r>
            <a:endParaRPr/>
          </a:p>
        </p:txBody>
      </p:sp>
      <p:sp>
        <p:nvSpPr>
          <p:cNvPr id="2633" name="Google Shape;2633;p65"/>
          <p:cNvSpPr/>
          <p:nvPr/>
        </p:nvSpPr>
        <p:spPr>
          <a:xfrm>
            <a:off x="4661704" y="5081182"/>
            <a:ext cx="4963722" cy="368576"/>
          </a:xfrm>
          <a:custGeom>
            <a:rect b="b" l="l" r="r" t="t"/>
            <a:pathLst>
              <a:path extrusionOk="0" h="120000" w="120000">
                <a:moveTo>
                  <a:pt x="0" y="0"/>
                </a:moveTo>
                <a:lnTo>
                  <a:pt x="120000" y="0"/>
                </a:lnTo>
                <a:lnTo>
                  <a:pt x="120000" y="120000"/>
                </a:lnTo>
                <a:lnTo>
                  <a:pt x="0" y="120000"/>
                </a:lnTo>
                <a:close/>
              </a:path>
              <a:path extrusionOk="0" fill="none" h="120000" w="120000">
                <a:moveTo>
                  <a:pt x="-613" y="58550"/>
                </a:moveTo>
                <a:lnTo>
                  <a:pt x="-15626" y="72374"/>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Infer random sequence of coherency transitions </a:t>
            </a:r>
            <a:endParaRPr/>
          </a:p>
        </p:txBody>
      </p:sp>
      <p:sp>
        <p:nvSpPr>
          <p:cNvPr id="2634" name="Google Shape;2634;p65"/>
          <p:cNvSpPr/>
          <p:nvPr/>
        </p:nvSpPr>
        <p:spPr>
          <a:xfrm>
            <a:off x="4668546" y="2031250"/>
            <a:ext cx="1902899" cy="368576"/>
          </a:xfrm>
          <a:custGeom>
            <a:rect b="b" l="l" r="r" t="t"/>
            <a:pathLst>
              <a:path extrusionOk="0" h="120000" w="120000">
                <a:moveTo>
                  <a:pt x="0" y="0"/>
                </a:moveTo>
                <a:lnTo>
                  <a:pt x="120000" y="0"/>
                </a:lnTo>
                <a:lnTo>
                  <a:pt x="120000" y="120000"/>
                </a:lnTo>
                <a:lnTo>
                  <a:pt x="0" y="120000"/>
                </a:lnTo>
                <a:close/>
              </a:path>
              <a:path extrusionOk="0" fill="none" h="120000" w="120000">
                <a:moveTo>
                  <a:pt x="-613" y="58550"/>
                </a:moveTo>
                <a:lnTo>
                  <a:pt x="-115399" y="159616"/>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Instantiate &amp; bind</a:t>
            </a:r>
            <a:endParaRPr/>
          </a:p>
        </p:txBody>
      </p:sp>
      <p:sp>
        <p:nvSpPr>
          <p:cNvPr id="2635" name="Google Shape;2635;p65"/>
          <p:cNvSpPr/>
          <p:nvPr/>
        </p:nvSpPr>
        <p:spPr>
          <a:xfrm>
            <a:off x="4668546" y="3604768"/>
            <a:ext cx="2352901" cy="368576"/>
          </a:xfrm>
          <a:custGeom>
            <a:rect b="b" l="l" r="r" t="t"/>
            <a:pathLst>
              <a:path extrusionOk="0" h="120000" w="120000">
                <a:moveTo>
                  <a:pt x="0" y="0"/>
                </a:moveTo>
                <a:lnTo>
                  <a:pt x="120000" y="0"/>
                </a:lnTo>
                <a:lnTo>
                  <a:pt x="120000" y="120000"/>
                </a:lnTo>
                <a:lnTo>
                  <a:pt x="0" y="120000"/>
                </a:lnTo>
                <a:close/>
              </a:path>
              <a:path extrusionOk="0" fill="none" h="120000" w="120000">
                <a:moveTo>
                  <a:pt x="-613" y="58550"/>
                </a:moveTo>
                <a:lnTo>
                  <a:pt x="-37267" y="110789"/>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Pick DDR bank address</a:t>
            </a:r>
            <a:endParaRPr/>
          </a:p>
        </p:txBody>
      </p:sp>
      <p:sp>
        <p:nvSpPr>
          <p:cNvPr id="2636" name="Google Shape;2636;p65"/>
          <p:cNvSpPr/>
          <p:nvPr/>
        </p:nvSpPr>
        <p:spPr>
          <a:xfrm>
            <a:off x="4661705" y="4452247"/>
            <a:ext cx="2971550" cy="368576"/>
          </a:xfrm>
          <a:custGeom>
            <a:rect b="b" l="l" r="r" t="t"/>
            <a:pathLst>
              <a:path extrusionOk="0" h="120000" w="120000">
                <a:moveTo>
                  <a:pt x="0" y="0"/>
                </a:moveTo>
                <a:lnTo>
                  <a:pt x="120000" y="0"/>
                </a:lnTo>
                <a:lnTo>
                  <a:pt x="120000" y="120000"/>
                </a:lnTo>
                <a:lnTo>
                  <a:pt x="0" y="120000"/>
                </a:lnTo>
                <a:close/>
              </a:path>
              <a:path extrusionOk="0" fill="none" h="120000" w="120000">
                <a:moveTo>
                  <a:pt x="-613" y="58550"/>
                </a:moveTo>
                <a:lnTo>
                  <a:pt x="-27304" y="81978"/>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reset scenario length counter</a:t>
            </a:r>
            <a:endParaRPr/>
          </a:p>
        </p:txBody>
      </p:sp>
      <p:sp>
        <p:nvSpPr>
          <p:cNvPr id="2637" name="Google Shape;2637;p65"/>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638" name="Google Shape;2638;p65"/>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1">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1">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1">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1">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1">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1">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1">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1">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1">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1">
                                            <p:txEl>
                                              <p:pRg end="9" st="9"/>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1">
                                            <p:txEl>
                                              <p:pRg end="10" st="1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1">
                                            <p:txEl>
                                              <p:pRg end="11" st="1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1">
                                            <p:txEl>
                                              <p:pRg end="12" st="1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1">
                                            <p:txEl>
                                              <p:pRg end="13" st="1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1">
                                            <p:txEl>
                                              <p:pRg end="14" st="1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1">
                                            <p:txEl>
                                              <p:pRg end="15" st="1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1">
                                            <p:txEl>
                                              <p:pRg end="16" st="1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1">
                                            <p:txEl>
                                              <p:pRg end="17" st="1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1">
                                            <p:txEl>
                                              <p:pRg end="18" st="1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1">
                                            <p:txEl>
                                              <p:pRg end="19" st="19"/>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1">
                                            <p:txEl>
                                              <p:pRg end="20" st="2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2" name="Shape 2642"/>
        <p:cNvGrpSpPr/>
        <p:nvPr/>
      </p:nvGrpSpPr>
      <p:grpSpPr>
        <a:xfrm>
          <a:off x="0" y="0"/>
          <a:ext cx="0" cy="0"/>
          <a:chOff x="0" y="0"/>
          <a:chExt cx="0" cy="0"/>
        </a:xfrm>
      </p:grpSpPr>
      <p:sp>
        <p:nvSpPr>
          <p:cNvPr id="2643" name="Google Shape;2643;p6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Combining Problem #1 and Problem #2</a:t>
            </a:r>
            <a:endParaRPr/>
          </a:p>
        </p:txBody>
      </p:sp>
      <p:sp>
        <p:nvSpPr>
          <p:cNvPr id="2644" name="Google Shape;2644;p66"/>
          <p:cNvSpPr/>
          <p:nvPr/>
        </p:nvSpPr>
        <p:spPr>
          <a:xfrm>
            <a:off x="659210" y="1467445"/>
            <a:ext cx="4892386" cy="3778007"/>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component </a:t>
            </a:r>
            <a:r>
              <a:rPr lang="en-US" sz="1200">
                <a:solidFill>
                  <a:schemeClr val="dk1"/>
                </a:solidFill>
                <a:latin typeface="Consolas"/>
                <a:ea typeface="Consolas"/>
                <a:cs typeface="Consolas"/>
                <a:sym typeface="Consolas"/>
              </a:rPr>
              <a:t>pss_top_coherency_ddr_c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cores_c cores;</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coherency_ddr_test_c coherency_ddr_test[10];</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transparent_addr_space_c&lt;&gt; sys_mem;</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exec init_up {...}</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entry_a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activity</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schedule</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replicate</a:t>
            </a:r>
            <a:r>
              <a:rPr lang="en-US" sz="1200">
                <a:solidFill>
                  <a:schemeClr val="dk1"/>
                </a:solidFill>
                <a:latin typeface="Consolas"/>
                <a:ea typeface="Consolas"/>
                <a:cs typeface="Consolas"/>
                <a:sym typeface="Consolas"/>
              </a:rPr>
              <a:t> (100)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coherency_ddr_test_c::coherency_ddr_test_a</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with</a:t>
            </a:r>
            <a:r>
              <a:rPr lang="en-US" sz="1200">
                <a:solidFill>
                  <a:schemeClr val="dk1"/>
                </a:solidFill>
                <a:latin typeface="Consolas"/>
                <a:ea typeface="Consolas"/>
                <a:cs typeface="Consolas"/>
                <a:sym typeface="Consolas"/>
              </a:rPr>
              <a:t> {count == this.count;};</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a:t>
            </a:r>
            <a:endParaRPr/>
          </a:p>
        </p:txBody>
      </p:sp>
      <p:grpSp>
        <p:nvGrpSpPr>
          <p:cNvPr id="2645" name="Google Shape;2645;p66"/>
          <p:cNvGrpSpPr/>
          <p:nvPr/>
        </p:nvGrpSpPr>
        <p:grpSpPr>
          <a:xfrm>
            <a:off x="8785336" y="1486541"/>
            <a:ext cx="2872285" cy="3085458"/>
            <a:chOff x="7465032" y="1234080"/>
            <a:chExt cx="4020311" cy="4318687"/>
          </a:xfrm>
        </p:grpSpPr>
        <p:grpSp>
          <p:nvGrpSpPr>
            <p:cNvPr id="2646" name="Google Shape;2646;p66"/>
            <p:cNvGrpSpPr/>
            <p:nvPr/>
          </p:nvGrpSpPr>
          <p:grpSpPr>
            <a:xfrm>
              <a:off x="8539316" y="1809590"/>
              <a:ext cx="2946027" cy="3743177"/>
              <a:chOff x="8539316" y="1160661"/>
              <a:chExt cx="2946027" cy="3743177"/>
            </a:xfrm>
          </p:grpSpPr>
          <p:sp>
            <p:nvSpPr>
              <p:cNvPr id="2647" name="Google Shape;2647;p66"/>
              <p:cNvSpPr/>
              <p:nvPr/>
            </p:nvSpPr>
            <p:spPr>
              <a:xfrm>
                <a:off x="8539316" y="1182307"/>
                <a:ext cx="2946027" cy="3721531"/>
              </a:xfrm>
              <a:prstGeom prst="roundRect">
                <a:avLst>
                  <a:gd fmla="val 16667" name="adj"/>
                </a:avLst>
              </a:prstGeom>
              <a:solidFill>
                <a:srgbClr val="BFBFB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48" name="Google Shape;2648;p66"/>
              <p:cNvSpPr/>
              <p:nvPr/>
            </p:nvSpPr>
            <p:spPr>
              <a:xfrm>
                <a:off x="8746317" y="3339879"/>
                <a:ext cx="2528824" cy="457200"/>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modified_to_owned_a</a:t>
                </a:r>
                <a:endParaRPr b="1" sz="1400">
                  <a:solidFill>
                    <a:srgbClr val="000000"/>
                  </a:solidFill>
                  <a:latin typeface="Calibri"/>
                  <a:ea typeface="Calibri"/>
                  <a:cs typeface="Calibri"/>
                  <a:sym typeface="Calibri"/>
                </a:endParaRPr>
              </a:p>
            </p:txBody>
          </p:sp>
          <p:sp>
            <p:nvSpPr>
              <p:cNvPr id="2649" name="Google Shape;2649;p66"/>
              <p:cNvSpPr/>
              <p:nvPr/>
            </p:nvSpPr>
            <p:spPr>
              <a:xfrm>
                <a:off x="8746317" y="2641722"/>
                <a:ext cx="2528826"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exclusive_to_modified_a</a:t>
                </a:r>
                <a:endParaRPr b="1" sz="1400">
                  <a:solidFill>
                    <a:srgbClr val="000000"/>
                  </a:solidFill>
                  <a:latin typeface="Calibri"/>
                  <a:ea typeface="Calibri"/>
                  <a:cs typeface="Calibri"/>
                  <a:sym typeface="Calibri"/>
                </a:endParaRPr>
              </a:p>
            </p:txBody>
          </p:sp>
          <p:cxnSp>
            <p:nvCxnSpPr>
              <p:cNvPr id="2650" name="Google Shape;2650;p66"/>
              <p:cNvCxnSpPr>
                <a:stCxn id="2649" idx="4"/>
                <a:endCxn id="2648" idx="0"/>
              </p:cNvCxnSpPr>
              <p:nvPr/>
            </p:nvCxnSpPr>
            <p:spPr>
              <a:xfrm>
                <a:off x="10010730" y="3107160"/>
                <a:ext cx="0" cy="232800"/>
              </a:xfrm>
              <a:prstGeom prst="straightConnector1">
                <a:avLst/>
              </a:prstGeom>
              <a:noFill/>
              <a:ln cap="flat" cmpd="sng" w="19050">
                <a:solidFill>
                  <a:srgbClr val="1A1A19"/>
                </a:solidFill>
                <a:prstDash val="solid"/>
                <a:miter lim="800000"/>
                <a:headEnd len="sm" w="sm" type="none"/>
                <a:tailEnd len="med" w="med" type="triangle"/>
              </a:ln>
            </p:spPr>
          </p:cxnSp>
          <p:cxnSp>
            <p:nvCxnSpPr>
              <p:cNvPr id="2651" name="Google Shape;2651;p66"/>
              <p:cNvCxnSpPr>
                <a:stCxn id="2652" idx="4"/>
                <a:endCxn id="2649" idx="0"/>
              </p:cNvCxnSpPr>
              <p:nvPr/>
            </p:nvCxnSpPr>
            <p:spPr>
              <a:xfrm>
                <a:off x="10010730" y="2336801"/>
                <a:ext cx="0" cy="304800"/>
              </a:xfrm>
              <a:prstGeom prst="straightConnector1">
                <a:avLst/>
              </a:prstGeom>
              <a:noFill/>
              <a:ln cap="flat" cmpd="sng" w="19050">
                <a:solidFill>
                  <a:srgbClr val="1A1A19"/>
                </a:solidFill>
                <a:prstDash val="solid"/>
                <a:miter lim="800000"/>
                <a:headEnd len="sm" w="sm" type="none"/>
                <a:tailEnd len="med" w="med" type="triangle"/>
              </a:ln>
            </p:spPr>
          </p:cxnSp>
          <p:sp>
            <p:nvSpPr>
              <p:cNvPr id="2653" name="Google Shape;2653;p66"/>
              <p:cNvSpPr txBox="1"/>
              <p:nvPr/>
            </p:nvSpPr>
            <p:spPr>
              <a:xfrm>
                <a:off x="9839047" y="1160661"/>
                <a:ext cx="3433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2654" name="Google Shape;2654;p66"/>
              <p:cNvSpPr/>
              <p:nvPr/>
            </p:nvSpPr>
            <p:spPr>
              <a:xfrm>
                <a:off x="8746317" y="4102000"/>
                <a:ext cx="2528826"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owned_to_invalid_a</a:t>
                </a:r>
                <a:endParaRPr b="1" sz="1400">
                  <a:solidFill>
                    <a:srgbClr val="000000"/>
                  </a:solidFill>
                  <a:latin typeface="Calibri"/>
                  <a:ea typeface="Calibri"/>
                  <a:cs typeface="Calibri"/>
                  <a:sym typeface="Calibri"/>
                </a:endParaRPr>
              </a:p>
            </p:txBody>
          </p:sp>
          <p:cxnSp>
            <p:nvCxnSpPr>
              <p:cNvPr id="2655" name="Google Shape;2655;p66"/>
              <p:cNvCxnSpPr>
                <a:stCxn id="2648" idx="4"/>
                <a:endCxn id="2654" idx="0"/>
              </p:cNvCxnSpPr>
              <p:nvPr/>
            </p:nvCxnSpPr>
            <p:spPr>
              <a:xfrm>
                <a:off x="10010729" y="3797079"/>
                <a:ext cx="0" cy="304800"/>
              </a:xfrm>
              <a:prstGeom prst="straightConnector1">
                <a:avLst/>
              </a:prstGeom>
              <a:noFill/>
              <a:ln cap="flat" cmpd="sng" w="19050">
                <a:solidFill>
                  <a:srgbClr val="1A1A19"/>
                </a:solidFill>
                <a:prstDash val="solid"/>
                <a:miter lim="800000"/>
                <a:headEnd len="sm" w="sm" type="none"/>
                <a:tailEnd len="med" w="med" type="triangle"/>
              </a:ln>
            </p:spPr>
          </p:cxnSp>
          <p:sp>
            <p:nvSpPr>
              <p:cNvPr id="2652" name="Google Shape;2652;p66"/>
              <p:cNvSpPr/>
              <p:nvPr/>
            </p:nvSpPr>
            <p:spPr>
              <a:xfrm>
                <a:off x="8746317" y="1871363"/>
                <a:ext cx="2528826"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invalid_to_exclusive_a</a:t>
                </a:r>
                <a:endParaRPr b="1" sz="1400">
                  <a:solidFill>
                    <a:srgbClr val="000000"/>
                  </a:solidFill>
                  <a:latin typeface="Calibri"/>
                  <a:ea typeface="Calibri"/>
                  <a:cs typeface="Calibri"/>
                  <a:sym typeface="Calibri"/>
                </a:endParaRPr>
              </a:p>
            </p:txBody>
          </p:sp>
          <p:cxnSp>
            <p:nvCxnSpPr>
              <p:cNvPr id="2656" name="Google Shape;2656;p66"/>
              <p:cNvCxnSpPr>
                <a:endCxn id="2652" idx="0"/>
              </p:cNvCxnSpPr>
              <p:nvPr/>
            </p:nvCxnSpPr>
            <p:spPr>
              <a:xfrm>
                <a:off x="10010730" y="1562363"/>
                <a:ext cx="0" cy="309000"/>
              </a:xfrm>
              <a:prstGeom prst="straightConnector1">
                <a:avLst/>
              </a:prstGeom>
              <a:noFill/>
              <a:ln cap="flat" cmpd="sng" w="19050">
                <a:solidFill>
                  <a:srgbClr val="1A1A19"/>
                </a:solidFill>
                <a:prstDash val="solid"/>
                <a:miter lim="800000"/>
                <a:headEnd len="sm" w="sm" type="none"/>
                <a:tailEnd len="med" w="med" type="triangle"/>
              </a:ln>
            </p:spPr>
          </p:cxnSp>
        </p:grpSp>
        <p:grpSp>
          <p:nvGrpSpPr>
            <p:cNvPr id="2657" name="Google Shape;2657;p66"/>
            <p:cNvGrpSpPr/>
            <p:nvPr/>
          </p:nvGrpSpPr>
          <p:grpSpPr>
            <a:xfrm>
              <a:off x="8229600" y="1672155"/>
              <a:ext cx="2946027" cy="3743177"/>
              <a:chOff x="8539316" y="1160661"/>
              <a:chExt cx="2946027" cy="3743177"/>
            </a:xfrm>
          </p:grpSpPr>
          <p:sp>
            <p:nvSpPr>
              <p:cNvPr id="2658" name="Google Shape;2658;p66"/>
              <p:cNvSpPr/>
              <p:nvPr/>
            </p:nvSpPr>
            <p:spPr>
              <a:xfrm>
                <a:off x="8539316" y="1182307"/>
                <a:ext cx="2946027" cy="3721531"/>
              </a:xfrm>
              <a:prstGeom prst="roundRect">
                <a:avLst>
                  <a:gd fmla="val 16667" name="adj"/>
                </a:avLst>
              </a:prstGeom>
              <a:solidFill>
                <a:srgbClr val="BFBFB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59" name="Google Shape;2659;p66"/>
              <p:cNvSpPr/>
              <p:nvPr/>
            </p:nvSpPr>
            <p:spPr>
              <a:xfrm>
                <a:off x="8746317" y="3339879"/>
                <a:ext cx="2528824" cy="457200"/>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modified_to_owned_a</a:t>
                </a:r>
                <a:endParaRPr b="1" sz="1400">
                  <a:solidFill>
                    <a:srgbClr val="000000"/>
                  </a:solidFill>
                  <a:latin typeface="Calibri"/>
                  <a:ea typeface="Calibri"/>
                  <a:cs typeface="Calibri"/>
                  <a:sym typeface="Calibri"/>
                </a:endParaRPr>
              </a:p>
            </p:txBody>
          </p:sp>
          <p:sp>
            <p:nvSpPr>
              <p:cNvPr id="2660" name="Google Shape;2660;p66"/>
              <p:cNvSpPr/>
              <p:nvPr/>
            </p:nvSpPr>
            <p:spPr>
              <a:xfrm>
                <a:off x="8746317" y="2641722"/>
                <a:ext cx="2528826"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exclusive_to_modified_a</a:t>
                </a:r>
                <a:endParaRPr b="1" sz="1400">
                  <a:solidFill>
                    <a:srgbClr val="000000"/>
                  </a:solidFill>
                  <a:latin typeface="Calibri"/>
                  <a:ea typeface="Calibri"/>
                  <a:cs typeface="Calibri"/>
                  <a:sym typeface="Calibri"/>
                </a:endParaRPr>
              </a:p>
            </p:txBody>
          </p:sp>
          <p:cxnSp>
            <p:nvCxnSpPr>
              <p:cNvPr id="2661" name="Google Shape;2661;p66"/>
              <p:cNvCxnSpPr>
                <a:stCxn id="2660" idx="4"/>
                <a:endCxn id="2659" idx="0"/>
              </p:cNvCxnSpPr>
              <p:nvPr/>
            </p:nvCxnSpPr>
            <p:spPr>
              <a:xfrm>
                <a:off x="10010730" y="3107160"/>
                <a:ext cx="0" cy="232800"/>
              </a:xfrm>
              <a:prstGeom prst="straightConnector1">
                <a:avLst/>
              </a:prstGeom>
              <a:noFill/>
              <a:ln cap="flat" cmpd="sng" w="19050">
                <a:solidFill>
                  <a:srgbClr val="1A1A19"/>
                </a:solidFill>
                <a:prstDash val="solid"/>
                <a:miter lim="800000"/>
                <a:headEnd len="sm" w="sm" type="none"/>
                <a:tailEnd len="med" w="med" type="triangle"/>
              </a:ln>
            </p:spPr>
          </p:cxnSp>
          <p:cxnSp>
            <p:nvCxnSpPr>
              <p:cNvPr id="2662" name="Google Shape;2662;p66"/>
              <p:cNvCxnSpPr>
                <a:stCxn id="2663" idx="4"/>
                <a:endCxn id="2660" idx="0"/>
              </p:cNvCxnSpPr>
              <p:nvPr/>
            </p:nvCxnSpPr>
            <p:spPr>
              <a:xfrm>
                <a:off x="10010730" y="2336801"/>
                <a:ext cx="0" cy="304800"/>
              </a:xfrm>
              <a:prstGeom prst="straightConnector1">
                <a:avLst/>
              </a:prstGeom>
              <a:noFill/>
              <a:ln cap="flat" cmpd="sng" w="19050">
                <a:solidFill>
                  <a:srgbClr val="1A1A19"/>
                </a:solidFill>
                <a:prstDash val="solid"/>
                <a:miter lim="800000"/>
                <a:headEnd len="sm" w="sm" type="none"/>
                <a:tailEnd len="med" w="med" type="triangle"/>
              </a:ln>
            </p:spPr>
          </p:cxnSp>
          <p:sp>
            <p:nvSpPr>
              <p:cNvPr id="2664" name="Google Shape;2664;p66"/>
              <p:cNvSpPr txBox="1"/>
              <p:nvPr/>
            </p:nvSpPr>
            <p:spPr>
              <a:xfrm>
                <a:off x="9839047" y="1160661"/>
                <a:ext cx="3433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2665" name="Google Shape;2665;p66"/>
              <p:cNvSpPr/>
              <p:nvPr/>
            </p:nvSpPr>
            <p:spPr>
              <a:xfrm>
                <a:off x="8746317" y="4102000"/>
                <a:ext cx="2528826"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owned_to_invalid_a</a:t>
                </a:r>
                <a:endParaRPr b="1" sz="1400">
                  <a:solidFill>
                    <a:srgbClr val="000000"/>
                  </a:solidFill>
                  <a:latin typeface="Calibri"/>
                  <a:ea typeface="Calibri"/>
                  <a:cs typeface="Calibri"/>
                  <a:sym typeface="Calibri"/>
                </a:endParaRPr>
              </a:p>
            </p:txBody>
          </p:sp>
          <p:cxnSp>
            <p:nvCxnSpPr>
              <p:cNvPr id="2666" name="Google Shape;2666;p66"/>
              <p:cNvCxnSpPr>
                <a:stCxn id="2659" idx="4"/>
                <a:endCxn id="2665" idx="0"/>
              </p:cNvCxnSpPr>
              <p:nvPr/>
            </p:nvCxnSpPr>
            <p:spPr>
              <a:xfrm>
                <a:off x="10010729" y="3797079"/>
                <a:ext cx="0" cy="304800"/>
              </a:xfrm>
              <a:prstGeom prst="straightConnector1">
                <a:avLst/>
              </a:prstGeom>
              <a:noFill/>
              <a:ln cap="flat" cmpd="sng" w="19050">
                <a:solidFill>
                  <a:srgbClr val="1A1A19"/>
                </a:solidFill>
                <a:prstDash val="solid"/>
                <a:miter lim="800000"/>
                <a:headEnd len="sm" w="sm" type="none"/>
                <a:tailEnd len="med" w="med" type="triangle"/>
              </a:ln>
            </p:spPr>
          </p:cxnSp>
          <p:sp>
            <p:nvSpPr>
              <p:cNvPr id="2663" name="Google Shape;2663;p66"/>
              <p:cNvSpPr/>
              <p:nvPr/>
            </p:nvSpPr>
            <p:spPr>
              <a:xfrm>
                <a:off x="8746317" y="1871363"/>
                <a:ext cx="2528826"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invalid_to_exclusive_a</a:t>
                </a:r>
                <a:endParaRPr b="1" sz="1400">
                  <a:solidFill>
                    <a:srgbClr val="000000"/>
                  </a:solidFill>
                  <a:latin typeface="Calibri"/>
                  <a:ea typeface="Calibri"/>
                  <a:cs typeface="Calibri"/>
                  <a:sym typeface="Calibri"/>
                </a:endParaRPr>
              </a:p>
            </p:txBody>
          </p:sp>
          <p:cxnSp>
            <p:nvCxnSpPr>
              <p:cNvPr id="2667" name="Google Shape;2667;p66"/>
              <p:cNvCxnSpPr>
                <a:endCxn id="2663" idx="0"/>
              </p:cNvCxnSpPr>
              <p:nvPr/>
            </p:nvCxnSpPr>
            <p:spPr>
              <a:xfrm>
                <a:off x="10010730" y="1562363"/>
                <a:ext cx="0" cy="309000"/>
              </a:xfrm>
              <a:prstGeom prst="straightConnector1">
                <a:avLst/>
              </a:prstGeom>
              <a:noFill/>
              <a:ln cap="flat" cmpd="sng" w="19050">
                <a:solidFill>
                  <a:srgbClr val="1A1A19"/>
                </a:solidFill>
                <a:prstDash val="solid"/>
                <a:miter lim="800000"/>
                <a:headEnd len="sm" w="sm" type="none"/>
                <a:tailEnd len="med" w="med" type="triangle"/>
              </a:ln>
            </p:spPr>
          </p:cxnSp>
        </p:grpSp>
        <p:grpSp>
          <p:nvGrpSpPr>
            <p:cNvPr id="2668" name="Google Shape;2668;p66"/>
            <p:cNvGrpSpPr/>
            <p:nvPr/>
          </p:nvGrpSpPr>
          <p:grpSpPr>
            <a:xfrm>
              <a:off x="7883013" y="1401566"/>
              <a:ext cx="2946027" cy="3743177"/>
              <a:chOff x="8539316" y="1160661"/>
              <a:chExt cx="2946027" cy="3743177"/>
            </a:xfrm>
          </p:grpSpPr>
          <p:sp>
            <p:nvSpPr>
              <p:cNvPr id="2669" name="Google Shape;2669;p66"/>
              <p:cNvSpPr/>
              <p:nvPr/>
            </p:nvSpPr>
            <p:spPr>
              <a:xfrm>
                <a:off x="8539316" y="1182307"/>
                <a:ext cx="2946027" cy="3721531"/>
              </a:xfrm>
              <a:prstGeom prst="roundRect">
                <a:avLst>
                  <a:gd fmla="val 16667" name="adj"/>
                </a:avLst>
              </a:prstGeom>
              <a:solidFill>
                <a:srgbClr val="BFBFB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70" name="Google Shape;2670;p66"/>
              <p:cNvSpPr/>
              <p:nvPr/>
            </p:nvSpPr>
            <p:spPr>
              <a:xfrm>
                <a:off x="8746317" y="3339879"/>
                <a:ext cx="2528824" cy="457200"/>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modified_to_owned_a</a:t>
                </a:r>
                <a:endParaRPr b="1" sz="1400">
                  <a:solidFill>
                    <a:srgbClr val="000000"/>
                  </a:solidFill>
                  <a:latin typeface="Calibri"/>
                  <a:ea typeface="Calibri"/>
                  <a:cs typeface="Calibri"/>
                  <a:sym typeface="Calibri"/>
                </a:endParaRPr>
              </a:p>
            </p:txBody>
          </p:sp>
          <p:sp>
            <p:nvSpPr>
              <p:cNvPr id="2671" name="Google Shape;2671;p66"/>
              <p:cNvSpPr/>
              <p:nvPr/>
            </p:nvSpPr>
            <p:spPr>
              <a:xfrm>
                <a:off x="8746317" y="2641722"/>
                <a:ext cx="2528826"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exclusive_to_modified_a</a:t>
                </a:r>
                <a:endParaRPr b="1" sz="1400">
                  <a:solidFill>
                    <a:srgbClr val="000000"/>
                  </a:solidFill>
                  <a:latin typeface="Calibri"/>
                  <a:ea typeface="Calibri"/>
                  <a:cs typeface="Calibri"/>
                  <a:sym typeface="Calibri"/>
                </a:endParaRPr>
              </a:p>
            </p:txBody>
          </p:sp>
          <p:cxnSp>
            <p:nvCxnSpPr>
              <p:cNvPr id="2672" name="Google Shape;2672;p66"/>
              <p:cNvCxnSpPr>
                <a:stCxn id="2671" idx="4"/>
                <a:endCxn id="2670" idx="0"/>
              </p:cNvCxnSpPr>
              <p:nvPr/>
            </p:nvCxnSpPr>
            <p:spPr>
              <a:xfrm>
                <a:off x="10010730" y="3107160"/>
                <a:ext cx="0" cy="232800"/>
              </a:xfrm>
              <a:prstGeom prst="straightConnector1">
                <a:avLst/>
              </a:prstGeom>
              <a:noFill/>
              <a:ln cap="flat" cmpd="sng" w="19050">
                <a:solidFill>
                  <a:srgbClr val="1A1A19"/>
                </a:solidFill>
                <a:prstDash val="solid"/>
                <a:miter lim="800000"/>
                <a:headEnd len="sm" w="sm" type="none"/>
                <a:tailEnd len="med" w="med" type="triangle"/>
              </a:ln>
            </p:spPr>
          </p:cxnSp>
          <p:cxnSp>
            <p:nvCxnSpPr>
              <p:cNvPr id="2673" name="Google Shape;2673;p66"/>
              <p:cNvCxnSpPr>
                <a:stCxn id="2674" idx="4"/>
                <a:endCxn id="2671" idx="0"/>
              </p:cNvCxnSpPr>
              <p:nvPr/>
            </p:nvCxnSpPr>
            <p:spPr>
              <a:xfrm>
                <a:off x="10010730" y="2336801"/>
                <a:ext cx="0" cy="304800"/>
              </a:xfrm>
              <a:prstGeom prst="straightConnector1">
                <a:avLst/>
              </a:prstGeom>
              <a:noFill/>
              <a:ln cap="flat" cmpd="sng" w="19050">
                <a:solidFill>
                  <a:srgbClr val="1A1A19"/>
                </a:solidFill>
                <a:prstDash val="solid"/>
                <a:miter lim="800000"/>
                <a:headEnd len="sm" w="sm" type="none"/>
                <a:tailEnd len="med" w="med" type="triangle"/>
              </a:ln>
            </p:spPr>
          </p:cxnSp>
          <p:sp>
            <p:nvSpPr>
              <p:cNvPr id="2675" name="Google Shape;2675;p66"/>
              <p:cNvSpPr txBox="1"/>
              <p:nvPr/>
            </p:nvSpPr>
            <p:spPr>
              <a:xfrm>
                <a:off x="9839047" y="1160661"/>
                <a:ext cx="3433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2676" name="Google Shape;2676;p66"/>
              <p:cNvSpPr/>
              <p:nvPr/>
            </p:nvSpPr>
            <p:spPr>
              <a:xfrm>
                <a:off x="8746317" y="4102000"/>
                <a:ext cx="2528826"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owned_to_invalid_a</a:t>
                </a:r>
                <a:endParaRPr b="1" sz="1400">
                  <a:solidFill>
                    <a:srgbClr val="000000"/>
                  </a:solidFill>
                  <a:latin typeface="Calibri"/>
                  <a:ea typeface="Calibri"/>
                  <a:cs typeface="Calibri"/>
                  <a:sym typeface="Calibri"/>
                </a:endParaRPr>
              </a:p>
            </p:txBody>
          </p:sp>
          <p:cxnSp>
            <p:nvCxnSpPr>
              <p:cNvPr id="2677" name="Google Shape;2677;p66"/>
              <p:cNvCxnSpPr>
                <a:stCxn id="2670" idx="4"/>
                <a:endCxn id="2676" idx="0"/>
              </p:cNvCxnSpPr>
              <p:nvPr/>
            </p:nvCxnSpPr>
            <p:spPr>
              <a:xfrm>
                <a:off x="10010729" y="3797079"/>
                <a:ext cx="0" cy="304800"/>
              </a:xfrm>
              <a:prstGeom prst="straightConnector1">
                <a:avLst/>
              </a:prstGeom>
              <a:noFill/>
              <a:ln cap="flat" cmpd="sng" w="19050">
                <a:solidFill>
                  <a:srgbClr val="1A1A19"/>
                </a:solidFill>
                <a:prstDash val="solid"/>
                <a:miter lim="800000"/>
                <a:headEnd len="sm" w="sm" type="none"/>
                <a:tailEnd len="med" w="med" type="triangle"/>
              </a:ln>
            </p:spPr>
          </p:cxnSp>
          <p:sp>
            <p:nvSpPr>
              <p:cNvPr id="2674" name="Google Shape;2674;p66"/>
              <p:cNvSpPr/>
              <p:nvPr/>
            </p:nvSpPr>
            <p:spPr>
              <a:xfrm>
                <a:off x="8746317" y="1871363"/>
                <a:ext cx="2528826"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invalid_to_exclusive_a</a:t>
                </a:r>
                <a:endParaRPr b="1" sz="1400">
                  <a:solidFill>
                    <a:srgbClr val="000000"/>
                  </a:solidFill>
                  <a:latin typeface="Calibri"/>
                  <a:ea typeface="Calibri"/>
                  <a:cs typeface="Calibri"/>
                  <a:sym typeface="Calibri"/>
                </a:endParaRPr>
              </a:p>
            </p:txBody>
          </p:sp>
          <p:cxnSp>
            <p:nvCxnSpPr>
              <p:cNvPr id="2678" name="Google Shape;2678;p66"/>
              <p:cNvCxnSpPr>
                <a:endCxn id="2674" idx="0"/>
              </p:cNvCxnSpPr>
              <p:nvPr/>
            </p:nvCxnSpPr>
            <p:spPr>
              <a:xfrm>
                <a:off x="10010730" y="1562363"/>
                <a:ext cx="0" cy="309000"/>
              </a:xfrm>
              <a:prstGeom prst="straightConnector1">
                <a:avLst/>
              </a:prstGeom>
              <a:noFill/>
              <a:ln cap="flat" cmpd="sng" w="19050">
                <a:solidFill>
                  <a:srgbClr val="1A1A19"/>
                </a:solidFill>
                <a:prstDash val="solid"/>
                <a:miter lim="800000"/>
                <a:headEnd len="sm" w="sm" type="none"/>
                <a:tailEnd len="med" w="med" type="triangle"/>
              </a:ln>
            </p:spPr>
          </p:cxnSp>
        </p:grpSp>
        <p:grpSp>
          <p:nvGrpSpPr>
            <p:cNvPr id="2679" name="Google Shape;2679;p66"/>
            <p:cNvGrpSpPr/>
            <p:nvPr/>
          </p:nvGrpSpPr>
          <p:grpSpPr>
            <a:xfrm>
              <a:off x="7465032" y="1234080"/>
              <a:ext cx="2946027" cy="3743177"/>
              <a:chOff x="8539316" y="1160661"/>
              <a:chExt cx="2946027" cy="3743177"/>
            </a:xfrm>
          </p:grpSpPr>
          <p:sp>
            <p:nvSpPr>
              <p:cNvPr id="2680" name="Google Shape;2680;p66"/>
              <p:cNvSpPr/>
              <p:nvPr/>
            </p:nvSpPr>
            <p:spPr>
              <a:xfrm>
                <a:off x="8539316" y="1182307"/>
                <a:ext cx="2946027" cy="3721531"/>
              </a:xfrm>
              <a:prstGeom prst="roundRect">
                <a:avLst>
                  <a:gd fmla="val 16667" name="adj"/>
                </a:avLst>
              </a:prstGeom>
              <a:solidFill>
                <a:srgbClr val="BFBFBF"/>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81" name="Google Shape;2681;p66"/>
              <p:cNvSpPr/>
              <p:nvPr/>
            </p:nvSpPr>
            <p:spPr>
              <a:xfrm>
                <a:off x="8746317" y="3339879"/>
                <a:ext cx="2528824" cy="457200"/>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modified_to_owned_a</a:t>
                </a:r>
                <a:endParaRPr b="1" sz="1400">
                  <a:solidFill>
                    <a:srgbClr val="000000"/>
                  </a:solidFill>
                  <a:latin typeface="Calibri"/>
                  <a:ea typeface="Calibri"/>
                  <a:cs typeface="Calibri"/>
                  <a:sym typeface="Calibri"/>
                </a:endParaRPr>
              </a:p>
            </p:txBody>
          </p:sp>
          <p:sp>
            <p:nvSpPr>
              <p:cNvPr id="2682" name="Google Shape;2682;p66"/>
              <p:cNvSpPr/>
              <p:nvPr/>
            </p:nvSpPr>
            <p:spPr>
              <a:xfrm>
                <a:off x="8746317" y="2641722"/>
                <a:ext cx="2528826"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exclusive_to_modified_a</a:t>
                </a:r>
                <a:endParaRPr b="1" sz="1400">
                  <a:solidFill>
                    <a:srgbClr val="000000"/>
                  </a:solidFill>
                  <a:latin typeface="Calibri"/>
                  <a:ea typeface="Calibri"/>
                  <a:cs typeface="Calibri"/>
                  <a:sym typeface="Calibri"/>
                </a:endParaRPr>
              </a:p>
            </p:txBody>
          </p:sp>
          <p:cxnSp>
            <p:nvCxnSpPr>
              <p:cNvPr id="2683" name="Google Shape;2683;p66"/>
              <p:cNvCxnSpPr>
                <a:stCxn id="2682" idx="4"/>
                <a:endCxn id="2681" idx="0"/>
              </p:cNvCxnSpPr>
              <p:nvPr/>
            </p:nvCxnSpPr>
            <p:spPr>
              <a:xfrm>
                <a:off x="10010730" y="3107160"/>
                <a:ext cx="0" cy="232800"/>
              </a:xfrm>
              <a:prstGeom prst="straightConnector1">
                <a:avLst/>
              </a:prstGeom>
              <a:noFill/>
              <a:ln cap="flat" cmpd="sng" w="19050">
                <a:solidFill>
                  <a:srgbClr val="1A1A19"/>
                </a:solidFill>
                <a:prstDash val="solid"/>
                <a:miter lim="800000"/>
                <a:headEnd len="sm" w="sm" type="none"/>
                <a:tailEnd len="med" w="med" type="triangle"/>
              </a:ln>
            </p:spPr>
          </p:cxnSp>
          <p:cxnSp>
            <p:nvCxnSpPr>
              <p:cNvPr id="2684" name="Google Shape;2684;p66"/>
              <p:cNvCxnSpPr>
                <a:stCxn id="2685" idx="4"/>
                <a:endCxn id="2682" idx="0"/>
              </p:cNvCxnSpPr>
              <p:nvPr/>
            </p:nvCxnSpPr>
            <p:spPr>
              <a:xfrm>
                <a:off x="10010730" y="2336801"/>
                <a:ext cx="0" cy="304800"/>
              </a:xfrm>
              <a:prstGeom prst="straightConnector1">
                <a:avLst/>
              </a:prstGeom>
              <a:noFill/>
              <a:ln cap="flat" cmpd="sng" w="19050">
                <a:solidFill>
                  <a:srgbClr val="1A1A19"/>
                </a:solidFill>
                <a:prstDash val="solid"/>
                <a:miter lim="800000"/>
                <a:headEnd len="sm" w="sm" type="none"/>
                <a:tailEnd len="med" w="med" type="triangle"/>
              </a:ln>
            </p:spPr>
          </p:cxnSp>
          <p:sp>
            <p:nvSpPr>
              <p:cNvPr id="2686" name="Google Shape;2686;p66"/>
              <p:cNvSpPr txBox="1"/>
              <p:nvPr/>
            </p:nvSpPr>
            <p:spPr>
              <a:xfrm>
                <a:off x="9839047" y="1160661"/>
                <a:ext cx="3433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a:r>
                <a:endParaRPr/>
              </a:p>
            </p:txBody>
          </p:sp>
          <p:sp>
            <p:nvSpPr>
              <p:cNvPr id="2687" name="Google Shape;2687;p66"/>
              <p:cNvSpPr/>
              <p:nvPr/>
            </p:nvSpPr>
            <p:spPr>
              <a:xfrm>
                <a:off x="8746317" y="4102000"/>
                <a:ext cx="2528826"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owned_to_invalid_a</a:t>
                </a:r>
                <a:endParaRPr b="1" sz="1400">
                  <a:solidFill>
                    <a:srgbClr val="000000"/>
                  </a:solidFill>
                  <a:latin typeface="Calibri"/>
                  <a:ea typeface="Calibri"/>
                  <a:cs typeface="Calibri"/>
                  <a:sym typeface="Calibri"/>
                </a:endParaRPr>
              </a:p>
            </p:txBody>
          </p:sp>
          <p:cxnSp>
            <p:nvCxnSpPr>
              <p:cNvPr id="2688" name="Google Shape;2688;p66"/>
              <p:cNvCxnSpPr>
                <a:stCxn id="2681" idx="4"/>
                <a:endCxn id="2687" idx="0"/>
              </p:cNvCxnSpPr>
              <p:nvPr/>
            </p:nvCxnSpPr>
            <p:spPr>
              <a:xfrm>
                <a:off x="10010729" y="3797079"/>
                <a:ext cx="0" cy="304800"/>
              </a:xfrm>
              <a:prstGeom prst="straightConnector1">
                <a:avLst/>
              </a:prstGeom>
              <a:noFill/>
              <a:ln cap="flat" cmpd="sng" w="19050">
                <a:solidFill>
                  <a:srgbClr val="1A1A19"/>
                </a:solidFill>
                <a:prstDash val="solid"/>
                <a:miter lim="800000"/>
                <a:headEnd len="sm" w="sm" type="none"/>
                <a:tailEnd len="med" w="med" type="triangle"/>
              </a:ln>
            </p:spPr>
          </p:cxnSp>
          <p:sp>
            <p:nvSpPr>
              <p:cNvPr id="2685" name="Google Shape;2685;p66"/>
              <p:cNvSpPr/>
              <p:nvPr/>
            </p:nvSpPr>
            <p:spPr>
              <a:xfrm>
                <a:off x="8746317" y="1871363"/>
                <a:ext cx="2528826"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b="1" lang="en-US" sz="1400">
                    <a:solidFill>
                      <a:srgbClr val="000000"/>
                    </a:solidFill>
                    <a:latin typeface="Calibri"/>
                    <a:ea typeface="Calibri"/>
                    <a:cs typeface="Calibri"/>
                    <a:sym typeface="Calibri"/>
                  </a:rPr>
                  <a:t>invalid_to_exclusive_a</a:t>
                </a:r>
                <a:endParaRPr b="1" sz="1400">
                  <a:solidFill>
                    <a:srgbClr val="000000"/>
                  </a:solidFill>
                  <a:latin typeface="Calibri"/>
                  <a:ea typeface="Calibri"/>
                  <a:cs typeface="Calibri"/>
                  <a:sym typeface="Calibri"/>
                </a:endParaRPr>
              </a:p>
            </p:txBody>
          </p:sp>
          <p:cxnSp>
            <p:nvCxnSpPr>
              <p:cNvPr id="2689" name="Google Shape;2689;p66"/>
              <p:cNvCxnSpPr>
                <a:endCxn id="2685" idx="0"/>
              </p:cNvCxnSpPr>
              <p:nvPr/>
            </p:nvCxnSpPr>
            <p:spPr>
              <a:xfrm>
                <a:off x="10010730" y="1562363"/>
                <a:ext cx="0" cy="309000"/>
              </a:xfrm>
              <a:prstGeom prst="straightConnector1">
                <a:avLst/>
              </a:prstGeom>
              <a:noFill/>
              <a:ln cap="flat" cmpd="sng" w="19050">
                <a:solidFill>
                  <a:srgbClr val="1A1A19"/>
                </a:solidFill>
                <a:prstDash val="solid"/>
                <a:miter lim="800000"/>
                <a:headEnd len="sm" w="sm" type="none"/>
                <a:tailEnd len="med" w="med" type="triangle"/>
              </a:ln>
            </p:spPr>
          </p:cxnSp>
        </p:grpSp>
      </p:grpSp>
      <p:sp>
        <p:nvSpPr>
          <p:cNvPr id="2690" name="Google Shape;2690;p66"/>
          <p:cNvSpPr/>
          <p:nvPr/>
        </p:nvSpPr>
        <p:spPr>
          <a:xfrm>
            <a:off x="8281829" y="4683437"/>
            <a:ext cx="3354809" cy="807146"/>
          </a:xfrm>
          <a:custGeom>
            <a:rect b="b" l="l" r="r" t="t"/>
            <a:pathLst>
              <a:path extrusionOk="0" h="120000" w="120000">
                <a:moveTo>
                  <a:pt x="0" y="0"/>
                </a:moveTo>
                <a:lnTo>
                  <a:pt x="120000" y="0"/>
                </a:lnTo>
                <a:lnTo>
                  <a:pt x="120000" y="120000"/>
                </a:lnTo>
                <a:lnTo>
                  <a:pt x="0" y="120000"/>
                </a:lnTo>
                <a:close/>
              </a:path>
              <a:path extrusionOk="0" fill="none" h="120000" w="120000">
                <a:moveTo>
                  <a:pt x="14789" y="1619"/>
                </a:moveTo>
                <a:lnTo>
                  <a:pt x="29611" y="-82589"/>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Each inference chain of random transitions reuses item from DDR address sequence</a:t>
            </a:r>
            <a:endParaRPr/>
          </a:p>
        </p:txBody>
      </p:sp>
      <p:sp>
        <p:nvSpPr>
          <p:cNvPr id="2691" name="Google Shape;2691;p66"/>
          <p:cNvSpPr/>
          <p:nvPr/>
        </p:nvSpPr>
        <p:spPr>
          <a:xfrm>
            <a:off x="5850219" y="1626472"/>
            <a:ext cx="1266437" cy="353838"/>
          </a:xfrm>
          <a:custGeom>
            <a:rect b="b" l="l" r="r" t="t"/>
            <a:pathLst>
              <a:path extrusionOk="0" h="120000" w="120000">
                <a:moveTo>
                  <a:pt x="0" y="0"/>
                </a:moveTo>
                <a:lnTo>
                  <a:pt x="120000" y="0"/>
                </a:lnTo>
                <a:lnTo>
                  <a:pt x="120000" y="120000"/>
                </a:lnTo>
                <a:lnTo>
                  <a:pt x="0" y="120000"/>
                </a:lnTo>
                <a:close/>
              </a:path>
              <a:path extrusionOk="0" fill="none" h="120000" w="120000">
                <a:moveTo>
                  <a:pt x="-862" y="55818"/>
                </a:moveTo>
                <a:lnTo>
                  <a:pt x="-106296" y="120728"/>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Instantiate</a:t>
            </a:r>
            <a:endParaRPr/>
          </a:p>
        </p:txBody>
      </p:sp>
      <p:sp>
        <p:nvSpPr>
          <p:cNvPr id="2692" name="Google Shape;2692;p66"/>
          <p:cNvSpPr/>
          <p:nvPr/>
        </p:nvSpPr>
        <p:spPr>
          <a:xfrm>
            <a:off x="5799212" y="2262273"/>
            <a:ext cx="2413036" cy="637280"/>
          </a:xfrm>
          <a:custGeom>
            <a:rect b="b" l="l" r="r" t="t"/>
            <a:pathLst>
              <a:path extrusionOk="0" h="120000" w="120000">
                <a:moveTo>
                  <a:pt x="0" y="0"/>
                </a:moveTo>
                <a:lnTo>
                  <a:pt x="120000" y="0"/>
                </a:lnTo>
                <a:lnTo>
                  <a:pt x="120000" y="120000"/>
                </a:lnTo>
                <a:lnTo>
                  <a:pt x="0" y="120000"/>
                </a:lnTo>
                <a:close/>
              </a:path>
              <a:path extrusionOk="0" fill="none" h="120000" w="120000">
                <a:moveTo>
                  <a:pt x="-613" y="58550"/>
                </a:moveTo>
                <a:lnTo>
                  <a:pt x="-89204" y="43770"/>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Declare available system memory </a:t>
            </a:r>
            <a:endParaRPr/>
          </a:p>
        </p:txBody>
      </p:sp>
      <p:sp>
        <p:nvSpPr>
          <p:cNvPr id="2693" name="Google Shape;2693;p66"/>
          <p:cNvSpPr/>
          <p:nvPr/>
        </p:nvSpPr>
        <p:spPr>
          <a:xfrm>
            <a:off x="4743323" y="4331660"/>
            <a:ext cx="2413036" cy="637280"/>
          </a:xfrm>
          <a:custGeom>
            <a:rect b="b" l="l" r="r" t="t"/>
            <a:pathLst>
              <a:path extrusionOk="0" h="120000" w="120000">
                <a:moveTo>
                  <a:pt x="0" y="0"/>
                </a:moveTo>
                <a:lnTo>
                  <a:pt x="120000" y="0"/>
                </a:lnTo>
                <a:lnTo>
                  <a:pt x="120000" y="120000"/>
                </a:lnTo>
                <a:lnTo>
                  <a:pt x="0" y="120000"/>
                </a:lnTo>
                <a:close/>
              </a:path>
              <a:path extrusionOk="0" fill="none" h="120000" w="120000">
                <a:moveTo>
                  <a:pt x="-613" y="58550"/>
                </a:moveTo>
                <a:lnTo>
                  <a:pt x="-36137" y="-28435"/>
                </a:lnTo>
              </a:path>
            </a:pathLst>
          </a:cu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Force a chain of 20 coherency transitions</a:t>
            </a:r>
            <a:endParaRPr/>
          </a:p>
        </p:txBody>
      </p:sp>
      <p:sp>
        <p:nvSpPr>
          <p:cNvPr id="2694" name="Google Shape;2694;p66"/>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695" name="Google Shape;2695;p66"/>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44">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44">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44">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44">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44">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44">
                                            <p:txEl>
                                              <p:pRg end="5" st="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44">
                                            <p:txEl>
                                              <p:pRg end="6" st="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44">
                                            <p:txEl>
                                              <p:pRg end="7" st="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44">
                                            <p:txEl>
                                              <p:pRg end="8" st="8"/>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44">
                                            <p:txEl>
                                              <p:pRg end="9" st="9"/>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44">
                                            <p:txEl>
                                              <p:pRg end="10" st="1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44">
                                            <p:txEl>
                                              <p:pRg end="11" st="1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44">
                                            <p:txEl>
                                              <p:pRg end="12" st="1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44">
                                            <p:txEl>
                                              <p:pRg end="13" st="1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44">
                                            <p:txEl>
                                              <p:pRg end="14" st="1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44">
                                            <p:txEl>
                                              <p:pRg end="15" st="15"/>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44">
                                            <p:txEl>
                                              <p:pRg end="16" st="16"/>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44">
                                            <p:txEl>
                                              <p:pRg end="17" st="17"/>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6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0" name="Shape 2700"/>
        <p:cNvGrpSpPr/>
        <p:nvPr/>
      </p:nvGrpSpPr>
      <p:grpSpPr>
        <a:xfrm>
          <a:off x="0" y="0"/>
          <a:ext cx="0" cy="0"/>
          <a:chOff x="0" y="0"/>
          <a:chExt cx="0" cy="0"/>
        </a:xfrm>
      </p:grpSpPr>
      <p:sp>
        <p:nvSpPr>
          <p:cNvPr id="2701" name="Google Shape;2701;p6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Summary</a:t>
            </a:r>
            <a:endParaRPr/>
          </a:p>
        </p:txBody>
      </p:sp>
      <p:sp>
        <p:nvSpPr>
          <p:cNvPr id="2702" name="Google Shape;2702;p67"/>
          <p:cNvSpPr txBox="1"/>
          <p:nvPr>
            <p:ph idx="1" type="body"/>
          </p:nvPr>
        </p:nvSpPr>
        <p:spPr>
          <a:xfrm>
            <a:off x="609600" y="1447801"/>
            <a:ext cx="10972800" cy="4495800"/>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dk1"/>
              </a:buClr>
              <a:buSzPts val="2800"/>
              <a:buChar char="•"/>
            </a:pPr>
            <a:r>
              <a:rPr lang="en-US"/>
              <a:t>Problem #1: Modeled DDR page address sequences using state variables</a:t>
            </a:r>
            <a:endParaRPr/>
          </a:p>
          <a:p>
            <a:pPr indent="-133350" lvl="1" marL="742950" rtl="0" algn="l">
              <a:spcBef>
                <a:spcPts val="480"/>
              </a:spcBef>
              <a:spcAft>
                <a:spcPts val="0"/>
              </a:spcAft>
              <a:buClr>
                <a:schemeClr val="dk1"/>
              </a:buClr>
              <a:buSzPts val="2400"/>
              <a:buNone/>
            </a:pPr>
            <a:r>
              <a:t/>
            </a:r>
            <a:endParaRPr/>
          </a:p>
          <a:p>
            <a:pPr indent="-342900" lvl="0" marL="342900" rtl="0" algn="l">
              <a:spcBef>
                <a:spcPts val="560"/>
              </a:spcBef>
              <a:spcAft>
                <a:spcPts val="0"/>
              </a:spcAft>
              <a:buClr>
                <a:schemeClr val="dk1"/>
              </a:buClr>
              <a:buSzPts val="2800"/>
              <a:buChar char="•"/>
            </a:pPr>
            <a:r>
              <a:rPr lang="en-US"/>
              <a:t>Problem #2: Modeled Coherency State transitions using action inferencing</a:t>
            </a:r>
            <a:endParaRPr/>
          </a:p>
          <a:p>
            <a:pPr indent="-133350" lvl="1" marL="742950" rtl="0" algn="l">
              <a:spcBef>
                <a:spcPts val="480"/>
              </a:spcBef>
              <a:spcAft>
                <a:spcPts val="0"/>
              </a:spcAft>
              <a:buClr>
                <a:schemeClr val="dk1"/>
              </a:buClr>
              <a:buSzPts val="2400"/>
              <a:buNone/>
            </a:pPr>
            <a:r>
              <a:t/>
            </a:r>
            <a:endParaRPr/>
          </a:p>
          <a:p>
            <a:pPr indent="-342900" lvl="0" marL="342900" rtl="0" algn="l">
              <a:spcBef>
                <a:spcPts val="560"/>
              </a:spcBef>
              <a:spcAft>
                <a:spcPts val="0"/>
              </a:spcAft>
              <a:buClr>
                <a:schemeClr val="dk1"/>
              </a:buClr>
              <a:buSzPts val="2800"/>
              <a:buChar char="•"/>
            </a:pPr>
            <a:r>
              <a:rPr lang="en-US"/>
              <a:t>Problem #3: Combined problem #1 &amp; #2 using model composition</a:t>
            </a:r>
            <a:endParaRPr/>
          </a:p>
          <a:p>
            <a:pPr indent="-133350" lvl="1" marL="742950" rtl="0" algn="l">
              <a:spcBef>
                <a:spcPts val="480"/>
              </a:spcBef>
              <a:spcAft>
                <a:spcPts val="0"/>
              </a:spcAft>
              <a:buClr>
                <a:schemeClr val="dk1"/>
              </a:buClr>
              <a:buSzPts val="2400"/>
              <a:buNone/>
            </a:pPr>
            <a:r>
              <a:t/>
            </a:r>
            <a:endParaRPr/>
          </a:p>
          <a:p>
            <a:pPr indent="-342900" lvl="0" marL="342900" rtl="0" algn="l">
              <a:spcBef>
                <a:spcPts val="560"/>
              </a:spcBef>
              <a:spcAft>
                <a:spcPts val="0"/>
              </a:spcAft>
              <a:buClr>
                <a:schemeClr val="dk1"/>
              </a:buClr>
              <a:buSzPts val="2800"/>
              <a:buChar char="•"/>
            </a:pPr>
            <a:r>
              <a:rPr lang="en-US"/>
              <a:t>Difficult and time consuming to model this in SV or C/C++</a:t>
            </a:r>
            <a:endParaRPr/>
          </a:p>
          <a:p>
            <a:pPr indent="-133350" lvl="1" marL="742950" rtl="0" algn="l">
              <a:spcBef>
                <a:spcPts val="480"/>
              </a:spcBef>
              <a:spcAft>
                <a:spcPts val="0"/>
              </a:spcAft>
              <a:buClr>
                <a:schemeClr val="dk1"/>
              </a:buClr>
              <a:buSzPts val="2400"/>
              <a:buNone/>
            </a:pPr>
            <a:r>
              <a:t/>
            </a:r>
            <a:endParaRPr/>
          </a:p>
          <a:p>
            <a:pPr indent="-342900" lvl="0" marL="342900" rtl="0" algn="l">
              <a:spcBef>
                <a:spcPts val="560"/>
              </a:spcBef>
              <a:spcAft>
                <a:spcPts val="0"/>
              </a:spcAft>
              <a:buClr>
                <a:schemeClr val="dk1"/>
              </a:buClr>
              <a:buSzPts val="2800"/>
              <a:buChar char="•"/>
            </a:pPr>
            <a:r>
              <a:rPr lang="en-US"/>
              <a:t>Elegant solutions in PSS</a:t>
            </a:r>
            <a:endParaRPr/>
          </a:p>
          <a:p>
            <a:pPr indent="-165100" lvl="0" marL="342900" rtl="0" algn="l">
              <a:spcBef>
                <a:spcPts val="560"/>
              </a:spcBef>
              <a:spcAft>
                <a:spcPts val="0"/>
              </a:spcAft>
              <a:buClr>
                <a:schemeClr val="dk1"/>
              </a:buClr>
              <a:buSzPts val="2800"/>
              <a:buNone/>
            </a:pPr>
            <a:r>
              <a:t/>
            </a:r>
            <a:endParaRPr/>
          </a:p>
        </p:txBody>
      </p:sp>
      <p:sp>
        <p:nvSpPr>
          <p:cNvPr id="2703" name="Google Shape;2703;p67"/>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704" name="Google Shape;2704;p67"/>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2">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2">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2">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2">
                                            <p:txEl>
                                              <p:pRg end="9" st="9"/>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8" name="Shape 2708"/>
        <p:cNvGrpSpPr/>
        <p:nvPr/>
      </p:nvGrpSpPr>
      <p:grpSpPr>
        <a:xfrm>
          <a:off x="0" y="0"/>
          <a:ext cx="0" cy="0"/>
          <a:chOff x="0" y="0"/>
          <a:chExt cx="0" cy="0"/>
        </a:xfrm>
      </p:grpSpPr>
      <p:sp>
        <p:nvSpPr>
          <p:cNvPr id="2709" name="Google Shape;2709;p6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Agenda</a:t>
            </a:r>
            <a:endParaRPr/>
          </a:p>
        </p:txBody>
      </p:sp>
      <p:sp>
        <p:nvSpPr>
          <p:cNvPr id="2710" name="Google Shape;2710;p68"/>
          <p:cNvSpPr txBox="1"/>
          <p:nvPr>
            <p:ph idx="1" type="body"/>
          </p:nvPr>
        </p:nvSpPr>
        <p:spPr>
          <a:xfrm>
            <a:off x="609600" y="1447801"/>
            <a:ext cx="10972800" cy="4495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7F7F7F"/>
              </a:buClr>
              <a:buSzPts val="2800"/>
              <a:buChar char="•"/>
            </a:pPr>
            <a:r>
              <a:rPr lang="en-US">
                <a:solidFill>
                  <a:srgbClr val="7F7F7F"/>
                </a:solidFill>
              </a:rPr>
              <a:t>Where are we here?</a:t>
            </a:r>
            <a:endParaRPr/>
          </a:p>
          <a:p>
            <a:pPr indent="-342900" lvl="0" marL="342900" rtl="0" algn="l">
              <a:spcBef>
                <a:spcPts val="560"/>
              </a:spcBef>
              <a:spcAft>
                <a:spcPts val="0"/>
              </a:spcAft>
              <a:buClr>
                <a:srgbClr val="7F7F7F"/>
              </a:buClr>
              <a:buSzPts val="2800"/>
              <a:buChar char="•"/>
            </a:pPr>
            <a:r>
              <a:rPr lang="en-US">
                <a:solidFill>
                  <a:srgbClr val="7F7F7F"/>
                </a:solidFill>
              </a:rPr>
              <a:t>Display Controller Example</a:t>
            </a:r>
            <a:endParaRPr/>
          </a:p>
          <a:p>
            <a:pPr indent="-342900" lvl="0" marL="342900" rtl="0" algn="l">
              <a:spcBef>
                <a:spcPts val="560"/>
              </a:spcBef>
              <a:spcAft>
                <a:spcPts val="0"/>
              </a:spcAft>
              <a:buClr>
                <a:srgbClr val="7F7F7F"/>
              </a:buClr>
              <a:buSzPts val="2800"/>
              <a:buChar char="•"/>
            </a:pPr>
            <a:r>
              <a:rPr lang="en-US">
                <a:solidFill>
                  <a:srgbClr val="7F7F7F"/>
                </a:solidFill>
              </a:rPr>
              <a:t>Memory &amp; Cache Examples</a:t>
            </a:r>
            <a:endParaRPr/>
          </a:p>
          <a:p>
            <a:pPr indent="-342900" lvl="0" marL="342900" rtl="0" algn="l">
              <a:spcBef>
                <a:spcPts val="560"/>
              </a:spcBef>
              <a:spcAft>
                <a:spcPts val="0"/>
              </a:spcAft>
              <a:buClr>
                <a:schemeClr val="dk1"/>
              </a:buClr>
              <a:buSzPts val="2800"/>
              <a:buChar char="•"/>
            </a:pPr>
            <a:r>
              <a:rPr lang="en-US"/>
              <a:t>SoC Level Example</a:t>
            </a:r>
            <a:endParaRPr/>
          </a:p>
          <a:p>
            <a:pPr indent="-342900" lvl="0" marL="342900" rtl="0" algn="l">
              <a:spcBef>
                <a:spcPts val="560"/>
              </a:spcBef>
              <a:spcAft>
                <a:spcPts val="0"/>
              </a:spcAft>
              <a:buClr>
                <a:srgbClr val="7F7F7F"/>
              </a:buClr>
              <a:buSzPts val="2800"/>
              <a:buChar char="•"/>
            </a:pPr>
            <a:r>
              <a:rPr lang="en-US">
                <a:solidFill>
                  <a:srgbClr val="7F7F7F"/>
                </a:solidFill>
              </a:rPr>
              <a:t>Summary: IP to SoC &amp; Post-Silicon</a:t>
            </a:r>
            <a:endParaRPr/>
          </a:p>
        </p:txBody>
      </p:sp>
      <p:sp>
        <p:nvSpPr>
          <p:cNvPr id="2711" name="Google Shape;2711;p68"/>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712" name="Google Shape;2712;p68"/>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6" name="Shape 2716"/>
        <p:cNvGrpSpPr/>
        <p:nvPr/>
      </p:nvGrpSpPr>
      <p:grpSpPr>
        <a:xfrm>
          <a:off x="0" y="0"/>
          <a:ext cx="0" cy="0"/>
          <a:chOff x="0" y="0"/>
          <a:chExt cx="0" cy="0"/>
        </a:xfrm>
      </p:grpSpPr>
      <p:sp>
        <p:nvSpPr>
          <p:cNvPr id="2717" name="Google Shape;2717;p6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Agenda</a:t>
            </a:r>
            <a:endParaRPr/>
          </a:p>
        </p:txBody>
      </p:sp>
      <p:sp>
        <p:nvSpPr>
          <p:cNvPr id="2718" name="Google Shape;2718;p69"/>
          <p:cNvSpPr txBox="1"/>
          <p:nvPr>
            <p:ph idx="1" type="body"/>
          </p:nvPr>
        </p:nvSpPr>
        <p:spPr>
          <a:xfrm>
            <a:off x="838200" y="1825625"/>
            <a:ext cx="10515600" cy="2478746"/>
          </a:xfrm>
          <a:prstGeom prst="rect">
            <a:avLst/>
          </a:prstGeom>
          <a:noFill/>
          <a:ln>
            <a:noFill/>
          </a:ln>
        </p:spPr>
        <p:txBody>
          <a:bodyPr anchorCtr="0" anchor="t" bIns="45700" lIns="91425" spcFirstLastPara="1" rIns="91425" wrap="square" tIns="45700">
            <a:normAutofit/>
          </a:bodyPr>
          <a:lstStyle/>
          <a:p>
            <a:pPr indent="-285750" lvl="0" marL="285750" rtl="0" algn="l">
              <a:spcBef>
                <a:spcPts val="0"/>
              </a:spcBef>
              <a:spcAft>
                <a:spcPts val="0"/>
              </a:spcAft>
              <a:buClr>
                <a:schemeClr val="dk1"/>
              </a:buClr>
              <a:buSzPts val="2800"/>
              <a:buChar char="•"/>
            </a:pPr>
            <a:r>
              <a:rPr lang="en-US"/>
              <a:t>Chaining SOC Scenarios – Recap from DVCON 2020 – 5 Minutes</a:t>
            </a:r>
            <a:endParaRPr/>
          </a:p>
          <a:p>
            <a:pPr indent="-285750" lvl="0" marL="285750" rtl="0" algn="l">
              <a:spcBef>
                <a:spcPts val="1160"/>
              </a:spcBef>
              <a:spcAft>
                <a:spcPts val="0"/>
              </a:spcAft>
              <a:buClr>
                <a:schemeClr val="dk1"/>
              </a:buClr>
              <a:buSzPts val="2800"/>
              <a:buChar char="•"/>
            </a:pPr>
            <a:r>
              <a:rPr lang="en-US"/>
              <a:t>Modeling DMA Pipelining Scenario – 10 Minutes</a:t>
            </a:r>
            <a:endParaRPr/>
          </a:p>
          <a:p>
            <a:pPr indent="-285750" lvl="0" marL="285750" rtl="0" algn="l">
              <a:spcBef>
                <a:spcPts val="1160"/>
              </a:spcBef>
              <a:spcAft>
                <a:spcPts val="0"/>
              </a:spcAft>
              <a:buClr>
                <a:schemeClr val="dk1"/>
              </a:buClr>
              <a:buSzPts val="2800"/>
              <a:buChar char="•"/>
            </a:pPr>
            <a:r>
              <a:rPr lang="en-US"/>
              <a:t>Generalizing Modeling IP Pipelining Scenarios – 5 Minutes</a:t>
            </a:r>
            <a:endParaRPr/>
          </a:p>
          <a:p>
            <a:pPr indent="-285750" lvl="0" marL="285750" rtl="0" algn="l">
              <a:spcBef>
                <a:spcPts val="1160"/>
              </a:spcBef>
              <a:spcAft>
                <a:spcPts val="0"/>
              </a:spcAft>
              <a:buClr>
                <a:schemeClr val="dk1"/>
              </a:buClr>
              <a:buSzPts val="2800"/>
              <a:buChar char="•"/>
            </a:pPr>
            <a:r>
              <a:rPr lang="en-US"/>
              <a:t>Modeling Chaining/Pipelining SOC Scenarios – 5 Minutes</a:t>
            </a:r>
            <a:endParaRPr/>
          </a:p>
        </p:txBody>
      </p:sp>
      <p:sp>
        <p:nvSpPr>
          <p:cNvPr id="2719" name="Google Shape;2719;p69"/>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720" name="Google Shape;2720;p69"/>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UVM Focused on How to Verify</a:t>
            </a:r>
            <a:endParaRPr/>
          </a:p>
        </p:txBody>
      </p:sp>
      <p:sp>
        <p:nvSpPr>
          <p:cNvPr id="492" name="Google Shape;492;p7"/>
          <p:cNvSpPr txBox="1"/>
          <p:nvPr>
            <p:ph idx="1" type="body"/>
          </p:nvPr>
        </p:nvSpPr>
        <p:spPr>
          <a:xfrm>
            <a:off x="4587875" y="1414800"/>
            <a:ext cx="7199313" cy="4752000"/>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Clr>
                <a:schemeClr val="dk1"/>
              </a:buClr>
              <a:buSzPts val="3200"/>
              <a:buFont typeface="Arial"/>
              <a:buChar char="•"/>
            </a:pPr>
            <a:r>
              <a:rPr lang="en-US"/>
              <a:t>All tests/testbenches have same basic structure</a:t>
            </a:r>
            <a:endParaRPr/>
          </a:p>
          <a:p>
            <a:pPr indent="-285750" lvl="0" marL="285750" rtl="0" algn="l">
              <a:spcBef>
                <a:spcPts val="640"/>
              </a:spcBef>
              <a:spcAft>
                <a:spcPts val="0"/>
              </a:spcAft>
              <a:buClr>
                <a:schemeClr val="dk1"/>
              </a:buClr>
              <a:buSzPts val="3200"/>
              <a:buFont typeface="Arial"/>
              <a:buChar char="•"/>
            </a:pPr>
            <a:r>
              <a:rPr lang="en-US"/>
              <a:t>Horizontal Reuse</a:t>
            </a:r>
            <a:endParaRPr/>
          </a:p>
          <a:p>
            <a:pPr indent="-285750" lvl="1" marL="465750" rtl="0" algn="l">
              <a:spcBef>
                <a:spcPts val="560"/>
              </a:spcBef>
              <a:spcAft>
                <a:spcPts val="0"/>
              </a:spcAft>
              <a:buClr>
                <a:schemeClr val="dk1"/>
              </a:buClr>
              <a:buSzPts val="2800"/>
              <a:buChar char="–"/>
            </a:pPr>
            <a:r>
              <a:rPr lang="en-US"/>
              <a:t>Same agent on different blocks with same interface</a:t>
            </a:r>
            <a:endParaRPr/>
          </a:p>
          <a:p>
            <a:pPr indent="-82550" lvl="0" marL="285750" rtl="0" algn="l">
              <a:spcBef>
                <a:spcPts val="640"/>
              </a:spcBef>
              <a:spcAft>
                <a:spcPts val="0"/>
              </a:spcAft>
              <a:buClr>
                <a:schemeClr val="dk1"/>
              </a:buClr>
              <a:buSzPts val="3200"/>
              <a:buFont typeface="Arial"/>
              <a:buNone/>
            </a:pPr>
            <a:r>
              <a:t/>
            </a:r>
            <a:endParaRPr/>
          </a:p>
          <a:p>
            <a:pPr indent="-107950" lvl="1" marL="465750" rtl="0" algn="l">
              <a:spcBef>
                <a:spcPts val="560"/>
              </a:spcBef>
              <a:spcAft>
                <a:spcPts val="0"/>
              </a:spcAft>
              <a:buClr>
                <a:schemeClr val="dk1"/>
              </a:buClr>
              <a:buSzPts val="2800"/>
              <a:buNone/>
            </a:pPr>
            <a:r>
              <a:t/>
            </a:r>
            <a:endParaRPr/>
          </a:p>
        </p:txBody>
      </p:sp>
      <p:grpSp>
        <p:nvGrpSpPr>
          <p:cNvPr id="493" name="Google Shape;493;p7"/>
          <p:cNvGrpSpPr/>
          <p:nvPr/>
        </p:nvGrpSpPr>
        <p:grpSpPr>
          <a:xfrm>
            <a:off x="438978" y="3176423"/>
            <a:ext cx="652886" cy="722788"/>
            <a:chOff x="482135" y="3535752"/>
            <a:chExt cx="652886" cy="722788"/>
          </a:xfrm>
        </p:grpSpPr>
        <p:sp>
          <p:nvSpPr>
            <p:cNvPr id="494" name="Google Shape;494;p7"/>
            <p:cNvSpPr/>
            <p:nvPr/>
          </p:nvSpPr>
          <p:spPr>
            <a:xfrm>
              <a:off x="482136" y="3535752"/>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Internal IF</a:t>
              </a:r>
              <a:endParaRPr/>
            </a:p>
          </p:txBody>
        </p:sp>
        <p:sp>
          <p:nvSpPr>
            <p:cNvPr id="495" name="Google Shape;495;p7"/>
            <p:cNvSpPr/>
            <p:nvPr/>
          </p:nvSpPr>
          <p:spPr>
            <a:xfrm>
              <a:off x="482135" y="3677593"/>
              <a:ext cx="652885" cy="439181"/>
            </a:xfrm>
            <a:prstGeom prst="rect">
              <a:avLst/>
            </a:prstGeom>
            <a:solidFill>
              <a:schemeClr val="l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Calibri"/>
                  <a:ea typeface="Calibri"/>
                  <a:cs typeface="Calibri"/>
                  <a:sym typeface="Calibri"/>
                </a:rPr>
                <a:t>IP</a:t>
              </a:r>
              <a:endParaRPr/>
            </a:p>
          </p:txBody>
        </p:sp>
        <p:sp>
          <p:nvSpPr>
            <p:cNvPr id="496" name="Google Shape;496;p7"/>
            <p:cNvSpPr/>
            <p:nvPr/>
          </p:nvSpPr>
          <p:spPr>
            <a:xfrm>
              <a:off x="482136" y="4112146"/>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External IF</a:t>
              </a:r>
              <a:endParaRPr/>
            </a:p>
          </p:txBody>
        </p:sp>
      </p:grpSp>
      <p:grpSp>
        <p:nvGrpSpPr>
          <p:cNvPr id="497" name="Google Shape;497;p7"/>
          <p:cNvGrpSpPr/>
          <p:nvPr/>
        </p:nvGrpSpPr>
        <p:grpSpPr>
          <a:xfrm>
            <a:off x="1566030" y="3176423"/>
            <a:ext cx="652885" cy="722788"/>
            <a:chOff x="1609187" y="3535752"/>
            <a:chExt cx="652885" cy="722788"/>
          </a:xfrm>
        </p:grpSpPr>
        <p:sp>
          <p:nvSpPr>
            <p:cNvPr id="498" name="Google Shape;498;p7"/>
            <p:cNvSpPr/>
            <p:nvPr/>
          </p:nvSpPr>
          <p:spPr>
            <a:xfrm>
              <a:off x="1609187" y="3535752"/>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Internal IF</a:t>
              </a:r>
              <a:endParaRPr/>
            </a:p>
          </p:txBody>
        </p:sp>
        <p:sp>
          <p:nvSpPr>
            <p:cNvPr id="499" name="Google Shape;499;p7"/>
            <p:cNvSpPr/>
            <p:nvPr/>
          </p:nvSpPr>
          <p:spPr>
            <a:xfrm>
              <a:off x="1609187" y="3677593"/>
              <a:ext cx="652885" cy="439181"/>
            </a:xfrm>
            <a:prstGeom prst="rect">
              <a:avLst/>
            </a:prstGeom>
            <a:solidFill>
              <a:schemeClr val="l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Calibri"/>
                  <a:ea typeface="Calibri"/>
                  <a:cs typeface="Calibri"/>
                  <a:sym typeface="Calibri"/>
                </a:rPr>
                <a:t>IP2</a:t>
              </a:r>
              <a:endParaRPr/>
            </a:p>
          </p:txBody>
        </p:sp>
        <p:sp>
          <p:nvSpPr>
            <p:cNvPr id="500" name="Google Shape;500;p7"/>
            <p:cNvSpPr/>
            <p:nvPr/>
          </p:nvSpPr>
          <p:spPr>
            <a:xfrm>
              <a:off x="1609187" y="4112146"/>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External IF</a:t>
              </a:r>
              <a:endParaRPr/>
            </a:p>
          </p:txBody>
        </p:sp>
      </p:grpSp>
      <p:cxnSp>
        <p:nvCxnSpPr>
          <p:cNvPr id="501" name="Google Shape;501;p7"/>
          <p:cNvCxnSpPr>
            <a:stCxn id="498" idx="0"/>
            <a:endCxn id="502" idx="2"/>
          </p:cNvCxnSpPr>
          <p:nvPr/>
        </p:nvCxnSpPr>
        <p:spPr>
          <a:xfrm rot="10800000">
            <a:off x="1892473" y="2883623"/>
            <a:ext cx="0" cy="292800"/>
          </a:xfrm>
          <a:prstGeom prst="straightConnector1">
            <a:avLst/>
          </a:prstGeom>
          <a:noFill/>
          <a:ln cap="flat" cmpd="sng" w="38100">
            <a:solidFill>
              <a:srgbClr val="4F6128"/>
            </a:solidFill>
            <a:prstDash val="solid"/>
            <a:round/>
            <a:headEnd len="med" w="med" type="triangle"/>
            <a:tailEnd len="med" w="med" type="triangle"/>
          </a:ln>
        </p:spPr>
      </p:cxnSp>
      <p:sp>
        <p:nvSpPr>
          <p:cNvPr id="503" name="Google Shape;503;p7"/>
          <p:cNvSpPr/>
          <p:nvPr/>
        </p:nvSpPr>
        <p:spPr>
          <a:xfrm>
            <a:off x="1495059" y="1425132"/>
            <a:ext cx="794827" cy="585576"/>
          </a:xfrm>
          <a:prstGeom prst="flowChartMultidocument">
            <a:avLst/>
          </a:prstGeom>
          <a:gradFill>
            <a:gsLst>
              <a:gs pos="0">
                <a:srgbClr val="2D5C97"/>
              </a:gs>
              <a:gs pos="80000">
                <a:srgbClr val="3C7AC5"/>
              </a:gs>
              <a:gs pos="100000">
                <a:srgbClr val="397BC9"/>
              </a:gs>
            </a:gsLst>
            <a:lin ang="16200000" scaled="0"/>
          </a:gradFill>
          <a:ln cap="flat" cmpd="sng" w="9525">
            <a:solidFill>
              <a:srgbClr val="36609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72000" lIns="108000" spcFirstLastPara="1" rIns="108000" wrap="square" tIns="72000">
            <a:noAutofit/>
          </a:bodyPr>
          <a:lstStyle/>
          <a:p>
            <a:pPr indent="0" lvl="0" marL="0" marR="0" rtl="0" algn="ctr">
              <a:spcBef>
                <a:spcPts val="0"/>
              </a:spcBef>
              <a:spcAft>
                <a:spcPts val="0"/>
              </a:spcAft>
              <a:buNone/>
            </a:pPr>
            <a:r>
              <a:rPr b="1" i="0" lang="en-US" sz="1400" u="none" cap="none" strike="noStrike">
                <a:solidFill>
                  <a:schemeClr val="lt1"/>
                </a:solidFill>
                <a:latin typeface="Arial"/>
                <a:ea typeface="Arial"/>
                <a:cs typeface="Arial"/>
                <a:sym typeface="Arial"/>
              </a:rPr>
              <a:t>UVM</a:t>
            </a:r>
            <a:br>
              <a:rPr b="1" i="0" lang="en-US" sz="1400" u="none" cap="none" strike="noStrike">
                <a:solidFill>
                  <a:schemeClr val="lt1"/>
                </a:solidFill>
                <a:latin typeface="Arial"/>
                <a:ea typeface="Arial"/>
                <a:cs typeface="Arial"/>
                <a:sym typeface="Arial"/>
              </a:rPr>
            </a:br>
            <a:r>
              <a:rPr b="1" i="0" lang="en-US" sz="1400" u="none" cap="none" strike="noStrike">
                <a:solidFill>
                  <a:schemeClr val="lt1"/>
                </a:solidFill>
                <a:latin typeface="Arial"/>
                <a:ea typeface="Arial"/>
                <a:cs typeface="Arial"/>
                <a:sym typeface="Arial"/>
              </a:rPr>
              <a:t>SEQ</a:t>
            </a:r>
            <a:endParaRPr/>
          </a:p>
        </p:txBody>
      </p:sp>
      <p:cxnSp>
        <p:nvCxnSpPr>
          <p:cNvPr id="504" name="Google Shape;504;p7"/>
          <p:cNvCxnSpPr>
            <a:stCxn id="505" idx="0"/>
          </p:cNvCxnSpPr>
          <p:nvPr/>
        </p:nvCxnSpPr>
        <p:spPr>
          <a:xfrm rot="10800000">
            <a:off x="1892473" y="1993614"/>
            <a:ext cx="0" cy="309000"/>
          </a:xfrm>
          <a:prstGeom prst="straightConnector1">
            <a:avLst/>
          </a:prstGeom>
          <a:noFill/>
          <a:ln cap="flat" cmpd="sng" w="38100">
            <a:solidFill>
              <a:srgbClr val="4F6128"/>
            </a:solidFill>
            <a:prstDash val="solid"/>
            <a:round/>
            <a:headEnd len="med" w="med" type="triangle"/>
            <a:tailEnd len="med" w="med" type="triangle"/>
          </a:ln>
        </p:spPr>
      </p:cxnSp>
      <p:grpSp>
        <p:nvGrpSpPr>
          <p:cNvPr id="506" name="Google Shape;506;p7"/>
          <p:cNvGrpSpPr/>
          <p:nvPr/>
        </p:nvGrpSpPr>
        <p:grpSpPr>
          <a:xfrm>
            <a:off x="368006" y="1425132"/>
            <a:ext cx="794827" cy="1751291"/>
            <a:chOff x="411163" y="1784461"/>
            <a:chExt cx="794827" cy="1751291"/>
          </a:xfrm>
        </p:grpSpPr>
        <p:sp>
          <p:nvSpPr>
            <p:cNvPr id="507" name="Google Shape;507;p7"/>
            <p:cNvSpPr/>
            <p:nvPr/>
          </p:nvSpPr>
          <p:spPr>
            <a:xfrm>
              <a:off x="482135" y="2661943"/>
              <a:ext cx="652885" cy="439181"/>
            </a:xfrm>
            <a:prstGeom prst="rect">
              <a:avLst/>
            </a:prstGeom>
            <a:solidFill>
              <a:srgbClr val="D6E3BC"/>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Calibri"/>
                  <a:ea typeface="Calibri"/>
                  <a:cs typeface="Calibri"/>
                  <a:sym typeface="Calibri"/>
                </a:rPr>
                <a:t>UVM</a:t>
              </a:r>
              <a:br>
                <a:rPr b="1" i="0" lang="en-US" sz="1100" u="none" cap="none" strike="noStrike">
                  <a:solidFill>
                    <a:schemeClr val="dk1"/>
                  </a:solidFill>
                  <a:latin typeface="Calibri"/>
                  <a:ea typeface="Calibri"/>
                  <a:cs typeface="Calibri"/>
                  <a:sym typeface="Calibri"/>
                </a:rPr>
              </a:br>
              <a:r>
                <a:rPr b="1" i="0" lang="en-US" sz="1100" u="none" cap="none" strike="noStrike">
                  <a:solidFill>
                    <a:schemeClr val="dk1"/>
                  </a:solidFill>
                  <a:latin typeface="Calibri"/>
                  <a:ea typeface="Calibri"/>
                  <a:cs typeface="Calibri"/>
                  <a:sym typeface="Calibri"/>
                </a:rPr>
                <a:t>Agent</a:t>
              </a:r>
              <a:endParaRPr/>
            </a:p>
          </p:txBody>
        </p:sp>
        <p:sp>
          <p:nvSpPr>
            <p:cNvPr id="508" name="Google Shape;508;p7"/>
            <p:cNvSpPr/>
            <p:nvPr/>
          </p:nvSpPr>
          <p:spPr>
            <a:xfrm>
              <a:off x="482136" y="3096496"/>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Internal IF</a:t>
              </a:r>
              <a:endParaRPr/>
            </a:p>
          </p:txBody>
        </p:sp>
        <p:cxnSp>
          <p:nvCxnSpPr>
            <p:cNvPr id="509" name="Google Shape;509;p7"/>
            <p:cNvCxnSpPr>
              <a:stCxn id="494" idx="0"/>
              <a:endCxn id="508" idx="2"/>
            </p:cNvCxnSpPr>
            <p:nvPr/>
          </p:nvCxnSpPr>
          <p:spPr>
            <a:xfrm rot="10800000">
              <a:off x="808579" y="3242952"/>
              <a:ext cx="0" cy="292800"/>
            </a:xfrm>
            <a:prstGeom prst="straightConnector1">
              <a:avLst/>
            </a:prstGeom>
            <a:noFill/>
            <a:ln cap="flat" cmpd="sng" w="38100">
              <a:solidFill>
                <a:srgbClr val="4F6128"/>
              </a:solidFill>
              <a:prstDash val="solid"/>
              <a:round/>
              <a:headEnd len="med" w="med" type="triangle"/>
              <a:tailEnd len="med" w="med" type="triangle"/>
            </a:ln>
          </p:spPr>
        </p:cxnSp>
        <p:sp>
          <p:nvSpPr>
            <p:cNvPr id="510" name="Google Shape;510;p7"/>
            <p:cNvSpPr/>
            <p:nvPr/>
          </p:nvSpPr>
          <p:spPr>
            <a:xfrm>
              <a:off x="411163" y="1784461"/>
              <a:ext cx="794827" cy="585576"/>
            </a:xfrm>
            <a:prstGeom prst="flowChartMultidocument">
              <a:avLst/>
            </a:prstGeom>
            <a:gradFill>
              <a:gsLst>
                <a:gs pos="0">
                  <a:srgbClr val="2D5C97"/>
                </a:gs>
                <a:gs pos="80000">
                  <a:srgbClr val="3C7AC5"/>
                </a:gs>
                <a:gs pos="100000">
                  <a:srgbClr val="397BC9"/>
                </a:gs>
              </a:gsLst>
              <a:lin ang="16200000" scaled="0"/>
            </a:gradFill>
            <a:ln cap="flat" cmpd="sng" w="9525">
              <a:solidFill>
                <a:srgbClr val="36609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72000" lIns="108000" spcFirstLastPara="1" rIns="108000" wrap="square" tIns="72000">
              <a:noAutofit/>
            </a:bodyPr>
            <a:lstStyle/>
            <a:p>
              <a:pPr indent="0" lvl="0" marL="0" marR="0" rtl="0" algn="ctr">
                <a:spcBef>
                  <a:spcPts val="0"/>
                </a:spcBef>
                <a:spcAft>
                  <a:spcPts val="0"/>
                </a:spcAft>
                <a:buNone/>
              </a:pPr>
              <a:r>
                <a:rPr b="1" i="0" lang="en-US" sz="1400" u="none" cap="none" strike="noStrike">
                  <a:solidFill>
                    <a:schemeClr val="lt1"/>
                  </a:solidFill>
                  <a:latin typeface="Arial"/>
                  <a:ea typeface="Arial"/>
                  <a:cs typeface="Arial"/>
                  <a:sym typeface="Arial"/>
                </a:rPr>
                <a:t>UVM</a:t>
              </a:r>
              <a:br>
                <a:rPr b="1" i="0" lang="en-US" sz="1400" u="none" cap="none" strike="noStrike">
                  <a:solidFill>
                    <a:schemeClr val="lt1"/>
                  </a:solidFill>
                  <a:latin typeface="Arial"/>
                  <a:ea typeface="Arial"/>
                  <a:cs typeface="Arial"/>
                  <a:sym typeface="Arial"/>
                </a:rPr>
              </a:br>
              <a:r>
                <a:rPr b="1" i="0" lang="en-US" sz="1400" u="none" cap="none" strike="noStrike">
                  <a:solidFill>
                    <a:schemeClr val="lt1"/>
                  </a:solidFill>
                  <a:latin typeface="Arial"/>
                  <a:ea typeface="Arial"/>
                  <a:cs typeface="Arial"/>
                  <a:sym typeface="Arial"/>
                </a:rPr>
                <a:t>SEQ</a:t>
              </a:r>
              <a:endParaRPr/>
            </a:p>
          </p:txBody>
        </p:sp>
        <p:cxnSp>
          <p:nvCxnSpPr>
            <p:cNvPr id="511" name="Google Shape;511;p7"/>
            <p:cNvCxnSpPr>
              <a:stCxn id="507" idx="0"/>
            </p:cNvCxnSpPr>
            <p:nvPr/>
          </p:nvCxnSpPr>
          <p:spPr>
            <a:xfrm rot="10800000">
              <a:off x="808578" y="2352943"/>
              <a:ext cx="0" cy="309000"/>
            </a:xfrm>
            <a:prstGeom prst="straightConnector1">
              <a:avLst/>
            </a:prstGeom>
            <a:noFill/>
            <a:ln cap="flat" cmpd="sng" w="38100">
              <a:solidFill>
                <a:srgbClr val="4F6128"/>
              </a:solidFill>
              <a:prstDash val="solid"/>
              <a:round/>
              <a:headEnd len="med" w="med" type="triangle"/>
              <a:tailEnd len="med" w="med" type="triangle"/>
            </a:ln>
          </p:spPr>
        </p:cxnSp>
      </p:grpSp>
      <p:grpSp>
        <p:nvGrpSpPr>
          <p:cNvPr id="512" name="Google Shape;512;p7"/>
          <p:cNvGrpSpPr/>
          <p:nvPr/>
        </p:nvGrpSpPr>
        <p:grpSpPr>
          <a:xfrm>
            <a:off x="368006" y="3899128"/>
            <a:ext cx="794827" cy="1761655"/>
            <a:chOff x="411163" y="4258457"/>
            <a:chExt cx="794827" cy="1761655"/>
          </a:xfrm>
        </p:grpSpPr>
        <p:sp>
          <p:nvSpPr>
            <p:cNvPr id="513" name="Google Shape;513;p7"/>
            <p:cNvSpPr/>
            <p:nvPr/>
          </p:nvSpPr>
          <p:spPr>
            <a:xfrm>
              <a:off x="482136" y="4556357"/>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External IF</a:t>
              </a:r>
              <a:endParaRPr/>
            </a:p>
          </p:txBody>
        </p:sp>
        <p:sp>
          <p:nvSpPr>
            <p:cNvPr id="514" name="Google Shape;514;p7"/>
            <p:cNvSpPr/>
            <p:nvPr/>
          </p:nvSpPr>
          <p:spPr>
            <a:xfrm>
              <a:off x="482135" y="4698198"/>
              <a:ext cx="652885" cy="439181"/>
            </a:xfrm>
            <a:prstGeom prst="rect">
              <a:avLst/>
            </a:prstGeom>
            <a:solidFill>
              <a:srgbClr val="D6E3BC"/>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Calibri"/>
                  <a:ea typeface="Calibri"/>
                  <a:cs typeface="Calibri"/>
                  <a:sym typeface="Calibri"/>
                </a:rPr>
                <a:t>UVM</a:t>
              </a:r>
              <a:br>
                <a:rPr b="1" i="0" lang="en-US" sz="1100" u="none" cap="none" strike="noStrike">
                  <a:solidFill>
                    <a:schemeClr val="dk1"/>
                  </a:solidFill>
                  <a:latin typeface="Calibri"/>
                  <a:ea typeface="Calibri"/>
                  <a:cs typeface="Calibri"/>
                  <a:sym typeface="Calibri"/>
                </a:rPr>
              </a:br>
              <a:r>
                <a:rPr b="1" i="0" lang="en-US" sz="1100" u="none" cap="none" strike="noStrike">
                  <a:solidFill>
                    <a:schemeClr val="dk1"/>
                  </a:solidFill>
                  <a:latin typeface="Calibri"/>
                  <a:ea typeface="Calibri"/>
                  <a:cs typeface="Calibri"/>
                  <a:sym typeface="Calibri"/>
                </a:rPr>
                <a:t>Agent</a:t>
              </a:r>
              <a:endParaRPr/>
            </a:p>
          </p:txBody>
        </p:sp>
        <p:cxnSp>
          <p:nvCxnSpPr>
            <p:cNvPr id="515" name="Google Shape;515;p7"/>
            <p:cNvCxnSpPr>
              <a:stCxn id="513" idx="0"/>
              <a:endCxn id="496" idx="2"/>
            </p:cNvCxnSpPr>
            <p:nvPr/>
          </p:nvCxnSpPr>
          <p:spPr>
            <a:xfrm rot="10800000">
              <a:off x="808579" y="4258457"/>
              <a:ext cx="0" cy="297900"/>
            </a:xfrm>
            <a:prstGeom prst="straightConnector1">
              <a:avLst/>
            </a:prstGeom>
            <a:noFill/>
            <a:ln cap="flat" cmpd="sng" w="38100">
              <a:solidFill>
                <a:srgbClr val="4F6128"/>
              </a:solidFill>
              <a:prstDash val="solid"/>
              <a:round/>
              <a:headEnd len="med" w="med" type="triangle"/>
              <a:tailEnd len="med" w="med" type="triangle"/>
            </a:ln>
          </p:spPr>
        </p:cxnSp>
        <p:sp>
          <p:nvSpPr>
            <p:cNvPr id="516" name="Google Shape;516;p7"/>
            <p:cNvSpPr/>
            <p:nvPr/>
          </p:nvSpPr>
          <p:spPr>
            <a:xfrm>
              <a:off x="411163" y="5434536"/>
              <a:ext cx="794827" cy="585576"/>
            </a:xfrm>
            <a:prstGeom prst="flowChartMultidocument">
              <a:avLst/>
            </a:prstGeom>
            <a:gradFill>
              <a:gsLst>
                <a:gs pos="0">
                  <a:srgbClr val="2D5C97"/>
                </a:gs>
                <a:gs pos="80000">
                  <a:srgbClr val="3C7AC5"/>
                </a:gs>
                <a:gs pos="100000">
                  <a:srgbClr val="397BC9"/>
                </a:gs>
              </a:gsLst>
              <a:lin ang="16200000" scaled="0"/>
            </a:gradFill>
            <a:ln cap="flat" cmpd="sng" w="9525">
              <a:solidFill>
                <a:srgbClr val="36609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72000" lIns="108000" spcFirstLastPara="1" rIns="108000" wrap="square" tIns="72000">
              <a:noAutofit/>
            </a:bodyPr>
            <a:lstStyle/>
            <a:p>
              <a:pPr indent="0" lvl="0" marL="0" marR="0" rtl="0" algn="ctr">
                <a:spcBef>
                  <a:spcPts val="0"/>
                </a:spcBef>
                <a:spcAft>
                  <a:spcPts val="0"/>
                </a:spcAft>
                <a:buNone/>
              </a:pPr>
              <a:r>
                <a:rPr b="1" i="0" lang="en-US" sz="1400" u="none" cap="none" strike="noStrike">
                  <a:solidFill>
                    <a:schemeClr val="lt1"/>
                  </a:solidFill>
                  <a:latin typeface="Arial"/>
                  <a:ea typeface="Arial"/>
                  <a:cs typeface="Arial"/>
                  <a:sym typeface="Arial"/>
                </a:rPr>
                <a:t>UVM</a:t>
              </a:r>
              <a:br>
                <a:rPr b="1" i="0" lang="en-US" sz="1400" u="none" cap="none" strike="noStrike">
                  <a:solidFill>
                    <a:schemeClr val="lt1"/>
                  </a:solidFill>
                  <a:latin typeface="Arial"/>
                  <a:ea typeface="Arial"/>
                  <a:cs typeface="Arial"/>
                  <a:sym typeface="Arial"/>
                </a:rPr>
              </a:br>
              <a:r>
                <a:rPr b="1" i="0" lang="en-US" sz="1400" u="none" cap="none" strike="noStrike">
                  <a:solidFill>
                    <a:schemeClr val="lt1"/>
                  </a:solidFill>
                  <a:latin typeface="Arial"/>
                  <a:ea typeface="Arial"/>
                  <a:cs typeface="Arial"/>
                  <a:sym typeface="Arial"/>
                </a:rPr>
                <a:t>SEQ</a:t>
              </a:r>
              <a:endParaRPr/>
            </a:p>
          </p:txBody>
        </p:sp>
        <p:cxnSp>
          <p:nvCxnSpPr>
            <p:cNvPr id="517" name="Google Shape;517;p7"/>
            <p:cNvCxnSpPr>
              <a:endCxn id="514" idx="2"/>
            </p:cNvCxnSpPr>
            <p:nvPr/>
          </p:nvCxnSpPr>
          <p:spPr>
            <a:xfrm rot="10800000">
              <a:off x="808578" y="5137379"/>
              <a:ext cx="0" cy="297300"/>
            </a:xfrm>
            <a:prstGeom prst="straightConnector1">
              <a:avLst/>
            </a:prstGeom>
            <a:noFill/>
            <a:ln cap="flat" cmpd="sng" w="38100">
              <a:solidFill>
                <a:srgbClr val="4F6128"/>
              </a:solidFill>
              <a:prstDash val="solid"/>
              <a:round/>
              <a:headEnd len="med" w="med" type="triangle"/>
              <a:tailEnd len="med" w="med" type="triangle"/>
            </a:ln>
          </p:spPr>
        </p:cxnSp>
      </p:grpSp>
      <p:grpSp>
        <p:nvGrpSpPr>
          <p:cNvPr id="518" name="Google Shape;518;p7"/>
          <p:cNvGrpSpPr/>
          <p:nvPr/>
        </p:nvGrpSpPr>
        <p:grpSpPr>
          <a:xfrm>
            <a:off x="1495059" y="3899128"/>
            <a:ext cx="794827" cy="1761655"/>
            <a:chOff x="1538216" y="4258457"/>
            <a:chExt cx="794827" cy="1761655"/>
          </a:xfrm>
        </p:grpSpPr>
        <p:sp>
          <p:nvSpPr>
            <p:cNvPr id="519" name="Google Shape;519;p7"/>
            <p:cNvSpPr/>
            <p:nvPr/>
          </p:nvSpPr>
          <p:spPr>
            <a:xfrm>
              <a:off x="1609187" y="4556357"/>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External IF</a:t>
              </a:r>
              <a:endParaRPr/>
            </a:p>
          </p:txBody>
        </p:sp>
        <p:sp>
          <p:nvSpPr>
            <p:cNvPr id="520" name="Google Shape;520;p7"/>
            <p:cNvSpPr/>
            <p:nvPr/>
          </p:nvSpPr>
          <p:spPr>
            <a:xfrm>
              <a:off x="1609187" y="4698198"/>
              <a:ext cx="652885" cy="439181"/>
            </a:xfrm>
            <a:prstGeom prst="rect">
              <a:avLst/>
            </a:prstGeom>
            <a:solidFill>
              <a:srgbClr val="D6E3BC"/>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Calibri"/>
                  <a:ea typeface="Calibri"/>
                  <a:cs typeface="Calibri"/>
                  <a:sym typeface="Calibri"/>
                </a:rPr>
                <a:t>UVM</a:t>
              </a:r>
              <a:br>
                <a:rPr b="1" i="0" lang="en-US" sz="1100" u="none" cap="none" strike="noStrike">
                  <a:solidFill>
                    <a:schemeClr val="dk1"/>
                  </a:solidFill>
                  <a:latin typeface="Calibri"/>
                  <a:ea typeface="Calibri"/>
                  <a:cs typeface="Calibri"/>
                  <a:sym typeface="Calibri"/>
                </a:rPr>
              </a:br>
              <a:r>
                <a:rPr b="1" i="0" lang="en-US" sz="1100" u="none" cap="none" strike="noStrike">
                  <a:solidFill>
                    <a:schemeClr val="dk1"/>
                  </a:solidFill>
                  <a:latin typeface="Calibri"/>
                  <a:ea typeface="Calibri"/>
                  <a:cs typeface="Calibri"/>
                  <a:sym typeface="Calibri"/>
                </a:rPr>
                <a:t>Agent</a:t>
              </a:r>
              <a:endParaRPr/>
            </a:p>
          </p:txBody>
        </p:sp>
        <p:cxnSp>
          <p:nvCxnSpPr>
            <p:cNvPr id="521" name="Google Shape;521;p7"/>
            <p:cNvCxnSpPr>
              <a:stCxn id="519" idx="0"/>
              <a:endCxn id="500" idx="2"/>
            </p:cNvCxnSpPr>
            <p:nvPr/>
          </p:nvCxnSpPr>
          <p:spPr>
            <a:xfrm rot="10800000">
              <a:off x="1935630" y="4258457"/>
              <a:ext cx="0" cy="297900"/>
            </a:xfrm>
            <a:prstGeom prst="straightConnector1">
              <a:avLst/>
            </a:prstGeom>
            <a:noFill/>
            <a:ln cap="flat" cmpd="sng" w="38100">
              <a:solidFill>
                <a:srgbClr val="4F6128"/>
              </a:solidFill>
              <a:prstDash val="solid"/>
              <a:round/>
              <a:headEnd len="med" w="med" type="triangle"/>
              <a:tailEnd len="med" w="med" type="triangle"/>
            </a:ln>
          </p:spPr>
        </p:cxnSp>
        <p:sp>
          <p:nvSpPr>
            <p:cNvPr id="522" name="Google Shape;522;p7"/>
            <p:cNvSpPr/>
            <p:nvPr/>
          </p:nvSpPr>
          <p:spPr>
            <a:xfrm>
              <a:off x="1538216" y="5434536"/>
              <a:ext cx="794827" cy="585576"/>
            </a:xfrm>
            <a:prstGeom prst="flowChartMultidocument">
              <a:avLst/>
            </a:prstGeom>
            <a:gradFill>
              <a:gsLst>
                <a:gs pos="0">
                  <a:srgbClr val="2D5C97"/>
                </a:gs>
                <a:gs pos="80000">
                  <a:srgbClr val="3C7AC5"/>
                </a:gs>
                <a:gs pos="100000">
                  <a:srgbClr val="397BC9"/>
                </a:gs>
              </a:gsLst>
              <a:lin ang="16200000" scaled="0"/>
            </a:gradFill>
            <a:ln cap="flat" cmpd="sng" w="9525">
              <a:solidFill>
                <a:srgbClr val="366092"/>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72000" lIns="108000" spcFirstLastPara="1" rIns="108000" wrap="square" tIns="72000">
              <a:noAutofit/>
            </a:bodyPr>
            <a:lstStyle/>
            <a:p>
              <a:pPr indent="0" lvl="0" marL="0" marR="0" rtl="0" algn="ctr">
                <a:spcBef>
                  <a:spcPts val="0"/>
                </a:spcBef>
                <a:spcAft>
                  <a:spcPts val="0"/>
                </a:spcAft>
                <a:buNone/>
              </a:pPr>
              <a:r>
                <a:rPr b="1" i="0" lang="en-US" sz="1400" u="none" cap="none" strike="noStrike">
                  <a:solidFill>
                    <a:schemeClr val="lt1"/>
                  </a:solidFill>
                  <a:latin typeface="Arial"/>
                  <a:ea typeface="Arial"/>
                  <a:cs typeface="Arial"/>
                  <a:sym typeface="Arial"/>
                </a:rPr>
                <a:t>UVM</a:t>
              </a:r>
              <a:br>
                <a:rPr b="1" i="0" lang="en-US" sz="1400" u="none" cap="none" strike="noStrike">
                  <a:solidFill>
                    <a:schemeClr val="lt1"/>
                  </a:solidFill>
                  <a:latin typeface="Arial"/>
                  <a:ea typeface="Arial"/>
                  <a:cs typeface="Arial"/>
                  <a:sym typeface="Arial"/>
                </a:rPr>
              </a:br>
              <a:r>
                <a:rPr b="1" i="0" lang="en-US" sz="1400" u="none" cap="none" strike="noStrike">
                  <a:solidFill>
                    <a:schemeClr val="lt1"/>
                  </a:solidFill>
                  <a:latin typeface="Arial"/>
                  <a:ea typeface="Arial"/>
                  <a:cs typeface="Arial"/>
                  <a:sym typeface="Arial"/>
                </a:rPr>
                <a:t>SEQ</a:t>
              </a:r>
              <a:endParaRPr/>
            </a:p>
          </p:txBody>
        </p:sp>
        <p:cxnSp>
          <p:nvCxnSpPr>
            <p:cNvPr id="523" name="Google Shape;523;p7"/>
            <p:cNvCxnSpPr>
              <a:endCxn id="520" idx="2"/>
            </p:cNvCxnSpPr>
            <p:nvPr/>
          </p:nvCxnSpPr>
          <p:spPr>
            <a:xfrm rot="10800000">
              <a:off x="1935630" y="5137379"/>
              <a:ext cx="0" cy="297300"/>
            </a:xfrm>
            <a:prstGeom prst="straightConnector1">
              <a:avLst/>
            </a:prstGeom>
            <a:noFill/>
            <a:ln cap="flat" cmpd="sng" w="38100">
              <a:solidFill>
                <a:srgbClr val="4F6128"/>
              </a:solidFill>
              <a:prstDash val="solid"/>
              <a:round/>
              <a:headEnd len="med" w="med" type="triangle"/>
              <a:tailEnd len="med" w="med" type="triangle"/>
            </a:ln>
          </p:spPr>
        </p:cxnSp>
      </p:grpSp>
      <p:grpSp>
        <p:nvGrpSpPr>
          <p:cNvPr id="524" name="Google Shape;524;p7"/>
          <p:cNvGrpSpPr/>
          <p:nvPr/>
        </p:nvGrpSpPr>
        <p:grpSpPr>
          <a:xfrm>
            <a:off x="1566030" y="2302614"/>
            <a:ext cx="652885" cy="580947"/>
            <a:chOff x="1566030" y="2430950"/>
            <a:chExt cx="652885" cy="580947"/>
          </a:xfrm>
        </p:grpSpPr>
        <p:sp>
          <p:nvSpPr>
            <p:cNvPr id="505" name="Google Shape;505;p7"/>
            <p:cNvSpPr/>
            <p:nvPr/>
          </p:nvSpPr>
          <p:spPr>
            <a:xfrm>
              <a:off x="1566030" y="2430950"/>
              <a:ext cx="652885" cy="439181"/>
            </a:xfrm>
            <a:prstGeom prst="rect">
              <a:avLst/>
            </a:prstGeom>
            <a:solidFill>
              <a:srgbClr val="D6E3BC"/>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Calibri"/>
                  <a:ea typeface="Calibri"/>
                  <a:cs typeface="Calibri"/>
                  <a:sym typeface="Calibri"/>
                </a:rPr>
                <a:t>UVM</a:t>
              </a:r>
              <a:br>
                <a:rPr b="1" i="0" lang="en-US" sz="1100" u="none" cap="none" strike="noStrike">
                  <a:solidFill>
                    <a:schemeClr val="dk1"/>
                  </a:solidFill>
                  <a:latin typeface="Calibri"/>
                  <a:ea typeface="Calibri"/>
                  <a:cs typeface="Calibri"/>
                  <a:sym typeface="Calibri"/>
                </a:rPr>
              </a:br>
              <a:r>
                <a:rPr b="1" i="0" lang="en-US" sz="1100" u="none" cap="none" strike="noStrike">
                  <a:solidFill>
                    <a:schemeClr val="dk1"/>
                  </a:solidFill>
                  <a:latin typeface="Calibri"/>
                  <a:ea typeface="Calibri"/>
                  <a:cs typeface="Calibri"/>
                  <a:sym typeface="Calibri"/>
                </a:rPr>
                <a:t>Agent</a:t>
              </a:r>
              <a:endParaRPr/>
            </a:p>
          </p:txBody>
        </p:sp>
        <p:sp>
          <p:nvSpPr>
            <p:cNvPr id="502" name="Google Shape;502;p7"/>
            <p:cNvSpPr/>
            <p:nvPr/>
          </p:nvSpPr>
          <p:spPr>
            <a:xfrm>
              <a:off x="1566030" y="2865503"/>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Internal IF</a:t>
              </a:r>
              <a:endParaRPr/>
            </a:p>
          </p:txBody>
        </p:sp>
      </p:grpSp>
      <p:sp>
        <p:nvSpPr>
          <p:cNvPr id="525" name="Google Shape;525;p7"/>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526" name="Google Shape;526;p7"/>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xit" presetID="1" presetSubtype="0">
                                  <p:stCondLst>
                                    <p:cond delay="0"/>
                                  </p:stCondLst>
                                  <p:childTnLst>
                                    <p:set>
                                      <p:cBhvr>
                                        <p:cTn dur="1" fill="hold">
                                          <p:stCondLst>
                                            <p:cond delay="1"/>
                                          </p:stCondLst>
                                        </p:cTn>
                                        <p:tgtEl>
                                          <p:spTgt spid="524"/>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5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4" name="Shape 2724"/>
        <p:cNvGrpSpPr/>
        <p:nvPr/>
      </p:nvGrpSpPr>
      <p:grpSpPr>
        <a:xfrm>
          <a:off x="0" y="0"/>
          <a:ext cx="0" cy="0"/>
          <a:chOff x="0" y="0"/>
          <a:chExt cx="0" cy="0"/>
        </a:xfrm>
      </p:grpSpPr>
      <p:sp>
        <p:nvSpPr>
          <p:cNvPr id="2725" name="Google Shape;2725;p7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Multiple IP Scenario Intent </a:t>
            </a:r>
            <a:endParaRPr/>
          </a:p>
        </p:txBody>
      </p:sp>
      <p:grpSp>
        <p:nvGrpSpPr>
          <p:cNvPr id="2726" name="Google Shape;2726;p70"/>
          <p:cNvGrpSpPr/>
          <p:nvPr/>
        </p:nvGrpSpPr>
        <p:grpSpPr>
          <a:xfrm>
            <a:off x="744586" y="1213995"/>
            <a:ext cx="10609214" cy="2598987"/>
            <a:chOff x="279307" y="1152558"/>
            <a:chExt cx="10609214" cy="2598987"/>
          </a:xfrm>
        </p:grpSpPr>
        <p:sp>
          <p:nvSpPr>
            <p:cNvPr id="2727" name="Google Shape;2727;p70"/>
            <p:cNvSpPr/>
            <p:nvPr/>
          </p:nvSpPr>
          <p:spPr>
            <a:xfrm>
              <a:off x="279307" y="1152558"/>
              <a:ext cx="10609214" cy="2598987"/>
            </a:xfrm>
            <a:prstGeom prst="rect">
              <a:avLst/>
            </a:prstGeom>
            <a:solidFill>
              <a:srgbClr val="DAE5F1"/>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rgbClr val="000000"/>
                  </a:solidFill>
                  <a:latin typeface="Arial"/>
                  <a:ea typeface="Arial"/>
                  <a:cs typeface="Arial"/>
                  <a:sym typeface="Arial"/>
                </a:rPr>
                <a:t>CHAINING SCENARIO</a:t>
              </a:r>
              <a:endParaRPr b="0" i="0" sz="1800" u="none" cap="none" strike="noStrike">
                <a:solidFill>
                  <a:srgbClr val="000000"/>
                </a:solidFill>
                <a:latin typeface="Arial"/>
                <a:ea typeface="Arial"/>
                <a:cs typeface="Arial"/>
                <a:sym typeface="Arial"/>
              </a:endParaRPr>
            </a:p>
          </p:txBody>
        </p:sp>
        <p:sp>
          <p:nvSpPr>
            <p:cNvPr id="2728" name="Google Shape;2728;p70"/>
            <p:cNvSpPr/>
            <p:nvPr/>
          </p:nvSpPr>
          <p:spPr>
            <a:xfrm>
              <a:off x="6523791" y="2054151"/>
              <a:ext cx="1235676" cy="389160"/>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MEMORY</a:t>
              </a:r>
              <a:endParaRPr/>
            </a:p>
          </p:txBody>
        </p:sp>
        <p:sp>
          <p:nvSpPr>
            <p:cNvPr id="2729" name="Google Shape;2729;p70"/>
            <p:cNvSpPr/>
            <p:nvPr/>
          </p:nvSpPr>
          <p:spPr>
            <a:xfrm>
              <a:off x="8354691" y="2033685"/>
              <a:ext cx="2039813" cy="389159"/>
            </a:xfrm>
            <a:prstGeom prst="rect">
              <a:avLst/>
            </a:prstGeom>
            <a:solidFill>
              <a:srgbClr val="FBD4B4"/>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DISPLAY SHOW</a:t>
              </a:r>
              <a:endParaRPr/>
            </a:p>
          </p:txBody>
        </p:sp>
        <p:sp>
          <p:nvSpPr>
            <p:cNvPr id="2730" name="Google Shape;2730;p70"/>
            <p:cNvSpPr/>
            <p:nvPr/>
          </p:nvSpPr>
          <p:spPr>
            <a:xfrm>
              <a:off x="3921582" y="2064382"/>
              <a:ext cx="2029660" cy="389160"/>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rgbClr val="000000"/>
                  </a:solidFill>
                  <a:latin typeface="Arial"/>
                  <a:ea typeface="Arial"/>
                  <a:cs typeface="Arial"/>
                  <a:sym typeface="Arial"/>
                </a:rPr>
                <a:t>DMA TRANSFER</a:t>
              </a:r>
              <a:endParaRPr b="0" i="0" sz="1800" u="none" cap="none" strike="noStrike">
                <a:solidFill>
                  <a:srgbClr val="000000"/>
                </a:solidFill>
                <a:latin typeface="Arial"/>
                <a:ea typeface="Arial"/>
                <a:cs typeface="Arial"/>
                <a:sym typeface="Arial"/>
              </a:endParaRPr>
            </a:p>
          </p:txBody>
        </p:sp>
        <p:cxnSp>
          <p:nvCxnSpPr>
            <p:cNvPr id="2731" name="Google Shape;2731;p70"/>
            <p:cNvCxnSpPr>
              <a:stCxn id="2730" idx="1"/>
              <a:endCxn id="2732" idx="3"/>
            </p:cNvCxnSpPr>
            <p:nvPr/>
          </p:nvCxnSpPr>
          <p:spPr>
            <a:xfrm flipH="1">
              <a:off x="3635382" y="2258962"/>
              <a:ext cx="286200" cy="14400"/>
            </a:xfrm>
            <a:prstGeom prst="straightConnector1">
              <a:avLst/>
            </a:prstGeom>
            <a:noFill/>
            <a:ln cap="flat" cmpd="sng" w="12700">
              <a:solidFill>
                <a:srgbClr val="4A7DBA"/>
              </a:solidFill>
              <a:prstDash val="solid"/>
              <a:round/>
              <a:headEnd len="med" w="med" type="stealth"/>
              <a:tailEnd len="sm" w="sm" type="none"/>
            </a:ln>
          </p:spPr>
        </p:cxnSp>
        <p:cxnSp>
          <p:nvCxnSpPr>
            <p:cNvPr id="2733" name="Google Shape;2733;p70"/>
            <p:cNvCxnSpPr>
              <a:stCxn id="2728" idx="3"/>
              <a:endCxn id="2729" idx="1"/>
            </p:cNvCxnSpPr>
            <p:nvPr/>
          </p:nvCxnSpPr>
          <p:spPr>
            <a:xfrm flipH="1" rot="10800000">
              <a:off x="7759467" y="2228331"/>
              <a:ext cx="595200" cy="20400"/>
            </a:xfrm>
            <a:prstGeom prst="straightConnector1">
              <a:avLst/>
            </a:prstGeom>
            <a:noFill/>
            <a:ln cap="flat" cmpd="sng" w="12700">
              <a:solidFill>
                <a:srgbClr val="4A7DBA"/>
              </a:solidFill>
              <a:prstDash val="solid"/>
              <a:round/>
              <a:headEnd len="sm" w="sm" type="none"/>
              <a:tailEnd len="sm" w="sm" type="none"/>
            </a:ln>
          </p:spPr>
        </p:cxnSp>
        <p:sp>
          <p:nvSpPr>
            <p:cNvPr id="2732" name="Google Shape;2732;p70"/>
            <p:cNvSpPr/>
            <p:nvPr/>
          </p:nvSpPr>
          <p:spPr>
            <a:xfrm>
              <a:off x="2399631" y="2078803"/>
              <a:ext cx="1235676" cy="389160"/>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MEMORY</a:t>
              </a:r>
              <a:endParaRPr/>
            </a:p>
          </p:txBody>
        </p:sp>
        <p:sp>
          <p:nvSpPr>
            <p:cNvPr id="2734" name="Google Shape;2734;p70"/>
            <p:cNvSpPr/>
            <p:nvPr/>
          </p:nvSpPr>
          <p:spPr>
            <a:xfrm>
              <a:off x="345410" y="2078803"/>
              <a:ext cx="1767947" cy="329622"/>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rgbClr val="000000"/>
                  </a:solidFill>
                  <a:latin typeface="Arial"/>
                  <a:ea typeface="Arial"/>
                  <a:cs typeface="Arial"/>
                  <a:sym typeface="Arial"/>
                </a:rPr>
                <a:t>CPU </a:t>
              </a:r>
              <a:r>
                <a:rPr b="0" i="0" lang="en-US" sz="1800" u="none" cap="none" strike="noStrike">
                  <a:solidFill>
                    <a:srgbClr val="000000"/>
                  </a:solidFill>
                  <a:latin typeface="Arial"/>
                  <a:ea typeface="Arial"/>
                  <a:cs typeface="Arial"/>
                  <a:sym typeface="Arial"/>
                </a:rPr>
                <a:t>WRITE</a:t>
              </a:r>
              <a:endParaRPr/>
            </a:p>
          </p:txBody>
        </p:sp>
        <p:cxnSp>
          <p:nvCxnSpPr>
            <p:cNvPr id="2735" name="Google Shape;2735;p70"/>
            <p:cNvCxnSpPr>
              <a:stCxn id="2728" idx="1"/>
              <a:endCxn id="2730" idx="3"/>
            </p:cNvCxnSpPr>
            <p:nvPr/>
          </p:nvCxnSpPr>
          <p:spPr>
            <a:xfrm flipH="1">
              <a:off x="5951391" y="2248731"/>
              <a:ext cx="572400" cy="10200"/>
            </a:xfrm>
            <a:prstGeom prst="straightConnector1">
              <a:avLst/>
            </a:prstGeom>
            <a:noFill/>
            <a:ln cap="flat" cmpd="sng" w="12700">
              <a:solidFill>
                <a:srgbClr val="4A7DBA"/>
              </a:solidFill>
              <a:prstDash val="solid"/>
              <a:round/>
              <a:headEnd len="med" w="med" type="stealth"/>
              <a:tailEnd len="sm" w="sm" type="none"/>
            </a:ln>
          </p:spPr>
        </p:cxnSp>
        <p:cxnSp>
          <p:nvCxnSpPr>
            <p:cNvPr id="2736" name="Google Shape;2736;p70"/>
            <p:cNvCxnSpPr>
              <a:stCxn id="2729" idx="1"/>
              <a:endCxn id="2728" idx="3"/>
            </p:cNvCxnSpPr>
            <p:nvPr/>
          </p:nvCxnSpPr>
          <p:spPr>
            <a:xfrm flipH="1">
              <a:off x="7759491" y="2228265"/>
              <a:ext cx="595200" cy="20400"/>
            </a:xfrm>
            <a:prstGeom prst="straightConnector1">
              <a:avLst/>
            </a:prstGeom>
            <a:noFill/>
            <a:ln cap="flat" cmpd="sng" w="12700">
              <a:solidFill>
                <a:srgbClr val="4A7DBA"/>
              </a:solidFill>
              <a:prstDash val="solid"/>
              <a:round/>
              <a:headEnd len="med" w="med" type="stealth"/>
              <a:tailEnd len="sm" w="sm" type="none"/>
            </a:ln>
          </p:spPr>
        </p:cxnSp>
        <p:cxnSp>
          <p:nvCxnSpPr>
            <p:cNvPr id="2737" name="Google Shape;2737;p70"/>
            <p:cNvCxnSpPr>
              <a:stCxn id="2732" idx="1"/>
              <a:endCxn id="2734" idx="3"/>
            </p:cNvCxnSpPr>
            <p:nvPr/>
          </p:nvCxnSpPr>
          <p:spPr>
            <a:xfrm rot="10800000">
              <a:off x="2113431" y="2243683"/>
              <a:ext cx="286200" cy="29700"/>
            </a:xfrm>
            <a:prstGeom prst="straightConnector1">
              <a:avLst/>
            </a:prstGeom>
            <a:noFill/>
            <a:ln cap="flat" cmpd="sng" w="12700">
              <a:solidFill>
                <a:srgbClr val="4A7DBA"/>
              </a:solidFill>
              <a:prstDash val="solid"/>
              <a:round/>
              <a:headEnd len="med" w="med" type="stealth"/>
              <a:tailEnd len="sm" w="sm" type="none"/>
            </a:ln>
          </p:spPr>
        </p:cxnSp>
        <p:sp>
          <p:nvSpPr>
            <p:cNvPr id="2738" name="Google Shape;2738;p70"/>
            <p:cNvSpPr/>
            <p:nvPr/>
          </p:nvSpPr>
          <p:spPr>
            <a:xfrm>
              <a:off x="3428627" y="3128204"/>
              <a:ext cx="2129391" cy="314791"/>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rgbClr val="000000"/>
                  </a:solidFill>
                  <a:latin typeface="Arial"/>
                  <a:ea typeface="Arial"/>
                  <a:cs typeface="Arial"/>
                  <a:sym typeface="Arial"/>
                </a:rPr>
                <a:t>DMA TRANSFER</a:t>
              </a:r>
              <a:endParaRPr b="0" i="0" sz="1800" u="none" cap="none" strike="noStrike">
                <a:solidFill>
                  <a:srgbClr val="000000"/>
                </a:solidFill>
                <a:latin typeface="Arial"/>
                <a:ea typeface="Arial"/>
                <a:cs typeface="Arial"/>
                <a:sym typeface="Arial"/>
              </a:endParaRPr>
            </a:p>
          </p:txBody>
        </p:sp>
        <p:cxnSp>
          <p:nvCxnSpPr>
            <p:cNvPr id="2739" name="Google Shape;2739;p70"/>
            <p:cNvCxnSpPr>
              <a:stCxn id="2732" idx="2"/>
              <a:endCxn id="2738" idx="1"/>
            </p:cNvCxnSpPr>
            <p:nvPr/>
          </p:nvCxnSpPr>
          <p:spPr>
            <a:xfrm flipH="1" rot="-5400000">
              <a:off x="2814369" y="2671063"/>
              <a:ext cx="817500" cy="411300"/>
            </a:xfrm>
            <a:prstGeom prst="bentConnector2">
              <a:avLst/>
            </a:prstGeom>
            <a:noFill/>
            <a:ln cap="flat" cmpd="sng" w="9525">
              <a:solidFill>
                <a:srgbClr val="4A7DBA"/>
              </a:solidFill>
              <a:prstDash val="solid"/>
              <a:round/>
              <a:headEnd len="sm" w="sm" type="none"/>
              <a:tailEnd len="med" w="med" type="triangle"/>
            </a:ln>
          </p:spPr>
        </p:cxnSp>
        <p:sp>
          <p:nvSpPr>
            <p:cNvPr id="2740" name="Google Shape;2740;p70"/>
            <p:cNvSpPr/>
            <p:nvPr/>
          </p:nvSpPr>
          <p:spPr>
            <a:xfrm>
              <a:off x="6176168" y="3083604"/>
              <a:ext cx="1235676" cy="389160"/>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MEMORY</a:t>
              </a:r>
              <a:endParaRPr/>
            </a:p>
          </p:txBody>
        </p:sp>
        <p:sp>
          <p:nvSpPr>
            <p:cNvPr id="2741" name="Google Shape;2741;p70"/>
            <p:cNvSpPr/>
            <p:nvPr/>
          </p:nvSpPr>
          <p:spPr>
            <a:xfrm>
              <a:off x="8029994" y="3113373"/>
              <a:ext cx="1767947" cy="329622"/>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rgbClr val="000000"/>
                  </a:solidFill>
                  <a:latin typeface="Arial"/>
                  <a:ea typeface="Arial"/>
                  <a:cs typeface="Arial"/>
                  <a:sym typeface="Arial"/>
                </a:rPr>
                <a:t>CPU READ</a:t>
              </a:r>
              <a:endParaRPr b="0" i="0" sz="1800" u="none" cap="none" strike="noStrike">
                <a:solidFill>
                  <a:srgbClr val="000000"/>
                </a:solidFill>
                <a:latin typeface="Arial"/>
                <a:ea typeface="Arial"/>
                <a:cs typeface="Arial"/>
                <a:sym typeface="Arial"/>
              </a:endParaRPr>
            </a:p>
          </p:txBody>
        </p:sp>
        <p:cxnSp>
          <p:nvCxnSpPr>
            <p:cNvPr id="2742" name="Google Shape;2742;p70"/>
            <p:cNvCxnSpPr>
              <a:stCxn id="2740" idx="1"/>
              <a:endCxn id="2738" idx="3"/>
            </p:cNvCxnSpPr>
            <p:nvPr/>
          </p:nvCxnSpPr>
          <p:spPr>
            <a:xfrm flipH="1">
              <a:off x="5558168" y="3278184"/>
              <a:ext cx="618000" cy="7500"/>
            </a:xfrm>
            <a:prstGeom prst="straightConnector1">
              <a:avLst/>
            </a:prstGeom>
            <a:noFill/>
            <a:ln cap="flat" cmpd="sng" w="12700">
              <a:solidFill>
                <a:srgbClr val="4A7DBA"/>
              </a:solidFill>
              <a:prstDash val="solid"/>
              <a:round/>
              <a:headEnd len="med" w="med" type="stealth"/>
              <a:tailEnd len="sm" w="sm" type="none"/>
            </a:ln>
          </p:spPr>
        </p:cxnSp>
        <p:cxnSp>
          <p:nvCxnSpPr>
            <p:cNvPr id="2743" name="Google Shape;2743;p70"/>
            <p:cNvCxnSpPr>
              <a:stCxn id="2741" idx="1"/>
              <a:endCxn id="2740" idx="3"/>
            </p:cNvCxnSpPr>
            <p:nvPr/>
          </p:nvCxnSpPr>
          <p:spPr>
            <a:xfrm rot="10800000">
              <a:off x="7411994" y="3278184"/>
              <a:ext cx="618000" cy="0"/>
            </a:xfrm>
            <a:prstGeom prst="straightConnector1">
              <a:avLst/>
            </a:prstGeom>
            <a:noFill/>
            <a:ln cap="flat" cmpd="sng" w="12700">
              <a:solidFill>
                <a:srgbClr val="4A7DBA"/>
              </a:solidFill>
              <a:prstDash val="solid"/>
              <a:round/>
              <a:headEnd len="med" w="med" type="stealth"/>
              <a:tailEnd len="sm" w="sm" type="none"/>
            </a:ln>
          </p:spPr>
        </p:cxnSp>
      </p:grpSp>
      <p:grpSp>
        <p:nvGrpSpPr>
          <p:cNvPr id="2744" name="Google Shape;2744;p70"/>
          <p:cNvGrpSpPr/>
          <p:nvPr/>
        </p:nvGrpSpPr>
        <p:grpSpPr>
          <a:xfrm>
            <a:off x="4574950" y="4129501"/>
            <a:ext cx="3554860" cy="1999446"/>
            <a:chOff x="3082247" y="4123952"/>
            <a:chExt cx="3554860" cy="1999446"/>
          </a:xfrm>
        </p:grpSpPr>
        <p:sp>
          <p:nvSpPr>
            <p:cNvPr id="2745" name="Google Shape;2745;p70"/>
            <p:cNvSpPr/>
            <p:nvPr/>
          </p:nvSpPr>
          <p:spPr>
            <a:xfrm>
              <a:off x="3082247" y="4123952"/>
              <a:ext cx="3554860" cy="1999446"/>
            </a:xfrm>
            <a:prstGeom prst="rect">
              <a:avLst/>
            </a:prstGeom>
            <a:solidFill>
              <a:srgbClr val="DAE5F1"/>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SIMPLE SOC</a:t>
              </a:r>
              <a:endParaRPr/>
            </a:p>
          </p:txBody>
        </p:sp>
        <p:sp>
          <p:nvSpPr>
            <p:cNvPr id="2746" name="Google Shape;2746;p70"/>
            <p:cNvSpPr/>
            <p:nvPr/>
          </p:nvSpPr>
          <p:spPr>
            <a:xfrm>
              <a:off x="5001907" y="5591190"/>
              <a:ext cx="1235676" cy="389160"/>
            </a:xfrm>
            <a:prstGeom prst="rect">
              <a:avLst/>
            </a:prstGeom>
            <a:solidFill>
              <a:srgbClr val="D99593"/>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MEMORY</a:t>
              </a:r>
              <a:endParaRPr/>
            </a:p>
          </p:txBody>
        </p:sp>
        <p:sp>
          <p:nvSpPr>
            <p:cNvPr id="2747" name="Google Shape;2747;p70"/>
            <p:cNvSpPr/>
            <p:nvPr/>
          </p:nvSpPr>
          <p:spPr>
            <a:xfrm>
              <a:off x="5001907" y="5066614"/>
              <a:ext cx="1003195" cy="329627"/>
            </a:xfrm>
            <a:prstGeom prst="rect">
              <a:avLst/>
            </a:prstGeom>
            <a:solidFill>
              <a:srgbClr val="93B3D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rgbClr val="000000"/>
                  </a:solidFill>
                  <a:latin typeface="Arial"/>
                  <a:ea typeface="Arial"/>
                  <a:cs typeface="Arial"/>
                  <a:sym typeface="Arial"/>
                </a:rPr>
                <a:t>DMA</a:t>
              </a:r>
              <a:endParaRPr b="0" i="0" sz="1800" u="none" cap="none" strike="noStrike">
                <a:solidFill>
                  <a:srgbClr val="000000"/>
                </a:solidFill>
                <a:latin typeface="Arial"/>
                <a:ea typeface="Arial"/>
                <a:cs typeface="Arial"/>
                <a:sym typeface="Arial"/>
              </a:endParaRPr>
            </a:p>
          </p:txBody>
        </p:sp>
        <p:sp>
          <p:nvSpPr>
            <p:cNvPr id="2748" name="Google Shape;2748;p70"/>
            <p:cNvSpPr/>
            <p:nvPr/>
          </p:nvSpPr>
          <p:spPr>
            <a:xfrm>
              <a:off x="3245614" y="5066614"/>
              <a:ext cx="1124288" cy="326658"/>
            </a:xfrm>
            <a:prstGeom prst="rect">
              <a:avLst/>
            </a:prstGeom>
            <a:solidFill>
              <a:srgbClr val="B2A0C7"/>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lang="en-US" sz="1800">
                  <a:solidFill>
                    <a:srgbClr val="000000"/>
                  </a:solidFill>
                  <a:latin typeface="Arial"/>
                  <a:ea typeface="Arial"/>
                  <a:cs typeface="Arial"/>
                  <a:sym typeface="Arial"/>
                </a:rPr>
                <a:t>CPU</a:t>
              </a:r>
              <a:endParaRPr b="0" i="0" sz="1800" u="none" cap="none" strike="noStrike">
                <a:solidFill>
                  <a:srgbClr val="000000"/>
                </a:solidFill>
                <a:latin typeface="Arial"/>
                <a:ea typeface="Arial"/>
                <a:cs typeface="Arial"/>
                <a:sym typeface="Arial"/>
              </a:endParaRPr>
            </a:p>
          </p:txBody>
        </p:sp>
        <p:sp>
          <p:nvSpPr>
            <p:cNvPr id="2749" name="Google Shape;2749;p70"/>
            <p:cNvSpPr/>
            <p:nvPr/>
          </p:nvSpPr>
          <p:spPr>
            <a:xfrm>
              <a:off x="5001907" y="4502334"/>
              <a:ext cx="1331704" cy="369332"/>
            </a:xfrm>
            <a:prstGeom prst="rect">
              <a:avLst/>
            </a:prstGeom>
            <a:solidFill>
              <a:srgbClr val="FBD4B4"/>
            </a:solidFill>
            <a:ln cap="flat" cmpd="sng" w="12700">
              <a:solidFill>
                <a:srgbClr val="395E89"/>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DISPLAY</a:t>
              </a:r>
              <a:endParaRPr/>
            </a:p>
          </p:txBody>
        </p:sp>
        <p:cxnSp>
          <p:nvCxnSpPr>
            <p:cNvPr id="2750" name="Google Shape;2750;p70"/>
            <p:cNvCxnSpPr/>
            <p:nvPr/>
          </p:nvCxnSpPr>
          <p:spPr>
            <a:xfrm>
              <a:off x="4715838" y="4664467"/>
              <a:ext cx="0" cy="1155181"/>
            </a:xfrm>
            <a:prstGeom prst="straightConnector1">
              <a:avLst/>
            </a:prstGeom>
            <a:noFill/>
            <a:ln cap="flat" cmpd="sng" w="57150">
              <a:solidFill>
                <a:srgbClr val="4A7DBA"/>
              </a:solidFill>
              <a:prstDash val="solid"/>
              <a:round/>
              <a:headEnd len="sm" w="sm" type="none"/>
              <a:tailEnd len="sm" w="sm" type="none"/>
            </a:ln>
          </p:spPr>
        </p:cxnSp>
        <p:cxnSp>
          <p:nvCxnSpPr>
            <p:cNvPr id="2751" name="Google Shape;2751;p70"/>
            <p:cNvCxnSpPr>
              <a:stCxn id="2748" idx="3"/>
            </p:cNvCxnSpPr>
            <p:nvPr/>
          </p:nvCxnSpPr>
          <p:spPr>
            <a:xfrm>
              <a:off x="4369902" y="5229943"/>
              <a:ext cx="345900" cy="1500"/>
            </a:xfrm>
            <a:prstGeom prst="straightConnector1">
              <a:avLst/>
            </a:prstGeom>
            <a:noFill/>
            <a:ln cap="flat" cmpd="sng" w="9525">
              <a:solidFill>
                <a:srgbClr val="4A7DBA"/>
              </a:solidFill>
              <a:prstDash val="solid"/>
              <a:round/>
              <a:headEnd len="med" w="med" type="triangle"/>
              <a:tailEnd len="med" w="med" type="triangle"/>
            </a:ln>
          </p:spPr>
        </p:cxnSp>
        <p:cxnSp>
          <p:nvCxnSpPr>
            <p:cNvPr id="2752" name="Google Shape;2752;p70"/>
            <p:cNvCxnSpPr>
              <a:endCxn id="2749" idx="1"/>
            </p:cNvCxnSpPr>
            <p:nvPr/>
          </p:nvCxnSpPr>
          <p:spPr>
            <a:xfrm>
              <a:off x="4715707" y="4664500"/>
              <a:ext cx="286200" cy="22500"/>
            </a:xfrm>
            <a:prstGeom prst="straightConnector1">
              <a:avLst/>
            </a:prstGeom>
            <a:noFill/>
            <a:ln cap="flat" cmpd="sng" w="9525">
              <a:solidFill>
                <a:srgbClr val="4A7DBA"/>
              </a:solidFill>
              <a:prstDash val="solid"/>
              <a:round/>
              <a:headEnd len="med" w="med" type="triangle"/>
              <a:tailEnd len="med" w="med" type="triangle"/>
            </a:ln>
          </p:spPr>
        </p:cxnSp>
        <p:cxnSp>
          <p:nvCxnSpPr>
            <p:cNvPr id="2753" name="Google Shape;2753;p70"/>
            <p:cNvCxnSpPr>
              <a:endCxn id="2746" idx="1"/>
            </p:cNvCxnSpPr>
            <p:nvPr/>
          </p:nvCxnSpPr>
          <p:spPr>
            <a:xfrm>
              <a:off x="4715707" y="5785770"/>
              <a:ext cx="286200" cy="0"/>
            </a:xfrm>
            <a:prstGeom prst="straightConnector1">
              <a:avLst/>
            </a:prstGeom>
            <a:noFill/>
            <a:ln cap="flat" cmpd="sng" w="9525">
              <a:solidFill>
                <a:srgbClr val="4A7DBA"/>
              </a:solidFill>
              <a:prstDash val="solid"/>
              <a:round/>
              <a:headEnd len="med" w="med" type="triangle"/>
              <a:tailEnd len="med" w="med" type="triangle"/>
            </a:ln>
          </p:spPr>
        </p:cxnSp>
        <p:cxnSp>
          <p:nvCxnSpPr>
            <p:cNvPr id="2754" name="Google Shape;2754;p70"/>
            <p:cNvCxnSpPr>
              <a:endCxn id="2747" idx="1"/>
            </p:cNvCxnSpPr>
            <p:nvPr/>
          </p:nvCxnSpPr>
          <p:spPr>
            <a:xfrm>
              <a:off x="4715707" y="5231428"/>
              <a:ext cx="286200" cy="0"/>
            </a:xfrm>
            <a:prstGeom prst="straightConnector1">
              <a:avLst/>
            </a:prstGeom>
            <a:noFill/>
            <a:ln cap="flat" cmpd="sng" w="9525">
              <a:solidFill>
                <a:srgbClr val="4A7DBA"/>
              </a:solidFill>
              <a:prstDash val="solid"/>
              <a:round/>
              <a:headEnd len="med" w="med" type="triangle"/>
              <a:tailEnd len="med" w="med" type="triangle"/>
            </a:ln>
          </p:spPr>
        </p:cxnSp>
      </p:grpSp>
      <p:sp>
        <p:nvSpPr>
          <p:cNvPr id="2755" name="Google Shape;2755;p70"/>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756" name="Google Shape;2756;p70"/>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1" name="Shape 2761"/>
        <p:cNvGrpSpPr/>
        <p:nvPr/>
      </p:nvGrpSpPr>
      <p:grpSpPr>
        <a:xfrm>
          <a:off x="0" y="0"/>
          <a:ext cx="0" cy="0"/>
          <a:chOff x="0" y="0"/>
          <a:chExt cx="0" cy="0"/>
        </a:xfrm>
      </p:grpSpPr>
      <p:sp>
        <p:nvSpPr>
          <p:cNvPr id="2762" name="Google Shape;2762;p71"/>
          <p:cNvSpPr txBox="1"/>
          <p:nvPr>
            <p:ph type="title"/>
          </p:nvPr>
        </p:nvSpPr>
        <p:spPr>
          <a:xfrm>
            <a:off x="1857486" y="164343"/>
            <a:ext cx="9966960" cy="109728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A Block-to-System Portability and Productivity – Recap from DVCON 2020</a:t>
            </a:r>
            <a:endParaRPr/>
          </a:p>
        </p:txBody>
      </p:sp>
      <p:sp>
        <p:nvSpPr>
          <p:cNvPr id="2763" name="Google Shape;2763;p71"/>
          <p:cNvSpPr txBox="1"/>
          <p:nvPr/>
        </p:nvSpPr>
        <p:spPr>
          <a:xfrm>
            <a:off x="1538445" y="5727997"/>
            <a:ext cx="1053755"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u="sng">
                <a:solidFill>
                  <a:schemeClr val="dk1"/>
                </a:solidFill>
                <a:latin typeface="Arial"/>
                <a:ea typeface="Arial"/>
                <a:cs typeface="Arial"/>
                <a:sym typeface="Arial"/>
              </a:rPr>
              <a:t>Block</a:t>
            </a:r>
            <a:endParaRPr/>
          </a:p>
        </p:txBody>
      </p:sp>
      <p:grpSp>
        <p:nvGrpSpPr>
          <p:cNvPr id="2764" name="Google Shape;2764;p71"/>
          <p:cNvGrpSpPr/>
          <p:nvPr/>
        </p:nvGrpSpPr>
        <p:grpSpPr>
          <a:xfrm>
            <a:off x="5257800" y="1885897"/>
            <a:ext cx="6822680" cy="4331145"/>
            <a:chOff x="5257800" y="1885897"/>
            <a:chExt cx="6822680" cy="4331145"/>
          </a:xfrm>
        </p:grpSpPr>
        <p:sp>
          <p:nvSpPr>
            <p:cNvPr id="2765" name="Google Shape;2765;p71"/>
            <p:cNvSpPr/>
            <p:nvPr/>
          </p:nvSpPr>
          <p:spPr>
            <a:xfrm>
              <a:off x="5257800" y="2964796"/>
              <a:ext cx="1295400" cy="1127741"/>
            </a:xfrm>
            <a:prstGeom prst="rightArrow">
              <a:avLst>
                <a:gd fmla="val 50000" name="adj1"/>
                <a:gd fmla="val 50000" name="adj2"/>
              </a:avLst>
            </a:prstGeom>
            <a:solidFill>
              <a:schemeClr val="lt1"/>
            </a:solidFill>
            <a:ln cap="flat" cmpd="sng" w="25400">
              <a:solidFill>
                <a:schemeClr val="accent1"/>
              </a:solidFill>
              <a:prstDash val="solid"/>
              <a:round/>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766" name="Google Shape;2766;p71"/>
            <p:cNvSpPr txBox="1"/>
            <p:nvPr/>
          </p:nvSpPr>
          <p:spPr>
            <a:xfrm>
              <a:off x="8530262" y="5755377"/>
              <a:ext cx="187420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u="sng">
                  <a:solidFill>
                    <a:schemeClr val="dk1"/>
                  </a:solidFill>
                  <a:latin typeface="Arial"/>
                  <a:ea typeface="Arial"/>
                  <a:cs typeface="Arial"/>
                  <a:sym typeface="Arial"/>
                </a:rPr>
                <a:t>System</a:t>
              </a:r>
              <a:endParaRPr/>
            </a:p>
          </p:txBody>
        </p:sp>
        <p:grpSp>
          <p:nvGrpSpPr>
            <p:cNvPr id="2767" name="Google Shape;2767;p71"/>
            <p:cNvGrpSpPr/>
            <p:nvPr/>
          </p:nvGrpSpPr>
          <p:grpSpPr>
            <a:xfrm>
              <a:off x="7068083" y="1885897"/>
              <a:ext cx="5012397" cy="3931960"/>
              <a:chOff x="7068083" y="1885897"/>
              <a:chExt cx="5012397" cy="3931960"/>
            </a:xfrm>
          </p:grpSpPr>
          <p:grpSp>
            <p:nvGrpSpPr>
              <p:cNvPr id="2768" name="Google Shape;2768;p71"/>
              <p:cNvGrpSpPr/>
              <p:nvPr/>
            </p:nvGrpSpPr>
            <p:grpSpPr>
              <a:xfrm>
                <a:off x="7068083" y="1885897"/>
                <a:ext cx="5012397" cy="3931960"/>
                <a:chOff x="1622322" y="1998893"/>
                <a:chExt cx="5012397" cy="3931960"/>
              </a:xfrm>
            </p:grpSpPr>
            <p:sp>
              <p:nvSpPr>
                <p:cNvPr id="2769" name="Google Shape;2769;p71"/>
                <p:cNvSpPr/>
                <p:nvPr/>
              </p:nvSpPr>
              <p:spPr>
                <a:xfrm>
                  <a:off x="2150106" y="1998893"/>
                  <a:ext cx="3817166" cy="3178953"/>
                </a:xfrm>
                <a:prstGeom prst="roundRect">
                  <a:avLst>
                    <a:gd fmla="val 10183"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2770" name="Google Shape;2770;p71"/>
                <p:cNvSpPr/>
                <p:nvPr/>
              </p:nvSpPr>
              <p:spPr>
                <a:xfrm>
                  <a:off x="2744767" y="2367580"/>
                  <a:ext cx="652885" cy="146394"/>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sp>
              <p:nvSpPr>
                <p:cNvPr id="2771" name="Google Shape;2771;p71"/>
                <p:cNvSpPr/>
                <p:nvPr/>
              </p:nvSpPr>
              <p:spPr>
                <a:xfrm>
                  <a:off x="2680027" y="4592492"/>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Display</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Processor</a:t>
                  </a:r>
                  <a:endParaRPr/>
                </a:p>
              </p:txBody>
            </p:sp>
            <p:sp>
              <p:nvSpPr>
                <p:cNvPr id="2772" name="Google Shape;2772;p71"/>
                <p:cNvSpPr/>
                <p:nvPr/>
              </p:nvSpPr>
              <p:spPr>
                <a:xfrm>
                  <a:off x="2680027" y="4450651"/>
                  <a:ext cx="652885" cy="146394"/>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pic>
              <p:nvPicPr>
                <p:cNvPr id="2773" name="Google Shape;2773;p71"/>
                <p:cNvPicPr preferRelativeResize="0"/>
                <p:nvPr/>
              </p:nvPicPr>
              <p:blipFill rotWithShape="1">
                <a:blip r:embed="rId3">
                  <a:alphaModFix/>
                </a:blip>
                <a:srcRect b="15985" l="69282" r="5264" t="15656"/>
                <a:stretch/>
              </p:blipFill>
              <p:spPr>
                <a:xfrm>
                  <a:off x="2835856" y="5339553"/>
                  <a:ext cx="335603" cy="591300"/>
                </a:xfrm>
                <a:prstGeom prst="rect">
                  <a:avLst/>
                </a:prstGeom>
                <a:noFill/>
                <a:ln cap="flat" cmpd="sng" w="19050">
                  <a:solidFill>
                    <a:schemeClr val="dk1"/>
                  </a:solidFill>
                  <a:prstDash val="solid"/>
                  <a:round/>
                  <a:headEnd len="sm" w="sm" type="none"/>
                  <a:tailEnd len="sm" w="sm" type="none"/>
                </a:ln>
              </p:spPr>
            </p:pic>
            <p:sp>
              <p:nvSpPr>
                <p:cNvPr id="2774" name="Google Shape;2774;p71"/>
                <p:cNvSpPr/>
                <p:nvPr/>
              </p:nvSpPr>
              <p:spPr>
                <a:xfrm>
                  <a:off x="3451360" y="2369796"/>
                  <a:ext cx="652885" cy="146394"/>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pic>
              <p:nvPicPr>
                <p:cNvPr id="2775" name="Google Shape;2775;p71"/>
                <p:cNvPicPr preferRelativeResize="0"/>
                <p:nvPr/>
              </p:nvPicPr>
              <p:blipFill rotWithShape="1">
                <a:blip r:embed="rId4">
                  <a:alphaModFix/>
                </a:blip>
                <a:srcRect b="0" l="0" r="0" t="0"/>
                <a:stretch/>
              </p:blipFill>
              <p:spPr>
                <a:xfrm>
                  <a:off x="3443593" y="5328796"/>
                  <a:ext cx="666722" cy="400033"/>
                </a:xfrm>
                <a:prstGeom prst="rect">
                  <a:avLst/>
                </a:prstGeom>
                <a:noFill/>
                <a:ln cap="flat" cmpd="sng" w="9525">
                  <a:solidFill>
                    <a:schemeClr val="dk1"/>
                  </a:solidFill>
                  <a:prstDash val="solid"/>
                  <a:round/>
                  <a:headEnd len="sm" w="sm" type="none"/>
                  <a:tailEnd len="sm" w="sm" type="none"/>
                </a:ln>
              </p:spPr>
            </p:pic>
            <p:sp>
              <p:nvSpPr>
                <p:cNvPr id="2776" name="Google Shape;2776;p71"/>
                <p:cNvSpPr/>
                <p:nvPr/>
              </p:nvSpPr>
              <p:spPr>
                <a:xfrm>
                  <a:off x="3441888" y="4592492"/>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Touchpad</a:t>
                  </a:r>
                  <a:endParaRPr/>
                </a:p>
              </p:txBody>
            </p:sp>
            <p:sp>
              <p:nvSpPr>
                <p:cNvPr id="2777" name="Google Shape;2777;p71"/>
                <p:cNvSpPr/>
                <p:nvPr/>
              </p:nvSpPr>
              <p:spPr>
                <a:xfrm>
                  <a:off x="3441888" y="4450651"/>
                  <a:ext cx="652885" cy="146394"/>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cxnSp>
              <p:nvCxnSpPr>
                <p:cNvPr id="2778" name="Google Shape;2778;p71"/>
                <p:cNvCxnSpPr/>
                <p:nvPr/>
              </p:nvCxnSpPr>
              <p:spPr>
                <a:xfrm rot="-5400000">
                  <a:off x="3620631" y="5185913"/>
                  <a:ext cx="295401" cy="0"/>
                </a:xfrm>
                <a:prstGeom prst="bentConnector3">
                  <a:avLst>
                    <a:gd fmla="val 50000" name="adj1"/>
                  </a:avLst>
                </a:prstGeom>
                <a:noFill/>
                <a:ln cap="flat" cmpd="sng" w="38100">
                  <a:solidFill>
                    <a:srgbClr val="4F6128"/>
                  </a:solidFill>
                  <a:prstDash val="solid"/>
                  <a:round/>
                  <a:headEnd len="med" w="med" type="triangle"/>
                  <a:tailEnd len="med" w="med" type="triangle"/>
                </a:ln>
              </p:spPr>
            </p:cxnSp>
            <p:pic>
              <p:nvPicPr>
                <p:cNvPr descr="Image result for iphone camera icon" id="2779" name="Google Shape;2779;p71"/>
                <p:cNvPicPr preferRelativeResize="0"/>
                <p:nvPr/>
              </p:nvPicPr>
              <p:blipFill rotWithShape="1">
                <a:blip r:embed="rId5">
                  <a:alphaModFix/>
                </a:blip>
                <a:srcRect b="20701" l="27170" r="30840" t="18256"/>
                <a:stretch/>
              </p:blipFill>
              <p:spPr>
                <a:xfrm>
                  <a:off x="5131416" y="5336533"/>
                  <a:ext cx="415065" cy="415065"/>
                </a:xfrm>
                <a:prstGeom prst="roundRect">
                  <a:avLst>
                    <a:gd fmla="val 16667" name="adj"/>
                  </a:avLst>
                </a:prstGeom>
                <a:noFill/>
                <a:ln>
                  <a:noFill/>
                </a:ln>
              </p:spPr>
            </p:pic>
            <p:sp>
              <p:nvSpPr>
                <p:cNvPr id="2780" name="Google Shape;2780;p71"/>
                <p:cNvSpPr/>
                <p:nvPr/>
              </p:nvSpPr>
              <p:spPr>
                <a:xfrm>
                  <a:off x="5012456" y="4592492"/>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Camera</a:t>
                  </a:r>
                  <a:endParaRPr/>
                </a:p>
              </p:txBody>
            </p:sp>
            <p:sp>
              <p:nvSpPr>
                <p:cNvPr id="2781" name="Google Shape;2781;p71"/>
                <p:cNvSpPr/>
                <p:nvPr/>
              </p:nvSpPr>
              <p:spPr>
                <a:xfrm>
                  <a:off x="5012457" y="4450651"/>
                  <a:ext cx="652885" cy="146394"/>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pic>
              <p:nvPicPr>
                <p:cNvPr descr="Image result for wifi icon iphone" id="2782" name="Google Shape;2782;p71"/>
                <p:cNvPicPr preferRelativeResize="0"/>
                <p:nvPr/>
              </p:nvPicPr>
              <p:blipFill rotWithShape="1">
                <a:blip r:embed="rId6">
                  <a:alphaModFix/>
                </a:blip>
                <a:srcRect b="0" l="0" r="0" t="0"/>
                <a:stretch/>
              </p:blipFill>
              <p:spPr>
                <a:xfrm>
                  <a:off x="1627290" y="3781359"/>
                  <a:ext cx="493444" cy="388997"/>
                </a:xfrm>
                <a:prstGeom prst="rect">
                  <a:avLst/>
                </a:prstGeom>
                <a:noFill/>
                <a:ln>
                  <a:noFill/>
                </a:ln>
              </p:spPr>
            </p:pic>
            <p:pic>
              <p:nvPicPr>
                <p:cNvPr id="2783" name="Google Shape;2783;p71"/>
                <p:cNvPicPr preferRelativeResize="0"/>
                <p:nvPr/>
              </p:nvPicPr>
              <p:blipFill rotWithShape="1">
                <a:blip r:embed="rId7">
                  <a:alphaModFix/>
                </a:blip>
                <a:srcRect b="0" l="25317" r="26155" t="0"/>
                <a:stretch/>
              </p:blipFill>
              <p:spPr>
                <a:xfrm>
                  <a:off x="1622322" y="2067732"/>
                  <a:ext cx="491270" cy="457200"/>
                </a:xfrm>
                <a:prstGeom prst="rect">
                  <a:avLst/>
                </a:prstGeom>
                <a:noFill/>
                <a:ln>
                  <a:noFill/>
                </a:ln>
              </p:spPr>
            </p:pic>
            <p:cxnSp>
              <p:nvCxnSpPr>
                <p:cNvPr id="2784" name="Google Shape;2784;p71"/>
                <p:cNvCxnSpPr/>
                <p:nvPr/>
              </p:nvCxnSpPr>
              <p:spPr>
                <a:xfrm rot="-5400000">
                  <a:off x="4395430" y="5191377"/>
                  <a:ext cx="295401" cy="0"/>
                </a:xfrm>
                <a:prstGeom prst="bentConnector3">
                  <a:avLst>
                    <a:gd fmla="val 50000" name="adj1"/>
                  </a:avLst>
                </a:prstGeom>
                <a:noFill/>
                <a:ln cap="flat" cmpd="sng" w="38100">
                  <a:solidFill>
                    <a:srgbClr val="4F6128"/>
                  </a:solidFill>
                  <a:prstDash val="solid"/>
                  <a:round/>
                  <a:headEnd len="med" w="med" type="triangle"/>
                  <a:tailEnd len="med" w="med" type="triangle"/>
                </a:ln>
              </p:spPr>
            </p:cxnSp>
            <p:grpSp>
              <p:nvGrpSpPr>
                <p:cNvPr id="2785" name="Google Shape;2785;p71"/>
                <p:cNvGrpSpPr/>
                <p:nvPr/>
              </p:nvGrpSpPr>
              <p:grpSpPr>
                <a:xfrm>
                  <a:off x="4302671" y="5393599"/>
                  <a:ext cx="487057" cy="284919"/>
                  <a:chOff x="4323839" y="5414767"/>
                  <a:chExt cx="487057" cy="284919"/>
                </a:xfrm>
              </p:grpSpPr>
              <p:pic>
                <p:nvPicPr>
                  <p:cNvPr descr="Image result for iphone mic icon" id="2786" name="Google Shape;2786;p71"/>
                  <p:cNvPicPr preferRelativeResize="0"/>
                  <p:nvPr/>
                </p:nvPicPr>
                <p:blipFill rotWithShape="1">
                  <a:blip r:embed="rId8">
                    <a:alphaModFix/>
                  </a:blip>
                  <a:srcRect b="0" l="0" r="0" t="0"/>
                  <a:stretch/>
                </p:blipFill>
                <p:spPr>
                  <a:xfrm>
                    <a:off x="4323839" y="5425366"/>
                    <a:ext cx="274320" cy="274320"/>
                  </a:xfrm>
                  <a:prstGeom prst="rect">
                    <a:avLst/>
                  </a:prstGeom>
                  <a:noFill/>
                  <a:ln>
                    <a:noFill/>
                  </a:ln>
                </p:spPr>
              </p:pic>
              <p:pic>
                <p:nvPicPr>
                  <p:cNvPr descr="Related image" id="2787" name="Google Shape;2787;p71"/>
                  <p:cNvPicPr preferRelativeResize="0"/>
                  <p:nvPr/>
                </p:nvPicPr>
                <p:blipFill rotWithShape="1">
                  <a:blip r:embed="rId9">
                    <a:alphaModFix/>
                  </a:blip>
                  <a:srcRect b="0" l="0" r="0" t="0"/>
                  <a:stretch/>
                </p:blipFill>
                <p:spPr>
                  <a:xfrm>
                    <a:off x="4536576" y="5414767"/>
                    <a:ext cx="274320" cy="274320"/>
                  </a:xfrm>
                  <a:prstGeom prst="rect">
                    <a:avLst/>
                  </a:prstGeom>
                  <a:noFill/>
                  <a:ln>
                    <a:noFill/>
                  </a:ln>
                </p:spPr>
              </p:pic>
            </p:grpSp>
            <p:sp>
              <p:nvSpPr>
                <p:cNvPr id="2788" name="Google Shape;2788;p71"/>
                <p:cNvSpPr/>
                <p:nvPr/>
              </p:nvSpPr>
              <p:spPr>
                <a:xfrm>
                  <a:off x="3503215" y="3893027"/>
                  <a:ext cx="1304685" cy="146394"/>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sp>
              <p:nvSpPr>
                <p:cNvPr id="2789" name="Google Shape;2789;p71"/>
                <p:cNvSpPr/>
                <p:nvPr/>
              </p:nvSpPr>
              <p:spPr>
                <a:xfrm>
                  <a:off x="2493651" y="3820230"/>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WiFi</a:t>
                  </a:r>
                  <a:br>
                    <a:rPr b="1" lang="en-US" sz="1100">
                      <a:solidFill>
                        <a:schemeClr val="dk1"/>
                      </a:solidFill>
                      <a:latin typeface="Calibri"/>
                      <a:ea typeface="Calibri"/>
                      <a:cs typeface="Calibri"/>
                      <a:sym typeface="Calibri"/>
                    </a:rPr>
                  </a:br>
                  <a:r>
                    <a:rPr b="1" lang="en-US" sz="1100">
                      <a:solidFill>
                        <a:schemeClr val="dk1"/>
                      </a:solidFill>
                      <a:latin typeface="Calibri"/>
                      <a:ea typeface="Calibri"/>
                      <a:cs typeface="Calibri"/>
                      <a:sym typeface="Calibri"/>
                    </a:rPr>
                    <a:t>Modem</a:t>
                  </a:r>
                  <a:endParaRPr/>
                </a:p>
              </p:txBody>
            </p:sp>
            <p:sp>
              <p:nvSpPr>
                <p:cNvPr id="2790" name="Google Shape;2790;p71"/>
                <p:cNvSpPr/>
                <p:nvPr/>
              </p:nvSpPr>
              <p:spPr>
                <a:xfrm rot="5400000">
                  <a:off x="3002786" y="3970824"/>
                  <a:ext cx="437613" cy="133122"/>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sp>
              <p:nvSpPr>
                <p:cNvPr id="2791" name="Google Shape;2791;p71"/>
                <p:cNvSpPr/>
                <p:nvPr/>
              </p:nvSpPr>
              <p:spPr>
                <a:xfrm>
                  <a:off x="4158016" y="3452721"/>
                  <a:ext cx="652884" cy="43918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CPU</a:t>
                  </a:r>
                  <a:endParaRPr/>
                </a:p>
              </p:txBody>
            </p:sp>
            <p:sp>
              <p:nvSpPr>
                <p:cNvPr id="2792" name="Google Shape;2792;p71"/>
                <p:cNvSpPr/>
                <p:nvPr/>
              </p:nvSpPr>
              <p:spPr>
                <a:xfrm>
                  <a:off x="3502103" y="3011311"/>
                  <a:ext cx="652884" cy="43918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CPU</a:t>
                  </a:r>
                  <a:endParaRPr/>
                </a:p>
              </p:txBody>
            </p:sp>
            <p:sp>
              <p:nvSpPr>
                <p:cNvPr id="2793" name="Google Shape;2793;p71"/>
                <p:cNvSpPr/>
                <p:nvPr/>
              </p:nvSpPr>
              <p:spPr>
                <a:xfrm>
                  <a:off x="4156904" y="3010187"/>
                  <a:ext cx="652884" cy="43918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CPU</a:t>
                  </a:r>
                  <a:endParaRPr/>
                </a:p>
              </p:txBody>
            </p:sp>
            <p:sp>
              <p:nvSpPr>
                <p:cNvPr id="2794" name="Google Shape;2794;p71"/>
                <p:cNvSpPr/>
                <p:nvPr/>
              </p:nvSpPr>
              <p:spPr>
                <a:xfrm rot="-5400000">
                  <a:off x="2121259" y="2750646"/>
                  <a:ext cx="404713" cy="293092"/>
                </a:xfrm>
                <a:prstGeom prst="triangle">
                  <a:avLst>
                    <a:gd fmla="val 50000"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795" name="Google Shape;2795;p71"/>
                <p:cNvSpPr/>
                <p:nvPr/>
              </p:nvSpPr>
              <p:spPr>
                <a:xfrm rot="-5400000">
                  <a:off x="2128287" y="3315930"/>
                  <a:ext cx="404713" cy="293092"/>
                </a:xfrm>
                <a:prstGeom prst="triangle">
                  <a:avLst>
                    <a:gd fmla="val 50000"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cxnSp>
              <p:nvCxnSpPr>
                <p:cNvPr id="2796" name="Google Shape;2796;p71"/>
                <p:cNvCxnSpPr>
                  <a:stCxn id="2783" idx="2"/>
                  <a:endCxn id="2795" idx="0"/>
                </p:cNvCxnSpPr>
                <p:nvPr/>
              </p:nvCxnSpPr>
              <p:spPr>
                <a:xfrm flipH="1" rot="-5400000">
                  <a:off x="1557307" y="2835582"/>
                  <a:ext cx="937500" cy="316200"/>
                </a:xfrm>
                <a:prstGeom prst="bentConnector2">
                  <a:avLst/>
                </a:prstGeom>
                <a:noFill/>
                <a:ln cap="flat" cmpd="sng" w="19050">
                  <a:solidFill>
                    <a:srgbClr val="44546A"/>
                  </a:solidFill>
                  <a:prstDash val="solid"/>
                  <a:round/>
                  <a:headEnd len="sm" w="sm" type="none"/>
                  <a:tailEnd len="sm" w="sm" type="none"/>
                </a:ln>
              </p:spPr>
            </p:cxnSp>
            <p:sp>
              <p:nvSpPr>
                <p:cNvPr id="2797" name="Google Shape;2797;p71"/>
                <p:cNvSpPr/>
                <p:nvPr/>
              </p:nvSpPr>
              <p:spPr>
                <a:xfrm>
                  <a:off x="4180611" y="2085850"/>
                  <a:ext cx="652885" cy="292787"/>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Flash</a:t>
                  </a:r>
                  <a:endParaRPr/>
                </a:p>
              </p:txBody>
            </p:sp>
            <p:sp>
              <p:nvSpPr>
                <p:cNvPr id="2798" name="Google Shape;2798;p71"/>
                <p:cNvSpPr/>
                <p:nvPr/>
              </p:nvSpPr>
              <p:spPr>
                <a:xfrm>
                  <a:off x="4182322" y="2371511"/>
                  <a:ext cx="652885" cy="146394"/>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sp>
              <p:nvSpPr>
                <p:cNvPr id="2799" name="Google Shape;2799;p71"/>
                <p:cNvSpPr/>
                <p:nvPr/>
              </p:nvSpPr>
              <p:spPr>
                <a:xfrm>
                  <a:off x="5197962" y="2758388"/>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GPS</a:t>
                  </a:r>
                  <a:endParaRPr/>
                </a:p>
              </p:txBody>
            </p:sp>
            <p:sp>
              <p:nvSpPr>
                <p:cNvPr id="2800" name="Google Shape;2800;p71"/>
                <p:cNvSpPr/>
                <p:nvPr/>
              </p:nvSpPr>
              <p:spPr>
                <a:xfrm rot="5400000">
                  <a:off x="4913202" y="2912905"/>
                  <a:ext cx="429768" cy="133122"/>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sp>
              <p:nvSpPr>
                <p:cNvPr id="2801" name="Google Shape;2801;p71"/>
                <p:cNvSpPr/>
                <p:nvPr/>
              </p:nvSpPr>
              <p:spPr>
                <a:xfrm>
                  <a:off x="5196849" y="3287621"/>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Bluetooth</a:t>
                  </a:r>
                  <a:endParaRPr/>
                </a:p>
              </p:txBody>
            </p:sp>
            <p:sp>
              <p:nvSpPr>
                <p:cNvPr id="2802" name="Google Shape;2802;p71"/>
                <p:cNvSpPr/>
                <p:nvPr/>
              </p:nvSpPr>
              <p:spPr>
                <a:xfrm rot="5400000">
                  <a:off x="4908812" y="3438861"/>
                  <a:ext cx="436322" cy="133122"/>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sp>
              <p:nvSpPr>
                <p:cNvPr id="2803" name="Google Shape;2803;p71"/>
                <p:cNvSpPr/>
                <p:nvPr/>
              </p:nvSpPr>
              <p:spPr>
                <a:xfrm>
                  <a:off x="5195737" y="3802897"/>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NFC</a:t>
                  </a:r>
                  <a:endParaRPr/>
                </a:p>
              </p:txBody>
            </p:sp>
            <p:sp>
              <p:nvSpPr>
                <p:cNvPr id="2804" name="Google Shape;2804;p71"/>
                <p:cNvSpPr/>
                <p:nvPr/>
              </p:nvSpPr>
              <p:spPr>
                <a:xfrm rot="5400000">
                  <a:off x="4907082" y="3953519"/>
                  <a:ext cx="437558" cy="133122"/>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sp>
              <p:nvSpPr>
                <p:cNvPr id="2805" name="Google Shape;2805;p71"/>
                <p:cNvSpPr/>
                <p:nvPr/>
              </p:nvSpPr>
              <p:spPr>
                <a:xfrm rot="5400000">
                  <a:off x="3002377" y="2838473"/>
                  <a:ext cx="436161" cy="133122"/>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sp>
              <p:nvSpPr>
                <p:cNvPr id="2806" name="Google Shape;2806;p71"/>
                <p:cNvSpPr/>
                <p:nvPr/>
              </p:nvSpPr>
              <p:spPr>
                <a:xfrm rot="5400000">
                  <a:off x="2990883" y="3414606"/>
                  <a:ext cx="456926" cy="133122"/>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sp>
              <p:nvSpPr>
                <p:cNvPr id="2807" name="Google Shape;2807;p71"/>
                <p:cNvSpPr/>
                <p:nvPr/>
              </p:nvSpPr>
              <p:spPr>
                <a:xfrm rot="-5400000">
                  <a:off x="2137643" y="3885867"/>
                  <a:ext cx="404713" cy="293092"/>
                </a:xfrm>
                <a:prstGeom prst="triangle">
                  <a:avLst>
                    <a:gd fmla="val 50000"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808" name="Google Shape;2808;p71"/>
                <p:cNvSpPr/>
                <p:nvPr/>
              </p:nvSpPr>
              <p:spPr>
                <a:xfrm>
                  <a:off x="4902611" y="2082665"/>
                  <a:ext cx="652885" cy="292787"/>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Power</a:t>
                  </a:r>
                  <a:endParaRPr/>
                </a:p>
              </p:txBody>
            </p:sp>
            <p:sp>
              <p:nvSpPr>
                <p:cNvPr id="2809" name="Google Shape;2809;p71"/>
                <p:cNvSpPr/>
                <p:nvPr/>
              </p:nvSpPr>
              <p:spPr>
                <a:xfrm>
                  <a:off x="4900704" y="2375562"/>
                  <a:ext cx="652885" cy="146394"/>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cxnSp>
              <p:nvCxnSpPr>
                <p:cNvPr id="2810" name="Google Shape;2810;p71"/>
                <p:cNvCxnSpPr/>
                <p:nvPr/>
              </p:nvCxnSpPr>
              <p:spPr>
                <a:xfrm rot="-5400000">
                  <a:off x="5189887" y="5185028"/>
                  <a:ext cx="295401" cy="0"/>
                </a:xfrm>
                <a:prstGeom prst="bentConnector3">
                  <a:avLst>
                    <a:gd fmla="val 50000" name="adj1"/>
                  </a:avLst>
                </a:prstGeom>
                <a:noFill/>
                <a:ln cap="flat" cmpd="sng" w="38100">
                  <a:solidFill>
                    <a:srgbClr val="4F6128"/>
                  </a:solidFill>
                  <a:prstDash val="solid"/>
                  <a:round/>
                  <a:headEnd len="med" w="med" type="triangle"/>
                  <a:tailEnd len="med" w="med" type="triangle"/>
                </a:ln>
              </p:spPr>
            </p:cxnSp>
            <p:cxnSp>
              <p:nvCxnSpPr>
                <p:cNvPr id="2811" name="Google Shape;2811;p71"/>
                <p:cNvCxnSpPr/>
                <p:nvPr/>
              </p:nvCxnSpPr>
              <p:spPr>
                <a:xfrm rot="-5400000">
                  <a:off x="2859337" y="5190146"/>
                  <a:ext cx="295401" cy="0"/>
                </a:xfrm>
                <a:prstGeom prst="bentConnector3">
                  <a:avLst>
                    <a:gd fmla="val 50000" name="adj1"/>
                  </a:avLst>
                </a:prstGeom>
                <a:noFill/>
                <a:ln cap="flat" cmpd="sng" w="38100">
                  <a:solidFill>
                    <a:srgbClr val="4F6128"/>
                  </a:solidFill>
                  <a:prstDash val="solid"/>
                  <a:round/>
                  <a:headEnd len="med" w="med" type="triangle"/>
                  <a:tailEnd len="med" w="med" type="triangle"/>
                </a:ln>
              </p:spPr>
            </p:cxnSp>
            <p:pic>
              <p:nvPicPr>
                <p:cNvPr id="2812" name="Google Shape;2812;p71"/>
                <p:cNvPicPr preferRelativeResize="0"/>
                <p:nvPr/>
              </p:nvPicPr>
              <p:blipFill rotWithShape="1">
                <a:blip r:embed="rId10">
                  <a:alphaModFix/>
                </a:blip>
                <a:srcRect b="21872" l="29442" r="31742" t="17142"/>
                <a:stretch/>
              </p:blipFill>
              <p:spPr>
                <a:xfrm>
                  <a:off x="6104204" y="3762738"/>
                  <a:ext cx="530515" cy="519491"/>
                </a:xfrm>
                <a:prstGeom prst="rect">
                  <a:avLst/>
                </a:prstGeom>
                <a:noFill/>
                <a:ln>
                  <a:noFill/>
                </a:ln>
              </p:spPr>
            </p:pic>
            <p:pic>
              <p:nvPicPr>
                <p:cNvPr id="2813" name="Google Shape;2813;p71"/>
                <p:cNvPicPr preferRelativeResize="0"/>
                <p:nvPr/>
              </p:nvPicPr>
              <p:blipFill rotWithShape="1">
                <a:blip r:embed="rId11">
                  <a:alphaModFix/>
                </a:blip>
                <a:srcRect b="0" l="30603" r="21317" t="0"/>
                <a:stretch/>
              </p:blipFill>
              <p:spPr>
                <a:xfrm>
                  <a:off x="6102113" y="3275805"/>
                  <a:ext cx="276572" cy="429215"/>
                </a:xfrm>
                <a:prstGeom prst="rect">
                  <a:avLst/>
                </a:prstGeom>
                <a:noFill/>
                <a:ln>
                  <a:noFill/>
                </a:ln>
              </p:spPr>
            </p:pic>
            <p:pic>
              <p:nvPicPr>
                <p:cNvPr id="2814" name="Google Shape;2814;p71"/>
                <p:cNvPicPr preferRelativeResize="0"/>
                <p:nvPr/>
              </p:nvPicPr>
              <p:blipFill rotWithShape="1">
                <a:blip r:embed="rId12">
                  <a:alphaModFix/>
                </a:blip>
                <a:srcRect b="10703" l="18212" r="17641" t="5972"/>
                <a:stretch/>
              </p:blipFill>
              <p:spPr>
                <a:xfrm>
                  <a:off x="6058483" y="2741755"/>
                  <a:ext cx="355482" cy="461771"/>
                </a:xfrm>
                <a:prstGeom prst="rect">
                  <a:avLst/>
                </a:prstGeom>
                <a:noFill/>
                <a:ln>
                  <a:noFill/>
                </a:ln>
              </p:spPr>
            </p:pic>
            <p:cxnSp>
              <p:nvCxnSpPr>
                <p:cNvPr id="2815" name="Google Shape;2815;p71"/>
                <p:cNvCxnSpPr>
                  <a:stCxn id="2812" idx="1"/>
                  <a:endCxn id="2803" idx="3"/>
                </p:cNvCxnSpPr>
                <p:nvPr/>
              </p:nvCxnSpPr>
              <p:spPr>
                <a:xfrm flipH="1">
                  <a:off x="5848604" y="4022484"/>
                  <a:ext cx="255600" cy="600"/>
                </a:xfrm>
                <a:prstGeom prst="bentConnector3">
                  <a:avLst>
                    <a:gd fmla="val 2180729" name="adj1"/>
                  </a:avLst>
                </a:prstGeom>
                <a:noFill/>
                <a:ln cap="flat" cmpd="sng" w="38100">
                  <a:solidFill>
                    <a:srgbClr val="4F6128"/>
                  </a:solidFill>
                  <a:prstDash val="solid"/>
                  <a:round/>
                  <a:headEnd len="med" w="med" type="triangle"/>
                  <a:tailEnd len="med" w="med" type="triangle"/>
                </a:ln>
              </p:spPr>
            </p:cxnSp>
            <p:cxnSp>
              <p:nvCxnSpPr>
                <p:cNvPr id="2816" name="Google Shape;2816;p71"/>
                <p:cNvCxnSpPr/>
                <p:nvPr/>
              </p:nvCxnSpPr>
              <p:spPr>
                <a:xfrm flipH="1">
                  <a:off x="5844057" y="3489931"/>
                  <a:ext cx="255582" cy="4"/>
                </a:xfrm>
                <a:prstGeom prst="bentConnector3">
                  <a:avLst>
                    <a:gd fmla="val 2180729" name="adj1"/>
                  </a:avLst>
                </a:prstGeom>
                <a:noFill/>
                <a:ln cap="flat" cmpd="sng" w="38100">
                  <a:solidFill>
                    <a:srgbClr val="4F6128"/>
                  </a:solidFill>
                  <a:prstDash val="solid"/>
                  <a:round/>
                  <a:headEnd len="med" w="med" type="triangle"/>
                  <a:tailEnd len="med" w="med" type="triangle"/>
                </a:ln>
              </p:spPr>
            </p:cxnSp>
            <p:cxnSp>
              <p:nvCxnSpPr>
                <p:cNvPr id="2817" name="Google Shape;2817;p71"/>
                <p:cNvCxnSpPr/>
                <p:nvPr/>
              </p:nvCxnSpPr>
              <p:spPr>
                <a:xfrm flipH="1">
                  <a:off x="5839492" y="2975215"/>
                  <a:ext cx="255582" cy="4"/>
                </a:xfrm>
                <a:prstGeom prst="bentConnector3">
                  <a:avLst>
                    <a:gd fmla="val 2180729" name="adj1"/>
                  </a:avLst>
                </a:prstGeom>
                <a:noFill/>
                <a:ln cap="flat" cmpd="sng" w="38100">
                  <a:solidFill>
                    <a:srgbClr val="4F6128"/>
                  </a:solidFill>
                  <a:prstDash val="solid"/>
                  <a:round/>
                  <a:headEnd len="med" w="med" type="triangle"/>
                  <a:tailEnd len="med" w="med" type="triangle"/>
                </a:ln>
              </p:spPr>
            </p:cxnSp>
            <p:cxnSp>
              <p:nvCxnSpPr>
                <p:cNvPr id="2818" name="Google Shape;2818;p71"/>
                <p:cNvCxnSpPr>
                  <a:stCxn id="2783" idx="2"/>
                  <a:endCxn id="2794" idx="0"/>
                </p:cNvCxnSpPr>
                <p:nvPr/>
              </p:nvCxnSpPr>
              <p:spPr>
                <a:xfrm flipH="1" rot="-5400000">
                  <a:off x="1836307" y="2556582"/>
                  <a:ext cx="372300" cy="309000"/>
                </a:xfrm>
                <a:prstGeom prst="bentConnector2">
                  <a:avLst/>
                </a:prstGeom>
                <a:noFill/>
                <a:ln cap="flat" cmpd="sng" w="19050">
                  <a:solidFill>
                    <a:srgbClr val="44546A"/>
                  </a:solidFill>
                  <a:prstDash val="solid"/>
                  <a:round/>
                  <a:headEnd len="sm" w="sm" type="none"/>
                  <a:tailEnd len="sm" w="sm" type="none"/>
                </a:ln>
              </p:spPr>
            </p:cxnSp>
            <p:cxnSp>
              <p:nvCxnSpPr>
                <p:cNvPr id="2819" name="Google Shape;2819;p71"/>
                <p:cNvCxnSpPr>
                  <a:stCxn id="2770" idx="2"/>
                  <a:endCxn id="2809" idx="2"/>
                </p:cNvCxnSpPr>
                <p:nvPr/>
              </p:nvCxnSpPr>
              <p:spPr>
                <a:xfrm flipH="1" rot="-5400000">
                  <a:off x="4145060" y="1440124"/>
                  <a:ext cx="8100" cy="2155800"/>
                </a:xfrm>
                <a:prstGeom prst="bentConnector3">
                  <a:avLst>
                    <a:gd fmla="val 2849624" name="adj1"/>
                  </a:avLst>
                </a:prstGeom>
                <a:noFill/>
                <a:ln cap="flat" cmpd="sng" w="57150">
                  <a:solidFill>
                    <a:srgbClr val="44546A"/>
                  </a:solidFill>
                  <a:prstDash val="solid"/>
                  <a:round/>
                  <a:headEnd len="sm" w="sm" type="none"/>
                  <a:tailEnd len="sm" w="sm" type="none"/>
                </a:ln>
              </p:spPr>
            </p:cxnSp>
            <p:cxnSp>
              <p:nvCxnSpPr>
                <p:cNvPr id="2820" name="Google Shape;2820;p71"/>
                <p:cNvCxnSpPr/>
                <p:nvPr/>
              </p:nvCxnSpPr>
              <p:spPr>
                <a:xfrm>
                  <a:off x="3785514" y="2523793"/>
                  <a:ext cx="0" cy="97695"/>
                </a:xfrm>
                <a:prstGeom prst="straightConnector1">
                  <a:avLst/>
                </a:prstGeom>
                <a:noFill/>
                <a:ln cap="flat" cmpd="sng" w="57150">
                  <a:solidFill>
                    <a:srgbClr val="44546A"/>
                  </a:solidFill>
                  <a:prstDash val="solid"/>
                  <a:round/>
                  <a:headEnd len="sm" w="sm" type="none"/>
                  <a:tailEnd len="sm" w="sm" type="none"/>
                </a:ln>
              </p:spPr>
            </p:cxnSp>
            <p:cxnSp>
              <p:nvCxnSpPr>
                <p:cNvPr id="2821" name="Google Shape;2821;p71"/>
                <p:cNvCxnSpPr/>
                <p:nvPr/>
              </p:nvCxnSpPr>
              <p:spPr>
                <a:xfrm>
                  <a:off x="4524066" y="2529655"/>
                  <a:ext cx="0" cy="97695"/>
                </a:xfrm>
                <a:prstGeom prst="straightConnector1">
                  <a:avLst/>
                </a:prstGeom>
                <a:noFill/>
                <a:ln cap="flat" cmpd="sng" w="57150">
                  <a:solidFill>
                    <a:srgbClr val="44546A"/>
                  </a:solidFill>
                  <a:prstDash val="solid"/>
                  <a:round/>
                  <a:headEnd len="sm" w="sm" type="none"/>
                  <a:tailEnd len="sm" w="sm" type="none"/>
                </a:ln>
              </p:spPr>
            </p:cxnSp>
            <p:cxnSp>
              <p:nvCxnSpPr>
                <p:cNvPr id="2822" name="Google Shape;2822;p71"/>
                <p:cNvCxnSpPr/>
                <p:nvPr/>
              </p:nvCxnSpPr>
              <p:spPr>
                <a:xfrm>
                  <a:off x="4933379" y="2621489"/>
                  <a:ext cx="8141" cy="1734089"/>
                </a:xfrm>
                <a:prstGeom prst="straightConnector1">
                  <a:avLst/>
                </a:prstGeom>
                <a:noFill/>
                <a:ln cap="flat" cmpd="sng" w="57150">
                  <a:solidFill>
                    <a:srgbClr val="44546A"/>
                  </a:solidFill>
                  <a:prstDash val="solid"/>
                  <a:round/>
                  <a:headEnd len="sm" w="sm" type="none"/>
                  <a:tailEnd len="sm" w="sm" type="none"/>
                </a:ln>
              </p:spPr>
            </p:cxnSp>
            <p:cxnSp>
              <p:nvCxnSpPr>
                <p:cNvPr id="2823" name="Google Shape;2823;p71"/>
                <p:cNvCxnSpPr>
                  <a:stCxn id="2772" idx="0"/>
                  <a:endCxn id="2781" idx="0"/>
                </p:cNvCxnSpPr>
                <p:nvPr/>
              </p:nvCxnSpPr>
              <p:spPr>
                <a:xfrm flipH="1" rot="-5400000">
                  <a:off x="4172420" y="3284701"/>
                  <a:ext cx="600" cy="2332500"/>
                </a:xfrm>
                <a:prstGeom prst="bentConnector3">
                  <a:avLst>
                    <a:gd fmla="val -115401" name="adj1"/>
                  </a:avLst>
                </a:prstGeom>
                <a:noFill/>
                <a:ln cap="flat" cmpd="sng" w="57150">
                  <a:solidFill>
                    <a:srgbClr val="44546A"/>
                  </a:solidFill>
                  <a:prstDash val="solid"/>
                  <a:round/>
                  <a:headEnd len="sm" w="sm" type="none"/>
                  <a:tailEnd len="sm" w="sm" type="none"/>
                </a:ln>
              </p:spPr>
            </p:cxnSp>
            <p:cxnSp>
              <p:nvCxnSpPr>
                <p:cNvPr id="2824" name="Google Shape;2824;p71"/>
                <p:cNvCxnSpPr/>
                <p:nvPr/>
              </p:nvCxnSpPr>
              <p:spPr>
                <a:xfrm>
                  <a:off x="3400615" y="2635488"/>
                  <a:ext cx="8141" cy="1734089"/>
                </a:xfrm>
                <a:prstGeom prst="straightConnector1">
                  <a:avLst/>
                </a:prstGeom>
                <a:noFill/>
                <a:ln cap="flat" cmpd="sng" w="57150">
                  <a:solidFill>
                    <a:srgbClr val="44546A"/>
                  </a:solidFill>
                  <a:prstDash val="solid"/>
                  <a:round/>
                  <a:headEnd len="sm" w="sm" type="none"/>
                  <a:tailEnd len="sm" w="sm" type="none"/>
                </a:ln>
              </p:spPr>
            </p:cxnSp>
            <p:cxnSp>
              <p:nvCxnSpPr>
                <p:cNvPr id="2825" name="Google Shape;2825;p71"/>
                <p:cNvCxnSpPr/>
                <p:nvPr/>
              </p:nvCxnSpPr>
              <p:spPr>
                <a:xfrm>
                  <a:off x="3791378" y="4353294"/>
                  <a:ext cx="0" cy="97695"/>
                </a:xfrm>
                <a:prstGeom prst="straightConnector1">
                  <a:avLst/>
                </a:prstGeom>
                <a:noFill/>
                <a:ln cap="flat" cmpd="sng" w="57150">
                  <a:solidFill>
                    <a:srgbClr val="44546A"/>
                  </a:solidFill>
                  <a:prstDash val="solid"/>
                  <a:round/>
                  <a:headEnd len="sm" w="sm" type="none"/>
                  <a:tailEnd len="sm" w="sm" type="none"/>
                </a:ln>
              </p:spPr>
            </p:cxnSp>
            <p:cxnSp>
              <p:nvCxnSpPr>
                <p:cNvPr id="2826" name="Google Shape;2826;p71"/>
                <p:cNvCxnSpPr/>
                <p:nvPr/>
              </p:nvCxnSpPr>
              <p:spPr>
                <a:xfrm flipH="1" rot="10800000">
                  <a:off x="4546657" y="4354217"/>
                  <a:ext cx="2057" cy="96434"/>
                </a:xfrm>
                <a:prstGeom prst="straightConnector1">
                  <a:avLst/>
                </a:prstGeom>
                <a:noFill/>
                <a:ln cap="flat" cmpd="sng" w="57150">
                  <a:solidFill>
                    <a:srgbClr val="44546A"/>
                  </a:solidFill>
                  <a:prstDash val="solid"/>
                  <a:round/>
                  <a:headEnd len="sm" w="sm" type="none"/>
                  <a:tailEnd len="sm" w="sm" type="none"/>
                </a:ln>
              </p:spPr>
            </p:cxnSp>
            <p:cxnSp>
              <p:nvCxnSpPr>
                <p:cNvPr id="2827" name="Google Shape;2827;p71"/>
                <p:cNvCxnSpPr>
                  <a:endCxn id="2804" idx="2"/>
                </p:cNvCxnSpPr>
                <p:nvPr/>
              </p:nvCxnSpPr>
              <p:spPr>
                <a:xfrm flipH="1" rot="10800000">
                  <a:off x="4937500" y="4020080"/>
                  <a:ext cx="121800" cy="1500"/>
                </a:xfrm>
                <a:prstGeom prst="straightConnector1">
                  <a:avLst/>
                </a:prstGeom>
                <a:noFill/>
                <a:ln cap="flat" cmpd="sng" w="57150">
                  <a:solidFill>
                    <a:srgbClr val="44546A"/>
                  </a:solidFill>
                  <a:prstDash val="solid"/>
                  <a:round/>
                  <a:headEnd len="sm" w="sm" type="none"/>
                  <a:tailEnd len="sm" w="sm" type="none"/>
                </a:ln>
              </p:spPr>
            </p:cxnSp>
            <p:cxnSp>
              <p:nvCxnSpPr>
                <p:cNvPr id="2828" name="Google Shape;2828;p71"/>
                <p:cNvCxnSpPr/>
                <p:nvPr/>
              </p:nvCxnSpPr>
              <p:spPr>
                <a:xfrm flipH="1" rot="10800000">
                  <a:off x="4938701" y="3494930"/>
                  <a:ext cx="126127" cy="890"/>
                </a:xfrm>
                <a:prstGeom prst="straightConnector1">
                  <a:avLst/>
                </a:prstGeom>
                <a:noFill/>
                <a:ln cap="flat" cmpd="sng" w="57150">
                  <a:solidFill>
                    <a:srgbClr val="44546A"/>
                  </a:solidFill>
                  <a:prstDash val="solid"/>
                  <a:round/>
                  <a:headEnd len="sm" w="sm" type="none"/>
                  <a:tailEnd len="sm" w="sm" type="none"/>
                </a:ln>
              </p:spPr>
            </p:cxnSp>
            <p:cxnSp>
              <p:nvCxnSpPr>
                <p:cNvPr id="2829" name="Google Shape;2829;p71"/>
                <p:cNvCxnSpPr/>
                <p:nvPr/>
              </p:nvCxnSpPr>
              <p:spPr>
                <a:xfrm flipH="1" rot="10800000">
                  <a:off x="3289759" y="4010180"/>
                  <a:ext cx="126127" cy="890"/>
                </a:xfrm>
                <a:prstGeom prst="straightConnector1">
                  <a:avLst/>
                </a:prstGeom>
                <a:noFill/>
                <a:ln cap="flat" cmpd="sng" w="57150">
                  <a:solidFill>
                    <a:srgbClr val="44546A"/>
                  </a:solidFill>
                  <a:prstDash val="solid"/>
                  <a:round/>
                  <a:headEnd len="sm" w="sm" type="none"/>
                  <a:tailEnd len="sm" w="sm" type="none"/>
                </a:ln>
              </p:spPr>
            </p:cxnSp>
            <p:cxnSp>
              <p:nvCxnSpPr>
                <p:cNvPr id="2830" name="Google Shape;2830;p71"/>
                <p:cNvCxnSpPr/>
                <p:nvPr/>
              </p:nvCxnSpPr>
              <p:spPr>
                <a:xfrm flipH="1" rot="10800000">
                  <a:off x="3282328" y="3471435"/>
                  <a:ext cx="126127" cy="890"/>
                </a:xfrm>
                <a:prstGeom prst="straightConnector1">
                  <a:avLst/>
                </a:prstGeom>
                <a:noFill/>
                <a:ln cap="flat" cmpd="sng" w="57150">
                  <a:solidFill>
                    <a:srgbClr val="44546A"/>
                  </a:solidFill>
                  <a:prstDash val="solid"/>
                  <a:round/>
                  <a:headEnd len="sm" w="sm" type="none"/>
                  <a:tailEnd len="sm" w="sm" type="none"/>
                </a:ln>
              </p:spPr>
            </p:cxnSp>
            <p:cxnSp>
              <p:nvCxnSpPr>
                <p:cNvPr id="2831" name="Google Shape;2831;p71"/>
                <p:cNvCxnSpPr/>
                <p:nvPr/>
              </p:nvCxnSpPr>
              <p:spPr>
                <a:xfrm flipH="1" rot="10800000">
                  <a:off x="3283536" y="2885173"/>
                  <a:ext cx="126127" cy="890"/>
                </a:xfrm>
                <a:prstGeom prst="straightConnector1">
                  <a:avLst/>
                </a:prstGeom>
                <a:noFill/>
                <a:ln cap="flat" cmpd="sng" w="57150">
                  <a:solidFill>
                    <a:srgbClr val="44546A"/>
                  </a:solidFill>
                  <a:prstDash val="solid"/>
                  <a:round/>
                  <a:headEnd len="sm" w="sm" type="none"/>
                  <a:tailEnd len="sm" w="sm" type="none"/>
                </a:ln>
              </p:spPr>
            </p:cxnSp>
            <p:cxnSp>
              <p:nvCxnSpPr>
                <p:cNvPr id="2832" name="Google Shape;2832;p71"/>
                <p:cNvCxnSpPr/>
                <p:nvPr/>
              </p:nvCxnSpPr>
              <p:spPr>
                <a:xfrm flipH="1" rot="10800000">
                  <a:off x="4939214" y="2972779"/>
                  <a:ext cx="126127" cy="890"/>
                </a:xfrm>
                <a:prstGeom prst="straightConnector1">
                  <a:avLst/>
                </a:prstGeom>
                <a:noFill/>
                <a:ln cap="flat" cmpd="sng" w="57150">
                  <a:solidFill>
                    <a:srgbClr val="44546A"/>
                  </a:solidFill>
                  <a:prstDash val="solid"/>
                  <a:round/>
                  <a:headEnd len="sm" w="sm" type="none"/>
                  <a:tailEnd len="sm" w="sm" type="none"/>
                </a:ln>
              </p:spPr>
            </p:cxnSp>
            <p:cxnSp>
              <p:nvCxnSpPr>
                <p:cNvPr id="2833" name="Google Shape;2833;p71"/>
                <p:cNvCxnSpPr/>
                <p:nvPr/>
              </p:nvCxnSpPr>
              <p:spPr>
                <a:xfrm flipH="1" rot="10800000">
                  <a:off x="4159935" y="4040094"/>
                  <a:ext cx="1208" cy="288205"/>
                </a:xfrm>
                <a:prstGeom prst="straightConnector1">
                  <a:avLst/>
                </a:prstGeom>
                <a:noFill/>
                <a:ln cap="flat" cmpd="sng" w="57150">
                  <a:solidFill>
                    <a:srgbClr val="44546A"/>
                  </a:solidFill>
                  <a:prstDash val="solid"/>
                  <a:round/>
                  <a:headEnd len="sm" w="sm" type="none"/>
                  <a:tailEnd len="sm" w="sm" type="none"/>
                </a:ln>
              </p:spPr>
            </p:cxnSp>
          </p:grpSp>
          <p:sp>
            <p:nvSpPr>
              <p:cNvPr id="2834" name="Google Shape;2834;p71"/>
              <p:cNvSpPr/>
              <p:nvPr/>
            </p:nvSpPr>
            <p:spPr>
              <a:xfrm>
                <a:off x="8190528" y="1972854"/>
                <a:ext cx="652885" cy="292787"/>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DMA</a:t>
                </a:r>
                <a:endParaRPr/>
              </a:p>
            </p:txBody>
          </p:sp>
        </p:grpSp>
        <p:sp>
          <p:nvSpPr>
            <p:cNvPr id="2835" name="Google Shape;2835;p71"/>
            <p:cNvSpPr/>
            <p:nvPr/>
          </p:nvSpPr>
          <p:spPr>
            <a:xfrm>
              <a:off x="7936257" y="2574394"/>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LTE</a:t>
              </a:r>
              <a:br>
                <a:rPr b="1" lang="en-US" sz="1100">
                  <a:solidFill>
                    <a:schemeClr val="dk1"/>
                  </a:solidFill>
                  <a:latin typeface="Calibri"/>
                  <a:ea typeface="Calibri"/>
                  <a:cs typeface="Calibri"/>
                  <a:sym typeface="Calibri"/>
                </a:rPr>
              </a:br>
              <a:r>
                <a:rPr b="1" lang="en-US" sz="1100">
                  <a:solidFill>
                    <a:schemeClr val="dk1"/>
                  </a:solidFill>
                  <a:latin typeface="Calibri"/>
                  <a:ea typeface="Calibri"/>
                  <a:cs typeface="Calibri"/>
                  <a:sym typeface="Calibri"/>
                </a:rPr>
                <a:t>Modem</a:t>
              </a:r>
              <a:endParaRPr/>
            </a:p>
          </p:txBody>
        </p:sp>
        <p:sp>
          <p:nvSpPr>
            <p:cNvPr id="2836" name="Google Shape;2836;p71"/>
            <p:cNvSpPr/>
            <p:nvPr/>
          </p:nvSpPr>
          <p:spPr>
            <a:xfrm>
              <a:off x="7935146" y="3145494"/>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CDMA</a:t>
              </a:r>
              <a:br>
                <a:rPr b="1" lang="en-US" sz="1100">
                  <a:solidFill>
                    <a:schemeClr val="dk1"/>
                  </a:solidFill>
                  <a:latin typeface="Calibri"/>
                  <a:ea typeface="Calibri"/>
                  <a:cs typeface="Calibri"/>
                  <a:sym typeface="Calibri"/>
                </a:rPr>
              </a:br>
              <a:r>
                <a:rPr b="1" lang="en-US" sz="1100">
                  <a:solidFill>
                    <a:schemeClr val="dk1"/>
                  </a:solidFill>
                  <a:latin typeface="Calibri"/>
                  <a:ea typeface="Calibri"/>
                  <a:cs typeface="Calibri"/>
                  <a:sym typeface="Calibri"/>
                </a:rPr>
                <a:t>Modem</a:t>
              </a:r>
              <a:endParaRPr/>
            </a:p>
          </p:txBody>
        </p:sp>
        <p:sp>
          <p:nvSpPr>
            <p:cNvPr id="2837" name="Google Shape;2837;p71"/>
            <p:cNvSpPr/>
            <p:nvPr/>
          </p:nvSpPr>
          <p:spPr>
            <a:xfrm>
              <a:off x="8948976" y="3340849"/>
              <a:ext cx="652884" cy="43918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CPU</a:t>
              </a:r>
              <a:endParaRPr/>
            </a:p>
          </p:txBody>
        </p:sp>
        <p:sp>
          <p:nvSpPr>
            <p:cNvPr id="2838" name="Google Shape;2838;p71"/>
            <p:cNvSpPr/>
            <p:nvPr/>
          </p:nvSpPr>
          <p:spPr>
            <a:xfrm>
              <a:off x="8903551" y="1972854"/>
              <a:ext cx="652885" cy="292787"/>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DRAM</a:t>
              </a:r>
              <a:endParaRPr/>
            </a:p>
          </p:txBody>
        </p:sp>
        <p:grpSp>
          <p:nvGrpSpPr>
            <p:cNvPr id="2839" name="Google Shape;2839;p71"/>
            <p:cNvGrpSpPr/>
            <p:nvPr/>
          </p:nvGrpSpPr>
          <p:grpSpPr>
            <a:xfrm>
              <a:off x="9665975" y="4337655"/>
              <a:ext cx="652885" cy="581022"/>
              <a:chOff x="9665975" y="4337655"/>
              <a:chExt cx="652885" cy="581022"/>
            </a:xfrm>
          </p:grpSpPr>
          <p:sp>
            <p:nvSpPr>
              <p:cNvPr id="2840" name="Google Shape;2840;p71"/>
              <p:cNvSpPr/>
              <p:nvPr/>
            </p:nvSpPr>
            <p:spPr>
              <a:xfrm>
                <a:off x="9665975" y="4479496"/>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Audio</a:t>
                </a:r>
                <a:br>
                  <a:rPr b="1" lang="en-US" sz="1100">
                    <a:solidFill>
                      <a:schemeClr val="dk1"/>
                    </a:solidFill>
                    <a:latin typeface="Calibri"/>
                    <a:ea typeface="Calibri"/>
                    <a:cs typeface="Calibri"/>
                    <a:sym typeface="Calibri"/>
                  </a:rPr>
                </a:br>
                <a:r>
                  <a:rPr b="1" lang="en-US" sz="1100">
                    <a:solidFill>
                      <a:schemeClr val="dk1"/>
                    </a:solidFill>
                    <a:latin typeface="Calibri"/>
                    <a:ea typeface="Calibri"/>
                    <a:cs typeface="Calibri"/>
                    <a:sym typeface="Calibri"/>
                  </a:rPr>
                  <a:t>Codec</a:t>
                </a:r>
                <a:endParaRPr/>
              </a:p>
            </p:txBody>
          </p:sp>
          <p:sp>
            <p:nvSpPr>
              <p:cNvPr id="2841" name="Google Shape;2841;p71"/>
              <p:cNvSpPr/>
              <p:nvPr/>
            </p:nvSpPr>
            <p:spPr>
              <a:xfrm>
                <a:off x="9665975" y="4337655"/>
                <a:ext cx="652885" cy="146394"/>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grpSp>
      </p:grpSp>
      <p:sp>
        <p:nvSpPr>
          <p:cNvPr id="2842" name="Google Shape;2842;p71"/>
          <p:cNvSpPr/>
          <p:nvPr/>
        </p:nvSpPr>
        <p:spPr>
          <a:xfrm>
            <a:off x="1187293" y="3251828"/>
            <a:ext cx="420560" cy="38742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
                <a:solidFill>
                  <a:schemeClr val="dk1"/>
                </a:solidFill>
                <a:latin typeface="Calibri"/>
                <a:ea typeface="Calibri"/>
                <a:cs typeface="Calibri"/>
                <a:sym typeface="Calibri"/>
              </a:rPr>
              <a:t>dma</a:t>
            </a:r>
            <a:endParaRPr b="1" sz="600">
              <a:solidFill>
                <a:schemeClr val="dk1"/>
              </a:solidFill>
              <a:latin typeface="Calibri"/>
              <a:ea typeface="Calibri"/>
              <a:cs typeface="Calibri"/>
              <a:sym typeface="Calibri"/>
            </a:endParaRPr>
          </a:p>
        </p:txBody>
      </p:sp>
      <p:sp>
        <p:nvSpPr>
          <p:cNvPr id="2843" name="Google Shape;2843;p71"/>
          <p:cNvSpPr/>
          <p:nvPr/>
        </p:nvSpPr>
        <p:spPr>
          <a:xfrm>
            <a:off x="1186944" y="3131377"/>
            <a:ext cx="420560" cy="129140"/>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
                <a:solidFill>
                  <a:schemeClr val="lt1"/>
                </a:solidFill>
                <a:latin typeface="Calibri"/>
                <a:ea typeface="Calibri"/>
                <a:cs typeface="Calibri"/>
                <a:sym typeface="Calibri"/>
              </a:rPr>
              <a:t>Bus IF</a:t>
            </a:r>
            <a:endParaRPr/>
          </a:p>
        </p:txBody>
      </p:sp>
      <p:sp>
        <p:nvSpPr>
          <p:cNvPr id="2844" name="Google Shape;2844;p71"/>
          <p:cNvSpPr/>
          <p:nvPr/>
        </p:nvSpPr>
        <p:spPr>
          <a:xfrm>
            <a:off x="1181821" y="3625347"/>
            <a:ext cx="420560" cy="129140"/>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
                <a:solidFill>
                  <a:schemeClr val="lt1"/>
                </a:solidFill>
                <a:latin typeface="Calibri"/>
                <a:ea typeface="Calibri"/>
                <a:cs typeface="Calibri"/>
                <a:sym typeface="Calibri"/>
              </a:rPr>
              <a:t>Bus IF</a:t>
            </a:r>
            <a:endParaRPr/>
          </a:p>
        </p:txBody>
      </p:sp>
      <p:sp>
        <p:nvSpPr>
          <p:cNvPr id="2845" name="Google Shape;2845;p71"/>
          <p:cNvSpPr/>
          <p:nvPr/>
        </p:nvSpPr>
        <p:spPr>
          <a:xfrm>
            <a:off x="1331433" y="3741723"/>
            <a:ext cx="97052" cy="285064"/>
          </a:xfrm>
          <a:prstGeom prst="upDownArrow">
            <a:avLst>
              <a:gd fmla="val 50000" name="adj1"/>
              <a:gd fmla="val 50000"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600"/>
              <a:buFont typeface="Arial"/>
              <a:buNone/>
            </a:pPr>
            <a:r>
              <a:t/>
            </a:r>
            <a:endParaRPr b="1" i="0" sz="600" u="none" cap="none" strike="noStrike">
              <a:solidFill>
                <a:srgbClr val="FFFFFF"/>
              </a:solidFill>
              <a:latin typeface="Tahoma"/>
              <a:ea typeface="Tahoma"/>
              <a:cs typeface="Tahoma"/>
              <a:sym typeface="Tahoma"/>
            </a:endParaRPr>
          </a:p>
        </p:txBody>
      </p:sp>
      <p:sp>
        <p:nvSpPr>
          <p:cNvPr id="2846" name="Google Shape;2846;p71"/>
          <p:cNvSpPr/>
          <p:nvPr/>
        </p:nvSpPr>
        <p:spPr>
          <a:xfrm>
            <a:off x="1055123" y="4035798"/>
            <a:ext cx="678782" cy="443698"/>
          </a:xfrm>
          <a:prstGeom prst="rect">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700"/>
              <a:buFont typeface="Tahoma"/>
              <a:buNone/>
            </a:pPr>
            <a:r>
              <a:rPr b="1" lang="en-US" sz="700">
                <a:solidFill>
                  <a:srgbClr val="FFFFFF"/>
                </a:solidFill>
                <a:latin typeface="Tahoma"/>
                <a:ea typeface="Tahoma"/>
                <a:cs typeface="Tahoma"/>
                <a:sym typeface="Tahoma"/>
              </a:rPr>
              <a:t>Memory</a:t>
            </a:r>
            <a:r>
              <a:rPr b="1" i="0" lang="en-US" sz="700" u="none" cap="none" strike="noStrike">
                <a:solidFill>
                  <a:srgbClr val="FFFFFF"/>
                </a:solidFill>
                <a:latin typeface="Tahoma"/>
                <a:ea typeface="Tahoma"/>
                <a:cs typeface="Tahoma"/>
                <a:sym typeface="Tahoma"/>
              </a:rPr>
              <a:t> VIP</a:t>
            </a:r>
            <a:endParaRPr/>
          </a:p>
        </p:txBody>
      </p:sp>
      <p:sp>
        <p:nvSpPr>
          <p:cNvPr id="2847" name="Google Shape;2847;p71"/>
          <p:cNvSpPr/>
          <p:nvPr/>
        </p:nvSpPr>
        <p:spPr>
          <a:xfrm>
            <a:off x="988538" y="2765738"/>
            <a:ext cx="97052" cy="258016"/>
          </a:xfrm>
          <a:prstGeom prst="upDownArrow">
            <a:avLst>
              <a:gd fmla="val 50000" name="adj1"/>
              <a:gd fmla="val 50000"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600"/>
              <a:buFont typeface="Arial"/>
              <a:buNone/>
            </a:pPr>
            <a:r>
              <a:t/>
            </a:r>
            <a:endParaRPr b="1" i="0" sz="600" u="none" cap="none" strike="noStrike">
              <a:solidFill>
                <a:srgbClr val="FFFFFF"/>
              </a:solidFill>
              <a:latin typeface="Tahoma"/>
              <a:ea typeface="Tahoma"/>
              <a:cs typeface="Tahoma"/>
              <a:sym typeface="Tahoma"/>
            </a:endParaRPr>
          </a:p>
        </p:txBody>
      </p:sp>
      <p:sp>
        <p:nvSpPr>
          <p:cNvPr id="2848" name="Google Shape;2848;p71"/>
          <p:cNvSpPr/>
          <p:nvPr/>
        </p:nvSpPr>
        <p:spPr>
          <a:xfrm>
            <a:off x="252593" y="2330098"/>
            <a:ext cx="464528" cy="418064"/>
          </a:xfrm>
          <a:prstGeom prst="rect">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700"/>
              <a:buFont typeface="Tahoma"/>
              <a:buNone/>
            </a:pPr>
            <a:r>
              <a:rPr b="1" lang="en-US" sz="700">
                <a:solidFill>
                  <a:srgbClr val="FFFFFF"/>
                </a:solidFill>
                <a:latin typeface="Tahoma"/>
                <a:ea typeface="Tahoma"/>
                <a:cs typeface="Tahoma"/>
                <a:sym typeface="Tahoma"/>
              </a:rPr>
              <a:t>UVM Agent</a:t>
            </a:r>
            <a:endParaRPr b="1" i="0" sz="700" u="none" cap="none" strike="noStrike">
              <a:solidFill>
                <a:srgbClr val="FFFFFF"/>
              </a:solidFill>
              <a:latin typeface="Tahoma"/>
              <a:ea typeface="Tahoma"/>
              <a:cs typeface="Tahoma"/>
              <a:sym typeface="Tahoma"/>
            </a:endParaRPr>
          </a:p>
        </p:txBody>
      </p:sp>
      <p:sp>
        <p:nvSpPr>
          <p:cNvPr id="2849" name="Google Shape;2849;p71"/>
          <p:cNvSpPr/>
          <p:nvPr/>
        </p:nvSpPr>
        <p:spPr>
          <a:xfrm>
            <a:off x="847423" y="2342254"/>
            <a:ext cx="464528" cy="418064"/>
          </a:xfrm>
          <a:prstGeom prst="rect">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700"/>
              <a:buFont typeface="Tahoma"/>
              <a:buNone/>
            </a:pPr>
            <a:r>
              <a:rPr b="1" lang="en-US" sz="700">
                <a:solidFill>
                  <a:srgbClr val="FFFFFF"/>
                </a:solidFill>
                <a:latin typeface="Tahoma"/>
                <a:ea typeface="Tahoma"/>
                <a:cs typeface="Tahoma"/>
                <a:sym typeface="Tahoma"/>
              </a:rPr>
              <a:t>UVM Agent</a:t>
            </a:r>
            <a:endParaRPr b="1" i="0" sz="700" u="none" cap="none" strike="noStrike">
              <a:solidFill>
                <a:srgbClr val="FFFFFF"/>
              </a:solidFill>
              <a:latin typeface="Tahoma"/>
              <a:ea typeface="Tahoma"/>
              <a:cs typeface="Tahoma"/>
              <a:sym typeface="Tahoma"/>
            </a:endParaRPr>
          </a:p>
        </p:txBody>
      </p:sp>
      <p:sp>
        <p:nvSpPr>
          <p:cNvPr id="2850" name="Google Shape;2850;p71"/>
          <p:cNvSpPr/>
          <p:nvPr/>
        </p:nvSpPr>
        <p:spPr>
          <a:xfrm>
            <a:off x="1459903" y="2331964"/>
            <a:ext cx="464528" cy="418064"/>
          </a:xfrm>
          <a:prstGeom prst="rect">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700"/>
              <a:buFont typeface="Tahoma"/>
              <a:buNone/>
            </a:pPr>
            <a:r>
              <a:rPr b="1" lang="en-US" sz="700">
                <a:solidFill>
                  <a:srgbClr val="FFFFFF"/>
                </a:solidFill>
                <a:latin typeface="Tahoma"/>
                <a:ea typeface="Tahoma"/>
                <a:cs typeface="Tahoma"/>
                <a:sym typeface="Tahoma"/>
              </a:rPr>
              <a:t>UVM Agent</a:t>
            </a:r>
            <a:endParaRPr b="1" i="0" sz="700" u="none" cap="none" strike="noStrike">
              <a:solidFill>
                <a:srgbClr val="FFFFFF"/>
              </a:solidFill>
              <a:latin typeface="Tahoma"/>
              <a:ea typeface="Tahoma"/>
              <a:cs typeface="Tahoma"/>
              <a:sym typeface="Tahoma"/>
            </a:endParaRPr>
          </a:p>
        </p:txBody>
      </p:sp>
      <p:sp>
        <p:nvSpPr>
          <p:cNvPr id="2851" name="Google Shape;2851;p71"/>
          <p:cNvSpPr/>
          <p:nvPr/>
        </p:nvSpPr>
        <p:spPr>
          <a:xfrm>
            <a:off x="2054732" y="2344120"/>
            <a:ext cx="464528" cy="418064"/>
          </a:xfrm>
          <a:prstGeom prst="rect">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700"/>
              <a:buFont typeface="Tahoma"/>
              <a:buNone/>
            </a:pPr>
            <a:r>
              <a:rPr b="1" lang="en-US" sz="700">
                <a:solidFill>
                  <a:srgbClr val="FFFFFF"/>
                </a:solidFill>
                <a:latin typeface="Tahoma"/>
                <a:ea typeface="Tahoma"/>
                <a:cs typeface="Tahoma"/>
                <a:sym typeface="Tahoma"/>
              </a:rPr>
              <a:t>UVM Agent</a:t>
            </a:r>
            <a:endParaRPr b="1" i="0" sz="700" u="none" cap="none" strike="noStrike">
              <a:solidFill>
                <a:srgbClr val="FFFFFF"/>
              </a:solidFill>
              <a:latin typeface="Tahoma"/>
              <a:ea typeface="Tahoma"/>
              <a:cs typeface="Tahoma"/>
              <a:sym typeface="Tahoma"/>
            </a:endParaRPr>
          </a:p>
        </p:txBody>
      </p:sp>
      <p:sp>
        <p:nvSpPr>
          <p:cNvPr id="2852" name="Google Shape;2852;p71"/>
          <p:cNvSpPr/>
          <p:nvPr/>
        </p:nvSpPr>
        <p:spPr>
          <a:xfrm>
            <a:off x="1635736" y="2735279"/>
            <a:ext cx="97052" cy="258016"/>
          </a:xfrm>
          <a:prstGeom prst="upDownArrow">
            <a:avLst>
              <a:gd fmla="val 50000" name="adj1"/>
              <a:gd fmla="val 50000"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600"/>
              <a:buFont typeface="Arial"/>
              <a:buNone/>
            </a:pPr>
            <a:r>
              <a:t/>
            </a:r>
            <a:endParaRPr b="1" i="0" sz="600" u="none" cap="none" strike="noStrike">
              <a:solidFill>
                <a:srgbClr val="FFFFFF"/>
              </a:solidFill>
              <a:latin typeface="Tahoma"/>
              <a:ea typeface="Tahoma"/>
              <a:cs typeface="Tahoma"/>
              <a:sym typeface="Tahoma"/>
            </a:endParaRPr>
          </a:p>
        </p:txBody>
      </p:sp>
      <p:sp>
        <p:nvSpPr>
          <p:cNvPr id="2853" name="Google Shape;2853;p71"/>
          <p:cNvSpPr/>
          <p:nvPr/>
        </p:nvSpPr>
        <p:spPr>
          <a:xfrm>
            <a:off x="2225869" y="2735279"/>
            <a:ext cx="97052" cy="258016"/>
          </a:xfrm>
          <a:prstGeom prst="upDownArrow">
            <a:avLst>
              <a:gd fmla="val 50000" name="adj1"/>
              <a:gd fmla="val 50000"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600"/>
              <a:buFont typeface="Arial"/>
              <a:buNone/>
            </a:pPr>
            <a:r>
              <a:t/>
            </a:r>
            <a:endParaRPr b="1" i="0" sz="600" u="none" cap="none" strike="noStrike">
              <a:solidFill>
                <a:srgbClr val="FFFFFF"/>
              </a:solidFill>
              <a:latin typeface="Tahoma"/>
              <a:ea typeface="Tahoma"/>
              <a:cs typeface="Tahoma"/>
              <a:sym typeface="Tahoma"/>
            </a:endParaRPr>
          </a:p>
        </p:txBody>
      </p:sp>
      <p:sp>
        <p:nvSpPr>
          <p:cNvPr id="2854" name="Google Shape;2854;p71"/>
          <p:cNvSpPr/>
          <p:nvPr/>
        </p:nvSpPr>
        <p:spPr>
          <a:xfrm>
            <a:off x="408619" y="2746140"/>
            <a:ext cx="97052" cy="258016"/>
          </a:xfrm>
          <a:prstGeom prst="upDownArrow">
            <a:avLst>
              <a:gd fmla="val 50000" name="adj1"/>
              <a:gd fmla="val 50000"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600"/>
              <a:buFont typeface="Arial"/>
              <a:buNone/>
            </a:pPr>
            <a:r>
              <a:t/>
            </a:r>
            <a:endParaRPr b="1" i="0" sz="600" u="none" cap="none" strike="noStrike">
              <a:solidFill>
                <a:srgbClr val="FFFFFF"/>
              </a:solidFill>
              <a:latin typeface="Tahoma"/>
              <a:ea typeface="Tahoma"/>
              <a:cs typeface="Tahoma"/>
              <a:sym typeface="Tahoma"/>
            </a:endParaRPr>
          </a:p>
        </p:txBody>
      </p:sp>
      <p:cxnSp>
        <p:nvCxnSpPr>
          <p:cNvPr id="2855" name="Google Shape;2855;p71"/>
          <p:cNvCxnSpPr/>
          <p:nvPr/>
        </p:nvCxnSpPr>
        <p:spPr>
          <a:xfrm flipH="1" rot="10800000">
            <a:off x="442476" y="2985292"/>
            <a:ext cx="1817250" cy="10861"/>
          </a:xfrm>
          <a:prstGeom prst="straightConnector1">
            <a:avLst/>
          </a:prstGeom>
          <a:noFill/>
          <a:ln cap="flat" cmpd="sng" w="38100">
            <a:solidFill>
              <a:schemeClr val="dk1"/>
            </a:solidFill>
            <a:prstDash val="solid"/>
            <a:round/>
            <a:headEnd len="sm" w="sm" type="none"/>
            <a:tailEnd len="sm" w="sm" type="none"/>
          </a:ln>
        </p:spPr>
      </p:cxnSp>
      <p:cxnSp>
        <p:nvCxnSpPr>
          <p:cNvPr id="2856" name="Google Shape;2856;p71"/>
          <p:cNvCxnSpPr>
            <a:stCxn id="2843" idx="0"/>
          </p:cNvCxnSpPr>
          <p:nvPr/>
        </p:nvCxnSpPr>
        <p:spPr>
          <a:xfrm rot="10800000">
            <a:off x="1397224" y="2982877"/>
            <a:ext cx="0" cy="148500"/>
          </a:xfrm>
          <a:prstGeom prst="straightConnector1">
            <a:avLst/>
          </a:prstGeom>
          <a:noFill/>
          <a:ln cap="flat" cmpd="sng" w="38100">
            <a:solidFill>
              <a:schemeClr val="dk1"/>
            </a:solidFill>
            <a:prstDash val="solid"/>
            <a:round/>
            <a:headEnd len="sm" w="sm" type="none"/>
            <a:tailEnd len="sm" w="sm" type="none"/>
          </a:ln>
        </p:spPr>
      </p:cxnSp>
      <p:sp>
        <p:nvSpPr>
          <p:cNvPr id="2857" name="Google Shape;2857;p71"/>
          <p:cNvSpPr/>
          <p:nvPr/>
        </p:nvSpPr>
        <p:spPr>
          <a:xfrm>
            <a:off x="535091" y="1488311"/>
            <a:ext cx="5361124" cy="631606"/>
          </a:xfrm>
          <a:prstGeom prst="roundRect">
            <a:avLst>
              <a:gd fmla="val 16667" name="adj"/>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Verification productivity goal #2: Composing multiple Stimulus Chaining from different IP Stimulus</a:t>
            </a:r>
            <a:endParaRPr/>
          </a:p>
        </p:txBody>
      </p:sp>
      <p:sp>
        <p:nvSpPr>
          <p:cNvPr id="2858" name="Google Shape;2858;p71"/>
          <p:cNvSpPr/>
          <p:nvPr/>
        </p:nvSpPr>
        <p:spPr>
          <a:xfrm>
            <a:off x="3798724" y="3174070"/>
            <a:ext cx="420560" cy="38742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
                <a:solidFill>
                  <a:schemeClr val="dk1"/>
                </a:solidFill>
                <a:latin typeface="Calibri"/>
                <a:ea typeface="Calibri"/>
                <a:cs typeface="Calibri"/>
                <a:sym typeface="Calibri"/>
              </a:rPr>
              <a:t>LTE</a:t>
            </a:r>
            <a:endParaRPr/>
          </a:p>
        </p:txBody>
      </p:sp>
      <p:sp>
        <p:nvSpPr>
          <p:cNvPr id="2859" name="Google Shape;2859;p71"/>
          <p:cNvSpPr/>
          <p:nvPr/>
        </p:nvSpPr>
        <p:spPr>
          <a:xfrm>
            <a:off x="3798375" y="3053619"/>
            <a:ext cx="420560" cy="129140"/>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
                <a:solidFill>
                  <a:schemeClr val="lt1"/>
                </a:solidFill>
                <a:latin typeface="Calibri"/>
                <a:ea typeface="Calibri"/>
                <a:cs typeface="Calibri"/>
                <a:sym typeface="Calibri"/>
              </a:rPr>
              <a:t>Bus IF</a:t>
            </a:r>
            <a:endParaRPr/>
          </a:p>
        </p:txBody>
      </p:sp>
      <p:sp>
        <p:nvSpPr>
          <p:cNvPr id="2860" name="Google Shape;2860;p71"/>
          <p:cNvSpPr/>
          <p:nvPr/>
        </p:nvSpPr>
        <p:spPr>
          <a:xfrm>
            <a:off x="3793252" y="3547589"/>
            <a:ext cx="420560" cy="129140"/>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
                <a:solidFill>
                  <a:schemeClr val="lt1"/>
                </a:solidFill>
                <a:latin typeface="Calibri"/>
                <a:ea typeface="Calibri"/>
                <a:cs typeface="Calibri"/>
                <a:sym typeface="Calibri"/>
              </a:rPr>
              <a:t>Bus IF</a:t>
            </a:r>
            <a:endParaRPr/>
          </a:p>
        </p:txBody>
      </p:sp>
      <p:sp>
        <p:nvSpPr>
          <p:cNvPr id="2861" name="Google Shape;2861;p71"/>
          <p:cNvSpPr/>
          <p:nvPr/>
        </p:nvSpPr>
        <p:spPr>
          <a:xfrm>
            <a:off x="3942864" y="3663965"/>
            <a:ext cx="97052" cy="285064"/>
          </a:xfrm>
          <a:prstGeom prst="upDownArrow">
            <a:avLst>
              <a:gd fmla="val 50000" name="adj1"/>
              <a:gd fmla="val 50000"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600"/>
              <a:buFont typeface="Arial"/>
              <a:buNone/>
            </a:pPr>
            <a:r>
              <a:t/>
            </a:r>
            <a:endParaRPr b="1" i="0" sz="600" u="none" cap="none" strike="noStrike">
              <a:solidFill>
                <a:srgbClr val="FFFFFF"/>
              </a:solidFill>
              <a:latin typeface="Tahoma"/>
              <a:ea typeface="Tahoma"/>
              <a:cs typeface="Tahoma"/>
              <a:sym typeface="Tahoma"/>
            </a:endParaRPr>
          </a:p>
        </p:txBody>
      </p:sp>
      <p:sp>
        <p:nvSpPr>
          <p:cNvPr id="2862" name="Google Shape;2862;p71"/>
          <p:cNvSpPr/>
          <p:nvPr/>
        </p:nvSpPr>
        <p:spPr>
          <a:xfrm>
            <a:off x="3666554" y="3958040"/>
            <a:ext cx="678782" cy="443698"/>
          </a:xfrm>
          <a:prstGeom prst="rect">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700"/>
              <a:buFont typeface="Tahoma"/>
              <a:buNone/>
            </a:pPr>
            <a:r>
              <a:rPr b="1" lang="en-US" sz="700">
                <a:solidFill>
                  <a:srgbClr val="FFFFFF"/>
                </a:solidFill>
                <a:latin typeface="Tahoma"/>
                <a:ea typeface="Tahoma"/>
                <a:cs typeface="Tahoma"/>
                <a:sym typeface="Tahoma"/>
              </a:rPr>
              <a:t>Memory</a:t>
            </a:r>
            <a:r>
              <a:rPr b="1" i="0" lang="en-US" sz="700" u="none" cap="none" strike="noStrike">
                <a:solidFill>
                  <a:srgbClr val="FFFFFF"/>
                </a:solidFill>
                <a:latin typeface="Tahoma"/>
                <a:ea typeface="Tahoma"/>
                <a:cs typeface="Tahoma"/>
                <a:sym typeface="Tahoma"/>
              </a:rPr>
              <a:t> VIP</a:t>
            </a:r>
            <a:endParaRPr/>
          </a:p>
        </p:txBody>
      </p:sp>
      <p:sp>
        <p:nvSpPr>
          <p:cNvPr id="2863" name="Google Shape;2863;p71"/>
          <p:cNvSpPr/>
          <p:nvPr/>
        </p:nvSpPr>
        <p:spPr>
          <a:xfrm>
            <a:off x="3599969" y="2687980"/>
            <a:ext cx="97052" cy="258016"/>
          </a:xfrm>
          <a:prstGeom prst="upDownArrow">
            <a:avLst>
              <a:gd fmla="val 50000" name="adj1"/>
              <a:gd fmla="val 50000"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600"/>
              <a:buFont typeface="Arial"/>
              <a:buNone/>
            </a:pPr>
            <a:r>
              <a:t/>
            </a:r>
            <a:endParaRPr b="1" i="0" sz="600" u="none" cap="none" strike="noStrike">
              <a:solidFill>
                <a:srgbClr val="FFFFFF"/>
              </a:solidFill>
              <a:latin typeface="Tahoma"/>
              <a:ea typeface="Tahoma"/>
              <a:cs typeface="Tahoma"/>
              <a:sym typeface="Tahoma"/>
            </a:endParaRPr>
          </a:p>
        </p:txBody>
      </p:sp>
      <p:sp>
        <p:nvSpPr>
          <p:cNvPr id="2864" name="Google Shape;2864;p71"/>
          <p:cNvSpPr/>
          <p:nvPr/>
        </p:nvSpPr>
        <p:spPr>
          <a:xfrm>
            <a:off x="2864024" y="2252340"/>
            <a:ext cx="464528" cy="418064"/>
          </a:xfrm>
          <a:prstGeom prst="rect">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700"/>
              <a:buFont typeface="Tahoma"/>
              <a:buNone/>
            </a:pPr>
            <a:r>
              <a:rPr b="1" lang="en-US" sz="700">
                <a:solidFill>
                  <a:srgbClr val="FFFFFF"/>
                </a:solidFill>
                <a:latin typeface="Tahoma"/>
                <a:ea typeface="Tahoma"/>
                <a:cs typeface="Tahoma"/>
                <a:sym typeface="Tahoma"/>
              </a:rPr>
              <a:t>UVM Agent</a:t>
            </a:r>
            <a:endParaRPr b="1" i="0" sz="700" u="none" cap="none" strike="noStrike">
              <a:solidFill>
                <a:srgbClr val="FFFFFF"/>
              </a:solidFill>
              <a:latin typeface="Tahoma"/>
              <a:ea typeface="Tahoma"/>
              <a:cs typeface="Tahoma"/>
              <a:sym typeface="Tahoma"/>
            </a:endParaRPr>
          </a:p>
        </p:txBody>
      </p:sp>
      <p:sp>
        <p:nvSpPr>
          <p:cNvPr id="2865" name="Google Shape;2865;p71"/>
          <p:cNvSpPr/>
          <p:nvPr/>
        </p:nvSpPr>
        <p:spPr>
          <a:xfrm>
            <a:off x="3458854" y="2264496"/>
            <a:ext cx="464528" cy="418064"/>
          </a:xfrm>
          <a:prstGeom prst="rect">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700"/>
              <a:buFont typeface="Tahoma"/>
              <a:buNone/>
            </a:pPr>
            <a:r>
              <a:rPr b="1" lang="en-US" sz="700">
                <a:solidFill>
                  <a:srgbClr val="FFFFFF"/>
                </a:solidFill>
                <a:latin typeface="Tahoma"/>
                <a:ea typeface="Tahoma"/>
                <a:cs typeface="Tahoma"/>
                <a:sym typeface="Tahoma"/>
              </a:rPr>
              <a:t>UVM Agent</a:t>
            </a:r>
            <a:endParaRPr b="1" i="0" sz="700" u="none" cap="none" strike="noStrike">
              <a:solidFill>
                <a:srgbClr val="FFFFFF"/>
              </a:solidFill>
              <a:latin typeface="Tahoma"/>
              <a:ea typeface="Tahoma"/>
              <a:cs typeface="Tahoma"/>
              <a:sym typeface="Tahoma"/>
            </a:endParaRPr>
          </a:p>
        </p:txBody>
      </p:sp>
      <p:sp>
        <p:nvSpPr>
          <p:cNvPr id="2866" name="Google Shape;2866;p71"/>
          <p:cNvSpPr/>
          <p:nvPr/>
        </p:nvSpPr>
        <p:spPr>
          <a:xfrm>
            <a:off x="4071334" y="2254206"/>
            <a:ext cx="464528" cy="418064"/>
          </a:xfrm>
          <a:prstGeom prst="rect">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700"/>
              <a:buFont typeface="Tahoma"/>
              <a:buNone/>
            </a:pPr>
            <a:r>
              <a:rPr b="1" lang="en-US" sz="700">
                <a:solidFill>
                  <a:srgbClr val="FFFFFF"/>
                </a:solidFill>
                <a:latin typeface="Tahoma"/>
                <a:ea typeface="Tahoma"/>
                <a:cs typeface="Tahoma"/>
                <a:sym typeface="Tahoma"/>
              </a:rPr>
              <a:t>UVM Agent</a:t>
            </a:r>
            <a:endParaRPr b="1" i="0" sz="700" u="none" cap="none" strike="noStrike">
              <a:solidFill>
                <a:srgbClr val="FFFFFF"/>
              </a:solidFill>
              <a:latin typeface="Tahoma"/>
              <a:ea typeface="Tahoma"/>
              <a:cs typeface="Tahoma"/>
              <a:sym typeface="Tahoma"/>
            </a:endParaRPr>
          </a:p>
        </p:txBody>
      </p:sp>
      <p:sp>
        <p:nvSpPr>
          <p:cNvPr id="2867" name="Google Shape;2867;p71"/>
          <p:cNvSpPr/>
          <p:nvPr/>
        </p:nvSpPr>
        <p:spPr>
          <a:xfrm>
            <a:off x="4666163" y="2266362"/>
            <a:ext cx="464528" cy="418064"/>
          </a:xfrm>
          <a:prstGeom prst="rect">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700"/>
              <a:buFont typeface="Tahoma"/>
              <a:buNone/>
            </a:pPr>
            <a:r>
              <a:rPr b="1" lang="en-US" sz="700">
                <a:solidFill>
                  <a:srgbClr val="FFFFFF"/>
                </a:solidFill>
                <a:latin typeface="Tahoma"/>
                <a:ea typeface="Tahoma"/>
                <a:cs typeface="Tahoma"/>
                <a:sym typeface="Tahoma"/>
              </a:rPr>
              <a:t>UVM Agent</a:t>
            </a:r>
            <a:endParaRPr b="1" i="0" sz="700" u="none" cap="none" strike="noStrike">
              <a:solidFill>
                <a:srgbClr val="FFFFFF"/>
              </a:solidFill>
              <a:latin typeface="Tahoma"/>
              <a:ea typeface="Tahoma"/>
              <a:cs typeface="Tahoma"/>
              <a:sym typeface="Tahoma"/>
            </a:endParaRPr>
          </a:p>
        </p:txBody>
      </p:sp>
      <p:sp>
        <p:nvSpPr>
          <p:cNvPr id="2868" name="Google Shape;2868;p71"/>
          <p:cNvSpPr/>
          <p:nvPr/>
        </p:nvSpPr>
        <p:spPr>
          <a:xfrm>
            <a:off x="4247167" y="2657521"/>
            <a:ext cx="97052" cy="258016"/>
          </a:xfrm>
          <a:prstGeom prst="upDownArrow">
            <a:avLst>
              <a:gd fmla="val 50000" name="adj1"/>
              <a:gd fmla="val 50000"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600"/>
              <a:buFont typeface="Arial"/>
              <a:buNone/>
            </a:pPr>
            <a:r>
              <a:t/>
            </a:r>
            <a:endParaRPr b="1" i="0" sz="600" u="none" cap="none" strike="noStrike">
              <a:solidFill>
                <a:srgbClr val="FFFFFF"/>
              </a:solidFill>
              <a:latin typeface="Tahoma"/>
              <a:ea typeface="Tahoma"/>
              <a:cs typeface="Tahoma"/>
              <a:sym typeface="Tahoma"/>
            </a:endParaRPr>
          </a:p>
        </p:txBody>
      </p:sp>
      <p:sp>
        <p:nvSpPr>
          <p:cNvPr id="2869" name="Google Shape;2869;p71"/>
          <p:cNvSpPr/>
          <p:nvPr/>
        </p:nvSpPr>
        <p:spPr>
          <a:xfrm>
            <a:off x="4837300" y="2657521"/>
            <a:ext cx="97052" cy="258016"/>
          </a:xfrm>
          <a:prstGeom prst="upDownArrow">
            <a:avLst>
              <a:gd fmla="val 50000" name="adj1"/>
              <a:gd fmla="val 50000"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600"/>
              <a:buFont typeface="Arial"/>
              <a:buNone/>
            </a:pPr>
            <a:r>
              <a:t/>
            </a:r>
            <a:endParaRPr b="1" i="0" sz="600" u="none" cap="none" strike="noStrike">
              <a:solidFill>
                <a:srgbClr val="FFFFFF"/>
              </a:solidFill>
              <a:latin typeface="Tahoma"/>
              <a:ea typeface="Tahoma"/>
              <a:cs typeface="Tahoma"/>
              <a:sym typeface="Tahoma"/>
            </a:endParaRPr>
          </a:p>
        </p:txBody>
      </p:sp>
      <p:sp>
        <p:nvSpPr>
          <p:cNvPr id="2870" name="Google Shape;2870;p71"/>
          <p:cNvSpPr/>
          <p:nvPr/>
        </p:nvSpPr>
        <p:spPr>
          <a:xfrm>
            <a:off x="3020050" y="2668382"/>
            <a:ext cx="97052" cy="258016"/>
          </a:xfrm>
          <a:prstGeom prst="upDownArrow">
            <a:avLst>
              <a:gd fmla="val 50000" name="adj1"/>
              <a:gd fmla="val 50000"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600"/>
              <a:buFont typeface="Arial"/>
              <a:buNone/>
            </a:pPr>
            <a:r>
              <a:t/>
            </a:r>
            <a:endParaRPr b="1" i="0" sz="600" u="none" cap="none" strike="noStrike">
              <a:solidFill>
                <a:srgbClr val="FFFFFF"/>
              </a:solidFill>
              <a:latin typeface="Tahoma"/>
              <a:ea typeface="Tahoma"/>
              <a:cs typeface="Tahoma"/>
              <a:sym typeface="Tahoma"/>
            </a:endParaRPr>
          </a:p>
        </p:txBody>
      </p:sp>
      <p:cxnSp>
        <p:nvCxnSpPr>
          <p:cNvPr id="2871" name="Google Shape;2871;p71"/>
          <p:cNvCxnSpPr/>
          <p:nvPr/>
        </p:nvCxnSpPr>
        <p:spPr>
          <a:xfrm flipH="1" rot="10800000">
            <a:off x="3053907" y="2907534"/>
            <a:ext cx="1817250" cy="10861"/>
          </a:xfrm>
          <a:prstGeom prst="straightConnector1">
            <a:avLst/>
          </a:prstGeom>
          <a:noFill/>
          <a:ln cap="flat" cmpd="sng" w="38100">
            <a:solidFill>
              <a:schemeClr val="dk1"/>
            </a:solidFill>
            <a:prstDash val="solid"/>
            <a:round/>
            <a:headEnd len="sm" w="sm" type="none"/>
            <a:tailEnd len="sm" w="sm" type="none"/>
          </a:ln>
        </p:spPr>
      </p:cxnSp>
      <p:cxnSp>
        <p:nvCxnSpPr>
          <p:cNvPr id="2872" name="Google Shape;2872;p71"/>
          <p:cNvCxnSpPr>
            <a:stCxn id="2859" idx="0"/>
          </p:cNvCxnSpPr>
          <p:nvPr/>
        </p:nvCxnSpPr>
        <p:spPr>
          <a:xfrm rot="10800000">
            <a:off x="4008655" y="2905119"/>
            <a:ext cx="0" cy="148500"/>
          </a:xfrm>
          <a:prstGeom prst="straightConnector1">
            <a:avLst/>
          </a:prstGeom>
          <a:noFill/>
          <a:ln cap="flat" cmpd="sng" w="38100">
            <a:solidFill>
              <a:schemeClr val="dk1"/>
            </a:solidFill>
            <a:prstDash val="solid"/>
            <a:round/>
            <a:headEnd len="sm" w="sm" type="none"/>
            <a:tailEnd len="sm" w="sm" type="none"/>
          </a:ln>
        </p:spPr>
      </p:cxnSp>
      <p:sp>
        <p:nvSpPr>
          <p:cNvPr id="2873" name="Google Shape;2873;p71"/>
          <p:cNvSpPr/>
          <p:nvPr/>
        </p:nvSpPr>
        <p:spPr>
          <a:xfrm rot="-5400000">
            <a:off x="3535150" y="3306550"/>
            <a:ext cx="420560" cy="129140"/>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600">
                <a:solidFill>
                  <a:schemeClr val="lt1"/>
                </a:solidFill>
                <a:latin typeface="Calibri"/>
                <a:ea typeface="Calibri"/>
                <a:cs typeface="Calibri"/>
                <a:sym typeface="Calibri"/>
              </a:rPr>
              <a:t>Ext IFIF</a:t>
            </a:r>
            <a:endParaRPr/>
          </a:p>
        </p:txBody>
      </p:sp>
      <p:sp>
        <p:nvSpPr>
          <p:cNvPr id="2874" name="Google Shape;2874;p71"/>
          <p:cNvSpPr/>
          <p:nvPr/>
        </p:nvSpPr>
        <p:spPr>
          <a:xfrm rot="5400000">
            <a:off x="2675469" y="3166835"/>
            <a:ext cx="678782" cy="443698"/>
          </a:xfrm>
          <a:prstGeom prst="rect">
            <a:avLst/>
          </a:prstGeom>
          <a:gradFill>
            <a:gsLst>
              <a:gs pos="0">
                <a:srgbClr val="2D5C97"/>
              </a:gs>
              <a:gs pos="80000">
                <a:srgbClr val="3C7AC5"/>
              </a:gs>
              <a:gs pos="100000">
                <a:srgbClr val="397BC9"/>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700"/>
              <a:buFont typeface="Tahoma"/>
              <a:buNone/>
            </a:pPr>
            <a:r>
              <a:rPr b="1" lang="en-US" sz="700">
                <a:solidFill>
                  <a:srgbClr val="FFFFFF"/>
                </a:solidFill>
                <a:latin typeface="Tahoma"/>
                <a:ea typeface="Tahoma"/>
                <a:cs typeface="Tahoma"/>
                <a:sym typeface="Tahoma"/>
              </a:rPr>
              <a:t>External</a:t>
            </a:r>
            <a:r>
              <a:rPr b="1" i="0" lang="en-US" sz="700" u="none" cap="none" strike="noStrike">
                <a:solidFill>
                  <a:srgbClr val="FFFFFF"/>
                </a:solidFill>
                <a:latin typeface="Tahoma"/>
                <a:ea typeface="Tahoma"/>
                <a:cs typeface="Tahoma"/>
                <a:sym typeface="Tahoma"/>
              </a:rPr>
              <a:t> VIP</a:t>
            </a:r>
            <a:endParaRPr/>
          </a:p>
        </p:txBody>
      </p:sp>
      <p:sp>
        <p:nvSpPr>
          <p:cNvPr id="2875" name="Google Shape;2875;p71"/>
          <p:cNvSpPr/>
          <p:nvPr/>
        </p:nvSpPr>
        <p:spPr>
          <a:xfrm rot="-5400000">
            <a:off x="3385219" y="3122394"/>
            <a:ext cx="154345" cy="462759"/>
          </a:xfrm>
          <a:prstGeom prst="upDownArrow">
            <a:avLst>
              <a:gd fmla="val 50000" name="adj1"/>
              <a:gd fmla="val 29502" name="adj2"/>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600"/>
              <a:buFont typeface="Arial"/>
              <a:buNone/>
            </a:pPr>
            <a:r>
              <a:t/>
            </a:r>
            <a:endParaRPr b="1" i="0" sz="600" u="none" cap="none" strike="noStrike">
              <a:solidFill>
                <a:srgbClr val="FFFFFF"/>
              </a:solidFill>
              <a:latin typeface="Tahoma"/>
              <a:ea typeface="Tahoma"/>
              <a:cs typeface="Tahoma"/>
              <a:sym typeface="Tahoma"/>
            </a:endParaRPr>
          </a:p>
        </p:txBody>
      </p:sp>
      <p:sp>
        <p:nvSpPr>
          <p:cNvPr id="2876" name="Google Shape;2876;p71"/>
          <p:cNvSpPr/>
          <p:nvPr/>
        </p:nvSpPr>
        <p:spPr>
          <a:xfrm>
            <a:off x="7221222" y="2155971"/>
            <a:ext cx="2090558" cy="734040"/>
          </a:xfrm>
          <a:custGeom>
            <a:rect b="b" l="l" r="r" t="t"/>
            <a:pathLst>
              <a:path extrusionOk="0" h="734040" w="2090558">
                <a:moveTo>
                  <a:pt x="102367" y="0"/>
                </a:moveTo>
                <a:cubicBezTo>
                  <a:pt x="5194" y="271943"/>
                  <a:pt x="-91978" y="543886"/>
                  <a:pt x="161090" y="654341"/>
                </a:cubicBezTo>
                <a:cubicBezTo>
                  <a:pt x="414158" y="764796"/>
                  <a:pt x="1432022" y="753611"/>
                  <a:pt x="1620774" y="662730"/>
                </a:cubicBezTo>
                <a:cubicBezTo>
                  <a:pt x="1809526" y="571849"/>
                  <a:pt x="1243270" y="145409"/>
                  <a:pt x="1293604" y="109057"/>
                </a:cubicBezTo>
                <a:cubicBezTo>
                  <a:pt x="1343938" y="72705"/>
                  <a:pt x="1789952" y="462792"/>
                  <a:pt x="1922778" y="444616"/>
                </a:cubicBezTo>
                <a:cubicBezTo>
                  <a:pt x="2055604" y="426440"/>
                  <a:pt x="2090558" y="0"/>
                  <a:pt x="2090558" y="0"/>
                </a:cubicBezTo>
              </a:path>
            </a:pathLst>
          </a:custGeom>
          <a:noFill/>
          <a:ln cap="flat" cmpd="sng" w="5715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7" name="Google Shape;2877;p71"/>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878" name="Google Shape;2878;p71"/>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2" name="Shape 2882"/>
        <p:cNvGrpSpPr/>
        <p:nvPr/>
      </p:nvGrpSpPr>
      <p:grpSpPr>
        <a:xfrm>
          <a:off x="0" y="0"/>
          <a:ext cx="0" cy="0"/>
          <a:chOff x="0" y="0"/>
          <a:chExt cx="0" cy="0"/>
        </a:xfrm>
      </p:grpSpPr>
      <p:sp>
        <p:nvSpPr>
          <p:cNvPr id="2883" name="Google Shape;2883;p72"/>
          <p:cNvSpPr txBox="1"/>
          <p:nvPr>
            <p:ph type="title"/>
          </p:nvPr>
        </p:nvSpPr>
        <p:spPr>
          <a:xfrm>
            <a:off x="1981200" y="627611"/>
            <a:ext cx="9966960" cy="109728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System Level Definition </a:t>
            </a:r>
            <a:br>
              <a:rPr lang="en-US"/>
            </a:br>
            <a:endParaRPr/>
          </a:p>
        </p:txBody>
      </p:sp>
      <p:sp>
        <p:nvSpPr>
          <p:cNvPr id="2884" name="Google Shape;2884;p72"/>
          <p:cNvSpPr/>
          <p:nvPr/>
        </p:nvSpPr>
        <p:spPr>
          <a:xfrm>
            <a:off x="609600" y="1933303"/>
            <a:ext cx="4419600" cy="2714897"/>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400">
                <a:solidFill>
                  <a:srgbClr val="C00000"/>
                </a:solidFill>
                <a:latin typeface="Consolas"/>
                <a:ea typeface="Consolas"/>
                <a:cs typeface="Consolas"/>
                <a:sym typeface="Consolas"/>
              </a:rPr>
              <a:t>extend component </a:t>
            </a:r>
            <a:r>
              <a:rPr lang="en-US" sz="1400">
                <a:solidFill>
                  <a:schemeClr val="dk1"/>
                </a:solidFill>
                <a:latin typeface="Consolas"/>
                <a:ea typeface="Consolas"/>
                <a:cs typeface="Consolas"/>
                <a:sym typeface="Consolas"/>
              </a:rPr>
              <a:t>pss_top {</a:t>
            </a:r>
            <a:endParaRPr/>
          </a:p>
          <a:p>
            <a:pPr indent="0" lvl="0" marL="0" marR="0" rtl="0" algn="l">
              <a:spcBef>
                <a:spcPts val="0"/>
              </a:spcBef>
              <a:spcAft>
                <a:spcPts val="0"/>
              </a:spcAft>
              <a:buNone/>
            </a:pPr>
            <a:r>
              <a:rPr lang="en-US" sz="1400">
                <a:solidFill>
                  <a:schemeClr val="accent2"/>
                </a:solidFill>
                <a:latin typeface="Consolas"/>
                <a:ea typeface="Consolas"/>
                <a:cs typeface="Consolas"/>
                <a:sym typeface="Consolas"/>
              </a:rPr>
              <a:t>  // RTL Agents</a:t>
            </a:r>
            <a:endParaRPr/>
          </a:p>
          <a:p>
            <a:pPr indent="0" lvl="0" marL="0" marR="0" rtl="0" algn="l">
              <a:spcBef>
                <a:spcPts val="0"/>
              </a:spcBef>
              <a:spcAft>
                <a:spcPts val="0"/>
              </a:spcAft>
              <a:buNone/>
            </a:pPr>
            <a:r>
              <a:rPr lang="en-US" sz="1400">
                <a:solidFill>
                  <a:schemeClr val="accent2"/>
                </a:solidFill>
                <a:latin typeface="Consolas"/>
                <a:ea typeface="Consolas"/>
                <a:cs typeface="Consolas"/>
                <a:sym typeface="Consolas"/>
              </a:rPr>
              <a:t>  </a:t>
            </a:r>
            <a:r>
              <a:rPr lang="en-US" sz="1400">
                <a:solidFill>
                  <a:schemeClr val="dk1"/>
                </a:solidFill>
                <a:latin typeface="Consolas"/>
                <a:ea typeface="Consolas"/>
                <a:cs typeface="Consolas"/>
                <a:sym typeface="Consolas"/>
              </a:rPr>
              <a:t>dma_c dma;</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lte_c lte;</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display_c display;</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a:t>
            </a:r>
            <a:endParaRPr/>
          </a:p>
          <a:p>
            <a:pPr indent="0" lvl="0" marL="0" marR="0" rtl="0" algn="l">
              <a:spcBef>
                <a:spcPts val="0"/>
              </a:spcBef>
              <a:spcAft>
                <a:spcPts val="0"/>
              </a:spcAft>
              <a:buNone/>
            </a:pPr>
            <a:r>
              <a:t/>
            </a:r>
            <a:endParaRPr sz="1400">
              <a:solidFill>
                <a:schemeClr val="dk1"/>
              </a:solidFill>
              <a:latin typeface="Consolas"/>
              <a:ea typeface="Consolas"/>
              <a:cs typeface="Consolas"/>
              <a:sym typeface="Consolas"/>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 Execution agents</a:t>
            </a:r>
            <a:endParaRPr/>
          </a:p>
          <a:p>
            <a:pPr indent="0" lvl="0" marL="0" marR="0" rtl="0" algn="l">
              <a:spcBef>
                <a:spcPts val="0"/>
              </a:spcBef>
              <a:spcAft>
                <a:spcPts val="0"/>
              </a:spcAft>
              <a:buNone/>
            </a:pPr>
            <a:r>
              <a:rPr lang="en-US" sz="1400">
                <a:solidFill>
                  <a:schemeClr val="accent2"/>
                </a:solidFill>
                <a:latin typeface="Consolas"/>
                <a:ea typeface="Consolas"/>
                <a:cs typeface="Consolas"/>
                <a:sym typeface="Consolas"/>
              </a:rPr>
              <a:t>  </a:t>
            </a:r>
            <a:r>
              <a:rPr lang="en-US" sz="1400">
                <a:solidFill>
                  <a:srgbClr val="C00000"/>
                </a:solidFill>
                <a:latin typeface="Consolas"/>
                <a:ea typeface="Consolas"/>
                <a:cs typeface="Consolas"/>
                <a:sym typeface="Consolas"/>
              </a:rPr>
              <a:t>pool</a:t>
            </a:r>
            <a:r>
              <a:rPr lang="en-US" sz="1400">
                <a:solidFill>
                  <a:schemeClr val="accent2"/>
                </a:solidFill>
                <a:latin typeface="Consolas"/>
                <a:ea typeface="Consolas"/>
                <a:cs typeface="Consolas"/>
                <a:sym typeface="Consolas"/>
              </a:rPr>
              <a:t> </a:t>
            </a:r>
            <a:r>
              <a:rPr lang="en-US" sz="1400">
                <a:solidFill>
                  <a:schemeClr val="dk1"/>
                </a:solidFill>
                <a:latin typeface="Consolas"/>
                <a:ea typeface="Consolas"/>
                <a:cs typeface="Consolas"/>
                <a:sym typeface="Consolas"/>
              </a:rPr>
              <a:t>[4] execution_agent_r cpu;</a:t>
            </a:r>
            <a:endParaRPr/>
          </a:p>
          <a:p>
            <a:pPr indent="0" lvl="0" marL="0" marR="0" rtl="0" algn="l">
              <a:spcBef>
                <a:spcPts val="0"/>
              </a:spcBef>
              <a:spcAft>
                <a:spcPts val="0"/>
              </a:spcAft>
              <a:buNone/>
            </a:pPr>
            <a:r>
              <a:rPr lang="en-US" sz="1400">
                <a:solidFill>
                  <a:schemeClr val="accent2"/>
                </a:solidFill>
                <a:latin typeface="Consolas"/>
                <a:ea typeface="Consolas"/>
                <a:cs typeface="Consolas"/>
                <a:sym typeface="Consolas"/>
              </a:rPr>
              <a:t>  </a:t>
            </a:r>
            <a:r>
              <a:rPr lang="en-US" sz="1400">
                <a:solidFill>
                  <a:srgbClr val="C00000"/>
                </a:solidFill>
                <a:latin typeface="Consolas"/>
                <a:ea typeface="Consolas"/>
                <a:cs typeface="Consolas"/>
                <a:sym typeface="Consolas"/>
              </a:rPr>
              <a:t>pool</a:t>
            </a:r>
            <a:r>
              <a:rPr lang="en-US" sz="1400">
                <a:solidFill>
                  <a:schemeClr val="accent2"/>
                </a:solidFill>
                <a:latin typeface="Consolas"/>
                <a:ea typeface="Consolas"/>
                <a:cs typeface="Consolas"/>
                <a:sym typeface="Consolas"/>
              </a:rPr>
              <a:t> </a:t>
            </a:r>
            <a:r>
              <a:rPr lang="en-US" sz="1400">
                <a:solidFill>
                  <a:schemeClr val="dk1"/>
                </a:solidFill>
                <a:latin typeface="Consolas"/>
                <a:ea typeface="Consolas"/>
                <a:cs typeface="Consolas"/>
                <a:sym typeface="Consolas"/>
              </a:rPr>
              <a:t>[1] lte_vip_r lte_vip;</a:t>
            </a:r>
            <a:endParaRPr/>
          </a:p>
          <a:p>
            <a:pPr indent="0" lvl="0" marL="0" marR="0" rtl="0" algn="l">
              <a:spcBef>
                <a:spcPts val="0"/>
              </a:spcBef>
              <a:spcAft>
                <a:spcPts val="0"/>
              </a:spcAft>
              <a:buNone/>
            </a:pPr>
            <a:r>
              <a:rPr lang="en-US" sz="1400">
                <a:solidFill>
                  <a:schemeClr val="accent2"/>
                </a:solidFill>
                <a:latin typeface="Consolas"/>
                <a:ea typeface="Consolas"/>
                <a:cs typeface="Consolas"/>
                <a:sym typeface="Consolas"/>
              </a:rPr>
              <a:t>  </a:t>
            </a:r>
            <a:r>
              <a:rPr lang="en-US" sz="1400">
                <a:solidFill>
                  <a:schemeClr val="dk1"/>
                </a:solidFill>
                <a:latin typeface="Consolas"/>
                <a:ea typeface="Consolas"/>
                <a:cs typeface="Consolas"/>
                <a:sym typeface="Consolas"/>
              </a:rPr>
              <a:t>…</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a:t>
            </a:r>
            <a:endParaRPr/>
          </a:p>
        </p:txBody>
      </p:sp>
      <p:sp>
        <p:nvSpPr>
          <p:cNvPr id="2885" name="Google Shape;2885;p72"/>
          <p:cNvSpPr/>
          <p:nvPr/>
        </p:nvSpPr>
        <p:spPr>
          <a:xfrm>
            <a:off x="5519339" y="1933303"/>
            <a:ext cx="5682061" cy="2514599"/>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400">
                <a:solidFill>
                  <a:srgbClr val="C00000"/>
                </a:solidFill>
                <a:latin typeface="Consolas"/>
                <a:ea typeface="Consolas"/>
                <a:cs typeface="Consolas"/>
                <a:sym typeface="Consolas"/>
              </a:rPr>
              <a:t>extend component </a:t>
            </a:r>
            <a:r>
              <a:rPr lang="en-US" sz="1400">
                <a:solidFill>
                  <a:schemeClr val="dk1"/>
                </a:solidFill>
                <a:latin typeface="Consolas"/>
                <a:ea typeface="Consolas"/>
                <a:cs typeface="Consolas"/>
                <a:sym typeface="Consolas"/>
              </a:rPr>
              <a:t>pss_top {</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 Address Space</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a:t>
            </a:r>
            <a:r>
              <a:rPr lang="en-US" sz="1400">
                <a:solidFill>
                  <a:srgbClr val="366092"/>
                </a:solidFill>
                <a:latin typeface="Consolas"/>
                <a:ea typeface="Consolas"/>
                <a:cs typeface="Consolas"/>
                <a:sym typeface="Consolas"/>
              </a:rPr>
              <a:t>contiguous_addr_space_c</a:t>
            </a:r>
            <a:r>
              <a:rPr lang="en-US" sz="1400">
                <a:solidFill>
                  <a:schemeClr val="dk1"/>
                </a:solidFill>
                <a:latin typeface="Consolas"/>
                <a:ea typeface="Consolas"/>
                <a:cs typeface="Consolas"/>
                <a:sym typeface="Consolas"/>
              </a:rPr>
              <a:t>&lt;mem_trait_s&gt; mem_addr_space;  </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a:t>
            </a:r>
            <a:r>
              <a:rPr lang="en-US" sz="1400">
                <a:solidFill>
                  <a:srgbClr val="366092"/>
                </a:solidFill>
                <a:latin typeface="Consolas"/>
                <a:ea typeface="Consolas"/>
                <a:cs typeface="Consolas"/>
                <a:sym typeface="Consolas"/>
              </a:rPr>
              <a:t>addr_region_s</a:t>
            </a:r>
            <a:r>
              <a:rPr lang="en-US" sz="1400">
                <a:solidFill>
                  <a:schemeClr val="dk1"/>
                </a:solidFill>
                <a:latin typeface="Consolas"/>
                <a:ea typeface="Consolas"/>
                <a:cs typeface="Consolas"/>
                <a:sym typeface="Consolas"/>
              </a:rPr>
              <a:t>&lt;mem_trait_s&gt; dram_region;</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a:t>
            </a:r>
            <a:r>
              <a:rPr lang="en-US" sz="1400">
                <a:solidFill>
                  <a:srgbClr val="366092"/>
                </a:solidFill>
                <a:latin typeface="Consolas"/>
                <a:ea typeface="Consolas"/>
                <a:cs typeface="Consolas"/>
                <a:sym typeface="Consolas"/>
              </a:rPr>
              <a:t>addr_region_s</a:t>
            </a:r>
            <a:r>
              <a:rPr lang="en-US" sz="1400">
                <a:solidFill>
                  <a:schemeClr val="dk1"/>
                </a:solidFill>
                <a:latin typeface="Consolas"/>
                <a:ea typeface="Consolas"/>
                <a:cs typeface="Consolas"/>
                <a:sym typeface="Consolas"/>
              </a:rPr>
              <a:t>&lt;mem_trait_s&gt; flash_region;</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a:t>
            </a:r>
            <a:r>
              <a:rPr lang="en-US" sz="1400">
                <a:solidFill>
                  <a:srgbClr val="C00000"/>
                </a:solidFill>
                <a:latin typeface="Consolas"/>
                <a:ea typeface="Consolas"/>
                <a:cs typeface="Consolas"/>
                <a:sym typeface="Consolas"/>
              </a:rPr>
              <a:t>exec init </a:t>
            </a:r>
            <a:r>
              <a:rPr lang="en-US" sz="1400">
                <a:solidFill>
                  <a:schemeClr val="dk1"/>
                </a:solidFill>
                <a:latin typeface="Consolas"/>
                <a:ea typeface="Consolas"/>
                <a:cs typeface="Consolas"/>
                <a:sym typeface="Consolas"/>
              </a:rPr>
              <a:t>{</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dram_region.trait.kind = DRAM;</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mem_addr_space.add_region(dram_region);</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mem_addr_space.add_region(flash_region);</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a:t>
            </a:r>
            <a:endParaRPr/>
          </a:p>
        </p:txBody>
      </p:sp>
      <p:sp>
        <p:nvSpPr>
          <p:cNvPr id="2886" name="Google Shape;2886;p72"/>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887" name="Google Shape;2887;p72"/>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1" name="Shape 2891"/>
        <p:cNvGrpSpPr/>
        <p:nvPr/>
      </p:nvGrpSpPr>
      <p:grpSpPr>
        <a:xfrm>
          <a:off x="0" y="0"/>
          <a:ext cx="0" cy="0"/>
          <a:chOff x="0" y="0"/>
          <a:chExt cx="0" cy="0"/>
        </a:xfrm>
      </p:grpSpPr>
      <p:sp>
        <p:nvSpPr>
          <p:cNvPr id="2892" name="Google Shape;2892;p73"/>
          <p:cNvSpPr txBox="1"/>
          <p:nvPr>
            <p:ph type="title"/>
          </p:nvPr>
        </p:nvSpPr>
        <p:spPr>
          <a:xfrm>
            <a:off x="838200" y="365125"/>
            <a:ext cx="10515600" cy="73152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Chaining Stimulus from Multiple IP through Memory Buffers</a:t>
            </a:r>
            <a:endParaRPr/>
          </a:p>
        </p:txBody>
      </p:sp>
      <p:sp>
        <p:nvSpPr>
          <p:cNvPr id="2893" name="Google Shape;2893;p73"/>
          <p:cNvSpPr/>
          <p:nvPr/>
        </p:nvSpPr>
        <p:spPr>
          <a:xfrm>
            <a:off x="304800" y="2362200"/>
            <a:ext cx="2209800" cy="1219200"/>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Common Flow Object Type to Declare Output Buffer</a:t>
            </a:r>
            <a:endParaRPr/>
          </a:p>
        </p:txBody>
      </p:sp>
      <p:sp>
        <p:nvSpPr>
          <p:cNvPr id="2894" name="Google Shape;2894;p73"/>
          <p:cNvSpPr/>
          <p:nvPr/>
        </p:nvSpPr>
        <p:spPr>
          <a:xfrm>
            <a:off x="2971800" y="2362200"/>
            <a:ext cx="2209800" cy="1219200"/>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Chaining Structures: Sequential, Parallel, Graphs</a:t>
            </a:r>
            <a:endParaRPr/>
          </a:p>
        </p:txBody>
      </p:sp>
      <p:sp>
        <p:nvSpPr>
          <p:cNvPr id="2895" name="Google Shape;2895;p73"/>
          <p:cNvSpPr/>
          <p:nvPr/>
        </p:nvSpPr>
        <p:spPr>
          <a:xfrm>
            <a:off x="5783580" y="2362200"/>
            <a:ext cx="2209800" cy="1219200"/>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Usage of Storage Allocation for Data Integrity</a:t>
            </a:r>
            <a:endParaRPr/>
          </a:p>
        </p:txBody>
      </p:sp>
      <p:sp>
        <p:nvSpPr>
          <p:cNvPr id="2896" name="Google Shape;2896;p73"/>
          <p:cNvSpPr/>
          <p:nvPr/>
        </p:nvSpPr>
        <p:spPr>
          <a:xfrm>
            <a:off x="8686800" y="2362200"/>
            <a:ext cx="2209800" cy="1219200"/>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Chaining Coverage</a:t>
            </a:r>
            <a:endParaRPr/>
          </a:p>
        </p:txBody>
      </p:sp>
      <p:sp>
        <p:nvSpPr>
          <p:cNvPr id="2897" name="Google Shape;2897;p73"/>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898" name="Google Shape;2898;p73"/>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2" name="Shape 2902"/>
        <p:cNvGrpSpPr/>
        <p:nvPr/>
      </p:nvGrpSpPr>
      <p:grpSpPr>
        <a:xfrm>
          <a:off x="0" y="0"/>
          <a:ext cx="0" cy="0"/>
          <a:chOff x="0" y="0"/>
          <a:chExt cx="0" cy="0"/>
        </a:xfrm>
      </p:grpSpPr>
      <p:sp>
        <p:nvSpPr>
          <p:cNvPr id="2903" name="Google Shape;2903;p74"/>
          <p:cNvSpPr txBox="1"/>
          <p:nvPr>
            <p:ph type="title"/>
          </p:nvPr>
        </p:nvSpPr>
        <p:spPr>
          <a:xfrm>
            <a:off x="1981200" y="627611"/>
            <a:ext cx="9966960" cy="109728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Common Flow Object Type to Declare Output Buffer</a:t>
            </a:r>
            <a:br>
              <a:rPr lang="en-US"/>
            </a:br>
            <a:endParaRPr/>
          </a:p>
        </p:txBody>
      </p:sp>
      <p:sp>
        <p:nvSpPr>
          <p:cNvPr id="2904" name="Google Shape;2904;p74"/>
          <p:cNvSpPr/>
          <p:nvPr/>
        </p:nvSpPr>
        <p:spPr>
          <a:xfrm>
            <a:off x="2133600" y="2085110"/>
            <a:ext cx="7467600" cy="3048000"/>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600">
                <a:solidFill>
                  <a:srgbClr val="C00000"/>
                </a:solidFill>
                <a:latin typeface="Consolas"/>
                <a:ea typeface="Consolas"/>
                <a:cs typeface="Consolas"/>
                <a:sym typeface="Consolas"/>
              </a:rPr>
              <a:t>package</a:t>
            </a:r>
            <a:r>
              <a:rPr lang="en-US" sz="1600">
                <a:solidFill>
                  <a:schemeClr val="accent2"/>
                </a:solidFill>
                <a:latin typeface="Consolas"/>
                <a:ea typeface="Consolas"/>
                <a:cs typeface="Consolas"/>
                <a:sym typeface="Consolas"/>
              </a:rPr>
              <a:t> </a:t>
            </a:r>
            <a:r>
              <a:rPr lang="en-US" sz="1600">
                <a:solidFill>
                  <a:schemeClr val="dk1"/>
                </a:solidFill>
                <a:latin typeface="Consolas"/>
                <a:ea typeface="Consolas"/>
                <a:cs typeface="Consolas"/>
                <a:sym typeface="Consolas"/>
              </a:rPr>
              <a:t>common_target {</a:t>
            </a:r>
            <a:endParaRPr/>
          </a:p>
          <a:p>
            <a:pPr indent="0" lvl="0" marL="0" marR="0" rtl="0" algn="l">
              <a:spcBef>
                <a:spcPts val="0"/>
              </a:spcBef>
              <a:spcAft>
                <a:spcPts val="0"/>
              </a:spcAft>
              <a:buNone/>
            </a:pPr>
            <a:r>
              <a:rPr lang="en-US" sz="1600">
                <a:solidFill>
                  <a:schemeClr val="accent2"/>
                </a:solidFill>
                <a:latin typeface="Consolas"/>
                <a:ea typeface="Consolas"/>
                <a:cs typeface="Consolas"/>
                <a:sym typeface="Consolas"/>
              </a:rPr>
              <a:t>  </a:t>
            </a:r>
            <a:r>
              <a:rPr lang="en-US" sz="1600">
                <a:solidFill>
                  <a:srgbClr val="C00000"/>
                </a:solidFill>
                <a:latin typeface="Consolas"/>
                <a:ea typeface="Consolas"/>
                <a:cs typeface="Consolas"/>
                <a:sym typeface="Consolas"/>
              </a:rPr>
              <a:t>buffer</a:t>
            </a:r>
            <a:r>
              <a:rPr lang="en-US" sz="1600">
                <a:solidFill>
                  <a:schemeClr val="accent2"/>
                </a:solidFill>
                <a:latin typeface="Consolas"/>
                <a:ea typeface="Consolas"/>
                <a:cs typeface="Consolas"/>
                <a:sym typeface="Consolas"/>
              </a:rPr>
              <a:t> </a:t>
            </a:r>
            <a:r>
              <a:rPr lang="en-US" sz="1600">
                <a:solidFill>
                  <a:schemeClr val="dk1"/>
                </a:solidFill>
                <a:latin typeface="Consolas"/>
                <a:ea typeface="Consolas"/>
                <a:cs typeface="Consolas"/>
                <a:sym typeface="Consolas"/>
              </a:rPr>
              <a:t>data_buffer {</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rand addr_space_pkg::addr_claim_s&lt;mem_trait_s&gt; mem_seg;</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a:t>
            </a:r>
            <a:endParaRPr/>
          </a:p>
          <a:p>
            <a:pPr indent="0" lvl="0" marL="0" marR="0" rtl="0" algn="l">
              <a:spcBef>
                <a:spcPts val="0"/>
              </a:spcBef>
              <a:spcAft>
                <a:spcPts val="0"/>
              </a:spcAft>
              <a:buNone/>
            </a:pPr>
            <a:r>
              <a:t/>
            </a:r>
            <a:endParaRPr sz="1600">
              <a:solidFill>
                <a:schemeClr val="dk1"/>
              </a:solidFill>
              <a:latin typeface="Consolas"/>
              <a:ea typeface="Consolas"/>
              <a:cs typeface="Consolas"/>
              <a:sym typeface="Consolas"/>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a:t>
            </a:r>
            <a:r>
              <a:rPr lang="en-US" sz="1600">
                <a:solidFill>
                  <a:srgbClr val="C00000"/>
                </a:solidFill>
                <a:latin typeface="Consolas"/>
                <a:ea typeface="Consolas"/>
                <a:cs typeface="Consolas"/>
                <a:sym typeface="Consolas"/>
              </a:rPr>
              <a:t>abstract action </a:t>
            </a:r>
            <a:r>
              <a:rPr lang="en-US" sz="1600">
                <a:solidFill>
                  <a:schemeClr val="dk1"/>
                </a:solidFill>
                <a:latin typeface="Consolas"/>
                <a:ea typeface="Consolas"/>
                <a:cs typeface="Consolas"/>
                <a:sym typeface="Consolas"/>
              </a:rPr>
              <a:t>mem_copy_a {</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a:t>
            </a:r>
            <a:r>
              <a:rPr lang="en-US" sz="1600">
                <a:solidFill>
                  <a:srgbClr val="C00000"/>
                </a:solidFill>
                <a:latin typeface="Consolas"/>
                <a:ea typeface="Consolas"/>
                <a:cs typeface="Consolas"/>
                <a:sym typeface="Consolas"/>
              </a:rPr>
              <a:t>input</a:t>
            </a:r>
            <a:r>
              <a:rPr lang="en-US" sz="1600">
                <a:solidFill>
                  <a:schemeClr val="dk1"/>
                </a:solidFill>
                <a:latin typeface="Consolas"/>
                <a:ea typeface="Consolas"/>
                <a:cs typeface="Consolas"/>
                <a:sym typeface="Consolas"/>
              </a:rPr>
              <a:t> data_buffer buf_in;</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a:t>
            </a:r>
            <a:r>
              <a:rPr lang="en-US" sz="1600">
                <a:solidFill>
                  <a:srgbClr val="C00000"/>
                </a:solidFill>
                <a:latin typeface="Consolas"/>
                <a:ea typeface="Consolas"/>
                <a:cs typeface="Consolas"/>
                <a:sym typeface="Consolas"/>
              </a:rPr>
              <a:t>output</a:t>
            </a:r>
            <a:r>
              <a:rPr lang="en-US" sz="1600">
                <a:solidFill>
                  <a:schemeClr val="dk1"/>
                </a:solidFill>
                <a:latin typeface="Consolas"/>
                <a:ea typeface="Consolas"/>
                <a:cs typeface="Consolas"/>
                <a:sym typeface="Consolas"/>
              </a:rPr>
              <a:t> data_buffer buf_out;</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a:t>
            </a:r>
            <a:endParaRPr/>
          </a:p>
        </p:txBody>
      </p:sp>
      <p:sp>
        <p:nvSpPr>
          <p:cNvPr id="2905" name="Google Shape;2905;p74"/>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2906" name="Google Shape;2906;p74"/>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0" name="Shape 2910"/>
        <p:cNvGrpSpPr/>
        <p:nvPr/>
      </p:nvGrpSpPr>
      <p:grpSpPr>
        <a:xfrm>
          <a:off x="0" y="0"/>
          <a:ext cx="0" cy="0"/>
          <a:chOff x="0" y="0"/>
          <a:chExt cx="0" cy="0"/>
        </a:xfrm>
      </p:grpSpPr>
      <p:sp>
        <p:nvSpPr>
          <p:cNvPr id="2911" name="Google Shape;2911;p75"/>
          <p:cNvSpPr txBox="1"/>
          <p:nvPr>
            <p:ph type="title"/>
          </p:nvPr>
        </p:nvSpPr>
        <p:spPr>
          <a:xfrm>
            <a:off x="2614116" y="292442"/>
            <a:ext cx="9966960" cy="109728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IP Owner’s Stimulus</a:t>
            </a:r>
            <a:endParaRPr/>
          </a:p>
        </p:txBody>
      </p:sp>
      <p:grpSp>
        <p:nvGrpSpPr>
          <p:cNvPr id="2912" name="Google Shape;2912;p75"/>
          <p:cNvGrpSpPr/>
          <p:nvPr/>
        </p:nvGrpSpPr>
        <p:grpSpPr>
          <a:xfrm>
            <a:off x="8534400" y="990600"/>
            <a:ext cx="3152339" cy="643508"/>
            <a:chOff x="7963119" y="5994798"/>
            <a:chExt cx="3152339" cy="643508"/>
          </a:xfrm>
        </p:grpSpPr>
        <p:sp>
          <p:nvSpPr>
            <p:cNvPr id="2913" name="Google Shape;2913;p75"/>
            <p:cNvSpPr/>
            <p:nvPr/>
          </p:nvSpPr>
          <p:spPr>
            <a:xfrm>
              <a:off x="7963119" y="5994798"/>
              <a:ext cx="3152339" cy="643508"/>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400" u="sng">
                  <a:solidFill>
                    <a:schemeClr val="dk1"/>
                  </a:solidFill>
                  <a:latin typeface="Arial"/>
                  <a:ea typeface="Arial"/>
                  <a:cs typeface="Arial"/>
                  <a:sym typeface="Arial"/>
                </a:rPr>
                <a:t>Memory</a:t>
              </a:r>
              <a:endParaRPr sz="1800" u="sng">
                <a:solidFill>
                  <a:schemeClr val="dk1"/>
                </a:solidFill>
                <a:latin typeface="Arial"/>
                <a:ea typeface="Arial"/>
                <a:cs typeface="Arial"/>
                <a:sym typeface="Arial"/>
              </a:endParaRPr>
            </a:p>
          </p:txBody>
        </p:sp>
        <p:sp>
          <p:nvSpPr>
            <p:cNvPr id="2914" name="Google Shape;2914;p75"/>
            <p:cNvSpPr/>
            <p:nvPr/>
          </p:nvSpPr>
          <p:spPr>
            <a:xfrm>
              <a:off x="8895062" y="6180422"/>
              <a:ext cx="652885" cy="292787"/>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DRAM</a:t>
              </a:r>
              <a:endParaRPr/>
            </a:p>
          </p:txBody>
        </p:sp>
        <p:sp>
          <p:nvSpPr>
            <p:cNvPr id="2915" name="Google Shape;2915;p75"/>
            <p:cNvSpPr/>
            <p:nvPr/>
          </p:nvSpPr>
          <p:spPr>
            <a:xfrm>
              <a:off x="9906000" y="6184213"/>
              <a:ext cx="652885" cy="292787"/>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Flash</a:t>
              </a:r>
              <a:endParaRPr/>
            </a:p>
          </p:txBody>
        </p:sp>
      </p:grpSp>
      <p:sp>
        <p:nvSpPr>
          <p:cNvPr id="2916" name="Google Shape;2916;p75"/>
          <p:cNvSpPr/>
          <p:nvPr/>
        </p:nvSpPr>
        <p:spPr>
          <a:xfrm>
            <a:off x="7859787" y="1901131"/>
            <a:ext cx="3817166" cy="3178953"/>
          </a:xfrm>
          <a:prstGeom prst="roundRect">
            <a:avLst>
              <a:gd fmla="val 10183"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2917" name="Google Shape;2917;p75"/>
          <p:cNvSpPr/>
          <p:nvPr/>
        </p:nvSpPr>
        <p:spPr>
          <a:xfrm>
            <a:off x="8454448" y="2269818"/>
            <a:ext cx="652885" cy="146394"/>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sp>
        <p:nvSpPr>
          <p:cNvPr id="2918" name="Google Shape;2918;p75"/>
          <p:cNvSpPr/>
          <p:nvPr/>
        </p:nvSpPr>
        <p:spPr>
          <a:xfrm>
            <a:off x="8389708" y="4494730"/>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Display</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Processor</a:t>
            </a:r>
            <a:endParaRPr/>
          </a:p>
        </p:txBody>
      </p:sp>
      <p:sp>
        <p:nvSpPr>
          <p:cNvPr id="2919" name="Google Shape;2919;p75"/>
          <p:cNvSpPr/>
          <p:nvPr/>
        </p:nvSpPr>
        <p:spPr>
          <a:xfrm>
            <a:off x="8389708" y="4352889"/>
            <a:ext cx="652885" cy="146394"/>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pic>
        <p:nvPicPr>
          <p:cNvPr id="2920" name="Google Shape;2920;p75"/>
          <p:cNvPicPr preferRelativeResize="0"/>
          <p:nvPr/>
        </p:nvPicPr>
        <p:blipFill rotWithShape="1">
          <a:blip r:embed="rId3">
            <a:alphaModFix/>
          </a:blip>
          <a:srcRect b="15985" l="69282" r="5264" t="15656"/>
          <a:stretch/>
        </p:blipFill>
        <p:spPr>
          <a:xfrm>
            <a:off x="8545537" y="5241791"/>
            <a:ext cx="335603" cy="591300"/>
          </a:xfrm>
          <a:prstGeom prst="rect">
            <a:avLst/>
          </a:prstGeom>
          <a:noFill/>
          <a:ln cap="flat" cmpd="sng" w="19050">
            <a:solidFill>
              <a:schemeClr val="dk1"/>
            </a:solidFill>
            <a:prstDash val="solid"/>
            <a:round/>
            <a:headEnd len="sm" w="sm" type="none"/>
            <a:tailEnd len="sm" w="sm" type="none"/>
          </a:ln>
        </p:spPr>
      </p:pic>
      <p:sp>
        <p:nvSpPr>
          <p:cNvPr id="2921" name="Google Shape;2921;p75"/>
          <p:cNvSpPr/>
          <p:nvPr/>
        </p:nvSpPr>
        <p:spPr>
          <a:xfrm>
            <a:off x="9161041" y="2272034"/>
            <a:ext cx="652885" cy="146394"/>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pic>
        <p:nvPicPr>
          <p:cNvPr id="2922" name="Google Shape;2922;p75"/>
          <p:cNvPicPr preferRelativeResize="0"/>
          <p:nvPr/>
        </p:nvPicPr>
        <p:blipFill rotWithShape="1">
          <a:blip r:embed="rId4">
            <a:alphaModFix/>
          </a:blip>
          <a:srcRect b="0" l="0" r="0" t="0"/>
          <a:stretch/>
        </p:blipFill>
        <p:spPr>
          <a:xfrm>
            <a:off x="9153274" y="5231034"/>
            <a:ext cx="666722" cy="400033"/>
          </a:xfrm>
          <a:prstGeom prst="rect">
            <a:avLst/>
          </a:prstGeom>
          <a:noFill/>
          <a:ln cap="flat" cmpd="sng" w="9525">
            <a:solidFill>
              <a:schemeClr val="dk1"/>
            </a:solidFill>
            <a:prstDash val="solid"/>
            <a:round/>
            <a:headEnd len="sm" w="sm" type="none"/>
            <a:tailEnd len="sm" w="sm" type="none"/>
          </a:ln>
        </p:spPr>
      </p:pic>
      <p:sp>
        <p:nvSpPr>
          <p:cNvPr id="2923" name="Google Shape;2923;p75"/>
          <p:cNvSpPr/>
          <p:nvPr/>
        </p:nvSpPr>
        <p:spPr>
          <a:xfrm>
            <a:off x="9151569" y="4494730"/>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Touchpad</a:t>
            </a:r>
            <a:endParaRPr/>
          </a:p>
        </p:txBody>
      </p:sp>
      <p:sp>
        <p:nvSpPr>
          <p:cNvPr id="2924" name="Google Shape;2924;p75"/>
          <p:cNvSpPr/>
          <p:nvPr/>
        </p:nvSpPr>
        <p:spPr>
          <a:xfrm>
            <a:off x="9151569" y="4352889"/>
            <a:ext cx="652885" cy="146394"/>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cxnSp>
        <p:nvCxnSpPr>
          <p:cNvPr id="2925" name="Google Shape;2925;p75"/>
          <p:cNvCxnSpPr/>
          <p:nvPr/>
        </p:nvCxnSpPr>
        <p:spPr>
          <a:xfrm rot="-5400000">
            <a:off x="9330563" y="5087802"/>
            <a:ext cx="295500" cy="600"/>
          </a:xfrm>
          <a:prstGeom prst="bentConnector3">
            <a:avLst>
              <a:gd fmla="val 49983" name="adj1"/>
            </a:avLst>
          </a:prstGeom>
          <a:noFill/>
          <a:ln cap="flat" cmpd="sng" w="38100">
            <a:solidFill>
              <a:srgbClr val="4F6128"/>
            </a:solidFill>
            <a:prstDash val="solid"/>
            <a:round/>
            <a:headEnd len="med" w="med" type="triangle"/>
            <a:tailEnd len="med" w="med" type="triangle"/>
          </a:ln>
        </p:spPr>
      </p:cxnSp>
      <p:pic>
        <p:nvPicPr>
          <p:cNvPr descr="Image result for iphone camera icon" id="2926" name="Google Shape;2926;p75"/>
          <p:cNvPicPr preferRelativeResize="0"/>
          <p:nvPr/>
        </p:nvPicPr>
        <p:blipFill rotWithShape="1">
          <a:blip r:embed="rId5">
            <a:alphaModFix/>
          </a:blip>
          <a:srcRect b="20701" l="27170" r="30840" t="18256"/>
          <a:stretch/>
        </p:blipFill>
        <p:spPr>
          <a:xfrm>
            <a:off x="10841097" y="5238771"/>
            <a:ext cx="415065" cy="415065"/>
          </a:xfrm>
          <a:prstGeom prst="roundRect">
            <a:avLst>
              <a:gd fmla="val 16667" name="adj"/>
            </a:avLst>
          </a:prstGeom>
          <a:noFill/>
          <a:ln>
            <a:noFill/>
          </a:ln>
        </p:spPr>
      </p:pic>
      <p:sp>
        <p:nvSpPr>
          <p:cNvPr id="2927" name="Google Shape;2927;p75"/>
          <p:cNvSpPr/>
          <p:nvPr/>
        </p:nvSpPr>
        <p:spPr>
          <a:xfrm>
            <a:off x="10722137" y="4494730"/>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Camera</a:t>
            </a:r>
            <a:endParaRPr/>
          </a:p>
        </p:txBody>
      </p:sp>
      <p:sp>
        <p:nvSpPr>
          <p:cNvPr id="2928" name="Google Shape;2928;p75"/>
          <p:cNvSpPr/>
          <p:nvPr/>
        </p:nvSpPr>
        <p:spPr>
          <a:xfrm>
            <a:off x="10722138" y="4352889"/>
            <a:ext cx="652885" cy="146394"/>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pic>
        <p:nvPicPr>
          <p:cNvPr descr="Image result for wifi icon iphone" id="2929" name="Google Shape;2929;p75"/>
          <p:cNvPicPr preferRelativeResize="0"/>
          <p:nvPr/>
        </p:nvPicPr>
        <p:blipFill rotWithShape="1">
          <a:blip r:embed="rId6">
            <a:alphaModFix/>
          </a:blip>
          <a:srcRect b="0" l="0" r="0" t="0"/>
          <a:stretch/>
        </p:blipFill>
        <p:spPr>
          <a:xfrm>
            <a:off x="7336971" y="3683597"/>
            <a:ext cx="493444" cy="388997"/>
          </a:xfrm>
          <a:prstGeom prst="rect">
            <a:avLst/>
          </a:prstGeom>
          <a:noFill/>
          <a:ln>
            <a:noFill/>
          </a:ln>
        </p:spPr>
      </p:pic>
      <p:pic>
        <p:nvPicPr>
          <p:cNvPr id="2930" name="Google Shape;2930;p75"/>
          <p:cNvPicPr preferRelativeResize="0"/>
          <p:nvPr/>
        </p:nvPicPr>
        <p:blipFill rotWithShape="1">
          <a:blip r:embed="rId7">
            <a:alphaModFix/>
          </a:blip>
          <a:srcRect b="0" l="25317" r="26155" t="0"/>
          <a:stretch/>
        </p:blipFill>
        <p:spPr>
          <a:xfrm>
            <a:off x="7332003" y="1969970"/>
            <a:ext cx="491270" cy="457200"/>
          </a:xfrm>
          <a:prstGeom prst="rect">
            <a:avLst/>
          </a:prstGeom>
          <a:noFill/>
          <a:ln>
            <a:noFill/>
          </a:ln>
        </p:spPr>
      </p:pic>
      <p:cxnSp>
        <p:nvCxnSpPr>
          <p:cNvPr id="2931" name="Google Shape;2931;p75"/>
          <p:cNvCxnSpPr/>
          <p:nvPr/>
        </p:nvCxnSpPr>
        <p:spPr>
          <a:xfrm rot="-5400000">
            <a:off x="10105362" y="5093266"/>
            <a:ext cx="295500" cy="600"/>
          </a:xfrm>
          <a:prstGeom prst="bentConnector3">
            <a:avLst>
              <a:gd fmla="val 49983" name="adj1"/>
            </a:avLst>
          </a:prstGeom>
          <a:noFill/>
          <a:ln cap="flat" cmpd="sng" w="38100">
            <a:solidFill>
              <a:srgbClr val="4F6128"/>
            </a:solidFill>
            <a:prstDash val="solid"/>
            <a:round/>
            <a:headEnd len="med" w="med" type="triangle"/>
            <a:tailEnd len="med" w="med" type="triangle"/>
          </a:ln>
        </p:spPr>
      </p:cxnSp>
      <p:grpSp>
        <p:nvGrpSpPr>
          <p:cNvPr id="2932" name="Google Shape;2932;p75"/>
          <p:cNvGrpSpPr/>
          <p:nvPr/>
        </p:nvGrpSpPr>
        <p:grpSpPr>
          <a:xfrm>
            <a:off x="10012352" y="5295837"/>
            <a:ext cx="487057" cy="284919"/>
            <a:chOff x="4323839" y="5414767"/>
            <a:chExt cx="487057" cy="284919"/>
          </a:xfrm>
        </p:grpSpPr>
        <p:pic>
          <p:nvPicPr>
            <p:cNvPr descr="Image result for iphone mic icon" id="2933" name="Google Shape;2933;p75"/>
            <p:cNvPicPr preferRelativeResize="0"/>
            <p:nvPr/>
          </p:nvPicPr>
          <p:blipFill rotWithShape="1">
            <a:blip r:embed="rId8">
              <a:alphaModFix/>
            </a:blip>
            <a:srcRect b="0" l="0" r="0" t="0"/>
            <a:stretch/>
          </p:blipFill>
          <p:spPr>
            <a:xfrm>
              <a:off x="4323839" y="5425366"/>
              <a:ext cx="274320" cy="274320"/>
            </a:xfrm>
            <a:prstGeom prst="rect">
              <a:avLst/>
            </a:prstGeom>
            <a:noFill/>
            <a:ln>
              <a:noFill/>
            </a:ln>
          </p:spPr>
        </p:pic>
        <p:pic>
          <p:nvPicPr>
            <p:cNvPr descr="Related image" id="2934" name="Google Shape;2934;p75"/>
            <p:cNvPicPr preferRelativeResize="0"/>
            <p:nvPr/>
          </p:nvPicPr>
          <p:blipFill rotWithShape="1">
            <a:blip r:embed="rId9">
              <a:alphaModFix/>
            </a:blip>
            <a:srcRect b="0" l="0" r="0" t="0"/>
            <a:stretch/>
          </p:blipFill>
          <p:spPr>
            <a:xfrm>
              <a:off x="4536576" y="5414767"/>
              <a:ext cx="274320" cy="274320"/>
            </a:xfrm>
            <a:prstGeom prst="rect">
              <a:avLst/>
            </a:prstGeom>
            <a:noFill/>
            <a:ln>
              <a:noFill/>
            </a:ln>
          </p:spPr>
        </p:pic>
      </p:grpSp>
      <p:sp>
        <p:nvSpPr>
          <p:cNvPr id="2935" name="Google Shape;2935;p75"/>
          <p:cNvSpPr/>
          <p:nvPr/>
        </p:nvSpPr>
        <p:spPr>
          <a:xfrm>
            <a:off x="9212896" y="3795265"/>
            <a:ext cx="1304685" cy="146394"/>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sp>
        <p:nvSpPr>
          <p:cNvPr id="2936" name="Google Shape;2936;p75"/>
          <p:cNvSpPr/>
          <p:nvPr/>
        </p:nvSpPr>
        <p:spPr>
          <a:xfrm>
            <a:off x="8203332" y="3722468"/>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WiFi</a:t>
            </a:r>
            <a:br>
              <a:rPr b="1" lang="en-US" sz="1100">
                <a:solidFill>
                  <a:schemeClr val="dk1"/>
                </a:solidFill>
                <a:latin typeface="Calibri"/>
                <a:ea typeface="Calibri"/>
                <a:cs typeface="Calibri"/>
                <a:sym typeface="Calibri"/>
              </a:rPr>
            </a:br>
            <a:r>
              <a:rPr b="1" lang="en-US" sz="1100">
                <a:solidFill>
                  <a:schemeClr val="dk1"/>
                </a:solidFill>
                <a:latin typeface="Calibri"/>
                <a:ea typeface="Calibri"/>
                <a:cs typeface="Calibri"/>
                <a:sym typeface="Calibri"/>
              </a:rPr>
              <a:t>Modem</a:t>
            </a:r>
            <a:endParaRPr/>
          </a:p>
        </p:txBody>
      </p:sp>
      <p:sp>
        <p:nvSpPr>
          <p:cNvPr id="2937" name="Google Shape;2937;p75"/>
          <p:cNvSpPr/>
          <p:nvPr/>
        </p:nvSpPr>
        <p:spPr>
          <a:xfrm rot="5400000">
            <a:off x="8712467" y="3873062"/>
            <a:ext cx="437613" cy="133122"/>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sp>
        <p:nvSpPr>
          <p:cNvPr id="2938" name="Google Shape;2938;p75"/>
          <p:cNvSpPr/>
          <p:nvPr/>
        </p:nvSpPr>
        <p:spPr>
          <a:xfrm>
            <a:off x="9867697" y="3354959"/>
            <a:ext cx="652884" cy="43918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CPU</a:t>
            </a:r>
            <a:endParaRPr/>
          </a:p>
        </p:txBody>
      </p:sp>
      <p:sp>
        <p:nvSpPr>
          <p:cNvPr id="2939" name="Google Shape;2939;p75"/>
          <p:cNvSpPr/>
          <p:nvPr/>
        </p:nvSpPr>
        <p:spPr>
          <a:xfrm>
            <a:off x="9211784" y="2913549"/>
            <a:ext cx="652884" cy="43918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CPU</a:t>
            </a:r>
            <a:endParaRPr/>
          </a:p>
        </p:txBody>
      </p:sp>
      <p:sp>
        <p:nvSpPr>
          <p:cNvPr id="2940" name="Google Shape;2940;p75"/>
          <p:cNvSpPr/>
          <p:nvPr/>
        </p:nvSpPr>
        <p:spPr>
          <a:xfrm>
            <a:off x="9866585" y="2912425"/>
            <a:ext cx="652884" cy="43918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CPU</a:t>
            </a:r>
            <a:endParaRPr/>
          </a:p>
        </p:txBody>
      </p:sp>
      <p:sp>
        <p:nvSpPr>
          <p:cNvPr id="2941" name="Google Shape;2941;p75"/>
          <p:cNvSpPr/>
          <p:nvPr/>
        </p:nvSpPr>
        <p:spPr>
          <a:xfrm rot="-5400000">
            <a:off x="7830940" y="2652884"/>
            <a:ext cx="404713" cy="293092"/>
          </a:xfrm>
          <a:prstGeom prst="triangle">
            <a:avLst>
              <a:gd fmla="val 50000"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942" name="Google Shape;2942;p75"/>
          <p:cNvSpPr/>
          <p:nvPr/>
        </p:nvSpPr>
        <p:spPr>
          <a:xfrm rot="-5400000">
            <a:off x="7837968" y="3218168"/>
            <a:ext cx="404713" cy="293092"/>
          </a:xfrm>
          <a:prstGeom prst="triangle">
            <a:avLst>
              <a:gd fmla="val 50000"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cxnSp>
        <p:nvCxnSpPr>
          <p:cNvPr id="2943" name="Google Shape;2943;p75"/>
          <p:cNvCxnSpPr>
            <a:stCxn id="2930" idx="2"/>
            <a:endCxn id="2942" idx="0"/>
          </p:cNvCxnSpPr>
          <p:nvPr/>
        </p:nvCxnSpPr>
        <p:spPr>
          <a:xfrm flipH="1" rot="-5400000">
            <a:off x="7266988" y="2737820"/>
            <a:ext cx="937500" cy="316200"/>
          </a:xfrm>
          <a:prstGeom prst="bentConnector2">
            <a:avLst/>
          </a:prstGeom>
          <a:noFill/>
          <a:ln cap="flat" cmpd="sng" w="19050">
            <a:solidFill>
              <a:srgbClr val="44546A"/>
            </a:solidFill>
            <a:prstDash val="solid"/>
            <a:round/>
            <a:headEnd len="sm" w="sm" type="none"/>
            <a:tailEnd len="sm" w="sm" type="none"/>
          </a:ln>
        </p:spPr>
      </p:cxnSp>
      <p:sp>
        <p:nvSpPr>
          <p:cNvPr id="2944" name="Google Shape;2944;p75"/>
          <p:cNvSpPr/>
          <p:nvPr/>
        </p:nvSpPr>
        <p:spPr>
          <a:xfrm>
            <a:off x="9890292" y="1988088"/>
            <a:ext cx="652885" cy="292787"/>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Flash</a:t>
            </a:r>
            <a:endParaRPr/>
          </a:p>
        </p:txBody>
      </p:sp>
      <p:sp>
        <p:nvSpPr>
          <p:cNvPr id="2945" name="Google Shape;2945;p75"/>
          <p:cNvSpPr/>
          <p:nvPr/>
        </p:nvSpPr>
        <p:spPr>
          <a:xfrm>
            <a:off x="9892003" y="2273749"/>
            <a:ext cx="652885" cy="146394"/>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sp>
        <p:nvSpPr>
          <p:cNvPr id="2946" name="Google Shape;2946;p75"/>
          <p:cNvSpPr/>
          <p:nvPr/>
        </p:nvSpPr>
        <p:spPr>
          <a:xfrm>
            <a:off x="10907643" y="2660626"/>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GPS</a:t>
            </a:r>
            <a:endParaRPr/>
          </a:p>
        </p:txBody>
      </p:sp>
      <p:sp>
        <p:nvSpPr>
          <p:cNvPr id="2947" name="Google Shape;2947;p75"/>
          <p:cNvSpPr/>
          <p:nvPr/>
        </p:nvSpPr>
        <p:spPr>
          <a:xfrm rot="5400000">
            <a:off x="10622883" y="2815143"/>
            <a:ext cx="429768" cy="133122"/>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sp>
        <p:nvSpPr>
          <p:cNvPr id="2948" name="Google Shape;2948;p75"/>
          <p:cNvSpPr/>
          <p:nvPr/>
        </p:nvSpPr>
        <p:spPr>
          <a:xfrm>
            <a:off x="10906530" y="3189859"/>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Bluetooth</a:t>
            </a:r>
            <a:endParaRPr/>
          </a:p>
        </p:txBody>
      </p:sp>
      <p:sp>
        <p:nvSpPr>
          <p:cNvPr id="2949" name="Google Shape;2949;p75"/>
          <p:cNvSpPr/>
          <p:nvPr/>
        </p:nvSpPr>
        <p:spPr>
          <a:xfrm rot="5400000">
            <a:off x="10618493" y="3341099"/>
            <a:ext cx="436322" cy="133122"/>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sp>
        <p:nvSpPr>
          <p:cNvPr id="2950" name="Google Shape;2950;p75"/>
          <p:cNvSpPr/>
          <p:nvPr/>
        </p:nvSpPr>
        <p:spPr>
          <a:xfrm>
            <a:off x="10905418" y="3705135"/>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NFC</a:t>
            </a:r>
            <a:endParaRPr/>
          </a:p>
        </p:txBody>
      </p:sp>
      <p:sp>
        <p:nvSpPr>
          <p:cNvPr id="2951" name="Google Shape;2951;p75"/>
          <p:cNvSpPr/>
          <p:nvPr/>
        </p:nvSpPr>
        <p:spPr>
          <a:xfrm rot="5400000">
            <a:off x="10616763" y="3855757"/>
            <a:ext cx="437558" cy="133122"/>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sp>
        <p:nvSpPr>
          <p:cNvPr id="2952" name="Google Shape;2952;p75"/>
          <p:cNvSpPr/>
          <p:nvPr/>
        </p:nvSpPr>
        <p:spPr>
          <a:xfrm rot="5400000">
            <a:off x="8712058" y="2740711"/>
            <a:ext cx="436161" cy="133122"/>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sp>
        <p:nvSpPr>
          <p:cNvPr id="2953" name="Google Shape;2953;p75"/>
          <p:cNvSpPr/>
          <p:nvPr/>
        </p:nvSpPr>
        <p:spPr>
          <a:xfrm rot="5400000">
            <a:off x="8700564" y="3316844"/>
            <a:ext cx="456926" cy="133122"/>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sp>
        <p:nvSpPr>
          <p:cNvPr id="2954" name="Google Shape;2954;p75"/>
          <p:cNvSpPr/>
          <p:nvPr/>
        </p:nvSpPr>
        <p:spPr>
          <a:xfrm rot="-5400000">
            <a:off x="7847324" y="3788105"/>
            <a:ext cx="404713" cy="293092"/>
          </a:xfrm>
          <a:prstGeom prst="triangle">
            <a:avLst>
              <a:gd fmla="val 50000"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955" name="Google Shape;2955;p75"/>
          <p:cNvSpPr/>
          <p:nvPr/>
        </p:nvSpPr>
        <p:spPr>
          <a:xfrm>
            <a:off x="10612292" y="1984903"/>
            <a:ext cx="652885" cy="292787"/>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Power</a:t>
            </a:r>
            <a:endParaRPr/>
          </a:p>
        </p:txBody>
      </p:sp>
      <p:sp>
        <p:nvSpPr>
          <p:cNvPr id="2956" name="Google Shape;2956;p75"/>
          <p:cNvSpPr/>
          <p:nvPr/>
        </p:nvSpPr>
        <p:spPr>
          <a:xfrm>
            <a:off x="10610385" y="2277800"/>
            <a:ext cx="652885" cy="146394"/>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cxnSp>
        <p:nvCxnSpPr>
          <p:cNvPr id="2957" name="Google Shape;2957;p75"/>
          <p:cNvCxnSpPr/>
          <p:nvPr/>
        </p:nvCxnSpPr>
        <p:spPr>
          <a:xfrm rot="-5400000">
            <a:off x="10899819" y="5086917"/>
            <a:ext cx="295500" cy="600"/>
          </a:xfrm>
          <a:prstGeom prst="bentConnector3">
            <a:avLst>
              <a:gd fmla="val 49983" name="adj1"/>
            </a:avLst>
          </a:prstGeom>
          <a:noFill/>
          <a:ln cap="flat" cmpd="sng" w="38100">
            <a:solidFill>
              <a:srgbClr val="4F6128"/>
            </a:solidFill>
            <a:prstDash val="solid"/>
            <a:round/>
            <a:headEnd len="med" w="med" type="triangle"/>
            <a:tailEnd len="med" w="med" type="triangle"/>
          </a:ln>
        </p:spPr>
      </p:cxnSp>
      <p:cxnSp>
        <p:nvCxnSpPr>
          <p:cNvPr id="2958" name="Google Shape;2958;p75"/>
          <p:cNvCxnSpPr/>
          <p:nvPr/>
        </p:nvCxnSpPr>
        <p:spPr>
          <a:xfrm rot="-5400000">
            <a:off x="8569269" y="5092035"/>
            <a:ext cx="295500" cy="600"/>
          </a:xfrm>
          <a:prstGeom prst="bentConnector3">
            <a:avLst>
              <a:gd fmla="val 49983" name="adj1"/>
            </a:avLst>
          </a:prstGeom>
          <a:noFill/>
          <a:ln cap="flat" cmpd="sng" w="38100">
            <a:solidFill>
              <a:srgbClr val="4F6128"/>
            </a:solidFill>
            <a:prstDash val="solid"/>
            <a:round/>
            <a:headEnd len="med" w="med" type="triangle"/>
            <a:tailEnd len="med" w="med" type="triangle"/>
          </a:ln>
        </p:spPr>
      </p:cxnSp>
      <p:pic>
        <p:nvPicPr>
          <p:cNvPr id="2959" name="Google Shape;2959;p75"/>
          <p:cNvPicPr preferRelativeResize="0"/>
          <p:nvPr/>
        </p:nvPicPr>
        <p:blipFill rotWithShape="1">
          <a:blip r:embed="rId10">
            <a:alphaModFix/>
          </a:blip>
          <a:srcRect b="21872" l="29442" r="31742" t="17142"/>
          <a:stretch/>
        </p:blipFill>
        <p:spPr>
          <a:xfrm>
            <a:off x="11813885" y="3664976"/>
            <a:ext cx="530515" cy="519491"/>
          </a:xfrm>
          <a:prstGeom prst="rect">
            <a:avLst/>
          </a:prstGeom>
          <a:noFill/>
          <a:ln>
            <a:noFill/>
          </a:ln>
        </p:spPr>
      </p:pic>
      <p:pic>
        <p:nvPicPr>
          <p:cNvPr id="2960" name="Google Shape;2960;p75"/>
          <p:cNvPicPr preferRelativeResize="0"/>
          <p:nvPr/>
        </p:nvPicPr>
        <p:blipFill rotWithShape="1">
          <a:blip r:embed="rId11">
            <a:alphaModFix/>
          </a:blip>
          <a:srcRect b="0" l="30603" r="21317" t="0"/>
          <a:stretch/>
        </p:blipFill>
        <p:spPr>
          <a:xfrm>
            <a:off x="11811794" y="3178043"/>
            <a:ext cx="276572" cy="429215"/>
          </a:xfrm>
          <a:prstGeom prst="rect">
            <a:avLst/>
          </a:prstGeom>
          <a:noFill/>
          <a:ln>
            <a:noFill/>
          </a:ln>
        </p:spPr>
      </p:pic>
      <p:pic>
        <p:nvPicPr>
          <p:cNvPr id="2961" name="Google Shape;2961;p75"/>
          <p:cNvPicPr preferRelativeResize="0"/>
          <p:nvPr/>
        </p:nvPicPr>
        <p:blipFill rotWithShape="1">
          <a:blip r:embed="rId12">
            <a:alphaModFix/>
          </a:blip>
          <a:srcRect b="10703" l="18212" r="17641" t="5972"/>
          <a:stretch/>
        </p:blipFill>
        <p:spPr>
          <a:xfrm>
            <a:off x="11768164" y="2643993"/>
            <a:ext cx="355482" cy="461771"/>
          </a:xfrm>
          <a:prstGeom prst="rect">
            <a:avLst/>
          </a:prstGeom>
          <a:noFill/>
          <a:ln>
            <a:noFill/>
          </a:ln>
        </p:spPr>
      </p:pic>
      <p:cxnSp>
        <p:nvCxnSpPr>
          <p:cNvPr id="2962" name="Google Shape;2962;p75"/>
          <p:cNvCxnSpPr>
            <a:stCxn id="2959" idx="1"/>
            <a:endCxn id="2950" idx="3"/>
          </p:cNvCxnSpPr>
          <p:nvPr/>
        </p:nvCxnSpPr>
        <p:spPr>
          <a:xfrm flipH="1">
            <a:off x="11558285" y="3924722"/>
            <a:ext cx="255600" cy="600"/>
          </a:xfrm>
          <a:prstGeom prst="bentConnector3">
            <a:avLst>
              <a:gd fmla="val 49996" name="adj1"/>
            </a:avLst>
          </a:prstGeom>
          <a:noFill/>
          <a:ln cap="flat" cmpd="sng" w="38100">
            <a:solidFill>
              <a:srgbClr val="4F6128"/>
            </a:solidFill>
            <a:prstDash val="solid"/>
            <a:round/>
            <a:headEnd len="med" w="med" type="triangle"/>
            <a:tailEnd len="med" w="med" type="triangle"/>
          </a:ln>
        </p:spPr>
      </p:cxnSp>
      <p:cxnSp>
        <p:nvCxnSpPr>
          <p:cNvPr id="2963" name="Google Shape;2963;p75"/>
          <p:cNvCxnSpPr/>
          <p:nvPr/>
        </p:nvCxnSpPr>
        <p:spPr>
          <a:xfrm flipH="1">
            <a:off x="11553720" y="3392169"/>
            <a:ext cx="255600" cy="600"/>
          </a:xfrm>
          <a:prstGeom prst="bentConnector3">
            <a:avLst>
              <a:gd fmla="val 49996" name="adj1"/>
            </a:avLst>
          </a:prstGeom>
          <a:noFill/>
          <a:ln cap="flat" cmpd="sng" w="38100">
            <a:solidFill>
              <a:srgbClr val="4F6128"/>
            </a:solidFill>
            <a:prstDash val="solid"/>
            <a:round/>
            <a:headEnd len="med" w="med" type="triangle"/>
            <a:tailEnd len="med" w="med" type="triangle"/>
          </a:ln>
        </p:spPr>
      </p:cxnSp>
      <p:cxnSp>
        <p:nvCxnSpPr>
          <p:cNvPr id="2964" name="Google Shape;2964;p75"/>
          <p:cNvCxnSpPr/>
          <p:nvPr/>
        </p:nvCxnSpPr>
        <p:spPr>
          <a:xfrm flipH="1">
            <a:off x="11549155" y="2877453"/>
            <a:ext cx="255600" cy="600"/>
          </a:xfrm>
          <a:prstGeom prst="bentConnector3">
            <a:avLst>
              <a:gd fmla="val 49996" name="adj1"/>
            </a:avLst>
          </a:prstGeom>
          <a:noFill/>
          <a:ln cap="flat" cmpd="sng" w="38100">
            <a:solidFill>
              <a:srgbClr val="4F6128"/>
            </a:solidFill>
            <a:prstDash val="solid"/>
            <a:round/>
            <a:headEnd len="med" w="med" type="triangle"/>
            <a:tailEnd len="med" w="med" type="triangle"/>
          </a:ln>
        </p:spPr>
      </p:cxnSp>
      <p:cxnSp>
        <p:nvCxnSpPr>
          <p:cNvPr id="2965" name="Google Shape;2965;p75"/>
          <p:cNvCxnSpPr>
            <a:stCxn id="2930" idx="2"/>
            <a:endCxn id="2941" idx="0"/>
          </p:cNvCxnSpPr>
          <p:nvPr/>
        </p:nvCxnSpPr>
        <p:spPr>
          <a:xfrm flipH="1" rot="-5400000">
            <a:off x="7545988" y="2458820"/>
            <a:ext cx="372300" cy="309000"/>
          </a:xfrm>
          <a:prstGeom prst="bentConnector2">
            <a:avLst/>
          </a:prstGeom>
          <a:noFill/>
          <a:ln cap="flat" cmpd="sng" w="19050">
            <a:solidFill>
              <a:srgbClr val="44546A"/>
            </a:solidFill>
            <a:prstDash val="solid"/>
            <a:round/>
            <a:headEnd len="sm" w="sm" type="none"/>
            <a:tailEnd len="sm" w="sm" type="none"/>
          </a:ln>
        </p:spPr>
      </p:cxnSp>
      <p:cxnSp>
        <p:nvCxnSpPr>
          <p:cNvPr id="2966" name="Google Shape;2966;p75"/>
          <p:cNvCxnSpPr>
            <a:stCxn id="2917" idx="2"/>
            <a:endCxn id="2956" idx="2"/>
          </p:cNvCxnSpPr>
          <p:nvPr/>
        </p:nvCxnSpPr>
        <p:spPr>
          <a:xfrm flipH="1" rot="-5400000">
            <a:off x="9854741" y="1342362"/>
            <a:ext cx="8100" cy="2155800"/>
          </a:xfrm>
          <a:prstGeom prst="bentConnector3">
            <a:avLst>
              <a:gd fmla="val 1413093" name="adj1"/>
            </a:avLst>
          </a:prstGeom>
          <a:noFill/>
          <a:ln cap="flat" cmpd="sng" w="57150">
            <a:solidFill>
              <a:srgbClr val="44546A"/>
            </a:solidFill>
            <a:prstDash val="solid"/>
            <a:round/>
            <a:headEnd len="sm" w="sm" type="none"/>
            <a:tailEnd len="sm" w="sm" type="none"/>
          </a:ln>
        </p:spPr>
      </p:cxnSp>
      <p:cxnSp>
        <p:nvCxnSpPr>
          <p:cNvPr id="2967" name="Google Shape;2967;p75"/>
          <p:cNvCxnSpPr/>
          <p:nvPr/>
        </p:nvCxnSpPr>
        <p:spPr>
          <a:xfrm>
            <a:off x="9495195" y="2426031"/>
            <a:ext cx="0" cy="97695"/>
          </a:xfrm>
          <a:prstGeom prst="straightConnector1">
            <a:avLst/>
          </a:prstGeom>
          <a:noFill/>
          <a:ln cap="flat" cmpd="sng" w="57150">
            <a:solidFill>
              <a:srgbClr val="44546A"/>
            </a:solidFill>
            <a:prstDash val="solid"/>
            <a:round/>
            <a:headEnd len="sm" w="sm" type="none"/>
            <a:tailEnd len="sm" w="sm" type="none"/>
          </a:ln>
        </p:spPr>
      </p:cxnSp>
      <p:cxnSp>
        <p:nvCxnSpPr>
          <p:cNvPr id="2968" name="Google Shape;2968;p75"/>
          <p:cNvCxnSpPr/>
          <p:nvPr/>
        </p:nvCxnSpPr>
        <p:spPr>
          <a:xfrm>
            <a:off x="10233747" y="2431893"/>
            <a:ext cx="0" cy="97695"/>
          </a:xfrm>
          <a:prstGeom prst="straightConnector1">
            <a:avLst/>
          </a:prstGeom>
          <a:noFill/>
          <a:ln cap="flat" cmpd="sng" w="57150">
            <a:solidFill>
              <a:srgbClr val="44546A"/>
            </a:solidFill>
            <a:prstDash val="solid"/>
            <a:round/>
            <a:headEnd len="sm" w="sm" type="none"/>
            <a:tailEnd len="sm" w="sm" type="none"/>
          </a:ln>
        </p:spPr>
      </p:cxnSp>
      <p:cxnSp>
        <p:nvCxnSpPr>
          <p:cNvPr id="2969" name="Google Shape;2969;p75"/>
          <p:cNvCxnSpPr/>
          <p:nvPr/>
        </p:nvCxnSpPr>
        <p:spPr>
          <a:xfrm>
            <a:off x="10643060" y="2523727"/>
            <a:ext cx="8141" cy="1734089"/>
          </a:xfrm>
          <a:prstGeom prst="straightConnector1">
            <a:avLst/>
          </a:prstGeom>
          <a:noFill/>
          <a:ln cap="flat" cmpd="sng" w="57150">
            <a:solidFill>
              <a:srgbClr val="44546A"/>
            </a:solidFill>
            <a:prstDash val="solid"/>
            <a:round/>
            <a:headEnd len="sm" w="sm" type="none"/>
            <a:tailEnd len="sm" w="sm" type="none"/>
          </a:ln>
        </p:spPr>
      </p:cxnSp>
      <p:cxnSp>
        <p:nvCxnSpPr>
          <p:cNvPr id="2970" name="Google Shape;2970;p75"/>
          <p:cNvCxnSpPr>
            <a:stCxn id="2919" idx="0"/>
            <a:endCxn id="2928" idx="0"/>
          </p:cNvCxnSpPr>
          <p:nvPr/>
        </p:nvCxnSpPr>
        <p:spPr>
          <a:xfrm flipH="1" rot="-5400000">
            <a:off x="9882101" y="3186939"/>
            <a:ext cx="600" cy="2332500"/>
          </a:xfrm>
          <a:prstGeom prst="bentConnector3">
            <a:avLst>
              <a:gd fmla="val -15331673" name="adj1"/>
            </a:avLst>
          </a:prstGeom>
          <a:noFill/>
          <a:ln cap="flat" cmpd="sng" w="57150">
            <a:solidFill>
              <a:srgbClr val="44546A"/>
            </a:solidFill>
            <a:prstDash val="solid"/>
            <a:round/>
            <a:headEnd len="sm" w="sm" type="none"/>
            <a:tailEnd len="sm" w="sm" type="none"/>
          </a:ln>
        </p:spPr>
      </p:cxnSp>
      <p:cxnSp>
        <p:nvCxnSpPr>
          <p:cNvPr id="2971" name="Google Shape;2971;p75"/>
          <p:cNvCxnSpPr/>
          <p:nvPr/>
        </p:nvCxnSpPr>
        <p:spPr>
          <a:xfrm>
            <a:off x="9110296" y="2537726"/>
            <a:ext cx="8141" cy="1734089"/>
          </a:xfrm>
          <a:prstGeom prst="straightConnector1">
            <a:avLst/>
          </a:prstGeom>
          <a:noFill/>
          <a:ln cap="flat" cmpd="sng" w="57150">
            <a:solidFill>
              <a:srgbClr val="44546A"/>
            </a:solidFill>
            <a:prstDash val="solid"/>
            <a:round/>
            <a:headEnd len="sm" w="sm" type="none"/>
            <a:tailEnd len="sm" w="sm" type="none"/>
          </a:ln>
        </p:spPr>
      </p:cxnSp>
      <p:cxnSp>
        <p:nvCxnSpPr>
          <p:cNvPr id="2972" name="Google Shape;2972;p75"/>
          <p:cNvCxnSpPr/>
          <p:nvPr/>
        </p:nvCxnSpPr>
        <p:spPr>
          <a:xfrm>
            <a:off x="9501059" y="4255532"/>
            <a:ext cx="0" cy="97695"/>
          </a:xfrm>
          <a:prstGeom prst="straightConnector1">
            <a:avLst/>
          </a:prstGeom>
          <a:noFill/>
          <a:ln cap="flat" cmpd="sng" w="57150">
            <a:solidFill>
              <a:srgbClr val="44546A"/>
            </a:solidFill>
            <a:prstDash val="solid"/>
            <a:round/>
            <a:headEnd len="sm" w="sm" type="none"/>
            <a:tailEnd len="sm" w="sm" type="none"/>
          </a:ln>
        </p:spPr>
      </p:cxnSp>
      <p:cxnSp>
        <p:nvCxnSpPr>
          <p:cNvPr id="2973" name="Google Shape;2973;p75"/>
          <p:cNvCxnSpPr/>
          <p:nvPr/>
        </p:nvCxnSpPr>
        <p:spPr>
          <a:xfrm flipH="1" rot="10800000">
            <a:off x="10256338" y="4256455"/>
            <a:ext cx="2057" cy="96434"/>
          </a:xfrm>
          <a:prstGeom prst="straightConnector1">
            <a:avLst/>
          </a:prstGeom>
          <a:noFill/>
          <a:ln cap="flat" cmpd="sng" w="57150">
            <a:solidFill>
              <a:srgbClr val="44546A"/>
            </a:solidFill>
            <a:prstDash val="solid"/>
            <a:round/>
            <a:headEnd len="sm" w="sm" type="none"/>
            <a:tailEnd len="sm" w="sm" type="none"/>
          </a:ln>
        </p:spPr>
      </p:cxnSp>
      <p:cxnSp>
        <p:nvCxnSpPr>
          <p:cNvPr id="2974" name="Google Shape;2974;p75"/>
          <p:cNvCxnSpPr>
            <a:endCxn id="2951" idx="2"/>
          </p:cNvCxnSpPr>
          <p:nvPr/>
        </p:nvCxnSpPr>
        <p:spPr>
          <a:xfrm flipH="1" rot="10800000">
            <a:off x="10647181" y="3922318"/>
            <a:ext cx="121800" cy="1500"/>
          </a:xfrm>
          <a:prstGeom prst="straightConnector1">
            <a:avLst/>
          </a:prstGeom>
          <a:noFill/>
          <a:ln cap="flat" cmpd="sng" w="57150">
            <a:solidFill>
              <a:srgbClr val="44546A"/>
            </a:solidFill>
            <a:prstDash val="solid"/>
            <a:round/>
            <a:headEnd len="sm" w="sm" type="none"/>
            <a:tailEnd len="sm" w="sm" type="none"/>
          </a:ln>
        </p:spPr>
      </p:cxnSp>
      <p:cxnSp>
        <p:nvCxnSpPr>
          <p:cNvPr id="2975" name="Google Shape;2975;p75"/>
          <p:cNvCxnSpPr/>
          <p:nvPr/>
        </p:nvCxnSpPr>
        <p:spPr>
          <a:xfrm flipH="1" rot="10800000">
            <a:off x="10648382" y="3397168"/>
            <a:ext cx="126127" cy="890"/>
          </a:xfrm>
          <a:prstGeom prst="straightConnector1">
            <a:avLst/>
          </a:prstGeom>
          <a:noFill/>
          <a:ln cap="flat" cmpd="sng" w="57150">
            <a:solidFill>
              <a:srgbClr val="44546A"/>
            </a:solidFill>
            <a:prstDash val="solid"/>
            <a:round/>
            <a:headEnd len="sm" w="sm" type="none"/>
            <a:tailEnd len="sm" w="sm" type="none"/>
          </a:ln>
        </p:spPr>
      </p:cxnSp>
      <p:cxnSp>
        <p:nvCxnSpPr>
          <p:cNvPr id="2976" name="Google Shape;2976;p75"/>
          <p:cNvCxnSpPr/>
          <p:nvPr/>
        </p:nvCxnSpPr>
        <p:spPr>
          <a:xfrm flipH="1" rot="10800000">
            <a:off x="8999440" y="3912418"/>
            <a:ext cx="126127" cy="890"/>
          </a:xfrm>
          <a:prstGeom prst="straightConnector1">
            <a:avLst/>
          </a:prstGeom>
          <a:noFill/>
          <a:ln cap="flat" cmpd="sng" w="57150">
            <a:solidFill>
              <a:srgbClr val="44546A"/>
            </a:solidFill>
            <a:prstDash val="solid"/>
            <a:round/>
            <a:headEnd len="sm" w="sm" type="none"/>
            <a:tailEnd len="sm" w="sm" type="none"/>
          </a:ln>
        </p:spPr>
      </p:cxnSp>
      <p:cxnSp>
        <p:nvCxnSpPr>
          <p:cNvPr id="2977" name="Google Shape;2977;p75"/>
          <p:cNvCxnSpPr/>
          <p:nvPr/>
        </p:nvCxnSpPr>
        <p:spPr>
          <a:xfrm flipH="1" rot="10800000">
            <a:off x="8992009" y="3373673"/>
            <a:ext cx="126127" cy="890"/>
          </a:xfrm>
          <a:prstGeom prst="straightConnector1">
            <a:avLst/>
          </a:prstGeom>
          <a:noFill/>
          <a:ln cap="flat" cmpd="sng" w="57150">
            <a:solidFill>
              <a:srgbClr val="44546A"/>
            </a:solidFill>
            <a:prstDash val="solid"/>
            <a:round/>
            <a:headEnd len="sm" w="sm" type="none"/>
            <a:tailEnd len="sm" w="sm" type="none"/>
          </a:ln>
        </p:spPr>
      </p:cxnSp>
      <p:cxnSp>
        <p:nvCxnSpPr>
          <p:cNvPr id="2978" name="Google Shape;2978;p75"/>
          <p:cNvCxnSpPr/>
          <p:nvPr/>
        </p:nvCxnSpPr>
        <p:spPr>
          <a:xfrm flipH="1" rot="10800000">
            <a:off x="8993217" y="2787411"/>
            <a:ext cx="126127" cy="890"/>
          </a:xfrm>
          <a:prstGeom prst="straightConnector1">
            <a:avLst/>
          </a:prstGeom>
          <a:noFill/>
          <a:ln cap="flat" cmpd="sng" w="57150">
            <a:solidFill>
              <a:srgbClr val="44546A"/>
            </a:solidFill>
            <a:prstDash val="solid"/>
            <a:round/>
            <a:headEnd len="sm" w="sm" type="none"/>
            <a:tailEnd len="sm" w="sm" type="none"/>
          </a:ln>
        </p:spPr>
      </p:cxnSp>
      <p:cxnSp>
        <p:nvCxnSpPr>
          <p:cNvPr id="2979" name="Google Shape;2979;p75"/>
          <p:cNvCxnSpPr/>
          <p:nvPr/>
        </p:nvCxnSpPr>
        <p:spPr>
          <a:xfrm flipH="1" rot="10800000">
            <a:off x="10648895" y="2875017"/>
            <a:ext cx="126127" cy="890"/>
          </a:xfrm>
          <a:prstGeom prst="straightConnector1">
            <a:avLst/>
          </a:prstGeom>
          <a:noFill/>
          <a:ln cap="flat" cmpd="sng" w="57150">
            <a:solidFill>
              <a:srgbClr val="44546A"/>
            </a:solidFill>
            <a:prstDash val="solid"/>
            <a:round/>
            <a:headEnd len="sm" w="sm" type="none"/>
            <a:tailEnd len="sm" w="sm" type="none"/>
          </a:ln>
        </p:spPr>
      </p:cxnSp>
      <p:cxnSp>
        <p:nvCxnSpPr>
          <p:cNvPr id="2980" name="Google Shape;2980;p75"/>
          <p:cNvCxnSpPr/>
          <p:nvPr/>
        </p:nvCxnSpPr>
        <p:spPr>
          <a:xfrm flipH="1" rot="10800000">
            <a:off x="9869616" y="3942332"/>
            <a:ext cx="1208" cy="288205"/>
          </a:xfrm>
          <a:prstGeom prst="straightConnector1">
            <a:avLst/>
          </a:prstGeom>
          <a:noFill/>
          <a:ln cap="flat" cmpd="sng" w="57150">
            <a:solidFill>
              <a:srgbClr val="44546A"/>
            </a:solidFill>
            <a:prstDash val="solid"/>
            <a:round/>
            <a:headEnd len="sm" w="sm" type="none"/>
            <a:tailEnd len="sm" w="sm" type="none"/>
          </a:ln>
        </p:spPr>
      </p:cxnSp>
      <p:sp>
        <p:nvSpPr>
          <p:cNvPr id="2981" name="Google Shape;2981;p75"/>
          <p:cNvSpPr/>
          <p:nvPr/>
        </p:nvSpPr>
        <p:spPr>
          <a:xfrm>
            <a:off x="8383521" y="1972854"/>
            <a:ext cx="652885" cy="292787"/>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DMA</a:t>
            </a:r>
            <a:endParaRPr/>
          </a:p>
        </p:txBody>
      </p:sp>
      <p:sp>
        <p:nvSpPr>
          <p:cNvPr id="2982" name="Google Shape;2982;p75"/>
          <p:cNvSpPr/>
          <p:nvPr/>
        </p:nvSpPr>
        <p:spPr>
          <a:xfrm>
            <a:off x="8129250" y="2574394"/>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LTE</a:t>
            </a:r>
            <a:br>
              <a:rPr b="1" lang="en-US" sz="1100">
                <a:solidFill>
                  <a:schemeClr val="dk1"/>
                </a:solidFill>
                <a:latin typeface="Calibri"/>
                <a:ea typeface="Calibri"/>
                <a:cs typeface="Calibri"/>
                <a:sym typeface="Calibri"/>
              </a:rPr>
            </a:br>
            <a:r>
              <a:rPr b="1" lang="en-US" sz="1100">
                <a:solidFill>
                  <a:schemeClr val="dk1"/>
                </a:solidFill>
                <a:latin typeface="Calibri"/>
                <a:ea typeface="Calibri"/>
                <a:cs typeface="Calibri"/>
                <a:sym typeface="Calibri"/>
              </a:rPr>
              <a:t>Modem</a:t>
            </a:r>
            <a:endParaRPr/>
          </a:p>
        </p:txBody>
      </p:sp>
      <p:sp>
        <p:nvSpPr>
          <p:cNvPr id="2983" name="Google Shape;2983;p75"/>
          <p:cNvSpPr/>
          <p:nvPr/>
        </p:nvSpPr>
        <p:spPr>
          <a:xfrm>
            <a:off x="8128139" y="3145494"/>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CDMA</a:t>
            </a:r>
            <a:br>
              <a:rPr b="1" lang="en-US" sz="1100">
                <a:solidFill>
                  <a:schemeClr val="dk1"/>
                </a:solidFill>
                <a:latin typeface="Calibri"/>
                <a:ea typeface="Calibri"/>
                <a:cs typeface="Calibri"/>
                <a:sym typeface="Calibri"/>
              </a:rPr>
            </a:br>
            <a:r>
              <a:rPr b="1" lang="en-US" sz="1100">
                <a:solidFill>
                  <a:schemeClr val="dk1"/>
                </a:solidFill>
                <a:latin typeface="Calibri"/>
                <a:ea typeface="Calibri"/>
                <a:cs typeface="Calibri"/>
                <a:sym typeface="Calibri"/>
              </a:rPr>
              <a:t>Modem</a:t>
            </a:r>
            <a:endParaRPr/>
          </a:p>
        </p:txBody>
      </p:sp>
      <p:sp>
        <p:nvSpPr>
          <p:cNvPr id="2984" name="Google Shape;2984;p75"/>
          <p:cNvSpPr/>
          <p:nvPr/>
        </p:nvSpPr>
        <p:spPr>
          <a:xfrm>
            <a:off x="9196556" y="3372675"/>
            <a:ext cx="652884" cy="43918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CPU</a:t>
            </a:r>
            <a:endParaRPr/>
          </a:p>
        </p:txBody>
      </p:sp>
      <p:sp>
        <p:nvSpPr>
          <p:cNvPr id="2985" name="Google Shape;2985;p75"/>
          <p:cNvSpPr/>
          <p:nvPr/>
        </p:nvSpPr>
        <p:spPr>
          <a:xfrm>
            <a:off x="9096544" y="1972854"/>
            <a:ext cx="652885" cy="292787"/>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DRAM</a:t>
            </a:r>
            <a:endParaRPr/>
          </a:p>
        </p:txBody>
      </p:sp>
      <p:sp>
        <p:nvSpPr>
          <p:cNvPr id="2986" name="Google Shape;2986;p75"/>
          <p:cNvSpPr/>
          <p:nvPr/>
        </p:nvSpPr>
        <p:spPr>
          <a:xfrm>
            <a:off x="9858968" y="4479496"/>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Audio</a:t>
            </a:r>
            <a:br>
              <a:rPr b="1" lang="en-US" sz="1100">
                <a:solidFill>
                  <a:schemeClr val="dk1"/>
                </a:solidFill>
                <a:latin typeface="Calibri"/>
                <a:ea typeface="Calibri"/>
                <a:cs typeface="Calibri"/>
                <a:sym typeface="Calibri"/>
              </a:rPr>
            </a:br>
            <a:r>
              <a:rPr b="1" lang="en-US" sz="1100">
                <a:solidFill>
                  <a:schemeClr val="dk1"/>
                </a:solidFill>
                <a:latin typeface="Calibri"/>
                <a:ea typeface="Calibri"/>
                <a:cs typeface="Calibri"/>
                <a:sym typeface="Calibri"/>
              </a:rPr>
              <a:t>Codec</a:t>
            </a:r>
            <a:endParaRPr/>
          </a:p>
        </p:txBody>
      </p:sp>
      <p:sp>
        <p:nvSpPr>
          <p:cNvPr id="2987" name="Google Shape;2987;p75"/>
          <p:cNvSpPr/>
          <p:nvPr/>
        </p:nvSpPr>
        <p:spPr>
          <a:xfrm>
            <a:off x="9858968" y="4337655"/>
            <a:ext cx="652885" cy="146394"/>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grpSp>
        <p:nvGrpSpPr>
          <p:cNvPr id="2988" name="Google Shape;2988;p75"/>
          <p:cNvGrpSpPr/>
          <p:nvPr/>
        </p:nvGrpSpPr>
        <p:grpSpPr>
          <a:xfrm>
            <a:off x="20319" y="1331571"/>
            <a:ext cx="7237171" cy="1935492"/>
            <a:chOff x="20319" y="1331571"/>
            <a:chExt cx="7237171" cy="1935492"/>
          </a:xfrm>
        </p:grpSpPr>
        <p:sp>
          <p:nvSpPr>
            <p:cNvPr id="2989" name="Google Shape;2989;p75"/>
            <p:cNvSpPr/>
            <p:nvPr/>
          </p:nvSpPr>
          <p:spPr>
            <a:xfrm>
              <a:off x="20319" y="1331571"/>
              <a:ext cx="7237171" cy="1935492"/>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90" name="Google Shape;2990;p75"/>
            <p:cNvSpPr/>
            <p:nvPr/>
          </p:nvSpPr>
          <p:spPr>
            <a:xfrm>
              <a:off x="101047" y="1447800"/>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LTE</a:t>
              </a:r>
              <a:br>
                <a:rPr b="1" lang="en-US" sz="1100">
                  <a:solidFill>
                    <a:schemeClr val="dk1"/>
                  </a:solidFill>
                  <a:latin typeface="Calibri"/>
                  <a:ea typeface="Calibri"/>
                  <a:cs typeface="Calibri"/>
                  <a:sym typeface="Calibri"/>
                </a:rPr>
              </a:br>
              <a:r>
                <a:rPr b="1" lang="en-US" sz="1100">
                  <a:solidFill>
                    <a:schemeClr val="dk1"/>
                  </a:solidFill>
                  <a:latin typeface="Calibri"/>
                  <a:ea typeface="Calibri"/>
                  <a:cs typeface="Calibri"/>
                  <a:sym typeface="Calibri"/>
                </a:rPr>
                <a:t>Modem</a:t>
              </a:r>
              <a:endParaRPr/>
            </a:p>
          </p:txBody>
        </p:sp>
        <p:sp>
          <p:nvSpPr>
            <p:cNvPr id="2991" name="Google Shape;2991;p75"/>
            <p:cNvSpPr/>
            <p:nvPr/>
          </p:nvSpPr>
          <p:spPr>
            <a:xfrm>
              <a:off x="109854" y="2069311"/>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CDMA</a:t>
              </a:r>
              <a:br>
                <a:rPr b="1" lang="en-US" sz="1100">
                  <a:solidFill>
                    <a:schemeClr val="dk1"/>
                  </a:solidFill>
                  <a:latin typeface="Calibri"/>
                  <a:ea typeface="Calibri"/>
                  <a:cs typeface="Calibri"/>
                  <a:sym typeface="Calibri"/>
                </a:rPr>
              </a:br>
              <a:r>
                <a:rPr b="1" lang="en-US" sz="1100">
                  <a:solidFill>
                    <a:schemeClr val="dk1"/>
                  </a:solidFill>
                  <a:latin typeface="Calibri"/>
                  <a:ea typeface="Calibri"/>
                  <a:cs typeface="Calibri"/>
                  <a:sym typeface="Calibri"/>
                </a:rPr>
                <a:t>Modem</a:t>
              </a:r>
              <a:endParaRPr/>
            </a:p>
          </p:txBody>
        </p:sp>
        <p:sp>
          <p:nvSpPr>
            <p:cNvPr id="2992" name="Google Shape;2992;p75"/>
            <p:cNvSpPr/>
            <p:nvPr/>
          </p:nvSpPr>
          <p:spPr>
            <a:xfrm>
              <a:off x="129435" y="2690822"/>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WiFi</a:t>
              </a:r>
              <a:br>
                <a:rPr b="1" lang="en-US" sz="1100">
                  <a:solidFill>
                    <a:schemeClr val="dk1"/>
                  </a:solidFill>
                  <a:latin typeface="Calibri"/>
                  <a:ea typeface="Calibri"/>
                  <a:cs typeface="Calibri"/>
                  <a:sym typeface="Calibri"/>
                </a:rPr>
              </a:br>
              <a:r>
                <a:rPr b="1" lang="en-US" sz="1100">
                  <a:solidFill>
                    <a:schemeClr val="dk1"/>
                  </a:solidFill>
                  <a:latin typeface="Calibri"/>
                  <a:ea typeface="Calibri"/>
                  <a:cs typeface="Calibri"/>
                  <a:sym typeface="Calibri"/>
                </a:rPr>
                <a:t>Modem</a:t>
              </a:r>
              <a:endParaRPr/>
            </a:p>
          </p:txBody>
        </p:sp>
        <p:sp>
          <p:nvSpPr>
            <p:cNvPr id="2993" name="Google Shape;2993;p75"/>
            <p:cNvSpPr/>
            <p:nvPr/>
          </p:nvSpPr>
          <p:spPr>
            <a:xfrm>
              <a:off x="6498204" y="1457805"/>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GPS</a:t>
              </a:r>
              <a:endParaRPr/>
            </a:p>
          </p:txBody>
        </p:sp>
        <p:sp>
          <p:nvSpPr>
            <p:cNvPr id="2994" name="Google Shape;2994;p75"/>
            <p:cNvSpPr/>
            <p:nvPr/>
          </p:nvSpPr>
          <p:spPr>
            <a:xfrm>
              <a:off x="6498204" y="2061284"/>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Bluetooth</a:t>
              </a:r>
              <a:endParaRPr/>
            </a:p>
          </p:txBody>
        </p:sp>
        <p:sp>
          <p:nvSpPr>
            <p:cNvPr id="2995" name="Google Shape;2995;p75"/>
            <p:cNvSpPr/>
            <p:nvPr/>
          </p:nvSpPr>
          <p:spPr>
            <a:xfrm>
              <a:off x="6498203" y="2665259"/>
              <a:ext cx="652885" cy="419238"/>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NFC</a:t>
              </a:r>
              <a:endParaRPr/>
            </a:p>
          </p:txBody>
        </p:sp>
        <p:sp>
          <p:nvSpPr>
            <p:cNvPr id="2996" name="Google Shape;2996;p75"/>
            <p:cNvSpPr/>
            <p:nvPr/>
          </p:nvSpPr>
          <p:spPr>
            <a:xfrm>
              <a:off x="933488" y="1447800"/>
              <a:ext cx="5429874" cy="1682203"/>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u="sng">
                  <a:solidFill>
                    <a:schemeClr val="dk1"/>
                  </a:solidFill>
                  <a:latin typeface="Arial"/>
                  <a:ea typeface="Arial"/>
                  <a:cs typeface="Arial"/>
                  <a:sym typeface="Arial"/>
                </a:rPr>
                <a:t>Source:</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External VIP ingress to Memory</a:t>
              </a:r>
              <a:endParaRPr/>
            </a:p>
            <a:p>
              <a:pPr indent="0" lvl="0" marL="0" marR="0" rtl="0" algn="l">
                <a:spcBef>
                  <a:spcPts val="0"/>
                </a:spcBef>
                <a:spcAft>
                  <a:spcPts val="0"/>
                </a:spcAft>
                <a:buNone/>
              </a:pPr>
              <a:r>
                <a:rPr lang="en-US" sz="1400" u="sng">
                  <a:solidFill>
                    <a:schemeClr val="dk1"/>
                  </a:solidFill>
                  <a:latin typeface="Arial"/>
                  <a:ea typeface="Arial"/>
                  <a:cs typeface="Arial"/>
                  <a:sym typeface="Arial"/>
                </a:rPr>
                <a:t>Memory2Memory:</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(a) Memory to External VIP egress.</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(b)  External loop back VIP ingress to Memory.</a:t>
              </a:r>
              <a:endParaRPr/>
            </a:p>
            <a:p>
              <a:pPr indent="0" lvl="0" marL="0" marR="0" rtl="0" algn="l">
                <a:spcBef>
                  <a:spcPts val="0"/>
                </a:spcBef>
                <a:spcAft>
                  <a:spcPts val="0"/>
                </a:spcAft>
                <a:buNone/>
              </a:pPr>
              <a:r>
                <a:rPr lang="en-US" sz="1400" u="sng">
                  <a:solidFill>
                    <a:schemeClr val="dk1"/>
                  </a:solidFill>
                  <a:latin typeface="Arial"/>
                  <a:ea typeface="Arial"/>
                  <a:cs typeface="Arial"/>
                  <a:sym typeface="Arial"/>
                </a:rPr>
                <a:t>Sink:</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Memory to External VIP</a:t>
              </a:r>
              <a:endParaRPr/>
            </a:p>
            <a:p>
              <a:pPr indent="-196850" lvl="0" marL="285750" marR="0" rtl="0" algn="l">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a:p>
              <a:pPr indent="-196850" lvl="0" marL="285750" marR="0" rtl="0" algn="l">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grpSp>
      <p:grpSp>
        <p:nvGrpSpPr>
          <p:cNvPr id="2997" name="Google Shape;2997;p75"/>
          <p:cNvGrpSpPr/>
          <p:nvPr/>
        </p:nvGrpSpPr>
        <p:grpSpPr>
          <a:xfrm>
            <a:off x="20319" y="3406585"/>
            <a:ext cx="3695645" cy="1567072"/>
            <a:chOff x="20319" y="3406585"/>
            <a:chExt cx="3695645" cy="1567072"/>
          </a:xfrm>
        </p:grpSpPr>
        <p:sp>
          <p:nvSpPr>
            <p:cNvPr id="2998" name="Google Shape;2998;p75"/>
            <p:cNvSpPr/>
            <p:nvPr/>
          </p:nvSpPr>
          <p:spPr>
            <a:xfrm>
              <a:off x="20319" y="3406585"/>
              <a:ext cx="3695645" cy="1567072"/>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99" name="Google Shape;2999;p75"/>
            <p:cNvSpPr/>
            <p:nvPr/>
          </p:nvSpPr>
          <p:spPr>
            <a:xfrm>
              <a:off x="803962" y="4457701"/>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Audio</a:t>
              </a:r>
              <a:br>
                <a:rPr b="1" lang="en-US" sz="1100">
                  <a:solidFill>
                    <a:schemeClr val="dk1"/>
                  </a:solidFill>
                  <a:latin typeface="Calibri"/>
                  <a:ea typeface="Calibri"/>
                  <a:cs typeface="Calibri"/>
                  <a:sym typeface="Calibri"/>
                </a:rPr>
              </a:br>
              <a:r>
                <a:rPr b="1" lang="en-US" sz="1100">
                  <a:solidFill>
                    <a:schemeClr val="dk1"/>
                  </a:solidFill>
                  <a:latin typeface="Calibri"/>
                  <a:ea typeface="Calibri"/>
                  <a:cs typeface="Calibri"/>
                  <a:sym typeface="Calibri"/>
                </a:rPr>
                <a:t>Codec</a:t>
              </a:r>
              <a:endParaRPr/>
            </a:p>
          </p:txBody>
        </p:sp>
        <p:sp>
          <p:nvSpPr>
            <p:cNvPr id="3000" name="Google Shape;3000;p75"/>
            <p:cNvSpPr/>
            <p:nvPr/>
          </p:nvSpPr>
          <p:spPr>
            <a:xfrm>
              <a:off x="2087007" y="4448449"/>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Display</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Processor</a:t>
              </a:r>
              <a:endParaRPr/>
            </a:p>
          </p:txBody>
        </p:sp>
        <p:sp>
          <p:nvSpPr>
            <p:cNvPr id="3001" name="Google Shape;3001;p75"/>
            <p:cNvSpPr/>
            <p:nvPr/>
          </p:nvSpPr>
          <p:spPr>
            <a:xfrm>
              <a:off x="245605" y="3664976"/>
              <a:ext cx="3228878" cy="672679"/>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u="sng">
                  <a:solidFill>
                    <a:schemeClr val="dk1"/>
                  </a:solidFill>
                  <a:latin typeface="Arial"/>
                  <a:ea typeface="Arial"/>
                  <a:cs typeface="Arial"/>
                  <a:sym typeface="Arial"/>
                </a:rPr>
                <a:t>Sink:</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Memory to External VIP</a:t>
              </a:r>
              <a:endParaRPr/>
            </a:p>
            <a:p>
              <a:pPr indent="-196850" lvl="0" marL="285750" marR="0" rtl="0" algn="l">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a:p>
              <a:pPr indent="-196850" lvl="0" marL="285750" marR="0" rtl="0" algn="l">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grpSp>
      <p:grpSp>
        <p:nvGrpSpPr>
          <p:cNvPr id="3002" name="Google Shape;3002;p75"/>
          <p:cNvGrpSpPr/>
          <p:nvPr/>
        </p:nvGrpSpPr>
        <p:grpSpPr>
          <a:xfrm>
            <a:off x="3813425" y="3406591"/>
            <a:ext cx="3423745" cy="1553963"/>
            <a:chOff x="3813425" y="3406591"/>
            <a:chExt cx="3423745" cy="1553963"/>
          </a:xfrm>
        </p:grpSpPr>
        <p:sp>
          <p:nvSpPr>
            <p:cNvPr id="3003" name="Google Shape;3003;p75"/>
            <p:cNvSpPr/>
            <p:nvPr/>
          </p:nvSpPr>
          <p:spPr>
            <a:xfrm>
              <a:off x="3813425" y="3406591"/>
              <a:ext cx="3423745" cy="1553963"/>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04" name="Google Shape;3004;p75"/>
            <p:cNvSpPr/>
            <p:nvPr/>
          </p:nvSpPr>
          <p:spPr>
            <a:xfrm>
              <a:off x="3881034" y="3649603"/>
              <a:ext cx="3301095" cy="672679"/>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u="sng">
                  <a:solidFill>
                    <a:schemeClr val="dk1"/>
                  </a:solidFill>
                  <a:latin typeface="Arial"/>
                  <a:ea typeface="Arial"/>
                  <a:cs typeface="Arial"/>
                  <a:sym typeface="Arial"/>
                </a:rPr>
                <a:t>Source:</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External VIP to Memory</a:t>
              </a:r>
              <a:endParaRPr/>
            </a:p>
          </p:txBody>
        </p:sp>
        <p:sp>
          <p:nvSpPr>
            <p:cNvPr id="3005" name="Google Shape;3005;p75"/>
            <p:cNvSpPr/>
            <p:nvPr/>
          </p:nvSpPr>
          <p:spPr>
            <a:xfrm>
              <a:off x="6052715" y="4419600"/>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Camera</a:t>
              </a:r>
              <a:endParaRPr/>
            </a:p>
          </p:txBody>
        </p:sp>
        <p:sp>
          <p:nvSpPr>
            <p:cNvPr id="3006" name="Google Shape;3006;p75"/>
            <p:cNvSpPr/>
            <p:nvPr/>
          </p:nvSpPr>
          <p:spPr>
            <a:xfrm>
              <a:off x="4604915" y="4419600"/>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Touchpad</a:t>
              </a:r>
              <a:endParaRPr/>
            </a:p>
          </p:txBody>
        </p:sp>
      </p:grpSp>
      <p:grpSp>
        <p:nvGrpSpPr>
          <p:cNvPr id="3007" name="Google Shape;3007;p75"/>
          <p:cNvGrpSpPr/>
          <p:nvPr/>
        </p:nvGrpSpPr>
        <p:grpSpPr>
          <a:xfrm>
            <a:off x="271651" y="5166024"/>
            <a:ext cx="3633363" cy="892641"/>
            <a:chOff x="271651" y="5166024"/>
            <a:chExt cx="3633363" cy="892641"/>
          </a:xfrm>
        </p:grpSpPr>
        <p:sp>
          <p:nvSpPr>
            <p:cNvPr id="3008" name="Google Shape;3008;p75"/>
            <p:cNvSpPr/>
            <p:nvPr/>
          </p:nvSpPr>
          <p:spPr>
            <a:xfrm>
              <a:off x="271651" y="5166024"/>
              <a:ext cx="3633363" cy="892641"/>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09" name="Google Shape;3009;p75"/>
            <p:cNvSpPr/>
            <p:nvPr/>
          </p:nvSpPr>
          <p:spPr>
            <a:xfrm>
              <a:off x="400434" y="5396146"/>
              <a:ext cx="652885" cy="51538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DMA</a:t>
              </a:r>
              <a:endParaRPr/>
            </a:p>
          </p:txBody>
        </p:sp>
        <p:sp>
          <p:nvSpPr>
            <p:cNvPr id="3010" name="Google Shape;3010;p75"/>
            <p:cNvSpPr/>
            <p:nvPr/>
          </p:nvSpPr>
          <p:spPr>
            <a:xfrm>
              <a:off x="1299935" y="5262212"/>
              <a:ext cx="2513490" cy="591300"/>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u="sng">
                  <a:solidFill>
                    <a:schemeClr val="dk1"/>
                  </a:solidFill>
                  <a:latin typeface="Arial"/>
                  <a:ea typeface="Arial"/>
                  <a:cs typeface="Arial"/>
                  <a:sym typeface="Arial"/>
                </a:rPr>
                <a:t>Memory2Memory:</a:t>
              </a:r>
              <a:endParaRPr/>
            </a:p>
            <a:p>
              <a:pPr indent="0" lvl="0" marL="0" marR="0" rtl="0" algn="l">
                <a:spcBef>
                  <a:spcPts val="0"/>
                </a:spcBef>
                <a:spcAft>
                  <a:spcPts val="0"/>
                </a:spcAft>
                <a:buNone/>
              </a:pPr>
              <a:r>
                <a:rPr lang="en-US" sz="1400">
                  <a:solidFill>
                    <a:schemeClr val="dk1"/>
                  </a:solidFill>
                  <a:latin typeface="Arial"/>
                  <a:ea typeface="Arial"/>
                  <a:cs typeface="Arial"/>
                  <a:sym typeface="Arial"/>
                </a:rPr>
                <a:t>DMA Transfer</a:t>
              </a:r>
              <a:endParaRPr/>
            </a:p>
          </p:txBody>
        </p:sp>
      </p:grpSp>
      <p:grpSp>
        <p:nvGrpSpPr>
          <p:cNvPr id="3011" name="Google Shape;3011;p75"/>
          <p:cNvGrpSpPr/>
          <p:nvPr/>
        </p:nvGrpSpPr>
        <p:grpSpPr>
          <a:xfrm>
            <a:off x="4008206" y="5212202"/>
            <a:ext cx="3650152" cy="846463"/>
            <a:chOff x="4008206" y="5212202"/>
            <a:chExt cx="3650152" cy="846463"/>
          </a:xfrm>
        </p:grpSpPr>
        <p:sp>
          <p:nvSpPr>
            <p:cNvPr id="3012" name="Google Shape;3012;p75"/>
            <p:cNvSpPr/>
            <p:nvPr/>
          </p:nvSpPr>
          <p:spPr>
            <a:xfrm>
              <a:off x="4008206" y="5212202"/>
              <a:ext cx="3650152" cy="846463"/>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13" name="Google Shape;3013;p75"/>
            <p:cNvSpPr/>
            <p:nvPr/>
          </p:nvSpPr>
          <p:spPr>
            <a:xfrm>
              <a:off x="4075209" y="5472346"/>
              <a:ext cx="652884" cy="43918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CPU</a:t>
              </a:r>
              <a:endParaRPr/>
            </a:p>
          </p:txBody>
        </p:sp>
        <p:sp>
          <p:nvSpPr>
            <p:cNvPr id="3014" name="Google Shape;3014;p75"/>
            <p:cNvSpPr/>
            <p:nvPr/>
          </p:nvSpPr>
          <p:spPr>
            <a:xfrm>
              <a:off x="4836952" y="5326459"/>
              <a:ext cx="2520759" cy="658037"/>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400" u="sng">
                  <a:solidFill>
                    <a:schemeClr val="dk1"/>
                  </a:solidFill>
                  <a:latin typeface="Arial"/>
                  <a:ea typeface="Arial"/>
                  <a:cs typeface="Arial"/>
                  <a:sym typeface="Arial"/>
                </a:rPr>
                <a:t>Memory2Memory:</a:t>
              </a:r>
              <a:endParaRPr/>
            </a:p>
            <a:p>
              <a:pPr indent="-342900" lvl="0" marL="342900" marR="0" rtl="0" algn="l">
                <a:spcBef>
                  <a:spcPts val="0"/>
                </a:spcBef>
                <a:spcAft>
                  <a:spcPts val="0"/>
                </a:spcAft>
                <a:buClr>
                  <a:schemeClr val="dk1"/>
                </a:buClr>
                <a:buSzPts val="1400"/>
                <a:buFont typeface="Arial"/>
                <a:buAutoNum type="alphaLcParenBoth"/>
              </a:pPr>
              <a:r>
                <a:rPr lang="en-US" sz="1400">
                  <a:solidFill>
                    <a:schemeClr val="dk1"/>
                  </a:solidFill>
                  <a:latin typeface="Arial"/>
                  <a:ea typeface="Arial"/>
                  <a:cs typeface="Arial"/>
                  <a:sym typeface="Arial"/>
                </a:rPr>
                <a:t>Read Memory</a:t>
              </a:r>
              <a:endParaRPr/>
            </a:p>
            <a:p>
              <a:pPr indent="-342900" lvl="0" marL="342900" marR="0" rtl="0" algn="l">
                <a:spcBef>
                  <a:spcPts val="0"/>
                </a:spcBef>
                <a:spcAft>
                  <a:spcPts val="0"/>
                </a:spcAft>
                <a:buClr>
                  <a:schemeClr val="dk1"/>
                </a:buClr>
                <a:buSzPts val="1400"/>
                <a:buFont typeface="Arial"/>
                <a:buAutoNum type="alphaLcParenBoth"/>
              </a:pPr>
              <a:r>
                <a:rPr lang="en-US" sz="1400">
                  <a:solidFill>
                    <a:schemeClr val="dk1"/>
                  </a:solidFill>
                  <a:latin typeface="Arial"/>
                  <a:ea typeface="Arial"/>
                  <a:cs typeface="Arial"/>
                  <a:sym typeface="Arial"/>
                </a:rPr>
                <a:t>Write Memory</a:t>
              </a:r>
              <a:endParaRPr/>
            </a:p>
          </p:txBody>
        </p:sp>
      </p:grpSp>
      <p:sp>
        <p:nvSpPr>
          <p:cNvPr id="3015" name="Google Shape;3015;p75"/>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3016" name="Google Shape;3016;p75"/>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0" name="Shape 3020"/>
        <p:cNvGrpSpPr/>
        <p:nvPr/>
      </p:nvGrpSpPr>
      <p:grpSpPr>
        <a:xfrm>
          <a:off x="0" y="0"/>
          <a:ext cx="0" cy="0"/>
          <a:chOff x="0" y="0"/>
          <a:chExt cx="0" cy="0"/>
        </a:xfrm>
      </p:grpSpPr>
      <p:sp>
        <p:nvSpPr>
          <p:cNvPr id="3021" name="Google Shape;3021;p76"/>
          <p:cNvSpPr/>
          <p:nvPr/>
        </p:nvSpPr>
        <p:spPr>
          <a:xfrm>
            <a:off x="4008206" y="5212202"/>
            <a:ext cx="3650152" cy="846463"/>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22" name="Google Shape;3022;p76"/>
          <p:cNvSpPr/>
          <p:nvPr/>
        </p:nvSpPr>
        <p:spPr>
          <a:xfrm>
            <a:off x="271651" y="5166024"/>
            <a:ext cx="3633363" cy="892641"/>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23" name="Google Shape;3023;p76"/>
          <p:cNvSpPr/>
          <p:nvPr/>
        </p:nvSpPr>
        <p:spPr>
          <a:xfrm>
            <a:off x="3813425" y="3406591"/>
            <a:ext cx="3423745" cy="1553963"/>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24" name="Google Shape;3024;p76"/>
          <p:cNvSpPr/>
          <p:nvPr/>
        </p:nvSpPr>
        <p:spPr>
          <a:xfrm>
            <a:off x="20319" y="3406585"/>
            <a:ext cx="3695645" cy="1567072"/>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25" name="Google Shape;3025;p76"/>
          <p:cNvSpPr/>
          <p:nvPr/>
        </p:nvSpPr>
        <p:spPr>
          <a:xfrm>
            <a:off x="20319" y="1331571"/>
            <a:ext cx="7237171" cy="1935492"/>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26" name="Google Shape;3026;p76"/>
          <p:cNvSpPr txBox="1"/>
          <p:nvPr>
            <p:ph type="title"/>
          </p:nvPr>
        </p:nvSpPr>
        <p:spPr>
          <a:xfrm>
            <a:off x="2614116" y="292442"/>
            <a:ext cx="9966960" cy="109728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IP Owner’s Action</a:t>
            </a:r>
            <a:endParaRPr/>
          </a:p>
        </p:txBody>
      </p:sp>
      <p:sp>
        <p:nvSpPr>
          <p:cNvPr id="3027" name="Google Shape;3027;p76"/>
          <p:cNvSpPr/>
          <p:nvPr/>
        </p:nvSpPr>
        <p:spPr>
          <a:xfrm>
            <a:off x="7859787" y="1901131"/>
            <a:ext cx="3817166" cy="3178953"/>
          </a:xfrm>
          <a:prstGeom prst="roundRect">
            <a:avLst>
              <a:gd fmla="val 10183"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Tahoma"/>
              <a:ea typeface="Tahoma"/>
              <a:cs typeface="Tahoma"/>
              <a:sym typeface="Tahoma"/>
            </a:endParaRPr>
          </a:p>
        </p:txBody>
      </p:sp>
      <p:sp>
        <p:nvSpPr>
          <p:cNvPr id="3028" name="Google Shape;3028;p76"/>
          <p:cNvSpPr/>
          <p:nvPr/>
        </p:nvSpPr>
        <p:spPr>
          <a:xfrm>
            <a:off x="8454448" y="2269818"/>
            <a:ext cx="652885" cy="146394"/>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sp>
        <p:nvSpPr>
          <p:cNvPr id="3029" name="Google Shape;3029;p76"/>
          <p:cNvSpPr/>
          <p:nvPr/>
        </p:nvSpPr>
        <p:spPr>
          <a:xfrm>
            <a:off x="8389708" y="4494730"/>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Display</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Processor</a:t>
            </a:r>
            <a:endParaRPr/>
          </a:p>
        </p:txBody>
      </p:sp>
      <p:sp>
        <p:nvSpPr>
          <p:cNvPr id="3030" name="Google Shape;3030;p76"/>
          <p:cNvSpPr/>
          <p:nvPr/>
        </p:nvSpPr>
        <p:spPr>
          <a:xfrm>
            <a:off x="8389708" y="4352889"/>
            <a:ext cx="652885" cy="146394"/>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pic>
        <p:nvPicPr>
          <p:cNvPr id="3031" name="Google Shape;3031;p76"/>
          <p:cNvPicPr preferRelativeResize="0"/>
          <p:nvPr/>
        </p:nvPicPr>
        <p:blipFill rotWithShape="1">
          <a:blip r:embed="rId3">
            <a:alphaModFix/>
          </a:blip>
          <a:srcRect b="15985" l="69282" r="5264" t="15656"/>
          <a:stretch/>
        </p:blipFill>
        <p:spPr>
          <a:xfrm>
            <a:off x="8545537" y="5241791"/>
            <a:ext cx="335603" cy="591300"/>
          </a:xfrm>
          <a:prstGeom prst="rect">
            <a:avLst/>
          </a:prstGeom>
          <a:noFill/>
          <a:ln cap="flat" cmpd="sng" w="19050">
            <a:solidFill>
              <a:schemeClr val="dk1"/>
            </a:solidFill>
            <a:prstDash val="solid"/>
            <a:round/>
            <a:headEnd len="sm" w="sm" type="none"/>
            <a:tailEnd len="sm" w="sm" type="none"/>
          </a:ln>
        </p:spPr>
      </p:pic>
      <p:sp>
        <p:nvSpPr>
          <p:cNvPr id="3032" name="Google Shape;3032;p76"/>
          <p:cNvSpPr/>
          <p:nvPr/>
        </p:nvSpPr>
        <p:spPr>
          <a:xfrm>
            <a:off x="9161041" y="2272034"/>
            <a:ext cx="652885" cy="146394"/>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pic>
        <p:nvPicPr>
          <p:cNvPr id="3033" name="Google Shape;3033;p76"/>
          <p:cNvPicPr preferRelativeResize="0"/>
          <p:nvPr/>
        </p:nvPicPr>
        <p:blipFill rotWithShape="1">
          <a:blip r:embed="rId4">
            <a:alphaModFix/>
          </a:blip>
          <a:srcRect b="0" l="0" r="0" t="0"/>
          <a:stretch/>
        </p:blipFill>
        <p:spPr>
          <a:xfrm>
            <a:off x="9153274" y="5231034"/>
            <a:ext cx="666722" cy="400033"/>
          </a:xfrm>
          <a:prstGeom prst="rect">
            <a:avLst/>
          </a:prstGeom>
          <a:noFill/>
          <a:ln cap="flat" cmpd="sng" w="9525">
            <a:solidFill>
              <a:schemeClr val="dk1"/>
            </a:solidFill>
            <a:prstDash val="solid"/>
            <a:round/>
            <a:headEnd len="sm" w="sm" type="none"/>
            <a:tailEnd len="sm" w="sm" type="none"/>
          </a:ln>
        </p:spPr>
      </p:pic>
      <p:sp>
        <p:nvSpPr>
          <p:cNvPr id="3034" name="Google Shape;3034;p76"/>
          <p:cNvSpPr/>
          <p:nvPr/>
        </p:nvSpPr>
        <p:spPr>
          <a:xfrm>
            <a:off x="9151569" y="4494730"/>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Touchpad</a:t>
            </a:r>
            <a:endParaRPr/>
          </a:p>
        </p:txBody>
      </p:sp>
      <p:sp>
        <p:nvSpPr>
          <p:cNvPr id="3035" name="Google Shape;3035;p76"/>
          <p:cNvSpPr/>
          <p:nvPr/>
        </p:nvSpPr>
        <p:spPr>
          <a:xfrm>
            <a:off x="9151569" y="4352889"/>
            <a:ext cx="652885" cy="146394"/>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cxnSp>
        <p:nvCxnSpPr>
          <p:cNvPr id="3036" name="Google Shape;3036;p76"/>
          <p:cNvCxnSpPr/>
          <p:nvPr/>
        </p:nvCxnSpPr>
        <p:spPr>
          <a:xfrm rot="-5400000">
            <a:off x="9330563" y="5087802"/>
            <a:ext cx="295500" cy="600"/>
          </a:xfrm>
          <a:prstGeom prst="bentConnector3">
            <a:avLst>
              <a:gd fmla="val 49983" name="adj1"/>
            </a:avLst>
          </a:prstGeom>
          <a:noFill/>
          <a:ln cap="flat" cmpd="sng" w="38100">
            <a:solidFill>
              <a:srgbClr val="4F6128"/>
            </a:solidFill>
            <a:prstDash val="solid"/>
            <a:round/>
            <a:headEnd len="med" w="med" type="triangle"/>
            <a:tailEnd len="med" w="med" type="triangle"/>
          </a:ln>
        </p:spPr>
      </p:cxnSp>
      <p:pic>
        <p:nvPicPr>
          <p:cNvPr descr="Image result for iphone camera icon" id="3037" name="Google Shape;3037;p76"/>
          <p:cNvPicPr preferRelativeResize="0"/>
          <p:nvPr/>
        </p:nvPicPr>
        <p:blipFill rotWithShape="1">
          <a:blip r:embed="rId5">
            <a:alphaModFix/>
          </a:blip>
          <a:srcRect b="20701" l="27170" r="30840" t="18256"/>
          <a:stretch/>
        </p:blipFill>
        <p:spPr>
          <a:xfrm>
            <a:off x="10841097" y="5238771"/>
            <a:ext cx="415065" cy="415065"/>
          </a:xfrm>
          <a:prstGeom prst="roundRect">
            <a:avLst>
              <a:gd fmla="val 16667" name="adj"/>
            </a:avLst>
          </a:prstGeom>
          <a:noFill/>
          <a:ln>
            <a:noFill/>
          </a:ln>
        </p:spPr>
      </p:pic>
      <p:sp>
        <p:nvSpPr>
          <p:cNvPr id="3038" name="Google Shape;3038;p76"/>
          <p:cNvSpPr/>
          <p:nvPr/>
        </p:nvSpPr>
        <p:spPr>
          <a:xfrm>
            <a:off x="10722137" y="4494730"/>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Camera</a:t>
            </a:r>
            <a:endParaRPr/>
          </a:p>
        </p:txBody>
      </p:sp>
      <p:sp>
        <p:nvSpPr>
          <p:cNvPr id="3039" name="Google Shape;3039;p76"/>
          <p:cNvSpPr/>
          <p:nvPr/>
        </p:nvSpPr>
        <p:spPr>
          <a:xfrm>
            <a:off x="10722138" y="4352889"/>
            <a:ext cx="652885" cy="146394"/>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pic>
        <p:nvPicPr>
          <p:cNvPr descr="Image result for wifi icon iphone" id="3040" name="Google Shape;3040;p76"/>
          <p:cNvPicPr preferRelativeResize="0"/>
          <p:nvPr/>
        </p:nvPicPr>
        <p:blipFill rotWithShape="1">
          <a:blip r:embed="rId6">
            <a:alphaModFix/>
          </a:blip>
          <a:srcRect b="0" l="0" r="0" t="0"/>
          <a:stretch/>
        </p:blipFill>
        <p:spPr>
          <a:xfrm>
            <a:off x="7336971" y="3683597"/>
            <a:ext cx="493444" cy="388997"/>
          </a:xfrm>
          <a:prstGeom prst="rect">
            <a:avLst/>
          </a:prstGeom>
          <a:noFill/>
          <a:ln>
            <a:noFill/>
          </a:ln>
        </p:spPr>
      </p:pic>
      <p:pic>
        <p:nvPicPr>
          <p:cNvPr id="3041" name="Google Shape;3041;p76"/>
          <p:cNvPicPr preferRelativeResize="0"/>
          <p:nvPr/>
        </p:nvPicPr>
        <p:blipFill rotWithShape="1">
          <a:blip r:embed="rId7">
            <a:alphaModFix/>
          </a:blip>
          <a:srcRect b="0" l="25317" r="26155" t="0"/>
          <a:stretch/>
        </p:blipFill>
        <p:spPr>
          <a:xfrm>
            <a:off x="7332003" y="1969970"/>
            <a:ext cx="491270" cy="457200"/>
          </a:xfrm>
          <a:prstGeom prst="rect">
            <a:avLst/>
          </a:prstGeom>
          <a:noFill/>
          <a:ln>
            <a:noFill/>
          </a:ln>
        </p:spPr>
      </p:pic>
      <p:cxnSp>
        <p:nvCxnSpPr>
          <p:cNvPr id="3042" name="Google Shape;3042;p76"/>
          <p:cNvCxnSpPr/>
          <p:nvPr/>
        </p:nvCxnSpPr>
        <p:spPr>
          <a:xfrm rot="-5400000">
            <a:off x="10105362" y="5093266"/>
            <a:ext cx="295500" cy="600"/>
          </a:xfrm>
          <a:prstGeom prst="bentConnector3">
            <a:avLst>
              <a:gd fmla="val 49983" name="adj1"/>
            </a:avLst>
          </a:prstGeom>
          <a:noFill/>
          <a:ln cap="flat" cmpd="sng" w="38100">
            <a:solidFill>
              <a:srgbClr val="4F6128"/>
            </a:solidFill>
            <a:prstDash val="solid"/>
            <a:round/>
            <a:headEnd len="med" w="med" type="triangle"/>
            <a:tailEnd len="med" w="med" type="triangle"/>
          </a:ln>
        </p:spPr>
      </p:cxnSp>
      <p:grpSp>
        <p:nvGrpSpPr>
          <p:cNvPr id="3043" name="Google Shape;3043;p76"/>
          <p:cNvGrpSpPr/>
          <p:nvPr/>
        </p:nvGrpSpPr>
        <p:grpSpPr>
          <a:xfrm>
            <a:off x="10012352" y="5295837"/>
            <a:ext cx="487057" cy="284919"/>
            <a:chOff x="4323839" y="5414767"/>
            <a:chExt cx="487057" cy="284919"/>
          </a:xfrm>
        </p:grpSpPr>
        <p:pic>
          <p:nvPicPr>
            <p:cNvPr descr="Image result for iphone mic icon" id="3044" name="Google Shape;3044;p76"/>
            <p:cNvPicPr preferRelativeResize="0"/>
            <p:nvPr/>
          </p:nvPicPr>
          <p:blipFill rotWithShape="1">
            <a:blip r:embed="rId8">
              <a:alphaModFix/>
            </a:blip>
            <a:srcRect b="0" l="0" r="0" t="0"/>
            <a:stretch/>
          </p:blipFill>
          <p:spPr>
            <a:xfrm>
              <a:off x="4323839" y="5425366"/>
              <a:ext cx="274320" cy="274320"/>
            </a:xfrm>
            <a:prstGeom prst="rect">
              <a:avLst/>
            </a:prstGeom>
            <a:noFill/>
            <a:ln>
              <a:noFill/>
            </a:ln>
          </p:spPr>
        </p:pic>
        <p:pic>
          <p:nvPicPr>
            <p:cNvPr descr="Related image" id="3045" name="Google Shape;3045;p76"/>
            <p:cNvPicPr preferRelativeResize="0"/>
            <p:nvPr/>
          </p:nvPicPr>
          <p:blipFill rotWithShape="1">
            <a:blip r:embed="rId9">
              <a:alphaModFix/>
            </a:blip>
            <a:srcRect b="0" l="0" r="0" t="0"/>
            <a:stretch/>
          </p:blipFill>
          <p:spPr>
            <a:xfrm>
              <a:off x="4536576" y="5414767"/>
              <a:ext cx="274320" cy="274320"/>
            </a:xfrm>
            <a:prstGeom prst="rect">
              <a:avLst/>
            </a:prstGeom>
            <a:noFill/>
            <a:ln>
              <a:noFill/>
            </a:ln>
          </p:spPr>
        </p:pic>
      </p:grpSp>
      <p:sp>
        <p:nvSpPr>
          <p:cNvPr id="3046" name="Google Shape;3046;p76"/>
          <p:cNvSpPr/>
          <p:nvPr/>
        </p:nvSpPr>
        <p:spPr>
          <a:xfrm>
            <a:off x="9212896" y="3795265"/>
            <a:ext cx="1304685" cy="146394"/>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sp>
        <p:nvSpPr>
          <p:cNvPr id="3047" name="Google Shape;3047;p76"/>
          <p:cNvSpPr/>
          <p:nvPr/>
        </p:nvSpPr>
        <p:spPr>
          <a:xfrm>
            <a:off x="8203332" y="3722468"/>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WiFi</a:t>
            </a:r>
            <a:br>
              <a:rPr b="1" lang="en-US" sz="1100">
                <a:solidFill>
                  <a:schemeClr val="dk1"/>
                </a:solidFill>
                <a:latin typeface="Calibri"/>
                <a:ea typeface="Calibri"/>
                <a:cs typeface="Calibri"/>
                <a:sym typeface="Calibri"/>
              </a:rPr>
            </a:br>
            <a:r>
              <a:rPr b="1" lang="en-US" sz="1100">
                <a:solidFill>
                  <a:schemeClr val="dk1"/>
                </a:solidFill>
                <a:latin typeface="Calibri"/>
                <a:ea typeface="Calibri"/>
                <a:cs typeface="Calibri"/>
                <a:sym typeface="Calibri"/>
              </a:rPr>
              <a:t>Modem</a:t>
            </a:r>
            <a:endParaRPr/>
          </a:p>
        </p:txBody>
      </p:sp>
      <p:sp>
        <p:nvSpPr>
          <p:cNvPr id="3048" name="Google Shape;3048;p76"/>
          <p:cNvSpPr/>
          <p:nvPr/>
        </p:nvSpPr>
        <p:spPr>
          <a:xfrm rot="5400000">
            <a:off x="8712467" y="3873062"/>
            <a:ext cx="437613" cy="133122"/>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sp>
        <p:nvSpPr>
          <p:cNvPr id="3049" name="Google Shape;3049;p76"/>
          <p:cNvSpPr/>
          <p:nvPr/>
        </p:nvSpPr>
        <p:spPr>
          <a:xfrm>
            <a:off x="9867697" y="3354959"/>
            <a:ext cx="652884" cy="43918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CPU</a:t>
            </a:r>
            <a:endParaRPr/>
          </a:p>
        </p:txBody>
      </p:sp>
      <p:sp>
        <p:nvSpPr>
          <p:cNvPr id="3050" name="Google Shape;3050;p76"/>
          <p:cNvSpPr/>
          <p:nvPr/>
        </p:nvSpPr>
        <p:spPr>
          <a:xfrm>
            <a:off x="9211784" y="2913549"/>
            <a:ext cx="652884" cy="43918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CPU</a:t>
            </a:r>
            <a:endParaRPr/>
          </a:p>
        </p:txBody>
      </p:sp>
      <p:sp>
        <p:nvSpPr>
          <p:cNvPr id="3051" name="Google Shape;3051;p76"/>
          <p:cNvSpPr/>
          <p:nvPr/>
        </p:nvSpPr>
        <p:spPr>
          <a:xfrm>
            <a:off x="9866585" y="2912425"/>
            <a:ext cx="652884" cy="43918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CPU</a:t>
            </a:r>
            <a:endParaRPr/>
          </a:p>
        </p:txBody>
      </p:sp>
      <p:sp>
        <p:nvSpPr>
          <p:cNvPr id="3052" name="Google Shape;3052;p76"/>
          <p:cNvSpPr/>
          <p:nvPr/>
        </p:nvSpPr>
        <p:spPr>
          <a:xfrm rot="-5400000">
            <a:off x="7830940" y="2652884"/>
            <a:ext cx="404713" cy="293092"/>
          </a:xfrm>
          <a:prstGeom prst="triangle">
            <a:avLst>
              <a:gd fmla="val 50000"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053" name="Google Shape;3053;p76"/>
          <p:cNvSpPr/>
          <p:nvPr/>
        </p:nvSpPr>
        <p:spPr>
          <a:xfrm rot="-5400000">
            <a:off x="7837968" y="3218168"/>
            <a:ext cx="404713" cy="293092"/>
          </a:xfrm>
          <a:prstGeom prst="triangle">
            <a:avLst>
              <a:gd fmla="val 50000"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cxnSp>
        <p:nvCxnSpPr>
          <p:cNvPr id="3054" name="Google Shape;3054;p76"/>
          <p:cNvCxnSpPr>
            <a:stCxn id="3041" idx="2"/>
            <a:endCxn id="3053" idx="0"/>
          </p:cNvCxnSpPr>
          <p:nvPr/>
        </p:nvCxnSpPr>
        <p:spPr>
          <a:xfrm flipH="1" rot="-5400000">
            <a:off x="7266988" y="2737820"/>
            <a:ext cx="937500" cy="316200"/>
          </a:xfrm>
          <a:prstGeom prst="bentConnector2">
            <a:avLst/>
          </a:prstGeom>
          <a:noFill/>
          <a:ln cap="flat" cmpd="sng" w="19050">
            <a:solidFill>
              <a:srgbClr val="44546A"/>
            </a:solidFill>
            <a:prstDash val="solid"/>
            <a:round/>
            <a:headEnd len="sm" w="sm" type="none"/>
            <a:tailEnd len="sm" w="sm" type="none"/>
          </a:ln>
        </p:spPr>
      </p:cxnSp>
      <p:sp>
        <p:nvSpPr>
          <p:cNvPr id="3055" name="Google Shape;3055;p76"/>
          <p:cNvSpPr/>
          <p:nvPr/>
        </p:nvSpPr>
        <p:spPr>
          <a:xfrm>
            <a:off x="9890292" y="1988088"/>
            <a:ext cx="652885" cy="292787"/>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Flash</a:t>
            </a:r>
            <a:endParaRPr/>
          </a:p>
        </p:txBody>
      </p:sp>
      <p:sp>
        <p:nvSpPr>
          <p:cNvPr id="3056" name="Google Shape;3056;p76"/>
          <p:cNvSpPr/>
          <p:nvPr/>
        </p:nvSpPr>
        <p:spPr>
          <a:xfrm>
            <a:off x="9892003" y="2273749"/>
            <a:ext cx="652885" cy="146394"/>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sp>
        <p:nvSpPr>
          <p:cNvPr id="3057" name="Google Shape;3057;p76"/>
          <p:cNvSpPr/>
          <p:nvPr/>
        </p:nvSpPr>
        <p:spPr>
          <a:xfrm>
            <a:off x="10907643" y="2660626"/>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GPS</a:t>
            </a:r>
            <a:endParaRPr/>
          </a:p>
        </p:txBody>
      </p:sp>
      <p:sp>
        <p:nvSpPr>
          <p:cNvPr id="3058" name="Google Shape;3058;p76"/>
          <p:cNvSpPr/>
          <p:nvPr/>
        </p:nvSpPr>
        <p:spPr>
          <a:xfrm rot="5400000">
            <a:off x="10622883" y="2815143"/>
            <a:ext cx="429768" cy="133122"/>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sp>
        <p:nvSpPr>
          <p:cNvPr id="3059" name="Google Shape;3059;p76"/>
          <p:cNvSpPr/>
          <p:nvPr/>
        </p:nvSpPr>
        <p:spPr>
          <a:xfrm>
            <a:off x="10906530" y="3189859"/>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Bluetooth</a:t>
            </a:r>
            <a:endParaRPr/>
          </a:p>
        </p:txBody>
      </p:sp>
      <p:sp>
        <p:nvSpPr>
          <p:cNvPr id="3060" name="Google Shape;3060;p76"/>
          <p:cNvSpPr/>
          <p:nvPr/>
        </p:nvSpPr>
        <p:spPr>
          <a:xfrm rot="5400000">
            <a:off x="10618493" y="3341099"/>
            <a:ext cx="436322" cy="133122"/>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sp>
        <p:nvSpPr>
          <p:cNvPr id="3061" name="Google Shape;3061;p76"/>
          <p:cNvSpPr/>
          <p:nvPr/>
        </p:nvSpPr>
        <p:spPr>
          <a:xfrm>
            <a:off x="10905418" y="3705135"/>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NFC</a:t>
            </a:r>
            <a:endParaRPr/>
          </a:p>
        </p:txBody>
      </p:sp>
      <p:sp>
        <p:nvSpPr>
          <p:cNvPr id="3062" name="Google Shape;3062;p76"/>
          <p:cNvSpPr/>
          <p:nvPr/>
        </p:nvSpPr>
        <p:spPr>
          <a:xfrm rot="5400000">
            <a:off x="10616763" y="3855757"/>
            <a:ext cx="437558" cy="133122"/>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sp>
        <p:nvSpPr>
          <p:cNvPr id="3063" name="Google Shape;3063;p76"/>
          <p:cNvSpPr/>
          <p:nvPr/>
        </p:nvSpPr>
        <p:spPr>
          <a:xfrm rot="5400000">
            <a:off x="8712058" y="2740711"/>
            <a:ext cx="436161" cy="133122"/>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sp>
        <p:nvSpPr>
          <p:cNvPr id="3064" name="Google Shape;3064;p76"/>
          <p:cNvSpPr/>
          <p:nvPr/>
        </p:nvSpPr>
        <p:spPr>
          <a:xfrm rot="5400000">
            <a:off x="8700564" y="3316844"/>
            <a:ext cx="456926" cy="133122"/>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sp>
        <p:nvSpPr>
          <p:cNvPr id="3065" name="Google Shape;3065;p76"/>
          <p:cNvSpPr/>
          <p:nvPr/>
        </p:nvSpPr>
        <p:spPr>
          <a:xfrm rot="-5400000">
            <a:off x="7847324" y="3788105"/>
            <a:ext cx="404713" cy="293092"/>
          </a:xfrm>
          <a:prstGeom prst="triangle">
            <a:avLst>
              <a:gd fmla="val 50000"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066" name="Google Shape;3066;p76"/>
          <p:cNvSpPr/>
          <p:nvPr/>
        </p:nvSpPr>
        <p:spPr>
          <a:xfrm>
            <a:off x="10612292" y="1984903"/>
            <a:ext cx="652885" cy="292787"/>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Power</a:t>
            </a:r>
            <a:endParaRPr/>
          </a:p>
        </p:txBody>
      </p:sp>
      <p:sp>
        <p:nvSpPr>
          <p:cNvPr id="3067" name="Google Shape;3067;p76"/>
          <p:cNvSpPr/>
          <p:nvPr/>
        </p:nvSpPr>
        <p:spPr>
          <a:xfrm>
            <a:off x="10610385" y="2277800"/>
            <a:ext cx="652885" cy="146394"/>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cxnSp>
        <p:nvCxnSpPr>
          <p:cNvPr id="3068" name="Google Shape;3068;p76"/>
          <p:cNvCxnSpPr/>
          <p:nvPr/>
        </p:nvCxnSpPr>
        <p:spPr>
          <a:xfrm rot="-5400000">
            <a:off x="10899819" y="5086917"/>
            <a:ext cx="295500" cy="600"/>
          </a:xfrm>
          <a:prstGeom prst="bentConnector3">
            <a:avLst>
              <a:gd fmla="val 49983" name="adj1"/>
            </a:avLst>
          </a:prstGeom>
          <a:noFill/>
          <a:ln cap="flat" cmpd="sng" w="38100">
            <a:solidFill>
              <a:srgbClr val="4F6128"/>
            </a:solidFill>
            <a:prstDash val="solid"/>
            <a:round/>
            <a:headEnd len="med" w="med" type="triangle"/>
            <a:tailEnd len="med" w="med" type="triangle"/>
          </a:ln>
        </p:spPr>
      </p:cxnSp>
      <p:cxnSp>
        <p:nvCxnSpPr>
          <p:cNvPr id="3069" name="Google Shape;3069;p76"/>
          <p:cNvCxnSpPr/>
          <p:nvPr/>
        </p:nvCxnSpPr>
        <p:spPr>
          <a:xfrm rot="-5400000">
            <a:off x="8569269" y="5092035"/>
            <a:ext cx="295500" cy="600"/>
          </a:xfrm>
          <a:prstGeom prst="bentConnector3">
            <a:avLst>
              <a:gd fmla="val 49983" name="adj1"/>
            </a:avLst>
          </a:prstGeom>
          <a:noFill/>
          <a:ln cap="flat" cmpd="sng" w="38100">
            <a:solidFill>
              <a:srgbClr val="4F6128"/>
            </a:solidFill>
            <a:prstDash val="solid"/>
            <a:round/>
            <a:headEnd len="med" w="med" type="triangle"/>
            <a:tailEnd len="med" w="med" type="triangle"/>
          </a:ln>
        </p:spPr>
      </p:cxnSp>
      <p:pic>
        <p:nvPicPr>
          <p:cNvPr id="3070" name="Google Shape;3070;p76"/>
          <p:cNvPicPr preferRelativeResize="0"/>
          <p:nvPr/>
        </p:nvPicPr>
        <p:blipFill rotWithShape="1">
          <a:blip r:embed="rId10">
            <a:alphaModFix/>
          </a:blip>
          <a:srcRect b="21872" l="29442" r="31742" t="17142"/>
          <a:stretch/>
        </p:blipFill>
        <p:spPr>
          <a:xfrm>
            <a:off x="11813885" y="3664976"/>
            <a:ext cx="530515" cy="519491"/>
          </a:xfrm>
          <a:prstGeom prst="rect">
            <a:avLst/>
          </a:prstGeom>
          <a:noFill/>
          <a:ln>
            <a:noFill/>
          </a:ln>
        </p:spPr>
      </p:pic>
      <p:pic>
        <p:nvPicPr>
          <p:cNvPr id="3071" name="Google Shape;3071;p76"/>
          <p:cNvPicPr preferRelativeResize="0"/>
          <p:nvPr/>
        </p:nvPicPr>
        <p:blipFill rotWithShape="1">
          <a:blip r:embed="rId11">
            <a:alphaModFix/>
          </a:blip>
          <a:srcRect b="0" l="30603" r="21317" t="0"/>
          <a:stretch/>
        </p:blipFill>
        <p:spPr>
          <a:xfrm>
            <a:off x="11811794" y="3178043"/>
            <a:ext cx="276572" cy="429215"/>
          </a:xfrm>
          <a:prstGeom prst="rect">
            <a:avLst/>
          </a:prstGeom>
          <a:noFill/>
          <a:ln>
            <a:noFill/>
          </a:ln>
        </p:spPr>
      </p:pic>
      <p:pic>
        <p:nvPicPr>
          <p:cNvPr id="3072" name="Google Shape;3072;p76"/>
          <p:cNvPicPr preferRelativeResize="0"/>
          <p:nvPr/>
        </p:nvPicPr>
        <p:blipFill rotWithShape="1">
          <a:blip r:embed="rId12">
            <a:alphaModFix/>
          </a:blip>
          <a:srcRect b="10703" l="18212" r="17641" t="5972"/>
          <a:stretch/>
        </p:blipFill>
        <p:spPr>
          <a:xfrm>
            <a:off x="11768164" y="2643993"/>
            <a:ext cx="355482" cy="461771"/>
          </a:xfrm>
          <a:prstGeom prst="rect">
            <a:avLst/>
          </a:prstGeom>
          <a:noFill/>
          <a:ln>
            <a:noFill/>
          </a:ln>
        </p:spPr>
      </p:pic>
      <p:cxnSp>
        <p:nvCxnSpPr>
          <p:cNvPr id="3073" name="Google Shape;3073;p76"/>
          <p:cNvCxnSpPr>
            <a:stCxn id="3070" idx="1"/>
            <a:endCxn id="3061" idx="3"/>
          </p:cNvCxnSpPr>
          <p:nvPr/>
        </p:nvCxnSpPr>
        <p:spPr>
          <a:xfrm flipH="1">
            <a:off x="11558285" y="3924722"/>
            <a:ext cx="255600" cy="600"/>
          </a:xfrm>
          <a:prstGeom prst="bentConnector3">
            <a:avLst>
              <a:gd fmla="val 49996" name="adj1"/>
            </a:avLst>
          </a:prstGeom>
          <a:noFill/>
          <a:ln cap="flat" cmpd="sng" w="38100">
            <a:solidFill>
              <a:srgbClr val="4F6128"/>
            </a:solidFill>
            <a:prstDash val="solid"/>
            <a:round/>
            <a:headEnd len="med" w="med" type="triangle"/>
            <a:tailEnd len="med" w="med" type="triangle"/>
          </a:ln>
        </p:spPr>
      </p:cxnSp>
      <p:cxnSp>
        <p:nvCxnSpPr>
          <p:cNvPr id="3074" name="Google Shape;3074;p76"/>
          <p:cNvCxnSpPr/>
          <p:nvPr/>
        </p:nvCxnSpPr>
        <p:spPr>
          <a:xfrm flipH="1">
            <a:off x="11553720" y="3392169"/>
            <a:ext cx="255600" cy="600"/>
          </a:xfrm>
          <a:prstGeom prst="bentConnector3">
            <a:avLst>
              <a:gd fmla="val 49996" name="adj1"/>
            </a:avLst>
          </a:prstGeom>
          <a:noFill/>
          <a:ln cap="flat" cmpd="sng" w="38100">
            <a:solidFill>
              <a:srgbClr val="4F6128"/>
            </a:solidFill>
            <a:prstDash val="solid"/>
            <a:round/>
            <a:headEnd len="med" w="med" type="triangle"/>
            <a:tailEnd len="med" w="med" type="triangle"/>
          </a:ln>
        </p:spPr>
      </p:cxnSp>
      <p:cxnSp>
        <p:nvCxnSpPr>
          <p:cNvPr id="3075" name="Google Shape;3075;p76"/>
          <p:cNvCxnSpPr/>
          <p:nvPr/>
        </p:nvCxnSpPr>
        <p:spPr>
          <a:xfrm flipH="1">
            <a:off x="11549155" y="2877453"/>
            <a:ext cx="255600" cy="600"/>
          </a:xfrm>
          <a:prstGeom prst="bentConnector3">
            <a:avLst>
              <a:gd fmla="val 49996" name="adj1"/>
            </a:avLst>
          </a:prstGeom>
          <a:noFill/>
          <a:ln cap="flat" cmpd="sng" w="38100">
            <a:solidFill>
              <a:srgbClr val="4F6128"/>
            </a:solidFill>
            <a:prstDash val="solid"/>
            <a:round/>
            <a:headEnd len="med" w="med" type="triangle"/>
            <a:tailEnd len="med" w="med" type="triangle"/>
          </a:ln>
        </p:spPr>
      </p:cxnSp>
      <p:cxnSp>
        <p:nvCxnSpPr>
          <p:cNvPr id="3076" name="Google Shape;3076;p76"/>
          <p:cNvCxnSpPr>
            <a:stCxn id="3041" idx="2"/>
            <a:endCxn id="3052" idx="0"/>
          </p:cNvCxnSpPr>
          <p:nvPr/>
        </p:nvCxnSpPr>
        <p:spPr>
          <a:xfrm flipH="1" rot="-5400000">
            <a:off x="7545988" y="2458820"/>
            <a:ext cx="372300" cy="309000"/>
          </a:xfrm>
          <a:prstGeom prst="bentConnector2">
            <a:avLst/>
          </a:prstGeom>
          <a:noFill/>
          <a:ln cap="flat" cmpd="sng" w="19050">
            <a:solidFill>
              <a:srgbClr val="44546A"/>
            </a:solidFill>
            <a:prstDash val="solid"/>
            <a:round/>
            <a:headEnd len="sm" w="sm" type="none"/>
            <a:tailEnd len="sm" w="sm" type="none"/>
          </a:ln>
        </p:spPr>
      </p:cxnSp>
      <p:cxnSp>
        <p:nvCxnSpPr>
          <p:cNvPr id="3077" name="Google Shape;3077;p76"/>
          <p:cNvCxnSpPr>
            <a:stCxn id="3028" idx="2"/>
            <a:endCxn id="3067" idx="2"/>
          </p:cNvCxnSpPr>
          <p:nvPr/>
        </p:nvCxnSpPr>
        <p:spPr>
          <a:xfrm flipH="1" rot="-5400000">
            <a:off x="9854741" y="1342362"/>
            <a:ext cx="8100" cy="2155800"/>
          </a:xfrm>
          <a:prstGeom prst="bentConnector3">
            <a:avLst>
              <a:gd fmla="val 1413093" name="adj1"/>
            </a:avLst>
          </a:prstGeom>
          <a:noFill/>
          <a:ln cap="flat" cmpd="sng" w="57150">
            <a:solidFill>
              <a:srgbClr val="44546A"/>
            </a:solidFill>
            <a:prstDash val="solid"/>
            <a:round/>
            <a:headEnd len="sm" w="sm" type="none"/>
            <a:tailEnd len="sm" w="sm" type="none"/>
          </a:ln>
        </p:spPr>
      </p:cxnSp>
      <p:cxnSp>
        <p:nvCxnSpPr>
          <p:cNvPr id="3078" name="Google Shape;3078;p76"/>
          <p:cNvCxnSpPr/>
          <p:nvPr/>
        </p:nvCxnSpPr>
        <p:spPr>
          <a:xfrm>
            <a:off x="9495195" y="2426031"/>
            <a:ext cx="0" cy="97695"/>
          </a:xfrm>
          <a:prstGeom prst="straightConnector1">
            <a:avLst/>
          </a:prstGeom>
          <a:noFill/>
          <a:ln cap="flat" cmpd="sng" w="57150">
            <a:solidFill>
              <a:srgbClr val="44546A"/>
            </a:solidFill>
            <a:prstDash val="solid"/>
            <a:round/>
            <a:headEnd len="sm" w="sm" type="none"/>
            <a:tailEnd len="sm" w="sm" type="none"/>
          </a:ln>
        </p:spPr>
      </p:cxnSp>
      <p:cxnSp>
        <p:nvCxnSpPr>
          <p:cNvPr id="3079" name="Google Shape;3079;p76"/>
          <p:cNvCxnSpPr/>
          <p:nvPr/>
        </p:nvCxnSpPr>
        <p:spPr>
          <a:xfrm>
            <a:off x="10233747" y="2431893"/>
            <a:ext cx="0" cy="97695"/>
          </a:xfrm>
          <a:prstGeom prst="straightConnector1">
            <a:avLst/>
          </a:prstGeom>
          <a:noFill/>
          <a:ln cap="flat" cmpd="sng" w="57150">
            <a:solidFill>
              <a:srgbClr val="44546A"/>
            </a:solidFill>
            <a:prstDash val="solid"/>
            <a:round/>
            <a:headEnd len="sm" w="sm" type="none"/>
            <a:tailEnd len="sm" w="sm" type="none"/>
          </a:ln>
        </p:spPr>
      </p:cxnSp>
      <p:cxnSp>
        <p:nvCxnSpPr>
          <p:cNvPr id="3080" name="Google Shape;3080;p76"/>
          <p:cNvCxnSpPr/>
          <p:nvPr/>
        </p:nvCxnSpPr>
        <p:spPr>
          <a:xfrm>
            <a:off x="10643060" y="2523727"/>
            <a:ext cx="8141" cy="1734089"/>
          </a:xfrm>
          <a:prstGeom prst="straightConnector1">
            <a:avLst/>
          </a:prstGeom>
          <a:noFill/>
          <a:ln cap="flat" cmpd="sng" w="57150">
            <a:solidFill>
              <a:srgbClr val="44546A"/>
            </a:solidFill>
            <a:prstDash val="solid"/>
            <a:round/>
            <a:headEnd len="sm" w="sm" type="none"/>
            <a:tailEnd len="sm" w="sm" type="none"/>
          </a:ln>
        </p:spPr>
      </p:cxnSp>
      <p:cxnSp>
        <p:nvCxnSpPr>
          <p:cNvPr id="3081" name="Google Shape;3081;p76"/>
          <p:cNvCxnSpPr>
            <a:stCxn id="3030" idx="0"/>
            <a:endCxn id="3039" idx="0"/>
          </p:cNvCxnSpPr>
          <p:nvPr/>
        </p:nvCxnSpPr>
        <p:spPr>
          <a:xfrm flipH="1" rot="-5400000">
            <a:off x="9882101" y="3186939"/>
            <a:ext cx="600" cy="2332500"/>
          </a:xfrm>
          <a:prstGeom prst="bentConnector3">
            <a:avLst>
              <a:gd fmla="val -15331673" name="adj1"/>
            </a:avLst>
          </a:prstGeom>
          <a:noFill/>
          <a:ln cap="flat" cmpd="sng" w="57150">
            <a:solidFill>
              <a:srgbClr val="44546A"/>
            </a:solidFill>
            <a:prstDash val="solid"/>
            <a:round/>
            <a:headEnd len="sm" w="sm" type="none"/>
            <a:tailEnd len="sm" w="sm" type="none"/>
          </a:ln>
        </p:spPr>
      </p:cxnSp>
      <p:cxnSp>
        <p:nvCxnSpPr>
          <p:cNvPr id="3082" name="Google Shape;3082;p76"/>
          <p:cNvCxnSpPr/>
          <p:nvPr/>
        </p:nvCxnSpPr>
        <p:spPr>
          <a:xfrm>
            <a:off x="9110296" y="2537726"/>
            <a:ext cx="8141" cy="1734089"/>
          </a:xfrm>
          <a:prstGeom prst="straightConnector1">
            <a:avLst/>
          </a:prstGeom>
          <a:noFill/>
          <a:ln cap="flat" cmpd="sng" w="57150">
            <a:solidFill>
              <a:srgbClr val="44546A"/>
            </a:solidFill>
            <a:prstDash val="solid"/>
            <a:round/>
            <a:headEnd len="sm" w="sm" type="none"/>
            <a:tailEnd len="sm" w="sm" type="none"/>
          </a:ln>
        </p:spPr>
      </p:cxnSp>
      <p:cxnSp>
        <p:nvCxnSpPr>
          <p:cNvPr id="3083" name="Google Shape;3083;p76"/>
          <p:cNvCxnSpPr/>
          <p:nvPr/>
        </p:nvCxnSpPr>
        <p:spPr>
          <a:xfrm>
            <a:off x="9501059" y="4255532"/>
            <a:ext cx="0" cy="97695"/>
          </a:xfrm>
          <a:prstGeom prst="straightConnector1">
            <a:avLst/>
          </a:prstGeom>
          <a:noFill/>
          <a:ln cap="flat" cmpd="sng" w="57150">
            <a:solidFill>
              <a:srgbClr val="44546A"/>
            </a:solidFill>
            <a:prstDash val="solid"/>
            <a:round/>
            <a:headEnd len="sm" w="sm" type="none"/>
            <a:tailEnd len="sm" w="sm" type="none"/>
          </a:ln>
        </p:spPr>
      </p:cxnSp>
      <p:cxnSp>
        <p:nvCxnSpPr>
          <p:cNvPr id="3084" name="Google Shape;3084;p76"/>
          <p:cNvCxnSpPr/>
          <p:nvPr/>
        </p:nvCxnSpPr>
        <p:spPr>
          <a:xfrm flipH="1" rot="10800000">
            <a:off x="10256338" y="4256455"/>
            <a:ext cx="2057" cy="96434"/>
          </a:xfrm>
          <a:prstGeom prst="straightConnector1">
            <a:avLst/>
          </a:prstGeom>
          <a:noFill/>
          <a:ln cap="flat" cmpd="sng" w="57150">
            <a:solidFill>
              <a:srgbClr val="44546A"/>
            </a:solidFill>
            <a:prstDash val="solid"/>
            <a:round/>
            <a:headEnd len="sm" w="sm" type="none"/>
            <a:tailEnd len="sm" w="sm" type="none"/>
          </a:ln>
        </p:spPr>
      </p:cxnSp>
      <p:cxnSp>
        <p:nvCxnSpPr>
          <p:cNvPr id="3085" name="Google Shape;3085;p76"/>
          <p:cNvCxnSpPr>
            <a:endCxn id="3062" idx="2"/>
          </p:cNvCxnSpPr>
          <p:nvPr/>
        </p:nvCxnSpPr>
        <p:spPr>
          <a:xfrm flipH="1" rot="10800000">
            <a:off x="10647181" y="3922318"/>
            <a:ext cx="121800" cy="1500"/>
          </a:xfrm>
          <a:prstGeom prst="straightConnector1">
            <a:avLst/>
          </a:prstGeom>
          <a:noFill/>
          <a:ln cap="flat" cmpd="sng" w="57150">
            <a:solidFill>
              <a:srgbClr val="44546A"/>
            </a:solidFill>
            <a:prstDash val="solid"/>
            <a:round/>
            <a:headEnd len="sm" w="sm" type="none"/>
            <a:tailEnd len="sm" w="sm" type="none"/>
          </a:ln>
        </p:spPr>
      </p:cxnSp>
      <p:cxnSp>
        <p:nvCxnSpPr>
          <p:cNvPr id="3086" name="Google Shape;3086;p76"/>
          <p:cNvCxnSpPr/>
          <p:nvPr/>
        </p:nvCxnSpPr>
        <p:spPr>
          <a:xfrm flipH="1" rot="10800000">
            <a:off x="10648382" y="3397168"/>
            <a:ext cx="126127" cy="890"/>
          </a:xfrm>
          <a:prstGeom prst="straightConnector1">
            <a:avLst/>
          </a:prstGeom>
          <a:noFill/>
          <a:ln cap="flat" cmpd="sng" w="57150">
            <a:solidFill>
              <a:srgbClr val="44546A"/>
            </a:solidFill>
            <a:prstDash val="solid"/>
            <a:round/>
            <a:headEnd len="sm" w="sm" type="none"/>
            <a:tailEnd len="sm" w="sm" type="none"/>
          </a:ln>
        </p:spPr>
      </p:cxnSp>
      <p:cxnSp>
        <p:nvCxnSpPr>
          <p:cNvPr id="3087" name="Google Shape;3087;p76"/>
          <p:cNvCxnSpPr/>
          <p:nvPr/>
        </p:nvCxnSpPr>
        <p:spPr>
          <a:xfrm flipH="1" rot="10800000">
            <a:off x="8999440" y="3912418"/>
            <a:ext cx="126127" cy="890"/>
          </a:xfrm>
          <a:prstGeom prst="straightConnector1">
            <a:avLst/>
          </a:prstGeom>
          <a:noFill/>
          <a:ln cap="flat" cmpd="sng" w="57150">
            <a:solidFill>
              <a:srgbClr val="44546A"/>
            </a:solidFill>
            <a:prstDash val="solid"/>
            <a:round/>
            <a:headEnd len="sm" w="sm" type="none"/>
            <a:tailEnd len="sm" w="sm" type="none"/>
          </a:ln>
        </p:spPr>
      </p:cxnSp>
      <p:cxnSp>
        <p:nvCxnSpPr>
          <p:cNvPr id="3088" name="Google Shape;3088;p76"/>
          <p:cNvCxnSpPr/>
          <p:nvPr/>
        </p:nvCxnSpPr>
        <p:spPr>
          <a:xfrm flipH="1" rot="10800000">
            <a:off x="8992009" y="3373673"/>
            <a:ext cx="126127" cy="890"/>
          </a:xfrm>
          <a:prstGeom prst="straightConnector1">
            <a:avLst/>
          </a:prstGeom>
          <a:noFill/>
          <a:ln cap="flat" cmpd="sng" w="57150">
            <a:solidFill>
              <a:srgbClr val="44546A"/>
            </a:solidFill>
            <a:prstDash val="solid"/>
            <a:round/>
            <a:headEnd len="sm" w="sm" type="none"/>
            <a:tailEnd len="sm" w="sm" type="none"/>
          </a:ln>
        </p:spPr>
      </p:cxnSp>
      <p:cxnSp>
        <p:nvCxnSpPr>
          <p:cNvPr id="3089" name="Google Shape;3089;p76"/>
          <p:cNvCxnSpPr/>
          <p:nvPr/>
        </p:nvCxnSpPr>
        <p:spPr>
          <a:xfrm flipH="1" rot="10800000">
            <a:off x="8993217" y="2787411"/>
            <a:ext cx="126127" cy="890"/>
          </a:xfrm>
          <a:prstGeom prst="straightConnector1">
            <a:avLst/>
          </a:prstGeom>
          <a:noFill/>
          <a:ln cap="flat" cmpd="sng" w="57150">
            <a:solidFill>
              <a:srgbClr val="44546A"/>
            </a:solidFill>
            <a:prstDash val="solid"/>
            <a:round/>
            <a:headEnd len="sm" w="sm" type="none"/>
            <a:tailEnd len="sm" w="sm" type="none"/>
          </a:ln>
        </p:spPr>
      </p:cxnSp>
      <p:cxnSp>
        <p:nvCxnSpPr>
          <p:cNvPr id="3090" name="Google Shape;3090;p76"/>
          <p:cNvCxnSpPr/>
          <p:nvPr/>
        </p:nvCxnSpPr>
        <p:spPr>
          <a:xfrm flipH="1" rot="10800000">
            <a:off x="10648895" y="2875017"/>
            <a:ext cx="126127" cy="890"/>
          </a:xfrm>
          <a:prstGeom prst="straightConnector1">
            <a:avLst/>
          </a:prstGeom>
          <a:noFill/>
          <a:ln cap="flat" cmpd="sng" w="57150">
            <a:solidFill>
              <a:srgbClr val="44546A"/>
            </a:solidFill>
            <a:prstDash val="solid"/>
            <a:round/>
            <a:headEnd len="sm" w="sm" type="none"/>
            <a:tailEnd len="sm" w="sm" type="none"/>
          </a:ln>
        </p:spPr>
      </p:cxnSp>
      <p:cxnSp>
        <p:nvCxnSpPr>
          <p:cNvPr id="3091" name="Google Shape;3091;p76"/>
          <p:cNvCxnSpPr/>
          <p:nvPr/>
        </p:nvCxnSpPr>
        <p:spPr>
          <a:xfrm flipH="1" rot="10800000">
            <a:off x="9869616" y="3942332"/>
            <a:ext cx="1208" cy="288205"/>
          </a:xfrm>
          <a:prstGeom prst="straightConnector1">
            <a:avLst/>
          </a:prstGeom>
          <a:noFill/>
          <a:ln cap="flat" cmpd="sng" w="57150">
            <a:solidFill>
              <a:srgbClr val="44546A"/>
            </a:solidFill>
            <a:prstDash val="solid"/>
            <a:round/>
            <a:headEnd len="sm" w="sm" type="none"/>
            <a:tailEnd len="sm" w="sm" type="none"/>
          </a:ln>
        </p:spPr>
      </p:cxnSp>
      <p:sp>
        <p:nvSpPr>
          <p:cNvPr id="3092" name="Google Shape;3092;p76"/>
          <p:cNvSpPr/>
          <p:nvPr/>
        </p:nvSpPr>
        <p:spPr>
          <a:xfrm>
            <a:off x="8383521" y="1972854"/>
            <a:ext cx="652885" cy="292787"/>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DMA</a:t>
            </a:r>
            <a:endParaRPr/>
          </a:p>
        </p:txBody>
      </p:sp>
      <p:sp>
        <p:nvSpPr>
          <p:cNvPr id="3093" name="Google Shape;3093;p76"/>
          <p:cNvSpPr/>
          <p:nvPr/>
        </p:nvSpPr>
        <p:spPr>
          <a:xfrm>
            <a:off x="8129250" y="2574394"/>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LTE</a:t>
            </a:r>
            <a:br>
              <a:rPr b="1" lang="en-US" sz="1100">
                <a:solidFill>
                  <a:schemeClr val="dk1"/>
                </a:solidFill>
                <a:latin typeface="Calibri"/>
                <a:ea typeface="Calibri"/>
                <a:cs typeface="Calibri"/>
                <a:sym typeface="Calibri"/>
              </a:rPr>
            </a:br>
            <a:r>
              <a:rPr b="1" lang="en-US" sz="1100">
                <a:solidFill>
                  <a:schemeClr val="dk1"/>
                </a:solidFill>
                <a:latin typeface="Calibri"/>
                <a:ea typeface="Calibri"/>
                <a:cs typeface="Calibri"/>
                <a:sym typeface="Calibri"/>
              </a:rPr>
              <a:t>Modem</a:t>
            </a:r>
            <a:endParaRPr/>
          </a:p>
        </p:txBody>
      </p:sp>
      <p:sp>
        <p:nvSpPr>
          <p:cNvPr id="3094" name="Google Shape;3094;p76"/>
          <p:cNvSpPr/>
          <p:nvPr/>
        </p:nvSpPr>
        <p:spPr>
          <a:xfrm>
            <a:off x="8128139" y="3145494"/>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CDMA</a:t>
            </a:r>
            <a:br>
              <a:rPr b="1" lang="en-US" sz="1100">
                <a:solidFill>
                  <a:schemeClr val="dk1"/>
                </a:solidFill>
                <a:latin typeface="Calibri"/>
                <a:ea typeface="Calibri"/>
                <a:cs typeface="Calibri"/>
                <a:sym typeface="Calibri"/>
              </a:rPr>
            </a:br>
            <a:r>
              <a:rPr b="1" lang="en-US" sz="1100">
                <a:solidFill>
                  <a:schemeClr val="dk1"/>
                </a:solidFill>
                <a:latin typeface="Calibri"/>
                <a:ea typeface="Calibri"/>
                <a:cs typeface="Calibri"/>
                <a:sym typeface="Calibri"/>
              </a:rPr>
              <a:t>Modem</a:t>
            </a:r>
            <a:endParaRPr/>
          </a:p>
        </p:txBody>
      </p:sp>
      <p:sp>
        <p:nvSpPr>
          <p:cNvPr id="3095" name="Google Shape;3095;p76"/>
          <p:cNvSpPr/>
          <p:nvPr/>
        </p:nvSpPr>
        <p:spPr>
          <a:xfrm>
            <a:off x="9196556" y="3372675"/>
            <a:ext cx="652884" cy="43918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CPU</a:t>
            </a:r>
            <a:endParaRPr/>
          </a:p>
        </p:txBody>
      </p:sp>
      <p:sp>
        <p:nvSpPr>
          <p:cNvPr id="3096" name="Google Shape;3096;p76"/>
          <p:cNvSpPr/>
          <p:nvPr/>
        </p:nvSpPr>
        <p:spPr>
          <a:xfrm>
            <a:off x="9096544" y="1972854"/>
            <a:ext cx="652885" cy="292787"/>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DRAM</a:t>
            </a:r>
            <a:endParaRPr/>
          </a:p>
        </p:txBody>
      </p:sp>
      <p:sp>
        <p:nvSpPr>
          <p:cNvPr id="3097" name="Google Shape;3097;p76"/>
          <p:cNvSpPr/>
          <p:nvPr/>
        </p:nvSpPr>
        <p:spPr>
          <a:xfrm>
            <a:off x="9858968" y="4479496"/>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Audio</a:t>
            </a:r>
            <a:br>
              <a:rPr b="1" lang="en-US" sz="1100">
                <a:solidFill>
                  <a:schemeClr val="dk1"/>
                </a:solidFill>
                <a:latin typeface="Calibri"/>
                <a:ea typeface="Calibri"/>
                <a:cs typeface="Calibri"/>
                <a:sym typeface="Calibri"/>
              </a:rPr>
            </a:br>
            <a:r>
              <a:rPr b="1" lang="en-US" sz="1100">
                <a:solidFill>
                  <a:schemeClr val="dk1"/>
                </a:solidFill>
                <a:latin typeface="Calibri"/>
                <a:ea typeface="Calibri"/>
                <a:cs typeface="Calibri"/>
                <a:sym typeface="Calibri"/>
              </a:rPr>
              <a:t>Codec</a:t>
            </a:r>
            <a:endParaRPr/>
          </a:p>
        </p:txBody>
      </p:sp>
      <p:sp>
        <p:nvSpPr>
          <p:cNvPr id="3098" name="Google Shape;3098;p76"/>
          <p:cNvSpPr/>
          <p:nvPr/>
        </p:nvSpPr>
        <p:spPr>
          <a:xfrm>
            <a:off x="9858968" y="4337655"/>
            <a:ext cx="652885" cy="146394"/>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lt1"/>
                </a:solidFill>
                <a:latin typeface="Calibri"/>
                <a:ea typeface="Calibri"/>
                <a:cs typeface="Calibri"/>
                <a:sym typeface="Calibri"/>
              </a:rPr>
              <a:t>Bus IF</a:t>
            </a:r>
            <a:endParaRPr/>
          </a:p>
        </p:txBody>
      </p:sp>
      <p:sp>
        <p:nvSpPr>
          <p:cNvPr id="3099" name="Google Shape;3099;p76"/>
          <p:cNvSpPr/>
          <p:nvPr/>
        </p:nvSpPr>
        <p:spPr>
          <a:xfrm>
            <a:off x="101047" y="1447800"/>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LTE</a:t>
            </a:r>
            <a:br>
              <a:rPr b="1" lang="en-US" sz="1100">
                <a:solidFill>
                  <a:schemeClr val="dk1"/>
                </a:solidFill>
                <a:latin typeface="Calibri"/>
                <a:ea typeface="Calibri"/>
                <a:cs typeface="Calibri"/>
                <a:sym typeface="Calibri"/>
              </a:rPr>
            </a:br>
            <a:r>
              <a:rPr b="1" lang="en-US" sz="1100">
                <a:solidFill>
                  <a:schemeClr val="dk1"/>
                </a:solidFill>
                <a:latin typeface="Calibri"/>
                <a:ea typeface="Calibri"/>
                <a:cs typeface="Calibri"/>
                <a:sym typeface="Calibri"/>
              </a:rPr>
              <a:t>Modem</a:t>
            </a:r>
            <a:endParaRPr/>
          </a:p>
        </p:txBody>
      </p:sp>
      <p:sp>
        <p:nvSpPr>
          <p:cNvPr id="3100" name="Google Shape;3100;p76"/>
          <p:cNvSpPr/>
          <p:nvPr/>
        </p:nvSpPr>
        <p:spPr>
          <a:xfrm>
            <a:off x="933487" y="1447801"/>
            <a:ext cx="5423853" cy="1464284"/>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&lt;device-name&gt;_source_a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output</a:t>
            </a:r>
            <a:r>
              <a:rPr lang="en-US" sz="1200">
                <a:solidFill>
                  <a:schemeClr val="dk1"/>
                </a:solidFill>
                <a:latin typeface="Consolas"/>
                <a:ea typeface="Consolas"/>
                <a:cs typeface="Consolas"/>
                <a:sym typeface="Consolas"/>
              </a:rPr>
              <a:t> data_buffer ctb_out;</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a:t>
            </a:r>
            <a:endParaRPr/>
          </a:p>
          <a:p>
            <a:pPr indent="0" lvl="0" marL="0" marR="0" rtl="0" algn="l">
              <a:spcBef>
                <a:spcPts val="0"/>
              </a:spcBef>
              <a:spcAft>
                <a:spcPts val="0"/>
              </a:spcAft>
              <a:buNone/>
            </a:pP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&lt;device-name&gt;_mem2mem_a :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mem_copy_a {…} </a:t>
            </a:r>
            <a:endParaRPr/>
          </a:p>
          <a:p>
            <a:pPr indent="-209550" lvl="0" marL="285750" marR="0" rtl="0" algn="l">
              <a:spcBef>
                <a:spcPts val="0"/>
              </a:spcBef>
              <a:spcAft>
                <a:spcPts val="0"/>
              </a:spcAft>
              <a:buClr>
                <a:schemeClr val="dk1"/>
              </a:buClr>
              <a:buSzPts val="1200"/>
              <a:buFont typeface="Arial"/>
              <a:buNone/>
            </a:pPr>
            <a:r>
              <a:t/>
            </a:r>
            <a:endParaRPr sz="1200">
              <a:solidFill>
                <a:schemeClr val="dk1"/>
              </a:solidFill>
              <a:latin typeface="Consolas"/>
              <a:ea typeface="Consolas"/>
              <a:cs typeface="Consolas"/>
              <a:sym typeface="Consolas"/>
            </a:endParaRPr>
          </a:p>
          <a:p>
            <a:pPr indent="-209550" lvl="0" marL="285750" marR="0" rtl="0" algn="l">
              <a:spcBef>
                <a:spcPts val="0"/>
              </a:spcBef>
              <a:spcAft>
                <a:spcPts val="0"/>
              </a:spcAft>
              <a:buClr>
                <a:schemeClr val="dk1"/>
              </a:buClr>
              <a:buSzPts val="1200"/>
              <a:buFont typeface="Arial"/>
              <a:buNone/>
            </a:pPr>
            <a:r>
              <a:t/>
            </a:r>
            <a:endParaRPr sz="1200">
              <a:solidFill>
                <a:schemeClr val="dk1"/>
              </a:solidFill>
              <a:latin typeface="Consolas"/>
              <a:ea typeface="Consolas"/>
              <a:cs typeface="Consolas"/>
              <a:sym typeface="Consolas"/>
            </a:endParaRPr>
          </a:p>
        </p:txBody>
      </p:sp>
      <p:sp>
        <p:nvSpPr>
          <p:cNvPr id="3101" name="Google Shape;3101;p76"/>
          <p:cNvSpPr/>
          <p:nvPr/>
        </p:nvSpPr>
        <p:spPr>
          <a:xfrm>
            <a:off x="109854" y="2069311"/>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CDMA</a:t>
            </a:r>
            <a:br>
              <a:rPr b="1" lang="en-US" sz="1100">
                <a:solidFill>
                  <a:schemeClr val="dk1"/>
                </a:solidFill>
                <a:latin typeface="Calibri"/>
                <a:ea typeface="Calibri"/>
                <a:cs typeface="Calibri"/>
                <a:sym typeface="Calibri"/>
              </a:rPr>
            </a:br>
            <a:r>
              <a:rPr b="1" lang="en-US" sz="1100">
                <a:solidFill>
                  <a:schemeClr val="dk1"/>
                </a:solidFill>
                <a:latin typeface="Calibri"/>
                <a:ea typeface="Calibri"/>
                <a:cs typeface="Calibri"/>
                <a:sym typeface="Calibri"/>
              </a:rPr>
              <a:t>Modem</a:t>
            </a:r>
            <a:endParaRPr/>
          </a:p>
        </p:txBody>
      </p:sp>
      <p:sp>
        <p:nvSpPr>
          <p:cNvPr id="3102" name="Google Shape;3102;p76"/>
          <p:cNvSpPr/>
          <p:nvPr/>
        </p:nvSpPr>
        <p:spPr>
          <a:xfrm>
            <a:off x="129435" y="2690822"/>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WiFi</a:t>
            </a:r>
            <a:br>
              <a:rPr b="1" lang="en-US" sz="1100">
                <a:solidFill>
                  <a:schemeClr val="dk1"/>
                </a:solidFill>
                <a:latin typeface="Calibri"/>
                <a:ea typeface="Calibri"/>
                <a:cs typeface="Calibri"/>
                <a:sym typeface="Calibri"/>
              </a:rPr>
            </a:br>
            <a:r>
              <a:rPr b="1" lang="en-US" sz="1100">
                <a:solidFill>
                  <a:schemeClr val="dk1"/>
                </a:solidFill>
                <a:latin typeface="Calibri"/>
                <a:ea typeface="Calibri"/>
                <a:cs typeface="Calibri"/>
                <a:sym typeface="Calibri"/>
              </a:rPr>
              <a:t>Modem</a:t>
            </a:r>
            <a:endParaRPr/>
          </a:p>
        </p:txBody>
      </p:sp>
      <p:sp>
        <p:nvSpPr>
          <p:cNvPr id="3103" name="Google Shape;3103;p76"/>
          <p:cNvSpPr/>
          <p:nvPr/>
        </p:nvSpPr>
        <p:spPr>
          <a:xfrm>
            <a:off x="6498204" y="1457805"/>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GPS</a:t>
            </a:r>
            <a:endParaRPr/>
          </a:p>
        </p:txBody>
      </p:sp>
      <p:sp>
        <p:nvSpPr>
          <p:cNvPr id="3104" name="Google Shape;3104;p76"/>
          <p:cNvSpPr/>
          <p:nvPr/>
        </p:nvSpPr>
        <p:spPr>
          <a:xfrm>
            <a:off x="6498204" y="2061284"/>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Bluetooth</a:t>
            </a:r>
            <a:endParaRPr/>
          </a:p>
        </p:txBody>
      </p:sp>
      <p:sp>
        <p:nvSpPr>
          <p:cNvPr id="3105" name="Google Shape;3105;p76"/>
          <p:cNvSpPr/>
          <p:nvPr/>
        </p:nvSpPr>
        <p:spPr>
          <a:xfrm>
            <a:off x="6498203" y="2665259"/>
            <a:ext cx="652885" cy="419238"/>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NFC</a:t>
            </a:r>
            <a:endParaRPr/>
          </a:p>
        </p:txBody>
      </p:sp>
      <p:sp>
        <p:nvSpPr>
          <p:cNvPr id="3106" name="Google Shape;3106;p76"/>
          <p:cNvSpPr/>
          <p:nvPr/>
        </p:nvSpPr>
        <p:spPr>
          <a:xfrm>
            <a:off x="123954" y="3550356"/>
            <a:ext cx="3520958" cy="857097"/>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_&lt;device-name&gt;_sink_a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input</a:t>
            </a:r>
            <a:r>
              <a:rPr lang="en-US" sz="1200">
                <a:solidFill>
                  <a:schemeClr val="dk1"/>
                </a:solidFill>
                <a:latin typeface="Consolas"/>
                <a:ea typeface="Consolas"/>
                <a:cs typeface="Consolas"/>
                <a:sym typeface="Consolas"/>
              </a:rPr>
              <a:t> data_buffer ctb_in;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a:t>
            </a:r>
            <a:endParaRPr/>
          </a:p>
          <a:p>
            <a:pPr indent="-209550" lvl="0" marL="285750" marR="0" rtl="0" algn="l">
              <a:spcBef>
                <a:spcPts val="0"/>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a:p>
            <a:pPr indent="-209550" lvl="0" marL="285750" marR="0" rtl="0" algn="l">
              <a:spcBef>
                <a:spcPts val="0"/>
              </a:spcBef>
              <a:spcAft>
                <a:spcPts val="0"/>
              </a:spcAft>
              <a:buClr>
                <a:schemeClr val="dk1"/>
              </a:buClr>
              <a:buSzPts val="1200"/>
              <a:buFont typeface="Arial"/>
              <a:buNone/>
            </a:pPr>
            <a:r>
              <a:t/>
            </a:r>
            <a:endParaRPr sz="1200">
              <a:solidFill>
                <a:schemeClr val="dk1"/>
              </a:solidFill>
              <a:latin typeface="Arial"/>
              <a:ea typeface="Arial"/>
              <a:cs typeface="Arial"/>
              <a:sym typeface="Arial"/>
            </a:endParaRPr>
          </a:p>
        </p:txBody>
      </p:sp>
      <p:sp>
        <p:nvSpPr>
          <p:cNvPr id="3107" name="Google Shape;3107;p76"/>
          <p:cNvSpPr/>
          <p:nvPr/>
        </p:nvSpPr>
        <p:spPr>
          <a:xfrm>
            <a:off x="803962" y="4457701"/>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Audio</a:t>
            </a:r>
            <a:br>
              <a:rPr b="1" lang="en-US" sz="1100">
                <a:solidFill>
                  <a:schemeClr val="dk1"/>
                </a:solidFill>
                <a:latin typeface="Calibri"/>
                <a:ea typeface="Calibri"/>
                <a:cs typeface="Calibri"/>
                <a:sym typeface="Calibri"/>
              </a:rPr>
            </a:br>
            <a:r>
              <a:rPr b="1" lang="en-US" sz="1100">
                <a:solidFill>
                  <a:schemeClr val="dk1"/>
                </a:solidFill>
                <a:latin typeface="Calibri"/>
                <a:ea typeface="Calibri"/>
                <a:cs typeface="Calibri"/>
                <a:sym typeface="Calibri"/>
              </a:rPr>
              <a:t>Codec</a:t>
            </a:r>
            <a:endParaRPr/>
          </a:p>
        </p:txBody>
      </p:sp>
      <p:sp>
        <p:nvSpPr>
          <p:cNvPr id="3108" name="Google Shape;3108;p76"/>
          <p:cNvSpPr/>
          <p:nvPr/>
        </p:nvSpPr>
        <p:spPr>
          <a:xfrm>
            <a:off x="2087007" y="4448449"/>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Display</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Processor</a:t>
            </a:r>
            <a:endParaRPr/>
          </a:p>
        </p:txBody>
      </p:sp>
      <p:sp>
        <p:nvSpPr>
          <p:cNvPr id="3109" name="Google Shape;3109;p76"/>
          <p:cNvSpPr/>
          <p:nvPr/>
        </p:nvSpPr>
        <p:spPr>
          <a:xfrm>
            <a:off x="3881034" y="3472533"/>
            <a:ext cx="3301095" cy="849749"/>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&lt;device-name&gt;_source_a {</a:t>
            </a:r>
            <a:endParaRPr/>
          </a:p>
          <a:p>
            <a:pPr indent="0" lvl="0" marL="0" marR="0" rtl="0" algn="l">
              <a:spcBef>
                <a:spcPts val="0"/>
              </a:spcBef>
              <a:spcAft>
                <a:spcPts val="0"/>
              </a:spcAft>
              <a:buNone/>
            </a:pPr>
            <a:r>
              <a:rPr lang="en-US" sz="1200">
                <a:solidFill>
                  <a:srgbClr val="C00000"/>
                </a:solidFill>
                <a:latin typeface="Consolas"/>
                <a:ea typeface="Consolas"/>
                <a:cs typeface="Consolas"/>
                <a:sym typeface="Consolas"/>
              </a:rPr>
              <a:t>output</a:t>
            </a:r>
            <a:r>
              <a:rPr lang="en-US" sz="1200">
                <a:solidFill>
                  <a:schemeClr val="dk1"/>
                </a:solidFill>
                <a:latin typeface="Consolas"/>
                <a:ea typeface="Consolas"/>
                <a:cs typeface="Consolas"/>
                <a:sym typeface="Consolas"/>
              </a:rPr>
              <a:t> data_buffer ctb_out;</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a:t>
            </a:r>
            <a:endParaRPr/>
          </a:p>
          <a:p>
            <a:pPr indent="0" lvl="0" marL="0" marR="0" rtl="0" algn="l">
              <a:spcBef>
                <a:spcPts val="0"/>
              </a:spcBef>
              <a:spcAft>
                <a:spcPts val="0"/>
              </a:spcAft>
              <a:buNone/>
            </a:pPr>
            <a:r>
              <a:t/>
            </a:r>
            <a:endParaRPr sz="1200">
              <a:solidFill>
                <a:schemeClr val="dk1"/>
              </a:solidFill>
              <a:latin typeface="Consolas"/>
              <a:ea typeface="Consolas"/>
              <a:cs typeface="Consolas"/>
              <a:sym typeface="Consolas"/>
            </a:endParaRPr>
          </a:p>
        </p:txBody>
      </p:sp>
      <p:sp>
        <p:nvSpPr>
          <p:cNvPr id="3110" name="Google Shape;3110;p76"/>
          <p:cNvSpPr/>
          <p:nvPr/>
        </p:nvSpPr>
        <p:spPr>
          <a:xfrm>
            <a:off x="6052715" y="4419600"/>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Camera</a:t>
            </a:r>
            <a:endParaRPr/>
          </a:p>
        </p:txBody>
      </p:sp>
      <p:sp>
        <p:nvSpPr>
          <p:cNvPr id="3111" name="Google Shape;3111;p76"/>
          <p:cNvSpPr/>
          <p:nvPr/>
        </p:nvSpPr>
        <p:spPr>
          <a:xfrm>
            <a:off x="4604915" y="4419600"/>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Touchpad</a:t>
            </a:r>
            <a:endParaRPr/>
          </a:p>
        </p:txBody>
      </p:sp>
      <p:sp>
        <p:nvSpPr>
          <p:cNvPr id="3112" name="Google Shape;3112;p76"/>
          <p:cNvSpPr/>
          <p:nvPr/>
        </p:nvSpPr>
        <p:spPr>
          <a:xfrm>
            <a:off x="400434" y="5396146"/>
            <a:ext cx="652885" cy="51538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DMA</a:t>
            </a:r>
            <a:endParaRPr/>
          </a:p>
        </p:txBody>
      </p:sp>
      <p:sp>
        <p:nvSpPr>
          <p:cNvPr id="3113" name="Google Shape;3113;p76"/>
          <p:cNvSpPr/>
          <p:nvPr/>
        </p:nvSpPr>
        <p:spPr>
          <a:xfrm>
            <a:off x="1299935" y="5262212"/>
            <a:ext cx="2513490" cy="591300"/>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core_mem2mem_a :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mem_copy_a {…} </a:t>
            </a:r>
            <a:endParaRPr/>
          </a:p>
        </p:txBody>
      </p:sp>
      <p:sp>
        <p:nvSpPr>
          <p:cNvPr id="3114" name="Google Shape;3114;p76"/>
          <p:cNvSpPr/>
          <p:nvPr/>
        </p:nvSpPr>
        <p:spPr>
          <a:xfrm>
            <a:off x="4075209" y="5472346"/>
            <a:ext cx="652884" cy="439180"/>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200">
                <a:solidFill>
                  <a:schemeClr val="dk1"/>
                </a:solidFill>
                <a:latin typeface="Calibri"/>
                <a:ea typeface="Calibri"/>
                <a:cs typeface="Calibri"/>
                <a:sym typeface="Calibri"/>
              </a:rPr>
              <a:t>CPU</a:t>
            </a:r>
            <a:endParaRPr/>
          </a:p>
        </p:txBody>
      </p:sp>
      <p:sp>
        <p:nvSpPr>
          <p:cNvPr id="3115" name="Google Shape;3115;p76"/>
          <p:cNvSpPr/>
          <p:nvPr/>
        </p:nvSpPr>
        <p:spPr>
          <a:xfrm>
            <a:off x="4836952" y="5326459"/>
            <a:ext cx="2520759" cy="658037"/>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core_mem2mem_a :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mem_copy_a {…} </a:t>
            </a:r>
            <a:endParaRPr/>
          </a:p>
        </p:txBody>
      </p:sp>
      <p:sp>
        <p:nvSpPr>
          <p:cNvPr id="3116" name="Google Shape;3116;p76"/>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3117" name="Google Shape;3117;p76"/>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1" name="Shape 3121"/>
        <p:cNvGrpSpPr/>
        <p:nvPr/>
      </p:nvGrpSpPr>
      <p:grpSpPr>
        <a:xfrm>
          <a:off x="0" y="0"/>
          <a:ext cx="0" cy="0"/>
          <a:chOff x="0" y="0"/>
          <a:chExt cx="0" cy="0"/>
        </a:xfrm>
      </p:grpSpPr>
      <p:sp>
        <p:nvSpPr>
          <p:cNvPr id="3122" name="Google Shape;3122;p77"/>
          <p:cNvSpPr txBox="1"/>
          <p:nvPr>
            <p:ph type="title"/>
          </p:nvPr>
        </p:nvSpPr>
        <p:spPr>
          <a:xfrm>
            <a:off x="609600" y="917"/>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Sequential Chaining</a:t>
            </a:r>
            <a:endParaRPr/>
          </a:p>
        </p:txBody>
      </p:sp>
      <p:sp>
        <p:nvSpPr>
          <p:cNvPr id="3123" name="Google Shape;3123;p77"/>
          <p:cNvSpPr/>
          <p:nvPr/>
        </p:nvSpPr>
        <p:spPr>
          <a:xfrm>
            <a:off x="1120392" y="959953"/>
            <a:ext cx="5257800" cy="5257800"/>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600">
                <a:solidFill>
                  <a:srgbClr val="C00000"/>
                </a:solidFill>
                <a:latin typeface="Consolas"/>
                <a:ea typeface="Consolas"/>
                <a:cs typeface="Consolas"/>
                <a:sym typeface="Consolas"/>
              </a:rPr>
              <a:t>action</a:t>
            </a:r>
            <a:r>
              <a:rPr lang="en-US" sz="1600">
                <a:solidFill>
                  <a:schemeClr val="dk1"/>
                </a:solidFill>
                <a:latin typeface="Consolas"/>
                <a:ea typeface="Consolas"/>
                <a:cs typeface="Consolas"/>
                <a:sym typeface="Consolas"/>
              </a:rPr>
              <a:t> sequential_chaining_a {</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a:t>
            </a:r>
            <a:r>
              <a:rPr lang="en-US" sz="1600">
                <a:solidFill>
                  <a:srgbClr val="C00000"/>
                </a:solidFill>
                <a:latin typeface="Consolas"/>
                <a:ea typeface="Consolas"/>
                <a:cs typeface="Consolas"/>
                <a:sym typeface="Consolas"/>
              </a:rPr>
              <a:t>activity</a:t>
            </a:r>
            <a:r>
              <a:rPr lang="en-US" sz="16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 Source</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a:t>
            </a:r>
            <a:r>
              <a:rPr lang="en-US" sz="1600">
                <a:solidFill>
                  <a:srgbClr val="C00000"/>
                </a:solidFill>
                <a:latin typeface="Consolas"/>
                <a:ea typeface="Consolas"/>
                <a:cs typeface="Consolas"/>
                <a:sym typeface="Consolas"/>
              </a:rPr>
              <a:t>select</a:t>
            </a:r>
            <a:r>
              <a:rPr lang="en-US" sz="16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[10] : </a:t>
            </a:r>
            <a:r>
              <a:rPr lang="en-US" sz="1600">
                <a:solidFill>
                  <a:srgbClr val="C00000"/>
                </a:solidFill>
                <a:latin typeface="Consolas"/>
                <a:ea typeface="Consolas"/>
                <a:cs typeface="Consolas"/>
                <a:sym typeface="Consolas"/>
              </a:rPr>
              <a:t>do</a:t>
            </a:r>
            <a:r>
              <a:rPr lang="en-US" sz="1600">
                <a:solidFill>
                  <a:schemeClr val="dk1"/>
                </a:solidFill>
                <a:latin typeface="Consolas"/>
                <a:ea typeface="Consolas"/>
                <a:cs typeface="Consolas"/>
                <a:sym typeface="Consolas"/>
              </a:rPr>
              <a:t> lte_source_a;</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[20] : </a:t>
            </a:r>
            <a:r>
              <a:rPr lang="en-US" sz="1600">
                <a:solidFill>
                  <a:srgbClr val="C00000"/>
                </a:solidFill>
                <a:latin typeface="Consolas"/>
                <a:ea typeface="Consolas"/>
                <a:cs typeface="Consolas"/>
                <a:sym typeface="Consolas"/>
              </a:rPr>
              <a:t>do</a:t>
            </a:r>
            <a:r>
              <a:rPr lang="en-US" sz="1600">
                <a:solidFill>
                  <a:schemeClr val="dk1"/>
                </a:solidFill>
                <a:latin typeface="Consolas"/>
                <a:ea typeface="Consolas"/>
                <a:cs typeface="Consolas"/>
                <a:sym typeface="Consolas"/>
              </a:rPr>
              <a:t> cdma_source_a;</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[10] : </a:t>
            </a:r>
            <a:r>
              <a:rPr lang="en-US" sz="1600">
                <a:solidFill>
                  <a:srgbClr val="C00000"/>
                </a:solidFill>
                <a:latin typeface="Consolas"/>
                <a:ea typeface="Consolas"/>
                <a:cs typeface="Consolas"/>
                <a:sym typeface="Consolas"/>
              </a:rPr>
              <a:t>do</a:t>
            </a:r>
            <a:r>
              <a:rPr lang="en-US" sz="1600">
                <a:solidFill>
                  <a:schemeClr val="dk1"/>
                </a:solidFill>
                <a:latin typeface="Consolas"/>
                <a:ea typeface="Consolas"/>
                <a:cs typeface="Consolas"/>
                <a:sym typeface="Consolas"/>
              </a:rPr>
              <a:t> camera_source_a;</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 Memory2Memory</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a:t>
            </a:r>
            <a:r>
              <a:rPr lang="en-US" sz="1600">
                <a:solidFill>
                  <a:srgbClr val="C00000"/>
                </a:solidFill>
                <a:latin typeface="Consolas"/>
                <a:ea typeface="Consolas"/>
                <a:cs typeface="Consolas"/>
                <a:sym typeface="Consolas"/>
              </a:rPr>
              <a:t>replicate</a:t>
            </a:r>
            <a:r>
              <a:rPr lang="en-US" sz="1600">
                <a:solidFill>
                  <a:schemeClr val="dk1"/>
                </a:solidFill>
                <a:latin typeface="Consolas"/>
                <a:ea typeface="Consolas"/>
                <a:cs typeface="Consolas"/>
                <a:sym typeface="Consolas"/>
              </a:rPr>
              <a:t> (2) {</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a:t>
            </a:r>
            <a:r>
              <a:rPr lang="en-US" sz="1600">
                <a:solidFill>
                  <a:srgbClr val="C00000"/>
                </a:solidFill>
                <a:latin typeface="Consolas"/>
                <a:ea typeface="Consolas"/>
                <a:cs typeface="Consolas"/>
                <a:sym typeface="Consolas"/>
              </a:rPr>
              <a:t>select</a:t>
            </a:r>
            <a:r>
              <a:rPr lang="en-US" sz="16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a:t>
            </a:r>
            <a:r>
              <a:rPr lang="en-US" sz="1600">
                <a:solidFill>
                  <a:srgbClr val="C00000"/>
                </a:solidFill>
                <a:latin typeface="Consolas"/>
                <a:ea typeface="Consolas"/>
                <a:cs typeface="Consolas"/>
                <a:sym typeface="Consolas"/>
              </a:rPr>
              <a:t>do</a:t>
            </a:r>
            <a:r>
              <a:rPr lang="en-US" sz="1600">
                <a:solidFill>
                  <a:schemeClr val="dk1"/>
                </a:solidFill>
                <a:latin typeface="Consolas"/>
                <a:ea typeface="Consolas"/>
                <a:cs typeface="Consolas"/>
                <a:sym typeface="Consolas"/>
              </a:rPr>
              <a:t> core_mem2mem_a;</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a:t>
            </a:r>
            <a:r>
              <a:rPr lang="en-US" sz="1600">
                <a:solidFill>
                  <a:srgbClr val="C00000"/>
                </a:solidFill>
                <a:latin typeface="Consolas"/>
                <a:ea typeface="Consolas"/>
                <a:cs typeface="Consolas"/>
                <a:sym typeface="Consolas"/>
              </a:rPr>
              <a:t>do</a:t>
            </a:r>
            <a:r>
              <a:rPr lang="en-US" sz="1600">
                <a:solidFill>
                  <a:schemeClr val="dk1"/>
                </a:solidFill>
                <a:latin typeface="Consolas"/>
                <a:ea typeface="Consolas"/>
                <a:cs typeface="Consolas"/>
                <a:sym typeface="Consolas"/>
              </a:rPr>
              <a:t> dma_mem2mem_a;</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a:t>
            </a:r>
            <a:r>
              <a:rPr lang="en-US" sz="1600">
                <a:solidFill>
                  <a:srgbClr val="C00000"/>
                </a:solidFill>
                <a:latin typeface="Consolas"/>
                <a:ea typeface="Consolas"/>
                <a:cs typeface="Consolas"/>
                <a:sym typeface="Consolas"/>
              </a:rPr>
              <a:t>do</a:t>
            </a:r>
            <a:r>
              <a:rPr lang="en-US" sz="1600">
                <a:solidFill>
                  <a:schemeClr val="dk1"/>
                </a:solidFill>
                <a:latin typeface="Consolas"/>
                <a:ea typeface="Consolas"/>
                <a:cs typeface="Consolas"/>
                <a:sym typeface="Consolas"/>
              </a:rPr>
              <a:t> bluetooth_mem2mem_a;</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 Sink</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a:t>
            </a:r>
            <a:r>
              <a:rPr lang="en-US" sz="1600">
                <a:solidFill>
                  <a:srgbClr val="C00000"/>
                </a:solidFill>
                <a:latin typeface="Consolas"/>
                <a:ea typeface="Consolas"/>
                <a:cs typeface="Consolas"/>
                <a:sym typeface="Consolas"/>
              </a:rPr>
              <a:t>do</a:t>
            </a:r>
            <a:r>
              <a:rPr lang="en-US" sz="1600">
                <a:solidFill>
                  <a:schemeClr val="dk1"/>
                </a:solidFill>
                <a:latin typeface="Consolas"/>
                <a:ea typeface="Consolas"/>
                <a:cs typeface="Consolas"/>
                <a:sym typeface="Consolas"/>
              </a:rPr>
              <a:t> display_sink_a;</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a:t>
            </a:r>
            <a:endParaRPr/>
          </a:p>
        </p:txBody>
      </p:sp>
      <p:sp>
        <p:nvSpPr>
          <p:cNvPr id="3124" name="Google Shape;3124;p77"/>
          <p:cNvSpPr/>
          <p:nvPr/>
        </p:nvSpPr>
        <p:spPr>
          <a:xfrm>
            <a:off x="7673586" y="2522029"/>
            <a:ext cx="652885" cy="292787"/>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DRAM</a:t>
            </a:r>
            <a:endParaRPr/>
          </a:p>
        </p:txBody>
      </p:sp>
      <p:sp>
        <p:nvSpPr>
          <p:cNvPr id="3125" name="Google Shape;3125;p77"/>
          <p:cNvSpPr/>
          <p:nvPr/>
        </p:nvSpPr>
        <p:spPr>
          <a:xfrm>
            <a:off x="7673586" y="3150530"/>
            <a:ext cx="652885" cy="292787"/>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DMA</a:t>
            </a:r>
            <a:endParaRPr/>
          </a:p>
        </p:txBody>
      </p:sp>
      <p:sp>
        <p:nvSpPr>
          <p:cNvPr id="3126" name="Google Shape;3126;p77"/>
          <p:cNvSpPr/>
          <p:nvPr/>
        </p:nvSpPr>
        <p:spPr>
          <a:xfrm>
            <a:off x="7673587" y="3744673"/>
            <a:ext cx="652885" cy="292787"/>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DRAM</a:t>
            </a:r>
            <a:endParaRPr/>
          </a:p>
        </p:txBody>
      </p:sp>
      <p:sp>
        <p:nvSpPr>
          <p:cNvPr id="3127" name="Google Shape;3127;p77"/>
          <p:cNvSpPr/>
          <p:nvPr/>
        </p:nvSpPr>
        <p:spPr>
          <a:xfrm>
            <a:off x="7673588" y="4323793"/>
            <a:ext cx="652885" cy="292787"/>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DMA</a:t>
            </a:r>
            <a:endParaRPr/>
          </a:p>
        </p:txBody>
      </p:sp>
      <p:sp>
        <p:nvSpPr>
          <p:cNvPr id="3128" name="Google Shape;3128;p77"/>
          <p:cNvSpPr/>
          <p:nvPr/>
        </p:nvSpPr>
        <p:spPr>
          <a:xfrm>
            <a:off x="7673589" y="4964321"/>
            <a:ext cx="652885" cy="292787"/>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DRAM</a:t>
            </a:r>
            <a:endParaRPr/>
          </a:p>
        </p:txBody>
      </p:sp>
      <p:sp>
        <p:nvSpPr>
          <p:cNvPr id="3129" name="Google Shape;3129;p77"/>
          <p:cNvSpPr/>
          <p:nvPr/>
        </p:nvSpPr>
        <p:spPr>
          <a:xfrm>
            <a:off x="7673590" y="5519492"/>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Display</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Processor</a:t>
            </a:r>
            <a:endParaRPr/>
          </a:p>
        </p:txBody>
      </p:sp>
      <p:cxnSp>
        <p:nvCxnSpPr>
          <p:cNvPr id="3130" name="Google Shape;3130;p77"/>
          <p:cNvCxnSpPr>
            <a:endCxn id="3124" idx="0"/>
          </p:cNvCxnSpPr>
          <p:nvPr/>
        </p:nvCxnSpPr>
        <p:spPr>
          <a:xfrm>
            <a:off x="7992529" y="2224729"/>
            <a:ext cx="7500" cy="297300"/>
          </a:xfrm>
          <a:prstGeom prst="straightConnector1">
            <a:avLst/>
          </a:prstGeom>
          <a:noFill/>
          <a:ln cap="flat" cmpd="sng" w="9525">
            <a:solidFill>
              <a:srgbClr val="4A7DBA"/>
            </a:solidFill>
            <a:prstDash val="solid"/>
            <a:round/>
            <a:headEnd len="sm" w="sm" type="none"/>
            <a:tailEnd len="med" w="med" type="triangle"/>
          </a:ln>
        </p:spPr>
      </p:cxnSp>
      <p:cxnSp>
        <p:nvCxnSpPr>
          <p:cNvPr id="3131" name="Google Shape;3131;p77"/>
          <p:cNvCxnSpPr>
            <a:stCxn id="3124" idx="2"/>
            <a:endCxn id="3125" idx="0"/>
          </p:cNvCxnSpPr>
          <p:nvPr/>
        </p:nvCxnSpPr>
        <p:spPr>
          <a:xfrm>
            <a:off x="8000029" y="2814816"/>
            <a:ext cx="0" cy="335700"/>
          </a:xfrm>
          <a:prstGeom prst="straightConnector1">
            <a:avLst/>
          </a:prstGeom>
          <a:noFill/>
          <a:ln cap="flat" cmpd="sng" w="9525">
            <a:solidFill>
              <a:srgbClr val="4A7DBA"/>
            </a:solidFill>
            <a:prstDash val="solid"/>
            <a:round/>
            <a:headEnd len="sm" w="sm" type="none"/>
            <a:tailEnd len="med" w="med" type="triangle"/>
          </a:ln>
        </p:spPr>
      </p:cxnSp>
      <p:cxnSp>
        <p:nvCxnSpPr>
          <p:cNvPr id="3132" name="Google Shape;3132;p77"/>
          <p:cNvCxnSpPr>
            <a:stCxn id="3125" idx="2"/>
            <a:endCxn id="3126" idx="0"/>
          </p:cNvCxnSpPr>
          <p:nvPr/>
        </p:nvCxnSpPr>
        <p:spPr>
          <a:xfrm>
            <a:off x="8000029" y="3443317"/>
            <a:ext cx="0" cy="301500"/>
          </a:xfrm>
          <a:prstGeom prst="straightConnector1">
            <a:avLst/>
          </a:prstGeom>
          <a:noFill/>
          <a:ln cap="flat" cmpd="sng" w="9525">
            <a:solidFill>
              <a:srgbClr val="4A7DBA"/>
            </a:solidFill>
            <a:prstDash val="solid"/>
            <a:round/>
            <a:headEnd len="sm" w="sm" type="none"/>
            <a:tailEnd len="med" w="med" type="triangle"/>
          </a:ln>
        </p:spPr>
      </p:cxnSp>
      <p:cxnSp>
        <p:nvCxnSpPr>
          <p:cNvPr id="3133" name="Google Shape;3133;p77"/>
          <p:cNvCxnSpPr>
            <a:stCxn id="3126" idx="2"/>
            <a:endCxn id="3127" idx="0"/>
          </p:cNvCxnSpPr>
          <p:nvPr/>
        </p:nvCxnSpPr>
        <p:spPr>
          <a:xfrm>
            <a:off x="8000030" y="4037460"/>
            <a:ext cx="0" cy="286200"/>
          </a:xfrm>
          <a:prstGeom prst="straightConnector1">
            <a:avLst/>
          </a:prstGeom>
          <a:noFill/>
          <a:ln cap="flat" cmpd="sng" w="9525">
            <a:solidFill>
              <a:srgbClr val="4A7DBA"/>
            </a:solidFill>
            <a:prstDash val="solid"/>
            <a:round/>
            <a:headEnd len="sm" w="sm" type="none"/>
            <a:tailEnd len="med" w="med" type="triangle"/>
          </a:ln>
        </p:spPr>
      </p:cxnSp>
      <p:cxnSp>
        <p:nvCxnSpPr>
          <p:cNvPr id="3134" name="Google Shape;3134;p77"/>
          <p:cNvCxnSpPr>
            <a:stCxn id="3127" idx="2"/>
            <a:endCxn id="3128" idx="0"/>
          </p:cNvCxnSpPr>
          <p:nvPr/>
        </p:nvCxnSpPr>
        <p:spPr>
          <a:xfrm>
            <a:off x="8000031" y="4616580"/>
            <a:ext cx="0" cy="347700"/>
          </a:xfrm>
          <a:prstGeom prst="straightConnector1">
            <a:avLst/>
          </a:prstGeom>
          <a:noFill/>
          <a:ln cap="flat" cmpd="sng" w="9525">
            <a:solidFill>
              <a:srgbClr val="4A7DBA"/>
            </a:solidFill>
            <a:prstDash val="solid"/>
            <a:round/>
            <a:headEnd len="sm" w="sm" type="none"/>
            <a:tailEnd len="med" w="med" type="triangle"/>
          </a:ln>
        </p:spPr>
      </p:cxnSp>
      <p:cxnSp>
        <p:nvCxnSpPr>
          <p:cNvPr id="3135" name="Google Shape;3135;p77"/>
          <p:cNvCxnSpPr>
            <a:stCxn id="3128" idx="2"/>
            <a:endCxn id="3129" idx="0"/>
          </p:cNvCxnSpPr>
          <p:nvPr/>
        </p:nvCxnSpPr>
        <p:spPr>
          <a:xfrm>
            <a:off x="8000032" y="5257108"/>
            <a:ext cx="0" cy="262500"/>
          </a:xfrm>
          <a:prstGeom prst="straightConnector1">
            <a:avLst/>
          </a:prstGeom>
          <a:noFill/>
          <a:ln cap="flat" cmpd="sng" w="9525">
            <a:solidFill>
              <a:srgbClr val="4A7DBA"/>
            </a:solidFill>
            <a:prstDash val="solid"/>
            <a:round/>
            <a:headEnd len="sm" w="sm" type="none"/>
            <a:tailEnd len="med" w="med" type="triangle"/>
          </a:ln>
        </p:spPr>
      </p:cxnSp>
      <p:sp>
        <p:nvSpPr>
          <p:cNvPr id="3136" name="Google Shape;3136;p77"/>
          <p:cNvSpPr/>
          <p:nvPr/>
        </p:nvSpPr>
        <p:spPr>
          <a:xfrm>
            <a:off x="7673592" y="1785692"/>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LTE</a:t>
            </a:r>
            <a:br>
              <a:rPr b="1" lang="en-US" sz="1100">
                <a:solidFill>
                  <a:schemeClr val="dk1"/>
                </a:solidFill>
                <a:latin typeface="Calibri"/>
                <a:ea typeface="Calibri"/>
                <a:cs typeface="Calibri"/>
                <a:sym typeface="Calibri"/>
              </a:rPr>
            </a:br>
            <a:r>
              <a:rPr b="1" lang="en-US" sz="1100">
                <a:solidFill>
                  <a:schemeClr val="dk1"/>
                </a:solidFill>
                <a:latin typeface="Calibri"/>
                <a:ea typeface="Calibri"/>
                <a:cs typeface="Calibri"/>
                <a:sym typeface="Calibri"/>
              </a:rPr>
              <a:t>Modem</a:t>
            </a:r>
            <a:endParaRPr/>
          </a:p>
        </p:txBody>
      </p:sp>
      <p:sp>
        <p:nvSpPr>
          <p:cNvPr id="3137" name="Google Shape;3137;p77"/>
          <p:cNvSpPr/>
          <p:nvPr/>
        </p:nvSpPr>
        <p:spPr>
          <a:xfrm>
            <a:off x="7140192" y="1143919"/>
            <a:ext cx="1600200" cy="479945"/>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Arial"/>
                <a:ea typeface="Arial"/>
                <a:cs typeface="Arial"/>
                <a:sym typeface="Arial"/>
              </a:rPr>
              <a:t>Flow in RTL Block Diagram</a:t>
            </a:r>
            <a:endParaRPr/>
          </a:p>
        </p:txBody>
      </p:sp>
      <p:sp>
        <p:nvSpPr>
          <p:cNvPr id="3138" name="Google Shape;3138;p77"/>
          <p:cNvSpPr/>
          <p:nvPr/>
        </p:nvSpPr>
        <p:spPr>
          <a:xfrm>
            <a:off x="9819001" y="1143918"/>
            <a:ext cx="1600200" cy="479945"/>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Arial"/>
                <a:ea typeface="Arial"/>
                <a:cs typeface="Arial"/>
                <a:sym typeface="Arial"/>
              </a:rPr>
              <a:t>Action Traversal Flow</a:t>
            </a:r>
            <a:endParaRPr/>
          </a:p>
        </p:txBody>
      </p:sp>
      <p:sp>
        <p:nvSpPr>
          <p:cNvPr id="3139" name="Google Shape;3139;p77"/>
          <p:cNvSpPr/>
          <p:nvPr/>
        </p:nvSpPr>
        <p:spPr>
          <a:xfrm>
            <a:off x="9887714" y="3007960"/>
            <a:ext cx="1462774" cy="457200"/>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lang="en-US" sz="1200">
                <a:solidFill>
                  <a:srgbClr val="000000"/>
                </a:solidFill>
                <a:latin typeface="Calibri"/>
                <a:ea typeface="Calibri"/>
                <a:cs typeface="Calibri"/>
                <a:sym typeface="Calibri"/>
              </a:rPr>
              <a:t>dma_mem2mem_a</a:t>
            </a:r>
            <a:endParaRPr/>
          </a:p>
        </p:txBody>
      </p:sp>
      <p:sp>
        <p:nvSpPr>
          <p:cNvPr id="3140" name="Google Shape;3140;p77"/>
          <p:cNvSpPr/>
          <p:nvPr/>
        </p:nvSpPr>
        <p:spPr>
          <a:xfrm>
            <a:off x="9887715" y="1770719"/>
            <a:ext cx="1462773"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lang="en-US" sz="1200">
                <a:solidFill>
                  <a:srgbClr val="000000"/>
                </a:solidFill>
                <a:latin typeface="Calibri"/>
                <a:ea typeface="Calibri"/>
                <a:cs typeface="Calibri"/>
                <a:sym typeface="Calibri"/>
              </a:rPr>
              <a:t>lte_source_a</a:t>
            </a:r>
            <a:endParaRPr sz="1200">
              <a:solidFill>
                <a:srgbClr val="000000"/>
              </a:solidFill>
              <a:latin typeface="Calibri"/>
              <a:ea typeface="Calibri"/>
              <a:cs typeface="Calibri"/>
              <a:sym typeface="Calibri"/>
            </a:endParaRPr>
          </a:p>
        </p:txBody>
      </p:sp>
      <p:cxnSp>
        <p:nvCxnSpPr>
          <p:cNvPr id="3141" name="Google Shape;3141;p77"/>
          <p:cNvCxnSpPr>
            <a:stCxn id="3140" idx="4"/>
            <a:endCxn id="3139" idx="0"/>
          </p:cNvCxnSpPr>
          <p:nvPr/>
        </p:nvCxnSpPr>
        <p:spPr>
          <a:xfrm>
            <a:off x="10619102" y="2236157"/>
            <a:ext cx="0" cy="771900"/>
          </a:xfrm>
          <a:prstGeom prst="straightConnector1">
            <a:avLst/>
          </a:prstGeom>
          <a:noFill/>
          <a:ln cap="flat" cmpd="sng" w="19050">
            <a:solidFill>
              <a:srgbClr val="1A1A19"/>
            </a:solidFill>
            <a:prstDash val="solid"/>
            <a:miter lim="800000"/>
            <a:headEnd len="sm" w="sm" type="none"/>
            <a:tailEnd len="med" w="med" type="triangle"/>
          </a:ln>
        </p:spPr>
      </p:cxnSp>
      <p:cxnSp>
        <p:nvCxnSpPr>
          <p:cNvPr id="3142" name="Google Shape;3142;p77"/>
          <p:cNvCxnSpPr>
            <a:stCxn id="3139" idx="4"/>
            <a:endCxn id="3143" idx="0"/>
          </p:cNvCxnSpPr>
          <p:nvPr/>
        </p:nvCxnSpPr>
        <p:spPr>
          <a:xfrm>
            <a:off x="10619101" y="3465160"/>
            <a:ext cx="0" cy="880200"/>
          </a:xfrm>
          <a:prstGeom prst="straightConnector1">
            <a:avLst/>
          </a:prstGeom>
          <a:noFill/>
          <a:ln cap="flat" cmpd="sng" w="19050">
            <a:solidFill>
              <a:srgbClr val="1A1A19"/>
            </a:solidFill>
            <a:prstDash val="solid"/>
            <a:miter lim="800000"/>
            <a:headEnd len="sm" w="sm" type="none"/>
            <a:tailEnd len="med" w="med" type="triangle"/>
          </a:ln>
        </p:spPr>
      </p:cxnSp>
      <p:sp>
        <p:nvSpPr>
          <p:cNvPr id="3144" name="Google Shape;3144;p77"/>
          <p:cNvSpPr/>
          <p:nvPr/>
        </p:nvSpPr>
        <p:spPr>
          <a:xfrm>
            <a:off x="8714032" y="2505018"/>
            <a:ext cx="1095168" cy="221789"/>
          </a:xfrm>
          <a:prstGeom prst="roundRect">
            <a:avLst>
              <a:gd fmla="val 16667" name="adj"/>
            </a:avLst>
          </a:prstGeom>
          <a:solidFill>
            <a:srgbClr val="FFC000"/>
          </a:solidFill>
          <a:ln cap="flat" cmpd="sng" w="19050">
            <a:solidFill>
              <a:srgbClr val="99660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Clr>
                <a:srgbClr val="000000"/>
              </a:buClr>
              <a:buSzPts val="1400"/>
              <a:buFont typeface="Calibri"/>
              <a:buNone/>
            </a:pPr>
            <a:r>
              <a:rPr b="1" lang="en-US" sz="1400">
                <a:solidFill>
                  <a:srgbClr val="000000"/>
                </a:solidFill>
                <a:latin typeface="Calibri"/>
                <a:ea typeface="Calibri"/>
                <a:cs typeface="Calibri"/>
                <a:sym typeface="Calibri"/>
              </a:rPr>
              <a:t>data_buffer</a:t>
            </a:r>
            <a:endParaRPr b="1" i="0" sz="1400" u="none" cap="none" strike="noStrike">
              <a:solidFill>
                <a:srgbClr val="000000"/>
              </a:solidFill>
              <a:latin typeface="Calibri"/>
              <a:ea typeface="Calibri"/>
              <a:cs typeface="Calibri"/>
              <a:sym typeface="Calibri"/>
            </a:endParaRPr>
          </a:p>
        </p:txBody>
      </p:sp>
      <p:cxnSp>
        <p:nvCxnSpPr>
          <p:cNvPr id="3145" name="Google Shape;3145;p77"/>
          <p:cNvCxnSpPr>
            <a:stCxn id="3144" idx="2"/>
            <a:endCxn id="3139" idx="1"/>
          </p:cNvCxnSpPr>
          <p:nvPr/>
        </p:nvCxnSpPr>
        <p:spPr>
          <a:xfrm flipH="1" rot="-5400000">
            <a:off x="9507766" y="2480657"/>
            <a:ext cx="348000" cy="840300"/>
          </a:xfrm>
          <a:prstGeom prst="curvedConnector3">
            <a:avLst>
              <a:gd fmla="val 50016" name="adj1"/>
            </a:avLst>
          </a:prstGeom>
          <a:noFill/>
          <a:ln cap="flat" cmpd="sng" w="19050">
            <a:solidFill>
              <a:srgbClr val="1A1A19"/>
            </a:solidFill>
            <a:prstDash val="dash"/>
            <a:miter lim="800000"/>
            <a:headEnd len="sm" w="sm" type="none"/>
            <a:tailEnd len="med" w="med" type="triangle"/>
          </a:ln>
        </p:spPr>
      </p:cxnSp>
      <p:cxnSp>
        <p:nvCxnSpPr>
          <p:cNvPr id="3146" name="Google Shape;3146;p77"/>
          <p:cNvCxnSpPr>
            <a:stCxn id="3140" idx="2"/>
            <a:endCxn id="3144" idx="0"/>
          </p:cNvCxnSpPr>
          <p:nvPr/>
        </p:nvCxnSpPr>
        <p:spPr>
          <a:xfrm flipH="1">
            <a:off x="9261615" y="2003438"/>
            <a:ext cx="626100" cy="501600"/>
          </a:xfrm>
          <a:prstGeom prst="curvedConnector2">
            <a:avLst/>
          </a:prstGeom>
          <a:noFill/>
          <a:ln cap="flat" cmpd="sng" w="19050">
            <a:solidFill>
              <a:srgbClr val="1A1A19"/>
            </a:solidFill>
            <a:prstDash val="dash"/>
            <a:miter lim="800000"/>
            <a:headEnd len="sm" w="sm" type="none"/>
            <a:tailEnd len="med" w="med" type="triangle"/>
          </a:ln>
        </p:spPr>
      </p:cxnSp>
      <p:cxnSp>
        <p:nvCxnSpPr>
          <p:cNvPr id="3147" name="Google Shape;3147;p77"/>
          <p:cNvCxnSpPr>
            <a:stCxn id="3148" idx="3"/>
            <a:endCxn id="3143" idx="1"/>
          </p:cNvCxnSpPr>
          <p:nvPr/>
        </p:nvCxnSpPr>
        <p:spPr>
          <a:xfrm>
            <a:off x="9887707" y="4174803"/>
            <a:ext cx="214200" cy="237600"/>
          </a:xfrm>
          <a:prstGeom prst="curvedConnector2">
            <a:avLst/>
          </a:prstGeom>
          <a:noFill/>
          <a:ln cap="flat" cmpd="sng" w="19050">
            <a:solidFill>
              <a:srgbClr val="1A1A19"/>
            </a:solidFill>
            <a:prstDash val="dash"/>
            <a:miter lim="800000"/>
            <a:headEnd len="sm" w="sm" type="none"/>
            <a:tailEnd len="med" w="med" type="triangle"/>
          </a:ln>
        </p:spPr>
      </p:cxnSp>
      <p:sp>
        <p:nvSpPr>
          <p:cNvPr id="3148" name="Google Shape;3148;p77"/>
          <p:cNvSpPr/>
          <p:nvPr/>
        </p:nvSpPr>
        <p:spPr>
          <a:xfrm>
            <a:off x="8792544" y="4083363"/>
            <a:ext cx="1095163" cy="182879"/>
          </a:xfrm>
          <a:prstGeom prst="roundRect">
            <a:avLst>
              <a:gd fmla="val 16667" name="adj"/>
            </a:avLst>
          </a:prstGeom>
          <a:solidFill>
            <a:srgbClr val="FFC000"/>
          </a:solidFill>
          <a:ln cap="flat" cmpd="sng" w="19050">
            <a:solidFill>
              <a:srgbClr val="99660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Clr>
                <a:srgbClr val="000000"/>
              </a:buClr>
              <a:buSzPts val="1400"/>
              <a:buFont typeface="Calibri"/>
              <a:buNone/>
            </a:pPr>
            <a:r>
              <a:rPr b="1" lang="en-US" sz="1400">
                <a:solidFill>
                  <a:srgbClr val="000000"/>
                </a:solidFill>
                <a:latin typeface="Calibri"/>
                <a:ea typeface="Calibri"/>
                <a:cs typeface="Calibri"/>
                <a:sym typeface="Calibri"/>
              </a:rPr>
              <a:t>data_buffer</a:t>
            </a:r>
            <a:endParaRPr b="1" i="0" sz="1400" u="none" cap="none" strike="noStrike">
              <a:solidFill>
                <a:srgbClr val="000000"/>
              </a:solidFill>
              <a:latin typeface="Calibri"/>
              <a:ea typeface="Calibri"/>
              <a:cs typeface="Calibri"/>
              <a:sym typeface="Calibri"/>
            </a:endParaRPr>
          </a:p>
        </p:txBody>
      </p:sp>
      <p:cxnSp>
        <p:nvCxnSpPr>
          <p:cNvPr id="3149" name="Google Shape;3149;p77"/>
          <p:cNvCxnSpPr>
            <a:stCxn id="3139" idx="2"/>
            <a:endCxn id="3148" idx="1"/>
          </p:cNvCxnSpPr>
          <p:nvPr/>
        </p:nvCxnSpPr>
        <p:spPr>
          <a:xfrm flipH="1">
            <a:off x="8792414" y="3236560"/>
            <a:ext cx="1095300" cy="938100"/>
          </a:xfrm>
          <a:prstGeom prst="curvedConnector3">
            <a:avLst>
              <a:gd fmla="val 120859" name="adj1"/>
            </a:avLst>
          </a:prstGeom>
          <a:noFill/>
          <a:ln cap="flat" cmpd="sng" w="19050">
            <a:solidFill>
              <a:srgbClr val="1A1A19"/>
            </a:solidFill>
            <a:prstDash val="dash"/>
            <a:miter lim="800000"/>
            <a:headEnd len="sm" w="sm" type="none"/>
            <a:tailEnd len="med" w="med" type="triangle"/>
          </a:ln>
        </p:spPr>
      </p:cxnSp>
      <p:sp>
        <p:nvSpPr>
          <p:cNvPr id="3143" name="Google Shape;3143;p77"/>
          <p:cNvSpPr/>
          <p:nvPr/>
        </p:nvSpPr>
        <p:spPr>
          <a:xfrm>
            <a:off x="9887714" y="4345301"/>
            <a:ext cx="1462774" cy="457200"/>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lang="en-US" sz="1200">
                <a:solidFill>
                  <a:srgbClr val="000000"/>
                </a:solidFill>
                <a:latin typeface="Calibri"/>
                <a:ea typeface="Calibri"/>
                <a:cs typeface="Calibri"/>
                <a:sym typeface="Calibri"/>
              </a:rPr>
              <a:t>dma_mem2mem_a</a:t>
            </a:r>
            <a:endParaRPr/>
          </a:p>
        </p:txBody>
      </p:sp>
      <p:sp>
        <p:nvSpPr>
          <p:cNvPr id="3150" name="Google Shape;3150;p77"/>
          <p:cNvSpPr/>
          <p:nvPr/>
        </p:nvSpPr>
        <p:spPr>
          <a:xfrm>
            <a:off x="9887714" y="5669451"/>
            <a:ext cx="1462774" cy="457200"/>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lang="en-US" sz="1200">
                <a:solidFill>
                  <a:srgbClr val="000000"/>
                </a:solidFill>
                <a:latin typeface="Calibri"/>
                <a:ea typeface="Calibri"/>
                <a:cs typeface="Calibri"/>
                <a:sym typeface="Calibri"/>
              </a:rPr>
              <a:t>display_sink_a</a:t>
            </a:r>
            <a:endParaRPr sz="1200">
              <a:solidFill>
                <a:srgbClr val="000000"/>
              </a:solidFill>
              <a:latin typeface="Calibri"/>
              <a:ea typeface="Calibri"/>
              <a:cs typeface="Calibri"/>
              <a:sym typeface="Calibri"/>
            </a:endParaRPr>
          </a:p>
        </p:txBody>
      </p:sp>
      <p:sp>
        <p:nvSpPr>
          <p:cNvPr id="3151" name="Google Shape;3151;p77"/>
          <p:cNvSpPr/>
          <p:nvPr/>
        </p:nvSpPr>
        <p:spPr>
          <a:xfrm>
            <a:off x="8816591" y="5205419"/>
            <a:ext cx="1285337" cy="221603"/>
          </a:xfrm>
          <a:prstGeom prst="roundRect">
            <a:avLst>
              <a:gd fmla="val 16667" name="adj"/>
            </a:avLst>
          </a:prstGeom>
          <a:solidFill>
            <a:srgbClr val="FFC000"/>
          </a:solidFill>
          <a:ln cap="flat" cmpd="sng" w="19050">
            <a:solidFill>
              <a:srgbClr val="99660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Clr>
                <a:srgbClr val="000000"/>
              </a:buClr>
              <a:buSzPts val="1400"/>
              <a:buFont typeface="Calibri"/>
              <a:buNone/>
            </a:pPr>
            <a:r>
              <a:rPr b="1" lang="en-US" sz="1400">
                <a:solidFill>
                  <a:srgbClr val="000000"/>
                </a:solidFill>
                <a:latin typeface="Calibri"/>
                <a:ea typeface="Calibri"/>
                <a:cs typeface="Calibri"/>
                <a:sym typeface="Calibri"/>
              </a:rPr>
              <a:t>data_buffer</a:t>
            </a:r>
            <a:endParaRPr b="1" i="0" sz="1400" u="none" cap="none" strike="noStrike">
              <a:solidFill>
                <a:srgbClr val="000000"/>
              </a:solidFill>
              <a:latin typeface="Calibri"/>
              <a:ea typeface="Calibri"/>
              <a:cs typeface="Calibri"/>
              <a:sym typeface="Calibri"/>
            </a:endParaRPr>
          </a:p>
        </p:txBody>
      </p:sp>
      <p:cxnSp>
        <p:nvCxnSpPr>
          <p:cNvPr id="3152" name="Google Shape;3152;p77"/>
          <p:cNvCxnSpPr>
            <a:stCxn id="3143" idx="2"/>
            <a:endCxn id="3151" idx="0"/>
          </p:cNvCxnSpPr>
          <p:nvPr/>
        </p:nvCxnSpPr>
        <p:spPr>
          <a:xfrm flipH="1">
            <a:off x="9459314" y="4573901"/>
            <a:ext cx="428400" cy="631500"/>
          </a:xfrm>
          <a:prstGeom prst="curvedConnector2">
            <a:avLst/>
          </a:prstGeom>
          <a:noFill/>
          <a:ln cap="flat" cmpd="sng" w="19050">
            <a:solidFill>
              <a:srgbClr val="1A1A19"/>
            </a:solidFill>
            <a:prstDash val="dash"/>
            <a:miter lim="800000"/>
            <a:headEnd len="sm" w="sm" type="none"/>
            <a:tailEnd len="med" w="med" type="triangle"/>
          </a:ln>
        </p:spPr>
      </p:cxnSp>
      <p:cxnSp>
        <p:nvCxnSpPr>
          <p:cNvPr id="3153" name="Google Shape;3153;p77"/>
          <p:cNvCxnSpPr>
            <a:stCxn id="3151" idx="2"/>
            <a:endCxn id="3150" idx="2"/>
          </p:cNvCxnSpPr>
          <p:nvPr/>
        </p:nvCxnSpPr>
        <p:spPr>
          <a:xfrm flipH="1" rot="-5400000">
            <a:off x="9437960" y="5448322"/>
            <a:ext cx="471000" cy="428400"/>
          </a:xfrm>
          <a:prstGeom prst="curvedConnector2">
            <a:avLst/>
          </a:prstGeom>
          <a:noFill/>
          <a:ln cap="flat" cmpd="sng" w="19050">
            <a:solidFill>
              <a:srgbClr val="1A1A19"/>
            </a:solidFill>
            <a:prstDash val="dash"/>
            <a:miter lim="800000"/>
            <a:headEnd len="sm" w="sm" type="none"/>
            <a:tailEnd len="med" w="med" type="triangle"/>
          </a:ln>
        </p:spPr>
      </p:cxnSp>
      <p:cxnSp>
        <p:nvCxnSpPr>
          <p:cNvPr id="3154" name="Google Shape;3154;p77"/>
          <p:cNvCxnSpPr>
            <a:stCxn id="3143" idx="4"/>
            <a:endCxn id="3150" idx="0"/>
          </p:cNvCxnSpPr>
          <p:nvPr/>
        </p:nvCxnSpPr>
        <p:spPr>
          <a:xfrm>
            <a:off x="10619101" y="4802501"/>
            <a:ext cx="0" cy="867000"/>
          </a:xfrm>
          <a:prstGeom prst="straightConnector1">
            <a:avLst/>
          </a:prstGeom>
          <a:noFill/>
          <a:ln cap="flat" cmpd="sng" w="19050">
            <a:solidFill>
              <a:srgbClr val="1A1A19"/>
            </a:solidFill>
            <a:prstDash val="solid"/>
            <a:miter lim="800000"/>
            <a:headEnd len="sm" w="sm" type="none"/>
            <a:tailEnd len="med" w="med" type="triangle"/>
          </a:ln>
        </p:spPr>
      </p:cxnSp>
      <p:sp>
        <p:nvSpPr>
          <p:cNvPr id="3155" name="Google Shape;3155;p77"/>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3156" name="Google Shape;3156;p77"/>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0" name="Shape 3160"/>
        <p:cNvGrpSpPr/>
        <p:nvPr/>
      </p:nvGrpSpPr>
      <p:grpSpPr>
        <a:xfrm>
          <a:off x="0" y="0"/>
          <a:ext cx="0" cy="0"/>
          <a:chOff x="0" y="0"/>
          <a:chExt cx="0" cy="0"/>
        </a:xfrm>
      </p:grpSpPr>
      <p:sp>
        <p:nvSpPr>
          <p:cNvPr id="3161" name="Google Shape;3161;p7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Parallel Chaining</a:t>
            </a:r>
            <a:endParaRPr/>
          </a:p>
        </p:txBody>
      </p:sp>
      <p:sp>
        <p:nvSpPr>
          <p:cNvPr id="3162" name="Google Shape;3162;p78"/>
          <p:cNvSpPr/>
          <p:nvPr/>
        </p:nvSpPr>
        <p:spPr>
          <a:xfrm>
            <a:off x="1371599" y="1402080"/>
            <a:ext cx="5857347" cy="2788920"/>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600">
                <a:solidFill>
                  <a:srgbClr val="C00000"/>
                </a:solidFill>
                <a:latin typeface="Consolas"/>
                <a:ea typeface="Consolas"/>
                <a:cs typeface="Consolas"/>
                <a:sym typeface="Consolas"/>
              </a:rPr>
              <a:t>extend component </a:t>
            </a:r>
            <a:r>
              <a:rPr lang="en-US" sz="1600">
                <a:solidFill>
                  <a:schemeClr val="dk1"/>
                </a:solidFill>
                <a:latin typeface="Consolas"/>
                <a:ea typeface="Consolas"/>
                <a:cs typeface="Consolas"/>
                <a:sym typeface="Consolas"/>
              </a:rPr>
              <a:t>pss_top {</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a:t>
            </a:r>
            <a:r>
              <a:rPr lang="en-US" sz="1600">
                <a:solidFill>
                  <a:srgbClr val="C00000"/>
                </a:solidFill>
                <a:latin typeface="Consolas"/>
                <a:ea typeface="Consolas"/>
                <a:cs typeface="Consolas"/>
                <a:sym typeface="Consolas"/>
              </a:rPr>
              <a:t>action</a:t>
            </a:r>
            <a:r>
              <a:rPr lang="en-US" sz="1600">
                <a:solidFill>
                  <a:schemeClr val="dk1"/>
                </a:solidFill>
                <a:latin typeface="Consolas"/>
                <a:ea typeface="Consolas"/>
                <a:cs typeface="Consolas"/>
                <a:sym typeface="Consolas"/>
              </a:rPr>
              <a:t> entry {</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a:t>
            </a:r>
            <a:r>
              <a:rPr lang="en-US" sz="1600">
                <a:solidFill>
                  <a:srgbClr val="C00000"/>
                </a:solidFill>
                <a:latin typeface="Consolas"/>
                <a:ea typeface="Consolas"/>
                <a:cs typeface="Consolas"/>
                <a:sym typeface="Consolas"/>
              </a:rPr>
              <a:t>schedule</a:t>
            </a:r>
            <a:r>
              <a:rPr lang="en-US" sz="16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a:t>
            </a:r>
            <a:r>
              <a:rPr lang="en-US" sz="1600">
                <a:solidFill>
                  <a:srgbClr val="C00000"/>
                </a:solidFill>
                <a:latin typeface="Consolas"/>
                <a:ea typeface="Consolas"/>
                <a:cs typeface="Consolas"/>
                <a:sym typeface="Consolas"/>
              </a:rPr>
              <a:t>replicate</a:t>
            </a:r>
            <a:r>
              <a:rPr lang="en-US" sz="1600">
                <a:solidFill>
                  <a:schemeClr val="dk1"/>
                </a:solidFill>
                <a:latin typeface="Consolas"/>
                <a:ea typeface="Consolas"/>
                <a:cs typeface="Consolas"/>
                <a:sym typeface="Consolas"/>
              </a:rPr>
              <a:t> (5) {</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a:t>
            </a:r>
            <a:r>
              <a:rPr lang="en-US" sz="1600">
                <a:solidFill>
                  <a:srgbClr val="C00000"/>
                </a:solidFill>
                <a:latin typeface="Consolas"/>
                <a:ea typeface="Consolas"/>
                <a:cs typeface="Consolas"/>
                <a:sym typeface="Consolas"/>
              </a:rPr>
              <a:t>do</a:t>
            </a:r>
            <a:r>
              <a:rPr lang="en-US" sz="1600">
                <a:solidFill>
                  <a:schemeClr val="dk1"/>
                </a:solidFill>
                <a:latin typeface="Consolas"/>
                <a:ea typeface="Consolas"/>
                <a:cs typeface="Consolas"/>
                <a:sym typeface="Consolas"/>
              </a:rPr>
              <a:t> sequential_chaining_a;</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a:t>
            </a:r>
            <a:endParaRPr/>
          </a:p>
        </p:txBody>
      </p:sp>
      <p:sp>
        <p:nvSpPr>
          <p:cNvPr id="3163" name="Google Shape;3163;p78"/>
          <p:cNvSpPr/>
          <p:nvPr/>
        </p:nvSpPr>
        <p:spPr>
          <a:xfrm>
            <a:off x="8915400" y="1999219"/>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LTE</a:t>
            </a:r>
            <a:br>
              <a:rPr b="1" lang="en-US" sz="1100">
                <a:solidFill>
                  <a:schemeClr val="dk1"/>
                </a:solidFill>
                <a:latin typeface="Calibri"/>
                <a:ea typeface="Calibri"/>
                <a:cs typeface="Calibri"/>
                <a:sym typeface="Calibri"/>
              </a:rPr>
            </a:br>
            <a:r>
              <a:rPr b="1" lang="en-US" sz="1100">
                <a:solidFill>
                  <a:schemeClr val="dk1"/>
                </a:solidFill>
                <a:latin typeface="Calibri"/>
                <a:ea typeface="Calibri"/>
                <a:cs typeface="Calibri"/>
                <a:sym typeface="Calibri"/>
              </a:rPr>
              <a:t>Modem</a:t>
            </a:r>
            <a:endParaRPr/>
          </a:p>
        </p:txBody>
      </p:sp>
      <p:sp>
        <p:nvSpPr>
          <p:cNvPr id="3164" name="Google Shape;3164;p78"/>
          <p:cNvSpPr/>
          <p:nvPr/>
        </p:nvSpPr>
        <p:spPr>
          <a:xfrm>
            <a:off x="8923020" y="2735556"/>
            <a:ext cx="652885" cy="292787"/>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DRAM</a:t>
            </a:r>
            <a:endParaRPr/>
          </a:p>
        </p:txBody>
      </p:sp>
      <p:sp>
        <p:nvSpPr>
          <p:cNvPr id="3165" name="Google Shape;3165;p78"/>
          <p:cNvSpPr/>
          <p:nvPr/>
        </p:nvSpPr>
        <p:spPr>
          <a:xfrm>
            <a:off x="8923020" y="3364057"/>
            <a:ext cx="652885" cy="292787"/>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DMA</a:t>
            </a:r>
            <a:endParaRPr/>
          </a:p>
        </p:txBody>
      </p:sp>
      <p:sp>
        <p:nvSpPr>
          <p:cNvPr id="3166" name="Google Shape;3166;p78"/>
          <p:cNvSpPr/>
          <p:nvPr/>
        </p:nvSpPr>
        <p:spPr>
          <a:xfrm>
            <a:off x="8923021" y="3958200"/>
            <a:ext cx="652885" cy="292787"/>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DRAM</a:t>
            </a:r>
            <a:endParaRPr/>
          </a:p>
        </p:txBody>
      </p:sp>
      <p:sp>
        <p:nvSpPr>
          <p:cNvPr id="3167" name="Google Shape;3167;p78"/>
          <p:cNvSpPr/>
          <p:nvPr/>
        </p:nvSpPr>
        <p:spPr>
          <a:xfrm>
            <a:off x="8923022" y="4537320"/>
            <a:ext cx="652885" cy="292787"/>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DMA</a:t>
            </a:r>
            <a:endParaRPr/>
          </a:p>
        </p:txBody>
      </p:sp>
      <p:sp>
        <p:nvSpPr>
          <p:cNvPr id="3168" name="Google Shape;3168;p78"/>
          <p:cNvSpPr/>
          <p:nvPr/>
        </p:nvSpPr>
        <p:spPr>
          <a:xfrm>
            <a:off x="8923023" y="5177848"/>
            <a:ext cx="652885" cy="292787"/>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DRAM</a:t>
            </a:r>
            <a:endParaRPr/>
          </a:p>
        </p:txBody>
      </p:sp>
      <p:sp>
        <p:nvSpPr>
          <p:cNvPr id="3169" name="Google Shape;3169;p78"/>
          <p:cNvSpPr/>
          <p:nvPr/>
        </p:nvSpPr>
        <p:spPr>
          <a:xfrm>
            <a:off x="8923024" y="5733019"/>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Display</a:t>
            </a:r>
            <a:endParaRPr/>
          </a:p>
          <a:p>
            <a:pPr indent="0" lvl="0" marL="0" marR="0" rtl="0" algn="ctr">
              <a:spcBef>
                <a:spcPts val="0"/>
              </a:spcBef>
              <a:spcAft>
                <a:spcPts val="0"/>
              </a:spcAft>
              <a:buNone/>
            </a:pPr>
            <a:r>
              <a:rPr b="1" lang="en-US" sz="1100">
                <a:solidFill>
                  <a:schemeClr val="dk1"/>
                </a:solidFill>
                <a:latin typeface="Calibri"/>
                <a:ea typeface="Calibri"/>
                <a:cs typeface="Calibri"/>
                <a:sym typeface="Calibri"/>
              </a:rPr>
              <a:t>Processor</a:t>
            </a:r>
            <a:endParaRPr/>
          </a:p>
        </p:txBody>
      </p:sp>
      <p:cxnSp>
        <p:nvCxnSpPr>
          <p:cNvPr id="3170" name="Google Shape;3170;p78"/>
          <p:cNvCxnSpPr>
            <a:stCxn id="3163" idx="2"/>
            <a:endCxn id="3164" idx="0"/>
          </p:cNvCxnSpPr>
          <p:nvPr/>
        </p:nvCxnSpPr>
        <p:spPr>
          <a:xfrm>
            <a:off x="9241843" y="2438400"/>
            <a:ext cx="7500" cy="297300"/>
          </a:xfrm>
          <a:prstGeom prst="straightConnector1">
            <a:avLst/>
          </a:prstGeom>
          <a:noFill/>
          <a:ln cap="flat" cmpd="sng" w="9525">
            <a:solidFill>
              <a:srgbClr val="4A7DBA"/>
            </a:solidFill>
            <a:prstDash val="solid"/>
            <a:round/>
            <a:headEnd len="sm" w="sm" type="none"/>
            <a:tailEnd len="med" w="med" type="triangle"/>
          </a:ln>
        </p:spPr>
      </p:cxnSp>
      <p:cxnSp>
        <p:nvCxnSpPr>
          <p:cNvPr id="3171" name="Google Shape;3171;p78"/>
          <p:cNvCxnSpPr>
            <a:stCxn id="3165" idx="2"/>
            <a:endCxn id="3166" idx="0"/>
          </p:cNvCxnSpPr>
          <p:nvPr/>
        </p:nvCxnSpPr>
        <p:spPr>
          <a:xfrm>
            <a:off x="9249463" y="3656844"/>
            <a:ext cx="0" cy="301500"/>
          </a:xfrm>
          <a:prstGeom prst="straightConnector1">
            <a:avLst/>
          </a:prstGeom>
          <a:noFill/>
          <a:ln cap="flat" cmpd="sng" w="9525">
            <a:solidFill>
              <a:srgbClr val="4A7DBA"/>
            </a:solidFill>
            <a:prstDash val="solid"/>
            <a:round/>
            <a:headEnd len="sm" w="sm" type="none"/>
            <a:tailEnd len="med" w="med" type="triangle"/>
          </a:ln>
        </p:spPr>
      </p:cxnSp>
      <p:cxnSp>
        <p:nvCxnSpPr>
          <p:cNvPr id="3172" name="Google Shape;3172;p78"/>
          <p:cNvCxnSpPr>
            <a:stCxn id="3166" idx="2"/>
            <a:endCxn id="3167" idx="0"/>
          </p:cNvCxnSpPr>
          <p:nvPr/>
        </p:nvCxnSpPr>
        <p:spPr>
          <a:xfrm>
            <a:off x="9249464" y="4250987"/>
            <a:ext cx="0" cy="286200"/>
          </a:xfrm>
          <a:prstGeom prst="straightConnector1">
            <a:avLst/>
          </a:prstGeom>
          <a:noFill/>
          <a:ln cap="flat" cmpd="sng" w="9525">
            <a:solidFill>
              <a:srgbClr val="4A7DBA"/>
            </a:solidFill>
            <a:prstDash val="solid"/>
            <a:round/>
            <a:headEnd len="sm" w="sm" type="none"/>
            <a:tailEnd len="med" w="med" type="triangle"/>
          </a:ln>
        </p:spPr>
      </p:cxnSp>
      <p:cxnSp>
        <p:nvCxnSpPr>
          <p:cNvPr id="3173" name="Google Shape;3173;p78"/>
          <p:cNvCxnSpPr>
            <a:stCxn id="3167" idx="2"/>
            <a:endCxn id="3168" idx="0"/>
          </p:cNvCxnSpPr>
          <p:nvPr/>
        </p:nvCxnSpPr>
        <p:spPr>
          <a:xfrm>
            <a:off x="9249465" y="4830107"/>
            <a:ext cx="0" cy="347700"/>
          </a:xfrm>
          <a:prstGeom prst="straightConnector1">
            <a:avLst/>
          </a:prstGeom>
          <a:noFill/>
          <a:ln cap="flat" cmpd="sng" w="9525">
            <a:solidFill>
              <a:srgbClr val="4A7DBA"/>
            </a:solidFill>
            <a:prstDash val="solid"/>
            <a:round/>
            <a:headEnd len="sm" w="sm" type="none"/>
            <a:tailEnd len="med" w="med" type="triangle"/>
          </a:ln>
        </p:spPr>
      </p:cxnSp>
      <p:cxnSp>
        <p:nvCxnSpPr>
          <p:cNvPr id="3174" name="Google Shape;3174;p78"/>
          <p:cNvCxnSpPr>
            <a:stCxn id="3168" idx="2"/>
            <a:endCxn id="3169" idx="0"/>
          </p:cNvCxnSpPr>
          <p:nvPr/>
        </p:nvCxnSpPr>
        <p:spPr>
          <a:xfrm>
            <a:off x="9249466" y="5470635"/>
            <a:ext cx="0" cy="262500"/>
          </a:xfrm>
          <a:prstGeom prst="straightConnector1">
            <a:avLst/>
          </a:prstGeom>
          <a:noFill/>
          <a:ln cap="flat" cmpd="sng" w="9525">
            <a:solidFill>
              <a:srgbClr val="4A7DBA"/>
            </a:solidFill>
            <a:prstDash val="solid"/>
            <a:round/>
            <a:headEnd len="sm" w="sm" type="none"/>
            <a:tailEnd len="med" w="med" type="triangle"/>
          </a:ln>
        </p:spPr>
      </p:cxnSp>
      <p:sp>
        <p:nvSpPr>
          <p:cNvPr id="3175" name="Google Shape;3175;p78"/>
          <p:cNvSpPr/>
          <p:nvPr/>
        </p:nvSpPr>
        <p:spPr>
          <a:xfrm>
            <a:off x="10617091" y="1999219"/>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CDMA</a:t>
            </a:r>
            <a:br>
              <a:rPr b="1" lang="en-US" sz="1100">
                <a:solidFill>
                  <a:schemeClr val="dk1"/>
                </a:solidFill>
                <a:latin typeface="Calibri"/>
                <a:ea typeface="Calibri"/>
                <a:cs typeface="Calibri"/>
                <a:sym typeface="Calibri"/>
              </a:rPr>
            </a:br>
            <a:r>
              <a:rPr b="1" lang="en-US" sz="1100">
                <a:solidFill>
                  <a:schemeClr val="dk1"/>
                </a:solidFill>
                <a:latin typeface="Calibri"/>
                <a:ea typeface="Calibri"/>
                <a:cs typeface="Calibri"/>
                <a:sym typeface="Calibri"/>
              </a:rPr>
              <a:t>Modem</a:t>
            </a:r>
            <a:endParaRPr/>
          </a:p>
        </p:txBody>
      </p:sp>
      <p:sp>
        <p:nvSpPr>
          <p:cNvPr id="3176" name="Google Shape;3176;p78"/>
          <p:cNvSpPr/>
          <p:nvPr/>
        </p:nvSpPr>
        <p:spPr>
          <a:xfrm>
            <a:off x="10624711" y="2735556"/>
            <a:ext cx="652885" cy="292787"/>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DRAM</a:t>
            </a:r>
            <a:endParaRPr/>
          </a:p>
        </p:txBody>
      </p:sp>
      <p:sp>
        <p:nvSpPr>
          <p:cNvPr id="3177" name="Google Shape;3177;p78"/>
          <p:cNvSpPr/>
          <p:nvPr/>
        </p:nvSpPr>
        <p:spPr>
          <a:xfrm>
            <a:off x="10624711" y="3364057"/>
            <a:ext cx="652885" cy="292787"/>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DMA</a:t>
            </a:r>
            <a:endParaRPr/>
          </a:p>
        </p:txBody>
      </p:sp>
      <p:sp>
        <p:nvSpPr>
          <p:cNvPr id="3178" name="Google Shape;3178;p78"/>
          <p:cNvSpPr/>
          <p:nvPr/>
        </p:nvSpPr>
        <p:spPr>
          <a:xfrm>
            <a:off x="10624712" y="3958200"/>
            <a:ext cx="652885" cy="292787"/>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DRAM</a:t>
            </a:r>
            <a:endParaRPr/>
          </a:p>
        </p:txBody>
      </p:sp>
      <p:sp>
        <p:nvSpPr>
          <p:cNvPr id="3179" name="Google Shape;3179;p78"/>
          <p:cNvSpPr/>
          <p:nvPr/>
        </p:nvSpPr>
        <p:spPr>
          <a:xfrm>
            <a:off x="10624713" y="4537320"/>
            <a:ext cx="652885" cy="292787"/>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CPU</a:t>
            </a:r>
            <a:endParaRPr/>
          </a:p>
        </p:txBody>
      </p:sp>
      <p:sp>
        <p:nvSpPr>
          <p:cNvPr id="3180" name="Google Shape;3180;p78"/>
          <p:cNvSpPr/>
          <p:nvPr/>
        </p:nvSpPr>
        <p:spPr>
          <a:xfrm>
            <a:off x="10624714" y="5177848"/>
            <a:ext cx="652885" cy="292787"/>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DRAM</a:t>
            </a:r>
            <a:endParaRPr/>
          </a:p>
        </p:txBody>
      </p:sp>
      <p:sp>
        <p:nvSpPr>
          <p:cNvPr id="3181" name="Google Shape;3181;p78"/>
          <p:cNvSpPr/>
          <p:nvPr/>
        </p:nvSpPr>
        <p:spPr>
          <a:xfrm>
            <a:off x="10624715" y="5733019"/>
            <a:ext cx="652885" cy="439181"/>
          </a:xfrm>
          <a:prstGeom prst="rect">
            <a:avLst/>
          </a:prstGeom>
          <a:solidFill>
            <a:schemeClr val="l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100">
                <a:solidFill>
                  <a:schemeClr val="dk1"/>
                </a:solidFill>
                <a:latin typeface="Calibri"/>
                <a:ea typeface="Calibri"/>
                <a:cs typeface="Calibri"/>
                <a:sym typeface="Calibri"/>
              </a:rPr>
              <a:t>Audio</a:t>
            </a:r>
            <a:endParaRPr/>
          </a:p>
        </p:txBody>
      </p:sp>
      <p:cxnSp>
        <p:nvCxnSpPr>
          <p:cNvPr id="3182" name="Google Shape;3182;p78"/>
          <p:cNvCxnSpPr>
            <a:stCxn id="3175" idx="2"/>
            <a:endCxn id="3176" idx="0"/>
          </p:cNvCxnSpPr>
          <p:nvPr/>
        </p:nvCxnSpPr>
        <p:spPr>
          <a:xfrm>
            <a:off x="10943534" y="2438400"/>
            <a:ext cx="7500" cy="297300"/>
          </a:xfrm>
          <a:prstGeom prst="straightConnector1">
            <a:avLst/>
          </a:prstGeom>
          <a:noFill/>
          <a:ln cap="flat" cmpd="sng" w="9525">
            <a:solidFill>
              <a:srgbClr val="4A7DBA"/>
            </a:solidFill>
            <a:prstDash val="solid"/>
            <a:round/>
            <a:headEnd len="sm" w="sm" type="none"/>
            <a:tailEnd len="med" w="med" type="triangle"/>
          </a:ln>
        </p:spPr>
      </p:cxnSp>
      <p:cxnSp>
        <p:nvCxnSpPr>
          <p:cNvPr id="3183" name="Google Shape;3183;p78"/>
          <p:cNvCxnSpPr>
            <a:endCxn id="3165" idx="0"/>
          </p:cNvCxnSpPr>
          <p:nvPr/>
        </p:nvCxnSpPr>
        <p:spPr>
          <a:xfrm flipH="1">
            <a:off x="9249463" y="3028357"/>
            <a:ext cx="1694100" cy="335700"/>
          </a:xfrm>
          <a:prstGeom prst="straightConnector1">
            <a:avLst/>
          </a:prstGeom>
          <a:noFill/>
          <a:ln cap="flat" cmpd="sng" w="9525">
            <a:solidFill>
              <a:srgbClr val="4A7DBA"/>
            </a:solidFill>
            <a:prstDash val="solid"/>
            <a:round/>
            <a:headEnd len="sm" w="sm" type="none"/>
            <a:tailEnd len="med" w="med" type="triangle"/>
          </a:ln>
        </p:spPr>
      </p:cxnSp>
      <p:cxnSp>
        <p:nvCxnSpPr>
          <p:cNvPr id="3184" name="Google Shape;3184;p78"/>
          <p:cNvCxnSpPr>
            <a:stCxn id="3177" idx="2"/>
            <a:endCxn id="3178" idx="0"/>
          </p:cNvCxnSpPr>
          <p:nvPr/>
        </p:nvCxnSpPr>
        <p:spPr>
          <a:xfrm>
            <a:off x="10951154" y="3656844"/>
            <a:ext cx="0" cy="301500"/>
          </a:xfrm>
          <a:prstGeom prst="straightConnector1">
            <a:avLst/>
          </a:prstGeom>
          <a:noFill/>
          <a:ln cap="flat" cmpd="sng" w="9525">
            <a:solidFill>
              <a:srgbClr val="4A7DBA"/>
            </a:solidFill>
            <a:prstDash val="solid"/>
            <a:round/>
            <a:headEnd len="sm" w="sm" type="none"/>
            <a:tailEnd len="med" w="med" type="triangle"/>
          </a:ln>
        </p:spPr>
      </p:cxnSp>
      <p:cxnSp>
        <p:nvCxnSpPr>
          <p:cNvPr id="3185" name="Google Shape;3185;p78"/>
          <p:cNvCxnSpPr>
            <a:stCxn id="3178" idx="2"/>
            <a:endCxn id="3179" idx="0"/>
          </p:cNvCxnSpPr>
          <p:nvPr/>
        </p:nvCxnSpPr>
        <p:spPr>
          <a:xfrm>
            <a:off x="10951155" y="4250987"/>
            <a:ext cx="0" cy="286200"/>
          </a:xfrm>
          <a:prstGeom prst="straightConnector1">
            <a:avLst/>
          </a:prstGeom>
          <a:noFill/>
          <a:ln cap="flat" cmpd="sng" w="9525">
            <a:solidFill>
              <a:srgbClr val="4A7DBA"/>
            </a:solidFill>
            <a:prstDash val="solid"/>
            <a:round/>
            <a:headEnd len="sm" w="sm" type="none"/>
            <a:tailEnd len="med" w="med" type="triangle"/>
          </a:ln>
        </p:spPr>
      </p:cxnSp>
      <p:cxnSp>
        <p:nvCxnSpPr>
          <p:cNvPr id="3186" name="Google Shape;3186;p78"/>
          <p:cNvCxnSpPr>
            <a:stCxn id="3179" idx="2"/>
            <a:endCxn id="3180" idx="0"/>
          </p:cNvCxnSpPr>
          <p:nvPr/>
        </p:nvCxnSpPr>
        <p:spPr>
          <a:xfrm>
            <a:off x="10951156" y="4830107"/>
            <a:ext cx="0" cy="347700"/>
          </a:xfrm>
          <a:prstGeom prst="straightConnector1">
            <a:avLst/>
          </a:prstGeom>
          <a:noFill/>
          <a:ln cap="flat" cmpd="sng" w="9525">
            <a:solidFill>
              <a:srgbClr val="4A7DBA"/>
            </a:solidFill>
            <a:prstDash val="solid"/>
            <a:round/>
            <a:headEnd len="sm" w="sm" type="none"/>
            <a:tailEnd len="med" w="med" type="triangle"/>
          </a:ln>
        </p:spPr>
      </p:cxnSp>
      <p:cxnSp>
        <p:nvCxnSpPr>
          <p:cNvPr id="3187" name="Google Shape;3187;p78"/>
          <p:cNvCxnSpPr>
            <a:stCxn id="3180" idx="2"/>
            <a:endCxn id="3181" idx="0"/>
          </p:cNvCxnSpPr>
          <p:nvPr/>
        </p:nvCxnSpPr>
        <p:spPr>
          <a:xfrm>
            <a:off x="10951157" y="5470635"/>
            <a:ext cx="0" cy="262500"/>
          </a:xfrm>
          <a:prstGeom prst="straightConnector1">
            <a:avLst/>
          </a:prstGeom>
          <a:noFill/>
          <a:ln cap="flat" cmpd="sng" w="9525">
            <a:solidFill>
              <a:srgbClr val="4A7DBA"/>
            </a:solidFill>
            <a:prstDash val="solid"/>
            <a:round/>
            <a:headEnd len="sm" w="sm" type="none"/>
            <a:tailEnd len="med" w="med" type="triangle"/>
          </a:ln>
        </p:spPr>
      </p:cxnSp>
      <p:sp>
        <p:nvSpPr>
          <p:cNvPr id="3188" name="Google Shape;3188;p78"/>
          <p:cNvSpPr/>
          <p:nvPr/>
        </p:nvSpPr>
        <p:spPr>
          <a:xfrm>
            <a:off x="8382000" y="1402080"/>
            <a:ext cx="1600200" cy="479945"/>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Arial"/>
                <a:ea typeface="Arial"/>
                <a:cs typeface="Arial"/>
                <a:sym typeface="Arial"/>
              </a:rPr>
              <a:t>chaining_agent_c[0]</a:t>
            </a:r>
            <a:endParaRPr/>
          </a:p>
        </p:txBody>
      </p:sp>
      <p:sp>
        <p:nvSpPr>
          <p:cNvPr id="3189" name="Google Shape;3189;p78"/>
          <p:cNvSpPr/>
          <p:nvPr/>
        </p:nvSpPr>
        <p:spPr>
          <a:xfrm>
            <a:off x="10210800" y="1425055"/>
            <a:ext cx="1600200" cy="479945"/>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Arial"/>
                <a:ea typeface="Arial"/>
                <a:cs typeface="Arial"/>
                <a:sym typeface="Arial"/>
              </a:rPr>
              <a:t>chaining_agent_c[1]</a:t>
            </a:r>
            <a:endParaRPr/>
          </a:p>
        </p:txBody>
      </p:sp>
      <p:cxnSp>
        <p:nvCxnSpPr>
          <p:cNvPr id="3190" name="Google Shape;3190;p78"/>
          <p:cNvCxnSpPr>
            <a:stCxn id="3164" idx="2"/>
            <a:endCxn id="3177" idx="0"/>
          </p:cNvCxnSpPr>
          <p:nvPr/>
        </p:nvCxnSpPr>
        <p:spPr>
          <a:xfrm>
            <a:off x="9249463" y="3028343"/>
            <a:ext cx="1701600" cy="335700"/>
          </a:xfrm>
          <a:prstGeom prst="straightConnector1">
            <a:avLst/>
          </a:prstGeom>
          <a:noFill/>
          <a:ln cap="flat" cmpd="sng" w="9525">
            <a:solidFill>
              <a:srgbClr val="4A7DBA"/>
            </a:solidFill>
            <a:prstDash val="solid"/>
            <a:round/>
            <a:headEnd len="sm" w="sm" type="none"/>
            <a:tailEnd len="med" w="med" type="triangle"/>
          </a:ln>
        </p:spPr>
      </p:cxnSp>
      <p:sp>
        <p:nvSpPr>
          <p:cNvPr id="3191" name="Google Shape;3191;p78"/>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3192" name="Google Shape;3192;p78"/>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6" name="Shape 3196"/>
        <p:cNvGrpSpPr/>
        <p:nvPr/>
      </p:nvGrpSpPr>
      <p:grpSpPr>
        <a:xfrm>
          <a:off x="0" y="0"/>
          <a:ext cx="0" cy="0"/>
          <a:chOff x="0" y="0"/>
          <a:chExt cx="0" cy="0"/>
        </a:xfrm>
      </p:grpSpPr>
      <p:sp>
        <p:nvSpPr>
          <p:cNvPr id="3197" name="Google Shape;3197;p79"/>
          <p:cNvSpPr txBox="1"/>
          <p:nvPr>
            <p:ph type="title"/>
          </p:nvPr>
        </p:nvSpPr>
        <p:spPr>
          <a:xfrm>
            <a:off x="1905000" y="152400"/>
            <a:ext cx="9966960" cy="109728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Chaining Combinations Coverage</a:t>
            </a:r>
            <a:endParaRPr/>
          </a:p>
        </p:txBody>
      </p:sp>
      <p:sp>
        <p:nvSpPr>
          <p:cNvPr id="3198" name="Google Shape;3198;p79"/>
          <p:cNvSpPr/>
          <p:nvPr/>
        </p:nvSpPr>
        <p:spPr>
          <a:xfrm>
            <a:off x="152400" y="1463040"/>
            <a:ext cx="4597400" cy="3398520"/>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600">
                <a:solidFill>
                  <a:srgbClr val="C00000"/>
                </a:solidFill>
                <a:latin typeface="Consolas"/>
                <a:ea typeface="Consolas"/>
                <a:cs typeface="Consolas"/>
                <a:sym typeface="Consolas"/>
              </a:rPr>
              <a:t>covergroup</a:t>
            </a:r>
            <a:r>
              <a:rPr lang="en-US" sz="1600">
                <a:solidFill>
                  <a:schemeClr val="accent2"/>
                </a:solidFill>
                <a:latin typeface="Consolas"/>
                <a:ea typeface="Consolas"/>
                <a:cs typeface="Consolas"/>
                <a:sym typeface="Consolas"/>
              </a:rPr>
              <a:t> </a:t>
            </a:r>
            <a:r>
              <a:rPr lang="en-US" sz="1600">
                <a:solidFill>
                  <a:schemeClr val="dk1"/>
                </a:solidFill>
                <a:latin typeface="Consolas"/>
                <a:ea typeface="Consolas"/>
                <a:cs typeface="Consolas"/>
                <a:sym typeface="Consolas"/>
              </a:rPr>
              <a:t>chaining_cg {</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source: </a:t>
            </a:r>
            <a:r>
              <a:rPr lang="en-US" sz="1600">
                <a:solidFill>
                  <a:srgbClr val="C00000"/>
                </a:solidFill>
                <a:latin typeface="Consolas"/>
                <a:ea typeface="Consolas"/>
                <a:cs typeface="Consolas"/>
                <a:sym typeface="Consolas"/>
              </a:rPr>
              <a:t>coverpoint</a:t>
            </a:r>
            <a:r>
              <a:rPr lang="en-US" sz="1600">
                <a:solidFill>
                  <a:schemeClr val="dk1"/>
                </a:solidFill>
                <a:latin typeface="Consolas"/>
                <a:ea typeface="Consolas"/>
                <a:cs typeface="Consolas"/>
                <a:sym typeface="Consolas"/>
              </a:rPr>
              <a:t> source_id;</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mem2mem_0: </a:t>
            </a:r>
            <a:r>
              <a:rPr lang="en-US" sz="1600">
                <a:solidFill>
                  <a:srgbClr val="C00000"/>
                </a:solidFill>
                <a:latin typeface="Consolas"/>
                <a:ea typeface="Consolas"/>
                <a:cs typeface="Consolas"/>
                <a:sym typeface="Consolas"/>
              </a:rPr>
              <a:t>coverpoint</a:t>
            </a:r>
            <a:r>
              <a:rPr lang="en-US" sz="1600">
                <a:solidFill>
                  <a:schemeClr val="dk1"/>
                </a:solidFill>
                <a:latin typeface="Consolas"/>
                <a:ea typeface="Consolas"/>
                <a:cs typeface="Consolas"/>
                <a:sym typeface="Consolas"/>
              </a:rPr>
              <a:t> mem2mem_id0;</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mem2mem_1: </a:t>
            </a:r>
            <a:r>
              <a:rPr lang="en-US" sz="1600">
                <a:solidFill>
                  <a:srgbClr val="C00000"/>
                </a:solidFill>
                <a:latin typeface="Consolas"/>
                <a:ea typeface="Consolas"/>
                <a:cs typeface="Consolas"/>
                <a:sym typeface="Consolas"/>
              </a:rPr>
              <a:t>coverpoint</a:t>
            </a:r>
            <a:r>
              <a:rPr lang="en-US" sz="1600">
                <a:solidFill>
                  <a:schemeClr val="dk1"/>
                </a:solidFill>
                <a:latin typeface="Consolas"/>
                <a:ea typeface="Consolas"/>
                <a:cs typeface="Consolas"/>
                <a:sym typeface="Consolas"/>
              </a:rPr>
              <a:t> mem2mem_id1;</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sink: </a:t>
            </a:r>
            <a:r>
              <a:rPr lang="en-US" sz="1600">
                <a:solidFill>
                  <a:srgbClr val="C00000"/>
                </a:solidFill>
                <a:latin typeface="Consolas"/>
                <a:ea typeface="Consolas"/>
                <a:cs typeface="Consolas"/>
                <a:sym typeface="Consolas"/>
              </a:rPr>
              <a:t>coverpoint</a:t>
            </a:r>
            <a:r>
              <a:rPr lang="en-US" sz="1600">
                <a:solidFill>
                  <a:schemeClr val="dk1"/>
                </a:solidFill>
                <a:latin typeface="Consolas"/>
                <a:ea typeface="Consolas"/>
                <a:cs typeface="Consolas"/>
                <a:sym typeface="Consolas"/>
              </a:rPr>
              <a:t> sink_id;</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size: </a:t>
            </a:r>
            <a:r>
              <a:rPr lang="en-US" sz="1600">
                <a:solidFill>
                  <a:srgbClr val="C00000"/>
                </a:solidFill>
                <a:latin typeface="Consolas"/>
                <a:ea typeface="Consolas"/>
                <a:cs typeface="Consolas"/>
                <a:sym typeface="Consolas"/>
              </a:rPr>
              <a:t>coverpoint</a:t>
            </a:r>
            <a:r>
              <a:rPr lang="en-US" sz="1600">
                <a:solidFill>
                  <a:schemeClr val="dk1"/>
                </a:solidFill>
                <a:latin typeface="Consolas"/>
                <a:ea typeface="Consolas"/>
                <a:cs typeface="Consolas"/>
                <a:sym typeface="Consolas"/>
              </a:rPr>
              <a:t> size;</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a:t>
            </a:r>
            <a:r>
              <a:rPr lang="en-US" sz="1600">
                <a:solidFill>
                  <a:srgbClr val="C00000"/>
                </a:solidFill>
                <a:latin typeface="Consolas"/>
                <a:ea typeface="Consolas"/>
                <a:cs typeface="Consolas"/>
                <a:sym typeface="Consolas"/>
              </a:rPr>
              <a:t>cross</a:t>
            </a:r>
            <a:r>
              <a:rPr lang="en-US" sz="1600">
                <a:solidFill>
                  <a:schemeClr val="dk1"/>
                </a:solidFill>
                <a:latin typeface="Consolas"/>
                <a:ea typeface="Consolas"/>
                <a:cs typeface="Consolas"/>
                <a:sym typeface="Consolas"/>
              </a:rPr>
              <a:t> chain: source, </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mem2mem_0, </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mem2mem_1, </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sink_id, </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               size;</a:t>
            </a:r>
            <a:endParaRPr/>
          </a:p>
          <a:p>
            <a:pPr indent="0" lvl="0" marL="0" marR="0" rtl="0" algn="l">
              <a:spcBef>
                <a:spcPts val="0"/>
              </a:spcBef>
              <a:spcAft>
                <a:spcPts val="0"/>
              </a:spcAft>
              <a:buNone/>
            </a:pPr>
            <a:r>
              <a:rPr lang="en-US" sz="1600">
                <a:solidFill>
                  <a:schemeClr val="dk1"/>
                </a:solidFill>
                <a:latin typeface="Consolas"/>
                <a:ea typeface="Consolas"/>
                <a:cs typeface="Consolas"/>
                <a:sym typeface="Consolas"/>
              </a:rPr>
              <a:t>}</a:t>
            </a:r>
            <a:endParaRPr/>
          </a:p>
        </p:txBody>
      </p:sp>
      <p:sp>
        <p:nvSpPr>
          <p:cNvPr id="3199" name="Google Shape;3199;p79"/>
          <p:cNvSpPr/>
          <p:nvPr/>
        </p:nvSpPr>
        <p:spPr>
          <a:xfrm>
            <a:off x="4800600" y="990600"/>
            <a:ext cx="7071360" cy="5775325"/>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400">
                <a:solidFill>
                  <a:srgbClr val="C00000"/>
                </a:solidFill>
                <a:latin typeface="Consolas"/>
                <a:ea typeface="Consolas"/>
                <a:cs typeface="Consolas"/>
                <a:sym typeface="Consolas"/>
              </a:rPr>
              <a:t>action</a:t>
            </a:r>
            <a:r>
              <a:rPr lang="en-US" sz="1400">
                <a:solidFill>
                  <a:schemeClr val="dk1"/>
                </a:solidFill>
                <a:latin typeface="Consolas"/>
                <a:ea typeface="Consolas"/>
                <a:cs typeface="Consolas"/>
                <a:sym typeface="Consolas"/>
              </a:rPr>
              <a:t> sequential_chaining_a {</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a:t>
            </a:r>
            <a:r>
              <a:rPr lang="en-US" sz="1400">
                <a:solidFill>
                  <a:srgbClr val="C00000"/>
                </a:solidFill>
                <a:latin typeface="Consolas"/>
                <a:ea typeface="Consolas"/>
                <a:cs typeface="Consolas"/>
                <a:sym typeface="Consolas"/>
              </a:rPr>
              <a:t>rand</a:t>
            </a:r>
            <a:r>
              <a:rPr lang="en-US" sz="1400">
                <a:solidFill>
                  <a:schemeClr val="dk1"/>
                </a:solidFill>
                <a:latin typeface="Consolas"/>
                <a:ea typeface="Consolas"/>
                <a:cs typeface="Consolas"/>
                <a:sym typeface="Consolas"/>
              </a:rPr>
              <a:t> source_e source_id;</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a:t>
            </a:r>
            <a:r>
              <a:rPr lang="en-US" sz="1400">
                <a:solidFill>
                  <a:srgbClr val="C00000"/>
                </a:solidFill>
                <a:latin typeface="Consolas"/>
                <a:ea typeface="Consolas"/>
                <a:cs typeface="Consolas"/>
                <a:sym typeface="Consolas"/>
              </a:rPr>
              <a:t>rand</a:t>
            </a:r>
            <a:r>
              <a:rPr lang="en-US" sz="1400">
                <a:solidFill>
                  <a:schemeClr val="dk1"/>
                </a:solidFill>
                <a:latin typeface="Consolas"/>
                <a:ea typeface="Consolas"/>
                <a:cs typeface="Consolas"/>
                <a:sym typeface="Consolas"/>
              </a:rPr>
              <a:t> mem2mem_e mem2mem_id0, mem2mem_id1;</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a:t>
            </a:r>
            <a:r>
              <a:rPr lang="en-US" sz="1400">
                <a:solidFill>
                  <a:srgbClr val="C00000"/>
                </a:solidFill>
                <a:latin typeface="Consolas"/>
                <a:ea typeface="Consolas"/>
                <a:cs typeface="Consolas"/>
                <a:sym typeface="Consolas"/>
              </a:rPr>
              <a:t>rand</a:t>
            </a:r>
            <a:r>
              <a:rPr lang="en-US" sz="1400">
                <a:solidFill>
                  <a:schemeClr val="dk1"/>
                </a:solidFill>
                <a:latin typeface="Consolas"/>
                <a:ea typeface="Consolas"/>
                <a:cs typeface="Consolas"/>
                <a:sym typeface="Consolas"/>
              </a:rPr>
              <a:t> sink_e sink_id;</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a:t>
            </a:r>
            <a:r>
              <a:rPr lang="en-US" sz="1400">
                <a:solidFill>
                  <a:srgbClr val="C00000"/>
                </a:solidFill>
                <a:latin typeface="Consolas"/>
                <a:ea typeface="Consolas"/>
                <a:cs typeface="Consolas"/>
                <a:sym typeface="Consolas"/>
              </a:rPr>
              <a:t>rand int </a:t>
            </a:r>
            <a:r>
              <a:rPr lang="en-US" sz="1400">
                <a:solidFill>
                  <a:schemeClr val="dk1"/>
                </a:solidFill>
                <a:latin typeface="Consolas"/>
                <a:ea typeface="Consolas"/>
                <a:cs typeface="Consolas"/>
                <a:sym typeface="Consolas"/>
              </a:rPr>
              <a:t>size;</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a:t>
            </a:r>
            <a:r>
              <a:rPr lang="en-US" sz="1400">
                <a:solidFill>
                  <a:srgbClr val="C00000"/>
                </a:solidFill>
                <a:latin typeface="Consolas"/>
                <a:ea typeface="Consolas"/>
                <a:cs typeface="Consolas"/>
                <a:sym typeface="Consolas"/>
              </a:rPr>
              <a:t>activity</a:t>
            </a:r>
            <a:r>
              <a:rPr lang="en-US" sz="14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 Source</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a:t>
            </a:r>
            <a:r>
              <a:rPr lang="en-US" sz="1400">
                <a:solidFill>
                  <a:srgbClr val="C00000"/>
                </a:solidFill>
                <a:latin typeface="Consolas"/>
                <a:ea typeface="Consolas"/>
                <a:cs typeface="Consolas"/>
                <a:sym typeface="Consolas"/>
              </a:rPr>
              <a:t>select</a:t>
            </a:r>
            <a:r>
              <a:rPr lang="en-US" sz="14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[10] : </a:t>
            </a:r>
            <a:r>
              <a:rPr lang="en-US" sz="1400">
                <a:solidFill>
                  <a:srgbClr val="C00000"/>
                </a:solidFill>
                <a:latin typeface="Consolas"/>
                <a:ea typeface="Consolas"/>
                <a:cs typeface="Consolas"/>
                <a:sym typeface="Consolas"/>
              </a:rPr>
              <a:t>do</a:t>
            </a:r>
            <a:r>
              <a:rPr lang="en-US" sz="1400">
                <a:solidFill>
                  <a:schemeClr val="dk1"/>
                </a:solidFill>
                <a:latin typeface="Consolas"/>
                <a:ea typeface="Consolas"/>
                <a:cs typeface="Consolas"/>
                <a:sym typeface="Consolas"/>
              </a:rPr>
              <a:t> lte_source_a </a:t>
            </a:r>
            <a:r>
              <a:rPr lang="en-US" sz="1400">
                <a:solidFill>
                  <a:srgbClr val="C00000"/>
                </a:solidFill>
                <a:latin typeface="Consolas"/>
                <a:ea typeface="Consolas"/>
                <a:cs typeface="Consolas"/>
                <a:sym typeface="Consolas"/>
              </a:rPr>
              <a:t>with</a:t>
            </a:r>
            <a:r>
              <a:rPr lang="en-US" sz="14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size == this.size;</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this.source_id == LTE_SOURCE;</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[20] : </a:t>
            </a:r>
            <a:r>
              <a:rPr lang="en-US" sz="1400">
                <a:solidFill>
                  <a:srgbClr val="C00000"/>
                </a:solidFill>
                <a:latin typeface="Consolas"/>
                <a:ea typeface="Consolas"/>
                <a:cs typeface="Consolas"/>
                <a:sym typeface="Consolas"/>
              </a:rPr>
              <a:t>do</a:t>
            </a:r>
            <a:r>
              <a:rPr lang="en-US" sz="1400">
                <a:solidFill>
                  <a:schemeClr val="dk1"/>
                </a:solidFill>
                <a:latin typeface="Consolas"/>
                <a:ea typeface="Consolas"/>
                <a:cs typeface="Consolas"/>
                <a:sym typeface="Consolas"/>
              </a:rPr>
              <a:t> cdma_source_a </a:t>
            </a:r>
            <a:r>
              <a:rPr lang="en-US" sz="1400">
                <a:solidFill>
                  <a:srgbClr val="C00000"/>
                </a:solidFill>
                <a:latin typeface="Consolas"/>
                <a:ea typeface="Consolas"/>
                <a:cs typeface="Consolas"/>
                <a:sym typeface="Consolas"/>
              </a:rPr>
              <a:t>with</a:t>
            </a:r>
            <a:r>
              <a:rPr lang="en-US" sz="14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size == this.size;</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this.source_id == CDMA_SOURCE;</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[10] : </a:t>
            </a:r>
            <a:r>
              <a:rPr lang="en-US" sz="1400">
                <a:solidFill>
                  <a:srgbClr val="C00000"/>
                </a:solidFill>
                <a:latin typeface="Consolas"/>
                <a:ea typeface="Consolas"/>
                <a:cs typeface="Consolas"/>
                <a:sym typeface="Consolas"/>
              </a:rPr>
              <a:t>do</a:t>
            </a:r>
            <a:r>
              <a:rPr lang="en-US" sz="1400">
                <a:solidFill>
                  <a:schemeClr val="dk1"/>
                </a:solidFill>
                <a:latin typeface="Consolas"/>
                <a:ea typeface="Consolas"/>
                <a:cs typeface="Consolas"/>
                <a:sym typeface="Consolas"/>
              </a:rPr>
              <a:t> camera_source_a </a:t>
            </a:r>
            <a:r>
              <a:rPr lang="en-US" sz="1400">
                <a:solidFill>
                  <a:srgbClr val="C00000"/>
                </a:solidFill>
                <a:latin typeface="Consolas"/>
                <a:ea typeface="Consolas"/>
                <a:cs typeface="Consolas"/>
                <a:sym typeface="Consolas"/>
              </a:rPr>
              <a:t>with</a:t>
            </a:r>
            <a:r>
              <a:rPr lang="en-US" sz="14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size == this.size;</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this.source_id == CAMERA_SOURCE;</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 Memory2Memory</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 Sink</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a:t>
            </a:r>
            <a:endParaRPr/>
          </a:p>
        </p:txBody>
      </p:sp>
      <p:sp>
        <p:nvSpPr>
          <p:cNvPr id="3200" name="Google Shape;3200;p79"/>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3201" name="Google Shape;3201;p79"/>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8"/>
          <p:cNvSpPr/>
          <p:nvPr/>
        </p:nvSpPr>
        <p:spPr>
          <a:xfrm>
            <a:off x="297205" y="4951436"/>
            <a:ext cx="2041048" cy="1236618"/>
          </a:xfrm>
          <a:prstGeom prst="flowChartDocument">
            <a:avLst/>
          </a:prstGeom>
          <a:gradFill>
            <a:gsLst>
              <a:gs pos="0">
                <a:srgbClr val="2D5C97"/>
              </a:gs>
              <a:gs pos="80000">
                <a:srgbClr val="3C7AC5"/>
              </a:gs>
              <a:gs pos="100000">
                <a:srgbClr val="397BC9"/>
              </a:gs>
            </a:gsLst>
            <a:lin ang="16200000" scaled="0"/>
          </a:gradFill>
          <a:ln cap="flat" cmpd="sng" w="9525">
            <a:solidFill>
              <a:srgbClr val="366092"/>
            </a:solidFill>
            <a:prstDash val="solid"/>
            <a:round/>
            <a:headEnd len="sm" w="sm" type="none"/>
            <a:tailEnd len="sm" w="sm" type="none"/>
          </a:ln>
          <a:effectLst>
            <a:outerShdw blurRad="40000" rotWithShape="0" dir="5400000" dist="23000">
              <a:srgbClr val="000000">
                <a:alpha val="34901"/>
              </a:srgbClr>
            </a:outerShdw>
          </a:effectLst>
        </p:spPr>
        <p:txBody>
          <a:bodyPr anchorCtr="0" anchor="b" bIns="0" lIns="108000" spcFirstLastPara="1" rIns="108000" wrap="square" tIns="72000">
            <a:noAutofit/>
          </a:bodyPr>
          <a:lstStyle/>
          <a:p>
            <a:pPr indent="0" lvl="0" marL="0" marR="0" rtl="0" algn="ctr">
              <a:spcBef>
                <a:spcPts val="0"/>
              </a:spcBef>
              <a:spcAft>
                <a:spcPts val="0"/>
              </a:spcAft>
              <a:buNone/>
            </a:pPr>
            <a:r>
              <a:rPr b="1" i="0" lang="en-US" sz="1400" u="none" cap="none" strike="noStrike">
                <a:solidFill>
                  <a:schemeClr val="lt1"/>
                </a:solidFill>
                <a:latin typeface="Arial"/>
                <a:ea typeface="Arial"/>
                <a:cs typeface="Arial"/>
                <a:sym typeface="Arial"/>
              </a:rPr>
              <a:t>UVM Virtual SEQ</a:t>
            </a:r>
            <a:endParaRPr/>
          </a:p>
        </p:txBody>
      </p:sp>
      <p:sp>
        <p:nvSpPr>
          <p:cNvPr id="532" name="Google Shape;532;p8"/>
          <p:cNvSpPr/>
          <p:nvPr/>
        </p:nvSpPr>
        <p:spPr>
          <a:xfrm>
            <a:off x="297205" y="1055133"/>
            <a:ext cx="2041048" cy="1202759"/>
          </a:xfrm>
          <a:prstGeom prst="flowChartDocument">
            <a:avLst/>
          </a:prstGeom>
          <a:gradFill>
            <a:gsLst>
              <a:gs pos="0">
                <a:srgbClr val="2D5C97"/>
              </a:gs>
              <a:gs pos="80000">
                <a:srgbClr val="3C7AC5"/>
              </a:gs>
              <a:gs pos="100000">
                <a:srgbClr val="397BC9"/>
              </a:gs>
            </a:gsLst>
            <a:lin ang="16200000" scaled="0"/>
          </a:gradFill>
          <a:ln cap="flat" cmpd="sng" w="9525">
            <a:solidFill>
              <a:srgbClr val="366092"/>
            </a:solidFill>
            <a:prstDash val="solid"/>
            <a:round/>
            <a:headEnd len="sm" w="sm" type="none"/>
            <a:tailEnd len="sm" w="sm" type="none"/>
          </a:ln>
          <a:effectLst>
            <a:outerShdw blurRad="40000" rotWithShape="0" dir="5400000" dist="23000">
              <a:srgbClr val="000000">
                <a:alpha val="34901"/>
              </a:srgbClr>
            </a:outerShdw>
          </a:effectLst>
        </p:spPr>
        <p:txBody>
          <a:bodyPr anchorCtr="0" anchor="t" bIns="72000" lIns="108000" spcFirstLastPara="1" rIns="274300" wrap="square" tIns="72000">
            <a:noAutofit/>
          </a:bodyPr>
          <a:lstStyle/>
          <a:p>
            <a:pPr indent="0" lvl="0" marL="0" marR="0" rtl="0" algn="r">
              <a:spcBef>
                <a:spcPts val="0"/>
              </a:spcBef>
              <a:spcAft>
                <a:spcPts val="0"/>
              </a:spcAft>
              <a:buNone/>
            </a:pPr>
            <a:r>
              <a:rPr b="1" i="0" lang="en-US" sz="1400" u="none" cap="none" strike="noStrike">
                <a:solidFill>
                  <a:schemeClr val="lt1"/>
                </a:solidFill>
                <a:latin typeface="Arial"/>
                <a:ea typeface="Arial"/>
                <a:cs typeface="Arial"/>
                <a:sym typeface="Arial"/>
              </a:rPr>
              <a:t>UVM Virtual SEQ</a:t>
            </a:r>
            <a:endParaRPr/>
          </a:p>
        </p:txBody>
      </p:sp>
      <p:sp>
        <p:nvSpPr>
          <p:cNvPr id="533" name="Google Shape;533;p8"/>
          <p:cNvSpPr/>
          <p:nvPr/>
        </p:nvSpPr>
        <p:spPr>
          <a:xfrm>
            <a:off x="15620" y="1055133"/>
            <a:ext cx="2322633" cy="5117160"/>
          </a:xfrm>
          <a:custGeom>
            <a:rect b="b" l="l" r="r" t="t"/>
            <a:pathLst>
              <a:path extrusionOk="0" h="5117160" w="2322633">
                <a:moveTo>
                  <a:pt x="281585" y="0"/>
                </a:moveTo>
                <a:lnTo>
                  <a:pt x="2322633" y="0"/>
                </a:lnTo>
                <a:lnTo>
                  <a:pt x="2322633" y="964546"/>
                </a:lnTo>
                <a:cubicBezTo>
                  <a:pt x="1365892" y="964546"/>
                  <a:pt x="1306095" y="1287553"/>
                  <a:pt x="461472" y="1155872"/>
                </a:cubicBezTo>
                <a:lnTo>
                  <a:pt x="285366" y="1123929"/>
                </a:lnTo>
                <a:lnTo>
                  <a:pt x="285366" y="3896303"/>
                </a:lnTo>
                <a:lnTo>
                  <a:pt x="2322633" y="3896303"/>
                </a:lnTo>
                <a:lnTo>
                  <a:pt x="2322633" y="4888002"/>
                </a:lnTo>
                <a:cubicBezTo>
                  <a:pt x="1365892" y="4888002"/>
                  <a:pt x="1306095" y="5220102"/>
                  <a:pt x="461472" y="5084715"/>
                </a:cubicBezTo>
                <a:lnTo>
                  <a:pt x="285366" y="5051872"/>
                </a:lnTo>
                <a:lnTo>
                  <a:pt x="285366" y="5055008"/>
                </a:lnTo>
                <a:lnTo>
                  <a:pt x="0" y="4973806"/>
                </a:lnTo>
                <a:lnTo>
                  <a:pt x="0" y="4"/>
                </a:lnTo>
                <a:lnTo>
                  <a:pt x="281585" y="4"/>
                </a:lnTo>
                <a:close/>
              </a:path>
            </a:pathLst>
          </a:custGeom>
          <a:gradFill>
            <a:gsLst>
              <a:gs pos="0">
                <a:srgbClr val="2D5C97"/>
              </a:gs>
              <a:gs pos="80000">
                <a:srgbClr val="3C7AC5"/>
              </a:gs>
              <a:gs pos="100000">
                <a:srgbClr val="397BC9"/>
              </a:gs>
            </a:gsLst>
            <a:lin ang="16200000" scaled="0"/>
          </a:gradFill>
          <a:ln cap="flat" cmpd="sng" w="9525">
            <a:solidFill>
              <a:srgbClr val="366092"/>
            </a:solidFill>
            <a:prstDash val="solid"/>
            <a:round/>
            <a:headEnd len="sm" w="sm" type="none"/>
            <a:tailEnd len="sm" w="sm" type="none"/>
          </a:ln>
          <a:effectLst>
            <a:outerShdw blurRad="40000" rotWithShape="0" dir="5400000" dist="23000">
              <a:srgbClr val="000000">
                <a:alpha val="34901"/>
              </a:srgbClr>
            </a:outerShdw>
          </a:effectLst>
        </p:spPr>
        <p:txBody>
          <a:bodyPr anchorCtr="0" anchor="t" bIns="72000" lIns="108000" spcFirstLastPara="1" rIns="274300" wrap="square" tIns="72000">
            <a:noAutofit/>
          </a:bodyPr>
          <a:lstStyle/>
          <a:p>
            <a:pPr indent="0" lvl="0" marL="0" marR="0" rtl="0" algn="r">
              <a:spcBef>
                <a:spcPts val="0"/>
              </a:spcBef>
              <a:spcAft>
                <a:spcPts val="0"/>
              </a:spcAft>
              <a:buNone/>
            </a:pPr>
            <a:r>
              <a:rPr b="1" i="0" lang="en-US" sz="1400" u="none" cap="none" strike="noStrike">
                <a:solidFill>
                  <a:schemeClr val="lt1"/>
                </a:solidFill>
                <a:latin typeface="Arial"/>
                <a:ea typeface="Arial"/>
                <a:cs typeface="Arial"/>
                <a:sym typeface="Arial"/>
              </a:rPr>
              <a:t>UVM Virtual SEQ</a:t>
            </a:r>
            <a:endParaRPr/>
          </a:p>
        </p:txBody>
      </p:sp>
      <p:sp>
        <p:nvSpPr>
          <p:cNvPr id="534" name="Google Shape;534;p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UVM Focused on How to Verify</a:t>
            </a:r>
            <a:endParaRPr/>
          </a:p>
        </p:txBody>
      </p:sp>
      <p:sp>
        <p:nvSpPr>
          <p:cNvPr id="535" name="Google Shape;535;p8"/>
          <p:cNvSpPr txBox="1"/>
          <p:nvPr>
            <p:ph idx="1" type="body"/>
          </p:nvPr>
        </p:nvSpPr>
        <p:spPr>
          <a:xfrm>
            <a:off x="4585438" y="1414800"/>
            <a:ext cx="7199313" cy="4752000"/>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Clr>
                <a:schemeClr val="dk1"/>
              </a:buClr>
              <a:buSzPts val="2800"/>
              <a:buFont typeface="Arial"/>
              <a:buChar char="•"/>
            </a:pPr>
            <a:r>
              <a:rPr lang="en-US" sz="2800"/>
              <a:t>All tests/testbenches have same basic structure</a:t>
            </a:r>
            <a:endParaRPr/>
          </a:p>
          <a:p>
            <a:pPr indent="-285750" lvl="0" marL="285750" rtl="0" algn="l">
              <a:spcBef>
                <a:spcPts val="560"/>
              </a:spcBef>
              <a:spcAft>
                <a:spcPts val="0"/>
              </a:spcAft>
              <a:buClr>
                <a:schemeClr val="dk1"/>
              </a:buClr>
              <a:buSzPts val="2800"/>
              <a:buFont typeface="Arial"/>
              <a:buChar char="•"/>
            </a:pPr>
            <a:r>
              <a:rPr lang="en-US" sz="2800"/>
              <a:t>Horizontal Reuse</a:t>
            </a:r>
            <a:endParaRPr/>
          </a:p>
          <a:p>
            <a:pPr indent="-285750" lvl="1" marL="465750" rtl="0" algn="l">
              <a:spcBef>
                <a:spcPts val="480"/>
              </a:spcBef>
              <a:spcAft>
                <a:spcPts val="0"/>
              </a:spcAft>
              <a:buClr>
                <a:schemeClr val="dk1"/>
              </a:buClr>
              <a:buSzPts val="2400"/>
              <a:buChar char="–"/>
            </a:pPr>
            <a:r>
              <a:rPr lang="en-US" sz="2400"/>
              <a:t>Same agent on different blocks with same interface</a:t>
            </a:r>
            <a:endParaRPr/>
          </a:p>
          <a:p>
            <a:pPr indent="-285750" lvl="1" marL="465750" rtl="0" algn="l">
              <a:spcBef>
                <a:spcPts val="480"/>
              </a:spcBef>
              <a:spcAft>
                <a:spcPts val="0"/>
              </a:spcAft>
              <a:buClr>
                <a:schemeClr val="dk1"/>
              </a:buClr>
              <a:buSzPts val="2400"/>
              <a:buChar char="–"/>
            </a:pPr>
            <a:r>
              <a:rPr lang="en-US" sz="2400"/>
              <a:t>Block-level environments configured as components at next level</a:t>
            </a:r>
            <a:endParaRPr/>
          </a:p>
          <a:p>
            <a:pPr indent="-285750" lvl="1" marL="465750" rtl="0" algn="l">
              <a:spcBef>
                <a:spcPts val="480"/>
              </a:spcBef>
              <a:spcAft>
                <a:spcPts val="0"/>
              </a:spcAft>
              <a:buClr>
                <a:schemeClr val="dk1"/>
              </a:buClr>
              <a:buSzPts val="2400"/>
              <a:buChar char="–"/>
            </a:pPr>
            <a:r>
              <a:rPr lang="en-US" sz="2400"/>
              <a:t>Block-level Sequences called from Virtual Sequences</a:t>
            </a:r>
            <a:endParaRPr/>
          </a:p>
          <a:p>
            <a:pPr indent="-133350" lvl="1" marL="465750" rtl="0" algn="l">
              <a:spcBef>
                <a:spcPts val="480"/>
              </a:spcBef>
              <a:spcAft>
                <a:spcPts val="0"/>
              </a:spcAft>
              <a:buClr>
                <a:schemeClr val="dk1"/>
              </a:buClr>
              <a:buSzPts val="2400"/>
              <a:buNone/>
            </a:pPr>
            <a:r>
              <a:t/>
            </a:r>
            <a:endParaRPr sz="2400"/>
          </a:p>
          <a:p>
            <a:pPr indent="-133350" lvl="1" marL="465750" rtl="0" algn="l">
              <a:spcBef>
                <a:spcPts val="480"/>
              </a:spcBef>
              <a:spcAft>
                <a:spcPts val="0"/>
              </a:spcAft>
              <a:buClr>
                <a:schemeClr val="dk1"/>
              </a:buClr>
              <a:buSzPts val="2400"/>
              <a:buNone/>
            </a:pPr>
            <a:r>
              <a:t/>
            </a:r>
            <a:endParaRPr sz="2400"/>
          </a:p>
          <a:p>
            <a:pPr indent="0" lvl="1" marL="180000" rtl="0" algn="l">
              <a:spcBef>
                <a:spcPts val="480"/>
              </a:spcBef>
              <a:spcAft>
                <a:spcPts val="0"/>
              </a:spcAft>
              <a:buClr>
                <a:schemeClr val="dk1"/>
              </a:buClr>
              <a:buSzPts val="2400"/>
              <a:buNone/>
            </a:pPr>
            <a:r>
              <a:t/>
            </a:r>
            <a:endParaRPr sz="2400"/>
          </a:p>
          <a:p>
            <a:pPr indent="-133350" lvl="1" marL="465750" rtl="0" algn="l">
              <a:spcBef>
                <a:spcPts val="480"/>
              </a:spcBef>
              <a:spcAft>
                <a:spcPts val="0"/>
              </a:spcAft>
              <a:buClr>
                <a:schemeClr val="dk1"/>
              </a:buClr>
              <a:buSzPts val="2400"/>
              <a:buNone/>
            </a:pPr>
            <a:r>
              <a:t/>
            </a:r>
            <a:endParaRPr sz="2400"/>
          </a:p>
          <a:p>
            <a:pPr indent="-285750" lvl="1" marL="465750" rtl="0" algn="l">
              <a:spcBef>
                <a:spcPts val="480"/>
              </a:spcBef>
              <a:spcAft>
                <a:spcPts val="0"/>
              </a:spcAft>
              <a:buClr>
                <a:schemeClr val="dk1"/>
              </a:buClr>
              <a:buSzPts val="2400"/>
              <a:buChar char="–"/>
            </a:pPr>
            <a:r>
              <a:rPr lang="en-US" sz="2400"/>
              <a:t>This was the right target 10 years ago</a:t>
            </a:r>
            <a:endParaRPr/>
          </a:p>
        </p:txBody>
      </p:sp>
      <p:sp>
        <p:nvSpPr>
          <p:cNvPr id="536" name="Google Shape;536;p8"/>
          <p:cNvSpPr/>
          <p:nvPr/>
        </p:nvSpPr>
        <p:spPr>
          <a:xfrm>
            <a:off x="438978" y="3318264"/>
            <a:ext cx="652885" cy="439181"/>
          </a:xfrm>
          <a:prstGeom prst="rect">
            <a:avLst/>
          </a:prstGeom>
          <a:solidFill>
            <a:schemeClr val="l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Calibri"/>
                <a:ea typeface="Calibri"/>
                <a:cs typeface="Calibri"/>
                <a:sym typeface="Calibri"/>
              </a:rPr>
              <a:t>IP</a:t>
            </a:r>
            <a:endParaRPr/>
          </a:p>
        </p:txBody>
      </p:sp>
      <p:sp>
        <p:nvSpPr>
          <p:cNvPr id="537" name="Google Shape;537;p8"/>
          <p:cNvSpPr/>
          <p:nvPr/>
        </p:nvSpPr>
        <p:spPr>
          <a:xfrm>
            <a:off x="438979" y="3176423"/>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Internal IF</a:t>
            </a:r>
            <a:endParaRPr/>
          </a:p>
        </p:txBody>
      </p:sp>
      <p:sp>
        <p:nvSpPr>
          <p:cNvPr id="538" name="Google Shape;538;p8"/>
          <p:cNvSpPr/>
          <p:nvPr/>
        </p:nvSpPr>
        <p:spPr>
          <a:xfrm>
            <a:off x="438979" y="3752817"/>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External IF</a:t>
            </a:r>
            <a:endParaRPr/>
          </a:p>
        </p:txBody>
      </p:sp>
      <p:sp>
        <p:nvSpPr>
          <p:cNvPr id="539" name="Google Shape;539;p8"/>
          <p:cNvSpPr/>
          <p:nvPr/>
        </p:nvSpPr>
        <p:spPr>
          <a:xfrm>
            <a:off x="1566030" y="3318264"/>
            <a:ext cx="652885" cy="439181"/>
          </a:xfrm>
          <a:prstGeom prst="rect">
            <a:avLst/>
          </a:prstGeom>
          <a:solidFill>
            <a:schemeClr val="l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Calibri"/>
                <a:ea typeface="Calibri"/>
                <a:cs typeface="Calibri"/>
                <a:sym typeface="Calibri"/>
              </a:rPr>
              <a:t>IP2</a:t>
            </a:r>
            <a:endParaRPr/>
          </a:p>
        </p:txBody>
      </p:sp>
      <p:sp>
        <p:nvSpPr>
          <p:cNvPr id="540" name="Google Shape;540;p8"/>
          <p:cNvSpPr/>
          <p:nvPr/>
        </p:nvSpPr>
        <p:spPr>
          <a:xfrm>
            <a:off x="1566030" y="3176423"/>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Internal IF</a:t>
            </a:r>
            <a:endParaRPr/>
          </a:p>
        </p:txBody>
      </p:sp>
      <p:sp>
        <p:nvSpPr>
          <p:cNvPr id="541" name="Google Shape;541;p8"/>
          <p:cNvSpPr/>
          <p:nvPr/>
        </p:nvSpPr>
        <p:spPr>
          <a:xfrm>
            <a:off x="1566030" y="3752817"/>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External IF</a:t>
            </a:r>
            <a:endParaRPr/>
          </a:p>
        </p:txBody>
      </p:sp>
      <p:sp>
        <p:nvSpPr>
          <p:cNvPr id="542" name="Google Shape;542;p8"/>
          <p:cNvSpPr/>
          <p:nvPr/>
        </p:nvSpPr>
        <p:spPr>
          <a:xfrm>
            <a:off x="1566030" y="2302614"/>
            <a:ext cx="652885" cy="439181"/>
          </a:xfrm>
          <a:prstGeom prst="rect">
            <a:avLst/>
          </a:prstGeom>
          <a:solidFill>
            <a:srgbClr val="D6E3BC"/>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Calibri"/>
                <a:ea typeface="Calibri"/>
                <a:cs typeface="Calibri"/>
                <a:sym typeface="Calibri"/>
              </a:rPr>
              <a:t>UVM</a:t>
            </a:r>
            <a:br>
              <a:rPr b="1" i="0" lang="en-US" sz="1100" u="none" cap="none" strike="noStrike">
                <a:solidFill>
                  <a:schemeClr val="dk1"/>
                </a:solidFill>
                <a:latin typeface="Calibri"/>
                <a:ea typeface="Calibri"/>
                <a:cs typeface="Calibri"/>
                <a:sym typeface="Calibri"/>
              </a:rPr>
            </a:br>
            <a:r>
              <a:rPr b="1" i="0" lang="en-US" sz="1100" u="none" cap="none" strike="noStrike">
                <a:solidFill>
                  <a:schemeClr val="dk1"/>
                </a:solidFill>
                <a:latin typeface="Calibri"/>
                <a:ea typeface="Calibri"/>
                <a:cs typeface="Calibri"/>
                <a:sym typeface="Calibri"/>
              </a:rPr>
              <a:t>Agent</a:t>
            </a:r>
            <a:endParaRPr/>
          </a:p>
        </p:txBody>
      </p:sp>
      <p:sp>
        <p:nvSpPr>
          <p:cNvPr id="543" name="Google Shape;543;p8"/>
          <p:cNvSpPr/>
          <p:nvPr/>
        </p:nvSpPr>
        <p:spPr>
          <a:xfrm>
            <a:off x="1566030" y="2737167"/>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Internal IF</a:t>
            </a:r>
            <a:endParaRPr/>
          </a:p>
        </p:txBody>
      </p:sp>
      <p:sp>
        <p:nvSpPr>
          <p:cNvPr id="544" name="Google Shape;544;p8"/>
          <p:cNvSpPr/>
          <p:nvPr/>
        </p:nvSpPr>
        <p:spPr>
          <a:xfrm>
            <a:off x="1495059" y="1425132"/>
            <a:ext cx="794827" cy="585576"/>
          </a:xfrm>
          <a:prstGeom prst="flowChartMultidocument">
            <a:avLst/>
          </a:prstGeom>
          <a:gradFill>
            <a:gsLst>
              <a:gs pos="0">
                <a:srgbClr val="2D5C97"/>
              </a:gs>
              <a:gs pos="80000">
                <a:srgbClr val="3C7AC5"/>
              </a:gs>
              <a:gs pos="100000">
                <a:srgbClr val="397BC9"/>
              </a:gs>
            </a:gsLst>
            <a:lin ang="16200000" scaled="0"/>
          </a:gradFill>
          <a:ln cap="flat" cmpd="sng" w="9525">
            <a:solidFill>
              <a:srgbClr val="36609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72000" lIns="108000" spcFirstLastPara="1" rIns="108000" wrap="square" tIns="72000">
            <a:noAutofit/>
          </a:bodyPr>
          <a:lstStyle/>
          <a:p>
            <a:pPr indent="0" lvl="0" marL="0" marR="0" rtl="0" algn="ctr">
              <a:spcBef>
                <a:spcPts val="0"/>
              </a:spcBef>
              <a:spcAft>
                <a:spcPts val="0"/>
              </a:spcAft>
              <a:buNone/>
            </a:pPr>
            <a:r>
              <a:rPr b="1" i="0" lang="en-US" sz="1400" u="none" cap="none" strike="noStrike">
                <a:solidFill>
                  <a:schemeClr val="lt1"/>
                </a:solidFill>
                <a:latin typeface="Arial"/>
                <a:ea typeface="Arial"/>
                <a:cs typeface="Arial"/>
                <a:sym typeface="Arial"/>
              </a:rPr>
              <a:t>UVM</a:t>
            </a:r>
            <a:br>
              <a:rPr b="1" i="0" lang="en-US" sz="1400" u="none" cap="none" strike="noStrike">
                <a:solidFill>
                  <a:schemeClr val="lt1"/>
                </a:solidFill>
                <a:latin typeface="Arial"/>
                <a:ea typeface="Arial"/>
                <a:cs typeface="Arial"/>
                <a:sym typeface="Arial"/>
              </a:rPr>
            </a:br>
            <a:r>
              <a:rPr b="1" i="0" lang="en-US" sz="1400" u="none" cap="none" strike="noStrike">
                <a:solidFill>
                  <a:schemeClr val="lt1"/>
                </a:solidFill>
                <a:latin typeface="Arial"/>
                <a:ea typeface="Arial"/>
                <a:cs typeface="Arial"/>
                <a:sym typeface="Arial"/>
              </a:rPr>
              <a:t>SEQ</a:t>
            </a:r>
            <a:endParaRPr/>
          </a:p>
        </p:txBody>
      </p:sp>
      <p:sp>
        <p:nvSpPr>
          <p:cNvPr id="545" name="Google Shape;545;p8"/>
          <p:cNvSpPr/>
          <p:nvPr/>
        </p:nvSpPr>
        <p:spPr>
          <a:xfrm>
            <a:off x="438978" y="2302614"/>
            <a:ext cx="652885" cy="439181"/>
          </a:xfrm>
          <a:prstGeom prst="rect">
            <a:avLst/>
          </a:prstGeom>
          <a:solidFill>
            <a:srgbClr val="D6E3BC"/>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Calibri"/>
                <a:ea typeface="Calibri"/>
                <a:cs typeface="Calibri"/>
                <a:sym typeface="Calibri"/>
              </a:rPr>
              <a:t>UVM</a:t>
            </a:r>
            <a:br>
              <a:rPr b="1" i="0" lang="en-US" sz="1100" u="none" cap="none" strike="noStrike">
                <a:solidFill>
                  <a:schemeClr val="dk1"/>
                </a:solidFill>
                <a:latin typeface="Calibri"/>
                <a:ea typeface="Calibri"/>
                <a:cs typeface="Calibri"/>
                <a:sym typeface="Calibri"/>
              </a:rPr>
            </a:br>
            <a:r>
              <a:rPr b="1" i="0" lang="en-US" sz="1100" u="none" cap="none" strike="noStrike">
                <a:solidFill>
                  <a:schemeClr val="dk1"/>
                </a:solidFill>
                <a:latin typeface="Calibri"/>
                <a:ea typeface="Calibri"/>
                <a:cs typeface="Calibri"/>
                <a:sym typeface="Calibri"/>
              </a:rPr>
              <a:t>Agent</a:t>
            </a:r>
            <a:endParaRPr/>
          </a:p>
        </p:txBody>
      </p:sp>
      <p:sp>
        <p:nvSpPr>
          <p:cNvPr id="546" name="Google Shape;546;p8"/>
          <p:cNvSpPr/>
          <p:nvPr/>
        </p:nvSpPr>
        <p:spPr>
          <a:xfrm>
            <a:off x="438979" y="2737167"/>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Internal IF</a:t>
            </a:r>
            <a:endParaRPr/>
          </a:p>
        </p:txBody>
      </p:sp>
      <p:sp>
        <p:nvSpPr>
          <p:cNvPr id="547" name="Google Shape;547;p8"/>
          <p:cNvSpPr/>
          <p:nvPr/>
        </p:nvSpPr>
        <p:spPr>
          <a:xfrm>
            <a:off x="368006" y="1425132"/>
            <a:ext cx="794827" cy="585576"/>
          </a:xfrm>
          <a:prstGeom prst="flowChartMultidocument">
            <a:avLst/>
          </a:prstGeom>
          <a:gradFill>
            <a:gsLst>
              <a:gs pos="0">
                <a:srgbClr val="2D5C97"/>
              </a:gs>
              <a:gs pos="80000">
                <a:srgbClr val="3C7AC5"/>
              </a:gs>
              <a:gs pos="100000">
                <a:srgbClr val="397BC9"/>
              </a:gs>
            </a:gsLst>
            <a:lin ang="16200000" scaled="0"/>
          </a:gradFill>
          <a:ln cap="flat" cmpd="sng" w="9525">
            <a:solidFill>
              <a:srgbClr val="36609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72000" lIns="108000" spcFirstLastPara="1" rIns="108000" wrap="square" tIns="72000">
            <a:noAutofit/>
          </a:bodyPr>
          <a:lstStyle/>
          <a:p>
            <a:pPr indent="0" lvl="0" marL="0" marR="0" rtl="0" algn="ctr">
              <a:spcBef>
                <a:spcPts val="0"/>
              </a:spcBef>
              <a:spcAft>
                <a:spcPts val="0"/>
              </a:spcAft>
              <a:buNone/>
            </a:pPr>
            <a:r>
              <a:rPr b="1" i="0" lang="en-US" sz="1400" u="none" cap="none" strike="noStrike">
                <a:solidFill>
                  <a:schemeClr val="lt1"/>
                </a:solidFill>
                <a:latin typeface="Arial"/>
                <a:ea typeface="Arial"/>
                <a:cs typeface="Arial"/>
                <a:sym typeface="Arial"/>
              </a:rPr>
              <a:t>UVM</a:t>
            </a:r>
            <a:br>
              <a:rPr b="1" i="0" lang="en-US" sz="1400" u="none" cap="none" strike="noStrike">
                <a:solidFill>
                  <a:schemeClr val="lt1"/>
                </a:solidFill>
                <a:latin typeface="Arial"/>
                <a:ea typeface="Arial"/>
                <a:cs typeface="Arial"/>
                <a:sym typeface="Arial"/>
              </a:rPr>
            </a:br>
            <a:r>
              <a:rPr b="1" i="0" lang="en-US" sz="1400" u="none" cap="none" strike="noStrike">
                <a:solidFill>
                  <a:schemeClr val="lt1"/>
                </a:solidFill>
                <a:latin typeface="Arial"/>
                <a:ea typeface="Arial"/>
                <a:cs typeface="Arial"/>
                <a:sym typeface="Arial"/>
              </a:rPr>
              <a:t>SEQ</a:t>
            </a:r>
            <a:endParaRPr/>
          </a:p>
        </p:txBody>
      </p:sp>
      <p:sp>
        <p:nvSpPr>
          <p:cNvPr id="548" name="Google Shape;548;p8"/>
          <p:cNvSpPr/>
          <p:nvPr/>
        </p:nvSpPr>
        <p:spPr>
          <a:xfrm>
            <a:off x="438979" y="4197028"/>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External IF</a:t>
            </a:r>
            <a:endParaRPr/>
          </a:p>
        </p:txBody>
      </p:sp>
      <p:sp>
        <p:nvSpPr>
          <p:cNvPr id="549" name="Google Shape;549;p8"/>
          <p:cNvSpPr/>
          <p:nvPr/>
        </p:nvSpPr>
        <p:spPr>
          <a:xfrm>
            <a:off x="438978" y="4338869"/>
            <a:ext cx="652885" cy="439181"/>
          </a:xfrm>
          <a:prstGeom prst="rect">
            <a:avLst/>
          </a:prstGeom>
          <a:solidFill>
            <a:srgbClr val="D6E3BC"/>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Calibri"/>
                <a:ea typeface="Calibri"/>
                <a:cs typeface="Calibri"/>
                <a:sym typeface="Calibri"/>
              </a:rPr>
              <a:t>UVM</a:t>
            </a:r>
            <a:br>
              <a:rPr b="1" i="0" lang="en-US" sz="1100" u="none" cap="none" strike="noStrike">
                <a:solidFill>
                  <a:schemeClr val="dk1"/>
                </a:solidFill>
                <a:latin typeface="Calibri"/>
                <a:ea typeface="Calibri"/>
                <a:cs typeface="Calibri"/>
                <a:sym typeface="Calibri"/>
              </a:rPr>
            </a:br>
            <a:r>
              <a:rPr b="1" i="0" lang="en-US" sz="1100" u="none" cap="none" strike="noStrike">
                <a:solidFill>
                  <a:schemeClr val="dk1"/>
                </a:solidFill>
                <a:latin typeface="Calibri"/>
                <a:ea typeface="Calibri"/>
                <a:cs typeface="Calibri"/>
                <a:sym typeface="Calibri"/>
              </a:rPr>
              <a:t>Agent</a:t>
            </a:r>
            <a:endParaRPr/>
          </a:p>
        </p:txBody>
      </p:sp>
      <p:cxnSp>
        <p:nvCxnSpPr>
          <p:cNvPr id="550" name="Google Shape;550;p8"/>
          <p:cNvCxnSpPr>
            <a:stCxn id="548" idx="0"/>
            <a:endCxn id="538" idx="2"/>
          </p:cNvCxnSpPr>
          <p:nvPr/>
        </p:nvCxnSpPr>
        <p:spPr>
          <a:xfrm rot="10800000">
            <a:off x="765422" y="3899128"/>
            <a:ext cx="0" cy="297900"/>
          </a:xfrm>
          <a:prstGeom prst="straightConnector1">
            <a:avLst/>
          </a:prstGeom>
          <a:noFill/>
          <a:ln cap="flat" cmpd="sng" w="38100">
            <a:solidFill>
              <a:srgbClr val="4F6128"/>
            </a:solidFill>
            <a:prstDash val="solid"/>
            <a:round/>
            <a:headEnd len="med" w="med" type="triangle"/>
            <a:tailEnd len="med" w="med" type="triangle"/>
          </a:ln>
        </p:spPr>
      </p:cxnSp>
      <p:sp>
        <p:nvSpPr>
          <p:cNvPr id="551" name="Google Shape;551;p8"/>
          <p:cNvSpPr/>
          <p:nvPr/>
        </p:nvSpPr>
        <p:spPr>
          <a:xfrm>
            <a:off x="368006" y="5075207"/>
            <a:ext cx="794827" cy="585576"/>
          </a:xfrm>
          <a:prstGeom prst="flowChartMultidocument">
            <a:avLst/>
          </a:prstGeom>
          <a:gradFill>
            <a:gsLst>
              <a:gs pos="0">
                <a:srgbClr val="2D5C97"/>
              </a:gs>
              <a:gs pos="80000">
                <a:srgbClr val="3C7AC5"/>
              </a:gs>
              <a:gs pos="100000">
                <a:srgbClr val="397BC9"/>
              </a:gs>
            </a:gsLst>
            <a:lin ang="16200000" scaled="0"/>
          </a:gradFill>
          <a:ln cap="flat" cmpd="sng" w="9525">
            <a:solidFill>
              <a:srgbClr val="36609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72000" lIns="108000" spcFirstLastPara="1" rIns="108000" wrap="square" tIns="72000">
            <a:noAutofit/>
          </a:bodyPr>
          <a:lstStyle/>
          <a:p>
            <a:pPr indent="0" lvl="0" marL="0" marR="0" rtl="0" algn="ctr">
              <a:spcBef>
                <a:spcPts val="0"/>
              </a:spcBef>
              <a:spcAft>
                <a:spcPts val="0"/>
              </a:spcAft>
              <a:buNone/>
            </a:pPr>
            <a:r>
              <a:rPr b="1" i="0" lang="en-US" sz="1400" u="none" cap="none" strike="noStrike">
                <a:solidFill>
                  <a:schemeClr val="lt1"/>
                </a:solidFill>
                <a:latin typeface="Arial"/>
                <a:ea typeface="Arial"/>
                <a:cs typeface="Arial"/>
                <a:sym typeface="Arial"/>
              </a:rPr>
              <a:t>UVM</a:t>
            </a:r>
            <a:br>
              <a:rPr b="1" i="0" lang="en-US" sz="1400" u="none" cap="none" strike="noStrike">
                <a:solidFill>
                  <a:schemeClr val="lt1"/>
                </a:solidFill>
                <a:latin typeface="Arial"/>
                <a:ea typeface="Arial"/>
                <a:cs typeface="Arial"/>
                <a:sym typeface="Arial"/>
              </a:rPr>
            </a:br>
            <a:r>
              <a:rPr b="1" i="0" lang="en-US" sz="1400" u="none" cap="none" strike="noStrike">
                <a:solidFill>
                  <a:schemeClr val="lt1"/>
                </a:solidFill>
                <a:latin typeface="Arial"/>
                <a:ea typeface="Arial"/>
                <a:cs typeface="Arial"/>
                <a:sym typeface="Arial"/>
              </a:rPr>
              <a:t>SEQ</a:t>
            </a:r>
            <a:endParaRPr/>
          </a:p>
        </p:txBody>
      </p:sp>
      <p:cxnSp>
        <p:nvCxnSpPr>
          <p:cNvPr id="552" name="Google Shape;552;p8"/>
          <p:cNvCxnSpPr>
            <a:endCxn id="549" idx="2"/>
          </p:cNvCxnSpPr>
          <p:nvPr/>
        </p:nvCxnSpPr>
        <p:spPr>
          <a:xfrm rot="10800000">
            <a:off x="765421" y="4778050"/>
            <a:ext cx="0" cy="297300"/>
          </a:xfrm>
          <a:prstGeom prst="straightConnector1">
            <a:avLst/>
          </a:prstGeom>
          <a:noFill/>
          <a:ln cap="flat" cmpd="sng" w="38100">
            <a:solidFill>
              <a:srgbClr val="4F6128"/>
            </a:solidFill>
            <a:prstDash val="solid"/>
            <a:round/>
            <a:headEnd len="med" w="med" type="triangle"/>
            <a:tailEnd len="med" w="med" type="triangle"/>
          </a:ln>
        </p:spPr>
      </p:cxnSp>
      <p:sp>
        <p:nvSpPr>
          <p:cNvPr id="553" name="Google Shape;553;p8"/>
          <p:cNvSpPr/>
          <p:nvPr/>
        </p:nvSpPr>
        <p:spPr>
          <a:xfrm>
            <a:off x="1566030" y="4197028"/>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External IF</a:t>
            </a:r>
            <a:endParaRPr/>
          </a:p>
        </p:txBody>
      </p:sp>
      <p:sp>
        <p:nvSpPr>
          <p:cNvPr id="554" name="Google Shape;554;p8"/>
          <p:cNvSpPr/>
          <p:nvPr/>
        </p:nvSpPr>
        <p:spPr>
          <a:xfrm>
            <a:off x="1566030" y="4338869"/>
            <a:ext cx="652885" cy="439181"/>
          </a:xfrm>
          <a:prstGeom prst="rect">
            <a:avLst/>
          </a:prstGeom>
          <a:solidFill>
            <a:srgbClr val="D6E3BC"/>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Calibri"/>
                <a:ea typeface="Calibri"/>
                <a:cs typeface="Calibri"/>
                <a:sym typeface="Calibri"/>
              </a:rPr>
              <a:t>UVM</a:t>
            </a:r>
            <a:br>
              <a:rPr b="1" i="0" lang="en-US" sz="1100" u="none" cap="none" strike="noStrike">
                <a:solidFill>
                  <a:schemeClr val="dk1"/>
                </a:solidFill>
                <a:latin typeface="Calibri"/>
                <a:ea typeface="Calibri"/>
                <a:cs typeface="Calibri"/>
                <a:sym typeface="Calibri"/>
              </a:rPr>
            </a:br>
            <a:r>
              <a:rPr b="1" i="0" lang="en-US" sz="1100" u="none" cap="none" strike="noStrike">
                <a:solidFill>
                  <a:schemeClr val="dk1"/>
                </a:solidFill>
                <a:latin typeface="Calibri"/>
                <a:ea typeface="Calibri"/>
                <a:cs typeface="Calibri"/>
                <a:sym typeface="Calibri"/>
              </a:rPr>
              <a:t>Agent</a:t>
            </a:r>
            <a:endParaRPr/>
          </a:p>
        </p:txBody>
      </p:sp>
      <p:cxnSp>
        <p:nvCxnSpPr>
          <p:cNvPr id="555" name="Google Shape;555;p8"/>
          <p:cNvCxnSpPr>
            <a:stCxn id="553" idx="0"/>
            <a:endCxn id="541" idx="2"/>
          </p:cNvCxnSpPr>
          <p:nvPr/>
        </p:nvCxnSpPr>
        <p:spPr>
          <a:xfrm rot="10800000">
            <a:off x="1892473" y="3899128"/>
            <a:ext cx="0" cy="297900"/>
          </a:xfrm>
          <a:prstGeom prst="straightConnector1">
            <a:avLst/>
          </a:prstGeom>
          <a:noFill/>
          <a:ln cap="flat" cmpd="sng" w="38100">
            <a:solidFill>
              <a:srgbClr val="4F6128"/>
            </a:solidFill>
            <a:prstDash val="solid"/>
            <a:round/>
            <a:headEnd len="med" w="med" type="triangle"/>
            <a:tailEnd len="med" w="med" type="triangle"/>
          </a:ln>
        </p:spPr>
      </p:cxnSp>
      <p:sp>
        <p:nvSpPr>
          <p:cNvPr id="556" name="Google Shape;556;p8"/>
          <p:cNvSpPr/>
          <p:nvPr/>
        </p:nvSpPr>
        <p:spPr>
          <a:xfrm>
            <a:off x="1495059" y="5075207"/>
            <a:ext cx="794827" cy="585576"/>
          </a:xfrm>
          <a:prstGeom prst="flowChartMultidocument">
            <a:avLst/>
          </a:prstGeom>
          <a:gradFill>
            <a:gsLst>
              <a:gs pos="0">
                <a:srgbClr val="2D5C97"/>
              </a:gs>
              <a:gs pos="80000">
                <a:srgbClr val="3C7AC5"/>
              </a:gs>
              <a:gs pos="100000">
                <a:srgbClr val="397BC9"/>
              </a:gs>
            </a:gsLst>
            <a:lin ang="16200000" scaled="0"/>
          </a:gradFill>
          <a:ln cap="flat" cmpd="sng" w="9525">
            <a:solidFill>
              <a:srgbClr val="36609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72000" lIns="108000" spcFirstLastPara="1" rIns="108000" wrap="square" tIns="72000">
            <a:noAutofit/>
          </a:bodyPr>
          <a:lstStyle/>
          <a:p>
            <a:pPr indent="0" lvl="0" marL="0" marR="0" rtl="0" algn="ctr">
              <a:spcBef>
                <a:spcPts val="0"/>
              </a:spcBef>
              <a:spcAft>
                <a:spcPts val="0"/>
              </a:spcAft>
              <a:buNone/>
            </a:pPr>
            <a:r>
              <a:rPr b="1" i="0" lang="en-US" sz="1400" u="none" cap="none" strike="noStrike">
                <a:solidFill>
                  <a:schemeClr val="lt1"/>
                </a:solidFill>
                <a:latin typeface="Arial"/>
                <a:ea typeface="Arial"/>
                <a:cs typeface="Arial"/>
                <a:sym typeface="Arial"/>
              </a:rPr>
              <a:t>UVM</a:t>
            </a:r>
            <a:br>
              <a:rPr b="1" i="0" lang="en-US" sz="1400" u="none" cap="none" strike="noStrike">
                <a:solidFill>
                  <a:schemeClr val="lt1"/>
                </a:solidFill>
                <a:latin typeface="Arial"/>
                <a:ea typeface="Arial"/>
                <a:cs typeface="Arial"/>
                <a:sym typeface="Arial"/>
              </a:rPr>
            </a:br>
            <a:r>
              <a:rPr b="1" i="0" lang="en-US" sz="1400" u="none" cap="none" strike="noStrike">
                <a:solidFill>
                  <a:schemeClr val="lt1"/>
                </a:solidFill>
                <a:latin typeface="Arial"/>
                <a:ea typeface="Arial"/>
                <a:cs typeface="Arial"/>
                <a:sym typeface="Arial"/>
              </a:rPr>
              <a:t>SEQ</a:t>
            </a:r>
            <a:endParaRPr/>
          </a:p>
        </p:txBody>
      </p:sp>
      <p:cxnSp>
        <p:nvCxnSpPr>
          <p:cNvPr id="557" name="Google Shape;557;p8"/>
          <p:cNvCxnSpPr>
            <a:endCxn id="554" idx="2"/>
          </p:cNvCxnSpPr>
          <p:nvPr/>
        </p:nvCxnSpPr>
        <p:spPr>
          <a:xfrm rot="10800000">
            <a:off x="1892473" y="4778050"/>
            <a:ext cx="0" cy="297300"/>
          </a:xfrm>
          <a:prstGeom prst="straightConnector1">
            <a:avLst/>
          </a:prstGeom>
          <a:noFill/>
          <a:ln cap="flat" cmpd="sng" w="38100">
            <a:solidFill>
              <a:srgbClr val="4F6128"/>
            </a:solidFill>
            <a:prstDash val="solid"/>
            <a:round/>
            <a:headEnd len="med" w="med" type="triangle"/>
            <a:tailEnd len="med" w="med" type="triangle"/>
          </a:ln>
        </p:spPr>
      </p:cxnSp>
      <p:cxnSp>
        <p:nvCxnSpPr>
          <p:cNvPr id="558" name="Google Shape;558;p8"/>
          <p:cNvCxnSpPr>
            <a:stCxn id="547" idx="2"/>
          </p:cNvCxnSpPr>
          <p:nvPr/>
        </p:nvCxnSpPr>
        <p:spPr>
          <a:xfrm flipH="1" rot="-5400000">
            <a:off x="596600" y="2102082"/>
            <a:ext cx="282300" cy="55200"/>
          </a:xfrm>
          <a:prstGeom prst="bentConnector3">
            <a:avLst>
              <a:gd fmla="val 49998" name="adj1"/>
            </a:avLst>
          </a:prstGeom>
          <a:noFill/>
          <a:ln cap="flat" cmpd="sng" w="57150">
            <a:solidFill>
              <a:srgbClr val="44546A"/>
            </a:solidFill>
            <a:prstDash val="solid"/>
            <a:round/>
            <a:headEnd len="sm" w="sm" type="none"/>
            <a:tailEnd len="sm" w="sm" type="none"/>
          </a:ln>
        </p:spPr>
      </p:cxnSp>
      <p:cxnSp>
        <p:nvCxnSpPr>
          <p:cNvPr id="559" name="Google Shape;559;p8"/>
          <p:cNvCxnSpPr>
            <a:stCxn id="544" idx="2"/>
            <a:endCxn id="545" idx="0"/>
          </p:cNvCxnSpPr>
          <p:nvPr/>
        </p:nvCxnSpPr>
        <p:spPr>
          <a:xfrm rot="5400000">
            <a:off x="1144203" y="1609632"/>
            <a:ext cx="314100" cy="1071900"/>
          </a:xfrm>
          <a:prstGeom prst="bentConnector3">
            <a:avLst>
              <a:gd fmla="val 49997" name="adj1"/>
            </a:avLst>
          </a:prstGeom>
          <a:noFill/>
          <a:ln cap="flat" cmpd="sng" w="57150">
            <a:solidFill>
              <a:srgbClr val="44546A"/>
            </a:solidFill>
            <a:prstDash val="solid"/>
            <a:round/>
            <a:headEnd len="sm" w="sm" type="none"/>
            <a:tailEnd len="sm" w="sm" type="none"/>
          </a:ln>
        </p:spPr>
      </p:cxnSp>
      <p:cxnSp>
        <p:nvCxnSpPr>
          <p:cNvPr id="560" name="Google Shape;560;p8"/>
          <p:cNvCxnSpPr>
            <a:stCxn id="537" idx="0"/>
            <a:endCxn id="543" idx="2"/>
          </p:cNvCxnSpPr>
          <p:nvPr/>
        </p:nvCxnSpPr>
        <p:spPr>
          <a:xfrm rot="-5400000">
            <a:off x="1182572" y="2466473"/>
            <a:ext cx="292800" cy="1127100"/>
          </a:xfrm>
          <a:prstGeom prst="bentConnector3">
            <a:avLst>
              <a:gd fmla="val 50010" name="adj1"/>
            </a:avLst>
          </a:prstGeom>
          <a:noFill/>
          <a:ln cap="flat" cmpd="sng" w="57150">
            <a:solidFill>
              <a:srgbClr val="44546A"/>
            </a:solidFill>
            <a:prstDash val="solid"/>
            <a:round/>
            <a:headEnd len="sm" w="sm" type="none"/>
            <a:tailEnd len="sm" w="sm" type="none"/>
          </a:ln>
        </p:spPr>
      </p:cxnSp>
      <p:cxnSp>
        <p:nvCxnSpPr>
          <p:cNvPr id="561" name="Google Shape;561;p8"/>
          <p:cNvCxnSpPr>
            <a:stCxn id="546" idx="2"/>
            <a:endCxn id="540" idx="0"/>
          </p:cNvCxnSpPr>
          <p:nvPr/>
        </p:nvCxnSpPr>
        <p:spPr>
          <a:xfrm flipH="1" rot="-5400000">
            <a:off x="1182572" y="2466411"/>
            <a:ext cx="292800" cy="1127100"/>
          </a:xfrm>
          <a:prstGeom prst="bentConnector3">
            <a:avLst>
              <a:gd fmla="val 50010" name="adj1"/>
            </a:avLst>
          </a:prstGeom>
          <a:noFill/>
          <a:ln cap="flat" cmpd="sng" w="57150">
            <a:solidFill>
              <a:srgbClr val="44546A"/>
            </a:solidFill>
            <a:prstDash val="solid"/>
            <a:round/>
            <a:headEnd len="sm" w="sm" type="none"/>
            <a:tailEnd len="sm" w="sm" type="none"/>
          </a:ln>
        </p:spPr>
      </p:cxnSp>
      <p:grpSp>
        <p:nvGrpSpPr>
          <p:cNvPr id="562" name="Google Shape;562;p8"/>
          <p:cNvGrpSpPr/>
          <p:nvPr/>
        </p:nvGrpSpPr>
        <p:grpSpPr>
          <a:xfrm>
            <a:off x="2214712" y="2127391"/>
            <a:ext cx="2119687" cy="773809"/>
            <a:chOff x="2214712" y="2255727"/>
            <a:chExt cx="2119687" cy="773809"/>
          </a:xfrm>
        </p:grpSpPr>
        <p:cxnSp>
          <p:nvCxnSpPr>
            <p:cNvPr id="563" name="Google Shape;563;p8"/>
            <p:cNvCxnSpPr/>
            <p:nvPr/>
          </p:nvCxnSpPr>
          <p:spPr>
            <a:xfrm flipH="1">
              <a:off x="2214712" y="2547653"/>
              <a:ext cx="999475" cy="100020"/>
            </a:xfrm>
            <a:prstGeom prst="straightConnector1">
              <a:avLst/>
            </a:prstGeom>
            <a:noFill/>
            <a:ln cap="flat" cmpd="sng" w="38100">
              <a:solidFill>
                <a:srgbClr val="C00000"/>
              </a:solidFill>
              <a:prstDash val="solid"/>
              <a:round/>
              <a:headEnd len="lg" w="lg" type="none"/>
              <a:tailEnd len="med" w="med" type="triangle"/>
            </a:ln>
          </p:spPr>
        </p:cxnSp>
        <p:sp>
          <p:nvSpPr>
            <p:cNvPr id="564" name="Google Shape;564;p8"/>
            <p:cNvSpPr/>
            <p:nvPr/>
          </p:nvSpPr>
          <p:spPr>
            <a:xfrm>
              <a:off x="2589292" y="2255727"/>
              <a:ext cx="1745107" cy="773809"/>
            </a:xfrm>
            <a:prstGeom prst="flowChartAlternateProcess">
              <a:avLst/>
            </a:prstGeom>
            <a:solidFill>
              <a:srgbClr val="D8D8D8"/>
            </a:solidFill>
            <a:ln cap="flat" cmpd="sng" w="38100">
              <a:solidFill>
                <a:srgbClr val="C00000"/>
              </a:solidFill>
              <a:prstDash val="solid"/>
              <a:round/>
              <a:headEnd len="sm" w="sm" type="none"/>
              <a:tailEnd len="sm" w="sm" type="none"/>
            </a:ln>
          </p:spPr>
          <p:txBody>
            <a:bodyPr anchorCtr="0" anchor="ctr" bIns="72000" lIns="108000" spcFirstLastPara="1" rIns="108000" wrap="square" tIns="72000">
              <a:spAutoFit/>
            </a:bodyPr>
            <a:lstStyle/>
            <a:p>
              <a:pPr indent="0" lvl="0" marL="0" marR="0" rtl="0" algn="ctr">
                <a:spcBef>
                  <a:spcPts val="0"/>
                </a:spcBef>
                <a:spcAft>
                  <a:spcPts val="0"/>
                </a:spcAft>
                <a:buNone/>
              </a:pPr>
              <a:r>
                <a:rPr b="0" i="0" lang="en-US" sz="1800" u="none" cap="none" strike="noStrike">
                  <a:solidFill>
                    <a:schemeClr val="dk1"/>
                  </a:solidFill>
                  <a:latin typeface="Arial"/>
                  <a:ea typeface="Arial"/>
                  <a:cs typeface="Arial"/>
                  <a:sym typeface="Arial"/>
                </a:rPr>
                <a:t>Passive Agent</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Monitor-only</a:t>
              </a:r>
              <a:endParaRPr/>
            </a:p>
          </p:txBody>
        </p:sp>
      </p:grpSp>
      <p:pic>
        <p:nvPicPr>
          <p:cNvPr id="565" name="Google Shape;565;p8"/>
          <p:cNvPicPr preferRelativeResize="0"/>
          <p:nvPr/>
        </p:nvPicPr>
        <p:blipFill rotWithShape="1">
          <a:blip r:embed="rId3">
            <a:alphaModFix/>
          </a:blip>
          <a:srcRect b="0" l="31565" r="23193" t="0"/>
          <a:stretch/>
        </p:blipFill>
        <p:spPr>
          <a:xfrm>
            <a:off x="6096000" y="4493424"/>
            <a:ext cx="1362975" cy="1694630"/>
          </a:xfrm>
          <a:prstGeom prst="rect">
            <a:avLst/>
          </a:prstGeom>
          <a:noFill/>
          <a:ln>
            <a:noFill/>
          </a:ln>
        </p:spPr>
      </p:pic>
      <p:pic>
        <p:nvPicPr>
          <p:cNvPr id="566" name="Google Shape;566;p8"/>
          <p:cNvPicPr preferRelativeResize="0"/>
          <p:nvPr/>
        </p:nvPicPr>
        <p:blipFill rotWithShape="1">
          <a:blip r:embed="rId4">
            <a:alphaModFix/>
          </a:blip>
          <a:srcRect b="0" l="0" r="0" t="0"/>
          <a:stretch/>
        </p:blipFill>
        <p:spPr>
          <a:xfrm>
            <a:off x="5735238" y="4538607"/>
            <a:ext cx="1042249" cy="717948"/>
          </a:xfrm>
          <a:prstGeom prst="rect">
            <a:avLst/>
          </a:prstGeom>
          <a:noFill/>
          <a:ln>
            <a:noFill/>
          </a:ln>
        </p:spPr>
      </p:pic>
      <p:pic>
        <p:nvPicPr>
          <p:cNvPr id="567" name="Google Shape;567;p8"/>
          <p:cNvPicPr preferRelativeResize="0"/>
          <p:nvPr/>
        </p:nvPicPr>
        <p:blipFill rotWithShape="1">
          <a:blip r:embed="rId5">
            <a:alphaModFix/>
          </a:blip>
          <a:srcRect b="0" l="0" r="0" t="0"/>
          <a:stretch/>
        </p:blipFill>
        <p:spPr>
          <a:xfrm>
            <a:off x="5460248" y="5077709"/>
            <a:ext cx="1271504" cy="247724"/>
          </a:xfrm>
          <a:prstGeom prst="rect">
            <a:avLst/>
          </a:prstGeom>
          <a:noFill/>
          <a:ln>
            <a:noFill/>
          </a:ln>
        </p:spPr>
      </p:pic>
      <p:sp>
        <p:nvSpPr>
          <p:cNvPr id="568" name="Google Shape;568;p8"/>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569" name="Google Shape;569;p8"/>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62"/>
                                        </p:tgtEl>
                                        <p:attrNameLst>
                                          <p:attrName>style.visibility</p:attrName>
                                        </p:attrNameLst>
                                      </p:cBhvr>
                                      <p:to>
                                        <p:strVal val="visible"/>
                                      </p:to>
                                    </p:set>
                                    <p:animEffect filter="fade" transition="in">
                                      <p:cBhvr>
                                        <p:cTn dur="500"/>
                                        <p:tgtEl>
                                          <p:spTgt spid="56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32"/>
                                        </p:tgtEl>
                                        <p:attrNameLst>
                                          <p:attrName>style.visibility</p:attrName>
                                        </p:attrNameLst>
                                      </p:cBhvr>
                                      <p:to>
                                        <p:strVal val="visible"/>
                                      </p:to>
                                    </p:set>
                                    <p:animEffect filter="fade" transition="in">
                                      <p:cBhvr>
                                        <p:cTn dur="500"/>
                                        <p:tgtEl>
                                          <p:spTgt spid="532"/>
                                        </p:tgtEl>
                                      </p:cBhvr>
                                    </p:animEffect>
                                  </p:childTnLst>
                                </p:cTn>
                              </p:par>
                              <p:par>
                                <p:cTn fill="hold" nodeType="withEffect" presetClass="entr" presetID="10" presetSubtype="0">
                                  <p:stCondLst>
                                    <p:cond delay="0"/>
                                  </p:stCondLst>
                                  <p:childTnLst>
                                    <p:set>
                                      <p:cBhvr>
                                        <p:cTn dur="1" fill="hold">
                                          <p:stCondLst>
                                            <p:cond delay="0"/>
                                          </p:stCondLst>
                                        </p:cTn>
                                        <p:tgtEl>
                                          <p:spTgt spid="531"/>
                                        </p:tgtEl>
                                        <p:attrNameLst>
                                          <p:attrName>style.visibility</p:attrName>
                                        </p:attrNameLst>
                                      </p:cBhvr>
                                      <p:to>
                                        <p:strVal val="visible"/>
                                      </p:to>
                                    </p:set>
                                    <p:animEffect filter="fade" transition="in">
                                      <p:cBhvr>
                                        <p:cTn dur="500"/>
                                        <p:tgtEl>
                                          <p:spTgt spid="5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500"/>
                                        <p:tgtEl>
                                          <p:spTgt spid="5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5"/>
                                        </p:tgtEl>
                                        <p:attrNameLst>
                                          <p:attrName>style.visibility</p:attrName>
                                        </p:attrNameLst>
                                      </p:cBhvr>
                                      <p:to>
                                        <p:strVal val="visible"/>
                                      </p:to>
                                    </p:set>
                                    <p:animEffect filter="fade" transition="in">
                                      <p:cBhvr>
                                        <p:cTn dur="500"/>
                                        <p:tgtEl>
                                          <p:spTgt spid="565"/>
                                        </p:tgtEl>
                                      </p:cBhvr>
                                    </p:animEffect>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567"/>
                                        </p:tgtEl>
                                        <p:attrNameLst>
                                          <p:attrName>style.visibility</p:attrName>
                                        </p:attrNameLst>
                                      </p:cBhvr>
                                      <p:to>
                                        <p:strVal val="visible"/>
                                      </p:to>
                                    </p:set>
                                    <p:anim calcmode="lin" valueType="num">
                                      <p:cBhvr additive="base">
                                        <p:cTn dur="500"/>
                                        <p:tgtEl>
                                          <p:spTgt spid="56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566"/>
                                        </p:tgtEl>
                                        <p:attrNameLst>
                                          <p:attrName>style.visibility</p:attrName>
                                        </p:attrNameLst>
                                      </p:cBhvr>
                                      <p:to>
                                        <p:strVal val="visible"/>
                                      </p:to>
                                    </p:set>
                                    <p:anim calcmode="lin" valueType="num">
                                      <p:cBhvr additive="base">
                                        <p:cTn dur="500"/>
                                        <p:tgtEl>
                                          <p:spTgt spid="56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5" name="Shape 3205"/>
        <p:cNvGrpSpPr/>
        <p:nvPr/>
      </p:nvGrpSpPr>
      <p:grpSpPr>
        <a:xfrm>
          <a:off x="0" y="0"/>
          <a:ext cx="0" cy="0"/>
          <a:chOff x="0" y="0"/>
          <a:chExt cx="0" cy="0"/>
        </a:xfrm>
      </p:grpSpPr>
      <p:sp>
        <p:nvSpPr>
          <p:cNvPr id="3206" name="Google Shape;3206;p80"/>
          <p:cNvSpPr txBox="1"/>
          <p:nvPr>
            <p:ph type="title"/>
          </p:nvPr>
        </p:nvSpPr>
        <p:spPr>
          <a:xfrm>
            <a:off x="609600" y="96004"/>
            <a:ext cx="109728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Controlling and Covering the interleaving of streaming scenario’s </a:t>
            </a:r>
            <a:endParaRPr/>
          </a:p>
        </p:txBody>
      </p:sp>
      <p:sp>
        <p:nvSpPr>
          <p:cNvPr id="3207" name="Google Shape;3207;p80"/>
          <p:cNvSpPr/>
          <p:nvPr/>
        </p:nvSpPr>
        <p:spPr>
          <a:xfrm>
            <a:off x="381000" y="1302900"/>
            <a:ext cx="5181600" cy="1634490"/>
          </a:xfrm>
          <a:prstGeom prst="roundRect">
            <a:avLst>
              <a:gd fmla="val 16667" name="adj"/>
            </a:avLst>
          </a:prstGeom>
          <a:solidFill>
            <a:srgbClr val="D6E3B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u="sng">
                <a:solidFill>
                  <a:schemeClr val="dk1"/>
                </a:solidFill>
                <a:latin typeface="Arial"/>
                <a:ea typeface="Arial"/>
                <a:cs typeface="Arial"/>
                <a:sym typeface="Arial"/>
              </a:rPr>
              <a:t>Simple stream example with interleaving</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DMA Pipeline (2 steps)</a:t>
            </a:r>
            <a:endParaRPr/>
          </a:p>
          <a:p>
            <a:pPr indent="-342900" lvl="0" marL="342900" marR="0" rtl="0" algn="l">
              <a:spcBef>
                <a:spcPts val="0"/>
              </a:spcBef>
              <a:spcAft>
                <a:spcPts val="0"/>
              </a:spcAft>
              <a:buClr>
                <a:schemeClr val="dk1"/>
              </a:buClr>
              <a:buSzPts val="1800"/>
              <a:buFont typeface="Arial"/>
              <a:buAutoNum type="arabicPeriod"/>
            </a:pPr>
            <a:r>
              <a:rPr lang="en-US" sz="1800">
                <a:solidFill>
                  <a:schemeClr val="dk1"/>
                </a:solidFill>
                <a:latin typeface="Arial"/>
                <a:ea typeface="Arial"/>
                <a:cs typeface="Arial"/>
                <a:sym typeface="Arial"/>
              </a:rPr>
              <a:t>Move (Denoted Mx, where x is, the transfer number the step belongs to)</a:t>
            </a:r>
            <a:endParaRPr/>
          </a:p>
          <a:p>
            <a:pPr indent="-342900" lvl="0" marL="342900" marR="0" rtl="0" algn="l">
              <a:spcBef>
                <a:spcPts val="0"/>
              </a:spcBef>
              <a:spcAft>
                <a:spcPts val="0"/>
              </a:spcAft>
              <a:buClr>
                <a:schemeClr val="dk1"/>
              </a:buClr>
              <a:buSzPts val="1800"/>
              <a:buFont typeface="Arial"/>
              <a:buAutoNum type="arabicPeriod"/>
            </a:pPr>
            <a:r>
              <a:rPr lang="en-US" sz="1800">
                <a:solidFill>
                  <a:schemeClr val="dk1"/>
                </a:solidFill>
                <a:latin typeface="Arial"/>
                <a:ea typeface="Arial"/>
                <a:cs typeface="Arial"/>
                <a:sym typeface="Arial"/>
              </a:rPr>
              <a:t>Wait (Denoted Wx), consumes time depending on the attributes (e.g. size).</a:t>
            </a:r>
            <a:endParaRPr/>
          </a:p>
        </p:txBody>
      </p:sp>
      <p:sp>
        <p:nvSpPr>
          <p:cNvPr id="3208" name="Google Shape;3208;p80"/>
          <p:cNvSpPr/>
          <p:nvPr/>
        </p:nvSpPr>
        <p:spPr>
          <a:xfrm>
            <a:off x="4732730" y="3242189"/>
            <a:ext cx="2895600" cy="2675725"/>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Using single controller (e.g. embedded core, AXI bus), need to manage the interleaving N DMA stream  transfers.</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For example, On the left we show 4 possible scenarios for 3 DMA transfers.</a:t>
            </a:r>
            <a:endParaRPr/>
          </a:p>
        </p:txBody>
      </p:sp>
      <p:graphicFrame>
        <p:nvGraphicFramePr>
          <p:cNvPr id="3209" name="Google Shape;3209;p80"/>
          <p:cNvGraphicFramePr/>
          <p:nvPr/>
        </p:nvGraphicFramePr>
        <p:xfrm>
          <a:off x="381000" y="3242190"/>
          <a:ext cx="3000000" cy="3000000"/>
        </p:xfrm>
        <a:graphic>
          <a:graphicData uri="http://schemas.openxmlformats.org/drawingml/2006/table">
            <a:tbl>
              <a:tblPr bandRow="1" firstRow="1">
                <a:noFill/>
                <a:tableStyleId>{C168DB70-7983-4DC2-9D54-159227FF64DA}</a:tableStyleId>
              </a:tblPr>
              <a:tblGrid>
                <a:gridCol w="1016000"/>
                <a:gridCol w="1016000"/>
                <a:gridCol w="1016000"/>
                <a:gridCol w="1016000"/>
              </a:tblGrid>
              <a:tr h="370850">
                <a:tc>
                  <a:txBody>
                    <a:bodyPr/>
                    <a:lstStyle/>
                    <a:p>
                      <a:pPr indent="0" lvl="0" marL="0" marR="0" rtl="0" algn="l">
                        <a:spcBef>
                          <a:spcPts val="0"/>
                        </a:spcBef>
                        <a:spcAft>
                          <a:spcPts val="0"/>
                        </a:spcAft>
                        <a:buNone/>
                      </a:pPr>
                      <a:r>
                        <a:rPr lang="en-US" sz="1800" u="none" cap="none" strike="noStrike"/>
                        <a:t>0</a:t>
                      </a:r>
                      <a:endParaRPr/>
                    </a:p>
                  </a:txBody>
                  <a:tcPr marT="45725" marB="45725" marR="91450" marL="91450"/>
                </a:tc>
                <a:tc>
                  <a:txBody>
                    <a:bodyPr/>
                    <a:lstStyle/>
                    <a:p>
                      <a:pPr indent="0" lvl="0" marL="0" marR="0" rtl="0" algn="l">
                        <a:spcBef>
                          <a:spcPts val="0"/>
                        </a:spcBef>
                        <a:spcAft>
                          <a:spcPts val="0"/>
                        </a:spcAft>
                        <a:buNone/>
                      </a:pPr>
                      <a:r>
                        <a:rPr lang="en-US" sz="1800"/>
                        <a:t>1</a:t>
                      </a:r>
                      <a:endParaRPr/>
                    </a:p>
                  </a:txBody>
                  <a:tcPr marT="45725" marB="45725" marR="91450" marL="91450"/>
                </a:tc>
                <a:tc>
                  <a:txBody>
                    <a:bodyPr/>
                    <a:lstStyle/>
                    <a:p>
                      <a:pPr indent="0" lvl="0" marL="0" marR="0" rtl="0" algn="l">
                        <a:spcBef>
                          <a:spcPts val="0"/>
                        </a:spcBef>
                        <a:spcAft>
                          <a:spcPts val="0"/>
                        </a:spcAft>
                        <a:buNone/>
                      </a:pPr>
                      <a:r>
                        <a:rPr lang="en-US" sz="1800"/>
                        <a:t>2</a:t>
                      </a:r>
                      <a:endParaRPr/>
                    </a:p>
                  </a:txBody>
                  <a:tcPr marT="45725" marB="45725" marR="91450" marL="91450"/>
                </a:tc>
                <a:tc>
                  <a:txBody>
                    <a:bodyPr/>
                    <a:lstStyle/>
                    <a:p>
                      <a:pPr indent="0" lvl="0" marL="0" marR="0" rtl="0" algn="l">
                        <a:spcBef>
                          <a:spcPts val="0"/>
                        </a:spcBef>
                        <a:spcAft>
                          <a:spcPts val="0"/>
                        </a:spcAft>
                        <a:buNone/>
                      </a:pPr>
                      <a:r>
                        <a:rPr lang="en-US" sz="1800"/>
                        <a:t>3</a:t>
                      </a:r>
                      <a:endParaRPr/>
                    </a:p>
                  </a:txBody>
                  <a:tcPr marT="45725" marB="45725" marR="91450" marL="91450"/>
                </a:tc>
              </a:tr>
              <a:tr h="370850">
                <a:tc>
                  <a:txBody>
                    <a:bodyPr/>
                    <a:lstStyle/>
                    <a:p>
                      <a:pPr indent="0" lvl="0" marL="0" marR="0" rtl="0" algn="l">
                        <a:spcBef>
                          <a:spcPts val="0"/>
                        </a:spcBef>
                        <a:spcAft>
                          <a:spcPts val="0"/>
                        </a:spcAft>
                        <a:buNone/>
                      </a:pPr>
                      <a:r>
                        <a:rPr lang="en-US" sz="1800"/>
                        <a:t>M0</a:t>
                      </a:r>
                      <a:endParaRPr/>
                    </a:p>
                  </a:txBody>
                  <a:tcPr marT="45725" marB="45725" marR="91450" marL="91450"/>
                </a:tc>
                <a:tc>
                  <a:txBody>
                    <a:bodyPr/>
                    <a:lstStyle/>
                    <a:p>
                      <a:pPr indent="0" lvl="0" marL="0" marR="0" rtl="0" algn="l">
                        <a:spcBef>
                          <a:spcPts val="0"/>
                        </a:spcBef>
                        <a:spcAft>
                          <a:spcPts val="0"/>
                        </a:spcAft>
                        <a:buNone/>
                      </a:pPr>
                      <a:r>
                        <a:rPr lang="en-US" sz="1800"/>
                        <a:t>M0</a:t>
                      </a:r>
                      <a:endParaRPr/>
                    </a:p>
                  </a:txBody>
                  <a:tcPr marT="45725" marB="45725" marR="91450" marL="91450"/>
                </a:tc>
                <a:tc>
                  <a:txBody>
                    <a:bodyPr/>
                    <a:lstStyle/>
                    <a:p>
                      <a:pPr indent="0" lvl="0" marL="0" marR="0" rtl="0" algn="l">
                        <a:spcBef>
                          <a:spcPts val="0"/>
                        </a:spcBef>
                        <a:spcAft>
                          <a:spcPts val="0"/>
                        </a:spcAft>
                        <a:buNone/>
                      </a:pPr>
                      <a:r>
                        <a:rPr lang="en-US" sz="1800"/>
                        <a:t>M0</a:t>
                      </a:r>
                      <a:endParaRPr/>
                    </a:p>
                  </a:txBody>
                  <a:tcPr marT="45725" marB="45725" marR="91450" marL="91450"/>
                </a:tc>
                <a:tc>
                  <a:txBody>
                    <a:bodyPr/>
                    <a:lstStyle/>
                    <a:p>
                      <a:pPr indent="0" lvl="0" marL="0" marR="0" rtl="0" algn="l">
                        <a:spcBef>
                          <a:spcPts val="0"/>
                        </a:spcBef>
                        <a:spcAft>
                          <a:spcPts val="0"/>
                        </a:spcAft>
                        <a:buNone/>
                      </a:pPr>
                      <a:r>
                        <a:rPr lang="en-US" sz="1800"/>
                        <a:t>M0</a:t>
                      </a:r>
                      <a:endParaRPr/>
                    </a:p>
                  </a:txBody>
                  <a:tcPr marT="45725" marB="45725" marR="91450" marL="91450"/>
                </a:tc>
              </a:tr>
              <a:tr h="370850">
                <a:tc>
                  <a:txBody>
                    <a:bodyPr/>
                    <a:lstStyle/>
                    <a:p>
                      <a:pPr indent="0" lvl="0" marL="0" marR="0" rtl="0" algn="l">
                        <a:spcBef>
                          <a:spcPts val="0"/>
                        </a:spcBef>
                        <a:spcAft>
                          <a:spcPts val="0"/>
                        </a:spcAft>
                        <a:buNone/>
                      </a:pPr>
                      <a:r>
                        <a:rPr lang="en-US" sz="1800"/>
                        <a:t>M1</a:t>
                      </a:r>
                      <a:endParaRPr/>
                    </a:p>
                  </a:txBody>
                  <a:tcPr marT="45725" marB="45725" marR="91450" marL="91450"/>
                </a:tc>
                <a:tc>
                  <a:txBody>
                    <a:bodyPr/>
                    <a:lstStyle/>
                    <a:p>
                      <a:pPr indent="0" lvl="0" marL="0" marR="0" rtl="0" algn="l">
                        <a:spcBef>
                          <a:spcPts val="0"/>
                        </a:spcBef>
                        <a:spcAft>
                          <a:spcPts val="0"/>
                        </a:spcAft>
                        <a:buNone/>
                      </a:pPr>
                      <a:r>
                        <a:rPr lang="en-US" sz="1800"/>
                        <a:t>W0</a:t>
                      </a:r>
                      <a:endParaRPr/>
                    </a:p>
                  </a:txBody>
                  <a:tcPr marT="45725" marB="45725" marR="91450" marL="91450"/>
                </a:tc>
                <a:tc>
                  <a:txBody>
                    <a:bodyPr/>
                    <a:lstStyle/>
                    <a:p>
                      <a:pPr indent="0" lvl="0" marL="0" marR="0" rtl="0" algn="l">
                        <a:spcBef>
                          <a:spcPts val="0"/>
                        </a:spcBef>
                        <a:spcAft>
                          <a:spcPts val="0"/>
                        </a:spcAft>
                        <a:buNone/>
                      </a:pPr>
                      <a:r>
                        <a:rPr lang="en-US" sz="1800"/>
                        <a:t>M1</a:t>
                      </a:r>
                      <a:endParaRPr/>
                    </a:p>
                  </a:txBody>
                  <a:tcPr marT="45725" marB="45725" marR="91450" marL="91450"/>
                </a:tc>
                <a:tc>
                  <a:txBody>
                    <a:bodyPr/>
                    <a:lstStyle/>
                    <a:p>
                      <a:pPr indent="0" lvl="0" marL="0" marR="0" rtl="0" algn="l">
                        <a:spcBef>
                          <a:spcPts val="0"/>
                        </a:spcBef>
                        <a:spcAft>
                          <a:spcPts val="0"/>
                        </a:spcAft>
                        <a:buNone/>
                      </a:pPr>
                      <a:r>
                        <a:rPr lang="en-US" sz="1800"/>
                        <a:t>M1</a:t>
                      </a:r>
                      <a:endParaRPr/>
                    </a:p>
                  </a:txBody>
                  <a:tcPr marT="45725" marB="45725" marR="91450" marL="91450"/>
                </a:tc>
              </a:tr>
              <a:tr h="370850">
                <a:tc>
                  <a:txBody>
                    <a:bodyPr/>
                    <a:lstStyle/>
                    <a:p>
                      <a:pPr indent="0" lvl="0" marL="0" marR="0" rtl="0" algn="l">
                        <a:spcBef>
                          <a:spcPts val="0"/>
                        </a:spcBef>
                        <a:spcAft>
                          <a:spcPts val="0"/>
                        </a:spcAft>
                        <a:buNone/>
                      </a:pPr>
                      <a:r>
                        <a:rPr lang="en-US" sz="1800"/>
                        <a:t>M2</a:t>
                      </a:r>
                      <a:endParaRPr/>
                    </a:p>
                  </a:txBody>
                  <a:tcPr marT="45725" marB="45725" marR="91450" marL="91450"/>
                </a:tc>
                <a:tc>
                  <a:txBody>
                    <a:bodyPr/>
                    <a:lstStyle/>
                    <a:p>
                      <a:pPr indent="0" lvl="0" marL="0" marR="0" rtl="0" algn="l">
                        <a:spcBef>
                          <a:spcPts val="0"/>
                        </a:spcBef>
                        <a:spcAft>
                          <a:spcPts val="0"/>
                        </a:spcAft>
                        <a:buNone/>
                      </a:pPr>
                      <a:r>
                        <a:rPr lang="en-US" sz="1800"/>
                        <a:t>M1</a:t>
                      </a:r>
                      <a:endParaRPr/>
                    </a:p>
                  </a:txBody>
                  <a:tcPr marT="45725" marB="45725" marR="91450" marL="91450"/>
                </a:tc>
                <a:tc>
                  <a:txBody>
                    <a:bodyPr/>
                    <a:lstStyle/>
                    <a:p>
                      <a:pPr indent="0" lvl="0" marL="0" marR="0" rtl="0" algn="l">
                        <a:spcBef>
                          <a:spcPts val="0"/>
                        </a:spcBef>
                        <a:spcAft>
                          <a:spcPts val="0"/>
                        </a:spcAft>
                        <a:buNone/>
                      </a:pPr>
                      <a:r>
                        <a:rPr lang="en-US" sz="1800"/>
                        <a:t>M2</a:t>
                      </a:r>
                      <a:endParaRPr/>
                    </a:p>
                  </a:txBody>
                  <a:tcPr marT="45725" marB="45725" marR="91450" marL="91450"/>
                </a:tc>
                <a:tc>
                  <a:txBody>
                    <a:bodyPr/>
                    <a:lstStyle/>
                    <a:p>
                      <a:pPr indent="0" lvl="0" marL="0" marR="0" rtl="0" algn="l">
                        <a:spcBef>
                          <a:spcPts val="0"/>
                        </a:spcBef>
                        <a:spcAft>
                          <a:spcPts val="0"/>
                        </a:spcAft>
                        <a:buNone/>
                      </a:pPr>
                      <a:r>
                        <a:rPr lang="en-US" sz="1800"/>
                        <a:t>W1</a:t>
                      </a:r>
                      <a:endParaRPr/>
                    </a:p>
                  </a:txBody>
                  <a:tcPr marT="45725" marB="45725" marR="91450" marL="91450"/>
                </a:tc>
              </a:tr>
              <a:tr h="370850">
                <a:tc>
                  <a:txBody>
                    <a:bodyPr/>
                    <a:lstStyle/>
                    <a:p>
                      <a:pPr indent="0" lvl="0" marL="0" marR="0" rtl="0" algn="l">
                        <a:spcBef>
                          <a:spcPts val="0"/>
                        </a:spcBef>
                        <a:spcAft>
                          <a:spcPts val="0"/>
                        </a:spcAft>
                        <a:buNone/>
                      </a:pPr>
                      <a:r>
                        <a:rPr lang="en-US" sz="1800"/>
                        <a:t>W0</a:t>
                      </a:r>
                      <a:endParaRPr/>
                    </a:p>
                  </a:txBody>
                  <a:tcPr marT="45725" marB="45725" marR="91450" marL="91450"/>
                </a:tc>
                <a:tc>
                  <a:txBody>
                    <a:bodyPr/>
                    <a:lstStyle/>
                    <a:p>
                      <a:pPr indent="0" lvl="0" marL="0" marR="0" rtl="0" algn="l">
                        <a:spcBef>
                          <a:spcPts val="0"/>
                        </a:spcBef>
                        <a:spcAft>
                          <a:spcPts val="0"/>
                        </a:spcAft>
                        <a:buNone/>
                      </a:pPr>
                      <a:r>
                        <a:rPr lang="en-US" sz="1800"/>
                        <a:t>W1</a:t>
                      </a:r>
                      <a:endParaRPr/>
                    </a:p>
                  </a:txBody>
                  <a:tcPr marT="45725" marB="45725" marR="91450" marL="91450"/>
                </a:tc>
                <a:tc>
                  <a:txBody>
                    <a:bodyPr/>
                    <a:lstStyle/>
                    <a:p>
                      <a:pPr indent="0" lvl="0" marL="0" marR="0" rtl="0" algn="l">
                        <a:spcBef>
                          <a:spcPts val="0"/>
                        </a:spcBef>
                        <a:spcAft>
                          <a:spcPts val="0"/>
                        </a:spcAft>
                        <a:buNone/>
                      </a:pPr>
                      <a:r>
                        <a:rPr lang="en-US" sz="1800"/>
                        <a:t>W2</a:t>
                      </a:r>
                      <a:endParaRPr/>
                    </a:p>
                  </a:txBody>
                  <a:tcPr marT="45725" marB="45725" marR="91450" marL="91450"/>
                </a:tc>
                <a:tc>
                  <a:txBody>
                    <a:bodyPr/>
                    <a:lstStyle/>
                    <a:p>
                      <a:pPr indent="0" lvl="0" marL="0" marR="0" rtl="0" algn="l">
                        <a:spcBef>
                          <a:spcPts val="0"/>
                        </a:spcBef>
                        <a:spcAft>
                          <a:spcPts val="0"/>
                        </a:spcAft>
                        <a:buNone/>
                      </a:pPr>
                      <a:r>
                        <a:rPr lang="en-US" sz="1800"/>
                        <a:t>M2</a:t>
                      </a:r>
                      <a:endParaRPr/>
                    </a:p>
                  </a:txBody>
                  <a:tcPr marT="45725" marB="45725" marR="91450" marL="91450"/>
                </a:tc>
              </a:tr>
              <a:tr h="370850">
                <a:tc>
                  <a:txBody>
                    <a:bodyPr/>
                    <a:lstStyle/>
                    <a:p>
                      <a:pPr indent="0" lvl="0" marL="0" marR="0" rtl="0" algn="l">
                        <a:spcBef>
                          <a:spcPts val="0"/>
                        </a:spcBef>
                        <a:spcAft>
                          <a:spcPts val="0"/>
                        </a:spcAft>
                        <a:buNone/>
                      </a:pPr>
                      <a:r>
                        <a:rPr lang="en-US" sz="1800"/>
                        <a:t>W1</a:t>
                      </a:r>
                      <a:endParaRPr/>
                    </a:p>
                  </a:txBody>
                  <a:tcPr marT="45725" marB="45725" marR="91450" marL="91450"/>
                </a:tc>
                <a:tc>
                  <a:txBody>
                    <a:bodyPr/>
                    <a:lstStyle/>
                    <a:p>
                      <a:pPr indent="0" lvl="0" marL="0" marR="0" rtl="0" algn="l">
                        <a:spcBef>
                          <a:spcPts val="0"/>
                        </a:spcBef>
                        <a:spcAft>
                          <a:spcPts val="0"/>
                        </a:spcAft>
                        <a:buNone/>
                      </a:pPr>
                      <a:r>
                        <a:rPr lang="en-US" sz="1800"/>
                        <a:t>M2</a:t>
                      </a:r>
                      <a:endParaRPr/>
                    </a:p>
                  </a:txBody>
                  <a:tcPr marT="45725" marB="45725" marR="91450" marL="91450"/>
                </a:tc>
                <a:tc>
                  <a:txBody>
                    <a:bodyPr/>
                    <a:lstStyle/>
                    <a:p>
                      <a:pPr indent="0" lvl="0" marL="0" marR="0" rtl="0" algn="l">
                        <a:spcBef>
                          <a:spcPts val="0"/>
                        </a:spcBef>
                        <a:spcAft>
                          <a:spcPts val="0"/>
                        </a:spcAft>
                        <a:buNone/>
                      </a:pPr>
                      <a:r>
                        <a:rPr lang="en-US" sz="1800"/>
                        <a:t>W1</a:t>
                      </a:r>
                      <a:endParaRPr/>
                    </a:p>
                  </a:txBody>
                  <a:tcPr marT="45725" marB="45725" marR="91450" marL="91450"/>
                </a:tc>
                <a:tc>
                  <a:txBody>
                    <a:bodyPr/>
                    <a:lstStyle/>
                    <a:p>
                      <a:pPr indent="0" lvl="0" marL="0" marR="0" rtl="0" algn="l">
                        <a:spcBef>
                          <a:spcPts val="0"/>
                        </a:spcBef>
                        <a:spcAft>
                          <a:spcPts val="0"/>
                        </a:spcAft>
                        <a:buNone/>
                      </a:pPr>
                      <a:r>
                        <a:rPr lang="en-US" sz="1800"/>
                        <a:t>W0</a:t>
                      </a:r>
                      <a:endParaRPr/>
                    </a:p>
                  </a:txBody>
                  <a:tcPr marT="45725" marB="45725" marR="91450" marL="91450"/>
                </a:tc>
              </a:tr>
              <a:tr h="370850">
                <a:tc>
                  <a:txBody>
                    <a:bodyPr/>
                    <a:lstStyle/>
                    <a:p>
                      <a:pPr indent="0" lvl="0" marL="0" marR="0" rtl="0" algn="l">
                        <a:spcBef>
                          <a:spcPts val="0"/>
                        </a:spcBef>
                        <a:spcAft>
                          <a:spcPts val="0"/>
                        </a:spcAft>
                        <a:buNone/>
                      </a:pPr>
                      <a:r>
                        <a:rPr lang="en-US" sz="1800"/>
                        <a:t>W2</a:t>
                      </a:r>
                      <a:endParaRPr/>
                    </a:p>
                  </a:txBody>
                  <a:tcPr marT="45725" marB="45725" marR="91450" marL="91450"/>
                </a:tc>
                <a:tc>
                  <a:txBody>
                    <a:bodyPr/>
                    <a:lstStyle/>
                    <a:p>
                      <a:pPr indent="0" lvl="0" marL="0" marR="0" rtl="0" algn="l">
                        <a:spcBef>
                          <a:spcPts val="0"/>
                        </a:spcBef>
                        <a:spcAft>
                          <a:spcPts val="0"/>
                        </a:spcAft>
                        <a:buNone/>
                      </a:pPr>
                      <a:r>
                        <a:rPr lang="en-US" sz="1800"/>
                        <a:t>W2</a:t>
                      </a:r>
                      <a:endParaRPr/>
                    </a:p>
                  </a:txBody>
                  <a:tcPr marT="45725" marB="45725" marR="91450" marL="91450"/>
                </a:tc>
                <a:tc>
                  <a:txBody>
                    <a:bodyPr/>
                    <a:lstStyle/>
                    <a:p>
                      <a:pPr indent="0" lvl="0" marL="0" marR="0" rtl="0" algn="l">
                        <a:spcBef>
                          <a:spcPts val="0"/>
                        </a:spcBef>
                        <a:spcAft>
                          <a:spcPts val="0"/>
                        </a:spcAft>
                        <a:buNone/>
                      </a:pPr>
                      <a:r>
                        <a:rPr lang="en-US" sz="1800"/>
                        <a:t>W0</a:t>
                      </a:r>
                      <a:endParaRPr/>
                    </a:p>
                  </a:txBody>
                  <a:tcPr marT="45725" marB="45725" marR="91450" marL="91450"/>
                </a:tc>
                <a:tc>
                  <a:txBody>
                    <a:bodyPr/>
                    <a:lstStyle/>
                    <a:p>
                      <a:pPr indent="0" lvl="0" marL="0" marR="0" rtl="0" algn="l">
                        <a:spcBef>
                          <a:spcPts val="0"/>
                        </a:spcBef>
                        <a:spcAft>
                          <a:spcPts val="0"/>
                        </a:spcAft>
                        <a:buNone/>
                      </a:pPr>
                      <a:r>
                        <a:rPr lang="en-US" sz="1800"/>
                        <a:t>W2</a:t>
                      </a:r>
                      <a:endParaRPr/>
                    </a:p>
                  </a:txBody>
                  <a:tcPr marT="45725" marB="45725" marR="91450" marL="91450"/>
                </a:tc>
              </a:tr>
            </a:tbl>
          </a:graphicData>
        </a:graphic>
      </p:graphicFrame>
      <p:sp>
        <p:nvSpPr>
          <p:cNvPr id="3210" name="Google Shape;3210;p80"/>
          <p:cNvSpPr/>
          <p:nvPr/>
        </p:nvSpPr>
        <p:spPr>
          <a:xfrm>
            <a:off x="6619631" y="1239004"/>
            <a:ext cx="5181600" cy="1293652"/>
          </a:xfrm>
          <a:prstGeom prst="flowChartPredefinedProcess">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Controlling and Covering such scenarios in a modular and portable framework is needed for many Verification/Validation tasks </a:t>
            </a:r>
            <a:endParaRPr/>
          </a:p>
        </p:txBody>
      </p:sp>
      <p:sp>
        <p:nvSpPr>
          <p:cNvPr id="3211" name="Google Shape;3211;p80"/>
          <p:cNvSpPr/>
          <p:nvPr/>
        </p:nvSpPr>
        <p:spPr>
          <a:xfrm>
            <a:off x="8001000" y="2708790"/>
            <a:ext cx="3835400" cy="914400"/>
          </a:xfrm>
          <a:prstGeom prst="flowChartPredefinedProcess">
            <a:avLst/>
          </a:prstGeom>
          <a:solidFill>
            <a:srgbClr val="D6E3B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Scenario 0, uses the most DMA channels, could find corner case bugs</a:t>
            </a:r>
            <a:endParaRPr/>
          </a:p>
        </p:txBody>
      </p:sp>
      <p:sp>
        <p:nvSpPr>
          <p:cNvPr id="3212" name="Google Shape;3212;p80"/>
          <p:cNvSpPr/>
          <p:nvPr/>
        </p:nvSpPr>
        <p:spPr>
          <a:xfrm>
            <a:off x="8001000" y="3854330"/>
            <a:ext cx="3835400" cy="914400"/>
          </a:xfrm>
          <a:prstGeom prst="flowChartPredefinedProcess">
            <a:avLst/>
          </a:prstGeom>
          <a:solidFill>
            <a:srgbClr val="D6E3B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Scenario 3, would work if only 2 DMA channels were available</a:t>
            </a:r>
            <a:endParaRPr/>
          </a:p>
        </p:txBody>
      </p:sp>
      <p:sp>
        <p:nvSpPr>
          <p:cNvPr id="3213" name="Google Shape;3213;p80"/>
          <p:cNvSpPr/>
          <p:nvPr/>
        </p:nvSpPr>
        <p:spPr>
          <a:xfrm>
            <a:off x="8001000" y="4999870"/>
            <a:ext cx="3835400" cy="1066800"/>
          </a:xfrm>
          <a:prstGeom prst="flowChartPredefinedProcess">
            <a:avLst/>
          </a:prstGeom>
          <a:solidFill>
            <a:srgbClr val="D6E3B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Scenario 2, may provide best performance results, for specific DMA transaction types</a:t>
            </a:r>
            <a:endParaRPr/>
          </a:p>
        </p:txBody>
      </p:sp>
      <p:sp>
        <p:nvSpPr>
          <p:cNvPr id="3214" name="Google Shape;3214;p80"/>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3215" name="Google Shape;3215;p80"/>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9" name="Shape 3219"/>
        <p:cNvGrpSpPr/>
        <p:nvPr/>
      </p:nvGrpSpPr>
      <p:grpSpPr>
        <a:xfrm>
          <a:off x="0" y="0"/>
          <a:ext cx="0" cy="0"/>
          <a:chOff x="0" y="0"/>
          <a:chExt cx="0" cy="0"/>
        </a:xfrm>
      </p:grpSpPr>
      <p:sp>
        <p:nvSpPr>
          <p:cNvPr id="3220" name="Google Shape;3220;p81"/>
          <p:cNvSpPr txBox="1"/>
          <p:nvPr>
            <p:ph type="title"/>
          </p:nvPr>
        </p:nvSpPr>
        <p:spPr>
          <a:xfrm>
            <a:off x="457200" y="57617"/>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Naive implementation of  DMA interleaved stream scenario’s in SV</a:t>
            </a:r>
            <a:endParaRPr/>
          </a:p>
        </p:txBody>
      </p:sp>
      <p:sp>
        <p:nvSpPr>
          <p:cNvPr id="3221" name="Google Shape;3221;p81"/>
          <p:cNvSpPr/>
          <p:nvPr/>
        </p:nvSpPr>
        <p:spPr>
          <a:xfrm>
            <a:off x="457200" y="1310640"/>
            <a:ext cx="7848600" cy="4500439"/>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400">
                <a:solidFill>
                  <a:schemeClr val="dk1"/>
                </a:solidFill>
                <a:latin typeface="Consolas"/>
                <a:ea typeface="Consolas"/>
                <a:cs typeface="Consolas"/>
                <a:sym typeface="Consolas"/>
              </a:rPr>
              <a:t>while (j&lt;NOF_SCENARIOS) begin</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 Randomly pick a new step at a time, accounting for transfer steps that</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 have already been picked. There is no obvious set of constraints that </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 can guarantee: (1) Exactly 2 steps will be picked for each transfer </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 (2) first step will appear before second step for all transfers.   </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while (i&lt;NOF_TRANSFERS*2) begin</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if (available(move) and available(wait)) </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step = $random % 2; // 2 available steps</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else if (available(move))</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step = 0;</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else</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step = 1;</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scenario_step[i].type=step;</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scenario_step[i].transfer_id=get_available_transfer_id(step);</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i++;</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end</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if (!exists(scenario_step) begin</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add_scenario(scenario_step);</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j++;</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end</a:t>
            </a:r>
            <a:endParaRPr/>
          </a:p>
          <a:p>
            <a:pPr indent="0" lvl="0" marL="0" marR="0" rtl="0" algn="l">
              <a:spcBef>
                <a:spcPts val="0"/>
              </a:spcBef>
              <a:spcAft>
                <a:spcPts val="0"/>
              </a:spcAft>
              <a:buNone/>
            </a:pPr>
            <a:r>
              <a:rPr lang="en-US" sz="1400">
                <a:solidFill>
                  <a:schemeClr val="dk1"/>
                </a:solidFill>
                <a:latin typeface="Consolas"/>
                <a:ea typeface="Consolas"/>
                <a:cs typeface="Consolas"/>
                <a:sym typeface="Consolas"/>
              </a:rPr>
              <a:t> end</a:t>
            </a:r>
            <a:endParaRPr/>
          </a:p>
        </p:txBody>
      </p:sp>
      <p:sp>
        <p:nvSpPr>
          <p:cNvPr id="3222" name="Google Shape;3222;p81"/>
          <p:cNvSpPr/>
          <p:nvPr/>
        </p:nvSpPr>
        <p:spPr>
          <a:xfrm>
            <a:off x="8482470" y="681041"/>
            <a:ext cx="3429000" cy="914400"/>
          </a:xfrm>
          <a:prstGeom prst="flowChartPredefinedProcess">
            <a:avLst/>
          </a:prstGeom>
          <a:solidFill>
            <a:srgbClr val="D6E3B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Algorithm is not efficient in providing different scenario’s</a:t>
            </a:r>
            <a:endParaRPr/>
          </a:p>
        </p:txBody>
      </p:sp>
      <p:sp>
        <p:nvSpPr>
          <p:cNvPr id="3223" name="Google Shape;3223;p81"/>
          <p:cNvSpPr/>
          <p:nvPr/>
        </p:nvSpPr>
        <p:spPr>
          <a:xfrm>
            <a:off x="8482470" y="1639611"/>
            <a:ext cx="3429001" cy="1252492"/>
          </a:xfrm>
          <a:prstGeom prst="flowChartPredefinedProcess">
            <a:avLst/>
          </a:prstGeom>
          <a:solidFill>
            <a:srgbClr val="D6E3B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Controlling the scenarios, requires changes in functions used in pseudo code</a:t>
            </a:r>
            <a:endParaRPr/>
          </a:p>
        </p:txBody>
      </p:sp>
      <p:sp>
        <p:nvSpPr>
          <p:cNvPr id="3224" name="Google Shape;3224;p81"/>
          <p:cNvSpPr/>
          <p:nvPr/>
        </p:nvSpPr>
        <p:spPr>
          <a:xfrm>
            <a:off x="8482470" y="2936273"/>
            <a:ext cx="3429001" cy="1034277"/>
          </a:xfrm>
          <a:prstGeom prst="flowChartPredefinedProcess">
            <a:avLst/>
          </a:prstGeom>
          <a:solidFill>
            <a:srgbClr val="D6E3B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Would need to have a different implementation if number of steps grew.</a:t>
            </a:r>
            <a:endParaRPr/>
          </a:p>
        </p:txBody>
      </p:sp>
      <p:sp>
        <p:nvSpPr>
          <p:cNvPr id="3225" name="Google Shape;3225;p81"/>
          <p:cNvSpPr/>
          <p:nvPr/>
        </p:nvSpPr>
        <p:spPr>
          <a:xfrm>
            <a:off x="1524000" y="5899867"/>
            <a:ext cx="6629400" cy="819125"/>
          </a:xfrm>
          <a:prstGeom prst="flowChartPredefinedProcess">
            <a:avLst/>
          </a:prstGeom>
          <a:solidFill>
            <a:srgbClr val="D6E3B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Controlling, Adjusting, Mixing, Covering, Porting, scenarios in PSS is done in a declarative way </a:t>
            </a:r>
            <a:endParaRPr/>
          </a:p>
        </p:txBody>
      </p:sp>
      <p:sp>
        <p:nvSpPr>
          <p:cNvPr id="3226" name="Google Shape;3226;p81"/>
          <p:cNvSpPr/>
          <p:nvPr/>
        </p:nvSpPr>
        <p:spPr>
          <a:xfrm>
            <a:off x="8482470" y="4014720"/>
            <a:ext cx="3429001" cy="1050923"/>
          </a:xfrm>
          <a:prstGeom prst="flowChartPredefinedProcess">
            <a:avLst/>
          </a:prstGeom>
          <a:solidFill>
            <a:srgbClr val="D6E3B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Cannot mix with other stimulus using some of the same resources</a:t>
            </a:r>
            <a:endParaRPr/>
          </a:p>
        </p:txBody>
      </p:sp>
      <p:sp>
        <p:nvSpPr>
          <p:cNvPr id="3227" name="Google Shape;3227;p81"/>
          <p:cNvSpPr/>
          <p:nvPr/>
        </p:nvSpPr>
        <p:spPr>
          <a:xfrm>
            <a:off x="8482470" y="5109812"/>
            <a:ext cx="3444635" cy="1034277"/>
          </a:xfrm>
          <a:prstGeom prst="flowChartPredefinedProcess">
            <a:avLst/>
          </a:prstGeom>
          <a:solidFill>
            <a:srgbClr val="D6E3B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Cannot port code to embedded C implementation, need to rewrite</a:t>
            </a:r>
            <a:endParaRPr/>
          </a:p>
        </p:txBody>
      </p:sp>
      <p:sp>
        <p:nvSpPr>
          <p:cNvPr id="3228" name="Google Shape;3228;p81"/>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3229" name="Google Shape;3229;p81"/>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3" name="Shape 3233"/>
        <p:cNvGrpSpPr/>
        <p:nvPr/>
      </p:nvGrpSpPr>
      <p:grpSpPr>
        <a:xfrm>
          <a:off x="0" y="0"/>
          <a:ext cx="0" cy="0"/>
          <a:chOff x="0" y="0"/>
          <a:chExt cx="0" cy="0"/>
        </a:xfrm>
      </p:grpSpPr>
      <p:sp>
        <p:nvSpPr>
          <p:cNvPr id="3234" name="Google Shape;3234;p82"/>
          <p:cNvSpPr txBox="1"/>
          <p:nvPr>
            <p:ph type="title"/>
          </p:nvPr>
        </p:nvSpPr>
        <p:spPr>
          <a:xfrm>
            <a:off x="677067" y="-133969"/>
            <a:ext cx="9966960" cy="109728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Modeling DMA stream interleaving in PSS </a:t>
            </a:r>
            <a:endParaRPr/>
          </a:p>
        </p:txBody>
      </p:sp>
      <p:sp>
        <p:nvSpPr>
          <p:cNvPr id="3235" name="Google Shape;3235;p82"/>
          <p:cNvSpPr/>
          <p:nvPr/>
        </p:nvSpPr>
        <p:spPr>
          <a:xfrm>
            <a:off x="183911" y="1209003"/>
            <a:ext cx="4495800" cy="2550327"/>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C00000"/>
                </a:solidFill>
                <a:latin typeface="Consolas"/>
                <a:ea typeface="Consolas"/>
                <a:cs typeface="Consolas"/>
                <a:sym typeface="Consolas"/>
              </a:rPr>
              <a:t>package</a:t>
            </a:r>
            <a:r>
              <a:rPr lang="en-US" sz="1200">
                <a:solidFill>
                  <a:schemeClr val="dk1"/>
                </a:solidFill>
                <a:latin typeface="Consolas"/>
                <a:ea typeface="Consolas"/>
                <a:cs typeface="Consolas"/>
                <a:sym typeface="Consolas"/>
              </a:rPr>
              <a:t> dma_pkg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 int </a:t>
            </a:r>
            <a:r>
              <a:rPr lang="en-US" sz="1200">
                <a:solidFill>
                  <a:schemeClr val="dk1"/>
                </a:solidFill>
                <a:latin typeface="Consolas"/>
                <a:ea typeface="Consolas"/>
                <a:cs typeface="Consolas"/>
                <a:sym typeface="Consolas"/>
              </a:rPr>
              <a:t>NOF_TRANSFERS = 4;</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state</a:t>
            </a:r>
            <a:r>
              <a:rPr lang="en-US" sz="1200">
                <a:solidFill>
                  <a:schemeClr val="dk1"/>
                </a:solidFill>
                <a:latin typeface="Consolas"/>
                <a:ea typeface="Consolas"/>
                <a:cs typeface="Consolas"/>
                <a:sym typeface="Consolas"/>
              </a:rPr>
              <a:t> state_s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 bit </a:t>
            </a:r>
            <a:r>
              <a:rPr lang="en-US" sz="1200">
                <a:solidFill>
                  <a:schemeClr val="dk1"/>
                </a:solidFill>
                <a:latin typeface="Consolas"/>
                <a:ea typeface="Consolas"/>
                <a:cs typeface="Consolas"/>
                <a:sym typeface="Consolas"/>
              </a:rPr>
              <a:t>move [NOF_TRANSFERS] ;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 bit </a:t>
            </a:r>
            <a:r>
              <a:rPr lang="en-US" sz="1200">
                <a:solidFill>
                  <a:schemeClr val="dk1"/>
                </a:solidFill>
                <a:latin typeface="Consolas"/>
                <a:ea typeface="Consolas"/>
                <a:cs typeface="Consolas"/>
                <a:sym typeface="Consolas"/>
              </a:rPr>
              <a:t>wait [NOF_TRANSFERS]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 initial -&gt; </a:t>
            </a:r>
            <a:r>
              <a:rPr lang="en-US" sz="1200">
                <a:solidFill>
                  <a:schemeClr val="dk1"/>
                </a:solidFill>
                <a:latin typeface="Consolas"/>
                <a:ea typeface="Consolas"/>
                <a:cs typeface="Consolas"/>
                <a:sym typeface="Consolas"/>
              </a:rPr>
              <a:t>{</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foreach</a:t>
            </a:r>
            <a:r>
              <a:rPr lang="en-US" sz="1200">
                <a:solidFill>
                  <a:schemeClr val="dk1"/>
                </a:solidFill>
                <a:latin typeface="Consolas"/>
                <a:ea typeface="Consolas"/>
                <a:cs typeface="Consolas"/>
                <a:sym typeface="Consolas"/>
              </a:rPr>
              <a:t> (move[i])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move[i] == 0;</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wait[i] == 0;</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a:t>
            </a:r>
            <a:endParaRPr/>
          </a:p>
        </p:txBody>
      </p:sp>
      <p:sp>
        <p:nvSpPr>
          <p:cNvPr id="3236" name="Google Shape;3236;p82"/>
          <p:cNvSpPr/>
          <p:nvPr/>
        </p:nvSpPr>
        <p:spPr>
          <a:xfrm>
            <a:off x="5029200" y="945832"/>
            <a:ext cx="4419600" cy="5206131"/>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move_a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input</a:t>
            </a:r>
            <a:r>
              <a:rPr lang="en-US" sz="1200">
                <a:solidFill>
                  <a:schemeClr val="dk1"/>
                </a:solidFill>
                <a:latin typeface="Consolas"/>
                <a:ea typeface="Consolas"/>
                <a:cs typeface="Consolas"/>
                <a:sym typeface="Consolas"/>
              </a:rPr>
              <a:t> state_s in_s;</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output</a:t>
            </a:r>
            <a:r>
              <a:rPr lang="en-US" sz="1200">
                <a:solidFill>
                  <a:schemeClr val="dk1"/>
                </a:solidFill>
                <a:latin typeface="Consolas"/>
                <a:ea typeface="Consolas"/>
                <a:cs typeface="Consolas"/>
                <a:sym typeface="Consolas"/>
              </a:rPr>
              <a:t> state_s out_s;</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 int </a:t>
            </a:r>
            <a:r>
              <a:rPr lang="en-US" sz="1200">
                <a:solidFill>
                  <a:schemeClr val="dk1"/>
                </a:solidFill>
                <a:latin typeface="Consolas"/>
                <a:ea typeface="Consolas"/>
                <a:cs typeface="Consolas"/>
                <a:sym typeface="Consolas"/>
              </a:rPr>
              <a:t>transfer_num;</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out_s.move[transfer_num] == 1'b1;</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foreach</a:t>
            </a:r>
            <a:r>
              <a:rPr lang="en-US" sz="1200">
                <a:solidFill>
                  <a:schemeClr val="dk1"/>
                </a:solidFill>
                <a:latin typeface="Consolas"/>
                <a:ea typeface="Consolas"/>
                <a:cs typeface="Consolas"/>
                <a:sym typeface="Consolas"/>
              </a:rPr>
              <a:t>(out_s.move[i])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out_s.wait[i] == in_s.wait[i];</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if</a:t>
            </a:r>
            <a:r>
              <a:rPr lang="en-US" sz="1200">
                <a:solidFill>
                  <a:schemeClr val="dk1"/>
                </a:solidFill>
                <a:latin typeface="Consolas"/>
                <a:ea typeface="Consolas"/>
                <a:cs typeface="Consolas"/>
                <a:sym typeface="Consolas"/>
              </a:rPr>
              <a:t> (i != transfer_num)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out_s.move[i] == in_s.move[i];</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wait_a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input</a:t>
            </a:r>
            <a:r>
              <a:rPr lang="en-US" sz="1200">
                <a:solidFill>
                  <a:schemeClr val="dk1"/>
                </a:solidFill>
                <a:latin typeface="Consolas"/>
                <a:ea typeface="Consolas"/>
                <a:cs typeface="Consolas"/>
                <a:sym typeface="Consolas"/>
              </a:rPr>
              <a:t> state_s in_s;</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output</a:t>
            </a:r>
            <a:r>
              <a:rPr lang="en-US" sz="1200">
                <a:solidFill>
                  <a:schemeClr val="dk1"/>
                </a:solidFill>
                <a:latin typeface="Consolas"/>
                <a:ea typeface="Consolas"/>
                <a:cs typeface="Consolas"/>
                <a:sym typeface="Consolas"/>
              </a:rPr>
              <a:t> state_s out_s;</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 int </a:t>
            </a:r>
            <a:r>
              <a:rPr lang="en-US" sz="1200">
                <a:solidFill>
                  <a:schemeClr val="dk1"/>
                </a:solidFill>
                <a:latin typeface="Consolas"/>
                <a:ea typeface="Consolas"/>
                <a:cs typeface="Consolas"/>
                <a:sym typeface="Consolas"/>
              </a:rPr>
              <a:t>transfer_num;</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out_s.wait[transfer_num] == 1'b1;</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foreach</a:t>
            </a:r>
            <a:r>
              <a:rPr lang="en-US" sz="1200">
                <a:solidFill>
                  <a:schemeClr val="dk1"/>
                </a:solidFill>
                <a:latin typeface="Consolas"/>
                <a:ea typeface="Consolas"/>
                <a:cs typeface="Consolas"/>
                <a:sym typeface="Consolas"/>
              </a:rPr>
              <a:t>(out_s.wait[i])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out_s.move[i] == in_s.move[i];</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if</a:t>
            </a:r>
            <a:r>
              <a:rPr lang="en-US" sz="1200">
                <a:solidFill>
                  <a:schemeClr val="dk1"/>
                </a:solidFill>
                <a:latin typeface="Consolas"/>
                <a:ea typeface="Consolas"/>
                <a:cs typeface="Consolas"/>
                <a:sym typeface="Consolas"/>
              </a:rPr>
              <a:t> (i != transfer_num)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out_s.wait[i] == in_s.wait[i];</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p:txBody>
      </p:sp>
      <p:sp>
        <p:nvSpPr>
          <p:cNvPr id="3237" name="Google Shape;3237;p82"/>
          <p:cNvSpPr/>
          <p:nvPr/>
        </p:nvSpPr>
        <p:spPr>
          <a:xfrm>
            <a:off x="9933227" y="972900"/>
            <a:ext cx="1965960" cy="762000"/>
          </a:xfrm>
          <a:prstGeom prst="flowChartPredefinedProcess">
            <a:avLst/>
          </a:prstGeom>
          <a:solidFill>
            <a:srgbClr val="D6E3B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Marks that MOVE was done</a:t>
            </a:r>
            <a:endParaRPr/>
          </a:p>
        </p:txBody>
      </p:sp>
      <p:sp>
        <p:nvSpPr>
          <p:cNvPr id="3238" name="Google Shape;3238;p82"/>
          <p:cNvSpPr/>
          <p:nvPr/>
        </p:nvSpPr>
        <p:spPr>
          <a:xfrm>
            <a:off x="9906000" y="2382436"/>
            <a:ext cx="1965960" cy="1178727"/>
          </a:xfrm>
          <a:prstGeom prst="flowChartPredefinedProcess">
            <a:avLst/>
          </a:prstGeom>
          <a:solidFill>
            <a:srgbClr val="D6E3B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Constrains other state values not to change</a:t>
            </a:r>
            <a:endParaRPr/>
          </a:p>
        </p:txBody>
      </p:sp>
      <p:sp>
        <p:nvSpPr>
          <p:cNvPr id="3239" name="Google Shape;3239;p82"/>
          <p:cNvSpPr/>
          <p:nvPr/>
        </p:nvSpPr>
        <p:spPr>
          <a:xfrm>
            <a:off x="9921240" y="3886199"/>
            <a:ext cx="1965960" cy="762000"/>
          </a:xfrm>
          <a:prstGeom prst="flowChartPredefinedProcess">
            <a:avLst/>
          </a:prstGeom>
          <a:solidFill>
            <a:srgbClr val="D6E3B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Marks that WAIT was done</a:t>
            </a:r>
            <a:endParaRPr/>
          </a:p>
        </p:txBody>
      </p:sp>
      <p:sp>
        <p:nvSpPr>
          <p:cNvPr id="3240" name="Google Shape;3240;p82"/>
          <p:cNvSpPr/>
          <p:nvPr/>
        </p:nvSpPr>
        <p:spPr>
          <a:xfrm>
            <a:off x="9933227" y="4943081"/>
            <a:ext cx="1965960" cy="1178727"/>
          </a:xfrm>
          <a:prstGeom prst="flowChartPredefinedProcess">
            <a:avLst/>
          </a:prstGeom>
          <a:solidFill>
            <a:srgbClr val="D6E3B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Constrains other state values not change</a:t>
            </a:r>
            <a:endParaRPr/>
          </a:p>
        </p:txBody>
      </p:sp>
      <p:sp>
        <p:nvSpPr>
          <p:cNvPr id="3241" name="Google Shape;3241;p82"/>
          <p:cNvSpPr/>
          <p:nvPr/>
        </p:nvSpPr>
        <p:spPr>
          <a:xfrm>
            <a:off x="9328935" y="1797822"/>
            <a:ext cx="99317" cy="72075"/>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42" name="Google Shape;3242;p82"/>
          <p:cNvSpPr/>
          <p:nvPr/>
        </p:nvSpPr>
        <p:spPr>
          <a:xfrm>
            <a:off x="6645671" y="1960496"/>
            <a:ext cx="99317" cy="72075"/>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43" name="Google Shape;3243;p82"/>
          <p:cNvSpPr/>
          <p:nvPr/>
        </p:nvSpPr>
        <p:spPr>
          <a:xfrm>
            <a:off x="9284415" y="4311555"/>
            <a:ext cx="99317" cy="72075"/>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44" name="Google Shape;3244;p82"/>
          <p:cNvSpPr/>
          <p:nvPr/>
        </p:nvSpPr>
        <p:spPr>
          <a:xfrm>
            <a:off x="6673065" y="4546149"/>
            <a:ext cx="99317" cy="72075"/>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245" name="Google Shape;3245;p82"/>
          <p:cNvCxnSpPr>
            <a:stCxn id="3237" idx="1"/>
            <a:endCxn id="3241" idx="6"/>
          </p:cNvCxnSpPr>
          <p:nvPr/>
        </p:nvCxnSpPr>
        <p:spPr>
          <a:xfrm flipH="1">
            <a:off x="9428327" y="1353900"/>
            <a:ext cx="504900" cy="480000"/>
          </a:xfrm>
          <a:prstGeom prst="bentConnector3">
            <a:avLst>
              <a:gd fmla="val 50000" name="adj1"/>
            </a:avLst>
          </a:prstGeom>
          <a:noFill/>
          <a:ln cap="flat" cmpd="sng" w="9525">
            <a:solidFill>
              <a:srgbClr val="4A7DBA"/>
            </a:solidFill>
            <a:prstDash val="solid"/>
            <a:round/>
            <a:headEnd len="sm" w="sm" type="none"/>
            <a:tailEnd len="med" w="med" type="triangle"/>
          </a:ln>
        </p:spPr>
      </p:cxnSp>
      <p:cxnSp>
        <p:nvCxnSpPr>
          <p:cNvPr id="3246" name="Google Shape;3246;p82"/>
          <p:cNvCxnSpPr>
            <a:stCxn id="3238" idx="1"/>
            <a:endCxn id="3242" idx="6"/>
          </p:cNvCxnSpPr>
          <p:nvPr/>
        </p:nvCxnSpPr>
        <p:spPr>
          <a:xfrm rot="10800000">
            <a:off x="6744900" y="1996500"/>
            <a:ext cx="3161100" cy="975300"/>
          </a:xfrm>
          <a:prstGeom prst="bentConnector3">
            <a:avLst>
              <a:gd fmla="val 30822" name="adj1"/>
            </a:avLst>
          </a:prstGeom>
          <a:noFill/>
          <a:ln cap="flat" cmpd="sng" w="9525">
            <a:solidFill>
              <a:srgbClr val="4A7DBA"/>
            </a:solidFill>
            <a:prstDash val="solid"/>
            <a:round/>
            <a:headEnd len="sm" w="sm" type="none"/>
            <a:tailEnd len="med" w="med" type="triangle"/>
          </a:ln>
        </p:spPr>
      </p:cxnSp>
      <p:cxnSp>
        <p:nvCxnSpPr>
          <p:cNvPr id="3247" name="Google Shape;3247;p82"/>
          <p:cNvCxnSpPr>
            <a:stCxn id="3239" idx="1"/>
            <a:endCxn id="3243" idx="7"/>
          </p:cNvCxnSpPr>
          <p:nvPr/>
        </p:nvCxnSpPr>
        <p:spPr>
          <a:xfrm flipH="1">
            <a:off x="9369240" y="4267199"/>
            <a:ext cx="552000" cy="54900"/>
          </a:xfrm>
          <a:prstGeom prst="bentConnector4">
            <a:avLst>
              <a:gd fmla="val 24491" name="adj1"/>
              <a:gd fmla="val -892049" name="adj2"/>
            </a:avLst>
          </a:prstGeom>
          <a:noFill/>
          <a:ln cap="flat" cmpd="sng" w="9525">
            <a:solidFill>
              <a:srgbClr val="4A7DBA"/>
            </a:solidFill>
            <a:prstDash val="solid"/>
            <a:round/>
            <a:headEnd len="sm" w="sm" type="none"/>
            <a:tailEnd len="med" w="med" type="triangle"/>
          </a:ln>
        </p:spPr>
      </p:cxnSp>
      <p:cxnSp>
        <p:nvCxnSpPr>
          <p:cNvPr id="3248" name="Google Shape;3248;p82"/>
          <p:cNvCxnSpPr>
            <a:stCxn id="3240" idx="1"/>
            <a:endCxn id="3244" idx="0"/>
          </p:cNvCxnSpPr>
          <p:nvPr/>
        </p:nvCxnSpPr>
        <p:spPr>
          <a:xfrm rot="10800000">
            <a:off x="6722627" y="4546045"/>
            <a:ext cx="3210600" cy="986400"/>
          </a:xfrm>
          <a:prstGeom prst="bentConnector4">
            <a:avLst>
              <a:gd fmla="val 24585" name="adj1"/>
              <a:gd fmla="val 104417" name="adj2"/>
            </a:avLst>
          </a:prstGeom>
          <a:noFill/>
          <a:ln cap="flat" cmpd="sng" w="9525">
            <a:solidFill>
              <a:srgbClr val="4A7DBA"/>
            </a:solidFill>
            <a:prstDash val="solid"/>
            <a:round/>
            <a:headEnd len="sm" w="sm" type="none"/>
            <a:tailEnd len="med" w="med" type="triangle"/>
          </a:ln>
        </p:spPr>
      </p:cxnSp>
      <p:sp>
        <p:nvSpPr>
          <p:cNvPr id="3249" name="Google Shape;3249;p82"/>
          <p:cNvSpPr/>
          <p:nvPr/>
        </p:nvSpPr>
        <p:spPr>
          <a:xfrm>
            <a:off x="1097281" y="4489453"/>
            <a:ext cx="1965960" cy="1178727"/>
          </a:xfrm>
          <a:prstGeom prst="flowChartPredefinedProcess">
            <a:avLst/>
          </a:prstGeom>
          <a:solidFill>
            <a:srgbClr val="D6E3B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Initializes state object fields</a:t>
            </a:r>
            <a:endParaRPr/>
          </a:p>
        </p:txBody>
      </p:sp>
      <p:sp>
        <p:nvSpPr>
          <p:cNvPr id="3250" name="Google Shape;3250;p82"/>
          <p:cNvSpPr/>
          <p:nvPr/>
        </p:nvSpPr>
        <p:spPr>
          <a:xfrm>
            <a:off x="2602784" y="2284127"/>
            <a:ext cx="99317" cy="72075"/>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251" name="Google Shape;3251;p82"/>
          <p:cNvCxnSpPr>
            <a:stCxn id="3249" idx="0"/>
            <a:endCxn id="3250" idx="3"/>
          </p:cNvCxnSpPr>
          <p:nvPr/>
        </p:nvCxnSpPr>
        <p:spPr>
          <a:xfrm rot="-5400000">
            <a:off x="1276861" y="3149053"/>
            <a:ext cx="2143800" cy="537000"/>
          </a:xfrm>
          <a:prstGeom prst="bentConnector3">
            <a:avLst>
              <a:gd fmla="val 50000" name="adj1"/>
            </a:avLst>
          </a:prstGeom>
          <a:noFill/>
          <a:ln cap="flat" cmpd="sng" w="9525">
            <a:solidFill>
              <a:srgbClr val="4A7DBA"/>
            </a:solidFill>
            <a:prstDash val="solid"/>
            <a:round/>
            <a:headEnd len="sm" w="sm" type="none"/>
            <a:tailEnd len="med" w="med" type="triangle"/>
          </a:ln>
        </p:spPr>
      </p:cxnSp>
      <p:sp>
        <p:nvSpPr>
          <p:cNvPr id="3252" name="Google Shape;3252;p82"/>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3253" name="Google Shape;3253;p82"/>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7" name="Shape 3257"/>
        <p:cNvGrpSpPr/>
        <p:nvPr/>
      </p:nvGrpSpPr>
      <p:grpSpPr>
        <a:xfrm>
          <a:off x="0" y="0"/>
          <a:ext cx="0" cy="0"/>
          <a:chOff x="0" y="0"/>
          <a:chExt cx="0" cy="0"/>
        </a:xfrm>
      </p:grpSpPr>
      <p:sp>
        <p:nvSpPr>
          <p:cNvPr id="3258" name="Google Shape;3258;p83"/>
          <p:cNvSpPr txBox="1"/>
          <p:nvPr>
            <p:ph type="title"/>
          </p:nvPr>
        </p:nvSpPr>
        <p:spPr>
          <a:xfrm>
            <a:off x="874780" y="127318"/>
            <a:ext cx="10041831" cy="833924"/>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Scheduling DMA steps with interleaving enabled </a:t>
            </a:r>
            <a:endParaRPr/>
          </a:p>
        </p:txBody>
      </p:sp>
      <p:sp>
        <p:nvSpPr>
          <p:cNvPr id="3259" name="Google Shape;3259;p83"/>
          <p:cNvSpPr/>
          <p:nvPr/>
        </p:nvSpPr>
        <p:spPr>
          <a:xfrm>
            <a:off x="2961772" y="1113992"/>
            <a:ext cx="4990687" cy="4902024"/>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C00000"/>
                </a:solidFill>
                <a:latin typeface="Consolas"/>
                <a:ea typeface="Consolas"/>
                <a:cs typeface="Consolas"/>
                <a:sym typeface="Consolas"/>
              </a:rPr>
              <a:t>component</a:t>
            </a:r>
            <a:r>
              <a:rPr lang="en-US" sz="1200">
                <a:solidFill>
                  <a:schemeClr val="dk1"/>
                </a:solidFill>
                <a:latin typeface="Consolas"/>
                <a:ea typeface="Consolas"/>
                <a:cs typeface="Consolas"/>
                <a:sym typeface="Consolas"/>
              </a:rPr>
              <a:t> dma_c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import</a:t>
            </a:r>
            <a:r>
              <a:rPr lang="en-US" sz="1200">
                <a:solidFill>
                  <a:schemeClr val="dk1"/>
                </a:solidFill>
                <a:latin typeface="Consolas"/>
                <a:ea typeface="Consolas"/>
                <a:cs typeface="Consolas"/>
                <a:sym typeface="Consolas"/>
              </a:rPr>
              <a:t> ip0_pkg::*;</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pool</a:t>
            </a:r>
            <a:r>
              <a:rPr lang="en-US" sz="1200">
                <a:solidFill>
                  <a:schemeClr val="dk1"/>
                </a:solidFill>
                <a:latin typeface="Consolas"/>
                <a:ea typeface="Consolas"/>
                <a:cs typeface="Consolas"/>
                <a:sym typeface="Consolas"/>
              </a:rPr>
              <a:t> state_s state_p;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bind</a:t>
            </a:r>
            <a:r>
              <a:rPr lang="en-US" sz="1200">
                <a:solidFill>
                  <a:schemeClr val="dk1"/>
                </a:solidFill>
                <a:latin typeface="Consolas"/>
                <a:ea typeface="Consolas"/>
                <a:cs typeface="Consolas"/>
                <a:sym typeface="Consolas"/>
              </a:rPr>
              <a:t> state_p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dma_transfer_a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 int </a:t>
            </a:r>
            <a:r>
              <a:rPr lang="en-US" sz="1200">
                <a:solidFill>
                  <a:schemeClr val="dk1"/>
                </a:solidFill>
                <a:latin typeface="Consolas"/>
                <a:ea typeface="Consolas"/>
                <a:cs typeface="Consolas"/>
                <a:sym typeface="Consolas"/>
              </a:rPr>
              <a:t>transfer_num;</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move_a M;</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wait_a W;</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activity</a:t>
            </a: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M </a:t>
            </a:r>
            <a:r>
              <a:rPr lang="en-US" sz="1200">
                <a:solidFill>
                  <a:srgbClr val="C00000"/>
                </a:solidFill>
                <a:latin typeface="Consolas"/>
                <a:ea typeface="Consolas"/>
                <a:cs typeface="Consolas"/>
                <a:sym typeface="Consolas"/>
              </a:rPr>
              <a:t>with</a:t>
            </a:r>
            <a:r>
              <a:rPr lang="en-US" sz="1200">
                <a:solidFill>
                  <a:schemeClr val="dk1"/>
                </a:solidFill>
                <a:latin typeface="Consolas"/>
                <a:ea typeface="Consolas"/>
                <a:cs typeface="Consolas"/>
                <a:sym typeface="Consolas"/>
              </a:rPr>
              <a:t> {transfer_num == this.transfer_num;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W </a:t>
            </a:r>
            <a:r>
              <a:rPr lang="en-US" sz="1200">
                <a:solidFill>
                  <a:srgbClr val="C00000"/>
                </a:solidFill>
                <a:latin typeface="Consolas"/>
                <a:ea typeface="Consolas"/>
                <a:cs typeface="Consolas"/>
                <a:sym typeface="Consolas"/>
              </a:rPr>
              <a:t>with</a:t>
            </a:r>
            <a:r>
              <a:rPr lang="en-US" sz="1200">
                <a:solidFill>
                  <a:schemeClr val="dk1"/>
                </a:solidFill>
                <a:latin typeface="Consolas"/>
                <a:ea typeface="Consolas"/>
                <a:cs typeface="Consolas"/>
                <a:sym typeface="Consolas"/>
              </a:rPr>
              <a:t> {transfer_num == this.transfer_num;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all_dma_transfers_a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dma_transfer_a DT[NOF_TRANSFERS];</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activity</a:t>
            </a:r>
            <a:r>
              <a:rPr lang="en-US" sz="1200">
                <a:solidFill>
                  <a:schemeClr val="dk1"/>
                </a:solidFill>
                <a:latin typeface="Consolas"/>
                <a:ea typeface="Consolas"/>
                <a:cs typeface="Consolas"/>
                <a:sym typeface="Consolas"/>
              </a:rPr>
              <a:t> {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schedule</a:t>
            </a: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replicate</a:t>
            </a:r>
            <a:r>
              <a:rPr lang="en-US" sz="1200">
                <a:solidFill>
                  <a:schemeClr val="dk1"/>
                </a:solidFill>
                <a:latin typeface="Consolas"/>
                <a:ea typeface="Consolas"/>
                <a:cs typeface="Consolas"/>
                <a:sym typeface="Consolas"/>
              </a:rPr>
              <a:t> (i:NOF_TRANSFERS)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DT[i] </a:t>
            </a:r>
            <a:r>
              <a:rPr lang="en-US" sz="1200">
                <a:solidFill>
                  <a:srgbClr val="C00000"/>
                </a:solidFill>
                <a:latin typeface="Consolas"/>
                <a:ea typeface="Consolas"/>
                <a:cs typeface="Consolas"/>
                <a:sym typeface="Consolas"/>
              </a:rPr>
              <a:t>with</a:t>
            </a:r>
            <a:r>
              <a:rPr lang="en-US" sz="1200">
                <a:solidFill>
                  <a:schemeClr val="dk1"/>
                </a:solidFill>
                <a:latin typeface="Consolas"/>
                <a:ea typeface="Consolas"/>
                <a:cs typeface="Consolas"/>
                <a:sym typeface="Consolas"/>
              </a:rPr>
              <a:t> {transfer_num == i;}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a:t>
            </a:r>
            <a:endParaRPr/>
          </a:p>
        </p:txBody>
      </p:sp>
      <p:sp>
        <p:nvSpPr>
          <p:cNvPr id="3260" name="Google Shape;3260;p83"/>
          <p:cNvSpPr txBox="1"/>
          <p:nvPr/>
        </p:nvSpPr>
        <p:spPr>
          <a:xfrm>
            <a:off x="11582400" y="6400800"/>
            <a:ext cx="5080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888888"/>
                </a:solidFill>
                <a:latin typeface="Arial"/>
                <a:ea typeface="Arial"/>
                <a:cs typeface="Arial"/>
                <a:sym typeface="Arial"/>
              </a:rPr>
              <a:t>‹#›</a:t>
            </a:fld>
            <a:endParaRPr sz="1200">
              <a:solidFill>
                <a:srgbClr val="888888"/>
              </a:solidFill>
              <a:latin typeface="Arial"/>
              <a:ea typeface="Arial"/>
              <a:cs typeface="Arial"/>
              <a:sym typeface="Arial"/>
            </a:endParaRPr>
          </a:p>
        </p:txBody>
      </p:sp>
      <p:sp>
        <p:nvSpPr>
          <p:cNvPr id="3261" name="Google Shape;3261;p83"/>
          <p:cNvSpPr/>
          <p:nvPr/>
        </p:nvSpPr>
        <p:spPr>
          <a:xfrm>
            <a:off x="10308875" y="964825"/>
            <a:ext cx="1600200" cy="479945"/>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100">
                <a:solidFill>
                  <a:schemeClr val="dk1"/>
                </a:solidFill>
                <a:latin typeface="Arial"/>
                <a:ea typeface="Arial"/>
                <a:cs typeface="Arial"/>
                <a:sym typeface="Arial"/>
              </a:rPr>
              <a:t>NOF_TRANSFERS=2</a:t>
            </a:r>
            <a:endParaRPr/>
          </a:p>
        </p:txBody>
      </p:sp>
      <p:sp>
        <p:nvSpPr>
          <p:cNvPr id="3262" name="Google Shape;3262;p83"/>
          <p:cNvSpPr/>
          <p:nvPr/>
        </p:nvSpPr>
        <p:spPr>
          <a:xfrm>
            <a:off x="10460984" y="2982215"/>
            <a:ext cx="1462774" cy="457200"/>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lang="en-US" sz="1200">
                <a:solidFill>
                  <a:srgbClr val="000000"/>
                </a:solidFill>
                <a:latin typeface="Calibri"/>
                <a:ea typeface="Calibri"/>
                <a:cs typeface="Calibri"/>
                <a:sym typeface="Calibri"/>
              </a:rPr>
              <a:t>move_a</a:t>
            </a:r>
            <a:endParaRPr sz="1200">
              <a:solidFill>
                <a:srgbClr val="000000"/>
              </a:solidFill>
              <a:latin typeface="Calibri"/>
              <a:ea typeface="Calibri"/>
              <a:cs typeface="Calibri"/>
              <a:sym typeface="Calibri"/>
            </a:endParaRPr>
          </a:p>
        </p:txBody>
      </p:sp>
      <p:sp>
        <p:nvSpPr>
          <p:cNvPr id="3263" name="Google Shape;3263;p83"/>
          <p:cNvSpPr/>
          <p:nvPr/>
        </p:nvSpPr>
        <p:spPr>
          <a:xfrm>
            <a:off x="10460985" y="1772591"/>
            <a:ext cx="1462773" cy="465438"/>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lang="en-US" sz="1200">
                <a:solidFill>
                  <a:srgbClr val="000000"/>
                </a:solidFill>
                <a:latin typeface="Calibri"/>
                <a:ea typeface="Calibri"/>
                <a:cs typeface="Calibri"/>
                <a:sym typeface="Calibri"/>
              </a:rPr>
              <a:t>move_a</a:t>
            </a:r>
            <a:endParaRPr sz="1200">
              <a:solidFill>
                <a:srgbClr val="000000"/>
              </a:solidFill>
              <a:latin typeface="Calibri"/>
              <a:ea typeface="Calibri"/>
              <a:cs typeface="Calibri"/>
              <a:sym typeface="Calibri"/>
            </a:endParaRPr>
          </a:p>
        </p:txBody>
      </p:sp>
      <p:cxnSp>
        <p:nvCxnSpPr>
          <p:cNvPr id="3264" name="Google Shape;3264;p83"/>
          <p:cNvCxnSpPr>
            <a:stCxn id="3263" idx="4"/>
            <a:endCxn id="3262" idx="0"/>
          </p:cNvCxnSpPr>
          <p:nvPr/>
        </p:nvCxnSpPr>
        <p:spPr>
          <a:xfrm>
            <a:off x="11192372" y="2238029"/>
            <a:ext cx="0" cy="744300"/>
          </a:xfrm>
          <a:prstGeom prst="straightConnector1">
            <a:avLst/>
          </a:prstGeom>
          <a:noFill/>
          <a:ln cap="flat" cmpd="sng" w="19050">
            <a:solidFill>
              <a:srgbClr val="1A1A19"/>
            </a:solidFill>
            <a:prstDash val="solid"/>
            <a:miter lim="800000"/>
            <a:headEnd len="sm" w="sm" type="none"/>
            <a:tailEnd len="med" w="med" type="triangle"/>
          </a:ln>
        </p:spPr>
      </p:cxnSp>
      <p:cxnSp>
        <p:nvCxnSpPr>
          <p:cNvPr id="3265" name="Google Shape;3265;p83"/>
          <p:cNvCxnSpPr>
            <a:stCxn id="3262" idx="4"/>
            <a:endCxn id="3266" idx="0"/>
          </p:cNvCxnSpPr>
          <p:nvPr/>
        </p:nvCxnSpPr>
        <p:spPr>
          <a:xfrm>
            <a:off x="11192371" y="3439415"/>
            <a:ext cx="0" cy="744600"/>
          </a:xfrm>
          <a:prstGeom prst="straightConnector1">
            <a:avLst/>
          </a:prstGeom>
          <a:noFill/>
          <a:ln cap="flat" cmpd="sng" w="19050">
            <a:solidFill>
              <a:srgbClr val="1A1A19"/>
            </a:solidFill>
            <a:prstDash val="solid"/>
            <a:miter lim="800000"/>
            <a:headEnd len="sm" w="sm" type="none"/>
            <a:tailEnd len="med" w="med" type="triangle"/>
          </a:ln>
        </p:spPr>
      </p:cxnSp>
      <p:sp>
        <p:nvSpPr>
          <p:cNvPr id="3267" name="Google Shape;3267;p83"/>
          <p:cNvSpPr/>
          <p:nvPr/>
        </p:nvSpPr>
        <p:spPr>
          <a:xfrm>
            <a:off x="8116191" y="2133830"/>
            <a:ext cx="1062782" cy="731520"/>
          </a:xfrm>
          <a:prstGeom prst="roundRect">
            <a:avLst>
              <a:gd fmla="val 16667" name="adj"/>
            </a:avLst>
          </a:prstGeom>
          <a:solidFill>
            <a:srgbClr val="FFC000"/>
          </a:solidFill>
          <a:ln cap="flat" cmpd="sng" w="19050">
            <a:solidFill>
              <a:srgbClr val="9966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Clr>
                <a:srgbClr val="000000"/>
              </a:buClr>
              <a:buSzPts val="1400"/>
              <a:buFont typeface="Calibri"/>
              <a:buNone/>
            </a:pPr>
            <a:r>
              <a:rPr b="1" lang="en-US" sz="1400">
                <a:solidFill>
                  <a:srgbClr val="000000"/>
                </a:solidFill>
                <a:latin typeface="Calibri"/>
                <a:ea typeface="Calibri"/>
                <a:cs typeface="Calibri"/>
                <a:sym typeface="Calibri"/>
              </a:rPr>
              <a:t>s</a:t>
            </a:r>
            <a:r>
              <a:rPr b="1" i="0" lang="en-US" sz="1400" u="none" cap="none" strike="noStrike">
                <a:solidFill>
                  <a:srgbClr val="000000"/>
                </a:solidFill>
                <a:latin typeface="Calibri"/>
                <a:ea typeface="Calibri"/>
                <a:cs typeface="Calibri"/>
                <a:sym typeface="Calibri"/>
              </a:rPr>
              <a:t>tate_s</a:t>
            </a:r>
            <a:endParaRPr b="1" i="0" sz="14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1400"/>
              <a:buFont typeface="Calibri"/>
              <a:buNone/>
            </a:pPr>
            <a:r>
              <a:rPr b="1" lang="en-US" sz="1400">
                <a:solidFill>
                  <a:srgbClr val="000000"/>
                </a:solidFill>
                <a:latin typeface="Calibri"/>
                <a:ea typeface="Calibri"/>
                <a:cs typeface="Calibri"/>
                <a:sym typeface="Calibri"/>
              </a:rPr>
              <a:t>move:01</a:t>
            </a:r>
            <a:endParaRPr/>
          </a:p>
          <a:p>
            <a:pPr indent="0" lvl="0" marL="0" marR="0" rtl="0" algn="ctr">
              <a:lnSpc>
                <a:spcPct val="107000"/>
              </a:lnSpc>
              <a:spcBef>
                <a:spcPts val="0"/>
              </a:spcBef>
              <a:spcAft>
                <a:spcPts val="0"/>
              </a:spcAft>
              <a:buClr>
                <a:srgbClr val="000000"/>
              </a:buClr>
              <a:buSzPts val="1400"/>
              <a:buFont typeface="Calibri"/>
              <a:buNone/>
            </a:pPr>
            <a:r>
              <a:rPr b="1" lang="en-US" sz="1400">
                <a:solidFill>
                  <a:srgbClr val="000000"/>
                </a:solidFill>
                <a:latin typeface="Calibri"/>
                <a:ea typeface="Calibri"/>
                <a:cs typeface="Calibri"/>
                <a:sym typeface="Calibri"/>
              </a:rPr>
              <a:t>wait</a:t>
            </a:r>
            <a:r>
              <a:rPr b="1" i="0" lang="en-US" sz="1400" u="none" cap="none" strike="noStrike">
                <a:solidFill>
                  <a:srgbClr val="000000"/>
                </a:solidFill>
                <a:latin typeface="Calibri"/>
                <a:ea typeface="Calibri"/>
                <a:cs typeface="Calibri"/>
                <a:sym typeface="Calibri"/>
              </a:rPr>
              <a:t>:00</a:t>
            </a:r>
            <a:endParaRPr/>
          </a:p>
        </p:txBody>
      </p:sp>
      <p:cxnSp>
        <p:nvCxnSpPr>
          <p:cNvPr id="3268" name="Google Shape;3268;p83"/>
          <p:cNvCxnSpPr>
            <a:stCxn id="3267" idx="3"/>
            <a:endCxn id="3262" idx="1"/>
          </p:cNvCxnSpPr>
          <p:nvPr/>
        </p:nvCxnSpPr>
        <p:spPr>
          <a:xfrm>
            <a:off x="9178973" y="2499590"/>
            <a:ext cx="1496100" cy="549600"/>
          </a:xfrm>
          <a:prstGeom prst="curvedConnector2">
            <a:avLst/>
          </a:prstGeom>
          <a:noFill/>
          <a:ln cap="flat" cmpd="sng" w="19050">
            <a:solidFill>
              <a:srgbClr val="1A1A19"/>
            </a:solidFill>
            <a:prstDash val="dash"/>
            <a:miter lim="800000"/>
            <a:headEnd len="sm" w="sm" type="none"/>
            <a:tailEnd len="med" w="med" type="triangle"/>
          </a:ln>
        </p:spPr>
      </p:cxnSp>
      <p:cxnSp>
        <p:nvCxnSpPr>
          <p:cNvPr id="3269" name="Google Shape;3269;p83"/>
          <p:cNvCxnSpPr>
            <a:stCxn id="3263" idx="2"/>
            <a:endCxn id="3267" idx="0"/>
          </p:cNvCxnSpPr>
          <p:nvPr/>
        </p:nvCxnSpPr>
        <p:spPr>
          <a:xfrm flipH="1">
            <a:off x="8647485" y="2005310"/>
            <a:ext cx="1813500" cy="128400"/>
          </a:xfrm>
          <a:prstGeom prst="curvedConnector2">
            <a:avLst/>
          </a:prstGeom>
          <a:noFill/>
          <a:ln cap="flat" cmpd="sng" w="19050">
            <a:solidFill>
              <a:srgbClr val="1A1A19"/>
            </a:solidFill>
            <a:prstDash val="dash"/>
            <a:miter lim="800000"/>
            <a:headEnd len="sm" w="sm" type="none"/>
            <a:tailEnd len="med" w="med" type="triangle"/>
          </a:ln>
        </p:spPr>
      </p:cxnSp>
      <p:cxnSp>
        <p:nvCxnSpPr>
          <p:cNvPr id="3270" name="Google Shape;3270;p83"/>
          <p:cNvCxnSpPr>
            <a:stCxn id="3271" idx="3"/>
            <a:endCxn id="3266" idx="1"/>
          </p:cNvCxnSpPr>
          <p:nvPr/>
        </p:nvCxnSpPr>
        <p:spPr>
          <a:xfrm>
            <a:off x="9220061" y="3576543"/>
            <a:ext cx="1455000" cy="674400"/>
          </a:xfrm>
          <a:prstGeom prst="curvedConnector2">
            <a:avLst/>
          </a:prstGeom>
          <a:noFill/>
          <a:ln cap="flat" cmpd="sng" w="19050">
            <a:solidFill>
              <a:srgbClr val="1A1A19"/>
            </a:solidFill>
            <a:prstDash val="dash"/>
            <a:miter lim="800000"/>
            <a:headEnd len="sm" w="sm" type="none"/>
            <a:tailEnd len="med" w="med" type="triangle"/>
          </a:ln>
        </p:spPr>
      </p:cxnSp>
      <p:cxnSp>
        <p:nvCxnSpPr>
          <p:cNvPr id="3272" name="Google Shape;3272;p83"/>
          <p:cNvCxnSpPr>
            <a:stCxn id="3262" idx="2"/>
            <a:endCxn id="3271" idx="0"/>
          </p:cNvCxnSpPr>
          <p:nvPr/>
        </p:nvCxnSpPr>
        <p:spPr>
          <a:xfrm flipH="1">
            <a:off x="8665484" y="3210815"/>
            <a:ext cx="1795500" cy="600"/>
          </a:xfrm>
          <a:prstGeom prst="curvedConnector4">
            <a:avLst>
              <a:gd fmla="val 34556" name="adj1"/>
              <a:gd fmla="val -38105333" name="adj2"/>
            </a:avLst>
          </a:prstGeom>
          <a:noFill/>
          <a:ln cap="flat" cmpd="sng" w="19050">
            <a:solidFill>
              <a:srgbClr val="1A1A19"/>
            </a:solidFill>
            <a:prstDash val="dash"/>
            <a:miter lim="800000"/>
            <a:headEnd len="sm" w="sm" type="none"/>
            <a:tailEnd len="med" w="med" type="triangle"/>
          </a:ln>
        </p:spPr>
      </p:cxnSp>
      <p:sp>
        <p:nvSpPr>
          <p:cNvPr id="3266" name="Google Shape;3266;p83"/>
          <p:cNvSpPr/>
          <p:nvPr/>
        </p:nvSpPr>
        <p:spPr>
          <a:xfrm>
            <a:off x="10460984" y="4184074"/>
            <a:ext cx="1462774" cy="457200"/>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lang="en-US" sz="1200">
                <a:solidFill>
                  <a:srgbClr val="000000"/>
                </a:solidFill>
                <a:latin typeface="Calibri"/>
                <a:ea typeface="Calibri"/>
                <a:cs typeface="Calibri"/>
                <a:sym typeface="Calibri"/>
              </a:rPr>
              <a:t>wait_a</a:t>
            </a:r>
            <a:endParaRPr sz="1200">
              <a:solidFill>
                <a:srgbClr val="000000"/>
              </a:solidFill>
              <a:latin typeface="Calibri"/>
              <a:ea typeface="Calibri"/>
              <a:cs typeface="Calibri"/>
              <a:sym typeface="Calibri"/>
            </a:endParaRPr>
          </a:p>
        </p:txBody>
      </p:sp>
      <p:cxnSp>
        <p:nvCxnSpPr>
          <p:cNvPr id="3273" name="Google Shape;3273;p83"/>
          <p:cNvCxnSpPr>
            <a:stCxn id="3266" idx="4"/>
            <a:endCxn id="3274" idx="0"/>
          </p:cNvCxnSpPr>
          <p:nvPr/>
        </p:nvCxnSpPr>
        <p:spPr>
          <a:xfrm>
            <a:off x="11192371" y="4641274"/>
            <a:ext cx="0" cy="745200"/>
          </a:xfrm>
          <a:prstGeom prst="straightConnector1">
            <a:avLst/>
          </a:prstGeom>
          <a:noFill/>
          <a:ln cap="flat" cmpd="sng" w="19050">
            <a:solidFill>
              <a:srgbClr val="1A1A19"/>
            </a:solidFill>
            <a:prstDash val="solid"/>
            <a:miter lim="800000"/>
            <a:headEnd len="sm" w="sm" type="none"/>
            <a:tailEnd len="med" w="med" type="triangle"/>
          </a:ln>
        </p:spPr>
      </p:cxnSp>
      <p:sp>
        <p:nvSpPr>
          <p:cNvPr id="3274" name="Google Shape;3274;p83"/>
          <p:cNvSpPr/>
          <p:nvPr/>
        </p:nvSpPr>
        <p:spPr>
          <a:xfrm>
            <a:off x="10460984" y="5386386"/>
            <a:ext cx="1462774" cy="457200"/>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lang="en-US" sz="1200">
                <a:solidFill>
                  <a:srgbClr val="000000"/>
                </a:solidFill>
                <a:latin typeface="Calibri"/>
                <a:ea typeface="Calibri"/>
                <a:cs typeface="Calibri"/>
                <a:sym typeface="Calibri"/>
              </a:rPr>
              <a:t>wait_a</a:t>
            </a:r>
            <a:endParaRPr sz="1200">
              <a:solidFill>
                <a:srgbClr val="000000"/>
              </a:solidFill>
              <a:latin typeface="Calibri"/>
              <a:ea typeface="Calibri"/>
              <a:cs typeface="Calibri"/>
              <a:sym typeface="Calibri"/>
            </a:endParaRPr>
          </a:p>
        </p:txBody>
      </p:sp>
      <p:cxnSp>
        <p:nvCxnSpPr>
          <p:cNvPr id="3275" name="Google Shape;3275;p83"/>
          <p:cNvCxnSpPr>
            <a:stCxn id="3266" idx="2"/>
            <a:endCxn id="3276" idx="3"/>
          </p:cNvCxnSpPr>
          <p:nvPr/>
        </p:nvCxnSpPr>
        <p:spPr>
          <a:xfrm flipH="1">
            <a:off x="9189284" y="4412674"/>
            <a:ext cx="1271700" cy="240900"/>
          </a:xfrm>
          <a:prstGeom prst="curvedConnector3">
            <a:avLst>
              <a:gd fmla="val 50000" name="adj1"/>
            </a:avLst>
          </a:prstGeom>
          <a:noFill/>
          <a:ln cap="flat" cmpd="sng" w="19050">
            <a:solidFill>
              <a:srgbClr val="1A1A19"/>
            </a:solidFill>
            <a:prstDash val="dash"/>
            <a:miter lim="800000"/>
            <a:headEnd len="sm" w="sm" type="none"/>
            <a:tailEnd len="med" w="med" type="triangle"/>
          </a:ln>
        </p:spPr>
      </p:cxnSp>
      <p:cxnSp>
        <p:nvCxnSpPr>
          <p:cNvPr id="3277" name="Google Shape;3277;p83"/>
          <p:cNvCxnSpPr>
            <a:stCxn id="3276" idx="2"/>
            <a:endCxn id="3274" idx="1"/>
          </p:cNvCxnSpPr>
          <p:nvPr/>
        </p:nvCxnSpPr>
        <p:spPr>
          <a:xfrm flipH="1" rot="-5400000">
            <a:off x="9453161" y="4231456"/>
            <a:ext cx="434100" cy="2009700"/>
          </a:xfrm>
          <a:prstGeom prst="curvedConnector3">
            <a:avLst>
              <a:gd fmla="val 49998" name="adj1"/>
            </a:avLst>
          </a:prstGeom>
          <a:noFill/>
          <a:ln cap="flat" cmpd="sng" w="19050">
            <a:solidFill>
              <a:srgbClr val="1A1A19"/>
            </a:solidFill>
            <a:prstDash val="dash"/>
            <a:miter lim="800000"/>
            <a:headEnd len="sm" w="sm" type="none"/>
            <a:tailEnd len="med" w="med" type="triangle"/>
          </a:ln>
        </p:spPr>
      </p:cxnSp>
      <p:sp>
        <p:nvSpPr>
          <p:cNvPr id="3278" name="Google Shape;3278;p83"/>
          <p:cNvSpPr/>
          <p:nvPr/>
        </p:nvSpPr>
        <p:spPr>
          <a:xfrm>
            <a:off x="8110660" y="1056877"/>
            <a:ext cx="1068312" cy="731520"/>
          </a:xfrm>
          <a:prstGeom prst="roundRect">
            <a:avLst>
              <a:gd fmla="val 16667" name="adj"/>
            </a:avLst>
          </a:prstGeom>
          <a:solidFill>
            <a:srgbClr val="FFC000"/>
          </a:solidFill>
          <a:ln cap="flat" cmpd="sng" w="19050">
            <a:solidFill>
              <a:srgbClr val="9966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Clr>
                <a:srgbClr val="000000"/>
              </a:buClr>
              <a:buSzPts val="1400"/>
              <a:buFont typeface="Calibri"/>
              <a:buNone/>
            </a:pPr>
            <a:r>
              <a:rPr b="1" lang="en-US" sz="1400">
                <a:solidFill>
                  <a:srgbClr val="000000"/>
                </a:solidFill>
                <a:latin typeface="Calibri"/>
                <a:ea typeface="Calibri"/>
                <a:cs typeface="Calibri"/>
                <a:sym typeface="Calibri"/>
              </a:rPr>
              <a:t>s</a:t>
            </a:r>
            <a:r>
              <a:rPr b="1" i="0" lang="en-US" sz="1400" u="none" cap="none" strike="noStrike">
                <a:solidFill>
                  <a:srgbClr val="000000"/>
                </a:solidFill>
                <a:latin typeface="Calibri"/>
                <a:ea typeface="Calibri"/>
                <a:cs typeface="Calibri"/>
                <a:sym typeface="Calibri"/>
              </a:rPr>
              <a:t>tate_s</a:t>
            </a:r>
            <a:endParaRPr b="1" i="0" sz="14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1400"/>
              <a:buFont typeface="Calibri"/>
              <a:buNone/>
            </a:pPr>
            <a:r>
              <a:rPr b="1" lang="en-US" sz="1400">
                <a:solidFill>
                  <a:srgbClr val="000000"/>
                </a:solidFill>
                <a:latin typeface="Calibri"/>
                <a:ea typeface="Calibri"/>
                <a:cs typeface="Calibri"/>
                <a:sym typeface="Calibri"/>
              </a:rPr>
              <a:t>move:00</a:t>
            </a:r>
            <a:endParaRPr/>
          </a:p>
          <a:p>
            <a:pPr indent="0" lvl="0" marL="0" marR="0" rtl="0" algn="ctr">
              <a:lnSpc>
                <a:spcPct val="107000"/>
              </a:lnSpc>
              <a:spcBef>
                <a:spcPts val="0"/>
              </a:spcBef>
              <a:spcAft>
                <a:spcPts val="0"/>
              </a:spcAft>
              <a:buClr>
                <a:srgbClr val="000000"/>
              </a:buClr>
              <a:buSzPts val="1400"/>
              <a:buFont typeface="Calibri"/>
              <a:buNone/>
            </a:pPr>
            <a:r>
              <a:rPr b="1" lang="en-US" sz="1400">
                <a:solidFill>
                  <a:srgbClr val="000000"/>
                </a:solidFill>
                <a:latin typeface="Calibri"/>
                <a:ea typeface="Calibri"/>
                <a:cs typeface="Calibri"/>
                <a:sym typeface="Calibri"/>
              </a:rPr>
              <a:t>wait</a:t>
            </a:r>
            <a:r>
              <a:rPr b="1" i="0" lang="en-US" sz="1400" u="none" cap="none" strike="noStrike">
                <a:solidFill>
                  <a:srgbClr val="000000"/>
                </a:solidFill>
                <a:latin typeface="Calibri"/>
                <a:ea typeface="Calibri"/>
                <a:cs typeface="Calibri"/>
                <a:sym typeface="Calibri"/>
              </a:rPr>
              <a:t>:00</a:t>
            </a:r>
            <a:endParaRPr/>
          </a:p>
        </p:txBody>
      </p:sp>
      <p:cxnSp>
        <p:nvCxnSpPr>
          <p:cNvPr id="3279" name="Google Shape;3279;p83"/>
          <p:cNvCxnSpPr>
            <a:stCxn id="3278" idx="3"/>
            <a:endCxn id="3263" idx="1"/>
          </p:cNvCxnSpPr>
          <p:nvPr/>
        </p:nvCxnSpPr>
        <p:spPr>
          <a:xfrm>
            <a:off x="9178972" y="1422637"/>
            <a:ext cx="1496100" cy="418200"/>
          </a:xfrm>
          <a:prstGeom prst="curvedConnector2">
            <a:avLst/>
          </a:prstGeom>
          <a:noFill/>
          <a:ln cap="flat" cmpd="sng" w="19050">
            <a:solidFill>
              <a:srgbClr val="1A1A19"/>
            </a:solidFill>
            <a:prstDash val="dash"/>
            <a:miter lim="800000"/>
            <a:headEnd len="sm" w="sm" type="none"/>
            <a:tailEnd len="med" w="med" type="triangle"/>
          </a:ln>
        </p:spPr>
      </p:cxnSp>
      <p:sp>
        <p:nvSpPr>
          <p:cNvPr id="3271" name="Google Shape;3271;p83"/>
          <p:cNvSpPr/>
          <p:nvPr/>
        </p:nvSpPr>
        <p:spPr>
          <a:xfrm>
            <a:off x="8110661" y="3210783"/>
            <a:ext cx="1109400" cy="731520"/>
          </a:xfrm>
          <a:prstGeom prst="roundRect">
            <a:avLst>
              <a:gd fmla="val 16667" name="adj"/>
            </a:avLst>
          </a:prstGeom>
          <a:solidFill>
            <a:srgbClr val="FFC000"/>
          </a:solidFill>
          <a:ln cap="flat" cmpd="sng" w="19050">
            <a:solidFill>
              <a:srgbClr val="9966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Clr>
                <a:srgbClr val="000000"/>
              </a:buClr>
              <a:buSzPts val="1400"/>
              <a:buFont typeface="Calibri"/>
              <a:buNone/>
            </a:pPr>
            <a:r>
              <a:rPr b="1" lang="en-US" sz="1400">
                <a:solidFill>
                  <a:srgbClr val="000000"/>
                </a:solidFill>
                <a:latin typeface="Calibri"/>
                <a:ea typeface="Calibri"/>
                <a:cs typeface="Calibri"/>
                <a:sym typeface="Calibri"/>
              </a:rPr>
              <a:t>s</a:t>
            </a:r>
            <a:r>
              <a:rPr b="1" i="0" lang="en-US" sz="1400" u="none" cap="none" strike="noStrike">
                <a:solidFill>
                  <a:srgbClr val="000000"/>
                </a:solidFill>
                <a:latin typeface="Calibri"/>
                <a:ea typeface="Calibri"/>
                <a:cs typeface="Calibri"/>
                <a:sym typeface="Calibri"/>
              </a:rPr>
              <a:t>tate_s</a:t>
            </a:r>
            <a:endParaRPr b="1" i="0" sz="14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1400"/>
              <a:buFont typeface="Calibri"/>
              <a:buNone/>
            </a:pPr>
            <a:r>
              <a:rPr b="1" lang="en-US" sz="1400">
                <a:solidFill>
                  <a:srgbClr val="000000"/>
                </a:solidFill>
                <a:latin typeface="Calibri"/>
                <a:ea typeface="Calibri"/>
                <a:cs typeface="Calibri"/>
                <a:sym typeface="Calibri"/>
              </a:rPr>
              <a:t>move:11</a:t>
            </a:r>
            <a:endParaRPr/>
          </a:p>
          <a:p>
            <a:pPr indent="0" lvl="0" marL="0" marR="0" rtl="0" algn="ctr">
              <a:lnSpc>
                <a:spcPct val="107000"/>
              </a:lnSpc>
              <a:spcBef>
                <a:spcPts val="0"/>
              </a:spcBef>
              <a:spcAft>
                <a:spcPts val="0"/>
              </a:spcAft>
              <a:buClr>
                <a:srgbClr val="000000"/>
              </a:buClr>
              <a:buSzPts val="1400"/>
              <a:buFont typeface="Calibri"/>
              <a:buNone/>
            </a:pPr>
            <a:r>
              <a:rPr b="1" lang="en-US" sz="1400">
                <a:solidFill>
                  <a:srgbClr val="000000"/>
                </a:solidFill>
                <a:latin typeface="Calibri"/>
                <a:ea typeface="Calibri"/>
                <a:cs typeface="Calibri"/>
                <a:sym typeface="Calibri"/>
              </a:rPr>
              <a:t>wait</a:t>
            </a:r>
            <a:r>
              <a:rPr b="1" i="0" lang="en-US" sz="1400" u="none" cap="none" strike="noStrike">
                <a:solidFill>
                  <a:srgbClr val="000000"/>
                </a:solidFill>
                <a:latin typeface="Calibri"/>
                <a:ea typeface="Calibri"/>
                <a:cs typeface="Calibri"/>
                <a:sym typeface="Calibri"/>
              </a:rPr>
              <a:t>:00</a:t>
            </a:r>
            <a:endParaRPr/>
          </a:p>
        </p:txBody>
      </p:sp>
      <p:sp>
        <p:nvSpPr>
          <p:cNvPr id="3276" name="Google Shape;3276;p83"/>
          <p:cNvSpPr/>
          <p:nvPr/>
        </p:nvSpPr>
        <p:spPr>
          <a:xfrm>
            <a:off x="8141434" y="4287736"/>
            <a:ext cx="1047854" cy="731520"/>
          </a:xfrm>
          <a:prstGeom prst="roundRect">
            <a:avLst>
              <a:gd fmla="val 16667" name="adj"/>
            </a:avLst>
          </a:prstGeom>
          <a:solidFill>
            <a:srgbClr val="FFC000"/>
          </a:solidFill>
          <a:ln cap="flat" cmpd="sng" w="19050">
            <a:solidFill>
              <a:srgbClr val="9966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Clr>
                <a:srgbClr val="000000"/>
              </a:buClr>
              <a:buSzPts val="1400"/>
              <a:buFont typeface="Calibri"/>
              <a:buNone/>
            </a:pPr>
            <a:r>
              <a:rPr b="1" lang="en-US" sz="1400">
                <a:solidFill>
                  <a:srgbClr val="000000"/>
                </a:solidFill>
                <a:latin typeface="Calibri"/>
                <a:ea typeface="Calibri"/>
                <a:cs typeface="Calibri"/>
                <a:sym typeface="Calibri"/>
              </a:rPr>
              <a:t>s</a:t>
            </a:r>
            <a:r>
              <a:rPr b="1" i="0" lang="en-US" sz="1400" u="none" cap="none" strike="noStrike">
                <a:solidFill>
                  <a:srgbClr val="000000"/>
                </a:solidFill>
                <a:latin typeface="Calibri"/>
                <a:ea typeface="Calibri"/>
                <a:cs typeface="Calibri"/>
                <a:sym typeface="Calibri"/>
              </a:rPr>
              <a:t>tate_s</a:t>
            </a:r>
            <a:endParaRPr b="1" i="0" sz="14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1400"/>
              <a:buFont typeface="Calibri"/>
              <a:buNone/>
            </a:pPr>
            <a:r>
              <a:rPr b="1" lang="en-US" sz="1400">
                <a:solidFill>
                  <a:srgbClr val="000000"/>
                </a:solidFill>
                <a:latin typeface="Calibri"/>
                <a:ea typeface="Calibri"/>
                <a:cs typeface="Calibri"/>
                <a:sym typeface="Calibri"/>
              </a:rPr>
              <a:t>move:11</a:t>
            </a:r>
            <a:endParaRPr/>
          </a:p>
          <a:p>
            <a:pPr indent="0" lvl="0" marL="0" marR="0" rtl="0" algn="ctr">
              <a:lnSpc>
                <a:spcPct val="107000"/>
              </a:lnSpc>
              <a:spcBef>
                <a:spcPts val="0"/>
              </a:spcBef>
              <a:spcAft>
                <a:spcPts val="0"/>
              </a:spcAft>
              <a:buClr>
                <a:srgbClr val="000000"/>
              </a:buClr>
              <a:buSzPts val="1400"/>
              <a:buFont typeface="Calibri"/>
              <a:buNone/>
            </a:pPr>
            <a:r>
              <a:rPr b="1" lang="en-US" sz="1400">
                <a:solidFill>
                  <a:srgbClr val="000000"/>
                </a:solidFill>
                <a:latin typeface="Calibri"/>
                <a:ea typeface="Calibri"/>
                <a:cs typeface="Calibri"/>
                <a:sym typeface="Calibri"/>
              </a:rPr>
              <a:t>wait</a:t>
            </a:r>
            <a:r>
              <a:rPr b="1" i="0" lang="en-US" sz="1400" u="none" cap="none" strike="noStrike">
                <a:solidFill>
                  <a:srgbClr val="000000"/>
                </a:solidFill>
                <a:latin typeface="Calibri"/>
                <a:ea typeface="Calibri"/>
                <a:cs typeface="Calibri"/>
                <a:sym typeface="Calibri"/>
              </a:rPr>
              <a:t>:01</a:t>
            </a:r>
            <a:endParaRPr/>
          </a:p>
        </p:txBody>
      </p:sp>
      <p:sp>
        <p:nvSpPr>
          <p:cNvPr id="3280" name="Google Shape;3280;p83"/>
          <p:cNvSpPr/>
          <p:nvPr/>
        </p:nvSpPr>
        <p:spPr>
          <a:xfrm>
            <a:off x="8161915" y="5364688"/>
            <a:ext cx="1068312" cy="731520"/>
          </a:xfrm>
          <a:prstGeom prst="roundRect">
            <a:avLst>
              <a:gd fmla="val 16667" name="adj"/>
            </a:avLst>
          </a:prstGeom>
          <a:solidFill>
            <a:srgbClr val="FFC000"/>
          </a:solidFill>
          <a:ln cap="flat" cmpd="sng" w="19050">
            <a:solidFill>
              <a:srgbClr val="9966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Clr>
                <a:srgbClr val="000000"/>
              </a:buClr>
              <a:buSzPts val="1400"/>
              <a:buFont typeface="Calibri"/>
              <a:buNone/>
            </a:pPr>
            <a:r>
              <a:rPr b="1" lang="en-US" sz="1400">
                <a:solidFill>
                  <a:srgbClr val="000000"/>
                </a:solidFill>
                <a:latin typeface="Calibri"/>
                <a:ea typeface="Calibri"/>
                <a:cs typeface="Calibri"/>
                <a:sym typeface="Calibri"/>
              </a:rPr>
              <a:t>s</a:t>
            </a:r>
            <a:r>
              <a:rPr b="1" i="0" lang="en-US" sz="1400" u="none" cap="none" strike="noStrike">
                <a:solidFill>
                  <a:srgbClr val="000000"/>
                </a:solidFill>
                <a:latin typeface="Calibri"/>
                <a:ea typeface="Calibri"/>
                <a:cs typeface="Calibri"/>
                <a:sym typeface="Calibri"/>
              </a:rPr>
              <a:t>tate_s</a:t>
            </a:r>
            <a:endParaRPr b="1" i="0" sz="14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1400"/>
              <a:buFont typeface="Calibri"/>
              <a:buNone/>
            </a:pPr>
            <a:r>
              <a:rPr b="1" lang="en-US" sz="1400">
                <a:solidFill>
                  <a:srgbClr val="000000"/>
                </a:solidFill>
                <a:latin typeface="Calibri"/>
                <a:ea typeface="Calibri"/>
                <a:cs typeface="Calibri"/>
                <a:sym typeface="Calibri"/>
              </a:rPr>
              <a:t>move:11</a:t>
            </a:r>
            <a:endParaRPr/>
          </a:p>
          <a:p>
            <a:pPr indent="0" lvl="0" marL="0" marR="0" rtl="0" algn="ctr">
              <a:lnSpc>
                <a:spcPct val="107000"/>
              </a:lnSpc>
              <a:spcBef>
                <a:spcPts val="0"/>
              </a:spcBef>
              <a:spcAft>
                <a:spcPts val="0"/>
              </a:spcAft>
              <a:buClr>
                <a:srgbClr val="000000"/>
              </a:buClr>
              <a:buSzPts val="1400"/>
              <a:buFont typeface="Calibri"/>
              <a:buNone/>
            </a:pPr>
            <a:r>
              <a:rPr b="1" lang="en-US" sz="1400">
                <a:solidFill>
                  <a:srgbClr val="000000"/>
                </a:solidFill>
                <a:latin typeface="Calibri"/>
                <a:ea typeface="Calibri"/>
                <a:cs typeface="Calibri"/>
                <a:sym typeface="Calibri"/>
              </a:rPr>
              <a:t>wait</a:t>
            </a:r>
            <a:r>
              <a:rPr b="1" i="0" lang="en-US" sz="1400" u="none" cap="none" strike="noStrike">
                <a:solidFill>
                  <a:srgbClr val="000000"/>
                </a:solidFill>
                <a:latin typeface="Calibri"/>
                <a:ea typeface="Calibri"/>
                <a:cs typeface="Calibri"/>
                <a:sym typeface="Calibri"/>
              </a:rPr>
              <a:t>:11</a:t>
            </a:r>
            <a:endParaRPr/>
          </a:p>
        </p:txBody>
      </p:sp>
      <p:cxnSp>
        <p:nvCxnSpPr>
          <p:cNvPr id="3281" name="Google Shape;3281;p83"/>
          <p:cNvCxnSpPr>
            <a:stCxn id="3274" idx="2"/>
            <a:endCxn id="3280" idx="3"/>
          </p:cNvCxnSpPr>
          <p:nvPr/>
        </p:nvCxnSpPr>
        <p:spPr>
          <a:xfrm flipH="1">
            <a:off x="9230084" y="5614986"/>
            <a:ext cx="1230900" cy="115500"/>
          </a:xfrm>
          <a:prstGeom prst="curvedConnector3">
            <a:avLst>
              <a:gd fmla="val 49994" name="adj1"/>
            </a:avLst>
          </a:prstGeom>
          <a:noFill/>
          <a:ln cap="flat" cmpd="sng" w="19050">
            <a:solidFill>
              <a:srgbClr val="1A1A19"/>
            </a:solidFill>
            <a:prstDash val="dash"/>
            <a:miter lim="800000"/>
            <a:headEnd len="sm" w="sm" type="none"/>
            <a:tailEnd len="med" w="med" type="triangle"/>
          </a:ln>
        </p:spPr>
      </p:cxnSp>
      <p:sp>
        <p:nvSpPr>
          <p:cNvPr id="3282" name="Google Shape;3282;p83"/>
          <p:cNvSpPr/>
          <p:nvPr/>
        </p:nvSpPr>
        <p:spPr>
          <a:xfrm>
            <a:off x="142060" y="2655602"/>
            <a:ext cx="2508673" cy="1632134"/>
          </a:xfrm>
          <a:prstGeom prst="flowChartPredefinedProcess">
            <a:avLst/>
          </a:prstGeom>
          <a:solidFill>
            <a:srgbClr val="D6E3BC"/>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Schedule operator will interleave M, W across multiple transfers</a:t>
            </a:r>
            <a:endParaRPr/>
          </a:p>
        </p:txBody>
      </p:sp>
      <p:sp>
        <p:nvSpPr>
          <p:cNvPr id="3283" name="Google Shape;3283;p83"/>
          <p:cNvSpPr/>
          <p:nvPr/>
        </p:nvSpPr>
        <p:spPr>
          <a:xfrm>
            <a:off x="3393894" y="4338344"/>
            <a:ext cx="99317" cy="72075"/>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84" name="Google Shape;3284;p83"/>
          <p:cNvSpPr/>
          <p:nvPr/>
        </p:nvSpPr>
        <p:spPr>
          <a:xfrm>
            <a:off x="3278986" y="3138707"/>
            <a:ext cx="99317" cy="72075"/>
          </a:xfrm>
          <a:prstGeom prst="ellipse">
            <a:avLst/>
          </a:prstGeom>
          <a:solidFill>
            <a:schemeClr val="accent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285" name="Google Shape;3285;p83"/>
          <p:cNvCxnSpPr>
            <a:stCxn id="3282" idx="0"/>
            <a:endCxn id="3284" idx="3"/>
          </p:cNvCxnSpPr>
          <p:nvPr/>
        </p:nvCxnSpPr>
        <p:spPr>
          <a:xfrm flipH="1" rot="-5400000">
            <a:off x="2072747" y="1979252"/>
            <a:ext cx="544500" cy="1897200"/>
          </a:xfrm>
          <a:prstGeom prst="bentConnector5">
            <a:avLst>
              <a:gd fmla="val -41984" name="adj1"/>
              <a:gd fmla="val 87005" name="adj2"/>
              <a:gd fmla="val 142007" name="adj3"/>
            </a:avLst>
          </a:prstGeom>
          <a:noFill/>
          <a:ln cap="flat" cmpd="sng" w="9525">
            <a:solidFill>
              <a:srgbClr val="4A7DBA"/>
            </a:solidFill>
            <a:prstDash val="solid"/>
            <a:round/>
            <a:headEnd len="sm" w="sm" type="none"/>
            <a:tailEnd len="med" w="med" type="triangle"/>
          </a:ln>
        </p:spPr>
      </p:cxnSp>
      <p:cxnSp>
        <p:nvCxnSpPr>
          <p:cNvPr id="3286" name="Google Shape;3286;p83"/>
          <p:cNvCxnSpPr>
            <a:stCxn id="3283" idx="4"/>
            <a:endCxn id="3282" idx="2"/>
          </p:cNvCxnSpPr>
          <p:nvPr/>
        </p:nvCxnSpPr>
        <p:spPr>
          <a:xfrm flipH="1" rot="5400000">
            <a:off x="2358603" y="3325469"/>
            <a:ext cx="122700" cy="2047200"/>
          </a:xfrm>
          <a:prstGeom prst="bentConnector3">
            <a:avLst>
              <a:gd fmla="val -186309" name="adj1"/>
            </a:avLst>
          </a:prstGeom>
          <a:noFill/>
          <a:ln cap="flat" cmpd="sng" w="9525">
            <a:solidFill>
              <a:srgbClr val="4A7DBA"/>
            </a:solidFill>
            <a:prstDash val="solid"/>
            <a:round/>
            <a:headEnd len="sm" w="sm" type="none"/>
            <a:tailEnd len="med" w="med" type="triangle"/>
          </a:ln>
        </p:spPr>
      </p:cxnSp>
      <p:sp>
        <p:nvSpPr>
          <p:cNvPr id="3287" name="Google Shape;3287;p83"/>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3288" name="Google Shape;3288;p83"/>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2" name="Shape 3292"/>
        <p:cNvGrpSpPr/>
        <p:nvPr/>
      </p:nvGrpSpPr>
      <p:grpSpPr>
        <a:xfrm>
          <a:off x="0" y="0"/>
          <a:ext cx="0" cy="0"/>
          <a:chOff x="0" y="0"/>
          <a:chExt cx="0" cy="0"/>
        </a:xfrm>
      </p:grpSpPr>
      <p:sp>
        <p:nvSpPr>
          <p:cNvPr id="3293" name="Google Shape;3293;p84"/>
          <p:cNvSpPr txBox="1"/>
          <p:nvPr>
            <p:ph type="title"/>
          </p:nvPr>
        </p:nvSpPr>
        <p:spPr>
          <a:xfrm>
            <a:off x="609600" y="-76200"/>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Easy to over constrain</a:t>
            </a:r>
            <a:endParaRPr/>
          </a:p>
        </p:txBody>
      </p:sp>
      <p:sp>
        <p:nvSpPr>
          <p:cNvPr id="3294" name="Google Shape;3294;p84"/>
          <p:cNvSpPr/>
          <p:nvPr/>
        </p:nvSpPr>
        <p:spPr>
          <a:xfrm>
            <a:off x="7184092" y="786984"/>
            <a:ext cx="4419600" cy="5284032"/>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move_a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input</a:t>
            </a:r>
            <a:r>
              <a:rPr lang="en-US" sz="1200">
                <a:solidFill>
                  <a:schemeClr val="dk1"/>
                </a:solidFill>
                <a:latin typeface="Consolas"/>
                <a:ea typeface="Consolas"/>
                <a:cs typeface="Consolas"/>
                <a:sym typeface="Consolas"/>
              </a:rPr>
              <a:t> state_s in_s;</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output</a:t>
            </a:r>
            <a:r>
              <a:rPr lang="en-US" sz="1200">
                <a:solidFill>
                  <a:schemeClr val="dk1"/>
                </a:solidFill>
                <a:latin typeface="Consolas"/>
                <a:ea typeface="Consolas"/>
                <a:cs typeface="Consolas"/>
                <a:sym typeface="Consolas"/>
              </a:rPr>
              <a:t> state_s out_s;</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 int </a:t>
            </a:r>
            <a:r>
              <a:rPr lang="en-US" sz="1200">
                <a:solidFill>
                  <a:schemeClr val="dk1"/>
                </a:solidFill>
                <a:latin typeface="Consolas"/>
                <a:ea typeface="Consolas"/>
                <a:cs typeface="Consolas"/>
                <a:sym typeface="Consolas"/>
              </a:rPr>
              <a:t>transfer_num;</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out_s.move[transfer_num] == 1'b1;</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foreach</a:t>
            </a:r>
            <a:r>
              <a:rPr lang="en-US" sz="1200">
                <a:solidFill>
                  <a:schemeClr val="dk1"/>
                </a:solidFill>
                <a:latin typeface="Consolas"/>
                <a:ea typeface="Consolas"/>
                <a:cs typeface="Consolas"/>
                <a:sym typeface="Consolas"/>
              </a:rPr>
              <a:t>(out_s.move[i])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out_s.wait[i] == in_s.wait[i];</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if</a:t>
            </a:r>
            <a:r>
              <a:rPr lang="en-US" sz="1200">
                <a:solidFill>
                  <a:schemeClr val="dk1"/>
                </a:solidFill>
                <a:latin typeface="Consolas"/>
                <a:ea typeface="Consolas"/>
                <a:cs typeface="Consolas"/>
                <a:sym typeface="Consolas"/>
              </a:rPr>
              <a:t> (i != transfer_num)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out_s.move[i] == in_s.move[i];</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wait_a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input</a:t>
            </a:r>
            <a:r>
              <a:rPr lang="en-US" sz="1200">
                <a:solidFill>
                  <a:schemeClr val="dk1"/>
                </a:solidFill>
                <a:latin typeface="Consolas"/>
                <a:ea typeface="Consolas"/>
                <a:cs typeface="Consolas"/>
                <a:sym typeface="Consolas"/>
              </a:rPr>
              <a:t> state_s in_s;</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output</a:t>
            </a:r>
            <a:r>
              <a:rPr lang="en-US" sz="1200">
                <a:solidFill>
                  <a:schemeClr val="dk1"/>
                </a:solidFill>
                <a:latin typeface="Consolas"/>
                <a:ea typeface="Consolas"/>
                <a:cs typeface="Consolas"/>
                <a:sym typeface="Consolas"/>
              </a:rPr>
              <a:t> state_s out_s;</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 int </a:t>
            </a:r>
            <a:r>
              <a:rPr lang="en-US" sz="1200">
                <a:solidFill>
                  <a:schemeClr val="dk1"/>
                </a:solidFill>
                <a:latin typeface="Consolas"/>
                <a:ea typeface="Consolas"/>
                <a:cs typeface="Consolas"/>
                <a:sym typeface="Consolas"/>
              </a:rPr>
              <a:t>transfer_num;</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out_s.wait[transfer_num] == 1'b1;</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foreach</a:t>
            </a:r>
            <a:r>
              <a:rPr lang="en-US" sz="1200">
                <a:solidFill>
                  <a:schemeClr val="dk1"/>
                </a:solidFill>
                <a:latin typeface="Consolas"/>
                <a:ea typeface="Consolas"/>
                <a:cs typeface="Consolas"/>
                <a:sym typeface="Consolas"/>
              </a:rPr>
              <a:t>(out_s.wait[i])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out_s.move[i] == in_s.move[i];</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if</a:t>
            </a:r>
            <a:r>
              <a:rPr lang="en-US" sz="1200">
                <a:solidFill>
                  <a:schemeClr val="dk1"/>
                </a:solidFill>
                <a:latin typeface="Consolas"/>
                <a:ea typeface="Consolas"/>
                <a:cs typeface="Consolas"/>
                <a:sym typeface="Consolas"/>
              </a:rPr>
              <a:t> (i != transfer_num)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out_s.wait[i] == in_s.wait[i];</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p:txBody>
      </p:sp>
      <p:sp>
        <p:nvSpPr>
          <p:cNvPr id="3295" name="Google Shape;3295;p84"/>
          <p:cNvSpPr/>
          <p:nvPr/>
        </p:nvSpPr>
        <p:spPr>
          <a:xfrm>
            <a:off x="685800" y="1676400"/>
            <a:ext cx="4953000" cy="838200"/>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extend action </a:t>
            </a:r>
            <a:r>
              <a:rPr lang="en-US" sz="1200">
                <a:solidFill>
                  <a:schemeClr val="dk1"/>
                </a:solidFill>
                <a:latin typeface="Consolas"/>
                <a:ea typeface="Consolas"/>
                <a:cs typeface="Consolas"/>
                <a:sym typeface="Consolas"/>
              </a:rPr>
              <a:t>wait_a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countones(in_s.move) == NOF_TRANSFERS;</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p:txBody>
      </p:sp>
      <p:sp>
        <p:nvSpPr>
          <p:cNvPr id="3296" name="Google Shape;3296;p84"/>
          <p:cNvSpPr/>
          <p:nvPr/>
        </p:nvSpPr>
        <p:spPr>
          <a:xfrm>
            <a:off x="697043" y="2971800"/>
            <a:ext cx="6096000" cy="589364"/>
          </a:xfrm>
          <a:prstGeom prst="flowChartPredefinedProcess">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Waits can only start if all the moves are done</a:t>
            </a:r>
            <a:endParaRPr/>
          </a:p>
        </p:txBody>
      </p:sp>
      <p:sp>
        <p:nvSpPr>
          <p:cNvPr id="3297" name="Google Shape;3297;p84"/>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3298" name="Google Shape;3298;p84"/>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2" name="Shape 3302"/>
        <p:cNvGrpSpPr/>
        <p:nvPr/>
      </p:nvGrpSpPr>
      <p:grpSpPr>
        <a:xfrm>
          <a:off x="0" y="0"/>
          <a:ext cx="0" cy="0"/>
          <a:chOff x="0" y="0"/>
          <a:chExt cx="0" cy="0"/>
        </a:xfrm>
      </p:grpSpPr>
      <p:sp>
        <p:nvSpPr>
          <p:cNvPr id="3303" name="Google Shape;3303;p85"/>
          <p:cNvSpPr txBox="1"/>
          <p:nvPr>
            <p:ph type="title"/>
          </p:nvPr>
        </p:nvSpPr>
        <p:spPr>
          <a:xfrm>
            <a:off x="838200" y="365124"/>
            <a:ext cx="10515600" cy="1311275"/>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Pipelining resources across streams that interleave</a:t>
            </a:r>
            <a:endParaRPr/>
          </a:p>
        </p:txBody>
      </p:sp>
      <p:sp>
        <p:nvSpPr>
          <p:cNvPr id="3304" name="Google Shape;3304;p85"/>
          <p:cNvSpPr/>
          <p:nvPr/>
        </p:nvSpPr>
        <p:spPr>
          <a:xfrm>
            <a:off x="381000" y="2133600"/>
            <a:ext cx="2209800" cy="1981200"/>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How to model stimulus for IPs that pipeline tasks into multiple sub-tasks and require  interaction with stimulus.</a:t>
            </a:r>
            <a:endParaRPr/>
          </a:p>
        </p:txBody>
      </p:sp>
      <p:sp>
        <p:nvSpPr>
          <p:cNvPr id="3305" name="Google Shape;3305;p85"/>
          <p:cNvSpPr/>
          <p:nvPr/>
        </p:nvSpPr>
        <p:spPr>
          <a:xfrm>
            <a:off x="2971800" y="2133600"/>
            <a:ext cx="2209800" cy="1600200"/>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Modeling multistep stimulus models for IP, that enables interleaving the different sub-tasks</a:t>
            </a:r>
            <a:endParaRPr/>
          </a:p>
        </p:txBody>
      </p:sp>
      <p:sp>
        <p:nvSpPr>
          <p:cNvPr id="3306" name="Google Shape;3306;p85"/>
          <p:cNvSpPr/>
          <p:nvPr/>
        </p:nvSpPr>
        <p:spPr>
          <a:xfrm>
            <a:off x="5783580" y="2133599"/>
            <a:ext cx="2209800" cy="2089079"/>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Modeling resources that are shared across different streams when relinquished at different stages of the pipeline</a:t>
            </a:r>
            <a:endParaRPr/>
          </a:p>
        </p:txBody>
      </p:sp>
      <p:sp>
        <p:nvSpPr>
          <p:cNvPr id="3307" name="Google Shape;3307;p85"/>
          <p:cNvSpPr/>
          <p:nvPr/>
        </p:nvSpPr>
        <p:spPr>
          <a:xfrm>
            <a:off x="8595360" y="2139846"/>
            <a:ext cx="2209800" cy="1974954"/>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Coverage of interesting interleaving scenarios, when there are multiple in-flight tasks</a:t>
            </a:r>
            <a:endParaRPr/>
          </a:p>
        </p:txBody>
      </p:sp>
      <p:sp>
        <p:nvSpPr>
          <p:cNvPr id="3308" name="Google Shape;3308;p85"/>
          <p:cNvSpPr/>
          <p:nvPr/>
        </p:nvSpPr>
        <p:spPr>
          <a:xfrm>
            <a:off x="457200" y="4572000"/>
            <a:ext cx="10347960" cy="1447800"/>
          </a:xfrm>
          <a:prstGeom prst="rect">
            <a:avLst/>
          </a:prstGeom>
          <a:solidFill>
            <a:srgbClr val="93B3D7"/>
          </a:solidFill>
          <a:ln cap="flat" cmpd="sng" w="25400">
            <a:solidFill>
              <a:srgbClr val="395E8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Examples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DMA IP that has multiple channels resources, with sub-tasks to move and wait for completion. Same channel needs to be used for a DMA transfer for both MOVE and WAIT.</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DISPLAY IP that has PIPE, OVERLAY and INTERFACE resources, with sub-tasks to handle each resource.</a:t>
            </a:r>
            <a:endParaRPr/>
          </a:p>
        </p:txBody>
      </p:sp>
      <p:sp>
        <p:nvSpPr>
          <p:cNvPr id="3309" name="Google Shape;3309;p85"/>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3310" name="Google Shape;3310;p85"/>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4" name="Shape 3314"/>
        <p:cNvGrpSpPr/>
        <p:nvPr/>
      </p:nvGrpSpPr>
      <p:grpSpPr>
        <a:xfrm>
          <a:off x="0" y="0"/>
          <a:ext cx="0" cy="0"/>
          <a:chOff x="0" y="0"/>
          <a:chExt cx="0" cy="0"/>
        </a:xfrm>
      </p:grpSpPr>
      <p:sp>
        <p:nvSpPr>
          <p:cNvPr id="3315" name="Google Shape;3315;p86"/>
          <p:cNvSpPr txBox="1"/>
          <p:nvPr>
            <p:ph type="title"/>
          </p:nvPr>
        </p:nvSpPr>
        <p:spPr>
          <a:xfrm>
            <a:off x="1905000" y="304800"/>
            <a:ext cx="10287000" cy="1371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Pipelining Stimulus – PSS Modeling</a:t>
            </a:r>
            <a:endParaRPr/>
          </a:p>
        </p:txBody>
      </p:sp>
      <p:sp>
        <p:nvSpPr>
          <p:cNvPr id="3316" name="Google Shape;3316;p86"/>
          <p:cNvSpPr/>
          <p:nvPr/>
        </p:nvSpPr>
        <p:spPr>
          <a:xfrm>
            <a:off x="381000" y="1550801"/>
            <a:ext cx="2362200" cy="2438400"/>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Usage of schedule operator together with state flow objects in model to enable generation and characterization of pipelining scenarios</a:t>
            </a:r>
            <a:endParaRPr/>
          </a:p>
        </p:txBody>
      </p:sp>
      <p:sp>
        <p:nvSpPr>
          <p:cNvPr id="3317" name="Google Shape;3317;p86"/>
          <p:cNvSpPr/>
          <p:nvPr/>
        </p:nvSpPr>
        <p:spPr>
          <a:xfrm>
            <a:off x="2971800" y="1550801"/>
            <a:ext cx="2819400" cy="2438400"/>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Name actions as:</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stream_step_&lt;i&gt;_a</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Where &lt;i&gt; is 0 to the Number of sub-tasks, minus 1, required for the stream (e.g. DMA has 2 sub-tasks, DISPLAY has 3)</a:t>
            </a:r>
            <a:endParaRPr/>
          </a:p>
        </p:txBody>
      </p:sp>
      <p:sp>
        <p:nvSpPr>
          <p:cNvPr id="3318" name="Google Shape;3318;p86"/>
          <p:cNvSpPr/>
          <p:nvPr/>
        </p:nvSpPr>
        <p:spPr>
          <a:xfrm>
            <a:off x="6091003" y="1550801"/>
            <a:ext cx="2209800" cy="1600200"/>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Usage of resource object needed for each sub-task</a:t>
            </a:r>
            <a:endParaRPr/>
          </a:p>
        </p:txBody>
      </p:sp>
      <p:sp>
        <p:nvSpPr>
          <p:cNvPr id="3319" name="Google Shape;3319;p86"/>
          <p:cNvSpPr/>
          <p:nvPr/>
        </p:nvSpPr>
        <p:spPr>
          <a:xfrm>
            <a:off x="9027202" y="1492574"/>
            <a:ext cx="2209800" cy="1974954"/>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Modeling and Sampling Covergroups to characterize the interleaving of a generated test </a:t>
            </a:r>
            <a:endParaRPr/>
          </a:p>
        </p:txBody>
      </p:sp>
      <p:sp>
        <p:nvSpPr>
          <p:cNvPr id="3320" name="Google Shape;3320;p86"/>
          <p:cNvSpPr/>
          <p:nvPr/>
        </p:nvSpPr>
        <p:spPr>
          <a:xfrm>
            <a:off x="6096000" y="3689280"/>
            <a:ext cx="2209800" cy="1974954"/>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Add additional constraints over input state objects to control pipelining</a:t>
            </a:r>
            <a:endParaRPr/>
          </a:p>
        </p:txBody>
      </p:sp>
      <p:sp>
        <p:nvSpPr>
          <p:cNvPr id="3321" name="Google Shape;3321;p86"/>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3322" name="Google Shape;3322;p86"/>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6" name="Shape 3326"/>
        <p:cNvGrpSpPr/>
        <p:nvPr/>
      </p:nvGrpSpPr>
      <p:grpSpPr>
        <a:xfrm>
          <a:off x="0" y="0"/>
          <a:ext cx="0" cy="0"/>
          <a:chOff x="0" y="0"/>
          <a:chExt cx="0" cy="0"/>
        </a:xfrm>
      </p:grpSpPr>
      <p:sp>
        <p:nvSpPr>
          <p:cNvPr id="3327" name="Google Shape;3327;p87"/>
          <p:cNvSpPr txBox="1"/>
          <p:nvPr>
            <p:ph type="title"/>
          </p:nvPr>
        </p:nvSpPr>
        <p:spPr>
          <a:xfrm>
            <a:off x="1920240" y="60958"/>
            <a:ext cx="9966960" cy="109728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Modeling 3 step DISPLAY pipeline </a:t>
            </a:r>
            <a:endParaRPr/>
          </a:p>
        </p:txBody>
      </p:sp>
      <p:sp>
        <p:nvSpPr>
          <p:cNvPr id="3328" name="Google Shape;3328;p87"/>
          <p:cNvSpPr/>
          <p:nvPr/>
        </p:nvSpPr>
        <p:spPr>
          <a:xfrm>
            <a:off x="113016" y="1412072"/>
            <a:ext cx="4736386" cy="4516116"/>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C00000"/>
                </a:solidFill>
                <a:latin typeface="Consolas"/>
                <a:ea typeface="Consolas"/>
                <a:cs typeface="Consolas"/>
                <a:sym typeface="Consolas"/>
              </a:rPr>
              <a:t>package</a:t>
            </a:r>
            <a:r>
              <a:rPr lang="en-US" sz="1200">
                <a:solidFill>
                  <a:schemeClr val="dk1"/>
                </a:solidFill>
                <a:latin typeface="Consolas"/>
                <a:ea typeface="Consolas"/>
                <a:cs typeface="Consolas"/>
                <a:sym typeface="Consolas"/>
              </a:rPr>
              <a:t> display_pkg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resource</a:t>
            </a:r>
            <a:r>
              <a:rPr lang="en-US" sz="1200">
                <a:solidFill>
                  <a:schemeClr val="dk1"/>
                </a:solidFill>
                <a:latin typeface="Consolas"/>
                <a:ea typeface="Consolas"/>
                <a:cs typeface="Consolas"/>
                <a:sym typeface="Consolas"/>
              </a:rPr>
              <a:t> display_engine_step0_r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resource</a:t>
            </a:r>
            <a:r>
              <a:rPr lang="en-US" sz="1200">
                <a:solidFill>
                  <a:schemeClr val="dk1"/>
                </a:solidFill>
                <a:latin typeface="Consolas"/>
                <a:ea typeface="Consolas"/>
                <a:cs typeface="Consolas"/>
                <a:sym typeface="Consolas"/>
              </a:rPr>
              <a:t> display_engine_step1_r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resource</a:t>
            </a:r>
            <a:r>
              <a:rPr lang="en-US" sz="1200">
                <a:solidFill>
                  <a:schemeClr val="dk1"/>
                </a:solidFill>
                <a:latin typeface="Consolas"/>
                <a:ea typeface="Consolas"/>
                <a:cs typeface="Consolas"/>
                <a:sym typeface="Consolas"/>
              </a:rPr>
              <a:t> display_engine_step2_r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state</a:t>
            </a:r>
            <a:r>
              <a:rPr lang="en-US" sz="1200">
                <a:solidFill>
                  <a:schemeClr val="dk1"/>
                </a:solidFill>
                <a:latin typeface="Consolas"/>
                <a:ea typeface="Consolas"/>
                <a:cs typeface="Consolas"/>
                <a:sym typeface="Consolas"/>
              </a:rPr>
              <a:t> state_s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 bit </a:t>
            </a:r>
            <a:r>
              <a:rPr lang="en-US" sz="1200">
                <a:solidFill>
                  <a:schemeClr val="dk1"/>
                </a:solidFill>
                <a:latin typeface="Consolas"/>
                <a:ea typeface="Consolas"/>
                <a:cs typeface="Consolas"/>
                <a:sym typeface="Consolas"/>
              </a:rPr>
              <a:t>step0 [NOF_TRANSFERS]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 bit </a:t>
            </a:r>
            <a:r>
              <a:rPr lang="en-US" sz="1200">
                <a:solidFill>
                  <a:schemeClr val="dk1"/>
                </a:solidFill>
                <a:latin typeface="Consolas"/>
                <a:ea typeface="Consolas"/>
                <a:cs typeface="Consolas"/>
                <a:sym typeface="Consolas"/>
              </a:rPr>
              <a:t>step1 [NOF_TRANSFERS]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 bit </a:t>
            </a:r>
            <a:r>
              <a:rPr lang="en-US" sz="1200">
                <a:solidFill>
                  <a:schemeClr val="dk1"/>
                </a:solidFill>
                <a:latin typeface="Consolas"/>
                <a:ea typeface="Consolas"/>
                <a:cs typeface="Consolas"/>
                <a:sym typeface="Consolas"/>
              </a:rPr>
              <a:t>step2 [NOF_TRANSFERS]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 bit </a:t>
            </a:r>
            <a:r>
              <a:rPr lang="en-US" sz="1200">
                <a:solidFill>
                  <a:schemeClr val="dk1"/>
                </a:solidFill>
                <a:latin typeface="Consolas"/>
                <a:ea typeface="Consolas"/>
                <a:cs typeface="Consolas"/>
                <a:sym typeface="Consolas"/>
              </a:rPr>
              <a:t>[NOF_TRANSFERS] step0_b;</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 bit </a:t>
            </a:r>
            <a:r>
              <a:rPr lang="en-US" sz="1200">
                <a:solidFill>
                  <a:schemeClr val="dk1"/>
                </a:solidFill>
                <a:latin typeface="Consolas"/>
                <a:ea typeface="Consolas"/>
                <a:cs typeface="Consolas"/>
                <a:sym typeface="Consolas"/>
              </a:rPr>
              <a:t>[NOF_TRANSFERS] step1_b;</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 bit </a:t>
            </a:r>
            <a:r>
              <a:rPr lang="en-US" sz="1200">
                <a:solidFill>
                  <a:schemeClr val="dk1"/>
                </a:solidFill>
                <a:latin typeface="Consolas"/>
                <a:ea typeface="Consolas"/>
                <a:cs typeface="Consolas"/>
                <a:sym typeface="Consolas"/>
              </a:rPr>
              <a:t>[NOF_TRANSFERS] step1_b;</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foreach</a:t>
            </a:r>
            <a:r>
              <a:rPr lang="en-US" sz="1200">
                <a:solidFill>
                  <a:schemeClr val="dk1"/>
                </a:solidFill>
                <a:latin typeface="Consolas"/>
                <a:ea typeface="Consolas"/>
                <a:cs typeface="Consolas"/>
                <a:sym typeface="Consolas"/>
              </a:rPr>
              <a:t>([step0[i])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step0_b[i] == step0[i];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step1_b[i] == step1[i];</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step2_b[i] == step2[i];</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 initial </a:t>
            </a:r>
            <a:r>
              <a:rPr lang="en-US" sz="1200">
                <a:solidFill>
                  <a:schemeClr val="dk1"/>
                </a:solidFill>
                <a:latin typeface="Consolas"/>
                <a:ea typeface="Consolas"/>
                <a:cs typeface="Consolas"/>
                <a:sym typeface="Consolas"/>
              </a:rPr>
              <a:t>-&gt;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foreach</a:t>
            </a:r>
            <a:r>
              <a:rPr lang="en-US" sz="1200">
                <a:solidFill>
                  <a:schemeClr val="dk1"/>
                </a:solidFill>
                <a:latin typeface="Consolas"/>
                <a:ea typeface="Consolas"/>
                <a:cs typeface="Consolas"/>
                <a:sym typeface="Consolas"/>
              </a:rPr>
              <a:t> (step0[i])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step0[i] == 0;</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step1[i] == 0;</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step2[i] == 0;</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a:t>
            </a:r>
            <a:endParaRPr/>
          </a:p>
          <a:p>
            <a:pPr indent="0" lvl="0" marL="0" marR="0" rtl="0" algn="l">
              <a:spcBef>
                <a:spcPts val="0"/>
              </a:spcBef>
              <a:spcAft>
                <a:spcPts val="0"/>
              </a:spcAft>
              <a:buNone/>
            </a:pPr>
            <a:r>
              <a:t/>
            </a:r>
            <a:endParaRPr sz="1200">
              <a:solidFill>
                <a:schemeClr val="dk1"/>
              </a:solidFill>
              <a:latin typeface="Consolas"/>
              <a:ea typeface="Consolas"/>
              <a:cs typeface="Consolas"/>
              <a:sym typeface="Consolas"/>
            </a:endParaRPr>
          </a:p>
        </p:txBody>
      </p:sp>
      <p:sp>
        <p:nvSpPr>
          <p:cNvPr id="3329" name="Google Shape;3329;p87"/>
          <p:cNvSpPr/>
          <p:nvPr/>
        </p:nvSpPr>
        <p:spPr>
          <a:xfrm>
            <a:off x="5029200" y="802240"/>
            <a:ext cx="4419600" cy="5506093"/>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C00000"/>
                </a:solidFill>
                <a:latin typeface="Consolas"/>
                <a:ea typeface="Consolas"/>
                <a:cs typeface="Consolas"/>
                <a:sym typeface="Consolas"/>
              </a:rPr>
              <a:t>component</a:t>
            </a:r>
            <a:r>
              <a:rPr lang="en-US" sz="1200">
                <a:solidFill>
                  <a:schemeClr val="dk1"/>
                </a:solidFill>
                <a:latin typeface="Consolas"/>
                <a:ea typeface="Consolas"/>
                <a:cs typeface="Consolas"/>
                <a:sym typeface="Consolas"/>
              </a:rPr>
              <a:t> display_c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stream_step0_a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input</a:t>
            </a:r>
            <a:r>
              <a:rPr lang="en-US" sz="1200">
                <a:solidFill>
                  <a:schemeClr val="dk1"/>
                </a:solidFill>
                <a:latin typeface="Consolas"/>
                <a:ea typeface="Consolas"/>
                <a:cs typeface="Consolas"/>
                <a:sym typeface="Consolas"/>
              </a:rPr>
              <a:t> state_s in_s;</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output</a:t>
            </a:r>
            <a:r>
              <a:rPr lang="en-US" sz="1200">
                <a:solidFill>
                  <a:schemeClr val="dk1"/>
                </a:solidFill>
                <a:latin typeface="Consolas"/>
                <a:ea typeface="Consolas"/>
                <a:cs typeface="Consolas"/>
                <a:sym typeface="Consolas"/>
              </a:rPr>
              <a:t> state_s out_s;</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 int </a:t>
            </a:r>
            <a:r>
              <a:rPr lang="en-US" sz="1200">
                <a:solidFill>
                  <a:schemeClr val="dk1"/>
                </a:solidFill>
                <a:latin typeface="Consolas"/>
                <a:ea typeface="Consolas"/>
                <a:cs typeface="Consolas"/>
                <a:sym typeface="Consolas"/>
              </a:rPr>
              <a:t>transfer_num;</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lock</a:t>
            </a:r>
            <a:r>
              <a:rPr lang="en-US" sz="1200">
                <a:solidFill>
                  <a:schemeClr val="dk1"/>
                </a:solidFill>
                <a:latin typeface="Consolas"/>
                <a:ea typeface="Consolas"/>
                <a:cs typeface="Consolas"/>
                <a:sym typeface="Consolas"/>
              </a:rPr>
              <a:t> display_engine_step0_r engine_l;</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out_s.step0[transfer_num] == 1'b1;</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foreach</a:t>
            </a:r>
            <a:r>
              <a:rPr lang="en-US" sz="1200">
                <a:solidFill>
                  <a:schemeClr val="dk1"/>
                </a:solidFill>
                <a:latin typeface="Consolas"/>
                <a:ea typeface="Consolas"/>
                <a:cs typeface="Consolas"/>
                <a:sym typeface="Consolas"/>
              </a:rPr>
              <a:t>(out_s.step0[i])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out_s.step1[i] == in_s.step1[i];</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out_s.step2[i] == in_s.step2[i];</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if</a:t>
            </a:r>
            <a:r>
              <a:rPr lang="en-US" sz="1200">
                <a:solidFill>
                  <a:schemeClr val="dk1"/>
                </a:solidFill>
                <a:latin typeface="Consolas"/>
                <a:ea typeface="Consolas"/>
                <a:cs typeface="Consolas"/>
                <a:sym typeface="Consolas"/>
              </a:rPr>
              <a:t> (i != transfer_num)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out_s.step0[i] == in_s.step0[i];</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covergroup</a:t>
            </a: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step0: </a:t>
            </a:r>
            <a:r>
              <a:rPr lang="en-US" sz="1200">
                <a:solidFill>
                  <a:srgbClr val="C00000"/>
                </a:solidFill>
                <a:latin typeface="Consolas"/>
                <a:ea typeface="Consolas"/>
                <a:cs typeface="Consolas"/>
                <a:sym typeface="Consolas"/>
              </a:rPr>
              <a:t>coverpoint</a:t>
            </a:r>
            <a:r>
              <a:rPr lang="en-US" sz="1200">
                <a:solidFill>
                  <a:schemeClr val="dk1"/>
                </a:solidFill>
                <a:latin typeface="Consolas"/>
                <a:ea typeface="Consolas"/>
                <a:cs typeface="Consolas"/>
                <a:sym typeface="Consolas"/>
              </a:rPr>
              <a:t> in_s.step0_b;</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step1: </a:t>
            </a:r>
            <a:r>
              <a:rPr lang="en-US" sz="1200">
                <a:solidFill>
                  <a:srgbClr val="C00000"/>
                </a:solidFill>
                <a:latin typeface="Consolas"/>
                <a:ea typeface="Consolas"/>
                <a:cs typeface="Consolas"/>
                <a:sym typeface="Consolas"/>
              </a:rPr>
              <a:t>coverpoint</a:t>
            </a:r>
            <a:r>
              <a:rPr lang="en-US" sz="1200">
                <a:solidFill>
                  <a:schemeClr val="dk1"/>
                </a:solidFill>
                <a:latin typeface="Consolas"/>
                <a:ea typeface="Consolas"/>
                <a:cs typeface="Consolas"/>
                <a:sym typeface="Consolas"/>
              </a:rPr>
              <a:t> in_s.step1_b;</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step2: </a:t>
            </a:r>
            <a:r>
              <a:rPr lang="en-US" sz="1200">
                <a:solidFill>
                  <a:srgbClr val="C00000"/>
                </a:solidFill>
                <a:latin typeface="Consolas"/>
                <a:ea typeface="Consolas"/>
                <a:cs typeface="Consolas"/>
                <a:sym typeface="Consolas"/>
              </a:rPr>
              <a:t>coverpoint</a:t>
            </a:r>
            <a:r>
              <a:rPr lang="en-US" sz="1200">
                <a:solidFill>
                  <a:schemeClr val="dk1"/>
                </a:solidFill>
                <a:latin typeface="Consolas"/>
                <a:ea typeface="Consolas"/>
                <a:cs typeface="Consolas"/>
                <a:sym typeface="Consolas"/>
              </a:rPr>
              <a:t> in_s.step2_b;</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all: </a:t>
            </a:r>
            <a:r>
              <a:rPr lang="en-US" sz="1200">
                <a:solidFill>
                  <a:srgbClr val="C00000"/>
                </a:solidFill>
                <a:latin typeface="Consolas"/>
                <a:ea typeface="Consolas"/>
                <a:cs typeface="Consolas"/>
                <a:sym typeface="Consolas"/>
              </a:rPr>
              <a:t>cross</a:t>
            </a:r>
            <a:r>
              <a:rPr lang="en-US" sz="1200">
                <a:solidFill>
                  <a:schemeClr val="dk1"/>
                </a:solidFill>
                <a:latin typeface="Consolas"/>
                <a:ea typeface="Consolas"/>
                <a:cs typeface="Consolas"/>
                <a:sym typeface="Consolas"/>
              </a:rPr>
              <a:t> step0, step1, step2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ignore_bins </a:t>
            </a:r>
            <a:r>
              <a:rPr lang="en-US" sz="1200">
                <a:solidFill>
                  <a:schemeClr val="dk1"/>
                </a:solidFill>
                <a:latin typeface="Consolas"/>
                <a:ea typeface="Consolas"/>
                <a:cs typeface="Consolas"/>
                <a:sym typeface="Consolas"/>
              </a:rPr>
              <a:t>interleaving = all </a:t>
            </a:r>
            <a:r>
              <a:rPr lang="en-US" sz="1200">
                <a:solidFill>
                  <a:srgbClr val="C00000"/>
                </a:solidFill>
                <a:latin typeface="Consolas"/>
                <a:ea typeface="Consolas"/>
                <a:cs typeface="Consolas"/>
                <a:sym typeface="Consolas"/>
              </a:rPr>
              <a:t>with</a:t>
            </a:r>
            <a:r>
              <a:rPr lang="en-US" sz="1200">
                <a:solidFill>
                  <a:schemeClr val="dk1"/>
                </a:solidFill>
                <a:latin typeface="Consolas"/>
                <a:ea typeface="Consolas"/>
                <a:cs typeface="Consolas"/>
                <a:sym typeface="Consolas"/>
              </a:rPr>
              <a:t> (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((step0 | step1) == step0) &amp;&amp;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((step1 | step2) == step1)</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 cg;</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a:t>
            </a:r>
            <a:endParaRPr/>
          </a:p>
        </p:txBody>
      </p:sp>
      <p:sp>
        <p:nvSpPr>
          <p:cNvPr id="3330" name="Google Shape;3330;p87"/>
          <p:cNvSpPr/>
          <p:nvPr/>
        </p:nvSpPr>
        <p:spPr>
          <a:xfrm>
            <a:off x="9685019" y="1031071"/>
            <a:ext cx="2202179" cy="2153917"/>
          </a:xfrm>
          <a:prstGeom prst="flowChartPredefinedProcess">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Lock resource based on step, for display first resource is PIPE, second is OVERLAY and third is INTERFACE</a:t>
            </a:r>
            <a:endParaRPr/>
          </a:p>
        </p:txBody>
      </p:sp>
      <p:sp>
        <p:nvSpPr>
          <p:cNvPr id="3331" name="Google Shape;3331;p87"/>
          <p:cNvSpPr/>
          <p:nvPr/>
        </p:nvSpPr>
        <p:spPr>
          <a:xfrm>
            <a:off x="9685020" y="3581309"/>
            <a:ext cx="2202180" cy="2346879"/>
          </a:xfrm>
          <a:prstGeom prst="flowChartPredefinedProcess">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Sample cross of the states at every step, goal is to achieve all interleaving's characterized by this cross. See slide below for more details </a:t>
            </a:r>
            <a:endParaRPr/>
          </a:p>
        </p:txBody>
      </p:sp>
      <p:sp>
        <p:nvSpPr>
          <p:cNvPr id="3332" name="Google Shape;3332;p87"/>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3333" name="Google Shape;3333;p87"/>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7" name="Shape 3337"/>
        <p:cNvGrpSpPr/>
        <p:nvPr/>
      </p:nvGrpSpPr>
      <p:grpSpPr>
        <a:xfrm>
          <a:off x="0" y="0"/>
          <a:ext cx="0" cy="0"/>
          <a:chOff x="0" y="0"/>
          <a:chExt cx="0" cy="0"/>
        </a:xfrm>
      </p:grpSpPr>
      <p:sp>
        <p:nvSpPr>
          <p:cNvPr id="3338" name="Google Shape;3338;p88"/>
          <p:cNvSpPr txBox="1"/>
          <p:nvPr>
            <p:ph type="title"/>
          </p:nvPr>
        </p:nvSpPr>
        <p:spPr>
          <a:xfrm>
            <a:off x="2150169" y="250186"/>
            <a:ext cx="10041831" cy="83392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Scheduling steps interleaved</a:t>
            </a:r>
            <a:endParaRPr/>
          </a:p>
        </p:txBody>
      </p:sp>
      <p:sp>
        <p:nvSpPr>
          <p:cNvPr id="3339" name="Google Shape;3339;p88"/>
          <p:cNvSpPr/>
          <p:nvPr/>
        </p:nvSpPr>
        <p:spPr>
          <a:xfrm>
            <a:off x="561382" y="984920"/>
            <a:ext cx="5460318" cy="5005547"/>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C00000"/>
                </a:solidFill>
                <a:latin typeface="Consolas"/>
                <a:ea typeface="Consolas"/>
                <a:cs typeface="Consolas"/>
                <a:sym typeface="Consolas"/>
              </a:rPr>
              <a:t>component</a:t>
            </a:r>
            <a:r>
              <a:rPr lang="en-US" sz="1200">
                <a:solidFill>
                  <a:schemeClr val="dk1"/>
                </a:solidFill>
                <a:latin typeface="Consolas"/>
                <a:ea typeface="Consolas"/>
                <a:cs typeface="Consolas"/>
                <a:sym typeface="Consolas"/>
              </a:rPr>
              <a:t> display_c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import</a:t>
            </a:r>
            <a:r>
              <a:rPr lang="en-US" sz="1200">
                <a:solidFill>
                  <a:schemeClr val="dk1"/>
                </a:solidFill>
                <a:latin typeface="Consolas"/>
                <a:ea typeface="Consolas"/>
                <a:cs typeface="Consolas"/>
                <a:sym typeface="Consolas"/>
              </a:rPr>
              <a:t> display_pkg::*;</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pool</a:t>
            </a:r>
            <a:r>
              <a:rPr lang="en-US" sz="1200">
                <a:solidFill>
                  <a:schemeClr val="dk1"/>
                </a:solidFill>
                <a:latin typeface="Consolas"/>
                <a:ea typeface="Consolas"/>
                <a:cs typeface="Consolas"/>
                <a:sym typeface="Consolas"/>
              </a:rPr>
              <a:t> state_s state_p;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bind</a:t>
            </a:r>
            <a:r>
              <a:rPr lang="en-US" sz="1200">
                <a:solidFill>
                  <a:schemeClr val="dk1"/>
                </a:solidFill>
                <a:latin typeface="Consolas"/>
                <a:ea typeface="Consolas"/>
                <a:cs typeface="Consolas"/>
                <a:sym typeface="Consolas"/>
              </a:rPr>
              <a:t> sample_state_p *;</a:t>
            </a:r>
            <a:endParaRPr/>
          </a:p>
          <a:p>
            <a:pPr indent="0" lvl="0" marL="0" marR="0" rtl="0" algn="l">
              <a:spcBef>
                <a:spcPts val="0"/>
              </a:spcBef>
              <a:spcAft>
                <a:spcPts val="0"/>
              </a:spcAft>
              <a:buNone/>
            </a:pPr>
            <a:r>
              <a:t/>
            </a:r>
            <a:endParaRPr sz="1200">
              <a:solidFill>
                <a:schemeClr val="dk1"/>
              </a:solidFill>
              <a:latin typeface="Consolas"/>
              <a:ea typeface="Consolas"/>
              <a:cs typeface="Consolas"/>
              <a:sym typeface="Consolas"/>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stream_a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int</a:t>
            </a:r>
            <a:r>
              <a:rPr lang="en-US" sz="1200">
                <a:solidFill>
                  <a:schemeClr val="dk1"/>
                </a:solidFill>
                <a:latin typeface="Consolas"/>
                <a:ea typeface="Consolas"/>
                <a:cs typeface="Consolas"/>
                <a:sym typeface="Consolas"/>
              </a:rPr>
              <a:t> transfer_num;</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stream_step0_a s0;</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stream_step1_a s1;</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stream_step2_a s2;</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activity</a:t>
            </a: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s0 </a:t>
            </a:r>
            <a:r>
              <a:rPr lang="en-US" sz="1200">
                <a:solidFill>
                  <a:srgbClr val="C00000"/>
                </a:solidFill>
                <a:latin typeface="Consolas"/>
                <a:ea typeface="Consolas"/>
                <a:cs typeface="Consolas"/>
                <a:sym typeface="Consolas"/>
              </a:rPr>
              <a:t>with</a:t>
            </a:r>
            <a:r>
              <a:rPr lang="en-US" sz="1200">
                <a:solidFill>
                  <a:schemeClr val="dk1"/>
                </a:solidFill>
                <a:latin typeface="Consolas"/>
                <a:ea typeface="Consolas"/>
                <a:cs typeface="Consolas"/>
                <a:sym typeface="Consolas"/>
              </a:rPr>
              <a:t> {transfer_num == this.transfer_num;}</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s1 </a:t>
            </a:r>
            <a:r>
              <a:rPr lang="en-US" sz="1200">
                <a:solidFill>
                  <a:srgbClr val="C00000"/>
                </a:solidFill>
                <a:latin typeface="Consolas"/>
                <a:ea typeface="Consolas"/>
                <a:cs typeface="Consolas"/>
                <a:sym typeface="Consolas"/>
              </a:rPr>
              <a:t>with</a:t>
            </a:r>
            <a:r>
              <a:rPr lang="en-US" sz="1200">
                <a:solidFill>
                  <a:schemeClr val="dk1"/>
                </a:solidFill>
                <a:latin typeface="Consolas"/>
                <a:ea typeface="Consolas"/>
                <a:cs typeface="Consolas"/>
                <a:sym typeface="Consolas"/>
              </a:rPr>
              <a:t> {transfer_num == this.transfer_num;}</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s2 </a:t>
            </a:r>
            <a:r>
              <a:rPr lang="en-US" sz="1200">
                <a:solidFill>
                  <a:srgbClr val="C00000"/>
                </a:solidFill>
                <a:latin typeface="Consolas"/>
                <a:ea typeface="Consolas"/>
                <a:cs typeface="Consolas"/>
                <a:sym typeface="Consolas"/>
              </a:rPr>
              <a:t>with</a:t>
            </a:r>
            <a:r>
              <a:rPr lang="en-US" sz="1200">
                <a:solidFill>
                  <a:schemeClr val="dk1"/>
                </a:solidFill>
                <a:latin typeface="Consolas"/>
                <a:ea typeface="Consolas"/>
                <a:cs typeface="Consolas"/>
                <a:sym typeface="Consolas"/>
              </a:rPr>
              <a:t> {transfer_num == this.transfer_num;}</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all_stream_a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stream_a s[NOF_TRANSFERS];</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activity</a:t>
            </a: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schedule</a:t>
            </a: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replicate</a:t>
            </a:r>
            <a:r>
              <a:rPr lang="en-US" sz="1200">
                <a:solidFill>
                  <a:schemeClr val="dk1"/>
                </a:solidFill>
                <a:latin typeface="Consolas"/>
                <a:ea typeface="Consolas"/>
                <a:cs typeface="Consolas"/>
                <a:sym typeface="Consolas"/>
              </a:rPr>
              <a:t> (i:NOF_TRANSFERS)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s[i] </a:t>
            </a:r>
            <a:r>
              <a:rPr lang="en-US" sz="1200">
                <a:solidFill>
                  <a:srgbClr val="C00000"/>
                </a:solidFill>
                <a:latin typeface="Consolas"/>
                <a:ea typeface="Consolas"/>
                <a:cs typeface="Consolas"/>
                <a:sym typeface="Consolas"/>
              </a:rPr>
              <a:t>with</a:t>
            </a:r>
            <a:r>
              <a:rPr lang="en-US" sz="1200">
                <a:solidFill>
                  <a:schemeClr val="dk1"/>
                </a:solidFill>
                <a:latin typeface="Consolas"/>
                <a:ea typeface="Consolas"/>
                <a:cs typeface="Consolas"/>
                <a:sym typeface="Consolas"/>
              </a:rPr>
              <a:t> {transfer_num == i;}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p:txBody>
      </p:sp>
      <p:grpSp>
        <p:nvGrpSpPr>
          <p:cNvPr id="3340" name="Google Shape;3340;p88"/>
          <p:cNvGrpSpPr/>
          <p:nvPr/>
        </p:nvGrpSpPr>
        <p:grpSpPr>
          <a:xfrm>
            <a:off x="6791219" y="984920"/>
            <a:ext cx="5013788" cy="5005547"/>
            <a:chOff x="6791219" y="984920"/>
            <a:chExt cx="5013788" cy="5272042"/>
          </a:xfrm>
        </p:grpSpPr>
        <p:pic>
          <p:nvPicPr>
            <p:cNvPr id="3341" name="Google Shape;3341;p88"/>
            <p:cNvPicPr preferRelativeResize="0"/>
            <p:nvPr/>
          </p:nvPicPr>
          <p:blipFill rotWithShape="1">
            <a:blip r:embed="rId3">
              <a:alphaModFix/>
            </a:blip>
            <a:srcRect b="0" l="0" r="0" t="0"/>
            <a:stretch/>
          </p:blipFill>
          <p:spPr>
            <a:xfrm>
              <a:off x="6791219" y="984920"/>
              <a:ext cx="5013788" cy="3289129"/>
            </a:xfrm>
            <a:prstGeom prst="rect">
              <a:avLst/>
            </a:prstGeom>
            <a:noFill/>
            <a:ln>
              <a:noFill/>
            </a:ln>
          </p:spPr>
        </p:pic>
        <p:pic>
          <p:nvPicPr>
            <p:cNvPr id="3342" name="Google Shape;3342;p88"/>
            <p:cNvPicPr preferRelativeResize="0"/>
            <p:nvPr/>
          </p:nvPicPr>
          <p:blipFill rotWithShape="1">
            <a:blip r:embed="rId4">
              <a:alphaModFix/>
            </a:blip>
            <a:srcRect b="0" l="0" r="0" t="0"/>
            <a:stretch/>
          </p:blipFill>
          <p:spPr>
            <a:xfrm>
              <a:off x="7284378" y="4274049"/>
              <a:ext cx="3637051" cy="1982913"/>
            </a:xfrm>
            <a:prstGeom prst="rect">
              <a:avLst/>
            </a:prstGeom>
            <a:noFill/>
            <a:ln>
              <a:noFill/>
            </a:ln>
          </p:spPr>
        </p:pic>
      </p:grpSp>
      <p:sp>
        <p:nvSpPr>
          <p:cNvPr id="3343" name="Google Shape;3343;p88"/>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3344" name="Google Shape;3344;p88"/>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8" name="Shape 3348"/>
        <p:cNvGrpSpPr/>
        <p:nvPr/>
      </p:nvGrpSpPr>
      <p:grpSpPr>
        <a:xfrm>
          <a:off x="0" y="0"/>
          <a:ext cx="0" cy="0"/>
          <a:chOff x="0" y="0"/>
          <a:chExt cx="0" cy="0"/>
        </a:xfrm>
      </p:grpSpPr>
      <p:sp>
        <p:nvSpPr>
          <p:cNvPr id="3349" name="Google Shape;3349;p89"/>
          <p:cNvSpPr txBox="1"/>
          <p:nvPr>
            <p:ph type="title"/>
          </p:nvPr>
        </p:nvSpPr>
        <p:spPr>
          <a:xfrm>
            <a:off x="357119" y="157296"/>
            <a:ext cx="11477762" cy="1311908"/>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Modeling multiple pipelined interleaved streams, where resources are shared when they relinquished from their step  </a:t>
            </a:r>
            <a:endParaRPr/>
          </a:p>
        </p:txBody>
      </p:sp>
      <p:sp>
        <p:nvSpPr>
          <p:cNvPr id="3350" name="Google Shape;3350;p89"/>
          <p:cNvSpPr/>
          <p:nvPr/>
        </p:nvSpPr>
        <p:spPr>
          <a:xfrm>
            <a:off x="706440" y="1746011"/>
            <a:ext cx="7155819" cy="3979859"/>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C00000"/>
                </a:solidFill>
                <a:latin typeface="Consolas"/>
                <a:ea typeface="Consolas"/>
                <a:cs typeface="Consolas"/>
                <a:sym typeface="Consolas"/>
              </a:rPr>
              <a:t>extend  component </a:t>
            </a:r>
            <a:r>
              <a:rPr lang="en-US" sz="1200">
                <a:solidFill>
                  <a:schemeClr val="dk1"/>
                </a:solidFill>
                <a:latin typeface="Consolas"/>
                <a:ea typeface="Consolas"/>
                <a:cs typeface="Consolas"/>
                <a:sym typeface="Consolas"/>
              </a:rPr>
              <a:t>soc_c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import</a:t>
            </a:r>
            <a:r>
              <a:rPr lang="en-US" sz="1200">
                <a:solidFill>
                  <a:schemeClr val="dk1"/>
                </a:solidFill>
                <a:latin typeface="Consolas"/>
                <a:ea typeface="Consolas"/>
                <a:cs typeface="Consolas"/>
                <a:sym typeface="Consolas"/>
              </a:rPr>
              <a:t> display_pkg::*;</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pool</a:t>
            </a:r>
            <a:r>
              <a:rPr lang="en-US" sz="1200">
                <a:solidFill>
                  <a:schemeClr val="dk1"/>
                </a:solidFill>
                <a:latin typeface="Consolas"/>
                <a:ea typeface="Consolas"/>
                <a:cs typeface="Consolas"/>
                <a:sym typeface="Consolas"/>
              </a:rPr>
              <a:t> [6] display_engine_step0_r display_engine_step0_p;</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bind</a:t>
            </a:r>
            <a:r>
              <a:rPr lang="en-US" sz="1200">
                <a:solidFill>
                  <a:schemeClr val="dk1"/>
                </a:solidFill>
                <a:latin typeface="Consolas"/>
                <a:ea typeface="Consolas"/>
                <a:cs typeface="Consolas"/>
                <a:sym typeface="Consolas"/>
              </a:rPr>
              <a:t> display_engine_step0_p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pool</a:t>
            </a:r>
            <a:r>
              <a:rPr lang="en-US" sz="1200">
                <a:solidFill>
                  <a:schemeClr val="dk1"/>
                </a:solidFill>
                <a:latin typeface="Consolas"/>
                <a:ea typeface="Consolas"/>
                <a:cs typeface="Consolas"/>
                <a:sym typeface="Consolas"/>
              </a:rPr>
              <a:t> [4] display_engine_step1_r display_engine_step1_p;</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bind</a:t>
            </a:r>
            <a:r>
              <a:rPr lang="en-US" sz="1200">
                <a:solidFill>
                  <a:schemeClr val="dk1"/>
                </a:solidFill>
                <a:latin typeface="Consolas"/>
                <a:ea typeface="Consolas"/>
                <a:cs typeface="Consolas"/>
                <a:sym typeface="Consolas"/>
              </a:rPr>
              <a:t> display_engine_step1_p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pool</a:t>
            </a:r>
            <a:r>
              <a:rPr lang="en-US" sz="1200">
                <a:solidFill>
                  <a:schemeClr val="dk1"/>
                </a:solidFill>
                <a:latin typeface="Consolas"/>
                <a:ea typeface="Consolas"/>
                <a:cs typeface="Consolas"/>
                <a:sym typeface="Consolas"/>
              </a:rPr>
              <a:t> [5] display_engine_step2_r display_engine_step2_p;</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bind</a:t>
            </a:r>
            <a:r>
              <a:rPr lang="en-US" sz="1200">
                <a:solidFill>
                  <a:schemeClr val="dk1"/>
                </a:solidFill>
                <a:latin typeface="Consolas"/>
                <a:ea typeface="Consolas"/>
                <a:cs typeface="Consolas"/>
                <a:sym typeface="Consolas"/>
              </a:rPr>
              <a:t> display_engine_step2_p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all_ip_all_tasks_a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activity</a:t>
            </a: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schedule</a:t>
            </a: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replicate</a:t>
            </a:r>
            <a:r>
              <a:rPr lang="en-US" sz="1200">
                <a:solidFill>
                  <a:schemeClr val="dk1"/>
                </a:solidFill>
                <a:latin typeface="Consolas"/>
                <a:ea typeface="Consolas"/>
                <a:cs typeface="Consolas"/>
                <a:sym typeface="Consolas"/>
              </a:rPr>
              <a:t> (i:DISPLAY_STREAMS)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display_c::all_stream_a </a:t>
            </a:r>
            <a:r>
              <a:rPr lang="en-US" sz="1200">
                <a:solidFill>
                  <a:srgbClr val="C00000"/>
                </a:solidFill>
                <a:latin typeface="Consolas"/>
                <a:ea typeface="Consolas"/>
                <a:cs typeface="Consolas"/>
                <a:sym typeface="Consolas"/>
              </a:rPr>
              <a:t>with</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comp</a:t>
            </a:r>
            <a:r>
              <a:rPr lang="en-US" sz="1200">
                <a:solidFill>
                  <a:schemeClr val="dk1"/>
                </a:solidFill>
                <a:latin typeface="Consolas"/>
                <a:ea typeface="Consolas"/>
                <a:cs typeface="Consolas"/>
                <a:sym typeface="Consolas"/>
              </a:rPr>
              <a:t> == pss_top.soc.display[i];};</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a:t>
            </a:r>
            <a:endParaRPr/>
          </a:p>
        </p:txBody>
      </p:sp>
      <p:sp>
        <p:nvSpPr>
          <p:cNvPr id="3351" name="Google Shape;3351;p89"/>
          <p:cNvSpPr txBox="1"/>
          <p:nvPr/>
        </p:nvSpPr>
        <p:spPr>
          <a:xfrm>
            <a:off x="11711426" y="6452674"/>
            <a:ext cx="378973" cy="313251"/>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900">
                <a:solidFill>
                  <a:srgbClr val="888888"/>
                </a:solidFill>
                <a:latin typeface="Arial"/>
                <a:ea typeface="Arial"/>
                <a:cs typeface="Arial"/>
                <a:sym typeface="Arial"/>
              </a:rPr>
              <a:t>‹#›</a:t>
            </a:fld>
            <a:endParaRPr sz="900">
              <a:solidFill>
                <a:srgbClr val="888888"/>
              </a:solidFill>
              <a:latin typeface="Arial"/>
              <a:ea typeface="Arial"/>
              <a:cs typeface="Arial"/>
              <a:sym typeface="Arial"/>
            </a:endParaRPr>
          </a:p>
        </p:txBody>
      </p:sp>
      <p:sp>
        <p:nvSpPr>
          <p:cNvPr id="3352" name="Google Shape;3352;p89"/>
          <p:cNvSpPr/>
          <p:nvPr/>
        </p:nvSpPr>
        <p:spPr>
          <a:xfrm>
            <a:off x="8708974" y="1746011"/>
            <a:ext cx="2664518" cy="3247229"/>
          </a:xfrm>
          <a:prstGeom prst="flowChartPredefinedProcess">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Pools of DISPLAY resources can be shared over multiple controllers, when a controller relinquishes a resource, another can acquire, no need to wait for the completion of the stream  that had the resource.</a:t>
            </a:r>
            <a:endParaRPr/>
          </a:p>
        </p:txBody>
      </p:sp>
      <p:sp>
        <p:nvSpPr>
          <p:cNvPr id="3353" name="Google Shape;3353;p89"/>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3354" name="Google Shape;3354;p89"/>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9"/>
          <p:cNvSpPr/>
          <p:nvPr/>
        </p:nvSpPr>
        <p:spPr>
          <a:xfrm>
            <a:off x="9493076" y="5360801"/>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External IF</a:t>
            </a:r>
            <a:endParaRPr/>
          </a:p>
        </p:txBody>
      </p:sp>
      <p:sp>
        <p:nvSpPr>
          <p:cNvPr id="576" name="Google Shape;576;p9"/>
          <p:cNvSpPr/>
          <p:nvPr/>
        </p:nvSpPr>
        <p:spPr>
          <a:xfrm>
            <a:off x="9493075" y="5502642"/>
            <a:ext cx="652885" cy="439181"/>
          </a:xfrm>
          <a:prstGeom prst="rect">
            <a:avLst/>
          </a:prstGeom>
          <a:solidFill>
            <a:srgbClr val="D6E3BC"/>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Calibri"/>
                <a:ea typeface="Calibri"/>
                <a:cs typeface="Calibri"/>
                <a:sym typeface="Calibri"/>
              </a:rPr>
              <a:t>UVM</a:t>
            </a:r>
            <a:br>
              <a:rPr b="1" i="0" lang="en-US" sz="1100" u="none" cap="none" strike="noStrike">
                <a:solidFill>
                  <a:schemeClr val="dk1"/>
                </a:solidFill>
                <a:latin typeface="Calibri"/>
                <a:ea typeface="Calibri"/>
                <a:cs typeface="Calibri"/>
                <a:sym typeface="Calibri"/>
              </a:rPr>
            </a:br>
            <a:r>
              <a:rPr b="1" i="0" lang="en-US" sz="1100" u="none" cap="none" strike="noStrike">
                <a:solidFill>
                  <a:schemeClr val="dk1"/>
                </a:solidFill>
                <a:latin typeface="Calibri"/>
                <a:ea typeface="Calibri"/>
                <a:cs typeface="Calibri"/>
                <a:sym typeface="Calibri"/>
              </a:rPr>
              <a:t>Agent</a:t>
            </a:r>
            <a:endParaRPr/>
          </a:p>
        </p:txBody>
      </p:sp>
      <p:pic>
        <p:nvPicPr>
          <p:cNvPr id="577" name="Google Shape;577;p9"/>
          <p:cNvPicPr preferRelativeResize="0"/>
          <p:nvPr/>
        </p:nvPicPr>
        <p:blipFill rotWithShape="1">
          <a:blip r:embed="rId3">
            <a:alphaModFix/>
          </a:blip>
          <a:srcRect b="0" l="31565" r="23193" t="0"/>
          <a:stretch/>
        </p:blipFill>
        <p:spPr>
          <a:xfrm>
            <a:off x="4988480" y="4209466"/>
            <a:ext cx="1362975" cy="1694630"/>
          </a:xfrm>
          <a:prstGeom prst="rect">
            <a:avLst/>
          </a:prstGeom>
          <a:noFill/>
          <a:ln>
            <a:noFill/>
          </a:ln>
        </p:spPr>
      </p:pic>
      <p:pic>
        <p:nvPicPr>
          <p:cNvPr id="578" name="Google Shape;578;p9"/>
          <p:cNvPicPr preferRelativeResize="0"/>
          <p:nvPr/>
        </p:nvPicPr>
        <p:blipFill rotWithShape="1">
          <a:blip r:embed="rId4">
            <a:alphaModFix/>
          </a:blip>
          <a:srcRect b="0" l="0" r="0" t="0"/>
          <a:stretch/>
        </p:blipFill>
        <p:spPr>
          <a:xfrm>
            <a:off x="4627718" y="4206700"/>
            <a:ext cx="1042249" cy="717948"/>
          </a:xfrm>
          <a:prstGeom prst="rect">
            <a:avLst/>
          </a:prstGeom>
          <a:noFill/>
          <a:ln>
            <a:noFill/>
          </a:ln>
        </p:spPr>
      </p:pic>
      <p:pic>
        <p:nvPicPr>
          <p:cNvPr id="579" name="Google Shape;579;p9"/>
          <p:cNvPicPr preferRelativeResize="0"/>
          <p:nvPr/>
        </p:nvPicPr>
        <p:blipFill rotWithShape="1">
          <a:blip r:embed="rId5">
            <a:alphaModFix/>
          </a:blip>
          <a:srcRect b="0" l="0" r="0" t="0"/>
          <a:stretch/>
        </p:blipFill>
        <p:spPr>
          <a:xfrm>
            <a:off x="4352728" y="4745802"/>
            <a:ext cx="1271504" cy="247724"/>
          </a:xfrm>
          <a:prstGeom prst="rect">
            <a:avLst/>
          </a:prstGeom>
          <a:noFill/>
          <a:ln>
            <a:noFill/>
          </a:ln>
        </p:spPr>
      </p:pic>
      <p:sp>
        <p:nvSpPr>
          <p:cNvPr id="580" name="Google Shape;580;p9"/>
          <p:cNvSpPr txBox="1"/>
          <p:nvPr>
            <p:ph type="title"/>
          </p:nvPr>
        </p:nvSpPr>
        <p:spPr>
          <a:xfrm>
            <a:off x="838200" y="365125"/>
            <a:ext cx="10515600" cy="73152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Verification is a Moving Target</a:t>
            </a:r>
            <a:endParaRPr/>
          </a:p>
        </p:txBody>
      </p:sp>
      <p:sp>
        <p:nvSpPr>
          <p:cNvPr id="581" name="Google Shape;581;p9"/>
          <p:cNvSpPr txBox="1"/>
          <p:nvPr>
            <p:ph idx="1" type="body"/>
          </p:nvPr>
        </p:nvSpPr>
        <p:spPr>
          <a:xfrm>
            <a:off x="3750078" y="1045836"/>
            <a:ext cx="7199312" cy="524505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3200"/>
              <a:buChar char="•"/>
            </a:pPr>
            <a:r>
              <a:rPr lang="en-US"/>
              <a:t>Block-level testing does not scale </a:t>
            </a:r>
            <a:br>
              <a:rPr lang="en-US"/>
            </a:br>
            <a:r>
              <a:rPr lang="en-US"/>
              <a:t>to SoC</a:t>
            </a:r>
            <a:endParaRPr/>
          </a:p>
          <a:p>
            <a:pPr indent="-241300" lvl="0" marL="342900" rtl="0" algn="l">
              <a:spcBef>
                <a:spcPts val="320"/>
              </a:spcBef>
              <a:spcAft>
                <a:spcPts val="0"/>
              </a:spcAft>
              <a:buClr>
                <a:schemeClr val="dk1"/>
              </a:buClr>
              <a:buSzPts val="1600"/>
              <a:buNone/>
            </a:pPr>
            <a:r>
              <a:t/>
            </a:r>
            <a:endParaRPr sz="1600"/>
          </a:p>
          <a:p>
            <a:pPr indent="-228600" lvl="0" marL="342900" rtl="0" algn="l">
              <a:spcBef>
                <a:spcPts val="360"/>
              </a:spcBef>
              <a:spcAft>
                <a:spcPts val="0"/>
              </a:spcAft>
              <a:buClr>
                <a:schemeClr val="dk1"/>
              </a:buClr>
              <a:buSzPts val="1800"/>
              <a:buNone/>
            </a:pPr>
            <a:r>
              <a:t/>
            </a:r>
            <a:endParaRPr sz="1800"/>
          </a:p>
          <a:p>
            <a:pPr indent="-139700" lvl="0" marL="342900" rtl="0" algn="l">
              <a:spcBef>
                <a:spcPts val="640"/>
              </a:spcBef>
              <a:spcAft>
                <a:spcPts val="0"/>
              </a:spcAft>
              <a:buClr>
                <a:schemeClr val="dk1"/>
              </a:buClr>
              <a:buSzPts val="3200"/>
              <a:buNone/>
            </a:pPr>
            <a:r>
              <a:t/>
            </a:r>
            <a:endParaRPr/>
          </a:p>
          <a:p>
            <a:pPr indent="-139700" lvl="0" marL="342900" rtl="0" algn="l">
              <a:spcBef>
                <a:spcPts val="640"/>
              </a:spcBef>
              <a:spcAft>
                <a:spcPts val="0"/>
              </a:spcAft>
              <a:buClr>
                <a:schemeClr val="dk1"/>
              </a:buClr>
              <a:buSzPts val="3200"/>
              <a:buNone/>
            </a:pPr>
            <a:r>
              <a:t/>
            </a:r>
            <a:endParaRPr/>
          </a:p>
          <a:p>
            <a:pPr indent="-139700" lvl="0" marL="342900" rtl="0" algn="l">
              <a:spcBef>
                <a:spcPts val="640"/>
              </a:spcBef>
              <a:spcAft>
                <a:spcPts val="0"/>
              </a:spcAft>
              <a:buClr>
                <a:schemeClr val="dk1"/>
              </a:buClr>
              <a:buSzPts val="3200"/>
              <a:buNone/>
            </a:pPr>
            <a:r>
              <a:t/>
            </a:r>
            <a:endParaRPr/>
          </a:p>
          <a:p>
            <a:pPr indent="-139700" lvl="0" marL="342900" rtl="0" algn="l">
              <a:spcBef>
                <a:spcPts val="640"/>
              </a:spcBef>
              <a:spcAft>
                <a:spcPts val="0"/>
              </a:spcAft>
              <a:buClr>
                <a:schemeClr val="dk1"/>
              </a:buClr>
              <a:buSzPts val="3200"/>
              <a:buNone/>
            </a:pPr>
            <a:r>
              <a:t/>
            </a:r>
            <a:endParaRPr/>
          </a:p>
          <a:p>
            <a:pPr indent="0" lvl="0" marL="0" rtl="0" algn="l">
              <a:spcBef>
                <a:spcPts val="640"/>
              </a:spcBef>
              <a:spcAft>
                <a:spcPts val="0"/>
              </a:spcAft>
              <a:buClr>
                <a:schemeClr val="dk1"/>
              </a:buClr>
              <a:buSzPts val="3200"/>
              <a:buNone/>
            </a:pPr>
            <a:r>
              <a:t/>
            </a:r>
            <a:endParaRPr/>
          </a:p>
          <a:p>
            <a:pPr indent="0" lvl="0" marL="0" rtl="0" algn="l">
              <a:spcBef>
                <a:spcPts val="640"/>
              </a:spcBef>
              <a:spcAft>
                <a:spcPts val="0"/>
              </a:spcAft>
              <a:buClr>
                <a:schemeClr val="dk1"/>
              </a:buClr>
              <a:buSzPts val="3200"/>
              <a:buNone/>
            </a:pPr>
            <a:r>
              <a:t/>
            </a:r>
            <a:endParaRPr/>
          </a:p>
          <a:p>
            <a:pPr indent="-342900" lvl="0" marL="342900" rtl="0" algn="l">
              <a:spcBef>
                <a:spcPts val="640"/>
              </a:spcBef>
              <a:spcAft>
                <a:spcPts val="0"/>
              </a:spcAft>
              <a:buClr>
                <a:schemeClr val="dk1"/>
              </a:buClr>
              <a:buSzPts val="3200"/>
              <a:buChar char="•"/>
            </a:pPr>
            <a:r>
              <a:rPr lang="en-US"/>
              <a:t>ASM:C == Gates:RTL == UVM:?</a:t>
            </a:r>
            <a:endParaRPr/>
          </a:p>
        </p:txBody>
      </p:sp>
      <p:sp>
        <p:nvSpPr>
          <p:cNvPr id="582" name="Google Shape;582;p9"/>
          <p:cNvSpPr/>
          <p:nvPr/>
        </p:nvSpPr>
        <p:spPr>
          <a:xfrm>
            <a:off x="297205" y="4951436"/>
            <a:ext cx="2041048" cy="1236618"/>
          </a:xfrm>
          <a:prstGeom prst="flowChartDocument">
            <a:avLst/>
          </a:prstGeom>
          <a:gradFill>
            <a:gsLst>
              <a:gs pos="0">
                <a:srgbClr val="2D5C97"/>
              </a:gs>
              <a:gs pos="80000">
                <a:srgbClr val="3C7AC5"/>
              </a:gs>
              <a:gs pos="100000">
                <a:srgbClr val="397BC9"/>
              </a:gs>
            </a:gsLst>
            <a:lin ang="16200000" scaled="0"/>
          </a:gradFill>
          <a:ln cap="flat" cmpd="sng" w="9525">
            <a:solidFill>
              <a:srgbClr val="36609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b" bIns="0" lIns="108000" spcFirstLastPara="1" rIns="108000" wrap="square" tIns="72000">
            <a:noAutofit/>
          </a:bodyPr>
          <a:lstStyle/>
          <a:p>
            <a:pPr indent="0" lvl="0" marL="0" marR="0" rtl="0" algn="ctr">
              <a:spcBef>
                <a:spcPts val="0"/>
              </a:spcBef>
              <a:spcAft>
                <a:spcPts val="0"/>
              </a:spcAft>
              <a:buNone/>
            </a:pPr>
            <a:r>
              <a:rPr b="1" i="0" lang="en-US" sz="1400" u="none" cap="none" strike="noStrike">
                <a:solidFill>
                  <a:schemeClr val="lt1"/>
                </a:solidFill>
                <a:latin typeface="Arial"/>
                <a:ea typeface="Arial"/>
                <a:cs typeface="Arial"/>
                <a:sym typeface="Arial"/>
              </a:rPr>
              <a:t>UVM Virtual SEQ</a:t>
            </a:r>
            <a:endParaRPr/>
          </a:p>
        </p:txBody>
      </p:sp>
      <p:sp>
        <p:nvSpPr>
          <p:cNvPr id="583" name="Google Shape;583;p9"/>
          <p:cNvSpPr/>
          <p:nvPr/>
        </p:nvSpPr>
        <p:spPr>
          <a:xfrm>
            <a:off x="297205" y="1055133"/>
            <a:ext cx="2041048" cy="1202759"/>
          </a:xfrm>
          <a:prstGeom prst="flowChartDocument">
            <a:avLst/>
          </a:prstGeom>
          <a:gradFill>
            <a:gsLst>
              <a:gs pos="0">
                <a:srgbClr val="2D5C97"/>
              </a:gs>
              <a:gs pos="80000">
                <a:srgbClr val="3C7AC5"/>
              </a:gs>
              <a:gs pos="100000">
                <a:srgbClr val="397BC9"/>
              </a:gs>
            </a:gsLst>
            <a:lin ang="16200000" scaled="0"/>
          </a:gradFill>
          <a:ln cap="flat" cmpd="sng" w="9525">
            <a:solidFill>
              <a:srgbClr val="36609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t" bIns="72000" lIns="108000" spcFirstLastPara="1" rIns="108000" wrap="square" tIns="72000">
            <a:noAutofit/>
          </a:bodyPr>
          <a:lstStyle/>
          <a:p>
            <a:pPr indent="0" lvl="0" marL="0" marR="0" rtl="0" algn="ctr">
              <a:spcBef>
                <a:spcPts val="0"/>
              </a:spcBef>
              <a:spcAft>
                <a:spcPts val="0"/>
              </a:spcAft>
              <a:buNone/>
            </a:pPr>
            <a:r>
              <a:rPr b="1" i="0" lang="en-US" sz="1400" u="none" cap="none" strike="noStrike">
                <a:solidFill>
                  <a:schemeClr val="lt1"/>
                </a:solidFill>
                <a:latin typeface="Arial"/>
                <a:ea typeface="Arial"/>
                <a:cs typeface="Arial"/>
                <a:sym typeface="Arial"/>
              </a:rPr>
              <a:t>UVM Virtual SEQ</a:t>
            </a:r>
            <a:endParaRPr/>
          </a:p>
        </p:txBody>
      </p:sp>
      <p:grpSp>
        <p:nvGrpSpPr>
          <p:cNvPr id="584" name="Google Shape;584;p9"/>
          <p:cNvGrpSpPr/>
          <p:nvPr/>
        </p:nvGrpSpPr>
        <p:grpSpPr>
          <a:xfrm>
            <a:off x="438978" y="3176423"/>
            <a:ext cx="652886" cy="722788"/>
            <a:chOff x="438978" y="3304759"/>
            <a:chExt cx="652886" cy="722788"/>
          </a:xfrm>
        </p:grpSpPr>
        <p:sp>
          <p:nvSpPr>
            <p:cNvPr id="585" name="Google Shape;585;p9"/>
            <p:cNvSpPr/>
            <p:nvPr/>
          </p:nvSpPr>
          <p:spPr>
            <a:xfrm>
              <a:off x="438978" y="3446600"/>
              <a:ext cx="652885" cy="439181"/>
            </a:xfrm>
            <a:prstGeom prst="rect">
              <a:avLst/>
            </a:prstGeom>
            <a:solidFill>
              <a:schemeClr val="l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Calibri"/>
                  <a:ea typeface="Calibri"/>
                  <a:cs typeface="Calibri"/>
                  <a:sym typeface="Calibri"/>
                </a:rPr>
                <a:t>IP</a:t>
              </a:r>
              <a:endParaRPr/>
            </a:p>
          </p:txBody>
        </p:sp>
        <p:sp>
          <p:nvSpPr>
            <p:cNvPr id="586" name="Google Shape;586;p9"/>
            <p:cNvSpPr/>
            <p:nvPr/>
          </p:nvSpPr>
          <p:spPr>
            <a:xfrm>
              <a:off x="438979" y="3304759"/>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Internal IF</a:t>
              </a:r>
              <a:endParaRPr/>
            </a:p>
          </p:txBody>
        </p:sp>
        <p:sp>
          <p:nvSpPr>
            <p:cNvPr id="587" name="Google Shape;587;p9"/>
            <p:cNvSpPr/>
            <p:nvPr/>
          </p:nvSpPr>
          <p:spPr>
            <a:xfrm>
              <a:off x="438979" y="3881153"/>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External IF</a:t>
              </a:r>
              <a:endParaRPr/>
            </a:p>
          </p:txBody>
        </p:sp>
      </p:grpSp>
      <p:sp>
        <p:nvSpPr>
          <p:cNvPr id="588" name="Google Shape;588;p9"/>
          <p:cNvSpPr/>
          <p:nvPr/>
        </p:nvSpPr>
        <p:spPr>
          <a:xfrm>
            <a:off x="1566030" y="3318264"/>
            <a:ext cx="652885" cy="439181"/>
          </a:xfrm>
          <a:prstGeom prst="rect">
            <a:avLst/>
          </a:prstGeom>
          <a:solidFill>
            <a:schemeClr val="l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Calibri"/>
                <a:ea typeface="Calibri"/>
                <a:cs typeface="Calibri"/>
                <a:sym typeface="Calibri"/>
              </a:rPr>
              <a:t>IP2</a:t>
            </a:r>
            <a:endParaRPr/>
          </a:p>
        </p:txBody>
      </p:sp>
      <p:sp>
        <p:nvSpPr>
          <p:cNvPr id="589" name="Google Shape;589;p9"/>
          <p:cNvSpPr/>
          <p:nvPr/>
        </p:nvSpPr>
        <p:spPr>
          <a:xfrm>
            <a:off x="1566030" y="3176423"/>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Internal IF</a:t>
            </a:r>
            <a:endParaRPr/>
          </a:p>
        </p:txBody>
      </p:sp>
      <p:sp>
        <p:nvSpPr>
          <p:cNvPr id="590" name="Google Shape;590;p9"/>
          <p:cNvSpPr/>
          <p:nvPr/>
        </p:nvSpPr>
        <p:spPr>
          <a:xfrm>
            <a:off x="1566030" y="3752817"/>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External IF</a:t>
            </a:r>
            <a:endParaRPr/>
          </a:p>
        </p:txBody>
      </p:sp>
      <p:sp>
        <p:nvSpPr>
          <p:cNvPr id="591" name="Google Shape;591;p9"/>
          <p:cNvSpPr/>
          <p:nvPr/>
        </p:nvSpPr>
        <p:spPr>
          <a:xfrm>
            <a:off x="1566030" y="2302614"/>
            <a:ext cx="652885" cy="439181"/>
          </a:xfrm>
          <a:prstGeom prst="rect">
            <a:avLst/>
          </a:prstGeom>
          <a:solidFill>
            <a:srgbClr val="A5A5A5"/>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Calibri"/>
                <a:ea typeface="Calibri"/>
                <a:cs typeface="Calibri"/>
                <a:sym typeface="Calibri"/>
              </a:rPr>
              <a:t>UVM</a:t>
            </a:r>
            <a:br>
              <a:rPr b="1" i="0" lang="en-US" sz="1100" u="none" cap="none" strike="noStrike">
                <a:solidFill>
                  <a:schemeClr val="dk1"/>
                </a:solidFill>
                <a:latin typeface="Calibri"/>
                <a:ea typeface="Calibri"/>
                <a:cs typeface="Calibri"/>
                <a:sym typeface="Calibri"/>
              </a:rPr>
            </a:br>
            <a:r>
              <a:rPr b="1" i="0" lang="en-US" sz="1100" u="none" cap="none" strike="noStrike">
                <a:solidFill>
                  <a:schemeClr val="dk1"/>
                </a:solidFill>
                <a:latin typeface="Calibri"/>
                <a:ea typeface="Calibri"/>
                <a:cs typeface="Calibri"/>
                <a:sym typeface="Calibri"/>
              </a:rPr>
              <a:t>Agent</a:t>
            </a:r>
            <a:endParaRPr/>
          </a:p>
        </p:txBody>
      </p:sp>
      <p:sp>
        <p:nvSpPr>
          <p:cNvPr id="592" name="Google Shape;592;p9"/>
          <p:cNvSpPr/>
          <p:nvPr/>
        </p:nvSpPr>
        <p:spPr>
          <a:xfrm>
            <a:off x="1566030" y="2737167"/>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Internal IF</a:t>
            </a:r>
            <a:endParaRPr/>
          </a:p>
        </p:txBody>
      </p:sp>
      <p:sp>
        <p:nvSpPr>
          <p:cNvPr id="593" name="Google Shape;593;p9"/>
          <p:cNvSpPr/>
          <p:nvPr/>
        </p:nvSpPr>
        <p:spPr>
          <a:xfrm>
            <a:off x="1495059" y="1425132"/>
            <a:ext cx="794827" cy="585576"/>
          </a:xfrm>
          <a:prstGeom prst="flowChartMultidocument">
            <a:avLst/>
          </a:prstGeom>
          <a:gradFill>
            <a:gsLst>
              <a:gs pos="0">
                <a:srgbClr val="2D5C97"/>
              </a:gs>
              <a:gs pos="80000">
                <a:srgbClr val="3C7AC5"/>
              </a:gs>
              <a:gs pos="100000">
                <a:srgbClr val="397BC9"/>
              </a:gs>
            </a:gsLst>
            <a:lin ang="16200000" scaled="0"/>
          </a:gradFill>
          <a:ln cap="flat" cmpd="sng" w="9525">
            <a:solidFill>
              <a:srgbClr val="36609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72000" lIns="108000" spcFirstLastPara="1" rIns="108000" wrap="square" tIns="72000">
            <a:noAutofit/>
          </a:bodyPr>
          <a:lstStyle/>
          <a:p>
            <a:pPr indent="0" lvl="0" marL="0" marR="0" rtl="0" algn="ctr">
              <a:spcBef>
                <a:spcPts val="0"/>
              </a:spcBef>
              <a:spcAft>
                <a:spcPts val="0"/>
              </a:spcAft>
              <a:buNone/>
            </a:pPr>
            <a:r>
              <a:rPr b="1" i="0" lang="en-US" sz="1400" u="none" cap="none" strike="noStrike">
                <a:solidFill>
                  <a:schemeClr val="lt1"/>
                </a:solidFill>
                <a:latin typeface="Arial"/>
                <a:ea typeface="Arial"/>
                <a:cs typeface="Arial"/>
                <a:sym typeface="Arial"/>
              </a:rPr>
              <a:t>UVM</a:t>
            </a:r>
            <a:br>
              <a:rPr b="1" i="0" lang="en-US" sz="1400" u="none" cap="none" strike="noStrike">
                <a:solidFill>
                  <a:schemeClr val="lt1"/>
                </a:solidFill>
                <a:latin typeface="Arial"/>
                <a:ea typeface="Arial"/>
                <a:cs typeface="Arial"/>
                <a:sym typeface="Arial"/>
              </a:rPr>
            </a:br>
            <a:r>
              <a:rPr b="1" i="0" lang="en-US" sz="1400" u="none" cap="none" strike="noStrike">
                <a:solidFill>
                  <a:schemeClr val="lt1"/>
                </a:solidFill>
                <a:latin typeface="Arial"/>
                <a:ea typeface="Arial"/>
                <a:cs typeface="Arial"/>
                <a:sym typeface="Arial"/>
              </a:rPr>
              <a:t>SEQ</a:t>
            </a:r>
            <a:endParaRPr/>
          </a:p>
        </p:txBody>
      </p:sp>
      <p:grpSp>
        <p:nvGrpSpPr>
          <p:cNvPr id="594" name="Google Shape;594;p9"/>
          <p:cNvGrpSpPr/>
          <p:nvPr/>
        </p:nvGrpSpPr>
        <p:grpSpPr>
          <a:xfrm>
            <a:off x="438978" y="2302614"/>
            <a:ext cx="652886" cy="580947"/>
            <a:chOff x="438978" y="2430950"/>
            <a:chExt cx="652886" cy="580947"/>
          </a:xfrm>
        </p:grpSpPr>
        <p:sp>
          <p:nvSpPr>
            <p:cNvPr id="595" name="Google Shape;595;p9"/>
            <p:cNvSpPr/>
            <p:nvPr/>
          </p:nvSpPr>
          <p:spPr>
            <a:xfrm>
              <a:off x="438978" y="2430950"/>
              <a:ext cx="652885" cy="439181"/>
            </a:xfrm>
            <a:prstGeom prst="rect">
              <a:avLst/>
            </a:prstGeom>
            <a:solidFill>
              <a:srgbClr val="D6E3BC"/>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Calibri"/>
                  <a:ea typeface="Calibri"/>
                  <a:cs typeface="Calibri"/>
                  <a:sym typeface="Calibri"/>
                </a:rPr>
                <a:t>UVM</a:t>
              </a:r>
              <a:br>
                <a:rPr b="1" i="0" lang="en-US" sz="1100" u="none" cap="none" strike="noStrike">
                  <a:solidFill>
                    <a:schemeClr val="dk1"/>
                  </a:solidFill>
                  <a:latin typeface="Calibri"/>
                  <a:ea typeface="Calibri"/>
                  <a:cs typeface="Calibri"/>
                  <a:sym typeface="Calibri"/>
                </a:rPr>
              </a:br>
              <a:r>
                <a:rPr b="1" i="0" lang="en-US" sz="1100" u="none" cap="none" strike="noStrike">
                  <a:solidFill>
                    <a:schemeClr val="dk1"/>
                  </a:solidFill>
                  <a:latin typeface="Calibri"/>
                  <a:ea typeface="Calibri"/>
                  <a:cs typeface="Calibri"/>
                  <a:sym typeface="Calibri"/>
                </a:rPr>
                <a:t>Agent</a:t>
              </a:r>
              <a:endParaRPr/>
            </a:p>
          </p:txBody>
        </p:sp>
        <p:sp>
          <p:nvSpPr>
            <p:cNvPr id="596" name="Google Shape;596;p9"/>
            <p:cNvSpPr/>
            <p:nvPr/>
          </p:nvSpPr>
          <p:spPr>
            <a:xfrm>
              <a:off x="438979" y="2865503"/>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Internal IF</a:t>
              </a:r>
              <a:endParaRPr/>
            </a:p>
          </p:txBody>
        </p:sp>
      </p:grpSp>
      <p:sp>
        <p:nvSpPr>
          <p:cNvPr id="597" name="Google Shape;597;p9"/>
          <p:cNvSpPr/>
          <p:nvPr/>
        </p:nvSpPr>
        <p:spPr>
          <a:xfrm>
            <a:off x="368006" y="1425132"/>
            <a:ext cx="794827" cy="585576"/>
          </a:xfrm>
          <a:prstGeom prst="flowChartMultidocument">
            <a:avLst/>
          </a:prstGeom>
          <a:gradFill>
            <a:gsLst>
              <a:gs pos="0">
                <a:srgbClr val="2D5C97"/>
              </a:gs>
              <a:gs pos="80000">
                <a:srgbClr val="3C7AC5"/>
              </a:gs>
              <a:gs pos="100000">
                <a:srgbClr val="397BC9"/>
              </a:gs>
            </a:gsLst>
            <a:lin ang="16200000" scaled="0"/>
          </a:gradFill>
          <a:ln cap="flat" cmpd="sng" w="9525">
            <a:solidFill>
              <a:srgbClr val="36609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72000" lIns="108000" spcFirstLastPara="1" rIns="108000" wrap="square" tIns="72000">
            <a:noAutofit/>
          </a:bodyPr>
          <a:lstStyle/>
          <a:p>
            <a:pPr indent="0" lvl="0" marL="0" marR="0" rtl="0" algn="ctr">
              <a:spcBef>
                <a:spcPts val="0"/>
              </a:spcBef>
              <a:spcAft>
                <a:spcPts val="0"/>
              </a:spcAft>
              <a:buNone/>
            </a:pPr>
            <a:r>
              <a:rPr b="1" i="0" lang="en-US" sz="1400" u="none" cap="none" strike="noStrike">
                <a:solidFill>
                  <a:schemeClr val="lt1"/>
                </a:solidFill>
                <a:latin typeface="Arial"/>
                <a:ea typeface="Arial"/>
                <a:cs typeface="Arial"/>
                <a:sym typeface="Arial"/>
              </a:rPr>
              <a:t>UVM</a:t>
            </a:r>
            <a:br>
              <a:rPr b="1" i="0" lang="en-US" sz="1400" u="none" cap="none" strike="noStrike">
                <a:solidFill>
                  <a:schemeClr val="lt1"/>
                </a:solidFill>
                <a:latin typeface="Arial"/>
                <a:ea typeface="Arial"/>
                <a:cs typeface="Arial"/>
                <a:sym typeface="Arial"/>
              </a:rPr>
            </a:br>
            <a:r>
              <a:rPr b="1" i="0" lang="en-US" sz="1400" u="none" cap="none" strike="noStrike">
                <a:solidFill>
                  <a:schemeClr val="lt1"/>
                </a:solidFill>
                <a:latin typeface="Arial"/>
                <a:ea typeface="Arial"/>
                <a:cs typeface="Arial"/>
                <a:sym typeface="Arial"/>
              </a:rPr>
              <a:t>SEQ</a:t>
            </a:r>
            <a:endParaRPr/>
          </a:p>
        </p:txBody>
      </p:sp>
      <p:sp>
        <p:nvSpPr>
          <p:cNvPr id="598" name="Google Shape;598;p9"/>
          <p:cNvSpPr/>
          <p:nvPr/>
        </p:nvSpPr>
        <p:spPr>
          <a:xfrm>
            <a:off x="438979" y="4197028"/>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External IF</a:t>
            </a:r>
            <a:endParaRPr/>
          </a:p>
        </p:txBody>
      </p:sp>
      <p:sp>
        <p:nvSpPr>
          <p:cNvPr id="599" name="Google Shape;599;p9"/>
          <p:cNvSpPr/>
          <p:nvPr/>
        </p:nvSpPr>
        <p:spPr>
          <a:xfrm>
            <a:off x="438978" y="4338869"/>
            <a:ext cx="652885" cy="439181"/>
          </a:xfrm>
          <a:prstGeom prst="rect">
            <a:avLst/>
          </a:prstGeom>
          <a:solidFill>
            <a:srgbClr val="D6E3BC"/>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Calibri"/>
                <a:ea typeface="Calibri"/>
                <a:cs typeface="Calibri"/>
                <a:sym typeface="Calibri"/>
              </a:rPr>
              <a:t>UVM</a:t>
            </a:r>
            <a:br>
              <a:rPr b="1" i="0" lang="en-US" sz="1100" u="none" cap="none" strike="noStrike">
                <a:solidFill>
                  <a:schemeClr val="dk1"/>
                </a:solidFill>
                <a:latin typeface="Calibri"/>
                <a:ea typeface="Calibri"/>
                <a:cs typeface="Calibri"/>
                <a:sym typeface="Calibri"/>
              </a:rPr>
            </a:br>
            <a:r>
              <a:rPr b="1" i="0" lang="en-US" sz="1100" u="none" cap="none" strike="noStrike">
                <a:solidFill>
                  <a:schemeClr val="dk1"/>
                </a:solidFill>
                <a:latin typeface="Calibri"/>
                <a:ea typeface="Calibri"/>
                <a:cs typeface="Calibri"/>
                <a:sym typeface="Calibri"/>
              </a:rPr>
              <a:t>Agent</a:t>
            </a:r>
            <a:endParaRPr/>
          </a:p>
        </p:txBody>
      </p:sp>
      <p:cxnSp>
        <p:nvCxnSpPr>
          <p:cNvPr id="600" name="Google Shape;600;p9"/>
          <p:cNvCxnSpPr>
            <a:stCxn id="598" idx="0"/>
            <a:endCxn id="587" idx="2"/>
          </p:cNvCxnSpPr>
          <p:nvPr/>
        </p:nvCxnSpPr>
        <p:spPr>
          <a:xfrm rot="10800000">
            <a:off x="765422" y="3899128"/>
            <a:ext cx="0" cy="297900"/>
          </a:xfrm>
          <a:prstGeom prst="straightConnector1">
            <a:avLst/>
          </a:prstGeom>
          <a:noFill/>
          <a:ln cap="flat" cmpd="sng" w="38100">
            <a:solidFill>
              <a:srgbClr val="4F6128"/>
            </a:solidFill>
            <a:prstDash val="solid"/>
            <a:round/>
            <a:headEnd len="med" w="med" type="triangle"/>
            <a:tailEnd len="med" w="med" type="triangle"/>
          </a:ln>
        </p:spPr>
      </p:cxnSp>
      <p:sp>
        <p:nvSpPr>
          <p:cNvPr id="601" name="Google Shape;601;p9"/>
          <p:cNvSpPr/>
          <p:nvPr/>
        </p:nvSpPr>
        <p:spPr>
          <a:xfrm>
            <a:off x="368006" y="5075207"/>
            <a:ext cx="794827" cy="585576"/>
          </a:xfrm>
          <a:prstGeom prst="flowChartMultidocument">
            <a:avLst/>
          </a:prstGeom>
          <a:gradFill>
            <a:gsLst>
              <a:gs pos="0">
                <a:srgbClr val="2D5C97"/>
              </a:gs>
              <a:gs pos="80000">
                <a:srgbClr val="3C7AC5"/>
              </a:gs>
              <a:gs pos="100000">
                <a:srgbClr val="397BC9"/>
              </a:gs>
            </a:gsLst>
            <a:lin ang="16200000" scaled="0"/>
          </a:gradFill>
          <a:ln cap="flat" cmpd="sng" w="9525">
            <a:solidFill>
              <a:srgbClr val="36609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72000" lIns="108000" spcFirstLastPara="1" rIns="108000" wrap="square" tIns="72000">
            <a:noAutofit/>
          </a:bodyPr>
          <a:lstStyle/>
          <a:p>
            <a:pPr indent="0" lvl="0" marL="0" marR="0" rtl="0" algn="ctr">
              <a:spcBef>
                <a:spcPts val="0"/>
              </a:spcBef>
              <a:spcAft>
                <a:spcPts val="0"/>
              </a:spcAft>
              <a:buNone/>
            </a:pPr>
            <a:r>
              <a:rPr b="1" i="0" lang="en-US" sz="1400" u="none" cap="none" strike="noStrike">
                <a:solidFill>
                  <a:schemeClr val="lt1"/>
                </a:solidFill>
                <a:latin typeface="Arial"/>
                <a:ea typeface="Arial"/>
                <a:cs typeface="Arial"/>
                <a:sym typeface="Arial"/>
              </a:rPr>
              <a:t>UVM</a:t>
            </a:r>
            <a:br>
              <a:rPr b="1" i="0" lang="en-US" sz="1400" u="none" cap="none" strike="noStrike">
                <a:solidFill>
                  <a:schemeClr val="lt1"/>
                </a:solidFill>
                <a:latin typeface="Arial"/>
                <a:ea typeface="Arial"/>
                <a:cs typeface="Arial"/>
                <a:sym typeface="Arial"/>
              </a:rPr>
            </a:br>
            <a:r>
              <a:rPr b="1" i="0" lang="en-US" sz="1400" u="none" cap="none" strike="noStrike">
                <a:solidFill>
                  <a:schemeClr val="lt1"/>
                </a:solidFill>
                <a:latin typeface="Arial"/>
                <a:ea typeface="Arial"/>
                <a:cs typeface="Arial"/>
                <a:sym typeface="Arial"/>
              </a:rPr>
              <a:t>SEQ</a:t>
            </a:r>
            <a:endParaRPr/>
          </a:p>
        </p:txBody>
      </p:sp>
      <p:cxnSp>
        <p:nvCxnSpPr>
          <p:cNvPr id="602" name="Google Shape;602;p9"/>
          <p:cNvCxnSpPr>
            <a:endCxn id="599" idx="2"/>
          </p:cNvCxnSpPr>
          <p:nvPr/>
        </p:nvCxnSpPr>
        <p:spPr>
          <a:xfrm rot="10800000">
            <a:off x="765421" y="4778050"/>
            <a:ext cx="0" cy="297300"/>
          </a:xfrm>
          <a:prstGeom prst="straightConnector1">
            <a:avLst/>
          </a:prstGeom>
          <a:noFill/>
          <a:ln cap="flat" cmpd="sng" w="38100">
            <a:solidFill>
              <a:srgbClr val="4F6128"/>
            </a:solidFill>
            <a:prstDash val="solid"/>
            <a:round/>
            <a:headEnd len="med" w="med" type="triangle"/>
            <a:tailEnd len="med" w="med" type="triangle"/>
          </a:ln>
        </p:spPr>
      </p:cxnSp>
      <p:sp>
        <p:nvSpPr>
          <p:cNvPr id="603" name="Google Shape;603;p9"/>
          <p:cNvSpPr/>
          <p:nvPr/>
        </p:nvSpPr>
        <p:spPr>
          <a:xfrm>
            <a:off x="1566030" y="4197028"/>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External IF</a:t>
            </a:r>
            <a:endParaRPr/>
          </a:p>
        </p:txBody>
      </p:sp>
      <p:sp>
        <p:nvSpPr>
          <p:cNvPr id="604" name="Google Shape;604;p9"/>
          <p:cNvSpPr/>
          <p:nvPr/>
        </p:nvSpPr>
        <p:spPr>
          <a:xfrm>
            <a:off x="1566030" y="4338869"/>
            <a:ext cx="652885" cy="439181"/>
          </a:xfrm>
          <a:prstGeom prst="rect">
            <a:avLst/>
          </a:prstGeom>
          <a:solidFill>
            <a:srgbClr val="D6E3BC"/>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Calibri"/>
                <a:ea typeface="Calibri"/>
                <a:cs typeface="Calibri"/>
                <a:sym typeface="Calibri"/>
              </a:rPr>
              <a:t>UVM</a:t>
            </a:r>
            <a:br>
              <a:rPr b="1" i="0" lang="en-US" sz="1100" u="none" cap="none" strike="noStrike">
                <a:solidFill>
                  <a:schemeClr val="dk1"/>
                </a:solidFill>
                <a:latin typeface="Calibri"/>
                <a:ea typeface="Calibri"/>
                <a:cs typeface="Calibri"/>
                <a:sym typeface="Calibri"/>
              </a:rPr>
            </a:br>
            <a:r>
              <a:rPr b="1" i="0" lang="en-US" sz="1100" u="none" cap="none" strike="noStrike">
                <a:solidFill>
                  <a:schemeClr val="dk1"/>
                </a:solidFill>
                <a:latin typeface="Calibri"/>
                <a:ea typeface="Calibri"/>
                <a:cs typeface="Calibri"/>
                <a:sym typeface="Calibri"/>
              </a:rPr>
              <a:t>Agent</a:t>
            </a:r>
            <a:endParaRPr/>
          </a:p>
        </p:txBody>
      </p:sp>
      <p:cxnSp>
        <p:nvCxnSpPr>
          <p:cNvPr id="605" name="Google Shape;605;p9"/>
          <p:cNvCxnSpPr>
            <a:stCxn id="603" idx="0"/>
            <a:endCxn id="590" idx="2"/>
          </p:cNvCxnSpPr>
          <p:nvPr/>
        </p:nvCxnSpPr>
        <p:spPr>
          <a:xfrm rot="10800000">
            <a:off x="1892473" y="3899128"/>
            <a:ext cx="0" cy="297900"/>
          </a:xfrm>
          <a:prstGeom prst="straightConnector1">
            <a:avLst/>
          </a:prstGeom>
          <a:noFill/>
          <a:ln cap="flat" cmpd="sng" w="38100">
            <a:solidFill>
              <a:srgbClr val="4F6128"/>
            </a:solidFill>
            <a:prstDash val="solid"/>
            <a:round/>
            <a:headEnd len="med" w="med" type="triangle"/>
            <a:tailEnd len="med" w="med" type="triangle"/>
          </a:ln>
        </p:spPr>
      </p:cxnSp>
      <p:sp>
        <p:nvSpPr>
          <p:cNvPr id="606" name="Google Shape;606;p9"/>
          <p:cNvSpPr/>
          <p:nvPr/>
        </p:nvSpPr>
        <p:spPr>
          <a:xfrm>
            <a:off x="1495059" y="5075207"/>
            <a:ext cx="794827" cy="585576"/>
          </a:xfrm>
          <a:prstGeom prst="flowChartMultidocument">
            <a:avLst/>
          </a:prstGeom>
          <a:gradFill>
            <a:gsLst>
              <a:gs pos="0">
                <a:srgbClr val="2D5C97"/>
              </a:gs>
              <a:gs pos="80000">
                <a:srgbClr val="3C7AC5"/>
              </a:gs>
              <a:gs pos="100000">
                <a:srgbClr val="397BC9"/>
              </a:gs>
            </a:gsLst>
            <a:lin ang="16200000" scaled="0"/>
          </a:gradFill>
          <a:ln cap="flat" cmpd="sng" w="9525">
            <a:solidFill>
              <a:srgbClr val="366092"/>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72000" lIns="108000" spcFirstLastPara="1" rIns="108000" wrap="square" tIns="72000">
            <a:noAutofit/>
          </a:bodyPr>
          <a:lstStyle/>
          <a:p>
            <a:pPr indent="0" lvl="0" marL="0" marR="0" rtl="0" algn="ctr">
              <a:spcBef>
                <a:spcPts val="0"/>
              </a:spcBef>
              <a:spcAft>
                <a:spcPts val="0"/>
              </a:spcAft>
              <a:buNone/>
            </a:pPr>
            <a:r>
              <a:rPr b="1" i="0" lang="en-US" sz="1400" u="none" cap="none" strike="noStrike">
                <a:solidFill>
                  <a:schemeClr val="lt1"/>
                </a:solidFill>
                <a:latin typeface="Arial"/>
                <a:ea typeface="Arial"/>
                <a:cs typeface="Arial"/>
                <a:sym typeface="Arial"/>
              </a:rPr>
              <a:t>UVM</a:t>
            </a:r>
            <a:br>
              <a:rPr b="1" i="0" lang="en-US" sz="1400" u="none" cap="none" strike="noStrike">
                <a:solidFill>
                  <a:schemeClr val="lt1"/>
                </a:solidFill>
                <a:latin typeface="Arial"/>
                <a:ea typeface="Arial"/>
                <a:cs typeface="Arial"/>
                <a:sym typeface="Arial"/>
              </a:rPr>
            </a:br>
            <a:r>
              <a:rPr b="1" i="0" lang="en-US" sz="1400" u="none" cap="none" strike="noStrike">
                <a:solidFill>
                  <a:schemeClr val="lt1"/>
                </a:solidFill>
                <a:latin typeface="Arial"/>
                <a:ea typeface="Arial"/>
                <a:cs typeface="Arial"/>
                <a:sym typeface="Arial"/>
              </a:rPr>
              <a:t>SEQ</a:t>
            </a:r>
            <a:endParaRPr/>
          </a:p>
        </p:txBody>
      </p:sp>
      <p:cxnSp>
        <p:nvCxnSpPr>
          <p:cNvPr id="607" name="Google Shape;607;p9"/>
          <p:cNvCxnSpPr>
            <a:endCxn id="604" idx="2"/>
          </p:cNvCxnSpPr>
          <p:nvPr/>
        </p:nvCxnSpPr>
        <p:spPr>
          <a:xfrm rot="10800000">
            <a:off x="1892473" y="4778050"/>
            <a:ext cx="0" cy="297300"/>
          </a:xfrm>
          <a:prstGeom prst="straightConnector1">
            <a:avLst/>
          </a:prstGeom>
          <a:noFill/>
          <a:ln cap="flat" cmpd="sng" w="38100">
            <a:solidFill>
              <a:srgbClr val="4F6128"/>
            </a:solidFill>
            <a:prstDash val="solid"/>
            <a:round/>
            <a:headEnd len="med" w="med" type="triangle"/>
            <a:tailEnd len="med" w="med" type="triangle"/>
          </a:ln>
        </p:spPr>
      </p:cxnSp>
      <p:cxnSp>
        <p:nvCxnSpPr>
          <p:cNvPr id="608" name="Google Shape;608;p9"/>
          <p:cNvCxnSpPr>
            <a:stCxn id="597" idx="2"/>
          </p:cNvCxnSpPr>
          <p:nvPr/>
        </p:nvCxnSpPr>
        <p:spPr>
          <a:xfrm flipH="1" rot="-5400000">
            <a:off x="596600" y="2102082"/>
            <a:ext cx="282300" cy="55200"/>
          </a:xfrm>
          <a:prstGeom prst="bentConnector3">
            <a:avLst>
              <a:gd fmla="val 49998" name="adj1"/>
            </a:avLst>
          </a:prstGeom>
          <a:noFill/>
          <a:ln cap="flat" cmpd="sng" w="57150">
            <a:solidFill>
              <a:srgbClr val="44546A"/>
            </a:solidFill>
            <a:prstDash val="solid"/>
            <a:round/>
            <a:headEnd len="sm" w="sm" type="none"/>
            <a:tailEnd len="sm" w="sm" type="none"/>
          </a:ln>
        </p:spPr>
      </p:cxnSp>
      <p:cxnSp>
        <p:nvCxnSpPr>
          <p:cNvPr id="609" name="Google Shape;609;p9"/>
          <p:cNvCxnSpPr>
            <a:stCxn id="593" idx="2"/>
            <a:endCxn id="595" idx="0"/>
          </p:cNvCxnSpPr>
          <p:nvPr/>
        </p:nvCxnSpPr>
        <p:spPr>
          <a:xfrm rot="5400000">
            <a:off x="1144203" y="1609632"/>
            <a:ext cx="314100" cy="1071900"/>
          </a:xfrm>
          <a:prstGeom prst="bentConnector3">
            <a:avLst>
              <a:gd fmla="val 49997" name="adj1"/>
            </a:avLst>
          </a:prstGeom>
          <a:noFill/>
          <a:ln cap="flat" cmpd="sng" w="57150">
            <a:solidFill>
              <a:srgbClr val="44546A"/>
            </a:solidFill>
            <a:prstDash val="solid"/>
            <a:round/>
            <a:headEnd len="sm" w="sm" type="none"/>
            <a:tailEnd len="sm" w="sm" type="none"/>
          </a:ln>
        </p:spPr>
      </p:cxnSp>
      <p:cxnSp>
        <p:nvCxnSpPr>
          <p:cNvPr id="610" name="Google Shape;610;p9"/>
          <p:cNvCxnSpPr>
            <a:stCxn id="586" idx="0"/>
            <a:endCxn id="592" idx="2"/>
          </p:cNvCxnSpPr>
          <p:nvPr/>
        </p:nvCxnSpPr>
        <p:spPr>
          <a:xfrm rot="-5400000">
            <a:off x="1182572" y="2466473"/>
            <a:ext cx="292800" cy="1127100"/>
          </a:xfrm>
          <a:prstGeom prst="bentConnector3">
            <a:avLst>
              <a:gd fmla="val 50010" name="adj1"/>
            </a:avLst>
          </a:prstGeom>
          <a:noFill/>
          <a:ln cap="flat" cmpd="sng" w="57150">
            <a:solidFill>
              <a:srgbClr val="44546A"/>
            </a:solidFill>
            <a:prstDash val="solid"/>
            <a:round/>
            <a:headEnd len="sm" w="sm" type="none"/>
            <a:tailEnd len="sm" w="sm" type="none"/>
          </a:ln>
        </p:spPr>
      </p:cxnSp>
      <p:cxnSp>
        <p:nvCxnSpPr>
          <p:cNvPr id="611" name="Google Shape;611;p9"/>
          <p:cNvCxnSpPr>
            <a:stCxn id="596" idx="2"/>
            <a:endCxn id="589" idx="0"/>
          </p:cNvCxnSpPr>
          <p:nvPr/>
        </p:nvCxnSpPr>
        <p:spPr>
          <a:xfrm flipH="1" rot="-5400000">
            <a:off x="1182572" y="2466411"/>
            <a:ext cx="292800" cy="1127100"/>
          </a:xfrm>
          <a:prstGeom prst="bentConnector3">
            <a:avLst>
              <a:gd fmla="val 50010" name="adj1"/>
            </a:avLst>
          </a:prstGeom>
          <a:noFill/>
          <a:ln cap="flat" cmpd="sng" w="57150">
            <a:solidFill>
              <a:srgbClr val="44546A"/>
            </a:solidFill>
            <a:prstDash val="solid"/>
            <a:round/>
            <a:headEnd len="sm" w="sm" type="none"/>
            <a:tailEnd len="sm" w="sm" type="none"/>
          </a:ln>
        </p:spPr>
      </p:cxnSp>
      <p:grpSp>
        <p:nvGrpSpPr>
          <p:cNvPr id="612" name="Google Shape;612;p9"/>
          <p:cNvGrpSpPr/>
          <p:nvPr/>
        </p:nvGrpSpPr>
        <p:grpSpPr>
          <a:xfrm>
            <a:off x="1562715" y="3171795"/>
            <a:ext cx="652885" cy="722788"/>
            <a:chOff x="1718430" y="3457159"/>
            <a:chExt cx="652885" cy="722788"/>
          </a:xfrm>
        </p:grpSpPr>
        <p:sp>
          <p:nvSpPr>
            <p:cNvPr id="613" name="Google Shape;613;p9"/>
            <p:cNvSpPr/>
            <p:nvPr/>
          </p:nvSpPr>
          <p:spPr>
            <a:xfrm>
              <a:off x="1718430" y="3599000"/>
              <a:ext cx="652885" cy="439181"/>
            </a:xfrm>
            <a:prstGeom prst="rect">
              <a:avLst/>
            </a:prstGeom>
            <a:solidFill>
              <a:schemeClr val="l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Calibri"/>
                  <a:ea typeface="Calibri"/>
                  <a:cs typeface="Calibri"/>
                  <a:sym typeface="Calibri"/>
                </a:rPr>
                <a:t>IP2</a:t>
              </a:r>
              <a:endParaRPr/>
            </a:p>
          </p:txBody>
        </p:sp>
        <p:sp>
          <p:nvSpPr>
            <p:cNvPr id="614" name="Google Shape;614;p9"/>
            <p:cNvSpPr/>
            <p:nvPr/>
          </p:nvSpPr>
          <p:spPr>
            <a:xfrm>
              <a:off x="1718430" y="3457159"/>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Internal IF</a:t>
              </a:r>
              <a:endParaRPr/>
            </a:p>
          </p:txBody>
        </p:sp>
        <p:sp>
          <p:nvSpPr>
            <p:cNvPr id="615" name="Google Shape;615;p9"/>
            <p:cNvSpPr/>
            <p:nvPr/>
          </p:nvSpPr>
          <p:spPr>
            <a:xfrm>
              <a:off x="1718430" y="4033553"/>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External IF</a:t>
              </a:r>
              <a:endParaRPr/>
            </a:p>
          </p:txBody>
        </p:sp>
      </p:grpSp>
      <p:grpSp>
        <p:nvGrpSpPr>
          <p:cNvPr id="616" name="Google Shape;616;p9"/>
          <p:cNvGrpSpPr/>
          <p:nvPr/>
        </p:nvGrpSpPr>
        <p:grpSpPr>
          <a:xfrm>
            <a:off x="440135" y="3167756"/>
            <a:ext cx="652886" cy="722788"/>
            <a:chOff x="438978" y="3304759"/>
            <a:chExt cx="652886" cy="722788"/>
          </a:xfrm>
        </p:grpSpPr>
        <p:sp>
          <p:nvSpPr>
            <p:cNvPr id="617" name="Google Shape;617;p9"/>
            <p:cNvSpPr/>
            <p:nvPr/>
          </p:nvSpPr>
          <p:spPr>
            <a:xfrm>
              <a:off x="438978" y="3446600"/>
              <a:ext cx="652885" cy="439181"/>
            </a:xfrm>
            <a:prstGeom prst="rect">
              <a:avLst/>
            </a:prstGeom>
            <a:solidFill>
              <a:schemeClr val="l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Calibri"/>
                  <a:ea typeface="Calibri"/>
                  <a:cs typeface="Calibri"/>
                  <a:sym typeface="Calibri"/>
                </a:rPr>
                <a:t>IP</a:t>
              </a:r>
              <a:endParaRPr/>
            </a:p>
          </p:txBody>
        </p:sp>
        <p:sp>
          <p:nvSpPr>
            <p:cNvPr id="618" name="Google Shape;618;p9"/>
            <p:cNvSpPr/>
            <p:nvPr/>
          </p:nvSpPr>
          <p:spPr>
            <a:xfrm>
              <a:off x="438979" y="3304759"/>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Internal IF</a:t>
              </a:r>
              <a:endParaRPr/>
            </a:p>
          </p:txBody>
        </p:sp>
        <p:sp>
          <p:nvSpPr>
            <p:cNvPr id="619" name="Google Shape;619;p9"/>
            <p:cNvSpPr/>
            <p:nvPr/>
          </p:nvSpPr>
          <p:spPr>
            <a:xfrm>
              <a:off x="438979" y="3881153"/>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External IF</a:t>
              </a:r>
              <a:endParaRPr/>
            </a:p>
          </p:txBody>
        </p:sp>
      </p:grpSp>
      <p:sp>
        <p:nvSpPr>
          <p:cNvPr id="620" name="Google Shape;620;p9"/>
          <p:cNvSpPr/>
          <p:nvPr/>
        </p:nvSpPr>
        <p:spPr>
          <a:xfrm>
            <a:off x="442491" y="2306728"/>
            <a:ext cx="652885" cy="439181"/>
          </a:xfrm>
          <a:prstGeom prst="rect">
            <a:avLst/>
          </a:prstGeom>
          <a:solidFill>
            <a:srgbClr val="D6E3BC"/>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Calibri"/>
                <a:ea typeface="Calibri"/>
                <a:cs typeface="Calibri"/>
                <a:sym typeface="Calibri"/>
              </a:rPr>
              <a:t>UVM</a:t>
            </a:r>
            <a:br>
              <a:rPr b="1" i="0" lang="en-US" sz="1100" u="none" cap="none" strike="noStrike">
                <a:solidFill>
                  <a:schemeClr val="dk1"/>
                </a:solidFill>
                <a:latin typeface="Calibri"/>
                <a:ea typeface="Calibri"/>
                <a:cs typeface="Calibri"/>
                <a:sym typeface="Calibri"/>
              </a:rPr>
            </a:br>
            <a:r>
              <a:rPr b="1" i="0" lang="en-US" sz="1100" u="none" cap="none" strike="noStrike">
                <a:solidFill>
                  <a:schemeClr val="dk1"/>
                </a:solidFill>
                <a:latin typeface="Calibri"/>
                <a:ea typeface="Calibri"/>
                <a:cs typeface="Calibri"/>
                <a:sym typeface="Calibri"/>
              </a:rPr>
              <a:t>Agent</a:t>
            </a:r>
            <a:endParaRPr/>
          </a:p>
        </p:txBody>
      </p:sp>
      <p:grpSp>
        <p:nvGrpSpPr>
          <p:cNvPr id="621" name="Google Shape;621;p9"/>
          <p:cNvGrpSpPr/>
          <p:nvPr/>
        </p:nvGrpSpPr>
        <p:grpSpPr>
          <a:xfrm>
            <a:off x="6899133" y="1885897"/>
            <a:ext cx="5181347" cy="4007237"/>
            <a:chOff x="6899133" y="1885897"/>
            <a:chExt cx="5181347" cy="4007237"/>
          </a:xfrm>
        </p:grpSpPr>
        <p:sp>
          <p:nvSpPr>
            <p:cNvPr id="622" name="Google Shape;622;p9"/>
            <p:cNvSpPr/>
            <p:nvPr/>
          </p:nvSpPr>
          <p:spPr>
            <a:xfrm>
              <a:off x="7421948" y="1885897"/>
              <a:ext cx="3969951" cy="3318740"/>
            </a:xfrm>
            <a:prstGeom prst="roundRect">
              <a:avLst>
                <a:gd fmla="val 10183" name="adj"/>
              </a:avLst>
            </a:prstGeom>
            <a:gradFill>
              <a:gsLst>
                <a:gs pos="0">
                  <a:srgbClr val="9FC3FF"/>
                </a:gs>
                <a:gs pos="35000">
                  <a:srgbClr val="BDD5FF"/>
                </a:gs>
                <a:gs pos="100000">
                  <a:srgbClr val="E4EEFF"/>
                </a:gs>
              </a:gsLst>
              <a:lin ang="16200000" scaled="0"/>
            </a:gradFill>
            <a:ln cap="flat" cmpd="sng" w="9525">
              <a:solidFill>
                <a:srgbClr val="4A7DBA"/>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23" name="Google Shape;623;p9"/>
            <p:cNvSpPr/>
            <p:nvPr/>
          </p:nvSpPr>
          <p:spPr>
            <a:xfrm>
              <a:off x="7951870" y="4337655"/>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Bus IF</a:t>
              </a:r>
              <a:endParaRPr/>
            </a:p>
          </p:txBody>
        </p:sp>
        <p:sp>
          <p:nvSpPr>
            <p:cNvPr id="624" name="Google Shape;624;p9"/>
            <p:cNvSpPr/>
            <p:nvPr/>
          </p:nvSpPr>
          <p:spPr>
            <a:xfrm>
              <a:off x="7951870" y="4479496"/>
              <a:ext cx="652885" cy="439181"/>
            </a:xfrm>
            <a:prstGeom prst="rect">
              <a:avLst/>
            </a:prstGeom>
            <a:solidFill>
              <a:schemeClr val="l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Arial"/>
                  <a:ea typeface="Arial"/>
                  <a:cs typeface="Arial"/>
                  <a:sym typeface="Arial"/>
                </a:rPr>
                <a:t>Display</a:t>
              </a:r>
              <a:endParaRPr/>
            </a:p>
            <a:p>
              <a:pPr indent="0" lvl="0" marL="0" marR="0" rtl="0" algn="ctr">
                <a:spcBef>
                  <a:spcPts val="0"/>
                </a:spcBef>
                <a:spcAft>
                  <a:spcPts val="0"/>
                </a:spcAft>
                <a:buNone/>
              </a:pPr>
              <a:r>
                <a:rPr b="1" i="0" lang="en-US" sz="1100" u="none" cap="none" strike="noStrike">
                  <a:solidFill>
                    <a:schemeClr val="dk1"/>
                  </a:solidFill>
                  <a:latin typeface="Arial"/>
                  <a:ea typeface="Arial"/>
                  <a:cs typeface="Arial"/>
                  <a:sym typeface="Arial"/>
                </a:rPr>
                <a:t>Processor</a:t>
              </a:r>
              <a:endParaRPr/>
            </a:p>
          </p:txBody>
        </p:sp>
        <p:pic>
          <p:nvPicPr>
            <p:cNvPr id="625" name="Google Shape;625;p9"/>
            <p:cNvPicPr preferRelativeResize="0"/>
            <p:nvPr/>
          </p:nvPicPr>
          <p:blipFill rotWithShape="1">
            <a:blip r:embed="rId6">
              <a:alphaModFix/>
            </a:blip>
            <a:srcRect b="15985" l="69282" r="5264" t="15656"/>
            <a:stretch/>
          </p:blipFill>
          <p:spPr>
            <a:xfrm>
              <a:off x="8107699" y="5363821"/>
              <a:ext cx="335603" cy="529313"/>
            </a:xfrm>
            <a:prstGeom prst="rect">
              <a:avLst/>
            </a:prstGeom>
            <a:noFill/>
            <a:ln cap="flat" cmpd="sng" w="19050">
              <a:solidFill>
                <a:schemeClr val="dk1"/>
              </a:solidFill>
              <a:prstDash val="solid"/>
              <a:round/>
              <a:headEnd len="sm" w="sm" type="none"/>
              <a:tailEnd len="sm" w="sm" type="none"/>
            </a:ln>
          </p:spPr>
        </p:pic>
        <p:pic>
          <p:nvPicPr>
            <p:cNvPr id="626" name="Google Shape;626;p9"/>
            <p:cNvPicPr preferRelativeResize="0"/>
            <p:nvPr/>
          </p:nvPicPr>
          <p:blipFill rotWithShape="1">
            <a:blip r:embed="rId7">
              <a:alphaModFix/>
            </a:blip>
            <a:srcRect b="0" l="0" r="0" t="0"/>
            <a:stretch/>
          </p:blipFill>
          <p:spPr>
            <a:xfrm>
              <a:off x="8715436" y="5353064"/>
              <a:ext cx="666722" cy="400033"/>
            </a:xfrm>
            <a:prstGeom prst="rect">
              <a:avLst/>
            </a:prstGeom>
            <a:noFill/>
            <a:ln cap="flat" cmpd="sng" w="9525">
              <a:solidFill>
                <a:schemeClr val="dk1"/>
              </a:solidFill>
              <a:prstDash val="solid"/>
              <a:round/>
              <a:headEnd len="sm" w="sm" type="none"/>
              <a:tailEnd len="sm" w="sm" type="none"/>
            </a:ln>
          </p:spPr>
        </p:pic>
        <p:sp>
          <p:nvSpPr>
            <p:cNvPr id="627" name="Google Shape;627;p9"/>
            <p:cNvSpPr/>
            <p:nvPr/>
          </p:nvSpPr>
          <p:spPr>
            <a:xfrm>
              <a:off x="8713731" y="4337655"/>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Bus IF</a:t>
              </a:r>
              <a:endParaRPr/>
            </a:p>
          </p:txBody>
        </p:sp>
        <p:sp>
          <p:nvSpPr>
            <p:cNvPr id="628" name="Google Shape;628;p9"/>
            <p:cNvSpPr/>
            <p:nvPr/>
          </p:nvSpPr>
          <p:spPr>
            <a:xfrm>
              <a:off x="8713731" y="4479496"/>
              <a:ext cx="652885" cy="439181"/>
            </a:xfrm>
            <a:prstGeom prst="rect">
              <a:avLst/>
            </a:prstGeom>
            <a:solidFill>
              <a:schemeClr val="l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Arial Narrow"/>
                  <a:ea typeface="Arial Narrow"/>
                  <a:cs typeface="Arial Narrow"/>
                  <a:sym typeface="Arial Narrow"/>
                </a:rPr>
                <a:t>Touchpad</a:t>
              </a:r>
              <a:endParaRPr/>
            </a:p>
          </p:txBody>
        </p:sp>
        <p:cxnSp>
          <p:nvCxnSpPr>
            <p:cNvPr id="629" name="Google Shape;629;p9"/>
            <p:cNvCxnSpPr/>
            <p:nvPr/>
          </p:nvCxnSpPr>
          <p:spPr>
            <a:xfrm rot="-5400000">
              <a:off x="8892474" y="5210181"/>
              <a:ext cx="295401" cy="0"/>
            </a:xfrm>
            <a:prstGeom prst="bentConnector3">
              <a:avLst>
                <a:gd fmla="val 50000" name="adj1"/>
              </a:avLst>
            </a:prstGeom>
            <a:noFill/>
            <a:ln cap="flat" cmpd="sng" w="38100">
              <a:solidFill>
                <a:srgbClr val="4F6128"/>
              </a:solidFill>
              <a:prstDash val="solid"/>
              <a:round/>
              <a:headEnd len="med" w="med" type="triangle"/>
              <a:tailEnd len="med" w="med" type="triangle"/>
            </a:ln>
          </p:spPr>
        </p:cxnSp>
        <p:pic>
          <p:nvPicPr>
            <p:cNvPr descr="Image result for iphone camera icon" id="630" name="Google Shape;630;p9"/>
            <p:cNvPicPr preferRelativeResize="0"/>
            <p:nvPr/>
          </p:nvPicPr>
          <p:blipFill rotWithShape="1">
            <a:blip r:embed="rId8">
              <a:alphaModFix/>
            </a:blip>
            <a:srcRect b="20701" l="27170" r="30840" t="18256"/>
            <a:stretch/>
          </p:blipFill>
          <p:spPr>
            <a:xfrm>
              <a:off x="10403259" y="5360801"/>
              <a:ext cx="415065" cy="415065"/>
            </a:xfrm>
            <a:prstGeom prst="roundRect">
              <a:avLst>
                <a:gd fmla="val 16667" name="adj"/>
              </a:avLst>
            </a:prstGeom>
            <a:noFill/>
            <a:ln>
              <a:noFill/>
            </a:ln>
          </p:spPr>
        </p:pic>
        <p:sp>
          <p:nvSpPr>
            <p:cNvPr id="631" name="Google Shape;631;p9"/>
            <p:cNvSpPr/>
            <p:nvPr/>
          </p:nvSpPr>
          <p:spPr>
            <a:xfrm>
              <a:off x="10284300" y="4337655"/>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Bus IF</a:t>
              </a:r>
              <a:endParaRPr/>
            </a:p>
          </p:txBody>
        </p:sp>
        <p:sp>
          <p:nvSpPr>
            <p:cNvPr id="632" name="Google Shape;632;p9"/>
            <p:cNvSpPr/>
            <p:nvPr/>
          </p:nvSpPr>
          <p:spPr>
            <a:xfrm>
              <a:off x="10284299" y="4479496"/>
              <a:ext cx="652885" cy="439181"/>
            </a:xfrm>
            <a:prstGeom prst="rect">
              <a:avLst/>
            </a:prstGeom>
            <a:solidFill>
              <a:schemeClr val="l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Arial"/>
                  <a:ea typeface="Arial"/>
                  <a:cs typeface="Arial"/>
                  <a:sym typeface="Arial"/>
                </a:rPr>
                <a:t>Camera</a:t>
              </a:r>
              <a:endParaRPr/>
            </a:p>
          </p:txBody>
        </p:sp>
        <p:pic>
          <p:nvPicPr>
            <p:cNvPr descr="Image result for wifi icon iphone" id="633" name="Google Shape;633;p9"/>
            <p:cNvPicPr preferRelativeResize="0"/>
            <p:nvPr/>
          </p:nvPicPr>
          <p:blipFill rotWithShape="1">
            <a:blip r:embed="rId9">
              <a:alphaModFix/>
            </a:blip>
            <a:srcRect b="0" l="0" r="0" t="0"/>
            <a:stretch/>
          </p:blipFill>
          <p:spPr>
            <a:xfrm>
              <a:off x="6899133" y="3668363"/>
              <a:ext cx="493444" cy="388997"/>
            </a:xfrm>
            <a:prstGeom prst="rect">
              <a:avLst/>
            </a:prstGeom>
            <a:noFill/>
            <a:ln>
              <a:noFill/>
            </a:ln>
          </p:spPr>
        </p:pic>
        <p:sp>
          <p:nvSpPr>
            <p:cNvPr id="634" name="Google Shape;634;p9"/>
            <p:cNvSpPr/>
            <p:nvPr/>
          </p:nvSpPr>
          <p:spPr>
            <a:xfrm>
              <a:off x="7765494" y="3707234"/>
              <a:ext cx="652885" cy="439181"/>
            </a:xfrm>
            <a:prstGeom prst="rect">
              <a:avLst/>
            </a:prstGeom>
            <a:solidFill>
              <a:schemeClr val="l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Arial"/>
                  <a:ea typeface="Arial"/>
                  <a:cs typeface="Arial"/>
                  <a:sym typeface="Arial"/>
                </a:rPr>
                <a:t>WiFi</a:t>
              </a:r>
              <a:br>
                <a:rPr b="1" i="0" lang="en-US" sz="1100" u="none" cap="none" strike="noStrike">
                  <a:solidFill>
                    <a:schemeClr val="dk1"/>
                  </a:solidFill>
                  <a:latin typeface="Arial"/>
                  <a:ea typeface="Arial"/>
                  <a:cs typeface="Arial"/>
                  <a:sym typeface="Arial"/>
                </a:rPr>
              </a:br>
              <a:r>
                <a:rPr b="1" i="0" lang="en-US" sz="1100" u="none" cap="none" strike="noStrike">
                  <a:solidFill>
                    <a:schemeClr val="dk1"/>
                  </a:solidFill>
                  <a:latin typeface="Arial"/>
                  <a:ea typeface="Arial"/>
                  <a:cs typeface="Arial"/>
                  <a:sym typeface="Arial"/>
                </a:rPr>
                <a:t>Modem</a:t>
              </a:r>
              <a:endParaRPr/>
            </a:p>
          </p:txBody>
        </p:sp>
        <p:sp>
          <p:nvSpPr>
            <p:cNvPr id="635" name="Google Shape;635;p9"/>
            <p:cNvSpPr/>
            <p:nvPr/>
          </p:nvSpPr>
          <p:spPr>
            <a:xfrm rot="5400000">
              <a:off x="8274629" y="3857828"/>
              <a:ext cx="437613" cy="133122"/>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Bus IF</a:t>
              </a:r>
              <a:endParaRPr/>
            </a:p>
          </p:txBody>
        </p:sp>
        <p:sp>
          <p:nvSpPr>
            <p:cNvPr id="636" name="Google Shape;636;p9"/>
            <p:cNvSpPr/>
            <p:nvPr/>
          </p:nvSpPr>
          <p:spPr>
            <a:xfrm rot="-5400000">
              <a:off x="7331625" y="2699127"/>
              <a:ext cx="404713" cy="170138"/>
            </a:xfrm>
            <a:prstGeom prst="triangle">
              <a:avLst>
                <a:gd fmla="val 50000"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637" name="Google Shape;637;p9"/>
            <p:cNvSpPr/>
            <p:nvPr/>
          </p:nvSpPr>
          <p:spPr>
            <a:xfrm rot="5400000">
              <a:off x="10185045" y="2793083"/>
              <a:ext cx="429768" cy="133122"/>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Bus IF</a:t>
              </a:r>
              <a:endParaRPr/>
            </a:p>
          </p:txBody>
        </p:sp>
        <p:sp>
          <p:nvSpPr>
            <p:cNvPr id="638" name="Google Shape;638;p9"/>
            <p:cNvSpPr/>
            <p:nvPr/>
          </p:nvSpPr>
          <p:spPr>
            <a:xfrm>
              <a:off x="10469805" y="2640054"/>
              <a:ext cx="652885" cy="439181"/>
            </a:xfrm>
            <a:prstGeom prst="rect">
              <a:avLst/>
            </a:prstGeom>
            <a:solidFill>
              <a:schemeClr val="l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Arial"/>
                  <a:ea typeface="Arial"/>
                  <a:cs typeface="Arial"/>
                  <a:sym typeface="Arial"/>
                </a:rPr>
                <a:t>GPS</a:t>
              </a:r>
              <a:endParaRPr/>
            </a:p>
          </p:txBody>
        </p:sp>
        <p:sp>
          <p:nvSpPr>
            <p:cNvPr id="639" name="Google Shape;639;p9"/>
            <p:cNvSpPr/>
            <p:nvPr/>
          </p:nvSpPr>
          <p:spPr>
            <a:xfrm rot="5400000">
              <a:off x="10180655" y="3325865"/>
              <a:ext cx="436322" cy="133122"/>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Bus IF</a:t>
              </a:r>
              <a:endParaRPr/>
            </a:p>
          </p:txBody>
        </p:sp>
        <p:sp>
          <p:nvSpPr>
            <p:cNvPr id="640" name="Google Shape;640;p9"/>
            <p:cNvSpPr/>
            <p:nvPr/>
          </p:nvSpPr>
          <p:spPr>
            <a:xfrm>
              <a:off x="10468692" y="3174625"/>
              <a:ext cx="652885" cy="439181"/>
            </a:xfrm>
            <a:prstGeom prst="rect">
              <a:avLst/>
            </a:prstGeom>
            <a:solidFill>
              <a:schemeClr val="l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Arial"/>
                  <a:ea typeface="Arial"/>
                  <a:cs typeface="Arial"/>
                  <a:sym typeface="Arial"/>
                </a:rPr>
                <a:t>Bluetooth</a:t>
              </a:r>
              <a:endParaRPr/>
            </a:p>
          </p:txBody>
        </p:sp>
        <p:sp>
          <p:nvSpPr>
            <p:cNvPr id="641" name="Google Shape;641;p9"/>
            <p:cNvSpPr/>
            <p:nvPr/>
          </p:nvSpPr>
          <p:spPr>
            <a:xfrm rot="5400000">
              <a:off x="10178925" y="3840523"/>
              <a:ext cx="437558" cy="133122"/>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Bus IF</a:t>
              </a:r>
              <a:endParaRPr/>
            </a:p>
          </p:txBody>
        </p:sp>
        <p:sp>
          <p:nvSpPr>
            <p:cNvPr id="642" name="Google Shape;642;p9"/>
            <p:cNvSpPr/>
            <p:nvPr/>
          </p:nvSpPr>
          <p:spPr>
            <a:xfrm>
              <a:off x="10467580" y="3689901"/>
              <a:ext cx="652885" cy="439181"/>
            </a:xfrm>
            <a:prstGeom prst="rect">
              <a:avLst/>
            </a:prstGeom>
            <a:solidFill>
              <a:schemeClr val="l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Arial"/>
                  <a:ea typeface="Arial"/>
                  <a:cs typeface="Arial"/>
                  <a:sym typeface="Arial"/>
                </a:rPr>
                <a:t>NFC</a:t>
              </a:r>
              <a:endParaRPr/>
            </a:p>
          </p:txBody>
        </p:sp>
        <p:sp>
          <p:nvSpPr>
            <p:cNvPr id="643" name="Google Shape;643;p9"/>
            <p:cNvSpPr/>
            <p:nvPr/>
          </p:nvSpPr>
          <p:spPr>
            <a:xfrm rot="-5400000">
              <a:off x="7339817" y="3842540"/>
              <a:ext cx="404713" cy="153754"/>
            </a:xfrm>
            <a:prstGeom prst="triangle">
              <a:avLst>
                <a:gd fmla="val 50000"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644" name="Google Shape;644;p9"/>
            <p:cNvSpPr/>
            <p:nvPr/>
          </p:nvSpPr>
          <p:spPr>
            <a:xfrm>
              <a:off x="10173501" y="1969669"/>
              <a:ext cx="652885" cy="292787"/>
            </a:xfrm>
            <a:prstGeom prst="rect">
              <a:avLst/>
            </a:prstGeom>
            <a:solidFill>
              <a:schemeClr val="l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Arial"/>
                  <a:ea typeface="Arial"/>
                  <a:cs typeface="Arial"/>
                  <a:sym typeface="Arial"/>
                </a:rPr>
                <a:t>Power</a:t>
              </a:r>
              <a:endParaRPr/>
            </a:p>
          </p:txBody>
        </p:sp>
        <p:sp>
          <p:nvSpPr>
            <p:cNvPr id="645" name="Google Shape;645;p9"/>
            <p:cNvSpPr/>
            <p:nvPr/>
          </p:nvSpPr>
          <p:spPr>
            <a:xfrm>
              <a:off x="10173501" y="2262566"/>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Bus IF</a:t>
              </a:r>
              <a:endParaRPr/>
            </a:p>
          </p:txBody>
        </p:sp>
        <p:cxnSp>
          <p:nvCxnSpPr>
            <p:cNvPr id="646" name="Google Shape;646;p9"/>
            <p:cNvCxnSpPr/>
            <p:nvPr/>
          </p:nvCxnSpPr>
          <p:spPr>
            <a:xfrm rot="-5400000">
              <a:off x="10461730" y="5209296"/>
              <a:ext cx="295401" cy="0"/>
            </a:xfrm>
            <a:prstGeom prst="bentConnector3">
              <a:avLst>
                <a:gd fmla="val 50000" name="adj1"/>
              </a:avLst>
            </a:prstGeom>
            <a:noFill/>
            <a:ln cap="flat" cmpd="sng" w="38100">
              <a:solidFill>
                <a:srgbClr val="4F6128"/>
              </a:solidFill>
              <a:prstDash val="solid"/>
              <a:round/>
              <a:headEnd len="med" w="med" type="triangle"/>
              <a:tailEnd len="med" w="med" type="triangle"/>
            </a:ln>
          </p:spPr>
        </p:cxnSp>
        <p:cxnSp>
          <p:nvCxnSpPr>
            <p:cNvPr id="647" name="Google Shape;647;p9"/>
            <p:cNvCxnSpPr/>
            <p:nvPr/>
          </p:nvCxnSpPr>
          <p:spPr>
            <a:xfrm rot="-5400000">
              <a:off x="8131180" y="5214414"/>
              <a:ext cx="295401" cy="0"/>
            </a:xfrm>
            <a:prstGeom prst="bentConnector3">
              <a:avLst>
                <a:gd fmla="val 50000" name="adj1"/>
              </a:avLst>
            </a:prstGeom>
            <a:noFill/>
            <a:ln cap="flat" cmpd="sng" w="38100">
              <a:solidFill>
                <a:srgbClr val="4F6128"/>
              </a:solidFill>
              <a:prstDash val="solid"/>
              <a:round/>
              <a:headEnd len="med" w="med" type="triangle"/>
              <a:tailEnd len="med" w="med" type="triangle"/>
            </a:ln>
          </p:spPr>
        </p:cxnSp>
        <p:pic>
          <p:nvPicPr>
            <p:cNvPr id="648" name="Google Shape;648;p9"/>
            <p:cNvPicPr preferRelativeResize="0"/>
            <p:nvPr/>
          </p:nvPicPr>
          <p:blipFill rotWithShape="1">
            <a:blip r:embed="rId10">
              <a:alphaModFix/>
            </a:blip>
            <a:srcRect b="21872" l="29442" r="31742" t="17142"/>
            <a:stretch/>
          </p:blipFill>
          <p:spPr>
            <a:xfrm>
              <a:off x="11549965" y="3649742"/>
              <a:ext cx="530515" cy="519491"/>
            </a:xfrm>
            <a:prstGeom prst="rect">
              <a:avLst/>
            </a:prstGeom>
            <a:noFill/>
            <a:ln>
              <a:noFill/>
            </a:ln>
          </p:spPr>
        </p:pic>
        <p:pic>
          <p:nvPicPr>
            <p:cNvPr id="649" name="Google Shape;649;p9"/>
            <p:cNvPicPr preferRelativeResize="0"/>
            <p:nvPr/>
          </p:nvPicPr>
          <p:blipFill rotWithShape="1">
            <a:blip r:embed="rId11">
              <a:alphaModFix/>
            </a:blip>
            <a:srcRect b="0" l="30603" r="21317" t="0"/>
            <a:stretch/>
          </p:blipFill>
          <p:spPr>
            <a:xfrm>
              <a:off x="11547874" y="3181372"/>
              <a:ext cx="276572" cy="429215"/>
            </a:xfrm>
            <a:prstGeom prst="rect">
              <a:avLst/>
            </a:prstGeom>
            <a:noFill/>
            <a:ln>
              <a:noFill/>
            </a:ln>
          </p:spPr>
        </p:pic>
        <p:pic>
          <p:nvPicPr>
            <p:cNvPr id="650" name="Google Shape;650;p9"/>
            <p:cNvPicPr preferRelativeResize="0"/>
            <p:nvPr/>
          </p:nvPicPr>
          <p:blipFill rotWithShape="1">
            <a:blip r:embed="rId12">
              <a:alphaModFix/>
            </a:blip>
            <a:srcRect b="10703" l="18212" r="17641" t="5972"/>
            <a:stretch/>
          </p:blipFill>
          <p:spPr>
            <a:xfrm>
              <a:off x="11590980" y="2628759"/>
              <a:ext cx="355482" cy="461771"/>
            </a:xfrm>
            <a:prstGeom prst="rect">
              <a:avLst/>
            </a:prstGeom>
            <a:noFill/>
            <a:ln>
              <a:noFill/>
            </a:ln>
          </p:spPr>
        </p:pic>
        <p:cxnSp>
          <p:nvCxnSpPr>
            <p:cNvPr id="651" name="Google Shape;651;p9"/>
            <p:cNvCxnSpPr>
              <a:stCxn id="648" idx="1"/>
              <a:endCxn id="652" idx="0"/>
            </p:cNvCxnSpPr>
            <p:nvPr/>
          </p:nvCxnSpPr>
          <p:spPr>
            <a:xfrm rot="10800000">
              <a:off x="11245165" y="3907088"/>
              <a:ext cx="304800" cy="2400"/>
            </a:xfrm>
            <a:prstGeom prst="bentConnector3">
              <a:avLst>
                <a:gd fmla="val 50000" name="adj1"/>
              </a:avLst>
            </a:prstGeom>
            <a:noFill/>
            <a:ln cap="flat" cmpd="sng" w="38100">
              <a:solidFill>
                <a:srgbClr val="4F6128"/>
              </a:solidFill>
              <a:prstDash val="solid"/>
              <a:round/>
              <a:headEnd len="med" w="med" type="triangle"/>
              <a:tailEnd len="med" w="med" type="triangle"/>
            </a:ln>
          </p:spPr>
        </p:cxnSp>
        <p:cxnSp>
          <p:nvCxnSpPr>
            <p:cNvPr id="653" name="Google Shape;653;p9"/>
            <p:cNvCxnSpPr>
              <a:stCxn id="649" idx="1"/>
              <a:endCxn id="654" idx="0"/>
            </p:cNvCxnSpPr>
            <p:nvPr/>
          </p:nvCxnSpPr>
          <p:spPr>
            <a:xfrm rot="10800000">
              <a:off x="11245174" y="3395380"/>
              <a:ext cx="302700" cy="600"/>
            </a:xfrm>
            <a:prstGeom prst="bentConnector3">
              <a:avLst>
                <a:gd fmla="val 50000" name="adj1"/>
              </a:avLst>
            </a:prstGeom>
            <a:noFill/>
            <a:ln cap="flat" cmpd="sng" w="38100">
              <a:solidFill>
                <a:srgbClr val="4F6128"/>
              </a:solidFill>
              <a:prstDash val="solid"/>
              <a:round/>
              <a:headEnd len="med" w="med" type="triangle"/>
              <a:tailEnd len="med" w="med" type="triangle"/>
            </a:ln>
          </p:spPr>
        </p:cxnSp>
        <p:cxnSp>
          <p:nvCxnSpPr>
            <p:cNvPr id="655" name="Google Shape;655;p9"/>
            <p:cNvCxnSpPr>
              <a:stCxn id="650" idx="1"/>
              <a:endCxn id="656" idx="0"/>
            </p:cNvCxnSpPr>
            <p:nvPr/>
          </p:nvCxnSpPr>
          <p:spPr>
            <a:xfrm flipH="1">
              <a:off x="11245080" y="2859645"/>
              <a:ext cx="345900" cy="600"/>
            </a:xfrm>
            <a:prstGeom prst="bentConnector3">
              <a:avLst>
                <a:gd fmla="val 50000" name="adj1"/>
              </a:avLst>
            </a:prstGeom>
            <a:noFill/>
            <a:ln cap="flat" cmpd="sng" w="38100">
              <a:solidFill>
                <a:srgbClr val="4F6128"/>
              </a:solidFill>
              <a:prstDash val="solid"/>
              <a:round/>
              <a:headEnd len="med" w="med" type="triangle"/>
              <a:tailEnd len="med" w="med" type="triangle"/>
            </a:ln>
          </p:spPr>
        </p:cxnSp>
        <p:cxnSp>
          <p:nvCxnSpPr>
            <p:cNvPr id="657" name="Google Shape;657;p9"/>
            <p:cNvCxnSpPr>
              <a:endCxn id="636" idx="0"/>
            </p:cNvCxnSpPr>
            <p:nvPr/>
          </p:nvCxnSpPr>
          <p:spPr>
            <a:xfrm flipH="1" rot="-5400000">
              <a:off x="7108263" y="2443546"/>
              <a:ext cx="372300" cy="309000"/>
            </a:xfrm>
            <a:prstGeom prst="bentConnector2">
              <a:avLst/>
            </a:prstGeom>
            <a:noFill/>
            <a:ln cap="flat" cmpd="sng" w="19050">
              <a:solidFill>
                <a:srgbClr val="44546A"/>
              </a:solidFill>
              <a:prstDash val="solid"/>
              <a:round/>
              <a:headEnd len="sm" w="sm" type="none"/>
              <a:tailEnd len="sm" w="sm" type="none"/>
            </a:ln>
          </p:spPr>
        </p:cxnSp>
        <p:cxnSp>
          <p:nvCxnSpPr>
            <p:cNvPr id="658" name="Google Shape;658;p9"/>
            <p:cNvCxnSpPr/>
            <p:nvPr/>
          </p:nvCxnSpPr>
          <p:spPr>
            <a:xfrm>
              <a:off x="10499943" y="2408960"/>
              <a:ext cx="0" cy="97695"/>
            </a:xfrm>
            <a:prstGeom prst="straightConnector1">
              <a:avLst/>
            </a:prstGeom>
            <a:noFill/>
            <a:ln cap="flat" cmpd="sng" w="57150">
              <a:solidFill>
                <a:srgbClr val="595959"/>
              </a:solidFill>
              <a:prstDash val="solid"/>
              <a:round/>
              <a:headEnd len="sm" w="sm" type="none"/>
              <a:tailEnd len="sm" w="sm" type="none"/>
            </a:ln>
          </p:spPr>
        </p:cxnSp>
        <p:cxnSp>
          <p:nvCxnSpPr>
            <p:cNvPr id="659" name="Google Shape;659;p9"/>
            <p:cNvCxnSpPr/>
            <p:nvPr/>
          </p:nvCxnSpPr>
          <p:spPr>
            <a:xfrm>
              <a:off x="10205222" y="2508493"/>
              <a:ext cx="8141" cy="1734089"/>
            </a:xfrm>
            <a:prstGeom prst="straightConnector1">
              <a:avLst/>
            </a:prstGeom>
            <a:noFill/>
            <a:ln cap="flat" cmpd="sng" w="57150">
              <a:solidFill>
                <a:srgbClr val="595959"/>
              </a:solidFill>
              <a:prstDash val="solid"/>
              <a:round/>
              <a:headEnd len="sm" w="sm" type="none"/>
              <a:tailEnd len="sm" w="sm" type="none"/>
            </a:ln>
          </p:spPr>
        </p:cxnSp>
        <p:cxnSp>
          <p:nvCxnSpPr>
            <p:cNvPr id="660" name="Google Shape;660;p9"/>
            <p:cNvCxnSpPr/>
            <p:nvPr/>
          </p:nvCxnSpPr>
          <p:spPr>
            <a:xfrm>
              <a:off x="9063221" y="4240298"/>
              <a:ext cx="0" cy="97695"/>
            </a:xfrm>
            <a:prstGeom prst="straightConnector1">
              <a:avLst/>
            </a:prstGeom>
            <a:noFill/>
            <a:ln cap="flat" cmpd="sng" w="57150">
              <a:solidFill>
                <a:srgbClr val="595959"/>
              </a:solidFill>
              <a:prstDash val="solid"/>
              <a:round/>
              <a:headEnd len="sm" w="sm" type="none"/>
              <a:tailEnd len="sm" w="sm" type="none"/>
            </a:ln>
          </p:spPr>
        </p:cxnSp>
        <p:cxnSp>
          <p:nvCxnSpPr>
            <p:cNvPr id="661" name="Google Shape;661;p9"/>
            <p:cNvCxnSpPr>
              <a:endCxn id="641" idx="2"/>
            </p:cNvCxnSpPr>
            <p:nvPr/>
          </p:nvCxnSpPr>
          <p:spPr>
            <a:xfrm flipH="1" rot="10800000">
              <a:off x="10209343" y="3907084"/>
              <a:ext cx="121800" cy="1500"/>
            </a:xfrm>
            <a:prstGeom prst="straightConnector1">
              <a:avLst/>
            </a:prstGeom>
            <a:noFill/>
            <a:ln cap="flat" cmpd="sng" w="57150">
              <a:solidFill>
                <a:srgbClr val="595959"/>
              </a:solidFill>
              <a:prstDash val="solid"/>
              <a:round/>
              <a:headEnd len="sm" w="sm" type="none"/>
              <a:tailEnd len="sm" w="sm" type="none"/>
            </a:ln>
          </p:spPr>
        </p:cxnSp>
        <p:cxnSp>
          <p:nvCxnSpPr>
            <p:cNvPr id="662" name="Google Shape;662;p9"/>
            <p:cNvCxnSpPr/>
            <p:nvPr/>
          </p:nvCxnSpPr>
          <p:spPr>
            <a:xfrm flipH="1" rot="10800000">
              <a:off x="10210544" y="3381934"/>
              <a:ext cx="126127" cy="890"/>
            </a:xfrm>
            <a:prstGeom prst="straightConnector1">
              <a:avLst/>
            </a:prstGeom>
            <a:noFill/>
            <a:ln cap="flat" cmpd="sng" w="57150">
              <a:solidFill>
                <a:srgbClr val="595959"/>
              </a:solidFill>
              <a:prstDash val="solid"/>
              <a:round/>
              <a:headEnd len="sm" w="sm" type="none"/>
              <a:tailEnd len="sm" w="sm" type="none"/>
            </a:ln>
          </p:spPr>
        </p:cxnSp>
        <p:cxnSp>
          <p:nvCxnSpPr>
            <p:cNvPr id="663" name="Google Shape;663;p9"/>
            <p:cNvCxnSpPr/>
            <p:nvPr/>
          </p:nvCxnSpPr>
          <p:spPr>
            <a:xfrm flipH="1" rot="10800000">
              <a:off x="8561602" y="3897184"/>
              <a:ext cx="126127" cy="890"/>
            </a:xfrm>
            <a:prstGeom prst="straightConnector1">
              <a:avLst/>
            </a:prstGeom>
            <a:noFill/>
            <a:ln cap="flat" cmpd="sng" w="57150">
              <a:solidFill>
                <a:srgbClr val="595959"/>
              </a:solidFill>
              <a:prstDash val="solid"/>
              <a:round/>
              <a:headEnd len="sm" w="sm" type="none"/>
              <a:tailEnd len="sm" w="sm" type="none"/>
            </a:ln>
          </p:spPr>
        </p:cxnSp>
        <p:cxnSp>
          <p:nvCxnSpPr>
            <p:cNvPr id="664" name="Google Shape;664;p9"/>
            <p:cNvCxnSpPr/>
            <p:nvPr/>
          </p:nvCxnSpPr>
          <p:spPr>
            <a:xfrm flipH="1" rot="10800000">
              <a:off x="8555379" y="2772177"/>
              <a:ext cx="126127" cy="890"/>
            </a:xfrm>
            <a:prstGeom prst="straightConnector1">
              <a:avLst/>
            </a:prstGeom>
            <a:noFill/>
            <a:ln cap="flat" cmpd="sng" w="57150">
              <a:solidFill>
                <a:srgbClr val="595959"/>
              </a:solidFill>
              <a:prstDash val="solid"/>
              <a:round/>
              <a:headEnd len="sm" w="sm" type="none"/>
              <a:tailEnd len="sm" w="sm" type="none"/>
            </a:ln>
          </p:spPr>
        </p:cxnSp>
        <p:cxnSp>
          <p:nvCxnSpPr>
            <p:cNvPr id="665" name="Google Shape;665;p9"/>
            <p:cNvCxnSpPr/>
            <p:nvPr/>
          </p:nvCxnSpPr>
          <p:spPr>
            <a:xfrm flipH="1" rot="10800000">
              <a:off x="10211057" y="2859199"/>
              <a:ext cx="126127" cy="890"/>
            </a:xfrm>
            <a:prstGeom prst="straightConnector1">
              <a:avLst/>
            </a:prstGeom>
            <a:noFill/>
            <a:ln cap="flat" cmpd="sng" w="57150">
              <a:solidFill>
                <a:srgbClr val="595959"/>
              </a:solidFill>
              <a:prstDash val="solid"/>
              <a:round/>
              <a:headEnd len="sm" w="sm" type="none"/>
              <a:tailEnd len="sm" w="sm" type="none"/>
            </a:ln>
          </p:spPr>
        </p:cxnSp>
        <p:sp>
          <p:nvSpPr>
            <p:cNvPr id="666" name="Google Shape;666;p9"/>
            <p:cNvSpPr/>
            <p:nvPr/>
          </p:nvSpPr>
          <p:spPr>
            <a:xfrm rot="5400000">
              <a:off x="7467530" y="2725478"/>
              <a:ext cx="436161" cy="133122"/>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Arial Narrow"/>
                  <a:ea typeface="Arial Narrow"/>
                  <a:cs typeface="Arial Narrow"/>
                  <a:sym typeface="Arial Narrow"/>
                </a:rPr>
                <a:t>LTE IF</a:t>
              </a:r>
              <a:endParaRPr/>
            </a:p>
          </p:txBody>
        </p:sp>
        <p:sp>
          <p:nvSpPr>
            <p:cNvPr id="667" name="Google Shape;667;p9"/>
            <p:cNvSpPr/>
            <p:nvPr/>
          </p:nvSpPr>
          <p:spPr>
            <a:xfrm rot="5400000">
              <a:off x="7467530" y="3857789"/>
              <a:ext cx="436161" cy="133122"/>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Arial Narrow"/>
                  <a:ea typeface="Arial Narrow"/>
                  <a:cs typeface="Arial Narrow"/>
                  <a:sym typeface="Arial Narrow"/>
                </a:rPr>
                <a:t>WiFi IF</a:t>
              </a:r>
              <a:endParaRPr/>
            </a:p>
          </p:txBody>
        </p:sp>
        <p:sp>
          <p:nvSpPr>
            <p:cNvPr id="668" name="Google Shape;668;p9"/>
            <p:cNvSpPr/>
            <p:nvPr/>
          </p:nvSpPr>
          <p:spPr>
            <a:xfrm>
              <a:off x="7762339" y="2574394"/>
              <a:ext cx="652885" cy="439181"/>
            </a:xfrm>
            <a:prstGeom prst="rect">
              <a:avLst/>
            </a:prstGeom>
            <a:solidFill>
              <a:schemeClr val="l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Arial"/>
                  <a:ea typeface="Arial"/>
                  <a:cs typeface="Arial"/>
                  <a:sym typeface="Arial"/>
                </a:rPr>
                <a:t>LTE</a:t>
              </a:r>
              <a:br>
                <a:rPr b="1" i="0" lang="en-US" sz="1100" u="none" cap="none" strike="noStrike">
                  <a:solidFill>
                    <a:schemeClr val="dk1"/>
                  </a:solidFill>
                  <a:latin typeface="Arial"/>
                  <a:ea typeface="Arial"/>
                  <a:cs typeface="Arial"/>
                  <a:sym typeface="Arial"/>
                </a:rPr>
              </a:br>
              <a:r>
                <a:rPr b="1" i="0" lang="en-US" sz="1100" u="none" cap="none" strike="noStrike">
                  <a:solidFill>
                    <a:schemeClr val="dk1"/>
                  </a:solidFill>
                  <a:latin typeface="Arial"/>
                  <a:ea typeface="Arial"/>
                  <a:cs typeface="Arial"/>
                  <a:sym typeface="Arial"/>
                </a:rPr>
                <a:t>Modem</a:t>
              </a:r>
              <a:endParaRPr/>
            </a:p>
          </p:txBody>
        </p:sp>
        <p:sp>
          <p:nvSpPr>
            <p:cNvPr id="669" name="Google Shape;669;p9"/>
            <p:cNvSpPr/>
            <p:nvPr/>
          </p:nvSpPr>
          <p:spPr>
            <a:xfrm rot="5400000">
              <a:off x="8274220" y="2725477"/>
              <a:ext cx="436161" cy="133122"/>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Bus IF</a:t>
              </a:r>
              <a:endParaRPr/>
            </a:p>
          </p:txBody>
        </p:sp>
        <p:sp>
          <p:nvSpPr>
            <p:cNvPr id="670" name="Google Shape;670;p9"/>
            <p:cNvSpPr/>
            <p:nvPr/>
          </p:nvSpPr>
          <p:spPr>
            <a:xfrm>
              <a:off x="8726418" y="1972854"/>
              <a:ext cx="652885" cy="292787"/>
            </a:xfrm>
            <a:prstGeom prst="rect">
              <a:avLst/>
            </a:prstGeom>
            <a:solidFill>
              <a:schemeClr val="l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Arial"/>
                  <a:ea typeface="Arial"/>
                  <a:cs typeface="Arial"/>
                  <a:sym typeface="Arial"/>
                </a:rPr>
                <a:t>Flash</a:t>
              </a:r>
              <a:endParaRPr/>
            </a:p>
          </p:txBody>
        </p:sp>
        <p:sp>
          <p:nvSpPr>
            <p:cNvPr id="671" name="Google Shape;671;p9"/>
            <p:cNvSpPr/>
            <p:nvPr/>
          </p:nvSpPr>
          <p:spPr>
            <a:xfrm>
              <a:off x="10284300" y="4914049"/>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Cam IF</a:t>
              </a:r>
              <a:endParaRPr/>
            </a:p>
          </p:txBody>
        </p:sp>
        <p:sp>
          <p:nvSpPr>
            <p:cNvPr id="672" name="Google Shape;672;p9"/>
            <p:cNvSpPr/>
            <p:nvPr/>
          </p:nvSpPr>
          <p:spPr>
            <a:xfrm>
              <a:off x="8726418" y="2256800"/>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Bus IF</a:t>
              </a:r>
              <a:endParaRPr/>
            </a:p>
          </p:txBody>
        </p:sp>
        <p:sp>
          <p:nvSpPr>
            <p:cNvPr id="673" name="Google Shape;673;p9"/>
            <p:cNvSpPr/>
            <p:nvPr/>
          </p:nvSpPr>
          <p:spPr>
            <a:xfrm>
              <a:off x="8722354" y="4914049"/>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Tpad IF</a:t>
              </a:r>
              <a:endParaRPr/>
            </a:p>
          </p:txBody>
        </p:sp>
        <p:sp>
          <p:nvSpPr>
            <p:cNvPr id="674" name="Google Shape;674;p9"/>
            <p:cNvSpPr/>
            <p:nvPr/>
          </p:nvSpPr>
          <p:spPr>
            <a:xfrm>
              <a:off x="7951869" y="4914049"/>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Disp IF</a:t>
              </a:r>
              <a:endParaRPr/>
            </a:p>
          </p:txBody>
        </p:sp>
        <p:sp>
          <p:nvSpPr>
            <p:cNvPr id="652" name="Google Shape;652;p9"/>
            <p:cNvSpPr/>
            <p:nvPr/>
          </p:nvSpPr>
          <p:spPr>
            <a:xfrm rot="5400000">
              <a:off x="10959835" y="3840523"/>
              <a:ext cx="437558" cy="133122"/>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NFC IF</a:t>
              </a:r>
              <a:endParaRPr/>
            </a:p>
          </p:txBody>
        </p:sp>
        <p:sp>
          <p:nvSpPr>
            <p:cNvPr id="654" name="Google Shape;654;p9"/>
            <p:cNvSpPr/>
            <p:nvPr/>
          </p:nvSpPr>
          <p:spPr>
            <a:xfrm rot="5400000">
              <a:off x="10959835" y="3328793"/>
              <a:ext cx="437558" cy="133122"/>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BT IF</a:t>
              </a:r>
              <a:endParaRPr/>
            </a:p>
          </p:txBody>
        </p:sp>
        <p:sp>
          <p:nvSpPr>
            <p:cNvPr id="656" name="Google Shape;656;p9"/>
            <p:cNvSpPr/>
            <p:nvPr/>
          </p:nvSpPr>
          <p:spPr>
            <a:xfrm rot="5400000">
              <a:off x="10959835" y="2793083"/>
              <a:ext cx="437558" cy="133122"/>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BT IF</a:t>
              </a:r>
              <a:endParaRPr/>
            </a:p>
          </p:txBody>
        </p:sp>
        <p:cxnSp>
          <p:nvCxnSpPr>
            <p:cNvPr id="675" name="Google Shape;675;p9"/>
            <p:cNvCxnSpPr/>
            <p:nvPr/>
          </p:nvCxnSpPr>
          <p:spPr>
            <a:xfrm>
              <a:off x="9052860" y="2408960"/>
              <a:ext cx="0" cy="97695"/>
            </a:xfrm>
            <a:prstGeom prst="straightConnector1">
              <a:avLst/>
            </a:prstGeom>
            <a:noFill/>
            <a:ln cap="flat" cmpd="sng" w="57150">
              <a:solidFill>
                <a:srgbClr val="595959"/>
              </a:solidFill>
              <a:prstDash val="solid"/>
              <a:round/>
              <a:headEnd len="sm" w="sm" type="none"/>
              <a:tailEnd len="sm" w="sm" type="none"/>
            </a:ln>
          </p:spPr>
        </p:cxnSp>
        <p:cxnSp>
          <p:nvCxnSpPr>
            <p:cNvPr id="676" name="Google Shape;676;p9"/>
            <p:cNvCxnSpPr/>
            <p:nvPr/>
          </p:nvCxnSpPr>
          <p:spPr>
            <a:xfrm>
              <a:off x="9750986" y="2515511"/>
              <a:ext cx="777240" cy="0"/>
            </a:xfrm>
            <a:prstGeom prst="straightConnector1">
              <a:avLst/>
            </a:prstGeom>
            <a:noFill/>
            <a:ln cap="flat" cmpd="sng" w="57150">
              <a:solidFill>
                <a:srgbClr val="595959"/>
              </a:solidFill>
              <a:prstDash val="solid"/>
              <a:round/>
              <a:headEnd len="sm" w="sm" type="none"/>
              <a:tailEnd len="sm" w="sm" type="none"/>
            </a:ln>
          </p:spPr>
        </p:cxnSp>
        <p:cxnSp>
          <p:nvCxnSpPr>
            <p:cNvPr id="677" name="Google Shape;677;p9"/>
            <p:cNvCxnSpPr/>
            <p:nvPr/>
          </p:nvCxnSpPr>
          <p:spPr>
            <a:xfrm>
              <a:off x="9706559" y="4231248"/>
              <a:ext cx="924719" cy="0"/>
            </a:xfrm>
            <a:prstGeom prst="straightConnector1">
              <a:avLst/>
            </a:prstGeom>
            <a:noFill/>
            <a:ln cap="flat" cmpd="sng" w="57150">
              <a:solidFill>
                <a:srgbClr val="595959"/>
              </a:solidFill>
              <a:prstDash val="solid"/>
              <a:round/>
              <a:headEnd len="sm" w="sm" type="none"/>
              <a:tailEnd len="sm" w="sm" type="none"/>
            </a:ln>
          </p:spPr>
        </p:cxnSp>
        <p:cxnSp>
          <p:nvCxnSpPr>
            <p:cNvPr id="678" name="Google Shape;678;p9"/>
            <p:cNvCxnSpPr/>
            <p:nvPr/>
          </p:nvCxnSpPr>
          <p:spPr>
            <a:xfrm flipH="1" rot="10800000">
              <a:off x="10603142" y="4246729"/>
              <a:ext cx="2057" cy="96434"/>
            </a:xfrm>
            <a:prstGeom prst="straightConnector1">
              <a:avLst/>
            </a:prstGeom>
            <a:noFill/>
            <a:ln cap="flat" cmpd="sng" w="57150">
              <a:solidFill>
                <a:srgbClr val="595959"/>
              </a:solidFill>
              <a:prstDash val="solid"/>
              <a:round/>
              <a:headEnd len="sm" w="sm" type="none"/>
              <a:tailEnd len="sm" w="sm" type="none"/>
            </a:ln>
          </p:spPr>
        </p:cxnSp>
      </p:grpSp>
      <p:grpSp>
        <p:nvGrpSpPr>
          <p:cNvPr id="679" name="Google Shape;679;p9"/>
          <p:cNvGrpSpPr/>
          <p:nvPr/>
        </p:nvGrpSpPr>
        <p:grpSpPr>
          <a:xfrm>
            <a:off x="8016610" y="1972854"/>
            <a:ext cx="2089585" cy="432055"/>
            <a:chOff x="8016610" y="1972854"/>
            <a:chExt cx="2089585" cy="432055"/>
          </a:xfrm>
        </p:grpSpPr>
        <p:sp>
          <p:nvSpPr>
            <p:cNvPr id="680" name="Google Shape;680;p9"/>
            <p:cNvSpPr/>
            <p:nvPr/>
          </p:nvSpPr>
          <p:spPr>
            <a:xfrm>
              <a:off x="9453310" y="1972854"/>
              <a:ext cx="652885" cy="292787"/>
            </a:xfrm>
            <a:prstGeom prst="rect">
              <a:avLst/>
            </a:prstGeom>
            <a:solidFill>
              <a:schemeClr val="l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Arial"/>
                  <a:ea typeface="Arial"/>
                  <a:cs typeface="Arial"/>
                  <a:sym typeface="Arial"/>
                </a:rPr>
                <a:t>DRAM</a:t>
              </a:r>
              <a:endParaRPr/>
            </a:p>
          </p:txBody>
        </p:sp>
        <p:sp>
          <p:nvSpPr>
            <p:cNvPr id="681" name="Google Shape;681;p9"/>
            <p:cNvSpPr/>
            <p:nvPr/>
          </p:nvSpPr>
          <p:spPr>
            <a:xfrm>
              <a:off x="9453310" y="2258515"/>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Bus IF</a:t>
              </a:r>
              <a:endParaRPr/>
            </a:p>
          </p:txBody>
        </p:sp>
        <p:sp>
          <p:nvSpPr>
            <p:cNvPr id="682" name="Google Shape;682;p9"/>
            <p:cNvSpPr/>
            <p:nvPr/>
          </p:nvSpPr>
          <p:spPr>
            <a:xfrm>
              <a:off x="8016610" y="1972854"/>
              <a:ext cx="652885" cy="292787"/>
            </a:xfrm>
            <a:prstGeom prst="rect">
              <a:avLst/>
            </a:prstGeom>
            <a:solidFill>
              <a:schemeClr val="l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Arial"/>
                  <a:ea typeface="Arial"/>
                  <a:cs typeface="Arial"/>
                  <a:sym typeface="Arial"/>
                </a:rPr>
                <a:t>DMA</a:t>
              </a:r>
              <a:endParaRPr/>
            </a:p>
          </p:txBody>
        </p:sp>
        <p:sp>
          <p:nvSpPr>
            <p:cNvPr id="683" name="Google Shape;683;p9"/>
            <p:cNvSpPr/>
            <p:nvPr/>
          </p:nvSpPr>
          <p:spPr>
            <a:xfrm>
              <a:off x="8016610" y="2254584"/>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Bus IF</a:t>
              </a:r>
              <a:endParaRPr/>
            </a:p>
          </p:txBody>
        </p:sp>
      </p:grpSp>
      <p:grpSp>
        <p:nvGrpSpPr>
          <p:cNvPr id="684" name="Google Shape;684;p9"/>
          <p:cNvGrpSpPr/>
          <p:nvPr/>
        </p:nvGrpSpPr>
        <p:grpSpPr>
          <a:xfrm>
            <a:off x="7455941" y="3139708"/>
            <a:ext cx="1101810" cy="456926"/>
            <a:chOff x="7455941" y="3139708"/>
            <a:chExt cx="1101810" cy="456926"/>
          </a:xfrm>
        </p:grpSpPr>
        <p:sp>
          <p:nvSpPr>
            <p:cNvPr id="685" name="Google Shape;685;p9"/>
            <p:cNvSpPr/>
            <p:nvPr/>
          </p:nvSpPr>
          <p:spPr>
            <a:xfrm rot="-5400000">
              <a:off x="7335139" y="3286616"/>
              <a:ext cx="404713" cy="163110"/>
            </a:xfrm>
            <a:prstGeom prst="triangle">
              <a:avLst>
                <a:gd fmla="val 50000"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0" spcFirstLastPara="1" rIns="0"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686" name="Google Shape;686;p9"/>
            <p:cNvSpPr/>
            <p:nvPr/>
          </p:nvSpPr>
          <p:spPr>
            <a:xfrm rot="5400000">
              <a:off x="7467530" y="3301610"/>
              <a:ext cx="436161" cy="133122"/>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900" u="none" cap="none" strike="noStrike">
                  <a:solidFill>
                    <a:schemeClr val="lt1"/>
                  </a:solidFill>
                  <a:latin typeface="Arial Narrow"/>
                  <a:ea typeface="Arial Narrow"/>
                  <a:cs typeface="Arial Narrow"/>
                  <a:sym typeface="Arial Narrow"/>
                </a:rPr>
                <a:t>CDMA IF</a:t>
              </a:r>
              <a:endParaRPr/>
            </a:p>
          </p:txBody>
        </p:sp>
        <p:sp>
          <p:nvSpPr>
            <p:cNvPr id="687" name="Google Shape;687;p9"/>
            <p:cNvSpPr/>
            <p:nvPr/>
          </p:nvSpPr>
          <p:spPr>
            <a:xfrm>
              <a:off x="7761228" y="3148581"/>
              <a:ext cx="652885" cy="439181"/>
            </a:xfrm>
            <a:prstGeom prst="rect">
              <a:avLst/>
            </a:prstGeom>
            <a:solidFill>
              <a:schemeClr val="l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Arial"/>
                  <a:ea typeface="Arial"/>
                  <a:cs typeface="Arial"/>
                  <a:sym typeface="Arial"/>
                </a:rPr>
                <a:t>CDMA</a:t>
              </a:r>
              <a:br>
                <a:rPr b="1" i="0" lang="en-US" sz="1100" u="none" cap="none" strike="noStrike">
                  <a:solidFill>
                    <a:schemeClr val="dk1"/>
                  </a:solidFill>
                  <a:latin typeface="Arial"/>
                  <a:ea typeface="Arial"/>
                  <a:cs typeface="Arial"/>
                  <a:sym typeface="Arial"/>
                </a:rPr>
              </a:br>
              <a:r>
                <a:rPr b="1" i="0" lang="en-US" sz="1100" u="none" cap="none" strike="noStrike">
                  <a:solidFill>
                    <a:schemeClr val="dk1"/>
                  </a:solidFill>
                  <a:latin typeface="Arial"/>
                  <a:ea typeface="Arial"/>
                  <a:cs typeface="Arial"/>
                  <a:sym typeface="Arial"/>
                </a:rPr>
                <a:t>Modem</a:t>
              </a:r>
              <a:endParaRPr/>
            </a:p>
          </p:txBody>
        </p:sp>
        <p:sp>
          <p:nvSpPr>
            <p:cNvPr id="688" name="Google Shape;688;p9"/>
            <p:cNvSpPr/>
            <p:nvPr/>
          </p:nvSpPr>
          <p:spPr>
            <a:xfrm rot="5400000">
              <a:off x="8262726" y="3301610"/>
              <a:ext cx="456926" cy="133122"/>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Bus IF</a:t>
              </a:r>
              <a:endParaRPr/>
            </a:p>
          </p:txBody>
        </p:sp>
      </p:grpSp>
      <p:sp>
        <p:nvSpPr>
          <p:cNvPr id="689" name="Google Shape;689;p9"/>
          <p:cNvSpPr/>
          <p:nvPr/>
        </p:nvSpPr>
        <p:spPr>
          <a:xfrm>
            <a:off x="8775058" y="3340849"/>
            <a:ext cx="652884" cy="439180"/>
          </a:xfrm>
          <a:prstGeom prst="rect">
            <a:avLst/>
          </a:prstGeom>
          <a:solidFill>
            <a:schemeClr val="l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200" u="none" cap="none" strike="noStrike">
                <a:solidFill>
                  <a:schemeClr val="dk1"/>
                </a:solidFill>
                <a:latin typeface="Arial"/>
                <a:ea typeface="Arial"/>
                <a:cs typeface="Arial"/>
                <a:sym typeface="Arial"/>
              </a:rPr>
              <a:t>CPU</a:t>
            </a:r>
            <a:endParaRPr/>
          </a:p>
        </p:txBody>
      </p:sp>
      <p:grpSp>
        <p:nvGrpSpPr>
          <p:cNvPr id="690" name="Google Shape;690;p9"/>
          <p:cNvGrpSpPr/>
          <p:nvPr/>
        </p:nvGrpSpPr>
        <p:grpSpPr>
          <a:xfrm>
            <a:off x="8773946" y="2897191"/>
            <a:ext cx="1308797" cy="1029234"/>
            <a:chOff x="8773946" y="2897191"/>
            <a:chExt cx="1308797" cy="1029234"/>
          </a:xfrm>
        </p:grpSpPr>
        <p:sp>
          <p:nvSpPr>
            <p:cNvPr id="691" name="Google Shape;691;p9"/>
            <p:cNvSpPr/>
            <p:nvPr/>
          </p:nvSpPr>
          <p:spPr>
            <a:xfrm>
              <a:off x="8773946" y="2898315"/>
              <a:ext cx="652884" cy="439180"/>
            </a:xfrm>
            <a:prstGeom prst="rect">
              <a:avLst/>
            </a:prstGeom>
            <a:solidFill>
              <a:schemeClr val="lt1"/>
            </a:solidFill>
            <a:ln cap="flat" cmpd="sng" w="9525">
              <a:solidFill>
                <a:srgbClr val="36609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200" u="none" cap="none" strike="noStrike">
                  <a:solidFill>
                    <a:schemeClr val="dk1"/>
                  </a:solidFill>
                  <a:latin typeface="Arial"/>
                  <a:ea typeface="Arial"/>
                  <a:cs typeface="Arial"/>
                  <a:sym typeface="Arial"/>
                </a:rPr>
                <a:t>CPU</a:t>
              </a:r>
              <a:endParaRPr/>
            </a:p>
          </p:txBody>
        </p:sp>
        <p:sp>
          <p:nvSpPr>
            <p:cNvPr id="692" name="Google Shape;692;p9"/>
            <p:cNvSpPr/>
            <p:nvPr/>
          </p:nvSpPr>
          <p:spPr>
            <a:xfrm>
              <a:off x="9428747" y="2897191"/>
              <a:ext cx="652884" cy="439180"/>
            </a:xfrm>
            <a:prstGeom prst="rect">
              <a:avLst/>
            </a:prstGeom>
            <a:solidFill>
              <a:schemeClr val="l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200" u="none" cap="none" strike="noStrike">
                  <a:solidFill>
                    <a:schemeClr val="dk1"/>
                  </a:solidFill>
                  <a:latin typeface="Arial"/>
                  <a:ea typeface="Arial"/>
                  <a:cs typeface="Arial"/>
                  <a:sym typeface="Arial"/>
                </a:rPr>
                <a:t>CPU</a:t>
              </a:r>
              <a:endParaRPr/>
            </a:p>
          </p:txBody>
        </p:sp>
        <p:sp>
          <p:nvSpPr>
            <p:cNvPr id="693" name="Google Shape;693;p9"/>
            <p:cNvSpPr/>
            <p:nvPr/>
          </p:nvSpPr>
          <p:spPr>
            <a:xfrm>
              <a:off x="9429859" y="3339725"/>
              <a:ext cx="652884" cy="439180"/>
            </a:xfrm>
            <a:prstGeom prst="rect">
              <a:avLst/>
            </a:prstGeom>
            <a:solidFill>
              <a:schemeClr val="l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200" u="none" cap="none" strike="noStrike">
                  <a:solidFill>
                    <a:schemeClr val="dk1"/>
                  </a:solidFill>
                  <a:latin typeface="Arial"/>
                  <a:ea typeface="Arial"/>
                  <a:cs typeface="Arial"/>
                  <a:sym typeface="Arial"/>
                </a:rPr>
                <a:t>CPU</a:t>
              </a:r>
              <a:endParaRPr/>
            </a:p>
          </p:txBody>
        </p:sp>
        <p:sp>
          <p:nvSpPr>
            <p:cNvPr id="694" name="Google Shape;694;p9"/>
            <p:cNvSpPr/>
            <p:nvPr/>
          </p:nvSpPr>
          <p:spPr>
            <a:xfrm>
              <a:off x="8775058" y="3780031"/>
              <a:ext cx="13046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Bus IF</a:t>
              </a:r>
              <a:endParaRPr/>
            </a:p>
          </p:txBody>
        </p:sp>
      </p:grpSp>
      <p:grpSp>
        <p:nvGrpSpPr>
          <p:cNvPr id="695" name="Google Shape;695;p9"/>
          <p:cNvGrpSpPr/>
          <p:nvPr/>
        </p:nvGrpSpPr>
        <p:grpSpPr>
          <a:xfrm>
            <a:off x="9492057" y="4337655"/>
            <a:ext cx="664510" cy="1025690"/>
            <a:chOff x="9492057" y="4337655"/>
            <a:chExt cx="664510" cy="1025690"/>
          </a:xfrm>
        </p:grpSpPr>
        <p:cxnSp>
          <p:nvCxnSpPr>
            <p:cNvPr id="696" name="Google Shape;696;p9"/>
            <p:cNvCxnSpPr/>
            <p:nvPr/>
          </p:nvCxnSpPr>
          <p:spPr>
            <a:xfrm rot="-5400000">
              <a:off x="9667273" y="5215645"/>
              <a:ext cx="295401" cy="0"/>
            </a:xfrm>
            <a:prstGeom prst="bentConnector3">
              <a:avLst>
                <a:gd fmla="val 50000" name="adj1"/>
              </a:avLst>
            </a:prstGeom>
            <a:noFill/>
            <a:ln cap="flat" cmpd="sng" w="38100">
              <a:solidFill>
                <a:srgbClr val="4F6128"/>
              </a:solidFill>
              <a:prstDash val="solid"/>
              <a:round/>
              <a:headEnd len="med" w="med" type="triangle"/>
              <a:tailEnd len="med" w="med" type="triangle"/>
            </a:ln>
          </p:spPr>
        </p:cxnSp>
        <p:grpSp>
          <p:nvGrpSpPr>
            <p:cNvPr id="697" name="Google Shape;697;p9"/>
            <p:cNvGrpSpPr/>
            <p:nvPr/>
          </p:nvGrpSpPr>
          <p:grpSpPr>
            <a:xfrm>
              <a:off x="9492057" y="4337655"/>
              <a:ext cx="652885" cy="581022"/>
              <a:chOff x="9665975" y="4337655"/>
              <a:chExt cx="652885" cy="581022"/>
            </a:xfrm>
          </p:grpSpPr>
          <p:sp>
            <p:nvSpPr>
              <p:cNvPr id="698" name="Google Shape;698;p9"/>
              <p:cNvSpPr/>
              <p:nvPr/>
            </p:nvSpPr>
            <p:spPr>
              <a:xfrm>
                <a:off x="9665975" y="4337655"/>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Bus IF</a:t>
                </a:r>
                <a:endParaRPr/>
              </a:p>
            </p:txBody>
          </p:sp>
          <p:sp>
            <p:nvSpPr>
              <p:cNvPr id="699" name="Google Shape;699;p9"/>
              <p:cNvSpPr/>
              <p:nvPr/>
            </p:nvSpPr>
            <p:spPr>
              <a:xfrm>
                <a:off x="9665975" y="4479496"/>
                <a:ext cx="652885" cy="439181"/>
              </a:xfrm>
              <a:prstGeom prst="rect">
                <a:avLst/>
              </a:prstGeom>
              <a:solidFill>
                <a:schemeClr val="l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Arial"/>
                    <a:ea typeface="Arial"/>
                    <a:cs typeface="Arial"/>
                    <a:sym typeface="Arial"/>
                  </a:rPr>
                  <a:t>Audio</a:t>
                </a:r>
                <a:br>
                  <a:rPr b="1" i="0" lang="en-US" sz="1100" u="none" cap="none" strike="noStrike">
                    <a:solidFill>
                      <a:schemeClr val="dk1"/>
                    </a:solidFill>
                    <a:latin typeface="Arial"/>
                    <a:ea typeface="Arial"/>
                    <a:cs typeface="Arial"/>
                    <a:sym typeface="Arial"/>
                  </a:rPr>
                </a:br>
                <a:r>
                  <a:rPr b="1" i="0" lang="en-US" sz="1100" u="none" cap="none" strike="noStrike">
                    <a:solidFill>
                      <a:schemeClr val="dk1"/>
                    </a:solidFill>
                    <a:latin typeface="Arial"/>
                    <a:ea typeface="Arial"/>
                    <a:cs typeface="Arial"/>
                    <a:sym typeface="Arial"/>
                  </a:rPr>
                  <a:t>Codec</a:t>
                </a:r>
                <a:endParaRPr/>
              </a:p>
            </p:txBody>
          </p:sp>
        </p:grpSp>
        <p:sp>
          <p:nvSpPr>
            <p:cNvPr id="700" name="Google Shape;700;p9"/>
            <p:cNvSpPr/>
            <p:nvPr/>
          </p:nvSpPr>
          <p:spPr>
            <a:xfrm>
              <a:off x="9503682" y="4914049"/>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Arial"/>
                  <a:ea typeface="Arial"/>
                  <a:cs typeface="Arial"/>
                  <a:sym typeface="Arial"/>
                </a:rPr>
                <a:t>Codec IF</a:t>
              </a:r>
              <a:endParaRPr/>
            </a:p>
          </p:txBody>
        </p:sp>
      </p:grpSp>
      <p:grpSp>
        <p:nvGrpSpPr>
          <p:cNvPr id="701" name="Google Shape;701;p9"/>
          <p:cNvGrpSpPr/>
          <p:nvPr/>
        </p:nvGrpSpPr>
        <p:grpSpPr>
          <a:xfrm>
            <a:off x="8311565" y="2408960"/>
            <a:ext cx="1537269" cy="1928695"/>
            <a:chOff x="8311565" y="2408960"/>
            <a:chExt cx="1537269" cy="1928695"/>
          </a:xfrm>
        </p:grpSpPr>
        <p:cxnSp>
          <p:nvCxnSpPr>
            <p:cNvPr id="702" name="Google Shape;702;p9"/>
            <p:cNvCxnSpPr/>
            <p:nvPr/>
          </p:nvCxnSpPr>
          <p:spPr>
            <a:xfrm>
              <a:off x="8702256" y="2489815"/>
              <a:ext cx="8141" cy="1734089"/>
            </a:xfrm>
            <a:prstGeom prst="straightConnector1">
              <a:avLst/>
            </a:prstGeom>
            <a:noFill/>
            <a:ln cap="flat" cmpd="sng" w="57150">
              <a:solidFill>
                <a:srgbClr val="595959"/>
              </a:solidFill>
              <a:prstDash val="solid"/>
              <a:round/>
              <a:headEnd len="sm" w="sm" type="none"/>
              <a:tailEnd len="sm" w="sm" type="none"/>
            </a:ln>
          </p:spPr>
        </p:cxnSp>
        <p:cxnSp>
          <p:nvCxnSpPr>
            <p:cNvPr id="703" name="Google Shape;703;p9"/>
            <p:cNvCxnSpPr/>
            <p:nvPr/>
          </p:nvCxnSpPr>
          <p:spPr>
            <a:xfrm flipH="1" rot="10800000">
              <a:off x="9818500" y="4241221"/>
              <a:ext cx="2057" cy="96434"/>
            </a:xfrm>
            <a:prstGeom prst="straightConnector1">
              <a:avLst/>
            </a:prstGeom>
            <a:noFill/>
            <a:ln cap="flat" cmpd="sng" w="57150">
              <a:solidFill>
                <a:srgbClr val="595959"/>
              </a:solidFill>
              <a:prstDash val="solid"/>
              <a:round/>
              <a:headEnd len="sm" w="sm" type="none"/>
              <a:tailEnd len="sm" w="sm" type="none"/>
            </a:ln>
          </p:spPr>
        </p:cxnSp>
        <p:cxnSp>
          <p:nvCxnSpPr>
            <p:cNvPr id="704" name="Google Shape;704;p9"/>
            <p:cNvCxnSpPr/>
            <p:nvPr/>
          </p:nvCxnSpPr>
          <p:spPr>
            <a:xfrm flipH="1" rot="10800000">
              <a:off x="8553870" y="3367726"/>
              <a:ext cx="126127" cy="890"/>
            </a:xfrm>
            <a:prstGeom prst="straightConnector1">
              <a:avLst/>
            </a:prstGeom>
            <a:noFill/>
            <a:ln cap="flat" cmpd="sng" w="57150">
              <a:solidFill>
                <a:srgbClr val="595959"/>
              </a:solidFill>
              <a:prstDash val="solid"/>
              <a:round/>
              <a:headEnd len="sm" w="sm" type="none"/>
              <a:tailEnd len="sm" w="sm" type="none"/>
            </a:ln>
          </p:spPr>
        </p:cxnSp>
        <p:cxnSp>
          <p:nvCxnSpPr>
            <p:cNvPr id="705" name="Google Shape;705;p9"/>
            <p:cNvCxnSpPr/>
            <p:nvPr/>
          </p:nvCxnSpPr>
          <p:spPr>
            <a:xfrm rot="10800000">
              <a:off x="9259947" y="3927099"/>
              <a:ext cx="0" cy="313199"/>
            </a:xfrm>
            <a:prstGeom prst="straightConnector1">
              <a:avLst/>
            </a:prstGeom>
            <a:noFill/>
            <a:ln cap="flat" cmpd="sng" w="57150">
              <a:solidFill>
                <a:srgbClr val="595959"/>
              </a:solidFill>
              <a:prstDash val="solid"/>
              <a:round/>
              <a:headEnd len="sm" w="sm" type="none"/>
              <a:tailEnd len="sm" w="sm" type="none"/>
            </a:ln>
          </p:spPr>
        </p:cxnSp>
        <p:cxnSp>
          <p:nvCxnSpPr>
            <p:cNvPr id="706" name="Google Shape;706;p9"/>
            <p:cNvCxnSpPr/>
            <p:nvPr/>
          </p:nvCxnSpPr>
          <p:spPr>
            <a:xfrm>
              <a:off x="9779752" y="2408960"/>
              <a:ext cx="0" cy="97695"/>
            </a:xfrm>
            <a:prstGeom prst="straightConnector1">
              <a:avLst/>
            </a:prstGeom>
            <a:noFill/>
            <a:ln cap="flat" cmpd="sng" w="57150">
              <a:solidFill>
                <a:srgbClr val="595959"/>
              </a:solidFill>
              <a:prstDash val="solid"/>
              <a:round/>
              <a:headEnd len="sm" w="sm" type="none"/>
              <a:tailEnd len="sm" w="sm" type="none"/>
            </a:ln>
          </p:spPr>
        </p:cxnSp>
        <p:cxnSp>
          <p:nvCxnSpPr>
            <p:cNvPr id="707" name="Google Shape;707;p9"/>
            <p:cNvCxnSpPr/>
            <p:nvPr/>
          </p:nvCxnSpPr>
          <p:spPr>
            <a:xfrm>
              <a:off x="8343052" y="2408960"/>
              <a:ext cx="0" cy="97695"/>
            </a:xfrm>
            <a:prstGeom prst="straightConnector1">
              <a:avLst/>
            </a:prstGeom>
            <a:noFill/>
            <a:ln cap="flat" cmpd="sng" w="57150">
              <a:solidFill>
                <a:srgbClr val="595959"/>
              </a:solidFill>
              <a:prstDash val="solid"/>
              <a:round/>
              <a:headEnd len="sm" w="sm" type="none"/>
              <a:tailEnd len="sm" w="sm" type="none"/>
            </a:ln>
          </p:spPr>
        </p:cxnSp>
        <p:cxnSp>
          <p:nvCxnSpPr>
            <p:cNvPr id="708" name="Google Shape;708;p9"/>
            <p:cNvCxnSpPr/>
            <p:nvPr/>
          </p:nvCxnSpPr>
          <p:spPr>
            <a:xfrm>
              <a:off x="8311565" y="2515511"/>
              <a:ext cx="1490472" cy="0"/>
            </a:xfrm>
            <a:prstGeom prst="straightConnector1">
              <a:avLst/>
            </a:prstGeom>
            <a:noFill/>
            <a:ln cap="flat" cmpd="sng" w="57150">
              <a:solidFill>
                <a:srgbClr val="595959"/>
              </a:solidFill>
              <a:prstDash val="solid"/>
              <a:round/>
              <a:headEnd len="sm" w="sm" type="none"/>
              <a:tailEnd len="sm" w="sm" type="none"/>
            </a:ln>
          </p:spPr>
        </p:cxnSp>
        <p:cxnSp>
          <p:nvCxnSpPr>
            <p:cNvPr id="709" name="Google Shape;709;p9"/>
            <p:cNvCxnSpPr/>
            <p:nvPr/>
          </p:nvCxnSpPr>
          <p:spPr>
            <a:xfrm>
              <a:off x="8682119" y="4231827"/>
              <a:ext cx="1166715" cy="0"/>
            </a:xfrm>
            <a:prstGeom prst="straightConnector1">
              <a:avLst/>
            </a:prstGeom>
            <a:noFill/>
            <a:ln cap="flat" cmpd="sng" w="57150">
              <a:solidFill>
                <a:srgbClr val="595959"/>
              </a:solidFill>
              <a:prstDash val="solid"/>
              <a:round/>
              <a:headEnd len="sm" w="sm" type="none"/>
              <a:tailEnd len="sm" w="sm" type="none"/>
            </a:ln>
          </p:spPr>
        </p:cxnSp>
      </p:grpSp>
      <p:sp>
        <p:nvSpPr>
          <p:cNvPr id="710" name="Google Shape;710;p9"/>
          <p:cNvSpPr/>
          <p:nvPr/>
        </p:nvSpPr>
        <p:spPr>
          <a:xfrm>
            <a:off x="440057" y="2741318"/>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Internal IF</a:t>
            </a:r>
            <a:endParaRPr/>
          </a:p>
        </p:txBody>
      </p:sp>
      <p:sp>
        <p:nvSpPr>
          <p:cNvPr id="711" name="Google Shape;711;p9"/>
          <p:cNvSpPr/>
          <p:nvPr/>
        </p:nvSpPr>
        <p:spPr>
          <a:xfrm>
            <a:off x="440056" y="2743632"/>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Internal IF</a:t>
            </a:r>
            <a:endParaRPr/>
          </a:p>
        </p:txBody>
      </p:sp>
      <p:grpSp>
        <p:nvGrpSpPr>
          <p:cNvPr id="712" name="Google Shape;712;p9"/>
          <p:cNvGrpSpPr/>
          <p:nvPr/>
        </p:nvGrpSpPr>
        <p:grpSpPr>
          <a:xfrm>
            <a:off x="1566536" y="3896417"/>
            <a:ext cx="652885" cy="878922"/>
            <a:chOff x="2550917" y="3845756"/>
            <a:chExt cx="652885" cy="878922"/>
          </a:xfrm>
        </p:grpSpPr>
        <p:sp>
          <p:nvSpPr>
            <p:cNvPr id="713" name="Google Shape;713;p9"/>
            <p:cNvSpPr/>
            <p:nvPr/>
          </p:nvSpPr>
          <p:spPr>
            <a:xfrm>
              <a:off x="2550917" y="4143656"/>
              <a:ext cx="652885" cy="146394"/>
            </a:xfrm>
            <a:prstGeom prst="rect">
              <a:avLst/>
            </a:prstGeom>
            <a:solidFill>
              <a:schemeClr val="accent1"/>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lt1"/>
                  </a:solidFill>
                  <a:latin typeface="Calibri"/>
                  <a:ea typeface="Calibri"/>
                  <a:cs typeface="Calibri"/>
                  <a:sym typeface="Calibri"/>
                </a:rPr>
                <a:t>External IF</a:t>
              </a:r>
              <a:endParaRPr/>
            </a:p>
          </p:txBody>
        </p:sp>
        <p:sp>
          <p:nvSpPr>
            <p:cNvPr id="714" name="Google Shape;714;p9"/>
            <p:cNvSpPr/>
            <p:nvPr/>
          </p:nvSpPr>
          <p:spPr>
            <a:xfrm>
              <a:off x="2550917" y="4285497"/>
              <a:ext cx="652885" cy="439181"/>
            </a:xfrm>
            <a:prstGeom prst="rect">
              <a:avLst/>
            </a:prstGeom>
            <a:solidFill>
              <a:srgbClr val="D6E3BC"/>
            </a:solidFill>
            <a:ln cap="flat" cmpd="sng" w="9525">
              <a:solidFill>
                <a:srgbClr val="36609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100" u="none" cap="none" strike="noStrike">
                  <a:solidFill>
                    <a:schemeClr val="dk1"/>
                  </a:solidFill>
                  <a:latin typeface="Calibri"/>
                  <a:ea typeface="Calibri"/>
                  <a:cs typeface="Calibri"/>
                  <a:sym typeface="Calibri"/>
                </a:rPr>
                <a:t>UVM</a:t>
              </a:r>
              <a:br>
                <a:rPr b="1" i="0" lang="en-US" sz="1100" u="none" cap="none" strike="noStrike">
                  <a:solidFill>
                    <a:schemeClr val="dk1"/>
                  </a:solidFill>
                  <a:latin typeface="Calibri"/>
                  <a:ea typeface="Calibri"/>
                  <a:cs typeface="Calibri"/>
                  <a:sym typeface="Calibri"/>
                </a:rPr>
              </a:br>
              <a:r>
                <a:rPr b="1" i="0" lang="en-US" sz="1100" u="none" cap="none" strike="noStrike">
                  <a:solidFill>
                    <a:schemeClr val="dk1"/>
                  </a:solidFill>
                  <a:latin typeface="Calibri"/>
                  <a:ea typeface="Calibri"/>
                  <a:cs typeface="Calibri"/>
                  <a:sym typeface="Calibri"/>
                </a:rPr>
                <a:t>Agent</a:t>
              </a:r>
              <a:endParaRPr/>
            </a:p>
          </p:txBody>
        </p:sp>
        <p:cxnSp>
          <p:nvCxnSpPr>
            <p:cNvPr id="715" name="Google Shape;715;p9"/>
            <p:cNvCxnSpPr>
              <a:stCxn id="713" idx="0"/>
            </p:cNvCxnSpPr>
            <p:nvPr/>
          </p:nvCxnSpPr>
          <p:spPr>
            <a:xfrm rot="10800000">
              <a:off x="2877360" y="3845756"/>
              <a:ext cx="0" cy="297900"/>
            </a:xfrm>
            <a:prstGeom prst="straightConnector1">
              <a:avLst/>
            </a:prstGeom>
            <a:noFill/>
            <a:ln cap="flat" cmpd="sng" w="38100">
              <a:solidFill>
                <a:srgbClr val="4F6128"/>
              </a:solidFill>
              <a:prstDash val="solid"/>
              <a:round/>
              <a:headEnd len="med" w="med" type="triangle"/>
              <a:tailEnd len="med" w="med" type="triangle"/>
            </a:ln>
          </p:spPr>
        </p:cxnSp>
      </p:grpSp>
      <p:grpSp>
        <p:nvGrpSpPr>
          <p:cNvPr id="716" name="Google Shape;716;p9"/>
          <p:cNvGrpSpPr/>
          <p:nvPr/>
        </p:nvGrpSpPr>
        <p:grpSpPr>
          <a:xfrm>
            <a:off x="6894165" y="1954736"/>
            <a:ext cx="3167406" cy="3748050"/>
            <a:chOff x="6894165" y="1954736"/>
            <a:chExt cx="3167406" cy="3748050"/>
          </a:xfrm>
        </p:grpSpPr>
        <p:pic>
          <p:nvPicPr>
            <p:cNvPr id="717" name="Google Shape;717;p9"/>
            <p:cNvPicPr preferRelativeResize="0"/>
            <p:nvPr/>
          </p:nvPicPr>
          <p:blipFill rotWithShape="1">
            <a:blip r:embed="rId13">
              <a:alphaModFix/>
            </a:blip>
            <a:srcRect b="0" l="25317" r="26155" t="0"/>
            <a:stretch/>
          </p:blipFill>
          <p:spPr>
            <a:xfrm>
              <a:off x="6894165" y="1954736"/>
              <a:ext cx="491270" cy="457200"/>
            </a:xfrm>
            <a:prstGeom prst="rect">
              <a:avLst/>
            </a:prstGeom>
            <a:noFill/>
            <a:ln>
              <a:noFill/>
            </a:ln>
          </p:spPr>
        </p:pic>
        <p:cxnSp>
          <p:nvCxnSpPr>
            <p:cNvPr id="718" name="Google Shape;718;p9"/>
            <p:cNvCxnSpPr>
              <a:stCxn id="717" idx="2"/>
            </p:cNvCxnSpPr>
            <p:nvPr/>
          </p:nvCxnSpPr>
          <p:spPr>
            <a:xfrm flipH="1" rot="-5400000">
              <a:off x="6819850" y="2731886"/>
              <a:ext cx="956100" cy="316200"/>
            </a:xfrm>
            <a:prstGeom prst="bentConnector2">
              <a:avLst/>
            </a:prstGeom>
            <a:noFill/>
            <a:ln cap="flat" cmpd="sng" w="19050">
              <a:solidFill>
                <a:srgbClr val="44546A"/>
              </a:solidFill>
              <a:prstDash val="solid"/>
              <a:round/>
              <a:headEnd len="sm" w="sm" type="none"/>
              <a:tailEnd len="sm" w="sm" type="none"/>
            </a:ln>
          </p:spPr>
        </p:cxnSp>
        <p:pic>
          <p:nvPicPr>
            <p:cNvPr descr="Image result for iphone mic icon" id="719" name="Google Shape;719;p9"/>
            <p:cNvPicPr preferRelativeResize="0"/>
            <p:nvPr/>
          </p:nvPicPr>
          <p:blipFill rotWithShape="1">
            <a:blip r:embed="rId14">
              <a:alphaModFix/>
            </a:blip>
            <a:srcRect b="0" l="0" r="0" t="0"/>
            <a:stretch/>
          </p:blipFill>
          <p:spPr>
            <a:xfrm>
              <a:off x="9574514" y="5428466"/>
              <a:ext cx="274320" cy="274320"/>
            </a:xfrm>
            <a:prstGeom prst="rect">
              <a:avLst/>
            </a:prstGeom>
            <a:noFill/>
            <a:ln>
              <a:noFill/>
            </a:ln>
          </p:spPr>
        </p:pic>
        <p:pic>
          <p:nvPicPr>
            <p:cNvPr descr="Related image" id="720" name="Google Shape;720;p9"/>
            <p:cNvPicPr preferRelativeResize="0"/>
            <p:nvPr/>
          </p:nvPicPr>
          <p:blipFill rotWithShape="1">
            <a:blip r:embed="rId15">
              <a:alphaModFix/>
            </a:blip>
            <a:srcRect b="0" l="0" r="0" t="0"/>
            <a:stretch/>
          </p:blipFill>
          <p:spPr>
            <a:xfrm>
              <a:off x="9787251" y="5417867"/>
              <a:ext cx="274320" cy="274320"/>
            </a:xfrm>
            <a:prstGeom prst="rect">
              <a:avLst/>
            </a:prstGeom>
            <a:noFill/>
            <a:ln>
              <a:noFill/>
            </a:ln>
          </p:spPr>
        </p:pic>
      </p:grpSp>
      <p:grpSp>
        <p:nvGrpSpPr>
          <p:cNvPr id="721" name="Google Shape;721;p9"/>
          <p:cNvGrpSpPr/>
          <p:nvPr/>
        </p:nvGrpSpPr>
        <p:grpSpPr>
          <a:xfrm>
            <a:off x="8794735" y="937396"/>
            <a:ext cx="3072213" cy="2848753"/>
            <a:chOff x="8794735" y="910502"/>
            <a:chExt cx="3072213" cy="2848753"/>
          </a:xfrm>
        </p:grpSpPr>
        <p:cxnSp>
          <p:nvCxnSpPr>
            <p:cNvPr id="722" name="Google Shape;722;p9"/>
            <p:cNvCxnSpPr/>
            <p:nvPr/>
          </p:nvCxnSpPr>
          <p:spPr>
            <a:xfrm flipH="1">
              <a:off x="9366616" y="1202428"/>
              <a:ext cx="1420111" cy="2133943"/>
            </a:xfrm>
            <a:prstGeom prst="straightConnector1">
              <a:avLst/>
            </a:prstGeom>
            <a:noFill/>
            <a:ln cap="flat" cmpd="sng" w="38100">
              <a:solidFill>
                <a:srgbClr val="C00000"/>
              </a:solidFill>
              <a:prstDash val="solid"/>
              <a:round/>
              <a:headEnd len="lg" w="lg" type="none"/>
              <a:tailEnd len="med" w="med" type="triangle"/>
            </a:ln>
          </p:spPr>
        </p:cxnSp>
        <p:sp>
          <p:nvSpPr>
            <p:cNvPr id="723" name="Google Shape;723;p9"/>
            <p:cNvSpPr/>
            <p:nvPr/>
          </p:nvSpPr>
          <p:spPr>
            <a:xfrm>
              <a:off x="10201828" y="910502"/>
              <a:ext cx="1665120" cy="773809"/>
            </a:xfrm>
            <a:prstGeom prst="flowChartAlternateProcess">
              <a:avLst/>
            </a:prstGeom>
            <a:solidFill>
              <a:srgbClr val="D8D8D8"/>
            </a:solidFill>
            <a:ln cap="flat" cmpd="sng" w="38100">
              <a:solidFill>
                <a:srgbClr val="C00000"/>
              </a:solidFill>
              <a:prstDash val="solid"/>
              <a:round/>
              <a:headEnd len="sm" w="sm" type="none"/>
              <a:tailEnd len="sm" w="sm" type="none"/>
            </a:ln>
          </p:spPr>
          <p:txBody>
            <a:bodyPr anchorCtr="0" anchor="ctr" bIns="72000" lIns="108000" spcFirstLastPara="1" rIns="108000" wrap="square" tIns="72000">
              <a:spAutoFit/>
            </a:bodyPr>
            <a:lstStyle/>
            <a:p>
              <a:pPr indent="0" lvl="0" marL="0" marR="0" rtl="0" algn="ctr">
                <a:spcBef>
                  <a:spcPts val="0"/>
                </a:spcBef>
                <a:spcAft>
                  <a:spcPts val="0"/>
                </a:spcAft>
                <a:buNone/>
              </a:pPr>
              <a:r>
                <a:rPr b="0" i="0" lang="en-US" sz="1800" u="none" cap="none" strike="noStrike">
                  <a:solidFill>
                    <a:schemeClr val="dk1"/>
                  </a:solidFill>
                  <a:latin typeface="Arial"/>
                  <a:ea typeface="Arial"/>
                  <a:cs typeface="Arial"/>
                  <a:sym typeface="Arial"/>
                </a:rPr>
                <a:t>Can't reuse</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UVM on CPU</a:t>
              </a:r>
              <a:endParaRPr/>
            </a:p>
          </p:txBody>
        </p:sp>
        <p:sp>
          <p:nvSpPr>
            <p:cNvPr id="724" name="Google Shape;724;p9"/>
            <p:cNvSpPr/>
            <p:nvPr/>
          </p:nvSpPr>
          <p:spPr>
            <a:xfrm>
              <a:off x="8794735" y="3317509"/>
              <a:ext cx="618565" cy="441746"/>
            </a:xfrm>
            <a:prstGeom prst="rect">
              <a:avLst/>
            </a:prstGeom>
            <a:noFill/>
            <a:ln cap="flat" cmpd="sng" w="38100">
              <a:solidFill>
                <a:srgbClr val="FF0000"/>
              </a:solidFill>
              <a:prstDash val="solid"/>
              <a:round/>
              <a:headEnd len="sm" w="sm" type="none"/>
              <a:tailEnd len="sm" w="sm" type="none"/>
            </a:ln>
          </p:spPr>
          <p:txBody>
            <a:bodyPr anchorCtr="0" anchor="ctr" bIns="72000" lIns="108000" spcFirstLastPara="1" rIns="108000" wrap="square" tIns="720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
        <p:nvSpPr>
          <p:cNvPr id="725" name="Google Shape;725;p9"/>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726" name="Google Shape;726;p9"/>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12"/>
                                        </p:tgtEl>
                                        <p:attrNameLst>
                                          <p:attrName>style.visibility</p:attrName>
                                        </p:attrNameLst>
                                      </p:cBhvr>
                                      <p:to>
                                        <p:strVal val="visible"/>
                                      </p:to>
                                    </p:set>
                                  </p:childTnLst>
                                </p:cTn>
                              </p:par>
                              <p:par>
                                <p:cTn fill="hold" nodeType="withEffect" presetClass="emph" presetID="8" presetSubtype="0">
                                  <p:stCondLst>
                                    <p:cond delay="0"/>
                                  </p:stCondLst>
                                  <p:childTnLst>
                                    <p:animRot by="-21600000">
                                      <p:cBhvr>
                                        <p:cTn dur="1000" fill="hold"/>
                                        <p:tgtEl>
                                          <p:spTgt spid="612"/>
                                        </p:tgtEl>
                                        <p:attrNameLst>
                                          <p:attrName>r</p:attrName>
                                        </p:attrNameLst>
                                      </p:cBhvr>
                                    </p:animRot>
                                  </p:childTnLst>
                                </p:cTn>
                              </p:par>
                              <p:par>
                                <p:cTn fill="hold" nodeType="withEffect" presetClass="emph" presetID="8" presetSubtype="0">
                                  <p:stCondLst>
                                    <p:cond delay="0"/>
                                  </p:stCondLst>
                                  <p:childTnLst>
                                    <p:animRot by="-21600000">
                                      <p:cBhvr>
                                        <p:cTn dur="1000" fill="hold"/>
                                        <p:tgtEl>
                                          <p:spTgt spid="712"/>
                                        </p:tgtEl>
                                        <p:attrNameLst>
                                          <p:attrName>r</p:attrName>
                                        </p:attrNameLst>
                                      </p:cBhvr>
                                    </p:animRot>
                                  </p:childTnLst>
                                </p:cTn>
                              </p:par>
                            </p:childTnLst>
                          </p:cTn>
                        </p:par>
                        <p:par>
                          <p:cTn fill="hold">
                            <p:stCondLst>
                              <p:cond delay="1000"/>
                            </p:stCondLst>
                            <p:childTnLst>
                              <p:par>
                                <p:cTn fill="hold" nodeType="afterEffect" presetClass="exit" presetID="10" presetSubtype="0">
                                  <p:stCondLst>
                                    <p:cond delay="0"/>
                                  </p:stCondLst>
                                  <p:childTnLst>
                                    <p:animEffect filter="fade" transition="out">
                                      <p:cBhvr>
                                        <p:cTn dur="500"/>
                                        <p:tgtEl>
                                          <p:spTgt spid="612"/>
                                        </p:tgtEl>
                                      </p:cBhvr>
                                    </p:animEffect>
                                    <p:set>
                                      <p:cBhvr>
                                        <p:cTn dur="1" fill="hold">
                                          <p:stCondLst>
                                            <p:cond delay="500"/>
                                          </p:stCondLst>
                                        </p:cTn>
                                        <p:tgtEl>
                                          <p:spTgt spid="612"/>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616"/>
                                        </p:tgtEl>
                                      </p:cBhvr>
                                    </p:animEffect>
                                    <p:set>
                                      <p:cBhvr>
                                        <p:cTn dur="1" fill="hold">
                                          <p:stCondLst>
                                            <p:cond delay="500"/>
                                          </p:stCondLst>
                                        </p:cTn>
                                        <p:tgtEl>
                                          <p:spTgt spid="616"/>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701"/>
                                        </p:tgtEl>
                                        <p:attrNameLst>
                                          <p:attrName>style.visibility</p:attrName>
                                        </p:attrNameLst>
                                      </p:cBhvr>
                                      <p:to>
                                        <p:strVal val="visible"/>
                                      </p:to>
                                    </p:set>
                                    <p:animEffect filter="fade" transition="in">
                                      <p:cBhvr>
                                        <p:cTn dur="500"/>
                                        <p:tgtEl>
                                          <p:spTgt spid="701"/>
                                        </p:tgtEl>
                                      </p:cBhvr>
                                    </p:animEffect>
                                  </p:childTnLst>
                                </p:cTn>
                              </p:par>
                              <p:par>
                                <p:cTn fill="hold" nodeType="withEffect" presetClass="entr" presetID="10" presetSubtype="0">
                                  <p:stCondLst>
                                    <p:cond delay="0"/>
                                  </p:stCondLst>
                                  <p:childTnLst>
                                    <p:set>
                                      <p:cBhvr>
                                        <p:cTn dur="1" fill="hold">
                                          <p:stCondLst>
                                            <p:cond delay="0"/>
                                          </p:stCondLst>
                                        </p:cTn>
                                        <p:tgtEl>
                                          <p:spTgt spid="695"/>
                                        </p:tgtEl>
                                        <p:attrNameLst>
                                          <p:attrName>style.visibility</p:attrName>
                                        </p:attrNameLst>
                                      </p:cBhvr>
                                      <p:to>
                                        <p:strVal val="visible"/>
                                      </p:to>
                                    </p:set>
                                    <p:animEffect filter="fade" transition="in">
                                      <p:cBhvr>
                                        <p:cTn dur="500"/>
                                        <p:tgtEl>
                                          <p:spTgt spid="695"/>
                                        </p:tgtEl>
                                      </p:cBhvr>
                                    </p:animEffect>
                                  </p:childTnLst>
                                </p:cTn>
                              </p:par>
                              <p:par>
                                <p:cTn fill="hold" nodeType="withEffect" presetClass="entr" presetID="10" presetSubtype="0">
                                  <p:stCondLst>
                                    <p:cond delay="0"/>
                                  </p:stCondLst>
                                  <p:childTnLst>
                                    <p:set>
                                      <p:cBhvr>
                                        <p:cTn dur="1" fill="hold">
                                          <p:stCondLst>
                                            <p:cond delay="0"/>
                                          </p:stCondLst>
                                        </p:cTn>
                                        <p:tgtEl>
                                          <p:spTgt spid="684"/>
                                        </p:tgtEl>
                                        <p:attrNameLst>
                                          <p:attrName>style.visibility</p:attrName>
                                        </p:attrNameLst>
                                      </p:cBhvr>
                                      <p:to>
                                        <p:strVal val="visible"/>
                                      </p:to>
                                    </p:set>
                                    <p:animEffect filter="fade" transition="in">
                                      <p:cBhvr>
                                        <p:cTn dur="500"/>
                                        <p:tgtEl>
                                          <p:spTgt spid="684"/>
                                        </p:tgtEl>
                                      </p:cBhvr>
                                    </p:animEffect>
                                  </p:childTnLst>
                                </p:cTn>
                              </p:par>
                              <p:par>
                                <p:cTn fill="hold" nodeType="withEffect" presetClass="entr" presetID="10" presetSubtype="0">
                                  <p:stCondLst>
                                    <p:cond delay="0"/>
                                  </p:stCondLst>
                                  <p:childTnLst>
                                    <p:set>
                                      <p:cBhvr>
                                        <p:cTn dur="1" fill="hold">
                                          <p:stCondLst>
                                            <p:cond delay="0"/>
                                          </p:stCondLst>
                                        </p:cTn>
                                        <p:tgtEl>
                                          <p:spTgt spid="679"/>
                                        </p:tgtEl>
                                        <p:attrNameLst>
                                          <p:attrName>style.visibility</p:attrName>
                                        </p:attrNameLst>
                                      </p:cBhvr>
                                      <p:to>
                                        <p:strVal val="visible"/>
                                      </p:to>
                                    </p:set>
                                    <p:animEffect filter="fade" transition="in">
                                      <p:cBhvr>
                                        <p:cTn dur="500"/>
                                        <p:tgtEl>
                                          <p:spTgt spid="6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9"/>
                                        </p:tgtEl>
                                        <p:attrNameLst>
                                          <p:attrName>style.visibility</p:attrName>
                                        </p:attrNameLst>
                                      </p:cBhvr>
                                      <p:to>
                                        <p:strVal val="visible"/>
                                      </p:to>
                                    </p:set>
                                    <p:animEffect filter="fade" transition="in">
                                      <p:cBhvr>
                                        <p:cTn dur="500"/>
                                        <p:tgtEl>
                                          <p:spTgt spid="68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21"/>
                                        </p:tgtEl>
                                        <p:attrNameLst>
                                          <p:attrName>style.visibility</p:attrName>
                                        </p:attrNameLst>
                                      </p:cBhvr>
                                      <p:to>
                                        <p:strVal val="visible"/>
                                      </p:to>
                                    </p:set>
                                    <p:animEffect filter="fade" transition="in">
                                      <p:cBhvr>
                                        <p:cTn dur="500"/>
                                        <p:tgtEl>
                                          <p:spTgt spid="7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20"/>
                                        </p:tgtEl>
                                      </p:cBhvr>
                                    </p:animEffect>
                                    <p:set>
                                      <p:cBhvr>
                                        <p:cTn dur="1" fill="hold">
                                          <p:stCondLst>
                                            <p:cond delay="500"/>
                                          </p:stCondLst>
                                        </p:cTn>
                                        <p:tgtEl>
                                          <p:spTgt spid="620"/>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711"/>
                                        </p:tgtEl>
                                      </p:cBhvr>
                                    </p:animEffect>
                                    <p:set>
                                      <p:cBhvr>
                                        <p:cTn dur="1" fill="hold">
                                          <p:stCondLst>
                                            <p:cond delay="500"/>
                                          </p:stCondLst>
                                        </p:cTn>
                                        <p:tgtEl>
                                          <p:spTgt spid="71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690"/>
                                        </p:tgtEl>
                                        <p:attrNameLst>
                                          <p:attrName>style.visibility</p:attrName>
                                        </p:attrNameLst>
                                      </p:cBhvr>
                                      <p:to>
                                        <p:strVal val="visible"/>
                                      </p:to>
                                    </p:set>
                                    <p:animEffect filter="fade" transition="in">
                                      <p:cBhvr>
                                        <p:cTn dur="500"/>
                                        <p:tgtEl>
                                          <p:spTgt spid="69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21"/>
                                        </p:tgtEl>
                                        <p:attrNameLst>
                                          <p:attrName>style.visibility</p:attrName>
                                        </p:attrNameLst>
                                      </p:cBhvr>
                                      <p:to>
                                        <p:strVal val="visible"/>
                                      </p:to>
                                    </p:set>
                                    <p:animEffect filter="fade" transition="in">
                                      <p:cBhvr>
                                        <p:cTn dur="500"/>
                                        <p:tgtEl>
                                          <p:spTgt spid="621"/>
                                        </p:tgtEl>
                                      </p:cBhvr>
                                    </p:animEffect>
                                  </p:childTnLst>
                                </p:cTn>
                              </p:par>
                              <p:par>
                                <p:cTn fill="hold" nodeType="with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500"/>
                                        <p:tgtEl>
                                          <p:spTgt spid="716"/>
                                        </p:tgtEl>
                                      </p:cBhvr>
                                    </p:animEffect>
                                  </p:childTnLst>
                                </p:cTn>
                              </p:par>
                              <p:par>
                                <p:cTn fill="hold" nodeType="withEffect" presetClass="exit" presetID="10" presetSubtype="0">
                                  <p:stCondLst>
                                    <p:cond delay="0"/>
                                  </p:stCondLst>
                                  <p:childTnLst>
                                    <p:animEffect filter="fade" transition="out">
                                      <p:cBhvr>
                                        <p:cTn dur="500"/>
                                        <p:tgtEl>
                                          <p:spTgt spid="576"/>
                                        </p:tgtEl>
                                      </p:cBhvr>
                                    </p:animEffect>
                                    <p:set>
                                      <p:cBhvr>
                                        <p:cTn dur="1" fill="hold">
                                          <p:stCondLst>
                                            <p:cond delay="500"/>
                                          </p:stCondLst>
                                        </p:cTn>
                                        <p:tgtEl>
                                          <p:spTgt spid="576"/>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75"/>
                                        </p:tgtEl>
                                      </p:cBhvr>
                                    </p:animEffect>
                                    <p:set>
                                      <p:cBhvr>
                                        <p:cTn dur="1" fill="hold">
                                          <p:stCondLst>
                                            <p:cond delay="500"/>
                                          </p:stCondLst>
                                        </p:cTn>
                                        <p:tgtEl>
                                          <p:spTgt spid="57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712"/>
                                        </p:tgtEl>
                                      </p:cBhvr>
                                    </p:animEffect>
                                    <p:set>
                                      <p:cBhvr>
                                        <p:cTn dur="1" fill="hold">
                                          <p:stCondLst>
                                            <p:cond delay="500"/>
                                          </p:stCondLst>
                                        </p:cTn>
                                        <p:tgtEl>
                                          <p:spTgt spid="712"/>
                                        </p:tgtEl>
                                        <p:attrNameLst>
                                          <p:attrName>style.visibility</p:attrName>
                                        </p:attrNameLst>
                                      </p:cBhvr>
                                      <p:to>
                                        <p:strVal val="hidden"/>
                                      </p:to>
                                    </p:set>
                                  </p:childTnLst>
                                </p:cTn>
                              </p:par>
                            </p:childTnLst>
                          </p:cTn>
                        </p:par>
                        <p:par>
                          <p:cTn fill="hold">
                            <p:stCondLst>
                              <p:cond delay="1000"/>
                            </p:stCondLst>
                            <p:childTnLst>
                              <p:par>
                                <p:cTn fill="hold" nodeType="afterEffect" presetClass="exit" presetID="2" presetSubtype="4">
                                  <p:stCondLst>
                                    <p:cond delay="0"/>
                                  </p:stCondLst>
                                  <p:childTnLst>
                                    <p:anim calcmode="lin" valueType="num">
                                      <p:cBhvr additive="base">
                                        <p:cTn dur="500"/>
                                        <p:tgtEl>
                                          <p:spTgt spid="577"/>
                                        </p:tgtEl>
                                        <p:attrNameLst>
                                          <p:attrName>ppt_y</p:attrName>
                                        </p:attrNameLst>
                                      </p:cBhvr>
                                      <p:tavLst>
                                        <p:tav fmla="" tm="0">
                                          <p:val>
                                            <p:strVal val="#ppt_y"/>
                                          </p:val>
                                        </p:tav>
                                        <p:tav fmla="" tm="100000">
                                          <p:val>
                                            <p:strVal val="#ppt_y+1"/>
                                          </p:val>
                                        </p:tav>
                                      </p:tavLst>
                                    </p:anim>
                                    <p:set>
                                      <p:cBhvr>
                                        <p:cTn dur="1" fill="hold">
                                          <p:stCondLst>
                                            <p:cond delay="500"/>
                                          </p:stCondLst>
                                        </p:cTn>
                                        <p:tgtEl>
                                          <p:spTgt spid="577"/>
                                        </p:tgtEl>
                                        <p:attrNameLst>
                                          <p:attrName>style.visibility</p:attrName>
                                        </p:attrNameLst>
                                      </p:cBhvr>
                                      <p:to>
                                        <p:strVal val="hidden"/>
                                      </p:to>
                                    </p:set>
                                  </p:childTnLst>
                                </p:cTn>
                              </p:par>
                              <p:par>
                                <p:cTn fill="hold" nodeType="withEffect" presetClass="exit" presetID="2" presetSubtype="4">
                                  <p:stCondLst>
                                    <p:cond delay="500"/>
                                  </p:stCondLst>
                                  <p:childTnLst>
                                    <p:anim calcmode="lin" valueType="num">
                                      <p:cBhvr additive="base">
                                        <p:cTn dur="500"/>
                                        <p:tgtEl>
                                          <p:spTgt spid="578"/>
                                        </p:tgtEl>
                                        <p:attrNameLst>
                                          <p:attrName>ppt_y</p:attrName>
                                        </p:attrNameLst>
                                      </p:cBhvr>
                                      <p:tavLst>
                                        <p:tav fmla="" tm="0">
                                          <p:val>
                                            <p:strVal val="#ppt_y"/>
                                          </p:val>
                                        </p:tav>
                                        <p:tav fmla="" tm="100000">
                                          <p:val>
                                            <p:strVal val="#ppt_y+1"/>
                                          </p:val>
                                        </p:tav>
                                      </p:tavLst>
                                    </p:anim>
                                    <p:set>
                                      <p:cBhvr>
                                        <p:cTn dur="1" fill="hold">
                                          <p:stCondLst>
                                            <p:cond delay="500"/>
                                          </p:stCondLst>
                                        </p:cTn>
                                        <p:tgtEl>
                                          <p:spTgt spid="578"/>
                                        </p:tgtEl>
                                        <p:attrNameLst>
                                          <p:attrName>style.visibility</p:attrName>
                                        </p:attrNameLst>
                                      </p:cBhvr>
                                      <p:to>
                                        <p:strVal val="hidden"/>
                                      </p:to>
                                    </p:set>
                                  </p:childTnLst>
                                </p:cTn>
                              </p:par>
                              <p:par>
                                <p:cTn fill="hold" nodeType="withEffect" presetClass="exit" presetID="2" presetSubtype="4">
                                  <p:stCondLst>
                                    <p:cond delay="500"/>
                                  </p:stCondLst>
                                  <p:childTnLst>
                                    <p:anim calcmode="lin" valueType="num">
                                      <p:cBhvr additive="base">
                                        <p:cTn dur="500"/>
                                        <p:tgtEl>
                                          <p:spTgt spid="579"/>
                                        </p:tgtEl>
                                        <p:attrNameLst>
                                          <p:attrName>ppt_y</p:attrName>
                                        </p:attrNameLst>
                                      </p:cBhvr>
                                      <p:tavLst>
                                        <p:tav fmla="" tm="0">
                                          <p:val>
                                            <p:strVal val="#ppt_y"/>
                                          </p:val>
                                        </p:tav>
                                        <p:tav fmla="" tm="100000">
                                          <p:val>
                                            <p:strVal val="#ppt_y+1"/>
                                          </p:val>
                                        </p:tav>
                                      </p:tavLst>
                                    </p:anim>
                                    <p:set>
                                      <p:cBhvr>
                                        <p:cTn dur="1" fill="hold">
                                          <p:stCondLst>
                                            <p:cond delay="500"/>
                                          </p:stCondLst>
                                        </p:cTn>
                                        <p:tgtEl>
                                          <p:spTgt spid="57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8" name="Shape 3358"/>
        <p:cNvGrpSpPr/>
        <p:nvPr/>
      </p:nvGrpSpPr>
      <p:grpSpPr>
        <a:xfrm>
          <a:off x="0" y="0"/>
          <a:ext cx="0" cy="0"/>
          <a:chOff x="0" y="0"/>
          <a:chExt cx="0" cy="0"/>
        </a:xfrm>
      </p:grpSpPr>
      <p:sp>
        <p:nvSpPr>
          <p:cNvPr id="3359" name="Google Shape;3359;p90"/>
          <p:cNvSpPr txBox="1"/>
          <p:nvPr>
            <p:ph type="title"/>
          </p:nvPr>
        </p:nvSpPr>
        <p:spPr>
          <a:xfrm>
            <a:off x="809517" y="472612"/>
            <a:ext cx="10572965" cy="73152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Applying resource constraints from display example to generic stream interleaving pipeline pattern</a:t>
            </a:r>
            <a:endParaRPr/>
          </a:p>
        </p:txBody>
      </p:sp>
      <p:sp>
        <p:nvSpPr>
          <p:cNvPr id="3360" name="Google Shape;3360;p90"/>
          <p:cNvSpPr txBox="1"/>
          <p:nvPr/>
        </p:nvSpPr>
        <p:spPr>
          <a:xfrm>
            <a:off x="180655" y="1733279"/>
            <a:ext cx="5011105" cy="3763394"/>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C00000"/>
                </a:solidFill>
                <a:latin typeface="Consolas"/>
                <a:ea typeface="Consolas"/>
                <a:cs typeface="Consolas"/>
                <a:sym typeface="Consolas"/>
              </a:rPr>
              <a:t>package</a:t>
            </a:r>
            <a:r>
              <a:rPr lang="en-US" sz="1200">
                <a:solidFill>
                  <a:schemeClr val="dk1"/>
                </a:solidFill>
                <a:latin typeface="Consolas"/>
                <a:ea typeface="Consolas"/>
                <a:cs typeface="Consolas"/>
                <a:sym typeface="Consolas"/>
              </a:rPr>
              <a:t> display_pkg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enum</a:t>
            </a:r>
            <a:r>
              <a:rPr lang="en-US" sz="1200">
                <a:solidFill>
                  <a:schemeClr val="dk1"/>
                </a:solidFill>
                <a:latin typeface="Consolas"/>
                <a:ea typeface="Consolas"/>
                <a:cs typeface="Consolas"/>
                <a:sym typeface="Consolas"/>
              </a:rPr>
              <a:t> pipe_kind_e {VID, GFX};</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extend resource </a:t>
            </a:r>
            <a:r>
              <a:rPr lang="en-US" sz="1200">
                <a:solidFill>
                  <a:schemeClr val="dk1"/>
                </a:solidFill>
                <a:latin typeface="Consolas"/>
                <a:ea typeface="Consolas"/>
                <a:cs typeface="Consolas"/>
                <a:sym typeface="Consolas"/>
              </a:rPr>
              <a:t>display_engine_step0_r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pipe_kind_e kind;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kind == VID -&gt; instance_id in [0..2];</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kind == GFX -&gt; instance_id in [3..5];</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enum</a:t>
            </a:r>
            <a:r>
              <a:rPr lang="en-US" sz="1200">
                <a:solidFill>
                  <a:schemeClr val="dk1"/>
                </a:solidFill>
                <a:latin typeface="Consolas"/>
                <a:ea typeface="Consolas"/>
                <a:cs typeface="Consolas"/>
                <a:sym typeface="Consolas"/>
              </a:rPr>
              <a:t> overlay_kind_e {LCD0, LCD1, LCD2, TV};</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extend resource </a:t>
            </a:r>
            <a:r>
              <a:rPr lang="en-US" sz="1200">
                <a:solidFill>
                  <a:schemeClr val="dk1"/>
                </a:solidFill>
                <a:latin typeface="Consolas"/>
                <a:ea typeface="Consolas"/>
                <a:cs typeface="Consolas"/>
                <a:sym typeface="Consolas"/>
              </a:rPr>
              <a:t>display_engine_step1_r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overlay_kind_e kind;</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instance_id == </a:t>
            </a:r>
            <a:r>
              <a:rPr lang="en-US" sz="1200">
                <a:solidFill>
                  <a:srgbClr val="C00000"/>
                </a:solidFill>
                <a:latin typeface="Consolas"/>
                <a:ea typeface="Consolas"/>
                <a:cs typeface="Consolas"/>
                <a:sym typeface="Consolas"/>
              </a:rPr>
              <a:t>int</a:t>
            </a:r>
            <a:r>
              <a:rPr lang="en-US" sz="1200">
                <a:solidFill>
                  <a:schemeClr val="dk1"/>
                </a:solidFill>
                <a:latin typeface="Consolas"/>
                <a:ea typeface="Consolas"/>
                <a:cs typeface="Consolas"/>
                <a:sym typeface="Consolas"/>
              </a:rPr>
              <a:t>(kind);</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enum</a:t>
            </a:r>
            <a:r>
              <a:rPr lang="en-US" sz="1200">
                <a:solidFill>
                  <a:schemeClr val="dk1"/>
                </a:solidFill>
                <a:latin typeface="Consolas"/>
                <a:ea typeface="Consolas"/>
                <a:cs typeface="Consolas"/>
                <a:sym typeface="Consolas"/>
              </a:rPr>
              <a:t> interface_kind_e {DSI_A, DSI_B, DP_A, DP_B, HDMI};</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extend resource </a:t>
            </a:r>
            <a:r>
              <a:rPr lang="en-US" sz="1200">
                <a:solidFill>
                  <a:schemeClr val="dk1"/>
                </a:solidFill>
                <a:latin typeface="Consolas"/>
                <a:ea typeface="Consolas"/>
                <a:cs typeface="Consolas"/>
                <a:sym typeface="Consolas"/>
              </a:rPr>
              <a:t>display_engine_step2_r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a:t>
            </a:r>
            <a:r>
              <a:rPr lang="en-US" sz="1200">
                <a:solidFill>
                  <a:schemeClr val="dk1"/>
                </a:solidFill>
                <a:latin typeface="Consolas"/>
                <a:ea typeface="Consolas"/>
                <a:cs typeface="Consolas"/>
                <a:sym typeface="Consolas"/>
              </a:rPr>
              <a:t> interface_kind_e kind;</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instance_id == </a:t>
            </a:r>
            <a:r>
              <a:rPr lang="en-US" sz="1200">
                <a:solidFill>
                  <a:srgbClr val="C00000"/>
                </a:solidFill>
                <a:latin typeface="Consolas"/>
                <a:ea typeface="Consolas"/>
                <a:cs typeface="Consolas"/>
                <a:sym typeface="Consolas"/>
              </a:rPr>
              <a:t>int</a:t>
            </a:r>
            <a:r>
              <a:rPr lang="en-US" sz="1200">
                <a:solidFill>
                  <a:schemeClr val="dk1"/>
                </a:solidFill>
                <a:latin typeface="Consolas"/>
                <a:ea typeface="Consolas"/>
                <a:cs typeface="Consolas"/>
                <a:sym typeface="Consolas"/>
              </a:rPr>
              <a:t>(kind);</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a:t>
            </a:r>
            <a:endParaRPr/>
          </a:p>
        </p:txBody>
      </p:sp>
      <p:sp>
        <p:nvSpPr>
          <p:cNvPr id="3361" name="Google Shape;3361;p90"/>
          <p:cNvSpPr txBox="1"/>
          <p:nvPr/>
        </p:nvSpPr>
        <p:spPr>
          <a:xfrm>
            <a:off x="5374640" y="1716321"/>
            <a:ext cx="6636705" cy="2492990"/>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C00000"/>
                </a:solidFill>
                <a:latin typeface="Consolas"/>
                <a:ea typeface="Consolas"/>
                <a:cs typeface="Consolas"/>
                <a:sym typeface="Consolas"/>
              </a:rPr>
              <a:t>extend action </a:t>
            </a:r>
            <a:r>
              <a:rPr lang="en-US" sz="1200">
                <a:solidFill>
                  <a:schemeClr val="dk1"/>
                </a:solidFill>
                <a:latin typeface="Consolas"/>
                <a:ea typeface="Consolas"/>
                <a:cs typeface="Consolas"/>
                <a:sym typeface="Consolas"/>
              </a:rPr>
              <a:t>display_c::stream_a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pipe2overlay_c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s0.engine_l.kind == GFX -&gt; s1.engine_l.kind != LCD0;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s0.engine_l.kind == VID -&gt; s1.engine_l.kind != LCD1;</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overlay2interface_c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s1.engine_l.kind == LCD0 -&gt;  s2.engine_l.kind == DP_A;</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s1.engine_l.kind == LCD1 -&gt;  s2.engine_l.kind in [DSI_A, DSI_B];</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s1.engine_l.kind == LCD2 -&gt;  s2.engine_l.kind in [DSI_A, DSI_B, DP_B];</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s1.engine_l.kind == TV   -&gt;  s2.engine_l.kind in [DP_A, HDMI];</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a:t>
            </a:r>
            <a:endParaRPr/>
          </a:p>
        </p:txBody>
      </p:sp>
      <p:sp>
        <p:nvSpPr>
          <p:cNvPr id="3362" name="Google Shape;3362;p90"/>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3363" name="Google Shape;3363;p90"/>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7" name="Shape 3367"/>
        <p:cNvGrpSpPr/>
        <p:nvPr/>
      </p:nvGrpSpPr>
      <p:grpSpPr>
        <a:xfrm>
          <a:off x="0" y="0"/>
          <a:ext cx="0" cy="0"/>
          <a:chOff x="0" y="0"/>
          <a:chExt cx="0" cy="0"/>
        </a:xfrm>
      </p:grpSpPr>
      <p:sp>
        <p:nvSpPr>
          <p:cNvPr id="3368" name="Google Shape;3368;p91"/>
          <p:cNvSpPr txBox="1"/>
          <p:nvPr>
            <p:ph type="title"/>
          </p:nvPr>
        </p:nvSpPr>
        <p:spPr>
          <a:xfrm>
            <a:off x="1869440" y="0"/>
            <a:ext cx="9966960" cy="109728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Coverage of interleaving scenario</a:t>
            </a:r>
            <a:endParaRPr/>
          </a:p>
        </p:txBody>
      </p:sp>
      <p:sp>
        <p:nvSpPr>
          <p:cNvPr id="3369" name="Google Shape;3369;p91"/>
          <p:cNvSpPr/>
          <p:nvPr/>
        </p:nvSpPr>
        <p:spPr>
          <a:xfrm>
            <a:off x="287516" y="1359464"/>
            <a:ext cx="8516580" cy="2064092"/>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covergroup</a:t>
            </a: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step0: </a:t>
            </a:r>
            <a:r>
              <a:rPr lang="en-US" sz="1200">
                <a:solidFill>
                  <a:srgbClr val="C00000"/>
                </a:solidFill>
                <a:latin typeface="Consolas"/>
                <a:ea typeface="Consolas"/>
                <a:cs typeface="Consolas"/>
                <a:sym typeface="Consolas"/>
              </a:rPr>
              <a:t>coverpoint</a:t>
            </a:r>
            <a:r>
              <a:rPr lang="en-US" sz="1200">
                <a:solidFill>
                  <a:schemeClr val="dk1"/>
                </a:solidFill>
                <a:latin typeface="Consolas"/>
                <a:ea typeface="Consolas"/>
                <a:cs typeface="Consolas"/>
                <a:sym typeface="Consolas"/>
              </a:rPr>
              <a:t> in_s.step0_b;</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step1: </a:t>
            </a:r>
            <a:r>
              <a:rPr lang="en-US" sz="1200">
                <a:solidFill>
                  <a:srgbClr val="C00000"/>
                </a:solidFill>
                <a:latin typeface="Consolas"/>
                <a:ea typeface="Consolas"/>
                <a:cs typeface="Consolas"/>
                <a:sym typeface="Consolas"/>
              </a:rPr>
              <a:t>coverpoint</a:t>
            </a:r>
            <a:r>
              <a:rPr lang="en-US" sz="1200">
                <a:solidFill>
                  <a:schemeClr val="dk1"/>
                </a:solidFill>
                <a:latin typeface="Consolas"/>
                <a:ea typeface="Consolas"/>
                <a:cs typeface="Consolas"/>
                <a:sym typeface="Consolas"/>
              </a:rPr>
              <a:t> in_s.step1_b;</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all: </a:t>
            </a:r>
            <a:r>
              <a:rPr lang="en-US" sz="1200">
                <a:solidFill>
                  <a:srgbClr val="C00000"/>
                </a:solidFill>
                <a:latin typeface="Consolas"/>
                <a:ea typeface="Consolas"/>
                <a:cs typeface="Consolas"/>
                <a:sym typeface="Consolas"/>
              </a:rPr>
              <a:t>cross</a:t>
            </a:r>
            <a:r>
              <a:rPr lang="en-US" sz="1200">
                <a:solidFill>
                  <a:schemeClr val="dk1"/>
                </a:solidFill>
                <a:latin typeface="Consolas"/>
                <a:ea typeface="Consolas"/>
                <a:cs typeface="Consolas"/>
                <a:sym typeface="Consolas"/>
              </a:rPr>
              <a:t> step0, step1</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ignore_bins </a:t>
            </a:r>
            <a:r>
              <a:rPr lang="en-US" sz="1200">
                <a:solidFill>
                  <a:schemeClr val="dk1"/>
                </a:solidFill>
                <a:latin typeface="Consolas"/>
                <a:ea typeface="Consolas"/>
                <a:cs typeface="Consolas"/>
                <a:sym typeface="Consolas"/>
              </a:rPr>
              <a:t>interleaving = all </a:t>
            </a:r>
            <a:r>
              <a:rPr lang="en-US" sz="1200">
                <a:solidFill>
                  <a:srgbClr val="C00000"/>
                </a:solidFill>
                <a:latin typeface="Consolas"/>
                <a:ea typeface="Consolas"/>
                <a:cs typeface="Consolas"/>
                <a:sym typeface="Consolas"/>
              </a:rPr>
              <a:t>with</a:t>
            </a:r>
            <a:r>
              <a:rPr lang="en-US" sz="1200">
                <a:solidFill>
                  <a:schemeClr val="dk1"/>
                </a:solidFill>
                <a:latin typeface="Consolas"/>
                <a:ea typeface="Consolas"/>
                <a:cs typeface="Consolas"/>
                <a:sym typeface="Consolas"/>
              </a:rPr>
              <a:t> (((step0 | step1) != step0)</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 cg;</a:t>
            </a:r>
            <a:endParaRPr/>
          </a:p>
        </p:txBody>
      </p:sp>
      <p:graphicFrame>
        <p:nvGraphicFramePr>
          <p:cNvPr id="3370" name="Google Shape;3370;p91"/>
          <p:cNvGraphicFramePr/>
          <p:nvPr/>
        </p:nvGraphicFramePr>
        <p:xfrm>
          <a:off x="9232232" y="1359464"/>
          <a:ext cx="3000000" cy="3000000"/>
        </p:xfrm>
        <a:graphic>
          <a:graphicData uri="http://schemas.openxmlformats.org/drawingml/2006/table">
            <a:tbl>
              <a:tblPr bandRow="1" firstRow="1">
                <a:noFill/>
                <a:tableStyleId>{C168DB70-7983-4DC2-9D54-159227FF64DA}</a:tableStyleId>
              </a:tblPr>
              <a:tblGrid>
                <a:gridCol w="771325"/>
                <a:gridCol w="771325"/>
              </a:tblGrid>
              <a:tr h="370850">
                <a:tc>
                  <a:txBody>
                    <a:bodyPr/>
                    <a:lstStyle/>
                    <a:p>
                      <a:pPr indent="0" lvl="0" marL="0" marR="0" rtl="0" algn="l">
                        <a:spcBef>
                          <a:spcPts val="0"/>
                        </a:spcBef>
                        <a:spcAft>
                          <a:spcPts val="0"/>
                        </a:spcAft>
                        <a:buNone/>
                      </a:pPr>
                      <a:r>
                        <a:rPr lang="en-US" sz="1800"/>
                        <a:t>move</a:t>
                      </a:r>
                      <a:endParaRPr/>
                    </a:p>
                  </a:txBody>
                  <a:tcPr marT="45725" marB="45725" marR="91450" marL="91450"/>
                </a:tc>
                <a:tc>
                  <a:txBody>
                    <a:bodyPr/>
                    <a:lstStyle/>
                    <a:p>
                      <a:pPr indent="0" lvl="0" marL="0" marR="0" rtl="0" algn="l">
                        <a:spcBef>
                          <a:spcPts val="0"/>
                        </a:spcBef>
                        <a:spcAft>
                          <a:spcPts val="0"/>
                        </a:spcAft>
                        <a:buNone/>
                      </a:pPr>
                      <a:r>
                        <a:rPr lang="en-US" sz="1800"/>
                        <a:t>wait</a:t>
                      </a:r>
                      <a:endParaRPr/>
                    </a:p>
                  </a:txBody>
                  <a:tcPr marT="45725" marB="45725" marR="91450" marL="91450"/>
                </a:tc>
              </a:tr>
              <a:tr h="370850">
                <a:tc>
                  <a:txBody>
                    <a:bodyPr/>
                    <a:lstStyle/>
                    <a:p>
                      <a:pPr indent="0" lvl="0" marL="0" marR="0" rtl="0" algn="l">
                        <a:spcBef>
                          <a:spcPts val="0"/>
                        </a:spcBef>
                        <a:spcAft>
                          <a:spcPts val="0"/>
                        </a:spcAft>
                        <a:buNone/>
                      </a:pPr>
                      <a:r>
                        <a:rPr lang="en-US" sz="1800"/>
                        <a:t>1111</a:t>
                      </a:r>
                      <a:endParaRPr/>
                    </a:p>
                  </a:txBody>
                  <a:tcPr marT="45725" marB="45725" marR="91450" marL="91450"/>
                </a:tc>
                <a:tc>
                  <a:txBody>
                    <a:bodyPr/>
                    <a:lstStyle/>
                    <a:p>
                      <a:pPr indent="0" lvl="0" marL="0" marR="0" rtl="0" algn="l">
                        <a:spcBef>
                          <a:spcPts val="0"/>
                        </a:spcBef>
                        <a:spcAft>
                          <a:spcPts val="0"/>
                        </a:spcAft>
                        <a:buNone/>
                      </a:pPr>
                      <a:r>
                        <a:rPr lang="en-US" sz="1800"/>
                        <a:t>0000</a:t>
                      </a:r>
                      <a:endParaRPr/>
                    </a:p>
                  </a:txBody>
                  <a:tcPr marT="45725" marB="45725" marR="91450" marL="91450"/>
                </a:tc>
              </a:tr>
              <a:tr h="370850">
                <a:tc>
                  <a:txBody>
                    <a:bodyPr/>
                    <a:lstStyle/>
                    <a:p>
                      <a:pPr indent="0" lvl="0" marL="0" marR="0" rtl="0" algn="l">
                        <a:spcBef>
                          <a:spcPts val="0"/>
                        </a:spcBef>
                        <a:spcAft>
                          <a:spcPts val="0"/>
                        </a:spcAft>
                        <a:buNone/>
                      </a:pPr>
                      <a:r>
                        <a:rPr lang="en-US" sz="1800"/>
                        <a:t>1111</a:t>
                      </a:r>
                      <a:endParaRPr/>
                    </a:p>
                  </a:txBody>
                  <a:tcPr marT="45725" marB="45725" marR="91450" marL="91450"/>
                </a:tc>
                <a:tc>
                  <a:txBody>
                    <a:bodyPr/>
                    <a:lstStyle/>
                    <a:p>
                      <a:pPr indent="0" lvl="0" marL="0" marR="0" rtl="0" algn="l">
                        <a:spcBef>
                          <a:spcPts val="0"/>
                        </a:spcBef>
                        <a:spcAft>
                          <a:spcPts val="0"/>
                        </a:spcAft>
                        <a:buNone/>
                      </a:pPr>
                      <a:r>
                        <a:rPr lang="en-US" sz="1800"/>
                        <a:t>0011</a:t>
                      </a:r>
                      <a:endParaRPr/>
                    </a:p>
                  </a:txBody>
                  <a:tcPr marT="45725" marB="45725" marR="91450" marL="91450"/>
                </a:tc>
              </a:tr>
              <a:tr h="370850">
                <a:tc>
                  <a:txBody>
                    <a:bodyPr/>
                    <a:lstStyle/>
                    <a:p>
                      <a:pPr indent="0" lvl="0" marL="0" marR="0" rtl="0" algn="l">
                        <a:spcBef>
                          <a:spcPts val="0"/>
                        </a:spcBef>
                        <a:spcAft>
                          <a:spcPts val="0"/>
                        </a:spcAft>
                        <a:buNone/>
                      </a:pPr>
                      <a:r>
                        <a:rPr lang="en-US" sz="1800"/>
                        <a:t>0011</a:t>
                      </a:r>
                      <a:endParaRPr/>
                    </a:p>
                  </a:txBody>
                  <a:tcPr marT="45725" marB="45725" marR="91450" marL="91450"/>
                </a:tc>
                <a:tc>
                  <a:txBody>
                    <a:bodyPr/>
                    <a:lstStyle/>
                    <a:p>
                      <a:pPr indent="0" lvl="0" marL="0" marR="0" rtl="0" algn="l">
                        <a:spcBef>
                          <a:spcPts val="0"/>
                        </a:spcBef>
                        <a:spcAft>
                          <a:spcPts val="0"/>
                        </a:spcAft>
                        <a:buNone/>
                      </a:pPr>
                      <a:r>
                        <a:rPr lang="en-US" sz="1800"/>
                        <a:t>0001</a:t>
                      </a:r>
                      <a:endParaRPr/>
                    </a:p>
                  </a:txBody>
                  <a:tcPr marT="45725" marB="45725" marR="91450" marL="91450"/>
                </a:tc>
              </a:tr>
            </a:tbl>
          </a:graphicData>
        </a:graphic>
      </p:graphicFrame>
      <p:sp>
        <p:nvSpPr>
          <p:cNvPr id="3371" name="Google Shape;3371;p91"/>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3372" name="Google Shape;3372;p91"/>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6" name="Shape 3376"/>
        <p:cNvGrpSpPr/>
        <p:nvPr/>
      </p:nvGrpSpPr>
      <p:grpSpPr>
        <a:xfrm>
          <a:off x="0" y="0"/>
          <a:ext cx="0" cy="0"/>
          <a:chOff x="0" y="0"/>
          <a:chExt cx="0" cy="0"/>
        </a:xfrm>
      </p:grpSpPr>
      <p:sp>
        <p:nvSpPr>
          <p:cNvPr id="3377" name="Google Shape;3377;p9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SOC Scenarios combining pipeline tasks from multiple IPs</a:t>
            </a:r>
            <a:endParaRPr/>
          </a:p>
        </p:txBody>
      </p:sp>
      <p:sp>
        <p:nvSpPr>
          <p:cNvPr id="3378" name="Google Shape;3378;p92"/>
          <p:cNvSpPr/>
          <p:nvPr/>
        </p:nvSpPr>
        <p:spPr>
          <a:xfrm>
            <a:off x="533400" y="1905000"/>
            <a:ext cx="6096000" cy="2308324"/>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rgbClr val="C00000"/>
                </a:solidFill>
                <a:latin typeface="Consolas"/>
                <a:ea typeface="Consolas"/>
                <a:cs typeface="Consolas"/>
                <a:sym typeface="Consolas"/>
              </a:rPr>
              <a:t>component</a:t>
            </a:r>
            <a:r>
              <a:rPr lang="en-US" sz="1200">
                <a:solidFill>
                  <a:schemeClr val="dk1"/>
                </a:solidFill>
                <a:latin typeface="Consolas"/>
                <a:ea typeface="Consolas"/>
                <a:cs typeface="Consolas"/>
                <a:sym typeface="Consolas"/>
              </a:rPr>
              <a:t> riscv_c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ip0_c ip0;</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ip1_c ip1;</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all_ip_all_trx_a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activity</a:t>
            </a: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parallel</a:t>
            </a: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ip0_c::all_simple_a;</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ip1_c::all_simple_a;</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a:t>
            </a:r>
            <a:endParaRPr/>
          </a:p>
        </p:txBody>
      </p:sp>
      <p:sp>
        <p:nvSpPr>
          <p:cNvPr id="3379" name="Google Shape;3379;p92"/>
          <p:cNvSpPr/>
          <p:nvPr/>
        </p:nvSpPr>
        <p:spPr>
          <a:xfrm>
            <a:off x="8610600" y="1905000"/>
            <a:ext cx="2804160" cy="1358465"/>
          </a:xfrm>
          <a:prstGeom prst="flowChartPredefinedProcess">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Interleaving scenarios of different IP run independent of each other</a:t>
            </a:r>
            <a:endParaRPr/>
          </a:p>
        </p:txBody>
      </p:sp>
      <p:sp>
        <p:nvSpPr>
          <p:cNvPr id="3380" name="Google Shape;3380;p92"/>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3381" name="Google Shape;3381;p92"/>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5" name="Shape 3385"/>
        <p:cNvGrpSpPr/>
        <p:nvPr/>
      </p:nvGrpSpPr>
      <p:grpSpPr>
        <a:xfrm>
          <a:off x="0" y="0"/>
          <a:ext cx="0" cy="0"/>
          <a:chOff x="0" y="0"/>
          <a:chExt cx="0" cy="0"/>
        </a:xfrm>
      </p:grpSpPr>
      <p:sp>
        <p:nvSpPr>
          <p:cNvPr id="3386" name="Google Shape;3386;p9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Chaining all Pipelining </a:t>
            </a:r>
            <a:endParaRPr/>
          </a:p>
        </p:txBody>
      </p:sp>
      <p:sp>
        <p:nvSpPr>
          <p:cNvPr id="3387" name="Google Shape;3387;p93"/>
          <p:cNvSpPr/>
          <p:nvPr/>
        </p:nvSpPr>
        <p:spPr>
          <a:xfrm>
            <a:off x="685800" y="2090172"/>
            <a:ext cx="6096000" cy="2677656"/>
          </a:xfrm>
          <a:prstGeom prst="rect">
            <a:avLst/>
          </a:prstGeom>
          <a:solidFill>
            <a:srgbClr val="F2F2F2"/>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simple_a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input</a:t>
            </a:r>
            <a:r>
              <a:rPr lang="en-US" sz="1200">
                <a:solidFill>
                  <a:schemeClr val="dk1"/>
                </a:solidFill>
                <a:latin typeface="Consolas"/>
                <a:ea typeface="Consolas"/>
                <a:cs typeface="Consolas"/>
                <a:sym typeface="Consolas"/>
              </a:rPr>
              <a:t> buf in_buf;</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output</a:t>
            </a:r>
            <a:r>
              <a:rPr lang="en-US" sz="1200">
                <a:solidFill>
                  <a:schemeClr val="dk1"/>
                </a:solidFill>
                <a:latin typeface="Consolas"/>
                <a:ea typeface="Consolas"/>
                <a:cs typeface="Consolas"/>
                <a:sym typeface="Consolas"/>
              </a:rPr>
              <a:t> buf out_buf;</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rand int </a:t>
            </a:r>
            <a:r>
              <a:rPr lang="en-US" sz="1200">
                <a:solidFill>
                  <a:schemeClr val="dk1"/>
                </a:solidFill>
                <a:latin typeface="Consolas"/>
                <a:ea typeface="Consolas"/>
                <a:cs typeface="Consolas"/>
                <a:sym typeface="Consolas"/>
              </a:rPr>
              <a:t>transfer_num;</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simple_step_0_a s0;</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simple_step_1_a s1;</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simple_step_2_a s2;</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activity</a:t>
            </a: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s0 </a:t>
            </a:r>
            <a:r>
              <a:rPr lang="en-US" sz="1200">
                <a:solidFill>
                  <a:srgbClr val="C00000"/>
                </a:solidFill>
                <a:latin typeface="Consolas"/>
                <a:ea typeface="Consolas"/>
                <a:cs typeface="Consolas"/>
                <a:sym typeface="Consolas"/>
              </a:rPr>
              <a:t>with</a:t>
            </a:r>
            <a:r>
              <a:rPr lang="en-US" sz="1200">
                <a:solidFill>
                  <a:schemeClr val="dk1"/>
                </a:solidFill>
                <a:latin typeface="Consolas"/>
                <a:ea typeface="Consolas"/>
                <a:cs typeface="Consolas"/>
                <a:sym typeface="Consolas"/>
              </a:rPr>
              <a:t> {transfer_num == this.transfer_num;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s1 </a:t>
            </a:r>
            <a:r>
              <a:rPr lang="en-US" sz="1200">
                <a:solidFill>
                  <a:srgbClr val="C00000"/>
                </a:solidFill>
                <a:latin typeface="Consolas"/>
                <a:ea typeface="Consolas"/>
                <a:cs typeface="Consolas"/>
                <a:sym typeface="Consolas"/>
              </a:rPr>
              <a:t>with</a:t>
            </a:r>
            <a:r>
              <a:rPr lang="en-US" sz="1200">
                <a:solidFill>
                  <a:schemeClr val="dk1"/>
                </a:solidFill>
                <a:latin typeface="Consolas"/>
                <a:ea typeface="Consolas"/>
                <a:cs typeface="Consolas"/>
                <a:sym typeface="Consolas"/>
              </a:rPr>
              <a:t> {transfer_num == this.transfer_num;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s2 </a:t>
            </a:r>
            <a:r>
              <a:rPr lang="en-US" sz="1200">
                <a:solidFill>
                  <a:srgbClr val="C00000"/>
                </a:solidFill>
                <a:latin typeface="Consolas"/>
                <a:ea typeface="Consolas"/>
                <a:cs typeface="Consolas"/>
                <a:sym typeface="Consolas"/>
              </a:rPr>
              <a:t>with</a:t>
            </a:r>
            <a:r>
              <a:rPr lang="en-US" sz="1200">
                <a:solidFill>
                  <a:schemeClr val="dk1"/>
                </a:solidFill>
                <a:latin typeface="Consolas"/>
                <a:ea typeface="Consolas"/>
                <a:cs typeface="Consolas"/>
                <a:sym typeface="Consolas"/>
              </a:rPr>
              <a:t> {transfer_num == this.transfer_num;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a:p>
            <a:pPr indent="0" lvl="0" marL="0" marR="0" rtl="0" algn="l">
              <a:spcBef>
                <a:spcPts val="0"/>
              </a:spcBef>
              <a:spcAft>
                <a:spcPts val="0"/>
              </a:spcAft>
              <a:buNone/>
            </a:pPr>
            <a:r>
              <a:rPr lang="en-US" sz="1200">
                <a:solidFill>
                  <a:schemeClr val="dk1"/>
                </a:solidFill>
                <a:latin typeface="Consolas"/>
                <a:ea typeface="Consolas"/>
                <a:cs typeface="Consolas"/>
                <a:sym typeface="Consolas"/>
              </a:rPr>
              <a:t>  }</a:t>
            </a:r>
            <a:endParaRPr/>
          </a:p>
        </p:txBody>
      </p:sp>
      <p:sp>
        <p:nvSpPr>
          <p:cNvPr id="3388" name="Google Shape;3388;p93"/>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3389" name="Google Shape;3389;p93"/>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3" name="Shape 3393"/>
        <p:cNvGrpSpPr/>
        <p:nvPr/>
      </p:nvGrpSpPr>
      <p:grpSpPr>
        <a:xfrm>
          <a:off x="0" y="0"/>
          <a:ext cx="0" cy="0"/>
          <a:chOff x="0" y="0"/>
          <a:chExt cx="0" cy="0"/>
        </a:xfrm>
      </p:grpSpPr>
      <p:sp>
        <p:nvSpPr>
          <p:cNvPr id="3394" name="Google Shape;3394;p94"/>
          <p:cNvSpPr txBox="1"/>
          <p:nvPr>
            <p:ph type="title"/>
          </p:nvPr>
        </p:nvSpPr>
        <p:spPr>
          <a:xfrm>
            <a:off x="1905000" y="304800"/>
            <a:ext cx="9966960" cy="109728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Generated Graph Example</a:t>
            </a:r>
            <a:endParaRPr/>
          </a:p>
        </p:txBody>
      </p:sp>
      <p:grpSp>
        <p:nvGrpSpPr>
          <p:cNvPr id="3395" name="Google Shape;3395;p94"/>
          <p:cNvGrpSpPr/>
          <p:nvPr/>
        </p:nvGrpSpPr>
        <p:grpSpPr>
          <a:xfrm>
            <a:off x="2618338" y="2080822"/>
            <a:ext cx="1731673" cy="3988223"/>
            <a:chOff x="6719714" y="275138"/>
            <a:chExt cx="3206436" cy="5707326"/>
          </a:xfrm>
        </p:grpSpPr>
        <p:sp>
          <p:nvSpPr>
            <p:cNvPr id="3396" name="Google Shape;3396;p94"/>
            <p:cNvSpPr/>
            <p:nvPr/>
          </p:nvSpPr>
          <p:spPr>
            <a:xfrm>
              <a:off x="8357808" y="275138"/>
              <a:ext cx="1193766" cy="411757"/>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500">
                  <a:solidFill>
                    <a:schemeClr val="dk1"/>
                  </a:solidFill>
                  <a:latin typeface="Arial"/>
                  <a:ea typeface="Arial"/>
                  <a:cs typeface="Arial"/>
                  <a:sym typeface="Arial"/>
                </a:rPr>
                <a:t>NOF_TRANSFERS=3</a:t>
              </a:r>
              <a:endParaRPr/>
            </a:p>
            <a:p>
              <a:pPr indent="0" lvl="0" marL="0" marR="0" rtl="0" algn="ctr">
                <a:spcBef>
                  <a:spcPts val="0"/>
                </a:spcBef>
                <a:spcAft>
                  <a:spcPts val="0"/>
                </a:spcAft>
                <a:buNone/>
              </a:pPr>
              <a:r>
                <a:rPr lang="en-US" sz="500">
                  <a:solidFill>
                    <a:schemeClr val="dk1"/>
                  </a:solidFill>
                  <a:latin typeface="Arial"/>
                  <a:ea typeface="Arial"/>
                  <a:cs typeface="Arial"/>
                  <a:sym typeface="Arial"/>
                </a:rPr>
                <a:t>NOF_TAGS=2</a:t>
              </a:r>
              <a:endParaRPr/>
            </a:p>
          </p:txBody>
        </p:sp>
        <p:sp>
          <p:nvSpPr>
            <p:cNvPr id="3397" name="Google Shape;3397;p94"/>
            <p:cNvSpPr/>
            <p:nvPr/>
          </p:nvSpPr>
          <p:spPr>
            <a:xfrm>
              <a:off x="8834904" y="1795898"/>
              <a:ext cx="1091246" cy="392244"/>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lang="en-US" sz="600">
                  <a:solidFill>
                    <a:srgbClr val="000000"/>
                  </a:solidFill>
                  <a:latin typeface="Calibri"/>
                  <a:ea typeface="Calibri"/>
                  <a:cs typeface="Calibri"/>
                  <a:sym typeface="Calibri"/>
                </a:rPr>
                <a:t>simple_step_0_a</a:t>
              </a:r>
              <a:endParaRPr/>
            </a:p>
            <a:p>
              <a:pPr indent="0" lvl="0" marL="0" marR="0" rtl="0" algn="ctr">
                <a:lnSpc>
                  <a:spcPct val="107000"/>
                </a:lnSpc>
                <a:spcBef>
                  <a:spcPts val="0"/>
                </a:spcBef>
                <a:spcAft>
                  <a:spcPts val="0"/>
                </a:spcAft>
                <a:buNone/>
              </a:pPr>
              <a:r>
                <a:rPr lang="en-US" sz="600">
                  <a:solidFill>
                    <a:srgbClr val="000000"/>
                  </a:solidFill>
                  <a:latin typeface="Calibri"/>
                  <a:ea typeface="Calibri"/>
                  <a:cs typeface="Calibri"/>
                  <a:sym typeface="Calibri"/>
                </a:rPr>
                <a:t>tag_id:1</a:t>
              </a:r>
              <a:endParaRPr/>
            </a:p>
          </p:txBody>
        </p:sp>
        <p:sp>
          <p:nvSpPr>
            <p:cNvPr id="3398" name="Google Shape;3398;p94"/>
            <p:cNvSpPr/>
            <p:nvPr/>
          </p:nvSpPr>
          <p:spPr>
            <a:xfrm>
              <a:off x="8834906" y="969071"/>
              <a:ext cx="1091244" cy="399312"/>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lang="en-US" sz="600">
                  <a:solidFill>
                    <a:srgbClr val="000000"/>
                  </a:solidFill>
                  <a:latin typeface="Calibri"/>
                  <a:ea typeface="Calibri"/>
                  <a:cs typeface="Calibri"/>
                  <a:sym typeface="Calibri"/>
                </a:rPr>
                <a:t>simple_step_0_a</a:t>
              </a:r>
              <a:endParaRPr/>
            </a:p>
            <a:p>
              <a:pPr indent="0" lvl="0" marL="0" marR="0" rtl="0" algn="ctr">
                <a:lnSpc>
                  <a:spcPct val="107000"/>
                </a:lnSpc>
                <a:spcBef>
                  <a:spcPts val="0"/>
                </a:spcBef>
                <a:spcAft>
                  <a:spcPts val="0"/>
                </a:spcAft>
                <a:buNone/>
              </a:pPr>
              <a:r>
                <a:rPr lang="en-US" sz="600">
                  <a:solidFill>
                    <a:srgbClr val="000000"/>
                  </a:solidFill>
                  <a:latin typeface="Calibri"/>
                  <a:ea typeface="Calibri"/>
                  <a:cs typeface="Calibri"/>
                  <a:sym typeface="Calibri"/>
                </a:rPr>
                <a:t>tag_id:0</a:t>
              </a:r>
              <a:endParaRPr/>
            </a:p>
          </p:txBody>
        </p:sp>
        <p:cxnSp>
          <p:nvCxnSpPr>
            <p:cNvPr id="3399" name="Google Shape;3399;p94"/>
            <p:cNvCxnSpPr>
              <a:stCxn id="3398" idx="4"/>
              <a:endCxn id="3397" idx="0"/>
            </p:cNvCxnSpPr>
            <p:nvPr/>
          </p:nvCxnSpPr>
          <p:spPr>
            <a:xfrm>
              <a:off x="9380528" y="1368383"/>
              <a:ext cx="0" cy="427500"/>
            </a:xfrm>
            <a:prstGeom prst="straightConnector1">
              <a:avLst/>
            </a:prstGeom>
            <a:noFill/>
            <a:ln cap="flat" cmpd="sng" w="19050">
              <a:solidFill>
                <a:srgbClr val="1A1A19"/>
              </a:solidFill>
              <a:prstDash val="solid"/>
              <a:miter lim="800000"/>
              <a:headEnd len="sm" w="sm" type="none"/>
              <a:tailEnd len="med" w="med" type="triangle"/>
            </a:ln>
          </p:spPr>
        </p:cxnSp>
        <p:cxnSp>
          <p:nvCxnSpPr>
            <p:cNvPr id="3400" name="Google Shape;3400;p94"/>
            <p:cNvCxnSpPr>
              <a:stCxn id="3397" idx="4"/>
              <a:endCxn id="3401" idx="0"/>
            </p:cNvCxnSpPr>
            <p:nvPr/>
          </p:nvCxnSpPr>
          <p:spPr>
            <a:xfrm>
              <a:off x="9380527" y="2188142"/>
              <a:ext cx="0" cy="538500"/>
            </a:xfrm>
            <a:prstGeom prst="straightConnector1">
              <a:avLst/>
            </a:prstGeom>
            <a:noFill/>
            <a:ln cap="flat" cmpd="sng" w="19050">
              <a:solidFill>
                <a:srgbClr val="1A1A19"/>
              </a:solidFill>
              <a:prstDash val="solid"/>
              <a:miter lim="800000"/>
              <a:headEnd len="sm" w="sm" type="none"/>
              <a:tailEnd len="med" w="med" type="triangle"/>
            </a:ln>
          </p:spPr>
        </p:cxnSp>
        <p:sp>
          <p:nvSpPr>
            <p:cNvPr id="3402" name="Google Shape;3402;p94"/>
            <p:cNvSpPr/>
            <p:nvPr/>
          </p:nvSpPr>
          <p:spPr>
            <a:xfrm>
              <a:off x="6737103" y="1341053"/>
              <a:ext cx="792846" cy="719701"/>
            </a:xfrm>
            <a:prstGeom prst="roundRect">
              <a:avLst>
                <a:gd fmla="val 16667" name="adj"/>
              </a:avLst>
            </a:prstGeom>
            <a:solidFill>
              <a:srgbClr val="FFC000"/>
            </a:solidFill>
            <a:ln cap="flat" cmpd="sng" w="19050">
              <a:solidFill>
                <a:srgbClr val="9966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s</a:t>
              </a:r>
              <a:r>
                <a:rPr b="1" i="0" lang="en-US" sz="700" u="none" cap="none" strike="noStrike">
                  <a:solidFill>
                    <a:srgbClr val="000000"/>
                  </a:solidFill>
                  <a:latin typeface="Calibri"/>
                  <a:ea typeface="Calibri"/>
                  <a:cs typeface="Calibri"/>
                  <a:sym typeface="Calibri"/>
                </a:rPr>
                <a:t>tate_s</a:t>
              </a:r>
              <a:endParaRPr b="1" i="0" sz="7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move:001</a:t>
              </a:r>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wait</a:t>
              </a:r>
              <a:r>
                <a:rPr b="1" i="0" lang="en-US" sz="700" u="none" cap="none" strike="noStrike">
                  <a:solidFill>
                    <a:srgbClr val="000000"/>
                  </a:solidFill>
                  <a:latin typeface="Calibri"/>
                  <a:ea typeface="Calibri"/>
                  <a:cs typeface="Calibri"/>
                  <a:sym typeface="Calibri"/>
                </a:rPr>
                <a:t>:000</a:t>
              </a:r>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sc:1</a:t>
              </a:r>
              <a:endParaRPr b="1" i="0" sz="700" u="none" cap="none" strike="noStrike">
                <a:solidFill>
                  <a:srgbClr val="000000"/>
                </a:solidFill>
                <a:latin typeface="Calibri"/>
                <a:ea typeface="Calibri"/>
                <a:cs typeface="Calibri"/>
                <a:sym typeface="Calibri"/>
              </a:endParaRPr>
            </a:p>
          </p:txBody>
        </p:sp>
        <p:cxnSp>
          <p:nvCxnSpPr>
            <p:cNvPr id="3403" name="Google Shape;3403;p94"/>
            <p:cNvCxnSpPr>
              <a:stCxn id="3402" idx="3"/>
              <a:endCxn id="3397" idx="1"/>
            </p:cNvCxnSpPr>
            <p:nvPr/>
          </p:nvCxnSpPr>
          <p:spPr>
            <a:xfrm>
              <a:off x="7529949" y="1700904"/>
              <a:ext cx="1464900" cy="152400"/>
            </a:xfrm>
            <a:prstGeom prst="curvedConnector2">
              <a:avLst/>
            </a:prstGeom>
            <a:noFill/>
            <a:ln cap="flat" cmpd="sng" w="19050">
              <a:solidFill>
                <a:srgbClr val="1A1A19"/>
              </a:solidFill>
              <a:prstDash val="dash"/>
              <a:miter lim="800000"/>
              <a:headEnd len="sm" w="sm" type="none"/>
              <a:tailEnd len="med" w="med" type="triangle"/>
            </a:ln>
          </p:spPr>
        </p:cxnSp>
        <p:cxnSp>
          <p:nvCxnSpPr>
            <p:cNvPr id="3404" name="Google Shape;3404;p94"/>
            <p:cNvCxnSpPr>
              <a:stCxn id="3398" idx="2"/>
              <a:endCxn id="3402" idx="0"/>
            </p:cNvCxnSpPr>
            <p:nvPr/>
          </p:nvCxnSpPr>
          <p:spPr>
            <a:xfrm flipH="1">
              <a:off x="7133606" y="1168727"/>
              <a:ext cx="1701300" cy="172200"/>
            </a:xfrm>
            <a:prstGeom prst="curvedConnector2">
              <a:avLst/>
            </a:prstGeom>
            <a:noFill/>
            <a:ln cap="flat" cmpd="sng" w="19050">
              <a:solidFill>
                <a:srgbClr val="1A1A19"/>
              </a:solidFill>
              <a:prstDash val="dash"/>
              <a:miter lim="800000"/>
              <a:headEnd len="sm" w="sm" type="none"/>
              <a:tailEnd len="med" w="med" type="triangle"/>
            </a:ln>
          </p:spPr>
        </p:cxnSp>
        <p:cxnSp>
          <p:nvCxnSpPr>
            <p:cNvPr id="3405" name="Google Shape;3405;p94"/>
            <p:cNvCxnSpPr>
              <a:stCxn id="3406" idx="3"/>
              <a:endCxn id="3401" idx="1"/>
            </p:cNvCxnSpPr>
            <p:nvPr/>
          </p:nvCxnSpPr>
          <p:spPr>
            <a:xfrm>
              <a:off x="7547338" y="2660249"/>
              <a:ext cx="1447500" cy="123900"/>
            </a:xfrm>
            <a:prstGeom prst="curvedConnector2">
              <a:avLst/>
            </a:prstGeom>
            <a:noFill/>
            <a:ln cap="flat" cmpd="sng" w="19050">
              <a:solidFill>
                <a:srgbClr val="1A1A19"/>
              </a:solidFill>
              <a:prstDash val="dash"/>
              <a:miter lim="800000"/>
              <a:headEnd len="sm" w="sm" type="none"/>
              <a:tailEnd len="med" w="med" type="triangle"/>
            </a:ln>
          </p:spPr>
        </p:cxnSp>
        <p:cxnSp>
          <p:nvCxnSpPr>
            <p:cNvPr id="3407" name="Google Shape;3407;p94"/>
            <p:cNvCxnSpPr>
              <a:stCxn id="3397" idx="2"/>
              <a:endCxn id="3406" idx="0"/>
            </p:cNvCxnSpPr>
            <p:nvPr/>
          </p:nvCxnSpPr>
          <p:spPr>
            <a:xfrm flipH="1">
              <a:off x="7133604" y="1992020"/>
              <a:ext cx="1701300" cy="308400"/>
            </a:xfrm>
            <a:prstGeom prst="curvedConnector2">
              <a:avLst/>
            </a:prstGeom>
            <a:noFill/>
            <a:ln cap="flat" cmpd="sng" w="19050">
              <a:solidFill>
                <a:srgbClr val="1A1A19"/>
              </a:solidFill>
              <a:prstDash val="dash"/>
              <a:miter lim="800000"/>
              <a:headEnd len="sm" w="sm" type="none"/>
              <a:tailEnd len="med" w="med" type="triangle"/>
            </a:ln>
          </p:spPr>
        </p:cxnSp>
        <p:sp>
          <p:nvSpPr>
            <p:cNvPr id="3401" name="Google Shape;3401;p94"/>
            <p:cNvSpPr/>
            <p:nvPr/>
          </p:nvSpPr>
          <p:spPr>
            <a:xfrm>
              <a:off x="8834904" y="2726574"/>
              <a:ext cx="1091246" cy="392244"/>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lang="en-US" sz="600">
                  <a:solidFill>
                    <a:srgbClr val="000000"/>
                  </a:solidFill>
                  <a:latin typeface="Calibri"/>
                  <a:ea typeface="Calibri"/>
                  <a:cs typeface="Calibri"/>
                  <a:sym typeface="Calibri"/>
                </a:rPr>
                <a:t>simple_step_1_a</a:t>
              </a:r>
              <a:endParaRPr/>
            </a:p>
          </p:txBody>
        </p:sp>
        <p:cxnSp>
          <p:nvCxnSpPr>
            <p:cNvPr id="3408" name="Google Shape;3408;p94"/>
            <p:cNvCxnSpPr>
              <a:stCxn id="3401" idx="4"/>
              <a:endCxn id="3409" idx="0"/>
            </p:cNvCxnSpPr>
            <p:nvPr/>
          </p:nvCxnSpPr>
          <p:spPr>
            <a:xfrm>
              <a:off x="9380527" y="3118818"/>
              <a:ext cx="0" cy="635700"/>
            </a:xfrm>
            <a:prstGeom prst="straightConnector1">
              <a:avLst/>
            </a:prstGeom>
            <a:noFill/>
            <a:ln cap="flat" cmpd="sng" w="19050">
              <a:solidFill>
                <a:srgbClr val="1A1A19"/>
              </a:solidFill>
              <a:prstDash val="solid"/>
              <a:miter lim="800000"/>
              <a:headEnd len="sm" w="sm" type="none"/>
              <a:tailEnd len="med" w="med" type="triangle"/>
            </a:ln>
          </p:spPr>
        </p:cxnSp>
        <p:sp>
          <p:nvSpPr>
            <p:cNvPr id="3409" name="Google Shape;3409;p94"/>
            <p:cNvSpPr/>
            <p:nvPr/>
          </p:nvSpPr>
          <p:spPr>
            <a:xfrm>
              <a:off x="8834904" y="3754666"/>
              <a:ext cx="1091246" cy="392244"/>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lang="en-US" sz="600">
                  <a:solidFill>
                    <a:srgbClr val="000000"/>
                  </a:solidFill>
                  <a:latin typeface="Calibri"/>
                  <a:ea typeface="Calibri"/>
                  <a:cs typeface="Calibri"/>
                  <a:sym typeface="Calibri"/>
                </a:rPr>
                <a:t>simple_step_1_a</a:t>
              </a:r>
              <a:endParaRPr/>
            </a:p>
          </p:txBody>
        </p:sp>
        <p:cxnSp>
          <p:nvCxnSpPr>
            <p:cNvPr id="3410" name="Google Shape;3410;p94"/>
            <p:cNvCxnSpPr>
              <a:stCxn id="3401" idx="2"/>
              <a:endCxn id="3411" idx="0"/>
            </p:cNvCxnSpPr>
            <p:nvPr/>
          </p:nvCxnSpPr>
          <p:spPr>
            <a:xfrm flipH="1">
              <a:off x="7133604" y="2922696"/>
              <a:ext cx="1701300" cy="336900"/>
            </a:xfrm>
            <a:prstGeom prst="curvedConnector2">
              <a:avLst/>
            </a:prstGeom>
            <a:noFill/>
            <a:ln cap="flat" cmpd="sng" w="19050">
              <a:solidFill>
                <a:srgbClr val="1A1A19"/>
              </a:solidFill>
              <a:prstDash val="dash"/>
              <a:miter lim="800000"/>
              <a:headEnd len="sm" w="sm" type="none"/>
              <a:tailEnd len="med" w="med" type="triangle"/>
            </a:ln>
          </p:spPr>
        </p:cxnSp>
        <p:cxnSp>
          <p:nvCxnSpPr>
            <p:cNvPr id="3412" name="Google Shape;3412;p94"/>
            <p:cNvCxnSpPr>
              <a:stCxn id="3411" idx="3"/>
              <a:endCxn id="3409" idx="1"/>
            </p:cNvCxnSpPr>
            <p:nvPr/>
          </p:nvCxnSpPr>
          <p:spPr>
            <a:xfrm>
              <a:off x="7524382" y="3619595"/>
              <a:ext cx="1470300" cy="192600"/>
            </a:xfrm>
            <a:prstGeom prst="curvedConnector2">
              <a:avLst/>
            </a:prstGeom>
            <a:noFill/>
            <a:ln cap="flat" cmpd="sng" w="19050">
              <a:solidFill>
                <a:srgbClr val="1A1A19"/>
              </a:solidFill>
              <a:prstDash val="dash"/>
              <a:miter lim="800000"/>
              <a:headEnd len="sm" w="sm" type="none"/>
              <a:tailEnd len="med" w="med" type="triangle"/>
            </a:ln>
          </p:spPr>
        </p:cxnSp>
        <p:sp>
          <p:nvSpPr>
            <p:cNvPr id="3413" name="Google Shape;3413;p94"/>
            <p:cNvSpPr/>
            <p:nvPr/>
          </p:nvSpPr>
          <p:spPr>
            <a:xfrm>
              <a:off x="6735040" y="381708"/>
              <a:ext cx="796972" cy="719701"/>
            </a:xfrm>
            <a:prstGeom prst="roundRect">
              <a:avLst>
                <a:gd fmla="val 16667" name="adj"/>
              </a:avLst>
            </a:prstGeom>
            <a:solidFill>
              <a:srgbClr val="FFC000"/>
            </a:solidFill>
            <a:ln cap="flat" cmpd="sng" w="19050">
              <a:solidFill>
                <a:srgbClr val="9966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s</a:t>
              </a:r>
              <a:r>
                <a:rPr b="1" i="0" lang="en-US" sz="700" u="none" cap="none" strike="noStrike">
                  <a:solidFill>
                    <a:srgbClr val="000000"/>
                  </a:solidFill>
                  <a:latin typeface="Calibri"/>
                  <a:ea typeface="Calibri"/>
                  <a:cs typeface="Calibri"/>
                  <a:sym typeface="Calibri"/>
                </a:rPr>
                <a:t>tate_s</a:t>
              </a:r>
              <a:endParaRPr b="1" i="0" sz="7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move:000</a:t>
              </a:r>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wait</a:t>
              </a:r>
              <a:r>
                <a:rPr b="1" i="0" lang="en-US" sz="700" u="none" cap="none" strike="noStrike">
                  <a:solidFill>
                    <a:srgbClr val="000000"/>
                  </a:solidFill>
                  <a:latin typeface="Calibri"/>
                  <a:ea typeface="Calibri"/>
                  <a:cs typeface="Calibri"/>
                  <a:sym typeface="Calibri"/>
                </a:rPr>
                <a:t>:000</a:t>
              </a:r>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sc:0</a:t>
              </a:r>
              <a:endParaRPr b="1" i="0" sz="700" u="none" cap="none" strike="noStrike">
                <a:solidFill>
                  <a:srgbClr val="000000"/>
                </a:solidFill>
                <a:latin typeface="Calibri"/>
                <a:ea typeface="Calibri"/>
                <a:cs typeface="Calibri"/>
                <a:sym typeface="Calibri"/>
              </a:endParaRPr>
            </a:p>
          </p:txBody>
        </p:sp>
        <p:cxnSp>
          <p:nvCxnSpPr>
            <p:cNvPr id="3414" name="Google Shape;3414;p94"/>
            <p:cNvCxnSpPr>
              <a:stCxn id="3413" idx="3"/>
              <a:endCxn id="3398" idx="1"/>
            </p:cNvCxnSpPr>
            <p:nvPr/>
          </p:nvCxnSpPr>
          <p:spPr>
            <a:xfrm>
              <a:off x="7532012" y="741558"/>
              <a:ext cx="1462800" cy="285900"/>
            </a:xfrm>
            <a:prstGeom prst="curvedConnector2">
              <a:avLst/>
            </a:prstGeom>
            <a:noFill/>
            <a:ln cap="flat" cmpd="sng" w="19050">
              <a:solidFill>
                <a:srgbClr val="1A1A19"/>
              </a:solidFill>
              <a:prstDash val="dash"/>
              <a:miter lim="800000"/>
              <a:headEnd len="sm" w="sm" type="none"/>
              <a:tailEnd len="med" w="med" type="triangle"/>
            </a:ln>
          </p:spPr>
        </p:cxnSp>
        <p:sp>
          <p:nvSpPr>
            <p:cNvPr id="3406" name="Google Shape;3406;p94"/>
            <p:cNvSpPr/>
            <p:nvPr/>
          </p:nvSpPr>
          <p:spPr>
            <a:xfrm>
              <a:off x="6719714" y="2300398"/>
              <a:ext cx="827624" cy="719701"/>
            </a:xfrm>
            <a:prstGeom prst="roundRect">
              <a:avLst>
                <a:gd fmla="val 16667" name="adj"/>
              </a:avLst>
            </a:prstGeom>
            <a:solidFill>
              <a:srgbClr val="FFC000"/>
            </a:solidFill>
            <a:ln cap="flat" cmpd="sng" w="19050">
              <a:solidFill>
                <a:srgbClr val="9966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s</a:t>
              </a:r>
              <a:r>
                <a:rPr b="1" i="0" lang="en-US" sz="700" u="none" cap="none" strike="noStrike">
                  <a:solidFill>
                    <a:srgbClr val="000000"/>
                  </a:solidFill>
                  <a:latin typeface="Calibri"/>
                  <a:ea typeface="Calibri"/>
                  <a:cs typeface="Calibri"/>
                  <a:sym typeface="Calibri"/>
                </a:rPr>
                <a:t>tate_s</a:t>
              </a:r>
              <a:endParaRPr b="1" i="0" sz="7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move:011</a:t>
              </a:r>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wait</a:t>
              </a:r>
              <a:r>
                <a:rPr b="1" i="0" lang="en-US" sz="700" u="none" cap="none" strike="noStrike">
                  <a:solidFill>
                    <a:srgbClr val="000000"/>
                  </a:solidFill>
                  <a:latin typeface="Calibri"/>
                  <a:ea typeface="Calibri"/>
                  <a:cs typeface="Calibri"/>
                  <a:sym typeface="Calibri"/>
                </a:rPr>
                <a:t>:000</a:t>
              </a:r>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sc:2</a:t>
              </a:r>
              <a:endParaRPr b="1" i="0" sz="700" u="none" cap="none" strike="noStrike">
                <a:solidFill>
                  <a:srgbClr val="000000"/>
                </a:solidFill>
                <a:latin typeface="Calibri"/>
                <a:ea typeface="Calibri"/>
                <a:cs typeface="Calibri"/>
                <a:sym typeface="Calibri"/>
              </a:endParaRPr>
            </a:p>
          </p:txBody>
        </p:sp>
        <p:sp>
          <p:nvSpPr>
            <p:cNvPr id="3411" name="Google Shape;3411;p94"/>
            <p:cNvSpPr/>
            <p:nvPr/>
          </p:nvSpPr>
          <p:spPr>
            <a:xfrm>
              <a:off x="6742671" y="3259744"/>
              <a:ext cx="781711" cy="719701"/>
            </a:xfrm>
            <a:prstGeom prst="roundRect">
              <a:avLst>
                <a:gd fmla="val 16667" name="adj"/>
              </a:avLst>
            </a:prstGeom>
            <a:solidFill>
              <a:srgbClr val="FFC000"/>
            </a:solidFill>
            <a:ln cap="flat" cmpd="sng" w="19050">
              <a:solidFill>
                <a:srgbClr val="9966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s</a:t>
              </a:r>
              <a:r>
                <a:rPr b="1" i="0" lang="en-US" sz="700" u="none" cap="none" strike="noStrike">
                  <a:solidFill>
                    <a:srgbClr val="000000"/>
                  </a:solidFill>
                  <a:latin typeface="Calibri"/>
                  <a:ea typeface="Calibri"/>
                  <a:cs typeface="Calibri"/>
                  <a:sym typeface="Calibri"/>
                </a:rPr>
                <a:t>tate_s</a:t>
              </a:r>
              <a:endParaRPr b="1" i="0" sz="7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move:011</a:t>
              </a:r>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wait</a:t>
              </a:r>
              <a:r>
                <a:rPr b="1" i="0" lang="en-US" sz="700" u="none" cap="none" strike="noStrike">
                  <a:solidFill>
                    <a:srgbClr val="000000"/>
                  </a:solidFill>
                  <a:latin typeface="Calibri"/>
                  <a:ea typeface="Calibri"/>
                  <a:cs typeface="Calibri"/>
                  <a:sym typeface="Calibri"/>
                </a:rPr>
                <a:t>:001</a:t>
              </a:r>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sc:2</a:t>
              </a:r>
              <a:endParaRPr b="1" i="0" sz="700" u="none" cap="none" strike="noStrike">
                <a:solidFill>
                  <a:srgbClr val="000000"/>
                </a:solidFill>
                <a:latin typeface="Calibri"/>
                <a:ea typeface="Calibri"/>
                <a:cs typeface="Calibri"/>
                <a:sym typeface="Calibri"/>
              </a:endParaRPr>
            </a:p>
          </p:txBody>
        </p:sp>
        <p:sp>
          <p:nvSpPr>
            <p:cNvPr id="3415" name="Google Shape;3415;p94"/>
            <p:cNvSpPr/>
            <p:nvPr/>
          </p:nvSpPr>
          <p:spPr>
            <a:xfrm>
              <a:off x="6735038" y="4219089"/>
              <a:ext cx="796972" cy="719701"/>
            </a:xfrm>
            <a:prstGeom prst="roundRect">
              <a:avLst>
                <a:gd fmla="val 16667" name="adj"/>
              </a:avLst>
            </a:prstGeom>
            <a:solidFill>
              <a:srgbClr val="FFC000"/>
            </a:solidFill>
            <a:ln cap="flat" cmpd="sng" w="19050">
              <a:solidFill>
                <a:srgbClr val="9966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s</a:t>
              </a:r>
              <a:r>
                <a:rPr b="1" i="0" lang="en-US" sz="700" u="none" cap="none" strike="noStrike">
                  <a:solidFill>
                    <a:srgbClr val="000000"/>
                  </a:solidFill>
                  <a:latin typeface="Calibri"/>
                  <a:ea typeface="Calibri"/>
                  <a:cs typeface="Calibri"/>
                  <a:sym typeface="Calibri"/>
                </a:rPr>
                <a:t>tate_s</a:t>
              </a:r>
              <a:endParaRPr b="1" i="0" sz="7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move:011</a:t>
              </a:r>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wait</a:t>
              </a:r>
              <a:r>
                <a:rPr b="1" i="0" lang="en-US" sz="700" u="none" cap="none" strike="noStrike">
                  <a:solidFill>
                    <a:srgbClr val="000000"/>
                  </a:solidFill>
                  <a:latin typeface="Calibri"/>
                  <a:ea typeface="Calibri"/>
                  <a:cs typeface="Calibri"/>
                  <a:sym typeface="Calibri"/>
                </a:rPr>
                <a:t>:011</a:t>
              </a:r>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sc:2</a:t>
              </a:r>
              <a:endParaRPr b="1" i="0" sz="700" u="none" cap="none" strike="noStrike">
                <a:solidFill>
                  <a:srgbClr val="000000"/>
                </a:solidFill>
                <a:latin typeface="Calibri"/>
                <a:ea typeface="Calibri"/>
                <a:cs typeface="Calibri"/>
                <a:sym typeface="Calibri"/>
              </a:endParaRPr>
            </a:p>
          </p:txBody>
        </p:sp>
        <p:cxnSp>
          <p:nvCxnSpPr>
            <p:cNvPr id="3416" name="Google Shape;3416;p94"/>
            <p:cNvCxnSpPr>
              <a:stCxn id="3409" idx="2"/>
              <a:endCxn id="3415" idx="0"/>
            </p:cNvCxnSpPr>
            <p:nvPr/>
          </p:nvCxnSpPr>
          <p:spPr>
            <a:xfrm flipH="1">
              <a:off x="7133604" y="3950788"/>
              <a:ext cx="1701300" cy="268200"/>
            </a:xfrm>
            <a:prstGeom prst="curvedConnector2">
              <a:avLst/>
            </a:prstGeom>
            <a:noFill/>
            <a:ln cap="flat" cmpd="sng" w="19050">
              <a:solidFill>
                <a:srgbClr val="1A1A19"/>
              </a:solidFill>
              <a:prstDash val="dash"/>
              <a:miter lim="800000"/>
              <a:headEnd len="sm" w="sm" type="none"/>
              <a:tailEnd len="med" w="med" type="triangle"/>
            </a:ln>
          </p:spPr>
        </p:cxnSp>
        <p:sp>
          <p:nvSpPr>
            <p:cNvPr id="3417" name="Google Shape;3417;p94"/>
            <p:cNvSpPr/>
            <p:nvPr/>
          </p:nvSpPr>
          <p:spPr>
            <a:xfrm>
              <a:off x="8834904" y="4646930"/>
              <a:ext cx="1091246" cy="392244"/>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lang="en-US" sz="600">
                  <a:solidFill>
                    <a:srgbClr val="000000"/>
                  </a:solidFill>
                  <a:latin typeface="Calibri"/>
                  <a:ea typeface="Calibri"/>
                  <a:cs typeface="Calibri"/>
                  <a:sym typeface="Calibri"/>
                </a:rPr>
                <a:t>simple_step_0_a</a:t>
              </a:r>
              <a:endParaRPr/>
            </a:p>
            <a:p>
              <a:pPr indent="0" lvl="0" marL="0" marR="0" rtl="0" algn="ctr">
                <a:lnSpc>
                  <a:spcPct val="107000"/>
                </a:lnSpc>
                <a:spcBef>
                  <a:spcPts val="0"/>
                </a:spcBef>
                <a:spcAft>
                  <a:spcPts val="0"/>
                </a:spcAft>
                <a:buNone/>
              </a:pPr>
              <a:r>
                <a:rPr lang="en-US" sz="600">
                  <a:solidFill>
                    <a:srgbClr val="000000"/>
                  </a:solidFill>
                  <a:latin typeface="Calibri"/>
                  <a:ea typeface="Calibri"/>
                  <a:cs typeface="Calibri"/>
                  <a:sym typeface="Calibri"/>
                </a:rPr>
                <a:t>tag_id:1</a:t>
              </a:r>
              <a:endParaRPr/>
            </a:p>
          </p:txBody>
        </p:sp>
        <p:cxnSp>
          <p:nvCxnSpPr>
            <p:cNvPr id="3418" name="Google Shape;3418;p94"/>
            <p:cNvCxnSpPr>
              <a:stCxn id="3417" idx="4"/>
              <a:endCxn id="3419" idx="0"/>
            </p:cNvCxnSpPr>
            <p:nvPr/>
          </p:nvCxnSpPr>
          <p:spPr>
            <a:xfrm>
              <a:off x="9380527" y="5039174"/>
              <a:ext cx="0" cy="551100"/>
            </a:xfrm>
            <a:prstGeom prst="straightConnector1">
              <a:avLst/>
            </a:prstGeom>
            <a:noFill/>
            <a:ln cap="flat" cmpd="sng" w="19050">
              <a:solidFill>
                <a:srgbClr val="1A1A19"/>
              </a:solidFill>
              <a:prstDash val="solid"/>
              <a:miter lim="800000"/>
              <a:headEnd len="sm" w="sm" type="none"/>
              <a:tailEnd len="med" w="med" type="triangle"/>
            </a:ln>
          </p:spPr>
        </p:cxnSp>
        <p:cxnSp>
          <p:nvCxnSpPr>
            <p:cNvPr id="3420" name="Google Shape;3420;p94"/>
            <p:cNvCxnSpPr>
              <a:stCxn id="3409" idx="4"/>
              <a:endCxn id="3417" idx="0"/>
            </p:cNvCxnSpPr>
            <p:nvPr/>
          </p:nvCxnSpPr>
          <p:spPr>
            <a:xfrm>
              <a:off x="9380527" y="4146910"/>
              <a:ext cx="0" cy="500100"/>
            </a:xfrm>
            <a:prstGeom prst="straightConnector1">
              <a:avLst/>
            </a:prstGeom>
            <a:noFill/>
            <a:ln cap="flat" cmpd="sng" w="19050">
              <a:solidFill>
                <a:srgbClr val="1A1A19"/>
              </a:solidFill>
              <a:prstDash val="solid"/>
              <a:miter lim="800000"/>
              <a:headEnd len="sm" w="sm" type="none"/>
              <a:tailEnd len="med" w="med" type="triangle"/>
            </a:ln>
          </p:spPr>
        </p:cxnSp>
        <p:cxnSp>
          <p:nvCxnSpPr>
            <p:cNvPr id="3421" name="Google Shape;3421;p94"/>
            <p:cNvCxnSpPr>
              <a:stCxn id="3415" idx="3"/>
              <a:endCxn id="3417" idx="1"/>
            </p:cNvCxnSpPr>
            <p:nvPr/>
          </p:nvCxnSpPr>
          <p:spPr>
            <a:xfrm>
              <a:off x="7532010" y="4578940"/>
              <a:ext cx="1462800" cy="125400"/>
            </a:xfrm>
            <a:prstGeom prst="curvedConnector2">
              <a:avLst/>
            </a:prstGeom>
            <a:noFill/>
            <a:ln cap="flat" cmpd="sng" w="19050">
              <a:solidFill>
                <a:srgbClr val="1A1A19"/>
              </a:solidFill>
              <a:prstDash val="dash"/>
              <a:miter lim="800000"/>
              <a:headEnd len="sm" w="sm" type="none"/>
              <a:tailEnd len="med" w="med" type="triangle"/>
            </a:ln>
          </p:spPr>
        </p:cxnSp>
        <p:sp>
          <p:nvSpPr>
            <p:cNvPr id="3419" name="Google Shape;3419;p94"/>
            <p:cNvSpPr/>
            <p:nvPr/>
          </p:nvSpPr>
          <p:spPr>
            <a:xfrm>
              <a:off x="8834904" y="5590220"/>
              <a:ext cx="1091246" cy="392244"/>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lang="en-US" sz="600">
                  <a:solidFill>
                    <a:srgbClr val="000000"/>
                  </a:solidFill>
                  <a:latin typeface="Calibri"/>
                  <a:ea typeface="Calibri"/>
                  <a:cs typeface="Calibri"/>
                  <a:sym typeface="Calibri"/>
                </a:rPr>
                <a:t>simple_step_1_a</a:t>
              </a:r>
              <a:endParaRPr/>
            </a:p>
          </p:txBody>
        </p:sp>
        <p:sp>
          <p:nvSpPr>
            <p:cNvPr id="3422" name="Google Shape;3422;p94"/>
            <p:cNvSpPr/>
            <p:nvPr/>
          </p:nvSpPr>
          <p:spPr>
            <a:xfrm>
              <a:off x="6735038" y="5178431"/>
              <a:ext cx="796972" cy="719701"/>
            </a:xfrm>
            <a:prstGeom prst="roundRect">
              <a:avLst>
                <a:gd fmla="val 16667" name="adj"/>
              </a:avLst>
            </a:prstGeom>
            <a:solidFill>
              <a:srgbClr val="FFC000"/>
            </a:solidFill>
            <a:ln cap="flat" cmpd="sng" w="19050">
              <a:solidFill>
                <a:srgbClr val="9966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s</a:t>
              </a:r>
              <a:r>
                <a:rPr b="1" i="0" lang="en-US" sz="700" u="none" cap="none" strike="noStrike">
                  <a:solidFill>
                    <a:srgbClr val="000000"/>
                  </a:solidFill>
                  <a:latin typeface="Calibri"/>
                  <a:ea typeface="Calibri"/>
                  <a:cs typeface="Calibri"/>
                  <a:sym typeface="Calibri"/>
                </a:rPr>
                <a:t>tate_s</a:t>
              </a:r>
              <a:endParaRPr b="1" i="0" sz="7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move:111</a:t>
              </a:r>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wait</a:t>
              </a:r>
              <a:r>
                <a:rPr b="1" i="0" lang="en-US" sz="700" u="none" cap="none" strike="noStrike">
                  <a:solidFill>
                    <a:srgbClr val="000000"/>
                  </a:solidFill>
                  <a:latin typeface="Calibri"/>
                  <a:ea typeface="Calibri"/>
                  <a:cs typeface="Calibri"/>
                  <a:sym typeface="Calibri"/>
                </a:rPr>
                <a:t>:011</a:t>
              </a:r>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sc:3</a:t>
              </a:r>
              <a:endParaRPr b="1" i="0" sz="700" u="none" cap="none" strike="noStrike">
                <a:solidFill>
                  <a:srgbClr val="000000"/>
                </a:solidFill>
                <a:latin typeface="Calibri"/>
                <a:ea typeface="Calibri"/>
                <a:cs typeface="Calibri"/>
                <a:sym typeface="Calibri"/>
              </a:endParaRPr>
            </a:p>
          </p:txBody>
        </p:sp>
        <p:cxnSp>
          <p:nvCxnSpPr>
            <p:cNvPr id="3423" name="Google Shape;3423;p94"/>
            <p:cNvCxnSpPr>
              <a:stCxn id="3417" idx="2"/>
              <a:endCxn id="3422" idx="0"/>
            </p:cNvCxnSpPr>
            <p:nvPr/>
          </p:nvCxnSpPr>
          <p:spPr>
            <a:xfrm flipH="1">
              <a:off x="7133604" y="4843052"/>
              <a:ext cx="1701300" cy="335400"/>
            </a:xfrm>
            <a:prstGeom prst="curvedConnector2">
              <a:avLst/>
            </a:prstGeom>
            <a:noFill/>
            <a:ln cap="flat" cmpd="sng" w="19050">
              <a:solidFill>
                <a:srgbClr val="1A1A19"/>
              </a:solidFill>
              <a:prstDash val="dash"/>
              <a:miter lim="800000"/>
              <a:headEnd len="sm" w="sm" type="none"/>
              <a:tailEnd len="med" w="med" type="triangle"/>
            </a:ln>
          </p:spPr>
        </p:cxnSp>
        <p:cxnSp>
          <p:nvCxnSpPr>
            <p:cNvPr id="3424" name="Google Shape;3424;p94"/>
            <p:cNvCxnSpPr>
              <a:stCxn id="3422" idx="3"/>
              <a:endCxn id="3419" idx="2"/>
            </p:cNvCxnSpPr>
            <p:nvPr/>
          </p:nvCxnSpPr>
          <p:spPr>
            <a:xfrm>
              <a:off x="7532010" y="5538282"/>
              <a:ext cx="1302900" cy="248100"/>
            </a:xfrm>
            <a:prstGeom prst="curvedConnector3">
              <a:avLst>
                <a:gd fmla="val 728555" name="adj1"/>
              </a:avLst>
            </a:prstGeom>
            <a:noFill/>
            <a:ln cap="flat" cmpd="sng" w="19050">
              <a:solidFill>
                <a:srgbClr val="1A1A19"/>
              </a:solidFill>
              <a:prstDash val="dash"/>
              <a:miter lim="800000"/>
              <a:headEnd len="sm" w="sm" type="none"/>
              <a:tailEnd len="med" w="med" type="triangle"/>
            </a:ln>
          </p:spPr>
        </p:cxnSp>
      </p:grpSp>
      <p:sp>
        <p:nvSpPr>
          <p:cNvPr id="3425" name="Google Shape;3425;p94"/>
          <p:cNvSpPr/>
          <p:nvPr/>
        </p:nvSpPr>
        <p:spPr>
          <a:xfrm>
            <a:off x="4818089" y="1683337"/>
            <a:ext cx="439711" cy="264990"/>
          </a:xfrm>
          <a:prstGeom prst="rect">
            <a:avLst/>
          </a:prstGeom>
          <a:solidFill>
            <a:srgbClr val="92D05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500">
                <a:solidFill>
                  <a:schemeClr val="dk1"/>
                </a:solidFill>
                <a:latin typeface="Arial"/>
                <a:ea typeface="Arial"/>
                <a:cs typeface="Arial"/>
                <a:sym typeface="Arial"/>
              </a:rPr>
              <a:t>buf</a:t>
            </a:r>
            <a:endParaRPr sz="500">
              <a:solidFill>
                <a:schemeClr val="dk1"/>
              </a:solidFill>
              <a:latin typeface="Arial"/>
              <a:ea typeface="Arial"/>
              <a:cs typeface="Arial"/>
              <a:sym typeface="Arial"/>
            </a:endParaRPr>
          </a:p>
        </p:txBody>
      </p:sp>
      <p:sp>
        <p:nvSpPr>
          <p:cNvPr id="3426" name="Google Shape;3426;p94"/>
          <p:cNvSpPr/>
          <p:nvPr/>
        </p:nvSpPr>
        <p:spPr>
          <a:xfrm>
            <a:off x="4743274" y="1123045"/>
            <a:ext cx="589339" cy="279035"/>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lang="en-US" sz="600">
                <a:solidFill>
                  <a:srgbClr val="000000"/>
                </a:solidFill>
                <a:latin typeface="Calibri"/>
                <a:ea typeface="Calibri"/>
                <a:cs typeface="Calibri"/>
                <a:sym typeface="Calibri"/>
              </a:rPr>
              <a:t>Init_a</a:t>
            </a:r>
            <a:endParaRPr sz="600">
              <a:solidFill>
                <a:srgbClr val="000000"/>
              </a:solidFill>
              <a:latin typeface="Calibri"/>
              <a:ea typeface="Calibri"/>
              <a:cs typeface="Calibri"/>
              <a:sym typeface="Calibri"/>
            </a:endParaRPr>
          </a:p>
        </p:txBody>
      </p:sp>
      <p:cxnSp>
        <p:nvCxnSpPr>
          <p:cNvPr id="3427" name="Google Shape;3427;p94"/>
          <p:cNvCxnSpPr>
            <a:stCxn id="3426" idx="4"/>
            <a:endCxn id="3425" idx="0"/>
          </p:cNvCxnSpPr>
          <p:nvPr/>
        </p:nvCxnSpPr>
        <p:spPr>
          <a:xfrm flipH="1" rot="-5400000">
            <a:off x="4897544" y="1542480"/>
            <a:ext cx="281400" cy="600"/>
          </a:xfrm>
          <a:prstGeom prst="curvedConnector3">
            <a:avLst>
              <a:gd fmla="val 49974" name="adj1"/>
            </a:avLst>
          </a:prstGeom>
          <a:noFill/>
          <a:ln cap="flat" cmpd="sng" w="19050">
            <a:solidFill>
              <a:srgbClr val="1A1A19"/>
            </a:solidFill>
            <a:prstDash val="dash"/>
            <a:miter lim="800000"/>
            <a:headEnd len="sm" w="sm" type="none"/>
            <a:tailEnd len="med" w="med" type="triangle"/>
          </a:ln>
        </p:spPr>
      </p:cxnSp>
      <p:cxnSp>
        <p:nvCxnSpPr>
          <p:cNvPr id="3428" name="Google Shape;3428;p94"/>
          <p:cNvCxnSpPr>
            <a:stCxn id="3425" idx="2"/>
            <a:endCxn id="3398" idx="6"/>
          </p:cNvCxnSpPr>
          <p:nvPr/>
        </p:nvCxnSpPr>
        <p:spPr>
          <a:xfrm rot="5400000">
            <a:off x="4315545" y="1982827"/>
            <a:ext cx="756900" cy="687900"/>
          </a:xfrm>
          <a:prstGeom prst="curvedConnector2">
            <a:avLst/>
          </a:prstGeom>
          <a:noFill/>
          <a:ln cap="flat" cmpd="sng" w="19050">
            <a:solidFill>
              <a:srgbClr val="1A1A19"/>
            </a:solidFill>
            <a:prstDash val="dash"/>
            <a:miter lim="800000"/>
            <a:headEnd len="sm" w="sm" type="none"/>
            <a:tailEnd len="med" w="med" type="triangle"/>
          </a:ln>
        </p:spPr>
      </p:cxnSp>
      <p:cxnSp>
        <p:nvCxnSpPr>
          <p:cNvPr id="3429" name="Google Shape;3429;p94"/>
          <p:cNvCxnSpPr>
            <a:stCxn id="3425" idx="3"/>
            <a:endCxn id="3430" idx="6"/>
          </p:cNvCxnSpPr>
          <p:nvPr/>
        </p:nvCxnSpPr>
        <p:spPr>
          <a:xfrm>
            <a:off x="5257800" y="1815832"/>
            <a:ext cx="2496600" cy="889500"/>
          </a:xfrm>
          <a:prstGeom prst="curvedConnector3">
            <a:avLst>
              <a:gd fmla="val 106911" name="adj1"/>
            </a:avLst>
          </a:prstGeom>
          <a:noFill/>
          <a:ln cap="flat" cmpd="sng" w="19050">
            <a:solidFill>
              <a:srgbClr val="1A1A19"/>
            </a:solidFill>
            <a:prstDash val="dash"/>
            <a:miter lim="800000"/>
            <a:headEnd len="sm" w="sm" type="none"/>
            <a:tailEnd len="med" w="med" type="triangle"/>
          </a:ln>
        </p:spPr>
      </p:cxnSp>
      <p:sp>
        <p:nvSpPr>
          <p:cNvPr id="3431" name="Google Shape;3431;p94"/>
          <p:cNvSpPr/>
          <p:nvPr/>
        </p:nvSpPr>
        <p:spPr>
          <a:xfrm>
            <a:off x="4731384" y="4323269"/>
            <a:ext cx="439711" cy="264990"/>
          </a:xfrm>
          <a:prstGeom prst="rect">
            <a:avLst/>
          </a:prstGeom>
          <a:solidFill>
            <a:srgbClr val="92D05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500">
                <a:solidFill>
                  <a:schemeClr val="dk1"/>
                </a:solidFill>
                <a:latin typeface="Arial"/>
                <a:ea typeface="Arial"/>
                <a:cs typeface="Arial"/>
                <a:sym typeface="Arial"/>
              </a:rPr>
              <a:t>buf</a:t>
            </a:r>
            <a:endParaRPr sz="500">
              <a:solidFill>
                <a:schemeClr val="dk1"/>
              </a:solidFill>
              <a:latin typeface="Arial"/>
              <a:ea typeface="Arial"/>
              <a:cs typeface="Arial"/>
              <a:sym typeface="Arial"/>
            </a:endParaRPr>
          </a:p>
        </p:txBody>
      </p:sp>
      <p:cxnSp>
        <p:nvCxnSpPr>
          <p:cNvPr id="3432" name="Google Shape;3432;p94"/>
          <p:cNvCxnSpPr>
            <a:stCxn id="3401" idx="6"/>
            <a:endCxn id="3431" idx="0"/>
          </p:cNvCxnSpPr>
          <p:nvPr/>
        </p:nvCxnSpPr>
        <p:spPr>
          <a:xfrm>
            <a:off x="4350011" y="3930909"/>
            <a:ext cx="601200" cy="392400"/>
          </a:xfrm>
          <a:prstGeom prst="curvedConnector2">
            <a:avLst/>
          </a:prstGeom>
          <a:noFill/>
          <a:ln cap="flat" cmpd="sng" w="19050">
            <a:solidFill>
              <a:srgbClr val="1A1A19"/>
            </a:solidFill>
            <a:prstDash val="dash"/>
            <a:miter lim="800000"/>
            <a:headEnd len="sm" w="sm" type="none"/>
            <a:tailEnd len="med" w="med" type="triangle"/>
          </a:ln>
        </p:spPr>
      </p:cxnSp>
      <p:cxnSp>
        <p:nvCxnSpPr>
          <p:cNvPr id="3433" name="Google Shape;3433;p94"/>
          <p:cNvCxnSpPr>
            <a:stCxn id="3425" idx="2"/>
            <a:endCxn id="3397" idx="6"/>
          </p:cNvCxnSpPr>
          <p:nvPr/>
        </p:nvCxnSpPr>
        <p:spPr>
          <a:xfrm rot="5400000">
            <a:off x="4027845" y="2270527"/>
            <a:ext cx="1332300" cy="687900"/>
          </a:xfrm>
          <a:prstGeom prst="curvedConnector2">
            <a:avLst/>
          </a:prstGeom>
          <a:noFill/>
          <a:ln cap="flat" cmpd="sng" w="19050">
            <a:solidFill>
              <a:srgbClr val="1A1A19"/>
            </a:solidFill>
            <a:prstDash val="dash"/>
            <a:miter lim="800000"/>
            <a:headEnd len="sm" w="sm" type="none"/>
            <a:tailEnd len="med" w="med" type="triangle"/>
          </a:ln>
        </p:spPr>
      </p:cxnSp>
      <p:cxnSp>
        <p:nvCxnSpPr>
          <p:cNvPr id="3434" name="Google Shape;3434;p94"/>
          <p:cNvCxnSpPr>
            <a:stCxn id="3431" idx="2"/>
            <a:endCxn id="3417" idx="6"/>
          </p:cNvCxnSpPr>
          <p:nvPr/>
        </p:nvCxnSpPr>
        <p:spPr>
          <a:xfrm rot="5400000">
            <a:off x="4308340" y="4629959"/>
            <a:ext cx="684600" cy="601200"/>
          </a:xfrm>
          <a:prstGeom prst="curvedConnector2">
            <a:avLst/>
          </a:prstGeom>
          <a:noFill/>
          <a:ln cap="flat" cmpd="sng" w="19050">
            <a:solidFill>
              <a:srgbClr val="1A1A19"/>
            </a:solidFill>
            <a:prstDash val="dash"/>
            <a:miter lim="800000"/>
            <a:headEnd len="sm" w="sm" type="none"/>
            <a:tailEnd len="med" w="med" type="triangle"/>
          </a:ln>
        </p:spPr>
      </p:cxnSp>
      <p:cxnSp>
        <p:nvCxnSpPr>
          <p:cNvPr id="3435" name="Google Shape;3435;p94"/>
          <p:cNvCxnSpPr>
            <a:stCxn id="3425" idx="3"/>
            <a:endCxn id="3436" idx="6"/>
          </p:cNvCxnSpPr>
          <p:nvPr/>
        </p:nvCxnSpPr>
        <p:spPr>
          <a:xfrm>
            <a:off x="5257800" y="1815832"/>
            <a:ext cx="2496600" cy="1464600"/>
          </a:xfrm>
          <a:prstGeom prst="curvedConnector3">
            <a:avLst>
              <a:gd fmla="val 133447" name="adj1"/>
            </a:avLst>
          </a:prstGeom>
          <a:noFill/>
          <a:ln cap="flat" cmpd="sng" w="19050">
            <a:solidFill>
              <a:srgbClr val="1A1A19"/>
            </a:solidFill>
            <a:prstDash val="dash"/>
            <a:miter lim="800000"/>
            <a:headEnd len="sm" w="sm" type="none"/>
            <a:tailEnd len="med" w="med" type="triangle"/>
          </a:ln>
        </p:spPr>
      </p:cxnSp>
      <p:cxnSp>
        <p:nvCxnSpPr>
          <p:cNvPr id="3437" name="Google Shape;3437;p94"/>
          <p:cNvCxnSpPr>
            <a:stCxn id="3425" idx="3"/>
            <a:endCxn id="3438" idx="6"/>
          </p:cNvCxnSpPr>
          <p:nvPr/>
        </p:nvCxnSpPr>
        <p:spPr>
          <a:xfrm>
            <a:off x="5257800" y="1815832"/>
            <a:ext cx="2496600" cy="3456900"/>
          </a:xfrm>
          <a:prstGeom prst="curvedConnector3">
            <a:avLst>
              <a:gd fmla="val 200717" name="adj1"/>
            </a:avLst>
          </a:prstGeom>
          <a:noFill/>
          <a:ln cap="flat" cmpd="sng" w="19050">
            <a:solidFill>
              <a:srgbClr val="1A1A19"/>
            </a:solidFill>
            <a:prstDash val="dash"/>
            <a:miter lim="800000"/>
            <a:headEnd len="sm" w="sm" type="none"/>
            <a:tailEnd len="med" w="med" type="triangle"/>
          </a:ln>
        </p:spPr>
      </p:cxnSp>
      <p:grpSp>
        <p:nvGrpSpPr>
          <p:cNvPr id="3439" name="Google Shape;3439;p94"/>
          <p:cNvGrpSpPr/>
          <p:nvPr/>
        </p:nvGrpSpPr>
        <p:grpSpPr>
          <a:xfrm>
            <a:off x="6022643" y="2080822"/>
            <a:ext cx="1731673" cy="3988223"/>
            <a:chOff x="6719714" y="275138"/>
            <a:chExt cx="3206436" cy="5707326"/>
          </a:xfrm>
        </p:grpSpPr>
        <p:sp>
          <p:nvSpPr>
            <p:cNvPr id="3440" name="Google Shape;3440;p94"/>
            <p:cNvSpPr/>
            <p:nvPr/>
          </p:nvSpPr>
          <p:spPr>
            <a:xfrm>
              <a:off x="8357808" y="275138"/>
              <a:ext cx="1193766" cy="411757"/>
            </a:xfrm>
            <a:prstGeom prst="roundRect">
              <a:avLst>
                <a:gd fmla="val 16667" name="adj"/>
              </a:avLst>
            </a:prstGeom>
            <a:solidFill>
              <a:srgbClr val="DAE5F1"/>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500">
                  <a:solidFill>
                    <a:schemeClr val="dk1"/>
                  </a:solidFill>
                  <a:latin typeface="Arial"/>
                  <a:ea typeface="Arial"/>
                  <a:cs typeface="Arial"/>
                  <a:sym typeface="Arial"/>
                </a:rPr>
                <a:t>NOF_TRANSFERS=3</a:t>
              </a:r>
              <a:endParaRPr/>
            </a:p>
            <a:p>
              <a:pPr indent="0" lvl="0" marL="0" marR="0" rtl="0" algn="ctr">
                <a:spcBef>
                  <a:spcPts val="0"/>
                </a:spcBef>
                <a:spcAft>
                  <a:spcPts val="0"/>
                </a:spcAft>
                <a:buNone/>
              </a:pPr>
              <a:r>
                <a:rPr lang="en-US" sz="500">
                  <a:solidFill>
                    <a:schemeClr val="dk1"/>
                  </a:solidFill>
                  <a:latin typeface="Arial"/>
                  <a:ea typeface="Arial"/>
                  <a:cs typeface="Arial"/>
                  <a:sym typeface="Arial"/>
                </a:rPr>
                <a:t>NOF_TAGS=2</a:t>
              </a:r>
              <a:endParaRPr/>
            </a:p>
          </p:txBody>
        </p:sp>
        <p:sp>
          <p:nvSpPr>
            <p:cNvPr id="3436" name="Google Shape;3436;p94"/>
            <p:cNvSpPr/>
            <p:nvPr/>
          </p:nvSpPr>
          <p:spPr>
            <a:xfrm>
              <a:off x="8834904" y="1795898"/>
              <a:ext cx="1091246" cy="392244"/>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lang="en-US" sz="600">
                  <a:solidFill>
                    <a:srgbClr val="000000"/>
                  </a:solidFill>
                  <a:latin typeface="Calibri"/>
                  <a:ea typeface="Calibri"/>
                  <a:cs typeface="Calibri"/>
                  <a:sym typeface="Calibri"/>
                </a:rPr>
                <a:t>simple_step_0_a</a:t>
              </a:r>
              <a:endParaRPr/>
            </a:p>
            <a:p>
              <a:pPr indent="0" lvl="0" marL="0" marR="0" rtl="0" algn="ctr">
                <a:lnSpc>
                  <a:spcPct val="107000"/>
                </a:lnSpc>
                <a:spcBef>
                  <a:spcPts val="0"/>
                </a:spcBef>
                <a:spcAft>
                  <a:spcPts val="0"/>
                </a:spcAft>
                <a:buNone/>
              </a:pPr>
              <a:r>
                <a:rPr lang="en-US" sz="600">
                  <a:solidFill>
                    <a:srgbClr val="000000"/>
                  </a:solidFill>
                  <a:latin typeface="Calibri"/>
                  <a:ea typeface="Calibri"/>
                  <a:cs typeface="Calibri"/>
                  <a:sym typeface="Calibri"/>
                </a:rPr>
                <a:t>tag_id:1</a:t>
              </a:r>
              <a:endParaRPr/>
            </a:p>
          </p:txBody>
        </p:sp>
        <p:sp>
          <p:nvSpPr>
            <p:cNvPr id="3430" name="Google Shape;3430;p94"/>
            <p:cNvSpPr/>
            <p:nvPr/>
          </p:nvSpPr>
          <p:spPr>
            <a:xfrm>
              <a:off x="8834906" y="969071"/>
              <a:ext cx="1091244" cy="399312"/>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lang="en-US" sz="600">
                  <a:solidFill>
                    <a:srgbClr val="000000"/>
                  </a:solidFill>
                  <a:latin typeface="Calibri"/>
                  <a:ea typeface="Calibri"/>
                  <a:cs typeface="Calibri"/>
                  <a:sym typeface="Calibri"/>
                </a:rPr>
                <a:t>simple_step_0_a</a:t>
              </a:r>
              <a:endParaRPr/>
            </a:p>
            <a:p>
              <a:pPr indent="0" lvl="0" marL="0" marR="0" rtl="0" algn="ctr">
                <a:lnSpc>
                  <a:spcPct val="107000"/>
                </a:lnSpc>
                <a:spcBef>
                  <a:spcPts val="0"/>
                </a:spcBef>
                <a:spcAft>
                  <a:spcPts val="0"/>
                </a:spcAft>
                <a:buNone/>
              </a:pPr>
              <a:r>
                <a:rPr lang="en-US" sz="600">
                  <a:solidFill>
                    <a:srgbClr val="000000"/>
                  </a:solidFill>
                  <a:latin typeface="Calibri"/>
                  <a:ea typeface="Calibri"/>
                  <a:cs typeface="Calibri"/>
                  <a:sym typeface="Calibri"/>
                </a:rPr>
                <a:t>tag_id:0</a:t>
              </a:r>
              <a:endParaRPr/>
            </a:p>
          </p:txBody>
        </p:sp>
        <p:cxnSp>
          <p:nvCxnSpPr>
            <p:cNvPr id="3441" name="Google Shape;3441;p94"/>
            <p:cNvCxnSpPr>
              <a:stCxn id="3430" idx="4"/>
              <a:endCxn id="3436" idx="0"/>
            </p:cNvCxnSpPr>
            <p:nvPr/>
          </p:nvCxnSpPr>
          <p:spPr>
            <a:xfrm>
              <a:off x="9380528" y="1368383"/>
              <a:ext cx="0" cy="427500"/>
            </a:xfrm>
            <a:prstGeom prst="straightConnector1">
              <a:avLst/>
            </a:prstGeom>
            <a:noFill/>
            <a:ln cap="flat" cmpd="sng" w="19050">
              <a:solidFill>
                <a:srgbClr val="1A1A19"/>
              </a:solidFill>
              <a:prstDash val="solid"/>
              <a:miter lim="800000"/>
              <a:headEnd len="sm" w="sm" type="none"/>
              <a:tailEnd len="med" w="med" type="triangle"/>
            </a:ln>
          </p:spPr>
        </p:cxnSp>
        <p:cxnSp>
          <p:nvCxnSpPr>
            <p:cNvPr id="3442" name="Google Shape;3442;p94"/>
            <p:cNvCxnSpPr>
              <a:stCxn id="3436" idx="4"/>
              <a:endCxn id="3443" idx="0"/>
            </p:cNvCxnSpPr>
            <p:nvPr/>
          </p:nvCxnSpPr>
          <p:spPr>
            <a:xfrm>
              <a:off x="9380527" y="2188142"/>
              <a:ext cx="0" cy="538500"/>
            </a:xfrm>
            <a:prstGeom prst="straightConnector1">
              <a:avLst/>
            </a:prstGeom>
            <a:noFill/>
            <a:ln cap="flat" cmpd="sng" w="19050">
              <a:solidFill>
                <a:srgbClr val="1A1A19"/>
              </a:solidFill>
              <a:prstDash val="solid"/>
              <a:miter lim="800000"/>
              <a:headEnd len="sm" w="sm" type="none"/>
              <a:tailEnd len="med" w="med" type="triangle"/>
            </a:ln>
          </p:spPr>
        </p:cxnSp>
        <p:sp>
          <p:nvSpPr>
            <p:cNvPr id="3444" name="Google Shape;3444;p94"/>
            <p:cNvSpPr/>
            <p:nvPr/>
          </p:nvSpPr>
          <p:spPr>
            <a:xfrm>
              <a:off x="6737103" y="1341053"/>
              <a:ext cx="792846" cy="719701"/>
            </a:xfrm>
            <a:prstGeom prst="roundRect">
              <a:avLst>
                <a:gd fmla="val 16667" name="adj"/>
              </a:avLst>
            </a:prstGeom>
            <a:solidFill>
              <a:srgbClr val="FFC000"/>
            </a:solidFill>
            <a:ln cap="flat" cmpd="sng" w="19050">
              <a:solidFill>
                <a:srgbClr val="9966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s</a:t>
              </a:r>
              <a:r>
                <a:rPr b="1" i="0" lang="en-US" sz="700" u="none" cap="none" strike="noStrike">
                  <a:solidFill>
                    <a:srgbClr val="000000"/>
                  </a:solidFill>
                  <a:latin typeface="Calibri"/>
                  <a:ea typeface="Calibri"/>
                  <a:cs typeface="Calibri"/>
                  <a:sym typeface="Calibri"/>
                </a:rPr>
                <a:t>tate_s</a:t>
              </a:r>
              <a:endParaRPr b="1" i="0" sz="7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move:001</a:t>
              </a:r>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wait</a:t>
              </a:r>
              <a:r>
                <a:rPr b="1" i="0" lang="en-US" sz="700" u="none" cap="none" strike="noStrike">
                  <a:solidFill>
                    <a:srgbClr val="000000"/>
                  </a:solidFill>
                  <a:latin typeface="Calibri"/>
                  <a:ea typeface="Calibri"/>
                  <a:cs typeface="Calibri"/>
                  <a:sym typeface="Calibri"/>
                </a:rPr>
                <a:t>:000</a:t>
              </a:r>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sc:1</a:t>
              </a:r>
              <a:endParaRPr b="1" i="0" sz="700" u="none" cap="none" strike="noStrike">
                <a:solidFill>
                  <a:srgbClr val="000000"/>
                </a:solidFill>
                <a:latin typeface="Calibri"/>
                <a:ea typeface="Calibri"/>
                <a:cs typeface="Calibri"/>
                <a:sym typeface="Calibri"/>
              </a:endParaRPr>
            </a:p>
          </p:txBody>
        </p:sp>
        <p:cxnSp>
          <p:nvCxnSpPr>
            <p:cNvPr id="3445" name="Google Shape;3445;p94"/>
            <p:cNvCxnSpPr>
              <a:stCxn id="3444" idx="3"/>
              <a:endCxn id="3436" idx="1"/>
            </p:cNvCxnSpPr>
            <p:nvPr/>
          </p:nvCxnSpPr>
          <p:spPr>
            <a:xfrm>
              <a:off x="7529949" y="1700904"/>
              <a:ext cx="1464900" cy="152400"/>
            </a:xfrm>
            <a:prstGeom prst="curvedConnector2">
              <a:avLst/>
            </a:prstGeom>
            <a:noFill/>
            <a:ln cap="flat" cmpd="sng" w="19050">
              <a:solidFill>
                <a:srgbClr val="1A1A19"/>
              </a:solidFill>
              <a:prstDash val="dash"/>
              <a:miter lim="800000"/>
              <a:headEnd len="sm" w="sm" type="none"/>
              <a:tailEnd len="med" w="med" type="triangle"/>
            </a:ln>
          </p:spPr>
        </p:cxnSp>
        <p:cxnSp>
          <p:nvCxnSpPr>
            <p:cNvPr id="3446" name="Google Shape;3446;p94"/>
            <p:cNvCxnSpPr>
              <a:stCxn id="3430" idx="2"/>
              <a:endCxn id="3444" idx="0"/>
            </p:cNvCxnSpPr>
            <p:nvPr/>
          </p:nvCxnSpPr>
          <p:spPr>
            <a:xfrm flipH="1">
              <a:off x="7133606" y="1168727"/>
              <a:ext cx="1701300" cy="172200"/>
            </a:xfrm>
            <a:prstGeom prst="curvedConnector2">
              <a:avLst/>
            </a:prstGeom>
            <a:noFill/>
            <a:ln cap="flat" cmpd="sng" w="19050">
              <a:solidFill>
                <a:srgbClr val="1A1A19"/>
              </a:solidFill>
              <a:prstDash val="dash"/>
              <a:miter lim="800000"/>
              <a:headEnd len="sm" w="sm" type="none"/>
              <a:tailEnd len="med" w="med" type="triangle"/>
            </a:ln>
          </p:spPr>
        </p:cxnSp>
        <p:cxnSp>
          <p:nvCxnSpPr>
            <p:cNvPr id="3447" name="Google Shape;3447;p94"/>
            <p:cNvCxnSpPr>
              <a:stCxn id="3448" idx="3"/>
              <a:endCxn id="3443" idx="1"/>
            </p:cNvCxnSpPr>
            <p:nvPr/>
          </p:nvCxnSpPr>
          <p:spPr>
            <a:xfrm>
              <a:off x="7547338" y="2660249"/>
              <a:ext cx="1447500" cy="123900"/>
            </a:xfrm>
            <a:prstGeom prst="curvedConnector2">
              <a:avLst/>
            </a:prstGeom>
            <a:noFill/>
            <a:ln cap="flat" cmpd="sng" w="19050">
              <a:solidFill>
                <a:srgbClr val="1A1A19"/>
              </a:solidFill>
              <a:prstDash val="dash"/>
              <a:miter lim="800000"/>
              <a:headEnd len="sm" w="sm" type="none"/>
              <a:tailEnd len="med" w="med" type="triangle"/>
            </a:ln>
          </p:spPr>
        </p:cxnSp>
        <p:cxnSp>
          <p:nvCxnSpPr>
            <p:cNvPr id="3449" name="Google Shape;3449;p94"/>
            <p:cNvCxnSpPr>
              <a:stCxn id="3436" idx="2"/>
              <a:endCxn id="3448" idx="0"/>
            </p:cNvCxnSpPr>
            <p:nvPr/>
          </p:nvCxnSpPr>
          <p:spPr>
            <a:xfrm flipH="1">
              <a:off x="7133604" y="1992020"/>
              <a:ext cx="1701300" cy="308400"/>
            </a:xfrm>
            <a:prstGeom prst="curvedConnector2">
              <a:avLst/>
            </a:prstGeom>
            <a:noFill/>
            <a:ln cap="flat" cmpd="sng" w="19050">
              <a:solidFill>
                <a:srgbClr val="1A1A19"/>
              </a:solidFill>
              <a:prstDash val="dash"/>
              <a:miter lim="800000"/>
              <a:headEnd len="sm" w="sm" type="none"/>
              <a:tailEnd len="med" w="med" type="triangle"/>
            </a:ln>
          </p:spPr>
        </p:cxnSp>
        <p:sp>
          <p:nvSpPr>
            <p:cNvPr id="3443" name="Google Shape;3443;p94"/>
            <p:cNvSpPr/>
            <p:nvPr/>
          </p:nvSpPr>
          <p:spPr>
            <a:xfrm>
              <a:off x="8834904" y="2726574"/>
              <a:ext cx="1091246" cy="392244"/>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lang="en-US" sz="600">
                  <a:solidFill>
                    <a:srgbClr val="000000"/>
                  </a:solidFill>
                  <a:latin typeface="Calibri"/>
                  <a:ea typeface="Calibri"/>
                  <a:cs typeface="Calibri"/>
                  <a:sym typeface="Calibri"/>
                </a:rPr>
                <a:t>simple_step_1_a</a:t>
              </a:r>
              <a:endParaRPr/>
            </a:p>
          </p:txBody>
        </p:sp>
        <p:cxnSp>
          <p:nvCxnSpPr>
            <p:cNvPr id="3450" name="Google Shape;3450;p94"/>
            <p:cNvCxnSpPr>
              <a:stCxn id="3443" idx="4"/>
              <a:endCxn id="3451" idx="0"/>
            </p:cNvCxnSpPr>
            <p:nvPr/>
          </p:nvCxnSpPr>
          <p:spPr>
            <a:xfrm>
              <a:off x="9380527" y="3118818"/>
              <a:ext cx="0" cy="635700"/>
            </a:xfrm>
            <a:prstGeom prst="straightConnector1">
              <a:avLst/>
            </a:prstGeom>
            <a:noFill/>
            <a:ln cap="flat" cmpd="sng" w="19050">
              <a:solidFill>
                <a:srgbClr val="1A1A19"/>
              </a:solidFill>
              <a:prstDash val="solid"/>
              <a:miter lim="800000"/>
              <a:headEnd len="sm" w="sm" type="none"/>
              <a:tailEnd len="med" w="med" type="triangle"/>
            </a:ln>
          </p:spPr>
        </p:cxnSp>
        <p:sp>
          <p:nvSpPr>
            <p:cNvPr id="3451" name="Google Shape;3451;p94"/>
            <p:cNvSpPr/>
            <p:nvPr/>
          </p:nvSpPr>
          <p:spPr>
            <a:xfrm>
              <a:off x="8834904" y="3754666"/>
              <a:ext cx="1091246" cy="392244"/>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lang="en-US" sz="600">
                  <a:solidFill>
                    <a:srgbClr val="000000"/>
                  </a:solidFill>
                  <a:latin typeface="Calibri"/>
                  <a:ea typeface="Calibri"/>
                  <a:cs typeface="Calibri"/>
                  <a:sym typeface="Calibri"/>
                </a:rPr>
                <a:t>simple_step_1_a</a:t>
              </a:r>
              <a:endParaRPr/>
            </a:p>
          </p:txBody>
        </p:sp>
        <p:cxnSp>
          <p:nvCxnSpPr>
            <p:cNvPr id="3452" name="Google Shape;3452;p94"/>
            <p:cNvCxnSpPr>
              <a:stCxn id="3443" idx="2"/>
              <a:endCxn id="3453" idx="0"/>
            </p:cNvCxnSpPr>
            <p:nvPr/>
          </p:nvCxnSpPr>
          <p:spPr>
            <a:xfrm flipH="1">
              <a:off x="7133604" y="2922696"/>
              <a:ext cx="1701300" cy="336900"/>
            </a:xfrm>
            <a:prstGeom prst="curvedConnector2">
              <a:avLst/>
            </a:prstGeom>
            <a:noFill/>
            <a:ln cap="flat" cmpd="sng" w="19050">
              <a:solidFill>
                <a:srgbClr val="1A1A19"/>
              </a:solidFill>
              <a:prstDash val="dash"/>
              <a:miter lim="800000"/>
              <a:headEnd len="sm" w="sm" type="none"/>
              <a:tailEnd len="med" w="med" type="triangle"/>
            </a:ln>
          </p:spPr>
        </p:cxnSp>
        <p:cxnSp>
          <p:nvCxnSpPr>
            <p:cNvPr id="3454" name="Google Shape;3454;p94"/>
            <p:cNvCxnSpPr>
              <a:stCxn id="3453" idx="3"/>
              <a:endCxn id="3451" idx="1"/>
            </p:cNvCxnSpPr>
            <p:nvPr/>
          </p:nvCxnSpPr>
          <p:spPr>
            <a:xfrm>
              <a:off x="7524382" y="3619595"/>
              <a:ext cx="1470300" cy="192600"/>
            </a:xfrm>
            <a:prstGeom prst="curvedConnector2">
              <a:avLst/>
            </a:prstGeom>
            <a:noFill/>
            <a:ln cap="flat" cmpd="sng" w="19050">
              <a:solidFill>
                <a:srgbClr val="1A1A19"/>
              </a:solidFill>
              <a:prstDash val="dash"/>
              <a:miter lim="800000"/>
              <a:headEnd len="sm" w="sm" type="none"/>
              <a:tailEnd len="med" w="med" type="triangle"/>
            </a:ln>
          </p:spPr>
        </p:cxnSp>
        <p:sp>
          <p:nvSpPr>
            <p:cNvPr id="3455" name="Google Shape;3455;p94"/>
            <p:cNvSpPr/>
            <p:nvPr/>
          </p:nvSpPr>
          <p:spPr>
            <a:xfrm>
              <a:off x="6735040" y="381708"/>
              <a:ext cx="796972" cy="719701"/>
            </a:xfrm>
            <a:prstGeom prst="roundRect">
              <a:avLst>
                <a:gd fmla="val 16667" name="adj"/>
              </a:avLst>
            </a:prstGeom>
            <a:solidFill>
              <a:srgbClr val="FFC000"/>
            </a:solidFill>
            <a:ln cap="flat" cmpd="sng" w="19050">
              <a:solidFill>
                <a:srgbClr val="9966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s</a:t>
              </a:r>
              <a:r>
                <a:rPr b="1" i="0" lang="en-US" sz="700" u="none" cap="none" strike="noStrike">
                  <a:solidFill>
                    <a:srgbClr val="000000"/>
                  </a:solidFill>
                  <a:latin typeface="Calibri"/>
                  <a:ea typeface="Calibri"/>
                  <a:cs typeface="Calibri"/>
                  <a:sym typeface="Calibri"/>
                </a:rPr>
                <a:t>tate_s</a:t>
              </a:r>
              <a:endParaRPr b="1" i="0" sz="7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move:000</a:t>
              </a:r>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wait</a:t>
              </a:r>
              <a:r>
                <a:rPr b="1" i="0" lang="en-US" sz="700" u="none" cap="none" strike="noStrike">
                  <a:solidFill>
                    <a:srgbClr val="000000"/>
                  </a:solidFill>
                  <a:latin typeface="Calibri"/>
                  <a:ea typeface="Calibri"/>
                  <a:cs typeface="Calibri"/>
                  <a:sym typeface="Calibri"/>
                </a:rPr>
                <a:t>:000</a:t>
              </a:r>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sc:0</a:t>
              </a:r>
              <a:endParaRPr b="1" i="0" sz="700" u="none" cap="none" strike="noStrike">
                <a:solidFill>
                  <a:srgbClr val="000000"/>
                </a:solidFill>
                <a:latin typeface="Calibri"/>
                <a:ea typeface="Calibri"/>
                <a:cs typeface="Calibri"/>
                <a:sym typeface="Calibri"/>
              </a:endParaRPr>
            </a:p>
          </p:txBody>
        </p:sp>
        <p:cxnSp>
          <p:nvCxnSpPr>
            <p:cNvPr id="3456" name="Google Shape;3456;p94"/>
            <p:cNvCxnSpPr>
              <a:stCxn id="3455" idx="3"/>
              <a:endCxn id="3430" idx="1"/>
            </p:cNvCxnSpPr>
            <p:nvPr/>
          </p:nvCxnSpPr>
          <p:spPr>
            <a:xfrm>
              <a:off x="7532012" y="741558"/>
              <a:ext cx="1462800" cy="285900"/>
            </a:xfrm>
            <a:prstGeom prst="curvedConnector2">
              <a:avLst/>
            </a:prstGeom>
            <a:noFill/>
            <a:ln cap="flat" cmpd="sng" w="19050">
              <a:solidFill>
                <a:srgbClr val="1A1A19"/>
              </a:solidFill>
              <a:prstDash val="dash"/>
              <a:miter lim="800000"/>
              <a:headEnd len="sm" w="sm" type="none"/>
              <a:tailEnd len="med" w="med" type="triangle"/>
            </a:ln>
          </p:spPr>
        </p:cxnSp>
        <p:sp>
          <p:nvSpPr>
            <p:cNvPr id="3448" name="Google Shape;3448;p94"/>
            <p:cNvSpPr/>
            <p:nvPr/>
          </p:nvSpPr>
          <p:spPr>
            <a:xfrm>
              <a:off x="6719714" y="2300398"/>
              <a:ext cx="827624" cy="719701"/>
            </a:xfrm>
            <a:prstGeom prst="roundRect">
              <a:avLst>
                <a:gd fmla="val 16667" name="adj"/>
              </a:avLst>
            </a:prstGeom>
            <a:solidFill>
              <a:srgbClr val="FFC000"/>
            </a:solidFill>
            <a:ln cap="flat" cmpd="sng" w="19050">
              <a:solidFill>
                <a:srgbClr val="9966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s</a:t>
              </a:r>
              <a:r>
                <a:rPr b="1" i="0" lang="en-US" sz="700" u="none" cap="none" strike="noStrike">
                  <a:solidFill>
                    <a:srgbClr val="000000"/>
                  </a:solidFill>
                  <a:latin typeface="Calibri"/>
                  <a:ea typeface="Calibri"/>
                  <a:cs typeface="Calibri"/>
                  <a:sym typeface="Calibri"/>
                </a:rPr>
                <a:t>tate_s</a:t>
              </a:r>
              <a:endParaRPr b="1" i="0" sz="7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move:011</a:t>
              </a:r>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wait</a:t>
              </a:r>
              <a:r>
                <a:rPr b="1" i="0" lang="en-US" sz="700" u="none" cap="none" strike="noStrike">
                  <a:solidFill>
                    <a:srgbClr val="000000"/>
                  </a:solidFill>
                  <a:latin typeface="Calibri"/>
                  <a:ea typeface="Calibri"/>
                  <a:cs typeface="Calibri"/>
                  <a:sym typeface="Calibri"/>
                </a:rPr>
                <a:t>:000</a:t>
              </a:r>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sc:2</a:t>
              </a:r>
              <a:endParaRPr b="1" i="0" sz="700" u="none" cap="none" strike="noStrike">
                <a:solidFill>
                  <a:srgbClr val="000000"/>
                </a:solidFill>
                <a:latin typeface="Calibri"/>
                <a:ea typeface="Calibri"/>
                <a:cs typeface="Calibri"/>
                <a:sym typeface="Calibri"/>
              </a:endParaRPr>
            </a:p>
          </p:txBody>
        </p:sp>
        <p:sp>
          <p:nvSpPr>
            <p:cNvPr id="3453" name="Google Shape;3453;p94"/>
            <p:cNvSpPr/>
            <p:nvPr/>
          </p:nvSpPr>
          <p:spPr>
            <a:xfrm>
              <a:off x="6742671" y="3259744"/>
              <a:ext cx="781711" cy="719701"/>
            </a:xfrm>
            <a:prstGeom prst="roundRect">
              <a:avLst>
                <a:gd fmla="val 16667" name="adj"/>
              </a:avLst>
            </a:prstGeom>
            <a:solidFill>
              <a:srgbClr val="FFC000"/>
            </a:solidFill>
            <a:ln cap="flat" cmpd="sng" w="19050">
              <a:solidFill>
                <a:srgbClr val="9966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s</a:t>
              </a:r>
              <a:r>
                <a:rPr b="1" i="0" lang="en-US" sz="700" u="none" cap="none" strike="noStrike">
                  <a:solidFill>
                    <a:srgbClr val="000000"/>
                  </a:solidFill>
                  <a:latin typeface="Calibri"/>
                  <a:ea typeface="Calibri"/>
                  <a:cs typeface="Calibri"/>
                  <a:sym typeface="Calibri"/>
                </a:rPr>
                <a:t>tate_s</a:t>
              </a:r>
              <a:endParaRPr b="1" i="0" sz="7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move:011</a:t>
              </a:r>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wait</a:t>
              </a:r>
              <a:r>
                <a:rPr b="1" i="0" lang="en-US" sz="700" u="none" cap="none" strike="noStrike">
                  <a:solidFill>
                    <a:srgbClr val="000000"/>
                  </a:solidFill>
                  <a:latin typeface="Calibri"/>
                  <a:ea typeface="Calibri"/>
                  <a:cs typeface="Calibri"/>
                  <a:sym typeface="Calibri"/>
                </a:rPr>
                <a:t>:001</a:t>
              </a:r>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sc:2</a:t>
              </a:r>
              <a:endParaRPr b="1" i="0" sz="700" u="none" cap="none" strike="noStrike">
                <a:solidFill>
                  <a:srgbClr val="000000"/>
                </a:solidFill>
                <a:latin typeface="Calibri"/>
                <a:ea typeface="Calibri"/>
                <a:cs typeface="Calibri"/>
                <a:sym typeface="Calibri"/>
              </a:endParaRPr>
            </a:p>
          </p:txBody>
        </p:sp>
        <p:sp>
          <p:nvSpPr>
            <p:cNvPr id="3457" name="Google Shape;3457;p94"/>
            <p:cNvSpPr/>
            <p:nvPr/>
          </p:nvSpPr>
          <p:spPr>
            <a:xfrm>
              <a:off x="6735038" y="4219089"/>
              <a:ext cx="796972" cy="719701"/>
            </a:xfrm>
            <a:prstGeom prst="roundRect">
              <a:avLst>
                <a:gd fmla="val 16667" name="adj"/>
              </a:avLst>
            </a:prstGeom>
            <a:solidFill>
              <a:srgbClr val="FFC000"/>
            </a:solidFill>
            <a:ln cap="flat" cmpd="sng" w="19050">
              <a:solidFill>
                <a:srgbClr val="9966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s</a:t>
              </a:r>
              <a:r>
                <a:rPr b="1" i="0" lang="en-US" sz="700" u="none" cap="none" strike="noStrike">
                  <a:solidFill>
                    <a:srgbClr val="000000"/>
                  </a:solidFill>
                  <a:latin typeface="Calibri"/>
                  <a:ea typeface="Calibri"/>
                  <a:cs typeface="Calibri"/>
                  <a:sym typeface="Calibri"/>
                </a:rPr>
                <a:t>tate_s</a:t>
              </a:r>
              <a:endParaRPr b="1" i="0" sz="7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move:011</a:t>
              </a:r>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wait</a:t>
              </a:r>
              <a:r>
                <a:rPr b="1" i="0" lang="en-US" sz="700" u="none" cap="none" strike="noStrike">
                  <a:solidFill>
                    <a:srgbClr val="000000"/>
                  </a:solidFill>
                  <a:latin typeface="Calibri"/>
                  <a:ea typeface="Calibri"/>
                  <a:cs typeface="Calibri"/>
                  <a:sym typeface="Calibri"/>
                </a:rPr>
                <a:t>:011</a:t>
              </a:r>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sc:2</a:t>
              </a:r>
              <a:endParaRPr b="1" i="0" sz="700" u="none" cap="none" strike="noStrike">
                <a:solidFill>
                  <a:srgbClr val="000000"/>
                </a:solidFill>
                <a:latin typeface="Calibri"/>
                <a:ea typeface="Calibri"/>
                <a:cs typeface="Calibri"/>
                <a:sym typeface="Calibri"/>
              </a:endParaRPr>
            </a:p>
          </p:txBody>
        </p:sp>
        <p:cxnSp>
          <p:nvCxnSpPr>
            <p:cNvPr id="3458" name="Google Shape;3458;p94"/>
            <p:cNvCxnSpPr>
              <a:stCxn id="3451" idx="2"/>
              <a:endCxn id="3457" idx="0"/>
            </p:cNvCxnSpPr>
            <p:nvPr/>
          </p:nvCxnSpPr>
          <p:spPr>
            <a:xfrm flipH="1">
              <a:off x="7133604" y="3950788"/>
              <a:ext cx="1701300" cy="268200"/>
            </a:xfrm>
            <a:prstGeom prst="curvedConnector2">
              <a:avLst/>
            </a:prstGeom>
            <a:noFill/>
            <a:ln cap="flat" cmpd="sng" w="19050">
              <a:solidFill>
                <a:srgbClr val="1A1A19"/>
              </a:solidFill>
              <a:prstDash val="dash"/>
              <a:miter lim="800000"/>
              <a:headEnd len="sm" w="sm" type="none"/>
              <a:tailEnd len="med" w="med" type="triangle"/>
            </a:ln>
          </p:spPr>
        </p:cxnSp>
        <p:sp>
          <p:nvSpPr>
            <p:cNvPr id="3438" name="Google Shape;3438;p94"/>
            <p:cNvSpPr/>
            <p:nvPr/>
          </p:nvSpPr>
          <p:spPr>
            <a:xfrm>
              <a:off x="8834904" y="4646930"/>
              <a:ext cx="1091246" cy="392244"/>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lang="en-US" sz="600">
                  <a:solidFill>
                    <a:srgbClr val="000000"/>
                  </a:solidFill>
                  <a:latin typeface="Calibri"/>
                  <a:ea typeface="Calibri"/>
                  <a:cs typeface="Calibri"/>
                  <a:sym typeface="Calibri"/>
                </a:rPr>
                <a:t>simple_step_0_a</a:t>
              </a:r>
              <a:endParaRPr/>
            </a:p>
            <a:p>
              <a:pPr indent="0" lvl="0" marL="0" marR="0" rtl="0" algn="ctr">
                <a:lnSpc>
                  <a:spcPct val="107000"/>
                </a:lnSpc>
                <a:spcBef>
                  <a:spcPts val="0"/>
                </a:spcBef>
                <a:spcAft>
                  <a:spcPts val="0"/>
                </a:spcAft>
                <a:buNone/>
              </a:pPr>
              <a:r>
                <a:rPr lang="en-US" sz="600">
                  <a:solidFill>
                    <a:srgbClr val="000000"/>
                  </a:solidFill>
                  <a:latin typeface="Calibri"/>
                  <a:ea typeface="Calibri"/>
                  <a:cs typeface="Calibri"/>
                  <a:sym typeface="Calibri"/>
                </a:rPr>
                <a:t>tag_id:1</a:t>
              </a:r>
              <a:endParaRPr/>
            </a:p>
          </p:txBody>
        </p:sp>
        <p:cxnSp>
          <p:nvCxnSpPr>
            <p:cNvPr id="3459" name="Google Shape;3459;p94"/>
            <p:cNvCxnSpPr>
              <a:stCxn id="3438" idx="4"/>
              <a:endCxn id="3460" idx="0"/>
            </p:cNvCxnSpPr>
            <p:nvPr/>
          </p:nvCxnSpPr>
          <p:spPr>
            <a:xfrm>
              <a:off x="9380527" y="5039174"/>
              <a:ext cx="0" cy="551100"/>
            </a:xfrm>
            <a:prstGeom prst="straightConnector1">
              <a:avLst/>
            </a:prstGeom>
            <a:noFill/>
            <a:ln cap="flat" cmpd="sng" w="19050">
              <a:solidFill>
                <a:srgbClr val="1A1A19"/>
              </a:solidFill>
              <a:prstDash val="solid"/>
              <a:miter lim="800000"/>
              <a:headEnd len="sm" w="sm" type="none"/>
              <a:tailEnd len="med" w="med" type="triangle"/>
            </a:ln>
          </p:spPr>
        </p:cxnSp>
        <p:cxnSp>
          <p:nvCxnSpPr>
            <p:cNvPr id="3461" name="Google Shape;3461;p94"/>
            <p:cNvCxnSpPr>
              <a:stCxn id="3451" idx="4"/>
              <a:endCxn id="3438" idx="0"/>
            </p:cNvCxnSpPr>
            <p:nvPr/>
          </p:nvCxnSpPr>
          <p:spPr>
            <a:xfrm>
              <a:off x="9380527" y="4146910"/>
              <a:ext cx="0" cy="500100"/>
            </a:xfrm>
            <a:prstGeom prst="straightConnector1">
              <a:avLst/>
            </a:prstGeom>
            <a:noFill/>
            <a:ln cap="flat" cmpd="sng" w="19050">
              <a:solidFill>
                <a:srgbClr val="1A1A19"/>
              </a:solidFill>
              <a:prstDash val="solid"/>
              <a:miter lim="800000"/>
              <a:headEnd len="sm" w="sm" type="none"/>
              <a:tailEnd len="med" w="med" type="triangle"/>
            </a:ln>
          </p:spPr>
        </p:cxnSp>
        <p:cxnSp>
          <p:nvCxnSpPr>
            <p:cNvPr id="3462" name="Google Shape;3462;p94"/>
            <p:cNvCxnSpPr>
              <a:stCxn id="3457" idx="3"/>
              <a:endCxn id="3438" idx="1"/>
            </p:cNvCxnSpPr>
            <p:nvPr/>
          </p:nvCxnSpPr>
          <p:spPr>
            <a:xfrm>
              <a:off x="7532010" y="4578940"/>
              <a:ext cx="1462800" cy="125400"/>
            </a:xfrm>
            <a:prstGeom prst="curvedConnector2">
              <a:avLst/>
            </a:prstGeom>
            <a:noFill/>
            <a:ln cap="flat" cmpd="sng" w="19050">
              <a:solidFill>
                <a:srgbClr val="1A1A19"/>
              </a:solidFill>
              <a:prstDash val="dash"/>
              <a:miter lim="800000"/>
              <a:headEnd len="sm" w="sm" type="none"/>
              <a:tailEnd len="med" w="med" type="triangle"/>
            </a:ln>
          </p:spPr>
        </p:cxnSp>
        <p:sp>
          <p:nvSpPr>
            <p:cNvPr id="3460" name="Google Shape;3460;p94"/>
            <p:cNvSpPr/>
            <p:nvPr/>
          </p:nvSpPr>
          <p:spPr>
            <a:xfrm>
              <a:off x="8834904" y="5590220"/>
              <a:ext cx="1091246" cy="392244"/>
            </a:xfrm>
            <a:prstGeom prst="ellipse">
              <a:avLst/>
            </a:prstGeom>
            <a:solidFill>
              <a:srgbClr val="91DCFF"/>
            </a:solidFill>
            <a:ln cap="flat" cmpd="sng" w="19050">
              <a:solidFill>
                <a:srgbClr val="0070C0"/>
              </a:solidFill>
              <a:prstDash val="solid"/>
              <a:miter lim="800000"/>
              <a:headEnd len="sm" w="sm" type="none"/>
              <a:tailEnd len="sm" w="sm" type="none"/>
            </a:ln>
          </p:spPr>
          <p:txBody>
            <a:bodyPr anchorCtr="0" anchor="ctr" bIns="0" lIns="0" spcFirstLastPara="1" rIns="0" wrap="square" tIns="0">
              <a:noAutofit/>
            </a:bodyPr>
            <a:lstStyle/>
            <a:p>
              <a:pPr indent="0" lvl="0" marL="0" marR="0" rtl="0" algn="ctr">
                <a:lnSpc>
                  <a:spcPct val="107000"/>
                </a:lnSpc>
                <a:spcBef>
                  <a:spcPts val="0"/>
                </a:spcBef>
                <a:spcAft>
                  <a:spcPts val="0"/>
                </a:spcAft>
                <a:buNone/>
              </a:pPr>
              <a:r>
                <a:rPr lang="en-US" sz="600">
                  <a:solidFill>
                    <a:srgbClr val="000000"/>
                  </a:solidFill>
                  <a:latin typeface="Calibri"/>
                  <a:ea typeface="Calibri"/>
                  <a:cs typeface="Calibri"/>
                  <a:sym typeface="Calibri"/>
                </a:rPr>
                <a:t>simple_step_1_a</a:t>
              </a:r>
              <a:endParaRPr/>
            </a:p>
          </p:txBody>
        </p:sp>
        <p:sp>
          <p:nvSpPr>
            <p:cNvPr id="3463" name="Google Shape;3463;p94"/>
            <p:cNvSpPr/>
            <p:nvPr/>
          </p:nvSpPr>
          <p:spPr>
            <a:xfrm>
              <a:off x="6735038" y="5178431"/>
              <a:ext cx="796972" cy="719701"/>
            </a:xfrm>
            <a:prstGeom prst="roundRect">
              <a:avLst>
                <a:gd fmla="val 16667" name="adj"/>
              </a:avLst>
            </a:prstGeom>
            <a:solidFill>
              <a:srgbClr val="FFC000"/>
            </a:solidFill>
            <a:ln cap="flat" cmpd="sng" w="19050">
              <a:solidFill>
                <a:srgbClr val="996600"/>
              </a:solidFill>
              <a:prstDash val="solid"/>
              <a:miter lim="800000"/>
              <a:headEnd len="sm" w="sm" type="none"/>
              <a:tailEnd len="sm" w="sm" type="none"/>
            </a:ln>
          </p:spPr>
          <p:txBody>
            <a:bodyPr anchorCtr="0" anchor="t" bIns="0" lIns="0" spcFirstLastPara="1" rIns="0" wrap="square" tIns="0">
              <a:noAutofit/>
            </a:bodyPr>
            <a:lstStyle/>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s</a:t>
              </a:r>
              <a:r>
                <a:rPr b="1" i="0" lang="en-US" sz="700" u="none" cap="none" strike="noStrike">
                  <a:solidFill>
                    <a:srgbClr val="000000"/>
                  </a:solidFill>
                  <a:latin typeface="Calibri"/>
                  <a:ea typeface="Calibri"/>
                  <a:cs typeface="Calibri"/>
                  <a:sym typeface="Calibri"/>
                </a:rPr>
                <a:t>tate_s</a:t>
              </a:r>
              <a:endParaRPr b="1" i="0" sz="700" u="none" cap="none" strike="noStrike">
                <a:solidFill>
                  <a:srgbClr val="000000"/>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move:111</a:t>
              </a:r>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wait</a:t>
              </a:r>
              <a:r>
                <a:rPr b="1" i="0" lang="en-US" sz="700" u="none" cap="none" strike="noStrike">
                  <a:solidFill>
                    <a:srgbClr val="000000"/>
                  </a:solidFill>
                  <a:latin typeface="Calibri"/>
                  <a:ea typeface="Calibri"/>
                  <a:cs typeface="Calibri"/>
                  <a:sym typeface="Calibri"/>
                </a:rPr>
                <a:t>:011</a:t>
              </a:r>
              <a:endParaRPr/>
            </a:p>
            <a:p>
              <a:pPr indent="0" lvl="0" marL="0" marR="0" rtl="0" algn="ctr">
                <a:lnSpc>
                  <a:spcPct val="107000"/>
                </a:lnSpc>
                <a:spcBef>
                  <a:spcPts val="0"/>
                </a:spcBef>
                <a:spcAft>
                  <a:spcPts val="0"/>
                </a:spcAft>
                <a:buClr>
                  <a:srgbClr val="000000"/>
                </a:buClr>
                <a:buSzPts val="700"/>
                <a:buFont typeface="Calibri"/>
                <a:buNone/>
              </a:pPr>
              <a:r>
                <a:rPr b="1" lang="en-US" sz="700">
                  <a:solidFill>
                    <a:srgbClr val="000000"/>
                  </a:solidFill>
                  <a:latin typeface="Calibri"/>
                  <a:ea typeface="Calibri"/>
                  <a:cs typeface="Calibri"/>
                  <a:sym typeface="Calibri"/>
                </a:rPr>
                <a:t>sc:3</a:t>
              </a:r>
              <a:endParaRPr b="1" i="0" sz="700" u="none" cap="none" strike="noStrike">
                <a:solidFill>
                  <a:srgbClr val="000000"/>
                </a:solidFill>
                <a:latin typeface="Calibri"/>
                <a:ea typeface="Calibri"/>
                <a:cs typeface="Calibri"/>
                <a:sym typeface="Calibri"/>
              </a:endParaRPr>
            </a:p>
          </p:txBody>
        </p:sp>
        <p:cxnSp>
          <p:nvCxnSpPr>
            <p:cNvPr id="3464" name="Google Shape;3464;p94"/>
            <p:cNvCxnSpPr>
              <a:stCxn id="3438" idx="2"/>
              <a:endCxn id="3463" idx="0"/>
            </p:cNvCxnSpPr>
            <p:nvPr/>
          </p:nvCxnSpPr>
          <p:spPr>
            <a:xfrm flipH="1">
              <a:off x="7133604" y="4843052"/>
              <a:ext cx="1701300" cy="335400"/>
            </a:xfrm>
            <a:prstGeom prst="curvedConnector2">
              <a:avLst/>
            </a:prstGeom>
            <a:noFill/>
            <a:ln cap="flat" cmpd="sng" w="19050">
              <a:solidFill>
                <a:srgbClr val="1A1A19"/>
              </a:solidFill>
              <a:prstDash val="dash"/>
              <a:miter lim="800000"/>
              <a:headEnd len="sm" w="sm" type="none"/>
              <a:tailEnd len="med" w="med" type="triangle"/>
            </a:ln>
          </p:spPr>
        </p:cxnSp>
        <p:cxnSp>
          <p:nvCxnSpPr>
            <p:cNvPr id="3465" name="Google Shape;3465;p94"/>
            <p:cNvCxnSpPr>
              <a:stCxn id="3463" idx="3"/>
              <a:endCxn id="3460" idx="2"/>
            </p:cNvCxnSpPr>
            <p:nvPr/>
          </p:nvCxnSpPr>
          <p:spPr>
            <a:xfrm>
              <a:off x="7532010" y="5538282"/>
              <a:ext cx="1302900" cy="248100"/>
            </a:xfrm>
            <a:prstGeom prst="curvedConnector3">
              <a:avLst>
                <a:gd fmla="val 244744" name="adj1"/>
              </a:avLst>
            </a:prstGeom>
            <a:noFill/>
            <a:ln cap="flat" cmpd="sng" w="19050">
              <a:solidFill>
                <a:srgbClr val="1A1A19"/>
              </a:solidFill>
              <a:prstDash val="dash"/>
              <a:miter lim="800000"/>
              <a:headEnd len="sm" w="sm" type="none"/>
              <a:tailEnd len="med" w="med" type="triangle"/>
            </a:ln>
          </p:spPr>
        </p:cxnSp>
      </p:grpSp>
      <p:sp>
        <p:nvSpPr>
          <p:cNvPr id="3466" name="Google Shape;3466;p94"/>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3467" name="Google Shape;3467;p94"/>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1" name="Shape 3471"/>
        <p:cNvGrpSpPr/>
        <p:nvPr/>
      </p:nvGrpSpPr>
      <p:grpSpPr>
        <a:xfrm>
          <a:off x="0" y="0"/>
          <a:ext cx="0" cy="0"/>
          <a:chOff x="0" y="0"/>
          <a:chExt cx="0" cy="0"/>
        </a:xfrm>
      </p:grpSpPr>
      <p:sp>
        <p:nvSpPr>
          <p:cNvPr id="3472" name="Google Shape;3472;p9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00000"/>
              <a:buFont typeface="Calibri"/>
              <a:buNone/>
            </a:pPr>
            <a:r>
              <a:rPr lang="en-US"/>
              <a:t>Summary of Chaining and Interleaving Scenarios</a:t>
            </a:r>
            <a:endParaRPr/>
          </a:p>
        </p:txBody>
      </p:sp>
      <p:sp>
        <p:nvSpPr>
          <p:cNvPr id="3473" name="Google Shape;3473;p95"/>
          <p:cNvSpPr txBox="1"/>
          <p:nvPr/>
        </p:nvSpPr>
        <p:spPr>
          <a:xfrm>
            <a:off x="461158" y="1443841"/>
            <a:ext cx="11269683" cy="397031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Showed how to take IP models and simply apply to SOC, using the chaining example.</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Showed how to get fine grained control over interleaving /pipelining stream scenario using schedule together with state flow object.</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For interleaving/pipelined stream example, showed how PSS declarative constructs are used and how it would be very difficult or impossible to do it declaratively in SV.</a:t>
            </a:r>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Showed how easy it is to combine different types of SOC scenarios, for example combining chaining and interleaving/pipelining stream scenarios.</a:t>
            </a:r>
            <a:endParaRPr/>
          </a:p>
        </p:txBody>
      </p:sp>
      <p:sp>
        <p:nvSpPr>
          <p:cNvPr id="3474" name="Google Shape;3474;p95"/>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3475" name="Google Shape;3475;p95"/>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9" name="Shape 3479"/>
        <p:cNvGrpSpPr/>
        <p:nvPr/>
      </p:nvGrpSpPr>
      <p:grpSpPr>
        <a:xfrm>
          <a:off x="0" y="0"/>
          <a:ext cx="0" cy="0"/>
          <a:chOff x="0" y="0"/>
          <a:chExt cx="0" cy="0"/>
        </a:xfrm>
      </p:grpSpPr>
      <p:sp>
        <p:nvSpPr>
          <p:cNvPr id="3480" name="Google Shape;3480;p9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Agenda</a:t>
            </a:r>
            <a:endParaRPr/>
          </a:p>
        </p:txBody>
      </p:sp>
      <p:sp>
        <p:nvSpPr>
          <p:cNvPr id="3481" name="Google Shape;3481;p96"/>
          <p:cNvSpPr txBox="1"/>
          <p:nvPr>
            <p:ph idx="1" type="body"/>
          </p:nvPr>
        </p:nvSpPr>
        <p:spPr>
          <a:xfrm>
            <a:off x="609600" y="1447801"/>
            <a:ext cx="10972800" cy="44958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rgbClr val="7F7F7F"/>
              </a:buClr>
              <a:buSzPts val="2800"/>
              <a:buChar char="•"/>
            </a:pPr>
            <a:r>
              <a:rPr lang="en-US">
                <a:solidFill>
                  <a:srgbClr val="7F7F7F"/>
                </a:solidFill>
              </a:rPr>
              <a:t>Where are we here?</a:t>
            </a:r>
            <a:endParaRPr/>
          </a:p>
          <a:p>
            <a:pPr indent="-342900" lvl="0" marL="342900" rtl="0" algn="l">
              <a:spcBef>
                <a:spcPts val="560"/>
              </a:spcBef>
              <a:spcAft>
                <a:spcPts val="0"/>
              </a:spcAft>
              <a:buClr>
                <a:srgbClr val="7F7F7F"/>
              </a:buClr>
              <a:buSzPts val="2800"/>
              <a:buChar char="•"/>
            </a:pPr>
            <a:r>
              <a:rPr lang="en-US">
                <a:solidFill>
                  <a:srgbClr val="7F7F7F"/>
                </a:solidFill>
              </a:rPr>
              <a:t>Display Controller Example</a:t>
            </a:r>
            <a:endParaRPr/>
          </a:p>
          <a:p>
            <a:pPr indent="-342900" lvl="0" marL="342900" rtl="0" algn="l">
              <a:spcBef>
                <a:spcPts val="560"/>
              </a:spcBef>
              <a:spcAft>
                <a:spcPts val="0"/>
              </a:spcAft>
              <a:buClr>
                <a:srgbClr val="7F7F7F"/>
              </a:buClr>
              <a:buSzPts val="2800"/>
              <a:buChar char="•"/>
            </a:pPr>
            <a:r>
              <a:rPr lang="en-US">
                <a:solidFill>
                  <a:srgbClr val="7F7F7F"/>
                </a:solidFill>
              </a:rPr>
              <a:t>Memory &amp; Cache Examples</a:t>
            </a:r>
            <a:endParaRPr/>
          </a:p>
          <a:p>
            <a:pPr indent="-342900" lvl="0" marL="342900" rtl="0" algn="l">
              <a:spcBef>
                <a:spcPts val="560"/>
              </a:spcBef>
              <a:spcAft>
                <a:spcPts val="0"/>
              </a:spcAft>
              <a:buClr>
                <a:srgbClr val="7F7F7F"/>
              </a:buClr>
              <a:buSzPts val="2800"/>
              <a:buChar char="•"/>
            </a:pPr>
            <a:r>
              <a:rPr lang="en-US">
                <a:solidFill>
                  <a:srgbClr val="7F7F7F"/>
                </a:solidFill>
              </a:rPr>
              <a:t>SoC Level Example</a:t>
            </a:r>
            <a:endParaRPr/>
          </a:p>
          <a:p>
            <a:pPr indent="-342900" lvl="0" marL="342900" rtl="0" algn="l">
              <a:spcBef>
                <a:spcPts val="560"/>
              </a:spcBef>
              <a:spcAft>
                <a:spcPts val="0"/>
              </a:spcAft>
              <a:buClr>
                <a:schemeClr val="dk1"/>
              </a:buClr>
              <a:buSzPts val="2800"/>
              <a:buChar char="•"/>
            </a:pPr>
            <a:r>
              <a:rPr lang="en-US"/>
              <a:t>Summary: IP to SoC &amp; Post-Silicon</a:t>
            </a:r>
            <a:endParaRPr/>
          </a:p>
        </p:txBody>
      </p:sp>
      <p:sp>
        <p:nvSpPr>
          <p:cNvPr id="3482" name="Google Shape;3482;p96"/>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3483" name="Google Shape;3483;p96"/>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8" name="Shape 3488"/>
        <p:cNvGrpSpPr/>
        <p:nvPr/>
      </p:nvGrpSpPr>
      <p:grpSpPr>
        <a:xfrm>
          <a:off x="0" y="0"/>
          <a:ext cx="0" cy="0"/>
          <a:chOff x="0" y="0"/>
          <a:chExt cx="0" cy="0"/>
        </a:xfrm>
      </p:grpSpPr>
      <p:sp>
        <p:nvSpPr>
          <p:cNvPr id="3489" name="Google Shape;3489;p9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PSS Summary</a:t>
            </a:r>
            <a:endParaRPr/>
          </a:p>
        </p:txBody>
      </p:sp>
      <p:sp>
        <p:nvSpPr>
          <p:cNvPr id="3490" name="Google Shape;3490;p97"/>
          <p:cNvSpPr txBox="1"/>
          <p:nvPr>
            <p:ph idx="1" type="body"/>
          </p:nvPr>
        </p:nvSpPr>
        <p:spPr>
          <a:xfrm>
            <a:off x="609600" y="1447801"/>
            <a:ext cx="10972800" cy="4495800"/>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0" algn="l">
              <a:spcBef>
                <a:spcPts val="0"/>
              </a:spcBef>
              <a:spcAft>
                <a:spcPts val="0"/>
              </a:spcAft>
              <a:buClr>
                <a:schemeClr val="dk1"/>
              </a:buClr>
              <a:buSzPct val="100000"/>
              <a:buChar char="•"/>
            </a:pPr>
            <a:r>
              <a:rPr lang="en-US"/>
              <a:t>Formal IP test space specification</a:t>
            </a:r>
            <a:endParaRPr/>
          </a:p>
          <a:p>
            <a:pPr indent="-285750" lvl="1" marL="742950" rtl="0" algn="l">
              <a:spcBef>
                <a:spcPts val="444"/>
              </a:spcBef>
              <a:spcAft>
                <a:spcPts val="0"/>
              </a:spcAft>
              <a:buClr>
                <a:schemeClr val="dk1"/>
              </a:buClr>
              <a:buSzPct val="100000"/>
              <a:buChar char="–"/>
            </a:pPr>
            <a:r>
              <a:rPr lang="en-US"/>
              <a:t>Can be created early in IP lifecycle as a documentation of test space</a:t>
            </a:r>
            <a:endParaRPr/>
          </a:p>
          <a:p>
            <a:pPr indent="-342900" lvl="0" marL="342900" rtl="0" algn="l">
              <a:spcBef>
                <a:spcPts val="518"/>
              </a:spcBef>
              <a:spcAft>
                <a:spcPts val="0"/>
              </a:spcAft>
              <a:buClr>
                <a:schemeClr val="dk1"/>
              </a:buClr>
              <a:buSzPct val="100000"/>
              <a:buChar char="•"/>
            </a:pPr>
            <a:r>
              <a:rPr lang="en-US"/>
              <a:t>Formal system scenario documentation</a:t>
            </a:r>
            <a:endParaRPr/>
          </a:p>
          <a:p>
            <a:pPr indent="-285750" lvl="1" marL="742950" rtl="0" algn="l">
              <a:spcBef>
                <a:spcPts val="444"/>
              </a:spcBef>
              <a:spcAft>
                <a:spcPts val="0"/>
              </a:spcAft>
              <a:buClr>
                <a:schemeClr val="dk1"/>
              </a:buClr>
              <a:buSzPct val="100000"/>
              <a:buChar char="–"/>
            </a:pPr>
            <a:r>
              <a:rPr lang="en-US"/>
              <a:t>Can be created at SoC architecture definition time</a:t>
            </a:r>
            <a:endParaRPr/>
          </a:p>
          <a:p>
            <a:pPr indent="-342900" lvl="0" marL="342900" rtl="0" algn="l">
              <a:spcBef>
                <a:spcPts val="518"/>
              </a:spcBef>
              <a:spcAft>
                <a:spcPts val="0"/>
              </a:spcAft>
              <a:buClr>
                <a:schemeClr val="dk1"/>
              </a:buClr>
              <a:buSzPct val="100000"/>
              <a:buChar char="•"/>
            </a:pPr>
            <a:r>
              <a:rPr lang="en-US"/>
              <a:t>Quick composition of complex multi-IP test scenarios</a:t>
            </a:r>
            <a:endParaRPr/>
          </a:p>
          <a:p>
            <a:pPr indent="-285750" lvl="1" marL="742950" rtl="0" algn="l">
              <a:spcBef>
                <a:spcPts val="444"/>
              </a:spcBef>
              <a:spcAft>
                <a:spcPts val="0"/>
              </a:spcAft>
              <a:buClr>
                <a:schemeClr val="dk1"/>
              </a:buClr>
              <a:buSzPct val="100000"/>
              <a:buChar char="–"/>
            </a:pPr>
            <a:r>
              <a:rPr lang="en-US"/>
              <a:t>Automated handling of state, resource and scheduling dependencies in test</a:t>
            </a:r>
            <a:endParaRPr/>
          </a:p>
          <a:p>
            <a:pPr indent="-342900" lvl="0" marL="342900" rtl="0" algn="l">
              <a:spcBef>
                <a:spcPts val="518"/>
              </a:spcBef>
              <a:spcAft>
                <a:spcPts val="0"/>
              </a:spcAft>
              <a:buClr>
                <a:schemeClr val="dk1"/>
              </a:buClr>
              <a:buSzPct val="100000"/>
              <a:buChar char="•"/>
            </a:pPr>
            <a:r>
              <a:rPr lang="en-US"/>
              <a:t>Partial test scenario</a:t>
            </a:r>
            <a:endParaRPr/>
          </a:p>
          <a:p>
            <a:pPr indent="-285750" lvl="1" marL="742950" rtl="0" algn="l">
              <a:spcBef>
                <a:spcPts val="444"/>
              </a:spcBef>
              <a:spcAft>
                <a:spcPts val="0"/>
              </a:spcAft>
              <a:buClr>
                <a:schemeClr val="dk1"/>
              </a:buClr>
              <a:buSzPct val="100000"/>
              <a:buChar char="–"/>
            </a:pPr>
            <a:r>
              <a:rPr lang="en-US"/>
              <a:t>Create test without deep understanding of complete SoC</a:t>
            </a:r>
            <a:endParaRPr/>
          </a:p>
          <a:p>
            <a:pPr indent="-342900" lvl="0" marL="342900" rtl="0" algn="l">
              <a:spcBef>
                <a:spcPts val="518"/>
              </a:spcBef>
              <a:spcAft>
                <a:spcPts val="0"/>
              </a:spcAft>
              <a:buClr>
                <a:schemeClr val="dk1"/>
              </a:buClr>
              <a:buSzPct val="100000"/>
              <a:buChar char="•"/>
            </a:pPr>
            <a:r>
              <a:rPr lang="en-US"/>
              <a:t>Test generation time and runtime coverage reports</a:t>
            </a:r>
            <a:endParaRPr/>
          </a:p>
          <a:p>
            <a:pPr indent="-285750" lvl="1" marL="742950" rtl="0" algn="l">
              <a:spcBef>
                <a:spcPts val="444"/>
              </a:spcBef>
              <a:spcAft>
                <a:spcPts val="0"/>
              </a:spcAft>
              <a:buClr>
                <a:schemeClr val="dk1"/>
              </a:buClr>
              <a:buSzPct val="100000"/>
              <a:buChar char="–"/>
            </a:pPr>
            <a:r>
              <a:rPr lang="en-US"/>
              <a:t>Coverage for power state transitions, functional modes etc.</a:t>
            </a:r>
            <a:endParaRPr/>
          </a:p>
          <a:p>
            <a:pPr indent="-342900" lvl="0" marL="342900" rtl="0" algn="l">
              <a:spcBef>
                <a:spcPts val="518"/>
              </a:spcBef>
              <a:spcAft>
                <a:spcPts val="0"/>
              </a:spcAft>
              <a:buClr>
                <a:schemeClr val="dk1"/>
              </a:buClr>
              <a:buSzPct val="100000"/>
              <a:buChar char="•"/>
            </a:pPr>
            <a:r>
              <a:rPr lang="en-US"/>
              <a:t>Tests are portable</a:t>
            </a:r>
            <a:endParaRPr/>
          </a:p>
          <a:p>
            <a:pPr indent="-285750" lvl="1" marL="742950" rtl="0" algn="l">
              <a:spcBef>
                <a:spcPts val="444"/>
              </a:spcBef>
              <a:spcAft>
                <a:spcPts val="0"/>
              </a:spcAft>
              <a:buClr>
                <a:schemeClr val="dk1"/>
              </a:buClr>
              <a:buSzPct val="100000"/>
              <a:buChar char="–"/>
            </a:pPr>
            <a:r>
              <a:rPr lang="en-US"/>
              <a:t>From IP (UVM/SystemC) to embedded processor on SoC to post-silicon</a:t>
            </a:r>
            <a:endParaRPr/>
          </a:p>
          <a:p>
            <a:pPr indent="-178435" lvl="0" marL="342900" rtl="0" algn="l">
              <a:spcBef>
                <a:spcPts val="518"/>
              </a:spcBef>
              <a:spcAft>
                <a:spcPts val="0"/>
              </a:spcAft>
              <a:buClr>
                <a:schemeClr val="dk1"/>
              </a:buClr>
              <a:buSzPct val="100000"/>
              <a:buNone/>
            </a:pPr>
            <a:r>
              <a:t/>
            </a:r>
            <a:endParaRPr/>
          </a:p>
        </p:txBody>
      </p:sp>
      <p:sp>
        <p:nvSpPr>
          <p:cNvPr id="3491" name="Google Shape;3491;p97"/>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3492" name="Google Shape;3492;p97"/>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7" name="Shape 3497"/>
        <p:cNvGrpSpPr/>
        <p:nvPr/>
      </p:nvGrpSpPr>
      <p:grpSpPr>
        <a:xfrm>
          <a:off x="0" y="0"/>
          <a:ext cx="0" cy="0"/>
          <a:chOff x="0" y="0"/>
          <a:chExt cx="0" cy="0"/>
        </a:xfrm>
      </p:grpSpPr>
      <p:sp>
        <p:nvSpPr>
          <p:cNvPr id="3498" name="Google Shape;3498;p9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Formal test space specification</a:t>
            </a:r>
            <a:endParaRPr/>
          </a:p>
        </p:txBody>
      </p:sp>
      <p:sp>
        <p:nvSpPr>
          <p:cNvPr id="3499" name="Google Shape;3499;p98"/>
          <p:cNvSpPr/>
          <p:nvPr/>
        </p:nvSpPr>
        <p:spPr>
          <a:xfrm>
            <a:off x="6592279" y="1233577"/>
            <a:ext cx="4991124" cy="4704143"/>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component</a:t>
            </a:r>
            <a:r>
              <a:rPr lang="en-US" sz="1200">
                <a:solidFill>
                  <a:schemeClr val="dk1"/>
                </a:solidFill>
                <a:latin typeface="Consolas"/>
                <a:ea typeface="Consolas"/>
                <a:cs typeface="Consolas"/>
                <a:sym typeface="Consolas"/>
              </a:rPr>
              <a:t> display_c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pool</a:t>
            </a:r>
            <a:r>
              <a:rPr lang="en-US" sz="1200">
                <a:solidFill>
                  <a:schemeClr val="dk1"/>
                </a:solidFill>
                <a:latin typeface="Consolas"/>
                <a:ea typeface="Consolas"/>
                <a:cs typeface="Consolas"/>
                <a:sym typeface="Consolas"/>
              </a:rPr>
              <a:t> [6] pipe_r pipe_pool;</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pool</a:t>
            </a:r>
            <a:r>
              <a:rPr lang="en-US" sz="1200">
                <a:solidFill>
                  <a:schemeClr val="dk1"/>
                </a:solidFill>
                <a:latin typeface="Consolas"/>
                <a:ea typeface="Consolas"/>
                <a:cs typeface="Consolas"/>
                <a:sym typeface="Consolas"/>
              </a:rPr>
              <a:t> [4] overlay_r overlay_pool;</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pool</a:t>
            </a:r>
            <a:r>
              <a:rPr lang="en-US" sz="1200">
                <a:solidFill>
                  <a:schemeClr val="dk1"/>
                </a:solidFill>
                <a:latin typeface="Consolas"/>
                <a:ea typeface="Consolas"/>
                <a:cs typeface="Consolas"/>
                <a:sym typeface="Consolas"/>
              </a:rPr>
              <a:t> [5] interface_r interface_pool;</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pool</a:t>
            </a:r>
            <a:r>
              <a:rPr lang="en-US" sz="1200">
                <a:solidFill>
                  <a:schemeClr val="dk1"/>
                </a:solidFill>
                <a:latin typeface="Consolas"/>
                <a:ea typeface="Consolas"/>
                <a:cs typeface="Consolas"/>
                <a:sym typeface="Consolas"/>
              </a:rPr>
              <a:t> display_state_s display_state;</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20"/>
              </a:spcBef>
              <a:spcAft>
                <a:spcPts val="0"/>
              </a:spcAft>
              <a:buNone/>
            </a:pPr>
            <a:r>
              <a:rPr lang="en-US" sz="1100">
                <a:solidFill>
                  <a:schemeClr val="dk1"/>
                </a:solidFill>
                <a:latin typeface="Consolas"/>
                <a:ea typeface="Consolas"/>
                <a:cs typeface="Consolas"/>
                <a:sym typeface="Consolas"/>
              </a:rPr>
              <a:t>   // Initialization</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init_display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output</a:t>
            </a:r>
            <a:r>
              <a:rPr lang="en-US" sz="1200">
                <a:solidFill>
                  <a:schemeClr val="dk1"/>
                </a:solidFill>
                <a:latin typeface="Consolas"/>
                <a:ea typeface="Consolas"/>
                <a:cs typeface="Consolas"/>
                <a:sym typeface="Consolas"/>
              </a:rPr>
              <a:t> display_state_s display_state;</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t/>
            </a:r>
            <a:endParaRPr sz="1200">
              <a:solidFill>
                <a:srgbClr val="C00000"/>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rgbClr val="C00000"/>
                </a:solidFill>
                <a:latin typeface="Consolas"/>
                <a:ea typeface="Consolas"/>
                <a:cs typeface="Consolas"/>
                <a:sym typeface="Consolas"/>
              </a:rPr>
              <a:t>   action</a:t>
            </a:r>
            <a:r>
              <a:rPr lang="en-US" sz="1200">
                <a:solidFill>
                  <a:schemeClr val="dk1"/>
                </a:solidFill>
                <a:latin typeface="Consolas"/>
                <a:ea typeface="Consolas"/>
                <a:cs typeface="Consolas"/>
                <a:sym typeface="Consolas"/>
              </a:rPr>
              <a:t> display_base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input</a:t>
            </a:r>
            <a:r>
              <a:rPr lang="en-US" sz="1200">
                <a:solidFill>
                  <a:schemeClr val="dk1"/>
                </a:solidFill>
                <a:latin typeface="Consolas"/>
                <a:ea typeface="Consolas"/>
                <a:cs typeface="Consolas"/>
                <a:sym typeface="Consolas"/>
              </a:rPr>
              <a:t> display_state_s display_state;</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constraint</a:t>
            </a:r>
            <a:r>
              <a:rPr lang="en-US" sz="1200">
                <a:solidFill>
                  <a:schemeClr val="dk1"/>
                </a:solidFill>
                <a:latin typeface="Consolas"/>
                <a:ea typeface="Consolas"/>
                <a:cs typeface="Consolas"/>
                <a:sym typeface="Consolas"/>
              </a:rPr>
              <a:t> display_state.initial != true;</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20"/>
              </a:spcBef>
              <a:spcAft>
                <a:spcPts val="0"/>
              </a:spcAft>
              <a:buNone/>
            </a:pPr>
            <a:r>
              <a:rPr lang="en-US" sz="1100">
                <a:solidFill>
                  <a:schemeClr val="dk1"/>
                </a:solidFill>
                <a:latin typeface="Consolas"/>
                <a:ea typeface="Consolas"/>
                <a:cs typeface="Consolas"/>
                <a:sym typeface="Consolas"/>
              </a:rPr>
              <a:t>   // Workhorse action</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process_stream : display_base {</a:t>
            </a:r>
            <a:endParaRPr/>
          </a:p>
          <a:p>
            <a:pPr indent="0" lvl="0" marL="0" marR="0" rtl="0" algn="l">
              <a:lnSpc>
                <a:spcPct val="90000"/>
              </a:lnSpc>
              <a:spcBef>
                <a:spcPts val="240"/>
              </a:spcBef>
              <a:spcAft>
                <a:spcPts val="0"/>
              </a:spcAft>
              <a:buNone/>
            </a:pPr>
            <a:r>
              <a:rPr lang="en-US" sz="1200">
                <a:solidFill>
                  <a:srgbClr val="C00000"/>
                </a:solidFill>
                <a:latin typeface="Consolas"/>
                <a:ea typeface="Consolas"/>
                <a:cs typeface="Consolas"/>
                <a:sym typeface="Consolas"/>
              </a:rPr>
              <a:t>      lock</a:t>
            </a:r>
            <a:r>
              <a:rPr lang="en-US" sz="1200">
                <a:solidFill>
                  <a:schemeClr val="dk1"/>
                </a:solidFill>
                <a:latin typeface="Consolas"/>
                <a:ea typeface="Consolas"/>
                <a:cs typeface="Consolas"/>
                <a:sym typeface="Consolas"/>
              </a:rPr>
              <a:t> pipe_r pipe;</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lock</a:t>
            </a:r>
            <a:r>
              <a:rPr lang="en-US" sz="1200">
                <a:solidFill>
                  <a:schemeClr val="dk1"/>
                </a:solidFill>
                <a:latin typeface="Consolas"/>
                <a:ea typeface="Consolas"/>
                <a:cs typeface="Consolas"/>
                <a:sym typeface="Consolas"/>
              </a:rPr>
              <a:t> overlay_r overlay;</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lock</a:t>
            </a:r>
            <a:r>
              <a:rPr lang="en-US" sz="1200">
                <a:solidFill>
                  <a:schemeClr val="dk1"/>
                </a:solidFill>
                <a:latin typeface="Consolas"/>
                <a:ea typeface="Consolas"/>
                <a:cs typeface="Consolas"/>
                <a:sym typeface="Consolas"/>
              </a:rPr>
              <a:t> interface_r interface;</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a:t>
            </a:r>
            <a:endParaRPr/>
          </a:p>
        </p:txBody>
      </p:sp>
      <p:sp>
        <p:nvSpPr>
          <p:cNvPr id="3500" name="Google Shape;3500;p98"/>
          <p:cNvSpPr txBox="1"/>
          <p:nvPr>
            <p:ph idx="1" type="body"/>
          </p:nvPr>
        </p:nvSpPr>
        <p:spPr>
          <a:xfrm>
            <a:off x="838200" y="1233577"/>
            <a:ext cx="5486400" cy="1814423"/>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0" algn="l">
              <a:spcBef>
                <a:spcPts val="0"/>
              </a:spcBef>
              <a:spcAft>
                <a:spcPts val="0"/>
              </a:spcAft>
              <a:buClr>
                <a:schemeClr val="dk1"/>
              </a:buClr>
              <a:buSzPct val="100000"/>
              <a:buChar char="•"/>
            </a:pPr>
            <a:r>
              <a:rPr lang="en-US" sz="2000"/>
              <a:t>Display controller </a:t>
            </a:r>
            <a:r>
              <a:rPr b="1" i="1" lang="en-US" sz="2000" u="sng"/>
              <a:t>base</a:t>
            </a:r>
            <a:r>
              <a:rPr lang="en-US" sz="2000"/>
              <a:t> PSS model defines its test space completely</a:t>
            </a:r>
            <a:endParaRPr/>
          </a:p>
          <a:p>
            <a:pPr indent="-342900" lvl="0" marL="342900" rtl="0" algn="l">
              <a:spcBef>
                <a:spcPts val="370"/>
              </a:spcBef>
              <a:spcAft>
                <a:spcPts val="0"/>
              </a:spcAft>
              <a:buClr>
                <a:schemeClr val="dk1"/>
              </a:buClr>
              <a:buSzPct val="100000"/>
              <a:buChar char="•"/>
            </a:pPr>
            <a:r>
              <a:rPr lang="en-US" sz="2000"/>
              <a:t>Workhorse action can be used to build IP or SoC test scenarios</a:t>
            </a:r>
            <a:endParaRPr/>
          </a:p>
          <a:p>
            <a:pPr indent="-342900" lvl="0" marL="342900" rtl="0" algn="l">
              <a:spcBef>
                <a:spcPts val="370"/>
              </a:spcBef>
              <a:spcAft>
                <a:spcPts val="0"/>
              </a:spcAft>
              <a:buClr>
                <a:schemeClr val="dk1"/>
              </a:buClr>
              <a:buSzPct val="100000"/>
              <a:buChar char="•"/>
            </a:pPr>
            <a:r>
              <a:rPr lang="en-US" sz="2000"/>
              <a:t>Rudimentary knowledge of display needed to create SoC tests</a:t>
            </a:r>
            <a:endParaRPr/>
          </a:p>
        </p:txBody>
      </p:sp>
      <p:sp>
        <p:nvSpPr>
          <p:cNvPr id="3501" name="Google Shape;3501;p98"/>
          <p:cNvSpPr/>
          <p:nvPr/>
        </p:nvSpPr>
        <p:spPr>
          <a:xfrm>
            <a:off x="1085838" y="3184932"/>
            <a:ext cx="4991124" cy="2752789"/>
          </a:xfrm>
          <a:prstGeom prst="rect">
            <a:avLst/>
          </a:prstGeom>
          <a:solidFill>
            <a:srgbClr val="F2F2F2"/>
          </a:solidFill>
          <a:ln cap="flat" cmpd="sng" w="9525">
            <a:solidFill>
              <a:srgbClr val="595959"/>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lang="en-US" sz="1200">
                <a:solidFill>
                  <a:srgbClr val="C00000"/>
                </a:solidFill>
                <a:latin typeface="Consolas"/>
                <a:ea typeface="Consolas"/>
                <a:cs typeface="Consolas"/>
                <a:sym typeface="Consolas"/>
              </a:rPr>
              <a:t>extend</a:t>
            </a: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component</a:t>
            </a:r>
            <a:r>
              <a:rPr lang="en-US" sz="1200">
                <a:solidFill>
                  <a:schemeClr val="dk1"/>
                </a:solidFill>
                <a:latin typeface="Consolas"/>
                <a:ea typeface="Consolas"/>
                <a:cs typeface="Consolas"/>
                <a:sym typeface="Consolas"/>
              </a:rPr>
              <a:t> pss_top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display_c display_0;</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display_c display_1;</a:t>
            </a:r>
            <a:endParaRPr/>
          </a:p>
          <a:p>
            <a:pPr indent="0" lvl="0" marL="0" marR="0" rtl="0" algn="l">
              <a:lnSpc>
                <a:spcPct val="90000"/>
              </a:lnSpc>
              <a:spcBef>
                <a:spcPts val="240"/>
              </a:spcBef>
              <a:spcAft>
                <a:spcPts val="0"/>
              </a:spcAft>
              <a:buNone/>
            </a:pPr>
            <a:r>
              <a:t/>
            </a:r>
            <a:endParaRPr sz="1200">
              <a:solidFill>
                <a:schemeClr val="dk1"/>
              </a:solidFill>
              <a:latin typeface="Consolas"/>
              <a:ea typeface="Consolas"/>
              <a:cs typeface="Consolas"/>
              <a:sym typeface="Consolas"/>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action</a:t>
            </a:r>
            <a:r>
              <a:rPr lang="en-US" sz="1200">
                <a:solidFill>
                  <a:schemeClr val="dk1"/>
                </a:solidFill>
                <a:latin typeface="Consolas"/>
                <a:ea typeface="Consolas"/>
                <a:cs typeface="Consolas"/>
                <a:sym typeface="Consolas"/>
              </a:rPr>
              <a:t> soc_scenario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activity</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schedule</a:t>
            </a: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display_c::process_stream;</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r>
              <a:rPr lang="en-US" sz="1200">
                <a:solidFill>
                  <a:srgbClr val="C00000"/>
                </a:solidFill>
                <a:latin typeface="Consolas"/>
                <a:ea typeface="Consolas"/>
                <a:cs typeface="Consolas"/>
                <a:sym typeface="Consolas"/>
              </a:rPr>
              <a:t>do</a:t>
            </a:r>
            <a:r>
              <a:rPr lang="en-US" sz="1200">
                <a:solidFill>
                  <a:schemeClr val="dk1"/>
                </a:solidFill>
                <a:latin typeface="Consolas"/>
                <a:ea typeface="Consolas"/>
                <a:cs typeface="Consolas"/>
                <a:sym typeface="Consolas"/>
              </a:rPr>
              <a:t> display_c::process_stream;</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   };</a:t>
            </a:r>
            <a:endParaRPr/>
          </a:p>
          <a:p>
            <a:pPr indent="0" lvl="0" marL="0" marR="0" rtl="0" algn="l">
              <a:lnSpc>
                <a:spcPct val="90000"/>
              </a:lnSpc>
              <a:spcBef>
                <a:spcPts val="240"/>
              </a:spcBef>
              <a:spcAft>
                <a:spcPts val="0"/>
              </a:spcAft>
              <a:buNone/>
            </a:pPr>
            <a:r>
              <a:rPr lang="en-US" sz="1200">
                <a:solidFill>
                  <a:schemeClr val="dk1"/>
                </a:solidFill>
                <a:latin typeface="Consolas"/>
                <a:ea typeface="Consolas"/>
                <a:cs typeface="Consolas"/>
                <a:sym typeface="Consolas"/>
              </a:rPr>
              <a:t>}</a:t>
            </a:r>
            <a:endParaRPr/>
          </a:p>
        </p:txBody>
      </p:sp>
      <p:sp>
        <p:nvSpPr>
          <p:cNvPr id="3502" name="Google Shape;3502;p98"/>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3503" name="Google Shape;3503;p98"/>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7" name="Shape 3507"/>
        <p:cNvGrpSpPr/>
        <p:nvPr/>
      </p:nvGrpSpPr>
      <p:grpSpPr>
        <a:xfrm>
          <a:off x="0" y="0"/>
          <a:ext cx="0" cy="0"/>
          <a:chOff x="0" y="0"/>
          <a:chExt cx="0" cy="0"/>
        </a:xfrm>
      </p:grpSpPr>
      <p:sp>
        <p:nvSpPr>
          <p:cNvPr id="3508" name="Google Shape;3508;p9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a:t>Conclusion</a:t>
            </a:r>
            <a:endParaRPr/>
          </a:p>
        </p:txBody>
      </p:sp>
      <p:grpSp>
        <p:nvGrpSpPr>
          <p:cNvPr id="3509" name="Google Shape;3509;p99"/>
          <p:cNvGrpSpPr/>
          <p:nvPr/>
        </p:nvGrpSpPr>
        <p:grpSpPr>
          <a:xfrm>
            <a:off x="838200" y="1432335"/>
            <a:ext cx="10515599" cy="4351337"/>
            <a:chOff x="0" y="0"/>
            <a:chExt cx="10515599" cy="4351337"/>
          </a:xfrm>
        </p:grpSpPr>
        <p:sp>
          <p:nvSpPr>
            <p:cNvPr id="3510" name="Google Shape;3510;p99"/>
            <p:cNvSpPr/>
            <p:nvPr/>
          </p:nvSpPr>
          <p:spPr>
            <a:xfrm>
              <a:off x="0" y="0"/>
              <a:ext cx="8412480" cy="957294"/>
            </a:xfrm>
            <a:prstGeom prst="roundRect">
              <a:avLst>
                <a:gd fmla="val 10000" name="adj"/>
              </a:avLst>
            </a:prstGeom>
            <a:solidFill>
              <a:srgbClr val="49ACC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1" name="Google Shape;3511;p99"/>
            <p:cNvSpPr txBox="1"/>
            <p:nvPr/>
          </p:nvSpPr>
          <p:spPr>
            <a:xfrm>
              <a:off x="28038" y="28038"/>
              <a:ext cx="7298593" cy="901218"/>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chemeClr val="lt1"/>
                </a:buClr>
                <a:buSzPts val="2300"/>
                <a:buFont typeface="Arial"/>
                <a:buNone/>
              </a:pPr>
              <a:r>
                <a:rPr lang="en-US" sz="2300">
                  <a:solidFill>
                    <a:schemeClr val="lt1"/>
                  </a:solidFill>
                  <a:latin typeface="Arial"/>
                  <a:ea typeface="Arial"/>
                  <a:cs typeface="Arial"/>
                  <a:sym typeface="Arial"/>
                </a:rPr>
                <a:t>PSS is a declarative, formal, portable test specification</a:t>
              </a:r>
              <a:br>
                <a:rPr lang="en-US" sz="2300">
                  <a:solidFill>
                    <a:schemeClr val="lt1"/>
                  </a:solidFill>
                  <a:latin typeface="Arial"/>
                  <a:ea typeface="Arial"/>
                  <a:cs typeface="Arial"/>
                  <a:sym typeface="Arial"/>
                </a:rPr>
              </a:br>
              <a:r>
                <a:rPr lang="en-US" sz="2300">
                  <a:solidFill>
                    <a:schemeClr val="lt1"/>
                  </a:solidFill>
                  <a:latin typeface="Arial"/>
                  <a:ea typeface="Arial"/>
                  <a:cs typeface="Arial"/>
                  <a:sym typeface="Arial"/>
                </a:rPr>
                <a:t>leading to automated generation of platform-specific tests</a:t>
              </a:r>
              <a:endParaRPr/>
            </a:p>
          </p:txBody>
        </p:sp>
        <p:sp>
          <p:nvSpPr>
            <p:cNvPr id="3512" name="Google Shape;3512;p99"/>
            <p:cNvSpPr/>
            <p:nvPr/>
          </p:nvSpPr>
          <p:spPr>
            <a:xfrm>
              <a:off x="704545" y="1131347"/>
              <a:ext cx="8412480" cy="957294"/>
            </a:xfrm>
            <a:prstGeom prst="roundRect">
              <a:avLst>
                <a:gd fmla="val 10000" name="adj"/>
              </a:avLst>
            </a:prstGeom>
            <a:solidFill>
              <a:srgbClr val="47D67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3" name="Google Shape;3513;p99"/>
            <p:cNvSpPr txBox="1"/>
            <p:nvPr/>
          </p:nvSpPr>
          <p:spPr>
            <a:xfrm>
              <a:off x="732583" y="1159385"/>
              <a:ext cx="7029617" cy="901218"/>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chemeClr val="lt1"/>
                </a:buClr>
                <a:buSzPts val="2300"/>
                <a:buFont typeface="Arial"/>
                <a:buNone/>
              </a:pPr>
              <a:r>
                <a:rPr lang="en-US" sz="2300">
                  <a:solidFill>
                    <a:schemeClr val="lt1"/>
                  </a:solidFill>
                  <a:latin typeface="Arial"/>
                  <a:ea typeface="Arial"/>
                  <a:cs typeface="Arial"/>
                  <a:sym typeface="Arial"/>
                </a:rPr>
                <a:t>PSS 2.0 is here and production ready</a:t>
              </a:r>
              <a:endParaRPr/>
            </a:p>
          </p:txBody>
        </p:sp>
        <p:sp>
          <p:nvSpPr>
            <p:cNvPr id="3514" name="Google Shape;3514;p99"/>
            <p:cNvSpPr/>
            <p:nvPr/>
          </p:nvSpPr>
          <p:spPr>
            <a:xfrm>
              <a:off x="1398574" y="2262695"/>
              <a:ext cx="8412480" cy="957294"/>
            </a:xfrm>
            <a:prstGeom prst="roundRect">
              <a:avLst>
                <a:gd fmla="val 10000" name="adj"/>
              </a:avLst>
            </a:prstGeom>
            <a:solidFill>
              <a:srgbClr val="ABE74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5" name="Google Shape;3515;p99"/>
            <p:cNvSpPr txBox="1"/>
            <p:nvPr/>
          </p:nvSpPr>
          <p:spPr>
            <a:xfrm>
              <a:off x="1426612" y="2290733"/>
              <a:ext cx="7040133" cy="901218"/>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chemeClr val="lt1"/>
                </a:buClr>
                <a:buSzPts val="2300"/>
                <a:buFont typeface="Arial"/>
                <a:buNone/>
              </a:pPr>
              <a:r>
                <a:rPr lang="en-US" sz="2300">
                  <a:solidFill>
                    <a:schemeClr val="lt1"/>
                  </a:solidFill>
                  <a:latin typeface="Arial"/>
                  <a:ea typeface="Arial"/>
                  <a:cs typeface="Arial"/>
                  <a:sym typeface="Arial"/>
                </a:rPr>
                <a:t>Great ideas for PSS 2.1 and beyond</a:t>
              </a:r>
              <a:endParaRPr/>
            </a:p>
          </p:txBody>
        </p:sp>
        <p:sp>
          <p:nvSpPr>
            <p:cNvPr id="3516" name="Google Shape;3516;p99"/>
            <p:cNvSpPr/>
            <p:nvPr/>
          </p:nvSpPr>
          <p:spPr>
            <a:xfrm>
              <a:off x="2103119" y="3394043"/>
              <a:ext cx="8412480" cy="957294"/>
            </a:xfrm>
            <a:prstGeom prst="roundRect">
              <a:avLst>
                <a:gd fmla="val 10000" name="adj"/>
              </a:avLst>
            </a:prstGeom>
            <a:solidFill>
              <a:srgbClr val="F6944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7" name="Google Shape;3517;p99"/>
            <p:cNvSpPr txBox="1"/>
            <p:nvPr/>
          </p:nvSpPr>
          <p:spPr>
            <a:xfrm>
              <a:off x="2131157" y="3422081"/>
              <a:ext cx="7029617" cy="901218"/>
            </a:xfrm>
            <a:prstGeom prst="rect">
              <a:avLst/>
            </a:prstGeom>
            <a:noFill/>
            <a:ln>
              <a:noFill/>
            </a:ln>
          </p:spPr>
          <p:txBody>
            <a:bodyPr anchorCtr="0" anchor="ctr" bIns="87625" lIns="87625" spcFirstLastPara="1" rIns="87625" wrap="square" tIns="87625">
              <a:noAutofit/>
            </a:bodyPr>
            <a:lstStyle/>
            <a:p>
              <a:pPr indent="0" lvl="0" marL="0" marR="0" rtl="0" algn="l">
                <a:lnSpc>
                  <a:spcPct val="90000"/>
                </a:lnSpc>
                <a:spcBef>
                  <a:spcPts val="0"/>
                </a:spcBef>
                <a:spcAft>
                  <a:spcPts val="0"/>
                </a:spcAft>
                <a:buClr>
                  <a:schemeClr val="lt1"/>
                </a:buClr>
                <a:buSzPts val="2300"/>
                <a:buFont typeface="Arial"/>
                <a:buNone/>
              </a:pPr>
              <a:r>
                <a:rPr lang="en-US" sz="2300">
                  <a:solidFill>
                    <a:schemeClr val="lt1"/>
                  </a:solidFill>
                  <a:latin typeface="Arial"/>
                  <a:ea typeface="Arial"/>
                  <a:cs typeface="Arial"/>
                  <a:sym typeface="Arial"/>
                </a:rPr>
                <a:t>Come join us to shape the PSS future</a:t>
              </a:r>
              <a:endParaRPr/>
            </a:p>
          </p:txBody>
        </p:sp>
        <p:sp>
          <p:nvSpPr>
            <p:cNvPr id="3518" name="Google Shape;3518;p99"/>
            <p:cNvSpPr/>
            <p:nvPr/>
          </p:nvSpPr>
          <p:spPr>
            <a:xfrm>
              <a:off x="7790238" y="733200"/>
              <a:ext cx="622241" cy="622241"/>
            </a:xfrm>
            <a:prstGeom prst="downArrow">
              <a:avLst>
                <a:gd fmla="val 55000" name="adj1"/>
                <a:gd fmla="val 45000" name="adj2"/>
              </a:avLst>
            </a:prstGeom>
            <a:solidFill>
              <a:srgbClr val="CDE1E8">
                <a:alpha val="89803"/>
              </a:srgbClr>
            </a:solidFill>
            <a:ln cap="flat" cmpd="sng" w="25400">
              <a:solidFill>
                <a:srgbClr val="CDE1E8">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9" name="Google Shape;3519;p99"/>
            <p:cNvSpPr txBox="1"/>
            <p:nvPr/>
          </p:nvSpPr>
          <p:spPr>
            <a:xfrm>
              <a:off x="7930242" y="733200"/>
              <a:ext cx="342233" cy="468236"/>
            </a:xfrm>
            <a:prstGeom prst="rect">
              <a:avLst/>
            </a:prstGeom>
            <a:noFill/>
            <a:ln>
              <a:noFill/>
            </a:ln>
          </p:spPr>
          <p:txBody>
            <a:bodyPr anchorCtr="0" anchor="ctr" bIns="35550" lIns="35550" spcFirstLastPara="1" rIns="35550" wrap="square" tIns="35550">
              <a:noAutofit/>
            </a:bodyPr>
            <a:lstStyle/>
            <a:p>
              <a:pPr indent="0" lvl="0" marL="0" marR="0" rtl="0" algn="ctr">
                <a:lnSpc>
                  <a:spcPct val="90000"/>
                </a:lnSpc>
                <a:spcBef>
                  <a:spcPts val="0"/>
                </a:spcBef>
                <a:spcAft>
                  <a:spcPts val="0"/>
                </a:spcAft>
                <a:buClr>
                  <a:schemeClr val="dk1"/>
                </a:buClr>
                <a:buSzPts val="2800"/>
                <a:buFont typeface="Arial"/>
                <a:buNone/>
              </a:pPr>
              <a:r>
                <a:t/>
              </a:r>
              <a:endParaRPr sz="2800">
                <a:solidFill>
                  <a:schemeClr val="dk1"/>
                </a:solidFill>
                <a:latin typeface="Arial"/>
                <a:ea typeface="Arial"/>
                <a:cs typeface="Arial"/>
                <a:sym typeface="Arial"/>
              </a:endParaRPr>
            </a:p>
          </p:txBody>
        </p:sp>
        <p:sp>
          <p:nvSpPr>
            <p:cNvPr id="3520" name="Google Shape;3520;p99"/>
            <p:cNvSpPr/>
            <p:nvPr/>
          </p:nvSpPr>
          <p:spPr>
            <a:xfrm>
              <a:off x="8494783" y="1864548"/>
              <a:ext cx="622241" cy="622241"/>
            </a:xfrm>
            <a:prstGeom prst="downArrow">
              <a:avLst>
                <a:gd fmla="val 55000" name="adj1"/>
                <a:gd fmla="val 45000" name="adj2"/>
              </a:avLst>
            </a:prstGeom>
            <a:solidFill>
              <a:srgbClr val="D2F2CB">
                <a:alpha val="89803"/>
              </a:srgbClr>
            </a:solidFill>
            <a:ln cap="flat" cmpd="sng" w="25400">
              <a:solidFill>
                <a:srgbClr val="CDE1E8">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1" name="Google Shape;3521;p99"/>
            <p:cNvSpPr txBox="1"/>
            <p:nvPr/>
          </p:nvSpPr>
          <p:spPr>
            <a:xfrm>
              <a:off x="8634787" y="1864548"/>
              <a:ext cx="342233" cy="468236"/>
            </a:xfrm>
            <a:prstGeom prst="rect">
              <a:avLst/>
            </a:prstGeom>
            <a:noFill/>
            <a:ln>
              <a:noFill/>
            </a:ln>
          </p:spPr>
          <p:txBody>
            <a:bodyPr anchorCtr="0" anchor="ctr" bIns="35550" lIns="35550" spcFirstLastPara="1" rIns="35550" wrap="square" tIns="35550">
              <a:noAutofit/>
            </a:bodyPr>
            <a:lstStyle/>
            <a:p>
              <a:pPr indent="0" lvl="0" marL="0" marR="0" rtl="0" algn="ctr">
                <a:lnSpc>
                  <a:spcPct val="90000"/>
                </a:lnSpc>
                <a:spcBef>
                  <a:spcPts val="0"/>
                </a:spcBef>
                <a:spcAft>
                  <a:spcPts val="0"/>
                </a:spcAft>
                <a:buClr>
                  <a:schemeClr val="dk1"/>
                </a:buClr>
                <a:buSzPts val="2800"/>
                <a:buFont typeface="Arial"/>
                <a:buNone/>
              </a:pPr>
              <a:r>
                <a:t/>
              </a:r>
              <a:endParaRPr sz="2800">
                <a:solidFill>
                  <a:schemeClr val="dk1"/>
                </a:solidFill>
                <a:latin typeface="Arial"/>
                <a:ea typeface="Arial"/>
                <a:cs typeface="Arial"/>
                <a:sym typeface="Arial"/>
              </a:endParaRPr>
            </a:p>
          </p:txBody>
        </p:sp>
        <p:sp>
          <p:nvSpPr>
            <p:cNvPr id="3522" name="Google Shape;3522;p99"/>
            <p:cNvSpPr/>
            <p:nvPr/>
          </p:nvSpPr>
          <p:spPr>
            <a:xfrm>
              <a:off x="9188813" y="2995896"/>
              <a:ext cx="622241" cy="622241"/>
            </a:xfrm>
            <a:prstGeom prst="downArrow">
              <a:avLst>
                <a:gd fmla="val 55000" name="adj1"/>
                <a:gd fmla="val 45000" name="adj2"/>
              </a:avLst>
            </a:prstGeom>
            <a:solidFill>
              <a:srgbClr val="FBDACB">
                <a:alpha val="89803"/>
              </a:srgbClr>
            </a:solidFill>
            <a:ln cap="flat" cmpd="sng" w="25400">
              <a:solidFill>
                <a:srgbClr val="CDE1E8">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3" name="Google Shape;3523;p99"/>
            <p:cNvSpPr txBox="1"/>
            <p:nvPr/>
          </p:nvSpPr>
          <p:spPr>
            <a:xfrm>
              <a:off x="9328817" y="2995896"/>
              <a:ext cx="342233" cy="468236"/>
            </a:xfrm>
            <a:prstGeom prst="rect">
              <a:avLst/>
            </a:prstGeom>
            <a:noFill/>
            <a:ln>
              <a:noFill/>
            </a:ln>
          </p:spPr>
          <p:txBody>
            <a:bodyPr anchorCtr="0" anchor="ctr" bIns="35550" lIns="35550" spcFirstLastPara="1" rIns="35550" wrap="square" tIns="35550">
              <a:noAutofit/>
            </a:bodyPr>
            <a:lstStyle/>
            <a:p>
              <a:pPr indent="0" lvl="0" marL="0" marR="0" rtl="0" algn="ctr">
                <a:lnSpc>
                  <a:spcPct val="90000"/>
                </a:lnSpc>
                <a:spcBef>
                  <a:spcPts val="0"/>
                </a:spcBef>
                <a:spcAft>
                  <a:spcPts val="0"/>
                </a:spcAft>
                <a:buClr>
                  <a:schemeClr val="dk1"/>
                </a:buClr>
                <a:buSzPts val="2800"/>
                <a:buFont typeface="Arial"/>
                <a:buNone/>
              </a:pPr>
              <a:r>
                <a:t/>
              </a:r>
              <a:endParaRPr sz="2800">
                <a:solidFill>
                  <a:schemeClr val="dk1"/>
                </a:solidFill>
                <a:latin typeface="Arial"/>
                <a:ea typeface="Arial"/>
                <a:cs typeface="Arial"/>
                <a:sym typeface="Arial"/>
              </a:endParaRPr>
            </a:p>
          </p:txBody>
        </p:sp>
      </p:grpSp>
      <p:sp>
        <p:nvSpPr>
          <p:cNvPr id="3524" name="Google Shape;3524;p99"/>
          <p:cNvSpPr txBox="1"/>
          <p:nvPr>
            <p:ph idx="11" type="ftr"/>
          </p:nvPr>
        </p:nvSpPr>
        <p:spPr>
          <a:xfrm>
            <a:off x="2235200" y="6356351"/>
            <a:ext cx="29464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 Accellera Systems Initiative</a:t>
            </a:r>
            <a:endParaRPr/>
          </a:p>
        </p:txBody>
      </p:sp>
      <p:sp>
        <p:nvSpPr>
          <p:cNvPr id="3525" name="Google Shape;3525;p99"/>
          <p:cNvSpPr txBox="1"/>
          <p:nvPr>
            <p:ph idx="12" type="sldNum"/>
          </p:nvPr>
        </p:nvSpPr>
        <p:spPr>
          <a:xfrm>
            <a:off x="4876800" y="6356351"/>
            <a:ext cx="2336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2011-11-23T07:37:04Z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0x0101004AC529A4D857314092F8987294A43FD3</vt:lpwstr>
  </property>
</Properties>
</file>