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4"/>
  </p:notesMasterIdLst>
  <p:handoutMasterIdLst>
    <p:handoutMasterId r:id="rId25"/>
  </p:handoutMasterIdLst>
  <p:sldIdLst>
    <p:sldId id="501" r:id="rId5"/>
    <p:sldId id="502" r:id="rId6"/>
    <p:sldId id="503" r:id="rId7"/>
    <p:sldId id="520" r:id="rId8"/>
    <p:sldId id="504" r:id="rId9"/>
    <p:sldId id="506" r:id="rId10"/>
    <p:sldId id="507" r:id="rId11"/>
    <p:sldId id="508" r:id="rId12"/>
    <p:sldId id="523" r:id="rId13"/>
    <p:sldId id="510" r:id="rId14"/>
    <p:sldId id="521" r:id="rId15"/>
    <p:sldId id="517" r:id="rId16"/>
    <p:sldId id="522" r:id="rId17"/>
    <p:sldId id="514" r:id="rId18"/>
    <p:sldId id="512" r:id="rId19"/>
    <p:sldId id="519" r:id="rId20"/>
    <p:sldId id="516" r:id="rId21"/>
    <p:sldId id="515" r:id="rId22"/>
    <p:sldId id="505" r:id="rId23"/>
  </p:sldIdLst>
  <p:sldSz cx="9144000" cy="6858000" type="screen4x3"/>
  <p:notesSz cx="10048875" cy="6918325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5D8A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 varScale="1">
        <p:scale>
          <a:sx n="97" d="100"/>
          <a:sy n="97" d="100"/>
        </p:scale>
        <p:origin x="82" y="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31.08.2017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8653"/>
            <a:ext cx="1336994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76" y="6004667"/>
            <a:ext cx="1246648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Obscure face of UVM RAL: To tackle verification of error scenarios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Subhash Pai, Analog </a:t>
            </a:r>
            <a:r>
              <a:rPr lang="en-US" dirty="0" smtClean="0"/>
              <a:t>Devices</a:t>
            </a:r>
          </a:p>
          <a:p>
            <a:r>
              <a:rPr lang="en-US" dirty="0"/>
              <a:t>Lavanya Polineni, Analog Devices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174792"/>
            <a:ext cx="2057400" cy="1175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Error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18589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of </a:t>
            </a:r>
            <a:r>
              <a:rPr lang="en-US" i="1" dirty="0" err="1"/>
              <a:t>e</a:t>
            </a:r>
            <a:r>
              <a:rPr lang="en-US" i="1" dirty="0" err="1" smtClean="0"/>
              <a:t>num</a:t>
            </a:r>
            <a:r>
              <a:rPr lang="en-US" dirty="0" smtClean="0"/>
              <a:t> for error capture would limit user to single type of error</a:t>
            </a:r>
          </a:p>
          <a:p>
            <a:r>
              <a:rPr lang="en-US" dirty="0" smtClean="0"/>
              <a:t>Use multiple variables each representing one type of error </a:t>
            </a:r>
          </a:p>
          <a:p>
            <a:pPr marL="3200400" lvl="7" indent="0">
              <a:buNone/>
            </a:pPr>
            <a:r>
              <a:rPr lang="en-US" sz="2800" dirty="0" smtClean="0"/>
              <a:t>Or</a:t>
            </a:r>
          </a:p>
          <a:p>
            <a:r>
              <a:rPr lang="en-US" dirty="0" smtClean="0"/>
              <a:t>Create a single variable, each bit representing one type of error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58" y="3429001"/>
            <a:ext cx="4478824" cy="15303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58" y="5041900"/>
            <a:ext cx="4503266" cy="13688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/>
          <p:cNvSpPr/>
          <p:nvPr/>
        </p:nvSpPr>
        <p:spPr>
          <a:xfrm>
            <a:off x="1676400" y="4267200"/>
            <a:ext cx="22860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47800" y="5041900"/>
            <a:ext cx="1905000" cy="13144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962400" y="3962400"/>
            <a:ext cx="25146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77000" y="3657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3657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77000" y="4343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352800" y="5410200"/>
            <a:ext cx="3048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00800" y="5181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5181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0800" y="5562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25805" y="368776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bit represents one type of error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73405" y="5198244"/>
            <a:ext cx="2213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Different types of errors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8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DUV Response for Error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1676400"/>
            <a:ext cx="27432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DUV Error Response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276600"/>
            <a:ext cx="1828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DUV ignores transaction and no response is sent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3276600"/>
            <a:ext cx="1828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DUV ignores transaction and error response is sent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3276600"/>
            <a:ext cx="1828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DUV accepts transaction and error response is sent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9" idx="0"/>
          </p:cNvCxnSpPr>
          <p:nvPr/>
        </p:nvCxnSpPr>
        <p:spPr>
          <a:xfrm flipH="1">
            <a:off x="2209800" y="2590800"/>
            <a:ext cx="1600200" cy="68580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>
            <a:off x="4648200" y="2590800"/>
            <a:ext cx="1828800" cy="68580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</p:cNvCxnSpPr>
          <p:nvPr/>
        </p:nvCxnSpPr>
        <p:spPr>
          <a:xfrm>
            <a:off x="4343400" y="2590800"/>
            <a:ext cx="0" cy="68580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914400" y="3048000"/>
            <a:ext cx="4495800" cy="14493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86400" y="3048000"/>
            <a:ext cx="2209800" cy="12954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6" idx="4"/>
          </p:cNvCxnSpPr>
          <p:nvPr/>
        </p:nvCxnSpPr>
        <p:spPr>
          <a:xfrm flipV="1">
            <a:off x="1676400" y="4497388"/>
            <a:ext cx="1485900" cy="531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4269" y="5029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Maintain old reg value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591300" y="4343400"/>
            <a:ext cx="6477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19800" y="5029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transaction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DUV Error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dirty="0" smtClean="0"/>
              <a:t>When DUV </a:t>
            </a:r>
            <a:r>
              <a:rPr lang="en-US" dirty="0"/>
              <a:t>response is UVM_NOT_OK, UVM RAL resets the mirrored value of reg fields to zero.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No longer can rely on RAL model to perform data comparison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Changing UVM library code to handle this limitation is highly undesirable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Creation of custom register models is cumbersome, error prone and needs careful review</a:t>
            </a:r>
            <a:endParaRPr lang="en-US" dirty="0"/>
          </a:p>
          <a:p>
            <a:r>
              <a:rPr lang="en-US" dirty="0" smtClean="0"/>
              <a:t>This issue can be resolved with proposed UVM register callback approach!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Callback Approach for Error Modeling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905000" y="2819400"/>
            <a:ext cx="4191000" cy="2971800"/>
            <a:chOff x="1852449" y="1617335"/>
            <a:chExt cx="3633951" cy="3411865"/>
          </a:xfrm>
        </p:grpSpPr>
        <p:sp>
          <p:nvSpPr>
            <p:cNvPr id="6" name="Rectangle 5"/>
            <p:cNvSpPr/>
            <p:nvPr/>
          </p:nvSpPr>
          <p:spPr>
            <a:xfrm>
              <a:off x="1866900" y="1617335"/>
              <a:ext cx="3581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Derive callback from </a:t>
              </a:r>
              <a:r>
                <a:rPr lang="en-US" dirty="0" err="1" smtClean="0"/>
                <a:t>uvm_reg_cbs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66900" y="2514600"/>
              <a:ext cx="3581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Override </a:t>
              </a:r>
              <a:r>
                <a:rPr lang="en-US" i="1" dirty="0" err="1" smtClean="0"/>
                <a:t>post_predict</a:t>
              </a:r>
              <a:r>
                <a:rPr lang="en-US" dirty="0" smtClean="0"/>
                <a:t> function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52449" y="3429000"/>
              <a:ext cx="3581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Register callback with fields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4343400"/>
              <a:ext cx="3581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Update callback properties based on </a:t>
              </a:r>
              <a:r>
                <a:rPr lang="en-US" dirty="0" smtClean="0"/>
                <a:t>     </a:t>
              </a:r>
              <a:r>
                <a:rPr lang="en-US" dirty="0" err="1" smtClean="0"/>
                <a:t>Txn</a:t>
              </a:r>
              <a:r>
                <a:rPr lang="en-US" dirty="0" smtClean="0"/>
                <a:t> </a:t>
              </a:r>
              <a:r>
                <a:rPr lang="en-US" dirty="0" smtClean="0"/>
                <a:t>Error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6" idx="2"/>
              <a:endCxn id="8" idx="0"/>
            </p:cNvCxnSpPr>
            <p:nvPr/>
          </p:nvCxnSpPr>
          <p:spPr>
            <a:xfrm>
              <a:off x="3657600" y="2303135"/>
              <a:ext cx="0" cy="2114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657600" y="3217535"/>
              <a:ext cx="0" cy="2114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657600" y="4131935"/>
              <a:ext cx="0" cy="2114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447802"/>
            <a:ext cx="8229600" cy="10667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need to change UVM library</a:t>
            </a:r>
          </a:p>
          <a:p>
            <a:r>
              <a:rPr lang="en-US" dirty="0" smtClean="0"/>
              <a:t>Needs minimal change to verification </a:t>
            </a:r>
            <a:r>
              <a:rPr lang="en-US" dirty="0" smtClean="0"/>
              <a:t>environment</a:t>
            </a:r>
          </a:p>
          <a:p>
            <a:r>
              <a:rPr lang="en-US" dirty="0"/>
              <a:t>Callbacks are often used to model quirky registers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 Fields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1628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2"/>
            <a:ext cx="8229600" cy="10667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Callback will have two fields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rror_condition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pdate_reg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7162800" cy="4191000"/>
          </a:xfrm>
          <a:prstGeom prst="rect">
            <a:avLst/>
          </a:prstGeom>
          <a:ln w="15875"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8" name="Oval 7"/>
          <p:cNvSpPr/>
          <p:nvPr/>
        </p:nvSpPr>
        <p:spPr>
          <a:xfrm>
            <a:off x="647700" y="3581400"/>
            <a:ext cx="2133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3940175"/>
            <a:ext cx="2133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4400" y="4527551"/>
            <a:ext cx="5715000" cy="35877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8" idx="6"/>
          </p:cNvCxnSpPr>
          <p:nvPr/>
        </p:nvCxnSpPr>
        <p:spPr>
          <a:xfrm flipH="1">
            <a:off x="2781300" y="3222624"/>
            <a:ext cx="4838699" cy="473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7" idx="1"/>
          </p:cNvCxnSpPr>
          <p:nvPr/>
        </p:nvCxnSpPr>
        <p:spPr>
          <a:xfrm flipH="1">
            <a:off x="2895600" y="3957310"/>
            <a:ext cx="4751990" cy="81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7620000" y="2895600"/>
            <a:ext cx="152400" cy="533400"/>
            <a:chOff x="5410200" y="2895600"/>
            <a:chExt cx="152400" cy="533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10200" y="28956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10200" y="28956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4102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620000" y="3733800"/>
            <a:ext cx="228600" cy="457200"/>
            <a:chOff x="4648200" y="3810000"/>
            <a:chExt cx="228600" cy="4572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648200" y="3810000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48200" y="38100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648200" y="42672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620000" y="4800600"/>
            <a:ext cx="152400" cy="533400"/>
            <a:chOff x="4572000" y="5029200"/>
            <a:chExt cx="152400" cy="533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5720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72000" y="50292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572000" y="55626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H="1" flipV="1">
            <a:off x="3276600" y="4886326"/>
            <a:ext cx="4370990" cy="180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43800" y="297031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Error condition</a:t>
            </a:r>
            <a:endParaRPr lang="en-US" sz="14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47590" y="3695700"/>
            <a:ext cx="128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field retains</a:t>
            </a:r>
          </a:p>
          <a:p>
            <a:r>
              <a:rPr lang="en-US" sz="1400" dirty="0" smtClean="0">
                <a:latin typeface="+mj-lt"/>
              </a:rPr>
              <a:t>previous value</a:t>
            </a:r>
            <a:endParaRPr lang="en-US" sz="1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99605" y="4800599"/>
            <a:ext cx="26624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field </a:t>
            </a:r>
            <a:r>
              <a:rPr lang="en-US" sz="1400" dirty="0" smtClean="0">
                <a:latin typeface="+mj-lt"/>
              </a:rPr>
              <a:t>value updated </a:t>
            </a:r>
            <a:endParaRPr 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to </a:t>
            </a:r>
            <a:r>
              <a:rPr lang="en-US" sz="1400" dirty="0" smtClean="0">
                <a:latin typeface="+mj-lt"/>
              </a:rPr>
              <a:t>bus value</a:t>
            </a:r>
            <a:endParaRPr lang="en-US" sz="1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 Registration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24" y="2210594"/>
            <a:ext cx="6276975" cy="167640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6" name="Oval 5"/>
          <p:cNvSpPr/>
          <p:nvPr/>
        </p:nvSpPr>
        <p:spPr>
          <a:xfrm>
            <a:off x="838200" y="3429000"/>
            <a:ext cx="1828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3200400"/>
            <a:ext cx="57150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401432" y="2990850"/>
            <a:ext cx="83820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39632" y="2625946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27277" y="263180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9632" y="3235546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18485" y="3429794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27277" y="3429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39632" y="3886994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27277" y="2773858"/>
            <a:ext cx="175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Callback instantiation</a:t>
            </a:r>
            <a:endParaRPr lang="en-US" sz="1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6647" y="3484337"/>
            <a:ext cx="1670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Callback registration</a:t>
            </a:r>
            <a:endParaRPr lang="en-US" sz="1400" dirty="0">
              <a:latin typeface="+mj-lt"/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514600" y="3638225"/>
            <a:ext cx="47120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9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Callback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63724"/>
            <a:ext cx="6410325" cy="3286125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9" name="Oval 8"/>
          <p:cNvSpPr/>
          <p:nvPr/>
        </p:nvSpPr>
        <p:spPr>
          <a:xfrm>
            <a:off x="619125" y="3101358"/>
            <a:ext cx="3571875" cy="3040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7231" y="4114801"/>
            <a:ext cx="4169570" cy="2760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619500" y="2623520"/>
            <a:ext cx="3459957" cy="43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9" idx="1"/>
          </p:cNvCxnSpPr>
          <p:nvPr/>
        </p:nvCxnSpPr>
        <p:spPr>
          <a:xfrm flipH="1">
            <a:off x="4191001" y="3176962"/>
            <a:ext cx="2922817" cy="76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876801" y="4245768"/>
            <a:ext cx="2171699" cy="17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086600" y="2438400"/>
            <a:ext cx="152400" cy="367322"/>
            <a:chOff x="6172200" y="2438400"/>
            <a:chExt cx="152400" cy="36732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172200" y="2441318"/>
              <a:ext cx="0" cy="3644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200" y="24384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172200" y="2805722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048500" y="4201180"/>
            <a:ext cx="190500" cy="523220"/>
            <a:chOff x="6127532" y="4129216"/>
            <a:chExt cx="190500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134545" y="4129216"/>
              <a:ext cx="0" cy="523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27532" y="4129216"/>
              <a:ext cx="190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27532" y="4650476"/>
              <a:ext cx="190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647699" y="2441318"/>
            <a:ext cx="2971800" cy="3644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98153" y="2466713"/>
            <a:ext cx="141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Error transaction</a:t>
            </a:r>
            <a:endParaRPr lang="en-US" sz="1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13818" y="2915352"/>
            <a:ext cx="2030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No response from DUV, maintain old value</a:t>
            </a:r>
            <a:endParaRPr lang="en-US" sz="1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8999" y="4109379"/>
            <a:ext cx="17082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Violation of access policy, maintain </a:t>
            </a:r>
          </a:p>
          <a:p>
            <a:r>
              <a:rPr lang="en-US" sz="1400" dirty="0" smtClean="0">
                <a:latin typeface="+mj-lt"/>
              </a:rPr>
              <a:t>Old value</a:t>
            </a:r>
            <a:endParaRPr lang="en-US" sz="1400" dirty="0">
              <a:latin typeface="+mj-lt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09599" y="3457775"/>
            <a:ext cx="5467351" cy="2760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7079457" y="2948561"/>
            <a:ext cx="235743" cy="456803"/>
            <a:chOff x="6165056" y="2948561"/>
            <a:chExt cx="235743" cy="456803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165056" y="2948561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172199" y="3405364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169820" y="2948561"/>
              <a:ext cx="0" cy="456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flipV="1">
            <a:off x="5961529" y="3808082"/>
            <a:ext cx="1117928" cy="1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086600" y="3506786"/>
            <a:ext cx="134471" cy="602593"/>
            <a:chOff x="6647329" y="3506786"/>
            <a:chExt cx="134471" cy="602593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647329" y="3506786"/>
              <a:ext cx="0" cy="602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647329" y="3506786"/>
              <a:ext cx="1344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647329" y="4109379"/>
              <a:ext cx="1344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>
            <a:endCxn id="35" idx="5"/>
          </p:cNvCxnSpPr>
          <p:nvPr/>
        </p:nvCxnSpPr>
        <p:spPr>
          <a:xfrm flipH="1" flipV="1">
            <a:off x="5276275" y="3693377"/>
            <a:ext cx="685254" cy="114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02468" y="3538161"/>
            <a:ext cx="2017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DUV sends err response ,</a:t>
            </a:r>
          </a:p>
          <a:p>
            <a:r>
              <a:rPr lang="en-US" sz="1400" dirty="0" smtClean="0">
                <a:latin typeface="+mj-lt"/>
              </a:rPr>
              <a:t>updates to DUT value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3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We recommend use of UVM RAL for Error Scenarios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extension argument for Error </a:t>
            </a:r>
            <a:r>
              <a:rPr lang="en-US" dirty="0" smtClean="0"/>
              <a:t>Stimulus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callback for modeling DUV response</a:t>
            </a:r>
            <a:endParaRPr lang="en-US" dirty="0" smtClean="0"/>
          </a:p>
          <a:p>
            <a:r>
              <a:rPr lang="en-US" dirty="0" smtClean="0"/>
              <a:t>Greatly reduces effort for verification</a:t>
            </a:r>
            <a:r>
              <a:rPr lang="en-US" dirty="0"/>
              <a:t> </a:t>
            </a:r>
            <a:r>
              <a:rPr lang="en-US" dirty="0" smtClean="0"/>
              <a:t>of reg error scenarios</a:t>
            </a:r>
          </a:p>
          <a:p>
            <a:pPr lvl="1"/>
            <a:r>
              <a:rPr lang="en-US" dirty="0" smtClean="0"/>
              <a:t>No need to modify UVM library code or write custom models</a:t>
            </a:r>
          </a:p>
          <a:p>
            <a:pPr lvl="1"/>
            <a:r>
              <a:rPr lang="en-US" dirty="0" smtClean="0"/>
              <a:t>Easy to integrate into existing environment</a:t>
            </a:r>
          </a:p>
          <a:p>
            <a:pPr lvl="1"/>
            <a:r>
              <a:rPr lang="en-US" dirty="0" smtClean="0"/>
              <a:t>Callback code is generic and easily Re-usable for any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757" y="1676401"/>
            <a:ext cx="3810000" cy="3352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Access all DUV registers </a:t>
            </a:r>
          </a:p>
          <a:p>
            <a:r>
              <a:rPr lang="en-US" dirty="0" smtClean="0"/>
              <a:t>Might need to provide additional data e.g. device address</a:t>
            </a:r>
          </a:p>
          <a:p>
            <a:r>
              <a:rPr lang="en-US" dirty="0" smtClean="0"/>
              <a:t>Error scenarios like </a:t>
            </a:r>
          </a:p>
          <a:p>
            <a:pPr lvl="1"/>
            <a:r>
              <a:rPr lang="en-US" dirty="0" smtClean="0"/>
              <a:t>Write into read only registers</a:t>
            </a:r>
          </a:p>
          <a:p>
            <a:pPr lvl="1"/>
            <a:r>
              <a:rPr lang="en-US" dirty="0" smtClean="0"/>
              <a:t>Access non-existent registers</a:t>
            </a:r>
          </a:p>
          <a:p>
            <a:pPr lvl="1"/>
            <a:r>
              <a:rPr lang="en-US" dirty="0" smtClean="0"/>
              <a:t>Protocol violations e.g. framing error</a:t>
            </a:r>
          </a:p>
          <a:p>
            <a:pPr lvl="1"/>
            <a:r>
              <a:rPr lang="en-US" dirty="0" smtClean="0"/>
              <a:t>Device in error state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5081357" cy="3209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UVM 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UVM RAL advantages</a:t>
            </a:r>
          </a:p>
          <a:p>
            <a:pPr lvl="1"/>
            <a:r>
              <a:rPr lang="en-US" dirty="0"/>
              <a:t>Allows </a:t>
            </a:r>
            <a:r>
              <a:rPr lang="en-US" dirty="0" smtClean="0"/>
              <a:t>protocol independent test cases</a:t>
            </a:r>
            <a:endParaRPr lang="en-US" dirty="0"/>
          </a:p>
          <a:p>
            <a:pPr lvl="1"/>
            <a:r>
              <a:rPr lang="en-US" dirty="0"/>
              <a:t>Easy handling of register changes</a:t>
            </a:r>
          </a:p>
          <a:p>
            <a:pPr lvl="1"/>
            <a:r>
              <a:rPr lang="en-US" dirty="0"/>
              <a:t>Standardized way to access </a:t>
            </a:r>
            <a:r>
              <a:rPr lang="en-US" dirty="0" smtClean="0"/>
              <a:t>registers</a:t>
            </a:r>
          </a:p>
          <a:p>
            <a:r>
              <a:rPr lang="en-US" dirty="0" smtClean="0"/>
              <a:t>Use of UVM RAL for typical non-error scenarios is well understood and is widely used.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of UVM RAL for error scenarios is not well understood</a:t>
            </a:r>
          </a:p>
          <a:p>
            <a:pPr lvl="1"/>
            <a:r>
              <a:rPr lang="en-US" dirty="0" smtClean="0"/>
              <a:t>How do we model DUV response for error scenario?</a:t>
            </a:r>
          </a:p>
          <a:p>
            <a:pPr lvl="1"/>
            <a:r>
              <a:rPr lang="en-US" dirty="0" smtClean="0"/>
              <a:t>How do we pass error information via UVM RAL API to driver?</a:t>
            </a:r>
          </a:p>
          <a:p>
            <a:r>
              <a:rPr lang="en-US" dirty="0" smtClean="0"/>
              <a:t>Error stimulus has two traditional approaches</a:t>
            </a:r>
          </a:p>
          <a:p>
            <a:pPr lvl="1"/>
            <a:r>
              <a:rPr lang="en-US" dirty="0" smtClean="0"/>
              <a:t>Transaction/Sequence item based</a:t>
            </a:r>
          </a:p>
          <a:p>
            <a:pPr lvl="1"/>
            <a:r>
              <a:rPr lang="en-US" dirty="0" smtClean="0"/>
              <a:t>Configuration Object based</a:t>
            </a:r>
          </a:p>
          <a:p>
            <a:r>
              <a:rPr lang="en-US" dirty="0" smtClean="0"/>
              <a:t>DUV response for error is normally handled with custom register models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Method for Error Stimulus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432877"/>
            <a:ext cx="80772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Use transaction based sequence for register error scenarios</a:t>
            </a:r>
          </a:p>
          <a:p>
            <a:r>
              <a:rPr lang="en-US" dirty="0" smtClean="0"/>
              <a:t>Sequence item captures reg </a:t>
            </a:r>
            <a:r>
              <a:rPr lang="en-US" dirty="0" err="1" smtClean="0"/>
              <a:t>addr</a:t>
            </a:r>
            <a:r>
              <a:rPr lang="en-US" dirty="0" smtClean="0"/>
              <a:t>, data and error but has a major limitation: No UVM RAL</a:t>
            </a:r>
          </a:p>
          <a:p>
            <a:pPr lvl="1"/>
            <a:r>
              <a:rPr lang="en-US" dirty="0" smtClean="0"/>
              <a:t>Code maintenance issues</a:t>
            </a:r>
          </a:p>
          <a:p>
            <a:pPr lvl="1"/>
            <a:r>
              <a:rPr lang="en-US" dirty="0"/>
              <a:t>Difficult to </a:t>
            </a:r>
            <a:r>
              <a:rPr lang="en-US" dirty="0" smtClean="0"/>
              <a:t>re-use/Portability </a:t>
            </a:r>
            <a:r>
              <a:rPr lang="en-US" dirty="0" smtClean="0"/>
              <a:t>issues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828800"/>
            <a:ext cx="4124325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29745"/>
            <a:ext cx="4432163" cy="182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 Method for </a:t>
            </a:r>
            <a:r>
              <a:rPr lang="en-US" dirty="0"/>
              <a:t>Error Stimulus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48" y="3400864"/>
            <a:ext cx="8229600" cy="2666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configuration object for passing error.</a:t>
            </a:r>
          </a:p>
          <a:p>
            <a:pPr lvl="1"/>
            <a:r>
              <a:rPr lang="en-US" dirty="0" smtClean="0"/>
              <a:t>User can use UVM RAL API for error cases.</a:t>
            </a:r>
          </a:p>
          <a:p>
            <a:r>
              <a:rPr lang="en-US" dirty="0" smtClean="0"/>
              <a:t>Use of Config </a:t>
            </a:r>
            <a:r>
              <a:rPr lang="en-US" dirty="0"/>
              <a:t>object for passing error </a:t>
            </a:r>
            <a:r>
              <a:rPr lang="en-US" dirty="0" smtClean="0"/>
              <a:t>has drawbacks</a:t>
            </a:r>
            <a:endParaRPr lang="en-US" dirty="0"/>
          </a:p>
          <a:p>
            <a:pPr lvl="1"/>
            <a:r>
              <a:rPr lang="en-US" dirty="0" smtClean="0"/>
              <a:t>Mixing of Concerns </a:t>
            </a:r>
          </a:p>
          <a:p>
            <a:pPr lvl="2"/>
            <a:r>
              <a:rPr lang="en-US" dirty="0" smtClean="0"/>
              <a:t>Config </a:t>
            </a:r>
            <a:r>
              <a:rPr lang="en-US" dirty="0"/>
              <a:t>object </a:t>
            </a:r>
            <a:r>
              <a:rPr lang="en-US" dirty="0" smtClean="0"/>
              <a:t>meant to capture static </a:t>
            </a:r>
            <a:r>
              <a:rPr lang="en-US" dirty="0"/>
              <a:t>or quasi-static </a:t>
            </a:r>
            <a:r>
              <a:rPr lang="en-US" dirty="0" smtClean="0"/>
              <a:t>data .Error is dynamic in nature.</a:t>
            </a:r>
            <a:endParaRPr lang="en-US" dirty="0"/>
          </a:p>
          <a:p>
            <a:pPr lvl="1"/>
            <a:r>
              <a:rPr lang="en-US" dirty="0"/>
              <a:t>Transaction data </a:t>
            </a:r>
            <a:r>
              <a:rPr lang="en-US" dirty="0" smtClean="0"/>
              <a:t>now present </a:t>
            </a:r>
            <a:r>
              <a:rPr lang="en-US" dirty="0"/>
              <a:t>in two streams viz. sequence item and configuration </a:t>
            </a:r>
            <a:r>
              <a:rPr lang="en-US" dirty="0" smtClean="0"/>
              <a:t>object</a:t>
            </a:r>
          </a:p>
          <a:p>
            <a:pPr lvl="2"/>
            <a:r>
              <a:rPr lang="en-US" dirty="0" smtClean="0"/>
              <a:t>Mapping these two streams gets complicated for complex protocols e.g. pipelined and buffered transactions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026444"/>
            <a:ext cx="2647950" cy="75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10209"/>
            <a:ext cx="4491111" cy="185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6962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extension argument of UVM RAL (read/write/update)</a:t>
            </a:r>
          </a:p>
          <a:p>
            <a:r>
              <a:rPr lang="en-US" dirty="0" smtClean="0"/>
              <a:t>Extension argument used to transfer protocol specific data for RAL</a:t>
            </a:r>
          </a:p>
          <a:p>
            <a:pPr lvl="1"/>
            <a:r>
              <a:rPr lang="en-US" dirty="0" smtClean="0"/>
              <a:t>Use the same mechanism to pass error information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Use of RAL API allows easy code maintenance, re-use</a:t>
            </a:r>
          </a:p>
          <a:p>
            <a:pPr lvl="1"/>
            <a:r>
              <a:rPr lang="en-US" dirty="0" smtClean="0"/>
              <a:t>Error and transaction data is captured in a single stream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14" y="1295400"/>
            <a:ext cx="4834086" cy="1993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081" y="1676400"/>
            <a:ext cx="2664776" cy="13699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551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Argument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6524"/>
            <a:ext cx="5762625" cy="116205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18" name="Oval 17"/>
          <p:cNvSpPr/>
          <p:nvPr/>
        </p:nvSpPr>
        <p:spPr>
          <a:xfrm>
            <a:off x="3048001" y="2200138"/>
            <a:ext cx="19812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029202" y="1953640"/>
            <a:ext cx="1981198" cy="408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10400" y="1775858"/>
            <a:ext cx="2314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Error passed as extension</a:t>
            </a:r>
            <a:endParaRPr lang="en-US" sz="1400" dirty="0">
              <a:latin typeface="+mj-lt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42578"/>
            <a:ext cx="5810250" cy="2543175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24" name="Oval 23"/>
          <p:cNvSpPr/>
          <p:nvPr/>
        </p:nvSpPr>
        <p:spPr>
          <a:xfrm>
            <a:off x="1066800" y="3258452"/>
            <a:ext cx="2438399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505199" y="3304576"/>
            <a:ext cx="3505201" cy="146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0399" y="3166076"/>
            <a:ext cx="2314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Extension </a:t>
            </a:r>
            <a:r>
              <a:rPr lang="en-US" sz="1400" dirty="0" err="1" smtClean="0">
                <a:latin typeface="+mj-lt"/>
              </a:rPr>
              <a:t>arg</a:t>
            </a:r>
            <a:r>
              <a:rPr lang="en-US" sz="1400" dirty="0" smtClean="0">
                <a:latin typeface="+mj-lt"/>
              </a:rPr>
              <a:t> received by adapter</a:t>
            </a:r>
            <a:endParaRPr lang="en-US" sz="1400" dirty="0">
              <a:latin typeface="+mj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365196" y="4032466"/>
            <a:ext cx="2978204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46028" y="4131516"/>
            <a:ext cx="2578648" cy="121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46242" y="4134242"/>
            <a:ext cx="2314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Error info passed to the </a:t>
            </a:r>
            <a:r>
              <a:rPr lang="en-US" sz="1400" dirty="0" err="1" smtClean="0">
                <a:latin typeface="+mj-lt"/>
              </a:rPr>
              <a:t>seq</a:t>
            </a:r>
            <a:r>
              <a:rPr lang="en-US" sz="1400" dirty="0" smtClean="0">
                <a:latin typeface="+mj-lt"/>
              </a:rPr>
              <a:t> item</a:t>
            </a:r>
            <a:endParaRPr lang="en-US" sz="1400" dirty="0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010398" y="1516688"/>
            <a:ext cx="0" cy="87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0398" y="1516688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10398" y="2390638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10398" y="2933191"/>
            <a:ext cx="0" cy="87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10398" y="2933191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398" y="3807141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24676" y="4031960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924676" y="4751140"/>
            <a:ext cx="238488" cy="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24676" y="4031960"/>
            <a:ext cx="0" cy="719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Error Stimulus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724922"/>
              </p:ext>
            </p:extLst>
          </p:nvPr>
        </p:nvGraphicFramePr>
        <p:xfrm>
          <a:off x="533400" y="1905000"/>
          <a:ext cx="7086600" cy="2622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181100"/>
                <a:gridCol w="1771650"/>
                <a:gridCol w="1771650"/>
              </a:tblGrid>
              <a:tr h="73436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 Item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Config Obj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Extension Arg</a:t>
                      </a:r>
                      <a:endParaRPr lang="en-US" dirty="0"/>
                    </a:p>
                  </a:txBody>
                  <a:tcPr/>
                </a:tc>
              </a:tr>
              <a:tr h="582828">
                <a:tc>
                  <a:txBody>
                    <a:bodyPr/>
                    <a:lstStyle/>
                    <a:p>
                      <a:r>
                        <a:rPr lang="en-US" dirty="0" smtClean="0"/>
                        <a:t>UVM RAL API</a:t>
                      </a:r>
                      <a:endParaRPr lang="en-US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80003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Stream</a:t>
                      </a:r>
                      <a:r>
                        <a:rPr lang="en-US" baseline="0" dirty="0" smtClean="0"/>
                        <a:t> for Data and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65006">
                <a:tc>
                  <a:txBody>
                    <a:bodyPr/>
                    <a:lstStyle/>
                    <a:p>
                      <a:r>
                        <a:rPr lang="en-US" dirty="0" smtClean="0"/>
                        <a:t>Separation of Concerns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Multiply 8"/>
          <p:cNvSpPr/>
          <p:nvPr/>
        </p:nvSpPr>
        <p:spPr>
          <a:xfrm>
            <a:off x="3352800" y="2662683"/>
            <a:ext cx="304800" cy="304800"/>
          </a:xfrm>
          <a:prstGeom prst="mathMultiply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/>
        </p:nvSpPr>
        <p:spPr>
          <a:xfrm rot="18411158">
            <a:off x="4658207" y="2736699"/>
            <a:ext cx="263411" cy="156768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/>
          <p:cNvSpPr/>
          <p:nvPr/>
        </p:nvSpPr>
        <p:spPr>
          <a:xfrm rot="18411158">
            <a:off x="6410807" y="2736700"/>
            <a:ext cx="263411" cy="156768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1905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Stimulus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4648200" y="3886200"/>
            <a:ext cx="304800" cy="304800"/>
          </a:xfrm>
          <a:prstGeom prst="mathMultiply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18411158">
            <a:off x="3384181" y="3364195"/>
            <a:ext cx="263411" cy="156768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/>
        </p:nvSpPr>
        <p:spPr>
          <a:xfrm rot="18411158">
            <a:off x="6410808" y="3350616"/>
            <a:ext cx="263411" cy="156768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18411158">
            <a:off x="3362808" y="3960216"/>
            <a:ext cx="263411" cy="156768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4648200" y="3276600"/>
            <a:ext cx="304800" cy="304800"/>
          </a:xfrm>
          <a:prstGeom prst="mathMultiply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-Shape 17"/>
          <p:cNvSpPr/>
          <p:nvPr/>
        </p:nvSpPr>
        <p:spPr>
          <a:xfrm rot="18411158">
            <a:off x="6432181" y="3960216"/>
            <a:ext cx="263411" cy="156768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786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Obscure face of UVM RAL: To tackle verification of error scenarios</vt:lpstr>
      <vt:lpstr>Register Verification</vt:lpstr>
      <vt:lpstr>UVM RAL</vt:lpstr>
      <vt:lpstr>Register Verification</vt:lpstr>
      <vt:lpstr>Transaction Method for Error Stimulus</vt:lpstr>
      <vt:lpstr>Config Method for Error Stimulus</vt:lpstr>
      <vt:lpstr>Extension Approach</vt:lpstr>
      <vt:lpstr>Extension Argument</vt:lpstr>
      <vt:lpstr>Comparison of Error Stimulus</vt:lpstr>
      <vt:lpstr>Capturing Error Info</vt:lpstr>
      <vt:lpstr>DUV Response for Error</vt:lpstr>
      <vt:lpstr>Modeling DUV Error Response</vt:lpstr>
      <vt:lpstr>Callback Approach for Error Modeling</vt:lpstr>
      <vt:lpstr>Callback Fields</vt:lpstr>
      <vt:lpstr>Callback Definition</vt:lpstr>
      <vt:lpstr>Callback Registration</vt:lpstr>
      <vt:lpstr>Updating Callback</vt:lpstr>
      <vt:lpstr>Summary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2017-08-31T07:35:13Z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