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7"/>
  </p:notesMasterIdLst>
  <p:handoutMasterIdLst>
    <p:handoutMasterId r:id="rId18"/>
  </p:handoutMasterIdLst>
  <p:sldIdLst>
    <p:sldId id="501" r:id="rId5"/>
    <p:sldId id="502" r:id="rId6"/>
    <p:sldId id="516" r:id="rId7"/>
    <p:sldId id="515" r:id="rId8"/>
    <p:sldId id="518" r:id="rId9"/>
    <p:sldId id="504" r:id="rId10"/>
    <p:sldId id="520" r:id="rId11"/>
    <p:sldId id="522" r:id="rId12"/>
    <p:sldId id="514" r:id="rId13"/>
    <p:sldId id="523" r:id="rId14"/>
    <p:sldId id="506" r:id="rId15"/>
    <p:sldId id="505" r:id="rId16"/>
  </p:sldIdLst>
  <p:sldSz cx="12192000" cy="6858000"/>
  <p:notesSz cx="10048875" cy="6918325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9900"/>
    <a:srgbClr val="385D8A"/>
    <a:srgbClr val="FFFFCC"/>
    <a:srgbClr val="99FF33"/>
    <a:srgbClr val="CC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C05093-C736-484B-BD90-07DA63703D4F}" v="236" dt="2022-08-16T15:12:14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97" autoAdjust="0"/>
    <p:restoredTop sz="85829" autoAdjust="0"/>
  </p:normalViewPr>
  <p:slideViewPr>
    <p:cSldViewPr>
      <p:cViewPr varScale="1">
        <p:scale>
          <a:sx n="72" d="100"/>
          <a:sy n="72" d="100"/>
        </p:scale>
        <p:origin x="9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Setup time</c:v>
                </c:pt>
              </c:strCache>
            </c:strRef>
          </c:tx>
          <c:spPr>
            <a:solidFill>
              <a:srgbClr val="0099CC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Manual Effort</c:v>
                </c:pt>
                <c:pt idx="1">
                  <c:v>Automated Effort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0A-45D0-BA74-F298F4FC809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Verification time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Manual Effort</c:v>
                </c:pt>
                <c:pt idx="1">
                  <c:v>Automated Effort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0A-45D0-BA74-F298F4FC80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30176696"/>
        <c:axId val="630177352"/>
      </c:barChart>
      <c:catAx>
        <c:axId val="63017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177352"/>
        <c:crosses val="autoZero"/>
        <c:auto val="1"/>
        <c:lblAlgn val="ctr"/>
        <c:lblOffset val="100"/>
        <c:noMultiLvlLbl val="0"/>
      </c:catAx>
      <c:valAx>
        <c:axId val="630177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daYS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17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74898-7D20-4E9B-9A6B-2149EFF76BE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E8DF1FA-47AD-43DC-8A40-DE65FE90A921}">
      <dgm:prSet phldrT="[Text]"/>
      <dgm:spPr/>
      <dgm:t>
        <a:bodyPr/>
        <a:lstStyle/>
        <a:p>
          <a:r>
            <a:rPr lang="en-US" dirty="0"/>
            <a:t>2019</a:t>
          </a:r>
        </a:p>
      </dgm:t>
    </dgm:pt>
    <dgm:pt modelId="{9951466D-F506-45ED-8404-64D657514952}" type="parTrans" cxnId="{0FAEBFA1-863B-46A4-953D-0C058F7CAC70}">
      <dgm:prSet/>
      <dgm:spPr/>
      <dgm:t>
        <a:bodyPr/>
        <a:lstStyle/>
        <a:p>
          <a:endParaRPr lang="en-US"/>
        </a:p>
      </dgm:t>
    </dgm:pt>
    <dgm:pt modelId="{70559771-198B-4F5B-8946-D7E27BD8AD18}" type="sibTrans" cxnId="{0FAEBFA1-863B-46A4-953D-0C058F7CAC70}">
      <dgm:prSet/>
      <dgm:spPr/>
      <dgm:t>
        <a:bodyPr/>
        <a:lstStyle/>
        <a:p>
          <a:endParaRPr lang="en-US"/>
        </a:p>
      </dgm:t>
    </dgm:pt>
    <dgm:pt modelId="{AD8A3288-78B4-47EC-99CE-1A23B82EF7C5}">
      <dgm:prSet phldrT="[Text]"/>
      <dgm:spPr/>
      <dgm:t>
        <a:bodyPr/>
        <a:lstStyle/>
        <a:p>
          <a:r>
            <a:rPr lang="en-US" dirty="0"/>
            <a:t>2020</a:t>
          </a:r>
        </a:p>
      </dgm:t>
    </dgm:pt>
    <dgm:pt modelId="{41D2A64A-C17D-4801-9063-2A6BA6214952}" type="parTrans" cxnId="{FAC00878-F190-4775-B833-1FE59505BB1B}">
      <dgm:prSet/>
      <dgm:spPr/>
      <dgm:t>
        <a:bodyPr/>
        <a:lstStyle/>
        <a:p>
          <a:endParaRPr lang="en-US"/>
        </a:p>
      </dgm:t>
    </dgm:pt>
    <dgm:pt modelId="{9F86BBEA-938B-4CE9-98E9-C88089D40497}" type="sibTrans" cxnId="{FAC00878-F190-4775-B833-1FE59505BB1B}">
      <dgm:prSet/>
      <dgm:spPr/>
      <dgm:t>
        <a:bodyPr/>
        <a:lstStyle/>
        <a:p>
          <a:endParaRPr lang="en-US"/>
        </a:p>
      </dgm:t>
    </dgm:pt>
    <dgm:pt modelId="{DA6788F8-79AB-4750-A5A4-CF85EEA9A05E}">
      <dgm:prSet phldrT="[Text]"/>
      <dgm:spPr/>
      <dgm:t>
        <a:bodyPr/>
        <a:lstStyle/>
        <a:p>
          <a:r>
            <a:rPr lang="en-US" dirty="0"/>
            <a:t>2021</a:t>
          </a:r>
        </a:p>
      </dgm:t>
    </dgm:pt>
    <dgm:pt modelId="{B63BFD59-6F01-455A-9D67-473FD4D4DF16}" type="parTrans" cxnId="{7F100F7F-766E-4263-B6B5-6BFD2DB6C08D}">
      <dgm:prSet/>
      <dgm:spPr/>
      <dgm:t>
        <a:bodyPr/>
        <a:lstStyle/>
        <a:p>
          <a:endParaRPr lang="en-US"/>
        </a:p>
      </dgm:t>
    </dgm:pt>
    <dgm:pt modelId="{309E953F-BF08-4E42-8775-728AFDB621F5}" type="sibTrans" cxnId="{7F100F7F-766E-4263-B6B5-6BFD2DB6C08D}">
      <dgm:prSet/>
      <dgm:spPr/>
      <dgm:t>
        <a:bodyPr/>
        <a:lstStyle/>
        <a:p>
          <a:endParaRPr lang="en-US"/>
        </a:p>
      </dgm:t>
    </dgm:pt>
    <dgm:pt modelId="{67CBE972-4F68-411E-BECF-F69439A6D8AF}">
      <dgm:prSet phldrT="[Text]"/>
      <dgm:spPr/>
      <dgm:t>
        <a:bodyPr/>
        <a:lstStyle/>
        <a:p>
          <a:r>
            <a:rPr lang="en-US" dirty="0"/>
            <a:t>2022</a:t>
          </a:r>
        </a:p>
      </dgm:t>
    </dgm:pt>
    <dgm:pt modelId="{35A44E73-18F6-4401-BCEB-C9CA88C8E141}" type="parTrans" cxnId="{FF625ECE-A058-4F91-A6D9-8D0E90AA01EC}">
      <dgm:prSet/>
      <dgm:spPr/>
      <dgm:t>
        <a:bodyPr/>
        <a:lstStyle/>
        <a:p>
          <a:endParaRPr lang="en-US"/>
        </a:p>
      </dgm:t>
    </dgm:pt>
    <dgm:pt modelId="{0D7BAE9A-4C05-4C67-9AF3-85E22F241BB3}" type="sibTrans" cxnId="{FF625ECE-A058-4F91-A6D9-8D0E90AA01EC}">
      <dgm:prSet/>
      <dgm:spPr/>
      <dgm:t>
        <a:bodyPr/>
        <a:lstStyle/>
        <a:p>
          <a:endParaRPr lang="en-US"/>
        </a:p>
      </dgm:t>
    </dgm:pt>
    <dgm:pt modelId="{B40DDBF1-E16C-4F22-9D42-3BB2C9D96F39}" type="pres">
      <dgm:prSet presAssocID="{02174898-7D20-4E9B-9A6B-2149EFF76BEB}" presName="Name0" presStyleCnt="0">
        <dgm:presLayoutVars>
          <dgm:dir/>
          <dgm:resizeHandles val="exact"/>
        </dgm:presLayoutVars>
      </dgm:prSet>
      <dgm:spPr/>
    </dgm:pt>
    <dgm:pt modelId="{D3D27CF7-DFBD-4317-B176-6726C4C88A51}" type="pres">
      <dgm:prSet presAssocID="{5E8DF1FA-47AD-43DC-8A40-DE65FE90A921}" presName="parTxOnly" presStyleLbl="node1" presStyleIdx="0" presStyleCnt="4">
        <dgm:presLayoutVars>
          <dgm:bulletEnabled val="1"/>
        </dgm:presLayoutVars>
      </dgm:prSet>
      <dgm:spPr/>
    </dgm:pt>
    <dgm:pt modelId="{B8E7B16A-99E0-4D62-B165-FC072A172B15}" type="pres">
      <dgm:prSet presAssocID="{70559771-198B-4F5B-8946-D7E27BD8AD18}" presName="parSpace" presStyleCnt="0"/>
      <dgm:spPr/>
    </dgm:pt>
    <dgm:pt modelId="{55A8EFF5-0F6A-48CB-8DCA-A3ED742D1AFE}" type="pres">
      <dgm:prSet presAssocID="{AD8A3288-78B4-47EC-99CE-1A23B82EF7C5}" presName="parTxOnly" presStyleLbl="node1" presStyleIdx="1" presStyleCnt="4">
        <dgm:presLayoutVars>
          <dgm:bulletEnabled val="1"/>
        </dgm:presLayoutVars>
      </dgm:prSet>
      <dgm:spPr/>
    </dgm:pt>
    <dgm:pt modelId="{A7D1B5D6-0414-49C1-850C-1A862557A193}" type="pres">
      <dgm:prSet presAssocID="{9F86BBEA-938B-4CE9-98E9-C88089D40497}" presName="parSpace" presStyleCnt="0"/>
      <dgm:spPr/>
    </dgm:pt>
    <dgm:pt modelId="{3BA166F5-B12D-430C-9065-C132DFAF2653}" type="pres">
      <dgm:prSet presAssocID="{DA6788F8-79AB-4750-A5A4-CF85EEA9A05E}" presName="parTxOnly" presStyleLbl="node1" presStyleIdx="2" presStyleCnt="4">
        <dgm:presLayoutVars>
          <dgm:bulletEnabled val="1"/>
        </dgm:presLayoutVars>
      </dgm:prSet>
      <dgm:spPr/>
    </dgm:pt>
    <dgm:pt modelId="{944F11CE-E432-4E47-B25E-125E4D0812E6}" type="pres">
      <dgm:prSet presAssocID="{309E953F-BF08-4E42-8775-728AFDB621F5}" presName="parSpace" presStyleCnt="0"/>
      <dgm:spPr/>
    </dgm:pt>
    <dgm:pt modelId="{2A78650F-E34C-44B5-A0FA-8C2D7DE55390}" type="pres">
      <dgm:prSet presAssocID="{67CBE972-4F68-411E-BECF-F69439A6D8AF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F4F7743A-1894-4A1B-87CC-F35889EEF540}" type="presOf" srcId="{AD8A3288-78B4-47EC-99CE-1A23B82EF7C5}" destId="{55A8EFF5-0F6A-48CB-8DCA-A3ED742D1AFE}" srcOrd="0" destOrd="0" presId="urn:microsoft.com/office/officeart/2005/8/layout/hChevron3"/>
    <dgm:cxn modelId="{2B3DF45E-D750-4EC2-8862-12D5E32C1693}" type="presOf" srcId="{67CBE972-4F68-411E-BECF-F69439A6D8AF}" destId="{2A78650F-E34C-44B5-A0FA-8C2D7DE55390}" srcOrd="0" destOrd="0" presId="urn:microsoft.com/office/officeart/2005/8/layout/hChevron3"/>
    <dgm:cxn modelId="{1786B357-0D82-466F-9B90-754B3A03CA11}" type="presOf" srcId="{02174898-7D20-4E9B-9A6B-2149EFF76BEB}" destId="{B40DDBF1-E16C-4F22-9D42-3BB2C9D96F39}" srcOrd="0" destOrd="0" presId="urn:microsoft.com/office/officeart/2005/8/layout/hChevron3"/>
    <dgm:cxn modelId="{FAC00878-F190-4775-B833-1FE59505BB1B}" srcId="{02174898-7D20-4E9B-9A6B-2149EFF76BEB}" destId="{AD8A3288-78B4-47EC-99CE-1A23B82EF7C5}" srcOrd="1" destOrd="0" parTransId="{41D2A64A-C17D-4801-9063-2A6BA6214952}" sibTransId="{9F86BBEA-938B-4CE9-98E9-C88089D40497}"/>
    <dgm:cxn modelId="{7F100F7F-766E-4263-B6B5-6BFD2DB6C08D}" srcId="{02174898-7D20-4E9B-9A6B-2149EFF76BEB}" destId="{DA6788F8-79AB-4750-A5A4-CF85EEA9A05E}" srcOrd="2" destOrd="0" parTransId="{B63BFD59-6F01-455A-9D67-473FD4D4DF16}" sibTransId="{309E953F-BF08-4E42-8775-728AFDB621F5}"/>
    <dgm:cxn modelId="{1D94627F-8F38-4A0D-B5FC-3ACD66AD409E}" type="presOf" srcId="{5E8DF1FA-47AD-43DC-8A40-DE65FE90A921}" destId="{D3D27CF7-DFBD-4317-B176-6726C4C88A51}" srcOrd="0" destOrd="0" presId="urn:microsoft.com/office/officeart/2005/8/layout/hChevron3"/>
    <dgm:cxn modelId="{0FAEBFA1-863B-46A4-953D-0C058F7CAC70}" srcId="{02174898-7D20-4E9B-9A6B-2149EFF76BEB}" destId="{5E8DF1FA-47AD-43DC-8A40-DE65FE90A921}" srcOrd="0" destOrd="0" parTransId="{9951466D-F506-45ED-8404-64D657514952}" sibTransId="{70559771-198B-4F5B-8946-D7E27BD8AD18}"/>
    <dgm:cxn modelId="{8ABD98BF-B2C4-44E7-9D9E-0E4BE254BE0E}" type="presOf" srcId="{DA6788F8-79AB-4750-A5A4-CF85EEA9A05E}" destId="{3BA166F5-B12D-430C-9065-C132DFAF2653}" srcOrd="0" destOrd="0" presId="urn:microsoft.com/office/officeart/2005/8/layout/hChevron3"/>
    <dgm:cxn modelId="{FF625ECE-A058-4F91-A6D9-8D0E90AA01EC}" srcId="{02174898-7D20-4E9B-9A6B-2149EFF76BEB}" destId="{67CBE972-4F68-411E-BECF-F69439A6D8AF}" srcOrd="3" destOrd="0" parTransId="{35A44E73-18F6-4401-BCEB-C9CA88C8E141}" sibTransId="{0D7BAE9A-4C05-4C67-9AF3-85E22F241BB3}"/>
    <dgm:cxn modelId="{195DA3FF-8783-4C67-A9C2-2A067814619D}" type="presParOf" srcId="{B40DDBF1-E16C-4F22-9D42-3BB2C9D96F39}" destId="{D3D27CF7-DFBD-4317-B176-6726C4C88A51}" srcOrd="0" destOrd="0" presId="urn:microsoft.com/office/officeart/2005/8/layout/hChevron3"/>
    <dgm:cxn modelId="{6263C89E-BC8C-4458-B6CF-0DFEB7B8FBED}" type="presParOf" srcId="{B40DDBF1-E16C-4F22-9D42-3BB2C9D96F39}" destId="{B8E7B16A-99E0-4D62-B165-FC072A172B15}" srcOrd="1" destOrd="0" presId="urn:microsoft.com/office/officeart/2005/8/layout/hChevron3"/>
    <dgm:cxn modelId="{99C1DD58-B79A-4713-990C-5ECA2C380F1A}" type="presParOf" srcId="{B40DDBF1-E16C-4F22-9D42-3BB2C9D96F39}" destId="{55A8EFF5-0F6A-48CB-8DCA-A3ED742D1AFE}" srcOrd="2" destOrd="0" presId="urn:microsoft.com/office/officeart/2005/8/layout/hChevron3"/>
    <dgm:cxn modelId="{59F881E4-FA15-4700-85BB-2101A7AA2A5F}" type="presParOf" srcId="{B40DDBF1-E16C-4F22-9D42-3BB2C9D96F39}" destId="{A7D1B5D6-0414-49C1-850C-1A862557A193}" srcOrd="3" destOrd="0" presId="urn:microsoft.com/office/officeart/2005/8/layout/hChevron3"/>
    <dgm:cxn modelId="{3BA363CE-0B29-4BE9-BF68-97DCBEBAF278}" type="presParOf" srcId="{B40DDBF1-E16C-4F22-9D42-3BB2C9D96F39}" destId="{3BA166F5-B12D-430C-9065-C132DFAF2653}" srcOrd="4" destOrd="0" presId="urn:microsoft.com/office/officeart/2005/8/layout/hChevron3"/>
    <dgm:cxn modelId="{9E9C80E3-978B-400E-8032-3A5A30848761}" type="presParOf" srcId="{B40DDBF1-E16C-4F22-9D42-3BB2C9D96F39}" destId="{944F11CE-E432-4E47-B25E-125E4D0812E6}" srcOrd="5" destOrd="0" presId="urn:microsoft.com/office/officeart/2005/8/layout/hChevron3"/>
    <dgm:cxn modelId="{C1F21D3E-1775-4916-A1BC-480B2F175BAA}" type="presParOf" srcId="{B40DDBF1-E16C-4F22-9D42-3BB2C9D96F39}" destId="{2A78650F-E34C-44B5-A0FA-8C2D7DE5539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27CF7-DFBD-4317-B176-6726C4C88A51}">
      <dsp:nvSpPr>
        <dsp:cNvPr id="0" name=""/>
        <dsp:cNvSpPr/>
      </dsp:nvSpPr>
      <dsp:spPr>
        <a:xfrm>
          <a:off x="1283" y="0"/>
          <a:ext cx="1287790" cy="24998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2019</a:t>
          </a:r>
        </a:p>
      </dsp:txBody>
      <dsp:txXfrm>
        <a:off x="1283" y="0"/>
        <a:ext cx="1225293" cy="249987"/>
      </dsp:txXfrm>
    </dsp:sp>
    <dsp:sp modelId="{55A8EFF5-0F6A-48CB-8DCA-A3ED742D1AFE}">
      <dsp:nvSpPr>
        <dsp:cNvPr id="0" name=""/>
        <dsp:cNvSpPr/>
      </dsp:nvSpPr>
      <dsp:spPr>
        <a:xfrm>
          <a:off x="1031515" y="0"/>
          <a:ext cx="1287790" cy="249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2020</a:t>
          </a:r>
        </a:p>
      </dsp:txBody>
      <dsp:txXfrm>
        <a:off x="1156509" y="0"/>
        <a:ext cx="1037803" cy="249987"/>
      </dsp:txXfrm>
    </dsp:sp>
    <dsp:sp modelId="{3BA166F5-B12D-430C-9065-C132DFAF2653}">
      <dsp:nvSpPr>
        <dsp:cNvPr id="0" name=""/>
        <dsp:cNvSpPr/>
      </dsp:nvSpPr>
      <dsp:spPr>
        <a:xfrm>
          <a:off x="2061748" y="0"/>
          <a:ext cx="1287790" cy="249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2021</a:t>
          </a:r>
        </a:p>
      </dsp:txBody>
      <dsp:txXfrm>
        <a:off x="2186742" y="0"/>
        <a:ext cx="1037803" cy="249987"/>
      </dsp:txXfrm>
    </dsp:sp>
    <dsp:sp modelId="{2A78650F-E34C-44B5-A0FA-8C2D7DE55390}">
      <dsp:nvSpPr>
        <dsp:cNvPr id="0" name=""/>
        <dsp:cNvSpPr/>
      </dsp:nvSpPr>
      <dsp:spPr>
        <a:xfrm>
          <a:off x="3091980" y="0"/>
          <a:ext cx="1287790" cy="249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2022</a:t>
          </a:r>
        </a:p>
      </dsp:txBody>
      <dsp:txXfrm>
        <a:off x="3216974" y="0"/>
        <a:ext cx="1037803" cy="249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16.08.2022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DD87BBF-DA18-4EE1-B0F0-A285737A055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6019420"/>
            <a:ext cx="1200836" cy="762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10363200" cy="1314451"/>
          </a:xfrm>
        </p:spPr>
        <p:txBody>
          <a:bodyPr>
            <a:normAutofit fontScale="90000"/>
          </a:bodyPr>
          <a:lstStyle/>
          <a:p>
            <a:r>
              <a:rPr lang="en-US" dirty="0"/>
              <a:t>Novel approach for SoC pipeline latency and connectivity verification using Formal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3651538"/>
            <a:ext cx="9372600" cy="1752600"/>
          </a:xfrm>
        </p:spPr>
        <p:txBody>
          <a:bodyPr>
            <a:normAutofit/>
          </a:bodyPr>
          <a:lstStyle/>
          <a:p>
            <a:r>
              <a:rPr lang="en-US" dirty="0"/>
              <a:t>Deepak Mohan, Senior Engineer, </a:t>
            </a:r>
          </a:p>
          <a:p>
            <a:r>
              <a:rPr lang="en-US" dirty="0"/>
              <a:t>         Senthilnath Subbarayan, Senior Staff Engineer, Sandeep Kumar, Principal Engineer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4E6FA3-BBA1-1DD8-4E10-77E9FD0F4F3B}"/>
              </a:ext>
            </a:extLst>
          </p:cNvPr>
          <p:cNvSpPr txBox="1"/>
          <p:nvPr/>
        </p:nvSpPr>
        <p:spPr>
          <a:xfrm>
            <a:off x="4914900" y="562438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4133F7"/>
                </a:solidFill>
              </a:rPr>
              <a:t>Qualcomm</a:t>
            </a:r>
          </a:p>
          <a:p>
            <a:endParaRPr lang="en-US" sz="3200" dirty="0">
              <a:solidFill>
                <a:srgbClr val="4133F7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Result : An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9586E8A-CB84-11A0-39E3-3A1DCCE74A01}"/>
              </a:ext>
            </a:extLst>
          </p:cNvPr>
          <p:cNvGrpSpPr/>
          <p:nvPr/>
        </p:nvGrpSpPr>
        <p:grpSpPr>
          <a:xfrm>
            <a:off x="2235200" y="3040197"/>
            <a:ext cx="7442200" cy="2286000"/>
            <a:chOff x="2235200" y="1600994"/>
            <a:chExt cx="7442200" cy="2286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FC57856-EBEF-AC04-95D2-77253472E150}"/>
                </a:ext>
              </a:extLst>
            </p:cNvPr>
            <p:cNvSpPr/>
            <p:nvPr/>
          </p:nvSpPr>
          <p:spPr>
            <a:xfrm>
              <a:off x="4953000" y="1600994"/>
              <a:ext cx="1752600" cy="228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Pipeline based on AXI4 Protocol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2A4B58D-F76D-8318-C4D8-0A84B690B49F}"/>
                </a:ext>
              </a:extLst>
            </p:cNvPr>
            <p:cNvSpPr/>
            <p:nvPr/>
          </p:nvSpPr>
          <p:spPr>
            <a:xfrm>
              <a:off x="2235200" y="2057400"/>
              <a:ext cx="1346200" cy="1066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Processor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444812E-DB1D-7F4F-F714-FD4C5294EFEC}"/>
                </a:ext>
              </a:extLst>
            </p:cNvPr>
            <p:cNvSpPr/>
            <p:nvPr/>
          </p:nvSpPr>
          <p:spPr>
            <a:xfrm>
              <a:off x="8534400" y="2126284"/>
              <a:ext cx="1143000" cy="1066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NOC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8DF69D1-55BC-ABCA-C89E-D604B71C86CB}"/>
                </a:ext>
              </a:extLst>
            </p:cNvPr>
            <p:cNvSpPr txBox="1"/>
            <p:nvPr/>
          </p:nvSpPr>
          <p:spPr>
            <a:xfrm>
              <a:off x="4408833" y="2034445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/>
                <a:t>Awqos</a:t>
              </a:r>
              <a:endParaRPr lang="en-US" sz="1100" dirty="0"/>
            </a:p>
          </p:txBody>
        </p:sp>
        <p:pic>
          <p:nvPicPr>
            <p:cNvPr id="21" name="Graphic 20" descr="Close with solid fill">
              <a:extLst>
                <a:ext uri="{FF2B5EF4-FFF2-40B4-BE49-F238E27FC236}">
                  <a16:creationId xmlns:a16="http://schemas.microsoft.com/office/drawing/2014/main" id="{EA3A4CEB-FE57-0511-6FD5-8F9EE20A9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591300" y="2244233"/>
              <a:ext cx="228600" cy="2286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D687251-FD43-26DC-8AA2-819C2C2DDEF4}"/>
                </a:ext>
              </a:extLst>
            </p:cNvPr>
            <p:cNvSpPr txBox="1"/>
            <p:nvPr/>
          </p:nvSpPr>
          <p:spPr>
            <a:xfrm>
              <a:off x="6762750" y="2056269"/>
              <a:ext cx="914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/>
                <a:t>Awqos</a:t>
              </a:r>
              <a:r>
                <a:rPr lang="en-US" sz="1100" dirty="0"/>
                <a:t> (OPEN)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EEFC096-B8F7-38F1-4F4B-1182BA5412F5}"/>
                </a:ext>
              </a:extLst>
            </p:cNvPr>
            <p:cNvSpPr txBox="1"/>
            <p:nvPr/>
          </p:nvSpPr>
          <p:spPr>
            <a:xfrm>
              <a:off x="3543576" y="2485155"/>
              <a:ext cx="863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/>
                <a:t>Awqos</a:t>
              </a:r>
              <a:endParaRPr lang="en-US" sz="11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073F2A8-4D9B-C68C-EEE7-7351D28B25C0}"/>
                </a:ext>
              </a:extLst>
            </p:cNvPr>
            <p:cNvSpPr txBox="1"/>
            <p:nvPr/>
          </p:nvSpPr>
          <p:spPr>
            <a:xfrm>
              <a:off x="7686666" y="2034245"/>
              <a:ext cx="983146" cy="423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/>
                <a:t>Awqos</a:t>
              </a:r>
              <a:endParaRPr lang="en-US" sz="1100" dirty="0"/>
            </a:p>
            <a:p>
              <a:r>
                <a:rPr lang="en-US" sz="1050" dirty="0"/>
                <a:t>(TIED OFF)</a:t>
              </a:r>
            </a:p>
          </p:txBody>
        </p:sp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C271482-B81C-4BD0-852C-7580FF574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415637"/>
            <a:ext cx="10261600" cy="1367722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If not caught early, this issue will be only found during performance verification stage </a:t>
            </a:r>
            <a:r>
              <a:rPr lang="en-US" sz="2400" dirty="0"/>
              <a:t>(late stage of functional verification).</a:t>
            </a:r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8FB364B-5019-F340-70FA-B8CAD1C019F4}"/>
              </a:ext>
            </a:extLst>
          </p:cNvPr>
          <p:cNvCxnSpPr/>
          <p:nvPr/>
        </p:nvCxnSpPr>
        <p:spPr>
          <a:xfrm>
            <a:off x="3657600" y="3825080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phic 31" descr="Badge 1 outline">
            <a:extLst>
              <a:ext uri="{FF2B5EF4-FFF2-40B4-BE49-F238E27FC236}">
                <a16:creationId xmlns:a16="http://schemas.microsoft.com/office/drawing/2014/main" id="{275A422A-513D-145C-9284-D30AE92D4A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15589" y="3683436"/>
            <a:ext cx="226351" cy="226351"/>
          </a:xfrm>
          <a:prstGeom prst="rect">
            <a:avLst/>
          </a:prstGeom>
        </p:spPr>
      </p:pic>
      <p:pic>
        <p:nvPicPr>
          <p:cNvPr id="35" name="Graphic 34" descr="Badge outline">
            <a:extLst>
              <a:ext uri="{FF2B5EF4-FFF2-40B4-BE49-F238E27FC236}">
                <a16:creationId xmlns:a16="http://schemas.microsoft.com/office/drawing/2014/main" id="{E310EB1D-A9B8-6986-86A2-089D2741AB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50011" y="3684654"/>
            <a:ext cx="228600" cy="228600"/>
          </a:xfrm>
          <a:prstGeom prst="rect">
            <a:avLst/>
          </a:prstGeom>
        </p:spPr>
      </p:pic>
      <p:pic>
        <p:nvPicPr>
          <p:cNvPr id="37" name="Graphic 36" descr="Badge 3 outline">
            <a:extLst>
              <a:ext uri="{FF2B5EF4-FFF2-40B4-BE49-F238E27FC236}">
                <a16:creationId xmlns:a16="http://schemas.microsoft.com/office/drawing/2014/main" id="{D1A2CF4E-5EA8-E83D-3F69-D8A8CE750B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26295" y="3669113"/>
            <a:ext cx="227529" cy="227529"/>
          </a:xfrm>
          <a:prstGeom prst="rect">
            <a:avLst/>
          </a:prstGeom>
        </p:spPr>
      </p:pic>
      <p:pic>
        <p:nvPicPr>
          <p:cNvPr id="41" name="Graphic 40" descr="Badge 4 outline">
            <a:extLst>
              <a:ext uri="{FF2B5EF4-FFF2-40B4-BE49-F238E27FC236}">
                <a16:creationId xmlns:a16="http://schemas.microsoft.com/office/drawing/2014/main" id="{613217F6-3332-EDBA-9AB9-3B233A0C2BC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542683" y="3772079"/>
            <a:ext cx="249125" cy="24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53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11125200" cy="34289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SoC pipeline latency and connectivity verification flow using Formal technique enables left shifting of,</a:t>
            </a:r>
          </a:p>
          <a:p>
            <a:pPr lvl="1"/>
            <a:r>
              <a:rPr lang="en-US" dirty="0"/>
              <a:t>Pipeline latency verification,</a:t>
            </a:r>
          </a:p>
          <a:p>
            <a:pPr lvl="1"/>
            <a:r>
              <a:rPr lang="en-US" dirty="0"/>
              <a:t>Pipeline sideband signal coverage.</a:t>
            </a:r>
          </a:p>
          <a:p>
            <a:r>
              <a:rPr lang="en-US" dirty="0"/>
              <a:t>The proposed flow is scalable across design hierarchies.</a:t>
            </a:r>
          </a:p>
          <a:p>
            <a:r>
              <a:rPr lang="en-US" dirty="0"/>
              <a:t>Automated Utility reduces the environment setup time with a single click deployment.</a:t>
            </a:r>
          </a:p>
          <a:p>
            <a:r>
              <a:rPr lang="en-US" dirty="0"/>
              <a:t>Removes scope of manual errors in generating  connectivity checkers.</a:t>
            </a:r>
          </a:p>
          <a:p>
            <a:r>
              <a:rPr lang="en-US" dirty="0"/>
              <a:t>Overall, the proposed flow reduces time/effort with increased verification quality.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93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10363200" cy="1470025"/>
          </a:xfrm>
        </p:spPr>
        <p:txBody>
          <a:bodyPr/>
          <a:lstStyle/>
          <a:p>
            <a:r>
              <a:rPr lang="en-US" dirty="0"/>
              <a:t>Thank you.</a:t>
            </a:r>
            <a:br>
              <a:rPr lang="en-US" dirty="0"/>
            </a:br>
            <a:r>
              <a:rPr lang="en-US" dirty="0"/>
              <a:t>Questions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36575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Introduction</a:t>
            </a:r>
          </a:p>
          <a:p>
            <a:r>
              <a:rPr lang="en-US" dirty="0"/>
              <a:t>Problem Statement</a:t>
            </a:r>
          </a:p>
          <a:p>
            <a:r>
              <a:rPr lang="en-US" dirty="0"/>
              <a:t>Proposed Methodology</a:t>
            </a:r>
          </a:p>
          <a:p>
            <a:r>
              <a:rPr lang="en-US" dirty="0"/>
              <a:t>Implementation</a:t>
            </a:r>
          </a:p>
          <a:p>
            <a:r>
              <a:rPr lang="en-US" dirty="0"/>
              <a:t>Implementation Advantages </a:t>
            </a:r>
          </a:p>
          <a:p>
            <a:r>
              <a:rPr lang="en-US" dirty="0"/>
              <a:t>Implementation Results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Q &amp; A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41242"/>
            <a:ext cx="10972800" cy="44958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Increase in design size and complexity.</a:t>
            </a:r>
          </a:p>
          <a:p>
            <a:r>
              <a:rPr lang="en-US" dirty="0"/>
              <a:t>Short Time to Market.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800" dirty="0"/>
              <a:t>Overall verifi</a:t>
            </a:r>
            <a:r>
              <a:rPr lang="en-US" dirty="0"/>
              <a:t>cation window should be reduced.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Verification flow should be scalable.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Critical bugs should be caught at the earliest.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A28F0FB-D126-2C42-EF33-67BEF30F2DE4}"/>
              </a:ext>
            </a:extLst>
          </p:cNvPr>
          <p:cNvGrpSpPr/>
          <p:nvPr/>
        </p:nvGrpSpPr>
        <p:grpSpPr>
          <a:xfrm>
            <a:off x="2255078" y="4114800"/>
            <a:ext cx="4679122" cy="2134927"/>
            <a:chOff x="2301461" y="2433834"/>
            <a:chExt cx="6592129" cy="3416492"/>
          </a:xfrm>
        </p:grpSpPr>
        <p:graphicFrame>
          <p:nvGraphicFramePr>
            <p:cNvPr id="6" name="Diagram 5">
              <a:extLst>
                <a:ext uri="{FF2B5EF4-FFF2-40B4-BE49-F238E27FC236}">
                  <a16:creationId xmlns:a16="http://schemas.microsoft.com/office/drawing/2014/main" id="{6D9E3C3E-9BAF-2764-45B6-8A0123DA2DF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36539271"/>
                </p:ext>
              </p:extLst>
            </p:nvPr>
          </p:nvGraphicFramePr>
          <p:xfrm>
            <a:off x="2607090" y="5005583"/>
            <a:ext cx="6172200" cy="4000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Cylinder 6">
              <a:extLst>
                <a:ext uri="{FF2B5EF4-FFF2-40B4-BE49-F238E27FC236}">
                  <a16:creationId xmlns:a16="http://schemas.microsoft.com/office/drawing/2014/main" id="{2EBC73CD-BEA6-2CF2-EB03-7C32FA6E718F}"/>
                </a:ext>
              </a:extLst>
            </p:cNvPr>
            <p:cNvSpPr/>
            <p:nvPr/>
          </p:nvSpPr>
          <p:spPr>
            <a:xfrm>
              <a:off x="3027018" y="3919734"/>
              <a:ext cx="608772" cy="111318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ylinder 7">
              <a:extLst>
                <a:ext uri="{FF2B5EF4-FFF2-40B4-BE49-F238E27FC236}">
                  <a16:creationId xmlns:a16="http://schemas.microsoft.com/office/drawing/2014/main" id="{424D5BC4-7F5F-0FC6-A187-864DCF6FB042}"/>
                </a:ext>
              </a:extLst>
            </p:cNvPr>
            <p:cNvSpPr/>
            <p:nvPr/>
          </p:nvSpPr>
          <p:spPr>
            <a:xfrm>
              <a:off x="4594915" y="3519684"/>
              <a:ext cx="608772" cy="1504792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Cylinder 8">
              <a:extLst>
                <a:ext uri="{FF2B5EF4-FFF2-40B4-BE49-F238E27FC236}">
                  <a16:creationId xmlns:a16="http://schemas.microsoft.com/office/drawing/2014/main" id="{70E00CF7-68C7-6556-69A1-F367970F4938}"/>
                </a:ext>
              </a:extLst>
            </p:cNvPr>
            <p:cNvSpPr/>
            <p:nvPr/>
          </p:nvSpPr>
          <p:spPr>
            <a:xfrm>
              <a:off x="6036090" y="3119634"/>
              <a:ext cx="608772" cy="191328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ylinder 9">
              <a:extLst>
                <a:ext uri="{FF2B5EF4-FFF2-40B4-BE49-F238E27FC236}">
                  <a16:creationId xmlns:a16="http://schemas.microsoft.com/office/drawing/2014/main" id="{A4FACC45-A230-CAB4-539B-ECD2641DAE92}"/>
                </a:ext>
              </a:extLst>
            </p:cNvPr>
            <p:cNvSpPr/>
            <p:nvPr/>
          </p:nvSpPr>
          <p:spPr>
            <a:xfrm>
              <a:off x="7420114" y="2776734"/>
              <a:ext cx="608772" cy="2256181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76E4230-D3F7-C863-5D0D-232EA964F8C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20863" y="2890180"/>
              <a:ext cx="30099" cy="251460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D6935DA-F26E-3BD7-D126-7548B43B2B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7018" y="2433834"/>
              <a:ext cx="5866572" cy="154305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 Box 10">
              <a:extLst>
                <a:ext uri="{FF2B5EF4-FFF2-40B4-BE49-F238E27FC236}">
                  <a16:creationId xmlns:a16="http://schemas.microsoft.com/office/drawing/2014/main" id="{6453B067-A099-B118-00F4-205CA680C9EA}"/>
                </a:ext>
              </a:extLst>
            </p:cNvPr>
            <p:cNvSpPr txBox="1"/>
            <p:nvPr/>
          </p:nvSpPr>
          <p:spPr>
            <a:xfrm rot="16200000">
              <a:off x="1788014" y="4033131"/>
              <a:ext cx="1307820" cy="28092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Gate count</a:t>
              </a:r>
              <a:endParaRPr lang="en-US" sz="11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 Box 9">
              <a:extLst>
                <a:ext uri="{FF2B5EF4-FFF2-40B4-BE49-F238E27FC236}">
                  <a16:creationId xmlns:a16="http://schemas.microsoft.com/office/drawing/2014/main" id="{E00FBB9F-3F6D-8998-60B6-394C28EB417F}"/>
                </a:ext>
              </a:extLst>
            </p:cNvPr>
            <p:cNvSpPr txBox="1"/>
            <p:nvPr/>
          </p:nvSpPr>
          <p:spPr>
            <a:xfrm rot="20632258">
              <a:off x="4652443" y="2728627"/>
              <a:ext cx="1977870" cy="282892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SOC complexity</a:t>
              </a:r>
              <a:endParaRPr lang="en-US" sz="1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890A381-9DF8-053C-AA8E-FD443597169B}"/>
                </a:ext>
              </a:extLst>
            </p:cNvPr>
            <p:cNvSpPr txBox="1"/>
            <p:nvPr/>
          </p:nvSpPr>
          <p:spPr>
            <a:xfrm>
              <a:off x="4226808" y="5407049"/>
              <a:ext cx="2418054" cy="443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Gate Count vs 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191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75" y="1396448"/>
            <a:ext cx="10972800" cy="4495800"/>
          </a:xfrm>
        </p:spPr>
        <p:txBody>
          <a:bodyPr>
            <a:normAutofit/>
          </a:bodyPr>
          <a:lstStyle/>
          <a:p>
            <a:r>
              <a:rPr lang="en-US" b="1" dirty="0"/>
              <a:t>What are pipelines?</a:t>
            </a:r>
          </a:p>
          <a:p>
            <a:pPr lvl="1"/>
            <a:r>
              <a:rPr lang="en-US" dirty="0"/>
              <a:t>Design elements introduced between SoC blocks to meet the timing requirements based on physical design feedback.</a:t>
            </a:r>
          </a:p>
          <a:p>
            <a:pPr lvl="1"/>
            <a:r>
              <a:rPr lang="en-US" dirty="0"/>
              <a:t>Key pipeline specifications are,</a:t>
            </a:r>
          </a:p>
          <a:p>
            <a:pPr lvl="2"/>
            <a:r>
              <a:rPr lang="en-US" dirty="0"/>
              <a:t>Pipeline latency (Delay)</a:t>
            </a:r>
          </a:p>
          <a:p>
            <a:pPr lvl="2"/>
            <a:r>
              <a:rPr lang="en-US" dirty="0"/>
              <a:t>Finite State Machine ( based on AHB, AXI </a:t>
            </a:r>
            <a:r>
              <a:rPr lang="en-US" dirty="0" err="1"/>
              <a:t>etc</a:t>
            </a:r>
            <a:r>
              <a:rPr lang="en-US" dirty="0"/>
              <a:t> ..)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B65D9D7-084F-5A0E-FDC9-33632F21A219}"/>
              </a:ext>
            </a:extLst>
          </p:cNvPr>
          <p:cNvGrpSpPr/>
          <p:nvPr/>
        </p:nvGrpSpPr>
        <p:grpSpPr>
          <a:xfrm>
            <a:off x="1640000" y="4129709"/>
            <a:ext cx="7083200" cy="1295400"/>
            <a:chOff x="1447800" y="2756250"/>
            <a:chExt cx="7083200" cy="12954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8A4469F-AD3E-7F7A-A907-862DF06BBC15}"/>
                </a:ext>
              </a:extLst>
            </p:cNvPr>
            <p:cNvSpPr/>
            <p:nvPr/>
          </p:nvSpPr>
          <p:spPr>
            <a:xfrm>
              <a:off x="7666879" y="3809484"/>
              <a:ext cx="181722" cy="767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D847363-5522-14C4-56AA-556C2898092E}"/>
                </a:ext>
              </a:extLst>
            </p:cNvPr>
            <p:cNvGrpSpPr/>
            <p:nvPr/>
          </p:nvGrpSpPr>
          <p:grpSpPr>
            <a:xfrm>
              <a:off x="1447800" y="2756250"/>
              <a:ext cx="7083200" cy="1295400"/>
              <a:chOff x="1447800" y="2756250"/>
              <a:chExt cx="7083200" cy="129540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F154F58-2CA0-8945-CA54-A5EBD7C1419D}"/>
                  </a:ext>
                </a:extLst>
              </p:cNvPr>
              <p:cNvSpPr/>
              <p:nvPr/>
            </p:nvSpPr>
            <p:spPr>
              <a:xfrm>
                <a:off x="1447800" y="2756250"/>
                <a:ext cx="5902325" cy="12954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90ACCA-465A-28E0-D726-6C25B94DD702}"/>
                  </a:ext>
                </a:extLst>
              </p:cNvPr>
              <p:cNvSpPr txBox="1"/>
              <p:nvPr/>
            </p:nvSpPr>
            <p:spPr>
              <a:xfrm>
                <a:off x="6564218" y="3624818"/>
                <a:ext cx="6335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SoC</a:t>
                </a:r>
              </a:p>
            </p:txBody>
          </p: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6A2C91A7-ED94-84AD-B9C8-90777D71DB3F}"/>
                  </a:ext>
                </a:extLst>
              </p:cNvPr>
              <p:cNvSpPr/>
              <p:nvPr/>
            </p:nvSpPr>
            <p:spPr>
              <a:xfrm>
                <a:off x="1806575" y="3085898"/>
                <a:ext cx="9906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BLOCK A</a:t>
                </a: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3C81D790-5DF5-8E4C-0073-4A5537092144}"/>
                  </a:ext>
                </a:extLst>
              </p:cNvPr>
              <p:cNvSpPr/>
              <p:nvPr/>
            </p:nvSpPr>
            <p:spPr>
              <a:xfrm>
                <a:off x="5654675" y="3089212"/>
                <a:ext cx="990600" cy="381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BLOCK B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507932A-E357-1D03-8556-EBFAF3ADD87C}"/>
                  </a:ext>
                </a:extLst>
              </p:cNvPr>
              <p:cNvSpPr/>
              <p:nvPr/>
            </p:nvSpPr>
            <p:spPr>
              <a:xfrm>
                <a:off x="3482975" y="2933497"/>
                <a:ext cx="1371600" cy="835438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PIPELINE</a:t>
                </a:r>
              </a:p>
            </p:txBody>
          </p:sp>
          <p:sp>
            <p:nvSpPr>
              <p:cNvPr id="12" name="Arrow: Left-Right 11">
                <a:extLst>
                  <a:ext uri="{FF2B5EF4-FFF2-40B4-BE49-F238E27FC236}">
                    <a16:creationId xmlns:a16="http://schemas.microsoft.com/office/drawing/2014/main" id="{DEAE794E-E373-8369-369B-332990EC4389}"/>
                  </a:ext>
                </a:extLst>
              </p:cNvPr>
              <p:cNvSpPr/>
              <p:nvPr/>
            </p:nvSpPr>
            <p:spPr>
              <a:xfrm>
                <a:off x="2835275" y="3175349"/>
                <a:ext cx="609600" cy="228601"/>
              </a:xfrm>
              <a:prstGeom prst="leftRightArrow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Arrow: Left-Right 13">
                <a:extLst>
                  <a:ext uri="{FF2B5EF4-FFF2-40B4-BE49-F238E27FC236}">
                    <a16:creationId xmlns:a16="http://schemas.microsoft.com/office/drawing/2014/main" id="{94E77AAB-61B3-F4A4-8649-134101DBDADF}"/>
                  </a:ext>
                </a:extLst>
              </p:cNvPr>
              <p:cNvSpPr/>
              <p:nvPr/>
            </p:nvSpPr>
            <p:spPr>
              <a:xfrm>
                <a:off x="4949825" y="3184597"/>
                <a:ext cx="609600" cy="228601"/>
              </a:xfrm>
              <a:prstGeom prst="leftRightArrow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7D278C-40BA-13AC-0775-BA960C7B255A}"/>
                  </a:ext>
                </a:extLst>
              </p:cNvPr>
              <p:cNvSpPr txBox="1"/>
              <p:nvPr/>
            </p:nvSpPr>
            <p:spPr>
              <a:xfrm>
                <a:off x="7799710" y="3712266"/>
                <a:ext cx="7312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/>
                  <a:t>Interface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763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500"/>
            <a:ext cx="10972800" cy="41909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Latency verification for SoC pipelines is done during late stages of functional verification and thus right shifts critical bugs.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Sideband signal coverage of SoC pipeline is also done during late stages of functional verification.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large number of SoC pipelines, latency verification and sideband signal coverage at early stages of DV can be laborious and time consuming.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Manual work is not scalable and prone to errors.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3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Methodology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6AAB804-84E3-D3AA-047B-C80293B0C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87446"/>
            <a:ext cx="11201397" cy="165840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Proposed approach consist of </a:t>
            </a:r>
          </a:p>
          <a:p>
            <a:pPr lvl="1"/>
            <a:r>
              <a:rPr lang="en-US" dirty="0"/>
              <a:t>Automated Pipeline Utility which consumes connectivity, pipeline specification and generates  CSV files , clocks, resets, and the constraints required for each pipeline.</a:t>
            </a:r>
          </a:p>
          <a:p>
            <a:pPr lvl="1"/>
            <a:r>
              <a:rPr lang="en-US" dirty="0"/>
              <a:t>Formal connectivity checker application.</a:t>
            </a:r>
          </a:p>
          <a:p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B8C537D-D013-73F6-4597-35740313F5FE}"/>
              </a:ext>
            </a:extLst>
          </p:cNvPr>
          <p:cNvCxnSpPr>
            <a:cxnSpLocks/>
          </p:cNvCxnSpPr>
          <p:nvPr/>
        </p:nvCxnSpPr>
        <p:spPr>
          <a:xfrm>
            <a:off x="8839200" y="3527647"/>
            <a:ext cx="0" cy="2478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D3316B48-A3D4-2700-590B-B95755A3A853}"/>
              </a:ext>
            </a:extLst>
          </p:cNvPr>
          <p:cNvGrpSpPr/>
          <p:nvPr/>
        </p:nvGrpSpPr>
        <p:grpSpPr>
          <a:xfrm>
            <a:off x="1204389" y="3330353"/>
            <a:ext cx="9783221" cy="2551043"/>
            <a:chOff x="1504317" y="3429000"/>
            <a:chExt cx="9998570" cy="245112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C11EFFA-8111-E4B9-9F6D-F504DE87D244}"/>
                </a:ext>
              </a:extLst>
            </p:cNvPr>
            <p:cNvSpPr/>
            <p:nvPr/>
          </p:nvSpPr>
          <p:spPr>
            <a:xfrm>
              <a:off x="1524001" y="3429000"/>
              <a:ext cx="1981199" cy="822295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Pipeline specification (.</a:t>
              </a:r>
              <a:r>
                <a:rPr lang="en-US" sz="1200" dirty="0" err="1"/>
                <a:t>xls</a:t>
              </a:r>
              <a:r>
                <a:rPr lang="en-US" sz="1200" dirty="0"/>
                <a:t>)</a:t>
              </a:r>
            </a:p>
          </p:txBody>
        </p:sp>
        <p:grpSp>
          <p:nvGrpSpPr>
            <p:cNvPr id="1029" name="Group 1028">
              <a:extLst>
                <a:ext uri="{FF2B5EF4-FFF2-40B4-BE49-F238E27FC236}">
                  <a16:creationId xmlns:a16="http://schemas.microsoft.com/office/drawing/2014/main" id="{F0CC6517-325C-A60F-8559-AF9E6E9A0DA0}"/>
                </a:ext>
              </a:extLst>
            </p:cNvPr>
            <p:cNvGrpSpPr/>
            <p:nvPr/>
          </p:nvGrpSpPr>
          <p:grpSpPr>
            <a:xfrm>
              <a:off x="1504317" y="3568455"/>
              <a:ext cx="9998570" cy="2311669"/>
              <a:chOff x="1524001" y="3495091"/>
              <a:chExt cx="9998570" cy="2311669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BFDFB393-28F6-8FF9-C1FE-8A88DE32D5D8}"/>
                  </a:ext>
                </a:extLst>
              </p:cNvPr>
              <p:cNvSpPr/>
              <p:nvPr/>
            </p:nvSpPr>
            <p:spPr>
              <a:xfrm>
                <a:off x="1524001" y="4816505"/>
                <a:ext cx="1981199" cy="775054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Connectivity specification(.</a:t>
                </a:r>
                <a:r>
                  <a:rPr lang="en-US" sz="1200" dirty="0" err="1"/>
                  <a:t>xls</a:t>
                </a:r>
                <a:r>
                  <a:rPr lang="en-US" sz="1200" dirty="0"/>
                  <a:t>)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9EFB807-5C7B-B1A3-A386-D942A8C2CD49}"/>
                  </a:ext>
                </a:extLst>
              </p:cNvPr>
              <p:cNvCxnSpPr>
                <a:cxnSpLocks/>
                <a:stCxn id="3" idx="6"/>
              </p:cNvCxnSpPr>
              <p:nvPr/>
            </p:nvCxnSpPr>
            <p:spPr>
              <a:xfrm>
                <a:off x="3524884" y="3766784"/>
                <a:ext cx="1351917" cy="77505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A8ED6BC5-385A-1605-D8DE-E06278A32642}"/>
                  </a:ext>
                </a:extLst>
              </p:cNvPr>
              <p:cNvCxnSpPr>
                <a:cxnSpLocks/>
                <a:stCxn id="8" idx="6"/>
              </p:cNvCxnSpPr>
              <p:nvPr/>
            </p:nvCxnSpPr>
            <p:spPr>
              <a:xfrm flipV="1">
                <a:off x="3505200" y="4724370"/>
                <a:ext cx="1371599" cy="47966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F6E20BD-1708-4A0F-88C2-8FFC158A5F1C}"/>
                  </a:ext>
                </a:extLst>
              </p:cNvPr>
              <p:cNvSpPr/>
              <p:nvPr/>
            </p:nvSpPr>
            <p:spPr>
              <a:xfrm>
                <a:off x="4953000" y="3763977"/>
                <a:ext cx="1524000" cy="170657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Automated Pipeline Utility</a:t>
                </a:r>
              </a:p>
            </p:txBody>
          </p: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65868564-E176-3FF1-340F-2E0B686BF3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0200" y="3886200"/>
                <a:ext cx="10668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2C577123-D4BE-DE34-B844-091DFB757E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0200" y="4650395"/>
                <a:ext cx="10668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2F2D5561-8238-A70A-75BF-9F3DA5C100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0200" y="5276672"/>
                <a:ext cx="10668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Rectangle: Single Corner Snipped 23">
                <a:extLst>
                  <a:ext uri="{FF2B5EF4-FFF2-40B4-BE49-F238E27FC236}">
                    <a16:creationId xmlns:a16="http://schemas.microsoft.com/office/drawing/2014/main" id="{A1AFF08B-A593-50A0-5F74-23E4CBB073DA}"/>
                  </a:ext>
                </a:extLst>
              </p:cNvPr>
              <p:cNvSpPr/>
              <p:nvPr/>
            </p:nvSpPr>
            <p:spPr>
              <a:xfrm>
                <a:off x="7848600" y="3495091"/>
                <a:ext cx="1371600" cy="685799"/>
              </a:xfrm>
              <a:prstGeom prst="snip1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Connectivity CSVs in required format</a:t>
                </a:r>
              </a:p>
            </p:txBody>
          </p:sp>
          <p:sp>
            <p:nvSpPr>
              <p:cNvPr id="28" name="Rectangle: Single Corner Snipped 27">
                <a:extLst>
                  <a:ext uri="{FF2B5EF4-FFF2-40B4-BE49-F238E27FC236}">
                    <a16:creationId xmlns:a16="http://schemas.microsoft.com/office/drawing/2014/main" id="{EE129841-CDBC-CA4F-19A1-A95163338BCD}"/>
                  </a:ext>
                </a:extLst>
              </p:cNvPr>
              <p:cNvSpPr/>
              <p:nvPr/>
            </p:nvSpPr>
            <p:spPr>
              <a:xfrm>
                <a:off x="7841974" y="4280639"/>
                <a:ext cx="1371600" cy="685799"/>
              </a:xfrm>
              <a:prstGeom prst="snip1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/>
                  <a:t>Clock, resets and any other constraints required for pipeline</a:t>
                </a:r>
              </a:p>
            </p:txBody>
          </p:sp>
          <p:sp>
            <p:nvSpPr>
              <p:cNvPr id="29" name="Rectangle: Single Corner Snipped 28">
                <a:extLst>
                  <a:ext uri="{FF2B5EF4-FFF2-40B4-BE49-F238E27FC236}">
                    <a16:creationId xmlns:a16="http://schemas.microsoft.com/office/drawing/2014/main" id="{3BFBEF82-3988-1095-1E7E-AEA77E1F405D}"/>
                  </a:ext>
                </a:extLst>
              </p:cNvPr>
              <p:cNvSpPr/>
              <p:nvPr/>
            </p:nvSpPr>
            <p:spPr>
              <a:xfrm>
                <a:off x="7841974" y="5120961"/>
                <a:ext cx="1371600" cy="685799"/>
              </a:xfrm>
              <a:prstGeom prst="snip1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/>
                  <a:t>Commands file with required tool options</a:t>
                </a:r>
              </a:p>
            </p:txBody>
          </p:sp>
          <p:sp>
            <p:nvSpPr>
              <p:cNvPr id="31" name="Arrow: Down 30">
                <a:extLst>
                  <a:ext uri="{FF2B5EF4-FFF2-40B4-BE49-F238E27FC236}">
                    <a16:creationId xmlns:a16="http://schemas.microsoft.com/office/drawing/2014/main" id="{3D64B5D4-FDDD-8CBF-D954-5BDEAD492192}"/>
                  </a:ext>
                </a:extLst>
              </p:cNvPr>
              <p:cNvSpPr/>
              <p:nvPr/>
            </p:nvSpPr>
            <p:spPr>
              <a:xfrm rot="16200000">
                <a:off x="9237931" y="4339216"/>
                <a:ext cx="990600" cy="491633"/>
              </a:xfrm>
              <a:prstGeom prst="down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4" name="Rectangle: Rounded Corners 1023">
                <a:extLst>
                  <a:ext uri="{FF2B5EF4-FFF2-40B4-BE49-F238E27FC236}">
                    <a16:creationId xmlns:a16="http://schemas.microsoft.com/office/drawing/2014/main" id="{EAA7F7EF-B88E-53C2-425F-5E7061413C41}"/>
                  </a:ext>
                </a:extLst>
              </p:cNvPr>
              <p:cNvSpPr/>
              <p:nvPr/>
            </p:nvSpPr>
            <p:spPr>
              <a:xfrm>
                <a:off x="10328771" y="4122608"/>
                <a:ext cx="1193800" cy="889868"/>
              </a:xfrm>
              <a:prstGeom prst="roundRect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/>
                  <a:t>Formal Connectivity checker application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743554"/>
          </a:xfrm>
        </p:spPr>
        <p:txBody>
          <a:bodyPr>
            <a:normAutofit fontScale="90000"/>
          </a:bodyPr>
          <a:lstStyle/>
          <a:p>
            <a:r>
              <a:rPr lang="en-US" dirty="0"/>
              <a:t>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err="1"/>
              <a:t>Accellera</a:t>
            </a:r>
            <a:r>
              <a:rPr lang="en-US" dirty="0"/>
              <a:t>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F906B39-7F9B-50C7-B476-4B72575C3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34" y="1282815"/>
            <a:ext cx="4128742" cy="66800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41952E5-CC03-A8EE-3017-42A5334334AE}"/>
              </a:ext>
            </a:extLst>
          </p:cNvPr>
          <p:cNvSpPr txBox="1"/>
          <p:nvPr/>
        </p:nvSpPr>
        <p:spPr>
          <a:xfrm>
            <a:off x="1308652" y="1993154"/>
            <a:ext cx="16401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Pipeline Specification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13ED9C-5AA6-4BAD-C8FE-5E7A43FC4587}"/>
              </a:ext>
            </a:extLst>
          </p:cNvPr>
          <p:cNvSpPr txBox="1"/>
          <p:nvPr/>
        </p:nvSpPr>
        <p:spPr>
          <a:xfrm>
            <a:off x="1170779" y="3227139"/>
            <a:ext cx="24192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Connectivity Specification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157B22E-7525-EE87-33A0-A98D1F92A991}"/>
              </a:ext>
            </a:extLst>
          </p:cNvPr>
          <p:cNvSpPr txBox="1"/>
          <p:nvPr/>
        </p:nvSpPr>
        <p:spPr>
          <a:xfrm>
            <a:off x="7391400" y="5758093"/>
            <a:ext cx="2401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Automated Pipeline Utility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5987C63-DEE6-D46A-49EB-417109AAC09C}"/>
              </a:ext>
            </a:extLst>
          </p:cNvPr>
          <p:cNvGrpSpPr/>
          <p:nvPr/>
        </p:nvGrpSpPr>
        <p:grpSpPr>
          <a:xfrm>
            <a:off x="5272474" y="1251007"/>
            <a:ext cx="6368391" cy="4355985"/>
            <a:chOff x="5276493" y="1251063"/>
            <a:chExt cx="6096000" cy="4348329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80D44F3-4385-A7B4-1A44-86C53931B3D4}"/>
                </a:ext>
              </a:extLst>
            </p:cNvPr>
            <p:cNvSpPr/>
            <p:nvPr/>
          </p:nvSpPr>
          <p:spPr>
            <a:xfrm>
              <a:off x="5276493" y="1251063"/>
              <a:ext cx="6096000" cy="434832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3AAB95C-0F16-3225-B46E-EA1DFDB3E769}"/>
                </a:ext>
              </a:extLst>
            </p:cNvPr>
            <p:cNvSpPr/>
            <p:nvPr/>
          </p:nvSpPr>
          <p:spPr>
            <a:xfrm>
              <a:off x="5706681" y="2181167"/>
              <a:ext cx="989732" cy="689317"/>
            </a:xfrm>
            <a:custGeom>
              <a:avLst/>
              <a:gdLst>
                <a:gd name="connsiteX0" fmla="*/ 0 w 1565572"/>
                <a:gd name="connsiteY0" fmla="*/ 0 h 1095901"/>
                <a:gd name="connsiteX1" fmla="*/ 1017622 w 1565572"/>
                <a:gd name="connsiteY1" fmla="*/ 0 h 1095901"/>
                <a:gd name="connsiteX2" fmla="*/ 1565572 w 1565572"/>
                <a:gd name="connsiteY2" fmla="*/ 547951 h 1095901"/>
                <a:gd name="connsiteX3" fmla="*/ 1017622 w 1565572"/>
                <a:gd name="connsiteY3" fmla="*/ 1095901 h 1095901"/>
                <a:gd name="connsiteX4" fmla="*/ 0 w 1565572"/>
                <a:gd name="connsiteY4" fmla="*/ 1095901 h 1095901"/>
                <a:gd name="connsiteX5" fmla="*/ 547951 w 1565572"/>
                <a:gd name="connsiteY5" fmla="*/ 547951 h 1095901"/>
                <a:gd name="connsiteX6" fmla="*/ 0 w 1565572"/>
                <a:gd name="connsiteY6" fmla="*/ 0 h 1095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572" h="1095901">
                  <a:moveTo>
                    <a:pt x="1565571" y="0"/>
                  </a:moveTo>
                  <a:lnTo>
                    <a:pt x="1565571" y="712336"/>
                  </a:lnTo>
                  <a:lnTo>
                    <a:pt x="782785" y="1095901"/>
                  </a:lnTo>
                  <a:lnTo>
                    <a:pt x="1" y="712336"/>
                  </a:lnTo>
                  <a:lnTo>
                    <a:pt x="1" y="0"/>
                  </a:lnTo>
                  <a:lnTo>
                    <a:pt x="782785" y="383566"/>
                  </a:lnTo>
                  <a:lnTo>
                    <a:pt x="1565571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3971" tIns="561922" rIns="13970" bIns="5619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200" dirty="0"/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/>
                <a:t>Connectivity</a:t>
              </a:r>
              <a:r>
                <a:rPr lang="en-US" sz="1200" kern="1200" dirty="0"/>
                <a:t> SPEC</a:t>
              </a: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B55C9EA-DF5C-A1AC-54F9-6A845FFDDF1C}"/>
                </a:ext>
              </a:extLst>
            </p:cNvPr>
            <p:cNvSpPr/>
            <p:nvPr/>
          </p:nvSpPr>
          <p:spPr>
            <a:xfrm>
              <a:off x="6759184" y="1570494"/>
              <a:ext cx="4442216" cy="542159"/>
            </a:xfrm>
            <a:custGeom>
              <a:avLst/>
              <a:gdLst>
                <a:gd name="connsiteX0" fmla="*/ 169607 w 1017622"/>
                <a:gd name="connsiteY0" fmla="*/ 0 h 7032098"/>
                <a:gd name="connsiteX1" fmla="*/ 848015 w 1017622"/>
                <a:gd name="connsiteY1" fmla="*/ 0 h 7032098"/>
                <a:gd name="connsiteX2" fmla="*/ 1017622 w 1017622"/>
                <a:gd name="connsiteY2" fmla="*/ 169607 h 7032098"/>
                <a:gd name="connsiteX3" fmla="*/ 1017622 w 1017622"/>
                <a:gd name="connsiteY3" fmla="*/ 7032098 h 7032098"/>
                <a:gd name="connsiteX4" fmla="*/ 1017622 w 1017622"/>
                <a:gd name="connsiteY4" fmla="*/ 7032098 h 7032098"/>
                <a:gd name="connsiteX5" fmla="*/ 0 w 1017622"/>
                <a:gd name="connsiteY5" fmla="*/ 7032098 h 7032098"/>
                <a:gd name="connsiteX6" fmla="*/ 0 w 1017622"/>
                <a:gd name="connsiteY6" fmla="*/ 7032098 h 7032098"/>
                <a:gd name="connsiteX7" fmla="*/ 0 w 1017622"/>
                <a:gd name="connsiteY7" fmla="*/ 169607 h 7032098"/>
                <a:gd name="connsiteX8" fmla="*/ 169607 w 1017622"/>
                <a:gd name="connsiteY8" fmla="*/ 0 h 7032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622" h="7032098">
                  <a:moveTo>
                    <a:pt x="1017622" y="1172042"/>
                  </a:moveTo>
                  <a:lnTo>
                    <a:pt x="1017622" y="5860056"/>
                  </a:lnTo>
                  <a:cubicBezTo>
                    <a:pt x="1017622" y="6507353"/>
                    <a:pt x="1006633" y="7032095"/>
                    <a:pt x="993078" y="7032095"/>
                  </a:cubicBezTo>
                  <a:lnTo>
                    <a:pt x="0" y="7032095"/>
                  </a:lnTo>
                  <a:lnTo>
                    <a:pt x="0" y="7032095"/>
                  </a:lnTo>
                  <a:lnTo>
                    <a:pt x="0" y="3"/>
                  </a:lnTo>
                  <a:lnTo>
                    <a:pt x="0" y="3"/>
                  </a:lnTo>
                  <a:lnTo>
                    <a:pt x="993078" y="3"/>
                  </a:lnTo>
                  <a:cubicBezTo>
                    <a:pt x="1006633" y="3"/>
                    <a:pt x="1017622" y="524745"/>
                    <a:pt x="1017622" y="1172042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68091" rIns="68091" bIns="68091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/>
                <a:t>Extracts the pipeline specification data.</a:t>
              </a:r>
              <a:endParaRPr lang="en-US" kern="1200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E2A0B5E-9343-95F3-528A-A1A6B072E473}"/>
                </a:ext>
              </a:extLst>
            </p:cNvPr>
            <p:cNvSpPr/>
            <p:nvPr/>
          </p:nvSpPr>
          <p:spPr>
            <a:xfrm>
              <a:off x="5684785" y="1511298"/>
              <a:ext cx="1011627" cy="689317"/>
            </a:xfrm>
            <a:custGeom>
              <a:avLst/>
              <a:gdLst>
                <a:gd name="connsiteX0" fmla="*/ 0 w 1565572"/>
                <a:gd name="connsiteY0" fmla="*/ 0 h 1095901"/>
                <a:gd name="connsiteX1" fmla="*/ 1017622 w 1565572"/>
                <a:gd name="connsiteY1" fmla="*/ 0 h 1095901"/>
                <a:gd name="connsiteX2" fmla="*/ 1565572 w 1565572"/>
                <a:gd name="connsiteY2" fmla="*/ 547951 h 1095901"/>
                <a:gd name="connsiteX3" fmla="*/ 1017622 w 1565572"/>
                <a:gd name="connsiteY3" fmla="*/ 1095901 h 1095901"/>
                <a:gd name="connsiteX4" fmla="*/ 0 w 1565572"/>
                <a:gd name="connsiteY4" fmla="*/ 1095901 h 1095901"/>
                <a:gd name="connsiteX5" fmla="*/ 547951 w 1565572"/>
                <a:gd name="connsiteY5" fmla="*/ 547951 h 1095901"/>
                <a:gd name="connsiteX6" fmla="*/ 0 w 1565572"/>
                <a:gd name="connsiteY6" fmla="*/ 0 h 1095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572" h="1095901">
                  <a:moveTo>
                    <a:pt x="1565571" y="0"/>
                  </a:moveTo>
                  <a:lnTo>
                    <a:pt x="1565571" y="712336"/>
                  </a:lnTo>
                  <a:lnTo>
                    <a:pt x="782785" y="1095901"/>
                  </a:lnTo>
                  <a:lnTo>
                    <a:pt x="1" y="712336"/>
                  </a:lnTo>
                  <a:lnTo>
                    <a:pt x="1" y="0"/>
                  </a:lnTo>
                  <a:lnTo>
                    <a:pt x="782785" y="383566"/>
                  </a:lnTo>
                  <a:lnTo>
                    <a:pt x="1565571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3971" tIns="561922" rIns="13970" bIns="5619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/>
                <a:t>Pipeline</a:t>
              </a:r>
              <a:r>
                <a:rPr lang="en-US" sz="1200" kern="1200" dirty="0"/>
                <a:t> SPEC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F6AF435-F8BA-85B1-E995-2816301E5C43}"/>
                </a:ext>
              </a:extLst>
            </p:cNvPr>
            <p:cNvSpPr/>
            <p:nvPr/>
          </p:nvSpPr>
          <p:spPr>
            <a:xfrm>
              <a:off x="6759184" y="2231737"/>
              <a:ext cx="4442216" cy="483662"/>
            </a:xfrm>
            <a:custGeom>
              <a:avLst/>
              <a:gdLst>
                <a:gd name="connsiteX0" fmla="*/ 169607 w 1017622"/>
                <a:gd name="connsiteY0" fmla="*/ 0 h 7032098"/>
                <a:gd name="connsiteX1" fmla="*/ 848015 w 1017622"/>
                <a:gd name="connsiteY1" fmla="*/ 0 h 7032098"/>
                <a:gd name="connsiteX2" fmla="*/ 1017622 w 1017622"/>
                <a:gd name="connsiteY2" fmla="*/ 169607 h 7032098"/>
                <a:gd name="connsiteX3" fmla="*/ 1017622 w 1017622"/>
                <a:gd name="connsiteY3" fmla="*/ 7032098 h 7032098"/>
                <a:gd name="connsiteX4" fmla="*/ 1017622 w 1017622"/>
                <a:gd name="connsiteY4" fmla="*/ 7032098 h 7032098"/>
                <a:gd name="connsiteX5" fmla="*/ 0 w 1017622"/>
                <a:gd name="connsiteY5" fmla="*/ 7032098 h 7032098"/>
                <a:gd name="connsiteX6" fmla="*/ 0 w 1017622"/>
                <a:gd name="connsiteY6" fmla="*/ 7032098 h 7032098"/>
                <a:gd name="connsiteX7" fmla="*/ 0 w 1017622"/>
                <a:gd name="connsiteY7" fmla="*/ 169607 h 7032098"/>
                <a:gd name="connsiteX8" fmla="*/ 169607 w 1017622"/>
                <a:gd name="connsiteY8" fmla="*/ 0 h 7032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622" h="7032098">
                  <a:moveTo>
                    <a:pt x="1017622" y="1172042"/>
                  </a:moveTo>
                  <a:lnTo>
                    <a:pt x="1017622" y="5860056"/>
                  </a:lnTo>
                  <a:cubicBezTo>
                    <a:pt x="1017622" y="6507353"/>
                    <a:pt x="1006633" y="7032095"/>
                    <a:pt x="993078" y="7032095"/>
                  </a:cubicBezTo>
                  <a:lnTo>
                    <a:pt x="0" y="7032095"/>
                  </a:lnTo>
                  <a:lnTo>
                    <a:pt x="0" y="7032095"/>
                  </a:lnTo>
                  <a:lnTo>
                    <a:pt x="0" y="3"/>
                  </a:lnTo>
                  <a:lnTo>
                    <a:pt x="0" y="3"/>
                  </a:lnTo>
                  <a:lnTo>
                    <a:pt x="993078" y="3"/>
                  </a:lnTo>
                  <a:cubicBezTo>
                    <a:pt x="1006633" y="3"/>
                    <a:pt x="1017622" y="524745"/>
                    <a:pt x="1017622" y="1172042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68091" rIns="68091" bIns="68091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/>
                <a:t>Extracts the connectivity information.</a:t>
              </a:r>
              <a:endParaRPr lang="en-US" kern="1200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FACD38-AA75-EB27-E067-43A6191DA696}"/>
                </a:ext>
              </a:extLst>
            </p:cNvPr>
            <p:cNvSpPr/>
            <p:nvPr/>
          </p:nvSpPr>
          <p:spPr>
            <a:xfrm>
              <a:off x="5711929" y="3586774"/>
              <a:ext cx="984483" cy="857544"/>
            </a:xfrm>
            <a:custGeom>
              <a:avLst/>
              <a:gdLst>
                <a:gd name="connsiteX0" fmla="*/ 0 w 1565572"/>
                <a:gd name="connsiteY0" fmla="*/ 0 h 1095901"/>
                <a:gd name="connsiteX1" fmla="*/ 1017622 w 1565572"/>
                <a:gd name="connsiteY1" fmla="*/ 0 h 1095901"/>
                <a:gd name="connsiteX2" fmla="*/ 1565572 w 1565572"/>
                <a:gd name="connsiteY2" fmla="*/ 547951 h 1095901"/>
                <a:gd name="connsiteX3" fmla="*/ 1017622 w 1565572"/>
                <a:gd name="connsiteY3" fmla="*/ 1095901 h 1095901"/>
                <a:gd name="connsiteX4" fmla="*/ 0 w 1565572"/>
                <a:gd name="connsiteY4" fmla="*/ 1095901 h 1095901"/>
                <a:gd name="connsiteX5" fmla="*/ 547951 w 1565572"/>
                <a:gd name="connsiteY5" fmla="*/ 547951 h 1095901"/>
                <a:gd name="connsiteX6" fmla="*/ 0 w 1565572"/>
                <a:gd name="connsiteY6" fmla="*/ 0 h 1095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572" h="1095901">
                  <a:moveTo>
                    <a:pt x="1565571" y="0"/>
                  </a:moveTo>
                  <a:lnTo>
                    <a:pt x="1565571" y="712336"/>
                  </a:lnTo>
                  <a:lnTo>
                    <a:pt x="782785" y="1095901"/>
                  </a:lnTo>
                  <a:lnTo>
                    <a:pt x="1" y="712336"/>
                  </a:lnTo>
                  <a:lnTo>
                    <a:pt x="1" y="0"/>
                  </a:lnTo>
                  <a:lnTo>
                    <a:pt x="782785" y="383566"/>
                  </a:lnTo>
                  <a:lnTo>
                    <a:pt x="1565571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3971" tIns="561922" rIns="13970" bIns="5619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/>
                <a:t>Generates constraints</a:t>
              </a:r>
              <a:endParaRPr lang="en-US" sz="1200" kern="1200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F95FB7C-BD56-9F36-6962-1132B3C21B99}"/>
                </a:ext>
              </a:extLst>
            </p:cNvPr>
            <p:cNvSpPr/>
            <p:nvPr/>
          </p:nvSpPr>
          <p:spPr>
            <a:xfrm>
              <a:off x="6759184" y="2803076"/>
              <a:ext cx="4442216" cy="717656"/>
            </a:xfrm>
            <a:custGeom>
              <a:avLst/>
              <a:gdLst>
                <a:gd name="connsiteX0" fmla="*/ 169607 w 1017622"/>
                <a:gd name="connsiteY0" fmla="*/ 0 h 7032098"/>
                <a:gd name="connsiteX1" fmla="*/ 848015 w 1017622"/>
                <a:gd name="connsiteY1" fmla="*/ 0 h 7032098"/>
                <a:gd name="connsiteX2" fmla="*/ 1017622 w 1017622"/>
                <a:gd name="connsiteY2" fmla="*/ 169607 h 7032098"/>
                <a:gd name="connsiteX3" fmla="*/ 1017622 w 1017622"/>
                <a:gd name="connsiteY3" fmla="*/ 7032098 h 7032098"/>
                <a:gd name="connsiteX4" fmla="*/ 1017622 w 1017622"/>
                <a:gd name="connsiteY4" fmla="*/ 7032098 h 7032098"/>
                <a:gd name="connsiteX5" fmla="*/ 0 w 1017622"/>
                <a:gd name="connsiteY5" fmla="*/ 7032098 h 7032098"/>
                <a:gd name="connsiteX6" fmla="*/ 0 w 1017622"/>
                <a:gd name="connsiteY6" fmla="*/ 7032098 h 7032098"/>
                <a:gd name="connsiteX7" fmla="*/ 0 w 1017622"/>
                <a:gd name="connsiteY7" fmla="*/ 169607 h 7032098"/>
                <a:gd name="connsiteX8" fmla="*/ 169607 w 1017622"/>
                <a:gd name="connsiteY8" fmla="*/ 0 h 7032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622" h="7032098">
                  <a:moveTo>
                    <a:pt x="1017622" y="1172042"/>
                  </a:moveTo>
                  <a:lnTo>
                    <a:pt x="1017622" y="5860056"/>
                  </a:lnTo>
                  <a:cubicBezTo>
                    <a:pt x="1017622" y="6507353"/>
                    <a:pt x="1006633" y="7032095"/>
                    <a:pt x="993078" y="7032095"/>
                  </a:cubicBezTo>
                  <a:lnTo>
                    <a:pt x="0" y="7032095"/>
                  </a:lnTo>
                  <a:lnTo>
                    <a:pt x="0" y="7032095"/>
                  </a:lnTo>
                  <a:lnTo>
                    <a:pt x="0" y="3"/>
                  </a:lnTo>
                  <a:lnTo>
                    <a:pt x="0" y="3"/>
                  </a:lnTo>
                  <a:lnTo>
                    <a:pt x="993078" y="3"/>
                  </a:lnTo>
                  <a:cubicBezTo>
                    <a:pt x="1006633" y="3"/>
                    <a:pt x="1017622" y="524745"/>
                    <a:pt x="1017622" y="1172042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68091" rIns="68091" bIns="68091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/>
                <a:t>Generates CSV files using the information extracted above and interface specification.</a:t>
              </a:r>
              <a:endParaRPr lang="en-US" kern="1200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CFEAA6F-938A-4DD5-C052-7AB7B398F380}"/>
                </a:ext>
              </a:extLst>
            </p:cNvPr>
            <p:cNvSpPr/>
            <p:nvPr/>
          </p:nvSpPr>
          <p:spPr>
            <a:xfrm>
              <a:off x="5711931" y="2817397"/>
              <a:ext cx="984482" cy="689318"/>
            </a:xfrm>
            <a:custGeom>
              <a:avLst/>
              <a:gdLst>
                <a:gd name="connsiteX0" fmla="*/ 0 w 1565572"/>
                <a:gd name="connsiteY0" fmla="*/ 0 h 1095901"/>
                <a:gd name="connsiteX1" fmla="*/ 1017622 w 1565572"/>
                <a:gd name="connsiteY1" fmla="*/ 0 h 1095901"/>
                <a:gd name="connsiteX2" fmla="*/ 1565572 w 1565572"/>
                <a:gd name="connsiteY2" fmla="*/ 547951 h 1095901"/>
                <a:gd name="connsiteX3" fmla="*/ 1017622 w 1565572"/>
                <a:gd name="connsiteY3" fmla="*/ 1095901 h 1095901"/>
                <a:gd name="connsiteX4" fmla="*/ 0 w 1565572"/>
                <a:gd name="connsiteY4" fmla="*/ 1095901 h 1095901"/>
                <a:gd name="connsiteX5" fmla="*/ 547951 w 1565572"/>
                <a:gd name="connsiteY5" fmla="*/ 547951 h 1095901"/>
                <a:gd name="connsiteX6" fmla="*/ 0 w 1565572"/>
                <a:gd name="connsiteY6" fmla="*/ 0 h 1095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572" h="1095901">
                  <a:moveTo>
                    <a:pt x="1565571" y="0"/>
                  </a:moveTo>
                  <a:lnTo>
                    <a:pt x="1565571" y="712336"/>
                  </a:lnTo>
                  <a:lnTo>
                    <a:pt x="782785" y="1095901"/>
                  </a:lnTo>
                  <a:lnTo>
                    <a:pt x="1" y="712336"/>
                  </a:lnTo>
                  <a:lnTo>
                    <a:pt x="1" y="0"/>
                  </a:lnTo>
                  <a:lnTo>
                    <a:pt x="782785" y="383566"/>
                  </a:lnTo>
                  <a:lnTo>
                    <a:pt x="1565571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3971" tIns="561922" rIns="13970" bIns="5619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dirty="0"/>
                <a:t>Generates CSV</a:t>
              </a:r>
              <a:endParaRPr lang="en-US" sz="1200" kern="1200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2C345E1-90D4-4C74-DBCC-2E8B937AE438}"/>
                </a:ext>
              </a:extLst>
            </p:cNvPr>
            <p:cNvSpPr/>
            <p:nvPr/>
          </p:nvSpPr>
          <p:spPr>
            <a:xfrm>
              <a:off x="6759184" y="3596150"/>
              <a:ext cx="4442216" cy="774183"/>
            </a:xfrm>
            <a:custGeom>
              <a:avLst/>
              <a:gdLst>
                <a:gd name="connsiteX0" fmla="*/ 169607 w 1017622"/>
                <a:gd name="connsiteY0" fmla="*/ 0 h 7032098"/>
                <a:gd name="connsiteX1" fmla="*/ 848015 w 1017622"/>
                <a:gd name="connsiteY1" fmla="*/ 0 h 7032098"/>
                <a:gd name="connsiteX2" fmla="*/ 1017622 w 1017622"/>
                <a:gd name="connsiteY2" fmla="*/ 169607 h 7032098"/>
                <a:gd name="connsiteX3" fmla="*/ 1017622 w 1017622"/>
                <a:gd name="connsiteY3" fmla="*/ 7032098 h 7032098"/>
                <a:gd name="connsiteX4" fmla="*/ 1017622 w 1017622"/>
                <a:gd name="connsiteY4" fmla="*/ 7032098 h 7032098"/>
                <a:gd name="connsiteX5" fmla="*/ 0 w 1017622"/>
                <a:gd name="connsiteY5" fmla="*/ 7032098 h 7032098"/>
                <a:gd name="connsiteX6" fmla="*/ 0 w 1017622"/>
                <a:gd name="connsiteY6" fmla="*/ 7032098 h 7032098"/>
                <a:gd name="connsiteX7" fmla="*/ 0 w 1017622"/>
                <a:gd name="connsiteY7" fmla="*/ 169607 h 7032098"/>
                <a:gd name="connsiteX8" fmla="*/ 169607 w 1017622"/>
                <a:gd name="connsiteY8" fmla="*/ 0 h 7032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622" h="7032098">
                  <a:moveTo>
                    <a:pt x="1017622" y="1172042"/>
                  </a:moveTo>
                  <a:lnTo>
                    <a:pt x="1017622" y="5860056"/>
                  </a:lnTo>
                  <a:cubicBezTo>
                    <a:pt x="1017622" y="6507353"/>
                    <a:pt x="1006633" y="7032095"/>
                    <a:pt x="993078" y="7032095"/>
                  </a:cubicBezTo>
                  <a:lnTo>
                    <a:pt x="0" y="7032095"/>
                  </a:lnTo>
                  <a:lnTo>
                    <a:pt x="0" y="7032095"/>
                  </a:lnTo>
                  <a:lnTo>
                    <a:pt x="0" y="3"/>
                  </a:lnTo>
                  <a:lnTo>
                    <a:pt x="0" y="3"/>
                  </a:lnTo>
                  <a:lnTo>
                    <a:pt x="993078" y="3"/>
                  </a:lnTo>
                  <a:cubicBezTo>
                    <a:pt x="1006633" y="3"/>
                    <a:pt x="1017622" y="524745"/>
                    <a:pt x="1017622" y="1172042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68091" rIns="68091" bIns="68091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/>
                <a:t>Generates any constraints based on design hierarchy, if required, in specific format.</a:t>
              </a:r>
              <a:endParaRPr lang="en-US" kern="1200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2D2B27B-A95F-5C70-BE65-BBF17373884D}"/>
                </a:ext>
              </a:extLst>
            </p:cNvPr>
            <p:cNvSpPr/>
            <p:nvPr/>
          </p:nvSpPr>
          <p:spPr>
            <a:xfrm>
              <a:off x="5711929" y="4417005"/>
              <a:ext cx="984483" cy="892564"/>
            </a:xfrm>
            <a:custGeom>
              <a:avLst/>
              <a:gdLst>
                <a:gd name="connsiteX0" fmla="*/ 0 w 1565572"/>
                <a:gd name="connsiteY0" fmla="*/ 0 h 1095901"/>
                <a:gd name="connsiteX1" fmla="*/ 1017622 w 1565572"/>
                <a:gd name="connsiteY1" fmla="*/ 0 h 1095901"/>
                <a:gd name="connsiteX2" fmla="*/ 1565572 w 1565572"/>
                <a:gd name="connsiteY2" fmla="*/ 547951 h 1095901"/>
                <a:gd name="connsiteX3" fmla="*/ 1017622 w 1565572"/>
                <a:gd name="connsiteY3" fmla="*/ 1095901 h 1095901"/>
                <a:gd name="connsiteX4" fmla="*/ 0 w 1565572"/>
                <a:gd name="connsiteY4" fmla="*/ 1095901 h 1095901"/>
                <a:gd name="connsiteX5" fmla="*/ 547951 w 1565572"/>
                <a:gd name="connsiteY5" fmla="*/ 547951 h 1095901"/>
                <a:gd name="connsiteX6" fmla="*/ 0 w 1565572"/>
                <a:gd name="connsiteY6" fmla="*/ 0 h 1095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5572" h="1095901">
                  <a:moveTo>
                    <a:pt x="1565571" y="0"/>
                  </a:moveTo>
                  <a:lnTo>
                    <a:pt x="1565571" y="712336"/>
                  </a:lnTo>
                  <a:lnTo>
                    <a:pt x="782785" y="1095901"/>
                  </a:lnTo>
                  <a:lnTo>
                    <a:pt x="1" y="712336"/>
                  </a:lnTo>
                  <a:lnTo>
                    <a:pt x="1" y="0"/>
                  </a:lnTo>
                  <a:lnTo>
                    <a:pt x="782785" y="383566"/>
                  </a:lnTo>
                  <a:lnTo>
                    <a:pt x="1565571" y="0"/>
                  </a:lnTo>
                  <a:close/>
                </a:path>
              </a:pathLst>
            </a:cu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3971" tIns="561922" rIns="13970" bIns="5619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050" dirty="0"/>
            </a:p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dirty="0"/>
                <a:t>Generates clocks and resets</a:t>
              </a:r>
              <a:endParaRPr lang="en-US" sz="1050" kern="1200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8C1B451-AA12-D9B3-518C-D1DC44ADE475}"/>
                </a:ext>
              </a:extLst>
            </p:cNvPr>
            <p:cNvSpPr/>
            <p:nvPr/>
          </p:nvSpPr>
          <p:spPr>
            <a:xfrm>
              <a:off x="6759184" y="4486535"/>
              <a:ext cx="4442216" cy="704654"/>
            </a:xfrm>
            <a:custGeom>
              <a:avLst/>
              <a:gdLst>
                <a:gd name="connsiteX0" fmla="*/ 169607 w 1017622"/>
                <a:gd name="connsiteY0" fmla="*/ 0 h 7032098"/>
                <a:gd name="connsiteX1" fmla="*/ 848015 w 1017622"/>
                <a:gd name="connsiteY1" fmla="*/ 0 h 7032098"/>
                <a:gd name="connsiteX2" fmla="*/ 1017622 w 1017622"/>
                <a:gd name="connsiteY2" fmla="*/ 169607 h 7032098"/>
                <a:gd name="connsiteX3" fmla="*/ 1017622 w 1017622"/>
                <a:gd name="connsiteY3" fmla="*/ 7032098 h 7032098"/>
                <a:gd name="connsiteX4" fmla="*/ 1017622 w 1017622"/>
                <a:gd name="connsiteY4" fmla="*/ 7032098 h 7032098"/>
                <a:gd name="connsiteX5" fmla="*/ 0 w 1017622"/>
                <a:gd name="connsiteY5" fmla="*/ 7032098 h 7032098"/>
                <a:gd name="connsiteX6" fmla="*/ 0 w 1017622"/>
                <a:gd name="connsiteY6" fmla="*/ 7032098 h 7032098"/>
                <a:gd name="connsiteX7" fmla="*/ 0 w 1017622"/>
                <a:gd name="connsiteY7" fmla="*/ 169607 h 7032098"/>
                <a:gd name="connsiteX8" fmla="*/ 169607 w 1017622"/>
                <a:gd name="connsiteY8" fmla="*/ 0 h 7032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7622" h="7032098">
                  <a:moveTo>
                    <a:pt x="1017622" y="1172042"/>
                  </a:moveTo>
                  <a:lnTo>
                    <a:pt x="1017622" y="5860056"/>
                  </a:lnTo>
                  <a:cubicBezTo>
                    <a:pt x="1017622" y="6507353"/>
                    <a:pt x="1006633" y="7032095"/>
                    <a:pt x="993078" y="7032095"/>
                  </a:cubicBezTo>
                  <a:lnTo>
                    <a:pt x="0" y="7032095"/>
                  </a:lnTo>
                  <a:lnTo>
                    <a:pt x="0" y="7032095"/>
                  </a:lnTo>
                  <a:lnTo>
                    <a:pt x="0" y="3"/>
                  </a:lnTo>
                  <a:lnTo>
                    <a:pt x="0" y="3"/>
                  </a:lnTo>
                  <a:lnTo>
                    <a:pt x="993078" y="3"/>
                  </a:lnTo>
                  <a:cubicBezTo>
                    <a:pt x="1006633" y="3"/>
                    <a:pt x="1017622" y="524745"/>
                    <a:pt x="1017622" y="1172042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6248" tIns="68091" rIns="68091" bIns="68091" numCol="1" spcCol="1270" anchor="ctr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dirty="0"/>
                <a:t>Generates clock and reset information for the formal connectivity checker, in specific format.</a:t>
              </a:r>
              <a:endParaRPr lang="en-US" kern="1200" dirty="0"/>
            </a:p>
          </p:txBody>
        </p: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id="{C06DBAE6-84F1-F4B9-0C64-B83AF779A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469" y="2310281"/>
            <a:ext cx="4128743" cy="781050"/>
          </a:xfrm>
          <a:prstGeom prst="rect">
            <a:avLst/>
          </a:prstGeom>
        </p:spPr>
      </p:pic>
      <p:pic>
        <p:nvPicPr>
          <p:cNvPr id="1027" name="Picture 1026">
            <a:extLst>
              <a:ext uri="{FF2B5EF4-FFF2-40B4-BE49-F238E27FC236}">
                <a16:creationId xmlns:a16="http://schemas.microsoft.com/office/drawing/2014/main" id="{1A36AD15-3283-8D00-3BB9-FF2586598C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685" y="4449884"/>
            <a:ext cx="5032789" cy="866775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37CD8F2E-3449-BD31-5117-8CCBAD8BF598}"/>
              </a:ext>
            </a:extLst>
          </p:cNvPr>
          <p:cNvSpPr txBox="1"/>
          <p:nvPr/>
        </p:nvSpPr>
        <p:spPr>
          <a:xfrm>
            <a:off x="1250762" y="5301301"/>
            <a:ext cx="24192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Output CSV</a:t>
            </a:r>
          </a:p>
        </p:txBody>
      </p:sp>
      <p:cxnSp>
        <p:nvCxnSpPr>
          <p:cNvPr id="1031" name="Straight Arrow Connector 1030">
            <a:extLst>
              <a:ext uri="{FF2B5EF4-FFF2-40B4-BE49-F238E27FC236}">
                <a16:creationId xmlns:a16="http://schemas.microsoft.com/office/drawing/2014/main" id="{69BCA305-0412-1417-23F5-C5EDA70C543A}"/>
              </a:ext>
            </a:extLst>
          </p:cNvPr>
          <p:cNvCxnSpPr/>
          <p:nvPr/>
        </p:nvCxnSpPr>
        <p:spPr>
          <a:xfrm>
            <a:off x="4572000" y="1842558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F5F70002-2435-F98A-563F-63A0CE6A254A}"/>
              </a:ext>
            </a:extLst>
          </p:cNvPr>
          <p:cNvCxnSpPr/>
          <p:nvPr/>
        </p:nvCxnSpPr>
        <p:spPr>
          <a:xfrm>
            <a:off x="4572000" y="2456293"/>
            <a:ext cx="990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6B35514-7CBD-579C-A26E-E3E24E362C59}"/>
              </a:ext>
            </a:extLst>
          </p:cNvPr>
          <p:cNvCxnSpPr>
            <a:cxnSpLocks/>
          </p:cNvCxnSpPr>
          <p:nvPr/>
        </p:nvCxnSpPr>
        <p:spPr>
          <a:xfrm flipH="1">
            <a:off x="3841742" y="3316529"/>
            <a:ext cx="1770893" cy="1001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67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BE136-81C6-1BF3-59DD-39DF9724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160554-7FD3-E599-25FA-41F6081E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9F4A26-9B7B-ECA8-FD8C-7FCC5B422BF7}"/>
              </a:ext>
            </a:extLst>
          </p:cNvPr>
          <p:cNvSpPr txBox="1">
            <a:spLocks/>
          </p:cNvSpPr>
          <p:nvPr/>
        </p:nvSpPr>
        <p:spPr>
          <a:xfrm>
            <a:off x="937591" y="1407699"/>
            <a:ext cx="11252200" cy="4525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+mn-cs"/>
              </a:rPr>
              <a:t>Early pipeline latency verification.</a:t>
            </a:r>
          </a:p>
          <a:p>
            <a:pPr marL="342900" indent="-342900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+mn-cs"/>
              </a:rPr>
              <a:t>Early sideband signal coverage</a:t>
            </a:r>
            <a:r>
              <a:rPr lang="en-US" sz="2400" dirty="0"/>
              <a:t>.</a:t>
            </a:r>
            <a:endParaRPr lang="en-US" sz="2400" dirty="0">
              <a:latin typeface="+mn-lt"/>
              <a:cs typeface="+mn-cs"/>
            </a:endParaRPr>
          </a:p>
          <a:p>
            <a:pPr marL="342900" indent="-342900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+mn-cs"/>
              </a:rPr>
              <a:t>Detects open ports in pipeline connectivity.</a:t>
            </a:r>
          </a:p>
          <a:p>
            <a:pPr marL="342900" indent="-342900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+mn-cs"/>
              </a:rPr>
              <a:t>Detects signals which are not passing through the pipelines.</a:t>
            </a:r>
          </a:p>
          <a:p>
            <a:pPr marL="342900" indent="-342900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+mn-cs"/>
              </a:rPr>
              <a:t>Connectivity verification through pipeline.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1FA6CD7-BFA7-0140-9ACF-6C7DF065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Implementation Advantages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189BBCD-B574-1EFD-EF9F-D92F0CCA3FB1}"/>
              </a:ext>
            </a:extLst>
          </p:cNvPr>
          <p:cNvGrpSpPr/>
          <p:nvPr/>
        </p:nvGrpSpPr>
        <p:grpSpPr>
          <a:xfrm>
            <a:off x="1340678" y="3581400"/>
            <a:ext cx="9175642" cy="2621081"/>
            <a:chOff x="1143000" y="3564835"/>
            <a:chExt cx="9175642" cy="2621081"/>
          </a:xfrm>
        </p:grpSpPr>
        <p:pic>
          <p:nvPicPr>
            <p:cNvPr id="9" name="Picture 5" descr="Diagram&#10;&#10;Description automatically generated">
              <a:extLst>
                <a:ext uri="{FF2B5EF4-FFF2-40B4-BE49-F238E27FC236}">
                  <a16:creationId xmlns:a16="http://schemas.microsoft.com/office/drawing/2014/main" id="{47AF5A2A-5F9B-21CE-640B-BF386BF87A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3581400"/>
              <a:ext cx="4455319" cy="1888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Diagram&#10;&#10;Description automatically generated">
              <a:extLst>
                <a:ext uri="{FF2B5EF4-FFF2-40B4-BE49-F238E27FC236}">
                  <a16:creationId xmlns:a16="http://schemas.microsoft.com/office/drawing/2014/main" id="{09DA508A-B92F-7EF9-211A-A51C62A60B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6971" y="3564835"/>
              <a:ext cx="3991671" cy="26030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8E6B08-5372-9557-F89A-D8FA97DEF3E4}"/>
                </a:ext>
              </a:extLst>
            </p:cNvPr>
            <p:cNvSpPr txBox="1"/>
            <p:nvPr/>
          </p:nvSpPr>
          <p:spPr>
            <a:xfrm>
              <a:off x="2241826" y="5878138"/>
              <a:ext cx="16273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Open connections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8A057D5-217A-3E28-DD41-205A481A7F2C}"/>
                </a:ext>
              </a:extLst>
            </p:cNvPr>
            <p:cNvSpPr txBox="1"/>
            <p:nvPr/>
          </p:nvSpPr>
          <p:spPr>
            <a:xfrm>
              <a:off x="6838438" y="5878139"/>
              <a:ext cx="32880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Connections not going through pipeline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365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Result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2133173-FE18-F4F2-1DE1-DCE81E9FA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35" y="1279863"/>
            <a:ext cx="11252200" cy="452599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Developed utility enables reduced verification environment setup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Enables early detection of pipeline latency and connectivity bugs in multiple projects.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Further, the utility is scalable on both dimensions :</a:t>
            </a:r>
          </a:p>
          <a:p>
            <a:pPr lvl="2">
              <a:buFont typeface="Calibri" panose="020F0502020204030204" pitchFamily="34" charset="0"/>
              <a:buChar char="−"/>
            </a:pPr>
            <a:r>
              <a:rPr lang="en-US" dirty="0"/>
              <a:t>horizontally :  w.r.t number of pipelines,</a:t>
            </a:r>
          </a:p>
          <a:p>
            <a:pPr lvl="2">
              <a:buFont typeface="Calibri" panose="020F0502020204030204" pitchFamily="34" charset="0"/>
              <a:buChar char="−"/>
            </a:pPr>
            <a:r>
              <a:rPr lang="en-US" dirty="0"/>
              <a:t>vertically      :  Different levels of design implementation.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140874A-8F97-6791-D8BD-8A3C4B898D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653780"/>
              </p:ext>
            </p:extLst>
          </p:nvPr>
        </p:nvGraphicFramePr>
        <p:xfrm>
          <a:off x="3611217" y="3789181"/>
          <a:ext cx="4867965" cy="1888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3642CC-3372-4834-D840-9C3023803D30}"/>
              </a:ext>
            </a:extLst>
          </p:cNvPr>
          <p:cNvSpPr txBox="1"/>
          <p:nvPr/>
        </p:nvSpPr>
        <p:spPr>
          <a:xfrm>
            <a:off x="6324600" y="5819493"/>
            <a:ext cx="23102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/>
              <a:t>* Assuming 100-200 SoC pipelines </a:t>
            </a:r>
          </a:p>
        </p:txBody>
      </p:sp>
    </p:spTree>
    <p:extLst>
      <p:ext uri="{BB962C8B-B14F-4D97-AF65-F5344CB8AC3E}">
        <p14:creationId xmlns:p14="http://schemas.microsoft.com/office/powerpoint/2010/main" val="5147984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654</Words>
  <Application>Microsoft Office PowerPoint</Application>
  <PresentationFormat>Widescreen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Novel approach for SoC pipeline latency and connectivity verification using Formal </vt:lpstr>
      <vt:lpstr>Agenda</vt:lpstr>
      <vt:lpstr>Motivation</vt:lpstr>
      <vt:lpstr>Introduction</vt:lpstr>
      <vt:lpstr>Problem Statement</vt:lpstr>
      <vt:lpstr>Proposed Methodology</vt:lpstr>
      <vt:lpstr>Implementation</vt:lpstr>
      <vt:lpstr>Implementation Advantages</vt:lpstr>
      <vt:lpstr>Implementation Result</vt:lpstr>
      <vt:lpstr>Implementation Result : An Example</vt:lpstr>
      <vt:lpstr>Conclusion</vt:lpstr>
      <vt:lpstr>Thank you.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2022-08-16T15:12:17Z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