
<file path=[Content_Types].xml><?xml version="1.0" encoding="utf-8"?>
<Types xmlns="http://schemas.openxmlformats.org/package/2006/content-types">
  <Override PartName="/customXml/itemProps3.xml" ContentType="application/vnd.openxmlformats-officedocument.customXmlProperties+xml"/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896" r:id="rId4"/>
  </p:sldMasterIdLst>
  <p:notesMasterIdLst>
    <p:notesMasterId r:id="rId40"/>
  </p:notesMasterIdLst>
  <p:handoutMasterIdLst>
    <p:handoutMasterId r:id="rId41"/>
  </p:handoutMasterIdLst>
  <p:sldIdLst>
    <p:sldId id="501" r:id="rId5"/>
    <p:sldId id="523" r:id="rId6"/>
    <p:sldId id="584" r:id="rId7"/>
    <p:sldId id="578" r:id="rId8"/>
    <p:sldId id="579" r:id="rId9"/>
    <p:sldId id="580" r:id="rId10"/>
    <p:sldId id="581" r:id="rId11"/>
    <p:sldId id="582" r:id="rId12"/>
    <p:sldId id="583" r:id="rId13"/>
    <p:sldId id="585" r:id="rId14"/>
    <p:sldId id="512" r:id="rId15"/>
    <p:sldId id="535" r:id="rId16"/>
    <p:sldId id="556" r:id="rId17"/>
    <p:sldId id="587" r:id="rId18"/>
    <p:sldId id="536" r:id="rId19"/>
    <p:sldId id="539" r:id="rId20"/>
    <p:sldId id="548" r:id="rId21"/>
    <p:sldId id="549" r:id="rId22"/>
    <p:sldId id="562" r:id="rId23"/>
    <p:sldId id="554" r:id="rId24"/>
    <p:sldId id="563" r:id="rId25"/>
    <p:sldId id="575" r:id="rId26"/>
    <p:sldId id="586" r:id="rId27"/>
    <p:sldId id="565" r:id="rId28"/>
    <p:sldId id="559" r:id="rId29"/>
    <p:sldId id="560" r:id="rId30"/>
    <p:sldId id="561" r:id="rId31"/>
    <p:sldId id="518" r:id="rId32"/>
    <p:sldId id="555" r:id="rId33"/>
    <p:sldId id="525" r:id="rId34"/>
    <p:sldId id="526" r:id="rId35"/>
    <p:sldId id="529" r:id="rId36"/>
    <p:sldId id="571" r:id="rId37"/>
    <p:sldId id="569" r:id="rId38"/>
    <p:sldId id="505" r:id="rId39"/>
  </p:sldIdLst>
  <p:sldSz cx="9144000" cy="6858000" type="screen4x3"/>
  <p:notesSz cx="10048875" cy="6918325"/>
  <p:custDataLst>
    <p:tags r:id="rId42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385D8A"/>
    <a:srgbClr val="FFFFCC"/>
    <a:srgbClr val="FF9900"/>
    <a:srgbClr val="99FF33"/>
    <a:srgbClr val="CC99FF"/>
    <a:srgbClr val="66CCFF"/>
    <a:srgbClr val="0099CC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vertBarState="maximized">
    <p:restoredLeft sz="22047" autoAdjust="0"/>
    <p:restoredTop sz="96057" autoAdjust="0"/>
  </p:normalViewPr>
  <p:slideViewPr>
    <p:cSldViewPr>
      <p:cViewPr>
        <p:scale>
          <a:sx n="60" d="100"/>
          <a:sy n="60" d="100"/>
        </p:scale>
        <p:origin x="-1422" y="-30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tags" Target="tags/tag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notesMaster" Target="notesMasters/notesMaster1.xml"/><Relationship Id="rId45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54512" cy="345917"/>
          </a:xfrm>
          <a:prstGeom prst="rect">
            <a:avLst/>
          </a:prstGeom>
        </p:spPr>
        <p:txBody>
          <a:bodyPr vert="horz" lIns="92766" tIns="46383" rIns="92766" bIns="46383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5692038" y="0"/>
            <a:ext cx="4354512" cy="345917"/>
          </a:xfrm>
          <a:prstGeom prst="rect">
            <a:avLst/>
          </a:prstGeom>
        </p:spPr>
        <p:txBody>
          <a:bodyPr vert="horz" lIns="92766" tIns="46383" rIns="92766" bIns="46383" rtlCol="0"/>
          <a:lstStyle>
            <a:lvl1pPr algn="r">
              <a:defRPr sz="1200"/>
            </a:lvl1pPr>
          </a:lstStyle>
          <a:p>
            <a:fld id="{9175845F-7813-4162-8E43-89DCBF023BA5}" type="datetimeFigureOut">
              <a:rPr lang="de-DE" smtClean="0"/>
              <a:pPr/>
              <a:t>07.09.2015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1" y="6571208"/>
            <a:ext cx="4354512" cy="345917"/>
          </a:xfrm>
          <a:prstGeom prst="rect">
            <a:avLst/>
          </a:prstGeom>
        </p:spPr>
        <p:txBody>
          <a:bodyPr vert="horz" lIns="92766" tIns="46383" rIns="92766" bIns="46383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5692038" y="6571208"/>
            <a:ext cx="4354512" cy="345917"/>
          </a:xfrm>
          <a:prstGeom prst="rect">
            <a:avLst/>
          </a:prstGeom>
        </p:spPr>
        <p:txBody>
          <a:bodyPr vert="horz" lIns="92766" tIns="46383" rIns="92766" bIns="46383" rtlCol="0" anchor="b"/>
          <a:lstStyle>
            <a:lvl1pPr algn="r">
              <a:defRPr sz="1200"/>
            </a:lvl1pPr>
          </a:lstStyle>
          <a:p>
            <a:fld id="{568AD7C4-ADB3-4393-A709-E94E9DB0B97C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="" xmlns:p14="http://schemas.microsoft.com/office/powerpoint/2010/main" val="31307454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54512" cy="345917"/>
          </a:xfrm>
          <a:prstGeom prst="rect">
            <a:avLst/>
          </a:prstGeom>
        </p:spPr>
        <p:txBody>
          <a:bodyPr vert="horz" wrap="square" lIns="92766" tIns="46383" rIns="92766" bIns="46383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92038" y="0"/>
            <a:ext cx="4354512" cy="345917"/>
          </a:xfrm>
          <a:prstGeom prst="rect">
            <a:avLst/>
          </a:prstGeom>
        </p:spPr>
        <p:txBody>
          <a:bodyPr vert="horz" wrap="square" lIns="92766" tIns="46383" rIns="92766" bIns="46383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0A20AF34-6582-494F-851E-89D0463C3413}" type="datetimeFigureOut">
              <a:rPr lang="en-US"/>
              <a:pPr>
                <a:defRPr/>
              </a:pPr>
              <a:t>9/7/2015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295650" y="519113"/>
            <a:ext cx="3457575" cy="2593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766" tIns="46383" rIns="92766" bIns="46383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004888" y="3286205"/>
            <a:ext cx="8039100" cy="3113247"/>
          </a:xfrm>
          <a:prstGeom prst="rect">
            <a:avLst/>
          </a:prstGeom>
        </p:spPr>
        <p:txBody>
          <a:bodyPr vert="horz" lIns="92766" tIns="46383" rIns="92766" bIns="46383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6571208"/>
            <a:ext cx="4354512" cy="345917"/>
          </a:xfrm>
          <a:prstGeom prst="rect">
            <a:avLst/>
          </a:prstGeom>
        </p:spPr>
        <p:txBody>
          <a:bodyPr vert="horz" wrap="square" lIns="92766" tIns="46383" rIns="92766" bIns="46383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92038" y="6571208"/>
            <a:ext cx="4354512" cy="345917"/>
          </a:xfrm>
          <a:prstGeom prst="rect">
            <a:avLst/>
          </a:prstGeom>
        </p:spPr>
        <p:txBody>
          <a:bodyPr vert="horz" wrap="square" lIns="92766" tIns="46383" rIns="92766" bIns="46383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F1248D3D-B91D-4C0E-B577-B2CAAE2DB8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5761425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0" y="6096000"/>
            <a:ext cx="1219200" cy="76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6D410-BB1B-47BE-81F8-FA61DEEC5942}" type="datetimeFigureOut">
              <a:rPr lang="en-US" smtClean="0"/>
              <a:pPr/>
              <a:t>9/7/2015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© Accellera Systems Initiative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B820FFD-5868-4678-ACC2-C353669912D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7696200" y="5867400"/>
            <a:ext cx="1447800" cy="990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 descr="dvcon-india-logo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231344" y="5680309"/>
            <a:ext cx="1833894" cy="1097280"/>
          </a:xfrm>
          <a:prstGeom prst="rect">
            <a:avLst/>
          </a:prstGeom>
        </p:spPr>
      </p:pic>
      <p:pic>
        <p:nvPicPr>
          <p:cNvPr id="11" name="Picture 10" descr="accellera-logo-TM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108454" y="5973178"/>
            <a:ext cx="1463040" cy="80441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BA8AA75-262C-4581-B680-B40EED1AE53C}" type="datetime1">
              <a:rPr lang="en-US" smtClean="0"/>
              <a:pPr>
                <a:defRPr/>
              </a:pPr>
              <a:t>9/7/2015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dirty="0" smtClean="0"/>
              <a:t>© Accellera Systems Initiative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41D75C-4BF4-4FD2-BDFD-6A8F3FBC2A3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1"/>
            <a:ext cx="8229600" cy="449580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6D410-BB1B-47BE-81F8-FA61DEEC5942}" type="datetimeFigureOut">
              <a:rPr lang="en-US" smtClean="0"/>
              <a:pPr/>
              <a:t>9/7/2015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76400" y="6356350"/>
            <a:ext cx="2209800" cy="365125"/>
          </a:xfrm>
        </p:spPr>
        <p:txBody>
          <a:bodyPr/>
          <a:lstStyle/>
          <a:p>
            <a:r>
              <a:rPr lang="en-US" dirty="0" smtClean="0"/>
              <a:t>© Accellera Systems Initiative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20FFD-5868-4678-ACC2-C353669912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4BC9A6E-F594-49C2-B860-46C046B55A0A}" type="datetime1">
              <a:rPr lang="en-US" smtClean="0"/>
              <a:pPr>
                <a:defRPr/>
              </a:pPr>
              <a:t>9/7/2015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Accellera Systems Initiative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ED2C31-2823-4D5C-9492-C3330223678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673DBD0-EF53-4770-BD75-2D2F0D6ECE2F}" type="datetime1">
              <a:rPr lang="en-US" smtClean="0"/>
              <a:pPr>
                <a:defRPr/>
              </a:pPr>
              <a:t>9/7/2015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Accellera Systems Initiative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77852F-9151-4853-BCAD-1A8F018BE5A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2AFC4C6-4205-4748-A8A0-C1F8D089C381}" type="datetime1">
              <a:rPr lang="en-US" smtClean="0"/>
              <a:pPr>
                <a:defRPr/>
              </a:pPr>
              <a:t>9/7/2015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Accellera Systems Initiative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C8F293-4BBC-458E-B2BD-F4405770B8C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D1D31CF-E045-4E65-98EA-1CC49C1609F0}" type="datetime1">
              <a:rPr lang="en-US" smtClean="0"/>
              <a:pPr>
                <a:defRPr/>
              </a:pPr>
              <a:t>9/7/2015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Accellera Systems Initiative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911CC12-8E9A-49BF-AC1E-0475F8BB5EF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Accellera Systems Initiative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B1C8EF-5791-4944-A3D7-8A1B4885124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Accellera Systems Initiative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E4636B-F294-483D-938B-D9EE100D15D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Accellera Systems Initiative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30D12D-C12F-4881-A45D-FFFF9E5E27A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accellera-logo-TM.png"/>
          <p:cNvPicPr>
            <a:picLocks noChangeAspect="1"/>
          </p:cNvPicPr>
          <p:nvPr userDrawn="1"/>
        </p:nvPicPr>
        <p:blipFill>
          <a:blip r:embed="rId12" cstate="print"/>
          <a:stretch>
            <a:fillRect/>
          </a:stretch>
        </p:blipFill>
        <p:spPr>
          <a:xfrm>
            <a:off x="76200" y="6228949"/>
            <a:ext cx="997851" cy="548640"/>
          </a:xfrm>
          <a:prstGeom prst="rect">
            <a:avLst/>
          </a:prstGeom>
        </p:spPr>
      </p:pic>
      <p:sp>
        <p:nvSpPr>
          <p:cNvPr id="9" name="Rectangle 8"/>
          <p:cNvSpPr/>
          <p:nvPr userDrawn="1"/>
        </p:nvSpPr>
        <p:spPr>
          <a:xfrm>
            <a:off x="0" y="0"/>
            <a:ext cx="9144000" cy="381000"/>
          </a:xfrm>
          <a:prstGeom prst="rect">
            <a:avLst/>
          </a:prstGeom>
          <a:gradFill>
            <a:gsLst>
              <a:gs pos="0">
                <a:schemeClr val="accent1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19800" y="6356350"/>
            <a:ext cx="1066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36D410-BB1B-47BE-81F8-FA61DEEC5942}" type="datetimeFigureOut">
              <a:rPr lang="en-US" smtClean="0"/>
              <a:pPr/>
              <a:t>9/7/2015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76400" y="6356350"/>
            <a:ext cx="2209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© Accellera Systems Initiative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57600" y="6356350"/>
            <a:ext cx="1752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11" name="Picture 10" descr="dvcon-india-logo.pn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7774204" y="6004667"/>
            <a:ext cx="1291791" cy="77292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97" r:id="rId1"/>
    <p:sldLayoutId id="2147483898" r:id="rId2"/>
    <p:sldLayoutId id="2147483899" r:id="rId3"/>
    <p:sldLayoutId id="2147483900" r:id="rId4"/>
    <p:sldLayoutId id="2147483901" r:id="rId5"/>
    <p:sldLayoutId id="2147483902" r:id="rId6"/>
    <p:sldLayoutId id="2147483904" r:id="rId7"/>
    <p:sldLayoutId id="2147483905" r:id="rId8"/>
    <p:sldLayoutId id="2147483906" r:id="rId9"/>
    <p:sldLayoutId id="2147483907" r:id="rId10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ccellera.org/" TargetMode="External"/><Relationship Id="rId2" Type="http://schemas.openxmlformats.org/officeDocument/2006/relationships/hyperlink" Target="http://www.mipi.org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cadence.com/" TargetMode="Externa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0" y="1143000"/>
            <a:ext cx="9144000" cy="1752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MIPI M-PHY Analog Modeling in </a:t>
            </a:r>
            <a:r>
              <a:rPr lang="en-US" dirty="0" err="1" smtClean="0"/>
              <a:t>verilog</a:t>
            </a:r>
            <a:r>
              <a:rPr lang="en-US" dirty="0" smtClean="0"/>
              <a:t>-AMS (</a:t>
            </a:r>
            <a:r>
              <a:rPr lang="en-US" dirty="0" err="1" smtClean="0"/>
              <a:t>Wreal</a:t>
            </a:r>
            <a:r>
              <a:rPr lang="en-US" dirty="0" smtClean="0"/>
              <a:t>) and verification using SV/UVM-MS methodology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914400" y="3352800"/>
            <a:ext cx="7315200" cy="1752600"/>
          </a:xfrm>
        </p:spPr>
        <p:txBody>
          <a:bodyPr>
            <a:normAutofit fontScale="92500"/>
          </a:bodyPr>
          <a:lstStyle/>
          <a:p>
            <a:r>
              <a:rPr lang="en-US" sz="3500" dirty="0" err="1" smtClean="0"/>
              <a:t>Mallikarjuna</a:t>
            </a:r>
            <a:r>
              <a:rPr lang="en-US" sz="3500" dirty="0" smtClean="0"/>
              <a:t> Reddy Y, Project Lead, T&amp;VS</a:t>
            </a:r>
          </a:p>
          <a:p>
            <a:r>
              <a:rPr lang="en-US" sz="3500" dirty="0" err="1" smtClean="0"/>
              <a:t>Venkatramana</a:t>
            </a:r>
            <a:r>
              <a:rPr lang="en-US" sz="3500" dirty="0" smtClean="0"/>
              <a:t> </a:t>
            </a:r>
            <a:r>
              <a:rPr lang="en-US" sz="3500" dirty="0" err="1" smtClean="0"/>
              <a:t>Rao</a:t>
            </a:r>
            <a:r>
              <a:rPr lang="en-US" sz="3500" dirty="0" smtClean="0"/>
              <a:t> K, </a:t>
            </a:r>
            <a:r>
              <a:rPr lang="en-US" sz="3500" dirty="0" err="1" smtClean="0"/>
              <a:t>Sr</a:t>
            </a:r>
            <a:r>
              <a:rPr lang="en-US" sz="3500" dirty="0" smtClean="0"/>
              <a:t> Engineer, T&amp;VS</a:t>
            </a:r>
          </a:p>
          <a:p>
            <a:r>
              <a:rPr lang="en-US" sz="3500" dirty="0" err="1" smtClean="0"/>
              <a:t>Somanatha</a:t>
            </a:r>
            <a:r>
              <a:rPr lang="en-US" sz="3500" dirty="0" smtClean="0"/>
              <a:t> </a:t>
            </a:r>
            <a:r>
              <a:rPr lang="en-US" sz="3500" dirty="0" err="1" smtClean="0"/>
              <a:t>Shetty</a:t>
            </a:r>
            <a:r>
              <a:rPr lang="en-US" sz="3500" dirty="0" smtClean="0"/>
              <a:t> A, Delivery Head, T&amp;VS</a:t>
            </a:r>
          </a:p>
          <a:p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Accellera Systems Initiative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20FFD-5868-4678-ACC2-C353669912D5}" type="slidenum">
              <a:rPr lang="en-US" smtClean="0"/>
              <a:pPr/>
              <a:t>1</a:t>
            </a:fld>
            <a:endParaRPr lang="en-US"/>
          </a:p>
        </p:txBody>
      </p:sp>
      <p:pic>
        <p:nvPicPr>
          <p:cNvPr id="8" name="Picture 7" descr="2-New-logo-TVS-India-small-titleles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48100" y="5641666"/>
            <a:ext cx="1104900" cy="1126998"/>
          </a:xfrm>
          <a:prstGeom prst="rect">
            <a:avLst/>
          </a:prstGeom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458200" cy="944562"/>
          </a:xfrm>
        </p:spPr>
        <p:txBody>
          <a:bodyPr>
            <a:normAutofit/>
          </a:bodyPr>
          <a:lstStyle/>
          <a:p>
            <a:r>
              <a:rPr lang="en-US" dirty="0" smtClean="0"/>
              <a:t>Analog Behavioral modeling  Contd..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dirty="0" smtClean="0"/>
              <a:t>Blocks can be modeled at different levels of abstraction.</a:t>
            </a:r>
          </a:p>
          <a:p>
            <a:pPr algn="just"/>
            <a:r>
              <a:rPr lang="en-US" dirty="0" err="1" smtClean="0"/>
              <a:t>Verilog</a:t>
            </a:r>
            <a:r>
              <a:rPr lang="en-US" dirty="0" smtClean="0"/>
              <a:t>-AMS (</a:t>
            </a:r>
            <a:r>
              <a:rPr lang="en-US" dirty="0" err="1" smtClean="0"/>
              <a:t>wreal</a:t>
            </a:r>
            <a:r>
              <a:rPr lang="en-US" dirty="0" smtClean="0"/>
              <a:t>)/RNM: at a high level</a:t>
            </a:r>
          </a:p>
          <a:p>
            <a:pPr algn="just"/>
            <a:r>
              <a:rPr lang="en-US" dirty="0" err="1" smtClean="0"/>
              <a:t>Verilog</a:t>
            </a:r>
            <a:r>
              <a:rPr lang="en-US" dirty="0" smtClean="0"/>
              <a:t>-AMS (electrical): more intermediate level</a:t>
            </a:r>
          </a:p>
          <a:p>
            <a:pPr algn="just"/>
            <a:r>
              <a:rPr lang="en-US" dirty="0" smtClean="0"/>
              <a:t>Spice </a:t>
            </a:r>
            <a:r>
              <a:rPr lang="en-US" dirty="0" err="1" smtClean="0"/>
              <a:t>netlist</a:t>
            </a:r>
            <a:r>
              <a:rPr lang="en-US" dirty="0" smtClean="0"/>
              <a:t> from schematics: very low level</a:t>
            </a:r>
          </a:p>
          <a:p>
            <a:pPr algn="just"/>
            <a:r>
              <a:rPr lang="en-US" dirty="0" smtClean="0"/>
              <a:t>Blocks can be combined, using appropriate abstractions, to allow for various level of focus on specific areas of the system or for block-based, macro-based or full-chip verification.</a:t>
            </a:r>
          </a:p>
          <a:p>
            <a:pPr algn="just"/>
            <a:r>
              <a:rPr lang="en-US" dirty="0" smtClean="0"/>
              <a:t>Verification is performed to verify both functional intent and to ensure desired specification and performance levels are being met.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Accellera Systems Initiative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20FFD-5868-4678-ACC2-C353669912D5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868362"/>
          </a:xfrm>
        </p:spPr>
        <p:txBody>
          <a:bodyPr/>
          <a:lstStyle/>
          <a:p>
            <a:r>
              <a:rPr lang="en-US" dirty="0" smtClean="0"/>
              <a:t>PURPOSE OF MIPI M-PHY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724399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/>
              <a:t>A serial interface technology with high bandwidth capabilities particularly developed for mobile applications</a:t>
            </a:r>
          </a:p>
          <a:p>
            <a:pPr algn="just">
              <a:buNone/>
            </a:pPr>
            <a:endParaRPr lang="en-US" dirty="0" smtClean="0"/>
          </a:p>
          <a:p>
            <a:pPr algn="just"/>
            <a:r>
              <a:rPr lang="en-US" dirty="0" smtClean="0"/>
              <a:t>This requires wide bandwidth, low-pin count (serial) and highly power-efficient (network) interfaces</a:t>
            </a:r>
          </a:p>
          <a:p>
            <a:pPr algn="just">
              <a:buNone/>
            </a:pPr>
            <a:endParaRPr lang="en-US" dirty="0" smtClean="0"/>
          </a:p>
          <a:p>
            <a:pPr algn="just"/>
            <a:r>
              <a:rPr lang="en-US" dirty="0" smtClean="0"/>
              <a:t>M-PHY is the successor of D-PHY, requiring less pins and providing more bandwidth per pin (pair) with improved power efficiency.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Accellera Systems Initiative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20FFD-5868-4678-ACC2-C353669912D5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14400"/>
          </a:xfrm>
        </p:spPr>
        <p:txBody>
          <a:bodyPr/>
          <a:lstStyle/>
          <a:p>
            <a:r>
              <a:rPr lang="en-US" dirty="0" smtClean="0"/>
              <a:t>MIPI MPHY FEATURES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5626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Burst mode of operation for improved power efficiency</a:t>
            </a:r>
          </a:p>
          <a:p>
            <a:pPr lvl="0" algn="just"/>
            <a:r>
              <a:rPr lang="en-US" dirty="0" smtClean="0"/>
              <a:t>Multiple transmission modes with </a:t>
            </a:r>
          </a:p>
          <a:p>
            <a:pPr lvl="1" algn="just"/>
            <a:r>
              <a:rPr lang="en-US" dirty="0" smtClean="0"/>
              <a:t>different bit-signaling </a:t>
            </a:r>
          </a:p>
          <a:p>
            <a:pPr lvl="1" algn="just"/>
            <a:r>
              <a:rPr lang="en-US" dirty="0" smtClean="0"/>
              <a:t>clocking schemes for different bandwidth, better power efficiency over a large range of data rates</a:t>
            </a:r>
          </a:p>
          <a:p>
            <a:r>
              <a:rPr lang="en-US" dirty="0" smtClean="0"/>
              <a:t>Multiple power saving modes </a:t>
            </a:r>
          </a:p>
          <a:p>
            <a:pPr lvl="1"/>
            <a:r>
              <a:rPr lang="en-US" dirty="0" smtClean="0"/>
              <a:t>STALL, SLEEP, HIBERN8, DISABLED, UNPOWERED</a:t>
            </a:r>
          </a:p>
          <a:p>
            <a:pPr lvl="1" algn="just"/>
            <a:r>
              <a:rPr lang="en-US" dirty="0" smtClean="0"/>
              <a:t>allow optimization of power consumption, </a:t>
            </a:r>
          </a:p>
          <a:p>
            <a:pPr lvl="1" algn="just"/>
            <a:r>
              <a:rPr lang="en-US" dirty="0" smtClean="0"/>
              <a:t>offering different recovery times</a:t>
            </a:r>
          </a:p>
          <a:p>
            <a:pPr lvl="0" algn="just"/>
            <a:r>
              <a:rPr lang="en-US" dirty="0" smtClean="0"/>
              <a:t>Symbol coding (8b10b) for spectral conditioning, clock recovery, and in-band control options for both PHY and Protocol level.</a:t>
            </a:r>
          </a:p>
          <a:p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868362"/>
          </a:xfrm>
        </p:spPr>
        <p:txBody>
          <a:bodyPr/>
          <a:lstStyle/>
          <a:p>
            <a:r>
              <a:rPr lang="en-US" dirty="0" smtClean="0"/>
              <a:t> MIPI M-PHY FEATURES Contd..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724400"/>
          </a:xfrm>
        </p:spPr>
        <p:txBody>
          <a:bodyPr>
            <a:normAutofit fontScale="92500"/>
          </a:bodyPr>
          <a:lstStyle/>
          <a:p>
            <a:pPr lvl="0" algn="just"/>
            <a:r>
              <a:rPr lang="en-US" sz="2600" dirty="0" smtClean="0"/>
              <a:t>Multiple transmission speed ranges/rates per BURST mode to</a:t>
            </a:r>
          </a:p>
          <a:p>
            <a:pPr lvl="1" algn="just"/>
            <a:r>
              <a:rPr lang="en-US" dirty="0" smtClean="0"/>
              <a:t>scale bandwidth to application needs </a:t>
            </a:r>
          </a:p>
          <a:p>
            <a:pPr lvl="1" algn="just"/>
            <a:r>
              <a:rPr lang="en-US" dirty="0" smtClean="0"/>
              <a:t>For mitigation of interference problems.</a:t>
            </a:r>
          </a:p>
          <a:p>
            <a:pPr lvl="0" algn="just"/>
            <a:r>
              <a:rPr lang="en-US" sz="2400" dirty="0" smtClean="0"/>
              <a:t>Clocking flexibility: able to operate with independent local reference clocks at each side, but suitable to exploit the benefits of a shared reference clock</a:t>
            </a:r>
          </a:p>
          <a:p>
            <a:pPr lvl="0" algn="just"/>
            <a:r>
              <a:rPr lang="en-US" sz="2600" dirty="0" smtClean="0"/>
              <a:t>Optical friendly: enables </a:t>
            </a:r>
          </a:p>
          <a:p>
            <a:pPr lvl="1" algn="just"/>
            <a:r>
              <a:rPr lang="en-US" sz="2000" dirty="0" smtClean="0"/>
              <a:t>low-complexity electro-optical signal conversion </a:t>
            </a:r>
          </a:p>
          <a:p>
            <a:pPr lvl="1" algn="just"/>
            <a:r>
              <a:rPr lang="en-US" sz="2000" dirty="0" smtClean="0"/>
              <a:t>optical data transport inside the interconnect between MODULEs</a:t>
            </a:r>
          </a:p>
          <a:p>
            <a:pPr lvl="0" algn="just"/>
            <a:r>
              <a:rPr lang="en-US" sz="2600" dirty="0" smtClean="0"/>
              <a:t>Distance: optimized for short interconnect (&lt;10 cm)</a:t>
            </a:r>
            <a:r>
              <a:rPr lang="en-US" sz="2400" dirty="0" smtClean="0"/>
              <a:t> </a:t>
            </a:r>
          </a:p>
          <a:p>
            <a:pPr lvl="1" algn="just"/>
            <a:r>
              <a:rPr lang="en-US" sz="2000" dirty="0" smtClean="0"/>
              <a:t>Can be extendable to a meter with good quality interconnect </a:t>
            </a:r>
          </a:p>
          <a:p>
            <a:pPr lvl="1" algn="just"/>
            <a:r>
              <a:rPr lang="en-US" sz="2000" dirty="0" smtClean="0"/>
              <a:t>Even further with optical converters and optical waveguides.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Accellera Systems Initiative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20FFD-5868-4678-ACC2-C353669912D5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</p:spPr>
        <p:txBody>
          <a:bodyPr>
            <a:normAutofit/>
          </a:bodyPr>
          <a:lstStyle/>
          <a:p>
            <a:r>
              <a:rPr lang="en-US" dirty="0" smtClean="0"/>
              <a:t>M-PHY Block diagram</a:t>
            </a:r>
            <a:endParaRPr lang="en-US" dirty="0"/>
          </a:p>
        </p:txBody>
      </p:sp>
      <p:grpSp>
        <p:nvGrpSpPr>
          <p:cNvPr id="3" name="Group 15"/>
          <p:cNvGrpSpPr/>
          <p:nvPr/>
        </p:nvGrpSpPr>
        <p:grpSpPr>
          <a:xfrm>
            <a:off x="1981200" y="1905000"/>
            <a:ext cx="5181600" cy="3962400"/>
            <a:chOff x="1981200" y="1828800"/>
            <a:chExt cx="5181600" cy="3962400"/>
          </a:xfrm>
        </p:grpSpPr>
        <p:sp>
          <p:nvSpPr>
            <p:cNvPr id="4" name="직사각형 6"/>
            <p:cNvSpPr/>
            <p:nvPr/>
          </p:nvSpPr>
          <p:spPr bwMode="auto">
            <a:xfrm>
              <a:off x="2692349" y="3429000"/>
              <a:ext cx="659533" cy="1676400"/>
            </a:xfrm>
            <a:prstGeom prst="rect">
              <a:avLst/>
            </a:prstGeom>
            <a:solidFill>
              <a:schemeClr val="bg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kumimoji="1" lang="ko-KR" altLang="en-US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" name="직사각형 7"/>
            <p:cNvSpPr/>
            <p:nvPr/>
          </p:nvSpPr>
          <p:spPr>
            <a:xfrm>
              <a:off x="2563169" y="4022076"/>
              <a:ext cx="917848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kumimoji="1" lang="en-US" altLang="ko-KR" sz="1400" b="1" dirty="0" smtClean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TX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kumimoji="1" lang="en-US" altLang="ko-KR" sz="14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" name="직사각형 8"/>
            <p:cNvSpPr/>
            <p:nvPr/>
          </p:nvSpPr>
          <p:spPr bwMode="auto">
            <a:xfrm>
              <a:off x="5686527" y="3429000"/>
              <a:ext cx="659533" cy="1676400"/>
            </a:xfrm>
            <a:prstGeom prst="rect">
              <a:avLst/>
            </a:prstGeom>
            <a:solidFill>
              <a:schemeClr val="bg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kumimoji="1" lang="ko-KR" altLang="en-US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" name="직사각형 9"/>
            <p:cNvSpPr/>
            <p:nvPr/>
          </p:nvSpPr>
          <p:spPr>
            <a:xfrm>
              <a:off x="5559152" y="4022076"/>
              <a:ext cx="917848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kumimoji="1" lang="en-US" altLang="ko-KR" sz="1400" b="1" dirty="0" smtClean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RX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kumimoji="1" lang="en-US" altLang="ko-KR" sz="14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" name="직사각형 10"/>
            <p:cNvSpPr/>
            <p:nvPr/>
          </p:nvSpPr>
          <p:spPr bwMode="auto">
            <a:xfrm>
              <a:off x="3454203" y="3429000"/>
              <a:ext cx="2130425" cy="844550"/>
            </a:xfrm>
            <a:prstGeom prst="rect">
              <a:avLst/>
            </a:prstGeom>
            <a:solidFill>
              <a:schemeClr val="bg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kumimoji="1" lang="ko-KR" altLang="en-US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" name="직사각형 11"/>
            <p:cNvSpPr/>
            <p:nvPr/>
          </p:nvSpPr>
          <p:spPr>
            <a:xfrm>
              <a:off x="4114800" y="3581400"/>
              <a:ext cx="917848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kumimoji="1" lang="en-US" altLang="ko-KR" sz="1400" b="1" dirty="0" smtClean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PLL</a:t>
              </a:r>
              <a:endParaRPr kumimoji="1" lang="ko-KR" altLang="en-US" sz="14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직사각형 12"/>
            <p:cNvSpPr/>
            <p:nvPr/>
          </p:nvSpPr>
          <p:spPr bwMode="auto">
            <a:xfrm>
              <a:off x="2692203" y="2391992"/>
              <a:ext cx="3657600" cy="612784"/>
            </a:xfrm>
            <a:prstGeom prst="rect">
              <a:avLst/>
            </a:prstGeom>
            <a:solidFill>
              <a:schemeClr val="bg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kumimoji="1" lang="ko-KR" altLang="en-US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" name="직사각형 13"/>
            <p:cNvSpPr/>
            <p:nvPr/>
          </p:nvSpPr>
          <p:spPr>
            <a:xfrm>
              <a:off x="3733800" y="2514600"/>
              <a:ext cx="1807938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kumimoji="1" lang="en-US" altLang="ko-KR" sz="1400" b="1" dirty="0" smtClean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Digital(RTL)</a:t>
              </a:r>
              <a:endParaRPr kumimoji="1" lang="ko-KR" altLang="en-US" sz="14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" name="직사각형 30"/>
            <p:cNvSpPr/>
            <p:nvPr/>
          </p:nvSpPr>
          <p:spPr bwMode="auto">
            <a:xfrm>
              <a:off x="3455415" y="4391016"/>
              <a:ext cx="1017169" cy="714384"/>
            </a:xfrm>
            <a:prstGeom prst="rect">
              <a:avLst/>
            </a:prstGeom>
            <a:solidFill>
              <a:schemeClr val="bg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kumimoji="1" lang="ko-KR" altLang="en-US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" name="직사각형 31"/>
            <p:cNvSpPr/>
            <p:nvPr/>
          </p:nvSpPr>
          <p:spPr>
            <a:xfrm>
              <a:off x="3504832" y="4591858"/>
              <a:ext cx="917848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kumimoji="1" lang="en-US" altLang="ko-KR" sz="1400" b="1" dirty="0" smtClean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CAL</a:t>
              </a:r>
              <a:endParaRPr kumimoji="1" lang="ko-KR" altLang="en-US" sz="14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" name="직사각형 38"/>
            <p:cNvSpPr/>
            <p:nvPr/>
          </p:nvSpPr>
          <p:spPr bwMode="auto">
            <a:xfrm>
              <a:off x="4569840" y="4391016"/>
              <a:ext cx="1017169" cy="714384"/>
            </a:xfrm>
            <a:prstGeom prst="rect">
              <a:avLst/>
            </a:prstGeom>
            <a:solidFill>
              <a:schemeClr val="bg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kumimoji="1" lang="ko-KR" altLang="en-US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" name="직사각형 39"/>
            <p:cNvSpPr/>
            <p:nvPr/>
          </p:nvSpPr>
          <p:spPr>
            <a:xfrm>
              <a:off x="4619257" y="4591858"/>
              <a:ext cx="917848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kumimoji="1" lang="en-US" altLang="ko-KR" sz="1400" b="1" dirty="0" smtClean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BIAS</a:t>
              </a:r>
              <a:endParaRPr kumimoji="1" lang="ko-KR" altLang="en-US" sz="14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" name="직사각형 12"/>
            <p:cNvSpPr/>
            <p:nvPr/>
          </p:nvSpPr>
          <p:spPr bwMode="auto">
            <a:xfrm>
              <a:off x="1981200" y="1828800"/>
              <a:ext cx="5181600" cy="3962400"/>
            </a:xfrm>
            <a:prstGeom prst="rect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kumimoji="1" lang="ko-KR" altLang="en-US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762000"/>
          </a:xfrm>
        </p:spPr>
        <p:txBody>
          <a:bodyPr>
            <a:normAutofit/>
          </a:bodyPr>
          <a:lstStyle/>
          <a:p>
            <a:r>
              <a:rPr lang="en-US" dirty="0" smtClean="0"/>
              <a:t>LINK, LANE </a:t>
            </a:r>
            <a:r>
              <a:rPr lang="en-US" cap="all" dirty="0" smtClean="0"/>
              <a:t>configuration</a:t>
            </a:r>
            <a:endParaRPr lang="en-US" cap="all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357312" y="1600200"/>
            <a:ext cx="6429375" cy="37901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8229600" cy="762000"/>
          </a:xfrm>
        </p:spPr>
        <p:txBody>
          <a:bodyPr>
            <a:noAutofit/>
          </a:bodyPr>
          <a:lstStyle/>
          <a:p>
            <a:r>
              <a:rPr lang="en-US" dirty="0" smtClean="0"/>
              <a:t>Analog PHY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47800"/>
            <a:ext cx="8458200" cy="4191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000" dirty="0" smtClean="0"/>
              <a:t>Pure Analog blocks :- PLL, BIAS, Calibration etc., are modeled in </a:t>
            </a:r>
            <a:r>
              <a:rPr lang="en-US" sz="2000" dirty="0" err="1" smtClean="0"/>
              <a:t>Verilog</a:t>
            </a:r>
            <a:r>
              <a:rPr lang="en-US" sz="2000" dirty="0" smtClean="0"/>
              <a:t>-AMS</a:t>
            </a:r>
          </a:p>
          <a:p>
            <a:endParaRPr lang="en-US" sz="2000" dirty="0"/>
          </a:p>
        </p:txBody>
      </p:sp>
      <p:grpSp>
        <p:nvGrpSpPr>
          <p:cNvPr id="9" name="Group 9"/>
          <p:cNvGrpSpPr/>
          <p:nvPr/>
        </p:nvGrpSpPr>
        <p:grpSpPr>
          <a:xfrm>
            <a:off x="1066800" y="2126673"/>
            <a:ext cx="6553200" cy="2708563"/>
            <a:chOff x="1066800" y="2126673"/>
            <a:chExt cx="6553200" cy="2708563"/>
          </a:xfrm>
        </p:grpSpPr>
        <p:sp>
          <p:nvSpPr>
            <p:cNvPr id="4" name="Rounded Rectangle 3"/>
            <p:cNvSpPr/>
            <p:nvPr/>
          </p:nvSpPr>
          <p:spPr>
            <a:xfrm>
              <a:off x="1066800" y="2126673"/>
              <a:ext cx="1371600" cy="2673927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TX</a:t>
              </a:r>
              <a:endParaRPr lang="en-US" dirty="0"/>
            </a:p>
          </p:txBody>
        </p:sp>
        <p:sp>
          <p:nvSpPr>
            <p:cNvPr id="5" name="Rounded Rectangle 4"/>
            <p:cNvSpPr/>
            <p:nvPr/>
          </p:nvSpPr>
          <p:spPr>
            <a:xfrm>
              <a:off x="3657600" y="3124200"/>
              <a:ext cx="1371600" cy="7620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CAL</a:t>
              </a:r>
              <a:endParaRPr lang="en-US" dirty="0"/>
            </a:p>
          </p:txBody>
        </p:sp>
        <p:sp>
          <p:nvSpPr>
            <p:cNvPr id="6" name="Rounded Rectangle 5"/>
            <p:cNvSpPr/>
            <p:nvPr/>
          </p:nvSpPr>
          <p:spPr>
            <a:xfrm>
              <a:off x="3657600" y="2126673"/>
              <a:ext cx="1371600" cy="768927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PLL</a:t>
              </a:r>
              <a:endParaRPr lang="en-US" dirty="0"/>
            </a:p>
          </p:txBody>
        </p:sp>
        <p:sp>
          <p:nvSpPr>
            <p:cNvPr id="7" name="Rounded Rectangle 6"/>
            <p:cNvSpPr/>
            <p:nvPr/>
          </p:nvSpPr>
          <p:spPr>
            <a:xfrm>
              <a:off x="6248400" y="2126673"/>
              <a:ext cx="1371600" cy="2673927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RX</a:t>
              </a:r>
              <a:endParaRPr lang="en-US" dirty="0"/>
            </a:p>
          </p:txBody>
        </p:sp>
        <p:sp>
          <p:nvSpPr>
            <p:cNvPr id="8" name="Rounded Rectangle 7"/>
            <p:cNvSpPr/>
            <p:nvPr/>
          </p:nvSpPr>
          <p:spPr>
            <a:xfrm>
              <a:off x="3664527" y="4073236"/>
              <a:ext cx="1371600" cy="7620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BIAS</a:t>
              </a:r>
              <a:endParaRPr lang="en-US" dirty="0"/>
            </a:p>
          </p:txBody>
        </p:sp>
      </p:grpSp>
      <p:sp>
        <p:nvSpPr>
          <p:cNvPr id="17" name="Left Arrow 16"/>
          <p:cNvSpPr/>
          <p:nvPr/>
        </p:nvSpPr>
        <p:spPr>
          <a:xfrm>
            <a:off x="2438400" y="2511136"/>
            <a:ext cx="1219200" cy="15586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Left Arrow 17"/>
          <p:cNvSpPr/>
          <p:nvPr/>
        </p:nvSpPr>
        <p:spPr>
          <a:xfrm>
            <a:off x="2438400" y="3463636"/>
            <a:ext cx="1219200" cy="15586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Left Arrow 18"/>
          <p:cNvSpPr/>
          <p:nvPr/>
        </p:nvSpPr>
        <p:spPr>
          <a:xfrm>
            <a:off x="2438400" y="4333008"/>
            <a:ext cx="1219200" cy="15586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Left Arrow 19"/>
          <p:cNvSpPr/>
          <p:nvPr/>
        </p:nvSpPr>
        <p:spPr>
          <a:xfrm rot="10800000">
            <a:off x="5029200" y="2492085"/>
            <a:ext cx="1219200" cy="15586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Left Arrow 20"/>
          <p:cNvSpPr/>
          <p:nvPr/>
        </p:nvSpPr>
        <p:spPr>
          <a:xfrm rot="10800000">
            <a:off x="5029200" y="3425535"/>
            <a:ext cx="1219200" cy="15586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Left Arrow 21"/>
          <p:cNvSpPr/>
          <p:nvPr/>
        </p:nvSpPr>
        <p:spPr>
          <a:xfrm rot="10800000">
            <a:off x="5029200" y="4343400"/>
            <a:ext cx="1219200" cy="15586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840666965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458200" cy="868362"/>
          </a:xfrm>
        </p:spPr>
        <p:txBody>
          <a:bodyPr>
            <a:noAutofit/>
          </a:bodyPr>
          <a:lstStyle/>
          <a:p>
            <a:r>
              <a:rPr lang="en-US" dirty="0" smtClean="0"/>
              <a:t>PLL Block  (Stand-alone verification)</a:t>
            </a:r>
            <a:endParaRPr lang="en-US" dirty="0"/>
          </a:p>
        </p:txBody>
      </p:sp>
      <p:grpSp>
        <p:nvGrpSpPr>
          <p:cNvPr id="35" name="Group 2"/>
          <p:cNvGrpSpPr>
            <a:grpSpLocks/>
          </p:cNvGrpSpPr>
          <p:nvPr/>
        </p:nvGrpSpPr>
        <p:grpSpPr bwMode="auto">
          <a:xfrm>
            <a:off x="1143000" y="1603375"/>
            <a:ext cx="6726237" cy="4111625"/>
            <a:chOff x="447" y="6099"/>
            <a:chExt cx="10593" cy="6473"/>
          </a:xfrm>
        </p:grpSpPr>
        <p:grpSp>
          <p:nvGrpSpPr>
            <p:cNvPr id="36" name="Group 3"/>
            <p:cNvGrpSpPr>
              <a:grpSpLocks/>
            </p:cNvGrpSpPr>
            <p:nvPr/>
          </p:nvGrpSpPr>
          <p:grpSpPr bwMode="auto">
            <a:xfrm>
              <a:off x="447" y="6610"/>
              <a:ext cx="10361" cy="5962"/>
              <a:chOff x="447" y="6610"/>
              <a:chExt cx="10361" cy="5962"/>
            </a:xfrm>
          </p:grpSpPr>
          <p:sp>
            <p:nvSpPr>
              <p:cNvPr id="38" name="TextBox 34"/>
              <p:cNvSpPr txBox="1">
                <a:spLocks noChangeArrowheads="1"/>
              </p:cNvSpPr>
              <p:nvPr/>
            </p:nvSpPr>
            <p:spPr bwMode="auto">
              <a:xfrm>
                <a:off x="7097" y="7355"/>
                <a:ext cx="2147" cy="9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ts val="500"/>
                  </a:spcBef>
                  <a:spcAft>
                    <a:spcPts val="5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8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Mphy_od</a:t>
                </a: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endParaRP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ts val="500"/>
                  </a:spcBef>
                  <a:spcAft>
                    <a:spcPts val="5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8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  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grpSp>
            <p:nvGrpSpPr>
              <p:cNvPr id="39" name="Group 38"/>
              <p:cNvGrpSpPr>
                <a:grpSpLocks/>
              </p:cNvGrpSpPr>
              <p:nvPr/>
            </p:nvGrpSpPr>
            <p:grpSpPr bwMode="auto">
              <a:xfrm>
                <a:off x="447" y="6610"/>
                <a:ext cx="10361" cy="5962"/>
                <a:chOff x="447" y="6610"/>
                <a:chExt cx="10361" cy="5962"/>
              </a:xfrm>
            </p:grpSpPr>
            <p:sp>
              <p:nvSpPr>
                <p:cNvPr id="40" name="TextBox 31"/>
                <p:cNvSpPr txBox="1">
                  <a:spLocks noChangeArrowheads="1"/>
                </p:cNvSpPr>
                <p:nvPr/>
              </p:nvSpPr>
              <p:spPr bwMode="auto">
                <a:xfrm>
                  <a:off x="447" y="8113"/>
                  <a:ext cx="1409" cy="54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ts val="500"/>
                    </a:spcBef>
                    <a:spcAft>
                      <a:spcPts val="5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12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  <a:cs typeface="Arial" pitchFamily="34" charset="0"/>
                    </a:rPr>
                    <a:t>REF_CLK</a:t>
                  </a:r>
                  <a:endParaRPr kumimoji="0" lang="en-US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grpSp>
              <p:nvGrpSpPr>
                <p:cNvPr id="41" name="Group 40"/>
                <p:cNvGrpSpPr>
                  <a:grpSpLocks/>
                </p:cNvGrpSpPr>
                <p:nvPr/>
              </p:nvGrpSpPr>
              <p:grpSpPr bwMode="auto">
                <a:xfrm>
                  <a:off x="834" y="6610"/>
                  <a:ext cx="9974" cy="5962"/>
                  <a:chOff x="834" y="6610"/>
                  <a:chExt cx="9974" cy="5962"/>
                </a:xfrm>
              </p:grpSpPr>
              <p:sp>
                <p:nvSpPr>
                  <p:cNvPr id="42" name="Up Arrow 6"/>
                  <p:cNvSpPr>
                    <a:spLocks noChangeArrowheads="1"/>
                  </p:cNvSpPr>
                  <p:nvPr/>
                </p:nvSpPr>
                <p:spPr bwMode="auto">
                  <a:xfrm>
                    <a:off x="9870" y="8053"/>
                    <a:ext cx="242" cy="541"/>
                  </a:xfrm>
                  <a:prstGeom prst="upArrow">
                    <a:avLst>
                      <a:gd name="adj1" fmla="val 50000"/>
                      <a:gd name="adj2" fmla="val 37042"/>
                    </a:avLst>
                  </a:prstGeom>
                  <a:solidFill>
                    <a:srgbClr val="808080"/>
                  </a:solidFill>
                  <a:ln w="12700">
                    <a:solidFill>
                      <a:srgbClr val="243F60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US" sz="18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43" name="Right Arrow 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10643" y="9034"/>
                    <a:ext cx="165" cy="269"/>
                  </a:xfrm>
                  <a:prstGeom prst="rightArrow">
                    <a:avLst>
                      <a:gd name="adj1" fmla="val 50000"/>
                      <a:gd name="adj2" fmla="val 42315"/>
                    </a:avLst>
                  </a:prstGeom>
                  <a:solidFill>
                    <a:srgbClr val="808080"/>
                  </a:solidFill>
                  <a:ln w="12700">
                    <a:solidFill>
                      <a:srgbClr val="243F60"/>
                    </a:solidFill>
                    <a:miter lim="800000"/>
                    <a:headEnd/>
                    <a:tailEnd/>
                  </a:ln>
                </p:spPr>
                <p:txBody>
                  <a:bodyPr rot="10800000" vert="horz" wrap="squar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US" sz="18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44" name="Right Arrow 14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952" y="9034"/>
                    <a:ext cx="330" cy="244"/>
                  </a:xfrm>
                  <a:prstGeom prst="rightArrow">
                    <a:avLst>
                      <a:gd name="adj1" fmla="val 50000"/>
                      <a:gd name="adj2" fmla="val 22284"/>
                    </a:avLst>
                  </a:prstGeom>
                  <a:solidFill>
                    <a:srgbClr val="808080"/>
                  </a:solidFill>
                  <a:ln w="12700">
                    <a:solidFill>
                      <a:srgbClr val="243F60"/>
                    </a:solidFill>
                    <a:miter lim="800000"/>
                    <a:headEnd/>
                    <a:tailEnd/>
                  </a:ln>
                </p:spPr>
                <p:txBody>
                  <a:bodyPr rot="10800000" vert="horz" wrap="squar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US" sz="18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45" name="Rounded Rectangle 15"/>
                  <p:cNvSpPr>
                    <a:spLocks noChangeArrowheads="1"/>
                  </p:cNvSpPr>
                  <p:nvPr/>
                </p:nvSpPr>
                <p:spPr bwMode="auto">
                  <a:xfrm>
                    <a:off x="1372" y="8628"/>
                    <a:ext cx="1564" cy="1098"/>
                  </a:xfrm>
                  <a:prstGeom prst="roundRect">
                    <a:avLst>
                      <a:gd name="adj" fmla="val 16667"/>
                    </a:avLst>
                  </a:prstGeom>
                  <a:solidFill>
                    <a:srgbClr val="FFFFFF"/>
                  </a:solidFill>
                  <a:ln w="12700">
                    <a:solidFill>
                      <a:srgbClr val="974706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ctr" defTabSz="914400" rtl="0" eaLnBrk="1" fontAlgn="base" latinLnBrk="0" hangingPunct="1">
                      <a:lnSpc>
                        <a:spcPct val="100000"/>
                      </a:lnSpc>
                      <a:spcBef>
                        <a:spcPts val="500"/>
                      </a:spcBef>
                      <a:spcAft>
                        <a:spcPts val="50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pitchFamily="34" charset="0"/>
                      </a:rPr>
                      <a:t>Input</a:t>
                    </a:r>
                    <a:r>
                      <a: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cs typeface="Arial" pitchFamily="34" charset="0"/>
                      </a:rPr>
                      <a:t> </a:t>
                    </a:r>
                    <a:r>
                      <a: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pitchFamily="34" charset="0"/>
                      </a:rPr>
                      <a:t>divider</a:t>
                    </a:r>
                    <a:endParaRPr kumimoji="0" lang="en-US" sz="16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  <a:cs typeface="Arial" pitchFamily="34" charset="0"/>
                    </a:endParaRPr>
                  </a:p>
                  <a:p>
                    <a:pPr marL="0" marR="0" lvl="0" indent="0" algn="ctr" defTabSz="914400" rtl="0" eaLnBrk="1" fontAlgn="base" latinLnBrk="0" hangingPunct="1">
                      <a:lnSpc>
                        <a:spcPct val="100000"/>
                      </a:lnSpc>
                      <a:spcBef>
                        <a:spcPts val="500"/>
                      </a:spcBef>
                      <a:spcAft>
                        <a:spcPts val="50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cs typeface="Arial" pitchFamily="34" charset="0"/>
                      </a:rPr>
                      <a:t>(PLL_M)</a:t>
                    </a:r>
                    <a:endParaRPr kumimoji="0" lang="en-US" sz="18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46" name="Rounded Rectangle 16"/>
                  <p:cNvSpPr>
                    <a:spLocks noChangeArrowheads="1"/>
                  </p:cNvSpPr>
                  <p:nvPr/>
                </p:nvSpPr>
                <p:spPr bwMode="auto">
                  <a:xfrm>
                    <a:off x="5158" y="8602"/>
                    <a:ext cx="1810" cy="1207"/>
                  </a:xfrm>
                  <a:prstGeom prst="roundRect">
                    <a:avLst>
                      <a:gd name="adj" fmla="val 16667"/>
                    </a:avLst>
                  </a:prstGeom>
                  <a:solidFill>
                    <a:srgbClr val="FFFFFF"/>
                  </a:solidFill>
                  <a:ln w="12700">
                    <a:solidFill>
                      <a:srgbClr val="974706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ctr" defTabSz="914400" rtl="0" eaLnBrk="1" fontAlgn="base" latinLnBrk="0" hangingPunct="1">
                      <a:lnSpc>
                        <a:spcPct val="100000"/>
                      </a:lnSpc>
                      <a:spcBef>
                        <a:spcPts val="500"/>
                      </a:spcBef>
                      <a:spcAft>
                        <a:spcPts val="50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pitchFamily="34" charset="0"/>
                      </a:rPr>
                      <a:t>CP&amp;FILTER</a:t>
                    </a:r>
                    <a:endParaRPr kumimoji="0" lang="en-US" sz="18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47" name="Rounded Rectangle 17"/>
                  <p:cNvSpPr>
                    <a:spLocks noChangeArrowheads="1"/>
                  </p:cNvSpPr>
                  <p:nvPr/>
                </p:nvSpPr>
                <p:spPr bwMode="auto">
                  <a:xfrm>
                    <a:off x="3512" y="11126"/>
                    <a:ext cx="2222" cy="1446"/>
                  </a:xfrm>
                  <a:prstGeom prst="roundRect">
                    <a:avLst>
                      <a:gd name="adj" fmla="val 16667"/>
                    </a:avLst>
                  </a:prstGeom>
                  <a:solidFill>
                    <a:srgbClr val="FFFFFF"/>
                  </a:solidFill>
                  <a:ln w="12700">
                    <a:solidFill>
                      <a:srgbClr val="974706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ctr" defTabSz="914400" rtl="0" eaLnBrk="1" fontAlgn="base" latinLnBrk="0" hangingPunct="1">
                      <a:lnSpc>
                        <a:spcPct val="100000"/>
                      </a:lnSpc>
                      <a:spcBef>
                        <a:spcPts val="500"/>
                      </a:spcBef>
                      <a:spcAft>
                        <a:spcPts val="50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pitchFamily="34" charset="0"/>
                      </a:rPr>
                      <a:t>Feed Back divider</a:t>
                    </a:r>
                    <a:endParaRPr kumimoji="0" lang="en-US" sz="12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  <a:cs typeface="Arial" pitchFamily="34" charset="0"/>
                    </a:endParaRPr>
                  </a:p>
                  <a:p>
                    <a:pPr marL="0" marR="0" lvl="0" indent="0" algn="ctr" defTabSz="914400" rtl="0" eaLnBrk="1" fontAlgn="base" latinLnBrk="0" hangingPunct="1">
                      <a:lnSpc>
                        <a:spcPct val="100000"/>
                      </a:lnSpc>
                      <a:spcBef>
                        <a:spcPts val="500"/>
                      </a:spcBef>
                      <a:spcAft>
                        <a:spcPts val="50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pitchFamily="34" charset="0"/>
                      </a:rPr>
                      <a:t>(</a:t>
                    </a:r>
                    <a:r>
                      <a: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pitchFamily="34" charset="0"/>
                      </a:rPr>
                      <a:t>NPC+NSC)</a:t>
                    </a:r>
                    <a:endParaRPr kumimoji="0" lang="en-US" sz="18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48" name="Rounded Rectangle 18"/>
                  <p:cNvSpPr>
                    <a:spLocks noChangeArrowheads="1"/>
                  </p:cNvSpPr>
                  <p:nvPr/>
                </p:nvSpPr>
                <p:spPr bwMode="auto">
                  <a:xfrm>
                    <a:off x="7298" y="8596"/>
                    <a:ext cx="1555" cy="1213"/>
                  </a:xfrm>
                  <a:prstGeom prst="roundRect">
                    <a:avLst>
                      <a:gd name="adj" fmla="val 16667"/>
                    </a:avLst>
                  </a:prstGeom>
                  <a:solidFill>
                    <a:srgbClr val="FFFFFF"/>
                  </a:solidFill>
                  <a:ln w="12700">
                    <a:solidFill>
                      <a:srgbClr val="974706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ctr" defTabSz="914400" rtl="0" eaLnBrk="1" fontAlgn="base" latinLnBrk="0" hangingPunct="1">
                      <a:lnSpc>
                        <a:spcPct val="100000"/>
                      </a:lnSpc>
                      <a:spcBef>
                        <a:spcPts val="500"/>
                      </a:spcBef>
                      <a:spcAft>
                        <a:spcPts val="50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pitchFamily="34" charset="0"/>
                      </a:rPr>
                      <a:t>VCO</a:t>
                    </a:r>
                    <a:endParaRPr kumimoji="0" lang="en-US" sz="18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49" name="Rounded Rectangle 19"/>
                  <p:cNvSpPr>
                    <a:spLocks noChangeArrowheads="1"/>
                  </p:cNvSpPr>
                  <p:nvPr/>
                </p:nvSpPr>
                <p:spPr bwMode="auto">
                  <a:xfrm>
                    <a:off x="3475" y="8618"/>
                    <a:ext cx="1354" cy="1217"/>
                  </a:xfrm>
                  <a:prstGeom prst="roundRect">
                    <a:avLst>
                      <a:gd name="adj" fmla="val 16667"/>
                    </a:avLst>
                  </a:prstGeom>
                  <a:solidFill>
                    <a:srgbClr val="FFFFFF"/>
                  </a:solidFill>
                  <a:ln w="12700">
                    <a:solidFill>
                      <a:srgbClr val="974706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ctr" defTabSz="914400" rtl="0" eaLnBrk="1" fontAlgn="base" latinLnBrk="0" hangingPunct="1">
                      <a:lnSpc>
                        <a:spcPct val="100000"/>
                      </a:lnSpc>
                      <a:spcBef>
                        <a:spcPts val="500"/>
                      </a:spcBef>
                      <a:spcAft>
                        <a:spcPts val="50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pitchFamily="34" charset="0"/>
                      </a:rPr>
                      <a:t>PFD</a:t>
                    </a:r>
                    <a:endParaRPr kumimoji="0" lang="en-US" sz="18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50" name="Rounded Rectangle 20"/>
                  <p:cNvSpPr>
                    <a:spLocks noChangeArrowheads="1"/>
                  </p:cNvSpPr>
                  <p:nvPr/>
                </p:nvSpPr>
                <p:spPr bwMode="auto">
                  <a:xfrm>
                    <a:off x="6063" y="11235"/>
                    <a:ext cx="1810" cy="1207"/>
                  </a:xfrm>
                  <a:prstGeom prst="roundRect">
                    <a:avLst>
                      <a:gd name="adj" fmla="val 16667"/>
                    </a:avLst>
                  </a:prstGeom>
                  <a:solidFill>
                    <a:srgbClr val="FFFFFF"/>
                  </a:solidFill>
                  <a:ln w="12700">
                    <a:solidFill>
                      <a:srgbClr val="974706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ctr" defTabSz="914400" rtl="0" eaLnBrk="1" fontAlgn="base" latinLnBrk="0" hangingPunct="1">
                      <a:lnSpc>
                        <a:spcPct val="100000"/>
                      </a:lnSpc>
                      <a:spcBef>
                        <a:spcPts val="500"/>
                      </a:spcBef>
                      <a:spcAft>
                        <a:spcPts val="50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pitchFamily="34" charset="0"/>
                      </a:rPr>
                      <a:t>Pre divider</a:t>
                    </a:r>
                    <a:endParaRPr kumimoji="0" lang="en-US" sz="14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  <a:cs typeface="Arial" pitchFamily="34" charset="0"/>
                    </a:endParaRPr>
                  </a:p>
                  <a:p>
                    <a:pPr marL="0" marR="0" lvl="0" indent="0" algn="ctr" defTabSz="914400" rtl="0" eaLnBrk="1" fontAlgn="base" latinLnBrk="0" hangingPunct="1">
                      <a:lnSpc>
                        <a:spcPct val="100000"/>
                      </a:lnSpc>
                      <a:spcBef>
                        <a:spcPts val="500"/>
                      </a:spcBef>
                      <a:spcAft>
                        <a:spcPts val="50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pitchFamily="34" charset="0"/>
                      </a:rPr>
                      <a:t>(PRE_FDIV)</a:t>
                    </a:r>
                    <a:endParaRPr kumimoji="0" lang="en-US" sz="18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51" name="Right Arrow 21"/>
                  <p:cNvSpPr>
                    <a:spLocks noChangeArrowheads="1"/>
                  </p:cNvSpPr>
                  <p:nvPr/>
                </p:nvSpPr>
                <p:spPr bwMode="auto">
                  <a:xfrm>
                    <a:off x="2936" y="9050"/>
                    <a:ext cx="539" cy="275"/>
                  </a:xfrm>
                  <a:prstGeom prst="rightArrow">
                    <a:avLst>
                      <a:gd name="adj1" fmla="val 50000"/>
                      <a:gd name="adj2" fmla="val 37431"/>
                    </a:avLst>
                  </a:prstGeom>
                  <a:solidFill>
                    <a:srgbClr val="808080"/>
                  </a:solidFill>
                  <a:ln w="12700">
                    <a:solidFill>
                      <a:srgbClr val="243F60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US" sz="18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52" name="Right Arrow 22"/>
                  <p:cNvSpPr>
                    <a:spLocks noChangeArrowheads="1"/>
                  </p:cNvSpPr>
                  <p:nvPr/>
                </p:nvSpPr>
                <p:spPr bwMode="auto">
                  <a:xfrm>
                    <a:off x="3205" y="9514"/>
                    <a:ext cx="270" cy="219"/>
                  </a:xfrm>
                  <a:prstGeom prst="rightArrow">
                    <a:avLst>
                      <a:gd name="adj1" fmla="val 50000"/>
                      <a:gd name="adj2" fmla="val 37671"/>
                    </a:avLst>
                  </a:prstGeom>
                  <a:solidFill>
                    <a:srgbClr val="808080"/>
                  </a:solidFill>
                  <a:ln w="12700">
                    <a:solidFill>
                      <a:srgbClr val="243F60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US" sz="18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53" name="Right Arrow 23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4813" y="9034"/>
                    <a:ext cx="329" cy="244"/>
                  </a:xfrm>
                  <a:prstGeom prst="rightArrow">
                    <a:avLst>
                      <a:gd name="adj1" fmla="val 50000"/>
                      <a:gd name="adj2" fmla="val 22217"/>
                    </a:avLst>
                  </a:prstGeom>
                  <a:solidFill>
                    <a:srgbClr val="808080"/>
                  </a:solidFill>
                  <a:ln w="12700">
                    <a:solidFill>
                      <a:srgbClr val="243F60"/>
                    </a:solidFill>
                    <a:miter lim="800000"/>
                    <a:headEnd/>
                    <a:tailEnd/>
                  </a:ln>
                </p:spPr>
                <p:txBody>
                  <a:bodyPr rot="10800000" vert="horz" wrap="squar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US" sz="18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54" name="Left-Right-Up Arrow 24"/>
                  <p:cNvSpPr>
                    <a:spLocks/>
                  </p:cNvSpPr>
                  <p:nvPr/>
                </p:nvSpPr>
                <p:spPr bwMode="auto">
                  <a:xfrm rot="10800000">
                    <a:off x="8853" y="9083"/>
                    <a:ext cx="666" cy="432"/>
                  </a:xfrm>
                  <a:custGeom>
                    <a:avLst/>
                    <a:gdLst>
                      <a:gd name="T0" fmla="*/ 0 w 616526"/>
                      <a:gd name="T1" fmla="*/ 211716 h 282288"/>
                      <a:gd name="T2" fmla="*/ 70572 w 616526"/>
                      <a:gd name="T3" fmla="*/ 141144 h 282288"/>
                      <a:gd name="T4" fmla="*/ 70572 w 616526"/>
                      <a:gd name="T5" fmla="*/ 176430 h 282288"/>
                      <a:gd name="T6" fmla="*/ 272977 w 616526"/>
                      <a:gd name="T7" fmla="*/ 176430 h 282288"/>
                      <a:gd name="T8" fmla="*/ 272977 w 616526"/>
                      <a:gd name="T9" fmla="*/ 70572 h 282288"/>
                      <a:gd name="T10" fmla="*/ 237691 w 616526"/>
                      <a:gd name="T11" fmla="*/ 70572 h 282288"/>
                      <a:gd name="T12" fmla="*/ 308263 w 616526"/>
                      <a:gd name="T13" fmla="*/ 0 h 282288"/>
                      <a:gd name="T14" fmla="*/ 378835 w 616526"/>
                      <a:gd name="T15" fmla="*/ 70572 h 282288"/>
                      <a:gd name="T16" fmla="*/ 343549 w 616526"/>
                      <a:gd name="T17" fmla="*/ 70572 h 282288"/>
                      <a:gd name="T18" fmla="*/ 343549 w 616526"/>
                      <a:gd name="T19" fmla="*/ 176430 h 282288"/>
                      <a:gd name="T20" fmla="*/ 545954 w 616526"/>
                      <a:gd name="T21" fmla="*/ 176430 h 282288"/>
                      <a:gd name="T22" fmla="*/ 545954 w 616526"/>
                      <a:gd name="T23" fmla="*/ 141144 h 282288"/>
                      <a:gd name="T24" fmla="*/ 616526 w 616526"/>
                      <a:gd name="T25" fmla="*/ 211716 h 282288"/>
                      <a:gd name="T26" fmla="*/ 545954 w 616526"/>
                      <a:gd name="T27" fmla="*/ 282288 h 282288"/>
                      <a:gd name="T28" fmla="*/ 545954 w 616526"/>
                      <a:gd name="T29" fmla="*/ 247002 h 282288"/>
                      <a:gd name="T30" fmla="*/ 70572 w 616526"/>
                      <a:gd name="T31" fmla="*/ 247002 h 282288"/>
                      <a:gd name="T32" fmla="*/ 70572 w 616526"/>
                      <a:gd name="T33" fmla="*/ 282288 h 282288"/>
                      <a:gd name="T34" fmla="*/ 0 w 616526"/>
                      <a:gd name="T35" fmla="*/ 211716 h 282288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w 616526"/>
                      <a:gd name="T55" fmla="*/ 0 h 282288"/>
                      <a:gd name="T56" fmla="*/ 616526 w 616526"/>
                      <a:gd name="T57" fmla="*/ 282288 h 282288"/>
                    </a:gdLst>
                    <a:ahLst/>
                    <a:cxnLst>
                      <a:cxn ang="T36">
                        <a:pos x="T0" y="T1"/>
                      </a:cxn>
                      <a:cxn ang="T37">
                        <a:pos x="T2" y="T3"/>
                      </a:cxn>
                      <a:cxn ang="T38">
                        <a:pos x="T4" y="T5"/>
                      </a:cxn>
                      <a:cxn ang="T39">
                        <a:pos x="T6" y="T7"/>
                      </a:cxn>
                      <a:cxn ang="T40">
                        <a:pos x="T8" y="T9"/>
                      </a:cxn>
                      <a:cxn ang="T41">
                        <a:pos x="T10" y="T11"/>
                      </a:cxn>
                      <a:cxn ang="T42">
                        <a:pos x="T12" y="T13"/>
                      </a:cxn>
                      <a:cxn ang="T43">
                        <a:pos x="T14" y="T15"/>
                      </a:cxn>
                      <a:cxn ang="T44">
                        <a:pos x="T16" y="T17"/>
                      </a:cxn>
                      <a:cxn ang="T45">
                        <a:pos x="T18" y="T19"/>
                      </a:cxn>
                      <a:cxn ang="T46">
                        <a:pos x="T20" y="T21"/>
                      </a:cxn>
                      <a:cxn ang="T47">
                        <a:pos x="T22" y="T23"/>
                      </a:cxn>
                      <a:cxn ang="T48">
                        <a:pos x="T24" y="T25"/>
                      </a:cxn>
                      <a:cxn ang="T49">
                        <a:pos x="T26" y="T27"/>
                      </a:cxn>
                      <a:cxn ang="T50">
                        <a:pos x="T28" y="T29"/>
                      </a:cxn>
                      <a:cxn ang="T51">
                        <a:pos x="T30" y="T31"/>
                      </a:cxn>
                      <a:cxn ang="T52">
                        <a:pos x="T32" y="T33"/>
                      </a:cxn>
                      <a:cxn ang="T53">
                        <a:pos x="T34" y="T35"/>
                      </a:cxn>
                    </a:cxnLst>
                    <a:rect l="T54" t="T55" r="T56" b="T57"/>
                    <a:pathLst>
                      <a:path w="616526" h="282288">
                        <a:moveTo>
                          <a:pt x="0" y="211716"/>
                        </a:moveTo>
                        <a:lnTo>
                          <a:pt x="70572" y="141144"/>
                        </a:lnTo>
                        <a:lnTo>
                          <a:pt x="70572" y="176430"/>
                        </a:lnTo>
                        <a:lnTo>
                          <a:pt x="272977" y="176430"/>
                        </a:lnTo>
                        <a:lnTo>
                          <a:pt x="272977" y="70572"/>
                        </a:lnTo>
                        <a:lnTo>
                          <a:pt x="237691" y="70572"/>
                        </a:lnTo>
                        <a:lnTo>
                          <a:pt x="308263" y="0"/>
                        </a:lnTo>
                        <a:lnTo>
                          <a:pt x="378835" y="70572"/>
                        </a:lnTo>
                        <a:lnTo>
                          <a:pt x="343549" y="70572"/>
                        </a:lnTo>
                        <a:lnTo>
                          <a:pt x="343549" y="176430"/>
                        </a:lnTo>
                        <a:lnTo>
                          <a:pt x="545954" y="176430"/>
                        </a:lnTo>
                        <a:lnTo>
                          <a:pt x="545954" y="141144"/>
                        </a:lnTo>
                        <a:lnTo>
                          <a:pt x="616526" y="211716"/>
                        </a:lnTo>
                        <a:lnTo>
                          <a:pt x="545954" y="282288"/>
                        </a:lnTo>
                        <a:lnTo>
                          <a:pt x="545954" y="247002"/>
                        </a:lnTo>
                        <a:lnTo>
                          <a:pt x="70572" y="247002"/>
                        </a:lnTo>
                        <a:lnTo>
                          <a:pt x="70572" y="282288"/>
                        </a:lnTo>
                        <a:lnTo>
                          <a:pt x="0" y="211716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12700">
                    <a:solidFill>
                      <a:srgbClr val="243F60"/>
                    </a:solidFill>
                    <a:miter lim="800000"/>
                    <a:headEnd/>
                    <a:tailEnd/>
                  </a:ln>
                </p:spPr>
                <p:txBody>
                  <a:bodyPr rot="10800000" vert="horz" wrap="squar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US" sz="18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55" name="Left Arrow 26"/>
                  <p:cNvSpPr>
                    <a:spLocks noChangeArrowheads="1"/>
                  </p:cNvSpPr>
                  <p:nvPr/>
                </p:nvSpPr>
                <p:spPr bwMode="auto">
                  <a:xfrm>
                    <a:off x="7875" y="11674"/>
                    <a:ext cx="1395" cy="275"/>
                  </a:xfrm>
                  <a:prstGeom prst="leftArrow">
                    <a:avLst>
                      <a:gd name="adj1" fmla="val 50000"/>
                      <a:gd name="adj2" fmla="val 37388"/>
                    </a:avLst>
                  </a:prstGeom>
                  <a:solidFill>
                    <a:srgbClr val="808080"/>
                  </a:solidFill>
                  <a:ln w="12700">
                    <a:solidFill>
                      <a:srgbClr val="243F60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US" sz="18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56" name="Left Arrow 27"/>
                  <p:cNvSpPr>
                    <a:spLocks noChangeArrowheads="1"/>
                  </p:cNvSpPr>
                  <p:nvPr/>
                </p:nvSpPr>
                <p:spPr bwMode="auto">
                  <a:xfrm>
                    <a:off x="5714" y="11739"/>
                    <a:ext cx="349" cy="220"/>
                  </a:xfrm>
                  <a:prstGeom prst="leftArrow">
                    <a:avLst>
                      <a:gd name="adj1" fmla="val 50000"/>
                      <a:gd name="adj2" fmla="val 37426"/>
                    </a:avLst>
                  </a:prstGeom>
                  <a:solidFill>
                    <a:srgbClr val="808080"/>
                  </a:solidFill>
                  <a:ln w="12700">
                    <a:solidFill>
                      <a:srgbClr val="243F60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US" sz="18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57" name="Left Arrow 28"/>
                  <p:cNvSpPr>
                    <a:spLocks noChangeArrowheads="1"/>
                  </p:cNvSpPr>
                  <p:nvPr/>
                </p:nvSpPr>
                <p:spPr bwMode="auto">
                  <a:xfrm>
                    <a:off x="3163" y="11784"/>
                    <a:ext cx="349" cy="220"/>
                  </a:xfrm>
                  <a:prstGeom prst="leftArrow">
                    <a:avLst>
                      <a:gd name="adj1" fmla="val 50000"/>
                      <a:gd name="adj2" fmla="val 37426"/>
                    </a:avLst>
                  </a:prstGeom>
                  <a:solidFill>
                    <a:srgbClr val="808080"/>
                  </a:solidFill>
                  <a:ln w="12700">
                    <a:solidFill>
                      <a:srgbClr val="243F60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US" sz="18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58" name="Up Arrow 29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100" y="9590"/>
                    <a:ext cx="295" cy="2359"/>
                  </a:xfrm>
                  <a:prstGeom prst="upArrow">
                    <a:avLst>
                      <a:gd name="adj1" fmla="val 50000"/>
                      <a:gd name="adj2" fmla="val 32579"/>
                    </a:avLst>
                  </a:prstGeom>
                  <a:solidFill>
                    <a:srgbClr val="808080"/>
                  </a:solidFill>
                  <a:ln w="12700">
                    <a:solidFill>
                      <a:srgbClr val="243F60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US" sz="18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59" name="Rounded Rectangle 30"/>
                  <p:cNvSpPr>
                    <a:spLocks noChangeArrowheads="1"/>
                  </p:cNvSpPr>
                  <p:nvPr/>
                </p:nvSpPr>
                <p:spPr bwMode="auto">
                  <a:xfrm>
                    <a:off x="9518" y="8594"/>
                    <a:ext cx="1130" cy="1207"/>
                  </a:xfrm>
                  <a:prstGeom prst="roundRect">
                    <a:avLst>
                      <a:gd name="adj" fmla="val 16667"/>
                    </a:avLst>
                  </a:prstGeom>
                  <a:solidFill>
                    <a:srgbClr val="FFFFFF"/>
                  </a:solidFill>
                  <a:ln w="12700">
                    <a:solidFill>
                      <a:srgbClr val="974706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ctr" defTabSz="914400" rtl="0" eaLnBrk="1" fontAlgn="base" latinLnBrk="0" hangingPunct="1">
                      <a:lnSpc>
                        <a:spcPct val="100000"/>
                      </a:lnSpc>
                      <a:spcBef>
                        <a:spcPts val="500"/>
                      </a:spcBef>
                      <a:spcAft>
                        <a:spcPts val="50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pitchFamily="34" charset="0"/>
                      </a:rPr>
                      <a:t>CLK0</a:t>
                    </a:r>
                    <a:endParaRPr kumimoji="0" lang="en-US" sz="18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60" name="Right Arrow 31"/>
                  <p:cNvSpPr>
                    <a:spLocks noChangeArrowheads="1"/>
                  </p:cNvSpPr>
                  <p:nvPr/>
                </p:nvSpPr>
                <p:spPr bwMode="auto">
                  <a:xfrm>
                    <a:off x="834" y="9068"/>
                    <a:ext cx="538" cy="274"/>
                  </a:xfrm>
                  <a:prstGeom prst="rightArrow">
                    <a:avLst>
                      <a:gd name="adj1" fmla="val 50000"/>
                      <a:gd name="adj2" fmla="val 37497"/>
                    </a:avLst>
                  </a:prstGeom>
                  <a:solidFill>
                    <a:srgbClr val="808080"/>
                  </a:solidFill>
                  <a:ln w="12700">
                    <a:solidFill>
                      <a:srgbClr val="243F60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US" sz="18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61" name="Up Arrow 29"/>
                  <p:cNvSpPr>
                    <a:spLocks noChangeArrowheads="1"/>
                  </p:cNvSpPr>
                  <p:nvPr/>
                </p:nvSpPr>
                <p:spPr bwMode="auto">
                  <a:xfrm rot="10800000" flipH="1">
                    <a:off x="9020" y="9200"/>
                    <a:ext cx="317" cy="2694"/>
                  </a:xfrm>
                  <a:prstGeom prst="upArrow">
                    <a:avLst>
                      <a:gd name="adj1" fmla="val 50000"/>
                      <a:gd name="adj2" fmla="val 34623"/>
                    </a:avLst>
                  </a:prstGeom>
                  <a:solidFill>
                    <a:srgbClr val="808080"/>
                  </a:solidFill>
                  <a:ln w="12700">
                    <a:solidFill>
                      <a:srgbClr val="243F60"/>
                    </a:solidFill>
                    <a:miter lim="800000"/>
                    <a:headEnd/>
                    <a:tailEnd/>
                  </a:ln>
                </p:spPr>
                <p:txBody>
                  <a:bodyPr rot="10800000" vert="horz" wrap="squar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US" sz="18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62" name="Trapezoid 4"/>
                  <p:cNvSpPr>
                    <a:spLocks/>
                  </p:cNvSpPr>
                  <p:nvPr/>
                </p:nvSpPr>
                <p:spPr bwMode="auto">
                  <a:xfrm>
                    <a:off x="9213" y="7112"/>
                    <a:ext cx="1474" cy="976"/>
                  </a:xfrm>
                  <a:custGeom>
                    <a:avLst/>
                    <a:gdLst>
                      <a:gd name="T0" fmla="*/ 0 w 819067"/>
                      <a:gd name="T1" fmla="*/ 755873 h 755873"/>
                      <a:gd name="T2" fmla="*/ 188968 w 819067"/>
                      <a:gd name="T3" fmla="*/ 0 h 755873"/>
                      <a:gd name="T4" fmla="*/ 630099 w 819067"/>
                      <a:gd name="T5" fmla="*/ 0 h 755873"/>
                      <a:gd name="T6" fmla="*/ 819067 w 819067"/>
                      <a:gd name="T7" fmla="*/ 755873 h 755873"/>
                      <a:gd name="T8" fmla="*/ 0 w 819067"/>
                      <a:gd name="T9" fmla="*/ 755873 h 755873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819067"/>
                      <a:gd name="T16" fmla="*/ 0 h 755873"/>
                      <a:gd name="T17" fmla="*/ 819067 w 819067"/>
                      <a:gd name="T18" fmla="*/ 755873 h 755873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819067" h="755873">
                        <a:moveTo>
                          <a:pt x="0" y="755873"/>
                        </a:moveTo>
                        <a:lnTo>
                          <a:pt x="188968" y="0"/>
                        </a:lnTo>
                        <a:lnTo>
                          <a:pt x="630099" y="0"/>
                        </a:lnTo>
                        <a:lnTo>
                          <a:pt x="819067" y="755873"/>
                        </a:lnTo>
                        <a:lnTo>
                          <a:pt x="0" y="755873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12700">
                    <a:solidFill>
                      <a:srgbClr val="243F60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US" sz="18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63" name="Right Arrow 5"/>
                  <p:cNvSpPr>
                    <a:spLocks noChangeArrowheads="1"/>
                  </p:cNvSpPr>
                  <p:nvPr/>
                </p:nvSpPr>
                <p:spPr bwMode="auto">
                  <a:xfrm rot="16200000" flipV="1">
                    <a:off x="9707" y="6691"/>
                    <a:ext cx="494" cy="332"/>
                  </a:xfrm>
                  <a:prstGeom prst="rightArrow">
                    <a:avLst>
                      <a:gd name="adj1" fmla="val 50000"/>
                      <a:gd name="adj2" fmla="val 16009"/>
                    </a:avLst>
                  </a:prstGeom>
                  <a:solidFill>
                    <a:srgbClr val="808080"/>
                  </a:solidFill>
                  <a:ln w="12700">
                    <a:solidFill>
                      <a:srgbClr val="243F60"/>
                    </a:solidFill>
                    <a:miter lim="800000"/>
                    <a:headEnd/>
                    <a:tailEnd/>
                  </a:ln>
                </p:spPr>
                <p:txBody>
                  <a:bodyPr rot="10800000" vert="eaVert" wrap="squar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US" sz="18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64" name="TextBox 3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9464" y="7228"/>
                    <a:ext cx="791" cy="763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ts val="500"/>
                      </a:spcBef>
                      <a:spcAft>
                        <a:spcPts val="50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rPr>
                      <a:t>mux</a:t>
                    </a:r>
                    <a:endParaRPr kumimoji="0" lang="en-US" sz="16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  <a:cs typeface="Arial" pitchFamily="34" charset="0"/>
                    </a:endParaRPr>
                  </a:p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US" sz="18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65" name="Right Arrow 11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8852" y="7494"/>
                    <a:ext cx="493" cy="313"/>
                  </a:xfrm>
                  <a:prstGeom prst="rightArrow">
                    <a:avLst>
                      <a:gd name="adj1" fmla="val 50000"/>
                      <a:gd name="adj2" fmla="val 29372"/>
                    </a:avLst>
                  </a:prstGeom>
                  <a:solidFill>
                    <a:srgbClr val="808080"/>
                  </a:solidFill>
                  <a:ln w="12700">
                    <a:solidFill>
                      <a:srgbClr val="243F60"/>
                    </a:solidFill>
                    <a:miter lim="800000"/>
                    <a:headEnd/>
                    <a:tailEnd/>
                  </a:ln>
                </p:spPr>
                <p:txBody>
                  <a:bodyPr rot="10800000" vert="horz" wrap="squar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US" sz="18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</p:grpSp>
        </p:grpSp>
        <p:sp>
          <p:nvSpPr>
            <p:cNvPr id="37" name="TextBox 34"/>
            <p:cNvSpPr txBox="1">
              <a:spLocks noChangeArrowheads="1"/>
            </p:cNvSpPr>
            <p:nvPr/>
          </p:nvSpPr>
          <p:spPr bwMode="auto">
            <a:xfrm>
              <a:off x="9054" y="6099"/>
              <a:ext cx="1986" cy="9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ts val="500"/>
                </a:spcBef>
                <a:spcAft>
                  <a:spcPts val="50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Mphy_clk2</a:t>
              </a: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ts val="500"/>
                </a:spcBef>
                <a:spcAft>
                  <a:spcPts val="50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 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="" xmlns:p14="http://schemas.microsoft.com/office/powerpoint/2010/main" val="3286828276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62000"/>
          </a:xfrm>
        </p:spPr>
        <p:txBody>
          <a:bodyPr>
            <a:normAutofit/>
          </a:bodyPr>
          <a:lstStyle/>
          <a:p>
            <a:r>
              <a:rPr lang="en-US" dirty="0" smtClean="0"/>
              <a:t>PLL CASE STUDY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90600"/>
            <a:ext cx="899160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000" dirty="0" smtClean="0"/>
              <a:t>All internal blocks are modeled in </a:t>
            </a:r>
            <a:r>
              <a:rPr lang="en-US" sz="2000" b="1" dirty="0" smtClean="0"/>
              <a:t>Verilog AMS (</a:t>
            </a:r>
            <a:r>
              <a:rPr lang="en-US" sz="2000" b="1" dirty="0" err="1" smtClean="0"/>
              <a:t>Wreal</a:t>
            </a:r>
            <a:r>
              <a:rPr lang="en-US" sz="2000" b="1" dirty="0" smtClean="0"/>
              <a:t>)</a:t>
            </a:r>
          </a:p>
          <a:p>
            <a:pPr>
              <a:buFont typeface="Wingdings" pitchFamily="2" charset="2"/>
              <a:buChar char="Ø"/>
            </a:pPr>
            <a:endParaRPr lang="en-US" sz="2000" dirty="0" smtClean="0"/>
          </a:p>
          <a:p>
            <a:pPr>
              <a:buFont typeface="Wingdings" pitchFamily="2" charset="2"/>
              <a:buChar char="Ø"/>
            </a:pPr>
            <a:r>
              <a:rPr lang="en-US" sz="2000" dirty="0" smtClean="0"/>
              <a:t>Critical Blocks were PFD, CP&amp;FILTER, VCO</a:t>
            </a:r>
          </a:p>
          <a:p>
            <a:pPr>
              <a:buFont typeface="Wingdings" pitchFamily="2" charset="2"/>
              <a:buChar char="Ø"/>
            </a:pPr>
            <a:endParaRPr lang="en-US" sz="2000" dirty="0" smtClean="0"/>
          </a:p>
          <a:p>
            <a:pPr>
              <a:buFont typeface="Wingdings" pitchFamily="2" charset="2"/>
              <a:buChar char="Ø"/>
            </a:pPr>
            <a:r>
              <a:rPr lang="en-US" sz="2000" dirty="0" smtClean="0"/>
              <a:t>Mapping the equivalent voltage value for the UP and DN signal from the PFD block.</a:t>
            </a:r>
          </a:p>
          <a:p>
            <a:pPr>
              <a:buFont typeface="Wingdings" pitchFamily="2" charset="2"/>
              <a:buChar char="Ø"/>
            </a:pPr>
            <a:endParaRPr lang="en-US" sz="2000" dirty="0" smtClean="0"/>
          </a:p>
          <a:p>
            <a:pPr>
              <a:buFont typeface="Wingdings" pitchFamily="2" charset="2"/>
              <a:buChar char="Ø"/>
            </a:pPr>
            <a:r>
              <a:rPr lang="en-US" sz="2000" dirty="0" smtClean="0"/>
              <a:t>Verified different modes of PLL .</a:t>
            </a:r>
          </a:p>
          <a:p>
            <a:pPr marL="0" indent="0">
              <a:buNone/>
            </a:pPr>
            <a:endParaRPr lang="en-US" sz="2000" dirty="0" smtClean="0"/>
          </a:p>
          <a:p>
            <a:pPr>
              <a:buFont typeface="Wingdings" pitchFamily="2" charset="2"/>
              <a:buChar char="Ø"/>
            </a:pPr>
            <a:r>
              <a:rPr lang="en-US" sz="2000" b="1" dirty="0"/>
              <a:t>Power down Condition:</a:t>
            </a:r>
          </a:p>
          <a:p>
            <a:pPr lvl="1">
              <a:buFont typeface="Wingdings" pitchFamily="2" charset="2"/>
              <a:buChar char="Ø"/>
            </a:pPr>
            <a:r>
              <a:rPr lang="en-US" sz="2000" dirty="0"/>
              <a:t>When PLL_PDB is low, outputs are reset</a:t>
            </a:r>
            <a:r>
              <a:rPr lang="en-US" sz="2000" dirty="0" smtClean="0"/>
              <a:t>.</a:t>
            </a:r>
          </a:p>
          <a:p>
            <a:pPr lvl="1">
              <a:buNone/>
            </a:pPr>
            <a:endParaRPr lang="en-US" sz="2000" dirty="0"/>
          </a:p>
          <a:p>
            <a:pPr>
              <a:buFont typeface="Wingdings" pitchFamily="2" charset="2"/>
              <a:buChar char="Ø"/>
            </a:pPr>
            <a:r>
              <a:rPr lang="en-US" sz="2000" b="1" dirty="0"/>
              <a:t>Normal Operation:</a:t>
            </a:r>
            <a:r>
              <a:rPr lang="en-US" sz="2000" dirty="0"/>
              <a:t>	</a:t>
            </a:r>
          </a:p>
          <a:p>
            <a:pPr lvl="1">
              <a:buFont typeface="Wingdings" pitchFamily="2" charset="2"/>
              <a:buChar char="Ø"/>
            </a:pPr>
            <a:r>
              <a:rPr lang="en-US" sz="2000" dirty="0"/>
              <a:t>In normal operation, PLL_PDB is high</a:t>
            </a:r>
            <a:endParaRPr lang="en-US" sz="2000" dirty="0" smtClean="0"/>
          </a:p>
          <a:p>
            <a:pPr lvl="4"/>
            <a:endParaRPr lang="en-US" sz="800" dirty="0"/>
          </a:p>
        </p:txBody>
      </p:sp>
    </p:spTree>
    <p:extLst>
      <p:ext uri="{BB962C8B-B14F-4D97-AF65-F5344CB8AC3E}">
        <p14:creationId xmlns="" xmlns:p14="http://schemas.microsoft.com/office/powerpoint/2010/main" val="2201593986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792162"/>
          </a:xfrm>
        </p:spPr>
        <p:txBody>
          <a:bodyPr>
            <a:normAutofit/>
          </a:bodyPr>
          <a:lstStyle/>
          <a:p>
            <a:r>
              <a:rPr lang="en-US" dirty="0" smtClean="0"/>
              <a:t>PLL CASE STUDY contd..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610600" cy="5105399"/>
          </a:xfrm>
        </p:spPr>
        <p:txBody>
          <a:bodyPr>
            <a:noAutofit/>
          </a:bodyPr>
          <a:lstStyle/>
          <a:p>
            <a:r>
              <a:rPr lang="en-US" sz="2400" dirty="0" smtClean="0"/>
              <a:t>All the inputs of the PLL dividers which are in digital were driven/controlled by UVM TB.</a:t>
            </a:r>
          </a:p>
          <a:p>
            <a:r>
              <a:rPr lang="en-US" sz="2400" dirty="0" smtClean="0"/>
              <a:t>Fixed stimulus e.g., Analog stimulus for analog pins were assigned in the </a:t>
            </a:r>
            <a:r>
              <a:rPr lang="en-US" sz="2400" dirty="0" err="1" smtClean="0"/>
              <a:t>uvm</a:t>
            </a:r>
            <a:r>
              <a:rPr lang="en-US" sz="2400" dirty="0" smtClean="0"/>
              <a:t> </a:t>
            </a:r>
            <a:r>
              <a:rPr lang="en-US" sz="2400" dirty="0" err="1" smtClean="0"/>
              <a:t>tb_top</a:t>
            </a:r>
            <a:r>
              <a:rPr lang="en-US" sz="2400" dirty="0" smtClean="0"/>
              <a:t>. </a:t>
            </a:r>
          </a:p>
          <a:p>
            <a:r>
              <a:rPr lang="en-US" sz="2400" dirty="0" smtClean="0"/>
              <a:t>Fixed input frequencies were given  from UVM Test Bench and verified.</a:t>
            </a:r>
          </a:p>
          <a:p>
            <a:r>
              <a:rPr lang="en-US" sz="2400" dirty="0" smtClean="0"/>
              <a:t>Similarly input frequencies randomly selected in the range 19.2MHz to 104Mhz to get different output range of frequencies.</a:t>
            </a:r>
          </a:p>
          <a:p>
            <a:r>
              <a:rPr lang="en-US" sz="2400" dirty="0" smtClean="0"/>
              <a:t>Different  input dividers  were selected randomly from UVM TB to get desired frequencies.</a:t>
            </a:r>
          </a:p>
          <a:p>
            <a:r>
              <a:rPr lang="en-US" sz="2400" dirty="0" smtClean="0"/>
              <a:t>For Frequency output: The equation logic was incorporated in the monitor which is further passed to score board to compare the actual and expected, for “pass”/”fail” criteria.</a:t>
            </a: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Accellera Systems Initiative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20FFD-5868-4678-ACC2-C353669912D5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INTRODUCTION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MIXED-SIGNAL VERIFICATION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ANALOG BLOCKS MODELING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M-PHY PURPOSE AND FEATURES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PLL CASE STUDY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M-PHY END-TO-END VERIFICATION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ISSUES AND CHALLENGES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RESULTS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</a:t>
            </a:r>
            <a:r>
              <a:rPr lang="en-US" dirty="0" err="1" smtClean="0"/>
              <a:t>Accellera</a:t>
            </a:r>
            <a:r>
              <a:rPr lang="en-US" dirty="0" smtClean="0"/>
              <a:t> Systems Initiative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20FFD-5868-4678-ACC2-C353669912D5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62000"/>
          </a:xfrm>
        </p:spPr>
        <p:txBody>
          <a:bodyPr/>
          <a:lstStyle/>
          <a:p>
            <a:r>
              <a:rPr lang="en-US" dirty="0" smtClean="0"/>
              <a:t>PLL Results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600201"/>
            <a:ext cx="4267200" cy="4343400"/>
          </a:xfrm>
        </p:spPr>
        <p:txBody>
          <a:bodyPr/>
          <a:lstStyle/>
          <a:p>
            <a:pPr algn="just">
              <a:buNone/>
            </a:pPr>
            <a:r>
              <a:rPr lang="en-US" dirty="0" smtClean="0"/>
              <a:t>we  have achieved 100% functional coverage for stand-alone verification.</a:t>
            </a:r>
          </a:p>
          <a:p>
            <a:pPr algn="just">
              <a:buNone/>
            </a:pPr>
            <a:endParaRPr lang="en-US" dirty="0" smtClean="0"/>
          </a:p>
          <a:p>
            <a:pPr algn="just">
              <a:buNone/>
            </a:pPr>
            <a:r>
              <a:rPr lang="en-US" dirty="0" smtClean="0"/>
              <a:t>We have achieved code coverage close to 100%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Accellera Systems Initiative</a:t>
            </a: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77852F-9151-4853-BCAD-1A8F018BE5A1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648200" y="1676400"/>
            <a:ext cx="40386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792162"/>
          </a:xfrm>
        </p:spPr>
        <p:txBody>
          <a:bodyPr/>
          <a:lstStyle/>
          <a:p>
            <a:r>
              <a:rPr lang="en-US" dirty="0" smtClean="0"/>
              <a:t>End to End Verification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066800"/>
            <a:ext cx="8991600" cy="5410200"/>
          </a:xfrm>
        </p:spPr>
        <p:txBody>
          <a:bodyPr>
            <a:normAutofit/>
          </a:bodyPr>
          <a:lstStyle/>
          <a:p>
            <a:pPr algn="just"/>
            <a:r>
              <a:rPr lang="en-US" sz="2700" dirty="0" smtClean="0"/>
              <a:t>Digital </a:t>
            </a:r>
            <a:r>
              <a:rPr lang="en-US" sz="2700" dirty="0" smtClean="0"/>
              <a:t>controls were controlled through attribute/ register </a:t>
            </a:r>
            <a:r>
              <a:rPr lang="en-US" sz="2700" dirty="0" smtClean="0"/>
              <a:t>.</a:t>
            </a:r>
          </a:p>
          <a:p>
            <a:pPr algn="just"/>
            <a:r>
              <a:rPr lang="en-US" sz="2700" dirty="0" smtClean="0"/>
              <a:t>To verify the TX path, transmitted the data after setting the MODE and GEAR through registers from </a:t>
            </a:r>
            <a:r>
              <a:rPr lang="en-US" sz="2700" dirty="0" smtClean="0"/>
              <a:t>RMMI TX </a:t>
            </a:r>
            <a:r>
              <a:rPr lang="en-US" sz="2700" dirty="0" smtClean="0"/>
              <a:t>driver and captured the DPDN TX data at the DPDN Agent.</a:t>
            </a:r>
            <a:endParaRPr lang="en-US" sz="2700" dirty="0" smtClean="0"/>
          </a:p>
          <a:p>
            <a:pPr algn="just"/>
            <a:r>
              <a:rPr lang="en-US" sz="2700" dirty="0" smtClean="0"/>
              <a:t>To verify the RX path, </a:t>
            </a:r>
            <a:r>
              <a:rPr lang="en-US" sz="2700" dirty="0" smtClean="0"/>
              <a:t>setting </a:t>
            </a:r>
            <a:r>
              <a:rPr lang="en-US" sz="2700" dirty="0" smtClean="0"/>
              <a:t>the MODE and GEAR through registers from RMMI RX driver and the </a:t>
            </a:r>
            <a:r>
              <a:rPr lang="en-US" sz="2700" dirty="0" smtClean="0"/>
              <a:t>data is </a:t>
            </a:r>
            <a:r>
              <a:rPr lang="en-US" sz="2700" dirty="0" smtClean="0"/>
              <a:t>transmitted from DPDN driver &amp; RMMI RX agent will capture the </a:t>
            </a:r>
            <a:r>
              <a:rPr lang="en-US" sz="2700" dirty="0" smtClean="0"/>
              <a:t>data</a:t>
            </a:r>
          </a:p>
          <a:p>
            <a:pPr algn="just"/>
            <a:r>
              <a:rPr lang="en-US" sz="2700" dirty="0" smtClean="0"/>
              <a:t>The </a:t>
            </a:r>
            <a:r>
              <a:rPr lang="en-US" sz="2700" dirty="0" smtClean="0"/>
              <a:t>data integrity </a:t>
            </a:r>
            <a:r>
              <a:rPr lang="en-US" sz="2700" dirty="0" smtClean="0"/>
              <a:t>is checked in the </a:t>
            </a:r>
            <a:r>
              <a:rPr lang="en-US" sz="2700" dirty="0" smtClean="0"/>
              <a:t>scoreboard</a:t>
            </a:r>
          </a:p>
          <a:p>
            <a:pPr algn="just"/>
            <a:r>
              <a:rPr lang="en-US" sz="2700" dirty="0" smtClean="0"/>
              <a:t>R</a:t>
            </a:r>
            <a:r>
              <a:rPr lang="en-US" sz="2700" dirty="0" smtClean="0"/>
              <a:t>eal </a:t>
            </a:r>
            <a:r>
              <a:rPr lang="en-US" sz="2700" dirty="0" smtClean="0"/>
              <a:t>values </a:t>
            </a:r>
            <a:r>
              <a:rPr lang="en-US" sz="2700" dirty="0" smtClean="0"/>
              <a:t>are </a:t>
            </a:r>
            <a:r>
              <a:rPr lang="en-US" sz="2700" dirty="0" smtClean="0"/>
              <a:t>converted to bits </a:t>
            </a:r>
            <a:r>
              <a:rPr lang="en-US" sz="2700" dirty="0" smtClean="0"/>
              <a:t>($</a:t>
            </a:r>
            <a:r>
              <a:rPr lang="en-US" sz="2700" dirty="0" err="1" smtClean="0"/>
              <a:t>realtobits</a:t>
            </a:r>
            <a:r>
              <a:rPr lang="en-US" sz="2700" dirty="0" smtClean="0"/>
              <a:t>)</a:t>
            </a:r>
            <a:endParaRPr lang="en-US" sz="2700" dirty="0" smtClean="0"/>
          </a:p>
          <a:p>
            <a:pPr algn="just"/>
            <a:r>
              <a:rPr lang="en-US" sz="2700" dirty="0" smtClean="0"/>
              <a:t>Real </a:t>
            </a:r>
            <a:r>
              <a:rPr lang="en-US" sz="2700" dirty="0" smtClean="0"/>
              <a:t>values a</a:t>
            </a:r>
            <a:r>
              <a:rPr lang="en-US" sz="2700" dirty="0" smtClean="0"/>
              <a:t>re propagated as </a:t>
            </a:r>
            <a:r>
              <a:rPr lang="en-US" sz="2700" dirty="0" smtClean="0"/>
              <a:t>analog signals using </a:t>
            </a:r>
            <a:r>
              <a:rPr lang="en-US" sz="2700" dirty="0" err="1" smtClean="0"/>
              <a:t>uvm_real</a:t>
            </a:r>
            <a:endParaRPr lang="en-US" sz="2700" dirty="0" smtClean="0"/>
          </a:p>
          <a:p>
            <a:pPr algn="just"/>
            <a:r>
              <a:rPr lang="en-US" sz="2700" dirty="0" smtClean="0"/>
              <a:t>HS_BURST and </a:t>
            </a:r>
            <a:r>
              <a:rPr lang="en-US" sz="2700" dirty="0" smtClean="0"/>
              <a:t>PWM_BURST </a:t>
            </a:r>
            <a:r>
              <a:rPr lang="en-US" sz="2700" dirty="0" smtClean="0"/>
              <a:t>Transfers </a:t>
            </a:r>
            <a:r>
              <a:rPr lang="en-US" sz="2700" dirty="0" smtClean="0"/>
              <a:t>were </a:t>
            </a:r>
            <a:r>
              <a:rPr lang="en-US" sz="2700" dirty="0" smtClean="0"/>
              <a:t>verified</a:t>
            </a:r>
            <a:endParaRPr lang="en-US" sz="27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Accellera Systems Initiative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20FFD-5868-4678-ACC2-C353669912D5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RX, TX transactions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Accellera Systems Initiative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911CC12-8E9A-49BF-AC1E-0475F8BB5EF0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grpSp>
        <p:nvGrpSpPr>
          <p:cNvPr id="6" name="Group 26"/>
          <p:cNvGrpSpPr/>
          <p:nvPr/>
        </p:nvGrpSpPr>
        <p:grpSpPr>
          <a:xfrm>
            <a:off x="1066800" y="2286000"/>
            <a:ext cx="7086600" cy="762000"/>
            <a:chOff x="1905000" y="2286000"/>
            <a:chExt cx="7086600" cy="762000"/>
          </a:xfrm>
        </p:grpSpPr>
        <p:grpSp>
          <p:nvGrpSpPr>
            <p:cNvPr id="9" name="Group 13"/>
            <p:cNvGrpSpPr/>
            <p:nvPr/>
          </p:nvGrpSpPr>
          <p:grpSpPr>
            <a:xfrm>
              <a:off x="2583256" y="2286000"/>
              <a:ext cx="5722543" cy="762000"/>
              <a:chOff x="2461909" y="2286000"/>
              <a:chExt cx="6148691" cy="762000"/>
            </a:xfrm>
          </p:grpSpPr>
          <p:sp>
            <p:nvSpPr>
              <p:cNvPr id="5" name="Rectangle 4"/>
              <p:cNvSpPr/>
              <p:nvPr/>
            </p:nvSpPr>
            <p:spPr>
              <a:xfrm>
                <a:off x="5943600" y="2362200"/>
                <a:ext cx="990600" cy="6096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Analog RX</a:t>
                </a:r>
                <a:endParaRPr lang="en-US" dirty="0"/>
              </a:p>
            </p:txBody>
          </p:sp>
          <p:sp>
            <p:nvSpPr>
              <p:cNvPr id="7" name="Rectangle 6"/>
              <p:cNvSpPr/>
              <p:nvPr/>
            </p:nvSpPr>
            <p:spPr>
              <a:xfrm>
                <a:off x="4267201" y="2286000"/>
                <a:ext cx="990600" cy="7620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8b/10bi8bit/10bit</a:t>
                </a:r>
                <a:br>
                  <a:rPr lang="en-US" dirty="0" smtClean="0"/>
                </a:br>
                <a:r>
                  <a:rPr lang="en-US" dirty="0" smtClean="0"/>
                  <a:t>Decoder</a:t>
                </a:r>
                <a:endParaRPr lang="en-US" dirty="0"/>
              </a:p>
            </p:txBody>
          </p:sp>
          <p:sp>
            <p:nvSpPr>
              <p:cNvPr id="8" name="Rectangle 7"/>
              <p:cNvSpPr/>
              <p:nvPr/>
            </p:nvSpPr>
            <p:spPr>
              <a:xfrm>
                <a:off x="2461909" y="2362200"/>
                <a:ext cx="1154350" cy="6096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 err="1" smtClean="0"/>
                  <a:t>RX_Rmmi</a:t>
                </a:r>
                <a:endParaRPr lang="en-US" sz="1600" dirty="0"/>
              </a:p>
            </p:txBody>
          </p:sp>
          <p:sp>
            <p:nvSpPr>
              <p:cNvPr id="10" name="Right Arrow 9"/>
              <p:cNvSpPr/>
              <p:nvPr/>
            </p:nvSpPr>
            <p:spPr>
              <a:xfrm>
                <a:off x="3585454" y="2590800"/>
                <a:ext cx="685800" cy="152400"/>
              </a:xfrm>
              <a:prstGeom prst="right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Right Arrow 10"/>
              <p:cNvSpPr/>
              <p:nvPr/>
            </p:nvSpPr>
            <p:spPr>
              <a:xfrm>
                <a:off x="5257800" y="2590800"/>
                <a:ext cx="685800" cy="152400"/>
              </a:xfrm>
              <a:prstGeom prst="right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Right Arrow 11"/>
              <p:cNvSpPr/>
              <p:nvPr/>
            </p:nvSpPr>
            <p:spPr>
              <a:xfrm>
                <a:off x="6934200" y="2590800"/>
                <a:ext cx="685800" cy="152400"/>
              </a:xfrm>
              <a:prstGeom prst="right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Rectangle 12"/>
              <p:cNvSpPr/>
              <p:nvPr/>
            </p:nvSpPr>
            <p:spPr>
              <a:xfrm>
                <a:off x="7620000" y="2286000"/>
                <a:ext cx="990600" cy="7620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10bit symbol data </a:t>
                </a:r>
                <a:endParaRPr lang="en-US" dirty="0"/>
              </a:p>
            </p:txBody>
          </p:sp>
        </p:grpSp>
        <p:sp>
          <p:nvSpPr>
            <p:cNvPr id="25" name="Right Arrow 24"/>
            <p:cNvSpPr/>
            <p:nvPr/>
          </p:nvSpPr>
          <p:spPr>
            <a:xfrm>
              <a:off x="1905000" y="2590800"/>
              <a:ext cx="685800" cy="152400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ight Arrow 25"/>
            <p:cNvSpPr/>
            <p:nvPr/>
          </p:nvSpPr>
          <p:spPr>
            <a:xfrm>
              <a:off x="8305800" y="2590800"/>
              <a:ext cx="685800" cy="152400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4" name="Group 30"/>
          <p:cNvGrpSpPr/>
          <p:nvPr/>
        </p:nvGrpSpPr>
        <p:grpSpPr>
          <a:xfrm>
            <a:off x="1066800" y="3733800"/>
            <a:ext cx="7010400" cy="762000"/>
            <a:chOff x="2057400" y="3733800"/>
            <a:chExt cx="7010400" cy="762000"/>
          </a:xfrm>
        </p:grpSpPr>
        <p:sp>
          <p:nvSpPr>
            <p:cNvPr id="28" name="Right Arrow 27"/>
            <p:cNvSpPr/>
            <p:nvPr/>
          </p:nvSpPr>
          <p:spPr>
            <a:xfrm>
              <a:off x="8534400" y="4038600"/>
              <a:ext cx="533400" cy="152400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5" name="Group 29"/>
            <p:cNvGrpSpPr/>
            <p:nvPr/>
          </p:nvGrpSpPr>
          <p:grpSpPr>
            <a:xfrm>
              <a:off x="2057400" y="3733800"/>
              <a:ext cx="6477000" cy="762000"/>
              <a:chOff x="2057400" y="3733800"/>
              <a:chExt cx="6477000" cy="762000"/>
            </a:xfrm>
          </p:grpSpPr>
          <p:grpSp>
            <p:nvGrpSpPr>
              <p:cNvPr id="17" name="Group 14"/>
              <p:cNvGrpSpPr/>
              <p:nvPr/>
            </p:nvGrpSpPr>
            <p:grpSpPr>
              <a:xfrm>
                <a:off x="2514600" y="3733800"/>
                <a:ext cx="6019800" cy="762000"/>
                <a:chOff x="2590800" y="2286000"/>
                <a:chExt cx="6019800" cy="762000"/>
              </a:xfrm>
            </p:grpSpPr>
            <p:sp>
              <p:nvSpPr>
                <p:cNvPr id="16" name="Rectangle 15"/>
                <p:cNvSpPr/>
                <p:nvPr/>
              </p:nvSpPr>
              <p:spPr>
                <a:xfrm>
                  <a:off x="5943600" y="2362200"/>
                  <a:ext cx="990600" cy="609600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 smtClean="0"/>
                    <a:t>Analog TX</a:t>
                  </a:r>
                  <a:endParaRPr lang="en-US" dirty="0"/>
                </a:p>
              </p:txBody>
            </p:sp>
            <p:sp>
              <p:nvSpPr>
                <p:cNvPr id="18" name="Rectangle 17"/>
                <p:cNvSpPr/>
                <p:nvPr/>
              </p:nvSpPr>
              <p:spPr>
                <a:xfrm>
                  <a:off x="4267200" y="2362200"/>
                  <a:ext cx="990600" cy="609600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 smtClean="0"/>
                    <a:t>8b/10bit</a:t>
                  </a:r>
                  <a:br>
                    <a:rPr lang="en-US" dirty="0" smtClean="0"/>
                  </a:br>
                  <a:r>
                    <a:rPr lang="en-US" dirty="0" smtClean="0"/>
                    <a:t>Encoder</a:t>
                  </a:r>
                  <a:endParaRPr lang="en-US" dirty="0"/>
                </a:p>
              </p:txBody>
            </p:sp>
            <p:sp>
              <p:nvSpPr>
                <p:cNvPr id="19" name="Rectangle 18"/>
                <p:cNvSpPr/>
                <p:nvPr/>
              </p:nvSpPr>
              <p:spPr>
                <a:xfrm>
                  <a:off x="2590800" y="2362200"/>
                  <a:ext cx="990600" cy="609600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600" dirty="0" err="1" smtClean="0"/>
                    <a:t>TX_Rmmi</a:t>
                  </a:r>
                  <a:endParaRPr lang="en-US" sz="1600" dirty="0"/>
                </a:p>
              </p:txBody>
            </p:sp>
            <p:sp>
              <p:nvSpPr>
                <p:cNvPr id="21" name="Right Arrow 20"/>
                <p:cNvSpPr/>
                <p:nvPr/>
              </p:nvSpPr>
              <p:spPr>
                <a:xfrm>
                  <a:off x="3581400" y="2590800"/>
                  <a:ext cx="685800" cy="152400"/>
                </a:xfrm>
                <a:prstGeom prst="rightArrow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2" name="Right Arrow 21"/>
                <p:cNvSpPr/>
                <p:nvPr/>
              </p:nvSpPr>
              <p:spPr>
                <a:xfrm>
                  <a:off x="5257800" y="2590800"/>
                  <a:ext cx="685800" cy="152400"/>
                </a:xfrm>
                <a:prstGeom prst="rightArrow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" name="Right Arrow 22"/>
                <p:cNvSpPr/>
                <p:nvPr/>
              </p:nvSpPr>
              <p:spPr>
                <a:xfrm>
                  <a:off x="6934200" y="2590800"/>
                  <a:ext cx="685800" cy="152400"/>
                </a:xfrm>
                <a:prstGeom prst="rightArrow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4" name="Rectangle 23"/>
                <p:cNvSpPr/>
                <p:nvPr/>
              </p:nvSpPr>
              <p:spPr>
                <a:xfrm>
                  <a:off x="7620000" y="2286000"/>
                  <a:ext cx="990600" cy="762000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 smtClean="0"/>
                    <a:t>8bit symbol data </a:t>
                  </a:r>
                  <a:endParaRPr lang="en-US" dirty="0"/>
                </a:p>
              </p:txBody>
            </p:sp>
          </p:grpSp>
          <p:sp>
            <p:nvSpPr>
              <p:cNvPr id="29" name="Right Arrow 28"/>
              <p:cNvSpPr/>
              <p:nvPr/>
            </p:nvSpPr>
            <p:spPr>
              <a:xfrm>
                <a:off x="2057400" y="4038600"/>
                <a:ext cx="457200" cy="152400"/>
              </a:xfrm>
              <a:prstGeom prst="right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8229600" cy="868362"/>
          </a:xfrm>
        </p:spPr>
        <p:txBody>
          <a:bodyPr/>
          <a:lstStyle/>
          <a:p>
            <a:r>
              <a:rPr lang="en-US" dirty="0" smtClean="0"/>
              <a:t>Portion of run script 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err="1" smtClean="0"/>
              <a:t>irun</a:t>
            </a:r>
            <a:r>
              <a:rPr lang="en-US" dirty="0" smtClean="0"/>
              <a:t> -</a:t>
            </a:r>
            <a:r>
              <a:rPr lang="en-US" dirty="0" err="1" smtClean="0"/>
              <a:t>uvm</a:t>
            </a:r>
            <a:r>
              <a:rPr lang="en-US" dirty="0" smtClean="0"/>
              <a:t> -TIMESCALE 1ns/1ns -v93  -messages -</a:t>
            </a:r>
            <a:r>
              <a:rPr lang="en-US" dirty="0" err="1" smtClean="0"/>
              <a:t>sv</a:t>
            </a:r>
            <a:r>
              <a:rPr lang="en-US" dirty="0" smtClean="0"/>
              <a:t> -</a:t>
            </a:r>
            <a:r>
              <a:rPr lang="en-US" dirty="0" err="1" smtClean="0"/>
              <a:t>linedebug</a:t>
            </a:r>
            <a:r>
              <a:rPr lang="en-US" dirty="0" smtClean="0"/>
              <a:t> -</a:t>
            </a:r>
            <a:r>
              <a:rPr lang="en-US" dirty="0" err="1" smtClean="0"/>
              <a:t>svseed</a:t>
            </a:r>
            <a:r>
              <a:rPr lang="en-US" dirty="0" smtClean="0"/>
              <a:t>  $</a:t>
            </a:r>
            <a:r>
              <a:rPr lang="en-US" dirty="0" err="1" smtClean="0"/>
              <a:t>user_seed</a:t>
            </a:r>
            <a:r>
              <a:rPr lang="en-US" dirty="0" smtClean="0"/>
              <a:t> -</a:t>
            </a:r>
            <a:r>
              <a:rPr lang="en-US" dirty="0" err="1" smtClean="0"/>
              <a:t>licqueue</a:t>
            </a:r>
            <a:r>
              <a:rPr lang="en-US" dirty="0" smtClean="0"/>
              <a:t> \</a:t>
            </a:r>
          </a:p>
          <a:p>
            <a:r>
              <a:rPr lang="en-US" dirty="0" smtClean="0"/>
              <a:t>         </a:t>
            </a:r>
            <a:r>
              <a:rPr lang="en-US" dirty="0" err="1" smtClean="0"/>
              <a:t>irun</a:t>
            </a:r>
            <a:r>
              <a:rPr lang="en-US" dirty="0" smtClean="0"/>
              <a:t>  -64bit -</a:t>
            </a:r>
            <a:r>
              <a:rPr lang="en-US" dirty="0" err="1" smtClean="0"/>
              <a:t>uvm</a:t>
            </a:r>
            <a:r>
              <a:rPr lang="en-US" dirty="0" smtClean="0"/>
              <a:t> -timescale 1ns/1ps \</a:t>
            </a:r>
          </a:p>
          <a:p>
            <a:r>
              <a:rPr lang="en-US" dirty="0" smtClean="0"/>
              <a:t>   	+</a:t>
            </a:r>
            <a:r>
              <a:rPr lang="en-US" dirty="0" err="1" smtClean="0"/>
              <a:t>mixedlan</a:t>
            </a:r>
            <a:r>
              <a:rPr lang="en-US" dirty="0" smtClean="0"/>
              <a:t> -</a:t>
            </a:r>
            <a:r>
              <a:rPr lang="en-US" dirty="0" err="1" smtClean="0"/>
              <a:t>dpiheader</a:t>
            </a:r>
            <a:r>
              <a:rPr lang="en-US" dirty="0" smtClean="0"/>
              <a:t> </a:t>
            </a:r>
            <a:r>
              <a:rPr lang="en-US" dirty="0" err="1" smtClean="0"/>
              <a:t>svdpi.h</a:t>
            </a:r>
            <a:r>
              <a:rPr lang="en-US" dirty="0" smtClean="0"/>
              <a:t> -</a:t>
            </a:r>
            <a:r>
              <a:rPr lang="en-US" dirty="0" err="1" smtClean="0"/>
              <a:t>nowarn</a:t>
            </a:r>
            <a:r>
              <a:rPr lang="en-US" dirty="0" smtClean="0"/>
              <a:t> TRNEGDEL \</a:t>
            </a:r>
          </a:p>
          <a:p>
            <a:r>
              <a:rPr lang="en-US" dirty="0" smtClean="0"/>
              <a:t>        </a:t>
            </a:r>
            <a:r>
              <a:rPr lang="en-US" dirty="0" smtClean="0">
                <a:solidFill>
                  <a:srgbClr val="C00000"/>
                </a:solidFill>
              </a:rPr>
              <a:t>+wreal_res_info \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        -</a:t>
            </a:r>
            <a:r>
              <a:rPr lang="en-US" dirty="0" err="1" smtClean="0">
                <a:solidFill>
                  <a:srgbClr val="C00000"/>
                </a:solidFill>
              </a:rPr>
              <a:t>wreal_resolution</a:t>
            </a:r>
            <a:r>
              <a:rPr lang="en-US" dirty="0" smtClean="0">
                <a:solidFill>
                  <a:srgbClr val="C00000"/>
                </a:solidFill>
              </a:rPr>
              <a:t> sum \</a:t>
            </a:r>
          </a:p>
          <a:p>
            <a:r>
              <a:rPr lang="en-US" dirty="0" smtClean="0"/>
              <a:t>        -access </a:t>
            </a:r>
            <a:r>
              <a:rPr lang="en-US" dirty="0" err="1" smtClean="0"/>
              <a:t>rwc</a:t>
            </a:r>
            <a:r>
              <a:rPr lang="en-US" dirty="0" smtClean="0"/>
              <a:t> \</a:t>
            </a:r>
          </a:p>
          <a:p>
            <a:r>
              <a:rPr lang="en-US" dirty="0" smtClean="0"/>
              <a:t>        -</a:t>
            </a:r>
            <a:r>
              <a:rPr lang="en-US" dirty="0" err="1" smtClean="0"/>
              <a:t>linedebug</a:t>
            </a:r>
            <a:r>
              <a:rPr lang="en-US" dirty="0" smtClean="0"/>
              <a:t> \</a:t>
            </a:r>
          </a:p>
          <a:p>
            <a:r>
              <a:rPr lang="en-US" dirty="0" smtClean="0"/>
              <a:t>       #-f ./</a:t>
            </a:r>
            <a:r>
              <a:rPr lang="en-US" dirty="0" err="1" smtClean="0"/>
              <a:t>flist.f</a:t>
            </a:r>
            <a:r>
              <a:rPr lang="en-US" dirty="0" smtClean="0"/>
              <a:t> \</a:t>
            </a:r>
          </a:p>
          <a:p>
            <a:r>
              <a:rPr lang="en-US" dirty="0" smtClean="0"/>
              <a:t>       -f ../compile/</a:t>
            </a:r>
            <a:r>
              <a:rPr lang="en-US" dirty="0" err="1" smtClean="0"/>
              <a:t>mphy_analog_model_compile_list_WREAL.fl</a:t>
            </a:r>
            <a:r>
              <a:rPr lang="en-US" dirty="0" smtClean="0"/>
              <a:t> \</a:t>
            </a:r>
          </a:p>
          <a:p>
            <a:r>
              <a:rPr lang="en-US" dirty="0" smtClean="0"/>
              <a:t>       -f ../compile/</a:t>
            </a:r>
            <a:r>
              <a:rPr lang="en-US" dirty="0" err="1" smtClean="0"/>
              <a:t>mphy_rtl_compile_list.fl</a:t>
            </a:r>
            <a:r>
              <a:rPr lang="en-US" dirty="0" smtClean="0"/>
              <a:t> \</a:t>
            </a:r>
          </a:p>
          <a:p>
            <a:r>
              <a:rPr lang="en-US" dirty="0" smtClean="0"/>
              <a:t>       -f ../compile/</a:t>
            </a:r>
            <a:r>
              <a:rPr lang="en-US" dirty="0" err="1" smtClean="0"/>
              <a:t>mphy_wreal_tb_compile_list.fl</a:t>
            </a:r>
            <a:r>
              <a:rPr lang="en-US" dirty="0" smtClean="0"/>
              <a:t> \</a:t>
            </a:r>
          </a:p>
          <a:p>
            <a:r>
              <a:rPr lang="en-US" dirty="0" smtClean="0"/>
              <a:t>            +UVM_TESTNAME=$</a:t>
            </a:r>
            <a:r>
              <a:rPr lang="en-US" dirty="0" err="1" smtClean="0"/>
              <a:t>testcase_name</a:t>
            </a:r>
            <a:r>
              <a:rPr lang="en-US" dirty="0" smtClean="0"/>
              <a:t> \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Accellera Systems Initiative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911CC12-8E9A-49BF-AC1E-0475F8BB5EF0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44562"/>
          </a:xfrm>
        </p:spPr>
        <p:txBody>
          <a:bodyPr/>
          <a:lstStyle/>
          <a:p>
            <a:r>
              <a:rPr lang="en-US" dirty="0" smtClean="0"/>
              <a:t>ISSUES AND CHALLENGES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HS_BURST &amp; PWM_BURST both were enabled simultaneously (which is not recommended), and we could see </a:t>
            </a:r>
            <a:r>
              <a:rPr lang="en-US" dirty="0" err="1" smtClean="0"/>
              <a:t>HiZ</a:t>
            </a:r>
            <a:r>
              <a:rPr lang="en-US" dirty="0" smtClean="0"/>
              <a:t> on Analog TX where it should be ‘1’ or ‘0’. </a:t>
            </a:r>
          </a:p>
          <a:p>
            <a:r>
              <a:rPr lang="en-US" dirty="0" smtClean="0"/>
              <a:t>Data conversion (8bit/10bit) was not happening properly, issue with 8bit /10 bit encoder, later it was resolved by designer.</a:t>
            </a:r>
          </a:p>
          <a:p>
            <a:r>
              <a:rPr lang="en-US" dirty="0" smtClean="0"/>
              <a:t>Connectivity bug in analog were found by modeling when compared both schematic results and model results.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Accellera Systems Initiative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911CC12-8E9A-49BF-AC1E-0475F8BB5EF0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14400"/>
          </a:xfrm>
        </p:spPr>
        <p:txBody>
          <a:bodyPr/>
          <a:lstStyle/>
          <a:p>
            <a:r>
              <a:rPr lang="en-US" dirty="0" smtClean="0"/>
              <a:t>TB BLOCK DIAGRAM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Accellera Systems Initiative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911CC12-8E9A-49BF-AC1E-0475F8BB5EF0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28800" y="1066800"/>
            <a:ext cx="5410199" cy="52923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8229600" cy="1020762"/>
          </a:xfrm>
        </p:spPr>
        <p:txBody>
          <a:bodyPr/>
          <a:lstStyle/>
          <a:p>
            <a:r>
              <a:rPr lang="en-US" dirty="0" smtClean="0"/>
              <a:t>SCORE BOARD DIAGRAM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Accellera Systems Initiative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911CC12-8E9A-49BF-AC1E-0475F8BB5EF0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21407" y="1600200"/>
            <a:ext cx="5441393" cy="464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68362"/>
          </a:xfrm>
        </p:spPr>
        <p:txBody>
          <a:bodyPr/>
          <a:lstStyle/>
          <a:p>
            <a:r>
              <a:rPr lang="en-US" dirty="0" smtClean="0"/>
              <a:t>SEQUENCE FLOW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Accellera Systems Initiative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911CC12-8E9A-49BF-AC1E-0475F8BB5EF0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95400" y="1752600"/>
            <a:ext cx="6477000" cy="4273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90600"/>
          </a:xfrm>
        </p:spPr>
        <p:txBody>
          <a:bodyPr>
            <a:normAutofit/>
          </a:bodyPr>
          <a:lstStyle/>
          <a:p>
            <a:r>
              <a:rPr lang="en-US" dirty="0" smtClean="0"/>
              <a:t>ASSERTIONS/CHECKERS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28600" y="1219200"/>
            <a:ext cx="8686800" cy="4724401"/>
          </a:xfrm>
        </p:spPr>
        <p:txBody>
          <a:bodyPr>
            <a:normAutofit fontScale="55000" lnSpcReduction="20000"/>
          </a:bodyPr>
          <a:lstStyle/>
          <a:p>
            <a:r>
              <a:rPr lang="en-US" dirty="0" smtClean="0"/>
              <a:t>Example </a:t>
            </a:r>
          </a:p>
          <a:p>
            <a:r>
              <a:rPr lang="en-US" sz="2200" i="1" dirty="0" smtClean="0"/>
              <a:t>always@(</a:t>
            </a:r>
            <a:r>
              <a:rPr lang="en-US" sz="2200" i="1" dirty="0" err="1" smtClean="0"/>
              <a:t>posedge</a:t>
            </a:r>
            <a:r>
              <a:rPr lang="en-US" sz="2200" i="1" dirty="0" smtClean="0"/>
              <a:t> </a:t>
            </a:r>
            <a:r>
              <a:rPr lang="en-US" sz="2200" i="1" dirty="0" err="1" smtClean="0"/>
              <a:t>clk</a:t>
            </a:r>
            <a:r>
              <a:rPr lang="en-US" sz="2200" i="1" dirty="0" smtClean="0"/>
              <a:t>)</a:t>
            </a:r>
          </a:p>
          <a:p>
            <a:pPr>
              <a:buNone/>
            </a:pPr>
            <a:r>
              <a:rPr lang="en-US" sz="2200" i="1" dirty="0" smtClean="0"/>
              <a:t>        assert((1.68 &lt; = </a:t>
            </a:r>
            <a:r>
              <a:rPr lang="en-US" sz="2200" i="1" dirty="0" err="1" smtClean="0"/>
              <a:t>top.VDDH_SUPPLY</a:t>
            </a:r>
            <a:r>
              <a:rPr lang="en-US" sz="2200" i="1" dirty="0" smtClean="0"/>
              <a:t>)&amp;&amp; (</a:t>
            </a:r>
            <a:r>
              <a:rPr lang="en-US" sz="2200" i="1" dirty="0" err="1" smtClean="0"/>
              <a:t>top.VDDH_SUPPLY</a:t>
            </a:r>
            <a:r>
              <a:rPr lang="en-US" sz="2200" i="1" dirty="0" smtClean="0"/>
              <a:t>&lt;= 1.8))</a:t>
            </a:r>
          </a:p>
          <a:p>
            <a:pPr>
              <a:buNone/>
            </a:pPr>
            <a:r>
              <a:rPr lang="en-US" sz="2200" i="1" dirty="0" smtClean="0"/>
              <a:t>        else $error (“supply &gt; 1.8”)</a:t>
            </a:r>
          </a:p>
          <a:p>
            <a:pPr>
              <a:buNone/>
            </a:pPr>
            <a:endParaRPr lang="en-US" i="1" dirty="0" smtClean="0"/>
          </a:p>
          <a:p>
            <a:r>
              <a:rPr lang="en-US" sz="2200" i="1" dirty="0" smtClean="0"/>
              <a:t>always@(</a:t>
            </a:r>
            <a:r>
              <a:rPr lang="en-US" sz="2200" i="1" dirty="0" err="1" smtClean="0"/>
              <a:t>posedge</a:t>
            </a:r>
            <a:r>
              <a:rPr lang="en-US" sz="2200" i="1" dirty="0" smtClean="0"/>
              <a:t> </a:t>
            </a:r>
            <a:r>
              <a:rPr lang="en-US" sz="2200" i="1" dirty="0" err="1" smtClean="0"/>
              <a:t>clk</a:t>
            </a:r>
            <a:r>
              <a:rPr lang="en-US" sz="2200" i="1" dirty="0" smtClean="0"/>
              <a:t>)</a:t>
            </a:r>
          </a:p>
          <a:p>
            <a:pPr>
              <a:buFont typeface="Arial" pitchFamily="34" charset="0"/>
              <a:buNone/>
            </a:pPr>
            <a:r>
              <a:rPr lang="en-US" sz="2200" i="1" dirty="0" smtClean="0"/>
              <a:t>        assert((0.68 &lt; = </a:t>
            </a:r>
            <a:r>
              <a:rPr lang="en-US" sz="2200" i="1" dirty="0" err="1" smtClean="0"/>
              <a:t>top.VDDH_SUPPLY</a:t>
            </a:r>
            <a:r>
              <a:rPr lang="en-US" sz="2200" i="1" dirty="0" smtClean="0"/>
              <a:t>)&amp;&amp; (</a:t>
            </a:r>
            <a:r>
              <a:rPr lang="en-US" sz="2200" i="1" dirty="0" err="1" smtClean="0"/>
              <a:t>top.VDDH_SUPPLY</a:t>
            </a:r>
            <a:r>
              <a:rPr lang="en-US" sz="2200" i="1" dirty="0" smtClean="0"/>
              <a:t>&lt;= 0.8))</a:t>
            </a:r>
          </a:p>
          <a:p>
            <a:pPr>
              <a:buFont typeface="Arial" pitchFamily="34" charset="0"/>
              <a:buNone/>
            </a:pPr>
            <a:r>
              <a:rPr lang="en-US" sz="2200" i="1" dirty="0" smtClean="0"/>
              <a:t>        else $error (“supply &gt; 0.8”)</a:t>
            </a:r>
          </a:p>
          <a:p>
            <a:pPr>
              <a:buFont typeface="Arial" pitchFamily="34" charset="0"/>
              <a:buNone/>
            </a:pPr>
            <a:endParaRPr lang="en-US" sz="2200" i="1" dirty="0" smtClean="0"/>
          </a:p>
          <a:p>
            <a:pPr>
              <a:buFont typeface="Arial" pitchFamily="34" charset="0"/>
              <a:buNone/>
            </a:pPr>
            <a:r>
              <a:rPr lang="en-US" sz="2200" dirty="0" smtClean="0"/>
              <a:t>Support for </a:t>
            </a:r>
            <a:r>
              <a:rPr lang="en-US" sz="2200" dirty="0" err="1" smtClean="0"/>
              <a:t>wreal</a:t>
            </a:r>
            <a:r>
              <a:rPr lang="en-US" sz="2200" dirty="0" smtClean="0"/>
              <a:t> in PSL: </a:t>
            </a:r>
            <a:r>
              <a:rPr lang="en-US" sz="2200" i="1" dirty="0" err="1" smtClean="0"/>
              <a:t>wreal</a:t>
            </a:r>
            <a:r>
              <a:rPr lang="en-US" sz="2200" dirty="0" smtClean="0"/>
              <a:t> net type represents a real-valued physical connection between structural entities in some vendor implementation of the </a:t>
            </a:r>
            <a:r>
              <a:rPr lang="en-US" sz="2200" dirty="0" err="1" smtClean="0"/>
              <a:t>verilog</a:t>
            </a:r>
            <a:r>
              <a:rPr lang="en-US" sz="2200" dirty="0" smtClean="0"/>
              <a:t> AMS language.</a:t>
            </a:r>
          </a:p>
          <a:p>
            <a:pPr>
              <a:buFont typeface="Arial" pitchFamily="34" charset="0"/>
              <a:buNone/>
            </a:pPr>
            <a:r>
              <a:rPr lang="en-US" sz="2200" dirty="0" smtClean="0"/>
              <a:t>Expressions involving such </a:t>
            </a:r>
            <a:r>
              <a:rPr lang="en-US" sz="2200" i="1" dirty="0" err="1" smtClean="0"/>
              <a:t>wreal</a:t>
            </a:r>
            <a:r>
              <a:rPr lang="en-US" sz="2200" i="1" dirty="0" smtClean="0"/>
              <a:t> </a:t>
            </a:r>
            <a:r>
              <a:rPr lang="en-US" sz="2200" dirty="0" smtClean="0"/>
              <a:t>type objects that are explicitly  declared can </a:t>
            </a:r>
            <a:r>
              <a:rPr lang="en-US" sz="2200" dirty="0" err="1" smtClean="0"/>
              <a:t>appera</a:t>
            </a:r>
            <a:r>
              <a:rPr lang="en-US" sz="2200" dirty="0" smtClean="0"/>
              <a:t> within PSL assertions in </a:t>
            </a:r>
            <a:r>
              <a:rPr lang="en-US" sz="2200" dirty="0" err="1" smtClean="0"/>
              <a:t>boolean</a:t>
            </a:r>
            <a:r>
              <a:rPr lang="en-US" sz="2200" dirty="0" smtClean="0"/>
              <a:t> expressions, clocking expressions </a:t>
            </a:r>
            <a:r>
              <a:rPr lang="en-US" sz="2200" dirty="0" err="1" smtClean="0"/>
              <a:t>ans</a:t>
            </a:r>
            <a:r>
              <a:rPr lang="en-US" sz="2200" dirty="0" smtClean="0"/>
              <a:t> as actual arguments in property and sequence instances.</a:t>
            </a:r>
          </a:p>
          <a:p>
            <a:pPr>
              <a:buFont typeface="Arial" pitchFamily="34" charset="0"/>
              <a:buNone/>
            </a:pPr>
            <a:r>
              <a:rPr lang="en-US" sz="2200" i="1" dirty="0" smtClean="0"/>
              <a:t>  </a:t>
            </a:r>
            <a:r>
              <a:rPr lang="en-US" sz="2200" i="1" dirty="0" err="1" smtClean="0"/>
              <a:t>wreal</a:t>
            </a:r>
            <a:r>
              <a:rPr lang="en-US" sz="2200" i="1" dirty="0" smtClean="0"/>
              <a:t> mywreal1, mywreal2;</a:t>
            </a:r>
          </a:p>
          <a:p>
            <a:pPr>
              <a:buFont typeface="Arial" pitchFamily="34" charset="0"/>
              <a:buNone/>
            </a:pPr>
            <a:r>
              <a:rPr lang="en-US" sz="2200" i="1" dirty="0" smtClean="0"/>
              <a:t>  </a:t>
            </a:r>
            <a:r>
              <a:rPr lang="en-US" sz="2200" i="1" dirty="0" err="1" smtClean="0"/>
              <a:t>reg</a:t>
            </a:r>
            <a:r>
              <a:rPr lang="en-US" sz="2200" i="1" dirty="0" smtClean="0"/>
              <a:t> </a:t>
            </a:r>
            <a:r>
              <a:rPr lang="en-US" sz="2200" i="1" dirty="0" err="1" smtClean="0"/>
              <a:t>clk</a:t>
            </a:r>
            <a:r>
              <a:rPr lang="en-US" sz="2200" i="1" dirty="0" smtClean="0"/>
              <a:t>;</a:t>
            </a:r>
          </a:p>
          <a:p>
            <a:pPr>
              <a:buFont typeface="Arial" pitchFamily="34" charset="0"/>
              <a:buNone/>
            </a:pPr>
            <a:r>
              <a:rPr lang="en-US" sz="2200" i="1" dirty="0" smtClean="0"/>
              <a:t>  // </a:t>
            </a:r>
            <a:r>
              <a:rPr lang="en-US" sz="2200" i="1" dirty="0" err="1" smtClean="0"/>
              <a:t>psl</a:t>
            </a:r>
            <a:r>
              <a:rPr lang="en-US" sz="2200" i="1" dirty="0" smtClean="0"/>
              <a:t> assert always ((mywreal1 &gt; 1.68; mywreal2 &lt; 1.8))@(</a:t>
            </a:r>
            <a:r>
              <a:rPr lang="en-US" sz="2200" i="1" dirty="0" err="1" smtClean="0"/>
              <a:t>posedge</a:t>
            </a:r>
            <a:r>
              <a:rPr lang="en-US" sz="2200" i="1" dirty="0" smtClean="0"/>
              <a:t> </a:t>
            </a:r>
            <a:r>
              <a:rPr lang="en-US" sz="2200" i="1" dirty="0" err="1" smtClean="0"/>
              <a:t>clk</a:t>
            </a:r>
            <a:r>
              <a:rPr lang="en-US" sz="2200" i="1" dirty="0" smtClean="0"/>
              <a:t>);</a:t>
            </a:r>
          </a:p>
          <a:p>
            <a:pPr>
              <a:buFont typeface="Arial" pitchFamily="34" charset="0"/>
              <a:buNone/>
            </a:pPr>
            <a:endParaRPr lang="en-US" sz="2200" dirty="0" smtClean="0"/>
          </a:p>
          <a:p>
            <a:pPr>
              <a:buFont typeface="Arial" pitchFamily="34" charset="0"/>
              <a:buNone/>
            </a:pPr>
            <a:r>
              <a:rPr lang="en-US" sz="2200" dirty="0" smtClean="0"/>
              <a:t>Analog events in assertion clocking:</a:t>
            </a:r>
          </a:p>
          <a:p>
            <a:pPr>
              <a:buFont typeface="Arial" pitchFamily="34" charset="0"/>
              <a:buNone/>
            </a:pPr>
            <a:r>
              <a:rPr lang="en-US" sz="2200" dirty="0" smtClean="0"/>
              <a:t> </a:t>
            </a:r>
            <a:r>
              <a:rPr lang="en-US" sz="2200" dirty="0" err="1" smtClean="0"/>
              <a:t>verilog</a:t>
            </a:r>
            <a:r>
              <a:rPr lang="en-US" sz="2200" dirty="0" smtClean="0"/>
              <a:t>-AMS (electrical) analog event functions cross and above are supported as clocking events in PSL assertion.</a:t>
            </a:r>
          </a:p>
          <a:p>
            <a:pPr>
              <a:buFont typeface="Arial" pitchFamily="34" charset="0"/>
              <a:buNone/>
            </a:pPr>
            <a:endParaRPr lang="en-US" sz="2200" dirty="0" smtClean="0"/>
          </a:p>
          <a:p>
            <a:pPr>
              <a:buFont typeface="Arial" pitchFamily="34" charset="0"/>
              <a:buNone/>
            </a:pPr>
            <a:r>
              <a:rPr lang="en-US" sz="2200" i="1" dirty="0" smtClean="0"/>
              <a:t>Electrical sig1, sig2, sig3;</a:t>
            </a:r>
          </a:p>
          <a:p>
            <a:pPr>
              <a:buFont typeface="Arial" pitchFamily="34" charset="0"/>
              <a:buNone/>
            </a:pPr>
            <a:r>
              <a:rPr lang="en-US" sz="2200" i="1" dirty="0" smtClean="0"/>
              <a:t> </a:t>
            </a:r>
            <a:r>
              <a:rPr lang="en-US" sz="2200" i="1" dirty="0" err="1" smtClean="0"/>
              <a:t>reg</a:t>
            </a:r>
            <a:r>
              <a:rPr lang="en-US" sz="2200" i="1" dirty="0" smtClean="0"/>
              <a:t> a, b;</a:t>
            </a:r>
          </a:p>
          <a:p>
            <a:pPr>
              <a:buFont typeface="Arial" pitchFamily="34" charset="0"/>
              <a:buNone/>
            </a:pPr>
            <a:r>
              <a:rPr lang="en-US" sz="2200" i="1" dirty="0" smtClean="0"/>
              <a:t> //</a:t>
            </a:r>
            <a:r>
              <a:rPr lang="en-US" sz="2200" i="1" dirty="0" err="1" smtClean="0"/>
              <a:t>psl</a:t>
            </a:r>
            <a:r>
              <a:rPr lang="en-US" sz="2200" i="1" dirty="0" smtClean="0"/>
              <a:t> assert always ((V(sig1)&gt;0.0;a) |=&gt; (V(sig2)&lt;0.3;b)) @ cross (V(sig3)-0.0)); </a:t>
            </a:r>
          </a:p>
          <a:p>
            <a:pPr>
              <a:buFont typeface="Arial" pitchFamily="34" charset="0"/>
              <a:buNone/>
            </a:pPr>
            <a:r>
              <a:rPr lang="en-US" sz="2200" dirty="0" smtClean="0"/>
              <a:t> 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Accellera Systems Initiative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911CC12-8E9A-49BF-AC1E-0475F8BB5EF0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066800"/>
          </a:xfrm>
        </p:spPr>
        <p:txBody>
          <a:bodyPr>
            <a:normAutofit/>
          </a:bodyPr>
          <a:lstStyle/>
          <a:p>
            <a:r>
              <a:rPr lang="en-US" dirty="0" smtClean="0"/>
              <a:t>ASSERTIONS/CHECKERS Contd..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 smtClean="0"/>
              <a:t>Threshold_checker</a:t>
            </a:r>
            <a:r>
              <a:rPr lang="en-US" b="1" dirty="0" smtClean="0"/>
              <a:t>:  </a:t>
            </a:r>
            <a:r>
              <a:rPr lang="en-US" dirty="0" smtClean="0"/>
              <a:t>Checks that analog signal remains within a given high and low threshold. Can perform this check synchronously or asynchronously.</a:t>
            </a:r>
          </a:p>
          <a:p>
            <a:r>
              <a:rPr lang="en-US" b="1" dirty="0" err="1" smtClean="0"/>
              <a:t>Frequency_checker</a:t>
            </a:r>
            <a:r>
              <a:rPr lang="en-US" b="1" dirty="0" smtClean="0"/>
              <a:t> : </a:t>
            </a:r>
            <a:r>
              <a:rPr lang="en-US" dirty="0" smtClean="0"/>
              <a:t>Checks that analog signal frequency is within a given tolerance.</a:t>
            </a:r>
          </a:p>
          <a:p>
            <a:r>
              <a:rPr lang="en-US" b="1" dirty="0" err="1" smtClean="0"/>
              <a:t>Stability_checker</a:t>
            </a:r>
            <a:r>
              <a:rPr lang="en-US" b="1" dirty="0" smtClean="0"/>
              <a:t>:</a:t>
            </a:r>
            <a:r>
              <a:rPr lang="en-US" dirty="0" smtClean="0"/>
              <a:t> Checks that analog signal remains below or above a given threshold. Can perform this check synchronously or asynchronously.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Accellera Systems Initiative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20FFD-5868-4678-ACC2-C353669912D5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868362"/>
          </a:xfrm>
        </p:spPr>
        <p:txBody>
          <a:bodyPr/>
          <a:lstStyle/>
          <a:p>
            <a:r>
              <a:rPr lang="en-US" dirty="0" smtClean="0"/>
              <a:t>INTRODUCTION 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>
          <a:xfrm>
            <a:off x="152400" y="1295400"/>
            <a:ext cx="4953000" cy="47244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Need for mixed-signal designs for consumer products growing rapidly  </a:t>
            </a:r>
          </a:p>
          <a:p>
            <a:pPr lvl="1"/>
            <a:r>
              <a:rPr lang="en-US" dirty="0" smtClean="0"/>
              <a:t>Smart phones, </a:t>
            </a:r>
          </a:p>
          <a:p>
            <a:pPr lvl="1"/>
            <a:r>
              <a:rPr lang="en-US" dirty="0" smtClean="0"/>
              <a:t>LEDs (TVs, bulbs etc.,)</a:t>
            </a:r>
          </a:p>
          <a:p>
            <a:pPr lvl="1"/>
            <a:r>
              <a:rPr lang="en-US" dirty="0" smtClean="0"/>
              <a:t>Digital cameras and watches</a:t>
            </a:r>
          </a:p>
          <a:p>
            <a:pPr lvl="1"/>
            <a:r>
              <a:rPr lang="en-US" dirty="0" smtClean="0"/>
              <a:t>Storage devices </a:t>
            </a:r>
          </a:p>
          <a:p>
            <a:pPr lvl="1"/>
            <a:r>
              <a:rPr lang="en-US" dirty="0" smtClean="0"/>
              <a:t>And other High end technology devices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2800" dirty="0" smtClean="0"/>
              <a:t>Mixed signal designs verification and time to market are becoming more and more challenging</a:t>
            </a:r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Accellera Systems Initiative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20FFD-5868-4678-ACC2-C353669912D5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13" name="Content Placeholder 12" descr="Gadget-Gifts-for-Men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953000" y="1676400"/>
            <a:ext cx="4038600" cy="4114799"/>
          </a:xfrm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Autofit/>
          </a:bodyPr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Accellera Systems Initiative</a:t>
            </a: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77852F-9151-4853-BCAD-1A8F018BE5A1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800600" y="1066800"/>
            <a:ext cx="4038600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00600" y="3429000"/>
            <a:ext cx="40386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419600" cy="45259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End to end Results:</a:t>
            </a:r>
          </a:p>
          <a:p>
            <a:r>
              <a:rPr lang="en-US" dirty="0" smtClean="0"/>
              <a:t>MPHY_TOP: </a:t>
            </a:r>
          </a:p>
          <a:p>
            <a:r>
              <a:rPr lang="en-US" dirty="0" smtClean="0"/>
              <a:t>code coverage: 79.84% </a:t>
            </a:r>
          </a:p>
          <a:p>
            <a:r>
              <a:rPr lang="en-US" dirty="0" smtClean="0"/>
              <a:t>functional coverage: 100% </a:t>
            </a:r>
          </a:p>
          <a:p>
            <a:endParaRPr lang="en-US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92162"/>
          </a:xfrm>
        </p:spPr>
        <p:txBody>
          <a:bodyPr/>
          <a:lstStyle/>
          <a:p>
            <a:r>
              <a:rPr lang="en-US" dirty="0" smtClean="0"/>
              <a:t>Results Contd..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4958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MPHY_ANA_TOP Results:</a:t>
            </a:r>
          </a:p>
          <a:p>
            <a:r>
              <a:rPr lang="en-US" dirty="0" smtClean="0"/>
              <a:t>Code coverage: 73.63%</a:t>
            </a:r>
          </a:p>
          <a:p>
            <a:r>
              <a:rPr lang="en-US" dirty="0" smtClean="0"/>
              <a:t>Functional Coverage: 100%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Accellera Systems Initiative</a:t>
            </a: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77852F-9151-4853-BCAD-1A8F018BE5A1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  <p:pic>
        <p:nvPicPr>
          <p:cNvPr id="4099" name="Picture 3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800600" y="3429000"/>
            <a:ext cx="403860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00600" y="1371600"/>
            <a:ext cx="4038600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8229600" cy="868362"/>
          </a:xfrm>
        </p:spPr>
        <p:txBody>
          <a:bodyPr/>
          <a:lstStyle/>
          <a:p>
            <a:r>
              <a:rPr lang="en-US" dirty="0" smtClean="0"/>
              <a:t>Coverage group  and Cover points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Accellera Systems Initiative</a:t>
            </a: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77852F-9151-4853-BCAD-1A8F018BE5A1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  <p:pic>
        <p:nvPicPr>
          <p:cNvPr id="7171" name="Picture 3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648200" y="1600200"/>
            <a:ext cx="40386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9600" y="1600200"/>
            <a:ext cx="3895725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792162"/>
          </a:xfrm>
        </p:spPr>
        <p:txBody>
          <a:bodyPr/>
          <a:lstStyle/>
          <a:p>
            <a:r>
              <a:rPr lang="en-US" dirty="0" smtClean="0"/>
              <a:t>Acknowledgements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algn="just">
              <a:buNone/>
            </a:pPr>
            <a:r>
              <a:rPr lang="en-US" dirty="0" smtClean="0"/>
              <a:t>	We would like to thank </a:t>
            </a:r>
            <a:r>
              <a:rPr lang="en-US" i="1" dirty="0" err="1" smtClean="0"/>
              <a:t>Ranganath</a:t>
            </a:r>
            <a:r>
              <a:rPr lang="en-US" i="1" dirty="0" smtClean="0"/>
              <a:t> </a:t>
            </a:r>
            <a:r>
              <a:rPr lang="en-US" i="1" dirty="0" err="1" smtClean="0"/>
              <a:t>Polimera</a:t>
            </a:r>
            <a:r>
              <a:rPr lang="en-US" i="1" dirty="0" smtClean="0"/>
              <a:t>, </a:t>
            </a:r>
            <a:r>
              <a:rPr lang="en-US" i="1" dirty="0" err="1" smtClean="0"/>
              <a:t>Thyagarajula</a:t>
            </a:r>
            <a:r>
              <a:rPr lang="en-US" i="1" dirty="0" smtClean="0"/>
              <a:t> Naidu </a:t>
            </a:r>
            <a:r>
              <a:rPr lang="en-US" i="1" dirty="0" err="1" smtClean="0"/>
              <a:t>Gurajala</a:t>
            </a:r>
            <a:r>
              <a:rPr lang="en-US" i="1" dirty="0" smtClean="0"/>
              <a:t>, </a:t>
            </a:r>
            <a:r>
              <a:rPr lang="en-US" i="1" dirty="0" err="1" smtClean="0"/>
              <a:t>Anoop</a:t>
            </a:r>
            <a:r>
              <a:rPr lang="en-US" i="1" dirty="0" smtClean="0"/>
              <a:t> MS </a:t>
            </a:r>
            <a:r>
              <a:rPr lang="en-US" dirty="0" smtClean="0"/>
              <a:t>and</a:t>
            </a:r>
            <a:r>
              <a:rPr lang="en-US" i="1" dirty="0" smtClean="0"/>
              <a:t> </a:t>
            </a:r>
            <a:r>
              <a:rPr lang="en-US" i="1" dirty="0" err="1" smtClean="0"/>
              <a:t>Ramprasad</a:t>
            </a:r>
            <a:r>
              <a:rPr lang="en-US" i="1" dirty="0" smtClean="0"/>
              <a:t> </a:t>
            </a:r>
            <a:r>
              <a:rPr lang="en-US" i="1" dirty="0" err="1" smtClean="0"/>
              <a:t>Banakar</a:t>
            </a:r>
            <a:r>
              <a:rPr lang="en-US" dirty="0" smtClean="0"/>
              <a:t> for their vital contribution, help and support during the project execution.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Accellera Systems Initiative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20FFD-5868-4678-ACC2-C353669912D5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020762"/>
          </a:xfrm>
        </p:spPr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www.mipi.org</a:t>
            </a:r>
            <a:endParaRPr lang="en-US" dirty="0" smtClean="0"/>
          </a:p>
          <a:p>
            <a:r>
              <a:rPr lang="en-US" dirty="0" smtClean="0">
                <a:hlinkClick r:id="rId3"/>
              </a:rPr>
              <a:t>www.accellera.org</a:t>
            </a:r>
            <a:endParaRPr lang="en-US" dirty="0" smtClean="0"/>
          </a:p>
          <a:p>
            <a:r>
              <a:rPr lang="en-US" dirty="0" smtClean="0">
                <a:hlinkClick r:id="rId4"/>
              </a:rPr>
              <a:t>www.cadence.com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Accellera Systems Initiative</a:t>
            </a: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77852F-9151-4853-BCAD-1A8F018BE5A1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762000" y="2971800"/>
            <a:ext cx="7772400" cy="1470025"/>
          </a:xfrm>
        </p:spPr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228600" y="1447800"/>
            <a:ext cx="8610600" cy="838200"/>
          </a:xfrm>
        </p:spPr>
        <p:txBody>
          <a:bodyPr>
            <a:noAutofit/>
          </a:bodyPr>
          <a:lstStyle/>
          <a:p>
            <a:r>
              <a:rPr lang="en-US" sz="4400" dirty="0" smtClean="0">
                <a:solidFill>
                  <a:schemeClr val="tx1"/>
                </a:solidFill>
                <a:latin typeface="+mj-lt"/>
              </a:rPr>
              <a:t>Thank you for your Interest and Time</a:t>
            </a:r>
            <a:endParaRPr lang="en-US" sz="44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Accellera Systems Initiative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20FFD-5868-4678-ACC2-C353669912D5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8438"/>
            <a:ext cx="8229600" cy="792162"/>
          </a:xfrm>
        </p:spPr>
        <p:txBody>
          <a:bodyPr>
            <a:normAutofit/>
          </a:bodyPr>
          <a:lstStyle/>
          <a:p>
            <a:r>
              <a:rPr lang="en-US" dirty="0" smtClean="0"/>
              <a:t>Mixed-Signal Verification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495800"/>
          </a:xfrm>
        </p:spPr>
        <p:txBody>
          <a:bodyPr>
            <a:normAutofit/>
          </a:bodyPr>
          <a:lstStyle/>
          <a:p>
            <a:pPr algn="just"/>
            <a:r>
              <a:rPr lang="en-US" sz="2400" dirty="0" smtClean="0"/>
              <a:t>Mixed-signal verification involves many different levels of abstraction</a:t>
            </a:r>
          </a:p>
          <a:p>
            <a:pPr algn="just"/>
            <a:r>
              <a:rPr lang="en-US" sz="2400" dirty="0" smtClean="0"/>
              <a:t>Transistor-level simulation with Spice remains the gold standard for analog IP verification</a:t>
            </a:r>
          </a:p>
          <a:p>
            <a:pPr lvl="1" algn="just"/>
            <a:r>
              <a:rPr lang="en-US" sz="2200" dirty="0" smtClean="0"/>
              <a:t>Provides high accuracy</a:t>
            </a:r>
          </a:p>
          <a:p>
            <a:pPr lvl="1" algn="just"/>
            <a:r>
              <a:rPr lang="en-US" sz="2200" dirty="0" smtClean="0"/>
              <a:t>Very slow until extremely selectively</a:t>
            </a:r>
          </a:p>
          <a:p>
            <a:pPr marL="342900" lvl="1" indent="-342900" algn="just">
              <a:buFont typeface="Arial" pitchFamily="34" charset="0"/>
              <a:buChar char="•"/>
            </a:pPr>
            <a:r>
              <a:rPr lang="en-US" dirty="0" smtClean="0"/>
              <a:t>To achieve reasonable simulation speeds, mixed-signal teams employ analog behavioral modeling</a:t>
            </a:r>
          </a:p>
          <a:p>
            <a:pPr lvl="1" algn="just"/>
            <a:r>
              <a:rPr lang="en-US" sz="2200" dirty="0" smtClean="0"/>
              <a:t>five to 100 times faster than Spice</a:t>
            </a:r>
          </a:p>
          <a:p>
            <a:pPr lvl="1" algn="just"/>
            <a:r>
              <a:rPr lang="en-US" sz="2200" dirty="0" smtClean="0"/>
              <a:t>The actual speedup varies widely depending on the application and the level of detail in the model</a:t>
            </a:r>
          </a:p>
          <a:p>
            <a:pPr lvl="1">
              <a:buNone/>
            </a:pPr>
            <a:endParaRPr lang="en-US" sz="1400" dirty="0" smtClean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Accellera Systems Initiative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911CC12-8E9A-49BF-AC1E-0475F8BB5EF0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14400"/>
          </a:xfrm>
        </p:spPr>
        <p:txBody>
          <a:bodyPr/>
          <a:lstStyle/>
          <a:p>
            <a:r>
              <a:rPr lang="en-US" dirty="0" smtClean="0"/>
              <a:t>Mixed-Signal Verification Contd..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48199"/>
          </a:xfrm>
        </p:spPr>
        <p:txBody>
          <a:bodyPr>
            <a:normAutofit fontScale="92500"/>
          </a:bodyPr>
          <a:lstStyle/>
          <a:p>
            <a:pPr algn="just"/>
            <a:r>
              <a:rPr lang="en-US" dirty="0" smtClean="0"/>
              <a:t>As design complexity increases, </a:t>
            </a:r>
          </a:p>
          <a:p>
            <a:pPr lvl="1" algn="just"/>
            <a:r>
              <a:rPr lang="en-US" dirty="0" smtClean="0"/>
              <a:t>The cost of simulations increases in a non-linear fashion</a:t>
            </a:r>
          </a:p>
          <a:p>
            <a:pPr lvl="1" algn="just"/>
            <a:r>
              <a:rPr lang="en-US" dirty="0" smtClean="0"/>
              <a:t>For full-chip verification, the cost becomes too high (prohibitive)</a:t>
            </a:r>
          </a:p>
          <a:p>
            <a:pPr lvl="2" algn="just"/>
            <a:r>
              <a:rPr lang="en-US" sz="2200" dirty="0" smtClean="0"/>
              <a:t>It is no longer possible to meet all verification goals. </a:t>
            </a:r>
          </a:p>
          <a:p>
            <a:pPr lvl="2" algn="just"/>
            <a:r>
              <a:rPr lang="en-US" sz="2200" dirty="0" smtClean="0"/>
              <a:t>Results in chip re-spins and delays.</a:t>
            </a:r>
          </a:p>
          <a:p>
            <a:pPr algn="just"/>
            <a:r>
              <a:rPr lang="en-US" dirty="0" smtClean="0"/>
              <a:t> The block verification process </a:t>
            </a:r>
          </a:p>
          <a:p>
            <a:pPr lvl="1" algn="just"/>
            <a:r>
              <a:rPr lang="en-US" dirty="0" smtClean="0"/>
              <a:t>Does not cover possibilities, when the block is integrated  in the SoCs. </a:t>
            </a:r>
          </a:p>
          <a:p>
            <a:pPr algn="just"/>
            <a:r>
              <a:rPr lang="en-US" dirty="0" smtClean="0"/>
              <a:t>In the absence of top-down verification plan, these errors typically caught at the later stages of verification which further impacts time to market delay. 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Accellera Systems Initiative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20FFD-5868-4678-ACC2-C353669912D5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8229600" cy="868362"/>
          </a:xfrm>
        </p:spPr>
        <p:txBody>
          <a:bodyPr/>
          <a:lstStyle/>
          <a:p>
            <a:r>
              <a:rPr lang="en-US" dirty="0" smtClean="0"/>
              <a:t>Mixed-Signal Verification Contd..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mixed-signal simulation involves the following three functions:</a:t>
            </a:r>
          </a:p>
          <a:p>
            <a:pPr lvl="1"/>
            <a:r>
              <a:rPr lang="en-US" dirty="0" smtClean="0"/>
              <a:t>solving the analog part of the design using a system of nonlinear differential equations which are continuously varying over time</a:t>
            </a:r>
            <a:r>
              <a:rPr lang="en-US" b="1" dirty="0" smtClean="0"/>
              <a:t>.</a:t>
            </a:r>
          </a:p>
          <a:p>
            <a:pPr lvl="1"/>
            <a:r>
              <a:rPr lang="en-US" dirty="0" smtClean="0"/>
              <a:t>Solving the digital part of the design by processing a time sorted collection of events over discrete time intervals</a:t>
            </a:r>
          </a:p>
          <a:p>
            <a:pPr lvl="1"/>
            <a:r>
              <a:rPr lang="en-US" dirty="0" smtClean="0"/>
              <a:t>Perform-signal synchronization based on the events and variables owned by either simulations kernel that are in the sensitivity list of the other kernel.</a:t>
            </a:r>
          </a:p>
          <a:p>
            <a:pPr lvl="1"/>
            <a:endParaRPr lang="en-US" b="1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Accellera Systems Initiative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20FFD-5868-4678-ACC2-C353669912D5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762000"/>
          </a:xfrm>
        </p:spPr>
        <p:txBody>
          <a:bodyPr>
            <a:normAutofit/>
          </a:bodyPr>
          <a:lstStyle/>
          <a:p>
            <a:r>
              <a:rPr lang="en-US" dirty="0" smtClean="0"/>
              <a:t>Analog Behavioral Modeling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228600" y="1600200"/>
            <a:ext cx="4191000" cy="4525963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sz="1800" b="1" dirty="0" err="1" smtClean="0"/>
              <a:t>Verilog</a:t>
            </a:r>
            <a:r>
              <a:rPr lang="en-US" sz="1800" b="1" dirty="0" smtClean="0"/>
              <a:t>-AMS(electrical): A</a:t>
            </a:r>
            <a:r>
              <a:rPr lang="en-US" sz="1800" dirty="0" smtClean="0"/>
              <a:t> mixed-signal modeling language can be defined for both analog and digital behavior, offering both continuous-time and event-driven modeling semantics.</a:t>
            </a:r>
          </a:p>
          <a:p>
            <a:pPr algn="just"/>
            <a:r>
              <a:rPr lang="en-US" sz="1800" b="1" dirty="0" err="1" smtClean="0"/>
              <a:t>Verilog</a:t>
            </a:r>
            <a:r>
              <a:rPr lang="en-US" sz="1800" b="1" dirty="0" smtClean="0"/>
              <a:t>-AMS(</a:t>
            </a:r>
            <a:r>
              <a:rPr lang="en-US" sz="1800" b="1" dirty="0" err="1" smtClean="0"/>
              <a:t>Wreal</a:t>
            </a:r>
            <a:r>
              <a:rPr lang="en-US" sz="1800" b="1" dirty="0" smtClean="0"/>
              <a:t>): T</a:t>
            </a:r>
            <a:r>
              <a:rPr lang="en-US" sz="1800" dirty="0" smtClean="0"/>
              <a:t>he continuous-time subset of </a:t>
            </a:r>
            <a:r>
              <a:rPr lang="en-US" sz="1800" dirty="0" err="1" smtClean="0"/>
              <a:t>Verilog</a:t>
            </a:r>
            <a:r>
              <a:rPr lang="en-US" sz="1800" dirty="0" smtClean="0"/>
              <a:t>-AMS, aimed at analog design.</a:t>
            </a:r>
          </a:p>
          <a:p>
            <a:pPr algn="just"/>
            <a:r>
              <a:rPr lang="en-US" sz="1800" b="1" dirty="0" smtClean="0"/>
              <a:t>VHDL-AMS: </a:t>
            </a:r>
            <a:r>
              <a:rPr lang="en-US" sz="1800" dirty="0" smtClean="0"/>
              <a:t>similar in concept to </a:t>
            </a:r>
            <a:r>
              <a:rPr lang="en-US" sz="1800" dirty="0" err="1" smtClean="0"/>
              <a:t>Verilog</a:t>
            </a:r>
            <a:r>
              <a:rPr lang="en-US" sz="1800" dirty="0" smtClean="0"/>
              <a:t>-AMS, this language provides analog and mixed-signal extensions.</a:t>
            </a:r>
          </a:p>
          <a:p>
            <a:pPr algn="just"/>
            <a:r>
              <a:rPr lang="en-US" sz="1800" b="1" dirty="0" err="1" smtClean="0"/>
              <a:t>Verilog</a:t>
            </a:r>
            <a:r>
              <a:rPr lang="en-US" sz="1800" b="1" dirty="0" smtClean="0"/>
              <a:t> :</a:t>
            </a:r>
            <a:r>
              <a:rPr lang="en-US" sz="1800" dirty="0" smtClean="0"/>
              <a:t> Behavioral modeling is also done for analog blocks with limitations.</a:t>
            </a:r>
          </a:p>
          <a:p>
            <a:pPr algn="just"/>
            <a:r>
              <a:rPr lang="en-US" sz="1800" b="1" dirty="0" smtClean="0"/>
              <a:t>System </a:t>
            </a:r>
            <a:r>
              <a:rPr lang="en-US" sz="1800" b="1" dirty="0" err="1" smtClean="0"/>
              <a:t>Verilog</a:t>
            </a:r>
            <a:r>
              <a:rPr lang="en-US" sz="1800" b="1" dirty="0" smtClean="0"/>
              <a:t>: </a:t>
            </a:r>
            <a:r>
              <a:rPr lang="en-US" sz="1800" dirty="0" smtClean="0"/>
              <a:t>Extension of </a:t>
            </a:r>
            <a:r>
              <a:rPr lang="en-US" sz="1800" dirty="0" err="1" smtClean="0"/>
              <a:t>verilog</a:t>
            </a:r>
            <a:r>
              <a:rPr lang="en-US" sz="1800" dirty="0" smtClean="0"/>
              <a:t> with added real data types</a:t>
            </a:r>
            <a:r>
              <a:rPr lang="en-US" sz="1800" b="1" dirty="0" smtClean="0"/>
              <a:t> </a:t>
            </a:r>
            <a:r>
              <a:rPr lang="en-US" sz="1800" dirty="0" smtClean="0"/>
              <a:t>and other advanced features.</a:t>
            </a:r>
          </a:p>
          <a:p>
            <a:pPr algn="just"/>
            <a:endParaRPr lang="en-US" sz="18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Accellera Systems Initiative</a:t>
            </a: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77852F-9151-4853-BCAD-1A8F018BE5A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grpSp>
        <p:nvGrpSpPr>
          <p:cNvPr id="2" name="Group 75"/>
          <p:cNvGrpSpPr/>
          <p:nvPr/>
        </p:nvGrpSpPr>
        <p:grpSpPr>
          <a:xfrm>
            <a:off x="4724400" y="1676400"/>
            <a:ext cx="4038600" cy="3962400"/>
            <a:chOff x="4724400" y="1676400"/>
            <a:chExt cx="4038600" cy="3962400"/>
          </a:xfrm>
        </p:grpSpPr>
        <p:grpSp>
          <p:nvGrpSpPr>
            <p:cNvPr id="3" name="Group 57"/>
            <p:cNvGrpSpPr/>
            <p:nvPr/>
          </p:nvGrpSpPr>
          <p:grpSpPr>
            <a:xfrm>
              <a:off x="4724400" y="1676400"/>
              <a:ext cx="4038600" cy="3962400"/>
              <a:chOff x="4876800" y="2286000"/>
              <a:chExt cx="4038600" cy="3534362"/>
            </a:xfrm>
          </p:grpSpPr>
          <p:cxnSp>
            <p:nvCxnSpPr>
              <p:cNvPr id="46" name="Straight Connector 45"/>
              <p:cNvCxnSpPr/>
              <p:nvPr/>
            </p:nvCxnSpPr>
            <p:spPr>
              <a:xfrm flipV="1">
                <a:off x="5257800" y="3506787"/>
                <a:ext cx="3200400" cy="264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" name="Group 56"/>
              <p:cNvGrpSpPr/>
              <p:nvPr/>
            </p:nvGrpSpPr>
            <p:grpSpPr>
              <a:xfrm>
                <a:off x="4876800" y="2286000"/>
                <a:ext cx="4038600" cy="3534362"/>
                <a:chOff x="4876800" y="2286000"/>
                <a:chExt cx="4038600" cy="3534362"/>
              </a:xfrm>
            </p:grpSpPr>
            <p:sp>
              <p:nvSpPr>
                <p:cNvPr id="12" name="Rounded Rectangle 11"/>
                <p:cNvSpPr/>
                <p:nvPr/>
              </p:nvSpPr>
              <p:spPr>
                <a:xfrm>
                  <a:off x="6324600" y="2286000"/>
                  <a:ext cx="1066800" cy="838200"/>
                </a:xfrm>
                <a:prstGeom prst="round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200" dirty="0" smtClean="0"/>
                    <a:t>Behavioral Modeling</a:t>
                  </a:r>
                  <a:endParaRPr lang="en-US" sz="1200" dirty="0"/>
                </a:p>
              </p:txBody>
            </p:sp>
            <p:sp>
              <p:nvSpPr>
                <p:cNvPr id="13" name="Rounded Rectangle 12"/>
                <p:cNvSpPr/>
                <p:nvPr/>
              </p:nvSpPr>
              <p:spPr>
                <a:xfrm>
                  <a:off x="8001000" y="3810000"/>
                  <a:ext cx="914400" cy="838200"/>
                </a:xfrm>
                <a:prstGeom prst="round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200" dirty="0" smtClean="0"/>
                    <a:t>SV/</a:t>
                  </a:r>
                  <a:r>
                    <a:rPr lang="en-US" sz="1200" dirty="0" err="1" smtClean="0"/>
                    <a:t>SysC</a:t>
                  </a:r>
                  <a:endParaRPr lang="en-US" sz="1200" dirty="0"/>
                </a:p>
              </p:txBody>
            </p:sp>
            <p:sp>
              <p:nvSpPr>
                <p:cNvPr id="14" name="Rounded Rectangle 13"/>
                <p:cNvSpPr/>
                <p:nvPr/>
              </p:nvSpPr>
              <p:spPr>
                <a:xfrm>
                  <a:off x="6858000" y="3810000"/>
                  <a:ext cx="1066800" cy="838200"/>
                </a:xfrm>
                <a:prstGeom prst="round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200" dirty="0" err="1" smtClean="0"/>
                    <a:t>VerilogAMS</a:t>
                  </a:r>
                  <a:endParaRPr lang="en-US" sz="1200" dirty="0"/>
                </a:p>
              </p:txBody>
            </p:sp>
            <p:sp>
              <p:nvSpPr>
                <p:cNvPr id="15" name="Rounded Rectangle 14"/>
                <p:cNvSpPr/>
                <p:nvPr/>
              </p:nvSpPr>
              <p:spPr>
                <a:xfrm>
                  <a:off x="5791200" y="3810000"/>
                  <a:ext cx="914400" cy="838200"/>
                </a:xfrm>
                <a:prstGeom prst="round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400" dirty="0" err="1" smtClean="0"/>
                    <a:t>Verilog</a:t>
                  </a:r>
                  <a:endParaRPr lang="en-US" sz="1400" dirty="0"/>
                </a:p>
              </p:txBody>
            </p:sp>
            <p:sp>
              <p:nvSpPr>
                <p:cNvPr id="16" name="Rounded Rectangle 15"/>
                <p:cNvSpPr/>
                <p:nvPr/>
              </p:nvSpPr>
              <p:spPr>
                <a:xfrm>
                  <a:off x="4876800" y="3810000"/>
                  <a:ext cx="838200" cy="838200"/>
                </a:xfrm>
                <a:prstGeom prst="round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400" dirty="0" smtClean="0"/>
                    <a:t>VHDL</a:t>
                  </a:r>
                  <a:endParaRPr lang="en-US" sz="1400" dirty="0"/>
                </a:p>
              </p:txBody>
            </p:sp>
            <p:sp>
              <p:nvSpPr>
                <p:cNvPr id="19" name="Rounded Rectangle 18"/>
                <p:cNvSpPr/>
                <p:nvPr/>
              </p:nvSpPr>
              <p:spPr>
                <a:xfrm>
                  <a:off x="4876800" y="5118099"/>
                  <a:ext cx="1066800" cy="702263"/>
                </a:xfrm>
                <a:prstGeom prst="round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200" dirty="0" smtClean="0"/>
                    <a:t>VHDLAMS</a:t>
                  </a:r>
                  <a:endParaRPr lang="en-US" sz="1200" dirty="0"/>
                </a:p>
              </p:txBody>
            </p:sp>
            <p:grpSp>
              <p:nvGrpSpPr>
                <p:cNvPr id="7" name="Group 32"/>
                <p:cNvGrpSpPr/>
                <p:nvPr/>
              </p:nvGrpSpPr>
              <p:grpSpPr>
                <a:xfrm>
                  <a:off x="6096000" y="4936772"/>
                  <a:ext cx="2819400" cy="883590"/>
                  <a:chOff x="6324600" y="4555772"/>
                  <a:chExt cx="2819400" cy="883590"/>
                </a:xfrm>
              </p:grpSpPr>
              <p:sp>
                <p:nvSpPr>
                  <p:cNvPr id="17" name="Rounded Rectangle 16"/>
                  <p:cNvSpPr/>
                  <p:nvPr/>
                </p:nvSpPr>
                <p:spPr>
                  <a:xfrm>
                    <a:off x="8077200" y="4720167"/>
                    <a:ext cx="1066800" cy="719195"/>
                  </a:xfrm>
                  <a:prstGeom prst="roundRect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1200" dirty="0" err="1" smtClean="0"/>
                      <a:t>VerilogAMS</a:t>
                    </a:r>
                    <a:r>
                      <a:rPr lang="en-US" sz="1200" dirty="0" smtClean="0"/>
                      <a:t/>
                    </a:r>
                    <a:br>
                      <a:rPr lang="en-US" sz="1200" dirty="0" smtClean="0"/>
                    </a:br>
                    <a:r>
                      <a:rPr lang="en-US" sz="1200" dirty="0" err="1" smtClean="0"/>
                      <a:t>Wreal</a:t>
                    </a:r>
                    <a:endParaRPr lang="en-US" sz="1200" dirty="0"/>
                  </a:p>
                </p:txBody>
              </p:sp>
              <p:sp>
                <p:nvSpPr>
                  <p:cNvPr id="18" name="Rounded Rectangle 17"/>
                  <p:cNvSpPr/>
                  <p:nvPr/>
                </p:nvSpPr>
                <p:spPr>
                  <a:xfrm>
                    <a:off x="6324600" y="4720167"/>
                    <a:ext cx="1066800" cy="719195"/>
                  </a:xfrm>
                  <a:prstGeom prst="roundRect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1200" dirty="0" err="1" smtClean="0"/>
                      <a:t>VerilogAMS</a:t>
                    </a:r>
                    <a:r>
                      <a:rPr lang="en-US" sz="1200" dirty="0" smtClean="0"/>
                      <a:t/>
                    </a:r>
                    <a:br>
                      <a:rPr lang="en-US" sz="1200" dirty="0" smtClean="0"/>
                    </a:br>
                    <a:r>
                      <a:rPr lang="en-US" sz="1200" dirty="0" smtClean="0"/>
                      <a:t>electrical</a:t>
                    </a:r>
                    <a:endParaRPr lang="en-US" sz="1200" dirty="0"/>
                  </a:p>
                </p:txBody>
              </p:sp>
              <p:cxnSp>
                <p:nvCxnSpPr>
                  <p:cNvPr id="24" name="Straight Arrow Connector 23"/>
                  <p:cNvCxnSpPr/>
                  <p:nvPr/>
                </p:nvCxnSpPr>
                <p:spPr>
                  <a:xfrm rot="5400000">
                    <a:off x="6775805" y="4637969"/>
                    <a:ext cx="164393" cy="2"/>
                  </a:xfrm>
                  <a:prstGeom prst="straightConnector1">
                    <a:avLst/>
                  </a:prstGeom>
                  <a:ln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6" name="Straight Arrow Connector 25"/>
                  <p:cNvCxnSpPr/>
                  <p:nvPr/>
                </p:nvCxnSpPr>
                <p:spPr>
                  <a:xfrm rot="5400000">
                    <a:off x="8527610" y="4637175"/>
                    <a:ext cx="164393" cy="1588"/>
                  </a:xfrm>
                  <a:prstGeom prst="straightConnector1">
                    <a:avLst/>
                  </a:prstGeom>
                  <a:ln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27" name="Straight Arrow Connector 26"/>
                <p:cNvCxnSpPr/>
                <p:nvPr/>
              </p:nvCxnSpPr>
              <p:spPr>
                <a:xfrm rot="5400000">
                  <a:off x="5099845" y="4882354"/>
                  <a:ext cx="469900" cy="1591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Straight Arrow Connector 40"/>
                <p:cNvCxnSpPr>
                  <a:stCxn id="14" idx="2"/>
                </p:cNvCxnSpPr>
                <p:nvPr/>
              </p:nvCxnSpPr>
              <p:spPr>
                <a:xfrm rot="5400000">
                  <a:off x="7240344" y="4798462"/>
                  <a:ext cx="301318" cy="794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4" name="Straight Arrow Connector 43"/>
                <p:cNvCxnSpPr>
                  <a:stCxn id="12" idx="2"/>
                </p:cNvCxnSpPr>
                <p:nvPr/>
              </p:nvCxnSpPr>
              <p:spPr>
                <a:xfrm rot="5400000">
                  <a:off x="6667500" y="3314700"/>
                  <a:ext cx="381000" cy="1588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9" name="Straight Arrow Connector 48"/>
                <p:cNvCxnSpPr/>
                <p:nvPr/>
              </p:nvCxnSpPr>
              <p:spPr>
                <a:xfrm rot="5400000">
                  <a:off x="8306594" y="3657600"/>
                  <a:ext cx="304800" cy="1588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" name="Straight Arrow Connector 49"/>
                <p:cNvCxnSpPr/>
                <p:nvPr/>
              </p:nvCxnSpPr>
              <p:spPr>
                <a:xfrm rot="5400000">
                  <a:off x="7239000" y="3657600"/>
                  <a:ext cx="305594" cy="794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Straight Arrow Connector 53"/>
                <p:cNvCxnSpPr/>
                <p:nvPr/>
              </p:nvCxnSpPr>
              <p:spPr>
                <a:xfrm rot="5400000">
                  <a:off x="6096000" y="3657600"/>
                  <a:ext cx="305594" cy="794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Straight Arrow Connector 55"/>
                <p:cNvCxnSpPr/>
                <p:nvPr/>
              </p:nvCxnSpPr>
              <p:spPr>
                <a:xfrm rot="5400000">
                  <a:off x="5104606" y="3657600"/>
                  <a:ext cx="305594" cy="794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cxnSp>
          <p:nvCxnSpPr>
            <p:cNvPr id="72" name="Straight Connector 71"/>
            <p:cNvCxnSpPr/>
            <p:nvPr/>
          </p:nvCxnSpPr>
          <p:spPr>
            <a:xfrm>
              <a:off x="6477000" y="4648200"/>
              <a:ext cx="1752600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Analog Behavioral modeling </a:t>
            </a:r>
            <a:r>
              <a:rPr lang="en-US" dirty="0" err="1" smtClean="0"/>
              <a:t>Contd</a:t>
            </a:r>
            <a:r>
              <a:rPr lang="en-US" dirty="0" smtClean="0"/>
              <a:t> 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724401"/>
          </a:xfrm>
        </p:spPr>
        <p:txBody>
          <a:bodyPr>
            <a:normAutofit fontScale="92500" lnSpcReduction="10000"/>
          </a:bodyPr>
          <a:lstStyle/>
          <a:p>
            <a:endParaRPr lang="en-US" dirty="0" smtClean="0"/>
          </a:p>
          <a:p>
            <a:r>
              <a:rPr lang="en-US" dirty="0" smtClean="0"/>
              <a:t>The wide range of accuracy and performance that is possible for </a:t>
            </a:r>
            <a:r>
              <a:rPr lang="en-US" dirty="0" err="1" smtClean="0"/>
              <a:t>Verilog</a:t>
            </a:r>
            <a:r>
              <a:rPr lang="en-US" dirty="0" smtClean="0"/>
              <a:t>-AMS and VHDL-AMS behavioral models. </a:t>
            </a:r>
          </a:p>
          <a:p>
            <a:r>
              <a:rPr lang="en-US" dirty="0" smtClean="0"/>
              <a:t>Pure digital simulation can only represent an analog signal as a single logic value, but it might be sufficient for connectivity checks in mixed-signal SoCs.</a:t>
            </a:r>
          </a:p>
          <a:p>
            <a:r>
              <a:rPr lang="en-US" dirty="0" smtClean="0"/>
              <a:t>Real number modeling (RNM) with the “real” and “</a:t>
            </a:r>
            <a:r>
              <a:rPr lang="en-US" dirty="0" err="1" smtClean="0"/>
              <a:t>wreal</a:t>
            </a:r>
            <a:r>
              <a:rPr lang="en-US" dirty="0" smtClean="0"/>
              <a:t>” data types, which make it possible to represent analog signal values in digital simulations.</a:t>
            </a:r>
          </a:p>
          <a:p>
            <a:r>
              <a:rPr lang="en-US" dirty="0" err="1" smtClean="0"/>
              <a:t>Wreal</a:t>
            </a:r>
            <a:r>
              <a:rPr lang="en-US" dirty="0" smtClean="0"/>
              <a:t>/RNMs are the most effective way to abstract AMS functionality for full chip simulation.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Accellera Systems Initiative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20FFD-5868-4678-ACC2-C353669912D5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458200" cy="1143000"/>
          </a:xfrm>
        </p:spPr>
        <p:txBody>
          <a:bodyPr>
            <a:noAutofit/>
          </a:bodyPr>
          <a:lstStyle/>
          <a:p>
            <a:r>
              <a:rPr lang="en-US" dirty="0" smtClean="0"/>
              <a:t>Analog Behavioral modeling  Contd..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399"/>
            <a:ext cx="8610600" cy="4724401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dirty="0" smtClean="0"/>
              <a:t>Important factor is the effort required to set up a simulation . </a:t>
            </a:r>
          </a:p>
          <a:p>
            <a:pPr lvl="1" algn="just"/>
            <a:r>
              <a:rPr lang="en-US" dirty="0" smtClean="0"/>
              <a:t>Spice simulations run slowly, they’re relatively easy to set up. </a:t>
            </a:r>
          </a:p>
          <a:p>
            <a:pPr lvl="1" algn="just"/>
            <a:r>
              <a:rPr lang="en-US" dirty="0" smtClean="0"/>
              <a:t>The time required to create a high-quality analog behavioral model, however, can range from hours to days, or even weeks.</a:t>
            </a:r>
          </a:p>
          <a:p>
            <a:pPr marL="342900" lvl="1" indent="-342900" algn="just">
              <a:buFont typeface="Arial" pitchFamily="34" charset="0"/>
              <a:buChar char="•"/>
            </a:pPr>
            <a:r>
              <a:rPr lang="en-US" sz="2800" dirty="0" smtClean="0"/>
              <a:t>RNM is restricted to a signal-flow approach, it doesn’t require analog convergence, and there’s no new language to learn. </a:t>
            </a:r>
          </a:p>
          <a:p>
            <a:pPr marL="342900" lvl="1" indent="-342900" algn="just">
              <a:buFont typeface="Arial" pitchFamily="34" charset="0"/>
              <a:buChar char="•"/>
            </a:pPr>
            <a:r>
              <a:rPr lang="en-US" sz="2800" dirty="0" smtClean="0"/>
              <a:t>Consequently, the real/</a:t>
            </a:r>
            <a:r>
              <a:rPr lang="en-US" sz="2800" dirty="0" err="1" smtClean="0"/>
              <a:t>wreal</a:t>
            </a:r>
            <a:r>
              <a:rPr lang="en-US" sz="2800" dirty="0" smtClean="0"/>
              <a:t> modeling effort is less than that for </a:t>
            </a:r>
            <a:r>
              <a:rPr lang="en-US" sz="2800" dirty="0" err="1" smtClean="0"/>
              <a:t>Verilog</a:t>
            </a:r>
            <a:r>
              <a:rPr lang="en-US" sz="2800" dirty="0" smtClean="0"/>
              <a:t>-AMS (electrical) or VHDL-AMS.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Accellera Systems Initiative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20FFD-5868-4678-ACC2-C353669912D5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AC529A4D857314092F8987294A43FD3" ma:contentTypeVersion="0" ma:contentTypeDescription="Create a new document." ma:contentTypeScope="" ma:versionID="b3a40a446e339e50bd650e277a113f3f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091CAD78-C6F6-407D-A9D5-329355F07703}">
  <ds:schemaRefs>
    <ds:schemaRef ds:uri="http://schemas.microsoft.com/office/2006/documentManagement/types"/>
    <ds:schemaRef ds:uri="http://schemas.microsoft.com/office/2006/metadata/properties"/>
    <ds:schemaRef ds:uri="http://purl.org/dc/dcmitype/"/>
    <ds:schemaRef ds:uri="http://purl.org/dc/elements/1.1/"/>
    <ds:schemaRef ds:uri="http://schemas.openxmlformats.org/package/2006/metadata/core-properties"/>
    <ds:schemaRef ds:uri="http://www.w3.org/XML/1998/namespace"/>
    <ds:schemaRef ds:uri="http://purl.org/dc/terms/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1A855BF4-2A99-441B-9566-850307E4F0A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171F2A1-2ACF-4A95-B48F-47B38B7131B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1927</Words>
  <Application>Microsoft Office PowerPoint</Application>
  <PresentationFormat>On-screen Show (4:3)</PresentationFormat>
  <Paragraphs>302</Paragraphs>
  <Slides>35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6" baseType="lpstr">
      <vt:lpstr>Office Theme</vt:lpstr>
      <vt:lpstr>MIPI M-PHY Analog Modeling in verilog-AMS (Wreal) and verification using SV/UVM-MS methodology</vt:lpstr>
      <vt:lpstr>AGENDA</vt:lpstr>
      <vt:lpstr>INTRODUCTION </vt:lpstr>
      <vt:lpstr>Mixed-Signal Verification</vt:lpstr>
      <vt:lpstr>Mixed-Signal Verification Contd..</vt:lpstr>
      <vt:lpstr>Mixed-Signal Verification Contd..</vt:lpstr>
      <vt:lpstr>Analog Behavioral Modeling</vt:lpstr>
      <vt:lpstr>Analog Behavioral modeling Contd ..</vt:lpstr>
      <vt:lpstr>Analog Behavioral modeling  Contd..</vt:lpstr>
      <vt:lpstr>Analog Behavioral modeling  Contd..</vt:lpstr>
      <vt:lpstr>PURPOSE OF MIPI M-PHY</vt:lpstr>
      <vt:lpstr>MIPI MPHY FEATURES</vt:lpstr>
      <vt:lpstr> MIPI M-PHY FEATURES Contd..</vt:lpstr>
      <vt:lpstr>M-PHY Block diagram</vt:lpstr>
      <vt:lpstr>LINK, LANE configuration</vt:lpstr>
      <vt:lpstr>Analog PHY</vt:lpstr>
      <vt:lpstr>PLL Block  (Stand-alone verification)</vt:lpstr>
      <vt:lpstr>PLL CASE STUDY</vt:lpstr>
      <vt:lpstr>PLL CASE STUDY contd..</vt:lpstr>
      <vt:lpstr>PLL Results </vt:lpstr>
      <vt:lpstr>End to End Verification</vt:lpstr>
      <vt:lpstr>RX, TX transactions</vt:lpstr>
      <vt:lpstr>Portion of run script </vt:lpstr>
      <vt:lpstr>ISSUES AND CHALLENGES</vt:lpstr>
      <vt:lpstr>TB BLOCK DIAGRAM</vt:lpstr>
      <vt:lpstr>SCORE BOARD DIAGRAM</vt:lpstr>
      <vt:lpstr>SEQUENCE FLOW</vt:lpstr>
      <vt:lpstr>ASSERTIONS/CHECKERS</vt:lpstr>
      <vt:lpstr>ASSERTIONS/CHECKERS Contd..</vt:lpstr>
      <vt:lpstr>Results</vt:lpstr>
      <vt:lpstr>Results Contd..</vt:lpstr>
      <vt:lpstr>Coverage group  and Cover points</vt:lpstr>
      <vt:lpstr>Acknowledgements</vt:lpstr>
      <vt:lpstr>References</vt:lpstr>
      <vt:lpstr>Questions?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2011-11-23T07:37:04Z</dcterms:created>
  <dcterms:modified xsi:type="dcterms:W3CDTF">2015-09-07T08:05:45Z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0x0101004AC529A4D857314092F8987294A43FD3</vt:lpwstr>
  </property>
</Properties>
</file>