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40"/>
  </p:notesMasterIdLst>
  <p:handoutMasterIdLst>
    <p:handoutMasterId r:id="rId41"/>
  </p:handoutMasterIdLst>
  <p:sldIdLst>
    <p:sldId id="501" r:id="rId5"/>
    <p:sldId id="523" r:id="rId6"/>
    <p:sldId id="584" r:id="rId7"/>
    <p:sldId id="578" r:id="rId8"/>
    <p:sldId id="579" r:id="rId9"/>
    <p:sldId id="580" r:id="rId10"/>
    <p:sldId id="581" r:id="rId11"/>
    <p:sldId id="582" r:id="rId12"/>
    <p:sldId id="583" r:id="rId13"/>
    <p:sldId id="585" r:id="rId14"/>
    <p:sldId id="512" r:id="rId15"/>
    <p:sldId id="535" r:id="rId16"/>
    <p:sldId id="556" r:id="rId17"/>
    <p:sldId id="587" r:id="rId18"/>
    <p:sldId id="536" r:id="rId19"/>
    <p:sldId id="539" r:id="rId20"/>
    <p:sldId id="548" r:id="rId21"/>
    <p:sldId id="549" r:id="rId22"/>
    <p:sldId id="562" r:id="rId23"/>
    <p:sldId id="554" r:id="rId24"/>
    <p:sldId id="563" r:id="rId25"/>
    <p:sldId id="575" r:id="rId26"/>
    <p:sldId id="586" r:id="rId27"/>
    <p:sldId id="565" r:id="rId28"/>
    <p:sldId id="559" r:id="rId29"/>
    <p:sldId id="560" r:id="rId30"/>
    <p:sldId id="561" r:id="rId31"/>
    <p:sldId id="518" r:id="rId32"/>
    <p:sldId id="555" r:id="rId33"/>
    <p:sldId id="525" r:id="rId34"/>
    <p:sldId id="526" r:id="rId35"/>
    <p:sldId id="529" r:id="rId36"/>
    <p:sldId id="571" r:id="rId37"/>
    <p:sldId id="569" r:id="rId38"/>
    <p:sldId id="505" r:id="rId39"/>
  </p:sldIdLst>
  <p:sldSz cx="9144000" cy="6858000" type="screen4x3"/>
  <p:notesSz cx="10048875" cy="6918325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2047" autoAdjust="0"/>
    <p:restoredTop sz="96057" autoAdjust="0"/>
  </p:normalViewPr>
  <p:slideViewPr>
    <p:cSldViewPr>
      <p:cViewPr>
        <p:scale>
          <a:sx n="60" d="100"/>
          <a:sy n="60" d="100"/>
        </p:scale>
        <p:origin x="-142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07.09.2015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llera.org/" TargetMode="External"/><Relationship Id="rId2" Type="http://schemas.openxmlformats.org/officeDocument/2006/relationships/hyperlink" Target="http://www.mip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dence.com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MIPI M-PHY Analog Modeling in </a:t>
            </a:r>
            <a:r>
              <a:rPr lang="en-US" dirty="0" err="1" smtClean="0"/>
              <a:t>verilog</a:t>
            </a:r>
            <a:r>
              <a:rPr lang="en-US" dirty="0" smtClean="0"/>
              <a:t>-AMS (</a:t>
            </a:r>
            <a:r>
              <a:rPr lang="en-US" dirty="0" err="1" smtClean="0"/>
              <a:t>Wreal</a:t>
            </a:r>
            <a:r>
              <a:rPr lang="en-US" dirty="0" smtClean="0"/>
              <a:t>) and verification using SV/UVM-MS methodology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315200" cy="1752600"/>
          </a:xfrm>
        </p:spPr>
        <p:txBody>
          <a:bodyPr>
            <a:normAutofit fontScale="92500"/>
          </a:bodyPr>
          <a:lstStyle/>
          <a:p>
            <a:r>
              <a:rPr lang="en-US" sz="3500" dirty="0" err="1" smtClean="0"/>
              <a:t>Mallikarjuna</a:t>
            </a:r>
            <a:r>
              <a:rPr lang="en-US" sz="3500" dirty="0" smtClean="0"/>
              <a:t> Reddy Y, Project Lead, T&amp;VS</a:t>
            </a:r>
          </a:p>
          <a:p>
            <a:r>
              <a:rPr lang="en-US" sz="3500" dirty="0" err="1" smtClean="0"/>
              <a:t>Venkatramana</a:t>
            </a:r>
            <a:r>
              <a:rPr lang="en-US" sz="3500" dirty="0" smtClean="0"/>
              <a:t> </a:t>
            </a:r>
            <a:r>
              <a:rPr lang="en-US" sz="3500" dirty="0" err="1" smtClean="0"/>
              <a:t>Rao</a:t>
            </a:r>
            <a:r>
              <a:rPr lang="en-US" sz="3500" dirty="0" smtClean="0"/>
              <a:t> K, </a:t>
            </a:r>
            <a:r>
              <a:rPr lang="en-US" sz="3500" dirty="0" err="1" smtClean="0"/>
              <a:t>Sr</a:t>
            </a:r>
            <a:r>
              <a:rPr lang="en-US" sz="3500" dirty="0" smtClean="0"/>
              <a:t> Engineer, T&amp;VS</a:t>
            </a:r>
          </a:p>
          <a:p>
            <a:r>
              <a:rPr lang="en-US" sz="3500" dirty="0" err="1" smtClean="0"/>
              <a:t>Somanatha</a:t>
            </a:r>
            <a:r>
              <a:rPr lang="en-US" sz="3500" dirty="0" smtClean="0"/>
              <a:t> </a:t>
            </a:r>
            <a:r>
              <a:rPr lang="en-US" sz="3500" dirty="0" err="1" smtClean="0"/>
              <a:t>Shetty</a:t>
            </a:r>
            <a:r>
              <a:rPr lang="en-US" sz="3500" dirty="0" smtClean="0"/>
              <a:t> A, Delivery Head, T&amp;VS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2-New-logo-TVS-India-small-titlel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8100" y="5641666"/>
            <a:ext cx="1104900" cy="112699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Analog Behavioral modeling 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Blocks can be modeled at different levels of abstraction.</a:t>
            </a:r>
          </a:p>
          <a:p>
            <a:pPr algn="just"/>
            <a:r>
              <a:rPr lang="en-US" dirty="0" err="1" smtClean="0"/>
              <a:t>Verilog</a:t>
            </a:r>
            <a:r>
              <a:rPr lang="en-US" dirty="0" smtClean="0"/>
              <a:t>-AMS (</a:t>
            </a:r>
            <a:r>
              <a:rPr lang="en-US" dirty="0" err="1" smtClean="0"/>
              <a:t>wreal</a:t>
            </a:r>
            <a:r>
              <a:rPr lang="en-US" dirty="0" smtClean="0"/>
              <a:t>)/RNM: at a high level</a:t>
            </a:r>
          </a:p>
          <a:p>
            <a:pPr algn="just"/>
            <a:r>
              <a:rPr lang="en-US" dirty="0" err="1" smtClean="0"/>
              <a:t>Verilog</a:t>
            </a:r>
            <a:r>
              <a:rPr lang="en-US" dirty="0" smtClean="0"/>
              <a:t>-AMS (electrical): more intermediate level</a:t>
            </a:r>
          </a:p>
          <a:p>
            <a:pPr algn="just"/>
            <a:r>
              <a:rPr lang="en-US" dirty="0" smtClean="0"/>
              <a:t>Spice </a:t>
            </a:r>
            <a:r>
              <a:rPr lang="en-US" dirty="0" err="1" smtClean="0"/>
              <a:t>netlist</a:t>
            </a:r>
            <a:r>
              <a:rPr lang="en-US" dirty="0" smtClean="0"/>
              <a:t> from schematics: very low level</a:t>
            </a:r>
          </a:p>
          <a:p>
            <a:pPr algn="just"/>
            <a:r>
              <a:rPr lang="en-US" dirty="0" smtClean="0"/>
              <a:t>Blocks can be combined, using appropriate abstractions, to allow for various level of focus on specific areas of the system or for block-based, macro-based or full-chip verification.</a:t>
            </a:r>
          </a:p>
          <a:p>
            <a:pPr algn="just"/>
            <a:r>
              <a:rPr lang="en-US" dirty="0" smtClean="0"/>
              <a:t>Verification is performed to verify both functional intent and to ensure desired specification and performance levels are being met.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PURPOSE OF MIPI M-PHY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39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serial interface technology with high bandwidth capabilities particularly developed for mobile applications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This requires wide bandwidth, low-pin count (serial) and highly power-efficient (network) interfaces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M-PHY is the successor of D-PHY, requiring less pins and providing more bandwidth per pin (pair) with improved power efficiency.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MIPI MPHY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Burst mode of operation for improved power efficiency</a:t>
            </a:r>
          </a:p>
          <a:p>
            <a:pPr lvl="0" algn="just"/>
            <a:r>
              <a:rPr lang="en-US" dirty="0" smtClean="0"/>
              <a:t>Multiple transmission modes with </a:t>
            </a:r>
          </a:p>
          <a:p>
            <a:pPr lvl="1" algn="just"/>
            <a:r>
              <a:rPr lang="en-US" dirty="0" smtClean="0"/>
              <a:t>different bit-signaling </a:t>
            </a:r>
          </a:p>
          <a:p>
            <a:pPr lvl="1" algn="just"/>
            <a:r>
              <a:rPr lang="en-US" dirty="0" smtClean="0"/>
              <a:t>clocking schemes for different bandwidth, better power efficiency over a large range of data rates</a:t>
            </a:r>
          </a:p>
          <a:p>
            <a:r>
              <a:rPr lang="en-US" dirty="0" smtClean="0"/>
              <a:t>Multiple power saving modes </a:t>
            </a:r>
          </a:p>
          <a:p>
            <a:pPr lvl="1"/>
            <a:r>
              <a:rPr lang="en-US" dirty="0" smtClean="0"/>
              <a:t>STALL, SLEEP, HIBERN8, DISABLED, UNPOWERED</a:t>
            </a:r>
          </a:p>
          <a:p>
            <a:pPr lvl="1" algn="just"/>
            <a:r>
              <a:rPr lang="en-US" dirty="0" smtClean="0"/>
              <a:t>allow optimization of power consumption, </a:t>
            </a:r>
          </a:p>
          <a:p>
            <a:pPr lvl="1" algn="just"/>
            <a:r>
              <a:rPr lang="en-US" dirty="0" smtClean="0"/>
              <a:t>offering different recovery times</a:t>
            </a:r>
          </a:p>
          <a:p>
            <a:pPr lvl="0" algn="just"/>
            <a:r>
              <a:rPr lang="en-US" dirty="0" smtClean="0"/>
              <a:t>Symbol coding (8b10b) for spectral conditioning, clock recovery, and in-band control options for both PHY and Protocol level.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 MIPI M-PHY FEATURES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600" dirty="0" smtClean="0"/>
              <a:t>Multiple transmission speed ranges/rates per BURST mode to</a:t>
            </a:r>
          </a:p>
          <a:p>
            <a:pPr lvl="1" algn="just"/>
            <a:r>
              <a:rPr lang="en-US" dirty="0" smtClean="0"/>
              <a:t>scale bandwidth to application needs </a:t>
            </a:r>
          </a:p>
          <a:p>
            <a:pPr lvl="1" algn="just"/>
            <a:r>
              <a:rPr lang="en-US" dirty="0" smtClean="0"/>
              <a:t>For mitigation of interference problems.</a:t>
            </a:r>
          </a:p>
          <a:p>
            <a:pPr lvl="0" algn="just"/>
            <a:r>
              <a:rPr lang="en-US" sz="2400" dirty="0" smtClean="0"/>
              <a:t>Clocking flexibility: able to operate with independent local reference clocks at each side, but suitable to exploit the benefits of a shared reference clock</a:t>
            </a:r>
          </a:p>
          <a:p>
            <a:pPr lvl="0" algn="just"/>
            <a:r>
              <a:rPr lang="en-US" sz="2600" dirty="0" smtClean="0"/>
              <a:t>Optical friendly: enables </a:t>
            </a:r>
          </a:p>
          <a:p>
            <a:pPr lvl="1" algn="just"/>
            <a:r>
              <a:rPr lang="en-US" sz="2000" dirty="0" smtClean="0"/>
              <a:t>low-complexity electro-optical signal conversion </a:t>
            </a:r>
          </a:p>
          <a:p>
            <a:pPr lvl="1" algn="just"/>
            <a:r>
              <a:rPr lang="en-US" sz="2000" dirty="0" smtClean="0"/>
              <a:t>optical data transport inside the interconnect between MODULEs</a:t>
            </a:r>
          </a:p>
          <a:p>
            <a:pPr lvl="0" algn="just"/>
            <a:r>
              <a:rPr lang="en-US" sz="2600" dirty="0" smtClean="0"/>
              <a:t>Distance: optimized for short interconnect (&lt;10 cm)</a:t>
            </a:r>
            <a:r>
              <a:rPr lang="en-US" sz="2400" dirty="0" smtClean="0"/>
              <a:t> </a:t>
            </a:r>
          </a:p>
          <a:p>
            <a:pPr lvl="1" algn="just"/>
            <a:r>
              <a:rPr lang="en-US" sz="2000" dirty="0" smtClean="0"/>
              <a:t>Can be extendable to a meter with good quality interconnect </a:t>
            </a:r>
          </a:p>
          <a:p>
            <a:pPr lvl="1" algn="just"/>
            <a:r>
              <a:rPr lang="en-US" sz="2000" dirty="0" smtClean="0"/>
              <a:t>Even further with optical converters and optical waveguides.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M-PHY Block diagram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1981200" y="1905000"/>
            <a:ext cx="5181600" cy="3962400"/>
            <a:chOff x="1981200" y="1828800"/>
            <a:chExt cx="5181600" cy="3962400"/>
          </a:xfrm>
        </p:grpSpPr>
        <p:sp>
          <p:nvSpPr>
            <p:cNvPr id="4" name="직사각형 6"/>
            <p:cNvSpPr/>
            <p:nvPr/>
          </p:nvSpPr>
          <p:spPr bwMode="auto">
            <a:xfrm>
              <a:off x="2692349" y="3429000"/>
              <a:ext cx="659533" cy="1676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직사각형 7"/>
            <p:cNvSpPr/>
            <p:nvPr/>
          </p:nvSpPr>
          <p:spPr>
            <a:xfrm>
              <a:off x="2563169" y="4022076"/>
              <a:ext cx="91784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TX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직사각형 8"/>
            <p:cNvSpPr/>
            <p:nvPr/>
          </p:nvSpPr>
          <p:spPr bwMode="auto">
            <a:xfrm>
              <a:off x="5686527" y="3429000"/>
              <a:ext cx="659533" cy="1676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9"/>
            <p:cNvSpPr/>
            <p:nvPr/>
          </p:nvSpPr>
          <p:spPr>
            <a:xfrm>
              <a:off x="5559152" y="4022076"/>
              <a:ext cx="91784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RX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10"/>
            <p:cNvSpPr/>
            <p:nvPr/>
          </p:nvSpPr>
          <p:spPr bwMode="auto">
            <a:xfrm>
              <a:off x="3454203" y="3429000"/>
              <a:ext cx="2130425" cy="8445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11"/>
            <p:cNvSpPr/>
            <p:nvPr/>
          </p:nvSpPr>
          <p:spPr>
            <a:xfrm>
              <a:off x="4114800" y="3581400"/>
              <a:ext cx="9178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PLL</a:t>
              </a:r>
              <a:endParaRPr kumimoji="1" lang="ko-KR" alt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12"/>
            <p:cNvSpPr/>
            <p:nvPr/>
          </p:nvSpPr>
          <p:spPr bwMode="auto">
            <a:xfrm>
              <a:off x="2692203" y="2391992"/>
              <a:ext cx="3657600" cy="61278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13"/>
            <p:cNvSpPr/>
            <p:nvPr/>
          </p:nvSpPr>
          <p:spPr>
            <a:xfrm>
              <a:off x="3733800" y="2514600"/>
              <a:ext cx="1807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Digital(RTL)</a:t>
              </a:r>
              <a:endParaRPr kumimoji="1" lang="ko-KR" alt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30"/>
            <p:cNvSpPr/>
            <p:nvPr/>
          </p:nvSpPr>
          <p:spPr bwMode="auto">
            <a:xfrm>
              <a:off x="3455415" y="4391016"/>
              <a:ext cx="1017169" cy="71438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31"/>
            <p:cNvSpPr/>
            <p:nvPr/>
          </p:nvSpPr>
          <p:spPr>
            <a:xfrm>
              <a:off x="3504832" y="4591858"/>
              <a:ext cx="9178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CAL</a:t>
              </a:r>
              <a:endParaRPr kumimoji="1" lang="ko-KR" alt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38"/>
            <p:cNvSpPr/>
            <p:nvPr/>
          </p:nvSpPr>
          <p:spPr bwMode="auto">
            <a:xfrm>
              <a:off x="4569840" y="4391016"/>
              <a:ext cx="1017169" cy="71438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39"/>
            <p:cNvSpPr/>
            <p:nvPr/>
          </p:nvSpPr>
          <p:spPr>
            <a:xfrm>
              <a:off x="4619257" y="4591858"/>
              <a:ext cx="9178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BIAS</a:t>
              </a:r>
              <a:endParaRPr kumimoji="1" lang="ko-KR" alt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12"/>
            <p:cNvSpPr/>
            <p:nvPr/>
          </p:nvSpPr>
          <p:spPr bwMode="auto">
            <a:xfrm>
              <a:off x="1981200" y="1828800"/>
              <a:ext cx="5181600" cy="39624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LINK, LANE </a:t>
            </a:r>
            <a:r>
              <a:rPr lang="en-US" cap="all" dirty="0" smtClean="0"/>
              <a:t>configuration</a:t>
            </a:r>
            <a:endParaRPr lang="en-US" cap="al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312" y="1600200"/>
            <a:ext cx="6429375" cy="379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Analog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191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Pure Analog blocks :- PLL, BIAS, Calibration etc., are modeled in </a:t>
            </a:r>
            <a:r>
              <a:rPr lang="en-US" sz="2000" dirty="0" err="1" smtClean="0"/>
              <a:t>Verilog</a:t>
            </a:r>
            <a:r>
              <a:rPr lang="en-US" sz="2000" dirty="0" smtClean="0"/>
              <a:t>-AMS</a:t>
            </a:r>
          </a:p>
          <a:p>
            <a:endParaRPr lang="en-US" sz="2000" dirty="0"/>
          </a:p>
        </p:txBody>
      </p:sp>
      <p:grpSp>
        <p:nvGrpSpPr>
          <p:cNvPr id="9" name="Group 9"/>
          <p:cNvGrpSpPr/>
          <p:nvPr/>
        </p:nvGrpSpPr>
        <p:grpSpPr>
          <a:xfrm>
            <a:off x="1066800" y="2126673"/>
            <a:ext cx="6553200" cy="2708563"/>
            <a:chOff x="1066800" y="2126673"/>
            <a:chExt cx="6553200" cy="2708563"/>
          </a:xfrm>
        </p:grpSpPr>
        <p:sp>
          <p:nvSpPr>
            <p:cNvPr id="4" name="Rounded Rectangle 3"/>
            <p:cNvSpPr/>
            <p:nvPr/>
          </p:nvSpPr>
          <p:spPr>
            <a:xfrm>
              <a:off x="1066800" y="2126673"/>
              <a:ext cx="1371600" cy="26739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TX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657600" y="3124200"/>
              <a:ext cx="1371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657600" y="2126673"/>
              <a:ext cx="1371600" cy="7689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PLL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248400" y="2126673"/>
              <a:ext cx="1371600" cy="26739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RX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64527" y="4073236"/>
              <a:ext cx="1371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BIAS</a:t>
              </a:r>
              <a:endParaRPr lang="en-US" dirty="0"/>
            </a:p>
          </p:txBody>
        </p:sp>
      </p:grpSp>
      <p:sp>
        <p:nvSpPr>
          <p:cNvPr id="17" name="Left Arrow 16"/>
          <p:cNvSpPr/>
          <p:nvPr/>
        </p:nvSpPr>
        <p:spPr>
          <a:xfrm>
            <a:off x="2438400" y="2511136"/>
            <a:ext cx="1219200" cy="1558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2438400" y="3463636"/>
            <a:ext cx="1219200" cy="1558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2438400" y="4333008"/>
            <a:ext cx="1219200" cy="1558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0800000">
            <a:off x="5029200" y="2492085"/>
            <a:ext cx="1219200" cy="1558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0800000">
            <a:off x="5029200" y="3425535"/>
            <a:ext cx="1219200" cy="1558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 rot="10800000">
            <a:off x="5029200" y="4343400"/>
            <a:ext cx="1219200" cy="1558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06669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>PLL Block  (Stand-alone verification)</a:t>
            </a:r>
            <a:endParaRPr lang="en-US" dirty="0"/>
          </a:p>
        </p:txBody>
      </p:sp>
      <p:grpSp>
        <p:nvGrpSpPr>
          <p:cNvPr id="35" name="Group 2"/>
          <p:cNvGrpSpPr>
            <a:grpSpLocks/>
          </p:cNvGrpSpPr>
          <p:nvPr/>
        </p:nvGrpSpPr>
        <p:grpSpPr bwMode="auto">
          <a:xfrm>
            <a:off x="1143000" y="1603375"/>
            <a:ext cx="6726237" cy="4111625"/>
            <a:chOff x="447" y="6099"/>
            <a:chExt cx="10593" cy="6473"/>
          </a:xfrm>
        </p:grpSpPr>
        <p:grpSp>
          <p:nvGrpSpPr>
            <p:cNvPr id="36" name="Group 3"/>
            <p:cNvGrpSpPr>
              <a:grpSpLocks/>
            </p:cNvGrpSpPr>
            <p:nvPr/>
          </p:nvGrpSpPr>
          <p:grpSpPr bwMode="auto">
            <a:xfrm>
              <a:off x="447" y="6610"/>
              <a:ext cx="10361" cy="5962"/>
              <a:chOff x="447" y="6610"/>
              <a:chExt cx="10361" cy="5962"/>
            </a:xfrm>
          </p:grpSpPr>
          <p:sp>
            <p:nvSpPr>
              <p:cNvPr id="38" name="TextBox 34"/>
              <p:cNvSpPr txBox="1">
                <a:spLocks noChangeArrowheads="1"/>
              </p:cNvSpPr>
              <p:nvPr/>
            </p:nvSpPr>
            <p:spPr bwMode="auto">
              <a:xfrm>
                <a:off x="7097" y="7355"/>
                <a:ext cx="2147" cy="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Mphy_od</a:t>
                </a: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" name="Group 38"/>
              <p:cNvGrpSpPr>
                <a:grpSpLocks/>
              </p:cNvGrpSpPr>
              <p:nvPr/>
            </p:nvGrpSpPr>
            <p:grpSpPr bwMode="auto">
              <a:xfrm>
                <a:off x="447" y="6610"/>
                <a:ext cx="10361" cy="5962"/>
                <a:chOff x="447" y="6610"/>
                <a:chExt cx="10361" cy="5962"/>
              </a:xfrm>
            </p:grpSpPr>
            <p:sp>
              <p:nvSpPr>
                <p:cNvPr id="40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447" y="8113"/>
                  <a:ext cx="1409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REF_CLK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1" name="Group 40"/>
                <p:cNvGrpSpPr>
                  <a:grpSpLocks/>
                </p:cNvGrpSpPr>
                <p:nvPr/>
              </p:nvGrpSpPr>
              <p:grpSpPr bwMode="auto">
                <a:xfrm>
                  <a:off x="834" y="6610"/>
                  <a:ext cx="9974" cy="5962"/>
                  <a:chOff x="834" y="6610"/>
                  <a:chExt cx="9974" cy="5962"/>
                </a:xfrm>
              </p:grpSpPr>
              <p:sp>
                <p:nvSpPr>
                  <p:cNvPr id="42" name="Up Arrow 6"/>
                  <p:cNvSpPr>
                    <a:spLocks noChangeArrowheads="1"/>
                  </p:cNvSpPr>
                  <p:nvPr/>
                </p:nvSpPr>
                <p:spPr bwMode="auto">
                  <a:xfrm>
                    <a:off x="9870" y="8053"/>
                    <a:ext cx="242" cy="541"/>
                  </a:xfrm>
                  <a:prstGeom prst="upArrow">
                    <a:avLst>
                      <a:gd name="adj1" fmla="val 50000"/>
                      <a:gd name="adj2" fmla="val 37042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" name="Right Arrow 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0643" y="9034"/>
                    <a:ext cx="165" cy="269"/>
                  </a:xfrm>
                  <a:prstGeom prst="rightArrow">
                    <a:avLst>
                      <a:gd name="adj1" fmla="val 50000"/>
                      <a:gd name="adj2" fmla="val 42315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" name="Right Arrow 1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52" y="9034"/>
                    <a:ext cx="330" cy="244"/>
                  </a:xfrm>
                  <a:prstGeom prst="rightArrow">
                    <a:avLst>
                      <a:gd name="adj1" fmla="val 50000"/>
                      <a:gd name="adj2" fmla="val 22284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Rounded 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372" y="8628"/>
                    <a:ext cx="1564" cy="1098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Input</a:t>
                    </a: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 </a:t>
                    </a: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divider</a:t>
                    </a:r>
                    <a:endParaRPr kumimoji="0" 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(PLL_M)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Rounded 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5158" y="8602"/>
                    <a:ext cx="1810" cy="120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CP&amp;FILTER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7" name="Rounded 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512" y="11126"/>
                    <a:ext cx="2222" cy="144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Feed Back divider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(</a:t>
                    </a: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NPC+NSC)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Rounded 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7298" y="8596"/>
                    <a:ext cx="1555" cy="1213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VCO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" name="Rounded 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475" y="8618"/>
                    <a:ext cx="1354" cy="121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PFD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" name="Rounded 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6063" y="11235"/>
                    <a:ext cx="1810" cy="120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Pre divider</a:t>
                    </a:r>
                    <a:endParaRPr kumimoji="0" 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(PRE_FDIV)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1" name="Right Arrow 21"/>
                  <p:cNvSpPr>
                    <a:spLocks noChangeArrowheads="1"/>
                  </p:cNvSpPr>
                  <p:nvPr/>
                </p:nvSpPr>
                <p:spPr bwMode="auto">
                  <a:xfrm>
                    <a:off x="2936" y="9050"/>
                    <a:ext cx="539" cy="275"/>
                  </a:xfrm>
                  <a:prstGeom prst="rightArrow">
                    <a:avLst>
                      <a:gd name="adj1" fmla="val 50000"/>
                      <a:gd name="adj2" fmla="val 37431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2" name="Right Arrow 22"/>
                  <p:cNvSpPr>
                    <a:spLocks noChangeArrowheads="1"/>
                  </p:cNvSpPr>
                  <p:nvPr/>
                </p:nvSpPr>
                <p:spPr bwMode="auto">
                  <a:xfrm>
                    <a:off x="3205" y="9514"/>
                    <a:ext cx="270" cy="219"/>
                  </a:xfrm>
                  <a:prstGeom prst="rightArrow">
                    <a:avLst>
                      <a:gd name="adj1" fmla="val 50000"/>
                      <a:gd name="adj2" fmla="val 37671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3" name="Right Arrow 2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813" y="9034"/>
                    <a:ext cx="329" cy="244"/>
                  </a:xfrm>
                  <a:prstGeom prst="rightArrow">
                    <a:avLst>
                      <a:gd name="adj1" fmla="val 50000"/>
                      <a:gd name="adj2" fmla="val 22217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4" name="Left-Right-Up Arrow 24"/>
                  <p:cNvSpPr>
                    <a:spLocks/>
                  </p:cNvSpPr>
                  <p:nvPr/>
                </p:nvSpPr>
                <p:spPr bwMode="auto">
                  <a:xfrm rot="10800000">
                    <a:off x="8853" y="9083"/>
                    <a:ext cx="666" cy="432"/>
                  </a:xfrm>
                  <a:custGeom>
                    <a:avLst/>
                    <a:gdLst>
                      <a:gd name="T0" fmla="*/ 0 w 616526"/>
                      <a:gd name="T1" fmla="*/ 211716 h 282288"/>
                      <a:gd name="T2" fmla="*/ 70572 w 616526"/>
                      <a:gd name="T3" fmla="*/ 141144 h 282288"/>
                      <a:gd name="T4" fmla="*/ 70572 w 616526"/>
                      <a:gd name="T5" fmla="*/ 176430 h 282288"/>
                      <a:gd name="T6" fmla="*/ 272977 w 616526"/>
                      <a:gd name="T7" fmla="*/ 176430 h 282288"/>
                      <a:gd name="T8" fmla="*/ 272977 w 616526"/>
                      <a:gd name="T9" fmla="*/ 70572 h 282288"/>
                      <a:gd name="T10" fmla="*/ 237691 w 616526"/>
                      <a:gd name="T11" fmla="*/ 70572 h 282288"/>
                      <a:gd name="T12" fmla="*/ 308263 w 616526"/>
                      <a:gd name="T13" fmla="*/ 0 h 282288"/>
                      <a:gd name="T14" fmla="*/ 378835 w 616526"/>
                      <a:gd name="T15" fmla="*/ 70572 h 282288"/>
                      <a:gd name="T16" fmla="*/ 343549 w 616526"/>
                      <a:gd name="T17" fmla="*/ 70572 h 282288"/>
                      <a:gd name="T18" fmla="*/ 343549 w 616526"/>
                      <a:gd name="T19" fmla="*/ 176430 h 282288"/>
                      <a:gd name="T20" fmla="*/ 545954 w 616526"/>
                      <a:gd name="T21" fmla="*/ 176430 h 282288"/>
                      <a:gd name="T22" fmla="*/ 545954 w 616526"/>
                      <a:gd name="T23" fmla="*/ 141144 h 282288"/>
                      <a:gd name="T24" fmla="*/ 616526 w 616526"/>
                      <a:gd name="T25" fmla="*/ 211716 h 282288"/>
                      <a:gd name="T26" fmla="*/ 545954 w 616526"/>
                      <a:gd name="T27" fmla="*/ 282288 h 282288"/>
                      <a:gd name="T28" fmla="*/ 545954 w 616526"/>
                      <a:gd name="T29" fmla="*/ 247002 h 282288"/>
                      <a:gd name="T30" fmla="*/ 70572 w 616526"/>
                      <a:gd name="T31" fmla="*/ 247002 h 282288"/>
                      <a:gd name="T32" fmla="*/ 70572 w 616526"/>
                      <a:gd name="T33" fmla="*/ 282288 h 282288"/>
                      <a:gd name="T34" fmla="*/ 0 w 616526"/>
                      <a:gd name="T35" fmla="*/ 211716 h 282288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616526"/>
                      <a:gd name="T55" fmla="*/ 0 h 282288"/>
                      <a:gd name="T56" fmla="*/ 616526 w 616526"/>
                      <a:gd name="T57" fmla="*/ 282288 h 282288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616526" h="282288">
                        <a:moveTo>
                          <a:pt x="0" y="211716"/>
                        </a:moveTo>
                        <a:lnTo>
                          <a:pt x="70572" y="141144"/>
                        </a:lnTo>
                        <a:lnTo>
                          <a:pt x="70572" y="176430"/>
                        </a:lnTo>
                        <a:lnTo>
                          <a:pt x="272977" y="176430"/>
                        </a:lnTo>
                        <a:lnTo>
                          <a:pt x="272977" y="70572"/>
                        </a:lnTo>
                        <a:lnTo>
                          <a:pt x="237691" y="70572"/>
                        </a:lnTo>
                        <a:lnTo>
                          <a:pt x="308263" y="0"/>
                        </a:lnTo>
                        <a:lnTo>
                          <a:pt x="378835" y="70572"/>
                        </a:lnTo>
                        <a:lnTo>
                          <a:pt x="343549" y="70572"/>
                        </a:lnTo>
                        <a:lnTo>
                          <a:pt x="343549" y="176430"/>
                        </a:lnTo>
                        <a:lnTo>
                          <a:pt x="545954" y="176430"/>
                        </a:lnTo>
                        <a:lnTo>
                          <a:pt x="545954" y="141144"/>
                        </a:lnTo>
                        <a:lnTo>
                          <a:pt x="616526" y="211716"/>
                        </a:lnTo>
                        <a:lnTo>
                          <a:pt x="545954" y="282288"/>
                        </a:lnTo>
                        <a:lnTo>
                          <a:pt x="545954" y="247002"/>
                        </a:lnTo>
                        <a:lnTo>
                          <a:pt x="70572" y="247002"/>
                        </a:lnTo>
                        <a:lnTo>
                          <a:pt x="70572" y="282288"/>
                        </a:lnTo>
                        <a:lnTo>
                          <a:pt x="0" y="21171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5" name="Left Arrow 26"/>
                  <p:cNvSpPr>
                    <a:spLocks noChangeArrowheads="1"/>
                  </p:cNvSpPr>
                  <p:nvPr/>
                </p:nvSpPr>
                <p:spPr bwMode="auto">
                  <a:xfrm>
                    <a:off x="7875" y="11674"/>
                    <a:ext cx="1395" cy="275"/>
                  </a:xfrm>
                  <a:prstGeom prst="leftArrow">
                    <a:avLst>
                      <a:gd name="adj1" fmla="val 50000"/>
                      <a:gd name="adj2" fmla="val 37388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6" name="Left Arrow 27"/>
                  <p:cNvSpPr>
                    <a:spLocks noChangeArrowheads="1"/>
                  </p:cNvSpPr>
                  <p:nvPr/>
                </p:nvSpPr>
                <p:spPr bwMode="auto">
                  <a:xfrm>
                    <a:off x="5714" y="11739"/>
                    <a:ext cx="349" cy="220"/>
                  </a:xfrm>
                  <a:prstGeom prst="leftArrow">
                    <a:avLst>
                      <a:gd name="adj1" fmla="val 50000"/>
                      <a:gd name="adj2" fmla="val 37426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7" name="Left Arrow 28"/>
                  <p:cNvSpPr>
                    <a:spLocks noChangeArrowheads="1"/>
                  </p:cNvSpPr>
                  <p:nvPr/>
                </p:nvSpPr>
                <p:spPr bwMode="auto">
                  <a:xfrm>
                    <a:off x="3163" y="11784"/>
                    <a:ext cx="349" cy="220"/>
                  </a:xfrm>
                  <a:prstGeom prst="leftArrow">
                    <a:avLst>
                      <a:gd name="adj1" fmla="val 50000"/>
                      <a:gd name="adj2" fmla="val 37426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8" name="Up Arrow 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00" y="9590"/>
                    <a:ext cx="295" cy="2359"/>
                  </a:xfrm>
                  <a:prstGeom prst="upArrow">
                    <a:avLst>
                      <a:gd name="adj1" fmla="val 50000"/>
                      <a:gd name="adj2" fmla="val 32579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9" name="Rounded 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9518" y="8594"/>
                    <a:ext cx="1130" cy="120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974706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CLK0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0" name="Right Arrow 31"/>
                  <p:cNvSpPr>
                    <a:spLocks noChangeArrowheads="1"/>
                  </p:cNvSpPr>
                  <p:nvPr/>
                </p:nvSpPr>
                <p:spPr bwMode="auto">
                  <a:xfrm>
                    <a:off x="834" y="9068"/>
                    <a:ext cx="538" cy="274"/>
                  </a:xfrm>
                  <a:prstGeom prst="rightArrow">
                    <a:avLst>
                      <a:gd name="adj1" fmla="val 50000"/>
                      <a:gd name="adj2" fmla="val 37497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1" name="Up Arrow 29"/>
                  <p:cNvSpPr>
                    <a:spLocks noChangeArrowheads="1"/>
                  </p:cNvSpPr>
                  <p:nvPr/>
                </p:nvSpPr>
                <p:spPr bwMode="auto">
                  <a:xfrm rot="10800000" flipH="1">
                    <a:off x="9020" y="9200"/>
                    <a:ext cx="317" cy="2694"/>
                  </a:xfrm>
                  <a:prstGeom prst="upArrow">
                    <a:avLst>
                      <a:gd name="adj1" fmla="val 50000"/>
                      <a:gd name="adj2" fmla="val 34623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2" name="Trapezoid 4"/>
                  <p:cNvSpPr>
                    <a:spLocks/>
                  </p:cNvSpPr>
                  <p:nvPr/>
                </p:nvSpPr>
                <p:spPr bwMode="auto">
                  <a:xfrm>
                    <a:off x="9213" y="7112"/>
                    <a:ext cx="1474" cy="976"/>
                  </a:xfrm>
                  <a:custGeom>
                    <a:avLst/>
                    <a:gdLst>
                      <a:gd name="T0" fmla="*/ 0 w 819067"/>
                      <a:gd name="T1" fmla="*/ 755873 h 755873"/>
                      <a:gd name="T2" fmla="*/ 188968 w 819067"/>
                      <a:gd name="T3" fmla="*/ 0 h 755873"/>
                      <a:gd name="T4" fmla="*/ 630099 w 819067"/>
                      <a:gd name="T5" fmla="*/ 0 h 755873"/>
                      <a:gd name="T6" fmla="*/ 819067 w 819067"/>
                      <a:gd name="T7" fmla="*/ 755873 h 755873"/>
                      <a:gd name="T8" fmla="*/ 0 w 819067"/>
                      <a:gd name="T9" fmla="*/ 755873 h 75587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9067"/>
                      <a:gd name="T16" fmla="*/ 0 h 755873"/>
                      <a:gd name="T17" fmla="*/ 819067 w 819067"/>
                      <a:gd name="T18" fmla="*/ 755873 h 75587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9067" h="755873">
                        <a:moveTo>
                          <a:pt x="0" y="755873"/>
                        </a:moveTo>
                        <a:lnTo>
                          <a:pt x="188968" y="0"/>
                        </a:lnTo>
                        <a:lnTo>
                          <a:pt x="630099" y="0"/>
                        </a:lnTo>
                        <a:lnTo>
                          <a:pt x="819067" y="755873"/>
                        </a:lnTo>
                        <a:lnTo>
                          <a:pt x="0" y="7558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3" name="Right Arrow 5"/>
                  <p:cNvSpPr>
                    <a:spLocks noChangeArrowheads="1"/>
                  </p:cNvSpPr>
                  <p:nvPr/>
                </p:nvSpPr>
                <p:spPr bwMode="auto">
                  <a:xfrm rot="16200000" flipV="1">
                    <a:off x="9707" y="6691"/>
                    <a:ext cx="494" cy="332"/>
                  </a:xfrm>
                  <a:prstGeom prst="rightArrow">
                    <a:avLst>
                      <a:gd name="adj1" fmla="val 50000"/>
                      <a:gd name="adj2" fmla="val 16009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eaVert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4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64" y="7228"/>
                    <a:ext cx="791" cy="7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mux</a:t>
                    </a:r>
                    <a:endParaRPr kumimoji="0" lang="en-US" sz="16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5" name="Right Arrow 1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852" y="7494"/>
                    <a:ext cx="493" cy="313"/>
                  </a:xfrm>
                  <a:prstGeom prst="rightArrow">
                    <a:avLst>
                      <a:gd name="adj1" fmla="val 50000"/>
                      <a:gd name="adj2" fmla="val 29372"/>
                    </a:avLst>
                  </a:prstGeom>
                  <a:solidFill>
                    <a:srgbClr val="808080"/>
                  </a:solidFill>
                  <a:ln w="12700">
                    <a:solidFill>
                      <a:srgbClr val="243F60"/>
                    </a:solidFill>
                    <a:miter lim="800000"/>
                    <a:headEnd/>
                    <a:tailEnd/>
                  </a:ln>
                </p:spPr>
                <p:txBody>
                  <a:bodyPr rot="10800000"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37" name="TextBox 34"/>
            <p:cNvSpPr txBox="1">
              <a:spLocks noChangeArrowheads="1"/>
            </p:cNvSpPr>
            <p:nvPr/>
          </p:nvSpPr>
          <p:spPr bwMode="auto">
            <a:xfrm>
              <a:off x="9054" y="6099"/>
              <a:ext cx="1986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Mphy_clk2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868282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PLL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All internal blocks are modeled in </a:t>
            </a:r>
            <a:r>
              <a:rPr lang="en-US" sz="2000" b="1" dirty="0" smtClean="0"/>
              <a:t>Verilog AMS (</a:t>
            </a:r>
            <a:r>
              <a:rPr lang="en-US" sz="2000" b="1" dirty="0" err="1" smtClean="0"/>
              <a:t>Wreal</a:t>
            </a:r>
            <a:r>
              <a:rPr lang="en-US" sz="2000" b="1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Critical Blocks were PFD, CP&amp;FILTER, VCO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Mapping the equivalent voltage value for the UP and DN signal from the PFD block.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Verified different modes of PLL .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/>
              <a:t>Power down Condition: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When PLL_PDB is low, outputs are reset</a:t>
            </a:r>
            <a:r>
              <a:rPr lang="en-US" sz="2000" dirty="0" smtClean="0"/>
              <a:t>.</a:t>
            </a:r>
          </a:p>
          <a:p>
            <a:pPr lvl="1"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b="1" dirty="0"/>
              <a:t>Normal Operation:</a:t>
            </a:r>
            <a:r>
              <a:rPr lang="en-US" sz="2000" dirty="0"/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In normal operation, PLL_PDB is high</a:t>
            </a:r>
            <a:endParaRPr lang="en-US" sz="2000" dirty="0" smtClean="0"/>
          </a:p>
          <a:p>
            <a:pPr lvl="4"/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22015939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PLL CASE STUDY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05399"/>
          </a:xfrm>
        </p:spPr>
        <p:txBody>
          <a:bodyPr>
            <a:noAutofit/>
          </a:bodyPr>
          <a:lstStyle/>
          <a:p>
            <a:r>
              <a:rPr lang="en-US" sz="2400" dirty="0" smtClean="0"/>
              <a:t>All the inputs of the PLL dividers which are in digital were driven/controlled by UVM TB.</a:t>
            </a:r>
          </a:p>
          <a:p>
            <a:r>
              <a:rPr lang="en-US" sz="2400" dirty="0" smtClean="0"/>
              <a:t>Fixed stimulus e.g., Analog stimulus for analog pins were assigned in the </a:t>
            </a:r>
            <a:r>
              <a:rPr lang="en-US" sz="2400" dirty="0" err="1" smtClean="0"/>
              <a:t>uvm</a:t>
            </a:r>
            <a:r>
              <a:rPr lang="en-US" sz="2400" dirty="0" smtClean="0"/>
              <a:t> </a:t>
            </a:r>
            <a:r>
              <a:rPr lang="en-US" sz="2400" dirty="0" err="1" smtClean="0"/>
              <a:t>tb_top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Fixed input frequencies were given  from UVM Test Bench and verified.</a:t>
            </a:r>
          </a:p>
          <a:p>
            <a:r>
              <a:rPr lang="en-US" sz="2400" dirty="0" smtClean="0"/>
              <a:t>Similarly input frequencies randomly selected in the range 19.2MHz to 104Mhz to get different output range of frequencies.</a:t>
            </a:r>
          </a:p>
          <a:p>
            <a:r>
              <a:rPr lang="en-US" sz="2400" dirty="0" smtClean="0"/>
              <a:t>Different  input dividers  were selected randomly from UVM TB to get desired frequencies.</a:t>
            </a:r>
          </a:p>
          <a:p>
            <a:r>
              <a:rPr lang="en-US" sz="2400" dirty="0" smtClean="0"/>
              <a:t>For Frequency output: The equation logic was incorporated in the monitor which is further passed to score board to compare the actual and expected, for “pass”/”fail” criteria.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MIXED-SIGNAL VERIFICATION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ANALOG BLOCKS MODELING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M-PHY PURPOSE AND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PLL CASE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M-PHY END-TO-END VERIFICATION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ISSUES AND 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PLL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4267200" cy="4343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we  have achieved 100% functional coverage for stand-alone verification.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We have achieved code coverage close to 100%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76400"/>
            <a:ext cx="403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End to End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>
            <a:normAutofit/>
          </a:bodyPr>
          <a:lstStyle/>
          <a:p>
            <a:pPr algn="just"/>
            <a:r>
              <a:rPr lang="en-US" sz="2700" dirty="0" smtClean="0"/>
              <a:t>Digital </a:t>
            </a:r>
            <a:r>
              <a:rPr lang="en-US" sz="2700" dirty="0" smtClean="0"/>
              <a:t>controls were controlled through attribute/ register 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dirty="0" smtClean="0"/>
              <a:t>To verify the TX path, transmitted the data after setting the MODE and GEAR through registers from </a:t>
            </a:r>
            <a:r>
              <a:rPr lang="en-US" sz="2700" dirty="0" smtClean="0"/>
              <a:t>RMMI TX </a:t>
            </a:r>
            <a:r>
              <a:rPr lang="en-US" sz="2700" dirty="0" smtClean="0"/>
              <a:t>driver and captured the DPDN TX data at the DPDN Agent.</a:t>
            </a:r>
            <a:endParaRPr lang="en-US" sz="2700" dirty="0" smtClean="0"/>
          </a:p>
          <a:p>
            <a:pPr algn="just"/>
            <a:r>
              <a:rPr lang="en-US" sz="2700" dirty="0" smtClean="0"/>
              <a:t>To verify the RX path, </a:t>
            </a:r>
            <a:r>
              <a:rPr lang="en-US" sz="2700" dirty="0" smtClean="0"/>
              <a:t>setting </a:t>
            </a:r>
            <a:r>
              <a:rPr lang="en-US" sz="2700" dirty="0" smtClean="0"/>
              <a:t>the MODE and GEAR through registers from RMMI RX driver and the </a:t>
            </a:r>
            <a:r>
              <a:rPr lang="en-US" sz="2700" dirty="0" smtClean="0"/>
              <a:t>data is </a:t>
            </a:r>
            <a:r>
              <a:rPr lang="en-US" sz="2700" dirty="0" smtClean="0"/>
              <a:t>transmitted from DPDN driver &amp; RMMI RX agent will capture the </a:t>
            </a:r>
            <a:r>
              <a:rPr lang="en-US" sz="2700" dirty="0" smtClean="0"/>
              <a:t>data</a:t>
            </a:r>
          </a:p>
          <a:p>
            <a:pPr algn="just"/>
            <a:r>
              <a:rPr lang="en-US" sz="2700" dirty="0" smtClean="0"/>
              <a:t>The </a:t>
            </a:r>
            <a:r>
              <a:rPr lang="en-US" sz="2700" dirty="0" smtClean="0"/>
              <a:t>data integrity </a:t>
            </a:r>
            <a:r>
              <a:rPr lang="en-US" sz="2700" dirty="0" smtClean="0"/>
              <a:t>is checked in the </a:t>
            </a:r>
            <a:r>
              <a:rPr lang="en-US" sz="2700" dirty="0" smtClean="0"/>
              <a:t>scoreboard</a:t>
            </a:r>
          </a:p>
          <a:p>
            <a:pPr algn="just"/>
            <a:r>
              <a:rPr lang="en-US" sz="2700" dirty="0" smtClean="0"/>
              <a:t>R</a:t>
            </a:r>
            <a:r>
              <a:rPr lang="en-US" sz="2700" dirty="0" smtClean="0"/>
              <a:t>eal </a:t>
            </a:r>
            <a:r>
              <a:rPr lang="en-US" sz="2700" dirty="0" smtClean="0"/>
              <a:t>values </a:t>
            </a:r>
            <a:r>
              <a:rPr lang="en-US" sz="2700" dirty="0" smtClean="0"/>
              <a:t>are </a:t>
            </a:r>
            <a:r>
              <a:rPr lang="en-US" sz="2700" dirty="0" smtClean="0"/>
              <a:t>converted to bits </a:t>
            </a:r>
            <a:r>
              <a:rPr lang="en-US" sz="2700" dirty="0" smtClean="0"/>
              <a:t>($</a:t>
            </a:r>
            <a:r>
              <a:rPr lang="en-US" sz="2700" dirty="0" err="1" smtClean="0"/>
              <a:t>realtobits</a:t>
            </a:r>
            <a:r>
              <a:rPr lang="en-US" sz="2700" dirty="0" smtClean="0"/>
              <a:t>)</a:t>
            </a:r>
            <a:endParaRPr lang="en-US" sz="2700" dirty="0" smtClean="0"/>
          </a:p>
          <a:p>
            <a:pPr algn="just"/>
            <a:r>
              <a:rPr lang="en-US" sz="2700" dirty="0" smtClean="0"/>
              <a:t>Real </a:t>
            </a:r>
            <a:r>
              <a:rPr lang="en-US" sz="2700" dirty="0" smtClean="0"/>
              <a:t>values a</a:t>
            </a:r>
            <a:r>
              <a:rPr lang="en-US" sz="2700" dirty="0" smtClean="0"/>
              <a:t>re propagated as </a:t>
            </a:r>
            <a:r>
              <a:rPr lang="en-US" sz="2700" dirty="0" smtClean="0"/>
              <a:t>analog signals using </a:t>
            </a:r>
            <a:r>
              <a:rPr lang="en-US" sz="2700" dirty="0" err="1" smtClean="0"/>
              <a:t>uvm_real</a:t>
            </a:r>
            <a:endParaRPr lang="en-US" sz="2700" dirty="0" smtClean="0"/>
          </a:p>
          <a:p>
            <a:pPr algn="just"/>
            <a:r>
              <a:rPr lang="en-US" sz="2700" dirty="0" smtClean="0"/>
              <a:t>HS_BURST and </a:t>
            </a:r>
            <a:r>
              <a:rPr lang="en-US" sz="2700" dirty="0" smtClean="0"/>
              <a:t>PWM_BURST </a:t>
            </a:r>
            <a:r>
              <a:rPr lang="en-US" sz="2700" dirty="0" smtClean="0"/>
              <a:t>Transfers </a:t>
            </a:r>
            <a:r>
              <a:rPr lang="en-US" sz="2700" dirty="0" smtClean="0"/>
              <a:t>were </a:t>
            </a:r>
            <a:r>
              <a:rPr lang="en-US" sz="2700" dirty="0" smtClean="0"/>
              <a:t>verified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RX, TX transactions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6" name="Group 26"/>
          <p:cNvGrpSpPr/>
          <p:nvPr/>
        </p:nvGrpSpPr>
        <p:grpSpPr>
          <a:xfrm>
            <a:off x="1066800" y="2286000"/>
            <a:ext cx="7086600" cy="762000"/>
            <a:chOff x="1905000" y="2286000"/>
            <a:chExt cx="7086600" cy="762000"/>
          </a:xfrm>
        </p:grpSpPr>
        <p:grpSp>
          <p:nvGrpSpPr>
            <p:cNvPr id="9" name="Group 13"/>
            <p:cNvGrpSpPr/>
            <p:nvPr/>
          </p:nvGrpSpPr>
          <p:grpSpPr>
            <a:xfrm>
              <a:off x="2583256" y="2286000"/>
              <a:ext cx="5722543" cy="762000"/>
              <a:chOff x="2461909" y="2286000"/>
              <a:chExt cx="6148691" cy="7620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943600" y="2362200"/>
                <a:ext cx="990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Analog RX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267201" y="2286000"/>
                <a:ext cx="9906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8b/10bi8bit/10bit</a:t>
                </a:r>
                <a:br>
                  <a:rPr lang="en-US" dirty="0" smtClean="0"/>
                </a:br>
                <a:r>
                  <a:rPr lang="en-US" dirty="0" smtClean="0"/>
                  <a:t>Decoder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461909" y="2362200"/>
                <a:ext cx="115435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RX_Rmmi</a:t>
                </a:r>
                <a:endParaRPr lang="en-US" sz="1600" dirty="0"/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3585454" y="2590800"/>
                <a:ext cx="685800" cy="152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ight Arrow 10"/>
              <p:cNvSpPr/>
              <p:nvPr/>
            </p:nvSpPr>
            <p:spPr>
              <a:xfrm>
                <a:off x="5257800" y="2590800"/>
                <a:ext cx="685800" cy="152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>
                <a:off x="6934200" y="2590800"/>
                <a:ext cx="685800" cy="152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620000" y="2286000"/>
                <a:ext cx="9906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10bit symbol data </a:t>
                </a:r>
                <a:endParaRPr lang="en-US" dirty="0"/>
              </a:p>
            </p:txBody>
          </p:sp>
        </p:grpSp>
        <p:sp>
          <p:nvSpPr>
            <p:cNvPr id="25" name="Right Arrow 24"/>
            <p:cNvSpPr/>
            <p:nvPr/>
          </p:nvSpPr>
          <p:spPr>
            <a:xfrm>
              <a:off x="1905000" y="25908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8305800" y="25908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0"/>
          <p:cNvGrpSpPr/>
          <p:nvPr/>
        </p:nvGrpSpPr>
        <p:grpSpPr>
          <a:xfrm>
            <a:off x="1066800" y="3733800"/>
            <a:ext cx="7010400" cy="762000"/>
            <a:chOff x="2057400" y="3733800"/>
            <a:chExt cx="7010400" cy="762000"/>
          </a:xfrm>
        </p:grpSpPr>
        <p:sp>
          <p:nvSpPr>
            <p:cNvPr id="28" name="Right Arrow 27"/>
            <p:cNvSpPr/>
            <p:nvPr/>
          </p:nvSpPr>
          <p:spPr>
            <a:xfrm>
              <a:off x="8534400" y="4038600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29"/>
            <p:cNvGrpSpPr/>
            <p:nvPr/>
          </p:nvGrpSpPr>
          <p:grpSpPr>
            <a:xfrm>
              <a:off x="2057400" y="3733800"/>
              <a:ext cx="6477000" cy="762000"/>
              <a:chOff x="2057400" y="3733800"/>
              <a:chExt cx="6477000" cy="762000"/>
            </a:xfrm>
          </p:grpSpPr>
          <p:grpSp>
            <p:nvGrpSpPr>
              <p:cNvPr id="17" name="Group 14"/>
              <p:cNvGrpSpPr/>
              <p:nvPr/>
            </p:nvGrpSpPr>
            <p:grpSpPr>
              <a:xfrm>
                <a:off x="2514600" y="3733800"/>
                <a:ext cx="6019800" cy="762000"/>
                <a:chOff x="2590800" y="2286000"/>
                <a:chExt cx="6019800" cy="76200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5943600" y="2362200"/>
                  <a:ext cx="990600" cy="609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Analog TX</a:t>
                  </a:r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267200" y="2362200"/>
                  <a:ext cx="990600" cy="609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8b/10bit</a:t>
                  </a:r>
                  <a:br>
                    <a:rPr lang="en-US" dirty="0" smtClean="0"/>
                  </a:br>
                  <a:r>
                    <a:rPr lang="en-US" dirty="0" smtClean="0"/>
                    <a:t>Encoder</a:t>
                  </a:r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590800" y="2362200"/>
                  <a:ext cx="990600" cy="609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 smtClean="0"/>
                    <a:t>TX_Rmmi</a:t>
                  </a:r>
                  <a:endParaRPr lang="en-US" sz="1600" dirty="0"/>
                </a:p>
              </p:txBody>
            </p:sp>
            <p:sp>
              <p:nvSpPr>
                <p:cNvPr id="21" name="Right Arrow 20"/>
                <p:cNvSpPr/>
                <p:nvPr/>
              </p:nvSpPr>
              <p:spPr>
                <a:xfrm>
                  <a:off x="3581400" y="2590800"/>
                  <a:ext cx="685800" cy="1524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ight Arrow 21"/>
                <p:cNvSpPr/>
                <p:nvPr/>
              </p:nvSpPr>
              <p:spPr>
                <a:xfrm>
                  <a:off x="5257800" y="2590800"/>
                  <a:ext cx="685800" cy="1524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ight Arrow 22"/>
                <p:cNvSpPr/>
                <p:nvPr/>
              </p:nvSpPr>
              <p:spPr>
                <a:xfrm>
                  <a:off x="6934200" y="2590800"/>
                  <a:ext cx="685800" cy="1524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620000" y="2286000"/>
                  <a:ext cx="990600" cy="762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8bit symbol data </a:t>
                  </a:r>
                  <a:endParaRPr lang="en-US" dirty="0"/>
                </a:p>
              </p:txBody>
            </p:sp>
          </p:grpSp>
          <p:sp>
            <p:nvSpPr>
              <p:cNvPr id="29" name="Right Arrow 28"/>
              <p:cNvSpPr/>
              <p:nvPr/>
            </p:nvSpPr>
            <p:spPr>
              <a:xfrm>
                <a:off x="2057400" y="4038600"/>
                <a:ext cx="457200" cy="152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dirty="0" smtClean="0"/>
              <a:t>Portion of run script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irun</a:t>
            </a:r>
            <a:r>
              <a:rPr lang="en-US" dirty="0" smtClean="0"/>
              <a:t> -</a:t>
            </a:r>
            <a:r>
              <a:rPr lang="en-US" dirty="0" err="1" smtClean="0"/>
              <a:t>uvm</a:t>
            </a:r>
            <a:r>
              <a:rPr lang="en-US" dirty="0" smtClean="0"/>
              <a:t> -TIMESCALE 1ns/1ns -v93  -messages -</a:t>
            </a:r>
            <a:r>
              <a:rPr lang="en-US" dirty="0" err="1" smtClean="0"/>
              <a:t>sv</a:t>
            </a:r>
            <a:r>
              <a:rPr lang="en-US" dirty="0" smtClean="0"/>
              <a:t> -</a:t>
            </a:r>
            <a:r>
              <a:rPr lang="en-US" dirty="0" err="1" smtClean="0"/>
              <a:t>linedebug</a:t>
            </a:r>
            <a:r>
              <a:rPr lang="en-US" dirty="0" smtClean="0"/>
              <a:t> -</a:t>
            </a:r>
            <a:r>
              <a:rPr lang="en-US" dirty="0" err="1" smtClean="0"/>
              <a:t>svseed</a:t>
            </a:r>
            <a:r>
              <a:rPr lang="en-US" dirty="0" smtClean="0"/>
              <a:t>  $</a:t>
            </a:r>
            <a:r>
              <a:rPr lang="en-US" dirty="0" err="1" smtClean="0"/>
              <a:t>user_seed</a:t>
            </a:r>
            <a:r>
              <a:rPr lang="en-US" dirty="0" smtClean="0"/>
              <a:t> -</a:t>
            </a:r>
            <a:r>
              <a:rPr lang="en-US" dirty="0" err="1" smtClean="0"/>
              <a:t>licqueue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irun</a:t>
            </a:r>
            <a:r>
              <a:rPr lang="en-US" dirty="0" smtClean="0"/>
              <a:t>  -64bit -</a:t>
            </a:r>
            <a:r>
              <a:rPr lang="en-US" dirty="0" err="1" smtClean="0"/>
              <a:t>uvm</a:t>
            </a:r>
            <a:r>
              <a:rPr lang="en-US" dirty="0" smtClean="0"/>
              <a:t> -timescale 1ns/1ps \</a:t>
            </a:r>
          </a:p>
          <a:p>
            <a:r>
              <a:rPr lang="en-US" dirty="0" smtClean="0"/>
              <a:t>   	+</a:t>
            </a:r>
            <a:r>
              <a:rPr lang="en-US" dirty="0" err="1" smtClean="0"/>
              <a:t>mixedlan</a:t>
            </a:r>
            <a:r>
              <a:rPr lang="en-US" dirty="0" smtClean="0"/>
              <a:t> -</a:t>
            </a:r>
            <a:r>
              <a:rPr lang="en-US" dirty="0" err="1" smtClean="0"/>
              <a:t>dpiheader</a:t>
            </a:r>
            <a:r>
              <a:rPr lang="en-US" dirty="0" smtClean="0"/>
              <a:t> </a:t>
            </a:r>
            <a:r>
              <a:rPr lang="en-US" dirty="0" err="1" smtClean="0"/>
              <a:t>svdpi.h</a:t>
            </a:r>
            <a:r>
              <a:rPr lang="en-US" dirty="0" smtClean="0"/>
              <a:t> -</a:t>
            </a:r>
            <a:r>
              <a:rPr lang="en-US" dirty="0" err="1" smtClean="0"/>
              <a:t>nowarn</a:t>
            </a:r>
            <a:r>
              <a:rPr lang="en-US" dirty="0" smtClean="0"/>
              <a:t> TRNEGDEL \</a:t>
            </a:r>
          </a:p>
          <a:p>
            <a:r>
              <a:rPr lang="en-US" dirty="0" smtClean="0"/>
              <a:t>        </a:t>
            </a:r>
            <a:r>
              <a:rPr lang="en-US" dirty="0" smtClean="0">
                <a:solidFill>
                  <a:srgbClr val="C00000"/>
                </a:solidFill>
              </a:rPr>
              <a:t>+wreal_res_info \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-</a:t>
            </a:r>
            <a:r>
              <a:rPr lang="en-US" dirty="0" err="1" smtClean="0">
                <a:solidFill>
                  <a:srgbClr val="C00000"/>
                </a:solidFill>
              </a:rPr>
              <a:t>wreal_resolution</a:t>
            </a:r>
            <a:r>
              <a:rPr lang="en-US" dirty="0" smtClean="0">
                <a:solidFill>
                  <a:srgbClr val="C00000"/>
                </a:solidFill>
              </a:rPr>
              <a:t> sum \</a:t>
            </a:r>
          </a:p>
          <a:p>
            <a:r>
              <a:rPr lang="en-US" dirty="0" smtClean="0"/>
              <a:t>        -access </a:t>
            </a:r>
            <a:r>
              <a:rPr lang="en-US" dirty="0" err="1" smtClean="0"/>
              <a:t>rwc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 -</a:t>
            </a:r>
            <a:r>
              <a:rPr lang="en-US" dirty="0" err="1" smtClean="0"/>
              <a:t>linedebug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#-f ./</a:t>
            </a:r>
            <a:r>
              <a:rPr lang="en-US" dirty="0" err="1" smtClean="0"/>
              <a:t>flist.f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-f ../compile/</a:t>
            </a:r>
            <a:r>
              <a:rPr lang="en-US" dirty="0" err="1" smtClean="0"/>
              <a:t>mphy_analog_model_compile_list_WREAL.fl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-f ../compile/</a:t>
            </a:r>
            <a:r>
              <a:rPr lang="en-US" dirty="0" err="1" smtClean="0"/>
              <a:t>mphy_rtl_compile_list.fl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-f ../compile/</a:t>
            </a:r>
            <a:r>
              <a:rPr lang="en-US" dirty="0" err="1" smtClean="0"/>
              <a:t>mphy_wreal_tb_compile_list.fl</a:t>
            </a:r>
            <a:r>
              <a:rPr lang="en-US" dirty="0" smtClean="0"/>
              <a:t> \</a:t>
            </a:r>
          </a:p>
          <a:p>
            <a:r>
              <a:rPr lang="en-US" dirty="0" smtClean="0"/>
              <a:t>            +UVM_TESTNAME=$</a:t>
            </a:r>
            <a:r>
              <a:rPr lang="en-US" dirty="0" err="1" smtClean="0"/>
              <a:t>testcase_name</a:t>
            </a:r>
            <a:r>
              <a:rPr lang="en-US" dirty="0" smtClean="0"/>
              <a:t> \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ISSUES AND 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HS_BURST &amp; PWM_BURST both were enabled simultaneously (which is not recommended), and we could see </a:t>
            </a:r>
            <a:r>
              <a:rPr lang="en-US" dirty="0" err="1" smtClean="0"/>
              <a:t>HiZ</a:t>
            </a:r>
            <a:r>
              <a:rPr lang="en-US" dirty="0" smtClean="0"/>
              <a:t> on Analog TX where it should be ‘1’ or ‘0’. </a:t>
            </a:r>
          </a:p>
          <a:p>
            <a:r>
              <a:rPr lang="en-US" dirty="0" smtClean="0"/>
              <a:t>Data conversion (8bit/10bit) was not happening properly, issue with 8bit /10 bit encoder, later it was resolved by designer.</a:t>
            </a:r>
          </a:p>
          <a:p>
            <a:r>
              <a:rPr lang="en-US" dirty="0" smtClean="0"/>
              <a:t>Connectivity bug in analog were found by modeling when compared both schematic results and model results.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TB BLOCK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410199" cy="529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dirty="0" smtClean="0"/>
              <a:t>SCORE BOARD DIAGRAM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1407" y="1600200"/>
            <a:ext cx="5441393" cy="4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SEQUENCE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477000" cy="42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ASSERTIONS/CHECKERS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2440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Example </a:t>
            </a:r>
          </a:p>
          <a:p>
            <a:r>
              <a:rPr lang="en-US" sz="2200" i="1" dirty="0" smtClean="0"/>
              <a:t>always@(</a:t>
            </a:r>
            <a:r>
              <a:rPr lang="en-US" sz="2200" i="1" dirty="0" err="1" smtClean="0"/>
              <a:t>posedge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clk</a:t>
            </a:r>
            <a:r>
              <a:rPr lang="en-US" sz="2200" i="1" dirty="0" smtClean="0"/>
              <a:t>)</a:t>
            </a:r>
          </a:p>
          <a:p>
            <a:pPr>
              <a:buNone/>
            </a:pPr>
            <a:r>
              <a:rPr lang="en-US" sz="2200" i="1" dirty="0" smtClean="0"/>
              <a:t>        assert((1.68 &lt; = </a:t>
            </a:r>
            <a:r>
              <a:rPr lang="en-US" sz="2200" i="1" dirty="0" err="1" smtClean="0"/>
              <a:t>top.VDDH_SUPPLY</a:t>
            </a:r>
            <a:r>
              <a:rPr lang="en-US" sz="2200" i="1" dirty="0" smtClean="0"/>
              <a:t>)&amp;&amp; (</a:t>
            </a:r>
            <a:r>
              <a:rPr lang="en-US" sz="2200" i="1" dirty="0" err="1" smtClean="0"/>
              <a:t>top.VDDH_SUPPLY</a:t>
            </a:r>
            <a:r>
              <a:rPr lang="en-US" sz="2200" i="1" dirty="0" smtClean="0"/>
              <a:t>&lt;= 1.8))</a:t>
            </a:r>
          </a:p>
          <a:p>
            <a:pPr>
              <a:buNone/>
            </a:pPr>
            <a:r>
              <a:rPr lang="en-US" sz="2200" i="1" dirty="0" smtClean="0"/>
              <a:t>        else $error (“supply &gt; 1.8”)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sz="2200" i="1" dirty="0" smtClean="0"/>
              <a:t>always@(</a:t>
            </a:r>
            <a:r>
              <a:rPr lang="en-US" sz="2200" i="1" dirty="0" err="1" smtClean="0"/>
              <a:t>posedge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clk</a:t>
            </a:r>
            <a:r>
              <a:rPr lang="en-US" sz="2200" i="1" dirty="0" smtClean="0"/>
              <a:t>)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       assert((0.68 &lt; = </a:t>
            </a:r>
            <a:r>
              <a:rPr lang="en-US" sz="2200" i="1" dirty="0" err="1" smtClean="0"/>
              <a:t>top.VDDH_SUPPLY</a:t>
            </a:r>
            <a:r>
              <a:rPr lang="en-US" sz="2200" i="1" dirty="0" smtClean="0"/>
              <a:t>)&amp;&amp; (</a:t>
            </a:r>
            <a:r>
              <a:rPr lang="en-US" sz="2200" i="1" dirty="0" err="1" smtClean="0"/>
              <a:t>top.VDDH_SUPPLY</a:t>
            </a:r>
            <a:r>
              <a:rPr lang="en-US" sz="2200" i="1" dirty="0" smtClean="0"/>
              <a:t>&lt;= 0.8))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       else $error (“supply &gt; 0.8”)</a:t>
            </a:r>
          </a:p>
          <a:p>
            <a:pPr>
              <a:buFont typeface="Arial" pitchFamily="34" charset="0"/>
              <a:buNone/>
            </a:pPr>
            <a:endParaRPr lang="en-US" sz="2200" i="1" dirty="0" smtClean="0"/>
          </a:p>
          <a:p>
            <a:pPr>
              <a:buFont typeface="Arial" pitchFamily="34" charset="0"/>
              <a:buNone/>
            </a:pPr>
            <a:r>
              <a:rPr lang="en-US" sz="2200" dirty="0" smtClean="0"/>
              <a:t>Support for </a:t>
            </a:r>
            <a:r>
              <a:rPr lang="en-US" sz="2200" dirty="0" err="1" smtClean="0"/>
              <a:t>wreal</a:t>
            </a:r>
            <a:r>
              <a:rPr lang="en-US" sz="2200" dirty="0" smtClean="0"/>
              <a:t> in PSL: </a:t>
            </a:r>
            <a:r>
              <a:rPr lang="en-US" sz="2200" i="1" dirty="0" err="1" smtClean="0"/>
              <a:t>wreal</a:t>
            </a:r>
            <a:r>
              <a:rPr lang="en-US" sz="2200" dirty="0" smtClean="0"/>
              <a:t> net type represents a real-valued physical connection between structural entities in some vendor implementation of the </a:t>
            </a:r>
            <a:r>
              <a:rPr lang="en-US" sz="2200" dirty="0" err="1" smtClean="0"/>
              <a:t>verilog</a:t>
            </a:r>
            <a:r>
              <a:rPr lang="en-US" sz="2200" dirty="0" smtClean="0"/>
              <a:t> AMS language.</a:t>
            </a:r>
          </a:p>
          <a:p>
            <a:pPr>
              <a:buFont typeface="Arial" pitchFamily="34" charset="0"/>
              <a:buNone/>
            </a:pPr>
            <a:r>
              <a:rPr lang="en-US" sz="2200" dirty="0" smtClean="0"/>
              <a:t>Expressions involving such </a:t>
            </a:r>
            <a:r>
              <a:rPr lang="en-US" sz="2200" i="1" dirty="0" err="1" smtClean="0"/>
              <a:t>wreal</a:t>
            </a:r>
            <a:r>
              <a:rPr lang="en-US" sz="2200" i="1" dirty="0" smtClean="0"/>
              <a:t> </a:t>
            </a:r>
            <a:r>
              <a:rPr lang="en-US" sz="2200" dirty="0" smtClean="0"/>
              <a:t>type objects that are explicitly  declared can </a:t>
            </a:r>
            <a:r>
              <a:rPr lang="en-US" sz="2200" dirty="0" err="1" smtClean="0"/>
              <a:t>appera</a:t>
            </a:r>
            <a:r>
              <a:rPr lang="en-US" sz="2200" dirty="0" smtClean="0"/>
              <a:t> within PSL assertions in </a:t>
            </a:r>
            <a:r>
              <a:rPr lang="en-US" sz="2200" dirty="0" err="1" smtClean="0"/>
              <a:t>boolean</a:t>
            </a:r>
            <a:r>
              <a:rPr lang="en-US" sz="2200" dirty="0" smtClean="0"/>
              <a:t> expressions, clocking expressions </a:t>
            </a:r>
            <a:r>
              <a:rPr lang="en-US" sz="2200" dirty="0" err="1" smtClean="0"/>
              <a:t>ans</a:t>
            </a:r>
            <a:r>
              <a:rPr lang="en-US" sz="2200" dirty="0" smtClean="0"/>
              <a:t> as actual arguments in property and sequence instances.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 </a:t>
            </a:r>
            <a:r>
              <a:rPr lang="en-US" sz="2200" i="1" dirty="0" err="1" smtClean="0"/>
              <a:t>wreal</a:t>
            </a:r>
            <a:r>
              <a:rPr lang="en-US" sz="2200" i="1" dirty="0" smtClean="0"/>
              <a:t> mywreal1, mywreal2;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 </a:t>
            </a:r>
            <a:r>
              <a:rPr lang="en-US" sz="2200" i="1" dirty="0" err="1" smtClean="0"/>
              <a:t>reg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clk</a:t>
            </a:r>
            <a:r>
              <a:rPr lang="en-US" sz="2200" i="1" dirty="0" smtClean="0"/>
              <a:t>;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 // </a:t>
            </a:r>
            <a:r>
              <a:rPr lang="en-US" sz="2200" i="1" dirty="0" err="1" smtClean="0"/>
              <a:t>psl</a:t>
            </a:r>
            <a:r>
              <a:rPr lang="en-US" sz="2200" i="1" dirty="0" smtClean="0"/>
              <a:t> assert always ((mywreal1 &gt; 1.68; mywreal2 &lt; 1.8))@(</a:t>
            </a:r>
            <a:r>
              <a:rPr lang="en-US" sz="2200" i="1" dirty="0" err="1" smtClean="0"/>
              <a:t>posedge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clk</a:t>
            </a:r>
            <a:r>
              <a:rPr lang="en-US" sz="2200" i="1" dirty="0" smtClean="0"/>
              <a:t>);</a:t>
            </a:r>
          </a:p>
          <a:p>
            <a:pPr>
              <a:buFont typeface="Arial" pitchFamily="34" charset="0"/>
              <a:buNone/>
            </a:pPr>
            <a:endParaRPr lang="en-US" sz="2200" dirty="0" smtClean="0"/>
          </a:p>
          <a:p>
            <a:pPr>
              <a:buFont typeface="Arial" pitchFamily="34" charset="0"/>
              <a:buNone/>
            </a:pPr>
            <a:r>
              <a:rPr lang="en-US" sz="2200" dirty="0" smtClean="0"/>
              <a:t>Analog events in assertion clocking:</a:t>
            </a:r>
          </a:p>
          <a:p>
            <a:pPr>
              <a:buFont typeface="Arial" pitchFamily="34" charset="0"/>
              <a:buNone/>
            </a:pPr>
            <a:r>
              <a:rPr lang="en-US" sz="2200" dirty="0" smtClean="0"/>
              <a:t> </a:t>
            </a:r>
            <a:r>
              <a:rPr lang="en-US" sz="2200" dirty="0" err="1" smtClean="0"/>
              <a:t>verilog</a:t>
            </a:r>
            <a:r>
              <a:rPr lang="en-US" sz="2200" dirty="0" smtClean="0"/>
              <a:t>-AMS (electrical) analog event functions cross and above are supported as clocking events in PSL assertion.</a:t>
            </a:r>
          </a:p>
          <a:p>
            <a:pPr>
              <a:buFont typeface="Arial" pitchFamily="34" charset="0"/>
              <a:buNone/>
            </a:pPr>
            <a:endParaRPr lang="en-US" sz="2200" dirty="0" smtClean="0"/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Electrical sig1, sig2, sig3;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</a:t>
            </a:r>
            <a:r>
              <a:rPr lang="en-US" sz="2200" i="1" dirty="0" err="1" smtClean="0"/>
              <a:t>reg</a:t>
            </a:r>
            <a:r>
              <a:rPr lang="en-US" sz="2200" i="1" dirty="0" smtClean="0"/>
              <a:t> a, b;</a:t>
            </a:r>
          </a:p>
          <a:p>
            <a:pPr>
              <a:buFont typeface="Arial" pitchFamily="34" charset="0"/>
              <a:buNone/>
            </a:pPr>
            <a:r>
              <a:rPr lang="en-US" sz="2200" i="1" dirty="0" smtClean="0"/>
              <a:t> //</a:t>
            </a:r>
            <a:r>
              <a:rPr lang="en-US" sz="2200" i="1" dirty="0" err="1" smtClean="0"/>
              <a:t>psl</a:t>
            </a:r>
            <a:r>
              <a:rPr lang="en-US" sz="2200" i="1" dirty="0" smtClean="0"/>
              <a:t> assert always ((V(sig1)&gt;0.0;a) |=&gt; (V(sig2)&lt;0.3;b)) @ cross (V(sig3)-0.0)); </a:t>
            </a:r>
          </a:p>
          <a:p>
            <a:pPr>
              <a:buFont typeface="Arial" pitchFamily="34" charset="0"/>
              <a:buNone/>
            </a:pPr>
            <a:r>
              <a:rPr lang="en-US" sz="2200" dirty="0" smtClean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ASSERTIONS/CHECKERS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Threshold_checker</a:t>
            </a:r>
            <a:r>
              <a:rPr lang="en-US" b="1" dirty="0" smtClean="0"/>
              <a:t>:  </a:t>
            </a:r>
            <a:r>
              <a:rPr lang="en-US" dirty="0" smtClean="0"/>
              <a:t>Checks that analog signal remains within a given high and low threshold. Can perform this check synchronously or asynchronously.</a:t>
            </a:r>
          </a:p>
          <a:p>
            <a:r>
              <a:rPr lang="en-US" b="1" dirty="0" err="1" smtClean="0"/>
              <a:t>Frequency_checker</a:t>
            </a:r>
            <a:r>
              <a:rPr lang="en-US" b="1" dirty="0" smtClean="0"/>
              <a:t> : </a:t>
            </a:r>
            <a:r>
              <a:rPr lang="en-US" dirty="0" smtClean="0"/>
              <a:t>Checks that analog signal frequency is within a given tolerance.</a:t>
            </a:r>
          </a:p>
          <a:p>
            <a:r>
              <a:rPr lang="en-US" b="1" dirty="0" err="1" smtClean="0"/>
              <a:t>Stability_checker</a:t>
            </a:r>
            <a:r>
              <a:rPr lang="en-US" b="1" dirty="0" smtClean="0"/>
              <a:t>:</a:t>
            </a:r>
            <a:r>
              <a:rPr lang="en-US" dirty="0" smtClean="0"/>
              <a:t> Checks that analog signal remains below or above a given threshold. Can perform this check synchronously or asynchronously.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953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for mixed-signal designs for consumer products growing rapidly  </a:t>
            </a:r>
          </a:p>
          <a:p>
            <a:pPr lvl="1"/>
            <a:r>
              <a:rPr lang="en-US" dirty="0" smtClean="0"/>
              <a:t>Smart phones, </a:t>
            </a:r>
          </a:p>
          <a:p>
            <a:pPr lvl="1"/>
            <a:r>
              <a:rPr lang="en-US" dirty="0" smtClean="0"/>
              <a:t>LEDs (TVs, bulbs etc.,)</a:t>
            </a:r>
          </a:p>
          <a:p>
            <a:pPr lvl="1"/>
            <a:r>
              <a:rPr lang="en-US" dirty="0" smtClean="0"/>
              <a:t>Digital cameras and watches</a:t>
            </a:r>
          </a:p>
          <a:p>
            <a:pPr lvl="1"/>
            <a:r>
              <a:rPr lang="en-US" dirty="0" smtClean="0"/>
              <a:t>Storage devices </a:t>
            </a:r>
          </a:p>
          <a:p>
            <a:pPr lvl="1"/>
            <a:r>
              <a:rPr lang="en-US" dirty="0" smtClean="0"/>
              <a:t>And other High end technology devices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Mixed signal designs verification and time to market are becoming more and more challenging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Content Placeholder 12" descr="Gadget-Gifts-for-Me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1676400"/>
            <a:ext cx="4038600" cy="411479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066800"/>
            <a:ext cx="403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4290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1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End to end Results:</a:t>
            </a:r>
          </a:p>
          <a:p>
            <a:r>
              <a:rPr lang="en-US" dirty="0" smtClean="0"/>
              <a:t>MPHY_TOP: </a:t>
            </a:r>
          </a:p>
          <a:p>
            <a:r>
              <a:rPr lang="en-US" dirty="0" smtClean="0"/>
              <a:t>code coverage: 79.84% </a:t>
            </a:r>
          </a:p>
          <a:p>
            <a:r>
              <a:rPr lang="en-US" dirty="0" smtClean="0"/>
              <a:t>functional coverage: 100%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Results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MPHY_ANA_TOP Results:</a:t>
            </a:r>
          </a:p>
          <a:p>
            <a:r>
              <a:rPr lang="en-US" dirty="0" smtClean="0"/>
              <a:t>Code coverage: 73.63%</a:t>
            </a:r>
          </a:p>
          <a:p>
            <a:r>
              <a:rPr lang="en-US" dirty="0" smtClean="0"/>
              <a:t>Functional Coverage: 100%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4290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3716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dirty="0" smtClean="0"/>
              <a:t>Coverage group  and Cover points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00200"/>
            <a:ext cx="403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00200"/>
            <a:ext cx="38957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en-US" dirty="0" smtClean="0"/>
              <a:t>	We would like to thank </a:t>
            </a:r>
            <a:r>
              <a:rPr lang="en-US" i="1" dirty="0" err="1" smtClean="0"/>
              <a:t>Ranganath</a:t>
            </a:r>
            <a:r>
              <a:rPr lang="en-US" i="1" dirty="0" smtClean="0"/>
              <a:t> </a:t>
            </a:r>
            <a:r>
              <a:rPr lang="en-US" i="1" dirty="0" err="1" smtClean="0"/>
              <a:t>Polimera</a:t>
            </a:r>
            <a:r>
              <a:rPr lang="en-US" i="1" dirty="0" smtClean="0"/>
              <a:t>, </a:t>
            </a:r>
            <a:r>
              <a:rPr lang="en-US" i="1" dirty="0" err="1" smtClean="0"/>
              <a:t>Thyagarajula</a:t>
            </a:r>
            <a:r>
              <a:rPr lang="en-US" i="1" dirty="0" smtClean="0"/>
              <a:t> Naidu </a:t>
            </a:r>
            <a:r>
              <a:rPr lang="en-US" i="1" dirty="0" err="1" smtClean="0"/>
              <a:t>Gurajala</a:t>
            </a:r>
            <a:r>
              <a:rPr lang="en-US" i="1" dirty="0" smtClean="0"/>
              <a:t>, </a:t>
            </a:r>
            <a:r>
              <a:rPr lang="en-US" i="1" dirty="0" err="1" smtClean="0"/>
              <a:t>Anoop</a:t>
            </a:r>
            <a:r>
              <a:rPr lang="en-US" i="1" dirty="0" smtClean="0"/>
              <a:t> MS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Ramprasad</a:t>
            </a:r>
            <a:r>
              <a:rPr lang="en-US" i="1" dirty="0" smtClean="0"/>
              <a:t> </a:t>
            </a:r>
            <a:r>
              <a:rPr lang="en-US" i="1" dirty="0" err="1" smtClean="0"/>
              <a:t>Banakar</a:t>
            </a:r>
            <a:r>
              <a:rPr lang="en-US" dirty="0" smtClean="0"/>
              <a:t> for their vital contribution, help and support during the project execution.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07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www.mipi.org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www.accellera.org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www.cadence.com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2971800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106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+mj-lt"/>
              </a:rPr>
              <a:t>Thank you for your Interest and Time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Mixed-Signal Verification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Mixed-signal verification involves many different levels of abstraction</a:t>
            </a:r>
          </a:p>
          <a:p>
            <a:pPr algn="just"/>
            <a:r>
              <a:rPr lang="en-US" sz="2400" dirty="0" smtClean="0"/>
              <a:t>Transistor-level simulation with Spice remains the gold standard for analog IP verification</a:t>
            </a:r>
          </a:p>
          <a:p>
            <a:pPr lvl="1" algn="just"/>
            <a:r>
              <a:rPr lang="en-US" sz="2200" dirty="0" smtClean="0"/>
              <a:t>Provides high accuracy</a:t>
            </a:r>
          </a:p>
          <a:p>
            <a:pPr lvl="1" algn="just"/>
            <a:r>
              <a:rPr lang="en-US" sz="2200" dirty="0" smtClean="0"/>
              <a:t>Very slow until extremely selectively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dirty="0" smtClean="0"/>
              <a:t>To achieve reasonable simulation speeds, mixed-signal teams employ analog behavioral modeling</a:t>
            </a:r>
          </a:p>
          <a:p>
            <a:pPr lvl="1" algn="just"/>
            <a:r>
              <a:rPr lang="en-US" sz="2200" dirty="0" smtClean="0"/>
              <a:t>five to 100 times faster than Spice</a:t>
            </a:r>
          </a:p>
          <a:p>
            <a:pPr lvl="1" algn="just"/>
            <a:r>
              <a:rPr lang="en-US" sz="2200" dirty="0" smtClean="0"/>
              <a:t>The actual speedup varies widely depending on the application and the level of detail in the model</a:t>
            </a:r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Mixed-Signal Verification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199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As design complexity increases, </a:t>
            </a:r>
          </a:p>
          <a:p>
            <a:pPr lvl="1" algn="just"/>
            <a:r>
              <a:rPr lang="en-US" dirty="0" smtClean="0"/>
              <a:t>The cost of simulations increases in a non-linear fashion</a:t>
            </a:r>
          </a:p>
          <a:p>
            <a:pPr lvl="1" algn="just"/>
            <a:r>
              <a:rPr lang="en-US" dirty="0" smtClean="0"/>
              <a:t>For full-chip verification, the cost becomes too high (prohibitive)</a:t>
            </a:r>
          </a:p>
          <a:p>
            <a:pPr lvl="2" algn="just"/>
            <a:r>
              <a:rPr lang="en-US" sz="2200" dirty="0" smtClean="0"/>
              <a:t>It is no longer possible to meet all verification goals. </a:t>
            </a:r>
          </a:p>
          <a:p>
            <a:pPr lvl="2" algn="just"/>
            <a:r>
              <a:rPr lang="en-US" sz="2200" dirty="0" smtClean="0"/>
              <a:t>Results in chip re-spins and delays.</a:t>
            </a:r>
          </a:p>
          <a:p>
            <a:pPr algn="just"/>
            <a:r>
              <a:rPr lang="en-US" dirty="0" smtClean="0"/>
              <a:t> The block verification process </a:t>
            </a:r>
          </a:p>
          <a:p>
            <a:pPr lvl="1" algn="just"/>
            <a:r>
              <a:rPr lang="en-US" dirty="0" smtClean="0"/>
              <a:t>Does not cover possibilities, when the block is integrated  in the SoCs. </a:t>
            </a:r>
          </a:p>
          <a:p>
            <a:pPr algn="just"/>
            <a:r>
              <a:rPr lang="en-US" dirty="0" smtClean="0"/>
              <a:t>In the absence of top-down verification plan, these errors typically caught at the later stages of verification which further impacts time to market delay.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dirty="0" smtClean="0"/>
              <a:t>Mixed-Signal Verification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mixed-signal simulation involves the following three functions:</a:t>
            </a:r>
          </a:p>
          <a:p>
            <a:pPr lvl="1"/>
            <a:r>
              <a:rPr lang="en-US" dirty="0" smtClean="0"/>
              <a:t>solving the analog part of the design using a system of nonlinear differential equations which are continuously varying over time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Solving the digital part of the design by processing a time sorted collection of events over discrete time intervals</a:t>
            </a:r>
          </a:p>
          <a:p>
            <a:pPr lvl="1"/>
            <a:r>
              <a:rPr lang="en-US" dirty="0" smtClean="0"/>
              <a:t>Perform-signal synchronization based on the events and variables owned by either simulations kernel that are in the sensitivity list of the other kernel.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Analog Behavioral Modeling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91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b="1" dirty="0" err="1" smtClean="0"/>
              <a:t>Verilog</a:t>
            </a:r>
            <a:r>
              <a:rPr lang="en-US" sz="1800" b="1" dirty="0" smtClean="0"/>
              <a:t>-AMS(electrical): A</a:t>
            </a:r>
            <a:r>
              <a:rPr lang="en-US" sz="1800" dirty="0" smtClean="0"/>
              <a:t> mixed-signal modeling language can be defined for both analog and digital behavior, offering both continuous-time and event-driven modeling semantics.</a:t>
            </a:r>
          </a:p>
          <a:p>
            <a:pPr algn="just"/>
            <a:r>
              <a:rPr lang="en-US" sz="1800" b="1" dirty="0" err="1" smtClean="0"/>
              <a:t>Verilog</a:t>
            </a:r>
            <a:r>
              <a:rPr lang="en-US" sz="1800" b="1" dirty="0" smtClean="0"/>
              <a:t>-AMS(</a:t>
            </a:r>
            <a:r>
              <a:rPr lang="en-US" sz="1800" b="1" dirty="0" err="1" smtClean="0"/>
              <a:t>Wreal</a:t>
            </a:r>
            <a:r>
              <a:rPr lang="en-US" sz="1800" b="1" dirty="0" smtClean="0"/>
              <a:t>): T</a:t>
            </a:r>
            <a:r>
              <a:rPr lang="en-US" sz="1800" dirty="0" smtClean="0"/>
              <a:t>he continuous-time subset of </a:t>
            </a:r>
            <a:r>
              <a:rPr lang="en-US" sz="1800" dirty="0" err="1" smtClean="0"/>
              <a:t>Verilog</a:t>
            </a:r>
            <a:r>
              <a:rPr lang="en-US" sz="1800" dirty="0" smtClean="0"/>
              <a:t>-AMS, aimed at analog design.</a:t>
            </a:r>
          </a:p>
          <a:p>
            <a:pPr algn="just"/>
            <a:r>
              <a:rPr lang="en-US" sz="1800" b="1" dirty="0" smtClean="0"/>
              <a:t>VHDL-AMS: </a:t>
            </a:r>
            <a:r>
              <a:rPr lang="en-US" sz="1800" dirty="0" smtClean="0"/>
              <a:t>similar in concept to </a:t>
            </a:r>
            <a:r>
              <a:rPr lang="en-US" sz="1800" dirty="0" err="1" smtClean="0"/>
              <a:t>Verilog</a:t>
            </a:r>
            <a:r>
              <a:rPr lang="en-US" sz="1800" dirty="0" smtClean="0"/>
              <a:t>-AMS, this language provides analog and mixed-signal extensions.</a:t>
            </a:r>
          </a:p>
          <a:p>
            <a:pPr algn="just"/>
            <a:r>
              <a:rPr lang="en-US" sz="1800" b="1" dirty="0" err="1" smtClean="0"/>
              <a:t>Verilog</a:t>
            </a:r>
            <a:r>
              <a:rPr lang="en-US" sz="1800" b="1" dirty="0" smtClean="0"/>
              <a:t> :</a:t>
            </a:r>
            <a:r>
              <a:rPr lang="en-US" sz="1800" dirty="0" smtClean="0"/>
              <a:t> Behavioral modeling is also done for analog blocks with limitations.</a:t>
            </a:r>
          </a:p>
          <a:p>
            <a:pPr algn="just"/>
            <a:r>
              <a:rPr lang="en-US" sz="1800" b="1" dirty="0" smtClean="0"/>
              <a:t>System </a:t>
            </a:r>
            <a:r>
              <a:rPr lang="en-US" sz="1800" b="1" dirty="0" err="1" smtClean="0"/>
              <a:t>Verilog</a:t>
            </a:r>
            <a:r>
              <a:rPr lang="en-US" sz="1800" b="1" dirty="0" smtClean="0"/>
              <a:t>: </a:t>
            </a:r>
            <a:r>
              <a:rPr lang="en-US" sz="1800" dirty="0" smtClean="0"/>
              <a:t>Extension of </a:t>
            </a:r>
            <a:r>
              <a:rPr lang="en-US" sz="1800" dirty="0" err="1" smtClean="0"/>
              <a:t>verilog</a:t>
            </a:r>
            <a:r>
              <a:rPr lang="en-US" sz="1800" dirty="0" smtClean="0"/>
              <a:t> with added real data types</a:t>
            </a:r>
            <a:r>
              <a:rPr lang="en-US" sz="1800" b="1" dirty="0" smtClean="0"/>
              <a:t> </a:t>
            </a:r>
            <a:r>
              <a:rPr lang="en-US" sz="1800" dirty="0" smtClean="0"/>
              <a:t>and other advanced features.</a:t>
            </a:r>
          </a:p>
          <a:p>
            <a:pPr algn="just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" name="Group 75"/>
          <p:cNvGrpSpPr/>
          <p:nvPr/>
        </p:nvGrpSpPr>
        <p:grpSpPr>
          <a:xfrm>
            <a:off x="4724400" y="1676400"/>
            <a:ext cx="4038600" cy="3962400"/>
            <a:chOff x="4724400" y="1676400"/>
            <a:chExt cx="4038600" cy="3962400"/>
          </a:xfrm>
        </p:grpSpPr>
        <p:grpSp>
          <p:nvGrpSpPr>
            <p:cNvPr id="3" name="Group 57"/>
            <p:cNvGrpSpPr/>
            <p:nvPr/>
          </p:nvGrpSpPr>
          <p:grpSpPr>
            <a:xfrm>
              <a:off x="4724400" y="1676400"/>
              <a:ext cx="4038600" cy="3962400"/>
              <a:chOff x="4876800" y="2286000"/>
              <a:chExt cx="4038600" cy="3534362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V="1">
                <a:off x="5257800" y="3506787"/>
                <a:ext cx="3200400" cy="26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56"/>
              <p:cNvGrpSpPr/>
              <p:nvPr/>
            </p:nvGrpSpPr>
            <p:grpSpPr>
              <a:xfrm>
                <a:off x="4876800" y="2286000"/>
                <a:ext cx="4038600" cy="3534362"/>
                <a:chOff x="4876800" y="2286000"/>
                <a:chExt cx="4038600" cy="3534362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6324600" y="2286000"/>
                  <a:ext cx="1066800" cy="8382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Behavioral Modeling</a:t>
                  </a:r>
                  <a:endParaRPr lang="en-US" sz="1200" dirty="0"/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8001000" y="3810000"/>
                  <a:ext cx="914400" cy="8382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SV/</a:t>
                  </a:r>
                  <a:r>
                    <a:rPr lang="en-US" sz="1200" dirty="0" err="1" smtClean="0"/>
                    <a:t>SysC</a:t>
                  </a:r>
                  <a:endParaRPr lang="en-US" sz="1200" dirty="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6858000" y="3810000"/>
                  <a:ext cx="1066800" cy="8382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/>
                    <a:t>VerilogAMS</a:t>
                  </a:r>
                  <a:endParaRPr lang="en-US" sz="1200" dirty="0"/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5791200" y="3810000"/>
                  <a:ext cx="914400" cy="8382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Verilog</a:t>
                  </a:r>
                  <a:endParaRPr lang="en-US" sz="1400" dirty="0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4876800" y="3810000"/>
                  <a:ext cx="838200" cy="83820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VHDL</a:t>
                  </a:r>
                  <a:endParaRPr lang="en-US" sz="1400" dirty="0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4876800" y="5118099"/>
                  <a:ext cx="1066800" cy="702263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VHDLAMS</a:t>
                  </a:r>
                  <a:endParaRPr lang="en-US" sz="1200" dirty="0"/>
                </a:p>
              </p:txBody>
            </p:sp>
            <p:grpSp>
              <p:nvGrpSpPr>
                <p:cNvPr id="7" name="Group 32"/>
                <p:cNvGrpSpPr/>
                <p:nvPr/>
              </p:nvGrpSpPr>
              <p:grpSpPr>
                <a:xfrm>
                  <a:off x="6096000" y="4936772"/>
                  <a:ext cx="2819400" cy="883590"/>
                  <a:chOff x="6324600" y="4555772"/>
                  <a:chExt cx="2819400" cy="883590"/>
                </a:xfrm>
              </p:grpSpPr>
              <p:sp>
                <p:nvSpPr>
                  <p:cNvPr id="17" name="Rounded Rectangle 16"/>
                  <p:cNvSpPr/>
                  <p:nvPr/>
                </p:nvSpPr>
                <p:spPr>
                  <a:xfrm>
                    <a:off x="8077200" y="4720167"/>
                    <a:ext cx="1066800" cy="719195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dirty="0" err="1" smtClean="0"/>
                      <a:t>VerilogAMS</a:t>
                    </a:r>
                    <a:r>
                      <a:rPr lang="en-US" sz="1200" dirty="0" smtClean="0"/>
                      <a:t/>
                    </a:r>
                    <a:br>
                      <a:rPr lang="en-US" sz="1200" dirty="0" smtClean="0"/>
                    </a:br>
                    <a:r>
                      <a:rPr lang="en-US" sz="1200" dirty="0" err="1" smtClean="0"/>
                      <a:t>Wreal</a:t>
                    </a:r>
                    <a:endParaRPr lang="en-US" sz="1200" dirty="0"/>
                  </a:p>
                </p:txBody>
              </p:sp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324600" y="4720167"/>
                    <a:ext cx="1066800" cy="719195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dirty="0" err="1" smtClean="0"/>
                      <a:t>VerilogAMS</a:t>
                    </a:r>
                    <a:r>
                      <a:rPr lang="en-US" sz="1200" dirty="0" smtClean="0"/>
                      <a:t/>
                    </a:r>
                    <a:br>
                      <a:rPr lang="en-US" sz="1200" dirty="0" smtClean="0"/>
                    </a:br>
                    <a:r>
                      <a:rPr lang="en-US" sz="1200" dirty="0" smtClean="0"/>
                      <a:t>electrical</a:t>
                    </a:r>
                    <a:endParaRPr lang="en-US" sz="1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 rot="5400000">
                    <a:off x="6775805" y="4637969"/>
                    <a:ext cx="164393" cy="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/>
                  <p:cNvCxnSpPr/>
                  <p:nvPr/>
                </p:nvCxnSpPr>
                <p:spPr>
                  <a:xfrm rot="5400000">
                    <a:off x="8527610" y="4637175"/>
                    <a:ext cx="164393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Straight Arrow Connector 26"/>
                <p:cNvCxnSpPr/>
                <p:nvPr/>
              </p:nvCxnSpPr>
              <p:spPr>
                <a:xfrm rot="5400000">
                  <a:off x="5099845" y="4882354"/>
                  <a:ext cx="469900" cy="159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14" idx="2"/>
                </p:cNvCxnSpPr>
                <p:nvPr/>
              </p:nvCxnSpPr>
              <p:spPr>
                <a:xfrm rot="5400000">
                  <a:off x="7240344" y="4798462"/>
                  <a:ext cx="301318" cy="79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>
                  <a:stCxn id="12" idx="2"/>
                </p:cNvCxnSpPr>
                <p:nvPr/>
              </p:nvCxnSpPr>
              <p:spPr>
                <a:xfrm rot="5400000">
                  <a:off x="6667500" y="3314700"/>
                  <a:ext cx="381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/>
                <p:nvPr/>
              </p:nvCxnSpPr>
              <p:spPr>
                <a:xfrm rot="5400000">
                  <a:off x="8306594" y="3657600"/>
                  <a:ext cx="3048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/>
                <p:cNvCxnSpPr/>
                <p:nvPr/>
              </p:nvCxnSpPr>
              <p:spPr>
                <a:xfrm rot="5400000">
                  <a:off x="7239000" y="3657600"/>
                  <a:ext cx="305594" cy="79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 rot="5400000">
                  <a:off x="6096000" y="3657600"/>
                  <a:ext cx="305594" cy="79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 rot="5400000">
                  <a:off x="5104606" y="3657600"/>
                  <a:ext cx="305594" cy="79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2" name="Straight Connector 71"/>
            <p:cNvCxnSpPr/>
            <p:nvPr/>
          </p:nvCxnSpPr>
          <p:spPr>
            <a:xfrm>
              <a:off x="6477000" y="4648200"/>
              <a:ext cx="1752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Analog Behavioral modeling </a:t>
            </a:r>
            <a:r>
              <a:rPr lang="en-US" dirty="0" err="1" smtClean="0"/>
              <a:t>Contd</a:t>
            </a:r>
            <a:r>
              <a:rPr lang="en-US" dirty="0" smtClean="0"/>
              <a:t>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wide range of accuracy and performance that is possible for </a:t>
            </a:r>
            <a:r>
              <a:rPr lang="en-US" dirty="0" err="1" smtClean="0"/>
              <a:t>Verilog</a:t>
            </a:r>
            <a:r>
              <a:rPr lang="en-US" dirty="0" smtClean="0"/>
              <a:t>-AMS and VHDL-AMS behavioral models. </a:t>
            </a:r>
          </a:p>
          <a:p>
            <a:r>
              <a:rPr lang="en-US" dirty="0" smtClean="0"/>
              <a:t>Pure digital simulation can only represent an analog signal as a single logic value, but it might be sufficient for connectivity checks in mixed-signal SoCs.</a:t>
            </a:r>
          </a:p>
          <a:p>
            <a:r>
              <a:rPr lang="en-US" dirty="0" smtClean="0"/>
              <a:t>Real number modeling (RNM) with the “real” and “</a:t>
            </a:r>
            <a:r>
              <a:rPr lang="en-US" dirty="0" err="1" smtClean="0"/>
              <a:t>wreal</a:t>
            </a:r>
            <a:r>
              <a:rPr lang="en-US" dirty="0" smtClean="0"/>
              <a:t>” data types, which make it possible to represent analog signal values in digital simulations.</a:t>
            </a:r>
          </a:p>
          <a:p>
            <a:r>
              <a:rPr lang="en-US" dirty="0" err="1" smtClean="0"/>
              <a:t>Wreal</a:t>
            </a:r>
            <a:r>
              <a:rPr lang="en-US" dirty="0" smtClean="0"/>
              <a:t>/RNMs are the most effective way to abstract AMS functionality for full chip simulation.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Analog Behavioral modeling 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399"/>
            <a:ext cx="8610600" cy="472440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Important factor is the effort required to set up a simulation . </a:t>
            </a:r>
          </a:p>
          <a:p>
            <a:pPr lvl="1" algn="just"/>
            <a:r>
              <a:rPr lang="en-US" dirty="0" smtClean="0"/>
              <a:t>Spice simulations run slowly, they’re relatively easy to set up. </a:t>
            </a:r>
          </a:p>
          <a:p>
            <a:pPr lvl="1" algn="just"/>
            <a:r>
              <a:rPr lang="en-US" dirty="0" smtClean="0"/>
              <a:t>The time required to create a high-quality analog behavioral model, however, can range from hours to days, or even weeks.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800" dirty="0" smtClean="0"/>
              <a:t>RNM is restricted to a signal-flow approach, it doesn’t require analog convergence, and there’s no new language to learn.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800" dirty="0" smtClean="0"/>
              <a:t>Consequently, the real/</a:t>
            </a:r>
            <a:r>
              <a:rPr lang="en-US" sz="2800" dirty="0" err="1" smtClean="0"/>
              <a:t>wreal</a:t>
            </a:r>
            <a:r>
              <a:rPr lang="en-US" sz="2800" dirty="0" smtClean="0"/>
              <a:t> modeling effort is less than that for </a:t>
            </a:r>
            <a:r>
              <a:rPr lang="en-US" sz="2800" dirty="0" err="1" smtClean="0"/>
              <a:t>Verilog</a:t>
            </a:r>
            <a:r>
              <a:rPr lang="en-US" sz="2800" dirty="0" smtClean="0"/>
              <a:t>-AMS (electrical) or VHDL-AMS.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1927</Words>
  <Application>Microsoft Office PowerPoint</Application>
  <PresentationFormat>On-screen Show (4:3)</PresentationFormat>
  <Paragraphs>302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MIPI M-PHY Analog Modeling in verilog-AMS (Wreal) and verification using SV/UVM-MS methodology</vt:lpstr>
      <vt:lpstr>AGENDA</vt:lpstr>
      <vt:lpstr>INTRODUCTION </vt:lpstr>
      <vt:lpstr>Mixed-Signal Verification</vt:lpstr>
      <vt:lpstr>Mixed-Signal Verification Contd..</vt:lpstr>
      <vt:lpstr>Mixed-Signal Verification Contd..</vt:lpstr>
      <vt:lpstr>Analog Behavioral Modeling</vt:lpstr>
      <vt:lpstr>Analog Behavioral modeling Contd ..</vt:lpstr>
      <vt:lpstr>Analog Behavioral modeling  Contd..</vt:lpstr>
      <vt:lpstr>Analog Behavioral modeling  Contd..</vt:lpstr>
      <vt:lpstr>PURPOSE OF MIPI M-PHY</vt:lpstr>
      <vt:lpstr>MIPI MPHY FEATURES</vt:lpstr>
      <vt:lpstr> MIPI M-PHY FEATURES Contd..</vt:lpstr>
      <vt:lpstr>M-PHY Block diagram</vt:lpstr>
      <vt:lpstr>LINK, LANE configuration</vt:lpstr>
      <vt:lpstr>Analog PHY</vt:lpstr>
      <vt:lpstr>PLL Block  (Stand-alone verification)</vt:lpstr>
      <vt:lpstr>PLL CASE STUDY</vt:lpstr>
      <vt:lpstr>PLL CASE STUDY contd..</vt:lpstr>
      <vt:lpstr>PLL Results </vt:lpstr>
      <vt:lpstr>End to End Verification</vt:lpstr>
      <vt:lpstr>RX, TX transactions</vt:lpstr>
      <vt:lpstr>Portion of run script </vt:lpstr>
      <vt:lpstr>ISSUES AND CHALLENGES</vt:lpstr>
      <vt:lpstr>TB BLOCK DIAGRAM</vt:lpstr>
      <vt:lpstr>SCORE BOARD DIAGRAM</vt:lpstr>
      <vt:lpstr>SEQUENCE FLOW</vt:lpstr>
      <vt:lpstr>ASSERTIONS/CHECKERS</vt:lpstr>
      <vt:lpstr>ASSERTIONS/CHECKERS Contd..</vt:lpstr>
      <vt:lpstr>Results</vt:lpstr>
      <vt:lpstr>Results Contd..</vt:lpstr>
      <vt:lpstr>Coverage group  and Cover points</vt:lpstr>
      <vt:lpstr>Acknowledgements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2015-09-07T08:05:45Z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