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53"/>
  </p:notesMasterIdLst>
  <p:handoutMasterIdLst>
    <p:handoutMasterId r:id="rId54"/>
  </p:handoutMasterIdLst>
  <p:sldIdLst>
    <p:sldId id="501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4" r:id="rId23"/>
    <p:sldId id="555" r:id="rId24"/>
    <p:sldId id="556" r:id="rId25"/>
    <p:sldId id="557" r:id="rId26"/>
    <p:sldId id="558" r:id="rId27"/>
    <p:sldId id="559" r:id="rId28"/>
    <p:sldId id="560" r:id="rId29"/>
    <p:sldId id="535" r:id="rId30"/>
    <p:sldId id="506" r:id="rId31"/>
    <p:sldId id="508" r:id="rId32"/>
    <p:sldId id="509" r:id="rId33"/>
    <p:sldId id="510" r:id="rId34"/>
    <p:sldId id="511" r:id="rId35"/>
    <p:sldId id="512" r:id="rId36"/>
    <p:sldId id="513" r:id="rId37"/>
    <p:sldId id="514" r:id="rId38"/>
    <p:sldId id="515" r:id="rId39"/>
    <p:sldId id="516" r:id="rId40"/>
    <p:sldId id="517" r:id="rId41"/>
    <p:sldId id="518" r:id="rId42"/>
    <p:sldId id="530" r:id="rId43"/>
    <p:sldId id="531" r:id="rId44"/>
    <p:sldId id="532" r:id="rId45"/>
    <p:sldId id="533" r:id="rId46"/>
    <p:sldId id="534" r:id="rId47"/>
    <p:sldId id="525" r:id="rId48"/>
    <p:sldId id="527" r:id="rId49"/>
    <p:sldId id="528" r:id="rId50"/>
    <p:sldId id="529" r:id="rId51"/>
    <p:sldId id="561" r:id="rId52"/>
  </p:sldIdLst>
  <p:sldSz cx="9144000" cy="6858000" type="screen4x3"/>
  <p:notesSz cx="10048875" cy="6918325"/>
  <p:custDataLst>
    <p:tags r:id="rId5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92" d="100"/>
          <a:sy n="92" d="100"/>
        </p:scale>
        <p:origin x="10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CF254-61C0-40B9-9EA0-D28A2C46879C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D231D7E0-29EE-4FCC-8EF8-A21F5DCA8E3D}">
      <dgm:prSet phldrT="[Text]"/>
      <dgm:spPr/>
      <dgm:t>
        <a:bodyPr/>
        <a:lstStyle/>
        <a:p>
          <a:r>
            <a:rPr lang="en-US" dirty="0" smtClean="0"/>
            <a:t>Intro to UVM-SystemC</a:t>
          </a:r>
          <a:endParaRPr lang="en-US" dirty="0"/>
        </a:p>
      </dgm:t>
    </dgm:pt>
    <dgm:pt modelId="{F8A1A1F8-5A08-4C42-A685-6291447ABBCE}" type="parTrans" cxnId="{70EF94E1-AF1B-4A10-A610-9F5A1AA446D7}">
      <dgm:prSet/>
      <dgm:spPr/>
      <dgm:t>
        <a:bodyPr/>
        <a:lstStyle/>
        <a:p>
          <a:endParaRPr lang="en-US"/>
        </a:p>
      </dgm:t>
    </dgm:pt>
    <dgm:pt modelId="{73CCE1C9-DBC9-4484-B9F9-1E66E957D4FD}" type="sibTrans" cxnId="{70EF94E1-AF1B-4A10-A610-9F5A1AA446D7}">
      <dgm:prSet/>
      <dgm:spPr/>
      <dgm:t>
        <a:bodyPr/>
        <a:lstStyle/>
        <a:p>
          <a:endParaRPr lang="en-US"/>
        </a:p>
      </dgm:t>
    </dgm:pt>
    <dgm:pt modelId="{FDA83803-93E3-4036-9F12-40044344C4B1}">
      <dgm:prSet phldrT="[Text]"/>
      <dgm:spPr/>
      <dgm:t>
        <a:bodyPr/>
        <a:lstStyle/>
        <a:p>
          <a:r>
            <a:rPr lang="en-US" dirty="0" smtClean="0"/>
            <a:t>Pre-UVM-SystemC </a:t>
          </a:r>
          <a:r>
            <a:rPr lang="en-US" dirty="0" smtClean="0"/>
            <a:t>Verification Environment</a:t>
          </a:r>
          <a:endParaRPr lang="en-US" dirty="0"/>
        </a:p>
      </dgm:t>
    </dgm:pt>
    <dgm:pt modelId="{F30BF80E-AE8F-40A5-BE7B-3565DA6F3799}" type="parTrans" cxnId="{A1C03E6E-E658-4487-A3A3-519B38FDC38D}">
      <dgm:prSet/>
      <dgm:spPr/>
      <dgm:t>
        <a:bodyPr/>
        <a:lstStyle/>
        <a:p>
          <a:endParaRPr lang="en-US"/>
        </a:p>
      </dgm:t>
    </dgm:pt>
    <dgm:pt modelId="{79BBF0B7-24DD-46EC-B30A-2174848A3D2C}" type="sibTrans" cxnId="{A1C03E6E-E658-4487-A3A3-519B38FDC38D}">
      <dgm:prSet/>
      <dgm:spPr/>
      <dgm:t>
        <a:bodyPr/>
        <a:lstStyle/>
        <a:p>
          <a:endParaRPr lang="en-US"/>
        </a:p>
      </dgm:t>
    </dgm:pt>
    <dgm:pt modelId="{1023DBDC-D528-4E81-889E-8D8B1CF0AD66}">
      <dgm:prSet phldrT="[Text]"/>
      <dgm:spPr/>
      <dgm:t>
        <a:bodyPr/>
        <a:lstStyle/>
        <a:p>
          <a:r>
            <a:rPr lang="en-US" dirty="0" smtClean="0"/>
            <a:t>Migrating to UVM-SystemC </a:t>
          </a:r>
          <a:endParaRPr lang="en-US" dirty="0"/>
        </a:p>
      </dgm:t>
    </dgm:pt>
    <dgm:pt modelId="{0D0B86B8-6DAA-4FC9-9BBC-537842D8EBF1}" type="parTrans" cxnId="{0EA8CBE8-B3B6-41AD-93DB-489A892CA9E0}">
      <dgm:prSet/>
      <dgm:spPr/>
      <dgm:t>
        <a:bodyPr/>
        <a:lstStyle/>
        <a:p>
          <a:endParaRPr lang="en-US"/>
        </a:p>
      </dgm:t>
    </dgm:pt>
    <dgm:pt modelId="{EBC13530-8024-4086-A024-41452A7EFE9A}" type="sibTrans" cxnId="{0EA8CBE8-B3B6-41AD-93DB-489A892CA9E0}">
      <dgm:prSet/>
      <dgm:spPr/>
      <dgm:t>
        <a:bodyPr/>
        <a:lstStyle/>
        <a:p>
          <a:endParaRPr lang="en-US"/>
        </a:p>
      </dgm:t>
    </dgm:pt>
    <dgm:pt modelId="{5E1F755C-D0AC-493F-91E9-D9228B771FBC}" type="pres">
      <dgm:prSet presAssocID="{1E7CF254-61C0-40B9-9EA0-D28A2C46879C}" presName="linearFlow" presStyleCnt="0">
        <dgm:presLayoutVars>
          <dgm:dir/>
          <dgm:resizeHandles val="exact"/>
        </dgm:presLayoutVars>
      </dgm:prSet>
      <dgm:spPr/>
    </dgm:pt>
    <dgm:pt modelId="{46BF7C5E-26BE-4688-B319-4DD6481B6C82}" type="pres">
      <dgm:prSet presAssocID="{D231D7E0-29EE-4FCC-8EF8-A21F5DCA8E3D}" presName="composite" presStyleCnt="0"/>
      <dgm:spPr/>
    </dgm:pt>
    <dgm:pt modelId="{DC9CA8D6-C67F-4C93-BB4D-946AD4F4A921}" type="pres">
      <dgm:prSet presAssocID="{D231D7E0-29EE-4FCC-8EF8-A21F5DCA8E3D}" presName="imgShp" presStyleLbl="fgImgPlace1" presStyleIdx="0" presStyleCnt="3" custScaleX="126596" custScaleY="11453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en-US"/>
        </a:p>
      </dgm:t>
    </dgm:pt>
    <dgm:pt modelId="{757E2639-F7D7-4C60-877D-2AB4704BF515}" type="pres">
      <dgm:prSet presAssocID="{D231D7E0-29EE-4FCC-8EF8-A21F5DCA8E3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E50FD-AD5E-4E1C-A5E3-FAF6AB92CF5E}" type="pres">
      <dgm:prSet presAssocID="{73CCE1C9-DBC9-4484-B9F9-1E66E957D4FD}" presName="spacing" presStyleCnt="0"/>
      <dgm:spPr/>
    </dgm:pt>
    <dgm:pt modelId="{572C6C06-3FAC-460F-A925-DB6D557B7BEE}" type="pres">
      <dgm:prSet presAssocID="{FDA83803-93E3-4036-9F12-40044344C4B1}" presName="composite" presStyleCnt="0"/>
      <dgm:spPr/>
    </dgm:pt>
    <dgm:pt modelId="{2849B059-1BC2-4960-A79B-E4E35828D90D}" type="pres">
      <dgm:prSet presAssocID="{FDA83803-93E3-4036-9F12-40044344C4B1}" presName="imgShp" presStyleLbl="fgImgPlace1" presStyleIdx="1" presStyleCnt="3" custScaleX="121069" custScaleY="10520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</dgm:pt>
    <dgm:pt modelId="{342A7367-72C2-4A2E-BCA7-4BD4FA564BA1}" type="pres">
      <dgm:prSet presAssocID="{FDA83803-93E3-4036-9F12-40044344C4B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6F66D-D5D2-4815-A5B7-F6B436FD3BE9}" type="pres">
      <dgm:prSet presAssocID="{79BBF0B7-24DD-46EC-B30A-2174848A3D2C}" presName="spacing" presStyleCnt="0"/>
      <dgm:spPr/>
    </dgm:pt>
    <dgm:pt modelId="{E63B1ED3-2126-4377-98ED-ED1F34ABABCA}" type="pres">
      <dgm:prSet presAssocID="{1023DBDC-D528-4E81-889E-8D8B1CF0AD66}" presName="composite" presStyleCnt="0"/>
      <dgm:spPr/>
    </dgm:pt>
    <dgm:pt modelId="{62179D91-D207-4563-9832-6D58FCA83F8E}" type="pres">
      <dgm:prSet presAssocID="{1023DBDC-D528-4E81-889E-8D8B1CF0AD66}" presName="imgShp" presStyleLbl="fgImgPlace1" presStyleIdx="2" presStyleCnt="3" custScaleX="112801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CC754FF4-7810-4EEF-9035-3723DF2C700B}" type="pres">
      <dgm:prSet presAssocID="{1023DBDC-D528-4E81-889E-8D8B1CF0AD6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5141AA-B1BE-4103-9DC6-17AE3220CBC9}" type="presOf" srcId="{FDA83803-93E3-4036-9F12-40044344C4B1}" destId="{342A7367-72C2-4A2E-BCA7-4BD4FA564BA1}" srcOrd="0" destOrd="0" presId="urn:microsoft.com/office/officeart/2005/8/layout/vList3"/>
    <dgm:cxn modelId="{4F0CE914-BB95-4976-8EA9-21B519006249}" type="presOf" srcId="{D231D7E0-29EE-4FCC-8EF8-A21F5DCA8E3D}" destId="{757E2639-F7D7-4C60-877D-2AB4704BF515}" srcOrd="0" destOrd="0" presId="urn:microsoft.com/office/officeart/2005/8/layout/vList3"/>
    <dgm:cxn modelId="{A1C03E6E-E658-4487-A3A3-519B38FDC38D}" srcId="{1E7CF254-61C0-40B9-9EA0-D28A2C46879C}" destId="{FDA83803-93E3-4036-9F12-40044344C4B1}" srcOrd="1" destOrd="0" parTransId="{F30BF80E-AE8F-40A5-BE7B-3565DA6F3799}" sibTransId="{79BBF0B7-24DD-46EC-B30A-2174848A3D2C}"/>
    <dgm:cxn modelId="{4B454D4A-61CB-4BAF-B1F0-E8185F1CC4F3}" type="presOf" srcId="{1023DBDC-D528-4E81-889E-8D8B1CF0AD66}" destId="{CC754FF4-7810-4EEF-9035-3723DF2C700B}" srcOrd="0" destOrd="0" presId="urn:microsoft.com/office/officeart/2005/8/layout/vList3"/>
    <dgm:cxn modelId="{70EF94E1-AF1B-4A10-A610-9F5A1AA446D7}" srcId="{1E7CF254-61C0-40B9-9EA0-D28A2C46879C}" destId="{D231D7E0-29EE-4FCC-8EF8-A21F5DCA8E3D}" srcOrd="0" destOrd="0" parTransId="{F8A1A1F8-5A08-4C42-A685-6291447ABBCE}" sibTransId="{73CCE1C9-DBC9-4484-B9F9-1E66E957D4FD}"/>
    <dgm:cxn modelId="{529F2803-BDFB-43F1-BE79-C19BDE85F5AE}" type="presOf" srcId="{1E7CF254-61C0-40B9-9EA0-D28A2C46879C}" destId="{5E1F755C-D0AC-493F-91E9-D9228B771FBC}" srcOrd="0" destOrd="0" presId="urn:microsoft.com/office/officeart/2005/8/layout/vList3"/>
    <dgm:cxn modelId="{0EA8CBE8-B3B6-41AD-93DB-489A892CA9E0}" srcId="{1E7CF254-61C0-40B9-9EA0-D28A2C46879C}" destId="{1023DBDC-D528-4E81-889E-8D8B1CF0AD66}" srcOrd="2" destOrd="0" parTransId="{0D0B86B8-6DAA-4FC9-9BBC-537842D8EBF1}" sibTransId="{EBC13530-8024-4086-A024-41452A7EFE9A}"/>
    <dgm:cxn modelId="{5F8B662F-66B5-410B-8AD9-E99E32CC96DA}" type="presParOf" srcId="{5E1F755C-D0AC-493F-91E9-D9228B771FBC}" destId="{46BF7C5E-26BE-4688-B319-4DD6481B6C82}" srcOrd="0" destOrd="0" presId="urn:microsoft.com/office/officeart/2005/8/layout/vList3"/>
    <dgm:cxn modelId="{474E43F7-10D2-4560-A1BB-41DB24AF18C8}" type="presParOf" srcId="{46BF7C5E-26BE-4688-B319-4DD6481B6C82}" destId="{DC9CA8D6-C67F-4C93-BB4D-946AD4F4A921}" srcOrd="0" destOrd="0" presId="urn:microsoft.com/office/officeart/2005/8/layout/vList3"/>
    <dgm:cxn modelId="{0E8B7341-0D6D-4AAF-9DF7-C119EDC7581A}" type="presParOf" srcId="{46BF7C5E-26BE-4688-B319-4DD6481B6C82}" destId="{757E2639-F7D7-4C60-877D-2AB4704BF515}" srcOrd="1" destOrd="0" presId="urn:microsoft.com/office/officeart/2005/8/layout/vList3"/>
    <dgm:cxn modelId="{A6CCCD9A-0DD5-46D8-A62A-91729290529D}" type="presParOf" srcId="{5E1F755C-D0AC-493F-91E9-D9228B771FBC}" destId="{6D9E50FD-AD5E-4E1C-A5E3-FAF6AB92CF5E}" srcOrd="1" destOrd="0" presId="urn:microsoft.com/office/officeart/2005/8/layout/vList3"/>
    <dgm:cxn modelId="{E6E0DF4B-BD36-454E-A437-0C6F2D113363}" type="presParOf" srcId="{5E1F755C-D0AC-493F-91E9-D9228B771FBC}" destId="{572C6C06-3FAC-460F-A925-DB6D557B7BEE}" srcOrd="2" destOrd="0" presId="urn:microsoft.com/office/officeart/2005/8/layout/vList3"/>
    <dgm:cxn modelId="{88A86CA7-5295-4D80-8BEC-BCA7121A79A2}" type="presParOf" srcId="{572C6C06-3FAC-460F-A925-DB6D557B7BEE}" destId="{2849B059-1BC2-4960-A79B-E4E35828D90D}" srcOrd="0" destOrd="0" presId="urn:microsoft.com/office/officeart/2005/8/layout/vList3"/>
    <dgm:cxn modelId="{3DAFF68E-817F-4E53-AD44-495788258E12}" type="presParOf" srcId="{572C6C06-3FAC-460F-A925-DB6D557B7BEE}" destId="{342A7367-72C2-4A2E-BCA7-4BD4FA564BA1}" srcOrd="1" destOrd="0" presId="urn:microsoft.com/office/officeart/2005/8/layout/vList3"/>
    <dgm:cxn modelId="{43ECFE04-436F-465B-B782-C4BEBCA8C834}" type="presParOf" srcId="{5E1F755C-D0AC-493F-91E9-D9228B771FBC}" destId="{79C6F66D-D5D2-4815-A5B7-F6B436FD3BE9}" srcOrd="3" destOrd="0" presId="urn:microsoft.com/office/officeart/2005/8/layout/vList3"/>
    <dgm:cxn modelId="{24B5B243-3852-4229-9DAB-E39D09036A27}" type="presParOf" srcId="{5E1F755C-D0AC-493F-91E9-D9228B771FBC}" destId="{E63B1ED3-2126-4377-98ED-ED1F34ABABCA}" srcOrd="4" destOrd="0" presId="urn:microsoft.com/office/officeart/2005/8/layout/vList3"/>
    <dgm:cxn modelId="{662316AB-92D7-4CFF-BCCC-E63A102FED1D}" type="presParOf" srcId="{E63B1ED3-2126-4377-98ED-ED1F34ABABCA}" destId="{62179D91-D207-4563-9832-6D58FCA83F8E}" srcOrd="0" destOrd="0" presId="urn:microsoft.com/office/officeart/2005/8/layout/vList3"/>
    <dgm:cxn modelId="{0547214D-5A94-4B12-AC62-77F4E9762CF4}" type="presParOf" srcId="{E63B1ED3-2126-4377-98ED-ED1F34ABABCA}" destId="{CC754FF4-7810-4EEF-9035-3723DF2C700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2639-F7D7-4C60-877D-2AB4704BF515}">
      <dsp:nvSpPr>
        <dsp:cNvPr id="0" name=""/>
        <dsp:cNvSpPr/>
      </dsp:nvSpPr>
      <dsp:spPr>
        <a:xfrm rot="10800000">
          <a:off x="1659646" y="64888"/>
          <a:ext cx="5472684" cy="88845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78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Intro to UVM-SystemC</a:t>
          </a:r>
          <a:endParaRPr lang="en-US" sz="2500" kern="1200" dirty="0"/>
        </a:p>
      </dsp:txBody>
      <dsp:txXfrm rot="10800000">
        <a:off x="1881761" y="64888"/>
        <a:ext cx="5250569" cy="888459"/>
      </dsp:txXfrm>
    </dsp:sp>
    <dsp:sp modelId="{DC9CA8D6-C67F-4C93-BB4D-946AD4F4A921}">
      <dsp:nvSpPr>
        <dsp:cNvPr id="0" name=""/>
        <dsp:cNvSpPr/>
      </dsp:nvSpPr>
      <dsp:spPr>
        <a:xfrm>
          <a:off x="1097269" y="329"/>
          <a:ext cx="1124753" cy="101757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42A7367-72C2-4A2E-BCA7-4BD4FA564BA1}">
      <dsp:nvSpPr>
        <dsp:cNvPr id="0" name=""/>
        <dsp:cNvSpPr/>
      </dsp:nvSpPr>
      <dsp:spPr>
        <a:xfrm rot="10800000">
          <a:off x="1647370" y="1306255"/>
          <a:ext cx="5472684" cy="88845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78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Pre-UVM-SystemC </a:t>
          </a:r>
          <a:r>
            <a:rPr lang="en-US" sz="2500" kern="1200" dirty="0" smtClean="0"/>
            <a:t>Verification Environment</a:t>
          </a:r>
          <a:endParaRPr lang="en-US" sz="2500" kern="1200" dirty="0"/>
        </a:p>
      </dsp:txBody>
      <dsp:txXfrm rot="10800000">
        <a:off x="1869485" y="1306255"/>
        <a:ext cx="5250569" cy="888459"/>
      </dsp:txXfrm>
    </dsp:sp>
    <dsp:sp modelId="{2849B059-1BC2-4960-A79B-E4E35828D90D}">
      <dsp:nvSpPr>
        <dsp:cNvPr id="0" name=""/>
        <dsp:cNvSpPr/>
      </dsp:nvSpPr>
      <dsp:spPr>
        <a:xfrm>
          <a:off x="1109545" y="1283119"/>
          <a:ext cx="1075648" cy="93473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754FF4-7810-4EEF-9035-3723DF2C700B}">
      <dsp:nvSpPr>
        <dsp:cNvPr id="0" name=""/>
        <dsp:cNvSpPr/>
      </dsp:nvSpPr>
      <dsp:spPr>
        <a:xfrm rot="10800000">
          <a:off x="1629005" y="2483061"/>
          <a:ext cx="5472684" cy="88845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178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Migrating to UVM-SystemC </a:t>
          </a:r>
          <a:endParaRPr lang="en-US" sz="2500" kern="1200" dirty="0"/>
        </a:p>
      </dsp:txBody>
      <dsp:txXfrm rot="10800000">
        <a:off x="1851120" y="2483061"/>
        <a:ext cx="5250569" cy="888459"/>
      </dsp:txXfrm>
    </dsp:sp>
    <dsp:sp modelId="{62179D91-D207-4563-9832-6D58FCA83F8E}">
      <dsp:nvSpPr>
        <dsp:cNvPr id="0" name=""/>
        <dsp:cNvSpPr/>
      </dsp:nvSpPr>
      <dsp:spPr>
        <a:xfrm>
          <a:off x="1127910" y="2483061"/>
          <a:ext cx="1002190" cy="88845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15.09.2017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53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9C458-BE5B-409B-864F-5504B5E553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5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9C458-BE5B-409B-864F-5504B5E553E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5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48653"/>
            <a:ext cx="1336994" cy="828936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776" y="6004667"/>
            <a:ext cx="1246648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9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0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1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9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2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3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9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4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9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UVM-SystemC For a Resilient And Structured ESL Validation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Akhila 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544775"/>
            <a:ext cx="1855537" cy="123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Signal </a:t>
            </a:r>
            <a:r>
              <a:rPr lang="en-US" b="1" dirty="0"/>
              <a:t>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interface and transaction classes as needed by the protocol</a:t>
            </a:r>
          </a:p>
          <a:p>
            <a:r>
              <a:rPr lang="en-US" dirty="0" smtClean="0"/>
              <a:t>Connect DUT to the interface</a:t>
            </a:r>
          </a:p>
          <a:p>
            <a:r>
              <a:rPr lang="en-US" dirty="0" smtClean="0"/>
              <a:t>Pass this interface to other components throughout the </a:t>
            </a:r>
            <a:r>
              <a:rPr lang="en-US" dirty="0" err="1" smtClean="0"/>
              <a:t>testbench</a:t>
            </a:r>
            <a:r>
              <a:rPr lang="en-US" dirty="0" smtClean="0"/>
              <a:t> hierarchy</a:t>
            </a:r>
          </a:p>
          <a:p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4648200" y="2057401"/>
            <a:ext cx="4038600" cy="3394472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1050" noProof="1">
                <a:latin typeface="Consolas" panose="020B0609020204030204" pitchFamily="49" charset="0"/>
              </a:rPr>
              <a:t> </a:t>
            </a:r>
            <a:r>
              <a:rPr lang="en-US" sz="1050" b="1" noProof="1">
                <a:latin typeface="Consolas" panose="020B0609020204030204" pitchFamily="49" charset="0"/>
              </a:rPr>
              <a:t>sc_main</a:t>
            </a:r>
            <a:r>
              <a:rPr lang="en-US" sz="1050" noProof="1">
                <a:latin typeface="Consolas" panose="020B0609020204030204" pitchFamily="49" charset="0"/>
              </a:rPr>
              <a:t>(</a:t>
            </a:r>
            <a:r>
              <a:rPr lang="en-US" sz="1050" noProof="1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1050" noProof="1">
                <a:latin typeface="Consolas" panose="020B0609020204030204" pitchFamily="49" charset="0"/>
              </a:rPr>
              <a:t>, </a:t>
            </a:r>
            <a:r>
              <a:rPr lang="en-US" sz="1050" noProof="1">
                <a:solidFill>
                  <a:srgbClr val="00B050"/>
                </a:solidFill>
                <a:latin typeface="Consolas" panose="020B0609020204030204" pitchFamily="49" charset="0"/>
              </a:rPr>
              <a:t>char</a:t>
            </a:r>
            <a:r>
              <a:rPr lang="en-US" sz="1050" noProof="1">
                <a:latin typeface="Consolas" panose="020B0609020204030204" pitchFamily="49" charset="0"/>
              </a:rPr>
              <a:t>*[]) {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ahb_clk_reset_gen* clk_rst_gen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    = </a:t>
            </a:r>
            <a:r>
              <a:rPr lang="en-US" sz="1050" b="1" noProof="1">
                <a:solidFill>
                  <a:srgbClr val="006699"/>
                </a:solidFill>
                <a:latin typeface="Consolas" panose="020B0609020204030204" pitchFamily="49" charset="0"/>
              </a:rPr>
              <a:t>new</a:t>
            </a:r>
            <a:r>
              <a:rPr lang="en-US" sz="1050" noProof="1">
                <a:latin typeface="Consolas" panose="020B0609020204030204" pitchFamily="49" charset="0"/>
              </a:rPr>
              <a:t> ahb_clk_reset_gen("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clk_rst_gen</a:t>
            </a:r>
            <a:r>
              <a:rPr lang="en-US" sz="1050" noProof="1">
                <a:latin typeface="Consolas" panose="020B0609020204030204" pitchFamily="49" charset="0"/>
              </a:rPr>
              <a:t>");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ahb_if* dut_if_in = </a:t>
            </a:r>
            <a:r>
              <a:rPr lang="en-US" sz="1050" b="1" noProof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1050" noProof="1">
                <a:latin typeface="Consolas" panose="020B0609020204030204" pitchFamily="49" charset="0"/>
              </a:rPr>
              <a:t> ahb_if("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dut_if_in</a:t>
            </a:r>
            <a:r>
              <a:rPr lang="en-US" sz="1050" noProof="1">
                <a:latin typeface="Consolas" panose="020B0609020204030204" pitchFamily="49" charset="0"/>
              </a:rPr>
              <a:t>");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dut_if_in-&gt;hclk(clk_rst_gen-&gt;ahb_clk);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dut_if_in-&gt;hresetn(clk_rst_gen-&gt;reset_val);  </a:t>
            </a:r>
          </a:p>
          <a:p>
            <a:pPr marL="0" lvl="1" indent="0">
              <a:buNone/>
              <a:tabLst>
                <a:tab pos="137160" algn="l"/>
              </a:tabLst>
            </a:pPr>
            <a:endParaRPr lang="en-US" sz="1050" noProof="1">
              <a:latin typeface="Consolas" panose="020B0609020204030204" pitchFamily="49" charset="0"/>
            </a:endParaRP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dut ahb_dut("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ahb_dut</a:t>
            </a:r>
            <a:r>
              <a:rPr lang="en-US" sz="1050" noProof="1">
                <a:latin typeface="Consolas" panose="020B0609020204030204" pitchFamily="49" charset="0"/>
              </a:rPr>
              <a:t>");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ahb_dut.hclk(clk_rst_gen-&gt;ahb_clk);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ahb_dut.hresetn(clk_rst_gen-&gt;reset_val);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ahb_dut.haddr(dut_if_in-&gt;haddr);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...</a:t>
            </a:r>
          </a:p>
          <a:p>
            <a:pPr marL="0" lvl="1" indent="0">
              <a:buNone/>
              <a:tabLst>
                <a:tab pos="137160" algn="l"/>
              </a:tabLst>
            </a:pPr>
            <a:endParaRPr lang="en-US" sz="1050" noProof="1">
              <a:latin typeface="Consolas" panose="020B0609020204030204" pitchFamily="49" charset="0"/>
            </a:endParaRP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uvm::uvm_config_db&lt;ahb_if*&gt;::set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  (0, "*", 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1050" noProof="1">
                <a:latin typeface="Consolas" panose="020B0609020204030204" pitchFamily="49" charset="0"/>
              </a:rPr>
              <a:t>", dut_if_in);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uvm::uvm_config_db&lt;sc_event*&gt;::set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  (0, "*", 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reset_done</a:t>
            </a:r>
            <a:r>
              <a:rPr lang="en-US" sz="1050" noProof="1">
                <a:latin typeface="Consolas" panose="020B0609020204030204" pitchFamily="49" charset="0"/>
              </a:rPr>
              <a:t>", clk_rst_gen-&gt;reset_done);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run_test("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ahb_wr_rd_tes</a:t>
            </a:r>
            <a:r>
              <a:rPr lang="en-US" sz="1050" noProof="1">
                <a:latin typeface="Consolas" panose="020B0609020204030204" pitchFamily="49" charset="0"/>
              </a:rPr>
              <a:t>t");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</a:t>
            </a:r>
            <a:r>
              <a:rPr lang="en-US" sz="1050" b="1" noProof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US" sz="1050" b="1" noProof="1">
                <a:latin typeface="Consolas" panose="020B0609020204030204" pitchFamily="49" charset="0"/>
              </a:rPr>
              <a:t> </a:t>
            </a:r>
            <a:r>
              <a:rPr lang="en-US" sz="1050" noProof="1">
                <a:latin typeface="Consolas" panose="020B0609020204030204" pitchFamily="49" charset="0"/>
              </a:rPr>
              <a:t>0;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}</a:t>
            </a:r>
            <a:endParaRPr lang="en-US" noProof="1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Component Layer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components in this layer, are mapped to a transaction type</a:t>
            </a:r>
          </a:p>
          <a:p>
            <a:pPr lvl="1"/>
            <a:r>
              <a:rPr lang="en-US" dirty="0" smtClean="0"/>
              <a:t>The transaction class constitutes on the packet type which is being transmitted across components</a:t>
            </a:r>
          </a:p>
          <a:p>
            <a:r>
              <a:rPr lang="en-US" dirty="0" smtClean="0"/>
              <a:t>Driver-Sequencer to follow a standard handshaking interface as per UVM standard</a:t>
            </a:r>
          </a:p>
          <a:p>
            <a:r>
              <a:rPr lang="en-US" dirty="0" smtClean="0"/>
              <a:t>Driver is the key component where all protocol intelligence has to be implemented</a:t>
            </a:r>
          </a:p>
          <a:p>
            <a:r>
              <a:rPr lang="en-US" dirty="0" smtClean="0"/>
              <a:t>Monitor can implement protocol checks, data integrity checks etc.</a:t>
            </a:r>
          </a:p>
          <a:p>
            <a:pPr lvl="1"/>
            <a:r>
              <a:rPr lang="en-US" dirty="0" smtClean="0"/>
              <a:t>Taps the DUT signal directly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841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4648200" y="2171701"/>
          <a:ext cx="4038600" cy="123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Visio" r:id="rId3" imgW="5905347" imgH="1800276" progId="Visio.Drawing.15">
                  <p:embed/>
                </p:oleObj>
              </mc:Choice>
              <mc:Fallback>
                <p:oleObj name="Visio" r:id="rId3" imgW="5905347" imgH="180027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71701"/>
                        <a:ext cx="4038600" cy="1231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6301" y="3600450"/>
            <a:ext cx="3457184" cy="13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AHB Driver Component(1/3)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dirty="0" err="1">
                <a:latin typeface="Consolas" panose="020B0609020204030204" pitchFamily="49" charset="0"/>
              </a:rPr>
              <a:t>ahb_driver</a:t>
            </a:r>
            <a:r>
              <a:rPr lang="en-US" sz="3150" dirty="0">
                <a:latin typeface="Consolas" panose="020B0609020204030204" pitchFamily="49" charset="0"/>
              </a:rPr>
              <a:t> :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dirty="0" err="1">
                <a:latin typeface="Consolas" panose="020B0609020204030204" pitchFamily="49" charset="0"/>
              </a:rPr>
              <a:t>uvm</a:t>
            </a:r>
            <a:r>
              <a:rPr lang="en-US" sz="3150" dirty="0">
                <a:latin typeface="Consolas" panose="020B0609020204030204" pitchFamily="49" charset="0"/>
              </a:rPr>
              <a:t>::</a:t>
            </a:r>
            <a:r>
              <a:rPr lang="en-US" sz="3150" dirty="0" err="1">
                <a:latin typeface="Consolas" panose="020B0609020204030204" pitchFamily="49" charset="0"/>
              </a:rPr>
              <a:t>uvm_driver</a:t>
            </a:r>
            <a:r>
              <a:rPr lang="en-US" sz="3150" dirty="0">
                <a:latin typeface="Consolas" panose="020B0609020204030204" pitchFamily="49" charset="0"/>
              </a:rPr>
              <a:t>&lt;</a:t>
            </a:r>
            <a:r>
              <a:rPr lang="en-US" sz="3150" dirty="0" err="1">
                <a:latin typeface="Consolas" panose="020B0609020204030204" pitchFamily="49" charset="0"/>
              </a:rPr>
              <a:t>ahb_transaction</a:t>
            </a:r>
            <a:r>
              <a:rPr lang="en-US" sz="3150" dirty="0">
                <a:latin typeface="Consolas" panose="020B0609020204030204" pitchFamily="49" charset="0"/>
              </a:rPr>
              <a:t>&gt;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150" dirty="0">
                <a:latin typeface="Consolas" panose="020B0609020204030204" pitchFamily="49" charset="0"/>
              </a:rPr>
              <a:t>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b="1" dirty="0">
                <a:latin typeface="Consolas" panose="020B0609020204030204" pitchFamily="49" charset="0"/>
              </a:rPr>
              <a:t>UVM_COMPONENT_PARAM_UTILS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dirty="0" err="1">
                <a:latin typeface="Consolas" panose="020B0609020204030204" pitchFamily="49" charset="0"/>
              </a:rPr>
              <a:t>ahb_driver</a:t>
            </a:r>
            <a:r>
              <a:rPr lang="en-US" sz="315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dirty="0" err="1">
                <a:latin typeface="Consolas" panose="020B0609020204030204" pitchFamily="49" charset="0"/>
              </a:rPr>
              <a:t>ahb_if</a:t>
            </a:r>
            <a:r>
              <a:rPr lang="en-US" sz="3150" dirty="0">
                <a:latin typeface="Consolas" panose="020B0609020204030204" pitchFamily="49" charset="0"/>
              </a:rPr>
              <a:t>* </a:t>
            </a:r>
            <a:r>
              <a:rPr lang="en-US" sz="3150" dirty="0" err="1">
                <a:latin typeface="Consolas" panose="020B0609020204030204" pitchFamily="49" charset="0"/>
              </a:rPr>
              <a:t>ahb_vif</a:t>
            </a:r>
            <a:r>
              <a:rPr lang="en-US" sz="3150" dirty="0">
                <a:latin typeface="Consolas" panose="020B0609020204030204" pitchFamily="49" charset="0"/>
              </a:rPr>
              <a:t>;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dirty="0" err="1">
                <a:latin typeface="Consolas" panose="020B0609020204030204" pitchFamily="49" charset="0"/>
              </a:rPr>
              <a:t>sc_event</a:t>
            </a:r>
            <a:r>
              <a:rPr lang="en-US" sz="3150" dirty="0">
                <a:latin typeface="Consolas" panose="020B0609020204030204" pitchFamily="49" charset="0"/>
              </a:rPr>
              <a:t>* </a:t>
            </a:r>
            <a:r>
              <a:rPr lang="en-US" sz="3150" dirty="0" err="1">
                <a:latin typeface="Consolas" panose="020B0609020204030204" pitchFamily="49" charset="0"/>
              </a:rPr>
              <a:t>reset_event_driver</a:t>
            </a:r>
            <a:r>
              <a:rPr lang="en-US" sz="315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dirty="0" err="1">
                <a:latin typeface="Consolas" panose="020B0609020204030204" pitchFamily="49" charset="0"/>
              </a:rPr>
              <a:t>sc_semaphore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dirty="0" err="1">
                <a:latin typeface="Consolas" panose="020B0609020204030204" pitchFamily="49" charset="0"/>
              </a:rPr>
              <a:t>ahb_pipeline_lock</a:t>
            </a:r>
            <a:r>
              <a:rPr lang="en-US" sz="315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</a:t>
            </a:r>
            <a:endParaRPr lang="en-US" sz="315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b="1" dirty="0" err="1">
                <a:latin typeface="Consolas" panose="020B0609020204030204" pitchFamily="49" charset="0"/>
              </a:rPr>
              <a:t>ahb_driver</a:t>
            </a:r>
            <a:r>
              <a:rPr lang="en-US" sz="3150" dirty="0">
                <a:latin typeface="Consolas" panose="020B0609020204030204" pitchFamily="49" charset="0"/>
              </a:rPr>
              <a:t>( </a:t>
            </a:r>
            <a:r>
              <a:rPr lang="en-US" sz="3150" dirty="0" err="1">
                <a:latin typeface="Consolas" panose="020B0609020204030204" pitchFamily="49" charset="0"/>
              </a:rPr>
              <a:t>uvm</a:t>
            </a:r>
            <a:r>
              <a:rPr lang="en-US" sz="3150" dirty="0">
                <a:latin typeface="Consolas" panose="020B0609020204030204" pitchFamily="49" charset="0"/>
              </a:rPr>
              <a:t>::</a:t>
            </a:r>
            <a:r>
              <a:rPr lang="en-US" sz="3150" dirty="0" err="1">
                <a:latin typeface="Consolas" panose="020B0609020204030204" pitchFamily="49" charset="0"/>
              </a:rPr>
              <a:t>uvm_component_name</a:t>
            </a:r>
            <a:r>
              <a:rPr lang="en-US" sz="3150" dirty="0">
                <a:latin typeface="Consolas" panose="020B0609020204030204" pitchFamily="49" charset="0"/>
              </a:rPr>
              <a:t> name = 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ahb_driver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>
                <a:latin typeface="Consolas" panose="020B0609020204030204" pitchFamily="49" charset="0"/>
              </a:rPr>
              <a:t>):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dirty="0" err="1">
                <a:latin typeface="Consolas" panose="020B0609020204030204" pitchFamily="49" charset="0"/>
              </a:rPr>
              <a:t>uvm</a:t>
            </a:r>
            <a:r>
              <a:rPr lang="en-US" sz="3150" dirty="0">
                <a:latin typeface="Consolas" panose="020B0609020204030204" pitchFamily="49" charset="0"/>
              </a:rPr>
              <a:t>::</a:t>
            </a:r>
            <a:r>
              <a:rPr lang="en-US" sz="3150" dirty="0" err="1">
                <a:latin typeface="Consolas" panose="020B0609020204030204" pitchFamily="49" charset="0"/>
              </a:rPr>
              <a:t>uvm_driver</a:t>
            </a:r>
            <a:r>
              <a:rPr lang="en-US" sz="3150" dirty="0">
                <a:latin typeface="Consolas" panose="020B0609020204030204" pitchFamily="49" charset="0"/>
              </a:rPr>
              <a:t>&lt;</a:t>
            </a:r>
            <a:r>
              <a:rPr lang="en-US" sz="3150" dirty="0" err="1">
                <a:latin typeface="Consolas" panose="020B0609020204030204" pitchFamily="49" charset="0"/>
              </a:rPr>
              <a:t>ahb_transaction</a:t>
            </a:r>
            <a:r>
              <a:rPr lang="en-US" sz="3150" dirty="0">
                <a:latin typeface="Consolas" panose="020B0609020204030204" pitchFamily="49" charset="0"/>
              </a:rPr>
              <a:t>&gt;( name ),</a:t>
            </a:r>
            <a:r>
              <a:rPr lang="en-US" sz="3150" dirty="0" err="1">
                <a:latin typeface="Consolas" panose="020B0609020204030204" pitchFamily="49" charset="0"/>
              </a:rPr>
              <a:t>ahb_pipeline_lock</a:t>
            </a:r>
            <a:r>
              <a:rPr lang="en-US" sz="3150" dirty="0">
                <a:latin typeface="Consolas" panose="020B0609020204030204" pitchFamily="49" charset="0"/>
              </a:rPr>
              <a:t>(1)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    { ...  }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15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b="1" dirty="0" err="1">
                <a:latin typeface="Consolas" panose="020B0609020204030204" pitchFamily="49" charset="0"/>
              </a:rPr>
              <a:t>build_phase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dirty="0" err="1">
                <a:latin typeface="Consolas" panose="020B0609020204030204" pitchFamily="49" charset="0"/>
              </a:rPr>
              <a:t>uvm</a:t>
            </a:r>
            <a:r>
              <a:rPr lang="en-US" sz="3150" dirty="0">
                <a:latin typeface="Consolas" panose="020B0609020204030204" pitchFamily="49" charset="0"/>
              </a:rPr>
              <a:t>::</a:t>
            </a:r>
            <a:r>
              <a:rPr lang="en-US" sz="3150" dirty="0" err="1">
                <a:latin typeface="Consolas" panose="020B0609020204030204" pitchFamily="49" charset="0"/>
              </a:rPr>
              <a:t>uvm_phase</a:t>
            </a:r>
            <a:r>
              <a:rPr lang="en-US" sz="3150" dirty="0">
                <a:latin typeface="Consolas" panose="020B0609020204030204" pitchFamily="49" charset="0"/>
              </a:rPr>
              <a:t>&amp; phase)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b="1" dirty="0">
                <a:latin typeface="Consolas" panose="020B0609020204030204" pitchFamily="49" charset="0"/>
              </a:rPr>
              <a:t>UVM_INFO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150" dirty="0">
                <a:latin typeface="Consolas" panose="020B0609020204030204" pitchFamily="49" charset="0"/>
              </a:rPr>
              <a:t>-&gt;</a:t>
            </a:r>
            <a:r>
              <a:rPr lang="en-US" sz="3150" dirty="0" err="1">
                <a:latin typeface="Consolas" panose="020B0609020204030204" pitchFamily="49" charset="0"/>
              </a:rPr>
              <a:t>get_name</a:t>
            </a:r>
            <a:r>
              <a:rPr lang="en-US" sz="3150" dirty="0">
                <a:latin typeface="Consolas" panose="020B0609020204030204" pitchFamily="49" charset="0"/>
              </a:rPr>
              <a:t>(), 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build_phase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Entered"</a:t>
            </a:r>
            <a:r>
              <a:rPr lang="en-US" sz="3150" dirty="0">
                <a:latin typeface="Consolas" panose="020B0609020204030204" pitchFamily="49" charset="0"/>
              </a:rPr>
              <a:t>, </a:t>
            </a:r>
            <a:r>
              <a:rPr lang="en-US" sz="3150" b="1" dirty="0">
                <a:latin typeface="Consolas" panose="020B0609020204030204" pitchFamily="49" charset="0"/>
              </a:rPr>
              <a:t>UVM_LOW</a:t>
            </a:r>
            <a:r>
              <a:rPr lang="en-US" sz="315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dirty="0" err="1">
                <a:latin typeface="Consolas" panose="020B0609020204030204" pitchFamily="49" charset="0"/>
              </a:rPr>
              <a:t>uvm_driver</a:t>
            </a:r>
            <a:r>
              <a:rPr lang="en-US" sz="3150" dirty="0">
                <a:latin typeface="Consolas" panose="020B0609020204030204" pitchFamily="49" charset="0"/>
              </a:rPr>
              <a:t>&lt;</a:t>
            </a:r>
            <a:r>
              <a:rPr lang="en-US" sz="3150" dirty="0" err="1">
                <a:latin typeface="Consolas" panose="020B0609020204030204" pitchFamily="49" charset="0"/>
              </a:rPr>
              <a:t>ahb_transaction</a:t>
            </a:r>
            <a:r>
              <a:rPr lang="en-US" sz="3150" dirty="0">
                <a:latin typeface="Consolas" panose="020B0609020204030204" pitchFamily="49" charset="0"/>
              </a:rPr>
              <a:t>&gt;::</a:t>
            </a:r>
            <a:r>
              <a:rPr lang="en-US" sz="3150" dirty="0" err="1">
                <a:latin typeface="Consolas" panose="020B0609020204030204" pitchFamily="49" charset="0"/>
              </a:rPr>
              <a:t>build_phase</a:t>
            </a:r>
            <a:r>
              <a:rPr lang="en-US" sz="3150" dirty="0">
                <a:latin typeface="Consolas" panose="020B0609020204030204" pitchFamily="49" charset="0"/>
              </a:rPr>
              <a:t>(phase);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dirty="0" err="1">
                <a:latin typeface="Consolas" panose="020B0609020204030204" pitchFamily="49" charset="0"/>
              </a:rPr>
              <a:t>reset_event_driver</a:t>
            </a:r>
            <a:r>
              <a:rPr lang="en-US" sz="3150" dirty="0">
                <a:latin typeface="Consolas" panose="020B0609020204030204" pitchFamily="49" charset="0"/>
              </a:rPr>
              <a:t> =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new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dirty="0" err="1">
                <a:latin typeface="Consolas" panose="020B0609020204030204" pitchFamily="49" charset="0"/>
              </a:rPr>
              <a:t>sc_event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reset_event_driver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</a:t>
            </a:r>
            <a:r>
              <a:rPr lang="en-US" sz="3150" b="1" dirty="0">
                <a:latin typeface="Consolas" panose="020B0609020204030204" pitchFamily="49" charset="0"/>
              </a:rPr>
              <a:t>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3150" b="1" dirty="0">
                <a:latin typeface="Consolas" panose="020B0609020204030204" pitchFamily="49" charset="0"/>
              </a:rPr>
              <a:t>(!</a:t>
            </a:r>
            <a:r>
              <a:rPr lang="en-US" sz="3150" b="1" dirty="0" err="1">
                <a:latin typeface="Consolas" panose="020B0609020204030204" pitchFamily="49" charset="0"/>
              </a:rPr>
              <a:t>uvm_config_db</a:t>
            </a:r>
            <a:r>
              <a:rPr lang="en-US" sz="3150" b="1" dirty="0">
                <a:latin typeface="Consolas" panose="020B0609020204030204" pitchFamily="49" charset="0"/>
              </a:rPr>
              <a:t>&lt;</a:t>
            </a:r>
            <a:r>
              <a:rPr lang="en-US" sz="3150" b="1" dirty="0" err="1">
                <a:latin typeface="Consolas" panose="020B0609020204030204" pitchFamily="49" charset="0"/>
              </a:rPr>
              <a:t>ahb_if</a:t>
            </a:r>
            <a:r>
              <a:rPr lang="en-US" sz="3150" b="1" dirty="0">
                <a:latin typeface="Consolas" panose="020B0609020204030204" pitchFamily="49" charset="0"/>
              </a:rPr>
              <a:t>*&gt;::get(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150" b="1" dirty="0">
                <a:latin typeface="Consolas" panose="020B0609020204030204" pitchFamily="49" charset="0"/>
              </a:rPr>
              <a:t>, </a:t>
            </a:r>
            <a:r>
              <a:rPr lang="en-US" sz="31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3150" b="1" dirty="0">
                <a:latin typeface="Consolas" panose="020B0609020204030204" pitchFamily="49" charset="0"/>
              </a:rPr>
              <a:t>, </a:t>
            </a:r>
            <a:r>
              <a:rPr lang="en-US" sz="31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31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b="1" dirty="0">
                <a:latin typeface="Consolas" panose="020B0609020204030204" pitchFamily="49" charset="0"/>
              </a:rPr>
              <a:t>, </a:t>
            </a:r>
            <a:r>
              <a:rPr lang="en-US" sz="3150" b="1" dirty="0" err="1">
                <a:latin typeface="Consolas" panose="020B0609020204030204" pitchFamily="49" charset="0"/>
              </a:rPr>
              <a:t>ahb_vif</a:t>
            </a:r>
            <a:r>
              <a:rPr lang="en-US" sz="3150" b="1" dirty="0">
                <a:latin typeface="Consolas" panose="020B0609020204030204" pitchFamily="49" charset="0"/>
              </a:rPr>
              <a:t>)) {  </a:t>
            </a:r>
            <a:r>
              <a:rPr lang="en-US" sz="315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sz="3150" b="1" dirty="0">
                <a:solidFill>
                  <a:srgbClr val="000000"/>
                </a:solidFill>
                <a:latin typeface="Consolas" panose="020B0609020204030204" pitchFamily="49" charset="0"/>
              </a:rPr>
              <a:t>     UVM_FATAL(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</a:rPr>
              <a:t>this</a:t>
            </a:r>
            <a:r>
              <a:rPr lang="en-US" sz="315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31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get_name</a:t>
            </a:r>
            <a:r>
              <a:rPr lang="en-US" sz="3150" b="1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  <a:r>
              <a:rPr lang="en-US" sz="3150" b="1" dirty="0">
                <a:latin typeface="Consolas" panose="020B0609020204030204" pitchFamily="49" charset="0"/>
              </a:rPr>
              <a:t>"AHB Virtual Interface missing“</a:t>
            </a:r>
            <a:r>
              <a:rPr lang="en-US" sz="315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3150" b="1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b="1" dirty="0">
                <a:latin typeface="Consolas" panose="020B0609020204030204" pitchFamily="49" charset="0"/>
              </a:rPr>
              <a:t>      }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15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3150" dirty="0">
                <a:latin typeface="Consolas" panose="020B0609020204030204" pitchFamily="49" charset="0"/>
              </a:rPr>
              <a:t>(!</a:t>
            </a:r>
            <a:r>
              <a:rPr lang="en-US" sz="3150" dirty="0" err="1">
                <a:latin typeface="Consolas" panose="020B0609020204030204" pitchFamily="49" charset="0"/>
              </a:rPr>
              <a:t>uvm_config_db</a:t>
            </a:r>
            <a:r>
              <a:rPr lang="en-US" sz="3150" dirty="0">
                <a:latin typeface="Consolas" panose="020B0609020204030204" pitchFamily="49" charset="0"/>
              </a:rPr>
              <a:t>&lt;</a:t>
            </a:r>
            <a:r>
              <a:rPr lang="en-US" sz="3150" dirty="0" err="1">
                <a:latin typeface="Consolas" panose="020B0609020204030204" pitchFamily="49" charset="0"/>
              </a:rPr>
              <a:t>sc_event</a:t>
            </a:r>
            <a:r>
              <a:rPr lang="en-US" sz="3150" dirty="0">
                <a:latin typeface="Consolas" panose="020B0609020204030204" pitchFamily="49" charset="0"/>
              </a:rPr>
              <a:t>*&gt;::get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          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150" dirty="0">
                <a:latin typeface="Consolas" panose="020B0609020204030204" pitchFamily="49" charset="0"/>
              </a:rPr>
              <a:t>, 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3150" dirty="0">
                <a:latin typeface="Consolas" panose="020B0609020204030204" pitchFamily="49" charset="0"/>
              </a:rPr>
              <a:t>, 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reset_done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>
                <a:latin typeface="Consolas" panose="020B0609020204030204" pitchFamily="49" charset="0"/>
              </a:rPr>
              <a:t>, </a:t>
            </a:r>
            <a:r>
              <a:rPr lang="en-US" sz="3150" dirty="0" err="1">
                <a:latin typeface="Consolas" panose="020B0609020204030204" pitchFamily="49" charset="0"/>
              </a:rPr>
              <a:t>reset_event_driver</a:t>
            </a:r>
            <a:r>
              <a:rPr lang="en-US" sz="3150" dirty="0"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      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     </a:t>
            </a:r>
            <a:r>
              <a:rPr lang="en-US" sz="3150" b="1" dirty="0">
                <a:latin typeface="Consolas" panose="020B0609020204030204" pitchFamily="49" charset="0"/>
              </a:rPr>
              <a:t>UVM_FATAL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150" dirty="0">
                <a:latin typeface="Consolas" panose="020B0609020204030204" pitchFamily="49" charset="0"/>
              </a:rPr>
              <a:t>-&gt;</a:t>
            </a:r>
            <a:r>
              <a:rPr lang="en-US" sz="3150" dirty="0" err="1">
                <a:latin typeface="Consolas" panose="020B0609020204030204" pitchFamily="49" charset="0"/>
              </a:rPr>
              <a:t>get_name</a:t>
            </a:r>
            <a:r>
              <a:rPr lang="en-US" sz="3150" dirty="0">
                <a:latin typeface="Consolas" panose="020B0609020204030204" pitchFamily="49" charset="0"/>
              </a:rPr>
              <a:t>(), 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“Reset event missing"</a:t>
            </a:r>
            <a:r>
              <a:rPr lang="en-US" sz="315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}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}</a:t>
            </a:r>
            <a:r>
              <a:rPr lang="en-US" sz="300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000" dirty="0">
              <a:latin typeface="Consolas" panose="020B0609020204030204" pitchFamily="49" charset="0"/>
            </a:endParaRPr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2700"/>
              <a:t>        </a:t>
            </a:r>
            <a:endParaRPr lang="en-US" sz="300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1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Visio" r:id="rId3" imgW="5848476" imgH="3924192" progId="Visio.Drawing.15">
                  <p:embed/>
                </p:oleObj>
              </mc:Choice>
              <mc:Fallback>
                <p:oleObj name="Visio" r:id="rId3" imgW="5848476" imgH="3924192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Ellipse 16"/>
          <p:cNvSpPr/>
          <p:nvPr/>
        </p:nvSpPr>
        <p:spPr>
          <a:xfrm>
            <a:off x="6229350" y="3526871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2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AHB Driver Component(2/3)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825" dirty="0">
                <a:latin typeface="Consolas" panose="020B0609020204030204" pitchFamily="49" charset="0"/>
              </a:rPr>
              <a:t> </a:t>
            </a:r>
            <a:r>
              <a:rPr lang="en-US" sz="825" dirty="0" err="1">
                <a:latin typeface="Consolas" panose="020B0609020204030204" pitchFamily="49" charset="0"/>
              </a:rPr>
              <a:t>run_phase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dirty="0" err="1">
                <a:latin typeface="Consolas" panose="020B0609020204030204" pitchFamily="49" charset="0"/>
              </a:rPr>
              <a:t>uvm</a:t>
            </a:r>
            <a:r>
              <a:rPr lang="en-US" sz="825" dirty="0">
                <a:latin typeface="Consolas" panose="020B0609020204030204" pitchFamily="49" charset="0"/>
              </a:rPr>
              <a:t>::</a:t>
            </a:r>
            <a:r>
              <a:rPr lang="en-US" sz="825" dirty="0" err="1">
                <a:latin typeface="Consolas" panose="020B0609020204030204" pitchFamily="49" charset="0"/>
              </a:rPr>
              <a:t>uvm_phase</a:t>
            </a:r>
            <a:r>
              <a:rPr lang="en-US" sz="825" dirty="0">
                <a:latin typeface="Consolas" panose="020B0609020204030204" pitchFamily="49" charset="0"/>
              </a:rPr>
              <a:t>&amp; phase)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latin typeface="Consolas" panose="020B0609020204030204" pitchFamily="49" charset="0"/>
              </a:rPr>
              <a:t>UVM_INFO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get_name</a:t>
            </a:r>
            <a:r>
              <a:rPr lang="en-US" sz="825" dirty="0">
                <a:latin typeface="Consolas" panose="020B0609020204030204" pitchFamily="49" charset="0"/>
              </a:rPr>
              <a:t>(), </a:t>
            </a:r>
            <a:r>
              <a:rPr lang="en-US" sz="82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825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run_phase</a:t>
            </a:r>
            <a:r>
              <a:rPr lang="en-US" sz="82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Entered"</a:t>
            </a:r>
            <a:r>
              <a:rPr lang="en-US" sz="825" dirty="0">
                <a:latin typeface="Consolas" panose="020B0609020204030204" pitchFamily="49" charset="0"/>
              </a:rPr>
              <a:t>, </a:t>
            </a:r>
            <a:r>
              <a:rPr lang="en-US" sz="825" b="1" dirty="0">
                <a:latin typeface="Consolas" panose="020B0609020204030204" pitchFamily="49" charset="0"/>
              </a:rPr>
              <a:t>UVM_LOW</a:t>
            </a:r>
            <a:r>
              <a:rPr lang="en-US" sz="825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hresetn</a:t>
            </a:r>
            <a:r>
              <a:rPr lang="en-US" sz="825" dirty="0">
                <a:latin typeface="Consolas" panose="020B0609020204030204" pitchFamily="49" charset="0"/>
              </a:rPr>
              <a:t> == 0) wait( *</a:t>
            </a:r>
            <a:r>
              <a:rPr lang="en-US" sz="825" dirty="0" err="1">
                <a:latin typeface="Consolas" panose="020B0609020204030204" pitchFamily="49" charset="0"/>
              </a:rPr>
              <a:t>reset_event_driver</a:t>
            </a:r>
            <a:r>
              <a:rPr lang="en-US" sz="825" dirty="0">
                <a:latin typeface="Consolas" panose="020B0609020204030204" pitchFamily="49" charset="0"/>
              </a:rPr>
              <a:t> 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while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true</a:t>
            </a:r>
            <a:r>
              <a:rPr lang="en-US" sz="825" dirty="0">
                <a:latin typeface="Consolas" panose="020B0609020204030204" pitchFamily="49" charset="0"/>
              </a:rPr>
              <a:t>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  </a:t>
            </a:r>
            <a:r>
              <a:rPr lang="en-US" sz="825" b="1" dirty="0">
                <a:latin typeface="Consolas" panose="020B0609020204030204" pitchFamily="49" charset="0"/>
              </a:rPr>
              <a:t>SC_FORK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  </a:t>
            </a:r>
            <a:r>
              <a:rPr lang="en-US" sz="825" b="1" dirty="0" err="1">
                <a:latin typeface="Consolas" panose="020B0609020204030204" pitchFamily="49" charset="0"/>
              </a:rPr>
              <a:t>sc_spawn</a:t>
            </a:r>
            <a:r>
              <a:rPr lang="en-US" sz="825" b="1" dirty="0">
                <a:latin typeface="Consolas" panose="020B0609020204030204" pitchFamily="49" charset="0"/>
              </a:rPr>
              <a:t>(</a:t>
            </a:r>
            <a:r>
              <a:rPr lang="en-US" sz="825" b="1" dirty="0" err="1">
                <a:latin typeface="Consolas" panose="020B0609020204030204" pitchFamily="49" charset="0"/>
              </a:rPr>
              <a:t>sc_bind</a:t>
            </a:r>
            <a:r>
              <a:rPr lang="en-US" sz="825" b="1" dirty="0">
                <a:latin typeface="Consolas" panose="020B0609020204030204" pitchFamily="49" charset="0"/>
              </a:rPr>
              <a:t>(&amp;</a:t>
            </a:r>
            <a:r>
              <a:rPr lang="en-US" sz="825" b="1" dirty="0" err="1">
                <a:latin typeface="Consolas" panose="020B0609020204030204" pitchFamily="49" charset="0"/>
              </a:rPr>
              <a:t>ahb_driver</a:t>
            </a:r>
            <a:r>
              <a:rPr lang="en-US" sz="825" b="1" dirty="0">
                <a:latin typeface="Consolas" panose="020B0609020204030204" pitchFamily="49" charset="0"/>
              </a:rPr>
              <a:t>::</a:t>
            </a:r>
            <a:r>
              <a:rPr lang="en-US" sz="825" b="1" dirty="0" err="1">
                <a:latin typeface="Consolas" panose="020B0609020204030204" pitchFamily="49" charset="0"/>
              </a:rPr>
              <a:t>send_transaction</a:t>
            </a:r>
            <a:r>
              <a:rPr lang="en-US" sz="825" b="1" dirty="0">
                <a:latin typeface="Consolas" panose="020B0609020204030204" pitchFamily="49" charset="0"/>
              </a:rPr>
              <a:t>,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),</a:t>
            </a:r>
            <a:r>
              <a:rPr lang="en-US" sz="825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"drive1"</a:t>
            </a:r>
            <a:r>
              <a:rPr lang="en-US" sz="825" b="1" dirty="0">
                <a:latin typeface="Consolas" panose="020B0609020204030204" pitchFamily="49" charset="0"/>
              </a:rPr>
              <a:t>),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  </a:t>
            </a:r>
            <a:r>
              <a:rPr lang="en-US" sz="825" b="1" dirty="0" err="1">
                <a:latin typeface="Consolas" panose="020B0609020204030204" pitchFamily="49" charset="0"/>
              </a:rPr>
              <a:t>sc_spawn</a:t>
            </a:r>
            <a:r>
              <a:rPr lang="en-US" sz="825" b="1" dirty="0">
                <a:latin typeface="Consolas" panose="020B0609020204030204" pitchFamily="49" charset="0"/>
              </a:rPr>
              <a:t>(</a:t>
            </a:r>
            <a:r>
              <a:rPr lang="en-US" sz="825" b="1" dirty="0" err="1">
                <a:latin typeface="Consolas" panose="020B0609020204030204" pitchFamily="49" charset="0"/>
              </a:rPr>
              <a:t>sc_bind</a:t>
            </a:r>
            <a:r>
              <a:rPr lang="en-US" sz="825" b="1" dirty="0">
                <a:latin typeface="Consolas" panose="020B0609020204030204" pitchFamily="49" charset="0"/>
              </a:rPr>
              <a:t>(&amp;</a:t>
            </a:r>
            <a:r>
              <a:rPr lang="en-US" sz="825" b="1" dirty="0" err="1">
                <a:latin typeface="Consolas" panose="020B0609020204030204" pitchFamily="49" charset="0"/>
              </a:rPr>
              <a:t>ahb_driver</a:t>
            </a:r>
            <a:r>
              <a:rPr lang="en-US" sz="825" b="1" dirty="0">
                <a:latin typeface="Consolas" panose="020B0609020204030204" pitchFamily="49" charset="0"/>
              </a:rPr>
              <a:t>::</a:t>
            </a:r>
            <a:r>
              <a:rPr lang="en-US" sz="825" b="1" dirty="0" err="1">
                <a:latin typeface="Consolas" panose="020B0609020204030204" pitchFamily="49" charset="0"/>
              </a:rPr>
              <a:t>send_transaction</a:t>
            </a:r>
            <a:r>
              <a:rPr lang="en-US" sz="825" b="1" dirty="0">
                <a:latin typeface="Consolas" panose="020B0609020204030204" pitchFamily="49" charset="0"/>
              </a:rPr>
              <a:t>,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),</a:t>
            </a:r>
            <a:r>
              <a:rPr lang="en-US" sz="825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"drive2"</a:t>
            </a:r>
            <a:r>
              <a:rPr lang="en-US" sz="825" b="1" dirty="0">
                <a:latin typeface="Consolas" panose="020B0609020204030204" pitchFamily="49" charset="0"/>
              </a:rPr>
              <a:t>)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  SC_JOIN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}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latin typeface="Consolas" panose="020B0609020204030204" pitchFamily="49" charset="0"/>
              </a:rPr>
              <a:t>UVM_INFO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get_name</a:t>
            </a:r>
            <a:r>
              <a:rPr lang="en-US" sz="825" dirty="0">
                <a:latin typeface="Consolas" panose="020B0609020204030204" pitchFamily="49" charset="0"/>
              </a:rPr>
              <a:t>(), </a:t>
            </a:r>
            <a:r>
              <a:rPr lang="en-US" sz="82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825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run_phase</a:t>
            </a:r>
            <a:r>
              <a:rPr lang="en-US" sz="82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finished"</a:t>
            </a:r>
            <a:r>
              <a:rPr lang="en-US" sz="825" dirty="0">
                <a:latin typeface="Consolas" panose="020B0609020204030204" pitchFamily="49" charset="0"/>
              </a:rPr>
              <a:t>, </a:t>
            </a:r>
            <a:r>
              <a:rPr lang="en-US" sz="825" b="1" dirty="0">
                <a:latin typeface="Consolas" panose="020B0609020204030204" pitchFamily="49" charset="0"/>
              </a:rPr>
              <a:t>UVM_LOW</a:t>
            </a:r>
            <a:r>
              <a:rPr lang="en-US" sz="825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8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llipse 18"/>
          <p:cNvSpPr/>
          <p:nvPr/>
        </p:nvSpPr>
        <p:spPr>
          <a:xfrm>
            <a:off x="6229350" y="3526871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2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AHB Driver Component (3/3)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825" dirty="0">
                <a:latin typeface="Consolas" panose="020B0609020204030204" pitchFamily="49" charset="0"/>
              </a:rPr>
              <a:t> </a:t>
            </a:r>
            <a:r>
              <a:rPr lang="en-US" sz="825" b="1" dirty="0" err="1">
                <a:latin typeface="Consolas" panose="020B0609020204030204" pitchFamily="49" charset="0"/>
              </a:rPr>
              <a:t>send_transaction</a:t>
            </a:r>
            <a:r>
              <a:rPr lang="en-US" sz="825" dirty="0">
                <a:latin typeface="Consolas" panose="020B0609020204030204" pitchFamily="49" charset="0"/>
              </a:rPr>
              <a:t>()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ahb_transaction</a:t>
            </a:r>
            <a:r>
              <a:rPr lang="en-US" sz="825" dirty="0">
                <a:latin typeface="Consolas" panose="020B0609020204030204" pitchFamily="49" charset="0"/>
              </a:rPr>
              <a:t> </a:t>
            </a:r>
            <a:r>
              <a:rPr lang="en-US" sz="825" dirty="0" err="1">
                <a:latin typeface="Consolas" panose="020B0609020204030204" pitchFamily="49" charset="0"/>
              </a:rPr>
              <a:t>req</a:t>
            </a:r>
            <a:r>
              <a:rPr lang="en-US" sz="825" dirty="0">
                <a:latin typeface="Consolas" panose="020B0609020204030204" pitchFamily="49" charset="0"/>
              </a:rPr>
              <a:t>, </a:t>
            </a:r>
            <a:r>
              <a:rPr lang="en-US" sz="825" dirty="0" err="1">
                <a:latin typeface="Consolas" panose="020B0609020204030204" pitchFamily="49" charset="0"/>
              </a:rPr>
              <a:t>rsp</a:t>
            </a:r>
            <a:r>
              <a:rPr lang="en-US" sz="825" dirty="0">
                <a:latin typeface="Consolas" panose="020B0609020204030204" pitchFamily="49" charset="0"/>
              </a:rPr>
              <a:t>;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</a:t>
            </a:r>
            <a:r>
              <a:rPr lang="en-US" sz="825" b="1" dirty="0" err="1">
                <a:latin typeface="Consolas" panose="020B0609020204030204" pitchFamily="49" charset="0"/>
              </a:rPr>
              <a:t>ahb_pipeline_lock.wait</a:t>
            </a:r>
            <a:r>
              <a:rPr lang="en-US" sz="825" b="1" dirty="0">
                <a:latin typeface="Consolas" panose="020B0609020204030204" pitchFamily="49" charset="0"/>
              </a:rPr>
              <a:t>();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0000"/>
                </a:solidFill>
                <a:latin typeface="Consolas" panose="020B0609020204030204" pitchFamily="49" charset="0"/>
              </a:rPr>
              <a:t>UVM_INFO</a:t>
            </a:r>
            <a:r>
              <a:rPr lang="en-US" sz="825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</a:rPr>
              <a:t>this</a:t>
            </a:r>
            <a:r>
              <a:rPr lang="en-US" sz="825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solidFill>
                  <a:srgbClr val="000000"/>
                </a:solidFill>
                <a:latin typeface="Consolas" panose="020B0609020204030204" pitchFamily="49" charset="0"/>
              </a:rPr>
              <a:t>get_name</a:t>
            </a:r>
            <a:r>
              <a:rPr lang="en-US" sz="825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  <a:r>
              <a:rPr lang="en-US" sz="825" dirty="0">
                <a:latin typeface="Consolas" panose="020B0609020204030204" pitchFamily="49" charset="0"/>
              </a:rPr>
              <a:t>"</a:t>
            </a:r>
            <a:r>
              <a:rPr lang="en-US" sz="825" dirty="0" err="1">
                <a:latin typeface="Consolas" panose="020B0609020204030204" pitchFamily="49" charset="0"/>
              </a:rPr>
              <a:t>send_transaction</a:t>
            </a:r>
            <a:r>
              <a:rPr lang="en-US" sz="825" dirty="0">
                <a:latin typeface="Consolas" panose="020B0609020204030204" pitchFamily="49" charset="0"/>
              </a:rPr>
              <a:t>: next </a:t>
            </a:r>
            <a:r>
              <a:rPr lang="en-US" sz="825" dirty="0" err="1">
                <a:latin typeface="Consolas" panose="020B0609020204030204" pitchFamily="49" charset="0"/>
              </a:rPr>
              <a:t>item"</a:t>
            </a:r>
            <a:r>
              <a:rPr lang="en-US" sz="825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825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UVM_LOW</a:t>
            </a:r>
            <a:r>
              <a:rPr lang="en-US" sz="825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seq_item_port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get_next_item</a:t>
            </a:r>
            <a:r>
              <a:rPr lang="en-US" sz="825" b="1" dirty="0">
                <a:latin typeface="Consolas" panose="020B0609020204030204" pitchFamily="49" charset="0"/>
              </a:rPr>
              <a:t>(</a:t>
            </a:r>
            <a:r>
              <a:rPr lang="en-US" sz="825" b="1" dirty="0" err="1">
                <a:latin typeface="Consolas" panose="020B0609020204030204" pitchFamily="49" charset="0"/>
              </a:rPr>
              <a:t>req</a:t>
            </a:r>
            <a:r>
              <a:rPr lang="en-US" sz="825" b="1" dirty="0">
                <a:latin typeface="Consolas" panose="020B0609020204030204" pitchFamily="49" charset="0"/>
              </a:rPr>
              <a:t>);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htrans</a:t>
            </a:r>
            <a:r>
              <a:rPr lang="en-US" sz="825" dirty="0">
                <a:latin typeface="Consolas" panose="020B0609020204030204" pitchFamily="49" charset="0"/>
              </a:rPr>
              <a:t>      = </a:t>
            </a:r>
            <a:r>
              <a:rPr lang="en-US" sz="825" dirty="0" err="1">
                <a:latin typeface="Consolas" panose="020B0609020204030204" pitchFamily="49" charset="0"/>
              </a:rPr>
              <a:t>req.htrans</a:t>
            </a:r>
            <a:r>
              <a:rPr lang="en-US" sz="825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haddr</a:t>
            </a:r>
            <a:r>
              <a:rPr lang="en-US" sz="825" dirty="0">
                <a:latin typeface="Consolas" panose="020B0609020204030204" pitchFamily="49" charset="0"/>
              </a:rPr>
              <a:t>       = </a:t>
            </a:r>
            <a:r>
              <a:rPr lang="en-US" sz="825" dirty="0" err="1">
                <a:latin typeface="Consolas" panose="020B0609020204030204" pitchFamily="49" charset="0"/>
              </a:rPr>
              <a:t>req.haddr</a:t>
            </a:r>
            <a:r>
              <a:rPr lang="en-US" sz="825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hsize</a:t>
            </a:r>
            <a:r>
              <a:rPr lang="en-US" sz="825" dirty="0">
                <a:latin typeface="Consolas" panose="020B0609020204030204" pitchFamily="49" charset="0"/>
              </a:rPr>
              <a:t>       = </a:t>
            </a:r>
            <a:r>
              <a:rPr lang="en-US" sz="825" dirty="0" err="1">
                <a:latin typeface="Consolas" panose="020B0609020204030204" pitchFamily="49" charset="0"/>
              </a:rPr>
              <a:t>req.hsize</a:t>
            </a:r>
            <a:r>
              <a:rPr lang="en-US" sz="825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  ...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wait(AHB_CLK);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while</a:t>
            </a:r>
            <a:r>
              <a:rPr lang="en-US" sz="825" dirty="0">
                <a:latin typeface="Consolas" panose="020B0609020204030204" pitchFamily="49" charset="0"/>
              </a:rPr>
              <a:t> (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hready</a:t>
            </a:r>
            <a:r>
              <a:rPr lang="en-US" sz="825" dirty="0">
                <a:latin typeface="Consolas" panose="020B0609020204030204" pitchFamily="49" charset="0"/>
              </a:rPr>
              <a:t> != 1) wait(AHB_CLK);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rsp.set_id_info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dirty="0" err="1">
                <a:latin typeface="Consolas" panose="020B0609020204030204" pitchFamily="49" charset="0"/>
              </a:rPr>
              <a:t>req</a:t>
            </a:r>
            <a:r>
              <a:rPr lang="en-US" sz="825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seq_item_port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item_done</a:t>
            </a:r>
            <a:r>
              <a:rPr lang="en-US" sz="825" b="1" dirty="0">
                <a:latin typeface="Consolas" panose="020B0609020204030204" pitchFamily="49" charset="0"/>
              </a:rPr>
              <a:t>();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seq_item_port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put_response</a:t>
            </a:r>
            <a:r>
              <a:rPr lang="en-US" sz="825" b="1" dirty="0">
                <a:latin typeface="Consolas" panose="020B0609020204030204" pitchFamily="49" charset="0"/>
              </a:rPr>
              <a:t>(</a:t>
            </a:r>
            <a:r>
              <a:rPr lang="en-US" sz="825" b="1" dirty="0" err="1">
                <a:latin typeface="Consolas" panose="020B0609020204030204" pitchFamily="49" charset="0"/>
              </a:rPr>
              <a:t>rsp</a:t>
            </a:r>
            <a:r>
              <a:rPr lang="en-US" sz="825" b="1" dirty="0">
                <a:latin typeface="Consolas" panose="020B0609020204030204" pitchFamily="49" charset="0"/>
              </a:rPr>
              <a:t>);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</a:t>
            </a:r>
            <a:r>
              <a:rPr lang="en-US" sz="825" b="1" dirty="0" err="1">
                <a:latin typeface="Consolas" panose="020B0609020204030204" pitchFamily="49" charset="0"/>
              </a:rPr>
              <a:t>ahb_pipeline_lock.post</a:t>
            </a:r>
            <a:r>
              <a:rPr lang="en-US" sz="825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}</a:t>
            </a:r>
            <a:endParaRPr lang="en-US" sz="825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8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llipse 18"/>
          <p:cNvSpPr/>
          <p:nvPr/>
        </p:nvSpPr>
        <p:spPr>
          <a:xfrm>
            <a:off x="6229350" y="3526871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3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AHB Monitor Component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dirty="0" err="1">
                <a:latin typeface="Consolas" panose="020B0609020204030204" pitchFamily="49" charset="0"/>
              </a:rPr>
              <a:t>ahb_monitor</a:t>
            </a:r>
            <a:r>
              <a:rPr lang="en-US" sz="3000" dirty="0">
                <a:latin typeface="Consolas" panose="020B0609020204030204" pitchFamily="49" charset="0"/>
              </a:rPr>
              <a:t> : 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uvm_monitor</a:t>
            </a:r>
            <a:r>
              <a:rPr lang="en-US" sz="3000" dirty="0">
                <a:latin typeface="Consolas" panose="020B0609020204030204" pitchFamily="49" charset="0"/>
              </a:rPr>
              <a:t>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 </a:t>
            </a:r>
            <a:r>
              <a:rPr lang="en-US" sz="3000" b="1" dirty="0">
                <a:latin typeface="Consolas" panose="020B0609020204030204" pitchFamily="49" charset="0"/>
              </a:rPr>
              <a:t>public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:  </a:t>
            </a: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uvm_analysis_port</a:t>
            </a:r>
            <a:r>
              <a:rPr lang="en-US" sz="3000" dirty="0">
                <a:latin typeface="Consolas" panose="020B0609020204030204" pitchFamily="49" charset="0"/>
              </a:rPr>
              <a:t>&lt;</a:t>
            </a:r>
            <a:r>
              <a:rPr lang="en-US" sz="3000" dirty="0" err="1">
                <a:latin typeface="Consolas" panose="020B0609020204030204" pitchFamily="49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</a:rPr>
              <a:t>&gt; </a:t>
            </a:r>
            <a:r>
              <a:rPr lang="en-US" sz="3000" dirty="0" err="1">
                <a:latin typeface="Consolas" panose="020B0609020204030204" pitchFamily="49" charset="0"/>
              </a:rPr>
              <a:t>item_collected_port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dirty="0" err="1">
                <a:latin typeface="Consolas" panose="020B0609020204030204" pitchFamily="49" charset="0"/>
              </a:rPr>
              <a:t>ahb_if</a:t>
            </a:r>
            <a:r>
              <a:rPr lang="en-US" sz="3000" dirty="0">
                <a:latin typeface="Consolas" panose="020B0609020204030204" pitchFamily="49" charset="0"/>
              </a:rPr>
              <a:t>*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dirty="0" err="1">
                <a:latin typeface="Consolas" panose="020B0609020204030204" pitchFamily="49" charset="0"/>
              </a:rPr>
              <a:t>ahb_monitor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uvm_component_name</a:t>
            </a:r>
            <a:r>
              <a:rPr lang="en-US" sz="3000" dirty="0">
                <a:latin typeface="Consolas" panose="020B0609020204030204" pitchFamily="49" charset="0"/>
              </a:rPr>
              <a:t> name = 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ahb_monitor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>
                <a:latin typeface="Consolas" panose="020B0609020204030204" pitchFamily="49" charset="0"/>
              </a:rPr>
              <a:t>):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    </a:t>
            </a:r>
            <a:r>
              <a:rPr lang="en-US" sz="3000" dirty="0" err="1">
                <a:latin typeface="Consolas" panose="020B0609020204030204" pitchFamily="49" charset="0"/>
              </a:rPr>
              <a:t>uvm_monitor</a:t>
            </a:r>
            <a:r>
              <a:rPr lang="en-US" sz="3000" dirty="0">
                <a:latin typeface="Consolas" panose="020B0609020204030204" pitchFamily="49" charset="0"/>
              </a:rPr>
              <a:t>(name),</a:t>
            </a:r>
            <a:r>
              <a:rPr lang="en-US" sz="3000" dirty="0" err="1">
                <a:latin typeface="Consolas" panose="020B0609020204030204" pitchFamily="49" charset="0"/>
              </a:rPr>
              <a:t>item_collected_port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item_collected_port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>
                <a:latin typeface="Consolas" panose="020B0609020204030204" pitchFamily="49" charset="0"/>
              </a:rPr>
              <a:t>),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(0)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  { ... }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b="1" dirty="0">
                <a:latin typeface="Consolas" panose="020B0609020204030204" pitchFamily="49" charset="0"/>
              </a:rPr>
              <a:t>UVM_COMPONENT_UTILS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ahb_monitor</a:t>
            </a:r>
            <a:r>
              <a:rPr lang="en-US" sz="3000" dirty="0">
                <a:latin typeface="Consolas" panose="020B0609020204030204" pitchFamily="49" charset="0"/>
              </a:rPr>
              <a:t>);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void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b="1" dirty="0" err="1">
                <a:latin typeface="Consolas" panose="020B0609020204030204" pitchFamily="49" charset="0"/>
              </a:rPr>
              <a:t>build_phase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uvm_phase</a:t>
            </a:r>
            <a:r>
              <a:rPr lang="en-US" sz="3000" dirty="0">
                <a:latin typeface="Consolas" panose="020B0609020204030204" pitchFamily="49" charset="0"/>
              </a:rPr>
              <a:t>&amp; phase) { 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  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uvm_monitor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build_phase</a:t>
            </a:r>
            <a:r>
              <a:rPr lang="en-US" sz="3000" dirty="0">
                <a:latin typeface="Consolas" panose="020B0609020204030204" pitchFamily="49" charset="0"/>
              </a:rPr>
              <a:t>(phase);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    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3000" dirty="0">
                <a:latin typeface="Consolas" panose="020B0609020204030204" pitchFamily="49" charset="0"/>
              </a:rPr>
              <a:t> (!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uvm_config_db</a:t>
            </a:r>
            <a:r>
              <a:rPr lang="en-US" sz="3000" dirty="0">
                <a:latin typeface="Consolas" panose="020B0609020204030204" pitchFamily="49" charset="0"/>
              </a:rPr>
              <a:t>&lt;</a:t>
            </a:r>
            <a:r>
              <a:rPr lang="en-US" sz="3000" dirty="0" err="1">
                <a:latin typeface="Consolas" panose="020B0609020204030204" pitchFamily="49" charset="0"/>
              </a:rPr>
              <a:t>ahb_if</a:t>
            </a:r>
            <a:r>
              <a:rPr lang="en-US" sz="3000" dirty="0">
                <a:latin typeface="Consolas" panose="020B0609020204030204" pitchFamily="49" charset="0"/>
              </a:rPr>
              <a:t>*&gt;::get(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000" dirty="0">
                <a:latin typeface="Consolas" panose="020B0609020204030204" pitchFamily="49" charset="0"/>
              </a:rPr>
              <a:t>, 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3000" dirty="0">
                <a:latin typeface="Consolas" panose="020B0609020204030204" pitchFamily="49" charset="0"/>
              </a:rPr>
              <a:t>, 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>
                <a:latin typeface="Consolas" panose="020B0609020204030204" pitchFamily="49" charset="0"/>
              </a:rPr>
              <a:t>,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)) {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       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UVM_FATAL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(name(), </a:t>
            </a:r>
            <a:r>
              <a:rPr lang="en-US" sz="3000" dirty="0">
                <a:latin typeface="Consolas" panose="020B0609020204030204" pitchFamily="49" charset="0"/>
              </a:rPr>
              <a:t>"Virtual interface not defined!"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}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b="1" dirty="0" err="1">
                <a:latin typeface="Consolas" panose="020B0609020204030204" pitchFamily="49" charset="0"/>
              </a:rPr>
              <a:t>run_phase</a:t>
            </a:r>
            <a:r>
              <a:rPr lang="en-US" sz="3000" dirty="0">
                <a:latin typeface="Consolas" panose="020B0609020204030204" pitchFamily="49" charset="0"/>
              </a:rPr>
              <a:t>( 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uvm_phase</a:t>
            </a:r>
            <a:r>
              <a:rPr lang="en-US" sz="3000" dirty="0">
                <a:latin typeface="Consolas" panose="020B0609020204030204" pitchFamily="49" charset="0"/>
              </a:rPr>
              <a:t>&amp; phase ) </a:t>
            </a:r>
            <a:r>
              <a:rPr lang="en-US" sz="3000" dirty="0">
                <a:solidFill>
                  <a:srgbClr val="5C5C5C"/>
                </a:solidFill>
                <a:latin typeface="Consolas" panose="020B0609020204030204" pitchFamily="49" charset="0"/>
              </a:rPr>
              <a:t>{</a:t>
            </a: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  </a:t>
            </a:r>
            <a:r>
              <a:rPr lang="en-US" sz="3000" dirty="0" err="1">
                <a:latin typeface="Consolas" panose="020B0609020204030204" pitchFamily="49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dirty="0" err="1">
                <a:latin typeface="Consolas" panose="020B0609020204030204" pitchFamily="49" charset="0"/>
              </a:rPr>
              <a:t>pkt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     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</a:rPr>
              <a:t>true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) { </a:t>
            </a:r>
            <a:r>
              <a:rPr lang="en-US" sz="3000" dirty="0">
                <a:latin typeface="Consolas" panose="020B0609020204030204" pitchFamily="49" charset="0"/>
              </a:rPr>
              <a:t>// monitor forever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    </a:t>
            </a:r>
            <a:r>
              <a:rPr lang="en-US" sz="3000" dirty="0" err="1">
                <a:latin typeface="Consolas" panose="020B0609020204030204" pitchFamily="49" charset="0"/>
              </a:rPr>
              <a:t>std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ostringstream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dirty="0" err="1">
                <a:latin typeface="Consolas" panose="020B0609020204030204" pitchFamily="49" charset="0"/>
              </a:rPr>
              <a:t>str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    wait(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</a:rPr>
              <a:t>hresetn.posedge_event</a:t>
            </a:r>
            <a:r>
              <a:rPr lang="en-US" sz="3000" dirty="0">
                <a:latin typeface="Consolas" panose="020B0609020204030204" pitchFamily="49" charset="0"/>
              </a:rPr>
              <a:t>());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    if(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</a:rPr>
              <a:t>hclk</a:t>
            </a:r>
            <a:r>
              <a:rPr lang="en-US" sz="3000" dirty="0">
                <a:latin typeface="Consolas" panose="020B0609020204030204" pitchFamily="49" charset="0"/>
              </a:rPr>
              <a:t> == 0) </a:t>
            </a:r>
            <a:r>
              <a:rPr lang="en-US" sz="3000" dirty="0" err="1">
                <a:latin typeface="Consolas" panose="020B0609020204030204" pitchFamily="49" charset="0"/>
              </a:rPr>
              <a:t>sc_core</a:t>
            </a:r>
            <a:r>
              <a:rPr lang="en-US" sz="3000" dirty="0">
                <a:latin typeface="Consolas" panose="020B0609020204030204" pitchFamily="49" charset="0"/>
              </a:rPr>
              <a:t>::wait(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</a:rPr>
              <a:t>hclk.posedge_event</a:t>
            </a:r>
            <a:r>
              <a:rPr lang="en-US" sz="3000" dirty="0">
                <a:latin typeface="Consolas" panose="020B0609020204030204" pitchFamily="49" charset="0"/>
              </a:rPr>
              <a:t>());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    </a:t>
            </a:r>
            <a:r>
              <a:rPr lang="en-US" sz="3000" dirty="0" err="1">
                <a:latin typeface="Consolas" panose="020B0609020204030204" pitchFamily="49" charset="0"/>
              </a:rPr>
              <a:t>pkt.htrans</a:t>
            </a:r>
            <a:r>
              <a:rPr lang="en-US" sz="3000" dirty="0">
                <a:latin typeface="Consolas" panose="020B0609020204030204" pitchFamily="49" charset="0"/>
              </a:rPr>
              <a:t>      =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</a:rPr>
              <a:t>htrans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      ...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    </a:t>
            </a:r>
            <a:r>
              <a:rPr lang="en-US" sz="3000" dirty="0" err="1">
                <a:latin typeface="Consolas" panose="020B0609020204030204" pitchFamily="49" charset="0"/>
              </a:rPr>
              <a:t>item_collected_port.write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pkt</a:t>
            </a:r>
            <a:r>
              <a:rPr lang="en-US" sz="30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 }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11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llipse 11"/>
          <p:cNvSpPr/>
          <p:nvPr/>
        </p:nvSpPr>
        <p:spPr>
          <a:xfrm>
            <a:off x="7143750" y="354634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4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Transaction Layer(UVM Tests)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#include "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ahb_wr_rd_sequence.h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: 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uvm_test</a:t>
            </a:r>
            <a:endParaRPr lang="en-US" sz="270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{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top_env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UVM_COMPONENT_UTILS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uvm_component_name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name = "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") :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 name ),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top_env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(0) {}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virtual 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build_phase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&amp; phase)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cout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sc_core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sc_time_stamp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() &lt;&lt; ":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build_phase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" &lt;&lt; name()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endl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uvm_test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build_phase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(phase);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top_env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type_id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::create("top_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",this);       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}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270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virtual 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run_phase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&amp; phase)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cout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sc_core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sc_time_stamp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() &lt;&lt; ": UVM test with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started " &lt;&lt; name()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endl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phase.raise_objection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(this);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= new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("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");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-&gt;start(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top_env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-&gt;agent-&gt;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ahb_sequencer_inst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phase.drop_objection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(this);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cout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sc_core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sc_time_stamp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() &lt;&lt; ": UVM test with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finished " &lt;&lt; name()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endl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};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Ellipse 10"/>
          <p:cNvSpPr/>
          <p:nvPr/>
        </p:nvSpPr>
        <p:spPr>
          <a:xfrm>
            <a:off x="6229350" y="217170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Random Sequences </a:t>
            </a:r>
            <a:r>
              <a:rPr lang="en-US" b="1" dirty="0" smtClean="0"/>
              <a:t>Using </a:t>
            </a:r>
            <a:r>
              <a:rPr lang="en-US" b="1" dirty="0"/>
              <a:t>SCV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4800" dirty="0"/>
              <a:t>Create </a:t>
            </a:r>
            <a:r>
              <a:rPr lang="en-US" sz="4800" dirty="0" err="1"/>
              <a:t>scv_extensions</a:t>
            </a:r>
            <a:r>
              <a:rPr lang="en-US" sz="4800" dirty="0"/>
              <a:t> for the sequence item class i.e. for the transaction type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dirty="0" smtClean="0"/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b="1" dirty="0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ahb_transaction</a:t>
            </a:r>
            <a:r>
              <a:rPr lang="en-US" sz="3300" dirty="0">
                <a:latin typeface="Consolas" panose="020B0609020204030204" pitchFamily="49" charset="0"/>
              </a:rPr>
              <a:t>) 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300" dirty="0">
                <a:latin typeface="Consolas" panose="020B0609020204030204" pitchFamily="49" charset="0"/>
              </a:rPr>
              <a:t>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dirty="0" err="1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sc_uint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</a:t>
            </a:r>
            <a:r>
              <a:rPr lang="en-US" sz="3300" dirty="0" err="1">
                <a:latin typeface="Consolas" panose="020B0609020204030204" pitchFamily="49" charset="0"/>
              </a:rPr>
              <a:t>AhbAddrWidth</a:t>
            </a:r>
            <a:r>
              <a:rPr lang="en-US" sz="3300" dirty="0">
                <a:latin typeface="Consolas" panose="020B0609020204030204" pitchFamily="49" charset="0"/>
              </a:rPr>
              <a:t>&gt;&gt;   </a:t>
            </a:r>
            <a:r>
              <a:rPr lang="en-US" sz="3300" dirty="0" err="1">
                <a:latin typeface="Consolas" panose="020B0609020204030204" pitchFamily="49" charset="0"/>
              </a:rPr>
              <a:t>haddr</a:t>
            </a:r>
            <a:r>
              <a:rPr lang="en-US" sz="33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dirty="0" err="1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sc_uint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</a:t>
            </a:r>
            <a:r>
              <a:rPr lang="en-US" sz="3300" dirty="0" err="1">
                <a:latin typeface="Consolas" panose="020B0609020204030204" pitchFamily="49" charset="0"/>
              </a:rPr>
              <a:t>AhbDataWidth</a:t>
            </a:r>
            <a:r>
              <a:rPr lang="en-US" sz="3300" dirty="0">
                <a:latin typeface="Consolas" panose="020B0609020204030204" pitchFamily="49" charset="0"/>
              </a:rPr>
              <a:t>&gt;[</a:t>
            </a:r>
            <a:r>
              <a:rPr lang="en-US" sz="3300" b="1" dirty="0">
                <a:latin typeface="Consolas" panose="020B0609020204030204" pitchFamily="49" charset="0"/>
              </a:rPr>
              <a:t>BURSTLENGTH</a:t>
            </a:r>
            <a:r>
              <a:rPr lang="en-US" sz="3300" dirty="0">
                <a:latin typeface="Consolas" panose="020B0609020204030204" pitchFamily="49" charset="0"/>
              </a:rPr>
              <a:t>]&gt;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                                                       </a:t>
            </a:r>
            <a:r>
              <a:rPr lang="en-US" sz="3300" dirty="0" err="1">
                <a:latin typeface="Consolas" panose="020B0609020204030204" pitchFamily="49" charset="0"/>
              </a:rPr>
              <a:t>hwdata</a:t>
            </a:r>
            <a:r>
              <a:rPr lang="en-US" sz="3300" dirty="0">
                <a:latin typeface="Consolas" panose="020B0609020204030204" pitchFamily="49" charset="0"/>
              </a:rPr>
              <a:t>;                                                                  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    </a:t>
            </a:r>
            <a:r>
              <a:rPr lang="en-US" sz="3300" dirty="0" err="1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&lt; </a:t>
            </a:r>
            <a:r>
              <a:rPr lang="en-US" sz="3300" dirty="0" err="1">
                <a:latin typeface="Consolas" panose="020B0609020204030204" pitchFamily="49" charset="0"/>
              </a:rPr>
              <a:t>sc_uint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</a:t>
            </a:r>
            <a:r>
              <a:rPr lang="en-US" sz="3300" dirty="0" err="1">
                <a:latin typeface="Consolas" panose="020B0609020204030204" pitchFamily="49" charset="0"/>
              </a:rPr>
              <a:t>AhbBurstSize</a:t>
            </a:r>
            <a:r>
              <a:rPr lang="en-US" sz="3300" dirty="0">
                <a:latin typeface="Consolas" panose="020B0609020204030204" pitchFamily="49" charset="0"/>
              </a:rPr>
              <a:t>&gt;&gt;  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dirty="0" err="1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&lt; </a:t>
            </a:r>
            <a:r>
              <a:rPr lang="en-US" sz="3300" dirty="0" err="1">
                <a:latin typeface="Consolas" panose="020B0609020204030204" pitchFamily="49" charset="0"/>
              </a:rPr>
              <a:t>sc_uint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</a:t>
            </a:r>
            <a:r>
              <a:rPr lang="en-US" sz="3300" dirty="0" err="1">
                <a:latin typeface="Consolas" panose="020B0609020204030204" pitchFamily="49" charset="0"/>
              </a:rPr>
              <a:t>AhbSize</a:t>
            </a:r>
            <a:r>
              <a:rPr lang="en-US" sz="3300" dirty="0">
                <a:latin typeface="Consolas" panose="020B0609020204030204" pitchFamily="49" charset="0"/>
              </a:rPr>
              <a:t>&gt;&gt;       </a:t>
            </a:r>
            <a:r>
              <a:rPr lang="en-US" sz="3300" dirty="0" err="1">
                <a:latin typeface="Consolas" panose="020B0609020204030204" pitchFamily="49" charset="0"/>
              </a:rPr>
              <a:t>hsize</a:t>
            </a:r>
            <a:r>
              <a:rPr lang="en-US" sz="33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3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b="1" dirty="0">
                <a:latin typeface="Consolas" panose="020B0609020204030204" pitchFamily="49" charset="0"/>
              </a:rPr>
              <a:t>SCV_EXTENSIONS_CTOR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ahb_transaction</a:t>
            </a:r>
            <a:r>
              <a:rPr lang="en-US" sz="3300" dirty="0">
                <a:latin typeface="Consolas" panose="020B0609020204030204" pitchFamily="49" charset="0"/>
              </a:rPr>
              <a:t>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SCV_FIELD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haddr</a:t>
            </a:r>
            <a:r>
              <a:rPr lang="en-US" sz="33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SCV_FIELD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SCV_FIELD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hsize</a:t>
            </a:r>
            <a:r>
              <a:rPr lang="en-US" sz="33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SCV_FIELD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hwdata</a:t>
            </a:r>
            <a:r>
              <a:rPr lang="en-US" sz="33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}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solidFill>
                  <a:srgbClr val="00B050"/>
                </a:solidFill>
                <a:latin typeface="Consolas" panose="020B0609020204030204" pitchFamily="49" charset="0"/>
              </a:rPr>
              <a:t>    </a:t>
            </a:r>
            <a:r>
              <a:rPr lang="en-US" sz="3300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bool</a:t>
            </a:r>
            <a:r>
              <a:rPr lang="en-US" sz="3300" dirty="0">
                <a:solidFill>
                  <a:srgbClr val="00B050"/>
                </a:solidFill>
                <a:latin typeface="Consolas" panose="020B0609020204030204" pitchFamily="49" charset="0"/>
              </a:rPr>
              <a:t> </a:t>
            </a:r>
            <a:r>
              <a:rPr lang="en-US" sz="3300" dirty="0" err="1">
                <a:latin typeface="Consolas" panose="020B0609020204030204" pitchFamily="49" charset="0"/>
              </a:rPr>
              <a:t>has_valid_extensions</a:t>
            </a:r>
            <a:r>
              <a:rPr lang="en-US" sz="3300" dirty="0">
                <a:latin typeface="Consolas" panose="020B0609020204030204" pitchFamily="49" charset="0"/>
              </a:rPr>
              <a:t>() { 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return</a:t>
            </a:r>
            <a:r>
              <a:rPr lang="en-US" sz="3300" dirty="0">
                <a:latin typeface="Consolas" panose="020B0609020204030204" pitchFamily="49" charset="0"/>
              </a:rPr>
              <a:t> true; }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};</a:t>
            </a:r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886200" cy="4419600"/>
          </a:xfrm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4800" dirty="0"/>
              <a:t>Create constraints class using </a:t>
            </a:r>
            <a:r>
              <a:rPr lang="en-US" sz="4800" dirty="0" err="1"/>
              <a:t>smart_ptr</a:t>
            </a:r>
            <a:r>
              <a:rPr lang="en-US" sz="4800" dirty="0"/>
              <a:t> of sequence item class type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2250" dirty="0">
              <a:solidFill>
                <a:srgbClr val="006699"/>
              </a:solidFill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endParaRPr lang="en-US" b="1" dirty="0" smtClean="0">
              <a:solidFill>
                <a:srgbClr val="006699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3300" dirty="0">
                <a:latin typeface="Consolas" panose="020B0609020204030204" pitchFamily="49" charset="0"/>
              </a:rPr>
              <a:t> </a:t>
            </a:r>
            <a:r>
              <a:rPr lang="en-US" sz="3300" dirty="0" err="1">
                <a:latin typeface="Consolas" panose="020B0609020204030204" pitchFamily="49" charset="0"/>
              </a:rPr>
              <a:t>ahb_trans_constraints</a:t>
            </a:r>
            <a:r>
              <a:rPr lang="en-US" sz="3300" dirty="0">
                <a:latin typeface="Consolas" panose="020B0609020204030204" pitchFamily="49" charset="0"/>
              </a:rPr>
              <a:t> : 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virtual</a:t>
            </a:r>
            <a:r>
              <a:rPr lang="en-US" sz="3300" dirty="0">
                <a:latin typeface="Consolas" panose="020B0609020204030204" pitchFamily="49" charset="0"/>
              </a:rPr>
              <a:t> 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300" dirty="0">
                <a:latin typeface="Consolas" panose="020B0609020204030204" pitchFamily="49" charset="0"/>
              </a:rPr>
              <a:t> </a:t>
            </a:r>
            <a:r>
              <a:rPr lang="en-US" sz="3300" dirty="0" err="1">
                <a:latin typeface="Consolas" panose="020B0609020204030204" pitchFamily="49" charset="0"/>
              </a:rPr>
              <a:t>scv_constraint_base</a:t>
            </a:r>
            <a:r>
              <a:rPr lang="en-US" sz="3300" dirty="0">
                <a:latin typeface="Consolas" panose="020B0609020204030204" pitchFamily="49" charset="0"/>
              </a:rPr>
              <a:t>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300" dirty="0">
                <a:latin typeface="Consolas" panose="020B0609020204030204" pitchFamily="49" charset="0"/>
              </a:rPr>
              <a:t>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dirty="0" err="1">
                <a:latin typeface="Consolas" panose="020B0609020204030204" pitchFamily="49" charset="0"/>
              </a:rPr>
              <a:t>scv_smart_ptr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ahb_transaction</a:t>
            </a:r>
            <a:r>
              <a:rPr lang="en-US" sz="3300" dirty="0">
                <a:latin typeface="Consolas" panose="020B0609020204030204" pitchFamily="49" charset="0"/>
              </a:rPr>
              <a:t>&gt; 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b="1" dirty="0">
                <a:latin typeface="Consolas" panose="020B0609020204030204" pitchFamily="49" charset="0"/>
              </a:rPr>
              <a:t>SCV_CONSTRAINT_CTOR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ahb_trans_constraints</a:t>
            </a:r>
            <a:r>
              <a:rPr lang="en-US" sz="3300" dirty="0">
                <a:latin typeface="Consolas" panose="020B0609020204030204" pitchFamily="49" charset="0"/>
              </a:rPr>
              <a:t>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SCV_CONSTRAINT</a:t>
            </a:r>
            <a:r>
              <a:rPr lang="en-US" sz="3300" dirty="0">
                <a:latin typeface="Consolas" panose="020B0609020204030204" pitchFamily="49" charset="0"/>
              </a:rPr>
              <a:t>((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haddr</a:t>
            </a:r>
            <a:r>
              <a:rPr lang="en-US" sz="3300" dirty="0">
                <a:latin typeface="Consolas" panose="020B0609020204030204" pitchFamily="49" charset="0"/>
              </a:rPr>
              <a:t>() * 0x3) == 0x0);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SCV_CONSTRAINT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        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() &gt;=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::HBURST_SINGLE) &amp;&amp;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() &lt;=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::HBURST_INCR16)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SCV_CONSTRAINT</a:t>
            </a:r>
            <a:r>
              <a:rPr lang="en-US" sz="3300" dirty="0">
                <a:latin typeface="Consolas" panose="020B0609020204030204" pitchFamily="49" charset="0"/>
              </a:rPr>
              <a:t>(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hsize</a:t>
            </a:r>
            <a:r>
              <a:rPr lang="en-US" sz="3300" dirty="0">
                <a:latin typeface="Consolas" panose="020B0609020204030204" pitchFamily="49" charset="0"/>
              </a:rPr>
              <a:t>() &gt;=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::HSIZE_BYTE) &amp;&amp;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hsize</a:t>
            </a:r>
            <a:r>
              <a:rPr lang="en-US" sz="3300" dirty="0">
                <a:latin typeface="Consolas" panose="020B0609020204030204" pitchFamily="49" charset="0"/>
              </a:rPr>
              <a:t>() &lt;=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::HSIZE_WORD)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);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3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 For wrapping bursts, start address from an address   </a:t>
            </a:r>
            <a:endParaRPr lang="en-US" sz="33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     // other that 0x00 offset  </a:t>
            </a:r>
            <a:endParaRPr lang="en-US" sz="33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SCV_CONSTRAINT</a:t>
            </a:r>
            <a:r>
              <a:rPr lang="en-US" sz="3300" dirty="0">
                <a:latin typeface="Consolas" panose="020B0609020204030204" pitchFamily="49" charset="0"/>
              </a:rPr>
              <a:t>(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</a:t>
            </a:r>
            <a:r>
              <a:rPr lang="en-US" sz="3300" dirty="0" err="1">
                <a:latin typeface="Consolas" panose="020B0609020204030204" pitchFamily="49" charset="0"/>
              </a:rPr>
              <a:t>if_then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() ==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::HBURST_WRAP4,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  ((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haddr</a:t>
            </a:r>
            <a:r>
              <a:rPr lang="en-US" sz="3300" dirty="0">
                <a:latin typeface="Consolas" panose="020B0609020204030204" pitchFamily="49" charset="0"/>
              </a:rPr>
              <a:t>() * 0x7) != 0x0) 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); 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} </a:t>
            </a:r>
            <a:r>
              <a:rPr lang="en-US" dirty="0">
                <a:latin typeface="Consolas" panose="020B0609020204030204" pitchFamily="49" charset="0"/>
              </a:rPr>
              <a:t> </a:t>
            </a:r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Hierarchical Sequences using Random Sequence Items (SCV)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2700" dirty="0"/>
              <a:t> </a:t>
            </a:r>
            <a:r>
              <a:rPr lang="en-US" sz="2700" dirty="0" err="1"/>
              <a:t>ahb_wr_rd_sequence</a:t>
            </a:r>
            <a:r>
              <a:rPr lang="en-US" sz="2700" dirty="0"/>
              <a:t> :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700" dirty="0"/>
              <a:t> </a:t>
            </a:r>
            <a:r>
              <a:rPr lang="en-US" sz="2700" dirty="0" err="1"/>
              <a:t>uvm</a:t>
            </a:r>
            <a:r>
              <a:rPr lang="en-US" sz="2700" dirty="0"/>
              <a:t>::</a:t>
            </a:r>
            <a:r>
              <a:rPr lang="en-US" sz="2700" dirty="0" err="1"/>
              <a:t>uvm_sequence</a:t>
            </a:r>
            <a:r>
              <a:rPr lang="en-US" sz="2700" dirty="0"/>
              <a:t>&lt;</a:t>
            </a:r>
            <a:r>
              <a:rPr lang="en-US" sz="2700" dirty="0" err="1"/>
              <a:t>ahb_transaction</a:t>
            </a:r>
            <a:r>
              <a:rPr lang="en-US" sz="2700" dirty="0"/>
              <a:t>&gt;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700" dirty="0"/>
              <a:t>: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UVM_OBJECT_UTILS(</a:t>
            </a:r>
            <a:r>
              <a:rPr lang="en-US" sz="2700" dirty="0" err="1"/>
              <a:t>ahb_wr_rd_sequence</a:t>
            </a:r>
            <a:r>
              <a:rPr lang="en-US" sz="27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UVM_DECLARE_P_SEQUENCER(</a:t>
            </a:r>
            <a:r>
              <a:rPr lang="en-US" sz="2700" dirty="0" err="1"/>
              <a:t>ahb_sequencer</a:t>
            </a:r>
            <a:r>
              <a:rPr lang="en-US" sz="2700" dirty="0"/>
              <a:t>&lt;</a:t>
            </a:r>
            <a:r>
              <a:rPr lang="en-US" sz="2700" dirty="0" err="1"/>
              <a:t>ahb_transaction</a:t>
            </a:r>
            <a:r>
              <a:rPr lang="en-US" sz="2700" dirty="0"/>
              <a:t>&gt;);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</a:t>
            </a:r>
            <a:r>
              <a:rPr lang="en-US" sz="2700" dirty="0" err="1"/>
              <a:t>ahb_if</a:t>
            </a:r>
            <a:r>
              <a:rPr lang="en-US" sz="2700" dirty="0"/>
              <a:t>* </a:t>
            </a:r>
            <a:r>
              <a:rPr lang="en-US" sz="2700" dirty="0" err="1"/>
              <a:t>ahb_vif_seq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</a:t>
            </a:r>
            <a:r>
              <a:rPr lang="en-US" sz="2700" dirty="0" err="1"/>
              <a:t>ahb_wr_rd_sequence</a:t>
            </a:r>
            <a:r>
              <a:rPr lang="en-US" sz="2700" dirty="0"/>
              <a:t>( </a:t>
            </a:r>
            <a:r>
              <a:rPr lang="en-US" sz="2700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const</a:t>
            </a:r>
            <a:r>
              <a:rPr lang="en-US" sz="2700" dirty="0"/>
              <a:t> </a:t>
            </a:r>
            <a:r>
              <a:rPr lang="en-US" sz="2700" dirty="0" err="1"/>
              <a:t>std</a:t>
            </a:r>
            <a:r>
              <a:rPr lang="en-US" sz="2700" dirty="0"/>
              <a:t>::string&amp; name = "</a:t>
            </a:r>
            <a:r>
              <a:rPr lang="en-US" sz="2700" dirty="0" err="1">
                <a:solidFill>
                  <a:srgbClr val="0070C0"/>
                </a:solidFill>
              </a:rPr>
              <a:t>ahb_wr_rd_sequence</a:t>
            </a:r>
            <a:r>
              <a:rPr lang="en-US" sz="2700" dirty="0"/>
              <a:t>") :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               </a:t>
            </a:r>
            <a:r>
              <a:rPr lang="en-US" sz="2700" dirty="0" err="1"/>
              <a:t>uvm</a:t>
            </a:r>
            <a:r>
              <a:rPr lang="en-US" sz="2700" dirty="0"/>
              <a:t>::</a:t>
            </a:r>
            <a:r>
              <a:rPr lang="en-US" sz="2700" dirty="0" err="1"/>
              <a:t>uvm_sequence</a:t>
            </a:r>
            <a:r>
              <a:rPr lang="en-US" sz="2700" dirty="0"/>
              <a:t>&lt;</a:t>
            </a:r>
            <a:r>
              <a:rPr lang="en-US" sz="2700" dirty="0" err="1"/>
              <a:t>ahb_transaction</a:t>
            </a:r>
            <a:r>
              <a:rPr lang="en-US" sz="2700" dirty="0"/>
              <a:t>&gt; ( name ){}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uint8_t </a:t>
            </a:r>
            <a:r>
              <a:rPr lang="en-US" sz="2700" dirty="0" err="1"/>
              <a:t>xactType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unsigned </a:t>
            </a:r>
            <a:r>
              <a:rPr lang="en-US" sz="2700" dirty="0" err="1"/>
              <a:t>addrValue</a:t>
            </a:r>
            <a:r>
              <a:rPr lang="en-US" sz="2700" dirty="0"/>
              <a:t>;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unsigned </a:t>
            </a:r>
            <a:r>
              <a:rPr lang="en-US" sz="2700" dirty="0" err="1"/>
              <a:t>dataValue</a:t>
            </a:r>
            <a:r>
              <a:rPr lang="en-US" sz="2700" dirty="0"/>
              <a:t>;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2700" dirty="0"/>
              <a:t> body()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UVM_INFO(this-</a:t>
            </a:r>
            <a:r>
              <a:rPr lang="en-US" sz="2700" dirty="0"/>
              <a:t>&gt;</a:t>
            </a:r>
            <a:r>
              <a:rPr lang="en-US" sz="2700" dirty="0" err="1"/>
              <a:t>get_name</a:t>
            </a:r>
            <a:r>
              <a:rPr lang="en-US" sz="2700" dirty="0"/>
              <a:t>(), "</a:t>
            </a:r>
            <a:r>
              <a:rPr lang="en-US" sz="2700" dirty="0">
                <a:solidFill>
                  <a:srgbClr val="0070C0"/>
                </a:solidFill>
              </a:rPr>
              <a:t>Starting sequence</a:t>
            </a:r>
            <a:r>
              <a:rPr lang="en-US" sz="2700" dirty="0"/>
              <a:t>", </a:t>
            </a:r>
            <a:r>
              <a:rPr lang="en-US" sz="2700" dirty="0" err="1"/>
              <a:t>uvm</a:t>
            </a:r>
            <a:r>
              <a:rPr lang="en-US" sz="2700" dirty="0"/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ahb_trans_constraints</a:t>
            </a:r>
            <a:r>
              <a:rPr lang="en-US" sz="2700" dirty="0"/>
              <a:t> </a:t>
            </a:r>
            <a:r>
              <a:rPr lang="en-US" sz="2700" dirty="0" err="1"/>
              <a:t>constr_req</a:t>
            </a:r>
            <a:r>
              <a:rPr lang="en-US" sz="2700" dirty="0"/>
              <a:t>("</a:t>
            </a:r>
            <a:r>
              <a:rPr lang="en-US" sz="2700" dirty="0" err="1">
                <a:solidFill>
                  <a:srgbClr val="0070C0"/>
                </a:solidFill>
              </a:rPr>
              <a:t>constr_req</a:t>
            </a:r>
            <a:r>
              <a:rPr lang="en-US" sz="2700" dirty="0"/>
              <a:t>");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scv_smart_ptr</a:t>
            </a:r>
            <a:r>
              <a:rPr lang="en-US" sz="2700" dirty="0"/>
              <a:t>&lt;</a:t>
            </a:r>
            <a:r>
              <a:rPr lang="en-US" sz="2700" dirty="0" err="1"/>
              <a:t>ahb_transaction</a:t>
            </a:r>
            <a:r>
              <a:rPr lang="en-US" sz="2700" dirty="0"/>
              <a:t>&gt; </a:t>
            </a:r>
            <a:r>
              <a:rPr lang="en-US" sz="2700" dirty="0" err="1"/>
              <a:t>rand_smart_ptr_ahb_pkt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ahb_basic_sequence</a:t>
            </a:r>
            <a:r>
              <a:rPr lang="en-US" sz="2700" dirty="0"/>
              <a:t>* </a:t>
            </a:r>
            <a:r>
              <a:rPr lang="en-US" sz="2700" dirty="0" err="1"/>
              <a:t>ahb_seq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 =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new</a:t>
            </a:r>
            <a:r>
              <a:rPr lang="en-US" sz="2700" dirty="0"/>
              <a:t> </a:t>
            </a:r>
            <a:r>
              <a:rPr lang="en-US" sz="2700" dirty="0" err="1"/>
              <a:t>ahb_basic_sequence</a:t>
            </a:r>
            <a:r>
              <a:rPr lang="en-US" sz="2700" dirty="0"/>
              <a:t>("</a:t>
            </a:r>
            <a:r>
              <a:rPr lang="en-US" sz="2700" dirty="0" err="1">
                <a:solidFill>
                  <a:srgbClr val="0070C0"/>
                </a:solidFill>
              </a:rPr>
              <a:t>ahb_seq</a:t>
            </a:r>
            <a:r>
              <a:rPr lang="en-US" sz="2700" dirty="0"/>
              <a:t>");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b="1" dirty="0" err="1"/>
              <a:t>constr_req.next</a:t>
            </a:r>
            <a:r>
              <a:rPr lang="en-US" sz="2700" b="1" dirty="0"/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/>
              <a:t>            </a:t>
            </a:r>
            <a:r>
              <a:rPr lang="en-US" sz="2700" b="1" dirty="0" err="1"/>
              <a:t>rand_smart_ptr_ahb_pkt.write</a:t>
            </a:r>
            <a:r>
              <a:rPr lang="en-US" sz="2700" b="1" dirty="0"/>
              <a:t>(</a:t>
            </a:r>
            <a:r>
              <a:rPr lang="en-US" sz="2700" b="1" dirty="0" err="1"/>
              <a:t>constr_req.req.read</a:t>
            </a:r>
            <a:r>
              <a:rPr lang="en-US" sz="2700" b="1" dirty="0"/>
              <a:t>());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/>
              <a:t>            </a:t>
            </a:r>
            <a:r>
              <a:rPr lang="en-US" sz="2700" b="1" dirty="0" err="1"/>
              <a:t>ahb_seq</a:t>
            </a:r>
            <a:r>
              <a:rPr lang="en-US" sz="2700" b="1" dirty="0"/>
              <a:t>-&gt;</a:t>
            </a:r>
            <a:r>
              <a:rPr lang="en-US" sz="2700" b="1" dirty="0" err="1"/>
              <a:t>xactType</a:t>
            </a:r>
            <a:r>
              <a:rPr lang="en-US" sz="2700" b="1" dirty="0"/>
              <a:t> = </a:t>
            </a:r>
            <a:r>
              <a:rPr lang="en-US" sz="2700" b="1" dirty="0" err="1"/>
              <a:t>rand_smart_ptr_ahb_pkt</a:t>
            </a:r>
            <a:r>
              <a:rPr lang="en-US" sz="2700" b="1" dirty="0"/>
              <a:t> -&gt;</a:t>
            </a:r>
            <a:r>
              <a:rPr lang="en-US" sz="2700" b="1" dirty="0" err="1"/>
              <a:t>hwrite</a:t>
            </a:r>
            <a:r>
              <a:rPr lang="en-US" sz="2700" b="1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/>
              <a:t>            </a:t>
            </a:r>
            <a:r>
              <a:rPr lang="en-US" sz="2700" b="1" dirty="0" err="1"/>
              <a:t>ahb_seq</a:t>
            </a:r>
            <a:r>
              <a:rPr lang="en-US" sz="2700" b="1" dirty="0"/>
              <a:t>-&gt;</a:t>
            </a:r>
            <a:r>
              <a:rPr lang="en-US" sz="2700" b="1" dirty="0" err="1"/>
              <a:t>hburstValue</a:t>
            </a:r>
            <a:r>
              <a:rPr lang="en-US" sz="2700" b="1" dirty="0"/>
              <a:t> = </a:t>
            </a:r>
            <a:r>
              <a:rPr lang="en-US" sz="2700" b="1" dirty="0" err="1"/>
              <a:t>rand_smart_ptr_ahb_pkt</a:t>
            </a:r>
            <a:r>
              <a:rPr lang="en-US" sz="2700" b="1" dirty="0"/>
              <a:t> -&gt;</a:t>
            </a:r>
            <a:r>
              <a:rPr lang="en-US" sz="2700" b="1" dirty="0" err="1"/>
              <a:t>hburst</a:t>
            </a:r>
            <a:r>
              <a:rPr lang="en-US" sz="2700" b="1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/>
              <a:t>            </a:t>
            </a:r>
            <a:r>
              <a:rPr lang="en-US" sz="2700" b="1" dirty="0" err="1"/>
              <a:t>ahb_seq</a:t>
            </a:r>
            <a:r>
              <a:rPr lang="en-US" sz="2700" b="1" dirty="0"/>
              <a:t>-&gt;</a:t>
            </a:r>
            <a:r>
              <a:rPr lang="en-US" sz="2700" b="1" dirty="0" err="1"/>
              <a:t>addrValue</a:t>
            </a:r>
            <a:r>
              <a:rPr lang="en-US" sz="2700" b="1" dirty="0"/>
              <a:t> = </a:t>
            </a:r>
            <a:r>
              <a:rPr lang="en-US" sz="2700" b="1" dirty="0" err="1"/>
              <a:t>rand_smart_ptr_ahb_pkt</a:t>
            </a:r>
            <a:r>
              <a:rPr lang="en-US" sz="2700" b="1" dirty="0"/>
              <a:t> -&gt;</a:t>
            </a:r>
            <a:r>
              <a:rPr lang="en-US" sz="2700" b="1" dirty="0" err="1"/>
              <a:t>haddr</a:t>
            </a:r>
            <a:r>
              <a:rPr lang="en-US" sz="2700" b="1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</a:t>
            </a:r>
            <a:r>
              <a:rPr lang="en-US" sz="2700" dirty="0" err="1"/>
              <a:t>dataValue</a:t>
            </a:r>
            <a:r>
              <a:rPr lang="en-US" sz="2700" dirty="0"/>
              <a:t> = 0xabababab;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-&gt;start(</a:t>
            </a:r>
            <a:r>
              <a:rPr lang="en-US" sz="2700" dirty="0" err="1"/>
              <a:t>m_sequencer</a:t>
            </a:r>
            <a:r>
              <a:rPr lang="en-US" sz="27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constr_req.next</a:t>
            </a:r>
            <a:r>
              <a:rPr lang="en-US" sz="2700" dirty="0"/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rand_smart_ptr_ahb_pkt.write</a:t>
            </a:r>
            <a:r>
              <a:rPr lang="en-US" sz="2700" dirty="0"/>
              <a:t>(</a:t>
            </a:r>
            <a:r>
              <a:rPr lang="en-US" sz="2700" dirty="0" err="1"/>
              <a:t>constr_req.req.read</a:t>
            </a:r>
            <a:r>
              <a:rPr lang="en-US" sz="2700" dirty="0"/>
              <a:t>());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</a:t>
            </a:r>
            <a:r>
              <a:rPr lang="en-US" sz="2700" dirty="0" err="1"/>
              <a:t>xactType</a:t>
            </a:r>
            <a:r>
              <a:rPr lang="en-US" sz="2700" dirty="0"/>
              <a:t> = </a:t>
            </a:r>
            <a:r>
              <a:rPr lang="en-US" sz="2700" dirty="0" err="1"/>
              <a:t>rand_smart_ptr_ahb_pkt</a:t>
            </a:r>
            <a:r>
              <a:rPr lang="en-US" sz="2700" dirty="0"/>
              <a:t> -&gt;</a:t>
            </a:r>
            <a:r>
              <a:rPr lang="en-US" sz="2700" dirty="0" err="1"/>
              <a:t>hwrite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</a:t>
            </a:r>
            <a:r>
              <a:rPr lang="en-US" sz="2700" dirty="0" err="1"/>
              <a:t>hburstValue</a:t>
            </a:r>
            <a:r>
              <a:rPr lang="en-US" sz="2700" dirty="0"/>
              <a:t> = </a:t>
            </a:r>
            <a:r>
              <a:rPr lang="en-US" sz="2700" dirty="0" err="1"/>
              <a:t>rand_smart_ptr_ahb_pkt</a:t>
            </a:r>
            <a:r>
              <a:rPr lang="en-US" sz="2700" dirty="0"/>
              <a:t> -&gt;</a:t>
            </a:r>
            <a:r>
              <a:rPr lang="en-US" sz="2700" dirty="0" err="1"/>
              <a:t>hburst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</a:t>
            </a:r>
            <a:r>
              <a:rPr lang="en-US" sz="2700" dirty="0" err="1"/>
              <a:t>addrValue</a:t>
            </a:r>
            <a:r>
              <a:rPr lang="en-US" sz="2700" dirty="0"/>
              <a:t> = </a:t>
            </a:r>
            <a:r>
              <a:rPr lang="en-US" sz="2700" dirty="0" err="1"/>
              <a:t>rand_smart_ptr_ahb_pkt</a:t>
            </a:r>
            <a:r>
              <a:rPr lang="en-US" sz="2700" dirty="0"/>
              <a:t> -&gt;</a:t>
            </a:r>
            <a:r>
              <a:rPr lang="en-US" sz="2700" dirty="0" err="1"/>
              <a:t>haddr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-&gt;start(</a:t>
            </a:r>
            <a:r>
              <a:rPr lang="en-US" sz="2700" dirty="0" err="1"/>
              <a:t>m_sequencer</a:t>
            </a:r>
            <a:r>
              <a:rPr lang="en-US" sz="27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UVM_INFO(this-&gt;</a:t>
            </a:r>
            <a:r>
              <a:rPr lang="en-US" sz="2700" dirty="0" err="1"/>
              <a:t>get_name</a:t>
            </a:r>
            <a:r>
              <a:rPr lang="en-US" sz="2700" dirty="0"/>
              <a:t>(), "Finishing sequence", </a:t>
            </a:r>
            <a:r>
              <a:rPr lang="en-US" sz="2700" dirty="0" err="1"/>
              <a:t>uvm</a:t>
            </a:r>
            <a:r>
              <a:rPr lang="en-US" sz="2700" dirty="0"/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}      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2700" dirty="0"/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479"/>
            <a:ext cx="4038600" cy="3531395"/>
          </a:xfrm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600" dirty="0"/>
              <a:t> </a:t>
            </a:r>
            <a:r>
              <a:rPr lang="en-US" sz="600" dirty="0" err="1"/>
              <a:t>ahb_basic_sequence</a:t>
            </a:r>
            <a:r>
              <a:rPr lang="en-US" sz="600" dirty="0"/>
              <a:t> :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600" dirty="0"/>
              <a:t> </a:t>
            </a:r>
            <a:r>
              <a:rPr lang="en-US" sz="600" dirty="0" err="1"/>
              <a:t>uvm</a:t>
            </a:r>
            <a:r>
              <a:rPr lang="en-US" sz="600" dirty="0"/>
              <a:t>::</a:t>
            </a:r>
            <a:r>
              <a:rPr lang="en-US" sz="600" dirty="0" err="1"/>
              <a:t>uvm_sequence</a:t>
            </a:r>
            <a:r>
              <a:rPr lang="en-US" sz="600" dirty="0"/>
              <a:t>&lt;</a:t>
            </a:r>
            <a:r>
              <a:rPr lang="en-US" sz="600" dirty="0" err="1"/>
              <a:t>ahb_transaction</a:t>
            </a:r>
            <a:r>
              <a:rPr lang="en-US" sz="600" dirty="0"/>
              <a:t>&gt;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600" dirty="0"/>
              <a:t>: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UVM_OBJECT_UTILS(</a:t>
            </a:r>
            <a:r>
              <a:rPr lang="en-US" sz="600" dirty="0" err="1"/>
              <a:t>ahb_basic_sequence</a:t>
            </a:r>
            <a:r>
              <a:rPr lang="en-US" sz="6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uint8_t </a:t>
            </a:r>
            <a:r>
              <a:rPr lang="en-US" sz="600" dirty="0" err="1"/>
              <a:t>xactType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unsigned addrValue,</a:t>
            </a:r>
            <a:r>
              <a:rPr lang="en-US" sz="600" dirty="0" err="1"/>
              <a:t>dataValue</a:t>
            </a:r>
            <a:r>
              <a:rPr lang="en-US" sz="600" dirty="0"/>
              <a:t>,,</a:t>
            </a:r>
            <a:r>
              <a:rPr lang="en-US" sz="600" dirty="0" err="1"/>
              <a:t>hburstValue</a:t>
            </a:r>
            <a:r>
              <a:rPr lang="en-US" sz="600" dirty="0"/>
              <a:t>, </a:t>
            </a:r>
            <a:r>
              <a:rPr lang="en-US" sz="600" dirty="0" err="1"/>
              <a:t>hsizeValue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</a:t>
            </a:r>
            <a:r>
              <a:rPr lang="en-US" sz="600" dirty="0" err="1"/>
              <a:t>ahb_basic_sequence</a:t>
            </a:r>
            <a:r>
              <a:rPr lang="en-US" sz="600" dirty="0"/>
              <a:t>( </a:t>
            </a:r>
            <a:r>
              <a:rPr lang="en-US" sz="675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const</a:t>
            </a:r>
            <a:r>
              <a:rPr lang="en-US" sz="600" dirty="0"/>
              <a:t> </a:t>
            </a:r>
            <a:r>
              <a:rPr lang="en-US" sz="600" dirty="0" err="1"/>
              <a:t>std</a:t>
            </a:r>
            <a:r>
              <a:rPr lang="en-US" sz="600" dirty="0"/>
              <a:t>::string&amp; name = "</a:t>
            </a:r>
            <a:r>
              <a:rPr lang="en-US" sz="675" dirty="0" err="1">
                <a:solidFill>
                  <a:srgbClr val="0070C0"/>
                </a:solidFill>
              </a:rPr>
              <a:t>ahb_basic_sequence</a:t>
            </a:r>
            <a:r>
              <a:rPr lang="en-US" sz="600" dirty="0"/>
              <a:t>") :        </a:t>
            </a:r>
            <a:r>
              <a:rPr lang="en-US" sz="600" dirty="0" err="1"/>
              <a:t>uvm</a:t>
            </a:r>
            <a:r>
              <a:rPr lang="en-US" sz="600" dirty="0"/>
              <a:t>::</a:t>
            </a:r>
            <a:r>
              <a:rPr lang="en-US" sz="600" dirty="0" err="1"/>
              <a:t>uvm_sequence</a:t>
            </a:r>
            <a:r>
              <a:rPr lang="en-US" sz="600" dirty="0"/>
              <a:t>&lt;</a:t>
            </a:r>
            <a:r>
              <a:rPr lang="en-US" sz="600" dirty="0" err="1"/>
              <a:t>ahb_transaction</a:t>
            </a:r>
            <a:r>
              <a:rPr lang="en-US" sz="600" dirty="0"/>
              <a:t>&gt; ( name ) {}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600" dirty="0"/>
              <a:t> body()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600" dirty="0"/>
              <a:t>-&gt;</a:t>
            </a:r>
            <a:r>
              <a:rPr lang="en-US" sz="600" dirty="0" err="1"/>
              <a:t>get_name</a:t>
            </a:r>
            <a:r>
              <a:rPr lang="en-US" sz="600" dirty="0"/>
              <a:t>(), "</a:t>
            </a:r>
            <a:r>
              <a:rPr lang="en-US" sz="675" dirty="0">
                <a:solidFill>
                  <a:srgbClr val="0070C0"/>
                </a:solidFill>
              </a:rPr>
              <a:t>Starting sequence </a:t>
            </a:r>
            <a:r>
              <a:rPr lang="en-US" sz="675" dirty="0" err="1">
                <a:solidFill>
                  <a:srgbClr val="0070C0"/>
                </a:solidFill>
              </a:rPr>
              <a:t>ahb_basic_sequence</a:t>
            </a:r>
            <a:r>
              <a:rPr lang="en-US" sz="600" dirty="0"/>
              <a:t>", </a:t>
            </a:r>
            <a:r>
              <a:rPr lang="en-US" sz="600" dirty="0" err="1"/>
              <a:t>uvm</a:t>
            </a:r>
            <a:r>
              <a:rPr lang="en-US" sz="600" dirty="0"/>
              <a:t>::UVM_INFO)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ahb_transaction</a:t>
            </a:r>
            <a:r>
              <a:rPr lang="en-US" sz="600" dirty="0"/>
              <a:t>* </a:t>
            </a:r>
            <a:r>
              <a:rPr lang="en-US" sz="600" dirty="0" err="1"/>
              <a:t>req_pkt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ahb_transaction</a:t>
            </a:r>
            <a:r>
              <a:rPr lang="en-US" sz="600" dirty="0"/>
              <a:t>* </a:t>
            </a:r>
            <a:r>
              <a:rPr lang="en-US" sz="600" dirty="0" err="1"/>
              <a:t>rsp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 =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new</a:t>
            </a:r>
            <a:r>
              <a:rPr lang="en-US" sz="600" dirty="0"/>
              <a:t> </a:t>
            </a:r>
            <a:r>
              <a:rPr lang="en-US" sz="600" dirty="0" err="1"/>
              <a:t>ahb_transaction</a:t>
            </a:r>
            <a:r>
              <a:rPr lang="en-US" sz="600" dirty="0"/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rsp</a:t>
            </a:r>
            <a:r>
              <a:rPr lang="en-US" sz="600" dirty="0"/>
              <a:t>     =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new</a:t>
            </a:r>
            <a:r>
              <a:rPr lang="en-US" sz="600" dirty="0"/>
              <a:t> </a:t>
            </a:r>
            <a:r>
              <a:rPr lang="en-US" sz="600" dirty="0" err="1"/>
              <a:t>ahb_transaction</a:t>
            </a:r>
            <a:r>
              <a:rPr lang="en-US" sz="600" dirty="0"/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single_wr_rd</a:t>
            </a:r>
            <a:r>
              <a:rPr lang="en-US" sz="600" dirty="0"/>
              <a:t>(</a:t>
            </a:r>
            <a:r>
              <a:rPr lang="en-US" sz="600" dirty="0" err="1"/>
              <a:t>addrValue,xactType,dataValue</a:t>
            </a:r>
            <a:r>
              <a:rPr lang="en-US" sz="600" dirty="0"/>
              <a:t>, </a:t>
            </a:r>
            <a:r>
              <a:rPr lang="en-US" sz="600" dirty="0" err="1"/>
              <a:t>req_pkt</a:t>
            </a:r>
            <a:r>
              <a:rPr lang="en-US" sz="600" dirty="0"/>
              <a:t>, </a:t>
            </a:r>
            <a:r>
              <a:rPr lang="en-US" sz="600" dirty="0" err="1"/>
              <a:t>rsp</a:t>
            </a:r>
            <a:r>
              <a:rPr lang="en-US" sz="6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void </a:t>
            </a:r>
            <a:r>
              <a:rPr lang="en-US" sz="600" dirty="0" err="1"/>
              <a:t>single_wr_rd</a:t>
            </a:r>
            <a:r>
              <a:rPr lang="en-US" sz="600" dirty="0"/>
              <a:t>(unsigned </a:t>
            </a:r>
            <a:r>
              <a:rPr lang="en-US" sz="600" dirty="0" err="1"/>
              <a:t>addrValue</a:t>
            </a:r>
            <a:r>
              <a:rPr lang="en-US" sz="600" dirty="0"/>
              <a:t>, unsigned </a:t>
            </a:r>
            <a:r>
              <a:rPr lang="en-US" sz="600" dirty="0" err="1"/>
              <a:t>xactType</a:t>
            </a:r>
            <a:r>
              <a:rPr lang="en-US" sz="600" dirty="0"/>
              <a:t>, unsigned </a:t>
            </a:r>
            <a:r>
              <a:rPr lang="en-US" sz="600" dirty="0" err="1"/>
              <a:t>dataValue</a:t>
            </a:r>
            <a:r>
              <a:rPr lang="en-US" sz="600" dirty="0"/>
              <a:t>,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              </a:t>
            </a:r>
            <a:r>
              <a:rPr lang="en-US" sz="600" dirty="0" err="1"/>
              <a:t>ahb_transaction</a:t>
            </a:r>
            <a:r>
              <a:rPr lang="en-US" sz="600" dirty="0"/>
              <a:t>* </a:t>
            </a:r>
            <a:r>
              <a:rPr lang="en-US" sz="600" dirty="0" err="1"/>
              <a:t>req_pkt</a:t>
            </a:r>
            <a:r>
              <a:rPr lang="en-US" sz="600" dirty="0"/>
              <a:t>, </a:t>
            </a:r>
            <a:r>
              <a:rPr lang="en-US" sz="600" dirty="0" err="1"/>
              <a:t>ahb_transaction</a:t>
            </a:r>
            <a:r>
              <a:rPr lang="en-US" sz="600" dirty="0"/>
              <a:t>* </a:t>
            </a:r>
            <a:r>
              <a:rPr lang="en-US" sz="600" dirty="0" err="1"/>
              <a:t>rsp</a:t>
            </a:r>
            <a:r>
              <a:rPr lang="en-US" sz="600" dirty="0"/>
              <a:t>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600" dirty="0"/>
              <a:t>-&gt;</a:t>
            </a:r>
            <a:r>
              <a:rPr lang="en-US" sz="600" dirty="0" err="1"/>
              <a:t>get_name</a:t>
            </a:r>
            <a:r>
              <a:rPr lang="en-US" sz="600" dirty="0"/>
              <a:t>(), "</a:t>
            </a:r>
            <a:r>
              <a:rPr lang="en-US" sz="675" dirty="0">
                <a:solidFill>
                  <a:srgbClr val="0070C0"/>
                </a:solidFill>
              </a:rPr>
              <a:t>Initiating non-burst accesses</a:t>
            </a:r>
            <a:r>
              <a:rPr lang="en-US" sz="600" dirty="0"/>
              <a:t>", </a:t>
            </a:r>
            <a:r>
              <a:rPr lang="en-US" sz="600" dirty="0" err="1"/>
              <a:t>uvm</a:t>
            </a:r>
            <a:r>
              <a:rPr lang="en-US" sz="600" dirty="0"/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haddr</a:t>
            </a:r>
            <a:r>
              <a:rPr lang="en-US" sz="600" dirty="0"/>
              <a:t>  = </a:t>
            </a:r>
            <a:r>
              <a:rPr lang="en-US" sz="600" dirty="0" err="1"/>
              <a:t>addrValue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hsel</a:t>
            </a:r>
            <a:r>
              <a:rPr lang="en-US" sz="600" dirty="0"/>
              <a:t>  = 1;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hready</a:t>
            </a:r>
            <a:r>
              <a:rPr lang="en-US" sz="600" dirty="0"/>
              <a:t> = 1;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htrans</a:t>
            </a:r>
            <a:r>
              <a:rPr lang="en-US" sz="600" dirty="0"/>
              <a:t> = </a:t>
            </a:r>
            <a:r>
              <a:rPr lang="en-US" sz="600" dirty="0" err="1"/>
              <a:t>ahbConfig</a:t>
            </a:r>
            <a:r>
              <a:rPr lang="en-US" sz="600" dirty="0"/>
              <a:t>::HTRANS_NONSEQ;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hsize</a:t>
            </a:r>
            <a:r>
              <a:rPr lang="en-US" sz="600" dirty="0"/>
              <a:t> = </a:t>
            </a:r>
            <a:r>
              <a:rPr lang="en-US" sz="600" dirty="0" err="1"/>
              <a:t>hsizeValue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hwrite</a:t>
            </a:r>
            <a:r>
              <a:rPr lang="en-US" sz="600" dirty="0"/>
              <a:t> = </a:t>
            </a:r>
            <a:r>
              <a:rPr lang="en-US" sz="600" dirty="0" err="1"/>
              <a:t>xactType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hwdata</a:t>
            </a:r>
            <a:r>
              <a:rPr lang="en-US" sz="600" dirty="0"/>
              <a:t>[0] = (</a:t>
            </a:r>
            <a:r>
              <a:rPr lang="en-US" sz="600" dirty="0" err="1"/>
              <a:t>sc_uint</a:t>
            </a:r>
            <a:r>
              <a:rPr lang="en-US" sz="600" dirty="0"/>
              <a:t>&lt;32&gt;)</a:t>
            </a:r>
            <a:r>
              <a:rPr lang="en-US" sz="600" dirty="0" err="1"/>
              <a:t>dataValue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b="1" dirty="0"/>
              <a:t>            this-&gt;</a:t>
            </a:r>
            <a:r>
              <a:rPr lang="en-US" sz="600" b="1" dirty="0" err="1"/>
              <a:t>start_item</a:t>
            </a:r>
            <a:r>
              <a:rPr lang="en-US" sz="600" b="1" dirty="0"/>
              <a:t>(</a:t>
            </a:r>
            <a:r>
              <a:rPr lang="en-US" sz="600" b="1" dirty="0" err="1"/>
              <a:t>req_pkt</a:t>
            </a:r>
            <a:r>
              <a:rPr lang="en-US" sz="600" b="1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b="1" dirty="0"/>
              <a:t>            this-&gt;</a:t>
            </a:r>
            <a:r>
              <a:rPr lang="en-US" sz="600" b="1" dirty="0" err="1"/>
              <a:t>finish_item</a:t>
            </a:r>
            <a:r>
              <a:rPr lang="en-US" sz="600" b="1" dirty="0"/>
              <a:t>(</a:t>
            </a:r>
            <a:r>
              <a:rPr lang="en-US" sz="600" b="1" dirty="0" err="1"/>
              <a:t>req_pkt</a:t>
            </a:r>
            <a:r>
              <a:rPr lang="en-US" sz="600" b="1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b="1" dirty="0"/>
              <a:t>            this-&gt;</a:t>
            </a:r>
            <a:r>
              <a:rPr lang="en-US" sz="600" b="1" dirty="0" err="1"/>
              <a:t>get_response</a:t>
            </a:r>
            <a:r>
              <a:rPr lang="en-US" sz="600" b="1" dirty="0"/>
              <a:t>(</a:t>
            </a:r>
            <a:r>
              <a:rPr lang="en-US" sz="600" b="1" dirty="0" err="1"/>
              <a:t>rsp</a:t>
            </a:r>
            <a:r>
              <a:rPr lang="en-US" sz="600" b="1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28650" y="3943350"/>
            <a:ext cx="228600" cy="1714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28650" y="3543300"/>
            <a:ext cx="228600" cy="1714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743450" y="5143500"/>
            <a:ext cx="228600" cy="1714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Sequence Item Using CRAVE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latin typeface="Consolas" panose="020B0609020204030204" pitchFamily="49" charset="0"/>
              </a:rPr>
              <a:t>ahb_transaction</a:t>
            </a:r>
            <a:r>
              <a:rPr lang="en-US" dirty="0">
                <a:latin typeface="Consolas" panose="020B0609020204030204" pitchFamily="49" charset="0"/>
              </a:rPr>
              <a:t> :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latin typeface="Consolas" panose="020B0609020204030204" pitchFamily="49" charset="0"/>
              </a:rPr>
              <a:t>uvm_randomized_sequence_item</a:t>
            </a:r>
            <a:r>
              <a:rPr lang="en-US" dirty="0">
                <a:latin typeface="Consolas" panose="020B0609020204030204" pitchFamily="49" charset="0"/>
              </a:rPr>
              <a:t> {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: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b="1" dirty="0">
                <a:latin typeface="Consolas" panose="020B0609020204030204" pitchFamily="49" charset="0"/>
              </a:rPr>
              <a:t>UVM_OBJECT_UTILS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ahb_transaction</a:t>
            </a:r>
            <a:r>
              <a:rPr lang="en-US" dirty="0">
                <a:latin typeface="Consolas" panose="020B0609020204030204" pitchFamily="49" charset="0"/>
              </a:rPr>
              <a:t>);  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dirty="0" smtClean="0">
              <a:latin typeface="Consolas" panose="020B0609020204030204" pitchFamily="49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 define some rand variables</a:t>
            </a:r>
            <a:r>
              <a:rPr lang="en-US" dirty="0">
                <a:latin typeface="Consolas" panose="020B0609020204030204" pitchFamily="49" charset="0"/>
              </a:rPr>
              <a:t>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crv_variable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sc_uint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ahbConfig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AhbAddrWidth</a:t>
            </a:r>
            <a:r>
              <a:rPr lang="en-US" dirty="0">
                <a:latin typeface="Consolas" panose="020B0609020204030204" pitchFamily="49" charset="0"/>
              </a:rPr>
              <a:t> &gt; &gt; </a:t>
            </a:r>
            <a:r>
              <a:rPr lang="en-US" dirty="0" err="1" smtClean="0">
                <a:latin typeface="Consolas" panose="020B0609020204030204" pitchFamily="49" charset="0"/>
              </a:rPr>
              <a:t>haddr</a:t>
            </a:r>
            <a:r>
              <a:rPr lang="en-US" dirty="0">
                <a:latin typeface="Consolas" panose="020B0609020204030204" pitchFamily="49" charset="0"/>
              </a:rPr>
              <a:t>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crv_variable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sc_uint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ahbConfig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AhbSize</a:t>
            </a:r>
            <a:r>
              <a:rPr lang="en-US" dirty="0">
                <a:latin typeface="Consolas" panose="020B0609020204030204" pitchFamily="49" charset="0"/>
              </a:rPr>
              <a:t> &gt;   &gt;    </a:t>
            </a:r>
            <a:r>
              <a:rPr lang="en-US" dirty="0" err="1" smtClean="0">
                <a:latin typeface="Consolas" panose="020B0609020204030204" pitchFamily="49" charset="0"/>
              </a:rPr>
              <a:t>hsize</a:t>
            </a:r>
            <a:r>
              <a:rPr lang="en-US" dirty="0">
                <a:latin typeface="Consolas" panose="020B0609020204030204" pitchFamily="49" charset="0"/>
              </a:rPr>
              <a:t>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crv_variable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sc_uint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ahbConfig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AhbDataWidth</a:t>
            </a:r>
            <a:r>
              <a:rPr lang="en-US" dirty="0">
                <a:latin typeface="Consolas" panose="020B0609020204030204" pitchFamily="49" charset="0"/>
              </a:rPr>
              <a:t>&gt; &gt;  </a:t>
            </a:r>
            <a:r>
              <a:rPr lang="en-US" dirty="0" err="1" smtClean="0">
                <a:latin typeface="Consolas" panose="020B0609020204030204" pitchFamily="49" charset="0"/>
              </a:rPr>
              <a:t>hwdata</a:t>
            </a:r>
            <a:r>
              <a:rPr lang="en-US" dirty="0" smtClean="0">
                <a:latin typeface="Consolas" panose="020B0609020204030204" pitchFamily="49" charset="0"/>
              </a:rPr>
              <a:t>[</a:t>
            </a:r>
            <a:r>
              <a:rPr lang="en-US" b="1" dirty="0" smtClean="0">
                <a:latin typeface="Consolas" panose="020B0609020204030204" pitchFamily="49" charset="0"/>
              </a:rPr>
              <a:t>BURSTLENGTH</a:t>
            </a:r>
            <a:r>
              <a:rPr lang="en-US" dirty="0">
                <a:latin typeface="Consolas" panose="020B0609020204030204" pitchFamily="49" charset="0"/>
              </a:rPr>
              <a:t>];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crv_variable</a:t>
            </a:r>
            <a:r>
              <a:rPr lang="en-US" dirty="0">
                <a:latin typeface="Consolas" panose="020B0609020204030204" pitchFamily="49" charset="0"/>
              </a:rPr>
              <a:t>&lt; unsigned &gt;                           </a:t>
            </a:r>
            <a:r>
              <a:rPr lang="en-US" dirty="0" err="1" smtClean="0">
                <a:latin typeface="Consolas" panose="020B0609020204030204" pitchFamily="49" charset="0"/>
              </a:rPr>
              <a:t>hburst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  <a:r>
              <a:rPr lang="en-US" dirty="0">
                <a:latin typeface="Consolas" panose="020B0609020204030204" pitchFamily="49" charset="0"/>
              </a:rPr>
              <a:t>  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dirty="0" smtClean="0">
              <a:latin typeface="Consolas" panose="020B0609020204030204" pitchFamily="49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 Add some constraints</a:t>
            </a:r>
            <a:r>
              <a:rPr lang="en-US" dirty="0">
                <a:latin typeface="Consolas" panose="020B0609020204030204" pitchFamily="49" charset="0"/>
              </a:rPr>
              <a:t> 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crv_constraint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valid_hburst_range</a:t>
            </a:r>
            <a:r>
              <a:rPr lang="en-US" dirty="0" smtClean="0">
                <a:latin typeface="Consolas" panose="020B0609020204030204" pitchFamily="49" charset="0"/>
              </a:rPr>
              <a:t>  {</a:t>
            </a:r>
            <a:r>
              <a:rPr lang="en-US" dirty="0">
                <a:latin typeface="Consolas" panose="020B0609020204030204" pitchFamily="49" charset="0"/>
              </a:rPr>
              <a:t>HBURST_SINGLE &lt;= </a:t>
            </a:r>
            <a:r>
              <a:rPr lang="en-US" dirty="0" err="1">
                <a:latin typeface="Consolas" panose="020B0609020204030204" pitchFamily="49" charset="0"/>
              </a:rPr>
              <a:t>hburst</a:t>
            </a:r>
            <a:r>
              <a:rPr lang="en-US" dirty="0">
                <a:latin typeface="Consolas" panose="020B0609020204030204" pitchFamily="49" charset="0"/>
              </a:rPr>
              <a:t>() &lt;= HBURST_INCR16};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crv_constraint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valid_hsize_range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{</a:t>
            </a:r>
            <a:r>
              <a:rPr lang="en-US" dirty="0">
                <a:latin typeface="Consolas" panose="020B0609020204030204" pitchFamily="49" charset="0"/>
              </a:rPr>
              <a:t>HSIZE_BYTE &lt;= </a:t>
            </a:r>
            <a:r>
              <a:rPr lang="en-US" dirty="0" err="1">
                <a:latin typeface="Consolas" panose="020B0609020204030204" pitchFamily="49" charset="0"/>
              </a:rPr>
              <a:t>hburst</a:t>
            </a:r>
            <a:r>
              <a:rPr lang="en-US" dirty="0">
                <a:latin typeface="Consolas" panose="020B0609020204030204" pitchFamily="49" charset="0"/>
              </a:rPr>
              <a:t>() &lt;= HSIZE_WORD};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crv_constraint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valid_addr_range</a:t>
            </a:r>
            <a:r>
              <a:rPr lang="en-US" dirty="0" smtClean="0">
                <a:latin typeface="Consolas" panose="020B0609020204030204" pitchFamily="49" charset="0"/>
              </a:rPr>
              <a:t>    {</a:t>
            </a:r>
            <a:r>
              <a:rPr lang="en-US" dirty="0" err="1">
                <a:latin typeface="Consolas" panose="020B0609020204030204" pitchFamily="49" charset="0"/>
              </a:rPr>
              <a:t>haddr</a:t>
            </a:r>
            <a:r>
              <a:rPr lang="en-US" dirty="0">
                <a:latin typeface="Consolas" panose="020B0609020204030204" pitchFamily="49" charset="0"/>
              </a:rPr>
              <a:t>() * 0x3 == 0x0};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crv_constraint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addr_for_wrap_burst</a:t>
            </a:r>
            <a:r>
              <a:rPr lang="en-US" dirty="0" smtClean="0">
                <a:latin typeface="Consolas" panose="020B0609020204030204" pitchFamily="49" charset="0"/>
              </a:rPr>
              <a:t> {</a:t>
            </a:r>
            <a:r>
              <a:rPr lang="en-US" dirty="0" err="1">
                <a:latin typeface="Consolas" panose="020B0609020204030204" pitchFamily="49" charset="0"/>
              </a:rPr>
              <a:t>if_then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hburst</a:t>
            </a:r>
            <a:r>
              <a:rPr lang="en-US" dirty="0">
                <a:latin typeface="Consolas" panose="020B0609020204030204" pitchFamily="49" charset="0"/>
              </a:rPr>
              <a:t>() == HBURST_WRAP4, (</a:t>
            </a:r>
            <a:r>
              <a:rPr lang="en-US" dirty="0" err="1">
                <a:latin typeface="Consolas" panose="020B0609020204030204" pitchFamily="49" charset="0"/>
              </a:rPr>
              <a:t>haddr</a:t>
            </a:r>
            <a:r>
              <a:rPr lang="en-US" dirty="0">
                <a:latin typeface="Consolas" panose="020B0609020204030204" pitchFamily="49" charset="0"/>
              </a:rPr>
              <a:t>() * 0x7) != 0x0)};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   </a:t>
            </a:r>
            <a:endParaRPr lang="en-US" dirty="0" smtClean="0">
              <a:solidFill>
                <a:srgbClr val="008200"/>
              </a:solidFill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 smtClean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//</a:t>
            </a:r>
            <a:r>
              <a:rPr lang="en-US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Constructor  </a:t>
            </a:r>
            <a:endParaRPr lang="en-US" dirty="0">
              <a:latin typeface="Consolas" panose="020B0609020204030204" pitchFamily="49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   </a:t>
            </a:r>
            <a:r>
              <a:rPr lang="en-US" dirty="0" err="1">
                <a:latin typeface="Consolas" panose="020B0609020204030204" pitchFamily="49" charset="0"/>
              </a:rPr>
              <a:t>ahb_transaction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crv_object_name</a:t>
            </a:r>
            <a:r>
              <a:rPr lang="en-US" dirty="0">
                <a:latin typeface="Consolas" panose="020B0609020204030204" pitchFamily="49" charset="0"/>
              </a:rPr>
              <a:t> name = 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</a:t>
            </a:r>
            <a:r>
              <a:rPr lang="en-US" dirty="0" err="1">
                <a:latin typeface="Consolas" panose="020B0609020204030204" pitchFamily="49" charset="0"/>
              </a:rPr>
              <a:t>_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transaction</a:t>
            </a:r>
            <a:r>
              <a:rPr lang="en-US" dirty="0">
                <a:latin typeface="Consolas" panose="020B0609020204030204" pitchFamily="49" charset="0"/>
              </a:rPr>
              <a:t>") : </a:t>
            </a:r>
            <a:r>
              <a:rPr lang="en-US" dirty="0" err="1">
                <a:latin typeface="Consolas" panose="020B0609020204030204" pitchFamily="49" charset="0"/>
              </a:rPr>
              <a:t>uvm_randomized_sequence_item</a:t>
            </a:r>
            <a:r>
              <a:rPr lang="en-US" dirty="0">
                <a:latin typeface="Consolas" panose="020B0609020204030204" pitchFamily="49" charset="0"/>
              </a:rPr>
              <a:t>(name) </a:t>
            </a:r>
            <a:r>
              <a:rPr lang="en-US" dirty="0" smtClean="0">
                <a:latin typeface="Consolas" panose="020B0609020204030204" pitchFamily="49" charset="0"/>
              </a:rPr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smtClean="0">
                <a:latin typeface="Consolas" panose="020B0609020204030204" pitchFamily="49" charset="0"/>
              </a:rPr>
              <a:t>     ...</a:t>
            </a:r>
            <a:endParaRPr lang="en-US" dirty="0">
              <a:latin typeface="Consolas" panose="020B0609020204030204" pitchFamily="49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smtClean="0">
                <a:latin typeface="Consolas" panose="020B0609020204030204" pitchFamily="49" charset="0"/>
              </a:rPr>
              <a:t>};</a:t>
            </a:r>
            <a:r>
              <a:rPr lang="en-US" dirty="0">
                <a:latin typeface="Consolas" panose="020B0609020204030204" pitchFamily="49" charset="0"/>
              </a:rPr>
              <a:t>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};   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812392"/>
              </p:ext>
            </p:extLst>
          </p:nvPr>
        </p:nvGraphicFramePr>
        <p:xfrm>
          <a:off x="457200" y="1943100"/>
          <a:ext cx="8229600" cy="337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Hierarchical Sequences using Random Sequence Item(CRAVE)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#include "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ahb_basic_sequence.h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: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uvm_randomized_sequence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&lt;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&gt;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: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250" b="1" dirty="0">
                <a:latin typeface="Consolas" panose="020B0609020204030204" pitchFamily="49" charset="0"/>
                <a:ea typeface="Times New Roman" panose="02020603050405020304" pitchFamily="18" charset="0"/>
              </a:rPr>
              <a:t>UVM_OBJECT_UTILS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 crave::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crv_object_name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name = "</a:t>
            </a:r>
            <a:r>
              <a:rPr lang="en-US" sz="2475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") :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uvm_randomized_sequence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&lt;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&gt; ( name 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cout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&lt;&lt; "Entered constructor of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" &lt;&lt;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endl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225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body()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(), "</a:t>
            </a:r>
            <a:r>
              <a:rPr lang="en-US" sz="247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Starting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47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",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= new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("</a:t>
            </a:r>
            <a:r>
              <a:rPr lang="en-US" sz="2475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hburstValue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ahbConfig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::HBURST_SINGLE;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-&gt;start(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m_sequencer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(), "</a:t>
            </a:r>
            <a:r>
              <a:rPr lang="en-US" sz="247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Finishing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47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",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};</a:t>
            </a:r>
            <a:r>
              <a:rPr lang="en-US" sz="2250" dirty="0">
                <a:latin typeface="Consolas" panose="020B0609020204030204" pitchFamily="49" charset="0"/>
              </a:rPr>
              <a:t> </a:t>
            </a:r>
            <a:r>
              <a:rPr lang="en-US" dirty="0">
                <a:latin typeface="Consolas" panose="020B0609020204030204" pitchFamily="49" charset="0"/>
              </a:rPr>
              <a:t> 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943600" y="2971800"/>
            <a:ext cx="1543050" cy="0"/>
          </a:xfrm>
          <a:prstGeom prst="line">
            <a:avLst/>
          </a:prstGeom>
          <a:ln w="22225" cmpd="thinThick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8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Base </a:t>
            </a:r>
            <a:r>
              <a:rPr lang="en-US" b="1" dirty="0" smtClean="0"/>
              <a:t>Sequence </a:t>
            </a:r>
            <a:r>
              <a:rPr lang="en-US" b="1" dirty="0"/>
              <a:t>W</a:t>
            </a:r>
            <a:r>
              <a:rPr lang="en-US" b="1" dirty="0" smtClean="0"/>
              <a:t>ith CRV_VARIABLE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39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: </a:t>
            </a:r>
            <a:r>
              <a:rPr lang="en-US" sz="39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uvm_randomized_sequence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&lt;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&gt;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39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: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UVM_OBJECT_UTILS(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crv_variable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&lt;uint8_t  &gt;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xactType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crv_variable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&lt;unsigned &gt;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;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crv_variable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&lt;unsigned &gt;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dataValue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;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unsigned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hburstValue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hsizeValue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unsigned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readData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unsigned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returnResp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 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 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crave::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crv_object_name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name = "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") :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uvm_randomized_sequence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&lt;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&gt; ( name 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virtual ~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()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};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300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body()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(), "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Starting sequence 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",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rsp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= new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rsp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= new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single_wr_rd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addrValue,xactType,dataValue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rsp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  <a:endParaRPr lang="en-US" sz="3000" dirty="0"/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/>
              <a:t>        }      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2700" dirty="0"/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1"/>
            <a:ext cx="4038600" cy="3394473"/>
          </a:xfrm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/* Method for initiating single writes/reads to particular address with specific data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*/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9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single_wr_rd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(unsigned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, unsigned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xactType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, unsigned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dataValue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rsp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9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(), "Initiating non-burst accesses",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this-&gt;randomize();</a:t>
            </a:r>
            <a:endParaRPr lang="en-US" sz="75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haddr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=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hsel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= 1;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hready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= 1;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htrans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ahbConfig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::HTRANS_NONSEQ;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hsize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hsizeValue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75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hwrite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xactType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9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UVM_DO_WITH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75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75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haddr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() == </a:t>
            </a:r>
            <a:r>
              <a:rPr lang="en-US" sz="75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9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(), "Exiting non-burst accesses",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}</a:t>
            </a:r>
            <a:r>
              <a:rPr lang="en-US" sz="750" dirty="0"/>
              <a:t>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Potential benefits of UVM-SystemC methodology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Less</a:t>
            </a:r>
            <a:r>
              <a:rPr lang="de-DE" dirty="0" smtClean="0"/>
              <a:t> design time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testbench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pPr lvl="1"/>
            <a:r>
              <a:rPr lang="de-DE" dirty="0" smtClean="0"/>
              <a:t>Base </a:t>
            </a:r>
            <a:r>
              <a:rPr lang="de-DE" dirty="0" err="1" smtClean="0"/>
              <a:t>library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ports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callbacks</a:t>
            </a:r>
            <a:endParaRPr lang="de-DE" dirty="0" smtClean="0"/>
          </a:p>
          <a:p>
            <a:r>
              <a:rPr lang="de-DE" dirty="0" smtClean="0"/>
              <a:t>Low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curve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IP</a:t>
            </a:r>
          </a:p>
          <a:p>
            <a:pPr lvl="1"/>
            <a:r>
              <a:rPr lang="de-DE" dirty="0" err="1" smtClean="0"/>
              <a:t>Testbench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in </a:t>
            </a:r>
            <a:r>
              <a:rPr lang="de-DE" dirty="0" err="1" smtClean="0"/>
              <a:t>verification</a:t>
            </a:r>
            <a:r>
              <a:rPr lang="de-DE" dirty="0" smtClean="0"/>
              <a:t> </a:t>
            </a:r>
            <a:r>
              <a:rPr lang="de-DE" dirty="0" err="1" smtClean="0"/>
              <a:t>circles</a:t>
            </a:r>
            <a:endParaRPr lang="de-DE" dirty="0" smtClean="0"/>
          </a:p>
          <a:p>
            <a:r>
              <a:rPr lang="de-DE" dirty="0" err="1" smtClean="0"/>
              <a:t>Less</a:t>
            </a:r>
            <a:r>
              <a:rPr lang="de-DE" dirty="0" smtClean="0"/>
              <a:t> time in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coding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IP </a:t>
            </a:r>
            <a:r>
              <a:rPr lang="de-DE" dirty="0" err="1" smtClean="0"/>
              <a:t>validation</a:t>
            </a:r>
            <a:r>
              <a:rPr lang="de-DE" dirty="0" smtClean="0"/>
              <a:t> at </a:t>
            </a:r>
            <a:r>
              <a:rPr lang="de-DE" dirty="0" err="1" smtClean="0"/>
              <a:t>SoC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UVM-SV</a:t>
            </a:r>
          </a:p>
          <a:p>
            <a:pPr lvl="1"/>
            <a:r>
              <a:rPr lang="de-DE" dirty="0" smtClean="0"/>
              <a:t>Langauge specific updates between SC and SV via simple script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Reduced coding time for testbench components for IP at SoC level</a:t>
            </a:r>
          </a:p>
          <a:p>
            <a:pPr lvl="1"/>
            <a:r>
              <a:rPr lang="de-DE" dirty="0" smtClean="0"/>
              <a:t>Re-use of custom bus functional model written at IP level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err="1" smtClean="0"/>
              <a:t>Reduced</a:t>
            </a:r>
            <a:r>
              <a:rPr lang="de-DE" dirty="0" smtClean="0"/>
              <a:t> man power </a:t>
            </a:r>
            <a:r>
              <a:rPr lang="de-DE" dirty="0" err="1" smtClean="0"/>
              <a:t>required</a:t>
            </a:r>
            <a:endParaRPr lang="de-DE" dirty="0" smtClean="0"/>
          </a:p>
          <a:p>
            <a:pPr lvl="1"/>
            <a:r>
              <a:rPr lang="de-DE" dirty="0" smtClean="0"/>
              <a:t>Same </a:t>
            </a:r>
            <a:r>
              <a:rPr lang="de-DE" dirty="0" err="1" smtClean="0"/>
              <a:t>owner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on IP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</a:t>
            </a:r>
            <a:r>
              <a:rPr lang="de-DE" dirty="0" smtClean="0"/>
              <a:t> </a:t>
            </a:r>
            <a:r>
              <a:rPr lang="de-DE" dirty="0" err="1" smtClean="0"/>
              <a:t>validation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Conversion Capabilities of the UVM-SC to UVM-SV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class extension syntax</a:t>
            </a:r>
          </a:p>
          <a:p>
            <a:pPr lvl="1"/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dirty="0" err="1">
                <a:latin typeface="Consolas" panose="020B0609020204030204" pitchFamily="49" charset="0"/>
              </a:rPr>
              <a:t>ahb_transaction</a:t>
            </a:r>
            <a:r>
              <a:rPr lang="en-US" sz="1125" dirty="0">
                <a:latin typeface="Consolas" panose="020B0609020204030204" pitchFamily="49" charset="0"/>
              </a:rPr>
              <a:t> : </a:t>
            </a:r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dirty="0" err="1">
                <a:latin typeface="Consolas" panose="020B0609020204030204" pitchFamily="49" charset="0"/>
              </a:rPr>
              <a:t>uvm_randomized_sequence_item</a:t>
            </a:r>
            <a:r>
              <a:rPr lang="en-US" sz="1125" dirty="0">
                <a:latin typeface="Consolas" panose="020B0609020204030204" pitchFamily="49" charset="0"/>
              </a:rPr>
              <a:t> </a:t>
            </a:r>
            <a:r>
              <a:rPr lang="en-US" sz="1125" dirty="0">
                <a:solidFill>
                  <a:srgbClr val="00B050"/>
                </a:solidFill>
                <a:latin typeface="Consolas" panose="020B0609020204030204" pitchFamily="49" charset="0"/>
              </a:rPr>
              <a:t>to</a:t>
            </a:r>
          </a:p>
          <a:p>
            <a:pPr marL="342900" lvl="1" indent="0">
              <a:buNone/>
            </a:pPr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class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dirty="0" err="1">
                <a:latin typeface="Consolas" panose="020B0609020204030204" pitchFamily="49" charset="0"/>
              </a:rPr>
              <a:t>ahb_transaction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extends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dirty="0" err="1">
                <a:latin typeface="Consolas" panose="020B0609020204030204" pitchFamily="49" charset="0"/>
              </a:rPr>
              <a:t>uvm_randomized_sequence_item</a:t>
            </a:r>
            <a:endParaRPr lang="en-US" sz="1125" dirty="0">
              <a:solidFill>
                <a:srgbClr val="00B050"/>
              </a:solidFill>
            </a:endParaRPr>
          </a:p>
          <a:p>
            <a:r>
              <a:rPr lang="en-US" dirty="0" smtClean="0"/>
              <a:t>Updating the component phase arguments</a:t>
            </a:r>
          </a:p>
          <a:p>
            <a:pPr lvl="1"/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1200" dirty="0">
                <a:latin typeface="Consolas" panose="020B0609020204030204" pitchFamily="49" charset="0"/>
              </a:rPr>
              <a:t> </a:t>
            </a:r>
            <a:r>
              <a:rPr lang="en-US" sz="1200" dirty="0" err="1">
                <a:latin typeface="Consolas" panose="020B0609020204030204" pitchFamily="49" charset="0"/>
              </a:rPr>
              <a:t>run_phase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uvm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uvm_phase</a:t>
            </a:r>
            <a:r>
              <a:rPr lang="en-US" sz="1200" dirty="0">
                <a:latin typeface="Consolas" panose="020B0609020204030204" pitchFamily="49" charset="0"/>
              </a:rPr>
              <a:t>&amp; phase)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to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function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1200" dirty="0">
                <a:latin typeface="Consolas" panose="020B0609020204030204" pitchFamily="49" charset="0"/>
              </a:rPr>
              <a:t> </a:t>
            </a:r>
            <a:r>
              <a:rPr lang="en-US" sz="1200" dirty="0" err="1">
                <a:latin typeface="Consolas" panose="020B0609020204030204" pitchFamily="49" charset="0"/>
              </a:rPr>
              <a:t>run_phase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uvm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uvm_phase</a:t>
            </a:r>
            <a:r>
              <a:rPr lang="en-US" sz="1200" dirty="0">
                <a:latin typeface="Consolas" panose="020B0609020204030204" pitchFamily="49" charset="0"/>
              </a:rPr>
              <a:t> phase)</a:t>
            </a:r>
            <a:endParaRPr lang="en-US" sz="1200" dirty="0"/>
          </a:p>
          <a:p>
            <a:r>
              <a:rPr lang="en-US" dirty="0" smtClean="0"/>
              <a:t>Modifying the constructor calls</a:t>
            </a:r>
          </a:p>
          <a:p>
            <a:pPr lvl="1"/>
            <a:r>
              <a:rPr lang="en-US" sz="1200" b="1" dirty="0" err="1">
                <a:latin typeface="Consolas" panose="020B0609020204030204" pitchFamily="49" charset="0"/>
              </a:rPr>
              <a:t>ahb_driver</a:t>
            </a:r>
            <a:r>
              <a:rPr lang="en-US" sz="1200" dirty="0">
                <a:latin typeface="Consolas" panose="020B0609020204030204" pitchFamily="49" charset="0"/>
              </a:rPr>
              <a:t>( </a:t>
            </a:r>
            <a:r>
              <a:rPr lang="en-US" sz="1200" dirty="0" err="1">
                <a:latin typeface="Consolas" panose="020B0609020204030204" pitchFamily="49" charset="0"/>
              </a:rPr>
              <a:t>uvm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uvm_component_name</a:t>
            </a:r>
            <a:r>
              <a:rPr lang="en-US" sz="1200" dirty="0">
                <a:latin typeface="Consolas" panose="020B0609020204030204" pitchFamily="49" charset="0"/>
              </a:rPr>
              <a:t> name = "</a:t>
            </a:r>
            <a:r>
              <a:rPr lang="en-US" sz="1200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ahb_driver</a:t>
            </a:r>
            <a:r>
              <a:rPr lang="en-US" sz="1200" dirty="0">
                <a:latin typeface="Consolas" panose="020B0609020204030204" pitchFamily="49" charset="0"/>
              </a:rPr>
              <a:t>"):</a:t>
            </a:r>
            <a:r>
              <a:rPr lang="en-US" sz="90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      </a:t>
            </a:r>
            <a:r>
              <a:rPr lang="en-US" sz="1200" dirty="0" err="1">
                <a:latin typeface="Consolas" panose="020B0609020204030204" pitchFamily="49" charset="0"/>
              </a:rPr>
              <a:t>uvm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uvm_driver</a:t>
            </a:r>
            <a:r>
              <a:rPr lang="en-US" sz="1200" dirty="0"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latin typeface="Consolas" panose="020B0609020204030204" pitchFamily="49" charset="0"/>
              </a:rPr>
              <a:t>ahb_transaction</a:t>
            </a:r>
            <a:r>
              <a:rPr lang="en-US" sz="1200" dirty="0">
                <a:latin typeface="Consolas" panose="020B0609020204030204" pitchFamily="49" charset="0"/>
              </a:rPr>
              <a:t>&gt;( name ),</a:t>
            </a:r>
            <a:r>
              <a:rPr lang="en-US" sz="1200" dirty="0" err="1">
                <a:latin typeface="Consolas" panose="020B0609020204030204" pitchFamily="49" charset="0"/>
              </a:rPr>
              <a:t>ahb_pipeline_lock</a:t>
            </a:r>
            <a:r>
              <a:rPr lang="en-US" sz="1200" dirty="0">
                <a:latin typeface="Consolas" panose="020B0609020204030204" pitchFamily="49" charset="0"/>
              </a:rPr>
              <a:t>(1)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      { ...  }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to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 function</a:t>
            </a:r>
            <a:r>
              <a:rPr lang="en-US" sz="1200" dirty="0">
                <a:latin typeface="Consolas" panose="020B0609020204030204" pitchFamily="49" charset="0"/>
              </a:rPr>
              <a:t> new (string name = "</a:t>
            </a:r>
            <a:r>
              <a:rPr lang="en-US" sz="1200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ahb_driver</a:t>
            </a:r>
            <a:r>
              <a:rPr lang="en-US" sz="1200" dirty="0">
                <a:latin typeface="Consolas" panose="020B0609020204030204" pitchFamily="49" charset="0"/>
              </a:rPr>
              <a:t>"):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      </a:t>
            </a:r>
            <a:r>
              <a:rPr lang="en-US" sz="1200" dirty="0" err="1">
                <a:latin typeface="Consolas" panose="020B0609020204030204" pitchFamily="49" charset="0"/>
              </a:rPr>
              <a:t>super.new</a:t>
            </a:r>
            <a:r>
              <a:rPr lang="en-US" sz="1200" dirty="0">
                <a:latin typeface="Consolas" panose="020B0609020204030204" pitchFamily="49" charset="0"/>
              </a:rPr>
              <a:t>(name);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 </a:t>
            </a:r>
            <a:r>
              <a:rPr lang="en-US" sz="1200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endfunction</a:t>
            </a:r>
            <a:endParaRPr lang="en-US" dirty="0" smtClean="0"/>
          </a:p>
          <a:p>
            <a:r>
              <a:rPr lang="en-US" dirty="0" smtClean="0"/>
              <a:t>Replacing loop constructor brackets with begin-end</a:t>
            </a:r>
          </a:p>
          <a:p>
            <a:pPr lvl="1"/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1050" b="1" dirty="0">
                <a:latin typeface="Consolas" panose="020B0609020204030204" pitchFamily="49" charset="0"/>
              </a:rPr>
              <a:t>(!</a:t>
            </a:r>
            <a:r>
              <a:rPr lang="en-US" sz="1050" b="1" dirty="0" err="1">
                <a:latin typeface="Consolas" panose="020B0609020204030204" pitchFamily="49" charset="0"/>
              </a:rPr>
              <a:t>uvm_config_db</a:t>
            </a:r>
            <a:r>
              <a:rPr lang="en-US" sz="1050" b="1" dirty="0">
                <a:latin typeface="Consolas" panose="020B0609020204030204" pitchFamily="49" charset="0"/>
              </a:rPr>
              <a:t>&lt;</a:t>
            </a:r>
            <a:r>
              <a:rPr lang="en-US" sz="1050" b="1" dirty="0" err="1">
                <a:latin typeface="Consolas" panose="020B0609020204030204" pitchFamily="49" charset="0"/>
              </a:rPr>
              <a:t>ahb_if</a:t>
            </a:r>
            <a:r>
              <a:rPr lang="en-US" sz="1050" b="1" dirty="0">
                <a:latin typeface="Consolas" panose="020B0609020204030204" pitchFamily="49" charset="0"/>
              </a:rPr>
              <a:t>*&gt;::get(</a:t>
            </a: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105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 err="1">
                <a:latin typeface="Consolas" panose="020B0609020204030204" pitchFamily="49" charset="0"/>
              </a:rPr>
              <a:t>ahb_vif</a:t>
            </a:r>
            <a:r>
              <a:rPr lang="en-US" sz="1050" b="1" dirty="0">
                <a:latin typeface="Consolas" panose="020B0609020204030204" pitchFamily="49" charset="0"/>
              </a:rPr>
              <a:t>)) { …      } </a:t>
            </a:r>
            <a:r>
              <a:rPr lang="en-US" sz="1050" dirty="0">
                <a:solidFill>
                  <a:srgbClr val="00B050"/>
                </a:solidFill>
                <a:latin typeface="Consolas" panose="020B0609020204030204" pitchFamily="49" charset="0"/>
              </a:rPr>
              <a:t>to</a:t>
            </a:r>
          </a:p>
          <a:p>
            <a:pPr marL="342900" lvl="1" indent="0">
              <a:buNone/>
            </a:pP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if</a:t>
            </a:r>
            <a:r>
              <a:rPr lang="en-US" sz="1050" b="1" dirty="0">
                <a:latin typeface="Consolas" panose="020B0609020204030204" pitchFamily="49" charset="0"/>
              </a:rPr>
              <a:t>(!</a:t>
            </a:r>
            <a:r>
              <a:rPr lang="en-US" sz="1050" b="1" dirty="0" err="1">
                <a:latin typeface="Consolas" panose="020B0609020204030204" pitchFamily="49" charset="0"/>
              </a:rPr>
              <a:t>uvm_config_db</a:t>
            </a:r>
            <a:r>
              <a:rPr lang="en-US" sz="1050" b="1" dirty="0">
                <a:latin typeface="Consolas" panose="020B0609020204030204" pitchFamily="49" charset="0"/>
              </a:rPr>
              <a:t>&lt;</a:t>
            </a:r>
            <a:r>
              <a:rPr lang="en-US" sz="1050" b="1" dirty="0" err="1">
                <a:latin typeface="Consolas" panose="020B0609020204030204" pitchFamily="49" charset="0"/>
              </a:rPr>
              <a:t>ahb_if</a:t>
            </a:r>
            <a:r>
              <a:rPr lang="en-US" sz="1050" b="1" dirty="0">
                <a:latin typeface="Consolas" panose="020B0609020204030204" pitchFamily="49" charset="0"/>
              </a:rPr>
              <a:t>*&gt;::get(</a:t>
            </a: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105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 err="1">
                <a:latin typeface="Consolas" panose="020B0609020204030204" pitchFamily="49" charset="0"/>
              </a:rPr>
              <a:t>ahb_vif</a:t>
            </a:r>
            <a:r>
              <a:rPr lang="en-US" sz="1050" b="1" dirty="0">
                <a:latin typeface="Consolas" panose="020B0609020204030204" pitchFamily="49" charset="0"/>
              </a:rPr>
              <a:t>)) </a:t>
            </a: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begin</a:t>
            </a:r>
            <a:r>
              <a:rPr lang="en-US" sz="1050" b="1" dirty="0">
                <a:latin typeface="Consolas" panose="020B0609020204030204" pitchFamily="49" charset="0"/>
              </a:rPr>
              <a:t> …      </a:t>
            </a: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end</a:t>
            </a:r>
          </a:p>
          <a:p>
            <a:pPr lvl="1"/>
            <a:endParaRPr lang="en-US" sz="1050" b="1" dirty="0">
              <a:latin typeface="Consolas" panose="020B0609020204030204" pitchFamily="49" charset="0"/>
            </a:endParaRPr>
          </a:p>
          <a:p>
            <a:pPr lvl="1"/>
            <a:endParaRPr lang="en-US" sz="1200" dirty="0"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UVM-SystemC based validation framework enables development of </a:t>
            </a:r>
            <a:r>
              <a:rPr lang="en-US" b="1" dirty="0" smtClean="0"/>
              <a:t>configurable</a:t>
            </a:r>
            <a:r>
              <a:rPr lang="en-US" dirty="0" smtClean="0"/>
              <a:t>, </a:t>
            </a:r>
            <a:r>
              <a:rPr lang="en-US" b="1" dirty="0" smtClean="0"/>
              <a:t>re-usable</a:t>
            </a:r>
            <a:r>
              <a:rPr lang="en-US" dirty="0" smtClean="0"/>
              <a:t> and </a:t>
            </a:r>
            <a:r>
              <a:rPr lang="en-US" b="1" dirty="0" smtClean="0"/>
              <a:t>structured</a:t>
            </a:r>
            <a:r>
              <a:rPr lang="en-US" dirty="0" smtClean="0"/>
              <a:t> components</a:t>
            </a:r>
          </a:p>
          <a:p>
            <a:r>
              <a:rPr lang="en-US" dirty="0" smtClean="0"/>
              <a:t>S</a:t>
            </a:r>
            <a:r>
              <a:rPr lang="en-US" dirty="0" smtClean="0"/>
              <a:t>tandard </a:t>
            </a:r>
            <a:r>
              <a:rPr lang="en-US" dirty="0" smtClean="0"/>
              <a:t>implementation technique enables resilient testbench across multiple users</a:t>
            </a:r>
          </a:p>
          <a:p>
            <a:r>
              <a:rPr lang="en-US" smtClean="0"/>
              <a:t>UVM-SC m</a:t>
            </a:r>
            <a:r>
              <a:rPr lang="en-US" smtClean="0"/>
              <a:t>ethodology </a:t>
            </a:r>
            <a:r>
              <a:rPr lang="en-US" dirty="0"/>
              <a:t>should be adopted across companies and EDA vendors to make validation truly language </a:t>
            </a:r>
            <a:r>
              <a:rPr lang="en-US" dirty="0" smtClean="0"/>
              <a:t>agnostic</a:t>
            </a:r>
            <a:r>
              <a:rPr lang="en-US" dirty="0"/>
              <a:t> </a:t>
            </a:r>
            <a:r>
              <a:rPr lang="en-US" dirty="0" smtClean="0"/>
              <a:t>and enhance the UVM-SystemC VIP portfolio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28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990600"/>
          </a:xfrm>
        </p:spPr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80060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UVM-</a:t>
            </a:r>
            <a:r>
              <a:rPr lang="en-US" dirty="0" err="1" smtClean="0">
                <a:solidFill>
                  <a:schemeClr val="tx1"/>
                </a:solidFill>
              </a:rPr>
              <a:t>SystemC</a:t>
            </a:r>
            <a:r>
              <a:rPr lang="en-US" dirty="0" smtClean="0">
                <a:solidFill>
                  <a:schemeClr val="tx1"/>
                </a:solidFill>
              </a:rPr>
              <a:t> = UVM implemented in </a:t>
            </a:r>
            <a:r>
              <a:rPr lang="en-US" dirty="0" err="1" smtClean="0">
                <a:solidFill>
                  <a:schemeClr val="tx1"/>
                </a:solidFill>
              </a:rPr>
              <a:t>SystemC</a:t>
            </a:r>
            <a:r>
              <a:rPr lang="en-US" dirty="0" smtClean="0">
                <a:solidFill>
                  <a:schemeClr val="tx1"/>
                </a:solidFill>
              </a:rPr>
              <a:t>/C++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structured nor unified verification methodology available for ESL designs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Porting UVM to </a:t>
            </a:r>
            <a:r>
              <a:rPr lang="en-US" dirty="0" err="1" smtClean="0">
                <a:solidFill>
                  <a:schemeClr val="tx1"/>
                </a:solidFill>
              </a:rPr>
              <a:t>SystemC</a:t>
            </a:r>
            <a:r>
              <a:rPr lang="en-US" dirty="0" smtClean="0">
                <a:solidFill>
                  <a:schemeClr val="tx1"/>
                </a:solidFill>
              </a:rPr>
              <a:t>/C++ enables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Re-use tests and test benches across verification (simulation) and validation (HW-prototyping) platforms.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Verification components can be re-used across block and system level.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Target to make UVM truly </a:t>
            </a:r>
            <a:r>
              <a:rPr lang="en-US" i="1" dirty="0" smtClean="0">
                <a:solidFill>
                  <a:schemeClr val="tx1"/>
                </a:solidFill>
              </a:rPr>
              <a:t>universal</a:t>
            </a:r>
            <a:r>
              <a:rPr lang="en-US" dirty="0" smtClean="0">
                <a:solidFill>
                  <a:schemeClr val="tx1"/>
                </a:solidFill>
              </a:rPr>
              <a:t>, not tied to a particular language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2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Part 1: </a:t>
            </a:r>
            <a:r>
              <a:rPr lang="de-DE" dirty="0" err="1" smtClean="0"/>
              <a:t>Previously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verification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Conventional SystemC Testbench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Custom test functions &amp; test engine</a:t>
            </a:r>
          </a:p>
          <a:p>
            <a:pPr lvl="1"/>
            <a:r>
              <a:rPr lang="en-US" dirty="0" smtClean="0"/>
              <a:t>test functions (test ports) created to mimic bus transaction drivers; one per transaction type</a:t>
            </a:r>
          </a:p>
          <a:p>
            <a:pPr lvl="1"/>
            <a:r>
              <a:rPr lang="en-US" dirty="0" smtClean="0"/>
              <a:t>Individual functions for each test scenarios</a:t>
            </a:r>
          </a:p>
          <a:p>
            <a:r>
              <a:rPr lang="en-US" dirty="0" smtClean="0"/>
              <a:t>Distinct methods for writes and reads</a:t>
            </a:r>
          </a:p>
          <a:p>
            <a:pPr lvl="1"/>
            <a:r>
              <a:rPr lang="en-US" dirty="0" smtClean="0"/>
              <a:t>Number of methods depends on types of valid write/read as per the protocol being implemented viz. single, burst, posted or non-posted</a:t>
            </a:r>
          </a:p>
          <a:p>
            <a:r>
              <a:rPr lang="en-US" dirty="0" smtClean="0"/>
              <a:t>Self-checking and parametrized tests</a:t>
            </a:r>
          </a:p>
          <a:p>
            <a:r>
              <a:rPr lang="en-US" dirty="0" smtClean="0"/>
              <a:t>Additional task created for running multiple tests in parallel from different interfaces</a:t>
            </a:r>
          </a:p>
          <a:p>
            <a:pPr lvl="1"/>
            <a:r>
              <a:rPr lang="en-US" dirty="0" smtClean="0"/>
              <a:t>Vector classes used to keep track of test functions being launched from each interface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4648200" y="2897386"/>
          <a:ext cx="40386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3" imgW="7067687" imgH="3000375" progId="Visio.Drawing.15">
                  <p:embed/>
                </p:oleObj>
              </mc:Choice>
              <mc:Fallback>
                <p:oleObj name="Visio" r:id="rId3" imgW="7067687" imgH="300037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97386"/>
                        <a:ext cx="40386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841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6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 and Potential reasons for UVM-SystemC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Limitations of </a:t>
            </a:r>
            <a:r>
              <a:rPr lang="en-US" dirty="0"/>
              <a:t>N</a:t>
            </a:r>
            <a:r>
              <a:rPr lang="en-US" dirty="0" smtClean="0"/>
              <a:t>on-UVM-SC </a:t>
            </a:r>
            <a:r>
              <a:rPr lang="en-US" dirty="0" err="1" smtClean="0"/>
              <a:t>testbench</a:t>
            </a:r>
            <a:endParaRPr lang="en-US" dirty="0" smtClean="0"/>
          </a:p>
          <a:p>
            <a:pPr lvl="1"/>
            <a:r>
              <a:rPr lang="en-US" dirty="0"/>
              <a:t>Higher </a:t>
            </a:r>
            <a:r>
              <a:rPr lang="en-US" dirty="0" smtClean="0"/>
              <a:t>learning curve </a:t>
            </a:r>
            <a:r>
              <a:rPr lang="en-US" dirty="0"/>
              <a:t>for new </a:t>
            </a:r>
            <a:r>
              <a:rPr lang="en-US" dirty="0" smtClean="0"/>
              <a:t>user as TB has no standardized architecture</a:t>
            </a:r>
            <a:endParaRPr lang="en-US" dirty="0"/>
          </a:p>
          <a:p>
            <a:pPr lvl="1"/>
            <a:r>
              <a:rPr lang="en-US" dirty="0"/>
              <a:t>Minimal reuse of tests/components across projects</a:t>
            </a:r>
          </a:p>
          <a:p>
            <a:pPr lvl="1"/>
            <a:r>
              <a:rPr lang="en-US" dirty="0"/>
              <a:t>Configurability of testbench is </a:t>
            </a:r>
            <a:r>
              <a:rPr lang="en-US" dirty="0" smtClean="0"/>
              <a:t>limited</a:t>
            </a:r>
          </a:p>
          <a:p>
            <a:pPr lvl="1"/>
            <a:r>
              <a:rPr lang="en-US" dirty="0" smtClean="0"/>
              <a:t>Inadequate constrained randomization</a:t>
            </a:r>
            <a:endParaRPr lang="en-US" dirty="0"/>
          </a:p>
          <a:p>
            <a:pPr lvl="1"/>
            <a:r>
              <a:rPr lang="en-US" dirty="0" smtClean="0"/>
              <a:t>Narrow scope of IP to </a:t>
            </a:r>
            <a:r>
              <a:rPr lang="en-US" dirty="0" err="1" smtClean="0"/>
              <a:t>SoC</a:t>
            </a:r>
            <a:r>
              <a:rPr lang="en-US" dirty="0" smtClean="0"/>
              <a:t> reuse (</a:t>
            </a:r>
            <a:r>
              <a:rPr lang="en-US" dirty="0" err="1" smtClean="0"/>
              <a:t>SoC</a:t>
            </a:r>
            <a:r>
              <a:rPr lang="en-US" dirty="0" smtClean="0"/>
              <a:t> usually has UVM-SV based framework)</a:t>
            </a:r>
          </a:p>
          <a:p>
            <a:r>
              <a:rPr lang="en-US" dirty="0" smtClean="0"/>
              <a:t>Reasons for UVM-SC adoption: </a:t>
            </a:r>
          </a:p>
          <a:p>
            <a:pPr lvl="1"/>
            <a:r>
              <a:rPr lang="en-US" dirty="0" smtClean="0"/>
              <a:t>Re-usability</a:t>
            </a:r>
          </a:p>
          <a:p>
            <a:pPr lvl="1"/>
            <a:r>
              <a:rPr lang="en-US" dirty="0" smtClean="0"/>
              <a:t>Configurability</a:t>
            </a:r>
          </a:p>
          <a:p>
            <a:pPr lvl="1"/>
            <a:r>
              <a:rPr lang="en-US" dirty="0" smtClean="0"/>
              <a:t>Constrained randomization</a:t>
            </a:r>
          </a:p>
          <a:p>
            <a:pPr lvl="1"/>
            <a:r>
              <a:rPr lang="en-US" dirty="0" smtClean="0"/>
              <a:t>Standardization across languages</a:t>
            </a:r>
          </a:p>
          <a:p>
            <a:pPr lvl="1"/>
            <a:r>
              <a:rPr lang="en-US" dirty="0" smtClean="0"/>
              <a:t>Easier adoption for UVM-SV users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to UVM-SystemC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UVM-SystemC = UVM implemented in SystemC/C++</a:t>
            </a:r>
          </a:p>
          <a:p>
            <a:r>
              <a:rPr lang="en-US" dirty="0"/>
              <a:t>No structured nor unified verification methodology available for ESL designs</a:t>
            </a:r>
          </a:p>
          <a:p>
            <a:r>
              <a:rPr lang="en-US" dirty="0"/>
              <a:t>Porting UVM to SystemC/C++ enables</a:t>
            </a:r>
          </a:p>
          <a:p>
            <a:pPr lvl="1"/>
            <a:r>
              <a:rPr lang="en-US" dirty="0"/>
              <a:t>Re-use tests and test benches across verification (simulation) and validation (HW-prototyping) platforms.</a:t>
            </a:r>
          </a:p>
          <a:p>
            <a:pPr lvl="1"/>
            <a:r>
              <a:rPr lang="en-US" dirty="0"/>
              <a:t>Verification components can be re-used across block and system level.</a:t>
            </a:r>
          </a:p>
          <a:p>
            <a:r>
              <a:rPr lang="en-US" dirty="0"/>
              <a:t>Target to make UVM truly </a:t>
            </a:r>
            <a:r>
              <a:rPr lang="en-US" i="1" dirty="0"/>
              <a:t>universal</a:t>
            </a:r>
            <a:r>
              <a:rPr lang="en-US" dirty="0"/>
              <a:t>, not tied to a particular language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Migrating to UVM-SystemC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UVM-SystemC adheres to the UVM-</a:t>
            </a:r>
            <a:r>
              <a:rPr lang="en-US" dirty="0" err="1" smtClean="0"/>
              <a:t>SystemVerilog</a:t>
            </a:r>
            <a:r>
              <a:rPr lang="en-US" dirty="0" smtClean="0"/>
              <a:t> </a:t>
            </a:r>
            <a:r>
              <a:rPr lang="en-US" dirty="0"/>
              <a:t>standard </a:t>
            </a:r>
            <a:r>
              <a:rPr lang="en-US" dirty="0" smtClean="0"/>
              <a:t>layered architecture</a:t>
            </a:r>
          </a:p>
          <a:p>
            <a:pPr lvl="1"/>
            <a:r>
              <a:rPr lang="en-US" dirty="0" smtClean="0"/>
              <a:t>Migration of previous components to their respective layers required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8" name="Object 5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4648200" y="2399667"/>
          <a:ext cx="4038600" cy="2709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99667"/>
                        <a:ext cx="4038600" cy="2709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3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interface and transaction classes as needed by the protocol</a:t>
            </a:r>
          </a:p>
          <a:p>
            <a:r>
              <a:rPr lang="en-US" dirty="0" smtClean="0"/>
              <a:t>Connect DUT to the interface</a:t>
            </a:r>
          </a:p>
          <a:p>
            <a:r>
              <a:rPr lang="en-US" dirty="0" smtClean="0"/>
              <a:t>Pass this interface to other components throughout the </a:t>
            </a:r>
            <a:r>
              <a:rPr lang="en-US" dirty="0" err="1" smtClean="0"/>
              <a:t>testbench</a:t>
            </a:r>
            <a:r>
              <a:rPr lang="en-US" dirty="0" smtClean="0"/>
              <a:t> hierarchy</a:t>
            </a:r>
          </a:p>
          <a:p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4648200" y="2057401"/>
            <a:ext cx="4038600" cy="3394472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1050" noProof="1">
                <a:latin typeface="Consolas" panose="020B0609020204030204" pitchFamily="49" charset="0"/>
              </a:rPr>
              <a:t> </a:t>
            </a:r>
            <a:r>
              <a:rPr lang="en-US" sz="1050" b="1" noProof="1">
                <a:latin typeface="Consolas" panose="020B0609020204030204" pitchFamily="49" charset="0"/>
              </a:rPr>
              <a:t>sc_main</a:t>
            </a:r>
            <a:r>
              <a:rPr lang="en-US" sz="1050" noProof="1">
                <a:latin typeface="Consolas" panose="020B0609020204030204" pitchFamily="49" charset="0"/>
              </a:rPr>
              <a:t>(</a:t>
            </a:r>
            <a:r>
              <a:rPr lang="en-US" sz="1050" noProof="1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1050" noProof="1">
                <a:latin typeface="Consolas" panose="020B0609020204030204" pitchFamily="49" charset="0"/>
              </a:rPr>
              <a:t>, </a:t>
            </a:r>
            <a:r>
              <a:rPr lang="en-US" sz="1050" noProof="1">
                <a:solidFill>
                  <a:srgbClr val="00B050"/>
                </a:solidFill>
                <a:latin typeface="Consolas" panose="020B0609020204030204" pitchFamily="49" charset="0"/>
              </a:rPr>
              <a:t>char</a:t>
            </a:r>
            <a:r>
              <a:rPr lang="en-US" sz="1050" noProof="1">
                <a:latin typeface="Consolas" panose="020B0609020204030204" pitchFamily="49" charset="0"/>
              </a:rPr>
              <a:t>*[]) {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ahb_clk_reset_gen* clk_rst_gen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    = </a:t>
            </a:r>
            <a:r>
              <a:rPr lang="en-US" sz="1050" b="1" noProof="1">
                <a:solidFill>
                  <a:srgbClr val="006699"/>
                </a:solidFill>
                <a:latin typeface="Consolas" panose="020B0609020204030204" pitchFamily="49" charset="0"/>
              </a:rPr>
              <a:t>new</a:t>
            </a:r>
            <a:r>
              <a:rPr lang="en-US" sz="1050" noProof="1">
                <a:latin typeface="Consolas" panose="020B0609020204030204" pitchFamily="49" charset="0"/>
              </a:rPr>
              <a:t> ahb_clk_reset_gen("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clk_rst_gen</a:t>
            </a:r>
            <a:r>
              <a:rPr lang="en-US" sz="1050" noProof="1">
                <a:latin typeface="Consolas" panose="020B0609020204030204" pitchFamily="49" charset="0"/>
              </a:rPr>
              <a:t>");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ahb_if* dut_if_in = </a:t>
            </a:r>
            <a:r>
              <a:rPr lang="en-US" sz="1050" b="1" noProof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1050" noProof="1">
                <a:latin typeface="Consolas" panose="020B0609020204030204" pitchFamily="49" charset="0"/>
              </a:rPr>
              <a:t> ahb_if("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dut_if_in</a:t>
            </a:r>
            <a:r>
              <a:rPr lang="en-US" sz="1050" noProof="1">
                <a:latin typeface="Consolas" panose="020B0609020204030204" pitchFamily="49" charset="0"/>
              </a:rPr>
              <a:t>");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dut_if_in-&gt;hclk(clk_rst_gen-&gt;ahb_clk);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dut_if_in-&gt;hresetn(clk_rst_gen-&gt;reset_val);  </a:t>
            </a:r>
          </a:p>
          <a:p>
            <a:pPr marL="0" lvl="1" indent="0">
              <a:buNone/>
              <a:tabLst>
                <a:tab pos="137160" algn="l"/>
              </a:tabLst>
            </a:pPr>
            <a:endParaRPr lang="en-US" sz="1050" noProof="1">
              <a:latin typeface="Consolas" panose="020B0609020204030204" pitchFamily="49" charset="0"/>
            </a:endParaRP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dut ahb_dut("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ahb_dut</a:t>
            </a:r>
            <a:r>
              <a:rPr lang="en-US" sz="1050" noProof="1">
                <a:latin typeface="Consolas" panose="020B0609020204030204" pitchFamily="49" charset="0"/>
              </a:rPr>
              <a:t>");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ahb_dut.hclk(clk_rst_gen-&gt;ahb_clk);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ahb_dut.hresetn(clk_rst_gen-&gt;reset_val);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ahb_dut.haddr(dut_if_in-&gt;haddr);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...</a:t>
            </a:r>
          </a:p>
          <a:p>
            <a:pPr marL="0" lvl="1" indent="0">
              <a:buNone/>
              <a:tabLst>
                <a:tab pos="137160" algn="l"/>
              </a:tabLst>
            </a:pPr>
            <a:endParaRPr lang="en-US" sz="1050" noProof="1">
              <a:latin typeface="Consolas" panose="020B0609020204030204" pitchFamily="49" charset="0"/>
            </a:endParaRP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uvm::uvm_config_db&lt;ahb_if*&gt;::set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  (0, "*", 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1050" noProof="1">
                <a:latin typeface="Consolas" panose="020B0609020204030204" pitchFamily="49" charset="0"/>
              </a:rPr>
              <a:t>", dut_if_in);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uvm::uvm_config_db&lt;sc_event*&gt;::set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      (0, "*", 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reset_done</a:t>
            </a:r>
            <a:r>
              <a:rPr lang="en-US" sz="1050" noProof="1">
                <a:latin typeface="Consolas" panose="020B0609020204030204" pitchFamily="49" charset="0"/>
              </a:rPr>
              <a:t>", clk_rst_gen-&gt;reset_done);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run_test("</a:t>
            </a:r>
            <a:r>
              <a:rPr lang="en-US" sz="1050" noProof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ahb_wr_rd_tes</a:t>
            </a:r>
            <a:r>
              <a:rPr lang="en-US" sz="1050" noProof="1">
                <a:latin typeface="Consolas" panose="020B0609020204030204" pitchFamily="49" charset="0"/>
              </a:rPr>
              <a:t>t");  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    </a:t>
            </a:r>
            <a:r>
              <a:rPr lang="en-US" sz="1050" b="1" noProof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US" sz="1050" b="1" noProof="1">
                <a:latin typeface="Consolas" panose="020B0609020204030204" pitchFamily="49" charset="0"/>
              </a:rPr>
              <a:t> </a:t>
            </a:r>
            <a:r>
              <a:rPr lang="en-US" sz="1050" noProof="1">
                <a:latin typeface="Consolas" panose="020B0609020204030204" pitchFamily="49" charset="0"/>
              </a:rPr>
              <a:t>0;</a:t>
            </a:r>
          </a:p>
          <a:p>
            <a:pPr marL="0" lvl="1" indent="0">
              <a:buNone/>
              <a:tabLst>
                <a:tab pos="137160" algn="l"/>
              </a:tabLst>
            </a:pPr>
            <a:r>
              <a:rPr lang="en-US" sz="1050" noProof="1">
                <a:latin typeface="Consolas" panose="020B0609020204030204" pitchFamily="49" charset="0"/>
              </a:rPr>
              <a:t>}</a:t>
            </a:r>
            <a:endParaRPr lang="en-US" noProof="1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components in this layer, are mapped to a transaction type</a:t>
            </a:r>
          </a:p>
          <a:p>
            <a:pPr lvl="1"/>
            <a:r>
              <a:rPr lang="en-US" dirty="0" smtClean="0"/>
              <a:t>The transaction class constitutes on the packet type which is being transmitted across components</a:t>
            </a:r>
          </a:p>
          <a:p>
            <a:r>
              <a:rPr lang="en-US" dirty="0" smtClean="0"/>
              <a:t>Driver-Sequencer to follow a standard handshaking interface as per UVM standard</a:t>
            </a:r>
          </a:p>
          <a:p>
            <a:r>
              <a:rPr lang="en-US" dirty="0" smtClean="0"/>
              <a:t>Driver is the key component where all protocol intelligence has to be implemented</a:t>
            </a:r>
          </a:p>
          <a:p>
            <a:r>
              <a:rPr lang="en-US" dirty="0" smtClean="0"/>
              <a:t>Monitor can implement protocol checks, data integrity checks etc.</a:t>
            </a:r>
          </a:p>
          <a:p>
            <a:pPr lvl="1"/>
            <a:r>
              <a:rPr lang="en-US" dirty="0" smtClean="0"/>
              <a:t>Snoops the DUT signals directly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841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4648200" y="2171701"/>
          <a:ext cx="4038600" cy="123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Visio" r:id="rId3" imgW="5905347" imgH="1800276" progId="Visio.Drawing.15">
                  <p:embed/>
                </p:oleObj>
              </mc:Choice>
              <mc:Fallback>
                <p:oleObj name="Visio" r:id="rId3" imgW="5905347" imgH="180027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71701"/>
                        <a:ext cx="4038600" cy="1231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6301" y="3600450"/>
            <a:ext cx="3457184" cy="13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AHB Driver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dirty="0" err="1">
                <a:latin typeface="Consolas" panose="020B0609020204030204" pitchFamily="49" charset="0"/>
              </a:rPr>
              <a:t>ahb_driver</a:t>
            </a:r>
            <a:r>
              <a:rPr lang="en-US" sz="3150" dirty="0">
                <a:latin typeface="Consolas" panose="020B0609020204030204" pitchFamily="49" charset="0"/>
              </a:rPr>
              <a:t> :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dirty="0" err="1">
                <a:latin typeface="Consolas" panose="020B0609020204030204" pitchFamily="49" charset="0"/>
              </a:rPr>
              <a:t>uvm</a:t>
            </a:r>
            <a:r>
              <a:rPr lang="en-US" sz="3150" dirty="0">
                <a:latin typeface="Consolas" panose="020B0609020204030204" pitchFamily="49" charset="0"/>
              </a:rPr>
              <a:t>::</a:t>
            </a:r>
            <a:r>
              <a:rPr lang="en-US" sz="3150" dirty="0" err="1">
                <a:latin typeface="Consolas" panose="020B0609020204030204" pitchFamily="49" charset="0"/>
              </a:rPr>
              <a:t>uvm_driver</a:t>
            </a:r>
            <a:r>
              <a:rPr lang="en-US" sz="3150" dirty="0">
                <a:latin typeface="Consolas" panose="020B0609020204030204" pitchFamily="49" charset="0"/>
              </a:rPr>
              <a:t>&lt;</a:t>
            </a:r>
            <a:r>
              <a:rPr lang="en-US" sz="3150" dirty="0" err="1">
                <a:latin typeface="Consolas" panose="020B0609020204030204" pitchFamily="49" charset="0"/>
              </a:rPr>
              <a:t>ahb_transaction</a:t>
            </a:r>
            <a:r>
              <a:rPr lang="en-US" sz="3150" dirty="0">
                <a:latin typeface="Consolas" panose="020B0609020204030204" pitchFamily="49" charset="0"/>
              </a:rPr>
              <a:t>&gt;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150" dirty="0">
                <a:latin typeface="Consolas" panose="020B0609020204030204" pitchFamily="49" charset="0"/>
              </a:rPr>
              <a:t>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b="1" dirty="0">
                <a:latin typeface="Consolas" panose="020B0609020204030204" pitchFamily="49" charset="0"/>
              </a:rPr>
              <a:t>UVM_COMPONENT_PARAM_UTILS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dirty="0" err="1">
                <a:latin typeface="Consolas" panose="020B0609020204030204" pitchFamily="49" charset="0"/>
              </a:rPr>
              <a:t>ahb_driver</a:t>
            </a:r>
            <a:r>
              <a:rPr lang="en-US" sz="315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dirty="0" err="1">
                <a:latin typeface="Consolas" panose="020B0609020204030204" pitchFamily="49" charset="0"/>
              </a:rPr>
              <a:t>ahb_if</a:t>
            </a:r>
            <a:r>
              <a:rPr lang="en-US" sz="3150" dirty="0">
                <a:latin typeface="Consolas" panose="020B0609020204030204" pitchFamily="49" charset="0"/>
              </a:rPr>
              <a:t>* </a:t>
            </a:r>
            <a:r>
              <a:rPr lang="en-US" sz="3150" dirty="0" err="1">
                <a:latin typeface="Consolas" panose="020B0609020204030204" pitchFamily="49" charset="0"/>
              </a:rPr>
              <a:t>ahb_vif</a:t>
            </a:r>
            <a:r>
              <a:rPr lang="en-US" sz="3150" dirty="0">
                <a:latin typeface="Consolas" panose="020B0609020204030204" pitchFamily="49" charset="0"/>
              </a:rPr>
              <a:t>;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dirty="0" err="1">
                <a:latin typeface="Consolas" panose="020B0609020204030204" pitchFamily="49" charset="0"/>
              </a:rPr>
              <a:t>sc_event</a:t>
            </a:r>
            <a:r>
              <a:rPr lang="en-US" sz="3150" dirty="0">
                <a:latin typeface="Consolas" panose="020B0609020204030204" pitchFamily="49" charset="0"/>
              </a:rPr>
              <a:t>* </a:t>
            </a:r>
            <a:r>
              <a:rPr lang="en-US" sz="3150" dirty="0" err="1">
                <a:latin typeface="Consolas" panose="020B0609020204030204" pitchFamily="49" charset="0"/>
              </a:rPr>
              <a:t>reset_event_driver</a:t>
            </a:r>
            <a:r>
              <a:rPr lang="en-US" sz="315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dirty="0" err="1">
                <a:latin typeface="Consolas" panose="020B0609020204030204" pitchFamily="49" charset="0"/>
              </a:rPr>
              <a:t>sc_semaphore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dirty="0" err="1">
                <a:latin typeface="Consolas" panose="020B0609020204030204" pitchFamily="49" charset="0"/>
              </a:rPr>
              <a:t>ahb_pipeline_lock</a:t>
            </a:r>
            <a:r>
              <a:rPr lang="en-US" sz="315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</a:t>
            </a:r>
            <a:endParaRPr lang="en-US" sz="315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b="1" dirty="0" err="1">
                <a:latin typeface="Consolas" panose="020B0609020204030204" pitchFamily="49" charset="0"/>
              </a:rPr>
              <a:t>ahb_driver</a:t>
            </a:r>
            <a:r>
              <a:rPr lang="en-US" sz="3150" dirty="0">
                <a:latin typeface="Consolas" panose="020B0609020204030204" pitchFamily="49" charset="0"/>
              </a:rPr>
              <a:t>( </a:t>
            </a:r>
            <a:r>
              <a:rPr lang="en-US" sz="3150" dirty="0" err="1">
                <a:latin typeface="Consolas" panose="020B0609020204030204" pitchFamily="49" charset="0"/>
              </a:rPr>
              <a:t>uvm</a:t>
            </a:r>
            <a:r>
              <a:rPr lang="en-US" sz="3150" dirty="0">
                <a:latin typeface="Consolas" panose="020B0609020204030204" pitchFamily="49" charset="0"/>
              </a:rPr>
              <a:t>::</a:t>
            </a:r>
            <a:r>
              <a:rPr lang="en-US" sz="3150" dirty="0" err="1">
                <a:latin typeface="Consolas" panose="020B0609020204030204" pitchFamily="49" charset="0"/>
              </a:rPr>
              <a:t>uvm_component_name</a:t>
            </a:r>
            <a:r>
              <a:rPr lang="en-US" sz="3150" dirty="0">
                <a:latin typeface="Consolas" panose="020B0609020204030204" pitchFamily="49" charset="0"/>
              </a:rPr>
              <a:t> name = 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ahb_driver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>
                <a:latin typeface="Consolas" panose="020B0609020204030204" pitchFamily="49" charset="0"/>
              </a:rPr>
              <a:t>):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dirty="0" err="1">
                <a:latin typeface="Consolas" panose="020B0609020204030204" pitchFamily="49" charset="0"/>
              </a:rPr>
              <a:t>uvm</a:t>
            </a:r>
            <a:r>
              <a:rPr lang="en-US" sz="3150" dirty="0">
                <a:latin typeface="Consolas" panose="020B0609020204030204" pitchFamily="49" charset="0"/>
              </a:rPr>
              <a:t>::</a:t>
            </a:r>
            <a:r>
              <a:rPr lang="en-US" sz="3150" dirty="0" err="1">
                <a:latin typeface="Consolas" panose="020B0609020204030204" pitchFamily="49" charset="0"/>
              </a:rPr>
              <a:t>uvm_driver</a:t>
            </a:r>
            <a:r>
              <a:rPr lang="en-US" sz="3150" dirty="0">
                <a:latin typeface="Consolas" panose="020B0609020204030204" pitchFamily="49" charset="0"/>
              </a:rPr>
              <a:t>&lt;</a:t>
            </a:r>
            <a:r>
              <a:rPr lang="en-US" sz="3150" dirty="0" err="1">
                <a:latin typeface="Consolas" panose="020B0609020204030204" pitchFamily="49" charset="0"/>
              </a:rPr>
              <a:t>ahb_transaction</a:t>
            </a:r>
            <a:r>
              <a:rPr lang="en-US" sz="3150" dirty="0">
                <a:latin typeface="Consolas" panose="020B0609020204030204" pitchFamily="49" charset="0"/>
              </a:rPr>
              <a:t>&gt;( name ),</a:t>
            </a:r>
            <a:r>
              <a:rPr lang="en-US" sz="3150" dirty="0" err="1">
                <a:latin typeface="Consolas" panose="020B0609020204030204" pitchFamily="49" charset="0"/>
              </a:rPr>
              <a:t>ahb_pipeline_lock</a:t>
            </a:r>
            <a:r>
              <a:rPr lang="en-US" sz="3150" dirty="0">
                <a:latin typeface="Consolas" panose="020B0609020204030204" pitchFamily="49" charset="0"/>
              </a:rPr>
              <a:t>(1)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    { ...  }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15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b="1" dirty="0" err="1">
                <a:latin typeface="Consolas" panose="020B0609020204030204" pitchFamily="49" charset="0"/>
              </a:rPr>
              <a:t>build_phase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dirty="0" err="1">
                <a:latin typeface="Consolas" panose="020B0609020204030204" pitchFamily="49" charset="0"/>
              </a:rPr>
              <a:t>uvm</a:t>
            </a:r>
            <a:r>
              <a:rPr lang="en-US" sz="3150" dirty="0">
                <a:latin typeface="Consolas" panose="020B0609020204030204" pitchFamily="49" charset="0"/>
              </a:rPr>
              <a:t>::</a:t>
            </a:r>
            <a:r>
              <a:rPr lang="en-US" sz="3150" dirty="0" err="1">
                <a:latin typeface="Consolas" panose="020B0609020204030204" pitchFamily="49" charset="0"/>
              </a:rPr>
              <a:t>uvm_phase</a:t>
            </a:r>
            <a:r>
              <a:rPr lang="en-US" sz="3150" dirty="0">
                <a:latin typeface="Consolas" panose="020B0609020204030204" pitchFamily="49" charset="0"/>
              </a:rPr>
              <a:t>&amp; phase)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b="1" dirty="0">
                <a:latin typeface="Consolas" panose="020B0609020204030204" pitchFamily="49" charset="0"/>
              </a:rPr>
              <a:t>UVM_INFO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150" dirty="0">
                <a:latin typeface="Consolas" panose="020B0609020204030204" pitchFamily="49" charset="0"/>
              </a:rPr>
              <a:t>-&gt;</a:t>
            </a:r>
            <a:r>
              <a:rPr lang="en-US" sz="3150" dirty="0" err="1">
                <a:latin typeface="Consolas" panose="020B0609020204030204" pitchFamily="49" charset="0"/>
              </a:rPr>
              <a:t>get_name</a:t>
            </a:r>
            <a:r>
              <a:rPr lang="en-US" sz="3150" dirty="0">
                <a:latin typeface="Consolas" panose="020B0609020204030204" pitchFamily="49" charset="0"/>
              </a:rPr>
              <a:t>(), 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build_phase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Entered"</a:t>
            </a:r>
            <a:r>
              <a:rPr lang="en-US" sz="3150" dirty="0">
                <a:latin typeface="Consolas" panose="020B0609020204030204" pitchFamily="49" charset="0"/>
              </a:rPr>
              <a:t>, </a:t>
            </a:r>
            <a:r>
              <a:rPr lang="en-US" sz="3150" b="1" dirty="0">
                <a:latin typeface="Consolas" panose="020B0609020204030204" pitchFamily="49" charset="0"/>
              </a:rPr>
              <a:t>UVM_LOW</a:t>
            </a:r>
            <a:r>
              <a:rPr lang="en-US" sz="315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dirty="0" err="1">
                <a:latin typeface="Consolas" panose="020B0609020204030204" pitchFamily="49" charset="0"/>
              </a:rPr>
              <a:t>uvm_driver</a:t>
            </a:r>
            <a:r>
              <a:rPr lang="en-US" sz="3150" dirty="0">
                <a:latin typeface="Consolas" panose="020B0609020204030204" pitchFamily="49" charset="0"/>
              </a:rPr>
              <a:t>&lt;</a:t>
            </a:r>
            <a:r>
              <a:rPr lang="en-US" sz="3150" dirty="0" err="1">
                <a:latin typeface="Consolas" panose="020B0609020204030204" pitchFamily="49" charset="0"/>
              </a:rPr>
              <a:t>ahb_transaction</a:t>
            </a:r>
            <a:r>
              <a:rPr lang="en-US" sz="3150" dirty="0">
                <a:latin typeface="Consolas" panose="020B0609020204030204" pitchFamily="49" charset="0"/>
              </a:rPr>
              <a:t>&gt;::</a:t>
            </a:r>
            <a:r>
              <a:rPr lang="en-US" sz="3150" dirty="0" err="1">
                <a:latin typeface="Consolas" panose="020B0609020204030204" pitchFamily="49" charset="0"/>
              </a:rPr>
              <a:t>build_phase</a:t>
            </a:r>
            <a:r>
              <a:rPr lang="en-US" sz="3150" dirty="0">
                <a:latin typeface="Consolas" panose="020B0609020204030204" pitchFamily="49" charset="0"/>
              </a:rPr>
              <a:t>(phase);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dirty="0" err="1">
                <a:latin typeface="Consolas" panose="020B0609020204030204" pitchFamily="49" charset="0"/>
              </a:rPr>
              <a:t>reset_event_driver</a:t>
            </a:r>
            <a:r>
              <a:rPr lang="en-US" sz="3150" dirty="0">
                <a:latin typeface="Consolas" panose="020B0609020204030204" pitchFamily="49" charset="0"/>
              </a:rPr>
              <a:t> =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new</a:t>
            </a:r>
            <a:r>
              <a:rPr lang="en-US" sz="3150" dirty="0">
                <a:latin typeface="Consolas" panose="020B0609020204030204" pitchFamily="49" charset="0"/>
              </a:rPr>
              <a:t> </a:t>
            </a:r>
            <a:r>
              <a:rPr lang="en-US" sz="3150" dirty="0" err="1">
                <a:latin typeface="Consolas" panose="020B0609020204030204" pitchFamily="49" charset="0"/>
              </a:rPr>
              <a:t>sc_event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reset_event_driver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</a:t>
            </a:r>
            <a:r>
              <a:rPr lang="en-US" sz="3150" b="1" dirty="0">
                <a:latin typeface="Consolas" panose="020B0609020204030204" pitchFamily="49" charset="0"/>
              </a:rPr>
              <a:t>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3150" b="1" dirty="0">
                <a:latin typeface="Consolas" panose="020B0609020204030204" pitchFamily="49" charset="0"/>
              </a:rPr>
              <a:t>(!</a:t>
            </a:r>
            <a:r>
              <a:rPr lang="en-US" sz="3150" b="1" dirty="0" err="1">
                <a:latin typeface="Consolas" panose="020B0609020204030204" pitchFamily="49" charset="0"/>
              </a:rPr>
              <a:t>uvm_config_db</a:t>
            </a:r>
            <a:r>
              <a:rPr lang="en-US" sz="3150" b="1" dirty="0">
                <a:latin typeface="Consolas" panose="020B0609020204030204" pitchFamily="49" charset="0"/>
              </a:rPr>
              <a:t>&lt;</a:t>
            </a:r>
            <a:r>
              <a:rPr lang="en-US" sz="3150" b="1" dirty="0" err="1">
                <a:latin typeface="Consolas" panose="020B0609020204030204" pitchFamily="49" charset="0"/>
              </a:rPr>
              <a:t>ahb_if</a:t>
            </a:r>
            <a:r>
              <a:rPr lang="en-US" sz="3150" b="1" dirty="0">
                <a:latin typeface="Consolas" panose="020B0609020204030204" pitchFamily="49" charset="0"/>
              </a:rPr>
              <a:t>*&gt;::get(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150" b="1" dirty="0">
                <a:latin typeface="Consolas" panose="020B0609020204030204" pitchFamily="49" charset="0"/>
              </a:rPr>
              <a:t>, </a:t>
            </a:r>
            <a:r>
              <a:rPr lang="en-US" sz="31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3150" b="1" dirty="0">
                <a:latin typeface="Consolas" panose="020B0609020204030204" pitchFamily="49" charset="0"/>
              </a:rPr>
              <a:t>, </a:t>
            </a:r>
            <a:r>
              <a:rPr lang="en-US" sz="31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31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b="1" dirty="0">
                <a:latin typeface="Consolas" panose="020B0609020204030204" pitchFamily="49" charset="0"/>
              </a:rPr>
              <a:t>, </a:t>
            </a:r>
            <a:r>
              <a:rPr lang="en-US" sz="3150" b="1" dirty="0" err="1">
                <a:latin typeface="Consolas" panose="020B0609020204030204" pitchFamily="49" charset="0"/>
              </a:rPr>
              <a:t>ahb_vif</a:t>
            </a:r>
            <a:r>
              <a:rPr lang="en-US" sz="3150" b="1" dirty="0">
                <a:latin typeface="Consolas" panose="020B0609020204030204" pitchFamily="49" charset="0"/>
              </a:rPr>
              <a:t>)) {  </a:t>
            </a:r>
            <a:r>
              <a:rPr lang="en-US" sz="315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sz="3150" b="1" dirty="0">
                <a:solidFill>
                  <a:srgbClr val="000000"/>
                </a:solidFill>
                <a:latin typeface="Consolas" panose="020B0609020204030204" pitchFamily="49" charset="0"/>
              </a:rPr>
              <a:t>     UVM_FATAL(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</a:rPr>
              <a:t>this</a:t>
            </a:r>
            <a:r>
              <a:rPr lang="en-US" sz="315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31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get_name</a:t>
            </a:r>
            <a:r>
              <a:rPr lang="en-US" sz="3150" b="1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  <a:r>
              <a:rPr lang="en-US" sz="3150" b="1" dirty="0">
                <a:latin typeface="Consolas" panose="020B0609020204030204" pitchFamily="49" charset="0"/>
              </a:rPr>
              <a:t>"AHB Virtual Interface missing“</a:t>
            </a:r>
            <a:r>
              <a:rPr lang="en-US" sz="315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3150" b="1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b="1" dirty="0">
                <a:latin typeface="Consolas" panose="020B0609020204030204" pitchFamily="49" charset="0"/>
              </a:rPr>
              <a:t>      }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15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3150" dirty="0">
                <a:latin typeface="Consolas" panose="020B0609020204030204" pitchFamily="49" charset="0"/>
              </a:rPr>
              <a:t>(!</a:t>
            </a:r>
            <a:r>
              <a:rPr lang="en-US" sz="3150" dirty="0" err="1">
                <a:latin typeface="Consolas" panose="020B0609020204030204" pitchFamily="49" charset="0"/>
              </a:rPr>
              <a:t>uvm_config_db</a:t>
            </a:r>
            <a:r>
              <a:rPr lang="en-US" sz="3150" dirty="0">
                <a:latin typeface="Consolas" panose="020B0609020204030204" pitchFamily="49" charset="0"/>
              </a:rPr>
              <a:t>&lt;</a:t>
            </a:r>
            <a:r>
              <a:rPr lang="en-US" sz="3150" dirty="0" err="1">
                <a:latin typeface="Consolas" panose="020B0609020204030204" pitchFamily="49" charset="0"/>
              </a:rPr>
              <a:t>sc_event</a:t>
            </a:r>
            <a:r>
              <a:rPr lang="en-US" sz="3150" dirty="0">
                <a:latin typeface="Consolas" panose="020B0609020204030204" pitchFamily="49" charset="0"/>
              </a:rPr>
              <a:t>*&gt;::get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          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150" dirty="0">
                <a:latin typeface="Consolas" panose="020B0609020204030204" pitchFamily="49" charset="0"/>
              </a:rPr>
              <a:t>, 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3150" dirty="0">
                <a:latin typeface="Consolas" panose="020B0609020204030204" pitchFamily="49" charset="0"/>
              </a:rPr>
              <a:t>, 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reset_done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150" dirty="0">
                <a:latin typeface="Consolas" panose="020B0609020204030204" pitchFamily="49" charset="0"/>
              </a:rPr>
              <a:t>, </a:t>
            </a:r>
            <a:r>
              <a:rPr lang="en-US" sz="3150" dirty="0" err="1">
                <a:latin typeface="Consolas" panose="020B0609020204030204" pitchFamily="49" charset="0"/>
              </a:rPr>
              <a:t>reset_event_driver</a:t>
            </a:r>
            <a:r>
              <a:rPr lang="en-US" sz="3150" dirty="0"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      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     </a:t>
            </a:r>
            <a:r>
              <a:rPr lang="en-US" sz="3150" b="1" dirty="0">
                <a:latin typeface="Consolas" panose="020B0609020204030204" pitchFamily="49" charset="0"/>
              </a:rPr>
              <a:t>UVM_FATAL</a:t>
            </a:r>
            <a:r>
              <a:rPr lang="en-US" sz="3150" dirty="0">
                <a:latin typeface="Consolas" panose="020B0609020204030204" pitchFamily="49" charset="0"/>
              </a:rPr>
              <a:t>(</a:t>
            </a:r>
            <a:r>
              <a:rPr lang="en-US" sz="31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150" dirty="0">
                <a:latin typeface="Consolas" panose="020B0609020204030204" pitchFamily="49" charset="0"/>
              </a:rPr>
              <a:t>-&gt;</a:t>
            </a:r>
            <a:r>
              <a:rPr lang="en-US" sz="3150" dirty="0" err="1">
                <a:latin typeface="Consolas" panose="020B0609020204030204" pitchFamily="49" charset="0"/>
              </a:rPr>
              <a:t>get_name</a:t>
            </a:r>
            <a:r>
              <a:rPr lang="en-US" sz="3150" dirty="0">
                <a:latin typeface="Consolas" panose="020B0609020204030204" pitchFamily="49" charset="0"/>
              </a:rPr>
              <a:t>(), </a:t>
            </a:r>
            <a:r>
              <a:rPr lang="en-US" sz="315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“Reset event missing"</a:t>
            </a:r>
            <a:r>
              <a:rPr lang="en-US" sz="315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  }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150" dirty="0">
                <a:latin typeface="Consolas" panose="020B0609020204030204" pitchFamily="49" charset="0"/>
              </a:rPr>
              <a:t>    }</a:t>
            </a:r>
            <a:r>
              <a:rPr lang="en-US" sz="300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000" dirty="0">
              <a:latin typeface="Consolas" panose="020B0609020204030204" pitchFamily="49" charset="0"/>
            </a:endParaRPr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2700"/>
              <a:t>        </a:t>
            </a:r>
            <a:endParaRPr lang="en-US" sz="300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11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Visio" r:id="rId3" imgW="5848476" imgH="3924192" progId="Visio.Drawing.15">
                  <p:embed/>
                </p:oleObj>
              </mc:Choice>
              <mc:Fallback>
                <p:oleObj name="Visio" r:id="rId3" imgW="5848476" imgH="3924192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Ellipse 16"/>
          <p:cNvSpPr/>
          <p:nvPr/>
        </p:nvSpPr>
        <p:spPr>
          <a:xfrm>
            <a:off x="6229350" y="3526871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1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AHB Driver Component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825" dirty="0">
                <a:latin typeface="Consolas" panose="020B0609020204030204" pitchFamily="49" charset="0"/>
              </a:rPr>
              <a:t> </a:t>
            </a:r>
            <a:r>
              <a:rPr lang="en-US" sz="825" dirty="0" err="1">
                <a:latin typeface="Consolas" panose="020B0609020204030204" pitchFamily="49" charset="0"/>
              </a:rPr>
              <a:t>run_phase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dirty="0" err="1">
                <a:latin typeface="Consolas" panose="020B0609020204030204" pitchFamily="49" charset="0"/>
              </a:rPr>
              <a:t>uvm</a:t>
            </a:r>
            <a:r>
              <a:rPr lang="en-US" sz="825" dirty="0">
                <a:latin typeface="Consolas" panose="020B0609020204030204" pitchFamily="49" charset="0"/>
              </a:rPr>
              <a:t>::</a:t>
            </a:r>
            <a:r>
              <a:rPr lang="en-US" sz="825" dirty="0" err="1">
                <a:latin typeface="Consolas" panose="020B0609020204030204" pitchFamily="49" charset="0"/>
              </a:rPr>
              <a:t>uvm_phase</a:t>
            </a:r>
            <a:r>
              <a:rPr lang="en-US" sz="825" dirty="0">
                <a:latin typeface="Consolas" panose="020B0609020204030204" pitchFamily="49" charset="0"/>
              </a:rPr>
              <a:t>&amp; phase)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latin typeface="Consolas" panose="020B0609020204030204" pitchFamily="49" charset="0"/>
              </a:rPr>
              <a:t>UVM_INFO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get_name</a:t>
            </a:r>
            <a:r>
              <a:rPr lang="en-US" sz="825" dirty="0">
                <a:latin typeface="Consolas" panose="020B0609020204030204" pitchFamily="49" charset="0"/>
              </a:rPr>
              <a:t>(), </a:t>
            </a:r>
            <a:r>
              <a:rPr lang="en-US" sz="82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825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run_phase</a:t>
            </a:r>
            <a:r>
              <a:rPr lang="en-US" sz="82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Entered"</a:t>
            </a:r>
            <a:r>
              <a:rPr lang="en-US" sz="825" dirty="0">
                <a:latin typeface="Consolas" panose="020B0609020204030204" pitchFamily="49" charset="0"/>
              </a:rPr>
              <a:t>, </a:t>
            </a:r>
            <a:r>
              <a:rPr lang="en-US" sz="825" b="1" dirty="0">
                <a:latin typeface="Consolas" panose="020B0609020204030204" pitchFamily="49" charset="0"/>
              </a:rPr>
              <a:t>UVM_LOW</a:t>
            </a:r>
            <a:r>
              <a:rPr lang="en-US" sz="825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hresetn</a:t>
            </a:r>
            <a:r>
              <a:rPr lang="en-US" sz="825" dirty="0">
                <a:latin typeface="Consolas" panose="020B0609020204030204" pitchFamily="49" charset="0"/>
              </a:rPr>
              <a:t> == 0) wait( *</a:t>
            </a:r>
            <a:r>
              <a:rPr lang="en-US" sz="825" dirty="0" err="1">
                <a:latin typeface="Consolas" panose="020B0609020204030204" pitchFamily="49" charset="0"/>
              </a:rPr>
              <a:t>reset_event_driver</a:t>
            </a:r>
            <a:r>
              <a:rPr lang="en-US" sz="825" dirty="0">
                <a:latin typeface="Consolas" panose="020B0609020204030204" pitchFamily="49" charset="0"/>
              </a:rPr>
              <a:t> 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while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true</a:t>
            </a:r>
            <a:r>
              <a:rPr lang="en-US" sz="825" dirty="0">
                <a:latin typeface="Consolas" panose="020B0609020204030204" pitchFamily="49" charset="0"/>
              </a:rPr>
              <a:t>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  </a:t>
            </a:r>
            <a:r>
              <a:rPr lang="en-US" sz="825" b="1" dirty="0">
                <a:latin typeface="Consolas" panose="020B0609020204030204" pitchFamily="49" charset="0"/>
              </a:rPr>
              <a:t>SC_FORK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  </a:t>
            </a:r>
            <a:r>
              <a:rPr lang="en-US" sz="825" b="1" dirty="0" err="1">
                <a:latin typeface="Consolas" panose="020B0609020204030204" pitchFamily="49" charset="0"/>
              </a:rPr>
              <a:t>sc_spawn</a:t>
            </a:r>
            <a:r>
              <a:rPr lang="en-US" sz="825" b="1" dirty="0">
                <a:latin typeface="Consolas" panose="020B0609020204030204" pitchFamily="49" charset="0"/>
              </a:rPr>
              <a:t>(</a:t>
            </a:r>
            <a:r>
              <a:rPr lang="en-US" sz="825" b="1" dirty="0" err="1">
                <a:latin typeface="Consolas" panose="020B0609020204030204" pitchFamily="49" charset="0"/>
              </a:rPr>
              <a:t>sc_bind</a:t>
            </a:r>
            <a:r>
              <a:rPr lang="en-US" sz="825" b="1" dirty="0">
                <a:latin typeface="Consolas" panose="020B0609020204030204" pitchFamily="49" charset="0"/>
              </a:rPr>
              <a:t>(&amp;</a:t>
            </a:r>
            <a:r>
              <a:rPr lang="en-US" sz="825" b="1" dirty="0" err="1">
                <a:latin typeface="Consolas" panose="020B0609020204030204" pitchFamily="49" charset="0"/>
              </a:rPr>
              <a:t>ahb_driver</a:t>
            </a:r>
            <a:r>
              <a:rPr lang="en-US" sz="825" b="1" dirty="0">
                <a:latin typeface="Consolas" panose="020B0609020204030204" pitchFamily="49" charset="0"/>
              </a:rPr>
              <a:t>::</a:t>
            </a:r>
            <a:r>
              <a:rPr lang="en-US" sz="825" b="1" dirty="0" err="1">
                <a:latin typeface="Consolas" panose="020B0609020204030204" pitchFamily="49" charset="0"/>
              </a:rPr>
              <a:t>send_transaction</a:t>
            </a:r>
            <a:r>
              <a:rPr lang="en-US" sz="825" b="1" dirty="0">
                <a:latin typeface="Consolas" panose="020B0609020204030204" pitchFamily="49" charset="0"/>
              </a:rPr>
              <a:t>,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),</a:t>
            </a:r>
            <a:r>
              <a:rPr lang="en-US" sz="825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"drive1"</a:t>
            </a:r>
            <a:r>
              <a:rPr lang="en-US" sz="825" b="1" dirty="0">
                <a:latin typeface="Consolas" panose="020B0609020204030204" pitchFamily="49" charset="0"/>
              </a:rPr>
              <a:t>),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  </a:t>
            </a:r>
            <a:r>
              <a:rPr lang="en-US" sz="825" b="1" dirty="0" err="1">
                <a:latin typeface="Consolas" panose="020B0609020204030204" pitchFamily="49" charset="0"/>
              </a:rPr>
              <a:t>sc_spawn</a:t>
            </a:r>
            <a:r>
              <a:rPr lang="en-US" sz="825" b="1" dirty="0">
                <a:latin typeface="Consolas" panose="020B0609020204030204" pitchFamily="49" charset="0"/>
              </a:rPr>
              <a:t>(</a:t>
            </a:r>
            <a:r>
              <a:rPr lang="en-US" sz="825" b="1" dirty="0" err="1">
                <a:latin typeface="Consolas" panose="020B0609020204030204" pitchFamily="49" charset="0"/>
              </a:rPr>
              <a:t>sc_bind</a:t>
            </a:r>
            <a:r>
              <a:rPr lang="en-US" sz="825" b="1" dirty="0">
                <a:latin typeface="Consolas" panose="020B0609020204030204" pitchFamily="49" charset="0"/>
              </a:rPr>
              <a:t>(&amp;</a:t>
            </a:r>
            <a:r>
              <a:rPr lang="en-US" sz="825" b="1" dirty="0" err="1">
                <a:latin typeface="Consolas" panose="020B0609020204030204" pitchFamily="49" charset="0"/>
              </a:rPr>
              <a:t>ahb_driver</a:t>
            </a:r>
            <a:r>
              <a:rPr lang="en-US" sz="825" b="1" dirty="0">
                <a:latin typeface="Consolas" panose="020B0609020204030204" pitchFamily="49" charset="0"/>
              </a:rPr>
              <a:t>::</a:t>
            </a:r>
            <a:r>
              <a:rPr lang="en-US" sz="825" b="1" dirty="0" err="1">
                <a:latin typeface="Consolas" panose="020B0609020204030204" pitchFamily="49" charset="0"/>
              </a:rPr>
              <a:t>send_transaction</a:t>
            </a:r>
            <a:r>
              <a:rPr lang="en-US" sz="825" b="1" dirty="0">
                <a:latin typeface="Consolas" panose="020B0609020204030204" pitchFamily="49" charset="0"/>
              </a:rPr>
              <a:t>,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),</a:t>
            </a:r>
            <a:r>
              <a:rPr lang="en-US" sz="825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"drive2"</a:t>
            </a:r>
            <a:r>
              <a:rPr lang="en-US" sz="825" b="1" dirty="0">
                <a:latin typeface="Consolas" panose="020B0609020204030204" pitchFamily="49" charset="0"/>
              </a:rPr>
              <a:t>)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  SC_JOIN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}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latin typeface="Consolas" panose="020B0609020204030204" pitchFamily="49" charset="0"/>
              </a:rPr>
              <a:t>UVM_INFO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get_name</a:t>
            </a:r>
            <a:r>
              <a:rPr lang="en-US" sz="825" dirty="0">
                <a:latin typeface="Consolas" panose="020B0609020204030204" pitchFamily="49" charset="0"/>
              </a:rPr>
              <a:t>(), </a:t>
            </a:r>
            <a:r>
              <a:rPr lang="en-US" sz="82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825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run_phase</a:t>
            </a:r>
            <a:r>
              <a:rPr lang="en-US" sz="82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finished"</a:t>
            </a:r>
            <a:r>
              <a:rPr lang="en-US" sz="825" dirty="0">
                <a:latin typeface="Consolas" panose="020B0609020204030204" pitchFamily="49" charset="0"/>
              </a:rPr>
              <a:t>, </a:t>
            </a:r>
            <a:r>
              <a:rPr lang="en-US" sz="825" b="1" dirty="0">
                <a:latin typeface="Consolas" panose="020B0609020204030204" pitchFamily="49" charset="0"/>
              </a:rPr>
              <a:t>UVM_LOW</a:t>
            </a:r>
            <a:r>
              <a:rPr lang="en-US" sz="825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18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llipse 18"/>
          <p:cNvSpPr/>
          <p:nvPr/>
        </p:nvSpPr>
        <p:spPr>
          <a:xfrm>
            <a:off x="6229350" y="3526871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6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AHB Driver Component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825" dirty="0">
                <a:latin typeface="Consolas" panose="020B0609020204030204" pitchFamily="49" charset="0"/>
              </a:rPr>
              <a:t> </a:t>
            </a:r>
            <a:r>
              <a:rPr lang="en-US" sz="825" b="1" dirty="0" err="1">
                <a:latin typeface="Consolas" panose="020B0609020204030204" pitchFamily="49" charset="0"/>
              </a:rPr>
              <a:t>send_transaction</a:t>
            </a:r>
            <a:r>
              <a:rPr lang="en-US" sz="825" dirty="0">
                <a:latin typeface="Consolas" panose="020B0609020204030204" pitchFamily="49" charset="0"/>
              </a:rPr>
              <a:t>()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ahb_transaction</a:t>
            </a:r>
            <a:r>
              <a:rPr lang="en-US" sz="825" dirty="0">
                <a:latin typeface="Consolas" panose="020B0609020204030204" pitchFamily="49" charset="0"/>
              </a:rPr>
              <a:t> </a:t>
            </a:r>
            <a:r>
              <a:rPr lang="en-US" sz="825" dirty="0" err="1">
                <a:latin typeface="Consolas" panose="020B0609020204030204" pitchFamily="49" charset="0"/>
              </a:rPr>
              <a:t>req</a:t>
            </a:r>
            <a:r>
              <a:rPr lang="en-US" sz="825" dirty="0">
                <a:latin typeface="Consolas" panose="020B0609020204030204" pitchFamily="49" charset="0"/>
              </a:rPr>
              <a:t>, </a:t>
            </a:r>
            <a:r>
              <a:rPr lang="en-US" sz="825" dirty="0" err="1">
                <a:latin typeface="Consolas" panose="020B0609020204030204" pitchFamily="49" charset="0"/>
              </a:rPr>
              <a:t>rsp</a:t>
            </a:r>
            <a:r>
              <a:rPr lang="en-US" sz="825" dirty="0">
                <a:latin typeface="Consolas" panose="020B0609020204030204" pitchFamily="49" charset="0"/>
              </a:rPr>
              <a:t>;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</a:t>
            </a:r>
            <a:r>
              <a:rPr lang="en-US" sz="825" b="1" dirty="0" err="1">
                <a:latin typeface="Consolas" panose="020B0609020204030204" pitchFamily="49" charset="0"/>
              </a:rPr>
              <a:t>ahb_pipeline_lock.wait</a:t>
            </a:r>
            <a:r>
              <a:rPr lang="en-US" sz="825" b="1" dirty="0">
                <a:latin typeface="Consolas" panose="020B0609020204030204" pitchFamily="49" charset="0"/>
              </a:rPr>
              <a:t>();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0000"/>
                </a:solidFill>
                <a:latin typeface="Consolas" panose="020B0609020204030204" pitchFamily="49" charset="0"/>
              </a:rPr>
              <a:t>UVM_INFO</a:t>
            </a:r>
            <a:r>
              <a:rPr lang="en-US" sz="825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</a:rPr>
              <a:t>this</a:t>
            </a:r>
            <a:r>
              <a:rPr lang="en-US" sz="825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solidFill>
                  <a:srgbClr val="000000"/>
                </a:solidFill>
                <a:latin typeface="Consolas" panose="020B0609020204030204" pitchFamily="49" charset="0"/>
              </a:rPr>
              <a:t>get_name</a:t>
            </a:r>
            <a:r>
              <a:rPr lang="en-US" sz="825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  <a:r>
              <a:rPr lang="en-US" sz="825" dirty="0">
                <a:latin typeface="Consolas" panose="020B0609020204030204" pitchFamily="49" charset="0"/>
              </a:rPr>
              <a:t>"</a:t>
            </a:r>
            <a:r>
              <a:rPr lang="en-US" sz="825" dirty="0" err="1">
                <a:latin typeface="Consolas" panose="020B0609020204030204" pitchFamily="49" charset="0"/>
              </a:rPr>
              <a:t>send_transaction</a:t>
            </a:r>
            <a:r>
              <a:rPr lang="en-US" sz="825" dirty="0">
                <a:latin typeface="Consolas" panose="020B0609020204030204" pitchFamily="49" charset="0"/>
              </a:rPr>
              <a:t>: next </a:t>
            </a:r>
            <a:r>
              <a:rPr lang="en-US" sz="825" dirty="0" err="1">
                <a:latin typeface="Consolas" panose="020B0609020204030204" pitchFamily="49" charset="0"/>
              </a:rPr>
              <a:t>item"</a:t>
            </a:r>
            <a:r>
              <a:rPr lang="en-US" sz="825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825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UVM_LOW</a:t>
            </a:r>
            <a:r>
              <a:rPr lang="en-US" sz="825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seq_item_port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get_next_item</a:t>
            </a:r>
            <a:r>
              <a:rPr lang="en-US" sz="825" b="1" dirty="0">
                <a:latin typeface="Consolas" panose="020B0609020204030204" pitchFamily="49" charset="0"/>
              </a:rPr>
              <a:t>(</a:t>
            </a:r>
            <a:r>
              <a:rPr lang="en-US" sz="825" b="1" dirty="0" err="1">
                <a:latin typeface="Consolas" panose="020B0609020204030204" pitchFamily="49" charset="0"/>
              </a:rPr>
              <a:t>req</a:t>
            </a:r>
            <a:r>
              <a:rPr lang="en-US" sz="825" b="1" dirty="0">
                <a:latin typeface="Consolas" panose="020B0609020204030204" pitchFamily="49" charset="0"/>
              </a:rPr>
              <a:t>);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htrans</a:t>
            </a:r>
            <a:r>
              <a:rPr lang="en-US" sz="825" dirty="0">
                <a:latin typeface="Consolas" panose="020B0609020204030204" pitchFamily="49" charset="0"/>
              </a:rPr>
              <a:t>      = </a:t>
            </a:r>
            <a:r>
              <a:rPr lang="en-US" sz="825" dirty="0" err="1">
                <a:latin typeface="Consolas" panose="020B0609020204030204" pitchFamily="49" charset="0"/>
              </a:rPr>
              <a:t>req.htrans</a:t>
            </a:r>
            <a:r>
              <a:rPr lang="en-US" sz="825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haddr</a:t>
            </a:r>
            <a:r>
              <a:rPr lang="en-US" sz="825" dirty="0">
                <a:latin typeface="Consolas" panose="020B0609020204030204" pitchFamily="49" charset="0"/>
              </a:rPr>
              <a:t>       = </a:t>
            </a:r>
            <a:r>
              <a:rPr lang="en-US" sz="825" dirty="0" err="1">
                <a:latin typeface="Consolas" panose="020B0609020204030204" pitchFamily="49" charset="0"/>
              </a:rPr>
              <a:t>req.haddr</a:t>
            </a:r>
            <a:r>
              <a:rPr lang="en-US" sz="825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hsize</a:t>
            </a:r>
            <a:r>
              <a:rPr lang="en-US" sz="825" dirty="0">
                <a:latin typeface="Consolas" panose="020B0609020204030204" pitchFamily="49" charset="0"/>
              </a:rPr>
              <a:t>       = </a:t>
            </a:r>
            <a:r>
              <a:rPr lang="en-US" sz="825" dirty="0" err="1">
                <a:latin typeface="Consolas" panose="020B0609020204030204" pitchFamily="49" charset="0"/>
              </a:rPr>
              <a:t>req.hsize</a:t>
            </a:r>
            <a:r>
              <a:rPr lang="en-US" sz="825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  ...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wait(AHB_CLK);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while</a:t>
            </a:r>
            <a:r>
              <a:rPr lang="en-US" sz="825" dirty="0">
                <a:latin typeface="Consolas" panose="020B0609020204030204" pitchFamily="49" charset="0"/>
              </a:rPr>
              <a:t> (</a:t>
            </a:r>
            <a:r>
              <a:rPr lang="en-US" sz="825" dirty="0" err="1">
                <a:latin typeface="Consolas" panose="020B0609020204030204" pitchFamily="49" charset="0"/>
              </a:rPr>
              <a:t>ahb_vif</a:t>
            </a:r>
            <a:r>
              <a:rPr lang="en-US" sz="825" dirty="0">
                <a:latin typeface="Consolas" panose="020B0609020204030204" pitchFamily="49" charset="0"/>
              </a:rPr>
              <a:t>-&gt;</a:t>
            </a:r>
            <a:r>
              <a:rPr lang="en-US" sz="825" dirty="0" err="1">
                <a:latin typeface="Consolas" panose="020B0609020204030204" pitchFamily="49" charset="0"/>
              </a:rPr>
              <a:t>hready</a:t>
            </a:r>
            <a:r>
              <a:rPr lang="en-US" sz="825" dirty="0">
                <a:latin typeface="Consolas" panose="020B0609020204030204" pitchFamily="49" charset="0"/>
              </a:rPr>
              <a:t> != 1) wait(AHB_CLK);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dirty="0">
                <a:latin typeface="Consolas" panose="020B0609020204030204" pitchFamily="49" charset="0"/>
              </a:rPr>
              <a:t>  </a:t>
            </a:r>
            <a:r>
              <a:rPr lang="en-US" sz="825" dirty="0" err="1">
                <a:latin typeface="Consolas" panose="020B0609020204030204" pitchFamily="49" charset="0"/>
              </a:rPr>
              <a:t>rsp.set_id_info</a:t>
            </a:r>
            <a:r>
              <a:rPr lang="en-US" sz="825" dirty="0">
                <a:latin typeface="Consolas" panose="020B0609020204030204" pitchFamily="49" charset="0"/>
              </a:rPr>
              <a:t>(</a:t>
            </a:r>
            <a:r>
              <a:rPr lang="en-US" sz="825" dirty="0" err="1">
                <a:latin typeface="Consolas" panose="020B0609020204030204" pitchFamily="49" charset="0"/>
              </a:rPr>
              <a:t>req</a:t>
            </a:r>
            <a:r>
              <a:rPr lang="en-US" sz="825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seq_item_port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item_done</a:t>
            </a:r>
            <a:r>
              <a:rPr lang="en-US" sz="825" b="1" dirty="0">
                <a:latin typeface="Consolas" panose="020B0609020204030204" pitchFamily="49" charset="0"/>
              </a:rPr>
              <a:t>();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  </a:t>
            </a: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seq_item_port</a:t>
            </a:r>
            <a:r>
              <a:rPr lang="en-US" sz="825" b="1" dirty="0">
                <a:latin typeface="Consolas" panose="020B0609020204030204" pitchFamily="49" charset="0"/>
              </a:rPr>
              <a:t>-&gt;</a:t>
            </a:r>
            <a:r>
              <a:rPr lang="en-US" sz="825" b="1" dirty="0" err="1">
                <a:latin typeface="Consolas" panose="020B0609020204030204" pitchFamily="49" charset="0"/>
              </a:rPr>
              <a:t>put_response</a:t>
            </a:r>
            <a:r>
              <a:rPr lang="en-US" sz="825" b="1" dirty="0">
                <a:latin typeface="Consolas" panose="020B0609020204030204" pitchFamily="49" charset="0"/>
              </a:rPr>
              <a:t>(</a:t>
            </a:r>
            <a:r>
              <a:rPr lang="en-US" sz="825" b="1" dirty="0" err="1">
                <a:latin typeface="Consolas" panose="020B0609020204030204" pitchFamily="49" charset="0"/>
              </a:rPr>
              <a:t>rsp</a:t>
            </a:r>
            <a:r>
              <a:rPr lang="en-US" sz="825" b="1" dirty="0">
                <a:latin typeface="Consolas" panose="020B0609020204030204" pitchFamily="49" charset="0"/>
              </a:rPr>
              <a:t>);  </a:t>
            </a:r>
            <a:endParaRPr lang="en-US" sz="825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</a:t>
            </a:r>
            <a:r>
              <a:rPr lang="en-US" sz="825" b="1" dirty="0" err="1">
                <a:latin typeface="Consolas" panose="020B0609020204030204" pitchFamily="49" charset="0"/>
              </a:rPr>
              <a:t>ahb_pipeline_lock.post</a:t>
            </a:r>
            <a:r>
              <a:rPr lang="en-US" sz="825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825" b="1" dirty="0">
                <a:latin typeface="Consolas" panose="020B0609020204030204" pitchFamily="49" charset="0"/>
              </a:rPr>
              <a:t>}</a:t>
            </a:r>
            <a:endParaRPr lang="en-US" sz="825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18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llipse 18"/>
          <p:cNvSpPr/>
          <p:nvPr/>
        </p:nvSpPr>
        <p:spPr>
          <a:xfrm>
            <a:off x="6229350" y="3526871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5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AHB Monitor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dirty="0" err="1">
                <a:latin typeface="Consolas" panose="020B0609020204030204" pitchFamily="49" charset="0"/>
              </a:rPr>
              <a:t>ahb_monitor</a:t>
            </a:r>
            <a:r>
              <a:rPr lang="en-US" sz="3000" dirty="0">
                <a:latin typeface="Consolas" panose="020B0609020204030204" pitchFamily="49" charset="0"/>
              </a:rPr>
              <a:t> : 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uvm_monitor</a:t>
            </a:r>
            <a:r>
              <a:rPr lang="en-US" sz="3000" dirty="0">
                <a:latin typeface="Consolas" panose="020B0609020204030204" pitchFamily="49" charset="0"/>
              </a:rPr>
              <a:t>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 </a:t>
            </a:r>
            <a:r>
              <a:rPr lang="en-US" sz="3000" b="1" dirty="0">
                <a:latin typeface="Consolas" panose="020B0609020204030204" pitchFamily="49" charset="0"/>
              </a:rPr>
              <a:t>public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:  </a:t>
            </a: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uvm_analysis_port</a:t>
            </a:r>
            <a:r>
              <a:rPr lang="en-US" sz="3000" dirty="0">
                <a:latin typeface="Consolas" panose="020B0609020204030204" pitchFamily="49" charset="0"/>
              </a:rPr>
              <a:t>&lt;</a:t>
            </a:r>
            <a:r>
              <a:rPr lang="en-US" sz="3000" dirty="0" err="1">
                <a:latin typeface="Consolas" panose="020B0609020204030204" pitchFamily="49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</a:rPr>
              <a:t>&gt; </a:t>
            </a:r>
            <a:r>
              <a:rPr lang="en-US" sz="3000" dirty="0" err="1">
                <a:latin typeface="Consolas" panose="020B0609020204030204" pitchFamily="49" charset="0"/>
              </a:rPr>
              <a:t>item_collected_port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dirty="0" err="1">
                <a:latin typeface="Consolas" panose="020B0609020204030204" pitchFamily="49" charset="0"/>
              </a:rPr>
              <a:t>ahb_if</a:t>
            </a:r>
            <a:r>
              <a:rPr lang="en-US" sz="3000" dirty="0">
                <a:latin typeface="Consolas" panose="020B0609020204030204" pitchFamily="49" charset="0"/>
              </a:rPr>
              <a:t>*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dirty="0" err="1">
                <a:latin typeface="Consolas" panose="020B0609020204030204" pitchFamily="49" charset="0"/>
              </a:rPr>
              <a:t>ahb_monitor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uvm_component_name</a:t>
            </a:r>
            <a:r>
              <a:rPr lang="en-US" sz="3000" dirty="0">
                <a:latin typeface="Consolas" panose="020B0609020204030204" pitchFamily="49" charset="0"/>
              </a:rPr>
              <a:t> name = 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ahb_monitor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>
                <a:latin typeface="Consolas" panose="020B0609020204030204" pitchFamily="49" charset="0"/>
              </a:rPr>
              <a:t>):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    </a:t>
            </a:r>
            <a:r>
              <a:rPr lang="en-US" sz="3000" dirty="0" err="1">
                <a:latin typeface="Consolas" panose="020B0609020204030204" pitchFamily="49" charset="0"/>
              </a:rPr>
              <a:t>uvm_monitor</a:t>
            </a:r>
            <a:r>
              <a:rPr lang="en-US" sz="3000" dirty="0">
                <a:latin typeface="Consolas" panose="020B0609020204030204" pitchFamily="49" charset="0"/>
              </a:rPr>
              <a:t>(name),</a:t>
            </a:r>
            <a:r>
              <a:rPr lang="en-US" sz="3000" dirty="0" err="1">
                <a:latin typeface="Consolas" panose="020B0609020204030204" pitchFamily="49" charset="0"/>
              </a:rPr>
              <a:t>item_collected_port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item_collected_port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>
                <a:latin typeface="Consolas" panose="020B0609020204030204" pitchFamily="49" charset="0"/>
              </a:rPr>
              <a:t>),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(0)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  { ... }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b="1" dirty="0">
                <a:latin typeface="Consolas" panose="020B0609020204030204" pitchFamily="49" charset="0"/>
              </a:rPr>
              <a:t>UVM_COMPONENT_UTILS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ahb_monitor</a:t>
            </a:r>
            <a:r>
              <a:rPr lang="en-US" sz="3000" dirty="0">
                <a:latin typeface="Consolas" panose="020B0609020204030204" pitchFamily="49" charset="0"/>
              </a:rPr>
              <a:t>);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void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b="1" dirty="0" err="1">
                <a:latin typeface="Consolas" panose="020B0609020204030204" pitchFamily="49" charset="0"/>
              </a:rPr>
              <a:t>build_phase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uvm_phase</a:t>
            </a:r>
            <a:r>
              <a:rPr lang="en-US" sz="3000" dirty="0">
                <a:latin typeface="Consolas" panose="020B0609020204030204" pitchFamily="49" charset="0"/>
              </a:rPr>
              <a:t>&amp; phase) { 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  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uvm_monitor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build_phase</a:t>
            </a:r>
            <a:r>
              <a:rPr lang="en-US" sz="3000" dirty="0">
                <a:latin typeface="Consolas" panose="020B0609020204030204" pitchFamily="49" charset="0"/>
              </a:rPr>
              <a:t>(phase);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    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3000" dirty="0">
                <a:latin typeface="Consolas" panose="020B0609020204030204" pitchFamily="49" charset="0"/>
              </a:rPr>
              <a:t> (!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uvm_config_db</a:t>
            </a:r>
            <a:r>
              <a:rPr lang="en-US" sz="3000" dirty="0">
                <a:latin typeface="Consolas" panose="020B0609020204030204" pitchFamily="49" charset="0"/>
              </a:rPr>
              <a:t>&lt;</a:t>
            </a:r>
            <a:r>
              <a:rPr lang="en-US" sz="3000" dirty="0" err="1">
                <a:latin typeface="Consolas" panose="020B0609020204030204" pitchFamily="49" charset="0"/>
              </a:rPr>
              <a:t>ahb_if</a:t>
            </a:r>
            <a:r>
              <a:rPr lang="en-US" sz="3000" dirty="0">
                <a:latin typeface="Consolas" panose="020B0609020204030204" pitchFamily="49" charset="0"/>
              </a:rPr>
              <a:t>*&gt;::get(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3000" dirty="0">
                <a:latin typeface="Consolas" panose="020B0609020204030204" pitchFamily="49" charset="0"/>
              </a:rPr>
              <a:t>, 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3000" dirty="0">
                <a:latin typeface="Consolas" panose="020B0609020204030204" pitchFamily="49" charset="0"/>
              </a:rPr>
              <a:t>, 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3000" dirty="0">
                <a:latin typeface="Consolas" panose="020B0609020204030204" pitchFamily="49" charset="0"/>
              </a:rPr>
              <a:t>,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)) {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       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UVM_FATAL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(name(), </a:t>
            </a:r>
            <a:r>
              <a:rPr lang="en-US" sz="3000" dirty="0">
                <a:latin typeface="Consolas" panose="020B0609020204030204" pitchFamily="49" charset="0"/>
              </a:rPr>
              <a:t>"Virtual interface not defined!"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}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b="1" dirty="0" err="1">
                <a:latin typeface="Consolas" panose="020B0609020204030204" pitchFamily="49" charset="0"/>
              </a:rPr>
              <a:t>run_phase</a:t>
            </a:r>
            <a:r>
              <a:rPr lang="en-US" sz="3000" dirty="0">
                <a:latin typeface="Consolas" panose="020B0609020204030204" pitchFamily="49" charset="0"/>
              </a:rPr>
              <a:t>( </a:t>
            </a:r>
            <a:r>
              <a:rPr lang="en-US" sz="3000" dirty="0" err="1">
                <a:latin typeface="Consolas" panose="020B0609020204030204" pitchFamily="49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uvm_phase</a:t>
            </a:r>
            <a:r>
              <a:rPr lang="en-US" sz="3000" dirty="0">
                <a:latin typeface="Consolas" panose="020B0609020204030204" pitchFamily="49" charset="0"/>
              </a:rPr>
              <a:t>&amp; phase ) </a:t>
            </a:r>
            <a:r>
              <a:rPr lang="en-US" sz="3000" dirty="0">
                <a:solidFill>
                  <a:srgbClr val="5C5C5C"/>
                </a:solidFill>
                <a:latin typeface="Consolas" panose="020B0609020204030204" pitchFamily="49" charset="0"/>
              </a:rPr>
              <a:t>{</a:t>
            </a: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    </a:t>
            </a:r>
            <a:r>
              <a:rPr lang="en-US" sz="3000" dirty="0" err="1">
                <a:latin typeface="Consolas" panose="020B0609020204030204" pitchFamily="49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dirty="0" err="1">
                <a:latin typeface="Consolas" panose="020B0609020204030204" pitchFamily="49" charset="0"/>
              </a:rPr>
              <a:t>pkt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     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</a:rPr>
              <a:t>while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</a:rPr>
              <a:t>true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) { </a:t>
            </a:r>
            <a:r>
              <a:rPr lang="en-US" sz="3000" dirty="0">
                <a:latin typeface="Consolas" panose="020B0609020204030204" pitchFamily="49" charset="0"/>
              </a:rPr>
              <a:t>// monitor forever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endParaRPr lang="en-US" sz="30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    </a:t>
            </a:r>
            <a:r>
              <a:rPr lang="en-US" sz="3000" dirty="0" err="1">
                <a:latin typeface="Consolas" panose="020B0609020204030204" pitchFamily="49" charset="0"/>
              </a:rPr>
              <a:t>std</a:t>
            </a:r>
            <a:r>
              <a:rPr lang="en-US" sz="3000" dirty="0">
                <a:latin typeface="Consolas" panose="020B0609020204030204" pitchFamily="49" charset="0"/>
              </a:rPr>
              <a:t>::</a:t>
            </a:r>
            <a:r>
              <a:rPr lang="en-US" sz="3000" dirty="0" err="1">
                <a:latin typeface="Consolas" panose="020B0609020204030204" pitchFamily="49" charset="0"/>
              </a:rPr>
              <a:t>ostringstream</a:t>
            </a:r>
            <a:r>
              <a:rPr lang="en-US" sz="3000" dirty="0">
                <a:latin typeface="Consolas" panose="020B0609020204030204" pitchFamily="49" charset="0"/>
              </a:rPr>
              <a:t> </a:t>
            </a:r>
            <a:r>
              <a:rPr lang="en-US" sz="3000" dirty="0" err="1">
                <a:latin typeface="Consolas" panose="020B0609020204030204" pitchFamily="49" charset="0"/>
              </a:rPr>
              <a:t>str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    wait(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</a:rPr>
              <a:t>hresetn.posedge_event</a:t>
            </a:r>
            <a:r>
              <a:rPr lang="en-US" sz="3000" dirty="0">
                <a:latin typeface="Consolas" panose="020B0609020204030204" pitchFamily="49" charset="0"/>
              </a:rPr>
              <a:t>());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    if(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</a:rPr>
              <a:t>hclk</a:t>
            </a:r>
            <a:r>
              <a:rPr lang="en-US" sz="3000" dirty="0">
                <a:latin typeface="Consolas" panose="020B0609020204030204" pitchFamily="49" charset="0"/>
              </a:rPr>
              <a:t> == 0) </a:t>
            </a:r>
            <a:r>
              <a:rPr lang="en-US" sz="3000" dirty="0" err="1">
                <a:latin typeface="Consolas" panose="020B0609020204030204" pitchFamily="49" charset="0"/>
              </a:rPr>
              <a:t>sc_core</a:t>
            </a:r>
            <a:r>
              <a:rPr lang="en-US" sz="3000" dirty="0">
                <a:latin typeface="Consolas" panose="020B0609020204030204" pitchFamily="49" charset="0"/>
              </a:rPr>
              <a:t>::wait(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</a:rPr>
              <a:t>hclk.posedge_event</a:t>
            </a:r>
            <a:r>
              <a:rPr lang="en-US" sz="3000" dirty="0">
                <a:latin typeface="Consolas" panose="020B0609020204030204" pitchFamily="49" charset="0"/>
              </a:rPr>
              <a:t>());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    </a:t>
            </a:r>
            <a:r>
              <a:rPr lang="en-US" sz="3000" dirty="0" err="1">
                <a:latin typeface="Consolas" panose="020B0609020204030204" pitchFamily="49" charset="0"/>
              </a:rPr>
              <a:t>pkt.htrans</a:t>
            </a:r>
            <a:r>
              <a:rPr lang="en-US" sz="3000" dirty="0">
                <a:latin typeface="Consolas" panose="020B0609020204030204" pitchFamily="49" charset="0"/>
              </a:rPr>
              <a:t>      = </a:t>
            </a:r>
            <a:r>
              <a:rPr lang="en-US" sz="3000" dirty="0" err="1">
                <a:latin typeface="Consolas" panose="020B0609020204030204" pitchFamily="49" charset="0"/>
              </a:rPr>
              <a:t>vif</a:t>
            </a:r>
            <a:r>
              <a:rPr lang="en-US" sz="3000" dirty="0">
                <a:latin typeface="Consolas" panose="020B0609020204030204" pitchFamily="49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</a:rPr>
              <a:t>htrans</a:t>
            </a:r>
            <a:r>
              <a:rPr lang="en-US" sz="30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      ...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        </a:t>
            </a:r>
            <a:r>
              <a:rPr lang="en-US" sz="3000" dirty="0" err="1">
                <a:latin typeface="Consolas" panose="020B0609020204030204" pitchFamily="49" charset="0"/>
              </a:rPr>
              <a:t>item_collected_port.write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pkt</a:t>
            </a:r>
            <a:r>
              <a:rPr lang="en-US" sz="30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</a:rPr>
              <a:t>   }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11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llipse 11"/>
          <p:cNvSpPr/>
          <p:nvPr/>
        </p:nvSpPr>
        <p:spPr>
          <a:xfrm>
            <a:off x="7143750" y="354634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5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Layer(UVM Tests)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#include "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ahb_wr_rd_sequence.h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: 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uvm_test</a:t>
            </a:r>
            <a:endParaRPr lang="en-US" sz="270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{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top_env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UVM_COMPONENT_UTILS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uvm_component_name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name = "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") :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uvm_test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 name ),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top_env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(0) {}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virtual 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build_phase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&amp; phase)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cout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sc_core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sc_time_stamp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() &lt;&lt; ":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build_phase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" &lt;&lt; name()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endl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uvm_test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build_phase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(phase);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top_env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type_id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::create("top_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",this);       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}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270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virtual </a:t>
            </a:r>
            <a:r>
              <a:rPr lang="en-US" sz="30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run_phase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uvm_phase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&amp; phase)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cout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sc_core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sc_time_stamp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() &lt;&lt; ": UVM test with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started " &lt;&lt; name()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endl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phase.raise_objection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(this);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= new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("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");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-&gt;start(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top_env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-&gt;agent-&gt;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ahb_sequencer_inst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phase.drop_objection</a:t>
            </a:r>
            <a:r>
              <a:rPr lang="en-US" sz="2700" b="1" dirty="0">
                <a:latin typeface="Consolas" panose="020B0609020204030204" pitchFamily="49" charset="0"/>
                <a:ea typeface="Times New Roman" panose="02020603050405020304" pitchFamily="18" charset="0"/>
              </a:rPr>
              <a:t>(this);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cout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sc_core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sc_time_stamp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() &lt;&lt; ": UVM test with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finished " &lt;&lt; name() &lt;&lt; 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std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::</a:t>
            </a:r>
            <a:r>
              <a:rPr lang="en-US" sz="27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endl</a:t>
            </a: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2700" dirty="0">
                <a:latin typeface="Consolas" panose="020B0609020204030204" pitchFamily="49" charset="0"/>
                <a:ea typeface="Times New Roman" panose="02020603050405020304" pitchFamily="18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 noChangeAspect="1"/>
          </p:cNvGraphicFramePr>
          <p:nvPr>
            <p:extLst/>
          </p:nvPr>
        </p:nvGraphicFramePr>
        <p:xfrm>
          <a:off x="4649239" y="2171700"/>
          <a:ext cx="4039200" cy="27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239" y="2171700"/>
                        <a:ext cx="4039200" cy="27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Ellipse 10"/>
          <p:cNvSpPr/>
          <p:nvPr/>
        </p:nvSpPr>
        <p:spPr>
          <a:xfrm>
            <a:off x="6229350" y="217170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0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Part 2: </a:t>
            </a:r>
            <a:r>
              <a:rPr lang="de-DE" dirty="0" err="1" smtClean="0"/>
              <a:t>Randomization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SCV &amp; CRAVE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Sequences </a:t>
            </a:r>
            <a:r>
              <a:rPr lang="en-US" dirty="0" smtClean="0"/>
              <a:t>Using SCV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4800" dirty="0"/>
              <a:t>Create </a:t>
            </a:r>
            <a:r>
              <a:rPr lang="en-US" sz="4800" dirty="0" err="1"/>
              <a:t>scv_extensions</a:t>
            </a:r>
            <a:r>
              <a:rPr lang="en-US" sz="4800" dirty="0"/>
              <a:t> for the sequence item class i.e. for the transaction type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dirty="0" smtClean="0"/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b="1" dirty="0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ahb_transaction</a:t>
            </a:r>
            <a:r>
              <a:rPr lang="en-US" sz="3300" dirty="0">
                <a:latin typeface="Consolas" panose="020B0609020204030204" pitchFamily="49" charset="0"/>
              </a:rPr>
              <a:t>) 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300" dirty="0">
                <a:latin typeface="Consolas" panose="020B0609020204030204" pitchFamily="49" charset="0"/>
              </a:rPr>
              <a:t>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dirty="0" err="1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sc_uint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</a:t>
            </a:r>
            <a:r>
              <a:rPr lang="en-US" sz="3300" dirty="0" err="1">
                <a:latin typeface="Consolas" panose="020B0609020204030204" pitchFamily="49" charset="0"/>
              </a:rPr>
              <a:t>AhbAddrWidth</a:t>
            </a:r>
            <a:r>
              <a:rPr lang="en-US" sz="3300" dirty="0">
                <a:latin typeface="Consolas" panose="020B0609020204030204" pitchFamily="49" charset="0"/>
              </a:rPr>
              <a:t>&gt;&gt;   </a:t>
            </a:r>
            <a:r>
              <a:rPr lang="en-US" sz="3300" dirty="0" err="1">
                <a:latin typeface="Consolas" panose="020B0609020204030204" pitchFamily="49" charset="0"/>
              </a:rPr>
              <a:t>haddr</a:t>
            </a:r>
            <a:r>
              <a:rPr lang="en-US" sz="33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dirty="0" err="1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sc_uint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</a:t>
            </a:r>
            <a:r>
              <a:rPr lang="en-US" sz="3300" dirty="0" err="1">
                <a:latin typeface="Consolas" panose="020B0609020204030204" pitchFamily="49" charset="0"/>
              </a:rPr>
              <a:t>AhbDataWidth</a:t>
            </a:r>
            <a:r>
              <a:rPr lang="en-US" sz="3300" dirty="0">
                <a:latin typeface="Consolas" panose="020B0609020204030204" pitchFamily="49" charset="0"/>
              </a:rPr>
              <a:t>&gt;[</a:t>
            </a:r>
            <a:r>
              <a:rPr lang="en-US" sz="3300" b="1" dirty="0">
                <a:latin typeface="Consolas" panose="020B0609020204030204" pitchFamily="49" charset="0"/>
              </a:rPr>
              <a:t>BURSTLENGTH</a:t>
            </a:r>
            <a:r>
              <a:rPr lang="en-US" sz="3300" dirty="0">
                <a:latin typeface="Consolas" panose="020B0609020204030204" pitchFamily="49" charset="0"/>
              </a:rPr>
              <a:t>]&gt;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                                                       </a:t>
            </a:r>
            <a:r>
              <a:rPr lang="en-US" sz="3300" dirty="0" err="1">
                <a:latin typeface="Consolas" panose="020B0609020204030204" pitchFamily="49" charset="0"/>
              </a:rPr>
              <a:t>hwdata</a:t>
            </a:r>
            <a:r>
              <a:rPr lang="en-US" sz="3300" dirty="0">
                <a:latin typeface="Consolas" panose="020B0609020204030204" pitchFamily="49" charset="0"/>
              </a:rPr>
              <a:t>;                                                                    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    </a:t>
            </a:r>
            <a:r>
              <a:rPr lang="en-US" sz="3300" dirty="0" err="1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&lt; </a:t>
            </a:r>
            <a:r>
              <a:rPr lang="en-US" sz="3300" dirty="0" err="1">
                <a:latin typeface="Consolas" panose="020B0609020204030204" pitchFamily="49" charset="0"/>
              </a:rPr>
              <a:t>sc_uint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</a:t>
            </a:r>
            <a:r>
              <a:rPr lang="en-US" sz="3300" dirty="0" err="1">
                <a:latin typeface="Consolas" panose="020B0609020204030204" pitchFamily="49" charset="0"/>
              </a:rPr>
              <a:t>AhbBurstSize</a:t>
            </a:r>
            <a:r>
              <a:rPr lang="en-US" sz="3300" dirty="0">
                <a:latin typeface="Consolas" panose="020B0609020204030204" pitchFamily="49" charset="0"/>
              </a:rPr>
              <a:t>&gt;&gt;  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dirty="0" err="1">
                <a:latin typeface="Consolas" panose="020B0609020204030204" pitchFamily="49" charset="0"/>
              </a:rPr>
              <a:t>scv_extensions</a:t>
            </a:r>
            <a:r>
              <a:rPr lang="en-US" sz="3300" dirty="0">
                <a:latin typeface="Consolas" panose="020B0609020204030204" pitchFamily="49" charset="0"/>
              </a:rPr>
              <a:t>&lt; </a:t>
            </a:r>
            <a:r>
              <a:rPr lang="en-US" sz="3300" dirty="0" err="1">
                <a:latin typeface="Consolas" panose="020B0609020204030204" pitchFamily="49" charset="0"/>
              </a:rPr>
              <a:t>sc_uint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</a:t>
            </a:r>
            <a:r>
              <a:rPr lang="en-US" sz="3300" dirty="0" err="1">
                <a:latin typeface="Consolas" panose="020B0609020204030204" pitchFamily="49" charset="0"/>
              </a:rPr>
              <a:t>AhbSize</a:t>
            </a:r>
            <a:r>
              <a:rPr lang="en-US" sz="3300" dirty="0">
                <a:latin typeface="Consolas" panose="020B0609020204030204" pitchFamily="49" charset="0"/>
              </a:rPr>
              <a:t>&gt;&gt;       </a:t>
            </a:r>
            <a:r>
              <a:rPr lang="en-US" sz="3300" dirty="0" err="1">
                <a:latin typeface="Consolas" panose="020B0609020204030204" pitchFamily="49" charset="0"/>
              </a:rPr>
              <a:t>hsize</a:t>
            </a:r>
            <a:r>
              <a:rPr lang="en-US" sz="33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3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b="1" dirty="0">
                <a:latin typeface="Consolas" panose="020B0609020204030204" pitchFamily="49" charset="0"/>
              </a:rPr>
              <a:t>SCV_EXTENSIONS_CTOR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ahb_transaction</a:t>
            </a:r>
            <a:r>
              <a:rPr lang="en-US" sz="3300" dirty="0">
                <a:latin typeface="Consolas" panose="020B0609020204030204" pitchFamily="49" charset="0"/>
              </a:rPr>
              <a:t>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SCV_FIELD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haddr</a:t>
            </a:r>
            <a:r>
              <a:rPr lang="en-US" sz="33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SCV_FIELD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SCV_FIELD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hsize</a:t>
            </a:r>
            <a:r>
              <a:rPr lang="en-US" sz="33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SCV_FIELD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hwdata</a:t>
            </a:r>
            <a:r>
              <a:rPr lang="en-US" sz="3300" dirty="0">
                <a:latin typeface="Consolas" panose="020B0609020204030204" pitchFamily="49" charset="0"/>
              </a:rPr>
              <a:t>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}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solidFill>
                  <a:srgbClr val="00B050"/>
                </a:solidFill>
                <a:latin typeface="Consolas" panose="020B0609020204030204" pitchFamily="49" charset="0"/>
              </a:rPr>
              <a:t>    </a:t>
            </a:r>
            <a:r>
              <a:rPr lang="en-US" sz="3300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bool</a:t>
            </a:r>
            <a:r>
              <a:rPr lang="en-US" sz="3300" dirty="0">
                <a:solidFill>
                  <a:srgbClr val="00B050"/>
                </a:solidFill>
                <a:latin typeface="Consolas" panose="020B0609020204030204" pitchFamily="49" charset="0"/>
              </a:rPr>
              <a:t> </a:t>
            </a:r>
            <a:r>
              <a:rPr lang="en-US" sz="3300" dirty="0" err="1">
                <a:latin typeface="Consolas" panose="020B0609020204030204" pitchFamily="49" charset="0"/>
              </a:rPr>
              <a:t>has_valid_extensions</a:t>
            </a:r>
            <a:r>
              <a:rPr lang="en-US" sz="3300" dirty="0">
                <a:latin typeface="Consolas" panose="020B0609020204030204" pitchFamily="49" charset="0"/>
              </a:rPr>
              <a:t>() { 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return</a:t>
            </a:r>
            <a:r>
              <a:rPr lang="en-US" sz="3300" dirty="0">
                <a:latin typeface="Consolas" panose="020B0609020204030204" pitchFamily="49" charset="0"/>
              </a:rPr>
              <a:t> true; }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};</a:t>
            </a:r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4800" dirty="0"/>
              <a:t>Create constraints class using </a:t>
            </a:r>
            <a:r>
              <a:rPr lang="en-US" sz="4800" dirty="0" err="1"/>
              <a:t>smart_ptr</a:t>
            </a:r>
            <a:r>
              <a:rPr lang="en-US" sz="4800" dirty="0"/>
              <a:t> of sequence item class type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2250" dirty="0">
              <a:solidFill>
                <a:srgbClr val="006699"/>
              </a:solidFill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endParaRPr lang="en-US" b="1" dirty="0" smtClean="0">
              <a:solidFill>
                <a:srgbClr val="006699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3300" dirty="0">
                <a:latin typeface="Consolas" panose="020B0609020204030204" pitchFamily="49" charset="0"/>
              </a:rPr>
              <a:t> </a:t>
            </a:r>
            <a:r>
              <a:rPr lang="en-US" sz="3300" dirty="0" err="1">
                <a:latin typeface="Consolas" panose="020B0609020204030204" pitchFamily="49" charset="0"/>
              </a:rPr>
              <a:t>ahb_trans_constraints</a:t>
            </a:r>
            <a:r>
              <a:rPr lang="en-US" sz="3300" dirty="0">
                <a:latin typeface="Consolas" panose="020B0609020204030204" pitchFamily="49" charset="0"/>
              </a:rPr>
              <a:t> : 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virtual</a:t>
            </a:r>
            <a:r>
              <a:rPr lang="en-US" sz="3300" dirty="0">
                <a:latin typeface="Consolas" panose="020B0609020204030204" pitchFamily="49" charset="0"/>
              </a:rPr>
              <a:t> 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300" dirty="0">
                <a:latin typeface="Consolas" panose="020B0609020204030204" pitchFamily="49" charset="0"/>
              </a:rPr>
              <a:t> </a:t>
            </a:r>
            <a:r>
              <a:rPr lang="en-US" sz="3300" dirty="0" err="1">
                <a:latin typeface="Consolas" panose="020B0609020204030204" pitchFamily="49" charset="0"/>
              </a:rPr>
              <a:t>scv_constraint_base</a:t>
            </a:r>
            <a:r>
              <a:rPr lang="en-US" sz="3300" dirty="0">
                <a:latin typeface="Consolas" panose="020B0609020204030204" pitchFamily="49" charset="0"/>
              </a:rPr>
              <a:t>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</a:t>
            </a:r>
            <a:r>
              <a:rPr lang="en-US" sz="33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300" dirty="0">
                <a:latin typeface="Consolas" panose="020B0609020204030204" pitchFamily="49" charset="0"/>
              </a:rPr>
              <a:t>: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dirty="0" err="1">
                <a:latin typeface="Consolas" panose="020B0609020204030204" pitchFamily="49" charset="0"/>
              </a:rPr>
              <a:t>scv_smart_ptr</a:t>
            </a:r>
            <a:r>
              <a:rPr lang="en-US" sz="3300" dirty="0">
                <a:latin typeface="Consolas" panose="020B0609020204030204" pitchFamily="49" charset="0"/>
              </a:rPr>
              <a:t>&lt;</a:t>
            </a:r>
            <a:r>
              <a:rPr lang="en-US" sz="3300" dirty="0" err="1">
                <a:latin typeface="Consolas" panose="020B0609020204030204" pitchFamily="49" charset="0"/>
              </a:rPr>
              <a:t>ahb_transaction</a:t>
            </a:r>
            <a:r>
              <a:rPr lang="en-US" sz="3300" dirty="0">
                <a:latin typeface="Consolas" panose="020B0609020204030204" pitchFamily="49" charset="0"/>
              </a:rPr>
              <a:t>&gt; 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</a:t>
            </a:r>
            <a:r>
              <a:rPr lang="en-US" sz="3300" b="1" dirty="0">
                <a:latin typeface="Consolas" panose="020B0609020204030204" pitchFamily="49" charset="0"/>
              </a:rPr>
              <a:t>SCV_CONSTRAINT_CTOR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ahb_trans_constraints</a:t>
            </a:r>
            <a:r>
              <a:rPr lang="en-US" sz="3300" dirty="0">
                <a:latin typeface="Consolas" panose="020B0609020204030204" pitchFamily="49" charset="0"/>
              </a:rPr>
              <a:t>) {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SCV_CONSTRAINT</a:t>
            </a:r>
            <a:r>
              <a:rPr lang="en-US" sz="3300" dirty="0">
                <a:latin typeface="Consolas" panose="020B0609020204030204" pitchFamily="49" charset="0"/>
              </a:rPr>
              <a:t>((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haddr</a:t>
            </a:r>
            <a:r>
              <a:rPr lang="en-US" sz="3300" dirty="0">
                <a:latin typeface="Consolas" panose="020B0609020204030204" pitchFamily="49" charset="0"/>
              </a:rPr>
              <a:t>() * 0x3) == 0x0);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SCV_CONSTRAINT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        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() &gt;=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::HBURST_SINGLE) &amp;&amp;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() &lt;=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::HBURST_INCR16)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SCV_CONSTRAINT</a:t>
            </a:r>
            <a:r>
              <a:rPr lang="en-US" sz="3300" dirty="0">
                <a:latin typeface="Consolas" panose="020B0609020204030204" pitchFamily="49" charset="0"/>
              </a:rPr>
              <a:t>(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hsize</a:t>
            </a:r>
            <a:r>
              <a:rPr lang="en-US" sz="3300" dirty="0">
                <a:latin typeface="Consolas" panose="020B0609020204030204" pitchFamily="49" charset="0"/>
              </a:rPr>
              <a:t>() &gt;=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::HSIZE_BYTE) &amp;&amp;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hsize</a:t>
            </a:r>
            <a:r>
              <a:rPr lang="en-US" sz="3300" dirty="0">
                <a:latin typeface="Consolas" panose="020B0609020204030204" pitchFamily="49" charset="0"/>
              </a:rPr>
              <a:t>() &lt;=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::HSIZE_WORD)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);</a:t>
            </a:r>
          </a:p>
          <a:p>
            <a:pPr marL="0" indent="0">
              <a:buNone/>
              <a:tabLst>
                <a:tab pos="137160" algn="l"/>
              </a:tabLst>
            </a:pPr>
            <a:endParaRPr lang="en-US" sz="33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 For wrapping bursts, start address from an address   </a:t>
            </a:r>
            <a:endParaRPr lang="en-US" sz="33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     // other that 0x00 offset  </a:t>
            </a:r>
            <a:endParaRPr lang="en-US" sz="33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</a:t>
            </a:r>
            <a:r>
              <a:rPr lang="en-US" sz="3300" b="1" dirty="0">
                <a:latin typeface="Consolas" panose="020B0609020204030204" pitchFamily="49" charset="0"/>
              </a:rPr>
              <a:t>SCV_CONSTRAINT</a:t>
            </a:r>
            <a:r>
              <a:rPr lang="en-US" sz="3300" dirty="0">
                <a:latin typeface="Consolas" panose="020B0609020204030204" pitchFamily="49" charset="0"/>
              </a:rPr>
              <a:t>(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</a:t>
            </a:r>
            <a:r>
              <a:rPr lang="en-US" sz="3300" dirty="0" err="1">
                <a:latin typeface="Consolas" panose="020B0609020204030204" pitchFamily="49" charset="0"/>
              </a:rPr>
              <a:t>if_then</a:t>
            </a:r>
            <a:r>
              <a:rPr lang="en-US" sz="3300" dirty="0">
                <a:latin typeface="Consolas" panose="020B0609020204030204" pitchFamily="49" charset="0"/>
              </a:rPr>
              <a:t>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hburst</a:t>
            </a:r>
            <a:r>
              <a:rPr lang="en-US" sz="3300" dirty="0">
                <a:latin typeface="Consolas" panose="020B0609020204030204" pitchFamily="49" charset="0"/>
              </a:rPr>
              <a:t>() == </a:t>
            </a:r>
            <a:r>
              <a:rPr lang="en-US" sz="3300" dirty="0" err="1">
                <a:latin typeface="Consolas" panose="020B0609020204030204" pitchFamily="49" charset="0"/>
              </a:rPr>
              <a:t>ahbConfig</a:t>
            </a:r>
            <a:r>
              <a:rPr lang="en-US" sz="3300" dirty="0">
                <a:latin typeface="Consolas" panose="020B0609020204030204" pitchFamily="49" charset="0"/>
              </a:rPr>
              <a:t>::HBURST_WRAP4,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    ((</a:t>
            </a:r>
            <a:r>
              <a:rPr lang="en-US" sz="3300" dirty="0" err="1">
                <a:latin typeface="Consolas" panose="020B0609020204030204" pitchFamily="49" charset="0"/>
              </a:rPr>
              <a:t>req</a:t>
            </a:r>
            <a:r>
              <a:rPr lang="en-US" sz="3300" dirty="0">
                <a:latin typeface="Consolas" panose="020B0609020204030204" pitchFamily="49" charset="0"/>
              </a:rPr>
              <a:t>-&gt;</a:t>
            </a:r>
            <a:r>
              <a:rPr lang="en-US" sz="3300" dirty="0" err="1">
                <a:latin typeface="Consolas" panose="020B0609020204030204" pitchFamily="49" charset="0"/>
              </a:rPr>
              <a:t>haddr</a:t>
            </a:r>
            <a:r>
              <a:rPr lang="en-US" sz="3300" dirty="0">
                <a:latin typeface="Consolas" panose="020B0609020204030204" pitchFamily="49" charset="0"/>
              </a:rPr>
              <a:t>() * 0x7) != 0x0) );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  );  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3300" dirty="0">
                <a:latin typeface="Consolas" panose="020B0609020204030204" pitchFamily="49" charset="0"/>
              </a:rPr>
              <a:t>    } </a:t>
            </a:r>
            <a:r>
              <a:rPr lang="en-US" dirty="0">
                <a:latin typeface="Consolas" panose="020B0609020204030204" pitchFamily="49" charset="0"/>
              </a:rPr>
              <a:t> </a:t>
            </a:r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857250"/>
            <a:ext cx="6000750" cy="7429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UVM(UVM-SC) Layered Architecture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485900"/>
            <a:ext cx="6400800" cy="360045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1893886"/>
            <a:ext cx="6515100" cy="39735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6077" y="189388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#Interfaces</a:t>
            </a:r>
          </a:p>
          <a:p>
            <a:r>
              <a:rPr lang="en-US" dirty="0" smtClean="0"/>
              <a:t>#Drivers = #Interfaces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1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Hierarchical Sequences using Random Sequence Items (SCV)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2700" dirty="0"/>
              <a:t> </a:t>
            </a:r>
            <a:r>
              <a:rPr lang="en-US" sz="2700" dirty="0" err="1"/>
              <a:t>ahb_wr_rd_sequence</a:t>
            </a:r>
            <a:r>
              <a:rPr lang="en-US" sz="2700" dirty="0"/>
              <a:t> :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700" dirty="0"/>
              <a:t> </a:t>
            </a:r>
            <a:r>
              <a:rPr lang="en-US" sz="2700" dirty="0" err="1"/>
              <a:t>uvm</a:t>
            </a:r>
            <a:r>
              <a:rPr lang="en-US" sz="2700" dirty="0"/>
              <a:t>::</a:t>
            </a:r>
            <a:r>
              <a:rPr lang="en-US" sz="2700" dirty="0" err="1"/>
              <a:t>uvm_sequence</a:t>
            </a:r>
            <a:r>
              <a:rPr lang="en-US" sz="2700" dirty="0"/>
              <a:t>&lt;</a:t>
            </a:r>
            <a:r>
              <a:rPr lang="en-US" sz="2700" dirty="0" err="1"/>
              <a:t>ahb_transaction</a:t>
            </a:r>
            <a:r>
              <a:rPr lang="en-US" sz="2700" dirty="0"/>
              <a:t>&gt;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700" dirty="0"/>
              <a:t>: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UVM_OBJECT_UTILS(</a:t>
            </a:r>
            <a:r>
              <a:rPr lang="en-US" sz="2700" dirty="0" err="1"/>
              <a:t>ahb_wr_rd_sequence</a:t>
            </a:r>
            <a:r>
              <a:rPr lang="en-US" sz="27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UVM_DECLARE_P_SEQUENCER(</a:t>
            </a:r>
            <a:r>
              <a:rPr lang="en-US" sz="2700" dirty="0" err="1"/>
              <a:t>ahb_sequencer</a:t>
            </a:r>
            <a:r>
              <a:rPr lang="en-US" sz="2700" dirty="0"/>
              <a:t>&lt;</a:t>
            </a:r>
            <a:r>
              <a:rPr lang="en-US" sz="2700" dirty="0" err="1"/>
              <a:t>ahb_transaction</a:t>
            </a:r>
            <a:r>
              <a:rPr lang="en-US" sz="2700" dirty="0"/>
              <a:t>&gt;);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</a:t>
            </a:r>
            <a:r>
              <a:rPr lang="en-US" sz="2700" dirty="0" err="1"/>
              <a:t>ahb_if</a:t>
            </a:r>
            <a:r>
              <a:rPr lang="en-US" sz="2700" dirty="0"/>
              <a:t>* </a:t>
            </a:r>
            <a:r>
              <a:rPr lang="en-US" sz="2700" dirty="0" err="1"/>
              <a:t>ahb_vif_seq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</a:t>
            </a:r>
            <a:r>
              <a:rPr lang="en-US" sz="2700" dirty="0" err="1"/>
              <a:t>ahb_wr_rd_sequence</a:t>
            </a:r>
            <a:r>
              <a:rPr lang="en-US" sz="2700" dirty="0"/>
              <a:t>( </a:t>
            </a:r>
            <a:r>
              <a:rPr lang="en-US" sz="2700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const</a:t>
            </a:r>
            <a:r>
              <a:rPr lang="en-US" sz="2700" dirty="0"/>
              <a:t> </a:t>
            </a:r>
            <a:r>
              <a:rPr lang="en-US" sz="2700" dirty="0" err="1"/>
              <a:t>std</a:t>
            </a:r>
            <a:r>
              <a:rPr lang="en-US" sz="2700" dirty="0"/>
              <a:t>::string&amp; name = "</a:t>
            </a:r>
            <a:r>
              <a:rPr lang="en-US" sz="2700" dirty="0" err="1">
                <a:solidFill>
                  <a:srgbClr val="0070C0"/>
                </a:solidFill>
              </a:rPr>
              <a:t>ahb_wr_rd_sequence</a:t>
            </a:r>
            <a:r>
              <a:rPr lang="en-US" sz="2700" dirty="0"/>
              <a:t>") :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               </a:t>
            </a:r>
            <a:r>
              <a:rPr lang="en-US" sz="2700" dirty="0" err="1"/>
              <a:t>uvm</a:t>
            </a:r>
            <a:r>
              <a:rPr lang="en-US" sz="2700" dirty="0"/>
              <a:t>::</a:t>
            </a:r>
            <a:r>
              <a:rPr lang="en-US" sz="2700" dirty="0" err="1"/>
              <a:t>uvm_sequence</a:t>
            </a:r>
            <a:r>
              <a:rPr lang="en-US" sz="2700" dirty="0"/>
              <a:t>&lt;</a:t>
            </a:r>
            <a:r>
              <a:rPr lang="en-US" sz="2700" dirty="0" err="1"/>
              <a:t>ahb_transaction</a:t>
            </a:r>
            <a:r>
              <a:rPr lang="en-US" sz="2700" dirty="0"/>
              <a:t>&gt; ( name ){}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uint8_t </a:t>
            </a:r>
            <a:r>
              <a:rPr lang="en-US" sz="2700" dirty="0" err="1"/>
              <a:t>xactType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unsigned </a:t>
            </a:r>
            <a:r>
              <a:rPr lang="en-US" sz="2700" dirty="0" err="1"/>
              <a:t>addrValue</a:t>
            </a:r>
            <a:r>
              <a:rPr lang="en-US" sz="2700" dirty="0"/>
              <a:t>;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unsigned </a:t>
            </a:r>
            <a:r>
              <a:rPr lang="en-US" sz="2700" dirty="0" err="1"/>
              <a:t>dataValue</a:t>
            </a:r>
            <a:r>
              <a:rPr lang="en-US" sz="2700" dirty="0"/>
              <a:t>;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2700" dirty="0"/>
              <a:t> body()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UVM_INFO(this-</a:t>
            </a:r>
            <a:r>
              <a:rPr lang="en-US" sz="2700" dirty="0"/>
              <a:t>&gt;</a:t>
            </a:r>
            <a:r>
              <a:rPr lang="en-US" sz="2700" dirty="0" err="1"/>
              <a:t>get_name</a:t>
            </a:r>
            <a:r>
              <a:rPr lang="en-US" sz="2700" dirty="0"/>
              <a:t>(), "</a:t>
            </a:r>
            <a:r>
              <a:rPr lang="en-US" sz="2700" dirty="0">
                <a:solidFill>
                  <a:srgbClr val="0070C0"/>
                </a:solidFill>
              </a:rPr>
              <a:t>Starting sequence</a:t>
            </a:r>
            <a:r>
              <a:rPr lang="en-US" sz="2700" dirty="0"/>
              <a:t>", </a:t>
            </a:r>
            <a:r>
              <a:rPr lang="en-US" sz="2700" dirty="0" err="1"/>
              <a:t>uvm</a:t>
            </a:r>
            <a:r>
              <a:rPr lang="en-US" sz="2700" dirty="0"/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ahb_trans_constraints</a:t>
            </a:r>
            <a:r>
              <a:rPr lang="en-US" sz="2700" dirty="0"/>
              <a:t> </a:t>
            </a:r>
            <a:r>
              <a:rPr lang="en-US" sz="2700" dirty="0" err="1"/>
              <a:t>constr_req</a:t>
            </a:r>
            <a:r>
              <a:rPr lang="en-US" sz="2700" dirty="0"/>
              <a:t>("</a:t>
            </a:r>
            <a:r>
              <a:rPr lang="en-US" sz="2700" dirty="0" err="1">
                <a:solidFill>
                  <a:srgbClr val="0070C0"/>
                </a:solidFill>
              </a:rPr>
              <a:t>constr_req</a:t>
            </a:r>
            <a:r>
              <a:rPr lang="en-US" sz="2700" dirty="0"/>
              <a:t>");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scv_smart_ptr</a:t>
            </a:r>
            <a:r>
              <a:rPr lang="en-US" sz="2700" dirty="0"/>
              <a:t>&lt;</a:t>
            </a:r>
            <a:r>
              <a:rPr lang="en-US" sz="2700" dirty="0" err="1"/>
              <a:t>ahb_transaction</a:t>
            </a:r>
            <a:r>
              <a:rPr lang="en-US" sz="2700" dirty="0"/>
              <a:t>&gt; </a:t>
            </a:r>
            <a:r>
              <a:rPr lang="en-US" sz="2700" dirty="0" err="1"/>
              <a:t>rand_smart_ptr_ahb_pkt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ahb_basic_sequence</a:t>
            </a:r>
            <a:r>
              <a:rPr lang="en-US" sz="2700" dirty="0"/>
              <a:t>* </a:t>
            </a:r>
            <a:r>
              <a:rPr lang="en-US" sz="2700" dirty="0" err="1"/>
              <a:t>ahb_seq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 = </a:t>
            </a:r>
            <a:r>
              <a:rPr lang="en-US" sz="27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new</a:t>
            </a:r>
            <a:r>
              <a:rPr lang="en-US" sz="2700" dirty="0"/>
              <a:t> </a:t>
            </a:r>
            <a:r>
              <a:rPr lang="en-US" sz="2700" dirty="0" err="1"/>
              <a:t>ahb_basic_sequence</a:t>
            </a:r>
            <a:r>
              <a:rPr lang="en-US" sz="2700" dirty="0"/>
              <a:t>("</a:t>
            </a:r>
            <a:r>
              <a:rPr lang="en-US" sz="2700" dirty="0" err="1">
                <a:solidFill>
                  <a:srgbClr val="0070C0"/>
                </a:solidFill>
              </a:rPr>
              <a:t>ahb_seq</a:t>
            </a:r>
            <a:r>
              <a:rPr lang="en-US" sz="2700" dirty="0"/>
              <a:t>");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b="1" dirty="0" err="1"/>
              <a:t>constr_req.next</a:t>
            </a:r>
            <a:r>
              <a:rPr lang="en-US" sz="2700" b="1" dirty="0"/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/>
              <a:t>            </a:t>
            </a:r>
            <a:r>
              <a:rPr lang="en-US" sz="2700" b="1" dirty="0" err="1"/>
              <a:t>rand_smart_ptr_ahb_pkt.write</a:t>
            </a:r>
            <a:r>
              <a:rPr lang="en-US" sz="2700" b="1" dirty="0"/>
              <a:t>(</a:t>
            </a:r>
            <a:r>
              <a:rPr lang="en-US" sz="2700" b="1" dirty="0" err="1"/>
              <a:t>constr_req.req.read</a:t>
            </a:r>
            <a:r>
              <a:rPr lang="en-US" sz="2700" b="1" dirty="0"/>
              <a:t>());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/>
              <a:t>            </a:t>
            </a:r>
            <a:r>
              <a:rPr lang="en-US" sz="2700" b="1" dirty="0" err="1"/>
              <a:t>ahb_seq</a:t>
            </a:r>
            <a:r>
              <a:rPr lang="en-US" sz="2700" b="1" dirty="0"/>
              <a:t>-&gt;</a:t>
            </a:r>
            <a:r>
              <a:rPr lang="en-US" sz="2700" b="1" dirty="0" err="1"/>
              <a:t>xactType</a:t>
            </a:r>
            <a:r>
              <a:rPr lang="en-US" sz="2700" b="1" dirty="0"/>
              <a:t> = </a:t>
            </a:r>
            <a:r>
              <a:rPr lang="en-US" sz="2700" b="1" dirty="0" err="1"/>
              <a:t>rand_smart_ptr_ahb_pkt</a:t>
            </a:r>
            <a:r>
              <a:rPr lang="en-US" sz="2700" b="1" dirty="0"/>
              <a:t> -&gt;</a:t>
            </a:r>
            <a:r>
              <a:rPr lang="en-US" sz="2700" b="1" dirty="0" err="1"/>
              <a:t>hwrite</a:t>
            </a:r>
            <a:r>
              <a:rPr lang="en-US" sz="2700" b="1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/>
              <a:t>            </a:t>
            </a:r>
            <a:r>
              <a:rPr lang="en-US" sz="2700" b="1" dirty="0" err="1"/>
              <a:t>ahb_seq</a:t>
            </a:r>
            <a:r>
              <a:rPr lang="en-US" sz="2700" b="1" dirty="0"/>
              <a:t>-&gt;</a:t>
            </a:r>
            <a:r>
              <a:rPr lang="en-US" sz="2700" b="1" dirty="0" err="1"/>
              <a:t>hburstValue</a:t>
            </a:r>
            <a:r>
              <a:rPr lang="en-US" sz="2700" b="1" dirty="0"/>
              <a:t> = </a:t>
            </a:r>
            <a:r>
              <a:rPr lang="en-US" sz="2700" b="1" dirty="0" err="1"/>
              <a:t>rand_smart_ptr_ahb_pkt</a:t>
            </a:r>
            <a:r>
              <a:rPr lang="en-US" sz="2700" b="1" dirty="0"/>
              <a:t> -&gt;</a:t>
            </a:r>
            <a:r>
              <a:rPr lang="en-US" sz="2700" b="1" dirty="0" err="1"/>
              <a:t>hburst</a:t>
            </a:r>
            <a:r>
              <a:rPr lang="en-US" sz="2700" b="1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b="1" dirty="0"/>
              <a:t>            </a:t>
            </a:r>
            <a:r>
              <a:rPr lang="en-US" sz="2700" b="1" dirty="0" err="1"/>
              <a:t>ahb_seq</a:t>
            </a:r>
            <a:r>
              <a:rPr lang="en-US" sz="2700" b="1" dirty="0"/>
              <a:t>-&gt;</a:t>
            </a:r>
            <a:r>
              <a:rPr lang="en-US" sz="2700" b="1" dirty="0" err="1"/>
              <a:t>addrValue</a:t>
            </a:r>
            <a:r>
              <a:rPr lang="en-US" sz="2700" b="1" dirty="0"/>
              <a:t> = </a:t>
            </a:r>
            <a:r>
              <a:rPr lang="en-US" sz="2700" b="1" dirty="0" err="1"/>
              <a:t>rand_smart_ptr_ahb_pkt</a:t>
            </a:r>
            <a:r>
              <a:rPr lang="en-US" sz="2700" b="1" dirty="0"/>
              <a:t> -&gt;</a:t>
            </a:r>
            <a:r>
              <a:rPr lang="en-US" sz="2700" b="1" dirty="0" err="1"/>
              <a:t>haddr</a:t>
            </a:r>
            <a:r>
              <a:rPr lang="en-US" sz="2700" b="1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</a:t>
            </a:r>
            <a:r>
              <a:rPr lang="en-US" sz="2700" dirty="0" err="1"/>
              <a:t>dataValue</a:t>
            </a:r>
            <a:r>
              <a:rPr lang="en-US" sz="2700" dirty="0"/>
              <a:t> = 0xabababab;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-&gt;start(</a:t>
            </a:r>
            <a:r>
              <a:rPr lang="en-US" sz="2700" dirty="0" err="1"/>
              <a:t>m_sequencer</a:t>
            </a:r>
            <a:r>
              <a:rPr lang="en-US" sz="27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constr_req.next</a:t>
            </a:r>
            <a:r>
              <a:rPr lang="en-US" sz="2700" dirty="0"/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rand_smart_ptr_ahb_pkt.write</a:t>
            </a:r>
            <a:r>
              <a:rPr lang="en-US" sz="2700" dirty="0"/>
              <a:t>(</a:t>
            </a:r>
            <a:r>
              <a:rPr lang="en-US" sz="2700" dirty="0" err="1"/>
              <a:t>constr_req.req.read</a:t>
            </a:r>
            <a:r>
              <a:rPr lang="en-US" sz="2700" dirty="0"/>
              <a:t>());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</a:t>
            </a:r>
            <a:r>
              <a:rPr lang="en-US" sz="2700" dirty="0" err="1"/>
              <a:t>xactType</a:t>
            </a:r>
            <a:r>
              <a:rPr lang="en-US" sz="2700" dirty="0"/>
              <a:t> = </a:t>
            </a:r>
            <a:r>
              <a:rPr lang="en-US" sz="2700" dirty="0" err="1"/>
              <a:t>rand_smart_ptr_ahb_pkt</a:t>
            </a:r>
            <a:r>
              <a:rPr lang="en-US" sz="2700" dirty="0"/>
              <a:t> -&gt;</a:t>
            </a:r>
            <a:r>
              <a:rPr lang="en-US" sz="2700" dirty="0" err="1"/>
              <a:t>hwrite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</a:t>
            </a:r>
            <a:r>
              <a:rPr lang="en-US" sz="2700" dirty="0" err="1"/>
              <a:t>hburstValue</a:t>
            </a:r>
            <a:r>
              <a:rPr lang="en-US" sz="2700" dirty="0"/>
              <a:t> = </a:t>
            </a:r>
            <a:r>
              <a:rPr lang="en-US" sz="2700" dirty="0" err="1"/>
              <a:t>rand_smart_ptr_ahb_pkt</a:t>
            </a:r>
            <a:r>
              <a:rPr lang="en-US" sz="2700" dirty="0"/>
              <a:t> -&gt;</a:t>
            </a:r>
            <a:r>
              <a:rPr lang="en-US" sz="2700" dirty="0" err="1"/>
              <a:t>hburst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</a:t>
            </a:r>
            <a:r>
              <a:rPr lang="en-US" sz="2700" dirty="0" err="1"/>
              <a:t>addrValue</a:t>
            </a:r>
            <a:r>
              <a:rPr lang="en-US" sz="2700" dirty="0"/>
              <a:t> = </a:t>
            </a:r>
            <a:r>
              <a:rPr lang="en-US" sz="2700" dirty="0" err="1"/>
              <a:t>rand_smart_ptr_ahb_pkt</a:t>
            </a:r>
            <a:r>
              <a:rPr lang="en-US" sz="2700" dirty="0"/>
              <a:t> -&gt;</a:t>
            </a:r>
            <a:r>
              <a:rPr lang="en-US" sz="2700" dirty="0" err="1"/>
              <a:t>haddr</a:t>
            </a:r>
            <a:r>
              <a:rPr lang="en-US" sz="27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</a:t>
            </a:r>
            <a:r>
              <a:rPr lang="en-US" sz="2700" dirty="0" err="1"/>
              <a:t>ahb_seq</a:t>
            </a:r>
            <a:r>
              <a:rPr lang="en-US" sz="2700" dirty="0"/>
              <a:t>-&gt;start(</a:t>
            </a:r>
            <a:r>
              <a:rPr lang="en-US" sz="2700" dirty="0" err="1"/>
              <a:t>m_sequencer</a:t>
            </a:r>
            <a:r>
              <a:rPr lang="en-US" sz="27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    UVM_INFO(this-&gt;</a:t>
            </a:r>
            <a:r>
              <a:rPr lang="en-US" sz="2700" dirty="0" err="1"/>
              <a:t>get_name</a:t>
            </a:r>
            <a:r>
              <a:rPr lang="en-US" sz="2700" dirty="0"/>
              <a:t>(), "Finishing sequence", </a:t>
            </a:r>
            <a:r>
              <a:rPr lang="en-US" sz="2700" dirty="0" err="1"/>
              <a:t>uvm</a:t>
            </a:r>
            <a:r>
              <a:rPr lang="en-US" sz="2700" dirty="0"/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700" dirty="0"/>
              <a:t>        }      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2700" dirty="0"/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479"/>
            <a:ext cx="4038600" cy="3531395"/>
          </a:xfrm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600" dirty="0"/>
              <a:t> </a:t>
            </a:r>
            <a:r>
              <a:rPr lang="en-US" sz="600" dirty="0" err="1"/>
              <a:t>ahb_basic_sequence</a:t>
            </a:r>
            <a:r>
              <a:rPr lang="en-US" sz="600" dirty="0"/>
              <a:t> :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600" dirty="0"/>
              <a:t> </a:t>
            </a:r>
            <a:r>
              <a:rPr lang="en-US" sz="600" dirty="0" err="1"/>
              <a:t>uvm</a:t>
            </a:r>
            <a:r>
              <a:rPr lang="en-US" sz="600" dirty="0"/>
              <a:t>::</a:t>
            </a:r>
            <a:r>
              <a:rPr lang="en-US" sz="600" dirty="0" err="1"/>
              <a:t>uvm_sequence</a:t>
            </a:r>
            <a:r>
              <a:rPr lang="en-US" sz="600" dirty="0"/>
              <a:t>&lt;</a:t>
            </a:r>
            <a:r>
              <a:rPr lang="en-US" sz="600" dirty="0" err="1"/>
              <a:t>ahb_transaction</a:t>
            </a:r>
            <a:r>
              <a:rPr lang="en-US" sz="600" dirty="0"/>
              <a:t>&gt;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600" dirty="0"/>
              <a:t>: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UVM_OBJECT_UTILS(</a:t>
            </a:r>
            <a:r>
              <a:rPr lang="en-US" sz="600" dirty="0" err="1"/>
              <a:t>ahb_basic_sequence</a:t>
            </a:r>
            <a:r>
              <a:rPr lang="en-US" sz="6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uint8_t </a:t>
            </a:r>
            <a:r>
              <a:rPr lang="en-US" sz="600" dirty="0" err="1"/>
              <a:t>xactType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unsigned addrValue,</a:t>
            </a:r>
            <a:r>
              <a:rPr lang="en-US" sz="600" dirty="0" err="1"/>
              <a:t>dataValue</a:t>
            </a:r>
            <a:r>
              <a:rPr lang="en-US" sz="600" dirty="0"/>
              <a:t>,,</a:t>
            </a:r>
            <a:r>
              <a:rPr lang="en-US" sz="600" dirty="0" err="1"/>
              <a:t>hburstValue</a:t>
            </a:r>
            <a:r>
              <a:rPr lang="en-US" sz="600" dirty="0"/>
              <a:t>, </a:t>
            </a:r>
            <a:r>
              <a:rPr lang="en-US" sz="600" dirty="0" err="1"/>
              <a:t>hsizeValue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</a:t>
            </a:r>
            <a:r>
              <a:rPr lang="en-US" sz="600" dirty="0" err="1"/>
              <a:t>ahb_basic_sequence</a:t>
            </a:r>
            <a:r>
              <a:rPr lang="en-US" sz="600" dirty="0"/>
              <a:t>( </a:t>
            </a:r>
            <a:r>
              <a:rPr lang="en-US" sz="675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const</a:t>
            </a:r>
            <a:r>
              <a:rPr lang="en-US" sz="600" dirty="0"/>
              <a:t> </a:t>
            </a:r>
            <a:r>
              <a:rPr lang="en-US" sz="600" dirty="0" err="1"/>
              <a:t>std</a:t>
            </a:r>
            <a:r>
              <a:rPr lang="en-US" sz="600" dirty="0"/>
              <a:t>::string&amp; name = "</a:t>
            </a:r>
            <a:r>
              <a:rPr lang="en-US" sz="675" dirty="0" err="1">
                <a:solidFill>
                  <a:srgbClr val="0070C0"/>
                </a:solidFill>
              </a:rPr>
              <a:t>ahb_basic_sequence</a:t>
            </a:r>
            <a:r>
              <a:rPr lang="en-US" sz="600" dirty="0"/>
              <a:t>") :        </a:t>
            </a:r>
            <a:r>
              <a:rPr lang="en-US" sz="600" dirty="0" err="1"/>
              <a:t>uvm</a:t>
            </a:r>
            <a:r>
              <a:rPr lang="en-US" sz="600" dirty="0"/>
              <a:t>::</a:t>
            </a:r>
            <a:r>
              <a:rPr lang="en-US" sz="600" dirty="0" err="1"/>
              <a:t>uvm_sequence</a:t>
            </a:r>
            <a:r>
              <a:rPr lang="en-US" sz="600" dirty="0"/>
              <a:t>&lt;</a:t>
            </a:r>
            <a:r>
              <a:rPr lang="en-US" sz="600" dirty="0" err="1"/>
              <a:t>ahb_transaction</a:t>
            </a:r>
            <a:r>
              <a:rPr lang="en-US" sz="600" dirty="0"/>
              <a:t>&gt; ( name ) {}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600" dirty="0"/>
              <a:t> body()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600" dirty="0"/>
              <a:t>-&gt;</a:t>
            </a:r>
            <a:r>
              <a:rPr lang="en-US" sz="600" dirty="0" err="1"/>
              <a:t>get_name</a:t>
            </a:r>
            <a:r>
              <a:rPr lang="en-US" sz="600" dirty="0"/>
              <a:t>(), "</a:t>
            </a:r>
            <a:r>
              <a:rPr lang="en-US" sz="675" dirty="0">
                <a:solidFill>
                  <a:srgbClr val="0070C0"/>
                </a:solidFill>
              </a:rPr>
              <a:t>Starting sequence </a:t>
            </a:r>
            <a:r>
              <a:rPr lang="en-US" sz="675" dirty="0" err="1">
                <a:solidFill>
                  <a:srgbClr val="0070C0"/>
                </a:solidFill>
              </a:rPr>
              <a:t>ahb_basic_sequence</a:t>
            </a:r>
            <a:r>
              <a:rPr lang="en-US" sz="600" dirty="0"/>
              <a:t>", </a:t>
            </a:r>
            <a:r>
              <a:rPr lang="en-US" sz="600" dirty="0" err="1"/>
              <a:t>uvm</a:t>
            </a:r>
            <a:r>
              <a:rPr lang="en-US" sz="600" dirty="0"/>
              <a:t>::UVM_INFO)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ahb_transaction</a:t>
            </a:r>
            <a:r>
              <a:rPr lang="en-US" sz="600" dirty="0"/>
              <a:t>* </a:t>
            </a:r>
            <a:r>
              <a:rPr lang="en-US" sz="600" dirty="0" err="1"/>
              <a:t>req_pkt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ahb_transaction</a:t>
            </a:r>
            <a:r>
              <a:rPr lang="en-US" sz="600" dirty="0"/>
              <a:t>* </a:t>
            </a:r>
            <a:r>
              <a:rPr lang="en-US" sz="600" dirty="0" err="1"/>
              <a:t>rsp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 =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new</a:t>
            </a:r>
            <a:r>
              <a:rPr lang="en-US" sz="600" dirty="0"/>
              <a:t> </a:t>
            </a:r>
            <a:r>
              <a:rPr lang="en-US" sz="600" dirty="0" err="1"/>
              <a:t>ahb_transaction</a:t>
            </a:r>
            <a:r>
              <a:rPr lang="en-US" sz="600" dirty="0"/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rsp</a:t>
            </a:r>
            <a:r>
              <a:rPr lang="en-US" sz="600" dirty="0"/>
              <a:t>     =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new</a:t>
            </a:r>
            <a:r>
              <a:rPr lang="en-US" sz="600" dirty="0"/>
              <a:t> </a:t>
            </a:r>
            <a:r>
              <a:rPr lang="en-US" sz="600" dirty="0" err="1"/>
              <a:t>ahb_transaction</a:t>
            </a:r>
            <a:r>
              <a:rPr lang="en-US" sz="600" dirty="0"/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single_wr_rd</a:t>
            </a:r>
            <a:r>
              <a:rPr lang="en-US" sz="600" dirty="0"/>
              <a:t>(</a:t>
            </a:r>
            <a:r>
              <a:rPr lang="en-US" sz="600" dirty="0" err="1"/>
              <a:t>addrValue,xactType,dataValue</a:t>
            </a:r>
            <a:r>
              <a:rPr lang="en-US" sz="600" dirty="0"/>
              <a:t>, </a:t>
            </a:r>
            <a:r>
              <a:rPr lang="en-US" sz="600" dirty="0" err="1"/>
              <a:t>req_pkt</a:t>
            </a:r>
            <a:r>
              <a:rPr lang="en-US" sz="600" dirty="0"/>
              <a:t>, </a:t>
            </a:r>
            <a:r>
              <a:rPr lang="en-US" sz="600" dirty="0" err="1"/>
              <a:t>rsp</a:t>
            </a:r>
            <a:r>
              <a:rPr lang="en-US" sz="600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void </a:t>
            </a:r>
            <a:r>
              <a:rPr lang="en-US" sz="600" dirty="0" err="1"/>
              <a:t>single_wr_rd</a:t>
            </a:r>
            <a:r>
              <a:rPr lang="en-US" sz="600" dirty="0"/>
              <a:t>(unsigned </a:t>
            </a:r>
            <a:r>
              <a:rPr lang="en-US" sz="600" dirty="0" err="1"/>
              <a:t>addrValue</a:t>
            </a:r>
            <a:r>
              <a:rPr lang="en-US" sz="600" dirty="0"/>
              <a:t>, unsigned </a:t>
            </a:r>
            <a:r>
              <a:rPr lang="en-US" sz="600" dirty="0" err="1"/>
              <a:t>xactType</a:t>
            </a:r>
            <a:r>
              <a:rPr lang="en-US" sz="600" dirty="0"/>
              <a:t>, unsigned </a:t>
            </a:r>
            <a:r>
              <a:rPr lang="en-US" sz="600" dirty="0" err="1"/>
              <a:t>dataValue</a:t>
            </a:r>
            <a:r>
              <a:rPr lang="en-US" sz="600" dirty="0"/>
              <a:t>,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              </a:t>
            </a:r>
            <a:r>
              <a:rPr lang="en-US" sz="600" dirty="0" err="1"/>
              <a:t>ahb_transaction</a:t>
            </a:r>
            <a:r>
              <a:rPr lang="en-US" sz="600" dirty="0"/>
              <a:t>* </a:t>
            </a:r>
            <a:r>
              <a:rPr lang="en-US" sz="600" dirty="0" err="1"/>
              <a:t>req_pkt</a:t>
            </a:r>
            <a:r>
              <a:rPr lang="en-US" sz="600" dirty="0"/>
              <a:t>, </a:t>
            </a:r>
            <a:r>
              <a:rPr lang="en-US" sz="600" dirty="0" err="1"/>
              <a:t>ahb_transaction</a:t>
            </a:r>
            <a:r>
              <a:rPr lang="en-US" sz="600" dirty="0"/>
              <a:t>* </a:t>
            </a:r>
            <a:r>
              <a:rPr lang="en-US" sz="600" dirty="0" err="1"/>
              <a:t>rsp</a:t>
            </a:r>
            <a:r>
              <a:rPr lang="en-US" sz="600" dirty="0"/>
              <a:t>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600" dirty="0"/>
              <a:t>-&gt;</a:t>
            </a:r>
            <a:r>
              <a:rPr lang="en-US" sz="600" dirty="0" err="1"/>
              <a:t>get_name</a:t>
            </a:r>
            <a:r>
              <a:rPr lang="en-US" sz="600" dirty="0"/>
              <a:t>(), "</a:t>
            </a:r>
            <a:r>
              <a:rPr lang="en-US" sz="675" dirty="0">
                <a:solidFill>
                  <a:srgbClr val="0070C0"/>
                </a:solidFill>
              </a:rPr>
              <a:t>Initiating non-burst accesses</a:t>
            </a:r>
            <a:r>
              <a:rPr lang="en-US" sz="600" dirty="0"/>
              <a:t>", </a:t>
            </a:r>
            <a:r>
              <a:rPr lang="en-US" sz="600" dirty="0" err="1"/>
              <a:t>uvm</a:t>
            </a:r>
            <a:r>
              <a:rPr lang="en-US" sz="600" dirty="0"/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haddr</a:t>
            </a:r>
            <a:r>
              <a:rPr lang="en-US" sz="600" dirty="0"/>
              <a:t>  = </a:t>
            </a:r>
            <a:r>
              <a:rPr lang="en-US" sz="600" dirty="0" err="1"/>
              <a:t>addrValue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hsel</a:t>
            </a:r>
            <a:r>
              <a:rPr lang="en-US" sz="600" dirty="0"/>
              <a:t>  = 1;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hready</a:t>
            </a:r>
            <a:r>
              <a:rPr lang="en-US" sz="600" dirty="0"/>
              <a:t> = 1;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htrans</a:t>
            </a:r>
            <a:r>
              <a:rPr lang="en-US" sz="600" dirty="0"/>
              <a:t> = </a:t>
            </a:r>
            <a:r>
              <a:rPr lang="en-US" sz="600" dirty="0" err="1"/>
              <a:t>ahbConfig</a:t>
            </a:r>
            <a:r>
              <a:rPr lang="en-US" sz="600" dirty="0"/>
              <a:t>::HTRANS_NONSEQ;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hsize</a:t>
            </a:r>
            <a:r>
              <a:rPr lang="en-US" sz="600" dirty="0"/>
              <a:t> = </a:t>
            </a:r>
            <a:r>
              <a:rPr lang="en-US" sz="600" dirty="0" err="1"/>
              <a:t>hsizeValue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hwrite</a:t>
            </a:r>
            <a:r>
              <a:rPr lang="en-US" sz="600" dirty="0"/>
              <a:t> = </a:t>
            </a:r>
            <a:r>
              <a:rPr lang="en-US" sz="600" dirty="0" err="1"/>
              <a:t>xactType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      </a:t>
            </a:r>
            <a:r>
              <a:rPr lang="en-US" sz="600" dirty="0" err="1"/>
              <a:t>req_pkt</a:t>
            </a:r>
            <a:r>
              <a:rPr lang="en-US" sz="600" dirty="0"/>
              <a:t>-&gt;</a:t>
            </a:r>
            <a:r>
              <a:rPr lang="en-US" sz="600" dirty="0" err="1"/>
              <a:t>hwdata</a:t>
            </a:r>
            <a:r>
              <a:rPr lang="en-US" sz="600" dirty="0"/>
              <a:t>[0] = (</a:t>
            </a:r>
            <a:r>
              <a:rPr lang="en-US" sz="600" dirty="0" err="1"/>
              <a:t>sc_uint</a:t>
            </a:r>
            <a:r>
              <a:rPr lang="en-US" sz="600" dirty="0"/>
              <a:t>&lt;32&gt;)</a:t>
            </a:r>
            <a:r>
              <a:rPr lang="en-US" sz="600" dirty="0" err="1"/>
              <a:t>dataValue</a:t>
            </a:r>
            <a:r>
              <a:rPr lang="en-US" sz="600" dirty="0"/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b="1" dirty="0"/>
              <a:t>            this-&gt;</a:t>
            </a:r>
            <a:r>
              <a:rPr lang="en-US" sz="600" b="1" dirty="0" err="1"/>
              <a:t>start_item</a:t>
            </a:r>
            <a:r>
              <a:rPr lang="en-US" sz="600" b="1" dirty="0"/>
              <a:t>(</a:t>
            </a:r>
            <a:r>
              <a:rPr lang="en-US" sz="600" b="1" dirty="0" err="1"/>
              <a:t>req_pkt</a:t>
            </a:r>
            <a:r>
              <a:rPr lang="en-US" sz="600" b="1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b="1" dirty="0"/>
              <a:t>            this-&gt;</a:t>
            </a:r>
            <a:r>
              <a:rPr lang="en-US" sz="600" b="1" dirty="0" err="1"/>
              <a:t>finish_item</a:t>
            </a:r>
            <a:r>
              <a:rPr lang="en-US" sz="600" b="1" dirty="0"/>
              <a:t>(</a:t>
            </a:r>
            <a:r>
              <a:rPr lang="en-US" sz="600" b="1" dirty="0" err="1"/>
              <a:t>req_pkt</a:t>
            </a:r>
            <a:r>
              <a:rPr lang="en-US" sz="600" b="1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b="1" dirty="0"/>
              <a:t>            this-&gt;</a:t>
            </a:r>
            <a:r>
              <a:rPr lang="en-US" sz="600" b="1" dirty="0" err="1"/>
              <a:t>get_response</a:t>
            </a:r>
            <a:r>
              <a:rPr lang="en-US" sz="600" b="1" dirty="0"/>
              <a:t>(</a:t>
            </a:r>
            <a:r>
              <a:rPr lang="en-US" sz="600" b="1" dirty="0" err="1"/>
              <a:t>rsp</a:t>
            </a:r>
            <a:r>
              <a:rPr lang="en-US" sz="600" b="1" dirty="0"/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600" dirty="0"/>
              <a:t>      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28650" y="3943350"/>
            <a:ext cx="228600" cy="1714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28650" y="3543300"/>
            <a:ext cx="228600" cy="1714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743450" y="5143500"/>
            <a:ext cx="228600" cy="1714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Item Using CRAVE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latin typeface="Consolas" panose="020B0609020204030204" pitchFamily="49" charset="0"/>
              </a:rPr>
              <a:t>ahb_transaction</a:t>
            </a:r>
            <a:r>
              <a:rPr lang="en-US" dirty="0">
                <a:latin typeface="Consolas" panose="020B0609020204030204" pitchFamily="49" charset="0"/>
              </a:rPr>
              <a:t> :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>
                <a:latin typeface="Consolas" panose="020B0609020204030204" pitchFamily="49" charset="0"/>
              </a:rPr>
              <a:t>uvm_randomized_sequence_item</a:t>
            </a:r>
            <a:r>
              <a:rPr lang="en-US" dirty="0">
                <a:latin typeface="Consolas" panose="020B0609020204030204" pitchFamily="49" charset="0"/>
              </a:rPr>
              <a:t> {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: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b="1" dirty="0">
                <a:latin typeface="Consolas" panose="020B0609020204030204" pitchFamily="49" charset="0"/>
              </a:rPr>
              <a:t>UVM_OBJECT_UTILS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ahb_transaction</a:t>
            </a:r>
            <a:r>
              <a:rPr lang="en-US" dirty="0">
                <a:latin typeface="Consolas" panose="020B0609020204030204" pitchFamily="49" charset="0"/>
              </a:rPr>
              <a:t>);  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dirty="0" smtClean="0">
              <a:latin typeface="Consolas" panose="020B0609020204030204" pitchFamily="49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 define some rand variables</a:t>
            </a:r>
            <a:r>
              <a:rPr lang="en-US" dirty="0">
                <a:latin typeface="Consolas" panose="020B0609020204030204" pitchFamily="49" charset="0"/>
              </a:rPr>
              <a:t>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crv_variable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sc_uint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ahbConfig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AhbAddrWidth</a:t>
            </a:r>
            <a:r>
              <a:rPr lang="en-US" dirty="0">
                <a:latin typeface="Consolas" panose="020B0609020204030204" pitchFamily="49" charset="0"/>
              </a:rPr>
              <a:t> &gt; &gt; </a:t>
            </a:r>
            <a:r>
              <a:rPr lang="en-US" dirty="0" err="1" smtClean="0">
                <a:latin typeface="Consolas" panose="020B0609020204030204" pitchFamily="49" charset="0"/>
              </a:rPr>
              <a:t>haddr</a:t>
            </a:r>
            <a:r>
              <a:rPr lang="en-US" dirty="0">
                <a:latin typeface="Consolas" panose="020B0609020204030204" pitchFamily="49" charset="0"/>
              </a:rPr>
              <a:t>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crv_variable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sc_uint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ahbConfig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AhbSize</a:t>
            </a:r>
            <a:r>
              <a:rPr lang="en-US" dirty="0">
                <a:latin typeface="Consolas" panose="020B0609020204030204" pitchFamily="49" charset="0"/>
              </a:rPr>
              <a:t> &gt;   &gt;    </a:t>
            </a:r>
            <a:r>
              <a:rPr lang="en-US" dirty="0" err="1" smtClean="0">
                <a:latin typeface="Consolas" panose="020B0609020204030204" pitchFamily="49" charset="0"/>
              </a:rPr>
              <a:t>hsize</a:t>
            </a:r>
            <a:r>
              <a:rPr lang="en-US" dirty="0">
                <a:latin typeface="Consolas" panose="020B0609020204030204" pitchFamily="49" charset="0"/>
              </a:rPr>
              <a:t>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crv_variable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sc_uint</a:t>
            </a:r>
            <a:r>
              <a:rPr lang="en-US" dirty="0">
                <a:latin typeface="Consolas" panose="020B0609020204030204" pitchFamily="49" charset="0"/>
              </a:rPr>
              <a:t>&lt; </a:t>
            </a:r>
            <a:r>
              <a:rPr lang="en-US" dirty="0" err="1">
                <a:latin typeface="Consolas" panose="020B0609020204030204" pitchFamily="49" charset="0"/>
              </a:rPr>
              <a:t>ahbConfig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AhbDataWidth</a:t>
            </a:r>
            <a:r>
              <a:rPr lang="en-US" dirty="0">
                <a:latin typeface="Consolas" panose="020B0609020204030204" pitchFamily="49" charset="0"/>
              </a:rPr>
              <a:t>&gt; &gt;  </a:t>
            </a:r>
            <a:r>
              <a:rPr lang="en-US" dirty="0" err="1" smtClean="0">
                <a:latin typeface="Consolas" panose="020B0609020204030204" pitchFamily="49" charset="0"/>
              </a:rPr>
              <a:t>hwdata</a:t>
            </a:r>
            <a:r>
              <a:rPr lang="en-US" dirty="0" smtClean="0">
                <a:latin typeface="Consolas" panose="020B0609020204030204" pitchFamily="49" charset="0"/>
              </a:rPr>
              <a:t>[</a:t>
            </a:r>
            <a:r>
              <a:rPr lang="en-US" b="1" dirty="0" smtClean="0">
                <a:latin typeface="Consolas" panose="020B0609020204030204" pitchFamily="49" charset="0"/>
              </a:rPr>
              <a:t>BURSTLENGTH</a:t>
            </a:r>
            <a:r>
              <a:rPr lang="en-US" dirty="0">
                <a:latin typeface="Consolas" panose="020B0609020204030204" pitchFamily="49" charset="0"/>
              </a:rPr>
              <a:t>];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crv_variable</a:t>
            </a:r>
            <a:r>
              <a:rPr lang="en-US" dirty="0">
                <a:latin typeface="Consolas" panose="020B0609020204030204" pitchFamily="49" charset="0"/>
              </a:rPr>
              <a:t>&lt; unsigned &gt;                           </a:t>
            </a:r>
            <a:r>
              <a:rPr lang="en-US" dirty="0" err="1" smtClean="0">
                <a:latin typeface="Consolas" panose="020B0609020204030204" pitchFamily="49" charset="0"/>
              </a:rPr>
              <a:t>hburst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  <a:r>
              <a:rPr lang="en-US" dirty="0">
                <a:latin typeface="Consolas" panose="020B0609020204030204" pitchFamily="49" charset="0"/>
              </a:rPr>
              <a:t>  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dirty="0" smtClean="0">
              <a:latin typeface="Consolas" panose="020B0609020204030204" pitchFamily="49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// Add some constraints</a:t>
            </a:r>
            <a:r>
              <a:rPr lang="en-US" dirty="0">
                <a:latin typeface="Consolas" panose="020B0609020204030204" pitchFamily="49" charset="0"/>
              </a:rPr>
              <a:t> 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crv_constraint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valid_hburst_range</a:t>
            </a:r>
            <a:r>
              <a:rPr lang="en-US" dirty="0" smtClean="0">
                <a:latin typeface="Consolas" panose="020B0609020204030204" pitchFamily="49" charset="0"/>
              </a:rPr>
              <a:t>  {</a:t>
            </a:r>
            <a:r>
              <a:rPr lang="en-US" dirty="0">
                <a:latin typeface="Consolas" panose="020B0609020204030204" pitchFamily="49" charset="0"/>
              </a:rPr>
              <a:t>HBURST_SINGLE &lt;= </a:t>
            </a:r>
            <a:r>
              <a:rPr lang="en-US" dirty="0" err="1">
                <a:latin typeface="Consolas" panose="020B0609020204030204" pitchFamily="49" charset="0"/>
              </a:rPr>
              <a:t>hburst</a:t>
            </a:r>
            <a:r>
              <a:rPr lang="en-US" dirty="0">
                <a:latin typeface="Consolas" panose="020B0609020204030204" pitchFamily="49" charset="0"/>
              </a:rPr>
              <a:t>() &lt;= HBURST_INCR16};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crv_constraint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valid_hsize_range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{</a:t>
            </a:r>
            <a:r>
              <a:rPr lang="en-US" dirty="0">
                <a:latin typeface="Consolas" panose="020B0609020204030204" pitchFamily="49" charset="0"/>
              </a:rPr>
              <a:t>HSIZE_BYTE &lt;= </a:t>
            </a:r>
            <a:r>
              <a:rPr lang="en-US" dirty="0" err="1">
                <a:latin typeface="Consolas" panose="020B0609020204030204" pitchFamily="49" charset="0"/>
              </a:rPr>
              <a:t>hburst</a:t>
            </a:r>
            <a:r>
              <a:rPr lang="en-US" dirty="0">
                <a:latin typeface="Consolas" panose="020B0609020204030204" pitchFamily="49" charset="0"/>
              </a:rPr>
              <a:t>() &lt;= HSIZE_WORD};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crv_constraint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valid_addr_range</a:t>
            </a:r>
            <a:r>
              <a:rPr lang="en-US" dirty="0" smtClean="0">
                <a:latin typeface="Consolas" panose="020B0609020204030204" pitchFamily="49" charset="0"/>
              </a:rPr>
              <a:t>    {</a:t>
            </a:r>
            <a:r>
              <a:rPr lang="en-US" dirty="0" err="1">
                <a:latin typeface="Consolas" panose="020B0609020204030204" pitchFamily="49" charset="0"/>
              </a:rPr>
              <a:t>haddr</a:t>
            </a:r>
            <a:r>
              <a:rPr lang="en-US" dirty="0">
                <a:latin typeface="Consolas" panose="020B0609020204030204" pitchFamily="49" charset="0"/>
              </a:rPr>
              <a:t>() * 0x3 == 0x0};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err="1">
                <a:latin typeface="Consolas" panose="020B0609020204030204" pitchFamily="49" charset="0"/>
              </a:rPr>
              <a:t>crv_constraint</a:t>
            </a: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latin typeface="Consolas" panose="020B0609020204030204" pitchFamily="49" charset="0"/>
              </a:rPr>
              <a:t>addr_for_wrap_burst</a:t>
            </a:r>
            <a:r>
              <a:rPr lang="en-US" dirty="0" smtClean="0">
                <a:latin typeface="Consolas" panose="020B0609020204030204" pitchFamily="49" charset="0"/>
              </a:rPr>
              <a:t> {</a:t>
            </a:r>
            <a:r>
              <a:rPr lang="en-US" dirty="0" err="1">
                <a:latin typeface="Consolas" panose="020B0609020204030204" pitchFamily="49" charset="0"/>
              </a:rPr>
              <a:t>if_then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hburst</a:t>
            </a:r>
            <a:r>
              <a:rPr lang="en-US" dirty="0">
                <a:latin typeface="Consolas" panose="020B0609020204030204" pitchFamily="49" charset="0"/>
              </a:rPr>
              <a:t>() == HBURST_WRAP4, (</a:t>
            </a:r>
            <a:r>
              <a:rPr lang="en-US" dirty="0" err="1">
                <a:latin typeface="Consolas" panose="020B0609020204030204" pitchFamily="49" charset="0"/>
              </a:rPr>
              <a:t>haddr</a:t>
            </a:r>
            <a:r>
              <a:rPr lang="en-US" dirty="0">
                <a:latin typeface="Consolas" panose="020B0609020204030204" pitchFamily="49" charset="0"/>
              </a:rPr>
              <a:t>() * 0x7) != 0x0)};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   </a:t>
            </a:r>
            <a:endParaRPr lang="en-US" dirty="0" smtClean="0">
              <a:solidFill>
                <a:srgbClr val="008200"/>
              </a:solidFill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 smtClean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//</a:t>
            </a:r>
            <a:r>
              <a:rPr lang="en-US" dirty="0">
                <a:solidFill>
                  <a:srgbClr val="0082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 Constructor  </a:t>
            </a:r>
            <a:endParaRPr lang="en-US" dirty="0">
              <a:latin typeface="Consolas" panose="020B0609020204030204" pitchFamily="49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   </a:t>
            </a:r>
            <a:r>
              <a:rPr lang="en-US" dirty="0" err="1">
                <a:latin typeface="Consolas" panose="020B0609020204030204" pitchFamily="49" charset="0"/>
              </a:rPr>
              <a:t>ahb_transaction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crv_object_name</a:t>
            </a:r>
            <a:r>
              <a:rPr lang="en-US" dirty="0">
                <a:latin typeface="Consolas" panose="020B0609020204030204" pitchFamily="49" charset="0"/>
              </a:rPr>
              <a:t> name = 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</a:t>
            </a:r>
            <a:r>
              <a:rPr lang="en-US" dirty="0" err="1">
                <a:latin typeface="Consolas" panose="020B0609020204030204" pitchFamily="49" charset="0"/>
              </a:rPr>
              <a:t>_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transaction</a:t>
            </a:r>
            <a:r>
              <a:rPr lang="en-US" dirty="0">
                <a:latin typeface="Consolas" panose="020B0609020204030204" pitchFamily="49" charset="0"/>
              </a:rPr>
              <a:t>") : </a:t>
            </a:r>
            <a:r>
              <a:rPr lang="en-US" dirty="0" err="1">
                <a:latin typeface="Consolas" panose="020B0609020204030204" pitchFamily="49" charset="0"/>
              </a:rPr>
              <a:t>uvm_randomized_sequence_item</a:t>
            </a:r>
            <a:r>
              <a:rPr lang="en-US" dirty="0">
                <a:latin typeface="Consolas" panose="020B0609020204030204" pitchFamily="49" charset="0"/>
              </a:rPr>
              <a:t>(name) </a:t>
            </a:r>
            <a:r>
              <a:rPr lang="en-US" dirty="0" smtClean="0">
                <a:latin typeface="Consolas" panose="020B0609020204030204" pitchFamily="49" charset="0"/>
              </a:rPr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</a:t>
            </a:r>
            <a:r>
              <a:rPr lang="en-US" dirty="0" smtClean="0">
                <a:latin typeface="Consolas" panose="020B0609020204030204" pitchFamily="49" charset="0"/>
              </a:rPr>
              <a:t>     ...</a:t>
            </a:r>
            <a:endParaRPr lang="en-US" dirty="0">
              <a:latin typeface="Consolas" panose="020B0609020204030204" pitchFamily="49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    </a:t>
            </a:r>
            <a:r>
              <a:rPr lang="en-US" dirty="0" smtClean="0">
                <a:latin typeface="Consolas" panose="020B0609020204030204" pitchFamily="49" charset="0"/>
              </a:rPr>
              <a:t>};</a:t>
            </a:r>
            <a:r>
              <a:rPr lang="en-US" dirty="0">
                <a:latin typeface="Consolas" panose="020B0609020204030204" pitchFamily="49" charset="0"/>
              </a:rPr>
              <a:t>  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dirty="0">
                <a:latin typeface="Consolas" panose="020B0609020204030204" pitchFamily="49" charset="0"/>
              </a:rPr>
              <a:t>};   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Hierarchical Sequences using Random Sequence Item(CRAVE)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#include "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ahb_basic_sequence.h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: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uvm_randomized_sequence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&lt;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&gt;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: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250" b="1" dirty="0">
                <a:latin typeface="Consolas" panose="020B0609020204030204" pitchFamily="49" charset="0"/>
                <a:ea typeface="Times New Roman" panose="02020603050405020304" pitchFamily="18" charset="0"/>
              </a:rPr>
              <a:t>UVM_OBJECT_UTILS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 crave::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crv_object_name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name = "</a:t>
            </a:r>
            <a:r>
              <a:rPr lang="en-US" sz="2475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") :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uvm_randomized_sequence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&lt;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&gt; ( name 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cout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&lt;&lt; "Entered constructor of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ahb_wr_rd_sequence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" &lt;&lt;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endl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225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body()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(), "</a:t>
            </a:r>
            <a:r>
              <a:rPr lang="en-US" sz="247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Starting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47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",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= new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("</a:t>
            </a:r>
            <a:r>
              <a:rPr lang="en-US" sz="2475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hburstValue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ahbConfig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::HBURST_SINGLE;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ahb_seq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-&gt;start(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m_sequencer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24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(), "</a:t>
            </a:r>
            <a:r>
              <a:rPr lang="en-US" sz="247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Finishing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2475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sequence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", </a:t>
            </a:r>
            <a:r>
              <a:rPr lang="en-US" sz="22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2250" dirty="0">
                <a:latin typeface="Consolas" panose="020B0609020204030204" pitchFamily="49" charset="0"/>
                <a:ea typeface="Times New Roman" panose="02020603050405020304" pitchFamily="18" charset="0"/>
              </a:rPr>
              <a:t>};</a:t>
            </a:r>
            <a:r>
              <a:rPr lang="en-US" sz="2250" dirty="0">
                <a:latin typeface="Consolas" panose="020B0609020204030204" pitchFamily="49" charset="0"/>
              </a:rPr>
              <a:t> </a:t>
            </a:r>
            <a:r>
              <a:rPr lang="en-US" dirty="0">
                <a:latin typeface="Consolas" panose="020B0609020204030204" pitchFamily="49" charset="0"/>
              </a:rPr>
              <a:t> 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943600" y="2971800"/>
            <a:ext cx="1543050" cy="0"/>
          </a:xfrm>
          <a:prstGeom prst="line">
            <a:avLst/>
          </a:prstGeom>
          <a:ln w="22225" cmpd="thinThick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5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 sequence with </a:t>
            </a:r>
            <a:r>
              <a:rPr lang="en-US" dirty="0" err="1"/>
              <a:t>crv_variable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39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: </a:t>
            </a:r>
            <a:r>
              <a:rPr lang="en-US" sz="39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uvm_randomized_sequence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&lt;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&gt;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39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: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UVM_OBJECT_UTILS(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crv_variable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&lt;uint8_t  &gt;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xactType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crv_variable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&lt;unsigned &gt;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;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crv_variable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&lt;unsigned &gt; 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dataValue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;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unsigned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hburstValue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hsizeValue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unsigned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readData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unsigned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returnResp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 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 </a:t>
            </a:r>
            <a:r>
              <a:rPr lang="en-US" sz="3000" b="1" dirty="0">
                <a:latin typeface="Consolas" panose="020B0609020204030204" pitchFamily="49" charset="0"/>
                <a:ea typeface="Times New Roman" panose="02020603050405020304" pitchFamily="18" charset="0"/>
              </a:rPr>
              <a:t>crave::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crv_object_name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name = "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") : </a:t>
            </a:r>
            <a:r>
              <a:rPr lang="en-US" sz="300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uvm_randomized_sequence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&lt;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&gt; ( name 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{}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virtual ~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()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};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300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</a:t>
            </a:r>
            <a:r>
              <a:rPr lang="en-US" sz="30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body() 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(), "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Starting sequence </a:t>
            </a:r>
            <a:r>
              <a:rPr lang="en-US" sz="3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ahb_basic_sequence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",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rsp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= new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rsp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= new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single_wr_rd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addrValue,xactType,dataValue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rsp</a:t>
            </a: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  <a:endParaRPr lang="en-US" sz="3000" dirty="0"/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3000" dirty="0"/>
              <a:t>        }      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2700" dirty="0"/>
          </a:p>
          <a:p>
            <a:pPr marL="0"/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1"/>
            <a:ext cx="4038600" cy="3394473"/>
          </a:xfrm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/* Method for initiating single writes/reads to particular address with specific data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*/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9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single_wr_rd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(unsigned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, unsigned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xactType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, unsigned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dataValue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ahb_transaction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*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rsp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)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{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9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(), "Initiating non-burst accesses",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this-&gt;randomize();</a:t>
            </a:r>
            <a:endParaRPr lang="en-US" sz="75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haddr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=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hsel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= 1;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hready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= 1;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htrans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ahbConfig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::HTRANS_NONSEQ;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hsize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hsizeValue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endParaRPr lang="en-US" sz="750" dirty="0"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hwrite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xactType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97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UVM_DO_WITH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(</a:t>
            </a:r>
            <a:r>
              <a:rPr lang="en-US" sz="75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75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req_pkt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-&gt;</a:t>
            </a:r>
            <a:r>
              <a:rPr lang="en-US" sz="75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haddr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() == </a:t>
            </a:r>
            <a:r>
              <a:rPr lang="en-US" sz="750" b="1" dirty="0" err="1">
                <a:latin typeface="Consolas" panose="020B0609020204030204" pitchFamily="49" charset="0"/>
                <a:ea typeface="Times New Roman" panose="02020603050405020304" pitchFamily="18" charset="0"/>
              </a:rPr>
              <a:t>addrValue</a:t>
            </a:r>
            <a:r>
              <a:rPr lang="en-US" sz="750" b="1" dirty="0">
                <a:latin typeface="Consolas" panose="020B0609020204030204" pitchFamily="49" charset="0"/>
                <a:ea typeface="Times New Roman" panose="02020603050405020304" pitchFamily="18" charset="0"/>
              </a:rPr>
              <a:t>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975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UVM_INFO(this-&gt;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get_name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(), "Exiting non-burst accesses", </a:t>
            </a:r>
            <a:r>
              <a:rPr lang="en-US" sz="75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uvm</a:t>
            </a: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::UVM_INFO);</a:t>
            </a:r>
          </a:p>
          <a:p>
            <a:pPr marL="137160" indent="0">
              <a:buNone/>
              <a:tabLst>
                <a:tab pos="137160" algn="l"/>
              </a:tabLst>
            </a:pPr>
            <a:r>
              <a:rPr lang="en-US" sz="750" dirty="0">
                <a:latin typeface="Consolas" panose="020B0609020204030204" pitchFamily="49" charset="0"/>
                <a:ea typeface="Times New Roman" panose="02020603050405020304" pitchFamily="18" charset="0"/>
              </a:rPr>
              <a:t> }</a:t>
            </a:r>
            <a:r>
              <a:rPr lang="en-US" sz="750" dirty="0"/>
              <a:t>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Part 3: Migration </a:t>
            </a:r>
            <a:r>
              <a:rPr lang="de-DE" dirty="0" err="1" smtClean="0"/>
              <a:t>Results</a:t>
            </a:r>
            <a:r>
              <a:rPr lang="de-DE" dirty="0" smtClean="0"/>
              <a:t> &amp; </a:t>
            </a:r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Potential benefits of UVM-SystemC methodology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Less</a:t>
            </a:r>
            <a:r>
              <a:rPr lang="de-DE" dirty="0" smtClean="0"/>
              <a:t> design time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testbench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pPr lvl="1"/>
            <a:r>
              <a:rPr lang="de-DE" dirty="0" smtClean="0"/>
              <a:t>Base </a:t>
            </a:r>
            <a:r>
              <a:rPr lang="de-DE" dirty="0" err="1" smtClean="0"/>
              <a:t>library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ports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callbacks</a:t>
            </a:r>
            <a:endParaRPr lang="de-DE" dirty="0" smtClean="0"/>
          </a:p>
          <a:p>
            <a:r>
              <a:rPr lang="de-DE" dirty="0" smtClean="0"/>
              <a:t>Low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curve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IP</a:t>
            </a:r>
          </a:p>
          <a:p>
            <a:pPr lvl="1"/>
            <a:r>
              <a:rPr lang="de-DE" dirty="0" err="1" smtClean="0"/>
              <a:t>Testbench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in </a:t>
            </a:r>
            <a:r>
              <a:rPr lang="de-DE" dirty="0" err="1" smtClean="0"/>
              <a:t>verification</a:t>
            </a:r>
            <a:r>
              <a:rPr lang="de-DE" dirty="0" smtClean="0"/>
              <a:t> </a:t>
            </a:r>
            <a:r>
              <a:rPr lang="de-DE" dirty="0" err="1" smtClean="0"/>
              <a:t>circles</a:t>
            </a:r>
            <a:endParaRPr lang="de-DE" dirty="0" smtClean="0"/>
          </a:p>
          <a:p>
            <a:r>
              <a:rPr lang="de-DE" dirty="0" err="1" smtClean="0"/>
              <a:t>Less</a:t>
            </a:r>
            <a:r>
              <a:rPr lang="de-DE" dirty="0" smtClean="0"/>
              <a:t> time in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coding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IP </a:t>
            </a:r>
            <a:r>
              <a:rPr lang="de-DE" dirty="0" err="1" smtClean="0"/>
              <a:t>validation</a:t>
            </a:r>
            <a:r>
              <a:rPr lang="de-DE" dirty="0" smtClean="0"/>
              <a:t> at </a:t>
            </a:r>
            <a:r>
              <a:rPr lang="de-DE" dirty="0" err="1" smtClean="0"/>
              <a:t>SoC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UVM-SV</a:t>
            </a:r>
          </a:p>
          <a:p>
            <a:pPr lvl="1"/>
            <a:r>
              <a:rPr lang="de-DE" dirty="0" smtClean="0"/>
              <a:t>Langauge specific updates between SC and SV via simple script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Reduced coding time for testbench components for IP at SoC level</a:t>
            </a:r>
          </a:p>
          <a:p>
            <a:pPr lvl="1"/>
            <a:r>
              <a:rPr lang="de-DE" dirty="0" smtClean="0"/>
              <a:t>Re-use of custom bus functional model written at IP level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Reduction in man power required</a:t>
            </a:r>
          </a:p>
          <a:p>
            <a:pPr lvl="1"/>
            <a:r>
              <a:rPr lang="de-DE" dirty="0" smtClean="0"/>
              <a:t>Same </a:t>
            </a:r>
            <a:r>
              <a:rPr lang="de-DE" dirty="0" err="1" smtClean="0"/>
              <a:t>owner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on IP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</a:t>
            </a:r>
            <a:r>
              <a:rPr lang="de-DE" dirty="0" smtClean="0"/>
              <a:t> </a:t>
            </a:r>
            <a:r>
              <a:rPr lang="de-DE" dirty="0" err="1" smtClean="0"/>
              <a:t>validation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Conversion Capabilities of the UVM-SC to UVM-SV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class extension syntax</a:t>
            </a:r>
          </a:p>
          <a:p>
            <a:pPr lvl="1"/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class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dirty="0" err="1">
                <a:latin typeface="Consolas" panose="020B0609020204030204" pitchFamily="49" charset="0"/>
              </a:rPr>
              <a:t>ahb_transaction</a:t>
            </a:r>
            <a:r>
              <a:rPr lang="en-US" sz="1125" dirty="0">
                <a:latin typeface="Consolas" panose="020B0609020204030204" pitchFamily="49" charset="0"/>
              </a:rPr>
              <a:t> : </a:t>
            </a:r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dirty="0" err="1">
                <a:latin typeface="Consolas" panose="020B0609020204030204" pitchFamily="49" charset="0"/>
              </a:rPr>
              <a:t>uvm_randomized_sequence_item</a:t>
            </a:r>
            <a:r>
              <a:rPr lang="en-US" sz="1125" dirty="0">
                <a:latin typeface="Consolas" panose="020B0609020204030204" pitchFamily="49" charset="0"/>
              </a:rPr>
              <a:t> </a:t>
            </a:r>
            <a:r>
              <a:rPr lang="en-US" sz="1125" dirty="0">
                <a:solidFill>
                  <a:srgbClr val="00B050"/>
                </a:solidFill>
                <a:latin typeface="Consolas" panose="020B0609020204030204" pitchFamily="49" charset="0"/>
              </a:rPr>
              <a:t>to</a:t>
            </a:r>
          </a:p>
          <a:p>
            <a:pPr marL="342900" lvl="1" indent="0">
              <a:buNone/>
            </a:pPr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class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dirty="0" err="1">
                <a:latin typeface="Consolas" panose="020B0609020204030204" pitchFamily="49" charset="0"/>
              </a:rPr>
              <a:t>ahb_transaction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extends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public</a:t>
            </a:r>
            <a:r>
              <a:rPr lang="en-US" sz="1125" dirty="0">
                <a:latin typeface="Consolas" panose="020B0609020204030204" pitchFamily="49" charset="0"/>
              </a:rPr>
              <a:t> </a:t>
            </a:r>
            <a:r>
              <a:rPr lang="en-US" sz="1125" dirty="0" err="1">
                <a:latin typeface="Consolas" panose="020B0609020204030204" pitchFamily="49" charset="0"/>
              </a:rPr>
              <a:t>uvm_randomized_sequence_item</a:t>
            </a:r>
            <a:endParaRPr lang="en-US" sz="1125" dirty="0">
              <a:solidFill>
                <a:srgbClr val="00B050"/>
              </a:solidFill>
            </a:endParaRPr>
          </a:p>
          <a:p>
            <a:r>
              <a:rPr lang="en-US" dirty="0" smtClean="0"/>
              <a:t>Updating the component phase arguments</a:t>
            </a:r>
          </a:p>
          <a:p>
            <a:pPr lvl="1"/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1200" dirty="0">
                <a:latin typeface="Consolas" panose="020B0609020204030204" pitchFamily="49" charset="0"/>
              </a:rPr>
              <a:t> </a:t>
            </a:r>
            <a:r>
              <a:rPr lang="en-US" sz="1200" dirty="0" err="1">
                <a:latin typeface="Consolas" panose="020B0609020204030204" pitchFamily="49" charset="0"/>
              </a:rPr>
              <a:t>run_phase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uvm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uvm_phase</a:t>
            </a:r>
            <a:r>
              <a:rPr lang="en-US" sz="1200" dirty="0">
                <a:latin typeface="Consolas" panose="020B0609020204030204" pitchFamily="49" charset="0"/>
              </a:rPr>
              <a:t>&amp; phase)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to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function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void</a:t>
            </a:r>
            <a:r>
              <a:rPr lang="en-US" sz="1200" dirty="0">
                <a:latin typeface="Consolas" panose="020B0609020204030204" pitchFamily="49" charset="0"/>
              </a:rPr>
              <a:t> </a:t>
            </a:r>
            <a:r>
              <a:rPr lang="en-US" sz="1200" dirty="0" err="1">
                <a:latin typeface="Consolas" panose="020B0609020204030204" pitchFamily="49" charset="0"/>
              </a:rPr>
              <a:t>run_phase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uvm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uvm_phase</a:t>
            </a:r>
            <a:r>
              <a:rPr lang="en-US" sz="1200" dirty="0">
                <a:latin typeface="Consolas" panose="020B0609020204030204" pitchFamily="49" charset="0"/>
              </a:rPr>
              <a:t> phase)</a:t>
            </a:r>
            <a:endParaRPr lang="en-US" sz="1200" dirty="0"/>
          </a:p>
          <a:p>
            <a:r>
              <a:rPr lang="en-US" dirty="0" smtClean="0"/>
              <a:t>Modifying the constructor calls</a:t>
            </a:r>
          </a:p>
          <a:p>
            <a:pPr lvl="1"/>
            <a:r>
              <a:rPr lang="en-US" sz="1200" b="1" dirty="0" err="1">
                <a:latin typeface="Consolas" panose="020B0609020204030204" pitchFamily="49" charset="0"/>
              </a:rPr>
              <a:t>ahb_driver</a:t>
            </a:r>
            <a:r>
              <a:rPr lang="en-US" sz="1200" dirty="0">
                <a:latin typeface="Consolas" panose="020B0609020204030204" pitchFamily="49" charset="0"/>
              </a:rPr>
              <a:t>( </a:t>
            </a:r>
            <a:r>
              <a:rPr lang="en-US" sz="1200" dirty="0" err="1">
                <a:latin typeface="Consolas" panose="020B0609020204030204" pitchFamily="49" charset="0"/>
              </a:rPr>
              <a:t>uvm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uvm_component_name</a:t>
            </a:r>
            <a:r>
              <a:rPr lang="en-US" sz="1200" dirty="0">
                <a:latin typeface="Consolas" panose="020B0609020204030204" pitchFamily="49" charset="0"/>
              </a:rPr>
              <a:t> name = "</a:t>
            </a:r>
            <a:r>
              <a:rPr lang="en-US" sz="1200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ahb_driver</a:t>
            </a:r>
            <a:r>
              <a:rPr lang="en-US" sz="1200" dirty="0">
                <a:latin typeface="Consolas" panose="020B0609020204030204" pitchFamily="49" charset="0"/>
              </a:rPr>
              <a:t>"):</a:t>
            </a:r>
            <a:r>
              <a:rPr lang="en-US" sz="900" dirty="0">
                <a:latin typeface="Consolas" panose="020B0609020204030204" pitchFamily="49" charset="0"/>
              </a:rPr>
              <a:t>  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      </a:t>
            </a:r>
            <a:r>
              <a:rPr lang="en-US" sz="1200" dirty="0" err="1">
                <a:latin typeface="Consolas" panose="020B0609020204030204" pitchFamily="49" charset="0"/>
              </a:rPr>
              <a:t>uvm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uvm_driver</a:t>
            </a:r>
            <a:r>
              <a:rPr lang="en-US" sz="1200" dirty="0"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latin typeface="Consolas" panose="020B0609020204030204" pitchFamily="49" charset="0"/>
              </a:rPr>
              <a:t>ahb_transaction</a:t>
            </a:r>
            <a:r>
              <a:rPr lang="en-US" sz="1200" dirty="0">
                <a:latin typeface="Consolas" panose="020B0609020204030204" pitchFamily="49" charset="0"/>
              </a:rPr>
              <a:t>&gt;( name ),</a:t>
            </a:r>
            <a:r>
              <a:rPr lang="en-US" sz="1200" dirty="0" err="1">
                <a:latin typeface="Consolas" panose="020B0609020204030204" pitchFamily="49" charset="0"/>
              </a:rPr>
              <a:t>ahb_pipeline_lock</a:t>
            </a:r>
            <a:r>
              <a:rPr lang="en-US" sz="1200" dirty="0">
                <a:latin typeface="Consolas" panose="020B0609020204030204" pitchFamily="49" charset="0"/>
              </a:rPr>
              <a:t>(1)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      { ...  }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to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 function</a:t>
            </a:r>
            <a:r>
              <a:rPr lang="en-US" sz="1200" dirty="0">
                <a:latin typeface="Consolas" panose="020B0609020204030204" pitchFamily="49" charset="0"/>
              </a:rPr>
              <a:t> new (string name = "</a:t>
            </a:r>
            <a:r>
              <a:rPr lang="en-US" sz="1200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ahb_driver</a:t>
            </a:r>
            <a:r>
              <a:rPr lang="en-US" sz="1200" dirty="0">
                <a:latin typeface="Consolas" panose="020B0609020204030204" pitchFamily="49" charset="0"/>
              </a:rPr>
              <a:t>"):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      </a:t>
            </a:r>
            <a:r>
              <a:rPr lang="en-US" sz="1200" dirty="0" err="1">
                <a:latin typeface="Consolas" panose="020B0609020204030204" pitchFamily="49" charset="0"/>
              </a:rPr>
              <a:t>super.new</a:t>
            </a:r>
            <a:r>
              <a:rPr lang="en-US" sz="1200" dirty="0">
                <a:latin typeface="Consolas" panose="020B0609020204030204" pitchFamily="49" charset="0"/>
              </a:rPr>
              <a:t>(name);</a:t>
            </a:r>
          </a:p>
          <a:p>
            <a:pPr marL="0" indent="0">
              <a:buNone/>
              <a:tabLst>
                <a:tab pos="137160" algn="l"/>
              </a:tabLst>
            </a:pPr>
            <a:r>
              <a:rPr lang="en-US" sz="120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   </a:t>
            </a:r>
            <a:r>
              <a:rPr lang="en-US" sz="1200" b="1" dirty="0" err="1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endfunction</a:t>
            </a:r>
            <a:endParaRPr lang="en-US" dirty="0" smtClean="0"/>
          </a:p>
          <a:p>
            <a:r>
              <a:rPr lang="en-US" dirty="0" smtClean="0"/>
              <a:t>Replacing loop constructor brackets with begin-end</a:t>
            </a:r>
          </a:p>
          <a:p>
            <a:pPr lvl="1"/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if</a:t>
            </a:r>
            <a:r>
              <a:rPr lang="en-US" sz="1050" b="1" dirty="0">
                <a:latin typeface="Consolas" panose="020B0609020204030204" pitchFamily="49" charset="0"/>
              </a:rPr>
              <a:t>(!</a:t>
            </a:r>
            <a:r>
              <a:rPr lang="en-US" sz="1050" b="1" dirty="0" err="1">
                <a:latin typeface="Consolas" panose="020B0609020204030204" pitchFamily="49" charset="0"/>
              </a:rPr>
              <a:t>uvm_config_db</a:t>
            </a:r>
            <a:r>
              <a:rPr lang="en-US" sz="1050" b="1" dirty="0">
                <a:latin typeface="Consolas" panose="020B0609020204030204" pitchFamily="49" charset="0"/>
              </a:rPr>
              <a:t>&lt;</a:t>
            </a:r>
            <a:r>
              <a:rPr lang="en-US" sz="1050" b="1" dirty="0" err="1">
                <a:latin typeface="Consolas" panose="020B0609020204030204" pitchFamily="49" charset="0"/>
              </a:rPr>
              <a:t>ahb_if</a:t>
            </a:r>
            <a:r>
              <a:rPr lang="en-US" sz="1050" b="1" dirty="0">
                <a:latin typeface="Consolas" panose="020B0609020204030204" pitchFamily="49" charset="0"/>
              </a:rPr>
              <a:t>*&gt;::get(</a:t>
            </a: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105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 err="1">
                <a:latin typeface="Consolas" panose="020B0609020204030204" pitchFamily="49" charset="0"/>
              </a:rPr>
              <a:t>ahb_vif</a:t>
            </a:r>
            <a:r>
              <a:rPr lang="en-US" sz="1050" b="1" dirty="0">
                <a:latin typeface="Consolas" panose="020B0609020204030204" pitchFamily="49" charset="0"/>
              </a:rPr>
              <a:t>)) { …      } </a:t>
            </a:r>
            <a:r>
              <a:rPr lang="en-US" sz="1050" dirty="0">
                <a:solidFill>
                  <a:srgbClr val="00B050"/>
                </a:solidFill>
                <a:latin typeface="Consolas" panose="020B0609020204030204" pitchFamily="49" charset="0"/>
              </a:rPr>
              <a:t>to</a:t>
            </a:r>
          </a:p>
          <a:p>
            <a:pPr marL="342900" lvl="1" indent="0">
              <a:buNone/>
            </a:pP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 if</a:t>
            </a:r>
            <a:r>
              <a:rPr lang="en-US" sz="1050" b="1" dirty="0">
                <a:latin typeface="Consolas" panose="020B0609020204030204" pitchFamily="49" charset="0"/>
              </a:rPr>
              <a:t>(!</a:t>
            </a:r>
            <a:r>
              <a:rPr lang="en-US" sz="1050" b="1" dirty="0" err="1">
                <a:latin typeface="Consolas" panose="020B0609020204030204" pitchFamily="49" charset="0"/>
              </a:rPr>
              <a:t>uvm_config_db</a:t>
            </a:r>
            <a:r>
              <a:rPr lang="en-US" sz="1050" b="1" dirty="0">
                <a:latin typeface="Consolas" panose="020B0609020204030204" pitchFamily="49" charset="0"/>
              </a:rPr>
              <a:t>&lt;</a:t>
            </a:r>
            <a:r>
              <a:rPr lang="en-US" sz="1050" b="1" dirty="0" err="1">
                <a:latin typeface="Consolas" panose="020B0609020204030204" pitchFamily="49" charset="0"/>
              </a:rPr>
              <a:t>ahb_if</a:t>
            </a:r>
            <a:r>
              <a:rPr lang="en-US" sz="1050" b="1" dirty="0">
                <a:latin typeface="Consolas" panose="020B0609020204030204" pitchFamily="49" charset="0"/>
              </a:rPr>
              <a:t>*&gt;::get(</a:t>
            </a: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this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"*"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105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vif</a:t>
            </a:r>
            <a:r>
              <a:rPr lang="en-US" sz="105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</a:t>
            </a:r>
            <a:r>
              <a:rPr lang="en-US" sz="1050" b="1" dirty="0">
                <a:latin typeface="Consolas" panose="020B0609020204030204" pitchFamily="49" charset="0"/>
              </a:rPr>
              <a:t>, </a:t>
            </a:r>
            <a:r>
              <a:rPr lang="en-US" sz="1050" b="1" dirty="0" err="1">
                <a:latin typeface="Consolas" panose="020B0609020204030204" pitchFamily="49" charset="0"/>
              </a:rPr>
              <a:t>ahb_vif</a:t>
            </a:r>
            <a:r>
              <a:rPr lang="en-US" sz="1050" b="1" dirty="0">
                <a:latin typeface="Consolas" panose="020B0609020204030204" pitchFamily="49" charset="0"/>
              </a:rPr>
              <a:t>)) </a:t>
            </a: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begin</a:t>
            </a:r>
            <a:r>
              <a:rPr lang="en-US" sz="1050" b="1" dirty="0">
                <a:latin typeface="Consolas" panose="020B0609020204030204" pitchFamily="49" charset="0"/>
              </a:rPr>
              <a:t> …      </a:t>
            </a:r>
            <a:r>
              <a:rPr lang="en-US" sz="1050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end</a:t>
            </a:r>
          </a:p>
          <a:p>
            <a:pPr lvl="1"/>
            <a:endParaRPr lang="en-US" sz="1050" b="1" dirty="0">
              <a:latin typeface="Consolas" panose="020B0609020204030204" pitchFamily="49" charset="0"/>
            </a:endParaRPr>
          </a:p>
          <a:p>
            <a:pPr lvl="1"/>
            <a:endParaRPr lang="en-US" sz="1200" dirty="0"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UVM-SystemC based validation framework enables development of </a:t>
            </a:r>
            <a:r>
              <a:rPr lang="en-US" b="1" dirty="0" smtClean="0"/>
              <a:t>configurable</a:t>
            </a:r>
            <a:r>
              <a:rPr lang="en-US" dirty="0" smtClean="0"/>
              <a:t>, </a:t>
            </a:r>
            <a:r>
              <a:rPr lang="en-US" b="1" dirty="0" smtClean="0"/>
              <a:t>re-usable</a:t>
            </a:r>
            <a:r>
              <a:rPr lang="en-US" dirty="0" smtClean="0"/>
              <a:t> and </a:t>
            </a:r>
            <a:r>
              <a:rPr lang="en-US" b="1" dirty="0" smtClean="0"/>
              <a:t>structured</a:t>
            </a:r>
            <a:r>
              <a:rPr lang="en-US" dirty="0" smtClean="0"/>
              <a:t> components</a:t>
            </a:r>
          </a:p>
          <a:p>
            <a:r>
              <a:rPr lang="en-US" dirty="0"/>
              <a:t>S</a:t>
            </a:r>
            <a:r>
              <a:rPr lang="en-US" dirty="0" smtClean="0"/>
              <a:t>tandard implementation technique enables resilient testbench across multiple users</a:t>
            </a:r>
          </a:p>
          <a:p>
            <a:r>
              <a:rPr lang="en-US" dirty="0" smtClean="0"/>
              <a:t>UVM-SC methodology </a:t>
            </a:r>
            <a:r>
              <a:rPr lang="en-US" dirty="0"/>
              <a:t>should be adopted across companies and EDA vendors to make validation truly language </a:t>
            </a:r>
            <a:r>
              <a:rPr lang="en-US" dirty="0" smtClean="0"/>
              <a:t>agnostic</a:t>
            </a:r>
            <a:r>
              <a:rPr lang="en-US" dirty="0"/>
              <a:t> </a:t>
            </a:r>
            <a:r>
              <a:rPr lang="en-US" dirty="0" smtClean="0"/>
              <a:t>and enhance the UVM-SystemC VIP portfolio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11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Pre-UVM-SystemC </a:t>
            </a:r>
            <a:r>
              <a:rPr lang="en-US" b="1" dirty="0" smtClean="0"/>
              <a:t>Verification Environment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Custom test functions &amp; test engine</a:t>
            </a:r>
          </a:p>
          <a:p>
            <a:pPr lvl="1"/>
            <a:r>
              <a:rPr lang="en-US" dirty="0" smtClean="0"/>
              <a:t>test functions (test ports) created to mimic bus transaction drivers; one per transaction type</a:t>
            </a:r>
          </a:p>
          <a:p>
            <a:pPr lvl="1"/>
            <a:r>
              <a:rPr lang="en-US" dirty="0" smtClean="0"/>
              <a:t>Individual functions for each test scenarios</a:t>
            </a:r>
          </a:p>
          <a:p>
            <a:r>
              <a:rPr lang="en-US" dirty="0" smtClean="0"/>
              <a:t>Distinct methods for writes and reads</a:t>
            </a:r>
          </a:p>
          <a:p>
            <a:pPr lvl="1"/>
            <a:r>
              <a:rPr lang="en-US" dirty="0" smtClean="0"/>
              <a:t>Number of methods depends on types of valid write/read as per the protocol being implemented viz. single, burst, posted or non-posted</a:t>
            </a:r>
          </a:p>
          <a:p>
            <a:r>
              <a:rPr lang="en-US" dirty="0" smtClean="0"/>
              <a:t>Self-checking and parametrized tests</a:t>
            </a:r>
          </a:p>
          <a:p>
            <a:r>
              <a:rPr lang="en-US" dirty="0" smtClean="0"/>
              <a:t>Additional task created for running multiple tests in parallel from different interfaces</a:t>
            </a:r>
          </a:p>
          <a:p>
            <a:pPr lvl="1"/>
            <a:r>
              <a:rPr lang="en-US" dirty="0" smtClean="0"/>
              <a:t>Vector classes used to keep track of test functions being launched from each interface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4648200" y="2897386"/>
          <a:ext cx="40386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Visio" r:id="rId3" imgW="7067687" imgH="3000375" progId="Visio.Drawing.15">
                  <p:embed/>
                </p:oleObj>
              </mc:Choice>
              <mc:Fallback>
                <p:oleObj name="Visio" r:id="rId3" imgW="7067687" imgH="300037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97386"/>
                        <a:ext cx="40386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841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Test Port and Sample Write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class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solidFill>
                  <a:srgbClr val="0099CC"/>
                </a:solidFill>
                <a:latin typeface="Consolas" panose="020B0609020204030204" pitchFamily="49" charset="0"/>
              </a:rPr>
              <a:t>ahb_test_port</a:t>
            </a:r>
            <a:r>
              <a:rPr lang="en-US" sz="800" dirty="0">
                <a:latin typeface="Consolas" panose="020B0609020204030204" pitchFamily="49" charset="0"/>
              </a:rPr>
              <a:t>: 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public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test_port</a:t>
            </a:r>
            <a:endParaRPr lang="en-US" sz="800" dirty="0">
              <a:latin typeface="Consolas" panose="020B0609020204030204" pitchFamily="49" charset="0"/>
            </a:endParaRP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{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public: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// Each test port has individual parameters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solidFill>
                  <a:srgbClr val="00B050"/>
                </a:solidFill>
                <a:latin typeface="Consolas" panose="020B0609020204030204" pitchFamily="49" charset="0"/>
              </a:rPr>
              <a:t>typedef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sc_uint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AhbAddrWidth</a:t>
            </a:r>
            <a:r>
              <a:rPr lang="en-US" sz="800" dirty="0">
                <a:latin typeface="Consolas" panose="020B0609020204030204" pitchFamily="49" charset="0"/>
              </a:rPr>
              <a:t>&gt; </a:t>
            </a:r>
            <a:r>
              <a:rPr lang="en-US" sz="800" dirty="0" err="1">
                <a:latin typeface="Consolas" panose="020B0609020204030204" pitchFamily="49" charset="0"/>
              </a:rPr>
              <a:t>AhbAddr_t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solidFill>
                  <a:srgbClr val="00B050"/>
                </a:solidFill>
                <a:latin typeface="Consolas" panose="020B0609020204030204" pitchFamily="49" charset="0"/>
              </a:rPr>
              <a:t>typedef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dirty="0" err="1">
                <a:solidFill>
                  <a:srgbClr val="00B050"/>
                </a:solidFill>
                <a:latin typeface="Consolas" panose="020B0609020204030204" pitchFamily="49" charset="0"/>
              </a:rPr>
              <a:t>typename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sc_suint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AhbDataWidth</a:t>
            </a:r>
            <a:r>
              <a:rPr lang="en-US" sz="800" dirty="0">
                <a:latin typeface="Consolas" panose="020B0609020204030204" pitchFamily="49" charset="0"/>
              </a:rPr>
              <a:t>&gt;::T </a:t>
            </a:r>
            <a:r>
              <a:rPr lang="en-US" sz="800" dirty="0" err="1">
                <a:latin typeface="Consolas" panose="020B0609020204030204" pitchFamily="49" charset="0"/>
              </a:rPr>
              <a:t>AhbData_t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static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solidFill>
                  <a:srgbClr val="00B050"/>
                </a:solidFill>
                <a:latin typeface="Consolas" panose="020B0609020204030204" pitchFamily="49" charset="0"/>
              </a:rPr>
              <a:t>const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unsigned</a:t>
            </a:r>
            <a:r>
              <a:rPr lang="en-US" sz="800" dirty="0">
                <a:latin typeface="Consolas" panose="020B0609020204030204" pitchFamily="49" charset="0"/>
              </a:rPr>
              <a:t> AHB_RESP_WIDTH = (AHB_FULL_PORT) ? 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                        </a:t>
            </a:r>
            <a:r>
              <a:rPr lang="en-US" sz="800" dirty="0" err="1">
                <a:latin typeface="Consolas" panose="020B0609020204030204" pitchFamily="49" charset="0"/>
              </a:rPr>
              <a:t>amba_sysc</a:t>
            </a:r>
            <a:r>
              <a:rPr lang="en-US" sz="800" dirty="0">
                <a:latin typeface="Consolas" panose="020B0609020204030204" pitchFamily="49" charset="0"/>
              </a:rPr>
              <a:t>::AHB_FULL_RESP_WIDTH : 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                        </a:t>
            </a:r>
            <a:r>
              <a:rPr lang="en-US" sz="800" dirty="0" err="1">
                <a:latin typeface="Consolas" panose="020B0609020204030204" pitchFamily="49" charset="0"/>
              </a:rPr>
              <a:t>amba_sysc</a:t>
            </a:r>
            <a:r>
              <a:rPr lang="en-US" sz="800" dirty="0">
                <a:latin typeface="Consolas" panose="020B0609020204030204" pitchFamily="49" charset="0"/>
              </a:rPr>
              <a:t>::AHB_LITE_RESP_WIDTH;        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public: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// AHB bus signals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solidFill>
                  <a:srgbClr val="0099CC"/>
                </a:solidFill>
                <a:latin typeface="Consolas" panose="020B0609020204030204" pitchFamily="49" charset="0"/>
              </a:rPr>
              <a:t>bool</a:t>
            </a:r>
            <a:r>
              <a:rPr lang="en-US" sz="800" dirty="0">
                <a:latin typeface="Consolas" panose="020B0609020204030204" pitchFamily="49" charset="0"/>
              </a:rPr>
              <a:t>&gt;                     </a:t>
            </a:r>
            <a:r>
              <a:rPr lang="en-US" sz="800" dirty="0" err="1">
                <a:latin typeface="Consolas" panose="020B0609020204030204" pitchFamily="49" charset="0"/>
              </a:rPr>
              <a:t>hsel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AhbAddr_t</a:t>
            </a:r>
            <a:r>
              <a:rPr lang="en-US" sz="800" dirty="0">
                <a:latin typeface="Consolas" panose="020B0609020204030204" pitchFamily="49" charset="0"/>
              </a:rPr>
              <a:t>&gt;                </a:t>
            </a:r>
            <a:r>
              <a:rPr lang="en-US" sz="800" dirty="0" err="1">
                <a:latin typeface="Consolas" panose="020B0609020204030204" pitchFamily="49" charset="0"/>
              </a:rPr>
              <a:t>haddr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sc_uint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amba_sysc</a:t>
            </a:r>
            <a:r>
              <a:rPr lang="en-US" sz="800" dirty="0">
                <a:latin typeface="Consolas" panose="020B0609020204030204" pitchFamily="49" charset="0"/>
              </a:rPr>
              <a:t>::AHB_TRANS_WIDTH&gt; &gt; </a:t>
            </a:r>
            <a:r>
              <a:rPr lang="en-US" sz="800" dirty="0" err="1">
                <a:latin typeface="Consolas" panose="020B0609020204030204" pitchFamily="49" charset="0"/>
              </a:rPr>
              <a:t>htrans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solidFill>
                  <a:srgbClr val="0099CC"/>
                </a:solidFill>
                <a:latin typeface="Consolas" panose="020B0609020204030204" pitchFamily="49" charset="0"/>
              </a:rPr>
              <a:t>bool</a:t>
            </a:r>
            <a:r>
              <a:rPr lang="en-US" sz="800" dirty="0">
                <a:latin typeface="Consolas" panose="020B0609020204030204" pitchFamily="49" charset="0"/>
              </a:rPr>
              <a:t>&gt;                     </a:t>
            </a:r>
            <a:r>
              <a:rPr lang="en-US" sz="800" dirty="0" err="1">
                <a:latin typeface="Consolas" panose="020B0609020204030204" pitchFamily="49" charset="0"/>
              </a:rPr>
              <a:t>hwrite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sc_uint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amba_sysc</a:t>
            </a:r>
            <a:r>
              <a:rPr lang="en-US" sz="800" dirty="0">
                <a:latin typeface="Consolas" panose="020B0609020204030204" pitchFamily="49" charset="0"/>
              </a:rPr>
              <a:t>::AHB_SIZE_WIDTH&gt; &gt; </a:t>
            </a:r>
            <a:r>
              <a:rPr lang="en-US" sz="800" dirty="0" err="1">
                <a:latin typeface="Consolas" panose="020B0609020204030204" pitchFamily="49" charset="0"/>
              </a:rPr>
              <a:t>hsize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sc_uint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amba_sysc</a:t>
            </a:r>
            <a:r>
              <a:rPr lang="en-US" sz="800" dirty="0">
                <a:latin typeface="Consolas" panose="020B0609020204030204" pitchFamily="49" charset="0"/>
              </a:rPr>
              <a:t>::AHB_BURST_WIDTH&gt; &gt; </a:t>
            </a:r>
            <a:r>
              <a:rPr lang="en-US" sz="800" dirty="0" err="1">
                <a:latin typeface="Consolas" panose="020B0609020204030204" pitchFamily="49" charset="0"/>
              </a:rPr>
              <a:t>hburst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sc_uint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amba_sysc</a:t>
            </a:r>
            <a:r>
              <a:rPr lang="en-US" sz="800" dirty="0">
                <a:latin typeface="Consolas" panose="020B0609020204030204" pitchFamily="49" charset="0"/>
              </a:rPr>
              <a:t>::AHB_PROT_WIDTH&gt; &gt; </a:t>
            </a:r>
            <a:r>
              <a:rPr lang="en-US" sz="800" dirty="0" err="1">
                <a:latin typeface="Consolas" panose="020B0609020204030204" pitchFamily="49" charset="0"/>
              </a:rPr>
              <a:t>hprot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AhbData_t</a:t>
            </a:r>
            <a:r>
              <a:rPr lang="en-US" sz="800" dirty="0">
                <a:latin typeface="Consolas" panose="020B0609020204030204" pitchFamily="49" charset="0"/>
              </a:rPr>
              <a:t>&gt;                </a:t>
            </a:r>
            <a:r>
              <a:rPr lang="en-US" sz="800" dirty="0" err="1">
                <a:latin typeface="Consolas" panose="020B0609020204030204" pitchFamily="49" charset="0"/>
              </a:rPr>
              <a:t>hwdata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solidFill>
                  <a:srgbClr val="0099CC"/>
                </a:solidFill>
                <a:latin typeface="Consolas" panose="020B0609020204030204" pitchFamily="49" charset="0"/>
              </a:rPr>
              <a:t>bool</a:t>
            </a:r>
            <a:r>
              <a:rPr lang="en-US" sz="800" dirty="0">
                <a:latin typeface="Consolas" panose="020B0609020204030204" pitchFamily="49" charset="0"/>
              </a:rPr>
              <a:t>&gt;                     </a:t>
            </a:r>
            <a:r>
              <a:rPr lang="en-US" sz="800" dirty="0" err="1">
                <a:latin typeface="Consolas" panose="020B0609020204030204" pitchFamily="49" charset="0"/>
              </a:rPr>
              <a:t>hready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endParaRPr lang="en-US" sz="800" dirty="0">
              <a:latin typeface="Consolas" panose="020B0609020204030204" pitchFamily="49" charset="0"/>
            </a:endParaRP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AhbData_t</a:t>
            </a:r>
            <a:r>
              <a:rPr lang="en-US" sz="800" dirty="0">
                <a:latin typeface="Consolas" panose="020B0609020204030204" pitchFamily="49" charset="0"/>
              </a:rPr>
              <a:t>&gt;                </a:t>
            </a:r>
            <a:r>
              <a:rPr lang="en-US" sz="800" dirty="0" err="1">
                <a:latin typeface="Consolas" panose="020B0609020204030204" pitchFamily="49" charset="0"/>
              </a:rPr>
              <a:t>hrdata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solidFill>
                  <a:srgbClr val="0099CC"/>
                </a:solidFill>
                <a:latin typeface="Consolas" panose="020B0609020204030204" pitchFamily="49" charset="0"/>
              </a:rPr>
              <a:t>bool</a:t>
            </a:r>
            <a:r>
              <a:rPr lang="en-US" sz="800" dirty="0">
                <a:latin typeface="Consolas" panose="020B0609020204030204" pitchFamily="49" charset="0"/>
              </a:rPr>
              <a:t>&gt;                     </a:t>
            </a:r>
            <a:r>
              <a:rPr lang="en-US" sz="800" dirty="0" err="1">
                <a:latin typeface="Consolas" panose="020B0609020204030204" pitchFamily="49" charset="0"/>
              </a:rPr>
              <a:t>hready_resp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 err="1">
                <a:latin typeface="Consolas" panose="020B0609020204030204" pitchFamily="49" charset="0"/>
              </a:rPr>
              <a:t>sc_signal</a:t>
            </a:r>
            <a:r>
              <a:rPr lang="en-US" sz="800" dirty="0">
                <a:latin typeface="Consolas" panose="020B0609020204030204" pitchFamily="49" charset="0"/>
              </a:rPr>
              <a:t>&lt;</a:t>
            </a:r>
            <a:r>
              <a:rPr lang="en-US" sz="800" dirty="0" err="1">
                <a:latin typeface="Consolas" panose="020B0609020204030204" pitchFamily="49" charset="0"/>
              </a:rPr>
              <a:t>sc_uint</a:t>
            </a:r>
            <a:r>
              <a:rPr lang="en-US" sz="800" dirty="0">
                <a:latin typeface="Consolas" panose="020B0609020204030204" pitchFamily="49" charset="0"/>
              </a:rPr>
              <a:t>&lt;AHB_RESP_WIDTH&gt; &gt; </a:t>
            </a:r>
            <a:r>
              <a:rPr lang="en-US" sz="800" dirty="0" err="1">
                <a:latin typeface="Consolas" panose="020B0609020204030204" pitchFamily="49" charset="0"/>
              </a:rPr>
              <a:t>hresp</a:t>
            </a:r>
            <a:r>
              <a:rPr lang="en-US" sz="800" dirty="0">
                <a:latin typeface="Consolas" panose="020B0609020204030204" pitchFamily="49" charset="0"/>
              </a:rPr>
              <a:t>;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endParaRPr lang="en-US" sz="800" dirty="0">
              <a:latin typeface="Consolas" panose="020B0609020204030204" pitchFamily="49" charset="0"/>
            </a:endParaRP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explicit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solidFill>
                  <a:srgbClr val="0099CC"/>
                </a:solidFill>
                <a:latin typeface="Consolas" panose="020B0609020204030204" pitchFamily="49" charset="0"/>
              </a:rPr>
              <a:t>ahb_test_port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 </a:t>
            </a:r>
            <a:r>
              <a:rPr lang="en-US" sz="800" dirty="0">
                <a:latin typeface="Consolas" panose="020B0609020204030204" pitchFamily="49" charset="0"/>
              </a:rPr>
              <a:t>(</a:t>
            </a:r>
            <a:r>
              <a:rPr lang="en-US" sz="800" dirty="0" err="1">
                <a:solidFill>
                  <a:srgbClr val="00B050"/>
                </a:solidFill>
                <a:latin typeface="Consolas" panose="020B0609020204030204" pitchFamily="49" charset="0"/>
              </a:rPr>
              <a:t>const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sc_module_name</a:t>
            </a:r>
            <a:r>
              <a:rPr lang="en-US" sz="800" dirty="0">
                <a:latin typeface="Consolas" panose="020B0609020204030204" pitchFamily="49" charset="0"/>
              </a:rPr>
              <a:t> &amp;name, </a:t>
            </a:r>
            <a:r>
              <a:rPr lang="en-US" sz="800" dirty="0" err="1">
                <a:latin typeface="Consolas" panose="020B0609020204030204" pitchFamily="49" charset="0"/>
              </a:rPr>
              <a:t>FlexibleClk</a:t>
            </a:r>
            <a:r>
              <a:rPr lang="en-US" sz="800" dirty="0">
                <a:latin typeface="Consolas" panose="020B0609020204030204" pitchFamily="49" charset="0"/>
              </a:rPr>
              <a:t>* </a:t>
            </a:r>
            <a:r>
              <a:rPr lang="en-US" sz="800" dirty="0" err="1">
                <a:latin typeface="Consolas" panose="020B0609020204030204" pitchFamily="49" charset="0"/>
              </a:rPr>
              <a:t>f_clk</a:t>
            </a:r>
            <a:r>
              <a:rPr lang="en-US" sz="800" dirty="0">
                <a:latin typeface="Consolas" panose="020B0609020204030204" pitchFamily="49" charset="0"/>
              </a:rPr>
              <a:t>,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        </a:t>
            </a:r>
            <a:r>
              <a:rPr lang="en-US" sz="800" dirty="0" err="1">
                <a:solidFill>
                  <a:srgbClr val="00B050"/>
                </a:solidFill>
                <a:latin typeface="Consolas" panose="020B0609020204030204" pitchFamily="49" charset="0"/>
              </a:rPr>
              <a:t>const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std</a:t>
            </a:r>
            <a:r>
              <a:rPr lang="en-US" sz="800" dirty="0">
                <a:latin typeface="Consolas" panose="020B0609020204030204" pitchFamily="49" charset="0"/>
              </a:rPr>
              <a:t>::string&amp; </a:t>
            </a:r>
            <a:r>
              <a:rPr lang="en-US" sz="800" dirty="0" err="1">
                <a:latin typeface="Consolas" panose="020B0609020204030204" pitchFamily="49" charset="0"/>
              </a:rPr>
              <a:t>port_name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        </a:t>
            </a:r>
            <a:r>
              <a:rPr lang="en-US" sz="800" dirty="0" err="1">
                <a:solidFill>
                  <a:srgbClr val="0099CC"/>
                </a:solidFill>
                <a:latin typeface="Consolas" panose="020B0609020204030204" pitchFamily="49" charset="0"/>
              </a:rPr>
              <a:t>int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port_id</a:t>
            </a:r>
            <a:r>
              <a:rPr lang="en-US" sz="800" dirty="0">
                <a:latin typeface="Consolas" panose="020B0609020204030204" pitchFamily="49" charset="0"/>
              </a:rPr>
              <a:t>) :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test_port</a:t>
            </a:r>
            <a:r>
              <a:rPr lang="en-US" sz="800" dirty="0">
                <a:latin typeface="Consolas" panose="020B0609020204030204" pitchFamily="49" charset="0"/>
              </a:rPr>
              <a:t>(name, </a:t>
            </a:r>
            <a:r>
              <a:rPr lang="en-US" sz="800" dirty="0" err="1">
                <a:latin typeface="Consolas" panose="020B0609020204030204" pitchFamily="49" charset="0"/>
              </a:rPr>
              <a:t>port_name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  <a:r>
              <a:rPr lang="en-US" sz="800" dirty="0" err="1">
                <a:latin typeface="Consolas" panose="020B0609020204030204" pitchFamily="49" charset="0"/>
              </a:rPr>
              <a:t>port_id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0, 0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  <a:r>
              <a:rPr lang="en-US" sz="800" dirty="0" err="1">
                <a:latin typeface="Consolas" panose="020B0609020204030204" pitchFamily="49" charset="0"/>
              </a:rPr>
              <a:t>f_clk</a:t>
            </a:r>
            <a:r>
              <a:rPr lang="en-US" sz="800" dirty="0">
                <a:latin typeface="Consolas" panose="020B0609020204030204" pitchFamily="49" charset="0"/>
              </a:rPr>
              <a:t>)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{}</a:t>
            </a:r>
          </a:p>
          <a:p>
            <a:pPr marL="0" lvl="1" indent="0">
              <a:lnSpc>
                <a:spcPct val="80000"/>
              </a:lnSpc>
              <a:buNone/>
              <a:tabLst>
                <a:tab pos="137160" algn="l"/>
              </a:tabLst>
            </a:pPr>
            <a:endParaRPr lang="en-US" sz="800" dirty="0">
              <a:latin typeface="Consolas" panose="020B0609020204030204" pitchFamily="49" charset="0"/>
            </a:endParaRPr>
          </a:p>
          <a:p>
            <a:pPr marL="0" lvl="1" indent="0">
              <a:buNone/>
              <a:tabLst>
                <a:tab pos="137160" algn="l"/>
              </a:tabLst>
            </a:pPr>
            <a:endParaRPr lang="en-US" sz="800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5855" y="1417638"/>
            <a:ext cx="4038600" cy="3394472"/>
          </a:xfrm>
        </p:spPr>
        <p:txBody>
          <a:bodyPr>
            <a:noAutofit/>
          </a:bodyPr>
          <a:lstStyle/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virtual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void</a:t>
            </a:r>
            <a:r>
              <a:rPr lang="en-US" sz="800" dirty="0">
                <a:latin typeface="Consolas" panose="020B0609020204030204" pitchFamily="49" charset="0"/>
              </a:rPr>
              <a:t> reset()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{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haddr.write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hsel.write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hwrite.write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htrans.write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hsize.write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hburst.write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hready.write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hwdata.write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}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virtual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void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b_write</a:t>
            </a:r>
            <a:r>
              <a:rPr lang="en-US" sz="800" dirty="0">
                <a:latin typeface="Consolas" panose="020B0609020204030204" pitchFamily="49" charset="0"/>
              </a:rPr>
              <a:t>(</a:t>
            </a:r>
            <a:r>
              <a:rPr lang="en-US" sz="800" dirty="0" err="1">
                <a:latin typeface="Consolas" panose="020B0609020204030204" pitchFamily="49" charset="0"/>
              </a:rPr>
              <a:t>ApiAddr_t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addr</a:t>
            </a:r>
            <a:r>
              <a:rPr lang="en-US" sz="800" dirty="0">
                <a:latin typeface="Consolas" panose="020B0609020204030204" pitchFamily="49" charset="0"/>
              </a:rPr>
              <a:t>, 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</a:t>
            </a:r>
            <a:r>
              <a:rPr lang="en-US" sz="800" dirty="0" err="1">
                <a:latin typeface="Consolas" panose="020B0609020204030204" pitchFamily="49" charset="0"/>
              </a:rPr>
              <a:t>ApiData_t</a:t>
            </a:r>
            <a:r>
              <a:rPr lang="en-US" sz="800" dirty="0">
                <a:latin typeface="Consolas" panose="020B0609020204030204" pitchFamily="49" charset="0"/>
              </a:rPr>
              <a:t> data,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unsigned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wid</a:t>
            </a:r>
            <a:r>
              <a:rPr lang="en-US" sz="800" dirty="0">
                <a:latin typeface="Consolas" panose="020B0609020204030204" pitchFamily="49" charset="0"/>
              </a:rPr>
              <a:t> = 0,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unsigned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wstrb</a:t>
            </a:r>
            <a:r>
              <a:rPr lang="en-US" sz="800" dirty="0">
                <a:latin typeface="Consolas" panose="020B0609020204030204" pitchFamily="49" charset="0"/>
              </a:rPr>
              <a:t> = 0xFFFF,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unsigned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burst_size</a:t>
            </a:r>
            <a:r>
              <a:rPr lang="en-US" sz="800" dirty="0">
                <a:latin typeface="Consolas" panose="020B0609020204030204" pitchFamily="49" charset="0"/>
              </a:rPr>
              <a:t> = </a:t>
            </a:r>
            <a:r>
              <a:rPr lang="en-US" sz="800" dirty="0" err="1">
                <a:latin typeface="Consolas" panose="020B0609020204030204" pitchFamily="49" charset="0"/>
              </a:rPr>
              <a:t>amba_axi</a:t>
            </a:r>
            <a:r>
              <a:rPr lang="en-US" sz="800" dirty="0">
                <a:latin typeface="Consolas" panose="020B0609020204030204" pitchFamily="49" charset="0"/>
              </a:rPr>
              <a:t>::ASIZE_32,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            </a:t>
            </a:r>
            <a:r>
              <a:rPr lang="en-US" sz="800" dirty="0">
                <a:solidFill>
                  <a:srgbClr val="0099CC"/>
                </a:solidFill>
                <a:latin typeface="Consolas" panose="020B0609020204030204" pitchFamily="49" charset="0"/>
              </a:rPr>
              <a:t>unsigned</a:t>
            </a:r>
            <a:r>
              <a:rPr lang="en-US" sz="800" dirty="0">
                <a:latin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</a:rPr>
              <a:t>checkResp</a:t>
            </a:r>
            <a:r>
              <a:rPr lang="en-US" sz="800" dirty="0">
                <a:latin typeface="Consolas" panose="020B0609020204030204" pitchFamily="49" charset="0"/>
              </a:rPr>
              <a:t> = 0)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{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// ADDRESS PHASE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while</a:t>
            </a:r>
            <a:r>
              <a:rPr lang="en-US" sz="800" dirty="0">
                <a:latin typeface="Consolas" panose="020B0609020204030204" pitchFamily="49" charset="0"/>
              </a:rPr>
              <a:t> (!</a:t>
            </a:r>
            <a:r>
              <a:rPr lang="en-US" sz="800" dirty="0" err="1">
                <a:latin typeface="Consolas" panose="020B0609020204030204" pitchFamily="49" charset="0"/>
              </a:rPr>
              <a:t>hready_resp</a:t>
            </a:r>
            <a:r>
              <a:rPr lang="en-US" sz="800" dirty="0">
                <a:latin typeface="Consolas" panose="020B0609020204030204" pitchFamily="49" charset="0"/>
              </a:rPr>
              <a:t>) wait();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hsel.write</a:t>
            </a:r>
            <a:r>
              <a:rPr lang="en-US" sz="800" dirty="0">
                <a:latin typeface="Consolas" panose="020B0609020204030204" pitchFamily="49" charset="0"/>
              </a:rPr>
              <a:t>(1);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hready.write</a:t>
            </a:r>
            <a:r>
              <a:rPr lang="en-US" sz="800" dirty="0">
                <a:latin typeface="Consolas" panose="020B0609020204030204" pitchFamily="49" charset="0"/>
              </a:rPr>
              <a:t>(1);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haddr.write</a:t>
            </a:r>
            <a:r>
              <a:rPr lang="en-US" sz="800" dirty="0">
                <a:latin typeface="Consolas" panose="020B0609020204030204" pitchFamily="49" charset="0"/>
              </a:rPr>
              <a:t>(</a:t>
            </a:r>
            <a:r>
              <a:rPr lang="en-US" sz="800" dirty="0" err="1">
                <a:latin typeface="Consolas" panose="020B0609020204030204" pitchFamily="49" charset="0"/>
              </a:rPr>
              <a:t>addr</a:t>
            </a:r>
            <a:r>
              <a:rPr lang="en-US" sz="800" dirty="0">
                <a:latin typeface="Consolas" panose="020B0609020204030204" pitchFamily="49" charset="0"/>
              </a:rPr>
              <a:t>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hwrite.write</a:t>
            </a:r>
            <a:r>
              <a:rPr lang="en-US" sz="800" dirty="0">
                <a:latin typeface="Consolas" panose="020B0609020204030204" pitchFamily="49" charset="0"/>
              </a:rPr>
              <a:t>(1);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htrans.write</a:t>
            </a:r>
            <a:r>
              <a:rPr lang="en-US" sz="800" dirty="0">
                <a:latin typeface="Consolas" panose="020B0609020204030204" pitchFamily="49" charset="0"/>
              </a:rPr>
              <a:t>(</a:t>
            </a:r>
            <a:r>
              <a:rPr lang="en-US" sz="800" dirty="0" err="1">
                <a:latin typeface="Consolas" panose="020B0609020204030204" pitchFamily="49" charset="0"/>
              </a:rPr>
              <a:t>amba_sysc</a:t>
            </a:r>
            <a:r>
              <a:rPr lang="en-US" sz="800" dirty="0">
                <a:latin typeface="Consolas" panose="020B0609020204030204" pitchFamily="49" charset="0"/>
              </a:rPr>
              <a:t>::HTRANS_NONSEQ);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hsize.write</a:t>
            </a:r>
            <a:r>
              <a:rPr lang="en-US" sz="800" dirty="0">
                <a:latin typeface="Consolas" panose="020B0609020204030204" pitchFamily="49" charset="0"/>
              </a:rPr>
              <a:t>(</a:t>
            </a:r>
            <a:r>
              <a:rPr lang="en-US" sz="800" dirty="0" err="1">
                <a:latin typeface="Consolas" panose="020B0609020204030204" pitchFamily="49" charset="0"/>
              </a:rPr>
              <a:t>burst_size</a:t>
            </a:r>
            <a:r>
              <a:rPr lang="en-US" sz="800" dirty="0">
                <a:latin typeface="Consolas" panose="020B0609020204030204" pitchFamily="49" charset="0"/>
              </a:rPr>
              <a:t>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hburst.write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hwdata.write</a:t>
            </a:r>
            <a:r>
              <a:rPr lang="en-US" sz="800" dirty="0">
                <a:latin typeface="Consolas" panose="020B0609020204030204" pitchFamily="49" charset="0"/>
              </a:rPr>
              <a:t>(0);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wait();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// DATA PHASE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htrans.write</a:t>
            </a:r>
            <a:r>
              <a:rPr lang="en-US" sz="800" dirty="0">
                <a:latin typeface="Consolas" panose="020B0609020204030204" pitchFamily="49" charset="0"/>
              </a:rPr>
              <a:t>(</a:t>
            </a:r>
            <a:r>
              <a:rPr lang="en-US" sz="800" dirty="0" err="1">
                <a:latin typeface="Consolas" panose="020B0609020204030204" pitchFamily="49" charset="0"/>
              </a:rPr>
              <a:t>amba_sysc</a:t>
            </a:r>
            <a:r>
              <a:rPr lang="en-US" sz="800" dirty="0">
                <a:latin typeface="Consolas" panose="020B0609020204030204" pitchFamily="49" charset="0"/>
              </a:rPr>
              <a:t>::HTRANS_IDLE);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 err="1">
                <a:latin typeface="Consolas" panose="020B0609020204030204" pitchFamily="49" charset="0"/>
              </a:rPr>
              <a:t>hwdata.write</a:t>
            </a:r>
            <a:r>
              <a:rPr lang="en-US" sz="800" dirty="0">
                <a:latin typeface="Consolas" panose="020B0609020204030204" pitchFamily="49" charset="0"/>
              </a:rPr>
              <a:t>(data);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wait();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    </a:t>
            </a:r>
            <a:r>
              <a:rPr lang="en-US" sz="800" dirty="0">
                <a:solidFill>
                  <a:srgbClr val="00B050"/>
                </a:solidFill>
                <a:latin typeface="Consolas" panose="020B0609020204030204" pitchFamily="49" charset="0"/>
              </a:rPr>
              <a:t>while</a:t>
            </a:r>
            <a:r>
              <a:rPr lang="en-US" sz="800" dirty="0">
                <a:latin typeface="Consolas" panose="020B0609020204030204" pitchFamily="49" charset="0"/>
              </a:rPr>
              <a:t> (!</a:t>
            </a:r>
            <a:r>
              <a:rPr lang="en-US" sz="800" dirty="0" err="1">
                <a:latin typeface="Consolas" panose="020B0609020204030204" pitchFamily="49" charset="0"/>
              </a:rPr>
              <a:t>hready_resp</a:t>
            </a:r>
            <a:r>
              <a:rPr lang="en-US" sz="800" dirty="0">
                <a:latin typeface="Consolas" panose="020B0609020204030204" pitchFamily="49" charset="0"/>
              </a:rPr>
              <a:t>) wait();</a:t>
            </a:r>
          </a:p>
          <a:p>
            <a:pPr marL="0" lvl="1" indent="0">
              <a:lnSpc>
                <a:spcPct val="90000"/>
              </a:lnSpc>
              <a:buNone/>
              <a:tabLst>
                <a:tab pos="137160" algn="l"/>
              </a:tabLst>
            </a:pPr>
            <a:r>
              <a:rPr lang="en-US" sz="800" dirty="0">
                <a:latin typeface="Consolas" panose="020B0609020204030204" pitchFamily="49" charset="0"/>
              </a:rPr>
              <a:t>    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6</a:t>
            </a:fld>
            <a:endParaRPr lang="en-US" sz="600" dirty="0">
              <a:solidFill>
                <a:srgbClr val="00B050"/>
              </a:solidFill>
              <a:latin typeface="Consolas" panose="020B0609020204030204" pitchFamily="49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0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Multiport Tests in Parallel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/**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* Push each supplied test to a corresponding port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* This method blocks until all test will finish.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0099CC"/>
                </a:solidFill>
              </a:rPr>
              <a:t>void</a:t>
            </a:r>
            <a:r>
              <a:rPr lang="en-US" dirty="0"/>
              <a:t> run()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// Wait for all involved ports to be idle, i.e. not having pending or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// launched tests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0099CC"/>
                </a:solidFill>
              </a:rPr>
              <a:t>for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i = 0; i &lt; </a:t>
            </a:r>
            <a:r>
              <a:rPr lang="en-US" dirty="0" err="1"/>
              <a:t>tasks.size</a:t>
            </a:r>
            <a:r>
              <a:rPr lang="en-US" dirty="0"/>
              <a:t>(); i++)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rgbClr val="0099CC"/>
                </a:solidFill>
              </a:rPr>
              <a:t>while</a:t>
            </a:r>
            <a:r>
              <a:rPr lang="en-US" dirty="0"/>
              <a:t> (tasks[i]-&gt;port-&gt;</a:t>
            </a:r>
            <a:r>
              <a:rPr lang="en-US" dirty="0" err="1"/>
              <a:t>isWorking</a:t>
            </a:r>
            <a:r>
              <a:rPr lang="en-US" dirty="0"/>
              <a:t>()) wait();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// Run tests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0099CC"/>
                </a:solidFill>
              </a:rPr>
              <a:t>for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i = 0; i &lt; </a:t>
            </a:r>
            <a:r>
              <a:rPr lang="en-US" dirty="0" err="1"/>
              <a:t>tasks.size</a:t>
            </a:r>
            <a:r>
              <a:rPr lang="en-US" dirty="0"/>
              <a:t>(); i++)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test_port</a:t>
            </a:r>
            <a:r>
              <a:rPr lang="en-US" dirty="0"/>
              <a:t>::</a:t>
            </a:r>
            <a:r>
              <a:rPr lang="en-US" dirty="0" err="1"/>
              <a:t>port_task</a:t>
            </a:r>
            <a:r>
              <a:rPr lang="en-US" dirty="0"/>
              <a:t>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tasks[i]-&gt;</a:t>
            </a:r>
            <a:r>
              <a:rPr lang="en-US" dirty="0" err="1"/>
              <a:t>was_run</a:t>
            </a:r>
            <a:r>
              <a:rPr lang="en-US" dirty="0"/>
              <a:t> = true;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tmp.first</a:t>
            </a:r>
            <a:r>
              <a:rPr lang="en-US" dirty="0"/>
              <a:t> = tasks[i]-&gt;test;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tmp.second</a:t>
            </a:r>
            <a:r>
              <a:rPr lang="en-US" dirty="0"/>
              <a:t> = tasks[i]-&gt;</a:t>
            </a:r>
            <a:r>
              <a:rPr lang="en-US" dirty="0" err="1"/>
              <a:t>ctx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tasks[i]-&gt;port-&gt;</a:t>
            </a:r>
            <a:r>
              <a:rPr lang="en-US" dirty="0" err="1"/>
              <a:t>task_fifo.write</a:t>
            </a:r>
            <a:r>
              <a:rPr lang="en-US" dirty="0"/>
              <a:t>(</a:t>
            </a:r>
            <a:r>
              <a:rPr lang="en-US" dirty="0" err="1"/>
              <a:t>tmp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wait();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// Wait until all tests will finish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0099CC"/>
                </a:solidFill>
              </a:rPr>
              <a:t>for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i = 0; i &lt; </a:t>
            </a:r>
            <a:r>
              <a:rPr lang="en-US" dirty="0" err="1"/>
              <a:t>tasks.size</a:t>
            </a:r>
            <a:r>
              <a:rPr lang="en-US" dirty="0"/>
              <a:t>(); i++)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rgbClr val="0099CC"/>
                </a:solidFill>
              </a:rPr>
              <a:t>while</a:t>
            </a:r>
            <a:r>
              <a:rPr lang="en-US" dirty="0"/>
              <a:t> (tasks[i]-&gt;port-&gt;</a:t>
            </a:r>
            <a:r>
              <a:rPr lang="en-US" dirty="0" err="1"/>
              <a:t>isWorking</a:t>
            </a:r>
            <a:r>
              <a:rPr lang="en-US" dirty="0"/>
              <a:t>()) wait();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CC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/>
              <a:t>MultiPortTask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::vector&lt;Task*&gt; tasks;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99CC"/>
                </a:solidFill>
              </a:rPr>
              <a:t>public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* Filled task object (however not yet launched) are added using this method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* Each added task should have a port specified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MultiPortTask</a:t>
            </a:r>
            <a:r>
              <a:rPr lang="en-US" dirty="0"/>
              <a:t>&amp; add(Task&amp; task) {</a:t>
            </a:r>
          </a:p>
          <a:p>
            <a:pPr marL="0" indent="0">
              <a:buNone/>
            </a:pPr>
            <a:r>
              <a:rPr lang="en-US" dirty="0"/>
              <a:t>        assert(!</a:t>
            </a:r>
            <a:r>
              <a:rPr lang="en-US" dirty="0" err="1"/>
              <a:t>task.was_run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// Check that there's no tasks with the same port in the queue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0099CC"/>
                </a:solidFill>
              </a:rPr>
              <a:t>for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i = 0; i &lt; </a:t>
            </a:r>
            <a:r>
              <a:rPr lang="en-US" dirty="0" err="1"/>
              <a:t>tasks.size</a:t>
            </a:r>
            <a:r>
              <a:rPr lang="en-US" dirty="0"/>
              <a:t>(); i++) {</a:t>
            </a:r>
          </a:p>
          <a:p>
            <a:pPr marL="0" indent="0">
              <a:buNone/>
            </a:pPr>
            <a:r>
              <a:rPr lang="en-US" dirty="0"/>
              <a:t>            assert (</a:t>
            </a:r>
            <a:r>
              <a:rPr lang="en-US" dirty="0" err="1"/>
              <a:t>task.port</a:t>
            </a:r>
            <a:r>
              <a:rPr lang="en-US" dirty="0"/>
              <a:t>-&gt;</a:t>
            </a:r>
            <a:r>
              <a:rPr lang="en-US" dirty="0" err="1"/>
              <a:t>getPortId</a:t>
            </a:r>
            <a:r>
              <a:rPr lang="en-US" dirty="0"/>
              <a:t>() != tasks[i]-&gt;port-&gt;</a:t>
            </a:r>
            <a:r>
              <a:rPr lang="en-US" dirty="0" err="1"/>
              <a:t>getPortId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tasks.push_back</a:t>
            </a:r>
            <a:r>
              <a:rPr lang="en-US" dirty="0"/>
              <a:t>(&amp;task);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0099CC"/>
                </a:solidFill>
              </a:rPr>
              <a:t>return</a:t>
            </a:r>
            <a:r>
              <a:rPr lang="en-US" dirty="0"/>
              <a:t> *</a:t>
            </a:r>
            <a:r>
              <a:rPr lang="en-US" dirty="0">
                <a:solidFill>
                  <a:srgbClr val="0099CC"/>
                </a:solidFill>
              </a:rPr>
              <a:t>this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};}</a:t>
            </a:r>
          </a:p>
        </p:txBody>
      </p:sp>
    </p:spTree>
    <p:extLst>
      <p:ext uri="{BB962C8B-B14F-4D97-AF65-F5344CB8AC3E}">
        <p14:creationId xmlns:p14="http://schemas.microsoft.com/office/powerpoint/2010/main" val="23640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Limitations and Potential </a:t>
            </a:r>
            <a:r>
              <a:rPr lang="en-US" b="1" dirty="0"/>
              <a:t>R</a:t>
            </a:r>
            <a:r>
              <a:rPr lang="en-US" b="1" dirty="0" smtClean="0"/>
              <a:t>easons for UVM-SystemC Adoption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Limitations of </a:t>
            </a:r>
            <a:r>
              <a:rPr lang="en-US" dirty="0"/>
              <a:t>N</a:t>
            </a:r>
            <a:r>
              <a:rPr lang="en-US" dirty="0" smtClean="0"/>
              <a:t>on-UVM-SC </a:t>
            </a:r>
            <a:r>
              <a:rPr lang="en-US" dirty="0" err="1" smtClean="0"/>
              <a:t>testbench</a:t>
            </a:r>
            <a:endParaRPr lang="en-US" dirty="0" smtClean="0"/>
          </a:p>
          <a:p>
            <a:pPr lvl="1"/>
            <a:r>
              <a:rPr lang="en-US" dirty="0"/>
              <a:t>Higher </a:t>
            </a:r>
            <a:r>
              <a:rPr lang="en-US" dirty="0" smtClean="0"/>
              <a:t>learning curve </a:t>
            </a:r>
            <a:r>
              <a:rPr lang="en-US" dirty="0"/>
              <a:t>for new </a:t>
            </a:r>
            <a:r>
              <a:rPr lang="en-US" dirty="0" smtClean="0"/>
              <a:t>user as TB has no standardized architecture</a:t>
            </a:r>
            <a:endParaRPr lang="en-US" dirty="0"/>
          </a:p>
          <a:p>
            <a:pPr lvl="1"/>
            <a:r>
              <a:rPr lang="en-US" dirty="0"/>
              <a:t>Minimal reuse of tests/components across projects</a:t>
            </a:r>
          </a:p>
          <a:p>
            <a:pPr lvl="1"/>
            <a:r>
              <a:rPr lang="en-US" dirty="0"/>
              <a:t>Configurability of testbench is </a:t>
            </a:r>
            <a:r>
              <a:rPr lang="en-US" dirty="0" smtClean="0"/>
              <a:t>limited</a:t>
            </a:r>
          </a:p>
          <a:p>
            <a:pPr lvl="1"/>
            <a:r>
              <a:rPr lang="en-US" dirty="0" smtClean="0"/>
              <a:t>Inadequate constrained randomization</a:t>
            </a:r>
            <a:endParaRPr lang="en-US" dirty="0"/>
          </a:p>
          <a:p>
            <a:pPr lvl="1"/>
            <a:r>
              <a:rPr lang="en-US" dirty="0" smtClean="0"/>
              <a:t>Narrow scope of IP to </a:t>
            </a:r>
            <a:r>
              <a:rPr lang="en-US" dirty="0" err="1" smtClean="0"/>
              <a:t>SoC</a:t>
            </a:r>
            <a:r>
              <a:rPr lang="en-US" dirty="0" smtClean="0"/>
              <a:t> reuse (</a:t>
            </a:r>
            <a:r>
              <a:rPr lang="en-US" dirty="0" err="1" smtClean="0"/>
              <a:t>SoC</a:t>
            </a:r>
            <a:r>
              <a:rPr lang="en-US" dirty="0" smtClean="0"/>
              <a:t> usually has UVM-SV based framework)</a:t>
            </a:r>
          </a:p>
          <a:p>
            <a:r>
              <a:rPr lang="en-US" dirty="0" smtClean="0"/>
              <a:t>Reasons for UVM-SC adoption: </a:t>
            </a:r>
          </a:p>
          <a:p>
            <a:pPr lvl="1"/>
            <a:r>
              <a:rPr lang="en-US" dirty="0" smtClean="0"/>
              <a:t>Re-usability</a:t>
            </a:r>
          </a:p>
          <a:p>
            <a:pPr lvl="1"/>
            <a:r>
              <a:rPr lang="en-US" dirty="0" smtClean="0"/>
              <a:t>Configurability</a:t>
            </a:r>
          </a:p>
          <a:p>
            <a:pPr lvl="1"/>
            <a:r>
              <a:rPr lang="en-US" dirty="0" smtClean="0"/>
              <a:t>Constrained randomization</a:t>
            </a:r>
          </a:p>
          <a:p>
            <a:pPr lvl="1"/>
            <a:r>
              <a:rPr lang="en-US" dirty="0" smtClean="0"/>
              <a:t>Standardization across languages</a:t>
            </a:r>
          </a:p>
          <a:p>
            <a:pPr lvl="1"/>
            <a:r>
              <a:rPr lang="en-US" dirty="0" smtClean="0"/>
              <a:t>Easier adoption for UVM-SV users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Migrating to UVM-SystemC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UVM-SystemC adheres to the UVM-</a:t>
            </a:r>
            <a:r>
              <a:rPr lang="en-US" dirty="0" err="1" smtClean="0"/>
              <a:t>SystemVerilog</a:t>
            </a:r>
            <a:r>
              <a:rPr lang="en-US" dirty="0" smtClean="0"/>
              <a:t> </a:t>
            </a:r>
            <a:r>
              <a:rPr lang="en-US" dirty="0"/>
              <a:t>standard </a:t>
            </a:r>
            <a:r>
              <a:rPr lang="en-US" dirty="0" smtClean="0"/>
              <a:t>layered architecture</a:t>
            </a:r>
          </a:p>
          <a:p>
            <a:pPr lvl="1"/>
            <a:r>
              <a:rPr lang="en-US" dirty="0" smtClean="0"/>
              <a:t>Migration of previous components to their respective layers required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Object 5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4648200" y="2399667"/>
          <a:ext cx="4038600" cy="2709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Visio" r:id="rId3" imgW="5848542" imgH="3924136" progId="Visio.Drawing.15">
                  <p:embed/>
                </p:oleObj>
              </mc:Choice>
              <mc:Fallback>
                <p:oleObj name="Visio" r:id="rId3" imgW="5848542" imgH="39241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99667"/>
                        <a:ext cx="4038600" cy="2709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94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3958</Words>
  <Application>Microsoft Office PowerPoint</Application>
  <PresentationFormat>On-screen Show (4:3)</PresentationFormat>
  <Paragraphs>1048</Paragraphs>
  <Slides>48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Consolas</vt:lpstr>
      <vt:lpstr>Times New Roman</vt:lpstr>
      <vt:lpstr>Office Theme</vt:lpstr>
      <vt:lpstr>Visio</vt:lpstr>
      <vt:lpstr>Introducing UVM-SystemC For a Resilient And Structured ESL Validation</vt:lpstr>
      <vt:lpstr>Outline</vt:lpstr>
      <vt:lpstr>Introduction to UVM-SystemC</vt:lpstr>
      <vt:lpstr>UVM(UVM-SC) Layered Architecture</vt:lpstr>
      <vt:lpstr>Pre-UVM-SystemC Verification Environment</vt:lpstr>
      <vt:lpstr>Test Port and Sample Write Method</vt:lpstr>
      <vt:lpstr>Multiport Tests in Parallel</vt:lpstr>
      <vt:lpstr>Limitations and Potential Reasons for UVM-SystemC Adoption</vt:lpstr>
      <vt:lpstr>Migrating to UVM-SystemC framework</vt:lpstr>
      <vt:lpstr>Signal Layer</vt:lpstr>
      <vt:lpstr>Component Layer</vt:lpstr>
      <vt:lpstr>AHB Driver Component(1/3)</vt:lpstr>
      <vt:lpstr>AHB Driver Component(2/3)</vt:lpstr>
      <vt:lpstr>AHB Driver Component (3/3)</vt:lpstr>
      <vt:lpstr>AHB Monitor Component</vt:lpstr>
      <vt:lpstr>Transaction Layer(UVM Tests)</vt:lpstr>
      <vt:lpstr>Random Sequences Using SCV</vt:lpstr>
      <vt:lpstr>Hierarchical Sequences using Random Sequence Items (SCV)</vt:lpstr>
      <vt:lpstr>Sequence Item Using CRAVE</vt:lpstr>
      <vt:lpstr>Hierarchical Sequences using Random Sequence Item(CRAVE)</vt:lpstr>
      <vt:lpstr>Base Sequence With CRV_VARIABLE</vt:lpstr>
      <vt:lpstr>Potential benefits of UVM-SystemC methodology</vt:lpstr>
      <vt:lpstr>Sample Conversion Capabilities of the UVM-SC to UVM-SV script</vt:lpstr>
      <vt:lpstr>Conclusion</vt:lpstr>
      <vt:lpstr>Thanks You!</vt:lpstr>
      <vt:lpstr>Motivation</vt:lpstr>
      <vt:lpstr>Part 1: Previously used verification environment</vt:lpstr>
      <vt:lpstr>Conventional SystemC Testbench</vt:lpstr>
      <vt:lpstr>Limitations and Potential reasons for UVM-SystemC</vt:lpstr>
      <vt:lpstr>Migrating to UVM-SystemC framework</vt:lpstr>
      <vt:lpstr>Transaction Layer</vt:lpstr>
      <vt:lpstr>Component Layer</vt:lpstr>
      <vt:lpstr>AHB Driver Component</vt:lpstr>
      <vt:lpstr>AHB Driver Component contd..</vt:lpstr>
      <vt:lpstr>AHB Driver Component contd..</vt:lpstr>
      <vt:lpstr>AHB Monitor Component</vt:lpstr>
      <vt:lpstr>Transaction Layer(UVM Tests)</vt:lpstr>
      <vt:lpstr>Part 2: Randomization using SCV &amp; CRAVE</vt:lpstr>
      <vt:lpstr>Random Sequences Using SCV</vt:lpstr>
      <vt:lpstr>Hierarchical Sequences using Random Sequence Items (SCV)</vt:lpstr>
      <vt:lpstr>Sequence Item Using CRAVE</vt:lpstr>
      <vt:lpstr>Hierarchical Sequences using Random Sequence Item(CRAVE)</vt:lpstr>
      <vt:lpstr>Base sequence with crv_variable</vt:lpstr>
      <vt:lpstr>Part 3: Migration Results &amp; Conclusion</vt:lpstr>
      <vt:lpstr>Potential benefits of UVM-SystemC methodology</vt:lpstr>
      <vt:lpstr>Sample Conversion Capabilities of the UVM-SC to UVM-SV script</vt:lpstr>
      <vt:lpstr>Conclusion</vt:lpstr>
      <vt:lpstr>Thanks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CTPClassification=CTP_PUBLIC:VisualMarkings=</cp:keywords>
  <cp:lastModifiedBy/>
  <cp:revision>1</cp:revision>
  <dcterms:created xsi:type="dcterms:W3CDTF">2011-11-23T07:37:04Z</dcterms:created>
  <dcterms:modified xsi:type="dcterms:W3CDTF">2017-09-15T03:57:16Z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TitusGUID">
    <vt:lpwstr>1746fcda-7440-4f6d-bdd3-44765b3b7b54</vt:lpwstr>
  </property>
  <property fmtid="{D5CDD505-2E9C-101B-9397-08002B2CF9AE}" pid="4" name="CTP_TimeStamp">
    <vt:lpwstr>2017-09-15 03:57:10Z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