
<file path=[Content_Types].xml><?xml version="1.0" encoding="utf-8"?>
<Types xmlns="http://schemas.openxmlformats.org/package/2006/content-types">
  <Default Extension="xml" ContentType="application/xml"/>
  <Default Extension="jpeg" ContentType="image/jpeg"/>
  <Default Extension="jpg" ContentType="image/pn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media/image10.jpg" ContentType="image/jpeg"/>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8.xml" ContentType="application/vnd.openxmlformats-officedocument.presentationml.notesSlide+xml"/>
  <Override PartName="/ppt/comments/comment9.xml" ContentType="application/vnd.openxmlformats-officedocument.presentationml.comments+xml"/>
  <Override PartName="/ppt/comments/comment10.xml" ContentType="application/vnd.openxmlformats-officedocument.presentationml.comments+xml"/>
  <Override PartName="/ppt/notesSlides/notesSlide9.xml" ContentType="application/vnd.openxmlformats-officedocument.presentationml.notesSlide+xml"/>
  <Override PartName="/ppt/comments/comment11.xml" ContentType="application/vnd.openxmlformats-officedocument.presentationml.comments+xml"/>
  <Override PartName="/ppt/comments/comment12.xml" ContentType="application/vnd.openxmlformats-officedocument.presentationml.comments+xml"/>
  <Override PartName="/ppt/notesSlides/notesSlide10.xml" ContentType="application/vnd.openxmlformats-officedocument.presentationml.notesSlide+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67"/>
  </p:notesMasterIdLst>
  <p:handoutMasterIdLst>
    <p:handoutMasterId r:id="rId68"/>
  </p:handoutMasterIdLst>
  <p:sldIdLst>
    <p:sldId id="506" r:id="rId5"/>
    <p:sldId id="507" r:id="rId6"/>
    <p:sldId id="508" r:id="rId7"/>
    <p:sldId id="509" r:id="rId8"/>
    <p:sldId id="510" r:id="rId9"/>
    <p:sldId id="511" r:id="rId10"/>
    <p:sldId id="512" r:id="rId11"/>
    <p:sldId id="513" r:id="rId12"/>
    <p:sldId id="514" r:id="rId13"/>
    <p:sldId id="515" r:id="rId14"/>
    <p:sldId id="516" r:id="rId15"/>
    <p:sldId id="517" r:id="rId16"/>
    <p:sldId id="521" r:id="rId17"/>
    <p:sldId id="522" r:id="rId18"/>
    <p:sldId id="523" r:id="rId19"/>
    <p:sldId id="524" r:id="rId20"/>
    <p:sldId id="525" r:id="rId21"/>
    <p:sldId id="526" r:id="rId22"/>
    <p:sldId id="527" r:id="rId23"/>
    <p:sldId id="528" r:id="rId24"/>
    <p:sldId id="529" r:id="rId25"/>
    <p:sldId id="530" r:id="rId26"/>
    <p:sldId id="531" r:id="rId27"/>
    <p:sldId id="532" r:id="rId28"/>
    <p:sldId id="533" r:id="rId29"/>
    <p:sldId id="534" r:id="rId30"/>
    <p:sldId id="535" r:id="rId31"/>
    <p:sldId id="536" r:id="rId32"/>
    <p:sldId id="537" r:id="rId33"/>
    <p:sldId id="538" r:id="rId34"/>
    <p:sldId id="539" r:id="rId35"/>
    <p:sldId id="540" r:id="rId36"/>
    <p:sldId id="541" r:id="rId37"/>
    <p:sldId id="542" r:id="rId38"/>
    <p:sldId id="543" r:id="rId39"/>
    <p:sldId id="544" r:id="rId40"/>
    <p:sldId id="545" r:id="rId41"/>
    <p:sldId id="546" r:id="rId42"/>
    <p:sldId id="547" r:id="rId43"/>
    <p:sldId id="548" r:id="rId44"/>
    <p:sldId id="549" r:id="rId45"/>
    <p:sldId id="550" r:id="rId46"/>
    <p:sldId id="551" r:id="rId47"/>
    <p:sldId id="552" r:id="rId48"/>
    <p:sldId id="553" r:id="rId49"/>
    <p:sldId id="554" r:id="rId50"/>
    <p:sldId id="555" r:id="rId51"/>
    <p:sldId id="556" r:id="rId52"/>
    <p:sldId id="557" r:id="rId53"/>
    <p:sldId id="558" r:id="rId54"/>
    <p:sldId id="561" r:id="rId55"/>
    <p:sldId id="562" r:id="rId56"/>
    <p:sldId id="563" r:id="rId57"/>
    <p:sldId id="564" r:id="rId58"/>
    <p:sldId id="565" r:id="rId59"/>
    <p:sldId id="566" r:id="rId60"/>
    <p:sldId id="567" r:id="rId61"/>
    <p:sldId id="568" r:id="rId62"/>
    <p:sldId id="569" r:id="rId63"/>
    <p:sldId id="570" r:id="rId64"/>
    <p:sldId id="611" r:id="rId65"/>
    <p:sldId id="612" r:id="rId66"/>
  </p:sldIdLst>
  <p:sldSz cx="12192000" cy="6858000"/>
  <p:notesSz cx="10048875" cy="6918325"/>
  <p:custDataLst>
    <p:tags r:id="rId7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54" clrIdx="0"/>
  <p:cmAuthor id="1" name="Srivatsa Vasudevan"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FFFFCC"/>
    <a:srgbClr val="FF9900"/>
    <a:srgbClr val="99FF33"/>
    <a:srgbClr val="CC99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7" autoAdjust="0"/>
    <p:restoredTop sz="85829" autoAdjust="0"/>
  </p:normalViewPr>
  <p:slideViewPr>
    <p:cSldViewPr>
      <p:cViewPr varScale="1">
        <p:scale>
          <a:sx n="105" d="100"/>
          <a:sy n="105" d="100"/>
        </p:scale>
        <p:origin x="-104" y="-8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notesMaster" Target="notesMasters/notesMaster1.xml"/><Relationship Id="rId68" Type="http://schemas.openxmlformats.org/officeDocument/2006/relationships/handoutMaster" Target="handoutMasters/handoutMaster1.xml"/><Relationship Id="rId69" Type="http://schemas.openxmlformats.org/officeDocument/2006/relationships/printerSettings" Target="printerSettings/printerSettings1.bin"/><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70" Type="http://schemas.openxmlformats.org/officeDocument/2006/relationships/tags" Target="tags/tag1.xml"/><Relationship Id="rId71" Type="http://schemas.openxmlformats.org/officeDocument/2006/relationships/commentAuthors" Target="commentAuthors.xml"/><Relationship Id="rId72" Type="http://schemas.openxmlformats.org/officeDocument/2006/relationships/presProps" Target="presProps.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2-20T08:26:13.146" idx="28">
    <p:pos x="10" y="10"/>
    <p:text>dozen = 12+ ... this isnt true.</p:text>
    <p:extLst>
      <p:ext uri="{C676402C-5697-4E1C-873F-D02D1690AC5C}">
        <p15:threadingInfo xmlns:p15="http://schemas.microsoft.com/office/powerpoint/2012/main" timeZoneBias="-6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0" dt="2017-02-16T08:57:39.663" idx="41">
    <p:pos x="10" y="10"/>
    <p:text>new capability</p:text>
    <p:extLst>
      <p:ext uri="{C676402C-5697-4E1C-873F-D02D1690AC5C}">
        <p15:threadingInfo xmlns:p15="http://schemas.microsoft.com/office/powerpoint/2012/main" timeZoneBias="-6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0" dt="2017-02-16T08:57:57.674" idx="42">
    <p:pos x="10" y="10"/>
    <p:text>"removed" = not in ieee but may still exist in library</p:text>
    <p:extLst>
      <p:ext uri="{C676402C-5697-4E1C-873F-D02D1690AC5C}">
        <p15:threadingInfo xmlns:p15="http://schemas.microsoft.com/office/powerpoint/2012/main" timeZoneBias="-6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0" dt="2017-02-16T09:02:19.155" idx="43">
    <p:pos x="10" y="10"/>
    <p:text>lower case appy_config_settings() </p:text>
    <p:extLst>
      <p:ext uri="{C676402C-5697-4E1C-873F-D02D1690AC5C}">
        <p15:threadingInfo xmlns:p15="http://schemas.microsoft.com/office/powerpoint/2012/main" timeZoneBias="-60"/>
      </p:ext>
    </p:extLst>
  </p:cm>
  <p:cm authorId="0" dt="2017-02-16T09:03:36.435" idx="44">
    <p:pos x="106" y="106"/>
    <p:text/>
    <p:extLst>
      <p:ext uri="{C676402C-5697-4E1C-873F-D02D1690AC5C}">
        <p15:threadingInfo xmlns:p15="http://schemas.microsoft.com/office/powerpoint/2012/main" timeZoneBias="-60"/>
      </p:ext>
    </p:extLst>
  </p:cm>
  <p:cm authorId="0" dt="2017-02-16T09:04:42.941" idx="45">
    <p:pos x="10" y="106"/>
    <p:text>rephrase "no way to turn it off" to "auto configuration can be configured using set_autoconfigure()</p:text>
    <p:extLst>
      <p:ext uri="{C676402C-5697-4E1C-873F-D02D1690AC5C}">
        <p15:threadingInfo xmlns:p15="http://schemas.microsoft.com/office/powerpoint/2012/main" timeZoneBias="-6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0" dt="2017-02-16T08:55:56.326" idx="46">
    <p:pos x="10" y="10"/>
    <p:text/>
    <p:extLst>
      <p:ext uri="{C676402C-5697-4E1C-873F-D02D1690AC5C}">
        <p15:threadingInfo xmlns:p15="http://schemas.microsoft.com/office/powerpoint/2012/main" timeZoneBias="-60"/>
      </p:ext>
    </p:extLst>
  </p:cm>
  <p:cm authorId="0" dt="2017-02-16T08:56:57.406" idx="47">
    <p:pos x="106" y="106"/>
    <p:text>policy changes are backward compatible</p:text>
    <p:extLst>
      <p:ext uri="{C676402C-5697-4E1C-873F-D02D1690AC5C}">
        <p15:threadingInfo xmlns:p15="http://schemas.microsoft.com/office/powerpoint/2012/main" timeZoneBias="-60"/>
      </p:ext>
    </p:extLst>
  </p:cm>
  <p:cm authorId="0" dt="2017-02-16T08:57:34.242" idx="48">
    <p:pos x="106" y="202"/>
    <p:text>the new methods are actually not new - they are just documented now</p:text>
    <p:extLst>
      <p:ext uri="{C676402C-5697-4E1C-873F-D02D1690AC5C}">
        <p15:threadingInfo xmlns:p15="http://schemas.microsoft.com/office/powerpoint/2012/main" timeZoneBias="-6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0" dt="2017-02-16T08:54:38.701" idx="49">
    <p:pos x="10" y="10"/>
    <p:text>to 2 valued logic </p:text>
    <p:extLst>
      <p:ext uri="{C676402C-5697-4E1C-873F-D02D1690AC5C}">
        <p15:threadingInfo xmlns:p15="http://schemas.microsoft.com/office/powerpoint/2012/main" timeZoneBias="-60"/>
      </p:ext>
    </p:extLst>
  </p:cm>
  <p:cm authorId="0" dt="2017-02-16T08:56:37.980" idx="50">
    <p:pos x="10" y="106"/>
    <p:text>normally compatible</p:text>
    <p:extLst>
      <p:ext uri="{C676402C-5697-4E1C-873F-D02D1690AC5C}">
        <p15:threadingInfo xmlns:p15="http://schemas.microsoft.com/office/powerpoint/2012/main" timeZoneBias="-6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0" dt="2017-02-20T08:36:35.086" idx="51">
    <p:pos x="10" y="10"/>
    <p:text>its actually not "removed" in 1800.2 because they were never part of it. the have not made it into 1800.2 or "omitted" </p:text>
    <p:extLst>
      <p:ext uri="{C676402C-5697-4E1C-873F-D02D1690AC5C}">
        <p15:threadingInfo xmlns:p15="http://schemas.microsoft.com/office/powerpoint/2012/main" timeZoneBias="-6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0" dt="2017-02-16T08:59:00.381" idx="52">
    <p:pos x="10" y="10"/>
    <p:text>mostly backward comaptible - reason: errors are printed independent of verbosity</p:text>
    <p:extLst>
      <p:ext uri="{C676402C-5697-4E1C-873F-D02D1690AC5C}">
        <p15:threadingInfo xmlns:p15="http://schemas.microsoft.com/office/powerpoint/2012/main" timeZoneBias="-6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0" dt="2017-02-16T08:59:54.411" idx="53">
    <p:pos x="10" y="10"/>
    <p:text>mostly backward compatible</p:text>
    <p:extLst>
      <p:ext uri="{C676402C-5697-4E1C-873F-D02D1690AC5C}">
        <p15:threadingInfo xmlns:p15="http://schemas.microsoft.com/office/powerpoint/2012/main" timeZoneBias="-6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0" dt="2017-02-16T09:00:38.730" idx="54">
    <p:pos x="10" y="10"/>
    <p:text>mostly backward compatible, only a change if own report server + report_summarize with non default arg is used + arg is actually used</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17-02-16T08:53:51.055" idx="29">
    <p:pos x="10" y="10"/>
    <p:text>i think it should state "on behalf of the UVM WG" or similar since this isnt a snps driven ppt"</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17-02-16T08:55:09.686" idx="30">
    <p:pos x="10" y="10"/>
    <p:text>i would recommend to mark the apis as "user facing" or "internal" in order to indicate if we expect that users are affected or not</p:text>
    <p:extLst>
      <p:ext uri="{C676402C-5697-4E1C-873F-D02D1690AC5C}">
        <p15:threadingInfo xmlns:p15="http://schemas.microsoft.com/office/powerpoint/2012/main" timeZoneBias="-60"/>
      </p:ext>
    </p:extLst>
  </p:cm>
  <p:cm authorId="0" dt="2017-02-16T08:56:18.253" idx="31">
    <p:pos x="10" y="106"/>
    <p:text>i also would mark the fact if an api is backward compatible</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17-02-20T08:31:05.628" idx="32">
    <p:pos x="10" y="10"/>
    <p:text>signature has changed but is fully backward compatible</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0" dt="2017-02-20T08:31:46.432" idx="33">
    <p:pos x="10" y="10"/>
    <p:text>the example illustrates .... a change in the policy </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0" dt="2017-02-20T08:33:23.702" idx="35">
    <p:pos x="106" y="106"/>
    <p:text>virtual class "uvm_"_comparer - right?</p:text>
    <p:extLst>
      <p:ext uri="{C676402C-5697-4E1C-873F-D02D1690AC5C}">
        <p15:threadingInfo xmlns:p15="http://schemas.microsoft.com/office/powerpoint/2012/main" timeZoneBias="-60"/>
      </p:ext>
    </p:extLst>
  </p:cm>
  <p:cm authorId="0" dt="2017-02-16T09:12:23.443" idx="34">
    <p:pos x="18" y="10"/>
    <p:text>you should highlight that "removing direct access in favor of accessors"i is a general theme</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0" dt="2017-02-20T08:34:19.092" idx="36">
    <p:pos x="10" y="10"/>
    <p:text>this is essentially an "accessor" example</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0" dt="2017-02-16T09:04:47.918" idx="37">
    <p:pos x="10" y="10"/>
    <p:text>the "concept" isnt removed - its just not part of ieee. ieee simply says "pack" and "unpack" need to perform the inverse operation and there is no requirement on the packed stream ...</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0" dt="2017-02-16T09:07:01.694" idx="38">
    <p:pos x="10" y="10"/>
    <p:text>im not sure if the 'cannot set to null' is correct. </p:text>
    <p:extLst>
      <p:ext uri="{C676402C-5697-4E1C-873F-D02D1690AC5C}">
        <p15:threadingInfo xmlns:p15="http://schemas.microsoft.com/office/powerpoint/2012/main" timeZoneBias="-60"/>
      </p:ext>
    </p:extLst>
  </p:cm>
  <p:cm authorId="0" dt="2017-02-16T09:10:23.261" idx="39">
    <p:pos x="106" y="106"/>
    <p:text>the macros are documented and the macros only rely on documented api now</p:text>
    <p:extLst>
      <p:ext uri="{C676402C-5697-4E1C-873F-D02D1690AC5C}">
        <p15:threadingInfo xmlns:p15="http://schemas.microsoft.com/office/powerpoint/2012/main" timeZoneBias="-60"/>
      </p:ext>
    </p:extLst>
  </p:cm>
  <p:cm authorId="0" dt="2017-02-16T09:10:23.274" idx="40">
    <p:pos x="10" y="106"/>
    <p:text>does this refer to the global defaults or when you call the methods?</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8/31/17</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8/31/17</a:t>
            </a:fld>
            <a:endParaRPr lang="en-US"/>
          </a:p>
        </p:txBody>
      </p:sp>
      <p:sp>
        <p:nvSpPr>
          <p:cNvPr id="4" name="Slide Image Placeholder 3"/>
          <p:cNvSpPr>
            <a:spLocks noGrp="1" noRot="1" noChangeAspect="1"/>
          </p:cNvSpPr>
          <p:nvPr>
            <p:ph type="sldImg" idx="2"/>
          </p:nvPr>
        </p:nvSpPr>
        <p:spPr>
          <a:xfrm>
            <a:off x="2719388" y="519113"/>
            <a:ext cx="4610100" cy="2593975"/>
          </a:xfrm>
          <a:prstGeom prst="rect">
            <a:avLst/>
          </a:prstGeom>
          <a:noFill/>
          <a:ln w="12700">
            <a:solidFill>
              <a:prstClr val="black"/>
            </a:solidFill>
          </a:ln>
        </p:spPr>
        <p:txBody>
          <a:bodyPr vert="horz" lIns="92766" tIns="46383" rIns="92766" bIns="46383" rtlCol="0" anchor="ctr"/>
          <a:lstStyle/>
          <a:p>
            <a:pPr lvl="0"/>
            <a:endParaRPr lang="en-US" noProof="0" smtClean="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009">
              <a:defRPr sz="2300">
                <a:solidFill>
                  <a:srgbClr val="000066"/>
                </a:solidFill>
                <a:latin typeface="Arial" pitchFamily="34" charset="0"/>
              </a:defRPr>
            </a:lvl1pPr>
            <a:lvl2pPr marL="702756" indent="-270291" defTabSz="937009">
              <a:defRPr sz="2300">
                <a:solidFill>
                  <a:srgbClr val="000066"/>
                </a:solidFill>
                <a:latin typeface="Arial" pitchFamily="34" charset="0"/>
              </a:defRPr>
            </a:lvl2pPr>
            <a:lvl3pPr marL="1081164" indent="-216233" defTabSz="937009">
              <a:defRPr sz="2300">
                <a:solidFill>
                  <a:srgbClr val="000066"/>
                </a:solidFill>
                <a:latin typeface="Arial" pitchFamily="34" charset="0"/>
              </a:defRPr>
            </a:lvl3pPr>
            <a:lvl4pPr marL="1513629" indent="-216233" defTabSz="937009">
              <a:defRPr sz="2300">
                <a:solidFill>
                  <a:srgbClr val="000066"/>
                </a:solidFill>
                <a:latin typeface="Arial" pitchFamily="34" charset="0"/>
              </a:defRPr>
            </a:lvl4pPr>
            <a:lvl5pPr marL="1946095" indent="-216233" defTabSz="937009">
              <a:defRPr sz="2300">
                <a:solidFill>
                  <a:srgbClr val="000066"/>
                </a:solidFill>
                <a:latin typeface="Arial" pitchFamily="34" charset="0"/>
              </a:defRPr>
            </a:lvl5pPr>
            <a:lvl6pPr marL="2378560" indent="-216233" defTabSz="937009" eaLnBrk="0" fontAlgn="base" hangingPunct="0">
              <a:lnSpc>
                <a:spcPct val="90000"/>
              </a:lnSpc>
              <a:spcBef>
                <a:spcPct val="20000"/>
              </a:spcBef>
              <a:spcAft>
                <a:spcPct val="0"/>
              </a:spcAft>
              <a:buChar char="•"/>
              <a:defRPr sz="2300">
                <a:solidFill>
                  <a:srgbClr val="000066"/>
                </a:solidFill>
                <a:latin typeface="Arial" pitchFamily="34" charset="0"/>
              </a:defRPr>
            </a:lvl6pPr>
            <a:lvl7pPr marL="2811026" indent="-216233" defTabSz="937009" eaLnBrk="0" fontAlgn="base" hangingPunct="0">
              <a:lnSpc>
                <a:spcPct val="90000"/>
              </a:lnSpc>
              <a:spcBef>
                <a:spcPct val="20000"/>
              </a:spcBef>
              <a:spcAft>
                <a:spcPct val="0"/>
              </a:spcAft>
              <a:buChar char="•"/>
              <a:defRPr sz="2300">
                <a:solidFill>
                  <a:srgbClr val="000066"/>
                </a:solidFill>
                <a:latin typeface="Arial" pitchFamily="34" charset="0"/>
              </a:defRPr>
            </a:lvl7pPr>
            <a:lvl8pPr marL="3243491" indent="-216233" defTabSz="937009" eaLnBrk="0" fontAlgn="base" hangingPunct="0">
              <a:lnSpc>
                <a:spcPct val="90000"/>
              </a:lnSpc>
              <a:spcBef>
                <a:spcPct val="20000"/>
              </a:spcBef>
              <a:spcAft>
                <a:spcPct val="0"/>
              </a:spcAft>
              <a:buChar char="•"/>
              <a:defRPr sz="2300">
                <a:solidFill>
                  <a:srgbClr val="000066"/>
                </a:solidFill>
                <a:latin typeface="Arial" pitchFamily="34" charset="0"/>
              </a:defRPr>
            </a:lvl8pPr>
            <a:lvl9pPr marL="3675957" indent="-216233" defTabSz="937009" eaLnBrk="0" fontAlgn="base" hangingPunct="0">
              <a:lnSpc>
                <a:spcPct val="90000"/>
              </a:lnSpc>
              <a:spcBef>
                <a:spcPct val="20000"/>
              </a:spcBef>
              <a:spcAft>
                <a:spcPct val="0"/>
              </a:spcAft>
              <a:buChar char="•"/>
              <a:defRPr sz="2300">
                <a:solidFill>
                  <a:srgbClr val="000066"/>
                </a:solidFill>
                <a:latin typeface="Arial" pitchFamily="34" charset="0"/>
              </a:defRPr>
            </a:lvl9pPr>
          </a:lstStyle>
          <a:p>
            <a:fld id="{BBB83166-8439-4216-ABCC-16AB40258E13}" type="slidenum">
              <a:rPr lang="en-US" altLang="en-US" sz="1200">
                <a:solidFill>
                  <a:schemeClr val="tx1"/>
                </a:solidFill>
                <a:latin typeface="Times New Roman" pitchFamily="18" charset="0"/>
              </a:rPr>
              <a:pPr/>
              <a:t>3</a:t>
            </a:fld>
            <a:endParaRPr lang="en-US" altLang="en-US" sz="1200">
              <a:solidFill>
                <a:schemeClr val="tx1"/>
              </a:solidFill>
              <a:latin typeface="Times New Roman" pitchFamily="18" charset="0"/>
            </a:endParaRPr>
          </a:p>
        </p:txBody>
      </p:sp>
      <p:sp>
        <p:nvSpPr>
          <p:cNvPr id="23555" name="Rectangle 2"/>
          <p:cNvSpPr>
            <a:spLocks noGrp="1" noRot="1" noChangeAspect="1" noChangeArrowheads="1" noTextEdit="1"/>
          </p:cNvSpPr>
          <p:nvPr>
            <p:ph type="sldImg"/>
          </p:nvPr>
        </p:nvSpPr>
        <p:spPr>
          <a:xfrm>
            <a:off x="2720975" y="519113"/>
            <a:ext cx="4606925" cy="2592387"/>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9803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248D3D-B91D-4C0E-B577-B2CAAE2DB882}" type="slidenum">
              <a:rPr lang="en-US" smtClean="0"/>
              <a:pPr>
                <a:defRPr/>
              </a:pPr>
              <a:t>40</a:t>
            </a:fld>
            <a:endParaRPr lang="en-US"/>
          </a:p>
        </p:txBody>
      </p:sp>
    </p:spTree>
    <p:extLst>
      <p:ext uri="{BB962C8B-B14F-4D97-AF65-F5344CB8AC3E}">
        <p14:creationId xmlns:p14="http://schemas.microsoft.com/office/powerpoint/2010/main" val="2479522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backward compatible</a:t>
            </a:r>
          </a:p>
        </p:txBody>
      </p:sp>
      <p:sp>
        <p:nvSpPr>
          <p:cNvPr id="4" name="Slide Number Placeholder 3"/>
          <p:cNvSpPr>
            <a:spLocks noGrp="1"/>
          </p:cNvSpPr>
          <p:nvPr>
            <p:ph type="sldNum" sz="quarter" idx="10"/>
          </p:nvPr>
        </p:nvSpPr>
        <p:spPr/>
        <p:txBody>
          <a:bodyPr/>
          <a:lstStyle/>
          <a:p>
            <a:fld id="{7781B90D-18D1-4E1C-9130-66D60FC2BADC}" type="slidenum">
              <a:rPr lang="en-US" smtClean="0"/>
              <a:t>4</a:t>
            </a:fld>
            <a:endParaRPr lang="en-US"/>
          </a:p>
        </p:txBody>
      </p:sp>
    </p:spTree>
    <p:extLst>
      <p:ext uri="{BB962C8B-B14F-4D97-AF65-F5344CB8AC3E}">
        <p14:creationId xmlns:p14="http://schemas.microsoft.com/office/powerpoint/2010/main" val="275965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7009">
              <a:defRPr sz="2300">
                <a:solidFill>
                  <a:srgbClr val="000066"/>
                </a:solidFill>
                <a:latin typeface="Arial" charset="0"/>
              </a:defRPr>
            </a:lvl1pPr>
            <a:lvl2pPr marL="702756" indent="-270291" defTabSz="937009">
              <a:defRPr sz="2300">
                <a:solidFill>
                  <a:srgbClr val="000066"/>
                </a:solidFill>
                <a:latin typeface="Arial" charset="0"/>
              </a:defRPr>
            </a:lvl2pPr>
            <a:lvl3pPr marL="1081164" indent="-216233" defTabSz="937009">
              <a:defRPr sz="2300">
                <a:solidFill>
                  <a:srgbClr val="000066"/>
                </a:solidFill>
                <a:latin typeface="Arial" charset="0"/>
              </a:defRPr>
            </a:lvl3pPr>
            <a:lvl4pPr marL="1513629" indent="-216233" defTabSz="937009">
              <a:defRPr sz="2300">
                <a:solidFill>
                  <a:srgbClr val="000066"/>
                </a:solidFill>
                <a:latin typeface="Arial" charset="0"/>
              </a:defRPr>
            </a:lvl4pPr>
            <a:lvl5pPr marL="1946095" indent="-216233" defTabSz="937009">
              <a:defRPr sz="2300">
                <a:solidFill>
                  <a:srgbClr val="000066"/>
                </a:solidFill>
                <a:latin typeface="Arial" charset="0"/>
              </a:defRPr>
            </a:lvl5pPr>
            <a:lvl6pPr marL="2378560" indent="-216233" defTabSz="937009" eaLnBrk="0" fontAlgn="base" hangingPunct="0">
              <a:lnSpc>
                <a:spcPct val="90000"/>
              </a:lnSpc>
              <a:spcBef>
                <a:spcPct val="20000"/>
              </a:spcBef>
              <a:spcAft>
                <a:spcPct val="0"/>
              </a:spcAft>
              <a:buChar char="•"/>
              <a:defRPr sz="2300">
                <a:solidFill>
                  <a:srgbClr val="000066"/>
                </a:solidFill>
                <a:latin typeface="Arial" charset="0"/>
              </a:defRPr>
            </a:lvl6pPr>
            <a:lvl7pPr marL="2811026" indent="-216233" defTabSz="937009" eaLnBrk="0" fontAlgn="base" hangingPunct="0">
              <a:lnSpc>
                <a:spcPct val="90000"/>
              </a:lnSpc>
              <a:spcBef>
                <a:spcPct val="20000"/>
              </a:spcBef>
              <a:spcAft>
                <a:spcPct val="0"/>
              </a:spcAft>
              <a:buChar char="•"/>
              <a:defRPr sz="2300">
                <a:solidFill>
                  <a:srgbClr val="000066"/>
                </a:solidFill>
                <a:latin typeface="Arial" charset="0"/>
              </a:defRPr>
            </a:lvl7pPr>
            <a:lvl8pPr marL="3243491" indent="-216233" defTabSz="937009" eaLnBrk="0" fontAlgn="base" hangingPunct="0">
              <a:lnSpc>
                <a:spcPct val="90000"/>
              </a:lnSpc>
              <a:spcBef>
                <a:spcPct val="20000"/>
              </a:spcBef>
              <a:spcAft>
                <a:spcPct val="0"/>
              </a:spcAft>
              <a:buChar char="•"/>
              <a:defRPr sz="2300">
                <a:solidFill>
                  <a:srgbClr val="000066"/>
                </a:solidFill>
                <a:latin typeface="Arial" charset="0"/>
              </a:defRPr>
            </a:lvl8pPr>
            <a:lvl9pPr marL="3675957" indent="-216233" defTabSz="937009" eaLnBrk="0" fontAlgn="base" hangingPunct="0">
              <a:lnSpc>
                <a:spcPct val="90000"/>
              </a:lnSpc>
              <a:spcBef>
                <a:spcPct val="20000"/>
              </a:spcBef>
              <a:spcAft>
                <a:spcPct val="0"/>
              </a:spcAft>
              <a:buChar char="•"/>
              <a:defRPr sz="2300">
                <a:solidFill>
                  <a:srgbClr val="000066"/>
                </a:solidFill>
                <a:latin typeface="Arial" charset="0"/>
              </a:defRPr>
            </a:lvl9pPr>
          </a:lstStyle>
          <a:p>
            <a:fld id="{7F5CB990-617C-43FC-B601-30BD95C46165}" type="slidenum">
              <a:rPr lang="en-US" altLang="en-US" sz="1200">
                <a:solidFill>
                  <a:schemeClr val="tx1"/>
                </a:solidFill>
                <a:latin typeface="Times New Roman" pitchFamily="18" charset="0"/>
              </a:rPr>
              <a:pPr/>
              <a:t>6</a:t>
            </a:fld>
            <a:endParaRPr lang="en-US" altLang="en-US" sz="1200">
              <a:solidFill>
                <a:schemeClr val="tx1"/>
              </a:solidFill>
              <a:latin typeface="Times New Roman" pitchFamily="18" charset="0"/>
            </a:endParaRPr>
          </a:p>
        </p:txBody>
      </p:sp>
      <p:sp>
        <p:nvSpPr>
          <p:cNvPr id="26627" name="Rectangle 2"/>
          <p:cNvSpPr>
            <a:spLocks noGrp="1" noRot="1" noChangeAspect="1" noChangeArrowheads="1" noTextEdit="1"/>
          </p:cNvSpPr>
          <p:nvPr>
            <p:ph type="sldImg"/>
          </p:nvPr>
        </p:nvSpPr>
        <p:spPr>
          <a:xfrm>
            <a:off x="2720975" y="519113"/>
            <a:ext cx="4606925" cy="2592387"/>
          </a:xfrm>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6059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r>
            <a:br>
              <a:rPr lang="en-US" dirty="0" smtClean="0"/>
            </a:br>
            <a:r>
              <a:rPr lang="en-US" dirty="0" smtClean="0"/>
              <a:t>How</a:t>
            </a:r>
            <a:r>
              <a:rPr lang="en-US" baseline="0" dirty="0" smtClean="0"/>
              <a:t> many of you are using UVM 1.2? </a:t>
            </a:r>
            <a:endParaRPr lang="en-US" dirty="0" smtClean="0"/>
          </a:p>
          <a:p>
            <a:r>
              <a:rPr lang="en-US" dirty="0" smtClean="0"/>
              <a:t>Can I get a quick show of hands? </a:t>
            </a:r>
          </a:p>
          <a:p>
            <a:endParaRPr lang="en-US" dirty="0" smtClean="0"/>
          </a:p>
          <a:p>
            <a:r>
              <a:rPr lang="en-US" dirty="0" smtClean="0"/>
              <a:t>How many</a:t>
            </a:r>
            <a:r>
              <a:rPr lang="en-US" baseline="0" dirty="0" smtClean="0"/>
              <a:t> are using earlier versions?</a:t>
            </a:r>
            <a:endParaRPr lang="en-US" dirty="0" smtClean="0"/>
          </a:p>
        </p:txBody>
      </p:sp>
      <p:sp>
        <p:nvSpPr>
          <p:cNvPr id="4" name="Slide Number Placeholder 3"/>
          <p:cNvSpPr>
            <a:spLocks noGrp="1"/>
          </p:cNvSpPr>
          <p:nvPr>
            <p:ph type="sldNum" sz="quarter" idx="10"/>
          </p:nvPr>
        </p:nvSpPr>
        <p:spPr/>
        <p:txBody>
          <a:bodyPr/>
          <a:lstStyle/>
          <a:p>
            <a:pPr>
              <a:defRPr/>
            </a:pPr>
            <a:fld id="{F1248D3D-B91D-4C0E-B577-B2CAAE2DB882}" type="slidenum">
              <a:rPr lang="en-US" smtClean="0"/>
              <a:pPr>
                <a:defRPr/>
              </a:pPr>
              <a:t>13</a:t>
            </a:fld>
            <a:endParaRPr lang="en-US"/>
          </a:p>
        </p:txBody>
      </p:sp>
    </p:spTree>
    <p:extLst>
      <p:ext uri="{BB962C8B-B14F-4D97-AF65-F5344CB8AC3E}">
        <p14:creationId xmlns:p14="http://schemas.microsoft.com/office/powerpoint/2010/main" val="2519096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248D3D-B91D-4C0E-B577-B2CAAE2DB882}" type="slidenum">
              <a:rPr lang="en-US" smtClean="0"/>
              <a:pPr>
                <a:defRPr/>
              </a:pPr>
              <a:t>14</a:t>
            </a:fld>
            <a:endParaRPr lang="en-US"/>
          </a:p>
        </p:txBody>
      </p:sp>
    </p:spTree>
    <p:extLst>
      <p:ext uri="{BB962C8B-B14F-4D97-AF65-F5344CB8AC3E}">
        <p14:creationId xmlns:p14="http://schemas.microsoft.com/office/powerpoint/2010/main" val="1624879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if</a:t>
            </a:r>
            <a:r>
              <a:rPr lang="en-US" baseline="0" dirty="0" smtClean="0"/>
              <a:t> they notice it looks different</a:t>
            </a:r>
            <a:endParaRPr lang="en-US" dirty="0"/>
          </a:p>
        </p:txBody>
      </p:sp>
      <p:sp>
        <p:nvSpPr>
          <p:cNvPr id="4" name="Slide Number Placeholder 3"/>
          <p:cNvSpPr>
            <a:spLocks noGrp="1"/>
          </p:cNvSpPr>
          <p:nvPr>
            <p:ph type="sldNum" sz="quarter" idx="10"/>
          </p:nvPr>
        </p:nvSpPr>
        <p:spPr/>
        <p:txBody>
          <a:bodyPr/>
          <a:lstStyle/>
          <a:p>
            <a:pPr>
              <a:defRPr/>
            </a:pPr>
            <a:fld id="{F1248D3D-B91D-4C0E-B577-B2CAAE2DB882}" type="slidenum">
              <a:rPr lang="en-US" smtClean="0"/>
              <a:pPr>
                <a:defRPr/>
              </a:pPr>
              <a:t>18</a:t>
            </a:fld>
            <a:endParaRPr lang="en-US"/>
          </a:p>
        </p:txBody>
      </p:sp>
    </p:spTree>
    <p:extLst>
      <p:ext uri="{BB962C8B-B14F-4D97-AF65-F5344CB8AC3E}">
        <p14:creationId xmlns:p14="http://schemas.microsoft.com/office/powerpoint/2010/main" val="250036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4A1563-A123-7F49-86F9-65F01B314A55}" type="slidenum">
              <a:rPr lang="en-US" smtClean="0"/>
              <a:t>20</a:t>
            </a:fld>
            <a:endParaRPr lang="en-US"/>
          </a:p>
        </p:txBody>
      </p:sp>
    </p:spTree>
    <p:extLst>
      <p:ext uri="{BB962C8B-B14F-4D97-AF65-F5344CB8AC3E}">
        <p14:creationId xmlns:p14="http://schemas.microsoft.com/office/powerpoint/2010/main" val="486631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4A1563-A123-7F49-86F9-65F01B314A55}" type="slidenum">
              <a:rPr lang="en-US" smtClean="0"/>
              <a:t>31</a:t>
            </a:fld>
            <a:endParaRPr lang="en-US"/>
          </a:p>
        </p:txBody>
      </p:sp>
    </p:spTree>
    <p:extLst>
      <p:ext uri="{BB962C8B-B14F-4D97-AF65-F5344CB8AC3E}">
        <p14:creationId xmlns:p14="http://schemas.microsoft.com/office/powerpoint/2010/main" val="1755895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4A1563-A123-7F49-86F9-65F01B314A55}" type="slidenum">
              <a:rPr lang="en-US" smtClean="0"/>
              <a:t>35</a:t>
            </a:fld>
            <a:endParaRPr lang="en-US"/>
          </a:p>
        </p:txBody>
      </p:sp>
    </p:spTree>
    <p:extLst>
      <p:ext uri="{BB962C8B-B14F-4D97-AF65-F5344CB8AC3E}">
        <p14:creationId xmlns:p14="http://schemas.microsoft.com/office/powerpoint/2010/main" val="169992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625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6D410-BB1B-47BE-81F8-FA61DEEC5942}" type="datetimeFigureOut">
              <a:rPr lang="en-US" smtClean="0"/>
              <a:pPr/>
              <a:t>8/31/17</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smtClean="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sp>
        <p:nvSpPr>
          <p:cNvPr id="9" name="Rectangle 8"/>
          <p:cNvSpPr/>
          <p:nvPr userDrawn="1"/>
        </p:nvSpPr>
        <p:spPr>
          <a:xfrm>
            <a:off x="10261600" y="5867400"/>
            <a:ext cx="19304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1325" y="5948654"/>
            <a:ext cx="1341320" cy="828936"/>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9343" y="6095476"/>
            <a:ext cx="1176058" cy="682114"/>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8/31/17</a:t>
            </a:fld>
            <a:endParaRPr lang="en-US"/>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9063"/>
            <a:ext cx="10972800" cy="1028700"/>
          </a:xfrm>
        </p:spPr>
        <p:txBody>
          <a:bodyPr/>
          <a:lstStyle/>
          <a:p>
            <a:r>
              <a:rPr lang="en-US"/>
              <a:t>Click to edit Master title style</a:t>
            </a:r>
          </a:p>
        </p:txBody>
      </p:sp>
      <p:sp>
        <p:nvSpPr>
          <p:cNvPr id="3" name="Text Placeholder 2"/>
          <p:cNvSpPr>
            <a:spLocks noGrp="1"/>
          </p:cNvSpPr>
          <p:nvPr>
            <p:ph type="body" sz="half" idx="1"/>
          </p:nvPr>
        </p:nvSpPr>
        <p:spPr>
          <a:xfrm>
            <a:off x="609600" y="1295400"/>
            <a:ext cx="53848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95400"/>
            <a:ext cx="53848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t>Page </a:t>
            </a:r>
            <a:fld id="{0FC2CEA2-437C-425C-B98F-A755ECB5974A}" type="slidenum">
              <a:rPr lang="en-US"/>
              <a:pPr>
                <a:defRPr/>
              </a:pPr>
              <a:t>‹#›</a:t>
            </a:fld>
            <a:r>
              <a:rPr lang="en-US"/>
              <a:t>  - June 10</a:t>
            </a:r>
          </a:p>
        </p:txBody>
      </p:sp>
    </p:spTree>
    <p:extLst>
      <p:ext uri="{BB962C8B-B14F-4D97-AF65-F5344CB8AC3E}">
        <p14:creationId xmlns:p14="http://schemas.microsoft.com/office/powerpoint/2010/main" val="123952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447801"/>
            <a:ext cx="109728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36D410-BB1B-47BE-81F8-FA61DEEC5942}" type="datetimeFigureOut">
              <a:rPr lang="en-US" smtClean="0"/>
              <a:pPr/>
              <a:t>8/31/17</a:t>
            </a:fld>
            <a:endParaRPr lang="en-US"/>
          </a:p>
        </p:txBody>
      </p:sp>
      <p:sp>
        <p:nvSpPr>
          <p:cNvPr id="5" name="Footer Placeholder 4"/>
          <p:cNvSpPr>
            <a:spLocks noGrp="1"/>
          </p:cNvSpPr>
          <p:nvPr>
            <p:ph type="ftr" sz="quarter" idx="11"/>
          </p:nvPr>
        </p:nvSpPr>
        <p:spPr>
          <a:xfrm>
            <a:off x="2235200" y="6356351"/>
            <a:ext cx="2946400" cy="365125"/>
          </a:xfrm>
        </p:spPr>
        <p:txBody>
          <a:bodyPr/>
          <a:lstStyle/>
          <a:p>
            <a:r>
              <a:rPr lang="en-US" dirty="0" smtClean="0"/>
              <a:t>© Accellera Systems Initiative</a:t>
            </a:r>
            <a:endParaRPr lang="en-US" dirty="0"/>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8/31/17</a:t>
            </a:fld>
            <a:endParaRPr lang="en-US"/>
          </a:p>
        </p:txBody>
      </p:sp>
      <p:sp>
        <p:nvSpPr>
          <p:cNvPr id="5" name="Footer Placeholder 4"/>
          <p:cNvSpPr>
            <a:spLocks noGrp="1"/>
          </p:cNvSpPr>
          <p:nvPr>
            <p:ph type="ftr" sz="quarter" idx="11"/>
          </p:nvPr>
        </p:nvSpPr>
        <p:spPr/>
        <p:txBody>
          <a:body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8/31/17</a:t>
            </a:fld>
            <a:endParaRPr lang="en-US"/>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8/31/17</a:t>
            </a:fld>
            <a:endParaRPr lang="en-US"/>
          </a:p>
        </p:txBody>
      </p:sp>
      <p:sp>
        <p:nvSpPr>
          <p:cNvPr id="8" name="Footer Placeholder 7"/>
          <p:cNvSpPr>
            <a:spLocks noGrp="1"/>
          </p:cNvSpPr>
          <p:nvPr>
            <p:ph type="ftr" sz="quarter" idx="11"/>
          </p:nvPr>
        </p:nvSpPr>
        <p:spPr/>
        <p:txBody>
          <a:bodyPr/>
          <a:lstStyle/>
          <a:p>
            <a:pPr>
              <a:defRPr/>
            </a:pPr>
            <a:r>
              <a:rPr lang="en-US" dirty="0" smtClean="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8/31/17</a:t>
            </a:fld>
            <a:endParaRPr lang="en-US"/>
          </a:p>
        </p:txBody>
      </p:sp>
      <p:sp>
        <p:nvSpPr>
          <p:cNvPr id="4" name="Footer Placeholder 3"/>
          <p:cNvSpPr>
            <a:spLocks noGrp="1"/>
          </p:cNvSpPr>
          <p:nvPr>
            <p:ph type="ftr" sz="quarter" idx="11"/>
          </p:nvPr>
        </p:nvSpPr>
        <p:spPr/>
        <p:txBody>
          <a:bodyPr/>
          <a:lstStyle/>
          <a:p>
            <a:pPr>
              <a:defRPr/>
            </a:pPr>
            <a:r>
              <a:rPr lang="en-US" dirty="0" smtClean="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93869" y="6228949"/>
            <a:ext cx="945931" cy="548640"/>
          </a:xfrm>
          <a:prstGeom prst="rect">
            <a:avLst/>
          </a:prstGeom>
        </p:spPr>
      </p:pic>
      <p:sp>
        <p:nvSpPr>
          <p:cNvPr id="9" name="Rectangle 8"/>
          <p:cNvSpPr/>
          <p:nvPr userDrawn="1"/>
        </p:nvSpPr>
        <p:spPr>
          <a:xfrm>
            <a:off x="0" y="0"/>
            <a:ext cx="12192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026400" y="6356351"/>
            <a:ext cx="142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8/31/17</a:t>
            </a:fld>
            <a:endParaRPr lang="en-US" dirty="0"/>
          </a:p>
        </p:txBody>
      </p:sp>
      <p:sp>
        <p:nvSpPr>
          <p:cNvPr id="5" name="Footer Placeholder 4"/>
          <p:cNvSpPr>
            <a:spLocks noGrp="1"/>
          </p:cNvSpPr>
          <p:nvPr>
            <p:ph type="ftr" sz="quarter" idx="3"/>
          </p:nvPr>
        </p:nvSpPr>
        <p:spPr>
          <a:xfrm>
            <a:off x="2235200" y="6356351"/>
            <a:ext cx="2946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Accellera Systems Initiative</a:t>
            </a:r>
            <a:endParaRPr lang="en-US" dirty="0"/>
          </a:p>
        </p:txBody>
      </p:sp>
      <p:sp>
        <p:nvSpPr>
          <p:cNvPr id="6" name="Slide Number Placeholder 5"/>
          <p:cNvSpPr>
            <a:spLocks noGrp="1"/>
          </p:cNvSpPr>
          <p:nvPr>
            <p:ph type="sldNum" sz="quarter" idx="4"/>
          </p:nvPr>
        </p:nvSpPr>
        <p:spPr>
          <a:xfrm>
            <a:off x="4876800" y="6356351"/>
            <a:ext cx="2336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t>
            </a:r>
            <a:endParaRPr lang="en-US" dirty="0"/>
          </a:p>
        </p:txBody>
      </p: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738118" y="6004667"/>
            <a:ext cx="1250682" cy="772922"/>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 id="2147483908" r:id="rId11"/>
  </p:sldLayoutIdLst>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comments" Target="../comments/commen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comments" Target="../comments/comment3.xml"/><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comments" Target="../comments/commen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comments" Target="../comments/commen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comments" Target="../comments/commen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comments" Target="../comments/commen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comments" Target="../comments/comment9.xml"/><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0.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comments" Target="../comments/comment11.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comments" Target="../comments/commen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gif"/><Relationship Id="rId7" Type="http://schemas.openxmlformats.org/officeDocument/2006/relationships/image" Target="../media/image8.gi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comments" Target="../comments/comment13.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comments" Target="../comments/commen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comments" Target="../comments/comment16.xml"/><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comments" Target="../comments/comment17.xml"/><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comments" Target="../comments/comment18.xml"/><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image" Target="../media/image1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g"/><Relationship Id="rId3"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a:t>Introducing </a:t>
            </a:r>
            <a:r>
              <a:rPr lang="en-US" b="1" dirty="0"/>
              <a:t>IEEE 1800.2 </a:t>
            </a:r>
            <a:r>
              <a:rPr lang="en-US" dirty="0"/>
              <a:t/>
            </a:r>
            <a:br>
              <a:rPr lang="en-US" dirty="0"/>
            </a:br>
            <a:r>
              <a:rPr lang="en-US" dirty="0"/>
              <a:t>The Next Step for UVM</a:t>
            </a:r>
          </a:p>
        </p:txBody>
      </p:sp>
      <p:sp>
        <p:nvSpPr>
          <p:cNvPr id="7" name="Subtitle 6"/>
          <p:cNvSpPr>
            <a:spLocks noGrp="1"/>
          </p:cNvSpPr>
          <p:nvPr>
            <p:ph type="subTitle" idx="1"/>
          </p:nvPr>
        </p:nvSpPr>
        <p:spPr/>
        <p:txBody>
          <a:bodyPr>
            <a:normAutofit/>
          </a:bodyPr>
          <a:lstStyle/>
          <a:p>
            <a:r>
              <a:rPr lang="en-US" i="1" dirty="0" smtClean="0">
                <a:solidFill>
                  <a:schemeClr val="tx1"/>
                </a:solidFill>
              </a:rPr>
              <a:t>Srivatsa </a:t>
            </a:r>
            <a:r>
              <a:rPr lang="en-US" i="1" dirty="0">
                <a:solidFill>
                  <a:schemeClr val="tx1"/>
                </a:solidFill>
              </a:rPr>
              <a:t>Vasudevan - Synopsys, Inc.</a:t>
            </a:r>
            <a:br>
              <a:rPr lang="en-US" i="1" dirty="0">
                <a:solidFill>
                  <a:schemeClr val="tx1"/>
                </a:solidFill>
              </a:rPr>
            </a:br>
            <a:endParaRPr lang="en-US" i="1" dirty="0">
              <a:solidFill>
                <a:schemeClr val="tx1"/>
              </a:solidFill>
            </a:endParaRP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a:p>
        </p:txBody>
      </p:sp>
    </p:spTree>
    <p:extLst>
      <p:ext uri="{BB962C8B-B14F-4D97-AF65-F5344CB8AC3E}">
        <p14:creationId xmlns:p14="http://schemas.microsoft.com/office/powerpoint/2010/main" val="21502963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IEEE 1800.2 efforts</a:t>
            </a:r>
          </a:p>
        </p:txBody>
      </p:sp>
      <p:sp>
        <p:nvSpPr>
          <p:cNvPr id="3" name="Content Placeholder 2"/>
          <p:cNvSpPr>
            <a:spLocks noGrp="1"/>
          </p:cNvSpPr>
          <p:nvPr>
            <p:ph idx="1"/>
          </p:nvPr>
        </p:nvSpPr>
        <p:spPr/>
        <p:txBody>
          <a:bodyPr>
            <a:normAutofit fontScale="92500" lnSpcReduction="20000"/>
          </a:bodyPr>
          <a:lstStyle/>
          <a:p>
            <a:r>
              <a:rPr lang="en-US" dirty="0"/>
              <a:t>Accellera UVM WG owns the implementation</a:t>
            </a:r>
          </a:p>
          <a:p>
            <a:r>
              <a:rPr lang="en-US" dirty="0"/>
              <a:t>Restarted in Dec’16</a:t>
            </a:r>
          </a:p>
          <a:p>
            <a:r>
              <a:rPr lang="en-US" dirty="0"/>
              <a:t>Discussions ongoing concerning effort</a:t>
            </a:r>
          </a:p>
          <a:p>
            <a:pPr lvl="1"/>
            <a:r>
              <a:rPr lang="en-US" dirty="0"/>
              <a:t>Very deeps discussions WRT to backward compatibility</a:t>
            </a:r>
          </a:p>
          <a:p>
            <a:pPr lvl="1"/>
            <a:r>
              <a:rPr lang="en-US" dirty="0"/>
              <a:t>Migration options from previous versions</a:t>
            </a:r>
          </a:p>
          <a:p>
            <a:pPr lvl="1"/>
            <a:r>
              <a:rPr lang="en-US" dirty="0"/>
              <a:t>Scoping out the effort, detailing changes, and timelines</a:t>
            </a:r>
          </a:p>
          <a:p>
            <a:r>
              <a:rPr lang="en-US" dirty="0"/>
              <a:t>The Accellera effort will ultimately determine:</a:t>
            </a:r>
          </a:p>
          <a:p>
            <a:pPr lvl="1"/>
            <a:r>
              <a:rPr lang="en-US" dirty="0"/>
              <a:t>What types of changes do users need to make to ensure backwards compatible. </a:t>
            </a:r>
          </a:p>
          <a:p>
            <a:pPr lvl="1"/>
            <a:r>
              <a:rPr lang="en-US" dirty="0"/>
              <a:t>What is the overall guidance.  What needs to change? </a:t>
            </a:r>
          </a:p>
          <a:p>
            <a:pPr lvl="1"/>
            <a:r>
              <a:rPr lang="en-US" dirty="0"/>
              <a:t>Once you make the changes with the VIP, what are the implications?  </a:t>
            </a:r>
          </a:p>
          <a:p>
            <a:pPr lvl="1"/>
            <a:r>
              <a:rPr lang="en-US" dirty="0"/>
              <a:t>Can it be used in the old ENV?  </a:t>
            </a:r>
          </a:p>
          <a:p>
            <a:pPr lvl="1"/>
            <a:r>
              <a:rPr lang="en-US" dirty="0"/>
              <a:t>Does it have to be used with a new UVM IEEE </a:t>
            </a:r>
            <a:r>
              <a:rPr lang="en-US" dirty="0" err="1"/>
              <a:t>accellera</a:t>
            </a:r>
            <a:r>
              <a:rPr lang="en-US" dirty="0"/>
              <a:t> imp release?  </a:t>
            </a:r>
          </a:p>
          <a:p>
            <a:pPr lvl="1"/>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10</a:t>
            </a:fld>
            <a:endParaRPr lang="en-US"/>
          </a:p>
        </p:txBody>
      </p:sp>
    </p:spTree>
    <p:extLst>
      <p:ext uri="{BB962C8B-B14F-4D97-AF65-F5344CB8AC3E}">
        <p14:creationId xmlns:p14="http://schemas.microsoft.com/office/powerpoint/2010/main" val="10110168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 options</a:t>
            </a:r>
          </a:p>
        </p:txBody>
      </p:sp>
      <p:sp>
        <p:nvSpPr>
          <p:cNvPr id="3" name="Content Placeholder 2"/>
          <p:cNvSpPr>
            <a:spLocks noGrp="1"/>
          </p:cNvSpPr>
          <p:nvPr>
            <p:ph idx="1"/>
          </p:nvPr>
        </p:nvSpPr>
        <p:spPr/>
        <p:txBody>
          <a:bodyPr>
            <a:normAutofit/>
          </a:bodyPr>
          <a:lstStyle/>
          <a:p>
            <a:r>
              <a:rPr lang="en-US" dirty="0"/>
              <a:t>Accellera WG</a:t>
            </a:r>
          </a:p>
          <a:p>
            <a:pPr lvl="1"/>
            <a:r>
              <a:rPr lang="en-US" dirty="0"/>
              <a:t>For Accellera members - Thurs @ 9AM PST call</a:t>
            </a:r>
          </a:p>
          <a:p>
            <a:pPr lvl="1"/>
            <a:r>
              <a:rPr lang="en-US" dirty="0"/>
              <a:t>Tracking via accellera.mantishub.com </a:t>
            </a:r>
            <a:r>
              <a:rPr lang="en-US" dirty="0">
                <a:sym typeface="Wingdings" panose="05000000000000000000" pitchFamily="2" charset="2"/>
              </a:rPr>
              <a:t> UVM</a:t>
            </a:r>
            <a:endParaRPr lang="en-US" dirty="0"/>
          </a:p>
          <a:p>
            <a:pPr lvl="1"/>
            <a:endParaRPr lang="en-US" dirty="0"/>
          </a:p>
          <a:p>
            <a:r>
              <a:rPr lang="en-US" dirty="0"/>
              <a:t>IEEE 1800.2 WG (</a:t>
            </a:r>
            <a:r>
              <a:rPr lang="en-US" b="1" dirty="0">
                <a:solidFill>
                  <a:srgbClr val="FF0000"/>
                </a:solidFill>
              </a:rPr>
              <a:t>Work completed late 2016</a:t>
            </a:r>
            <a:r>
              <a:rPr lang="en-US" dirty="0"/>
              <a:t>)</a:t>
            </a:r>
          </a:p>
          <a:p>
            <a:pPr lvl="1"/>
            <a:r>
              <a:rPr lang="en-US" dirty="0"/>
              <a:t>For IEEE members every other week @ 9AM PST call</a:t>
            </a:r>
          </a:p>
          <a:p>
            <a:pPr lvl="1"/>
            <a:r>
              <a:rPr lang="en-US" dirty="0"/>
              <a:t>Tracking via accellera.mantishub.com </a:t>
            </a:r>
            <a:r>
              <a:rPr lang="en-US" dirty="0">
                <a:sym typeface="Wingdings" panose="05000000000000000000" pitchFamily="2" charset="2"/>
              </a:rPr>
              <a:t> P1800.2</a:t>
            </a:r>
            <a:endParaRPr lang="en-US" dirty="0"/>
          </a:p>
        </p:txBody>
      </p:sp>
    </p:spTree>
    <p:extLst>
      <p:ext uri="{BB962C8B-B14F-4D97-AF65-F5344CB8AC3E}">
        <p14:creationId xmlns:p14="http://schemas.microsoft.com/office/powerpoint/2010/main" val="365554879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IEEE and backward compatibility</a:t>
            </a:r>
          </a:p>
        </p:txBody>
      </p:sp>
      <p:sp>
        <p:nvSpPr>
          <p:cNvPr id="3" name="Content Placeholder 2"/>
          <p:cNvSpPr>
            <a:spLocks noGrp="1"/>
          </p:cNvSpPr>
          <p:nvPr>
            <p:ph idx="1"/>
          </p:nvPr>
        </p:nvSpPr>
        <p:spPr/>
        <p:txBody>
          <a:bodyPr>
            <a:normAutofit/>
          </a:bodyPr>
          <a:lstStyle/>
          <a:p>
            <a:r>
              <a:rPr lang="en-US" dirty="0"/>
              <a:t>Many meetings discussing backward compatibility.  </a:t>
            </a:r>
          </a:p>
          <a:p>
            <a:r>
              <a:rPr lang="en-US" dirty="0"/>
              <a:t>The issues were broken out into 5 categories consisting of 8 specific  questions. </a:t>
            </a:r>
          </a:p>
          <a:p>
            <a:pPr lvl="1"/>
            <a:r>
              <a:rPr lang="en-US" dirty="0"/>
              <a:t>BCL compliance to the IEEE 1800.2 spec</a:t>
            </a:r>
          </a:p>
          <a:p>
            <a:pPr lvl="1"/>
            <a:r>
              <a:rPr lang="en-US" dirty="0"/>
              <a:t>Implementations artifacts and additive but non-IEEE APIs</a:t>
            </a:r>
          </a:p>
          <a:p>
            <a:pPr lvl="1"/>
            <a:r>
              <a:rPr lang="en-US" dirty="0"/>
              <a:t>Deprecation policy and roadmap</a:t>
            </a:r>
          </a:p>
          <a:p>
            <a:pPr lvl="1"/>
            <a:r>
              <a:rPr lang="en-US" dirty="0"/>
              <a:t>Removal of pre-1.2 deprecated code</a:t>
            </a:r>
          </a:p>
          <a:p>
            <a:pPr lvl="1"/>
            <a:r>
              <a:rPr lang="en-US" dirty="0"/>
              <a:t>APIs that changed from 1.2 to IEEE</a:t>
            </a:r>
            <a:br>
              <a:rPr lang="en-US" dirty="0"/>
            </a:br>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12</a:t>
            </a:fld>
            <a:endParaRPr lang="en-US"/>
          </a:p>
        </p:txBody>
      </p:sp>
    </p:spTree>
    <p:extLst>
      <p:ext uri="{BB962C8B-B14F-4D97-AF65-F5344CB8AC3E}">
        <p14:creationId xmlns:p14="http://schemas.microsoft.com/office/powerpoint/2010/main" val="675345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1" algn="ctr" rtl="0">
              <a:spcBef>
                <a:spcPct val="0"/>
              </a:spcBef>
            </a:pPr>
            <a:r>
              <a:rPr lang="en-US" sz="3200" dirty="0"/>
              <a:t>Changes from </a:t>
            </a:r>
            <a:r>
              <a:rPr lang="en-US" sz="3200" dirty="0" err="1"/>
              <a:t>Accellera</a:t>
            </a:r>
            <a:r>
              <a:rPr lang="en-US" sz="3200" dirty="0"/>
              <a:t> </a:t>
            </a:r>
            <a:r>
              <a:rPr lang="en-US" sz="3200" dirty="0" smtClean="0"/>
              <a:t>UVM to 1800.2 </a:t>
            </a:r>
            <a:r>
              <a:rPr lang="en-US" sz="3200" dirty="0"/>
              <a:t/>
            </a:r>
            <a:br>
              <a:rPr lang="en-US" sz="3200" dirty="0"/>
            </a:br>
            <a:endParaRPr lang="en-US" sz="32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42079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marL="0" indent="0">
              <a:buNone/>
            </a:pPr>
            <a:r>
              <a:rPr lang="en-US" dirty="0" smtClean="0"/>
              <a:t>Highlighting 1800.2 </a:t>
            </a:r>
            <a:r>
              <a:rPr lang="en-US" dirty="0"/>
              <a:t>enhancements over UVM </a:t>
            </a:r>
            <a:r>
              <a:rPr lang="en-US" dirty="0" smtClean="0"/>
              <a:t>1.2</a:t>
            </a:r>
          </a:p>
          <a:p>
            <a:pPr marL="0" indent="0">
              <a:buNone/>
            </a:pPr>
            <a:endParaRPr lang="en-US" dirty="0"/>
          </a:p>
          <a:p>
            <a:r>
              <a:rPr lang="en-US" dirty="0" smtClean="0"/>
              <a:t>IEEE UVM effort overview</a:t>
            </a:r>
          </a:p>
          <a:p>
            <a:r>
              <a:rPr lang="en-US" dirty="0" smtClean="0"/>
              <a:t>Policy </a:t>
            </a:r>
            <a:r>
              <a:rPr lang="en-US" dirty="0"/>
              <a:t>for Copy/Compare/Print/Record</a:t>
            </a:r>
          </a:p>
          <a:p>
            <a:r>
              <a:rPr lang="en-US" dirty="0"/>
              <a:t>Factory Enhancements.  </a:t>
            </a:r>
          </a:p>
          <a:p>
            <a:r>
              <a:rPr lang="en-US" dirty="0"/>
              <a:t>Component Enhancements</a:t>
            </a:r>
          </a:p>
          <a:p>
            <a:r>
              <a:rPr lang="en-US" dirty="0"/>
              <a:t>Callback Enhancements</a:t>
            </a:r>
          </a:p>
          <a:p>
            <a:r>
              <a:rPr lang="en-US" dirty="0"/>
              <a:t>Other </a:t>
            </a:r>
            <a:r>
              <a:rPr lang="en-US" dirty="0" smtClean="0"/>
              <a:t>minor </a:t>
            </a:r>
            <a:r>
              <a:rPr lang="en-US" dirty="0"/>
              <a:t>enhancements/changes</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14</a:t>
            </a:fld>
            <a:endParaRPr lang="en-US"/>
          </a:p>
        </p:txBody>
      </p:sp>
    </p:spTree>
    <p:extLst>
      <p:ext uri="{BB962C8B-B14F-4D97-AF65-F5344CB8AC3E}">
        <p14:creationId xmlns:p14="http://schemas.microsoft.com/office/powerpoint/2010/main" val="3155173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IEEE UVM Effort</a:t>
            </a:r>
          </a:p>
        </p:txBody>
      </p:sp>
      <p:sp>
        <p:nvSpPr>
          <p:cNvPr id="3" name="Content Placeholder 2"/>
          <p:cNvSpPr>
            <a:spLocks noGrp="1"/>
          </p:cNvSpPr>
          <p:nvPr>
            <p:ph idx="1"/>
          </p:nvPr>
        </p:nvSpPr>
        <p:spPr>
          <a:xfrm>
            <a:off x="609600" y="1447800"/>
            <a:ext cx="10972800" cy="4724399"/>
          </a:xfrm>
        </p:spPr>
        <p:txBody>
          <a:bodyPr>
            <a:normAutofit fontScale="62500" lnSpcReduction="20000"/>
          </a:bodyPr>
          <a:lstStyle/>
          <a:p>
            <a:r>
              <a:rPr lang="en-US" dirty="0"/>
              <a:t>Effort made by UVM WG to ensure  backward compatibility</a:t>
            </a:r>
          </a:p>
          <a:p>
            <a:pPr marL="0" indent="0">
              <a:buNone/>
            </a:pPr>
            <a:endParaRPr lang="en-US" dirty="0"/>
          </a:p>
          <a:p>
            <a:r>
              <a:rPr lang="en-US" dirty="0"/>
              <a:t>Focus on making the library easier to use/maintain/enhance</a:t>
            </a:r>
          </a:p>
          <a:p>
            <a:pPr lvl="1"/>
            <a:r>
              <a:rPr lang="en-US" dirty="0" err="1"/>
              <a:t>Accessor</a:t>
            </a:r>
            <a:r>
              <a:rPr lang="en-US" dirty="0"/>
              <a:t> methods instead of fields.</a:t>
            </a:r>
          </a:p>
          <a:p>
            <a:pPr lvl="1"/>
            <a:r>
              <a:rPr lang="en-US" dirty="0"/>
              <a:t>Removing implementation artifacts to not over-constraint future implementations</a:t>
            </a:r>
          </a:p>
          <a:p>
            <a:pPr lvl="1"/>
            <a:r>
              <a:rPr lang="en-US" dirty="0"/>
              <a:t>Provide more flexibility </a:t>
            </a:r>
          </a:p>
          <a:p>
            <a:pPr lvl="2"/>
            <a:r>
              <a:rPr lang="en-US" dirty="0"/>
              <a:t>No need to use macros for some functionality</a:t>
            </a:r>
          </a:p>
          <a:p>
            <a:pPr lvl="2"/>
            <a:r>
              <a:rPr lang="en-US" dirty="0"/>
              <a:t>Factory enablement of </a:t>
            </a:r>
            <a:r>
              <a:rPr lang="en-US" dirty="0" err="1"/>
              <a:t>clases</a:t>
            </a:r>
            <a:r>
              <a:rPr lang="en-US" dirty="0"/>
              <a:t>.</a:t>
            </a:r>
          </a:p>
          <a:p>
            <a:pPr lvl="1"/>
            <a:r>
              <a:rPr lang="en-US" dirty="0"/>
              <a:t>making API more uniform </a:t>
            </a:r>
          </a:p>
          <a:p>
            <a:pPr lvl="2"/>
            <a:endParaRPr lang="en-US" dirty="0"/>
          </a:p>
          <a:p>
            <a:pPr lvl="1"/>
            <a:endParaRPr lang="en-US" dirty="0"/>
          </a:p>
          <a:p>
            <a:r>
              <a:rPr lang="en-US" dirty="0"/>
              <a:t>Documented API for classes and methods</a:t>
            </a:r>
          </a:p>
          <a:p>
            <a:pPr lvl="1"/>
            <a:r>
              <a:rPr lang="en-US" dirty="0"/>
              <a:t>which were present in 1.2 but not in the documentation</a:t>
            </a:r>
          </a:p>
          <a:p>
            <a:pPr lvl="1"/>
            <a:r>
              <a:rPr lang="en-US" dirty="0"/>
              <a:t>Allow anyone to build an UVM library</a:t>
            </a:r>
            <a:r>
              <a:rPr lang="en-US" dirty="0" smtClean="0"/>
              <a:t>.</a:t>
            </a:r>
          </a:p>
          <a:p>
            <a:pPr lvl="1"/>
            <a:r>
              <a:rPr lang="en-US" dirty="0" smtClean="0"/>
              <a:t>There are no “secret sauce” methods. Everything uses documented API.</a:t>
            </a:r>
            <a:endParaRPr lang="en-US" dirty="0"/>
          </a:p>
          <a:p>
            <a:pPr lvl="1"/>
            <a:endParaRPr lang="en-US" dirty="0"/>
          </a:p>
          <a:p>
            <a:r>
              <a:rPr lang="en-US" dirty="0"/>
              <a:t>Debug hooks are NOT mentioned in the IEEE LRM.</a:t>
            </a:r>
          </a:p>
          <a:p>
            <a:pPr lvl="1"/>
            <a:r>
              <a:rPr lang="en-US" dirty="0"/>
              <a:t>More efficient methods can be provided by vendors/</a:t>
            </a:r>
            <a:r>
              <a:rPr lang="en-US" dirty="0" smtClean="0"/>
              <a:t>others</a:t>
            </a:r>
          </a:p>
          <a:p>
            <a:pPr lvl="1"/>
            <a:r>
              <a:rPr lang="en-US" dirty="0" smtClean="0"/>
              <a:t>Present in </a:t>
            </a:r>
            <a:r>
              <a:rPr lang="en-US" dirty="0" err="1" smtClean="0"/>
              <a:t>Accellera</a:t>
            </a:r>
            <a:r>
              <a:rPr lang="en-US" dirty="0" smtClean="0"/>
              <a:t> Library</a:t>
            </a:r>
            <a:endParaRPr lang="en-US" dirty="0"/>
          </a:p>
          <a:p>
            <a:pPr lvl="1"/>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15</a:t>
            </a:fld>
            <a:endParaRPr lang="en-US"/>
          </a:p>
        </p:txBody>
      </p:sp>
    </p:spTree>
    <p:extLst>
      <p:ext uri="{BB962C8B-B14F-4D97-AF65-F5344CB8AC3E}">
        <p14:creationId xmlns:p14="http://schemas.microsoft.com/office/powerpoint/2010/main" val="36581100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UVM WG Reference Implementation</a:t>
            </a:r>
          </a:p>
        </p:txBody>
      </p:sp>
      <p:sp>
        <p:nvSpPr>
          <p:cNvPr id="3" name="Content Placeholder 2"/>
          <p:cNvSpPr>
            <a:spLocks noGrp="1"/>
          </p:cNvSpPr>
          <p:nvPr>
            <p:ph idx="1"/>
          </p:nvPr>
        </p:nvSpPr>
        <p:spPr>
          <a:xfrm>
            <a:off x="609600" y="1447800"/>
            <a:ext cx="10972800" cy="4724399"/>
          </a:xfrm>
        </p:spPr>
        <p:txBody>
          <a:bodyPr>
            <a:normAutofit/>
          </a:bodyPr>
          <a:lstStyle/>
          <a:p>
            <a:r>
              <a:rPr lang="en-US" sz="3200" dirty="0"/>
              <a:t>Reference implementation from UVM WG </a:t>
            </a:r>
          </a:p>
          <a:p>
            <a:pPr lvl="1"/>
            <a:r>
              <a:rPr lang="en-US" sz="1800" dirty="0"/>
              <a:t>Contain the UVM IEEE API with classes &amp; methods</a:t>
            </a:r>
          </a:p>
          <a:p>
            <a:pPr lvl="1"/>
            <a:r>
              <a:rPr lang="en-US" sz="1800" dirty="0"/>
              <a:t>Contain additional useful API not in </a:t>
            </a:r>
            <a:r>
              <a:rPr lang="en-US" sz="1800" dirty="0" smtClean="0"/>
              <a:t>1800.2</a:t>
            </a:r>
            <a:endParaRPr lang="en-US" sz="1800" dirty="0"/>
          </a:p>
          <a:p>
            <a:pPr lvl="1"/>
            <a:r>
              <a:rPr lang="en-US" sz="1800" dirty="0"/>
              <a:t>Will remove deprecated code that is pre- UVM 1.2 </a:t>
            </a:r>
            <a:endParaRPr lang="en-US" sz="1800" dirty="0" smtClean="0"/>
          </a:p>
          <a:p>
            <a:pPr marL="457200" lvl="1" indent="0">
              <a:buNone/>
            </a:pPr>
            <a:endParaRPr lang="en-US" sz="1800" dirty="0"/>
          </a:p>
          <a:p>
            <a:pPr marL="457200" lvl="1" indent="0">
              <a:buNone/>
            </a:pPr>
            <a:endParaRPr lang="en-US" sz="1800" dirty="0"/>
          </a:p>
          <a:p>
            <a:r>
              <a:rPr lang="en-US" sz="1800" dirty="0"/>
              <a:t>Users may use linting or other solutions to ensure that their code is compliant to UVM 1800.2 API</a:t>
            </a:r>
            <a:r>
              <a:rPr lang="en-US" sz="1800" dirty="0" smtClean="0"/>
              <a:t>.</a:t>
            </a:r>
          </a:p>
          <a:p>
            <a:pPr lvl="1"/>
            <a:r>
              <a:rPr lang="en-US" sz="1400" dirty="0" smtClean="0"/>
              <a:t>UVM WG may mark the code to allow linters to parse and check compliancy</a:t>
            </a:r>
          </a:p>
          <a:p>
            <a:pPr marL="0" indent="0">
              <a:buNone/>
            </a:pPr>
            <a:endParaRPr lang="en-US" sz="1800" dirty="0"/>
          </a:p>
          <a:p>
            <a:pPr lvl="1"/>
            <a:endParaRPr lang="en-US" dirty="0"/>
          </a:p>
          <a:p>
            <a:pPr lvl="1"/>
            <a:endParaRPr lang="en-US" sz="2800"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16</a:t>
            </a:fld>
            <a:endParaRPr lang="en-US"/>
          </a:p>
        </p:txBody>
      </p:sp>
      <p:sp>
        <p:nvSpPr>
          <p:cNvPr id="7" name="Star: 12 Points 6"/>
          <p:cNvSpPr/>
          <p:nvPr/>
        </p:nvSpPr>
        <p:spPr>
          <a:xfrm>
            <a:off x="8534400" y="4267201"/>
            <a:ext cx="2641600" cy="1676401"/>
          </a:xfrm>
          <a:prstGeom prst="star12">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rgbClr val="FF0000"/>
                </a:solidFill>
              </a:rPr>
              <a:t>UVM-WG will </a:t>
            </a:r>
            <a:r>
              <a:rPr lang="en-US" sz="1050" dirty="0" smtClean="0">
                <a:solidFill>
                  <a:srgbClr val="FF0000"/>
                </a:solidFill>
              </a:rPr>
              <a:t>do their best to try </a:t>
            </a:r>
            <a:r>
              <a:rPr lang="en-US" sz="1050" dirty="0">
                <a:solidFill>
                  <a:srgbClr val="FF0000"/>
                </a:solidFill>
              </a:rPr>
              <a:t>to </a:t>
            </a:r>
            <a:r>
              <a:rPr lang="en-US" sz="1050" dirty="0" smtClean="0">
                <a:solidFill>
                  <a:srgbClr val="FF0000"/>
                </a:solidFill>
              </a:rPr>
              <a:t>keep </a:t>
            </a:r>
            <a:r>
              <a:rPr lang="en-US" sz="1050" dirty="0">
                <a:solidFill>
                  <a:srgbClr val="FF0000"/>
                </a:solidFill>
              </a:rPr>
              <a:t>existing code from breaking</a:t>
            </a:r>
          </a:p>
          <a:p>
            <a:pPr algn="ctr"/>
            <a:r>
              <a:rPr lang="en-US" sz="1050" dirty="0">
                <a:solidFill>
                  <a:srgbClr val="FF0000"/>
                </a:solidFill>
              </a:rPr>
              <a:t>As far as </a:t>
            </a:r>
            <a:r>
              <a:rPr lang="en-US" sz="1050" dirty="0" smtClean="0">
                <a:solidFill>
                  <a:srgbClr val="FF0000"/>
                </a:solidFill>
              </a:rPr>
              <a:t>possible</a:t>
            </a:r>
            <a:r>
              <a:rPr lang="en-US" sz="1050" dirty="0">
                <a:solidFill>
                  <a:srgbClr val="FF0000"/>
                </a:solidFill>
              </a:rPr>
              <a:t>! </a:t>
            </a:r>
          </a:p>
        </p:txBody>
      </p:sp>
    </p:spTree>
    <p:extLst>
      <p:ext uri="{BB962C8B-B14F-4D97-AF65-F5344CB8AC3E}">
        <p14:creationId xmlns:p14="http://schemas.microsoft.com/office/powerpoint/2010/main" val="33112978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Icons used in this </a:t>
            </a:r>
            <a:r>
              <a:rPr lang="en-US" sz="4000" dirty="0" smtClean="0"/>
              <a:t>presentation </a:t>
            </a:r>
            <a:endParaRPr lang="en-US" sz="4000" dirty="0"/>
          </a:p>
        </p:txBody>
      </p:sp>
      <p:sp>
        <p:nvSpPr>
          <p:cNvPr id="4" name="Slide Number Placeholder 3"/>
          <p:cNvSpPr>
            <a:spLocks noGrp="1"/>
          </p:cNvSpPr>
          <p:nvPr>
            <p:ph type="sldNum" sz="quarter" idx="11"/>
          </p:nvPr>
        </p:nvSpPr>
        <p:spPr/>
        <p:txBody>
          <a:bodyPr/>
          <a:lstStyle/>
          <a:p>
            <a:fld id="{6B3B11BD-554D-7640-98E2-0177BA920371}" type="slidenum">
              <a:rPr lang="en-US" smtClean="0"/>
              <a:t>17</a:t>
            </a:fld>
            <a:endParaRPr lang="en-US"/>
          </a:p>
        </p:txBody>
      </p:sp>
      <p:pic>
        <p:nvPicPr>
          <p:cNvPr id="5" name="Picture 4" descr="documen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2171" y="1756173"/>
            <a:ext cx="1005959" cy="754469"/>
          </a:xfrm>
          <a:prstGeom prst="rect">
            <a:avLst/>
          </a:prstGeom>
        </p:spPr>
      </p:pic>
      <p:sp>
        <p:nvSpPr>
          <p:cNvPr id="8" name="TextBox 7"/>
          <p:cNvSpPr txBox="1"/>
          <p:nvPr/>
        </p:nvSpPr>
        <p:spPr>
          <a:xfrm>
            <a:off x="2452524" y="1752600"/>
            <a:ext cx="5298245" cy="830997"/>
          </a:xfrm>
          <a:prstGeom prst="rect">
            <a:avLst/>
          </a:prstGeom>
          <a:noFill/>
        </p:spPr>
        <p:txBody>
          <a:bodyPr wrap="none" rtlCol="0">
            <a:spAutoFit/>
          </a:bodyPr>
          <a:lstStyle/>
          <a:p>
            <a:r>
              <a:rPr lang="en-US" sz="1600" dirty="0"/>
              <a:t>Method was present in UVM 1.2. </a:t>
            </a:r>
          </a:p>
          <a:p>
            <a:r>
              <a:rPr lang="en-US" sz="1600" dirty="0"/>
              <a:t>Was not documented earlier Now documented in </a:t>
            </a:r>
            <a:r>
              <a:rPr lang="en-US" sz="1600" dirty="0" smtClean="0"/>
              <a:t>1800.2</a:t>
            </a:r>
            <a:endParaRPr lang="en-US" sz="1600" dirty="0"/>
          </a:p>
          <a:p>
            <a:r>
              <a:rPr lang="en-US" sz="1600" b="1" dirty="0"/>
              <a:t>usually an internal function.</a:t>
            </a:r>
          </a:p>
        </p:txBody>
      </p:sp>
      <p:grpSp>
        <p:nvGrpSpPr>
          <p:cNvPr id="7" name="Group 6"/>
          <p:cNvGrpSpPr/>
          <p:nvPr/>
        </p:nvGrpSpPr>
        <p:grpSpPr>
          <a:xfrm>
            <a:off x="882171" y="2895601"/>
            <a:ext cx="5558112" cy="754469"/>
            <a:chOff x="661628" y="3303019"/>
            <a:chExt cx="4168584" cy="754469"/>
          </a:xfrm>
        </p:grpSpPr>
        <p:pic>
          <p:nvPicPr>
            <p:cNvPr id="6" name="Picture 5" descr="fork-in-road.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1628" y="3303019"/>
              <a:ext cx="754469" cy="754469"/>
            </a:xfrm>
            <a:prstGeom prst="rect">
              <a:avLst/>
            </a:prstGeom>
          </p:spPr>
        </p:pic>
        <p:sp>
          <p:nvSpPr>
            <p:cNvPr id="9" name="TextBox 8"/>
            <p:cNvSpPr txBox="1"/>
            <p:nvPr/>
          </p:nvSpPr>
          <p:spPr>
            <a:xfrm>
              <a:off x="1871905" y="3429000"/>
              <a:ext cx="2958307" cy="338554"/>
            </a:xfrm>
            <a:prstGeom prst="rect">
              <a:avLst/>
            </a:prstGeom>
            <a:noFill/>
          </p:spPr>
          <p:txBody>
            <a:bodyPr wrap="none" rtlCol="0">
              <a:spAutoFit/>
            </a:bodyPr>
            <a:lstStyle/>
            <a:p>
              <a:r>
                <a:rPr lang="en-US" sz="1600" dirty="0"/>
                <a:t>Approach taken is different from UVM 1.2 </a:t>
              </a:r>
            </a:p>
          </p:txBody>
        </p:sp>
      </p:grpSp>
      <p:grpSp>
        <p:nvGrpSpPr>
          <p:cNvPr id="20" name="Group 19"/>
          <p:cNvGrpSpPr/>
          <p:nvPr/>
        </p:nvGrpSpPr>
        <p:grpSpPr>
          <a:xfrm>
            <a:off x="1071466" y="4882014"/>
            <a:ext cx="3445414" cy="528187"/>
            <a:chOff x="803599" y="5019698"/>
            <a:chExt cx="2584060" cy="528187"/>
          </a:xfrm>
        </p:grpSpPr>
        <p:sp>
          <p:nvSpPr>
            <p:cNvPr id="12" name="Cloud 11"/>
            <p:cNvSpPr/>
            <p:nvPr/>
          </p:nvSpPr>
          <p:spPr bwMode="auto">
            <a:xfrm>
              <a:off x="803599" y="5019698"/>
              <a:ext cx="629396"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
          <p:nvSpPr>
            <p:cNvPr id="13" name="TextBox 12"/>
            <p:cNvSpPr txBox="1"/>
            <p:nvPr/>
          </p:nvSpPr>
          <p:spPr>
            <a:xfrm>
              <a:off x="1871905" y="5047661"/>
              <a:ext cx="1515754" cy="338554"/>
            </a:xfrm>
            <a:prstGeom prst="rect">
              <a:avLst/>
            </a:prstGeom>
            <a:noFill/>
          </p:spPr>
          <p:txBody>
            <a:bodyPr wrap="none" rtlCol="0">
              <a:spAutoFit/>
            </a:bodyPr>
            <a:lstStyle/>
            <a:p>
              <a:r>
                <a:rPr lang="en-US" sz="1600" dirty="0"/>
                <a:t>New in IEEE 1800.2</a:t>
              </a:r>
            </a:p>
          </p:txBody>
        </p:sp>
      </p:grpSp>
      <p:grpSp>
        <p:nvGrpSpPr>
          <p:cNvPr id="21" name="Group 20"/>
          <p:cNvGrpSpPr/>
          <p:nvPr/>
        </p:nvGrpSpPr>
        <p:grpSpPr>
          <a:xfrm>
            <a:off x="824523" y="5641916"/>
            <a:ext cx="1106311" cy="372910"/>
            <a:chOff x="618392" y="5641916"/>
            <a:chExt cx="829733" cy="372910"/>
          </a:xfrm>
        </p:grpSpPr>
        <p:sp>
          <p:nvSpPr>
            <p:cNvPr id="15" name="TextBox 14"/>
            <p:cNvSpPr txBox="1"/>
            <p:nvPr/>
          </p:nvSpPr>
          <p:spPr>
            <a:xfrm>
              <a:off x="1213342" y="5641916"/>
              <a:ext cx="234783" cy="369332"/>
            </a:xfrm>
            <a:prstGeom prst="rect">
              <a:avLst/>
            </a:prstGeom>
            <a:noFill/>
          </p:spPr>
          <p:txBody>
            <a:bodyPr wrap="none" rtlCol="0">
              <a:spAutoFit/>
            </a:bodyPr>
            <a:lstStyle/>
            <a:p>
              <a:r>
                <a:rPr lang="en-US" dirty="0"/>
                <a:t>2</a:t>
              </a:r>
            </a:p>
          </p:txBody>
        </p:sp>
        <p:sp>
          <p:nvSpPr>
            <p:cNvPr id="16" name="TextBox 15"/>
            <p:cNvSpPr txBox="1"/>
            <p:nvPr/>
          </p:nvSpPr>
          <p:spPr>
            <a:xfrm>
              <a:off x="618392" y="5645494"/>
              <a:ext cx="234783" cy="369332"/>
            </a:xfrm>
            <a:prstGeom prst="rect">
              <a:avLst/>
            </a:prstGeom>
            <a:noFill/>
          </p:spPr>
          <p:txBody>
            <a:bodyPr wrap="none" rtlCol="0">
              <a:spAutoFit/>
            </a:bodyPr>
            <a:lstStyle/>
            <a:p>
              <a:r>
                <a:rPr lang="en-US" dirty="0"/>
                <a:t>4</a:t>
              </a:r>
            </a:p>
          </p:txBody>
        </p:sp>
        <p:sp>
          <p:nvSpPr>
            <p:cNvPr id="17" name="Arrow: Right 16"/>
            <p:cNvSpPr/>
            <p:nvPr/>
          </p:nvSpPr>
          <p:spPr bwMode="auto">
            <a:xfrm>
              <a:off x="937616" y="5715000"/>
              <a:ext cx="246869" cy="16762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grpSp>
      <p:sp>
        <p:nvSpPr>
          <p:cNvPr id="18" name="TextBox 17"/>
          <p:cNvSpPr txBox="1"/>
          <p:nvPr/>
        </p:nvSpPr>
        <p:spPr>
          <a:xfrm>
            <a:off x="2567419" y="5625212"/>
            <a:ext cx="5152873" cy="338554"/>
          </a:xfrm>
          <a:prstGeom prst="rect">
            <a:avLst/>
          </a:prstGeom>
          <a:noFill/>
        </p:spPr>
        <p:txBody>
          <a:bodyPr wrap="none" rtlCol="0">
            <a:spAutoFit/>
          </a:bodyPr>
          <a:lstStyle/>
          <a:p>
            <a:r>
              <a:rPr lang="en-US" sz="1600" dirty="0"/>
              <a:t>4 state variable in UVM 1.2  </a:t>
            </a:r>
            <a:r>
              <a:rPr lang="en-US" sz="1600" dirty="0">
                <a:sym typeface="Wingdings" panose="05000000000000000000" pitchFamily="2" charset="2"/>
              </a:rPr>
              <a:t> 2 state variable in IEEE</a:t>
            </a:r>
            <a:endParaRPr lang="en-US" sz="1600" dirty="0"/>
          </a:p>
        </p:txBody>
      </p:sp>
      <p:grpSp>
        <p:nvGrpSpPr>
          <p:cNvPr id="11" name="Group 10"/>
          <p:cNvGrpSpPr/>
          <p:nvPr/>
        </p:nvGrpSpPr>
        <p:grpSpPr>
          <a:xfrm>
            <a:off x="609601" y="3886201"/>
            <a:ext cx="6803504" cy="871847"/>
            <a:chOff x="457200" y="4114800"/>
            <a:chExt cx="5102628" cy="871847"/>
          </a:xfrm>
        </p:grpSpPr>
        <p:sp>
          <p:nvSpPr>
            <p:cNvPr id="10" name="TextBox 9"/>
            <p:cNvSpPr txBox="1"/>
            <p:nvPr/>
          </p:nvSpPr>
          <p:spPr>
            <a:xfrm>
              <a:off x="1871905" y="4351738"/>
              <a:ext cx="3687923" cy="338554"/>
            </a:xfrm>
            <a:prstGeom prst="rect">
              <a:avLst/>
            </a:prstGeom>
            <a:noFill/>
          </p:spPr>
          <p:txBody>
            <a:bodyPr wrap="none" rtlCol="0">
              <a:spAutoFit/>
            </a:bodyPr>
            <a:lstStyle/>
            <a:p>
              <a:r>
                <a:rPr lang="en-US" sz="1600" dirty="0"/>
                <a:t>Make a note of this versus UVM 1.2 for compatibility</a:t>
              </a:r>
            </a:p>
          </p:txBody>
        </p:sp>
        <p:pic>
          <p:nvPicPr>
            <p:cNvPr id="19" name="Picture 1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7200" y="4114800"/>
              <a:ext cx="1167518" cy="871847"/>
            </a:xfrm>
            <a:prstGeom prst="rect">
              <a:avLst/>
            </a:prstGeom>
          </p:spPr>
        </p:pic>
      </p:grpSp>
    </p:spTree>
    <p:extLst>
      <p:ext uri="{BB962C8B-B14F-4D97-AF65-F5344CB8AC3E}">
        <p14:creationId xmlns:p14="http://schemas.microsoft.com/office/powerpoint/2010/main" val="129694229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24200"/>
            <a:ext cx="10972800" cy="1143000"/>
          </a:xfrm>
        </p:spPr>
        <p:txBody>
          <a:bodyPr/>
          <a:lstStyle/>
          <a:p>
            <a:r>
              <a:rPr lang="en-US" dirty="0"/>
              <a:t>Policy Classes</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18</a:t>
            </a:fld>
            <a:endParaRPr lang="en-US"/>
          </a:p>
        </p:txBody>
      </p:sp>
    </p:spTree>
    <p:extLst>
      <p:ext uri="{BB962C8B-B14F-4D97-AF65-F5344CB8AC3E}">
        <p14:creationId xmlns:p14="http://schemas.microsoft.com/office/powerpoint/2010/main" val="33057935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UVM Policy Classes</a:t>
            </a:r>
          </a:p>
        </p:txBody>
      </p:sp>
      <p:sp>
        <p:nvSpPr>
          <p:cNvPr id="3" name="Content Placeholder 2"/>
          <p:cNvSpPr>
            <a:spLocks noGrp="1"/>
          </p:cNvSpPr>
          <p:nvPr>
            <p:ph idx="1"/>
          </p:nvPr>
        </p:nvSpPr>
        <p:spPr>
          <a:xfrm>
            <a:off x="288981" y="1493670"/>
            <a:ext cx="11366500" cy="4580560"/>
          </a:xfrm>
        </p:spPr>
        <p:txBody>
          <a:bodyPr>
            <a:normAutofit fontScale="55000" lnSpcReduction="20000"/>
          </a:bodyPr>
          <a:lstStyle/>
          <a:p>
            <a:pPr marL="0" indent="0">
              <a:buNone/>
            </a:pPr>
            <a:r>
              <a:rPr lang="en-US" dirty="0"/>
              <a:t>Every operation (Copy/Compare/Print/Pack/Record) now has a policy class. </a:t>
            </a:r>
          </a:p>
          <a:p>
            <a:pPr marL="0" indent="0">
              <a:buNone/>
            </a:pPr>
            <a:endParaRPr lang="en-US" dirty="0"/>
          </a:p>
          <a:p>
            <a:pPr marL="0" indent="0">
              <a:buNone/>
            </a:pPr>
            <a:r>
              <a:rPr lang="en-US" dirty="0"/>
              <a:t>Uniformity across all operations.</a:t>
            </a:r>
          </a:p>
          <a:p>
            <a:pPr marL="0" indent="0">
              <a:buNone/>
            </a:pPr>
            <a:r>
              <a:rPr lang="en-US" dirty="0"/>
              <a:t> </a:t>
            </a:r>
          </a:p>
          <a:p>
            <a:pPr marL="0" indent="0">
              <a:buNone/>
            </a:pPr>
            <a:r>
              <a:rPr lang="en-US" dirty="0"/>
              <a:t>virtual class </a:t>
            </a:r>
            <a:r>
              <a:rPr lang="en-US" dirty="0" err="1"/>
              <a:t>uvm_policy</a:t>
            </a:r>
            <a:r>
              <a:rPr lang="en-US" dirty="0"/>
              <a:t>   - base class for all policies.  </a:t>
            </a:r>
          </a:p>
          <a:p>
            <a:pPr marL="0" indent="0">
              <a:buNone/>
            </a:pPr>
            <a:endParaRPr lang="en-US" dirty="0"/>
          </a:p>
          <a:p>
            <a:pPr marL="0" indent="0">
              <a:buNone/>
            </a:pPr>
            <a:r>
              <a:rPr lang="en-US" dirty="0"/>
              <a:t>UVM 1.2 had the following policy classes</a:t>
            </a:r>
          </a:p>
          <a:p>
            <a:pPr marL="400050" lvl="1" indent="0">
              <a:buNone/>
            </a:pPr>
            <a:r>
              <a:rPr lang="en-US" dirty="0"/>
              <a:t>Printer    - virtual class </a:t>
            </a:r>
            <a:r>
              <a:rPr lang="en-US" dirty="0" err="1"/>
              <a:t>uvm_printer</a:t>
            </a:r>
            <a:endParaRPr lang="en-US" dirty="0"/>
          </a:p>
          <a:p>
            <a:pPr marL="400050" lvl="1" indent="0">
              <a:buNone/>
            </a:pPr>
            <a:r>
              <a:rPr lang="en-US" dirty="0"/>
              <a:t>Comparer - virtual class </a:t>
            </a:r>
            <a:r>
              <a:rPr lang="en-US" dirty="0" err="1"/>
              <a:t>uvm_comparer</a:t>
            </a:r>
            <a:endParaRPr lang="en-US" dirty="0"/>
          </a:p>
          <a:p>
            <a:pPr marL="400050" lvl="1" indent="0">
              <a:buNone/>
            </a:pPr>
            <a:r>
              <a:rPr lang="en-US" dirty="0"/>
              <a:t>Packer -   virtual class </a:t>
            </a:r>
            <a:r>
              <a:rPr lang="en-US" dirty="0" err="1"/>
              <a:t>uvm_packer</a:t>
            </a:r>
            <a:endParaRPr lang="en-US" dirty="0"/>
          </a:p>
          <a:p>
            <a:pPr marL="400050" lvl="1" indent="0">
              <a:buNone/>
            </a:pPr>
            <a:r>
              <a:rPr lang="en-US" dirty="0"/>
              <a:t>Recorder   - virtual class </a:t>
            </a:r>
            <a:r>
              <a:rPr lang="en-US" dirty="0" err="1"/>
              <a:t>uvm_recorder</a:t>
            </a:r>
            <a:endParaRPr lang="en-US" dirty="0"/>
          </a:p>
          <a:p>
            <a:pPr marL="0" indent="0">
              <a:buNone/>
            </a:pPr>
            <a:endParaRPr lang="en-US" dirty="0"/>
          </a:p>
          <a:p>
            <a:pPr marL="0" indent="0">
              <a:buNone/>
            </a:pPr>
            <a:r>
              <a:rPr lang="en-US" dirty="0" smtClean="0"/>
              <a:t>1800.2 </a:t>
            </a:r>
            <a:r>
              <a:rPr lang="en-US" dirty="0"/>
              <a:t>Changes them a little</a:t>
            </a:r>
          </a:p>
          <a:p>
            <a:pPr marL="400050" lvl="1" indent="0">
              <a:buNone/>
            </a:pPr>
            <a:r>
              <a:rPr lang="en-US" dirty="0"/>
              <a:t>Printer    - v</a:t>
            </a:r>
            <a:r>
              <a:rPr lang="en-US" b="0" dirty="0"/>
              <a:t>irtual class </a:t>
            </a:r>
            <a:r>
              <a:rPr lang="en-US" b="0" dirty="0" err="1"/>
              <a:t>uvm_printer</a:t>
            </a:r>
            <a:r>
              <a:rPr lang="en-US" b="0" dirty="0"/>
              <a:t>  extends </a:t>
            </a:r>
            <a:r>
              <a:rPr lang="en-US" b="0" dirty="0" err="1"/>
              <a:t>uvm_policy</a:t>
            </a:r>
            <a:endParaRPr lang="en-US" b="0" dirty="0"/>
          </a:p>
          <a:p>
            <a:pPr marL="400050" lvl="1" indent="0">
              <a:buNone/>
            </a:pPr>
            <a:r>
              <a:rPr lang="en-US" dirty="0"/>
              <a:t>Comparer - v</a:t>
            </a:r>
            <a:r>
              <a:rPr lang="en-US" b="0" dirty="0"/>
              <a:t>irtual class </a:t>
            </a:r>
            <a:r>
              <a:rPr lang="en-US" b="0" dirty="0" err="1"/>
              <a:t>uvm_comparer</a:t>
            </a:r>
            <a:r>
              <a:rPr lang="en-US" b="0" dirty="0"/>
              <a:t> extends </a:t>
            </a:r>
            <a:r>
              <a:rPr lang="en-US" b="0" dirty="0" err="1"/>
              <a:t>uvm_policy</a:t>
            </a:r>
            <a:endParaRPr lang="en-US" b="0" dirty="0"/>
          </a:p>
          <a:p>
            <a:pPr marL="400050" lvl="1" indent="0">
              <a:buNone/>
            </a:pPr>
            <a:r>
              <a:rPr lang="en-US" dirty="0"/>
              <a:t>Packer -   v</a:t>
            </a:r>
            <a:r>
              <a:rPr lang="en-US" b="0" dirty="0"/>
              <a:t>irtual class </a:t>
            </a:r>
            <a:r>
              <a:rPr lang="en-US" b="0" dirty="0" err="1"/>
              <a:t>uvm_packer</a:t>
            </a:r>
            <a:r>
              <a:rPr lang="en-US" b="0" dirty="0"/>
              <a:t> extends </a:t>
            </a:r>
            <a:r>
              <a:rPr lang="en-US" b="0" dirty="0" err="1"/>
              <a:t>uvm_policy</a:t>
            </a:r>
            <a:endParaRPr lang="en-US" b="0" dirty="0"/>
          </a:p>
          <a:p>
            <a:pPr marL="400050" lvl="1" indent="0">
              <a:buNone/>
            </a:pPr>
            <a:r>
              <a:rPr lang="en-US" dirty="0"/>
              <a:t>Recorder   - v</a:t>
            </a:r>
            <a:r>
              <a:rPr lang="en-US" b="0" dirty="0"/>
              <a:t>irtual class </a:t>
            </a:r>
            <a:r>
              <a:rPr lang="en-US" b="0" dirty="0" err="1"/>
              <a:t>uvm_recorder</a:t>
            </a:r>
            <a:r>
              <a:rPr lang="en-US" b="0" dirty="0"/>
              <a:t> extends </a:t>
            </a:r>
            <a:r>
              <a:rPr lang="en-US" b="0" dirty="0" err="1"/>
              <a:t>uvm_policy</a:t>
            </a:r>
            <a:endParaRPr lang="en-US" dirty="0"/>
          </a:p>
          <a:p>
            <a:endParaRPr lang="en-US" dirty="0"/>
          </a:p>
          <a:p>
            <a:pPr marL="0" indent="0">
              <a:buNone/>
            </a:pPr>
            <a:r>
              <a:rPr lang="en-US" dirty="0"/>
              <a:t>Policy Classes have a state.  You can flush the state of the policy in the middle of the simulation. </a:t>
            </a:r>
          </a:p>
        </p:txBody>
      </p:sp>
      <p:sp>
        <p:nvSpPr>
          <p:cNvPr id="4" name="Slide Number Placeholder 3"/>
          <p:cNvSpPr>
            <a:spLocks noGrp="1"/>
          </p:cNvSpPr>
          <p:nvPr>
            <p:ph type="sldNum" sz="quarter" idx="11"/>
          </p:nvPr>
        </p:nvSpPr>
        <p:spPr/>
        <p:txBody>
          <a:bodyPr/>
          <a:lstStyle/>
          <a:p>
            <a:fld id="{6B3B11BD-554D-7640-98E2-0177BA920371}" type="slidenum">
              <a:rPr lang="en-US" smtClean="0"/>
              <a:t>19</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66401" y="1447801"/>
            <a:ext cx="1005959" cy="754469"/>
          </a:xfrm>
          <a:prstGeom prst="rect">
            <a:avLst/>
          </a:prstGeom>
        </p:spPr>
      </p:pic>
      <p:sp>
        <p:nvSpPr>
          <p:cNvPr id="9" name="Cloud 8"/>
          <p:cNvSpPr/>
          <p:nvPr/>
        </p:nvSpPr>
        <p:spPr bwMode="auto">
          <a:xfrm>
            <a:off x="10769600" y="441960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
        <p:nvSpPr>
          <p:cNvPr id="6" name="Line Callout 2 5"/>
          <p:cNvSpPr/>
          <p:nvPr/>
        </p:nvSpPr>
        <p:spPr>
          <a:xfrm>
            <a:off x="9855200" y="3276600"/>
            <a:ext cx="1625600" cy="762000"/>
          </a:xfrm>
          <a:prstGeom prst="borderCallout2">
            <a:avLst>
              <a:gd name="adj1" fmla="val 18750"/>
              <a:gd name="adj2" fmla="val -8333"/>
              <a:gd name="adj3" fmla="val 18750"/>
              <a:gd name="adj4" fmla="val -16667"/>
              <a:gd name="adj5" fmla="val -91969"/>
              <a:gd name="adj6" fmla="val -244103"/>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FF0000"/>
                </a:solidFill>
              </a:rPr>
              <a:t>Extensible &amp;</a:t>
            </a:r>
          </a:p>
          <a:p>
            <a:pPr algn="ctr"/>
            <a:r>
              <a:rPr lang="en-US" sz="1200" dirty="0" smtClean="0">
                <a:solidFill>
                  <a:srgbClr val="FF0000"/>
                </a:solidFill>
              </a:rPr>
              <a:t>Factory enabled</a:t>
            </a:r>
          </a:p>
          <a:p>
            <a:pPr algn="ctr"/>
            <a:r>
              <a:rPr lang="en-US" sz="1200" dirty="0" smtClean="0">
                <a:solidFill>
                  <a:srgbClr val="FF0000"/>
                </a:solidFill>
              </a:rPr>
              <a:t> </a:t>
            </a:r>
            <a:endParaRPr lang="en-US" sz="1200" dirty="0">
              <a:solidFill>
                <a:srgbClr val="FF0000"/>
              </a:solidFill>
            </a:endParaRPr>
          </a:p>
        </p:txBody>
      </p:sp>
    </p:spTree>
    <p:extLst>
      <p:ext uri="{BB962C8B-B14F-4D97-AF65-F5344CB8AC3E}">
        <p14:creationId xmlns:p14="http://schemas.microsoft.com/office/powerpoint/2010/main" val="923601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57400"/>
            <a:ext cx="10972800" cy="4495800"/>
          </a:xfrm>
        </p:spPr>
        <p:txBody>
          <a:bodyPr>
            <a:normAutofit lnSpcReduction="10000"/>
          </a:bodyPr>
          <a:lstStyle/>
          <a:p>
            <a:r>
              <a:rPr lang="en-US" dirty="0">
                <a:cs typeface="Arial" panose="020B0604020202020204" pitchFamily="34" charset="0"/>
              </a:rPr>
              <a:t>Brief History leading up to 1800.2</a:t>
            </a:r>
          </a:p>
          <a:p>
            <a:r>
              <a:rPr lang="en-US" dirty="0">
                <a:cs typeface="Arial" panose="020B0604020202020204" pitchFamily="34" charset="0"/>
              </a:rPr>
              <a:t>Why standardize a Verification Methodology?</a:t>
            </a:r>
          </a:p>
          <a:p>
            <a:r>
              <a:rPr lang="en-US" dirty="0">
                <a:cs typeface="Arial" panose="020B0604020202020204" pitchFamily="34" charset="0"/>
              </a:rPr>
              <a:t>UVM Milestones</a:t>
            </a:r>
          </a:p>
          <a:p>
            <a:r>
              <a:rPr lang="en-US" dirty="0">
                <a:cs typeface="Arial" panose="020B0604020202020204" pitchFamily="34" charset="0"/>
              </a:rPr>
              <a:t>UVM Ownership</a:t>
            </a:r>
          </a:p>
          <a:p>
            <a:r>
              <a:rPr lang="en-US" dirty="0">
                <a:cs typeface="Arial" panose="020B0604020202020204" pitchFamily="34" charset="0"/>
              </a:rPr>
              <a:t>What changed in UVM for the IEEE standard?</a:t>
            </a:r>
          </a:p>
          <a:p>
            <a:r>
              <a:rPr lang="en-US" dirty="0">
                <a:cs typeface="Arial" panose="020B0604020202020204" pitchFamily="34" charset="0"/>
              </a:rPr>
              <a:t>Post IEEE 1800.2 efforts</a:t>
            </a:r>
          </a:p>
          <a:p>
            <a:r>
              <a:rPr lang="en-US" dirty="0">
                <a:cs typeface="Arial" panose="020B0604020202020204" pitchFamily="34" charset="0"/>
              </a:rPr>
              <a:t>Tutorial intros</a:t>
            </a:r>
          </a:p>
          <a:p>
            <a:r>
              <a:rPr lang="en-US" dirty="0">
                <a:cs typeface="Arial" panose="020B0604020202020204" pitchFamily="34" charset="0"/>
              </a:rPr>
              <a:t>Backward Compatibility Discussion</a:t>
            </a:r>
          </a:p>
          <a:p>
            <a:r>
              <a:rPr lang="en-US" dirty="0">
                <a:cs typeface="Arial" panose="020B0604020202020204" pitchFamily="34" charset="0"/>
              </a:rPr>
              <a:t>Q&amp;A</a:t>
            </a:r>
          </a:p>
          <a:p>
            <a:endParaRPr lang="en-US" dirty="0"/>
          </a:p>
        </p:txBody>
      </p:sp>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Agenda</a:t>
            </a:r>
          </a:p>
        </p:txBody>
      </p:sp>
      <p:sp>
        <p:nvSpPr>
          <p:cNvPr id="4" name="10-Point Star 3"/>
          <p:cNvSpPr/>
          <p:nvPr/>
        </p:nvSpPr>
        <p:spPr>
          <a:xfrm>
            <a:off x="8940800" y="465138"/>
            <a:ext cx="2844800" cy="1905001"/>
          </a:xfrm>
          <a:prstGeom prst="star10">
            <a:avLst/>
          </a:prstGeom>
          <a:gradFill flip="none" rotWithShape="1">
            <a:gsLst>
              <a:gs pos="0">
                <a:srgbClr val="FFFF00"/>
              </a:gs>
              <a:gs pos="100000">
                <a:srgbClr val="FF0000"/>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1800.2 Approved!</a:t>
            </a:r>
          </a:p>
        </p:txBody>
      </p:sp>
    </p:spTree>
    <p:extLst>
      <p:ext uri="{BB962C8B-B14F-4D97-AF65-F5344CB8AC3E}">
        <p14:creationId xmlns:p14="http://schemas.microsoft.com/office/powerpoint/2010/main" val="126529007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uvm_policy</a:t>
            </a:r>
            <a:endParaRPr lang="en-US" dirty="0"/>
          </a:p>
        </p:txBody>
      </p:sp>
      <p:sp>
        <p:nvSpPr>
          <p:cNvPr id="3" name="Content Placeholder 2"/>
          <p:cNvSpPr>
            <a:spLocks noGrp="1"/>
          </p:cNvSpPr>
          <p:nvPr>
            <p:ph idx="1"/>
          </p:nvPr>
        </p:nvSpPr>
        <p:spPr>
          <a:xfrm>
            <a:off x="609600" y="1143000"/>
            <a:ext cx="10972800" cy="5181600"/>
          </a:xfrm>
        </p:spPr>
        <p:txBody>
          <a:bodyPr>
            <a:noAutofit/>
          </a:bodyPr>
          <a:lstStyle/>
          <a:p>
            <a:pPr marL="0" indent="0">
              <a:buNone/>
            </a:pPr>
            <a:r>
              <a:rPr lang="en-US" sz="1600" dirty="0"/>
              <a:t>virtual class </a:t>
            </a:r>
            <a:r>
              <a:rPr lang="en-US" sz="1600" dirty="0" err="1"/>
              <a:t>uvm_policy</a:t>
            </a:r>
            <a:r>
              <a:rPr lang="en-US" sz="1600" dirty="0"/>
              <a:t> extends from </a:t>
            </a:r>
            <a:r>
              <a:rPr lang="en-US" sz="1600" dirty="0" err="1"/>
              <a:t>uvm_object</a:t>
            </a:r>
            <a:endParaRPr lang="en-US" sz="1600" dirty="0"/>
          </a:p>
          <a:p>
            <a:pPr marL="0" indent="0">
              <a:buNone/>
            </a:pPr>
            <a:endParaRPr lang="en-US" sz="1600" dirty="0"/>
          </a:p>
          <a:p>
            <a:pPr marL="0" indent="0">
              <a:buNone/>
            </a:pPr>
            <a:r>
              <a:rPr lang="en-US" sz="1600" b="0" dirty="0"/>
              <a:t>Generic extension mechanism allows the user to pass additional information</a:t>
            </a:r>
          </a:p>
          <a:p>
            <a:pPr marL="0" indent="0">
              <a:buNone/>
            </a:pPr>
            <a:r>
              <a:rPr lang="en-US" sz="1600" b="0" dirty="0"/>
              <a:t>Objects may use these extensions to alter their interactions with the policy. </a:t>
            </a:r>
          </a:p>
          <a:p>
            <a:pPr marL="457200" lvl="1" indent="0">
              <a:buNone/>
            </a:pPr>
            <a:r>
              <a:rPr lang="en-US" sz="1400" b="0" dirty="0"/>
              <a:t>An object may use extensions to selectively filter some of its fields/methods</a:t>
            </a:r>
            <a:endParaRPr lang="en-US" sz="1400" dirty="0"/>
          </a:p>
          <a:p>
            <a:pPr marL="457200" lvl="1" indent="0">
              <a:buNone/>
            </a:pPr>
            <a:endParaRPr lang="en-US" sz="1200" b="0" dirty="0"/>
          </a:p>
          <a:p>
            <a:pPr marL="0" indent="0">
              <a:buNone/>
            </a:pPr>
            <a:r>
              <a:rPr lang="en-US" sz="1600" dirty="0"/>
              <a:t>User can simply apply a different printer or compare “policy” to change how an object is printed or compared. </a:t>
            </a:r>
          </a:p>
          <a:p>
            <a:pPr marL="400050" lvl="1" indent="0">
              <a:buNone/>
            </a:pPr>
            <a:r>
              <a:rPr lang="en-US" sz="1400" dirty="0"/>
              <a:t>Factory enabled.</a:t>
            </a:r>
          </a:p>
          <a:p>
            <a:pPr marL="685800" lvl="1"/>
            <a:r>
              <a:rPr lang="en-US" sz="1400" dirty="0"/>
              <a:t>Callback mechanism provided via </a:t>
            </a:r>
            <a:r>
              <a:rPr lang="en-US" sz="1400" dirty="0" err="1"/>
              <a:t>do_execute_op</a:t>
            </a:r>
            <a:r>
              <a:rPr lang="en-US" sz="1400" dirty="0"/>
              <a:t>() method</a:t>
            </a:r>
          </a:p>
          <a:p>
            <a:pPr>
              <a:buFontTx/>
              <a:buChar char="-"/>
            </a:pPr>
            <a:endParaRPr lang="en-US" sz="1600" dirty="0"/>
          </a:p>
          <a:p>
            <a:pPr marL="0" indent="0">
              <a:buNone/>
            </a:pPr>
            <a:r>
              <a:rPr lang="en-US" sz="1800" dirty="0"/>
              <a:t>A number of </a:t>
            </a:r>
            <a:r>
              <a:rPr lang="en-US" sz="1800" dirty="0" err="1"/>
              <a:t>accessor</a:t>
            </a:r>
            <a:r>
              <a:rPr lang="en-US" sz="1800" dirty="0"/>
              <a:t> methods provided</a:t>
            </a:r>
            <a:endParaRPr lang="en-US" sz="1800" b="0" dirty="0"/>
          </a:p>
          <a:p>
            <a:pPr marL="144065" lvl="1" indent="0">
              <a:buNone/>
            </a:pPr>
            <a:r>
              <a:rPr lang="en-US" sz="1400" dirty="0"/>
              <a:t>     </a:t>
            </a:r>
            <a:r>
              <a:rPr lang="en-US" sz="1200" dirty="0"/>
              <a:t>   virtual function bit </a:t>
            </a:r>
            <a:r>
              <a:rPr lang="en-US" sz="1200" dirty="0" err="1"/>
              <a:t>extension_exists</a:t>
            </a:r>
            <a:r>
              <a:rPr lang="en-US" sz="1200" dirty="0"/>
              <a:t>( </a:t>
            </a:r>
            <a:r>
              <a:rPr lang="en-US" sz="1200" dirty="0" err="1"/>
              <a:t>uvm_object_wrapper</a:t>
            </a:r>
            <a:r>
              <a:rPr lang="en-US" sz="1200" dirty="0"/>
              <a:t> </a:t>
            </a:r>
            <a:r>
              <a:rPr lang="en-US" sz="1200" dirty="0" err="1"/>
              <a:t>ext_type</a:t>
            </a:r>
            <a:r>
              <a:rPr lang="en-US" sz="1200" dirty="0"/>
              <a:t> )</a:t>
            </a:r>
          </a:p>
          <a:p>
            <a:pPr marL="144065" lvl="1" indent="0">
              <a:buNone/>
            </a:pPr>
            <a:r>
              <a:rPr lang="en-US" sz="1200" dirty="0"/>
              <a:t>        virtual function </a:t>
            </a:r>
            <a:r>
              <a:rPr lang="en-US" sz="1200" dirty="0" err="1"/>
              <a:t>int</a:t>
            </a:r>
            <a:r>
              <a:rPr lang="en-US" sz="1200" dirty="0"/>
              <a:t> unsigned </a:t>
            </a:r>
            <a:r>
              <a:rPr lang="en-US" sz="1200" dirty="0" err="1"/>
              <a:t>get_active_object_depth</a:t>
            </a:r>
            <a:r>
              <a:rPr lang="en-US" sz="1200" dirty="0"/>
              <a:t>()</a:t>
            </a:r>
          </a:p>
          <a:p>
            <a:pPr marL="144065" lvl="1" indent="0">
              <a:buNone/>
            </a:pPr>
            <a:r>
              <a:rPr lang="en-US" sz="1200" dirty="0"/>
              <a:t>        virtual function </a:t>
            </a:r>
            <a:r>
              <a:rPr lang="en-US" sz="1200" dirty="0" err="1"/>
              <a:t>uvm_object</a:t>
            </a:r>
            <a:r>
              <a:rPr lang="en-US" sz="1200" dirty="0"/>
              <a:t> </a:t>
            </a:r>
            <a:r>
              <a:rPr lang="en-US" sz="1200" dirty="0" err="1"/>
              <a:t>get_active_object</a:t>
            </a:r>
            <a:r>
              <a:rPr lang="en-US" sz="1200" dirty="0"/>
              <a:t>()</a:t>
            </a:r>
          </a:p>
          <a:p>
            <a:pPr marL="144065" lvl="1" indent="0">
              <a:buNone/>
            </a:pPr>
            <a:r>
              <a:rPr lang="en-US" sz="1200" dirty="0"/>
              <a:t>        virtual function </a:t>
            </a:r>
            <a:r>
              <a:rPr lang="en-US" sz="1200" dirty="0" err="1"/>
              <a:t>uvm_object</a:t>
            </a:r>
            <a:r>
              <a:rPr lang="en-US" sz="1200" dirty="0"/>
              <a:t> </a:t>
            </a:r>
            <a:r>
              <a:rPr lang="en-US" sz="1200" dirty="0" err="1"/>
              <a:t>get_extension</a:t>
            </a:r>
            <a:r>
              <a:rPr lang="en-US" sz="1200" dirty="0"/>
              <a:t>( </a:t>
            </a:r>
            <a:r>
              <a:rPr lang="en-US" sz="1200" dirty="0" err="1"/>
              <a:t>uvm_object_wrapper</a:t>
            </a:r>
            <a:r>
              <a:rPr lang="en-US" sz="1200" dirty="0"/>
              <a:t> </a:t>
            </a:r>
            <a:r>
              <a:rPr lang="en-US" sz="1200" dirty="0" err="1"/>
              <a:t>ext_type</a:t>
            </a:r>
            <a:r>
              <a:rPr lang="en-US" sz="1200" dirty="0"/>
              <a:t> )</a:t>
            </a:r>
          </a:p>
          <a:p>
            <a:pPr marL="144065" lvl="1" indent="0">
              <a:buNone/>
            </a:pPr>
            <a:r>
              <a:rPr lang="en-US" sz="1200" dirty="0"/>
              <a:t>        virtual function </a:t>
            </a:r>
            <a:r>
              <a:rPr lang="en-US" sz="1200" dirty="0" err="1"/>
              <a:t>uvm_object</a:t>
            </a:r>
            <a:r>
              <a:rPr lang="en-US" sz="1200" dirty="0"/>
              <a:t> </a:t>
            </a:r>
            <a:r>
              <a:rPr lang="en-US" sz="1200" dirty="0" err="1"/>
              <a:t>pop_active_object</a:t>
            </a:r>
            <a:r>
              <a:rPr lang="en-US" sz="1200" dirty="0"/>
              <a:t>()</a:t>
            </a:r>
          </a:p>
          <a:p>
            <a:pPr marL="144065" lvl="1" indent="0">
              <a:buNone/>
            </a:pPr>
            <a:r>
              <a:rPr lang="en-US" sz="1200" dirty="0"/>
              <a:t>        virtual function </a:t>
            </a:r>
            <a:r>
              <a:rPr lang="en-US" sz="1200" dirty="0" err="1"/>
              <a:t>uvm_object</a:t>
            </a:r>
            <a:r>
              <a:rPr lang="en-US" sz="1200" dirty="0"/>
              <a:t> </a:t>
            </a:r>
            <a:r>
              <a:rPr lang="en-US" sz="1200" dirty="0" err="1"/>
              <a:t>set_extension</a:t>
            </a:r>
            <a:r>
              <a:rPr lang="en-US" sz="1200" dirty="0"/>
              <a:t>( </a:t>
            </a:r>
            <a:r>
              <a:rPr lang="en-US" sz="1200" dirty="0" err="1"/>
              <a:t>uvm_object</a:t>
            </a:r>
            <a:r>
              <a:rPr lang="en-US" sz="1200" dirty="0"/>
              <a:t> extension )</a:t>
            </a:r>
          </a:p>
          <a:p>
            <a:pPr marL="144065" lvl="1" indent="0">
              <a:buNone/>
            </a:pPr>
            <a:r>
              <a:rPr lang="en-US" sz="1200" dirty="0"/>
              <a:t>        virtual function void </a:t>
            </a:r>
            <a:r>
              <a:rPr lang="en-US" sz="1200" dirty="0" err="1"/>
              <a:t>clear_extension</a:t>
            </a:r>
            <a:r>
              <a:rPr lang="en-US" sz="1200" dirty="0"/>
              <a:t>( </a:t>
            </a:r>
            <a:r>
              <a:rPr lang="en-US" sz="1200" dirty="0" err="1"/>
              <a:t>uvm_object_wrapper</a:t>
            </a:r>
            <a:r>
              <a:rPr lang="en-US" sz="1200" dirty="0"/>
              <a:t> </a:t>
            </a:r>
            <a:r>
              <a:rPr lang="en-US" sz="1200" dirty="0" err="1"/>
              <a:t>ext_type</a:t>
            </a:r>
            <a:r>
              <a:rPr lang="en-US" sz="1200" dirty="0"/>
              <a:t> )</a:t>
            </a:r>
          </a:p>
          <a:p>
            <a:pPr marL="144065" lvl="1" indent="0">
              <a:buNone/>
            </a:pPr>
            <a:r>
              <a:rPr lang="en-US" sz="1200" dirty="0"/>
              <a:t>        virtual function void </a:t>
            </a:r>
            <a:r>
              <a:rPr lang="en-US" sz="1200" dirty="0" err="1"/>
              <a:t>clear_extensions</a:t>
            </a:r>
            <a:r>
              <a:rPr lang="en-US" sz="1200" dirty="0"/>
              <a:t>()</a:t>
            </a:r>
          </a:p>
          <a:p>
            <a:pPr marL="144065" lvl="1" indent="0">
              <a:buNone/>
            </a:pPr>
            <a:r>
              <a:rPr lang="en-US" sz="1200" dirty="0"/>
              <a:t>       virtual function void </a:t>
            </a:r>
            <a:r>
              <a:rPr lang="en-US" sz="1200" dirty="0" err="1"/>
              <a:t>push_active_object</a:t>
            </a:r>
            <a:r>
              <a:rPr lang="en-US" sz="1200" dirty="0"/>
              <a:t>( </a:t>
            </a:r>
            <a:r>
              <a:rPr lang="en-US" sz="1200" dirty="0" err="1"/>
              <a:t>uvm_object</a:t>
            </a:r>
            <a:r>
              <a:rPr lang="en-US" sz="1200" dirty="0"/>
              <a:t> </a:t>
            </a:r>
            <a:r>
              <a:rPr lang="en-US" sz="1200" dirty="0" err="1"/>
              <a:t>obj</a:t>
            </a:r>
            <a:r>
              <a:rPr lang="en-US" sz="1200" dirty="0"/>
              <a:t> )</a:t>
            </a:r>
            <a:endParaRPr lang="en-US" sz="1200" b="0" dirty="0"/>
          </a:p>
        </p:txBody>
      </p:sp>
      <p:sp>
        <p:nvSpPr>
          <p:cNvPr id="4" name="Slide Number Placeholder 3"/>
          <p:cNvSpPr>
            <a:spLocks noGrp="1"/>
          </p:cNvSpPr>
          <p:nvPr>
            <p:ph type="sldNum" sz="quarter" idx="11"/>
          </p:nvPr>
        </p:nvSpPr>
        <p:spPr/>
        <p:txBody>
          <a:bodyPr/>
          <a:lstStyle/>
          <a:p>
            <a:fld id="{6B3B11BD-554D-7640-98E2-0177BA920371}" type="slidenum">
              <a:rPr lang="en-US" smtClean="0"/>
              <a:t>20</a:t>
            </a:fld>
            <a:endParaRPr lang="en-US" dirty="0"/>
          </a:p>
        </p:txBody>
      </p:sp>
      <p:sp>
        <p:nvSpPr>
          <p:cNvPr id="6" name="Cloud 5"/>
          <p:cNvSpPr/>
          <p:nvPr/>
        </p:nvSpPr>
        <p:spPr bwMode="auto">
          <a:xfrm>
            <a:off x="9855201" y="1168626"/>
            <a:ext cx="1540353" cy="964974"/>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
        <p:nvSpPr>
          <p:cNvPr id="5" name="Explosion 2 4"/>
          <p:cNvSpPr/>
          <p:nvPr/>
        </p:nvSpPr>
        <p:spPr>
          <a:xfrm>
            <a:off x="9652000" y="4495800"/>
            <a:ext cx="2336800" cy="1752600"/>
          </a:xfrm>
          <a:prstGeom prst="irregularSeal2">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0000"/>
                </a:solidFill>
              </a:rPr>
              <a:t>Allows you to tailor capabilities</a:t>
            </a:r>
            <a:endParaRPr lang="en-US" sz="900" dirty="0">
              <a:solidFill>
                <a:srgbClr val="FF0000"/>
              </a:solidFill>
            </a:endParaRPr>
          </a:p>
        </p:txBody>
      </p:sp>
    </p:spTree>
    <p:extLst>
      <p:ext uri="{BB962C8B-B14F-4D97-AF65-F5344CB8AC3E}">
        <p14:creationId xmlns:p14="http://schemas.microsoft.com/office/powerpoint/2010/main" val="3872654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uvm_copier</a:t>
            </a:r>
            <a:endParaRPr lang="en-US" dirty="0"/>
          </a:p>
        </p:txBody>
      </p:sp>
      <p:sp>
        <p:nvSpPr>
          <p:cNvPr id="3" name="Content Placeholder 2"/>
          <p:cNvSpPr>
            <a:spLocks noGrp="1"/>
          </p:cNvSpPr>
          <p:nvPr>
            <p:ph idx="1"/>
          </p:nvPr>
        </p:nvSpPr>
        <p:spPr>
          <a:xfrm>
            <a:off x="609600" y="1295400"/>
            <a:ext cx="11379200" cy="4495800"/>
          </a:xfrm>
        </p:spPr>
        <p:txBody>
          <a:bodyPr>
            <a:noAutofit/>
          </a:bodyPr>
          <a:lstStyle/>
          <a:p>
            <a:pPr marL="0" indent="0">
              <a:buNone/>
            </a:pPr>
            <a:r>
              <a:rPr lang="en-US" sz="2000" dirty="0"/>
              <a:t>Copy() operation did not have a policy before. </a:t>
            </a:r>
          </a:p>
          <a:p>
            <a:pPr marL="0" indent="0">
              <a:buNone/>
            </a:pPr>
            <a:endParaRPr lang="en-US" sz="2000" dirty="0"/>
          </a:p>
          <a:p>
            <a:pPr marL="0" indent="0">
              <a:buNone/>
            </a:pPr>
            <a:r>
              <a:rPr lang="en-US" sz="2000" dirty="0"/>
              <a:t>Signature of copy() has changed. </a:t>
            </a:r>
          </a:p>
          <a:p>
            <a:pPr marL="0" indent="0">
              <a:buNone/>
            </a:pPr>
            <a:r>
              <a:rPr lang="en-US" sz="1400" dirty="0"/>
              <a:t>	function void copy ( </a:t>
            </a:r>
            <a:r>
              <a:rPr lang="en-US" sz="1400" dirty="0" err="1"/>
              <a:t>uvm_object</a:t>
            </a:r>
            <a:r>
              <a:rPr lang="en-US" sz="1400" dirty="0"/>
              <a:t> </a:t>
            </a:r>
            <a:r>
              <a:rPr lang="en-US" sz="1400" dirty="0" err="1"/>
              <a:t>rhs</a:t>
            </a:r>
            <a:r>
              <a:rPr lang="en-US" sz="1400" dirty="0"/>
              <a:t>, </a:t>
            </a:r>
            <a:r>
              <a:rPr lang="en-US" sz="1400" b="1" dirty="0" err="1"/>
              <a:t>uvm_copier</a:t>
            </a:r>
            <a:r>
              <a:rPr lang="en-US" sz="1400" b="1" dirty="0"/>
              <a:t> copier = null </a:t>
            </a:r>
            <a:r>
              <a:rPr lang="en-US" sz="1400" dirty="0"/>
              <a:t>)</a:t>
            </a:r>
            <a:br>
              <a:rPr lang="en-US" sz="1400" dirty="0"/>
            </a:br>
            <a:endParaRPr lang="en-US" sz="1400" b="0" dirty="0"/>
          </a:p>
          <a:p>
            <a:pPr marL="0" indent="0">
              <a:buNone/>
            </a:pPr>
            <a:r>
              <a:rPr lang="en-US" sz="1600" dirty="0"/>
              <a:t>class </a:t>
            </a:r>
            <a:r>
              <a:rPr lang="en-US" sz="1600" dirty="0" err="1"/>
              <a:t>uvm_copier</a:t>
            </a:r>
            <a:r>
              <a:rPr lang="en-US" sz="1600" dirty="0"/>
              <a:t> extends </a:t>
            </a:r>
            <a:r>
              <a:rPr lang="en-US" sz="1600" dirty="0" err="1"/>
              <a:t>uvm_policy</a:t>
            </a:r>
            <a:endParaRPr lang="en-US" sz="1600" dirty="0"/>
          </a:p>
          <a:p>
            <a:pPr marL="400050" lvl="1" indent="0">
              <a:buNone/>
            </a:pPr>
            <a:r>
              <a:rPr lang="en-US" sz="1400" dirty="0"/>
              <a:t>Provides recursion state within the copier.</a:t>
            </a:r>
          </a:p>
          <a:p>
            <a:pPr marL="400050" lvl="1" indent="0">
              <a:buNone/>
            </a:pPr>
            <a:r>
              <a:rPr lang="en-US" sz="1400" dirty="0"/>
              <a:t>Allows you to apply different recursion policies by setting default copier.</a:t>
            </a:r>
          </a:p>
          <a:p>
            <a:pPr marL="0" indent="0">
              <a:buNone/>
            </a:pPr>
            <a:endParaRPr lang="en-US" sz="1400" b="0" dirty="0"/>
          </a:p>
          <a:p>
            <a:pPr marL="400050" lvl="1" indent="0">
              <a:buNone/>
            </a:pPr>
            <a:r>
              <a:rPr lang="en-US" sz="1400" b="0" dirty="0"/>
              <a:t>static function </a:t>
            </a:r>
            <a:r>
              <a:rPr lang="en-US" sz="1400" b="0" dirty="0" err="1"/>
              <a:t>uvm_copier</a:t>
            </a:r>
            <a:r>
              <a:rPr lang="en-US" sz="1400" b="0" dirty="0"/>
              <a:t> </a:t>
            </a:r>
            <a:r>
              <a:rPr lang="en-US" sz="1400" b="0" dirty="0" err="1"/>
              <a:t>get_default</a:t>
            </a:r>
            <a:r>
              <a:rPr lang="en-US" sz="1400" b="0" dirty="0"/>
              <a:t>()</a:t>
            </a:r>
          </a:p>
          <a:p>
            <a:pPr marL="400050" lvl="1" indent="0">
              <a:buNone/>
            </a:pPr>
            <a:r>
              <a:rPr lang="en-US" sz="1400" b="0" dirty="0"/>
              <a:t>static function void </a:t>
            </a:r>
            <a:r>
              <a:rPr lang="en-US" sz="1400" b="0" dirty="0" err="1"/>
              <a:t>set_default</a:t>
            </a:r>
            <a:r>
              <a:rPr lang="en-US" sz="1400" b="0" dirty="0"/>
              <a:t> ( </a:t>
            </a:r>
            <a:r>
              <a:rPr lang="en-US" sz="1400" b="0" dirty="0" err="1"/>
              <a:t>uvm_copier</a:t>
            </a:r>
            <a:r>
              <a:rPr lang="en-US" sz="1400" b="0" dirty="0"/>
              <a:t> copier )</a:t>
            </a:r>
          </a:p>
          <a:p>
            <a:pPr marL="400050" lvl="1" indent="0">
              <a:buNone/>
            </a:pPr>
            <a:r>
              <a:rPr lang="en-US" sz="1400" b="0" dirty="0"/>
              <a:t>virtual function </a:t>
            </a:r>
            <a:r>
              <a:rPr lang="en-US" sz="1400" b="0" dirty="0" err="1"/>
              <a:t>uvm_recursion_policy_enum</a:t>
            </a:r>
            <a:r>
              <a:rPr lang="en-US" sz="1400" b="0" dirty="0"/>
              <a:t> </a:t>
            </a:r>
            <a:r>
              <a:rPr lang="en-US" sz="1400" b="0" dirty="0" err="1"/>
              <a:t>get_recursion_policy</a:t>
            </a:r>
            <a:r>
              <a:rPr lang="en-US" sz="1400" b="0" dirty="0"/>
              <a:t>()</a:t>
            </a:r>
          </a:p>
          <a:p>
            <a:pPr marL="400050" lvl="1" indent="0">
              <a:buNone/>
            </a:pPr>
            <a:r>
              <a:rPr lang="en-US" sz="1400" b="0" dirty="0"/>
              <a:t>virtual function void </a:t>
            </a:r>
            <a:r>
              <a:rPr lang="en-US" sz="1400" b="0" dirty="0" err="1"/>
              <a:t>copy_object</a:t>
            </a:r>
            <a:r>
              <a:rPr lang="en-US" sz="1400" b="0" dirty="0"/>
              <a:t> ( </a:t>
            </a:r>
            <a:r>
              <a:rPr lang="en-US" sz="1400" b="0" dirty="0" err="1"/>
              <a:t>uvm_object</a:t>
            </a:r>
            <a:r>
              <a:rPr lang="en-US" sz="1400" b="0" dirty="0"/>
              <a:t> lhs, </a:t>
            </a:r>
            <a:r>
              <a:rPr lang="en-US" sz="1400" b="0" dirty="0" err="1"/>
              <a:t>uvm_object</a:t>
            </a:r>
            <a:r>
              <a:rPr lang="en-US" sz="1400" b="0" dirty="0"/>
              <a:t> </a:t>
            </a:r>
            <a:r>
              <a:rPr lang="en-US" sz="1400" b="0" dirty="0" err="1"/>
              <a:t>rhs</a:t>
            </a:r>
            <a:r>
              <a:rPr lang="en-US" sz="1400" b="0" dirty="0"/>
              <a:t> )</a:t>
            </a:r>
          </a:p>
          <a:p>
            <a:pPr marL="400050" lvl="1" indent="0">
              <a:buNone/>
            </a:pPr>
            <a:r>
              <a:rPr lang="en-US" sz="1400" b="0" dirty="0"/>
              <a:t>virtual function void </a:t>
            </a:r>
            <a:r>
              <a:rPr lang="en-US" sz="1400" b="0" dirty="0" err="1"/>
              <a:t>set_recursion_policy</a:t>
            </a:r>
            <a:r>
              <a:rPr lang="en-US" sz="1400" b="0" dirty="0"/>
              <a:t> (</a:t>
            </a:r>
            <a:r>
              <a:rPr lang="en-US" sz="1400" b="0" dirty="0" err="1"/>
              <a:t>uvm_recursion_policy_enum</a:t>
            </a:r>
            <a:r>
              <a:rPr lang="en-US" sz="1400" b="0" dirty="0"/>
              <a:t> policy)</a:t>
            </a:r>
          </a:p>
        </p:txBody>
      </p:sp>
      <p:sp>
        <p:nvSpPr>
          <p:cNvPr id="4" name="Slide Number Placeholder 3"/>
          <p:cNvSpPr>
            <a:spLocks noGrp="1"/>
          </p:cNvSpPr>
          <p:nvPr>
            <p:ph type="sldNum" sz="quarter" idx="11"/>
          </p:nvPr>
        </p:nvSpPr>
        <p:spPr/>
        <p:txBody>
          <a:bodyPr/>
          <a:lstStyle/>
          <a:p>
            <a:fld id="{6B3B11BD-554D-7640-98E2-0177BA920371}" type="slidenum">
              <a:rPr lang="en-US" smtClean="0"/>
              <a:t>21</a:t>
            </a:fld>
            <a:endParaRPr lang="en-US"/>
          </a:p>
        </p:txBody>
      </p:sp>
      <p:sp>
        <p:nvSpPr>
          <p:cNvPr id="5" name="Cloud 4"/>
          <p:cNvSpPr/>
          <p:nvPr/>
        </p:nvSpPr>
        <p:spPr bwMode="auto">
          <a:xfrm>
            <a:off x="10668000" y="480060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pic>
        <p:nvPicPr>
          <p:cNvPr id="6" name="Picture 5"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66401" y="914401"/>
            <a:ext cx="1005959" cy="754469"/>
          </a:xfrm>
          <a:prstGeom prst="rect">
            <a:avLst/>
          </a:prstGeom>
        </p:spPr>
      </p:pic>
      <p:sp>
        <p:nvSpPr>
          <p:cNvPr id="7" name="Explosion: 14 Points 6"/>
          <p:cNvSpPr/>
          <p:nvPr/>
        </p:nvSpPr>
        <p:spPr>
          <a:xfrm>
            <a:off x="9042400" y="2209800"/>
            <a:ext cx="2946400" cy="1524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FF0000"/>
                </a:solidFill>
              </a:rPr>
              <a:t>backward compatible + extensible</a:t>
            </a:r>
          </a:p>
        </p:txBody>
      </p:sp>
    </p:spTree>
    <p:extLst>
      <p:ext uri="{BB962C8B-B14F-4D97-AF65-F5344CB8AC3E}">
        <p14:creationId xmlns:p14="http://schemas.microsoft.com/office/powerpoint/2010/main" val="40091296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990600" y="4800600"/>
            <a:ext cx="1727200" cy="609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  Example Copying in UVM </a:t>
            </a:r>
            <a:r>
              <a:rPr lang="en-US" dirty="0" smtClean="0"/>
              <a:t>1800.2</a:t>
            </a:r>
            <a:r>
              <a:rPr lang="en-US" dirty="0"/>
              <a:t>.</a:t>
            </a:r>
            <a:br>
              <a:rPr lang="en-US" dirty="0"/>
            </a:br>
            <a:r>
              <a:rPr lang="en-US" sz="2700" dirty="0"/>
              <a:t>What the policy classes buy you</a:t>
            </a:r>
            <a:endParaRPr lang="en-US" dirty="0"/>
          </a:p>
        </p:txBody>
      </p:sp>
      <p:sp>
        <p:nvSpPr>
          <p:cNvPr id="3" name="Content Placeholder 2"/>
          <p:cNvSpPr>
            <a:spLocks noGrp="1"/>
          </p:cNvSpPr>
          <p:nvPr>
            <p:ph idx="1"/>
          </p:nvPr>
        </p:nvSpPr>
        <p:spPr>
          <a:xfrm>
            <a:off x="914400" y="1600200"/>
            <a:ext cx="5283200" cy="4648199"/>
          </a:xfrm>
        </p:spPr>
        <p:txBody>
          <a:bodyPr>
            <a:noAutofit/>
          </a:bodyPr>
          <a:lstStyle/>
          <a:p>
            <a:pPr marL="0" indent="0">
              <a:buNone/>
            </a:pPr>
            <a:r>
              <a:rPr lang="en-US" sz="800" dirty="0"/>
              <a:t>class  </a:t>
            </a:r>
            <a:r>
              <a:rPr lang="en-US" sz="800" dirty="0" err="1"/>
              <a:t>class_B</a:t>
            </a:r>
            <a:r>
              <a:rPr lang="en-US" sz="800" dirty="0"/>
              <a:t> extends </a:t>
            </a:r>
            <a:r>
              <a:rPr lang="en-US" sz="800" dirty="0" err="1"/>
              <a:t>uvm_object</a:t>
            </a:r>
            <a:r>
              <a:rPr lang="en-US" sz="800" dirty="0"/>
              <a:t>;</a:t>
            </a:r>
          </a:p>
          <a:p>
            <a:pPr marL="0" indent="0">
              <a:buNone/>
            </a:pPr>
            <a:endParaRPr lang="en-US" sz="900" dirty="0"/>
          </a:p>
          <a:p>
            <a:pPr marL="0" indent="0">
              <a:buNone/>
            </a:pPr>
            <a:r>
              <a:rPr lang="en-US" sz="900" dirty="0"/>
              <a:t>   // basic </a:t>
            </a:r>
            <a:r>
              <a:rPr lang="en-US" sz="900" dirty="0" err="1"/>
              <a:t>datatypes</a:t>
            </a:r>
            <a:endParaRPr lang="en-US" sz="900" dirty="0"/>
          </a:p>
          <a:p>
            <a:pPr marL="0" indent="0">
              <a:buNone/>
            </a:pPr>
            <a:r>
              <a:rPr lang="en-US" sz="900" dirty="0" smtClean="0"/>
              <a:t>    rand </a:t>
            </a:r>
            <a:r>
              <a:rPr lang="en-US" sz="900" dirty="0"/>
              <a:t>byte </a:t>
            </a:r>
            <a:r>
              <a:rPr lang="en-US" sz="900" dirty="0" err="1"/>
              <a:t>par_address</a:t>
            </a:r>
            <a:r>
              <a:rPr lang="en-US" sz="900" dirty="0"/>
              <a:t>;</a:t>
            </a:r>
          </a:p>
          <a:p>
            <a:pPr marL="0" indent="0">
              <a:buNone/>
            </a:pPr>
            <a:r>
              <a:rPr lang="en-US" sz="900" dirty="0"/>
              <a:t>   string </a:t>
            </a:r>
            <a:r>
              <a:rPr lang="en-US" sz="900" dirty="0" err="1"/>
              <a:t>par_string</a:t>
            </a:r>
            <a:r>
              <a:rPr lang="en-US" sz="900" dirty="0"/>
              <a:t>;</a:t>
            </a:r>
          </a:p>
          <a:p>
            <a:pPr marL="0" indent="0">
              <a:buNone/>
            </a:pPr>
            <a:endParaRPr lang="en-US" sz="900" dirty="0"/>
          </a:p>
          <a:p>
            <a:pPr marL="0" indent="0">
              <a:buNone/>
            </a:pPr>
            <a:r>
              <a:rPr lang="en-US" sz="900" dirty="0"/>
              <a:t>   // Some objects to demonstrate the copy recursion policy</a:t>
            </a:r>
          </a:p>
          <a:p>
            <a:pPr marL="0" indent="0">
              <a:buNone/>
            </a:pPr>
            <a:endParaRPr lang="en-US" sz="900" dirty="0"/>
          </a:p>
          <a:p>
            <a:pPr marL="0" indent="0">
              <a:buNone/>
            </a:pPr>
            <a:r>
              <a:rPr lang="en-US" sz="900" dirty="0"/>
              <a:t>   </a:t>
            </a:r>
            <a:r>
              <a:rPr lang="en-US" sz="900" dirty="0" err="1"/>
              <a:t>class_A</a:t>
            </a:r>
            <a:r>
              <a:rPr lang="en-US" sz="900" dirty="0"/>
              <a:t> cl1; // UVM_SHALLOW</a:t>
            </a:r>
          </a:p>
          <a:p>
            <a:pPr marL="0" indent="0">
              <a:buNone/>
            </a:pPr>
            <a:r>
              <a:rPr lang="en-US" sz="900" dirty="0"/>
              <a:t>   </a:t>
            </a:r>
            <a:r>
              <a:rPr lang="en-US" sz="900" dirty="0" err="1"/>
              <a:t>class_A</a:t>
            </a:r>
            <a:r>
              <a:rPr lang="en-US" sz="900" dirty="0"/>
              <a:t> cl3; // UVM_DEEP</a:t>
            </a:r>
          </a:p>
          <a:p>
            <a:pPr marL="0" indent="0">
              <a:buNone/>
            </a:pPr>
            <a:endParaRPr lang="en-US" sz="900" dirty="0"/>
          </a:p>
          <a:p>
            <a:pPr marL="0" indent="0">
              <a:buNone/>
            </a:pPr>
            <a:r>
              <a:rPr lang="en-US" sz="900" dirty="0"/>
              <a:t>function void </a:t>
            </a:r>
            <a:r>
              <a:rPr lang="en-US" sz="900" dirty="0" err="1"/>
              <a:t>do_copy</a:t>
            </a:r>
            <a:r>
              <a:rPr lang="en-US" sz="900" dirty="0"/>
              <a:t>(</a:t>
            </a:r>
            <a:r>
              <a:rPr lang="en-US" sz="900" dirty="0" err="1"/>
              <a:t>uvm_object</a:t>
            </a:r>
            <a:r>
              <a:rPr lang="en-US" sz="900" dirty="0"/>
              <a:t> </a:t>
            </a:r>
            <a:r>
              <a:rPr lang="en-US" sz="900" dirty="0" err="1"/>
              <a:t>rhs</a:t>
            </a:r>
            <a:r>
              <a:rPr lang="en-US" sz="900" dirty="0"/>
              <a:t>);</a:t>
            </a:r>
          </a:p>
          <a:p>
            <a:pPr marL="0" indent="0">
              <a:buNone/>
            </a:pPr>
            <a:r>
              <a:rPr lang="en-US" sz="900" dirty="0"/>
              <a:t>      </a:t>
            </a:r>
            <a:r>
              <a:rPr lang="en-US" sz="900" dirty="0" err="1"/>
              <a:t>class_B</a:t>
            </a:r>
            <a:r>
              <a:rPr lang="en-US" sz="900" dirty="0"/>
              <a:t> </a:t>
            </a:r>
            <a:r>
              <a:rPr lang="en-US" sz="900" dirty="0" err="1"/>
              <a:t>rhs</a:t>
            </a:r>
            <a:r>
              <a:rPr lang="en-US" sz="900" dirty="0"/>
              <a:t>_;</a:t>
            </a:r>
          </a:p>
          <a:p>
            <a:pPr marL="0" indent="0">
              <a:buNone/>
            </a:pPr>
            <a:r>
              <a:rPr lang="en-US" sz="900" dirty="0"/>
              <a:t>  </a:t>
            </a:r>
            <a:r>
              <a:rPr lang="en-US" sz="900" b="1" dirty="0"/>
              <a:t>    </a:t>
            </a:r>
            <a:r>
              <a:rPr lang="en-US" sz="900" b="1" dirty="0" err="1"/>
              <a:t>uvm_copier</a:t>
            </a:r>
            <a:r>
              <a:rPr lang="en-US" sz="900" b="1" dirty="0"/>
              <a:t> copier;</a:t>
            </a:r>
          </a:p>
          <a:p>
            <a:pPr marL="0" indent="0">
              <a:buNone/>
            </a:pPr>
            <a:r>
              <a:rPr lang="en-US" sz="900" dirty="0"/>
              <a:t>      </a:t>
            </a:r>
            <a:r>
              <a:rPr lang="en-US" sz="900" dirty="0" err="1"/>
              <a:t>super.do_copy</a:t>
            </a:r>
            <a:r>
              <a:rPr lang="en-US" sz="900" dirty="0"/>
              <a:t>(</a:t>
            </a:r>
            <a:r>
              <a:rPr lang="en-US" sz="900" dirty="0" err="1"/>
              <a:t>rhs</a:t>
            </a:r>
            <a:r>
              <a:rPr lang="en-US" sz="900" dirty="0"/>
              <a:t>);</a:t>
            </a:r>
          </a:p>
          <a:p>
            <a:pPr marL="0" indent="0">
              <a:buNone/>
            </a:pPr>
            <a:r>
              <a:rPr lang="en-US" sz="900" dirty="0"/>
              <a:t>      $cast(</a:t>
            </a:r>
            <a:r>
              <a:rPr lang="en-US" sz="900" dirty="0" err="1"/>
              <a:t>rhs</a:t>
            </a:r>
            <a:r>
              <a:rPr lang="en-US" sz="900" dirty="0"/>
              <a:t>_,</a:t>
            </a:r>
            <a:r>
              <a:rPr lang="en-US" sz="900" dirty="0" err="1"/>
              <a:t>rhs</a:t>
            </a:r>
            <a:r>
              <a:rPr lang="en-US" sz="900" dirty="0"/>
              <a:t>);</a:t>
            </a:r>
          </a:p>
          <a:p>
            <a:pPr marL="0" indent="0">
              <a:buNone/>
            </a:pPr>
            <a:r>
              <a:rPr lang="en-US" sz="900" dirty="0" smtClean="0"/>
              <a:t>      </a:t>
            </a:r>
            <a:r>
              <a:rPr lang="en-US" sz="900" dirty="0" err="1" smtClean="0"/>
              <a:t>par_address</a:t>
            </a:r>
            <a:r>
              <a:rPr lang="en-US" sz="900" dirty="0" smtClean="0"/>
              <a:t> </a:t>
            </a:r>
            <a:r>
              <a:rPr lang="en-US" sz="900" dirty="0"/>
              <a:t>= </a:t>
            </a:r>
            <a:r>
              <a:rPr lang="en-US" sz="900" dirty="0" err="1"/>
              <a:t>rhs</a:t>
            </a:r>
            <a:r>
              <a:rPr lang="en-US" sz="900" dirty="0"/>
              <a:t>_.</a:t>
            </a:r>
            <a:r>
              <a:rPr lang="en-US" sz="900" dirty="0" err="1"/>
              <a:t>par_address</a:t>
            </a:r>
            <a:r>
              <a:rPr lang="en-US" sz="900" dirty="0"/>
              <a:t>;</a:t>
            </a:r>
          </a:p>
          <a:p>
            <a:pPr marL="0" indent="0">
              <a:buNone/>
            </a:pPr>
            <a:r>
              <a:rPr lang="en-US" sz="900" dirty="0"/>
              <a:t>      </a:t>
            </a:r>
            <a:r>
              <a:rPr lang="en-US" sz="900" dirty="0" err="1"/>
              <a:t>par_string</a:t>
            </a:r>
            <a:r>
              <a:rPr lang="en-US" sz="900" dirty="0"/>
              <a:t> = </a:t>
            </a:r>
            <a:r>
              <a:rPr lang="en-US" sz="900" dirty="0" err="1"/>
              <a:t>rhs</a:t>
            </a:r>
            <a:r>
              <a:rPr lang="en-US" sz="900" dirty="0"/>
              <a:t>_.</a:t>
            </a:r>
            <a:r>
              <a:rPr lang="en-US" sz="900" dirty="0" err="1"/>
              <a:t>par_string</a:t>
            </a:r>
            <a:r>
              <a:rPr lang="en-US" sz="900" dirty="0" smtClean="0"/>
              <a:t>;</a:t>
            </a:r>
          </a:p>
          <a:p>
            <a:pPr marL="0" indent="0">
              <a:buNone/>
            </a:pPr>
            <a:r>
              <a:rPr lang="en-US" sz="900" dirty="0" smtClean="0"/>
              <a:t>     </a:t>
            </a:r>
            <a:r>
              <a:rPr lang="en-US" sz="900" dirty="0" smtClean="0"/>
              <a:t>cl1.copy(rhs.cl1);</a:t>
            </a:r>
          </a:p>
          <a:p>
            <a:pPr marL="0" indent="0">
              <a:buNone/>
            </a:pPr>
            <a:r>
              <a:rPr lang="en-US" sz="900" b="1" dirty="0" smtClean="0"/>
              <a:t>$</a:t>
            </a:r>
            <a:r>
              <a:rPr lang="en-US" sz="900" b="1" dirty="0"/>
              <a:t>cast(copier, </a:t>
            </a:r>
            <a:r>
              <a:rPr lang="en-US" sz="900" b="1" dirty="0" err="1"/>
              <a:t>get_active_policy</a:t>
            </a:r>
            <a:r>
              <a:rPr lang="en-US" sz="900" b="1" dirty="0"/>
              <a:t>())</a:t>
            </a:r>
          </a:p>
          <a:p>
            <a:pPr marL="0" indent="0">
              <a:buNone/>
            </a:pPr>
            <a:r>
              <a:rPr lang="en-US" sz="900" b="1" dirty="0" err="1" smtClean="0"/>
              <a:t>copier.copy</a:t>
            </a:r>
            <a:r>
              <a:rPr lang="en-US" sz="900" b="1" dirty="0" smtClean="0"/>
              <a:t>(</a:t>
            </a:r>
            <a:r>
              <a:rPr lang="en-US" sz="900" b="1" dirty="0" err="1" smtClean="0"/>
              <a:t>this.par_address</a:t>
            </a:r>
            <a:r>
              <a:rPr lang="en-US" sz="900" b="1" dirty="0" smtClean="0"/>
              <a:t>, </a:t>
            </a:r>
            <a:r>
              <a:rPr lang="en-US" sz="900" b="1" dirty="0" err="1" smtClean="0"/>
              <a:t>rhs.par_address</a:t>
            </a:r>
            <a:r>
              <a:rPr lang="en-US" sz="900" b="1" dirty="0" smtClean="0"/>
              <a:t>)</a:t>
            </a:r>
          </a:p>
          <a:p>
            <a:pPr marL="0" indent="0">
              <a:buNone/>
            </a:pPr>
            <a:r>
              <a:rPr lang="en-US" sz="900" b="1" dirty="0" err="1" smtClean="0"/>
              <a:t>copier.copy</a:t>
            </a:r>
            <a:r>
              <a:rPr lang="en-US" sz="900" b="1" dirty="0"/>
              <a:t>(</a:t>
            </a:r>
            <a:r>
              <a:rPr lang="en-US" sz="900" b="1" dirty="0" err="1" smtClean="0"/>
              <a:t>this.par_string</a:t>
            </a:r>
            <a:r>
              <a:rPr lang="en-US" sz="900" b="1" dirty="0" smtClean="0"/>
              <a:t>, </a:t>
            </a:r>
            <a:r>
              <a:rPr lang="en-US" sz="900" b="1" dirty="0" err="1" smtClean="0"/>
              <a:t>rhs.par_string</a:t>
            </a:r>
            <a:r>
              <a:rPr lang="en-US" sz="900" b="1" dirty="0" smtClean="0"/>
              <a:t>)</a:t>
            </a:r>
          </a:p>
          <a:p>
            <a:pPr marL="0" indent="0">
              <a:buNone/>
            </a:pPr>
            <a:r>
              <a:rPr lang="en-US" sz="900" b="1" dirty="0" err="1" smtClean="0"/>
              <a:t>copier.copy_object</a:t>
            </a:r>
            <a:r>
              <a:rPr lang="en-US" sz="900" b="1" dirty="0"/>
              <a:t>(this.cl1 rhs.cl1);</a:t>
            </a:r>
          </a:p>
          <a:p>
            <a:pPr marL="0" indent="0">
              <a:buNone/>
            </a:pPr>
            <a:r>
              <a:rPr lang="en-US" sz="900" b="1" dirty="0" smtClean="0"/>
              <a:t>  </a:t>
            </a:r>
            <a:r>
              <a:rPr lang="en-US" sz="800" b="1" dirty="0" smtClean="0"/>
              <a:t>     </a:t>
            </a:r>
            <a:endParaRPr lang="en-US" sz="800" b="1" dirty="0"/>
          </a:p>
          <a:p>
            <a:pPr marL="0" indent="0">
              <a:buNone/>
            </a:pPr>
            <a:r>
              <a:rPr lang="en-US" sz="800" dirty="0" err="1"/>
              <a:t>endfunction</a:t>
            </a:r>
            <a:endParaRPr lang="en-US" sz="800" dirty="0"/>
          </a:p>
          <a:p>
            <a:pPr marL="0" indent="0">
              <a:buNone/>
            </a:pPr>
            <a:endParaRPr lang="en-US" sz="800" dirty="0"/>
          </a:p>
          <a:p>
            <a:pPr marL="0" indent="0">
              <a:buNone/>
            </a:pPr>
            <a:r>
              <a:rPr lang="en-US" sz="800" dirty="0" err="1"/>
              <a:t>endclass</a:t>
            </a:r>
            <a:endParaRPr lang="en-US" sz="800"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22</a:t>
            </a:fld>
            <a:endParaRPr lang="en-US"/>
          </a:p>
        </p:txBody>
      </p:sp>
      <p:sp>
        <p:nvSpPr>
          <p:cNvPr id="8" name="Line Callout 1 7"/>
          <p:cNvSpPr/>
          <p:nvPr/>
        </p:nvSpPr>
        <p:spPr>
          <a:xfrm>
            <a:off x="8534400" y="1447800"/>
            <a:ext cx="3556000" cy="762000"/>
          </a:xfrm>
          <a:prstGeom prst="borderCallout1">
            <a:avLst>
              <a:gd name="adj1" fmla="val 18750"/>
              <a:gd name="adj2" fmla="val -8333"/>
              <a:gd name="adj3" fmla="val 459096"/>
              <a:gd name="adj4" fmla="val -167724"/>
            </a:avLst>
          </a:prstGeom>
          <a:solidFill>
            <a:srgbClr val="0070C0"/>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Method provided to not break backward </a:t>
            </a:r>
            <a:r>
              <a:rPr lang="en-US" sz="1200" dirty="0" err="1"/>
              <a:t>compatibilty</a:t>
            </a:r>
            <a:r>
              <a:rPr lang="en-US" sz="1200" dirty="0"/>
              <a:t> of </a:t>
            </a:r>
            <a:r>
              <a:rPr lang="en-US" sz="1200" dirty="0" err="1"/>
              <a:t>do_copy</a:t>
            </a:r>
            <a:endParaRPr lang="en-US" sz="1200" dirty="0"/>
          </a:p>
        </p:txBody>
      </p:sp>
      <p:sp>
        <p:nvSpPr>
          <p:cNvPr id="9" name="Line Callout 1 8"/>
          <p:cNvSpPr/>
          <p:nvPr/>
        </p:nvSpPr>
        <p:spPr>
          <a:xfrm>
            <a:off x="8229600" y="3201194"/>
            <a:ext cx="3860800" cy="685800"/>
          </a:xfrm>
          <a:prstGeom prst="borderCallout1">
            <a:avLst>
              <a:gd name="adj1" fmla="val 18750"/>
              <a:gd name="adj2" fmla="val -8333"/>
              <a:gd name="adj3" fmla="val 277305"/>
              <a:gd name="adj4" fmla="val -142730"/>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Recursion policy is available</a:t>
            </a:r>
          </a:p>
        </p:txBody>
      </p:sp>
      <p:sp>
        <p:nvSpPr>
          <p:cNvPr id="6" name="Callout: Bent Line 5"/>
          <p:cNvSpPr/>
          <p:nvPr/>
        </p:nvSpPr>
        <p:spPr>
          <a:xfrm>
            <a:off x="8779545" y="5791200"/>
            <a:ext cx="3352800" cy="609600"/>
          </a:xfrm>
          <a:prstGeom prst="borderCallout2">
            <a:avLst>
              <a:gd name="adj1" fmla="val 18750"/>
              <a:gd name="adj2" fmla="val -8333"/>
              <a:gd name="adj3" fmla="val 18750"/>
              <a:gd name="adj4" fmla="val -16667"/>
              <a:gd name="adj5" fmla="val -63458"/>
              <a:gd name="adj6" fmla="val -179825"/>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t>1) You can add extensions.</a:t>
            </a:r>
          </a:p>
          <a:p>
            <a:r>
              <a:rPr lang="en-US" sz="1000" dirty="0"/>
              <a:t>2) The copier class is also factory </a:t>
            </a:r>
            <a:r>
              <a:rPr lang="en-US" sz="1000" dirty="0" smtClean="0"/>
              <a:t>enabled</a:t>
            </a:r>
            <a:endParaRPr lang="en-US" sz="1000" dirty="0"/>
          </a:p>
        </p:txBody>
      </p:sp>
      <p:sp>
        <p:nvSpPr>
          <p:cNvPr id="7" name="Explosion: 14 Points 6"/>
          <p:cNvSpPr/>
          <p:nvPr/>
        </p:nvSpPr>
        <p:spPr>
          <a:xfrm>
            <a:off x="8839200" y="4114800"/>
            <a:ext cx="2743200" cy="1177636"/>
          </a:xfrm>
          <a:prstGeom prst="irregularSeal2">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0000"/>
                </a:solidFill>
              </a:rPr>
              <a:t>Selective Filtering possible. </a:t>
            </a:r>
            <a:endParaRPr lang="en-US" sz="1050" dirty="0">
              <a:solidFill>
                <a:srgbClr val="FF0000"/>
              </a:solidFill>
            </a:endParaRPr>
          </a:p>
        </p:txBody>
      </p:sp>
    </p:spTree>
    <p:extLst>
      <p:ext uri="{BB962C8B-B14F-4D97-AF65-F5344CB8AC3E}">
        <p14:creationId xmlns:p14="http://schemas.microsoft.com/office/powerpoint/2010/main" val="3734745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uvm_comparer</a:t>
            </a:r>
            <a:endParaRPr lang="en-US" dirty="0"/>
          </a:p>
        </p:txBody>
      </p:sp>
      <p:sp>
        <p:nvSpPr>
          <p:cNvPr id="3" name="Content Placeholder 2"/>
          <p:cNvSpPr>
            <a:spLocks noGrp="1"/>
          </p:cNvSpPr>
          <p:nvPr>
            <p:ph idx="1"/>
          </p:nvPr>
        </p:nvSpPr>
        <p:spPr/>
        <p:txBody>
          <a:bodyPr>
            <a:normAutofit/>
          </a:bodyPr>
          <a:lstStyle/>
          <a:p>
            <a:pPr marL="0" indent="0">
              <a:buNone/>
            </a:pPr>
            <a:r>
              <a:rPr lang="en-US" b="0" dirty="0"/>
              <a:t>virtual class comparer extends </a:t>
            </a:r>
            <a:r>
              <a:rPr lang="en-US" b="0" dirty="0" err="1" smtClean="0"/>
              <a:t>uvm_policy</a:t>
            </a:r>
            <a:r>
              <a:rPr lang="en-US" b="0" dirty="0" smtClean="0"/>
              <a:t>;</a:t>
            </a:r>
          </a:p>
          <a:p>
            <a:pPr marL="0" indent="0">
              <a:buNone/>
            </a:pPr>
            <a:endParaRPr lang="en-US" dirty="0" smtClean="0"/>
          </a:p>
          <a:p>
            <a:pPr marL="0" indent="0">
              <a:buNone/>
            </a:pPr>
            <a:r>
              <a:rPr lang="en-US" dirty="0" smtClean="0"/>
              <a:t>UVM </a:t>
            </a:r>
            <a:r>
              <a:rPr lang="en-US" dirty="0"/>
              <a:t>1.2 allowed you to set comparer variables directly.</a:t>
            </a:r>
          </a:p>
          <a:p>
            <a:endParaRPr lang="en-US" dirty="0"/>
          </a:p>
          <a:p>
            <a:pPr marL="0" indent="0">
              <a:buNone/>
            </a:pPr>
            <a:r>
              <a:rPr lang="en-US" dirty="0" smtClean="0"/>
              <a:t>1800.2 </a:t>
            </a:r>
            <a:r>
              <a:rPr lang="en-US" dirty="0"/>
              <a:t>provides you accessor methods. </a:t>
            </a:r>
          </a:p>
          <a:p>
            <a:endParaRPr lang="en-US" dirty="0"/>
          </a:p>
          <a:p>
            <a:pPr marL="0" indent="0">
              <a:buNone/>
            </a:pPr>
            <a:r>
              <a:rPr lang="en-US" dirty="0"/>
              <a:t>Backward compatible</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fld id="{6B3B11BD-554D-7640-98E2-0177BA920371}" type="slidenum">
              <a:rPr lang="en-US" smtClean="0"/>
              <a:t>23</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9785" y="1493670"/>
            <a:ext cx="1005959" cy="754469"/>
          </a:xfrm>
          <a:prstGeom prst="rect">
            <a:avLst/>
          </a:prstGeom>
        </p:spPr>
      </p:pic>
      <p:sp>
        <p:nvSpPr>
          <p:cNvPr id="6" name="Cloud 5"/>
          <p:cNvSpPr/>
          <p:nvPr/>
        </p:nvSpPr>
        <p:spPr bwMode="auto">
          <a:xfrm>
            <a:off x="10769600" y="289560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
        <p:nvSpPr>
          <p:cNvPr id="7" name="Explosion: 14 Points 6"/>
          <p:cNvSpPr/>
          <p:nvPr/>
        </p:nvSpPr>
        <p:spPr>
          <a:xfrm>
            <a:off x="9144000" y="4343400"/>
            <a:ext cx="2946400" cy="1312718"/>
          </a:xfrm>
          <a:prstGeom prst="irregularSeal2">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0000"/>
                </a:solidFill>
              </a:rPr>
              <a:t>Ease of use</a:t>
            </a:r>
            <a:endParaRPr lang="en-US" sz="1050" dirty="0">
              <a:solidFill>
                <a:srgbClr val="FF0000"/>
              </a:solidFill>
            </a:endParaRPr>
          </a:p>
        </p:txBody>
      </p:sp>
    </p:spTree>
    <p:extLst>
      <p:ext uri="{BB962C8B-B14F-4D97-AF65-F5344CB8AC3E}">
        <p14:creationId xmlns:p14="http://schemas.microsoft.com/office/powerpoint/2010/main" val="7991371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uvm_comparer</a:t>
            </a:r>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24</a:t>
            </a:fld>
            <a:endParaRPr lang="en-US"/>
          </a:p>
        </p:txBody>
      </p:sp>
      <p:sp>
        <p:nvSpPr>
          <p:cNvPr id="6" name="TextBox 5"/>
          <p:cNvSpPr txBox="1"/>
          <p:nvPr/>
        </p:nvSpPr>
        <p:spPr>
          <a:xfrm>
            <a:off x="431800" y="1719084"/>
            <a:ext cx="5359400" cy="1261884"/>
          </a:xfrm>
          <a:prstGeom prst="rect">
            <a:avLst/>
          </a:prstGeom>
          <a:noFill/>
        </p:spPr>
        <p:txBody>
          <a:bodyPr wrap="square" rtlCol="0">
            <a:spAutoFit/>
          </a:bodyPr>
          <a:lstStyle/>
          <a:p>
            <a:r>
              <a:rPr lang="en-US" sz="2000" b="1" dirty="0"/>
              <a:t>UVM 1.2</a:t>
            </a:r>
          </a:p>
          <a:p>
            <a:r>
              <a:rPr lang="en-US" sz="1400" dirty="0"/>
              <a:t>class </a:t>
            </a:r>
            <a:r>
              <a:rPr lang="en-US" sz="1400" dirty="0" err="1"/>
              <a:t>custom_comparer</a:t>
            </a:r>
            <a:r>
              <a:rPr lang="en-US" sz="1400" dirty="0"/>
              <a:t> extends </a:t>
            </a:r>
            <a:r>
              <a:rPr lang="en-US" sz="1400" dirty="0" err="1"/>
              <a:t>uvm_comparer</a:t>
            </a:r>
            <a:r>
              <a:rPr lang="en-US" sz="1400" dirty="0"/>
              <a:t>;</a:t>
            </a:r>
          </a:p>
          <a:p>
            <a:r>
              <a:rPr lang="en-US" sz="1400" dirty="0"/>
              <a:t>       </a:t>
            </a:r>
            <a:r>
              <a:rPr lang="en-US" sz="1400" dirty="0" err="1"/>
              <a:t>int</a:t>
            </a:r>
            <a:r>
              <a:rPr lang="en-US" sz="1400" dirty="0"/>
              <a:t> unsigned </a:t>
            </a:r>
            <a:r>
              <a:rPr lang="en-US" sz="1400" dirty="0" err="1"/>
              <a:t>show_max</a:t>
            </a:r>
            <a:r>
              <a:rPr lang="en-US" sz="1400" dirty="0"/>
              <a:t> = 1; </a:t>
            </a:r>
          </a:p>
          <a:p>
            <a:r>
              <a:rPr lang="en-US" sz="1400" dirty="0"/>
              <a:t>...</a:t>
            </a:r>
          </a:p>
          <a:p>
            <a:r>
              <a:rPr lang="en-US" sz="1400" dirty="0" err="1"/>
              <a:t>endclass</a:t>
            </a:r>
            <a:endParaRPr lang="en-US" sz="1400" dirty="0"/>
          </a:p>
        </p:txBody>
      </p:sp>
      <p:sp>
        <p:nvSpPr>
          <p:cNvPr id="7" name="TextBox 6"/>
          <p:cNvSpPr txBox="1"/>
          <p:nvPr/>
        </p:nvSpPr>
        <p:spPr>
          <a:xfrm>
            <a:off x="508000" y="3352801"/>
            <a:ext cx="4064000" cy="1138773"/>
          </a:xfrm>
          <a:prstGeom prst="rect">
            <a:avLst/>
          </a:prstGeom>
          <a:solidFill>
            <a:schemeClr val="accent1">
              <a:lumMod val="40000"/>
              <a:lumOff val="60000"/>
            </a:schemeClr>
          </a:solidFill>
        </p:spPr>
        <p:txBody>
          <a:bodyPr wrap="square" rtlCol="0">
            <a:spAutoFit/>
          </a:bodyPr>
          <a:lstStyle/>
          <a:p>
            <a:r>
              <a:rPr lang="en-US" sz="1400" dirty="0"/>
              <a:t> </a:t>
            </a:r>
            <a:r>
              <a:rPr lang="en-US" sz="1400" dirty="0" err="1"/>
              <a:t>custom_comparer</a:t>
            </a:r>
            <a:r>
              <a:rPr lang="en-US" sz="1400" dirty="0"/>
              <a:t> cc = new;</a:t>
            </a:r>
          </a:p>
          <a:p>
            <a:r>
              <a:rPr lang="en-US" sz="1400" dirty="0"/>
              <a:t>… </a:t>
            </a:r>
          </a:p>
          <a:p>
            <a:r>
              <a:rPr lang="en-US" sz="1400" dirty="0"/>
              <a:t> </a:t>
            </a:r>
            <a:r>
              <a:rPr lang="en-US" sz="1400" dirty="0" err="1"/>
              <a:t>cc.show_max</a:t>
            </a:r>
            <a:r>
              <a:rPr lang="en-US" sz="1400" dirty="0"/>
              <a:t> = 0;</a:t>
            </a:r>
          </a:p>
          <a:p>
            <a:endParaRPr lang="en-US" sz="1200" dirty="0"/>
          </a:p>
          <a:p>
            <a:endParaRPr lang="en-US" sz="1400" dirty="0"/>
          </a:p>
        </p:txBody>
      </p:sp>
      <p:sp>
        <p:nvSpPr>
          <p:cNvPr id="9" name="TextBox 8"/>
          <p:cNvSpPr txBox="1"/>
          <p:nvPr/>
        </p:nvSpPr>
        <p:spPr>
          <a:xfrm>
            <a:off x="7213600" y="1676401"/>
            <a:ext cx="4064000" cy="2092881"/>
          </a:xfrm>
          <a:prstGeom prst="rect">
            <a:avLst/>
          </a:prstGeom>
          <a:noFill/>
        </p:spPr>
        <p:txBody>
          <a:bodyPr wrap="square" rtlCol="0">
            <a:spAutoFit/>
          </a:bodyPr>
          <a:lstStyle/>
          <a:p>
            <a:r>
              <a:rPr lang="en-US" sz="2000" b="1" dirty="0" smtClean="0"/>
              <a:t>1800.2 </a:t>
            </a:r>
            <a:r>
              <a:rPr lang="en-US" sz="1400" dirty="0" smtClean="0"/>
              <a:t> </a:t>
            </a:r>
            <a:endParaRPr lang="en-US" sz="1400" dirty="0"/>
          </a:p>
          <a:p>
            <a:r>
              <a:rPr lang="en-US" sz="1400" dirty="0" err="1"/>
              <a:t>custom_comparer</a:t>
            </a:r>
            <a:r>
              <a:rPr lang="en-US" sz="1400" dirty="0"/>
              <a:t> cc = new;</a:t>
            </a:r>
          </a:p>
          <a:p>
            <a:endParaRPr lang="en-US" sz="1400" dirty="0"/>
          </a:p>
          <a:p>
            <a:r>
              <a:rPr lang="en-US" sz="1400" dirty="0"/>
              <a:t>… </a:t>
            </a:r>
          </a:p>
          <a:p>
            <a:endParaRPr lang="en-US" sz="1400" dirty="0"/>
          </a:p>
          <a:p>
            <a:r>
              <a:rPr lang="en-US" sz="1400" dirty="0"/>
              <a:t> </a:t>
            </a:r>
            <a:r>
              <a:rPr lang="en-US" sz="1400" dirty="0" err="1"/>
              <a:t>cc.set_show_max</a:t>
            </a:r>
            <a:r>
              <a:rPr lang="en-US" sz="1400" dirty="0"/>
              <a:t>(0);</a:t>
            </a:r>
          </a:p>
          <a:p>
            <a:endParaRPr lang="en-US" sz="1400" dirty="0"/>
          </a:p>
          <a:p>
            <a:endParaRPr lang="en-US" sz="1200" dirty="0"/>
          </a:p>
          <a:p>
            <a:endParaRPr lang="en-US" sz="1400" dirty="0"/>
          </a:p>
        </p:txBody>
      </p:sp>
      <p:sp>
        <p:nvSpPr>
          <p:cNvPr id="10" name="TextBox 9"/>
          <p:cNvSpPr txBox="1"/>
          <p:nvPr/>
        </p:nvSpPr>
        <p:spPr>
          <a:xfrm>
            <a:off x="4876800" y="3505200"/>
            <a:ext cx="7213600" cy="2785378"/>
          </a:xfrm>
          <a:prstGeom prst="rect">
            <a:avLst/>
          </a:prstGeom>
          <a:noFill/>
        </p:spPr>
        <p:txBody>
          <a:bodyPr wrap="square" rtlCol="0">
            <a:spAutoFit/>
          </a:bodyPr>
          <a:lstStyle/>
          <a:p>
            <a:pPr marL="278606" lvl="2" indent="0">
              <a:buNone/>
            </a:pPr>
            <a:r>
              <a:rPr lang="en-US" sz="1100" b="1" dirty="0" err="1"/>
              <a:t>Accessor</a:t>
            </a:r>
            <a:r>
              <a:rPr lang="en-US" sz="1100" b="1" dirty="0"/>
              <a:t> Methods</a:t>
            </a:r>
          </a:p>
          <a:p>
            <a:pPr marL="278606" lvl="2" indent="0">
              <a:buNone/>
            </a:pPr>
            <a:r>
              <a:rPr lang="en-US" sz="1100" dirty="0"/>
              <a:t>virtual function </a:t>
            </a:r>
            <a:r>
              <a:rPr lang="en-US" sz="1100" dirty="0" err="1"/>
              <a:t>int</a:t>
            </a:r>
            <a:r>
              <a:rPr lang="en-US" sz="1100" dirty="0"/>
              <a:t> unsigned </a:t>
            </a:r>
            <a:r>
              <a:rPr lang="en-US" sz="1100" dirty="0" err="1"/>
              <a:t>get_show_max</a:t>
            </a:r>
            <a:r>
              <a:rPr lang="en-US" sz="1100" dirty="0"/>
              <a:t>() </a:t>
            </a:r>
          </a:p>
          <a:p>
            <a:pPr marL="278606" lvl="2" indent="0">
              <a:buNone/>
            </a:pPr>
            <a:r>
              <a:rPr lang="en-US" sz="1100" dirty="0"/>
              <a:t>virtual function </a:t>
            </a:r>
            <a:r>
              <a:rPr lang="en-US" sz="1100" dirty="0" err="1"/>
              <a:t>int</a:t>
            </a:r>
            <a:r>
              <a:rPr lang="en-US" sz="1100" dirty="0"/>
              <a:t> unsigned </a:t>
            </a:r>
            <a:r>
              <a:rPr lang="en-US" sz="1100" dirty="0" err="1"/>
              <a:t>get_threshold</a:t>
            </a:r>
            <a:r>
              <a:rPr lang="en-US" sz="1100" dirty="0"/>
              <a:t>() </a:t>
            </a:r>
          </a:p>
          <a:p>
            <a:pPr marL="278606" lvl="2" indent="0">
              <a:buNone/>
            </a:pPr>
            <a:r>
              <a:rPr lang="en-US" sz="1100" dirty="0"/>
              <a:t>virtual function </a:t>
            </a:r>
            <a:r>
              <a:rPr lang="en-US" sz="1100" dirty="0" err="1"/>
              <a:t>int</a:t>
            </a:r>
            <a:r>
              <a:rPr lang="en-US" sz="1100" dirty="0"/>
              <a:t> unsigned </a:t>
            </a:r>
            <a:r>
              <a:rPr lang="en-US" sz="1100" dirty="0" err="1"/>
              <a:t>get_verbosity</a:t>
            </a:r>
            <a:r>
              <a:rPr lang="en-US" sz="1100" dirty="0"/>
              <a:t>() </a:t>
            </a:r>
          </a:p>
          <a:p>
            <a:pPr marL="278606" lvl="2" indent="0">
              <a:buNone/>
            </a:pPr>
            <a:r>
              <a:rPr lang="en-US" sz="1100" dirty="0"/>
              <a:t>virtual function string </a:t>
            </a:r>
            <a:r>
              <a:rPr lang="en-US" sz="1100" dirty="0" err="1"/>
              <a:t>get_miscompares</a:t>
            </a:r>
            <a:r>
              <a:rPr lang="en-US" sz="1100" dirty="0"/>
              <a:t>() </a:t>
            </a:r>
          </a:p>
          <a:p>
            <a:pPr marL="278606" lvl="2" indent="0">
              <a:buNone/>
            </a:pPr>
            <a:r>
              <a:rPr lang="en-US" sz="1100" dirty="0"/>
              <a:t>virtual function </a:t>
            </a:r>
            <a:r>
              <a:rPr lang="en-US" sz="1100" dirty="0" err="1"/>
              <a:t>uvm_recursion_policy_enum</a:t>
            </a:r>
            <a:r>
              <a:rPr lang="en-US" sz="1100" dirty="0"/>
              <a:t> </a:t>
            </a:r>
            <a:r>
              <a:rPr lang="en-US" sz="1100" dirty="0" err="1"/>
              <a:t>get_recursion_policy</a:t>
            </a:r>
            <a:r>
              <a:rPr lang="en-US" sz="1100" dirty="0"/>
              <a:t>() </a:t>
            </a:r>
          </a:p>
          <a:p>
            <a:pPr marL="278606" lvl="2" indent="0">
              <a:buNone/>
            </a:pPr>
            <a:r>
              <a:rPr lang="en-US" sz="1100" dirty="0"/>
              <a:t>virtual function </a:t>
            </a:r>
            <a:r>
              <a:rPr lang="en-US" sz="1100" dirty="0" err="1"/>
              <a:t>uvm_severity</a:t>
            </a:r>
            <a:r>
              <a:rPr lang="en-US" sz="1100" dirty="0"/>
              <a:t> </a:t>
            </a:r>
            <a:r>
              <a:rPr lang="en-US" sz="1100" dirty="0" err="1"/>
              <a:t>get_severity</a:t>
            </a:r>
            <a:r>
              <a:rPr lang="en-US" sz="1100" dirty="0"/>
              <a:t>() </a:t>
            </a:r>
          </a:p>
          <a:p>
            <a:pPr marL="278606" lvl="2" indent="0">
              <a:buNone/>
            </a:pPr>
            <a:r>
              <a:rPr lang="en-US" sz="1100" dirty="0"/>
              <a:t>virtual function void flush() </a:t>
            </a:r>
          </a:p>
          <a:p>
            <a:pPr marL="278606" lvl="2" indent="0">
              <a:buNone/>
            </a:pPr>
            <a:r>
              <a:rPr lang="en-US" sz="1100" dirty="0"/>
              <a:t>virtual function void </a:t>
            </a:r>
            <a:r>
              <a:rPr lang="en-US" sz="1100" dirty="0" err="1"/>
              <a:t>set_check_type</a:t>
            </a:r>
            <a:r>
              <a:rPr lang="en-US" sz="1100" dirty="0"/>
              <a:t> (bit enabled) </a:t>
            </a:r>
          </a:p>
          <a:p>
            <a:pPr marL="278606" lvl="2" indent="0">
              <a:buNone/>
            </a:pPr>
            <a:r>
              <a:rPr lang="en-US" sz="1100" dirty="0"/>
              <a:t>virtual function void </a:t>
            </a:r>
            <a:r>
              <a:rPr lang="en-US" sz="1100" dirty="0" err="1"/>
              <a:t>set_recursion_policy</a:t>
            </a:r>
            <a:r>
              <a:rPr lang="en-US" sz="1100" dirty="0"/>
              <a:t> (</a:t>
            </a:r>
            <a:r>
              <a:rPr lang="en-US" sz="1100" dirty="0" err="1"/>
              <a:t>uvm_recursion_policy_enum</a:t>
            </a:r>
            <a:r>
              <a:rPr lang="en-US" sz="1100" dirty="0"/>
              <a:t> policy) </a:t>
            </a:r>
          </a:p>
          <a:p>
            <a:pPr marL="278606" lvl="2" indent="0">
              <a:buNone/>
            </a:pPr>
            <a:endParaRPr lang="en-US" sz="1100" dirty="0"/>
          </a:p>
          <a:p>
            <a:pPr marL="278606" lvl="2" indent="0">
              <a:buNone/>
            </a:pPr>
            <a:r>
              <a:rPr lang="en-US" sz="1100" dirty="0"/>
              <a:t>virtual function void </a:t>
            </a:r>
            <a:r>
              <a:rPr lang="en-US" sz="1100" dirty="0" err="1"/>
              <a:t>set_severity</a:t>
            </a:r>
            <a:r>
              <a:rPr lang="en-US" sz="1100" dirty="0"/>
              <a:t> (</a:t>
            </a:r>
            <a:r>
              <a:rPr lang="en-US" sz="1100" dirty="0" err="1"/>
              <a:t>uvm_severity</a:t>
            </a:r>
            <a:r>
              <a:rPr lang="en-US" sz="1100" dirty="0"/>
              <a:t> severity) </a:t>
            </a:r>
          </a:p>
          <a:p>
            <a:pPr marL="278606" lvl="2" indent="0">
              <a:buNone/>
            </a:pPr>
            <a:r>
              <a:rPr lang="en-US" sz="1100" dirty="0"/>
              <a:t>virtual function void </a:t>
            </a:r>
            <a:r>
              <a:rPr lang="en-US" sz="1100" dirty="0" err="1"/>
              <a:t>set_show_max</a:t>
            </a:r>
            <a:r>
              <a:rPr lang="en-US" sz="1100" dirty="0"/>
              <a:t> (</a:t>
            </a:r>
            <a:r>
              <a:rPr lang="en-US" sz="1100" dirty="0" err="1"/>
              <a:t>int</a:t>
            </a:r>
            <a:r>
              <a:rPr lang="en-US" sz="1100" dirty="0"/>
              <a:t> unsigned </a:t>
            </a:r>
            <a:r>
              <a:rPr lang="en-US" sz="1100" dirty="0" err="1"/>
              <a:t>show_max</a:t>
            </a:r>
            <a:r>
              <a:rPr lang="en-US" sz="1100" dirty="0"/>
              <a:t>) </a:t>
            </a:r>
          </a:p>
          <a:p>
            <a:pPr marL="278606" lvl="2" indent="0">
              <a:buNone/>
            </a:pPr>
            <a:r>
              <a:rPr lang="en-US" sz="1100" dirty="0"/>
              <a:t>virtual function void </a:t>
            </a:r>
            <a:r>
              <a:rPr lang="en-US" sz="1100" dirty="0" err="1"/>
              <a:t>set_threshold</a:t>
            </a:r>
            <a:r>
              <a:rPr lang="en-US" sz="1100" dirty="0"/>
              <a:t> (</a:t>
            </a:r>
            <a:r>
              <a:rPr lang="en-US" sz="1100" dirty="0" err="1"/>
              <a:t>int</a:t>
            </a:r>
            <a:r>
              <a:rPr lang="en-US" sz="1100" dirty="0"/>
              <a:t> unsigned threshold) </a:t>
            </a:r>
          </a:p>
          <a:p>
            <a:pPr marL="278606" lvl="2" indent="0">
              <a:buNone/>
            </a:pPr>
            <a:r>
              <a:rPr lang="en-US" sz="1100" dirty="0"/>
              <a:t>virtual function void </a:t>
            </a:r>
            <a:r>
              <a:rPr lang="en-US" sz="1100" dirty="0" err="1"/>
              <a:t>set_verbosity</a:t>
            </a:r>
            <a:r>
              <a:rPr lang="en-US" sz="1100" dirty="0"/>
              <a:t> (</a:t>
            </a:r>
            <a:r>
              <a:rPr lang="en-US" sz="1100" dirty="0" err="1"/>
              <a:t>int</a:t>
            </a:r>
            <a:r>
              <a:rPr lang="en-US" sz="1100" dirty="0"/>
              <a:t> unsigned verbosity) </a:t>
            </a:r>
          </a:p>
          <a:p>
            <a:endParaRPr lang="en-US" sz="1000" dirty="0"/>
          </a:p>
        </p:txBody>
      </p:sp>
      <p:cxnSp>
        <p:nvCxnSpPr>
          <p:cNvPr id="12" name="Elbow Connector 11"/>
          <p:cNvCxnSpPr/>
          <p:nvPr/>
        </p:nvCxnSpPr>
        <p:spPr>
          <a:xfrm flipV="1">
            <a:off x="2641600" y="2514600"/>
            <a:ext cx="4267200" cy="1447800"/>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pic>
        <p:nvPicPr>
          <p:cNvPr id="13" name="Picture 12"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9785" y="1493670"/>
            <a:ext cx="1005959" cy="754469"/>
          </a:xfrm>
          <a:prstGeom prst="rect">
            <a:avLst/>
          </a:prstGeom>
        </p:spPr>
      </p:pic>
      <p:sp>
        <p:nvSpPr>
          <p:cNvPr id="14" name="Cloud 13"/>
          <p:cNvSpPr/>
          <p:nvPr/>
        </p:nvSpPr>
        <p:spPr bwMode="auto">
          <a:xfrm>
            <a:off x="10956548" y="4227480"/>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
        <p:nvSpPr>
          <p:cNvPr id="15" name="Explosion: 14 Points 14"/>
          <p:cNvSpPr/>
          <p:nvPr/>
        </p:nvSpPr>
        <p:spPr>
          <a:xfrm>
            <a:off x="1320800" y="4741037"/>
            <a:ext cx="2336800" cy="1312718"/>
          </a:xfrm>
          <a:prstGeom prst="irregularSeal2">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rgbClr val="FF0000"/>
                </a:solidFill>
              </a:rPr>
              <a:t>Capability /Flexibility boost from Policy</a:t>
            </a:r>
          </a:p>
        </p:txBody>
      </p:sp>
    </p:spTree>
    <p:extLst>
      <p:ext uri="{BB962C8B-B14F-4D97-AF65-F5344CB8AC3E}">
        <p14:creationId xmlns:p14="http://schemas.microsoft.com/office/powerpoint/2010/main" val="29449484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uvm_printer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100" dirty="0"/>
              <a:t>virtual class </a:t>
            </a:r>
            <a:r>
              <a:rPr lang="en-US" sz="2100" dirty="0" err="1"/>
              <a:t>uvm_printer</a:t>
            </a:r>
            <a:r>
              <a:rPr lang="en-US" sz="2100" dirty="0"/>
              <a:t> extends </a:t>
            </a:r>
            <a:r>
              <a:rPr lang="en-US" sz="2100" dirty="0" err="1"/>
              <a:t>uvm_policy</a:t>
            </a:r>
            <a:endParaRPr lang="en-US" sz="2100" dirty="0"/>
          </a:p>
          <a:p>
            <a:r>
              <a:rPr lang="en-US" sz="2100" dirty="0"/>
              <a:t>Base class for other printer types. </a:t>
            </a:r>
          </a:p>
          <a:p>
            <a:r>
              <a:rPr lang="en-US" sz="2100" dirty="0"/>
              <a:t>Allows you to set the default printer. </a:t>
            </a:r>
          </a:p>
          <a:p>
            <a:pPr marL="486965" lvl="1" indent="-342900"/>
            <a:r>
              <a:rPr lang="en-US" sz="2100" dirty="0"/>
              <a:t>    static function void </a:t>
            </a:r>
            <a:r>
              <a:rPr lang="en-US" sz="2100" dirty="0" err="1"/>
              <a:t>set_default</a:t>
            </a:r>
            <a:r>
              <a:rPr lang="en-US" sz="2100" dirty="0"/>
              <a:t> (</a:t>
            </a:r>
            <a:r>
              <a:rPr lang="en-US" sz="2100" dirty="0" err="1"/>
              <a:t>uvm_printer</a:t>
            </a:r>
            <a:r>
              <a:rPr lang="en-US" sz="2100" dirty="0"/>
              <a:t> printer)</a:t>
            </a:r>
          </a:p>
          <a:p>
            <a:pPr marL="486965" lvl="1" indent="-342900"/>
            <a:r>
              <a:rPr lang="en-US" sz="2100" dirty="0"/>
              <a:t>    static function </a:t>
            </a:r>
            <a:r>
              <a:rPr lang="en-US" sz="2100" dirty="0" err="1"/>
              <a:t>uvm_printer</a:t>
            </a:r>
            <a:r>
              <a:rPr lang="en-US" sz="2100" dirty="0"/>
              <a:t> </a:t>
            </a:r>
            <a:r>
              <a:rPr lang="en-US" sz="2100" dirty="0" err="1"/>
              <a:t>get_default</a:t>
            </a:r>
            <a:r>
              <a:rPr lang="en-US" sz="2100" dirty="0"/>
              <a:t>()</a:t>
            </a:r>
          </a:p>
          <a:p>
            <a:endParaRPr lang="en-US" sz="2100" dirty="0"/>
          </a:p>
          <a:p>
            <a:pPr marL="0" indent="0">
              <a:buNone/>
            </a:pPr>
            <a:r>
              <a:rPr lang="en-US" sz="2100" dirty="0"/>
              <a:t>Note that the default </a:t>
            </a:r>
            <a:r>
              <a:rPr lang="en-US" sz="2100" dirty="0" smtClean="0"/>
              <a:t>printer cannot </a:t>
            </a:r>
            <a:r>
              <a:rPr lang="en-US" sz="2100" dirty="0"/>
              <a:t>be NULL in </a:t>
            </a:r>
            <a:r>
              <a:rPr lang="en-US" sz="2100" dirty="0" smtClean="0"/>
              <a:t>1800.2</a:t>
            </a:r>
            <a:r>
              <a:rPr lang="en-US" sz="2100" dirty="0"/>
              <a:t>. </a:t>
            </a:r>
          </a:p>
          <a:p>
            <a:pPr marL="457200" lvl="1" indent="0">
              <a:buNone/>
            </a:pPr>
            <a:r>
              <a:rPr lang="en-US" sz="2100" dirty="0"/>
              <a:t>Change from UVM 1.2</a:t>
            </a:r>
          </a:p>
          <a:p>
            <a:pPr marL="457200" lvl="1" indent="0">
              <a:buNone/>
            </a:pPr>
            <a:endParaRPr lang="en-US" sz="2100" dirty="0"/>
          </a:p>
          <a:p>
            <a:pPr marL="0" indent="0">
              <a:buNone/>
            </a:pPr>
            <a:r>
              <a:rPr lang="en-US" sz="2100" dirty="0"/>
              <a:t>UVM </a:t>
            </a:r>
            <a:r>
              <a:rPr lang="en-US" sz="2100" dirty="0" smtClean="0"/>
              <a:t>printer </a:t>
            </a:r>
            <a:r>
              <a:rPr lang="en-US" sz="2100" dirty="0"/>
              <a:t>knobs is modified from UVM 1.2  </a:t>
            </a:r>
          </a:p>
          <a:p>
            <a:pPr lvl="1"/>
            <a:r>
              <a:rPr lang="en-US" sz="2100" dirty="0" err="1"/>
              <a:t>Accessor</a:t>
            </a:r>
            <a:r>
              <a:rPr lang="en-US" sz="2100" dirty="0"/>
              <a:t> methods are provided. </a:t>
            </a:r>
          </a:p>
          <a:p>
            <a:pPr lvl="1"/>
            <a:r>
              <a:rPr lang="en-US" sz="2100" dirty="0"/>
              <a:t>Functionality is provided in the base class</a:t>
            </a:r>
          </a:p>
          <a:p>
            <a:pPr lvl="1"/>
            <a:r>
              <a:rPr lang="en-US" sz="2100" dirty="0"/>
              <a:t>Will be backward compatible.</a:t>
            </a:r>
          </a:p>
          <a:p>
            <a:pPr lvl="1"/>
            <a:r>
              <a:rPr lang="en-US" sz="2100" dirty="0"/>
              <a:t>Relevant settings moved into each specific printer.</a:t>
            </a:r>
          </a:p>
          <a:p>
            <a:pPr marL="914400" lvl="2" indent="0">
              <a:buNone/>
            </a:pPr>
            <a:endParaRPr lang="en-US" dirty="0"/>
          </a:p>
          <a:p>
            <a:pPr marL="914400" lvl="2" indent="0">
              <a:buNone/>
            </a:pPr>
            <a:endParaRPr lang="en-US" dirty="0"/>
          </a:p>
        </p:txBody>
      </p:sp>
      <p:sp>
        <p:nvSpPr>
          <p:cNvPr id="4" name="Slide Number Placeholder 3"/>
          <p:cNvSpPr>
            <a:spLocks noGrp="1"/>
          </p:cNvSpPr>
          <p:nvPr>
            <p:ph type="sldNum" sz="quarter" idx="11"/>
          </p:nvPr>
        </p:nvSpPr>
        <p:spPr/>
        <p:txBody>
          <a:bodyPr/>
          <a:lstStyle/>
          <a:p>
            <a:fld id="{6B3B11BD-554D-7640-98E2-0177BA920371}" type="slidenum">
              <a:rPr lang="en-US" smtClean="0"/>
              <a:t>25</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9785" y="1493670"/>
            <a:ext cx="1005959" cy="754469"/>
          </a:xfrm>
          <a:prstGeom prst="rect">
            <a:avLst/>
          </a:prstGeom>
        </p:spPr>
      </p:pic>
      <p:sp>
        <p:nvSpPr>
          <p:cNvPr id="6" name="Cloud 5"/>
          <p:cNvSpPr/>
          <p:nvPr/>
        </p:nvSpPr>
        <p:spPr bwMode="auto">
          <a:xfrm>
            <a:off x="10363200" y="3086305"/>
            <a:ext cx="1265779" cy="952295"/>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
        <p:nvSpPr>
          <p:cNvPr id="7" name="Explosion: 14 Points 6"/>
          <p:cNvSpPr/>
          <p:nvPr/>
        </p:nvSpPr>
        <p:spPr>
          <a:xfrm>
            <a:off x="9982200" y="4191000"/>
            <a:ext cx="1930400" cy="1312718"/>
          </a:xfrm>
          <a:prstGeom prst="irregularSeal2">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0000"/>
                </a:solidFill>
              </a:rPr>
              <a:t>Simpler and easy to use</a:t>
            </a:r>
            <a:endParaRPr lang="en-US" sz="1050" dirty="0">
              <a:solidFill>
                <a:srgbClr val="FF0000"/>
              </a:solidFill>
            </a:endParaRPr>
          </a:p>
        </p:txBody>
      </p:sp>
    </p:spTree>
    <p:extLst>
      <p:ext uri="{BB962C8B-B14F-4D97-AF65-F5344CB8AC3E}">
        <p14:creationId xmlns:p14="http://schemas.microsoft.com/office/powerpoint/2010/main" val="23122481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Replacement for UVM printer knobs.</a:t>
            </a:r>
          </a:p>
        </p:txBody>
      </p:sp>
      <p:sp>
        <p:nvSpPr>
          <p:cNvPr id="3" name="Content Placeholder 2"/>
          <p:cNvSpPr>
            <a:spLocks noGrp="1"/>
          </p:cNvSpPr>
          <p:nvPr>
            <p:ph idx="1"/>
          </p:nvPr>
        </p:nvSpPr>
        <p:spPr>
          <a:xfrm>
            <a:off x="292102" y="1295400"/>
            <a:ext cx="11366500" cy="4876800"/>
          </a:xfrm>
        </p:spPr>
        <p:txBody>
          <a:bodyPr>
            <a:noAutofit/>
          </a:bodyPr>
          <a:lstStyle/>
          <a:p>
            <a:pPr marL="0" indent="0">
              <a:buNone/>
            </a:pPr>
            <a:r>
              <a:rPr lang="en-US" sz="1600" b="1" dirty="0"/>
              <a:t>Knobs are broken up to have settings as per relevant printers.         </a:t>
            </a:r>
          </a:p>
          <a:p>
            <a:pPr marL="0" indent="0">
              <a:buNone/>
            </a:pPr>
            <a:endParaRPr lang="en-US" sz="1600" dirty="0"/>
          </a:p>
          <a:p>
            <a:pPr marL="0" indent="0">
              <a:buNone/>
            </a:pPr>
            <a:r>
              <a:rPr lang="en-US" sz="1600" b="1" dirty="0"/>
              <a:t>A number of methods have been made a part of the </a:t>
            </a:r>
            <a:r>
              <a:rPr lang="en-US" sz="1600" b="1" dirty="0" err="1"/>
              <a:t>uvm_printer</a:t>
            </a:r>
            <a:r>
              <a:rPr lang="en-US" sz="1600" b="1" dirty="0"/>
              <a:t> class.</a:t>
            </a:r>
          </a:p>
          <a:p>
            <a:pPr marL="0" indent="0">
              <a:buNone/>
            </a:pPr>
            <a:r>
              <a:rPr lang="en-US" sz="1600" b="1" dirty="0"/>
              <a:t>These are accessor methods for settings in UVM printer knobs.</a:t>
            </a:r>
          </a:p>
          <a:p>
            <a:pPr marL="0" indent="0">
              <a:buNone/>
            </a:pPr>
            <a:r>
              <a:rPr lang="en-US" sz="1400" dirty="0"/>
              <a:t>         </a:t>
            </a:r>
            <a:r>
              <a:rPr lang="en-US" sz="1400" b="0" dirty="0"/>
              <a:t>virtual function void </a:t>
            </a:r>
            <a:r>
              <a:rPr lang="en-US" sz="1400" b="0" dirty="0" err="1"/>
              <a:t>set_begin_elements</a:t>
            </a:r>
            <a:r>
              <a:rPr lang="en-US" sz="1400" b="0" dirty="0"/>
              <a:t> (</a:t>
            </a:r>
            <a:r>
              <a:rPr lang="en-US" sz="1400" b="0" dirty="0" err="1"/>
              <a:t>int</a:t>
            </a:r>
            <a:r>
              <a:rPr lang="en-US" sz="1400" b="0" dirty="0"/>
              <a:t> elements = 5) </a:t>
            </a:r>
          </a:p>
          <a:p>
            <a:pPr marL="0" indent="0">
              <a:buNone/>
            </a:pPr>
            <a:r>
              <a:rPr lang="en-US" sz="1400" b="0" dirty="0"/>
              <a:t>        virtual function void </a:t>
            </a:r>
            <a:r>
              <a:rPr lang="en-US" sz="1400" b="0" dirty="0" err="1"/>
              <a:t>set_default_radix</a:t>
            </a:r>
            <a:r>
              <a:rPr lang="en-US" sz="1400" b="0" dirty="0"/>
              <a:t> (</a:t>
            </a:r>
            <a:r>
              <a:rPr lang="en-US" sz="1400" b="0" dirty="0" err="1"/>
              <a:t>uvm_radix_enum</a:t>
            </a:r>
            <a:r>
              <a:rPr lang="en-US" sz="1400" b="0" dirty="0"/>
              <a:t> radix) </a:t>
            </a:r>
          </a:p>
          <a:p>
            <a:pPr marL="0" indent="0">
              <a:buNone/>
            </a:pPr>
            <a:r>
              <a:rPr lang="en-US" sz="1400" b="0" dirty="0"/>
              <a:t>        virtual function void </a:t>
            </a:r>
            <a:r>
              <a:rPr lang="en-US" sz="1400" b="0" dirty="0" err="1"/>
              <a:t>set_end_elements</a:t>
            </a:r>
            <a:r>
              <a:rPr lang="en-US" sz="1400" b="0" dirty="0"/>
              <a:t> (</a:t>
            </a:r>
            <a:r>
              <a:rPr lang="en-US" sz="1400" b="0" dirty="0" err="1"/>
              <a:t>int</a:t>
            </a:r>
            <a:r>
              <a:rPr lang="en-US" sz="1400" b="0" dirty="0"/>
              <a:t> elements = 5) </a:t>
            </a:r>
          </a:p>
          <a:p>
            <a:pPr marL="0" indent="0">
              <a:buNone/>
            </a:pPr>
            <a:r>
              <a:rPr lang="en-US" sz="1400" b="0" dirty="0"/>
              <a:t>        virtual function void </a:t>
            </a:r>
            <a:r>
              <a:rPr lang="en-US" sz="1400" b="0" dirty="0" err="1"/>
              <a:t>set_file</a:t>
            </a:r>
            <a:r>
              <a:rPr lang="en-US" sz="1400" b="0" dirty="0"/>
              <a:t> (UVM_FILE </a:t>
            </a:r>
            <a:r>
              <a:rPr lang="en-US" sz="1400" b="0" dirty="0" err="1"/>
              <a:t>fl</a:t>
            </a:r>
            <a:r>
              <a:rPr lang="en-US" sz="1400" b="0" dirty="0"/>
              <a:t>) </a:t>
            </a:r>
          </a:p>
          <a:p>
            <a:pPr marL="0" indent="0">
              <a:buNone/>
            </a:pPr>
            <a:r>
              <a:rPr lang="en-US" sz="1400" b="0" dirty="0"/>
              <a:t>        virtual function void </a:t>
            </a:r>
            <a:r>
              <a:rPr lang="en-US" sz="1400" b="0" dirty="0" err="1"/>
              <a:t>set_id_enabled</a:t>
            </a:r>
            <a:r>
              <a:rPr lang="en-US" sz="1400" b="0" dirty="0"/>
              <a:t> (bit enabled) </a:t>
            </a:r>
          </a:p>
          <a:p>
            <a:pPr marL="0" indent="0">
              <a:buNone/>
            </a:pPr>
            <a:r>
              <a:rPr lang="en-US" sz="1400" b="0" dirty="0"/>
              <a:t>        virtual function void </a:t>
            </a:r>
            <a:r>
              <a:rPr lang="en-US" sz="1400" b="0" dirty="0" err="1"/>
              <a:t>set_line_prefix</a:t>
            </a:r>
            <a:r>
              <a:rPr lang="en-US" sz="1400" b="0" dirty="0"/>
              <a:t> (string prefix) </a:t>
            </a:r>
          </a:p>
          <a:p>
            <a:pPr marL="0" indent="0">
              <a:buNone/>
            </a:pPr>
            <a:r>
              <a:rPr lang="en-US" sz="1400" b="0" dirty="0"/>
              <a:t>        virtual function void </a:t>
            </a:r>
            <a:r>
              <a:rPr lang="en-US" sz="1400" b="0" dirty="0" err="1"/>
              <a:t>set_max_depth</a:t>
            </a:r>
            <a:r>
              <a:rPr lang="en-US" sz="1400" b="0" dirty="0"/>
              <a:t> (</a:t>
            </a:r>
            <a:r>
              <a:rPr lang="en-US" sz="1400" b="0" dirty="0" err="1"/>
              <a:t>int</a:t>
            </a:r>
            <a:r>
              <a:rPr lang="en-US" sz="1400" b="0" dirty="0"/>
              <a:t> depth) </a:t>
            </a:r>
          </a:p>
          <a:p>
            <a:pPr marL="0" indent="0">
              <a:buNone/>
            </a:pPr>
            <a:r>
              <a:rPr lang="en-US" sz="1400" b="0" dirty="0"/>
              <a:t>        virtual function void </a:t>
            </a:r>
            <a:r>
              <a:rPr lang="en-US" sz="1400" b="0" dirty="0" err="1"/>
              <a:t>set_name_enabled</a:t>
            </a:r>
            <a:r>
              <a:rPr lang="en-US" sz="1400" b="0" dirty="0"/>
              <a:t> (bit enabled) </a:t>
            </a:r>
          </a:p>
          <a:p>
            <a:pPr marL="0" indent="0">
              <a:buNone/>
            </a:pPr>
            <a:r>
              <a:rPr lang="en-US" sz="1400" b="0" dirty="0"/>
              <a:t>        virtual function void </a:t>
            </a:r>
            <a:r>
              <a:rPr lang="en-US" sz="1400" b="0" dirty="0" err="1"/>
              <a:t>set_radix_enabled</a:t>
            </a:r>
            <a:r>
              <a:rPr lang="en-US" sz="1400" b="0" dirty="0"/>
              <a:t> (bit enabled) </a:t>
            </a:r>
          </a:p>
          <a:p>
            <a:pPr marL="0" indent="0">
              <a:buNone/>
            </a:pPr>
            <a:r>
              <a:rPr lang="en-US" sz="1400" b="0" dirty="0"/>
              <a:t>        virtual function void </a:t>
            </a:r>
            <a:r>
              <a:rPr lang="en-US" sz="1400" b="0" dirty="0" err="1"/>
              <a:t>set_radix_string</a:t>
            </a:r>
            <a:r>
              <a:rPr lang="en-US" sz="1400" b="0" dirty="0"/>
              <a:t> (</a:t>
            </a:r>
            <a:r>
              <a:rPr lang="en-US" sz="1400" b="0" dirty="0" err="1"/>
              <a:t>uvm_radix_enum</a:t>
            </a:r>
            <a:r>
              <a:rPr lang="en-US" sz="1400" b="0" dirty="0"/>
              <a:t> radix, string prefix) </a:t>
            </a:r>
          </a:p>
          <a:p>
            <a:pPr marL="0" indent="0">
              <a:buNone/>
            </a:pPr>
            <a:r>
              <a:rPr lang="en-US" sz="1400" b="0" dirty="0"/>
              <a:t>        virtual function void </a:t>
            </a:r>
            <a:r>
              <a:rPr lang="en-US" sz="1400" b="0" dirty="0" err="1"/>
              <a:t>set_recursion_policy</a:t>
            </a:r>
            <a:r>
              <a:rPr lang="en-US" sz="1400" b="0" dirty="0"/>
              <a:t> (</a:t>
            </a:r>
            <a:r>
              <a:rPr lang="en-US" sz="1400" b="0" dirty="0" err="1"/>
              <a:t>uvm_recursion_policy_enum</a:t>
            </a:r>
            <a:r>
              <a:rPr lang="en-US" sz="1400" b="0" dirty="0"/>
              <a:t> policy) </a:t>
            </a:r>
          </a:p>
          <a:p>
            <a:pPr marL="0" indent="0">
              <a:buNone/>
            </a:pPr>
            <a:r>
              <a:rPr lang="en-US" sz="1400" b="0" dirty="0"/>
              <a:t>        virtual function void </a:t>
            </a:r>
            <a:r>
              <a:rPr lang="en-US" sz="1400" b="0" dirty="0" err="1"/>
              <a:t>set_root_enabled</a:t>
            </a:r>
            <a:r>
              <a:rPr lang="en-US" sz="1400" b="0" dirty="0"/>
              <a:t> (bit enabled) </a:t>
            </a:r>
          </a:p>
          <a:p>
            <a:pPr marL="0" indent="0">
              <a:buNone/>
            </a:pPr>
            <a:r>
              <a:rPr lang="en-US" sz="1400" b="0" dirty="0"/>
              <a:t>        virtual function void </a:t>
            </a:r>
            <a:r>
              <a:rPr lang="en-US" sz="1400" b="0" dirty="0" err="1"/>
              <a:t>set_size_enabled</a:t>
            </a:r>
            <a:r>
              <a:rPr lang="en-US" sz="1400" b="0" dirty="0"/>
              <a:t> (bit enabled) </a:t>
            </a:r>
          </a:p>
          <a:p>
            <a:pPr marL="0" indent="0">
              <a:buNone/>
            </a:pPr>
            <a:r>
              <a:rPr lang="en-US" sz="1400" b="0" dirty="0"/>
              <a:t>        virtual function void </a:t>
            </a:r>
            <a:r>
              <a:rPr lang="en-US" sz="1400" b="0" dirty="0" err="1"/>
              <a:t>set_type_name_enabled</a:t>
            </a:r>
            <a:r>
              <a:rPr lang="en-US" sz="1400" b="0" dirty="0"/>
              <a:t> (bit enabled) </a:t>
            </a:r>
          </a:p>
          <a:p>
            <a:endParaRPr lang="en-US" sz="1100" dirty="0"/>
          </a:p>
        </p:txBody>
      </p:sp>
      <p:sp>
        <p:nvSpPr>
          <p:cNvPr id="4" name="Slide Number Placeholder 3"/>
          <p:cNvSpPr>
            <a:spLocks noGrp="1"/>
          </p:cNvSpPr>
          <p:nvPr>
            <p:ph type="sldNum" sz="quarter" idx="11"/>
          </p:nvPr>
        </p:nvSpPr>
        <p:spPr/>
        <p:txBody>
          <a:bodyPr/>
          <a:lstStyle/>
          <a:p>
            <a:fld id="{6B3B11BD-554D-7640-98E2-0177BA920371}" type="slidenum">
              <a:rPr lang="en-US" smtClean="0"/>
              <a:t>26</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9785" y="1493670"/>
            <a:ext cx="1005959" cy="754469"/>
          </a:xfrm>
          <a:prstGeom prst="rect">
            <a:avLst/>
          </a:prstGeom>
        </p:spPr>
      </p:pic>
      <p:sp>
        <p:nvSpPr>
          <p:cNvPr id="6" name="Cloud 5"/>
          <p:cNvSpPr/>
          <p:nvPr/>
        </p:nvSpPr>
        <p:spPr bwMode="auto">
          <a:xfrm>
            <a:off x="10789784" y="360714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20149766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uvm_line_printer</a:t>
            </a:r>
            <a:r>
              <a:rPr lang="en-US" dirty="0"/>
              <a:t> </a:t>
            </a:r>
          </a:p>
        </p:txBody>
      </p:sp>
      <p:sp>
        <p:nvSpPr>
          <p:cNvPr id="3" name="Content Placeholder 2"/>
          <p:cNvSpPr>
            <a:spLocks noGrp="1"/>
          </p:cNvSpPr>
          <p:nvPr>
            <p:ph idx="1"/>
          </p:nvPr>
        </p:nvSpPr>
        <p:spPr>
          <a:xfrm>
            <a:off x="609600" y="1447800"/>
            <a:ext cx="9906000" cy="5029199"/>
          </a:xfrm>
        </p:spPr>
        <p:txBody>
          <a:bodyPr>
            <a:normAutofit/>
          </a:bodyPr>
          <a:lstStyle/>
          <a:p>
            <a:pPr marL="0" indent="0">
              <a:buNone/>
            </a:pPr>
            <a:r>
              <a:rPr lang="en-US" sz="2000" dirty="0"/>
              <a:t>Portion of the printer knobs relevant to the line printer are in this class.</a:t>
            </a:r>
          </a:p>
          <a:p>
            <a:pPr marL="0" indent="0">
              <a:buNone/>
            </a:pPr>
            <a:endParaRPr lang="en-US" sz="2000" dirty="0"/>
          </a:p>
          <a:p>
            <a:pPr marL="0" indent="0">
              <a:buNone/>
            </a:pPr>
            <a:r>
              <a:rPr lang="en-US" sz="2000" dirty="0"/>
              <a:t>         static function </a:t>
            </a:r>
            <a:r>
              <a:rPr lang="en-US" sz="2000" dirty="0" err="1"/>
              <a:t>uvm_line_printer</a:t>
            </a:r>
            <a:r>
              <a:rPr lang="en-US" sz="2000" dirty="0"/>
              <a:t> </a:t>
            </a:r>
            <a:r>
              <a:rPr lang="en-US" sz="2000" dirty="0" err="1"/>
              <a:t>get_default</a:t>
            </a:r>
            <a:r>
              <a:rPr lang="en-US" sz="2000" dirty="0"/>
              <a:t>()</a:t>
            </a:r>
          </a:p>
          <a:p>
            <a:pPr marL="0" indent="0">
              <a:buNone/>
            </a:pPr>
            <a:r>
              <a:rPr lang="en-US" sz="2000" dirty="0"/>
              <a:t>        static function void </a:t>
            </a:r>
            <a:r>
              <a:rPr lang="en-US" sz="2000" dirty="0" err="1"/>
              <a:t>set_default</a:t>
            </a:r>
            <a:r>
              <a:rPr lang="en-US" sz="2000" dirty="0"/>
              <a:t> (</a:t>
            </a:r>
            <a:r>
              <a:rPr lang="en-US" sz="2000" dirty="0" err="1"/>
              <a:t>uvm_line_printer</a:t>
            </a:r>
            <a:r>
              <a:rPr lang="en-US" sz="2000" dirty="0"/>
              <a:t> printer)</a:t>
            </a:r>
          </a:p>
          <a:p>
            <a:pPr marL="0" indent="0">
              <a:buNone/>
            </a:pPr>
            <a:r>
              <a:rPr lang="en-US" sz="2000" dirty="0"/>
              <a:t>        virtual function string </a:t>
            </a:r>
            <a:r>
              <a:rPr lang="en-US" sz="2000" dirty="0" err="1"/>
              <a:t>get_separators</a:t>
            </a:r>
            <a:r>
              <a:rPr lang="en-US" sz="2000" dirty="0"/>
              <a:t>()</a:t>
            </a:r>
          </a:p>
          <a:p>
            <a:pPr marL="0" indent="0">
              <a:buNone/>
            </a:pPr>
            <a:r>
              <a:rPr lang="en-US" sz="2000" dirty="0"/>
              <a:t>        virtual function void </a:t>
            </a:r>
            <a:r>
              <a:rPr lang="en-US" sz="2000" dirty="0" err="1"/>
              <a:t>set_separators</a:t>
            </a:r>
            <a:r>
              <a:rPr lang="en-US" sz="2000" dirty="0"/>
              <a:t> (string separators)</a:t>
            </a:r>
          </a:p>
        </p:txBody>
      </p:sp>
      <p:sp>
        <p:nvSpPr>
          <p:cNvPr id="4" name="Slide Number Placeholder 3"/>
          <p:cNvSpPr>
            <a:spLocks noGrp="1"/>
          </p:cNvSpPr>
          <p:nvPr>
            <p:ph type="sldNum" sz="quarter" idx="11"/>
          </p:nvPr>
        </p:nvSpPr>
        <p:spPr/>
        <p:txBody>
          <a:bodyPr/>
          <a:lstStyle/>
          <a:p>
            <a:fld id="{6B3B11BD-554D-7640-98E2-0177BA920371}" type="slidenum">
              <a:rPr lang="en-US" smtClean="0"/>
              <a:t>27</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9785" y="1493670"/>
            <a:ext cx="1005959" cy="754469"/>
          </a:xfrm>
          <a:prstGeom prst="rect">
            <a:avLst/>
          </a:prstGeom>
        </p:spPr>
      </p:pic>
      <p:sp>
        <p:nvSpPr>
          <p:cNvPr id="6" name="Cloud 5"/>
          <p:cNvSpPr/>
          <p:nvPr/>
        </p:nvSpPr>
        <p:spPr bwMode="auto">
          <a:xfrm>
            <a:off x="10464800" y="2672214"/>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
        <p:nvSpPr>
          <p:cNvPr id="9" name="TextBox 8"/>
          <p:cNvSpPr txBox="1"/>
          <p:nvPr/>
        </p:nvSpPr>
        <p:spPr>
          <a:xfrm>
            <a:off x="609600" y="3810000"/>
            <a:ext cx="4132261" cy="2492990"/>
          </a:xfrm>
          <a:prstGeom prst="rect">
            <a:avLst/>
          </a:prstGeom>
          <a:noFill/>
        </p:spPr>
        <p:txBody>
          <a:bodyPr wrap="none" rtlCol="0">
            <a:spAutoFit/>
          </a:bodyPr>
          <a:lstStyle/>
          <a:p>
            <a:r>
              <a:rPr lang="en-US" sz="1200" b="1" dirty="0"/>
              <a:t>UVM 1.2</a:t>
            </a:r>
          </a:p>
          <a:p>
            <a:r>
              <a:rPr lang="en-US" sz="1200" dirty="0" err="1"/>
              <a:t>uvm_line_printer</a:t>
            </a:r>
            <a:r>
              <a:rPr lang="en-US" sz="1200" dirty="0"/>
              <a:t> </a:t>
            </a:r>
            <a:r>
              <a:rPr lang="en-US" sz="1200" dirty="0" err="1"/>
              <a:t>local_line_printer</a:t>
            </a:r>
            <a:r>
              <a:rPr lang="en-US" sz="1200" dirty="0"/>
              <a:t> = new;</a:t>
            </a:r>
          </a:p>
          <a:p>
            <a:endParaRPr lang="en-US" sz="1200" dirty="0"/>
          </a:p>
          <a:p>
            <a:r>
              <a:rPr lang="en-US" sz="1200" dirty="0" err="1"/>
              <a:t>simple_packet</a:t>
            </a:r>
            <a:r>
              <a:rPr lang="en-US" sz="1200" dirty="0"/>
              <a:t> </a:t>
            </a:r>
            <a:r>
              <a:rPr lang="en-US" sz="1200" dirty="0" err="1"/>
              <a:t>pkt</a:t>
            </a:r>
            <a:r>
              <a:rPr lang="en-US" sz="1200" dirty="0"/>
              <a:t> = new("</a:t>
            </a:r>
            <a:r>
              <a:rPr lang="en-US" sz="1200" dirty="0" err="1"/>
              <a:t>simple_packet_live</a:t>
            </a:r>
            <a:r>
              <a:rPr lang="en-US" sz="1200" dirty="0"/>
              <a:t>");</a:t>
            </a:r>
          </a:p>
          <a:p>
            <a:endParaRPr lang="en-US" sz="1200" dirty="0"/>
          </a:p>
          <a:p>
            <a:r>
              <a:rPr lang="en-US" sz="1200" dirty="0"/>
              <a:t>initial begin</a:t>
            </a:r>
          </a:p>
          <a:p>
            <a:r>
              <a:rPr lang="en-US" sz="1200" dirty="0" err="1"/>
              <a:t>pkt.randomize</a:t>
            </a:r>
            <a:r>
              <a:rPr lang="en-US" sz="1200" dirty="0"/>
              <a:t>();</a:t>
            </a:r>
          </a:p>
          <a:p>
            <a:r>
              <a:rPr lang="en-US" sz="1200" dirty="0"/>
              <a:t>                </a:t>
            </a:r>
            <a:r>
              <a:rPr lang="en-US" sz="1200" dirty="0" err="1"/>
              <a:t>pkt.print</a:t>
            </a:r>
            <a:r>
              <a:rPr lang="en-US" sz="1200" dirty="0"/>
              <a:t>();</a:t>
            </a:r>
          </a:p>
          <a:p>
            <a:r>
              <a:rPr lang="en-US" sz="1200" dirty="0"/>
              <a:t>                </a:t>
            </a:r>
            <a:r>
              <a:rPr lang="en-US" sz="1200" dirty="0" err="1"/>
              <a:t>uvm_default_printer</a:t>
            </a:r>
            <a:r>
              <a:rPr lang="en-US" sz="1200" dirty="0"/>
              <a:t> = </a:t>
            </a:r>
            <a:r>
              <a:rPr lang="en-US" sz="1200" dirty="0" err="1"/>
              <a:t>uvm_default_line_printer</a:t>
            </a:r>
            <a:r>
              <a:rPr lang="en-US" sz="1200" dirty="0"/>
              <a:t>;</a:t>
            </a:r>
          </a:p>
          <a:p>
            <a:r>
              <a:rPr lang="en-US" sz="1200" dirty="0"/>
              <a:t>                </a:t>
            </a:r>
            <a:r>
              <a:rPr lang="en-US" sz="1200" dirty="0" err="1"/>
              <a:t>pkt.print</a:t>
            </a:r>
            <a:r>
              <a:rPr lang="en-US" sz="1200" dirty="0"/>
              <a:t>();</a:t>
            </a:r>
          </a:p>
          <a:p>
            <a:r>
              <a:rPr lang="en-US" sz="1200" dirty="0"/>
              <a:t>                </a:t>
            </a:r>
            <a:r>
              <a:rPr lang="en-US" sz="1200" dirty="0" err="1"/>
              <a:t>local_line_printer.knobs.seperators</a:t>
            </a:r>
            <a:r>
              <a:rPr lang="en-US" sz="1200" dirty="0"/>
              <a:t> = “ “;</a:t>
            </a:r>
          </a:p>
          <a:p>
            <a:r>
              <a:rPr lang="en-US" sz="1200" dirty="0"/>
              <a:t>                 </a:t>
            </a:r>
            <a:r>
              <a:rPr lang="en-US" sz="1200" dirty="0" err="1"/>
              <a:t>pkt.print</a:t>
            </a:r>
            <a:r>
              <a:rPr lang="en-US" sz="1200" dirty="0"/>
              <a:t>(</a:t>
            </a:r>
            <a:r>
              <a:rPr lang="en-US" sz="1200" dirty="0" err="1"/>
              <a:t>local_line_printer</a:t>
            </a:r>
            <a:r>
              <a:rPr lang="en-US" sz="1200" dirty="0"/>
              <a:t>);</a:t>
            </a:r>
          </a:p>
          <a:p>
            <a:r>
              <a:rPr lang="en-US" sz="1200" dirty="0"/>
              <a:t>        end</a:t>
            </a:r>
          </a:p>
        </p:txBody>
      </p:sp>
      <p:sp>
        <p:nvSpPr>
          <p:cNvPr id="10" name="TextBox 9"/>
          <p:cNvSpPr txBox="1"/>
          <p:nvPr/>
        </p:nvSpPr>
        <p:spPr>
          <a:xfrm>
            <a:off x="5994400" y="3921711"/>
            <a:ext cx="3632412" cy="2292935"/>
          </a:xfrm>
          <a:prstGeom prst="rect">
            <a:avLst/>
          </a:prstGeom>
          <a:noFill/>
        </p:spPr>
        <p:txBody>
          <a:bodyPr wrap="none" rtlCol="0">
            <a:spAutoFit/>
          </a:bodyPr>
          <a:lstStyle/>
          <a:p>
            <a:r>
              <a:rPr lang="en-US" sz="1100" b="1" dirty="0" smtClean="0"/>
              <a:t>1800.2</a:t>
            </a:r>
            <a:endParaRPr lang="en-US" sz="1100" b="1" dirty="0"/>
          </a:p>
          <a:p>
            <a:r>
              <a:rPr lang="en-US" sz="1100" dirty="0" err="1"/>
              <a:t>uvm_line_printer</a:t>
            </a:r>
            <a:r>
              <a:rPr lang="en-US" sz="1100" dirty="0"/>
              <a:t> </a:t>
            </a:r>
            <a:r>
              <a:rPr lang="en-US" sz="1100" dirty="0" err="1"/>
              <a:t>local_line_printer</a:t>
            </a:r>
            <a:r>
              <a:rPr lang="en-US" sz="1100" dirty="0"/>
              <a:t> = new;</a:t>
            </a:r>
          </a:p>
          <a:p>
            <a:endParaRPr lang="en-US" sz="1100" dirty="0"/>
          </a:p>
          <a:p>
            <a:r>
              <a:rPr lang="en-US" sz="1100" dirty="0" err="1"/>
              <a:t>simple_packet</a:t>
            </a:r>
            <a:r>
              <a:rPr lang="en-US" sz="1100" dirty="0"/>
              <a:t> </a:t>
            </a:r>
            <a:r>
              <a:rPr lang="en-US" sz="1100" dirty="0" err="1"/>
              <a:t>pkt</a:t>
            </a:r>
            <a:r>
              <a:rPr lang="en-US" sz="1100" dirty="0"/>
              <a:t> = new("</a:t>
            </a:r>
            <a:r>
              <a:rPr lang="en-US" sz="1100" dirty="0" err="1"/>
              <a:t>simple_packet_live</a:t>
            </a:r>
            <a:r>
              <a:rPr lang="en-US" sz="1100" dirty="0"/>
              <a:t>");</a:t>
            </a:r>
          </a:p>
          <a:p>
            <a:endParaRPr lang="en-US" sz="1100" dirty="0"/>
          </a:p>
          <a:p>
            <a:r>
              <a:rPr lang="en-US" sz="1100" dirty="0"/>
              <a:t>initial begin</a:t>
            </a:r>
          </a:p>
          <a:p>
            <a:r>
              <a:rPr lang="en-US" sz="1100" dirty="0" err="1"/>
              <a:t>pkt.randomize</a:t>
            </a:r>
            <a:r>
              <a:rPr lang="en-US" sz="1100" dirty="0"/>
              <a:t>();</a:t>
            </a:r>
          </a:p>
          <a:p>
            <a:r>
              <a:rPr lang="en-US" sz="1100" dirty="0"/>
              <a:t>                </a:t>
            </a:r>
            <a:r>
              <a:rPr lang="en-US" sz="1200" dirty="0" err="1"/>
              <a:t>pkt.print</a:t>
            </a:r>
            <a:r>
              <a:rPr lang="en-US" sz="1100" dirty="0"/>
              <a:t>();</a:t>
            </a:r>
          </a:p>
          <a:p>
            <a:r>
              <a:rPr lang="en-US" sz="1100" b="1" dirty="0"/>
              <a:t>	 </a:t>
            </a:r>
            <a:r>
              <a:rPr lang="en-US" sz="1100" b="1" dirty="0" err="1"/>
              <a:t>local_line_printer.set_default</a:t>
            </a:r>
            <a:r>
              <a:rPr lang="en-US" sz="1100" b="1" dirty="0"/>
              <a:t>();</a:t>
            </a:r>
          </a:p>
          <a:p>
            <a:r>
              <a:rPr lang="en-US" sz="1100" dirty="0"/>
              <a:t>                         </a:t>
            </a:r>
            <a:r>
              <a:rPr lang="en-US" sz="1100" dirty="0" err="1"/>
              <a:t>pkt.print</a:t>
            </a:r>
            <a:r>
              <a:rPr lang="en-US" sz="1100" dirty="0"/>
              <a:t>();</a:t>
            </a:r>
          </a:p>
          <a:p>
            <a:r>
              <a:rPr lang="en-US" sz="1100" b="1" dirty="0"/>
              <a:t>	</a:t>
            </a:r>
            <a:r>
              <a:rPr lang="en-US" sz="1100" b="1" dirty="0" err="1"/>
              <a:t>local_line_printer.set_seperators</a:t>
            </a:r>
            <a:r>
              <a:rPr lang="en-US" sz="1100" b="1" dirty="0"/>
              <a:t>(“ “);</a:t>
            </a:r>
          </a:p>
          <a:p>
            <a:r>
              <a:rPr lang="en-US" sz="1100" dirty="0"/>
              <a:t>	</a:t>
            </a:r>
            <a:r>
              <a:rPr lang="en-US" sz="1100" dirty="0" err="1"/>
              <a:t>pkt.print</a:t>
            </a:r>
            <a:r>
              <a:rPr lang="en-US" sz="1100" dirty="0"/>
              <a:t>(</a:t>
            </a:r>
            <a:r>
              <a:rPr lang="en-US" sz="1100" dirty="0" err="1"/>
              <a:t>local_line_printer</a:t>
            </a:r>
            <a:r>
              <a:rPr lang="en-US" sz="1100" dirty="0"/>
              <a:t>);</a:t>
            </a:r>
          </a:p>
          <a:p>
            <a:r>
              <a:rPr lang="en-US" sz="1100" dirty="0"/>
              <a:t>        end</a:t>
            </a:r>
          </a:p>
        </p:txBody>
      </p:sp>
      <p:cxnSp>
        <p:nvCxnSpPr>
          <p:cNvPr id="12" name="Straight Arrow Connector 11"/>
          <p:cNvCxnSpPr/>
          <p:nvPr/>
        </p:nvCxnSpPr>
        <p:spPr>
          <a:xfrm>
            <a:off x="4775200" y="4876800"/>
            <a:ext cx="1016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Explosion: 14 Points 10"/>
          <p:cNvSpPr/>
          <p:nvPr/>
        </p:nvSpPr>
        <p:spPr>
          <a:xfrm>
            <a:off x="9855201" y="4343400"/>
            <a:ext cx="2184399" cy="1600200"/>
          </a:xfrm>
          <a:prstGeom prst="irregularSeal2">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0000"/>
                </a:solidFill>
              </a:rPr>
              <a:t>Easier to use/Customize</a:t>
            </a:r>
            <a:endParaRPr lang="en-US" sz="1050" dirty="0">
              <a:solidFill>
                <a:srgbClr val="FF0000"/>
              </a:solidFill>
            </a:endParaRPr>
          </a:p>
        </p:txBody>
      </p:sp>
    </p:spTree>
    <p:extLst>
      <p:ext uri="{BB962C8B-B14F-4D97-AF65-F5344CB8AC3E}">
        <p14:creationId xmlns:p14="http://schemas.microsoft.com/office/powerpoint/2010/main" val="3095334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uvm_table_printer</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Portion of the printer knobs relevant to </a:t>
            </a:r>
            <a:r>
              <a:rPr lang="en-US" sz="2000"/>
              <a:t>the table </a:t>
            </a:r>
            <a:r>
              <a:rPr lang="en-US" sz="2000" dirty="0"/>
              <a:t>printer are in this class.</a:t>
            </a:r>
          </a:p>
          <a:p>
            <a:pPr marL="0" indent="0">
              <a:buNone/>
            </a:pPr>
            <a:endParaRPr lang="en-US" sz="2000" dirty="0"/>
          </a:p>
          <a:p>
            <a:pPr marL="0" indent="0">
              <a:buNone/>
            </a:pPr>
            <a:r>
              <a:rPr lang="en-US" sz="1600" dirty="0"/>
              <a:t>static </a:t>
            </a:r>
            <a:r>
              <a:rPr lang="en-US" sz="1600"/>
              <a:t>function uvm_table_printer </a:t>
            </a:r>
            <a:r>
              <a:rPr lang="en-US" sz="1600" dirty="0" err="1"/>
              <a:t>get_default</a:t>
            </a:r>
            <a:r>
              <a:rPr lang="en-US" sz="1600" dirty="0"/>
              <a:t>()</a:t>
            </a:r>
          </a:p>
          <a:p>
            <a:pPr marL="0" indent="0">
              <a:buNone/>
            </a:pPr>
            <a:r>
              <a:rPr lang="en-US" sz="1600" dirty="0"/>
              <a:t>        static function void </a:t>
            </a:r>
            <a:r>
              <a:rPr lang="en-US" sz="1600" dirty="0" err="1"/>
              <a:t>set_default</a:t>
            </a:r>
            <a:r>
              <a:rPr lang="en-US" sz="1600" dirty="0"/>
              <a:t> </a:t>
            </a:r>
            <a:r>
              <a:rPr lang="en-US" sz="1600"/>
              <a:t>(uvm_table_printer </a:t>
            </a:r>
            <a:r>
              <a:rPr lang="en-US" sz="1600" dirty="0"/>
              <a:t>printer)</a:t>
            </a:r>
          </a:p>
          <a:p>
            <a:pPr marL="0" indent="0">
              <a:buNone/>
            </a:pPr>
            <a:r>
              <a:rPr lang="en-US" sz="1600" dirty="0"/>
              <a:t>        virtual function </a:t>
            </a:r>
            <a:r>
              <a:rPr lang="en-US" sz="1600" dirty="0" err="1"/>
              <a:t>int</a:t>
            </a:r>
            <a:r>
              <a:rPr lang="en-US" sz="1600" dirty="0"/>
              <a:t> </a:t>
            </a:r>
            <a:r>
              <a:rPr lang="en-US" sz="1600" dirty="0" err="1"/>
              <a:t>get_indent</a:t>
            </a:r>
            <a:r>
              <a:rPr lang="en-US" sz="1600" dirty="0"/>
              <a:t>()</a:t>
            </a:r>
          </a:p>
          <a:p>
            <a:pPr marL="0" indent="0">
              <a:buNone/>
            </a:pPr>
            <a:r>
              <a:rPr lang="en-US" sz="1600" dirty="0"/>
              <a:t>       virtual function void </a:t>
            </a:r>
            <a:r>
              <a:rPr lang="en-US" sz="1600" dirty="0" err="1"/>
              <a:t>set_indent</a:t>
            </a:r>
            <a:r>
              <a:rPr lang="en-US" sz="1600" dirty="0"/>
              <a:t> (</a:t>
            </a:r>
            <a:r>
              <a:rPr lang="en-US" sz="1600" dirty="0" err="1"/>
              <a:t>int</a:t>
            </a:r>
            <a:r>
              <a:rPr lang="en-US" sz="1600" dirty="0"/>
              <a:t> indent)</a:t>
            </a:r>
          </a:p>
        </p:txBody>
      </p:sp>
      <p:sp>
        <p:nvSpPr>
          <p:cNvPr id="4" name="Slide Number Placeholder 3"/>
          <p:cNvSpPr>
            <a:spLocks noGrp="1"/>
          </p:cNvSpPr>
          <p:nvPr>
            <p:ph type="sldNum" sz="quarter" idx="11"/>
          </p:nvPr>
        </p:nvSpPr>
        <p:spPr/>
        <p:txBody>
          <a:bodyPr/>
          <a:lstStyle/>
          <a:p>
            <a:fld id="{6B3B11BD-554D-7640-98E2-0177BA920371}" type="slidenum">
              <a:rPr lang="en-US" smtClean="0"/>
              <a:t>28</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9785" y="1493670"/>
            <a:ext cx="1005959" cy="754469"/>
          </a:xfrm>
          <a:prstGeom prst="rect">
            <a:avLst/>
          </a:prstGeom>
        </p:spPr>
      </p:pic>
      <p:sp>
        <p:nvSpPr>
          <p:cNvPr id="6" name="Cloud 5"/>
          <p:cNvSpPr/>
          <p:nvPr/>
        </p:nvSpPr>
        <p:spPr bwMode="auto">
          <a:xfrm>
            <a:off x="10789784" y="360714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grpSp>
        <p:nvGrpSpPr>
          <p:cNvPr id="13" name="Group 12"/>
          <p:cNvGrpSpPr/>
          <p:nvPr/>
        </p:nvGrpSpPr>
        <p:grpSpPr>
          <a:xfrm>
            <a:off x="101601" y="3972343"/>
            <a:ext cx="9051181" cy="2292935"/>
            <a:chOff x="76200" y="3480296"/>
            <a:chExt cx="6788386" cy="2292935"/>
          </a:xfrm>
        </p:grpSpPr>
        <p:sp>
          <p:nvSpPr>
            <p:cNvPr id="8" name="TextBox 7"/>
            <p:cNvSpPr txBox="1"/>
            <p:nvPr/>
          </p:nvSpPr>
          <p:spPr>
            <a:xfrm>
              <a:off x="4495800" y="3480296"/>
              <a:ext cx="2368786" cy="2123658"/>
            </a:xfrm>
            <a:prstGeom prst="rect">
              <a:avLst/>
            </a:prstGeom>
            <a:noFill/>
          </p:spPr>
          <p:txBody>
            <a:bodyPr wrap="none" rtlCol="0">
              <a:spAutoFit/>
            </a:bodyPr>
            <a:lstStyle/>
            <a:p>
              <a:r>
                <a:rPr lang="en-US" sz="1100" b="1" dirty="0" smtClean="0"/>
                <a:t>1800.2 </a:t>
              </a:r>
              <a:endParaRPr lang="en-US" sz="1100" b="1" dirty="0"/>
            </a:p>
            <a:p>
              <a:r>
                <a:rPr lang="en-US" sz="1100" dirty="0" err="1"/>
                <a:t>uvm_table_printer</a:t>
              </a:r>
              <a:r>
                <a:rPr lang="en-US" sz="1100" dirty="0"/>
                <a:t> </a:t>
              </a:r>
              <a:r>
                <a:rPr lang="en-US" sz="1100" dirty="0" err="1"/>
                <a:t>local_table_printer</a:t>
              </a:r>
              <a:r>
                <a:rPr lang="en-US" sz="1100" dirty="0"/>
                <a:t> = new;</a:t>
              </a:r>
            </a:p>
            <a:p>
              <a:endParaRPr lang="en-US" sz="1100" dirty="0"/>
            </a:p>
            <a:p>
              <a:r>
                <a:rPr lang="en-US" sz="1100" dirty="0" err="1"/>
                <a:t>simple_packet</a:t>
              </a:r>
              <a:r>
                <a:rPr lang="en-US" sz="1100" dirty="0"/>
                <a:t> </a:t>
              </a:r>
              <a:r>
                <a:rPr lang="en-US" sz="1100" dirty="0" err="1"/>
                <a:t>pkt</a:t>
              </a:r>
              <a:r>
                <a:rPr lang="en-US" sz="1100" dirty="0"/>
                <a:t> = new("</a:t>
              </a:r>
              <a:r>
                <a:rPr lang="en-US" sz="1100" dirty="0" err="1"/>
                <a:t>simple_packet_live</a:t>
              </a:r>
              <a:r>
                <a:rPr lang="en-US" sz="1100" dirty="0"/>
                <a:t>");</a:t>
              </a:r>
            </a:p>
            <a:p>
              <a:endParaRPr lang="en-US" sz="1100" dirty="0"/>
            </a:p>
            <a:p>
              <a:r>
                <a:rPr lang="en-US" sz="1100" dirty="0"/>
                <a:t>initial begin</a:t>
              </a:r>
            </a:p>
            <a:p>
              <a:r>
                <a:rPr lang="en-US" sz="1100" dirty="0"/>
                <a:t>                 </a:t>
              </a:r>
              <a:r>
                <a:rPr lang="en-US" sz="1100" dirty="0" err="1"/>
                <a:t>pkt.randomize</a:t>
              </a:r>
              <a:r>
                <a:rPr lang="en-US" sz="1100" dirty="0"/>
                <a:t>();</a:t>
              </a:r>
            </a:p>
            <a:p>
              <a:r>
                <a:rPr lang="en-US" sz="1100" b="1" dirty="0"/>
                <a:t>                </a:t>
              </a:r>
              <a:r>
                <a:rPr lang="en-US" sz="1100" b="1" dirty="0" err="1"/>
                <a:t>local_table_printer.set_default</a:t>
              </a:r>
              <a:r>
                <a:rPr lang="en-US" sz="1100" b="1" dirty="0"/>
                <a:t>();</a:t>
              </a:r>
            </a:p>
            <a:p>
              <a:r>
                <a:rPr lang="en-US" sz="1100" dirty="0"/>
                <a:t>                </a:t>
              </a:r>
              <a:r>
                <a:rPr lang="en-US" sz="1100" dirty="0" err="1"/>
                <a:t>pkt.print</a:t>
              </a:r>
              <a:r>
                <a:rPr lang="en-US" sz="1100" dirty="0"/>
                <a:t>();</a:t>
              </a:r>
            </a:p>
            <a:p>
              <a:r>
                <a:rPr lang="en-US" sz="1100" b="1" dirty="0"/>
                <a:t>                </a:t>
              </a:r>
              <a:r>
                <a:rPr lang="en-US" sz="1100" b="1" dirty="0" err="1"/>
                <a:t>local_table_printer.set</a:t>
              </a:r>
              <a:r>
                <a:rPr lang="en-US" sz="1100" b="1" dirty="0"/>
                <a:t> indent(20);</a:t>
              </a:r>
            </a:p>
            <a:p>
              <a:r>
                <a:rPr lang="en-US" sz="1100" dirty="0"/>
                <a:t>                </a:t>
              </a:r>
              <a:r>
                <a:rPr lang="en-US" sz="1100" dirty="0" err="1"/>
                <a:t>pkt.print</a:t>
              </a:r>
              <a:r>
                <a:rPr lang="en-US" sz="1100" dirty="0"/>
                <a:t>(</a:t>
              </a:r>
              <a:r>
                <a:rPr lang="en-US" sz="1100" dirty="0" err="1"/>
                <a:t>local_table_printer</a:t>
              </a:r>
              <a:r>
                <a:rPr lang="en-US" sz="1100" dirty="0"/>
                <a:t>);</a:t>
              </a:r>
            </a:p>
            <a:p>
              <a:r>
                <a:rPr lang="en-US" sz="1100" dirty="0"/>
                <a:t>        end</a:t>
              </a:r>
            </a:p>
          </p:txBody>
        </p:sp>
        <p:sp>
          <p:nvSpPr>
            <p:cNvPr id="9" name="TextBox 8"/>
            <p:cNvSpPr txBox="1"/>
            <p:nvPr/>
          </p:nvSpPr>
          <p:spPr>
            <a:xfrm>
              <a:off x="76200" y="3480296"/>
              <a:ext cx="2917200" cy="2292935"/>
            </a:xfrm>
            <a:prstGeom prst="rect">
              <a:avLst/>
            </a:prstGeom>
            <a:noFill/>
          </p:spPr>
          <p:txBody>
            <a:bodyPr wrap="none" rtlCol="0">
              <a:spAutoFit/>
            </a:bodyPr>
            <a:lstStyle/>
            <a:p>
              <a:r>
                <a:rPr lang="en-US" sz="1100" b="1" dirty="0"/>
                <a:t>UVM 1.2 </a:t>
              </a:r>
            </a:p>
            <a:p>
              <a:r>
                <a:rPr lang="en-US" sz="1100" dirty="0" err="1"/>
                <a:t>uvm_table_printer</a:t>
              </a:r>
              <a:r>
                <a:rPr lang="en-US" sz="1100" dirty="0"/>
                <a:t> </a:t>
              </a:r>
              <a:r>
                <a:rPr lang="en-US" sz="1100" dirty="0" err="1"/>
                <a:t>local_table_printer</a:t>
              </a:r>
              <a:r>
                <a:rPr lang="en-US" sz="1100" dirty="0"/>
                <a:t> = new;</a:t>
              </a:r>
            </a:p>
            <a:p>
              <a:endParaRPr lang="en-US" sz="1100" dirty="0"/>
            </a:p>
            <a:p>
              <a:r>
                <a:rPr lang="en-US" sz="1100" dirty="0" err="1"/>
                <a:t>simple_packet</a:t>
              </a:r>
              <a:r>
                <a:rPr lang="en-US" sz="1100" dirty="0"/>
                <a:t> </a:t>
              </a:r>
              <a:r>
                <a:rPr lang="en-US" sz="1100" dirty="0" err="1"/>
                <a:t>pkt</a:t>
              </a:r>
              <a:r>
                <a:rPr lang="en-US" sz="1100" dirty="0"/>
                <a:t> = new("</a:t>
              </a:r>
              <a:r>
                <a:rPr lang="en-US" sz="1100" dirty="0" err="1"/>
                <a:t>simple_packet_live</a:t>
              </a:r>
              <a:r>
                <a:rPr lang="en-US" sz="1100" dirty="0"/>
                <a:t>");</a:t>
              </a:r>
            </a:p>
            <a:p>
              <a:endParaRPr lang="en-US" sz="1100" dirty="0"/>
            </a:p>
            <a:p>
              <a:r>
                <a:rPr lang="en-US" sz="1100" dirty="0"/>
                <a:t>initial begin</a:t>
              </a:r>
            </a:p>
            <a:p>
              <a:r>
                <a:rPr lang="en-US" sz="1100" dirty="0" err="1"/>
                <a:t>pkt.randomize</a:t>
              </a:r>
              <a:r>
                <a:rPr lang="en-US" sz="1100" dirty="0"/>
                <a:t>();</a:t>
              </a:r>
            </a:p>
            <a:p>
              <a:r>
                <a:rPr lang="en-US" sz="1100" dirty="0"/>
                <a:t>                </a:t>
              </a:r>
              <a:r>
                <a:rPr lang="en-US" sz="1100" dirty="0" err="1"/>
                <a:t>pkt.print</a:t>
              </a:r>
              <a:r>
                <a:rPr lang="en-US" sz="1100" dirty="0"/>
                <a:t>();</a:t>
              </a:r>
            </a:p>
            <a:p>
              <a:r>
                <a:rPr lang="en-US" sz="1100" dirty="0"/>
                <a:t>                </a:t>
              </a:r>
              <a:r>
                <a:rPr lang="en-US" sz="1100" dirty="0" err="1"/>
                <a:t>uvm_default_printer</a:t>
              </a:r>
              <a:r>
                <a:rPr lang="en-US" sz="1100" dirty="0"/>
                <a:t> = </a:t>
              </a:r>
              <a:r>
                <a:rPr lang="en-US" sz="1100" dirty="0" err="1"/>
                <a:t>uvm_default_table_printer</a:t>
              </a:r>
              <a:r>
                <a:rPr lang="en-US" sz="1100" dirty="0"/>
                <a:t>;</a:t>
              </a:r>
            </a:p>
            <a:p>
              <a:r>
                <a:rPr lang="en-US" sz="1100" dirty="0"/>
                <a:t>                </a:t>
              </a:r>
              <a:r>
                <a:rPr lang="en-US" sz="1100" dirty="0" err="1"/>
                <a:t>pkt.print</a:t>
              </a:r>
              <a:r>
                <a:rPr lang="en-US" sz="1100" dirty="0"/>
                <a:t>();</a:t>
              </a:r>
            </a:p>
            <a:p>
              <a:r>
                <a:rPr lang="en-US" sz="1100" dirty="0"/>
                <a:t>                </a:t>
              </a:r>
              <a:r>
                <a:rPr lang="en-US" sz="1100" dirty="0" err="1"/>
                <a:t>local_table_printer.knobs.indent</a:t>
              </a:r>
              <a:r>
                <a:rPr lang="en-US" sz="1100" dirty="0"/>
                <a:t> = 20;</a:t>
              </a:r>
            </a:p>
            <a:p>
              <a:r>
                <a:rPr lang="en-US" sz="1100" dirty="0"/>
                <a:t>                </a:t>
              </a:r>
              <a:r>
                <a:rPr lang="en-US" sz="1100" dirty="0" err="1"/>
                <a:t>pkt.print</a:t>
              </a:r>
              <a:r>
                <a:rPr lang="en-US" sz="1100" dirty="0"/>
                <a:t>(</a:t>
              </a:r>
              <a:r>
                <a:rPr lang="en-US" sz="1100" dirty="0" err="1"/>
                <a:t>local_table_printer</a:t>
              </a:r>
              <a:r>
                <a:rPr lang="en-US" sz="1100" dirty="0"/>
                <a:t>);</a:t>
              </a:r>
            </a:p>
            <a:p>
              <a:r>
                <a:rPr lang="en-US" sz="1100" dirty="0"/>
                <a:t>end</a:t>
              </a:r>
            </a:p>
          </p:txBody>
        </p:sp>
        <p:cxnSp>
          <p:nvCxnSpPr>
            <p:cNvPr id="12" name="Straight Arrow Connector 11"/>
            <p:cNvCxnSpPr/>
            <p:nvPr/>
          </p:nvCxnSpPr>
          <p:spPr>
            <a:xfrm>
              <a:off x="3949376" y="4648200"/>
              <a:ext cx="533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1" name="Explosion: 14 Points 10"/>
          <p:cNvSpPr/>
          <p:nvPr/>
        </p:nvSpPr>
        <p:spPr>
          <a:xfrm>
            <a:off x="9245600" y="5545282"/>
            <a:ext cx="2946400" cy="1312718"/>
          </a:xfrm>
          <a:prstGeom prst="irregularSeal2">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0000"/>
                </a:solidFill>
              </a:rPr>
              <a:t>Ease of use</a:t>
            </a:r>
          </a:p>
          <a:p>
            <a:pPr algn="ctr"/>
            <a:endParaRPr lang="en-US" sz="1050" dirty="0">
              <a:solidFill>
                <a:srgbClr val="FF0000"/>
              </a:solidFill>
            </a:endParaRPr>
          </a:p>
        </p:txBody>
      </p:sp>
    </p:spTree>
    <p:extLst>
      <p:ext uri="{BB962C8B-B14F-4D97-AF65-F5344CB8AC3E}">
        <p14:creationId xmlns:p14="http://schemas.microsoft.com/office/powerpoint/2010/main" val="32785728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uvm_tree_printer</a:t>
            </a:r>
            <a:endParaRPr lang="en-US" dirty="0"/>
          </a:p>
        </p:txBody>
      </p:sp>
      <p:sp>
        <p:nvSpPr>
          <p:cNvPr id="3" name="Content Placeholder 2"/>
          <p:cNvSpPr>
            <a:spLocks noGrp="1"/>
          </p:cNvSpPr>
          <p:nvPr>
            <p:ph idx="1"/>
          </p:nvPr>
        </p:nvSpPr>
        <p:spPr>
          <a:xfrm>
            <a:off x="239379" y="1493670"/>
            <a:ext cx="11366500" cy="4580560"/>
          </a:xfrm>
        </p:spPr>
        <p:txBody>
          <a:bodyPr>
            <a:normAutofit/>
          </a:bodyPr>
          <a:lstStyle/>
          <a:p>
            <a:pPr marL="0" indent="0">
              <a:buNone/>
            </a:pPr>
            <a:r>
              <a:rPr lang="en-US" sz="2000" dirty="0"/>
              <a:t>Portion of the printer knobs relevant to the tree printer are in this class.</a:t>
            </a:r>
          </a:p>
          <a:p>
            <a:pPr marL="0" indent="0">
              <a:buNone/>
            </a:pPr>
            <a:r>
              <a:rPr lang="en-US" sz="1600" dirty="0"/>
              <a:t> </a:t>
            </a:r>
          </a:p>
          <a:p>
            <a:pPr marL="0" indent="0">
              <a:buNone/>
            </a:pPr>
            <a:r>
              <a:rPr lang="en-US" sz="1600" dirty="0"/>
              <a:t>        static function void </a:t>
            </a:r>
            <a:r>
              <a:rPr lang="en-US" sz="1600" dirty="0" err="1"/>
              <a:t>set_default</a:t>
            </a:r>
            <a:r>
              <a:rPr lang="en-US" sz="1600" dirty="0"/>
              <a:t> (</a:t>
            </a:r>
            <a:r>
              <a:rPr lang="en-US" sz="1600" dirty="0" err="1"/>
              <a:t>uvm_tree_printer</a:t>
            </a:r>
            <a:r>
              <a:rPr lang="en-US" sz="1600" dirty="0"/>
              <a:t> printer)</a:t>
            </a:r>
          </a:p>
          <a:p>
            <a:pPr marL="0" indent="0">
              <a:buNone/>
            </a:pPr>
            <a:r>
              <a:rPr lang="en-US" sz="1600" dirty="0"/>
              <a:t>        virtual function </a:t>
            </a:r>
            <a:r>
              <a:rPr lang="en-US" sz="1600" dirty="0" err="1"/>
              <a:t>int</a:t>
            </a:r>
            <a:r>
              <a:rPr lang="en-US" sz="1600" dirty="0"/>
              <a:t> </a:t>
            </a:r>
            <a:r>
              <a:rPr lang="en-US" sz="1600" dirty="0" err="1"/>
              <a:t>get_indent</a:t>
            </a:r>
            <a:r>
              <a:rPr lang="en-US" sz="1600" dirty="0"/>
              <a:t>()</a:t>
            </a:r>
          </a:p>
          <a:p>
            <a:pPr marL="0" indent="0">
              <a:buNone/>
            </a:pPr>
            <a:r>
              <a:rPr lang="en-US" sz="1600" dirty="0"/>
              <a:t>        virtual function string </a:t>
            </a:r>
            <a:r>
              <a:rPr lang="en-US" sz="1600" dirty="0" err="1"/>
              <a:t>get_separators</a:t>
            </a:r>
            <a:r>
              <a:rPr lang="en-US" sz="1600" dirty="0"/>
              <a:t>()</a:t>
            </a:r>
          </a:p>
          <a:p>
            <a:pPr marL="0" indent="0">
              <a:buNone/>
            </a:pPr>
            <a:r>
              <a:rPr lang="en-US" sz="1600" dirty="0"/>
              <a:t>        virtual function void </a:t>
            </a:r>
            <a:r>
              <a:rPr lang="en-US" sz="1600" dirty="0" err="1"/>
              <a:t>set_indent</a:t>
            </a:r>
            <a:r>
              <a:rPr lang="en-US" sz="1600" dirty="0"/>
              <a:t> (</a:t>
            </a:r>
            <a:r>
              <a:rPr lang="en-US" sz="1600" dirty="0" err="1"/>
              <a:t>int</a:t>
            </a:r>
            <a:r>
              <a:rPr lang="en-US" sz="1600" dirty="0"/>
              <a:t> indent)</a:t>
            </a:r>
          </a:p>
          <a:p>
            <a:pPr marL="0" indent="0">
              <a:buNone/>
            </a:pPr>
            <a:r>
              <a:rPr lang="en-US" sz="1600" dirty="0"/>
              <a:t>        virtual function void </a:t>
            </a:r>
            <a:r>
              <a:rPr lang="en-US" sz="1600" dirty="0" err="1"/>
              <a:t>set_separators</a:t>
            </a:r>
            <a:r>
              <a:rPr lang="en-US" sz="1600" dirty="0"/>
              <a:t> (string separators)</a:t>
            </a:r>
          </a:p>
        </p:txBody>
      </p:sp>
      <p:sp>
        <p:nvSpPr>
          <p:cNvPr id="4" name="Slide Number Placeholder 3"/>
          <p:cNvSpPr>
            <a:spLocks noGrp="1"/>
          </p:cNvSpPr>
          <p:nvPr>
            <p:ph type="sldNum" sz="quarter" idx="11"/>
          </p:nvPr>
        </p:nvSpPr>
        <p:spPr/>
        <p:txBody>
          <a:bodyPr/>
          <a:lstStyle/>
          <a:p>
            <a:fld id="{6B3B11BD-554D-7640-98E2-0177BA920371}" type="slidenum">
              <a:rPr lang="en-US" smtClean="0"/>
              <a:t>29</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9785" y="1493670"/>
            <a:ext cx="1005959" cy="754469"/>
          </a:xfrm>
          <a:prstGeom prst="rect">
            <a:avLst/>
          </a:prstGeom>
        </p:spPr>
      </p:pic>
      <p:sp>
        <p:nvSpPr>
          <p:cNvPr id="6" name="Cloud 5"/>
          <p:cNvSpPr/>
          <p:nvPr/>
        </p:nvSpPr>
        <p:spPr bwMode="auto">
          <a:xfrm>
            <a:off x="10789784" y="360714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
        <p:nvSpPr>
          <p:cNvPr id="9" name="TextBox 8"/>
          <p:cNvSpPr txBox="1"/>
          <p:nvPr/>
        </p:nvSpPr>
        <p:spPr>
          <a:xfrm>
            <a:off x="5994401" y="3972342"/>
            <a:ext cx="3158381" cy="2123658"/>
          </a:xfrm>
          <a:prstGeom prst="rect">
            <a:avLst/>
          </a:prstGeom>
          <a:noFill/>
        </p:spPr>
        <p:txBody>
          <a:bodyPr wrap="none" rtlCol="0">
            <a:spAutoFit/>
          </a:bodyPr>
          <a:lstStyle/>
          <a:p>
            <a:r>
              <a:rPr lang="en-US" sz="1100" b="1" dirty="0" smtClean="0"/>
              <a:t>1800.2</a:t>
            </a:r>
            <a:endParaRPr lang="en-US" sz="1100" b="1" dirty="0"/>
          </a:p>
          <a:p>
            <a:r>
              <a:rPr lang="en-US" sz="1100" dirty="0" err="1"/>
              <a:t>uvm_table_printer</a:t>
            </a:r>
            <a:r>
              <a:rPr lang="en-US" sz="1100" dirty="0"/>
              <a:t> </a:t>
            </a:r>
            <a:r>
              <a:rPr lang="en-US" sz="1100" dirty="0" err="1"/>
              <a:t>local_tree_printer</a:t>
            </a:r>
            <a:r>
              <a:rPr lang="en-US" sz="1100" dirty="0"/>
              <a:t> = new;</a:t>
            </a:r>
          </a:p>
          <a:p>
            <a:endParaRPr lang="en-US" sz="1100" dirty="0"/>
          </a:p>
          <a:p>
            <a:r>
              <a:rPr lang="en-US" sz="1100" dirty="0" err="1"/>
              <a:t>simple_packet</a:t>
            </a:r>
            <a:r>
              <a:rPr lang="en-US" sz="1100" dirty="0"/>
              <a:t> </a:t>
            </a:r>
            <a:r>
              <a:rPr lang="en-US" sz="1100" dirty="0" err="1"/>
              <a:t>pkt</a:t>
            </a:r>
            <a:r>
              <a:rPr lang="en-US" sz="1100" dirty="0"/>
              <a:t> = new("</a:t>
            </a:r>
            <a:r>
              <a:rPr lang="en-US" sz="1100" dirty="0" err="1"/>
              <a:t>simple_packet_live</a:t>
            </a:r>
            <a:r>
              <a:rPr lang="en-US" sz="1100" dirty="0"/>
              <a:t>");</a:t>
            </a:r>
          </a:p>
          <a:p>
            <a:endParaRPr lang="en-US" sz="1100" dirty="0"/>
          </a:p>
          <a:p>
            <a:r>
              <a:rPr lang="en-US" sz="1100" dirty="0"/>
              <a:t>initial begin</a:t>
            </a:r>
          </a:p>
          <a:p>
            <a:r>
              <a:rPr lang="en-US" sz="1100" dirty="0"/>
              <a:t>                 </a:t>
            </a:r>
            <a:r>
              <a:rPr lang="en-US" sz="1100" dirty="0" err="1"/>
              <a:t>pkt.randomize</a:t>
            </a:r>
            <a:r>
              <a:rPr lang="en-US" sz="1100" dirty="0"/>
              <a:t>();</a:t>
            </a:r>
          </a:p>
          <a:p>
            <a:r>
              <a:rPr lang="en-US" sz="1100" b="1" dirty="0"/>
              <a:t>                </a:t>
            </a:r>
            <a:r>
              <a:rPr lang="en-US" sz="1100" b="1" dirty="0" err="1"/>
              <a:t>local_tree_printer.set_default</a:t>
            </a:r>
            <a:r>
              <a:rPr lang="en-US" sz="1100" b="1" dirty="0"/>
              <a:t>();</a:t>
            </a:r>
          </a:p>
          <a:p>
            <a:r>
              <a:rPr lang="en-US" sz="1100" dirty="0"/>
              <a:t>                </a:t>
            </a:r>
            <a:r>
              <a:rPr lang="en-US" sz="1100" dirty="0" err="1"/>
              <a:t>pkt.print</a:t>
            </a:r>
            <a:r>
              <a:rPr lang="en-US" sz="1100" dirty="0"/>
              <a:t>();</a:t>
            </a:r>
          </a:p>
          <a:p>
            <a:r>
              <a:rPr lang="en-US" sz="1100" b="1" dirty="0"/>
              <a:t>                </a:t>
            </a:r>
            <a:r>
              <a:rPr lang="en-US" sz="1100" b="1" dirty="0" err="1"/>
              <a:t>local_tree_printer.set</a:t>
            </a:r>
            <a:r>
              <a:rPr lang="en-US" sz="1100" b="1" dirty="0"/>
              <a:t> indent(20);</a:t>
            </a:r>
          </a:p>
          <a:p>
            <a:r>
              <a:rPr lang="en-US" sz="1100" dirty="0"/>
              <a:t>                </a:t>
            </a:r>
            <a:r>
              <a:rPr lang="en-US" sz="1100" dirty="0" err="1"/>
              <a:t>pkt.print</a:t>
            </a:r>
            <a:r>
              <a:rPr lang="en-US" sz="1100" dirty="0"/>
              <a:t>(</a:t>
            </a:r>
            <a:r>
              <a:rPr lang="en-US" sz="1100" dirty="0" err="1"/>
              <a:t>local_tree_printer</a:t>
            </a:r>
            <a:r>
              <a:rPr lang="en-US" sz="1100" dirty="0"/>
              <a:t>);</a:t>
            </a:r>
          </a:p>
          <a:p>
            <a:r>
              <a:rPr lang="en-US" sz="1100" dirty="0"/>
              <a:t>        end</a:t>
            </a:r>
          </a:p>
        </p:txBody>
      </p:sp>
      <p:sp>
        <p:nvSpPr>
          <p:cNvPr id="10" name="TextBox 9"/>
          <p:cNvSpPr txBox="1"/>
          <p:nvPr/>
        </p:nvSpPr>
        <p:spPr>
          <a:xfrm>
            <a:off x="101600" y="3972343"/>
            <a:ext cx="3826783" cy="2292935"/>
          </a:xfrm>
          <a:prstGeom prst="rect">
            <a:avLst/>
          </a:prstGeom>
          <a:noFill/>
        </p:spPr>
        <p:txBody>
          <a:bodyPr wrap="none" rtlCol="0">
            <a:spAutoFit/>
          </a:bodyPr>
          <a:lstStyle/>
          <a:p>
            <a:r>
              <a:rPr lang="en-US" sz="1100" b="1" dirty="0"/>
              <a:t>UVM 1.2</a:t>
            </a:r>
          </a:p>
          <a:p>
            <a:r>
              <a:rPr lang="en-US" sz="1100" dirty="0" err="1"/>
              <a:t>uvm_tree_printer</a:t>
            </a:r>
            <a:r>
              <a:rPr lang="en-US" sz="1100" dirty="0"/>
              <a:t> </a:t>
            </a:r>
            <a:r>
              <a:rPr lang="en-US" sz="1100" dirty="0" err="1"/>
              <a:t>local_tree_printer</a:t>
            </a:r>
            <a:r>
              <a:rPr lang="en-US" sz="1100" dirty="0"/>
              <a:t> = new;</a:t>
            </a:r>
          </a:p>
          <a:p>
            <a:endParaRPr lang="en-US" sz="1100" dirty="0"/>
          </a:p>
          <a:p>
            <a:r>
              <a:rPr lang="en-US" sz="1100" dirty="0" err="1"/>
              <a:t>simple_packet</a:t>
            </a:r>
            <a:r>
              <a:rPr lang="en-US" sz="1100" dirty="0"/>
              <a:t> </a:t>
            </a:r>
            <a:r>
              <a:rPr lang="en-US" sz="1100" dirty="0" err="1"/>
              <a:t>pkt</a:t>
            </a:r>
            <a:r>
              <a:rPr lang="en-US" sz="1100" dirty="0"/>
              <a:t> = new("</a:t>
            </a:r>
            <a:r>
              <a:rPr lang="en-US" sz="1100" dirty="0" err="1"/>
              <a:t>simple_packet_live</a:t>
            </a:r>
            <a:r>
              <a:rPr lang="en-US" sz="1100" dirty="0"/>
              <a:t>");</a:t>
            </a:r>
          </a:p>
          <a:p>
            <a:endParaRPr lang="en-US" sz="1100" dirty="0"/>
          </a:p>
          <a:p>
            <a:r>
              <a:rPr lang="en-US" sz="1100" dirty="0"/>
              <a:t>initial begin</a:t>
            </a:r>
          </a:p>
          <a:p>
            <a:r>
              <a:rPr lang="en-US" sz="1100" dirty="0" err="1"/>
              <a:t>pkt.randomize</a:t>
            </a:r>
            <a:r>
              <a:rPr lang="en-US" sz="1100" dirty="0"/>
              <a:t>();</a:t>
            </a:r>
          </a:p>
          <a:p>
            <a:r>
              <a:rPr lang="en-US" sz="1100" dirty="0"/>
              <a:t>                </a:t>
            </a:r>
            <a:r>
              <a:rPr lang="en-US" sz="1100" dirty="0" err="1"/>
              <a:t>pkt.print</a:t>
            </a:r>
            <a:r>
              <a:rPr lang="en-US" sz="1100" dirty="0"/>
              <a:t>();</a:t>
            </a:r>
          </a:p>
          <a:p>
            <a:r>
              <a:rPr lang="en-US" sz="1100" dirty="0"/>
              <a:t>                </a:t>
            </a:r>
            <a:r>
              <a:rPr lang="en-US" sz="1100" dirty="0" err="1"/>
              <a:t>uvm_default_printer</a:t>
            </a:r>
            <a:r>
              <a:rPr lang="en-US" sz="1100" dirty="0"/>
              <a:t> = </a:t>
            </a:r>
            <a:r>
              <a:rPr lang="en-US" sz="1100" dirty="0" err="1"/>
              <a:t>uvm_default_tree_printer</a:t>
            </a:r>
            <a:r>
              <a:rPr lang="en-US" sz="1100" dirty="0"/>
              <a:t>;</a:t>
            </a:r>
          </a:p>
          <a:p>
            <a:r>
              <a:rPr lang="en-US" sz="1100" dirty="0"/>
              <a:t>                </a:t>
            </a:r>
            <a:r>
              <a:rPr lang="en-US" sz="1100" dirty="0" err="1"/>
              <a:t>pkt.print</a:t>
            </a:r>
            <a:r>
              <a:rPr lang="en-US" sz="1100" dirty="0"/>
              <a:t>();</a:t>
            </a:r>
          </a:p>
          <a:p>
            <a:r>
              <a:rPr lang="en-US" sz="1100" dirty="0"/>
              <a:t>                </a:t>
            </a:r>
            <a:r>
              <a:rPr lang="en-US" sz="1100" dirty="0" err="1"/>
              <a:t>local_tree_printer.knobs.indent</a:t>
            </a:r>
            <a:r>
              <a:rPr lang="en-US" sz="1100" dirty="0"/>
              <a:t> = 20;</a:t>
            </a:r>
          </a:p>
          <a:p>
            <a:r>
              <a:rPr lang="en-US" sz="1100" dirty="0"/>
              <a:t>                </a:t>
            </a:r>
            <a:r>
              <a:rPr lang="en-US" sz="1100" dirty="0" err="1"/>
              <a:t>pkt.print</a:t>
            </a:r>
            <a:r>
              <a:rPr lang="en-US" sz="1100" dirty="0"/>
              <a:t>(</a:t>
            </a:r>
            <a:r>
              <a:rPr lang="en-US" sz="1100" dirty="0" err="1"/>
              <a:t>local_tree_printer</a:t>
            </a:r>
            <a:r>
              <a:rPr lang="en-US" sz="1100" dirty="0"/>
              <a:t>);</a:t>
            </a:r>
          </a:p>
          <a:p>
            <a:r>
              <a:rPr lang="en-US" sz="1100" dirty="0"/>
              <a:t>end</a:t>
            </a:r>
          </a:p>
        </p:txBody>
      </p:sp>
      <p:cxnSp>
        <p:nvCxnSpPr>
          <p:cNvPr id="12" name="Straight Arrow Connector 11"/>
          <p:cNvCxnSpPr>
            <a:stCxn id="10" idx="3"/>
          </p:cNvCxnSpPr>
          <p:nvPr/>
        </p:nvCxnSpPr>
        <p:spPr>
          <a:xfrm flipV="1">
            <a:off x="3928383" y="5105400"/>
            <a:ext cx="2167617" cy="134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Explosion: 14 Points 10"/>
          <p:cNvSpPr/>
          <p:nvPr/>
        </p:nvSpPr>
        <p:spPr>
          <a:xfrm>
            <a:off x="9453733" y="5308272"/>
            <a:ext cx="2433468" cy="1312718"/>
          </a:xfrm>
          <a:prstGeom prst="irregularSeal2">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0000"/>
                </a:solidFill>
              </a:rPr>
              <a:t>Ease of use</a:t>
            </a:r>
            <a:endParaRPr lang="en-US" sz="1050" dirty="0">
              <a:solidFill>
                <a:srgbClr val="FF0000"/>
              </a:solidFill>
            </a:endParaRPr>
          </a:p>
        </p:txBody>
      </p:sp>
    </p:spTree>
    <p:extLst>
      <p:ext uri="{BB962C8B-B14F-4D97-AF65-F5344CB8AC3E}">
        <p14:creationId xmlns:p14="http://schemas.microsoft.com/office/powerpoint/2010/main" val="15118768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000066"/>
                </a:solidFill>
                <a:latin typeface="Arial" pitchFamily="34" charset="0"/>
              </a:defRPr>
            </a:lvl1pPr>
            <a:lvl2pPr marL="742950" indent="-285750">
              <a:defRPr sz="2400">
                <a:solidFill>
                  <a:srgbClr val="000066"/>
                </a:solidFill>
                <a:latin typeface="Arial" pitchFamily="34" charset="0"/>
              </a:defRPr>
            </a:lvl2pPr>
            <a:lvl3pPr marL="1143000" indent="-228600">
              <a:defRPr sz="2400">
                <a:solidFill>
                  <a:srgbClr val="000066"/>
                </a:solidFill>
                <a:latin typeface="Arial" pitchFamily="34" charset="0"/>
              </a:defRPr>
            </a:lvl3pPr>
            <a:lvl4pPr marL="1600200" indent="-228600">
              <a:defRPr sz="2400">
                <a:solidFill>
                  <a:srgbClr val="000066"/>
                </a:solidFill>
                <a:latin typeface="Arial" pitchFamily="34" charset="0"/>
              </a:defRPr>
            </a:lvl4pPr>
            <a:lvl5pPr marL="2057400" indent="-228600">
              <a:defRPr sz="2400">
                <a:solidFill>
                  <a:srgbClr val="000066"/>
                </a:solidFill>
                <a:latin typeface="Arial" pitchFamily="34" charset="0"/>
              </a:defRPr>
            </a:lvl5pPr>
            <a:lvl6pPr marL="2514600" indent="-228600" eaLnBrk="0" fontAlgn="base" hangingPunct="0">
              <a:lnSpc>
                <a:spcPct val="90000"/>
              </a:lnSpc>
              <a:spcBef>
                <a:spcPct val="20000"/>
              </a:spcBef>
              <a:spcAft>
                <a:spcPct val="0"/>
              </a:spcAft>
              <a:buChar char="•"/>
              <a:defRPr sz="2400">
                <a:solidFill>
                  <a:srgbClr val="000066"/>
                </a:solidFill>
                <a:latin typeface="Arial" pitchFamily="34" charset="0"/>
              </a:defRPr>
            </a:lvl6pPr>
            <a:lvl7pPr marL="2971800" indent="-228600" eaLnBrk="0" fontAlgn="base" hangingPunct="0">
              <a:lnSpc>
                <a:spcPct val="90000"/>
              </a:lnSpc>
              <a:spcBef>
                <a:spcPct val="20000"/>
              </a:spcBef>
              <a:spcAft>
                <a:spcPct val="0"/>
              </a:spcAft>
              <a:buChar char="•"/>
              <a:defRPr sz="2400">
                <a:solidFill>
                  <a:srgbClr val="000066"/>
                </a:solidFill>
                <a:latin typeface="Arial" pitchFamily="34" charset="0"/>
              </a:defRPr>
            </a:lvl7pPr>
            <a:lvl8pPr marL="3429000" indent="-228600" eaLnBrk="0" fontAlgn="base" hangingPunct="0">
              <a:lnSpc>
                <a:spcPct val="90000"/>
              </a:lnSpc>
              <a:spcBef>
                <a:spcPct val="20000"/>
              </a:spcBef>
              <a:spcAft>
                <a:spcPct val="0"/>
              </a:spcAft>
              <a:buChar char="•"/>
              <a:defRPr sz="2400">
                <a:solidFill>
                  <a:srgbClr val="000066"/>
                </a:solidFill>
                <a:latin typeface="Arial" pitchFamily="34" charset="0"/>
              </a:defRPr>
            </a:lvl8pPr>
            <a:lvl9pPr marL="3886200" indent="-228600" eaLnBrk="0" fontAlgn="base" hangingPunct="0">
              <a:lnSpc>
                <a:spcPct val="90000"/>
              </a:lnSpc>
              <a:spcBef>
                <a:spcPct val="20000"/>
              </a:spcBef>
              <a:spcAft>
                <a:spcPct val="0"/>
              </a:spcAft>
              <a:buChar char="•"/>
              <a:defRPr sz="2400">
                <a:solidFill>
                  <a:srgbClr val="000066"/>
                </a:solidFill>
                <a:latin typeface="Arial" pitchFamily="34" charset="0"/>
              </a:defRPr>
            </a:lvl9pPr>
          </a:lstStyle>
          <a:p>
            <a:r>
              <a:rPr lang="en-US" altLang="en-US" sz="1400" dirty="0">
                <a:solidFill>
                  <a:srgbClr val="A50021"/>
                </a:solidFill>
              </a:rPr>
              <a:t>Page </a:t>
            </a:r>
            <a:fld id="{F8595EE7-6764-4231-84A6-1736FAB0F7A5}" type="slidenum">
              <a:rPr lang="en-US" altLang="en-US" sz="1400" smtClean="0">
                <a:solidFill>
                  <a:srgbClr val="A50021"/>
                </a:solidFill>
              </a:rPr>
              <a:pPr/>
              <a:t>3</a:t>
            </a:fld>
            <a:r>
              <a:rPr lang="en-US" altLang="en-US" sz="1400" dirty="0">
                <a:solidFill>
                  <a:srgbClr val="A50021"/>
                </a:solidFill>
              </a:rPr>
              <a:t>  </a:t>
            </a:r>
          </a:p>
        </p:txBody>
      </p:sp>
      <p:sp>
        <p:nvSpPr>
          <p:cNvPr id="6147" name="Rectangle 2"/>
          <p:cNvSpPr>
            <a:spLocks noGrp="1" noChangeArrowheads="1"/>
          </p:cNvSpPr>
          <p:nvPr>
            <p:ph type="title"/>
          </p:nvPr>
        </p:nvSpPr>
        <p:spPr/>
        <p:txBody>
          <a:bodyPr/>
          <a:lstStyle/>
          <a:p>
            <a:r>
              <a:rPr lang="en-US" altLang="en-US" sz="3200" dirty="0">
                <a:latin typeface="Arial" panose="020B0604020202020204" pitchFamily="34" charset="0"/>
                <a:cs typeface="Arial" panose="020B0604020202020204" pitchFamily="34" charset="0"/>
              </a:rPr>
              <a:t>Why Standardization was Needed</a:t>
            </a:r>
          </a:p>
        </p:txBody>
      </p:sp>
      <p:sp>
        <p:nvSpPr>
          <p:cNvPr id="6148" name="Rectangle 3"/>
          <p:cNvSpPr>
            <a:spLocks noGrp="1" noChangeArrowheads="1"/>
          </p:cNvSpPr>
          <p:nvPr>
            <p:ph type="body" idx="1"/>
          </p:nvPr>
        </p:nvSpPr>
        <p:spPr>
          <a:xfrm>
            <a:off x="609600" y="1295400"/>
            <a:ext cx="10972800" cy="4800600"/>
          </a:xfrm>
        </p:spPr>
        <p:txBody>
          <a:bodyPr>
            <a:normAutofit/>
          </a:bodyPr>
          <a:lstStyle/>
          <a:p>
            <a:pPr>
              <a:lnSpc>
                <a:spcPct val="80000"/>
              </a:lnSpc>
            </a:pPr>
            <a:r>
              <a:rPr lang="en-US" altLang="en-US" sz="2400" dirty="0">
                <a:cs typeface="Times New Roman" panose="02020603050405020304" pitchFamily="18" charset="0"/>
              </a:rPr>
              <a:t>Verification Intellectual Property (VIP) growing exponentially.</a:t>
            </a:r>
          </a:p>
          <a:p>
            <a:pPr>
              <a:lnSpc>
                <a:spcPct val="80000"/>
              </a:lnSpc>
            </a:pPr>
            <a:r>
              <a:rPr lang="en-US" altLang="en-US" sz="2400" dirty="0" err="1">
                <a:cs typeface="Times New Roman" panose="02020603050405020304" pitchFamily="18" charset="0"/>
              </a:rPr>
              <a:t>SoC</a:t>
            </a:r>
            <a:r>
              <a:rPr lang="en-US" altLang="en-US" sz="2400" dirty="0">
                <a:cs typeface="Times New Roman" panose="02020603050405020304" pitchFamily="18" charset="0"/>
              </a:rPr>
              <a:t> development begins to dominate the industry</a:t>
            </a:r>
          </a:p>
          <a:p>
            <a:pPr>
              <a:lnSpc>
                <a:spcPct val="80000"/>
              </a:lnSpc>
            </a:pPr>
            <a:r>
              <a:rPr lang="en-US" altLang="en-US" sz="2400" dirty="0">
                <a:cs typeface="Times New Roman" panose="02020603050405020304" pitchFamily="18" charset="0"/>
              </a:rPr>
              <a:t>IP-Reuse and sharing is an absolute requirement!!</a:t>
            </a:r>
          </a:p>
          <a:p>
            <a:pPr>
              <a:lnSpc>
                <a:spcPct val="80000"/>
              </a:lnSpc>
            </a:pPr>
            <a:r>
              <a:rPr lang="en-US" altLang="en-US" sz="2400" dirty="0">
                <a:cs typeface="Times New Roman" panose="02020603050405020304" pitchFamily="18" charset="0"/>
              </a:rPr>
              <a:t>Sharing VIP requires interoperability of components.</a:t>
            </a:r>
          </a:p>
          <a:p>
            <a:pPr>
              <a:lnSpc>
                <a:spcPct val="80000"/>
              </a:lnSpc>
            </a:pPr>
            <a:endParaRPr lang="en-US" altLang="en-US" sz="2400" dirty="0">
              <a:cs typeface="Times New Roman" panose="02020603050405020304" pitchFamily="18" charset="0"/>
            </a:endParaRPr>
          </a:p>
          <a:p>
            <a:pPr>
              <a:lnSpc>
                <a:spcPct val="80000"/>
              </a:lnSpc>
            </a:pPr>
            <a:endParaRPr lang="en-US" altLang="en-US" sz="2400" dirty="0">
              <a:cs typeface="Times New Roman" panose="02020603050405020304" pitchFamily="18" charset="0"/>
            </a:endParaRPr>
          </a:p>
          <a:p>
            <a:pPr>
              <a:lnSpc>
                <a:spcPct val="80000"/>
              </a:lnSpc>
            </a:pPr>
            <a:endParaRPr lang="en-US" altLang="en-US" sz="2400" dirty="0">
              <a:cs typeface="Times New Roman" panose="02020603050405020304" pitchFamily="18" charset="0"/>
            </a:endParaRPr>
          </a:p>
          <a:p>
            <a:pPr>
              <a:lnSpc>
                <a:spcPct val="80000"/>
              </a:lnSpc>
            </a:pPr>
            <a:endParaRPr lang="en-US" altLang="en-US" sz="2400" dirty="0">
              <a:cs typeface="Times New Roman" panose="02020603050405020304" pitchFamily="18" charset="0"/>
            </a:endParaRPr>
          </a:p>
          <a:p>
            <a:pPr>
              <a:lnSpc>
                <a:spcPct val="80000"/>
              </a:lnSpc>
            </a:pPr>
            <a:endParaRPr lang="en-US" altLang="en-US" sz="2400" dirty="0">
              <a:cs typeface="Times New Roman" panose="02020603050405020304" pitchFamily="18" charset="0"/>
            </a:endParaRPr>
          </a:p>
          <a:p>
            <a:pPr>
              <a:lnSpc>
                <a:spcPct val="80000"/>
              </a:lnSpc>
            </a:pPr>
            <a:endParaRPr lang="en-US" altLang="en-US" sz="2400" dirty="0">
              <a:cs typeface="Times New Roman" panose="02020603050405020304" pitchFamily="18" charset="0"/>
            </a:endParaRPr>
          </a:p>
          <a:p>
            <a:pPr>
              <a:lnSpc>
                <a:spcPct val="80000"/>
              </a:lnSpc>
            </a:pPr>
            <a:r>
              <a:rPr lang="en-US" altLang="en-US" sz="2400" dirty="0">
                <a:cs typeface="Times New Roman" panose="02020603050405020304" pitchFamily="18" charset="0"/>
              </a:rPr>
              <a:t>IEEE 1800 spec (</a:t>
            </a:r>
            <a:r>
              <a:rPr lang="en-US" altLang="en-US" sz="2400" dirty="0" err="1">
                <a:cs typeface="Times New Roman" panose="02020603050405020304" pitchFamily="18" charset="0"/>
              </a:rPr>
              <a:t>SystemVerilog</a:t>
            </a:r>
            <a:r>
              <a:rPr lang="en-US" altLang="en-US" sz="2400" dirty="0">
                <a:cs typeface="Times New Roman" panose="02020603050405020304" pitchFamily="18" charset="0"/>
              </a:rPr>
              <a:t>) is becoming the next language of choice for design and validation.  It’s standardized but there is still no standard for using its VIP.</a:t>
            </a:r>
          </a:p>
        </p:txBody>
      </p:sp>
      <p:sp>
        <p:nvSpPr>
          <p:cNvPr id="5" name="TextBox 4"/>
          <p:cNvSpPr txBox="1"/>
          <p:nvPr/>
        </p:nvSpPr>
        <p:spPr>
          <a:xfrm>
            <a:off x="1052945" y="2881745"/>
            <a:ext cx="9753600" cy="1905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p>
            <a:pPr marL="0" lvl="1"/>
            <a:r>
              <a:rPr lang="en-US" altLang="en-US" sz="2400" b="1" dirty="0">
                <a:cs typeface="Times New Roman" panose="02020603050405020304" pitchFamily="18" charset="0"/>
              </a:rPr>
              <a:t>The industry could not afford huge amounts of time and resources consumed converting one form of VIP to another and in training on different methods used to create and use the VIP  i.e. Major $$$ lost!!</a:t>
            </a:r>
          </a:p>
          <a:p>
            <a:pPr algn="ctr"/>
            <a:endParaRPr lang="en-US" sz="2000" b="1" dirty="0">
              <a:solidFill>
                <a:schemeClr val="tx2"/>
              </a:solidFill>
              <a:cs typeface="Neo Sans Intel"/>
            </a:endParaRPr>
          </a:p>
        </p:txBody>
      </p:sp>
    </p:spTree>
    <p:extLst>
      <p:ext uri="{BB962C8B-B14F-4D97-AF65-F5344CB8AC3E}">
        <p14:creationId xmlns:p14="http://schemas.microsoft.com/office/powerpoint/2010/main" val="76809330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UVM PACKER</a:t>
            </a:r>
          </a:p>
        </p:txBody>
      </p:sp>
      <p:sp>
        <p:nvSpPr>
          <p:cNvPr id="3" name="Content Placeholder 2"/>
          <p:cNvSpPr>
            <a:spLocks noGrp="1"/>
          </p:cNvSpPr>
          <p:nvPr>
            <p:ph idx="1"/>
          </p:nvPr>
        </p:nvSpPr>
        <p:spPr/>
        <p:txBody>
          <a:bodyPr>
            <a:normAutofit fontScale="32500" lnSpcReduction="20000"/>
          </a:bodyPr>
          <a:lstStyle/>
          <a:p>
            <a:pPr marL="0" indent="0">
              <a:buNone/>
            </a:pPr>
            <a:r>
              <a:rPr lang="en-US" sz="4000" b="0" dirty="0"/>
              <a:t>Class </a:t>
            </a:r>
            <a:r>
              <a:rPr lang="en-US" sz="4000" b="0" dirty="0" err="1"/>
              <a:t>uvm_packer</a:t>
            </a:r>
            <a:r>
              <a:rPr lang="en-US" sz="4000" b="0" dirty="0"/>
              <a:t> extends </a:t>
            </a:r>
            <a:r>
              <a:rPr lang="en-US" sz="4000" b="0" dirty="0" err="1"/>
              <a:t>uvm_policy</a:t>
            </a:r>
            <a:endParaRPr lang="en-US" sz="4000" b="0" dirty="0"/>
          </a:p>
          <a:p>
            <a:pPr marL="0" indent="0">
              <a:buNone/>
            </a:pPr>
            <a:endParaRPr lang="en-US" sz="4000" b="0" dirty="0"/>
          </a:p>
          <a:p>
            <a:pPr marL="457200" lvl="1" indent="0">
              <a:buNone/>
            </a:pPr>
            <a:r>
              <a:rPr lang="en-US" sz="4000" dirty="0" err="1"/>
              <a:t>uvm_packer</a:t>
            </a:r>
            <a:r>
              <a:rPr lang="en-US" sz="4000" dirty="0"/>
              <a:t> used to add a null terminating byte `0` to </a:t>
            </a:r>
            <a:r>
              <a:rPr lang="en-US" sz="4000" dirty="0" err="1"/>
              <a:t>bitstream</a:t>
            </a:r>
            <a:r>
              <a:rPr lang="en-US" sz="4000" dirty="0"/>
              <a:t> after packing strings</a:t>
            </a:r>
          </a:p>
          <a:p>
            <a:pPr marL="457200" lvl="1" indent="0">
              <a:buNone/>
            </a:pPr>
            <a:r>
              <a:rPr lang="en-US" sz="4000" dirty="0"/>
              <a:t>Incompatible with streaming </a:t>
            </a:r>
            <a:r>
              <a:rPr lang="en-US" sz="4000" dirty="0" smtClean="0"/>
              <a:t>operators</a:t>
            </a:r>
          </a:p>
          <a:p>
            <a:pPr marL="0" indent="0">
              <a:buNone/>
            </a:pPr>
            <a:endParaRPr lang="en-US" sz="4000" dirty="0"/>
          </a:p>
          <a:p>
            <a:pPr marL="0" indent="0">
              <a:buNone/>
            </a:pPr>
            <a:r>
              <a:rPr lang="en-US" sz="4000" dirty="0"/>
              <a:t>          To </a:t>
            </a:r>
            <a:r>
              <a:rPr lang="en-US" sz="4000" dirty="0" smtClean="0"/>
              <a:t>support streaming </a:t>
            </a:r>
            <a:r>
              <a:rPr lang="en-US" sz="4000" dirty="0"/>
              <a:t>requires the </a:t>
            </a:r>
            <a:r>
              <a:rPr lang="en-US" sz="4000" dirty="0" err="1"/>
              <a:t>uvm_packer</a:t>
            </a:r>
            <a:r>
              <a:rPr lang="en-US" sz="4000" dirty="0"/>
              <a:t> to pack/unpack strings in the same manner as </a:t>
            </a:r>
            <a:r>
              <a:rPr lang="en-US" sz="4000" dirty="0" err="1"/>
              <a:t>bitstream</a:t>
            </a:r>
            <a:r>
              <a:rPr lang="en-US" sz="4000" dirty="0"/>
              <a:t> operators</a:t>
            </a:r>
          </a:p>
          <a:p>
            <a:pPr marL="457200" lvl="1" indent="0">
              <a:buNone/>
            </a:pPr>
            <a:endParaRPr lang="en-US" sz="4000" dirty="0"/>
          </a:p>
          <a:p>
            <a:pPr marL="457200" lvl="1" indent="0">
              <a:buNone/>
            </a:pPr>
            <a:endParaRPr lang="en-US" sz="4000" dirty="0"/>
          </a:p>
          <a:p>
            <a:pPr marL="457200" lvl="1" indent="0">
              <a:buNone/>
            </a:pPr>
            <a:r>
              <a:rPr lang="en-US" sz="4000" b="1" dirty="0" smtClean="0"/>
              <a:t>Example: You </a:t>
            </a:r>
            <a:r>
              <a:rPr lang="en-US" sz="4000" b="1" dirty="0"/>
              <a:t>couldn’t do this in UVM 1.2 </a:t>
            </a:r>
          </a:p>
          <a:p>
            <a:pPr marL="457200" lvl="1" indent="0">
              <a:buNone/>
            </a:pPr>
            <a:endParaRPr lang="en-US" sz="4000" dirty="0"/>
          </a:p>
          <a:p>
            <a:pPr marL="457200" lvl="1" indent="0">
              <a:buNone/>
            </a:pPr>
            <a:r>
              <a:rPr lang="en-US" sz="4000" dirty="0"/>
              <a:t>Pack:</a:t>
            </a:r>
            <a:br>
              <a:rPr lang="en-US" sz="4000" dirty="0"/>
            </a:br>
            <a:r>
              <a:rPr lang="en-US" sz="4000" dirty="0"/>
              <a:t>   bits = {&gt;&gt;{ size, </a:t>
            </a:r>
            <a:r>
              <a:rPr lang="en-US" sz="4000" dirty="0" err="1"/>
              <a:t>my_string</a:t>
            </a:r>
            <a:r>
              <a:rPr lang="en-US" sz="4000" dirty="0"/>
              <a:t> with [0 +: size]}};</a:t>
            </a:r>
            <a:br>
              <a:rPr lang="en-US" sz="4000" dirty="0"/>
            </a:br>
            <a:endParaRPr lang="en-US" sz="4000" dirty="0"/>
          </a:p>
          <a:p>
            <a:pPr marL="457200" lvl="1" indent="0">
              <a:buNone/>
            </a:pPr>
            <a:r>
              <a:rPr lang="en-US" sz="4000" dirty="0"/>
              <a:t> Unpack:</a:t>
            </a:r>
            <a:br>
              <a:rPr lang="en-US" sz="4000" dirty="0"/>
            </a:br>
            <a:r>
              <a:rPr lang="en-US" sz="4000" dirty="0"/>
              <a:t>   {&gt;&gt;{ size, </a:t>
            </a:r>
            <a:r>
              <a:rPr lang="en-US" sz="4000" dirty="0" err="1"/>
              <a:t>my_string</a:t>
            </a:r>
            <a:r>
              <a:rPr lang="en-US" sz="4000" dirty="0"/>
              <a:t> with [0 +: size]}} = bits;</a:t>
            </a:r>
            <a:br>
              <a:rPr lang="en-US" sz="4000" dirty="0"/>
            </a:br>
            <a:endParaRPr lang="en-US" sz="4000" dirty="0"/>
          </a:p>
          <a:p>
            <a:pPr marL="0" indent="0">
              <a:buNone/>
            </a:pPr>
            <a:endParaRPr lang="en-US" sz="4000" dirty="0"/>
          </a:p>
          <a:p>
            <a:pPr marL="0" indent="0">
              <a:buNone/>
            </a:pPr>
            <a:r>
              <a:rPr lang="en-US" sz="4000" dirty="0"/>
              <a:t>      </a:t>
            </a:r>
            <a:endParaRPr lang="en-US" sz="4000" b="0" dirty="0"/>
          </a:p>
          <a:p>
            <a:pPr marL="0" indent="0">
              <a:buNone/>
            </a:pPr>
            <a:r>
              <a:rPr lang="en-US" sz="4000" b="0" dirty="0" err="1"/>
              <a:t>use_metadata</a:t>
            </a:r>
            <a:r>
              <a:rPr lang="en-US" sz="4000" b="0" dirty="0"/>
              <a:t>  </a:t>
            </a:r>
            <a:r>
              <a:rPr lang="en-US" sz="4000" dirty="0"/>
              <a:t>is not mentioned in LRM. You can have a pack/unpack operation as long as the packer/unpacker understand each other.</a:t>
            </a:r>
            <a:endParaRPr lang="en-US" sz="4000" b="0" dirty="0"/>
          </a:p>
          <a:p>
            <a:pPr marL="0" indent="0">
              <a:buNone/>
            </a:pPr>
            <a:endParaRPr lang="en-US" b="0" dirty="0"/>
          </a:p>
          <a:p>
            <a:pPr marL="0" indent="0">
              <a:buNone/>
            </a:pPr>
            <a:r>
              <a:rPr lang="en-US" b="0" dirty="0"/>
              <a:t>      </a:t>
            </a:r>
          </a:p>
        </p:txBody>
      </p:sp>
      <p:sp>
        <p:nvSpPr>
          <p:cNvPr id="4" name="Slide Number Placeholder 3"/>
          <p:cNvSpPr>
            <a:spLocks noGrp="1"/>
          </p:cNvSpPr>
          <p:nvPr>
            <p:ph type="sldNum" sz="quarter" idx="11"/>
          </p:nvPr>
        </p:nvSpPr>
        <p:spPr/>
        <p:txBody>
          <a:bodyPr/>
          <a:lstStyle/>
          <a:p>
            <a:fld id="{6B3B11BD-554D-7640-98E2-0177BA920371}" type="slidenum">
              <a:rPr lang="en-US" smtClean="0"/>
              <a:t>30</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75319" y="1116436"/>
            <a:ext cx="1005959" cy="754469"/>
          </a:xfrm>
          <a:prstGeom prst="rect">
            <a:avLst/>
          </a:prstGeom>
        </p:spPr>
      </p:pic>
      <p:sp>
        <p:nvSpPr>
          <p:cNvPr id="6" name="Cloud 5"/>
          <p:cNvSpPr/>
          <p:nvPr/>
        </p:nvSpPr>
        <p:spPr bwMode="auto">
          <a:xfrm>
            <a:off x="10769600" y="533400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797994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uvm_recorder</a:t>
            </a:r>
            <a:endParaRPr lang="en-US" dirty="0"/>
          </a:p>
        </p:txBody>
      </p:sp>
      <p:sp>
        <p:nvSpPr>
          <p:cNvPr id="3" name="Content Placeholder 2"/>
          <p:cNvSpPr>
            <a:spLocks noGrp="1"/>
          </p:cNvSpPr>
          <p:nvPr>
            <p:ph idx="1"/>
          </p:nvPr>
        </p:nvSpPr>
        <p:spPr>
          <a:xfrm>
            <a:off x="292102" y="1493670"/>
            <a:ext cx="11366500" cy="5079535"/>
          </a:xfrm>
        </p:spPr>
        <p:txBody>
          <a:bodyPr>
            <a:normAutofit fontScale="62500" lnSpcReduction="20000"/>
          </a:bodyPr>
          <a:lstStyle/>
          <a:p>
            <a:pPr marL="0" indent="0">
              <a:buNone/>
            </a:pPr>
            <a:r>
              <a:rPr lang="en-US" sz="2500" b="1" dirty="0" smtClean="0"/>
              <a:t>1800.2 </a:t>
            </a:r>
            <a:endParaRPr lang="en-US" sz="2500" b="1" dirty="0"/>
          </a:p>
          <a:p>
            <a:pPr marL="0" indent="0">
              <a:buNone/>
            </a:pPr>
            <a:r>
              <a:rPr lang="en-US" sz="2500" dirty="0"/>
              <a:t>          </a:t>
            </a:r>
            <a:r>
              <a:rPr lang="en-US" sz="2500" b="0" dirty="0"/>
              <a:t>function </a:t>
            </a:r>
            <a:r>
              <a:rPr lang="en-US" sz="2500" b="0" dirty="0" err="1"/>
              <a:t>int</a:t>
            </a:r>
            <a:r>
              <a:rPr lang="en-US" sz="2500" b="0" dirty="0"/>
              <a:t> </a:t>
            </a:r>
            <a:r>
              <a:rPr lang="en-US" sz="2500" b="0" dirty="0" err="1"/>
              <a:t>get_handle</a:t>
            </a:r>
            <a:r>
              <a:rPr lang="en-US" sz="2500" b="0" dirty="0"/>
              <a:t>()</a:t>
            </a:r>
          </a:p>
          <a:p>
            <a:pPr marL="0" indent="0">
              <a:buNone/>
            </a:pPr>
            <a:r>
              <a:rPr lang="en-US" sz="2500" b="0" dirty="0"/>
              <a:t>        static function </a:t>
            </a:r>
            <a:r>
              <a:rPr lang="en-US" sz="2500" b="0" dirty="0" err="1"/>
              <a:t>uvm_recorder</a:t>
            </a:r>
            <a:r>
              <a:rPr lang="en-US" sz="2500" b="0" dirty="0"/>
              <a:t> </a:t>
            </a:r>
            <a:r>
              <a:rPr lang="en-US" sz="2500" b="0" dirty="0" err="1"/>
              <a:t>get_recorder_from_handle</a:t>
            </a:r>
            <a:r>
              <a:rPr lang="en-US" sz="2500" b="0" dirty="0"/>
              <a:t>( </a:t>
            </a:r>
            <a:r>
              <a:rPr lang="en-US" sz="2500" b="1" dirty="0" err="1"/>
              <a:t>int</a:t>
            </a:r>
            <a:r>
              <a:rPr lang="en-US" sz="2500" b="0" dirty="0"/>
              <a:t> id )</a:t>
            </a:r>
          </a:p>
          <a:p>
            <a:pPr marL="0" indent="0">
              <a:buNone/>
            </a:pPr>
            <a:endParaRPr lang="en-US" sz="2500" b="0" dirty="0"/>
          </a:p>
          <a:p>
            <a:pPr marL="0" indent="0">
              <a:buNone/>
            </a:pPr>
            <a:r>
              <a:rPr lang="en-US" sz="2500" b="1" dirty="0"/>
              <a:t>UVM 1.2 </a:t>
            </a:r>
          </a:p>
          <a:p>
            <a:pPr marL="0" indent="0">
              <a:buNone/>
            </a:pPr>
            <a:r>
              <a:rPr lang="en-US" sz="2500" dirty="0"/>
              <a:t>        </a:t>
            </a:r>
            <a:r>
              <a:rPr lang="en-US" sz="2500" b="0" dirty="0"/>
              <a:t>function integer </a:t>
            </a:r>
            <a:r>
              <a:rPr lang="en-US" sz="2500" b="0" dirty="0" err="1"/>
              <a:t>get_handle</a:t>
            </a:r>
            <a:r>
              <a:rPr lang="en-US" sz="2500" b="0" dirty="0"/>
              <a:t>()</a:t>
            </a:r>
          </a:p>
          <a:p>
            <a:pPr marL="0" indent="0">
              <a:buNone/>
            </a:pPr>
            <a:r>
              <a:rPr lang="en-US" sz="2500" b="0" dirty="0"/>
              <a:t>        static function </a:t>
            </a:r>
            <a:r>
              <a:rPr lang="en-US" sz="2500" b="0" dirty="0" err="1"/>
              <a:t>uvm_recorder</a:t>
            </a:r>
            <a:r>
              <a:rPr lang="en-US" sz="2500" b="0" dirty="0"/>
              <a:t> </a:t>
            </a:r>
            <a:r>
              <a:rPr lang="en-US" sz="2500" b="0" dirty="0" err="1"/>
              <a:t>get_recorder_from_handle</a:t>
            </a:r>
            <a:r>
              <a:rPr lang="en-US" sz="2500" b="0" dirty="0"/>
              <a:t>(integer id)</a:t>
            </a:r>
          </a:p>
          <a:p>
            <a:endParaRPr lang="en-US" sz="3100" dirty="0"/>
          </a:p>
          <a:p>
            <a:pPr marL="0" indent="0">
              <a:buNone/>
            </a:pPr>
            <a:r>
              <a:rPr lang="en-US" sz="3400" dirty="0"/>
              <a:t>New Methods added. </a:t>
            </a:r>
          </a:p>
          <a:p>
            <a:pPr marL="0" indent="0">
              <a:buNone/>
            </a:pPr>
            <a:r>
              <a:rPr lang="en-US" sz="2600" b="0" dirty="0"/>
              <a:t>        virtual function bit </a:t>
            </a:r>
            <a:r>
              <a:rPr lang="en-US" sz="2600" b="0" dirty="0" err="1"/>
              <a:t>get_id_enabled</a:t>
            </a:r>
            <a:r>
              <a:rPr lang="en-US" sz="2600" b="0" dirty="0"/>
              <a:t>()</a:t>
            </a:r>
          </a:p>
          <a:p>
            <a:pPr marL="0" indent="0">
              <a:buNone/>
            </a:pPr>
            <a:r>
              <a:rPr lang="en-US" sz="2600" b="0" dirty="0"/>
              <a:t>        virtual function </a:t>
            </a:r>
            <a:r>
              <a:rPr lang="en-US" sz="2600" b="0" dirty="0" err="1"/>
              <a:t>int</a:t>
            </a:r>
            <a:r>
              <a:rPr lang="en-US" sz="2600" b="0" dirty="0"/>
              <a:t> </a:t>
            </a:r>
            <a:r>
              <a:rPr lang="en-US" sz="2600" b="0" dirty="0" err="1"/>
              <a:t>get_record_attribute_handle</a:t>
            </a:r>
            <a:r>
              <a:rPr lang="en-US" sz="2600" b="0" dirty="0"/>
              <a:t>()</a:t>
            </a:r>
          </a:p>
          <a:p>
            <a:pPr marL="0" indent="0">
              <a:buNone/>
            </a:pPr>
            <a:r>
              <a:rPr lang="en-US" sz="2600" b="0" dirty="0"/>
              <a:t>        virtual function </a:t>
            </a:r>
            <a:r>
              <a:rPr lang="en-US" sz="2600" b="0" dirty="0" err="1"/>
              <a:t>uvm_policy</a:t>
            </a:r>
            <a:r>
              <a:rPr lang="en-US" sz="2600" b="0" dirty="0"/>
              <a:t>::</a:t>
            </a:r>
            <a:r>
              <a:rPr lang="en-US" sz="2600" b="0" dirty="0" err="1"/>
              <a:t>recursion_state_e</a:t>
            </a:r>
            <a:r>
              <a:rPr lang="en-US" sz="2600" b="0" dirty="0"/>
              <a:t> </a:t>
            </a:r>
            <a:r>
              <a:rPr lang="en-US" sz="2600" b="0" dirty="0" err="1"/>
              <a:t>object_recorded</a:t>
            </a:r>
            <a:r>
              <a:rPr lang="en-US" sz="2600" b="0" dirty="0"/>
              <a:t>( </a:t>
            </a:r>
            <a:r>
              <a:rPr lang="en-US" sz="2600" b="0" dirty="0" err="1"/>
              <a:t>uvm_object</a:t>
            </a:r>
            <a:r>
              <a:rPr lang="en-US" sz="2600" b="0" dirty="0"/>
              <a:t> value,    </a:t>
            </a:r>
            <a:r>
              <a:rPr lang="en-US" sz="2600" b="0" dirty="0" err="1"/>
              <a:t>uvm_recursion_policy_enum</a:t>
            </a:r>
            <a:r>
              <a:rPr lang="en-US" sz="2600" b="0" dirty="0"/>
              <a:t> recursion )</a:t>
            </a:r>
          </a:p>
          <a:p>
            <a:pPr marL="0" indent="0">
              <a:buNone/>
            </a:pPr>
            <a:r>
              <a:rPr lang="en-US" sz="2600" b="0" dirty="0"/>
              <a:t>        virtual function </a:t>
            </a:r>
            <a:r>
              <a:rPr lang="en-US" sz="2600" b="0" dirty="0" err="1"/>
              <a:t>uvm_radix_enum</a:t>
            </a:r>
            <a:r>
              <a:rPr lang="en-US" sz="2600" b="0" dirty="0"/>
              <a:t> </a:t>
            </a:r>
            <a:r>
              <a:rPr lang="en-US" sz="2600" b="0" dirty="0" err="1"/>
              <a:t>get_default_radix</a:t>
            </a:r>
            <a:r>
              <a:rPr lang="en-US" sz="2600" b="0" dirty="0"/>
              <a:t>()</a:t>
            </a:r>
          </a:p>
          <a:p>
            <a:pPr marL="0" indent="0">
              <a:buNone/>
            </a:pPr>
            <a:r>
              <a:rPr lang="en-US" sz="2600" b="0" dirty="0"/>
              <a:t>        virtual function </a:t>
            </a:r>
            <a:r>
              <a:rPr lang="en-US" sz="2600" b="0" dirty="0" err="1"/>
              <a:t>uvm_recursion_policy_enum</a:t>
            </a:r>
            <a:r>
              <a:rPr lang="en-US" sz="2600" b="0" dirty="0"/>
              <a:t> </a:t>
            </a:r>
            <a:r>
              <a:rPr lang="en-US" sz="2600" b="0" dirty="0" err="1"/>
              <a:t>get_recursion_policy</a:t>
            </a:r>
            <a:r>
              <a:rPr lang="en-US" sz="2600" b="0" dirty="0"/>
              <a:t>()</a:t>
            </a:r>
          </a:p>
          <a:p>
            <a:pPr marL="0" indent="0">
              <a:buNone/>
            </a:pPr>
            <a:r>
              <a:rPr lang="en-US" sz="2600" b="0" dirty="0"/>
              <a:t>        virtual function void flush()</a:t>
            </a:r>
          </a:p>
          <a:p>
            <a:pPr marL="0" indent="0">
              <a:buNone/>
            </a:pPr>
            <a:r>
              <a:rPr lang="en-US" sz="2600" b="0" dirty="0"/>
              <a:t>        virtual function void </a:t>
            </a:r>
            <a:r>
              <a:rPr lang="en-US" sz="2600" b="0" dirty="0" err="1"/>
              <a:t>set_default_radix</a:t>
            </a:r>
            <a:r>
              <a:rPr lang="en-US" sz="2600" b="0" dirty="0"/>
              <a:t> (</a:t>
            </a:r>
            <a:r>
              <a:rPr lang="en-US" sz="2600" b="0" dirty="0" err="1"/>
              <a:t>uvm_radix_enum</a:t>
            </a:r>
            <a:r>
              <a:rPr lang="en-US" sz="2600" b="0" dirty="0"/>
              <a:t> radix)</a:t>
            </a:r>
          </a:p>
          <a:p>
            <a:pPr marL="0" indent="0">
              <a:buNone/>
            </a:pPr>
            <a:r>
              <a:rPr lang="en-US" sz="2600" b="0" dirty="0"/>
              <a:t>        virtual function void </a:t>
            </a:r>
            <a:r>
              <a:rPr lang="en-US" sz="2600" b="0" dirty="0" err="1"/>
              <a:t>set_id_enabled</a:t>
            </a:r>
            <a:r>
              <a:rPr lang="en-US" sz="2600" b="0" dirty="0"/>
              <a:t> (bit enabled)</a:t>
            </a:r>
          </a:p>
          <a:p>
            <a:pPr marL="0" indent="0">
              <a:buNone/>
            </a:pPr>
            <a:r>
              <a:rPr lang="en-US" sz="2600" b="0" dirty="0"/>
              <a:t>        virtual function void </a:t>
            </a:r>
            <a:r>
              <a:rPr lang="en-US" sz="2600" b="0" dirty="0" err="1"/>
              <a:t>set_recursion_policy</a:t>
            </a:r>
            <a:r>
              <a:rPr lang="en-US" sz="2600" b="0" dirty="0"/>
              <a:t> (</a:t>
            </a:r>
            <a:r>
              <a:rPr lang="en-US" sz="2600" b="0" dirty="0" err="1"/>
              <a:t>uvm_recursion_policy_enum</a:t>
            </a:r>
            <a:r>
              <a:rPr lang="en-US" sz="2600" b="0" dirty="0"/>
              <a:t> policy)</a:t>
            </a:r>
          </a:p>
        </p:txBody>
      </p:sp>
      <p:sp>
        <p:nvSpPr>
          <p:cNvPr id="4" name="Slide Number Placeholder 3"/>
          <p:cNvSpPr>
            <a:spLocks noGrp="1"/>
          </p:cNvSpPr>
          <p:nvPr>
            <p:ph type="sldNum" sz="quarter" idx="11"/>
          </p:nvPr>
        </p:nvSpPr>
        <p:spPr/>
        <p:txBody>
          <a:bodyPr/>
          <a:lstStyle/>
          <a:p>
            <a:fld id="{6B3B11BD-554D-7640-98E2-0177BA920371}" type="slidenum">
              <a:rPr lang="en-US" smtClean="0"/>
              <a:t>31</a:t>
            </a:fld>
            <a:endParaRPr lang="en-US"/>
          </a:p>
        </p:txBody>
      </p:sp>
      <p:grpSp>
        <p:nvGrpSpPr>
          <p:cNvPr id="5" name="Group 4"/>
          <p:cNvGrpSpPr/>
          <p:nvPr/>
        </p:nvGrpSpPr>
        <p:grpSpPr>
          <a:xfrm>
            <a:off x="8452251" y="1635818"/>
            <a:ext cx="1106311" cy="372910"/>
            <a:chOff x="2790094" y="3626799"/>
            <a:chExt cx="829733" cy="305717"/>
          </a:xfrm>
        </p:grpSpPr>
        <p:sp>
          <p:nvSpPr>
            <p:cNvPr id="6" name="TextBox 5"/>
            <p:cNvSpPr txBox="1"/>
            <p:nvPr/>
          </p:nvSpPr>
          <p:spPr>
            <a:xfrm>
              <a:off x="3385044" y="3626799"/>
              <a:ext cx="234783" cy="302784"/>
            </a:xfrm>
            <a:prstGeom prst="rect">
              <a:avLst/>
            </a:prstGeom>
            <a:noFill/>
          </p:spPr>
          <p:txBody>
            <a:bodyPr wrap="none" rtlCol="0">
              <a:spAutoFit/>
            </a:bodyPr>
            <a:lstStyle/>
            <a:p>
              <a:r>
                <a:rPr lang="en-US" dirty="0"/>
                <a:t>2</a:t>
              </a:r>
            </a:p>
          </p:txBody>
        </p:sp>
        <p:sp>
          <p:nvSpPr>
            <p:cNvPr id="7" name="TextBox 6"/>
            <p:cNvSpPr txBox="1"/>
            <p:nvPr/>
          </p:nvSpPr>
          <p:spPr>
            <a:xfrm>
              <a:off x="2790094" y="3629732"/>
              <a:ext cx="234783" cy="302784"/>
            </a:xfrm>
            <a:prstGeom prst="rect">
              <a:avLst/>
            </a:prstGeom>
            <a:noFill/>
          </p:spPr>
          <p:txBody>
            <a:bodyPr wrap="none" rtlCol="0">
              <a:spAutoFit/>
            </a:bodyPr>
            <a:lstStyle/>
            <a:p>
              <a:r>
                <a:rPr lang="en-US" dirty="0"/>
                <a:t>4</a:t>
              </a:r>
            </a:p>
          </p:txBody>
        </p:sp>
        <p:sp>
          <p:nvSpPr>
            <p:cNvPr id="8" name="Arrow: Right 12"/>
            <p:cNvSpPr/>
            <p:nvPr/>
          </p:nvSpPr>
          <p:spPr bwMode="auto">
            <a:xfrm>
              <a:off x="3103000" y="3719952"/>
              <a:ext cx="246869" cy="13741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grpSp>
      <p:sp>
        <p:nvSpPr>
          <p:cNvPr id="9" name="TextBox 8"/>
          <p:cNvSpPr txBox="1"/>
          <p:nvPr/>
        </p:nvSpPr>
        <p:spPr>
          <a:xfrm>
            <a:off x="9753600" y="1676400"/>
            <a:ext cx="1108672" cy="369332"/>
          </a:xfrm>
          <a:prstGeom prst="rect">
            <a:avLst/>
          </a:prstGeom>
          <a:noFill/>
        </p:spPr>
        <p:txBody>
          <a:bodyPr wrap="none" rtlCol="0">
            <a:spAutoFit/>
          </a:bodyPr>
          <a:lstStyle/>
          <a:p>
            <a:r>
              <a:rPr lang="en-US" dirty="0"/>
              <a:t>Changes</a:t>
            </a:r>
          </a:p>
        </p:txBody>
      </p:sp>
      <p:sp>
        <p:nvSpPr>
          <p:cNvPr id="12" name="Cloud 11"/>
          <p:cNvSpPr/>
          <p:nvPr/>
        </p:nvSpPr>
        <p:spPr bwMode="auto">
          <a:xfrm>
            <a:off x="10464801" y="5209650"/>
            <a:ext cx="1320801" cy="657751"/>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pic>
        <p:nvPicPr>
          <p:cNvPr id="13" name="Pictur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34713" y="2667001"/>
            <a:ext cx="1556691" cy="871847"/>
          </a:xfrm>
          <a:prstGeom prst="rect">
            <a:avLst/>
          </a:prstGeom>
        </p:spPr>
      </p:pic>
    </p:spTree>
    <p:extLst>
      <p:ext uri="{BB962C8B-B14F-4D97-AF65-F5344CB8AC3E}">
        <p14:creationId xmlns:p14="http://schemas.microsoft.com/office/powerpoint/2010/main" val="70815874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operations </a:t>
            </a:r>
            <a:r>
              <a:rPr lang="en-US" dirty="0"/>
              <a:t>summary</a:t>
            </a:r>
          </a:p>
        </p:txBody>
      </p:sp>
      <p:sp>
        <p:nvSpPr>
          <p:cNvPr id="3" name="Content Placeholder 2"/>
          <p:cNvSpPr>
            <a:spLocks noGrp="1"/>
          </p:cNvSpPr>
          <p:nvPr>
            <p:ph idx="1"/>
          </p:nvPr>
        </p:nvSpPr>
        <p:spPr/>
        <p:txBody>
          <a:bodyPr>
            <a:noAutofit/>
          </a:bodyPr>
          <a:lstStyle/>
          <a:p>
            <a:r>
              <a:rPr lang="en-US" sz="1600" dirty="0"/>
              <a:t> UVM policy classes have gone through a revamp</a:t>
            </a:r>
          </a:p>
          <a:p>
            <a:pPr lvl="1"/>
            <a:r>
              <a:rPr lang="en-US" sz="1400" dirty="0"/>
              <a:t>Backward compatibility has been considered extensively.</a:t>
            </a:r>
          </a:p>
          <a:p>
            <a:pPr lvl="1"/>
            <a:r>
              <a:rPr lang="en-US" sz="1400" dirty="0" err="1"/>
              <a:t>Accessors</a:t>
            </a:r>
            <a:r>
              <a:rPr lang="en-US" sz="1400" dirty="0"/>
              <a:t> provided for uniformity.</a:t>
            </a:r>
          </a:p>
          <a:p>
            <a:pPr lvl="1"/>
            <a:endParaRPr lang="en-US" sz="1400" dirty="0"/>
          </a:p>
          <a:p>
            <a:pPr lvl="1"/>
            <a:r>
              <a:rPr lang="en-US" sz="1400" dirty="0"/>
              <a:t>Classes use a </a:t>
            </a:r>
            <a:r>
              <a:rPr lang="en-US" sz="1400" dirty="0" smtClean="0"/>
              <a:t>policy</a:t>
            </a:r>
          </a:p>
          <a:p>
            <a:pPr lvl="1"/>
            <a:r>
              <a:rPr lang="en-US" sz="1400" dirty="0" smtClean="0"/>
              <a:t>You </a:t>
            </a:r>
            <a:r>
              <a:rPr lang="en-US" sz="1400" dirty="0"/>
              <a:t>can </a:t>
            </a:r>
            <a:r>
              <a:rPr lang="en-US" sz="1400" b="1" dirty="0"/>
              <a:t>not</a:t>
            </a:r>
            <a:r>
              <a:rPr lang="en-US" sz="1400" dirty="0"/>
              <a:t> set policy classes to null  - Change from earlier </a:t>
            </a:r>
            <a:r>
              <a:rPr lang="en-US" sz="1400" dirty="0" err="1"/>
              <a:t>behaviour</a:t>
            </a:r>
            <a:r>
              <a:rPr lang="en-US" sz="1400" dirty="0" smtClean="0"/>
              <a:t>.</a:t>
            </a:r>
          </a:p>
          <a:p>
            <a:pPr lvl="1"/>
            <a:r>
              <a:rPr lang="en-US" sz="1400" dirty="0" smtClean="0"/>
              <a:t>There is a default to ensure backward compatibility</a:t>
            </a:r>
            <a:endParaRPr lang="en-US" sz="1400" dirty="0"/>
          </a:p>
          <a:p>
            <a:pPr lvl="1"/>
            <a:endParaRPr lang="en-US" sz="1400" dirty="0"/>
          </a:p>
          <a:p>
            <a:pPr lvl="1"/>
            <a:r>
              <a:rPr lang="en-US" sz="1400" dirty="0"/>
              <a:t>You can make changes in flight in a simulation. Things aren’t hard-coded.</a:t>
            </a:r>
          </a:p>
          <a:p>
            <a:pPr lvl="1"/>
            <a:r>
              <a:rPr lang="en-US" sz="1400" dirty="0" err="1"/>
              <a:t>uvm_packer</a:t>
            </a:r>
            <a:r>
              <a:rPr lang="en-US" sz="1400" dirty="0"/>
              <a:t> has reset </a:t>
            </a:r>
          </a:p>
          <a:p>
            <a:pPr lvl="1"/>
            <a:r>
              <a:rPr lang="en-US" sz="1400" dirty="0" err="1"/>
              <a:t>uvm_printer</a:t>
            </a:r>
            <a:r>
              <a:rPr lang="en-US" sz="1400" dirty="0"/>
              <a:t> has flush</a:t>
            </a:r>
          </a:p>
          <a:p>
            <a:pPr lvl="1"/>
            <a:r>
              <a:rPr lang="en-US" sz="1400" dirty="0" err="1"/>
              <a:t>uvm_comparer</a:t>
            </a:r>
            <a:r>
              <a:rPr lang="en-US" sz="1400" dirty="0"/>
              <a:t> has a flush</a:t>
            </a:r>
          </a:p>
          <a:p>
            <a:pPr lvl="1"/>
            <a:r>
              <a:rPr lang="en-US" sz="1400" dirty="0" err="1"/>
              <a:t>uvm_recorder</a:t>
            </a:r>
            <a:r>
              <a:rPr lang="en-US" sz="1400" dirty="0"/>
              <a:t> has a free() method</a:t>
            </a:r>
          </a:p>
          <a:p>
            <a:endParaRPr lang="en-US" sz="1600" dirty="0"/>
          </a:p>
          <a:p>
            <a:r>
              <a:rPr lang="en-US" sz="1600" dirty="0"/>
              <a:t>Field Macros have documented methods	</a:t>
            </a:r>
          </a:p>
          <a:p>
            <a:pPr lvl="1"/>
            <a:r>
              <a:rPr lang="en-US" sz="1400" dirty="0"/>
              <a:t>Most of the methods were “secret sauce” in earlier UVM versions.</a:t>
            </a:r>
          </a:p>
          <a:p>
            <a:pPr lvl="1"/>
            <a:r>
              <a:rPr lang="en-US" sz="1400" dirty="0"/>
              <a:t>They now use Methods now documented in LRM</a:t>
            </a:r>
          </a:p>
          <a:p>
            <a:r>
              <a:rPr lang="en-US" sz="1600" dirty="0" smtClean="0"/>
              <a:t>UVM </a:t>
            </a:r>
            <a:r>
              <a:rPr lang="en-US" sz="1600" dirty="0"/>
              <a:t>Flags are Documented</a:t>
            </a:r>
          </a:p>
          <a:p>
            <a:pPr lvl="1"/>
            <a:r>
              <a:rPr lang="en-US" sz="1400" dirty="0"/>
              <a:t>UVM_FLAGS  is a type</a:t>
            </a:r>
          </a:p>
        </p:txBody>
      </p:sp>
      <p:sp>
        <p:nvSpPr>
          <p:cNvPr id="4" name="Slide Number Placeholder 3"/>
          <p:cNvSpPr>
            <a:spLocks noGrp="1"/>
          </p:cNvSpPr>
          <p:nvPr>
            <p:ph type="sldNum" sz="quarter" idx="11"/>
          </p:nvPr>
        </p:nvSpPr>
        <p:spPr/>
        <p:txBody>
          <a:bodyPr/>
          <a:lstStyle/>
          <a:p>
            <a:fld id="{6B3B11BD-554D-7640-98E2-0177BA920371}" type="slidenum">
              <a:rPr lang="en-US" smtClean="0"/>
              <a:t>32</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89785" y="1493670"/>
            <a:ext cx="1005959" cy="754469"/>
          </a:xfrm>
          <a:prstGeom prst="rect">
            <a:avLst/>
          </a:prstGeom>
        </p:spPr>
      </p:pic>
      <p:sp>
        <p:nvSpPr>
          <p:cNvPr id="6" name="Cloud 5"/>
          <p:cNvSpPr/>
          <p:nvPr/>
        </p:nvSpPr>
        <p:spPr bwMode="auto">
          <a:xfrm>
            <a:off x="10668000" y="419100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34713" y="2667001"/>
            <a:ext cx="1556691" cy="871847"/>
          </a:xfrm>
          <a:prstGeom prst="rect">
            <a:avLst/>
          </a:prstGeom>
        </p:spPr>
      </p:pic>
    </p:spTree>
    <p:extLst>
      <p:ext uri="{BB962C8B-B14F-4D97-AF65-F5344CB8AC3E}">
        <p14:creationId xmlns:p14="http://schemas.microsoft.com/office/powerpoint/2010/main" val="16437281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24200"/>
            <a:ext cx="10972800" cy="1143000"/>
          </a:xfrm>
        </p:spPr>
        <p:txBody>
          <a:bodyPr/>
          <a:lstStyle/>
          <a:p>
            <a:r>
              <a:rPr lang="en-US" dirty="0"/>
              <a:t>UVM Factory</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33</a:t>
            </a:fld>
            <a:endParaRPr lang="en-US"/>
          </a:p>
        </p:txBody>
      </p:sp>
    </p:spTree>
    <p:extLst>
      <p:ext uri="{BB962C8B-B14F-4D97-AF65-F5344CB8AC3E}">
        <p14:creationId xmlns:p14="http://schemas.microsoft.com/office/powerpoint/2010/main" val="129175147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UVM Factory</a:t>
            </a:r>
          </a:p>
        </p:txBody>
      </p:sp>
      <p:sp>
        <p:nvSpPr>
          <p:cNvPr id="3" name="Content Placeholder 2"/>
          <p:cNvSpPr>
            <a:spLocks noGrp="1"/>
          </p:cNvSpPr>
          <p:nvPr>
            <p:ph idx="1"/>
          </p:nvPr>
        </p:nvSpPr>
        <p:spPr/>
        <p:txBody>
          <a:bodyPr>
            <a:normAutofit/>
          </a:bodyPr>
          <a:lstStyle/>
          <a:p>
            <a:r>
              <a:rPr lang="en-US" sz="2000" b="0" dirty="0"/>
              <a:t>UVM additionally supports registration of abstract objects and components with the factory. </a:t>
            </a:r>
          </a:p>
          <a:p>
            <a:endParaRPr lang="en-US" sz="2000" b="0" dirty="0"/>
          </a:p>
          <a:p>
            <a:r>
              <a:rPr lang="en-US" sz="2000" b="0" dirty="0"/>
              <a:t>Two new classes to support this functionality</a:t>
            </a:r>
          </a:p>
          <a:p>
            <a:pPr lvl="1"/>
            <a:r>
              <a:rPr lang="en-US" sz="2000" dirty="0"/>
              <a:t>class </a:t>
            </a:r>
            <a:r>
              <a:rPr lang="en-US" sz="2000" dirty="0" err="1"/>
              <a:t>uvm_abstract_object_registry</a:t>
            </a:r>
            <a:r>
              <a:rPr lang="en-US" sz="2000" dirty="0"/>
              <a:t> #(type T=</a:t>
            </a:r>
            <a:r>
              <a:rPr lang="en-US" sz="2000" dirty="0" err="1"/>
              <a:t>uvm_object</a:t>
            </a:r>
            <a:r>
              <a:rPr lang="en-US" sz="2000" dirty="0"/>
              <a:t>, string </a:t>
            </a:r>
            <a:r>
              <a:rPr lang="en-US" sz="2000" dirty="0" err="1"/>
              <a:t>Tname</a:t>
            </a:r>
            <a:r>
              <a:rPr lang="en-US" sz="2000" dirty="0"/>
              <a:t>="unknown&gt;") extends </a:t>
            </a:r>
            <a:r>
              <a:rPr lang="en-US" sz="2000" dirty="0" err="1"/>
              <a:t>uvm_object_wrapper</a:t>
            </a:r>
            <a:endParaRPr lang="en-US" sz="2000" dirty="0"/>
          </a:p>
          <a:p>
            <a:pPr marL="144065" lvl="1" indent="0">
              <a:buNone/>
            </a:pPr>
            <a:endParaRPr lang="en-US" sz="2000" dirty="0"/>
          </a:p>
          <a:p>
            <a:pPr lvl="1"/>
            <a:r>
              <a:rPr lang="en-US" sz="2000" dirty="0"/>
              <a:t>class </a:t>
            </a:r>
            <a:r>
              <a:rPr lang="en-US" sz="2000" dirty="0" err="1"/>
              <a:t>uvm_abstract_component_registry</a:t>
            </a:r>
            <a:r>
              <a:rPr lang="en-US" sz="2000" dirty="0"/>
              <a:t> #(type T=</a:t>
            </a:r>
            <a:r>
              <a:rPr lang="en-US" sz="2000" dirty="0" err="1"/>
              <a:t>uvm_component</a:t>
            </a:r>
            <a:r>
              <a:rPr lang="en-US" sz="2000" dirty="0"/>
              <a:t>, string </a:t>
            </a:r>
            <a:r>
              <a:rPr lang="en-US" sz="2000" dirty="0" err="1"/>
              <a:t>Tname</a:t>
            </a:r>
            <a:r>
              <a:rPr lang="en-US" sz="2000" dirty="0"/>
              <a:t>="unknown&gt;") </a:t>
            </a:r>
          </a:p>
          <a:p>
            <a:pPr lvl="1"/>
            <a:endParaRPr lang="en-US" sz="2000" dirty="0"/>
          </a:p>
          <a:p>
            <a:pPr lvl="1"/>
            <a:endParaRPr lang="en-US" dirty="0"/>
          </a:p>
          <a:p>
            <a:endParaRPr lang="en-US" b="0" dirty="0"/>
          </a:p>
        </p:txBody>
      </p:sp>
      <p:sp>
        <p:nvSpPr>
          <p:cNvPr id="4" name="Slide Number Placeholder 3"/>
          <p:cNvSpPr>
            <a:spLocks noGrp="1"/>
          </p:cNvSpPr>
          <p:nvPr>
            <p:ph type="sldNum" sz="quarter" idx="11"/>
          </p:nvPr>
        </p:nvSpPr>
        <p:spPr/>
        <p:txBody>
          <a:bodyPr/>
          <a:lstStyle/>
          <a:p>
            <a:fld id="{6B3B11BD-554D-7640-98E2-0177BA920371}" type="slidenum">
              <a:rPr lang="en-US" smtClean="0"/>
              <a:t>34</a:t>
            </a:fld>
            <a:endParaRPr lang="en-US"/>
          </a:p>
        </p:txBody>
      </p:sp>
      <p:sp>
        <p:nvSpPr>
          <p:cNvPr id="5" name="Cloud 4"/>
          <p:cNvSpPr/>
          <p:nvPr/>
        </p:nvSpPr>
        <p:spPr bwMode="auto">
          <a:xfrm>
            <a:off x="10363200" y="2057400"/>
            <a:ext cx="1219224" cy="799012"/>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10953717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UVM factory</a:t>
            </a:r>
          </a:p>
        </p:txBody>
      </p:sp>
      <p:sp>
        <p:nvSpPr>
          <p:cNvPr id="3" name="Content Placeholder 2"/>
          <p:cNvSpPr>
            <a:spLocks noGrp="1"/>
          </p:cNvSpPr>
          <p:nvPr>
            <p:ph idx="1"/>
          </p:nvPr>
        </p:nvSpPr>
        <p:spPr>
          <a:xfrm>
            <a:off x="304801" y="1219200"/>
            <a:ext cx="11366500" cy="4894158"/>
          </a:xfrm>
        </p:spPr>
        <p:txBody>
          <a:bodyPr>
            <a:noAutofit/>
          </a:bodyPr>
          <a:lstStyle/>
          <a:p>
            <a:pPr lvl="1"/>
            <a:endParaRPr lang="en-US" sz="1400" dirty="0"/>
          </a:p>
          <a:p>
            <a:pPr marL="1190" indent="0">
              <a:buNone/>
            </a:pPr>
            <a:r>
              <a:rPr lang="en-US" sz="2000" b="1" dirty="0"/>
              <a:t>Added</a:t>
            </a:r>
          </a:p>
          <a:p>
            <a:pPr lvl="1"/>
            <a:r>
              <a:rPr lang="en-US" sz="1400" dirty="0"/>
              <a:t>pure virtual function void </a:t>
            </a:r>
            <a:r>
              <a:rPr lang="en-US" sz="1400" dirty="0" err="1"/>
              <a:t>set_type_alias</a:t>
            </a:r>
            <a:r>
              <a:rPr lang="en-US" sz="1400" dirty="0"/>
              <a:t>(string </a:t>
            </a:r>
            <a:r>
              <a:rPr lang="en-US" sz="1400" dirty="0" err="1"/>
              <a:t>alias_type_name</a:t>
            </a:r>
            <a:r>
              <a:rPr lang="en-US" sz="1400" dirty="0"/>
              <a:t>, </a:t>
            </a:r>
            <a:r>
              <a:rPr lang="en-US" sz="1400" dirty="0" err="1"/>
              <a:t>uvm_object_wrapper</a:t>
            </a:r>
            <a:r>
              <a:rPr lang="en-US" sz="1400" dirty="0"/>
              <a:t> </a:t>
            </a:r>
            <a:r>
              <a:rPr lang="en-US" sz="1400" dirty="0" err="1"/>
              <a:t>original_type</a:t>
            </a:r>
            <a:r>
              <a:rPr lang="en-US" sz="1400" dirty="0"/>
              <a:t>) </a:t>
            </a:r>
          </a:p>
          <a:p>
            <a:pPr lvl="1"/>
            <a:r>
              <a:rPr lang="en-US" sz="1400" dirty="0"/>
              <a:t>pure virtual function void </a:t>
            </a:r>
            <a:r>
              <a:rPr lang="en-US" sz="1400" dirty="0" err="1"/>
              <a:t>set_inst_alias</a:t>
            </a:r>
            <a:r>
              <a:rPr lang="en-US" sz="1400" dirty="0"/>
              <a:t>(string </a:t>
            </a:r>
            <a:r>
              <a:rPr lang="en-US" sz="1400" dirty="0" err="1"/>
              <a:t>alias_type_name</a:t>
            </a:r>
            <a:r>
              <a:rPr lang="en-US" sz="1400" dirty="0"/>
              <a:t>, </a:t>
            </a:r>
            <a:r>
              <a:rPr lang="en-US" sz="1400" dirty="0" err="1"/>
              <a:t>uvm_object_wrapper</a:t>
            </a:r>
            <a:r>
              <a:rPr lang="en-US" sz="1400" dirty="0"/>
              <a:t> </a:t>
            </a:r>
            <a:r>
              <a:rPr lang="en-US" sz="1400" dirty="0" err="1"/>
              <a:t>original_type</a:t>
            </a:r>
            <a:r>
              <a:rPr lang="en-US" sz="1400" dirty="0"/>
              <a:t>, string </a:t>
            </a:r>
            <a:r>
              <a:rPr lang="en-US" sz="1400" dirty="0" err="1"/>
              <a:t>full_inst_path</a:t>
            </a:r>
            <a:r>
              <a:rPr lang="en-US" sz="1400" dirty="0"/>
              <a:t>);</a:t>
            </a:r>
          </a:p>
          <a:p>
            <a:pPr lvl="1"/>
            <a:endParaRPr lang="en-US" sz="1400" dirty="0"/>
          </a:p>
          <a:p>
            <a:pPr lvl="1"/>
            <a:endParaRPr lang="en-US" sz="1400" dirty="0"/>
          </a:p>
          <a:p>
            <a:pPr lvl="1"/>
            <a:endParaRPr lang="en-US" sz="1400" dirty="0"/>
          </a:p>
          <a:p>
            <a:pPr marL="1190" indent="0">
              <a:buNone/>
            </a:pPr>
            <a:r>
              <a:rPr lang="en-US" sz="1700" b="1" dirty="0"/>
              <a:t>Documented</a:t>
            </a:r>
          </a:p>
          <a:p>
            <a:pPr lvl="1"/>
            <a:r>
              <a:rPr lang="en-US" sz="1400" dirty="0"/>
              <a:t>pure virtual function </a:t>
            </a:r>
            <a:r>
              <a:rPr lang="en-US" sz="1400" dirty="0" err="1"/>
              <a:t>uvm_object_wrapper</a:t>
            </a:r>
            <a:r>
              <a:rPr lang="en-US" sz="1400" dirty="0"/>
              <a:t> </a:t>
            </a:r>
            <a:r>
              <a:rPr lang="en-US" sz="1400" dirty="0" err="1"/>
              <a:t>find_wrapper_by_name</a:t>
            </a:r>
            <a:r>
              <a:rPr lang="en-US" sz="1400" dirty="0"/>
              <a:t> ( string </a:t>
            </a:r>
            <a:r>
              <a:rPr lang="en-US" sz="1400" dirty="0" err="1"/>
              <a:t>type_name</a:t>
            </a:r>
            <a:r>
              <a:rPr lang="en-US" sz="1400" dirty="0"/>
              <a:t> )</a:t>
            </a:r>
          </a:p>
          <a:p>
            <a:pPr lvl="1"/>
            <a:r>
              <a:rPr lang="en-US" sz="1400" dirty="0"/>
              <a:t>virtual function bit </a:t>
            </a:r>
            <a:r>
              <a:rPr lang="en-US" sz="1400" dirty="0" err="1"/>
              <a:t>is_type_name_registered</a:t>
            </a:r>
            <a:r>
              <a:rPr lang="en-US" sz="1400" dirty="0"/>
              <a:t> (string </a:t>
            </a:r>
            <a:r>
              <a:rPr lang="en-US" sz="1400" dirty="0" err="1"/>
              <a:t>type_name</a:t>
            </a:r>
            <a:r>
              <a:rPr lang="en-US" sz="1400" dirty="0"/>
              <a:t>);</a:t>
            </a:r>
          </a:p>
          <a:p>
            <a:pPr lvl="1"/>
            <a:r>
              <a:rPr lang="en-US" sz="1400" dirty="0"/>
              <a:t>virtual function bit </a:t>
            </a:r>
            <a:r>
              <a:rPr lang="en-US" sz="1400" dirty="0" err="1"/>
              <a:t>is_type_registered</a:t>
            </a:r>
            <a:r>
              <a:rPr lang="en-US" sz="1400" dirty="0"/>
              <a:t> (</a:t>
            </a:r>
            <a:r>
              <a:rPr lang="en-US" sz="1400" dirty="0" err="1"/>
              <a:t>uvm_object_wrapper</a:t>
            </a:r>
            <a:r>
              <a:rPr lang="en-US" sz="1400" dirty="0"/>
              <a:t> </a:t>
            </a:r>
            <a:r>
              <a:rPr lang="en-US" sz="1400" dirty="0" err="1"/>
              <a:t>obj</a:t>
            </a:r>
            <a:r>
              <a:rPr lang="en-US" sz="1400" dirty="0"/>
              <a:t>);</a:t>
            </a:r>
          </a:p>
          <a:p>
            <a:pPr lvl="1"/>
            <a:r>
              <a:rPr lang="en-US" sz="1400" dirty="0"/>
              <a:t>pure virtual function </a:t>
            </a:r>
            <a:r>
              <a:rPr lang="en-US" sz="1400" dirty="0" err="1"/>
              <a:t>uvm_object_wrapper</a:t>
            </a:r>
            <a:r>
              <a:rPr lang="en-US" sz="1400" dirty="0"/>
              <a:t> </a:t>
            </a:r>
            <a:r>
              <a:rPr lang="en-US" sz="1400" dirty="0" err="1"/>
              <a:t>find_wrapper_by_name</a:t>
            </a:r>
            <a:r>
              <a:rPr lang="en-US" sz="1400" dirty="0"/>
              <a:t> ( string </a:t>
            </a:r>
            <a:r>
              <a:rPr lang="en-US" sz="1400" dirty="0" err="1"/>
              <a:t>type_name</a:t>
            </a:r>
            <a:r>
              <a:rPr lang="en-US" sz="1400" dirty="0"/>
              <a:t> )</a:t>
            </a:r>
            <a:br>
              <a:rPr lang="en-US" sz="1400" dirty="0"/>
            </a:br>
            <a:endParaRPr lang="en-US" sz="1400" dirty="0"/>
          </a:p>
          <a:p>
            <a:pPr lvl="1"/>
            <a:endParaRPr lang="en-US" sz="1400" dirty="0"/>
          </a:p>
        </p:txBody>
      </p:sp>
      <p:sp>
        <p:nvSpPr>
          <p:cNvPr id="4" name="Slide Number Placeholder 3"/>
          <p:cNvSpPr>
            <a:spLocks noGrp="1"/>
          </p:cNvSpPr>
          <p:nvPr>
            <p:ph type="sldNum" sz="quarter" idx="11"/>
          </p:nvPr>
        </p:nvSpPr>
        <p:spPr/>
        <p:txBody>
          <a:bodyPr/>
          <a:lstStyle/>
          <a:p>
            <a:fld id="{6B3B11BD-554D-7640-98E2-0177BA920371}" type="slidenum">
              <a:rPr lang="en-US" smtClean="0"/>
              <a:t>35</a:t>
            </a:fld>
            <a:endParaRPr lang="en-US" dirty="0"/>
          </a:p>
        </p:txBody>
      </p:sp>
      <p:pic>
        <p:nvPicPr>
          <p:cNvPr id="10" name="Picture 9" descr="documen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5342" y="3885581"/>
            <a:ext cx="1005959" cy="754469"/>
          </a:xfrm>
          <a:prstGeom prst="rect">
            <a:avLst/>
          </a:prstGeom>
        </p:spPr>
      </p:pic>
      <p:sp>
        <p:nvSpPr>
          <p:cNvPr id="11" name="Cloud 10"/>
          <p:cNvSpPr/>
          <p:nvPr/>
        </p:nvSpPr>
        <p:spPr bwMode="auto">
          <a:xfrm>
            <a:off x="10566400" y="2638556"/>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47120161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UVM Factory </a:t>
            </a:r>
          </a:p>
        </p:txBody>
      </p:sp>
      <p:sp>
        <p:nvSpPr>
          <p:cNvPr id="3" name="Content Placeholder 2"/>
          <p:cNvSpPr>
            <a:spLocks noGrp="1"/>
          </p:cNvSpPr>
          <p:nvPr>
            <p:ph idx="1"/>
          </p:nvPr>
        </p:nvSpPr>
        <p:spPr/>
        <p:txBody>
          <a:bodyPr>
            <a:normAutofit/>
          </a:bodyPr>
          <a:lstStyle/>
          <a:p>
            <a:r>
              <a:rPr lang="en-US" dirty="0"/>
              <a:t>Many classes in UVM were not factory enabled in 1.2 </a:t>
            </a:r>
          </a:p>
          <a:p>
            <a:r>
              <a:rPr lang="en-US" dirty="0"/>
              <a:t>Shortcoming addressed in  </a:t>
            </a:r>
            <a:r>
              <a:rPr lang="en-US" dirty="0" smtClean="0"/>
              <a:t>1800.2</a:t>
            </a:r>
            <a:endParaRPr lang="en-US" dirty="0"/>
          </a:p>
          <a:p>
            <a:pPr lvl="1"/>
            <a:r>
              <a:rPr lang="en-US" dirty="0"/>
              <a:t>All classes derived from </a:t>
            </a:r>
            <a:r>
              <a:rPr lang="en-US" dirty="0" err="1"/>
              <a:t>uvm_object</a:t>
            </a:r>
            <a:r>
              <a:rPr lang="en-US" dirty="0"/>
              <a:t> are factory enabled unless otherwise explicitly mentioned in LRM.</a:t>
            </a:r>
          </a:p>
          <a:p>
            <a:pPr lvl="2"/>
            <a:r>
              <a:rPr lang="en-US" dirty="0"/>
              <a:t>Remember that since many more objects are registered with the factory, you may see more class types/overrides than UVM 1.2 </a:t>
            </a:r>
          </a:p>
          <a:p>
            <a:pPr lvl="1"/>
            <a:endParaRPr lang="en-US" dirty="0"/>
          </a:p>
          <a:p>
            <a:r>
              <a:rPr lang="en-US" dirty="0"/>
              <a:t>Ability to have abstract classes</a:t>
            </a:r>
          </a:p>
          <a:p>
            <a:r>
              <a:rPr lang="en-US" dirty="0"/>
              <a:t>Additional API</a:t>
            </a:r>
          </a:p>
          <a:p>
            <a:pPr lvl="1"/>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36</a:t>
            </a:fld>
            <a:endParaRPr lang="en-US"/>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55200" y="3962401"/>
            <a:ext cx="1556691" cy="871847"/>
          </a:xfrm>
          <a:prstGeom prst="rect">
            <a:avLst/>
          </a:prstGeom>
        </p:spPr>
      </p:pic>
    </p:spTree>
    <p:extLst>
      <p:ext uri="{BB962C8B-B14F-4D97-AF65-F5344CB8AC3E}">
        <p14:creationId xmlns:p14="http://schemas.microsoft.com/office/powerpoint/2010/main" val="415919295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24200"/>
            <a:ext cx="10972800" cy="1143000"/>
          </a:xfrm>
        </p:spPr>
        <p:txBody>
          <a:bodyPr/>
          <a:lstStyle/>
          <a:p>
            <a:r>
              <a:rPr lang="en-US" dirty="0"/>
              <a:t>UVM Component</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37</a:t>
            </a:fld>
            <a:endParaRPr lang="en-US"/>
          </a:p>
        </p:txBody>
      </p:sp>
    </p:spTree>
    <p:extLst>
      <p:ext uri="{BB962C8B-B14F-4D97-AF65-F5344CB8AC3E}">
        <p14:creationId xmlns:p14="http://schemas.microsoft.com/office/powerpoint/2010/main" val="209460673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uvm_component</a:t>
            </a:r>
            <a:endParaRPr lang="en-US" dirty="0"/>
          </a:p>
        </p:txBody>
      </p:sp>
      <p:sp>
        <p:nvSpPr>
          <p:cNvPr id="5" name="Content Placeholder 4"/>
          <p:cNvSpPr>
            <a:spLocks noGrp="1"/>
          </p:cNvSpPr>
          <p:nvPr>
            <p:ph idx="1"/>
          </p:nvPr>
        </p:nvSpPr>
        <p:spPr/>
        <p:txBody>
          <a:bodyPr>
            <a:normAutofit/>
          </a:bodyPr>
          <a:lstStyle/>
          <a:p>
            <a:pPr marL="0" indent="0">
              <a:buNone/>
            </a:pPr>
            <a:r>
              <a:rPr lang="en-US" sz="2400" dirty="0"/>
              <a:t>function </a:t>
            </a:r>
            <a:r>
              <a:rPr lang="en-US" sz="2400" dirty="0" err="1"/>
              <a:t>a</a:t>
            </a:r>
            <a:r>
              <a:rPr lang="en-US" sz="2400" b="0" dirty="0" err="1"/>
              <a:t>pply_config_settings</a:t>
            </a:r>
            <a:r>
              <a:rPr lang="en-US" sz="2400" b="0" dirty="0"/>
              <a:t>() implicitly called during the build phase</a:t>
            </a:r>
          </a:p>
          <a:p>
            <a:pPr marL="0" indent="0">
              <a:buNone/>
            </a:pPr>
            <a:endParaRPr lang="en-US" sz="2400" dirty="0"/>
          </a:p>
          <a:p>
            <a:pPr marL="0" indent="0">
              <a:buNone/>
            </a:pPr>
            <a:r>
              <a:rPr lang="en-US" sz="2000" b="0" dirty="0" smtClean="0"/>
              <a:t>No </a:t>
            </a:r>
            <a:r>
              <a:rPr lang="en-US" sz="2000" b="0" dirty="0"/>
              <a:t>way to turn it off.</a:t>
            </a:r>
          </a:p>
          <a:p>
            <a:pPr marL="0" indent="0">
              <a:buNone/>
            </a:pPr>
            <a:endParaRPr lang="en-US" sz="2400" b="0" dirty="0" smtClean="0"/>
          </a:p>
          <a:p>
            <a:pPr marL="0" indent="0">
              <a:buNone/>
            </a:pPr>
            <a:r>
              <a:rPr lang="en-US" sz="2400" dirty="0" smtClean="0"/>
              <a:t>1800.2 introduces a new method.</a:t>
            </a:r>
            <a:endParaRPr lang="en-US" sz="2400" b="0" dirty="0"/>
          </a:p>
          <a:p>
            <a:pPr marL="0" indent="0">
              <a:buNone/>
            </a:pPr>
            <a:r>
              <a:rPr lang="en-US" sz="2400" dirty="0" smtClean="0"/>
              <a:t>	 </a:t>
            </a:r>
            <a:r>
              <a:rPr lang="en-US" sz="2400" dirty="0"/>
              <a:t>virtual function bit </a:t>
            </a:r>
            <a:r>
              <a:rPr lang="en-US" sz="2400" dirty="0" err="1"/>
              <a:t>use_automatic_config</a:t>
            </a:r>
            <a:r>
              <a:rPr lang="en-US" sz="2400" dirty="0"/>
              <a:t>() </a:t>
            </a:r>
          </a:p>
          <a:p>
            <a:pPr marL="0" indent="0">
              <a:buNone/>
            </a:pPr>
            <a:endParaRPr lang="en-US" sz="2400" b="0" dirty="0"/>
          </a:p>
          <a:p>
            <a:pPr marL="0" indent="0">
              <a:buNone/>
            </a:pPr>
            <a:r>
              <a:rPr lang="en-US" sz="2400" dirty="0"/>
              <a:t>Default implementation returns 1.</a:t>
            </a:r>
          </a:p>
          <a:p>
            <a:pPr marL="0" indent="0">
              <a:buNone/>
            </a:pPr>
            <a:r>
              <a:rPr lang="en-US" sz="2000" dirty="0"/>
              <a:t>If you wish to disable the automatic call to </a:t>
            </a:r>
            <a:r>
              <a:rPr lang="en-US" sz="2000" b="1" dirty="0" err="1"/>
              <a:t>apply_config_settings</a:t>
            </a:r>
            <a:r>
              <a:rPr lang="en-US" sz="2000" b="1" dirty="0"/>
              <a:t>() </a:t>
            </a:r>
            <a:r>
              <a:rPr lang="en-US" sz="2000" dirty="0"/>
              <a:t>this method needs to be overloaded to return a 0 in derived classes.</a:t>
            </a:r>
          </a:p>
          <a:p>
            <a:pPr marL="0" indent="0">
              <a:buNone/>
            </a:pPr>
            <a:endParaRPr lang="en-US" sz="2400" b="0" dirty="0"/>
          </a:p>
        </p:txBody>
      </p:sp>
      <p:sp>
        <p:nvSpPr>
          <p:cNvPr id="3" name="Slide Number Placeholder 2"/>
          <p:cNvSpPr>
            <a:spLocks noGrp="1"/>
          </p:cNvSpPr>
          <p:nvPr>
            <p:ph type="sldNum" sz="quarter" idx="11"/>
          </p:nvPr>
        </p:nvSpPr>
        <p:spPr/>
        <p:txBody>
          <a:bodyPr/>
          <a:lstStyle/>
          <a:p>
            <a:fld id="{6B3B11BD-554D-7640-98E2-0177BA920371}" type="slidenum">
              <a:rPr lang="en-US" smtClean="0"/>
              <a:pPr/>
              <a:t>38</a:t>
            </a:fld>
            <a:endParaRPr lang="en-US"/>
          </a:p>
        </p:txBody>
      </p:sp>
      <p:pic>
        <p:nvPicPr>
          <p:cNvPr id="6" name="Picture 5"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72801" y="838201"/>
            <a:ext cx="1005959" cy="754469"/>
          </a:xfrm>
          <a:prstGeom prst="rect">
            <a:avLst/>
          </a:prstGeom>
        </p:spPr>
      </p:pic>
      <p:sp>
        <p:nvSpPr>
          <p:cNvPr id="8" name="Cloud 7"/>
          <p:cNvSpPr/>
          <p:nvPr/>
        </p:nvSpPr>
        <p:spPr bwMode="auto">
          <a:xfrm>
            <a:off x="10956548" y="2481054"/>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06436957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24200"/>
            <a:ext cx="10972800" cy="1143000"/>
          </a:xfrm>
        </p:spPr>
        <p:txBody>
          <a:bodyPr/>
          <a:lstStyle/>
          <a:p>
            <a:r>
              <a:rPr lang="en-US" dirty="0"/>
              <a:t>UVM Object</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39</a:t>
            </a:fld>
            <a:endParaRPr lang="en-US"/>
          </a:p>
        </p:txBody>
      </p:sp>
    </p:spTree>
    <p:extLst>
      <p:ext uri="{BB962C8B-B14F-4D97-AF65-F5344CB8AC3E}">
        <p14:creationId xmlns:p14="http://schemas.microsoft.com/office/powerpoint/2010/main" val="37076081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6159" y="144927"/>
            <a:ext cx="10972800" cy="762000"/>
          </a:xfrm>
        </p:spPr>
        <p:txBody>
          <a:bodyPr>
            <a:normAutofit/>
          </a:bodyPr>
          <a:lstStyle/>
          <a:p>
            <a:r>
              <a:rPr lang="en-US" dirty="0"/>
              <a:t>Verification Libraries Evolves As Well</a:t>
            </a:r>
          </a:p>
        </p:txBody>
      </p:sp>
      <p:sp>
        <p:nvSpPr>
          <p:cNvPr id="5" name="TextBox 4"/>
          <p:cNvSpPr txBox="1"/>
          <p:nvPr/>
        </p:nvSpPr>
        <p:spPr>
          <a:xfrm>
            <a:off x="4714835" y="906928"/>
            <a:ext cx="845754" cy="461665"/>
          </a:xfrm>
          <a:prstGeom prst="rect">
            <a:avLst/>
          </a:prstGeom>
          <a:noFill/>
        </p:spPr>
        <p:txBody>
          <a:bodyPr wrap="none" rtlCol="0">
            <a:spAutoFit/>
          </a:bodyPr>
          <a:lstStyle/>
          <a:p>
            <a:r>
              <a:rPr lang="en-US" sz="2400" b="1" dirty="0">
                <a:solidFill>
                  <a:srgbClr val="FF0000"/>
                </a:solidFill>
                <a:effectLst>
                  <a:outerShdw blurRad="38100" dist="38100" dir="2700000" algn="tl">
                    <a:srgbClr val="000000">
                      <a:alpha val="43137"/>
                    </a:srgbClr>
                  </a:outerShdw>
                </a:effectLst>
                <a:cs typeface="Neo Sans Intel"/>
              </a:rPr>
              <a:t>AVM</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7201" y="752950"/>
            <a:ext cx="1178460" cy="61564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92699" y="1004411"/>
            <a:ext cx="1388101" cy="76962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3899" y="934859"/>
            <a:ext cx="1320800" cy="1003808"/>
          </a:xfrm>
          <a:prstGeom prst="rect">
            <a:avLst/>
          </a:prstGeom>
        </p:spPr>
      </p:pic>
      <p:sp>
        <p:nvSpPr>
          <p:cNvPr id="4" name="TextBox 3"/>
          <p:cNvSpPr txBox="1"/>
          <p:nvPr/>
        </p:nvSpPr>
        <p:spPr>
          <a:xfrm>
            <a:off x="451600" y="937145"/>
            <a:ext cx="626494" cy="246221"/>
          </a:xfrm>
          <a:prstGeom prst="rect">
            <a:avLst/>
          </a:prstGeom>
          <a:noFill/>
        </p:spPr>
        <p:txBody>
          <a:bodyPr wrap="none" rtlCol="0">
            <a:spAutoFit/>
          </a:bodyPr>
          <a:lstStyle/>
          <a:p>
            <a:r>
              <a:rPr lang="en-US" sz="1000" b="1" dirty="0">
                <a:solidFill>
                  <a:schemeClr val="tx2"/>
                </a:solidFill>
                <a:cs typeface="Neo Sans Intel"/>
              </a:rPr>
              <a:t>Pre-VM</a:t>
            </a:r>
          </a:p>
        </p:txBody>
      </p:sp>
      <p:sp>
        <p:nvSpPr>
          <p:cNvPr id="11" name="TextBox 10"/>
          <p:cNvSpPr txBox="1"/>
          <p:nvPr/>
        </p:nvSpPr>
        <p:spPr>
          <a:xfrm>
            <a:off x="101600" y="2061762"/>
            <a:ext cx="1863099" cy="54140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p>
            <a:pPr algn="ctr"/>
            <a:r>
              <a:rPr lang="en-US" sz="2000" b="1" dirty="0" err="1">
                <a:solidFill>
                  <a:schemeClr val="tx2"/>
                </a:solidFill>
                <a:cs typeface="Neo Sans Intel"/>
              </a:rPr>
              <a:t>Config</a:t>
            </a:r>
            <a:endParaRPr lang="en-US" sz="2000" b="1" dirty="0">
              <a:solidFill>
                <a:schemeClr val="tx2"/>
              </a:solidFill>
              <a:cs typeface="Neo Sans Intel"/>
            </a:endParaRPr>
          </a:p>
        </p:txBody>
      </p:sp>
      <p:sp>
        <p:nvSpPr>
          <p:cNvPr id="15" name="TextBox 14"/>
          <p:cNvSpPr txBox="1"/>
          <p:nvPr/>
        </p:nvSpPr>
        <p:spPr>
          <a:xfrm>
            <a:off x="101599" y="2791555"/>
            <a:ext cx="1863100" cy="54140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defPPr>
              <a:defRPr lang="en-US"/>
            </a:defPPr>
            <a:lvl1pPr>
              <a:defRPr sz="1100" b="1">
                <a:solidFill>
                  <a:schemeClr val="tx2"/>
                </a:solidFill>
                <a:cs typeface="Neo Sans Inte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sz="2000" dirty="0" err="1"/>
              <a:t>Comm</a:t>
            </a:r>
            <a:endParaRPr lang="en-US" sz="2000" dirty="0"/>
          </a:p>
        </p:txBody>
      </p:sp>
      <p:sp>
        <p:nvSpPr>
          <p:cNvPr id="19" name="TextBox 18"/>
          <p:cNvSpPr txBox="1"/>
          <p:nvPr/>
        </p:nvSpPr>
        <p:spPr>
          <a:xfrm>
            <a:off x="101600" y="3520545"/>
            <a:ext cx="1863099" cy="54140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defPPr>
              <a:defRPr lang="en-US"/>
            </a:defPPr>
            <a:lvl1pPr>
              <a:defRPr sz="1100" b="1">
                <a:solidFill>
                  <a:schemeClr val="tx2"/>
                </a:solidFill>
                <a:cs typeface="Neo Sans Inte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sz="1800" dirty="0"/>
              <a:t>Stimulus</a:t>
            </a:r>
          </a:p>
        </p:txBody>
      </p:sp>
      <p:sp>
        <p:nvSpPr>
          <p:cNvPr id="25" name="TextBox 24"/>
          <p:cNvSpPr txBox="1"/>
          <p:nvPr/>
        </p:nvSpPr>
        <p:spPr>
          <a:xfrm>
            <a:off x="101600" y="4239355"/>
            <a:ext cx="1863099" cy="54140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defPPr>
              <a:defRPr lang="en-US"/>
            </a:defPPr>
            <a:lvl1pPr>
              <a:defRPr sz="1100" b="1">
                <a:solidFill>
                  <a:schemeClr val="tx2"/>
                </a:solidFill>
                <a:cs typeface="Neo Sans Inte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sz="2000" dirty="0"/>
              <a:t>Phasing</a:t>
            </a:r>
          </a:p>
        </p:txBody>
      </p:sp>
      <p:sp>
        <p:nvSpPr>
          <p:cNvPr id="26" name="TextBox 25"/>
          <p:cNvSpPr txBox="1"/>
          <p:nvPr/>
        </p:nvSpPr>
        <p:spPr>
          <a:xfrm>
            <a:off x="101600" y="4925155"/>
            <a:ext cx="1863099" cy="54140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defPPr>
              <a:defRPr lang="en-US"/>
            </a:defPPr>
            <a:lvl1pPr>
              <a:defRPr sz="1100" b="1">
                <a:solidFill>
                  <a:schemeClr val="tx2"/>
                </a:solidFill>
                <a:cs typeface="Neo Sans Inte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sz="2000" dirty="0"/>
              <a:t>RAL</a:t>
            </a:r>
          </a:p>
        </p:txBody>
      </p:sp>
      <p:sp>
        <p:nvSpPr>
          <p:cNvPr id="32" name="TextBox 31"/>
          <p:cNvSpPr txBox="1"/>
          <p:nvPr/>
        </p:nvSpPr>
        <p:spPr>
          <a:xfrm>
            <a:off x="101601" y="5610955"/>
            <a:ext cx="1863097" cy="54140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chor="ctr">
            <a:noAutofit/>
          </a:bodyPr>
          <a:lstStyle>
            <a:defPPr>
              <a:defRPr lang="en-US"/>
            </a:defPPr>
            <a:lvl1pPr>
              <a:defRPr sz="1100" b="1">
                <a:solidFill>
                  <a:schemeClr val="tx2"/>
                </a:solidFill>
                <a:cs typeface="Neo Sans Inte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sz="2000" dirty="0"/>
              <a:t>Report</a:t>
            </a:r>
          </a:p>
        </p:txBody>
      </p:sp>
      <p:sp>
        <p:nvSpPr>
          <p:cNvPr id="6" name="Oval 5"/>
          <p:cNvSpPr/>
          <p:nvPr/>
        </p:nvSpPr>
        <p:spPr>
          <a:xfrm>
            <a:off x="3220055" y="2061762"/>
            <a:ext cx="1914551"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API Based</a:t>
            </a:r>
          </a:p>
        </p:txBody>
      </p:sp>
      <p:sp>
        <p:nvSpPr>
          <p:cNvPr id="36" name="Oval 35"/>
          <p:cNvSpPr/>
          <p:nvPr/>
        </p:nvSpPr>
        <p:spPr>
          <a:xfrm>
            <a:off x="6313505" y="2061763"/>
            <a:ext cx="2759139" cy="541407"/>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Path-Based </a:t>
            </a:r>
            <a:r>
              <a:rPr lang="en-US" sz="1200" b="1" dirty="0" err="1">
                <a:solidFill>
                  <a:schemeClr val="tx2"/>
                </a:solidFill>
                <a:cs typeface="Neo Sans Intel"/>
              </a:rPr>
              <a:t>Config</a:t>
            </a:r>
            <a:endParaRPr lang="en-US" sz="1200" b="1" dirty="0">
              <a:solidFill>
                <a:schemeClr val="tx2"/>
              </a:solidFill>
              <a:cs typeface="Neo Sans Intel"/>
            </a:endParaRPr>
          </a:p>
        </p:txBody>
      </p:sp>
      <p:sp>
        <p:nvSpPr>
          <p:cNvPr id="37" name="Oval 36"/>
          <p:cNvSpPr/>
          <p:nvPr/>
        </p:nvSpPr>
        <p:spPr>
          <a:xfrm>
            <a:off x="9829470" y="2061762"/>
            <a:ext cx="1914551"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Resource Database</a:t>
            </a:r>
          </a:p>
        </p:txBody>
      </p:sp>
      <p:sp>
        <p:nvSpPr>
          <p:cNvPr id="38" name="Oval 37"/>
          <p:cNvSpPr/>
          <p:nvPr/>
        </p:nvSpPr>
        <p:spPr>
          <a:xfrm>
            <a:off x="2438400" y="2787682"/>
            <a:ext cx="14224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Direct Ref</a:t>
            </a:r>
          </a:p>
        </p:txBody>
      </p:sp>
      <p:sp>
        <p:nvSpPr>
          <p:cNvPr id="39" name="Oval 38"/>
          <p:cNvSpPr/>
          <p:nvPr/>
        </p:nvSpPr>
        <p:spPr>
          <a:xfrm>
            <a:off x="4446751" y="2787682"/>
            <a:ext cx="1375708"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TLM1</a:t>
            </a:r>
          </a:p>
        </p:txBody>
      </p:sp>
      <p:sp>
        <p:nvSpPr>
          <p:cNvPr id="40" name="Oval 39"/>
          <p:cNvSpPr/>
          <p:nvPr/>
        </p:nvSpPr>
        <p:spPr>
          <a:xfrm>
            <a:off x="10160001" y="2787682"/>
            <a:ext cx="1375708"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TLM2</a:t>
            </a:r>
          </a:p>
        </p:txBody>
      </p:sp>
      <p:sp>
        <p:nvSpPr>
          <p:cNvPr id="41" name="Oval 40"/>
          <p:cNvSpPr/>
          <p:nvPr/>
        </p:nvSpPr>
        <p:spPr>
          <a:xfrm>
            <a:off x="3161329" y="3505336"/>
            <a:ext cx="20320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API Based</a:t>
            </a:r>
          </a:p>
        </p:txBody>
      </p:sp>
      <p:sp>
        <p:nvSpPr>
          <p:cNvPr id="42" name="Oval 41"/>
          <p:cNvSpPr/>
          <p:nvPr/>
        </p:nvSpPr>
        <p:spPr>
          <a:xfrm>
            <a:off x="6701218" y="3520545"/>
            <a:ext cx="1964799"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Scenario/ Sequence</a:t>
            </a:r>
          </a:p>
        </p:txBody>
      </p:sp>
      <p:sp>
        <p:nvSpPr>
          <p:cNvPr id="44" name="Oval 43"/>
          <p:cNvSpPr/>
          <p:nvPr/>
        </p:nvSpPr>
        <p:spPr>
          <a:xfrm>
            <a:off x="9867197" y="3531431"/>
            <a:ext cx="1886512"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100" b="1" dirty="0">
                <a:solidFill>
                  <a:schemeClr val="tx2"/>
                </a:solidFill>
                <a:cs typeface="Neo Sans Intel"/>
              </a:rPr>
              <a:t>Sequence Efficiency</a:t>
            </a:r>
          </a:p>
        </p:txBody>
      </p:sp>
      <p:sp>
        <p:nvSpPr>
          <p:cNvPr id="45" name="Oval 44"/>
          <p:cNvSpPr/>
          <p:nvPr/>
        </p:nvSpPr>
        <p:spPr>
          <a:xfrm>
            <a:off x="4028309" y="4239355"/>
            <a:ext cx="20320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Standard Phasing</a:t>
            </a:r>
          </a:p>
        </p:txBody>
      </p:sp>
      <p:sp>
        <p:nvSpPr>
          <p:cNvPr id="46" name="Oval 45"/>
          <p:cNvSpPr/>
          <p:nvPr/>
        </p:nvSpPr>
        <p:spPr>
          <a:xfrm>
            <a:off x="6677075" y="4231843"/>
            <a:ext cx="20320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Custom Phasing</a:t>
            </a:r>
          </a:p>
        </p:txBody>
      </p:sp>
      <p:sp>
        <p:nvSpPr>
          <p:cNvPr id="47" name="Oval 46"/>
          <p:cNvSpPr/>
          <p:nvPr/>
        </p:nvSpPr>
        <p:spPr>
          <a:xfrm>
            <a:off x="9770744" y="4231843"/>
            <a:ext cx="20320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Scheduler</a:t>
            </a:r>
          </a:p>
        </p:txBody>
      </p:sp>
      <p:sp>
        <p:nvSpPr>
          <p:cNvPr id="48" name="Oval 47"/>
          <p:cNvSpPr/>
          <p:nvPr/>
        </p:nvSpPr>
        <p:spPr>
          <a:xfrm>
            <a:off x="9770744" y="4925155"/>
            <a:ext cx="20320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Standard RAL</a:t>
            </a:r>
          </a:p>
        </p:txBody>
      </p:sp>
      <p:sp>
        <p:nvSpPr>
          <p:cNvPr id="49" name="Oval 48"/>
          <p:cNvSpPr/>
          <p:nvPr/>
        </p:nvSpPr>
        <p:spPr>
          <a:xfrm>
            <a:off x="6701217" y="4925155"/>
            <a:ext cx="20320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Vendor RALs</a:t>
            </a:r>
          </a:p>
        </p:txBody>
      </p:sp>
      <p:sp>
        <p:nvSpPr>
          <p:cNvPr id="50" name="Oval 49"/>
          <p:cNvSpPr/>
          <p:nvPr/>
        </p:nvSpPr>
        <p:spPr>
          <a:xfrm>
            <a:off x="4028309" y="5610955"/>
            <a:ext cx="20320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Reporting API</a:t>
            </a:r>
          </a:p>
        </p:txBody>
      </p:sp>
      <p:sp>
        <p:nvSpPr>
          <p:cNvPr id="51" name="Oval 50"/>
          <p:cNvSpPr/>
          <p:nvPr/>
        </p:nvSpPr>
        <p:spPr>
          <a:xfrm>
            <a:off x="6608384" y="5575532"/>
            <a:ext cx="2230817" cy="59666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Fast Report Macros</a:t>
            </a:r>
          </a:p>
        </p:txBody>
      </p:sp>
      <p:sp>
        <p:nvSpPr>
          <p:cNvPr id="52" name="Oval 51"/>
          <p:cNvSpPr/>
          <p:nvPr/>
        </p:nvSpPr>
        <p:spPr>
          <a:xfrm>
            <a:off x="9652000" y="5606144"/>
            <a:ext cx="2235200" cy="541408"/>
          </a:xfrm>
          <a:prstGeom prst="ellipse">
            <a:avLst/>
          </a:prstGeom>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200" b="1" dirty="0">
                <a:solidFill>
                  <a:schemeClr val="tx2"/>
                </a:solidFill>
                <a:cs typeface="Neo Sans Intel"/>
              </a:rPr>
              <a:t>Report Object/</a:t>
            </a:r>
            <a:r>
              <a:rPr lang="en-US" sz="1200" b="1" dirty="0" err="1">
                <a:solidFill>
                  <a:schemeClr val="tx2"/>
                </a:solidFill>
                <a:cs typeface="Neo Sans Intel"/>
              </a:rPr>
              <a:t>Cbk</a:t>
            </a:r>
            <a:endParaRPr lang="en-US" sz="1200" b="1" dirty="0">
              <a:solidFill>
                <a:schemeClr val="tx2"/>
              </a:solidFill>
              <a:cs typeface="Neo Sans Intel"/>
            </a:endParaRPr>
          </a:p>
        </p:txBody>
      </p:sp>
      <p:cxnSp>
        <p:nvCxnSpPr>
          <p:cNvPr id="7" name="Straight Arrow Connector 6"/>
          <p:cNvCxnSpPr>
            <a:stCxn id="11" idx="3"/>
            <a:endCxn id="6" idx="2"/>
          </p:cNvCxnSpPr>
          <p:nvPr/>
        </p:nvCxnSpPr>
        <p:spPr>
          <a:xfrm>
            <a:off x="1964699" y="2332466"/>
            <a:ext cx="1255356"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6" idx="6"/>
            <a:endCxn id="36" idx="2"/>
          </p:cNvCxnSpPr>
          <p:nvPr/>
        </p:nvCxnSpPr>
        <p:spPr>
          <a:xfrm>
            <a:off x="5134606" y="2332466"/>
            <a:ext cx="1178900"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36" idx="6"/>
            <a:endCxn id="37" idx="2"/>
          </p:cNvCxnSpPr>
          <p:nvPr/>
        </p:nvCxnSpPr>
        <p:spPr>
          <a:xfrm>
            <a:off x="9072645" y="2332466"/>
            <a:ext cx="75682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15" idx="3"/>
            <a:endCxn id="38" idx="2"/>
          </p:cNvCxnSpPr>
          <p:nvPr/>
        </p:nvCxnSpPr>
        <p:spPr>
          <a:xfrm flipV="1">
            <a:off x="1964699" y="3058387"/>
            <a:ext cx="473701" cy="3873"/>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38" idx="6"/>
            <a:endCxn id="39" idx="2"/>
          </p:cNvCxnSpPr>
          <p:nvPr/>
        </p:nvCxnSpPr>
        <p:spPr>
          <a:xfrm>
            <a:off x="3860801" y="3058386"/>
            <a:ext cx="585951"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39" idx="6"/>
            <a:endCxn id="40" idx="2"/>
          </p:cNvCxnSpPr>
          <p:nvPr/>
        </p:nvCxnSpPr>
        <p:spPr>
          <a:xfrm>
            <a:off x="5822459" y="3058386"/>
            <a:ext cx="4337541"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19" idx="3"/>
            <a:endCxn id="41" idx="2"/>
          </p:cNvCxnSpPr>
          <p:nvPr/>
        </p:nvCxnSpPr>
        <p:spPr>
          <a:xfrm flipV="1">
            <a:off x="1964699" y="3776041"/>
            <a:ext cx="1196631" cy="15209"/>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41" idx="6"/>
            <a:endCxn id="42" idx="2"/>
          </p:cNvCxnSpPr>
          <p:nvPr/>
        </p:nvCxnSpPr>
        <p:spPr>
          <a:xfrm>
            <a:off x="5193329" y="3776041"/>
            <a:ext cx="1507888" cy="15209"/>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42" idx="6"/>
            <a:endCxn id="44" idx="2"/>
          </p:cNvCxnSpPr>
          <p:nvPr/>
        </p:nvCxnSpPr>
        <p:spPr>
          <a:xfrm>
            <a:off x="8666016" y="3791249"/>
            <a:ext cx="1201181" cy="10886"/>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25" idx="3"/>
            <a:endCxn id="45" idx="2"/>
          </p:cNvCxnSpPr>
          <p:nvPr/>
        </p:nvCxnSpPr>
        <p:spPr>
          <a:xfrm>
            <a:off x="1964699" y="4510059"/>
            <a:ext cx="2063611"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45" idx="6"/>
            <a:endCxn id="46" idx="2"/>
          </p:cNvCxnSpPr>
          <p:nvPr/>
        </p:nvCxnSpPr>
        <p:spPr>
          <a:xfrm flipV="1">
            <a:off x="6060310" y="4502547"/>
            <a:ext cx="616765" cy="7512"/>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46" idx="6"/>
            <a:endCxn id="47" idx="2"/>
          </p:cNvCxnSpPr>
          <p:nvPr/>
        </p:nvCxnSpPr>
        <p:spPr>
          <a:xfrm>
            <a:off x="8709075" y="4502547"/>
            <a:ext cx="1061669"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26" idx="3"/>
            <a:endCxn id="49" idx="2"/>
          </p:cNvCxnSpPr>
          <p:nvPr/>
        </p:nvCxnSpPr>
        <p:spPr>
          <a:xfrm>
            <a:off x="1964699" y="5195859"/>
            <a:ext cx="4736519"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49" idx="6"/>
            <a:endCxn id="48" idx="2"/>
          </p:cNvCxnSpPr>
          <p:nvPr/>
        </p:nvCxnSpPr>
        <p:spPr>
          <a:xfrm>
            <a:off x="8733218" y="5195859"/>
            <a:ext cx="1037527"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stCxn id="32" idx="3"/>
            <a:endCxn id="50" idx="2"/>
          </p:cNvCxnSpPr>
          <p:nvPr/>
        </p:nvCxnSpPr>
        <p:spPr>
          <a:xfrm>
            <a:off x="1964698" y="5881659"/>
            <a:ext cx="2063612"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50" idx="6"/>
            <a:endCxn id="51" idx="2"/>
          </p:cNvCxnSpPr>
          <p:nvPr/>
        </p:nvCxnSpPr>
        <p:spPr>
          <a:xfrm flipV="1">
            <a:off x="6060310" y="5873867"/>
            <a:ext cx="548073" cy="7793"/>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51" idx="6"/>
            <a:endCxn id="52" idx="2"/>
          </p:cNvCxnSpPr>
          <p:nvPr/>
        </p:nvCxnSpPr>
        <p:spPr>
          <a:xfrm>
            <a:off x="8839200" y="5873866"/>
            <a:ext cx="812800" cy="2982"/>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33235" y="1513868"/>
            <a:ext cx="2316480" cy="342900"/>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1549" y="1116674"/>
            <a:ext cx="2074536" cy="545095"/>
          </a:xfrm>
          <a:prstGeom prst="rect">
            <a:avLst/>
          </a:prstGeom>
        </p:spPr>
      </p:pic>
      <p:sp>
        <p:nvSpPr>
          <p:cNvPr id="53" name="TextBox 52"/>
          <p:cNvSpPr txBox="1"/>
          <p:nvPr/>
        </p:nvSpPr>
        <p:spPr>
          <a:xfrm>
            <a:off x="4753307" y="1368594"/>
            <a:ext cx="834483" cy="461665"/>
          </a:xfrm>
          <a:prstGeom prst="rect">
            <a:avLst/>
          </a:prstGeom>
          <a:noFill/>
        </p:spPr>
        <p:txBody>
          <a:bodyPr wrap="none" rtlCol="0">
            <a:spAutoFit/>
          </a:bodyPr>
          <a:lstStyle/>
          <a:p>
            <a:r>
              <a:rPr lang="en-US" sz="2400" b="1" dirty="0" err="1">
                <a:solidFill>
                  <a:srgbClr val="0070C0"/>
                </a:solidFill>
                <a:effectLst>
                  <a:outerShdw blurRad="38100" dist="38100" dir="2700000" algn="tl">
                    <a:srgbClr val="000000">
                      <a:alpha val="43137"/>
                    </a:srgbClr>
                  </a:outerShdw>
                </a:effectLst>
                <a:cs typeface="Neo Sans Intel"/>
              </a:rPr>
              <a:t>eRM</a:t>
            </a:r>
            <a:endParaRPr lang="en-US" sz="2400" b="1" dirty="0">
              <a:solidFill>
                <a:srgbClr val="0070C0"/>
              </a:solidFill>
              <a:effectLst>
                <a:outerShdw blurRad="38100" dist="38100" dir="2700000" algn="tl">
                  <a:srgbClr val="000000">
                    <a:alpha val="43137"/>
                  </a:srgbClr>
                </a:outerShdw>
              </a:effectLst>
              <a:cs typeface="Neo Sans Intel"/>
            </a:endParaRPr>
          </a:p>
        </p:txBody>
      </p:sp>
    </p:spTree>
    <p:extLst>
      <p:ext uri="{BB962C8B-B14F-4D97-AF65-F5344CB8AC3E}">
        <p14:creationId xmlns:p14="http://schemas.microsoft.com/office/powerpoint/2010/main" val="322873323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uvm_object</a:t>
            </a:r>
            <a:endParaRPr lang="en-US" dirty="0"/>
          </a:p>
        </p:txBody>
      </p:sp>
      <p:sp>
        <p:nvSpPr>
          <p:cNvPr id="3" name="Content Placeholder 2"/>
          <p:cNvSpPr>
            <a:spLocks noGrp="1"/>
          </p:cNvSpPr>
          <p:nvPr>
            <p:ph idx="1"/>
          </p:nvPr>
        </p:nvSpPr>
        <p:spPr/>
        <p:txBody>
          <a:bodyPr>
            <a:normAutofit/>
          </a:bodyPr>
          <a:lstStyle/>
          <a:p>
            <a:pPr marL="0" indent="0">
              <a:buNone/>
            </a:pPr>
            <a:r>
              <a:rPr lang="en-US" sz="1600" b="0" dirty="0"/>
              <a:t> function bit compare (</a:t>
            </a:r>
            <a:r>
              <a:rPr lang="en-US" sz="1600" b="0" dirty="0" err="1"/>
              <a:t>uvm_object</a:t>
            </a:r>
            <a:r>
              <a:rPr lang="en-US" sz="1600" b="0" dirty="0"/>
              <a:t> </a:t>
            </a:r>
            <a:r>
              <a:rPr lang="en-US" sz="1600" b="0" dirty="0" err="1"/>
              <a:t>rhs</a:t>
            </a:r>
            <a:r>
              <a:rPr lang="en-US" sz="1600" b="0" dirty="0"/>
              <a:t>, </a:t>
            </a:r>
            <a:r>
              <a:rPr lang="en-US" sz="1600" b="1" dirty="0" err="1"/>
              <a:t>uvm_comparer</a:t>
            </a:r>
            <a:r>
              <a:rPr lang="en-US" sz="1600" b="1" dirty="0"/>
              <a:t> comparer=null</a:t>
            </a:r>
            <a:r>
              <a:rPr lang="en-US" sz="1600" b="0" dirty="0"/>
              <a:t>)</a:t>
            </a:r>
          </a:p>
          <a:p>
            <a:pPr marL="0" indent="0">
              <a:buNone/>
            </a:pPr>
            <a:r>
              <a:rPr lang="en-US" sz="1600" b="0" dirty="0"/>
              <a:t>function void copy ( </a:t>
            </a:r>
            <a:r>
              <a:rPr lang="en-US" sz="1600" b="0" dirty="0" err="1"/>
              <a:t>uvm_object</a:t>
            </a:r>
            <a:r>
              <a:rPr lang="en-US" sz="1600" b="0" dirty="0"/>
              <a:t> </a:t>
            </a:r>
            <a:r>
              <a:rPr lang="en-US" sz="1600" b="0" dirty="0" err="1"/>
              <a:t>rhs</a:t>
            </a:r>
            <a:r>
              <a:rPr lang="en-US" sz="1600" b="0" dirty="0"/>
              <a:t>, </a:t>
            </a:r>
            <a:r>
              <a:rPr lang="en-US" sz="1600" b="1" dirty="0" err="1"/>
              <a:t>uvm_copier</a:t>
            </a:r>
            <a:r>
              <a:rPr lang="en-US" sz="1600" b="1" dirty="0"/>
              <a:t> copier = null </a:t>
            </a:r>
            <a:r>
              <a:rPr lang="en-US" sz="1600" b="0" dirty="0"/>
              <a:t>) </a:t>
            </a:r>
          </a:p>
          <a:p>
            <a:pPr marL="0" indent="0">
              <a:buNone/>
            </a:pPr>
            <a:r>
              <a:rPr lang="en-US" sz="1600" b="0" dirty="0"/>
              <a:t>function bit compare ( </a:t>
            </a:r>
            <a:r>
              <a:rPr lang="en-US" sz="1600" b="0" dirty="0" err="1"/>
              <a:t>uvm_object</a:t>
            </a:r>
            <a:r>
              <a:rPr lang="en-US" sz="1600" b="0" dirty="0"/>
              <a:t> </a:t>
            </a:r>
            <a:r>
              <a:rPr lang="en-US" sz="1600" b="0" dirty="0" err="1"/>
              <a:t>rhs</a:t>
            </a:r>
            <a:r>
              <a:rPr lang="en-US" sz="1600" b="0" dirty="0"/>
              <a:t>, </a:t>
            </a:r>
            <a:r>
              <a:rPr lang="en-US" sz="1600" b="1" dirty="0" err="1"/>
              <a:t>uvm_comparer</a:t>
            </a:r>
            <a:r>
              <a:rPr lang="en-US" sz="1600" b="1" dirty="0"/>
              <a:t> comparer = null </a:t>
            </a:r>
            <a:r>
              <a:rPr lang="en-US" sz="1600" b="0" dirty="0"/>
              <a:t>) </a:t>
            </a:r>
          </a:p>
          <a:p>
            <a:pPr marL="0" indent="0">
              <a:buNone/>
            </a:pPr>
            <a:endParaRPr lang="en-US" sz="1600" b="0" dirty="0"/>
          </a:p>
          <a:p>
            <a:pPr marL="0" indent="0">
              <a:buNone/>
            </a:pPr>
            <a:r>
              <a:rPr lang="en-US" sz="1600" b="1" dirty="0"/>
              <a:t>New Methods</a:t>
            </a:r>
          </a:p>
          <a:p>
            <a:pPr marL="0" indent="0">
              <a:buNone/>
            </a:pPr>
            <a:r>
              <a:rPr lang="en-US" sz="1600" b="0" dirty="0"/>
              <a:t>static function bit </a:t>
            </a:r>
            <a:r>
              <a:rPr lang="en-US" sz="1600" b="0" dirty="0" err="1"/>
              <a:t>get_uvm_seeding</a:t>
            </a:r>
            <a:r>
              <a:rPr lang="en-US" sz="1600" b="0" dirty="0"/>
              <a:t>() </a:t>
            </a:r>
          </a:p>
          <a:p>
            <a:pPr marL="0" indent="0">
              <a:buNone/>
            </a:pPr>
            <a:r>
              <a:rPr lang="en-US" sz="1600" b="0" dirty="0"/>
              <a:t>static function void </a:t>
            </a:r>
            <a:r>
              <a:rPr lang="en-US" sz="1600" b="0" dirty="0" err="1"/>
              <a:t>set_uvm_seeding</a:t>
            </a:r>
            <a:r>
              <a:rPr lang="en-US" sz="1600" b="0" dirty="0"/>
              <a:t> (bit enable) </a:t>
            </a:r>
          </a:p>
          <a:p>
            <a:pPr marL="0" indent="0">
              <a:buNone/>
            </a:pPr>
            <a:endParaRPr lang="en-US" sz="1600" dirty="0" smtClean="0"/>
          </a:p>
          <a:p>
            <a:pPr marL="0" indent="0">
              <a:buNone/>
            </a:pPr>
            <a:endParaRPr lang="en-US" sz="1600" dirty="0"/>
          </a:p>
          <a:p>
            <a:pPr marL="0" indent="0">
              <a:buNone/>
            </a:pPr>
            <a:endParaRPr lang="en-US" sz="1600" dirty="0"/>
          </a:p>
          <a:p>
            <a:pPr marL="0" indent="0">
              <a:buNone/>
            </a:pPr>
            <a:r>
              <a:rPr lang="en-US" sz="1600" i="1" dirty="0"/>
              <a:t>All </a:t>
            </a:r>
            <a:r>
              <a:rPr lang="en-US" sz="1600" i="1" dirty="0" smtClean="0"/>
              <a:t>objects </a:t>
            </a:r>
            <a:r>
              <a:rPr lang="en-US" sz="1600" i="1" dirty="0"/>
              <a:t>extended from </a:t>
            </a:r>
            <a:r>
              <a:rPr lang="en-US" sz="1600" i="1" dirty="0" err="1"/>
              <a:t>uvm_object</a:t>
            </a:r>
            <a:r>
              <a:rPr lang="en-US" sz="1600" i="1" dirty="0"/>
              <a:t> are factory enabled by default.</a:t>
            </a:r>
            <a:endParaRPr lang="en-US" sz="1600" b="0" i="1" dirty="0"/>
          </a:p>
          <a:p>
            <a:endParaRPr lang="en-US" dirty="0"/>
          </a:p>
        </p:txBody>
      </p:sp>
      <p:sp>
        <p:nvSpPr>
          <p:cNvPr id="4" name="Slide Number Placeholder 3"/>
          <p:cNvSpPr>
            <a:spLocks noGrp="1"/>
          </p:cNvSpPr>
          <p:nvPr>
            <p:ph type="sldNum" sz="quarter" idx="11"/>
          </p:nvPr>
        </p:nvSpPr>
        <p:spPr/>
        <p:txBody>
          <a:bodyPr/>
          <a:lstStyle/>
          <a:p>
            <a:fld id="{6B3B11BD-554D-7640-98E2-0177BA920371}" type="slidenum">
              <a:rPr lang="en-US" smtClean="0"/>
              <a:t>40</a:t>
            </a:fld>
            <a:endParaRPr lang="en-US"/>
          </a:p>
        </p:txBody>
      </p:sp>
      <p:sp>
        <p:nvSpPr>
          <p:cNvPr id="5" name="Cloud 4"/>
          <p:cNvSpPr/>
          <p:nvPr/>
        </p:nvSpPr>
        <p:spPr bwMode="auto">
          <a:xfrm>
            <a:off x="8026400" y="3276601"/>
            <a:ext cx="839195" cy="528187"/>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b="1" dirty="0">
                <a:latin typeface="Arial" charset="0"/>
              </a:rPr>
              <a:t>NEW</a:t>
            </a:r>
            <a:endParaRPr kumimoji="0" lang="en-US" sz="2000" b="1" i="0" u="none" strike="noStrike" cap="none" normalizeH="0" baseline="0" dirty="0">
              <a:ln>
                <a:noFill/>
              </a:ln>
              <a:solidFill>
                <a:schemeClr val="tx1"/>
              </a:solidFill>
              <a:effectLst/>
              <a:latin typeface="Arial" charset="0"/>
            </a:endParaRPr>
          </a:p>
        </p:txBody>
      </p:sp>
      <p:pic>
        <p:nvPicPr>
          <p:cNvPr id="6" name="Picture 5" descr="fork-in-road.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63201" y="838201"/>
            <a:ext cx="1005959" cy="754469"/>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64800" y="1600201"/>
            <a:ext cx="1556691" cy="871847"/>
          </a:xfrm>
          <a:prstGeom prst="rect">
            <a:avLst/>
          </a:prstGeom>
        </p:spPr>
      </p:pic>
      <p:sp>
        <p:nvSpPr>
          <p:cNvPr id="7" name="Line Callout 2 6"/>
          <p:cNvSpPr/>
          <p:nvPr/>
        </p:nvSpPr>
        <p:spPr>
          <a:xfrm>
            <a:off x="9855200" y="2667000"/>
            <a:ext cx="2336800" cy="914400"/>
          </a:xfrm>
          <a:prstGeom prst="borderCallout2">
            <a:avLst>
              <a:gd name="adj1" fmla="val 18750"/>
              <a:gd name="adj2" fmla="val -8333"/>
              <a:gd name="adj3" fmla="val 18750"/>
              <a:gd name="adj4" fmla="val -16667"/>
              <a:gd name="adj5" fmla="val -97825"/>
              <a:gd name="adj6" fmla="val -116436"/>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rgbClr val="FF0000"/>
                </a:solidFill>
              </a:rPr>
              <a:t>Will get default p</a:t>
            </a:r>
            <a:r>
              <a:rPr lang="en-US" sz="1200" dirty="0" smtClean="0">
                <a:solidFill>
                  <a:srgbClr val="FF0000"/>
                </a:solidFill>
              </a:rPr>
              <a:t>olicies</a:t>
            </a:r>
            <a:endParaRPr lang="en-US" sz="1200" dirty="0">
              <a:solidFill>
                <a:srgbClr val="FF0000"/>
              </a:solidFill>
            </a:endParaRPr>
          </a:p>
          <a:p>
            <a:r>
              <a:rPr lang="en-US" sz="1200" dirty="0">
                <a:solidFill>
                  <a:srgbClr val="FF0000"/>
                </a:solidFill>
              </a:rPr>
              <a:t>In </a:t>
            </a:r>
            <a:r>
              <a:rPr lang="en-US" sz="1200" dirty="0" smtClean="0">
                <a:solidFill>
                  <a:srgbClr val="FF0000"/>
                </a:solidFill>
              </a:rPr>
              <a:t>1800.2 are not NULL</a:t>
            </a:r>
            <a:endParaRPr lang="en-US" sz="1200" dirty="0">
              <a:solidFill>
                <a:srgbClr val="FF0000"/>
              </a:solidFill>
            </a:endParaRPr>
          </a:p>
        </p:txBody>
      </p:sp>
    </p:spTree>
    <p:extLst>
      <p:ext uri="{BB962C8B-B14F-4D97-AF65-F5344CB8AC3E}">
        <p14:creationId xmlns:p14="http://schemas.microsoft.com/office/powerpoint/2010/main" val="3769804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CLASSES</a:t>
            </a:r>
          </a:p>
        </p:txBody>
      </p:sp>
      <p:sp>
        <p:nvSpPr>
          <p:cNvPr id="3" name="Content Placeholder 2"/>
          <p:cNvSpPr>
            <a:spLocks noGrp="1"/>
          </p:cNvSpPr>
          <p:nvPr>
            <p:ph idx="1"/>
          </p:nvPr>
        </p:nvSpPr>
        <p:spPr>
          <a:xfrm>
            <a:off x="292102" y="1462193"/>
            <a:ext cx="11366500" cy="4580560"/>
          </a:xfrm>
        </p:spPr>
        <p:txBody>
          <a:bodyPr/>
          <a:lstStyle/>
          <a:p>
            <a:pPr marL="0" indent="0">
              <a:buNone/>
            </a:pPr>
            <a:r>
              <a:rPr lang="en-US" dirty="0" err="1"/>
              <a:t>uvm_transaction</a:t>
            </a:r>
            <a:endParaRPr lang="en-US" dirty="0"/>
          </a:p>
          <a:p>
            <a:pPr lvl="1"/>
            <a:endParaRPr lang="en-US" dirty="0"/>
          </a:p>
        </p:txBody>
      </p:sp>
      <p:sp>
        <p:nvSpPr>
          <p:cNvPr id="4" name="Slide Number Placeholder 3"/>
          <p:cNvSpPr>
            <a:spLocks noGrp="1"/>
          </p:cNvSpPr>
          <p:nvPr>
            <p:ph type="sldNum" sz="quarter" idx="11"/>
          </p:nvPr>
        </p:nvSpPr>
        <p:spPr/>
        <p:txBody>
          <a:bodyPr/>
          <a:lstStyle/>
          <a:p>
            <a:fld id="{6B3B11BD-554D-7640-98E2-0177BA920371}" type="slidenum">
              <a:rPr lang="en-US" smtClean="0"/>
              <a:t>41</a:t>
            </a:fld>
            <a:endParaRPr lang="en-US"/>
          </a:p>
        </p:txBody>
      </p:sp>
      <p:grpSp>
        <p:nvGrpSpPr>
          <p:cNvPr id="5" name="Group 4"/>
          <p:cNvGrpSpPr/>
          <p:nvPr/>
        </p:nvGrpSpPr>
        <p:grpSpPr>
          <a:xfrm>
            <a:off x="1012552" y="1984321"/>
            <a:ext cx="2410021" cy="409914"/>
            <a:chOff x="759414" y="1824381"/>
            <a:chExt cx="1807516" cy="409914"/>
          </a:xfrm>
        </p:grpSpPr>
        <p:grpSp>
          <p:nvGrpSpPr>
            <p:cNvPr id="10" name="Group 9"/>
            <p:cNvGrpSpPr/>
            <p:nvPr/>
          </p:nvGrpSpPr>
          <p:grpSpPr>
            <a:xfrm>
              <a:off x="759414" y="1824381"/>
              <a:ext cx="829733" cy="372910"/>
              <a:chOff x="2790094" y="3626799"/>
              <a:chExt cx="829733" cy="305717"/>
            </a:xfrm>
          </p:grpSpPr>
          <p:sp>
            <p:nvSpPr>
              <p:cNvPr id="11" name="TextBox 10"/>
              <p:cNvSpPr txBox="1"/>
              <p:nvPr/>
            </p:nvSpPr>
            <p:spPr>
              <a:xfrm>
                <a:off x="3385044" y="3626799"/>
                <a:ext cx="234783" cy="302784"/>
              </a:xfrm>
              <a:prstGeom prst="rect">
                <a:avLst/>
              </a:prstGeom>
              <a:noFill/>
            </p:spPr>
            <p:txBody>
              <a:bodyPr wrap="none" rtlCol="0">
                <a:spAutoFit/>
              </a:bodyPr>
              <a:lstStyle/>
              <a:p>
                <a:r>
                  <a:rPr lang="en-US" dirty="0"/>
                  <a:t>2</a:t>
                </a:r>
              </a:p>
            </p:txBody>
          </p:sp>
          <p:sp>
            <p:nvSpPr>
              <p:cNvPr id="12" name="TextBox 11"/>
              <p:cNvSpPr txBox="1"/>
              <p:nvPr/>
            </p:nvSpPr>
            <p:spPr>
              <a:xfrm>
                <a:off x="2790094" y="3629732"/>
                <a:ext cx="234783" cy="302784"/>
              </a:xfrm>
              <a:prstGeom prst="rect">
                <a:avLst/>
              </a:prstGeom>
              <a:noFill/>
            </p:spPr>
            <p:txBody>
              <a:bodyPr wrap="none" rtlCol="0">
                <a:spAutoFit/>
              </a:bodyPr>
              <a:lstStyle/>
              <a:p>
                <a:r>
                  <a:rPr lang="en-US" dirty="0"/>
                  <a:t>4</a:t>
                </a:r>
              </a:p>
            </p:txBody>
          </p:sp>
          <p:sp>
            <p:nvSpPr>
              <p:cNvPr id="13" name="Arrow: Right 12"/>
              <p:cNvSpPr/>
              <p:nvPr/>
            </p:nvSpPr>
            <p:spPr bwMode="auto">
              <a:xfrm>
                <a:off x="3103000" y="3719952"/>
                <a:ext cx="246869" cy="13741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grpSp>
        <p:sp>
          <p:nvSpPr>
            <p:cNvPr id="14" name="TextBox 13"/>
            <p:cNvSpPr txBox="1"/>
            <p:nvPr/>
          </p:nvSpPr>
          <p:spPr>
            <a:xfrm>
              <a:off x="1735426" y="1864963"/>
              <a:ext cx="831504" cy="369332"/>
            </a:xfrm>
            <a:prstGeom prst="rect">
              <a:avLst/>
            </a:prstGeom>
            <a:noFill/>
          </p:spPr>
          <p:txBody>
            <a:bodyPr wrap="none" rtlCol="0">
              <a:spAutoFit/>
            </a:bodyPr>
            <a:lstStyle/>
            <a:p>
              <a:r>
                <a:rPr lang="en-US" dirty="0"/>
                <a:t>Changes</a:t>
              </a:r>
            </a:p>
          </p:txBody>
        </p:sp>
      </p:grpSp>
      <p:sp>
        <p:nvSpPr>
          <p:cNvPr id="15" name="TextBox 14"/>
          <p:cNvSpPr txBox="1"/>
          <p:nvPr/>
        </p:nvSpPr>
        <p:spPr>
          <a:xfrm>
            <a:off x="1865959" y="2438400"/>
            <a:ext cx="10323664" cy="1446550"/>
          </a:xfrm>
          <a:prstGeom prst="rect">
            <a:avLst/>
          </a:prstGeom>
          <a:noFill/>
        </p:spPr>
        <p:txBody>
          <a:bodyPr wrap="square" rtlCol="0">
            <a:spAutoFit/>
          </a:bodyPr>
          <a:lstStyle/>
          <a:p>
            <a:r>
              <a:rPr lang="en-US" dirty="0"/>
              <a:t>function </a:t>
            </a:r>
            <a:r>
              <a:rPr lang="en-US" dirty="0" err="1"/>
              <a:t>int</a:t>
            </a:r>
            <a:r>
              <a:rPr lang="en-US" dirty="0"/>
              <a:t> </a:t>
            </a:r>
            <a:r>
              <a:rPr lang="en-US" dirty="0" err="1"/>
              <a:t>begin_child_tr</a:t>
            </a:r>
            <a:r>
              <a:rPr lang="en-US" dirty="0"/>
              <a:t> ( time </a:t>
            </a:r>
            <a:r>
              <a:rPr lang="en-US" dirty="0" err="1"/>
              <a:t>begin_time</a:t>
            </a:r>
            <a:r>
              <a:rPr lang="en-US" dirty="0"/>
              <a:t> = 0, </a:t>
            </a:r>
            <a:r>
              <a:rPr lang="en-US" dirty="0" err="1"/>
              <a:t>int</a:t>
            </a:r>
            <a:r>
              <a:rPr lang="en-US" dirty="0"/>
              <a:t> </a:t>
            </a:r>
            <a:r>
              <a:rPr lang="en-US" dirty="0" err="1"/>
              <a:t>parent_handle</a:t>
            </a:r>
            <a:r>
              <a:rPr lang="en-US" dirty="0"/>
              <a:t> = 0 ) </a:t>
            </a:r>
          </a:p>
          <a:p>
            <a:r>
              <a:rPr lang="en-US" dirty="0"/>
              <a:t>function </a:t>
            </a:r>
            <a:r>
              <a:rPr lang="en-US" dirty="0" err="1"/>
              <a:t>int</a:t>
            </a:r>
            <a:r>
              <a:rPr lang="en-US" dirty="0"/>
              <a:t> </a:t>
            </a:r>
            <a:r>
              <a:rPr lang="en-US" dirty="0" err="1"/>
              <a:t>begin_tr</a:t>
            </a:r>
            <a:r>
              <a:rPr lang="en-US" dirty="0"/>
              <a:t> ( time </a:t>
            </a:r>
            <a:r>
              <a:rPr lang="en-US" dirty="0" err="1"/>
              <a:t>begin_time</a:t>
            </a:r>
            <a:r>
              <a:rPr lang="en-US" dirty="0"/>
              <a:t> = 0 ) </a:t>
            </a:r>
          </a:p>
          <a:p>
            <a:r>
              <a:rPr lang="en-US" dirty="0"/>
              <a:t>function </a:t>
            </a:r>
            <a:r>
              <a:rPr lang="en-US" dirty="0" err="1"/>
              <a:t>int</a:t>
            </a:r>
            <a:r>
              <a:rPr lang="en-US" dirty="0"/>
              <a:t> </a:t>
            </a:r>
            <a:r>
              <a:rPr lang="en-US" dirty="0" err="1"/>
              <a:t>get_transaction_id</a:t>
            </a:r>
            <a:r>
              <a:rPr lang="en-US" dirty="0"/>
              <a:t>() </a:t>
            </a:r>
          </a:p>
          <a:p>
            <a:r>
              <a:rPr lang="en-US" dirty="0"/>
              <a:t>function </a:t>
            </a:r>
            <a:r>
              <a:rPr lang="en-US" dirty="0" err="1"/>
              <a:t>int</a:t>
            </a:r>
            <a:r>
              <a:rPr lang="en-US" dirty="0"/>
              <a:t> </a:t>
            </a:r>
            <a:r>
              <a:rPr lang="en-US" dirty="0" err="1"/>
              <a:t>get_tr_handle</a:t>
            </a:r>
            <a:r>
              <a:rPr lang="en-US" dirty="0"/>
              <a:t>() </a:t>
            </a:r>
          </a:p>
          <a:p>
            <a:endParaRPr lang="en-US" sz="1600" dirty="0"/>
          </a:p>
        </p:txBody>
      </p:sp>
      <p:sp>
        <p:nvSpPr>
          <p:cNvPr id="16" name="TextBox 15"/>
          <p:cNvSpPr txBox="1"/>
          <p:nvPr/>
        </p:nvSpPr>
        <p:spPr>
          <a:xfrm>
            <a:off x="402952" y="2412016"/>
            <a:ext cx="890689" cy="369332"/>
          </a:xfrm>
          <a:prstGeom prst="rect">
            <a:avLst/>
          </a:prstGeom>
          <a:noFill/>
        </p:spPr>
        <p:txBody>
          <a:bodyPr wrap="none" rtlCol="0">
            <a:spAutoFit/>
          </a:bodyPr>
          <a:lstStyle/>
          <a:p>
            <a:r>
              <a:rPr lang="en-US" b="1" dirty="0"/>
              <a:t>1800.2</a:t>
            </a:r>
          </a:p>
        </p:txBody>
      </p:sp>
      <p:sp>
        <p:nvSpPr>
          <p:cNvPr id="17" name="TextBox 16"/>
          <p:cNvSpPr txBox="1"/>
          <p:nvPr/>
        </p:nvSpPr>
        <p:spPr>
          <a:xfrm>
            <a:off x="914400" y="4572000"/>
            <a:ext cx="11582400" cy="1446550"/>
          </a:xfrm>
          <a:prstGeom prst="rect">
            <a:avLst/>
          </a:prstGeom>
          <a:noFill/>
        </p:spPr>
        <p:txBody>
          <a:bodyPr wrap="square" rtlCol="0">
            <a:spAutoFit/>
          </a:bodyPr>
          <a:lstStyle/>
          <a:p>
            <a:r>
              <a:rPr lang="en-US" dirty="0"/>
              <a:t>function </a:t>
            </a:r>
            <a:r>
              <a:rPr lang="en-US" b="1" dirty="0"/>
              <a:t>integer</a:t>
            </a:r>
            <a:r>
              <a:rPr lang="en-US" dirty="0"/>
              <a:t> </a:t>
            </a:r>
            <a:r>
              <a:rPr lang="en-US" dirty="0" err="1"/>
              <a:t>begin_child_tr</a:t>
            </a:r>
            <a:r>
              <a:rPr lang="en-US" dirty="0"/>
              <a:t> ( time </a:t>
            </a:r>
            <a:r>
              <a:rPr lang="en-US" dirty="0" err="1"/>
              <a:t>begin_time</a:t>
            </a:r>
            <a:r>
              <a:rPr lang="en-US" dirty="0"/>
              <a:t> = 0, </a:t>
            </a:r>
            <a:r>
              <a:rPr lang="en-US" b="1" dirty="0"/>
              <a:t>integer </a:t>
            </a:r>
            <a:r>
              <a:rPr lang="en-US" dirty="0" err="1"/>
              <a:t>parent_handle</a:t>
            </a:r>
            <a:r>
              <a:rPr lang="en-US" dirty="0"/>
              <a:t> = 0 ) </a:t>
            </a:r>
          </a:p>
          <a:p>
            <a:r>
              <a:rPr lang="en-US" dirty="0"/>
              <a:t>function </a:t>
            </a:r>
            <a:r>
              <a:rPr lang="en-US" b="1" dirty="0"/>
              <a:t>integer</a:t>
            </a:r>
            <a:r>
              <a:rPr lang="en-US" dirty="0"/>
              <a:t> </a:t>
            </a:r>
            <a:r>
              <a:rPr lang="en-US" dirty="0" err="1"/>
              <a:t>begin_tr</a:t>
            </a:r>
            <a:r>
              <a:rPr lang="en-US" dirty="0"/>
              <a:t> ( time </a:t>
            </a:r>
            <a:r>
              <a:rPr lang="en-US" dirty="0" err="1"/>
              <a:t>begin_time</a:t>
            </a:r>
            <a:r>
              <a:rPr lang="en-US" dirty="0"/>
              <a:t> = 0 ) </a:t>
            </a:r>
          </a:p>
          <a:p>
            <a:r>
              <a:rPr lang="en-US" dirty="0"/>
              <a:t>function </a:t>
            </a:r>
            <a:r>
              <a:rPr lang="en-US" b="1" dirty="0"/>
              <a:t>integer</a:t>
            </a:r>
            <a:r>
              <a:rPr lang="en-US" dirty="0"/>
              <a:t> </a:t>
            </a:r>
            <a:r>
              <a:rPr lang="en-US" dirty="0" err="1"/>
              <a:t>get_transaction_id</a:t>
            </a:r>
            <a:r>
              <a:rPr lang="en-US" dirty="0"/>
              <a:t>() </a:t>
            </a:r>
          </a:p>
          <a:p>
            <a:r>
              <a:rPr lang="en-US" dirty="0"/>
              <a:t>function </a:t>
            </a:r>
            <a:r>
              <a:rPr lang="en-US" b="1" dirty="0"/>
              <a:t>integer</a:t>
            </a:r>
            <a:r>
              <a:rPr lang="en-US" dirty="0"/>
              <a:t> </a:t>
            </a:r>
            <a:r>
              <a:rPr lang="en-US" dirty="0" err="1"/>
              <a:t>get_tr_handle</a:t>
            </a:r>
            <a:r>
              <a:rPr lang="en-US" dirty="0"/>
              <a:t>() </a:t>
            </a:r>
          </a:p>
          <a:p>
            <a:endParaRPr lang="en-US" sz="1600" dirty="0"/>
          </a:p>
        </p:txBody>
      </p:sp>
      <p:sp>
        <p:nvSpPr>
          <p:cNvPr id="18" name="TextBox 17"/>
          <p:cNvSpPr txBox="1"/>
          <p:nvPr/>
        </p:nvSpPr>
        <p:spPr>
          <a:xfrm>
            <a:off x="406860" y="4032651"/>
            <a:ext cx="1082636" cy="369332"/>
          </a:xfrm>
          <a:prstGeom prst="rect">
            <a:avLst/>
          </a:prstGeom>
          <a:noFill/>
        </p:spPr>
        <p:txBody>
          <a:bodyPr wrap="none" rtlCol="0">
            <a:spAutoFit/>
          </a:bodyPr>
          <a:lstStyle/>
          <a:p>
            <a:r>
              <a:rPr lang="en-US" b="1" dirty="0"/>
              <a:t>UVM 1.2 </a:t>
            </a:r>
          </a:p>
        </p:txBody>
      </p:sp>
    </p:spTree>
    <p:extLst>
      <p:ext uri="{BB962C8B-B14F-4D97-AF65-F5344CB8AC3E}">
        <p14:creationId xmlns:p14="http://schemas.microsoft.com/office/powerpoint/2010/main" val="296934542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UVM comparator</a:t>
            </a:r>
          </a:p>
        </p:txBody>
      </p:sp>
      <p:sp>
        <p:nvSpPr>
          <p:cNvPr id="3" name="Content Placeholder 2"/>
          <p:cNvSpPr>
            <a:spLocks noGrp="1"/>
          </p:cNvSpPr>
          <p:nvPr>
            <p:ph idx="1"/>
          </p:nvPr>
        </p:nvSpPr>
        <p:spPr/>
        <p:txBody>
          <a:bodyPr/>
          <a:lstStyle/>
          <a:p>
            <a:pPr marL="0" indent="0">
              <a:buNone/>
            </a:pPr>
            <a:r>
              <a:rPr lang="en-US" dirty="0"/>
              <a:t>Not mentioned in </a:t>
            </a:r>
            <a:r>
              <a:rPr lang="en-US" dirty="0" smtClean="0"/>
              <a:t>1800.2</a:t>
            </a:r>
            <a:endParaRPr lang="en-US" dirty="0"/>
          </a:p>
          <a:p>
            <a:pPr lvl="1"/>
            <a:r>
              <a:rPr lang="en-US" dirty="0" err="1"/>
              <a:t>uvm_comparator</a:t>
            </a:r>
            <a:r>
              <a:rPr lang="en-US" dirty="0"/>
              <a:t> </a:t>
            </a:r>
          </a:p>
          <a:p>
            <a:pPr lvl="1"/>
            <a:r>
              <a:rPr lang="en-US" dirty="0" err="1"/>
              <a:t>uvm_algorithmic</a:t>
            </a:r>
            <a:r>
              <a:rPr lang="en-US" dirty="0"/>
              <a:t> comparator</a:t>
            </a:r>
          </a:p>
          <a:p>
            <a:pPr lvl="1"/>
            <a:r>
              <a:rPr lang="en-US" dirty="0" err="1"/>
              <a:t>uvm_in_order_comparator</a:t>
            </a:r>
            <a:endParaRPr lang="en-US" dirty="0"/>
          </a:p>
          <a:p>
            <a:pPr lvl="1"/>
            <a:endParaRPr lang="en-US" dirty="0"/>
          </a:p>
        </p:txBody>
      </p:sp>
      <p:sp>
        <p:nvSpPr>
          <p:cNvPr id="4" name="Slide Number Placeholder 3"/>
          <p:cNvSpPr>
            <a:spLocks noGrp="1"/>
          </p:cNvSpPr>
          <p:nvPr>
            <p:ph type="sldNum" sz="quarter" idx="11"/>
          </p:nvPr>
        </p:nvSpPr>
        <p:spPr/>
        <p:txBody>
          <a:bodyPr/>
          <a:lstStyle/>
          <a:p>
            <a:fld id="{6B3B11BD-554D-7640-98E2-0177BA920371}" type="slidenum">
              <a:rPr lang="en-US" smtClean="0"/>
              <a:t>42</a:t>
            </a:fld>
            <a:endParaRPr lang="en-US"/>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000" y="1447801"/>
            <a:ext cx="1556691" cy="871847"/>
          </a:xfrm>
          <a:prstGeom prst="rect">
            <a:avLst/>
          </a:prstGeom>
        </p:spPr>
      </p:pic>
    </p:spTree>
    <p:extLst>
      <p:ext uri="{BB962C8B-B14F-4D97-AF65-F5344CB8AC3E}">
        <p14:creationId xmlns:p14="http://schemas.microsoft.com/office/powerpoint/2010/main" val="256184809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24200"/>
            <a:ext cx="10972800" cy="1143000"/>
          </a:xfrm>
        </p:spPr>
        <p:txBody>
          <a:bodyPr/>
          <a:lstStyle/>
          <a:p>
            <a:r>
              <a:rPr lang="en-US" dirty="0"/>
              <a:t>UVM Reporting</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43</a:t>
            </a:fld>
            <a:endParaRPr lang="en-US"/>
          </a:p>
        </p:txBody>
      </p:sp>
    </p:spTree>
    <p:extLst>
      <p:ext uri="{BB962C8B-B14F-4D97-AF65-F5344CB8AC3E}">
        <p14:creationId xmlns:p14="http://schemas.microsoft.com/office/powerpoint/2010/main" val="290339924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uvm_report_object</a:t>
            </a:r>
            <a:endParaRPr lang="en-US" dirty="0"/>
          </a:p>
        </p:txBody>
      </p:sp>
      <p:sp>
        <p:nvSpPr>
          <p:cNvPr id="3" name="Content Placeholder 2"/>
          <p:cNvSpPr>
            <a:spLocks noGrp="1"/>
          </p:cNvSpPr>
          <p:nvPr>
            <p:ph idx="1"/>
          </p:nvPr>
        </p:nvSpPr>
        <p:spPr>
          <a:xfrm>
            <a:off x="609600" y="1524000"/>
            <a:ext cx="10972800" cy="4495800"/>
          </a:xfrm>
        </p:spPr>
        <p:txBody>
          <a:bodyPr>
            <a:normAutofit fontScale="77500" lnSpcReduction="20000"/>
          </a:bodyPr>
          <a:lstStyle/>
          <a:p>
            <a:pPr marL="0" indent="0">
              <a:buNone/>
            </a:pPr>
            <a:r>
              <a:rPr lang="en-US" dirty="0"/>
              <a:t>UVM 1.2 </a:t>
            </a:r>
          </a:p>
          <a:p>
            <a:pPr marL="0" indent="0">
              <a:buNone/>
            </a:pPr>
            <a:r>
              <a:rPr lang="en-US" sz="1900" b="0" dirty="0"/>
              <a:t> virtual function void </a:t>
            </a:r>
            <a:r>
              <a:rPr lang="en-US" sz="1900" b="0" dirty="0" err="1"/>
              <a:t>uvm_report_error</a:t>
            </a:r>
            <a:r>
              <a:rPr lang="en-US" sz="1900" b="0" dirty="0"/>
              <a:t>( string id,  string message,  </a:t>
            </a:r>
            <a:r>
              <a:rPr lang="en-US" sz="1900" b="0" dirty="0" err="1"/>
              <a:t>int</a:t>
            </a:r>
            <a:r>
              <a:rPr lang="en-US" sz="1900" b="0" dirty="0"/>
              <a:t> verbosity = </a:t>
            </a:r>
            <a:r>
              <a:rPr lang="en-US" sz="1900" dirty="0"/>
              <a:t>UVM_LOW</a:t>
            </a:r>
            <a:r>
              <a:rPr lang="en-US" sz="1900" b="0" dirty="0"/>
              <a:t>,  string filename = "",  </a:t>
            </a:r>
            <a:r>
              <a:rPr lang="en-US" sz="1900" b="0" dirty="0" err="1"/>
              <a:t>int</a:t>
            </a:r>
            <a:r>
              <a:rPr lang="en-US" sz="1900" b="0" dirty="0"/>
              <a:t> line = 0,  string </a:t>
            </a:r>
            <a:r>
              <a:rPr lang="en-US" sz="1900" b="0" dirty="0" err="1"/>
              <a:t>context_name</a:t>
            </a:r>
            <a:r>
              <a:rPr lang="en-US" sz="1900" b="0" dirty="0"/>
              <a:t> = "",  bit </a:t>
            </a:r>
            <a:r>
              <a:rPr lang="en-US" sz="1900" b="0" dirty="0" err="1"/>
              <a:t>report_enabled_checked</a:t>
            </a:r>
            <a:r>
              <a:rPr lang="en-US" sz="1900" b="0" dirty="0"/>
              <a:t> = 0)</a:t>
            </a:r>
          </a:p>
          <a:p>
            <a:endParaRPr lang="en-US" dirty="0"/>
          </a:p>
          <a:p>
            <a:endParaRPr lang="en-US" dirty="0"/>
          </a:p>
          <a:p>
            <a:pPr marL="0" indent="0">
              <a:buNone/>
            </a:pPr>
            <a:r>
              <a:rPr lang="en-US" dirty="0" smtClean="0"/>
              <a:t>1800.2</a:t>
            </a:r>
            <a:endParaRPr lang="en-US" dirty="0"/>
          </a:p>
          <a:p>
            <a:pPr marL="0" indent="0">
              <a:buNone/>
            </a:pPr>
            <a:r>
              <a:rPr lang="en-US" sz="1900" b="0" dirty="0"/>
              <a:t> virtual function void </a:t>
            </a:r>
            <a:r>
              <a:rPr lang="en-US" sz="1900" b="0" dirty="0" err="1"/>
              <a:t>uvm_report_error</a:t>
            </a:r>
            <a:r>
              <a:rPr lang="en-US" sz="1900" b="0" dirty="0"/>
              <a:t>(string id, string message</a:t>
            </a:r>
            <a:r>
              <a:rPr lang="en-US" sz="1900" b="1" dirty="0"/>
              <a:t>, </a:t>
            </a:r>
            <a:r>
              <a:rPr lang="en-US" sz="1900" b="1" dirty="0" err="1"/>
              <a:t>int</a:t>
            </a:r>
            <a:r>
              <a:rPr lang="en-US" sz="1900" b="1" dirty="0"/>
              <a:t> verbosity = UVM_NONE, </a:t>
            </a:r>
            <a:r>
              <a:rPr lang="en-US" sz="1900" b="0" dirty="0"/>
              <a:t>string filename = "", </a:t>
            </a:r>
            <a:r>
              <a:rPr lang="en-US" sz="1900" b="0" dirty="0" err="1"/>
              <a:t>int</a:t>
            </a:r>
            <a:r>
              <a:rPr lang="en-US" sz="1900" b="0" dirty="0"/>
              <a:t> line = 0, string </a:t>
            </a:r>
            <a:r>
              <a:rPr lang="en-US" sz="1900" b="0" dirty="0" err="1"/>
              <a:t>context_name</a:t>
            </a:r>
            <a:r>
              <a:rPr lang="en-US" sz="1900" b="0" dirty="0"/>
              <a:t> = "", bit </a:t>
            </a:r>
            <a:r>
              <a:rPr lang="en-US" sz="1900" b="0" dirty="0" err="1"/>
              <a:t>report_enabled_checked</a:t>
            </a:r>
            <a:r>
              <a:rPr lang="en-US" sz="1900" b="0" dirty="0"/>
              <a:t> = 0 ) </a:t>
            </a:r>
          </a:p>
          <a:p>
            <a:endParaRPr lang="en-US" dirty="0"/>
          </a:p>
          <a:p>
            <a:endParaRPr lang="en-US" dirty="0"/>
          </a:p>
          <a:p>
            <a:endParaRPr lang="en-US" dirty="0"/>
          </a:p>
          <a:p>
            <a:pPr marL="0" indent="0">
              <a:buNone/>
            </a:pPr>
            <a:r>
              <a:rPr lang="en-US" dirty="0"/>
              <a:t>Changed:</a:t>
            </a:r>
          </a:p>
          <a:p>
            <a:pPr marL="0" indent="0">
              <a:buNone/>
            </a:pPr>
            <a:r>
              <a:rPr lang="en-US" sz="2100" b="0" dirty="0"/>
              <a:t> virtual function void </a:t>
            </a:r>
            <a:r>
              <a:rPr lang="en-US" sz="2100" b="0" dirty="0" err="1"/>
              <a:t>uvm_report</a:t>
            </a:r>
            <a:r>
              <a:rPr lang="en-US" sz="2100" b="0" dirty="0"/>
              <a:t>(</a:t>
            </a:r>
            <a:r>
              <a:rPr lang="en-US" sz="2100" b="0" dirty="0" err="1"/>
              <a:t>uvm_severity</a:t>
            </a:r>
            <a:r>
              <a:rPr lang="en-US" sz="2100" b="0" dirty="0"/>
              <a:t> severity, string id, string message, </a:t>
            </a:r>
            <a:r>
              <a:rPr lang="en-US" sz="2100" b="0" dirty="0" err="1"/>
              <a:t>int</a:t>
            </a:r>
            <a:r>
              <a:rPr lang="en-US" sz="2100" b="0" dirty="0"/>
              <a:t> verbosity = (severity == </a:t>
            </a:r>
            <a:r>
              <a:rPr lang="en-US" sz="2100" b="0" dirty="0" err="1"/>
              <a:t>uvm_severity</a:t>
            </a:r>
            <a:r>
              <a:rPr lang="en-US" sz="2100" b="0" dirty="0"/>
              <a:t>'(UVM_ERROR)) ? </a:t>
            </a:r>
            <a:r>
              <a:rPr lang="en-US" sz="2100" b="1" dirty="0"/>
              <a:t>UVM_NONE</a:t>
            </a:r>
            <a:r>
              <a:rPr lang="en-US" sz="2100" b="0" dirty="0"/>
              <a:t> : (severity == </a:t>
            </a:r>
            <a:r>
              <a:rPr lang="en-US" sz="2100" b="0" dirty="0" err="1"/>
              <a:t>uvm_severity</a:t>
            </a:r>
            <a:r>
              <a:rPr lang="en-US" sz="2100" b="0" dirty="0"/>
              <a:t>'(UVM_FATAL)) ? </a:t>
            </a:r>
            <a:r>
              <a:rPr lang="en-US" sz="2100" b="1" dirty="0"/>
              <a:t>UVM_NONE</a:t>
            </a:r>
            <a:r>
              <a:rPr lang="en-US" sz="2100" b="0" dirty="0"/>
              <a:t> : </a:t>
            </a:r>
            <a:r>
              <a:rPr lang="en-US" sz="2100" b="0" dirty="0" err="1"/>
              <a:t>UVM_MEDIUM,string</a:t>
            </a:r>
            <a:r>
              <a:rPr lang="en-US" sz="2100" b="0" dirty="0"/>
              <a:t> filename = "", </a:t>
            </a:r>
            <a:r>
              <a:rPr lang="en-US" sz="2100" b="0" dirty="0" err="1"/>
              <a:t>int</a:t>
            </a:r>
            <a:r>
              <a:rPr lang="en-US" sz="2100" b="0" dirty="0"/>
              <a:t> line = 0, string </a:t>
            </a:r>
            <a:r>
              <a:rPr lang="en-US" sz="2100" b="0" dirty="0" err="1"/>
              <a:t>context_name</a:t>
            </a:r>
            <a:r>
              <a:rPr lang="en-US" sz="2100" b="0" dirty="0"/>
              <a:t> = "", bit </a:t>
            </a:r>
            <a:r>
              <a:rPr lang="en-US" sz="2100" b="0" dirty="0" err="1"/>
              <a:t>report_enabled_checked</a:t>
            </a:r>
            <a:r>
              <a:rPr lang="en-US" sz="2100" b="0" dirty="0"/>
              <a:t> = 0)</a:t>
            </a:r>
          </a:p>
          <a:p>
            <a:endParaRPr lang="en-US" dirty="0"/>
          </a:p>
        </p:txBody>
      </p:sp>
      <p:sp>
        <p:nvSpPr>
          <p:cNvPr id="4" name="Slide Number Placeholder 3"/>
          <p:cNvSpPr>
            <a:spLocks noGrp="1"/>
          </p:cNvSpPr>
          <p:nvPr>
            <p:ph type="sldNum" sz="quarter" idx="11"/>
          </p:nvPr>
        </p:nvSpPr>
        <p:spPr/>
        <p:txBody>
          <a:bodyPr/>
          <a:lstStyle/>
          <a:p>
            <a:fld id="{6B3B11BD-554D-7640-98E2-0177BA920371}" type="slidenum">
              <a:rPr lang="en-US" smtClean="0"/>
              <a:t>44</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186042" y="1676401"/>
            <a:ext cx="1005959" cy="754469"/>
          </a:xfrm>
          <a:prstGeom prst="rect">
            <a:avLst/>
          </a:prstGeom>
        </p:spPr>
      </p:pic>
      <p:pic>
        <p:nvPicPr>
          <p:cNvPr id="7" name="Picture 6"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47201" y="4114801"/>
            <a:ext cx="1005959" cy="754469"/>
          </a:xfrm>
          <a:prstGeom prst="rect">
            <a:avLst/>
          </a:prstGeom>
        </p:spPr>
      </p:pic>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35309" y="2743201"/>
            <a:ext cx="1556691" cy="871847"/>
          </a:xfrm>
          <a:prstGeom prst="rect">
            <a:avLst/>
          </a:prstGeom>
        </p:spPr>
      </p:pic>
      <p:pic>
        <p:nvPicPr>
          <p:cNvPr id="11" name="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77568" y="4114801"/>
            <a:ext cx="1556691" cy="871847"/>
          </a:xfrm>
          <a:prstGeom prst="rect">
            <a:avLst/>
          </a:prstGeom>
        </p:spPr>
      </p:pic>
      <p:sp>
        <p:nvSpPr>
          <p:cNvPr id="6" name="5-Point Star 5"/>
          <p:cNvSpPr/>
          <p:nvPr/>
        </p:nvSpPr>
        <p:spPr>
          <a:xfrm>
            <a:off x="4267200" y="2667000"/>
            <a:ext cx="3962400" cy="2514600"/>
          </a:xfrm>
          <a:prstGeom prst="star5">
            <a:avLst/>
          </a:prstGeom>
          <a:solidFill>
            <a:srgbClr val="FFFF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solidFill>
                  <a:srgbClr val="FF0000"/>
                </a:solidFill>
              </a:rPr>
              <a:t>Errors reported independent of verbosity</a:t>
            </a:r>
            <a:endParaRPr lang="en-US" sz="1200" dirty="0">
              <a:solidFill>
                <a:srgbClr val="FF0000"/>
              </a:solidFill>
            </a:endParaRPr>
          </a:p>
        </p:txBody>
      </p:sp>
    </p:spTree>
    <p:extLst>
      <p:ext uri="{BB962C8B-B14F-4D97-AF65-F5344CB8AC3E}">
        <p14:creationId xmlns:p14="http://schemas.microsoft.com/office/powerpoint/2010/main" val="3730603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uvm_report_object</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a:t>uvm_action</a:t>
            </a:r>
            <a:r>
              <a:rPr lang="en-US" sz="1800" dirty="0"/>
              <a:t> is of a specific type. Was defined as </a:t>
            </a:r>
            <a:r>
              <a:rPr lang="en-US" sz="1800" dirty="0" err="1"/>
              <a:t>int</a:t>
            </a:r>
            <a:r>
              <a:rPr lang="en-US" sz="1800" dirty="0"/>
              <a:t> in 1.2 </a:t>
            </a:r>
          </a:p>
          <a:p>
            <a:endParaRPr lang="en-US" sz="1800" dirty="0"/>
          </a:p>
          <a:p>
            <a:pPr marL="0" indent="0">
              <a:buNone/>
            </a:pPr>
            <a:r>
              <a:rPr lang="en-US" sz="1800" b="1" dirty="0"/>
              <a:t>Methods impacted:</a:t>
            </a:r>
          </a:p>
          <a:p>
            <a:pPr marL="0" indent="0">
              <a:buNone/>
            </a:pPr>
            <a:r>
              <a:rPr lang="en-US" sz="1800" b="0" dirty="0"/>
              <a:t>function void </a:t>
            </a:r>
            <a:r>
              <a:rPr lang="en-US" sz="1800" b="0" dirty="0" err="1"/>
              <a:t>set_report_severity_action</a:t>
            </a:r>
            <a:r>
              <a:rPr lang="en-US" sz="1800" b="0" dirty="0"/>
              <a:t> ( </a:t>
            </a:r>
            <a:r>
              <a:rPr lang="en-US" sz="1800" b="0" dirty="0" err="1"/>
              <a:t>uvm_severity</a:t>
            </a:r>
            <a:r>
              <a:rPr lang="en-US" sz="1800" b="0" dirty="0"/>
              <a:t> severity, </a:t>
            </a:r>
            <a:r>
              <a:rPr lang="en-US" sz="1800" b="0" dirty="0" err="1"/>
              <a:t>uvm_action</a:t>
            </a:r>
            <a:r>
              <a:rPr lang="en-US" sz="1800" b="0" dirty="0"/>
              <a:t> action )</a:t>
            </a:r>
            <a:br>
              <a:rPr lang="en-US" sz="1800" b="0" dirty="0"/>
            </a:br>
            <a:r>
              <a:rPr lang="en-US" sz="1800" b="0" dirty="0"/>
              <a:t>function void </a:t>
            </a:r>
            <a:r>
              <a:rPr lang="en-US" sz="1800" b="0" dirty="0" err="1"/>
              <a:t>set_report_id_action</a:t>
            </a:r>
            <a:r>
              <a:rPr lang="en-US" sz="1800" b="0" dirty="0"/>
              <a:t> ( string id, </a:t>
            </a:r>
            <a:r>
              <a:rPr lang="en-US" sz="1800" b="0" dirty="0" err="1"/>
              <a:t>uvm_action</a:t>
            </a:r>
            <a:r>
              <a:rPr lang="en-US" sz="1800" b="0" dirty="0"/>
              <a:t> action )</a:t>
            </a:r>
            <a:br>
              <a:rPr lang="en-US" sz="1800" b="0" dirty="0"/>
            </a:br>
            <a:r>
              <a:rPr lang="en-US" sz="1800" b="0" dirty="0"/>
              <a:t>function void </a:t>
            </a:r>
            <a:r>
              <a:rPr lang="en-US" sz="1800" b="0" dirty="0" err="1"/>
              <a:t>set_report_severity_id_action</a:t>
            </a:r>
            <a:r>
              <a:rPr lang="en-US" sz="1800" b="0" dirty="0"/>
              <a:t> ( </a:t>
            </a:r>
            <a:r>
              <a:rPr lang="en-US" sz="1800" b="0" dirty="0" err="1"/>
              <a:t>uvm_severity</a:t>
            </a:r>
            <a:r>
              <a:rPr lang="en-US" sz="1800" b="0" dirty="0"/>
              <a:t> severity, string id, </a:t>
            </a:r>
            <a:r>
              <a:rPr lang="en-US" sz="1800" b="0" dirty="0" err="1"/>
              <a:t>uvm_action</a:t>
            </a:r>
            <a:r>
              <a:rPr lang="en-US" sz="1800" b="0" dirty="0"/>
              <a:t> action)</a:t>
            </a:r>
            <a:br>
              <a:rPr lang="en-US" sz="1800" b="0" dirty="0"/>
            </a:br>
            <a:endParaRPr lang="en-US" sz="1800" b="0" dirty="0"/>
          </a:p>
          <a:p>
            <a:pPr marL="0" indent="0">
              <a:buNone/>
            </a:pPr>
            <a:endParaRPr lang="en-US" dirty="0"/>
          </a:p>
        </p:txBody>
      </p:sp>
      <p:sp>
        <p:nvSpPr>
          <p:cNvPr id="4" name="Slide Number Placeholder 3"/>
          <p:cNvSpPr>
            <a:spLocks noGrp="1"/>
          </p:cNvSpPr>
          <p:nvPr>
            <p:ph type="sldNum" sz="quarter" idx="11"/>
          </p:nvPr>
        </p:nvSpPr>
        <p:spPr/>
        <p:txBody>
          <a:bodyPr/>
          <a:lstStyle/>
          <a:p>
            <a:fld id="{6B3B11BD-554D-7640-98E2-0177BA920371}" type="slidenum">
              <a:rPr lang="en-US" smtClean="0"/>
              <a:t>45</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69601" y="685801"/>
            <a:ext cx="1005959" cy="754469"/>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064857" y="3429001"/>
            <a:ext cx="1556691" cy="871847"/>
          </a:xfrm>
          <a:prstGeom prst="rect">
            <a:avLst/>
          </a:prstGeom>
        </p:spPr>
      </p:pic>
    </p:spTree>
    <p:extLst>
      <p:ext uri="{BB962C8B-B14F-4D97-AF65-F5344CB8AC3E}">
        <p14:creationId xmlns:p14="http://schemas.microsoft.com/office/powerpoint/2010/main" val="276018759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uvm_report_server</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UVM 1.2</a:t>
            </a:r>
          </a:p>
          <a:p>
            <a:pPr marL="0" indent="0">
              <a:buNone/>
            </a:pPr>
            <a:r>
              <a:rPr lang="en-US" sz="1800" b="0" dirty="0"/>
              <a:t>pure virtual function void </a:t>
            </a:r>
            <a:r>
              <a:rPr lang="en-US" sz="1800" b="0" dirty="0" err="1"/>
              <a:t>report_summarize</a:t>
            </a:r>
            <a:r>
              <a:rPr lang="en-US" sz="1800" b="0" dirty="0"/>
              <a:t>(UVM_FILE file = 0)</a:t>
            </a:r>
          </a:p>
          <a:p>
            <a:endParaRPr lang="en-US" dirty="0"/>
          </a:p>
          <a:p>
            <a:r>
              <a:rPr lang="en-US" dirty="0" smtClean="0"/>
              <a:t>1800.2</a:t>
            </a:r>
            <a:endParaRPr lang="en-US" dirty="0"/>
          </a:p>
          <a:p>
            <a:pPr marL="0" indent="0">
              <a:buNone/>
            </a:pPr>
            <a:r>
              <a:rPr lang="en-US" sz="1800" b="0" dirty="0"/>
              <a:t>pure virtual function void </a:t>
            </a:r>
            <a:r>
              <a:rPr lang="en-US" sz="1800" b="0" dirty="0" err="1"/>
              <a:t>report_summarize</a:t>
            </a:r>
            <a:r>
              <a:rPr lang="en-US" sz="1800" b="0" dirty="0"/>
              <a:t>( UVM_FILE file = UVM_STDOUT ) </a:t>
            </a:r>
          </a:p>
        </p:txBody>
      </p:sp>
      <p:sp>
        <p:nvSpPr>
          <p:cNvPr id="4" name="Slide Number Placeholder 3"/>
          <p:cNvSpPr>
            <a:spLocks noGrp="1"/>
          </p:cNvSpPr>
          <p:nvPr>
            <p:ph type="sldNum" sz="quarter" idx="11"/>
          </p:nvPr>
        </p:nvSpPr>
        <p:spPr/>
        <p:txBody>
          <a:bodyPr/>
          <a:lstStyle/>
          <a:p>
            <a:fld id="{6B3B11BD-554D-7640-98E2-0177BA920371}" type="slidenum">
              <a:rPr lang="en-US" smtClean="0"/>
              <a:t>46</a:t>
            </a:fld>
            <a:endParaRPr lang="en-US"/>
          </a:p>
        </p:txBody>
      </p:sp>
      <p:pic>
        <p:nvPicPr>
          <p:cNvPr id="5" name="Picture 4" descr="documen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52642" y="1211550"/>
            <a:ext cx="1005959" cy="754469"/>
          </a:xfrm>
          <a:prstGeom prst="rect">
            <a:avLst/>
          </a:prstGeom>
        </p:spPr>
      </p:pic>
      <p:sp>
        <p:nvSpPr>
          <p:cNvPr id="7" name="TextBox 6"/>
          <p:cNvSpPr txBox="1"/>
          <p:nvPr/>
        </p:nvSpPr>
        <p:spPr>
          <a:xfrm>
            <a:off x="3860801" y="2819400"/>
            <a:ext cx="5253831" cy="369332"/>
          </a:xfrm>
          <a:prstGeom prst="rect">
            <a:avLst/>
          </a:prstGeom>
          <a:noFill/>
        </p:spPr>
        <p:txBody>
          <a:bodyPr wrap="square" rtlCol="0">
            <a:spAutoFit/>
          </a:bodyPr>
          <a:lstStyle/>
          <a:p>
            <a:r>
              <a:rPr lang="en-US" dirty="0"/>
              <a:t>UVM_FILE is a type in </a:t>
            </a:r>
            <a:r>
              <a:rPr lang="en-US" dirty="0" smtClean="0"/>
              <a:t>1800.2 </a:t>
            </a:r>
            <a:endParaRPr lang="en-US"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35309" y="2667001"/>
            <a:ext cx="1556691" cy="871847"/>
          </a:xfrm>
          <a:prstGeom prst="rect">
            <a:avLst/>
          </a:prstGeom>
        </p:spPr>
      </p:pic>
      <p:sp>
        <p:nvSpPr>
          <p:cNvPr id="6" name="7-Point Star 5"/>
          <p:cNvSpPr/>
          <p:nvPr/>
        </p:nvSpPr>
        <p:spPr>
          <a:xfrm>
            <a:off x="8940800" y="4267200"/>
            <a:ext cx="2235200" cy="1524000"/>
          </a:xfrm>
          <a:prstGeom prst="star7">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rgbClr val="FF0000"/>
                </a:solidFill>
              </a:rPr>
              <a:t>Backward compatible unless you choose to change</a:t>
            </a:r>
            <a:endParaRPr lang="en-US" sz="1050" dirty="0">
              <a:solidFill>
                <a:srgbClr val="FF0000"/>
              </a:solidFill>
            </a:endParaRPr>
          </a:p>
        </p:txBody>
      </p:sp>
    </p:spTree>
    <p:extLst>
      <p:ext uri="{BB962C8B-B14F-4D97-AF65-F5344CB8AC3E}">
        <p14:creationId xmlns:p14="http://schemas.microsoft.com/office/powerpoint/2010/main" val="403422139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uvm_report_catcher</a:t>
            </a:r>
            <a:endParaRPr lang="en-US" dirty="0"/>
          </a:p>
        </p:txBody>
      </p:sp>
      <p:sp>
        <p:nvSpPr>
          <p:cNvPr id="3" name="Content Placeholder 2"/>
          <p:cNvSpPr>
            <a:spLocks noGrp="1"/>
          </p:cNvSpPr>
          <p:nvPr>
            <p:ph idx="1"/>
          </p:nvPr>
        </p:nvSpPr>
        <p:spPr>
          <a:xfrm>
            <a:off x="203200" y="1447800"/>
            <a:ext cx="10972800" cy="4495800"/>
          </a:xfrm>
        </p:spPr>
        <p:txBody>
          <a:bodyPr>
            <a:normAutofit/>
          </a:bodyPr>
          <a:lstStyle/>
          <a:p>
            <a:pPr marL="0" indent="0">
              <a:buNone/>
            </a:pPr>
            <a:endParaRPr lang="en-US" sz="1800" b="0" dirty="0"/>
          </a:p>
          <a:p>
            <a:pPr marL="0" indent="0">
              <a:buNone/>
            </a:pPr>
            <a:r>
              <a:rPr lang="en-US" sz="1900" b="0" dirty="0"/>
              <a:t>pure virtual function </a:t>
            </a:r>
            <a:r>
              <a:rPr lang="en-US" sz="1900" b="0" dirty="0" err="1"/>
              <a:t>action_e</a:t>
            </a:r>
            <a:r>
              <a:rPr lang="en-US" sz="1900" b="0" dirty="0"/>
              <a:t> catch() returns an </a:t>
            </a:r>
            <a:r>
              <a:rPr lang="en-US" sz="1900" b="0" dirty="0" err="1"/>
              <a:t>enum</a:t>
            </a:r>
            <a:r>
              <a:rPr lang="en-US" sz="1900" b="0" dirty="0"/>
              <a:t>, not  an </a:t>
            </a:r>
            <a:r>
              <a:rPr lang="en-US" sz="1900" b="0" dirty="0" err="1"/>
              <a:t>int</a:t>
            </a:r>
            <a:r>
              <a:rPr lang="en-US" sz="1900" b="0" dirty="0"/>
              <a:t> in </a:t>
            </a:r>
            <a:r>
              <a:rPr lang="en-US" sz="1900" b="0" dirty="0" smtClean="0"/>
              <a:t>1800.2</a:t>
            </a:r>
            <a:r>
              <a:rPr lang="en-US" sz="1900" b="0" dirty="0"/>
              <a:t/>
            </a:r>
            <a:br>
              <a:rPr lang="en-US" sz="1900" b="0" dirty="0"/>
            </a:br>
            <a:endParaRPr lang="en-US" sz="1900" b="0" dirty="0"/>
          </a:p>
          <a:p>
            <a:pPr marL="0" indent="0">
              <a:buNone/>
            </a:pPr>
            <a:endParaRPr lang="en-US"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Debug functionality is not mentioned in </a:t>
            </a:r>
            <a:r>
              <a:rPr lang="en-US" sz="1800" dirty="0" smtClean="0"/>
              <a:t>1800.2 </a:t>
            </a:r>
            <a:endParaRPr lang="en-US" sz="1800" dirty="0"/>
          </a:p>
          <a:p>
            <a:pPr marL="0" indent="0">
              <a:buNone/>
            </a:pPr>
            <a:r>
              <a:rPr lang="en-US" sz="1800" dirty="0"/>
              <a:t>UVM WG will provide an compatible implementation. </a:t>
            </a:r>
          </a:p>
          <a:p>
            <a:pPr marL="0" indent="0">
              <a:buNone/>
            </a:pPr>
            <a:r>
              <a:rPr lang="en-US" sz="1800" dirty="0"/>
              <a:t>Users/Vendors can provide their own extensions for debug if needed.</a:t>
            </a:r>
          </a:p>
          <a:p>
            <a:pPr marL="142875" lvl="1" indent="0">
              <a:buNone/>
            </a:pPr>
            <a:endParaRPr lang="en-US" sz="1800" dirty="0"/>
          </a:p>
          <a:p>
            <a:pPr marL="0" indent="0">
              <a:buNone/>
            </a:pPr>
            <a:endParaRPr lang="en-US" sz="1400" b="0" dirty="0"/>
          </a:p>
        </p:txBody>
      </p:sp>
      <p:sp>
        <p:nvSpPr>
          <p:cNvPr id="4" name="Slide Number Placeholder 3"/>
          <p:cNvSpPr>
            <a:spLocks noGrp="1"/>
          </p:cNvSpPr>
          <p:nvPr>
            <p:ph type="sldNum" sz="quarter" idx="11"/>
          </p:nvPr>
        </p:nvSpPr>
        <p:spPr/>
        <p:txBody>
          <a:bodyPr/>
          <a:lstStyle/>
          <a:p>
            <a:fld id="{6B3B11BD-554D-7640-98E2-0177BA920371}" type="slidenum">
              <a:rPr lang="en-US" smtClean="0"/>
              <a:t>47</a:t>
            </a:fld>
            <a:endParaRPr lang="en-US"/>
          </a:p>
        </p:txBody>
      </p:sp>
      <p:pic>
        <p:nvPicPr>
          <p:cNvPr id="5" name="Picture 4"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72801" y="914401"/>
            <a:ext cx="1005959" cy="754469"/>
          </a:xfrm>
          <a:prstGeom prst="rect">
            <a:avLst/>
          </a:prstGeom>
        </p:spPr>
      </p:pic>
      <p:pic>
        <p:nvPicPr>
          <p:cNvPr id="7" name="Picture 6" descr="fork-in-roa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88959" y="3733801"/>
            <a:ext cx="1005959" cy="754469"/>
          </a:xfrm>
          <a:prstGeom prst="rect">
            <a:avLst/>
          </a:prstGeom>
        </p:spPr>
      </p:pic>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464800" y="1600201"/>
            <a:ext cx="1556691" cy="871847"/>
          </a:xfrm>
          <a:prstGeom prst="rect">
            <a:avLst/>
          </a:prstGeom>
        </p:spPr>
      </p:pic>
      <p:pic>
        <p:nvPicPr>
          <p:cNvPr id="11" name="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94455" y="4572001"/>
            <a:ext cx="1556691" cy="871847"/>
          </a:xfrm>
          <a:prstGeom prst="rect">
            <a:avLst/>
          </a:prstGeom>
        </p:spPr>
      </p:pic>
    </p:spTree>
    <p:extLst>
      <p:ext uri="{BB962C8B-B14F-4D97-AF65-F5344CB8AC3E}">
        <p14:creationId xmlns:p14="http://schemas.microsoft.com/office/powerpoint/2010/main" val="150808709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24200"/>
            <a:ext cx="10972800" cy="1143000"/>
          </a:xfrm>
        </p:spPr>
        <p:txBody>
          <a:bodyPr/>
          <a:lstStyle/>
          <a:p>
            <a:r>
              <a:rPr lang="en-US" dirty="0"/>
              <a:t>UVM callbacks</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48</a:t>
            </a:fld>
            <a:endParaRPr lang="en-US"/>
          </a:p>
        </p:txBody>
      </p:sp>
    </p:spTree>
    <p:extLst>
      <p:ext uri="{BB962C8B-B14F-4D97-AF65-F5344CB8AC3E}">
        <p14:creationId xmlns:p14="http://schemas.microsoft.com/office/powerpoint/2010/main" val="68348289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Callbacks.</a:t>
            </a:r>
          </a:p>
        </p:txBody>
      </p:sp>
      <p:sp>
        <p:nvSpPr>
          <p:cNvPr id="3" name="Content Placeholder 2"/>
          <p:cNvSpPr>
            <a:spLocks noGrp="1"/>
          </p:cNvSpPr>
          <p:nvPr>
            <p:ph idx="1"/>
          </p:nvPr>
        </p:nvSpPr>
        <p:spPr/>
        <p:txBody>
          <a:bodyPr>
            <a:normAutofit fontScale="62500" lnSpcReduction="20000"/>
          </a:bodyPr>
          <a:lstStyle/>
          <a:p>
            <a:pPr lvl="1"/>
            <a:endParaRPr lang="en-US" b="0" dirty="0"/>
          </a:p>
          <a:p>
            <a:pPr lvl="1"/>
            <a:r>
              <a:rPr lang="en-US" b="0" dirty="0"/>
              <a:t>Callback classes in </a:t>
            </a:r>
            <a:r>
              <a:rPr lang="en-US" b="0" dirty="0" smtClean="0"/>
              <a:t>1800 </a:t>
            </a:r>
            <a:r>
              <a:rPr lang="en-US" b="0" dirty="0"/>
              <a:t>now extend from </a:t>
            </a:r>
            <a:r>
              <a:rPr lang="en-US" b="0" dirty="0" err="1"/>
              <a:t>uvm_callback</a:t>
            </a:r>
            <a:endParaRPr lang="en-US" b="0" dirty="0"/>
          </a:p>
          <a:p>
            <a:pPr lvl="1"/>
            <a:r>
              <a:rPr lang="en-US" dirty="0"/>
              <a:t> </a:t>
            </a:r>
            <a:r>
              <a:rPr lang="en-US" dirty="0" err="1"/>
              <a:t>uvm_callback</a:t>
            </a:r>
            <a:r>
              <a:rPr lang="en-US" dirty="0"/>
              <a:t> extends from </a:t>
            </a:r>
            <a:r>
              <a:rPr lang="en-US" b="1" dirty="0" err="1"/>
              <a:t>uvm_object</a:t>
            </a:r>
            <a:r>
              <a:rPr lang="en-US" dirty="0"/>
              <a:t>. </a:t>
            </a:r>
            <a:endParaRPr lang="en-US" b="1" dirty="0"/>
          </a:p>
          <a:p>
            <a:pPr marL="914400" lvl="2" indent="0">
              <a:buNone/>
            </a:pPr>
            <a:endParaRPr lang="en-US" dirty="0"/>
          </a:p>
          <a:p>
            <a:pPr marL="914400" lvl="2" indent="0">
              <a:buNone/>
            </a:pPr>
            <a:endParaRPr lang="en-US" dirty="0"/>
          </a:p>
          <a:p>
            <a:pPr lvl="1"/>
            <a:r>
              <a:rPr lang="en-US" sz="2500" b="1" dirty="0"/>
              <a:t>UVM 1.2 </a:t>
            </a:r>
          </a:p>
          <a:p>
            <a:pPr lvl="1"/>
            <a:r>
              <a:rPr lang="en-US" dirty="0"/>
              <a:t>virtual class </a:t>
            </a:r>
            <a:r>
              <a:rPr lang="en-US" dirty="0" err="1"/>
              <a:t>uvm_event_callback</a:t>
            </a:r>
            <a:r>
              <a:rPr lang="en-US" dirty="0"/>
              <a:t>#( type T = </a:t>
            </a:r>
            <a:r>
              <a:rPr lang="en-US" dirty="0" err="1"/>
              <a:t>uvm_object</a:t>
            </a:r>
            <a:r>
              <a:rPr lang="en-US" dirty="0"/>
              <a:t> ) extends </a:t>
            </a:r>
            <a:r>
              <a:rPr lang="en-US" dirty="0" err="1"/>
              <a:t>uvm_object</a:t>
            </a:r>
            <a:r>
              <a:rPr lang="en-US" dirty="0"/>
              <a:t/>
            </a:r>
            <a:br>
              <a:rPr lang="en-US" dirty="0"/>
            </a:br>
            <a:endParaRPr lang="en-US" dirty="0"/>
          </a:p>
          <a:p>
            <a:pPr lvl="1"/>
            <a:r>
              <a:rPr lang="en-US" b="1" dirty="0" smtClean="0"/>
              <a:t>1800.2 </a:t>
            </a:r>
            <a:endParaRPr lang="en-US" b="1" dirty="0"/>
          </a:p>
          <a:p>
            <a:pPr lvl="1"/>
            <a:r>
              <a:rPr lang="en-US" sz="2200" dirty="0"/>
              <a:t>virtual class </a:t>
            </a:r>
            <a:r>
              <a:rPr lang="en-US" sz="2200" dirty="0" err="1"/>
              <a:t>uvm_event_callback</a:t>
            </a:r>
            <a:r>
              <a:rPr lang="en-US" sz="2200" dirty="0"/>
              <a:t>#( type T = </a:t>
            </a:r>
            <a:r>
              <a:rPr lang="en-US" sz="2200" dirty="0" err="1"/>
              <a:t>uvm_object</a:t>
            </a:r>
            <a:r>
              <a:rPr lang="en-US" sz="2200" dirty="0"/>
              <a:t> ) extends </a:t>
            </a:r>
            <a:r>
              <a:rPr lang="en-US" sz="2200" b="1" dirty="0" err="1"/>
              <a:t>uvm_callback</a:t>
            </a:r>
            <a:r>
              <a:rPr lang="en-US" sz="2200" dirty="0"/>
              <a:t/>
            </a:r>
            <a:br>
              <a:rPr lang="en-US" sz="2200" dirty="0"/>
            </a:br>
            <a:endParaRPr lang="en-US" sz="2200" dirty="0"/>
          </a:p>
          <a:p>
            <a:pPr lvl="1"/>
            <a:endParaRPr lang="en-US" sz="1700" dirty="0"/>
          </a:p>
          <a:p>
            <a:pPr lvl="1"/>
            <a:r>
              <a:rPr lang="en-US" dirty="0"/>
              <a:t>Not documented in UVM 1.2 , Now documented in </a:t>
            </a:r>
            <a:r>
              <a:rPr lang="en-US" dirty="0" smtClean="0"/>
              <a:t>1800.2 </a:t>
            </a:r>
            <a:endParaRPr lang="en-US" dirty="0"/>
          </a:p>
          <a:p>
            <a:pPr lvl="1"/>
            <a:r>
              <a:rPr lang="en-US" dirty="0"/>
              <a:t>class </a:t>
            </a:r>
            <a:r>
              <a:rPr lang="en-US" dirty="0" err="1"/>
              <a:t>uvm_callback_iter</a:t>
            </a:r>
            <a:r>
              <a:rPr lang="en-US" dirty="0"/>
              <a:t>#(type T = </a:t>
            </a:r>
            <a:r>
              <a:rPr lang="en-US" dirty="0" err="1"/>
              <a:t>uvm_object</a:t>
            </a:r>
            <a:r>
              <a:rPr lang="en-US" dirty="0"/>
              <a:t>, type CB = </a:t>
            </a:r>
            <a:r>
              <a:rPr lang="en-US" dirty="0" err="1"/>
              <a:t>uvm_callback</a:t>
            </a:r>
            <a:r>
              <a:rPr lang="en-US" dirty="0"/>
              <a:t>      ) </a:t>
            </a:r>
          </a:p>
          <a:p>
            <a:pPr lvl="2"/>
            <a:r>
              <a:rPr lang="en-US" dirty="0"/>
              <a:t>function CB first() </a:t>
            </a:r>
            <a:endParaRPr lang="en-US" sz="2350" dirty="0"/>
          </a:p>
          <a:p>
            <a:pPr lvl="2"/>
            <a:r>
              <a:rPr lang="en-US" dirty="0"/>
              <a:t>function CB </a:t>
            </a:r>
            <a:r>
              <a:rPr lang="en-US" dirty="0" err="1"/>
              <a:t>get_cb</a:t>
            </a:r>
            <a:r>
              <a:rPr lang="en-US" dirty="0"/>
              <a:t>() </a:t>
            </a:r>
            <a:endParaRPr lang="en-US" sz="2350" dirty="0"/>
          </a:p>
          <a:p>
            <a:pPr lvl="2"/>
            <a:r>
              <a:rPr lang="en-US" dirty="0"/>
              <a:t>function CB last() </a:t>
            </a:r>
            <a:endParaRPr lang="en-US" sz="2350" dirty="0"/>
          </a:p>
          <a:p>
            <a:pPr lvl="2"/>
            <a:r>
              <a:rPr lang="en-US" dirty="0"/>
              <a:t>function CB next() </a:t>
            </a:r>
            <a:endParaRPr lang="en-US" sz="2350" dirty="0"/>
          </a:p>
          <a:p>
            <a:pPr lvl="2"/>
            <a:r>
              <a:rPr lang="en-US" dirty="0"/>
              <a:t>function CB </a:t>
            </a:r>
            <a:r>
              <a:rPr lang="en-US" dirty="0" err="1"/>
              <a:t>prev</a:t>
            </a:r>
            <a:r>
              <a:rPr lang="en-US" dirty="0"/>
              <a:t>() </a:t>
            </a:r>
            <a:endParaRPr lang="en-US" sz="2350" dirty="0"/>
          </a:p>
          <a:p>
            <a:pPr lvl="2"/>
            <a:r>
              <a:rPr lang="en-US" dirty="0"/>
              <a:t>function new( T </a:t>
            </a:r>
            <a:r>
              <a:rPr lang="en-US" dirty="0" err="1"/>
              <a:t>obj</a:t>
            </a:r>
            <a:r>
              <a:rPr lang="en-US" dirty="0"/>
              <a:t> )</a:t>
            </a:r>
          </a:p>
          <a:p>
            <a:pPr lvl="1"/>
            <a:endParaRPr lang="en-US" b="0" dirty="0"/>
          </a:p>
          <a:p>
            <a:endParaRPr lang="en-US" dirty="0"/>
          </a:p>
        </p:txBody>
      </p:sp>
      <p:sp>
        <p:nvSpPr>
          <p:cNvPr id="4" name="Slide Number Placeholder 3"/>
          <p:cNvSpPr>
            <a:spLocks noGrp="1"/>
          </p:cNvSpPr>
          <p:nvPr>
            <p:ph type="sldNum" sz="quarter" idx="11"/>
          </p:nvPr>
        </p:nvSpPr>
        <p:spPr/>
        <p:txBody>
          <a:bodyPr/>
          <a:lstStyle/>
          <a:p>
            <a:fld id="{6B3B11BD-554D-7640-98E2-0177BA920371}" type="slidenum">
              <a:rPr lang="en-US" smtClean="0"/>
              <a:t>49</a:t>
            </a:fld>
            <a:endParaRPr lang="en-US"/>
          </a:p>
        </p:txBody>
      </p:sp>
      <p:pic>
        <p:nvPicPr>
          <p:cNvPr id="5" name="Picture 4" descr="documen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69601" y="4648201"/>
            <a:ext cx="1005959" cy="754469"/>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61600" y="2895601"/>
            <a:ext cx="1556691" cy="871847"/>
          </a:xfrm>
          <a:prstGeom prst="rect">
            <a:avLst/>
          </a:prstGeom>
        </p:spPr>
      </p:pic>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60000" y="1524001"/>
            <a:ext cx="1556691" cy="871847"/>
          </a:xfrm>
          <a:prstGeom prst="rect">
            <a:avLst/>
          </a:prstGeom>
        </p:spPr>
      </p:pic>
    </p:spTree>
    <p:extLst>
      <p:ext uri="{BB962C8B-B14F-4D97-AF65-F5344CB8AC3E}">
        <p14:creationId xmlns:p14="http://schemas.microsoft.com/office/powerpoint/2010/main" val="3150792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UVM had 3 major Accellera releases (1.0, 1.1, and 1.2)</a:t>
            </a:r>
          </a:p>
          <a:p>
            <a:r>
              <a:rPr lang="en-US" dirty="0"/>
              <a:t>It has had </a:t>
            </a:r>
            <a:r>
              <a:rPr lang="en-US" dirty="0" smtClean="0"/>
              <a:t>many bug </a:t>
            </a:r>
            <a:r>
              <a:rPr lang="en-US" dirty="0"/>
              <a:t>‘</a:t>
            </a:r>
            <a:r>
              <a:rPr lang="en-US" b="1" dirty="0"/>
              <a:t>fix only</a:t>
            </a:r>
            <a:r>
              <a:rPr lang="en-US" dirty="0"/>
              <a:t>’ releases</a:t>
            </a:r>
          </a:p>
          <a:p>
            <a:r>
              <a:rPr lang="en-US" dirty="0"/>
              <a:t>It has been welcomed by JEITTA (Asia/Japan) standards body</a:t>
            </a:r>
          </a:p>
          <a:p>
            <a:r>
              <a:rPr lang="en-US" dirty="0"/>
              <a:t>IEEE PAR submitted and accepted by DASC in 2015</a:t>
            </a:r>
          </a:p>
          <a:p>
            <a:r>
              <a:rPr lang="en-US" b="1" dirty="0"/>
              <a:t>UVM completed the IEEE specification process in 2016</a:t>
            </a:r>
          </a:p>
          <a:p>
            <a:pPr lvl="1"/>
            <a:r>
              <a:rPr lang="en-US" dirty="0"/>
              <a:t>Waiting for the review committee and IEEE editor work</a:t>
            </a:r>
          </a:p>
          <a:p>
            <a:pPr lvl="1"/>
            <a:r>
              <a:rPr lang="en-US" dirty="0"/>
              <a:t>Should be released as the IEEE 1800.2 spec in March 2017</a:t>
            </a:r>
          </a:p>
          <a:p>
            <a:pPr lvl="1"/>
            <a:r>
              <a:rPr lang="en-US" dirty="0"/>
              <a:t>There is no other verification methodology in the IEEE</a:t>
            </a:r>
          </a:p>
          <a:p>
            <a:r>
              <a:rPr lang="en-US" b="1" dirty="0"/>
              <a:t>UVM is going to be around a very long time</a:t>
            </a:r>
            <a:r>
              <a:rPr lang="en-US" b="1" dirty="0">
                <a:sym typeface="Wingdings" panose="05000000000000000000" pitchFamily="2" charset="2"/>
              </a:rPr>
              <a:t></a:t>
            </a:r>
            <a:endParaRPr lang="en-US" b="1" dirty="0"/>
          </a:p>
        </p:txBody>
      </p:sp>
      <p:sp>
        <p:nvSpPr>
          <p:cNvPr id="3" name="Title 2"/>
          <p:cNvSpPr>
            <a:spLocks noGrp="1"/>
          </p:cNvSpPr>
          <p:nvPr>
            <p:ph type="title"/>
          </p:nvPr>
        </p:nvSpPr>
        <p:spPr/>
        <p:txBody>
          <a:bodyPr/>
          <a:lstStyle/>
          <a:p>
            <a:r>
              <a:rPr lang="en-US" dirty="0"/>
              <a:t>Standardization</a:t>
            </a:r>
          </a:p>
        </p:txBody>
      </p:sp>
    </p:spTree>
    <p:extLst>
      <p:ext uri="{BB962C8B-B14F-4D97-AF65-F5344CB8AC3E}">
        <p14:creationId xmlns:p14="http://schemas.microsoft.com/office/powerpoint/2010/main" val="58819836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Sequences and Macros</a:t>
            </a:r>
            <a:endParaRPr lang="en-US" dirty="0"/>
          </a:p>
        </p:txBody>
      </p:sp>
      <p:sp>
        <p:nvSpPr>
          <p:cNvPr id="3" name="Content Placeholder 2"/>
          <p:cNvSpPr>
            <a:spLocks noGrp="1"/>
          </p:cNvSpPr>
          <p:nvPr>
            <p:ph idx="1"/>
          </p:nvPr>
        </p:nvSpPr>
        <p:spPr>
          <a:xfrm>
            <a:off x="508000" y="1447800"/>
            <a:ext cx="10972800" cy="4495800"/>
          </a:xfrm>
        </p:spPr>
        <p:txBody>
          <a:bodyPr/>
          <a:lstStyle/>
          <a:p>
            <a:r>
              <a:rPr lang="en-US" dirty="0" smtClean="0"/>
              <a:t>Many `</a:t>
            </a:r>
            <a:r>
              <a:rPr lang="en-US" dirty="0" err="1" smtClean="0"/>
              <a:t>uvm_do</a:t>
            </a:r>
            <a:r>
              <a:rPr lang="en-US" dirty="0" smtClean="0"/>
              <a:t> macros in UVM 1.2</a:t>
            </a:r>
          </a:p>
          <a:p>
            <a:endParaRPr lang="en-US" dirty="0"/>
          </a:p>
          <a:p>
            <a:r>
              <a:rPr lang="en-US" dirty="0" smtClean="0"/>
              <a:t>Macro is redefined in 1800.2 </a:t>
            </a:r>
          </a:p>
          <a:p>
            <a:pPr marL="457200" lvl="1" indent="0">
              <a:buNone/>
            </a:pPr>
            <a:r>
              <a:rPr lang="en-US" dirty="0" smtClean="0"/>
              <a:t>`</a:t>
            </a:r>
            <a:r>
              <a:rPr lang="en-US" dirty="0" err="1"/>
              <a:t>uvm_do</a:t>
            </a:r>
            <a:r>
              <a:rPr lang="en-US" dirty="0"/>
              <a:t>(SEQ_OR_ITEM, SEQR=</a:t>
            </a:r>
            <a:r>
              <a:rPr lang="en-US" dirty="0" err="1"/>
              <a:t>get_sequencer</a:t>
            </a:r>
            <a:r>
              <a:rPr lang="en-US" dirty="0"/>
              <a:t>(), PRIORITY=-1, CONSTRAINTS={}) </a:t>
            </a:r>
            <a:endParaRPr lang="en-US" dirty="0" smtClean="0"/>
          </a:p>
          <a:p>
            <a:pPr marL="457200" lvl="1" indent="0">
              <a:buNone/>
            </a:pPr>
            <a:endParaRPr lang="en-US" dirty="0" smtClean="0"/>
          </a:p>
          <a:p>
            <a:r>
              <a:rPr lang="en-US" dirty="0" err="1" smtClean="0"/>
              <a:t>uvm_sequence_library_cfg</a:t>
            </a:r>
            <a:r>
              <a:rPr lang="en-US" dirty="0" smtClean="0"/>
              <a:t> is omitted from the LRM.</a:t>
            </a:r>
          </a:p>
          <a:p>
            <a:pPr marL="457200" lvl="1" indent="0">
              <a:buNone/>
            </a:pPr>
            <a:endParaRPr lang="en-US" dirty="0">
              <a:effectLst/>
            </a:endParaRPr>
          </a:p>
          <a:p>
            <a:pPr marL="457200" lvl="1" indent="0">
              <a:buNone/>
            </a:pPr>
            <a:endParaRPr lang="en-US" dirty="0">
              <a:effectLst/>
            </a:endParaRPr>
          </a:p>
        </p:txBody>
      </p:sp>
      <p:sp>
        <p:nvSpPr>
          <p:cNvPr id="4" name="Footer Placeholder 3"/>
          <p:cNvSpPr>
            <a:spLocks noGrp="1"/>
          </p:cNvSpPr>
          <p:nvPr>
            <p:ph type="ftr" sz="quarter" idx="11"/>
          </p:nvPr>
        </p:nvSpPr>
        <p:spPr/>
        <p:txBody>
          <a:bodyPr/>
          <a:lstStyle/>
          <a:p>
            <a:r>
              <a:rPr lang="en-US" smtClean="0"/>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50</a:t>
            </a:fld>
            <a:endParaRPr lang="en-US"/>
          </a:p>
        </p:txBody>
      </p:sp>
      <p:sp>
        <p:nvSpPr>
          <p:cNvPr id="6" name="5-Point Star 5"/>
          <p:cNvSpPr/>
          <p:nvPr/>
        </p:nvSpPr>
        <p:spPr>
          <a:xfrm>
            <a:off x="9245600" y="1295400"/>
            <a:ext cx="2641600" cy="1600200"/>
          </a:xfrm>
          <a:prstGeom prst="star5">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FF0000"/>
                </a:solidFill>
              </a:rPr>
              <a:t>Easy to use/remember</a:t>
            </a:r>
            <a:endParaRPr lang="en-US" sz="1000" dirty="0">
              <a:solidFill>
                <a:srgbClr val="FF0000"/>
              </a:solidFill>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000" y="4800601"/>
            <a:ext cx="1556691" cy="871847"/>
          </a:xfrm>
          <a:prstGeom prst="rect">
            <a:avLst/>
          </a:prstGeom>
        </p:spPr>
      </p:pic>
    </p:spTree>
    <p:extLst>
      <p:ext uri="{BB962C8B-B14F-4D97-AF65-F5344CB8AC3E}">
        <p14:creationId xmlns:p14="http://schemas.microsoft.com/office/powerpoint/2010/main" val="3156106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14400" y="1485900"/>
            <a:ext cx="10363200" cy="2209800"/>
          </a:xfrm>
        </p:spPr>
        <p:txBody>
          <a:bodyPr/>
          <a:lstStyle/>
          <a:p>
            <a:pPr eaLnBrk="1" hangingPunct="1"/>
            <a:r>
              <a:rPr dirty="0">
                <a:solidFill>
                  <a:srgbClr val="00007F"/>
                </a:solidFill>
                <a:latin typeface="Arial" charset="0"/>
              </a:rPr>
              <a:t>TLM and Register UPDATE</a:t>
            </a:r>
            <a:br>
              <a:rPr dirty="0">
                <a:solidFill>
                  <a:srgbClr val="00007F"/>
                </a:solidFill>
                <a:latin typeface="Arial" charset="0"/>
              </a:rPr>
            </a:br>
            <a:r>
              <a:rPr dirty="0">
                <a:solidFill>
                  <a:srgbClr val="00007F"/>
                </a:solidFill>
                <a:latin typeface="Arial" charset="0"/>
              </a:rPr>
              <a:t>for IEEE 1800.2</a:t>
            </a:r>
          </a:p>
        </p:txBody>
      </p:sp>
      <p:sp>
        <p:nvSpPr>
          <p:cNvPr id="3075" name="Subtitle 2"/>
          <p:cNvSpPr>
            <a:spLocks noGrp="1"/>
          </p:cNvSpPr>
          <p:nvPr>
            <p:ph type="subTitle" idx="1"/>
          </p:nvPr>
        </p:nvSpPr>
        <p:spPr/>
        <p:txBody>
          <a:bodyPr/>
          <a:lstStyle/>
          <a:p>
            <a:pPr eaLnBrk="1" hangingPunct="1"/>
            <a:endParaRPr lang="en-US" dirty="0">
              <a:latin typeface="Arial" charset="0"/>
            </a:endParaRPr>
          </a:p>
        </p:txBody>
      </p:sp>
    </p:spTree>
    <p:extLst>
      <p:ext uri="{BB962C8B-B14F-4D97-AF65-F5344CB8AC3E}">
        <p14:creationId xmlns:p14="http://schemas.microsoft.com/office/powerpoint/2010/main" val="1665372875"/>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56367" y="274638"/>
            <a:ext cx="9753600" cy="1143000"/>
          </a:xfrm>
        </p:spPr>
        <p:txBody>
          <a:bodyPr/>
          <a:lstStyle/>
          <a:p>
            <a:pPr>
              <a:defRPr/>
            </a:pPr>
            <a:r>
              <a:rPr dirty="0">
                <a:ea typeface="+mj-ea"/>
              </a:rPr>
              <a:t>TLM</a:t>
            </a:r>
          </a:p>
        </p:txBody>
      </p:sp>
      <p:sp>
        <p:nvSpPr>
          <p:cNvPr id="4099" name="Content Placeholder 7"/>
          <p:cNvSpPr>
            <a:spLocks noGrp="1"/>
          </p:cNvSpPr>
          <p:nvPr>
            <p:ph idx="1"/>
          </p:nvPr>
        </p:nvSpPr>
        <p:spPr/>
        <p:txBody>
          <a:bodyPr/>
          <a:lstStyle/>
          <a:p>
            <a:r>
              <a:rPr lang="en-US">
                <a:latin typeface="Arial" charset="0"/>
              </a:rPr>
              <a:t>Transaction-level Modeling Library in UVM</a:t>
            </a:r>
          </a:p>
          <a:p>
            <a:r>
              <a:rPr lang="en-US">
                <a:latin typeface="Arial" charset="0"/>
              </a:rPr>
              <a:t>Collection of interfaces and channels for communicating transactions</a:t>
            </a:r>
          </a:p>
          <a:p>
            <a:r>
              <a:rPr lang="en-US">
                <a:latin typeface="Arial" charset="0"/>
              </a:rPr>
              <a:t>Based on IEEE-1666 SystemC/TLM standard</a:t>
            </a:r>
          </a:p>
        </p:txBody>
      </p:sp>
      <p:sp>
        <p:nvSpPr>
          <p:cNvPr id="4" name="Date Placeholder 3"/>
          <p:cNvSpPr>
            <a:spLocks noGrp="1"/>
          </p:cNvSpPr>
          <p:nvPr>
            <p:ph type="dt" sz="quarter" idx="10"/>
          </p:nvPr>
        </p:nvSpPr>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411C3CDB-20D4-BE40-AFFC-B8AC35BE0E50}" type="datetime1">
              <a:rPr lang="en-US"/>
              <a:pPr/>
              <a:t>8/31/17</a:t>
            </a:fld>
            <a:endParaRPr lang="en-US"/>
          </a:p>
        </p:txBody>
      </p:sp>
      <p:sp>
        <p:nvSpPr>
          <p:cNvPr id="5" name="Footer Placeholder 4"/>
          <p:cNvSpPr>
            <a:spLocks noGrp="1"/>
          </p:cNvSpPr>
          <p:nvPr>
            <p:ph type="ftr" sz="quarter" idx="11"/>
          </p:nvPr>
        </p:nvSpPr>
        <p:spPr/>
        <p:txBody>
          <a:bodyPr/>
          <a:lstStyle/>
          <a:p>
            <a:pPr>
              <a:defRPr/>
            </a:pPr>
            <a:r>
              <a:rPr lang="en-US"/>
              <a:t>Change "footer" to presenter's name and affiliation</a:t>
            </a: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9C66F95-A7A0-A544-B721-F3C7880F0169}" type="slidenum">
              <a:rPr lang="en-US"/>
              <a:pPr/>
              <a:t>52</a:t>
            </a:fld>
            <a:endParaRPr lang="en-US"/>
          </a:p>
        </p:txBody>
      </p:sp>
    </p:spTree>
    <p:extLst>
      <p:ext uri="{BB962C8B-B14F-4D97-AF65-F5344CB8AC3E}">
        <p14:creationId xmlns:p14="http://schemas.microsoft.com/office/powerpoint/2010/main" val="1851742054"/>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67" y="274638"/>
            <a:ext cx="9753600" cy="1143000"/>
          </a:xfrm>
        </p:spPr>
        <p:txBody>
          <a:bodyPr/>
          <a:lstStyle/>
          <a:p>
            <a:pPr>
              <a:defRPr/>
            </a:pPr>
            <a:r>
              <a:rPr dirty="0">
                <a:ea typeface="+mj-ea"/>
              </a:rPr>
              <a:t>TLM MANTIS ITEMS</a:t>
            </a:r>
          </a:p>
        </p:txBody>
      </p:sp>
      <p:pic>
        <p:nvPicPr>
          <p:cNvPr id="5123" name="Content Placeholder 8"/>
          <p:cNvPicPr>
            <a:picLocks noGrp="1" noChangeAspect="1"/>
          </p:cNvPicPr>
          <p:nvPr>
            <p:ph idx="1"/>
          </p:nvPr>
        </p:nvPicPr>
        <p:blipFill>
          <a:blip r:embed="rId2">
            <a:extLst>
              <a:ext uri="{28A0092B-C50C-407E-A947-70E740481C1C}">
                <a14:useLocalDpi xmlns:a14="http://schemas.microsoft.com/office/drawing/2010/main"/>
              </a:ext>
            </a:extLst>
          </a:blip>
          <a:srcRect/>
          <a:stretch>
            <a:fillRect/>
          </a:stretch>
        </p:blipFill>
        <p:spPr>
          <a:xfrm>
            <a:off x="203200" y="1295400"/>
            <a:ext cx="11785600" cy="4724400"/>
          </a:xfrm>
        </p:spPr>
      </p:pic>
      <p:sp>
        <p:nvSpPr>
          <p:cNvPr id="4" name="Date Placeholder 3"/>
          <p:cNvSpPr>
            <a:spLocks noGrp="1"/>
          </p:cNvSpPr>
          <p:nvPr>
            <p:ph type="dt" sz="quarter" idx="10"/>
          </p:nvPr>
        </p:nvSpPr>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9A0606A1-D3EE-4A41-9420-5822906C1B89}" type="datetime1">
              <a:rPr lang="en-US"/>
              <a:pPr/>
              <a:t>8/31/17</a:t>
            </a:fld>
            <a:endParaRPr lang="en-US"/>
          </a:p>
        </p:txBody>
      </p:sp>
      <p:sp>
        <p:nvSpPr>
          <p:cNvPr id="5" name="Footer Placeholder 4"/>
          <p:cNvSpPr>
            <a:spLocks noGrp="1"/>
          </p:cNvSpPr>
          <p:nvPr>
            <p:ph type="ftr" sz="quarter" idx="11"/>
          </p:nvPr>
        </p:nvSpPr>
        <p:spPr/>
        <p:txBody>
          <a:bodyPr/>
          <a:lstStyle/>
          <a:p>
            <a:pPr>
              <a:defRPr/>
            </a:pPr>
            <a:r>
              <a:rPr lang="en-US" dirty="0"/>
              <a:t>Change "footer" to presenter's name and affiliation</a:t>
            </a:r>
          </a:p>
        </p:txBody>
      </p:sp>
      <p:sp>
        <p:nvSpPr>
          <p:cNvPr id="51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096C72B-B294-FB4D-BF40-740258A2C05A}" type="slidenum">
              <a:rPr lang="en-US"/>
              <a:pPr/>
              <a:t>53</a:t>
            </a:fld>
            <a:endParaRPr lang="en-US"/>
          </a:p>
        </p:txBody>
      </p:sp>
    </p:spTree>
    <p:extLst>
      <p:ext uri="{BB962C8B-B14F-4D97-AF65-F5344CB8AC3E}">
        <p14:creationId xmlns:p14="http://schemas.microsoft.com/office/powerpoint/2010/main" val="2226052298"/>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67" y="274638"/>
            <a:ext cx="9753600" cy="1143000"/>
          </a:xfrm>
        </p:spPr>
        <p:txBody>
          <a:bodyPr/>
          <a:lstStyle/>
          <a:p>
            <a:pPr>
              <a:defRPr/>
            </a:pPr>
            <a:r>
              <a:rPr dirty="0">
                <a:ea typeface="+mj-ea"/>
              </a:rPr>
              <a:t>TLM CONSISTENCY</a:t>
            </a:r>
          </a:p>
        </p:txBody>
      </p:sp>
      <p:sp>
        <p:nvSpPr>
          <p:cNvPr id="3" name="Content Placeholder 2"/>
          <p:cNvSpPr>
            <a:spLocks noGrp="1"/>
          </p:cNvSpPr>
          <p:nvPr>
            <p:ph idx="1"/>
          </p:nvPr>
        </p:nvSpPr>
        <p:spPr/>
        <p:txBody>
          <a:bodyPr/>
          <a:lstStyle/>
          <a:p>
            <a:r>
              <a:rPr lang="en-US">
                <a:latin typeface="Arial" charset="0"/>
              </a:rPr>
              <a:t>Make method names consistent with SystemC TLM</a:t>
            </a:r>
          </a:p>
          <a:p>
            <a:pPr lvl="1"/>
            <a:r>
              <a:rPr lang="en-US">
                <a:latin typeface="Arial" charset="0"/>
              </a:rPr>
              <a:t>Maintain consistency?</a:t>
            </a:r>
          </a:p>
          <a:p>
            <a:pPr lvl="1"/>
            <a:r>
              <a:rPr lang="en-US">
                <a:latin typeface="Arial" charset="0"/>
              </a:rPr>
              <a:t>Or… break backward compatibility</a:t>
            </a:r>
          </a:p>
          <a:p>
            <a:pPr lvl="1"/>
            <a:endParaRPr lang="en-US">
              <a:latin typeface="Arial" charset="0"/>
            </a:endParaRPr>
          </a:p>
          <a:p>
            <a:r>
              <a:rPr lang="en-US">
                <a:latin typeface="Arial" charset="0"/>
              </a:rPr>
              <a:t>Decision: not break backward compatibility</a:t>
            </a:r>
          </a:p>
          <a:p>
            <a:pPr>
              <a:buFont typeface="Arial" charset="0"/>
              <a:buNone/>
            </a:pPr>
            <a:endParaRPr lang="en-US">
              <a:latin typeface="Arial" charset="0"/>
            </a:endParaRPr>
          </a:p>
          <a:p>
            <a:pPr>
              <a:buFont typeface="Arial" charset="0"/>
              <a:buNone/>
            </a:pPr>
            <a:endParaRPr lang="en-US">
              <a:latin typeface="Arial" charset="0"/>
            </a:endParaRPr>
          </a:p>
        </p:txBody>
      </p:sp>
      <p:sp>
        <p:nvSpPr>
          <p:cNvPr id="4" name="Date Placeholder 3"/>
          <p:cNvSpPr>
            <a:spLocks noGrp="1"/>
          </p:cNvSpPr>
          <p:nvPr>
            <p:ph type="dt" sz="quarter" idx="10"/>
          </p:nvPr>
        </p:nvSpPr>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CB082BE8-628A-7545-BFF5-3E50321824CF}" type="datetime1">
              <a:rPr lang="en-US"/>
              <a:pPr/>
              <a:t>8/31/17</a:t>
            </a:fld>
            <a:endParaRPr lang="en-US"/>
          </a:p>
        </p:txBody>
      </p:sp>
      <p:sp>
        <p:nvSpPr>
          <p:cNvPr id="5" name="Footer Placeholder 4"/>
          <p:cNvSpPr>
            <a:spLocks noGrp="1"/>
          </p:cNvSpPr>
          <p:nvPr>
            <p:ph type="ftr" sz="quarter" idx="11"/>
          </p:nvPr>
        </p:nvSpPr>
        <p:spPr/>
        <p:txBody>
          <a:bodyPr/>
          <a:lstStyle/>
          <a:p>
            <a:pPr>
              <a:defRPr/>
            </a:pPr>
            <a:r>
              <a:rPr lang="en-US"/>
              <a:t>Change "footer" to presenter's name and affiliation</a:t>
            </a:r>
          </a:p>
        </p:txBody>
      </p:sp>
      <p:sp>
        <p:nvSpPr>
          <p:cNvPr id="615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9D9E1AC1-1498-5048-9321-E23F09A60275}" type="slidenum">
              <a:rPr lang="en-US"/>
              <a:pPr/>
              <a:t>54</a:t>
            </a:fld>
            <a:endParaRPr lang="en-US"/>
          </a:p>
        </p:txBody>
      </p:sp>
    </p:spTree>
    <p:extLst>
      <p:ext uri="{BB962C8B-B14F-4D97-AF65-F5344CB8AC3E}">
        <p14:creationId xmlns:p14="http://schemas.microsoft.com/office/powerpoint/2010/main" val="3159106685"/>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67" y="274638"/>
            <a:ext cx="9753600" cy="1143000"/>
          </a:xfrm>
        </p:spPr>
        <p:txBody>
          <a:bodyPr/>
          <a:lstStyle/>
          <a:p>
            <a:pPr>
              <a:defRPr/>
            </a:pPr>
            <a:r>
              <a:rPr dirty="0">
                <a:ea typeface="+mj-ea"/>
              </a:rPr>
              <a:t>TLM NAMING</a:t>
            </a:r>
          </a:p>
        </p:txBody>
      </p:sp>
      <p:sp>
        <p:nvSpPr>
          <p:cNvPr id="3" name="Content Placeholder 2"/>
          <p:cNvSpPr>
            <a:spLocks noGrp="1"/>
          </p:cNvSpPr>
          <p:nvPr>
            <p:ph idx="1"/>
          </p:nvPr>
        </p:nvSpPr>
        <p:spPr/>
        <p:txBody>
          <a:bodyPr/>
          <a:lstStyle/>
          <a:p>
            <a:r>
              <a:rPr lang="ja-JP" altLang="en-US">
                <a:latin typeface="Arial" charset="0"/>
              </a:rPr>
              <a:t>“</a:t>
            </a:r>
            <a:r>
              <a:rPr lang="en-US">
                <a:latin typeface="Arial" charset="0"/>
              </a:rPr>
              <a:t>UVM TLM</a:t>
            </a:r>
            <a:r>
              <a:rPr lang="ja-JP" altLang="en-US">
                <a:latin typeface="Arial" charset="0"/>
              </a:rPr>
              <a:t>”</a:t>
            </a:r>
            <a:endParaRPr lang="en-US">
              <a:latin typeface="Arial" charset="0"/>
            </a:endParaRPr>
          </a:p>
          <a:p>
            <a:r>
              <a:rPr lang="en-US">
                <a:latin typeface="Arial" charset="0"/>
              </a:rPr>
              <a:t>Disconnect UVM implementation from SystemC implementation</a:t>
            </a:r>
          </a:p>
          <a:p>
            <a:r>
              <a:rPr lang="en-US">
                <a:latin typeface="Arial" charset="0"/>
              </a:rPr>
              <a:t>Cannot have two things called </a:t>
            </a:r>
            <a:r>
              <a:rPr lang="ja-JP" altLang="en-US">
                <a:latin typeface="Arial" charset="0"/>
              </a:rPr>
              <a:t>“</a:t>
            </a:r>
            <a:r>
              <a:rPr lang="en-US">
                <a:latin typeface="Arial" charset="0"/>
              </a:rPr>
              <a:t>TLM</a:t>
            </a:r>
            <a:r>
              <a:rPr lang="ja-JP" altLang="en-US">
                <a:latin typeface="Arial" charset="0"/>
              </a:rPr>
              <a:t>”</a:t>
            </a:r>
            <a:r>
              <a:rPr lang="en-US">
                <a:latin typeface="Arial" charset="0"/>
              </a:rPr>
              <a:t> as IEEE standards</a:t>
            </a:r>
          </a:p>
          <a:p>
            <a:r>
              <a:rPr lang="en-US">
                <a:latin typeface="Arial" charset="0"/>
              </a:rPr>
              <a:t>Maintain provenance</a:t>
            </a:r>
          </a:p>
          <a:p>
            <a:pPr>
              <a:buFont typeface="Arial" charset="0"/>
              <a:buNone/>
            </a:pPr>
            <a:endParaRPr lang="en-US">
              <a:latin typeface="Arial" charset="0"/>
            </a:endParaRPr>
          </a:p>
        </p:txBody>
      </p:sp>
      <p:sp>
        <p:nvSpPr>
          <p:cNvPr id="4" name="Date Placeholder 3"/>
          <p:cNvSpPr>
            <a:spLocks noGrp="1"/>
          </p:cNvSpPr>
          <p:nvPr>
            <p:ph type="dt" sz="quarter" idx="10"/>
          </p:nvPr>
        </p:nvSpPr>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3C92EC98-0DD7-3B4D-B64D-1C0FDFB7295B}" type="datetime1">
              <a:rPr lang="en-US"/>
              <a:pPr/>
              <a:t>8/31/17</a:t>
            </a:fld>
            <a:endParaRPr lang="en-US"/>
          </a:p>
        </p:txBody>
      </p:sp>
      <p:sp>
        <p:nvSpPr>
          <p:cNvPr id="5" name="Footer Placeholder 4"/>
          <p:cNvSpPr>
            <a:spLocks noGrp="1"/>
          </p:cNvSpPr>
          <p:nvPr>
            <p:ph type="ftr" sz="quarter" idx="11"/>
          </p:nvPr>
        </p:nvSpPr>
        <p:spPr/>
        <p:txBody>
          <a:bodyPr/>
          <a:lstStyle/>
          <a:p>
            <a:pPr>
              <a:defRPr/>
            </a:pPr>
            <a:r>
              <a:rPr lang="en-US"/>
              <a:t>Change "footer" to presenter's name and affiliation</a:t>
            </a:r>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72C933EC-35A6-A345-B41B-B15A4EDE79D3}" type="slidenum">
              <a:rPr lang="en-US"/>
              <a:pPr/>
              <a:t>55</a:t>
            </a:fld>
            <a:endParaRPr lang="en-US"/>
          </a:p>
        </p:txBody>
      </p:sp>
    </p:spTree>
    <p:extLst>
      <p:ext uri="{BB962C8B-B14F-4D97-AF65-F5344CB8AC3E}">
        <p14:creationId xmlns:p14="http://schemas.microsoft.com/office/powerpoint/2010/main" val="980003537"/>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0"/>
            <a:ext cx="10363200" cy="2209800"/>
          </a:xfrm>
        </p:spPr>
        <p:txBody>
          <a:bodyPr/>
          <a:lstStyle/>
          <a:p>
            <a:pPr>
              <a:defRPr/>
            </a:pPr>
            <a:r>
              <a:rPr dirty="0">
                <a:ea typeface="+mj-ea"/>
              </a:rPr>
              <a:t>Registers</a:t>
            </a:r>
          </a:p>
        </p:txBody>
      </p:sp>
      <p:sp>
        <p:nvSpPr>
          <p:cNvPr id="8195" name="Subtitle 2"/>
          <p:cNvSpPr>
            <a:spLocks noGrp="1"/>
          </p:cNvSpPr>
          <p:nvPr>
            <p:ph type="subTitle" idx="1"/>
          </p:nvPr>
        </p:nvSpPr>
        <p:spPr/>
        <p:txBody>
          <a:bodyPr/>
          <a:lstStyle/>
          <a:p>
            <a:endParaRPr lang="en-US">
              <a:latin typeface="Arial" charset="0"/>
            </a:endParaRPr>
          </a:p>
        </p:txBody>
      </p:sp>
    </p:spTree>
    <p:extLst>
      <p:ext uri="{BB962C8B-B14F-4D97-AF65-F5344CB8AC3E}">
        <p14:creationId xmlns:p14="http://schemas.microsoft.com/office/powerpoint/2010/main" val="360345434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67" y="274638"/>
            <a:ext cx="9753600" cy="1143000"/>
          </a:xfrm>
        </p:spPr>
        <p:txBody>
          <a:bodyPr/>
          <a:lstStyle/>
          <a:p>
            <a:pPr>
              <a:defRPr/>
            </a:pPr>
            <a:r>
              <a:rPr dirty="0">
                <a:ea typeface="+mj-ea"/>
              </a:rPr>
              <a:t>Focus of UVMREG WG</a:t>
            </a:r>
          </a:p>
        </p:txBody>
      </p:sp>
      <p:sp>
        <p:nvSpPr>
          <p:cNvPr id="9219" name="Content Placeholder 2"/>
          <p:cNvSpPr>
            <a:spLocks noGrp="1"/>
          </p:cNvSpPr>
          <p:nvPr>
            <p:ph idx="1"/>
          </p:nvPr>
        </p:nvSpPr>
        <p:spPr/>
        <p:txBody>
          <a:bodyPr>
            <a:normAutofit/>
          </a:bodyPr>
          <a:lstStyle/>
          <a:p>
            <a:r>
              <a:rPr lang="en-US">
                <a:latin typeface="Arial" charset="0"/>
              </a:rPr>
              <a:t>Review and address current limitations and use model gaps </a:t>
            </a:r>
          </a:p>
          <a:p>
            <a:pPr lvl="1"/>
            <a:r>
              <a:rPr lang="en-US">
                <a:latin typeface="Arial" charset="0"/>
              </a:rPr>
              <a:t>System level and/or dynamic address map applications</a:t>
            </a:r>
          </a:p>
          <a:p>
            <a:pPr lvl="1"/>
            <a:r>
              <a:rPr lang="en-US">
                <a:latin typeface="Arial" charset="0"/>
              </a:rPr>
              <a:t>Limitations or missing capabilities with current use models</a:t>
            </a:r>
          </a:p>
          <a:p>
            <a:r>
              <a:rPr lang="en-US">
                <a:latin typeface="Arial" charset="0"/>
              </a:rPr>
              <a:t>Align uvm_reg with other standards (e.g IPXACT)</a:t>
            </a:r>
          </a:p>
          <a:p>
            <a:r>
              <a:rPr lang="en-US">
                <a:latin typeface="Arial" charset="0"/>
              </a:rPr>
              <a:t>Review and improve documentation</a:t>
            </a:r>
          </a:p>
          <a:p>
            <a:r>
              <a:rPr lang="en-US">
                <a:latin typeface="Arial" charset="0"/>
              </a:rPr>
              <a:t>Backward compatibility</a:t>
            </a:r>
          </a:p>
        </p:txBody>
      </p:sp>
    </p:spTree>
    <p:extLst>
      <p:ext uri="{BB962C8B-B14F-4D97-AF65-F5344CB8AC3E}">
        <p14:creationId xmlns:p14="http://schemas.microsoft.com/office/powerpoint/2010/main" val="3715930293"/>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67" y="274638"/>
            <a:ext cx="9753600" cy="1143000"/>
          </a:xfrm>
        </p:spPr>
        <p:txBody>
          <a:bodyPr/>
          <a:lstStyle/>
          <a:p>
            <a:pPr>
              <a:defRPr/>
            </a:pPr>
            <a:r>
              <a:rPr dirty="0">
                <a:ea typeface="+mj-ea"/>
              </a:rPr>
              <a:t>IEEE 1800.2 Changes</a:t>
            </a:r>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dirty="0">
                <a:ea typeface="+mn-ea"/>
              </a:rPr>
              <a:t>No major change affecting backward compatibility</a:t>
            </a:r>
          </a:p>
          <a:p>
            <a:pPr>
              <a:buFont typeface="Arial" panose="020B0604020202020204" pitchFamily="34" charset="0"/>
              <a:buChar char="•"/>
              <a:defRPr/>
            </a:pPr>
            <a:r>
              <a:rPr lang="en-US" dirty="0">
                <a:ea typeface="+mn-ea"/>
              </a:rPr>
              <a:t>LRM/Documentation enhanced and clarified</a:t>
            </a:r>
          </a:p>
          <a:p>
            <a:pPr marL="0" indent="0">
              <a:buFont typeface="Arial" panose="020B0604020202020204" pitchFamily="34" charset="0"/>
              <a:buNone/>
              <a:defRPr/>
            </a:pPr>
            <a:endParaRPr lang="en-US" dirty="0">
              <a:ea typeface="+mn-ea"/>
            </a:endParaRPr>
          </a:p>
          <a:p>
            <a:pPr>
              <a:buFont typeface="Arial" panose="020B0604020202020204" pitchFamily="34" charset="0"/>
              <a:buChar char="•"/>
              <a:defRPr/>
            </a:pPr>
            <a:r>
              <a:rPr lang="en-US" dirty="0">
                <a:ea typeface="+mn-ea"/>
              </a:rPr>
              <a:t>Addressed system level/dynamic use models</a:t>
            </a:r>
          </a:p>
          <a:p>
            <a:pPr>
              <a:buFont typeface="Arial" panose="020B0604020202020204" pitchFamily="34" charset="0"/>
              <a:buChar char="•"/>
              <a:defRPr/>
            </a:pPr>
            <a:r>
              <a:rPr lang="en-US" dirty="0">
                <a:ea typeface="+mn-ea"/>
              </a:rPr>
              <a:t>Further alignment with IPXACT deferred for backward compatibility reasons</a:t>
            </a:r>
          </a:p>
          <a:p>
            <a:pPr>
              <a:buFont typeface="Arial" panose="020B0604020202020204" pitchFamily="34" charset="0"/>
              <a:buChar char="•"/>
              <a:defRPr/>
            </a:pPr>
            <a:endParaRPr lang="en-US" dirty="0">
              <a:ea typeface="+mn-ea"/>
            </a:endParaRPr>
          </a:p>
        </p:txBody>
      </p:sp>
    </p:spTree>
    <p:extLst>
      <p:ext uri="{BB962C8B-B14F-4D97-AF65-F5344CB8AC3E}">
        <p14:creationId xmlns:p14="http://schemas.microsoft.com/office/powerpoint/2010/main" val="1250024234"/>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67" y="274638"/>
            <a:ext cx="9753600" cy="1143000"/>
          </a:xfrm>
        </p:spPr>
        <p:txBody>
          <a:bodyPr/>
          <a:lstStyle/>
          <a:p>
            <a:pPr>
              <a:defRPr/>
            </a:pPr>
            <a:r>
              <a:rPr dirty="0">
                <a:ea typeface="+mj-ea"/>
              </a:rPr>
              <a:t>Reg Model Unlock</a:t>
            </a:r>
          </a:p>
        </p:txBody>
      </p:sp>
      <p:sp>
        <p:nvSpPr>
          <p:cNvPr id="11267" name="Content Placeholder 2"/>
          <p:cNvSpPr>
            <a:spLocks noGrp="1"/>
          </p:cNvSpPr>
          <p:nvPr>
            <p:ph idx="1"/>
          </p:nvPr>
        </p:nvSpPr>
        <p:spPr/>
        <p:txBody>
          <a:bodyPr/>
          <a:lstStyle/>
          <a:p>
            <a:r>
              <a:rPr lang="en-US">
                <a:latin typeface="Arial" charset="0"/>
              </a:rPr>
              <a:t>Allows to unlock and re-lock a </a:t>
            </a:r>
            <a:r>
              <a:rPr lang="ja-JP" altLang="en-US">
                <a:latin typeface="Arial" charset="0"/>
              </a:rPr>
              <a:t>‘</a:t>
            </a:r>
            <a:r>
              <a:rPr lang="en-US">
                <a:latin typeface="Arial" charset="0"/>
              </a:rPr>
              <a:t>locked</a:t>
            </a:r>
            <a:r>
              <a:rPr lang="ja-JP" altLang="en-US">
                <a:latin typeface="Arial" charset="0"/>
              </a:rPr>
              <a:t>’</a:t>
            </a:r>
            <a:r>
              <a:rPr lang="en-US">
                <a:latin typeface="Arial" charset="0"/>
              </a:rPr>
              <a:t> register model</a:t>
            </a:r>
          </a:p>
          <a:p>
            <a:r>
              <a:rPr lang="en-US">
                <a:latin typeface="Arial" charset="0"/>
              </a:rPr>
              <a:t>Allows to restructure and rebuild addressing hierarchy</a:t>
            </a:r>
          </a:p>
          <a:p>
            <a:r>
              <a:rPr lang="en-US">
                <a:latin typeface="Arial" charset="0"/>
              </a:rPr>
              <a:t>Minimal infrastructure to accomplish system level/dynamic scenarios</a:t>
            </a:r>
          </a:p>
          <a:p>
            <a:pPr lvl="1"/>
            <a:r>
              <a:rPr lang="en-US">
                <a:latin typeface="Arial" charset="0"/>
              </a:rPr>
              <a:t>Changing addressing/visibility at runtime</a:t>
            </a:r>
          </a:p>
          <a:p>
            <a:pPr lvl="1"/>
            <a:r>
              <a:rPr lang="en-US">
                <a:latin typeface="Arial" charset="0"/>
              </a:rPr>
              <a:t>Additional and compatible to current infrastructure</a:t>
            </a:r>
          </a:p>
        </p:txBody>
      </p:sp>
    </p:spTree>
    <p:extLst>
      <p:ext uri="{BB962C8B-B14F-4D97-AF65-F5344CB8AC3E}">
        <p14:creationId xmlns:p14="http://schemas.microsoft.com/office/powerpoint/2010/main" val="37624880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000066"/>
                </a:solidFill>
                <a:latin typeface="Arial" charset="0"/>
              </a:defRPr>
            </a:lvl1pPr>
            <a:lvl2pPr marL="742950" indent="-285750">
              <a:defRPr sz="2400">
                <a:solidFill>
                  <a:srgbClr val="000066"/>
                </a:solidFill>
                <a:latin typeface="Arial" charset="0"/>
              </a:defRPr>
            </a:lvl2pPr>
            <a:lvl3pPr marL="1143000" indent="-228600">
              <a:defRPr sz="2400">
                <a:solidFill>
                  <a:srgbClr val="000066"/>
                </a:solidFill>
                <a:latin typeface="Arial" charset="0"/>
              </a:defRPr>
            </a:lvl3pPr>
            <a:lvl4pPr marL="1600200" indent="-228600">
              <a:defRPr sz="2400">
                <a:solidFill>
                  <a:srgbClr val="000066"/>
                </a:solidFill>
                <a:latin typeface="Arial" charset="0"/>
              </a:defRPr>
            </a:lvl4pPr>
            <a:lvl5pPr marL="2057400" indent="-228600">
              <a:defRPr sz="2400">
                <a:solidFill>
                  <a:srgbClr val="000066"/>
                </a:solidFill>
                <a:latin typeface="Arial" charset="0"/>
              </a:defRPr>
            </a:lvl5pPr>
            <a:lvl6pPr marL="2514600" indent="-228600" eaLnBrk="0" fontAlgn="base" hangingPunct="0">
              <a:lnSpc>
                <a:spcPct val="90000"/>
              </a:lnSpc>
              <a:spcBef>
                <a:spcPct val="20000"/>
              </a:spcBef>
              <a:spcAft>
                <a:spcPct val="0"/>
              </a:spcAft>
              <a:buChar char="•"/>
              <a:defRPr sz="2400">
                <a:solidFill>
                  <a:srgbClr val="000066"/>
                </a:solidFill>
                <a:latin typeface="Arial" charset="0"/>
              </a:defRPr>
            </a:lvl6pPr>
            <a:lvl7pPr marL="2971800" indent="-228600" eaLnBrk="0" fontAlgn="base" hangingPunct="0">
              <a:lnSpc>
                <a:spcPct val="90000"/>
              </a:lnSpc>
              <a:spcBef>
                <a:spcPct val="20000"/>
              </a:spcBef>
              <a:spcAft>
                <a:spcPct val="0"/>
              </a:spcAft>
              <a:buChar char="•"/>
              <a:defRPr sz="2400">
                <a:solidFill>
                  <a:srgbClr val="000066"/>
                </a:solidFill>
                <a:latin typeface="Arial" charset="0"/>
              </a:defRPr>
            </a:lvl7pPr>
            <a:lvl8pPr marL="3429000" indent="-228600" eaLnBrk="0" fontAlgn="base" hangingPunct="0">
              <a:lnSpc>
                <a:spcPct val="90000"/>
              </a:lnSpc>
              <a:spcBef>
                <a:spcPct val="20000"/>
              </a:spcBef>
              <a:spcAft>
                <a:spcPct val="0"/>
              </a:spcAft>
              <a:buChar char="•"/>
              <a:defRPr sz="2400">
                <a:solidFill>
                  <a:srgbClr val="000066"/>
                </a:solidFill>
                <a:latin typeface="Arial" charset="0"/>
              </a:defRPr>
            </a:lvl8pPr>
            <a:lvl9pPr marL="3886200" indent="-228600" eaLnBrk="0" fontAlgn="base" hangingPunct="0">
              <a:lnSpc>
                <a:spcPct val="90000"/>
              </a:lnSpc>
              <a:spcBef>
                <a:spcPct val="20000"/>
              </a:spcBef>
              <a:spcAft>
                <a:spcPct val="0"/>
              </a:spcAft>
              <a:buChar char="•"/>
              <a:defRPr sz="2400">
                <a:solidFill>
                  <a:srgbClr val="000066"/>
                </a:solidFill>
                <a:latin typeface="Arial" charset="0"/>
              </a:defRPr>
            </a:lvl9pPr>
          </a:lstStyle>
          <a:p>
            <a:r>
              <a:rPr lang="en-US" altLang="en-US" sz="1400" dirty="0">
                <a:solidFill>
                  <a:srgbClr val="A50021"/>
                </a:solidFill>
              </a:rPr>
              <a:t>Page </a:t>
            </a:r>
            <a:fld id="{79FF454F-4A7D-418D-B679-BCBB5D1E628B}" type="slidenum">
              <a:rPr lang="en-US" altLang="en-US" sz="1400" smtClean="0">
                <a:solidFill>
                  <a:srgbClr val="A50021"/>
                </a:solidFill>
              </a:rPr>
              <a:pPr/>
              <a:t>6</a:t>
            </a:fld>
            <a:endParaRPr lang="en-US" altLang="en-US" sz="1400" dirty="0">
              <a:solidFill>
                <a:srgbClr val="A50021"/>
              </a:solidFill>
            </a:endParaRPr>
          </a:p>
        </p:txBody>
      </p:sp>
      <p:sp>
        <p:nvSpPr>
          <p:cNvPr id="10243" name="Rectangle 2"/>
          <p:cNvSpPr>
            <a:spLocks noGrp="1" noChangeArrowheads="1"/>
          </p:cNvSpPr>
          <p:nvPr>
            <p:ph type="title"/>
          </p:nvPr>
        </p:nvSpPr>
        <p:spPr/>
        <p:txBody>
          <a:bodyPr/>
          <a:lstStyle/>
          <a:p>
            <a:r>
              <a:rPr lang="en-US" altLang="en-US" dirty="0"/>
              <a:t>UVM Milestones</a:t>
            </a:r>
          </a:p>
        </p:txBody>
      </p:sp>
      <p:graphicFrame>
        <p:nvGraphicFramePr>
          <p:cNvPr id="403505" name="Group 49"/>
          <p:cNvGraphicFramePr>
            <a:graphicFrameLocks noGrp="1"/>
          </p:cNvGraphicFramePr>
          <p:nvPr>
            <p:ph sz="half" idx="2"/>
            <p:extLst>
              <p:ext uri="{D42A27DB-BD31-4B8C-83A1-F6EECF244321}">
                <p14:modId xmlns:p14="http://schemas.microsoft.com/office/powerpoint/2010/main" val="2383856190"/>
              </p:ext>
            </p:extLst>
          </p:nvPr>
        </p:nvGraphicFramePr>
        <p:xfrm>
          <a:off x="812800" y="1066801"/>
          <a:ext cx="10769600" cy="5105405"/>
        </p:xfrm>
        <a:graphic>
          <a:graphicData uri="http://schemas.openxmlformats.org/drawingml/2006/table">
            <a:tbl>
              <a:tblPr/>
              <a:tblGrid>
                <a:gridCol w="1947693">
                  <a:extLst>
                    <a:ext uri="{9D8B030D-6E8A-4147-A177-3AD203B41FA5}">
                      <a16:colId xmlns="" xmlns:a16="http://schemas.microsoft.com/office/drawing/2014/main" val="20000"/>
                    </a:ext>
                  </a:extLst>
                </a:gridCol>
                <a:gridCol w="1145703">
                  <a:extLst>
                    <a:ext uri="{9D8B030D-6E8A-4147-A177-3AD203B41FA5}">
                      <a16:colId xmlns="" xmlns:a16="http://schemas.microsoft.com/office/drawing/2014/main" val="20001"/>
                    </a:ext>
                  </a:extLst>
                </a:gridCol>
                <a:gridCol w="2291404">
                  <a:extLst>
                    <a:ext uri="{9D8B030D-6E8A-4147-A177-3AD203B41FA5}">
                      <a16:colId xmlns="" xmlns:a16="http://schemas.microsoft.com/office/drawing/2014/main" val="20002"/>
                    </a:ext>
                  </a:extLst>
                </a:gridCol>
                <a:gridCol w="5384800">
                  <a:extLst>
                    <a:ext uri="{9D8B030D-6E8A-4147-A177-3AD203B41FA5}">
                      <a16:colId xmlns="" xmlns:a16="http://schemas.microsoft.com/office/drawing/2014/main" val="20003"/>
                    </a:ext>
                  </a:extLst>
                </a:gridCol>
              </a:tblGrid>
              <a:tr h="2615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Milestone</a:t>
                      </a:r>
                    </a:p>
                  </a:txBody>
                  <a:tcPr marL="121920" marR="12192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a:ln>
                            <a:noFill/>
                          </a:ln>
                          <a:solidFill>
                            <a:srgbClr val="003300"/>
                          </a:solidFill>
                          <a:effectLst/>
                          <a:latin typeface="Arial" charset="0"/>
                        </a:rPr>
                        <a:t>Date</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a:ln>
                            <a:noFill/>
                          </a:ln>
                          <a:solidFill>
                            <a:srgbClr val="003300"/>
                          </a:solidFill>
                          <a:effectLst/>
                          <a:latin typeface="Arial" charset="0"/>
                        </a:rPr>
                        <a:t>Result</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a:ln>
                            <a:noFill/>
                          </a:ln>
                          <a:solidFill>
                            <a:srgbClr val="003300"/>
                          </a:solidFill>
                          <a:effectLst/>
                          <a:latin typeface="Arial" charset="0"/>
                        </a:rPr>
                        <a:t>Key Points</a:t>
                      </a:r>
                    </a:p>
                  </a:txBody>
                  <a:tcPr marL="121920" marR="12192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528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OVM/VMM Interoperability</a:t>
                      </a:r>
                    </a:p>
                  </a:txBody>
                  <a:tcPr marL="121920" marR="12192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a:ln>
                            <a:noFill/>
                          </a:ln>
                          <a:solidFill>
                            <a:srgbClr val="003300"/>
                          </a:solidFill>
                          <a:effectLst/>
                          <a:latin typeface="Arial" charset="0"/>
                        </a:rPr>
                        <a:t>July 2009</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a:ln>
                            <a:noFill/>
                          </a:ln>
                          <a:solidFill>
                            <a:srgbClr val="003300"/>
                          </a:solidFill>
                          <a:effectLst/>
                          <a:latin typeface="Arial" charset="0"/>
                        </a:rPr>
                        <a:t>Best Practices Document and Library for doing interoperability between OVM and VMM</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Simulators supporting multiple base classes.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First joint library development on an Accellera TSC.</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Strong team (Collaboration, Speed, Quality, Best in Industry).</a:t>
                      </a:r>
                    </a:p>
                  </a:txBody>
                  <a:tcPr marL="121920" marR="12192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62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UVM 1.0 EA</a:t>
                      </a:r>
                    </a:p>
                  </a:txBody>
                  <a:tcPr marL="121920" marR="12192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May 2010</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User &amp; Reference Guide, BCL Library.</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Starting point OVM 2.1.1.</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Key features: callbacks, end-of-test and message catching.</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Documentation type selection.</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UVM/VMM interoperability library used for transitioning.</a:t>
                      </a:r>
                    </a:p>
                  </a:txBody>
                  <a:tcPr marL="121920" marR="12192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07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UVM 1.0</a:t>
                      </a:r>
                    </a:p>
                  </a:txBody>
                  <a:tcPr marL="121920" marR="12192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February 2011</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User &amp; Reference Guide, BCL Library.</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003300"/>
                        </a:solidFill>
                        <a:effectLst/>
                        <a:latin typeface="Arial" charset="0"/>
                      </a:endParaRP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Registers, Phasing and TLM.</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Resources, </a:t>
                      </a:r>
                      <a:r>
                        <a:rPr kumimoji="0" lang="en-US" sz="1000" b="0" i="0" u="none" strike="noStrike" cap="none" normalizeH="0" baseline="0" dirty="0" err="1">
                          <a:ln>
                            <a:noFill/>
                          </a:ln>
                          <a:solidFill>
                            <a:srgbClr val="003300"/>
                          </a:solidFill>
                          <a:effectLst/>
                          <a:latin typeface="Arial" charset="0"/>
                        </a:rPr>
                        <a:t>Cmdline</a:t>
                      </a:r>
                      <a:endParaRPr kumimoji="0" lang="en-US" sz="1000" b="0" i="0" u="none" strike="noStrike" cap="none" normalizeH="0" baseline="0" dirty="0">
                        <a:ln>
                          <a:noFill/>
                        </a:ln>
                        <a:solidFill>
                          <a:srgbClr val="003300"/>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Numerous other features.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Infrastructure is being developed using the UVM 1.0 EA version.</a:t>
                      </a:r>
                    </a:p>
                  </a:txBody>
                  <a:tcPr marL="121920" marR="12192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528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UVM 1.1 (a-d)</a:t>
                      </a:r>
                    </a:p>
                  </a:txBody>
                  <a:tcPr marL="121920" marR="12192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June 2011 to March 2013</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003300"/>
                          </a:solidFill>
                          <a:effectLst/>
                          <a:latin typeface="Arial" charset="0"/>
                        </a:rPr>
                        <a:t>User &amp; Reference Guide, BCL Library.</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003300"/>
                        </a:solidFill>
                        <a:effectLst/>
                        <a:latin typeface="Arial" charset="0"/>
                      </a:endParaRP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 Focus </a:t>
                      </a:r>
                      <a:r>
                        <a:rPr kumimoji="0" lang="en-US" sz="1000" b="0" i="0" u="none" strike="noStrike" cap="none" normalizeH="0" baseline="0">
                          <a:ln>
                            <a:noFill/>
                          </a:ln>
                          <a:solidFill>
                            <a:srgbClr val="003300"/>
                          </a:solidFill>
                          <a:effectLst/>
                          <a:latin typeface="Arial" charset="0"/>
                        </a:rPr>
                        <a:t>to stabilize and increase adoption.  </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a:ln>
                            <a:noFill/>
                          </a:ln>
                          <a:solidFill>
                            <a:srgbClr val="003300"/>
                          </a:solidFill>
                          <a:effectLst/>
                          <a:latin typeface="Arial" charset="0"/>
                        </a:rPr>
                        <a:t>60 </a:t>
                      </a:r>
                      <a:r>
                        <a:rPr kumimoji="0" lang="en-US" sz="1000" b="0" i="0" u="none" strike="noStrike" cap="none" normalizeH="0" baseline="0" dirty="0">
                          <a:ln>
                            <a:noFill/>
                          </a:ln>
                          <a:solidFill>
                            <a:srgbClr val="003300"/>
                          </a:solidFill>
                          <a:effectLst/>
                          <a:latin typeface="Arial" charset="0"/>
                        </a:rPr>
                        <a:t>high priority bug fixes</a:t>
                      </a:r>
                      <a:r>
                        <a:rPr kumimoji="0" lang="en-US" sz="1000" b="0" i="0" u="none" strike="noStrike" cap="none" normalizeH="0" baseline="0">
                          <a:ln>
                            <a:noFill/>
                          </a:ln>
                          <a:solidFill>
                            <a:srgbClr val="003300"/>
                          </a:solidFill>
                          <a:effectLst/>
                          <a:latin typeface="Arial" charset="0"/>
                        </a:rPr>
                        <a:t>.  </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a:ln>
                            <a:noFill/>
                          </a:ln>
                          <a:solidFill>
                            <a:srgbClr val="003300"/>
                          </a:solidFill>
                          <a:effectLst/>
                          <a:latin typeface="Arial" charset="0"/>
                        </a:rPr>
                        <a:t>Clean </a:t>
                      </a:r>
                      <a:r>
                        <a:rPr kumimoji="0" lang="en-US" sz="1000" b="0" i="0" u="none" strike="noStrike" cap="none" normalizeH="0" baseline="0" dirty="0">
                          <a:ln>
                            <a:noFill/>
                          </a:ln>
                          <a:solidFill>
                            <a:srgbClr val="003300"/>
                          </a:solidFill>
                          <a:effectLst/>
                          <a:latin typeface="Arial" charset="0"/>
                        </a:rPr>
                        <a:t>API spec with no errata</a:t>
                      </a:r>
                      <a:r>
                        <a:rPr kumimoji="0" lang="en-US" sz="1000" b="0" i="0" u="none" strike="noStrike" cap="none" normalizeH="0" baseline="0">
                          <a:ln>
                            <a:noFill/>
                          </a:ln>
                          <a:solidFill>
                            <a:srgbClr val="003300"/>
                          </a:solidFill>
                          <a:effectLst/>
                          <a:latin typeface="Arial" charset="0"/>
                        </a:rPr>
                        <a:t>. </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a:ln>
                            <a:noFill/>
                          </a:ln>
                          <a:solidFill>
                            <a:srgbClr val="003300"/>
                          </a:solidFill>
                          <a:effectLst/>
                          <a:latin typeface="Arial" charset="0"/>
                        </a:rPr>
                        <a:t>1.1a </a:t>
                      </a:r>
                      <a:r>
                        <a:rPr kumimoji="0" lang="en-US" sz="1000" b="0" i="0" u="none" strike="noStrike" cap="none" normalizeH="0" baseline="0" dirty="0">
                          <a:ln>
                            <a:noFill/>
                          </a:ln>
                          <a:solidFill>
                            <a:srgbClr val="003300"/>
                          </a:solidFill>
                          <a:effectLst/>
                          <a:latin typeface="Arial" charset="0"/>
                        </a:rPr>
                        <a:t>– 1.1d all bug fixes to BCL over 18 month </a:t>
                      </a:r>
                      <a:r>
                        <a:rPr kumimoji="0" lang="en-US" sz="1000" b="0" i="0" u="none" strike="noStrike" cap="none" normalizeH="0" baseline="0">
                          <a:ln>
                            <a:noFill/>
                          </a:ln>
                          <a:solidFill>
                            <a:srgbClr val="003300"/>
                          </a:solidFill>
                          <a:effectLst/>
                          <a:latin typeface="Arial" charset="0"/>
                        </a:rPr>
                        <a:t>timeframe </a:t>
                      </a:r>
                      <a:endParaRPr kumimoji="0" lang="en-US" sz="1000" b="0" i="0" u="none" strike="noStrike" cap="none" normalizeH="0" baseline="0" dirty="0">
                        <a:ln>
                          <a:noFill/>
                        </a:ln>
                        <a:solidFill>
                          <a:srgbClr val="003300"/>
                        </a:solidFill>
                        <a:effectLst/>
                        <a:latin typeface="Arial" charset="0"/>
                      </a:endParaRPr>
                    </a:p>
                  </a:txBody>
                  <a:tcPr marL="121920" marR="12192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6223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UVM 1.2</a:t>
                      </a:r>
                    </a:p>
                  </a:txBody>
                  <a:tcPr marL="121920" marR="12192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June 2014</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000" b="0" i="0" u="none" strike="noStrike" cap="none" normalizeH="0" baseline="0" dirty="0">
                          <a:ln>
                            <a:noFill/>
                          </a:ln>
                          <a:solidFill>
                            <a:srgbClr val="003300"/>
                          </a:solidFill>
                          <a:effectLst/>
                          <a:latin typeface="Arial" charset="0"/>
                        </a:rPr>
                        <a:t>User &amp; Reference Guide, BCL Library.</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dirty="0">
                        <a:ln>
                          <a:noFill/>
                        </a:ln>
                        <a:solidFill>
                          <a:srgbClr val="003300"/>
                        </a:solidFill>
                        <a:effectLst/>
                        <a:latin typeface="Arial" charset="0"/>
                      </a:endParaRP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Phase-aware Sequences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Message/Debug System </a:t>
                      </a:r>
                      <a:r>
                        <a:rPr kumimoji="0" lang="en-US" sz="1000" b="0" i="0" u="none" strike="noStrike" cap="none" normalizeH="0" baseline="0" dirty="0" err="1">
                          <a:ln>
                            <a:noFill/>
                          </a:ln>
                          <a:solidFill>
                            <a:srgbClr val="003300"/>
                          </a:solidFill>
                          <a:effectLst/>
                          <a:latin typeface="Arial" charset="0"/>
                        </a:rPr>
                        <a:t>ReVamp</a:t>
                      </a:r>
                      <a:endParaRPr kumimoji="0" lang="en-US" sz="1000" b="0" i="0" u="none" strike="noStrike" cap="none" normalizeH="0" baseline="0" dirty="0">
                        <a:ln>
                          <a:noFill/>
                        </a:ln>
                        <a:solidFill>
                          <a:srgbClr val="003300"/>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New API and semantic changes</a:t>
                      </a:r>
                    </a:p>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en-US" sz="1000" b="0" i="0" u="none" strike="noStrike" cap="none" normalizeH="0" baseline="0" dirty="0">
                        <a:ln>
                          <a:noFill/>
                        </a:ln>
                        <a:solidFill>
                          <a:srgbClr val="003300"/>
                        </a:solidFill>
                        <a:effectLst/>
                        <a:latin typeface="Arial" charset="0"/>
                      </a:endParaRPr>
                    </a:p>
                  </a:txBody>
                  <a:tcPr marL="121920" marR="12192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102107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IEEE 1800.2-2017</a:t>
                      </a:r>
                    </a:p>
                  </a:txBody>
                  <a:tcPr marL="121920" marR="12192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March 2017</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0" i="0" u="none" strike="noStrike" cap="none" normalizeH="0" baseline="0" dirty="0">
                          <a:ln>
                            <a:noFill/>
                          </a:ln>
                          <a:solidFill>
                            <a:srgbClr val="003300"/>
                          </a:solidFill>
                          <a:effectLst/>
                          <a:latin typeface="Arial" charset="0"/>
                        </a:rPr>
                        <a:t>IEEE specification</a:t>
                      </a:r>
                    </a:p>
                  </a:txBody>
                  <a:tcPr marL="121920" marR="121920"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 Non-standard worthy (non-user) API’s dropped</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 Many </a:t>
                      </a:r>
                      <a:r>
                        <a:rPr kumimoji="0" lang="en-US" sz="1000" b="0" i="0" u="none" strike="noStrike" cap="none" normalizeH="0" baseline="0" dirty="0" err="1">
                          <a:ln>
                            <a:noFill/>
                          </a:ln>
                          <a:solidFill>
                            <a:srgbClr val="003300"/>
                          </a:solidFill>
                          <a:effectLst/>
                          <a:latin typeface="Arial" charset="0"/>
                        </a:rPr>
                        <a:t>accessors</a:t>
                      </a:r>
                      <a:r>
                        <a:rPr kumimoji="0" lang="en-US" sz="1000" b="0" i="0" u="none" strike="noStrike" cap="none" normalizeH="0" baseline="0" dirty="0">
                          <a:ln>
                            <a:noFill/>
                          </a:ln>
                          <a:solidFill>
                            <a:srgbClr val="003300"/>
                          </a:solidFill>
                          <a:effectLst/>
                          <a:latin typeface="Arial" charset="0"/>
                        </a:rPr>
                        <a:t> added for property/data interface</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 TLM and Registers minor improvements</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n-US" sz="1000" b="0" i="0" u="none" strike="noStrike" cap="none" normalizeH="0" baseline="0" dirty="0">
                          <a:ln>
                            <a:noFill/>
                          </a:ln>
                          <a:solidFill>
                            <a:srgbClr val="003300"/>
                          </a:solidFill>
                          <a:effectLst/>
                          <a:latin typeface="Arial" charset="0"/>
                        </a:rPr>
                        <a:t> Overall cleanup and clarity of ambiguities </a:t>
                      </a:r>
                    </a:p>
                  </a:txBody>
                  <a:tcPr marL="121920" marR="12192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33"/>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90612679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Registers in the Factory</a:t>
            </a:r>
          </a:p>
        </p:txBody>
      </p:sp>
      <p:sp>
        <p:nvSpPr>
          <p:cNvPr id="3" name="Content Placeholder 2"/>
          <p:cNvSpPr>
            <a:spLocks noGrp="1"/>
          </p:cNvSpPr>
          <p:nvPr>
            <p:ph idx="1"/>
          </p:nvPr>
        </p:nvSpPr>
        <p:spPr>
          <a:xfrm>
            <a:off x="609600" y="3962401"/>
            <a:ext cx="10464800" cy="1600201"/>
          </a:xfrm>
        </p:spPr>
        <p:txBody>
          <a:bodyPr>
            <a:normAutofit fontScale="92500" lnSpcReduction="20000"/>
          </a:bodyPr>
          <a:lstStyle/>
          <a:p>
            <a:r>
              <a:rPr lang="en-US" dirty="0"/>
              <a:t>Classes that were formerly virtual are no longer</a:t>
            </a:r>
          </a:p>
          <a:p>
            <a:r>
              <a:rPr lang="en-US" dirty="0"/>
              <a:t>`</a:t>
            </a:r>
            <a:r>
              <a:rPr lang="en-US" dirty="0" err="1"/>
              <a:t>uvm_object_utils</a:t>
            </a:r>
            <a:r>
              <a:rPr lang="en-US" dirty="0"/>
              <a:t> added to these classes</a:t>
            </a:r>
          </a:p>
          <a:p>
            <a:r>
              <a:rPr lang="en-US" dirty="0"/>
              <a:t>These classes are now “factory ready</a:t>
            </a:r>
            <a:r>
              <a:rPr lang="en-US" dirty="0" smtClean="0"/>
              <a:t>”</a:t>
            </a:r>
          </a:p>
          <a:p>
            <a:pPr lvl="1"/>
            <a:r>
              <a:rPr lang="en-US" dirty="0" err="1" smtClean="0"/>
              <a:t>uvm_reg_adapter</a:t>
            </a:r>
            <a:r>
              <a:rPr lang="en-US" dirty="0" smtClean="0"/>
              <a:t> and maps are derived from </a:t>
            </a:r>
            <a:r>
              <a:rPr lang="en-US" dirty="0" err="1" smtClean="0"/>
              <a:t>uvm_object</a:t>
            </a:r>
            <a:r>
              <a:rPr lang="en-US" dirty="0" smtClean="0"/>
              <a:t> </a:t>
            </a:r>
          </a:p>
          <a:p>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60</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2344542040"/>
              </p:ext>
            </p:extLst>
          </p:nvPr>
        </p:nvGraphicFramePr>
        <p:xfrm>
          <a:off x="1778000" y="1524792"/>
          <a:ext cx="8534400" cy="2362202"/>
        </p:xfrm>
        <a:graphic>
          <a:graphicData uri="http://schemas.openxmlformats.org/drawingml/2006/table">
            <a:tbl>
              <a:tblPr firstRow="1" firstCol="1" bandRow="1">
                <a:tableStyleId>{5C22544A-7EE6-4342-B048-85BDC9FD1C3A}</a:tableStyleId>
              </a:tblPr>
              <a:tblGrid>
                <a:gridCol w="1361505">
                  <a:extLst>
                    <a:ext uri="{9D8B030D-6E8A-4147-A177-3AD203B41FA5}">
                      <a16:colId xmlns:a16="http://schemas.microsoft.com/office/drawing/2014/main" xmlns="" val="2975071055"/>
                    </a:ext>
                  </a:extLst>
                </a:gridCol>
                <a:gridCol w="3917344">
                  <a:extLst>
                    <a:ext uri="{9D8B030D-6E8A-4147-A177-3AD203B41FA5}">
                      <a16:colId xmlns:a16="http://schemas.microsoft.com/office/drawing/2014/main" xmlns="" val="3873093927"/>
                    </a:ext>
                  </a:extLst>
                </a:gridCol>
                <a:gridCol w="1368400">
                  <a:extLst>
                    <a:ext uri="{9D8B030D-6E8A-4147-A177-3AD203B41FA5}">
                      <a16:colId xmlns:a16="http://schemas.microsoft.com/office/drawing/2014/main" xmlns="" val="4193957731"/>
                    </a:ext>
                  </a:extLst>
                </a:gridCol>
                <a:gridCol w="1887151">
                  <a:extLst>
                    <a:ext uri="{9D8B030D-6E8A-4147-A177-3AD203B41FA5}">
                      <a16:colId xmlns:a16="http://schemas.microsoft.com/office/drawing/2014/main" xmlns="" val="3611968522"/>
                    </a:ext>
                  </a:extLst>
                </a:gridCol>
              </a:tblGrid>
              <a:tr h="524933">
                <a:tc>
                  <a:txBody>
                    <a:bodyPr/>
                    <a:lstStyle/>
                    <a:p>
                      <a:pPr marL="0" marR="0" algn="ctr">
                        <a:lnSpc>
                          <a:spcPct val="105000"/>
                        </a:lnSpc>
                        <a:spcBef>
                          <a:spcPts val="0"/>
                        </a:spcBef>
                        <a:spcAft>
                          <a:spcPts val="800"/>
                        </a:spcAft>
                      </a:pPr>
                      <a:r>
                        <a:rPr lang="en-US" sz="1600" dirty="0">
                          <a:solidFill>
                            <a:schemeClr val="tx1"/>
                          </a:solidFill>
                          <a:effectLst/>
                          <a:highlight>
                            <a:srgbClr val="FFFF00"/>
                          </a:highligh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gn="ctr">
                        <a:lnSpc>
                          <a:spcPct val="105000"/>
                        </a:lnSpc>
                        <a:spcBef>
                          <a:spcPts val="0"/>
                        </a:spcBef>
                        <a:spcAft>
                          <a:spcPts val="80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Class Name</a:t>
                      </a:r>
                    </a:p>
                  </a:txBody>
                  <a:tcPr marT="0" marB="0"/>
                </a:tc>
                <a:tc>
                  <a:txBody>
                    <a:bodyPr/>
                    <a:lstStyle/>
                    <a:p>
                      <a:pPr marL="0" marR="0" algn="ctr">
                        <a:lnSpc>
                          <a:spcPct val="105000"/>
                        </a:lnSpc>
                        <a:spcBef>
                          <a:spcPts val="0"/>
                        </a:spcBef>
                        <a:spcAft>
                          <a:spcPts val="80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1800.2</a:t>
                      </a: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Virtual</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gn="ctr">
                        <a:lnSpc>
                          <a:spcPct val="105000"/>
                        </a:lnSpc>
                        <a:spcBef>
                          <a:spcPts val="0"/>
                        </a:spcBef>
                        <a:spcAft>
                          <a:spcPts val="80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UVM</a:t>
                      </a:r>
                      <a:r>
                        <a:rPr lang="en-US" sz="16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2309534795"/>
                  </a:ext>
                </a:extLst>
              </a:tr>
              <a:tr h="262467">
                <a:tc>
                  <a:txBody>
                    <a:bodyPr/>
                    <a:lstStyle/>
                    <a:p>
                      <a:pPr marL="0" marR="0">
                        <a:lnSpc>
                          <a:spcPct val="105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dirty="0" err="1">
                          <a:effectLst/>
                        </a:rPr>
                        <a:t>uvm_reg_block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dirty="0">
                          <a:effectLst/>
                        </a:rPr>
                        <a:t>Yes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4229329253"/>
                  </a:ext>
                </a:extLst>
              </a:tr>
              <a:tr h="262467">
                <a:tc>
                  <a:txBody>
                    <a:bodyPr/>
                    <a:lstStyle/>
                    <a:p>
                      <a:pPr marL="0" marR="0">
                        <a:lnSpc>
                          <a:spcPct val="105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uvm_reg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dirty="0">
                          <a:effectLst/>
                        </a:rPr>
                        <a:t>Yes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4033301778"/>
                  </a:ext>
                </a:extLst>
              </a:tr>
              <a:tr h="262467">
                <a:tc>
                  <a:txBody>
                    <a:bodyPr/>
                    <a:lstStyle/>
                    <a:p>
                      <a:pPr marL="0" marR="0">
                        <a:lnSpc>
                          <a:spcPct val="105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dirty="0" err="1">
                          <a:effectLst/>
                        </a:rPr>
                        <a:t>uvm_reg_file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1910880984"/>
                  </a:ext>
                </a:extLst>
              </a:tr>
              <a:tr h="262467">
                <a:tc>
                  <a:txBody>
                    <a:bodyPr/>
                    <a:lstStyle/>
                    <a:p>
                      <a:pPr marL="0" marR="0">
                        <a:lnSpc>
                          <a:spcPct val="105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uvm_vreg_field_cbs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2534747874"/>
                  </a:ext>
                </a:extLst>
              </a:tr>
              <a:tr h="262467">
                <a:tc>
                  <a:txBody>
                    <a:bodyPr/>
                    <a:lstStyle/>
                    <a:p>
                      <a:pPr marL="0" marR="0">
                        <a:lnSpc>
                          <a:spcPct val="105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uvm_reg_backdoor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4046299690"/>
                  </a:ext>
                </a:extLst>
              </a:tr>
              <a:tr h="262467">
                <a:tc>
                  <a:txBody>
                    <a:bodyPr/>
                    <a:lstStyle/>
                    <a:p>
                      <a:pPr marL="0" marR="0">
                        <a:lnSpc>
                          <a:spcPct val="105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uvm_reg_read_only_cbs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2065913739"/>
                  </a:ext>
                </a:extLst>
              </a:tr>
              <a:tr h="262467">
                <a:tc>
                  <a:txBody>
                    <a:bodyPr/>
                    <a:lstStyle/>
                    <a:p>
                      <a:pPr marL="0" marR="0">
                        <a:lnSpc>
                          <a:spcPct val="105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uvm_reg_write_only_cbs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a:effectLst/>
                        </a:rPr>
                        <a:t>Yes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tc>
                  <a:txBody>
                    <a:bodyPr/>
                    <a:lstStyle/>
                    <a:p>
                      <a:pPr marL="0" marR="0">
                        <a:lnSpc>
                          <a:spcPct val="105000"/>
                        </a:lnSpc>
                        <a:spcBef>
                          <a:spcPts val="0"/>
                        </a:spcBef>
                        <a:spcAft>
                          <a:spcPts val="800"/>
                        </a:spcAft>
                      </a:pPr>
                      <a:r>
                        <a:rPr lang="en-US" sz="1600" dirty="0">
                          <a:effectLst/>
                        </a:rPr>
                        <a:t>No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tc>
                <a:extLst>
                  <a:ext uri="{0D108BD9-81ED-4DB2-BD59-A6C34878D82A}">
                    <a16:rowId xmlns:a16="http://schemas.microsoft.com/office/drawing/2014/main" xmlns="" val="2489826330"/>
                  </a:ext>
                </a:extLst>
              </a:tr>
            </a:tbl>
          </a:graphicData>
        </a:graphic>
      </p:graphicFrame>
    </p:spTree>
    <p:extLst>
      <p:ext uri="{BB962C8B-B14F-4D97-AF65-F5344CB8AC3E}">
        <p14:creationId xmlns:p14="http://schemas.microsoft.com/office/powerpoint/2010/main" val="3541102638"/>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Text Placeholder 6"/>
          <p:cNvSpPr>
            <a:spLocks noGrp="1"/>
          </p:cNvSpPr>
          <p:nvPr>
            <p:ph type="body" idx="1"/>
          </p:nvPr>
        </p:nvSpPr>
        <p:spPr>
          <a:xfrm>
            <a:off x="963084" y="2057401"/>
            <a:ext cx="10363200" cy="2349501"/>
          </a:xfrm>
        </p:spPr>
        <p:txBody>
          <a:bodyPr>
            <a:normAutofit/>
          </a:bodyPr>
          <a:lstStyle/>
          <a:p>
            <a:pPr algn="ctr"/>
            <a:r>
              <a:rPr lang="en-US" sz="7200" dirty="0">
                <a:solidFill>
                  <a:schemeClr val="tx1"/>
                </a:solidFill>
              </a:rPr>
              <a:t>Final Questions </a:t>
            </a:r>
            <a:r>
              <a:rPr lang="en-US" sz="7200">
                <a:solidFill>
                  <a:schemeClr val="tx1"/>
                </a:solidFill>
              </a:rPr>
              <a:t>for Tutorial Team?</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61</a:t>
            </a:fld>
            <a:endParaRPr lang="en-US"/>
          </a:p>
        </p:txBody>
      </p:sp>
    </p:spTree>
    <p:extLst>
      <p:ext uri="{BB962C8B-B14F-4D97-AF65-F5344CB8AC3E}">
        <p14:creationId xmlns:p14="http://schemas.microsoft.com/office/powerpoint/2010/main" val="567710618"/>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Text Placeholder 6"/>
          <p:cNvSpPr>
            <a:spLocks noGrp="1"/>
          </p:cNvSpPr>
          <p:nvPr>
            <p:ph type="body" idx="1"/>
          </p:nvPr>
        </p:nvSpPr>
        <p:spPr/>
        <p:txBody>
          <a:bodyPr>
            <a:normAutofit/>
          </a:bodyPr>
          <a:lstStyle/>
          <a:p>
            <a:pPr algn="ctr"/>
            <a:r>
              <a:rPr lang="en-US" sz="7200">
                <a:solidFill>
                  <a:schemeClr val="tx1"/>
                </a:solidFill>
              </a:rPr>
              <a:t>Thank You!</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62</a:t>
            </a:fld>
            <a:endParaRPr lang="en-US"/>
          </a:p>
        </p:txBody>
      </p:sp>
    </p:spTree>
    <p:extLst>
      <p:ext uri="{BB962C8B-B14F-4D97-AF65-F5344CB8AC3E}">
        <p14:creationId xmlns:p14="http://schemas.microsoft.com/office/powerpoint/2010/main" val="10828137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Unknown-31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508" y="2785485"/>
            <a:ext cx="2337541" cy="1314867"/>
          </a:xfrm>
          <a:prstGeom prst="rect">
            <a:avLst/>
          </a:prstGeom>
        </p:spPr>
      </p:pic>
      <p:sp>
        <p:nvSpPr>
          <p:cNvPr id="2" name="Title 1"/>
          <p:cNvSpPr>
            <a:spLocks noGrp="1"/>
          </p:cNvSpPr>
          <p:nvPr>
            <p:ph type="title"/>
          </p:nvPr>
        </p:nvSpPr>
        <p:spPr/>
        <p:txBody>
          <a:bodyPr/>
          <a:lstStyle/>
          <a:p>
            <a:r>
              <a:rPr lang="en-US" dirty="0"/>
              <a:t>Who owns UVM?</a:t>
            </a:r>
          </a:p>
        </p:txBody>
      </p:sp>
      <p:grpSp>
        <p:nvGrpSpPr>
          <p:cNvPr id="15" name="Group 14"/>
          <p:cNvGrpSpPr/>
          <p:nvPr/>
        </p:nvGrpSpPr>
        <p:grpSpPr>
          <a:xfrm>
            <a:off x="1090629" y="1619663"/>
            <a:ext cx="9965474" cy="3782121"/>
            <a:chOff x="793720" y="2150115"/>
            <a:chExt cx="7474105" cy="3782121"/>
          </a:xfrm>
        </p:grpSpPr>
        <p:grpSp>
          <p:nvGrpSpPr>
            <p:cNvPr id="12" name="Group 11"/>
            <p:cNvGrpSpPr/>
            <p:nvPr/>
          </p:nvGrpSpPr>
          <p:grpSpPr>
            <a:xfrm>
              <a:off x="793720" y="2150115"/>
              <a:ext cx="5801362" cy="3782121"/>
              <a:chOff x="793719" y="1680067"/>
              <a:chExt cx="7332819" cy="4584066"/>
            </a:xfrm>
          </p:grpSpPr>
          <p:grpSp>
            <p:nvGrpSpPr>
              <p:cNvPr id="10" name="Group 9"/>
              <p:cNvGrpSpPr/>
              <p:nvPr/>
            </p:nvGrpSpPr>
            <p:grpSpPr>
              <a:xfrm>
                <a:off x="793719" y="4394527"/>
                <a:ext cx="1941875" cy="1869606"/>
                <a:chOff x="793719" y="2987072"/>
                <a:chExt cx="1941875" cy="1869606"/>
              </a:xfrm>
            </p:grpSpPr>
            <p:sp>
              <p:nvSpPr>
                <p:cNvPr id="4" name="Rectangle 3"/>
                <p:cNvSpPr/>
                <p:nvPr/>
              </p:nvSpPr>
              <p:spPr>
                <a:xfrm>
                  <a:off x="793719" y="2987072"/>
                  <a:ext cx="1789475" cy="1731636"/>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946119" y="3125042"/>
                  <a:ext cx="1789475" cy="17316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UVM1.*</a:t>
                  </a:r>
                </a:p>
              </p:txBody>
            </p:sp>
          </p:grpSp>
          <p:sp>
            <p:nvSpPr>
              <p:cNvPr id="6" name="Rectangle 5"/>
              <p:cNvSpPr/>
              <p:nvPr/>
            </p:nvSpPr>
            <p:spPr>
              <a:xfrm>
                <a:off x="6337063" y="4394527"/>
                <a:ext cx="1789475" cy="17316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Library</a:t>
                </a:r>
              </a:p>
            </p:txBody>
          </p:sp>
          <p:sp>
            <p:nvSpPr>
              <p:cNvPr id="7" name="Rectangle 6"/>
              <p:cNvSpPr/>
              <p:nvPr/>
            </p:nvSpPr>
            <p:spPr>
              <a:xfrm>
                <a:off x="6337063" y="1680067"/>
                <a:ext cx="1789475" cy="1731636"/>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Standard / LRM</a:t>
                </a:r>
              </a:p>
            </p:txBody>
          </p:sp>
          <p:sp>
            <p:nvSpPr>
              <p:cNvPr id="9" name="Right Arrow 8"/>
              <p:cNvSpPr/>
              <p:nvPr/>
            </p:nvSpPr>
            <p:spPr>
              <a:xfrm>
                <a:off x="3131581" y="5092494"/>
                <a:ext cx="3030562" cy="58354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Bent Arrow 10"/>
              <p:cNvSpPr/>
              <p:nvPr/>
            </p:nvSpPr>
            <p:spPr>
              <a:xfrm>
                <a:off x="4314943" y="2236696"/>
                <a:ext cx="1500850" cy="2855798"/>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sp>
          <p:nvSpPr>
            <p:cNvPr id="13" name="TextBox 12"/>
            <p:cNvSpPr txBox="1"/>
            <p:nvPr/>
          </p:nvSpPr>
          <p:spPr>
            <a:xfrm>
              <a:off x="7253644" y="2985745"/>
              <a:ext cx="1014181" cy="369332"/>
            </a:xfrm>
            <a:prstGeom prst="rect">
              <a:avLst/>
            </a:prstGeom>
            <a:noFill/>
          </p:spPr>
          <p:txBody>
            <a:bodyPr wrap="none" rtlCol="0">
              <a:spAutoFit/>
            </a:bodyPr>
            <a:lstStyle/>
            <a:p>
              <a:r>
                <a:rPr lang="en-US" dirty="0"/>
                <a:t>1800.2 WG </a:t>
              </a:r>
            </a:p>
          </p:txBody>
        </p:sp>
      </p:grpSp>
      <p:cxnSp>
        <p:nvCxnSpPr>
          <p:cNvPr id="17" name="Straight Arrow Connector 16"/>
          <p:cNvCxnSpPr/>
          <p:nvPr/>
        </p:nvCxnSpPr>
        <p:spPr>
          <a:xfrm flipV="1">
            <a:off x="1117600" y="5638801"/>
            <a:ext cx="10491771" cy="721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2235200" y="5486401"/>
            <a:ext cx="0" cy="404049"/>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7924800" y="5486401"/>
            <a:ext cx="0" cy="404049"/>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235201" y="5715000"/>
            <a:ext cx="890576" cy="369332"/>
          </a:xfrm>
          <a:prstGeom prst="rect">
            <a:avLst/>
          </a:prstGeom>
          <a:noFill/>
        </p:spPr>
        <p:txBody>
          <a:bodyPr wrap="none" rtlCol="0">
            <a:spAutoFit/>
          </a:bodyPr>
          <a:lstStyle/>
          <a:p>
            <a:r>
              <a:rPr lang="en-US" dirty="0"/>
              <a:t>.. 2014</a:t>
            </a:r>
          </a:p>
        </p:txBody>
      </p:sp>
      <p:sp>
        <p:nvSpPr>
          <p:cNvPr id="25" name="TextBox 24"/>
          <p:cNvSpPr txBox="1"/>
          <p:nvPr/>
        </p:nvSpPr>
        <p:spPr>
          <a:xfrm>
            <a:off x="7924800" y="5715000"/>
            <a:ext cx="826443" cy="369332"/>
          </a:xfrm>
          <a:prstGeom prst="rect">
            <a:avLst/>
          </a:prstGeom>
          <a:noFill/>
        </p:spPr>
        <p:txBody>
          <a:bodyPr wrap="none" rtlCol="0">
            <a:spAutoFit/>
          </a:bodyPr>
          <a:lstStyle/>
          <a:p>
            <a:r>
              <a:rPr lang="en-US" dirty="0"/>
              <a:t>2016..</a:t>
            </a:r>
          </a:p>
        </p:txBody>
      </p:sp>
      <p:pic>
        <p:nvPicPr>
          <p:cNvPr id="3" name="Picture 2" descr="Unknown-41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4968" y="1945346"/>
            <a:ext cx="2050329" cy="509947"/>
          </a:xfrm>
          <a:prstGeom prst="rect">
            <a:avLst/>
          </a:prstGeom>
        </p:spPr>
      </p:pic>
      <p:pic>
        <p:nvPicPr>
          <p:cNvPr id="8" name="Picture 7" descr="Unknown-31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2268" y="3973084"/>
            <a:ext cx="2337541" cy="1314867"/>
          </a:xfrm>
          <a:prstGeom prst="rect">
            <a:avLst/>
          </a:prstGeom>
        </p:spPr>
      </p:pic>
    </p:spTree>
    <p:extLst>
      <p:ext uri="{BB962C8B-B14F-4D97-AF65-F5344CB8AC3E}">
        <p14:creationId xmlns:p14="http://schemas.microsoft.com/office/powerpoint/2010/main" val="19541241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UVM Ownership</a:t>
            </a:r>
          </a:p>
        </p:txBody>
      </p:sp>
      <p:sp>
        <p:nvSpPr>
          <p:cNvPr id="3" name="Content Placeholder 2"/>
          <p:cNvSpPr>
            <a:spLocks noGrp="1"/>
          </p:cNvSpPr>
          <p:nvPr>
            <p:ph idx="1"/>
          </p:nvPr>
        </p:nvSpPr>
        <p:spPr/>
        <p:txBody>
          <a:bodyPr>
            <a:normAutofit/>
          </a:bodyPr>
          <a:lstStyle/>
          <a:p>
            <a:r>
              <a:rPr lang="en-US" dirty="0"/>
              <a:t>IEEE 1800.2 WG</a:t>
            </a:r>
          </a:p>
          <a:p>
            <a:pPr lvl="1"/>
            <a:r>
              <a:rPr lang="en-US" dirty="0"/>
              <a:t>1800.2 = SV focused</a:t>
            </a:r>
          </a:p>
          <a:p>
            <a:pPr lvl="1"/>
            <a:r>
              <a:rPr lang="en-US" dirty="0"/>
              <a:t>Defines UVM functional API (not an implementation)</a:t>
            </a:r>
          </a:p>
          <a:p>
            <a:pPr lvl="1"/>
            <a:r>
              <a:rPr lang="en-US" dirty="0"/>
              <a:t>Produces 1800.2 LRM</a:t>
            </a:r>
          </a:p>
          <a:p>
            <a:pPr lvl="1"/>
            <a:r>
              <a:rPr lang="en-US" dirty="0"/>
              <a:t>Allows for multiple implementations</a:t>
            </a:r>
          </a:p>
          <a:p>
            <a:pPr lvl="1"/>
            <a:endParaRPr lang="en-US" dirty="0"/>
          </a:p>
          <a:p>
            <a:r>
              <a:rPr lang="en-US" dirty="0" err="1"/>
              <a:t>Accellera</a:t>
            </a:r>
            <a:r>
              <a:rPr lang="en-US" dirty="0"/>
              <a:t> WG</a:t>
            </a:r>
          </a:p>
          <a:p>
            <a:pPr lvl="1"/>
            <a:r>
              <a:rPr lang="en-US" dirty="0"/>
              <a:t>Delivers UVM Library (SV) Reference Implementation matching 1800.2 LRM</a:t>
            </a:r>
          </a:p>
          <a:p>
            <a:pPr lvl="1"/>
            <a:r>
              <a:rPr lang="en-US" dirty="0"/>
              <a:t>Provide bug fixes for UVM library</a:t>
            </a:r>
          </a:p>
        </p:txBody>
      </p:sp>
    </p:spTree>
    <p:extLst>
      <p:ext uri="{BB962C8B-B14F-4D97-AF65-F5344CB8AC3E}">
        <p14:creationId xmlns:p14="http://schemas.microsoft.com/office/powerpoint/2010/main" val="31111344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1800.2 – what changed?</a:t>
            </a:r>
          </a:p>
        </p:txBody>
      </p:sp>
      <p:sp>
        <p:nvSpPr>
          <p:cNvPr id="3" name="Content Placeholder 2"/>
          <p:cNvSpPr>
            <a:spLocks noGrp="1"/>
          </p:cNvSpPr>
          <p:nvPr>
            <p:ph idx="1"/>
          </p:nvPr>
        </p:nvSpPr>
        <p:spPr/>
        <p:txBody>
          <a:bodyPr>
            <a:normAutofit fontScale="85000" lnSpcReduction="20000"/>
          </a:bodyPr>
          <a:lstStyle/>
          <a:p>
            <a:r>
              <a:rPr lang="en-US" dirty="0"/>
              <a:t>APIs were dropped</a:t>
            </a:r>
          </a:p>
          <a:p>
            <a:pPr lvl="1"/>
            <a:r>
              <a:rPr lang="en-US" dirty="0"/>
              <a:t>Non-user APIs – only used by the BCL, not by end users.</a:t>
            </a:r>
          </a:p>
          <a:p>
            <a:pPr lvl="1"/>
            <a:r>
              <a:rPr lang="en-US" dirty="0"/>
              <a:t>Non-standard APIs - example or reference APIs, but not needed for standardization.  </a:t>
            </a:r>
          </a:p>
          <a:p>
            <a:pPr lvl="1"/>
            <a:r>
              <a:rPr lang="en-US" dirty="0"/>
              <a:t>Examples: DAP,  </a:t>
            </a:r>
            <a:r>
              <a:rPr lang="en-US" dirty="0" err="1"/>
              <a:t>uvm_comparator</a:t>
            </a:r>
            <a:r>
              <a:rPr lang="en-US" dirty="0"/>
              <a:t>,  </a:t>
            </a:r>
            <a:r>
              <a:rPr lang="en-US" dirty="0" err="1"/>
              <a:t>uvm_utils</a:t>
            </a:r>
            <a:r>
              <a:rPr lang="en-US" dirty="0"/>
              <a:t>, etc…</a:t>
            </a:r>
          </a:p>
          <a:p>
            <a:r>
              <a:rPr lang="en-US" dirty="0"/>
              <a:t>New APIs were added</a:t>
            </a:r>
          </a:p>
          <a:p>
            <a:pPr lvl="1"/>
            <a:r>
              <a:rPr lang="en-US" dirty="0"/>
              <a:t>New </a:t>
            </a:r>
            <a:r>
              <a:rPr lang="en-US" dirty="0" err="1"/>
              <a:t>accessors</a:t>
            </a:r>
            <a:endParaRPr lang="en-US" dirty="0"/>
          </a:p>
          <a:p>
            <a:pPr lvl="1"/>
            <a:r>
              <a:rPr lang="en-US" dirty="0"/>
              <a:t>Extendibility - things were added to allow debug to attach to them, or to extend functionality that was previously unavailable</a:t>
            </a:r>
          </a:p>
          <a:p>
            <a:pPr lvl="1"/>
            <a:r>
              <a:rPr lang="en-US" dirty="0"/>
              <a:t>Examples: </a:t>
            </a:r>
            <a:r>
              <a:rPr lang="en-US" dirty="0" err="1"/>
              <a:t>uvm_init</a:t>
            </a:r>
            <a:r>
              <a:rPr lang="en-US" dirty="0"/>
              <a:t>,  </a:t>
            </a:r>
            <a:r>
              <a:rPr lang="en-US" dirty="0" err="1"/>
              <a:t>uvm_runtest_callback</a:t>
            </a:r>
            <a:r>
              <a:rPr lang="en-US" dirty="0"/>
              <a:t>, etc.</a:t>
            </a:r>
          </a:p>
          <a:p>
            <a:r>
              <a:rPr lang="en-US" dirty="0"/>
              <a:t>Minor TLM cleanup – renamed as UVM to avoid scoping issues</a:t>
            </a:r>
          </a:p>
          <a:p>
            <a:r>
              <a:rPr lang="en-US" dirty="0"/>
              <a:t>Register improvements</a:t>
            </a:r>
          </a:p>
          <a:p>
            <a:r>
              <a:rPr lang="en-US" dirty="0"/>
              <a:t>“User Guide” material removed.  It’s not standard worthy.</a:t>
            </a:r>
          </a:p>
          <a:p>
            <a:pPr lvl="0"/>
            <a:r>
              <a:rPr lang="en-US" dirty="0"/>
              <a:t>Overall upgrade to remove ambiguities and clarify the specification</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9</a:t>
            </a:fld>
            <a:endParaRPr lang="en-US"/>
          </a:p>
        </p:txBody>
      </p:sp>
    </p:spTree>
    <p:extLst>
      <p:ext uri="{BB962C8B-B14F-4D97-AF65-F5344CB8AC3E}">
        <p14:creationId xmlns:p14="http://schemas.microsoft.com/office/powerpoint/2010/main" val="3652027065"/>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855BF4-2A99-441B-9566-850307E4F0A5}">
  <ds:schemaRefs>
    <ds:schemaRef ds:uri="http://schemas.microsoft.com/sharepoint/v3/contenttype/forms"/>
  </ds:schemaRefs>
</ds:datastoreItem>
</file>

<file path=customXml/itemProps2.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91CAD78-C6F6-407D-A9D5-329355F07703}">
  <ds:schemaRef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3994</Words>
  <Application>Microsoft Macintosh PowerPoint</Application>
  <PresentationFormat>Custom</PresentationFormat>
  <Paragraphs>874</Paragraphs>
  <Slides>62</Slides>
  <Notes>10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Introducing IEEE 1800.2  The Next Step for UVM</vt:lpstr>
      <vt:lpstr>Agenda</vt:lpstr>
      <vt:lpstr>Why Standardization was Needed</vt:lpstr>
      <vt:lpstr>Verification Libraries Evolves As Well</vt:lpstr>
      <vt:lpstr>Standardization</vt:lpstr>
      <vt:lpstr>UVM Milestones</vt:lpstr>
      <vt:lpstr>Who owns UVM?</vt:lpstr>
      <vt:lpstr>UVM Ownership</vt:lpstr>
      <vt:lpstr>IEEE 1800.2 – what changed?</vt:lpstr>
      <vt:lpstr>Post IEEE 1800.2 efforts</vt:lpstr>
      <vt:lpstr>Contribution options</vt:lpstr>
      <vt:lpstr>IEEE and backward compatibility</vt:lpstr>
      <vt:lpstr>Changes from Accellera UVM to 1800.2  </vt:lpstr>
      <vt:lpstr>Agenda</vt:lpstr>
      <vt:lpstr>IEEE UVM Effort</vt:lpstr>
      <vt:lpstr>UVM WG Reference Implementation</vt:lpstr>
      <vt:lpstr>   Icons used in this presentation </vt:lpstr>
      <vt:lpstr>Policy Classes</vt:lpstr>
      <vt:lpstr>UVM Policy Classes</vt:lpstr>
      <vt:lpstr> uvm_policy</vt:lpstr>
      <vt:lpstr> uvm_copier</vt:lpstr>
      <vt:lpstr>  Example Copying in UVM 1800.2. What the policy classes buy you</vt:lpstr>
      <vt:lpstr> uvm_comparer</vt:lpstr>
      <vt:lpstr>uvm_comparer</vt:lpstr>
      <vt:lpstr>uvm_printer</vt:lpstr>
      <vt:lpstr> Replacement for UVM printer knobs.</vt:lpstr>
      <vt:lpstr>uvm_line_printer </vt:lpstr>
      <vt:lpstr>uvm_table_printer</vt:lpstr>
      <vt:lpstr>uvm_tree_printer</vt:lpstr>
      <vt:lpstr>UVM PACKER</vt:lpstr>
      <vt:lpstr> uvm_recorder</vt:lpstr>
      <vt:lpstr>Essential operations summary</vt:lpstr>
      <vt:lpstr>UVM Factory</vt:lpstr>
      <vt:lpstr>UVM Factory</vt:lpstr>
      <vt:lpstr>UVM factory</vt:lpstr>
      <vt:lpstr>UVM Factory </vt:lpstr>
      <vt:lpstr>UVM Component</vt:lpstr>
      <vt:lpstr>uvm_component</vt:lpstr>
      <vt:lpstr>UVM Object</vt:lpstr>
      <vt:lpstr>uvm_object</vt:lpstr>
      <vt:lpstr>BASE CLASSES</vt:lpstr>
      <vt:lpstr>UVM comparator</vt:lpstr>
      <vt:lpstr>UVM Reporting</vt:lpstr>
      <vt:lpstr>uvm_report_object</vt:lpstr>
      <vt:lpstr>uvm_report_object</vt:lpstr>
      <vt:lpstr>uvm_report_server </vt:lpstr>
      <vt:lpstr>uvm_report_catcher</vt:lpstr>
      <vt:lpstr>UVM callbacks</vt:lpstr>
      <vt:lpstr>Callbacks.</vt:lpstr>
      <vt:lpstr>Sequences and Macros</vt:lpstr>
      <vt:lpstr>TLM and Register UPDATE for IEEE 1800.2</vt:lpstr>
      <vt:lpstr>TLM</vt:lpstr>
      <vt:lpstr>TLM MANTIS ITEMS</vt:lpstr>
      <vt:lpstr>TLM CONSISTENCY</vt:lpstr>
      <vt:lpstr>TLM NAMING</vt:lpstr>
      <vt:lpstr>Registers</vt:lpstr>
      <vt:lpstr>Focus of UVMREG WG</vt:lpstr>
      <vt:lpstr>IEEE 1800.2 Changes</vt:lpstr>
      <vt:lpstr>Reg Model Unlock</vt:lpstr>
      <vt:lpstr>Registers in the Factory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2011-11-23T07:37:04Z</dcterms:created>
  <dcterms:modified xsi:type="dcterms:W3CDTF">2017-09-01T04:58:41Z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ies>
</file>