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1206400" cy="51206400"/>
  <p:notesSz cx="6858000" cy="9144000"/>
  <p:custDataLst>
    <p:tags r:id="rId5"/>
  </p:custDataLst>
  <p:defaultTextStyle>
    <a:defPPr>
      <a:defRPr lang="en-US"/>
    </a:defPPr>
    <a:lvl1pPr algn="l" defTabSz="6021682" rtl="0" fontAlgn="base">
      <a:spcBef>
        <a:spcPct val="0"/>
      </a:spcBef>
      <a:spcAft>
        <a:spcPct val="0"/>
      </a:spcAft>
      <a:defRPr sz="1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009730" indent="-2369077" algn="l" defTabSz="6021682" rtl="0" fontAlgn="base">
      <a:spcBef>
        <a:spcPct val="0"/>
      </a:spcBef>
      <a:spcAft>
        <a:spcPct val="0"/>
      </a:spcAft>
      <a:defRPr sz="1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021682" indent="-4740379" algn="l" defTabSz="6021682" rtl="0" fontAlgn="base">
      <a:spcBef>
        <a:spcPct val="0"/>
      </a:spcBef>
      <a:spcAft>
        <a:spcPct val="0"/>
      </a:spcAft>
      <a:defRPr sz="1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9033636" indent="-7111680" algn="l" defTabSz="6021682" rtl="0" fontAlgn="base">
      <a:spcBef>
        <a:spcPct val="0"/>
      </a:spcBef>
      <a:spcAft>
        <a:spcPct val="0"/>
      </a:spcAft>
      <a:defRPr sz="1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2045589" indent="-9482982" algn="l" defTabSz="6021682" rtl="0" fontAlgn="base">
      <a:spcBef>
        <a:spcPct val="0"/>
      </a:spcBef>
      <a:spcAft>
        <a:spcPct val="0"/>
      </a:spcAft>
      <a:defRPr sz="1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03258" algn="l" defTabSz="1281304" rtl="0" eaLnBrk="1" latinLnBrk="0" hangingPunct="1">
      <a:defRPr sz="1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843911" algn="l" defTabSz="1281304" rtl="0" eaLnBrk="1" latinLnBrk="0" hangingPunct="1">
      <a:defRPr sz="1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4484562" algn="l" defTabSz="1281304" rtl="0" eaLnBrk="1" latinLnBrk="0" hangingPunct="1">
      <a:defRPr sz="1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5125214" algn="l" defTabSz="1281304" rtl="0" eaLnBrk="1" latinLnBrk="0" hangingPunct="1">
      <a:defRPr sz="1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E9E5"/>
    <a:srgbClr val="23E9BA"/>
    <a:srgbClr val="1DE5EF"/>
    <a:srgbClr val="F3F5FA"/>
    <a:srgbClr val="CDD2DE"/>
    <a:srgbClr val="EAEAE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0609" autoAdjust="0"/>
    <p:restoredTop sz="94180" autoAdjust="0"/>
  </p:normalViewPr>
  <p:slideViewPr>
    <p:cSldViewPr snapToGrid="0" snapToObjects="1">
      <p:cViewPr>
        <p:scale>
          <a:sx n="10" d="100"/>
          <a:sy n="10" d="100"/>
        </p:scale>
        <p:origin x="-1020" y="210"/>
      </p:cViewPr>
      <p:guideLst>
        <p:guide orient="horz" pos="5164"/>
        <p:guide orient="horz" pos="448"/>
        <p:guide orient="horz" pos="31360"/>
        <p:guide orient="horz"/>
        <p:guide pos="679"/>
        <p:guide pos="3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D7404-04B2-D14E-8F8D-D48A13CBAFF7}" type="doc">
      <dgm:prSet loTypeId="urn:microsoft.com/office/officeart/2008/layout/VerticalCurvedList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D9E8A1D-BB7B-9F45-8DA3-299878A9FEA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UVM compliance</a:t>
          </a:r>
          <a:endParaRPr lang="en-US" dirty="0">
            <a:solidFill>
              <a:srgbClr val="000000"/>
            </a:solidFill>
          </a:endParaRPr>
        </a:p>
      </dgm:t>
    </dgm:pt>
    <dgm:pt modelId="{BC4919D6-5E82-484F-A260-E110BDA6C18D}" type="parTrans" cxnId="{32E0FD27-3661-3043-8EDE-8797436C10B7}">
      <dgm:prSet/>
      <dgm:spPr/>
      <dgm:t>
        <a:bodyPr/>
        <a:lstStyle/>
        <a:p>
          <a:endParaRPr lang="en-US"/>
        </a:p>
      </dgm:t>
    </dgm:pt>
    <dgm:pt modelId="{5B9C609B-1601-D540-BF0B-30D9F13CAFA3}" type="sibTrans" cxnId="{32E0FD27-3661-3043-8EDE-8797436C10B7}">
      <dgm:prSet/>
      <dgm:spPr/>
      <dgm:t>
        <a:bodyPr/>
        <a:lstStyle/>
        <a:p>
          <a:endParaRPr lang="en-US"/>
        </a:p>
      </dgm:t>
    </dgm:pt>
    <dgm:pt modelId="{D30F87C8-15DA-054E-8B42-666550D85106}">
      <dgm:prSet phldrT="[Text]"/>
      <dgm:spPr/>
      <dgm:t>
        <a:bodyPr/>
        <a:lstStyle/>
        <a:p>
          <a:r>
            <a:rPr lang="en-US" dirty="0" smtClean="0"/>
            <a:t>  </a:t>
          </a:r>
          <a:r>
            <a:rPr lang="en-US" dirty="0" smtClean="0">
              <a:solidFill>
                <a:schemeClr val="tx1"/>
              </a:solidFill>
            </a:rPr>
            <a:t>Factory rules</a:t>
          </a:r>
          <a:endParaRPr lang="en-US" dirty="0">
            <a:solidFill>
              <a:schemeClr val="tx1"/>
            </a:solidFill>
          </a:endParaRPr>
        </a:p>
      </dgm:t>
    </dgm:pt>
    <dgm:pt modelId="{5BC4D9A6-1D69-254A-B7A5-E4F3E8534F70}" type="parTrans" cxnId="{CAD0D777-1D4E-7945-85DA-ECBBFDAEE927}">
      <dgm:prSet/>
      <dgm:spPr/>
      <dgm:t>
        <a:bodyPr/>
        <a:lstStyle/>
        <a:p>
          <a:endParaRPr lang="en-US"/>
        </a:p>
      </dgm:t>
    </dgm:pt>
    <dgm:pt modelId="{71C68108-0307-154C-89BC-BD6D47689637}" type="sibTrans" cxnId="{CAD0D777-1D4E-7945-85DA-ECBBFDAEE927}">
      <dgm:prSet/>
      <dgm:spPr/>
      <dgm:t>
        <a:bodyPr/>
        <a:lstStyle/>
        <a:p>
          <a:endParaRPr lang="en-US"/>
        </a:p>
      </dgm:t>
    </dgm:pt>
    <dgm:pt modelId="{6833F0F0-5795-AD47-9096-0BA83D6FC0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Macros</a:t>
          </a:r>
          <a:endParaRPr lang="en-US" dirty="0">
            <a:solidFill>
              <a:srgbClr val="000000"/>
            </a:solidFill>
          </a:endParaRPr>
        </a:p>
      </dgm:t>
    </dgm:pt>
    <dgm:pt modelId="{1CB19540-9F6A-A846-9FC9-7AFB790ACEC9}" type="parTrans" cxnId="{C7DEDD9C-88C3-3D4E-B519-ADB57DAB605F}">
      <dgm:prSet/>
      <dgm:spPr/>
      <dgm:t>
        <a:bodyPr/>
        <a:lstStyle/>
        <a:p>
          <a:endParaRPr lang="en-US"/>
        </a:p>
      </dgm:t>
    </dgm:pt>
    <dgm:pt modelId="{015EF302-EEB5-3D4C-B730-6224B35C6157}" type="sibTrans" cxnId="{C7DEDD9C-88C3-3D4E-B519-ADB57DAB605F}">
      <dgm:prSet/>
      <dgm:spPr/>
      <dgm:t>
        <a:bodyPr/>
        <a:lstStyle/>
        <a:p>
          <a:endParaRPr lang="en-US"/>
        </a:p>
      </dgm:t>
    </dgm:pt>
    <dgm:pt modelId="{F2E71559-B994-194D-AA71-062B4DAE2B97}" type="pres">
      <dgm:prSet presAssocID="{871D7404-04B2-D14E-8F8D-D48A13CBAF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120C928-1EAA-0645-836A-B26C3F073253}" type="pres">
      <dgm:prSet presAssocID="{871D7404-04B2-D14E-8F8D-D48A13CBAFF7}" presName="Name1" presStyleCnt="0"/>
      <dgm:spPr/>
    </dgm:pt>
    <dgm:pt modelId="{EA475AEE-B925-634F-99A1-17ACE033078F}" type="pres">
      <dgm:prSet presAssocID="{871D7404-04B2-D14E-8F8D-D48A13CBAFF7}" presName="cycle" presStyleCnt="0"/>
      <dgm:spPr/>
    </dgm:pt>
    <dgm:pt modelId="{C4E1E2E5-36C5-7E43-8B50-31FA76E80F55}" type="pres">
      <dgm:prSet presAssocID="{871D7404-04B2-D14E-8F8D-D48A13CBAFF7}" presName="srcNode" presStyleLbl="node1" presStyleIdx="0" presStyleCnt="3"/>
      <dgm:spPr/>
    </dgm:pt>
    <dgm:pt modelId="{6ADACC2C-4C84-A341-A103-95EA18156437}" type="pres">
      <dgm:prSet presAssocID="{871D7404-04B2-D14E-8F8D-D48A13CBAFF7}" presName="conn" presStyleLbl="parChTrans1D2" presStyleIdx="0" presStyleCnt="1"/>
      <dgm:spPr/>
      <dgm:t>
        <a:bodyPr/>
        <a:lstStyle/>
        <a:p>
          <a:endParaRPr lang="en-US"/>
        </a:p>
      </dgm:t>
    </dgm:pt>
    <dgm:pt modelId="{8533F31A-214A-1D44-8439-226075AD0ABA}" type="pres">
      <dgm:prSet presAssocID="{871D7404-04B2-D14E-8F8D-D48A13CBAFF7}" presName="extraNode" presStyleLbl="node1" presStyleIdx="0" presStyleCnt="3"/>
      <dgm:spPr/>
    </dgm:pt>
    <dgm:pt modelId="{FB5EF3A9-F42A-F846-9569-F616A93C0A5B}" type="pres">
      <dgm:prSet presAssocID="{871D7404-04B2-D14E-8F8D-D48A13CBAFF7}" presName="dstNode" presStyleLbl="node1" presStyleIdx="0" presStyleCnt="3"/>
      <dgm:spPr/>
    </dgm:pt>
    <dgm:pt modelId="{9D256877-5B89-194F-AFCE-7E61649FC5C4}" type="pres">
      <dgm:prSet presAssocID="{DD9E8A1D-BB7B-9F45-8DA3-299878A9FEA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2EBEA-2EE9-9840-BA64-635551D46B63}" type="pres">
      <dgm:prSet presAssocID="{DD9E8A1D-BB7B-9F45-8DA3-299878A9FEA9}" presName="accent_1" presStyleCnt="0"/>
      <dgm:spPr/>
    </dgm:pt>
    <dgm:pt modelId="{D27553AB-C507-A147-AA9C-101D4D918C09}" type="pres">
      <dgm:prSet presAssocID="{DD9E8A1D-BB7B-9F45-8DA3-299878A9FEA9}" presName="accentRepeatNode" presStyleLbl="solidFgAcc1" presStyleIdx="0" presStyleCnt="3"/>
      <dgm:spPr/>
    </dgm:pt>
    <dgm:pt modelId="{8FB91D08-72AB-3048-9A4F-86854F9BB296}" type="pres">
      <dgm:prSet presAssocID="{D30F87C8-15DA-054E-8B42-666550D8510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BAEBD-1BD1-1148-B16F-46A4970A2A70}" type="pres">
      <dgm:prSet presAssocID="{D30F87C8-15DA-054E-8B42-666550D85106}" presName="accent_2" presStyleCnt="0"/>
      <dgm:spPr/>
    </dgm:pt>
    <dgm:pt modelId="{4A68C09D-05C5-A749-8603-10FC9F4D1513}" type="pres">
      <dgm:prSet presAssocID="{D30F87C8-15DA-054E-8B42-666550D85106}" presName="accentRepeatNode" presStyleLbl="solidFgAcc1" presStyleIdx="1" presStyleCnt="3"/>
      <dgm:spPr/>
    </dgm:pt>
    <dgm:pt modelId="{B2CA2456-49D4-9147-88CE-B28ADACB65C0}" type="pres">
      <dgm:prSet presAssocID="{6833F0F0-5795-AD47-9096-0BA83D6FC0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3224D-1139-F044-A180-C6F8E8A685D2}" type="pres">
      <dgm:prSet presAssocID="{6833F0F0-5795-AD47-9096-0BA83D6FC0DD}" presName="accent_3" presStyleCnt="0"/>
      <dgm:spPr/>
    </dgm:pt>
    <dgm:pt modelId="{D4525305-08B2-1743-8B13-D9E66A72E04D}" type="pres">
      <dgm:prSet presAssocID="{6833F0F0-5795-AD47-9096-0BA83D6FC0DD}" presName="accentRepeatNode" presStyleLbl="solidFgAcc1" presStyleIdx="2" presStyleCnt="3"/>
      <dgm:spPr/>
    </dgm:pt>
  </dgm:ptLst>
  <dgm:cxnLst>
    <dgm:cxn modelId="{32E0FD27-3661-3043-8EDE-8797436C10B7}" srcId="{871D7404-04B2-D14E-8F8D-D48A13CBAFF7}" destId="{DD9E8A1D-BB7B-9F45-8DA3-299878A9FEA9}" srcOrd="0" destOrd="0" parTransId="{BC4919D6-5E82-484F-A260-E110BDA6C18D}" sibTransId="{5B9C609B-1601-D540-BF0B-30D9F13CAFA3}"/>
    <dgm:cxn modelId="{C7DEDD9C-88C3-3D4E-B519-ADB57DAB605F}" srcId="{871D7404-04B2-D14E-8F8D-D48A13CBAFF7}" destId="{6833F0F0-5795-AD47-9096-0BA83D6FC0DD}" srcOrd="2" destOrd="0" parTransId="{1CB19540-9F6A-A846-9FC9-7AFB790ACEC9}" sibTransId="{015EF302-EEB5-3D4C-B730-6224B35C6157}"/>
    <dgm:cxn modelId="{994CE628-4004-E546-9576-DC5B150DFFD5}" type="presOf" srcId="{5B9C609B-1601-D540-BF0B-30D9F13CAFA3}" destId="{6ADACC2C-4C84-A341-A103-95EA18156437}" srcOrd="0" destOrd="0" presId="urn:microsoft.com/office/officeart/2008/layout/VerticalCurvedList"/>
    <dgm:cxn modelId="{AEF805D2-263A-5F44-BC82-0D5C1048EF5D}" type="presOf" srcId="{DD9E8A1D-BB7B-9F45-8DA3-299878A9FEA9}" destId="{9D256877-5B89-194F-AFCE-7E61649FC5C4}" srcOrd="0" destOrd="0" presId="urn:microsoft.com/office/officeart/2008/layout/VerticalCurvedList"/>
    <dgm:cxn modelId="{AE70CB57-6D38-8348-9E6D-31F478C09A3A}" type="presOf" srcId="{6833F0F0-5795-AD47-9096-0BA83D6FC0DD}" destId="{B2CA2456-49D4-9147-88CE-B28ADACB65C0}" srcOrd="0" destOrd="0" presId="urn:microsoft.com/office/officeart/2008/layout/VerticalCurvedList"/>
    <dgm:cxn modelId="{98985B97-5DCD-0644-B358-334CE9DA29BD}" type="presOf" srcId="{D30F87C8-15DA-054E-8B42-666550D85106}" destId="{8FB91D08-72AB-3048-9A4F-86854F9BB296}" srcOrd="0" destOrd="0" presId="urn:microsoft.com/office/officeart/2008/layout/VerticalCurvedList"/>
    <dgm:cxn modelId="{CAD0D777-1D4E-7945-85DA-ECBBFDAEE927}" srcId="{871D7404-04B2-D14E-8F8D-D48A13CBAFF7}" destId="{D30F87C8-15DA-054E-8B42-666550D85106}" srcOrd="1" destOrd="0" parTransId="{5BC4D9A6-1D69-254A-B7A5-E4F3E8534F70}" sibTransId="{71C68108-0307-154C-89BC-BD6D47689637}"/>
    <dgm:cxn modelId="{9F1FB172-0E0F-0243-A1A0-715F5F11DDA1}" type="presOf" srcId="{871D7404-04B2-D14E-8F8D-D48A13CBAFF7}" destId="{F2E71559-B994-194D-AA71-062B4DAE2B97}" srcOrd="0" destOrd="0" presId="urn:microsoft.com/office/officeart/2008/layout/VerticalCurvedList"/>
    <dgm:cxn modelId="{A27D0A9E-4515-514B-A394-EEDB206CA40F}" type="presParOf" srcId="{F2E71559-B994-194D-AA71-062B4DAE2B97}" destId="{3120C928-1EAA-0645-836A-B26C3F073253}" srcOrd="0" destOrd="0" presId="urn:microsoft.com/office/officeart/2008/layout/VerticalCurvedList"/>
    <dgm:cxn modelId="{5496B0B2-B2E7-204A-AB23-9EDC23B50C2C}" type="presParOf" srcId="{3120C928-1EAA-0645-836A-B26C3F073253}" destId="{EA475AEE-B925-634F-99A1-17ACE033078F}" srcOrd="0" destOrd="0" presId="urn:microsoft.com/office/officeart/2008/layout/VerticalCurvedList"/>
    <dgm:cxn modelId="{1E2AAA36-13AC-134B-ABD3-C2DABC5C278C}" type="presParOf" srcId="{EA475AEE-B925-634F-99A1-17ACE033078F}" destId="{C4E1E2E5-36C5-7E43-8B50-31FA76E80F55}" srcOrd="0" destOrd="0" presId="urn:microsoft.com/office/officeart/2008/layout/VerticalCurvedList"/>
    <dgm:cxn modelId="{78A5CE0B-D21F-864E-BF07-4B80EAF5191B}" type="presParOf" srcId="{EA475AEE-B925-634F-99A1-17ACE033078F}" destId="{6ADACC2C-4C84-A341-A103-95EA18156437}" srcOrd="1" destOrd="0" presId="urn:microsoft.com/office/officeart/2008/layout/VerticalCurvedList"/>
    <dgm:cxn modelId="{580ADC9E-7EAD-4F41-8630-2E002D75BB4F}" type="presParOf" srcId="{EA475AEE-B925-634F-99A1-17ACE033078F}" destId="{8533F31A-214A-1D44-8439-226075AD0ABA}" srcOrd="2" destOrd="0" presId="urn:microsoft.com/office/officeart/2008/layout/VerticalCurvedList"/>
    <dgm:cxn modelId="{B462143F-0A1C-4E4A-9936-4106BDCBEFDE}" type="presParOf" srcId="{EA475AEE-B925-634F-99A1-17ACE033078F}" destId="{FB5EF3A9-F42A-F846-9569-F616A93C0A5B}" srcOrd="3" destOrd="0" presId="urn:microsoft.com/office/officeart/2008/layout/VerticalCurvedList"/>
    <dgm:cxn modelId="{7880F3FC-7432-584B-8BDE-68E22C16C4A2}" type="presParOf" srcId="{3120C928-1EAA-0645-836A-B26C3F073253}" destId="{9D256877-5B89-194F-AFCE-7E61649FC5C4}" srcOrd="1" destOrd="0" presId="urn:microsoft.com/office/officeart/2008/layout/VerticalCurvedList"/>
    <dgm:cxn modelId="{6E68A2DE-0E56-3149-A7F6-7CD80F0311DC}" type="presParOf" srcId="{3120C928-1EAA-0645-836A-B26C3F073253}" destId="{EBC2EBEA-2EE9-9840-BA64-635551D46B63}" srcOrd="2" destOrd="0" presId="urn:microsoft.com/office/officeart/2008/layout/VerticalCurvedList"/>
    <dgm:cxn modelId="{5C0F98D5-E655-A542-A8E5-6C93952FB525}" type="presParOf" srcId="{EBC2EBEA-2EE9-9840-BA64-635551D46B63}" destId="{D27553AB-C507-A147-AA9C-101D4D918C09}" srcOrd="0" destOrd="0" presId="urn:microsoft.com/office/officeart/2008/layout/VerticalCurvedList"/>
    <dgm:cxn modelId="{4940AEB9-39D5-FC49-91DA-A4E7796CC8B3}" type="presParOf" srcId="{3120C928-1EAA-0645-836A-B26C3F073253}" destId="{8FB91D08-72AB-3048-9A4F-86854F9BB296}" srcOrd="3" destOrd="0" presId="urn:microsoft.com/office/officeart/2008/layout/VerticalCurvedList"/>
    <dgm:cxn modelId="{4A4B9270-A790-1D43-BBDE-DD61349EC56D}" type="presParOf" srcId="{3120C928-1EAA-0645-836A-B26C3F073253}" destId="{CE0BAEBD-1BD1-1148-B16F-46A4970A2A70}" srcOrd="4" destOrd="0" presId="urn:microsoft.com/office/officeart/2008/layout/VerticalCurvedList"/>
    <dgm:cxn modelId="{4A5E6D95-EA42-1C4D-826C-A99928E6FBFC}" type="presParOf" srcId="{CE0BAEBD-1BD1-1148-B16F-46A4970A2A70}" destId="{4A68C09D-05C5-A749-8603-10FC9F4D1513}" srcOrd="0" destOrd="0" presId="urn:microsoft.com/office/officeart/2008/layout/VerticalCurvedList"/>
    <dgm:cxn modelId="{127A8AB8-BB3C-BA44-8AE8-3D0EF6FFEA90}" type="presParOf" srcId="{3120C928-1EAA-0645-836A-B26C3F073253}" destId="{B2CA2456-49D4-9147-88CE-B28ADACB65C0}" srcOrd="5" destOrd="0" presId="urn:microsoft.com/office/officeart/2008/layout/VerticalCurvedList"/>
    <dgm:cxn modelId="{ABFBF7CA-79E2-3B4F-AE22-773E49B94CCD}" type="presParOf" srcId="{3120C928-1EAA-0645-836A-B26C3F073253}" destId="{12F3224D-1139-F044-A180-C6F8E8A685D2}" srcOrd="6" destOrd="0" presId="urn:microsoft.com/office/officeart/2008/layout/VerticalCurvedList"/>
    <dgm:cxn modelId="{EE1D6383-475F-104E-AE77-2EE23B1B37DB}" type="presParOf" srcId="{12F3224D-1139-F044-A180-C6F8E8A685D2}" destId="{D4525305-08B2-1743-8B13-D9E66A72E0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ACC2C-4C84-A341-A103-95EA1815643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56877-5B89-194F-AFCE-7E61649FC5C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0000"/>
              </a:solidFill>
            </a:rPr>
            <a:t>UVM compliance</a:t>
          </a:r>
          <a:endParaRPr lang="en-US" sz="4200" kern="1200" dirty="0">
            <a:solidFill>
              <a:srgbClr val="000000"/>
            </a:solidFill>
          </a:endParaRPr>
        </a:p>
      </dsp:txBody>
      <dsp:txXfrm>
        <a:off x="564979" y="406400"/>
        <a:ext cx="5475833" cy="812800"/>
      </dsp:txXfrm>
    </dsp:sp>
    <dsp:sp modelId="{D27553AB-C507-A147-AA9C-101D4D918C09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91D08-72AB-3048-9A4F-86854F9BB296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  </a:t>
          </a:r>
          <a:r>
            <a:rPr lang="en-US" sz="4200" kern="1200" dirty="0" smtClean="0">
              <a:solidFill>
                <a:schemeClr val="tx1"/>
              </a:solidFill>
            </a:rPr>
            <a:t>Factory rules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860432" y="1625599"/>
        <a:ext cx="5180380" cy="812800"/>
      </dsp:txXfrm>
    </dsp:sp>
    <dsp:sp modelId="{4A68C09D-05C5-A749-8603-10FC9F4D1513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A2456-49D4-9147-88CE-B28ADACB65C0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000000"/>
              </a:solidFill>
            </a:rPr>
            <a:t>Macros</a:t>
          </a:r>
          <a:endParaRPr lang="en-US" sz="4200" kern="1200" dirty="0">
            <a:solidFill>
              <a:srgbClr val="000000"/>
            </a:solidFill>
          </a:endParaRPr>
        </a:p>
      </dsp:txBody>
      <dsp:txXfrm>
        <a:off x="564979" y="2844800"/>
        <a:ext cx="5475833" cy="812800"/>
      </dsp:txXfrm>
    </dsp:sp>
    <dsp:sp modelId="{D4525305-08B2-1743-8B13-D9E66A72E04D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70067-98EE-4310-A749-221E75E39299}" type="datetimeFigureOut">
              <a:rPr lang="en-US"/>
              <a:pPr>
                <a:defRPr/>
              </a:pPr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84B4C-35E0-4AD2-9D33-E2060ADD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10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3F9517-E024-4653-9649-815534AB44D7}" type="datetimeFigureOut">
              <a:rPr lang="en-US"/>
              <a:pPr>
                <a:defRPr/>
              </a:pPr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298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29B01F-019F-470C-80F6-928133E3A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646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021682" rtl="0" eaLnBrk="0" fontAlgn="base" hangingPunct="0">
      <a:spcBef>
        <a:spcPct val="30000"/>
      </a:spcBef>
      <a:spcAft>
        <a:spcPct val="0"/>
      </a:spcAft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3009730" algn="l" defTabSz="6021682" rtl="0" eaLnBrk="0" fontAlgn="base" hangingPunct="0">
      <a:spcBef>
        <a:spcPct val="30000"/>
      </a:spcBef>
      <a:spcAft>
        <a:spcPct val="0"/>
      </a:spcAft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6021682" algn="l" defTabSz="6021682" rtl="0" eaLnBrk="0" fontAlgn="base" hangingPunct="0">
      <a:spcBef>
        <a:spcPct val="30000"/>
      </a:spcBef>
      <a:spcAft>
        <a:spcPct val="0"/>
      </a:spcAft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9033636" algn="l" defTabSz="6021682" rtl="0" eaLnBrk="0" fontAlgn="base" hangingPunct="0">
      <a:spcBef>
        <a:spcPct val="30000"/>
      </a:spcBef>
      <a:spcAft>
        <a:spcPct val="0"/>
      </a:spcAft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12045589" algn="l" defTabSz="6021682" rtl="0" eaLnBrk="0" fontAlgn="base" hangingPunct="0">
      <a:spcBef>
        <a:spcPct val="30000"/>
      </a:spcBef>
      <a:spcAft>
        <a:spcPct val="0"/>
      </a:spcAft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5057870" algn="l" defTabSz="602314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8069447" algn="l" defTabSz="602314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21081020" algn="l" defTabSz="602314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24092594" algn="l" defTabSz="602314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4500" y="685800"/>
            <a:ext cx="3429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2973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2973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2973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297363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297363" fontAlgn="base">
              <a:spcBef>
                <a:spcPct val="0"/>
              </a:spcBef>
              <a:spcAft>
                <a:spcPct val="0"/>
              </a:spcAft>
              <a:defRPr/>
            </a:pPr>
            <a:fld id="{FB55ECB4-2EF4-4FE8-8A50-D540F2DE8C72}" type="slidenum">
              <a:rPr lang="en-US" altLang="en-US" sz="1200" smtClean="0"/>
              <a:pPr defTabSz="4297363"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9735047" y="50203659"/>
            <a:ext cx="8793984" cy="9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130" tIns="64065" rIns="128130" bIns="64065">
            <a:spAutoFit/>
          </a:bodyPr>
          <a:lstStyle/>
          <a:p>
            <a:r>
              <a:rPr lang="en-US" altLang="en-US" sz="5400" b="1" dirty="0">
                <a:solidFill>
                  <a:srgbClr val="2C3F71"/>
                </a:solidFill>
                <a:latin typeface="Calibri" pitchFamily="34" charset="0"/>
              </a:rPr>
              <a:t>© </a:t>
            </a:r>
            <a:r>
              <a:rPr lang="en-US" altLang="en-US" sz="5400" b="1" dirty="0" err="1">
                <a:solidFill>
                  <a:srgbClr val="2C3F71"/>
                </a:solidFill>
                <a:latin typeface="Calibri" pitchFamily="34" charset="0"/>
              </a:rPr>
              <a:t>Accellera</a:t>
            </a:r>
            <a:r>
              <a:rPr lang="en-US" altLang="en-US" sz="5400" b="1" dirty="0">
                <a:solidFill>
                  <a:srgbClr val="2C3F71"/>
                </a:solidFill>
                <a:latin typeface="Calibri" pitchFamily="34" charset="0"/>
              </a:rPr>
              <a:t> Systems Initiative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54890" y="8285093"/>
            <a:ext cx="24185071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76069" y="7401113"/>
            <a:ext cx="24165979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076064" y="20321653"/>
            <a:ext cx="24171887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5968067" y="7401113"/>
            <a:ext cx="24165669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5968067" y="8285093"/>
            <a:ext cx="24165669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5968067" y="20348662"/>
            <a:ext cx="24159027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5958806" y="21297668"/>
            <a:ext cx="24168291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/>
          </p:nvPr>
        </p:nvSpPr>
        <p:spPr>
          <a:xfrm>
            <a:off x="1054893" y="21272884"/>
            <a:ext cx="24187158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12786027" y="5268007"/>
            <a:ext cx="25634357" cy="951909"/>
          </a:xfrm>
          <a:prstGeom prst="rect">
            <a:avLst/>
          </a:prstGeom>
        </p:spPr>
        <p:txBody>
          <a:bodyPr lIns="108386" tIns="54192" rIns="108386" bIns="54192">
            <a:normAutofit/>
          </a:bodyPr>
          <a:lstStyle>
            <a:lvl1pPr marL="0" indent="0" algn="ctr">
              <a:buFontTx/>
              <a:buNone/>
              <a:defRPr sz="6200">
                <a:solidFill>
                  <a:schemeClr val="tx2"/>
                </a:solidFill>
                <a:latin typeface="+mj-lt"/>
              </a:defRPr>
            </a:lvl1pPr>
            <a:lvl2pPr>
              <a:buFontTx/>
              <a:buNone/>
              <a:defRPr sz="8600"/>
            </a:lvl2pPr>
            <a:lvl3pPr>
              <a:buFontTx/>
              <a:buNone/>
              <a:defRPr sz="8600"/>
            </a:lvl3pPr>
            <a:lvl4pPr>
              <a:buFontTx/>
              <a:buNone/>
              <a:defRPr sz="8600"/>
            </a:lvl4pPr>
            <a:lvl5pPr>
              <a:buFontTx/>
              <a:buNone/>
              <a:defRPr sz="8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/>
          </p:nvPr>
        </p:nvSpPr>
        <p:spPr>
          <a:xfrm>
            <a:off x="12786027" y="3907476"/>
            <a:ext cx="25634357" cy="1268673"/>
          </a:xfrm>
          <a:prstGeom prst="rect">
            <a:avLst/>
          </a:prstGeom>
        </p:spPr>
        <p:txBody>
          <a:bodyPr lIns="108386" tIns="54192" rIns="108386" bIns="54192" anchor="t" anchorCtr="1">
            <a:noAutofit/>
          </a:bodyPr>
          <a:lstStyle>
            <a:lvl1pPr marL="0" indent="0" algn="ctr">
              <a:buFontTx/>
              <a:buNone/>
              <a:defRPr sz="8400">
                <a:solidFill>
                  <a:schemeClr val="tx2"/>
                </a:solidFill>
                <a:latin typeface="+mj-lt"/>
              </a:defRPr>
            </a:lvl1pPr>
            <a:lvl2pPr>
              <a:buFontTx/>
              <a:buNone/>
              <a:defRPr sz="8600"/>
            </a:lvl2pPr>
            <a:lvl3pPr>
              <a:buFontTx/>
              <a:buNone/>
              <a:defRPr sz="8600"/>
            </a:lvl3pPr>
            <a:lvl4pPr>
              <a:buFontTx/>
              <a:buNone/>
              <a:defRPr sz="8600"/>
            </a:lvl4pPr>
            <a:lvl5pPr>
              <a:buFontTx/>
              <a:buNone/>
              <a:defRPr sz="8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12786027" y="907357"/>
            <a:ext cx="25634357" cy="3000116"/>
          </a:xfrm>
          <a:prstGeom prst="rect">
            <a:avLst/>
          </a:prstGeom>
        </p:spPr>
        <p:txBody>
          <a:bodyPr lIns="108386" tIns="54192" rIns="108386" bIns="54192" anchor="ctr" anchorCtr="1">
            <a:normAutofit/>
          </a:bodyPr>
          <a:lstStyle>
            <a:lvl1pPr marL="0" indent="0" algn="ctr">
              <a:lnSpc>
                <a:spcPts val="12611"/>
              </a:lnSpc>
              <a:spcBef>
                <a:spcPts val="0"/>
              </a:spcBef>
              <a:buFontTx/>
              <a:buNone/>
              <a:defRPr sz="13800" baseline="0">
                <a:solidFill>
                  <a:schemeClr val="tx2"/>
                </a:solidFill>
                <a:latin typeface="+mj-lt"/>
              </a:defRPr>
            </a:lvl1pPr>
            <a:lvl2pPr>
              <a:buFontTx/>
              <a:buNone/>
              <a:defRPr sz="8600"/>
            </a:lvl2pPr>
            <a:lvl3pPr>
              <a:buFontTx/>
              <a:buNone/>
              <a:defRPr sz="8600"/>
            </a:lvl3pPr>
            <a:lvl4pPr>
              <a:buFontTx/>
              <a:buNone/>
              <a:defRPr sz="8600"/>
            </a:lvl4pPr>
            <a:lvl5pPr>
              <a:buFontTx/>
              <a:buNone/>
              <a:defRPr sz="8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4"/>
          </p:nvPr>
        </p:nvSpPr>
        <p:spPr>
          <a:xfrm>
            <a:off x="13489756" y="46205161"/>
            <a:ext cx="24146935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6"/>
          </p:nvPr>
        </p:nvSpPr>
        <p:spPr>
          <a:xfrm>
            <a:off x="1076064" y="33356618"/>
            <a:ext cx="24171887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57"/>
          </p:nvPr>
        </p:nvSpPr>
        <p:spPr>
          <a:xfrm>
            <a:off x="25968067" y="33383628"/>
            <a:ext cx="24159027" cy="1080722"/>
          </a:xfrm>
          <a:prstGeom prst="rect">
            <a:avLst/>
          </a:prstGeom>
          <a:noFill/>
        </p:spPr>
        <p:txBody>
          <a:bodyPr wrap="square" lIns="125484" tIns="125484" rIns="125484" bIns="125484" anchor="ctr" anchorCtr="0">
            <a:spAutoFit/>
          </a:bodyPr>
          <a:lstStyle>
            <a:lvl1pPr marL="0" indent="0" algn="ctr">
              <a:buNone/>
              <a:defRPr sz="54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58"/>
          </p:nvPr>
        </p:nvSpPr>
        <p:spPr>
          <a:xfrm>
            <a:off x="25958806" y="34332635"/>
            <a:ext cx="24168291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59"/>
          </p:nvPr>
        </p:nvSpPr>
        <p:spPr>
          <a:xfrm>
            <a:off x="1054893" y="34307853"/>
            <a:ext cx="24187158" cy="1236782"/>
          </a:xfrm>
          <a:prstGeom prst="rect">
            <a:avLst/>
          </a:prstGeom>
        </p:spPr>
        <p:txBody>
          <a:bodyPr wrap="square" lIns="313706" tIns="313706" rIns="313706" bIns="313706">
            <a:spAutoFit/>
          </a:bodyPr>
          <a:lstStyle>
            <a:lvl1pPr marL="0" indent="0">
              <a:buNone/>
              <a:defRPr sz="39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2039088" indent="-784263">
              <a:defRPr sz="3600">
                <a:latin typeface="Trebuchet MS" pitchFamily="34" charset="0"/>
              </a:defRPr>
            </a:lvl2pPr>
            <a:lvl3pPr marL="2823351" indent="-784263">
              <a:defRPr sz="3600">
                <a:latin typeface="Trebuchet MS" pitchFamily="34" charset="0"/>
              </a:defRPr>
            </a:lvl3pPr>
            <a:lvl4pPr marL="3686041" indent="-862690">
              <a:defRPr sz="3600">
                <a:latin typeface="Trebuchet MS" pitchFamily="34" charset="0"/>
              </a:defRPr>
            </a:lvl4pPr>
            <a:lvl5pPr marL="4313454" indent="-627412">
              <a:defRPr sz="36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"/>
          <p:cNvSpPr>
            <a:spLocks noChangeArrowheads="1"/>
          </p:cNvSpPr>
          <p:nvPr/>
        </p:nvSpPr>
        <p:spPr bwMode="auto">
          <a:xfrm>
            <a:off x="1074021" y="7195829"/>
            <a:ext cx="49058369" cy="12165864"/>
          </a:xfrm>
          <a:prstGeom prst="roundRect">
            <a:avLst>
              <a:gd name="adj" fmla="val 1449"/>
            </a:avLst>
          </a:prstGeom>
          <a:solidFill>
            <a:schemeClr val="bg1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lIns="125484" tIns="62740" rIns="125484" bIns="6274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074021" y="717876"/>
            <a:ext cx="49058369" cy="5729695"/>
          </a:xfrm>
          <a:prstGeom prst="roundRect">
            <a:avLst>
              <a:gd name="adj" fmla="val 3537"/>
            </a:avLst>
          </a:prstGeom>
          <a:solidFill>
            <a:schemeClr val="bg1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lIns="125484" tIns="62740" rIns="125484" bIns="6274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028" name="Rectangle 33"/>
          <p:cNvSpPr>
            <a:spLocks noChangeArrowheads="1"/>
          </p:cNvSpPr>
          <p:nvPr userDrawn="1"/>
        </p:nvSpPr>
        <p:spPr bwMode="auto">
          <a:xfrm>
            <a:off x="1074021" y="46008464"/>
            <a:ext cx="49058369" cy="4223679"/>
          </a:xfrm>
          <a:prstGeom prst="roundRect">
            <a:avLst>
              <a:gd name="adj" fmla="val 5694"/>
            </a:avLst>
          </a:prstGeom>
          <a:solidFill>
            <a:schemeClr val="bg1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lIns="125484" tIns="62740" rIns="125484" bIns="62740" anchor="ctr"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1029" name="Picture 13" descr="accellera-logo-poste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996" y="2147927"/>
            <a:ext cx="9351993" cy="36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3"/>
          <p:cNvSpPr>
            <a:spLocks noChangeArrowheads="1"/>
          </p:cNvSpPr>
          <p:nvPr userDrawn="1"/>
        </p:nvSpPr>
        <p:spPr bwMode="auto">
          <a:xfrm>
            <a:off x="1074021" y="20117549"/>
            <a:ext cx="49058369" cy="12165864"/>
          </a:xfrm>
          <a:prstGeom prst="roundRect">
            <a:avLst>
              <a:gd name="adj" fmla="val 1449"/>
            </a:avLst>
          </a:prstGeom>
          <a:solidFill>
            <a:schemeClr val="bg1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lIns="125484" tIns="62740" rIns="125484" bIns="62740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031" name="Rectangle 33"/>
          <p:cNvSpPr>
            <a:spLocks noChangeArrowheads="1"/>
          </p:cNvSpPr>
          <p:nvPr userDrawn="1"/>
        </p:nvSpPr>
        <p:spPr bwMode="auto">
          <a:xfrm>
            <a:off x="1074021" y="33031672"/>
            <a:ext cx="49058369" cy="12228536"/>
          </a:xfrm>
          <a:prstGeom prst="roundRect">
            <a:avLst>
              <a:gd name="adj" fmla="val 1449"/>
            </a:avLst>
          </a:prstGeom>
          <a:solidFill>
            <a:schemeClr val="bg1"/>
          </a:solidFill>
          <a:ln w="53975">
            <a:solidFill>
              <a:schemeClr val="tx2"/>
            </a:solidFill>
            <a:miter lim="800000"/>
            <a:headEnd/>
            <a:tailEnd/>
          </a:ln>
        </p:spPr>
        <p:txBody>
          <a:bodyPr wrap="none" lIns="125484" tIns="62740" rIns="125484" bIns="62740" anchor="ctr"/>
          <a:lstStyle/>
          <a:p>
            <a:endParaRPr lang="en-US" altLang="en-US">
              <a:latin typeface="Calibri" pitchFamily="34" charset="0"/>
            </a:endParaRPr>
          </a:p>
        </p:txBody>
      </p:sp>
      <p:pic>
        <p:nvPicPr>
          <p:cNvPr id="10" name="Picture 9" descr="dvcon-india-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634241" y="1048587"/>
            <a:ext cx="11227328" cy="47646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6021682" rtl="0" eaLnBrk="0" fontAlgn="base" hangingPunct="0">
        <a:spcBef>
          <a:spcPct val="0"/>
        </a:spcBef>
        <a:spcAft>
          <a:spcPct val="0"/>
        </a:spcAft>
        <a:defRPr sz="12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defTabSz="6021682" rtl="0" eaLnBrk="0" fontAlgn="base" hangingPunct="0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2pPr>
      <a:lvl3pPr algn="ctr" defTabSz="6021682" rtl="0" eaLnBrk="0" fontAlgn="base" hangingPunct="0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3pPr>
      <a:lvl4pPr algn="ctr" defTabSz="6021682" rtl="0" eaLnBrk="0" fontAlgn="base" hangingPunct="0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4pPr>
      <a:lvl5pPr algn="ctr" defTabSz="6021682" rtl="0" eaLnBrk="0" fontAlgn="base" hangingPunct="0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5pPr>
      <a:lvl6pPr marL="640651" algn="ctr" defTabSz="6021682" rtl="0" fontAlgn="base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6pPr>
      <a:lvl7pPr marL="1281304" algn="ctr" defTabSz="6021682" rtl="0" fontAlgn="base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7pPr>
      <a:lvl8pPr marL="1921955" algn="ctr" defTabSz="6021682" rtl="0" fontAlgn="base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8pPr>
      <a:lvl9pPr marL="2562607" algn="ctr" defTabSz="6021682" rtl="0" fontAlgn="base">
        <a:spcBef>
          <a:spcPct val="0"/>
        </a:spcBef>
        <a:spcAft>
          <a:spcPct val="0"/>
        </a:spcAft>
        <a:defRPr sz="12000">
          <a:solidFill>
            <a:schemeClr val="bg1"/>
          </a:solidFill>
          <a:latin typeface="Trebuchet MS" pitchFamily="34" charset="0"/>
        </a:defRPr>
      </a:lvl9pPr>
    </p:titleStyle>
    <p:bodyStyle>
      <a:lvl1pPr marL="2257854" indent="-2257854" algn="l" defTabSz="602168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100" kern="1200">
          <a:solidFill>
            <a:schemeClr val="tx1"/>
          </a:solidFill>
          <a:latin typeface="+mn-lt"/>
          <a:ea typeface="+mn-ea"/>
          <a:cs typeface="+mn-cs"/>
        </a:defRPr>
      </a:lvl1pPr>
      <a:lvl2pPr marL="4891644" indent="-1881915" algn="l" defTabSz="602168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700" kern="1200">
          <a:solidFill>
            <a:schemeClr val="tx1"/>
          </a:solidFill>
          <a:latin typeface="+mn-lt"/>
          <a:ea typeface="+mn-ea"/>
          <a:cs typeface="+mn-cs"/>
        </a:defRPr>
      </a:lvl2pPr>
      <a:lvl3pPr marL="7527658" indent="-1503752" algn="l" defTabSz="602168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900" kern="1200">
          <a:solidFill>
            <a:schemeClr val="tx1"/>
          </a:solidFill>
          <a:latin typeface="+mn-lt"/>
          <a:ea typeface="+mn-ea"/>
          <a:cs typeface="+mn-cs"/>
        </a:defRPr>
      </a:lvl3pPr>
      <a:lvl4pPr marL="10539611" indent="-1503752" algn="l" defTabSz="602168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51564" indent="-1503752" algn="l" defTabSz="602168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3658" indent="-1505787" algn="l" defTabSz="6023149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5230" indent="-1505787" algn="l" defTabSz="6023149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22586807" indent="-1505787" algn="l" defTabSz="6023149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25598380" indent="-1505787" algn="l" defTabSz="6023149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3011575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6023149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34722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46296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57870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069447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7pPr>
      <a:lvl8pPr marL="21081020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8pPr>
      <a:lvl9pPr marL="24092594" algn="l" defTabSz="6023149" rtl="0" eaLnBrk="1" latinLnBrk="0" hangingPunct="1">
        <a:defRPr sz="1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vani@cvcblr.com" TargetMode="External"/><Relationship Id="rId13" Type="http://schemas.openxmlformats.org/officeDocument/2006/relationships/image" Target="../media/image5.png"/><Relationship Id="rId18" Type="http://schemas.openxmlformats.org/officeDocument/2006/relationships/diagramLayout" Target="../diagrams/layout1.xml"/><Relationship Id="rId26" Type="http://schemas.openxmlformats.org/officeDocument/2006/relationships/image" Target="../media/image14.jpeg"/><Relationship Id="rId3" Type="http://schemas.openxmlformats.org/officeDocument/2006/relationships/hyperlink" Target="https://en.wikipedia.org/wiki/Reflection_" TargetMode="External"/><Relationship Id="rId21" Type="http://schemas.openxmlformats.org/officeDocument/2006/relationships/image" Target="../media/image9.jpeg"/><Relationship Id="rId7" Type="http://schemas.openxmlformats.org/officeDocument/2006/relationships/hyperlink" Target="mailto:vijay@cvcblr.com" TargetMode="External"/><Relationship Id="rId12" Type="http://schemas.openxmlformats.org/officeDocument/2006/relationships/image" Target="../media/image4.png"/><Relationship Id="rId17" Type="http://schemas.openxmlformats.org/officeDocument/2006/relationships/diagramData" Target="../diagrams/data1.xml"/><Relationship Id="rId25" Type="http://schemas.openxmlformats.org/officeDocument/2006/relationships/image" Target="../media/image13.png"/><Relationship Id="rId33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diagramColors" Target="../diagrams/colors1.xml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hivayogi.kerudi@gmail.com" TargetMode="External"/><Relationship Id="rId11" Type="http://schemas.openxmlformats.org/officeDocument/2006/relationships/hyperlink" Target="mailto:info@cvcblr.com" TargetMode="External"/><Relationship Id="rId24" Type="http://schemas.openxmlformats.org/officeDocument/2006/relationships/image" Target="../media/image12.jpeg"/><Relationship Id="rId32" Type="http://schemas.openxmlformats.org/officeDocument/2006/relationships/hyperlink" Target="mailto:support@verifworks.com" TargetMode="External"/><Relationship Id="rId5" Type="http://schemas.openxmlformats.org/officeDocument/2006/relationships/hyperlink" Target="http://www.invonics.com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image" Target="../media/image3.png"/><Relationship Id="rId19" Type="http://schemas.openxmlformats.org/officeDocument/2006/relationships/diagramQuickStyle" Target="../diagrams/quickStyle1.xml"/><Relationship Id="rId31" Type="http://schemas.openxmlformats.org/officeDocument/2006/relationships/image" Target="../media/image19.png"/><Relationship Id="rId4" Type="http://schemas.openxmlformats.org/officeDocument/2006/relationships/hyperlink" Target="http://www.verifworks.com" TargetMode="External"/><Relationship Id="rId9" Type="http://schemas.openxmlformats.org/officeDocument/2006/relationships/hyperlink" Target="mailto:bradq@invionics.com" TargetMode="External"/><Relationship Id="rId14" Type="http://schemas.openxmlformats.org/officeDocument/2006/relationships/image" Target="../media/image6.jpeg"/><Relationship Id="rId22" Type="http://schemas.openxmlformats.org/officeDocument/2006/relationships/image" Target="../media/image10.png"/><Relationship Id="rId27" Type="http://schemas.openxmlformats.org/officeDocument/2006/relationships/image" Target="../media/image15.gif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1082077" y="9938217"/>
            <a:ext cx="24165361" cy="1287548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OBJECTIVES</a:t>
            </a:r>
            <a:endParaRPr lang="en-US" sz="67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1076707" y="20320757"/>
            <a:ext cx="24170731" cy="1287548"/>
          </a:xfrm>
        </p:spPr>
        <p:txBody>
          <a:bodyPr/>
          <a:lstStyle/>
          <a:p>
            <a:pPr eaLnBrk="1" hangingPunct="1">
              <a:defRPr/>
            </a:pPr>
            <a:r>
              <a:rPr lang="en-US" sz="6700" dirty="0" smtClean="0"/>
              <a:t>UVM LINTER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5"/>
          </p:nvPr>
        </p:nvSpPr>
        <p:spPr>
          <a:xfrm>
            <a:off x="25724334" y="7380722"/>
            <a:ext cx="24168043" cy="1287548"/>
          </a:xfrm>
          <a:solidFill>
            <a:schemeClr val="bg1"/>
          </a:solidFill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SVA LINTER</a:t>
            </a:r>
            <a:endParaRPr lang="en-US" sz="670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25967023" y="20049387"/>
            <a:ext cx="23925353" cy="1284470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Design </a:t>
            </a:r>
            <a:r>
              <a:rPr lang="en-US" sz="6700" dirty="0"/>
              <a:t>Debug - Hierarchical Black-boxing Methodology - HBM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53"/>
          </p:nvPr>
        </p:nvSpPr>
        <p:spPr>
          <a:xfrm>
            <a:off x="12786163" y="907788"/>
            <a:ext cx="25634080" cy="300063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Increase productivity with Reflection API in Design Verification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56"/>
          </p:nvPr>
        </p:nvSpPr>
        <p:spPr>
          <a:xfrm>
            <a:off x="1082078" y="35303010"/>
            <a:ext cx="11704085" cy="8009389"/>
          </a:xfrm>
        </p:spPr>
        <p:txBody>
          <a:bodyPr/>
          <a:lstStyle/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itchFamily="34" charset="0"/>
              </a:rPr>
              <a:t>Reflection API: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Available in:</a:t>
            </a:r>
            <a:r>
              <a:rPr lang="en-US" sz="4000" b="0" u="none" dirty="0">
                <a:latin typeface="Trebuchet MS" pitchFamily="34" charset="0"/>
              </a:rPr>
              <a:t> </a:t>
            </a:r>
            <a:r>
              <a:rPr lang="en-US" sz="4000" b="0" u="none" dirty="0" smtClean="0">
                <a:latin typeface="Trebuchet MS" pitchFamily="34" charset="0"/>
              </a:rPr>
              <a:t>Verilog VPI, VHDL VHPI, E (IEEE 1647)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SystemVerilog, UVM – not yet fully defined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err="1" smtClean="0">
                <a:latin typeface="Trebuchet MS" pitchFamily="34" charset="0"/>
              </a:rPr>
              <a:t>Invionics’s</a:t>
            </a:r>
            <a:r>
              <a:rPr lang="en-US" sz="4000" b="0" u="none" dirty="0" smtClean="0">
                <a:latin typeface="Trebuchet MS" pitchFamily="34" charset="0"/>
              </a:rPr>
              <a:t> </a:t>
            </a:r>
            <a:r>
              <a:rPr lang="en-US" sz="4000" b="0" u="none" dirty="0" err="1" smtClean="0">
                <a:latin typeface="Trebuchet MS" pitchFamily="34" charset="0"/>
              </a:rPr>
              <a:t>Invio</a:t>
            </a:r>
            <a:r>
              <a:rPr lang="en-US" sz="4000" b="0" u="none" dirty="0" smtClean="0">
                <a:latin typeface="Trebuchet MS" pitchFamily="34" charset="0"/>
              </a:rPr>
              <a:t> provides Python API today in production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Debug API – </a:t>
            </a:r>
            <a:r>
              <a:rPr lang="en-US" sz="4000" b="0" u="none" dirty="0" err="1" smtClean="0">
                <a:latin typeface="Trebuchet MS" pitchFamily="34" charset="0"/>
              </a:rPr>
              <a:t>Novas</a:t>
            </a:r>
            <a:r>
              <a:rPr lang="en-US" sz="4000" b="0" u="none" dirty="0" smtClean="0">
                <a:latin typeface="Trebuchet MS" pitchFamily="34" charset="0"/>
              </a:rPr>
              <a:t> NPI</a:t>
            </a:r>
          </a:p>
          <a:p>
            <a:pPr algn="just" defTabSz="6023149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itchFamily="34" charset="0"/>
              </a:rPr>
              <a:t>“Apps” developed on top of these APIs:</a:t>
            </a:r>
          </a:p>
          <a:p>
            <a:pPr marL="457200" indent="-457200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SVA Linter</a:t>
            </a:r>
          </a:p>
          <a:p>
            <a:pPr marL="457200" indent="-457200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UVM Linter</a:t>
            </a:r>
          </a:p>
          <a:p>
            <a:pPr marL="457200" indent="-457200" algn="just" defTabSz="6023149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4000" b="0" u="none" dirty="0" smtClean="0">
                <a:latin typeface="Trebuchet MS" pitchFamily="34" charset="0"/>
              </a:rPr>
              <a:t>HBM – Hierarchical Black-boxing Methodology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57"/>
          </p:nvPr>
        </p:nvSpPr>
        <p:spPr>
          <a:xfrm>
            <a:off x="25732383" y="37747037"/>
            <a:ext cx="24159992" cy="1080722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nl-NL" dirty="0" smtClean="0"/>
              <a:t>REFERENCES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8"/>
          </p:nvPr>
        </p:nvSpPr>
        <p:spPr>
          <a:xfrm>
            <a:off x="26270655" y="38827759"/>
            <a:ext cx="24168047" cy="5434853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 smtClean="0"/>
              <a:t>Reflection API in computer programming -</a:t>
            </a:r>
            <a:r>
              <a:rPr lang="en-US" dirty="0" smtClean="0">
                <a:hlinkClick r:id="rId3"/>
              </a:rPr>
              <a:t>Wikipedia.org</a:t>
            </a:r>
          </a:p>
          <a:p>
            <a:pPr marL="742950" indent="-742950">
              <a:buAutoNum type="arabicPeriod"/>
            </a:pPr>
            <a:r>
              <a:rPr lang="en-US" dirty="0" smtClean="0"/>
              <a:t>Proc. of the IJCAI’95 Workshop on Reflection and </a:t>
            </a:r>
            <a:r>
              <a:rPr lang="en-US" dirty="0" err="1" smtClean="0"/>
              <a:t>Metalevel</a:t>
            </a:r>
            <a:r>
              <a:rPr lang="en-US" dirty="0" smtClean="0"/>
              <a:t> Architectures and their Applications in AI. pp. 29–38. August 1995</a:t>
            </a:r>
          </a:p>
          <a:p>
            <a:r>
              <a:rPr lang="en-US" dirty="0" smtClean="0"/>
              <a:t>3. An Introduction to Reflection-Oriented Programming </a:t>
            </a:r>
            <a:r>
              <a:rPr lang="en-US" i="1" dirty="0" smtClean="0"/>
              <a:t>Jonathan M. </a:t>
            </a:r>
            <a:r>
              <a:rPr lang="en-US" i="1" dirty="0" err="1" smtClean="0"/>
              <a:t>Sobel</a:t>
            </a:r>
            <a:r>
              <a:rPr lang="en-US" i="1" dirty="0" smtClean="0"/>
              <a:t> Daniel P. </a:t>
            </a:r>
            <a:r>
              <a:rPr lang="en-US" i="1" smtClean="0"/>
              <a:t>Friedman</a:t>
            </a:r>
            <a:endParaRPr lang="en-US" b="1" i="1" dirty="0" smtClean="0"/>
          </a:p>
          <a:p>
            <a:r>
              <a:rPr lang="sv-SE" dirty="0" smtClean="0"/>
              <a:t>4. Accellera UVM standard - http://accellera.org/activities/working-groups/uvm</a:t>
            </a:r>
          </a:p>
          <a:p>
            <a:r>
              <a:rPr lang="sv-SE" dirty="0" smtClean="0"/>
              <a:t>5. VerifWorks – </a:t>
            </a:r>
            <a:r>
              <a:rPr lang="sv-SE" dirty="0" smtClean="0">
                <a:hlinkClick r:id="rId4"/>
              </a:rPr>
              <a:t>http://www.verifworks.com</a:t>
            </a:r>
            <a:endParaRPr lang="sv-SE" dirty="0" smtClean="0"/>
          </a:p>
          <a:p>
            <a:r>
              <a:rPr lang="sv-SE" dirty="0" smtClean="0"/>
              <a:t>6. </a:t>
            </a:r>
            <a:r>
              <a:rPr lang="sv-SE" dirty="0" err="1" smtClean="0"/>
              <a:t>Invionics</a:t>
            </a:r>
            <a:r>
              <a:rPr lang="sv-SE" dirty="0" smtClean="0"/>
              <a:t> – </a:t>
            </a:r>
            <a:r>
              <a:rPr lang="sv-SE" dirty="0" smtClean="0">
                <a:hlinkClick r:id="rId5"/>
              </a:rPr>
              <a:t>http://www.invonics.com</a:t>
            </a:r>
            <a:r>
              <a:rPr lang="sv-SE" dirty="0" smtClean="0"/>
              <a:t> </a:t>
            </a:r>
            <a:endParaRPr lang="en-IN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601858" y="20588534"/>
            <a:ext cx="0" cy="11294163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601858" y="33472272"/>
            <a:ext cx="0" cy="11292263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601858" y="7573756"/>
            <a:ext cx="0" cy="11294163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40"/>
          <p:cNvSpPr>
            <a:spLocks noGrp="1"/>
          </p:cNvSpPr>
          <p:nvPr>
            <p:ph type="body" sz="quarter" idx="151"/>
          </p:nvPr>
        </p:nvSpPr>
        <p:spPr>
          <a:xfrm>
            <a:off x="9958038" y="3908423"/>
            <a:ext cx="26073867" cy="2021683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IN" sz="5600" dirty="0" smtClean="0"/>
              <a:t>     Shivayogi.V.kerudi</a:t>
            </a:r>
            <a:r>
              <a:rPr lang="en-IN" sz="5600" baseline="30000" dirty="0" smtClean="0"/>
              <a:t>1</a:t>
            </a:r>
            <a:r>
              <a:rPr lang="en-IN" sz="5600" dirty="0" smtClean="0"/>
              <a:t>, Vijay Mukund Srivastav</a:t>
            </a:r>
            <a:r>
              <a:rPr lang="en-IN" sz="5600" baseline="30000" dirty="0" smtClean="0"/>
              <a:t>1</a:t>
            </a:r>
            <a:r>
              <a:rPr lang="en-IN" sz="5600" dirty="0" smtClean="0"/>
              <a:t>, Vani S</a:t>
            </a:r>
            <a:r>
              <a:rPr lang="en-IN" sz="5600" baseline="30000" dirty="0" smtClean="0"/>
              <a:t>1</a:t>
            </a:r>
            <a:r>
              <a:rPr lang="en-IN" sz="5600" dirty="0" smtClean="0"/>
              <a:t>, Dr. Brad Quinton</a:t>
            </a:r>
            <a:r>
              <a:rPr lang="en-IN" sz="5600" baseline="30000" dirty="0" smtClean="0"/>
              <a:t>2</a:t>
            </a:r>
          </a:p>
          <a:p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shivayogi.kerudi@gmail.com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vijay@cvcblr.com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vani@cvcblr.com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bradq@invionics.com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IN" sz="5600" baseline="30000" dirty="0" smtClean="0"/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5600" baseline="30000" dirty="0" smtClean="0"/>
              <a:t>1</a:t>
            </a:r>
            <a:r>
              <a:rPr lang="en-US" sz="5600" dirty="0" smtClean="0"/>
              <a:t>VerifWorks, a CVC venture, </a:t>
            </a:r>
            <a:r>
              <a:rPr lang="en-US" sz="5600" baseline="30000" dirty="0" smtClean="0"/>
              <a:t>2</a:t>
            </a:r>
            <a:r>
              <a:rPr lang="en-US" sz="5600" dirty="0" smtClean="0"/>
              <a:t>Invionics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endParaRPr lang="en-US" sz="5600" dirty="0"/>
          </a:p>
        </p:txBody>
      </p:sp>
      <p:sp>
        <p:nvSpPr>
          <p:cNvPr id="100" name="Text Placeholder 35"/>
          <p:cNvSpPr>
            <a:spLocks noGrp="1"/>
          </p:cNvSpPr>
          <p:nvPr>
            <p:ph type="body" sz="quarter" idx="26"/>
          </p:nvPr>
        </p:nvSpPr>
        <p:spPr>
          <a:xfrm>
            <a:off x="6045198" y="11370342"/>
            <a:ext cx="18671411" cy="9048149"/>
          </a:xfrm>
        </p:spPr>
        <p:txBody>
          <a:bodyPr/>
          <a:lstStyle/>
          <a:p>
            <a:pPr algn="just">
              <a:defRPr/>
            </a:pPr>
            <a:r>
              <a:rPr lang="en-US" sz="3200" b="1" u="sng" dirty="0" smtClean="0"/>
              <a:t>In Verification: </a:t>
            </a:r>
            <a:r>
              <a:rPr lang="en-IN" sz="3200" dirty="0" smtClean="0"/>
              <a:t>Use reflection API to identify: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Adherence to UVM gudelines: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IN" sz="2900" dirty="0" smtClean="0"/>
              <a:t>Factory, macros, phasing etc.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Performance friendly coding patterns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IN" sz="2900" dirty="0" smtClean="0"/>
              <a:t>UVM objections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IN" sz="2900" dirty="0" smtClean="0"/>
              <a:t>SVA coding styles that kill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Reusability: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IN" sz="2900" dirty="0" smtClean="0"/>
              <a:t>Formal Verification (Model Checking) compatibility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IN" sz="2900" dirty="0" smtClean="0"/>
              <a:t>Emulation friendly code</a:t>
            </a:r>
            <a:endParaRPr lang="en-US" sz="2900" dirty="0" smtClean="0"/>
          </a:p>
          <a:p>
            <a:pPr algn="just">
              <a:defRPr/>
            </a:pPr>
            <a:r>
              <a:rPr lang="en-US" sz="3200" b="1" u="sng" dirty="0" smtClean="0"/>
              <a:t>Design Debug</a:t>
            </a:r>
            <a:r>
              <a:rPr lang="en-US" sz="3200" b="1" dirty="0" smtClean="0"/>
              <a:t>: Introspect dump files via </a:t>
            </a:r>
            <a:r>
              <a:rPr lang="en-US" sz="3200" b="1" u="sng" dirty="0" smtClean="0"/>
              <a:t>interoperable</a:t>
            </a:r>
            <a:r>
              <a:rPr lang="en-US" sz="3200" b="1" dirty="0" smtClean="0"/>
              <a:t>, standard API</a:t>
            </a:r>
            <a:endParaRPr lang="en-IN" sz="3200" b="1" dirty="0" smtClean="0"/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 Extracting values of selected nodes, scopes from a wave dump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 Comparing a set of nodes and/or scopes between golden and modified design representations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IN" sz="3200" dirty="0" smtClean="0"/>
              <a:t> Traverse the design hierarchy and do this process iteratively across the entire design</a:t>
            </a:r>
          </a:p>
          <a:p>
            <a:pPr algn="just">
              <a:defRPr/>
            </a:pPr>
            <a:endParaRPr lang="en-US" sz="32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104" name="Text Placeholder 45"/>
          <p:cNvSpPr>
            <a:spLocks noGrp="1"/>
          </p:cNvSpPr>
          <p:nvPr>
            <p:ph type="body" sz="quarter" idx="158"/>
          </p:nvPr>
        </p:nvSpPr>
        <p:spPr>
          <a:xfrm>
            <a:off x="25552184" y="33203972"/>
            <a:ext cx="24168047" cy="4151425"/>
          </a:xfrm>
        </p:spPr>
        <p:txBody>
          <a:bodyPr/>
          <a:lstStyle/>
          <a:p>
            <a:pPr marL="720735" indent="-720735" algn="just"/>
            <a:r>
              <a:rPr lang="en-US" b="1" u="sng" dirty="0" smtClean="0"/>
              <a:t>Automate </a:t>
            </a:r>
            <a:r>
              <a:rPr lang="en-US" b="1" u="sng" dirty="0"/>
              <a:t>d</a:t>
            </a:r>
            <a:r>
              <a:rPr lang="en-US" b="1" u="sng" dirty="0" smtClean="0"/>
              <a:t>ebug process: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Hierarchical Black-boxing Methodology </a:t>
            </a:r>
            <a:r>
              <a:rPr lang="en-US" sz="4000" dirty="0" smtClean="0"/>
              <a:t>– application of Debug API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Testcase</a:t>
            </a:r>
            <a:r>
              <a:rPr lang="en-US" sz="4000" dirty="0"/>
              <a:t> </a:t>
            </a:r>
            <a:r>
              <a:rPr lang="en-US" sz="4000" dirty="0" smtClean="0"/>
              <a:t>extraction from a dump is another application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Automate the common, lower level tasks.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Huge productivity benefits up to 10X on the debug phase of the project.</a:t>
            </a:r>
            <a:endParaRPr lang="en-US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686910" y="46300366"/>
            <a:ext cx="7670845" cy="36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Text Placeholder 46"/>
          <p:cNvSpPr>
            <a:spLocks noGrp="1"/>
          </p:cNvSpPr>
          <p:nvPr>
            <p:ph type="body" sz="quarter" idx="159"/>
          </p:nvPr>
        </p:nvSpPr>
        <p:spPr>
          <a:xfrm>
            <a:off x="29689806" y="45960878"/>
            <a:ext cx="12579804" cy="5176321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CVC Pvt.Ltd.,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#422, Vibhu Complex, 2nd Floor,</a:t>
            </a:r>
            <a:br>
              <a:rPr lang="en-US" sz="3600" dirty="0" smtClean="0"/>
            </a:br>
            <a:r>
              <a:rPr lang="en-US" sz="3600" dirty="0" smtClean="0"/>
              <a:t>27th Main, Sector I, HSR Layout</a:t>
            </a:r>
            <a:br>
              <a:rPr lang="en-US" sz="3600" dirty="0" smtClean="0"/>
            </a:br>
            <a:r>
              <a:rPr lang="en-US" sz="3600" dirty="0" smtClean="0"/>
              <a:t>Bangalore 560102, Karnataka, India</a:t>
            </a:r>
            <a:br>
              <a:rPr lang="en-US" sz="3600" dirty="0" smtClean="0"/>
            </a:br>
            <a:r>
              <a:rPr lang="en-US" sz="3600" dirty="0" smtClean="0"/>
              <a:t>ph: +91-80-42134156, +91-9620209226,</a:t>
            </a:r>
            <a:br>
              <a:rPr lang="en-US" sz="3600" dirty="0" smtClean="0"/>
            </a:br>
            <a:r>
              <a:rPr lang="en-US" sz="3600" dirty="0" smtClean="0"/>
              <a:t>fax: +91-80-42134156</a:t>
            </a:r>
            <a:br>
              <a:rPr lang="en-US" sz="3600" dirty="0" smtClean="0"/>
            </a:br>
            <a:r>
              <a:rPr lang="en-US" sz="3600" dirty="0" smtClean="0">
                <a:hlinkClick r:id="rId11"/>
              </a:rPr>
              <a:t>info@cvcblr.com</a:t>
            </a:r>
            <a:r>
              <a:rPr lang="en-US" sz="3600" dirty="0" smtClean="0"/>
              <a:t>, www.cvcblr.com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84" name="TextBox 83"/>
          <p:cNvSpPr txBox="1"/>
          <p:nvPr/>
        </p:nvSpPr>
        <p:spPr>
          <a:xfrm>
            <a:off x="1790928" y="7573756"/>
            <a:ext cx="20345172" cy="210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         </a:t>
            </a:r>
            <a:r>
              <a:rPr lang="en-US" sz="6700" b="1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REQUIREMENTS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Quality check on DV code – SVA &amp; UVM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Debug automation through interoperable scripting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78292" y="20418972"/>
            <a:ext cx="23570909" cy="11561940"/>
            <a:chOff x="1478292" y="20046437"/>
            <a:chExt cx="23570909" cy="11561940"/>
          </a:xfrm>
        </p:grpSpPr>
        <p:grpSp>
          <p:nvGrpSpPr>
            <p:cNvPr id="57" name="Group 56"/>
            <p:cNvGrpSpPr/>
            <p:nvPr/>
          </p:nvGrpSpPr>
          <p:grpSpPr>
            <a:xfrm>
              <a:off x="1478292" y="20046437"/>
              <a:ext cx="23570909" cy="11561940"/>
              <a:chOff x="1478292" y="20320757"/>
              <a:chExt cx="23570909" cy="1156194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478292" y="20320757"/>
                <a:ext cx="23570909" cy="11561940"/>
                <a:chOff x="25012025" y="7758688"/>
                <a:chExt cx="24248101" cy="11561940"/>
              </a:xfrm>
            </p:grpSpPr>
            <p:sp>
              <p:nvSpPr>
                <p:cNvPr id="69" name="Flowchart: Document 68"/>
                <p:cNvSpPr/>
                <p:nvPr/>
              </p:nvSpPr>
              <p:spPr>
                <a:xfrm flipH="1">
                  <a:off x="42028979" y="7758688"/>
                  <a:ext cx="7231147" cy="11561940"/>
                </a:xfrm>
                <a:prstGeom prst="flowChartDocument">
                  <a:avLst/>
                </a:prstGeom>
                <a:solidFill>
                  <a:srgbClr val="E3E9E5"/>
                </a:solidFill>
                <a:ln>
                  <a:solidFill>
                    <a:srgbClr val="92D050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1400" dirty="0" smtClean="0"/>
                </a:p>
                <a:p>
                  <a:endParaRPr lang="en-US" sz="1400" dirty="0" smtClean="0"/>
                </a:p>
                <a:p>
                  <a:endParaRPr lang="en-US" sz="1400" dirty="0" smtClean="0"/>
                </a:p>
                <a:p>
                  <a:endParaRPr lang="en-US" sz="1400" dirty="0" smtClean="0">
                    <a:solidFill>
                      <a:srgbClr val="0070C0"/>
                    </a:solidFill>
                  </a:endParaRPr>
                </a:p>
                <a:p>
                  <a:endParaRPr lang="en-US" sz="1400" dirty="0" smtClean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71" name="Group 46"/>
                <p:cNvGrpSpPr/>
                <p:nvPr/>
              </p:nvGrpSpPr>
              <p:grpSpPr>
                <a:xfrm>
                  <a:off x="25012025" y="7850128"/>
                  <a:ext cx="23905955" cy="11402799"/>
                  <a:chOff x="25012025" y="7850128"/>
                  <a:chExt cx="23905955" cy="11402799"/>
                </a:xfrm>
              </p:grpSpPr>
              <p:sp>
                <p:nvSpPr>
                  <p:cNvPr id="80" name="Flowchart: Process 79"/>
                  <p:cNvSpPr/>
                  <p:nvPr/>
                </p:nvSpPr>
                <p:spPr bwMode="auto">
                  <a:xfrm>
                    <a:off x="34168874" y="9053278"/>
                    <a:ext cx="7290663" cy="10199649"/>
                  </a:xfrm>
                  <a:prstGeom prst="flowChartProcess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Flowchart: Document 82"/>
                  <p:cNvSpPr/>
                  <p:nvPr/>
                </p:nvSpPr>
                <p:spPr>
                  <a:xfrm>
                    <a:off x="25012025" y="8490336"/>
                    <a:ext cx="7453707" cy="10274392"/>
                  </a:xfrm>
                  <a:prstGeom prst="flowChartDocument">
                    <a:avLst/>
                  </a:prstGeom>
                  <a:solidFill>
                    <a:srgbClr val="E3E9E5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t" anchorCtr="0"/>
                  <a:lstStyle/>
                  <a:p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class s2p_driver extends uvm_driver #(s2p_xactn);</a:t>
                    </a:r>
                  </a:p>
                  <a:p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88" name="Flowchart: Punched Tape 87"/>
                  <p:cNvSpPr/>
                  <p:nvPr/>
                </p:nvSpPr>
                <p:spPr bwMode="auto">
                  <a:xfrm>
                    <a:off x="46299314" y="7850128"/>
                    <a:ext cx="2618666" cy="1862293"/>
                  </a:xfrm>
                  <a:prstGeom prst="flowChartPunchedTap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lang="en-US" sz="3600" b="1" dirty="0" smtClean="0">
                      <a:solidFill>
                        <a:srgbClr val="002060"/>
                      </a:solidFill>
                      <a:latin typeface="Arial" charset="0"/>
                    </a:endParaRPr>
                  </a:p>
                  <a:p>
                    <a:pPr marL="0" marR="0" indent="0" algn="ctr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lang="en-US" sz="3600" b="1" dirty="0" smtClean="0">
                        <a:solidFill>
                          <a:srgbClr val="002060"/>
                        </a:solidFill>
                        <a:latin typeface="Arial" charset="0"/>
                      </a:rPr>
                      <a:t>Output</a:t>
                    </a:r>
                  </a:p>
                </p:txBody>
              </p:sp>
            </p:grpSp>
          </p:grp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8895837" y="22272791"/>
                <a:ext cx="5820774" cy="7253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1669511" y="21741048"/>
              <a:ext cx="8288527" cy="8960394"/>
              <a:chOff x="1669511" y="21741048"/>
              <a:chExt cx="8288527" cy="8960394"/>
            </a:xfrm>
          </p:grpSpPr>
          <p:sp>
            <p:nvSpPr>
              <p:cNvPr id="92" name="Flowchart: Document 91"/>
              <p:cNvSpPr/>
              <p:nvPr/>
            </p:nvSpPr>
            <p:spPr>
              <a:xfrm>
                <a:off x="1669511" y="21741048"/>
                <a:ext cx="7498348" cy="8960394"/>
              </a:xfrm>
              <a:prstGeom prst="flowChartDocument">
                <a:avLst/>
              </a:prstGeom>
              <a:solidFill>
                <a:srgbClr val="E3E9E5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class s2p_sequencer extends uvm_sequencer #(x2p_xactn)</a:t>
                </a:r>
              </a:p>
              <a:p>
                <a:r>
                  <a:rPr lang="en-US" sz="9600" dirty="0" smtClean="0"/>
                  <a:t> </a:t>
                </a:r>
              </a:p>
            </p:txBody>
          </p:sp>
          <p:sp>
            <p:nvSpPr>
              <p:cNvPr id="94" name="Flowchart: Document 93"/>
              <p:cNvSpPr/>
              <p:nvPr/>
            </p:nvSpPr>
            <p:spPr>
              <a:xfrm>
                <a:off x="1938853" y="22451418"/>
                <a:ext cx="7353072" cy="7411625"/>
              </a:xfrm>
              <a:prstGeom prst="flowChartDocument">
                <a:avLst/>
              </a:prstGeom>
              <a:solidFill>
                <a:srgbClr val="E3E9E5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 smtClean="0"/>
                  <a:t>class s2p_env extends uvm_env;</a:t>
                </a:r>
              </a:p>
              <a:p>
                <a:endParaRPr lang="en-US" sz="9600" dirty="0" smtClean="0"/>
              </a:p>
            </p:txBody>
          </p:sp>
          <p:sp>
            <p:nvSpPr>
              <p:cNvPr id="97" name="Flowchart: Document 96"/>
              <p:cNvSpPr/>
              <p:nvPr/>
            </p:nvSpPr>
            <p:spPr>
              <a:xfrm>
                <a:off x="2187505" y="23181330"/>
                <a:ext cx="7353072" cy="5983217"/>
              </a:xfrm>
              <a:prstGeom prst="flowChartDocument">
                <a:avLst/>
              </a:prstGeom>
              <a:solidFill>
                <a:srgbClr val="E3E9E5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 smtClean="0"/>
                  <a:t>class s2p_base_test extends uvm_test;</a:t>
                </a:r>
              </a:p>
              <a:p>
                <a:endParaRPr lang="en-US" sz="9600" dirty="0" smtClean="0"/>
              </a:p>
            </p:txBody>
          </p:sp>
          <p:sp>
            <p:nvSpPr>
              <p:cNvPr id="102" name="Flowchart: Document 101"/>
              <p:cNvSpPr/>
              <p:nvPr/>
            </p:nvSpPr>
            <p:spPr>
              <a:xfrm>
                <a:off x="2380009" y="23867550"/>
                <a:ext cx="7353072" cy="4772042"/>
              </a:xfrm>
              <a:prstGeom prst="flowChartDocument">
                <a:avLst/>
              </a:prstGeom>
              <a:solidFill>
                <a:srgbClr val="E3E9E5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 smtClean="0"/>
                  <a:t>class s2p_scoreboard extends uvm_scoreboard;</a:t>
                </a:r>
              </a:p>
              <a:p>
                <a:endParaRPr lang="en-US" sz="9600" dirty="0" smtClean="0"/>
              </a:p>
            </p:txBody>
          </p:sp>
          <p:sp>
            <p:nvSpPr>
              <p:cNvPr id="91" name="Flowchart: Document 90"/>
              <p:cNvSpPr/>
              <p:nvPr/>
            </p:nvSpPr>
            <p:spPr>
              <a:xfrm>
                <a:off x="2504331" y="24496359"/>
                <a:ext cx="7453707" cy="3320652"/>
              </a:xfrm>
              <a:prstGeom prst="flowChartDocument">
                <a:avLst/>
              </a:prstGeom>
              <a:solidFill>
                <a:srgbClr val="E3E9E5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800" dirty="0" smtClean="0"/>
                  <a:t>class s2p_agent extends uvm_agent;</a:t>
                </a:r>
              </a:p>
              <a:p>
                <a:r>
                  <a:rPr lang="en-US" sz="2800" dirty="0" err="1" smtClean="0"/>
                  <a:t>uvm_active_passive_enum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is_active</a:t>
                </a:r>
                <a:r>
                  <a:rPr lang="en-US" sz="2800" dirty="0" smtClean="0"/>
                  <a:t>;</a:t>
                </a:r>
              </a:p>
              <a:p>
                <a:r>
                  <a:rPr lang="en-US" sz="2800" dirty="0" smtClean="0"/>
                  <a:t>  s2p_sequencer sequencer;</a:t>
                </a:r>
              </a:p>
              <a:p>
                <a:r>
                  <a:rPr lang="en-US" sz="2800" dirty="0" smtClean="0"/>
                  <a:t>  s2p_driver driver;</a:t>
                </a:r>
              </a:p>
              <a:p>
                <a:r>
                  <a:rPr lang="en-US" sz="2800" dirty="0" smtClean="0"/>
                  <a:t>  s2p_ser_mon </a:t>
                </a:r>
                <a:r>
                  <a:rPr lang="en-US" sz="2800" dirty="0" err="1" smtClean="0"/>
                  <a:t>ser_monitor</a:t>
                </a:r>
                <a:r>
                  <a:rPr lang="en-US" sz="2800" dirty="0" smtClean="0"/>
                  <a:t>;</a:t>
                </a:r>
              </a:p>
              <a:p>
                <a:r>
                  <a:rPr lang="en-US" sz="2800" dirty="0" smtClean="0"/>
                  <a:t>  s2p_scoreboard </a:t>
                </a:r>
                <a:r>
                  <a:rPr lang="en-US" sz="2800" dirty="0" err="1" smtClean="0"/>
                  <a:t>m_scoreboard</a:t>
                </a:r>
                <a:r>
                  <a:rPr lang="en-US" sz="2800" dirty="0" smtClean="0"/>
                  <a:t>;</a:t>
                </a:r>
              </a:p>
              <a:p>
                <a:r>
                  <a:rPr lang="en-US" sz="2800" dirty="0" smtClean="0"/>
                  <a:t>  s2p_fcov s2p_fcov_h;</a:t>
                </a:r>
              </a:p>
            </p:txBody>
          </p:sp>
        </p:grpSp>
      </p:grpSp>
      <p:sp>
        <p:nvSpPr>
          <p:cNvPr id="103" name="Flowchart: Punched Tape 102"/>
          <p:cNvSpPr/>
          <p:nvPr/>
        </p:nvSpPr>
        <p:spPr bwMode="auto">
          <a:xfrm>
            <a:off x="6883258" y="20441075"/>
            <a:ext cx="2680865" cy="1862293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3600" b="1" dirty="0" smtClean="0">
              <a:solidFill>
                <a:srgbClr val="002060"/>
              </a:solidFill>
              <a:latin typeface="Arial" charset="0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Input</a:t>
            </a:r>
          </a:p>
        </p:txBody>
      </p:sp>
      <p:sp>
        <p:nvSpPr>
          <p:cNvPr id="106" name="AutoShape 5"/>
          <p:cNvSpPr>
            <a:spLocks noChangeArrowheads="1"/>
          </p:cNvSpPr>
          <p:nvPr/>
        </p:nvSpPr>
        <p:spPr bwMode="auto">
          <a:xfrm flipH="1">
            <a:off x="9540577" y="25170123"/>
            <a:ext cx="1215110" cy="2185639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5"/>
          <p:cNvSpPr>
            <a:spLocks noChangeArrowheads="1"/>
          </p:cNvSpPr>
          <p:nvPr/>
        </p:nvSpPr>
        <p:spPr bwMode="auto">
          <a:xfrm flipH="1">
            <a:off x="17295718" y="25230688"/>
            <a:ext cx="1215110" cy="2185639"/>
          </a:xfrm>
          <a:prstGeom prst="leftArrow">
            <a:avLst>
              <a:gd name="adj1" fmla="val 50000"/>
              <a:gd name="adj2" fmla="val 49995"/>
            </a:avLst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9689806" y="7737123"/>
            <a:ext cx="16609508" cy="11130796"/>
            <a:chOff x="29689806" y="7737123"/>
            <a:chExt cx="16609508" cy="11130796"/>
          </a:xfrm>
        </p:grpSpPr>
        <p:grpSp>
          <p:nvGrpSpPr>
            <p:cNvPr id="47" name="Group 46"/>
            <p:cNvGrpSpPr/>
            <p:nvPr/>
          </p:nvGrpSpPr>
          <p:grpSpPr>
            <a:xfrm>
              <a:off x="29689806" y="7737123"/>
              <a:ext cx="16609508" cy="11130796"/>
              <a:chOff x="29689806" y="7737123"/>
              <a:chExt cx="16609508" cy="11130796"/>
            </a:xfrm>
          </p:grpSpPr>
          <p:sp>
            <p:nvSpPr>
              <p:cNvPr id="98" name="Flowchart: Process 97"/>
              <p:cNvSpPr/>
              <p:nvPr/>
            </p:nvSpPr>
            <p:spPr bwMode="auto">
              <a:xfrm>
                <a:off x="34168874" y="8668270"/>
                <a:ext cx="7290663" cy="10199649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Flowchart: Punched Tape 50"/>
              <p:cNvSpPr/>
              <p:nvPr/>
            </p:nvSpPr>
            <p:spPr bwMode="auto">
              <a:xfrm>
                <a:off x="29689806" y="7850128"/>
                <a:ext cx="2680865" cy="1862293"/>
              </a:xfrm>
              <a:prstGeom prst="flowChartPunchedTap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lang="en-US" sz="3600" b="1" dirty="0" smtClean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marR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Arial" charset="0"/>
                  </a:rPr>
                  <a:t>Input  file </a:t>
                </a:r>
              </a:p>
            </p:txBody>
          </p:sp>
          <p:sp>
            <p:nvSpPr>
              <p:cNvPr id="52" name="Flowchart: Punched Tape 51"/>
              <p:cNvSpPr/>
              <p:nvPr/>
            </p:nvSpPr>
            <p:spPr bwMode="auto">
              <a:xfrm>
                <a:off x="43680648" y="7737123"/>
                <a:ext cx="2618666" cy="1862293"/>
              </a:xfrm>
              <a:prstGeom prst="flowChartPunchedTap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lang="en-US" sz="3600" b="1" dirty="0" smtClean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marR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Arial" charset="0"/>
                  </a:rPr>
                  <a:t>Output</a:t>
                </a:r>
              </a:p>
            </p:txBody>
          </p:sp>
          <p:sp>
            <p:nvSpPr>
              <p:cNvPr id="109" name="AutoShape 5"/>
              <p:cNvSpPr>
                <a:spLocks noChangeArrowheads="1"/>
              </p:cNvSpPr>
              <p:nvPr/>
            </p:nvSpPr>
            <p:spPr bwMode="auto">
              <a:xfrm flipH="1">
                <a:off x="33010751" y="13039548"/>
                <a:ext cx="1215110" cy="2185639"/>
              </a:xfrm>
              <a:prstGeom prst="leftArrow">
                <a:avLst>
                  <a:gd name="adj1" fmla="val 50000"/>
                  <a:gd name="adj2" fmla="val 49995"/>
                </a:avLst>
              </a:prstGeom>
              <a:solidFill>
                <a:srgbClr val="FFFF00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 flipH="1">
              <a:off x="40935551" y="13191948"/>
              <a:ext cx="1215110" cy="2185639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FFF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" name="Picture 3" descr="reflection_API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0" t="13306" r="17930" b="10405"/>
          <a:stretch/>
        </p:blipFill>
        <p:spPr>
          <a:xfrm>
            <a:off x="1265469" y="11738646"/>
            <a:ext cx="4779729" cy="2906604"/>
          </a:xfrm>
          <a:prstGeom prst="rect">
            <a:avLst/>
          </a:prstGeom>
        </p:spPr>
      </p:pic>
      <p:pic>
        <p:nvPicPr>
          <p:cNvPr id="5" name="Picture 4" descr="introspective-life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511" y="16408400"/>
            <a:ext cx="2623090" cy="2538588"/>
          </a:xfrm>
          <a:prstGeom prst="rect">
            <a:avLst/>
          </a:prstGeom>
        </p:spPr>
      </p:pic>
      <p:pic>
        <p:nvPicPr>
          <p:cNvPr id="6" name="Picture 5" descr="Rules5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3724" y="27499640"/>
            <a:ext cx="4876800" cy="3194304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0962353" y="22449516"/>
            <a:ext cx="6096000" cy="4064000"/>
            <a:chOff x="1681678" y="1270000"/>
            <a:chExt cx="6096000" cy="4064000"/>
          </a:xfrm>
        </p:grpSpPr>
        <p:grpSp>
          <p:nvGrpSpPr>
            <p:cNvPr id="74" name="Group 73"/>
            <p:cNvGrpSpPr/>
            <p:nvPr/>
          </p:nvGrpSpPr>
          <p:grpSpPr>
            <a:xfrm>
              <a:off x="1681678" y="1270000"/>
              <a:ext cx="6096000" cy="4064000"/>
              <a:chOff x="1524000" y="1397000"/>
              <a:chExt cx="6096000" cy="4064000"/>
            </a:xfrm>
          </p:grpSpPr>
          <p:pic>
            <p:nvPicPr>
              <p:cNvPr id="76" name="Picture 75" descr="Screen Shot 2015-08-31 at 6.03.57 am.png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687" t="38056" r="60590" b="38333"/>
              <a:stretch/>
            </p:blipFill>
            <p:spPr>
              <a:xfrm>
                <a:off x="3873500" y="2541171"/>
                <a:ext cx="2102082" cy="760829"/>
              </a:xfrm>
              <a:prstGeom prst="rect">
                <a:avLst/>
              </a:prstGeom>
            </p:spPr>
          </p:pic>
          <p:graphicFrame>
            <p:nvGraphicFramePr>
              <p:cNvPr id="77" name="Diagram 76"/>
              <p:cNvGraphicFramePr/>
              <p:nvPr>
                <p:extLst>
                  <p:ext uri="{D42A27DB-BD31-4B8C-83A1-F6EECF244321}">
                    <p14:modId xmlns:p14="http://schemas.microsoft.com/office/powerpoint/2010/main" xmlns="" val="2247196373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  <p:pic>
            <p:nvPicPr>
              <p:cNvPr id="78" name="Picture 77" descr="UVM_Logo.jpg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2151" y="1946551"/>
                <a:ext cx="804349" cy="594620"/>
              </a:xfrm>
              <a:prstGeom prst="rect">
                <a:avLst/>
              </a:prstGeom>
            </p:spPr>
          </p:pic>
          <p:pic>
            <p:nvPicPr>
              <p:cNvPr id="79" name="Content Placeholder 7"/>
              <p:cNvPicPr>
                <a:picLocks noChangeAspect="1"/>
              </p:cNvPicPr>
              <p:nvPr/>
            </p:nvPicPr>
            <p:blipFill rotWithShape="1">
              <a:blip r:embed="rId22" cstate="print"/>
              <a:srcRect l="3318" t="9606" r="5632" b="9606"/>
              <a:stretch/>
            </p:blipFill>
            <p:spPr>
              <a:xfrm>
                <a:off x="1672151" y="4254500"/>
                <a:ext cx="946152" cy="80962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75" name="Picture 74" descr="factory.pn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173" y="2860605"/>
              <a:ext cx="1098009" cy="9003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96" name="Content Placeholder 3" descr="sva3rdE_cover.jpg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23" t="5759" b="5759"/>
          <a:stretch/>
        </p:blipFill>
        <p:spPr>
          <a:xfrm>
            <a:off x="35600090" y="11738646"/>
            <a:ext cx="4821540" cy="6843100"/>
          </a:xfrm>
          <a:prstGeom prst="rect">
            <a:avLst/>
          </a:prstGeom>
        </p:spPr>
      </p:pic>
      <p:pic>
        <p:nvPicPr>
          <p:cNvPr id="8" name="Picture 7" descr="rule-icon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05"/>
          <a:stretch/>
        </p:blipFill>
        <p:spPr>
          <a:xfrm>
            <a:off x="42695636" y="9938218"/>
            <a:ext cx="5528054" cy="7650152"/>
          </a:xfrm>
          <a:prstGeom prst="rect">
            <a:avLst/>
          </a:prstGeom>
        </p:spPr>
      </p:pic>
      <p:pic>
        <p:nvPicPr>
          <p:cNvPr id="9" name="Picture 8" descr="SVA_2012_code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0655" y="9599416"/>
            <a:ext cx="6731000" cy="4216400"/>
          </a:xfrm>
          <a:prstGeom prst="rect">
            <a:avLst/>
          </a:prstGeom>
        </p:spPr>
      </p:pic>
      <p:pic>
        <p:nvPicPr>
          <p:cNvPr id="10" name="Picture 9" descr="SVA_axi_code.gi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0656" y="14303112"/>
            <a:ext cx="6404454" cy="4278634"/>
          </a:xfrm>
          <a:prstGeom prst="rect">
            <a:avLst/>
          </a:prstGeom>
        </p:spPr>
      </p:pic>
      <p:grpSp>
        <p:nvGrpSpPr>
          <p:cNvPr id="134" name="Group 133"/>
          <p:cNvGrpSpPr/>
          <p:nvPr/>
        </p:nvGrpSpPr>
        <p:grpSpPr>
          <a:xfrm>
            <a:off x="26631935" y="22107160"/>
            <a:ext cx="3125932" cy="3233872"/>
            <a:chOff x="2087562" y="2365373"/>
            <a:chExt cx="3508375" cy="2794000"/>
          </a:xfrm>
        </p:grpSpPr>
        <p:sp>
          <p:nvSpPr>
            <p:cNvPr id="135" name="Rectangle 134"/>
            <p:cNvSpPr/>
            <p:nvPr/>
          </p:nvSpPr>
          <p:spPr>
            <a:xfrm>
              <a:off x="2087562" y="2365373"/>
              <a:ext cx="3508375" cy="27940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Snip Same Side Corner Rectangle 135"/>
            <p:cNvSpPr/>
            <p:nvPr/>
          </p:nvSpPr>
          <p:spPr>
            <a:xfrm>
              <a:off x="2674938" y="3021009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IP1</a:t>
              </a:r>
            </a:p>
          </p:txBody>
        </p:sp>
        <p:sp>
          <p:nvSpPr>
            <p:cNvPr id="137" name="Snip Same Side Corner Rectangle 136"/>
            <p:cNvSpPr/>
            <p:nvPr/>
          </p:nvSpPr>
          <p:spPr>
            <a:xfrm>
              <a:off x="4548187" y="2441573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IP2</a:t>
              </a:r>
            </a:p>
          </p:txBody>
        </p:sp>
        <p:sp>
          <p:nvSpPr>
            <p:cNvPr id="138" name="Snip Same Side Corner Rectangle 137"/>
            <p:cNvSpPr/>
            <p:nvPr/>
          </p:nvSpPr>
          <p:spPr>
            <a:xfrm>
              <a:off x="4548187" y="3814761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IP3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563874" y="27355762"/>
            <a:ext cx="3125932" cy="2847545"/>
            <a:chOff x="2087562" y="2365373"/>
            <a:chExt cx="3508375" cy="2794000"/>
          </a:xfrm>
        </p:grpSpPr>
        <p:sp>
          <p:nvSpPr>
            <p:cNvPr id="150" name="Rectangle 149"/>
            <p:cNvSpPr/>
            <p:nvPr/>
          </p:nvSpPr>
          <p:spPr>
            <a:xfrm>
              <a:off x="2087562" y="2365373"/>
              <a:ext cx="3508375" cy="2794000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Snip Same Side Corner Rectangle 150"/>
            <p:cNvSpPr/>
            <p:nvPr/>
          </p:nvSpPr>
          <p:spPr>
            <a:xfrm>
              <a:off x="2674938" y="3021009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IP1</a:t>
              </a:r>
            </a:p>
          </p:txBody>
        </p:sp>
        <p:sp>
          <p:nvSpPr>
            <p:cNvPr id="152" name="Snip Same Side Corner Rectangle 151"/>
            <p:cNvSpPr/>
            <p:nvPr/>
          </p:nvSpPr>
          <p:spPr>
            <a:xfrm>
              <a:off x="4548187" y="2441573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IP2</a:t>
              </a:r>
            </a:p>
          </p:txBody>
        </p:sp>
        <p:sp>
          <p:nvSpPr>
            <p:cNvPr id="153" name="Snip Same Side Corner Rectangle 152"/>
            <p:cNvSpPr/>
            <p:nvPr/>
          </p:nvSpPr>
          <p:spPr>
            <a:xfrm>
              <a:off x="4548187" y="3814761"/>
              <a:ext cx="1047750" cy="1158875"/>
            </a:xfrm>
            <a:prstGeom prst="snip2Same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110745" y="23617050"/>
            <a:ext cx="1686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Zapf Dingbats"/>
                <a:ea typeface="Zapf Dingbats"/>
                <a:cs typeface="Zapf Dingbats"/>
              </a:rPr>
              <a:t>✔</a:t>
            </a:r>
            <a:endParaRPr lang="en-US" sz="8000" dirty="0"/>
          </a:p>
        </p:txBody>
      </p:sp>
      <p:sp>
        <p:nvSpPr>
          <p:cNvPr id="12" name="Rectangle 11"/>
          <p:cNvSpPr/>
          <p:nvPr/>
        </p:nvSpPr>
        <p:spPr>
          <a:xfrm>
            <a:off x="29757867" y="28453726"/>
            <a:ext cx="1793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Zapf Dingbats"/>
                <a:ea typeface="Zapf Dingbats"/>
                <a:cs typeface="Zapf Dingbats"/>
              </a:rPr>
              <a:t>✖</a:t>
            </a:r>
            <a:endParaRPr lang="en-US" sz="8000" dirty="0"/>
          </a:p>
        </p:txBody>
      </p:sp>
      <p:pic>
        <p:nvPicPr>
          <p:cNvPr id="158" name="Picture 157" descr="introspective-lif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5110" y="22209969"/>
            <a:ext cx="1632505" cy="2435439"/>
          </a:xfrm>
          <a:prstGeom prst="rect">
            <a:avLst/>
          </a:prstGeom>
        </p:spPr>
      </p:pic>
      <p:pic>
        <p:nvPicPr>
          <p:cNvPr id="159" name="Picture 158" descr="verdi-ds-fig6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01853" y="26636312"/>
            <a:ext cx="4730052" cy="4331635"/>
          </a:xfrm>
          <a:prstGeom prst="rect">
            <a:avLst/>
          </a:prstGeom>
        </p:spPr>
      </p:pic>
      <p:sp>
        <p:nvSpPr>
          <p:cNvPr id="160" name="Content Placeholder 2"/>
          <p:cNvSpPr>
            <a:spLocks noGrp="1"/>
          </p:cNvSpPr>
          <p:nvPr/>
        </p:nvSpPr>
        <p:spPr>
          <a:xfrm>
            <a:off x="36031905" y="21898833"/>
            <a:ext cx="5575300" cy="99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kern="1200" dirty="0" smtClean="0"/>
              <a:t>Apply </a:t>
            </a:r>
            <a:r>
              <a:rPr lang="en-US" sz="4800" i="1" kern="1200" dirty="0" smtClean="0"/>
              <a:t>what-if </a:t>
            </a:r>
            <a:r>
              <a:rPr lang="en-US" sz="4800" kern="1200" dirty="0" smtClean="0"/>
              <a:t>analysis</a:t>
            </a:r>
          </a:p>
          <a:p>
            <a:r>
              <a:rPr lang="en-US" sz="4800" kern="1200" dirty="0" smtClean="0"/>
              <a:t>If the inputs to “</a:t>
            </a:r>
            <a:r>
              <a:rPr lang="en-US" sz="4800" b="1" i="1" kern="1200" dirty="0" smtClean="0"/>
              <a:t>IP3</a:t>
            </a:r>
            <a:r>
              <a:rPr lang="en-US" sz="4800" kern="1200" dirty="0" smtClean="0"/>
              <a:t>” were same as in RTL model – will the outputs match?</a:t>
            </a:r>
          </a:p>
          <a:p>
            <a:pPr lvl="1"/>
            <a:r>
              <a:rPr lang="en-US" sz="4400" kern="1200" dirty="0" smtClean="0"/>
              <a:t>Yes? </a:t>
            </a:r>
            <a:r>
              <a:rPr lang="en-US" sz="4400" kern="1200" dirty="0" smtClean="0">
                <a:sym typeface="Wingdings"/>
              </a:rPr>
              <a:t> IP3 is clean</a:t>
            </a:r>
          </a:p>
          <a:p>
            <a:pPr lvl="1"/>
            <a:r>
              <a:rPr lang="en-US" sz="4400" kern="1200" dirty="0" smtClean="0">
                <a:sym typeface="Wingdings"/>
              </a:rPr>
              <a:t>No?  IP3 is a culprit</a:t>
            </a:r>
          </a:p>
          <a:p>
            <a:r>
              <a:rPr lang="en-US" sz="4800" kern="1200" dirty="0" smtClean="0">
                <a:sym typeface="Wingdings"/>
              </a:rPr>
              <a:t>Apply this recursively</a:t>
            </a:r>
          </a:p>
          <a:p>
            <a:r>
              <a:rPr lang="en-US" sz="4800" kern="1200" dirty="0" smtClean="0"/>
              <a:t>Uses Verdi’s </a:t>
            </a:r>
            <a:r>
              <a:rPr lang="en-US" sz="4800" dirty="0" smtClean="0"/>
              <a:t>open debug API (NPI)</a:t>
            </a:r>
            <a:endParaRPr lang="en-US" sz="4800" kern="1200" dirty="0" smtClean="0"/>
          </a:p>
          <a:p>
            <a:endParaRPr lang="en-US" kern="1200" dirty="0"/>
          </a:p>
        </p:txBody>
      </p:sp>
      <p:pic>
        <p:nvPicPr>
          <p:cNvPr id="162" name="Content Placeholder 3"/>
          <p:cNvPicPr>
            <a:picLocks noGrp="1" noChangeAspect="1"/>
          </p:cNvPicPr>
          <p:nvPr/>
        </p:nvPicPr>
        <p:blipFill>
          <a:blip r:embed="rId29"/>
          <a:srcRect t="3095" b="3095"/>
          <a:stretch>
            <a:fillRect/>
          </a:stretch>
        </p:blipFill>
        <p:spPr>
          <a:xfrm>
            <a:off x="42269610" y="21884627"/>
            <a:ext cx="6693947" cy="9077973"/>
          </a:xfrm>
          <a:prstGeom prst="rect">
            <a:avLst/>
          </a:prstGeom>
        </p:spPr>
      </p:pic>
      <p:pic>
        <p:nvPicPr>
          <p:cNvPr id="13" name="Picture 12" descr="invionics-logo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4550" y="8989679"/>
            <a:ext cx="4453140" cy="1897078"/>
          </a:xfrm>
          <a:prstGeom prst="rect">
            <a:avLst/>
          </a:prstGeom>
        </p:spPr>
      </p:pic>
      <p:sp>
        <p:nvSpPr>
          <p:cNvPr id="81" name="Text Placeholder 43"/>
          <p:cNvSpPr>
            <a:spLocks noGrp="1"/>
          </p:cNvSpPr>
          <p:nvPr>
            <p:ph type="body" sz="quarter" idx="156"/>
          </p:nvPr>
        </p:nvSpPr>
        <p:spPr>
          <a:xfrm>
            <a:off x="13272893" y="34995232"/>
            <a:ext cx="12229776" cy="8624941"/>
          </a:xfrm>
        </p:spPr>
        <p:txBody>
          <a:bodyPr/>
          <a:lstStyle/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itchFamily="34" charset="0"/>
              </a:rPr>
              <a:t>SVA Linter: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b="0" u="none" dirty="0" smtClean="0">
                <a:latin typeface="Trebuchet MS" pitchFamily="34" charset="0"/>
              </a:rPr>
              <a:t>1.Performance friendly SVA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b="0" u="none" dirty="0" smtClean="0">
                <a:latin typeface="Trebuchet MS" pitchFamily="34" charset="0"/>
              </a:rPr>
              <a:t>2. Rules for Formal, Emulation compatibility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b="0" u="none" dirty="0" smtClean="0">
                <a:latin typeface="Trebuchet MS" pitchFamily="34" charset="0"/>
              </a:rPr>
              <a:t>3. Python API for user defined rules</a:t>
            </a:r>
          </a:p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rebuchet MS" pitchFamily="34" charset="0"/>
              </a:rPr>
              <a:t>UVM Linter:</a:t>
            </a:r>
          </a:p>
          <a:p>
            <a:pPr marL="720735" indent="-720735" algn="just">
              <a:buFont typeface="+mj-lt"/>
              <a:buAutoNum type="arabicPeriod"/>
            </a:pPr>
            <a:r>
              <a:rPr lang="en-US" sz="4000" b="0" u="none" dirty="0" smtClean="0">
                <a:latin typeface="Trebuchet MS" pitchFamily="34" charset="0"/>
              </a:rPr>
              <a:t>Foolproof way to “qualify” or “certify” the UVM code</a:t>
            </a:r>
          </a:p>
          <a:p>
            <a:pPr marL="720735" indent="-720735" algn="just">
              <a:buFont typeface="+mj-lt"/>
              <a:buAutoNum type="arabicPeriod"/>
            </a:pPr>
            <a:r>
              <a:rPr lang="en-US" sz="4000" b="0" u="none" dirty="0" smtClean="0">
                <a:latin typeface="Trebuchet MS" pitchFamily="34" charset="0"/>
              </a:rPr>
              <a:t>Factory, </a:t>
            </a:r>
            <a:r>
              <a:rPr lang="en-US" sz="4000" b="0" u="none" dirty="0" err="1" smtClean="0">
                <a:latin typeface="Trebuchet MS" pitchFamily="34" charset="0"/>
              </a:rPr>
              <a:t>uvm_config_db</a:t>
            </a:r>
            <a:r>
              <a:rPr lang="en-US" sz="4000" b="0" u="none" dirty="0" smtClean="0">
                <a:latin typeface="Trebuchet MS" pitchFamily="34" charset="0"/>
              </a:rPr>
              <a:t>, phasing, macros, objections etc.</a:t>
            </a:r>
          </a:p>
          <a:p>
            <a:pPr marL="720735" indent="-720735" algn="just">
              <a:buFont typeface="+mj-lt"/>
              <a:buAutoNum type="arabicPeriod"/>
            </a:pPr>
            <a:r>
              <a:rPr lang="en-US" sz="4000" b="0" u="none" dirty="0" smtClean="0">
                <a:latin typeface="Trebuchet MS" pitchFamily="34" charset="0"/>
              </a:rPr>
              <a:t>Being able to “reflect” on the given UVM code - </a:t>
            </a:r>
            <a:r>
              <a:rPr lang="en-US" sz="4000" b="0" u="none" dirty="0" err="1" smtClean="0">
                <a:latin typeface="Trebuchet MS" pitchFamily="34" charset="0"/>
              </a:rPr>
              <a:t>DVAudit</a:t>
            </a:r>
            <a:r>
              <a:rPr lang="en-US" sz="4000" b="0" u="none" dirty="0" smtClean="0">
                <a:latin typeface="Trebuchet MS" pitchFamily="34" charset="0"/>
              </a:rPr>
              <a:t> sessions</a:t>
            </a:r>
            <a:endParaRPr lang="en-US" u="none" dirty="0"/>
          </a:p>
          <a:p>
            <a:pPr marL="720735" indent="-720735" algn="just">
              <a:buFont typeface="+mj-lt"/>
              <a:buAutoNum type="arabicPeriod"/>
            </a:pPr>
            <a:r>
              <a:rPr lang="en-US" sz="4000" b="0" u="none" dirty="0" smtClean="0">
                <a:latin typeface="Trebuchet MS" pitchFamily="34" charset="0"/>
              </a:rPr>
              <a:t>Useful to evaluate VIPs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0782" y="33255804"/>
            <a:ext cx="36128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735" indent="-720735" algn="just" defTabSz="6023149" eaLnBrk="1" fontAlgn="auto" hangingPunct="1">
              <a:spcAft>
                <a:spcPts val="0"/>
              </a:spcAft>
              <a:defRPr/>
            </a:pPr>
            <a:r>
              <a:rPr lang="en-US" sz="7200" u="sng" dirty="0">
                <a:latin typeface="Trebuchet MS" pitchFamily="34" charset="0"/>
              </a:rPr>
              <a:t>RESULTS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3040163" y="35303010"/>
            <a:ext cx="0" cy="8317163"/>
          </a:xfrm>
          <a:prstGeom prst="line">
            <a:avLst/>
          </a:prstGeom>
          <a:ln w="76200" cmpd="sng">
            <a:solidFill>
              <a:srgbClr val="7FD13B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VW_logo_big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527" y="46300366"/>
            <a:ext cx="4574032" cy="3996623"/>
          </a:xfrm>
          <a:prstGeom prst="rect">
            <a:avLst/>
          </a:prstGeom>
        </p:spPr>
      </p:pic>
      <p:sp>
        <p:nvSpPr>
          <p:cNvPr id="85" name="Text Placeholder 46"/>
          <p:cNvSpPr>
            <a:spLocks noGrp="1"/>
          </p:cNvSpPr>
          <p:nvPr>
            <p:ph type="body" sz="quarter" idx="159"/>
          </p:nvPr>
        </p:nvSpPr>
        <p:spPr>
          <a:xfrm>
            <a:off x="7802681" y="45960878"/>
            <a:ext cx="12579804" cy="4989234"/>
          </a:xfrm>
        </p:spPr>
        <p:txBody>
          <a:bodyPr/>
          <a:lstStyle/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EDA productivity tools: </a:t>
            </a:r>
            <a:r>
              <a:rPr lang="en-US" sz="3600" dirty="0" err="1" smtClean="0"/>
              <a:t>DVCreate</a:t>
            </a:r>
            <a:r>
              <a:rPr lang="en-US" sz="3600" dirty="0" smtClean="0"/>
              <a:t> – SystemVerilog, UVM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Low Power: DVC_LP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SVA, UVM Linters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FPGA Verification (</a:t>
            </a:r>
            <a:r>
              <a:rPr lang="en-US" sz="3600" dirty="0" err="1" smtClean="0"/>
              <a:t>Bluepearl</a:t>
            </a:r>
            <a:r>
              <a:rPr lang="en-US" sz="3600" dirty="0"/>
              <a:t> </a:t>
            </a:r>
            <a:r>
              <a:rPr lang="en-US" sz="3600" dirty="0" smtClean="0"/>
              <a:t>Software)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err="1" smtClean="0"/>
              <a:t>Paripath</a:t>
            </a:r>
            <a:r>
              <a:rPr lang="en-US" sz="3600" dirty="0" smtClean="0"/>
              <a:t> library characterization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hlinkClick r:id="rId32"/>
              </a:rPr>
              <a:t>support@verifworks.com</a:t>
            </a:r>
            <a:r>
              <a:rPr lang="en-US" sz="3600" dirty="0" smtClean="0"/>
              <a:t>, </a:t>
            </a:r>
            <a:r>
              <a:rPr lang="en-US" sz="3600" dirty="0" smtClean="0">
                <a:hlinkClick r:id="rId4"/>
              </a:rPr>
              <a:t>http://www.verifworks.com</a:t>
            </a:r>
            <a:r>
              <a:rPr lang="en-US" sz="3600" dirty="0" smtClean="0"/>
              <a:t> </a:t>
            </a:r>
          </a:p>
          <a:p>
            <a:pPr defTabSz="6023149" eaLnBrk="1" fontAlgn="auto" hangingPunct="1">
              <a:spcAft>
                <a:spcPts val="0"/>
              </a:spcAft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osterPresentations.com-100CMx140C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PosterPresentations.com-100CMx140CM</Template>
  <TotalTime>0</TotalTime>
  <Words>557</Words>
  <Application>Microsoft Macintosh PowerPoint</Application>
  <PresentationFormat>Custom</PresentationFormat>
  <Paragraphs>124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PosterPresentations.com-100CMx140CM</vt:lpstr>
      <vt:lpstr>Slide 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2014-08-15T11:56:08Z</dcterms:created>
  <dcterms:modified xsi:type="dcterms:W3CDTF">2015-08-31T05:41:36Z</dcterms:modified>
</cp:coreProperties>
</file>