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4"/>
    <p:sldMasterId id="2147483909" r:id="rId5"/>
  </p:sldMasterIdLst>
  <p:notesMasterIdLst>
    <p:notesMasterId r:id="rId26"/>
  </p:notesMasterIdLst>
  <p:handoutMasterIdLst>
    <p:handoutMasterId r:id="rId27"/>
  </p:handoutMasterIdLst>
  <p:sldIdLst>
    <p:sldId id="501" r:id="rId6"/>
    <p:sldId id="502" r:id="rId7"/>
    <p:sldId id="503" r:id="rId8"/>
    <p:sldId id="506" r:id="rId9"/>
    <p:sldId id="504" r:id="rId10"/>
    <p:sldId id="507" r:id="rId11"/>
    <p:sldId id="509" r:id="rId12"/>
    <p:sldId id="512" r:id="rId13"/>
    <p:sldId id="531" r:id="rId14"/>
    <p:sldId id="515" r:id="rId15"/>
    <p:sldId id="516" r:id="rId16"/>
    <p:sldId id="517" r:id="rId17"/>
    <p:sldId id="518" r:id="rId18"/>
    <p:sldId id="521" r:id="rId19"/>
    <p:sldId id="523" r:id="rId20"/>
    <p:sldId id="524" r:id="rId21"/>
    <p:sldId id="530" r:id="rId22"/>
    <p:sldId id="526" r:id="rId23"/>
    <p:sldId id="527" r:id="rId24"/>
    <p:sldId id="529" r:id="rId25"/>
  </p:sldIdLst>
  <p:sldSz cx="12192000" cy="6858000"/>
  <p:notesSz cx="10048875" cy="6918325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4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0099CC"/>
    <a:srgbClr val="FFFFCC"/>
    <a:srgbClr val="FF9900"/>
    <a:srgbClr val="99FF33"/>
    <a:srgbClr val="CC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47" autoAdjust="0"/>
    <p:restoredTop sz="85829" autoAdjust="0"/>
  </p:normalViewPr>
  <p:slideViewPr>
    <p:cSldViewPr>
      <p:cViewPr varScale="1">
        <p:scale>
          <a:sx n="106" d="100"/>
          <a:sy n="106" d="100"/>
        </p:scale>
        <p:origin x="38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r">
              <a:defRPr sz="1200"/>
            </a:lvl1pPr>
          </a:lstStyle>
          <a:p>
            <a:fld id="{9175845F-7813-4162-8E43-89DCBF023BA5}" type="datetimeFigureOut">
              <a:rPr lang="de-DE" smtClean="0"/>
              <a:pPr/>
              <a:t>18.08.2022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r">
              <a:defRPr sz="1200"/>
            </a:lvl1pPr>
          </a:lstStyle>
          <a:p>
            <a:fld id="{568AD7C4-ADB3-4393-A709-E94E9DB0B97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745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20AF34-6582-494F-851E-89D0463C3413}" type="datetimeFigureOut">
              <a:rPr lang="en-US"/>
              <a:pPr>
                <a:defRPr/>
              </a:pPr>
              <a:t>8/18/2022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9388" y="519113"/>
            <a:ext cx="4610100" cy="2593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66" tIns="46383" rIns="92766" bIns="4638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4888" y="3286205"/>
            <a:ext cx="8039100" cy="3113247"/>
          </a:xfrm>
          <a:prstGeom prst="rect">
            <a:avLst/>
          </a:prstGeom>
        </p:spPr>
        <p:txBody>
          <a:bodyPr vert="horz" lIns="92766" tIns="46383" rIns="92766" bIns="4638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1248D3D-B91D-4C0E-B577-B2CAAE2DB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14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0"/>
            <a:ext cx="1625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43" y="6095476"/>
            <a:ext cx="1176058" cy="6821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A8AA75-262C-4581-B680-B40EED1AE53C}" type="datetime1">
              <a:rPr lang="en-US" smtClean="0"/>
              <a:pPr>
                <a:defRPr/>
              </a:pPr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1D75C-4BF4-4FD2-BDFD-6A8F3FBC2A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arComm\Desktop\Samsung_PPT-TMPLT_revised\Beyond you can Imagine_outline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903" y="6282341"/>
            <a:ext cx="2239889" cy="563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슬라이드 번호 개체 틀 5"/>
          <p:cNvSpPr txBox="1">
            <a:spLocks/>
          </p:cNvSpPr>
          <p:nvPr userDrawn="1"/>
        </p:nvSpPr>
        <p:spPr>
          <a:xfrm>
            <a:off x="5807931" y="6381329"/>
            <a:ext cx="5761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D0B191-73E4-4231-B48B-9B58D0E35877}" type="slidenum">
              <a:rPr lang="ko-KR" altLang="en-US" sz="1200" smtClean="0"/>
              <a:pPr/>
              <a:t>‹#›</a:t>
            </a:fld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15987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815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099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2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789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406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212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153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85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495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35200" y="6356351"/>
            <a:ext cx="2946400" cy="365125"/>
          </a:xfrm>
        </p:spPr>
        <p:txBody>
          <a:bodyPr/>
          <a:lstStyle/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332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6328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250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C9A6E-F594-49C2-B860-46C046B55A0A}" type="datetime1">
              <a:rPr lang="en-US" smtClean="0"/>
              <a:pPr>
                <a:defRPr/>
              </a:pPr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D2C31-2823-4D5C-9492-C33302236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73DBD0-EF53-4770-BD75-2D2F0D6ECE2F}" type="datetime1">
              <a:rPr lang="en-US" smtClean="0"/>
              <a:pPr>
                <a:defRPr/>
              </a:pPr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FC4C6-4205-4748-A8A0-C1F8D089C381}" type="datetime1">
              <a:rPr lang="en-US" smtClean="0"/>
              <a:pPr>
                <a:defRPr/>
              </a:pPr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8F293-4BBC-458E-B2BD-F4405770B8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1D31CF-E045-4E65-98EA-1CC49C1609F0}" type="datetime1">
              <a:rPr lang="en-US" smtClean="0"/>
              <a:pPr>
                <a:defRPr/>
              </a:pPr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1C8EF-5791-4944-A3D7-8A1B488512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4636B-F294-483D-938B-D9EE100D15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0D12D-C12F-4881-A45D-FFFF9E5E27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69" y="6228949"/>
            <a:ext cx="945931" cy="5486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381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6400" y="6356351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6D410-BB1B-47BE-81F8-FA61DEEC594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5200" y="6356351"/>
            <a:ext cx="294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6800" y="6356351"/>
            <a:ext cx="233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7DD87BBF-DA18-4EE1-B0F0-A285737A055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6019420"/>
            <a:ext cx="1200836" cy="7627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AB52E-B540-4546-A986-60392EC442D3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18-08-2022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A799C-4F02-4AA5-81C3-302AF8A2A4FF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-228600" y="2130426"/>
            <a:ext cx="12420600" cy="1470025"/>
          </a:xfrm>
        </p:spPr>
        <p:txBody>
          <a:bodyPr>
            <a:noAutofit/>
          </a:bodyPr>
          <a:lstStyle/>
          <a:p>
            <a:r>
              <a:rPr lang="en-US" sz="4000" dirty="0"/>
              <a:t>Harnessing SV-RNM Based Modelling and Simulation Methodology for Verifying a Complex PMIC designed for SSD Applications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Vijay Kumar, </a:t>
            </a:r>
            <a:r>
              <a:rPr lang="en-US" dirty="0" err="1"/>
              <a:t>Shrikant</a:t>
            </a:r>
            <a:r>
              <a:rPr lang="en-US" dirty="0"/>
              <a:t> </a:t>
            </a:r>
            <a:r>
              <a:rPr lang="en-US" dirty="0" err="1"/>
              <a:t>Pattar</a:t>
            </a:r>
            <a:r>
              <a:rPr lang="en-US" dirty="0"/>
              <a:t>, </a:t>
            </a:r>
            <a:r>
              <a:rPr lang="en-US" dirty="0" err="1"/>
              <a:t>Yaswanth</a:t>
            </a:r>
            <a:r>
              <a:rPr lang="en-US" dirty="0"/>
              <a:t> </a:t>
            </a:r>
            <a:r>
              <a:rPr lang="en-US" dirty="0" err="1"/>
              <a:t>Chebrolu</a:t>
            </a:r>
            <a:r>
              <a:rPr lang="en-US" dirty="0"/>
              <a:t>, </a:t>
            </a:r>
            <a:r>
              <a:rPr lang="en-US" dirty="0" err="1" smtClean="0"/>
              <a:t>Vinayak</a:t>
            </a:r>
            <a:r>
              <a:rPr lang="en-US" dirty="0" smtClean="0"/>
              <a:t> </a:t>
            </a:r>
            <a:r>
              <a:rPr lang="en-US" dirty="0" err="1" smtClean="0"/>
              <a:t>Hegde</a:t>
            </a:r>
            <a:endParaRPr lang="en-US" dirty="0" smtClean="0"/>
          </a:p>
          <a:p>
            <a:r>
              <a:rPr lang="en-US" dirty="0"/>
              <a:t>Samsung Semiconductor India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5776913"/>
            <a:ext cx="5572125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418306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>
                <a:solidFill>
                  <a:schemeClr val="tx2"/>
                </a:solidFill>
              </a:rPr>
              <a:t>AUTOMATION AND COVERAGE </a:t>
            </a:r>
            <a:r>
              <a:rPr lang="en-US" b="1" baseline="-25000" dirty="0" smtClean="0">
                <a:solidFill>
                  <a:srgbClr val="FF0000"/>
                </a:solidFill>
              </a:rPr>
              <a:t>(1/4)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Register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Bank Default Values (Steps Followed)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10519"/>
            <a:ext cx="109728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Developed </a:t>
            </a:r>
            <a:r>
              <a:rPr lang="en-US" dirty="0"/>
              <a:t>a </a:t>
            </a:r>
            <a:r>
              <a:rPr lang="en-US" b="1" dirty="0">
                <a:solidFill>
                  <a:schemeClr val="tx2"/>
                </a:solidFill>
              </a:rPr>
              <a:t>Python script </a:t>
            </a:r>
            <a:r>
              <a:rPr lang="en-US" dirty="0"/>
              <a:t>that takes as its input the </a:t>
            </a:r>
            <a:r>
              <a:rPr lang="en-US" b="1" dirty="0">
                <a:solidFill>
                  <a:schemeClr val="tx2"/>
                </a:solidFill>
              </a:rPr>
              <a:t>register map </a:t>
            </a:r>
            <a:r>
              <a:rPr lang="en-US" dirty="0"/>
              <a:t>information provided by the </a:t>
            </a:r>
            <a:r>
              <a:rPr lang="en-US" dirty="0" smtClean="0"/>
              <a:t>designer</a:t>
            </a:r>
          </a:p>
          <a:p>
            <a:pPr lvl="1"/>
            <a:r>
              <a:rPr lang="en-US" dirty="0" smtClean="0"/>
              <a:t>Key </a:t>
            </a:r>
            <a:r>
              <a:rPr lang="en-US" dirty="0"/>
              <a:t>data </a:t>
            </a:r>
            <a:r>
              <a:rPr lang="en-US" dirty="0" smtClean="0"/>
              <a:t>such </a:t>
            </a:r>
            <a:r>
              <a:rPr lang="en-US" dirty="0"/>
              <a:t>as register name, range and the default (reset) value of the register </a:t>
            </a:r>
            <a:r>
              <a:rPr lang="en-US" dirty="0" smtClean="0"/>
              <a:t>passed </a:t>
            </a:r>
            <a:r>
              <a:rPr lang="en-US" dirty="0"/>
              <a:t>as inputs to the </a:t>
            </a:r>
            <a:r>
              <a:rPr lang="en-US" dirty="0" smtClean="0"/>
              <a:t>script</a:t>
            </a:r>
          </a:p>
          <a:p>
            <a:r>
              <a:rPr lang="en-US" dirty="0" smtClean="0"/>
              <a:t>Creates </a:t>
            </a:r>
            <a:r>
              <a:rPr lang="en-US" dirty="0"/>
              <a:t>a </a:t>
            </a:r>
            <a:r>
              <a:rPr lang="en-US" dirty="0" smtClean="0"/>
              <a:t>SV </a:t>
            </a:r>
            <a:r>
              <a:rPr lang="en-US" dirty="0"/>
              <a:t>file that defines a module and declares local logical variables for each register </a:t>
            </a:r>
            <a:r>
              <a:rPr lang="en-US" dirty="0" smtClean="0"/>
              <a:t>name</a:t>
            </a:r>
          </a:p>
          <a:p>
            <a:r>
              <a:rPr lang="en-US" dirty="0" smtClean="0"/>
              <a:t>Maps </a:t>
            </a:r>
            <a:r>
              <a:rPr lang="en-US" dirty="0"/>
              <a:t>these variables to the actual register names in the </a:t>
            </a:r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Using </a:t>
            </a:r>
            <a:r>
              <a:rPr lang="en-US" b="1" dirty="0">
                <a:solidFill>
                  <a:schemeClr val="tx2"/>
                </a:solidFill>
              </a:rPr>
              <a:t>$</a:t>
            </a:r>
            <a:r>
              <a:rPr lang="en-US" b="1" dirty="0" err="1">
                <a:solidFill>
                  <a:schemeClr val="tx2"/>
                </a:solidFill>
              </a:rPr>
              <a:t>xm_mirror</a:t>
            </a:r>
            <a:r>
              <a:rPr lang="en-US" b="1" dirty="0">
                <a:solidFill>
                  <a:schemeClr val="tx2"/>
                </a:solidFill>
              </a:rPr>
              <a:t>() </a:t>
            </a:r>
            <a:r>
              <a:rPr lang="en-US" b="1" baseline="30000" dirty="0">
                <a:solidFill>
                  <a:schemeClr val="tx2"/>
                </a:solidFill>
              </a:rPr>
              <a:t>[11]</a:t>
            </a:r>
            <a:r>
              <a:rPr lang="en-US" b="1" dirty="0">
                <a:solidFill>
                  <a:schemeClr val="tx2"/>
                </a:solidFill>
              </a:rPr>
              <a:t> utility </a:t>
            </a:r>
            <a:r>
              <a:rPr lang="en-US" dirty="0"/>
              <a:t>available in the logic </a:t>
            </a:r>
            <a:r>
              <a:rPr lang="en-US" dirty="0" smtClean="0"/>
              <a:t>simulator</a:t>
            </a:r>
          </a:p>
          <a:p>
            <a:r>
              <a:rPr lang="en-US" dirty="0" smtClean="0"/>
              <a:t>This </a:t>
            </a:r>
            <a:r>
              <a:rPr lang="en-US" dirty="0"/>
              <a:t>is followed by </a:t>
            </a:r>
            <a:r>
              <a:rPr lang="en-US" b="1" dirty="0">
                <a:solidFill>
                  <a:schemeClr val="tx2"/>
                </a:solidFill>
              </a:rPr>
              <a:t>SV Assertions </a:t>
            </a:r>
            <a:r>
              <a:rPr lang="en-US" dirty="0"/>
              <a:t>(SVA) in the </a:t>
            </a:r>
            <a:r>
              <a:rPr lang="en-US" dirty="0" smtClean="0"/>
              <a:t>module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ompare </a:t>
            </a:r>
            <a:r>
              <a:rPr lang="en-US" dirty="0"/>
              <a:t>the values of each field in the simulation against the default values </a:t>
            </a:r>
            <a:r>
              <a:rPr lang="en-US" dirty="0" smtClean="0"/>
              <a:t>in </a:t>
            </a:r>
            <a:r>
              <a:rPr lang="en-US" dirty="0"/>
              <a:t>the register </a:t>
            </a:r>
            <a:r>
              <a:rPr lang="en-US" dirty="0" smtClean="0"/>
              <a:t>map</a:t>
            </a:r>
          </a:p>
          <a:p>
            <a:pPr lvl="1"/>
            <a:r>
              <a:rPr lang="en-US" dirty="0" smtClean="0"/>
              <a:t>Assertion </a:t>
            </a:r>
            <a:r>
              <a:rPr lang="en-US" dirty="0"/>
              <a:t>violation messages are </a:t>
            </a:r>
            <a:r>
              <a:rPr lang="en-US" dirty="0" smtClean="0"/>
              <a:t>printed if </a:t>
            </a:r>
            <a:r>
              <a:rPr lang="en-US" dirty="0"/>
              <a:t>there are mismatches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6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900" b="1" dirty="0">
                <a:solidFill>
                  <a:schemeClr val="tx2"/>
                </a:solidFill>
              </a:rPr>
              <a:t>AUTOMATION AND COVERAGE </a:t>
            </a:r>
            <a:r>
              <a:rPr lang="en-US" b="1" baseline="-25000" dirty="0" smtClean="0">
                <a:solidFill>
                  <a:srgbClr val="FF0000"/>
                </a:solidFill>
              </a:rPr>
              <a:t>(2/4)</a:t>
            </a:r>
            <a:r>
              <a:rPr lang="en-US" dirty="0"/>
              <a:t/>
            </a:r>
            <a:br>
              <a:rPr lang="en-US" dirty="0"/>
            </a:b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Register Bank Default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Values (Code Implemented)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159719"/>
              </p:ext>
            </p:extLst>
          </p:nvPr>
        </p:nvGraphicFramePr>
        <p:xfrm>
          <a:off x="718821" y="1600200"/>
          <a:ext cx="4386580" cy="2743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7579">
                  <a:extLst>
                    <a:ext uri="{9D8B030D-6E8A-4147-A177-3AD203B41FA5}">
                      <a16:colId xmlns:a16="http://schemas.microsoft.com/office/drawing/2014/main" val="27270302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02507879"/>
                    </a:ext>
                  </a:extLst>
                </a:gridCol>
                <a:gridCol w="888975">
                  <a:extLst>
                    <a:ext uri="{9D8B030D-6E8A-4147-A177-3AD203B41FA5}">
                      <a16:colId xmlns:a16="http://schemas.microsoft.com/office/drawing/2014/main" val="684605597"/>
                    </a:ext>
                  </a:extLst>
                </a:gridCol>
                <a:gridCol w="1168426">
                  <a:extLst>
                    <a:ext uri="{9D8B030D-6E8A-4147-A177-3AD203B41FA5}">
                      <a16:colId xmlns:a16="http://schemas.microsoft.com/office/drawing/2014/main" val="3629655138"/>
                    </a:ext>
                  </a:extLst>
                </a:gridCol>
              </a:tblGrid>
              <a:tr h="441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Address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Register Name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Range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Reset Value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9935907"/>
                  </a:ext>
                </a:extLst>
              </a:tr>
              <a:tr h="441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0x00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CH1_OUT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[6:0]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0x01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9002947"/>
                  </a:ext>
                </a:extLst>
              </a:tr>
              <a:tr h="441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0x02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CH2_OUT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[6:0]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0x02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3222035"/>
                  </a:ext>
                </a:extLst>
              </a:tr>
              <a:tr h="441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0x03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CH3_OUT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[6:0]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0x03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5443251"/>
                  </a:ext>
                </a:extLst>
              </a:tr>
              <a:tr h="4414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0x04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CH4_OUT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[6:0]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0x04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371975"/>
                  </a:ext>
                </a:extLst>
              </a:tr>
              <a:tr h="535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0x05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CH5_OUT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[6:0]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0x05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2052368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486400" y="1532504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i="1" dirty="0">
                <a:solidFill>
                  <a:schemeClr val="tx2"/>
                </a:solidFill>
                <a:latin typeface="+mn-lt"/>
                <a:cs typeface="+mn-cs"/>
              </a:rPr>
              <a:t>//Declarations</a:t>
            </a:r>
          </a:p>
          <a:p>
            <a:r>
              <a:rPr lang="en-US" sz="2000" i="1" dirty="0">
                <a:latin typeface="+mn-lt"/>
              </a:rPr>
              <a:t>         logic  CH1_OUT;</a:t>
            </a:r>
            <a:endParaRPr lang="en-US" sz="2000" dirty="0">
              <a:latin typeface="+mn-lt"/>
            </a:endParaRPr>
          </a:p>
          <a:p>
            <a:r>
              <a:rPr lang="en-US" sz="2000" i="1" dirty="0">
                <a:latin typeface="+mn-lt"/>
              </a:rPr>
              <a:t>         logic  CH2_OUT;</a:t>
            </a:r>
            <a:endParaRPr lang="en-US" sz="2000" dirty="0">
              <a:latin typeface="+mn-lt"/>
            </a:endParaRPr>
          </a:p>
          <a:p>
            <a:r>
              <a:rPr lang="en-US" sz="2000" i="1" dirty="0">
                <a:latin typeface="+mn-lt"/>
              </a:rPr>
              <a:t> </a:t>
            </a:r>
            <a:endParaRPr lang="en-US" sz="2000" dirty="0">
              <a:latin typeface="+mn-lt"/>
            </a:endParaRPr>
          </a:p>
          <a:p>
            <a:r>
              <a:rPr lang="en-US" sz="2000" b="1" i="1" dirty="0">
                <a:solidFill>
                  <a:schemeClr val="tx2"/>
                </a:solidFill>
                <a:latin typeface="+mn-lt"/>
                <a:cs typeface="+mn-cs"/>
              </a:rPr>
              <a:t>//Mirroring</a:t>
            </a:r>
          </a:p>
          <a:p>
            <a:r>
              <a:rPr lang="en-US" sz="2000" i="1" dirty="0">
                <a:latin typeface="+mn-lt"/>
              </a:rPr>
              <a:t>          If (</a:t>
            </a:r>
            <a:r>
              <a:rPr lang="en-US" sz="2000" i="1" dirty="0" err="1">
                <a:latin typeface="+mn-lt"/>
              </a:rPr>
              <a:t>reg_value_check</a:t>
            </a:r>
            <a:r>
              <a:rPr lang="en-US" sz="2000" i="1" dirty="0">
                <a:latin typeface="+mn-lt"/>
              </a:rPr>
              <a:t>=1) </a:t>
            </a:r>
            <a:endParaRPr lang="en-US" sz="2000" dirty="0">
              <a:latin typeface="+mn-lt"/>
            </a:endParaRPr>
          </a:p>
          <a:p>
            <a:r>
              <a:rPr lang="en-US" sz="2000" i="1" dirty="0">
                <a:latin typeface="+mn-lt"/>
              </a:rPr>
              <a:t>                mirror(`MAIN_CH1_OUT -&gt;   CH1_OUT);</a:t>
            </a:r>
            <a:endParaRPr lang="en-US" sz="2000" dirty="0">
              <a:latin typeface="+mn-lt"/>
            </a:endParaRPr>
          </a:p>
          <a:p>
            <a:r>
              <a:rPr lang="en-US" sz="2000" i="1" dirty="0">
                <a:latin typeface="+mn-lt"/>
              </a:rPr>
              <a:t>                mirror(`MAIN_CH2_OUT -&gt;   CH2_OUT);</a:t>
            </a:r>
            <a:endParaRPr lang="en-US" sz="2000" dirty="0">
              <a:latin typeface="+mn-lt"/>
            </a:endParaRPr>
          </a:p>
          <a:p>
            <a:r>
              <a:rPr lang="en-US" sz="2000" i="1" dirty="0">
                <a:latin typeface="+mn-lt"/>
              </a:rPr>
              <a:t>          end</a:t>
            </a:r>
            <a:endParaRPr lang="en-US" sz="2000" dirty="0">
              <a:latin typeface="+mn-lt"/>
            </a:endParaRPr>
          </a:p>
          <a:p>
            <a:r>
              <a:rPr lang="en-US" sz="2000" i="1" dirty="0">
                <a:latin typeface="+mn-lt"/>
              </a:rPr>
              <a:t> </a:t>
            </a:r>
            <a:endParaRPr lang="en-US" sz="2000" dirty="0">
              <a:latin typeface="+mn-lt"/>
            </a:endParaRPr>
          </a:p>
          <a:p>
            <a:r>
              <a:rPr lang="en-US" sz="2000" b="1" i="1" dirty="0">
                <a:solidFill>
                  <a:schemeClr val="tx2"/>
                </a:solidFill>
                <a:latin typeface="+mn-lt"/>
                <a:cs typeface="+mn-cs"/>
              </a:rPr>
              <a:t>//Assertion</a:t>
            </a:r>
          </a:p>
          <a:p>
            <a:r>
              <a:rPr lang="en-US" sz="2000" i="1" dirty="0">
                <a:latin typeface="+mn-lt"/>
              </a:rPr>
              <a:t>           if  (CH1_OUT == 0x01)         true =&gt; Do nothing</a:t>
            </a:r>
            <a:endParaRPr lang="en-US" sz="2000" dirty="0">
              <a:latin typeface="+mn-lt"/>
            </a:endParaRPr>
          </a:p>
          <a:p>
            <a:r>
              <a:rPr lang="en-US" sz="2000" i="1" dirty="0">
                <a:latin typeface="+mn-lt"/>
              </a:rPr>
              <a:t>                                 </a:t>
            </a:r>
            <a:r>
              <a:rPr lang="en-US" sz="2000" i="1" dirty="0" smtClean="0">
                <a:latin typeface="+mn-lt"/>
              </a:rPr>
              <a:t>                False </a:t>
            </a:r>
            <a:r>
              <a:rPr lang="en-US" sz="2000" i="1" dirty="0">
                <a:latin typeface="+mn-lt"/>
              </a:rPr>
              <a:t>=&gt; Display </a:t>
            </a:r>
            <a:r>
              <a:rPr lang="en-US" sz="2000" i="1" dirty="0" smtClean="0">
                <a:latin typeface="+mn-lt"/>
              </a:rPr>
              <a:t>mismatch</a:t>
            </a:r>
            <a:endParaRPr lang="en-US" sz="2000" dirty="0">
              <a:latin typeface="+mn-lt"/>
            </a:endParaRPr>
          </a:p>
          <a:p>
            <a:r>
              <a:rPr lang="en-US" sz="2000" i="1" dirty="0">
                <a:latin typeface="+mn-lt"/>
              </a:rPr>
              <a:t>           if  (CH2_OUT == 0x02)         true =&gt; Do nothing</a:t>
            </a:r>
            <a:endParaRPr lang="en-US" sz="2000" dirty="0">
              <a:latin typeface="+mn-lt"/>
            </a:endParaRPr>
          </a:p>
          <a:p>
            <a:r>
              <a:rPr lang="en-US" sz="2000" i="1" dirty="0" smtClean="0">
                <a:latin typeface="+mn-lt"/>
              </a:rPr>
              <a:t>                                                False </a:t>
            </a:r>
            <a:r>
              <a:rPr lang="en-US" sz="2000" i="1" dirty="0">
                <a:latin typeface="+mn-lt"/>
              </a:rPr>
              <a:t>=&gt; Display </a:t>
            </a:r>
            <a:r>
              <a:rPr lang="en-US" sz="2000" i="1" dirty="0" smtClean="0">
                <a:latin typeface="+mn-lt"/>
              </a:rPr>
              <a:t>mismatch</a:t>
            </a:r>
            <a:endParaRPr lang="en-US" sz="20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512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900" b="1" dirty="0">
                <a:solidFill>
                  <a:schemeClr val="tx2"/>
                </a:solidFill>
              </a:rPr>
              <a:t>AUTOMATION AND COVERAGE</a:t>
            </a:r>
            <a:r>
              <a:rPr lang="en-US" b="1" dirty="0" smtClean="0"/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(3/4)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Channel Voltage Regulation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908551"/>
          </a:xfrm>
        </p:spPr>
        <p:txBody>
          <a:bodyPr>
            <a:noAutofit/>
          </a:bodyPr>
          <a:lstStyle/>
          <a:p>
            <a:r>
              <a:rPr lang="en-US" sz="2200" dirty="0" smtClean="0"/>
              <a:t>Used </a:t>
            </a:r>
            <a:r>
              <a:rPr lang="en-US" sz="2200" dirty="0"/>
              <a:t>the </a:t>
            </a:r>
            <a:r>
              <a:rPr lang="en-US" sz="2200" dirty="0" smtClean="0"/>
              <a:t>SV </a:t>
            </a:r>
            <a:r>
              <a:rPr lang="en-US" sz="2200" b="1" i="1" dirty="0">
                <a:solidFill>
                  <a:srgbClr val="385D8A"/>
                </a:solidFill>
                <a:latin typeface="+mj-lt"/>
                <a:ea typeface="+mj-ea"/>
                <a:cs typeface="+mj-cs"/>
              </a:rPr>
              <a:t>randomize() </a:t>
            </a:r>
            <a:r>
              <a:rPr lang="en-US" sz="2200" dirty="0"/>
              <a:t>method to write random </a:t>
            </a:r>
            <a:r>
              <a:rPr lang="en-US" sz="2200" dirty="0" smtClean="0"/>
              <a:t>values </a:t>
            </a:r>
            <a:r>
              <a:rPr lang="en-US" sz="2200" dirty="0"/>
              <a:t>to the buck </a:t>
            </a:r>
            <a:r>
              <a:rPr lang="en-US" sz="2200" dirty="0" smtClean="0"/>
              <a:t>registers from I2C</a:t>
            </a:r>
          </a:p>
          <a:p>
            <a:r>
              <a:rPr lang="en-US" sz="2200" dirty="0" smtClean="0"/>
              <a:t>Corresponding </a:t>
            </a:r>
            <a:r>
              <a:rPr lang="en-US" sz="2200" dirty="0"/>
              <a:t>output voltages </a:t>
            </a:r>
            <a:r>
              <a:rPr lang="en-US" sz="2200" dirty="0" smtClean="0"/>
              <a:t>checked automatically </a:t>
            </a:r>
            <a:r>
              <a:rPr lang="en-US" sz="2200" dirty="0"/>
              <a:t>using the </a:t>
            </a:r>
            <a:r>
              <a:rPr lang="en-US" sz="2200" b="1" dirty="0">
                <a:solidFill>
                  <a:srgbClr val="385D8A"/>
                </a:solidFill>
                <a:latin typeface="+mj-lt"/>
                <a:ea typeface="+mj-ea"/>
                <a:cs typeface="+mj-cs"/>
              </a:rPr>
              <a:t>formula based checker task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Below </a:t>
            </a:r>
            <a:r>
              <a:rPr lang="en-US" sz="2200" dirty="0"/>
              <a:t>steps were followed by using the randomization </a:t>
            </a:r>
            <a:r>
              <a:rPr lang="en-US" sz="2200" dirty="0" smtClean="0"/>
              <a:t>technique</a:t>
            </a:r>
            <a:endParaRPr lang="en-US" sz="2200" dirty="0"/>
          </a:p>
          <a:p>
            <a:pPr lvl="1"/>
            <a:r>
              <a:rPr lang="en-US" sz="1800" dirty="0" smtClean="0"/>
              <a:t>Write </a:t>
            </a:r>
            <a:r>
              <a:rPr lang="en-US" sz="1800" dirty="0"/>
              <a:t>random code to register from </a:t>
            </a:r>
            <a:r>
              <a:rPr lang="en-US" sz="1800" dirty="0" smtClean="0"/>
              <a:t>I2C</a:t>
            </a:r>
          </a:p>
          <a:p>
            <a:pPr lvl="1"/>
            <a:r>
              <a:rPr lang="en-US" sz="1800" dirty="0"/>
              <a:t>Calculate the expected buck voltage by formula</a:t>
            </a:r>
          </a:p>
          <a:p>
            <a:pPr lvl="1"/>
            <a:r>
              <a:rPr lang="en-US" sz="1800" dirty="0"/>
              <a:t>Compare the expected and actual buck voltage values</a:t>
            </a:r>
          </a:p>
          <a:p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399392"/>
              </p:ext>
            </p:extLst>
          </p:nvPr>
        </p:nvGraphicFramePr>
        <p:xfrm>
          <a:off x="1752600" y="2362200"/>
          <a:ext cx="7315201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996">
                  <a:extLst>
                    <a:ext uri="{9D8B030D-6E8A-4147-A177-3AD203B41FA5}">
                      <a16:colId xmlns:a16="http://schemas.microsoft.com/office/drawing/2014/main" val="2585145905"/>
                    </a:ext>
                  </a:extLst>
                </a:gridCol>
                <a:gridCol w="1828213">
                  <a:extLst>
                    <a:ext uri="{9D8B030D-6E8A-4147-A177-3AD203B41FA5}">
                      <a16:colId xmlns:a16="http://schemas.microsoft.com/office/drawing/2014/main" val="3094053309"/>
                    </a:ext>
                  </a:extLst>
                </a:gridCol>
                <a:gridCol w="1828996">
                  <a:extLst>
                    <a:ext uri="{9D8B030D-6E8A-4147-A177-3AD203B41FA5}">
                      <a16:colId xmlns:a16="http://schemas.microsoft.com/office/drawing/2014/main" val="3009002630"/>
                    </a:ext>
                  </a:extLst>
                </a:gridCol>
                <a:gridCol w="1828996">
                  <a:extLst>
                    <a:ext uri="{9D8B030D-6E8A-4147-A177-3AD203B41FA5}">
                      <a16:colId xmlns:a16="http://schemas.microsoft.com/office/drawing/2014/main" val="53419651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Function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Address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Code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Value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8764745"/>
                  </a:ext>
                </a:extLst>
              </a:tr>
              <a:tr h="304800"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CH1_VOUT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0x00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0x00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1.2V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596097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0x01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1.19375V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1546631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0x02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1.1875V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735093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…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…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1726088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0x40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0.8V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5893227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0x70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0.5V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9360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39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>
                <a:solidFill>
                  <a:schemeClr val="tx2"/>
                </a:solidFill>
              </a:rPr>
              <a:t>AUTOMATION AND COVERAGE </a:t>
            </a:r>
            <a:r>
              <a:rPr lang="en-US" b="1" baseline="-25000" dirty="0" smtClean="0">
                <a:solidFill>
                  <a:srgbClr val="FF0000"/>
                </a:solidFill>
              </a:rPr>
              <a:t>(4/4)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Channel Voltage Regulation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Values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600200"/>
            <a:ext cx="10896600" cy="457199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b="1" i="1" dirty="0">
                <a:solidFill>
                  <a:schemeClr val="tx2"/>
                </a:solidFill>
              </a:rPr>
              <a:t>A. Write random code to register from I2C</a:t>
            </a:r>
          </a:p>
          <a:p>
            <a:pPr marL="0" indent="0">
              <a:buNone/>
            </a:pPr>
            <a:r>
              <a:rPr lang="en-US" sz="1800" i="1" dirty="0" smtClean="0"/>
              <a:t>i2c_wdata.randomize</a:t>
            </a:r>
            <a:r>
              <a:rPr lang="en-US" sz="1800" i="1" dirty="0"/>
              <a:t>();  </a:t>
            </a:r>
          </a:p>
          <a:p>
            <a:pPr marL="0" indent="0">
              <a:buNone/>
            </a:pPr>
            <a:r>
              <a:rPr lang="en-US" sz="1800" i="1" dirty="0" smtClean="0"/>
              <a:t>`WRITE_S </a:t>
            </a:r>
            <a:r>
              <a:rPr lang="en-US" sz="1800" i="1" dirty="0"/>
              <a:t>(`SLAVE_ADDR, `CH1_VOUT</a:t>
            </a:r>
            <a:r>
              <a:rPr lang="en-US" sz="1800" i="1" dirty="0" smtClean="0"/>
              <a:t>, i2c_wdata</a:t>
            </a:r>
            <a:r>
              <a:rPr lang="en-US" sz="1800" i="1" dirty="0"/>
              <a:t>); </a:t>
            </a:r>
            <a:endParaRPr lang="en-US" sz="1800" i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b="1" i="1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chemeClr val="tx2"/>
                </a:solidFill>
              </a:rPr>
              <a:t>B</a:t>
            </a:r>
            <a:r>
              <a:rPr lang="en-US" sz="1800" b="1" i="1" dirty="0">
                <a:solidFill>
                  <a:schemeClr val="tx2"/>
                </a:solidFill>
              </a:rPr>
              <a:t>. Calculate the expected buck voltage by formula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800" i="1" dirty="0" err="1" smtClean="0">
                <a:ea typeface="Times New Roman" panose="02020603050405020304" pitchFamily="18" charset="0"/>
              </a:rPr>
              <a:t>expected_vout</a:t>
            </a:r>
            <a:r>
              <a:rPr lang="en-US" sz="1800" i="1" dirty="0" smtClean="0">
                <a:ea typeface="Times New Roman" panose="02020603050405020304" pitchFamily="18" charset="0"/>
              </a:rPr>
              <a:t> </a:t>
            </a:r>
            <a:r>
              <a:rPr lang="en-US" sz="1800" i="1" dirty="0">
                <a:ea typeface="Times New Roman" panose="02020603050405020304" pitchFamily="18" charset="0"/>
              </a:rPr>
              <a:t>= ((offset </a:t>
            </a:r>
            <a:r>
              <a:rPr lang="en-US" sz="1800" i="1" dirty="0" smtClean="0">
                <a:ea typeface="Times New Roman" panose="02020603050405020304" pitchFamily="18" charset="0"/>
              </a:rPr>
              <a:t>-/+ </a:t>
            </a:r>
            <a:r>
              <a:rPr lang="en-US" sz="1800" i="1" dirty="0">
                <a:ea typeface="Times New Roman" panose="02020603050405020304" pitchFamily="18" charset="0"/>
              </a:rPr>
              <a:t>(</a:t>
            </a:r>
            <a:r>
              <a:rPr lang="en-US" sz="1800" i="1" dirty="0" err="1">
                <a:ea typeface="Times New Roman" panose="02020603050405020304" pitchFamily="18" charset="0"/>
              </a:rPr>
              <a:t>dvs_step</a:t>
            </a:r>
            <a:r>
              <a:rPr lang="en-US" sz="1800" i="1" dirty="0">
                <a:ea typeface="Times New Roman" panose="02020603050405020304" pitchFamily="18" charset="0"/>
              </a:rPr>
              <a:t>*</a:t>
            </a:r>
            <a:r>
              <a:rPr lang="en-US" sz="1800" i="1" dirty="0" err="1">
                <a:ea typeface="Times New Roman" panose="02020603050405020304" pitchFamily="18" charset="0"/>
              </a:rPr>
              <a:t>dvs_code</a:t>
            </a:r>
            <a:r>
              <a:rPr lang="en-US" sz="1800" i="1" dirty="0">
                <a:ea typeface="Times New Roman" panose="02020603050405020304" pitchFamily="18" charset="0"/>
              </a:rPr>
              <a:t>)) &lt; </a:t>
            </a:r>
            <a:r>
              <a:rPr lang="en-US" sz="1800" i="1" dirty="0" err="1">
                <a:ea typeface="Times New Roman" panose="02020603050405020304" pitchFamily="18" charset="0"/>
              </a:rPr>
              <a:t>min_volt</a:t>
            </a:r>
            <a:r>
              <a:rPr lang="en-US" sz="1800" i="1" dirty="0">
                <a:ea typeface="Times New Roman" panose="02020603050405020304" pitchFamily="18" charset="0"/>
              </a:rPr>
              <a:t>) ? </a:t>
            </a:r>
            <a:r>
              <a:rPr lang="en-US" sz="1800" i="1" dirty="0" err="1">
                <a:ea typeface="Times New Roman" panose="02020603050405020304" pitchFamily="18" charset="0"/>
              </a:rPr>
              <a:t>min_volt</a:t>
            </a:r>
            <a:r>
              <a:rPr lang="en-US" sz="1800" i="1" dirty="0">
                <a:ea typeface="Times New Roman" panose="02020603050405020304" pitchFamily="18" charset="0"/>
              </a:rPr>
              <a:t>:((offset </a:t>
            </a:r>
            <a:r>
              <a:rPr lang="en-US" sz="1800" i="1" dirty="0" smtClean="0">
                <a:ea typeface="Times New Roman" panose="02020603050405020304" pitchFamily="18" charset="0"/>
              </a:rPr>
              <a:t>-/+ </a:t>
            </a:r>
            <a:r>
              <a:rPr lang="en-US" sz="1800" i="1" dirty="0">
                <a:ea typeface="Times New Roman" panose="02020603050405020304" pitchFamily="18" charset="0"/>
              </a:rPr>
              <a:t>(</a:t>
            </a:r>
            <a:r>
              <a:rPr lang="en-US" sz="1800" i="1" dirty="0" err="1">
                <a:ea typeface="Times New Roman" panose="02020603050405020304" pitchFamily="18" charset="0"/>
              </a:rPr>
              <a:t>dvs_step</a:t>
            </a:r>
            <a:r>
              <a:rPr lang="en-US" sz="1800" i="1" dirty="0">
                <a:ea typeface="Times New Roman" panose="02020603050405020304" pitchFamily="18" charset="0"/>
              </a:rPr>
              <a:t>*</a:t>
            </a:r>
            <a:r>
              <a:rPr lang="en-US" sz="1800" i="1" dirty="0" err="1">
                <a:ea typeface="Times New Roman" panose="02020603050405020304" pitchFamily="18" charset="0"/>
              </a:rPr>
              <a:t>dvs_code</a:t>
            </a:r>
            <a:r>
              <a:rPr lang="en-US" sz="1800" i="1" dirty="0">
                <a:ea typeface="Times New Roman" panose="02020603050405020304" pitchFamily="18" charset="0"/>
              </a:rPr>
              <a:t>))&gt; </a:t>
            </a:r>
            <a:r>
              <a:rPr lang="en-US" sz="1800" i="1" dirty="0" err="1">
                <a:ea typeface="Times New Roman" panose="02020603050405020304" pitchFamily="18" charset="0"/>
              </a:rPr>
              <a:t>max_volt</a:t>
            </a:r>
            <a:r>
              <a:rPr lang="en-US" sz="1800" i="1" dirty="0">
                <a:ea typeface="Times New Roman" panose="02020603050405020304" pitchFamily="18" charset="0"/>
              </a:rPr>
              <a:t>)? </a:t>
            </a:r>
            <a:r>
              <a:rPr lang="en-US" sz="1800" i="1" dirty="0" err="1">
                <a:ea typeface="Times New Roman" panose="02020603050405020304" pitchFamily="18" charset="0"/>
              </a:rPr>
              <a:t>max_volt</a:t>
            </a:r>
            <a:r>
              <a:rPr lang="en-US" sz="1800" i="1" dirty="0">
                <a:ea typeface="Times New Roman" panose="02020603050405020304" pitchFamily="18" charset="0"/>
              </a:rPr>
              <a:t>: (offset </a:t>
            </a:r>
            <a:r>
              <a:rPr lang="en-US" sz="1800" i="1" dirty="0" smtClean="0">
                <a:ea typeface="Times New Roman" panose="02020603050405020304" pitchFamily="18" charset="0"/>
              </a:rPr>
              <a:t>-/+ </a:t>
            </a:r>
            <a:r>
              <a:rPr lang="en-US" sz="1800" i="1" dirty="0">
                <a:ea typeface="Times New Roman" panose="02020603050405020304" pitchFamily="18" charset="0"/>
              </a:rPr>
              <a:t>(</a:t>
            </a:r>
            <a:r>
              <a:rPr lang="en-US" sz="1800" i="1" dirty="0" err="1">
                <a:ea typeface="Times New Roman" panose="02020603050405020304" pitchFamily="18" charset="0"/>
              </a:rPr>
              <a:t>dvs_step</a:t>
            </a:r>
            <a:r>
              <a:rPr lang="en-US" sz="1800" i="1" dirty="0">
                <a:ea typeface="Times New Roman" panose="02020603050405020304" pitchFamily="18" charset="0"/>
              </a:rPr>
              <a:t>*</a:t>
            </a:r>
            <a:r>
              <a:rPr lang="en-US" sz="1800" i="1" dirty="0" err="1">
                <a:ea typeface="Times New Roman" panose="02020603050405020304" pitchFamily="18" charset="0"/>
              </a:rPr>
              <a:t>dvs_code</a:t>
            </a:r>
            <a:r>
              <a:rPr lang="en-US" sz="1800" i="1" dirty="0">
                <a:ea typeface="Times New Roman" panose="02020603050405020304" pitchFamily="18" charset="0"/>
              </a:rPr>
              <a:t>));</a:t>
            </a:r>
            <a:endParaRPr lang="en-US" sz="1800" dirty="0"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1" dirty="0" smtClean="0">
              <a:solidFill>
                <a:schemeClr val="tx2"/>
              </a:solidFill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 smtClean="0">
                <a:solidFill>
                  <a:schemeClr val="tx2"/>
                </a:solidFill>
              </a:rPr>
              <a:t>C. Compare the expected and actual buck voltage values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ea typeface="Times New Roman" panose="02020603050405020304" pitchFamily="18" charset="0"/>
              </a:rPr>
              <a:t>if(actual</a:t>
            </a:r>
            <a:r>
              <a:rPr lang="en-US" sz="2000" i="1" dirty="0">
                <a:ea typeface="Times New Roman" panose="02020603050405020304" pitchFamily="18" charset="0"/>
              </a:rPr>
              <a:t>) != </a:t>
            </a:r>
            <a:r>
              <a:rPr lang="en-US" sz="2000" i="1" dirty="0" smtClean="0">
                <a:ea typeface="Times New Roman" panose="02020603050405020304" pitchFamily="18" charset="0"/>
              </a:rPr>
              <a:t>(expected)</a:t>
            </a:r>
            <a:endParaRPr lang="en-US" sz="2000" dirty="0">
              <a:ea typeface="Times New Roman" panose="02020603050405020304" pitchFamily="18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ea typeface="Times New Roman" panose="02020603050405020304" pitchFamily="18" charset="0"/>
              </a:rPr>
              <a:t>`</a:t>
            </a:r>
            <a:r>
              <a:rPr lang="en-US" sz="2000" i="1" dirty="0" err="1" smtClean="0">
                <a:ea typeface="Times New Roman" panose="02020603050405020304" pitchFamily="18" charset="0"/>
              </a:rPr>
              <a:t>uvm_error</a:t>
            </a:r>
            <a:r>
              <a:rPr lang="en-US" sz="2000" i="1" dirty="0" smtClean="0">
                <a:ea typeface="Times New Roman" panose="02020603050405020304" pitchFamily="18" charset="0"/>
              </a:rPr>
              <a:t>(“Actual </a:t>
            </a:r>
            <a:r>
              <a:rPr lang="en-US" sz="2000" i="1" dirty="0">
                <a:ea typeface="Times New Roman" panose="02020603050405020304" pitchFamily="18" charset="0"/>
              </a:rPr>
              <a:t>value </a:t>
            </a:r>
            <a:r>
              <a:rPr lang="en-US" sz="2000" i="1" dirty="0" smtClean="0">
                <a:ea typeface="Times New Roman" panose="02020603050405020304" pitchFamily="18" charset="0"/>
              </a:rPr>
              <a:t>does not </a:t>
            </a:r>
            <a:r>
              <a:rPr lang="en-US" sz="2000" i="1" dirty="0">
                <a:ea typeface="Times New Roman" panose="02020603050405020304" pitchFamily="18" charset="0"/>
              </a:rPr>
              <a:t>match </a:t>
            </a:r>
            <a:r>
              <a:rPr lang="en-US" sz="2000" i="1" dirty="0" smtClean="0">
                <a:ea typeface="Times New Roman" panose="02020603050405020304" pitchFamily="18" charset="0"/>
              </a:rPr>
              <a:t>with the </a:t>
            </a:r>
            <a:r>
              <a:rPr lang="en-US" sz="2000" i="1" dirty="0">
                <a:ea typeface="Times New Roman" panose="02020603050405020304" pitchFamily="18" charset="0"/>
              </a:rPr>
              <a:t>expected </a:t>
            </a:r>
            <a:r>
              <a:rPr lang="en-US" sz="2000" i="1" dirty="0" smtClean="0">
                <a:ea typeface="Times New Roman" panose="02020603050405020304" pitchFamily="18" charset="0"/>
              </a:rPr>
              <a:t>value”);</a:t>
            </a:r>
            <a:endParaRPr lang="en-US" sz="2000" dirty="0">
              <a:ea typeface="Times New Roman" panose="02020603050405020304" pitchFamily="18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ea typeface="Times New Roman" panose="02020603050405020304" pitchFamily="18" charset="0"/>
              </a:rPr>
              <a:t>else</a:t>
            </a:r>
            <a:endParaRPr lang="en-US" sz="2000" dirty="0">
              <a:ea typeface="Times New Roman" panose="02020603050405020304" pitchFamily="18" charset="0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ea typeface="Times New Roman" panose="02020603050405020304" pitchFamily="18" charset="0"/>
              </a:rPr>
              <a:t>`</a:t>
            </a:r>
            <a:r>
              <a:rPr lang="en-US" sz="2000" i="1" dirty="0" err="1" smtClean="0">
                <a:ea typeface="Times New Roman" panose="02020603050405020304" pitchFamily="18" charset="0"/>
              </a:rPr>
              <a:t>uvm_info</a:t>
            </a:r>
            <a:r>
              <a:rPr lang="en-US" sz="2000" i="1" dirty="0" smtClean="0">
                <a:ea typeface="Times New Roman" panose="02020603050405020304" pitchFamily="18" charset="0"/>
              </a:rPr>
              <a:t>("Actual </a:t>
            </a:r>
            <a:r>
              <a:rPr lang="en-US" sz="2000" i="1" dirty="0">
                <a:ea typeface="Times New Roman" panose="02020603050405020304" pitchFamily="18" charset="0"/>
              </a:rPr>
              <a:t>value </a:t>
            </a:r>
            <a:r>
              <a:rPr lang="en-US" sz="2000" i="1" dirty="0" smtClean="0">
                <a:ea typeface="Times New Roman" panose="02020603050405020304" pitchFamily="18" charset="0"/>
              </a:rPr>
              <a:t>matches </a:t>
            </a:r>
            <a:r>
              <a:rPr lang="en-US" sz="2000" i="1" dirty="0">
                <a:ea typeface="Times New Roman" panose="02020603050405020304" pitchFamily="18" charset="0"/>
              </a:rPr>
              <a:t>with </a:t>
            </a:r>
            <a:r>
              <a:rPr lang="en-US" sz="2000" i="1" dirty="0" smtClean="0">
                <a:ea typeface="Times New Roman" panose="02020603050405020304" pitchFamily="18" charset="0"/>
              </a:rPr>
              <a:t>the expected value”);</a:t>
            </a:r>
            <a:endParaRPr lang="en-US" sz="2000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800" i="1" dirty="0" smtClean="0"/>
              <a:t> 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53278" y="2628899"/>
            <a:ext cx="11353800" cy="2209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580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379807"/>
            <a:ext cx="11353527" cy="4658121"/>
          </a:xfrm>
          <a:prstGeom prst="rect">
            <a:avLst/>
          </a:prstGeom>
        </p:spPr>
      </p:pic>
      <p:sp>
        <p:nvSpPr>
          <p:cNvPr id="13" name="제목 2"/>
          <p:cNvSpPr txBox="1">
            <a:spLocks/>
          </p:cNvSpPr>
          <p:nvPr/>
        </p:nvSpPr>
        <p:spPr>
          <a:xfrm>
            <a:off x="457200" y="590094"/>
            <a:ext cx="10505627" cy="6206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309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4000" b="1" dirty="0">
                <a:solidFill>
                  <a:schemeClr val="tx2"/>
                </a:solidFill>
              </a:rPr>
              <a:t>DMS Simulation Results </a:t>
            </a:r>
            <a:r>
              <a:rPr lang="en-US" altLang="ko-KR" sz="4000" b="1" baseline="-25000" dirty="0">
                <a:solidFill>
                  <a:srgbClr val="FF0000"/>
                </a:solidFill>
              </a:rPr>
              <a:t>(</a:t>
            </a:r>
            <a:r>
              <a:rPr lang="en-US" altLang="ko-KR" sz="4000" b="1" baseline="-25000" dirty="0" smtClean="0">
                <a:solidFill>
                  <a:srgbClr val="FF0000"/>
                </a:solidFill>
              </a:rPr>
              <a:t>1/4)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/>
            </a:r>
            <a:br>
              <a:rPr lang="en-US" altLang="ko-KR" sz="4000" b="1" dirty="0" smtClean="0">
                <a:solidFill>
                  <a:srgbClr val="FF0000"/>
                </a:solidFill>
              </a:rPr>
            </a:br>
            <a:r>
              <a:rPr lang="en-US" altLang="ko-KR" sz="2800" b="1" dirty="0" err="1">
                <a:solidFill>
                  <a:schemeClr val="accent6">
                    <a:lumMod val="75000"/>
                  </a:schemeClr>
                </a:solidFill>
              </a:rPr>
              <a:t>CHx</a:t>
            </a:r>
            <a:r>
              <a:rPr lang="en-US" altLang="ko-KR" sz="2800" b="1" dirty="0">
                <a:solidFill>
                  <a:schemeClr val="accent6">
                    <a:lumMod val="75000"/>
                  </a:schemeClr>
                </a:solidFill>
              </a:rPr>
              <a:t> Enabled from I2C and POR Assertion</a:t>
            </a:r>
            <a:br>
              <a:rPr lang="en-US" altLang="ko-KR" sz="28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US" altLang="ko-KR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11267" y="2143010"/>
            <a:ext cx="337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CH1-CH5 enabled and output regulation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32419" y="1843307"/>
            <a:ext cx="1415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rgbClr val="FFFF00"/>
                </a:solidFill>
              </a:rPr>
              <a:t>RSTO asserted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1156676" y="2143008"/>
            <a:ext cx="487027" cy="3725895"/>
          </a:xfrm>
          <a:prstGeom prst="ellipse">
            <a:avLst/>
          </a:prstGeom>
          <a:noFill/>
          <a:ln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75955" y="2055354"/>
            <a:ext cx="4248472" cy="3815008"/>
          </a:xfrm>
          <a:prstGeom prst="rect">
            <a:avLst/>
          </a:prstGeom>
          <a:noFill/>
          <a:ln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1981200"/>
            <a:ext cx="1828800" cy="39633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CHx</a:t>
            </a:r>
            <a:r>
              <a:rPr lang="en-US" sz="2800" dirty="0" smtClean="0">
                <a:solidFill>
                  <a:schemeClr val="tx1"/>
                </a:solidFill>
              </a:rPr>
              <a:t> EN Signals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2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2"/>
          <p:cNvSpPr txBox="1">
            <a:spLocks/>
          </p:cNvSpPr>
          <p:nvPr/>
        </p:nvSpPr>
        <p:spPr>
          <a:xfrm>
            <a:off x="419100" y="563356"/>
            <a:ext cx="10505627" cy="6206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309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4000" b="1" dirty="0">
                <a:solidFill>
                  <a:schemeClr val="tx2"/>
                </a:solidFill>
              </a:rPr>
              <a:t>DMS Simulation Results </a:t>
            </a:r>
            <a:r>
              <a:rPr lang="en-US" altLang="ko-KR" sz="4000" b="1" baseline="-25000" dirty="0" smtClean="0">
                <a:solidFill>
                  <a:srgbClr val="FF0000"/>
                </a:solidFill>
              </a:rPr>
              <a:t>(2/4)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/>
            </a:r>
            <a:br>
              <a:rPr lang="en-US" altLang="ko-KR" sz="4000" b="1" dirty="0" smtClean="0">
                <a:solidFill>
                  <a:srgbClr val="FF0000"/>
                </a:solidFill>
              </a:rPr>
            </a:br>
            <a:r>
              <a:rPr lang="en-US" altLang="ko-KR" sz="2800" b="1" dirty="0">
                <a:solidFill>
                  <a:schemeClr val="accent6">
                    <a:lumMod val="75000"/>
                  </a:schemeClr>
                </a:solidFill>
              </a:rPr>
              <a:t>Standby Mode Entry &amp; Exit</a:t>
            </a:r>
            <a:br>
              <a:rPr lang="en-US" altLang="ko-KR" sz="28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US" altLang="ko-KR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972882" y="1754001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53002" y="1754001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709186" y="1898017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717298" y="1754001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92194" y="1645989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16898" y="1699072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9293362" y="4850345"/>
            <a:ext cx="576064" cy="648072"/>
          </a:xfrm>
          <a:prstGeom prst="ellipse">
            <a:avLst/>
          </a:prstGeom>
          <a:noFill/>
          <a:ln w="28575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581394" y="4676132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BTN1_IN pulled low</a:t>
            </a:r>
            <a:endParaRPr lang="en-US" sz="1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11353527" cy="4770022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8878342" y="1946157"/>
            <a:ext cx="487027" cy="3816424"/>
          </a:xfrm>
          <a:prstGeom prst="ellipse">
            <a:avLst/>
          </a:prstGeom>
          <a:noFill/>
          <a:ln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421129" y="1680599"/>
            <a:ext cx="1745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STDBY Mode Entry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893203" y="1616802"/>
            <a:ext cx="1627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STDBY Mode Exit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148943" y="1987104"/>
            <a:ext cx="487027" cy="3816424"/>
          </a:xfrm>
          <a:prstGeom prst="ellipse">
            <a:avLst/>
          </a:prstGeom>
          <a:noFill/>
          <a:ln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45782" y="2057399"/>
            <a:ext cx="3095455" cy="4008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Standby Mode Registers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3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2"/>
          <p:cNvSpPr txBox="1">
            <a:spLocks/>
          </p:cNvSpPr>
          <p:nvPr/>
        </p:nvSpPr>
        <p:spPr>
          <a:xfrm>
            <a:off x="419100" y="563356"/>
            <a:ext cx="10505627" cy="6206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309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4000" b="1" dirty="0">
                <a:solidFill>
                  <a:schemeClr val="tx2"/>
                </a:solidFill>
              </a:rPr>
              <a:t>DMS Simulation Results </a:t>
            </a:r>
            <a:r>
              <a:rPr lang="en-US" altLang="ko-KR" sz="4000" b="1" baseline="-25000" dirty="0" smtClean="0">
                <a:solidFill>
                  <a:srgbClr val="FF0000"/>
                </a:solidFill>
              </a:rPr>
              <a:t>(3/4)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/>
            </a:r>
            <a:br>
              <a:rPr lang="en-US" altLang="ko-KR" sz="4000" b="1" dirty="0" smtClean="0">
                <a:solidFill>
                  <a:srgbClr val="FF0000"/>
                </a:solidFill>
              </a:rPr>
            </a:br>
            <a:r>
              <a:rPr lang="en-US" altLang="ko-KR" sz="2800" b="1" dirty="0">
                <a:solidFill>
                  <a:schemeClr val="accent6">
                    <a:lumMod val="75000"/>
                  </a:schemeClr>
                </a:solidFill>
              </a:rPr>
              <a:t>Active -&gt; Standby -&gt; PMRST -&gt; Standby -&gt; Active</a:t>
            </a:r>
            <a:br>
              <a:rPr lang="en-US" altLang="ko-KR" sz="28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US" altLang="ko-KR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107705" y="1657015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87825" y="1657015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844009" y="1801031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852121" y="1657015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327017" y="1549003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1721" y="1602086"/>
            <a:ext cx="0" cy="410445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9428185" y="4753359"/>
            <a:ext cx="576064" cy="648072"/>
          </a:xfrm>
          <a:prstGeom prst="ellipse">
            <a:avLst/>
          </a:prstGeom>
          <a:noFill/>
          <a:ln w="28575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9716217" y="4579146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BTN1_IN pulled low</a:t>
            </a:r>
            <a:endParaRPr lang="en-US" sz="1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212619"/>
            <a:ext cx="11529366" cy="490889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6377013" y="1370291"/>
            <a:ext cx="4923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Active -&gt; Standby </a:t>
            </a:r>
            <a:r>
              <a:rPr lang="en-US" sz="1400" dirty="0">
                <a:solidFill>
                  <a:srgbClr val="FFFF00"/>
                </a:solidFill>
              </a:rPr>
              <a:t>-&gt; PMRST </a:t>
            </a:r>
            <a:r>
              <a:rPr lang="en-US" sz="1400" dirty="0" err="1" smtClean="0">
                <a:solidFill>
                  <a:srgbClr val="FFFF00"/>
                </a:solidFill>
              </a:rPr>
              <a:t>En</a:t>
            </a:r>
            <a:r>
              <a:rPr lang="en-US" sz="1400" dirty="0" smtClean="0">
                <a:solidFill>
                  <a:srgbClr val="FFFF00"/>
                </a:solidFill>
              </a:rPr>
              <a:t>  -&gt; Standby -&gt; Active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0405799" y="1814144"/>
            <a:ext cx="487027" cy="4322695"/>
          </a:xfrm>
          <a:prstGeom prst="ellipse">
            <a:avLst/>
          </a:prstGeom>
          <a:noFill/>
          <a:ln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19100" y="2000250"/>
            <a:ext cx="3159485" cy="41212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Active, Standby &amp; PMRST Registers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62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2"/>
          <p:cNvSpPr txBox="1">
            <a:spLocks/>
          </p:cNvSpPr>
          <p:nvPr/>
        </p:nvSpPr>
        <p:spPr>
          <a:xfrm>
            <a:off x="533400" y="838059"/>
            <a:ext cx="10505627" cy="6206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309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4000" b="1" dirty="0">
                <a:solidFill>
                  <a:schemeClr val="tx2"/>
                </a:solidFill>
              </a:rPr>
              <a:t>DMS Simulation Results </a:t>
            </a:r>
            <a:r>
              <a:rPr lang="en-US" altLang="ko-KR" sz="4000" b="1" baseline="-25000" dirty="0" smtClean="0">
                <a:solidFill>
                  <a:srgbClr val="FF0000"/>
                </a:solidFill>
              </a:rPr>
              <a:t>(4/4)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/>
            </a:r>
            <a:br>
              <a:rPr lang="en-US" altLang="ko-KR" sz="4000" b="1" dirty="0" smtClean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CHx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Enable &amp; Disable from I2C</a:t>
            </a:r>
          </a:p>
          <a:p>
            <a:pPr algn="l">
              <a:spcBef>
                <a:spcPts val="0"/>
              </a:spcBef>
              <a:defRPr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/>
            </a:r>
            <a:br>
              <a:rPr lang="en-US" altLang="ko-KR" sz="3200" b="1" dirty="0" smtClean="0">
                <a:solidFill>
                  <a:srgbClr val="FF0000"/>
                </a:solidFill>
              </a:rPr>
            </a:br>
            <a:endParaRPr lang="en-US" altLang="ko-KR" sz="3200" b="1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997896" y="1622723"/>
            <a:ext cx="0" cy="437546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78016" y="1622723"/>
            <a:ext cx="0" cy="437546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742312" y="1622723"/>
            <a:ext cx="0" cy="437546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217208" y="1514711"/>
            <a:ext cx="0" cy="437546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41912" y="1567794"/>
            <a:ext cx="0" cy="4375465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606408" y="4544854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b="1" dirty="0" smtClean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BTN1_IN pulled low</a:t>
            </a:r>
            <a:endParaRPr lang="en-US" sz="1000" b="1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95400"/>
            <a:ext cx="11137503" cy="4724400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605271" y="2186890"/>
            <a:ext cx="3086834" cy="38112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CHx</a:t>
            </a:r>
            <a:r>
              <a:rPr lang="en-US" sz="2800" dirty="0" smtClean="0">
                <a:solidFill>
                  <a:schemeClr val="tx1"/>
                </a:solidFill>
              </a:rPr>
              <a:t> Enable &amp; Disable from I2C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1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334000" cy="4495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b="1" dirty="0">
                <a:solidFill>
                  <a:srgbClr val="385D8A"/>
                </a:solidFill>
              </a:rPr>
              <a:t>68 test cases </a:t>
            </a:r>
            <a:r>
              <a:rPr lang="en-US" dirty="0"/>
              <a:t>were completed on time with this approach spanning across various </a:t>
            </a:r>
            <a:r>
              <a:rPr lang="en-US" dirty="0" smtClean="0"/>
              <a:t>scenarios </a:t>
            </a:r>
          </a:p>
          <a:p>
            <a:pPr lvl="1"/>
            <a:r>
              <a:rPr lang="en-US" dirty="0" smtClean="0"/>
              <a:t>Power-on and power-off</a:t>
            </a:r>
          </a:p>
          <a:p>
            <a:pPr lvl="1"/>
            <a:r>
              <a:rPr lang="en-US" dirty="0" smtClean="0"/>
              <a:t>Write </a:t>
            </a:r>
            <a:r>
              <a:rPr lang="en-US" dirty="0"/>
              <a:t>and read from I2C interface</a:t>
            </a:r>
          </a:p>
          <a:p>
            <a:pPr lvl="1"/>
            <a:r>
              <a:rPr lang="en-US" dirty="0"/>
              <a:t>Dynamic Voltage Scaling</a:t>
            </a:r>
          </a:p>
          <a:p>
            <a:pPr lvl="1"/>
            <a:r>
              <a:rPr lang="en-US" dirty="0"/>
              <a:t>Protection Logic</a:t>
            </a:r>
          </a:p>
          <a:p>
            <a:pPr lvl="1"/>
            <a:r>
              <a:rPr lang="en-US" dirty="0"/>
              <a:t>Standby mode entry &amp; exit</a:t>
            </a:r>
          </a:p>
          <a:p>
            <a:pPr lvl="1"/>
            <a:r>
              <a:rPr lang="en-US" dirty="0"/>
              <a:t>Pin connectivity checks between analog and digital</a:t>
            </a:r>
          </a:p>
          <a:p>
            <a:pPr lvl="0"/>
            <a:r>
              <a:rPr lang="en-US" b="1" dirty="0">
                <a:solidFill>
                  <a:srgbClr val="385D8A"/>
                </a:solidFill>
              </a:rPr>
              <a:t>25 SV-RNM models </a:t>
            </a:r>
            <a:r>
              <a:rPr lang="en-US" dirty="0"/>
              <a:t>were developed and validated against the schematic</a:t>
            </a:r>
          </a:p>
          <a:p>
            <a:pPr lvl="0"/>
            <a:r>
              <a:rPr lang="en-US" b="1" dirty="0">
                <a:solidFill>
                  <a:srgbClr val="385D8A"/>
                </a:solidFill>
              </a:rPr>
              <a:t>6 weeks TAT </a:t>
            </a:r>
            <a:r>
              <a:rPr lang="en-US" dirty="0"/>
              <a:t>for the whole </a:t>
            </a: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95400"/>
            <a:ext cx="6172200" cy="464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05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3350"/>
            <a:ext cx="109728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CONCLUSION &amp; FUTURE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105400"/>
          </a:xfrm>
        </p:spPr>
        <p:txBody>
          <a:bodyPr>
            <a:noAutofit/>
          </a:bodyPr>
          <a:lstStyle/>
          <a:p>
            <a:r>
              <a:rPr lang="en-US" sz="2000" dirty="0"/>
              <a:t>We thus created a true </a:t>
            </a:r>
            <a:r>
              <a:rPr lang="en-US" sz="2000" b="1" dirty="0">
                <a:solidFill>
                  <a:srgbClr val="385D8A"/>
                </a:solidFill>
              </a:rPr>
              <a:t>mixed-signal configuration </a:t>
            </a:r>
            <a:r>
              <a:rPr lang="en-US" sz="2000" dirty="0"/>
              <a:t>of the Memory PMIC </a:t>
            </a:r>
            <a:r>
              <a:rPr lang="en-US" sz="2000" dirty="0" smtClean="0"/>
              <a:t>chip</a:t>
            </a:r>
          </a:p>
          <a:p>
            <a:pPr lvl="1"/>
            <a:r>
              <a:rPr lang="en-US" sz="1600" dirty="0" smtClean="0"/>
              <a:t>RTL for </a:t>
            </a:r>
            <a:r>
              <a:rPr lang="en-US" sz="1600" dirty="0"/>
              <a:t>digital and SV </a:t>
            </a:r>
            <a:r>
              <a:rPr lang="en-US" sz="1600" dirty="0" smtClean="0"/>
              <a:t>RNM </a:t>
            </a:r>
            <a:r>
              <a:rPr lang="en-US" sz="1600" dirty="0"/>
              <a:t>(</a:t>
            </a:r>
            <a:r>
              <a:rPr lang="en-US" sz="1600" dirty="0" err="1"/>
              <a:t>behavioural</a:t>
            </a:r>
            <a:r>
              <a:rPr lang="en-US" sz="1600" dirty="0"/>
              <a:t>) models </a:t>
            </a:r>
            <a:r>
              <a:rPr lang="en-US" sz="1600" dirty="0" smtClean="0"/>
              <a:t>for analog blocks</a:t>
            </a:r>
          </a:p>
          <a:p>
            <a:pPr lvl="1"/>
            <a:r>
              <a:rPr lang="en-US" sz="1600" dirty="0" smtClean="0"/>
              <a:t>Models developed </a:t>
            </a:r>
            <a:r>
              <a:rPr lang="en-US" sz="1600" dirty="0"/>
              <a:t>and validated against the schematic </a:t>
            </a:r>
            <a:endParaRPr lang="en-US" sz="1600" dirty="0" smtClean="0"/>
          </a:p>
          <a:p>
            <a:r>
              <a:rPr lang="en-US" sz="2000" dirty="0" smtClean="0"/>
              <a:t>Simulated the </a:t>
            </a:r>
            <a:r>
              <a:rPr lang="en-US" sz="2000" dirty="0"/>
              <a:t>configuration using </a:t>
            </a:r>
            <a:r>
              <a:rPr lang="en-US" sz="2000" b="1" dirty="0" smtClean="0">
                <a:solidFill>
                  <a:srgbClr val="385D8A"/>
                </a:solidFill>
              </a:rPr>
              <a:t>purely event-driven logic </a:t>
            </a:r>
            <a:r>
              <a:rPr lang="en-US" sz="2000" b="1" dirty="0">
                <a:solidFill>
                  <a:srgbClr val="385D8A"/>
                </a:solidFill>
              </a:rPr>
              <a:t>simulator </a:t>
            </a:r>
            <a:endParaRPr lang="en-US" sz="2000" b="1" dirty="0" smtClean="0">
              <a:solidFill>
                <a:srgbClr val="385D8A"/>
              </a:solidFill>
            </a:endParaRPr>
          </a:p>
          <a:p>
            <a:pPr lvl="1"/>
            <a:r>
              <a:rPr lang="en-US" sz="1600" dirty="0" smtClean="0"/>
              <a:t>Huge </a:t>
            </a:r>
            <a:r>
              <a:rPr lang="en-US" sz="1600" dirty="0"/>
              <a:t>performance benefit compared to SPICE simulations with </a:t>
            </a:r>
            <a:r>
              <a:rPr lang="en-US" sz="1600" dirty="0" smtClean="0"/>
              <a:t>TL abstraction </a:t>
            </a:r>
            <a:r>
              <a:rPr lang="en-US" sz="1600" b="1" dirty="0" smtClean="0">
                <a:solidFill>
                  <a:srgbClr val="385D8A"/>
                </a:solidFill>
              </a:rPr>
              <a:t>(100-1000x)</a:t>
            </a:r>
          </a:p>
          <a:p>
            <a:pPr lvl="1"/>
            <a:r>
              <a:rPr lang="en-US" sz="1600" dirty="0" smtClean="0"/>
              <a:t>Avoided </a:t>
            </a:r>
            <a:r>
              <a:rPr lang="en-US" sz="1600" dirty="0"/>
              <a:t>potential issues such as non-convergence and finding </a:t>
            </a:r>
            <a:r>
              <a:rPr lang="en-US" sz="1600" dirty="0" smtClean="0"/>
              <a:t>the right </a:t>
            </a:r>
            <a:r>
              <a:rPr lang="en-US" sz="1600" dirty="0"/>
              <a:t>tolerance </a:t>
            </a:r>
            <a:r>
              <a:rPr lang="en-US" sz="1600" dirty="0" smtClean="0"/>
              <a:t>settings needed for SPICE </a:t>
            </a:r>
            <a:r>
              <a:rPr lang="en-US" sz="1600" dirty="0"/>
              <a:t>simulation (</a:t>
            </a:r>
            <a:r>
              <a:rPr lang="en-US" sz="1600" dirty="0" smtClean="0"/>
              <a:t>time-step driven)</a:t>
            </a:r>
          </a:p>
          <a:p>
            <a:r>
              <a:rPr lang="en-US" sz="2000" dirty="0" smtClean="0"/>
              <a:t>Came up with </a:t>
            </a:r>
            <a:r>
              <a:rPr lang="en-US" sz="2000" b="1" dirty="0" smtClean="0">
                <a:solidFill>
                  <a:srgbClr val="385D8A"/>
                </a:solidFill>
              </a:rPr>
              <a:t>register </a:t>
            </a:r>
            <a:r>
              <a:rPr lang="en-US" sz="2000" b="1" dirty="0">
                <a:solidFill>
                  <a:srgbClr val="385D8A"/>
                </a:solidFill>
              </a:rPr>
              <a:t>check scripts using Python </a:t>
            </a:r>
            <a:r>
              <a:rPr lang="en-US" sz="2000" dirty="0"/>
              <a:t>for verifying the default values loaded onto the </a:t>
            </a:r>
            <a:r>
              <a:rPr lang="en-US" sz="2000" dirty="0" smtClean="0"/>
              <a:t>huge set of register banks</a:t>
            </a:r>
          </a:p>
          <a:p>
            <a:r>
              <a:rPr lang="en-US" sz="2000" dirty="0" smtClean="0"/>
              <a:t>Enabled </a:t>
            </a:r>
            <a:r>
              <a:rPr lang="en-US" sz="2000" b="1" dirty="0">
                <a:solidFill>
                  <a:srgbClr val="385D8A"/>
                </a:solidFill>
              </a:rPr>
              <a:t>randomization</a:t>
            </a:r>
            <a:r>
              <a:rPr lang="en-US" sz="2000" dirty="0"/>
              <a:t> to write </a:t>
            </a:r>
            <a:r>
              <a:rPr lang="en-US" sz="2000" dirty="0" smtClean="0"/>
              <a:t>I2C data </a:t>
            </a:r>
            <a:r>
              <a:rPr lang="en-US" sz="2000" dirty="0"/>
              <a:t>onto </a:t>
            </a:r>
            <a:r>
              <a:rPr lang="en-US" sz="2000" dirty="0" smtClean="0"/>
              <a:t>register </a:t>
            </a:r>
            <a:r>
              <a:rPr lang="en-US" sz="2000" dirty="0"/>
              <a:t>banks </a:t>
            </a:r>
            <a:r>
              <a:rPr lang="en-US" sz="2000" dirty="0" smtClean="0"/>
              <a:t>to </a:t>
            </a:r>
            <a:r>
              <a:rPr lang="en-US" sz="2000" dirty="0"/>
              <a:t>check the </a:t>
            </a:r>
            <a:r>
              <a:rPr lang="en-US" sz="2000" dirty="0" smtClean="0"/>
              <a:t>channel default </a:t>
            </a:r>
            <a:r>
              <a:rPr lang="en-US" sz="2000" dirty="0"/>
              <a:t>regulation </a:t>
            </a:r>
            <a:r>
              <a:rPr lang="en-US" sz="2000" dirty="0" smtClean="0"/>
              <a:t>values, thus </a:t>
            </a:r>
            <a:r>
              <a:rPr lang="en-US" sz="2000" dirty="0"/>
              <a:t>achieving good </a:t>
            </a:r>
            <a:r>
              <a:rPr lang="en-US" sz="2000" b="1" dirty="0">
                <a:solidFill>
                  <a:srgbClr val="385D8A"/>
                </a:solidFill>
              </a:rPr>
              <a:t>coverage</a:t>
            </a:r>
          </a:p>
          <a:p>
            <a:r>
              <a:rPr lang="en-US" sz="2000" dirty="0" smtClean="0"/>
              <a:t>Completed the </a:t>
            </a:r>
            <a:r>
              <a:rPr lang="en-US" sz="2000" dirty="0"/>
              <a:t>verification activity on time with this methodology and </a:t>
            </a:r>
            <a:r>
              <a:rPr lang="en-US" sz="2000" dirty="0" smtClean="0"/>
              <a:t>ensured </a:t>
            </a:r>
            <a:r>
              <a:rPr lang="en-US" sz="2000" b="1" dirty="0">
                <a:solidFill>
                  <a:srgbClr val="385D8A"/>
                </a:solidFill>
              </a:rPr>
              <a:t>first-pass silicon </a:t>
            </a:r>
            <a:r>
              <a:rPr lang="en-US" sz="2000" b="1" dirty="0" smtClean="0">
                <a:solidFill>
                  <a:srgbClr val="385D8A"/>
                </a:solidFill>
              </a:rPr>
              <a:t>success</a:t>
            </a:r>
          </a:p>
          <a:p>
            <a:r>
              <a:rPr lang="en-US" sz="2000" dirty="0" smtClean="0"/>
              <a:t>Future </a:t>
            </a:r>
            <a:r>
              <a:rPr lang="en-US" sz="2000" dirty="0"/>
              <a:t>scope is to automate regression of the model validation </a:t>
            </a:r>
            <a:r>
              <a:rPr lang="en-US" sz="2000" dirty="0" smtClean="0"/>
              <a:t>activity, and to move </a:t>
            </a:r>
            <a:r>
              <a:rPr lang="en-US" sz="2000" dirty="0"/>
              <a:t>from </a:t>
            </a:r>
            <a:r>
              <a:rPr lang="en-US" sz="2000" dirty="0" smtClean="0"/>
              <a:t>SV </a:t>
            </a:r>
            <a:r>
              <a:rPr lang="en-US" sz="2000" dirty="0"/>
              <a:t>real to </a:t>
            </a:r>
            <a:r>
              <a:rPr lang="en-US" sz="2000" b="1" dirty="0" smtClean="0">
                <a:solidFill>
                  <a:srgbClr val="385D8A"/>
                </a:solidFill>
              </a:rPr>
              <a:t>SV </a:t>
            </a:r>
            <a:r>
              <a:rPr lang="en-US" sz="2000" b="1" dirty="0" err="1">
                <a:solidFill>
                  <a:srgbClr val="385D8A"/>
                </a:solidFill>
              </a:rPr>
              <a:t>EEnet</a:t>
            </a:r>
            <a:r>
              <a:rPr lang="en-US" sz="2000" b="1" dirty="0">
                <a:solidFill>
                  <a:srgbClr val="385D8A"/>
                </a:solidFill>
              </a:rPr>
              <a:t> based </a:t>
            </a:r>
            <a:r>
              <a:rPr lang="en-US" sz="2000" b="1" dirty="0" smtClean="0">
                <a:solidFill>
                  <a:srgbClr val="385D8A"/>
                </a:solidFill>
              </a:rPr>
              <a:t>modelling</a:t>
            </a:r>
          </a:p>
          <a:p>
            <a:pPr lvl="1"/>
            <a:r>
              <a:rPr lang="en-US" sz="1600" dirty="0" smtClean="0"/>
              <a:t>To account </a:t>
            </a:r>
            <a:r>
              <a:rPr lang="en-US" sz="1600" dirty="0"/>
              <a:t>for voltage, current and impedance in the </a:t>
            </a:r>
            <a:r>
              <a:rPr lang="en-US" sz="1600" dirty="0" smtClean="0"/>
              <a:t>models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err="1" smtClean="0"/>
              <a:t>Accellera</a:t>
            </a:r>
            <a:r>
              <a:rPr lang="en-US" dirty="0" smtClean="0"/>
              <a:t>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2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Acknowledgements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4000" dirty="0">
                <a:solidFill>
                  <a:schemeClr val="tx2"/>
                </a:solidFill>
              </a:rPr>
              <a:t>Manish </a:t>
            </a:r>
            <a:r>
              <a:rPr lang="en-US" sz="4000" dirty="0" err="1">
                <a:solidFill>
                  <a:schemeClr val="tx2"/>
                </a:solidFill>
              </a:rPr>
              <a:t>Parmar</a:t>
            </a:r>
            <a:r>
              <a:rPr lang="en-US" sz="4000" dirty="0">
                <a:solidFill>
                  <a:schemeClr val="tx2"/>
                </a:solidFill>
              </a:rPr>
              <a:t>, Manish </a:t>
            </a:r>
            <a:r>
              <a:rPr lang="en-US" sz="4000" dirty="0" err="1">
                <a:solidFill>
                  <a:schemeClr val="tx2"/>
                </a:solidFill>
              </a:rPr>
              <a:t>Goel</a:t>
            </a:r>
            <a:r>
              <a:rPr lang="en-US" sz="4000" dirty="0">
                <a:solidFill>
                  <a:schemeClr val="tx2"/>
                </a:solidFill>
              </a:rPr>
              <a:t>, </a:t>
            </a:r>
            <a:r>
              <a:rPr lang="en-US" sz="4000" dirty="0" err="1">
                <a:solidFill>
                  <a:schemeClr val="tx2"/>
                </a:solidFill>
              </a:rPr>
              <a:t>Balajee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Sowrirajan</a:t>
            </a:r>
            <a:r>
              <a:rPr lang="en-US" dirty="0"/>
              <a:t> of </a:t>
            </a:r>
            <a:r>
              <a:rPr lang="en-US" b="1" dirty="0">
                <a:solidFill>
                  <a:srgbClr val="C00000"/>
                </a:solidFill>
              </a:rPr>
              <a:t>Samsung Semiconductor India Research </a:t>
            </a:r>
            <a:r>
              <a:rPr lang="en-US" dirty="0" smtClean="0"/>
              <a:t>for their continuous guidance, motivation and support</a:t>
            </a:r>
            <a:endParaRPr lang="en-US" dirty="0"/>
          </a:p>
          <a:p>
            <a:pPr lvl="0"/>
            <a:r>
              <a:rPr lang="en-US" sz="4000" dirty="0" err="1">
                <a:solidFill>
                  <a:schemeClr val="tx2"/>
                </a:solidFill>
              </a:rPr>
              <a:t>DaeHoon</a:t>
            </a:r>
            <a:r>
              <a:rPr lang="en-US" sz="4000" dirty="0">
                <a:solidFill>
                  <a:schemeClr val="tx2"/>
                </a:solidFill>
              </a:rPr>
              <a:t> Han </a:t>
            </a:r>
            <a:r>
              <a:rPr lang="en-US" dirty="0"/>
              <a:t>of</a:t>
            </a:r>
            <a:r>
              <a:rPr lang="en-US" b="1" dirty="0"/>
              <a:t> </a:t>
            </a:r>
            <a:r>
              <a:rPr lang="en-US" b="1" dirty="0">
                <a:solidFill>
                  <a:srgbClr val="C00000"/>
                </a:solidFill>
              </a:rPr>
              <a:t>Samsung Electronics </a:t>
            </a:r>
            <a:r>
              <a:rPr lang="en-US" dirty="0" smtClean="0"/>
              <a:t>for all the technical support, review and guidance towards completing the verification activity on time</a:t>
            </a:r>
            <a:endParaRPr lang="en-US" dirty="0"/>
          </a:p>
          <a:p>
            <a:pPr lvl="0"/>
            <a:r>
              <a:rPr lang="en-US" sz="4000" dirty="0" err="1">
                <a:solidFill>
                  <a:schemeClr val="tx2"/>
                </a:solidFill>
              </a:rPr>
              <a:t>Nandeesh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Pattanashetty</a:t>
            </a:r>
            <a:r>
              <a:rPr lang="en-US" sz="4000" dirty="0">
                <a:solidFill>
                  <a:schemeClr val="tx2"/>
                </a:solidFill>
              </a:rPr>
              <a:t>, </a:t>
            </a:r>
            <a:r>
              <a:rPr lang="en-US" sz="4000" dirty="0" smtClean="0">
                <a:solidFill>
                  <a:schemeClr val="tx2"/>
                </a:solidFill>
              </a:rPr>
              <a:t>Sundararajan </a:t>
            </a:r>
            <a:r>
              <a:rPr lang="en-US" sz="4000" dirty="0">
                <a:solidFill>
                  <a:schemeClr val="tx2"/>
                </a:solidFill>
              </a:rPr>
              <a:t>A, </a:t>
            </a:r>
            <a:r>
              <a:rPr lang="en-US" sz="4000" dirty="0" err="1">
                <a:solidFill>
                  <a:schemeClr val="tx2"/>
                </a:solidFill>
              </a:rPr>
              <a:t>Arumugan</a:t>
            </a:r>
            <a:r>
              <a:rPr lang="en-US" sz="4000" dirty="0">
                <a:solidFill>
                  <a:schemeClr val="tx2"/>
                </a:solidFill>
              </a:rPr>
              <a:t> A, </a:t>
            </a:r>
            <a:r>
              <a:rPr lang="en-US" sz="4000" dirty="0" err="1">
                <a:solidFill>
                  <a:schemeClr val="tx2"/>
                </a:solidFill>
              </a:rPr>
              <a:t>Yaswanth</a:t>
            </a:r>
            <a:r>
              <a:rPr lang="en-US" sz="4000" dirty="0">
                <a:solidFill>
                  <a:schemeClr val="tx2"/>
                </a:solidFill>
              </a:rPr>
              <a:t> Sai </a:t>
            </a:r>
            <a:r>
              <a:rPr lang="en-US" sz="4000" dirty="0" err="1">
                <a:solidFill>
                  <a:schemeClr val="tx2"/>
                </a:solidFill>
              </a:rPr>
              <a:t>Darimadugu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dirty="0"/>
              <a:t>of </a:t>
            </a:r>
            <a:r>
              <a:rPr lang="en-US" b="1" dirty="0">
                <a:solidFill>
                  <a:srgbClr val="C00000"/>
                </a:solidFill>
              </a:rPr>
              <a:t>Cadence Design Systems </a:t>
            </a:r>
            <a:r>
              <a:rPr lang="en-US" dirty="0" smtClean="0"/>
              <a:t>for their round the clock support in using Cadence tools, and help resolving issues in a time bound manner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10363200" cy="2667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Thank You!!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Questions??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158749"/>
            <a:ext cx="10972800" cy="1143000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Objective and Motivation </a:t>
            </a:r>
            <a:r>
              <a:rPr lang="en-US" b="1" baseline="-25000" dirty="0" smtClean="0">
                <a:solidFill>
                  <a:srgbClr val="FF0000"/>
                </a:solidFill>
              </a:rPr>
              <a:t>(1/2)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142999"/>
            <a:ext cx="10972800" cy="521335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Power Management Integrated Circuits (PMICs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/>
              <a:t> </a:t>
            </a:r>
            <a:r>
              <a:rPr lang="en-US" dirty="0"/>
              <a:t>more pronounced these </a:t>
            </a:r>
            <a:r>
              <a:rPr lang="en-US" dirty="0" smtClean="0"/>
              <a:t>days in analog-centric ICs, owing to their inherent capabilities</a:t>
            </a:r>
          </a:p>
          <a:p>
            <a:pPr lvl="1"/>
            <a:r>
              <a:rPr lang="en-US" dirty="0"/>
              <a:t>DC-DC conversion as in Buck </a:t>
            </a:r>
            <a:r>
              <a:rPr lang="en-US" dirty="0" smtClean="0"/>
              <a:t>Converters</a:t>
            </a:r>
          </a:p>
          <a:p>
            <a:pPr lvl="1"/>
            <a:r>
              <a:rPr lang="en-US" dirty="0" smtClean="0"/>
              <a:t>Dynamic </a:t>
            </a:r>
            <a:r>
              <a:rPr lang="en-US" dirty="0"/>
              <a:t>Voltage Scaling (</a:t>
            </a:r>
            <a:r>
              <a:rPr lang="en-US" dirty="0" smtClean="0"/>
              <a:t>DVS)</a:t>
            </a:r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transition through various </a:t>
            </a:r>
            <a:r>
              <a:rPr lang="en-US" dirty="0" smtClean="0"/>
              <a:t>modes, viz., </a:t>
            </a:r>
            <a:r>
              <a:rPr lang="en-US" dirty="0"/>
              <a:t>active, standby and sleep </a:t>
            </a:r>
            <a:r>
              <a:rPr lang="en-US" dirty="0" smtClean="0"/>
              <a:t>modes </a:t>
            </a:r>
            <a:r>
              <a:rPr lang="en-US" baseline="30000" dirty="0" smtClean="0"/>
              <a:t>[1][2] </a:t>
            </a:r>
          </a:p>
          <a:p>
            <a:r>
              <a:rPr lang="en-US" dirty="0"/>
              <a:t>Broadly classified </a:t>
            </a:r>
            <a:r>
              <a:rPr lang="en-US" dirty="0" smtClean="0"/>
              <a:t>depending </a:t>
            </a:r>
            <a:r>
              <a:rPr lang="en-US" dirty="0"/>
              <a:t>on their end </a:t>
            </a:r>
            <a:r>
              <a:rPr lang="en-US" dirty="0" smtClean="0"/>
              <a:t>application</a:t>
            </a:r>
            <a:endParaRPr lang="en-US" dirty="0"/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System-on-Chip (</a:t>
            </a:r>
            <a:r>
              <a:rPr lang="en-US" b="1" dirty="0" err="1">
                <a:solidFill>
                  <a:srgbClr val="0070C0"/>
                </a:solidFill>
              </a:rPr>
              <a:t>SoC</a:t>
            </a:r>
            <a:r>
              <a:rPr lang="en-US" b="1" dirty="0">
                <a:solidFill>
                  <a:srgbClr val="0070C0"/>
                </a:solidFill>
              </a:rPr>
              <a:t>) PMIC, Display PMIC, Memory PMIC or Interface PMIC</a:t>
            </a:r>
          </a:p>
          <a:p>
            <a:pPr lvl="2"/>
            <a:r>
              <a:rPr lang="en-US" dirty="0" smtClean="0"/>
              <a:t>Few </a:t>
            </a:r>
            <a:r>
              <a:rPr lang="en-US" dirty="0"/>
              <a:t>other application-specific </a:t>
            </a:r>
            <a:r>
              <a:rPr lang="en-US" dirty="0" smtClean="0"/>
              <a:t>ones also exit</a:t>
            </a:r>
          </a:p>
          <a:p>
            <a:pPr lvl="1"/>
            <a:r>
              <a:rPr lang="en-US" dirty="0"/>
              <a:t>Owing to their complexity and constraints, each category comes with its own challenges during the design and the verification </a:t>
            </a:r>
            <a:r>
              <a:rPr lang="en-US" dirty="0" smtClean="0"/>
              <a:t>phases</a:t>
            </a:r>
          </a:p>
          <a:p>
            <a:r>
              <a:rPr lang="en-US" dirty="0" smtClean="0"/>
              <a:t>Some of the common challenges across various classes of PMIC include</a:t>
            </a:r>
          </a:p>
          <a:p>
            <a:pPr lvl="1"/>
            <a:r>
              <a:rPr lang="en-US" dirty="0"/>
              <a:t>Simulation performance (measured as </a:t>
            </a:r>
            <a:r>
              <a:rPr lang="en-US" b="1" dirty="0">
                <a:solidFill>
                  <a:srgbClr val="0070C0"/>
                </a:solidFill>
              </a:rPr>
              <a:t>runtime</a:t>
            </a:r>
            <a:r>
              <a:rPr lang="en-US" dirty="0" smtClean="0"/>
              <a:t>), a </a:t>
            </a:r>
            <a:r>
              <a:rPr lang="en-US" dirty="0"/>
              <a:t>predominant factor at transistor level (TL) abstraction</a:t>
            </a:r>
          </a:p>
          <a:p>
            <a:pPr lvl="2"/>
            <a:r>
              <a:rPr lang="en-US" dirty="0"/>
              <a:t>One buck converter typically takes </a:t>
            </a:r>
            <a:r>
              <a:rPr lang="en-US" b="1" dirty="0">
                <a:solidFill>
                  <a:srgbClr val="C00000"/>
                </a:solidFill>
              </a:rPr>
              <a:t>1 to 1.5 days to simulate </a:t>
            </a:r>
            <a:r>
              <a:rPr lang="en-US" dirty="0"/>
              <a:t>with commercial simulators available in the industry, and with the most optimum SPICE </a:t>
            </a:r>
            <a:r>
              <a:rPr lang="en-US" dirty="0" smtClean="0"/>
              <a:t>settings</a:t>
            </a:r>
          </a:p>
          <a:p>
            <a:pPr lvl="1"/>
            <a:r>
              <a:rPr lang="en-US" dirty="0"/>
              <a:t>Addition of appropriate </a:t>
            </a:r>
            <a:r>
              <a:rPr lang="en-US" b="1" dirty="0">
                <a:solidFill>
                  <a:srgbClr val="0070C0"/>
                </a:solidFill>
              </a:rPr>
              <a:t>assertions and checkers </a:t>
            </a:r>
            <a:r>
              <a:rPr lang="en-US" dirty="0"/>
              <a:t>to check for various functionalities</a:t>
            </a:r>
          </a:p>
          <a:p>
            <a:pPr lvl="2"/>
            <a:r>
              <a:rPr lang="en-US" dirty="0"/>
              <a:t>Power-on and power-off behavior, single/multi-byte write and read from I2C, enabling &amp; disabling of power modes, and testing the protection logic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Pin connectivity checks </a:t>
            </a:r>
            <a:r>
              <a:rPr lang="en-US" dirty="0"/>
              <a:t>involving passing values between Analog and Digital (RTL), wherein the value supplied on one side is checked for propagation on the other side to ensure there are no pin mismatches</a:t>
            </a:r>
          </a:p>
          <a:p>
            <a:pPr lvl="2"/>
            <a:r>
              <a:rPr lang="en-US" dirty="0"/>
              <a:t>Induced either due to </a:t>
            </a:r>
            <a:r>
              <a:rPr lang="en-US" b="1" dirty="0">
                <a:solidFill>
                  <a:srgbClr val="C00000"/>
                </a:solidFill>
              </a:rPr>
              <a:t>improper spec or human-induced error during 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04800"/>
            <a:ext cx="10972800" cy="731838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tx2"/>
                </a:solidFill>
              </a:rPr>
              <a:t>Objective and Motivation </a:t>
            </a:r>
            <a:r>
              <a:rPr lang="en-US" b="1" baseline="-25000" dirty="0" smtClean="0">
                <a:solidFill>
                  <a:srgbClr val="FF0000"/>
                </a:solidFill>
              </a:rPr>
              <a:t>(2/2</a:t>
            </a:r>
            <a:r>
              <a:rPr lang="en-US" b="1" baseline="-25000" dirty="0">
                <a:solidFill>
                  <a:srgbClr val="FF0000"/>
                </a:solidFill>
              </a:rPr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036637"/>
            <a:ext cx="10972800" cy="5319713"/>
          </a:xfrm>
        </p:spPr>
        <p:txBody>
          <a:bodyPr>
            <a:noAutofit/>
          </a:bodyPr>
          <a:lstStyle/>
          <a:p>
            <a:r>
              <a:rPr lang="en-US" sz="2000" dirty="0"/>
              <a:t>A </a:t>
            </a:r>
            <a:r>
              <a:rPr lang="en-US" sz="2000" b="1" dirty="0">
                <a:solidFill>
                  <a:srgbClr val="0070C0"/>
                </a:solidFill>
              </a:rPr>
              <a:t>Memory PMIC</a:t>
            </a:r>
            <a:r>
              <a:rPr lang="en-US" sz="2000" dirty="0"/>
              <a:t>, typically used for Solid State Drives (SSD) applications usually consists of one </a:t>
            </a:r>
            <a:r>
              <a:rPr lang="en-US" sz="2000" dirty="0" smtClean="0"/>
              <a:t>or </a:t>
            </a:r>
            <a:r>
              <a:rPr lang="en-US" sz="2000" dirty="0"/>
              <a:t>more </a:t>
            </a:r>
            <a:r>
              <a:rPr lang="en-US" sz="2000" b="1" dirty="0"/>
              <a:t>buck converters </a:t>
            </a:r>
            <a:r>
              <a:rPr lang="en-US" sz="2000" dirty="0"/>
              <a:t>along with other key analog blocks</a:t>
            </a:r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ore </a:t>
            </a:r>
            <a:r>
              <a:rPr lang="en-US" sz="1600" dirty="0"/>
              <a:t>analog block </a:t>
            </a:r>
            <a:r>
              <a:rPr lang="en-US" sz="1600" dirty="0" smtClean="0"/>
              <a:t>to generate </a:t>
            </a:r>
            <a:r>
              <a:rPr lang="en-US" sz="1600" dirty="0"/>
              <a:t>the reference and bias voltages </a:t>
            </a:r>
            <a:r>
              <a:rPr lang="en-US" sz="1600" dirty="0" smtClean="0"/>
              <a:t>for </a:t>
            </a:r>
            <a:r>
              <a:rPr lang="en-US" sz="1600" dirty="0"/>
              <a:t>other </a:t>
            </a:r>
            <a:r>
              <a:rPr lang="en-US" sz="1600" dirty="0" smtClean="0"/>
              <a:t>blocks</a:t>
            </a:r>
          </a:p>
          <a:p>
            <a:pPr lvl="1"/>
            <a:r>
              <a:rPr lang="en-US" sz="1600" dirty="0" smtClean="0"/>
              <a:t>Current </a:t>
            </a:r>
            <a:r>
              <a:rPr lang="en-US" sz="1600" dirty="0"/>
              <a:t>limiting circuits, housekeeping blocks, and voltage level detectors </a:t>
            </a:r>
          </a:p>
          <a:p>
            <a:pPr lvl="1"/>
            <a:r>
              <a:rPr lang="en-US" sz="1600" dirty="0"/>
              <a:t>On-chip LDO, High-Frequency Oscillator (HFO), POR and reference level detector, </a:t>
            </a:r>
            <a:r>
              <a:rPr lang="en-US" sz="1600" dirty="0" smtClean="0"/>
              <a:t>along </a:t>
            </a:r>
            <a:r>
              <a:rPr lang="en-US" sz="1600" dirty="0"/>
              <a:t>with ESD protection circuits</a:t>
            </a:r>
          </a:p>
          <a:p>
            <a:r>
              <a:rPr lang="en-US" sz="2000" dirty="0" smtClean="0"/>
              <a:t>Presence of buck converter channels mandates the need for checking their </a:t>
            </a:r>
            <a:r>
              <a:rPr lang="en-US" sz="2000" b="1" dirty="0" smtClean="0"/>
              <a:t>default voltage regulation values</a:t>
            </a:r>
            <a:endParaRPr lang="en-US" sz="2000" b="1" dirty="0"/>
          </a:p>
          <a:p>
            <a:pPr lvl="1"/>
            <a:r>
              <a:rPr lang="en-US" sz="1600" dirty="0" smtClean="0"/>
              <a:t>By </a:t>
            </a:r>
            <a:r>
              <a:rPr lang="en-US" sz="1600" dirty="0"/>
              <a:t>writing onto huge set of register banks (</a:t>
            </a:r>
            <a:r>
              <a:rPr lang="en-US" sz="1600" b="1" dirty="0">
                <a:solidFill>
                  <a:srgbClr val="C00000"/>
                </a:solidFill>
              </a:rPr>
              <a:t>typically hundreds</a:t>
            </a:r>
            <a:r>
              <a:rPr lang="en-US" sz="1600" dirty="0" smtClean="0"/>
              <a:t>), which gives rise to the need for </a:t>
            </a:r>
            <a:r>
              <a:rPr lang="en-US" sz="1600" b="1" dirty="0" smtClean="0"/>
              <a:t>automation scripts</a:t>
            </a:r>
          </a:p>
          <a:p>
            <a:pPr lvl="1"/>
            <a:r>
              <a:rPr lang="en-US" sz="1600" b="1" dirty="0">
                <a:solidFill>
                  <a:srgbClr val="0070C0"/>
                </a:solidFill>
              </a:rPr>
              <a:t>Register map </a:t>
            </a:r>
            <a:r>
              <a:rPr lang="en-US" sz="1600" dirty="0"/>
              <a:t>information </a:t>
            </a:r>
            <a:r>
              <a:rPr lang="en-US" sz="1600" dirty="0" smtClean="0"/>
              <a:t>to be leveraged for the purpose, and </a:t>
            </a:r>
            <a:r>
              <a:rPr lang="en-US" sz="1600" b="1" dirty="0" err="1">
                <a:solidFill>
                  <a:srgbClr val="0070C0"/>
                </a:solidFill>
              </a:rPr>
              <a:t>SystemVerilog</a:t>
            </a:r>
            <a:r>
              <a:rPr lang="en-US" sz="1600" b="1" dirty="0">
                <a:solidFill>
                  <a:srgbClr val="0070C0"/>
                </a:solidFill>
              </a:rPr>
              <a:t> Assertions (SVA) </a:t>
            </a:r>
            <a:r>
              <a:rPr lang="en-US" sz="1600" dirty="0" smtClean="0"/>
              <a:t>to be created for automating the </a:t>
            </a:r>
            <a:r>
              <a:rPr lang="en-US" sz="1600" dirty="0"/>
              <a:t>default voltage </a:t>
            </a:r>
            <a:r>
              <a:rPr lang="en-US" sz="1600" dirty="0" smtClean="0"/>
              <a:t>checks across all registers</a:t>
            </a:r>
          </a:p>
          <a:p>
            <a:r>
              <a:rPr lang="en-US" sz="2000" dirty="0" smtClean="0"/>
              <a:t>Need for achieving good </a:t>
            </a:r>
            <a:r>
              <a:rPr lang="en-US" sz="2000" b="1" dirty="0">
                <a:solidFill>
                  <a:srgbClr val="0070C0"/>
                </a:solidFill>
              </a:rPr>
              <a:t>coverage</a:t>
            </a:r>
            <a:r>
              <a:rPr lang="en-US" sz="2000" dirty="0" smtClean="0"/>
              <a:t> </a:t>
            </a:r>
            <a:r>
              <a:rPr lang="en-US" sz="2000" dirty="0"/>
              <a:t>by </a:t>
            </a:r>
            <a:r>
              <a:rPr lang="en-US" sz="2000" dirty="0" smtClean="0"/>
              <a:t>checking </a:t>
            </a:r>
            <a:r>
              <a:rPr lang="en-US" sz="2000" dirty="0"/>
              <a:t>voltage regulation values of all </a:t>
            </a:r>
            <a:r>
              <a:rPr lang="en-US" sz="2000" dirty="0" smtClean="0"/>
              <a:t>buck </a:t>
            </a:r>
            <a:r>
              <a:rPr lang="en-US" sz="2000" dirty="0"/>
              <a:t>converter </a:t>
            </a:r>
            <a:r>
              <a:rPr lang="en-US" sz="2000" dirty="0" smtClean="0"/>
              <a:t>channels</a:t>
            </a:r>
          </a:p>
          <a:p>
            <a:pPr lvl="1"/>
            <a:r>
              <a:rPr lang="en-US" sz="1600" dirty="0" smtClean="0"/>
              <a:t>For </a:t>
            </a:r>
            <a:r>
              <a:rPr lang="en-US" sz="1600" dirty="0"/>
              <a:t>different data bytes </a:t>
            </a:r>
            <a:r>
              <a:rPr lang="en-US" sz="1600" dirty="0" smtClean="0"/>
              <a:t>written </a:t>
            </a:r>
            <a:r>
              <a:rPr lang="en-US" sz="1600" dirty="0"/>
              <a:t>from </a:t>
            </a:r>
            <a:r>
              <a:rPr lang="en-US" sz="1600" dirty="0" smtClean="0"/>
              <a:t>I2C</a:t>
            </a:r>
          </a:p>
          <a:p>
            <a:pPr lvl="1"/>
            <a:r>
              <a:rPr lang="en-GB" sz="1600" dirty="0" smtClean="0"/>
              <a:t>Gives rise to the need for incorporating </a:t>
            </a:r>
            <a:r>
              <a:rPr lang="en-GB" sz="1600" b="1" dirty="0" smtClean="0"/>
              <a:t>constrained randomization </a:t>
            </a:r>
            <a:r>
              <a:rPr lang="en-GB" sz="1600" dirty="0" smtClean="0"/>
              <a:t>using </a:t>
            </a:r>
            <a:r>
              <a:rPr lang="en-GB" sz="1600" dirty="0"/>
              <a:t>randomize() </a:t>
            </a:r>
            <a:r>
              <a:rPr lang="en-GB" sz="1600" dirty="0" smtClean="0"/>
              <a:t>method</a:t>
            </a:r>
          </a:p>
          <a:p>
            <a:pPr lvl="1"/>
            <a:r>
              <a:rPr lang="en-GB" sz="1600" dirty="0" smtClean="0"/>
              <a:t>Minimum</a:t>
            </a:r>
            <a:r>
              <a:rPr lang="en-GB" sz="1600" dirty="0"/>
              <a:t>, default and maximum output </a:t>
            </a:r>
            <a:r>
              <a:rPr lang="en-GB" sz="1600" dirty="0" smtClean="0"/>
              <a:t>value checks to be covered</a:t>
            </a:r>
            <a:endParaRPr lang="en-US" sz="1600" dirty="0" smtClean="0"/>
          </a:p>
          <a:p>
            <a:r>
              <a:rPr lang="en-US" sz="2000" dirty="0" smtClean="0"/>
              <a:t>Need to come up with a </a:t>
            </a:r>
            <a:r>
              <a:rPr lang="en-US" sz="2000" b="1" dirty="0">
                <a:solidFill>
                  <a:srgbClr val="0070C0"/>
                </a:solidFill>
              </a:rPr>
              <a:t>Mixed-Signal Verification (MSV) flow </a:t>
            </a:r>
            <a:r>
              <a:rPr lang="en-US" sz="2000" dirty="0" smtClean="0"/>
              <a:t>that addresses the above requirements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2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Memory PMIC architecture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10058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" y="1277864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Reference </a:t>
            </a:r>
            <a:r>
              <a:rPr lang="en-US" dirty="0">
                <a:solidFill>
                  <a:srgbClr val="C00000"/>
                </a:solidFill>
              </a:rPr>
              <a:t>and </a:t>
            </a:r>
            <a:r>
              <a:rPr lang="en-US" dirty="0" smtClean="0">
                <a:solidFill>
                  <a:srgbClr val="C00000"/>
                </a:solidFill>
              </a:rPr>
              <a:t>Bias Generator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371600" y="1905000"/>
            <a:ext cx="1981200" cy="3810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9875" y="3512543"/>
            <a:ext cx="1746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Other Key Analog Blocks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210800" y="1712044"/>
            <a:ext cx="1746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Buck Converter Channels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58750" y="3154362"/>
            <a:ext cx="5784850" cy="1567111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924800" y="1417638"/>
            <a:ext cx="3505200" cy="4525962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1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228600"/>
            <a:ext cx="10972800" cy="914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Main Features of the PMIC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1085850"/>
            <a:ext cx="10972800" cy="5137151"/>
          </a:xfrm>
        </p:spPr>
        <p:txBody>
          <a:bodyPr>
            <a:normAutofit/>
          </a:bodyPr>
          <a:lstStyle/>
          <a:p>
            <a:r>
              <a:rPr lang="en-US" sz="2600" dirty="0" smtClean="0"/>
              <a:t>Each </a:t>
            </a:r>
            <a:r>
              <a:rPr lang="en-US" sz="2600" dirty="0"/>
              <a:t>buck </a:t>
            </a:r>
            <a:r>
              <a:rPr lang="en-US" sz="2600" dirty="0" smtClean="0"/>
              <a:t>converter </a:t>
            </a:r>
            <a:r>
              <a:rPr lang="en-US" sz="2600" b="1" dirty="0">
                <a:solidFill>
                  <a:srgbClr val="0070C0"/>
                </a:solidFill>
              </a:rPr>
              <a:t>(</a:t>
            </a:r>
            <a:r>
              <a:rPr lang="en-US" sz="2600" b="1" dirty="0" smtClean="0">
                <a:solidFill>
                  <a:srgbClr val="0070C0"/>
                </a:solidFill>
              </a:rPr>
              <a:t>channel) </a:t>
            </a:r>
            <a:r>
              <a:rPr lang="en-US" sz="2600" dirty="0"/>
              <a:t>is designed </a:t>
            </a:r>
            <a:r>
              <a:rPr lang="en-US" sz="2600" dirty="0" smtClean="0"/>
              <a:t>to provide a slew of capabilities </a:t>
            </a:r>
            <a:r>
              <a:rPr lang="en-US" sz="2600" dirty="0"/>
              <a:t>using I2C </a:t>
            </a:r>
            <a:r>
              <a:rPr lang="en-US" sz="2600" dirty="0" smtClean="0"/>
              <a:t>interface</a:t>
            </a:r>
          </a:p>
          <a:p>
            <a:pPr lvl="1"/>
            <a:r>
              <a:rPr lang="en-US" dirty="0"/>
              <a:t>DVS, forced discharge mode, power good (PG) </a:t>
            </a:r>
            <a:r>
              <a:rPr lang="en-US" dirty="0" smtClean="0"/>
              <a:t>function &amp; power-off </a:t>
            </a:r>
            <a:endParaRPr lang="en-US" dirty="0"/>
          </a:p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Independent </a:t>
            </a:r>
            <a:r>
              <a:rPr lang="en-US" sz="2600" b="1" dirty="0">
                <a:solidFill>
                  <a:srgbClr val="0070C0"/>
                </a:solidFill>
              </a:rPr>
              <a:t>PMIC reset,</a:t>
            </a:r>
            <a:r>
              <a:rPr lang="en-US" sz="2600" dirty="0" smtClean="0"/>
              <a:t> viz., all channel </a:t>
            </a:r>
            <a:r>
              <a:rPr lang="en-US" sz="2600" dirty="0"/>
              <a:t>outputs return to </a:t>
            </a:r>
            <a:r>
              <a:rPr lang="en-US" sz="2600" dirty="0" smtClean="0"/>
              <a:t>default values as per the </a:t>
            </a:r>
            <a:r>
              <a:rPr lang="en-US" sz="2600" dirty="0"/>
              <a:t>external address setting at the same time </a:t>
            </a:r>
            <a:r>
              <a:rPr lang="en-US" sz="2600" b="1" dirty="0"/>
              <a:t>without PMIC power off/on</a:t>
            </a:r>
          </a:p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One </a:t>
            </a:r>
            <a:r>
              <a:rPr lang="en-US" sz="2600" b="1" dirty="0">
                <a:solidFill>
                  <a:srgbClr val="0070C0"/>
                </a:solidFill>
              </a:rPr>
              <a:t>Time Programmable (OTP) features, </a:t>
            </a:r>
            <a:r>
              <a:rPr lang="en-US" sz="2600" dirty="0" smtClean="0"/>
              <a:t>viz., Start </a:t>
            </a:r>
            <a:r>
              <a:rPr lang="en-US" sz="2600" dirty="0"/>
              <a:t>up Delay Time, RSTO Delay Time and RSTO threshold</a:t>
            </a:r>
          </a:p>
          <a:p>
            <a:pPr lvl="0"/>
            <a:r>
              <a:rPr lang="en-US" sz="2600" b="1" dirty="0">
                <a:solidFill>
                  <a:srgbClr val="0070C0"/>
                </a:solidFill>
              </a:rPr>
              <a:t>Protection capabilities, </a:t>
            </a:r>
            <a:r>
              <a:rPr lang="en-US" sz="2600" dirty="0" smtClean="0"/>
              <a:t>viz., Over </a:t>
            </a:r>
            <a:r>
              <a:rPr lang="en-US" sz="2600" dirty="0"/>
              <a:t>Voltage Protection (OVP</a:t>
            </a:r>
            <a:r>
              <a:rPr lang="en-US" sz="2600" dirty="0" smtClean="0"/>
              <a:t>), Over </a:t>
            </a:r>
            <a:r>
              <a:rPr lang="en-US" sz="2600" dirty="0"/>
              <a:t>Load Protection (</a:t>
            </a:r>
            <a:r>
              <a:rPr lang="en-US" sz="2600" dirty="0" smtClean="0"/>
              <a:t>OLP), Short </a:t>
            </a:r>
            <a:r>
              <a:rPr lang="en-US" sz="2600" dirty="0"/>
              <a:t>Circuit Protection (SCP</a:t>
            </a:r>
            <a:r>
              <a:rPr lang="en-US" sz="2600" dirty="0" smtClean="0"/>
              <a:t>) &amp; Thermal Shutdown (TSD)</a:t>
            </a:r>
          </a:p>
          <a:p>
            <a:pPr lvl="1"/>
            <a:r>
              <a:rPr lang="en-US" dirty="0" smtClean="0"/>
              <a:t>Channels </a:t>
            </a:r>
            <a:r>
              <a:rPr lang="en-US" dirty="0"/>
              <a:t>are disabled </a:t>
            </a:r>
            <a:r>
              <a:rPr lang="en-US" dirty="0" smtClean="0"/>
              <a:t>under these </a:t>
            </a:r>
            <a:r>
              <a:rPr lang="en-US" b="1" dirty="0" smtClean="0">
                <a:solidFill>
                  <a:srgbClr val="C00000"/>
                </a:solidFill>
              </a:rPr>
              <a:t>fault condition scenarios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9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SEQUENCE OF OPERATION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17638"/>
            <a:ext cx="10210800" cy="475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29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334962"/>
            <a:ext cx="10972800" cy="8080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PROPOSED FLOW IMPLEMENTATION </a:t>
            </a:r>
            <a:r>
              <a:rPr lang="en-US" b="1" baseline="-25000" dirty="0" smtClean="0">
                <a:solidFill>
                  <a:srgbClr val="FF0000"/>
                </a:solidFill>
              </a:rPr>
              <a:t>(1/2)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1066800"/>
            <a:ext cx="10972800" cy="5213351"/>
          </a:xfrm>
        </p:spPr>
        <p:txBody>
          <a:bodyPr>
            <a:noAutofit/>
          </a:bodyPr>
          <a:lstStyle/>
          <a:p>
            <a:r>
              <a:rPr lang="en-US" sz="2400" dirty="0" smtClean="0"/>
              <a:t>Simulation runtime </a:t>
            </a:r>
            <a:r>
              <a:rPr lang="en-US" sz="2400" dirty="0"/>
              <a:t>has always been predominant in analog-centric ICs, leading to longer verification </a:t>
            </a:r>
            <a:r>
              <a:rPr lang="en-US" sz="2400" dirty="0" smtClean="0"/>
              <a:t>times</a:t>
            </a:r>
          </a:p>
          <a:p>
            <a:pPr lvl="1"/>
            <a:r>
              <a:rPr lang="en-US" sz="2000" b="1" dirty="0" smtClean="0"/>
              <a:t>Verilog-A </a:t>
            </a:r>
            <a:r>
              <a:rPr lang="en-US" sz="2000" b="1" dirty="0"/>
              <a:t>behavioral models </a:t>
            </a:r>
            <a:r>
              <a:rPr lang="en-US" sz="2000" baseline="30000" dirty="0"/>
              <a:t>[3]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dirty="0"/>
              <a:t>analog blocks </a:t>
            </a:r>
            <a:r>
              <a:rPr lang="en-US" sz="2000" dirty="0" smtClean="0"/>
              <a:t>in </a:t>
            </a:r>
            <a:r>
              <a:rPr lang="en-US" sz="2000" dirty="0"/>
              <a:t>lieu of their TL </a:t>
            </a:r>
            <a:r>
              <a:rPr lang="en-US" sz="2000" dirty="0" smtClean="0"/>
              <a:t>abstractions</a:t>
            </a:r>
          </a:p>
          <a:p>
            <a:pPr lvl="2"/>
            <a:r>
              <a:rPr lang="en-US" sz="1600" b="1" dirty="0">
                <a:solidFill>
                  <a:srgbClr val="C00000"/>
                </a:solidFill>
              </a:rPr>
              <a:t>R</a:t>
            </a:r>
            <a:r>
              <a:rPr lang="en-US" sz="1600" b="1" dirty="0" smtClean="0">
                <a:solidFill>
                  <a:srgbClr val="C00000"/>
                </a:solidFill>
              </a:rPr>
              <a:t>equires </a:t>
            </a:r>
            <a:r>
              <a:rPr lang="en-US" sz="1600" b="1" dirty="0">
                <a:solidFill>
                  <a:srgbClr val="C00000"/>
                </a:solidFill>
              </a:rPr>
              <a:t>SPICE </a:t>
            </a:r>
            <a:r>
              <a:rPr lang="en-US" sz="1600" b="1" dirty="0" smtClean="0">
                <a:solidFill>
                  <a:srgbClr val="C00000"/>
                </a:solidFill>
              </a:rPr>
              <a:t>simulator,</a:t>
            </a:r>
            <a:r>
              <a:rPr lang="en-US" sz="1600" dirty="0" smtClean="0"/>
              <a:t> so simulation </a:t>
            </a:r>
            <a:r>
              <a:rPr lang="en-US" sz="1600" dirty="0"/>
              <a:t>is still time-step driven unlike logic simulators that are purely </a:t>
            </a:r>
            <a:r>
              <a:rPr lang="en-US" sz="1600" dirty="0" smtClean="0"/>
              <a:t>event-driven</a:t>
            </a:r>
          </a:p>
          <a:p>
            <a:pPr lvl="2"/>
            <a:r>
              <a:rPr lang="en-US" sz="1600" dirty="0" smtClean="0"/>
              <a:t>Prone </a:t>
            </a:r>
            <a:r>
              <a:rPr lang="en-US" sz="1600" dirty="0"/>
              <a:t>to </a:t>
            </a:r>
            <a:r>
              <a:rPr lang="en-US" sz="1600" b="1" dirty="0" smtClean="0">
                <a:solidFill>
                  <a:srgbClr val="C00000"/>
                </a:solidFill>
              </a:rPr>
              <a:t>discontinuities </a:t>
            </a:r>
            <a:r>
              <a:rPr lang="en-US" sz="1600" b="1" dirty="0">
                <a:solidFill>
                  <a:srgbClr val="C00000"/>
                </a:solidFill>
              </a:rPr>
              <a:t>in </a:t>
            </a:r>
            <a:r>
              <a:rPr lang="en-US" sz="1600" b="1" dirty="0" smtClean="0">
                <a:solidFill>
                  <a:srgbClr val="C00000"/>
                </a:solidFill>
              </a:rPr>
              <a:t>signal waveforms </a:t>
            </a: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smtClean="0"/>
              <a:t>convergence </a:t>
            </a:r>
            <a:r>
              <a:rPr lang="en-US" sz="1600" dirty="0"/>
              <a:t>issues during simulation </a:t>
            </a:r>
            <a:r>
              <a:rPr lang="en-US" sz="1600" baseline="30000" dirty="0"/>
              <a:t>[3][</a:t>
            </a:r>
            <a:r>
              <a:rPr lang="en-US" sz="1600" baseline="30000" dirty="0" smtClean="0"/>
              <a:t>4]</a:t>
            </a:r>
            <a:endParaRPr lang="en-US" sz="1600" dirty="0"/>
          </a:p>
          <a:p>
            <a:pPr lvl="2"/>
            <a:r>
              <a:rPr lang="en-US" sz="1600" dirty="0" smtClean="0"/>
              <a:t>Artefacts in modelling style </a:t>
            </a:r>
            <a:r>
              <a:rPr lang="en-US" sz="1600" dirty="0" smtClean="0">
                <a:sym typeface="Wingdings" panose="05000000000000000000" pitchFamily="2" charset="2"/>
              </a:rPr>
              <a:t></a:t>
            </a:r>
            <a:r>
              <a:rPr lang="en-US" sz="1600" dirty="0" smtClean="0"/>
              <a:t> performance deterioration if proper techniques such as</a:t>
            </a:r>
            <a:r>
              <a:rPr lang="en-US" sz="1600" b="1" dirty="0" smtClean="0">
                <a:solidFill>
                  <a:schemeClr val="accent1"/>
                </a:solidFill>
              </a:rPr>
              <a:t> transition filters, bound step, </a:t>
            </a:r>
            <a:r>
              <a:rPr lang="en-US" sz="1600" dirty="0" smtClean="0"/>
              <a:t>etc., are not implemented</a:t>
            </a:r>
          </a:p>
          <a:p>
            <a:pPr lvl="2"/>
            <a:r>
              <a:rPr lang="en-US" sz="1600" dirty="0" smtClean="0"/>
              <a:t>Accuracy depends </a:t>
            </a:r>
            <a:r>
              <a:rPr lang="en-US" sz="1600" dirty="0"/>
              <a:t>on the person who is modelling</a:t>
            </a:r>
          </a:p>
          <a:p>
            <a:r>
              <a:rPr lang="en-US" sz="2400" dirty="0" err="1" smtClean="0"/>
              <a:t>SystemVerilog</a:t>
            </a:r>
            <a:r>
              <a:rPr lang="en-US" sz="2400" dirty="0" smtClean="0"/>
              <a:t> (SV) </a:t>
            </a:r>
            <a:r>
              <a:rPr lang="en-US" sz="2400" dirty="0"/>
              <a:t>Real Number Modelling (</a:t>
            </a:r>
            <a:r>
              <a:rPr lang="en-US" sz="2400" dirty="0" smtClean="0"/>
              <a:t>RNM)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b="1" dirty="0" smtClean="0">
                <a:solidFill>
                  <a:srgbClr val="92D050"/>
                </a:solidFill>
              </a:rPr>
              <a:t>An </a:t>
            </a:r>
            <a:r>
              <a:rPr lang="en-US" sz="2400" b="1" dirty="0">
                <a:solidFill>
                  <a:srgbClr val="92D050"/>
                </a:solidFill>
              </a:rPr>
              <a:t>alternative and better approach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000" dirty="0" smtClean="0"/>
              <a:t>Analog </a:t>
            </a:r>
            <a:r>
              <a:rPr lang="en-US" sz="2000" dirty="0"/>
              <a:t>blocks </a:t>
            </a:r>
            <a:r>
              <a:rPr lang="en-US" sz="2000" dirty="0" smtClean="0"/>
              <a:t>modelled </a:t>
            </a:r>
            <a:r>
              <a:rPr lang="en-US" sz="2000" dirty="0"/>
              <a:t>using </a:t>
            </a:r>
            <a:r>
              <a:rPr lang="en-US" sz="2000" b="1" dirty="0" smtClean="0">
                <a:solidFill>
                  <a:schemeClr val="accent1"/>
                </a:solidFill>
              </a:rPr>
              <a:t>SV “real” built-in </a:t>
            </a:r>
            <a:r>
              <a:rPr lang="en-US" sz="2000" b="1" dirty="0" err="1" smtClean="0">
                <a:solidFill>
                  <a:schemeClr val="accent1"/>
                </a:solidFill>
              </a:rPr>
              <a:t>nettype</a:t>
            </a:r>
            <a:endParaRPr lang="en-US" sz="2000" b="1" dirty="0" smtClean="0">
              <a:solidFill>
                <a:schemeClr val="accent1"/>
              </a:solidFill>
            </a:endParaRPr>
          </a:p>
          <a:p>
            <a:pPr lvl="1"/>
            <a:r>
              <a:rPr lang="en-US" sz="2000" dirty="0" smtClean="0"/>
              <a:t>Makes use of powerful </a:t>
            </a:r>
            <a:r>
              <a:rPr lang="en-US" sz="2000" b="1" dirty="0">
                <a:solidFill>
                  <a:schemeClr val="accent1"/>
                </a:solidFill>
              </a:rPr>
              <a:t>SV IEEE 1800-2009 features</a:t>
            </a:r>
            <a:r>
              <a:rPr lang="en-US" sz="2000" dirty="0" smtClean="0"/>
              <a:t>, viz., real number variables, input/output real ports, assign statements to real variables, and SV Assertions (SVA) including real variables </a:t>
            </a:r>
            <a:r>
              <a:rPr lang="en-US" sz="2000" baseline="30000" dirty="0" smtClean="0"/>
              <a:t>[6][7][8]</a:t>
            </a:r>
          </a:p>
          <a:p>
            <a:r>
              <a:rPr lang="en-US" sz="2400" dirty="0"/>
              <a:t>Considering the above aspects, </a:t>
            </a:r>
            <a:r>
              <a:rPr lang="en-US" sz="2400" dirty="0" smtClean="0"/>
              <a:t>authors worked </a:t>
            </a:r>
            <a:r>
              <a:rPr lang="en-US" sz="2400" dirty="0"/>
              <a:t>on creating a Mixed-Signal Verification (MSV) framework for the Memory PMIC</a:t>
            </a:r>
            <a:endParaRPr lang="en-US" sz="2400" baseline="30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8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914399" y="1916482"/>
            <a:ext cx="2354893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1189" y="2051230"/>
            <a:ext cx="170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Models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914400" y="914400"/>
            <a:ext cx="2354893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8907" y="914400"/>
            <a:ext cx="1825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Blocks to be Modelled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914399" y="3008334"/>
            <a:ext cx="2354893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32" y="3130556"/>
            <a:ext cx="1691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Validate Models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lowchart: Decision 9"/>
          <p:cNvSpPr/>
          <p:nvPr/>
        </p:nvSpPr>
        <p:spPr>
          <a:xfrm>
            <a:off x="914399" y="4043131"/>
            <a:ext cx="2234436" cy="1415441"/>
          </a:xfrm>
          <a:prstGeom prst="flowChartDecisi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8940" y="4427685"/>
            <a:ext cx="1511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Matches with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Schematic?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4655260" y="921903"/>
            <a:ext cx="2524734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55260" y="1083128"/>
            <a:ext cx="2581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 HED Configuration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4655260" y="1900917"/>
            <a:ext cx="2524734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68768" y="2035665"/>
            <a:ext cx="149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Extract Netlist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4655260" y="2879931"/>
            <a:ext cx="2524734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0072" y="3014679"/>
            <a:ext cx="256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Integrate models and RTL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4655260" y="3953179"/>
            <a:ext cx="2524734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36591" y="4100186"/>
            <a:ext cx="2233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Compile and Simulate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lowchart: Decision 19"/>
          <p:cNvSpPr/>
          <p:nvPr/>
        </p:nvSpPr>
        <p:spPr>
          <a:xfrm>
            <a:off x="4670072" y="5074016"/>
            <a:ext cx="2234436" cy="1415441"/>
          </a:xfrm>
          <a:prstGeom prst="flowChartDecisi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68073" y="5597070"/>
            <a:ext cx="152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Results Good?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9183348" y="6170970"/>
            <a:ext cx="2116899" cy="572023"/>
          </a:xfrm>
          <a:prstGeom prst="flowChartTermina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05266" y="627231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Finish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97745" y="960709"/>
            <a:ext cx="1589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Update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Needed?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lowchart: Decision 25"/>
          <p:cNvSpPr/>
          <p:nvPr/>
        </p:nvSpPr>
        <p:spPr>
          <a:xfrm>
            <a:off x="8805797" y="709860"/>
            <a:ext cx="2234436" cy="1047907"/>
          </a:xfrm>
          <a:prstGeom prst="flowChartDecisi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lowchart: Connector 29"/>
          <p:cNvSpPr/>
          <p:nvPr/>
        </p:nvSpPr>
        <p:spPr>
          <a:xfrm>
            <a:off x="3729595" y="1988599"/>
            <a:ext cx="436230" cy="488515"/>
          </a:xfrm>
          <a:prstGeom prst="flowChartConnec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88852" y="2051230"/>
            <a:ext cx="31771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Straight Connector 36"/>
          <p:cNvCxnSpPr>
            <a:stCxn id="4" idx="3"/>
            <a:endCxn id="30" idx="2"/>
          </p:cNvCxnSpPr>
          <p:nvPr/>
        </p:nvCxnSpPr>
        <p:spPr>
          <a:xfrm flipV="1">
            <a:off x="3269292" y="2232857"/>
            <a:ext cx="460303" cy="303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Flowchart: Connector 40"/>
          <p:cNvSpPr/>
          <p:nvPr/>
        </p:nvSpPr>
        <p:spPr>
          <a:xfrm>
            <a:off x="11455293" y="948939"/>
            <a:ext cx="436230" cy="488515"/>
          </a:xfrm>
          <a:prstGeom prst="flowChartConnec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514550" y="1011570"/>
            <a:ext cx="31771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5" name="Straight Connector 44"/>
          <p:cNvCxnSpPr>
            <a:stCxn id="26" idx="3"/>
          </p:cNvCxnSpPr>
          <p:nvPr/>
        </p:nvCxnSpPr>
        <p:spPr>
          <a:xfrm flipV="1">
            <a:off x="11040233" y="1227551"/>
            <a:ext cx="421082" cy="626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197745" y="2358956"/>
            <a:ext cx="1558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Update Design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Flowchart: Connector 52"/>
          <p:cNvSpPr/>
          <p:nvPr/>
        </p:nvSpPr>
        <p:spPr>
          <a:xfrm>
            <a:off x="7644861" y="3962399"/>
            <a:ext cx="436230" cy="488515"/>
          </a:xfrm>
          <a:prstGeom prst="flowChartConnec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04118" y="4025030"/>
            <a:ext cx="30809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Connector 54"/>
          <p:cNvCxnSpPr>
            <a:endCxn id="53" idx="2"/>
          </p:cNvCxnSpPr>
          <p:nvPr/>
        </p:nvCxnSpPr>
        <p:spPr>
          <a:xfrm flipV="1">
            <a:off x="7184558" y="4206657"/>
            <a:ext cx="460303" cy="303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10969775" y="875736"/>
            <a:ext cx="485518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Flowchart: Process 61"/>
          <p:cNvSpPr/>
          <p:nvPr/>
        </p:nvSpPr>
        <p:spPr>
          <a:xfrm>
            <a:off x="8660648" y="2306006"/>
            <a:ext cx="2524734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Flowchart: Connector 62"/>
          <p:cNvSpPr/>
          <p:nvPr/>
        </p:nvSpPr>
        <p:spPr>
          <a:xfrm>
            <a:off x="9733879" y="3445687"/>
            <a:ext cx="436230" cy="488515"/>
          </a:xfrm>
          <a:prstGeom prst="flowChartConnec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795071" y="3470582"/>
            <a:ext cx="16858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8" name="Straight Connector 67"/>
          <p:cNvCxnSpPr>
            <a:stCxn id="62" idx="2"/>
          </p:cNvCxnSpPr>
          <p:nvPr/>
        </p:nvCxnSpPr>
        <p:spPr>
          <a:xfrm>
            <a:off x="9923015" y="2944834"/>
            <a:ext cx="0" cy="50085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" idx="2"/>
            <a:endCxn id="4" idx="0"/>
          </p:cNvCxnSpPr>
          <p:nvPr/>
        </p:nvCxnSpPr>
        <p:spPr>
          <a:xfrm>
            <a:off x="2091846" y="1560731"/>
            <a:ext cx="0" cy="3557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8" idx="0"/>
          </p:cNvCxnSpPr>
          <p:nvPr/>
        </p:nvCxnSpPr>
        <p:spPr>
          <a:xfrm>
            <a:off x="2091846" y="2539745"/>
            <a:ext cx="0" cy="46858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10" idx="0"/>
          </p:cNvCxnSpPr>
          <p:nvPr/>
        </p:nvCxnSpPr>
        <p:spPr>
          <a:xfrm flipH="1">
            <a:off x="2031617" y="3631597"/>
            <a:ext cx="2087" cy="41153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290917" y="1216858"/>
            <a:ext cx="42483" cy="353769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4301466" y="1223802"/>
            <a:ext cx="353444" cy="453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5799550" y="1560731"/>
            <a:ext cx="1" cy="33215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>
            <a:off x="5799550" y="2539745"/>
            <a:ext cx="2" cy="34018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5792367" y="3518675"/>
            <a:ext cx="3702" cy="41552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5778624" y="4608449"/>
            <a:ext cx="7183" cy="45902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8312584" y="1245068"/>
            <a:ext cx="27108" cy="453666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" idx="3"/>
          </p:cNvCxnSpPr>
          <p:nvPr/>
        </p:nvCxnSpPr>
        <p:spPr>
          <a:xfrm flipV="1">
            <a:off x="6904508" y="5781736"/>
            <a:ext cx="142163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8300716" y="1223802"/>
            <a:ext cx="528818" cy="374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26" idx="2"/>
            <a:endCxn id="62" idx="0"/>
          </p:cNvCxnSpPr>
          <p:nvPr/>
        </p:nvCxnSpPr>
        <p:spPr>
          <a:xfrm>
            <a:off x="9923015" y="1757767"/>
            <a:ext cx="0" cy="54823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3393229" y="4417713"/>
            <a:ext cx="48551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Flowchart: Process 127"/>
          <p:cNvSpPr/>
          <p:nvPr/>
        </p:nvSpPr>
        <p:spPr>
          <a:xfrm>
            <a:off x="967712" y="5893828"/>
            <a:ext cx="2354893" cy="638828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299318" y="6020158"/>
            <a:ext cx="153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Refine Models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3269354" y="3302695"/>
            <a:ext cx="460303" cy="303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Flowchart: Connector 133"/>
          <p:cNvSpPr/>
          <p:nvPr/>
        </p:nvSpPr>
        <p:spPr>
          <a:xfrm>
            <a:off x="3718831" y="3074952"/>
            <a:ext cx="436230" cy="488515"/>
          </a:xfrm>
          <a:prstGeom prst="flowChartConnec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778088" y="3137583"/>
            <a:ext cx="3097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</a:p>
        </p:txBody>
      </p:sp>
      <p:cxnSp>
        <p:nvCxnSpPr>
          <p:cNvPr id="136" name="Straight Connector 135"/>
          <p:cNvCxnSpPr/>
          <p:nvPr/>
        </p:nvCxnSpPr>
        <p:spPr>
          <a:xfrm flipV="1">
            <a:off x="3338342" y="6192928"/>
            <a:ext cx="460303" cy="303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Flowchart: Connector 136"/>
          <p:cNvSpPr/>
          <p:nvPr/>
        </p:nvSpPr>
        <p:spPr>
          <a:xfrm>
            <a:off x="3820889" y="5945631"/>
            <a:ext cx="436230" cy="488515"/>
          </a:xfrm>
          <a:prstGeom prst="flowChartConnec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880146" y="6008262"/>
            <a:ext cx="3097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065073" y="5453399"/>
            <a:ext cx="4555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753101" y="6209759"/>
            <a:ext cx="48551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9" name="Straight Arrow Connector 148"/>
          <p:cNvCxnSpPr>
            <a:stCxn id="20" idx="2"/>
          </p:cNvCxnSpPr>
          <p:nvPr/>
        </p:nvCxnSpPr>
        <p:spPr>
          <a:xfrm>
            <a:off x="5787290" y="6489457"/>
            <a:ext cx="3410455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7189466" y="5441750"/>
            <a:ext cx="4555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9935572" y="1778228"/>
            <a:ext cx="4555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2032660" y="5466184"/>
            <a:ext cx="2087" cy="41153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154158" y="4745311"/>
            <a:ext cx="1174702" cy="923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638630" y="4068405"/>
            <a:ext cx="31902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Top-level integration checks only (</a:t>
            </a:r>
            <a:r>
              <a:rPr lang="en-US" sz="1400" dirty="0">
                <a:sym typeface="Wingdings" panose="05000000000000000000" pitchFamily="2" charset="2"/>
              </a:rPr>
              <a:t>No </a:t>
            </a:r>
            <a:r>
              <a:rPr lang="en-US" sz="1400" dirty="0"/>
              <a:t>need of SPICE level accuracy</a:t>
            </a:r>
            <a:r>
              <a:rPr lang="en-US" sz="1400" dirty="0" smtClean="0"/>
              <a:t>)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Real to Logic and Logic to Real conversions using appropriate connect rules</a:t>
            </a:r>
            <a:r>
              <a:rPr lang="en-US" sz="1400" baseline="30000" dirty="0"/>
              <a:t> [12][13]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Automatically Inserted Connect Modules </a:t>
            </a:r>
            <a:r>
              <a:rPr lang="en-US" sz="1200" b="1" dirty="0"/>
              <a:t>(AICMS) </a:t>
            </a:r>
            <a:r>
              <a:rPr lang="en-US" sz="1200" dirty="0"/>
              <a:t>from the tool installation directory</a:t>
            </a:r>
            <a:endParaRPr lang="en-US" sz="1200" dirty="0"/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-216423" y="-73474"/>
            <a:ext cx="10972800" cy="80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PROPOSED FLOW IMPLEMENTATION </a:t>
            </a:r>
            <a:r>
              <a:rPr kumimoji="0" lang="en-US" sz="4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(2/2)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104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5" grpId="0"/>
      <p:bldP spid="26" grpId="0" animBg="1"/>
      <p:bldP spid="30" grpId="0" animBg="1"/>
      <p:bldP spid="33" grpId="0"/>
      <p:bldP spid="41" grpId="0" animBg="1"/>
      <p:bldP spid="42" grpId="0"/>
      <p:bldP spid="52" grpId="0"/>
      <p:bldP spid="53" grpId="0" animBg="1"/>
      <p:bldP spid="54" grpId="0"/>
      <p:bldP spid="57" grpId="0"/>
      <p:bldP spid="62" grpId="0" animBg="1"/>
      <p:bldP spid="63" grpId="0" animBg="1"/>
      <p:bldP spid="64" grpId="0"/>
      <p:bldP spid="127" grpId="0"/>
      <p:bldP spid="128" grpId="0" animBg="1"/>
      <p:bldP spid="129" grpId="0"/>
      <p:bldP spid="134" grpId="0" animBg="1"/>
      <p:bldP spid="135" grpId="0"/>
      <p:bldP spid="137" grpId="0" animBg="1"/>
      <p:bldP spid="138" grpId="0"/>
      <p:bldP spid="139" grpId="0"/>
      <p:bldP spid="140" grpId="0"/>
      <p:bldP spid="150" grpId="0"/>
      <p:bldP spid="151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C529A4D857314092F8987294A43FD3" ma:contentTypeVersion="0" ma:contentTypeDescription="Create a new document." ma:contentTypeScope="" ma:versionID="b3a40a446e339e50bd650e277a113f3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91CAD78-C6F6-407D-A9D5-329355F07703}">
  <ds:schemaRefs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855BF4-2A99-441B-9566-850307E4F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71F2A1-2ACF-4A95-B48F-47B38B7131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1720</Words>
  <Application>Microsoft Office PowerPoint</Application>
  <PresentationFormat>Widescreen</PresentationFormat>
  <Paragraphs>255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Malgun Gothic</vt:lpstr>
      <vt:lpstr>Malgun Gothic</vt:lpstr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Harnessing SV-RNM Based Modelling and Simulation Methodology for Verifying a Complex PMIC designed for SSD Applications </vt:lpstr>
      <vt:lpstr>Acknowledgements</vt:lpstr>
      <vt:lpstr>Objective and Motivation (1/2)</vt:lpstr>
      <vt:lpstr>Objective and Motivation (2/2)</vt:lpstr>
      <vt:lpstr>Memory PMIC architecture</vt:lpstr>
      <vt:lpstr>Main Features of the PMIC </vt:lpstr>
      <vt:lpstr>SEQUENCE OF OPERATION</vt:lpstr>
      <vt:lpstr>PROPOSED FLOW IMPLEMENTATION (1/2)</vt:lpstr>
      <vt:lpstr>PowerPoint Presentation</vt:lpstr>
      <vt:lpstr>AUTOMATION AND COVERAGE (1/4) Register Bank Default Values (Steps Followed)</vt:lpstr>
      <vt:lpstr>AUTOMATION AND COVERAGE (2/4) Register Bank Default Values (Code Implemented)</vt:lpstr>
      <vt:lpstr>AUTOMATION AND COVERAGE (3/4) Channel Voltage Regulation Values</vt:lpstr>
      <vt:lpstr>AUTOMATION AND COVERAGE (4/4) Channel Voltage Regulation Values</vt:lpstr>
      <vt:lpstr>PowerPoint Presentation</vt:lpstr>
      <vt:lpstr>PowerPoint Presentation</vt:lpstr>
      <vt:lpstr>PowerPoint Presentation</vt:lpstr>
      <vt:lpstr>PowerPoint Presentation</vt:lpstr>
      <vt:lpstr>SUMMARY</vt:lpstr>
      <vt:lpstr>CONCLUSION &amp; FUTURE SCOPE</vt:lpstr>
      <vt:lpstr>Thank You!!  Questions??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2011-11-23T07:37:04Z</dcterms:created>
  <dcterms:modified xsi:type="dcterms:W3CDTF">2022-08-18T04:42:30Z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0x0101004AC529A4D857314092F8987294A43FD3</vt:lpwstr>
  </property>
</Properties>
</file>