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96" r:id="rId4"/>
  </p:sldMasterIdLst>
  <p:notesMasterIdLst>
    <p:notesMasterId r:id="rId18"/>
  </p:notesMasterIdLst>
  <p:handoutMasterIdLst>
    <p:handoutMasterId r:id="rId19"/>
  </p:handoutMasterIdLst>
  <p:sldIdLst>
    <p:sldId id="501" r:id="rId5"/>
    <p:sldId id="502" r:id="rId6"/>
    <p:sldId id="503" r:id="rId7"/>
    <p:sldId id="504" r:id="rId8"/>
    <p:sldId id="508" r:id="rId9"/>
    <p:sldId id="506" r:id="rId10"/>
    <p:sldId id="507" r:id="rId11"/>
    <p:sldId id="511" r:id="rId12"/>
    <p:sldId id="510" r:id="rId13"/>
    <p:sldId id="513" r:id="rId14"/>
    <p:sldId id="512" r:id="rId15"/>
    <p:sldId id="505" r:id="rId16"/>
    <p:sldId id="514" r:id="rId17"/>
  </p:sldIdLst>
  <p:sldSz cx="9144000" cy="6858000" type="screen4x3"/>
  <p:notesSz cx="10048875" cy="6918325"/>
  <p:custDataLst>
    <p:tags r:id="rId2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5D8A"/>
    <a:srgbClr val="FFFFCC"/>
    <a:srgbClr val="FF9900"/>
    <a:srgbClr val="99FF33"/>
    <a:srgbClr val="CC99FF"/>
    <a:srgbClr val="66CCFF"/>
    <a:srgbClr val="0099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9" autoAdjust="0"/>
    <p:restoredTop sz="85829" autoAdjust="0"/>
  </p:normalViewPr>
  <p:slideViewPr>
    <p:cSldViewPr>
      <p:cViewPr varScale="1">
        <p:scale>
          <a:sx n="79" d="100"/>
          <a:sy n="79" d="100"/>
        </p:scale>
        <p:origin x="-95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692038" y="0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/>
          <a:lstStyle>
            <a:lvl1pPr algn="r">
              <a:defRPr sz="1200"/>
            </a:lvl1pPr>
          </a:lstStyle>
          <a:p>
            <a:fld id="{9175845F-7813-4162-8E43-89DCBF023BA5}" type="datetimeFigureOut">
              <a:rPr lang="de-DE" smtClean="0"/>
              <a:pPr/>
              <a:t>22.08.2015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6571208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92038" y="6571208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 anchor="b"/>
          <a:lstStyle>
            <a:lvl1pPr algn="r">
              <a:defRPr sz="1200"/>
            </a:lvl1pPr>
          </a:lstStyle>
          <a:p>
            <a:fld id="{568AD7C4-ADB3-4393-A709-E94E9DB0B97C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1307454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92038" y="0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A20AF34-6582-494F-851E-89D0463C3413}" type="datetimeFigureOut">
              <a:rPr lang="en-US"/>
              <a:pPr>
                <a:defRPr/>
              </a:pPr>
              <a:t>8/22/2015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95650" y="519113"/>
            <a:ext cx="3457575" cy="2593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66" tIns="46383" rIns="92766" bIns="46383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4888" y="3286205"/>
            <a:ext cx="8039100" cy="3113247"/>
          </a:xfrm>
          <a:prstGeom prst="rect">
            <a:avLst/>
          </a:prstGeom>
        </p:spPr>
        <p:txBody>
          <a:bodyPr vert="horz" lIns="92766" tIns="46383" rIns="92766" bIns="46383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571208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92038" y="6571208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1248D3D-B91D-4C0E-B577-B2CAAE2DB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76142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6096000"/>
            <a:ext cx="12192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D410-BB1B-47BE-81F8-FA61DEEC5942}" type="datetimeFigureOut">
              <a:rPr lang="en-US" smtClean="0"/>
              <a:pPr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B820FFD-5868-4678-ACC2-C353669912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7696200" y="5867400"/>
            <a:ext cx="14478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dvcon-india-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231344" y="5680309"/>
            <a:ext cx="1833894" cy="1097280"/>
          </a:xfrm>
          <a:prstGeom prst="rect">
            <a:avLst/>
          </a:prstGeom>
        </p:spPr>
      </p:pic>
      <p:pic>
        <p:nvPicPr>
          <p:cNvPr id="11" name="Picture 10" descr="accellera-logo-TM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8454" y="5973178"/>
            <a:ext cx="1463040" cy="80441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A8AA75-262C-4581-B680-B40EED1AE53C}" type="datetime1">
              <a:rPr lang="en-US" smtClean="0"/>
              <a:pPr>
                <a:defRPr/>
              </a:pPr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41D75C-4BF4-4FD2-BDFD-6A8F3FBC2A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44958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D410-BB1B-47BE-81F8-FA61DEEC5942}" type="datetimeFigureOut">
              <a:rPr lang="en-US" smtClean="0"/>
              <a:pPr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76400" y="6356350"/>
            <a:ext cx="2209800" cy="365125"/>
          </a:xfrm>
        </p:spPr>
        <p:txBody>
          <a:bodyPr/>
          <a:lstStyle/>
          <a:p>
            <a:r>
              <a:rPr lang="en-US" dirty="0" smtClean="0"/>
              <a:t>© Accellera Systems Initiative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BC9A6E-F594-49C2-B860-46C046B55A0A}" type="datetime1">
              <a:rPr lang="en-US" smtClean="0"/>
              <a:pPr>
                <a:defRPr/>
              </a:pPr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ED2C31-2823-4D5C-9492-C333022367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73DBD0-EF53-4770-BD75-2D2F0D6ECE2F}" type="datetime1">
              <a:rPr lang="en-US" smtClean="0"/>
              <a:pPr>
                <a:defRPr/>
              </a:pPr>
              <a:t>8/22/2015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77852F-9151-4853-BCAD-1A8F018BE5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AFC4C6-4205-4748-A8A0-C1F8D089C381}" type="datetime1">
              <a:rPr lang="en-US" smtClean="0"/>
              <a:pPr>
                <a:defRPr/>
              </a:pPr>
              <a:t>8/22/2015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C8F293-4BBC-458E-B2BD-F4405770B8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1D31CF-E045-4E65-98EA-1CC49C1609F0}" type="datetime1">
              <a:rPr lang="en-US" smtClean="0"/>
              <a:pPr>
                <a:defRPr/>
              </a:pPr>
              <a:t>8/22/2015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11CC12-8E9A-49BF-AC1E-0475F8BB5E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B1C8EF-5791-4944-A3D7-8A1B488512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E4636B-F294-483D-938B-D9EE100D15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30D12D-C12F-4881-A45D-FFFF9E5E27A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ccellera-logo-TM.png"/>
          <p:cNvPicPr>
            <a:picLocks noChangeAspect="1"/>
          </p:cNvPicPr>
          <p:nvPr userDrawn="1"/>
        </p:nvPicPr>
        <p:blipFill>
          <a:blip r:embed="rId12" cstate="print"/>
          <a:stretch>
            <a:fillRect/>
          </a:stretch>
        </p:blipFill>
        <p:spPr>
          <a:xfrm>
            <a:off x="76200" y="6228949"/>
            <a:ext cx="997851" cy="54864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9144000" cy="38100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19800" y="6356350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6D410-BB1B-47BE-81F8-FA61DEEC5942}" type="datetimeFigureOut">
              <a:rPr lang="en-US" smtClean="0"/>
              <a:pPr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76400" y="6356350"/>
            <a:ext cx="2209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Accellera Systems Initiative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57600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1" name="Picture 10" descr="dvcon-india-logo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774204" y="6004667"/>
            <a:ext cx="1291791" cy="77292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4" r:id="rId7"/>
    <p:sldLayoutId id="2147483905" r:id="rId8"/>
    <p:sldLayoutId id="2147483906" r:id="rId9"/>
    <p:sldLayoutId id="2147483907" r:id="rId10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cronix.com/Lists/Datasheet/Attachments/2476/MX25L6465E,%203V,%2064Mb,%20v1.4.pd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micron.com/~/media/documents/products/data-sheet/nor-flash/serial-nor/n25q/n25q_128_3_volt_with_boot_sector.pdf" TargetMode="External"/><Relationship Id="rId4" Type="http://schemas.openxmlformats.org/officeDocument/2006/relationships/hyperlink" Target="http://www.spansion.com/Support/Datasheets/S25FL128S_256S_00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09600" y="2130425"/>
            <a:ext cx="7924800" cy="1470025"/>
          </a:xfrm>
        </p:spPr>
        <p:txBody>
          <a:bodyPr>
            <a:noAutofit/>
          </a:bodyPr>
          <a:lstStyle/>
          <a:p>
            <a:r>
              <a:rPr lang="en-US" dirty="0" smtClean="0"/>
              <a:t>Generic Verification Infrastructure around Serial Flash Controllers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Harsimran</a:t>
            </a:r>
            <a:r>
              <a:rPr lang="en-US" dirty="0" smtClean="0"/>
              <a:t> Singh, Design Engineer</a:t>
            </a:r>
          </a:p>
          <a:p>
            <a:r>
              <a:rPr lang="en-US" dirty="0" err="1" smtClean="0"/>
              <a:t>Snehlata</a:t>
            </a:r>
            <a:r>
              <a:rPr lang="en-US" dirty="0" smtClean="0"/>
              <a:t> Gutgutia, Design Engineer</a:t>
            </a:r>
          </a:p>
          <a:p>
            <a:r>
              <a:rPr lang="en-US" dirty="0" err="1" smtClean="0"/>
              <a:t>Chanpreet</a:t>
            </a:r>
            <a:r>
              <a:rPr lang="en-US" dirty="0" smtClean="0"/>
              <a:t> Singh, Design Engineer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Jitter due to PVT Variation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10</a:t>
            </a:fld>
            <a:endParaRPr lang="en-US" dirty="0"/>
          </a:p>
        </p:txBody>
      </p:sp>
      <p:grpSp>
        <p:nvGrpSpPr>
          <p:cNvPr id="3" name="Group 41"/>
          <p:cNvGrpSpPr/>
          <p:nvPr/>
        </p:nvGrpSpPr>
        <p:grpSpPr>
          <a:xfrm>
            <a:off x="381000" y="1143000"/>
            <a:ext cx="8244173" cy="4724400"/>
            <a:chOff x="533400" y="971837"/>
            <a:chExt cx="8244173" cy="4724400"/>
          </a:xfrm>
          <a:solidFill>
            <a:schemeClr val="bg1">
              <a:lumMod val="95000"/>
            </a:schemeClr>
          </a:solidFill>
        </p:grpSpPr>
        <p:sp>
          <p:nvSpPr>
            <p:cNvPr id="7" name="Rectangle 6"/>
            <p:cNvSpPr/>
            <p:nvPr/>
          </p:nvSpPr>
          <p:spPr>
            <a:xfrm>
              <a:off x="737776" y="1103070"/>
              <a:ext cx="2759075" cy="1241637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600" b="1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8" name="Text Box 13"/>
            <p:cNvSpPr txBox="1">
              <a:spLocks noChangeArrowheads="1"/>
            </p:cNvSpPr>
            <p:nvPr/>
          </p:nvSpPr>
          <p:spPr bwMode="auto">
            <a:xfrm>
              <a:off x="3668176" y="4362736"/>
              <a:ext cx="2534320" cy="1323439"/>
            </a:xfrm>
            <a:prstGeom prst="rect">
              <a:avLst/>
            </a:prstGeom>
            <a:grpFill/>
            <a:ln w="19050" algn="ctr">
              <a:solidFill>
                <a:schemeClr val="bg1">
                  <a:lumMod val="85000"/>
                </a:schemeClr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b="1" dirty="0" smtClean="0">
                <a:solidFill>
                  <a:schemeClr val="bg1">
                    <a:lumMod val="85000"/>
                  </a:schemeClr>
                </a:solidFill>
              </a:endParaRPr>
            </a:p>
            <a:p>
              <a:pPr algn="ctr"/>
              <a:r>
                <a:rPr lang="en-US" b="1" dirty="0" smtClean="0">
                  <a:solidFill>
                    <a:schemeClr val="bg1">
                      <a:lumMod val="85000"/>
                    </a:schemeClr>
                  </a:solidFill>
                </a:rPr>
                <a:t>DUV</a:t>
              </a:r>
            </a:p>
            <a:p>
              <a:pPr algn="ctr"/>
              <a:r>
                <a:rPr lang="en-US" sz="1100" b="1" dirty="0" smtClean="0">
                  <a:solidFill>
                    <a:schemeClr val="bg1">
                      <a:lumMod val="85000"/>
                    </a:schemeClr>
                  </a:solidFill>
                </a:rPr>
                <a:t>Flash </a:t>
              </a:r>
            </a:p>
            <a:p>
              <a:pPr algn="ctr"/>
              <a:r>
                <a:rPr lang="en-US" sz="1100" b="1" dirty="0" smtClean="0">
                  <a:solidFill>
                    <a:schemeClr val="bg1">
                      <a:lumMod val="85000"/>
                    </a:schemeClr>
                  </a:solidFill>
                </a:rPr>
                <a:t>Controller</a:t>
              </a:r>
            </a:p>
            <a:p>
              <a:pPr algn="ctr"/>
              <a:endParaRPr lang="en-US" sz="1100" b="1" dirty="0" smtClean="0">
                <a:solidFill>
                  <a:schemeClr val="bg1">
                    <a:lumMod val="85000"/>
                  </a:schemeClr>
                </a:solidFill>
              </a:endParaRPr>
            </a:p>
            <a:p>
              <a:pPr algn="ctr"/>
              <a:endParaRPr lang="en-US" sz="1100" b="1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7788925" y="4438527"/>
              <a:ext cx="982578" cy="307777"/>
            </a:xfrm>
            <a:prstGeom prst="rect">
              <a:avLst/>
            </a:prstGeom>
            <a:grpFill/>
            <a:ln w="19050" algn="ctr">
              <a:solidFill>
                <a:schemeClr val="bg1">
                  <a:lumMod val="85000"/>
                </a:schemeClr>
              </a:solidFill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dirty="0" smtClean="0">
                  <a:solidFill>
                    <a:schemeClr val="bg1">
                      <a:lumMod val="85000"/>
                    </a:schemeClr>
                  </a:solidFill>
                </a:rPr>
                <a:t>Flash 1</a:t>
              </a:r>
              <a:endParaRPr lang="en-US" sz="14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0" name="Line 28"/>
            <p:cNvSpPr>
              <a:spLocks noChangeShapeType="1"/>
            </p:cNvSpPr>
            <p:nvPr/>
          </p:nvSpPr>
          <p:spPr bwMode="auto">
            <a:xfrm>
              <a:off x="533400" y="1028987"/>
              <a:ext cx="0" cy="4665707"/>
            </a:xfrm>
            <a:prstGeom prst="line">
              <a:avLst/>
            </a:prstGeom>
            <a:grpFill/>
            <a:ln w="3175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1" name="Line 29"/>
            <p:cNvSpPr>
              <a:spLocks noChangeShapeType="1"/>
            </p:cNvSpPr>
            <p:nvPr/>
          </p:nvSpPr>
          <p:spPr bwMode="auto">
            <a:xfrm flipV="1">
              <a:off x="533400" y="971837"/>
              <a:ext cx="8229600" cy="57150"/>
            </a:xfrm>
            <a:prstGeom prst="line">
              <a:avLst/>
            </a:prstGeom>
            <a:grpFill/>
            <a:ln w="3175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Line 30"/>
            <p:cNvSpPr>
              <a:spLocks noChangeShapeType="1"/>
            </p:cNvSpPr>
            <p:nvPr/>
          </p:nvSpPr>
          <p:spPr bwMode="auto">
            <a:xfrm>
              <a:off x="8763000" y="971837"/>
              <a:ext cx="0" cy="2889250"/>
            </a:xfrm>
            <a:prstGeom prst="line">
              <a:avLst/>
            </a:prstGeom>
            <a:grpFill/>
            <a:ln w="3175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3" name="Line 31"/>
            <p:cNvSpPr>
              <a:spLocks noChangeShapeType="1"/>
            </p:cNvSpPr>
            <p:nvPr/>
          </p:nvSpPr>
          <p:spPr bwMode="auto">
            <a:xfrm flipH="1">
              <a:off x="3279696" y="3918237"/>
              <a:ext cx="12778" cy="1764110"/>
            </a:xfrm>
            <a:prstGeom prst="line">
              <a:avLst/>
            </a:prstGeom>
            <a:grpFill/>
            <a:ln w="3175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4" name="Line 32"/>
            <p:cNvSpPr>
              <a:spLocks noChangeShapeType="1"/>
            </p:cNvSpPr>
            <p:nvPr/>
          </p:nvSpPr>
          <p:spPr bwMode="auto">
            <a:xfrm>
              <a:off x="533400" y="5696235"/>
              <a:ext cx="2759075" cy="2"/>
            </a:xfrm>
            <a:prstGeom prst="line">
              <a:avLst/>
            </a:prstGeom>
            <a:grpFill/>
            <a:ln w="3175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5" name="Line 35"/>
            <p:cNvSpPr>
              <a:spLocks noChangeShapeType="1"/>
            </p:cNvSpPr>
            <p:nvPr/>
          </p:nvSpPr>
          <p:spPr bwMode="auto">
            <a:xfrm flipV="1">
              <a:off x="3292475" y="3867437"/>
              <a:ext cx="5470525" cy="50799"/>
            </a:xfrm>
            <a:prstGeom prst="line">
              <a:avLst/>
            </a:prstGeom>
            <a:grpFill/>
            <a:ln w="3175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6" name="TextBox 63"/>
            <p:cNvSpPr txBox="1"/>
            <p:nvPr/>
          </p:nvSpPr>
          <p:spPr>
            <a:xfrm>
              <a:off x="839964" y="1174259"/>
              <a:ext cx="2534261" cy="307777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dirty="0" smtClean="0">
                  <a:solidFill>
                    <a:schemeClr val="bg1">
                      <a:lumMod val="85000"/>
                    </a:schemeClr>
                  </a:solidFill>
                </a:rPr>
                <a:t>Flash Commands class</a:t>
              </a:r>
              <a:endParaRPr lang="en-US" sz="1400" b="1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7" name="TextBox 64"/>
            <p:cNvSpPr txBox="1"/>
            <p:nvPr/>
          </p:nvSpPr>
          <p:spPr>
            <a:xfrm>
              <a:off x="839964" y="1728334"/>
              <a:ext cx="2554699" cy="523220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dirty="0" smtClean="0">
                  <a:solidFill>
                    <a:schemeClr val="bg1">
                      <a:lumMod val="85000"/>
                    </a:schemeClr>
                  </a:solidFill>
                </a:rPr>
                <a:t>Sequences of Flash commands class</a:t>
              </a:r>
              <a:endParaRPr lang="en-US" sz="1400" b="1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1964031" y="1473487"/>
              <a:ext cx="0" cy="148167"/>
            </a:xfrm>
            <a:prstGeom prst="straightConnector1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82"/>
            <p:cNvSpPr txBox="1"/>
            <p:nvPr/>
          </p:nvSpPr>
          <p:spPr>
            <a:xfrm>
              <a:off x="737777" y="3188749"/>
              <a:ext cx="1190176" cy="2031325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dirty="0" smtClean="0">
                  <a:solidFill>
                    <a:schemeClr val="bg1">
                      <a:lumMod val="85000"/>
                    </a:schemeClr>
                  </a:solidFill>
                </a:rPr>
                <a:t>Driver classes reuses Flash Command class and Flash Command Sequence class</a:t>
              </a:r>
            </a:p>
            <a:p>
              <a:pPr algn="ctr"/>
              <a:endParaRPr lang="en-US" sz="1400" b="1" dirty="0" smtClean="0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7777908" y="5319474"/>
              <a:ext cx="999665" cy="307777"/>
            </a:xfrm>
            <a:prstGeom prst="rect">
              <a:avLst/>
            </a:prstGeom>
            <a:grpFill/>
            <a:ln w="19050" algn="ctr">
              <a:solidFill>
                <a:schemeClr val="bg1">
                  <a:lumMod val="85000"/>
                </a:schemeClr>
              </a:solidFill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dirty="0" smtClean="0">
                  <a:solidFill>
                    <a:schemeClr val="bg1">
                      <a:lumMod val="85000"/>
                    </a:schemeClr>
                  </a:solidFill>
                </a:rPr>
                <a:t>Flash n</a:t>
              </a:r>
              <a:endParaRPr lang="en-US" sz="14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7686557" y="4835018"/>
              <a:ext cx="0" cy="74083"/>
            </a:xfrm>
            <a:prstGeom prst="line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5029670" y="5131352"/>
              <a:ext cx="0" cy="148167"/>
            </a:xfrm>
            <a:prstGeom prst="line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7788924" y="4797927"/>
              <a:ext cx="985613" cy="307777"/>
            </a:xfrm>
            <a:prstGeom prst="rect">
              <a:avLst/>
            </a:prstGeom>
            <a:grpFill/>
            <a:ln w="19050" algn="ctr">
              <a:solidFill>
                <a:schemeClr val="bg1">
                  <a:lumMod val="85000"/>
                </a:schemeClr>
              </a:solidFill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dirty="0" smtClean="0">
                  <a:solidFill>
                    <a:schemeClr val="bg1">
                      <a:lumMod val="85000"/>
                    </a:schemeClr>
                  </a:solidFill>
                </a:rPr>
                <a:t>Flash 2</a:t>
              </a:r>
              <a:endParaRPr lang="en-US" sz="14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24" name="TextBox 98"/>
            <p:cNvSpPr txBox="1"/>
            <p:nvPr/>
          </p:nvSpPr>
          <p:spPr>
            <a:xfrm>
              <a:off x="3800821" y="2410757"/>
              <a:ext cx="2222625" cy="1169551"/>
            </a:xfrm>
            <a:prstGeom prst="rect">
              <a:avLst/>
            </a:prstGeom>
            <a:grpFill/>
            <a:ln w="12700">
              <a:solidFill>
                <a:schemeClr val="bg1">
                  <a:lumMod val="85000"/>
                </a:schemeClr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400" b="1" dirty="0" smtClean="0">
                <a:solidFill>
                  <a:schemeClr val="bg1">
                    <a:lumMod val="85000"/>
                  </a:schemeClr>
                </a:solidFill>
              </a:endParaRPr>
            </a:p>
            <a:p>
              <a:pPr algn="ctr"/>
              <a:endParaRPr lang="en-US" sz="1400" b="1" dirty="0" smtClean="0">
                <a:solidFill>
                  <a:schemeClr val="bg1">
                    <a:lumMod val="85000"/>
                  </a:schemeClr>
                </a:solidFill>
              </a:endParaRPr>
            </a:p>
            <a:p>
              <a:pPr algn="ctr"/>
              <a:r>
                <a:rPr lang="en-US" sz="1400" b="1" dirty="0" smtClean="0">
                  <a:solidFill>
                    <a:schemeClr val="bg1">
                      <a:lumMod val="85000"/>
                    </a:schemeClr>
                  </a:solidFill>
                </a:rPr>
                <a:t>Response Checker</a:t>
              </a:r>
            </a:p>
            <a:p>
              <a:pPr algn="ctr"/>
              <a:r>
                <a:rPr lang="en-US" sz="1400" b="1" dirty="0" smtClean="0">
                  <a:solidFill>
                    <a:schemeClr val="bg1">
                      <a:lumMod val="85000"/>
                    </a:schemeClr>
                  </a:solidFill>
                </a:rPr>
                <a:t> Data Comparator</a:t>
              </a:r>
            </a:p>
            <a:p>
              <a:pPr algn="ctr"/>
              <a:endParaRPr lang="en-US" sz="1400" b="1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25" name="Down Arrow 24"/>
            <p:cNvSpPr/>
            <p:nvPr/>
          </p:nvSpPr>
          <p:spPr>
            <a:xfrm>
              <a:off x="1097741" y="2356560"/>
              <a:ext cx="367502" cy="832697"/>
            </a:xfrm>
            <a:prstGeom prst="downArrow">
              <a:avLst>
                <a:gd name="adj1" fmla="val 50000"/>
                <a:gd name="adj2" fmla="val 82175"/>
              </a:avLst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26" name="Bent Arrow 25"/>
            <p:cNvSpPr/>
            <p:nvPr/>
          </p:nvSpPr>
          <p:spPr>
            <a:xfrm rot="5400000">
              <a:off x="3877715" y="1537943"/>
              <a:ext cx="456353" cy="1169030"/>
            </a:xfrm>
            <a:prstGeom prst="bentArrow">
              <a:avLst>
                <a:gd name="adj1" fmla="val 18580"/>
                <a:gd name="adj2" fmla="val 14743"/>
                <a:gd name="adj3" fmla="val 25000"/>
                <a:gd name="adj4" fmla="val 41335"/>
              </a:avLst>
            </a:prstGeom>
            <a:grpFill/>
            <a:ln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27" name="Left-Right Arrow 26"/>
            <p:cNvSpPr/>
            <p:nvPr/>
          </p:nvSpPr>
          <p:spPr>
            <a:xfrm>
              <a:off x="6213513" y="4510903"/>
              <a:ext cx="1531344" cy="303467"/>
            </a:xfrm>
            <a:prstGeom prst="leftRightArrow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28" name="Left-Right Arrow 27"/>
            <p:cNvSpPr/>
            <p:nvPr/>
          </p:nvSpPr>
          <p:spPr>
            <a:xfrm>
              <a:off x="6202496" y="4881319"/>
              <a:ext cx="1520328" cy="318641"/>
            </a:xfrm>
            <a:prstGeom prst="leftRightArrow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29" name="Left-Right Arrow 28"/>
            <p:cNvSpPr/>
            <p:nvPr/>
          </p:nvSpPr>
          <p:spPr>
            <a:xfrm>
              <a:off x="6224529" y="5328784"/>
              <a:ext cx="1509311" cy="278802"/>
            </a:xfrm>
            <a:prstGeom prst="leftRightArrow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30" name="TextBox 82"/>
            <p:cNvSpPr txBox="1"/>
            <p:nvPr/>
          </p:nvSpPr>
          <p:spPr>
            <a:xfrm>
              <a:off x="2038119" y="3073696"/>
              <a:ext cx="1432194" cy="523220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dirty="0" smtClean="0">
                  <a:solidFill>
                    <a:schemeClr val="bg1">
                      <a:lumMod val="85000"/>
                    </a:schemeClr>
                  </a:solidFill>
                </a:rPr>
                <a:t>Monitors B</a:t>
              </a:r>
            </a:p>
            <a:p>
              <a:pPr algn="ctr"/>
              <a:endParaRPr lang="en-US" sz="1400" b="1" dirty="0" smtClean="0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31" name="Left-Right Arrow 30"/>
            <p:cNvSpPr/>
            <p:nvPr/>
          </p:nvSpPr>
          <p:spPr>
            <a:xfrm>
              <a:off x="1938968" y="4494882"/>
              <a:ext cx="1740665" cy="429548"/>
            </a:xfrm>
            <a:prstGeom prst="leftRightArrow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357610" y="4527933"/>
              <a:ext cx="659219" cy="369332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>
                      <a:lumMod val="85000"/>
                    </a:schemeClr>
                  </a:solidFill>
                </a:rPr>
                <a:t>I/F A</a:t>
              </a:r>
              <a:endParaRPr lang="en-US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33" name="Left-Right Arrow 32"/>
            <p:cNvSpPr/>
            <p:nvPr/>
          </p:nvSpPr>
          <p:spPr>
            <a:xfrm>
              <a:off x="1949985" y="4902506"/>
              <a:ext cx="1740665" cy="429548"/>
            </a:xfrm>
            <a:prstGeom prst="leftRightArrow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355772" y="4933724"/>
              <a:ext cx="671979" cy="369332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>
                      <a:lumMod val="85000"/>
                    </a:schemeClr>
                  </a:solidFill>
                </a:rPr>
                <a:t>I/F B</a:t>
              </a:r>
              <a:endParaRPr lang="en-US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35" name="TextBox 82"/>
            <p:cNvSpPr txBox="1"/>
            <p:nvPr/>
          </p:nvSpPr>
          <p:spPr>
            <a:xfrm>
              <a:off x="2049135" y="2489800"/>
              <a:ext cx="1432194" cy="523220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dirty="0" smtClean="0">
                  <a:solidFill>
                    <a:schemeClr val="bg1">
                      <a:lumMod val="85000"/>
                    </a:schemeClr>
                  </a:solidFill>
                </a:rPr>
                <a:t>Monitors A</a:t>
              </a:r>
            </a:p>
            <a:p>
              <a:pPr algn="ctr"/>
              <a:endParaRPr lang="en-US" sz="1400" b="1" dirty="0" smtClean="0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36" name="Up Arrow 35"/>
            <p:cNvSpPr/>
            <p:nvPr/>
          </p:nvSpPr>
          <p:spPr>
            <a:xfrm>
              <a:off x="2809302" y="3558448"/>
              <a:ext cx="506778" cy="1729649"/>
            </a:xfrm>
            <a:prstGeom prst="upArrow">
              <a:avLst>
                <a:gd name="adj1" fmla="val 39437"/>
                <a:gd name="adj2" fmla="val 34324"/>
              </a:avLst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38" name="Left Arrow 37"/>
            <p:cNvSpPr/>
            <p:nvPr/>
          </p:nvSpPr>
          <p:spPr>
            <a:xfrm flipH="1">
              <a:off x="3437516" y="2495789"/>
              <a:ext cx="408752" cy="397087"/>
            </a:xfrm>
            <a:prstGeom prst="leftArrow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39" name="Left Arrow 38"/>
            <p:cNvSpPr/>
            <p:nvPr/>
          </p:nvSpPr>
          <p:spPr>
            <a:xfrm flipH="1">
              <a:off x="3470567" y="3079683"/>
              <a:ext cx="408752" cy="397087"/>
            </a:xfrm>
            <a:prstGeom prst="leftArrow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6" name="Group 39"/>
          <p:cNvGrpSpPr/>
          <p:nvPr/>
        </p:nvGrpSpPr>
        <p:grpSpPr>
          <a:xfrm>
            <a:off x="3352800" y="1570281"/>
            <a:ext cx="4986138" cy="4163482"/>
            <a:chOff x="3496850" y="1384588"/>
            <a:chExt cx="4986138" cy="4163482"/>
          </a:xfrm>
          <a:solidFill>
            <a:schemeClr val="bg1">
              <a:lumMod val="95000"/>
            </a:schemeClr>
          </a:solidFill>
        </p:grpSpPr>
        <p:sp>
          <p:nvSpPr>
            <p:cNvPr id="41" name="TextBox 98"/>
            <p:cNvSpPr txBox="1"/>
            <p:nvPr/>
          </p:nvSpPr>
          <p:spPr>
            <a:xfrm>
              <a:off x="3800821" y="2410757"/>
              <a:ext cx="2222625" cy="954107"/>
            </a:xfrm>
            <a:prstGeom prst="rect">
              <a:avLst/>
            </a:prstGeom>
            <a:grpFill/>
            <a:ln w="12700">
              <a:solidFill>
                <a:schemeClr val="bg1">
                  <a:lumMod val="85000"/>
                </a:schemeClr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dirty="0" smtClean="0">
                  <a:solidFill>
                    <a:schemeClr val="bg1">
                      <a:lumMod val="85000"/>
                    </a:schemeClr>
                  </a:solidFill>
                </a:rPr>
                <a:t>Response Checker (Reuses Flash Command class and Flash Command Sequence class)</a:t>
              </a:r>
              <a:endParaRPr lang="en-US" sz="1400" b="1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grpSp>
          <p:nvGrpSpPr>
            <p:cNvPr id="37" name="Group 55"/>
            <p:cNvGrpSpPr/>
            <p:nvPr/>
          </p:nvGrpSpPr>
          <p:grpSpPr>
            <a:xfrm>
              <a:off x="3496850" y="1384588"/>
              <a:ext cx="4986138" cy="4163482"/>
              <a:chOff x="3496850" y="1384588"/>
              <a:chExt cx="4986138" cy="4163482"/>
            </a:xfrm>
            <a:grpFill/>
          </p:grpSpPr>
          <p:sp>
            <p:nvSpPr>
              <p:cNvPr id="43" name="TextBox 42"/>
              <p:cNvSpPr txBox="1"/>
              <p:nvPr/>
            </p:nvSpPr>
            <p:spPr>
              <a:xfrm>
                <a:off x="6389783" y="2252469"/>
                <a:ext cx="2093205" cy="1600438"/>
              </a:xfrm>
              <a:prstGeom prst="rect">
                <a:avLst/>
              </a:prstGeom>
              <a:grpFill/>
              <a:ln w="12700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1400" b="1" dirty="0" smtClean="0">
                  <a:solidFill>
                    <a:schemeClr val="bg1">
                      <a:lumMod val="85000"/>
                    </a:schemeClr>
                  </a:solidFill>
                </a:endParaRPr>
              </a:p>
              <a:p>
                <a:pPr algn="ctr"/>
                <a:r>
                  <a:rPr lang="en-US" sz="1400" b="1" dirty="0" smtClean="0">
                    <a:solidFill>
                      <a:schemeClr val="bg1">
                        <a:lumMod val="85000"/>
                      </a:schemeClr>
                    </a:solidFill>
                  </a:rPr>
                  <a:t>Debug hook  </a:t>
                </a:r>
              </a:p>
              <a:p>
                <a:pPr algn="ctr"/>
                <a:r>
                  <a:rPr lang="en-US" sz="1400" b="1" dirty="0" smtClean="0">
                    <a:solidFill>
                      <a:schemeClr val="bg1">
                        <a:lumMod val="85000"/>
                      </a:schemeClr>
                    </a:solidFill>
                  </a:rPr>
                  <a:t>Raw Data Monitor</a:t>
                </a:r>
              </a:p>
              <a:p>
                <a:pPr algn="ctr"/>
                <a:r>
                  <a:rPr lang="en-US" sz="1400" b="1" dirty="0" smtClean="0">
                    <a:solidFill>
                      <a:schemeClr val="bg1">
                        <a:lumMod val="85000"/>
                      </a:schemeClr>
                    </a:solidFill>
                  </a:rPr>
                  <a:t>(Reuses Flash Command class)</a:t>
                </a:r>
              </a:p>
              <a:p>
                <a:pPr algn="ctr"/>
                <a:endParaRPr lang="en-US" sz="1400" b="1" dirty="0" smtClean="0">
                  <a:solidFill>
                    <a:schemeClr val="bg1">
                      <a:lumMod val="85000"/>
                    </a:schemeClr>
                  </a:solidFill>
                </a:endParaRPr>
              </a:p>
              <a:p>
                <a:pPr algn="ctr"/>
                <a:endParaRPr lang="en-US" sz="1400" b="1" dirty="0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  <p:sp>
            <p:nvSpPr>
              <p:cNvPr id="44" name="Left Arrow 43"/>
              <p:cNvSpPr/>
              <p:nvPr/>
            </p:nvSpPr>
            <p:spPr>
              <a:xfrm>
                <a:off x="5949362" y="2771210"/>
                <a:ext cx="408752" cy="397087"/>
              </a:xfrm>
              <a:prstGeom prst="leftArrow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  <p:sp>
            <p:nvSpPr>
              <p:cNvPr id="45" name="Bent Arrow 44"/>
              <p:cNvSpPr/>
              <p:nvPr/>
            </p:nvSpPr>
            <p:spPr>
              <a:xfrm rot="5400000">
                <a:off x="5106549" y="-225111"/>
                <a:ext cx="868121" cy="4087519"/>
              </a:xfrm>
              <a:prstGeom prst="bentArrow">
                <a:avLst>
                  <a:gd name="adj1" fmla="val 13545"/>
                  <a:gd name="adj2" fmla="val 14641"/>
                  <a:gd name="adj3" fmla="val 11737"/>
                  <a:gd name="adj4" fmla="val 43750"/>
                </a:avLst>
              </a:prstGeom>
              <a:grpFill/>
              <a:ln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7120655" y="3950128"/>
                <a:ext cx="956479" cy="430887"/>
              </a:xfrm>
              <a:prstGeom prst="rect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b="1" dirty="0" smtClean="0">
                    <a:solidFill>
                      <a:schemeClr val="bg1">
                        <a:lumMod val="85000"/>
                      </a:schemeClr>
                    </a:solidFill>
                  </a:rPr>
                  <a:t>Debug </a:t>
                </a:r>
              </a:p>
              <a:p>
                <a:pPr algn="ctr"/>
                <a:r>
                  <a:rPr lang="en-US" sz="1100" b="1" dirty="0" smtClean="0">
                    <a:solidFill>
                      <a:schemeClr val="bg1">
                        <a:lumMod val="85000"/>
                      </a:schemeClr>
                    </a:solidFill>
                  </a:rPr>
                  <a:t>Hook</a:t>
                </a:r>
                <a:endParaRPr lang="en-US" sz="1100" b="1" dirty="0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  <p:sp>
            <p:nvSpPr>
              <p:cNvPr id="47" name="Up Arrow 46"/>
              <p:cNvSpPr/>
              <p:nvPr/>
            </p:nvSpPr>
            <p:spPr>
              <a:xfrm>
                <a:off x="6709272" y="3547820"/>
                <a:ext cx="772910" cy="2000250"/>
              </a:xfrm>
              <a:prstGeom prst="upArrow">
                <a:avLst>
                  <a:gd name="adj1" fmla="val 39437"/>
                  <a:gd name="adj2" fmla="val 34324"/>
                </a:avLst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</p:grpSp>
      </p:grpSp>
      <p:sp>
        <p:nvSpPr>
          <p:cNvPr id="48" name="Rectangle 47"/>
          <p:cNvSpPr/>
          <p:nvPr/>
        </p:nvSpPr>
        <p:spPr>
          <a:xfrm>
            <a:off x="6324600" y="4724400"/>
            <a:ext cx="228600" cy="2286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6324600" y="5105400"/>
            <a:ext cx="228600" cy="2286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6324600" y="5562600"/>
            <a:ext cx="228600" cy="2286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3733800" y="4114800"/>
            <a:ext cx="2467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Pads introducing Jitter</a:t>
            </a:r>
            <a:endParaRPr lang="en-US" dirty="0"/>
          </a:p>
        </p:txBody>
      </p:sp>
      <p:cxnSp>
        <p:nvCxnSpPr>
          <p:cNvPr id="60" name="Straight Connector 59"/>
          <p:cNvCxnSpPr>
            <a:stCxn id="51" idx="3"/>
            <a:endCxn id="27" idx="1"/>
          </p:cNvCxnSpPr>
          <p:nvPr/>
        </p:nvCxnSpPr>
        <p:spPr>
          <a:xfrm flipV="1">
            <a:off x="6553200" y="4757933"/>
            <a:ext cx="273585" cy="4617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52" idx="3"/>
          </p:cNvCxnSpPr>
          <p:nvPr/>
        </p:nvCxnSpPr>
        <p:spPr>
          <a:xfrm flipV="1">
            <a:off x="6553200" y="4724400"/>
            <a:ext cx="304800" cy="952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48" idx="3"/>
          </p:cNvCxnSpPr>
          <p:nvPr/>
        </p:nvCxnSpPr>
        <p:spPr>
          <a:xfrm flipV="1">
            <a:off x="6553200" y="4724400"/>
            <a:ext cx="304800" cy="114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 flipV="1">
            <a:off x="6553200" y="4419600"/>
            <a:ext cx="30480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H="1">
            <a:off x="3810000" y="4419600"/>
            <a:ext cx="274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8788" y="1828800"/>
            <a:ext cx="8494212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Summary, Results and Take-</a:t>
            </a:r>
            <a:r>
              <a:rPr lang="en-US" dirty="0" err="1" smtClean="0"/>
              <a:t>aways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85800" y="1219200"/>
            <a:ext cx="7772400" cy="4521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3363" indent="-233363">
              <a:spcBef>
                <a:spcPts val="575"/>
              </a:spcBef>
              <a:spcAft>
                <a:spcPts val="75"/>
              </a:spcAft>
              <a:buClr>
                <a:schemeClr val="tx1">
                  <a:lumMod val="85000"/>
                  <a:lumOff val="15000"/>
                </a:schemeClr>
              </a:buClr>
              <a:buSzPct val="80000"/>
              <a:buFont typeface="Arial" pitchFamily="34" charset="0"/>
              <a:buChar char="•"/>
            </a:pPr>
            <a:r>
              <a:rPr lang="en-US" altLang="ja-JP" dirty="0" smtClean="0"/>
              <a:t>Effort saving</a:t>
            </a:r>
          </a:p>
          <a:p>
            <a:pPr marL="233363" indent="-233363">
              <a:spcBef>
                <a:spcPts val="575"/>
              </a:spcBef>
              <a:spcAft>
                <a:spcPts val="75"/>
              </a:spcAft>
              <a:buClr>
                <a:schemeClr val="tx1">
                  <a:lumMod val="85000"/>
                  <a:lumOff val="15000"/>
                </a:schemeClr>
              </a:buClr>
              <a:buSzPct val="80000"/>
              <a:buFont typeface="Arial" pitchFamily="34" charset="0"/>
              <a:buChar char="•"/>
            </a:pPr>
            <a:r>
              <a:rPr lang="en-US" altLang="ja-JP" dirty="0" smtClean="0"/>
              <a:t>Plug-and-Play</a:t>
            </a:r>
          </a:p>
          <a:p>
            <a:pPr marL="233363" indent="-233363">
              <a:spcBef>
                <a:spcPts val="575"/>
              </a:spcBef>
              <a:spcAft>
                <a:spcPts val="75"/>
              </a:spcAft>
              <a:buClr>
                <a:schemeClr val="tx1">
                  <a:lumMod val="85000"/>
                  <a:lumOff val="15000"/>
                </a:schemeClr>
              </a:buClr>
              <a:buSzPct val="80000"/>
              <a:buFont typeface="Arial" pitchFamily="34" charset="0"/>
              <a:buChar char="•"/>
            </a:pPr>
            <a:r>
              <a:rPr lang="en-US" altLang="ja-JP" dirty="0" smtClean="0"/>
              <a:t>Faster debug</a:t>
            </a:r>
          </a:p>
          <a:p>
            <a:pPr marL="233363" indent="-233363">
              <a:spcBef>
                <a:spcPts val="575"/>
              </a:spcBef>
              <a:spcAft>
                <a:spcPts val="75"/>
              </a:spcAft>
              <a:buClr>
                <a:schemeClr val="tx1">
                  <a:lumMod val="85000"/>
                  <a:lumOff val="15000"/>
                </a:schemeClr>
              </a:buClr>
              <a:buSzPct val="80000"/>
              <a:buFont typeface="Arial" pitchFamily="34" charset="0"/>
              <a:buChar char="•"/>
            </a:pPr>
            <a:r>
              <a:rPr lang="en-US" altLang="ja-JP" dirty="0" smtClean="0"/>
              <a:t>Future Extensible</a:t>
            </a:r>
          </a:p>
          <a:p>
            <a:pPr marL="233363" lvl="0" indent="-233363">
              <a:spcBef>
                <a:spcPts val="575"/>
              </a:spcBef>
              <a:spcAft>
                <a:spcPts val="75"/>
              </a:spcAft>
              <a:buClr>
                <a:schemeClr val="tx1">
                  <a:lumMod val="85000"/>
                  <a:lumOff val="15000"/>
                </a:schemeClr>
              </a:buClr>
              <a:buSzPct val="80000"/>
              <a:buFont typeface="Arial" pitchFamily="34" charset="0"/>
              <a:buChar char="•"/>
            </a:pPr>
            <a:r>
              <a:rPr lang="en-US" altLang="ja-JP" dirty="0" smtClean="0"/>
              <a:t>Functional-layer generators easy to Reuse</a:t>
            </a:r>
          </a:p>
          <a:p>
            <a:pPr marL="233363" indent="-233363">
              <a:spcBef>
                <a:spcPts val="575"/>
              </a:spcBef>
              <a:spcAft>
                <a:spcPts val="75"/>
              </a:spcAft>
              <a:buClr>
                <a:schemeClr val="tx1">
                  <a:lumMod val="85000"/>
                  <a:lumOff val="15000"/>
                </a:schemeClr>
              </a:buClr>
              <a:buSzPct val="80000"/>
              <a:buFont typeface="Arial" pitchFamily="34" charset="0"/>
              <a:buChar char="•"/>
            </a:pPr>
            <a:r>
              <a:rPr lang="en-US" altLang="ja-JP" dirty="0" smtClean="0"/>
              <a:t>Module and Command independent growing Environment</a:t>
            </a:r>
          </a:p>
          <a:p>
            <a:pPr marL="233363" lvl="0" indent="-233363">
              <a:spcBef>
                <a:spcPts val="575"/>
              </a:spcBef>
              <a:spcAft>
                <a:spcPts val="75"/>
              </a:spcAft>
              <a:buClr>
                <a:schemeClr val="tx1">
                  <a:lumMod val="85000"/>
                  <a:lumOff val="15000"/>
                </a:schemeClr>
              </a:buClr>
              <a:buSzPct val="80000"/>
              <a:buFont typeface="Arial" pitchFamily="34" charset="0"/>
              <a:buChar char="•"/>
            </a:pPr>
            <a:r>
              <a:rPr lang="en-US" altLang="ja-JP" dirty="0" smtClean="0"/>
              <a:t>Creates opportunity for good quality design by pulling in significant execution time</a:t>
            </a:r>
          </a:p>
          <a:p>
            <a:endParaRPr lang="en-US" dirty="0" smtClean="0"/>
          </a:p>
          <a:p>
            <a:r>
              <a:rPr lang="en-US" dirty="0" smtClean="0"/>
              <a:t>It may help audience identify characteristics of a System that can lead to an optimum verification strategy or a </a:t>
            </a:r>
            <a:r>
              <a:rPr lang="en-US" dirty="0" err="1" smtClean="0"/>
              <a:t>testbench</a:t>
            </a:r>
            <a:r>
              <a:rPr lang="en-US" dirty="0" smtClean="0"/>
              <a:t> architecture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>
            <a:spLocks/>
          </p:cNvSpPr>
          <p:nvPr/>
        </p:nvSpPr>
        <p:spPr>
          <a:xfrm>
            <a:off x="533400" y="276225"/>
            <a:ext cx="8277225" cy="654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Monitor &amp; Checker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Text Placeholder 2"/>
          <p:cNvSpPr txBox="1">
            <a:spLocks/>
          </p:cNvSpPr>
          <p:nvPr/>
        </p:nvSpPr>
        <p:spPr>
          <a:xfrm>
            <a:off x="533399" y="3581400"/>
            <a:ext cx="8277225" cy="21481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Monitors fetches the raw data from DUT to Flash Model</a:t>
            </a: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interface at each clock and write it to checker in unpacked format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Checker unpack the data received from the Generator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On basis of the mode of the phase, compares the unpacked data from generator to data from monitor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Additional Checking can compare end to end actual data written and data read from the flash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2979" y="1230820"/>
            <a:ext cx="5829300" cy="2045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495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Overview</a:t>
            </a:r>
          </a:p>
          <a:p>
            <a:r>
              <a:rPr lang="en-US" sz="2400" dirty="0" smtClean="0"/>
              <a:t>Commands of Flash Vendors and their variety</a:t>
            </a:r>
          </a:p>
          <a:p>
            <a:r>
              <a:rPr lang="en-US" sz="2400" dirty="0" smtClean="0"/>
              <a:t>Typical Verification Infrastructure</a:t>
            </a:r>
          </a:p>
          <a:p>
            <a:r>
              <a:rPr lang="en-US" sz="2400" dirty="0" smtClean="0"/>
              <a:t>Command Library as the Root class to multiple </a:t>
            </a:r>
            <a:r>
              <a:rPr lang="en-US" sz="2400" dirty="0" err="1" smtClean="0"/>
              <a:t>testbench</a:t>
            </a:r>
            <a:r>
              <a:rPr lang="en-US" sz="2400" dirty="0" smtClean="0"/>
              <a:t> components</a:t>
            </a:r>
          </a:p>
          <a:p>
            <a:r>
              <a:rPr lang="en-US" sz="2400" dirty="0" smtClean="0"/>
              <a:t>Aspects that catalyze the debug</a:t>
            </a:r>
          </a:p>
          <a:p>
            <a:r>
              <a:rPr lang="en-US" sz="2400" dirty="0" smtClean="0"/>
              <a:t>Self Check capability of </a:t>
            </a:r>
            <a:r>
              <a:rPr lang="en-US" sz="2400" dirty="0" err="1" smtClean="0"/>
              <a:t>testbench</a:t>
            </a:r>
            <a:endParaRPr lang="en-US" sz="2400" dirty="0" smtClean="0"/>
          </a:p>
          <a:p>
            <a:r>
              <a:rPr lang="en-US" sz="2400" dirty="0" smtClean="0"/>
              <a:t>Command Segmentation</a:t>
            </a:r>
          </a:p>
          <a:p>
            <a:r>
              <a:rPr lang="en-US" sz="2400" dirty="0" smtClean="0"/>
              <a:t>Jitter due to PVT Variation</a:t>
            </a:r>
          </a:p>
          <a:p>
            <a:r>
              <a:rPr lang="en-US" sz="2400" dirty="0" smtClean="0"/>
              <a:t>Summary, Results &amp; Take </a:t>
            </a:r>
            <a:r>
              <a:rPr lang="en-US" sz="2400" dirty="0" err="1" smtClean="0"/>
              <a:t>Aways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Flash Commands of different Vendors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3730" y="1006785"/>
            <a:ext cx="7678270" cy="478441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724235" y="5801380"/>
            <a:ext cx="53623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/>
              <a:t>References:</a:t>
            </a:r>
            <a:endParaRPr lang="en-US" sz="700" dirty="0" smtClean="0">
              <a:hlinkClick r:id="rId3"/>
            </a:endParaRPr>
          </a:p>
          <a:p>
            <a:r>
              <a:rPr lang="en-US" sz="700" dirty="0" smtClean="0">
                <a:hlinkClick r:id="rId3"/>
              </a:rPr>
              <a:t>http://www.macronix.com/Lists/Datasheet/Attachments/2476/MX25L6465E,%203V,%2064Mb,%20v1.4.pdf</a:t>
            </a:r>
            <a:endParaRPr lang="en-US" sz="700" dirty="0" smtClean="0"/>
          </a:p>
          <a:p>
            <a:r>
              <a:rPr lang="en-US" sz="700" dirty="0" smtClean="0">
                <a:hlinkClick r:id="rId4"/>
              </a:rPr>
              <a:t>http://www.spansion.com/Support/Datasheets/S25FL128S_256S_00.pdf</a:t>
            </a:r>
            <a:endParaRPr lang="en-US" sz="700" dirty="0" smtClean="0"/>
          </a:p>
          <a:p>
            <a:r>
              <a:rPr lang="en-US" sz="700" dirty="0" smtClean="0">
                <a:hlinkClick r:id="rId5"/>
              </a:rPr>
              <a:t>https://www.micron.com/~/media/documents/products/data-sheet/nor-flash/serial-nor/n25q/n25q_128_3_volt_with_boot_sector.pdf</a:t>
            </a:r>
            <a:endParaRPr lang="en-US" sz="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Variety among Commands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228600" y="1180747"/>
            <a:ext cx="4303734" cy="2019653"/>
            <a:chOff x="421077" y="211943"/>
            <a:chExt cx="7972455" cy="3630834"/>
          </a:xfrm>
        </p:grpSpPr>
        <p:pic>
          <p:nvPicPr>
            <p:cNvPr id="17" name="Picture 1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97307" y="899552"/>
              <a:ext cx="7896225" cy="294322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</p:spPr>
        </p:pic>
        <p:sp>
          <p:nvSpPr>
            <p:cNvPr id="18" name="TextBox 17"/>
            <p:cNvSpPr txBox="1"/>
            <p:nvPr/>
          </p:nvSpPr>
          <p:spPr>
            <a:xfrm>
              <a:off x="421077" y="211943"/>
              <a:ext cx="2587557" cy="6639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Single I/O</a:t>
              </a:r>
              <a:endParaRPr lang="en-US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572000" y="1168494"/>
            <a:ext cx="4267200" cy="2031906"/>
            <a:chOff x="372873" y="72300"/>
            <a:chExt cx="8204199" cy="4384480"/>
          </a:xfrm>
        </p:grpSpPr>
        <p:pic>
          <p:nvPicPr>
            <p:cNvPr id="20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0822" y="894430"/>
              <a:ext cx="8096250" cy="3562350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</p:spPr>
        </p:pic>
        <p:sp>
          <p:nvSpPr>
            <p:cNvPr id="21" name="TextBox 20"/>
            <p:cNvSpPr txBox="1"/>
            <p:nvPr/>
          </p:nvSpPr>
          <p:spPr>
            <a:xfrm>
              <a:off x="372873" y="72300"/>
              <a:ext cx="2443925" cy="7969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Dual I/O</a:t>
              </a:r>
              <a:endParaRPr lang="en-US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85216" y="3200400"/>
            <a:ext cx="7399270" cy="2971800"/>
            <a:chOff x="439649" y="649043"/>
            <a:chExt cx="7399270" cy="4521121"/>
          </a:xfrm>
        </p:grpSpPr>
        <p:pic>
          <p:nvPicPr>
            <p:cNvPr id="23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70793" y="1207331"/>
              <a:ext cx="7368126" cy="3962833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</p:spPr>
        </p:pic>
        <p:sp>
          <p:nvSpPr>
            <p:cNvPr id="24" name="TextBox 23"/>
            <p:cNvSpPr txBox="1"/>
            <p:nvPr/>
          </p:nvSpPr>
          <p:spPr>
            <a:xfrm>
              <a:off x="439649" y="649043"/>
              <a:ext cx="1472184" cy="369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Quad I/O</a:t>
              </a:r>
              <a:endParaRPr lang="en-US" dirty="0"/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Typical Verification Infrastructure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5</a:t>
            </a:fld>
            <a:endParaRPr lang="en-US" dirty="0"/>
          </a:p>
        </p:txBody>
      </p:sp>
      <p:grpSp>
        <p:nvGrpSpPr>
          <p:cNvPr id="3" name="Group 41"/>
          <p:cNvGrpSpPr/>
          <p:nvPr/>
        </p:nvGrpSpPr>
        <p:grpSpPr>
          <a:xfrm>
            <a:off x="457200" y="3047999"/>
            <a:ext cx="8244173" cy="1628240"/>
            <a:chOff x="533400" y="4070636"/>
            <a:chExt cx="8244173" cy="1628240"/>
          </a:xfrm>
        </p:grpSpPr>
        <p:sp>
          <p:nvSpPr>
            <p:cNvPr id="9" name="Text Box 13"/>
            <p:cNvSpPr txBox="1">
              <a:spLocks noChangeArrowheads="1"/>
            </p:cNvSpPr>
            <p:nvPr/>
          </p:nvSpPr>
          <p:spPr bwMode="auto">
            <a:xfrm>
              <a:off x="3657600" y="4375437"/>
              <a:ext cx="2534320" cy="1323439"/>
            </a:xfrm>
            <a:prstGeom prst="rect">
              <a:avLst/>
            </a:prstGeom>
            <a:solidFill>
              <a:srgbClr val="FFC000"/>
            </a:solidFill>
            <a:ln w="19050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b="1" dirty="0" smtClean="0"/>
            </a:p>
            <a:p>
              <a:pPr algn="ctr"/>
              <a:r>
                <a:rPr lang="en-US" b="1" dirty="0" smtClean="0"/>
                <a:t>DUV</a:t>
              </a:r>
            </a:p>
            <a:p>
              <a:pPr algn="ctr"/>
              <a:r>
                <a:rPr lang="en-US" sz="1100" b="1" dirty="0" smtClean="0"/>
                <a:t>Flash </a:t>
              </a:r>
            </a:p>
            <a:p>
              <a:pPr algn="ctr"/>
              <a:r>
                <a:rPr lang="en-US" sz="1100" b="1" dirty="0" smtClean="0"/>
                <a:t>Controller</a:t>
              </a:r>
            </a:p>
            <a:p>
              <a:pPr algn="ctr"/>
              <a:endParaRPr lang="en-US" sz="1100" b="1" dirty="0" smtClean="0"/>
            </a:p>
            <a:p>
              <a:pPr algn="ctr"/>
              <a:endParaRPr lang="en-US" sz="1100" b="1" dirty="0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7788925" y="4438527"/>
              <a:ext cx="982578" cy="307777"/>
            </a:xfrm>
            <a:prstGeom prst="rect">
              <a:avLst/>
            </a:prstGeom>
            <a:solidFill>
              <a:srgbClr val="CCFFCC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dirty="0" smtClean="0"/>
                <a:t>Flash 1</a:t>
              </a:r>
              <a:endParaRPr lang="en-US" sz="1400" dirty="0"/>
            </a:p>
          </p:txBody>
        </p:sp>
        <p:sp>
          <p:nvSpPr>
            <p:cNvPr id="11" name="Line 28"/>
            <p:cNvSpPr>
              <a:spLocks noChangeShapeType="1"/>
            </p:cNvSpPr>
            <p:nvPr/>
          </p:nvSpPr>
          <p:spPr bwMode="auto">
            <a:xfrm>
              <a:off x="533400" y="4070636"/>
              <a:ext cx="0" cy="1624057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4" name="Line 31"/>
            <p:cNvSpPr>
              <a:spLocks noChangeShapeType="1"/>
            </p:cNvSpPr>
            <p:nvPr/>
          </p:nvSpPr>
          <p:spPr bwMode="auto">
            <a:xfrm>
              <a:off x="3276600" y="4070637"/>
              <a:ext cx="3096" cy="161171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5" name="Line 32"/>
            <p:cNvSpPr>
              <a:spLocks noChangeShapeType="1"/>
            </p:cNvSpPr>
            <p:nvPr/>
          </p:nvSpPr>
          <p:spPr bwMode="auto">
            <a:xfrm>
              <a:off x="533400" y="5696235"/>
              <a:ext cx="2759075" cy="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7777908" y="5319474"/>
              <a:ext cx="999665" cy="307777"/>
            </a:xfrm>
            <a:prstGeom prst="rect">
              <a:avLst/>
            </a:prstGeom>
            <a:solidFill>
              <a:srgbClr val="CCFFCC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dirty="0" smtClean="0"/>
                <a:t>Flash n</a:t>
              </a:r>
              <a:endParaRPr lang="en-US" sz="1400" dirty="0"/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7788924" y="4797927"/>
              <a:ext cx="985613" cy="307777"/>
            </a:xfrm>
            <a:prstGeom prst="rect">
              <a:avLst/>
            </a:prstGeom>
            <a:solidFill>
              <a:srgbClr val="CCFFCC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dirty="0" smtClean="0"/>
                <a:t>Flash 2</a:t>
              </a:r>
              <a:endParaRPr lang="en-US" sz="1400" dirty="0"/>
            </a:p>
          </p:txBody>
        </p:sp>
        <p:sp>
          <p:nvSpPr>
            <p:cNvPr id="28" name="Left-Right Arrow 27"/>
            <p:cNvSpPr/>
            <p:nvPr/>
          </p:nvSpPr>
          <p:spPr>
            <a:xfrm>
              <a:off x="6213513" y="4510903"/>
              <a:ext cx="1531344" cy="303467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Left-Right Arrow 28"/>
            <p:cNvSpPr/>
            <p:nvPr/>
          </p:nvSpPr>
          <p:spPr>
            <a:xfrm>
              <a:off x="6202496" y="4881319"/>
              <a:ext cx="1520328" cy="318641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Left-Right Arrow 31"/>
            <p:cNvSpPr/>
            <p:nvPr/>
          </p:nvSpPr>
          <p:spPr>
            <a:xfrm>
              <a:off x="2590800" y="4494882"/>
              <a:ext cx="1088833" cy="429548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769781" y="4527933"/>
              <a:ext cx="6592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I/F A</a:t>
              </a:r>
              <a:endParaRPr lang="en-US" dirty="0"/>
            </a:p>
          </p:txBody>
        </p:sp>
        <p:sp>
          <p:nvSpPr>
            <p:cNvPr id="34" name="Left-Right Arrow 33"/>
            <p:cNvSpPr/>
            <p:nvPr/>
          </p:nvSpPr>
          <p:spPr>
            <a:xfrm>
              <a:off x="2590800" y="4936489"/>
              <a:ext cx="1099850" cy="429548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743200" y="4985037"/>
              <a:ext cx="6719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I/F B</a:t>
              </a:r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533003" y="4472849"/>
              <a:ext cx="10823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I/F Flash</a:t>
              </a:r>
              <a:endParaRPr lang="en-US" dirty="0"/>
            </a:p>
          </p:txBody>
        </p:sp>
      </p:grpSp>
      <p:sp>
        <p:nvSpPr>
          <p:cNvPr id="41" name="Line 28"/>
          <p:cNvSpPr>
            <a:spLocks noChangeShapeType="1"/>
          </p:cNvSpPr>
          <p:nvPr/>
        </p:nvSpPr>
        <p:spPr bwMode="auto">
          <a:xfrm flipV="1">
            <a:off x="457200" y="3048000"/>
            <a:ext cx="2743200" cy="0"/>
          </a:xfrm>
          <a:prstGeom prst="line">
            <a:avLst/>
          </a:prstGeom>
          <a:noFill/>
          <a:ln w="31750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1091213" y="3669268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Master</a:t>
            </a:r>
            <a:endParaRPr lang="en-US" dirty="0"/>
          </a:p>
        </p:txBody>
      </p:sp>
      <p:cxnSp>
        <p:nvCxnSpPr>
          <p:cNvPr id="44" name="Straight Connector 43"/>
          <p:cNvCxnSpPr/>
          <p:nvPr/>
        </p:nvCxnSpPr>
        <p:spPr>
          <a:xfrm flipV="1">
            <a:off x="7239000" y="2514600"/>
            <a:ext cx="0" cy="1752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7239000" y="3352800"/>
            <a:ext cx="4572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7239000" y="3733800"/>
            <a:ext cx="4572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7239000" y="4267200"/>
            <a:ext cx="4572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5791200" y="2133600"/>
            <a:ext cx="289053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Error Messages for Debug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6461452" y="3821668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I/F Flash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762000" y="2209800"/>
            <a:ext cx="446789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Data Mismatch Error Messages for Debug</a:t>
            </a:r>
            <a:endParaRPr lang="en-US" dirty="0"/>
          </a:p>
        </p:txBody>
      </p:sp>
      <p:cxnSp>
        <p:nvCxnSpPr>
          <p:cNvPr id="62" name="Straight Connector 61"/>
          <p:cNvCxnSpPr/>
          <p:nvPr/>
        </p:nvCxnSpPr>
        <p:spPr>
          <a:xfrm flipV="1">
            <a:off x="838200" y="2590800"/>
            <a:ext cx="0" cy="76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7619999" y="3505200"/>
            <a:ext cx="152400" cy="152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762000" y="3352800"/>
            <a:ext cx="152400" cy="152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7619999" y="3886200"/>
            <a:ext cx="152400" cy="152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Left-Right Arrow 36"/>
          <p:cNvSpPr/>
          <p:nvPr/>
        </p:nvSpPr>
        <p:spPr>
          <a:xfrm>
            <a:off x="6164856" y="4316922"/>
            <a:ext cx="1531344" cy="30346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6484346" y="4278868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I/F Flash</a:t>
            </a:r>
            <a:endParaRPr lang="en-US" dirty="0"/>
          </a:p>
        </p:txBody>
      </p:sp>
      <p:sp>
        <p:nvSpPr>
          <p:cNvPr id="67" name="Oval 66"/>
          <p:cNvSpPr/>
          <p:nvPr/>
        </p:nvSpPr>
        <p:spPr>
          <a:xfrm>
            <a:off x="7619999" y="4419600"/>
            <a:ext cx="152400" cy="152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Command Library as the Root Class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6</a:t>
            </a:fld>
            <a:endParaRPr lang="en-US" dirty="0"/>
          </a:p>
        </p:txBody>
      </p:sp>
      <p:grpSp>
        <p:nvGrpSpPr>
          <p:cNvPr id="41" name="Group 41"/>
          <p:cNvGrpSpPr/>
          <p:nvPr/>
        </p:nvGrpSpPr>
        <p:grpSpPr>
          <a:xfrm>
            <a:off x="533400" y="990599"/>
            <a:ext cx="8244173" cy="4705638"/>
            <a:chOff x="533400" y="990599"/>
            <a:chExt cx="8244173" cy="4705638"/>
          </a:xfrm>
        </p:grpSpPr>
        <p:sp>
          <p:nvSpPr>
            <p:cNvPr id="42" name="Rectangle 41"/>
            <p:cNvSpPr/>
            <p:nvPr/>
          </p:nvSpPr>
          <p:spPr>
            <a:xfrm>
              <a:off x="737776" y="1103070"/>
              <a:ext cx="2759075" cy="1241637"/>
            </a:xfrm>
            <a:prstGeom prst="rect">
              <a:avLst/>
            </a:prstGeom>
            <a:solidFill>
              <a:srgbClr val="FF0000">
                <a:alpha val="18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600" b="1" dirty="0"/>
            </a:p>
          </p:txBody>
        </p:sp>
        <p:sp>
          <p:nvSpPr>
            <p:cNvPr id="43" name="Text Box 13"/>
            <p:cNvSpPr txBox="1">
              <a:spLocks noChangeArrowheads="1"/>
            </p:cNvSpPr>
            <p:nvPr/>
          </p:nvSpPr>
          <p:spPr bwMode="auto">
            <a:xfrm>
              <a:off x="3668176" y="4362736"/>
              <a:ext cx="2534320" cy="1323439"/>
            </a:xfrm>
            <a:prstGeom prst="rect">
              <a:avLst/>
            </a:prstGeom>
            <a:solidFill>
              <a:srgbClr val="FFC000"/>
            </a:solidFill>
            <a:ln w="19050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b="1" dirty="0" smtClean="0"/>
            </a:p>
            <a:p>
              <a:pPr algn="ctr"/>
              <a:r>
                <a:rPr lang="en-US" b="1" dirty="0" smtClean="0"/>
                <a:t>DUV</a:t>
              </a:r>
            </a:p>
            <a:p>
              <a:pPr algn="ctr"/>
              <a:r>
                <a:rPr lang="en-US" sz="1100" b="1" dirty="0" smtClean="0"/>
                <a:t>Flash </a:t>
              </a:r>
            </a:p>
            <a:p>
              <a:pPr algn="ctr"/>
              <a:r>
                <a:rPr lang="en-US" sz="1100" b="1" dirty="0" smtClean="0"/>
                <a:t>Controller</a:t>
              </a:r>
            </a:p>
            <a:p>
              <a:pPr algn="ctr"/>
              <a:endParaRPr lang="en-US" sz="1100" b="1" dirty="0" smtClean="0"/>
            </a:p>
            <a:p>
              <a:pPr algn="ctr"/>
              <a:endParaRPr lang="en-US" sz="1100" b="1" dirty="0"/>
            </a:p>
          </p:txBody>
        </p:sp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7788925" y="4438527"/>
              <a:ext cx="982578" cy="307777"/>
            </a:xfrm>
            <a:prstGeom prst="rect">
              <a:avLst/>
            </a:prstGeom>
            <a:solidFill>
              <a:srgbClr val="CCFFCC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dirty="0" smtClean="0"/>
                <a:t>Flash 1</a:t>
              </a:r>
              <a:endParaRPr lang="en-US" sz="1400" dirty="0"/>
            </a:p>
          </p:txBody>
        </p:sp>
        <p:sp>
          <p:nvSpPr>
            <p:cNvPr id="45" name="Line 28"/>
            <p:cNvSpPr>
              <a:spLocks noChangeShapeType="1"/>
            </p:cNvSpPr>
            <p:nvPr/>
          </p:nvSpPr>
          <p:spPr bwMode="auto">
            <a:xfrm>
              <a:off x="533400" y="1028987"/>
              <a:ext cx="0" cy="4665707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6" name="Line 29"/>
            <p:cNvSpPr>
              <a:spLocks noChangeShapeType="1"/>
            </p:cNvSpPr>
            <p:nvPr/>
          </p:nvSpPr>
          <p:spPr bwMode="auto">
            <a:xfrm flipV="1">
              <a:off x="533401" y="990599"/>
              <a:ext cx="5638800" cy="38387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7" name="Line 30"/>
            <p:cNvSpPr>
              <a:spLocks noChangeShapeType="1"/>
            </p:cNvSpPr>
            <p:nvPr/>
          </p:nvSpPr>
          <p:spPr bwMode="auto">
            <a:xfrm>
              <a:off x="6172200" y="990600"/>
              <a:ext cx="0" cy="288925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8" name="Line 31"/>
            <p:cNvSpPr>
              <a:spLocks noChangeShapeType="1"/>
            </p:cNvSpPr>
            <p:nvPr/>
          </p:nvSpPr>
          <p:spPr bwMode="auto">
            <a:xfrm flipH="1">
              <a:off x="3279696" y="3918237"/>
              <a:ext cx="12778" cy="176411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9" name="Line 32"/>
            <p:cNvSpPr>
              <a:spLocks noChangeShapeType="1"/>
            </p:cNvSpPr>
            <p:nvPr/>
          </p:nvSpPr>
          <p:spPr bwMode="auto">
            <a:xfrm>
              <a:off x="533400" y="5696235"/>
              <a:ext cx="2759075" cy="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0" name="Line 35"/>
            <p:cNvSpPr>
              <a:spLocks noChangeShapeType="1"/>
            </p:cNvSpPr>
            <p:nvPr/>
          </p:nvSpPr>
          <p:spPr bwMode="auto">
            <a:xfrm flipV="1">
              <a:off x="3292475" y="3886199"/>
              <a:ext cx="2879725" cy="32037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1" name="TextBox 63"/>
            <p:cNvSpPr txBox="1"/>
            <p:nvPr/>
          </p:nvSpPr>
          <p:spPr>
            <a:xfrm>
              <a:off x="839964" y="1174259"/>
              <a:ext cx="2534261" cy="508686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dirty="0" smtClean="0"/>
                <a:t>Flash Commands class</a:t>
              </a:r>
              <a:endParaRPr lang="en-US" sz="1400" b="1" dirty="0"/>
            </a:p>
          </p:txBody>
        </p:sp>
        <p:sp>
          <p:nvSpPr>
            <p:cNvPr id="52" name="TextBox 64"/>
            <p:cNvSpPr txBox="1"/>
            <p:nvPr/>
          </p:nvSpPr>
          <p:spPr>
            <a:xfrm>
              <a:off x="839964" y="1728334"/>
              <a:ext cx="2554699" cy="508686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dirty="0" smtClean="0"/>
                <a:t>Sequences of Flash commands class</a:t>
              </a:r>
              <a:endParaRPr lang="en-US" sz="1400" b="1" dirty="0"/>
            </a:p>
          </p:txBody>
        </p:sp>
        <p:cxnSp>
          <p:nvCxnSpPr>
            <p:cNvPr id="53" name="Straight Arrow Connector 52"/>
            <p:cNvCxnSpPr/>
            <p:nvPr/>
          </p:nvCxnSpPr>
          <p:spPr>
            <a:xfrm>
              <a:off x="1964031" y="1473487"/>
              <a:ext cx="0" cy="148167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82"/>
            <p:cNvSpPr txBox="1"/>
            <p:nvPr/>
          </p:nvSpPr>
          <p:spPr>
            <a:xfrm>
              <a:off x="737777" y="3188749"/>
              <a:ext cx="1190176" cy="2031325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Driver</a:t>
              </a:r>
              <a:r>
                <a:rPr lang="en-US" sz="1400" b="1" dirty="0" smtClean="0">
                  <a:solidFill>
                    <a:schemeClr val="bg1"/>
                  </a:solidFill>
                </a:rPr>
                <a:t> class reuses Flash Command class and Flash Command Sequence class</a:t>
              </a:r>
            </a:p>
            <a:p>
              <a:pPr algn="ctr"/>
              <a:endParaRPr lang="en-US" sz="1400" b="1" dirty="0" smtClean="0">
                <a:solidFill>
                  <a:schemeClr val="bg1"/>
                </a:solidFill>
              </a:endParaRPr>
            </a:p>
          </p:txBody>
        </p:sp>
        <p:sp>
          <p:nvSpPr>
            <p:cNvPr id="55" name="Rectangle 54"/>
            <p:cNvSpPr>
              <a:spLocks noChangeArrowheads="1"/>
            </p:cNvSpPr>
            <p:nvPr/>
          </p:nvSpPr>
          <p:spPr bwMode="auto">
            <a:xfrm>
              <a:off x="7777908" y="5319474"/>
              <a:ext cx="999665" cy="307777"/>
            </a:xfrm>
            <a:prstGeom prst="rect">
              <a:avLst/>
            </a:prstGeom>
            <a:solidFill>
              <a:srgbClr val="CCFFCC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dirty="0" smtClean="0"/>
                <a:t>Flash n</a:t>
              </a:r>
              <a:endParaRPr lang="en-US" sz="1400" dirty="0"/>
            </a:p>
          </p:txBody>
        </p:sp>
        <p:cxnSp>
          <p:nvCxnSpPr>
            <p:cNvPr id="56" name="Straight Connector 55"/>
            <p:cNvCxnSpPr/>
            <p:nvPr/>
          </p:nvCxnSpPr>
          <p:spPr>
            <a:xfrm>
              <a:off x="5029670" y="5131352"/>
              <a:ext cx="0" cy="148167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Rectangle 56"/>
            <p:cNvSpPr>
              <a:spLocks noChangeArrowheads="1"/>
            </p:cNvSpPr>
            <p:nvPr/>
          </p:nvSpPr>
          <p:spPr bwMode="auto">
            <a:xfrm>
              <a:off x="7788924" y="4797927"/>
              <a:ext cx="985613" cy="307777"/>
            </a:xfrm>
            <a:prstGeom prst="rect">
              <a:avLst/>
            </a:prstGeom>
            <a:solidFill>
              <a:srgbClr val="CCFFCC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dirty="0" smtClean="0"/>
                <a:t>Flash 2</a:t>
              </a:r>
              <a:endParaRPr lang="en-US" sz="1400" dirty="0"/>
            </a:p>
          </p:txBody>
        </p:sp>
        <p:sp>
          <p:nvSpPr>
            <p:cNvPr id="58" name="TextBox 98"/>
            <p:cNvSpPr txBox="1"/>
            <p:nvPr/>
          </p:nvSpPr>
          <p:spPr>
            <a:xfrm>
              <a:off x="3810000" y="2410757"/>
              <a:ext cx="2222625" cy="1169551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400" b="1" dirty="0" smtClean="0">
                <a:solidFill>
                  <a:srgbClr val="FF0000"/>
                </a:solidFill>
              </a:endParaRPr>
            </a:p>
            <a:p>
              <a:pPr algn="ctr"/>
              <a:endParaRPr lang="en-US" sz="1400" b="1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Response </a:t>
              </a:r>
              <a:r>
                <a:rPr lang="en-US" sz="1400" b="1" dirty="0" smtClean="0">
                  <a:solidFill>
                    <a:srgbClr val="FF0000"/>
                  </a:solidFill>
                </a:rPr>
                <a:t>Checker</a:t>
              </a:r>
            </a:p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1400" b="1" dirty="0" smtClean="0"/>
                <a:t>Data Comparator</a:t>
              </a:r>
            </a:p>
            <a:p>
              <a:pPr algn="ctr"/>
              <a:endParaRPr lang="en-US" sz="1400" b="1" dirty="0"/>
            </a:p>
          </p:txBody>
        </p:sp>
        <p:sp>
          <p:nvSpPr>
            <p:cNvPr id="59" name="Down Arrow 58"/>
            <p:cNvSpPr/>
            <p:nvPr/>
          </p:nvSpPr>
          <p:spPr>
            <a:xfrm>
              <a:off x="1097741" y="2356560"/>
              <a:ext cx="367502" cy="832697"/>
            </a:xfrm>
            <a:prstGeom prst="downArrow">
              <a:avLst>
                <a:gd name="adj1" fmla="val 50000"/>
                <a:gd name="adj2" fmla="val 82175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Bent Arrow 59"/>
            <p:cNvSpPr/>
            <p:nvPr/>
          </p:nvSpPr>
          <p:spPr>
            <a:xfrm rot="5400000">
              <a:off x="3877715" y="1537943"/>
              <a:ext cx="456353" cy="1169030"/>
            </a:xfrm>
            <a:prstGeom prst="bentArrow">
              <a:avLst>
                <a:gd name="adj1" fmla="val 18580"/>
                <a:gd name="adj2" fmla="val 14743"/>
                <a:gd name="adj3" fmla="val 25000"/>
                <a:gd name="adj4" fmla="val 41335"/>
              </a:avLst>
            </a:prstGeom>
            <a:solidFill>
              <a:srgbClr val="FF0000"/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1" name="Left-Right Arrow 60"/>
            <p:cNvSpPr/>
            <p:nvPr/>
          </p:nvSpPr>
          <p:spPr>
            <a:xfrm>
              <a:off x="6213513" y="4510903"/>
              <a:ext cx="1531344" cy="303467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Left-Right Arrow 61"/>
            <p:cNvSpPr/>
            <p:nvPr/>
          </p:nvSpPr>
          <p:spPr>
            <a:xfrm>
              <a:off x="6202496" y="4881319"/>
              <a:ext cx="1520328" cy="318641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Left-Right Arrow 62"/>
            <p:cNvSpPr/>
            <p:nvPr/>
          </p:nvSpPr>
          <p:spPr>
            <a:xfrm>
              <a:off x="6224529" y="5328784"/>
              <a:ext cx="1509311" cy="278802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82"/>
            <p:cNvSpPr txBox="1"/>
            <p:nvPr/>
          </p:nvSpPr>
          <p:spPr>
            <a:xfrm>
              <a:off x="2038119" y="3073696"/>
              <a:ext cx="1432194" cy="52322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Monitors B</a:t>
              </a:r>
              <a:endParaRPr lang="en-US" sz="1400" b="1" dirty="0" smtClean="0">
                <a:solidFill>
                  <a:schemeClr val="bg1"/>
                </a:solidFill>
              </a:endParaRPr>
            </a:p>
            <a:p>
              <a:pPr algn="ctr"/>
              <a:endParaRPr lang="en-US" sz="1400" b="1" dirty="0" smtClean="0">
                <a:solidFill>
                  <a:schemeClr val="bg1"/>
                </a:solidFill>
              </a:endParaRPr>
            </a:p>
          </p:txBody>
        </p:sp>
        <p:sp>
          <p:nvSpPr>
            <p:cNvPr id="65" name="Left-Right Arrow 64"/>
            <p:cNvSpPr/>
            <p:nvPr/>
          </p:nvSpPr>
          <p:spPr>
            <a:xfrm>
              <a:off x="1938968" y="4494882"/>
              <a:ext cx="1740665" cy="429548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2357610" y="4527933"/>
              <a:ext cx="6592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I/F A</a:t>
              </a:r>
              <a:endParaRPr lang="en-US" dirty="0"/>
            </a:p>
          </p:txBody>
        </p:sp>
        <p:sp>
          <p:nvSpPr>
            <p:cNvPr id="67" name="Left-Right Arrow 66"/>
            <p:cNvSpPr/>
            <p:nvPr/>
          </p:nvSpPr>
          <p:spPr>
            <a:xfrm>
              <a:off x="1949985" y="4902506"/>
              <a:ext cx="1740665" cy="429548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355772" y="4933724"/>
              <a:ext cx="6719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I/F B</a:t>
              </a:r>
              <a:endParaRPr lang="en-US" dirty="0"/>
            </a:p>
          </p:txBody>
        </p:sp>
        <p:sp>
          <p:nvSpPr>
            <p:cNvPr id="69" name="TextBox 82"/>
            <p:cNvSpPr txBox="1"/>
            <p:nvPr/>
          </p:nvSpPr>
          <p:spPr>
            <a:xfrm>
              <a:off x="2049135" y="2489800"/>
              <a:ext cx="1432194" cy="52322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Monitors A</a:t>
              </a:r>
              <a:endParaRPr lang="en-US" sz="1400" b="1" dirty="0" smtClean="0">
                <a:solidFill>
                  <a:schemeClr val="bg1"/>
                </a:solidFill>
              </a:endParaRPr>
            </a:p>
            <a:p>
              <a:pPr algn="ctr"/>
              <a:endParaRPr lang="en-US" sz="1400" b="1" dirty="0" smtClean="0">
                <a:solidFill>
                  <a:schemeClr val="bg1"/>
                </a:solidFill>
              </a:endParaRPr>
            </a:p>
          </p:txBody>
        </p:sp>
        <p:sp>
          <p:nvSpPr>
            <p:cNvPr id="70" name="Up Arrow 69"/>
            <p:cNvSpPr/>
            <p:nvPr/>
          </p:nvSpPr>
          <p:spPr>
            <a:xfrm>
              <a:off x="2809302" y="3558448"/>
              <a:ext cx="506778" cy="1729649"/>
            </a:xfrm>
            <a:prstGeom prst="upArrow">
              <a:avLst>
                <a:gd name="adj1" fmla="val 39437"/>
                <a:gd name="adj2" fmla="val 34324"/>
              </a:avLst>
            </a:prstGeom>
            <a:solidFill>
              <a:srgbClr val="FF0000">
                <a:alpha val="41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6533003" y="4472849"/>
              <a:ext cx="10823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I/F Flash</a:t>
              </a:r>
              <a:endParaRPr lang="en-US" dirty="0"/>
            </a:p>
          </p:txBody>
        </p:sp>
        <p:sp>
          <p:nvSpPr>
            <p:cNvPr id="72" name="Left Arrow 71"/>
            <p:cNvSpPr/>
            <p:nvPr/>
          </p:nvSpPr>
          <p:spPr>
            <a:xfrm flipH="1">
              <a:off x="3470567" y="3079683"/>
              <a:ext cx="408752" cy="397087"/>
            </a:xfrm>
            <a:prstGeom prst="leftArrow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3" name="Left Arrow 72"/>
            <p:cNvSpPr/>
            <p:nvPr/>
          </p:nvSpPr>
          <p:spPr>
            <a:xfrm flipH="1">
              <a:off x="3505200" y="2495789"/>
              <a:ext cx="341068" cy="397087"/>
            </a:xfrm>
            <a:prstGeom prst="leftArrow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7</a:t>
            </a:fld>
            <a:endParaRPr lang="en-US" dirty="0"/>
          </a:p>
        </p:txBody>
      </p:sp>
      <p:grpSp>
        <p:nvGrpSpPr>
          <p:cNvPr id="85" name="Group 41"/>
          <p:cNvGrpSpPr/>
          <p:nvPr/>
        </p:nvGrpSpPr>
        <p:grpSpPr>
          <a:xfrm>
            <a:off x="533400" y="990600"/>
            <a:ext cx="8244173" cy="4705637"/>
            <a:chOff x="533400" y="990600"/>
            <a:chExt cx="8244173" cy="4705637"/>
          </a:xfrm>
        </p:grpSpPr>
        <p:sp>
          <p:nvSpPr>
            <p:cNvPr id="86" name="Rectangle 85"/>
            <p:cNvSpPr/>
            <p:nvPr/>
          </p:nvSpPr>
          <p:spPr>
            <a:xfrm>
              <a:off x="737776" y="1103070"/>
              <a:ext cx="2759075" cy="1241637"/>
            </a:xfrm>
            <a:prstGeom prst="rect">
              <a:avLst/>
            </a:prstGeom>
            <a:solidFill>
              <a:srgbClr val="FF0000">
                <a:alpha val="18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600" b="1" dirty="0"/>
            </a:p>
          </p:txBody>
        </p:sp>
        <p:sp>
          <p:nvSpPr>
            <p:cNvPr id="87" name="Text Box 13"/>
            <p:cNvSpPr txBox="1">
              <a:spLocks noChangeArrowheads="1"/>
            </p:cNvSpPr>
            <p:nvPr/>
          </p:nvSpPr>
          <p:spPr bwMode="auto">
            <a:xfrm>
              <a:off x="3668176" y="4362736"/>
              <a:ext cx="2534320" cy="1323439"/>
            </a:xfrm>
            <a:prstGeom prst="rect">
              <a:avLst/>
            </a:prstGeom>
            <a:solidFill>
              <a:srgbClr val="FFC000"/>
            </a:solidFill>
            <a:ln w="19050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b="1" dirty="0" smtClean="0"/>
            </a:p>
            <a:p>
              <a:pPr algn="ctr"/>
              <a:r>
                <a:rPr lang="en-US" b="1" dirty="0" smtClean="0"/>
                <a:t>DUV</a:t>
              </a:r>
            </a:p>
            <a:p>
              <a:pPr algn="ctr"/>
              <a:r>
                <a:rPr lang="en-US" sz="1100" b="1" dirty="0" smtClean="0"/>
                <a:t>Flash </a:t>
              </a:r>
            </a:p>
            <a:p>
              <a:pPr algn="ctr"/>
              <a:r>
                <a:rPr lang="en-US" sz="1100" b="1" dirty="0" smtClean="0"/>
                <a:t>Controller</a:t>
              </a:r>
            </a:p>
            <a:p>
              <a:pPr algn="ctr"/>
              <a:endParaRPr lang="en-US" sz="1100" b="1" dirty="0" smtClean="0"/>
            </a:p>
            <a:p>
              <a:pPr algn="ctr"/>
              <a:endParaRPr lang="en-US" sz="1100" b="1" dirty="0"/>
            </a:p>
          </p:txBody>
        </p:sp>
        <p:sp>
          <p:nvSpPr>
            <p:cNvPr id="88" name="Rectangle 87"/>
            <p:cNvSpPr>
              <a:spLocks noChangeArrowheads="1"/>
            </p:cNvSpPr>
            <p:nvPr/>
          </p:nvSpPr>
          <p:spPr bwMode="auto">
            <a:xfrm>
              <a:off x="7788925" y="4438527"/>
              <a:ext cx="982578" cy="307777"/>
            </a:xfrm>
            <a:prstGeom prst="rect">
              <a:avLst/>
            </a:prstGeom>
            <a:solidFill>
              <a:srgbClr val="CCFFCC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dirty="0" smtClean="0"/>
                <a:t>Flash 1</a:t>
              </a:r>
              <a:endParaRPr lang="en-US" sz="1400" dirty="0"/>
            </a:p>
          </p:txBody>
        </p:sp>
        <p:sp>
          <p:nvSpPr>
            <p:cNvPr id="89" name="Line 28"/>
            <p:cNvSpPr>
              <a:spLocks noChangeShapeType="1"/>
            </p:cNvSpPr>
            <p:nvPr/>
          </p:nvSpPr>
          <p:spPr bwMode="auto">
            <a:xfrm>
              <a:off x="533400" y="1028987"/>
              <a:ext cx="0" cy="4665707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0" name="Line 29"/>
            <p:cNvSpPr>
              <a:spLocks noChangeShapeType="1"/>
            </p:cNvSpPr>
            <p:nvPr/>
          </p:nvSpPr>
          <p:spPr bwMode="auto">
            <a:xfrm flipV="1">
              <a:off x="533400" y="990600"/>
              <a:ext cx="8229599" cy="38387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1" name="Line 30"/>
            <p:cNvSpPr>
              <a:spLocks noChangeShapeType="1"/>
            </p:cNvSpPr>
            <p:nvPr/>
          </p:nvSpPr>
          <p:spPr bwMode="auto">
            <a:xfrm>
              <a:off x="8763000" y="990600"/>
              <a:ext cx="0" cy="288925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2" name="Line 31"/>
            <p:cNvSpPr>
              <a:spLocks noChangeShapeType="1"/>
            </p:cNvSpPr>
            <p:nvPr/>
          </p:nvSpPr>
          <p:spPr bwMode="auto">
            <a:xfrm flipH="1">
              <a:off x="3279696" y="3918237"/>
              <a:ext cx="12778" cy="176411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3" name="Line 32"/>
            <p:cNvSpPr>
              <a:spLocks noChangeShapeType="1"/>
            </p:cNvSpPr>
            <p:nvPr/>
          </p:nvSpPr>
          <p:spPr bwMode="auto">
            <a:xfrm>
              <a:off x="533400" y="5696235"/>
              <a:ext cx="2759075" cy="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4" name="Line 35"/>
            <p:cNvSpPr>
              <a:spLocks noChangeShapeType="1"/>
            </p:cNvSpPr>
            <p:nvPr/>
          </p:nvSpPr>
          <p:spPr bwMode="auto">
            <a:xfrm flipV="1">
              <a:off x="3292475" y="3886201"/>
              <a:ext cx="5470525" cy="3203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5" name="TextBox 63"/>
            <p:cNvSpPr txBox="1"/>
            <p:nvPr/>
          </p:nvSpPr>
          <p:spPr>
            <a:xfrm>
              <a:off x="839964" y="1174259"/>
              <a:ext cx="2534261" cy="508686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dirty="0" smtClean="0"/>
                <a:t>Flash Commands class</a:t>
              </a:r>
              <a:endParaRPr lang="en-US" sz="1400" b="1" dirty="0"/>
            </a:p>
          </p:txBody>
        </p:sp>
        <p:sp>
          <p:nvSpPr>
            <p:cNvPr id="96" name="TextBox 64"/>
            <p:cNvSpPr txBox="1"/>
            <p:nvPr/>
          </p:nvSpPr>
          <p:spPr>
            <a:xfrm>
              <a:off x="839964" y="1728334"/>
              <a:ext cx="2554699" cy="508686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dirty="0" smtClean="0"/>
                <a:t>Sequences of Flash commands class</a:t>
              </a:r>
              <a:endParaRPr lang="en-US" sz="1400" b="1" dirty="0"/>
            </a:p>
          </p:txBody>
        </p:sp>
        <p:cxnSp>
          <p:nvCxnSpPr>
            <p:cNvPr id="97" name="Straight Arrow Connector 96"/>
            <p:cNvCxnSpPr/>
            <p:nvPr/>
          </p:nvCxnSpPr>
          <p:spPr>
            <a:xfrm>
              <a:off x="1964031" y="1473487"/>
              <a:ext cx="0" cy="148167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TextBox 82"/>
            <p:cNvSpPr txBox="1"/>
            <p:nvPr/>
          </p:nvSpPr>
          <p:spPr>
            <a:xfrm>
              <a:off x="737777" y="3188749"/>
              <a:ext cx="1190176" cy="2031325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Driver</a:t>
              </a:r>
              <a:r>
                <a:rPr lang="en-US" sz="1400" b="1" dirty="0" smtClean="0">
                  <a:solidFill>
                    <a:schemeClr val="bg1"/>
                  </a:solidFill>
                </a:rPr>
                <a:t> class reuses Flash Command class and Flash Command Sequence class</a:t>
              </a:r>
            </a:p>
            <a:p>
              <a:pPr algn="ctr"/>
              <a:endParaRPr lang="en-US" sz="1400" b="1" dirty="0" smtClean="0">
                <a:solidFill>
                  <a:schemeClr val="bg1"/>
                </a:solidFill>
              </a:endParaRPr>
            </a:p>
          </p:txBody>
        </p:sp>
        <p:sp>
          <p:nvSpPr>
            <p:cNvPr id="99" name="Rectangle 98"/>
            <p:cNvSpPr>
              <a:spLocks noChangeArrowheads="1"/>
            </p:cNvSpPr>
            <p:nvPr/>
          </p:nvSpPr>
          <p:spPr bwMode="auto">
            <a:xfrm>
              <a:off x="7777908" y="5319474"/>
              <a:ext cx="999665" cy="307777"/>
            </a:xfrm>
            <a:prstGeom prst="rect">
              <a:avLst/>
            </a:prstGeom>
            <a:solidFill>
              <a:srgbClr val="CCFFCC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dirty="0" smtClean="0"/>
                <a:t>Flash n</a:t>
              </a:r>
              <a:endParaRPr lang="en-US" sz="1400" dirty="0"/>
            </a:p>
          </p:txBody>
        </p:sp>
        <p:cxnSp>
          <p:nvCxnSpPr>
            <p:cNvPr id="101" name="Straight Connector 100"/>
            <p:cNvCxnSpPr/>
            <p:nvPr/>
          </p:nvCxnSpPr>
          <p:spPr>
            <a:xfrm>
              <a:off x="5029670" y="5131352"/>
              <a:ext cx="0" cy="148167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Rectangle 101"/>
            <p:cNvSpPr>
              <a:spLocks noChangeArrowheads="1"/>
            </p:cNvSpPr>
            <p:nvPr/>
          </p:nvSpPr>
          <p:spPr bwMode="auto">
            <a:xfrm>
              <a:off x="7788924" y="4797927"/>
              <a:ext cx="985613" cy="307777"/>
            </a:xfrm>
            <a:prstGeom prst="rect">
              <a:avLst/>
            </a:prstGeom>
            <a:solidFill>
              <a:srgbClr val="CCFFCC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dirty="0" smtClean="0"/>
                <a:t>Flash 2</a:t>
              </a:r>
              <a:endParaRPr lang="en-US" sz="1400" dirty="0"/>
            </a:p>
          </p:txBody>
        </p:sp>
        <p:sp>
          <p:nvSpPr>
            <p:cNvPr id="103" name="TextBox 98"/>
            <p:cNvSpPr txBox="1"/>
            <p:nvPr/>
          </p:nvSpPr>
          <p:spPr>
            <a:xfrm>
              <a:off x="3800821" y="2410757"/>
              <a:ext cx="2222625" cy="1169551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400" b="1" dirty="0" smtClean="0">
                <a:solidFill>
                  <a:srgbClr val="FF0000"/>
                </a:solidFill>
              </a:endParaRPr>
            </a:p>
            <a:p>
              <a:pPr algn="ctr"/>
              <a:endParaRPr lang="en-US" sz="1400" b="1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Response Checker</a:t>
              </a:r>
            </a:p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1400" b="1" dirty="0" smtClean="0"/>
                <a:t>Data Comparator</a:t>
              </a:r>
            </a:p>
            <a:p>
              <a:pPr algn="ctr"/>
              <a:endParaRPr lang="en-US" sz="1400" b="1" dirty="0"/>
            </a:p>
          </p:txBody>
        </p:sp>
        <p:sp>
          <p:nvSpPr>
            <p:cNvPr id="104" name="Down Arrow 103"/>
            <p:cNvSpPr/>
            <p:nvPr/>
          </p:nvSpPr>
          <p:spPr>
            <a:xfrm>
              <a:off x="1097741" y="2356560"/>
              <a:ext cx="367502" cy="832697"/>
            </a:xfrm>
            <a:prstGeom prst="downArrow">
              <a:avLst>
                <a:gd name="adj1" fmla="val 50000"/>
                <a:gd name="adj2" fmla="val 82175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Bent Arrow 104"/>
            <p:cNvSpPr/>
            <p:nvPr/>
          </p:nvSpPr>
          <p:spPr>
            <a:xfrm rot="5400000">
              <a:off x="3877715" y="1537943"/>
              <a:ext cx="456353" cy="1169030"/>
            </a:xfrm>
            <a:prstGeom prst="bentArrow">
              <a:avLst>
                <a:gd name="adj1" fmla="val 18580"/>
                <a:gd name="adj2" fmla="val 14743"/>
                <a:gd name="adj3" fmla="val 25000"/>
                <a:gd name="adj4" fmla="val 41335"/>
              </a:avLst>
            </a:prstGeom>
            <a:solidFill>
              <a:srgbClr val="FF0000"/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6" name="Left-Right Arrow 105"/>
            <p:cNvSpPr/>
            <p:nvPr/>
          </p:nvSpPr>
          <p:spPr>
            <a:xfrm>
              <a:off x="6213513" y="4510903"/>
              <a:ext cx="1531344" cy="303467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Left-Right Arrow 106"/>
            <p:cNvSpPr/>
            <p:nvPr/>
          </p:nvSpPr>
          <p:spPr>
            <a:xfrm>
              <a:off x="6202496" y="4881319"/>
              <a:ext cx="1520328" cy="318641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Left-Right Arrow 107"/>
            <p:cNvSpPr/>
            <p:nvPr/>
          </p:nvSpPr>
          <p:spPr>
            <a:xfrm>
              <a:off x="6224529" y="5328784"/>
              <a:ext cx="1509311" cy="278802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TextBox 82"/>
            <p:cNvSpPr txBox="1"/>
            <p:nvPr/>
          </p:nvSpPr>
          <p:spPr>
            <a:xfrm>
              <a:off x="2038119" y="3073696"/>
              <a:ext cx="1432194" cy="52322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Monitors B</a:t>
              </a:r>
              <a:endParaRPr lang="en-US" sz="1400" b="1" dirty="0" smtClean="0">
                <a:solidFill>
                  <a:schemeClr val="bg1"/>
                </a:solidFill>
              </a:endParaRPr>
            </a:p>
            <a:p>
              <a:pPr algn="ctr"/>
              <a:endParaRPr lang="en-US" sz="1400" b="1" dirty="0" smtClean="0">
                <a:solidFill>
                  <a:schemeClr val="bg1"/>
                </a:solidFill>
              </a:endParaRPr>
            </a:p>
          </p:txBody>
        </p:sp>
        <p:sp>
          <p:nvSpPr>
            <p:cNvPr id="110" name="Left-Right Arrow 109"/>
            <p:cNvSpPr/>
            <p:nvPr/>
          </p:nvSpPr>
          <p:spPr>
            <a:xfrm>
              <a:off x="1938968" y="4494882"/>
              <a:ext cx="1740665" cy="429548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2357610" y="4527933"/>
              <a:ext cx="6592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I/F A</a:t>
              </a:r>
              <a:endParaRPr lang="en-US" dirty="0"/>
            </a:p>
          </p:txBody>
        </p:sp>
        <p:sp>
          <p:nvSpPr>
            <p:cNvPr id="112" name="Left-Right Arrow 111"/>
            <p:cNvSpPr/>
            <p:nvPr/>
          </p:nvSpPr>
          <p:spPr>
            <a:xfrm>
              <a:off x="1949985" y="4902506"/>
              <a:ext cx="1740665" cy="429548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2355772" y="4933724"/>
              <a:ext cx="6719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I/F B</a:t>
              </a:r>
              <a:endParaRPr lang="en-US" dirty="0"/>
            </a:p>
          </p:txBody>
        </p:sp>
        <p:sp>
          <p:nvSpPr>
            <p:cNvPr id="114" name="TextBox 82"/>
            <p:cNvSpPr txBox="1"/>
            <p:nvPr/>
          </p:nvSpPr>
          <p:spPr>
            <a:xfrm>
              <a:off x="2049135" y="2489800"/>
              <a:ext cx="1432194" cy="52322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Monitors A</a:t>
              </a:r>
              <a:endParaRPr lang="en-US" sz="1400" b="1" dirty="0" smtClean="0">
                <a:solidFill>
                  <a:schemeClr val="bg1"/>
                </a:solidFill>
              </a:endParaRPr>
            </a:p>
            <a:p>
              <a:pPr algn="ctr"/>
              <a:endParaRPr lang="en-US" sz="1400" b="1" dirty="0" smtClean="0">
                <a:solidFill>
                  <a:schemeClr val="bg1"/>
                </a:solidFill>
              </a:endParaRPr>
            </a:p>
          </p:txBody>
        </p:sp>
        <p:sp>
          <p:nvSpPr>
            <p:cNvPr id="115" name="Up Arrow 114"/>
            <p:cNvSpPr/>
            <p:nvPr/>
          </p:nvSpPr>
          <p:spPr>
            <a:xfrm>
              <a:off x="2809302" y="3558448"/>
              <a:ext cx="506778" cy="1729649"/>
            </a:xfrm>
            <a:prstGeom prst="upArrow">
              <a:avLst>
                <a:gd name="adj1" fmla="val 39437"/>
                <a:gd name="adj2" fmla="val 34324"/>
              </a:avLst>
            </a:prstGeom>
            <a:solidFill>
              <a:srgbClr val="FF0000">
                <a:alpha val="41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6533003" y="4472849"/>
              <a:ext cx="10823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I/F Flash</a:t>
              </a:r>
              <a:endParaRPr lang="en-US" dirty="0"/>
            </a:p>
          </p:txBody>
        </p:sp>
        <p:sp>
          <p:nvSpPr>
            <p:cNvPr id="118" name="Left Arrow 117"/>
            <p:cNvSpPr/>
            <p:nvPr/>
          </p:nvSpPr>
          <p:spPr>
            <a:xfrm flipH="1">
              <a:off x="3470567" y="3079683"/>
              <a:ext cx="408752" cy="397087"/>
            </a:xfrm>
            <a:prstGeom prst="leftArrow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7" name="Left Arrow 116"/>
            <p:cNvSpPr/>
            <p:nvPr/>
          </p:nvSpPr>
          <p:spPr>
            <a:xfrm flipH="1">
              <a:off x="3505200" y="2495789"/>
              <a:ext cx="341068" cy="397087"/>
            </a:xfrm>
            <a:prstGeom prst="leftArrow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119" name="Title 118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838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Placing a Debug hook at Flash Interface</a:t>
            </a:r>
          </a:p>
        </p:txBody>
      </p:sp>
      <p:grpSp>
        <p:nvGrpSpPr>
          <p:cNvPr id="75" name="Group 74"/>
          <p:cNvGrpSpPr/>
          <p:nvPr/>
        </p:nvGrpSpPr>
        <p:grpSpPr>
          <a:xfrm>
            <a:off x="3505200" y="1399118"/>
            <a:ext cx="4986138" cy="4163482"/>
            <a:chOff x="3496850" y="1384588"/>
            <a:chExt cx="4986138" cy="4163482"/>
          </a:xfrm>
        </p:grpSpPr>
        <p:sp>
          <p:nvSpPr>
            <p:cNvPr id="76" name="TextBox 98"/>
            <p:cNvSpPr txBox="1"/>
            <p:nvPr/>
          </p:nvSpPr>
          <p:spPr>
            <a:xfrm>
              <a:off x="3800821" y="2410757"/>
              <a:ext cx="2222625" cy="1169551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Response Checker </a:t>
              </a:r>
              <a:r>
                <a:rPr lang="en-US" sz="1400" b="1" dirty="0" smtClean="0"/>
                <a:t>(Reuses Flash Command class and Flash Command Sequence class)</a:t>
              </a:r>
              <a:endParaRPr lang="en-US" sz="1400" b="1" dirty="0"/>
            </a:p>
          </p:txBody>
        </p:sp>
        <p:grpSp>
          <p:nvGrpSpPr>
            <p:cNvPr id="78" name="Group 55"/>
            <p:cNvGrpSpPr/>
            <p:nvPr/>
          </p:nvGrpSpPr>
          <p:grpSpPr>
            <a:xfrm>
              <a:off x="3496850" y="1384588"/>
              <a:ext cx="4986138" cy="4163482"/>
              <a:chOff x="3496850" y="1384588"/>
              <a:chExt cx="4986138" cy="4163482"/>
            </a:xfrm>
          </p:grpSpPr>
          <p:sp>
            <p:nvSpPr>
              <p:cNvPr id="80" name="TextBox 79"/>
              <p:cNvSpPr txBox="1"/>
              <p:nvPr/>
            </p:nvSpPr>
            <p:spPr>
              <a:xfrm>
                <a:off x="6389783" y="2271470"/>
                <a:ext cx="2093205" cy="1600438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1400" b="1" dirty="0" smtClean="0">
                  <a:solidFill>
                    <a:srgbClr val="FF0000"/>
                  </a:solidFill>
                </a:endParaRPr>
              </a:p>
              <a:p>
                <a:pPr algn="ctr"/>
                <a:r>
                  <a:rPr lang="en-US" sz="1400" b="1" dirty="0" smtClean="0">
                    <a:solidFill>
                      <a:srgbClr val="FF0000"/>
                    </a:solidFill>
                  </a:rPr>
                  <a:t>Debug hook </a:t>
                </a:r>
                <a:r>
                  <a:rPr lang="en-US" sz="1400" b="1" dirty="0" smtClean="0"/>
                  <a:t> </a:t>
                </a:r>
              </a:p>
              <a:p>
                <a:pPr algn="ctr"/>
                <a:r>
                  <a:rPr lang="en-US" sz="1400" b="1" dirty="0" smtClean="0"/>
                  <a:t>Raw Data Monitor</a:t>
                </a:r>
              </a:p>
              <a:p>
                <a:pPr algn="ctr"/>
                <a:r>
                  <a:rPr lang="en-US" sz="1400" b="1" dirty="0" smtClean="0"/>
                  <a:t>(Reuses Flash Command class)</a:t>
                </a:r>
              </a:p>
              <a:p>
                <a:pPr algn="ctr"/>
                <a:endParaRPr lang="en-US" sz="1400" b="1" dirty="0" smtClean="0"/>
              </a:p>
              <a:p>
                <a:pPr algn="ctr"/>
                <a:endParaRPr lang="en-US" sz="1400" b="1" dirty="0"/>
              </a:p>
            </p:txBody>
          </p:sp>
          <p:sp>
            <p:nvSpPr>
              <p:cNvPr id="81" name="Left Arrow 80"/>
              <p:cNvSpPr/>
              <p:nvPr/>
            </p:nvSpPr>
            <p:spPr>
              <a:xfrm>
                <a:off x="5949362" y="2771210"/>
                <a:ext cx="408752" cy="397087"/>
              </a:xfrm>
              <a:prstGeom prst="leftArrow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82" name="Bent Arrow 81"/>
              <p:cNvSpPr/>
              <p:nvPr/>
            </p:nvSpPr>
            <p:spPr>
              <a:xfrm rot="5400000">
                <a:off x="5097168" y="-215730"/>
                <a:ext cx="886884" cy="4087519"/>
              </a:xfrm>
              <a:prstGeom prst="bentArrow">
                <a:avLst>
                  <a:gd name="adj1" fmla="val 13545"/>
                  <a:gd name="adj2" fmla="val 14641"/>
                  <a:gd name="adj3" fmla="val 11737"/>
                  <a:gd name="adj4" fmla="val 43750"/>
                </a:avLst>
              </a:prstGeom>
              <a:solidFill>
                <a:srgbClr val="FF0000"/>
              </a:solidFill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Up Arrow 83"/>
              <p:cNvSpPr/>
              <p:nvPr/>
            </p:nvSpPr>
            <p:spPr>
              <a:xfrm>
                <a:off x="6709272" y="3547820"/>
                <a:ext cx="772910" cy="2000250"/>
              </a:xfrm>
              <a:prstGeom prst="upArrow">
                <a:avLst>
                  <a:gd name="adj1" fmla="val 39437"/>
                  <a:gd name="adj2" fmla="val 34324"/>
                </a:avLst>
              </a:prstGeom>
              <a:solidFill>
                <a:srgbClr val="FF0000">
                  <a:alpha val="41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Self Check capability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8</a:t>
            </a:fld>
            <a:endParaRPr lang="en-US" dirty="0"/>
          </a:p>
        </p:txBody>
      </p:sp>
      <p:grpSp>
        <p:nvGrpSpPr>
          <p:cNvPr id="48" name="Group 41"/>
          <p:cNvGrpSpPr/>
          <p:nvPr/>
        </p:nvGrpSpPr>
        <p:grpSpPr>
          <a:xfrm>
            <a:off x="533400" y="990600"/>
            <a:ext cx="8229600" cy="4705637"/>
            <a:chOff x="533400" y="990600"/>
            <a:chExt cx="8229600" cy="4705637"/>
          </a:xfrm>
        </p:grpSpPr>
        <p:sp>
          <p:nvSpPr>
            <p:cNvPr id="49" name="Rectangle 48"/>
            <p:cNvSpPr/>
            <p:nvPr/>
          </p:nvSpPr>
          <p:spPr>
            <a:xfrm>
              <a:off x="737776" y="1103070"/>
              <a:ext cx="2759075" cy="1241637"/>
            </a:xfrm>
            <a:prstGeom prst="rect">
              <a:avLst/>
            </a:prstGeom>
            <a:solidFill>
              <a:srgbClr val="FF0000">
                <a:alpha val="18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600" b="1" dirty="0"/>
            </a:p>
          </p:txBody>
        </p:sp>
        <p:sp>
          <p:nvSpPr>
            <p:cNvPr id="50" name="Text Box 13"/>
            <p:cNvSpPr txBox="1">
              <a:spLocks noChangeArrowheads="1"/>
            </p:cNvSpPr>
            <p:nvPr/>
          </p:nvSpPr>
          <p:spPr bwMode="auto">
            <a:xfrm>
              <a:off x="3668176" y="4362736"/>
              <a:ext cx="2534320" cy="1323439"/>
            </a:xfrm>
            <a:prstGeom prst="rect">
              <a:avLst/>
            </a:prstGeom>
            <a:solidFill>
              <a:srgbClr val="FFC000"/>
            </a:solidFill>
            <a:ln w="19050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b="1" dirty="0" smtClean="0"/>
            </a:p>
            <a:p>
              <a:pPr algn="ctr"/>
              <a:r>
                <a:rPr lang="en-US" b="1" dirty="0" smtClean="0"/>
                <a:t>DUV</a:t>
              </a:r>
            </a:p>
            <a:p>
              <a:pPr algn="ctr"/>
              <a:r>
                <a:rPr lang="en-US" sz="1100" b="1" dirty="0" smtClean="0"/>
                <a:t>Flash </a:t>
              </a:r>
            </a:p>
            <a:p>
              <a:pPr algn="ctr"/>
              <a:r>
                <a:rPr lang="en-US" sz="1100" b="1" dirty="0" smtClean="0"/>
                <a:t>Controller</a:t>
              </a:r>
            </a:p>
            <a:p>
              <a:pPr algn="ctr"/>
              <a:endParaRPr lang="en-US" sz="1100" b="1" dirty="0" smtClean="0"/>
            </a:p>
            <a:p>
              <a:pPr algn="ctr"/>
              <a:endParaRPr lang="en-US" sz="1100" b="1" dirty="0"/>
            </a:p>
          </p:txBody>
        </p:sp>
        <p:sp>
          <p:nvSpPr>
            <p:cNvPr id="52" name="Line 28"/>
            <p:cNvSpPr>
              <a:spLocks noChangeShapeType="1"/>
            </p:cNvSpPr>
            <p:nvPr/>
          </p:nvSpPr>
          <p:spPr bwMode="auto">
            <a:xfrm>
              <a:off x="533400" y="1028987"/>
              <a:ext cx="0" cy="4665707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3" name="Line 29"/>
            <p:cNvSpPr>
              <a:spLocks noChangeShapeType="1"/>
            </p:cNvSpPr>
            <p:nvPr/>
          </p:nvSpPr>
          <p:spPr bwMode="auto">
            <a:xfrm flipV="1">
              <a:off x="533400" y="990600"/>
              <a:ext cx="8229599" cy="38387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4" name="Line 30"/>
            <p:cNvSpPr>
              <a:spLocks noChangeShapeType="1"/>
            </p:cNvSpPr>
            <p:nvPr/>
          </p:nvSpPr>
          <p:spPr bwMode="auto">
            <a:xfrm>
              <a:off x="8763000" y="990600"/>
              <a:ext cx="0" cy="288925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5" name="Line 31"/>
            <p:cNvSpPr>
              <a:spLocks noChangeShapeType="1"/>
            </p:cNvSpPr>
            <p:nvPr/>
          </p:nvSpPr>
          <p:spPr bwMode="auto">
            <a:xfrm flipH="1">
              <a:off x="3279696" y="3918237"/>
              <a:ext cx="12778" cy="176411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6" name="Line 32"/>
            <p:cNvSpPr>
              <a:spLocks noChangeShapeType="1"/>
            </p:cNvSpPr>
            <p:nvPr/>
          </p:nvSpPr>
          <p:spPr bwMode="auto">
            <a:xfrm>
              <a:off x="533400" y="5696235"/>
              <a:ext cx="2759075" cy="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7" name="Line 35"/>
            <p:cNvSpPr>
              <a:spLocks noChangeShapeType="1"/>
            </p:cNvSpPr>
            <p:nvPr/>
          </p:nvSpPr>
          <p:spPr bwMode="auto">
            <a:xfrm flipV="1">
              <a:off x="3292475" y="3886201"/>
              <a:ext cx="5470525" cy="3203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8" name="TextBox 63"/>
            <p:cNvSpPr txBox="1"/>
            <p:nvPr/>
          </p:nvSpPr>
          <p:spPr>
            <a:xfrm>
              <a:off x="839964" y="1174259"/>
              <a:ext cx="2534261" cy="508686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dirty="0" smtClean="0"/>
                <a:t>Flash Commands class</a:t>
              </a:r>
              <a:endParaRPr lang="en-US" sz="1400" b="1" dirty="0"/>
            </a:p>
          </p:txBody>
        </p:sp>
        <p:sp>
          <p:nvSpPr>
            <p:cNvPr id="59" name="TextBox 64"/>
            <p:cNvSpPr txBox="1"/>
            <p:nvPr/>
          </p:nvSpPr>
          <p:spPr>
            <a:xfrm>
              <a:off x="839964" y="1728334"/>
              <a:ext cx="2554699" cy="508686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dirty="0" smtClean="0"/>
                <a:t>Sequences of Flash commands class</a:t>
              </a:r>
              <a:endParaRPr lang="en-US" sz="1400" b="1" dirty="0"/>
            </a:p>
          </p:txBody>
        </p:sp>
        <p:cxnSp>
          <p:nvCxnSpPr>
            <p:cNvPr id="60" name="Straight Arrow Connector 59"/>
            <p:cNvCxnSpPr/>
            <p:nvPr/>
          </p:nvCxnSpPr>
          <p:spPr>
            <a:xfrm>
              <a:off x="1964031" y="1473487"/>
              <a:ext cx="0" cy="148167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82"/>
            <p:cNvSpPr txBox="1"/>
            <p:nvPr/>
          </p:nvSpPr>
          <p:spPr>
            <a:xfrm>
              <a:off x="737777" y="3188749"/>
              <a:ext cx="1190176" cy="2031325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Driver</a:t>
              </a:r>
              <a:r>
                <a:rPr lang="en-US" sz="1400" b="1" dirty="0" smtClean="0">
                  <a:solidFill>
                    <a:schemeClr val="bg1"/>
                  </a:solidFill>
                </a:rPr>
                <a:t> class reuses Flash Command class and Flash Command Sequence class</a:t>
              </a:r>
            </a:p>
            <a:p>
              <a:pPr algn="ctr"/>
              <a:endParaRPr lang="en-US" sz="1400" b="1" dirty="0" smtClean="0">
                <a:solidFill>
                  <a:schemeClr val="bg1"/>
                </a:solidFill>
              </a:endParaRPr>
            </a:p>
          </p:txBody>
        </p:sp>
        <p:cxnSp>
          <p:nvCxnSpPr>
            <p:cNvPr id="63" name="Straight Connector 62"/>
            <p:cNvCxnSpPr/>
            <p:nvPr/>
          </p:nvCxnSpPr>
          <p:spPr>
            <a:xfrm>
              <a:off x="5029670" y="5131352"/>
              <a:ext cx="0" cy="148167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Box 98"/>
            <p:cNvSpPr txBox="1"/>
            <p:nvPr/>
          </p:nvSpPr>
          <p:spPr>
            <a:xfrm>
              <a:off x="3800821" y="2410757"/>
              <a:ext cx="2222625" cy="1169551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400" b="1" dirty="0" smtClean="0">
                <a:solidFill>
                  <a:srgbClr val="FF0000"/>
                </a:solidFill>
              </a:endParaRPr>
            </a:p>
            <a:p>
              <a:pPr algn="ctr"/>
              <a:endParaRPr lang="en-US" sz="1400" b="1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Response Checker</a:t>
              </a:r>
            </a:p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1400" b="1" dirty="0" smtClean="0"/>
                <a:t>Data Comparator</a:t>
              </a:r>
            </a:p>
            <a:p>
              <a:pPr algn="ctr"/>
              <a:endParaRPr lang="en-US" sz="1400" b="1" dirty="0"/>
            </a:p>
          </p:txBody>
        </p:sp>
        <p:sp>
          <p:nvSpPr>
            <p:cNvPr id="66" name="Down Arrow 65"/>
            <p:cNvSpPr/>
            <p:nvPr/>
          </p:nvSpPr>
          <p:spPr>
            <a:xfrm>
              <a:off x="1097741" y="2356560"/>
              <a:ext cx="367502" cy="832697"/>
            </a:xfrm>
            <a:prstGeom prst="downArrow">
              <a:avLst>
                <a:gd name="adj1" fmla="val 50000"/>
                <a:gd name="adj2" fmla="val 82175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Bent Arrow 66"/>
            <p:cNvSpPr/>
            <p:nvPr/>
          </p:nvSpPr>
          <p:spPr>
            <a:xfrm rot="5400000">
              <a:off x="3877715" y="1537943"/>
              <a:ext cx="456353" cy="1169030"/>
            </a:xfrm>
            <a:prstGeom prst="bentArrow">
              <a:avLst>
                <a:gd name="adj1" fmla="val 18580"/>
                <a:gd name="adj2" fmla="val 14743"/>
                <a:gd name="adj3" fmla="val 25000"/>
                <a:gd name="adj4" fmla="val 41335"/>
              </a:avLst>
            </a:prstGeom>
            <a:solidFill>
              <a:srgbClr val="FF0000"/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8" name="Left-Right Arrow 67"/>
            <p:cNvSpPr/>
            <p:nvPr/>
          </p:nvSpPr>
          <p:spPr>
            <a:xfrm>
              <a:off x="6213513" y="4510903"/>
              <a:ext cx="1531344" cy="303467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Left-Right Arrow 68"/>
            <p:cNvSpPr/>
            <p:nvPr/>
          </p:nvSpPr>
          <p:spPr>
            <a:xfrm>
              <a:off x="6202496" y="4881319"/>
              <a:ext cx="1520328" cy="318641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Left-Right Arrow 69"/>
            <p:cNvSpPr/>
            <p:nvPr/>
          </p:nvSpPr>
          <p:spPr>
            <a:xfrm>
              <a:off x="6224529" y="5328784"/>
              <a:ext cx="1509311" cy="278802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extBox 82"/>
            <p:cNvSpPr txBox="1"/>
            <p:nvPr/>
          </p:nvSpPr>
          <p:spPr>
            <a:xfrm>
              <a:off x="2038119" y="3073696"/>
              <a:ext cx="1432194" cy="52322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Monitors B</a:t>
              </a:r>
              <a:endParaRPr lang="en-US" sz="1400" b="1" dirty="0" smtClean="0">
                <a:solidFill>
                  <a:schemeClr val="bg1"/>
                </a:solidFill>
              </a:endParaRPr>
            </a:p>
            <a:p>
              <a:pPr algn="ctr"/>
              <a:endParaRPr lang="en-US" sz="1400" b="1" dirty="0" smtClean="0">
                <a:solidFill>
                  <a:schemeClr val="bg1"/>
                </a:solidFill>
              </a:endParaRPr>
            </a:p>
          </p:txBody>
        </p:sp>
        <p:sp>
          <p:nvSpPr>
            <p:cNvPr id="72" name="Left-Right Arrow 71"/>
            <p:cNvSpPr/>
            <p:nvPr/>
          </p:nvSpPr>
          <p:spPr>
            <a:xfrm>
              <a:off x="1938968" y="4494882"/>
              <a:ext cx="1740665" cy="429548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2357610" y="4527933"/>
              <a:ext cx="6592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I/F A</a:t>
              </a:r>
              <a:endParaRPr lang="en-US" dirty="0"/>
            </a:p>
          </p:txBody>
        </p:sp>
        <p:sp>
          <p:nvSpPr>
            <p:cNvPr id="74" name="Left-Right Arrow 73"/>
            <p:cNvSpPr/>
            <p:nvPr/>
          </p:nvSpPr>
          <p:spPr>
            <a:xfrm>
              <a:off x="1949985" y="4902506"/>
              <a:ext cx="1740665" cy="429548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2355772" y="4933724"/>
              <a:ext cx="6719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I/F B</a:t>
              </a:r>
              <a:endParaRPr lang="en-US" dirty="0"/>
            </a:p>
          </p:txBody>
        </p:sp>
        <p:sp>
          <p:nvSpPr>
            <p:cNvPr id="76" name="TextBox 82"/>
            <p:cNvSpPr txBox="1"/>
            <p:nvPr/>
          </p:nvSpPr>
          <p:spPr>
            <a:xfrm>
              <a:off x="2049135" y="2489800"/>
              <a:ext cx="1432194" cy="52322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Monitors A</a:t>
              </a:r>
              <a:endParaRPr lang="en-US" sz="1400" b="1" dirty="0" smtClean="0">
                <a:solidFill>
                  <a:schemeClr val="bg1"/>
                </a:solidFill>
              </a:endParaRPr>
            </a:p>
            <a:p>
              <a:pPr algn="ctr"/>
              <a:endParaRPr lang="en-US" sz="1400" b="1" dirty="0" smtClean="0">
                <a:solidFill>
                  <a:schemeClr val="bg1"/>
                </a:solidFill>
              </a:endParaRPr>
            </a:p>
          </p:txBody>
        </p:sp>
        <p:sp>
          <p:nvSpPr>
            <p:cNvPr id="77" name="Up Arrow 76"/>
            <p:cNvSpPr/>
            <p:nvPr/>
          </p:nvSpPr>
          <p:spPr>
            <a:xfrm>
              <a:off x="2809302" y="3558448"/>
              <a:ext cx="506778" cy="1729649"/>
            </a:xfrm>
            <a:prstGeom prst="upArrow">
              <a:avLst>
                <a:gd name="adj1" fmla="val 39437"/>
                <a:gd name="adj2" fmla="val 34324"/>
              </a:avLst>
            </a:prstGeom>
            <a:solidFill>
              <a:srgbClr val="FF0000">
                <a:alpha val="41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6533003" y="4472849"/>
              <a:ext cx="10823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I/F Flash</a:t>
              </a:r>
              <a:endParaRPr lang="en-US" dirty="0"/>
            </a:p>
          </p:txBody>
        </p:sp>
        <p:sp>
          <p:nvSpPr>
            <p:cNvPr id="79" name="Left Arrow 78"/>
            <p:cNvSpPr/>
            <p:nvPr/>
          </p:nvSpPr>
          <p:spPr>
            <a:xfrm flipH="1">
              <a:off x="3470567" y="3079683"/>
              <a:ext cx="408752" cy="397087"/>
            </a:xfrm>
            <a:prstGeom prst="leftArrow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0" name="Left Arrow 79"/>
            <p:cNvSpPr/>
            <p:nvPr/>
          </p:nvSpPr>
          <p:spPr>
            <a:xfrm flipH="1">
              <a:off x="3505200" y="2495789"/>
              <a:ext cx="341068" cy="397087"/>
            </a:xfrm>
            <a:prstGeom prst="leftArrow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3505200" y="1399118"/>
            <a:ext cx="4986138" cy="4163482"/>
            <a:chOff x="3496850" y="1384588"/>
            <a:chExt cx="4986138" cy="4163482"/>
          </a:xfrm>
        </p:grpSpPr>
        <p:sp>
          <p:nvSpPr>
            <p:cNvPr id="82" name="TextBox 98"/>
            <p:cNvSpPr txBox="1"/>
            <p:nvPr/>
          </p:nvSpPr>
          <p:spPr>
            <a:xfrm>
              <a:off x="3800821" y="2410757"/>
              <a:ext cx="2222625" cy="1169551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Response Checker </a:t>
              </a:r>
              <a:r>
                <a:rPr lang="en-US" sz="1400" b="1" dirty="0" smtClean="0"/>
                <a:t>(Reuses Flash Command class and Flash Command Sequence class)</a:t>
              </a:r>
              <a:endParaRPr lang="en-US" sz="1400" b="1" dirty="0"/>
            </a:p>
          </p:txBody>
        </p:sp>
        <p:grpSp>
          <p:nvGrpSpPr>
            <p:cNvPr id="83" name="Group 55"/>
            <p:cNvGrpSpPr/>
            <p:nvPr/>
          </p:nvGrpSpPr>
          <p:grpSpPr>
            <a:xfrm>
              <a:off x="3496850" y="1384588"/>
              <a:ext cx="4986138" cy="4163482"/>
              <a:chOff x="3496850" y="1384588"/>
              <a:chExt cx="4986138" cy="4163482"/>
            </a:xfrm>
          </p:grpSpPr>
          <p:sp>
            <p:nvSpPr>
              <p:cNvPr id="84" name="TextBox 83"/>
              <p:cNvSpPr txBox="1"/>
              <p:nvPr/>
            </p:nvSpPr>
            <p:spPr>
              <a:xfrm>
                <a:off x="6389783" y="2271470"/>
                <a:ext cx="2093205" cy="1600438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1400" b="1" dirty="0" smtClean="0">
                  <a:solidFill>
                    <a:srgbClr val="FF0000"/>
                  </a:solidFill>
                </a:endParaRPr>
              </a:p>
              <a:p>
                <a:pPr algn="ctr"/>
                <a:r>
                  <a:rPr lang="en-US" sz="1400" b="1" dirty="0" smtClean="0">
                    <a:solidFill>
                      <a:srgbClr val="FF0000"/>
                    </a:solidFill>
                  </a:rPr>
                  <a:t>Debug hook </a:t>
                </a:r>
                <a:r>
                  <a:rPr lang="en-US" sz="1400" b="1" dirty="0" smtClean="0"/>
                  <a:t> </a:t>
                </a:r>
              </a:p>
              <a:p>
                <a:pPr algn="ctr"/>
                <a:r>
                  <a:rPr lang="en-US" sz="1400" b="1" dirty="0" smtClean="0"/>
                  <a:t>Raw Data Monitor</a:t>
                </a:r>
              </a:p>
              <a:p>
                <a:pPr algn="ctr"/>
                <a:r>
                  <a:rPr lang="en-US" sz="1400" b="1" dirty="0" smtClean="0"/>
                  <a:t>(Reuses Flash Command class)</a:t>
                </a:r>
              </a:p>
              <a:p>
                <a:pPr algn="ctr"/>
                <a:endParaRPr lang="en-US" sz="1400" b="1" dirty="0" smtClean="0"/>
              </a:p>
              <a:p>
                <a:pPr algn="ctr"/>
                <a:endParaRPr lang="en-US" sz="1400" b="1" dirty="0"/>
              </a:p>
            </p:txBody>
          </p:sp>
          <p:sp>
            <p:nvSpPr>
              <p:cNvPr id="85" name="Left Arrow 84"/>
              <p:cNvSpPr/>
              <p:nvPr/>
            </p:nvSpPr>
            <p:spPr>
              <a:xfrm>
                <a:off x="5949362" y="2771210"/>
                <a:ext cx="408752" cy="397087"/>
              </a:xfrm>
              <a:prstGeom prst="leftArrow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86" name="Bent Arrow 85"/>
              <p:cNvSpPr/>
              <p:nvPr/>
            </p:nvSpPr>
            <p:spPr>
              <a:xfrm rot="5400000">
                <a:off x="5097168" y="-215730"/>
                <a:ext cx="886884" cy="4087519"/>
              </a:xfrm>
              <a:prstGeom prst="bentArrow">
                <a:avLst>
                  <a:gd name="adj1" fmla="val 13545"/>
                  <a:gd name="adj2" fmla="val 14641"/>
                  <a:gd name="adj3" fmla="val 11737"/>
                  <a:gd name="adj4" fmla="val 43750"/>
                </a:avLst>
              </a:prstGeom>
              <a:solidFill>
                <a:srgbClr val="FF0000"/>
              </a:solidFill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7" name="Up Arrow 86"/>
              <p:cNvSpPr/>
              <p:nvPr/>
            </p:nvSpPr>
            <p:spPr>
              <a:xfrm>
                <a:off x="6709272" y="3547820"/>
                <a:ext cx="772910" cy="2000250"/>
              </a:xfrm>
              <a:prstGeom prst="upArrow">
                <a:avLst>
                  <a:gd name="adj1" fmla="val 39437"/>
                  <a:gd name="adj2" fmla="val 34324"/>
                </a:avLst>
              </a:prstGeom>
              <a:solidFill>
                <a:srgbClr val="FF0000">
                  <a:alpha val="41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Command Segmentation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405396"/>
            <a:ext cx="8236267" cy="3309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2063496" y="2286000"/>
            <a:ext cx="1426464" cy="3733800"/>
          </a:xfrm>
          <a:prstGeom prst="rect">
            <a:avLst/>
          </a:prstGeom>
          <a:solidFill>
            <a:schemeClr val="bg2">
              <a:alpha val="6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505200" y="2286000"/>
            <a:ext cx="1600200" cy="3721608"/>
          </a:xfrm>
          <a:prstGeom prst="rect">
            <a:avLst/>
          </a:prstGeom>
          <a:solidFill>
            <a:schemeClr val="accent2">
              <a:lumMod val="20000"/>
              <a:lumOff val="80000"/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087112" y="2286000"/>
            <a:ext cx="551688" cy="3733800"/>
          </a:xfrm>
          <a:prstGeom prst="rect">
            <a:avLst/>
          </a:prstGeom>
          <a:solidFill>
            <a:schemeClr val="tx1">
              <a:lumMod val="50000"/>
              <a:lumOff val="50000"/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669280" y="2286000"/>
            <a:ext cx="655320" cy="3733800"/>
          </a:xfrm>
          <a:prstGeom prst="rect">
            <a:avLst/>
          </a:prstGeom>
          <a:solidFill>
            <a:schemeClr val="accent3">
              <a:lumMod val="40000"/>
              <a:lumOff val="60000"/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324600" y="2286000"/>
            <a:ext cx="1475232" cy="3715512"/>
          </a:xfrm>
          <a:prstGeom prst="rect">
            <a:avLst/>
          </a:prstGeom>
          <a:solidFill>
            <a:schemeClr val="accent5">
              <a:lumMod val="60000"/>
              <a:lumOff val="40000"/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149483" y="1056382"/>
            <a:ext cx="127951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Main</a:t>
            </a:r>
          </a:p>
          <a:p>
            <a:pPr algn="ctr"/>
            <a:r>
              <a:rPr lang="en-US" dirty="0" smtClean="0"/>
              <a:t>Command</a:t>
            </a:r>
          </a:p>
          <a:p>
            <a:pPr algn="ctr"/>
            <a:r>
              <a:rPr lang="en-US" dirty="0" smtClean="0"/>
              <a:t>Phase</a:t>
            </a:r>
          </a:p>
          <a:p>
            <a:pPr algn="ctr"/>
            <a:r>
              <a:rPr lang="en-US" sz="1000" dirty="0" smtClean="0"/>
              <a:t>(Read/Write/Erase)</a:t>
            </a:r>
            <a:endParaRPr lang="en-US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3657600" y="1066800"/>
            <a:ext cx="13346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Read/Write</a:t>
            </a:r>
          </a:p>
          <a:p>
            <a:pPr algn="ctr"/>
            <a:r>
              <a:rPr lang="en-US" dirty="0" smtClean="0"/>
              <a:t>Address</a:t>
            </a:r>
          </a:p>
          <a:p>
            <a:pPr algn="ctr"/>
            <a:r>
              <a:rPr lang="en-US" dirty="0" smtClean="0"/>
              <a:t>Phase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044083" y="1104781"/>
            <a:ext cx="1356462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Secondary</a:t>
            </a:r>
          </a:p>
          <a:p>
            <a:pPr algn="ctr"/>
            <a:r>
              <a:rPr lang="en-US" dirty="0" smtClean="0"/>
              <a:t>Information</a:t>
            </a:r>
          </a:p>
          <a:p>
            <a:pPr algn="ctr"/>
            <a:r>
              <a:rPr lang="en-US" sz="1000" dirty="0" smtClean="0"/>
              <a:t>(Mode/Performance)</a:t>
            </a:r>
            <a:endParaRPr lang="en-US" sz="1000" dirty="0"/>
          </a:p>
        </p:txBody>
      </p:sp>
      <p:sp>
        <p:nvSpPr>
          <p:cNvPr id="16" name="TextBox 15"/>
          <p:cNvSpPr txBox="1"/>
          <p:nvPr/>
        </p:nvSpPr>
        <p:spPr>
          <a:xfrm>
            <a:off x="6324600" y="1143000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Data Phase</a:t>
            </a:r>
            <a:endParaRPr lang="en-US" dirty="0"/>
          </a:p>
        </p:txBody>
      </p:sp>
      <p:cxnSp>
        <p:nvCxnSpPr>
          <p:cNvPr id="18" name="Straight Connector 17"/>
          <p:cNvCxnSpPr>
            <a:stCxn id="8" idx="1"/>
          </p:cNvCxnSpPr>
          <p:nvPr/>
        </p:nvCxnSpPr>
        <p:spPr>
          <a:xfrm flipV="1">
            <a:off x="3505200" y="914400"/>
            <a:ext cx="0" cy="32324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5105400" y="914400"/>
            <a:ext cx="0" cy="2929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6324600" y="957072"/>
            <a:ext cx="0" cy="2929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7772400" y="990600"/>
            <a:ext cx="0" cy="2929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2057400" y="990600"/>
            <a:ext cx="0" cy="2929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C529A4D857314092F8987294A43FD3" ma:contentTypeVersion="0" ma:contentTypeDescription="Create a new document." ma:contentTypeScope="" ma:versionID="b3a40a446e339e50bd650e277a113f3f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091CAD78-C6F6-407D-A9D5-329355F07703}">
  <ds:schemaRefs>
    <ds:schemaRef ds:uri="http://schemas.microsoft.com/office/2006/documentManagement/types"/>
    <ds:schemaRef ds:uri="http://schemas.microsoft.com/office/2006/metadata/properties"/>
    <ds:schemaRef ds:uri="http://purl.org/dc/dcmitype/"/>
    <ds:schemaRef ds:uri="http://purl.org/dc/elements/1.1/"/>
    <ds:schemaRef ds:uri="http://schemas.openxmlformats.org/package/2006/metadata/core-properties"/>
    <ds:schemaRef ds:uri="http://www.w3.org/XML/1998/namespace"/>
    <ds:schemaRef ds:uri="http://purl.org/dc/terms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A855BF4-2A99-441B-9566-850307E4F0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171F2A1-2ACF-4A95-B48F-47B38B7131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598</Words>
  <Application>Microsoft Office PowerPoint</Application>
  <PresentationFormat>On-screen Show (4:3)</PresentationFormat>
  <Paragraphs>187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Generic Verification Infrastructure around Serial Flash Controllers</vt:lpstr>
      <vt:lpstr>Agenda</vt:lpstr>
      <vt:lpstr>Flash Commands of different Vendors</vt:lpstr>
      <vt:lpstr>Variety among Commands</vt:lpstr>
      <vt:lpstr>Typical Verification Infrastructure</vt:lpstr>
      <vt:lpstr>Command Library as the Root Class</vt:lpstr>
      <vt:lpstr>Placing a Debug hook at Flash Interface</vt:lpstr>
      <vt:lpstr>Self Check capability</vt:lpstr>
      <vt:lpstr>Command Segmentation</vt:lpstr>
      <vt:lpstr>Jitter due to PVT Variation</vt:lpstr>
      <vt:lpstr>Summary, Results and Take-aways</vt:lpstr>
      <vt:lpstr>Questions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2011-11-23T07:37:04Z</dcterms:created>
  <dcterms:modified xsi:type="dcterms:W3CDTF">2015-08-22T11:18:33Z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0x0101004AC529A4D857314092F8987294A43FD3</vt:lpwstr>
  </property>
</Properties>
</file>