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1"/>
  </p:notesMasterIdLst>
  <p:handoutMasterIdLst>
    <p:handoutMasterId r:id="rId22"/>
  </p:handoutMasterIdLst>
  <p:sldIdLst>
    <p:sldId id="501" r:id="rId5"/>
    <p:sldId id="502" r:id="rId6"/>
    <p:sldId id="503" r:id="rId7"/>
    <p:sldId id="504" r:id="rId8"/>
    <p:sldId id="506" r:id="rId9"/>
    <p:sldId id="507" r:id="rId10"/>
    <p:sldId id="508" r:id="rId11"/>
    <p:sldId id="515" r:id="rId12"/>
    <p:sldId id="509" r:id="rId13"/>
    <p:sldId id="514" r:id="rId14"/>
    <p:sldId id="511" r:id="rId15"/>
    <p:sldId id="516" r:id="rId16"/>
    <p:sldId id="510" r:id="rId17"/>
    <p:sldId id="512" r:id="rId18"/>
    <p:sldId id="513" r:id="rId19"/>
    <p:sldId id="505" r:id="rId20"/>
  </p:sldIdLst>
  <p:sldSz cx="9144000" cy="6858000" type="screen4x3"/>
  <p:notesSz cx="10048875" cy="691832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85829" autoAdjust="0"/>
  </p:normalViewPr>
  <p:slideViewPr>
    <p:cSldViewPr>
      <p:cViewPr varScale="1">
        <p:scale>
          <a:sx n="103" d="100"/>
          <a:sy n="103" d="100"/>
        </p:scale>
        <p:origin x="6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23.08.2017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48653"/>
            <a:ext cx="1336994" cy="828936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776" y="6004667"/>
            <a:ext cx="1246648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Expedite any Simulation with DMTCP and Save Decades of Computation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Balaji R, Sathish Kumar Sugumaran, Rohan Garg, Jiajun Cao, Gene Cooperman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Checkpoint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75690" y="2550677"/>
            <a:ext cx="5621019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4.x </a:t>
            </a:r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696709" y="2550677"/>
            <a:ext cx="1291590" cy="220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6588124" y="2498051"/>
            <a:ext cx="217170" cy="325755"/>
          </a:xfrm>
          <a:prstGeom prst="lightningBol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91565" y="4059682"/>
            <a:ext cx="1291590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h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438400" y="4059682"/>
            <a:ext cx="1291590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h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85235" y="4063016"/>
            <a:ext cx="1291590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h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32070" y="4059682"/>
            <a:ext cx="1291590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h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8905" y="4051903"/>
            <a:ext cx="233679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712584" y="4051903"/>
            <a:ext cx="1291590" cy="220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6603999" y="3999277"/>
            <a:ext cx="217170" cy="325755"/>
          </a:xfrm>
          <a:prstGeom prst="lightningBol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an 15"/>
          <p:cNvSpPr/>
          <p:nvPr/>
        </p:nvSpPr>
        <p:spPr>
          <a:xfrm>
            <a:off x="2290999" y="4494895"/>
            <a:ext cx="233679" cy="262890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3644342" y="4479336"/>
            <a:ext cx="233679" cy="262890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4987687" y="4491707"/>
            <a:ext cx="233679" cy="262890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6336271" y="4488306"/>
            <a:ext cx="233679" cy="262890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363470" y="4140962"/>
            <a:ext cx="88739" cy="346154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713243" y="4139005"/>
            <a:ext cx="88739" cy="346154"/>
          </a:xfrm>
          <a:prstGeom prst="downArrow">
            <a:avLst/>
          </a:prstGeom>
          <a:solidFill>
            <a:srgbClr val="385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060078" y="4139005"/>
            <a:ext cx="88739" cy="346154"/>
          </a:xfrm>
          <a:prstGeom prst="downArrow">
            <a:avLst/>
          </a:prstGeom>
          <a:solidFill>
            <a:srgbClr val="385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407703" y="4145553"/>
            <a:ext cx="88739" cy="346154"/>
          </a:xfrm>
          <a:prstGeom prst="downArrow">
            <a:avLst/>
          </a:prstGeom>
          <a:solidFill>
            <a:srgbClr val="385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86200" y="1953187"/>
            <a:ext cx="1524000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Without ckpt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74079" y="3387184"/>
            <a:ext cx="1828800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With periodic </a:t>
            </a:r>
            <a:r>
              <a:rPr lang="en-US" dirty="0" smtClean="0"/>
              <a:t>ckpt</a:t>
            </a:r>
          </a:p>
        </p:txBody>
      </p:sp>
    </p:spTree>
    <p:extLst>
      <p:ext uri="{BB962C8B-B14F-4D97-AF65-F5344CB8AC3E}">
        <p14:creationId xmlns:p14="http://schemas.microsoft.com/office/powerpoint/2010/main" val="7514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 process distributed test benches</a:t>
            </a:r>
          </a:p>
          <a:p>
            <a:pPr lvl="1"/>
            <a:r>
              <a:rPr lang="en-US" dirty="0" smtClean="0"/>
              <a:t>Multi socket simulation can be achieved by simulating each socket as a separate simulation process and connected through network </a:t>
            </a:r>
            <a:r>
              <a:rPr lang="en-US" dirty="0" smtClean="0"/>
              <a:t>socket</a:t>
            </a:r>
            <a:endParaRPr lang="en-US" dirty="0" smtClean="0"/>
          </a:p>
          <a:p>
            <a:pPr lvl="1"/>
            <a:r>
              <a:rPr lang="en-US" dirty="0" smtClean="0"/>
              <a:t>Other similar use model is Hybrid test bench where portion </a:t>
            </a:r>
            <a:r>
              <a:rPr lang="en-US" smtClean="0"/>
              <a:t>of </a:t>
            </a:r>
            <a:r>
              <a:rPr lang="en-US" smtClean="0"/>
              <a:t>test-bench/DUT </a:t>
            </a:r>
            <a:r>
              <a:rPr lang="en-US" dirty="0" smtClean="0"/>
              <a:t>is written in C++ And remaining in RTL which are connected through network socket.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4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Process Test Bench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728221"/>
            <a:ext cx="2677099" cy="243559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49106" y="2034629"/>
            <a:ext cx="2060154" cy="9297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49246" y="2061710"/>
            <a:ext cx="1404697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err="1" smtClean="0"/>
              <a:t>Simv</a:t>
            </a:r>
            <a:r>
              <a:rPr lang="en-US" sz="2000" dirty="0" smtClean="0"/>
              <a:t> / </a:t>
            </a:r>
            <a:r>
              <a:rPr lang="en-US" sz="2000" dirty="0" err="1" smtClean="0"/>
              <a:t>Prog</a:t>
            </a:r>
            <a:r>
              <a:rPr lang="en-US" sz="2000" dirty="0" smtClean="0"/>
              <a:t> Socket0 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29692" y="3768361"/>
            <a:ext cx="1922443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smtClean="0"/>
              <a:t>DMTCP Client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2407" y="2964414"/>
            <a:ext cx="1013552" cy="4622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DPI </a:t>
            </a:r>
            <a:r>
              <a:rPr lang="en-US" sz="1400" dirty="0" smtClean="0"/>
              <a:t>calls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444465" y="1728221"/>
            <a:ext cx="2137273" cy="161834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DMTCP Coordinator</a:t>
            </a:r>
            <a:endParaRPr lang="en-US" dirty="0"/>
          </a:p>
        </p:txBody>
      </p:sp>
      <p:sp>
        <p:nvSpPr>
          <p:cNvPr id="13" name="Left-Right Arrow 12"/>
          <p:cNvSpPr/>
          <p:nvPr/>
        </p:nvSpPr>
        <p:spPr>
          <a:xfrm>
            <a:off x="3594476" y="2369487"/>
            <a:ext cx="291724" cy="200229"/>
          </a:xfrm>
          <a:prstGeom prst="left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/>
          <p:cNvSpPr/>
          <p:nvPr/>
        </p:nvSpPr>
        <p:spPr>
          <a:xfrm>
            <a:off x="7126346" y="2061710"/>
            <a:ext cx="685800" cy="633348"/>
          </a:xfrm>
          <a:prstGeom prst="flowChartMagneticDisk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endCxn id="20" idx="2"/>
          </p:cNvCxnSpPr>
          <p:nvPr/>
        </p:nvCxnSpPr>
        <p:spPr>
          <a:xfrm>
            <a:off x="6563299" y="2369487"/>
            <a:ext cx="563047" cy="889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20" idx="3"/>
            <a:endCxn id="6" idx="3"/>
          </p:cNvCxnSpPr>
          <p:nvPr/>
        </p:nvCxnSpPr>
        <p:spPr>
          <a:xfrm rot="5400000">
            <a:off x="6890794" y="2367564"/>
            <a:ext cx="250959" cy="905947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49181" y="3084511"/>
            <a:ext cx="124587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/>
              <a:t>DMTCP Restore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74551" y="3653648"/>
            <a:ext cx="2677099" cy="243559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437457" y="3960056"/>
            <a:ext cx="2060154" cy="9297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18043" y="3987137"/>
            <a:ext cx="1424251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err="1" smtClean="0"/>
              <a:t>Simv</a:t>
            </a:r>
            <a:r>
              <a:rPr lang="en-US" sz="2000" dirty="0" smtClean="0"/>
              <a:t> / </a:t>
            </a:r>
            <a:r>
              <a:rPr lang="en-US" sz="2000" dirty="0" err="1" smtClean="0"/>
              <a:t>Prog</a:t>
            </a:r>
            <a:r>
              <a:rPr lang="en-US" sz="2000" dirty="0" smtClean="0"/>
              <a:t> Socket1 </a:t>
            </a:r>
            <a:endParaRPr lang="en-US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718043" y="5693788"/>
            <a:ext cx="1922443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smtClean="0"/>
              <a:t>DMTCP Client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0758" y="4889841"/>
            <a:ext cx="1013552" cy="4622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DPI </a:t>
            </a:r>
            <a:r>
              <a:rPr lang="en-US" sz="1400" dirty="0" smtClean="0"/>
              <a:t>calls</a:t>
            </a:r>
            <a:endParaRPr lang="en-US" sz="14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2356808" y="3407671"/>
            <a:ext cx="291724" cy="200229"/>
          </a:xfrm>
          <a:prstGeom prst="left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/>
          <p:nvPr/>
        </p:nvCxnSpPr>
        <p:spPr>
          <a:xfrm rot="5400000">
            <a:off x="3260539" y="2980475"/>
            <a:ext cx="1022723" cy="990600"/>
          </a:xfrm>
          <a:prstGeom prst="bentConnector3">
            <a:avLst>
              <a:gd name="adj1" fmla="val 50001"/>
            </a:avLst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63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content outside the model </a:t>
            </a:r>
            <a:r>
              <a:rPr lang="en-US" dirty="0" smtClean="0"/>
              <a:t>like SCAN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original test </a:t>
            </a:r>
            <a:r>
              <a:rPr lang="en-US" dirty="0" smtClean="0"/>
              <a:t>is read from a file and the </a:t>
            </a:r>
            <a:r>
              <a:rPr lang="en-US" dirty="0" smtClean="0"/>
              <a:t>initialization </a:t>
            </a:r>
            <a:r>
              <a:rPr lang="en-US" dirty="0" smtClean="0"/>
              <a:t>sequences are same across tests</a:t>
            </a:r>
          </a:p>
          <a:p>
            <a:pPr lvl="1"/>
            <a:r>
              <a:rPr lang="en-US" dirty="0" smtClean="0"/>
              <a:t>The scan sequences are read from a file and the scan content is validated using simulation</a:t>
            </a:r>
          </a:p>
          <a:p>
            <a:pPr lvl="1"/>
            <a:r>
              <a:rPr lang="en-US" dirty="0" smtClean="0"/>
              <a:t>During restore one can swap the file and run a different test.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run that creates the checkpoint may take a little longer to complete because of the checkpoint creation </a:t>
            </a:r>
            <a:r>
              <a:rPr lang="en-US" dirty="0" smtClean="0"/>
              <a:t>overhead.</a:t>
            </a:r>
          </a:p>
          <a:p>
            <a:r>
              <a:rPr lang="en-US" dirty="0" smtClean="0"/>
              <a:t>Subsequent runs take much lesser time because of skipping the common portion</a:t>
            </a:r>
          </a:p>
          <a:p>
            <a:r>
              <a:rPr lang="en-US" dirty="0"/>
              <a:t>The main gains are achieved when test content can be changed without the need to rebuild the model and without the need to run with different pre conditions and configurations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0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conclude that by using this method of save restore, great benefits can be achieved in terms of saving computation.</a:t>
            </a:r>
          </a:p>
          <a:p>
            <a:r>
              <a:rPr lang="en-US" dirty="0" smtClean="0"/>
              <a:t>On average 50 to 60% of simulation time can be saved and one can achieve up to 95% time saving in cases where the model and preconditions doesn’t change between tests and actual test itself doesn’t consume much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2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Finalize slide set with questions slide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DMTCP Overview</a:t>
            </a:r>
          </a:p>
          <a:p>
            <a:r>
              <a:rPr lang="en-US" dirty="0" smtClean="0"/>
              <a:t>DMTCP Advantages </a:t>
            </a:r>
          </a:p>
          <a:p>
            <a:r>
              <a:rPr lang="en-US" dirty="0" smtClean="0"/>
              <a:t>DMTCP Limitations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 &amp; 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SoC</a:t>
            </a:r>
            <a:r>
              <a:rPr lang="en-US" dirty="0" smtClean="0"/>
              <a:t> validation putting more focus on shift left using simulation, emulation &amp; FPGA validation techniques</a:t>
            </a:r>
          </a:p>
          <a:p>
            <a:r>
              <a:rPr lang="en-US" dirty="0" smtClean="0"/>
              <a:t>Simulation is the workhorse of </a:t>
            </a:r>
            <a:r>
              <a:rPr lang="en-US" dirty="0" err="1" smtClean="0"/>
              <a:t>PreSi</a:t>
            </a:r>
            <a:r>
              <a:rPr lang="en-US" dirty="0" smtClean="0"/>
              <a:t> validation</a:t>
            </a:r>
          </a:p>
          <a:p>
            <a:r>
              <a:rPr lang="en-US" dirty="0" err="1" smtClean="0"/>
              <a:t>SoC</a:t>
            </a:r>
            <a:r>
              <a:rPr lang="en-US" dirty="0" smtClean="0"/>
              <a:t> simulation is becoming complex day by day</a:t>
            </a:r>
          </a:p>
          <a:p>
            <a:r>
              <a:rPr lang="en-US" dirty="0" smtClean="0"/>
              <a:t>Takes more time to execute</a:t>
            </a:r>
          </a:p>
          <a:p>
            <a:r>
              <a:rPr lang="en-US" dirty="0" smtClean="0"/>
              <a:t>Need to execute simulation efficiently</a:t>
            </a:r>
          </a:p>
          <a:p>
            <a:r>
              <a:rPr lang="en-US" dirty="0" smtClean="0"/>
              <a:t>One way is to avoid executing common initialization sequences using save restore</a:t>
            </a:r>
          </a:p>
          <a:p>
            <a:r>
              <a:rPr lang="en-US" dirty="0" smtClean="0"/>
              <a:t>And avoid rerunning test from beginning to debug test failure</a:t>
            </a:r>
          </a:p>
          <a:p>
            <a:r>
              <a:rPr lang="en-US" dirty="0" smtClean="0"/>
              <a:t>DMTCP is one such tool that provides this capability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DMTCP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DMTCP is a checkpoint and restore tool developed by </a:t>
            </a:r>
            <a:r>
              <a:rPr lang="en-US" dirty="0" smtClean="0"/>
              <a:t>Northeastern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It stands for Distributed Multi-Threaded </a:t>
            </a:r>
            <a:r>
              <a:rPr lang="en-US" dirty="0" smtClean="0"/>
              <a:t>Check-Pointing</a:t>
            </a:r>
            <a:endParaRPr lang="en-US" dirty="0" smtClean="0"/>
          </a:p>
          <a:p>
            <a:r>
              <a:rPr lang="en-US" dirty="0" smtClean="0"/>
              <a:t>It works under Linux with no modifications to </a:t>
            </a:r>
            <a:r>
              <a:rPr lang="en-US" dirty="0" smtClean="0"/>
              <a:t>the </a:t>
            </a:r>
            <a:r>
              <a:rPr lang="en-US" dirty="0" smtClean="0"/>
              <a:t>kernel / application binaries.</a:t>
            </a:r>
          </a:p>
          <a:p>
            <a:r>
              <a:rPr lang="en-US" dirty="0" smtClean="0"/>
              <a:t>This allows non privileged user to use the solution </a:t>
            </a:r>
          </a:p>
          <a:p>
            <a:r>
              <a:rPr lang="en-US" dirty="0" smtClean="0"/>
              <a:t>DMTCP follows a server client architecture hence multiple programs can be grouped and </a:t>
            </a:r>
            <a:r>
              <a:rPr lang="en-US" dirty="0" smtClean="0"/>
              <a:t>check-pointed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DMTCP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check-point &amp; restore of Distributed applications connected through network sockets.</a:t>
            </a:r>
          </a:p>
          <a:p>
            <a:r>
              <a:rPr lang="en-US" dirty="0" smtClean="0"/>
              <a:t>Works completely in User space &amp; does not require modifications to kernel hence allowing non privileged users to use it</a:t>
            </a:r>
          </a:p>
          <a:p>
            <a:r>
              <a:rPr lang="en-US" dirty="0" smtClean="0"/>
              <a:t>It is open source and follows a plugin architecture allowing it to be easily extensible</a:t>
            </a:r>
          </a:p>
          <a:p>
            <a:r>
              <a:rPr lang="en-US" dirty="0" smtClean="0"/>
              <a:t>It is tried &amp; tested -&gt; relatively more stable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2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DMTCP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DMTCP relies on standard symbol lookup &amp; resolution mechanism provided by linker. Hence issues were observed with non standard mechanism followed by signal dumper libs during restore</a:t>
            </a:r>
          </a:p>
          <a:p>
            <a:r>
              <a:rPr lang="en-US" dirty="0"/>
              <a:t>It also won’t be able to utilize the simulator internal mechanisms that comes with native save </a:t>
            </a:r>
            <a:r>
              <a:rPr lang="en-US" dirty="0" smtClean="0"/>
              <a:t>restore. For example native save restore allows one to change the command line arguments during restore</a:t>
            </a:r>
          </a:p>
          <a:p>
            <a:r>
              <a:rPr lang="en-US" dirty="0" err="1" smtClean="0"/>
              <a:t>Checkpointing</a:t>
            </a:r>
            <a:r>
              <a:rPr lang="en-US" dirty="0" smtClean="0"/>
              <a:t> statically linked apps are not supported</a:t>
            </a:r>
          </a:p>
          <a:p>
            <a:r>
              <a:rPr lang="en-US" dirty="0" err="1" smtClean="0"/>
              <a:t>Checkpointing</a:t>
            </a:r>
            <a:r>
              <a:rPr lang="en-US" dirty="0" smtClean="0"/>
              <a:t> GDB </a:t>
            </a:r>
            <a:r>
              <a:rPr lang="en-US" dirty="0" smtClean="0"/>
              <a:t>&amp; GUI apps is not supported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0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Skipping Reset / any common initialization sequence</a:t>
            </a:r>
          </a:p>
          <a:p>
            <a:pPr lvl="1"/>
            <a:r>
              <a:rPr lang="en-US" dirty="0" smtClean="0"/>
              <a:t>Useful when multiple tests have common initialization sequence and use the same model</a:t>
            </a:r>
          </a:p>
          <a:p>
            <a:pPr lvl="1"/>
            <a:r>
              <a:rPr lang="en-US" dirty="0" smtClean="0"/>
              <a:t>DMTCP provides info about whether the program is being restored </a:t>
            </a:r>
          </a:p>
          <a:p>
            <a:pPr lvl="1"/>
            <a:r>
              <a:rPr lang="en-US" dirty="0" smtClean="0"/>
              <a:t>One can add extra code to execute a different test post-restore</a:t>
            </a:r>
          </a:p>
          <a:p>
            <a:pPr lvl="1"/>
            <a:r>
              <a:rPr lang="en-US" dirty="0" smtClean="0"/>
              <a:t>Hence eliminating re-execution of the common sequences.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7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75690" y="2516113"/>
            <a:ext cx="5621019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sequence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696709" y="2516113"/>
            <a:ext cx="1291590" cy="220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Test1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75690" y="4170993"/>
            <a:ext cx="5569585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sequence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1953187"/>
            <a:ext cx="1524000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Without ckpt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84544" y="3674247"/>
            <a:ext cx="1044656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With ckpt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5690" y="2867230"/>
            <a:ext cx="5621019" cy="2205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sequence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696709" y="2867230"/>
            <a:ext cx="1291590" cy="220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Test2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696709" y="4475043"/>
            <a:ext cx="1291590" cy="220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Test2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696709" y="4179425"/>
            <a:ext cx="1291590" cy="220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Test1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6626623" y="4275415"/>
            <a:ext cx="88739" cy="34615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saves for faster debug</a:t>
            </a:r>
          </a:p>
          <a:p>
            <a:pPr lvl="1"/>
            <a:r>
              <a:rPr lang="en-US" dirty="0" smtClean="0"/>
              <a:t>Helps to reach point of failure faster</a:t>
            </a:r>
          </a:p>
          <a:p>
            <a:pPr lvl="1"/>
            <a:r>
              <a:rPr lang="en-US" dirty="0" smtClean="0"/>
              <a:t>Checkpoint adds overhead so should not be abused</a:t>
            </a:r>
          </a:p>
          <a:p>
            <a:pPr lvl="1"/>
            <a:r>
              <a:rPr lang="en-US" dirty="0" smtClean="0"/>
              <a:t>Code can be added to track restore and do something useful</a:t>
            </a:r>
          </a:p>
          <a:p>
            <a:pPr lvl="1"/>
            <a:r>
              <a:rPr lang="en-US" dirty="0" smtClean="0"/>
              <a:t>For example enabling signal dumps, force/deposit/release signals, change random seed etc.,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0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793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Expedite any Simulation with DMTCP and Save Decades of Computation</vt:lpstr>
      <vt:lpstr>Agenda</vt:lpstr>
      <vt:lpstr>Introduction</vt:lpstr>
      <vt:lpstr>DMTCP Overview</vt:lpstr>
      <vt:lpstr>DMTCP Advantages</vt:lpstr>
      <vt:lpstr>DMTCP Limitations</vt:lpstr>
      <vt:lpstr>Use Case I</vt:lpstr>
      <vt:lpstr>Skipping Reset</vt:lpstr>
      <vt:lpstr>Use Case II</vt:lpstr>
      <vt:lpstr>Periodic Checkpoint</vt:lpstr>
      <vt:lpstr>Use Case III</vt:lpstr>
      <vt:lpstr>Multi Process Test Bench</vt:lpstr>
      <vt:lpstr>Use Case IV</vt:lpstr>
      <vt:lpstr>Results</vt:lpstr>
      <vt:lpstr>Conclusion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CTPClassification=:VisualMarkings=, CTPClassification=CTP_NWR:VisualMarkings=</cp:keywords>
  <cp:lastModifiedBy/>
  <cp:revision>1</cp:revision>
  <dcterms:created xsi:type="dcterms:W3CDTF">2011-11-23T07:37:04Z</dcterms:created>
  <dcterms:modified xsi:type="dcterms:W3CDTF">2017-08-29T09:58:00Z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TitusGUID">
    <vt:lpwstr>7a3cbf41-72db-4a2f-a9bf-0ce5df0feeb6</vt:lpwstr>
  </property>
  <property fmtid="{D5CDD505-2E9C-101B-9397-08002B2CF9AE}" pid="4" name="CTP_TimeStamp">
    <vt:lpwstr>2017-08-29 09:57:58Z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CTP_NWR</vt:lpwstr>
  </property>
</Properties>
</file>