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5" r:id="rId1"/>
  </p:sldMasterIdLst>
  <p:notesMasterIdLst>
    <p:notesMasterId r:id="rId32"/>
  </p:notesMasterIdLst>
  <p:handoutMasterIdLst>
    <p:handoutMasterId r:id="rId33"/>
  </p:handoutMasterIdLst>
  <p:sldIdLst>
    <p:sldId id="348" r:id="rId2"/>
    <p:sldId id="317" r:id="rId3"/>
    <p:sldId id="349" r:id="rId4"/>
    <p:sldId id="351" r:id="rId5"/>
    <p:sldId id="358" r:id="rId6"/>
    <p:sldId id="359" r:id="rId7"/>
    <p:sldId id="360" r:id="rId8"/>
    <p:sldId id="361" r:id="rId9"/>
    <p:sldId id="352" r:id="rId10"/>
    <p:sldId id="355" r:id="rId11"/>
    <p:sldId id="357" r:id="rId12"/>
    <p:sldId id="356" r:id="rId13"/>
    <p:sldId id="374" r:id="rId14"/>
    <p:sldId id="375" r:id="rId15"/>
    <p:sldId id="377" r:id="rId16"/>
    <p:sldId id="376" r:id="rId17"/>
    <p:sldId id="353" r:id="rId18"/>
    <p:sldId id="364" r:id="rId19"/>
    <p:sldId id="365" r:id="rId20"/>
    <p:sldId id="363" r:id="rId21"/>
    <p:sldId id="366" r:id="rId22"/>
    <p:sldId id="367" r:id="rId23"/>
    <p:sldId id="368" r:id="rId24"/>
    <p:sldId id="369" r:id="rId25"/>
    <p:sldId id="371" r:id="rId26"/>
    <p:sldId id="372" r:id="rId27"/>
    <p:sldId id="373" r:id="rId28"/>
    <p:sldId id="378" r:id="rId29"/>
    <p:sldId id="350" r:id="rId30"/>
    <p:sldId id="258" r:id="rId31"/>
  </p:sldIdLst>
  <p:sldSz cx="9144000" cy="6858000" type="screen4x3"/>
  <p:notesSz cx="7099300" cy="10234613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6FF"/>
    <a:srgbClr val="F7C19F"/>
    <a:srgbClr val="F5AE83"/>
    <a:srgbClr val="F29A64"/>
    <a:srgbClr val="CDEBFF"/>
    <a:srgbClr val="9BCDFF"/>
    <a:srgbClr val="E9E6E6"/>
    <a:srgbClr val="FF0066"/>
    <a:srgbClr val="DEE6ED"/>
    <a:srgbClr val="C8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71" autoAdjust="0"/>
  </p:normalViewPr>
  <p:slideViewPr>
    <p:cSldViewPr snapToObjects="1" showGuides="1">
      <p:cViewPr>
        <p:scale>
          <a:sx n="78" d="100"/>
          <a:sy n="78" d="100"/>
        </p:scale>
        <p:origin x="-1158" y="216"/>
      </p:cViewPr>
      <p:guideLst>
        <p:guide orient="horz" pos="799"/>
        <p:guide orient="horz" pos="4020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86" d="100"/>
          <a:sy n="86" d="100"/>
        </p:scale>
        <p:origin x="-2106" y="648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3306" y="296863"/>
            <a:ext cx="4422857" cy="4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dirty="0">
              <a:solidFill>
                <a:srgbClr val="00214A"/>
              </a:solidFill>
              <a:latin typeface="Verdana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317625" y="9941842"/>
            <a:ext cx="4824413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© Infineon Technologies AG 2015. All rights reserved.</a:t>
            </a: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453306" y="9941842"/>
            <a:ext cx="864319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date</a:t>
            </a: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6142038" y="9941842"/>
            <a:ext cx="448737" cy="179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C58D39F9-DC77-4BF5-B1EC-BE12E526A4D2}" type="slidenum">
              <a:rPr lang="en-US" sz="8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3305" y="1012850"/>
            <a:ext cx="6191969" cy="464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5868498"/>
            <a:ext cx="6191968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Notes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4025" y="295163"/>
            <a:ext cx="4422857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Verdana" pitchFamily="34" charset="0"/>
              </a:defRPr>
            </a:lvl1pPr>
          </a:lstStyle>
          <a:p>
            <a:endParaRPr lang="en-US" dirty="0">
              <a:solidFill>
                <a:srgbClr val="00214A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1317625" y="9940925"/>
            <a:ext cx="4824411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453306" y="9940925"/>
            <a:ext cx="864320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5"/>
          </p:nvPr>
        </p:nvSpPr>
        <p:spPr>
          <a:xfrm>
            <a:off x="6142037" y="9940925"/>
            <a:ext cx="503237" cy="144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A5E1CB4-6977-43BF-ACA9-CC28B9D6A5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10-Sep-2015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10.02.2010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Infineon Technologies 2009.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197642-88F8-446C-97A2-D2FE4F414A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10.02.2010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Infineon Technologies 2009.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197642-88F8-446C-97A2-D2FE4F414A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4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10.02.2010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Infineon Technologies 2009.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197642-88F8-446C-97A2-D2FE4F414A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3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8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1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43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6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thing you want to see if News paper headlines on car </a:t>
            </a:r>
            <a:r>
              <a:rPr lang="en-US" dirty="0" smtClean="0"/>
              <a:t>quality</a:t>
            </a:r>
            <a:endParaRPr lang="en-SG" dirty="0"/>
          </a:p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83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9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10-Sep-2015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03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93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51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9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14A"/>
                </a:solidFill>
              </a:rPr>
              <a:t>ATV30</a:t>
            </a:r>
            <a:br>
              <a:rPr lang="en-US" dirty="0" smtClean="0">
                <a:solidFill>
                  <a:srgbClr val="00214A"/>
                </a:solidFill>
              </a:rPr>
            </a:br>
            <a:r>
              <a:rPr lang="en-US" dirty="0" smtClean="0">
                <a:solidFill>
                  <a:srgbClr val="00214A"/>
                </a:solidFill>
              </a:rPr>
              <a:t>TLF35584 Demo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b="1" dirty="0">
              <a:solidFill>
                <a:srgbClr val="B70D28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b="1" dirty="0">
              <a:solidFill>
                <a:srgbClr val="B70D2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911751-7D0A-4C8F-9F1B-704018A3DBF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4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14A"/>
                </a:solidFill>
              </a:rPr>
              <a:t>ATV30</a:t>
            </a:r>
            <a:br>
              <a:rPr lang="en-US" dirty="0" smtClean="0">
                <a:solidFill>
                  <a:srgbClr val="00214A"/>
                </a:solidFill>
              </a:rPr>
            </a:br>
            <a:r>
              <a:rPr lang="en-US" dirty="0" smtClean="0">
                <a:solidFill>
                  <a:srgbClr val="00214A"/>
                </a:solidFill>
              </a:rPr>
              <a:t>TLF35584 Demo</a:t>
            </a:r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b="1" dirty="0">
              <a:solidFill>
                <a:srgbClr val="B70D28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b="1" dirty="0">
              <a:solidFill>
                <a:srgbClr val="B70D2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911751-7D0A-4C8F-9F1B-704018A3DBF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4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01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10-Sep-2015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80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8" name="Notes Placeholder 2"/>
          <p:cNvSpPr>
            <a:spLocks noGrp="1"/>
          </p:cNvSpPr>
          <p:nvPr>
            <p:ph type="body" idx="3"/>
          </p:nvPr>
        </p:nvSpPr>
        <p:spPr>
          <a:xfrm>
            <a:off x="453306" y="5868498"/>
            <a:ext cx="6191968" cy="3672000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454025" y="295163"/>
            <a:ext cx="4422857" cy="4194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317625" y="9940925"/>
            <a:ext cx="4824411" cy="144933"/>
          </a:xfrm>
        </p:spPr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idx="1"/>
          </p:nvPr>
        </p:nvSpPr>
        <p:spPr>
          <a:xfrm>
            <a:off x="453306" y="9940925"/>
            <a:ext cx="864320" cy="144933"/>
          </a:xfrm>
        </p:spPr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42037" y="9940925"/>
            <a:ext cx="503237" cy="144933"/>
          </a:xfrm>
        </p:spPr>
        <p:txBody>
          <a:bodyPr/>
          <a:lstStyle/>
          <a:p>
            <a:fld id="{1A5E1CB4-6977-43BF-ACA9-CC28B9D6A55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7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2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474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357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4643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srgbClr val="0021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set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5E1CB4-6977-43BF-ACA9-CC28B9D6A5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Title Slide">
    <p:bg>
      <p:bgPr>
        <a:blipFill dpi="0" rotWithShape="1">
          <a:blip r:embed="rId2" cstate="print">
            <a:lum/>
          </a:blip>
          <a:srcRect/>
          <a:stretch>
            <a:fillRect l="80000" t="85000" r="5200" b="62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1268413"/>
            <a:ext cx="7128390" cy="1440000"/>
          </a:xfr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en-GB" sz="4800" b="0" noProof="0" dirty="0" smtClean="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Please type in 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000" y="2780927"/>
            <a:ext cx="7128390" cy="93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2800" baseline="0" noProof="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Author (Department)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6" y="1268413"/>
            <a:ext cx="2808288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203576" y="1268413"/>
            <a:ext cx="2736850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084888" y="1268413"/>
            <a:ext cx="280831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95275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348038" y="2781299"/>
            <a:ext cx="25923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084888" y="2781299"/>
            <a:ext cx="2808287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484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1268413"/>
            <a:ext cx="201612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804025" y="1268413"/>
            <a:ext cx="208823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8640960" cy="1368425"/>
          </a:xfrm>
          <a:prstGeom prst="rect">
            <a:avLst/>
          </a:prstGeom>
        </p:spPr>
        <p:txBody>
          <a:bodyPr/>
          <a:lstStyle>
            <a:lvl4pPr>
              <a:buNone/>
              <a:defRPr/>
            </a:lvl4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484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2781299"/>
            <a:ext cx="2016125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804025" y="2781299"/>
            <a:ext cx="2088232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Fin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B260-AE34-4BAC-8B1A-845D4D72724C}" type="datetime1">
              <a:rPr lang="en-US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Page </a:t>
            </a:r>
            <a:fld id="{6FDD0A24-9FEF-4259-90B0-B929C27B4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9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set date</a:t>
            </a:r>
            <a:endParaRPr lang="en-GB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3"/>
            <a:ext cx="8641655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971500" y="1268412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1501" y="1916493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1501" y="2564574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971501" y="3212655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971501" y="3860736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71501" y="4508817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71501" y="5156898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971501" y="5804979"/>
            <a:ext cx="7921676" cy="576072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>
            <a:lvl1pPr marL="0" indent="0" fontAlgn="auto">
              <a:buNone/>
              <a:defRPr/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28" hasCustomPrompt="1"/>
          </p:nvPr>
        </p:nvSpPr>
        <p:spPr>
          <a:xfrm>
            <a:off x="250825" y="1268412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idx="29" hasCustomPrompt="1"/>
          </p:nvPr>
        </p:nvSpPr>
        <p:spPr>
          <a:xfrm>
            <a:off x="250825" y="1916593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idx="30" hasCustomPrompt="1"/>
          </p:nvPr>
        </p:nvSpPr>
        <p:spPr>
          <a:xfrm>
            <a:off x="250825" y="2564774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idx="31" hasCustomPrompt="1"/>
          </p:nvPr>
        </p:nvSpPr>
        <p:spPr>
          <a:xfrm>
            <a:off x="250825" y="3212955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idx="32" hasCustomPrompt="1"/>
          </p:nvPr>
        </p:nvSpPr>
        <p:spPr>
          <a:xfrm>
            <a:off x="250825" y="3861136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idx="33" hasCustomPrompt="1"/>
          </p:nvPr>
        </p:nvSpPr>
        <p:spPr>
          <a:xfrm>
            <a:off x="250825" y="4509317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idx="34" hasCustomPrompt="1"/>
          </p:nvPr>
        </p:nvSpPr>
        <p:spPr>
          <a:xfrm>
            <a:off x="250825" y="515749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idx="35" hasCustomPrompt="1"/>
          </p:nvPr>
        </p:nvSpPr>
        <p:spPr>
          <a:xfrm>
            <a:off x="250825" y="5805678"/>
            <a:ext cx="576000" cy="576072"/>
          </a:xfrm>
          <a:prstGeom prst="ellipse">
            <a:avLst/>
          </a:prstGeom>
          <a:solidFill>
            <a:schemeClr val="accent4"/>
          </a:solidFill>
        </p:spPr>
        <p:txBody>
          <a:bodyPr wrap="square" lIns="0" anchor="ctr">
            <a:noAutofit/>
          </a:bodyPr>
          <a:lstStyle>
            <a:lvl1pPr marL="0" indent="0" algn="ctr" fontAlgn="auto">
              <a:buNone/>
              <a:defRPr>
                <a:solidFill>
                  <a:schemeClr val="bg1"/>
                </a:solidFill>
              </a:defRPr>
            </a:lvl1pPr>
            <a:lvl2pPr fontAlgn="auto">
              <a:defRPr/>
            </a:lvl2pPr>
            <a:lvl3pPr fontAlgn="auto">
              <a:defRPr/>
            </a:lvl3pPr>
            <a:lvl4pPr fontAlgn="auto">
              <a:defRPr/>
            </a:lvl4pPr>
            <a:lvl5pPr fontAlgn="auto">
              <a:defRPr/>
            </a:lvl5pPr>
          </a:lstStyle>
          <a:p>
            <a:pPr lvl="0"/>
            <a:r>
              <a:rPr lang="en-GB" dirty="0" err="1" smtClean="0"/>
              <a:t>Nr</a:t>
            </a:r>
            <a:r>
              <a:rPr lang="en-GB" dirty="0" smtClean="0"/>
              <a:t>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3"/>
            <a:ext cx="424847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5113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X_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1268413"/>
            <a:ext cx="7128769" cy="24479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4800"/>
            </a:lvl1pPr>
          </a:lstStyle>
          <a:p>
            <a:pPr lvl="0"/>
            <a:r>
              <a:rPr lang="en-GB" dirty="0" smtClean="0"/>
              <a:t>Click to enter Section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2"/>
            <a:ext cx="4248472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8" y="1268413"/>
            <a:ext cx="4249042" cy="2316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643438" y="3860800"/>
            <a:ext cx="4249042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4" y="1268412"/>
            <a:ext cx="8641655" cy="23166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3860799"/>
            <a:ext cx="4248472" cy="2520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7" y="3860800"/>
            <a:ext cx="4249041" cy="252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X_Row, Two Columns,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0825" y="1268414"/>
            <a:ext cx="8640960" cy="1232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250825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43438" y="2780930"/>
            <a:ext cx="4248472" cy="19458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250825" y="5085185"/>
            <a:ext cx="8640960" cy="1296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1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6551308"/>
            <a:ext cx="9143959" cy="3047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"/>
            <a:ext cx="9144000" cy="908304"/>
          </a:xfrm>
          <a:prstGeom prst="rect">
            <a:avLst/>
          </a:prstGeom>
        </p:spPr>
      </p:pic>
      <p:sp>
        <p:nvSpPr>
          <p:cNvPr id="12" name="Title Placeholder 8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2"/>
          </p:nvPr>
        </p:nvSpPr>
        <p:spPr>
          <a:xfrm>
            <a:off x="250824" y="6553200"/>
            <a:ext cx="288036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283964" y="6553200"/>
            <a:ext cx="576072" cy="3048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 fontAlgn="t">
              <a:buClr>
                <a:schemeClr val="accent4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21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520" y="6551308"/>
            <a:ext cx="431944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t">
              <a:buClr>
                <a:schemeClr val="accent4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idx="1"/>
          </p:nvPr>
        </p:nvSpPr>
        <p:spPr>
          <a:xfrm>
            <a:off x="250824" y="1268413"/>
            <a:ext cx="8640763" cy="5113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9" r:id="rId2"/>
    <p:sldLayoutId id="2147483730" r:id="rId3"/>
    <p:sldLayoutId id="2147483741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3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88000" indent="-288000" algn="l" rtl="0" eaLnBrk="1" fontAlgn="base" hangingPunct="1"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›"/>
        <a:defRPr sz="20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576000" indent="-288000" algn="l" rtl="0" eaLnBrk="1" fontAlgn="base" hangingPunct="1">
        <a:spcBef>
          <a:spcPts val="0"/>
        </a:spcBef>
        <a:spcAft>
          <a:spcPts val="9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2000">
          <a:solidFill>
            <a:schemeClr val="tx1"/>
          </a:solidFill>
          <a:latin typeface="Verdana" pitchFamily="34" charset="0"/>
        </a:defRPr>
      </a:lvl2pPr>
      <a:lvl3pPr marL="864000" indent="-28800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Verdana" pitchFamily="34" charset="0"/>
        <a:buChar char="–"/>
        <a:defRPr sz="1800" baseline="0">
          <a:solidFill>
            <a:schemeClr val="tx1"/>
          </a:solidFill>
          <a:latin typeface="Verdana" pitchFamily="34" charset="0"/>
        </a:defRPr>
      </a:lvl3pPr>
      <a:lvl4pPr marL="1080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1600" baseline="0">
          <a:solidFill>
            <a:schemeClr val="tx1"/>
          </a:solidFill>
          <a:latin typeface="Verdana" pitchFamily="34" charset="0"/>
        </a:defRPr>
      </a:lvl4pPr>
      <a:lvl5pPr marL="1296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Verdana" panose="020B0604030504040204" pitchFamily="34" charset="0"/>
        <a:buChar char="–"/>
        <a:defRPr sz="1400" baseline="0">
          <a:solidFill>
            <a:schemeClr val="tx1"/>
          </a:solidFill>
          <a:latin typeface="Verdana" pitchFamily="34" charset="0"/>
        </a:defRPr>
      </a:lvl5pPr>
      <a:lvl6pPr marL="1296000" indent="-216000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Verdana" pitchFamily="34" charset="0"/>
        <a:buNone/>
        <a:defRPr sz="1400" baseline="0">
          <a:solidFill>
            <a:schemeClr val="tx1"/>
          </a:solidFill>
          <a:latin typeface="Verdana" pitchFamily="34" charset="0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udi%20Piloted%20Driving,%20zFAS%20All%20functions,%20one%20unit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Ensuring Quality of Next Generation Automotive SoC: System’s Approach</a:t>
            </a:r>
            <a:endParaRPr lang="en-GB" sz="4000" b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52000" y="2780927"/>
            <a:ext cx="7776384" cy="936000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Pankaj Singh, </a:t>
            </a:r>
          </a:p>
          <a:p>
            <a:r>
              <a:rPr lang="en-GB" b="1" dirty="0" smtClean="0"/>
              <a:t>Infineon Technologies, Singapore</a:t>
            </a:r>
          </a:p>
          <a:p>
            <a:endParaRPr lang="en-GB" b="1" dirty="0" smtClean="0"/>
          </a:p>
          <a:p>
            <a:r>
              <a:rPr lang="en-GB" b="1" dirty="0" smtClean="0"/>
              <a:t>DVCON, India 2015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1600" dirty="0"/>
              <a:t>Acknowledgement: Harnisch Jens, Sasidharan Prasanth and </a:t>
            </a:r>
            <a:r>
              <a:rPr lang="en-GB" sz="1600" dirty="0" smtClean="0"/>
              <a:t>All Others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dirty="0"/>
              <a:t>10-Sep-2015</a:t>
            </a:r>
          </a:p>
          <a:p>
            <a:pPr eaLnBrk="1" hangingPunct="1"/>
            <a:endParaRPr lang="de-DE" sz="800" dirty="0" smtClean="0">
              <a:solidFill>
                <a:srgbClr val="969696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92" y="747149"/>
            <a:ext cx="7044210" cy="769937"/>
          </a:xfrm>
        </p:spPr>
        <p:txBody>
          <a:bodyPr/>
          <a:lstStyle/>
          <a:p>
            <a:pPr eaLnBrk="1" hangingPunct="1"/>
            <a:r>
              <a:rPr lang="en-US" dirty="0" smtClean="0"/>
              <a:t>Sub-System Testbench Architecture</a:t>
            </a:r>
            <a:endParaRPr lang="de-DE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1" name="Rectangle 5"/>
          <p:cNvSpPr>
            <a:spLocks noChangeArrowheads="1"/>
          </p:cNvSpPr>
          <p:nvPr/>
        </p:nvSpPr>
        <p:spPr bwMode="auto">
          <a:xfrm>
            <a:off x="4845126" y="1517086"/>
            <a:ext cx="2664099" cy="46101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192" name="AutoShape 6"/>
          <p:cNvSpPr>
            <a:spLocks noChangeArrowheads="1"/>
          </p:cNvSpPr>
          <p:nvPr/>
        </p:nvSpPr>
        <p:spPr bwMode="auto">
          <a:xfrm>
            <a:off x="6553427" y="5620893"/>
            <a:ext cx="743196" cy="442674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Message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193" name="AutoShape 7"/>
          <p:cNvSpPr>
            <a:spLocks noChangeArrowheads="1"/>
          </p:cNvSpPr>
          <p:nvPr/>
        </p:nvSpPr>
        <p:spPr bwMode="auto">
          <a:xfrm>
            <a:off x="6059089" y="2092595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Clock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194" name="Rectangle 8"/>
          <p:cNvSpPr>
            <a:spLocks noChangeArrowheads="1"/>
          </p:cNvSpPr>
          <p:nvPr/>
        </p:nvSpPr>
        <p:spPr bwMode="auto">
          <a:xfrm>
            <a:off x="4845126" y="1638321"/>
            <a:ext cx="2664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/>
              <a:t>Basic </a:t>
            </a:r>
            <a:r>
              <a:rPr lang="de-DE" sz="1600" dirty="0" smtClean="0"/>
              <a:t>SystemC </a:t>
            </a:r>
            <a:r>
              <a:rPr lang="de-DE" sz="1600" dirty="0"/>
              <a:t>Testbench</a:t>
            </a:r>
          </a:p>
        </p:txBody>
      </p:sp>
      <p:sp>
        <p:nvSpPr>
          <p:cNvPr id="198" name="AutoShape 12"/>
          <p:cNvSpPr>
            <a:spLocks noChangeArrowheads="1"/>
          </p:cNvSpPr>
          <p:nvPr/>
        </p:nvSpPr>
        <p:spPr bwMode="auto">
          <a:xfrm>
            <a:off x="6062264" y="2562495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Pulse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01" name="Line 15"/>
          <p:cNvSpPr>
            <a:spLocks noChangeShapeType="1"/>
          </p:cNvSpPr>
          <p:nvPr/>
        </p:nvSpPr>
        <p:spPr bwMode="auto">
          <a:xfrm>
            <a:off x="6969475" y="2093349"/>
            <a:ext cx="0" cy="3529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 dirty="0"/>
          </a:p>
        </p:txBody>
      </p:sp>
      <p:grpSp>
        <p:nvGrpSpPr>
          <p:cNvPr id="202" name="Group 16"/>
          <p:cNvGrpSpPr>
            <a:grpSpLocks/>
          </p:cNvGrpSpPr>
          <p:nvPr/>
        </p:nvGrpSpPr>
        <p:grpSpPr bwMode="auto">
          <a:xfrm>
            <a:off x="6717063" y="2237811"/>
            <a:ext cx="252412" cy="73025"/>
            <a:chOff x="4445" y="1661"/>
            <a:chExt cx="159" cy="46"/>
          </a:xfrm>
        </p:grpSpPr>
        <p:sp>
          <p:nvSpPr>
            <p:cNvPr id="203" name="Line 17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04" name="Rectangle 18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205" name="Group 19"/>
          <p:cNvGrpSpPr>
            <a:grpSpLocks/>
          </p:cNvGrpSpPr>
          <p:nvPr/>
        </p:nvGrpSpPr>
        <p:grpSpPr bwMode="auto">
          <a:xfrm>
            <a:off x="6717063" y="2706124"/>
            <a:ext cx="252412" cy="73025"/>
            <a:chOff x="4445" y="1661"/>
            <a:chExt cx="159" cy="46"/>
          </a:xfrm>
        </p:grpSpPr>
        <p:sp>
          <p:nvSpPr>
            <p:cNvPr id="206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07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23" name="Line 37"/>
          <p:cNvSpPr>
            <a:spLocks noChangeShapeType="1"/>
          </p:cNvSpPr>
          <p:nvPr/>
        </p:nvSpPr>
        <p:spPr bwMode="auto">
          <a:xfrm flipH="1">
            <a:off x="3909021" y="2274324"/>
            <a:ext cx="2123828" cy="5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24" name="Text Box 38"/>
          <p:cNvSpPr txBox="1">
            <a:spLocks noChangeArrowheads="1"/>
          </p:cNvSpPr>
          <p:nvPr/>
        </p:nvSpPr>
        <p:spPr bwMode="auto">
          <a:xfrm>
            <a:off x="5312125" y="2093349"/>
            <a:ext cx="612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Clock</a:t>
            </a:r>
            <a:endParaRPr lang="de-DE" sz="800" dirty="0"/>
          </a:p>
        </p:txBody>
      </p:sp>
      <p:sp>
        <p:nvSpPr>
          <p:cNvPr id="225" name="Line 39"/>
          <p:cNvSpPr>
            <a:spLocks noChangeShapeType="1"/>
          </p:cNvSpPr>
          <p:nvPr/>
        </p:nvSpPr>
        <p:spPr bwMode="auto">
          <a:xfrm flipH="1">
            <a:off x="3909022" y="2742636"/>
            <a:ext cx="2123827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26" name="Text Box 40"/>
          <p:cNvSpPr txBox="1">
            <a:spLocks noChangeArrowheads="1"/>
          </p:cNvSpPr>
          <p:nvPr/>
        </p:nvSpPr>
        <p:spPr bwMode="auto">
          <a:xfrm>
            <a:off x="5312125" y="2561661"/>
            <a:ext cx="612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Reset</a:t>
            </a:r>
            <a:endParaRPr lang="de-DE" sz="800" dirty="0"/>
          </a:p>
        </p:txBody>
      </p:sp>
      <p:sp>
        <p:nvSpPr>
          <p:cNvPr id="231" name="Rectangle 45"/>
          <p:cNvSpPr>
            <a:spLocks noChangeArrowheads="1"/>
          </p:cNvSpPr>
          <p:nvPr/>
        </p:nvSpPr>
        <p:spPr bwMode="auto">
          <a:xfrm>
            <a:off x="6932963" y="5585849"/>
            <a:ext cx="71437" cy="730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232" name="Rectangle 46"/>
          <p:cNvSpPr>
            <a:spLocks noChangeArrowheads="1"/>
          </p:cNvSpPr>
          <p:nvPr/>
        </p:nvSpPr>
        <p:spPr bwMode="auto">
          <a:xfrm>
            <a:off x="1682520" y="1737990"/>
            <a:ext cx="2212678" cy="2232025"/>
          </a:xfrm>
          <a:prstGeom prst="rect">
            <a:avLst/>
          </a:prstGeom>
          <a:solidFill>
            <a:srgbClr val="FFFFCC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34" name="Rectangle 51"/>
          <p:cNvSpPr>
            <a:spLocks noChangeArrowheads="1"/>
          </p:cNvSpPr>
          <p:nvPr/>
        </p:nvSpPr>
        <p:spPr bwMode="auto">
          <a:xfrm>
            <a:off x="1663470" y="1794363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/>
              <a:t>DUT</a:t>
            </a:r>
          </a:p>
        </p:txBody>
      </p:sp>
      <p:sp>
        <p:nvSpPr>
          <p:cNvPr id="241" name="Rectangle 64"/>
          <p:cNvSpPr>
            <a:spLocks noChangeArrowheads="1"/>
          </p:cNvSpPr>
          <p:nvPr/>
        </p:nvSpPr>
        <p:spPr bwMode="auto">
          <a:xfrm>
            <a:off x="1989083" y="2896714"/>
            <a:ext cx="468312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P0</a:t>
            </a:r>
          </a:p>
        </p:txBody>
      </p:sp>
      <p:sp>
        <p:nvSpPr>
          <p:cNvPr id="242" name="Rectangle 65"/>
          <p:cNvSpPr>
            <a:spLocks noChangeArrowheads="1"/>
          </p:cNvSpPr>
          <p:nvPr/>
        </p:nvSpPr>
        <p:spPr bwMode="auto">
          <a:xfrm>
            <a:off x="2551664" y="2895880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P1</a:t>
            </a:r>
          </a:p>
        </p:txBody>
      </p:sp>
      <p:sp>
        <p:nvSpPr>
          <p:cNvPr id="244" name="Line 69"/>
          <p:cNvSpPr>
            <a:spLocks noChangeShapeType="1"/>
          </p:cNvSpPr>
          <p:nvPr/>
        </p:nvSpPr>
        <p:spPr bwMode="auto">
          <a:xfrm flipV="1">
            <a:off x="20987" y="5585848"/>
            <a:ext cx="69484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64" name="Text Box 104"/>
          <p:cNvSpPr txBox="1">
            <a:spLocks noChangeArrowheads="1"/>
          </p:cNvSpPr>
          <p:nvPr/>
        </p:nvSpPr>
        <p:spPr bwMode="auto">
          <a:xfrm>
            <a:off x="1429018" y="5656330"/>
            <a:ext cx="21376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Peripheral specific</a:t>
            </a:r>
            <a:br>
              <a:rPr lang="de-DE" sz="1400" dirty="0"/>
            </a:br>
            <a:r>
              <a:rPr lang="de-DE" sz="1400" dirty="0"/>
              <a:t>Monitors/BFMs</a:t>
            </a: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3098348" y="2900784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P2</a:t>
            </a:r>
            <a:endParaRPr lang="de-DE" sz="1200" dirty="0"/>
          </a:p>
        </p:txBody>
      </p:sp>
      <p:sp>
        <p:nvSpPr>
          <p:cNvPr id="87" name="Rectangle 64"/>
          <p:cNvSpPr>
            <a:spLocks noChangeArrowheads="1"/>
          </p:cNvSpPr>
          <p:nvPr/>
        </p:nvSpPr>
        <p:spPr bwMode="auto">
          <a:xfrm>
            <a:off x="1989083" y="3577856"/>
            <a:ext cx="468312" cy="276999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P3</a:t>
            </a:r>
            <a:endParaRPr lang="de-DE" sz="1200" dirty="0"/>
          </a:p>
        </p:txBody>
      </p:sp>
      <p:sp>
        <p:nvSpPr>
          <p:cNvPr id="88" name="Rectangle 65"/>
          <p:cNvSpPr>
            <a:spLocks noChangeArrowheads="1"/>
          </p:cNvSpPr>
          <p:nvPr/>
        </p:nvSpPr>
        <p:spPr bwMode="auto">
          <a:xfrm>
            <a:off x="2551664" y="3575525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P4</a:t>
            </a:r>
            <a:endParaRPr lang="de-DE" sz="1200" dirty="0"/>
          </a:p>
        </p:txBody>
      </p:sp>
      <p:sp>
        <p:nvSpPr>
          <p:cNvPr id="89" name="Rectangle 65"/>
          <p:cNvSpPr>
            <a:spLocks noChangeArrowheads="1"/>
          </p:cNvSpPr>
          <p:nvPr/>
        </p:nvSpPr>
        <p:spPr bwMode="auto">
          <a:xfrm>
            <a:off x="3086839" y="3581402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P5</a:t>
            </a:r>
            <a:endParaRPr lang="de-DE" sz="1200" dirty="0"/>
          </a:p>
        </p:txBody>
      </p:sp>
      <p:cxnSp>
        <p:nvCxnSpPr>
          <p:cNvPr id="3" name="Straight Connector 2"/>
          <p:cNvCxnSpPr>
            <a:stCxn id="241" idx="2"/>
            <a:endCxn id="87" idx="0"/>
          </p:cNvCxnSpPr>
          <p:nvPr/>
        </p:nvCxnSpPr>
        <p:spPr>
          <a:xfrm>
            <a:off x="2223239" y="3174526"/>
            <a:ext cx="0" cy="4033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789331" y="3178596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02739" y="3189287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97" idx="1"/>
          </p:cNvCxnSpPr>
          <p:nvPr/>
        </p:nvCxnSpPr>
        <p:spPr>
          <a:xfrm>
            <a:off x="2185933" y="3370263"/>
            <a:ext cx="3020437" cy="77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3270013" y="3334524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2185933" y="3333750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98" name="Rectangle 92"/>
          <p:cNvSpPr>
            <a:spLocks noChangeArrowheads="1"/>
          </p:cNvSpPr>
          <p:nvPr/>
        </p:nvSpPr>
        <p:spPr bwMode="auto">
          <a:xfrm>
            <a:off x="2750101" y="3333584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200853" y="3118294"/>
            <a:ext cx="395784" cy="21623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r>
              <a:rPr lang="de-DE" sz="1000" dirty="0" smtClean="0">
                <a:solidFill>
                  <a:schemeClr val="accent1"/>
                </a:solidFill>
                <a:latin typeface="Verdana" pitchFamily="34" charset="0"/>
              </a:rPr>
              <a:t>Bus</a:t>
            </a: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97105" y="4258129"/>
            <a:ext cx="4068762" cy="1189038"/>
          </a:xfrm>
          <a:prstGeom prst="rect">
            <a:avLst/>
          </a:prstGeom>
          <a:solidFill>
            <a:srgbClr val="FFC0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 dirty="0"/>
          </a:p>
        </p:txBody>
      </p:sp>
      <p:sp>
        <p:nvSpPr>
          <p:cNvPr id="104" name="AutoShape 68"/>
          <p:cNvSpPr>
            <a:spLocks noChangeArrowheads="1"/>
          </p:cNvSpPr>
          <p:nvPr/>
        </p:nvSpPr>
        <p:spPr bwMode="auto">
          <a:xfrm>
            <a:off x="2545030" y="4547054"/>
            <a:ext cx="468312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105" name="Group 85"/>
          <p:cNvGrpSpPr>
            <a:grpSpLocks/>
          </p:cNvGrpSpPr>
          <p:nvPr/>
        </p:nvGrpSpPr>
        <p:grpSpPr bwMode="auto">
          <a:xfrm>
            <a:off x="2760930" y="5231267"/>
            <a:ext cx="71437" cy="358775"/>
            <a:chOff x="3129" y="3317"/>
            <a:chExt cx="45" cy="226"/>
          </a:xfrm>
        </p:grpSpPr>
        <p:sp>
          <p:nvSpPr>
            <p:cNvPr id="106" name="Line 7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07" name="Rectangle 7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08" name="AutoShape 81"/>
          <p:cNvSpPr>
            <a:spLocks noChangeArrowheads="1"/>
          </p:cNvSpPr>
          <p:nvPr/>
        </p:nvSpPr>
        <p:spPr bwMode="auto">
          <a:xfrm>
            <a:off x="3086367" y="4547054"/>
            <a:ext cx="468313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109" name="Group 86"/>
          <p:cNvGrpSpPr>
            <a:grpSpLocks/>
          </p:cNvGrpSpPr>
          <p:nvPr/>
        </p:nvGrpSpPr>
        <p:grpSpPr bwMode="auto">
          <a:xfrm>
            <a:off x="3302267" y="5231267"/>
            <a:ext cx="71438" cy="358775"/>
            <a:chOff x="3470" y="3317"/>
            <a:chExt cx="45" cy="226"/>
          </a:xfrm>
        </p:grpSpPr>
        <p:sp>
          <p:nvSpPr>
            <p:cNvPr id="110" name="Line 83"/>
            <p:cNvSpPr>
              <a:spLocks noChangeShapeType="1"/>
            </p:cNvSpPr>
            <p:nvPr/>
          </p:nvSpPr>
          <p:spPr bwMode="auto">
            <a:xfrm flipH="1">
              <a:off x="3492" y="3340"/>
              <a:ext cx="1" cy="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1" name="Rectangle 84"/>
            <p:cNvSpPr>
              <a:spLocks noChangeArrowheads="1"/>
            </p:cNvSpPr>
            <p:nvPr/>
          </p:nvSpPr>
          <p:spPr bwMode="auto">
            <a:xfrm>
              <a:off x="3470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12" name="AutoShape 89"/>
          <p:cNvSpPr>
            <a:spLocks noChangeArrowheads="1"/>
          </p:cNvSpPr>
          <p:nvPr/>
        </p:nvSpPr>
        <p:spPr bwMode="auto">
          <a:xfrm>
            <a:off x="1429017" y="4547054"/>
            <a:ext cx="468313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Mon</a:t>
            </a:r>
          </a:p>
        </p:txBody>
      </p:sp>
      <p:grpSp>
        <p:nvGrpSpPr>
          <p:cNvPr id="113" name="Group 90"/>
          <p:cNvGrpSpPr>
            <a:grpSpLocks/>
          </p:cNvGrpSpPr>
          <p:nvPr/>
        </p:nvGrpSpPr>
        <p:grpSpPr bwMode="auto">
          <a:xfrm>
            <a:off x="1644917" y="5231267"/>
            <a:ext cx="71438" cy="358775"/>
            <a:chOff x="3129" y="3317"/>
            <a:chExt cx="45" cy="226"/>
          </a:xfrm>
        </p:grpSpPr>
        <p:sp>
          <p:nvSpPr>
            <p:cNvPr id="114" name="Line 9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16" name="AutoShape 93"/>
          <p:cNvSpPr>
            <a:spLocks noChangeArrowheads="1"/>
          </p:cNvSpPr>
          <p:nvPr/>
        </p:nvSpPr>
        <p:spPr bwMode="auto">
          <a:xfrm>
            <a:off x="1970355" y="4547054"/>
            <a:ext cx="468312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Mon</a:t>
            </a:r>
          </a:p>
        </p:txBody>
      </p:sp>
      <p:grpSp>
        <p:nvGrpSpPr>
          <p:cNvPr id="117" name="Group 94"/>
          <p:cNvGrpSpPr>
            <a:grpSpLocks/>
          </p:cNvGrpSpPr>
          <p:nvPr/>
        </p:nvGrpSpPr>
        <p:grpSpPr bwMode="auto">
          <a:xfrm>
            <a:off x="2186255" y="5231267"/>
            <a:ext cx="71437" cy="358775"/>
            <a:chOff x="3470" y="3317"/>
            <a:chExt cx="45" cy="226"/>
          </a:xfrm>
        </p:grpSpPr>
        <p:sp>
          <p:nvSpPr>
            <p:cNvPr id="118" name="Line 95"/>
            <p:cNvSpPr>
              <a:spLocks noChangeShapeType="1"/>
            </p:cNvSpPr>
            <p:nvPr/>
          </p:nvSpPr>
          <p:spPr bwMode="auto">
            <a:xfrm flipH="1">
              <a:off x="3492" y="3340"/>
              <a:ext cx="1" cy="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19" name="Rectangle 96"/>
            <p:cNvSpPr>
              <a:spLocks noChangeArrowheads="1"/>
            </p:cNvSpPr>
            <p:nvPr/>
          </p:nvSpPr>
          <p:spPr bwMode="auto">
            <a:xfrm>
              <a:off x="3470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20" name="TextBox 90"/>
          <p:cNvSpPr txBox="1">
            <a:spLocks noChangeArrowheads="1"/>
          </p:cNvSpPr>
          <p:nvPr/>
        </p:nvSpPr>
        <p:spPr bwMode="auto">
          <a:xfrm rot="5400000">
            <a:off x="3310203" y="4643068"/>
            <a:ext cx="1169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000" dirty="0"/>
              <a:t>TestbenchXxx</a:t>
            </a:r>
          </a:p>
          <a:p>
            <a:pPr algn="ctr" eaLnBrk="1" hangingPunct="1"/>
            <a:r>
              <a:rPr lang="de-DE" sz="1000" dirty="0"/>
              <a:t>(Cluster)</a:t>
            </a:r>
          </a:p>
        </p:txBody>
      </p:sp>
      <p:sp>
        <p:nvSpPr>
          <p:cNvPr id="121" name="Rectangle 99"/>
          <p:cNvSpPr>
            <a:spLocks noChangeArrowheads="1"/>
          </p:cNvSpPr>
          <p:nvPr/>
        </p:nvSpPr>
        <p:spPr bwMode="auto">
          <a:xfrm>
            <a:off x="170130" y="4366079"/>
            <a:ext cx="1187450" cy="90011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1000" b="1" dirty="0">
                <a:latin typeface="Courier New" pitchFamily="49" charset="0"/>
                <a:cs typeface="Courier New" pitchFamily="49" charset="0"/>
              </a:rPr>
              <a:t>SC_THREAD(s)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e.g. run()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for Inbox</a:t>
            </a:r>
          </a:p>
        </p:txBody>
      </p:sp>
      <p:grpSp>
        <p:nvGrpSpPr>
          <p:cNvPr id="122" name="Group 90"/>
          <p:cNvGrpSpPr>
            <a:grpSpLocks/>
          </p:cNvGrpSpPr>
          <p:nvPr/>
        </p:nvGrpSpPr>
        <p:grpSpPr bwMode="auto">
          <a:xfrm>
            <a:off x="744805" y="5231267"/>
            <a:ext cx="71437" cy="358775"/>
            <a:chOff x="3129" y="3317"/>
            <a:chExt cx="45" cy="226"/>
          </a:xfrm>
        </p:grpSpPr>
        <p:sp>
          <p:nvSpPr>
            <p:cNvPr id="123" name="Line 9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24" name="Rectangle 9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30" name="AutoShape 9"/>
          <p:cNvSpPr>
            <a:spLocks noChangeArrowheads="1"/>
          </p:cNvSpPr>
          <p:nvPr/>
        </p:nvSpPr>
        <p:spPr bwMode="auto">
          <a:xfrm>
            <a:off x="6037611" y="3221103"/>
            <a:ext cx="720726" cy="27241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1000" dirty="0" smtClean="0"/>
              <a:t>ISS</a:t>
            </a:r>
            <a:endParaRPr lang="de-DE" sz="1000" dirty="0"/>
          </a:p>
        </p:txBody>
      </p:sp>
      <p:cxnSp>
        <p:nvCxnSpPr>
          <p:cNvPr id="13" name="Straight Arrow Connector 12"/>
          <p:cNvCxnSpPr>
            <a:stCxn id="154" idx="0"/>
            <a:endCxn id="130" idx="2"/>
          </p:cNvCxnSpPr>
          <p:nvPr/>
        </p:nvCxnSpPr>
        <p:spPr>
          <a:xfrm flipH="1" flipV="1">
            <a:off x="6397974" y="3493518"/>
            <a:ext cx="4763" cy="390039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58" idx="3"/>
            <a:endCxn id="130" idx="1"/>
          </p:cNvCxnSpPr>
          <p:nvPr/>
        </p:nvCxnSpPr>
        <p:spPr>
          <a:xfrm>
            <a:off x="5609874" y="3357311"/>
            <a:ext cx="427737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8" idx="2"/>
            <a:endCxn id="104" idx="0"/>
          </p:cNvCxnSpPr>
          <p:nvPr/>
        </p:nvCxnSpPr>
        <p:spPr>
          <a:xfrm flipH="1">
            <a:off x="2779186" y="3853337"/>
            <a:ext cx="6635" cy="69371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9" idx="2"/>
            <a:endCxn id="108" idx="0"/>
          </p:cNvCxnSpPr>
          <p:nvPr/>
        </p:nvCxnSpPr>
        <p:spPr>
          <a:xfrm flipH="1">
            <a:off x="3320524" y="3859214"/>
            <a:ext cx="472" cy="68784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AutoShape 12"/>
          <p:cNvSpPr>
            <a:spLocks noChangeArrowheads="1"/>
          </p:cNvSpPr>
          <p:nvPr/>
        </p:nvSpPr>
        <p:spPr bwMode="auto">
          <a:xfrm>
            <a:off x="6062264" y="3883557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ISS</a:t>
            </a:r>
          </a:p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Proxy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155" name="Group 19"/>
          <p:cNvGrpSpPr>
            <a:grpSpLocks/>
          </p:cNvGrpSpPr>
          <p:nvPr/>
        </p:nvGrpSpPr>
        <p:grpSpPr bwMode="auto">
          <a:xfrm>
            <a:off x="6716269" y="4034329"/>
            <a:ext cx="252412" cy="73025"/>
            <a:chOff x="4445" y="1661"/>
            <a:chExt cx="159" cy="46"/>
          </a:xfrm>
        </p:grpSpPr>
        <p:sp>
          <p:nvSpPr>
            <p:cNvPr id="156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57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158" name="AutoShape 9"/>
          <p:cNvSpPr>
            <a:spLocks noChangeArrowheads="1"/>
          </p:cNvSpPr>
          <p:nvPr/>
        </p:nvSpPr>
        <p:spPr bwMode="auto">
          <a:xfrm>
            <a:off x="5014376" y="3135974"/>
            <a:ext cx="595498" cy="44267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1000" dirty="0" smtClean="0"/>
              <a:t>Bus</a:t>
            </a:r>
            <a:br>
              <a:rPr lang="de-DE" sz="1000" dirty="0" smtClean="0"/>
            </a:br>
            <a:r>
              <a:rPr lang="de-DE" sz="1000" dirty="0" smtClean="0"/>
              <a:t>BFM</a:t>
            </a:r>
            <a:endParaRPr lang="de-DE" sz="1000" dirty="0"/>
          </a:p>
        </p:txBody>
      </p:sp>
      <p:cxnSp>
        <p:nvCxnSpPr>
          <p:cNvPr id="165" name="AutoShape 97"/>
          <p:cNvCxnSpPr>
            <a:cxnSpLocks noChangeShapeType="1"/>
            <a:endCxn id="112" idx="0"/>
          </p:cNvCxnSpPr>
          <p:nvPr/>
        </p:nvCxnSpPr>
        <p:spPr bwMode="auto">
          <a:xfrm flipH="1">
            <a:off x="1663174" y="3039690"/>
            <a:ext cx="560065" cy="1507364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97"/>
          <p:cNvCxnSpPr>
            <a:cxnSpLocks noChangeShapeType="1"/>
            <a:stCxn id="88" idx="2"/>
          </p:cNvCxnSpPr>
          <p:nvPr/>
        </p:nvCxnSpPr>
        <p:spPr bwMode="auto">
          <a:xfrm flipH="1">
            <a:off x="2185935" y="3853337"/>
            <a:ext cx="599886" cy="713003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Oval 169"/>
          <p:cNvSpPr/>
          <p:nvPr/>
        </p:nvSpPr>
        <p:spPr>
          <a:xfrm>
            <a:off x="7668344" y="2170161"/>
            <a:ext cx="1309377" cy="76690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Software</a:t>
            </a:r>
          </a:p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Execution</a:t>
            </a:r>
          </a:p>
        </p:txBody>
      </p:sp>
      <p:cxnSp>
        <p:nvCxnSpPr>
          <p:cNvPr id="171" name="Straight Arrow Connector 170"/>
          <p:cNvCxnSpPr>
            <a:stCxn id="170" idx="3"/>
          </p:cNvCxnSpPr>
          <p:nvPr/>
        </p:nvCxnSpPr>
        <p:spPr>
          <a:xfrm flipH="1">
            <a:off x="6787706" y="2824755"/>
            <a:ext cx="1072392" cy="4016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itle 1"/>
          <p:cNvSpPr txBox="1">
            <a:spLocks/>
          </p:cNvSpPr>
          <p:nvPr/>
        </p:nvSpPr>
        <p:spPr>
          <a:xfrm>
            <a:off x="251520" y="188720"/>
            <a:ext cx="7848872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Marrying the VP &amp; RTL verification Env: Maximize Synergy &amp; Promote Reuse</a:t>
            </a:r>
            <a:endParaRPr lang="en-US" b="1" kern="0" dirty="0"/>
          </a:p>
        </p:txBody>
      </p:sp>
      <p:sp>
        <p:nvSpPr>
          <p:cNvPr id="77" name="Slide Number Placeholder 3"/>
          <p:cNvSpPr txBox="1">
            <a:spLocks/>
          </p:cNvSpPr>
          <p:nvPr/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t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defRPr sz="1600" b="0" kern="120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 9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80584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7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dirty="0"/>
              <a:t>10-Sep-2015</a:t>
            </a:r>
          </a:p>
          <a:p>
            <a:pPr eaLnBrk="1" hangingPunct="1"/>
            <a:endParaRPr lang="de-DE" sz="800" dirty="0" smtClean="0">
              <a:solidFill>
                <a:srgbClr val="969696"/>
              </a:solidFill>
            </a:endParaRPr>
          </a:p>
        </p:txBody>
      </p:sp>
      <p:sp>
        <p:nvSpPr>
          <p:cNvPr id="273" name="Rectangle 5"/>
          <p:cNvSpPr>
            <a:spLocks noChangeArrowheads="1"/>
          </p:cNvSpPr>
          <p:nvPr/>
        </p:nvSpPr>
        <p:spPr bwMode="auto">
          <a:xfrm>
            <a:off x="4850819" y="1517651"/>
            <a:ext cx="2664099" cy="46101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74" name="AutoShape 6"/>
          <p:cNvSpPr>
            <a:spLocks noChangeArrowheads="1"/>
          </p:cNvSpPr>
          <p:nvPr/>
        </p:nvSpPr>
        <p:spPr bwMode="auto">
          <a:xfrm>
            <a:off x="6559120" y="5621458"/>
            <a:ext cx="743196" cy="442674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Message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275" name="AutoShape 7"/>
          <p:cNvSpPr>
            <a:spLocks noChangeArrowheads="1"/>
          </p:cNvSpPr>
          <p:nvPr/>
        </p:nvSpPr>
        <p:spPr bwMode="auto">
          <a:xfrm>
            <a:off x="6064782" y="2093160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Clock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76" name="Rectangle 8"/>
          <p:cNvSpPr>
            <a:spLocks noChangeArrowheads="1"/>
          </p:cNvSpPr>
          <p:nvPr/>
        </p:nvSpPr>
        <p:spPr bwMode="auto">
          <a:xfrm>
            <a:off x="4850819" y="1638886"/>
            <a:ext cx="2664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/>
              <a:t>Basic </a:t>
            </a:r>
            <a:r>
              <a:rPr lang="de-DE" sz="1600" dirty="0" smtClean="0"/>
              <a:t>SystemC </a:t>
            </a:r>
            <a:r>
              <a:rPr lang="de-DE" sz="1600" dirty="0"/>
              <a:t>Testbench</a:t>
            </a:r>
          </a:p>
        </p:txBody>
      </p:sp>
      <p:sp>
        <p:nvSpPr>
          <p:cNvPr id="277" name="AutoShape 12"/>
          <p:cNvSpPr>
            <a:spLocks noChangeArrowheads="1"/>
          </p:cNvSpPr>
          <p:nvPr/>
        </p:nvSpPr>
        <p:spPr bwMode="auto">
          <a:xfrm>
            <a:off x="6067957" y="2563060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Pulse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78" name="Line 15"/>
          <p:cNvSpPr>
            <a:spLocks noChangeShapeType="1"/>
          </p:cNvSpPr>
          <p:nvPr/>
        </p:nvSpPr>
        <p:spPr bwMode="auto">
          <a:xfrm>
            <a:off x="6975168" y="2093914"/>
            <a:ext cx="0" cy="3529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 dirty="0"/>
          </a:p>
        </p:txBody>
      </p:sp>
      <p:grpSp>
        <p:nvGrpSpPr>
          <p:cNvPr id="279" name="Group 16"/>
          <p:cNvGrpSpPr>
            <a:grpSpLocks/>
          </p:cNvGrpSpPr>
          <p:nvPr/>
        </p:nvGrpSpPr>
        <p:grpSpPr bwMode="auto">
          <a:xfrm>
            <a:off x="6722756" y="2238376"/>
            <a:ext cx="252412" cy="73025"/>
            <a:chOff x="4445" y="1661"/>
            <a:chExt cx="159" cy="46"/>
          </a:xfrm>
        </p:grpSpPr>
        <p:sp>
          <p:nvSpPr>
            <p:cNvPr id="280" name="Line 17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81" name="Rectangle 18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282" name="Group 19"/>
          <p:cNvGrpSpPr>
            <a:grpSpLocks/>
          </p:cNvGrpSpPr>
          <p:nvPr/>
        </p:nvGrpSpPr>
        <p:grpSpPr bwMode="auto">
          <a:xfrm>
            <a:off x="6722756" y="2706689"/>
            <a:ext cx="252412" cy="73025"/>
            <a:chOff x="4445" y="1661"/>
            <a:chExt cx="159" cy="46"/>
          </a:xfrm>
        </p:grpSpPr>
        <p:sp>
          <p:nvSpPr>
            <p:cNvPr id="283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84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85" name="Line 37"/>
          <p:cNvSpPr>
            <a:spLocks noChangeShapeType="1"/>
          </p:cNvSpPr>
          <p:nvPr/>
        </p:nvSpPr>
        <p:spPr bwMode="auto">
          <a:xfrm flipH="1">
            <a:off x="3914714" y="2274889"/>
            <a:ext cx="2123828" cy="5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86" name="Text Box 38"/>
          <p:cNvSpPr txBox="1">
            <a:spLocks noChangeArrowheads="1"/>
          </p:cNvSpPr>
          <p:nvPr/>
        </p:nvSpPr>
        <p:spPr bwMode="auto">
          <a:xfrm>
            <a:off x="5317818" y="2093914"/>
            <a:ext cx="612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Clock</a:t>
            </a:r>
            <a:endParaRPr lang="de-DE" sz="800" dirty="0"/>
          </a:p>
        </p:txBody>
      </p:sp>
      <p:sp>
        <p:nvSpPr>
          <p:cNvPr id="287" name="Line 39"/>
          <p:cNvSpPr>
            <a:spLocks noChangeShapeType="1"/>
          </p:cNvSpPr>
          <p:nvPr/>
        </p:nvSpPr>
        <p:spPr bwMode="auto">
          <a:xfrm flipH="1">
            <a:off x="3914715" y="2743201"/>
            <a:ext cx="2123827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88" name="Text Box 40"/>
          <p:cNvSpPr txBox="1">
            <a:spLocks noChangeArrowheads="1"/>
          </p:cNvSpPr>
          <p:nvPr/>
        </p:nvSpPr>
        <p:spPr bwMode="auto">
          <a:xfrm>
            <a:off x="5317818" y="2562226"/>
            <a:ext cx="612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Reset</a:t>
            </a:r>
            <a:endParaRPr lang="de-DE" sz="800" dirty="0"/>
          </a:p>
        </p:txBody>
      </p:sp>
      <p:sp>
        <p:nvSpPr>
          <p:cNvPr id="289" name="Rectangle 45"/>
          <p:cNvSpPr>
            <a:spLocks noChangeArrowheads="1"/>
          </p:cNvSpPr>
          <p:nvPr/>
        </p:nvSpPr>
        <p:spPr bwMode="auto">
          <a:xfrm>
            <a:off x="6938656" y="5586414"/>
            <a:ext cx="71437" cy="730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290" name="Rectangle 46"/>
          <p:cNvSpPr>
            <a:spLocks noChangeArrowheads="1"/>
          </p:cNvSpPr>
          <p:nvPr/>
        </p:nvSpPr>
        <p:spPr bwMode="auto">
          <a:xfrm>
            <a:off x="1688213" y="1738555"/>
            <a:ext cx="2212678" cy="2232025"/>
          </a:xfrm>
          <a:prstGeom prst="rect">
            <a:avLst/>
          </a:prstGeom>
          <a:solidFill>
            <a:srgbClr val="FFFFCC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91" name="Rectangle 51"/>
          <p:cNvSpPr>
            <a:spLocks noChangeArrowheads="1"/>
          </p:cNvSpPr>
          <p:nvPr/>
        </p:nvSpPr>
        <p:spPr bwMode="auto">
          <a:xfrm>
            <a:off x="1669163" y="1794928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/>
              <a:t>DUT</a:t>
            </a:r>
          </a:p>
        </p:txBody>
      </p:sp>
      <p:sp>
        <p:nvSpPr>
          <p:cNvPr id="292" name="Rectangle 64"/>
          <p:cNvSpPr>
            <a:spLocks noChangeArrowheads="1"/>
          </p:cNvSpPr>
          <p:nvPr/>
        </p:nvSpPr>
        <p:spPr bwMode="auto">
          <a:xfrm>
            <a:off x="1994776" y="2897279"/>
            <a:ext cx="468312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P0</a:t>
            </a:r>
          </a:p>
        </p:txBody>
      </p:sp>
      <p:sp>
        <p:nvSpPr>
          <p:cNvPr id="293" name="Rectangle 65"/>
          <p:cNvSpPr>
            <a:spLocks noChangeArrowheads="1"/>
          </p:cNvSpPr>
          <p:nvPr/>
        </p:nvSpPr>
        <p:spPr bwMode="auto">
          <a:xfrm>
            <a:off x="2557357" y="2896445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P1</a:t>
            </a:r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 flipV="1">
            <a:off x="26680" y="5586413"/>
            <a:ext cx="69484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95" name="Text Box 104"/>
          <p:cNvSpPr txBox="1">
            <a:spLocks noChangeArrowheads="1"/>
          </p:cNvSpPr>
          <p:nvPr/>
        </p:nvSpPr>
        <p:spPr bwMode="auto">
          <a:xfrm>
            <a:off x="1434711" y="5656895"/>
            <a:ext cx="21376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Peripheral specific</a:t>
            </a:r>
            <a:br>
              <a:rPr lang="de-DE" sz="1400" dirty="0"/>
            </a:br>
            <a:r>
              <a:rPr lang="de-DE" sz="1400" dirty="0"/>
              <a:t>Monitors/BFMs</a:t>
            </a:r>
          </a:p>
        </p:txBody>
      </p:sp>
      <p:sp>
        <p:nvSpPr>
          <p:cNvPr id="296" name="Rectangle 65"/>
          <p:cNvSpPr>
            <a:spLocks noChangeArrowheads="1"/>
          </p:cNvSpPr>
          <p:nvPr/>
        </p:nvSpPr>
        <p:spPr bwMode="auto">
          <a:xfrm>
            <a:off x="3104041" y="2901349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P2</a:t>
            </a:r>
            <a:endParaRPr lang="de-DE" sz="1200" dirty="0"/>
          </a:p>
        </p:txBody>
      </p:sp>
      <p:sp>
        <p:nvSpPr>
          <p:cNvPr id="297" name="Rectangle 64"/>
          <p:cNvSpPr>
            <a:spLocks noChangeArrowheads="1"/>
          </p:cNvSpPr>
          <p:nvPr/>
        </p:nvSpPr>
        <p:spPr bwMode="auto">
          <a:xfrm>
            <a:off x="1994776" y="3578421"/>
            <a:ext cx="468312" cy="276999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P3</a:t>
            </a:r>
            <a:endParaRPr lang="de-DE" sz="1200" dirty="0"/>
          </a:p>
        </p:txBody>
      </p:sp>
      <p:sp>
        <p:nvSpPr>
          <p:cNvPr id="298" name="Rectangle 65"/>
          <p:cNvSpPr>
            <a:spLocks noChangeArrowheads="1"/>
          </p:cNvSpPr>
          <p:nvPr/>
        </p:nvSpPr>
        <p:spPr bwMode="auto">
          <a:xfrm>
            <a:off x="2557357" y="3576090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P4</a:t>
            </a:r>
            <a:endParaRPr lang="de-DE" sz="1200" dirty="0"/>
          </a:p>
        </p:txBody>
      </p:sp>
      <p:sp>
        <p:nvSpPr>
          <p:cNvPr id="299" name="Rectangle 65"/>
          <p:cNvSpPr>
            <a:spLocks noChangeArrowheads="1"/>
          </p:cNvSpPr>
          <p:nvPr/>
        </p:nvSpPr>
        <p:spPr bwMode="auto">
          <a:xfrm>
            <a:off x="3092532" y="3581967"/>
            <a:ext cx="468313" cy="277812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P5</a:t>
            </a:r>
            <a:endParaRPr lang="de-DE" sz="1200" dirty="0"/>
          </a:p>
        </p:txBody>
      </p:sp>
      <p:cxnSp>
        <p:nvCxnSpPr>
          <p:cNvPr id="300" name="Straight Connector 299"/>
          <p:cNvCxnSpPr>
            <a:stCxn id="292" idx="2"/>
            <a:endCxn id="297" idx="0"/>
          </p:cNvCxnSpPr>
          <p:nvPr/>
        </p:nvCxnSpPr>
        <p:spPr>
          <a:xfrm>
            <a:off x="2228932" y="3175091"/>
            <a:ext cx="0" cy="4033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2795024" y="3179161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308432" y="3189852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305" idx="1"/>
            <a:endCxn id="304" idx="1"/>
          </p:cNvCxnSpPr>
          <p:nvPr/>
        </p:nvCxnSpPr>
        <p:spPr>
          <a:xfrm>
            <a:off x="2191626" y="3370828"/>
            <a:ext cx="1084080" cy="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92"/>
          <p:cNvSpPr>
            <a:spLocks noChangeArrowheads="1"/>
          </p:cNvSpPr>
          <p:nvPr/>
        </p:nvSpPr>
        <p:spPr bwMode="auto">
          <a:xfrm>
            <a:off x="3275706" y="3335089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5" name="Rectangle 92"/>
          <p:cNvSpPr>
            <a:spLocks noChangeArrowheads="1"/>
          </p:cNvSpPr>
          <p:nvPr/>
        </p:nvSpPr>
        <p:spPr bwMode="auto">
          <a:xfrm>
            <a:off x="2191626" y="3334315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6" name="Rectangle 92"/>
          <p:cNvSpPr>
            <a:spLocks noChangeArrowheads="1"/>
          </p:cNvSpPr>
          <p:nvPr/>
        </p:nvSpPr>
        <p:spPr bwMode="auto">
          <a:xfrm>
            <a:off x="2755794" y="3334149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8" name="Rectangle 5"/>
          <p:cNvSpPr>
            <a:spLocks noChangeArrowheads="1"/>
          </p:cNvSpPr>
          <p:nvPr/>
        </p:nvSpPr>
        <p:spPr bwMode="auto">
          <a:xfrm>
            <a:off x="102798" y="4258694"/>
            <a:ext cx="4068762" cy="1189038"/>
          </a:xfrm>
          <a:prstGeom prst="rect">
            <a:avLst/>
          </a:prstGeom>
          <a:solidFill>
            <a:srgbClr val="FFC0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 dirty="0"/>
          </a:p>
        </p:txBody>
      </p:sp>
      <p:sp>
        <p:nvSpPr>
          <p:cNvPr id="309" name="AutoShape 68"/>
          <p:cNvSpPr>
            <a:spLocks noChangeArrowheads="1"/>
          </p:cNvSpPr>
          <p:nvPr/>
        </p:nvSpPr>
        <p:spPr bwMode="auto">
          <a:xfrm>
            <a:off x="2550723" y="4547619"/>
            <a:ext cx="468312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310" name="Group 85"/>
          <p:cNvGrpSpPr>
            <a:grpSpLocks/>
          </p:cNvGrpSpPr>
          <p:nvPr/>
        </p:nvGrpSpPr>
        <p:grpSpPr bwMode="auto">
          <a:xfrm>
            <a:off x="2766623" y="5231832"/>
            <a:ext cx="71437" cy="358775"/>
            <a:chOff x="3129" y="3317"/>
            <a:chExt cx="45" cy="226"/>
          </a:xfrm>
        </p:grpSpPr>
        <p:sp>
          <p:nvSpPr>
            <p:cNvPr id="311" name="Line 7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12" name="Rectangle 7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13" name="AutoShape 81"/>
          <p:cNvSpPr>
            <a:spLocks noChangeArrowheads="1"/>
          </p:cNvSpPr>
          <p:nvPr/>
        </p:nvSpPr>
        <p:spPr bwMode="auto">
          <a:xfrm>
            <a:off x="3092060" y="4547619"/>
            <a:ext cx="468313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314" name="Group 86"/>
          <p:cNvGrpSpPr>
            <a:grpSpLocks/>
          </p:cNvGrpSpPr>
          <p:nvPr/>
        </p:nvGrpSpPr>
        <p:grpSpPr bwMode="auto">
          <a:xfrm>
            <a:off x="3307960" y="5231832"/>
            <a:ext cx="71438" cy="358775"/>
            <a:chOff x="3470" y="3317"/>
            <a:chExt cx="45" cy="226"/>
          </a:xfrm>
        </p:grpSpPr>
        <p:sp>
          <p:nvSpPr>
            <p:cNvPr id="315" name="Line 83"/>
            <p:cNvSpPr>
              <a:spLocks noChangeShapeType="1"/>
            </p:cNvSpPr>
            <p:nvPr/>
          </p:nvSpPr>
          <p:spPr bwMode="auto">
            <a:xfrm flipH="1">
              <a:off x="3492" y="3340"/>
              <a:ext cx="1" cy="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16" name="Rectangle 84"/>
            <p:cNvSpPr>
              <a:spLocks noChangeArrowheads="1"/>
            </p:cNvSpPr>
            <p:nvPr/>
          </p:nvSpPr>
          <p:spPr bwMode="auto">
            <a:xfrm>
              <a:off x="3470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17" name="AutoShape 89"/>
          <p:cNvSpPr>
            <a:spLocks noChangeArrowheads="1"/>
          </p:cNvSpPr>
          <p:nvPr/>
        </p:nvSpPr>
        <p:spPr bwMode="auto">
          <a:xfrm>
            <a:off x="1434710" y="4547619"/>
            <a:ext cx="468313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Mon</a:t>
            </a:r>
          </a:p>
        </p:txBody>
      </p:sp>
      <p:grpSp>
        <p:nvGrpSpPr>
          <p:cNvPr id="318" name="Group 90"/>
          <p:cNvGrpSpPr>
            <a:grpSpLocks/>
          </p:cNvGrpSpPr>
          <p:nvPr/>
        </p:nvGrpSpPr>
        <p:grpSpPr bwMode="auto">
          <a:xfrm>
            <a:off x="1650610" y="5231832"/>
            <a:ext cx="71438" cy="358775"/>
            <a:chOff x="3129" y="3317"/>
            <a:chExt cx="45" cy="226"/>
          </a:xfrm>
        </p:grpSpPr>
        <p:sp>
          <p:nvSpPr>
            <p:cNvPr id="319" name="Line 9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0" name="Rectangle 9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21" name="AutoShape 93"/>
          <p:cNvSpPr>
            <a:spLocks noChangeArrowheads="1"/>
          </p:cNvSpPr>
          <p:nvPr/>
        </p:nvSpPr>
        <p:spPr bwMode="auto">
          <a:xfrm>
            <a:off x="1976048" y="4547619"/>
            <a:ext cx="468312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Mon</a:t>
            </a:r>
          </a:p>
        </p:txBody>
      </p:sp>
      <p:grpSp>
        <p:nvGrpSpPr>
          <p:cNvPr id="322" name="Group 94"/>
          <p:cNvGrpSpPr>
            <a:grpSpLocks/>
          </p:cNvGrpSpPr>
          <p:nvPr/>
        </p:nvGrpSpPr>
        <p:grpSpPr bwMode="auto">
          <a:xfrm>
            <a:off x="2191948" y="5231832"/>
            <a:ext cx="71437" cy="358775"/>
            <a:chOff x="3470" y="3317"/>
            <a:chExt cx="45" cy="226"/>
          </a:xfrm>
        </p:grpSpPr>
        <p:sp>
          <p:nvSpPr>
            <p:cNvPr id="323" name="Line 95"/>
            <p:cNvSpPr>
              <a:spLocks noChangeShapeType="1"/>
            </p:cNvSpPr>
            <p:nvPr/>
          </p:nvSpPr>
          <p:spPr bwMode="auto">
            <a:xfrm flipH="1">
              <a:off x="3492" y="3340"/>
              <a:ext cx="1" cy="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4" name="Rectangle 96"/>
            <p:cNvSpPr>
              <a:spLocks noChangeArrowheads="1"/>
            </p:cNvSpPr>
            <p:nvPr/>
          </p:nvSpPr>
          <p:spPr bwMode="auto">
            <a:xfrm>
              <a:off x="3470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25" name="TextBox 90"/>
          <p:cNvSpPr txBox="1">
            <a:spLocks noChangeArrowheads="1"/>
          </p:cNvSpPr>
          <p:nvPr/>
        </p:nvSpPr>
        <p:spPr bwMode="auto">
          <a:xfrm rot="5400000">
            <a:off x="3315896" y="4643633"/>
            <a:ext cx="1169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000" dirty="0"/>
              <a:t>TestbenchXxx</a:t>
            </a:r>
          </a:p>
          <a:p>
            <a:pPr algn="ctr" eaLnBrk="1" hangingPunct="1"/>
            <a:r>
              <a:rPr lang="de-DE" sz="1000" dirty="0"/>
              <a:t>(Cluster)</a:t>
            </a:r>
          </a:p>
        </p:txBody>
      </p:sp>
      <p:sp>
        <p:nvSpPr>
          <p:cNvPr id="326" name="Rectangle 99"/>
          <p:cNvSpPr>
            <a:spLocks noChangeArrowheads="1"/>
          </p:cNvSpPr>
          <p:nvPr/>
        </p:nvSpPr>
        <p:spPr bwMode="auto">
          <a:xfrm>
            <a:off x="175823" y="4366644"/>
            <a:ext cx="1187450" cy="90011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1000" b="1" dirty="0">
                <a:latin typeface="Courier New" pitchFamily="49" charset="0"/>
                <a:cs typeface="Courier New" pitchFamily="49" charset="0"/>
              </a:rPr>
              <a:t>SC_THREAD(s)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e.g. run()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for Inbox</a:t>
            </a:r>
          </a:p>
        </p:txBody>
      </p:sp>
      <p:grpSp>
        <p:nvGrpSpPr>
          <p:cNvPr id="327" name="Group 90"/>
          <p:cNvGrpSpPr>
            <a:grpSpLocks/>
          </p:cNvGrpSpPr>
          <p:nvPr/>
        </p:nvGrpSpPr>
        <p:grpSpPr bwMode="auto">
          <a:xfrm>
            <a:off x="750498" y="5231832"/>
            <a:ext cx="71437" cy="358775"/>
            <a:chOff x="3129" y="3317"/>
            <a:chExt cx="45" cy="226"/>
          </a:xfrm>
        </p:grpSpPr>
        <p:sp>
          <p:nvSpPr>
            <p:cNvPr id="328" name="Line 9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9" name="Rectangle 9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33" name="Straight Arrow Connector 332"/>
          <p:cNvCxnSpPr>
            <a:stCxn id="298" idx="2"/>
            <a:endCxn id="309" idx="0"/>
          </p:cNvCxnSpPr>
          <p:nvPr/>
        </p:nvCxnSpPr>
        <p:spPr>
          <a:xfrm flipH="1">
            <a:off x="2784879" y="3853902"/>
            <a:ext cx="6635" cy="69371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>
            <a:stCxn id="299" idx="2"/>
            <a:endCxn id="313" idx="0"/>
          </p:cNvCxnSpPr>
          <p:nvPr/>
        </p:nvCxnSpPr>
        <p:spPr>
          <a:xfrm flipH="1">
            <a:off x="3326217" y="3859779"/>
            <a:ext cx="472" cy="68784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AutoShape 12"/>
          <p:cNvSpPr>
            <a:spLocks noChangeArrowheads="1"/>
          </p:cNvSpPr>
          <p:nvPr/>
        </p:nvSpPr>
        <p:spPr bwMode="auto">
          <a:xfrm>
            <a:off x="6078322" y="3030384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CPUx</a:t>
            </a:r>
          </a:p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Proxy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336" name="Group 19"/>
          <p:cNvGrpSpPr>
            <a:grpSpLocks/>
          </p:cNvGrpSpPr>
          <p:nvPr/>
        </p:nvGrpSpPr>
        <p:grpSpPr bwMode="auto">
          <a:xfrm>
            <a:off x="6721962" y="3174257"/>
            <a:ext cx="252412" cy="73025"/>
            <a:chOff x="4445" y="1661"/>
            <a:chExt cx="159" cy="46"/>
          </a:xfrm>
        </p:grpSpPr>
        <p:sp>
          <p:nvSpPr>
            <p:cNvPr id="337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38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40" name="AutoShape 97"/>
          <p:cNvCxnSpPr>
            <a:cxnSpLocks noChangeShapeType="1"/>
            <a:endCxn id="317" idx="0"/>
          </p:cNvCxnSpPr>
          <p:nvPr/>
        </p:nvCxnSpPr>
        <p:spPr bwMode="auto">
          <a:xfrm flipH="1">
            <a:off x="1668867" y="3040255"/>
            <a:ext cx="560065" cy="1507364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1" name="AutoShape 97"/>
          <p:cNvCxnSpPr>
            <a:cxnSpLocks noChangeShapeType="1"/>
            <a:stCxn id="298" idx="2"/>
          </p:cNvCxnSpPr>
          <p:nvPr/>
        </p:nvCxnSpPr>
        <p:spPr bwMode="auto">
          <a:xfrm flipH="1">
            <a:off x="2191628" y="3853902"/>
            <a:ext cx="599886" cy="713003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" name="Rectangle 64"/>
          <p:cNvSpPr>
            <a:spLocks noChangeArrowheads="1"/>
          </p:cNvSpPr>
          <p:nvPr/>
        </p:nvSpPr>
        <p:spPr bwMode="auto">
          <a:xfrm>
            <a:off x="2152547" y="2308226"/>
            <a:ext cx="701971" cy="276999"/>
          </a:xfrm>
          <a:prstGeom prst="rect">
            <a:avLst/>
          </a:prstGeom>
          <a:solidFill>
            <a:srgbClr val="99CCFF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1200" dirty="0" smtClean="0"/>
              <a:t>CPUx</a:t>
            </a:r>
            <a:endParaRPr lang="de-DE" sz="1200" dirty="0"/>
          </a:p>
        </p:txBody>
      </p:sp>
      <p:cxnSp>
        <p:nvCxnSpPr>
          <p:cNvPr id="343" name="Straight Connector 342"/>
          <p:cNvCxnSpPr>
            <a:stCxn id="342" idx="2"/>
          </p:cNvCxnSpPr>
          <p:nvPr/>
        </p:nvCxnSpPr>
        <p:spPr>
          <a:xfrm>
            <a:off x="2503533" y="2585225"/>
            <a:ext cx="15368" cy="7854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92"/>
          <p:cNvSpPr>
            <a:spLocks noChangeArrowheads="1"/>
          </p:cNvSpPr>
          <p:nvPr/>
        </p:nvSpPr>
        <p:spPr bwMode="auto">
          <a:xfrm>
            <a:off x="2480284" y="3327874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cxnSp>
        <p:nvCxnSpPr>
          <p:cNvPr id="347" name="AutoShape 97"/>
          <p:cNvCxnSpPr>
            <a:cxnSpLocks noChangeShapeType="1"/>
            <a:stCxn id="342" idx="3"/>
            <a:endCxn id="335" idx="1"/>
          </p:cNvCxnSpPr>
          <p:nvPr/>
        </p:nvCxnSpPr>
        <p:spPr bwMode="auto">
          <a:xfrm>
            <a:off x="2854518" y="2446726"/>
            <a:ext cx="3223804" cy="770944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Oval 7172"/>
          <p:cNvSpPr/>
          <p:nvPr/>
        </p:nvSpPr>
        <p:spPr>
          <a:xfrm>
            <a:off x="95809" y="1628800"/>
            <a:ext cx="1309377" cy="76690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Software</a:t>
            </a:r>
          </a:p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Execution</a:t>
            </a:r>
          </a:p>
        </p:txBody>
      </p:sp>
      <p:cxnSp>
        <p:nvCxnSpPr>
          <p:cNvPr id="7175" name="Straight Arrow Connector 7174"/>
          <p:cNvCxnSpPr>
            <a:stCxn id="7173" idx="6"/>
          </p:cNvCxnSpPr>
          <p:nvPr/>
        </p:nvCxnSpPr>
        <p:spPr>
          <a:xfrm>
            <a:off x="1405186" y="2012253"/>
            <a:ext cx="721553" cy="40167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279692" y="747149"/>
            <a:ext cx="7044210" cy="769937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SoC Testbench Architecture</a:t>
            </a:r>
            <a:endParaRPr lang="de-DE" kern="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848872" cy="720000"/>
          </a:xfrm>
        </p:spPr>
        <p:txBody>
          <a:bodyPr/>
          <a:lstStyle/>
          <a:p>
            <a:r>
              <a:rPr lang="en-US" b="1" dirty="0"/>
              <a:t>Marrying the VP &amp;</a:t>
            </a:r>
            <a:r>
              <a:rPr lang="en-US" b="1" dirty="0" smtClean="0"/>
              <a:t> </a:t>
            </a:r>
            <a:r>
              <a:rPr lang="en-US" b="1" dirty="0"/>
              <a:t>RTL verification </a:t>
            </a:r>
            <a:r>
              <a:rPr lang="en-US" b="1" dirty="0" smtClean="0"/>
              <a:t>Env: </a:t>
            </a:r>
            <a:r>
              <a:rPr lang="en-US" b="1" dirty="0"/>
              <a:t>Maximize Synergy &amp;</a:t>
            </a:r>
            <a:r>
              <a:rPr lang="en-US" b="1" dirty="0" smtClean="0"/>
              <a:t> </a:t>
            </a:r>
            <a:r>
              <a:rPr lang="en-US" b="1" dirty="0"/>
              <a:t>Promote </a:t>
            </a:r>
            <a:r>
              <a:rPr lang="en-US" b="1" dirty="0" smtClean="0"/>
              <a:t>Reuse</a:t>
            </a:r>
            <a:endParaRPr lang="en-US" b="1" dirty="0"/>
          </a:p>
        </p:txBody>
      </p:sp>
      <p:sp>
        <p:nvSpPr>
          <p:cNvPr id="75" name="Slide Number Placeholder 3"/>
          <p:cNvSpPr txBox="1">
            <a:spLocks/>
          </p:cNvSpPr>
          <p:nvPr/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t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defRPr sz="1600" b="0" kern="120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 10</a:t>
            </a:r>
            <a:endParaRPr lang="en-GB" dirty="0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80584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6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800" dirty="0"/>
              <a:t>10-Sep-2015</a:t>
            </a:r>
          </a:p>
          <a:p>
            <a:pPr eaLnBrk="1" hangingPunct="1"/>
            <a:endParaRPr lang="de-DE" sz="800" dirty="0" smtClean="0">
              <a:solidFill>
                <a:srgbClr val="969696"/>
              </a:solidFill>
            </a:endParaRPr>
          </a:p>
        </p:txBody>
      </p:sp>
      <p:sp>
        <p:nvSpPr>
          <p:cNvPr id="273" name="Rectangle 5"/>
          <p:cNvSpPr>
            <a:spLocks noChangeArrowheads="1"/>
          </p:cNvSpPr>
          <p:nvPr/>
        </p:nvSpPr>
        <p:spPr bwMode="auto">
          <a:xfrm>
            <a:off x="4850819" y="1517651"/>
            <a:ext cx="2664099" cy="4610100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74" name="AutoShape 6"/>
          <p:cNvSpPr>
            <a:spLocks noChangeArrowheads="1"/>
          </p:cNvSpPr>
          <p:nvPr/>
        </p:nvSpPr>
        <p:spPr bwMode="auto">
          <a:xfrm>
            <a:off x="6559120" y="5621458"/>
            <a:ext cx="743196" cy="442674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Message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275" name="AutoShape 7"/>
          <p:cNvSpPr>
            <a:spLocks noChangeArrowheads="1"/>
          </p:cNvSpPr>
          <p:nvPr/>
        </p:nvSpPr>
        <p:spPr bwMode="auto">
          <a:xfrm>
            <a:off x="6064782" y="2093160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Clock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76" name="Rectangle 8"/>
          <p:cNvSpPr>
            <a:spLocks noChangeArrowheads="1"/>
          </p:cNvSpPr>
          <p:nvPr/>
        </p:nvSpPr>
        <p:spPr bwMode="auto">
          <a:xfrm>
            <a:off x="4850819" y="1638886"/>
            <a:ext cx="2664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/>
              <a:t>Basic </a:t>
            </a:r>
            <a:r>
              <a:rPr lang="de-DE" sz="1600" dirty="0" smtClean="0"/>
              <a:t>SystemC </a:t>
            </a:r>
            <a:r>
              <a:rPr lang="de-DE" sz="1600" dirty="0"/>
              <a:t>Testbench</a:t>
            </a:r>
          </a:p>
        </p:txBody>
      </p:sp>
      <p:sp>
        <p:nvSpPr>
          <p:cNvPr id="277" name="AutoShape 12"/>
          <p:cNvSpPr>
            <a:spLocks noChangeArrowheads="1"/>
          </p:cNvSpPr>
          <p:nvPr/>
        </p:nvSpPr>
        <p:spPr bwMode="auto">
          <a:xfrm>
            <a:off x="6067957" y="2563060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</a:rPr>
              <a:t>Pulse</a:t>
            </a:r>
            <a:br>
              <a:rPr lang="de-DE" sz="800" dirty="0">
                <a:solidFill>
                  <a:schemeClr val="bg1"/>
                </a:solidFill>
              </a:rPr>
            </a:br>
            <a:r>
              <a:rPr lang="de-DE" sz="800" dirty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78" name="Line 15"/>
          <p:cNvSpPr>
            <a:spLocks noChangeShapeType="1"/>
          </p:cNvSpPr>
          <p:nvPr/>
        </p:nvSpPr>
        <p:spPr bwMode="auto">
          <a:xfrm>
            <a:off x="6975168" y="2093914"/>
            <a:ext cx="0" cy="3529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de-DE" dirty="0"/>
          </a:p>
        </p:txBody>
      </p:sp>
      <p:grpSp>
        <p:nvGrpSpPr>
          <p:cNvPr id="279" name="Group 16"/>
          <p:cNvGrpSpPr>
            <a:grpSpLocks/>
          </p:cNvGrpSpPr>
          <p:nvPr/>
        </p:nvGrpSpPr>
        <p:grpSpPr bwMode="auto">
          <a:xfrm>
            <a:off x="6722756" y="2238376"/>
            <a:ext cx="252412" cy="73025"/>
            <a:chOff x="4445" y="1661"/>
            <a:chExt cx="159" cy="46"/>
          </a:xfrm>
        </p:grpSpPr>
        <p:sp>
          <p:nvSpPr>
            <p:cNvPr id="280" name="Line 17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81" name="Rectangle 18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282" name="Group 19"/>
          <p:cNvGrpSpPr>
            <a:grpSpLocks/>
          </p:cNvGrpSpPr>
          <p:nvPr/>
        </p:nvGrpSpPr>
        <p:grpSpPr bwMode="auto">
          <a:xfrm>
            <a:off x="6722756" y="2706689"/>
            <a:ext cx="252412" cy="73025"/>
            <a:chOff x="4445" y="1661"/>
            <a:chExt cx="159" cy="46"/>
          </a:xfrm>
        </p:grpSpPr>
        <p:sp>
          <p:nvSpPr>
            <p:cNvPr id="283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284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285" name="Line 37"/>
          <p:cNvSpPr>
            <a:spLocks noChangeShapeType="1"/>
          </p:cNvSpPr>
          <p:nvPr/>
        </p:nvSpPr>
        <p:spPr bwMode="auto">
          <a:xfrm flipH="1">
            <a:off x="3914714" y="2274889"/>
            <a:ext cx="2123828" cy="5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86" name="Text Box 38"/>
          <p:cNvSpPr txBox="1">
            <a:spLocks noChangeArrowheads="1"/>
          </p:cNvSpPr>
          <p:nvPr/>
        </p:nvSpPr>
        <p:spPr bwMode="auto">
          <a:xfrm>
            <a:off x="5317818" y="2093914"/>
            <a:ext cx="612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Clock</a:t>
            </a:r>
            <a:endParaRPr lang="de-DE" sz="800" dirty="0"/>
          </a:p>
        </p:txBody>
      </p:sp>
      <p:sp>
        <p:nvSpPr>
          <p:cNvPr id="287" name="Line 39"/>
          <p:cNvSpPr>
            <a:spLocks noChangeShapeType="1"/>
          </p:cNvSpPr>
          <p:nvPr/>
        </p:nvSpPr>
        <p:spPr bwMode="auto">
          <a:xfrm flipH="1">
            <a:off x="3914715" y="2743201"/>
            <a:ext cx="2123827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88" name="Text Box 40"/>
          <p:cNvSpPr txBox="1">
            <a:spLocks noChangeArrowheads="1"/>
          </p:cNvSpPr>
          <p:nvPr/>
        </p:nvSpPr>
        <p:spPr bwMode="auto">
          <a:xfrm>
            <a:off x="5317818" y="2562226"/>
            <a:ext cx="612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800" dirty="0" smtClean="0"/>
              <a:t>Reset</a:t>
            </a:r>
            <a:endParaRPr lang="de-DE" sz="800" dirty="0"/>
          </a:p>
        </p:txBody>
      </p:sp>
      <p:sp>
        <p:nvSpPr>
          <p:cNvPr id="289" name="Rectangle 45"/>
          <p:cNvSpPr>
            <a:spLocks noChangeArrowheads="1"/>
          </p:cNvSpPr>
          <p:nvPr/>
        </p:nvSpPr>
        <p:spPr bwMode="auto">
          <a:xfrm>
            <a:off x="6938656" y="5586414"/>
            <a:ext cx="71437" cy="730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/>
          </a:p>
        </p:txBody>
      </p:sp>
      <p:sp>
        <p:nvSpPr>
          <p:cNvPr id="290" name="Rectangle 46"/>
          <p:cNvSpPr>
            <a:spLocks noChangeArrowheads="1"/>
          </p:cNvSpPr>
          <p:nvPr/>
        </p:nvSpPr>
        <p:spPr bwMode="auto">
          <a:xfrm>
            <a:off x="1688213" y="1738555"/>
            <a:ext cx="2212678" cy="2232025"/>
          </a:xfrm>
          <a:prstGeom prst="rect">
            <a:avLst/>
          </a:prstGeom>
          <a:solidFill>
            <a:srgbClr val="FFFFCC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91" name="Rectangle 51"/>
          <p:cNvSpPr>
            <a:spLocks noChangeArrowheads="1"/>
          </p:cNvSpPr>
          <p:nvPr/>
        </p:nvSpPr>
        <p:spPr bwMode="auto">
          <a:xfrm>
            <a:off x="1669163" y="1794928"/>
            <a:ext cx="2339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de-DE" sz="1600" dirty="0" smtClean="0"/>
              <a:t>DUT (C-Model)</a:t>
            </a:r>
            <a:endParaRPr lang="de-DE" sz="1600" dirty="0"/>
          </a:p>
        </p:txBody>
      </p:sp>
      <p:sp>
        <p:nvSpPr>
          <p:cNvPr id="292" name="Rectangle 64"/>
          <p:cNvSpPr>
            <a:spLocks noChangeArrowheads="1"/>
          </p:cNvSpPr>
          <p:nvPr/>
        </p:nvSpPr>
        <p:spPr bwMode="auto">
          <a:xfrm>
            <a:off x="1994776" y="2897279"/>
            <a:ext cx="468312" cy="277812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P0</a:t>
            </a:r>
          </a:p>
        </p:txBody>
      </p:sp>
      <p:sp>
        <p:nvSpPr>
          <p:cNvPr id="293" name="Rectangle 65"/>
          <p:cNvSpPr>
            <a:spLocks noChangeArrowheads="1"/>
          </p:cNvSpPr>
          <p:nvPr/>
        </p:nvSpPr>
        <p:spPr bwMode="auto">
          <a:xfrm>
            <a:off x="2557357" y="2896445"/>
            <a:ext cx="468313" cy="277812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/>
              <a:t>P1</a:t>
            </a:r>
          </a:p>
        </p:txBody>
      </p:sp>
      <p:sp>
        <p:nvSpPr>
          <p:cNvPr id="294" name="Line 69"/>
          <p:cNvSpPr>
            <a:spLocks noChangeShapeType="1"/>
          </p:cNvSpPr>
          <p:nvPr/>
        </p:nvSpPr>
        <p:spPr bwMode="auto">
          <a:xfrm flipV="1">
            <a:off x="26680" y="5586413"/>
            <a:ext cx="69484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 dirty="0"/>
          </a:p>
        </p:txBody>
      </p:sp>
      <p:sp>
        <p:nvSpPr>
          <p:cNvPr id="295" name="Text Box 104"/>
          <p:cNvSpPr txBox="1">
            <a:spLocks noChangeArrowheads="1"/>
          </p:cNvSpPr>
          <p:nvPr/>
        </p:nvSpPr>
        <p:spPr bwMode="auto">
          <a:xfrm>
            <a:off x="1434711" y="5656895"/>
            <a:ext cx="21376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400" dirty="0"/>
              <a:t>Peripheral specific</a:t>
            </a:r>
            <a:br>
              <a:rPr lang="de-DE" sz="1400" dirty="0"/>
            </a:br>
            <a:r>
              <a:rPr lang="de-DE" sz="1400" dirty="0"/>
              <a:t>Monitors/BFMs</a:t>
            </a:r>
          </a:p>
        </p:txBody>
      </p:sp>
      <p:sp>
        <p:nvSpPr>
          <p:cNvPr id="296" name="Rectangle 65"/>
          <p:cNvSpPr>
            <a:spLocks noChangeArrowheads="1"/>
          </p:cNvSpPr>
          <p:nvPr/>
        </p:nvSpPr>
        <p:spPr bwMode="auto">
          <a:xfrm>
            <a:off x="3104041" y="2901349"/>
            <a:ext cx="468313" cy="277812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P2</a:t>
            </a:r>
            <a:endParaRPr lang="de-DE" sz="1200" dirty="0"/>
          </a:p>
        </p:txBody>
      </p:sp>
      <p:sp>
        <p:nvSpPr>
          <p:cNvPr id="297" name="Rectangle 64"/>
          <p:cNvSpPr>
            <a:spLocks noChangeArrowheads="1"/>
          </p:cNvSpPr>
          <p:nvPr/>
        </p:nvSpPr>
        <p:spPr bwMode="auto">
          <a:xfrm>
            <a:off x="1994776" y="3578421"/>
            <a:ext cx="468312" cy="276999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P3</a:t>
            </a:r>
            <a:endParaRPr lang="de-DE" sz="1200" dirty="0"/>
          </a:p>
        </p:txBody>
      </p:sp>
      <p:sp>
        <p:nvSpPr>
          <p:cNvPr id="298" name="Rectangle 65"/>
          <p:cNvSpPr>
            <a:spLocks noChangeArrowheads="1"/>
          </p:cNvSpPr>
          <p:nvPr/>
        </p:nvSpPr>
        <p:spPr bwMode="auto">
          <a:xfrm>
            <a:off x="2557357" y="3576090"/>
            <a:ext cx="468313" cy="277812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P4</a:t>
            </a:r>
            <a:endParaRPr lang="de-DE" sz="1200" dirty="0"/>
          </a:p>
        </p:txBody>
      </p:sp>
      <p:sp>
        <p:nvSpPr>
          <p:cNvPr id="299" name="Rectangle 65"/>
          <p:cNvSpPr>
            <a:spLocks noChangeArrowheads="1"/>
          </p:cNvSpPr>
          <p:nvPr/>
        </p:nvSpPr>
        <p:spPr bwMode="auto">
          <a:xfrm>
            <a:off x="3092532" y="3581967"/>
            <a:ext cx="468313" cy="277812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de-DE" sz="1200" dirty="0" smtClean="0"/>
              <a:t>P5</a:t>
            </a:r>
            <a:endParaRPr lang="de-DE" sz="1200" dirty="0"/>
          </a:p>
        </p:txBody>
      </p:sp>
      <p:cxnSp>
        <p:nvCxnSpPr>
          <p:cNvPr id="300" name="Straight Connector 299"/>
          <p:cNvCxnSpPr>
            <a:stCxn id="292" idx="2"/>
            <a:endCxn id="297" idx="0"/>
          </p:cNvCxnSpPr>
          <p:nvPr/>
        </p:nvCxnSpPr>
        <p:spPr>
          <a:xfrm>
            <a:off x="2228932" y="3175091"/>
            <a:ext cx="0" cy="4033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2795024" y="3179161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3308432" y="3189852"/>
            <a:ext cx="0" cy="3976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305" idx="1"/>
            <a:endCxn id="304" idx="1"/>
          </p:cNvCxnSpPr>
          <p:nvPr/>
        </p:nvCxnSpPr>
        <p:spPr>
          <a:xfrm>
            <a:off x="2191626" y="3370828"/>
            <a:ext cx="1084080" cy="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92"/>
          <p:cNvSpPr>
            <a:spLocks noChangeArrowheads="1"/>
          </p:cNvSpPr>
          <p:nvPr/>
        </p:nvSpPr>
        <p:spPr bwMode="auto">
          <a:xfrm>
            <a:off x="3275706" y="3335089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5" name="Rectangle 92"/>
          <p:cNvSpPr>
            <a:spLocks noChangeArrowheads="1"/>
          </p:cNvSpPr>
          <p:nvPr/>
        </p:nvSpPr>
        <p:spPr bwMode="auto">
          <a:xfrm>
            <a:off x="2191626" y="3334315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6" name="Rectangle 92"/>
          <p:cNvSpPr>
            <a:spLocks noChangeArrowheads="1"/>
          </p:cNvSpPr>
          <p:nvPr/>
        </p:nvSpPr>
        <p:spPr bwMode="auto">
          <a:xfrm>
            <a:off x="2755794" y="3334149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sp>
        <p:nvSpPr>
          <p:cNvPr id="308" name="Rectangle 5"/>
          <p:cNvSpPr>
            <a:spLocks noChangeArrowheads="1"/>
          </p:cNvSpPr>
          <p:nvPr/>
        </p:nvSpPr>
        <p:spPr bwMode="auto">
          <a:xfrm>
            <a:off x="102798" y="4258694"/>
            <a:ext cx="4068762" cy="1189038"/>
          </a:xfrm>
          <a:prstGeom prst="rect">
            <a:avLst/>
          </a:prstGeom>
          <a:solidFill>
            <a:srgbClr val="FFC000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de-DE" dirty="0"/>
          </a:p>
        </p:txBody>
      </p:sp>
      <p:sp>
        <p:nvSpPr>
          <p:cNvPr id="309" name="AutoShape 68"/>
          <p:cNvSpPr>
            <a:spLocks noChangeArrowheads="1"/>
          </p:cNvSpPr>
          <p:nvPr/>
        </p:nvSpPr>
        <p:spPr bwMode="auto">
          <a:xfrm>
            <a:off x="2550723" y="4547619"/>
            <a:ext cx="468312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310" name="Group 85"/>
          <p:cNvGrpSpPr>
            <a:grpSpLocks/>
          </p:cNvGrpSpPr>
          <p:nvPr/>
        </p:nvGrpSpPr>
        <p:grpSpPr bwMode="auto">
          <a:xfrm>
            <a:off x="2766623" y="5231832"/>
            <a:ext cx="71437" cy="358775"/>
            <a:chOff x="3129" y="3317"/>
            <a:chExt cx="45" cy="226"/>
          </a:xfrm>
        </p:grpSpPr>
        <p:sp>
          <p:nvSpPr>
            <p:cNvPr id="311" name="Line 7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12" name="Rectangle 7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13" name="AutoShape 81"/>
          <p:cNvSpPr>
            <a:spLocks noChangeArrowheads="1"/>
          </p:cNvSpPr>
          <p:nvPr/>
        </p:nvSpPr>
        <p:spPr bwMode="auto">
          <a:xfrm>
            <a:off x="3092060" y="4547619"/>
            <a:ext cx="468313" cy="719138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BFM</a:t>
            </a:r>
          </a:p>
        </p:txBody>
      </p:sp>
      <p:grpSp>
        <p:nvGrpSpPr>
          <p:cNvPr id="314" name="Group 86"/>
          <p:cNvGrpSpPr>
            <a:grpSpLocks/>
          </p:cNvGrpSpPr>
          <p:nvPr/>
        </p:nvGrpSpPr>
        <p:grpSpPr bwMode="auto">
          <a:xfrm>
            <a:off x="3307960" y="5231832"/>
            <a:ext cx="71438" cy="358775"/>
            <a:chOff x="3470" y="3317"/>
            <a:chExt cx="45" cy="226"/>
          </a:xfrm>
        </p:grpSpPr>
        <p:sp>
          <p:nvSpPr>
            <p:cNvPr id="315" name="Line 83"/>
            <p:cNvSpPr>
              <a:spLocks noChangeShapeType="1"/>
            </p:cNvSpPr>
            <p:nvPr/>
          </p:nvSpPr>
          <p:spPr bwMode="auto">
            <a:xfrm flipH="1">
              <a:off x="3492" y="3340"/>
              <a:ext cx="1" cy="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16" name="Rectangle 84"/>
            <p:cNvSpPr>
              <a:spLocks noChangeArrowheads="1"/>
            </p:cNvSpPr>
            <p:nvPr/>
          </p:nvSpPr>
          <p:spPr bwMode="auto">
            <a:xfrm>
              <a:off x="3470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25" name="TextBox 90"/>
          <p:cNvSpPr txBox="1">
            <a:spLocks noChangeArrowheads="1"/>
          </p:cNvSpPr>
          <p:nvPr/>
        </p:nvSpPr>
        <p:spPr bwMode="auto">
          <a:xfrm rot="5400000">
            <a:off x="3315896" y="4643633"/>
            <a:ext cx="1169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000" dirty="0"/>
              <a:t>TestbenchXxx</a:t>
            </a:r>
          </a:p>
          <a:p>
            <a:pPr algn="ctr" eaLnBrk="1" hangingPunct="1"/>
            <a:r>
              <a:rPr lang="de-DE" sz="1000" dirty="0"/>
              <a:t>(Cluster)</a:t>
            </a:r>
          </a:p>
        </p:txBody>
      </p:sp>
      <p:sp>
        <p:nvSpPr>
          <p:cNvPr id="326" name="Rectangle 99"/>
          <p:cNvSpPr>
            <a:spLocks noChangeArrowheads="1"/>
          </p:cNvSpPr>
          <p:nvPr/>
        </p:nvSpPr>
        <p:spPr bwMode="auto">
          <a:xfrm>
            <a:off x="175823" y="4366644"/>
            <a:ext cx="1187450" cy="90011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de-DE" sz="1000" b="1" dirty="0">
                <a:latin typeface="Courier New" pitchFamily="49" charset="0"/>
                <a:cs typeface="Courier New" pitchFamily="49" charset="0"/>
              </a:rPr>
              <a:t>SC_THREAD(s)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e.g. run()</a:t>
            </a:r>
            <a:br>
              <a:rPr lang="de-DE" sz="1000" b="1" dirty="0">
                <a:latin typeface="Courier New" pitchFamily="49" charset="0"/>
                <a:cs typeface="Courier New" pitchFamily="49" charset="0"/>
              </a:rPr>
            </a:br>
            <a:r>
              <a:rPr lang="de-DE" sz="1000" b="1" dirty="0">
                <a:latin typeface="Courier New" pitchFamily="49" charset="0"/>
                <a:cs typeface="Courier New" pitchFamily="49" charset="0"/>
              </a:rPr>
              <a:t>for Inbox</a:t>
            </a:r>
          </a:p>
        </p:txBody>
      </p:sp>
      <p:grpSp>
        <p:nvGrpSpPr>
          <p:cNvPr id="327" name="Group 90"/>
          <p:cNvGrpSpPr>
            <a:grpSpLocks/>
          </p:cNvGrpSpPr>
          <p:nvPr/>
        </p:nvGrpSpPr>
        <p:grpSpPr bwMode="auto">
          <a:xfrm>
            <a:off x="750498" y="5231832"/>
            <a:ext cx="71437" cy="358775"/>
            <a:chOff x="3129" y="3317"/>
            <a:chExt cx="45" cy="226"/>
          </a:xfrm>
        </p:grpSpPr>
        <p:sp>
          <p:nvSpPr>
            <p:cNvPr id="328" name="Line 91"/>
            <p:cNvSpPr>
              <a:spLocks noChangeShapeType="1"/>
            </p:cNvSpPr>
            <p:nvPr/>
          </p:nvSpPr>
          <p:spPr bwMode="auto">
            <a:xfrm flipH="1">
              <a:off x="3152" y="3339"/>
              <a:ext cx="0" cy="2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29" name="Rectangle 92"/>
            <p:cNvSpPr>
              <a:spLocks noChangeArrowheads="1"/>
            </p:cNvSpPr>
            <p:nvPr/>
          </p:nvSpPr>
          <p:spPr bwMode="auto">
            <a:xfrm>
              <a:off x="3129" y="3317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33" name="Straight Arrow Connector 332"/>
          <p:cNvCxnSpPr>
            <a:stCxn id="298" idx="2"/>
            <a:endCxn id="309" idx="0"/>
          </p:cNvCxnSpPr>
          <p:nvPr/>
        </p:nvCxnSpPr>
        <p:spPr>
          <a:xfrm flipH="1">
            <a:off x="2784879" y="3853902"/>
            <a:ext cx="6635" cy="693717"/>
          </a:xfrm>
          <a:prstGeom prst="straightConnector1">
            <a:avLst/>
          </a:prstGeom>
          <a:ln w="158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>
            <a:stCxn id="299" idx="2"/>
            <a:endCxn id="313" idx="0"/>
          </p:cNvCxnSpPr>
          <p:nvPr/>
        </p:nvCxnSpPr>
        <p:spPr>
          <a:xfrm flipH="1">
            <a:off x="3326217" y="3859779"/>
            <a:ext cx="472" cy="687840"/>
          </a:xfrm>
          <a:prstGeom prst="straightConnector1">
            <a:avLst/>
          </a:prstGeom>
          <a:ln w="158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AutoShape 12"/>
          <p:cNvSpPr>
            <a:spLocks noChangeArrowheads="1"/>
          </p:cNvSpPr>
          <p:nvPr/>
        </p:nvSpPr>
        <p:spPr bwMode="auto">
          <a:xfrm>
            <a:off x="6078322" y="3030384"/>
            <a:ext cx="680946" cy="374571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ISS</a:t>
            </a:r>
          </a:p>
          <a:p>
            <a:pPr algn="ctr"/>
            <a:r>
              <a:rPr lang="de-DE" sz="800" dirty="0" smtClean="0">
                <a:solidFill>
                  <a:schemeClr val="bg1"/>
                </a:solidFill>
              </a:rPr>
              <a:t>Proxy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336" name="Group 19"/>
          <p:cNvGrpSpPr>
            <a:grpSpLocks/>
          </p:cNvGrpSpPr>
          <p:nvPr/>
        </p:nvGrpSpPr>
        <p:grpSpPr bwMode="auto">
          <a:xfrm>
            <a:off x="6721962" y="3174257"/>
            <a:ext cx="252412" cy="73025"/>
            <a:chOff x="4445" y="1661"/>
            <a:chExt cx="159" cy="46"/>
          </a:xfrm>
        </p:grpSpPr>
        <p:sp>
          <p:nvSpPr>
            <p:cNvPr id="337" name="Line 20"/>
            <p:cNvSpPr>
              <a:spLocks noChangeShapeType="1"/>
            </p:cNvSpPr>
            <p:nvPr/>
          </p:nvSpPr>
          <p:spPr bwMode="auto">
            <a:xfrm>
              <a:off x="4468" y="1684"/>
              <a:ext cx="1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338" name="Rectangle 21"/>
            <p:cNvSpPr>
              <a:spLocks noChangeArrowheads="1"/>
            </p:cNvSpPr>
            <p:nvPr/>
          </p:nvSpPr>
          <p:spPr bwMode="auto">
            <a:xfrm>
              <a:off x="4445" y="1661"/>
              <a:ext cx="45" cy="46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342" name="Rectangle 64"/>
          <p:cNvSpPr>
            <a:spLocks noChangeArrowheads="1"/>
          </p:cNvSpPr>
          <p:nvPr/>
        </p:nvSpPr>
        <p:spPr bwMode="auto">
          <a:xfrm>
            <a:off x="2152547" y="2308226"/>
            <a:ext cx="701971" cy="276999"/>
          </a:xfrm>
          <a:prstGeom prst="rect">
            <a:avLst/>
          </a:prstGeom>
          <a:solidFill>
            <a:schemeClr val="accent2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1200" dirty="0" smtClean="0"/>
              <a:t>ISS</a:t>
            </a:r>
            <a:endParaRPr lang="de-DE" sz="1200" dirty="0"/>
          </a:p>
        </p:txBody>
      </p:sp>
      <p:cxnSp>
        <p:nvCxnSpPr>
          <p:cNvPr id="343" name="Straight Connector 342"/>
          <p:cNvCxnSpPr>
            <a:stCxn id="342" idx="2"/>
          </p:cNvCxnSpPr>
          <p:nvPr/>
        </p:nvCxnSpPr>
        <p:spPr>
          <a:xfrm>
            <a:off x="2503533" y="2585225"/>
            <a:ext cx="15368" cy="7854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Rectangle 92"/>
          <p:cNvSpPr>
            <a:spLocks noChangeArrowheads="1"/>
          </p:cNvSpPr>
          <p:nvPr/>
        </p:nvSpPr>
        <p:spPr bwMode="auto">
          <a:xfrm>
            <a:off x="2480284" y="3327874"/>
            <a:ext cx="71438" cy="73025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 dirty="0"/>
          </a:p>
        </p:txBody>
      </p:sp>
      <p:cxnSp>
        <p:nvCxnSpPr>
          <p:cNvPr id="347" name="AutoShape 97"/>
          <p:cNvCxnSpPr>
            <a:cxnSpLocks noChangeShapeType="1"/>
            <a:stCxn id="342" idx="3"/>
            <a:endCxn id="335" idx="1"/>
          </p:cNvCxnSpPr>
          <p:nvPr/>
        </p:nvCxnSpPr>
        <p:spPr bwMode="auto">
          <a:xfrm>
            <a:off x="2854518" y="2446726"/>
            <a:ext cx="3223804" cy="770944"/>
          </a:xfrm>
          <a:prstGeom prst="straightConnector1">
            <a:avLst/>
          </a:prstGeom>
          <a:noFill/>
          <a:ln w="19050" cap="rnd">
            <a:solidFill>
              <a:srgbClr val="808000"/>
            </a:solidFill>
            <a:prstDash val="sysDot"/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 rot="5400000">
            <a:off x="3213662" y="4153653"/>
            <a:ext cx="504424" cy="2835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r>
              <a:rPr lang="de-DE" sz="1200" b="1" dirty="0" smtClean="0">
                <a:solidFill>
                  <a:schemeClr val="accent1"/>
                </a:solidFill>
                <a:latin typeface="+mn-lt"/>
              </a:rPr>
              <a:t>TLM</a:t>
            </a:r>
          </a:p>
        </p:txBody>
      </p:sp>
      <p:sp>
        <p:nvSpPr>
          <p:cNvPr id="75" name="TextBox 74"/>
          <p:cNvSpPr txBox="1"/>
          <p:nvPr/>
        </p:nvSpPr>
        <p:spPr>
          <a:xfrm rot="5400000">
            <a:off x="2670489" y="4151219"/>
            <a:ext cx="504424" cy="28351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r>
              <a:rPr lang="de-DE" sz="1200" b="1" dirty="0" smtClean="0">
                <a:solidFill>
                  <a:schemeClr val="accent1"/>
                </a:solidFill>
                <a:latin typeface="+mn-lt"/>
              </a:rPr>
              <a:t>TLM</a:t>
            </a:r>
          </a:p>
        </p:txBody>
      </p:sp>
      <p:sp>
        <p:nvSpPr>
          <p:cNvPr id="66" name="Oval 65"/>
          <p:cNvSpPr/>
          <p:nvPr/>
        </p:nvSpPr>
        <p:spPr>
          <a:xfrm>
            <a:off x="95809" y="1635762"/>
            <a:ext cx="1309377" cy="76690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Software</a:t>
            </a:r>
          </a:p>
          <a:p>
            <a:pPr algn="ctr">
              <a:buClr>
                <a:srgbClr val="E30034"/>
              </a:buClr>
            </a:pPr>
            <a:r>
              <a:rPr lang="de-DE" sz="1200" dirty="0" smtClean="0">
                <a:solidFill>
                  <a:srgbClr val="FF0000"/>
                </a:solidFill>
                <a:latin typeface="Verdana" pitchFamily="34" charset="0"/>
              </a:rPr>
              <a:t>Execution</a:t>
            </a:r>
          </a:p>
        </p:txBody>
      </p:sp>
      <p:cxnSp>
        <p:nvCxnSpPr>
          <p:cNvPr id="67" name="Straight Arrow Connector 66"/>
          <p:cNvCxnSpPr>
            <a:stCxn id="66" idx="6"/>
          </p:cNvCxnSpPr>
          <p:nvPr/>
        </p:nvCxnSpPr>
        <p:spPr>
          <a:xfrm>
            <a:off x="1405186" y="2019215"/>
            <a:ext cx="721553" cy="40167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279692" y="747149"/>
            <a:ext cx="7044210" cy="769937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C-Model Testbench Architecture</a:t>
            </a:r>
            <a:endParaRPr lang="de-DE" kern="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848872" cy="720000"/>
          </a:xfrm>
        </p:spPr>
        <p:txBody>
          <a:bodyPr/>
          <a:lstStyle/>
          <a:p>
            <a:r>
              <a:rPr lang="en-US" b="1" dirty="0"/>
              <a:t>Marrying the VP &amp;</a:t>
            </a:r>
            <a:r>
              <a:rPr lang="en-US" b="1" dirty="0" smtClean="0"/>
              <a:t> </a:t>
            </a:r>
            <a:r>
              <a:rPr lang="en-US" b="1" dirty="0"/>
              <a:t>RTL verification </a:t>
            </a:r>
            <a:r>
              <a:rPr lang="en-US" b="1" dirty="0" smtClean="0"/>
              <a:t>Env: </a:t>
            </a:r>
            <a:r>
              <a:rPr lang="en-US" b="1" dirty="0"/>
              <a:t>Maximize Synergy &amp;</a:t>
            </a:r>
            <a:r>
              <a:rPr lang="en-US" b="1" dirty="0" smtClean="0"/>
              <a:t> </a:t>
            </a:r>
            <a:r>
              <a:rPr lang="en-US" b="1" dirty="0"/>
              <a:t>Promote </a:t>
            </a:r>
            <a:r>
              <a:rPr lang="en-US" b="1" dirty="0" smtClean="0"/>
              <a:t>Reuse</a:t>
            </a:r>
            <a:endParaRPr lang="en-US" b="1" dirty="0"/>
          </a:p>
        </p:txBody>
      </p:sp>
      <p:sp>
        <p:nvSpPr>
          <p:cNvPr id="69" name="Slide Number Placeholder 3"/>
          <p:cNvSpPr txBox="1">
            <a:spLocks/>
          </p:cNvSpPr>
          <p:nvPr/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t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defRPr sz="1600" b="0" kern="120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 11</a:t>
            </a:r>
            <a:endParaRPr lang="en-GB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80584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6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2564904"/>
            <a:ext cx="8640763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Else on Quality Besides Compliance to Specification 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10-Sep-2015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1771650" cy="1171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339752" y="909300"/>
            <a:ext cx="8111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sz="28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BUT</a:t>
            </a:r>
            <a:endParaRPr lang="en-SG" sz="2800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508576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36" y="188720"/>
            <a:ext cx="8135888" cy="720000"/>
          </a:xfrm>
        </p:spPr>
        <p:txBody>
          <a:bodyPr/>
          <a:lstStyle/>
          <a:p>
            <a:r>
              <a:rPr lang="en-US" b="1" dirty="0" smtClean="0"/>
              <a:t>SoC Verification Quality: Application based Customer scenarios from System’s perspective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13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45795" y="919176"/>
            <a:ext cx="3258760" cy="20316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23528" y="5877852"/>
            <a:ext cx="3744416" cy="288032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Integration correctness (connectivity)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23528" y="5373796"/>
            <a:ext cx="2808312" cy="504056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Basic functionality </a:t>
            </a:r>
          </a:p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with actual clock, reset, IR etc.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23528" y="4869740"/>
            <a:ext cx="1872208" cy="504056"/>
          </a:xfrm>
          <a:prstGeom prst="round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Multi-modules interactions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31840" y="2709500"/>
            <a:ext cx="936104" cy="3168352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Inter-</a:t>
            </a:r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ference</a:t>
            </a:r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 check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3528" y="2709500"/>
            <a:ext cx="1872208" cy="2160240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Full modules’ FSM active test</a:t>
            </a:r>
          </a:p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(application test)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95736" y="2709500"/>
            <a:ext cx="936104" cy="2664296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r>
              <a:rPr lang="en-US" sz="1200" dirty="0" smtClean="0">
                <a:latin typeface="+mn-lt"/>
                <a:ea typeface="Verdana" pitchFamily="34" charset="0"/>
                <a:cs typeface="Verdana" pitchFamily="34" charset="0"/>
              </a:rPr>
              <a:t>Negative test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3528" y="2709500"/>
            <a:ext cx="3600400" cy="216024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1932" y="3069540"/>
            <a:ext cx="2763924" cy="36004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20044" y="4149660"/>
            <a:ext cx="891716" cy="792088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prstDash val="sysDash"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968"/>
            <a:ext cx="2895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 bwMode="auto">
          <a:xfrm>
            <a:off x="2987824" y="1389928"/>
            <a:ext cx="1836710" cy="8875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r>
              <a:rPr lang="en-US" sz="1200" dirty="0" smtClean="0"/>
              <a:t>To minimize the gap, use cases are discussed with Concept, Application Engineering team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1232012" y="6237892"/>
            <a:ext cx="16838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 Verification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45795" y="3181229"/>
            <a:ext cx="3384374" cy="3101343"/>
            <a:chOff x="4644007" y="1484784"/>
            <a:chExt cx="4248471" cy="4068626"/>
          </a:xfrm>
        </p:grpSpPr>
        <p:grpSp>
          <p:nvGrpSpPr>
            <p:cNvPr id="21" name="Group 20"/>
            <p:cNvGrpSpPr/>
            <p:nvPr/>
          </p:nvGrpSpPr>
          <p:grpSpPr>
            <a:xfrm>
              <a:off x="4644007" y="1484784"/>
              <a:ext cx="4248471" cy="4068626"/>
              <a:chOff x="4644008" y="1664804"/>
              <a:chExt cx="4104456" cy="3816424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4644008" y="1664804"/>
                <a:ext cx="4104456" cy="3816424"/>
              </a:xfrm>
              <a:prstGeom prst="roundRect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eaLnBrk="0" hangingPunct="0"/>
                <a:endParaRPr lang="en-IN" sz="1600" dirty="0" smtClean="0">
                  <a:latin typeface="+mn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5770078" y="5224359"/>
                <a:ext cx="247868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defTabSz="914400" eaLnBrk="0" fontAlgn="auto" latinLnBrk="0" hangingPunct="0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en-US" sz="1000" kern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Safety Aspects check</a:t>
                </a:r>
                <a:endParaRPr lang="en-IN" sz="10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58033" y="1988840"/>
              <a:ext cx="3384376" cy="3168352"/>
              <a:chOff x="5508103" y="4480908"/>
              <a:chExt cx="2520280" cy="1803835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5508103" y="4480908"/>
                <a:ext cx="2520280" cy="1803835"/>
              </a:xfrm>
              <a:prstGeom prst="roundRect">
                <a:avLst/>
              </a:prstGeom>
              <a:solidFill>
                <a:srgbClr val="FFFF0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eaLnBrk="0" hangingPunct="0"/>
                <a:endParaRPr lang="en-IN" sz="1600" dirty="0" smtClean="0">
                  <a:latin typeface="+mn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5929583" y="5959619"/>
                <a:ext cx="2088232" cy="23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defTabSz="914400" eaLnBrk="0" fontAlgn="auto" latinLnBrk="0" hangingPunct="0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en-US" sz="1000" kern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Expected uC Behavior check for external inputs</a:t>
                </a:r>
                <a:endParaRPr lang="en-IN" sz="10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508104" y="2420888"/>
              <a:ext cx="2592288" cy="2088232"/>
              <a:chOff x="5508103" y="4581128"/>
              <a:chExt cx="2520280" cy="1584176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5508103" y="4581128"/>
                <a:ext cx="2520280" cy="1584176"/>
              </a:xfrm>
              <a:prstGeom prst="roundRect">
                <a:avLst/>
              </a:prstGeom>
              <a:solidFill>
                <a:srgbClr val="FFC0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eaLnBrk="0" hangingPunct="0"/>
                <a:endParaRPr lang="en-IN" sz="1600" dirty="0" smtClean="0">
                  <a:latin typeface="+mn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5906958" y="5710839"/>
                <a:ext cx="2088232" cy="233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defTabSz="914400" eaLnBrk="0" fontAlgn="auto" latinLnBrk="0" hangingPunct="0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en-US" sz="1000" kern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Multi Subsystem/ Module Interactions  check </a:t>
                </a:r>
                <a:endParaRPr lang="en-IN" sz="10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918355" y="2843063"/>
              <a:ext cx="1655854" cy="936104"/>
              <a:chOff x="5652120" y="2924944"/>
              <a:chExt cx="1800200" cy="100811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652120" y="2924944"/>
                <a:ext cx="1800200" cy="1008112"/>
              </a:xfrm>
              <a:prstGeom prst="roundRect">
                <a:avLst/>
              </a:prstGeom>
              <a:solidFill>
                <a:srgbClr val="00B0F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eaLnBrk="0" hangingPunct="0"/>
                <a:endParaRPr lang="en-IN" sz="1600" dirty="0" smtClean="0">
                  <a:latin typeface="+mn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 bwMode="auto">
              <a:xfrm>
                <a:off x="5940152" y="3263273"/>
                <a:ext cx="1224136" cy="331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R="0" defTabSz="914400" eaLnBrk="0" fontAlgn="auto" latinLnBrk="0" hangingPunct="0">
                  <a:spcBef>
                    <a:spcPts val="0"/>
                  </a:spcBef>
                  <a:spcAft>
                    <a:spcPts val="300"/>
                  </a:spcAft>
                  <a:buClr>
                    <a:schemeClr val="accent1"/>
                  </a:buClr>
                  <a:buSzTx/>
                  <a:tabLst/>
                </a:pPr>
                <a:r>
                  <a:rPr lang="en-US" sz="1000" kern="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Start up flow transactions</a:t>
                </a:r>
                <a:endParaRPr lang="en-IN" sz="10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0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36" y="188720"/>
            <a:ext cx="8135888" cy="720000"/>
          </a:xfrm>
        </p:spPr>
        <p:txBody>
          <a:bodyPr/>
          <a:lstStyle/>
          <a:p>
            <a:r>
              <a:rPr lang="en-US" b="1" dirty="0" smtClean="0"/>
              <a:t>Application based Customer scenarios from System’s perspective : Application Components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14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47664" y="2060848"/>
            <a:ext cx="6624736" cy="4087583"/>
            <a:chOff x="3419872" y="1185431"/>
            <a:chExt cx="5585614" cy="339569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1465998"/>
              <a:ext cx="3395803" cy="248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Callout 2 (Accent Bar) 34"/>
            <p:cNvSpPr/>
            <p:nvPr/>
          </p:nvSpPr>
          <p:spPr>
            <a:xfrm>
              <a:off x="7300790" y="1985186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9992"/>
                <a:gd name="adj6" fmla="val -170253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Electric motor</a:t>
              </a:r>
              <a:endParaRPr lang="en-US" sz="1400" dirty="0"/>
            </a:p>
          </p:txBody>
        </p:sp>
        <p:sp>
          <p:nvSpPr>
            <p:cNvPr id="36" name="Line Callout 2 (Accent Bar) 35"/>
            <p:cNvSpPr/>
            <p:nvPr/>
          </p:nvSpPr>
          <p:spPr>
            <a:xfrm>
              <a:off x="7349302" y="1371600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7829"/>
                <a:gd name="adj6" fmla="val -28777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7" name="Line Callout 2 (Accent Bar) 36"/>
            <p:cNvSpPr/>
            <p:nvPr/>
          </p:nvSpPr>
          <p:spPr>
            <a:xfrm>
              <a:off x="7300790" y="2645971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7328"/>
                <a:gd name="adj6" fmla="val -196736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8" name="Line Callout 2 (Accent Bar) 37"/>
            <p:cNvSpPr/>
            <p:nvPr/>
          </p:nvSpPr>
          <p:spPr>
            <a:xfrm>
              <a:off x="7397813" y="3259558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5008"/>
                <a:gd name="adj6" fmla="val -13715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Inverter + ECU</a:t>
              </a:r>
              <a:endParaRPr lang="en-US" sz="1400" dirty="0"/>
            </a:p>
          </p:txBody>
        </p:sp>
        <p:sp>
          <p:nvSpPr>
            <p:cNvPr id="39" name="Line Callout 2 (Accent Bar) 38"/>
            <p:cNvSpPr/>
            <p:nvPr/>
          </p:nvSpPr>
          <p:spPr>
            <a:xfrm>
              <a:off x="6039492" y="4061940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28594"/>
                <a:gd name="adj6" fmla="val -58434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Safety hardware</a:t>
              </a:r>
              <a:endParaRPr lang="en-US" sz="1400" dirty="0"/>
            </a:p>
          </p:txBody>
        </p:sp>
        <p:sp>
          <p:nvSpPr>
            <p:cNvPr id="40" name="Line Callout 2 (Accent Bar) 39"/>
            <p:cNvSpPr/>
            <p:nvPr/>
          </p:nvSpPr>
          <p:spPr>
            <a:xfrm>
              <a:off x="4244567" y="4061940"/>
              <a:ext cx="1212787" cy="51918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5469"/>
                <a:gd name="adj6" fmla="val -24228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Power source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49302" y="1185431"/>
              <a:ext cx="1656184" cy="6136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lt1"/>
                  </a:solidFill>
                  <a:latin typeface="+mn-lt"/>
                </a:rPr>
                <a:t>Mechanical Torque  + Speed measurement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98256" y="2524499"/>
              <a:ext cx="1656184" cy="61363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latin typeface="+mn-lt"/>
                </a:rPr>
                <a:t>Electrical current </a:t>
              </a:r>
            </a:p>
            <a:p>
              <a:pPr algn="ctr"/>
              <a:r>
                <a:rPr lang="en-US" sz="1400" dirty="0">
                  <a:solidFill>
                    <a:schemeClr val="lt1"/>
                  </a:solidFill>
                  <a:latin typeface="+mn-lt"/>
                </a:rPr>
                <a:t>+ voltage  measurement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0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15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21" y="1052736"/>
            <a:ext cx="4413879" cy="252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689212" cy="21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27" y="4005064"/>
            <a:ext cx="78790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2536" y="188720"/>
            <a:ext cx="8135888" cy="720000"/>
          </a:xfrm>
        </p:spPr>
        <p:txBody>
          <a:bodyPr/>
          <a:lstStyle/>
          <a:p>
            <a:r>
              <a:rPr lang="en-US" b="1" dirty="0" smtClean="0"/>
              <a:t>Application based Customer scenarios from System’s perspective: Different Views</a:t>
            </a:r>
            <a:endParaRPr lang="en-SG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3275856" y="3789040"/>
            <a:ext cx="208550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Applied VSP</a:t>
            </a:r>
            <a:endParaRPr lang="en-SG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38860" y="909927"/>
            <a:ext cx="81753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H/W</a:t>
            </a:r>
            <a:endParaRPr lang="en-SG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228184" y="909927"/>
            <a:ext cx="77745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b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/W</a:t>
            </a:r>
            <a:endParaRPr lang="en-SG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223760" cy="720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/>
              <a:t>Next Gen Automotive: Safety Aspect of Verification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16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0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4404" y="6551308"/>
            <a:ext cx="288036" cy="306692"/>
          </a:xfrm>
        </p:spPr>
        <p:txBody>
          <a:bodyPr/>
          <a:lstStyle/>
          <a:p>
            <a:r>
              <a:rPr lang="en-GB" dirty="0" smtClean="0"/>
              <a:t> 17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78708" y="6553200"/>
            <a:ext cx="288036" cy="304800"/>
          </a:xfrm>
        </p:spPr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11848" y="6553200"/>
            <a:ext cx="576072" cy="304800"/>
          </a:xfrm>
        </p:spPr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" y="1412776"/>
            <a:ext cx="8204859" cy="29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478" y="926763"/>
            <a:ext cx="8180709" cy="486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r>
              <a:rPr lang="en-US" sz="1600" dirty="0" smtClean="0">
                <a:latin typeface="Verdana" pitchFamily="34" charset="0"/>
              </a:rPr>
              <a:t>Risk of failure due to malfunction Of electronic components is high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15312"/>
            <a:ext cx="1095950" cy="4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" y="4392452"/>
            <a:ext cx="705089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7" y="4702014"/>
            <a:ext cx="7211869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3" y="5181921"/>
            <a:ext cx="7256687" cy="28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478" y="5413989"/>
            <a:ext cx="7385802" cy="879122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WASHINGTON </a:t>
            </a:r>
            <a:r>
              <a:rPr lang="en-SG" sz="900" dirty="0">
                <a:solidFill>
                  <a:schemeClr val="accent3"/>
                </a:solidFill>
                <a:latin typeface="Verdana" pitchFamily="34" charset="0"/>
              </a:rPr>
              <a:t>(Reuters) - Safety advocates say two recent fatal accidents involving </a:t>
            </a: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recalled GM </a:t>
            </a:r>
            <a:r>
              <a:rPr lang="en-SG" sz="900" dirty="0">
                <a:solidFill>
                  <a:schemeClr val="accent3"/>
                </a:solidFill>
                <a:latin typeface="Verdana" pitchFamily="34" charset="0"/>
              </a:rPr>
              <a:t>Co cars provide </a:t>
            </a: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evidence</a:t>
            </a:r>
          </a:p>
          <a:p>
            <a:pPr marL="273050" indent="-273050">
              <a:buClr>
                <a:srgbClr val="E30034"/>
              </a:buClr>
            </a:pP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that </a:t>
            </a:r>
            <a:r>
              <a:rPr lang="en-SG" sz="900" dirty="0">
                <a:solidFill>
                  <a:schemeClr val="accent3"/>
                </a:solidFill>
                <a:latin typeface="Verdana" pitchFamily="34" charset="0"/>
              </a:rPr>
              <a:t>the automaker should advise owners to </a:t>
            </a: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take vehicles </a:t>
            </a:r>
            <a:r>
              <a:rPr lang="en-SG" sz="900" dirty="0">
                <a:solidFill>
                  <a:schemeClr val="accent3"/>
                </a:solidFill>
                <a:latin typeface="Verdana" pitchFamily="34" charset="0"/>
              </a:rPr>
              <a:t>off the road until they are repaired</a:t>
            </a:r>
            <a:r>
              <a:rPr lang="en-SG" sz="900" dirty="0" smtClean="0">
                <a:solidFill>
                  <a:schemeClr val="accent3"/>
                </a:solidFill>
                <a:latin typeface="Verdana" pitchFamily="34" charset="0"/>
              </a:rPr>
              <a:t>. </a:t>
            </a:r>
          </a:p>
          <a:p>
            <a:pPr marL="273050" indent="-273050">
              <a:buClr>
                <a:srgbClr val="E30034"/>
              </a:buClr>
            </a:pPr>
            <a:r>
              <a:rPr lang="en-SG" sz="900" b="1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SG" sz="900" b="1" dirty="0">
                <a:solidFill>
                  <a:srgbClr val="FF0000"/>
                </a:solidFill>
                <a:latin typeface="Verdana" pitchFamily="34" charset="0"/>
              </a:rPr>
              <a:t>both incidents airbags failed  </a:t>
            </a:r>
            <a:r>
              <a:rPr lang="en-SG" sz="900" b="1" dirty="0" smtClean="0">
                <a:solidFill>
                  <a:srgbClr val="FF0000"/>
                </a:solidFill>
                <a:latin typeface="Verdana" pitchFamily="34" charset="0"/>
              </a:rPr>
              <a:t>to </a:t>
            </a:r>
            <a:r>
              <a:rPr lang="en-SG" sz="900" b="1" dirty="0">
                <a:solidFill>
                  <a:srgbClr val="FF0000"/>
                </a:solidFill>
                <a:latin typeface="Verdana" pitchFamily="34" charset="0"/>
              </a:rPr>
              <a:t>deploy</a:t>
            </a:r>
            <a:r>
              <a:rPr lang="en-SG" sz="900" b="1" dirty="0" smtClean="0">
                <a:solidFill>
                  <a:srgbClr val="FF0000"/>
                </a:solidFill>
                <a:latin typeface="Verdana" pitchFamily="34" charset="0"/>
              </a:rPr>
              <a:t>, which is one </a:t>
            </a:r>
            <a:r>
              <a:rPr lang="en-SG" sz="900" b="1" dirty="0">
                <a:solidFill>
                  <a:srgbClr val="FF0000"/>
                </a:solidFill>
                <a:latin typeface="Verdana" pitchFamily="34" charset="0"/>
              </a:rPr>
              <a:t>sign of an accident related to the faulty ignition </a:t>
            </a:r>
            <a:r>
              <a:rPr lang="en-SG" sz="900" b="1" dirty="0" smtClean="0">
                <a:solidFill>
                  <a:srgbClr val="FF0000"/>
                </a:solidFill>
                <a:latin typeface="Verdana" pitchFamily="34" charset="0"/>
              </a:rPr>
              <a:t>switch</a:t>
            </a:r>
          </a:p>
          <a:p>
            <a:pPr marL="273050" indent="-273050">
              <a:buClr>
                <a:srgbClr val="E30034"/>
              </a:buClr>
            </a:pPr>
            <a:r>
              <a:rPr lang="en-SG" sz="900" b="1" dirty="0" smtClean="0">
                <a:solidFill>
                  <a:srgbClr val="FF0000"/>
                </a:solidFill>
                <a:latin typeface="Verdana" pitchFamily="34" charset="0"/>
              </a:rPr>
              <a:t>behind GM's 2.6 million vehicle recall.</a:t>
            </a:r>
            <a:endParaRPr lang="en-US" sz="900" dirty="0" smtClean="0">
              <a:solidFill>
                <a:schemeClr val="accent3"/>
              </a:solidFill>
              <a:latin typeface="Verdana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24" y="3645024"/>
            <a:ext cx="815210" cy="78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22552"/>
            <a:ext cx="10429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2699904" y="6055985"/>
            <a:ext cx="3816312" cy="4693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400" i="1" dirty="0" smtClean="0"/>
              <a:t>“Maintaining </a:t>
            </a:r>
            <a:r>
              <a:rPr lang="en-US" sz="1400" i="1" dirty="0"/>
              <a:t>the </a:t>
            </a:r>
            <a:r>
              <a:rPr lang="en-US" sz="1400" i="1" dirty="0" smtClean="0"/>
              <a:t>Quality is Key”</a:t>
            </a:r>
          </a:p>
          <a:p>
            <a:pPr algn="ctr"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400" b="1" i="1" dirty="0" smtClean="0"/>
              <a:t>“Ensuring Safety is Paramount”</a:t>
            </a:r>
            <a:endParaRPr lang="en-US" sz="1400" b="1" i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Next Gen Automotive: Safety Concern</a:t>
            </a:r>
            <a:endParaRPr lang="en-SG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654548" y="3634394"/>
            <a:ext cx="4973676" cy="74377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SG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18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26087" r="38889" b="10442"/>
          <a:stretch/>
        </p:blipFill>
        <p:spPr bwMode="auto">
          <a:xfrm>
            <a:off x="47624" y="1311273"/>
            <a:ext cx="3732288" cy="449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25544" r="38583" b="12760"/>
          <a:stretch/>
        </p:blipFill>
        <p:spPr bwMode="auto">
          <a:xfrm>
            <a:off x="3779912" y="1249211"/>
            <a:ext cx="5192145" cy="45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259632" y="6093296"/>
            <a:ext cx="6768640" cy="4693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400" b="1" i="1" dirty="0" smtClean="0"/>
              <a:t>“Design defects are major source of failures/recalls”</a:t>
            </a:r>
          </a:p>
          <a:p>
            <a:pPr algn="ctr"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400" b="1" i="1" dirty="0" smtClean="0"/>
              <a:t>“Traditional  Verification is </a:t>
            </a:r>
            <a:r>
              <a:rPr lang="en-US" sz="1400" b="1" i="1" u="sng" dirty="0" smtClean="0"/>
              <a:t>not</a:t>
            </a:r>
            <a:r>
              <a:rPr lang="en-US" sz="1400" b="1" i="1" dirty="0" smtClean="0"/>
              <a:t> sufficient to achieve Quality goals</a:t>
            </a:r>
            <a:endParaRPr lang="en-US" sz="1400" b="1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Next Gen Automotive: Safety Concern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0138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0824" y="908720"/>
            <a:ext cx="8641655" cy="5113337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Next Gen Automotive SoC</a:t>
            </a:r>
            <a:endParaRPr lang="en-GB" sz="1800" b="1" dirty="0"/>
          </a:p>
          <a:p>
            <a:pPr lvl="1"/>
            <a:r>
              <a:rPr lang="en-GB" sz="1800" b="1" dirty="0" smtClean="0"/>
              <a:t>Increased S/W content and H/W complexity</a:t>
            </a:r>
          </a:p>
          <a:p>
            <a:pPr lvl="1"/>
            <a:r>
              <a:rPr lang="en-GB" sz="1800" b="1" dirty="0" smtClean="0"/>
              <a:t>Main focus/Challenges: Quality and Safety</a:t>
            </a:r>
          </a:p>
          <a:p>
            <a:r>
              <a:rPr lang="en-US" sz="1800" b="1" dirty="0"/>
              <a:t>Demand for System or Holistic Verification View point to ensure Quality</a:t>
            </a:r>
          </a:p>
          <a:p>
            <a:pPr lvl="1"/>
            <a:r>
              <a:rPr lang="en-GB" sz="1800" b="1" dirty="0" smtClean="0"/>
              <a:t>C-Model/ VP</a:t>
            </a:r>
          </a:p>
          <a:p>
            <a:pPr lvl="1"/>
            <a:r>
              <a:rPr lang="en-US" sz="1800" b="1" dirty="0"/>
              <a:t>Marrying the VP &amp; RTL verification </a:t>
            </a:r>
            <a:r>
              <a:rPr lang="en-US" sz="1800" b="1" dirty="0" smtClean="0"/>
              <a:t>Environment </a:t>
            </a:r>
            <a:endParaRPr lang="en-US" sz="1800" b="1" dirty="0"/>
          </a:p>
          <a:p>
            <a:pPr lvl="1"/>
            <a:r>
              <a:rPr lang="en-US" sz="1800" b="1" dirty="0"/>
              <a:t>Application based Customer scenarios from System’s perspective</a:t>
            </a:r>
            <a:endParaRPr lang="en-GB" sz="1800" b="1" dirty="0"/>
          </a:p>
          <a:p>
            <a:r>
              <a:rPr lang="en-GB" sz="1800" b="1" dirty="0" smtClean="0"/>
              <a:t>Safety Aspect of Verification</a:t>
            </a:r>
          </a:p>
          <a:p>
            <a:pPr lvl="1"/>
            <a:r>
              <a:rPr lang="en-GB" sz="1800" b="1" dirty="0" smtClean="0"/>
              <a:t>Direct Fault injection Approach</a:t>
            </a:r>
          </a:p>
          <a:p>
            <a:pPr lvl="1"/>
            <a:r>
              <a:rPr lang="en-GB" sz="1800" b="1" dirty="0" smtClean="0"/>
              <a:t>Post Si validation scenario</a:t>
            </a:r>
          </a:p>
          <a:p>
            <a:pPr lvl="1"/>
            <a:r>
              <a:rPr lang="en-GB" sz="1800" b="1" dirty="0" smtClean="0"/>
              <a:t>Extending Fault injection to C-model</a:t>
            </a:r>
          </a:p>
          <a:p>
            <a:r>
              <a:rPr lang="en-GB" sz="1800" b="1" dirty="0" smtClean="0"/>
              <a:t>Acknowledgement/References</a:t>
            </a:r>
          </a:p>
          <a:p>
            <a:r>
              <a:rPr lang="en-GB" sz="1800" b="1" dirty="0" smtClean="0"/>
              <a:t>Conclusion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10-Sep-2015</a:t>
            </a:r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Gen Automotive: Safety Aspect of Verification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SoC Safety </a:t>
            </a:r>
            <a:r>
              <a:rPr lang="en-US" sz="2400" dirty="0" smtClean="0"/>
              <a:t>Verification</a:t>
            </a:r>
          </a:p>
          <a:p>
            <a:pPr marL="745200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Statistical /Randomized Approach</a:t>
            </a:r>
          </a:p>
          <a:p>
            <a:pPr marL="745200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dirty="0" smtClean="0"/>
              <a:t>Directed Fault Injection Approach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/>
              <a:t>Post-Si </a:t>
            </a:r>
            <a:r>
              <a:rPr lang="en-US" sz="2400" dirty="0"/>
              <a:t>validation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/>
              <a:t>Extending Fault injection Approach: Introducing fault injection in C-model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19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5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20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0" y="980728"/>
            <a:ext cx="8782048" cy="55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Safety Aspect of Verification [Directed Fault Approach]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491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Safety Aspect of Verification [Directed Fault Approach]</a:t>
            </a:r>
            <a:endParaRPr lang="en-SG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0728"/>
            <a:ext cx="8641656" cy="55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22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Safety Aspect of Verification [Directed Fault Approach]</a:t>
            </a:r>
            <a:endParaRPr lang="en-SG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5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23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Safety Aspect of Verification [Directed Fault Approach]</a:t>
            </a:r>
            <a:endParaRPr lang="en-SG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5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4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24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223760" cy="720000"/>
          </a:xfrm>
        </p:spPr>
        <p:txBody>
          <a:bodyPr/>
          <a:lstStyle/>
          <a:p>
            <a:r>
              <a:rPr lang="en-US" b="1" dirty="0" smtClean="0"/>
              <a:t>Safety Aspect of Verification [Directed Fault Overview]</a:t>
            </a:r>
            <a:endParaRPr lang="en-SG" b="1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00" y="1227231"/>
            <a:ext cx="3761748" cy="241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8" y="3933056"/>
            <a:ext cx="4108523" cy="2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3" y="1227231"/>
            <a:ext cx="4107773" cy="23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744416" cy="2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2195736" y="3640230"/>
            <a:ext cx="151575" cy="292826"/>
          </a:xfrm>
          <a:prstGeom prst="downArrow">
            <a:avLst/>
          </a:prstGeom>
          <a:solidFill>
            <a:srgbClr val="00B05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SG" sz="1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4427984" y="623731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Note: the green blocks represent functions to be allocated to external devices, not hardware components.</a:t>
            </a:r>
            <a:endParaRPr 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4852"/>
            <a:ext cx="7921576" cy="544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11561" y="4365104"/>
            <a:ext cx="8280918" cy="1071514"/>
          </a:xfrm>
          <a:prstGeom prst="wedgeRoundRectCallout">
            <a:avLst>
              <a:gd name="adj1" fmla="val -40716"/>
              <a:gd name="adj2" fmla="val -181950"/>
              <a:gd name="adj3" fmla="val 16667"/>
            </a:avLst>
          </a:prstGeom>
          <a:solidFill>
            <a:srgbClr val="23476E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36000" bIns="72000" rtlCol="0" anchor="ctr"/>
          <a:lstStyle/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Detect under and over voltage of the external supply to </a:t>
            </a:r>
            <a:r>
              <a:rPr lang="en-US" sz="1600" dirty="0" smtClean="0">
                <a:solidFill>
                  <a:schemeClr val="bg1"/>
                </a:solidFill>
              </a:rPr>
              <a:t>avoid </a:t>
            </a:r>
            <a:r>
              <a:rPr lang="en-US" sz="1600" dirty="0">
                <a:solidFill>
                  <a:schemeClr val="bg1"/>
                </a:solidFill>
              </a:rPr>
              <a:t>malfunctions or permanent damage to the MCU</a:t>
            </a:r>
          </a:p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Recommended reaction: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Shut-down power supply rails to avoid </a:t>
            </a:r>
            <a:r>
              <a:rPr lang="en-US" sz="1600" dirty="0" smtClean="0">
                <a:solidFill>
                  <a:schemeClr val="bg1"/>
                </a:solidFill>
              </a:rPr>
              <a:t>damages; µC RESET, trigger ECU safe state</a:t>
            </a:r>
            <a:endParaRPr lang="en-US" sz="1400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483768" y="980728"/>
            <a:ext cx="6580903" cy="1057805"/>
          </a:xfrm>
          <a:prstGeom prst="wedgeRoundRectCallout">
            <a:avLst>
              <a:gd name="adj1" fmla="val -37644"/>
              <a:gd name="adj2" fmla="val 119552"/>
              <a:gd name="adj3" fmla="val 16667"/>
            </a:avLst>
          </a:prstGeom>
          <a:solidFill>
            <a:srgbClr val="23476E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36000" bIns="72000" rtlCol="0" anchor="ctr"/>
          <a:lstStyle/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Detect dependent failures which cause the function as well as the diagnostic to fail (e.g. failure on clock or power supply)</a:t>
            </a:r>
          </a:p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Recommended reaction: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Trigger </a:t>
            </a:r>
            <a:r>
              <a:rPr lang="en-US" sz="1600" dirty="0">
                <a:solidFill>
                  <a:schemeClr val="bg1"/>
                </a:solidFill>
              </a:rPr>
              <a:t>ECU safe </a:t>
            </a:r>
            <a:r>
              <a:rPr lang="en-US" sz="1600" dirty="0" smtClean="0">
                <a:solidFill>
                  <a:schemeClr val="bg1"/>
                </a:solidFill>
              </a:rPr>
              <a:t>state, µC RESET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730182" y="1988840"/>
            <a:ext cx="7395604" cy="1179506"/>
          </a:xfrm>
          <a:prstGeom prst="wedgeRoundRectCallout">
            <a:avLst>
              <a:gd name="adj1" fmla="val -224"/>
              <a:gd name="adj2" fmla="val 115676"/>
              <a:gd name="adj3" fmla="val 16667"/>
            </a:avLst>
          </a:prstGeom>
          <a:solidFill>
            <a:srgbClr val="23476E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36000" bIns="72000" rtlCol="0" anchor="ctr"/>
          <a:lstStyle/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FSP indicates an internal failure of the MCU, therefore the other outputs of the MCU cannot be trusted when the FSP is in fault state.</a:t>
            </a:r>
          </a:p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Recommended reaction: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Trigger </a:t>
            </a:r>
            <a:r>
              <a:rPr lang="en-US" sz="1600" dirty="0">
                <a:solidFill>
                  <a:schemeClr val="bg1"/>
                </a:solidFill>
              </a:rPr>
              <a:t>ECU safe </a:t>
            </a:r>
            <a:r>
              <a:rPr lang="en-US" sz="1600" dirty="0" smtClean="0">
                <a:solidFill>
                  <a:schemeClr val="bg1"/>
                </a:solidFill>
              </a:rPr>
              <a:t>state, µC RESET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87525" y="5591429"/>
            <a:ext cx="8280918" cy="807841"/>
          </a:xfrm>
          <a:prstGeom prst="wedgeRoundRectCallout">
            <a:avLst>
              <a:gd name="adj1" fmla="val 25713"/>
              <a:gd name="adj2" fmla="val -166354"/>
              <a:gd name="adj3" fmla="val 16667"/>
            </a:avLst>
          </a:prstGeom>
          <a:solidFill>
            <a:srgbClr val="23476E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36000" bIns="72000" rtlCol="0" anchor="ctr"/>
          <a:lstStyle/>
          <a:p>
            <a:pPr marL="373063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In case of failure condition, Safe State Control triggers RESET of µC and brings the application into a safe state (e.g. shut-down, phase separation, etc.)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8424" y="6669375"/>
            <a:ext cx="288036" cy="144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25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4" y="6675921"/>
            <a:ext cx="288036" cy="13090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283964" y="6669375"/>
            <a:ext cx="576072" cy="14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Safety Aspect of Verification [Post-Si Validation Scenario] External Safety</a:t>
            </a:r>
            <a:endParaRPr lang="en-SG" b="1" kern="0" dirty="0"/>
          </a:p>
        </p:txBody>
      </p:sp>
    </p:spTree>
    <p:extLst>
      <p:ext uri="{BB962C8B-B14F-4D97-AF65-F5344CB8AC3E}">
        <p14:creationId xmlns:p14="http://schemas.microsoft.com/office/powerpoint/2010/main" val="319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8424" y="6669375"/>
            <a:ext cx="288036" cy="144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26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50824" y="6669375"/>
            <a:ext cx="288036" cy="144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283964" y="6669375"/>
            <a:ext cx="576072" cy="14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188720"/>
            <a:ext cx="7223760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4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b="1" dirty="0" smtClean="0"/>
              <a:t>Extending </a:t>
            </a:r>
            <a:r>
              <a:rPr lang="en-US" b="1" dirty="0"/>
              <a:t>Fault injection </a:t>
            </a:r>
            <a:r>
              <a:rPr lang="en-US" b="1" dirty="0" smtClean="0"/>
              <a:t>: </a:t>
            </a:r>
            <a:r>
              <a:rPr lang="en-US" b="1" dirty="0"/>
              <a:t>Introducing fault injection in C-model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7323" y="1534382"/>
            <a:ext cx="7798977" cy="4526213"/>
            <a:chOff x="697323" y="1534382"/>
            <a:chExt cx="7798977" cy="4526213"/>
          </a:xfrm>
        </p:grpSpPr>
        <p:sp>
          <p:nvSpPr>
            <p:cNvPr id="15" name="Rectangle 14"/>
            <p:cNvSpPr/>
            <p:nvPr/>
          </p:nvSpPr>
          <p:spPr>
            <a:xfrm>
              <a:off x="874747" y="1534382"/>
              <a:ext cx="1166762" cy="11616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/>
                <a:t>User</a:t>
              </a:r>
              <a:endParaRPr lang="de-DE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6952" y="3743506"/>
              <a:ext cx="3758370" cy="23170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600" dirty="0" smtClean="0"/>
                <a:t>SystemC </a:t>
              </a:r>
            </a:p>
            <a:p>
              <a:r>
                <a:rPr lang="en-US" sz="1600" dirty="0" smtClean="0"/>
                <a:t>Environment</a:t>
              </a:r>
              <a:endParaRPr lang="de-DE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41821" y="4572000"/>
              <a:ext cx="1404779" cy="6342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System  Top</a:t>
              </a:r>
              <a:endParaRPr lang="de-DE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41823" y="5363882"/>
              <a:ext cx="1404777" cy="6336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</a:pPr>
              <a:r>
                <a:rPr lang="en-US" sz="1400" dirty="0" smtClean="0"/>
                <a:t>Verification Environment</a:t>
              </a:r>
              <a:endParaRPr lang="de-DE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25823" y="5587486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6239" y="5587488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58285" y="3877189"/>
              <a:ext cx="1221482" cy="63457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0"/>
                </a:spcBef>
              </a:pPr>
              <a:r>
                <a:rPr lang="en-US" sz="1400" dirty="0" smtClean="0"/>
                <a:t>SCFIT </a:t>
              </a:r>
            </a:p>
            <a:p>
              <a:pPr algn="ctr">
                <a:spcBef>
                  <a:spcPts val="0"/>
                </a:spcBef>
              </a:pPr>
              <a:r>
                <a:rPr lang="en-US" sz="1400" dirty="0" smtClean="0"/>
                <a:t>SC Module</a:t>
              </a:r>
              <a:endParaRPr lang="de-DE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25821" y="4918684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46600" y="4918684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67110" y="4919443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100"/>
            <p:cNvCxnSpPr>
              <a:stCxn id="19" idx="1"/>
              <a:endCxn id="22" idx="1"/>
            </p:cNvCxnSpPr>
            <p:nvPr/>
          </p:nvCxnSpPr>
          <p:spPr>
            <a:xfrm rot="10800000">
              <a:off x="3725821" y="5026684"/>
              <a:ext cx="2" cy="668802"/>
            </a:xfrm>
            <a:prstGeom prst="bentConnector3">
              <a:avLst>
                <a:gd name="adj1" fmla="val 1143010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100"/>
            <p:cNvCxnSpPr>
              <a:stCxn id="23" idx="3"/>
              <a:endCxn id="20" idx="3"/>
            </p:cNvCxnSpPr>
            <p:nvPr/>
          </p:nvCxnSpPr>
          <p:spPr>
            <a:xfrm flipH="1">
              <a:off x="5562239" y="5026684"/>
              <a:ext cx="361" cy="668804"/>
            </a:xfrm>
            <a:prstGeom prst="bentConnector3">
              <a:avLst>
                <a:gd name="adj1" fmla="val -633241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100"/>
            <p:cNvCxnSpPr>
              <a:stCxn id="22" idx="3"/>
              <a:endCxn id="24" idx="1"/>
            </p:cNvCxnSpPr>
            <p:nvPr/>
          </p:nvCxnSpPr>
          <p:spPr>
            <a:xfrm>
              <a:off x="3941821" y="5026684"/>
              <a:ext cx="725289" cy="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100"/>
            <p:cNvCxnSpPr>
              <a:stCxn id="24" idx="3"/>
              <a:endCxn id="23" idx="1"/>
            </p:cNvCxnSpPr>
            <p:nvPr/>
          </p:nvCxnSpPr>
          <p:spPr>
            <a:xfrm flipV="1">
              <a:off x="4883110" y="5026684"/>
              <a:ext cx="463490" cy="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ent-Up Arrow 28"/>
            <p:cNvSpPr/>
            <p:nvPr/>
          </p:nvSpPr>
          <p:spPr>
            <a:xfrm rot="10800000" flipH="1">
              <a:off x="3618421" y="4134395"/>
              <a:ext cx="951946" cy="361405"/>
            </a:xfrm>
            <a:prstGeom prst="bentUpArrow">
              <a:avLst>
                <a:gd name="adj1" fmla="val 24647"/>
                <a:gd name="adj2" fmla="val 31337"/>
                <a:gd name="adj3" fmla="val 4295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42067" y="2837463"/>
              <a:ext cx="1754231" cy="4530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Python API</a:t>
              </a:r>
              <a:endParaRPr lang="de-DE" sz="1600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2064543" y="1877501"/>
              <a:ext cx="756718" cy="25908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57157" y="1539959"/>
              <a:ext cx="2856210" cy="90604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US" sz="1600" dirty="0" smtClean="0"/>
                <a:t>Fault-Injection Modules</a:t>
              </a:r>
              <a:endParaRPr lang="de-DE" sz="1600" dirty="0"/>
            </a:p>
          </p:txBody>
        </p:sp>
        <p:sp>
          <p:nvSpPr>
            <p:cNvPr id="33" name="Flowchart: Multidocument 32"/>
            <p:cNvSpPr/>
            <p:nvPr/>
          </p:nvSpPr>
          <p:spPr>
            <a:xfrm>
              <a:off x="4383134" y="1853121"/>
              <a:ext cx="1254297" cy="533400"/>
            </a:xfrm>
            <a:prstGeom prst="flowChartMultidocumen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r>
                <a:rPr lang="en-US" sz="1000" dirty="0"/>
                <a:t>Fault-Injection Objects</a:t>
              </a:r>
              <a:endParaRPr lang="de-DE" sz="1000" dirty="0"/>
            </a:p>
          </p:txBody>
        </p:sp>
        <p:sp>
          <p:nvSpPr>
            <p:cNvPr id="34" name="Flowchart: Multidocument 33"/>
            <p:cNvSpPr/>
            <p:nvPr/>
          </p:nvSpPr>
          <p:spPr>
            <a:xfrm>
              <a:off x="2951256" y="1853121"/>
              <a:ext cx="1254297" cy="533400"/>
            </a:xfrm>
            <a:prstGeom prst="flowChartMultidocumen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r>
                <a:rPr lang="en-US" sz="1000" dirty="0"/>
                <a:t>Fault-Injection Processes</a:t>
              </a:r>
              <a:endParaRPr lang="de-DE" sz="1000" dirty="0"/>
            </a:p>
          </p:txBody>
        </p:sp>
        <p:cxnSp>
          <p:nvCxnSpPr>
            <p:cNvPr id="35" name="Straight Arrow Connector 19"/>
            <p:cNvCxnSpPr>
              <a:stCxn id="33" idx="2"/>
              <a:endCxn id="23" idx="0"/>
            </p:cNvCxnSpPr>
            <p:nvPr/>
          </p:nvCxnSpPr>
          <p:spPr>
            <a:xfrm rot="16200000" flipH="1">
              <a:off x="3912650" y="3376733"/>
              <a:ext cx="2552363" cy="531538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Arrow Connector 19"/>
            <p:cNvCxnSpPr>
              <a:stCxn id="33" idx="2"/>
              <a:endCxn id="24" idx="0"/>
            </p:cNvCxnSpPr>
            <p:nvPr/>
          </p:nvCxnSpPr>
          <p:spPr>
            <a:xfrm rot="5400000">
              <a:off x="3572525" y="3568906"/>
              <a:ext cx="2553122" cy="147952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Bent-Up Arrow 36"/>
            <p:cNvSpPr/>
            <p:nvPr/>
          </p:nvSpPr>
          <p:spPr>
            <a:xfrm rot="10800000" flipH="1">
              <a:off x="2065293" y="2386521"/>
              <a:ext cx="758773" cy="1420547"/>
            </a:xfrm>
            <a:prstGeom prst="bentUpArrow">
              <a:avLst>
                <a:gd name="adj1" fmla="val 19625"/>
                <a:gd name="adj2" fmla="val 31337"/>
                <a:gd name="adj3" fmla="val 4396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38" name="Bent-Up Arrow 37"/>
            <p:cNvSpPr/>
            <p:nvPr/>
          </p:nvSpPr>
          <p:spPr>
            <a:xfrm flipH="1">
              <a:off x="1089022" y="2743200"/>
              <a:ext cx="2766635" cy="2090373"/>
            </a:xfrm>
            <a:prstGeom prst="bentUpArrow">
              <a:avLst>
                <a:gd name="adj1" fmla="val 9035"/>
                <a:gd name="adj2" fmla="val 19995"/>
                <a:gd name="adj3" fmla="val 2291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742067" y="3290484"/>
              <a:ext cx="1754231" cy="4530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GDB</a:t>
              </a:r>
              <a:endParaRPr lang="de-DE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42066" y="1539958"/>
              <a:ext cx="1754231" cy="90604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SCFIT Simulation Kernel</a:t>
              </a:r>
              <a:endParaRPr lang="de-DE" sz="1600" dirty="0"/>
            </a:p>
          </p:txBody>
        </p:sp>
        <p:cxnSp>
          <p:nvCxnSpPr>
            <p:cNvPr id="41" name="Straight Arrow Connector 19"/>
            <p:cNvCxnSpPr>
              <a:stCxn id="34" idx="2"/>
              <a:endCxn id="21" idx="0"/>
            </p:cNvCxnSpPr>
            <p:nvPr/>
          </p:nvCxnSpPr>
          <p:spPr>
            <a:xfrm rot="5400000">
              <a:off x="2474671" y="2860676"/>
              <a:ext cx="1510868" cy="522158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Right Arrow 41"/>
            <p:cNvSpPr/>
            <p:nvPr/>
          </p:nvSpPr>
          <p:spPr>
            <a:xfrm rot="10800000" flipH="1">
              <a:off x="5751162" y="1768559"/>
              <a:ext cx="952804" cy="351262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43" name="Up-Down Arrow 42"/>
            <p:cNvSpPr/>
            <p:nvPr/>
          </p:nvSpPr>
          <p:spPr>
            <a:xfrm>
              <a:off x="7538172" y="2476007"/>
              <a:ext cx="162020" cy="333594"/>
            </a:xfrm>
            <a:prstGeom prst="up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44" name="Up-Down Arrow 43"/>
            <p:cNvSpPr/>
            <p:nvPr/>
          </p:nvSpPr>
          <p:spPr>
            <a:xfrm>
              <a:off x="7523184" y="3785189"/>
              <a:ext cx="191993" cy="610601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7323" y="2140492"/>
              <a:ext cx="200055" cy="37446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de-DE" sz="100" dirty="0"/>
                <a:t>http://www.coldmoonsoftware.com/HappyUser2.png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42067" y="4436123"/>
              <a:ext cx="1754233" cy="9060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SystemC Simulator</a:t>
              </a:r>
              <a:endParaRPr lang="de-DE" sz="1600" dirty="0"/>
            </a:p>
          </p:txBody>
        </p:sp>
        <p:sp>
          <p:nvSpPr>
            <p:cNvPr id="47" name="Left-Right Arrow 46"/>
            <p:cNvSpPr/>
            <p:nvPr/>
          </p:nvSpPr>
          <p:spPr>
            <a:xfrm>
              <a:off x="5917401" y="4771894"/>
              <a:ext cx="794569" cy="255549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cxnSp>
          <p:nvCxnSpPr>
            <p:cNvPr id="48" name="Straight Arrow Connector 19"/>
            <p:cNvCxnSpPr>
              <a:stCxn id="33" idx="2"/>
              <a:endCxn id="22" idx="0"/>
            </p:cNvCxnSpPr>
            <p:nvPr/>
          </p:nvCxnSpPr>
          <p:spPr>
            <a:xfrm rot="5400000">
              <a:off x="3102261" y="3097882"/>
              <a:ext cx="2552363" cy="1089241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49" name="Picture 2" descr="C:\Users\tabacaru\Desktop\pic2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97" y="1906090"/>
              <a:ext cx="1155878" cy="7905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37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Acknowledgements/ References</a:t>
            </a:r>
            <a:endParaRPr lang="en-SG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0824" y="907951"/>
            <a:ext cx="8641655" cy="5113337"/>
          </a:xfrm>
          <a:prstGeom prst="rect">
            <a:avLst/>
          </a:prstGeom>
        </p:spPr>
        <p:txBody>
          <a:bodyPr/>
          <a:lstStyle>
            <a:lvl1pPr marL="288000" indent="-288000" algn="l" rtl="0" eaLnBrk="1" fontAlgn="base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20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576000" indent="-288000" algn="l" rtl="0" eaLnBrk="1" fontAlgn="base" hangingPunct="1"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864000" indent="-28800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itchFamily="34" charset="0"/>
              <a:buChar char="–"/>
              <a:defRPr sz="1800" baseline="0">
                <a:solidFill>
                  <a:schemeClr val="tx1"/>
                </a:solidFill>
                <a:latin typeface="Verdana" pitchFamily="34" charset="0"/>
              </a:defRPr>
            </a:lvl3pPr>
            <a:lvl4pPr marL="1080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600" baseline="0">
                <a:solidFill>
                  <a:schemeClr val="tx1"/>
                </a:solidFill>
                <a:latin typeface="Verdana" pitchFamily="34" charset="0"/>
              </a:defRPr>
            </a:lvl4pPr>
            <a:lvl5pPr marL="1296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400" baseline="0">
                <a:solidFill>
                  <a:schemeClr val="tx1"/>
                </a:solidFill>
                <a:latin typeface="Verdana" pitchFamily="34" charset="0"/>
              </a:defRPr>
            </a:lvl5pPr>
            <a:lvl6pPr marL="1296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None/>
              <a:defRPr sz="1400" baseline="0">
                <a:solidFill>
                  <a:schemeClr val="tx1"/>
                </a:solidFill>
                <a:latin typeface="Verdana" pitchFamily="3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pPr marL="3600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kern="0" dirty="0"/>
              <a:t>High Speed Models for Automotive Microcontrollers: </a:t>
            </a:r>
            <a:br>
              <a:rPr lang="en-US" sz="1800" kern="0" dirty="0"/>
            </a:br>
            <a:r>
              <a:rPr lang="en-US" sz="1800" kern="0" dirty="0"/>
              <a:t>Verification of the </a:t>
            </a:r>
            <a:r>
              <a:rPr lang="en-US" sz="1800" kern="0" dirty="0"/>
              <a:t>TriCore</a:t>
            </a:r>
            <a:r>
              <a:rPr lang="en-US" sz="1800" kern="0" dirty="0"/>
              <a:t> AUDO FUTURE TC1797 Virtual </a:t>
            </a:r>
            <a:r>
              <a:rPr lang="en-US" sz="1800" kern="0" dirty="0" smtClean="0"/>
              <a:t>Prototype. DAC Infineon Synopsys Poster.</a:t>
            </a:r>
          </a:p>
          <a:p>
            <a:pPr marL="36000" lvl="1" indent="0">
              <a:spcAft>
                <a:spcPts val="0"/>
              </a:spcAft>
              <a:buNone/>
            </a:pPr>
            <a:r>
              <a:rPr lang="en-US" altLang="en-US" sz="1400" i="1" dirty="0"/>
              <a:t>Jens </a:t>
            </a:r>
            <a:r>
              <a:rPr lang="en-US" altLang="en-US" sz="1400" i="1" dirty="0" smtClean="0"/>
              <a:t>Harnisch, Albrecht Mayer, Robert </a:t>
            </a:r>
            <a:r>
              <a:rPr lang="en-US" altLang="en-US" sz="1400" i="1" dirty="0" smtClean="0"/>
              <a:t>Schwencker</a:t>
            </a:r>
            <a:r>
              <a:rPr lang="en-US" altLang="en-US" sz="1400" i="1" dirty="0" smtClean="0"/>
              <a:t>,</a:t>
            </a:r>
            <a:r>
              <a:rPr lang="en-US" altLang="en-US" sz="1400" i="1" dirty="0"/>
              <a:t> Kesavan Prasanna, </a:t>
            </a:r>
            <a:r>
              <a:rPr lang="en-US" altLang="en-US" sz="1400" i="1" dirty="0" smtClean="0"/>
              <a:t>Sasidharan Prasanth, </a:t>
            </a:r>
            <a:r>
              <a:rPr lang="en-US" altLang="en-US" sz="1400" i="1" dirty="0"/>
              <a:t>Diamantino</a:t>
            </a:r>
            <a:r>
              <a:rPr lang="en-US" altLang="en-US" sz="1400" i="1" dirty="0"/>
              <a:t> </a:t>
            </a:r>
            <a:r>
              <a:rPr lang="en-US" altLang="en-US" sz="1400" i="1" dirty="0" smtClean="0"/>
              <a:t>Goncalves</a:t>
            </a:r>
            <a:r>
              <a:rPr lang="en-US" altLang="en-US" sz="1400" i="1" dirty="0" smtClean="0"/>
              <a:t>, </a:t>
            </a:r>
            <a:r>
              <a:rPr lang="en-US" altLang="en-US" sz="1400" i="1" dirty="0"/>
              <a:t>Martin </a:t>
            </a:r>
            <a:r>
              <a:rPr lang="en-US" altLang="en-US" sz="1400" i="1" dirty="0" smtClean="0"/>
              <a:t>Schnieringer</a:t>
            </a:r>
            <a:endParaRPr lang="en-US" altLang="en-US" sz="1400" i="1" dirty="0" smtClean="0"/>
          </a:p>
          <a:p>
            <a:pPr marL="36000" lvl="1" indent="0">
              <a:spcAft>
                <a:spcPts val="0"/>
              </a:spcAft>
              <a:buNone/>
            </a:pPr>
            <a:endParaRPr lang="en-US" sz="1800" kern="0" dirty="0"/>
          </a:p>
          <a:p>
            <a:pPr marL="3600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Development of an Electrical Motor Control based on a </a:t>
            </a:r>
            <a:r>
              <a:rPr lang="en-US" sz="1800" dirty="0" smtClean="0"/>
              <a:t>VSP. SNUG, Germany 2012.</a:t>
            </a:r>
          </a:p>
          <a:p>
            <a:pPr marL="36000" lvl="1" indent="0">
              <a:spcAft>
                <a:spcPts val="0"/>
              </a:spcAft>
              <a:buNone/>
            </a:pPr>
            <a:r>
              <a:rPr lang="en-US" sz="1400" i="1" dirty="0" smtClean="0"/>
              <a:t>Dian </a:t>
            </a:r>
            <a:r>
              <a:rPr lang="en-US" sz="1400" i="1" dirty="0" smtClean="0"/>
              <a:t>Nugraha</a:t>
            </a:r>
            <a:r>
              <a:rPr lang="en-US" sz="1400" i="1" dirty="0" smtClean="0"/>
              <a:t>, Jens </a:t>
            </a:r>
            <a:r>
              <a:rPr lang="en-US" sz="1400" i="1" dirty="0"/>
              <a:t>Harnisch, Kesavan </a:t>
            </a:r>
            <a:r>
              <a:rPr lang="en-US" sz="1400" i="1" dirty="0" smtClean="0"/>
              <a:t>Prasanna K, Albrecht M, </a:t>
            </a:r>
            <a:r>
              <a:rPr lang="en-US" sz="1400" i="1" dirty="0"/>
              <a:t>Sasidharan </a:t>
            </a:r>
            <a:r>
              <a:rPr lang="en-US" sz="1400" i="1" dirty="0" smtClean="0"/>
              <a:t>P, </a:t>
            </a:r>
            <a:r>
              <a:rPr lang="en-US" sz="1400" i="1" dirty="0"/>
              <a:t>Radovan </a:t>
            </a:r>
            <a:r>
              <a:rPr lang="en-US" sz="1400" i="1" dirty="0" smtClean="0"/>
              <a:t>V</a:t>
            </a:r>
          </a:p>
          <a:p>
            <a:pPr marL="36000" lvl="1" indent="0">
              <a:spcAft>
                <a:spcPts val="0"/>
              </a:spcAft>
              <a:buNone/>
            </a:pPr>
            <a:endParaRPr lang="en-US" sz="1400" i="1" dirty="0" smtClean="0"/>
          </a:p>
          <a:p>
            <a:pPr marL="3600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ATV17 Power Supply TLF35584 </a:t>
            </a:r>
            <a:r>
              <a:rPr lang="en-GB" sz="1800" dirty="0" smtClean="0"/>
              <a:t>Handling. </a:t>
            </a:r>
            <a:r>
              <a:rPr lang="en-GB" sz="1400" i="1" dirty="0"/>
              <a:t>Tomislav</a:t>
            </a:r>
            <a:r>
              <a:rPr lang="en-GB" sz="1400" i="1" dirty="0"/>
              <a:t> </a:t>
            </a:r>
            <a:r>
              <a:rPr lang="en-GB" sz="1400" i="1" dirty="0" smtClean="0"/>
              <a:t>Garaca</a:t>
            </a:r>
            <a:endParaRPr lang="en-GB" sz="1400" i="1" dirty="0"/>
          </a:p>
          <a:p>
            <a:pPr marL="3600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600" dirty="0" smtClean="0"/>
              <a:t>C-Model Verification.</a:t>
            </a:r>
            <a:r>
              <a:rPr lang="en-GB" sz="1400" i="1" dirty="0" smtClean="0"/>
              <a:t> </a:t>
            </a:r>
            <a:r>
              <a:rPr lang="en-US" altLang="en-US" sz="1400" i="1" dirty="0"/>
              <a:t>Sasidharan Prasanth</a:t>
            </a:r>
            <a:r>
              <a:rPr lang="en-GB" sz="1400" i="1" dirty="0" smtClean="0"/>
              <a:t> </a:t>
            </a:r>
            <a:endParaRPr lang="en-US" sz="1400" i="1" dirty="0"/>
          </a:p>
          <a:p>
            <a:pPr marL="3600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kern="0" dirty="0" smtClean="0"/>
              <a:t>Directed-Fault Injection, IFAP </a:t>
            </a:r>
            <a:r>
              <a:rPr lang="en-US" sz="1800" kern="0" dirty="0" smtClean="0"/>
              <a:t>Innovation </a:t>
            </a:r>
            <a:r>
              <a:rPr lang="en-US" sz="1800" kern="0" dirty="0" smtClean="0"/>
              <a:t>Week Poster.</a:t>
            </a:r>
            <a:r>
              <a:rPr lang="en-SG" sz="2400" b="1" dirty="0">
                <a:solidFill>
                  <a:schemeClr val="accent3"/>
                </a:solidFill>
              </a:rPr>
              <a:t> </a:t>
            </a:r>
            <a:endParaRPr lang="en-SG" sz="2400" b="1" dirty="0" smtClean="0">
              <a:solidFill>
                <a:schemeClr val="accent3"/>
              </a:solidFill>
            </a:endParaRPr>
          </a:p>
          <a:p>
            <a:pPr marL="36000" indent="0" algn="ctr">
              <a:spcAft>
                <a:spcPts val="0"/>
              </a:spcAft>
              <a:buClr>
                <a:srgbClr val="E30034"/>
              </a:buClr>
              <a:buNone/>
            </a:pPr>
            <a:r>
              <a:rPr lang="en-SG" sz="1400" i="1" dirty="0" smtClean="0"/>
              <a:t>  Kiran </a:t>
            </a:r>
            <a:r>
              <a:rPr lang="en-SG" sz="1400" i="1" dirty="0"/>
              <a:t>Kumar Bandlamudi , Ranga Kadambi, Gaurav Jain, Goh Wei </a:t>
            </a:r>
            <a:r>
              <a:rPr lang="en-SG" sz="1400" i="1" dirty="0" smtClean="0"/>
              <a:t>Chuan,Karthik</a:t>
            </a:r>
            <a:r>
              <a:rPr lang="en-SG" sz="1400" i="1" dirty="0" smtClean="0"/>
              <a:t> </a:t>
            </a:r>
            <a:r>
              <a:rPr lang="en-SG" sz="1400" i="1" dirty="0"/>
              <a:t>K, </a:t>
            </a:r>
            <a:r>
              <a:rPr lang="en-SG" sz="1400" i="1" dirty="0" smtClean="0"/>
              <a:t>Punnaiah</a:t>
            </a:r>
            <a:r>
              <a:rPr lang="en-SG" sz="1400" i="1" dirty="0"/>
              <a:t>, </a:t>
            </a:r>
            <a:r>
              <a:rPr lang="en-SG" sz="1400" i="1" dirty="0" smtClean="0"/>
              <a:t>Shivasmon</a:t>
            </a:r>
            <a:r>
              <a:rPr lang="en-SG" sz="1400" i="1" dirty="0"/>
              <a:t>, Praveen,  </a:t>
            </a:r>
            <a:r>
              <a:rPr lang="en-SG" sz="1400" i="1" dirty="0" smtClean="0"/>
              <a:t>Ashish</a:t>
            </a:r>
          </a:p>
          <a:p>
            <a:pPr marL="36000" lvl="1" indent="-2857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ATV17 Power Supply TLF35584 Handling</a:t>
            </a:r>
            <a:r>
              <a:rPr lang="en-GB" dirty="0"/>
              <a:t>. </a:t>
            </a:r>
            <a:r>
              <a:rPr lang="en-GB" sz="1400" i="1" dirty="0"/>
              <a:t>Tomislav</a:t>
            </a:r>
            <a:r>
              <a:rPr lang="en-GB" sz="1400" i="1" dirty="0"/>
              <a:t> </a:t>
            </a:r>
            <a:r>
              <a:rPr lang="en-GB" sz="1400" i="1" dirty="0" smtClean="0"/>
              <a:t>Garaca</a:t>
            </a:r>
            <a:endParaRPr lang="en-GB" sz="1400" i="1" dirty="0" smtClean="0"/>
          </a:p>
          <a:p>
            <a:pPr marL="36000" lvl="1" indent="-2857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N" sz="1800" dirty="0"/>
              <a:t>Runtime </a:t>
            </a:r>
            <a:r>
              <a:rPr lang="en-IN" sz="1800" dirty="0" smtClean="0"/>
              <a:t>Fault Injection </a:t>
            </a:r>
            <a:r>
              <a:rPr lang="en-IN" sz="1800" dirty="0"/>
              <a:t>Tool for Executable </a:t>
            </a:r>
            <a:r>
              <a:rPr lang="en-IN" sz="1800" dirty="0"/>
              <a:t>SystemC</a:t>
            </a:r>
            <a:r>
              <a:rPr lang="en-IN" sz="1800" dirty="0"/>
              <a:t> </a:t>
            </a:r>
            <a:r>
              <a:rPr lang="en-IN" sz="1800" dirty="0" smtClean="0"/>
              <a:t>Models. DVCON14</a:t>
            </a:r>
          </a:p>
          <a:p>
            <a:pPr marL="36000" lvl="1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en-IN" sz="1800" i="1" dirty="0"/>
              <a:t> </a:t>
            </a:r>
            <a:r>
              <a:rPr lang="en-IN" sz="1800" i="1" dirty="0" smtClean="0"/>
              <a:t>  </a:t>
            </a:r>
            <a:r>
              <a:rPr lang="en-IN" sz="1400" i="1" dirty="0" smtClean="0"/>
              <a:t>B</a:t>
            </a:r>
            <a:r>
              <a:rPr lang="en-IN" sz="1400" i="1" dirty="0"/>
              <a:t>.-A. </a:t>
            </a:r>
            <a:r>
              <a:rPr lang="en-IN" sz="1400" i="1" dirty="0"/>
              <a:t>Tabacaru,M</a:t>
            </a:r>
            <a:r>
              <a:rPr lang="en-IN" sz="1400" i="1" dirty="0"/>
              <a:t>. </a:t>
            </a:r>
            <a:r>
              <a:rPr lang="en-IN" sz="1400" i="1" dirty="0"/>
              <a:t>Chaari</a:t>
            </a:r>
            <a:r>
              <a:rPr lang="en-US" sz="1400" i="1" dirty="0"/>
              <a:t>, </a:t>
            </a:r>
            <a:r>
              <a:rPr lang="en-IN" sz="1400" i="1" dirty="0"/>
              <a:t>W. Ecker, T. </a:t>
            </a:r>
            <a:r>
              <a:rPr lang="en-IN" sz="1400" i="1" dirty="0" smtClean="0"/>
              <a:t>Kruse</a:t>
            </a:r>
          </a:p>
          <a:p>
            <a:pPr marL="321750" lvl="1" indent="-2857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N" sz="1800" dirty="0"/>
              <a:t>Application Based Verification</a:t>
            </a:r>
            <a:r>
              <a:rPr lang="en-IN" sz="1400" i="1" dirty="0" smtClean="0"/>
              <a:t>. Sesha, Hironori Tanaka</a:t>
            </a:r>
          </a:p>
          <a:p>
            <a:pPr marL="36000" lvl="1" indent="0">
              <a:spcAft>
                <a:spcPts val="0"/>
              </a:spcAft>
              <a:buClr>
                <a:schemeClr val="tx1"/>
              </a:buClr>
              <a:buNone/>
            </a:pPr>
            <a:r>
              <a:rPr lang="en-IN" sz="1400" i="1" dirty="0" smtClean="0"/>
              <a:t>Thanks </a:t>
            </a:r>
            <a:r>
              <a:rPr lang="en-IN" sz="1400" i="1" dirty="0" smtClean="0"/>
              <a:t>to Sesha Pammi, </a:t>
            </a:r>
            <a:r>
              <a:rPr lang="en-GB" sz="1400" dirty="0"/>
              <a:t>Sasidharan Prasanth, Singh </a:t>
            </a:r>
            <a:r>
              <a:rPr lang="en-GB" sz="1400" dirty="0" smtClean="0"/>
              <a:t>Simranjit,</a:t>
            </a:r>
            <a:r>
              <a:rPr lang="en-GB" sz="1400" dirty="0"/>
              <a:t> Harnisch Jens, </a:t>
            </a:r>
            <a:r>
              <a:rPr lang="en-GB" sz="1400" dirty="0" smtClean="0"/>
              <a:t>Ajay Goyal and </a:t>
            </a:r>
            <a:r>
              <a:rPr lang="en-SG" sz="1400" i="1" dirty="0"/>
              <a:t>Kiran Kumar </a:t>
            </a:r>
            <a:r>
              <a:rPr lang="en-SG" sz="1400" i="1" dirty="0" smtClean="0"/>
              <a:t>Bandlamudi .</a:t>
            </a:r>
            <a:endParaRPr lang="en-GB" sz="1200" i="1" dirty="0"/>
          </a:p>
          <a:p>
            <a:pPr marL="36000" indent="-342900">
              <a:spcAft>
                <a:spcPts val="0"/>
              </a:spcAft>
              <a:buClr>
                <a:srgbClr val="E30034"/>
              </a:buClr>
              <a:buFont typeface="+mj-lt"/>
              <a:buAutoNum type="arabicPeriod"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595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b="1" dirty="0" smtClean="0"/>
              <a:t>Next Generation Automotive SoC are Complex with lot of Electronic (H/W) and increasing Software content.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Ensuring Quality and Safety are key to success in global arena.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We need to go beyond traditional Approach of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28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6"/>
            <a:ext cx="319254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Gen Automotive SoC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pic>
        <p:nvPicPr>
          <p:cNvPr id="7" name="Content Placeholder 6">
            <a:hlinkClick r:id="rId3" action="ppaction://hlinkfile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1867399"/>
            <a:ext cx="5143500" cy="32194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47" y="1219327"/>
            <a:ext cx="4240116" cy="20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20464" r="29680" b="13180"/>
          <a:stretch/>
        </p:blipFill>
        <p:spPr bwMode="auto">
          <a:xfrm>
            <a:off x="4918347" y="3307558"/>
            <a:ext cx="4159757" cy="26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-1" y="5106085"/>
            <a:ext cx="491834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Features</a:t>
            </a:r>
            <a:r>
              <a:rPr lang="en-US" sz="14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, Increased SW </a:t>
            </a:r>
            <a:r>
              <a:rPr lang="en-US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content, Interaction between different components </a:t>
            </a:r>
            <a:endParaRPr lang="en-SG" sz="14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03648" y="5517232"/>
            <a:ext cx="2806859" cy="11003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sz="16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Increase in Complexity. </a:t>
            </a:r>
          </a:p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tabLst/>
            </a:pPr>
            <a:r>
              <a:rPr lang="en-US" sz="16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Concerns : </a:t>
            </a: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AutoNum type="arabicPeriod"/>
              <a:tabLst/>
            </a:pPr>
            <a:r>
              <a:rPr lang="en-US" sz="16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Quality and </a:t>
            </a: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AutoNum type="arabicPeriod"/>
              <a:tabLst/>
            </a:pPr>
            <a:r>
              <a:rPr lang="en-US" sz="16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Safety</a:t>
            </a:r>
            <a:endParaRPr lang="en-SG" sz="1600" b="1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Demand for System or Holistic Verification View point to ensure Quality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C-Model /Virtual System Platform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Marrying the VP and RTL verification Environment: Maximize Synergy and Promote Reuse.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3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Known Usage/Benefits of C-model/VPS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grpSp>
        <p:nvGrpSpPr>
          <p:cNvPr id="7" name="Group 1043"/>
          <p:cNvGrpSpPr>
            <a:grpSpLocks/>
          </p:cNvGrpSpPr>
          <p:nvPr/>
        </p:nvGrpSpPr>
        <p:grpSpPr bwMode="auto">
          <a:xfrm>
            <a:off x="323528" y="1340768"/>
            <a:ext cx="3863277" cy="797562"/>
            <a:chOff x="196" y="853"/>
            <a:chExt cx="2828" cy="1089"/>
          </a:xfrm>
        </p:grpSpPr>
        <p:sp>
          <p:nvSpPr>
            <p:cNvPr id="8" name="Line 1029"/>
            <p:cNvSpPr>
              <a:spLocks noChangeShapeType="1"/>
            </p:cNvSpPr>
            <p:nvPr/>
          </p:nvSpPr>
          <p:spPr bwMode="auto">
            <a:xfrm>
              <a:off x="259" y="922"/>
              <a:ext cx="0" cy="8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Line 1030"/>
            <p:cNvSpPr>
              <a:spLocks noChangeShapeType="1"/>
            </p:cNvSpPr>
            <p:nvPr/>
          </p:nvSpPr>
          <p:spPr bwMode="auto">
            <a:xfrm>
              <a:off x="257" y="1803"/>
              <a:ext cx="26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Freeform 1031"/>
            <p:cNvSpPr>
              <a:spLocks/>
            </p:cNvSpPr>
            <p:nvPr/>
          </p:nvSpPr>
          <p:spPr bwMode="auto">
            <a:xfrm>
              <a:off x="267" y="1005"/>
              <a:ext cx="2156" cy="786"/>
            </a:xfrm>
            <a:custGeom>
              <a:avLst/>
              <a:gdLst>
                <a:gd name="T0" fmla="*/ 0 w 2156"/>
                <a:gd name="T1" fmla="*/ 785 h 786"/>
                <a:gd name="T2" fmla="*/ 229 w 2156"/>
                <a:gd name="T3" fmla="*/ 779 h 786"/>
                <a:gd name="T4" fmla="*/ 454 w 2156"/>
                <a:gd name="T5" fmla="*/ 767 h 786"/>
                <a:gd name="T6" fmla="*/ 675 w 2156"/>
                <a:gd name="T7" fmla="*/ 753 h 786"/>
                <a:gd name="T8" fmla="*/ 779 w 2156"/>
                <a:gd name="T9" fmla="*/ 741 h 786"/>
                <a:gd name="T10" fmla="*/ 884 w 2156"/>
                <a:gd name="T11" fmla="*/ 727 h 786"/>
                <a:gd name="T12" fmla="*/ 1082 w 2156"/>
                <a:gd name="T13" fmla="*/ 697 h 786"/>
                <a:gd name="T14" fmla="*/ 1178 w 2156"/>
                <a:gd name="T15" fmla="*/ 683 h 786"/>
                <a:gd name="T16" fmla="*/ 1271 w 2156"/>
                <a:gd name="T17" fmla="*/ 665 h 786"/>
                <a:gd name="T18" fmla="*/ 1364 w 2156"/>
                <a:gd name="T19" fmla="*/ 645 h 786"/>
                <a:gd name="T20" fmla="*/ 1454 w 2156"/>
                <a:gd name="T21" fmla="*/ 619 h 786"/>
                <a:gd name="T22" fmla="*/ 1539 w 2156"/>
                <a:gd name="T23" fmla="*/ 584 h 786"/>
                <a:gd name="T24" fmla="*/ 1620 w 2156"/>
                <a:gd name="T25" fmla="*/ 543 h 786"/>
                <a:gd name="T26" fmla="*/ 1698 w 2156"/>
                <a:gd name="T27" fmla="*/ 493 h 786"/>
                <a:gd name="T28" fmla="*/ 1767 w 2156"/>
                <a:gd name="T29" fmla="*/ 438 h 786"/>
                <a:gd name="T30" fmla="*/ 1837 w 2156"/>
                <a:gd name="T31" fmla="*/ 374 h 786"/>
                <a:gd name="T32" fmla="*/ 1907 w 2156"/>
                <a:gd name="T33" fmla="*/ 307 h 786"/>
                <a:gd name="T34" fmla="*/ 1969 w 2156"/>
                <a:gd name="T35" fmla="*/ 234 h 786"/>
                <a:gd name="T36" fmla="*/ 2031 w 2156"/>
                <a:gd name="T37" fmla="*/ 158 h 786"/>
                <a:gd name="T38" fmla="*/ 2155 w 2156"/>
                <a:gd name="T39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56" h="786">
                  <a:moveTo>
                    <a:pt x="0" y="785"/>
                  </a:moveTo>
                  <a:lnTo>
                    <a:pt x="229" y="779"/>
                  </a:lnTo>
                  <a:lnTo>
                    <a:pt x="454" y="767"/>
                  </a:lnTo>
                  <a:lnTo>
                    <a:pt x="675" y="753"/>
                  </a:lnTo>
                  <a:lnTo>
                    <a:pt x="779" y="741"/>
                  </a:lnTo>
                  <a:lnTo>
                    <a:pt x="884" y="727"/>
                  </a:lnTo>
                  <a:lnTo>
                    <a:pt x="1082" y="697"/>
                  </a:lnTo>
                  <a:lnTo>
                    <a:pt x="1178" y="683"/>
                  </a:lnTo>
                  <a:lnTo>
                    <a:pt x="1271" y="665"/>
                  </a:lnTo>
                  <a:lnTo>
                    <a:pt x="1364" y="645"/>
                  </a:lnTo>
                  <a:lnTo>
                    <a:pt x="1454" y="619"/>
                  </a:lnTo>
                  <a:lnTo>
                    <a:pt x="1539" y="584"/>
                  </a:lnTo>
                  <a:lnTo>
                    <a:pt x="1620" y="543"/>
                  </a:lnTo>
                  <a:lnTo>
                    <a:pt x="1698" y="493"/>
                  </a:lnTo>
                  <a:lnTo>
                    <a:pt x="1767" y="438"/>
                  </a:lnTo>
                  <a:lnTo>
                    <a:pt x="1837" y="374"/>
                  </a:lnTo>
                  <a:lnTo>
                    <a:pt x="1907" y="307"/>
                  </a:lnTo>
                  <a:lnTo>
                    <a:pt x="1969" y="234"/>
                  </a:lnTo>
                  <a:lnTo>
                    <a:pt x="2031" y="158"/>
                  </a:lnTo>
                  <a:lnTo>
                    <a:pt x="2155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Line 1032"/>
            <p:cNvSpPr>
              <a:spLocks noChangeShapeType="1"/>
            </p:cNvSpPr>
            <p:nvPr/>
          </p:nvSpPr>
          <p:spPr bwMode="auto">
            <a:xfrm flipV="1">
              <a:off x="501" y="1677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Line 1033"/>
            <p:cNvSpPr>
              <a:spLocks noChangeShapeType="1"/>
            </p:cNvSpPr>
            <p:nvPr/>
          </p:nvSpPr>
          <p:spPr bwMode="auto">
            <a:xfrm flipV="1">
              <a:off x="2729" y="1677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Line 1034"/>
            <p:cNvSpPr>
              <a:spLocks noChangeShapeType="1"/>
            </p:cNvSpPr>
            <p:nvPr/>
          </p:nvSpPr>
          <p:spPr bwMode="auto">
            <a:xfrm flipV="1">
              <a:off x="1058" y="1677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Line 1035"/>
            <p:cNvSpPr>
              <a:spLocks noChangeShapeType="1"/>
            </p:cNvSpPr>
            <p:nvPr/>
          </p:nvSpPr>
          <p:spPr bwMode="auto">
            <a:xfrm flipV="1">
              <a:off x="1615" y="1677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Line 1036"/>
            <p:cNvSpPr>
              <a:spLocks noChangeShapeType="1"/>
            </p:cNvSpPr>
            <p:nvPr/>
          </p:nvSpPr>
          <p:spPr bwMode="auto">
            <a:xfrm flipV="1">
              <a:off x="2172" y="1677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Rectangle 1037"/>
            <p:cNvSpPr>
              <a:spLocks noChangeArrowheads="1"/>
            </p:cNvSpPr>
            <p:nvPr/>
          </p:nvSpPr>
          <p:spPr bwMode="auto">
            <a:xfrm>
              <a:off x="831" y="853"/>
              <a:ext cx="12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Cost of Design Errors</a:t>
              </a:r>
            </a:p>
          </p:txBody>
        </p:sp>
        <p:sp>
          <p:nvSpPr>
            <p:cNvPr id="17" name="Rectangle 1038"/>
            <p:cNvSpPr>
              <a:spLocks noChangeArrowheads="1"/>
            </p:cNvSpPr>
            <p:nvPr/>
          </p:nvSpPr>
          <p:spPr bwMode="auto">
            <a:xfrm>
              <a:off x="196" y="1788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18" name="Rectangle 1039"/>
            <p:cNvSpPr>
              <a:spLocks noChangeArrowheads="1"/>
            </p:cNvSpPr>
            <p:nvPr/>
          </p:nvSpPr>
          <p:spPr bwMode="auto">
            <a:xfrm>
              <a:off x="876" y="1788"/>
              <a:ext cx="3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Design</a:t>
              </a:r>
            </a:p>
          </p:txBody>
        </p:sp>
        <p:sp>
          <p:nvSpPr>
            <p:cNvPr id="19" name="Rectangle 1040"/>
            <p:cNvSpPr>
              <a:spLocks noChangeArrowheads="1"/>
            </p:cNvSpPr>
            <p:nvPr/>
          </p:nvSpPr>
          <p:spPr bwMode="auto">
            <a:xfrm>
              <a:off x="1293" y="1788"/>
              <a:ext cx="6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20" name="Rectangle 1041"/>
            <p:cNvSpPr>
              <a:spLocks noChangeArrowheads="1"/>
            </p:cNvSpPr>
            <p:nvPr/>
          </p:nvSpPr>
          <p:spPr bwMode="auto">
            <a:xfrm>
              <a:off x="2046" y="1788"/>
              <a:ext cx="2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Test</a:t>
              </a:r>
            </a:p>
          </p:txBody>
        </p:sp>
        <p:sp>
          <p:nvSpPr>
            <p:cNvPr id="21" name="Rectangle 1042"/>
            <p:cNvSpPr>
              <a:spLocks noChangeArrowheads="1"/>
            </p:cNvSpPr>
            <p:nvPr/>
          </p:nvSpPr>
          <p:spPr bwMode="auto">
            <a:xfrm>
              <a:off x="2463" y="1788"/>
              <a:ext cx="5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Manufacture</a:t>
              </a:r>
            </a:p>
          </p:txBody>
        </p:sp>
      </p:grpSp>
      <p:grpSp>
        <p:nvGrpSpPr>
          <p:cNvPr id="22" name="Group 1061"/>
          <p:cNvGrpSpPr>
            <a:grpSpLocks/>
          </p:cNvGrpSpPr>
          <p:nvPr/>
        </p:nvGrpSpPr>
        <p:grpSpPr bwMode="auto">
          <a:xfrm>
            <a:off x="323528" y="2397742"/>
            <a:ext cx="3863277" cy="818069"/>
            <a:chOff x="201" y="1984"/>
            <a:chExt cx="2828" cy="1117"/>
          </a:xfrm>
        </p:grpSpPr>
        <p:sp>
          <p:nvSpPr>
            <p:cNvPr id="23" name="Line 1044"/>
            <p:cNvSpPr>
              <a:spLocks noChangeShapeType="1"/>
            </p:cNvSpPr>
            <p:nvPr/>
          </p:nvSpPr>
          <p:spPr bwMode="auto">
            <a:xfrm>
              <a:off x="264" y="2081"/>
              <a:ext cx="0" cy="8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Line 1045"/>
            <p:cNvSpPr>
              <a:spLocks noChangeShapeType="1"/>
            </p:cNvSpPr>
            <p:nvPr/>
          </p:nvSpPr>
          <p:spPr bwMode="auto">
            <a:xfrm>
              <a:off x="262" y="2962"/>
              <a:ext cx="26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Line 1046"/>
            <p:cNvSpPr>
              <a:spLocks noChangeShapeType="1"/>
            </p:cNvSpPr>
            <p:nvPr/>
          </p:nvSpPr>
          <p:spPr bwMode="auto">
            <a:xfrm flipV="1">
              <a:off x="506" y="283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Line 1047"/>
            <p:cNvSpPr>
              <a:spLocks noChangeShapeType="1"/>
            </p:cNvSpPr>
            <p:nvPr/>
          </p:nvSpPr>
          <p:spPr bwMode="auto">
            <a:xfrm flipV="1">
              <a:off x="2734" y="283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Line 1048"/>
            <p:cNvSpPr>
              <a:spLocks noChangeShapeType="1"/>
            </p:cNvSpPr>
            <p:nvPr/>
          </p:nvSpPr>
          <p:spPr bwMode="auto">
            <a:xfrm flipV="1">
              <a:off x="1063" y="283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Line 1049"/>
            <p:cNvSpPr>
              <a:spLocks noChangeShapeType="1"/>
            </p:cNvSpPr>
            <p:nvPr/>
          </p:nvSpPr>
          <p:spPr bwMode="auto">
            <a:xfrm flipV="1">
              <a:off x="1620" y="283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Line 1050"/>
            <p:cNvSpPr>
              <a:spLocks noChangeShapeType="1"/>
            </p:cNvSpPr>
            <p:nvPr/>
          </p:nvSpPr>
          <p:spPr bwMode="auto">
            <a:xfrm flipV="1">
              <a:off x="2177" y="2836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Rectangle 1051"/>
            <p:cNvSpPr>
              <a:spLocks noChangeArrowheads="1"/>
            </p:cNvSpPr>
            <p:nvPr/>
          </p:nvSpPr>
          <p:spPr bwMode="auto">
            <a:xfrm>
              <a:off x="430" y="1984"/>
              <a:ext cx="2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Design Error Manifestation &amp; Elimination</a:t>
              </a:r>
            </a:p>
          </p:txBody>
        </p:sp>
        <p:sp>
          <p:nvSpPr>
            <p:cNvPr id="31" name="Rectangle 1052"/>
            <p:cNvSpPr>
              <a:spLocks noChangeArrowheads="1"/>
            </p:cNvSpPr>
            <p:nvPr/>
          </p:nvSpPr>
          <p:spPr bwMode="auto">
            <a:xfrm>
              <a:off x="201" y="2947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32" name="Rectangle 1053"/>
            <p:cNvSpPr>
              <a:spLocks noChangeArrowheads="1"/>
            </p:cNvSpPr>
            <p:nvPr/>
          </p:nvSpPr>
          <p:spPr bwMode="auto">
            <a:xfrm>
              <a:off x="881" y="2947"/>
              <a:ext cx="3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Design</a:t>
              </a:r>
            </a:p>
          </p:txBody>
        </p:sp>
        <p:sp>
          <p:nvSpPr>
            <p:cNvPr id="33" name="Rectangle 1054"/>
            <p:cNvSpPr>
              <a:spLocks noChangeArrowheads="1"/>
            </p:cNvSpPr>
            <p:nvPr/>
          </p:nvSpPr>
          <p:spPr bwMode="auto">
            <a:xfrm>
              <a:off x="1298" y="2947"/>
              <a:ext cx="6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34" name="Rectangle 1055"/>
            <p:cNvSpPr>
              <a:spLocks noChangeArrowheads="1"/>
            </p:cNvSpPr>
            <p:nvPr/>
          </p:nvSpPr>
          <p:spPr bwMode="auto">
            <a:xfrm>
              <a:off x="2051" y="2947"/>
              <a:ext cx="2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Test</a:t>
              </a:r>
            </a:p>
          </p:txBody>
        </p:sp>
        <p:sp>
          <p:nvSpPr>
            <p:cNvPr id="35" name="Rectangle 1056"/>
            <p:cNvSpPr>
              <a:spLocks noChangeArrowheads="1"/>
            </p:cNvSpPr>
            <p:nvPr/>
          </p:nvSpPr>
          <p:spPr bwMode="auto">
            <a:xfrm>
              <a:off x="2468" y="2947"/>
              <a:ext cx="5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Manufacture</a:t>
              </a:r>
            </a:p>
          </p:txBody>
        </p:sp>
        <p:sp>
          <p:nvSpPr>
            <p:cNvPr id="36" name="Freeform 1057"/>
            <p:cNvSpPr>
              <a:spLocks/>
            </p:cNvSpPr>
            <p:nvPr/>
          </p:nvSpPr>
          <p:spPr bwMode="auto">
            <a:xfrm>
              <a:off x="268" y="2412"/>
              <a:ext cx="1655" cy="540"/>
            </a:xfrm>
            <a:custGeom>
              <a:avLst/>
              <a:gdLst>
                <a:gd name="T0" fmla="*/ 0 w 1655"/>
                <a:gd name="T1" fmla="*/ 539 h 540"/>
                <a:gd name="T2" fmla="*/ 126 w 1655"/>
                <a:gd name="T3" fmla="*/ 539 h 540"/>
                <a:gd name="T4" fmla="*/ 246 w 1655"/>
                <a:gd name="T5" fmla="*/ 534 h 540"/>
                <a:gd name="T6" fmla="*/ 301 w 1655"/>
                <a:gd name="T7" fmla="*/ 530 h 540"/>
                <a:gd name="T8" fmla="*/ 353 w 1655"/>
                <a:gd name="T9" fmla="*/ 520 h 540"/>
                <a:gd name="T10" fmla="*/ 402 w 1655"/>
                <a:gd name="T11" fmla="*/ 510 h 540"/>
                <a:gd name="T12" fmla="*/ 449 w 1655"/>
                <a:gd name="T13" fmla="*/ 491 h 540"/>
                <a:gd name="T14" fmla="*/ 488 w 1655"/>
                <a:gd name="T15" fmla="*/ 467 h 540"/>
                <a:gd name="T16" fmla="*/ 522 w 1655"/>
                <a:gd name="T17" fmla="*/ 438 h 540"/>
                <a:gd name="T18" fmla="*/ 550 w 1655"/>
                <a:gd name="T19" fmla="*/ 404 h 540"/>
                <a:gd name="T20" fmla="*/ 578 w 1655"/>
                <a:gd name="T21" fmla="*/ 371 h 540"/>
                <a:gd name="T22" fmla="*/ 624 w 1655"/>
                <a:gd name="T23" fmla="*/ 298 h 540"/>
                <a:gd name="T24" fmla="*/ 648 w 1655"/>
                <a:gd name="T25" fmla="*/ 260 h 540"/>
                <a:gd name="T26" fmla="*/ 670 w 1655"/>
                <a:gd name="T27" fmla="*/ 231 h 540"/>
                <a:gd name="T28" fmla="*/ 691 w 1655"/>
                <a:gd name="T29" fmla="*/ 202 h 540"/>
                <a:gd name="T30" fmla="*/ 707 w 1655"/>
                <a:gd name="T31" fmla="*/ 168 h 540"/>
                <a:gd name="T32" fmla="*/ 735 w 1655"/>
                <a:gd name="T33" fmla="*/ 110 h 540"/>
                <a:gd name="T34" fmla="*/ 750 w 1655"/>
                <a:gd name="T35" fmla="*/ 82 h 540"/>
                <a:gd name="T36" fmla="*/ 765 w 1655"/>
                <a:gd name="T37" fmla="*/ 57 h 540"/>
                <a:gd name="T38" fmla="*/ 784 w 1655"/>
                <a:gd name="T39" fmla="*/ 38 h 540"/>
                <a:gd name="T40" fmla="*/ 808 w 1655"/>
                <a:gd name="T41" fmla="*/ 24 h 540"/>
                <a:gd name="T42" fmla="*/ 839 w 1655"/>
                <a:gd name="T43" fmla="*/ 14 h 540"/>
                <a:gd name="T44" fmla="*/ 876 w 1655"/>
                <a:gd name="T45" fmla="*/ 4 h 540"/>
                <a:gd name="T46" fmla="*/ 916 w 1655"/>
                <a:gd name="T47" fmla="*/ 0 h 540"/>
                <a:gd name="T48" fmla="*/ 956 w 1655"/>
                <a:gd name="T49" fmla="*/ 0 h 540"/>
                <a:gd name="T50" fmla="*/ 999 w 1655"/>
                <a:gd name="T51" fmla="*/ 0 h 540"/>
                <a:gd name="T52" fmla="*/ 1039 w 1655"/>
                <a:gd name="T53" fmla="*/ 4 h 540"/>
                <a:gd name="T54" fmla="*/ 1073 w 1655"/>
                <a:gd name="T55" fmla="*/ 14 h 540"/>
                <a:gd name="T56" fmla="*/ 1100 w 1655"/>
                <a:gd name="T57" fmla="*/ 24 h 540"/>
                <a:gd name="T58" fmla="*/ 1122 w 1655"/>
                <a:gd name="T59" fmla="*/ 38 h 540"/>
                <a:gd name="T60" fmla="*/ 1140 w 1655"/>
                <a:gd name="T61" fmla="*/ 62 h 540"/>
                <a:gd name="T62" fmla="*/ 1156 w 1655"/>
                <a:gd name="T63" fmla="*/ 86 h 540"/>
                <a:gd name="T64" fmla="*/ 1168 w 1655"/>
                <a:gd name="T65" fmla="*/ 115 h 540"/>
                <a:gd name="T66" fmla="*/ 1187 w 1655"/>
                <a:gd name="T67" fmla="*/ 178 h 540"/>
                <a:gd name="T68" fmla="*/ 1208 w 1655"/>
                <a:gd name="T69" fmla="*/ 231 h 540"/>
                <a:gd name="T70" fmla="*/ 1230 w 1655"/>
                <a:gd name="T71" fmla="*/ 274 h 540"/>
                <a:gd name="T72" fmla="*/ 1251 w 1655"/>
                <a:gd name="T73" fmla="*/ 318 h 540"/>
                <a:gd name="T74" fmla="*/ 1273 w 1655"/>
                <a:gd name="T75" fmla="*/ 361 h 540"/>
                <a:gd name="T76" fmla="*/ 1300 w 1655"/>
                <a:gd name="T77" fmla="*/ 399 h 540"/>
                <a:gd name="T78" fmla="*/ 1328 w 1655"/>
                <a:gd name="T79" fmla="*/ 433 h 540"/>
                <a:gd name="T80" fmla="*/ 1359 w 1655"/>
                <a:gd name="T81" fmla="*/ 462 h 540"/>
                <a:gd name="T82" fmla="*/ 1396 w 1655"/>
                <a:gd name="T83" fmla="*/ 486 h 540"/>
                <a:gd name="T84" fmla="*/ 1436 w 1655"/>
                <a:gd name="T85" fmla="*/ 505 h 540"/>
                <a:gd name="T86" fmla="*/ 1460 w 1655"/>
                <a:gd name="T87" fmla="*/ 515 h 540"/>
                <a:gd name="T88" fmla="*/ 1491 w 1655"/>
                <a:gd name="T89" fmla="*/ 520 h 540"/>
                <a:gd name="T90" fmla="*/ 1556 w 1655"/>
                <a:gd name="T91" fmla="*/ 530 h 540"/>
                <a:gd name="T92" fmla="*/ 1586 w 1655"/>
                <a:gd name="T93" fmla="*/ 534 h 540"/>
                <a:gd name="T94" fmla="*/ 1614 w 1655"/>
                <a:gd name="T95" fmla="*/ 534 h 540"/>
                <a:gd name="T96" fmla="*/ 1636 w 1655"/>
                <a:gd name="T97" fmla="*/ 539 h 540"/>
                <a:gd name="T98" fmla="*/ 1654 w 1655"/>
                <a:gd name="T99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55" h="540">
                  <a:moveTo>
                    <a:pt x="0" y="539"/>
                  </a:moveTo>
                  <a:lnTo>
                    <a:pt x="126" y="539"/>
                  </a:lnTo>
                  <a:lnTo>
                    <a:pt x="246" y="534"/>
                  </a:lnTo>
                  <a:lnTo>
                    <a:pt x="301" y="530"/>
                  </a:lnTo>
                  <a:lnTo>
                    <a:pt x="353" y="520"/>
                  </a:lnTo>
                  <a:lnTo>
                    <a:pt x="402" y="510"/>
                  </a:lnTo>
                  <a:lnTo>
                    <a:pt x="449" y="491"/>
                  </a:lnTo>
                  <a:lnTo>
                    <a:pt x="488" y="467"/>
                  </a:lnTo>
                  <a:lnTo>
                    <a:pt x="522" y="438"/>
                  </a:lnTo>
                  <a:lnTo>
                    <a:pt x="550" y="404"/>
                  </a:lnTo>
                  <a:lnTo>
                    <a:pt x="578" y="371"/>
                  </a:lnTo>
                  <a:lnTo>
                    <a:pt x="624" y="298"/>
                  </a:lnTo>
                  <a:lnTo>
                    <a:pt x="648" y="260"/>
                  </a:lnTo>
                  <a:lnTo>
                    <a:pt x="670" y="231"/>
                  </a:lnTo>
                  <a:lnTo>
                    <a:pt x="691" y="202"/>
                  </a:lnTo>
                  <a:lnTo>
                    <a:pt x="707" y="168"/>
                  </a:lnTo>
                  <a:lnTo>
                    <a:pt x="735" y="110"/>
                  </a:lnTo>
                  <a:lnTo>
                    <a:pt x="750" y="82"/>
                  </a:lnTo>
                  <a:lnTo>
                    <a:pt x="765" y="57"/>
                  </a:lnTo>
                  <a:lnTo>
                    <a:pt x="784" y="38"/>
                  </a:lnTo>
                  <a:lnTo>
                    <a:pt x="808" y="24"/>
                  </a:lnTo>
                  <a:lnTo>
                    <a:pt x="839" y="14"/>
                  </a:lnTo>
                  <a:lnTo>
                    <a:pt x="876" y="4"/>
                  </a:lnTo>
                  <a:lnTo>
                    <a:pt x="916" y="0"/>
                  </a:lnTo>
                  <a:lnTo>
                    <a:pt x="956" y="0"/>
                  </a:lnTo>
                  <a:lnTo>
                    <a:pt x="999" y="0"/>
                  </a:lnTo>
                  <a:lnTo>
                    <a:pt x="1039" y="4"/>
                  </a:lnTo>
                  <a:lnTo>
                    <a:pt x="1073" y="14"/>
                  </a:lnTo>
                  <a:lnTo>
                    <a:pt x="1100" y="24"/>
                  </a:lnTo>
                  <a:lnTo>
                    <a:pt x="1122" y="38"/>
                  </a:lnTo>
                  <a:lnTo>
                    <a:pt x="1140" y="62"/>
                  </a:lnTo>
                  <a:lnTo>
                    <a:pt x="1156" y="86"/>
                  </a:lnTo>
                  <a:lnTo>
                    <a:pt x="1168" y="115"/>
                  </a:lnTo>
                  <a:lnTo>
                    <a:pt x="1187" y="178"/>
                  </a:lnTo>
                  <a:lnTo>
                    <a:pt x="1208" y="231"/>
                  </a:lnTo>
                  <a:lnTo>
                    <a:pt x="1230" y="274"/>
                  </a:lnTo>
                  <a:lnTo>
                    <a:pt x="1251" y="318"/>
                  </a:lnTo>
                  <a:lnTo>
                    <a:pt x="1273" y="361"/>
                  </a:lnTo>
                  <a:lnTo>
                    <a:pt x="1300" y="399"/>
                  </a:lnTo>
                  <a:lnTo>
                    <a:pt x="1328" y="433"/>
                  </a:lnTo>
                  <a:lnTo>
                    <a:pt x="1359" y="462"/>
                  </a:lnTo>
                  <a:lnTo>
                    <a:pt x="1396" y="486"/>
                  </a:lnTo>
                  <a:lnTo>
                    <a:pt x="1436" y="505"/>
                  </a:lnTo>
                  <a:lnTo>
                    <a:pt x="1460" y="515"/>
                  </a:lnTo>
                  <a:lnTo>
                    <a:pt x="1491" y="520"/>
                  </a:lnTo>
                  <a:lnTo>
                    <a:pt x="1556" y="530"/>
                  </a:lnTo>
                  <a:lnTo>
                    <a:pt x="1586" y="534"/>
                  </a:lnTo>
                  <a:lnTo>
                    <a:pt x="1614" y="534"/>
                  </a:lnTo>
                  <a:lnTo>
                    <a:pt x="1636" y="539"/>
                  </a:lnTo>
                  <a:lnTo>
                    <a:pt x="1654" y="539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Freeform 1058"/>
            <p:cNvSpPr>
              <a:spLocks/>
            </p:cNvSpPr>
            <p:nvPr/>
          </p:nvSpPr>
          <p:spPr bwMode="auto">
            <a:xfrm>
              <a:off x="807" y="2410"/>
              <a:ext cx="1779" cy="540"/>
            </a:xfrm>
            <a:custGeom>
              <a:avLst/>
              <a:gdLst>
                <a:gd name="T0" fmla="*/ 0 w 1779"/>
                <a:gd name="T1" fmla="*/ 539 h 540"/>
                <a:gd name="T2" fmla="*/ 132 w 1779"/>
                <a:gd name="T3" fmla="*/ 539 h 540"/>
                <a:gd name="T4" fmla="*/ 260 w 1779"/>
                <a:gd name="T5" fmla="*/ 534 h 540"/>
                <a:gd name="T6" fmla="*/ 322 w 1779"/>
                <a:gd name="T7" fmla="*/ 530 h 540"/>
                <a:gd name="T8" fmla="*/ 380 w 1779"/>
                <a:gd name="T9" fmla="*/ 520 h 540"/>
                <a:gd name="T10" fmla="*/ 430 w 1779"/>
                <a:gd name="T11" fmla="*/ 510 h 540"/>
                <a:gd name="T12" fmla="*/ 479 w 1779"/>
                <a:gd name="T13" fmla="*/ 491 h 540"/>
                <a:gd name="T14" fmla="*/ 521 w 1779"/>
                <a:gd name="T15" fmla="*/ 467 h 540"/>
                <a:gd name="T16" fmla="*/ 558 w 1779"/>
                <a:gd name="T17" fmla="*/ 438 h 540"/>
                <a:gd name="T18" fmla="*/ 591 w 1779"/>
                <a:gd name="T19" fmla="*/ 404 h 540"/>
                <a:gd name="T20" fmla="*/ 620 w 1779"/>
                <a:gd name="T21" fmla="*/ 371 h 540"/>
                <a:gd name="T22" fmla="*/ 670 w 1779"/>
                <a:gd name="T23" fmla="*/ 298 h 540"/>
                <a:gd name="T24" fmla="*/ 694 w 1779"/>
                <a:gd name="T25" fmla="*/ 260 h 540"/>
                <a:gd name="T26" fmla="*/ 719 w 1779"/>
                <a:gd name="T27" fmla="*/ 231 h 540"/>
                <a:gd name="T28" fmla="*/ 740 w 1779"/>
                <a:gd name="T29" fmla="*/ 202 h 540"/>
                <a:gd name="T30" fmla="*/ 756 w 1779"/>
                <a:gd name="T31" fmla="*/ 168 h 540"/>
                <a:gd name="T32" fmla="*/ 785 w 1779"/>
                <a:gd name="T33" fmla="*/ 111 h 540"/>
                <a:gd name="T34" fmla="*/ 818 w 1779"/>
                <a:gd name="T35" fmla="*/ 58 h 540"/>
                <a:gd name="T36" fmla="*/ 839 w 1779"/>
                <a:gd name="T37" fmla="*/ 38 h 540"/>
                <a:gd name="T38" fmla="*/ 864 w 1779"/>
                <a:gd name="T39" fmla="*/ 24 h 540"/>
                <a:gd name="T40" fmla="*/ 897 w 1779"/>
                <a:gd name="T41" fmla="*/ 14 h 540"/>
                <a:gd name="T42" fmla="*/ 938 w 1779"/>
                <a:gd name="T43" fmla="*/ 5 h 540"/>
                <a:gd name="T44" fmla="*/ 1025 w 1779"/>
                <a:gd name="T45" fmla="*/ 0 h 540"/>
                <a:gd name="T46" fmla="*/ 1071 w 1779"/>
                <a:gd name="T47" fmla="*/ 0 h 540"/>
                <a:gd name="T48" fmla="*/ 1116 w 1779"/>
                <a:gd name="T49" fmla="*/ 5 h 540"/>
                <a:gd name="T50" fmla="*/ 1153 w 1779"/>
                <a:gd name="T51" fmla="*/ 14 h 540"/>
                <a:gd name="T52" fmla="*/ 1182 w 1779"/>
                <a:gd name="T53" fmla="*/ 24 h 540"/>
                <a:gd name="T54" fmla="*/ 1207 w 1779"/>
                <a:gd name="T55" fmla="*/ 38 h 540"/>
                <a:gd name="T56" fmla="*/ 1228 w 1779"/>
                <a:gd name="T57" fmla="*/ 63 h 540"/>
                <a:gd name="T58" fmla="*/ 1240 w 1779"/>
                <a:gd name="T59" fmla="*/ 87 h 540"/>
                <a:gd name="T60" fmla="*/ 1253 w 1779"/>
                <a:gd name="T61" fmla="*/ 116 h 540"/>
                <a:gd name="T62" fmla="*/ 1273 w 1779"/>
                <a:gd name="T63" fmla="*/ 178 h 540"/>
                <a:gd name="T64" fmla="*/ 1298 w 1779"/>
                <a:gd name="T65" fmla="*/ 231 h 540"/>
                <a:gd name="T66" fmla="*/ 1344 w 1779"/>
                <a:gd name="T67" fmla="*/ 318 h 540"/>
                <a:gd name="T68" fmla="*/ 1369 w 1779"/>
                <a:gd name="T69" fmla="*/ 361 h 540"/>
                <a:gd name="T70" fmla="*/ 1397 w 1779"/>
                <a:gd name="T71" fmla="*/ 400 h 540"/>
                <a:gd name="T72" fmla="*/ 1464 w 1779"/>
                <a:gd name="T73" fmla="*/ 462 h 540"/>
                <a:gd name="T74" fmla="*/ 1501 w 1779"/>
                <a:gd name="T75" fmla="*/ 486 h 540"/>
                <a:gd name="T76" fmla="*/ 1542 w 1779"/>
                <a:gd name="T77" fmla="*/ 505 h 540"/>
                <a:gd name="T78" fmla="*/ 1571 w 1779"/>
                <a:gd name="T79" fmla="*/ 515 h 540"/>
                <a:gd name="T80" fmla="*/ 1600 w 1779"/>
                <a:gd name="T81" fmla="*/ 520 h 540"/>
                <a:gd name="T82" fmla="*/ 1670 w 1779"/>
                <a:gd name="T83" fmla="*/ 530 h 540"/>
                <a:gd name="T84" fmla="*/ 1704 w 1779"/>
                <a:gd name="T85" fmla="*/ 534 h 540"/>
                <a:gd name="T86" fmla="*/ 1733 w 1779"/>
                <a:gd name="T87" fmla="*/ 534 h 540"/>
                <a:gd name="T88" fmla="*/ 1757 w 1779"/>
                <a:gd name="T89" fmla="*/ 539 h 540"/>
                <a:gd name="T90" fmla="*/ 1778 w 1779"/>
                <a:gd name="T9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9" h="540">
                  <a:moveTo>
                    <a:pt x="0" y="539"/>
                  </a:moveTo>
                  <a:lnTo>
                    <a:pt x="132" y="539"/>
                  </a:lnTo>
                  <a:lnTo>
                    <a:pt x="260" y="534"/>
                  </a:lnTo>
                  <a:lnTo>
                    <a:pt x="322" y="530"/>
                  </a:lnTo>
                  <a:lnTo>
                    <a:pt x="380" y="520"/>
                  </a:lnTo>
                  <a:lnTo>
                    <a:pt x="430" y="510"/>
                  </a:lnTo>
                  <a:lnTo>
                    <a:pt x="479" y="491"/>
                  </a:lnTo>
                  <a:lnTo>
                    <a:pt x="521" y="467"/>
                  </a:lnTo>
                  <a:lnTo>
                    <a:pt x="558" y="438"/>
                  </a:lnTo>
                  <a:lnTo>
                    <a:pt x="591" y="404"/>
                  </a:lnTo>
                  <a:lnTo>
                    <a:pt x="620" y="371"/>
                  </a:lnTo>
                  <a:lnTo>
                    <a:pt x="670" y="298"/>
                  </a:lnTo>
                  <a:lnTo>
                    <a:pt x="694" y="260"/>
                  </a:lnTo>
                  <a:lnTo>
                    <a:pt x="719" y="231"/>
                  </a:lnTo>
                  <a:lnTo>
                    <a:pt x="740" y="202"/>
                  </a:lnTo>
                  <a:lnTo>
                    <a:pt x="756" y="168"/>
                  </a:lnTo>
                  <a:lnTo>
                    <a:pt x="785" y="111"/>
                  </a:lnTo>
                  <a:lnTo>
                    <a:pt x="818" y="58"/>
                  </a:lnTo>
                  <a:lnTo>
                    <a:pt x="839" y="38"/>
                  </a:lnTo>
                  <a:lnTo>
                    <a:pt x="864" y="24"/>
                  </a:lnTo>
                  <a:lnTo>
                    <a:pt x="897" y="14"/>
                  </a:lnTo>
                  <a:lnTo>
                    <a:pt x="938" y="5"/>
                  </a:lnTo>
                  <a:lnTo>
                    <a:pt x="1025" y="0"/>
                  </a:lnTo>
                  <a:lnTo>
                    <a:pt x="1071" y="0"/>
                  </a:lnTo>
                  <a:lnTo>
                    <a:pt x="1116" y="5"/>
                  </a:lnTo>
                  <a:lnTo>
                    <a:pt x="1153" y="14"/>
                  </a:lnTo>
                  <a:lnTo>
                    <a:pt x="1182" y="24"/>
                  </a:lnTo>
                  <a:lnTo>
                    <a:pt x="1207" y="38"/>
                  </a:lnTo>
                  <a:lnTo>
                    <a:pt x="1228" y="63"/>
                  </a:lnTo>
                  <a:lnTo>
                    <a:pt x="1240" y="87"/>
                  </a:lnTo>
                  <a:lnTo>
                    <a:pt x="1253" y="116"/>
                  </a:lnTo>
                  <a:lnTo>
                    <a:pt x="1273" y="178"/>
                  </a:lnTo>
                  <a:lnTo>
                    <a:pt x="1298" y="231"/>
                  </a:lnTo>
                  <a:lnTo>
                    <a:pt x="1344" y="318"/>
                  </a:lnTo>
                  <a:lnTo>
                    <a:pt x="1369" y="361"/>
                  </a:lnTo>
                  <a:lnTo>
                    <a:pt x="1397" y="400"/>
                  </a:lnTo>
                  <a:lnTo>
                    <a:pt x="1464" y="462"/>
                  </a:lnTo>
                  <a:lnTo>
                    <a:pt x="1501" y="486"/>
                  </a:lnTo>
                  <a:lnTo>
                    <a:pt x="1542" y="505"/>
                  </a:lnTo>
                  <a:lnTo>
                    <a:pt x="1571" y="515"/>
                  </a:lnTo>
                  <a:lnTo>
                    <a:pt x="1600" y="520"/>
                  </a:lnTo>
                  <a:lnTo>
                    <a:pt x="1670" y="530"/>
                  </a:lnTo>
                  <a:lnTo>
                    <a:pt x="1704" y="534"/>
                  </a:lnTo>
                  <a:lnTo>
                    <a:pt x="1733" y="534"/>
                  </a:lnTo>
                  <a:lnTo>
                    <a:pt x="1757" y="539"/>
                  </a:lnTo>
                  <a:lnTo>
                    <a:pt x="1778" y="539"/>
                  </a:ln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Rectangle 1059"/>
            <p:cNvSpPr>
              <a:spLocks noChangeArrowheads="1"/>
            </p:cNvSpPr>
            <p:nvPr/>
          </p:nvSpPr>
          <p:spPr bwMode="auto">
            <a:xfrm>
              <a:off x="508" y="2230"/>
              <a:ext cx="5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Modeling</a:t>
              </a:r>
            </a:p>
          </p:txBody>
        </p:sp>
        <p:sp>
          <p:nvSpPr>
            <p:cNvPr id="39" name="Rectangle 1060"/>
            <p:cNvSpPr>
              <a:spLocks noChangeArrowheads="1"/>
            </p:cNvSpPr>
            <p:nvPr/>
          </p:nvSpPr>
          <p:spPr bwMode="auto">
            <a:xfrm>
              <a:off x="2025" y="2228"/>
              <a:ext cx="7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33A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No Modeling</a:t>
              </a:r>
            </a:p>
          </p:txBody>
        </p:sp>
      </p:grpSp>
      <p:grpSp>
        <p:nvGrpSpPr>
          <p:cNvPr id="40" name="Group 1079"/>
          <p:cNvGrpSpPr>
            <a:grpSpLocks/>
          </p:cNvGrpSpPr>
          <p:nvPr/>
        </p:nvGrpSpPr>
        <p:grpSpPr bwMode="auto">
          <a:xfrm>
            <a:off x="327360" y="3601945"/>
            <a:ext cx="3863277" cy="831251"/>
            <a:chOff x="201" y="3085"/>
            <a:chExt cx="2828" cy="1135"/>
          </a:xfrm>
        </p:grpSpPr>
        <p:sp>
          <p:nvSpPr>
            <p:cNvPr id="41" name="Line 1062"/>
            <p:cNvSpPr>
              <a:spLocks noChangeShapeType="1"/>
            </p:cNvSpPr>
            <p:nvPr/>
          </p:nvSpPr>
          <p:spPr bwMode="auto">
            <a:xfrm>
              <a:off x="264" y="3200"/>
              <a:ext cx="0" cy="8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Line 1063"/>
            <p:cNvSpPr>
              <a:spLocks noChangeShapeType="1"/>
            </p:cNvSpPr>
            <p:nvPr/>
          </p:nvSpPr>
          <p:spPr bwMode="auto">
            <a:xfrm>
              <a:off x="262" y="4081"/>
              <a:ext cx="26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Line 1064"/>
            <p:cNvSpPr>
              <a:spLocks noChangeShapeType="1"/>
            </p:cNvSpPr>
            <p:nvPr/>
          </p:nvSpPr>
          <p:spPr bwMode="auto">
            <a:xfrm flipV="1">
              <a:off x="506" y="3955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Line 1065"/>
            <p:cNvSpPr>
              <a:spLocks noChangeShapeType="1"/>
            </p:cNvSpPr>
            <p:nvPr/>
          </p:nvSpPr>
          <p:spPr bwMode="auto">
            <a:xfrm flipV="1">
              <a:off x="2734" y="3955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Line 1066"/>
            <p:cNvSpPr>
              <a:spLocks noChangeShapeType="1"/>
            </p:cNvSpPr>
            <p:nvPr/>
          </p:nvSpPr>
          <p:spPr bwMode="auto">
            <a:xfrm flipV="1">
              <a:off x="1063" y="3955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Line 1067"/>
            <p:cNvSpPr>
              <a:spLocks noChangeShapeType="1"/>
            </p:cNvSpPr>
            <p:nvPr/>
          </p:nvSpPr>
          <p:spPr bwMode="auto">
            <a:xfrm flipV="1">
              <a:off x="1620" y="3955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1068"/>
            <p:cNvSpPr>
              <a:spLocks noChangeShapeType="1"/>
            </p:cNvSpPr>
            <p:nvPr/>
          </p:nvSpPr>
          <p:spPr bwMode="auto">
            <a:xfrm flipV="1">
              <a:off x="2177" y="3955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Rectangle 1069"/>
            <p:cNvSpPr>
              <a:spLocks noChangeArrowheads="1"/>
            </p:cNvSpPr>
            <p:nvPr/>
          </p:nvSpPr>
          <p:spPr bwMode="auto">
            <a:xfrm>
              <a:off x="836" y="3166"/>
              <a:ext cx="10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Cumulative Costs</a:t>
              </a:r>
            </a:p>
          </p:txBody>
        </p:sp>
        <p:sp>
          <p:nvSpPr>
            <p:cNvPr id="49" name="Rectangle 1070"/>
            <p:cNvSpPr>
              <a:spLocks noChangeArrowheads="1"/>
            </p:cNvSpPr>
            <p:nvPr/>
          </p:nvSpPr>
          <p:spPr bwMode="auto">
            <a:xfrm>
              <a:off x="201" y="4066"/>
              <a:ext cx="6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Requirements</a:t>
              </a:r>
            </a:p>
          </p:txBody>
        </p:sp>
        <p:sp>
          <p:nvSpPr>
            <p:cNvPr id="50" name="Rectangle 1071"/>
            <p:cNvSpPr>
              <a:spLocks noChangeArrowheads="1"/>
            </p:cNvSpPr>
            <p:nvPr/>
          </p:nvSpPr>
          <p:spPr bwMode="auto">
            <a:xfrm>
              <a:off x="881" y="4066"/>
              <a:ext cx="3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Design</a:t>
              </a:r>
            </a:p>
          </p:txBody>
        </p:sp>
        <p:sp>
          <p:nvSpPr>
            <p:cNvPr id="51" name="Rectangle 1072"/>
            <p:cNvSpPr>
              <a:spLocks noChangeArrowheads="1"/>
            </p:cNvSpPr>
            <p:nvPr/>
          </p:nvSpPr>
          <p:spPr bwMode="auto">
            <a:xfrm>
              <a:off x="1298" y="4066"/>
              <a:ext cx="6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52" name="Rectangle 1073"/>
            <p:cNvSpPr>
              <a:spLocks noChangeArrowheads="1"/>
            </p:cNvSpPr>
            <p:nvPr/>
          </p:nvSpPr>
          <p:spPr bwMode="auto">
            <a:xfrm>
              <a:off x="2051" y="4066"/>
              <a:ext cx="2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Test</a:t>
              </a:r>
            </a:p>
          </p:txBody>
        </p:sp>
        <p:sp>
          <p:nvSpPr>
            <p:cNvPr id="53" name="Rectangle 1074"/>
            <p:cNvSpPr>
              <a:spLocks noChangeArrowheads="1"/>
            </p:cNvSpPr>
            <p:nvPr/>
          </p:nvSpPr>
          <p:spPr bwMode="auto">
            <a:xfrm>
              <a:off x="2468" y="4066"/>
              <a:ext cx="5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Manufacture</a:t>
              </a:r>
            </a:p>
          </p:txBody>
        </p:sp>
        <p:sp>
          <p:nvSpPr>
            <p:cNvPr id="54" name="Freeform 1075"/>
            <p:cNvSpPr>
              <a:spLocks/>
            </p:cNvSpPr>
            <p:nvPr/>
          </p:nvSpPr>
          <p:spPr bwMode="auto">
            <a:xfrm>
              <a:off x="273" y="3491"/>
              <a:ext cx="2482" cy="578"/>
            </a:xfrm>
            <a:custGeom>
              <a:avLst/>
              <a:gdLst>
                <a:gd name="T0" fmla="*/ 0 w 2482"/>
                <a:gd name="T1" fmla="*/ 577 h 578"/>
                <a:gd name="T2" fmla="*/ 172 w 2482"/>
                <a:gd name="T3" fmla="*/ 570 h 578"/>
                <a:gd name="T4" fmla="*/ 251 w 2482"/>
                <a:gd name="T5" fmla="*/ 570 h 578"/>
                <a:gd name="T6" fmla="*/ 331 w 2482"/>
                <a:gd name="T7" fmla="*/ 570 h 578"/>
                <a:gd name="T8" fmla="*/ 406 w 2482"/>
                <a:gd name="T9" fmla="*/ 570 h 578"/>
                <a:gd name="T10" fmla="*/ 472 w 2482"/>
                <a:gd name="T11" fmla="*/ 570 h 578"/>
                <a:gd name="T12" fmla="*/ 529 w 2482"/>
                <a:gd name="T13" fmla="*/ 564 h 578"/>
                <a:gd name="T14" fmla="*/ 582 w 2482"/>
                <a:gd name="T15" fmla="*/ 564 h 578"/>
                <a:gd name="T16" fmla="*/ 621 w 2482"/>
                <a:gd name="T17" fmla="*/ 557 h 578"/>
                <a:gd name="T18" fmla="*/ 652 w 2482"/>
                <a:gd name="T19" fmla="*/ 557 h 578"/>
                <a:gd name="T20" fmla="*/ 674 w 2482"/>
                <a:gd name="T21" fmla="*/ 550 h 578"/>
                <a:gd name="T22" fmla="*/ 688 w 2482"/>
                <a:gd name="T23" fmla="*/ 544 h 578"/>
                <a:gd name="T24" fmla="*/ 714 w 2482"/>
                <a:gd name="T25" fmla="*/ 537 h 578"/>
                <a:gd name="T26" fmla="*/ 727 w 2482"/>
                <a:gd name="T27" fmla="*/ 524 h 578"/>
                <a:gd name="T28" fmla="*/ 745 w 2482"/>
                <a:gd name="T29" fmla="*/ 517 h 578"/>
                <a:gd name="T30" fmla="*/ 785 w 2482"/>
                <a:gd name="T31" fmla="*/ 504 h 578"/>
                <a:gd name="T32" fmla="*/ 820 w 2482"/>
                <a:gd name="T33" fmla="*/ 478 h 578"/>
                <a:gd name="T34" fmla="*/ 859 w 2482"/>
                <a:gd name="T35" fmla="*/ 451 h 578"/>
                <a:gd name="T36" fmla="*/ 912 w 2482"/>
                <a:gd name="T37" fmla="*/ 418 h 578"/>
                <a:gd name="T38" fmla="*/ 943 w 2482"/>
                <a:gd name="T39" fmla="*/ 398 h 578"/>
                <a:gd name="T40" fmla="*/ 978 w 2482"/>
                <a:gd name="T41" fmla="*/ 371 h 578"/>
                <a:gd name="T42" fmla="*/ 1058 w 2482"/>
                <a:gd name="T43" fmla="*/ 312 h 578"/>
                <a:gd name="T44" fmla="*/ 1141 w 2482"/>
                <a:gd name="T45" fmla="*/ 252 h 578"/>
                <a:gd name="T46" fmla="*/ 1225 w 2482"/>
                <a:gd name="T47" fmla="*/ 199 h 578"/>
                <a:gd name="T48" fmla="*/ 1296 w 2482"/>
                <a:gd name="T49" fmla="*/ 166 h 578"/>
                <a:gd name="T50" fmla="*/ 1366 w 2482"/>
                <a:gd name="T51" fmla="*/ 133 h 578"/>
                <a:gd name="T52" fmla="*/ 1406 w 2482"/>
                <a:gd name="T53" fmla="*/ 119 h 578"/>
                <a:gd name="T54" fmla="*/ 1445 w 2482"/>
                <a:gd name="T55" fmla="*/ 113 h 578"/>
                <a:gd name="T56" fmla="*/ 1490 w 2482"/>
                <a:gd name="T57" fmla="*/ 99 h 578"/>
                <a:gd name="T58" fmla="*/ 1542 w 2482"/>
                <a:gd name="T59" fmla="*/ 86 h 578"/>
                <a:gd name="T60" fmla="*/ 1600 w 2482"/>
                <a:gd name="T61" fmla="*/ 80 h 578"/>
                <a:gd name="T62" fmla="*/ 1666 w 2482"/>
                <a:gd name="T63" fmla="*/ 66 h 578"/>
                <a:gd name="T64" fmla="*/ 1736 w 2482"/>
                <a:gd name="T65" fmla="*/ 60 h 578"/>
                <a:gd name="T66" fmla="*/ 1807 w 2482"/>
                <a:gd name="T67" fmla="*/ 46 h 578"/>
                <a:gd name="T68" fmla="*/ 1957 w 2482"/>
                <a:gd name="T69" fmla="*/ 33 h 578"/>
                <a:gd name="T70" fmla="*/ 2023 w 2482"/>
                <a:gd name="T71" fmla="*/ 27 h 578"/>
                <a:gd name="T72" fmla="*/ 2084 w 2482"/>
                <a:gd name="T73" fmla="*/ 20 h 578"/>
                <a:gd name="T74" fmla="*/ 2195 w 2482"/>
                <a:gd name="T75" fmla="*/ 7 h 578"/>
                <a:gd name="T76" fmla="*/ 2296 w 2482"/>
                <a:gd name="T77" fmla="*/ 0 h 578"/>
                <a:gd name="T78" fmla="*/ 2393 w 2482"/>
                <a:gd name="T79" fmla="*/ 0 h 578"/>
                <a:gd name="T80" fmla="*/ 2481 w 2482"/>
                <a:gd name="T8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82" h="578">
                  <a:moveTo>
                    <a:pt x="0" y="577"/>
                  </a:moveTo>
                  <a:lnTo>
                    <a:pt x="172" y="570"/>
                  </a:lnTo>
                  <a:lnTo>
                    <a:pt x="251" y="570"/>
                  </a:lnTo>
                  <a:lnTo>
                    <a:pt x="331" y="570"/>
                  </a:lnTo>
                  <a:lnTo>
                    <a:pt x="406" y="570"/>
                  </a:lnTo>
                  <a:lnTo>
                    <a:pt x="472" y="570"/>
                  </a:lnTo>
                  <a:lnTo>
                    <a:pt x="529" y="564"/>
                  </a:lnTo>
                  <a:lnTo>
                    <a:pt x="582" y="564"/>
                  </a:lnTo>
                  <a:lnTo>
                    <a:pt x="621" y="557"/>
                  </a:lnTo>
                  <a:lnTo>
                    <a:pt x="652" y="557"/>
                  </a:lnTo>
                  <a:lnTo>
                    <a:pt x="674" y="550"/>
                  </a:lnTo>
                  <a:lnTo>
                    <a:pt x="688" y="544"/>
                  </a:lnTo>
                  <a:lnTo>
                    <a:pt x="714" y="537"/>
                  </a:lnTo>
                  <a:lnTo>
                    <a:pt x="727" y="524"/>
                  </a:lnTo>
                  <a:lnTo>
                    <a:pt x="745" y="517"/>
                  </a:lnTo>
                  <a:lnTo>
                    <a:pt x="785" y="504"/>
                  </a:lnTo>
                  <a:lnTo>
                    <a:pt x="820" y="478"/>
                  </a:lnTo>
                  <a:lnTo>
                    <a:pt x="859" y="451"/>
                  </a:lnTo>
                  <a:lnTo>
                    <a:pt x="912" y="418"/>
                  </a:lnTo>
                  <a:lnTo>
                    <a:pt x="943" y="398"/>
                  </a:lnTo>
                  <a:lnTo>
                    <a:pt x="978" y="371"/>
                  </a:lnTo>
                  <a:lnTo>
                    <a:pt x="1058" y="312"/>
                  </a:lnTo>
                  <a:lnTo>
                    <a:pt x="1141" y="252"/>
                  </a:lnTo>
                  <a:lnTo>
                    <a:pt x="1225" y="199"/>
                  </a:lnTo>
                  <a:lnTo>
                    <a:pt x="1296" y="166"/>
                  </a:lnTo>
                  <a:lnTo>
                    <a:pt x="1366" y="133"/>
                  </a:lnTo>
                  <a:lnTo>
                    <a:pt x="1406" y="119"/>
                  </a:lnTo>
                  <a:lnTo>
                    <a:pt x="1445" y="113"/>
                  </a:lnTo>
                  <a:lnTo>
                    <a:pt x="1490" y="99"/>
                  </a:lnTo>
                  <a:lnTo>
                    <a:pt x="1542" y="86"/>
                  </a:lnTo>
                  <a:lnTo>
                    <a:pt x="1600" y="80"/>
                  </a:lnTo>
                  <a:lnTo>
                    <a:pt x="1666" y="66"/>
                  </a:lnTo>
                  <a:lnTo>
                    <a:pt x="1736" y="60"/>
                  </a:lnTo>
                  <a:lnTo>
                    <a:pt x="1807" y="46"/>
                  </a:lnTo>
                  <a:lnTo>
                    <a:pt x="1957" y="33"/>
                  </a:lnTo>
                  <a:lnTo>
                    <a:pt x="2023" y="27"/>
                  </a:lnTo>
                  <a:lnTo>
                    <a:pt x="2084" y="20"/>
                  </a:lnTo>
                  <a:lnTo>
                    <a:pt x="2195" y="7"/>
                  </a:lnTo>
                  <a:lnTo>
                    <a:pt x="2296" y="0"/>
                  </a:lnTo>
                  <a:lnTo>
                    <a:pt x="2393" y="0"/>
                  </a:lnTo>
                  <a:lnTo>
                    <a:pt x="2481" y="0"/>
                  </a:lnTo>
                </a:path>
              </a:pathLst>
            </a:custGeom>
            <a:noFill/>
            <a:ln w="12700" cap="rnd" cmpd="sng">
              <a:solidFill>
                <a:srgbClr val="FC012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Freeform 1076"/>
            <p:cNvSpPr>
              <a:spLocks/>
            </p:cNvSpPr>
            <p:nvPr/>
          </p:nvSpPr>
          <p:spPr bwMode="auto">
            <a:xfrm>
              <a:off x="283" y="3314"/>
              <a:ext cx="2479" cy="769"/>
            </a:xfrm>
            <a:custGeom>
              <a:avLst/>
              <a:gdLst>
                <a:gd name="T0" fmla="*/ 0 w 2479"/>
                <a:gd name="T1" fmla="*/ 748 h 769"/>
                <a:gd name="T2" fmla="*/ 238 w 2479"/>
                <a:gd name="T3" fmla="*/ 761 h 769"/>
                <a:gd name="T4" fmla="*/ 353 w 2479"/>
                <a:gd name="T5" fmla="*/ 761 h 769"/>
                <a:gd name="T6" fmla="*/ 464 w 2479"/>
                <a:gd name="T7" fmla="*/ 768 h 769"/>
                <a:gd name="T8" fmla="*/ 570 w 2479"/>
                <a:gd name="T9" fmla="*/ 768 h 769"/>
                <a:gd name="T10" fmla="*/ 667 w 2479"/>
                <a:gd name="T11" fmla="*/ 761 h 769"/>
                <a:gd name="T12" fmla="*/ 760 w 2479"/>
                <a:gd name="T13" fmla="*/ 761 h 769"/>
                <a:gd name="T14" fmla="*/ 839 w 2479"/>
                <a:gd name="T15" fmla="*/ 748 h 769"/>
                <a:gd name="T16" fmla="*/ 910 w 2479"/>
                <a:gd name="T17" fmla="*/ 728 h 769"/>
                <a:gd name="T18" fmla="*/ 967 w 2479"/>
                <a:gd name="T19" fmla="*/ 708 h 769"/>
                <a:gd name="T20" fmla="*/ 1016 w 2479"/>
                <a:gd name="T21" fmla="*/ 681 h 769"/>
                <a:gd name="T22" fmla="*/ 1056 w 2479"/>
                <a:gd name="T23" fmla="*/ 654 h 769"/>
                <a:gd name="T24" fmla="*/ 1091 w 2479"/>
                <a:gd name="T25" fmla="*/ 627 h 769"/>
                <a:gd name="T26" fmla="*/ 1126 w 2479"/>
                <a:gd name="T27" fmla="*/ 594 h 769"/>
                <a:gd name="T28" fmla="*/ 1192 w 2479"/>
                <a:gd name="T29" fmla="*/ 534 h 769"/>
                <a:gd name="T30" fmla="*/ 1223 w 2479"/>
                <a:gd name="T31" fmla="*/ 501 h 769"/>
                <a:gd name="T32" fmla="*/ 1254 w 2479"/>
                <a:gd name="T33" fmla="*/ 467 h 769"/>
                <a:gd name="T34" fmla="*/ 1303 w 2479"/>
                <a:gd name="T35" fmla="*/ 387 h 769"/>
                <a:gd name="T36" fmla="*/ 1347 w 2479"/>
                <a:gd name="T37" fmla="*/ 314 h 769"/>
                <a:gd name="T38" fmla="*/ 1391 w 2479"/>
                <a:gd name="T39" fmla="*/ 254 h 769"/>
                <a:gd name="T40" fmla="*/ 1431 w 2479"/>
                <a:gd name="T41" fmla="*/ 214 h 769"/>
                <a:gd name="T42" fmla="*/ 1471 w 2479"/>
                <a:gd name="T43" fmla="*/ 180 h 769"/>
                <a:gd name="T44" fmla="*/ 1511 w 2479"/>
                <a:gd name="T45" fmla="*/ 154 h 769"/>
                <a:gd name="T46" fmla="*/ 1550 w 2479"/>
                <a:gd name="T47" fmla="*/ 134 h 769"/>
                <a:gd name="T48" fmla="*/ 1594 w 2479"/>
                <a:gd name="T49" fmla="*/ 113 h 769"/>
                <a:gd name="T50" fmla="*/ 1634 w 2479"/>
                <a:gd name="T51" fmla="*/ 93 h 769"/>
                <a:gd name="T52" fmla="*/ 1683 w 2479"/>
                <a:gd name="T53" fmla="*/ 73 h 769"/>
                <a:gd name="T54" fmla="*/ 1714 w 2479"/>
                <a:gd name="T55" fmla="*/ 67 h 769"/>
                <a:gd name="T56" fmla="*/ 1745 w 2479"/>
                <a:gd name="T57" fmla="*/ 60 h 769"/>
                <a:gd name="T58" fmla="*/ 1780 w 2479"/>
                <a:gd name="T59" fmla="*/ 53 h 769"/>
                <a:gd name="T60" fmla="*/ 1824 w 2479"/>
                <a:gd name="T61" fmla="*/ 47 h 769"/>
                <a:gd name="T62" fmla="*/ 1917 w 2479"/>
                <a:gd name="T63" fmla="*/ 33 h 769"/>
                <a:gd name="T64" fmla="*/ 2014 w 2479"/>
                <a:gd name="T65" fmla="*/ 20 h 769"/>
                <a:gd name="T66" fmla="*/ 2111 w 2479"/>
                <a:gd name="T67" fmla="*/ 13 h 769"/>
                <a:gd name="T68" fmla="*/ 2292 w 2479"/>
                <a:gd name="T69" fmla="*/ 0 h 769"/>
                <a:gd name="T70" fmla="*/ 2478 w 2479"/>
                <a:gd name="T71" fmla="*/ 7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9" h="769">
                  <a:moveTo>
                    <a:pt x="0" y="748"/>
                  </a:moveTo>
                  <a:lnTo>
                    <a:pt x="238" y="761"/>
                  </a:lnTo>
                  <a:lnTo>
                    <a:pt x="353" y="761"/>
                  </a:lnTo>
                  <a:lnTo>
                    <a:pt x="464" y="768"/>
                  </a:lnTo>
                  <a:lnTo>
                    <a:pt x="570" y="768"/>
                  </a:lnTo>
                  <a:lnTo>
                    <a:pt x="667" y="761"/>
                  </a:lnTo>
                  <a:lnTo>
                    <a:pt x="760" y="761"/>
                  </a:lnTo>
                  <a:lnTo>
                    <a:pt x="839" y="748"/>
                  </a:lnTo>
                  <a:lnTo>
                    <a:pt x="910" y="728"/>
                  </a:lnTo>
                  <a:lnTo>
                    <a:pt x="967" y="708"/>
                  </a:lnTo>
                  <a:lnTo>
                    <a:pt x="1016" y="681"/>
                  </a:lnTo>
                  <a:lnTo>
                    <a:pt x="1056" y="654"/>
                  </a:lnTo>
                  <a:lnTo>
                    <a:pt x="1091" y="627"/>
                  </a:lnTo>
                  <a:lnTo>
                    <a:pt x="1126" y="594"/>
                  </a:lnTo>
                  <a:lnTo>
                    <a:pt x="1192" y="534"/>
                  </a:lnTo>
                  <a:lnTo>
                    <a:pt x="1223" y="501"/>
                  </a:lnTo>
                  <a:lnTo>
                    <a:pt x="1254" y="467"/>
                  </a:lnTo>
                  <a:lnTo>
                    <a:pt x="1303" y="387"/>
                  </a:lnTo>
                  <a:lnTo>
                    <a:pt x="1347" y="314"/>
                  </a:lnTo>
                  <a:lnTo>
                    <a:pt x="1391" y="254"/>
                  </a:lnTo>
                  <a:lnTo>
                    <a:pt x="1431" y="214"/>
                  </a:lnTo>
                  <a:lnTo>
                    <a:pt x="1471" y="180"/>
                  </a:lnTo>
                  <a:lnTo>
                    <a:pt x="1511" y="154"/>
                  </a:lnTo>
                  <a:lnTo>
                    <a:pt x="1550" y="134"/>
                  </a:lnTo>
                  <a:lnTo>
                    <a:pt x="1594" y="113"/>
                  </a:lnTo>
                  <a:lnTo>
                    <a:pt x="1634" y="93"/>
                  </a:lnTo>
                  <a:lnTo>
                    <a:pt x="1683" y="73"/>
                  </a:lnTo>
                  <a:lnTo>
                    <a:pt x="1714" y="67"/>
                  </a:lnTo>
                  <a:lnTo>
                    <a:pt x="1745" y="60"/>
                  </a:lnTo>
                  <a:lnTo>
                    <a:pt x="1780" y="53"/>
                  </a:lnTo>
                  <a:lnTo>
                    <a:pt x="1824" y="47"/>
                  </a:lnTo>
                  <a:lnTo>
                    <a:pt x="1917" y="33"/>
                  </a:lnTo>
                  <a:lnTo>
                    <a:pt x="2014" y="20"/>
                  </a:lnTo>
                  <a:lnTo>
                    <a:pt x="2111" y="13"/>
                  </a:lnTo>
                  <a:lnTo>
                    <a:pt x="2292" y="0"/>
                  </a:lnTo>
                  <a:lnTo>
                    <a:pt x="2478" y="7"/>
                  </a:lnTo>
                </a:path>
              </a:pathLst>
            </a:custGeom>
            <a:noFill/>
            <a:ln w="12700" cap="rnd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Rectangle 1077"/>
            <p:cNvSpPr>
              <a:spLocks noChangeArrowheads="1"/>
            </p:cNvSpPr>
            <p:nvPr/>
          </p:nvSpPr>
          <p:spPr bwMode="auto">
            <a:xfrm>
              <a:off x="2101" y="3610"/>
              <a:ext cx="5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Modeling</a:t>
              </a:r>
            </a:p>
          </p:txBody>
        </p:sp>
        <p:sp>
          <p:nvSpPr>
            <p:cNvPr id="57" name="Rectangle 1078"/>
            <p:cNvSpPr>
              <a:spLocks noChangeArrowheads="1"/>
            </p:cNvSpPr>
            <p:nvPr/>
          </p:nvSpPr>
          <p:spPr bwMode="auto">
            <a:xfrm>
              <a:off x="2044" y="3085"/>
              <a:ext cx="7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33A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No Modeling</a:t>
              </a:r>
            </a:p>
          </p:txBody>
        </p:sp>
      </p:grpSp>
      <p:sp>
        <p:nvSpPr>
          <p:cNvPr id="58" name="Cloud 57"/>
          <p:cNvSpPr/>
          <p:nvPr/>
        </p:nvSpPr>
        <p:spPr>
          <a:xfrm>
            <a:off x="5799446" y="1412776"/>
            <a:ext cx="2300946" cy="976230"/>
          </a:xfrm>
          <a:prstGeom prst="cloud">
            <a:avLst/>
          </a:prstGeom>
          <a:solidFill>
            <a:srgbClr val="005DA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lvl="1" algn="ctr">
              <a:buClr>
                <a:srgbClr val="E30034"/>
              </a:buClr>
            </a:pPr>
            <a:r>
              <a:rPr lang="en-US" altLang="en-US" sz="1200" dirty="0"/>
              <a:t>Early software development </a:t>
            </a:r>
          </a:p>
        </p:txBody>
      </p:sp>
      <p:sp>
        <p:nvSpPr>
          <p:cNvPr id="59" name="Cloud 58"/>
          <p:cNvSpPr/>
          <p:nvPr/>
        </p:nvSpPr>
        <p:spPr>
          <a:xfrm>
            <a:off x="4378412" y="2188446"/>
            <a:ext cx="2591051" cy="1208672"/>
          </a:xfrm>
          <a:prstGeom prst="cloud">
            <a:avLst/>
          </a:prstGeom>
          <a:solidFill>
            <a:srgbClr val="005DA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1">
              <a:defRPr/>
            </a:pPr>
            <a:r>
              <a:rPr lang="en-US" altLang="en-US" sz="1200" dirty="0" smtClean="0"/>
              <a:t>Architectural Exploration</a:t>
            </a:r>
            <a:endParaRPr lang="en-US" altLang="en-US" sz="1200" dirty="0"/>
          </a:p>
        </p:txBody>
      </p:sp>
      <p:sp>
        <p:nvSpPr>
          <p:cNvPr id="60" name="Cloud 59"/>
          <p:cNvSpPr/>
          <p:nvPr/>
        </p:nvSpPr>
        <p:spPr>
          <a:xfrm>
            <a:off x="6588224" y="2188446"/>
            <a:ext cx="2662834" cy="1208672"/>
          </a:xfrm>
          <a:prstGeom prst="cloud">
            <a:avLst/>
          </a:prstGeom>
          <a:solidFill>
            <a:srgbClr val="005DA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1">
              <a:defRPr/>
            </a:pPr>
            <a:r>
              <a:rPr lang="en-US" altLang="en-US" sz="1200" dirty="0" smtClean="0"/>
              <a:t>Performance Analysis</a:t>
            </a:r>
            <a:endParaRPr lang="en-US" altLang="en-US" sz="1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4912563" y="3501008"/>
            <a:ext cx="2107706" cy="2978294"/>
            <a:chOff x="6476179" y="3523178"/>
            <a:chExt cx="1477432" cy="206130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6" r="31899" b="14321"/>
            <a:stretch/>
          </p:blipFill>
          <p:spPr>
            <a:xfrm>
              <a:off x="6476179" y="4445382"/>
              <a:ext cx="1251912" cy="113909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407" y="3523178"/>
              <a:ext cx="922204" cy="922204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 bwMode="auto">
            <a:xfrm>
              <a:off x="7233621" y="3772365"/>
              <a:ext cx="568567" cy="298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28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BUT</a:t>
              </a:r>
              <a:endParaRPr lang="en-SG" sz="2800" b="1" kern="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66" name="Picture 3" descr="hw_buch_000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91" y="4581128"/>
            <a:ext cx="367263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5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you Ensure?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C-model Accuracy</a:t>
            </a:r>
          </a:p>
          <a:p>
            <a:pPr lvl="1"/>
            <a:r>
              <a:rPr lang="en-US" sz="2800" dirty="0" smtClean="0"/>
              <a:t>Functionality &amp; Timing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Synergize and Maximize Reuse</a:t>
            </a:r>
          </a:p>
          <a:p>
            <a:pPr lvl="1"/>
            <a:r>
              <a:rPr lang="en-US" sz="2800" dirty="0"/>
              <a:t>C-model and IP </a:t>
            </a:r>
            <a:r>
              <a:rPr lang="en-US" sz="2800" dirty="0" smtClean="0"/>
              <a:t>Co-simulation</a:t>
            </a:r>
          </a:p>
          <a:p>
            <a:pPr lvl="1"/>
            <a:r>
              <a:rPr lang="en-US" sz="2800" dirty="0" smtClean="0"/>
              <a:t>Testcase and infrastructure Reuse</a:t>
            </a:r>
          </a:p>
          <a:p>
            <a:pPr lvl="1"/>
            <a:r>
              <a:rPr lang="en-US" sz="2800" dirty="0" smtClean="0"/>
              <a:t>Early </a:t>
            </a:r>
            <a:r>
              <a:rPr lang="en-US" sz="2800" dirty="0"/>
              <a:t>SW Development</a:t>
            </a:r>
            <a:endParaRPr lang="en-SG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C-Model : Accuracy and Reuse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49224" y="1182373"/>
            <a:ext cx="5844373" cy="4711097"/>
            <a:chOff x="1104900" y="107157"/>
            <a:chExt cx="6934200" cy="6643687"/>
          </a:xfrm>
        </p:grpSpPr>
        <p:sp>
          <p:nvSpPr>
            <p:cNvPr id="53" name="Can 52"/>
            <p:cNvSpPr/>
            <p:nvPr/>
          </p:nvSpPr>
          <p:spPr>
            <a:xfrm>
              <a:off x="1323975" y="3534569"/>
              <a:ext cx="990600" cy="762000"/>
            </a:xfrm>
            <a:prstGeom prst="can">
              <a:avLst/>
            </a:prstGeom>
            <a:gradFill>
              <a:gsLst>
                <a:gs pos="65000">
                  <a:srgbClr val="92D050"/>
                </a:gs>
                <a:gs pos="50000">
                  <a:schemeClr val="accent1"/>
                </a:gs>
              </a:gsLst>
              <a:lin ang="2700000" scaled="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Directed</a:t>
              </a:r>
              <a:br>
                <a:rPr lang="en-US" sz="900" b="1" dirty="0"/>
              </a:br>
              <a:r>
                <a:rPr lang="en-US" sz="900" b="1" dirty="0"/>
                <a:t>Tests</a:t>
              </a:r>
            </a:p>
          </p:txBody>
        </p:sp>
        <p:sp>
          <p:nvSpPr>
            <p:cNvPr id="54" name="Can 53"/>
            <p:cNvSpPr/>
            <p:nvPr/>
          </p:nvSpPr>
          <p:spPr>
            <a:xfrm>
              <a:off x="1323975" y="2844007"/>
              <a:ext cx="990600" cy="762000"/>
            </a:xfrm>
            <a:prstGeom prst="can">
              <a:avLst/>
            </a:prstGeom>
            <a:gradFill>
              <a:gsLst>
                <a:gs pos="65000">
                  <a:srgbClr val="92D050"/>
                </a:gs>
                <a:gs pos="50000">
                  <a:schemeClr val="accent1"/>
                </a:gs>
              </a:gsLst>
              <a:lin ang="2700000" scaled="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Random</a:t>
              </a:r>
              <a:br>
                <a:rPr lang="en-US" sz="900" b="1" dirty="0"/>
              </a:br>
              <a:r>
                <a:rPr lang="en-US" sz="900" b="1" dirty="0"/>
                <a:t>Tests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91300" y="3291682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Pass/Fail  Analysis</a:t>
              </a: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6134100" y="3444082"/>
              <a:ext cx="533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16200000">
              <a:off x="1485900" y="2758282"/>
              <a:ext cx="2819400" cy="9906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cxnSp>
          <p:nvCxnSpPr>
            <p:cNvPr id="58" name="Elbow Connector 57"/>
            <p:cNvCxnSpPr>
              <a:stCxn id="55" idx="3"/>
            </p:cNvCxnSpPr>
            <p:nvPr/>
          </p:nvCxnSpPr>
          <p:spPr>
            <a:xfrm flipH="1">
              <a:off x="4000500" y="3596482"/>
              <a:ext cx="3657600" cy="1752600"/>
            </a:xfrm>
            <a:prstGeom prst="bentConnector3">
              <a:avLst>
                <a:gd name="adj1" fmla="val -8309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162300" y="1248569"/>
              <a:ext cx="1833562" cy="3567113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Model development</a:t>
              </a:r>
            </a:p>
          </p:txBody>
        </p:sp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3543300" y="2758282"/>
              <a:ext cx="762000" cy="595312"/>
              <a:chOff x="1632" y="1248"/>
              <a:chExt cx="2682" cy="2286"/>
            </a:xfrm>
          </p:grpSpPr>
          <p:sp>
            <p:nvSpPr>
              <p:cNvPr id="95" name="Gear"/>
              <p:cNvSpPr>
                <a:spLocks noEditPoints="1" noChangeArrowheads="1"/>
              </p:cNvSpPr>
              <p:nvPr/>
            </p:nvSpPr>
            <p:spPr bwMode="auto">
              <a:xfrm>
                <a:off x="3118" y="1248"/>
                <a:ext cx="1196" cy="1049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6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1"/>
                <a:ext cx="1430" cy="125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7" name="AutoShape 5"/>
              <p:cNvSpPr>
                <a:spLocks noEditPoints="1" noChangeArrowheads="1"/>
              </p:cNvSpPr>
              <p:nvPr/>
            </p:nvSpPr>
            <p:spPr bwMode="auto">
              <a:xfrm>
                <a:off x="2560" y="2144"/>
                <a:ext cx="1587" cy="139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</p:grpSp>
        <p:grpSp>
          <p:nvGrpSpPr>
            <p:cNvPr id="61" name="Group 60"/>
            <p:cNvGrpSpPr>
              <a:grpSpLocks/>
            </p:cNvGrpSpPr>
            <p:nvPr/>
          </p:nvGrpSpPr>
          <p:grpSpPr bwMode="auto">
            <a:xfrm>
              <a:off x="3543300" y="1843882"/>
              <a:ext cx="762000" cy="595312"/>
              <a:chOff x="1632" y="1248"/>
              <a:chExt cx="2682" cy="2286"/>
            </a:xfrm>
          </p:grpSpPr>
          <p:sp>
            <p:nvSpPr>
              <p:cNvPr id="92" name="Gear"/>
              <p:cNvSpPr>
                <a:spLocks noEditPoints="1" noChangeArrowheads="1"/>
              </p:cNvSpPr>
              <p:nvPr/>
            </p:nvSpPr>
            <p:spPr bwMode="auto">
              <a:xfrm>
                <a:off x="3118" y="1248"/>
                <a:ext cx="1196" cy="1049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3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1"/>
                <a:ext cx="1430" cy="125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4" name="AutoShape 5"/>
              <p:cNvSpPr>
                <a:spLocks noEditPoints="1" noChangeArrowheads="1"/>
              </p:cNvSpPr>
              <p:nvPr/>
            </p:nvSpPr>
            <p:spPr bwMode="auto">
              <a:xfrm>
                <a:off x="2560" y="2144"/>
                <a:ext cx="1587" cy="139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3009900" y="929482"/>
              <a:ext cx="4724400" cy="3886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 Automated Regression Test</a:t>
              </a:r>
            </a:p>
          </p:txBody>
        </p: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3543300" y="3825082"/>
              <a:ext cx="762000" cy="595312"/>
              <a:chOff x="1632" y="1248"/>
              <a:chExt cx="2682" cy="2286"/>
            </a:xfrm>
          </p:grpSpPr>
          <p:sp>
            <p:nvSpPr>
              <p:cNvPr id="89" name="Gear"/>
              <p:cNvSpPr>
                <a:spLocks noEditPoints="1" noChangeArrowheads="1"/>
              </p:cNvSpPr>
              <p:nvPr/>
            </p:nvSpPr>
            <p:spPr bwMode="auto">
              <a:xfrm>
                <a:off x="3118" y="1248"/>
                <a:ext cx="1196" cy="1049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0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1"/>
                <a:ext cx="1430" cy="125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  <p:sp>
            <p:nvSpPr>
              <p:cNvPr id="91" name="AutoShape 5"/>
              <p:cNvSpPr>
                <a:spLocks noEditPoints="1" noChangeArrowheads="1"/>
              </p:cNvSpPr>
              <p:nvPr/>
            </p:nvSpPr>
            <p:spPr bwMode="auto">
              <a:xfrm>
                <a:off x="2560" y="2144"/>
                <a:ext cx="1587" cy="139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1463675" indent="-100647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2pPr>
                <a:lvl3pPr marL="2927350" indent="-201295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3pPr>
                <a:lvl4pPr marL="4391025" indent="-3019425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4pPr>
                <a:lvl5pPr marL="5854700" indent="-4025900" algn="l" rtl="0" fontAlgn="base">
                  <a:spcBef>
                    <a:spcPct val="50000"/>
                  </a:spcBef>
                  <a:spcAft>
                    <a:spcPct val="0"/>
                  </a:spcAft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5100" kern="1200">
                    <a:solidFill>
                      <a:schemeClr val="tx2"/>
                    </a:solidFill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000" dirty="0">
                  <a:latin typeface="+mn-lt"/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3390900" y="2682082"/>
              <a:ext cx="1219200" cy="8382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Functional</a:t>
              </a:r>
              <a:br>
                <a:rPr lang="en-US" sz="900" b="1" dirty="0"/>
              </a:br>
              <a:r>
                <a:rPr lang="en-US" sz="900" b="1" dirty="0"/>
                <a:t>Instruction Set Simulator</a:t>
              </a: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1995487" y="107157"/>
              <a:ext cx="1319213" cy="593725"/>
            </a:xfrm>
            <a:prstGeom prst="foldedCorner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Processor</a:t>
              </a:r>
              <a:br>
                <a:rPr lang="en-US" sz="900" b="1" dirty="0"/>
              </a:br>
              <a:r>
                <a:rPr lang="en-US" sz="900" b="1" dirty="0"/>
                <a:t>Specification</a:t>
              </a:r>
            </a:p>
          </p:txBody>
        </p:sp>
        <p:sp>
          <p:nvSpPr>
            <p:cNvPr id="66" name="Can 65"/>
            <p:cNvSpPr/>
            <p:nvPr/>
          </p:nvSpPr>
          <p:spPr>
            <a:xfrm>
              <a:off x="1333500" y="2148682"/>
              <a:ext cx="990600" cy="762000"/>
            </a:xfrm>
            <a:prstGeom prst="can">
              <a:avLst/>
            </a:prstGeom>
            <a:gradFill>
              <a:gsLst>
                <a:gs pos="65000">
                  <a:srgbClr val="92D050"/>
                </a:gs>
                <a:gs pos="50000">
                  <a:schemeClr val="accent1"/>
                </a:gs>
              </a:gsLst>
              <a:lin ang="2700000" scaled="0"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System</a:t>
              </a:r>
              <a:br>
                <a:rPr lang="en-US" sz="900" b="1" dirty="0"/>
              </a:br>
              <a:r>
                <a:rPr lang="en-US" sz="900" b="1" dirty="0"/>
                <a:t>Tests</a:t>
              </a:r>
            </a:p>
          </p:txBody>
        </p:sp>
        <p:sp>
          <p:nvSpPr>
            <p:cNvPr id="67" name="Can 66"/>
            <p:cNvSpPr/>
            <p:nvPr/>
          </p:nvSpPr>
          <p:spPr>
            <a:xfrm>
              <a:off x="1333500" y="1462882"/>
              <a:ext cx="990600" cy="762000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Tests of</a:t>
              </a:r>
              <a:br>
                <a:rPr lang="en-US" sz="900" b="1" dirty="0"/>
              </a:br>
              <a:r>
                <a:rPr lang="en-US" sz="900" b="1" dirty="0"/>
                <a:t>Semi</a:t>
              </a:r>
            </a:p>
          </p:txBody>
        </p:sp>
        <p:sp>
          <p:nvSpPr>
            <p:cNvPr id="68" name="Folded Corner 67"/>
            <p:cNvSpPr/>
            <p:nvPr/>
          </p:nvSpPr>
          <p:spPr>
            <a:xfrm>
              <a:off x="5067300" y="4129882"/>
              <a:ext cx="2971800" cy="2620962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Detailed  Processor Trace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Instruction Timing , op-code, address, mnemonics etc.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Address translation (TLB, MMU related details)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Register values, stalls etc.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Cache misses, hits, ways etc.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Bus transfer details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Signal access details for system tests, e.g. interrupts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sz="1000" b="1" dirty="0"/>
            </a:p>
            <a:p>
              <a:pPr algn="ctr">
                <a:defRPr/>
              </a:pPr>
              <a:r>
                <a:rPr lang="en-US" sz="1000" b="1" dirty="0"/>
                <a:t> 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90900" y="3596482"/>
              <a:ext cx="1219200" cy="10668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Synopsys</a:t>
              </a:r>
            </a:p>
            <a:p>
              <a:pPr algn="ctr">
                <a:defRPr/>
              </a:pPr>
              <a:r>
                <a:rPr lang="en-US" sz="900" b="1" dirty="0"/>
                <a:t>Fast &amp; Accurate Processor</a:t>
              </a:r>
              <a:br>
                <a:rPr lang="en-US" sz="900" b="1" dirty="0"/>
              </a:br>
              <a:r>
                <a:rPr lang="en-US" sz="900" b="1" dirty="0"/>
                <a:t>Model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67300" y="3291682"/>
              <a:ext cx="1214437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Automated  Comparison</a:t>
              </a:r>
            </a:p>
          </p:txBody>
        </p:sp>
        <p:sp>
          <p:nvSpPr>
            <p:cNvPr id="71" name="Folded Corner 70"/>
            <p:cNvSpPr/>
            <p:nvPr/>
          </p:nvSpPr>
          <p:spPr>
            <a:xfrm>
              <a:off x="5067300" y="1767682"/>
              <a:ext cx="2428875" cy="1295400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Detailed  Waveform Trace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RTL processor  </a:t>
              </a:r>
              <a:br>
                <a:rPr lang="en-US" sz="900" b="1" dirty="0"/>
              </a:br>
              <a:r>
                <a:rPr lang="en-US" sz="900" b="1" dirty="0"/>
                <a:t>  simulation trace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900" b="1" dirty="0"/>
                <a:t> Functional instruction </a:t>
              </a:r>
              <a:br>
                <a:rPr lang="en-US" sz="900" b="1" dirty="0"/>
              </a:br>
              <a:r>
                <a:rPr lang="en-US" sz="900" b="1" dirty="0"/>
                <a:t>  set simulator trace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90900" y="1767682"/>
              <a:ext cx="1219200" cy="8382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RTL Model</a:t>
              </a:r>
              <a:br>
                <a:rPr lang="en-US" sz="900" b="1" dirty="0"/>
              </a:br>
              <a:r>
                <a:rPr lang="en-US" sz="900" b="1" dirty="0"/>
                <a:t>Simulation</a:t>
              </a:r>
            </a:p>
          </p:txBody>
        </p:sp>
        <p:sp>
          <p:nvSpPr>
            <p:cNvPr id="73" name="Folded Corner 72"/>
            <p:cNvSpPr/>
            <p:nvPr/>
          </p:nvSpPr>
          <p:spPr>
            <a:xfrm>
              <a:off x="1257300" y="929482"/>
              <a:ext cx="1143000" cy="381000"/>
            </a:xfrm>
            <a:prstGeom prst="foldedCorner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Test Plan</a:t>
              </a:r>
            </a:p>
          </p:txBody>
        </p:sp>
        <p:cxnSp>
          <p:nvCxnSpPr>
            <p:cNvPr id="74" name="Straight Arrow Connector 73"/>
            <p:cNvCxnSpPr>
              <a:stCxn id="65" idx="2"/>
              <a:endCxn id="59" idx="0"/>
            </p:cNvCxnSpPr>
            <p:nvPr/>
          </p:nvCxnSpPr>
          <p:spPr>
            <a:xfrm rot="16200000" flipH="1">
              <a:off x="3094037" y="262732"/>
              <a:ext cx="547687" cy="1423988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5" idx="2"/>
              <a:endCxn id="73" idx="0"/>
            </p:cNvCxnSpPr>
            <p:nvPr/>
          </p:nvCxnSpPr>
          <p:spPr>
            <a:xfrm rot="5400000">
              <a:off x="2127250" y="402432"/>
              <a:ext cx="228600" cy="82550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3" idx="2"/>
              <a:endCxn id="67" idx="0"/>
            </p:cNvCxnSpPr>
            <p:nvPr/>
          </p:nvCxnSpPr>
          <p:spPr>
            <a:xfrm rot="5400000">
              <a:off x="1656556" y="1482725"/>
              <a:ext cx="342900" cy="1588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ight Arrow 76"/>
            <p:cNvSpPr/>
            <p:nvPr/>
          </p:nvSpPr>
          <p:spPr>
            <a:xfrm>
              <a:off x="4533900" y="4282282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78" name="Right Arrow 77"/>
            <p:cNvSpPr/>
            <p:nvPr/>
          </p:nvSpPr>
          <p:spPr>
            <a:xfrm>
              <a:off x="4538662" y="2534444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79" name="Right Arrow 78"/>
            <p:cNvSpPr/>
            <p:nvPr/>
          </p:nvSpPr>
          <p:spPr>
            <a:xfrm rot="16200000">
              <a:off x="5219700" y="3901282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80" name="Right Arrow 79"/>
            <p:cNvSpPr/>
            <p:nvPr/>
          </p:nvSpPr>
          <p:spPr>
            <a:xfrm rot="5400000" flipV="1">
              <a:off x="5219700" y="3063082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138237" y="1462882"/>
              <a:ext cx="1357313" cy="3276600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Target binary Code</a:t>
              </a:r>
            </a:p>
          </p:txBody>
        </p:sp>
        <p:cxnSp>
          <p:nvCxnSpPr>
            <p:cNvPr id="82" name="Elbow Connector 81"/>
            <p:cNvCxnSpPr>
              <a:stCxn id="55" idx="3"/>
            </p:cNvCxnSpPr>
            <p:nvPr/>
          </p:nvCxnSpPr>
          <p:spPr>
            <a:xfrm flipV="1">
              <a:off x="7658100" y="472282"/>
              <a:ext cx="304800" cy="31242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65" idx="3"/>
            </p:cNvCxnSpPr>
            <p:nvPr/>
          </p:nvCxnSpPr>
          <p:spPr>
            <a:xfrm rot="10800000">
              <a:off x="3314700" y="404019"/>
              <a:ext cx="4648200" cy="698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1104900" y="4964907"/>
              <a:ext cx="1319212" cy="5715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Components of semi supplier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04900" y="5677694"/>
              <a:ext cx="1319212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900" b="1" dirty="0"/>
                <a:t>Synopsys components</a:t>
              </a:r>
            </a:p>
          </p:txBody>
        </p:sp>
        <p:sp>
          <p:nvSpPr>
            <p:cNvPr id="86" name="TextBox 232"/>
            <p:cNvSpPr txBox="1"/>
            <p:nvPr/>
          </p:nvSpPr>
          <p:spPr>
            <a:xfrm>
              <a:off x="4000500" y="167482"/>
              <a:ext cx="2775285" cy="3472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latin typeface="+mn-lt"/>
                </a:rPr>
                <a:t>Feedback on spec ambiguities</a:t>
              </a:r>
            </a:p>
          </p:txBody>
        </p:sp>
        <p:cxnSp>
          <p:nvCxnSpPr>
            <p:cNvPr id="87" name="Straight Arrow Connector 86"/>
            <p:cNvCxnSpPr>
              <a:endCxn id="69" idx="2"/>
            </p:cNvCxnSpPr>
            <p:nvPr/>
          </p:nvCxnSpPr>
          <p:spPr>
            <a:xfrm rot="5400000" flipH="1" flipV="1">
              <a:off x="3656806" y="5006975"/>
              <a:ext cx="6858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234"/>
            <p:cNvSpPr txBox="1"/>
            <p:nvPr/>
          </p:nvSpPr>
          <p:spPr>
            <a:xfrm>
              <a:off x="3281362" y="5401469"/>
              <a:ext cx="1495291" cy="3255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1463675" indent="-100647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2927350" indent="-201295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4391025" indent="-3019425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5854700" indent="-4025900" algn="l" rtl="0" fontAlgn="base">
                <a:spcBef>
                  <a:spcPct val="50000"/>
                </a:spcBef>
                <a:spcAft>
                  <a:spcPct val="0"/>
                </a:spcAft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5100" kern="1200">
                  <a:solidFill>
                    <a:schemeClr val="tx2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b="1" dirty="0">
                  <a:latin typeface="+mn-lt"/>
                </a:rPr>
                <a:t>Fix model issues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67544" y="1124744"/>
            <a:ext cx="7932755" cy="4788586"/>
            <a:chOff x="10420350" y="20985163"/>
            <a:chExt cx="8854525" cy="6929437"/>
          </a:xfrm>
        </p:grpSpPr>
        <p:sp>
          <p:nvSpPr>
            <p:cNvPr id="154" name="Rectangle 153"/>
            <p:cNvSpPr/>
            <p:nvPr/>
          </p:nvSpPr>
          <p:spPr>
            <a:xfrm>
              <a:off x="12188825" y="24176038"/>
              <a:ext cx="1371600" cy="2451100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model stimuli</a:t>
              </a:r>
            </a:p>
          </p:txBody>
        </p:sp>
        <p:sp>
          <p:nvSpPr>
            <p:cNvPr id="155" name="Isosceles Triangle 154"/>
            <p:cNvSpPr/>
            <p:nvPr/>
          </p:nvSpPr>
          <p:spPr>
            <a:xfrm rot="16200000">
              <a:off x="11312525" y="24595138"/>
              <a:ext cx="1295400" cy="6096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56" name="Isosceles Triangle 155"/>
            <p:cNvSpPr/>
            <p:nvPr/>
          </p:nvSpPr>
          <p:spPr>
            <a:xfrm rot="16200000">
              <a:off x="11045825" y="22880638"/>
              <a:ext cx="1676400" cy="6096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7218025" y="23490238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Pass/Fail  Analysis</a:t>
              </a:r>
            </a:p>
          </p:txBody>
        </p:sp>
        <p:sp>
          <p:nvSpPr>
            <p:cNvPr id="158" name="Right Arrow 157"/>
            <p:cNvSpPr/>
            <p:nvPr/>
          </p:nvSpPr>
          <p:spPr>
            <a:xfrm flipV="1">
              <a:off x="15922625" y="23642638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59" name="Can 158"/>
            <p:cNvSpPr/>
            <p:nvPr/>
          </p:nvSpPr>
          <p:spPr>
            <a:xfrm>
              <a:off x="10588625" y="23109238"/>
              <a:ext cx="990600" cy="762000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Test</a:t>
              </a:r>
              <a:br>
                <a:rPr lang="en-US" sz="1000" b="1" dirty="0"/>
              </a:br>
              <a:r>
                <a:rPr lang="en-US" sz="1000" b="1" dirty="0"/>
                <a:t>case</a:t>
              </a:r>
            </a:p>
          </p:txBody>
        </p:sp>
        <p:grpSp>
          <p:nvGrpSpPr>
            <p:cNvPr id="160" name="Group 255"/>
            <p:cNvGrpSpPr>
              <a:grpSpLocks/>
            </p:cNvGrpSpPr>
            <p:nvPr/>
          </p:nvGrpSpPr>
          <p:grpSpPr bwMode="auto">
            <a:xfrm>
              <a:off x="13941425" y="24557038"/>
              <a:ext cx="762000" cy="595312"/>
              <a:chOff x="1632" y="1248"/>
              <a:chExt cx="2682" cy="2286"/>
            </a:xfrm>
          </p:grpSpPr>
          <p:sp>
            <p:nvSpPr>
              <p:cNvPr id="161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62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63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13636625" y="22271038"/>
              <a:ext cx="1828800" cy="4356100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model development </a:t>
              </a:r>
            </a:p>
          </p:txBody>
        </p:sp>
        <p:sp>
          <p:nvSpPr>
            <p:cNvPr id="165" name="Isosceles Triangle 164"/>
            <p:cNvSpPr/>
            <p:nvPr/>
          </p:nvSpPr>
          <p:spPr>
            <a:xfrm rot="16200000">
              <a:off x="14543087" y="26749376"/>
              <a:ext cx="1857375" cy="469900"/>
            </a:xfrm>
            <a:prstGeom prst="triangle">
              <a:avLst>
                <a:gd name="adj" fmla="val 94135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grpSp>
          <p:nvGrpSpPr>
            <p:cNvPr id="166" name="Group 261"/>
            <p:cNvGrpSpPr>
              <a:grpSpLocks/>
            </p:cNvGrpSpPr>
            <p:nvPr/>
          </p:nvGrpSpPr>
          <p:grpSpPr bwMode="auto">
            <a:xfrm>
              <a:off x="14322425" y="23337838"/>
              <a:ext cx="762000" cy="595312"/>
              <a:chOff x="1632" y="1248"/>
              <a:chExt cx="2682" cy="2286"/>
            </a:xfrm>
          </p:grpSpPr>
          <p:sp>
            <p:nvSpPr>
              <p:cNvPr id="167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68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69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12112625" y="21890038"/>
              <a:ext cx="6951663" cy="6024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                 Automated Regression Test</a:t>
              </a:r>
            </a:p>
          </p:txBody>
        </p:sp>
        <p:sp>
          <p:nvSpPr>
            <p:cNvPr id="171" name="Folded Corner 170"/>
            <p:cNvSpPr/>
            <p:nvPr/>
          </p:nvSpPr>
          <p:spPr>
            <a:xfrm>
              <a:off x="11134725" y="20985163"/>
              <a:ext cx="1500188" cy="752475"/>
            </a:xfrm>
            <a:prstGeom prst="foldedCorner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Bus/Inter-connect</a:t>
              </a:r>
              <a:br>
                <a:rPr lang="en-US" sz="1000" b="1" dirty="0"/>
              </a:br>
              <a:r>
                <a:rPr lang="en-US" sz="1000" b="1" dirty="0"/>
                <a:t>Specification</a:t>
              </a:r>
            </a:p>
          </p:txBody>
        </p:sp>
        <p:sp>
          <p:nvSpPr>
            <p:cNvPr id="172" name="Can 171"/>
            <p:cNvSpPr/>
            <p:nvPr/>
          </p:nvSpPr>
          <p:spPr>
            <a:xfrm>
              <a:off x="10588625" y="25319038"/>
              <a:ext cx="990600" cy="762000"/>
            </a:xfrm>
            <a:prstGeom prst="can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Directed Tests </a:t>
              </a:r>
            </a:p>
          </p:txBody>
        </p:sp>
        <p:sp>
          <p:nvSpPr>
            <p:cNvPr id="173" name="Can 172"/>
            <p:cNvSpPr/>
            <p:nvPr/>
          </p:nvSpPr>
          <p:spPr>
            <a:xfrm>
              <a:off x="10588625" y="24633238"/>
              <a:ext cx="990600" cy="762000"/>
            </a:xfrm>
            <a:prstGeom prst="can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Random</a:t>
              </a:r>
              <a:br>
                <a:rPr lang="en-US" sz="1000" b="1" dirty="0"/>
              </a:br>
              <a:r>
                <a:rPr lang="en-US" sz="1000" b="1" dirty="0"/>
                <a:t>Tests </a:t>
              </a:r>
            </a:p>
          </p:txBody>
        </p:sp>
        <p:sp>
          <p:nvSpPr>
            <p:cNvPr id="174" name="Can 173"/>
            <p:cNvSpPr/>
            <p:nvPr/>
          </p:nvSpPr>
          <p:spPr>
            <a:xfrm>
              <a:off x="10588625" y="22412325"/>
              <a:ext cx="990600" cy="762000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tIns="91440" anchor="ctr"/>
            <a:lstStyle/>
            <a:p>
              <a:pPr algn="ctr">
                <a:defRPr/>
              </a:pPr>
              <a:r>
                <a:rPr lang="en-US" sz="1000" b="1" dirty="0"/>
                <a:t>Test-bench</a:t>
              </a:r>
              <a:br>
                <a:rPr lang="en-US" sz="1000" b="1" dirty="0"/>
              </a:br>
              <a:r>
                <a:rPr lang="en-US" sz="1000" b="1" dirty="0"/>
                <a:t>Control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5617825" y="23490238"/>
              <a:ext cx="1143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Automated  Comparison</a:t>
              </a:r>
            </a:p>
          </p:txBody>
        </p:sp>
        <p:sp>
          <p:nvSpPr>
            <p:cNvPr id="176" name="Folded Corner 175"/>
            <p:cNvSpPr/>
            <p:nvPr/>
          </p:nvSpPr>
          <p:spPr>
            <a:xfrm>
              <a:off x="15617825" y="22271038"/>
              <a:ext cx="2819400" cy="914400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Bus Waveform Trace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RTL simulation trace generated in-house or provided by semi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3712825" y="23261638"/>
              <a:ext cx="1676400" cy="8382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RTL</a:t>
              </a:r>
              <a:br>
                <a:rPr lang="en-US" sz="1000" b="1" dirty="0"/>
              </a:br>
              <a:r>
                <a:rPr lang="en-US" sz="1000" b="1" dirty="0"/>
                <a:t>Simulation</a:t>
              </a:r>
              <a:br>
                <a:rPr lang="en-US" sz="1000" b="1" dirty="0"/>
              </a:br>
              <a:r>
                <a:rPr lang="en-US" sz="1000" b="1" dirty="0"/>
                <a:t>(processor+bus)</a:t>
              </a:r>
            </a:p>
          </p:txBody>
        </p:sp>
        <p:sp>
          <p:nvSpPr>
            <p:cNvPr id="178" name="Folded Corner 177"/>
            <p:cNvSpPr/>
            <p:nvPr/>
          </p:nvSpPr>
          <p:spPr>
            <a:xfrm>
              <a:off x="10512425" y="21890038"/>
              <a:ext cx="1143000" cy="381000"/>
            </a:xfrm>
            <a:prstGeom prst="foldedCorner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Test Plan</a:t>
              </a:r>
            </a:p>
          </p:txBody>
        </p:sp>
        <p:cxnSp>
          <p:nvCxnSpPr>
            <p:cNvPr id="179" name="Straight Arrow Connector 178"/>
            <p:cNvCxnSpPr>
              <a:stCxn id="171" idx="2"/>
              <a:endCxn id="164" idx="0"/>
            </p:cNvCxnSpPr>
            <p:nvPr/>
          </p:nvCxnSpPr>
          <p:spPr>
            <a:xfrm rot="16200000" flipH="1">
              <a:off x="12951619" y="20671632"/>
              <a:ext cx="533400" cy="2665412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1" idx="2"/>
              <a:endCxn id="178" idx="0"/>
            </p:cNvCxnSpPr>
            <p:nvPr/>
          </p:nvCxnSpPr>
          <p:spPr>
            <a:xfrm rot="5400000">
              <a:off x="11408569" y="21412994"/>
              <a:ext cx="152400" cy="801688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78" idx="2"/>
              <a:endCxn id="184" idx="0"/>
            </p:cNvCxnSpPr>
            <p:nvPr/>
          </p:nvCxnSpPr>
          <p:spPr>
            <a:xfrm rot="5400000">
              <a:off x="11006932" y="22346444"/>
              <a:ext cx="152400" cy="1587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ight Arrow 181"/>
            <p:cNvSpPr/>
            <p:nvPr/>
          </p:nvSpPr>
          <p:spPr>
            <a:xfrm rot="16200000">
              <a:off x="15998825" y="24099838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83" name="Right Arrow 182"/>
            <p:cNvSpPr/>
            <p:nvPr/>
          </p:nvSpPr>
          <p:spPr>
            <a:xfrm rot="5400000" flipV="1">
              <a:off x="15998825" y="23261638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512425" y="22423438"/>
              <a:ext cx="1143000" cy="3733800"/>
            </a:xfrm>
            <a:prstGeom prst="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/>
                  </a:solidFill>
                </a:rPr>
                <a:t>Target binaries &amp; control scripts</a:t>
              </a:r>
            </a:p>
          </p:txBody>
        </p:sp>
        <p:cxnSp>
          <p:nvCxnSpPr>
            <p:cNvPr id="185" name="Elbow Connector 82"/>
            <p:cNvCxnSpPr>
              <a:stCxn id="157" idx="3"/>
            </p:cNvCxnSpPr>
            <p:nvPr/>
          </p:nvCxnSpPr>
          <p:spPr>
            <a:xfrm flipV="1">
              <a:off x="18284825" y="21432838"/>
              <a:ext cx="228600" cy="2362200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Rectangle 185"/>
            <p:cNvSpPr/>
            <p:nvPr/>
          </p:nvSpPr>
          <p:spPr>
            <a:xfrm>
              <a:off x="10436225" y="26341388"/>
              <a:ext cx="1270000" cy="714375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Components of semi supplier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0420350" y="27127200"/>
              <a:ext cx="1285875" cy="661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Synopsys components</a:t>
              </a:r>
            </a:p>
          </p:txBody>
        </p:sp>
        <p:sp>
          <p:nvSpPr>
            <p:cNvPr id="188" name="TextBox 284"/>
            <p:cNvSpPr txBox="1">
              <a:spLocks noChangeArrowheads="1"/>
            </p:cNvSpPr>
            <p:nvPr/>
          </p:nvSpPr>
          <p:spPr bwMode="auto">
            <a:xfrm>
              <a:off x="13255625" y="21128038"/>
              <a:ext cx="2672131" cy="36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Feedback on spec ambiguities</a:t>
              </a:r>
            </a:p>
          </p:txBody>
        </p:sp>
        <p:grpSp>
          <p:nvGrpSpPr>
            <p:cNvPr id="189" name="Group 285"/>
            <p:cNvGrpSpPr>
              <a:grpSpLocks/>
            </p:cNvGrpSpPr>
            <p:nvPr/>
          </p:nvGrpSpPr>
          <p:grpSpPr bwMode="auto">
            <a:xfrm>
              <a:off x="14322425" y="22423438"/>
              <a:ext cx="762000" cy="595312"/>
              <a:chOff x="1632" y="1248"/>
              <a:chExt cx="2682" cy="2286"/>
            </a:xfrm>
          </p:grpSpPr>
          <p:sp>
            <p:nvSpPr>
              <p:cNvPr id="190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91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  <p:sp>
            <p:nvSpPr>
              <p:cNvPr id="192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3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SG" sz="1600" dirty="0"/>
              </a:p>
            </p:txBody>
          </p:sp>
        </p:grpSp>
        <p:sp>
          <p:nvSpPr>
            <p:cNvPr id="193" name="Right Arrow 192"/>
            <p:cNvSpPr/>
            <p:nvPr/>
          </p:nvSpPr>
          <p:spPr>
            <a:xfrm>
              <a:off x="15084425" y="22575838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3712825" y="22347238"/>
              <a:ext cx="1676400" cy="8382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RTL</a:t>
              </a:r>
              <a:br>
                <a:rPr lang="en-US" sz="1000" b="1" dirty="0"/>
              </a:br>
              <a:r>
                <a:rPr lang="en-US" sz="1000" b="1" dirty="0"/>
                <a:t>Simulation</a:t>
              </a:r>
              <a:br>
                <a:rPr lang="en-US" sz="1000" b="1" dirty="0"/>
              </a:br>
              <a:r>
                <a:rPr lang="en-US" sz="1000" b="1" dirty="0"/>
                <a:t>(testbench+bus)</a:t>
              </a:r>
            </a:p>
          </p:txBody>
        </p:sp>
        <p:sp>
          <p:nvSpPr>
            <p:cNvPr id="195" name="Folded Corner 194"/>
            <p:cNvSpPr/>
            <p:nvPr/>
          </p:nvSpPr>
          <p:spPr>
            <a:xfrm>
              <a:off x="15617825" y="24328438"/>
              <a:ext cx="3375025" cy="1512887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Detailed  Bus/Interconnect Trace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Bus transfer timing (request, </a:t>
              </a:r>
              <a:br>
                <a:rPr lang="en-US" sz="1000" b="1" dirty="0"/>
              </a:br>
              <a:r>
                <a:rPr lang="en-US" sz="1000" b="1" dirty="0"/>
                <a:t>  grant, complete)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Access type (read, write, fetch, </a:t>
              </a:r>
              <a:br>
                <a:rPr lang="en-US" sz="1000" b="1" dirty="0"/>
              </a:br>
              <a:r>
                <a:rPr lang="en-US" sz="1000" b="1" dirty="0"/>
                <a:t>  load)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Transferred data &amp; number of bytes  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196" name="Right Arrow 195"/>
            <p:cNvSpPr/>
            <p:nvPr/>
          </p:nvSpPr>
          <p:spPr>
            <a:xfrm>
              <a:off x="16760825" y="23642638"/>
              <a:ext cx="533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97" name="Right Arrow 196"/>
            <p:cNvSpPr/>
            <p:nvPr/>
          </p:nvSpPr>
          <p:spPr>
            <a:xfrm>
              <a:off x="15160625" y="24709438"/>
              <a:ext cx="533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3712825" y="24252238"/>
              <a:ext cx="1676400" cy="12954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Synopsys</a:t>
              </a:r>
            </a:p>
            <a:p>
              <a:pPr algn="ctr">
                <a:defRPr/>
              </a:pPr>
              <a:r>
                <a:rPr lang="en-US" sz="1000" dirty="0"/>
                <a:t>Fast &amp; Accurate Bus,</a:t>
              </a:r>
            </a:p>
            <a:p>
              <a:pPr algn="ctr">
                <a:defRPr/>
              </a:pPr>
              <a:r>
                <a:rPr lang="en-US" sz="1000" dirty="0"/>
                <a:t>Interconnect Model</a:t>
              </a:r>
            </a:p>
          </p:txBody>
        </p:sp>
        <p:sp>
          <p:nvSpPr>
            <p:cNvPr id="199" name="Right Arrow 198"/>
            <p:cNvSpPr/>
            <p:nvPr/>
          </p:nvSpPr>
          <p:spPr>
            <a:xfrm>
              <a:off x="13255625" y="24404638"/>
              <a:ext cx="533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200" name="Right Arrow 199"/>
            <p:cNvSpPr/>
            <p:nvPr/>
          </p:nvSpPr>
          <p:spPr>
            <a:xfrm>
              <a:off x="13179425" y="25090438"/>
              <a:ext cx="609600" cy="3048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12341225" y="24252238"/>
              <a:ext cx="1143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Processor Model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12341225" y="24938038"/>
              <a:ext cx="1143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Scriptable</a:t>
              </a:r>
              <a:br>
                <a:rPr lang="en-US" sz="1000" b="1" dirty="0"/>
              </a:br>
              <a:r>
                <a:rPr lang="en-US" sz="1000" b="1" dirty="0"/>
                <a:t>Bus Traffic Generator</a:t>
              </a:r>
            </a:p>
          </p:txBody>
        </p:sp>
        <p:sp>
          <p:nvSpPr>
            <p:cNvPr id="203" name="Folded Corner 202"/>
            <p:cNvSpPr/>
            <p:nvPr/>
          </p:nvSpPr>
          <p:spPr>
            <a:xfrm>
              <a:off x="15617825" y="26052463"/>
              <a:ext cx="3303588" cy="1790700"/>
            </a:xfrm>
            <a:prstGeom prst="foldedCorne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000" b="1" dirty="0"/>
                <a:t> Integrity check based on: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Used protocol (AHB, AXI, APB etc.)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Bus clock, width settings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Type of transaction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Verifies all timing points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00" b="1" dirty="0"/>
                <a:t> Enables customer model </a:t>
              </a:r>
              <a:br>
                <a:rPr lang="en-US" sz="1000" b="1" dirty="0"/>
              </a:br>
              <a:r>
                <a:rPr lang="en-US" sz="1000" b="1" dirty="0"/>
                <a:t>  verification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204" name="Right Arrow 203"/>
            <p:cNvSpPr/>
            <p:nvPr/>
          </p:nvSpPr>
          <p:spPr>
            <a:xfrm rot="16200000">
              <a:off x="14322425" y="25547638"/>
              <a:ext cx="381000" cy="228600"/>
            </a:xfrm>
            <a:prstGeom prst="rightArrow">
              <a:avLst>
                <a:gd name="adj1" fmla="val 50000"/>
                <a:gd name="adj2" fmla="val 50000"/>
              </a:avLst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712825" y="25700038"/>
              <a:ext cx="1676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/>
                <a:t>Bus Protocol Checker</a:t>
              </a:r>
            </a:p>
          </p:txBody>
        </p:sp>
        <p:sp>
          <p:nvSpPr>
            <p:cNvPr id="206" name="TextBox 303"/>
            <p:cNvSpPr txBox="1">
              <a:spLocks noChangeArrowheads="1"/>
            </p:cNvSpPr>
            <p:nvPr/>
          </p:nvSpPr>
          <p:spPr bwMode="auto">
            <a:xfrm>
              <a:off x="17706975" y="21126450"/>
              <a:ext cx="1567900" cy="36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5100">
                  <a:solidFill>
                    <a:schemeClr val="tx2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51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Fix model issues</a:t>
              </a:r>
            </a:p>
          </p:txBody>
        </p:sp>
        <p:cxnSp>
          <p:nvCxnSpPr>
            <p:cNvPr id="207" name="Straight Arrow Connector 244"/>
            <p:cNvCxnSpPr>
              <a:cxnSpLocks noChangeShapeType="1"/>
            </p:cNvCxnSpPr>
            <p:nvPr/>
          </p:nvCxnSpPr>
          <p:spPr bwMode="auto">
            <a:xfrm>
              <a:off x="12634913" y="21412200"/>
              <a:ext cx="6400800" cy="1588"/>
            </a:xfrm>
            <a:prstGeom prst="straightConnector1">
              <a:avLst/>
            </a:prstGeom>
            <a:noFill/>
            <a:ln w="19050" algn="ctr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365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 bwMode="auto">
          <a:xfrm>
            <a:off x="250824" y="908720"/>
            <a:ext cx="8723564" cy="2592288"/>
          </a:xfrm>
          <a:prstGeom prst="roundRect">
            <a:avLst/>
          </a:prstGeom>
          <a:solidFill>
            <a:srgbClr val="E9F6FF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SG" sz="1600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C-Model : Synergize and Maximize Reuse</a:t>
            </a:r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0831" y="986033"/>
            <a:ext cx="8403177" cy="2442967"/>
            <a:chOff x="450831" y="908720"/>
            <a:chExt cx="8403177" cy="2442967"/>
          </a:xfrm>
        </p:grpSpPr>
        <p:sp>
          <p:nvSpPr>
            <p:cNvPr id="7" name="Right Arrow 6"/>
            <p:cNvSpPr/>
            <p:nvPr/>
          </p:nvSpPr>
          <p:spPr>
            <a:xfrm>
              <a:off x="4283968" y="2856230"/>
              <a:ext cx="2208264" cy="419100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    Reuse of  SoC test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    infrastructure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069151" y="2867203"/>
              <a:ext cx="2226600" cy="419100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 CModel integration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286553" y="2415583"/>
              <a:ext cx="2205679" cy="419100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    SoC tests -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    early development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069151" y="2428531"/>
              <a:ext cx="2226600" cy="419100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CModel as Reference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  model for RTL IP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31372" y="2631607"/>
              <a:ext cx="1526028" cy="419100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Executable Spec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301360" y="2235273"/>
              <a:ext cx="16903" cy="111641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056593" y="2326207"/>
              <a:ext cx="11351" cy="102548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444208" y="2343575"/>
              <a:ext cx="16768" cy="97770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 bwMode="auto">
            <a:xfrm>
              <a:off x="4072072" y="2128131"/>
              <a:ext cx="1106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l-GR" sz="14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β</a:t>
              </a:r>
              <a:endParaRPr lang="en-SG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1262158" y="2127551"/>
              <a:ext cx="1122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l-GR" sz="14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ά</a:t>
              </a:r>
              <a:endParaRPr lang="en-SG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505551" y="1213520"/>
              <a:ext cx="2333649" cy="438149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 CoMET system level \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 testing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295751" y="1213520"/>
              <a:ext cx="2333648" cy="438149"/>
            </a:xfrm>
            <a:prstGeom prst="rightArrow">
              <a:avLst>
                <a:gd name="adj1" fmla="val 100000"/>
                <a:gd name="adj2" fmla="val 62987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SystemC block level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testing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103780" y="1212974"/>
              <a:ext cx="2163421" cy="438149"/>
            </a:xfrm>
            <a:prstGeom prst="rightArrow">
              <a:avLst>
                <a:gd name="adj1" fmla="val 100000"/>
                <a:gd name="adj2" fmla="val 4454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   Development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</a:rPr>
                <a:t>  of CModel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30375" y="1213520"/>
              <a:ext cx="1579149" cy="438149"/>
            </a:xfrm>
            <a:prstGeom prst="rightArrow">
              <a:avLst>
                <a:gd name="adj1" fmla="val 100000"/>
                <a:gd name="adj2" fmla="val 3917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FFFFF"/>
                  </a:solidFill>
                </a:rPr>
                <a:t>Spec</a:t>
              </a:r>
              <a:endParaRPr lang="en-IN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060226" y="908720"/>
              <a:ext cx="7718" cy="107957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100392" y="1988840"/>
              <a:ext cx="753616" cy="28272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 algn="l" fontAlgn="auto">
                <a:spcBef>
                  <a:spcPts val="0"/>
                </a:spcBef>
                <a:spcAft>
                  <a:spcPts val="0"/>
                </a:spcAft>
                <a:buClr>
                  <a:srgbClr val="E30034"/>
                </a:buClr>
              </a:pPr>
              <a:r>
                <a:rPr lang="en-US" sz="1200" dirty="0" smtClean="0">
                  <a:solidFill>
                    <a:srgbClr val="00214A"/>
                  </a:solidFill>
                </a:rPr>
                <a:t>Release</a:t>
              </a:r>
              <a:endParaRPr lang="en-IN" sz="1200" dirty="0" smtClean="0">
                <a:solidFill>
                  <a:srgbClr val="00214A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290628" y="908720"/>
              <a:ext cx="9564" cy="107957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438744" y="908720"/>
              <a:ext cx="0" cy="1060961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0831" y="1807549"/>
              <a:ext cx="1911369" cy="175986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>
                <a:buClr>
                  <a:srgbClr val="E30034"/>
                </a:buClr>
              </a:pPr>
              <a:r>
                <a:rPr lang="en-US" sz="1050" dirty="0" smtClean="0">
                  <a:solidFill>
                    <a:schemeClr val="accent3"/>
                  </a:solidFill>
                  <a:latin typeface="Verdana" pitchFamily="34" charset="0"/>
                </a:rPr>
                <a:t>Coming from Concept</a:t>
              </a:r>
              <a:endParaRPr lang="en-IN" sz="1050" dirty="0" smtClean="0">
                <a:solidFill>
                  <a:schemeClr val="accent3"/>
                </a:solidFill>
                <a:latin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6189584" y="1696083"/>
              <a:ext cx="1106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l-GR" sz="14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β</a:t>
              </a:r>
              <a:endParaRPr lang="en-SG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955734" y="1695503"/>
              <a:ext cx="11221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l-GR" sz="1400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ά</a:t>
              </a:r>
              <a:endParaRPr lang="en-SG" sz="1400" kern="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6176" y="2060848"/>
              <a:ext cx="753616" cy="28272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 algn="l" fontAlgn="auto">
                <a:spcBef>
                  <a:spcPts val="0"/>
                </a:spcBef>
                <a:spcAft>
                  <a:spcPts val="0"/>
                </a:spcAft>
                <a:buClr>
                  <a:srgbClr val="E30034"/>
                </a:buClr>
              </a:pPr>
              <a:r>
                <a:rPr lang="en-US" sz="1200" dirty="0" smtClean="0">
                  <a:solidFill>
                    <a:srgbClr val="00214A"/>
                  </a:solidFill>
                </a:rPr>
                <a:t>Release</a:t>
              </a:r>
              <a:endParaRPr lang="en-IN" sz="1200" dirty="0" smtClean="0">
                <a:solidFill>
                  <a:srgbClr val="00214A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0824" y="3573016"/>
            <a:ext cx="8723564" cy="3024336"/>
            <a:chOff x="250824" y="3573016"/>
            <a:chExt cx="8723564" cy="3024336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250824" y="3573016"/>
              <a:ext cx="8723564" cy="3024336"/>
            </a:xfrm>
            <a:prstGeom prst="roundRect">
              <a:avLst/>
            </a:prstGeom>
            <a:solidFill>
              <a:srgbClr val="E9F6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SG" sz="1600" dirty="0" smtClean="0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50824" y="3687316"/>
              <a:ext cx="8723353" cy="2850572"/>
              <a:chOff x="210566" y="3573016"/>
              <a:chExt cx="8763000" cy="2964872"/>
            </a:xfrm>
          </p:grpSpPr>
          <p:sp>
            <p:nvSpPr>
              <p:cNvPr id="31" name="Right Arrow 30"/>
              <p:cNvSpPr/>
              <p:nvPr/>
            </p:nvSpPr>
            <p:spPr>
              <a:xfrm>
                <a:off x="1353566" y="5318689"/>
                <a:ext cx="3810000" cy="38792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Develop &amp; test for all devices 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6382766" y="4778361"/>
                <a:ext cx="2590800" cy="408710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Update to common source for Device 2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4249166" y="4307306"/>
                <a:ext cx="2743200" cy="408710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rgbClr val="00B0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Update to common source for Device 1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420366" y="3573016"/>
                <a:ext cx="228600" cy="228600"/>
              </a:xfrm>
              <a:prstGeom prst="triangle">
                <a:avLst/>
              </a:prstGeom>
              <a:solidFill>
                <a:srgbClr val="005DA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382766" y="3573016"/>
                <a:ext cx="228600" cy="228600"/>
              </a:xfrm>
              <a:prstGeom prst="triangle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4630166" y="3573016"/>
                <a:ext cx="228600" cy="228600"/>
              </a:xfrm>
              <a:prstGeom prst="triangle">
                <a:avLst/>
              </a:prstGeom>
              <a:solidFill>
                <a:srgbClr val="00B0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0566" y="3573016"/>
                <a:ext cx="2057400" cy="30480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marL="273050" indent="-273050" algn="l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600" dirty="0" smtClean="0">
                    <a:solidFill>
                      <a:srgbClr val="00214A"/>
                    </a:solidFill>
                  </a:rPr>
                  <a:t>Engg Samples</a:t>
                </a:r>
                <a:endParaRPr lang="en-IN" sz="1600" dirty="0" smtClean="0">
                  <a:solidFill>
                    <a:srgbClr val="00214A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6766" y="5020816"/>
                <a:ext cx="1981200" cy="30480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marL="273050" indent="-273050" algn="l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600" dirty="0" smtClean="0">
                    <a:solidFill>
                      <a:srgbClr val="00214A"/>
                    </a:solidFill>
                  </a:rPr>
                  <a:t>C Model</a:t>
                </a:r>
                <a:endParaRPr lang="en-IN" sz="1600" dirty="0" smtClean="0">
                  <a:solidFill>
                    <a:srgbClr val="00214A"/>
                  </a:solidFill>
                </a:endParaRPr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1658366" y="5020816"/>
                <a:ext cx="228600" cy="228600"/>
              </a:xfrm>
              <a:prstGeom prst="triangle">
                <a:avLst/>
              </a:prstGeom>
              <a:solidFill>
                <a:srgbClr val="005DA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2068066" y="5020816"/>
                <a:ext cx="228600" cy="228600"/>
              </a:xfrm>
              <a:prstGeom prst="triangle">
                <a:avLst/>
              </a:prstGeom>
              <a:solidFill>
                <a:srgbClr val="00B0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2432241" y="5020816"/>
                <a:ext cx="228600" cy="228600"/>
              </a:xfrm>
              <a:prstGeom prst="triangle">
                <a:avLst/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endParaRPr lang="en-IN" sz="16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2" name="Right Arrow 41"/>
              <p:cNvSpPr/>
              <p:nvPr/>
            </p:nvSpPr>
            <p:spPr>
              <a:xfrm>
                <a:off x="1963166" y="3850106"/>
                <a:ext cx="3048000" cy="408710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rgbClr val="005DA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Develop &amp; test for the lead device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>
              <a:xfrm>
                <a:off x="4758816" y="5755106"/>
                <a:ext cx="1447800" cy="38792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rgbClr val="00B0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Test on Device-1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6535166" y="6149961"/>
                <a:ext cx="1371600" cy="387927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rgbClr val="00B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E30034"/>
                  </a:buClr>
                </a:pPr>
                <a:r>
                  <a:rPr lang="en-US" sz="1400" dirty="0" smtClean="0">
                    <a:solidFill>
                      <a:srgbClr val="FFFFFF"/>
                    </a:solidFill>
                    <a:latin typeface="Verdana" pitchFamily="34" charset="0"/>
                  </a:rPr>
                  <a:t>Test on Device 2</a:t>
                </a:r>
                <a:endParaRPr lang="en-IN" sz="1400" dirty="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2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720"/>
            <a:ext cx="7848872" cy="720000"/>
          </a:xfrm>
        </p:spPr>
        <p:txBody>
          <a:bodyPr/>
          <a:lstStyle/>
          <a:p>
            <a:r>
              <a:rPr lang="en-US" b="1" dirty="0"/>
              <a:t>Marrying the VP &amp;</a:t>
            </a:r>
            <a:r>
              <a:rPr lang="en-US" b="1" dirty="0" smtClean="0"/>
              <a:t> </a:t>
            </a:r>
            <a:r>
              <a:rPr lang="en-US" b="1" dirty="0"/>
              <a:t>RTL verification </a:t>
            </a:r>
            <a:r>
              <a:rPr lang="en-US" b="1" dirty="0" smtClean="0"/>
              <a:t>Env: </a:t>
            </a:r>
            <a:r>
              <a:rPr lang="en-US" b="1" dirty="0"/>
              <a:t>Maximize Synergy &amp;</a:t>
            </a:r>
            <a:r>
              <a:rPr lang="en-US" b="1" dirty="0" smtClean="0"/>
              <a:t> </a:t>
            </a:r>
            <a:r>
              <a:rPr lang="en-US" b="1" dirty="0"/>
              <a:t>Promote </a:t>
            </a:r>
            <a:r>
              <a:rPr lang="en-US" b="1" dirty="0" smtClean="0"/>
              <a:t>Reuse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72504" y="6218652"/>
            <a:ext cx="288036" cy="306692"/>
          </a:xfrm>
        </p:spPr>
        <p:txBody>
          <a:bodyPr/>
          <a:lstStyle/>
          <a:p>
            <a:r>
              <a:rPr lang="en-GB" dirty="0" smtClean="0"/>
              <a:t> </a:t>
            </a:r>
            <a:fld id="{DC8B3668-E1AB-4560-B66B-CD4643A23BF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10-Sep-2015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Copyright © Infineon Technologies AG 2015. All rights reserved.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652120" y="1340768"/>
            <a:ext cx="3467326" cy="4968552"/>
            <a:chOff x="6228184" y="2306965"/>
            <a:chExt cx="2963270" cy="3930347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089743" y="5430822"/>
              <a:ext cx="1230888" cy="806490"/>
            </a:xfrm>
            <a:prstGeom prst="round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R="0" algn="ctr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IP HVL (e, SV) Verification</a:t>
              </a:r>
              <a:endParaRPr lang="en-SG" sz="1200" b="1" kern="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948264" y="4437112"/>
              <a:ext cx="1512168" cy="100811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000">
                  <a:srgbClr val="9BCDFF"/>
                </a:gs>
                <a:gs pos="100000">
                  <a:srgbClr val="FFEBFA"/>
                </a:gs>
              </a:gsLst>
              <a:lin ang="16200000" scaled="0"/>
            </a:gra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R="0" algn="ctr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Sub-System Verification</a:t>
              </a:r>
              <a:endParaRPr lang="en-SG" sz="1200" b="1" kern="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745092" y="2306965"/>
              <a:ext cx="1883150" cy="1122035"/>
            </a:xfrm>
            <a:prstGeom prst="roundRect">
              <a:avLst/>
            </a:prstGeom>
            <a:gradFill flip="none" rotWithShape="1">
              <a:gsLst>
                <a:gs pos="90000">
                  <a:srgbClr val="E9F6FF"/>
                </a:gs>
                <a:gs pos="0">
                  <a:srgbClr val="F29A64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R="0" algn="ctr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Virtual Prototype (c-model, VP tools)</a:t>
              </a:r>
              <a:endParaRPr lang="en-SG" sz="1200" b="1" kern="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804248" y="3429000"/>
              <a:ext cx="1800200" cy="1008112"/>
            </a:xfrm>
            <a:prstGeom prst="roundRect">
              <a:avLst/>
            </a:prstGeom>
            <a:gradFill flip="none" rotWithShape="1">
              <a:gsLst>
                <a:gs pos="82000">
                  <a:srgbClr val="CDEBFF"/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rgbClr val="FFEBFA"/>
                </a:gs>
              </a:gsLst>
              <a:lin ang="5400000" scaled="1"/>
              <a:tileRect/>
            </a:gra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SoC Verification </a:t>
              </a:r>
            </a:p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(SystemC</a:t>
              </a:r>
            </a:p>
            <a:p>
              <a:pPr marR="0" defTabSz="914400" eaLnBrk="0" fontAlgn="auto" latinLnBrk="0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kern="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12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based)</a:t>
              </a:r>
              <a:endParaRPr lang="en-SG" sz="1200" b="1" kern="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6300192" y="2708920"/>
              <a:ext cx="360040" cy="3413179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SG" sz="1600" dirty="0" smtClean="0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 rot="5400000">
              <a:off x="5544108" y="4113076"/>
              <a:ext cx="1872208" cy="5040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Accuracy</a:t>
              </a:r>
              <a:endParaRPr lang="en-SG" sz="1600" b="1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 rot="10800000">
              <a:off x="8820472" y="2680117"/>
              <a:ext cx="360040" cy="3413179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SG" sz="1600" dirty="0" smtClean="0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 rot="16200000">
              <a:off x="8003322" y="4113076"/>
              <a:ext cx="1872208" cy="50405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Performance</a:t>
              </a:r>
              <a:endParaRPr lang="en-SG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179512" y="973609"/>
            <a:ext cx="4716035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Common Software :</a:t>
            </a: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endParaRPr lang="en-US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indent="-34290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of common Verification </a:t>
            </a:r>
          </a:p>
          <a:p>
            <a:pPr marR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tabLst/>
            </a:pPr>
            <a:r>
              <a:rPr lang="en-US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Testbench : SystemC</a:t>
            </a:r>
            <a:endParaRPr lang="en-SG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4038" y="1556792"/>
            <a:ext cx="5202058" cy="2077907"/>
            <a:chOff x="1331640" y="3477568"/>
            <a:chExt cx="5202058" cy="2077907"/>
          </a:xfrm>
        </p:grpSpPr>
        <p:sp>
          <p:nvSpPr>
            <p:cNvPr id="23" name="Rectangle 22"/>
            <p:cNvSpPr/>
            <p:nvPr/>
          </p:nvSpPr>
          <p:spPr>
            <a:xfrm>
              <a:off x="1331640" y="4312175"/>
              <a:ext cx="1224136" cy="576064"/>
            </a:xfrm>
            <a:prstGeom prst="rect">
              <a:avLst/>
            </a:prstGeom>
            <a:gradFill>
              <a:gsLst>
                <a:gs pos="93000">
                  <a:srgbClr val="E9F6FF"/>
                </a:gs>
                <a:gs pos="0">
                  <a:srgbClr val="F7C19F"/>
                </a:gs>
                <a:gs pos="100000">
                  <a:srgbClr val="FFEBFA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Vadc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31640" y="4967823"/>
              <a:ext cx="1224136" cy="576064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VADC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08176" y="4306342"/>
              <a:ext cx="1224136" cy="576064"/>
            </a:xfrm>
            <a:prstGeom prst="rect">
              <a:avLst/>
            </a:prstGeom>
            <a:gradFill>
              <a:gsLst>
                <a:gs pos="93000">
                  <a:srgbClr val="E9F6FF"/>
                </a:gs>
                <a:gs pos="0">
                  <a:srgbClr val="F7C19F"/>
                </a:gs>
                <a:gs pos="100000">
                  <a:srgbClr val="FFEBFA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LIN/UART/SPI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08176" y="4979411"/>
              <a:ext cx="1224136" cy="576064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ASCLIN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84712" y="4304959"/>
              <a:ext cx="1224136" cy="576064"/>
            </a:xfrm>
            <a:prstGeom prst="rect">
              <a:avLst/>
            </a:prstGeom>
            <a:gradFill>
              <a:gsLst>
                <a:gs pos="93000">
                  <a:srgbClr val="E9F6FF"/>
                </a:gs>
                <a:gs pos="0">
                  <a:srgbClr val="F7C19F"/>
                </a:gs>
                <a:gs pos="100000">
                  <a:srgbClr val="FFEBFA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Dma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84712" y="4979411"/>
              <a:ext cx="1224136" cy="576064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DMA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31640" y="3477568"/>
              <a:ext cx="3977208" cy="725134"/>
            </a:xfrm>
            <a:prstGeom prst="rect">
              <a:avLst/>
            </a:prstGeom>
            <a:gradFill>
              <a:gsLst>
                <a:gs pos="94000">
                  <a:srgbClr val="E9F6FF"/>
                </a:gs>
                <a:gs pos="39000">
                  <a:srgbClr val="F29A64"/>
                </a:gs>
                <a:gs pos="100000">
                  <a:srgbClr val="FFEBFA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Application Software /</a:t>
              </a:r>
              <a:b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</a:b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High Level Driver /</a:t>
              </a:r>
            </a:p>
            <a:p>
              <a:pPr algn="ctr">
                <a:buClr>
                  <a:srgbClr val="E30034"/>
                </a:buClr>
              </a:pPr>
              <a:r>
                <a:rPr lang="de-DE" sz="1600" dirty="0" smtClean="0">
                  <a:solidFill>
                    <a:schemeClr val="tx1"/>
                  </a:solidFill>
                  <a:latin typeface="Verdana" pitchFamily="34" charset="0"/>
                </a:rPr>
                <a:t>Testcase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95715" y="5025162"/>
              <a:ext cx="1237983" cy="3938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>
                <a:buClr>
                  <a:srgbClr val="E30034"/>
                </a:buClr>
              </a:pPr>
              <a:r>
                <a:rPr lang="de-DE" sz="1600" dirty="0" smtClean="0">
                  <a:latin typeface="Verdana" pitchFamily="34" charset="0"/>
                </a:rPr>
                <a:t>Hardware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95715" y="4274109"/>
              <a:ext cx="1237983" cy="3938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>
                <a:buClr>
                  <a:srgbClr val="E30034"/>
                </a:buClr>
              </a:pPr>
              <a:r>
                <a:rPr lang="de-DE" sz="1200" dirty="0" smtClean="0">
                  <a:latin typeface="Verdana" pitchFamily="34" charset="0"/>
                </a:rPr>
                <a:t>Software/</a:t>
              </a:r>
            </a:p>
            <a:p>
              <a:pPr marL="273050" indent="-273050">
                <a:buClr>
                  <a:srgbClr val="E30034"/>
                </a:buClr>
              </a:pPr>
              <a:r>
                <a:rPr lang="de-DE" sz="1200" dirty="0" smtClean="0">
                  <a:latin typeface="Verdana" pitchFamily="34" charset="0"/>
                </a:rPr>
                <a:t>LowerLevel</a:t>
              </a:r>
              <a:endParaRPr lang="de-DE" sz="1200" dirty="0">
                <a:latin typeface="Verdana" pitchFamily="34" charset="0"/>
              </a:endParaRPr>
            </a:p>
            <a:p>
              <a:pPr marL="273050" indent="-273050">
                <a:buClr>
                  <a:srgbClr val="E30034"/>
                </a:buClr>
              </a:pPr>
              <a:r>
                <a:rPr lang="de-DE" sz="1200" dirty="0" smtClean="0">
                  <a:latin typeface="Verdana" pitchFamily="34" charset="0"/>
                </a:rPr>
                <a:t>Drivers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5715" y="3693592"/>
              <a:ext cx="1237983" cy="39380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marL="273050" indent="-273050">
                <a:buClr>
                  <a:srgbClr val="E30034"/>
                </a:buClr>
              </a:pPr>
              <a:r>
                <a:rPr lang="de-DE" sz="1600" dirty="0" smtClean="0">
                  <a:latin typeface="Verdana" pitchFamily="34" charset="0"/>
                </a:rPr>
                <a:t>User Level</a:t>
              </a:r>
            </a:p>
          </p:txBody>
        </p:sp>
      </p:grpSp>
      <p:sp>
        <p:nvSpPr>
          <p:cNvPr id="33" name="Slide Number Placeholder 3"/>
          <p:cNvSpPr txBox="1">
            <a:spLocks/>
          </p:cNvSpPr>
          <p:nvPr/>
        </p:nvSpPr>
        <p:spPr>
          <a:xfrm>
            <a:off x="8316520" y="6551308"/>
            <a:ext cx="288036" cy="30669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t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defRPr sz="1600" b="0" kern="120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/>
              <a:t>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B-SLIDENAME" val="4 boxes with title"/>
  <p:tag name="FB-CATEGORY" val="Title slide, text and agenda"/>
</p:tagLst>
</file>

<file path=ppt/theme/theme1.xml><?xml version="1.0" encoding="utf-8"?>
<a:theme xmlns:a="http://schemas.openxmlformats.org/drawingml/2006/main" name="Blank">
  <a:themeElements>
    <a:clrScheme name="IFX Neues Design 2015">
      <a:dk1>
        <a:srgbClr val="000000"/>
      </a:dk1>
      <a:lt1>
        <a:srgbClr val="FFFFFF"/>
      </a:lt1>
      <a:dk2>
        <a:srgbClr val="84B6A7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eaLnBrk="0" hangingPunct="0">
          <a:defRPr sz="1600" dirty="0" smtClean="0">
            <a:latin typeface="+mn-lt"/>
            <a:ea typeface="Verdana" pitchFamily="34" charset="0"/>
            <a:cs typeface="Verdana" pitchFamily="34" charset="0"/>
          </a:defRPr>
        </a:defPPr>
      </a:lst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ctr" anchorCtr="0">
        <a:spAutoFit/>
      </a:bodyPr>
      <a:lstStyle>
        <a:defPPr marL="285750" marR="0" indent="-285750" defTabSz="914400" eaLnBrk="0" fontAlgn="auto" latinLnBrk="0" hangingPunct="0">
          <a:spcBef>
            <a:spcPts val="0"/>
          </a:spcBef>
          <a:spcAft>
            <a:spcPts val="300"/>
          </a:spcAft>
          <a:buClr>
            <a:schemeClr val="accent1"/>
          </a:buClr>
          <a:buSzTx/>
          <a:buFont typeface="Arial" panose="020B0604020202020204" pitchFamily="34" charset="0"/>
          <a:buChar char="›"/>
          <a:tabLst/>
          <a:defRPr sz="1400" kern="0" dirty="0" smtClean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IFX Neues Design 2015">
      <a:dk1>
        <a:srgbClr val="000000"/>
      </a:dk1>
      <a:lt1>
        <a:srgbClr val="FFFFFF"/>
      </a:lt1>
      <a:dk2>
        <a:srgbClr val="000000"/>
      </a:dk2>
      <a:lt2>
        <a:srgbClr val="928285"/>
      </a:lt2>
      <a:accent1>
        <a:srgbClr val="E30034"/>
      </a:accent1>
      <a:accent2>
        <a:srgbClr val="E9E6E6"/>
      </a:accent2>
      <a:accent3>
        <a:srgbClr val="9BC3B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2098</Words>
  <Application>Microsoft Office PowerPoint</Application>
  <PresentationFormat>On-screen Show (4:3)</PresentationFormat>
  <Paragraphs>574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Ensuring Quality of Next Generation Automotive SoC: System’s Approach</vt:lpstr>
      <vt:lpstr>Agenda</vt:lpstr>
      <vt:lpstr>Next Gen Automotive SoC</vt:lpstr>
      <vt:lpstr>Demand for System or Holistic Verification View point to ensure Quality</vt:lpstr>
      <vt:lpstr>Known Usage/Benefits of C-model/VPS</vt:lpstr>
      <vt:lpstr>How Do you Ensure?</vt:lpstr>
      <vt:lpstr>C-Model : Accuracy and Reuse</vt:lpstr>
      <vt:lpstr>C-Model : Synergize and Maximize Reuse</vt:lpstr>
      <vt:lpstr>Marrying the VP &amp; RTL verification Env: Maximize Synergy &amp; Promote Reuse</vt:lpstr>
      <vt:lpstr>Sub-System Testbench Architecture</vt:lpstr>
      <vt:lpstr>Marrying the VP &amp; RTL verification Env: Maximize Synergy &amp; Promote Reuse</vt:lpstr>
      <vt:lpstr>Marrying the VP &amp; RTL verification Env: Maximize Synergy &amp; Promote Reuse</vt:lpstr>
      <vt:lpstr>PowerPoint Presentation</vt:lpstr>
      <vt:lpstr>SoC Verification Quality: Application based Customer scenarios from System’s perspective</vt:lpstr>
      <vt:lpstr>Application based Customer scenarios from System’s perspective : Application Components</vt:lpstr>
      <vt:lpstr>Application based Customer scenarios from System’s perspective: Different Views</vt:lpstr>
      <vt:lpstr>Next Gen Automotive: Safety Aspect of Verification</vt:lpstr>
      <vt:lpstr>Next Gen Automotive: Safety Concern</vt:lpstr>
      <vt:lpstr>Next Gen Automotive: Safety Concern</vt:lpstr>
      <vt:lpstr>Next Gen Automotive: Safety Aspect of Verification</vt:lpstr>
      <vt:lpstr>Safety Aspect of Verification [Directed Fault Approach]</vt:lpstr>
      <vt:lpstr>Safety Aspect of Verification [Directed Fault Approach]</vt:lpstr>
      <vt:lpstr>Safety Aspect of Verification [Directed Fault Approach]</vt:lpstr>
      <vt:lpstr>Safety Aspect of Verification [Directed Fault Approach]</vt:lpstr>
      <vt:lpstr>Safety Aspect of Verification [Directed Fault Overview]</vt:lpstr>
      <vt:lpstr>PowerPoint Presentation</vt:lpstr>
      <vt:lpstr>PowerPoint Presentation</vt:lpstr>
      <vt:lpstr>Acknowledgements/ References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2004-03-02T21:24:15Z</cp:lastPrinted>
  <dcterms:created xsi:type="dcterms:W3CDTF">2015-08-29T10:06:01Z</dcterms:created>
  <dcterms:modified xsi:type="dcterms:W3CDTF">2015-09-07T07:02:37Z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Version">
    <vt:lpwstr>v.02.00.01-2015-07-22</vt:lpwstr>
  </property>
  <property fmtid="{D5CDD505-2E9C-101B-9397-08002B2CF9AE}" pid="3" name="TemplateCompany">
    <vt:lpwstr>IFX</vt:lpwstr>
  </property>
</Properties>
</file>