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96" r:id="rId4"/>
  </p:sldMasterIdLst>
  <p:notesMasterIdLst>
    <p:notesMasterId r:id="rId31"/>
  </p:notesMasterIdLst>
  <p:handoutMasterIdLst>
    <p:handoutMasterId r:id="rId32"/>
  </p:handoutMasterIdLst>
  <p:sldIdLst>
    <p:sldId id="501" r:id="rId5"/>
    <p:sldId id="515" r:id="rId6"/>
    <p:sldId id="516" r:id="rId7"/>
    <p:sldId id="524" r:id="rId8"/>
    <p:sldId id="506" r:id="rId9"/>
    <p:sldId id="529" r:id="rId10"/>
    <p:sldId id="522" r:id="rId11"/>
    <p:sldId id="512" r:id="rId12"/>
    <p:sldId id="507" r:id="rId13"/>
    <p:sldId id="520" r:id="rId14"/>
    <p:sldId id="531" r:id="rId15"/>
    <p:sldId id="532" r:id="rId16"/>
    <p:sldId id="518" r:id="rId17"/>
    <p:sldId id="526" r:id="rId18"/>
    <p:sldId id="527" r:id="rId19"/>
    <p:sldId id="528" r:id="rId20"/>
    <p:sldId id="504" r:id="rId21"/>
    <p:sldId id="508" r:id="rId22"/>
    <p:sldId id="509" r:id="rId23"/>
    <p:sldId id="510" r:id="rId24"/>
    <p:sldId id="511" r:id="rId25"/>
    <p:sldId id="525" r:id="rId26"/>
    <p:sldId id="514" r:id="rId27"/>
    <p:sldId id="533" r:id="rId28"/>
    <p:sldId id="519" r:id="rId29"/>
    <p:sldId id="505" r:id="rId30"/>
  </p:sldIdLst>
  <p:sldSz cx="9144000" cy="6858000" type="screen4x3"/>
  <p:notesSz cx="10048875" cy="6918325"/>
  <p:custDataLst>
    <p:tags r:id="rId33"/>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E0C62C"/>
    <a:srgbClr val="385D8A"/>
    <a:srgbClr val="FFFFCC"/>
    <a:srgbClr val="FF9900"/>
    <a:srgbClr val="99FF33"/>
    <a:srgbClr val="CC99FF"/>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9" autoAdjust="0"/>
    <p:restoredTop sz="85829" autoAdjust="0"/>
  </p:normalViewPr>
  <p:slideViewPr>
    <p:cSldViewPr>
      <p:cViewPr varScale="1">
        <p:scale>
          <a:sx n="74" d="100"/>
          <a:sy n="74" d="100"/>
        </p:scale>
        <p:origin x="-108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cap="none" spc="0" normalizeH="0" baseline="0">
                <a:solidFill>
                  <a:schemeClr val="dk1">
                    <a:lumMod val="50000"/>
                    <a:lumOff val="50000"/>
                  </a:schemeClr>
                </a:solidFill>
                <a:latin typeface="+mj-lt"/>
                <a:ea typeface="+mj-ea"/>
                <a:cs typeface="+mj-cs"/>
              </a:defRPr>
            </a:pPr>
            <a:r>
              <a:rPr lang="en-US" dirty="0"/>
              <a:t>Coverage Progress: </a:t>
            </a:r>
            <a:r>
              <a:rPr lang="en-US" dirty="0" smtClean="0"/>
              <a:t>Traditional </a:t>
            </a:r>
            <a:r>
              <a:rPr lang="en-US" dirty="0"/>
              <a:t>regression Vs Machine learning optimized regression </a:t>
            </a:r>
            <a:r>
              <a:rPr lang="en-US" dirty="0" smtClean="0"/>
              <a:t>IP1 (Proven in Silicon)</a:t>
            </a:r>
            <a:endParaRPr lang="en-US" dirty="0"/>
          </a:p>
        </c:rich>
      </c:tx>
      <c:layout/>
      <c:overlay val="0"/>
      <c:spPr>
        <a:noFill/>
        <a:ln>
          <a:noFill/>
        </a:ln>
        <a:effectLst/>
      </c:spPr>
    </c:title>
    <c:autoTitleDeleted val="0"/>
    <c:plotArea>
      <c:layout/>
      <c:lineChart>
        <c:grouping val="standard"/>
        <c:varyColors val="0"/>
        <c:ser>
          <c:idx val="0"/>
          <c:order val="0"/>
          <c:tx>
            <c:strRef>
              <c:f>Sheet1!$B$1</c:f>
              <c:strCache>
                <c:ptCount val="1"/>
                <c:pt idx="0">
                  <c:v>Normal regression</c:v>
                </c:pt>
              </c:strCache>
            </c:strRef>
          </c:tx>
          <c:spPr>
            <a:ln w="22225" cap="rnd">
              <a:solidFill>
                <a:schemeClr val="accent1"/>
              </a:solidFill>
              <a:round/>
            </a:ln>
            <a:effectLst/>
          </c:spPr>
          <c:marker>
            <c:symbol val="none"/>
          </c:marker>
          <c:cat>
            <c:strRef>
              <c:f>Sheet1!$A$2:$A$11</c:f>
              <c:strCache>
                <c:ptCount val="10"/>
                <c:pt idx="0">
                  <c:v>Itreration 1</c:v>
                </c:pt>
                <c:pt idx="1">
                  <c:v>Itreration 2</c:v>
                </c:pt>
                <c:pt idx="2">
                  <c:v>Itreration 3</c:v>
                </c:pt>
                <c:pt idx="3">
                  <c:v>Itreration 4</c:v>
                </c:pt>
                <c:pt idx="4">
                  <c:v>Itreration 5</c:v>
                </c:pt>
                <c:pt idx="5">
                  <c:v>Itreration 6</c:v>
                </c:pt>
                <c:pt idx="6">
                  <c:v>Itreration 7</c:v>
                </c:pt>
                <c:pt idx="7">
                  <c:v>Itreration 8</c:v>
                </c:pt>
                <c:pt idx="8">
                  <c:v>Itreration 9</c:v>
                </c:pt>
                <c:pt idx="9">
                  <c:v>Itreration 10</c:v>
                </c:pt>
              </c:strCache>
            </c:strRef>
          </c:cat>
          <c:val>
            <c:numRef>
              <c:f>Sheet1!$B$2:$B$11</c:f>
              <c:numCache>
                <c:formatCode>General</c:formatCode>
                <c:ptCount val="10"/>
                <c:pt idx="0">
                  <c:v>78</c:v>
                </c:pt>
                <c:pt idx="1">
                  <c:v>83</c:v>
                </c:pt>
                <c:pt idx="2">
                  <c:v>85</c:v>
                </c:pt>
                <c:pt idx="3">
                  <c:v>88</c:v>
                </c:pt>
                <c:pt idx="4">
                  <c:v>88.5</c:v>
                </c:pt>
                <c:pt idx="5">
                  <c:v>92</c:v>
                </c:pt>
                <c:pt idx="6">
                  <c:v>95</c:v>
                </c:pt>
                <c:pt idx="7">
                  <c:v>97</c:v>
                </c:pt>
                <c:pt idx="8">
                  <c:v>99</c:v>
                </c:pt>
                <c:pt idx="9">
                  <c:v>100</c:v>
                </c:pt>
              </c:numCache>
            </c:numRef>
          </c:val>
          <c:smooth val="0"/>
        </c:ser>
        <c:ser>
          <c:idx val="1"/>
          <c:order val="1"/>
          <c:tx>
            <c:strRef>
              <c:f>Sheet1!$C$1</c:f>
              <c:strCache>
                <c:ptCount val="1"/>
                <c:pt idx="0">
                  <c:v>Machine learning regression</c:v>
                </c:pt>
              </c:strCache>
            </c:strRef>
          </c:tx>
          <c:spPr>
            <a:ln w="22225" cap="rnd">
              <a:solidFill>
                <a:schemeClr val="accent3"/>
              </a:solidFill>
              <a:round/>
            </a:ln>
            <a:effectLst/>
          </c:spPr>
          <c:marker>
            <c:symbol val="none"/>
          </c:marker>
          <c:cat>
            <c:strRef>
              <c:f>Sheet1!$A$2:$A$11</c:f>
              <c:strCache>
                <c:ptCount val="10"/>
                <c:pt idx="0">
                  <c:v>Itreration 1</c:v>
                </c:pt>
                <c:pt idx="1">
                  <c:v>Itreration 2</c:v>
                </c:pt>
                <c:pt idx="2">
                  <c:v>Itreration 3</c:v>
                </c:pt>
                <c:pt idx="3">
                  <c:v>Itreration 4</c:v>
                </c:pt>
                <c:pt idx="4">
                  <c:v>Itreration 5</c:v>
                </c:pt>
                <c:pt idx="5">
                  <c:v>Itreration 6</c:v>
                </c:pt>
                <c:pt idx="6">
                  <c:v>Itreration 7</c:v>
                </c:pt>
                <c:pt idx="7">
                  <c:v>Itreration 8</c:v>
                </c:pt>
                <c:pt idx="8">
                  <c:v>Itreration 9</c:v>
                </c:pt>
                <c:pt idx="9">
                  <c:v>Itreration 10</c:v>
                </c:pt>
              </c:strCache>
            </c:strRef>
          </c:cat>
          <c:val>
            <c:numRef>
              <c:f>Sheet1!$C$2:$C$11</c:f>
              <c:numCache>
                <c:formatCode>General</c:formatCode>
                <c:ptCount val="10"/>
                <c:pt idx="0">
                  <c:v>78</c:v>
                </c:pt>
                <c:pt idx="1">
                  <c:v>87</c:v>
                </c:pt>
                <c:pt idx="2">
                  <c:v>89</c:v>
                </c:pt>
                <c:pt idx="3">
                  <c:v>91</c:v>
                </c:pt>
                <c:pt idx="4">
                  <c:v>93</c:v>
                </c:pt>
                <c:pt idx="5">
                  <c:v>97</c:v>
                </c:pt>
                <c:pt idx="6">
                  <c:v>100</c:v>
                </c:pt>
              </c:numCache>
            </c:numRef>
          </c:val>
          <c:smooth val="0"/>
        </c:ser>
        <c:dLbls>
          <c:showLegendKey val="0"/>
          <c:showVal val="0"/>
          <c:showCatName val="0"/>
          <c:showSerName val="0"/>
          <c:showPercent val="0"/>
          <c:showBubbleSize val="0"/>
        </c:dLbls>
        <c:marker val="1"/>
        <c:smooth val="0"/>
        <c:axId val="219484928"/>
        <c:axId val="219486464"/>
      </c:lineChart>
      <c:catAx>
        <c:axId val="219484928"/>
        <c:scaling>
          <c:orientation val="minMax"/>
        </c:scaling>
        <c:delete val="0"/>
        <c:axPos val="b"/>
        <c:majorGridlines>
          <c:spPr>
            <a:ln w="9525" cap="flat" cmpd="sng" algn="ctr">
              <a:solidFill>
                <a:schemeClr val="dk1">
                  <a:lumMod val="15000"/>
                  <a:lumOff val="85000"/>
                  <a:alpha val="54000"/>
                </a:schemeClr>
              </a:solidFill>
              <a:round/>
            </a:ln>
            <a:effectLst/>
          </c:spPr>
        </c:majorGridlines>
        <c:minorGridlines>
          <c:spPr>
            <a:ln w="9525" cap="flat" cmpd="sng" algn="ctr">
              <a:solidFill>
                <a:schemeClr val="dk1">
                  <a:lumMod val="15000"/>
                  <a:lumOff val="85000"/>
                  <a:alpha val="51000"/>
                </a:schemeClr>
              </a:solidFill>
              <a:round/>
            </a:ln>
            <a:effectLst/>
          </c:spPr>
        </c:min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200" b="0" i="0" u="none" strike="noStrike" kern="1200" cap="none" spc="0" normalizeH="0" baseline="0">
                <a:solidFill>
                  <a:schemeClr val="dk1">
                    <a:lumMod val="65000"/>
                    <a:lumOff val="35000"/>
                  </a:schemeClr>
                </a:solidFill>
                <a:latin typeface="+mn-lt"/>
                <a:ea typeface="+mn-ea"/>
                <a:cs typeface="+mn-cs"/>
              </a:defRPr>
            </a:pPr>
            <a:endParaRPr lang="en-US"/>
          </a:p>
        </c:txPr>
        <c:crossAx val="219486464"/>
        <c:crosses val="autoZero"/>
        <c:auto val="1"/>
        <c:lblAlgn val="ctr"/>
        <c:lblOffset val="100"/>
        <c:noMultiLvlLbl val="0"/>
      </c:catAx>
      <c:valAx>
        <c:axId val="219486464"/>
        <c:scaling>
          <c:orientation val="minMax"/>
          <c:max val="100"/>
          <c:min val="75"/>
        </c:scaling>
        <c:delete val="0"/>
        <c:axPos val="l"/>
        <c:majorGridlines>
          <c:spPr>
            <a:ln w="9525" cap="flat" cmpd="sng" algn="ctr">
              <a:solidFill>
                <a:schemeClr val="dk1">
                  <a:lumMod val="15000"/>
                  <a:lumOff val="85000"/>
                  <a:alpha val="54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dk1">
                        <a:lumMod val="65000"/>
                        <a:lumOff val="35000"/>
                      </a:schemeClr>
                    </a:solidFill>
                    <a:latin typeface="+mn-lt"/>
                    <a:ea typeface="+mn-ea"/>
                    <a:cs typeface="+mn-cs"/>
                  </a:defRPr>
                </a:pPr>
                <a:r>
                  <a:rPr lang="en-US"/>
                  <a:t>Coverage Percentage</a:t>
                </a:r>
              </a:p>
            </c:rich>
          </c:tx>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dk1">
                    <a:lumMod val="65000"/>
                    <a:lumOff val="35000"/>
                  </a:schemeClr>
                </a:solidFill>
                <a:latin typeface="+mn-lt"/>
                <a:ea typeface="+mn-ea"/>
                <a:cs typeface="+mn-cs"/>
              </a:defRPr>
            </a:pPr>
            <a:endParaRPr lang="en-US"/>
          </a:p>
        </c:txPr>
        <c:crossAx val="219484928"/>
        <c:crosses val="autoZero"/>
        <c:crossBetween val="between"/>
      </c:valAx>
      <c:spPr>
        <a:pattFill prst="ltDnDiag">
          <a:fgClr>
            <a:schemeClr val="dk1">
              <a:lumMod val="15000"/>
              <a:lumOff val="85000"/>
            </a:schemeClr>
          </a:fgClr>
          <a:bgClr>
            <a:schemeClr val="lt1"/>
          </a:bgClr>
        </a:patt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25400" cap="flat" cmpd="sng" algn="ctr">
      <a:solidFill>
        <a:schemeClr val="accent4">
          <a:lumMod val="50000"/>
        </a:schemeClr>
      </a:solidFill>
      <a:round/>
    </a:ln>
    <a:effectLst/>
  </c:spPr>
  <c:txPr>
    <a:bodyPr/>
    <a:lstStyle/>
    <a:p>
      <a:pPr>
        <a:defRPr sz="12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cap="none" spc="0" normalizeH="0" baseline="0">
                <a:solidFill>
                  <a:schemeClr val="dk1">
                    <a:lumMod val="50000"/>
                    <a:lumOff val="50000"/>
                  </a:schemeClr>
                </a:solidFill>
                <a:latin typeface="+mj-lt"/>
                <a:ea typeface="+mj-ea"/>
                <a:cs typeface="+mj-cs"/>
              </a:defRPr>
            </a:pPr>
            <a:r>
              <a:rPr lang="en-US" dirty="0"/>
              <a:t>Coverage Progress: </a:t>
            </a:r>
            <a:r>
              <a:rPr lang="en-US" dirty="0" smtClean="0"/>
              <a:t>Traditional </a:t>
            </a:r>
            <a:r>
              <a:rPr lang="en-US" dirty="0"/>
              <a:t>regression Vs Machine learning optimized regression </a:t>
            </a:r>
            <a:r>
              <a:rPr lang="en-US" dirty="0" smtClean="0"/>
              <a:t>IP2 (New  IP)</a:t>
            </a:r>
            <a:endParaRPr lang="en-US" dirty="0"/>
          </a:p>
        </c:rich>
      </c:tx>
      <c:layout/>
      <c:overlay val="0"/>
      <c:spPr>
        <a:noFill/>
        <a:ln>
          <a:noFill/>
        </a:ln>
        <a:effectLst/>
      </c:spPr>
    </c:title>
    <c:autoTitleDeleted val="0"/>
    <c:plotArea>
      <c:layout/>
      <c:lineChart>
        <c:grouping val="standard"/>
        <c:varyColors val="0"/>
        <c:ser>
          <c:idx val="0"/>
          <c:order val="0"/>
          <c:tx>
            <c:strRef>
              <c:f>Sheet1!$B$1</c:f>
              <c:strCache>
                <c:ptCount val="1"/>
                <c:pt idx="0">
                  <c:v>Normal regression</c:v>
                </c:pt>
              </c:strCache>
            </c:strRef>
          </c:tx>
          <c:spPr>
            <a:ln w="22225" cap="rnd">
              <a:solidFill>
                <a:schemeClr val="accent1"/>
              </a:solidFill>
              <a:round/>
            </a:ln>
            <a:effectLst/>
          </c:spPr>
          <c:marker>
            <c:symbol val="none"/>
          </c:marker>
          <c:cat>
            <c:strRef>
              <c:f>Sheet1!$A$2:$A$7</c:f>
              <c:strCache>
                <c:ptCount val="6"/>
                <c:pt idx="0">
                  <c:v>Itreration 1</c:v>
                </c:pt>
                <c:pt idx="1">
                  <c:v>Itreration 2</c:v>
                </c:pt>
                <c:pt idx="2">
                  <c:v>Itreration 3</c:v>
                </c:pt>
                <c:pt idx="3">
                  <c:v>Itreration 4</c:v>
                </c:pt>
                <c:pt idx="4">
                  <c:v>Itreration 5</c:v>
                </c:pt>
                <c:pt idx="5">
                  <c:v>Itreration 6</c:v>
                </c:pt>
              </c:strCache>
            </c:strRef>
          </c:cat>
          <c:val>
            <c:numRef>
              <c:f>Sheet1!$B$2:$B$7</c:f>
              <c:numCache>
                <c:formatCode>General</c:formatCode>
                <c:ptCount val="6"/>
                <c:pt idx="0">
                  <c:v>72</c:v>
                </c:pt>
                <c:pt idx="1">
                  <c:v>81</c:v>
                </c:pt>
                <c:pt idx="2">
                  <c:v>88</c:v>
                </c:pt>
                <c:pt idx="3">
                  <c:v>91</c:v>
                </c:pt>
                <c:pt idx="4">
                  <c:v>95</c:v>
                </c:pt>
                <c:pt idx="5">
                  <c:v>100</c:v>
                </c:pt>
              </c:numCache>
            </c:numRef>
          </c:val>
          <c:smooth val="0"/>
        </c:ser>
        <c:ser>
          <c:idx val="1"/>
          <c:order val="1"/>
          <c:tx>
            <c:strRef>
              <c:f>Sheet1!$C$1</c:f>
              <c:strCache>
                <c:ptCount val="1"/>
                <c:pt idx="0">
                  <c:v>Machine learning regression</c:v>
                </c:pt>
              </c:strCache>
            </c:strRef>
          </c:tx>
          <c:spPr>
            <a:ln w="22225" cap="rnd">
              <a:solidFill>
                <a:schemeClr val="accent3"/>
              </a:solidFill>
              <a:round/>
            </a:ln>
            <a:effectLst/>
          </c:spPr>
          <c:marker>
            <c:symbol val="none"/>
          </c:marker>
          <c:dPt>
            <c:idx val="2"/>
            <c:bubble3D val="0"/>
          </c:dPt>
          <c:cat>
            <c:strRef>
              <c:f>Sheet1!$A$2:$A$7</c:f>
              <c:strCache>
                <c:ptCount val="6"/>
                <c:pt idx="0">
                  <c:v>Itreration 1</c:v>
                </c:pt>
                <c:pt idx="1">
                  <c:v>Itreration 2</c:v>
                </c:pt>
                <c:pt idx="2">
                  <c:v>Itreration 3</c:v>
                </c:pt>
                <c:pt idx="3">
                  <c:v>Itreration 4</c:v>
                </c:pt>
                <c:pt idx="4">
                  <c:v>Itreration 5</c:v>
                </c:pt>
                <c:pt idx="5">
                  <c:v>Itreration 6</c:v>
                </c:pt>
              </c:strCache>
            </c:strRef>
          </c:cat>
          <c:val>
            <c:numRef>
              <c:f>Sheet1!$C$2:$C$7</c:f>
              <c:numCache>
                <c:formatCode>General</c:formatCode>
                <c:ptCount val="6"/>
                <c:pt idx="0">
                  <c:v>72</c:v>
                </c:pt>
                <c:pt idx="1">
                  <c:v>88</c:v>
                </c:pt>
                <c:pt idx="2">
                  <c:v>95</c:v>
                </c:pt>
                <c:pt idx="3">
                  <c:v>100</c:v>
                </c:pt>
              </c:numCache>
            </c:numRef>
          </c:val>
          <c:smooth val="0"/>
        </c:ser>
        <c:dLbls>
          <c:showLegendKey val="0"/>
          <c:showVal val="0"/>
          <c:showCatName val="0"/>
          <c:showSerName val="0"/>
          <c:showPercent val="0"/>
          <c:showBubbleSize val="0"/>
        </c:dLbls>
        <c:marker val="1"/>
        <c:smooth val="0"/>
        <c:axId val="219549056"/>
        <c:axId val="219550848"/>
      </c:lineChart>
      <c:catAx>
        <c:axId val="219549056"/>
        <c:scaling>
          <c:orientation val="minMax"/>
        </c:scaling>
        <c:delete val="0"/>
        <c:axPos val="b"/>
        <c:majorGridlines>
          <c:spPr>
            <a:ln w="9525" cap="flat" cmpd="sng" algn="ctr">
              <a:solidFill>
                <a:schemeClr val="dk1">
                  <a:lumMod val="15000"/>
                  <a:lumOff val="85000"/>
                  <a:alpha val="54000"/>
                </a:schemeClr>
              </a:solidFill>
              <a:round/>
            </a:ln>
            <a:effectLst/>
          </c:spPr>
        </c:majorGridlines>
        <c:minorGridlines>
          <c:spPr>
            <a:ln w="9525" cap="flat" cmpd="sng" algn="ctr">
              <a:solidFill>
                <a:schemeClr val="dk1">
                  <a:lumMod val="15000"/>
                  <a:lumOff val="85000"/>
                  <a:alpha val="51000"/>
                </a:schemeClr>
              </a:solidFill>
              <a:round/>
            </a:ln>
            <a:effectLst/>
          </c:spPr>
        </c:min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00" b="0" i="0" u="none" strike="noStrike" kern="1200" cap="none" spc="0" normalizeH="0" baseline="0">
                <a:solidFill>
                  <a:schemeClr val="dk1">
                    <a:lumMod val="65000"/>
                    <a:lumOff val="35000"/>
                  </a:schemeClr>
                </a:solidFill>
                <a:latin typeface="+mn-lt"/>
                <a:ea typeface="+mn-ea"/>
                <a:cs typeface="+mn-cs"/>
              </a:defRPr>
            </a:pPr>
            <a:endParaRPr lang="en-US"/>
          </a:p>
        </c:txPr>
        <c:crossAx val="219550848"/>
        <c:crosses val="autoZero"/>
        <c:auto val="1"/>
        <c:lblAlgn val="ctr"/>
        <c:lblOffset val="100"/>
        <c:noMultiLvlLbl val="0"/>
      </c:catAx>
      <c:valAx>
        <c:axId val="219550848"/>
        <c:scaling>
          <c:orientation val="minMax"/>
          <c:max val="100"/>
          <c:min val="70"/>
        </c:scaling>
        <c:delete val="0"/>
        <c:axPos val="l"/>
        <c:majorGridlines>
          <c:spPr>
            <a:ln w="9525" cap="flat" cmpd="sng" algn="ctr">
              <a:solidFill>
                <a:schemeClr val="dk1">
                  <a:lumMod val="15000"/>
                  <a:lumOff val="85000"/>
                  <a:alpha val="54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dk1">
                        <a:lumMod val="65000"/>
                        <a:lumOff val="35000"/>
                      </a:schemeClr>
                    </a:solidFill>
                    <a:latin typeface="+mn-lt"/>
                    <a:ea typeface="+mn-ea"/>
                    <a:cs typeface="+mn-cs"/>
                  </a:defRPr>
                </a:pPr>
                <a:r>
                  <a:rPr lang="en-US"/>
                  <a:t>Coverage Percentage</a:t>
                </a:r>
              </a:p>
            </c:rich>
          </c:tx>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dk1">
                    <a:lumMod val="65000"/>
                    <a:lumOff val="35000"/>
                  </a:schemeClr>
                </a:solidFill>
                <a:latin typeface="+mn-lt"/>
                <a:ea typeface="+mn-ea"/>
                <a:cs typeface="+mn-cs"/>
              </a:defRPr>
            </a:pPr>
            <a:endParaRPr lang="en-US"/>
          </a:p>
        </c:txPr>
        <c:crossAx val="219549056"/>
        <c:crosses val="autoZero"/>
        <c:crossBetween val="between"/>
      </c:valAx>
      <c:spPr>
        <a:pattFill prst="ltDnDiag">
          <a:fgClr>
            <a:schemeClr val="dk1">
              <a:lumMod val="15000"/>
              <a:lumOff val="85000"/>
            </a:schemeClr>
          </a:fgClr>
          <a:bgClr>
            <a:schemeClr val="lt1"/>
          </a:bgClr>
        </a:patt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lt1"/>
    </a:solidFill>
    <a:ln w="25400" cap="flat" cmpd="sng" algn="ctr">
      <a:solidFill>
        <a:schemeClr val="accent4">
          <a:lumMod val="50000"/>
        </a:schemeClr>
      </a:solidFill>
      <a:round/>
    </a:ln>
    <a:effectLst/>
  </c:spPr>
  <c:txPr>
    <a:bodyPr/>
    <a:lstStyle/>
    <a:p>
      <a:pPr>
        <a:defRPr sz="12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spc="0" baseline="0">
                <a:solidFill>
                  <a:schemeClr val="tx1">
                    <a:lumMod val="65000"/>
                    <a:lumOff val="35000"/>
                  </a:schemeClr>
                </a:solidFill>
                <a:latin typeface="+mn-lt"/>
                <a:ea typeface="+mn-ea"/>
                <a:cs typeface="+mn-cs"/>
              </a:defRPr>
            </a:pPr>
            <a:r>
              <a:rPr lang="en-US" sz="1440" b="1" dirty="0" smtClean="0"/>
              <a:t>Number of tests in the Regression</a:t>
            </a:r>
            <a:r>
              <a:rPr lang="en-US" sz="1440" b="1" baseline="0" dirty="0" smtClean="0"/>
              <a:t> suite – Traditional approach Vs Machine Learning approach </a:t>
            </a:r>
            <a:r>
              <a:rPr lang="en-US" sz="1440" b="1" dirty="0" smtClean="0"/>
              <a:t> </a:t>
            </a:r>
            <a:endParaRPr lang="en-US" sz="1440" b="1" dirty="0"/>
          </a:p>
        </c:rich>
      </c:tx>
      <c:layout/>
      <c:overlay val="0"/>
      <c:spPr>
        <a:noFill/>
        <a:ln>
          <a:noFill/>
        </a:ln>
        <a:effectLst/>
      </c:spPr>
    </c:title>
    <c:autoTitleDeleted val="0"/>
    <c:plotArea>
      <c:layout/>
      <c:barChart>
        <c:barDir val="col"/>
        <c:grouping val="clustered"/>
        <c:varyColors val="0"/>
        <c:ser>
          <c:idx val="0"/>
          <c:order val="0"/>
          <c:tx>
            <c:strRef>
              <c:f>Sheet1!$B$1</c:f>
              <c:strCache>
                <c:ptCount val="1"/>
                <c:pt idx="0">
                  <c:v>No. of tests in traditional approach</c:v>
                </c:pt>
              </c:strCache>
            </c:strRef>
          </c:tx>
          <c:spPr>
            <a:solidFill>
              <a:srgbClr val="7030A0"/>
            </a:solidFill>
            <a:ln>
              <a:noFill/>
            </a:ln>
            <a:effectLst/>
          </c:spPr>
          <c:invertIfNegative val="0"/>
          <c:cat>
            <c:strRef>
              <c:f>Sheet1!$A$2:$A$3</c:f>
              <c:strCache>
                <c:ptCount val="2"/>
                <c:pt idx="0">
                  <c:v>IP1</c:v>
                </c:pt>
                <c:pt idx="1">
                  <c:v>IP2</c:v>
                </c:pt>
              </c:strCache>
            </c:strRef>
          </c:cat>
          <c:val>
            <c:numRef>
              <c:f>Sheet1!$B$2:$B$3</c:f>
              <c:numCache>
                <c:formatCode>General</c:formatCode>
                <c:ptCount val="2"/>
                <c:pt idx="0">
                  <c:v>10000</c:v>
                </c:pt>
                <c:pt idx="1">
                  <c:v>5000</c:v>
                </c:pt>
              </c:numCache>
            </c:numRef>
          </c:val>
        </c:ser>
        <c:ser>
          <c:idx val="1"/>
          <c:order val="1"/>
          <c:tx>
            <c:strRef>
              <c:f>Sheet1!$C$1</c:f>
              <c:strCache>
                <c:ptCount val="1"/>
                <c:pt idx="0">
                  <c:v>No. of tests in ML approach</c:v>
                </c:pt>
              </c:strCache>
            </c:strRef>
          </c:tx>
          <c:spPr>
            <a:solidFill>
              <a:srgbClr val="00B050"/>
            </a:solidFill>
            <a:ln>
              <a:noFill/>
            </a:ln>
            <a:effectLst/>
          </c:spPr>
          <c:invertIfNegative val="0"/>
          <c:cat>
            <c:strRef>
              <c:f>Sheet1!$A$2:$A$3</c:f>
              <c:strCache>
                <c:ptCount val="2"/>
                <c:pt idx="0">
                  <c:v>IP1</c:v>
                </c:pt>
                <c:pt idx="1">
                  <c:v>IP2</c:v>
                </c:pt>
              </c:strCache>
            </c:strRef>
          </c:cat>
          <c:val>
            <c:numRef>
              <c:f>Sheet1!$C$2:$C$3</c:f>
              <c:numCache>
                <c:formatCode>General</c:formatCode>
                <c:ptCount val="2"/>
                <c:pt idx="0">
                  <c:v>6878</c:v>
                </c:pt>
                <c:pt idx="1">
                  <c:v>2975</c:v>
                </c:pt>
              </c:numCache>
            </c:numRef>
          </c:val>
        </c:ser>
        <c:dLbls>
          <c:showLegendKey val="0"/>
          <c:showVal val="0"/>
          <c:showCatName val="0"/>
          <c:showSerName val="0"/>
          <c:showPercent val="0"/>
          <c:showBubbleSize val="0"/>
        </c:dLbls>
        <c:gapWidth val="219"/>
        <c:overlap val="-27"/>
        <c:axId val="219593728"/>
        <c:axId val="219595520"/>
      </c:barChart>
      <c:catAx>
        <c:axId val="219593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219595520"/>
        <c:crosses val="autoZero"/>
        <c:auto val="1"/>
        <c:lblAlgn val="ctr"/>
        <c:lblOffset val="100"/>
        <c:noMultiLvlLbl val="0"/>
      </c:catAx>
      <c:valAx>
        <c:axId val="2195955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219593728"/>
        <c:crosses val="autoZero"/>
        <c:crossBetween val="between"/>
      </c:valAx>
      <c:spPr>
        <a:noFill/>
        <a:ln>
          <a:noFill/>
        </a:ln>
        <a:effectLst/>
      </c:spPr>
    </c:plotArea>
    <c:legend>
      <c:legendPos val="b"/>
      <c:layout>
        <c:manualLayout>
          <c:xMode val="edge"/>
          <c:yMode val="edge"/>
          <c:x val="7.0213869466387052E-2"/>
          <c:y val="0.77723804453908263"/>
          <c:w val="0.90000000000000013"/>
          <c:h val="0.16171648671272565"/>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25400">
      <a:solidFill>
        <a:schemeClr val="accent4">
          <a:lumMod val="50000"/>
        </a:schemeClr>
      </a:solid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spc="0" baseline="0">
                <a:solidFill>
                  <a:schemeClr val="tx1">
                    <a:lumMod val="65000"/>
                    <a:lumOff val="35000"/>
                  </a:schemeClr>
                </a:solidFill>
                <a:latin typeface="+mn-lt"/>
                <a:ea typeface="+mn-ea"/>
                <a:cs typeface="+mn-cs"/>
              </a:defRPr>
            </a:pPr>
            <a:r>
              <a:rPr lang="en-US" sz="1440" b="1" dirty="0" smtClean="0"/>
              <a:t>Bug Count Over Iterations – Traditional approach Vs Machine Learning approach</a:t>
            </a:r>
            <a:endParaRPr lang="en-US" sz="1440" b="1" dirty="0"/>
          </a:p>
        </c:rich>
      </c:tx>
      <c:layout/>
      <c:overlay val="0"/>
      <c:spPr>
        <a:noFill/>
        <a:ln>
          <a:noFill/>
        </a:ln>
        <a:effectLst/>
      </c:spPr>
    </c:title>
    <c:autoTitleDeleted val="0"/>
    <c:plotArea>
      <c:layout/>
      <c:lineChart>
        <c:grouping val="standard"/>
        <c:varyColors val="0"/>
        <c:ser>
          <c:idx val="0"/>
          <c:order val="0"/>
          <c:tx>
            <c:strRef>
              <c:f>Sheet1!$B$1</c:f>
              <c:strCache>
                <c:ptCount val="1"/>
                <c:pt idx="0">
                  <c:v>Traditional Approach - Number of bugs</c:v>
                </c:pt>
              </c:strCache>
            </c:strRef>
          </c:tx>
          <c:spPr>
            <a:ln w="28575" cap="rnd">
              <a:solidFill>
                <a:srgbClr val="7030A0"/>
              </a:solidFill>
              <a:round/>
            </a:ln>
            <a:effectLst/>
          </c:spPr>
          <c:marker>
            <c:symbol val="none"/>
          </c:marker>
          <c:cat>
            <c:strRef>
              <c:f>Sheet1!$A$2:$A$6</c:f>
              <c:strCache>
                <c:ptCount val="5"/>
                <c:pt idx="0">
                  <c:v>Iteration 1</c:v>
                </c:pt>
                <c:pt idx="1">
                  <c:v>Iteration 2</c:v>
                </c:pt>
                <c:pt idx="2">
                  <c:v>Iteration 3</c:v>
                </c:pt>
                <c:pt idx="3">
                  <c:v>Iteration 4</c:v>
                </c:pt>
                <c:pt idx="4">
                  <c:v>Iteration 5</c:v>
                </c:pt>
              </c:strCache>
            </c:strRef>
          </c:cat>
          <c:val>
            <c:numRef>
              <c:f>Sheet1!$B$2:$B$6</c:f>
              <c:numCache>
                <c:formatCode>General</c:formatCode>
                <c:ptCount val="5"/>
                <c:pt idx="0">
                  <c:v>1</c:v>
                </c:pt>
                <c:pt idx="1">
                  <c:v>3</c:v>
                </c:pt>
                <c:pt idx="2">
                  <c:v>5</c:v>
                </c:pt>
                <c:pt idx="3">
                  <c:v>9</c:v>
                </c:pt>
                <c:pt idx="4">
                  <c:v>11</c:v>
                </c:pt>
              </c:numCache>
            </c:numRef>
          </c:val>
          <c:smooth val="0"/>
        </c:ser>
        <c:ser>
          <c:idx val="1"/>
          <c:order val="1"/>
          <c:tx>
            <c:strRef>
              <c:f>Sheet1!$C$1</c:f>
              <c:strCache>
                <c:ptCount val="1"/>
                <c:pt idx="0">
                  <c:v>Machine Learning approach - Number of bugs</c:v>
                </c:pt>
              </c:strCache>
            </c:strRef>
          </c:tx>
          <c:spPr>
            <a:ln w="28575" cap="rnd">
              <a:solidFill>
                <a:srgbClr val="0FCB69"/>
              </a:solidFill>
              <a:round/>
            </a:ln>
            <a:effectLst/>
          </c:spPr>
          <c:marker>
            <c:symbol val="none"/>
          </c:marker>
          <c:cat>
            <c:strRef>
              <c:f>Sheet1!$A$2:$A$6</c:f>
              <c:strCache>
                <c:ptCount val="5"/>
                <c:pt idx="0">
                  <c:v>Iteration 1</c:v>
                </c:pt>
                <c:pt idx="1">
                  <c:v>Iteration 2</c:v>
                </c:pt>
                <c:pt idx="2">
                  <c:v>Iteration 3</c:v>
                </c:pt>
                <c:pt idx="3">
                  <c:v>Iteration 4</c:v>
                </c:pt>
                <c:pt idx="4">
                  <c:v>Iteration 5</c:v>
                </c:pt>
              </c:strCache>
            </c:strRef>
          </c:cat>
          <c:val>
            <c:numRef>
              <c:f>Sheet1!$C$2:$C$6</c:f>
              <c:numCache>
                <c:formatCode>General</c:formatCode>
                <c:ptCount val="5"/>
                <c:pt idx="0">
                  <c:v>1</c:v>
                </c:pt>
                <c:pt idx="1">
                  <c:v>5</c:v>
                </c:pt>
                <c:pt idx="2">
                  <c:v>9</c:v>
                </c:pt>
                <c:pt idx="3">
                  <c:v>11</c:v>
                </c:pt>
                <c:pt idx="4">
                  <c:v>12</c:v>
                </c:pt>
              </c:numCache>
            </c:numRef>
          </c:val>
          <c:smooth val="0"/>
        </c:ser>
        <c:dLbls>
          <c:showLegendKey val="0"/>
          <c:showVal val="0"/>
          <c:showCatName val="0"/>
          <c:showSerName val="0"/>
          <c:showPercent val="0"/>
          <c:showBubbleSize val="0"/>
        </c:dLbls>
        <c:marker val="1"/>
        <c:smooth val="0"/>
        <c:axId val="221410816"/>
        <c:axId val="221412352"/>
      </c:lineChart>
      <c:catAx>
        <c:axId val="221410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221412352"/>
        <c:crosses val="autoZero"/>
        <c:auto val="1"/>
        <c:lblAlgn val="ctr"/>
        <c:lblOffset val="100"/>
        <c:noMultiLvlLbl val="0"/>
      </c:catAx>
      <c:valAx>
        <c:axId val="2214123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22141081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25400">
      <a:solidFill>
        <a:schemeClr val="accent4">
          <a:lumMod val="50000"/>
        </a:schemeClr>
      </a:solid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2">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alpha val="54000"/>
          </a:schemeClr>
        </a:solidFill>
        <a:round/>
      </a:ln>
    </cs:spPr>
  </cs:gridlineMajor>
  <cs:gridlineMinor>
    <cs:lnRef idx="0"/>
    <cs:fillRef idx="0"/>
    <cs:effectRef idx="0"/>
    <cs:fontRef idx="minor">
      <a:schemeClr val="dk1"/>
    </cs:fontRef>
    <cs:spPr>
      <a:ln w="9525" cap="flat" cmpd="sng" algn="ctr">
        <a:solidFill>
          <a:schemeClr val="dk1">
            <a:lumMod val="15000"/>
            <a:lumOff val="85000"/>
            <a:alpha val="51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2.xml><?xml version="1.0" encoding="utf-8"?>
<cs:chartStyle xmlns:cs="http://schemas.microsoft.com/office/drawing/2012/chartStyle" xmlns:a="http://schemas.openxmlformats.org/drawingml/2006/main" id="232">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alpha val="54000"/>
          </a:schemeClr>
        </a:solidFill>
        <a:round/>
      </a:ln>
    </cs:spPr>
  </cs:gridlineMajor>
  <cs:gridlineMinor>
    <cs:lnRef idx="0"/>
    <cs:fillRef idx="0"/>
    <cs:effectRef idx="0"/>
    <cs:fontRef idx="minor">
      <a:schemeClr val="dk1"/>
    </cs:fontRef>
    <cs:spPr>
      <a:ln w="9525" cap="flat" cmpd="sng" algn="ctr">
        <a:solidFill>
          <a:schemeClr val="dk1">
            <a:lumMod val="15000"/>
            <a:lumOff val="85000"/>
            <a:alpha val="51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4354512" cy="345917"/>
          </a:xfrm>
          <a:prstGeom prst="rect">
            <a:avLst/>
          </a:prstGeom>
        </p:spPr>
        <p:txBody>
          <a:bodyPr vert="horz" lIns="92766" tIns="46383" rIns="92766" bIns="46383" rtlCol="0"/>
          <a:lstStyle>
            <a:lvl1pPr algn="l">
              <a:defRPr sz="1200"/>
            </a:lvl1pPr>
          </a:lstStyle>
          <a:p>
            <a:endParaRPr lang="de-DE"/>
          </a:p>
        </p:txBody>
      </p:sp>
      <p:sp>
        <p:nvSpPr>
          <p:cNvPr id="3" name="Datumsplatzhalter 2"/>
          <p:cNvSpPr>
            <a:spLocks noGrp="1"/>
          </p:cNvSpPr>
          <p:nvPr>
            <p:ph type="dt" sz="quarter" idx="1"/>
          </p:nvPr>
        </p:nvSpPr>
        <p:spPr>
          <a:xfrm>
            <a:off x="5692038" y="0"/>
            <a:ext cx="4354512" cy="345917"/>
          </a:xfrm>
          <a:prstGeom prst="rect">
            <a:avLst/>
          </a:prstGeom>
        </p:spPr>
        <p:txBody>
          <a:bodyPr vert="horz" lIns="92766" tIns="46383" rIns="92766" bIns="46383" rtlCol="0"/>
          <a:lstStyle>
            <a:lvl1pPr algn="r">
              <a:defRPr sz="1200"/>
            </a:lvl1pPr>
          </a:lstStyle>
          <a:p>
            <a:fld id="{9175845F-7813-4162-8E43-89DCBF023BA5}" type="datetimeFigureOut">
              <a:rPr lang="de-DE" smtClean="0"/>
              <a:pPr/>
              <a:t>15.09.2017</a:t>
            </a:fld>
            <a:endParaRPr lang="de-DE"/>
          </a:p>
        </p:txBody>
      </p:sp>
      <p:sp>
        <p:nvSpPr>
          <p:cNvPr id="4" name="Fußzeilenplatzhalter 3"/>
          <p:cNvSpPr>
            <a:spLocks noGrp="1"/>
          </p:cNvSpPr>
          <p:nvPr>
            <p:ph type="ftr" sz="quarter" idx="2"/>
          </p:nvPr>
        </p:nvSpPr>
        <p:spPr>
          <a:xfrm>
            <a:off x="1" y="6571208"/>
            <a:ext cx="4354512" cy="345917"/>
          </a:xfrm>
          <a:prstGeom prst="rect">
            <a:avLst/>
          </a:prstGeom>
        </p:spPr>
        <p:txBody>
          <a:bodyPr vert="horz" lIns="92766" tIns="46383" rIns="92766" bIns="46383" rtlCol="0" anchor="b"/>
          <a:lstStyle>
            <a:lvl1pPr algn="l">
              <a:defRPr sz="1200"/>
            </a:lvl1pPr>
          </a:lstStyle>
          <a:p>
            <a:endParaRPr lang="de-DE"/>
          </a:p>
        </p:txBody>
      </p:sp>
      <p:sp>
        <p:nvSpPr>
          <p:cNvPr id="5" name="Foliennummernplatzhalter 4"/>
          <p:cNvSpPr>
            <a:spLocks noGrp="1"/>
          </p:cNvSpPr>
          <p:nvPr>
            <p:ph type="sldNum" sz="quarter" idx="3"/>
          </p:nvPr>
        </p:nvSpPr>
        <p:spPr>
          <a:xfrm>
            <a:off x="5692038" y="6571208"/>
            <a:ext cx="4354512" cy="345917"/>
          </a:xfrm>
          <a:prstGeom prst="rect">
            <a:avLst/>
          </a:prstGeom>
        </p:spPr>
        <p:txBody>
          <a:bodyPr vert="horz" lIns="92766" tIns="46383" rIns="92766" bIns="46383" rtlCol="0" anchor="b"/>
          <a:lstStyle>
            <a:lvl1pPr algn="r">
              <a:defRPr sz="1200"/>
            </a:lvl1pPr>
          </a:lstStyle>
          <a:p>
            <a:fld id="{568AD7C4-ADB3-4393-A709-E94E9DB0B97C}" type="slidenum">
              <a:rPr lang="de-DE" smtClean="0"/>
              <a:pPr/>
              <a:t>‹#›</a:t>
            </a:fld>
            <a:endParaRPr lang="de-DE"/>
          </a:p>
        </p:txBody>
      </p:sp>
    </p:spTree>
    <p:extLst>
      <p:ext uri="{BB962C8B-B14F-4D97-AF65-F5344CB8AC3E}">
        <p14:creationId xmlns:p14="http://schemas.microsoft.com/office/powerpoint/2010/main" val="3130745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54512" cy="345917"/>
          </a:xfrm>
          <a:prstGeom prst="rect">
            <a:avLst/>
          </a:prstGeom>
        </p:spPr>
        <p:txBody>
          <a:bodyPr vert="horz" wrap="square" lIns="92766" tIns="46383" rIns="92766" bIns="46383" numCol="1" anchor="t" anchorCtr="0" compatLnSpc="1">
            <a:prstTxWarp prst="textNoShape">
              <a:avLst/>
            </a:prstTxWarp>
          </a:bodyPr>
          <a:lstStyle>
            <a:lvl1pPr>
              <a:defRPr sz="1200">
                <a:latin typeface="Calibri" pitchFamily="34" charset="0"/>
              </a:defRPr>
            </a:lvl1pPr>
          </a:lstStyle>
          <a:p>
            <a:pPr>
              <a:defRPr/>
            </a:pPr>
            <a:endParaRPr lang="en-US"/>
          </a:p>
        </p:txBody>
      </p:sp>
      <p:sp>
        <p:nvSpPr>
          <p:cNvPr id="3" name="Date Placeholder 2"/>
          <p:cNvSpPr>
            <a:spLocks noGrp="1"/>
          </p:cNvSpPr>
          <p:nvPr>
            <p:ph type="dt" idx="1"/>
          </p:nvPr>
        </p:nvSpPr>
        <p:spPr>
          <a:xfrm>
            <a:off x="5692038" y="0"/>
            <a:ext cx="4354512" cy="345917"/>
          </a:xfrm>
          <a:prstGeom prst="rect">
            <a:avLst/>
          </a:prstGeom>
        </p:spPr>
        <p:txBody>
          <a:bodyPr vert="horz" wrap="square" lIns="92766" tIns="46383" rIns="92766" bIns="46383" numCol="1" anchor="t" anchorCtr="0" compatLnSpc="1">
            <a:prstTxWarp prst="textNoShape">
              <a:avLst/>
            </a:prstTxWarp>
          </a:bodyPr>
          <a:lstStyle>
            <a:lvl1pPr algn="r">
              <a:defRPr sz="1200">
                <a:latin typeface="Calibri" pitchFamily="34" charset="0"/>
              </a:defRPr>
            </a:lvl1pPr>
          </a:lstStyle>
          <a:p>
            <a:pPr>
              <a:defRPr/>
            </a:pPr>
            <a:fld id="{0A20AF34-6582-494F-851E-89D0463C3413}" type="datetimeFigureOut">
              <a:rPr lang="en-US"/>
              <a:pPr>
                <a:defRPr/>
              </a:pPr>
              <a:t>9/15/2017</a:t>
            </a:fld>
            <a:endParaRPr lang="en-US"/>
          </a:p>
        </p:txBody>
      </p:sp>
      <p:sp>
        <p:nvSpPr>
          <p:cNvPr id="4" name="Slide Image Placeholder 3"/>
          <p:cNvSpPr>
            <a:spLocks noGrp="1" noRot="1" noChangeAspect="1"/>
          </p:cNvSpPr>
          <p:nvPr>
            <p:ph type="sldImg" idx="2"/>
          </p:nvPr>
        </p:nvSpPr>
        <p:spPr>
          <a:xfrm>
            <a:off x="3295650" y="519113"/>
            <a:ext cx="3457575" cy="2593975"/>
          </a:xfrm>
          <a:prstGeom prst="rect">
            <a:avLst/>
          </a:prstGeom>
          <a:noFill/>
          <a:ln w="12700">
            <a:solidFill>
              <a:prstClr val="black"/>
            </a:solidFill>
          </a:ln>
        </p:spPr>
        <p:txBody>
          <a:bodyPr vert="horz" lIns="92766" tIns="46383" rIns="92766" bIns="46383" rtlCol="0" anchor="ctr"/>
          <a:lstStyle/>
          <a:p>
            <a:pPr lvl="0"/>
            <a:endParaRPr lang="en-US" noProof="0" smtClean="0"/>
          </a:p>
        </p:txBody>
      </p:sp>
      <p:sp>
        <p:nvSpPr>
          <p:cNvPr id="5" name="Notes Placeholder 4"/>
          <p:cNvSpPr>
            <a:spLocks noGrp="1"/>
          </p:cNvSpPr>
          <p:nvPr>
            <p:ph type="body" sz="quarter" idx="3"/>
          </p:nvPr>
        </p:nvSpPr>
        <p:spPr>
          <a:xfrm>
            <a:off x="1004888" y="3286205"/>
            <a:ext cx="8039100" cy="3113247"/>
          </a:xfrm>
          <a:prstGeom prst="rect">
            <a:avLst/>
          </a:prstGeom>
        </p:spPr>
        <p:txBody>
          <a:bodyPr vert="horz" lIns="92766" tIns="46383" rIns="92766" bIns="4638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6571208"/>
            <a:ext cx="4354512" cy="345917"/>
          </a:xfrm>
          <a:prstGeom prst="rect">
            <a:avLst/>
          </a:prstGeom>
        </p:spPr>
        <p:txBody>
          <a:bodyPr vert="horz" wrap="square" lIns="92766" tIns="46383" rIns="92766" bIns="46383" numCol="1" anchor="b" anchorCtr="0" compatLnSpc="1">
            <a:prstTxWarp prst="textNoShape">
              <a:avLst/>
            </a:prstTxWarp>
          </a:bodyPr>
          <a:lstStyle>
            <a:lvl1pPr>
              <a:defRPr sz="1200">
                <a:latin typeface="Calibri" pitchFamily="34" charset="0"/>
              </a:defRPr>
            </a:lvl1pPr>
          </a:lstStyle>
          <a:p>
            <a:pPr>
              <a:defRPr/>
            </a:pPr>
            <a:endParaRPr lang="en-US"/>
          </a:p>
        </p:txBody>
      </p:sp>
      <p:sp>
        <p:nvSpPr>
          <p:cNvPr id="7" name="Slide Number Placeholder 6"/>
          <p:cNvSpPr>
            <a:spLocks noGrp="1"/>
          </p:cNvSpPr>
          <p:nvPr>
            <p:ph type="sldNum" sz="quarter" idx="5"/>
          </p:nvPr>
        </p:nvSpPr>
        <p:spPr>
          <a:xfrm>
            <a:off x="5692038" y="6571208"/>
            <a:ext cx="4354512" cy="345917"/>
          </a:xfrm>
          <a:prstGeom prst="rect">
            <a:avLst/>
          </a:prstGeom>
        </p:spPr>
        <p:txBody>
          <a:bodyPr vert="horz" wrap="square" lIns="92766" tIns="46383" rIns="92766" bIns="46383" numCol="1" anchor="b" anchorCtr="0" compatLnSpc="1">
            <a:prstTxWarp prst="textNoShape">
              <a:avLst/>
            </a:prstTxWarp>
          </a:bodyPr>
          <a:lstStyle>
            <a:lvl1pPr algn="r">
              <a:defRPr sz="1200">
                <a:latin typeface="Calibri" pitchFamily="34" charset="0"/>
              </a:defRPr>
            </a:lvl1pPr>
          </a:lstStyle>
          <a:p>
            <a:pPr>
              <a:defRPr/>
            </a:pPr>
            <a:fld id="{F1248D3D-B91D-4C0E-B577-B2CAAE2DB882}" type="slidenum">
              <a:rPr lang="en-US"/>
              <a:pPr>
                <a:defRPr/>
              </a:pPr>
              <a:t>‹#›</a:t>
            </a:fld>
            <a:endParaRPr lang="en-US"/>
          </a:p>
        </p:txBody>
      </p:sp>
    </p:spTree>
    <p:extLst>
      <p:ext uri="{BB962C8B-B14F-4D97-AF65-F5344CB8AC3E}">
        <p14:creationId xmlns:p14="http://schemas.microsoft.com/office/powerpoint/2010/main" val="11576142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6096000"/>
            <a:ext cx="12192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36D410-BB1B-47BE-81F8-FA61DEEC5942}" type="datetimeFigureOut">
              <a:rPr lang="en-US" smtClean="0"/>
              <a:pPr/>
              <a:t>9/15/2017</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dirty="0" smtClean="0"/>
              <a:t>© Accellera Systems Initiative</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8B820FFD-5868-4678-ACC2-C353669912D5}" type="slidenum">
              <a:rPr lang="en-US" smtClean="0"/>
              <a:pPr/>
              <a:t>‹#›</a:t>
            </a:fld>
            <a:endParaRPr lang="en-US"/>
          </a:p>
        </p:txBody>
      </p:sp>
      <p:sp>
        <p:nvSpPr>
          <p:cNvPr id="9" name="Rectangle 8"/>
          <p:cNvSpPr/>
          <p:nvPr userDrawn="1"/>
        </p:nvSpPr>
        <p:spPr>
          <a:xfrm>
            <a:off x="7696200" y="5867400"/>
            <a:ext cx="1447800" cy="99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96200" y="5948653"/>
            <a:ext cx="1336994" cy="828936"/>
          </a:xfrm>
          <a:prstGeom prst="rect">
            <a:avLst/>
          </a:prstGeom>
        </p:spPr>
      </p:pic>
      <p:pic>
        <p:nvPicPr>
          <p:cNvPr id="11" name="Picture 10" descr="accellera-logo-TM.png"/>
          <p:cNvPicPr>
            <a:picLocks noChangeAspect="1"/>
          </p:cNvPicPr>
          <p:nvPr userDrawn="1"/>
        </p:nvPicPr>
        <p:blipFill>
          <a:blip r:embed="rId3" cstate="print"/>
          <a:stretch>
            <a:fillRect/>
          </a:stretch>
        </p:blipFill>
        <p:spPr>
          <a:xfrm>
            <a:off x="108454" y="5973178"/>
            <a:ext cx="1463040" cy="804411"/>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7BA8AA75-262C-4581-B680-B40EED1AE53C}" type="datetime1">
              <a:rPr lang="en-US" smtClean="0"/>
              <a:pPr>
                <a:defRPr/>
              </a:pPr>
              <a:t>9/15/2017</a:t>
            </a:fld>
            <a:endParaRPr lang="en-US"/>
          </a:p>
        </p:txBody>
      </p:sp>
      <p:sp>
        <p:nvSpPr>
          <p:cNvPr id="5" name="Footer Placeholder 4"/>
          <p:cNvSpPr>
            <a:spLocks noGrp="1"/>
          </p:cNvSpPr>
          <p:nvPr>
            <p:ph type="ftr" sz="quarter" idx="11"/>
          </p:nvPr>
        </p:nvSpPr>
        <p:spPr/>
        <p:txBody>
          <a:bodyPr/>
          <a:lstStyle>
            <a:lvl1pPr marL="0" marR="0" indent="0" algn="ctr" defTabSz="914400" rtl="0" eaLnBrk="1" fontAlgn="base" latinLnBrk="0" hangingPunct="1">
              <a:lnSpc>
                <a:spcPct val="100000"/>
              </a:lnSpc>
              <a:spcBef>
                <a:spcPct val="0"/>
              </a:spcBef>
              <a:spcAft>
                <a:spcPct val="0"/>
              </a:spcAft>
              <a:buClrTx/>
              <a:buSzTx/>
              <a:buFontTx/>
              <a:buNone/>
              <a:tabLst/>
              <a:defRPr/>
            </a:lvl1pPr>
          </a:lstStyle>
          <a:p>
            <a:pPr>
              <a:defRPr/>
            </a:pPr>
            <a:r>
              <a:rPr lang="en-US" dirty="0" smtClean="0"/>
              <a:t>© Accellera Systems Initiative</a:t>
            </a:r>
          </a:p>
        </p:txBody>
      </p:sp>
      <p:sp>
        <p:nvSpPr>
          <p:cNvPr id="6" name="Slide Number Placeholder 5"/>
          <p:cNvSpPr>
            <a:spLocks noGrp="1"/>
          </p:cNvSpPr>
          <p:nvPr>
            <p:ph type="sldNum" sz="quarter" idx="12"/>
          </p:nvPr>
        </p:nvSpPr>
        <p:spPr/>
        <p:txBody>
          <a:bodyPr/>
          <a:lstStyle/>
          <a:p>
            <a:pPr>
              <a:defRPr/>
            </a:pPr>
            <a:fld id="{6341D75C-4BF4-4FD2-BDFD-6A8F3FBC2A33}"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447801"/>
            <a:ext cx="8229600" cy="4495800"/>
          </a:xfrm>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736D410-BB1B-47BE-81F8-FA61DEEC5942}" type="datetimeFigureOut">
              <a:rPr lang="en-US" smtClean="0"/>
              <a:pPr/>
              <a:t>9/15/2017</a:t>
            </a:fld>
            <a:endParaRPr lang="en-US"/>
          </a:p>
        </p:txBody>
      </p:sp>
      <p:sp>
        <p:nvSpPr>
          <p:cNvPr id="5" name="Footer Placeholder 4"/>
          <p:cNvSpPr>
            <a:spLocks noGrp="1"/>
          </p:cNvSpPr>
          <p:nvPr>
            <p:ph type="ftr" sz="quarter" idx="11"/>
          </p:nvPr>
        </p:nvSpPr>
        <p:spPr>
          <a:xfrm>
            <a:off x="1676400" y="6356350"/>
            <a:ext cx="2209800" cy="365125"/>
          </a:xfrm>
        </p:spPr>
        <p:txBody>
          <a:bodyPr/>
          <a:lstStyle/>
          <a:p>
            <a:r>
              <a:rPr lang="en-US" dirty="0" smtClean="0"/>
              <a:t>© Accellera Systems Initiative</a:t>
            </a:r>
            <a:endParaRPr lang="en-US" dirty="0"/>
          </a:p>
        </p:txBody>
      </p:sp>
      <p:sp>
        <p:nvSpPr>
          <p:cNvPr id="6" name="Slide Number Placeholder 5"/>
          <p:cNvSpPr>
            <a:spLocks noGrp="1"/>
          </p:cNvSpPr>
          <p:nvPr>
            <p:ph type="sldNum" sz="quarter" idx="12"/>
          </p:nvPr>
        </p:nvSpPr>
        <p:spPr/>
        <p:txBody>
          <a:bodyPr/>
          <a:lstStyle/>
          <a:p>
            <a:fld id="{8B820FFD-5868-4678-ACC2-C353669912D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E4BC9A6E-F594-49C2-B860-46C046B55A0A}" type="datetime1">
              <a:rPr lang="en-US" smtClean="0"/>
              <a:pPr>
                <a:defRPr/>
              </a:pPr>
              <a:t>9/15/2017</a:t>
            </a:fld>
            <a:endParaRPr lang="en-US"/>
          </a:p>
        </p:txBody>
      </p:sp>
      <p:sp>
        <p:nvSpPr>
          <p:cNvPr id="5" name="Footer Placeholder 4"/>
          <p:cNvSpPr>
            <a:spLocks noGrp="1"/>
          </p:cNvSpPr>
          <p:nvPr>
            <p:ph type="ftr" sz="quarter" idx="11"/>
          </p:nvPr>
        </p:nvSpPr>
        <p:spPr/>
        <p:txBody>
          <a:bodyPr/>
          <a:lstStyle/>
          <a:p>
            <a:pPr>
              <a:defRPr/>
            </a:pPr>
            <a:r>
              <a:rPr lang="en-US" dirty="0" smtClean="0"/>
              <a:t>© Accellera Systems Initiative</a:t>
            </a:r>
          </a:p>
        </p:txBody>
      </p:sp>
      <p:sp>
        <p:nvSpPr>
          <p:cNvPr id="6" name="Slide Number Placeholder 5"/>
          <p:cNvSpPr>
            <a:spLocks noGrp="1"/>
          </p:cNvSpPr>
          <p:nvPr>
            <p:ph type="sldNum" sz="quarter" idx="12"/>
          </p:nvPr>
        </p:nvSpPr>
        <p:spPr/>
        <p:txBody>
          <a:bodyPr/>
          <a:lstStyle/>
          <a:p>
            <a:pPr>
              <a:defRPr/>
            </a:pPr>
            <a:fld id="{9BED2C31-2823-4D5C-9492-C3330223678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F673DBD0-EF53-4770-BD75-2D2F0D6ECE2F}" type="datetime1">
              <a:rPr lang="en-US" smtClean="0"/>
              <a:pPr>
                <a:defRPr/>
              </a:pPr>
              <a:t>9/15/2017</a:t>
            </a:fld>
            <a:endParaRPr lang="en-US"/>
          </a:p>
        </p:txBody>
      </p:sp>
      <p:sp>
        <p:nvSpPr>
          <p:cNvPr id="6" name="Footer Placeholder 5"/>
          <p:cNvSpPr>
            <a:spLocks noGrp="1"/>
          </p:cNvSpPr>
          <p:nvPr>
            <p:ph type="ftr" sz="quarter" idx="11"/>
          </p:nvPr>
        </p:nvSpPr>
        <p:spPr/>
        <p:txBody>
          <a:bodyPr/>
          <a:lstStyle/>
          <a:p>
            <a:pPr>
              <a:defRPr/>
            </a:pPr>
            <a:r>
              <a:rPr lang="en-US" dirty="0" smtClean="0"/>
              <a:t>© Accellera Systems Initiative</a:t>
            </a:r>
          </a:p>
        </p:txBody>
      </p:sp>
      <p:sp>
        <p:nvSpPr>
          <p:cNvPr id="7" name="Slide Number Placeholder 6"/>
          <p:cNvSpPr>
            <a:spLocks noGrp="1"/>
          </p:cNvSpPr>
          <p:nvPr>
            <p:ph type="sldNum" sz="quarter" idx="12"/>
          </p:nvPr>
        </p:nvSpPr>
        <p:spPr/>
        <p:txBody>
          <a:bodyPr/>
          <a:lstStyle/>
          <a:p>
            <a:pPr>
              <a:defRPr/>
            </a:pPr>
            <a:fld id="{8277852F-9151-4853-BCAD-1A8F018BE5A1}"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B2AFC4C6-4205-4748-A8A0-C1F8D089C381}" type="datetime1">
              <a:rPr lang="en-US" smtClean="0"/>
              <a:pPr>
                <a:defRPr/>
              </a:pPr>
              <a:t>9/15/2017</a:t>
            </a:fld>
            <a:endParaRPr lang="en-US"/>
          </a:p>
        </p:txBody>
      </p:sp>
      <p:sp>
        <p:nvSpPr>
          <p:cNvPr id="8" name="Footer Placeholder 7"/>
          <p:cNvSpPr>
            <a:spLocks noGrp="1"/>
          </p:cNvSpPr>
          <p:nvPr>
            <p:ph type="ftr" sz="quarter" idx="11"/>
          </p:nvPr>
        </p:nvSpPr>
        <p:spPr/>
        <p:txBody>
          <a:bodyPr/>
          <a:lstStyle/>
          <a:p>
            <a:pPr>
              <a:defRPr/>
            </a:pPr>
            <a:r>
              <a:rPr lang="en-US" dirty="0" smtClean="0"/>
              <a:t>© Accellera Systems Initiative</a:t>
            </a:r>
          </a:p>
        </p:txBody>
      </p:sp>
      <p:sp>
        <p:nvSpPr>
          <p:cNvPr id="9" name="Slide Number Placeholder 8"/>
          <p:cNvSpPr>
            <a:spLocks noGrp="1"/>
          </p:cNvSpPr>
          <p:nvPr>
            <p:ph type="sldNum" sz="quarter" idx="12"/>
          </p:nvPr>
        </p:nvSpPr>
        <p:spPr/>
        <p:txBody>
          <a:bodyPr/>
          <a:lstStyle/>
          <a:p>
            <a:pPr>
              <a:defRPr/>
            </a:pPr>
            <a:fld id="{EDC8F293-4BBC-458E-B2BD-F4405770B8CD}"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FD1D31CF-E045-4E65-98EA-1CC49C1609F0}" type="datetime1">
              <a:rPr lang="en-US" smtClean="0"/>
              <a:pPr>
                <a:defRPr/>
              </a:pPr>
              <a:t>9/15/2017</a:t>
            </a:fld>
            <a:endParaRPr lang="en-US"/>
          </a:p>
        </p:txBody>
      </p:sp>
      <p:sp>
        <p:nvSpPr>
          <p:cNvPr id="4" name="Footer Placeholder 3"/>
          <p:cNvSpPr>
            <a:spLocks noGrp="1"/>
          </p:cNvSpPr>
          <p:nvPr>
            <p:ph type="ftr" sz="quarter" idx="11"/>
          </p:nvPr>
        </p:nvSpPr>
        <p:spPr/>
        <p:txBody>
          <a:bodyPr/>
          <a:lstStyle/>
          <a:p>
            <a:pPr>
              <a:defRPr/>
            </a:pPr>
            <a:r>
              <a:rPr lang="en-US" dirty="0" smtClean="0"/>
              <a:t>© Accellera Systems Initiative</a:t>
            </a:r>
          </a:p>
        </p:txBody>
      </p:sp>
      <p:sp>
        <p:nvSpPr>
          <p:cNvPr id="5" name="Slide Number Placeholder 4"/>
          <p:cNvSpPr>
            <a:spLocks noGrp="1"/>
          </p:cNvSpPr>
          <p:nvPr>
            <p:ph type="sldNum" sz="quarter" idx="12"/>
          </p:nvPr>
        </p:nvSpPr>
        <p:spPr/>
        <p:txBody>
          <a:bodyPr/>
          <a:lstStyle/>
          <a:p>
            <a:pPr>
              <a:defRPr/>
            </a:pPr>
            <a:fld id="{2911CC12-8E9A-49BF-AC1E-0475F8BB5EF0}"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r>
              <a:rPr lang="en-US" dirty="0" smtClean="0"/>
              <a:t>© Accellera Systems Initiative</a:t>
            </a:r>
          </a:p>
        </p:txBody>
      </p:sp>
      <p:sp>
        <p:nvSpPr>
          <p:cNvPr id="7" name="Slide Number Placeholder 6"/>
          <p:cNvSpPr>
            <a:spLocks noGrp="1"/>
          </p:cNvSpPr>
          <p:nvPr>
            <p:ph type="sldNum" sz="quarter" idx="12"/>
          </p:nvPr>
        </p:nvSpPr>
        <p:spPr/>
        <p:txBody>
          <a:bodyPr/>
          <a:lstStyle/>
          <a:p>
            <a:pPr>
              <a:defRPr/>
            </a:pPr>
            <a:fld id="{6EB1C8EF-5791-4944-A3D7-8A1B4885124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r>
              <a:rPr lang="en-US" dirty="0" smtClean="0"/>
              <a:t>© Accellera Systems Initiative</a:t>
            </a:r>
          </a:p>
        </p:txBody>
      </p:sp>
      <p:sp>
        <p:nvSpPr>
          <p:cNvPr id="7" name="Slide Number Placeholder 6"/>
          <p:cNvSpPr>
            <a:spLocks noGrp="1"/>
          </p:cNvSpPr>
          <p:nvPr>
            <p:ph type="sldNum" sz="quarter" idx="12"/>
          </p:nvPr>
        </p:nvSpPr>
        <p:spPr/>
        <p:txBody>
          <a:bodyPr/>
          <a:lstStyle/>
          <a:p>
            <a:pPr>
              <a:defRPr/>
            </a:pPr>
            <a:fld id="{3EE4636B-F294-483D-938B-D9EE100D15D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r>
              <a:rPr lang="en-US" dirty="0" smtClean="0"/>
              <a:t>© Accellera Systems Initiative</a:t>
            </a:r>
          </a:p>
        </p:txBody>
      </p:sp>
      <p:sp>
        <p:nvSpPr>
          <p:cNvPr id="6" name="Slide Number Placeholder 5"/>
          <p:cNvSpPr>
            <a:spLocks noGrp="1"/>
          </p:cNvSpPr>
          <p:nvPr>
            <p:ph type="sldNum" sz="quarter" idx="12"/>
          </p:nvPr>
        </p:nvSpPr>
        <p:spPr/>
        <p:txBody>
          <a:bodyPr/>
          <a:lstStyle/>
          <a:p>
            <a:pPr>
              <a:defRPr/>
            </a:pPr>
            <a:fld id="{3A30D12D-C12F-4881-A45D-FFFF9E5E27A8}"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1" descr="accellera-logo-TM.png"/>
          <p:cNvPicPr>
            <a:picLocks noChangeAspect="1"/>
          </p:cNvPicPr>
          <p:nvPr userDrawn="1"/>
        </p:nvPicPr>
        <p:blipFill>
          <a:blip r:embed="rId12" cstate="print"/>
          <a:stretch>
            <a:fillRect/>
          </a:stretch>
        </p:blipFill>
        <p:spPr>
          <a:xfrm>
            <a:off x="76200" y="6228949"/>
            <a:ext cx="997851" cy="548640"/>
          </a:xfrm>
          <a:prstGeom prst="rect">
            <a:avLst/>
          </a:prstGeom>
        </p:spPr>
      </p:pic>
      <p:sp>
        <p:nvSpPr>
          <p:cNvPr id="9" name="Rectangle 8"/>
          <p:cNvSpPr/>
          <p:nvPr userDrawn="1"/>
        </p:nvSpPr>
        <p:spPr>
          <a:xfrm>
            <a:off x="0" y="0"/>
            <a:ext cx="9144000" cy="381000"/>
          </a:xfrm>
          <a:prstGeom prst="rect">
            <a:avLst/>
          </a:prstGeom>
          <a:gradFill>
            <a:gsLst>
              <a:gs pos="0">
                <a:schemeClr val="accent1"/>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019800" y="6356350"/>
            <a:ext cx="1066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36D410-BB1B-47BE-81F8-FA61DEEC5942}" type="datetimeFigureOut">
              <a:rPr lang="en-US" smtClean="0"/>
              <a:pPr/>
              <a:t>9/15/2017</a:t>
            </a:fld>
            <a:endParaRPr lang="en-US"/>
          </a:p>
        </p:txBody>
      </p:sp>
      <p:sp>
        <p:nvSpPr>
          <p:cNvPr id="5" name="Footer Placeholder 4"/>
          <p:cNvSpPr>
            <a:spLocks noGrp="1"/>
          </p:cNvSpPr>
          <p:nvPr>
            <p:ph type="ftr" sz="quarter" idx="3"/>
          </p:nvPr>
        </p:nvSpPr>
        <p:spPr>
          <a:xfrm>
            <a:off x="1676400" y="6356350"/>
            <a:ext cx="2209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Accellera Systems Initiative</a:t>
            </a:r>
            <a:endParaRPr lang="en-US" dirty="0"/>
          </a:p>
        </p:txBody>
      </p:sp>
      <p:sp>
        <p:nvSpPr>
          <p:cNvPr id="6" name="Slide Number Placeholder 5"/>
          <p:cNvSpPr>
            <a:spLocks noGrp="1"/>
          </p:cNvSpPr>
          <p:nvPr>
            <p:ph type="sldNum" sz="quarter" idx="4"/>
          </p:nvPr>
        </p:nvSpPr>
        <p:spPr>
          <a:xfrm>
            <a:off x="3657600" y="6356350"/>
            <a:ext cx="1752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11" name="Picture 10"/>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796776" y="6004667"/>
            <a:ext cx="1246648" cy="772922"/>
          </a:xfrm>
          <a:prstGeom prst="rect">
            <a:avLst/>
          </a:prstGeom>
        </p:spPr>
      </p:pic>
    </p:spTree>
  </p:cSld>
  <p:clrMap bg1="lt1" tx1="dk1" bg2="lt2" tx2="dk2" accent1="accent1" accent2="accent2" accent3="accent3" accent4="accent4" accent5="accent5" accent6="accent6" hlink="hlink" folHlink="folHlink"/>
  <p:sldLayoutIdLst>
    <p:sldLayoutId id="2147483897" r:id="rId1"/>
    <p:sldLayoutId id="2147483898" r:id="rId2"/>
    <p:sldLayoutId id="2147483899" r:id="rId3"/>
    <p:sldLayoutId id="2147483900" r:id="rId4"/>
    <p:sldLayoutId id="2147483901" r:id="rId5"/>
    <p:sldLayoutId id="2147483902" r:id="rId6"/>
    <p:sldLayoutId id="2147483904" r:id="rId7"/>
    <p:sldLayoutId id="2147483905" r:id="rId8"/>
    <p:sldLayoutId id="2147483906" r:id="rId9"/>
    <p:sldLayoutId id="2147483907" r:id="rId10"/>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2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US" dirty="0"/>
              <a:t>Enhancing The Effectiveness </a:t>
            </a:r>
            <a:r>
              <a:rPr lang="en-US" dirty="0" smtClean="0"/>
              <a:t>of </a:t>
            </a:r>
            <a:r>
              <a:rPr lang="en-US" dirty="0"/>
              <a:t>a Constrained Random Test Suite Using Supervised Machine Learning Algorithm</a:t>
            </a:r>
          </a:p>
        </p:txBody>
      </p:sp>
      <p:sp>
        <p:nvSpPr>
          <p:cNvPr id="4" name="Footer Placeholder 3"/>
          <p:cNvSpPr>
            <a:spLocks noGrp="1"/>
          </p:cNvSpPr>
          <p:nvPr>
            <p:ph type="ftr" sz="quarter" idx="11"/>
          </p:nvPr>
        </p:nvSpPr>
        <p:spPr/>
        <p:txBody>
          <a:bodyPr/>
          <a:lstStyle/>
          <a:p>
            <a:r>
              <a:rPr lang="en-US"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a:t>
            </a:fld>
            <a:endParaRPr lang="en-US"/>
          </a:p>
        </p:txBody>
      </p:sp>
      <p:sp>
        <p:nvSpPr>
          <p:cNvPr id="8" name="Subtitle 6"/>
          <p:cNvSpPr txBox="1">
            <a:spLocks/>
          </p:cNvSpPr>
          <p:nvPr/>
        </p:nvSpPr>
        <p:spPr>
          <a:xfrm>
            <a:off x="1371600" y="33528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fontAlgn="auto">
              <a:spcAft>
                <a:spcPts val="0"/>
              </a:spcAft>
            </a:pPr>
            <a:endParaRPr lang="en-US" dirty="0" smtClean="0"/>
          </a:p>
          <a:p>
            <a:pPr fontAlgn="auto">
              <a:spcAft>
                <a:spcPts val="0"/>
              </a:spcAft>
            </a:pPr>
            <a:r>
              <a:rPr lang="en-US" dirty="0" err="1" smtClean="0"/>
              <a:t>Ponnambalam</a:t>
            </a:r>
            <a:r>
              <a:rPr lang="en-US" dirty="0" smtClean="0"/>
              <a:t> </a:t>
            </a:r>
            <a:r>
              <a:rPr lang="en-US" dirty="0" err="1" smtClean="0"/>
              <a:t>Lakshmanan,ADI</a:t>
            </a:r>
            <a:endParaRPr lang="en-US" dirty="0" smtClean="0"/>
          </a:p>
          <a:p>
            <a:pPr fontAlgn="auto">
              <a:spcAft>
                <a:spcPts val="0"/>
              </a:spcAft>
            </a:pPr>
            <a:r>
              <a:rPr lang="en-US" dirty="0" err="1" smtClean="0"/>
              <a:t>Rajarathinam</a:t>
            </a:r>
            <a:r>
              <a:rPr lang="en-US" dirty="0" smtClean="0"/>
              <a:t> </a:t>
            </a:r>
            <a:r>
              <a:rPr lang="en-US" dirty="0" err="1" smtClean="0"/>
              <a:t>susaimanickam,ACEIC</a:t>
            </a:r>
            <a:endParaRPr lang="en-US" dirty="0" smtClean="0"/>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86200" y="5546452"/>
            <a:ext cx="1371603" cy="39624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554299" y="1920401"/>
            <a:ext cx="4513501" cy="3508653"/>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sz="1200" dirty="0" smtClean="0">
                <a:solidFill>
                  <a:srgbClr val="0070C0"/>
                </a:solidFill>
                <a:latin typeface="Arial" panose="020B0604020202020204" pitchFamily="34" charset="0"/>
                <a:cs typeface="Arial" panose="020B0604020202020204" pitchFamily="34" charset="0"/>
              </a:rPr>
              <a:t>Entropy:</a:t>
            </a:r>
          </a:p>
          <a:p>
            <a:endParaRPr lang="en-US" dirty="0" smtClean="0"/>
          </a:p>
          <a:p>
            <a:endParaRPr lang="en-US" dirty="0"/>
          </a:p>
          <a:p>
            <a:r>
              <a:rPr lang="en-US" altLang="en-US" sz="1200" dirty="0" smtClean="0">
                <a:solidFill>
                  <a:schemeClr val="accent3">
                    <a:lumMod val="50000"/>
                  </a:schemeClr>
                </a:solidFill>
                <a:latin typeface="Arial" panose="020B0604020202020204" pitchFamily="34" charset="0"/>
              </a:rPr>
              <a:t>S     </a:t>
            </a:r>
            <a:r>
              <a:rPr lang="en-US" sz="1200" dirty="0" smtClean="0">
                <a:latin typeface="Arial" panose="020B0604020202020204" pitchFamily="34" charset="0"/>
              </a:rPr>
              <a:t>–</a:t>
            </a:r>
            <a:r>
              <a:rPr lang="en-US" altLang="en-US" sz="1200" dirty="0" smtClean="0">
                <a:solidFill>
                  <a:schemeClr val="accent3">
                    <a:lumMod val="50000"/>
                  </a:schemeClr>
                </a:solidFill>
                <a:latin typeface="Arial" panose="020B0604020202020204" pitchFamily="34" charset="0"/>
              </a:rPr>
              <a:t> </a:t>
            </a:r>
            <a:r>
              <a:rPr lang="en-US" altLang="en-US" sz="1200" dirty="0" smtClean="0">
                <a:latin typeface="Arial" panose="020B0604020202020204" pitchFamily="34" charset="0"/>
              </a:rPr>
              <a:t>The </a:t>
            </a:r>
            <a:r>
              <a:rPr lang="en-US" altLang="en-US" sz="1200" dirty="0">
                <a:latin typeface="Arial" panose="020B0604020202020204" pitchFamily="34" charset="0"/>
              </a:rPr>
              <a:t>current </a:t>
            </a:r>
            <a:r>
              <a:rPr lang="en-US" altLang="en-US" sz="1200" dirty="0" smtClean="0">
                <a:latin typeface="Arial" panose="020B0604020202020204" pitchFamily="34" charset="0"/>
              </a:rPr>
              <a:t>Data </a:t>
            </a:r>
            <a:r>
              <a:rPr lang="en-US" altLang="en-US" sz="1200" dirty="0">
                <a:latin typeface="Arial" panose="020B0604020202020204" pitchFamily="34" charset="0"/>
              </a:rPr>
              <a:t>set for which entropy is being </a:t>
            </a:r>
            <a:r>
              <a:rPr lang="en-US" altLang="en-US" sz="1200" dirty="0" smtClean="0">
                <a:latin typeface="Arial" panose="020B0604020202020204" pitchFamily="34" charset="0"/>
              </a:rPr>
              <a:t>calculated</a:t>
            </a:r>
          </a:p>
          <a:p>
            <a:r>
              <a:rPr lang="en-US" sz="1200" dirty="0" smtClean="0">
                <a:solidFill>
                  <a:schemeClr val="accent3">
                    <a:lumMod val="50000"/>
                  </a:schemeClr>
                </a:solidFill>
                <a:latin typeface="Arial" panose="020B0604020202020204" pitchFamily="34" charset="0"/>
              </a:rPr>
              <a:t>X</a:t>
            </a:r>
            <a:r>
              <a:rPr lang="en-US" sz="1200" dirty="0" smtClean="0">
                <a:latin typeface="Arial" panose="020B0604020202020204" pitchFamily="34" charset="0"/>
              </a:rPr>
              <a:t>     –  Set of classes in </a:t>
            </a:r>
            <a:r>
              <a:rPr lang="en-US" sz="1200" dirty="0" smtClean="0">
                <a:solidFill>
                  <a:schemeClr val="accent3">
                    <a:lumMod val="50000"/>
                  </a:schemeClr>
                </a:solidFill>
                <a:latin typeface="Arial" panose="020B0604020202020204" pitchFamily="34" charset="0"/>
              </a:rPr>
              <a:t>S</a:t>
            </a:r>
          </a:p>
          <a:p>
            <a:r>
              <a:rPr lang="en-US" sz="1200" dirty="0" smtClean="0">
                <a:solidFill>
                  <a:schemeClr val="accent3">
                    <a:lumMod val="50000"/>
                  </a:schemeClr>
                </a:solidFill>
                <a:latin typeface="Arial" panose="020B0604020202020204" pitchFamily="34" charset="0"/>
              </a:rPr>
              <a:t>p(x)</a:t>
            </a:r>
            <a:r>
              <a:rPr lang="en-US" sz="1200" dirty="0" smtClean="0">
                <a:latin typeface="Arial" panose="020B0604020202020204" pitchFamily="34" charset="0"/>
              </a:rPr>
              <a:t> – The proportion of the number of elements in class x to the </a:t>
            </a:r>
          </a:p>
          <a:p>
            <a:r>
              <a:rPr lang="en-US" sz="1200" dirty="0">
                <a:latin typeface="Arial" panose="020B0604020202020204" pitchFamily="34" charset="0"/>
              </a:rPr>
              <a:t> </a:t>
            </a:r>
            <a:r>
              <a:rPr lang="en-US" sz="1200" dirty="0" smtClean="0">
                <a:latin typeface="Arial" panose="020B0604020202020204" pitchFamily="34" charset="0"/>
              </a:rPr>
              <a:t>          total number of elements </a:t>
            </a:r>
          </a:p>
          <a:p>
            <a:endParaRPr lang="en-US" sz="1200" dirty="0">
              <a:latin typeface="Arial" panose="020B0604020202020204" pitchFamily="34" charset="0"/>
            </a:endParaRPr>
          </a:p>
          <a:p>
            <a:r>
              <a:rPr lang="en-US" sz="1200" dirty="0" smtClean="0">
                <a:solidFill>
                  <a:srgbClr val="0070C0"/>
                </a:solidFill>
                <a:latin typeface="Arial" panose="020B0604020202020204" pitchFamily="34" charset="0"/>
              </a:rPr>
              <a:t>Information Gain:</a:t>
            </a:r>
          </a:p>
          <a:p>
            <a:endParaRPr lang="en-US" sz="1200" dirty="0"/>
          </a:p>
          <a:p>
            <a:endParaRPr lang="en-US" dirty="0" smtClean="0"/>
          </a:p>
          <a:p>
            <a:endParaRPr lang="en-US" sz="1200" dirty="0" smtClean="0"/>
          </a:p>
          <a:p>
            <a:r>
              <a:rPr lang="en-US" sz="1200" dirty="0" smtClean="0">
                <a:solidFill>
                  <a:schemeClr val="accent3">
                    <a:lumMod val="50000"/>
                  </a:schemeClr>
                </a:solidFill>
                <a:latin typeface="Arial" panose="020B0604020202020204" pitchFamily="34" charset="0"/>
                <a:cs typeface="Arial" panose="020B0604020202020204" pitchFamily="34" charset="0"/>
              </a:rPr>
              <a:t>H(S)</a:t>
            </a:r>
            <a:r>
              <a:rPr lang="en-US" sz="1200" dirty="0" smtClean="0">
                <a:latin typeface="Arial" panose="020B0604020202020204" pitchFamily="34" charset="0"/>
                <a:cs typeface="Arial" panose="020B0604020202020204" pitchFamily="34" charset="0"/>
              </a:rPr>
              <a:t> – Entropy of the Set </a:t>
            </a:r>
            <a:r>
              <a:rPr lang="en-US" sz="1200" dirty="0" smtClean="0">
                <a:solidFill>
                  <a:schemeClr val="accent3">
                    <a:lumMod val="50000"/>
                  </a:schemeClr>
                </a:solidFill>
                <a:latin typeface="Arial" panose="020B0604020202020204" pitchFamily="34" charset="0"/>
                <a:cs typeface="Arial" panose="020B0604020202020204" pitchFamily="34" charset="0"/>
              </a:rPr>
              <a:t>S</a:t>
            </a:r>
          </a:p>
          <a:p>
            <a:r>
              <a:rPr lang="en-US" sz="1200" dirty="0" smtClean="0">
                <a:solidFill>
                  <a:schemeClr val="accent3">
                    <a:lumMod val="50000"/>
                  </a:schemeClr>
                </a:solidFill>
                <a:latin typeface="Arial" panose="020B0604020202020204" pitchFamily="34" charset="0"/>
                <a:cs typeface="Arial" panose="020B0604020202020204" pitchFamily="34" charset="0"/>
              </a:rPr>
              <a:t>T      </a:t>
            </a:r>
            <a:r>
              <a:rPr lang="en-US" sz="1200" dirty="0" smtClean="0">
                <a:latin typeface="Arial" panose="020B0604020202020204" pitchFamily="34" charset="0"/>
                <a:cs typeface="Arial" panose="020B0604020202020204" pitchFamily="34" charset="0"/>
              </a:rPr>
              <a:t>– The subsets created from splitting set </a:t>
            </a:r>
            <a:r>
              <a:rPr lang="en-US" sz="1200" dirty="0" smtClean="0">
                <a:solidFill>
                  <a:schemeClr val="accent3">
                    <a:lumMod val="50000"/>
                  </a:schemeClr>
                </a:solidFill>
                <a:latin typeface="Arial" panose="020B0604020202020204" pitchFamily="34" charset="0"/>
                <a:cs typeface="Arial" panose="020B0604020202020204" pitchFamily="34" charset="0"/>
              </a:rPr>
              <a:t>S</a:t>
            </a:r>
            <a:r>
              <a:rPr lang="en-US" sz="1200" dirty="0" smtClean="0">
                <a:latin typeface="Arial" panose="020B0604020202020204" pitchFamily="34" charset="0"/>
                <a:cs typeface="Arial" panose="020B0604020202020204" pitchFamily="34" charset="0"/>
              </a:rPr>
              <a:t> by attribute </a:t>
            </a:r>
            <a:r>
              <a:rPr lang="en-US" sz="1200" dirty="0" smtClean="0">
                <a:solidFill>
                  <a:schemeClr val="accent3">
                    <a:lumMod val="50000"/>
                  </a:schemeClr>
                </a:solidFill>
                <a:latin typeface="Arial" panose="020B0604020202020204" pitchFamily="34" charset="0"/>
                <a:cs typeface="Arial" panose="020B0604020202020204" pitchFamily="34" charset="0"/>
              </a:rPr>
              <a:t>A</a:t>
            </a:r>
          </a:p>
          <a:p>
            <a:r>
              <a:rPr lang="en-US" sz="1200" dirty="0" smtClean="0">
                <a:solidFill>
                  <a:schemeClr val="accent3">
                    <a:lumMod val="50000"/>
                  </a:schemeClr>
                </a:solidFill>
                <a:latin typeface="Arial" panose="020B0604020202020204" pitchFamily="34" charset="0"/>
                <a:cs typeface="Arial" panose="020B0604020202020204" pitchFamily="34" charset="0"/>
              </a:rPr>
              <a:t>p(t)</a:t>
            </a:r>
            <a:r>
              <a:rPr lang="en-US" sz="1200" dirty="0" smtClean="0">
                <a:latin typeface="Arial" panose="020B0604020202020204" pitchFamily="34" charset="0"/>
                <a:cs typeface="Arial" panose="020B0604020202020204" pitchFamily="34" charset="0"/>
              </a:rPr>
              <a:t>   – The proportion of the number of elements in </a:t>
            </a:r>
            <a:r>
              <a:rPr lang="en-US" sz="1200" dirty="0" smtClean="0">
                <a:solidFill>
                  <a:schemeClr val="accent3">
                    <a:lumMod val="50000"/>
                  </a:schemeClr>
                </a:solidFill>
                <a:latin typeface="Arial" panose="020B0604020202020204" pitchFamily="34" charset="0"/>
                <a:cs typeface="Arial" panose="020B0604020202020204" pitchFamily="34" charset="0"/>
              </a:rPr>
              <a:t>t</a:t>
            </a:r>
            <a:r>
              <a:rPr lang="en-US" sz="1200" dirty="0" smtClean="0">
                <a:latin typeface="Arial" panose="020B0604020202020204" pitchFamily="34" charset="0"/>
                <a:cs typeface="Arial" panose="020B0604020202020204" pitchFamily="34" charset="0"/>
              </a:rPr>
              <a:t> to the </a:t>
            </a:r>
          </a:p>
          <a:p>
            <a:r>
              <a:rPr lang="en-US" sz="1200" dirty="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           total number of elements in set </a:t>
            </a:r>
            <a:r>
              <a:rPr lang="en-US" sz="1200" dirty="0" smtClean="0">
                <a:solidFill>
                  <a:schemeClr val="accent3">
                    <a:lumMod val="50000"/>
                  </a:schemeClr>
                </a:solidFill>
                <a:latin typeface="Arial" panose="020B0604020202020204" pitchFamily="34" charset="0"/>
                <a:cs typeface="Arial" panose="020B0604020202020204" pitchFamily="34" charset="0"/>
              </a:rPr>
              <a:t>S</a:t>
            </a:r>
          </a:p>
          <a:p>
            <a:r>
              <a:rPr lang="en-US" sz="1200" dirty="0" smtClean="0">
                <a:solidFill>
                  <a:schemeClr val="accent3">
                    <a:lumMod val="50000"/>
                  </a:schemeClr>
                </a:solidFill>
                <a:latin typeface="Arial" panose="020B0604020202020204" pitchFamily="34" charset="0"/>
                <a:cs typeface="Arial" panose="020B0604020202020204" pitchFamily="34" charset="0"/>
              </a:rPr>
              <a:t>H(t)   </a:t>
            </a:r>
            <a:r>
              <a:rPr lang="en-US" sz="1200" dirty="0" smtClean="0">
                <a:latin typeface="Arial" panose="020B0604020202020204" pitchFamily="34" charset="0"/>
                <a:cs typeface="Arial" panose="020B0604020202020204" pitchFamily="34" charset="0"/>
              </a:rPr>
              <a:t>– Entropy of subset </a:t>
            </a:r>
            <a:r>
              <a:rPr lang="en-US" sz="1200" dirty="0" smtClean="0">
                <a:solidFill>
                  <a:schemeClr val="accent3">
                    <a:lumMod val="50000"/>
                  </a:schemeClr>
                </a:solidFill>
                <a:latin typeface="Arial" panose="020B0604020202020204" pitchFamily="34" charset="0"/>
                <a:cs typeface="Arial" panose="020B0604020202020204" pitchFamily="34" charset="0"/>
              </a:rPr>
              <a:t>t </a:t>
            </a:r>
            <a:endParaRPr lang="en-US" sz="1200" dirty="0">
              <a:solidFill>
                <a:schemeClr val="accent3">
                  <a:lumMod val="50000"/>
                </a:schemeClr>
              </a:solidFill>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304800" y="78197"/>
            <a:ext cx="8229600" cy="1143000"/>
          </a:xfrm>
        </p:spPr>
        <p:txBody>
          <a:bodyPr/>
          <a:lstStyle/>
          <a:p>
            <a:r>
              <a:rPr lang="en-US" dirty="0" smtClean="0"/>
              <a:t>Decision Tree - Example</a:t>
            </a:r>
            <a:endParaRPr lang="en-US" dirty="0"/>
          </a:p>
        </p:txBody>
      </p:sp>
      <p:sp>
        <p:nvSpPr>
          <p:cNvPr id="4" name="Footer Placeholder 3"/>
          <p:cNvSpPr>
            <a:spLocks noGrp="1"/>
          </p:cNvSpPr>
          <p:nvPr>
            <p:ph type="ftr" sz="quarter" idx="11"/>
          </p:nvPr>
        </p:nvSpPr>
        <p:spPr>
          <a:xfrm>
            <a:off x="1640003" y="6409577"/>
            <a:ext cx="2209800" cy="365125"/>
          </a:xfrm>
        </p:spPr>
        <p:txBody>
          <a:bodyPr/>
          <a:lstStyle/>
          <a:p>
            <a:r>
              <a:rPr lang="en-US"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10</a:t>
            </a:fld>
            <a:endParaRPr lang="en-US"/>
          </a:p>
        </p:txBody>
      </p:sp>
      <p:sp>
        <p:nvSpPr>
          <p:cNvPr id="11" name="Left Brace 10"/>
          <p:cNvSpPr/>
          <p:nvPr/>
        </p:nvSpPr>
        <p:spPr>
          <a:xfrm rot="5400000">
            <a:off x="2116159" y="295555"/>
            <a:ext cx="346314" cy="2975540"/>
          </a:xfrm>
          <a:prstGeom prst="leftBrace">
            <a:avLst/>
          </a:prstGeom>
        </p:spPr>
        <p:style>
          <a:lnRef idx="3">
            <a:schemeClr val="accent3"/>
          </a:lnRef>
          <a:fillRef idx="0">
            <a:schemeClr val="accent3"/>
          </a:fillRef>
          <a:effectRef idx="2">
            <a:schemeClr val="accent3"/>
          </a:effectRef>
          <a:fontRef idx="minor">
            <a:schemeClr val="tx1"/>
          </a:fontRef>
        </p:style>
        <p:txBody>
          <a:bodyPr rtlCol="0" anchor="ctr"/>
          <a:lstStyle/>
          <a:p>
            <a:pPr algn="ctr"/>
            <a:endParaRPr lang="en-US"/>
          </a:p>
        </p:txBody>
      </p:sp>
      <p:sp>
        <p:nvSpPr>
          <p:cNvPr id="12" name="Left Brace 11"/>
          <p:cNvSpPr/>
          <p:nvPr/>
        </p:nvSpPr>
        <p:spPr>
          <a:xfrm rot="5400000">
            <a:off x="3940767" y="1446489"/>
            <a:ext cx="321107" cy="648465"/>
          </a:xfrm>
          <a:prstGeom prst="leftBrace">
            <a:avLst/>
          </a:prstGeom>
        </p:spPr>
        <p:style>
          <a:lnRef idx="3">
            <a:schemeClr val="accent3"/>
          </a:lnRef>
          <a:fillRef idx="0">
            <a:schemeClr val="accent3"/>
          </a:fillRef>
          <a:effectRef idx="2">
            <a:schemeClr val="accent3"/>
          </a:effectRef>
          <a:fontRef idx="minor">
            <a:schemeClr val="tx1"/>
          </a:fontRef>
        </p:style>
        <p:txBody>
          <a:bodyPr rtlCol="0" anchor="ctr"/>
          <a:lstStyle/>
          <a:p>
            <a:pPr algn="ctr"/>
            <a:endParaRPr lang="en-US"/>
          </a:p>
        </p:txBody>
      </p:sp>
      <p:sp>
        <p:nvSpPr>
          <p:cNvPr id="13" name="TextBox 12"/>
          <p:cNvSpPr txBox="1"/>
          <p:nvPr/>
        </p:nvSpPr>
        <p:spPr>
          <a:xfrm>
            <a:off x="1561058" y="1302425"/>
            <a:ext cx="2011276" cy="338554"/>
          </a:xfrm>
          <a:prstGeom prst="rect">
            <a:avLst/>
          </a:prstGeom>
          <a:noFill/>
        </p:spPr>
        <p:txBody>
          <a:bodyPr wrap="square" rtlCol="0">
            <a:spAutoFit/>
          </a:bodyPr>
          <a:lstStyle/>
          <a:p>
            <a:r>
              <a:rPr lang="en-US" sz="1600" dirty="0" smtClean="0"/>
              <a:t>Input Attributes</a:t>
            </a:r>
            <a:endParaRPr lang="en-US" sz="1600" dirty="0"/>
          </a:p>
        </p:txBody>
      </p:sp>
      <p:sp>
        <p:nvSpPr>
          <p:cNvPr id="14" name="TextBox 13"/>
          <p:cNvSpPr txBox="1"/>
          <p:nvPr/>
        </p:nvSpPr>
        <p:spPr>
          <a:xfrm>
            <a:off x="3284256" y="1295400"/>
            <a:ext cx="1825393" cy="338554"/>
          </a:xfrm>
          <a:prstGeom prst="rect">
            <a:avLst/>
          </a:prstGeom>
          <a:noFill/>
        </p:spPr>
        <p:txBody>
          <a:bodyPr wrap="square" rtlCol="0">
            <a:spAutoFit/>
          </a:bodyPr>
          <a:lstStyle/>
          <a:p>
            <a:r>
              <a:rPr lang="en-US" sz="1600" dirty="0" smtClean="0"/>
              <a:t>Target Attribute</a:t>
            </a:r>
            <a:endParaRPr lang="en-US" sz="1600" dirty="0"/>
          </a:p>
        </p:txBody>
      </p:sp>
      <p:sp>
        <p:nvSpPr>
          <p:cNvPr id="16" name="TextBox 15"/>
          <p:cNvSpPr txBox="1"/>
          <p:nvPr/>
        </p:nvSpPr>
        <p:spPr>
          <a:xfrm>
            <a:off x="1072753" y="5617063"/>
            <a:ext cx="1677604" cy="307777"/>
          </a:xfrm>
          <a:prstGeom prst="rect">
            <a:avLst/>
          </a:prstGeom>
          <a:noFill/>
        </p:spPr>
        <p:txBody>
          <a:bodyPr wrap="square" rtlCol="0">
            <a:spAutoFit/>
          </a:bodyPr>
          <a:lstStyle/>
          <a:p>
            <a:r>
              <a:rPr lang="en-US" sz="1400" dirty="0" smtClean="0"/>
              <a:t>Numerical Data</a:t>
            </a:r>
            <a:endParaRPr lang="en-US" sz="1400" dirty="0"/>
          </a:p>
        </p:txBody>
      </p:sp>
      <p:cxnSp>
        <p:nvCxnSpPr>
          <p:cNvPr id="77" name="Straight Arrow Connector 76"/>
          <p:cNvCxnSpPr>
            <a:endCxn id="16" idx="0"/>
          </p:cNvCxnSpPr>
          <p:nvPr/>
        </p:nvCxnSpPr>
        <p:spPr>
          <a:xfrm>
            <a:off x="1148953" y="5319744"/>
            <a:ext cx="762602" cy="2973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a:endCxn id="16" idx="0"/>
          </p:cNvCxnSpPr>
          <p:nvPr/>
        </p:nvCxnSpPr>
        <p:spPr>
          <a:xfrm>
            <a:off x="1911555" y="5319744"/>
            <a:ext cx="0" cy="2973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endCxn id="16" idx="0"/>
          </p:cNvCxnSpPr>
          <p:nvPr/>
        </p:nvCxnSpPr>
        <p:spPr>
          <a:xfrm flipH="1">
            <a:off x="1911555" y="5319744"/>
            <a:ext cx="703230" cy="2973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2614785" y="5617063"/>
            <a:ext cx="1677604" cy="307777"/>
          </a:xfrm>
          <a:prstGeom prst="rect">
            <a:avLst/>
          </a:prstGeom>
          <a:noFill/>
        </p:spPr>
        <p:txBody>
          <a:bodyPr wrap="square" rtlCol="0">
            <a:spAutoFit/>
          </a:bodyPr>
          <a:lstStyle/>
          <a:p>
            <a:r>
              <a:rPr lang="en-US" sz="1400" dirty="0" smtClean="0"/>
              <a:t>Symbolic Data</a:t>
            </a:r>
            <a:endParaRPr lang="en-US" sz="1400" dirty="0"/>
          </a:p>
        </p:txBody>
      </p:sp>
      <p:cxnSp>
        <p:nvCxnSpPr>
          <p:cNvPr id="84" name="Straight Arrow Connector 83"/>
          <p:cNvCxnSpPr/>
          <p:nvPr/>
        </p:nvCxnSpPr>
        <p:spPr>
          <a:xfrm>
            <a:off x="3320653" y="5319744"/>
            <a:ext cx="0" cy="2973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rot="16200000">
            <a:off x="-650235" y="3456232"/>
            <a:ext cx="2011276" cy="338554"/>
          </a:xfrm>
          <a:prstGeom prst="rect">
            <a:avLst/>
          </a:prstGeom>
          <a:noFill/>
        </p:spPr>
        <p:txBody>
          <a:bodyPr wrap="square" rtlCol="0">
            <a:spAutoFit/>
          </a:bodyPr>
          <a:lstStyle/>
          <a:p>
            <a:r>
              <a:rPr lang="en-US" sz="1600" i="1" dirty="0" smtClean="0"/>
              <a:t>Training Data Set</a:t>
            </a:r>
            <a:endParaRPr lang="en-US" sz="1600" i="1" dirty="0"/>
          </a:p>
        </p:txBody>
      </p:sp>
      <p:sp>
        <p:nvSpPr>
          <p:cNvPr id="7" name="Left Brace 6"/>
          <p:cNvSpPr/>
          <p:nvPr/>
        </p:nvSpPr>
        <p:spPr>
          <a:xfrm>
            <a:off x="524680" y="1931275"/>
            <a:ext cx="220460" cy="3388469"/>
          </a:xfrm>
          <a:prstGeom prst="lef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a:p>
        </p:txBody>
      </p:sp>
      <p:sp>
        <p:nvSpPr>
          <p:cNvPr id="80" name="AutoShape 23" descr="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3" name="Picture 82"/>
          <p:cNvPicPr>
            <a:picLocks noChangeAspect="1"/>
          </p:cNvPicPr>
          <p:nvPr/>
        </p:nvPicPr>
        <p:blipFill>
          <a:blip r:embed="rId2"/>
          <a:stretch>
            <a:fillRect/>
          </a:stretch>
        </p:blipFill>
        <p:spPr>
          <a:xfrm>
            <a:off x="5413049" y="3827092"/>
            <a:ext cx="2400300" cy="533400"/>
          </a:xfrm>
          <a:prstGeom prst="rect">
            <a:avLst/>
          </a:prstGeom>
        </p:spPr>
      </p:pic>
      <p:pic>
        <p:nvPicPr>
          <p:cNvPr id="91" name="Picture 90"/>
          <p:cNvPicPr>
            <a:picLocks noChangeAspect="1"/>
          </p:cNvPicPr>
          <p:nvPr/>
        </p:nvPicPr>
        <p:blipFill>
          <a:blip r:embed="rId3"/>
          <a:stretch>
            <a:fillRect/>
          </a:stretch>
        </p:blipFill>
        <p:spPr>
          <a:xfrm>
            <a:off x="787582" y="1931273"/>
            <a:ext cx="3724275" cy="337185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29889" y="2145324"/>
            <a:ext cx="2161140" cy="554816"/>
          </a:xfrm>
          <a:prstGeom prst="rect">
            <a:avLst/>
          </a:prstGeom>
        </p:spPr>
      </p:pic>
    </p:spTree>
    <p:extLst>
      <p:ext uri="{BB962C8B-B14F-4D97-AF65-F5344CB8AC3E}">
        <p14:creationId xmlns:p14="http://schemas.microsoft.com/office/powerpoint/2010/main" val="3324169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83"/>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2" grpId="0" animBg="1"/>
      <p:bldP spid="13" grpId="0"/>
      <p:bldP spid="14" grpId="0"/>
      <p:bldP spid="16" grpId="0"/>
      <p:bldP spid="82" grpId="0"/>
      <p:bldP spid="45" grpId="0"/>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Tree - Example</a:t>
            </a:r>
            <a:endParaRPr lang="en-US" dirty="0"/>
          </a:p>
        </p:txBody>
      </p:sp>
      <p:sp>
        <p:nvSpPr>
          <p:cNvPr id="4" name="Footer Placeholder 3"/>
          <p:cNvSpPr>
            <a:spLocks noGrp="1"/>
          </p:cNvSpPr>
          <p:nvPr>
            <p:ph type="ftr" sz="quarter" idx="11"/>
          </p:nvPr>
        </p:nvSpPr>
        <p:spPr/>
        <p:txBody>
          <a:bodyPr/>
          <a:lstStyle/>
          <a:p>
            <a:r>
              <a:rPr lang="en-US"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11</a:t>
            </a:fld>
            <a:endParaRPr lang="en-US"/>
          </a:p>
        </p:txBody>
      </p:sp>
      <p:pic>
        <p:nvPicPr>
          <p:cNvPr id="6" name="Picture 5"/>
          <p:cNvPicPr>
            <a:picLocks noChangeAspect="1"/>
          </p:cNvPicPr>
          <p:nvPr/>
        </p:nvPicPr>
        <p:blipFill>
          <a:blip r:embed="rId2"/>
          <a:stretch>
            <a:fillRect/>
          </a:stretch>
        </p:blipFill>
        <p:spPr>
          <a:xfrm>
            <a:off x="260643" y="1600200"/>
            <a:ext cx="3724275" cy="3371850"/>
          </a:xfrm>
          <a:prstGeom prst="rect">
            <a:avLst/>
          </a:prstGeom>
        </p:spPr>
      </p:pic>
      <p:sp>
        <p:nvSpPr>
          <p:cNvPr id="7" name="Rectangle 6"/>
          <p:cNvSpPr/>
          <p:nvPr/>
        </p:nvSpPr>
        <p:spPr>
          <a:xfrm>
            <a:off x="3232443" y="1600200"/>
            <a:ext cx="752475" cy="337185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cxnSp>
        <p:nvCxnSpPr>
          <p:cNvPr id="10" name="Straight Arrow Connector 9"/>
          <p:cNvCxnSpPr/>
          <p:nvPr/>
        </p:nvCxnSpPr>
        <p:spPr>
          <a:xfrm>
            <a:off x="3984918" y="1752600"/>
            <a:ext cx="1730082"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13" name="TextBox 12"/>
          <p:cNvSpPr txBox="1"/>
          <p:nvPr/>
        </p:nvSpPr>
        <p:spPr>
          <a:xfrm>
            <a:off x="5029200" y="2441608"/>
            <a:ext cx="3225986" cy="277026"/>
          </a:xfrm>
          <a:prstGeom prst="rect">
            <a:avLst/>
          </a:prstGeom>
          <a:noFill/>
        </p:spPr>
        <p:txBody>
          <a:bodyPr wrap="square" rtlCol="0">
            <a:spAutoFit/>
          </a:bodyPr>
          <a:lstStyle/>
          <a:p>
            <a:r>
              <a:rPr lang="en-US" sz="1200" dirty="0" smtClean="0"/>
              <a:t>Entropy(Stressful Test) =Entropy (5,9) = 0.94</a:t>
            </a:r>
            <a:endParaRPr lang="en-US" sz="1200" dirty="0"/>
          </a:p>
        </p:txBody>
      </p:sp>
      <p:pic>
        <p:nvPicPr>
          <p:cNvPr id="14" name="Picture 13"/>
          <p:cNvPicPr>
            <a:picLocks noChangeAspect="1"/>
          </p:cNvPicPr>
          <p:nvPr/>
        </p:nvPicPr>
        <p:blipFill>
          <a:blip r:embed="rId3"/>
          <a:stretch>
            <a:fillRect/>
          </a:stretch>
        </p:blipFill>
        <p:spPr>
          <a:xfrm>
            <a:off x="5715000" y="1595429"/>
            <a:ext cx="1672045" cy="854066"/>
          </a:xfrm>
          <a:prstGeom prst="rect">
            <a:avLst/>
          </a:prstGeom>
        </p:spPr>
      </p:pic>
      <p:pic>
        <p:nvPicPr>
          <p:cNvPr id="16" name="Picture 15"/>
          <p:cNvPicPr>
            <a:picLocks noChangeAspect="1"/>
          </p:cNvPicPr>
          <p:nvPr/>
        </p:nvPicPr>
        <p:blipFill>
          <a:blip r:embed="rId4"/>
          <a:stretch>
            <a:fillRect/>
          </a:stretch>
        </p:blipFill>
        <p:spPr>
          <a:xfrm>
            <a:off x="4087742" y="3061484"/>
            <a:ext cx="2446188" cy="1232290"/>
          </a:xfrm>
          <a:prstGeom prst="rect">
            <a:avLst/>
          </a:prstGeom>
        </p:spPr>
      </p:pic>
      <p:pic>
        <p:nvPicPr>
          <p:cNvPr id="17" name="Picture 16"/>
          <p:cNvPicPr>
            <a:picLocks noChangeAspect="1"/>
          </p:cNvPicPr>
          <p:nvPr/>
        </p:nvPicPr>
        <p:blipFill>
          <a:blip r:embed="rId5"/>
          <a:stretch>
            <a:fillRect/>
          </a:stretch>
        </p:blipFill>
        <p:spPr>
          <a:xfrm>
            <a:off x="6551022" y="3025970"/>
            <a:ext cx="2581275" cy="1276350"/>
          </a:xfrm>
          <a:prstGeom prst="rect">
            <a:avLst/>
          </a:prstGeom>
        </p:spPr>
      </p:pic>
      <p:pic>
        <p:nvPicPr>
          <p:cNvPr id="18" name="Picture 17"/>
          <p:cNvPicPr>
            <a:picLocks noChangeAspect="1"/>
          </p:cNvPicPr>
          <p:nvPr/>
        </p:nvPicPr>
        <p:blipFill>
          <a:blip r:embed="rId6"/>
          <a:stretch>
            <a:fillRect/>
          </a:stretch>
        </p:blipFill>
        <p:spPr>
          <a:xfrm>
            <a:off x="4070651" y="4487970"/>
            <a:ext cx="2463280" cy="1053075"/>
          </a:xfrm>
          <a:prstGeom prst="rect">
            <a:avLst/>
          </a:prstGeom>
        </p:spPr>
      </p:pic>
      <p:pic>
        <p:nvPicPr>
          <p:cNvPr id="19" name="Picture 18"/>
          <p:cNvPicPr>
            <a:picLocks noChangeAspect="1"/>
          </p:cNvPicPr>
          <p:nvPr/>
        </p:nvPicPr>
        <p:blipFill>
          <a:blip r:embed="rId7"/>
          <a:stretch>
            <a:fillRect/>
          </a:stretch>
        </p:blipFill>
        <p:spPr>
          <a:xfrm>
            <a:off x="6544654" y="4462762"/>
            <a:ext cx="2590800" cy="1095375"/>
          </a:xfrm>
          <a:prstGeom prst="rect">
            <a:avLst/>
          </a:prstGeom>
        </p:spPr>
      </p:pic>
      <p:sp>
        <p:nvSpPr>
          <p:cNvPr id="21" name="Rectangle 20"/>
          <p:cNvSpPr/>
          <p:nvPr/>
        </p:nvSpPr>
        <p:spPr>
          <a:xfrm>
            <a:off x="4070651" y="3061484"/>
            <a:ext cx="2480371" cy="1232290"/>
          </a:xfrm>
          <a:prstGeom prst="rect">
            <a:avLst/>
          </a:prstGeom>
          <a:noFill/>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22" name="TextBox 21"/>
          <p:cNvSpPr txBox="1"/>
          <p:nvPr/>
        </p:nvSpPr>
        <p:spPr>
          <a:xfrm>
            <a:off x="3977084" y="2784457"/>
            <a:ext cx="2652316" cy="277026"/>
          </a:xfrm>
          <a:prstGeom prst="rect">
            <a:avLst/>
          </a:prstGeom>
          <a:noFill/>
        </p:spPr>
        <p:txBody>
          <a:bodyPr wrap="square" rtlCol="0">
            <a:spAutoFit/>
          </a:bodyPr>
          <a:lstStyle/>
          <a:p>
            <a:r>
              <a:rPr lang="en-US" sz="1200" i="1" dirty="0" smtClean="0"/>
              <a:t>Maximum IG selected as Root Node</a:t>
            </a:r>
            <a:endParaRPr lang="en-US" sz="1200" i="1" dirty="0"/>
          </a:p>
        </p:txBody>
      </p:sp>
    </p:spTree>
    <p:extLst>
      <p:ext uri="{BB962C8B-B14F-4D97-AF65-F5344CB8AC3E}">
        <p14:creationId xmlns:p14="http://schemas.microsoft.com/office/powerpoint/2010/main" val="2393756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p:bldP spid="21" grpId="0" animBg="1"/>
      <p:bldP spid="2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Tree - Example</a:t>
            </a:r>
            <a:endParaRPr lang="en-US" dirty="0"/>
          </a:p>
        </p:txBody>
      </p:sp>
      <p:sp>
        <p:nvSpPr>
          <p:cNvPr id="4" name="Footer Placeholder 3"/>
          <p:cNvSpPr>
            <a:spLocks noGrp="1"/>
          </p:cNvSpPr>
          <p:nvPr>
            <p:ph type="ftr" sz="quarter" idx="11"/>
          </p:nvPr>
        </p:nvSpPr>
        <p:spPr/>
        <p:txBody>
          <a:bodyPr/>
          <a:lstStyle/>
          <a:p>
            <a:r>
              <a:rPr lang="en-US"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12</a:t>
            </a:fld>
            <a:endParaRPr lang="en-US"/>
          </a:p>
        </p:txBody>
      </p:sp>
      <p:pic>
        <p:nvPicPr>
          <p:cNvPr id="6" name="Picture 5"/>
          <p:cNvPicPr>
            <a:picLocks noChangeAspect="1"/>
          </p:cNvPicPr>
          <p:nvPr/>
        </p:nvPicPr>
        <p:blipFill>
          <a:blip r:embed="rId2"/>
          <a:stretch>
            <a:fillRect/>
          </a:stretch>
        </p:blipFill>
        <p:spPr>
          <a:xfrm>
            <a:off x="315052" y="1667854"/>
            <a:ext cx="3705225" cy="3429000"/>
          </a:xfrm>
          <a:prstGeom prst="rect">
            <a:avLst/>
          </a:prstGeom>
        </p:spPr>
      </p:pic>
      <p:sp>
        <p:nvSpPr>
          <p:cNvPr id="34" name="Rectangle 33"/>
          <p:cNvSpPr/>
          <p:nvPr/>
        </p:nvSpPr>
        <p:spPr>
          <a:xfrm>
            <a:off x="6400800" y="1676400"/>
            <a:ext cx="1219200" cy="381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bg1"/>
                </a:solidFill>
              </a:rPr>
              <a:t>Number of Banks</a:t>
            </a:r>
            <a:endParaRPr lang="en-US" sz="1400" dirty="0">
              <a:solidFill>
                <a:schemeClr val="bg1"/>
              </a:solidFill>
            </a:endParaRPr>
          </a:p>
        </p:txBody>
      </p:sp>
      <p:cxnSp>
        <p:nvCxnSpPr>
          <p:cNvPr id="35" name="Elbow Connector 34"/>
          <p:cNvCxnSpPr/>
          <p:nvPr/>
        </p:nvCxnSpPr>
        <p:spPr>
          <a:xfrm rot="10800000" flipV="1">
            <a:off x="5905500" y="1901145"/>
            <a:ext cx="495300" cy="830031"/>
          </a:xfrm>
          <a:prstGeom prst="bentConnector2">
            <a:avLst/>
          </a:prstGeom>
          <a:ln>
            <a:tailEnd type="triangle"/>
          </a:ln>
        </p:spPr>
        <p:style>
          <a:lnRef idx="2">
            <a:schemeClr val="accent4"/>
          </a:lnRef>
          <a:fillRef idx="0">
            <a:schemeClr val="accent4"/>
          </a:fillRef>
          <a:effectRef idx="1">
            <a:schemeClr val="accent4"/>
          </a:effectRef>
          <a:fontRef idx="minor">
            <a:schemeClr val="tx1"/>
          </a:fontRef>
        </p:style>
      </p:cxnSp>
      <p:cxnSp>
        <p:nvCxnSpPr>
          <p:cNvPr id="36" name="Elbow Connector 35"/>
          <p:cNvCxnSpPr>
            <a:endCxn id="43" idx="0"/>
          </p:cNvCxnSpPr>
          <p:nvPr/>
        </p:nvCxnSpPr>
        <p:spPr>
          <a:xfrm rot="16200000" flipH="1">
            <a:off x="7417742" y="2103404"/>
            <a:ext cx="895900" cy="491384"/>
          </a:xfrm>
          <a:prstGeom prst="bentConnector3">
            <a:avLst>
              <a:gd name="adj1" fmla="val 31"/>
            </a:avLst>
          </a:prstGeom>
          <a:ln>
            <a:tailEnd type="triangle"/>
          </a:ln>
        </p:spPr>
        <p:style>
          <a:lnRef idx="2">
            <a:schemeClr val="accent4"/>
          </a:lnRef>
          <a:fillRef idx="0">
            <a:schemeClr val="accent4"/>
          </a:fillRef>
          <a:effectRef idx="1">
            <a:schemeClr val="accent4"/>
          </a:effectRef>
          <a:fontRef idx="minor">
            <a:schemeClr val="tx1"/>
          </a:fontRef>
        </p:style>
      </p:cxnSp>
      <p:cxnSp>
        <p:nvCxnSpPr>
          <p:cNvPr id="37" name="Straight Arrow Connector 36"/>
          <p:cNvCxnSpPr/>
          <p:nvPr/>
        </p:nvCxnSpPr>
        <p:spPr>
          <a:xfrm flipH="1">
            <a:off x="6969021" y="2078177"/>
            <a:ext cx="3279" cy="1251167"/>
          </a:xfrm>
          <a:prstGeom prst="straightConnector1">
            <a:avLst/>
          </a:prstGeom>
          <a:ln>
            <a:tailEnd type="triangle"/>
          </a:ln>
        </p:spPr>
        <p:style>
          <a:lnRef idx="2">
            <a:schemeClr val="accent4"/>
          </a:lnRef>
          <a:fillRef idx="0">
            <a:schemeClr val="accent4"/>
          </a:fillRef>
          <a:effectRef idx="1">
            <a:schemeClr val="accent4"/>
          </a:effectRef>
          <a:fontRef idx="minor">
            <a:schemeClr val="tx1"/>
          </a:fontRef>
        </p:style>
      </p:cxnSp>
      <p:sp>
        <p:nvSpPr>
          <p:cNvPr id="38" name="TextBox 37"/>
          <p:cNvSpPr txBox="1"/>
          <p:nvPr/>
        </p:nvSpPr>
        <p:spPr>
          <a:xfrm>
            <a:off x="5867400" y="2186254"/>
            <a:ext cx="283219" cy="307777"/>
          </a:xfrm>
          <a:prstGeom prst="rect">
            <a:avLst/>
          </a:prstGeom>
          <a:noFill/>
        </p:spPr>
        <p:txBody>
          <a:bodyPr wrap="square" rtlCol="0">
            <a:spAutoFit/>
          </a:bodyPr>
          <a:lstStyle/>
          <a:p>
            <a:r>
              <a:rPr lang="en-US" sz="1400" b="1" dirty="0" smtClean="0">
                <a:solidFill>
                  <a:schemeClr val="accent3">
                    <a:lumMod val="75000"/>
                  </a:schemeClr>
                </a:solidFill>
              </a:rPr>
              <a:t>2</a:t>
            </a:r>
            <a:endParaRPr lang="en-US" sz="1400" b="1" dirty="0">
              <a:solidFill>
                <a:schemeClr val="accent3">
                  <a:lumMod val="75000"/>
                </a:schemeClr>
              </a:solidFill>
            </a:endParaRPr>
          </a:p>
        </p:txBody>
      </p:sp>
      <p:sp>
        <p:nvSpPr>
          <p:cNvPr id="39" name="TextBox 38"/>
          <p:cNvSpPr txBox="1"/>
          <p:nvPr/>
        </p:nvSpPr>
        <p:spPr>
          <a:xfrm>
            <a:off x="6934200" y="2197777"/>
            <a:ext cx="283219" cy="307777"/>
          </a:xfrm>
          <a:prstGeom prst="rect">
            <a:avLst/>
          </a:prstGeom>
          <a:noFill/>
        </p:spPr>
        <p:txBody>
          <a:bodyPr wrap="square" rtlCol="0">
            <a:spAutoFit/>
          </a:bodyPr>
          <a:lstStyle/>
          <a:p>
            <a:r>
              <a:rPr lang="en-US" sz="1400" b="1" dirty="0" smtClean="0">
                <a:solidFill>
                  <a:schemeClr val="accent3">
                    <a:lumMod val="75000"/>
                  </a:schemeClr>
                </a:solidFill>
              </a:rPr>
              <a:t>1</a:t>
            </a:r>
            <a:endParaRPr lang="en-US" sz="1400" b="1" dirty="0">
              <a:solidFill>
                <a:schemeClr val="accent3">
                  <a:lumMod val="75000"/>
                </a:schemeClr>
              </a:solidFill>
            </a:endParaRPr>
          </a:p>
        </p:txBody>
      </p:sp>
      <p:sp>
        <p:nvSpPr>
          <p:cNvPr id="40" name="TextBox 39"/>
          <p:cNvSpPr txBox="1"/>
          <p:nvPr/>
        </p:nvSpPr>
        <p:spPr>
          <a:xfrm>
            <a:off x="8111384" y="2133600"/>
            <a:ext cx="283219" cy="307777"/>
          </a:xfrm>
          <a:prstGeom prst="rect">
            <a:avLst/>
          </a:prstGeom>
          <a:noFill/>
        </p:spPr>
        <p:txBody>
          <a:bodyPr wrap="square" rtlCol="0">
            <a:spAutoFit/>
          </a:bodyPr>
          <a:lstStyle/>
          <a:p>
            <a:r>
              <a:rPr lang="en-US" sz="1400" b="1" dirty="0">
                <a:solidFill>
                  <a:schemeClr val="accent3">
                    <a:lumMod val="75000"/>
                  </a:schemeClr>
                </a:solidFill>
              </a:rPr>
              <a:t>3</a:t>
            </a:r>
          </a:p>
        </p:txBody>
      </p:sp>
      <p:sp>
        <p:nvSpPr>
          <p:cNvPr id="41" name="Rectangle 40"/>
          <p:cNvSpPr/>
          <p:nvPr/>
        </p:nvSpPr>
        <p:spPr>
          <a:xfrm>
            <a:off x="6350163" y="3380979"/>
            <a:ext cx="1237716" cy="413502"/>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bg1"/>
                </a:solidFill>
              </a:rPr>
              <a:t>Stressful Tests - Yes</a:t>
            </a:r>
            <a:endParaRPr lang="en-US" sz="1400" dirty="0">
              <a:solidFill>
                <a:schemeClr val="bg1"/>
              </a:solidFill>
            </a:endParaRPr>
          </a:p>
        </p:txBody>
      </p:sp>
      <p:sp>
        <p:nvSpPr>
          <p:cNvPr id="42" name="Rectangle 41"/>
          <p:cNvSpPr/>
          <p:nvPr/>
        </p:nvSpPr>
        <p:spPr>
          <a:xfrm>
            <a:off x="5261075" y="2738521"/>
            <a:ext cx="1237716" cy="41350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bg1"/>
                </a:solidFill>
              </a:rPr>
              <a:t>ECC Protection</a:t>
            </a:r>
            <a:endParaRPr lang="en-US" sz="1400" dirty="0">
              <a:solidFill>
                <a:schemeClr val="bg1"/>
              </a:solidFill>
            </a:endParaRPr>
          </a:p>
        </p:txBody>
      </p:sp>
      <p:sp>
        <p:nvSpPr>
          <p:cNvPr id="43" name="Rectangle 42"/>
          <p:cNvSpPr/>
          <p:nvPr/>
        </p:nvSpPr>
        <p:spPr>
          <a:xfrm>
            <a:off x="7492526" y="2797046"/>
            <a:ext cx="1237716" cy="41350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bg1"/>
                </a:solidFill>
              </a:rPr>
              <a:t>Type of Encoding</a:t>
            </a:r>
            <a:endParaRPr lang="en-US" sz="1400" dirty="0">
              <a:solidFill>
                <a:schemeClr val="bg1"/>
              </a:solidFill>
            </a:endParaRPr>
          </a:p>
        </p:txBody>
      </p:sp>
      <p:cxnSp>
        <p:nvCxnSpPr>
          <p:cNvPr id="45" name="Elbow Connector 44"/>
          <p:cNvCxnSpPr>
            <a:stCxn id="42" idx="2"/>
          </p:cNvCxnSpPr>
          <p:nvPr/>
        </p:nvCxnSpPr>
        <p:spPr>
          <a:xfrm rot="5400000">
            <a:off x="4782679" y="3398545"/>
            <a:ext cx="1343777" cy="850733"/>
          </a:xfrm>
          <a:prstGeom prst="bentConnector3">
            <a:avLst>
              <a:gd name="adj1" fmla="val 66535"/>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46" name="Elbow Connector 45"/>
          <p:cNvCxnSpPr>
            <a:stCxn id="43" idx="2"/>
          </p:cNvCxnSpPr>
          <p:nvPr/>
        </p:nvCxnSpPr>
        <p:spPr>
          <a:xfrm rot="5400000">
            <a:off x="7052614" y="3475128"/>
            <a:ext cx="1323351" cy="794190"/>
          </a:xfrm>
          <a:prstGeom prst="bentConnector3">
            <a:avLst>
              <a:gd name="adj1" fmla="val 70019"/>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52" name="Elbow Connector 51"/>
          <p:cNvCxnSpPr>
            <a:stCxn id="42" idx="2"/>
          </p:cNvCxnSpPr>
          <p:nvPr/>
        </p:nvCxnSpPr>
        <p:spPr>
          <a:xfrm rot="16200000" flipH="1">
            <a:off x="5480316" y="3551639"/>
            <a:ext cx="1343778" cy="544545"/>
          </a:xfrm>
          <a:prstGeom prst="bentConnector3">
            <a:avLst>
              <a:gd name="adj1" fmla="val 66535"/>
            </a:avLst>
          </a:prstGeom>
          <a:ln>
            <a:tailEnd type="triangle"/>
          </a:ln>
        </p:spPr>
        <p:style>
          <a:lnRef idx="3">
            <a:schemeClr val="accent4"/>
          </a:lnRef>
          <a:fillRef idx="0">
            <a:schemeClr val="accent4"/>
          </a:fillRef>
          <a:effectRef idx="2">
            <a:schemeClr val="accent4"/>
          </a:effectRef>
          <a:fontRef idx="minor">
            <a:schemeClr val="tx1"/>
          </a:fontRef>
        </p:style>
      </p:cxnSp>
      <p:sp>
        <p:nvSpPr>
          <p:cNvPr id="58" name="Rectangle 57"/>
          <p:cNvSpPr/>
          <p:nvPr/>
        </p:nvSpPr>
        <p:spPr>
          <a:xfrm>
            <a:off x="4524066" y="4500875"/>
            <a:ext cx="958566" cy="413502"/>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bg1"/>
                </a:solidFill>
              </a:rPr>
              <a:t>Stressful Tests - Yes</a:t>
            </a:r>
            <a:endParaRPr lang="en-US" sz="1400" dirty="0">
              <a:solidFill>
                <a:schemeClr val="bg1"/>
              </a:solidFill>
            </a:endParaRPr>
          </a:p>
        </p:txBody>
      </p:sp>
      <p:sp>
        <p:nvSpPr>
          <p:cNvPr id="59" name="Rectangle 58"/>
          <p:cNvSpPr/>
          <p:nvPr/>
        </p:nvSpPr>
        <p:spPr>
          <a:xfrm>
            <a:off x="5816126" y="4515729"/>
            <a:ext cx="923658" cy="413502"/>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bg1"/>
                </a:solidFill>
              </a:rPr>
              <a:t>Stressful Tests - No</a:t>
            </a:r>
            <a:endParaRPr lang="en-US" sz="1400" dirty="0">
              <a:solidFill>
                <a:schemeClr val="bg1"/>
              </a:solidFill>
            </a:endParaRPr>
          </a:p>
        </p:txBody>
      </p:sp>
      <p:sp>
        <p:nvSpPr>
          <p:cNvPr id="62" name="Rectangle 61"/>
          <p:cNvSpPr/>
          <p:nvPr/>
        </p:nvSpPr>
        <p:spPr>
          <a:xfrm>
            <a:off x="6819324" y="4518780"/>
            <a:ext cx="958566" cy="413502"/>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bg1"/>
                </a:solidFill>
              </a:rPr>
              <a:t>Stressful Tests - No</a:t>
            </a:r>
            <a:endParaRPr lang="en-US" sz="1400" dirty="0">
              <a:solidFill>
                <a:schemeClr val="bg1"/>
              </a:solidFill>
            </a:endParaRPr>
          </a:p>
        </p:txBody>
      </p:sp>
      <p:sp>
        <p:nvSpPr>
          <p:cNvPr id="63" name="Rectangle 62"/>
          <p:cNvSpPr/>
          <p:nvPr/>
        </p:nvSpPr>
        <p:spPr>
          <a:xfrm>
            <a:off x="8111384" y="4533634"/>
            <a:ext cx="923658" cy="413502"/>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bg1"/>
                </a:solidFill>
              </a:rPr>
              <a:t>Stressful Tests - Yes</a:t>
            </a:r>
            <a:endParaRPr lang="en-US" sz="1400" dirty="0">
              <a:solidFill>
                <a:schemeClr val="bg1"/>
              </a:solidFill>
            </a:endParaRPr>
          </a:p>
        </p:txBody>
      </p:sp>
      <p:cxnSp>
        <p:nvCxnSpPr>
          <p:cNvPr id="65" name="Elbow Connector 64"/>
          <p:cNvCxnSpPr/>
          <p:nvPr/>
        </p:nvCxnSpPr>
        <p:spPr>
          <a:xfrm rot="16200000" flipH="1">
            <a:off x="7661706" y="3622127"/>
            <a:ext cx="1361186" cy="461829"/>
          </a:xfrm>
          <a:prstGeom prst="bentConnector3">
            <a:avLst>
              <a:gd name="adj1" fmla="val 71706"/>
            </a:avLst>
          </a:prstGeom>
          <a:ln>
            <a:tailEnd type="triangle"/>
          </a:ln>
        </p:spPr>
        <p:style>
          <a:lnRef idx="3">
            <a:schemeClr val="accent4"/>
          </a:lnRef>
          <a:fillRef idx="0">
            <a:schemeClr val="accent4"/>
          </a:fillRef>
          <a:effectRef idx="2">
            <a:schemeClr val="accent4"/>
          </a:effectRef>
          <a:fontRef idx="minor">
            <a:schemeClr val="tx1"/>
          </a:fontRef>
        </p:style>
      </p:cxnSp>
      <p:sp>
        <p:nvSpPr>
          <p:cNvPr id="73" name="TextBox 72"/>
          <p:cNvSpPr txBox="1"/>
          <p:nvPr/>
        </p:nvSpPr>
        <p:spPr>
          <a:xfrm>
            <a:off x="5016596" y="3811229"/>
            <a:ext cx="755826" cy="261610"/>
          </a:xfrm>
          <a:prstGeom prst="rect">
            <a:avLst/>
          </a:prstGeom>
          <a:noFill/>
        </p:spPr>
        <p:txBody>
          <a:bodyPr wrap="square" rtlCol="0">
            <a:spAutoFit/>
          </a:bodyPr>
          <a:lstStyle/>
          <a:p>
            <a:r>
              <a:rPr lang="en-US" sz="1100" b="1" dirty="0" smtClean="0">
                <a:solidFill>
                  <a:schemeClr val="accent3">
                    <a:lumMod val="75000"/>
                  </a:schemeClr>
                </a:solidFill>
              </a:rPr>
              <a:t>FALSE</a:t>
            </a:r>
            <a:endParaRPr lang="en-US" sz="1100" b="1" dirty="0">
              <a:solidFill>
                <a:schemeClr val="accent3">
                  <a:lumMod val="75000"/>
                </a:schemeClr>
              </a:solidFill>
            </a:endParaRPr>
          </a:p>
        </p:txBody>
      </p:sp>
      <p:sp>
        <p:nvSpPr>
          <p:cNvPr id="74" name="TextBox 73"/>
          <p:cNvSpPr txBox="1"/>
          <p:nvPr/>
        </p:nvSpPr>
        <p:spPr>
          <a:xfrm>
            <a:off x="5869587" y="3802683"/>
            <a:ext cx="755826" cy="261610"/>
          </a:xfrm>
          <a:prstGeom prst="rect">
            <a:avLst/>
          </a:prstGeom>
          <a:noFill/>
        </p:spPr>
        <p:txBody>
          <a:bodyPr wrap="square" rtlCol="0">
            <a:spAutoFit/>
          </a:bodyPr>
          <a:lstStyle/>
          <a:p>
            <a:r>
              <a:rPr lang="en-US" sz="1100" b="1" dirty="0" smtClean="0">
                <a:solidFill>
                  <a:schemeClr val="accent3">
                    <a:lumMod val="75000"/>
                  </a:schemeClr>
                </a:solidFill>
              </a:rPr>
              <a:t>TRUE</a:t>
            </a:r>
            <a:endParaRPr lang="en-US" sz="1100" b="1" dirty="0">
              <a:solidFill>
                <a:schemeClr val="accent3">
                  <a:lumMod val="75000"/>
                </a:schemeClr>
              </a:solidFill>
            </a:endParaRPr>
          </a:p>
        </p:txBody>
      </p:sp>
      <p:sp>
        <p:nvSpPr>
          <p:cNvPr id="75" name="TextBox 74"/>
          <p:cNvSpPr txBox="1"/>
          <p:nvPr/>
        </p:nvSpPr>
        <p:spPr>
          <a:xfrm>
            <a:off x="7562543" y="3824845"/>
            <a:ext cx="283219" cy="307777"/>
          </a:xfrm>
          <a:prstGeom prst="rect">
            <a:avLst/>
          </a:prstGeom>
          <a:noFill/>
        </p:spPr>
        <p:txBody>
          <a:bodyPr wrap="square" rtlCol="0">
            <a:spAutoFit/>
          </a:bodyPr>
          <a:lstStyle/>
          <a:p>
            <a:r>
              <a:rPr lang="en-US" sz="1400" b="1" dirty="0" smtClean="0">
                <a:solidFill>
                  <a:schemeClr val="accent3">
                    <a:lumMod val="75000"/>
                  </a:schemeClr>
                </a:solidFill>
              </a:rPr>
              <a:t>1</a:t>
            </a:r>
            <a:endParaRPr lang="en-US" sz="1400" b="1" dirty="0">
              <a:solidFill>
                <a:schemeClr val="accent3">
                  <a:lumMod val="75000"/>
                </a:schemeClr>
              </a:solidFill>
            </a:endParaRPr>
          </a:p>
        </p:txBody>
      </p:sp>
      <p:sp>
        <p:nvSpPr>
          <p:cNvPr id="76" name="TextBox 75"/>
          <p:cNvSpPr txBox="1"/>
          <p:nvPr/>
        </p:nvSpPr>
        <p:spPr>
          <a:xfrm>
            <a:off x="8200974" y="3828321"/>
            <a:ext cx="283219" cy="307777"/>
          </a:xfrm>
          <a:prstGeom prst="rect">
            <a:avLst/>
          </a:prstGeom>
          <a:noFill/>
        </p:spPr>
        <p:txBody>
          <a:bodyPr wrap="square" rtlCol="0">
            <a:spAutoFit/>
          </a:bodyPr>
          <a:lstStyle/>
          <a:p>
            <a:r>
              <a:rPr lang="en-US" sz="1400" b="1" dirty="0" smtClean="0">
                <a:solidFill>
                  <a:schemeClr val="accent3">
                    <a:lumMod val="75000"/>
                  </a:schemeClr>
                </a:solidFill>
              </a:rPr>
              <a:t>2</a:t>
            </a:r>
            <a:endParaRPr lang="en-US" sz="1400" b="1" dirty="0">
              <a:solidFill>
                <a:schemeClr val="accent3">
                  <a:lumMod val="75000"/>
                </a:schemeClr>
              </a:solidFill>
            </a:endParaRPr>
          </a:p>
        </p:txBody>
      </p:sp>
      <p:sp>
        <p:nvSpPr>
          <p:cNvPr id="77" name="Rectangle 76"/>
          <p:cNvSpPr/>
          <p:nvPr/>
        </p:nvSpPr>
        <p:spPr>
          <a:xfrm>
            <a:off x="346816" y="2345108"/>
            <a:ext cx="3629025" cy="789822"/>
          </a:xfrm>
          <a:prstGeom prst="rect">
            <a:avLst/>
          </a:prstGeom>
          <a:solidFill>
            <a:schemeClr val="accent5">
              <a:lumMod val="20000"/>
              <a:lumOff val="80000"/>
              <a:alpha val="47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78" name="Rectangle 77"/>
          <p:cNvSpPr/>
          <p:nvPr/>
        </p:nvSpPr>
        <p:spPr>
          <a:xfrm>
            <a:off x="345388" y="3129901"/>
            <a:ext cx="3629025" cy="942938"/>
          </a:xfrm>
          <a:prstGeom prst="rect">
            <a:avLst/>
          </a:prstGeom>
          <a:solidFill>
            <a:schemeClr val="accent2">
              <a:lumMod val="20000"/>
              <a:lumOff val="80000"/>
              <a:alpha val="47000"/>
            </a:schemeClr>
          </a:solidFill>
          <a:ln>
            <a:solidFill>
              <a:srgbClr val="00206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79" name="Rectangle 78"/>
          <p:cNvSpPr/>
          <p:nvPr/>
        </p:nvSpPr>
        <p:spPr>
          <a:xfrm>
            <a:off x="345388" y="4105434"/>
            <a:ext cx="3629026" cy="942938"/>
          </a:xfrm>
          <a:prstGeom prst="rect">
            <a:avLst/>
          </a:prstGeom>
          <a:solidFill>
            <a:schemeClr val="accent3">
              <a:lumMod val="20000"/>
              <a:lumOff val="80000"/>
              <a:alpha val="49000"/>
            </a:schemeClr>
          </a:solidFill>
          <a:ln>
            <a:solidFill>
              <a:srgbClr val="00B05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cxnSp>
        <p:nvCxnSpPr>
          <p:cNvPr id="7" name="Straight Connector 6"/>
          <p:cNvCxnSpPr/>
          <p:nvPr/>
        </p:nvCxnSpPr>
        <p:spPr>
          <a:xfrm flipH="1">
            <a:off x="4043954" y="1751202"/>
            <a:ext cx="2380524" cy="0"/>
          </a:xfrm>
          <a:prstGeom prst="line">
            <a:avLst/>
          </a:prstGeom>
          <a:ln>
            <a:prstDash val="dashDot"/>
          </a:ln>
        </p:spPr>
        <p:style>
          <a:lnRef idx="1">
            <a:schemeClr val="accent6"/>
          </a:lnRef>
          <a:fillRef idx="0">
            <a:schemeClr val="accent6"/>
          </a:fillRef>
          <a:effectRef idx="0">
            <a:schemeClr val="accent6"/>
          </a:effectRef>
          <a:fontRef idx="minor">
            <a:schemeClr val="tx1"/>
          </a:fontRef>
        </p:style>
      </p:cxnSp>
      <p:sp>
        <p:nvSpPr>
          <p:cNvPr id="9" name="TextBox 8"/>
          <p:cNvSpPr txBox="1"/>
          <p:nvPr/>
        </p:nvSpPr>
        <p:spPr>
          <a:xfrm>
            <a:off x="3957445" y="1512027"/>
            <a:ext cx="1462355" cy="276999"/>
          </a:xfrm>
          <a:prstGeom prst="rect">
            <a:avLst/>
          </a:prstGeom>
          <a:noFill/>
        </p:spPr>
        <p:txBody>
          <a:bodyPr wrap="square" rtlCol="0">
            <a:spAutoFit/>
          </a:bodyPr>
          <a:lstStyle/>
          <a:p>
            <a:r>
              <a:rPr lang="en-US" sz="1200" dirty="0" smtClean="0">
                <a:solidFill>
                  <a:schemeClr val="accent6">
                    <a:lumMod val="50000"/>
                  </a:schemeClr>
                </a:solidFill>
              </a:rPr>
              <a:t>Root Node</a:t>
            </a:r>
            <a:endParaRPr lang="en-US" sz="1200" dirty="0">
              <a:solidFill>
                <a:schemeClr val="accent6">
                  <a:lumMod val="50000"/>
                </a:schemeClr>
              </a:solidFill>
            </a:endParaRPr>
          </a:p>
        </p:txBody>
      </p:sp>
      <p:cxnSp>
        <p:nvCxnSpPr>
          <p:cNvPr id="44" name="Straight Connector 43"/>
          <p:cNvCxnSpPr/>
          <p:nvPr/>
        </p:nvCxnSpPr>
        <p:spPr>
          <a:xfrm flipH="1">
            <a:off x="4031545" y="3058902"/>
            <a:ext cx="1229531" cy="15932"/>
          </a:xfrm>
          <a:prstGeom prst="line">
            <a:avLst/>
          </a:prstGeom>
          <a:ln>
            <a:prstDash val="dashDot"/>
          </a:ln>
        </p:spPr>
        <p:style>
          <a:lnRef idx="1">
            <a:schemeClr val="accent6"/>
          </a:lnRef>
          <a:fillRef idx="0">
            <a:schemeClr val="accent6"/>
          </a:fillRef>
          <a:effectRef idx="0">
            <a:schemeClr val="accent6"/>
          </a:effectRef>
          <a:fontRef idx="minor">
            <a:schemeClr val="tx1"/>
          </a:fontRef>
        </p:style>
      </p:cxnSp>
      <p:sp>
        <p:nvSpPr>
          <p:cNvPr id="47" name="TextBox 46"/>
          <p:cNvSpPr txBox="1"/>
          <p:nvPr/>
        </p:nvSpPr>
        <p:spPr>
          <a:xfrm>
            <a:off x="3974413" y="2832973"/>
            <a:ext cx="1462355" cy="276999"/>
          </a:xfrm>
          <a:prstGeom prst="rect">
            <a:avLst/>
          </a:prstGeom>
          <a:noFill/>
        </p:spPr>
        <p:txBody>
          <a:bodyPr wrap="square" rtlCol="0">
            <a:spAutoFit/>
          </a:bodyPr>
          <a:lstStyle/>
          <a:p>
            <a:r>
              <a:rPr lang="en-US" sz="1200" dirty="0" smtClean="0">
                <a:solidFill>
                  <a:schemeClr val="accent6">
                    <a:lumMod val="50000"/>
                  </a:schemeClr>
                </a:solidFill>
              </a:rPr>
              <a:t>Branch Nodes</a:t>
            </a:r>
            <a:endParaRPr lang="en-US" sz="1200" dirty="0">
              <a:solidFill>
                <a:schemeClr val="accent6">
                  <a:lumMod val="50000"/>
                </a:schemeClr>
              </a:solidFill>
            </a:endParaRPr>
          </a:p>
        </p:txBody>
      </p:sp>
      <p:cxnSp>
        <p:nvCxnSpPr>
          <p:cNvPr id="48" name="Straight Connector 47"/>
          <p:cNvCxnSpPr/>
          <p:nvPr/>
        </p:nvCxnSpPr>
        <p:spPr>
          <a:xfrm flipH="1">
            <a:off x="5112002" y="3206141"/>
            <a:ext cx="2380524" cy="0"/>
          </a:xfrm>
          <a:prstGeom prst="line">
            <a:avLst/>
          </a:prstGeom>
          <a:ln>
            <a:prstDash val="dashDot"/>
          </a:ln>
        </p:spPr>
        <p:style>
          <a:lnRef idx="1">
            <a:schemeClr val="accent6"/>
          </a:lnRef>
          <a:fillRef idx="0">
            <a:schemeClr val="accent6"/>
          </a:fillRef>
          <a:effectRef idx="0">
            <a:schemeClr val="accent6"/>
          </a:effectRef>
          <a:fontRef idx="minor">
            <a:schemeClr val="tx1"/>
          </a:fontRef>
        </p:style>
      </p:cxnSp>
      <p:cxnSp>
        <p:nvCxnSpPr>
          <p:cNvPr id="16" name="Straight Connector 15"/>
          <p:cNvCxnSpPr/>
          <p:nvPr/>
        </p:nvCxnSpPr>
        <p:spPr>
          <a:xfrm flipV="1">
            <a:off x="5112002" y="3058902"/>
            <a:ext cx="0" cy="147239"/>
          </a:xfrm>
          <a:prstGeom prst="line">
            <a:avLst/>
          </a:prstGeom>
          <a:ln>
            <a:prstDash val="dashDot"/>
          </a:ln>
        </p:spPr>
        <p:style>
          <a:lnRef idx="1">
            <a:schemeClr val="accent6"/>
          </a:lnRef>
          <a:fillRef idx="0">
            <a:schemeClr val="accent6"/>
          </a:fillRef>
          <a:effectRef idx="0">
            <a:schemeClr val="accent6"/>
          </a:effectRef>
          <a:fontRef idx="minor">
            <a:schemeClr val="tx1"/>
          </a:fontRef>
        </p:style>
      </p:cxnSp>
      <p:sp>
        <p:nvSpPr>
          <p:cNvPr id="49" name="TextBox 48"/>
          <p:cNvSpPr txBox="1"/>
          <p:nvPr/>
        </p:nvSpPr>
        <p:spPr>
          <a:xfrm>
            <a:off x="6298591" y="5380667"/>
            <a:ext cx="965264" cy="276999"/>
          </a:xfrm>
          <a:prstGeom prst="rect">
            <a:avLst/>
          </a:prstGeom>
          <a:noFill/>
        </p:spPr>
        <p:txBody>
          <a:bodyPr wrap="square" rtlCol="0">
            <a:spAutoFit/>
          </a:bodyPr>
          <a:lstStyle/>
          <a:p>
            <a:r>
              <a:rPr lang="en-US" sz="1200" dirty="0" smtClean="0">
                <a:solidFill>
                  <a:schemeClr val="accent6">
                    <a:lumMod val="50000"/>
                  </a:schemeClr>
                </a:solidFill>
              </a:rPr>
              <a:t>Leaf Nodes</a:t>
            </a:r>
            <a:endParaRPr lang="en-US" sz="1200" dirty="0">
              <a:solidFill>
                <a:schemeClr val="accent6">
                  <a:lumMod val="50000"/>
                </a:schemeClr>
              </a:solidFill>
            </a:endParaRPr>
          </a:p>
        </p:txBody>
      </p:sp>
      <p:cxnSp>
        <p:nvCxnSpPr>
          <p:cNvPr id="18" name="Elbow Connector 17"/>
          <p:cNvCxnSpPr>
            <a:stCxn id="58" idx="2"/>
            <a:endCxn id="49" idx="0"/>
          </p:cNvCxnSpPr>
          <p:nvPr/>
        </p:nvCxnSpPr>
        <p:spPr>
          <a:xfrm rot="16200000" flipH="1">
            <a:off x="5659141" y="4258585"/>
            <a:ext cx="466290" cy="1777874"/>
          </a:xfrm>
          <a:prstGeom prst="bentConnector3">
            <a:avLst>
              <a:gd name="adj1" fmla="val 52043"/>
            </a:avLst>
          </a:prstGeom>
          <a:ln>
            <a:prstDash val="dashDot"/>
          </a:ln>
        </p:spPr>
        <p:style>
          <a:lnRef idx="1">
            <a:schemeClr val="accent6"/>
          </a:lnRef>
          <a:fillRef idx="0">
            <a:schemeClr val="accent6"/>
          </a:fillRef>
          <a:effectRef idx="0">
            <a:schemeClr val="accent6"/>
          </a:effectRef>
          <a:fontRef idx="minor">
            <a:schemeClr val="tx1"/>
          </a:fontRef>
        </p:style>
      </p:cxnSp>
      <p:cxnSp>
        <p:nvCxnSpPr>
          <p:cNvPr id="20" name="Elbow Connector 19"/>
          <p:cNvCxnSpPr>
            <a:stCxn id="59" idx="2"/>
            <a:endCxn id="49" idx="0"/>
          </p:cNvCxnSpPr>
          <p:nvPr/>
        </p:nvCxnSpPr>
        <p:spPr>
          <a:xfrm rot="16200000" flipH="1">
            <a:off x="6303871" y="4903315"/>
            <a:ext cx="451436" cy="503268"/>
          </a:xfrm>
          <a:prstGeom prst="bentConnector3">
            <a:avLst/>
          </a:prstGeom>
          <a:ln>
            <a:prstDash val="dashDot"/>
          </a:ln>
        </p:spPr>
        <p:style>
          <a:lnRef idx="1">
            <a:schemeClr val="accent6"/>
          </a:lnRef>
          <a:fillRef idx="0">
            <a:schemeClr val="accent6"/>
          </a:fillRef>
          <a:effectRef idx="0">
            <a:schemeClr val="accent6"/>
          </a:effectRef>
          <a:fontRef idx="minor">
            <a:schemeClr val="tx1"/>
          </a:fontRef>
        </p:style>
      </p:cxnSp>
      <p:cxnSp>
        <p:nvCxnSpPr>
          <p:cNvPr id="22" name="Elbow Connector 21"/>
          <p:cNvCxnSpPr>
            <a:stCxn id="62" idx="2"/>
            <a:endCxn id="49" idx="0"/>
          </p:cNvCxnSpPr>
          <p:nvPr/>
        </p:nvCxnSpPr>
        <p:spPr>
          <a:xfrm rot="5400000">
            <a:off x="6815723" y="4897782"/>
            <a:ext cx="448385" cy="517384"/>
          </a:xfrm>
          <a:prstGeom prst="bentConnector3">
            <a:avLst>
              <a:gd name="adj1" fmla="val 50000"/>
            </a:avLst>
          </a:prstGeom>
          <a:ln>
            <a:prstDash val="dashDot"/>
          </a:ln>
        </p:spPr>
        <p:style>
          <a:lnRef idx="1">
            <a:schemeClr val="accent6"/>
          </a:lnRef>
          <a:fillRef idx="0">
            <a:schemeClr val="accent6"/>
          </a:fillRef>
          <a:effectRef idx="0">
            <a:schemeClr val="accent6"/>
          </a:effectRef>
          <a:fontRef idx="minor">
            <a:schemeClr val="tx1"/>
          </a:fontRef>
        </p:style>
      </p:cxnSp>
      <p:cxnSp>
        <p:nvCxnSpPr>
          <p:cNvPr id="24" name="Elbow Connector 23"/>
          <p:cNvCxnSpPr/>
          <p:nvPr/>
        </p:nvCxnSpPr>
        <p:spPr>
          <a:xfrm rot="5400000">
            <a:off x="7421307" y="4277921"/>
            <a:ext cx="436343" cy="1716511"/>
          </a:xfrm>
          <a:prstGeom prst="bentConnector3">
            <a:avLst>
              <a:gd name="adj1" fmla="val 55239"/>
            </a:avLst>
          </a:prstGeom>
          <a:ln>
            <a:prstDash val="dashDot"/>
          </a:ln>
        </p:spPr>
        <p:style>
          <a:lnRef idx="1">
            <a:schemeClr val="accent6"/>
          </a:lnRef>
          <a:fillRef idx="0">
            <a:schemeClr val="accent6"/>
          </a:fillRef>
          <a:effectRef idx="0">
            <a:schemeClr val="accent6"/>
          </a:effectRef>
          <a:fontRef idx="minor">
            <a:schemeClr val="tx1"/>
          </a:fontRef>
        </p:style>
      </p:cxnSp>
      <p:cxnSp>
        <p:nvCxnSpPr>
          <p:cNvPr id="27" name="Straight Connector 26"/>
          <p:cNvCxnSpPr/>
          <p:nvPr/>
        </p:nvCxnSpPr>
        <p:spPr>
          <a:xfrm>
            <a:off x="6781224" y="3802683"/>
            <a:ext cx="0" cy="1353671"/>
          </a:xfrm>
          <a:prstGeom prst="line">
            <a:avLst/>
          </a:prstGeom>
          <a:ln>
            <a:prstDash val="dashDot"/>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3580681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right)">
                                      <p:cBhvr>
                                        <p:cTn id="15" dur="500"/>
                                        <p:tgtEl>
                                          <p:spTgt spid="7"/>
                                        </p:tgtEl>
                                      </p:cBhvr>
                                    </p:animEffec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2"/>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7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9"/>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79"/>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0"/>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65"/>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75"/>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46"/>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62"/>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63"/>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76"/>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22" presetClass="entr" presetSubtype="2" fill="hold" nodeType="clickEffect">
                                  <p:stCondLst>
                                    <p:cond delay="0"/>
                                  </p:stCondLst>
                                  <p:childTnLst>
                                    <p:set>
                                      <p:cBhvr>
                                        <p:cTn id="80" dur="1" fill="hold">
                                          <p:stCondLst>
                                            <p:cond delay="0"/>
                                          </p:stCondLst>
                                        </p:cTn>
                                        <p:tgtEl>
                                          <p:spTgt spid="48"/>
                                        </p:tgtEl>
                                        <p:attrNameLst>
                                          <p:attrName>style.visibility</p:attrName>
                                        </p:attrNameLst>
                                      </p:cBhvr>
                                      <p:to>
                                        <p:strVal val="visible"/>
                                      </p:to>
                                    </p:set>
                                    <p:animEffect transition="in" filter="wipe(right)">
                                      <p:cBhvr>
                                        <p:cTn id="81" dur="500"/>
                                        <p:tgtEl>
                                          <p:spTgt spid="48"/>
                                        </p:tgtEl>
                                      </p:cBhvr>
                                    </p:animEffect>
                                  </p:childTnLst>
                                </p:cTn>
                              </p:par>
                            </p:childTnLst>
                          </p:cTn>
                        </p:par>
                        <p:par>
                          <p:cTn id="82" fill="hold">
                            <p:stCondLst>
                              <p:cond delay="500"/>
                            </p:stCondLst>
                            <p:childTnLst>
                              <p:par>
                                <p:cTn id="83" presetID="22" presetClass="entr" presetSubtype="4" fill="hold" nodeType="afterEffect">
                                  <p:stCondLst>
                                    <p:cond delay="0"/>
                                  </p:stCondLst>
                                  <p:childTnLst>
                                    <p:set>
                                      <p:cBhvr>
                                        <p:cTn id="84" dur="1" fill="hold">
                                          <p:stCondLst>
                                            <p:cond delay="0"/>
                                          </p:stCondLst>
                                        </p:cTn>
                                        <p:tgtEl>
                                          <p:spTgt spid="16"/>
                                        </p:tgtEl>
                                        <p:attrNameLst>
                                          <p:attrName>style.visibility</p:attrName>
                                        </p:attrNameLst>
                                      </p:cBhvr>
                                      <p:to>
                                        <p:strVal val="visible"/>
                                      </p:to>
                                    </p:set>
                                    <p:animEffect transition="in" filter="wipe(down)">
                                      <p:cBhvr>
                                        <p:cTn id="85" dur="500"/>
                                        <p:tgtEl>
                                          <p:spTgt spid="16"/>
                                        </p:tgtEl>
                                      </p:cBhvr>
                                    </p:animEffect>
                                  </p:childTnLst>
                                </p:cTn>
                              </p:par>
                            </p:childTnLst>
                          </p:cTn>
                        </p:par>
                        <p:par>
                          <p:cTn id="86" fill="hold">
                            <p:stCondLst>
                              <p:cond delay="1000"/>
                            </p:stCondLst>
                            <p:childTnLst>
                              <p:par>
                                <p:cTn id="87" presetID="22" presetClass="entr" presetSubtype="2" fill="hold" nodeType="afterEffect">
                                  <p:stCondLst>
                                    <p:cond delay="0"/>
                                  </p:stCondLst>
                                  <p:childTnLst>
                                    <p:set>
                                      <p:cBhvr>
                                        <p:cTn id="88" dur="1" fill="hold">
                                          <p:stCondLst>
                                            <p:cond delay="0"/>
                                          </p:stCondLst>
                                        </p:cTn>
                                        <p:tgtEl>
                                          <p:spTgt spid="44"/>
                                        </p:tgtEl>
                                        <p:attrNameLst>
                                          <p:attrName>style.visibility</p:attrName>
                                        </p:attrNameLst>
                                      </p:cBhvr>
                                      <p:to>
                                        <p:strVal val="visible"/>
                                      </p:to>
                                    </p:set>
                                    <p:animEffect transition="in" filter="wipe(right)">
                                      <p:cBhvr>
                                        <p:cTn id="89" dur="500"/>
                                        <p:tgtEl>
                                          <p:spTgt spid="44"/>
                                        </p:tgtEl>
                                      </p:cBhvr>
                                    </p:animEffect>
                                  </p:childTnLst>
                                </p:cTn>
                              </p:par>
                            </p:childTnLst>
                          </p:cTn>
                        </p:par>
                        <p:par>
                          <p:cTn id="90" fill="hold">
                            <p:stCondLst>
                              <p:cond delay="1500"/>
                            </p:stCondLst>
                            <p:childTnLst>
                              <p:par>
                                <p:cTn id="91" presetID="1" presetClass="entr" presetSubtype="0" fill="hold" grpId="0" nodeType="afterEffect">
                                  <p:stCondLst>
                                    <p:cond delay="0"/>
                                  </p:stCondLst>
                                  <p:childTnLst>
                                    <p:set>
                                      <p:cBhvr>
                                        <p:cTn id="92" dur="1" fill="hold">
                                          <p:stCondLst>
                                            <p:cond delay="0"/>
                                          </p:stCondLst>
                                        </p:cTn>
                                        <p:tgtEl>
                                          <p:spTgt spid="47"/>
                                        </p:tgtEl>
                                        <p:attrNameLst>
                                          <p:attrName>style.visibility</p:attrName>
                                        </p:attrNameLst>
                                      </p:cBhvr>
                                      <p:to>
                                        <p:strVal val="visible"/>
                                      </p:to>
                                    </p:set>
                                  </p:childTnLst>
                                </p:cTn>
                              </p:par>
                            </p:childTnLst>
                          </p:cTn>
                        </p:par>
                        <p:par>
                          <p:cTn id="93" fill="hold">
                            <p:stCondLst>
                              <p:cond delay="1500"/>
                            </p:stCondLst>
                            <p:childTnLst>
                              <p:par>
                                <p:cTn id="94" presetID="22" presetClass="entr" presetSubtype="1" fill="hold" nodeType="afterEffect">
                                  <p:stCondLst>
                                    <p:cond delay="0"/>
                                  </p:stCondLst>
                                  <p:childTnLst>
                                    <p:set>
                                      <p:cBhvr>
                                        <p:cTn id="95" dur="1" fill="hold">
                                          <p:stCondLst>
                                            <p:cond delay="0"/>
                                          </p:stCondLst>
                                        </p:cTn>
                                        <p:tgtEl>
                                          <p:spTgt spid="27"/>
                                        </p:tgtEl>
                                        <p:attrNameLst>
                                          <p:attrName>style.visibility</p:attrName>
                                        </p:attrNameLst>
                                      </p:cBhvr>
                                      <p:to>
                                        <p:strVal val="visible"/>
                                      </p:to>
                                    </p:set>
                                    <p:animEffect transition="in" filter="wipe(up)">
                                      <p:cBhvr>
                                        <p:cTn id="96" dur="500"/>
                                        <p:tgtEl>
                                          <p:spTgt spid="27"/>
                                        </p:tgtEl>
                                      </p:cBhvr>
                                    </p:animEffect>
                                  </p:childTnLst>
                                </p:cTn>
                              </p:par>
                              <p:par>
                                <p:cTn id="97" presetID="22" presetClass="entr" presetSubtype="1" fill="hold" nodeType="withEffect">
                                  <p:stCondLst>
                                    <p:cond delay="0"/>
                                  </p:stCondLst>
                                  <p:childTnLst>
                                    <p:set>
                                      <p:cBhvr>
                                        <p:cTn id="98" dur="1" fill="hold">
                                          <p:stCondLst>
                                            <p:cond delay="0"/>
                                          </p:stCondLst>
                                        </p:cTn>
                                        <p:tgtEl>
                                          <p:spTgt spid="18"/>
                                        </p:tgtEl>
                                        <p:attrNameLst>
                                          <p:attrName>style.visibility</p:attrName>
                                        </p:attrNameLst>
                                      </p:cBhvr>
                                      <p:to>
                                        <p:strVal val="visible"/>
                                      </p:to>
                                    </p:set>
                                    <p:animEffect transition="in" filter="wipe(up)">
                                      <p:cBhvr>
                                        <p:cTn id="99" dur="500"/>
                                        <p:tgtEl>
                                          <p:spTgt spid="18"/>
                                        </p:tgtEl>
                                      </p:cBhvr>
                                    </p:animEffect>
                                  </p:childTnLst>
                                </p:cTn>
                              </p:par>
                              <p:par>
                                <p:cTn id="100" presetID="22" presetClass="entr" presetSubtype="1" fill="hold" nodeType="withEffect">
                                  <p:stCondLst>
                                    <p:cond delay="0"/>
                                  </p:stCondLst>
                                  <p:childTnLst>
                                    <p:set>
                                      <p:cBhvr>
                                        <p:cTn id="101" dur="1" fill="hold">
                                          <p:stCondLst>
                                            <p:cond delay="0"/>
                                          </p:stCondLst>
                                        </p:cTn>
                                        <p:tgtEl>
                                          <p:spTgt spid="20"/>
                                        </p:tgtEl>
                                        <p:attrNameLst>
                                          <p:attrName>style.visibility</p:attrName>
                                        </p:attrNameLst>
                                      </p:cBhvr>
                                      <p:to>
                                        <p:strVal val="visible"/>
                                      </p:to>
                                    </p:set>
                                    <p:animEffect transition="in" filter="wipe(up)">
                                      <p:cBhvr>
                                        <p:cTn id="102" dur="500"/>
                                        <p:tgtEl>
                                          <p:spTgt spid="20"/>
                                        </p:tgtEl>
                                      </p:cBhvr>
                                    </p:animEffect>
                                  </p:childTnLst>
                                </p:cTn>
                              </p:par>
                              <p:par>
                                <p:cTn id="103" presetID="22" presetClass="entr" presetSubtype="1" fill="hold" nodeType="withEffect">
                                  <p:stCondLst>
                                    <p:cond delay="0"/>
                                  </p:stCondLst>
                                  <p:childTnLst>
                                    <p:set>
                                      <p:cBhvr>
                                        <p:cTn id="104" dur="1" fill="hold">
                                          <p:stCondLst>
                                            <p:cond delay="0"/>
                                          </p:stCondLst>
                                        </p:cTn>
                                        <p:tgtEl>
                                          <p:spTgt spid="22"/>
                                        </p:tgtEl>
                                        <p:attrNameLst>
                                          <p:attrName>style.visibility</p:attrName>
                                        </p:attrNameLst>
                                      </p:cBhvr>
                                      <p:to>
                                        <p:strVal val="visible"/>
                                      </p:to>
                                    </p:set>
                                    <p:animEffect transition="in" filter="wipe(up)">
                                      <p:cBhvr>
                                        <p:cTn id="105" dur="500"/>
                                        <p:tgtEl>
                                          <p:spTgt spid="22"/>
                                        </p:tgtEl>
                                      </p:cBhvr>
                                    </p:animEffect>
                                  </p:childTnLst>
                                </p:cTn>
                              </p:par>
                              <p:par>
                                <p:cTn id="106" presetID="22" presetClass="entr" presetSubtype="1" fill="hold" nodeType="withEffect">
                                  <p:stCondLst>
                                    <p:cond delay="0"/>
                                  </p:stCondLst>
                                  <p:childTnLst>
                                    <p:set>
                                      <p:cBhvr>
                                        <p:cTn id="107" dur="1" fill="hold">
                                          <p:stCondLst>
                                            <p:cond delay="0"/>
                                          </p:stCondLst>
                                        </p:cTn>
                                        <p:tgtEl>
                                          <p:spTgt spid="24"/>
                                        </p:tgtEl>
                                        <p:attrNameLst>
                                          <p:attrName>style.visibility</p:attrName>
                                        </p:attrNameLst>
                                      </p:cBhvr>
                                      <p:to>
                                        <p:strVal val="visible"/>
                                      </p:to>
                                    </p:set>
                                    <p:animEffect transition="in" filter="wipe(up)">
                                      <p:cBhvr>
                                        <p:cTn id="108" dur="500"/>
                                        <p:tgtEl>
                                          <p:spTgt spid="24"/>
                                        </p:tgtEl>
                                      </p:cBhvr>
                                    </p:animEffect>
                                  </p:childTnLst>
                                </p:cTn>
                              </p:par>
                            </p:childTnLst>
                          </p:cTn>
                        </p:par>
                        <p:par>
                          <p:cTn id="109" fill="hold">
                            <p:stCondLst>
                              <p:cond delay="2000"/>
                            </p:stCondLst>
                            <p:childTnLst>
                              <p:par>
                                <p:cTn id="110" presetID="1" presetClass="entr" presetSubtype="0" fill="hold" grpId="0" nodeType="afterEffect">
                                  <p:stCondLst>
                                    <p:cond delay="0"/>
                                  </p:stCondLst>
                                  <p:childTnLst>
                                    <p:set>
                                      <p:cBhvr>
                                        <p:cTn id="111"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8" grpId="0"/>
      <p:bldP spid="39" grpId="0"/>
      <p:bldP spid="40" grpId="0"/>
      <p:bldP spid="41" grpId="0" animBg="1"/>
      <p:bldP spid="42" grpId="0" animBg="1"/>
      <p:bldP spid="43" grpId="0" animBg="1"/>
      <p:bldP spid="58" grpId="0" animBg="1"/>
      <p:bldP spid="59" grpId="0" animBg="1"/>
      <p:bldP spid="62" grpId="0" animBg="1"/>
      <p:bldP spid="63" grpId="0" animBg="1"/>
      <p:bldP spid="73" grpId="0"/>
      <p:bldP spid="74" grpId="0"/>
      <p:bldP spid="75" grpId="0"/>
      <p:bldP spid="76" grpId="0"/>
      <p:bldP spid="77" grpId="0" animBg="1"/>
      <p:bldP spid="78" grpId="0" animBg="1"/>
      <p:bldP spid="79" grpId="0" animBg="1"/>
      <p:bldP spid="9" grpId="0"/>
      <p:bldP spid="47" grpId="0"/>
      <p:bldP spid="4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Absolute Score</a:t>
            </a:r>
            <a:endParaRPr lang="en-US" dirty="0"/>
          </a:p>
        </p:txBody>
      </p:sp>
      <p:sp>
        <p:nvSpPr>
          <p:cNvPr id="3" name="Content Placeholder 2"/>
          <p:cNvSpPr>
            <a:spLocks noGrp="1"/>
          </p:cNvSpPr>
          <p:nvPr>
            <p:ph idx="1"/>
          </p:nvPr>
        </p:nvSpPr>
        <p:spPr/>
        <p:txBody>
          <a:bodyPr/>
          <a:lstStyle/>
          <a:p>
            <a:r>
              <a:rPr lang="en-US" dirty="0" smtClean="0"/>
              <a:t>Absolute Score: </a:t>
            </a:r>
          </a:p>
          <a:p>
            <a:pPr lvl="1"/>
            <a:r>
              <a:rPr lang="en-US" dirty="0" smtClean="0"/>
              <a:t>Consolidated coverage is used as the Target Attribute for the Decision Tree predictions.</a:t>
            </a:r>
          </a:p>
          <a:p>
            <a:pPr lvl="1"/>
            <a:r>
              <a:rPr lang="en-US" dirty="0" smtClean="0"/>
              <a:t>Identifies tests with unique and higher coverage hits</a:t>
            </a:r>
          </a:p>
          <a:p>
            <a:pPr lvl="1"/>
            <a:endParaRPr lang="en-US" dirty="0"/>
          </a:p>
          <a:p>
            <a:pPr lvl="1"/>
            <a:endParaRPr lang="en-US" dirty="0" smtClean="0"/>
          </a:p>
          <a:p>
            <a:pPr lvl="1"/>
            <a:endParaRPr lang="en-US" dirty="0" smtClean="0"/>
          </a:p>
          <a:p>
            <a:pPr marL="457200" lvl="1" indent="0">
              <a:buNone/>
            </a:pPr>
            <a:endParaRPr lang="en-US" dirty="0" smtClean="0"/>
          </a:p>
        </p:txBody>
      </p:sp>
      <p:sp>
        <p:nvSpPr>
          <p:cNvPr id="4" name="Footer Placeholder 3"/>
          <p:cNvSpPr>
            <a:spLocks noGrp="1"/>
          </p:cNvSpPr>
          <p:nvPr>
            <p:ph type="ftr" sz="quarter" idx="11"/>
          </p:nvPr>
        </p:nvSpPr>
        <p:spPr/>
        <p:txBody>
          <a:bodyPr/>
          <a:lstStyle/>
          <a:p>
            <a:r>
              <a:rPr lang="en-US"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13</a:t>
            </a:fld>
            <a:endParaRPr lang="en-US"/>
          </a:p>
        </p:txBody>
      </p:sp>
      <p:pic>
        <p:nvPicPr>
          <p:cNvPr id="6" name="Picture 5"/>
          <p:cNvPicPr>
            <a:picLocks noChangeAspect="1"/>
          </p:cNvPicPr>
          <p:nvPr/>
        </p:nvPicPr>
        <p:blipFill>
          <a:blip r:embed="rId2"/>
          <a:stretch>
            <a:fillRect/>
          </a:stretch>
        </p:blipFill>
        <p:spPr>
          <a:xfrm>
            <a:off x="914400" y="3505200"/>
            <a:ext cx="8077200" cy="1567389"/>
          </a:xfrm>
          <a:prstGeom prst="rect">
            <a:avLst/>
          </a:prstGeom>
        </p:spPr>
      </p:pic>
    </p:spTree>
    <p:extLst>
      <p:ext uri="{BB962C8B-B14F-4D97-AF65-F5344CB8AC3E}">
        <p14:creationId xmlns:p14="http://schemas.microsoft.com/office/powerpoint/2010/main" val="6327877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454350" y="1765611"/>
            <a:ext cx="8557377" cy="3628128"/>
            <a:chOff x="454350" y="1765611"/>
            <a:chExt cx="8557377" cy="3628128"/>
          </a:xfrm>
        </p:grpSpPr>
        <p:pic>
          <p:nvPicPr>
            <p:cNvPr id="6" name="Picture 5"/>
            <p:cNvPicPr>
              <a:picLocks noChangeAspect="1"/>
            </p:cNvPicPr>
            <p:nvPr/>
          </p:nvPicPr>
          <p:blipFill>
            <a:blip r:embed="rId2"/>
            <a:stretch>
              <a:fillRect/>
            </a:stretch>
          </p:blipFill>
          <p:spPr>
            <a:xfrm>
              <a:off x="454350" y="1765611"/>
              <a:ext cx="8557377" cy="3628128"/>
            </a:xfrm>
            <a:prstGeom prst="rect">
              <a:avLst/>
            </a:prstGeom>
          </p:spPr>
        </p:pic>
        <p:sp>
          <p:nvSpPr>
            <p:cNvPr id="17" name="TextBox 16"/>
            <p:cNvSpPr txBox="1"/>
            <p:nvPr/>
          </p:nvSpPr>
          <p:spPr>
            <a:xfrm>
              <a:off x="1524000" y="4901626"/>
              <a:ext cx="1524000" cy="184666"/>
            </a:xfrm>
            <a:prstGeom prst="rect">
              <a:avLst/>
            </a:prstGeom>
            <a:solidFill>
              <a:schemeClr val="bg1"/>
            </a:solidFill>
          </p:spPr>
          <p:txBody>
            <a:bodyPr wrap="square" lIns="0" tIns="0" rIns="0" bIns="0" rtlCol="0">
              <a:spAutoFit/>
            </a:bodyPr>
            <a:lstStyle/>
            <a:p>
              <a:r>
                <a:rPr lang="en-US" sz="1200" b="1" dirty="0" smtClean="0"/>
                <a:t>Occurrence </a:t>
              </a:r>
              <a:endParaRPr lang="en-US" sz="1200" b="1" dirty="0"/>
            </a:p>
          </p:txBody>
        </p:sp>
      </p:grpSp>
      <p:sp>
        <p:nvSpPr>
          <p:cNvPr id="2" name="Title 1"/>
          <p:cNvSpPr>
            <a:spLocks noGrp="1"/>
          </p:cNvSpPr>
          <p:nvPr>
            <p:ph type="title"/>
          </p:nvPr>
        </p:nvSpPr>
        <p:spPr/>
        <p:txBody>
          <a:bodyPr/>
          <a:lstStyle/>
          <a:p>
            <a:r>
              <a:rPr lang="en-US" dirty="0" smtClean="0"/>
              <a:t>Absolute Score</a:t>
            </a:r>
            <a:endParaRPr lang="en-US" dirty="0"/>
          </a:p>
        </p:txBody>
      </p:sp>
      <p:sp>
        <p:nvSpPr>
          <p:cNvPr id="4" name="Footer Placeholder 3"/>
          <p:cNvSpPr>
            <a:spLocks noGrp="1"/>
          </p:cNvSpPr>
          <p:nvPr>
            <p:ph type="ftr" sz="quarter" idx="11"/>
          </p:nvPr>
        </p:nvSpPr>
        <p:spPr/>
        <p:txBody>
          <a:bodyPr/>
          <a:lstStyle/>
          <a:p>
            <a:r>
              <a:rPr lang="en-US"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14</a:t>
            </a:fld>
            <a:endParaRPr lang="en-US"/>
          </a:p>
        </p:txBody>
      </p:sp>
      <p:sp>
        <p:nvSpPr>
          <p:cNvPr id="11" name="Left Brace 10"/>
          <p:cNvSpPr/>
          <p:nvPr/>
        </p:nvSpPr>
        <p:spPr>
          <a:xfrm rot="5400000">
            <a:off x="2157853" y="451468"/>
            <a:ext cx="333927" cy="2360766"/>
          </a:xfrm>
          <a:prstGeom prst="leftBrace">
            <a:avLst/>
          </a:prstGeom>
        </p:spPr>
        <p:style>
          <a:lnRef idx="3">
            <a:schemeClr val="accent3"/>
          </a:lnRef>
          <a:fillRef idx="0">
            <a:schemeClr val="accent3"/>
          </a:fillRef>
          <a:effectRef idx="2">
            <a:schemeClr val="accent3"/>
          </a:effectRef>
          <a:fontRef idx="minor">
            <a:schemeClr val="tx1"/>
          </a:fontRef>
        </p:style>
        <p:txBody>
          <a:bodyPr rtlCol="0" anchor="ctr"/>
          <a:lstStyle/>
          <a:p>
            <a:pPr algn="ctr"/>
            <a:endParaRPr lang="en-US"/>
          </a:p>
        </p:txBody>
      </p:sp>
      <p:sp>
        <p:nvSpPr>
          <p:cNvPr id="12" name="Left Brace 11"/>
          <p:cNvSpPr/>
          <p:nvPr/>
        </p:nvSpPr>
        <p:spPr>
          <a:xfrm rot="5400000">
            <a:off x="8197985" y="1036722"/>
            <a:ext cx="289746" cy="1145083"/>
          </a:xfrm>
          <a:prstGeom prst="leftBrace">
            <a:avLst/>
          </a:prstGeom>
        </p:spPr>
        <p:style>
          <a:lnRef idx="3">
            <a:schemeClr val="accent3"/>
          </a:lnRef>
          <a:fillRef idx="0">
            <a:schemeClr val="accent3"/>
          </a:fillRef>
          <a:effectRef idx="2">
            <a:schemeClr val="accent3"/>
          </a:effectRef>
          <a:fontRef idx="minor">
            <a:schemeClr val="tx1"/>
          </a:fontRef>
        </p:style>
        <p:txBody>
          <a:bodyPr rtlCol="0" anchor="ctr"/>
          <a:lstStyle/>
          <a:p>
            <a:pPr algn="ctr"/>
            <a:endParaRPr lang="en-US"/>
          </a:p>
        </p:txBody>
      </p:sp>
      <p:sp>
        <p:nvSpPr>
          <p:cNvPr id="13" name="TextBox 12"/>
          <p:cNvSpPr txBox="1"/>
          <p:nvPr/>
        </p:nvSpPr>
        <p:spPr>
          <a:xfrm>
            <a:off x="1646324" y="1157197"/>
            <a:ext cx="2011276" cy="338554"/>
          </a:xfrm>
          <a:prstGeom prst="rect">
            <a:avLst/>
          </a:prstGeom>
          <a:noFill/>
        </p:spPr>
        <p:txBody>
          <a:bodyPr wrap="square" rtlCol="0">
            <a:spAutoFit/>
          </a:bodyPr>
          <a:lstStyle/>
          <a:p>
            <a:r>
              <a:rPr lang="en-US" sz="1600" dirty="0" smtClean="0"/>
              <a:t>Input Attributes</a:t>
            </a:r>
            <a:endParaRPr lang="en-US" sz="1600" dirty="0"/>
          </a:p>
        </p:txBody>
      </p:sp>
      <p:sp>
        <p:nvSpPr>
          <p:cNvPr id="14" name="TextBox 13"/>
          <p:cNvSpPr txBox="1"/>
          <p:nvPr/>
        </p:nvSpPr>
        <p:spPr>
          <a:xfrm>
            <a:off x="7503523" y="1157197"/>
            <a:ext cx="1638300" cy="338554"/>
          </a:xfrm>
          <a:prstGeom prst="rect">
            <a:avLst/>
          </a:prstGeom>
          <a:noFill/>
        </p:spPr>
        <p:txBody>
          <a:bodyPr wrap="square" rtlCol="0">
            <a:spAutoFit/>
          </a:bodyPr>
          <a:lstStyle/>
          <a:p>
            <a:r>
              <a:rPr lang="en-US" sz="1600" dirty="0" smtClean="0"/>
              <a:t>Target Attribute</a:t>
            </a:r>
            <a:endParaRPr lang="en-US" sz="1600" dirty="0"/>
          </a:p>
        </p:txBody>
      </p:sp>
      <p:sp>
        <p:nvSpPr>
          <p:cNvPr id="3" name="Rectangle 2"/>
          <p:cNvSpPr/>
          <p:nvPr/>
        </p:nvSpPr>
        <p:spPr>
          <a:xfrm>
            <a:off x="6019800" y="4874412"/>
            <a:ext cx="533400" cy="228600"/>
          </a:xfrm>
          <a:prstGeom prst="rect">
            <a:avLst/>
          </a:prstGeom>
          <a:solidFill>
            <a:schemeClr val="accent1">
              <a:alpha val="40000"/>
            </a:schemeClr>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5" name="Rectangle 14"/>
          <p:cNvSpPr/>
          <p:nvPr/>
        </p:nvSpPr>
        <p:spPr>
          <a:xfrm>
            <a:off x="6025554" y="5130324"/>
            <a:ext cx="533400" cy="228600"/>
          </a:xfrm>
          <a:prstGeom prst="rect">
            <a:avLst/>
          </a:prstGeom>
          <a:solidFill>
            <a:srgbClr val="FFFF00">
              <a:alpha val="44000"/>
            </a:srgbClr>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8" name="Rectangle 7"/>
          <p:cNvSpPr/>
          <p:nvPr/>
        </p:nvSpPr>
        <p:spPr>
          <a:xfrm>
            <a:off x="1135724" y="3120045"/>
            <a:ext cx="2360767" cy="457200"/>
          </a:xfrm>
          <a:prstGeom prst="rect">
            <a:avLst/>
          </a:prstGeom>
          <a:solidFill>
            <a:schemeClr val="accent6">
              <a:alpha val="42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6" name="Rectangle 15"/>
          <p:cNvSpPr/>
          <p:nvPr/>
        </p:nvSpPr>
        <p:spPr>
          <a:xfrm>
            <a:off x="1135723" y="3875203"/>
            <a:ext cx="2360767" cy="457200"/>
          </a:xfrm>
          <a:prstGeom prst="rect">
            <a:avLst/>
          </a:prstGeom>
          <a:solidFill>
            <a:schemeClr val="accent6">
              <a:alpha val="42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8" name="TextBox 17"/>
          <p:cNvSpPr txBox="1"/>
          <p:nvPr/>
        </p:nvSpPr>
        <p:spPr>
          <a:xfrm>
            <a:off x="457200" y="5638800"/>
            <a:ext cx="4114800" cy="461665"/>
          </a:xfrm>
          <a:prstGeom prst="rect">
            <a:avLst/>
          </a:prstGeom>
          <a:solidFill>
            <a:schemeClr val="accent4">
              <a:lumMod val="50000"/>
            </a:schemeClr>
          </a:solidFill>
          <a:ln>
            <a:solidFill>
              <a:srgbClr val="00B050"/>
            </a:solidFill>
          </a:ln>
        </p:spPr>
        <p:txBody>
          <a:bodyPr wrap="square" rtlCol="0">
            <a:spAutoFit/>
          </a:bodyPr>
          <a:lstStyle/>
          <a:p>
            <a:pPr algn="ctr"/>
            <a:r>
              <a:rPr lang="en-US" sz="1200" dirty="0" smtClean="0">
                <a:solidFill>
                  <a:schemeClr val="bg1"/>
                </a:solidFill>
              </a:rPr>
              <a:t>Test configurations with rare coverage hits are provided good absolute score</a:t>
            </a:r>
            <a:endParaRPr lang="en-US" sz="1200" dirty="0">
              <a:solidFill>
                <a:schemeClr val="bg1"/>
              </a:solidFill>
            </a:endParaRPr>
          </a:p>
        </p:txBody>
      </p:sp>
      <p:cxnSp>
        <p:nvCxnSpPr>
          <p:cNvPr id="20" name="Elbow Connector 19"/>
          <p:cNvCxnSpPr>
            <a:endCxn id="18" idx="1"/>
          </p:cNvCxnSpPr>
          <p:nvPr/>
        </p:nvCxnSpPr>
        <p:spPr>
          <a:xfrm rot="5400000">
            <a:off x="-459757" y="4274151"/>
            <a:ext cx="2512439" cy="678524"/>
          </a:xfrm>
          <a:prstGeom prst="bentConnector4">
            <a:avLst>
              <a:gd name="adj1" fmla="val 167"/>
              <a:gd name="adj2" fmla="val 13369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228600" y="4103809"/>
            <a:ext cx="907123"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31328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p:bldP spid="14" grpId="0"/>
      <p:bldP spid="3" grpId="0" animBg="1"/>
      <p:bldP spid="15" grpId="0" animBg="1"/>
      <p:bldP spid="8" grpId="0" animBg="1"/>
      <p:bldP spid="16" grpId="0" animBg="1"/>
      <p:bldP spid="1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p:cNvPicPr>
            <a:picLocks noChangeAspect="1"/>
          </p:cNvPicPr>
          <p:nvPr/>
        </p:nvPicPr>
        <p:blipFill>
          <a:blip r:embed="rId2"/>
          <a:stretch>
            <a:fillRect/>
          </a:stretch>
        </p:blipFill>
        <p:spPr>
          <a:xfrm>
            <a:off x="109270" y="2857645"/>
            <a:ext cx="8991600" cy="3008596"/>
          </a:xfrm>
          <a:prstGeom prst="rect">
            <a:avLst/>
          </a:prstGeom>
        </p:spPr>
      </p:pic>
      <p:sp>
        <p:nvSpPr>
          <p:cNvPr id="2" name="Title 1"/>
          <p:cNvSpPr>
            <a:spLocks noGrp="1"/>
          </p:cNvSpPr>
          <p:nvPr>
            <p:ph type="title"/>
          </p:nvPr>
        </p:nvSpPr>
        <p:spPr>
          <a:xfrm>
            <a:off x="457200" y="76200"/>
            <a:ext cx="8229600" cy="1143000"/>
          </a:xfrm>
        </p:spPr>
        <p:txBody>
          <a:bodyPr/>
          <a:lstStyle/>
          <a:p>
            <a:r>
              <a:rPr lang="en-US" dirty="0" smtClean="0"/>
              <a:t>Relative Score</a:t>
            </a:r>
            <a:endParaRPr lang="en-US" dirty="0"/>
          </a:p>
        </p:txBody>
      </p:sp>
      <p:sp>
        <p:nvSpPr>
          <p:cNvPr id="3" name="Content Placeholder 2"/>
          <p:cNvSpPr>
            <a:spLocks noGrp="1"/>
          </p:cNvSpPr>
          <p:nvPr>
            <p:ph idx="1"/>
          </p:nvPr>
        </p:nvSpPr>
        <p:spPr>
          <a:xfrm>
            <a:off x="295388" y="1048657"/>
            <a:ext cx="8229600" cy="1905000"/>
          </a:xfrm>
        </p:spPr>
        <p:txBody>
          <a:bodyPr>
            <a:normAutofit fontScale="77500" lnSpcReduction="20000"/>
          </a:bodyPr>
          <a:lstStyle/>
          <a:p>
            <a:r>
              <a:rPr lang="en-US" dirty="0" smtClean="0"/>
              <a:t>Grades tests based on their contribution towards overall coverage – Used to eliminate repetitive tests</a:t>
            </a:r>
          </a:p>
          <a:p>
            <a:r>
              <a:rPr lang="en-US" dirty="0" smtClean="0"/>
              <a:t> Relative Scoring</a:t>
            </a:r>
          </a:p>
          <a:p>
            <a:pPr lvl="1"/>
            <a:r>
              <a:rPr lang="en-US" dirty="0" smtClean="0"/>
              <a:t>Test configurations are sorted based on coverage hits</a:t>
            </a:r>
          </a:p>
          <a:p>
            <a:pPr lvl="1"/>
            <a:r>
              <a:rPr lang="en-US" dirty="0" smtClean="0"/>
              <a:t>Proceeding Coverage increases if an uncovered bin is covered</a:t>
            </a:r>
          </a:p>
          <a:p>
            <a:pPr lvl="1"/>
            <a:r>
              <a:rPr lang="en-US" dirty="0" smtClean="0"/>
              <a:t>Relative Score is 1 if there is an increase in Proceeding Coverage</a:t>
            </a:r>
            <a:endParaRPr lang="en-US" dirty="0"/>
          </a:p>
        </p:txBody>
      </p:sp>
      <p:sp>
        <p:nvSpPr>
          <p:cNvPr id="4" name="Footer Placeholder 3"/>
          <p:cNvSpPr>
            <a:spLocks noGrp="1"/>
          </p:cNvSpPr>
          <p:nvPr>
            <p:ph type="ftr" sz="quarter" idx="11"/>
          </p:nvPr>
        </p:nvSpPr>
        <p:spPr/>
        <p:txBody>
          <a:bodyPr/>
          <a:lstStyle/>
          <a:p>
            <a:r>
              <a:rPr lang="en-US"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15</a:t>
            </a:fld>
            <a:endParaRPr lang="en-US"/>
          </a:p>
        </p:txBody>
      </p:sp>
      <p:sp>
        <p:nvSpPr>
          <p:cNvPr id="19" name="Rectangle 18"/>
          <p:cNvSpPr/>
          <p:nvPr/>
        </p:nvSpPr>
        <p:spPr>
          <a:xfrm>
            <a:off x="7789412" y="3269702"/>
            <a:ext cx="694426" cy="148080"/>
          </a:xfrm>
          <a:prstGeom prst="rect">
            <a:avLst/>
          </a:prstGeom>
          <a:solidFill>
            <a:schemeClr val="accent6">
              <a:alpha val="42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cxnSp>
        <p:nvCxnSpPr>
          <p:cNvPr id="7" name="Straight Arrow Connector 6"/>
          <p:cNvCxnSpPr/>
          <p:nvPr/>
        </p:nvCxnSpPr>
        <p:spPr>
          <a:xfrm>
            <a:off x="7467600" y="2133600"/>
            <a:ext cx="0" cy="350520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15" name="Rectangle 14"/>
          <p:cNvSpPr/>
          <p:nvPr/>
        </p:nvSpPr>
        <p:spPr>
          <a:xfrm>
            <a:off x="7781166" y="3608766"/>
            <a:ext cx="694426" cy="148080"/>
          </a:xfrm>
          <a:prstGeom prst="rect">
            <a:avLst/>
          </a:prstGeom>
          <a:solidFill>
            <a:schemeClr val="accent6">
              <a:alpha val="42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6" name="Rectangle 15"/>
          <p:cNvSpPr/>
          <p:nvPr/>
        </p:nvSpPr>
        <p:spPr>
          <a:xfrm>
            <a:off x="7795102" y="3949628"/>
            <a:ext cx="694426" cy="148080"/>
          </a:xfrm>
          <a:prstGeom prst="rect">
            <a:avLst/>
          </a:prstGeom>
          <a:solidFill>
            <a:schemeClr val="accent6">
              <a:alpha val="42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7" name="Rectangle 16"/>
          <p:cNvSpPr/>
          <p:nvPr/>
        </p:nvSpPr>
        <p:spPr>
          <a:xfrm>
            <a:off x="7788584" y="4129394"/>
            <a:ext cx="694426" cy="148080"/>
          </a:xfrm>
          <a:prstGeom prst="rect">
            <a:avLst/>
          </a:prstGeom>
          <a:solidFill>
            <a:schemeClr val="accent6">
              <a:alpha val="42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8" name="Rectangle 17"/>
          <p:cNvSpPr/>
          <p:nvPr/>
        </p:nvSpPr>
        <p:spPr>
          <a:xfrm>
            <a:off x="7793974" y="4467664"/>
            <a:ext cx="694426" cy="148080"/>
          </a:xfrm>
          <a:prstGeom prst="rect">
            <a:avLst/>
          </a:prstGeom>
          <a:solidFill>
            <a:schemeClr val="accent6">
              <a:alpha val="42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0" name="Rectangle 19"/>
          <p:cNvSpPr/>
          <p:nvPr/>
        </p:nvSpPr>
        <p:spPr>
          <a:xfrm>
            <a:off x="7790820" y="4800600"/>
            <a:ext cx="694426" cy="148080"/>
          </a:xfrm>
          <a:prstGeom prst="rect">
            <a:avLst/>
          </a:prstGeom>
          <a:solidFill>
            <a:schemeClr val="accent6">
              <a:alpha val="42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 name="Rectangle 7"/>
          <p:cNvSpPr/>
          <p:nvPr/>
        </p:nvSpPr>
        <p:spPr>
          <a:xfrm>
            <a:off x="5191874" y="3617312"/>
            <a:ext cx="228600" cy="148080"/>
          </a:xfrm>
          <a:prstGeom prst="rect">
            <a:avLst/>
          </a:prstGeom>
          <a:solidFill>
            <a:srgbClr val="66CCFF">
              <a:alpha val="56000"/>
            </a:srgb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27" name="Rectangle 26"/>
          <p:cNvSpPr/>
          <p:nvPr/>
        </p:nvSpPr>
        <p:spPr>
          <a:xfrm>
            <a:off x="3993222" y="3956446"/>
            <a:ext cx="228600" cy="148080"/>
          </a:xfrm>
          <a:prstGeom prst="rect">
            <a:avLst/>
          </a:prstGeom>
          <a:solidFill>
            <a:srgbClr val="66CCFF">
              <a:alpha val="56000"/>
            </a:srgb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28" name="Rectangle 27"/>
          <p:cNvSpPr/>
          <p:nvPr/>
        </p:nvSpPr>
        <p:spPr>
          <a:xfrm>
            <a:off x="3515474" y="4119120"/>
            <a:ext cx="228600" cy="148080"/>
          </a:xfrm>
          <a:prstGeom prst="rect">
            <a:avLst/>
          </a:prstGeom>
          <a:solidFill>
            <a:srgbClr val="66CCFF">
              <a:alpha val="56000"/>
            </a:srgb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29" name="Rectangle 28"/>
          <p:cNvSpPr/>
          <p:nvPr/>
        </p:nvSpPr>
        <p:spPr>
          <a:xfrm>
            <a:off x="4957282" y="4454742"/>
            <a:ext cx="228600" cy="148080"/>
          </a:xfrm>
          <a:prstGeom prst="rect">
            <a:avLst/>
          </a:prstGeom>
          <a:solidFill>
            <a:srgbClr val="66CCFF">
              <a:alpha val="56000"/>
            </a:srgb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30" name="Rectangle 29"/>
          <p:cNvSpPr/>
          <p:nvPr/>
        </p:nvSpPr>
        <p:spPr>
          <a:xfrm>
            <a:off x="6262956" y="4800600"/>
            <a:ext cx="290244" cy="148080"/>
          </a:xfrm>
          <a:prstGeom prst="rect">
            <a:avLst/>
          </a:prstGeom>
          <a:solidFill>
            <a:srgbClr val="66CCFF">
              <a:alpha val="56000"/>
            </a:srgb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31" name="Rectangle 30"/>
          <p:cNvSpPr/>
          <p:nvPr/>
        </p:nvSpPr>
        <p:spPr>
          <a:xfrm>
            <a:off x="6559192" y="4114800"/>
            <a:ext cx="290244" cy="148080"/>
          </a:xfrm>
          <a:prstGeom prst="rect">
            <a:avLst/>
          </a:prstGeom>
          <a:solidFill>
            <a:srgbClr val="66CCFF">
              <a:alpha val="56000"/>
            </a:srgb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32" name="Rectangle 31"/>
          <p:cNvSpPr/>
          <p:nvPr/>
        </p:nvSpPr>
        <p:spPr>
          <a:xfrm>
            <a:off x="5683335" y="4101956"/>
            <a:ext cx="565065" cy="160923"/>
          </a:xfrm>
          <a:prstGeom prst="rect">
            <a:avLst/>
          </a:prstGeom>
          <a:solidFill>
            <a:srgbClr val="66CCFF">
              <a:alpha val="56000"/>
            </a:srgb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33" name="Rectangle 32"/>
          <p:cNvSpPr/>
          <p:nvPr/>
        </p:nvSpPr>
        <p:spPr>
          <a:xfrm>
            <a:off x="8530924" y="3269190"/>
            <a:ext cx="491498" cy="167411"/>
          </a:xfrm>
          <a:prstGeom prst="rect">
            <a:avLst/>
          </a:prstGeom>
          <a:solidFill>
            <a:srgbClr val="00B050">
              <a:alpha val="33000"/>
            </a:srgb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34" name="Rectangle 33"/>
          <p:cNvSpPr/>
          <p:nvPr/>
        </p:nvSpPr>
        <p:spPr>
          <a:xfrm>
            <a:off x="8530118" y="3591674"/>
            <a:ext cx="491498" cy="167411"/>
          </a:xfrm>
          <a:prstGeom prst="rect">
            <a:avLst/>
          </a:prstGeom>
          <a:solidFill>
            <a:srgbClr val="00B050">
              <a:alpha val="33000"/>
            </a:srgb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35" name="Rectangle 34"/>
          <p:cNvSpPr/>
          <p:nvPr/>
        </p:nvSpPr>
        <p:spPr>
          <a:xfrm>
            <a:off x="8530118" y="3952126"/>
            <a:ext cx="491498" cy="167411"/>
          </a:xfrm>
          <a:prstGeom prst="rect">
            <a:avLst/>
          </a:prstGeom>
          <a:solidFill>
            <a:srgbClr val="00B050">
              <a:alpha val="33000"/>
            </a:srgb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36" name="Rectangle 35"/>
          <p:cNvSpPr/>
          <p:nvPr/>
        </p:nvSpPr>
        <p:spPr>
          <a:xfrm>
            <a:off x="8528408" y="4124619"/>
            <a:ext cx="491498" cy="167411"/>
          </a:xfrm>
          <a:prstGeom prst="rect">
            <a:avLst/>
          </a:prstGeom>
          <a:solidFill>
            <a:srgbClr val="00B050">
              <a:alpha val="33000"/>
            </a:srgb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37" name="Rectangle 36"/>
          <p:cNvSpPr/>
          <p:nvPr/>
        </p:nvSpPr>
        <p:spPr>
          <a:xfrm>
            <a:off x="8526698" y="4460696"/>
            <a:ext cx="491498" cy="167411"/>
          </a:xfrm>
          <a:prstGeom prst="rect">
            <a:avLst/>
          </a:prstGeom>
          <a:solidFill>
            <a:srgbClr val="00B050">
              <a:alpha val="33000"/>
            </a:srgb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38" name="Rectangle 37"/>
          <p:cNvSpPr/>
          <p:nvPr/>
        </p:nvSpPr>
        <p:spPr>
          <a:xfrm>
            <a:off x="8524988" y="4800600"/>
            <a:ext cx="491498" cy="167411"/>
          </a:xfrm>
          <a:prstGeom prst="rect">
            <a:avLst/>
          </a:prstGeom>
          <a:solidFill>
            <a:srgbClr val="00B050">
              <a:alpha val="33000"/>
            </a:srgb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cxnSp>
        <p:nvCxnSpPr>
          <p:cNvPr id="11" name="Straight Connector 10"/>
          <p:cNvCxnSpPr/>
          <p:nvPr/>
        </p:nvCxnSpPr>
        <p:spPr>
          <a:xfrm>
            <a:off x="6408078" y="2133600"/>
            <a:ext cx="1059522" cy="0"/>
          </a:xfrm>
          <a:prstGeom prst="line">
            <a:avLst/>
          </a:prstGeom>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4199068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0"/>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33"/>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4"/>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35"/>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36"/>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37"/>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9" grpId="0" animBg="1"/>
      <p:bldP spid="15" grpId="0" animBg="1"/>
      <p:bldP spid="16" grpId="0" animBg="1"/>
      <p:bldP spid="17" grpId="0" animBg="1"/>
      <p:bldP spid="18" grpId="0" animBg="1"/>
      <p:bldP spid="20" grpId="0" animBg="1"/>
      <p:bldP spid="8"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Methodology </a:t>
            </a:r>
            <a:endParaRPr lang="en-US" dirty="0"/>
          </a:p>
        </p:txBody>
      </p:sp>
      <p:sp>
        <p:nvSpPr>
          <p:cNvPr id="3" name="Content Placeholder 2"/>
          <p:cNvSpPr>
            <a:spLocks noGrp="1"/>
          </p:cNvSpPr>
          <p:nvPr>
            <p:ph idx="1"/>
          </p:nvPr>
        </p:nvSpPr>
        <p:spPr/>
        <p:txBody>
          <a:bodyPr/>
          <a:lstStyle/>
          <a:p>
            <a:r>
              <a:rPr lang="en-US" dirty="0" smtClean="0"/>
              <a:t>Methodology involves 6 steps, out of which 5 steps are to be run iteratively </a:t>
            </a:r>
          </a:p>
          <a:p>
            <a:r>
              <a:rPr lang="en-US" dirty="0" smtClean="0"/>
              <a:t>Steps involved</a:t>
            </a:r>
          </a:p>
          <a:p>
            <a:pPr lvl="1"/>
            <a:r>
              <a:rPr lang="en-US" dirty="0" smtClean="0"/>
              <a:t>Initial Regression</a:t>
            </a:r>
          </a:p>
          <a:p>
            <a:pPr lvl="1"/>
            <a:r>
              <a:rPr lang="en-US" dirty="0" smtClean="0"/>
              <a:t>Accumulate Data after Regression</a:t>
            </a:r>
          </a:p>
          <a:p>
            <a:pPr lvl="1"/>
            <a:r>
              <a:rPr lang="en-US" dirty="0" smtClean="0"/>
              <a:t>Tests predicted by Decision Tree</a:t>
            </a:r>
            <a:endParaRPr lang="en-US" dirty="0"/>
          </a:p>
          <a:p>
            <a:pPr lvl="1"/>
            <a:r>
              <a:rPr lang="en-US" dirty="0" smtClean="0"/>
              <a:t>Tests shortlisted by Relative Score</a:t>
            </a:r>
          </a:p>
          <a:p>
            <a:pPr lvl="1"/>
            <a:r>
              <a:rPr lang="en-US" dirty="0" smtClean="0"/>
              <a:t>Random Tests</a:t>
            </a:r>
          </a:p>
          <a:p>
            <a:pPr lvl="1"/>
            <a:r>
              <a:rPr lang="en-US" dirty="0" smtClean="0"/>
              <a:t>Regression and Monitor </a:t>
            </a:r>
          </a:p>
          <a:p>
            <a:pPr lvl="1"/>
            <a:endParaRPr lang="en-US" dirty="0" smtClean="0"/>
          </a:p>
          <a:p>
            <a:pPr marL="0" indent="0">
              <a:buNone/>
            </a:pP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16</a:t>
            </a:fld>
            <a:endParaRPr lang="en-US"/>
          </a:p>
        </p:txBody>
      </p:sp>
      <p:cxnSp>
        <p:nvCxnSpPr>
          <p:cNvPr id="10" name="Straight Connector 9"/>
          <p:cNvCxnSpPr/>
          <p:nvPr/>
        </p:nvCxnSpPr>
        <p:spPr>
          <a:xfrm>
            <a:off x="4343400" y="5334000"/>
            <a:ext cx="2133600" cy="0"/>
          </a:xfrm>
          <a:prstGeom prst="line">
            <a:avLst/>
          </a:prstGeom>
        </p:spPr>
        <p:style>
          <a:lnRef idx="2">
            <a:schemeClr val="dk1"/>
          </a:lnRef>
          <a:fillRef idx="0">
            <a:schemeClr val="dk1"/>
          </a:fillRef>
          <a:effectRef idx="1">
            <a:schemeClr val="dk1"/>
          </a:effectRef>
          <a:fontRef idx="minor">
            <a:schemeClr val="tx1"/>
          </a:fontRef>
        </p:style>
      </p:cxnSp>
      <p:cxnSp>
        <p:nvCxnSpPr>
          <p:cNvPr id="12" name="Straight Connector 11"/>
          <p:cNvCxnSpPr/>
          <p:nvPr/>
        </p:nvCxnSpPr>
        <p:spPr>
          <a:xfrm flipV="1">
            <a:off x="6477000" y="3581400"/>
            <a:ext cx="0" cy="1752600"/>
          </a:xfrm>
          <a:prstGeom prst="line">
            <a:avLst/>
          </a:prstGeom>
        </p:spPr>
        <p:style>
          <a:lnRef idx="2">
            <a:schemeClr val="dk1"/>
          </a:lnRef>
          <a:fillRef idx="0">
            <a:schemeClr val="dk1"/>
          </a:fillRef>
          <a:effectRef idx="1">
            <a:schemeClr val="dk1"/>
          </a:effectRef>
          <a:fontRef idx="minor">
            <a:schemeClr val="tx1"/>
          </a:fontRef>
        </p:style>
      </p:cxnSp>
      <p:cxnSp>
        <p:nvCxnSpPr>
          <p:cNvPr id="14" name="Straight Arrow Connector 13"/>
          <p:cNvCxnSpPr/>
          <p:nvPr/>
        </p:nvCxnSpPr>
        <p:spPr>
          <a:xfrm flipH="1">
            <a:off x="5562600" y="3581400"/>
            <a:ext cx="914400"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6" name="TextBox 15"/>
          <p:cNvSpPr txBox="1"/>
          <p:nvPr/>
        </p:nvSpPr>
        <p:spPr>
          <a:xfrm>
            <a:off x="6477000" y="3733800"/>
            <a:ext cx="1676400" cy="1200329"/>
          </a:xfrm>
          <a:prstGeom prst="rect">
            <a:avLst/>
          </a:prstGeom>
          <a:noFill/>
        </p:spPr>
        <p:txBody>
          <a:bodyPr wrap="square" rtlCol="0">
            <a:spAutoFit/>
          </a:bodyPr>
          <a:lstStyle/>
          <a:p>
            <a:pPr algn="ctr"/>
            <a:r>
              <a:rPr lang="en-US" i="1" dirty="0" smtClean="0"/>
              <a:t>Iterated till desired Coverage is reached </a:t>
            </a:r>
            <a:endParaRPr lang="en-US" i="1" dirty="0"/>
          </a:p>
        </p:txBody>
      </p:sp>
    </p:spTree>
    <p:extLst>
      <p:ext uri="{BB962C8B-B14F-4D97-AF65-F5344CB8AC3E}">
        <p14:creationId xmlns:p14="http://schemas.microsoft.com/office/powerpoint/2010/main" val="967379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Training Data set</a:t>
            </a:r>
            <a:endParaRPr lang="en-US" dirty="0"/>
          </a:p>
        </p:txBody>
      </p:sp>
      <p:sp>
        <p:nvSpPr>
          <p:cNvPr id="4" name="Footer Placeholder 3"/>
          <p:cNvSpPr>
            <a:spLocks noGrp="1"/>
          </p:cNvSpPr>
          <p:nvPr>
            <p:ph type="ftr" sz="quarter" idx="11"/>
          </p:nvPr>
        </p:nvSpPr>
        <p:spPr/>
        <p:txBody>
          <a:bodyPr/>
          <a:lstStyle/>
          <a:p>
            <a:r>
              <a:rPr lang="en-US"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17</a:t>
            </a:fld>
            <a:endParaRPr lang="en-US"/>
          </a:p>
        </p:txBody>
      </p:sp>
      <p:sp>
        <p:nvSpPr>
          <p:cNvPr id="6" name="Content Placeholder 2"/>
          <p:cNvSpPr>
            <a:spLocks noGrp="1"/>
          </p:cNvSpPr>
          <p:nvPr>
            <p:ph idx="1"/>
          </p:nvPr>
        </p:nvSpPr>
        <p:spPr>
          <a:xfrm>
            <a:off x="457200" y="1634332"/>
            <a:ext cx="6066876" cy="3318668"/>
          </a:xfrm>
        </p:spPr>
        <p:txBody>
          <a:bodyPr/>
          <a:lstStyle/>
          <a:p>
            <a:endParaRPr lang="en-US" dirty="0" smtClean="0"/>
          </a:p>
          <a:p>
            <a:r>
              <a:rPr lang="en-US" dirty="0" smtClean="0"/>
              <a:t>Initial Regression - Nominal number of random test configurations to generate Training Data set</a:t>
            </a:r>
          </a:p>
          <a:p>
            <a:r>
              <a:rPr lang="en-US" dirty="0" smtClean="0"/>
              <a:t>Data set = Test configuration + coverage</a:t>
            </a:r>
            <a:endParaRPr lang="en-US" dirty="0"/>
          </a:p>
        </p:txBody>
      </p:sp>
      <p:sp>
        <p:nvSpPr>
          <p:cNvPr id="11" name="Rectangle 10"/>
          <p:cNvSpPr/>
          <p:nvPr/>
        </p:nvSpPr>
        <p:spPr>
          <a:xfrm>
            <a:off x="6841451" y="2362200"/>
            <a:ext cx="1292772" cy="532369"/>
          </a:xfrm>
          <a:prstGeom prst="rect">
            <a:avLst/>
          </a:prstGeom>
          <a:gradFill rotWithShape="1">
            <a:gsLst>
              <a:gs pos="0">
                <a:srgbClr val="A5A5A5">
                  <a:lumMod val="110000"/>
                  <a:satMod val="105000"/>
                  <a:tint val="67000"/>
                </a:srgbClr>
              </a:gs>
              <a:gs pos="50000">
                <a:srgbClr val="A5A5A5">
                  <a:lumMod val="105000"/>
                  <a:satMod val="103000"/>
                  <a:tint val="73000"/>
                </a:srgbClr>
              </a:gs>
              <a:gs pos="100000">
                <a:srgbClr val="A5A5A5">
                  <a:lumMod val="105000"/>
                  <a:satMod val="109000"/>
                  <a:tint val="81000"/>
                </a:srgbClr>
              </a:gs>
            </a:gsLst>
            <a:lin ang="5400000" scaled="0"/>
          </a:gradFill>
          <a:ln w="6350" cap="flat" cmpd="sng" algn="ctr">
            <a:solidFill>
              <a:srgbClr val="A5A5A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rPr>
              <a:t>A</a:t>
            </a:r>
            <a:r>
              <a:rPr kumimoji="0" lang="en-US" sz="1600" b="0"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rPr>
              <a:t>. Initial Regression</a:t>
            </a:r>
          </a:p>
        </p:txBody>
      </p:sp>
      <p:sp>
        <p:nvSpPr>
          <p:cNvPr id="12" name="Rectangle 11"/>
          <p:cNvSpPr/>
          <p:nvPr/>
        </p:nvSpPr>
        <p:spPr bwMode="auto">
          <a:xfrm>
            <a:off x="6524076" y="3255964"/>
            <a:ext cx="2086524" cy="586957"/>
          </a:xfrm>
          <a:prstGeom prst="rect">
            <a:avLst/>
          </a:prstGeom>
          <a:gradFill rotWithShape="1">
            <a:gsLst>
              <a:gs pos="0">
                <a:srgbClr val="A5A5A5">
                  <a:lumMod val="110000"/>
                  <a:satMod val="105000"/>
                  <a:tint val="67000"/>
                </a:srgbClr>
              </a:gs>
              <a:gs pos="50000">
                <a:srgbClr val="A5A5A5">
                  <a:lumMod val="105000"/>
                  <a:satMod val="103000"/>
                  <a:tint val="73000"/>
                </a:srgbClr>
              </a:gs>
              <a:gs pos="100000">
                <a:srgbClr val="A5A5A5">
                  <a:lumMod val="105000"/>
                  <a:satMod val="109000"/>
                  <a:tint val="81000"/>
                </a:srgbClr>
              </a:gs>
            </a:gsLst>
            <a:lin ang="5400000" scaled="0"/>
          </a:gradFill>
          <a:ln w="6350" cap="flat" cmpd="sng" algn="ctr">
            <a:solidFill>
              <a:srgbClr val="A5A5A5"/>
            </a:solidFill>
            <a:prstDash val="solid"/>
            <a:miter lim="800000"/>
            <a:headEnd type="none" w="med" len="med"/>
            <a:tailEnd type="triangle" w="med" len="med"/>
          </a:ln>
          <a:effectLst/>
          <a:extLst/>
        </p:spPr>
        <p:txBody>
          <a:bodyPr rot="0" spcFirstLastPara="0" vertOverflow="overflow" horzOverflow="overflow" vert="horz" wrap="square" lIns="90000" tIns="46800" rIns="90000" bIns="46800" numCol="1" spcCol="0" rtlCol="0" fromWordArt="0" anchor="t" anchorCtr="0" forceAA="0" compatLnSpc="1">
            <a:prstTxWarp prst="textNoShape">
              <a:avLst/>
            </a:prstTxWarp>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rPr>
              <a:t>B. </a:t>
            </a:r>
            <a:r>
              <a:rPr kumimoji="0" lang="en-US" sz="1600" b="0" i="0" u="none" strike="noStrike" kern="0" cap="none" spc="0" normalizeH="0" baseline="0" noProof="0" dirty="0" smtClean="0">
                <a:ln>
                  <a:noFill/>
                </a:ln>
                <a:solidFill>
                  <a:prstClr val="black"/>
                </a:solidFill>
                <a:effectLst/>
                <a:uLnTx/>
                <a:uFillTx/>
                <a:latin typeface="Calibri" panose="020F0502020204030204"/>
                <a:ea typeface="+mn-ea"/>
                <a:cs typeface="Calibri" panose="020F0502020204030204" pitchFamily="34" charset="0"/>
              </a:rPr>
              <a:t>Accumulated Data set after regression</a:t>
            </a:r>
          </a:p>
        </p:txBody>
      </p:sp>
      <p:cxnSp>
        <p:nvCxnSpPr>
          <p:cNvPr id="13" name="Straight Arrow Connector 12"/>
          <p:cNvCxnSpPr>
            <a:stCxn id="11" idx="2"/>
          </p:cNvCxnSpPr>
          <p:nvPr/>
        </p:nvCxnSpPr>
        <p:spPr>
          <a:xfrm>
            <a:off x="7487837" y="2894569"/>
            <a:ext cx="0" cy="361395"/>
          </a:xfrm>
          <a:prstGeom prst="straightConnector1">
            <a:avLst/>
          </a:prstGeom>
          <a:noFill/>
          <a:ln w="6350" cap="flat" cmpd="sng" algn="ctr">
            <a:solidFill>
              <a:sysClr val="windowText" lastClr="000000"/>
            </a:solidFill>
            <a:prstDash val="solid"/>
            <a:miter lim="800000"/>
            <a:tailEnd type="triangle"/>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502" y="145597"/>
            <a:ext cx="8229600" cy="1143000"/>
          </a:xfrm>
        </p:spPr>
        <p:txBody>
          <a:bodyPr/>
          <a:lstStyle/>
          <a:p>
            <a:r>
              <a:rPr lang="en-US" dirty="0" smtClean="0"/>
              <a:t>First Set of Tests</a:t>
            </a:r>
            <a:endParaRPr lang="en-US" dirty="0"/>
          </a:p>
        </p:txBody>
      </p:sp>
      <p:sp>
        <p:nvSpPr>
          <p:cNvPr id="4" name="Footer Placeholder 3"/>
          <p:cNvSpPr>
            <a:spLocks noGrp="1"/>
          </p:cNvSpPr>
          <p:nvPr>
            <p:ph type="ftr" sz="quarter" idx="11"/>
          </p:nvPr>
        </p:nvSpPr>
        <p:spPr/>
        <p:txBody>
          <a:bodyPr/>
          <a:lstStyle/>
          <a:p>
            <a:r>
              <a:rPr lang="en-US"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18</a:t>
            </a:fld>
            <a:endParaRPr lang="en-US"/>
          </a:p>
        </p:txBody>
      </p:sp>
      <p:sp>
        <p:nvSpPr>
          <p:cNvPr id="23" name="Rectangle 22"/>
          <p:cNvSpPr/>
          <p:nvPr/>
        </p:nvSpPr>
        <p:spPr>
          <a:xfrm>
            <a:off x="1981200" y="2133600"/>
            <a:ext cx="5163055" cy="4049094"/>
          </a:xfrm>
          <a:prstGeom prst="rect">
            <a:avLst/>
          </a:prstGeom>
          <a:noFill/>
          <a:ln w="12700" cap="flat" cmpd="sng" algn="ctr">
            <a:solidFill>
              <a:srgbClr val="5B9BD5">
                <a:shade val="50000"/>
              </a:srgbClr>
            </a:solidFill>
            <a:prstDash val="dash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24" name="Rounded Rectangle 23"/>
          <p:cNvSpPr/>
          <p:nvPr/>
        </p:nvSpPr>
        <p:spPr>
          <a:xfrm>
            <a:off x="2050436" y="2464801"/>
            <a:ext cx="5041942" cy="3570953"/>
          </a:xfrm>
          <a:prstGeom prst="roundRect">
            <a:avLst/>
          </a:prstGeom>
          <a:solidFill>
            <a:srgbClr val="ED7D31">
              <a:lumMod val="20000"/>
              <a:lumOff val="80000"/>
            </a:srgbClr>
          </a:solidFill>
          <a:ln w="6350" cap="flat" cmpd="sng" algn="ctr">
            <a:solidFill>
              <a:srgbClr val="ED7D31">
                <a:lumMod val="60000"/>
                <a:lumOff val="4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25" name="Rectangle 24"/>
          <p:cNvSpPr/>
          <p:nvPr/>
        </p:nvSpPr>
        <p:spPr bwMode="auto">
          <a:xfrm>
            <a:off x="5250167" y="3063204"/>
            <a:ext cx="1608523" cy="833178"/>
          </a:xfrm>
          <a:prstGeom prst="rect">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headEnd type="none" w="med" len="med"/>
            <a:tailEnd type="triangle" w="med" len="med"/>
          </a:ln>
          <a:effectLst/>
          <a:extLst/>
        </p:spPr>
        <p:txBody>
          <a:bodyPr rot="0" spcFirstLastPara="0" vertOverflow="overflow" horzOverflow="overflow" vert="horz" wrap="square" lIns="90000" tIns="46800" rIns="90000" bIns="468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rPr>
              <a:t>C.2. </a:t>
            </a:r>
            <a:r>
              <a:rPr kumimoji="0" lang="en-US" sz="1600" b="0"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rPr>
              <a:t>Absolute Score</a:t>
            </a:r>
          </a:p>
        </p:txBody>
      </p:sp>
      <p:sp>
        <p:nvSpPr>
          <p:cNvPr id="26" name="Rectangle 25"/>
          <p:cNvSpPr/>
          <p:nvPr/>
        </p:nvSpPr>
        <p:spPr bwMode="auto">
          <a:xfrm>
            <a:off x="2515285" y="3063204"/>
            <a:ext cx="2444431" cy="833178"/>
          </a:xfrm>
          <a:prstGeom prst="rect">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headEnd type="none" w="med" len="med"/>
            <a:tailEnd type="triangle" w="med" len="med"/>
          </a:ln>
          <a:effectLst/>
          <a:extLst/>
        </p:spPr>
        <p:txBody>
          <a:bodyPr rot="0" spcFirstLastPara="0" vertOverflow="overflow" horzOverflow="overflow" vert="horz" wrap="square" lIns="90000" tIns="46800" rIns="90000" bIns="46800" numCol="1" spcCol="0" rtlCol="0" fromWordArt="0" anchor="t" anchorCtr="0" forceAA="0" compatLnSpc="1">
            <a:prstTxWarp prst="textNoShape">
              <a:avLst/>
            </a:prstTxWarp>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rPr>
              <a:t>C.1. </a:t>
            </a:r>
            <a:r>
              <a:rPr kumimoji="0" lang="en-US" sz="1600" b="0"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rPr>
              <a:t>Constrained Random Test configuration - exclusive of training data</a:t>
            </a:r>
            <a:endParaRPr kumimoji="0" lang="en-US" sz="1600" b="1"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endParaRPr>
          </a:p>
        </p:txBody>
      </p:sp>
      <p:sp>
        <p:nvSpPr>
          <p:cNvPr id="27" name="Rectangle 26"/>
          <p:cNvSpPr/>
          <p:nvPr/>
        </p:nvSpPr>
        <p:spPr bwMode="auto">
          <a:xfrm>
            <a:off x="3533384" y="4378118"/>
            <a:ext cx="2111836" cy="586957"/>
          </a:xfrm>
          <a:prstGeom prst="rect">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headEnd type="none" w="med" len="med"/>
            <a:tailEnd type="triangle" w="med" len="med"/>
          </a:ln>
          <a:effectLst/>
          <a:extLst/>
        </p:spPr>
        <p:txBody>
          <a:bodyPr rot="0" spcFirstLastPara="0" vertOverflow="overflow" horzOverflow="overflow" vert="horz" wrap="square" lIns="90000" tIns="46800" rIns="90000" bIns="46800" numCol="1" spcCol="0" rtlCol="0" fromWordArt="0" anchor="t" anchorCtr="0" forceAA="0" compatLnSpc="1">
            <a:prstTxWarp prst="textNoShape">
              <a:avLst/>
            </a:prstTxWarp>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rPr>
              <a:t>C.3. </a:t>
            </a:r>
            <a:r>
              <a:rPr kumimoji="0" lang="en-US" sz="1600" b="0"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rPr>
              <a:t>Decision Tree Algorithm</a:t>
            </a:r>
            <a:endParaRPr kumimoji="0" lang="en-US" sz="1600" b="1"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endParaRPr>
          </a:p>
        </p:txBody>
      </p:sp>
      <p:sp>
        <p:nvSpPr>
          <p:cNvPr id="28" name="Rectangle 27"/>
          <p:cNvSpPr/>
          <p:nvPr/>
        </p:nvSpPr>
        <p:spPr bwMode="auto">
          <a:xfrm>
            <a:off x="3204000" y="5354481"/>
            <a:ext cx="2720594" cy="586957"/>
          </a:xfrm>
          <a:prstGeom prst="rect">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headEnd type="none" w="med" len="med"/>
            <a:tailEnd type="triangle" w="med" len="med"/>
          </a:ln>
          <a:effectLst/>
          <a:extLst/>
        </p:spPr>
        <p:txBody>
          <a:bodyPr rot="0" spcFirstLastPara="0" vertOverflow="overflow" horzOverflow="overflow" vert="horz" wrap="square" lIns="90000" tIns="46800" rIns="90000" bIns="46800" numCol="1" spcCol="0" rtlCol="0" fromWordArt="0" anchor="t" anchorCtr="0" forceAA="0" compatLnSpc="1">
            <a:prstTxWarp prst="textNoShape">
              <a:avLst/>
            </a:prstTxWarp>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rPr>
              <a:t>C.4. FIRST SET</a:t>
            </a:r>
            <a:r>
              <a:rPr kumimoji="0" lang="en-US" sz="1600" b="0"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rPr>
              <a:t> of Tests – Tests selected by Decision Tree</a:t>
            </a:r>
          </a:p>
        </p:txBody>
      </p:sp>
      <p:cxnSp>
        <p:nvCxnSpPr>
          <p:cNvPr id="29" name="Straight Arrow Connector 28"/>
          <p:cNvCxnSpPr/>
          <p:nvPr/>
        </p:nvCxnSpPr>
        <p:spPr>
          <a:xfrm>
            <a:off x="5250167" y="2246869"/>
            <a:ext cx="0" cy="800070"/>
          </a:xfrm>
          <a:prstGeom prst="straightConnector1">
            <a:avLst/>
          </a:prstGeom>
          <a:noFill/>
          <a:ln w="6350" cap="flat" cmpd="sng" algn="ctr">
            <a:solidFill>
              <a:sysClr val="windowText" lastClr="000000"/>
            </a:solidFill>
            <a:prstDash val="solid"/>
            <a:miter lim="800000"/>
            <a:tailEnd type="triangle"/>
          </a:ln>
          <a:effectLst/>
        </p:spPr>
      </p:cxnSp>
      <p:sp>
        <p:nvSpPr>
          <p:cNvPr id="31" name="TextBox 30"/>
          <p:cNvSpPr txBox="1"/>
          <p:nvPr/>
        </p:nvSpPr>
        <p:spPr>
          <a:xfrm>
            <a:off x="2269953" y="2597623"/>
            <a:ext cx="3159410" cy="261610"/>
          </a:xfrm>
          <a:prstGeom prst="rect">
            <a:avLst/>
          </a:prstGeom>
          <a:noFill/>
        </p:spPr>
        <p:txBody>
          <a:bodyPr wrap="square" rtlCol="0">
            <a:spAutoFit/>
          </a:bodyPr>
          <a:lstStyle/>
          <a:p>
            <a:r>
              <a:rPr lang="en-US" sz="1100" b="1" dirty="0">
                <a:solidFill>
                  <a:prstClr val="black">
                    <a:lumMod val="50000"/>
                    <a:lumOff val="50000"/>
                  </a:prstClr>
                </a:solidFill>
                <a:latin typeface="Tahoma" panose="020B0604030504040204" pitchFamily="34" charset="0"/>
                <a:cs typeface="+mn-cs"/>
              </a:rPr>
              <a:t>Test configuration</a:t>
            </a:r>
          </a:p>
        </p:txBody>
      </p:sp>
      <p:sp>
        <p:nvSpPr>
          <p:cNvPr id="32" name="TextBox 31"/>
          <p:cNvSpPr txBox="1"/>
          <p:nvPr/>
        </p:nvSpPr>
        <p:spPr>
          <a:xfrm>
            <a:off x="2068096" y="3939366"/>
            <a:ext cx="2380622" cy="261610"/>
          </a:xfrm>
          <a:prstGeom prst="rect">
            <a:avLst/>
          </a:prstGeom>
          <a:noFill/>
        </p:spPr>
        <p:txBody>
          <a:bodyPr wrap="square" rtlCol="0">
            <a:spAutoFit/>
          </a:bodyPr>
          <a:lstStyle/>
          <a:p>
            <a:pPr algn="r"/>
            <a:r>
              <a:rPr lang="en-US" sz="1100" b="1" dirty="0">
                <a:solidFill>
                  <a:prstClr val="black">
                    <a:lumMod val="50000"/>
                    <a:lumOff val="50000"/>
                  </a:prstClr>
                </a:solidFill>
                <a:latin typeface="Tahoma" panose="020B0604030504040204" pitchFamily="34" charset="0"/>
                <a:cs typeface="+mn-cs"/>
              </a:rPr>
              <a:t>New </a:t>
            </a:r>
            <a:r>
              <a:rPr lang="en-US" sz="1100" b="1" dirty="0" smtClean="0">
                <a:solidFill>
                  <a:prstClr val="black">
                    <a:lumMod val="50000"/>
                    <a:lumOff val="50000"/>
                  </a:prstClr>
                </a:solidFill>
                <a:latin typeface="Tahoma" panose="020B0604030504040204" pitchFamily="34" charset="0"/>
                <a:cs typeface="+mn-cs"/>
              </a:rPr>
              <a:t>Random Test config </a:t>
            </a:r>
          </a:p>
        </p:txBody>
      </p:sp>
      <p:cxnSp>
        <p:nvCxnSpPr>
          <p:cNvPr id="33" name="Straight Arrow Connector 32"/>
          <p:cNvCxnSpPr/>
          <p:nvPr/>
        </p:nvCxnSpPr>
        <p:spPr>
          <a:xfrm>
            <a:off x="4408759" y="3899812"/>
            <a:ext cx="0" cy="485113"/>
          </a:xfrm>
          <a:prstGeom prst="straightConnector1">
            <a:avLst/>
          </a:prstGeom>
          <a:noFill/>
          <a:ln w="6350" cap="flat" cmpd="sng" algn="ctr">
            <a:solidFill>
              <a:sysClr val="windowText" lastClr="000000"/>
            </a:solidFill>
            <a:prstDash val="solid"/>
            <a:miter lim="800000"/>
            <a:tailEnd type="triangle"/>
          </a:ln>
          <a:effectLst/>
        </p:spPr>
      </p:cxnSp>
      <p:cxnSp>
        <p:nvCxnSpPr>
          <p:cNvPr id="34" name="Straight Arrow Connector 33"/>
          <p:cNvCxnSpPr/>
          <p:nvPr/>
        </p:nvCxnSpPr>
        <p:spPr>
          <a:xfrm>
            <a:off x="5250167" y="3899812"/>
            <a:ext cx="0" cy="485113"/>
          </a:xfrm>
          <a:prstGeom prst="straightConnector1">
            <a:avLst/>
          </a:prstGeom>
          <a:noFill/>
          <a:ln w="6350" cap="flat" cmpd="sng" algn="ctr">
            <a:solidFill>
              <a:sysClr val="windowText" lastClr="000000"/>
            </a:solidFill>
            <a:prstDash val="solid"/>
            <a:miter lim="800000"/>
            <a:tailEnd type="triangle"/>
          </a:ln>
          <a:effectLst/>
        </p:spPr>
      </p:cxnSp>
      <p:sp>
        <p:nvSpPr>
          <p:cNvPr id="35" name="TextBox 34"/>
          <p:cNvSpPr txBox="1"/>
          <p:nvPr/>
        </p:nvSpPr>
        <p:spPr>
          <a:xfrm>
            <a:off x="3298274" y="5028973"/>
            <a:ext cx="1488653" cy="261610"/>
          </a:xfrm>
          <a:prstGeom prst="rect">
            <a:avLst/>
          </a:prstGeom>
          <a:noFill/>
        </p:spPr>
        <p:txBody>
          <a:bodyPr wrap="square" rtlCol="0">
            <a:spAutoFit/>
          </a:bodyPr>
          <a:lstStyle/>
          <a:p>
            <a:pPr algn="r"/>
            <a:r>
              <a:rPr lang="en-US" sz="1100" b="1" dirty="0">
                <a:solidFill>
                  <a:prstClr val="black">
                    <a:lumMod val="50000"/>
                    <a:lumOff val="50000"/>
                  </a:prstClr>
                </a:solidFill>
                <a:latin typeface="Tahoma" panose="020B0604030504040204" pitchFamily="34" charset="0"/>
                <a:cs typeface="+mn-cs"/>
              </a:rPr>
              <a:t>Top scoring tests</a:t>
            </a:r>
          </a:p>
        </p:txBody>
      </p:sp>
      <p:cxnSp>
        <p:nvCxnSpPr>
          <p:cNvPr id="36" name="Straight Arrow Connector 35"/>
          <p:cNvCxnSpPr/>
          <p:nvPr/>
        </p:nvCxnSpPr>
        <p:spPr>
          <a:xfrm>
            <a:off x="4761875" y="4965075"/>
            <a:ext cx="0" cy="389406"/>
          </a:xfrm>
          <a:prstGeom prst="straightConnector1">
            <a:avLst/>
          </a:prstGeom>
          <a:noFill/>
          <a:ln w="6350" cap="flat" cmpd="sng" algn="ctr">
            <a:solidFill>
              <a:sysClr val="windowText" lastClr="000000"/>
            </a:solidFill>
            <a:prstDash val="solid"/>
            <a:miter lim="800000"/>
            <a:tailEnd type="triangle"/>
          </a:ln>
          <a:effectLst/>
        </p:spPr>
      </p:cxnSp>
      <p:cxnSp>
        <p:nvCxnSpPr>
          <p:cNvPr id="37" name="Elbow Connector 36"/>
          <p:cNvCxnSpPr>
            <a:stCxn id="27" idx="1"/>
            <a:endCxn id="26" idx="1"/>
          </p:cNvCxnSpPr>
          <p:nvPr/>
        </p:nvCxnSpPr>
        <p:spPr>
          <a:xfrm rot="10800000">
            <a:off x="2515286" y="3479793"/>
            <a:ext cx="1018099" cy="1191804"/>
          </a:xfrm>
          <a:prstGeom prst="bentConnector3">
            <a:avLst>
              <a:gd name="adj1" fmla="val 122454"/>
            </a:avLst>
          </a:prstGeom>
          <a:noFill/>
          <a:ln w="6350" cap="flat" cmpd="sng" algn="ctr">
            <a:solidFill>
              <a:sysClr val="windowText" lastClr="000000"/>
            </a:solidFill>
            <a:prstDash val="sysDot"/>
            <a:miter lim="800000"/>
            <a:tailEnd type="triangle"/>
          </a:ln>
          <a:effectLst/>
        </p:spPr>
      </p:cxnSp>
      <p:sp>
        <p:nvSpPr>
          <p:cNvPr id="38" name="TextBox 37"/>
          <p:cNvSpPr txBox="1"/>
          <p:nvPr/>
        </p:nvSpPr>
        <p:spPr>
          <a:xfrm>
            <a:off x="2027943" y="2195655"/>
            <a:ext cx="4296657" cy="276999"/>
          </a:xfrm>
          <a:prstGeom prst="rect">
            <a:avLst/>
          </a:prstGeom>
          <a:noFill/>
        </p:spPr>
        <p:txBody>
          <a:bodyPr wrap="square" rtlCol="0">
            <a:spAutoFit/>
          </a:bodyPr>
          <a:lstStyle/>
          <a:p>
            <a:r>
              <a:rPr lang="en-US" sz="1200" b="1" i="1" dirty="0">
                <a:solidFill>
                  <a:prstClr val="black"/>
                </a:solidFill>
                <a:latin typeface="Times New Roman" panose="02020603050405020304" pitchFamily="18" charset="0"/>
                <a:cs typeface="Times New Roman" panose="02020603050405020304" pitchFamily="18" charset="0"/>
              </a:rPr>
              <a:t>C. TEST PREDICTED BY DECISION TREE</a:t>
            </a:r>
          </a:p>
        </p:txBody>
      </p:sp>
      <p:sp>
        <p:nvSpPr>
          <p:cNvPr id="40" name="TextBox 39"/>
          <p:cNvSpPr txBox="1"/>
          <p:nvPr/>
        </p:nvSpPr>
        <p:spPr>
          <a:xfrm>
            <a:off x="5231484" y="2561259"/>
            <a:ext cx="2118512" cy="430887"/>
          </a:xfrm>
          <a:prstGeom prst="rect">
            <a:avLst/>
          </a:prstGeom>
          <a:noFill/>
        </p:spPr>
        <p:txBody>
          <a:bodyPr wrap="square" rtlCol="0">
            <a:spAutoFit/>
          </a:bodyPr>
          <a:lstStyle/>
          <a:p>
            <a:r>
              <a:rPr lang="en-US" sz="1100" b="1" dirty="0">
                <a:solidFill>
                  <a:schemeClr val="tx1">
                    <a:lumMod val="50000"/>
                    <a:lumOff val="50000"/>
                  </a:schemeClr>
                </a:solidFill>
              </a:rPr>
              <a:t>Training data set </a:t>
            </a:r>
            <a:r>
              <a:rPr lang="en-US" sz="1100" b="1" dirty="0" smtClean="0">
                <a:solidFill>
                  <a:schemeClr val="tx1">
                    <a:lumMod val="50000"/>
                    <a:lumOff val="50000"/>
                  </a:schemeClr>
                </a:solidFill>
              </a:rPr>
              <a:t>(</a:t>
            </a:r>
            <a:r>
              <a:rPr lang="en-US" sz="1100" b="1" dirty="0">
                <a:solidFill>
                  <a:schemeClr val="tx1">
                    <a:lumMod val="50000"/>
                    <a:lumOff val="50000"/>
                  </a:schemeClr>
                </a:solidFill>
              </a:rPr>
              <a:t>Test </a:t>
            </a:r>
            <a:r>
              <a:rPr lang="en-US" sz="1100" b="1" dirty="0" smtClean="0">
                <a:solidFill>
                  <a:schemeClr val="tx1">
                    <a:lumMod val="50000"/>
                    <a:lumOff val="50000"/>
                  </a:schemeClr>
                </a:solidFill>
              </a:rPr>
              <a:t>config + Coverage</a:t>
            </a:r>
            <a:r>
              <a:rPr lang="en-US" sz="1100" b="1" dirty="0">
                <a:solidFill>
                  <a:schemeClr val="tx1">
                    <a:lumMod val="50000"/>
                    <a:lumOff val="50000"/>
                  </a:schemeClr>
                </a:solidFill>
              </a:rPr>
              <a:t>)</a:t>
            </a:r>
          </a:p>
        </p:txBody>
      </p:sp>
      <p:cxnSp>
        <p:nvCxnSpPr>
          <p:cNvPr id="41" name="Straight Arrow Connector 40"/>
          <p:cNvCxnSpPr/>
          <p:nvPr/>
        </p:nvCxnSpPr>
        <p:spPr>
          <a:xfrm>
            <a:off x="3886200" y="2263134"/>
            <a:ext cx="0" cy="800070"/>
          </a:xfrm>
          <a:prstGeom prst="straightConnector1">
            <a:avLst/>
          </a:prstGeom>
          <a:noFill/>
          <a:ln w="6350" cap="flat" cmpd="sng" algn="ctr">
            <a:solidFill>
              <a:sysClr val="windowText" lastClr="000000"/>
            </a:solidFill>
            <a:prstDash val="solid"/>
            <a:miter lim="800000"/>
            <a:tailEnd type="triangle"/>
          </a:ln>
          <a:effectLst/>
        </p:spPr>
      </p:cxnSp>
      <p:sp>
        <p:nvSpPr>
          <p:cNvPr id="42" name="Content Placeholder 2"/>
          <p:cNvSpPr>
            <a:spLocks noGrp="1"/>
          </p:cNvSpPr>
          <p:nvPr>
            <p:ph idx="1"/>
          </p:nvPr>
        </p:nvSpPr>
        <p:spPr>
          <a:xfrm>
            <a:off x="474502" y="1035055"/>
            <a:ext cx="8229600" cy="1439950"/>
          </a:xfrm>
        </p:spPr>
        <p:txBody>
          <a:bodyPr>
            <a:normAutofit/>
          </a:bodyPr>
          <a:lstStyle/>
          <a:p>
            <a:r>
              <a:rPr lang="en-US" dirty="0" smtClean="0"/>
              <a:t>Decision Tree predicts the Absolute score of random test configurations  </a:t>
            </a:r>
          </a:p>
        </p:txBody>
      </p:sp>
      <p:sp>
        <p:nvSpPr>
          <p:cNvPr id="30" name="TextBox 29"/>
          <p:cNvSpPr txBox="1"/>
          <p:nvPr/>
        </p:nvSpPr>
        <p:spPr>
          <a:xfrm>
            <a:off x="1446386" y="4448368"/>
            <a:ext cx="2024381" cy="430887"/>
          </a:xfrm>
          <a:prstGeom prst="rect">
            <a:avLst/>
          </a:prstGeom>
          <a:noFill/>
        </p:spPr>
        <p:txBody>
          <a:bodyPr wrap="square" rtlCol="0">
            <a:spAutoFit/>
          </a:bodyPr>
          <a:lstStyle/>
          <a:p>
            <a:pPr algn="r"/>
            <a:r>
              <a:rPr lang="en-US" sz="1100" b="1" dirty="0" smtClean="0">
                <a:solidFill>
                  <a:prstClr val="black">
                    <a:lumMod val="50000"/>
                    <a:lumOff val="50000"/>
                  </a:prstClr>
                </a:solidFill>
                <a:latin typeface="Tahoma" panose="020B0604030504040204" pitchFamily="34" charset="0"/>
                <a:cs typeface="+mn-cs"/>
              </a:rPr>
              <a:t>DT Ready for </a:t>
            </a:r>
          </a:p>
          <a:p>
            <a:pPr algn="r"/>
            <a:r>
              <a:rPr lang="en-US" sz="1100" b="1" dirty="0" smtClean="0">
                <a:solidFill>
                  <a:prstClr val="black">
                    <a:lumMod val="50000"/>
                    <a:lumOff val="50000"/>
                  </a:prstClr>
                </a:solidFill>
                <a:latin typeface="Tahoma" panose="020B0604030504040204" pitchFamily="34" charset="0"/>
                <a:cs typeface="+mn-cs"/>
              </a:rPr>
              <a:t>Prediction</a:t>
            </a:r>
          </a:p>
        </p:txBody>
      </p:sp>
      <p:sp>
        <p:nvSpPr>
          <p:cNvPr id="39" name="TextBox 38"/>
          <p:cNvSpPr txBox="1"/>
          <p:nvPr/>
        </p:nvSpPr>
        <p:spPr>
          <a:xfrm>
            <a:off x="5222612" y="3930008"/>
            <a:ext cx="1869766" cy="430887"/>
          </a:xfrm>
          <a:prstGeom prst="rect">
            <a:avLst/>
          </a:prstGeom>
          <a:noFill/>
        </p:spPr>
        <p:txBody>
          <a:bodyPr wrap="square" rtlCol="0">
            <a:spAutoFit/>
          </a:bodyPr>
          <a:lstStyle/>
          <a:p>
            <a:r>
              <a:rPr lang="en-US" sz="11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DT data </a:t>
            </a:r>
            <a:r>
              <a:rPr lang="en-US" sz="11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set (Test </a:t>
            </a:r>
            <a:r>
              <a:rPr lang="en-US" sz="11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config </a:t>
            </a:r>
          </a:p>
          <a:p>
            <a:r>
              <a:rPr lang="en-US" sz="11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r>
              <a:rPr lang="en-US" sz="11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Absolute Score)</a:t>
            </a:r>
          </a:p>
        </p:txBody>
      </p:sp>
    </p:spTree>
    <p:extLst>
      <p:ext uri="{BB962C8B-B14F-4D97-AF65-F5344CB8AC3E}">
        <p14:creationId xmlns:p14="http://schemas.microsoft.com/office/powerpoint/2010/main" val="2993661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26" grpId="0" animBg="1"/>
      <p:bldP spid="27" grpId="0" animBg="1"/>
      <p:bldP spid="28" grpId="0" animBg="1"/>
      <p:bldP spid="31" grpId="0"/>
      <p:bldP spid="32" grpId="0"/>
      <p:bldP spid="35" grpId="0"/>
      <p:bldP spid="38" grpId="0"/>
      <p:bldP spid="40" grpId="0"/>
      <p:bldP spid="30" grpId="0"/>
      <p:bldP spid="3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Set of Tests</a:t>
            </a:r>
            <a:endParaRPr lang="en-US" dirty="0"/>
          </a:p>
        </p:txBody>
      </p:sp>
      <p:sp>
        <p:nvSpPr>
          <p:cNvPr id="4" name="Footer Placeholder 3"/>
          <p:cNvSpPr>
            <a:spLocks noGrp="1"/>
          </p:cNvSpPr>
          <p:nvPr>
            <p:ph type="ftr" sz="quarter" idx="11"/>
          </p:nvPr>
        </p:nvSpPr>
        <p:spPr/>
        <p:txBody>
          <a:bodyPr/>
          <a:lstStyle/>
          <a:p>
            <a:r>
              <a:rPr lang="en-US"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19</a:t>
            </a:fld>
            <a:endParaRPr lang="en-US"/>
          </a:p>
        </p:txBody>
      </p:sp>
      <p:sp>
        <p:nvSpPr>
          <p:cNvPr id="18" name="Rectangle 17"/>
          <p:cNvSpPr/>
          <p:nvPr/>
        </p:nvSpPr>
        <p:spPr>
          <a:xfrm>
            <a:off x="2578233" y="2323098"/>
            <a:ext cx="3561499" cy="4049094"/>
          </a:xfrm>
          <a:prstGeom prst="rect">
            <a:avLst/>
          </a:prstGeom>
          <a:noFill/>
          <a:ln w="12700" cap="flat" cmpd="sng" algn="ctr">
            <a:solidFill>
              <a:srgbClr val="5B9BD5">
                <a:shade val="50000"/>
              </a:srgbClr>
            </a:solidFill>
            <a:prstDash val="dash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19" name="Rounded Rectangle 18"/>
          <p:cNvSpPr/>
          <p:nvPr/>
        </p:nvSpPr>
        <p:spPr>
          <a:xfrm>
            <a:off x="2667000" y="2654300"/>
            <a:ext cx="3386630" cy="3570952"/>
          </a:xfrm>
          <a:prstGeom prst="roundRect">
            <a:avLst/>
          </a:prstGeom>
          <a:solidFill>
            <a:srgbClr val="5B9BD5">
              <a:lumMod val="20000"/>
              <a:lumOff val="80000"/>
            </a:srgbClr>
          </a:solidFill>
          <a:ln w="12700" cap="flat" cmpd="sng" algn="ctr">
            <a:solidFill>
              <a:srgbClr val="5B9BD5">
                <a:lumMod val="7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smtClean="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20" name="Rectangle 19"/>
          <p:cNvSpPr/>
          <p:nvPr/>
        </p:nvSpPr>
        <p:spPr bwMode="auto">
          <a:xfrm>
            <a:off x="3288549" y="3256132"/>
            <a:ext cx="2147708" cy="833178"/>
          </a:xfrm>
          <a:prstGeom prst="rect">
            <a:avLst/>
          </a:prstGeom>
          <a:gradFill rotWithShape="1">
            <a:gsLst>
              <a:gs pos="0">
                <a:srgbClr val="4472C4">
                  <a:lumMod val="110000"/>
                  <a:satMod val="105000"/>
                  <a:tint val="67000"/>
                </a:srgbClr>
              </a:gs>
              <a:gs pos="50000">
                <a:srgbClr val="4472C4">
                  <a:lumMod val="105000"/>
                  <a:satMod val="103000"/>
                  <a:tint val="73000"/>
                </a:srgbClr>
              </a:gs>
              <a:gs pos="100000">
                <a:srgbClr val="4472C4">
                  <a:lumMod val="105000"/>
                  <a:satMod val="109000"/>
                  <a:tint val="81000"/>
                </a:srgbClr>
              </a:gs>
            </a:gsLst>
            <a:lin ang="5400000" scaled="0"/>
          </a:gradFill>
          <a:ln w="6350" cap="flat" cmpd="sng" algn="ctr">
            <a:solidFill>
              <a:srgbClr val="4472C4"/>
            </a:solidFill>
            <a:prstDash val="solid"/>
            <a:miter lim="800000"/>
            <a:headEnd type="none" w="med" len="med"/>
            <a:tailEnd type="triangle" w="med" len="med"/>
          </a:ln>
          <a:effectLst/>
          <a:extLst/>
        </p:spPr>
        <p:txBody>
          <a:bodyPr rot="0" spcFirstLastPara="0" vertOverflow="overflow" horzOverflow="overflow" vert="horz" wrap="square" lIns="90000" tIns="46800" rIns="90000" bIns="46800" numCol="1" spcCol="0" rtlCol="0" fromWordArt="0" anchor="t" anchorCtr="0" forceAA="0" compatLnSpc="1">
            <a:prstTxWarp prst="textNoShape">
              <a:avLst/>
            </a:prstTxWarp>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rPr>
              <a:t>D.1. </a:t>
            </a:r>
            <a:r>
              <a:rPr kumimoji="0" lang="en-US" sz="1600" b="0"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rPr>
              <a:t>Sort – Test configuration with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rPr>
              <a:t>Greater Coverage hits </a:t>
            </a:r>
          </a:p>
        </p:txBody>
      </p:sp>
      <p:sp>
        <p:nvSpPr>
          <p:cNvPr id="21" name="Rectangle 20"/>
          <p:cNvSpPr/>
          <p:nvPr/>
        </p:nvSpPr>
        <p:spPr bwMode="auto">
          <a:xfrm>
            <a:off x="3502167" y="4372524"/>
            <a:ext cx="1736287" cy="340735"/>
          </a:xfrm>
          <a:prstGeom prst="rect">
            <a:avLst/>
          </a:prstGeom>
          <a:gradFill rotWithShape="1">
            <a:gsLst>
              <a:gs pos="0">
                <a:srgbClr val="4472C4">
                  <a:lumMod val="110000"/>
                  <a:satMod val="105000"/>
                  <a:tint val="67000"/>
                </a:srgbClr>
              </a:gs>
              <a:gs pos="50000">
                <a:srgbClr val="4472C4">
                  <a:lumMod val="105000"/>
                  <a:satMod val="103000"/>
                  <a:tint val="73000"/>
                </a:srgbClr>
              </a:gs>
              <a:gs pos="100000">
                <a:srgbClr val="4472C4">
                  <a:lumMod val="105000"/>
                  <a:satMod val="109000"/>
                  <a:tint val="81000"/>
                </a:srgbClr>
              </a:gs>
            </a:gsLst>
            <a:lin ang="5400000" scaled="0"/>
          </a:gradFill>
          <a:ln w="6350" cap="flat" cmpd="sng" algn="ctr">
            <a:solidFill>
              <a:srgbClr val="4472C4"/>
            </a:solidFill>
            <a:prstDash val="solid"/>
            <a:miter lim="800000"/>
            <a:headEnd type="none" w="med" len="med"/>
            <a:tailEnd type="triangle" w="med" len="med"/>
          </a:ln>
          <a:effectLst/>
          <a:extLst/>
        </p:spPr>
        <p:txBody>
          <a:bodyPr rot="0" spcFirstLastPara="0" vertOverflow="overflow" horzOverflow="overflow" vert="horz" wrap="none" lIns="90000" tIns="46800" rIns="90000" bIns="46800" numCol="1" spcCol="0" rtlCol="0" fromWordArt="0" anchor="t" anchorCtr="0" forceAA="0" compatLnSpc="1">
            <a:prstTxWarp prst="textNoShape">
              <a:avLst/>
            </a:prstTxWarp>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rPr>
              <a:t>D.2. </a:t>
            </a:r>
            <a:r>
              <a:rPr kumimoji="0" lang="en-US" sz="1600" b="0"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rPr>
              <a:t>Relative Score</a:t>
            </a:r>
          </a:p>
        </p:txBody>
      </p:sp>
      <p:sp>
        <p:nvSpPr>
          <p:cNvPr id="22" name="Rectangle 21"/>
          <p:cNvSpPr/>
          <p:nvPr/>
        </p:nvSpPr>
        <p:spPr bwMode="auto">
          <a:xfrm>
            <a:off x="2976392" y="5378437"/>
            <a:ext cx="2812798" cy="586957"/>
          </a:xfrm>
          <a:prstGeom prst="rect">
            <a:avLst/>
          </a:prstGeom>
          <a:gradFill rotWithShape="1">
            <a:gsLst>
              <a:gs pos="0">
                <a:srgbClr val="4472C4">
                  <a:lumMod val="110000"/>
                  <a:satMod val="105000"/>
                  <a:tint val="67000"/>
                </a:srgbClr>
              </a:gs>
              <a:gs pos="50000">
                <a:srgbClr val="4472C4">
                  <a:lumMod val="105000"/>
                  <a:satMod val="103000"/>
                  <a:tint val="73000"/>
                </a:srgbClr>
              </a:gs>
              <a:gs pos="100000">
                <a:srgbClr val="4472C4">
                  <a:lumMod val="105000"/>
                  <a:satMod val="109000"/>
                  <a:tint val="81000"/>
                </a:srgbClr>
              </a:gs>
            </a:gsLst>
            <a:lin ang="5400000" scaled="0"/>
          </a:gradFill>
          <a:ln w="6350" cap="flat" cmpd="sng" algn="ctr">
            <a:solidFill>
              <a:srgbClr val="4472C4"/>
            </a:solidFill>
            <a:prstDash val="solid"/>
            <a:miter lim="800000"/>
            <a:headEnd type="none" w="med" len="med"/>
            <a:tailEnd type="triangle" w="med" len="med"/>
          </a:ln>
          <a:effectLst/>
          <a:extLst/>
        </p:spPr>
        <p:txBody>
          <a:bodyPr rot="0" spcFirstLastPara="0" vertOverflow="overflow" horzOverflow="overflow" vert="horz" wrap="none" lIns="90000" tIns="46800" rIns="90000" bIns="46800" numCol="1" spcCol="0" rtlCol="0" fromWordArt="0" anchor="t" anchorCtr="0" forceAA="0" compatLnSpc="1">
            <a:prstTxWarp prst="textNoShape">
              <a:avLst/>
            </a:prstTxWarp>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rPr>
              <a:t>D.3. SECOND SET</a:t>
            </a:r>
            <a:r>
              <a:rPr kumimoji="0" lang="en-US" sz="1600" b="0"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rPr>
              <a:t> of Tests –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rPr>
              <a:t>Tests having good relative score</a:t>
            </a:r>
          </a:p>
        </p:txBody>
      </p:sp>
      <p:sp>
        <p:nvSpPr>
          <p:cNvPr id="23" name="TextBox 22"/>
          <p:cNvSpPr txBox="1"/>
          <p:nvPr/>
        </p:nvSpPr>
        <p:spPr>
          <a:xfrm>
            <a:off x="3944891" y="2813772"/>
            <a:ext cx="1961450" cy="430887"/>
          </a:xfrm>
          <a:prstGeom prst="rect">
            <a:avLst/>
          </a:prstGeom>
          <a:noFill/>
        </p:spPr>
        <p:txBody>
          <a:bodyPr wrap="square" rtlCol="0">
            <a:spAutoFit/>
          </a:bodyPr>
          <a:lstStyle/>
          <a:p>
            <a:r>
              <a:rPr lang="en-US" sz="1100" b="1" dirty="0">
                <a:solidFill>
                  <a:prstClr val="black">
                    <a:lumMod val="50000"/>
                    <a:lumOff val="50000"/>
                  </a:prstClr>
                </a:solidFill>
                <a:latin typeface="Tahoma" panose="020B0604030504040204" pitchFamily="34" charset="0"/>
                <a:cs typeface="+mn-cs"/>
              </a:rPr>
              <a:t>Training data set (Test </a:t>
            </a:r>
            <a:r>
              <a:rPr lang="en-US" sz="1100" b="1" dirty="0" smtClean="0">
                <a:solidFill>
                  <a:prstClr val="black">
                    <a:lumMod val="50000"/>
                    <a:lumOff val="50000"/>
                  </a:prstClr>
                </a:solidFill>
                <a:latin typeface="Tahoma" panose="020B0604030504040204" pitchFamily="34" charset="0"/>
                <a:cs typeface="+mn-cs"/>
              </a:rPr>
              <a:t>config + Coverage</a:t>
            </a:r>
            <a:r>
              <a:rPr lang="en-US" sz="1100" b="1" dirty="0">
                <a:solidFill>
                  <a:prstClr val="black">
                    <a:lumMod val="50000"/>
                    <a:lumOff val="50000"/>
                  </a:prstClr>
                </a:solidFill>
                <a:latin typeface="Tahoma" panose="020B0604030504040204" pitchFamily="34" charset="0"/>
                <a:cs typeface="+mn-cs"/>
              </a:rPr>
              <a:t>)</a:t>
            </a:r>
          </a:p>
        </p:txBody>
      </p:sp>
      <p:sp>
        <p:nvSpPr>
          <p:cNvPr id="25" name="TextBox 24"/>
          <p:cNvSpPr txBox="1"/>
          <p:nvPr/>
        </p:nvSpPr>
        <p:spPr>
          <a:xfrm>
            <a:off x="3949423" y="4818072"/>
            <a:ext cx="2104207" cy="430887"/>
          </a:xfrm>
          <a:prstGeom prst="rect">
            <a:avLst/>
          </a:prstGeom>
          <a:noFill/>
        </p:spPr>
        <p:txBody>
          <a:bodyPr wrap="square" rtlCol="0">
            <a:spAutoFit/>
          </a:bodyPr>
          <a:lstStyle/>
          <a:p>
            <a:r>
              <a:rPr lang="en-US" sz="1100" b="1" dirty="0">
                <a:solidFill>
                  <a:prstClr val="black">
                    <a:lumMod val="50000"/>
                    <a:lumOff val="50000"/>
                  </a:prstClr>
                </a:solidFill>
                <a:latin typeface="Tahoma" panose="020B0604030504040204" pitchFamily="34" charset="0"/>
                <a:cs typeface="+mn-cs"/>
              </a:rPr>
              <a:t>Test configurations scored relative to one another </a:t>
            </a:r>
          </a:p>
        </p:txBody>
      </p:sp>
      <p:cxnSp>
        <p:nvCxnSpPr>
          <p:cNvPr id="26" name="Straight Arrow Connector 25"/>
          <p:cNvCxnSpPr/>
          <p:nvPr/>
        </p:nvCxnSpPr>
        <p:spPr>
          <a:xfrm>
            <a:off x="3964403" y="4090018"/>
            <a:ext cx="3265" cy="276567"/>
          </a:xfrm>
          <a:prstGeom prst="straightConnector1">
            <a:avLst/>
          </a:prstGeom>
          <a:noFill/>
          <a:ln w="6350" cap="flat" cmpd="sng" algn="ctr">
            <a:solidFill>
              <a:sysClr val="windowText" lastClr="000000"/>
            </a:solidFill>
            <a:prstDash val="solid"/>
            <a:miter lim="800000"/>
            <a:tailEnd type="triangle"/>
          </a:ln>
          <a:effectLst/>
        </p:spPr>
      </p:cxnSp>
      <p:cxnSp>
        <p:nvCxnSpPr>
          <p:cNvPr id="27" name="Straight Arrow Connector 26"/>
          <p:cNvCxnSpPr/>
          <p:nvPr/>
        </p:nvCxnSpPr>
        <p:spPr>
          <a:xfrm>
            <a:off x="3964403" y="4713259"/>
            <a:ext cx="0" cy="665178"/>
          </a:xfrm>
          <a:prstGeom prst="straightConnector1">
            <a:avLst/>
          </a:prstGeom>
          <a:noFill/>
          <a:ln w="6350" cap="flat" cmpd="sng" algn="ctr">
            <a:solidFill>
              <a:sysClr val="windowText" lastClr="000000"/>
            </a:solidFill>
            <a:prstDash val="solid"/>
            <a:miter lim="800000"/>
            <a:tailEnd type="triangle"/>
          </a:ln>
          <a:effectLst/>
        </p:spPr>
      </p:cxnSp>
      <p:sp>
        <p:nvSpPr>
          <p:cNvPr id="28" name="TextBox 27"/>
          <p:cNvSpPr txBox="1"/>
          <p:nvPr/>
        </p:nvSpPr>
        <p:spPr>
          <a:xfrm>
            <a:off x="2555696" y="2380106"/>
            <a:ext cx="3478773" cy="276999"/>
          </a:xfrm>
          <a:prstGeom prst="rect">
            <a:avLst/>
          </a:prstGeom>
          <a:noFill/>
        </p:spPr>
        <p:txBody>
          <a:bodyPr wrap="square" rtlCol="0">
            <a:spAutoFit/>
          </a:bodyPr>
          <a:lstStyle/>
          <a:p>
            <a:r>
              <a:rPr lang="en-US" sz="1200" b="1" i="1" dirty="0">
                <a:solidFill>
                  <a:prstClr val="black"/>
                </a:solidFill>
                <a:latin typeface="Times New Roman" panose="02020603050405020304" pitchFamily="18" charset="0"/>
                <a:cs typeface="Times New Roman" panose="02020603050405020304" pitchFamily="18" charset="0"/>
              </a:rPr>
              <a:t>D. TESTS SHORTLISTED BY RELATIVE SCORE</a:t>
            </a:r>
          </a:p>
        </p:txBody>
      </p:sp>
      <p:cxnSp>
        <p:nvCxnSpPr>
          <p:cNvPr id="31" name="Straight Arrow Connector 30"/>
          <p:cNvCxnSpPr/>
          <p:nvPr/>
        </p:nvCxnSpPr>
        <p:spPr>
          <a:xfrm>
            <a:off x="3797602" y="2549487"/>
            <a:ext cx="0" cy="705937"/>
          </a:xfrm>
          <a:prstGeom prst="straightConnector1">
            <a:avLst/>
          </a:prstGeom>
          <a:noFill/>
          <a:ln w="6350" cap="flat" cmpd="sng" algn="ctr">
            <a:solidFill>
              <a:sysClr val="windowText" lastClr="000000"/>
            </a:solidFill>
            <a:prstDash val="solid"/>
            <a:miter lim="800000"/>
            <a:tailEnd type="triangle"/>
          </a:ln>
          <a:effectLst/>
        </p:spPr>
      </p:cxnSp>
      <p:sp>
        <p:nvSpPr>
          <p:cNvPr id="34" name="Content Placeholder 2"/>
          <p:cNvSpPr>
            <a:spLocks noGrp="1"/>
          </p:cNvSpPr>
          <p:nvPr>
            <p:ph idx="1"/>
          </p:nvPr>
        </p:nvSpPr>
        <p:spPr>
          <a:xfrm>
            <a:off x="457200" y="1237106"/>
            <a:ext cx="8229600" cy="1439950"/>
          </a:xfrm>
        </p:spPr>
        <p:txBody>
          <a:bodyPr>
            <a:normAutofit/>
          </a:bodyPr>
          <a:lstStyle/>
          <a:p>
            <a:r>
              <a:rPr lang="en-US" dirty="0" smtClean="0"/>
              <a:t>Grading Tests based on its coverage number</a:t>
            </a:r>
          </a:p>
          <a:p>
            <a:r>
              <a:rPr lang="en-US" dirty="0" smtClean="0"/>
              <a:t>Eliminates redundant test configurations</a:t>
            </a:r>
          </a:p>
        </p:txBody>
      </p:sp>
    </p:spTree>
    <p:extLst>
      <p:ext uri="{BB962C8B-B14F-4D97-AF65-F5344CB8AC3E}">
        <p14:creationId xmlns:p14="http://schemas.microsoft.com/office/powerpoint/2010/main" val="230946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p:bldP spid="25"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dirty="0" smtClean="0"/>
              <a:t>Background</a:t>
            </a:r>
          </a:p>
          <a:p>
            <a:r>
              <a:rPr lang="en-US" dirty="0" smtClean="0"/>
              <a:t>Machine Learning and its Flavors </a:t>
            </a:r>
          </a:p>
          <a:p>
            <a:r>
              <a:rPr lang="en-US" dirty="0" smtClean="0"/>
              <a:t>Supervised Machine Learning – Workflow</a:t>
            </a:r>
          </a:p>
          <a:p>
            <a:r>
              <a:rPr lang="en-US" dirty="0" smtClean="0"/>
              <a:t>Decision Tree</a:t>
            </a:r>
          </a:p>
          <a:p>
            <a:r>
              <a:rPr lang="en-US" dirty="0" smtClean="0"/>
              <a:t>Absolute Score and Relative Score</a:t>
            </a:r>
          </a:p>
          <a:p>
            <a:r>
              <a:rPr lang="en-US" dirty="0" smtClean="0"/>
              <a:t>Proposed Methodology </a:t>
            </a:r>
          </a:p>
          <a:p>
            <a:r>
              <a:rPr lang="en-US" dirty="0" smtClean="0"/>
              <a:t>Results</a:t>
            </a:r>
          </a:p>
          <a:p>
            <a:r>
              <a:rPr lang="en-US" dirty="0" smtClean="0"/>
              <a:t>Summary and Future work</a:t>
            </a:r>
          </a:p>
        </p:txBody>
      </p:sp>
      <p:sp>
        <p:nvSpPr>
          <p:cNvPr id="4" name="Footer Placeholder 3"/>
          <p:cNvSpPr>
            <a:spLocks noGrp="1"/>
          </p:cNvSpPr>
          <p:nvPr>
            <p:ph type="ftr" sz="quarter" idx="11"/>
          </p:nvPr>
        </p:nvSpPr>
        <p:spPr/>
        <p:txBody>
          <a:bodyPr/>
          <a:lstStyle/>
          <a:p>
            <a:r>
              <a:rPr lang="en-US"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2</a:t>
            </a:fld>
            <a:endParaRPr lang="en-US"/>
          </a:p>
        </p:txBody>
      </p:sp>
    </p:spTree>
    <p:extLst>
      <p:ext uri="{BB962C8B-B14F-4D97-AF65-F5344CB8AC3E}">
        <p14:creationId xmlns:p14="http://schemas.microsoft.com/office/powerpoint/2010/main" val="2816279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Set of Tests</a:t>
            </a:r>
            <a:endParaRPr lang="en-US" dirty="0"/>
          </a:p>
        </p:txBody>
      </p:sp>
      <p:sp>
        <p:nvSpPr>
          <p:cNvPr id="4" name="Footer Placeholder 3"/>
          <p:cNvSpPr>
            <a:spLocks noGrp="1"/>
          </p:cNvSpPr>
          <p:nvPr>
            <p:ph type="ftr" sz="quarter" idx="11"/>
          </p:nvPr>
        </p:nvSpPr>
        <p:spPr/>
        <p:txBody>
          <a:bodyPr/>
          <a:lstStyle/>
          <a:p>
            <a:r>
              <a:rPr lang="en-US"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20</a:t>
            </a:fld>
            <a:endParaRPr lang="en-US"/>
          </a:p>
        </p:txBody>
      </p:sp>
      <p:sp>
        <p:nvSpPr>
          <p:cNvPr id="20" name="Rectangle 19"/>
          <p:cNvSpPr/>
          <p:nvPr/>
        </p:nvSpPr>
        <p:spPr>
          <a:xfrm>
            <a:off x="2945404" y="2605065"/>
            <a:ext cx="3426806" cy="3503635"/>
          </a:xfrm>
          <a:prstGeom prst="rect">
            <a:avLst/>
          </a:prstGeom>
          <a:noFill/>
          <a:ln w="12700" cap="flat" cmpd="sng" algn="ctr">
            <a:solidFill>
              <a:srgbClr val="5B9BD5">
                <a:shade val="50000"/>
              </a:srgbClr>
            </a:solidFill>
            <a:prstDash val="dash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21" name="Rounded Rectangle 20"/>
          <p:cNvSpPr/>
          <p:nvPr/>
        </p:nvSpPr>
        <p:spPr>
          <a:xfrm>
            <a:off x="3024979" y="2948217"/>
            <a:ext cx="3142593" cy="3008083"/>
          </a:xfrm>
          <a:prstGeom prst="roundRect">
            <a:avLst/>
          </a:prstGeom>
          <a:solidFill>
            <a:srgbClr val="70AD47">
              <a:lumMod val="20000"/>
              <a:lumOff val="80000"/>
            </a:srgbClr>
          </a:solidFill>
          <a:ln w="635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22" name="Rectangle 21"/>
          <p:cNvSpPr/>
          <p:nvPr/>
        </p:nvSpPr>
        <p:spPr bwMode="auto">
          <a:xfrm>
            <a:off x="3322143" y="3324763"/>
            <a:ext cx="2454255" cy="833178"/>
          </a:xfrm>
          <a:prstGeom prst="rect">
            <a:avLst/>
          </a:prstGeom>
          <a:gradFill rotWithShape="1">
            <a:gsLst>
              <a:gs pos="0">
                <a:srgbClr val="70AD47">
                  <a:lumMod val="110000"/>
                  <a:satMod val="105000"/>
                  <a:tint val="67000"/>
                </a:srgbClr>
              </a:gs>
              <a:gs pos="50000">
                <a:srgbClr val="70AD47">
                  <a:lumMod val="105000"/>
                  <a:satMod val="103000"/>
                  <a:tint val="73000"/>
                </a:srgbClr>
              </a:gs>
              <a:gs pos="100000">
                <a:srgbClr val="70AD47">
                  <a:lumMod val="105000"/>
                  <a:satMod val="109000"/>
                  <a:tint val="81000"/>
                </a:srgbClr>
              </a:gs>
            </a:gsLst>
            <a:lin ang="5400000" scaled="0"/>
          </a:gradFill>
          <a:ln w="6350" cap="flat" cmpd="sng" algn="ctr">
            <a:solidFill>
              <a:srgbClr val="70AD47"/>
            </a:solidFill>
            <a:prstDash val="solid"/>
            <a:miter lim="800000"/>
            <a:headEnd type="none" w="med" len="med"/>
            <a:tailEnd type="triangle" w="med" len="med"/>
          </a:ln>
          <a:effectLst/>
          <a:extLst/>
        </p:spPr>
        <p:txBody>
          <a:bodyPr rot="0" spcFirstLastPara="0" vertOverflow="overflow" horzOverflow="overflow" vert="horz" wrap="square" lIns="90000" tIns="46800" rIns="90000" bIns="46800" numCol="1" spcCol="0" rtlCol="0" fromWordArt="0" anchor="t" anchorCtr="0" forceAA="0" compatLnSpc="1">
            <a:prstTxWarp prst="textNoShape">
              <a:avLst/>
            </a:prstTxWarp>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rPr>
              <a:t>E.1. </a:t>
            </a:r>
            <a:r>
              <a:rPr kumimoji="0" lang="en-US" sz="1600" b="0"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rPr>
              <a:t>Constrained Random Test configuration - exclusive of training data</a:t>
            </a:r>
            <a:endParaRPr kumimoji="0" lang="en-US" sz="1600" b="1"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endParaRPr>
          </a:p>
        </p:txBody>
      </p:sp>
      <p:sp>
        <p:nvSpPr>
          <p:cNvPr id="23" name="Rectangle 22"/>
          <p:cNvSpPr/>
          <p:nvPr/>
        </p:nvSpPr>
        <p:spPr bwMode="auto">
          <a:xfrm>
            <a:off x="3272339" y="4913486"/>
            <a:ext cx="2720594" cy="586957"/>
          </a:xfrm>
          <a:prstGeom prst="rect">
            <a:avLst/>
          </a:prstGeom>
          <a:gradFill rotWithShape="1">
            <a:gsLst>
              <a:gs pos="0">
                <a:srgbClr val="70AD47">
                  <a:lumMod val="110000"/>
                  <a:satMod val="105000"/>
                  <a:tint val="67000"/>
                </a:srgbClr>
              </a:gs>
              <a:gs pos="50000">
                <a:srgbClr val="70AD47">
                  <a:lumMod val="105000"/>
                  <a:satMod val="103000"/>
                  <a:tint val="73000"/>
                </a:srgbClr>
              </a:gs>
              <a:gs pos="100000">
                <a:srgbClr val="70AD47">
                  <a:lumMod val="105000"/>
                  <a:satMod val="109000"/>
                  <a:tint val="81000"/>
                </a:srgbClr>
              </a:gs>
            </a:gsLst>
            <a:lin ang="5400000" scaled="0"/>
          </a:gradFill>
          <a:ln w="6350" cap="flat" cmpd="sng" algn="ctr">
            <a:solidFill>
              <a:srgbClr val="70AD47"/>
            </a:solidFill>
            <a:prstDash val="solid"/>
            <a:miter lim="800000"/>
            <a:headEnd type="none" w="med" len="med"/>
            <a:tailEnd type="triangle" w="med" len="med"/>
          </a:ln>
          <a:effectLst/>
          <a:extLst/>
        </p:spPr>
        <p:txBody>
          <a:bodyPr rot="0" spcFirstLastPara="0" vertOverflow="overflow" horzOverflow="overflow" vert="horz" wrap="square" lIns="90000" tIns="46800" rIns="90000" bIns="46800" numCol="1" spcCol="0" rtlCol="0" fromWordArt="0" anchor="t" anchorCtr="0" forceAA="0" compatLnSpc="1">
            <a:prstTxWarp prst="textNoShape">
              <a:avLst/>
            </a:prstTxWarp>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rPr>
              <a:t>E.2. THIRD SET</a:t>
            </a:r>
            <a:r>
              <a:rPr kumimoji="0" lang="en-US" sz="1600" b="0"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rPr>
              <a:t> of Tests – Random Test configuration</a:t>
            </a:r>
          </a:p>
        </p:txBody>
      </p:sp>
      <p:sp>
        <p:nvSpPr>
          <p:cNvPr id="24" name="TextBox 23"/>
          <p:cNvSpPr txBox="1"/>
          <p:nvPr/>
        </p:nvSpPr>
        <p:spPr>
          <a:xfrm>
            <a:off x="4525924" y="4464868"/>
            <a:ext cx="1250474" cy="430887"/>
          </a:xfrm>
          <a:prstGeom prst="rect">
            <a:avLst/>
          </a:prstGeom>
          <a:noFill/>
        </p:spPr>
        <p:txBody>
          <a:bodyPr wrap="square" rtlCol="0">
            <a:spAutoFit/>
          </a:bodyPr>
          <a:lstStyle/>
          <a:p>
            <a:r>
              <a:rPr lang="en-US" sz="1100" b="1" dirty="0">
                <a:solidFill>
                  <a:prstClr val="black">
                    <a:lumMod val="50000"/>
                    <a:lumOff val="50000"/>
                  </a:prstClr>
                </a:solidFill>
                <a:latin typeface="Tahoma" panose="020B0604030504040204" pitchFamily="34" charset="0"/>
                <a:cs typeface="+mn-cs"/>
              </a:rPr>
              <a:t>Random test configuration</a:t>
            </a:r>
          </a:p>
        </p:txBody>
      </p:sp>
      <p:cxnSp>
        <p:nvCxnSpPr>
          <p:cNvPr id="25" name="Straight Arrow Connector 24"/>
          <p:cNvCxnSpPr/>
          <p:nvPr/>
        </p:nvCxnSpPr>
        <p:spPr>
          <a:xfrm>
            <a:off x="4525924" y="4188490"/>
            <a:ext cx="0" cy="707265"/>
          </a:xfrm>
          <a:prstGeom prst="straightConnector1">
            <a:avLst/>
          </a:prstGeom>
          <a:noFill/>
          <a:ln w="6350" cap="flat" cmpd="sng" algn="ctr">
            <a:solidFill>
              <a:sysClr val="windowText" lastClr="000000"/>
            </a:solidFill>
            <a:prstDash val="solid"/>
            <a:miter lim="800000"/>
            <a:tailEnd type="triangle"/>
          </a:ln>
          <a:effectLst/>
        </p:spPr>
      </p:cxnSp>
      <p:sp>
        <p:nvSpPr>
          <p:cNvPr id="26" name="TextBox 25"/>
          <p:cNvSpPr txBox="1"/>
          <p:nvPr/>
        </p:nvSpPr>
        <p:spPr>
          <a:xfrm>
            <a:off x="4537597" y="2614118"/>
            <a:ext cx="1745205" cy="276999"/>
          </a:xfrm>
          <a:prstGeom prst="rect">
            <a:avLst/>
          </a:prstGeom>
          <a:noFill/>
        </p:spPr>
        <p:txBody>
          <a:bodyPr wrap="square" rtlCol="0">
            <a:spAutoFit/>
          </a:bodyPr>
          <a:lstStyle/>
          <a:p>
            <a:r>
              <a:rPr lang="en-US" sz="1200" b="1" i="1" dirty="0" smtClean="0">
                <a:solidFill>
                  <a:prstClr val="black"/>
                </a:solidFill>
                <a:latin typeface="Times New Roman" panose="02020603050405020304" pitchFamily="18" charset="0"/>
                <a:cs typeface="Times New Roman" panose="02020603050405020304" pitchFamily="18" charset="0"/>
              </a:rPr>
              <a:t>E. RANDOM TESTS</a:t>
            </a:r>
            <a:endParaRPr lang="en-US" sz="1200" b="1" i="1" dirty="0">
              <a:solidFill>
                <a:prstClr val="black"/>
              </a:solidFill>
              <a:latin typeface="Times New Roman" panose="02020603050405020304" pitchFamily="18" charset="0"/>
              <a:cs typeface="Times New Roman" panose="02020603050405020304" pitchFamily="18" charset="0"/>
            </a:endParaRPr>
          </a:p>
        </p:txBody>
      </p:sp>
      <p:sp>
        <p:nvSpPr>
          <p:cNvPr id="27" name="TextBox 26"/>
          <p:cNvSpPr txBox="1"/>
          <p:nvPr/>
        </p:nvSpPr>
        <p:spPr>
          <a:xfrm>
            <a:off x="4455962" y="2989805"/>
            <a:ext cx="3159410" cy="261610"/>
          </a:xfrm>
          <a:prstGeom prst="rect">
            <a:avLst/>
          </a:prstGeom>
          <a:noFill/>
        </p:spPr>
        <p:txBody>
          <a:bodyPr wrap="square" rtlCol="0">
            <a:spAutoFit/>
          </a:bodyPr>
          <a:lstStyle/>
          <a:p>
            <a:r>
              <a:rPr lang="en-US" sz="1100" b="1" dirty="0">
                <a:solidFill>
                  <a:schemeClr val="tx1">
                    <a:lumMod val="50000"/>
                    <a:lumOff val="50000"/>
                  </a:schemeClr>
                </a:solidFill>
              </a:rPr>
              <a:t>Test configuration</a:t>
            </a:r>
          </a:p>
        </p:txBody>
      </p:sp>
      <p:cxnSp>
        <p:nvCxnSpPr>
          <p:cNvPr id="28" name="Straight Arrow Connector 27"/>
          <p:cNvCxnSpPr/>
          <p:nvPr/>
        </p:nvCxnSpPr>
        <p:spPr>
          <a:xfrm>
            <a:off x="4393204" y="2605065"/>
            <a:ext cx="0" cy="705937"/>
          </a:xfrm>
          <a:prstGeom prst="straightConnector1">
            <a:avLst/>
          </a:prstGeom>
          <a:noFill/>
          <a:ln w="6350" cap="flat" cmpd="sng" algn="ctr">
            <a:solidFill>
              <a:sysClr val="windowText" lastClr="000000"/>
            </a:solidFill>
            <a:prstDash val="solid"/>
            <a:miter lim="800000"/>
            <a:tailEnd type="triangle"/>
          </a:ln>
          <a:effectLst/>
        </p:spPr>
      </p:cxnSp>
      <p:sp>
        <p:nvSpPr>
          <p:cNvPr id="31" name="Content Placeholder 2"/>
          <p:cNvSpPr>
            <a:spLocks noGrp="1"/>
          </p:cNvSpPr>
          <p:nvPr>
            <p:ph idx="1"/>
          </p:nvPr>
        </p:nvSpPr>
        <p:spPr>
          <a:xfrm>
            <a:off x="457200" y="1303250"/>
            <a:ext cx="8229600" cy="1439950"/>
          </a:xfrm>
        </p:spPr>
        <p:txBody>
          <a:bodyPr>
            <a:normAutofit/>
          </a:bodyPr>
          <a:lstStyle/>
          <a:p>
            <a:r>
              <a:rPr lang="en-US" dirty="0" smtClean="0"/>
              <a:t>Few pure random test configurations - Compensates for the lag in prediction accuracy </a:t>
            </a:r>
          </a:p>
        </p:txBody>
      </p:sp>
    </p:spTree>
    <p:extLst>
      <p:ext uri="{BB962C8B-B14F-4D97-AF65-F5344CB8AC3E}">
        <p14:creationId xmlns:p14="http://schemas.microsoft.com/office/powerpoint/2010/main" val="2861482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P spid="24" grpId="0"/>
      <p:bldP spid="26" grpId="0"/>
      <p:bldP spid="2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23888"/>
            <a:ext cx="8229600" cy="1143000"/>
          </a:xfrm>
        </p:spPr>
        <p:txBody>
          <a:bodyPr/>
          <a:lstStyle/>
          <a:p>
            <a:r>
              <a:rPr lang="en-US" dirty="0" smtClean="0"/>
              <a:t>Monitor</a:t>
            </a:r>
            <a:endParaRPr lang="en-US" dirty="0"/>
          </a:p>
        </p:txBody>
      </p:sp>
      <p:sp>
        <p:nvSpPr>
          <p:cNvPr id="4" name="Footer Placeholder 3"/>
          <p:cNvSpPr>
            <a:spLocks noGrp="1"/>
          </p:cNvSpPr>
          <p:nvPr>
            <p:ph type="ftr" sz="quarter" idx="11"/>
          </p:nvPr>
        </p:nvSpPr>
        <p:spPr/>
        <p:txBody>
          <a:bodyPr/>
          <a:lstStyle/>
          <a:p>
            <a:r>
              <a:rPr lang="en-US"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21</a:t>
            </a:fld>
            <a:endParaRPr lang="en-US"/>
          </a:p>
        </p:txBody>
      </p:sp>
      <p:sp>
        <p:nvSpPr>
          <p:cNvPr id="15" name="Rectangle 14"/>
          <p:cNvSpPr/>
          <p:nvPr/>
        </p:nvSpPr>
        <p:spPr>
          <a:xfrm>
            <a:off x="685800" y="4495800"/>
            <a:ext cx="8139232" cy="1074906"/>
          </a:xfrm>
          <a:prstGeom prst="rect">
            <a:avLst/>
          </a:prstGeom>
          <a:noFill/>
          <a:ln w="12700" cap="flat" cmpd="sng" algn="ctr">
            <a:solidFill>
              <a:srgbClr val="5B9BD5">
                <a:shade val="50000"/>
              </a:srgbClr>
            </a:solidFill>
            <a:prstDash val="dash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16" name="Rounded Rectangle 15"/>
          <p:cNvSpPr/>
          <p:nvPr/>
        </p:nvSpPr>
        <p:spPr>
          <a:xfrm>
            <a:off x="901432" y="4563207"/>
            <a:ext cx="7437044" cy="785377"/>
          </a:xfrm>
          <a:prstGeom prst="roundRect">
            <a:avLst/>
          </a:prstGeom>
          <a:solidFill>
            <a:srgbClr val="FFC000">
              <a:lumMod val="20000"/>
              <a:lumOff val="80000"/>
            </a:srgb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smtClean="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17" name="Rectangle 16"/>
          <p:cNvSpPr/>
          <p:nvPr/>
        </p:nvSpPr>
        <p:spPr bwMode="auto">
          <a:xfrm>
            <a:off x="6072246" y="4810443"/>
            <a:ext cx="1826966" cy="340735"/>
          </a:xfrm>
          <a:prstGeom prst="rect">
            <a:avLst/>
          </a:prstGeom>
          <a:solidFill>
            <a:srgbClr val="FFC000"/>
          </a:solidFill>
          <a:ln w="25400" cap="sq" cmpd="sng" algn="ctr">
            <a:solidFill>
              <a:sysClr val="windowText" lastClr="000000"/>
            </a:solidFill>
            <a:prstDash val="solid"/>
            <a:round/>
            <a:headEnd type="none" w="med" len="med"/>
            <a:tailEnd type="triangle" w="med" len="med"/>
          </a:ln>
          <a:effectLst/>
          <a:extLst/>
        </p:spPr>
        <p:txBody>
          <a:bodyPr rot="0" spcFirstLastPara="0" vertOverflow="overflow" horzOverflow="overflow" vert="horz" wrap="square" lIns="90000" tIns="46800" rIns="90000" bIns="46800" numCol="1" spcCol="0" rtlCol="0" fromWordArt="0" anchor="t" anchorCtr="0" forceAA="0" compatLnSpc="1">
            <a:prstTxWarp prst="textNoShape">
              <a:avLst/>
            </a:prstTxWarp>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black"/>
                </a:solidFill>
                <a:effectLst/>
                <a:uLnTx/>
                <a:uFillTx/>
                <a:latin typeface="Calibri" panose="020F0502020204030204" pitchFamily="34" charset="0"/>
                <a:ea typeface="Tahoma" panose="020B0604030504040204" pitchFamily="34" charset="0"/>
                <a:cs typeface="Calibri" panose="020F0502020204030204" pitchFamily="34" charset="0"/>
              </a:rPr>
              <a:t>F.1. </a:t>
            </a:r>
            <a:r>
              <a:rPr kumimoji="0" lang="en-US" sz="1600" b="0" i="0" u="none" strike="noStrike" kern="0" cap="none" spc="0" normalizeH="0" baseline="0" noProof="0" dirty="0" smtClean="0">
                <a:ln>
                  <a:noFill/>
                </a:ln>
                <a:solidFill>
                  <a:prstClr val="black"/>
                </a:solidFill>
                <a:effectLst/>
                <a:uLnTx/>
                <a:uFillTx/>
                <a:latin typeface="Calibri" panose="020F0502020204030204" pitchFamily="34" charset="0"/>
                <a:ea typeface="Tahoma" panose="020B0604030504040204" pitchFamily="34" charset="0"/>
                <a:cs typeface="Calibri" panose="020F0502020204030204" pitchFamily="34" charset="0"/>
              </a:rPr>
              <a:t>Final Test Suite</a:t>
            </a:r>
          </a:p>
        </p:txBody>
      </p:sp>
      <p:sp>
        <p:nvSpPr>
          <p:cNvPr id="18" name="Rectangle 17"/>
          <p:cNvSpPr/>
          <p:nvPr/>
        </p:nvSpPr>
        <p:spPr bwMode="auto">
          <a:xfrm>
            <a:off x="4257970" y="4810443"/>
            <a:ext cx="1475359" cy="340735"/>
          </a:xfrm>
          <a:prstGeom prst="rect">
            <a:avLst/>
          </a:prstGeom>
          <a:solidFill>
            <a:srgbClr val="FFC000"/>
          </a:solidFill>
          <a:ln w="25400" cap="sq" cmpd="sng" algn="ctr">
            <a:solidFill>
              <a:sysClr val="windowText" lastClr="000000"/>
            </a:solidFill>
            <a:prstDash val="solid"/>
            <a:round/>
            <a:headEnd type="none" w="med" len="med"/>
            <a:tailEnd type="triangle" w="med" len="med"/>
          </a:ln>
          <a:effectLst/>
          <a:extLst/>
        </p:spPr>
        <p:txBody>
          <a:bodyPr rot="0" spcFirstLastPara="0" vertOverflow="overflow" horzOverflow="overflow" vert="horz" wrap="square" lIns="90000" tIns="46800" rIns="90000" bIns="46800" numCol="1" spcCol="0" rtlCol="0" fromWordArt="0" anchor="t" anchorCtr="0" forceAA="0" compatLnSpc="1">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black"/>
                </a:solidFill>
                <a:effectLst/>
                <a:uLnTx/>
                <a:uFillTx/>
                <a:latin typeface="Calibri" panose="020F0502020204030204" pitchFamily="34" charset="0"/>
                <a:ea typeface="Tahoma" panose="020B0604030504040204" pitchFamily="34" charset="0"/>
                <a:cs typeface="Calibri" panose="020F0502020204030204" pitchFamily="34" charset="0"/>
              </a:rPr>
              <a:t>F.2. </a:t>
            </a:r>
            <a:r>
              <a:rPr kumimoji="0" lang="en-US" sz="1600" b="0" i="0" u="none" strike="noStrike" kern="0" cap="none" spc="0" normalizeH="0" baseline="0" noProof="0" dirty="0" smtClean="0">
                <a:ln>
                  <a:noFill/>
                </a:ln>
                <a:solidFill>
                  <a:prstClr val="black"/>
                </a:solidFill>
                <a:effectLst/>
                <a:uLnTx/>
                <a:uFillTx/>
                <a:latin typeface="Calibri" panose="020F0502020204030204" pitchFamily="34" charset="0"/>
                <a:ea typeface="Tahoma" panose="020B0604030504040204" pitchFamily="34" charset="0"/>
                <a:cs typeface="Calibri" panose="020F0502020204030204" pitchFamily="34" charset="0"/>
              </a:rPr>
              <a:t>Regression</a:t>
            </a:r>
          </a:p>
        </p:txBody>
      </p:sp>
      <p:sp>
        <p:nvSpPr>
          <p:cNvPr id="19" name="Rectangle 18"/>
          <p:cNvSpPr/>
          <p:nvPr/>
        </p:nvSpPr>
        <p:spPr bwMode="auto">
          <a:xfrm>
            <a:off x="1585319" y="4804504"/>
            <a:ext cx="1651192" cy="340735"/>
          </a:xfrm>
          <a:prstGeom prst="rect">
            <a:avLst/>
          </a:prstGeom>
          <a:solidFill>
            <a:srgbClr val="FFC000"/>
          </a:solidFill>
          <a:ln w="25400" cap="sq" cmpd="sng" algn="ctr">
            <a:solidFill>
              <a:sysClr val="windowText" lastClr="000000"/>
            </a:solidFill>
            <a:prstDash val="solid"/>
            <a:round/>
            <a:headEnd type="none" w="med" len="med"/>
            <a:tailEnd type="triangle" w="med" len="med"/>
          </a:ln>
          <a:effectLst/>
          <a:extLst/>
        </p:spPr>
        <p:txBody>
          <a:bodyPr rot="0" spcFirstLastPara="0" vertOverflow="overflow" horzOverflow="overflow" vert="horz" wrap="square" lIns="90000" tIns="46800" rIns="90000" bIns="46800" numCol="1" spcCol="0" rtlCol="0" fromWordArt="0" anchor="t" anchorCtr="0" forceAA="0" compatLnSpc="1">
            <a:prstTxWarp prst="textNoShape">
              <a:avLst/>
            </a:prstTxWarp>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alibri" panose="020F0502020204030204" pitchFamily="34" charset="0"/>
                <a:ea typeface="Tahoma" panose="020B0604030504040204" pitchFamily="34" charset="0"/>
                <a:cs typeface="Calibri" panose="020F0502020204030204" pitchFamily="34" charset="0"/>
              </a:rPr>
              <a:t> </a:t>
            </a:r>
            <a:r>
              <a:rPr kumimoji="0" lang="en-US" sz="1600" b="1" i="0" u="none" strike="noStrike" kern="0" cap="none" spc="0" normalizeH="0" baseline="0" noProof="0" dirty="0" smtClean="0">
                <a:ln>
                  <a:noFill/>
                </a:ln>
                <a:solidFill>
                  <a:prstClr val="black"/>
                </a:solidFill>
                <a:effectLst/>
                <a:uLnTx/>
                <a:uFillTx/>
                <a:latin typeface="Calibri" panose="020F0502020204030204" pitchFamily="34" charset="0"/>
                <a:ea typeface="Tahoma" panose="020B0604030504040204" pitchFamily="34" charset="0"/>
                <a:cs typeface="Calibri" panose="020F0502020204030204" pitchFamily="34" charset="0"/>
              </a:rPr>
              <a:t>F.3. </a:t>
            </a:r>
            <a:r>
              <a:rPr kumimoji="0" lang="en-US" sz="1600" b="0" i="0" u="none" strike="noStrike" kern="0" cap="none" spc="0" normalizeH="0" baseline="0" noProof="0" dirty="0" smtClean="0">
                <a:ln>
                  <a:noFill/>
                </a:ln>
                <a:solidFill>
                  <a:prstClr val="black"/>
                </a:solidFill>
                <a:effectLst/>
                <a:uLnTx/>
                <a:uFillTx/>
                <a:latin typeface="Calibri" panose="020F0502020204030204" pitchFamily="34" charset="0"/>
                <a:ea typeface="Tahoma" panose="020B0604030504040204" pitchFamily="34" charset="0"/>
                <a:cs typeface="Calibri" panose="020F0502020204030204" pitchFamily="34" charset="0"/>
              </a:rPr>
              <a:t>Monitor</a:t>
            </a:r>
          </a:p>
        </p:txBody>
      </p:sp>
      <p:sp>
        <p:nvSpPr>
          <p:cNvPr id="20" name="TextBox 19"/>
          <p:cNvSpPr txBox="1"/>
          <p:nvPr/>
        </p:nvSpPr>
        <p:spPr>
          <a:xfrm>
            <a:off x="2832095" y="4733529"/>
            <a:ext cx="1896936" cy="430887"/>
          </a:xfrm>
          <a:prstGeom prst="rect">
            <a:avLst/>
          </a:prstGeom>
          <a:noFill/>
        </p:spPr>
        <p:txBody>
          <a:bodyPr wrap="square" rtlCol="0">
            <a:spAutoFit/>
          </a:bodyPr>
          <a:lstStyle/>
          <a:p>
            <a:pPr algn="ctr"/>
            <a:r>
              <a:rPr lang="en-US" sz="1100" b="1" dirty="0">
                <a:solidFill>
                  <a:prstClr val="black">
                    <a:lumMod val="50000"/>
                    <a:lumOff val="50000"/>
                  </a:prstClr>
                </a:solidFill>
                <a:latin typeface="Tahoma" panose="020B0604030504040204" pitchFamily="34" charset="0"/>
                <a:cs typeface="+mn-cs"/>
              </a:rPr>
              <a:t>Coverage </a:t>
            </a:r>
            <a:endParaRPr lang="en-US" sz="1100" b="1" dirty="0" smtClean="0">
              <a:solidFill>
                <a:prstClr val="black">
                  <a:lumMod val="50000"/>
                  <a:lumOff val="50000"/>
                </a:prstClr>
              </a:solidFill>
              <a:latin typeface="Tahoma" panose="020B0604030504040204" pitchFamily="34" charset="0"/>
              <a:cs typeface="+mn-cs"/>
            </a:endParaRPr>
          </a:p>
          <a:p>
            <a:pPr algn="ctr"/>
            <a:r>
              <a:rPr lang="en-US" sz="1100" b="1" dirty="0" smtClean="0">
                <a:solidFill>
                  <a:prstClr val="black">
                    <a:lumMod val="50000"/>
                    <a:lumOff val="50000"/>
                  </a:prstClr>
                </a:solidFill>
                <a:latin typeface="Tahoma" panose="020B0604030504040204" pitchFamily="34" charset="0"/>
                <a:cs typeface="+mn-cs"/>
              </a:rPr>
              <a:t>+Results</a:t>
            </a:r>
            <a:endParaRPr lang="en-US" sz="1100" b="1" dirty="0">
              <a:solidFill>
                <a:prstClr val="black">
                  <a:lumMod val="50000"/>
                  <a:lumOff val="50000"/>
                </a:prstClr>
              </a:solidFill>
              <a:latin typeface="Tahoma" panose="020B0604030504040204" pitchFamily="34" charset="0"/>
              <a:cs typeface="+mn-cs"/>
            </a:endParaRPr>
          </a:p>
        </p:txBody>
      </p:sp>
      <p:cxnSp>
        <p:nvCxnSpPr>
          <p:cNvPr id="21" name="Straight Arrow Connector 20"/>
          <p:cNvCxnSpPr/>
          <p:nvPr/>
        </p:nvCxnSpPr>
        <p:spPr>
          <a:xfrm flipH="1">
            <a:off x="3218524" y="4948972"/>
            <a:ext cx="1039447" cy="0"/>
          </a:xfrm>
          <a:prstGeom prst="straightConnector1">
            <a:avLst/>
          </a:prstGeom>
          <a:noFill/>
          <a:ln w="6350" cap="flat" cmpd="sng" algn="ctr">
            <a:solidFill>
              <a:sysClr val="windowText" lastClr="000000"/>
            </a:solidFill>
            <a:prstDash val="solid"/>
            <a:miter lim="800000"/>
            <a:tailEnd type="triangle"/>
          </a:ln>
          <a:effectLst/>
        </p:spPr>
      </p:cxnSp>
      <p:cxnSp>
        <p:nvCxnSpPr>
          <p:cNvPr id="22" name="Straight Arrow Connector 21"/>
          <p:cNvCxnSpPr>
            <a:endCxn id="18" idx="3"/>
          </p:cNvCxnSpPr>
          <p:nvPr/>
        </p:nvCxnSpPr>
        <p:spPr>
          <a:xfrm flipH="1">
            <a:off x="5733329" y="4980810"/>
            <a:ext cx="424494" cy="1"/>
          </a:xfrm>
          <a:prstGeom prst="straightConnector1">
            <a:avLst/>
          </a:prstGeom>
          <a:noFill/>
          <a:ln w="6350" cap="flat" cmpd="sng" algn="ctr">
            <a:solidFill>
              <a:sysClr val="windowText" lastClr="000000"/>
            </a:solidFill>
            <a:prstDash val="solid"/>
            <a:miter lim="800000"/>
            <a:tailEnd type="triangle"/>
          </a:ln>
          <a:effectLst/>
        </p:spPr>
      </p:cxnSp>
      <p:sp>
        <p:nvSpPr>
          <p:cNvPr id="23" name="TextBox 22"/>
          <p:cNvSpPr txBox="1"/>
          <p:nvPr/>
        </p:nvSpPr>
        <p:spPr>
          <a:xfrm>
            <a:off x="4327041" y="5334645"/>
            <a:ext cx="1745205" cy="276999"/>
          </a:xfrm>
          <a:prstGeom prst="rect">
            <a:avLst/>
          </a:prstGeom>
          <a:noFill/>
        </p:spPr>
        <p:txBody>
          <a:bodyPr wrap="square" rtlCol="0">
            <a:spAutoFit/>
          </a:bodyPr>
          <a:lstStyle/>
          <a:p>
            <a:r>
              <a:rPr lang="en-US" sz="1200" b="1" i="1" dirty="0" smtClean="0">
                <a:solidFill>
                  <a:prstClr val="black"/>
                </a:solidFill>
                <a:latin typeface="Times New Roman" panose="02020603050405020304" pitchFamily="18" charset="0"/>
                <a:cs typeface="Times New Roman" panose="02020603050405020304" pitchFamily="18" charset="0"/>
              </a:rPr>
              <a:t>F. MONITOR</a:t>
            </a:r>
            <a:endParaRPr lang="en-US" sz="1200" b="1" i="1" dirty="0">
              <a:solidFill>
                <a:prstClr val="black"/>
              </a:solidFill>
              <a:latin typeface="Times New Roman" panose="02020603050405020304" pitchFamily="18" charset="0"/>
              <a:cs typeface="Times New Roman" panose="02020603050405020304" pitchFamily="18" charset="0"/>
            </a:endParaRPr>
          </a:p>
        </p:txBody>
      </p:sp>
      <p:sp>
        <p:nvSpPr>
          <p:cNvPr id="24" name="Content Placeholder 2"/>
          <p:cNvSpPr>
            <a:spLocks noGrp="1"/>
          </p:cNvSpPr>
          <p:nvPr>
            <p:ph idx="1"/>
          </p:nvPr>
        </p:nvSpPr>
        <p:spPr>
          <a:xfrm>
            <a:off x="457200" y="1303249"/>
            <a:ext cx="8229600" cy="2838717"/>
          </a:xfrm>
        </p:spPr>
        <p:txBody>
          <a:bodyPr>
            <a:normAutofit/>
          </a:bodyPr>
          <a:lstStyle/>
          <a:p>
            <a:r>
              <a:rPr lang="en-US" dirty="0" smtClean="0"/>
              <a:t>Test Suite = Predicted tests + Shortlisted tests + Random tests</a:t>
            </a:r>
          </a:p>
          <a:p>
            <a:r>
              <a:rPr lang="en-US" dirty="0" smtClean="0"/>
              <a:t>Monitor Functionality- Observes coverage progress</a:t>
            </a:r>
          </a:p>
          <a:p>
            <a:pPr lvl="1"/>
            <a:r>
              <a:rPr lang="en-US" dirty="0" smtClean="0"/>
              <a:t>Over constrained</a:t>
            </a:r>
          </a:p>
          <a:p>
            <a:pPr lvl="1"/>
            <a:r>
              <a:rPr lang="en-US" dirty="0" smtClean="0"/>
              <a:t>Stumbled on a Bug</a:t>
            </a:r>
          </a:p>
          <a:p>
            <a:pPr lvl="1"/>
            <a:r>
              <a:rPr lang="en-US" dirty="0" smtClean="0"/>
              <a:t>Model to be re-trained  </a:t>
            </a:r>
          </a:p>
          <a:p>
            <a:pPr lvl="1"/>
            <a:endParaRPr lang="en-US" dirty="0" smtClean="0"/>
          </a:p>
        </p:txBody>
      </p:sp>
      <p:cxnSp>
        <p:nvCxnSpPr>
          <p:cNvPr id="26" name="Straight Arrow Connector 25"/>
          <p:cNvCxnSpPr/>
          <p:nvPr/>
        </p:nvCxnSpPr>
        <p:spPr>
          <a:xfrm>
            <a:off x="6934200" y="4141966"/>
            <a:ext cx="0" cy="6625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7" name="TextBox 26"/>
          <p:cNvSpPr txBox="1"/>
          <p:nvPr/>
        </p:nvSpPr>
        <p:spPr>
          <a:xfrm>
            <a:off x="6934200" y="4101028"/>
            <a:ext cx="2117248" cy="430887"/>
          </a:xfrm>
          <a:prstGeom prst="rect">
            <a:avLst/>
          </a:prstGeom>
          <a:noFill/>
        </p:spPr>
        <p:txBody>
          <a:bodyPr wrap="square" rtlCol="0">
            <a:spAutoFit/>
          </a:bodyPr>
          <a:lstStyle/>
          <a:p>
            <a:r>
              <a:rPr lang="en-US" sz="1100" dirty="0"/>
              <a:t>Predicted tests + Shortlisted tests + Random tests</a:t>
            </a:r>
            <a:endParaRPr lang="en-US" sz="1100" b="1" dirty="0">
              <a:solidFill>
                <a:prstClr val="black">
                  <a:lumMod val="50000"/>
                  <a:lumOff val="50000"/>
                </a:prstClr>
              </a:solidFill>
              <a:latin typeface="Tahoma" panose="020B0604030504040204" pitchFamily="34" charset="0"/>
              <a:cs typeface="+mn-cs"/>
            </a:endParaRPr>
          </a:p>
        </p:txBody>
      </p:sp>
    </p:spTree>
    <p:extLst>
      <p:ext uri="{BB962C8B-B14F-4D97-AF65-F5344CB8AC3E}">
        <p14:creationId xmlns:p14="http://schemas.microsoft.com/office/powerpoint/2010/main" val="3621761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4">
                                            <p:txEl>
                                              <p:pRg st="1" end="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4">
                                            <p:txEl>
                                              <p:pRg st="2" end="2"/>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4">
                                            <p:txEl>
                                              <p:pRg st="3" end="3"/>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P spid="20" grpId="0"/>
      <p:bldP spid="23" grpId="0"/>
      <p:bldP spid="2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Rounded Rectangle 244"/>
          <p:cNvSpPr/>
          <p:nvPr/>
        </p:nvSpPr>
        <p:spPr>
          <a:xfrm>
            <a:off x="1426930" y="5424357"/>
            <a:ext cx="4745269" cy="505472"/>
          </a:xfrm>
          <a:prstGeom prst="roundRect">
            <a:avLst/>
          </a:prstGeom>
          <a:solidFill>
            <a:srgbClr val="FFC000">
              <a:lumMod val="20000"/>
              <a:lumOff val="80000"/>
            </a:srgb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smtClean="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196" name="Rounded Rectangle 195"/>
          <p:cNvSpPr/>
          <p:nvPr/>
        </p:nvSpPr>
        <p:spPr>
          <a:xfrm>
            <a:off x="6662511" y="2504021"/>
            <a:ext cx="2194108" cy="2583962"/>
          </a:xfrm>
          <a:prstGeom prst="roundRect">
            <a:avLst/>
          </a:prstGeom>
          <a:solidFill>
            <a:srgbClr val="70AD47">
              <a:lumMod val="20000"/>
              <a:lumOff val="80000"/>
            </a:srgbClr>
          </a:solidFill>
          <a:ln w="635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194" name="Rounded Rectangle 193"/>
          <p:cNvSpPr/>
          <p:nvPr/>
        </p:nvSpPr>
        <p:spPr>
          <a:xfrm>
            <a:off x="4165124" y="2550204"/>
            <a:ext cx="2332657" cy="2555197"/>
          </a:xfrm>
          <a:prstGeom prst="roundRect">
            <a:avLst/>
          </a:prstGeom>
          <a:solidFill>
            <a:srgbClr val="5B9BD5">
              <a:lumMod val="20000"/>
              <a:lumOff val="80000"/>
            </a:srgbClr>
          </a:solidFill>
          <a:ln w="12700" cap="flat" cmpd="sng" algn="ctr">
            <a:solidFill>
              <a:srgbClr val="5B9BD5">
                <a:lumMod val="7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smtClean="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191" name="Rounded Rectangle 190"/>
          <p:cNvSpPr/>
          <p:nvPr/>
        </p:nvSpPr>
        <p:spPr>
          <a:xfrm>
            <a:off x="564945" y="2542217"/>
            <a:ext cx="3422974" cy="2563184"/>
          </a:xfrm>
          <a:prstGeom prst="roundRect">
            <a:avLst/>
          </a:prstGeom>
          <a:solidFill>
            <a:srgbClr val="ED7D31">
              <a:lumMod val="20000"/>
              <a:lumOff val="80000"/>
            </a:srgbClr>
          </a:solidFill>
          <a:ln w="6350" cap="flat" cmpd="sng" algn="ctr">
            <a:solidFill>
              <a:srgbClr val="ED7D31">
                <a:lumMod val="60000"/>
                <a:lumOff val="4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2" name="Title 1"/>
          <p:cNvSpPr>
            <a:spLocks noGrp="1"/>
          </p:cNvSpPr>
          <p:nvPr>
            <p:ph type="title"/>
          </p:nvPr>
        </p:nvSpPr>
        <p:spPr/>
        <p:txBody>
          <a:bodyPr>
            <a:normAutofit/>
          </a:bodyPr>
          <a:lstStyle/>
          <a:p>
            <a:r>
              <a:rPr lang="en-US" dirty="0" smtClean="0"/>
              <a:t>Proposed Methodology</a:t>
            </a:r>
            <a:endParaRPr lang="en-US" dirty="0"/>
          </a:p>
        </p:txBody>
      </p:sp>
      <p:sp>
        <p:nvSpPr>
          <p:cNvPr id="4" name="Footer Placeholder 3"/>
          <p:cNvSpPr>
            <a:spLocks noGrp="1"/>
          </p:cNvSpPr>
          <p:nvPr>
            <p:ph type="ftr" sz="quarter" idx="11"/>
          </p:nvPr>
        </p:nvSpPr>
        <p:spPr/>
        <p:txBody>
          <a:bodyPr/>
          <a:lstStyle/>
          <a:p>
            <a:r>
              <a:rPr lang="en-US"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22</a:t>
            </a:fld>
            <a:endParaRPr lang="en-US" dirty="0"/>
          </a:p>
        </p:txBody>
      </p:sp>
      <p:sp>
        <p:nvSpPr>
          <p:cNvPr id="139" name="Rectangle 138"/>
          <p:cNvSpPr/>
          <p:nvPr/>
        </p:nvSpPr>
        <p:spPr>
          <a:xfrm>
            <a:off x="4128930" y="1234903"/>
            <a:ext cx="891644" cy="358259"/>
          </a:xfrm>
          <a:prstGeom prst="rect">
            <a:avLst/>
          </a:prstGeom>
          <a:gradFill rotWithShape="1">
            <a:gsLst>
              <a:gs pos="0">
                <a:srgbClr val="A5A5A5">
                  <a:lumMod val="110000"/>
                  <a:satMod val="105000"/>
                  <a:tint val="67000"/>
                </a:srgbClr>
              </a:gs>
              <a:gs pos="50000">
                <a:srgbClr val="A5A5A5">
                  <a:lumMod val="105000"/>
                  <a:satMod val="103000"/>
                  <a:tint val="73000"/>
                </a:srgbClr>
              </a:gs>
              <a:gs pos="100000">
                <a:srgbClr val="A5A5A5">
                  <a:lumMod val="105000"/>
                  <a:satMod val="109000"/>
                  <a:tint val="81000"/>
                </a:srgbClr>
              </a:gs>
            </a:gsLst>
            <a:lin ang="5400000" scaled="0"/>
          </a:gradFill>
          <a:ln w="6350" cap="flat" cmpd="sng" algn="ctr">
            <a:solidFill>
              <a:srgbClr val="A5A5A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rPr>
              <a:t>A</a:t>
            </a:r>
            <a:r>
              <a:rPr kumimoji="0" lang="en-US" sz="1100" b="0"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rPr>
              <a:t>. Initial Regression</a:t>
            </a:r>
          </a:p>
        </p:txBody>
      </p:sp>
      <p:sp>
        <p:nvSpPr>
          <p:cNvPr id="141" name="Rectangle 140"/>
          <p:cNvSpPr/>
          <p:nvPr/>
        </p:nvSpPr>
        <p:spPr bwMode="auto">
          <a:xfrm>
            <a:off x="3916930" y="1837427"/>
            <a:ext cx="1408444" cy="402291"/>
          </a:xfrm>
          <a:prstGeom prst="rect">
            <a:avLst/>
          </a:prstGeom>
          <a:gradFill rotWithShape="1">
            <a:gsLst>
              <a:gs pos="0">
                <a:srgbClr val="A5A5A5">
                  <a:lumMod val="110000"/>
                  <a:satMod val="105000"/>
                  <a:tint val="67000"/>
                </a:srgbClr>
              </a:gs>
              <a:gs pos="50000">
                <a:srgbClr val="A5A5A5">
                  <a:lumMod val="105000"/>
                  <a:satMod val="103000"/>
                  <a:tint val="73000"/>
                </a:srgbClr>
              </a:gs>
              <a:gs pos="100000">
                <a:srgbClr val="A5A5A5">
                  <a:lumMod val="105000"/>
                  <a:satMod val="109000"/>
                  <a:tint val="81000"/>
                </a:srgbClr>
              </a:gs>
            </a:gsLst>
            <a:lin ang="5400000" scaled="0"/>
          </a:gradFill>
          <a:ln w="6350" cap="flat" cmpd="sng" algn="ctr">
            <a:solidFill>
              <a:srgbClr val="A5A5A5"/>
            </a:solidFill>
            <a:prstDash val="solid"/>
            <a:miter lim="800000"/>
            <a:headEnd type="none" w="med" len="med"/>
            <a:tailEnd type="triangle" w="med" len="med"/>
          </a:ln>
          <a:effectLst/>
          <a:extLst/>
        </p:spPr>
        <p:txBody>
          <a:bodyPr rot="0" spcFirstLastPara="0" vertOverflow="overflow" horzOverflow="overflow" vert="horz" wrap="square" lIns="90000" tIns="46800" rIns="90000" bIns="46800" numCol="1" spcCol="0" rtlCol="0" fromWordArt="0" anchor="t" anchorCtr="0" forceAA="0" compatLnSpc="1">
            <a:prstTxWarp prst="textNoShape">
              <a:avLst/>
            </a:prstTxWarp>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rPr>
              <a:t>B. </a:t>
            </a:r>
            <a:r>
              <a:rPr kumimoji="0" lang="en-US" sz="1000" b="0" i="0" u="none" strike="noStrike" kern="0" cap="none" spc="0" normalizeH="0" baseline="0" noProof="0" dirty="0" smtClean="0">
                <a:ln>
                  <a:noFill/>
                </a:ln>
                <a:solidFill>
                  <a:prstClr val="black"/>
                </a:solidFill>
                <a:effectLst/>
                <a:uLnTx/>
                <a:uFillTx/>
                <a:latin typeface="Calibri" panose="020F0502020204030204"/>
                <a:cs typeface="Calibri" panose="020F0502020204030204" pitchFamily="34" charset="0"/>
              </a:rPr>
              <a:t>Accumulated Data set after regression</a:t>
            </a:r>
          </a:p>
        </p:txBody>
      </p:sp>
      <p:cxnSp>
        <p:nvCxnSpPr>
          <p:cNvPr id="143" name="Straight Arrow Connector 142"/>
          <p:cNvCxnSpPr/>
          <p:nvPr/>
        </p:nvCxnSpPr>
        <p:spPr>
          <a:xfrm flipH="1">
            <a:off x="4563291" y="1593162"/>
            <a:ext cx="2752" cy="24426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4" name="Rectangle 143"/>
          <p:cNvSpPr/>
          <p:nvPr/>
        </p:nvSpPr>
        <p:spPr>
          <a:xfrm>
            <a:off x="533401" y="2323001"/>
            <a:ext cx="3505200" cy="2858599"/>
          </a:xfrm>
          <a:prstGeom prst="rect">
            <a:avLst/>
          </a:prstGeom>
          <a:noFill/>
          <a:ln w="9525">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p:cNvSpPr/>
          <p:nvPr/>
        </p:nvSpPr>
        <p:spPr>
          <a:xfrm>
            <a:off x="4111513" y="2323001"/>
            <a:ext cx="2424269" cy="2841181"/>
          </a:xfrm>
          <a:prstGeom prst="rect">
            <a:avLst/>
          </a:prstGeom>
          <a:noFill/>
          <a:ln w="9525">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p:cNvSpPr/>
          <p:nvPr/>
        </p:nvSpPr>
        <p:spPr>
          <a:xfrm>
            <a:off x="6608695" y="2323001"/>
            <a:ext cx="2306705" cy="2832471"/>
          </a:xfrm>
          <a:prstGeom prst="rect">
            <a:avLst/>
          </a:prstGeom>
          <a:noFill/>
          <a:ln w="9525">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51"/>
          <p:cNvSpPr/>
          <p:nvPr/>
        </p:nvSpPr>
        <p:spPr bwMode="auto">
          <a:xfrm>
            <a:off x="905691" y="3006636"/>
            <a:ext cx="1676400" cy="556179"/>
          </a:xfrm>
          <a:prstGeom prst="rect">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headEnd type="none" w="med" len="med"/>
            <a:tailEnd type="triangle" w="med" len="med"/>
          </a:ln>
          <a:effectLst/>
          <a:extLst/>
        </p:spPr>
        <p:txBody>
          <a:bodyPr rot="0" spcFirstLastPara="0" vertOverflow="overflow" horzOverflow="overflow" vert="horz" wrap="square" lIns="90000" tIns="46800" rIns="90000" bIns="46800" numCol="1" spcCol="0" rtlCol="0" fromWordArt="0" anchor="t" anchorCtr="0" forceAA="0" compatLnSpc="1">
            <a:prstTxWarp prst="textNoShape">
              <a:avLst/>
            </a:prstTxWarp>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rPr>
              <a:t>C.1. </a:t>
            </a:r>
            <a:r>
              <a:rPr kumimoji="0" lang="en-US" sz="1000" b="0"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rPr>
              <a:t>Constrained Random Test configuration - exclusive of training data</a:t>
            </a:r>
            <a:endParaRPr kumimoji="0" lang="en-US" sz="1000" b="1"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endParaRPr>
          </a:p>
        </p:txBody>
      </p:sp>
      <p:sp>
        <p:nvSpPr>
          <p:cNvPr id="154" name="Rectangle 153"/>
          <p:cNvSpPr/>
          <p:nvPr/>
        </p:nvSpPr>
        <p:spPr bwMode="auto">
          <a:xfrm>
            <a:off x="2742111" y="2997927"/>
            <a:ext cx="1100960" cy="569732"/>
          </a:xfrm>
          <a:prstGeom prst="rect">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headEnd type="none" w="med" len="med"/>
            <a:tailEnd type="triangle" w="med" len="med"/>
          </a:ln>
          <a:effectLst/>
          <a:extLst/>
        </p:spPr>
        <p:txBody>
          <a:bodyPr rot="0" spcFirstLastPara="0" vertOverflow="overflow" horzOverflow="overflow" vert="horz" wrap="square" lIns="90000" tIns="46800" rIns="90000" bIns="468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rPr>
              <a:t>C.2. </a:t>
            </a:r>
            <a:r>
              <a:rPr kumimoji="0" lang="en-US" sz="1000" b="0"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rPr>
              <a:t>Absolute Score</a:t>
            </a:r>
          </a:p>
        </p:txBody>
      </p:sp>
      <p:sp>
        <p:nvSpPr>
          <p:cNvPr id="156" name="Rectangle 155"/>
          <p:cNvSpPr/>
          <p:nvPr/>
        </p:nvSpPr>
        <p:spPr bwMode="auto">
          <a:xfrm>
            <a:off x="1579494" y="3910146"/>
            <a:ext cx="1468505" cy="402291"/>
          </a:xfrm>
          <a:prstGeom prst="rect">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headEnd type="none" w="med" len="med"/>
            <a:tailEnd type="triangle" w="med" len="med"/>
          </a:ln>
          <a:effectLst/>
          <a:extLst/>
        </p:spPr>
        <p:txBody>
          <a:bodyPr rot="0" spcFirstLastPara="0" vertOverflow="overflow" horzOverflow="overflow" vert="horz" wrap="square" lIns="90000" tIns="46800" rIns="90000" bIns="46800" numCol="1" spcCol="0" rtlCol="0" fromWordArt="0" anchor="t" anchorCtr="0" forceAA="0" compatLnSpc="1">
            <a:prstTxWarp prst="textNoShape">
              <a:avLst/>
            </a:prstTxWarp>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rPr>
              <a:t>C.3. </a:t>
            </a:r>
            <a:r>
              <a:rPr kumimoji="0" lang="en-US" sz="1000" b="0"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rPr>
              <a:t>Decision Tree Algorithm</a:t>
            </a:r>
            <a:endParaRPr kumimoji="0" lang="en-US" sz="1000" b="1"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endParaRPr>
          </a:p>
        </p:txBody>
      </p:sp>
      <p:sp>
        <p:nvSpPr>
          <p:cNvPr id="158" name="Rectangle 157"/>
          <p:cNvSpPr/>
          <p:nvPr/>
        </p:nvSpPr>
        <p:spPr bwMode="auto">
          <a:xfrm>
            <a:off x="1380309" y="4598128"/>
            <a:ext cx="1828800" cy="402291"/>
          </a:xfrm>
          <a:prstGeom prst="rect">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headEnd type="none" w="med" len="med"/>
            <a:tailEnd type="triangle" w="med" len="med"/>
          </a:ln>
          <a:effectLst/>
          <a:extLst/>
        </p:spPr>
        <p:txBody>
          <a:bodyPr rot="0" spcFirstLastPara="0" vertOverflow="overflow" horzOverflow="overflow" vert="horz" wrap="square" lIns="90000" tIns="46800" rIns="90000" bIns="46800" numCol="1" spcCol="0" rtlCol="0" fromWordArt="0" anchor="t" anchorCtr="0" forceAA="0" compatLnSpc="1">
            <a:prstTxWarp prst="textNoShape">
              <a:avLst/>
            </a:prstTxWarp>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rPr>
              <a:t>C.4. FIRST SET</a:t>
            </a:r>
            <a:r>
              <a:rPr kumimoji="0" lang="en-US" sz="1000" b="0"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rPr>
              <a:t> of Tests – Tests selected by Decision Tree</a:t>
            </a:r>
          </a:p>
        </p:txBody>
      </p:sp>
      <p:sp>
        <p:nvSpPr>
          <p:cNvPr id="162" name="Rectangle 161"/>
          <p:cNvSpPr/>
          <p:nvPr/>
        </p:nvSpPr>
        <p:spPr bwMode="auto">
          <a:xfrm>
            <a:off x="4563291" y="2997229"/>
            <a:ext cx="1488490" cy="565586"/>
          </a:xfrm>
          <a:prstGeom prst="rect">
            <a:avLst/>
          </a:prstGeom>
          <a:gradFill rotWithShape="1">
            <a:gsLst>
              <a:gs pos="0">
                <a:srgbClr val="4472C4">
                  <a:lumMod val="110000"/>
                  <a:satMod val="105000"/>
                  <a:tint val="67000"/>
                </a:srgbClr>
              </a:gs>
              <a:gs pos="50000">
                <a:srgbClr val="4472C4">
                  <a:lumMod val="105000"/>
                  <a:satMod val="103000"/>
                  <a:tint val="73000"/>
                </a:srgbClr>
              </a:gs>
              <a:gs pos="100000">
                <a:srgbClr val="4472C4">
                  <a:lumMod val="105000"/>
                  <a:satMod val="109000"/>
                  <a:tint val="81000"/>
                </a:srgbClr>
              </a:gs>
            </a:gsLst>
            <a:lin ang="5400000" scaled="0"/>
          </a:gradFill>
          <a:ln w="6350" cap="flat" cmpd="sng" algn="ctr">
            <a:solidFill>
              <a:srgbClr val="4472C4"/>
            </a:solidFill>
            <a:prstDash val="solid"/>
            <a:miter lim="800000"/>
            <a:headEnd type="none" w="med" len="med"/>
            <a:tailEnd type="triangle" w="med" len="med"/>
          </a:ln>
          <a:effectLst/>
          <a:extLst/>
        </p:spPr>
        <p:txBody>
          <a:bodyPr rot="0" spcFirstLastPara="0" vertOverflow="overflow" horzOverflow="overflow" vert="horz" wrap="square" lIns="90000" tIns="46800" rIns="90000" bIns="46800" numCol="1" spcCol="0" rtlCol="0" fromWordArt="0" anchor="t" anchorCtr="0" forceAA="0" compatLnSpc="1">
            <a:prstTxWarp prst="textNoShape">
              <a:avLst/>
            </a:prstTxWarp>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rPr>
              <a:t>D.1. </a:t>
            </a:r>
            <a:r>
              <a:rPr kumimoji="0" lang="en-US" sz="1000" b="0"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rPr>
              <a:t>Sort – Test configuration with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rPr>
              <a:t>Greater Coverage hits </a:t>
            </a:r>
          </a:p>
        </p:txBody>
      </p:sp>
      <p:sp>
        <p:nvSpPr>
          <p:cNvPr id="163" name="Rectangle 162"/>
          <p:cNvSpPr/>
          <p:nvPr/>
        </p:nvSpPr>
        <p:spPr bwMode="auto">
          <a:xfrm>
            <a:off x="4736450" y="3763452"/>
            <a:ext cx="1159590" cy="248402"/>
          </a:xfrm>
          <a:prstGeom prst="rect">
            <a:avLst/>
          </a:prstGeom>
          <a:gradFill rotWithShape="1">
            <a:gsLst>
              <a:gs pos="0">
                <a:srgbClr val="4472C4">
                  <a:lumMod val="110000"/>
                  <a:satMod val="105000"/>
                  <a:tint val="67000"/>
                </a:srgbClr>
              </a:gs>
              <a:gs pos="50000">
                <a:srgbClr val="4472C4">
                  <a:lumMod val="105000"/>
                  <a:satMod val="103000"/>
                  <a:tint val="73000"/>
                </a:srgbClr>
              </a:gs>
              <a:gs pos="100000">
                <a:srgbClr val="4472C4">
                  <a:lumMod val="105000"/>
                  <a:satMod val="109000"/>
                  <a:tint val="81000"/>
                </a:srgbClr>
              </a:gs>
            </a:gsLst>
            <a:lin ang="5400000" scaled="0"/>
          </a:gradFill>
          <a:ln w="6350" cap="flat" cmpd="sng" algn="ctr">
            <a:solidFill>
              <a:srgbClr val="4472C4"/>
            </a:solidFill>
            <a:prstDash val="solid"/>
            <a:miter lim="800000"/>
            <a:headEnd type="none" w="med" len="med"/>
            <a:tailEnd type="triangle" w="med" len="med"/>
          </a:ln>
          <a:effectLst/>
          <a:extLst/>
        </p:spPr>
        <p:txBody>
          <a:bodyPr rot="0" spcFirstLastPara="0" vertOverflow="overflow" horzOverflow="overflow" vert="horz" wrap="none" lIns="90000" tIns="46800" rIns="90000" bIns="46800" numCol="1" spcCol="0" rtlCol="0" fromWordArt="0" anchor="t" anchorCtr="0" forceAA="0" compatLnSpc="1">
            <a:prstTxWarp prst="textNoShape">
              <a:avLst/>
            </a:prstTxWarp>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rPr>
              <a:t>D.2. </a:t>
            </a:r>
            <a:r>
              <a:rPr kumimoji="0" lang="en-US" sz="1000" b="0"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rPr>
              <a:t>Relative Score</a:t>
            </a:r>
          </a:p>
        </p:txBody>
      </p:sp>
      <p:sp>
        <p:nvSpPr>
          <p:cNvPr id="164" name="Rectangle 163"/>
          <p:cNvSpPr/>
          <p:nvPr/>
        </p:nvSpPr>
        <p:spPr bwMode="auto">
          <a:xfrm>
            <a:off x="4390481" y="4468178"/>
            <a:ext cx="1866628" cy="408622"/>
          </a:xfrm>
          <a:prstGeom prst="rect">
            <a:avLst/>
          </a:prstGeom>
          <a:gradFill rotWithShape="1">
            <a:gsLst>
              <a:gs pos="0">
                <a:srgbClr val="4472C4">
                  <a:lumMod val="110000"/>
                  <a:satMod val="105000"/>
                  <a:tint val="67000"/>
                </a:srgbClr>
              </a:gs>
              <a:gs pos="50000">
                <a:srgbClr val="4472C4">
                  <a:lumMod val="105000"/>
                  <a:satMod val="103000"/>
                  <a:tint val="73000"/>
                </a:srgbClr>
              </a:gs>
              <a:gs pos="100000">
                <a:srgbClr val="4472C4">
                  <a:lumMod val="105000"/>
                  <a:satMod val="109000"/>
                  <a:tint val="81000"/>
                </a:srgbClr>
              </a:gs>
            </a:gsLst>
            <a:lin ang="5400000" scaled="0"/>
          </a:gradFill>
          <a:ln w="6350" cap="flat" cmpd="sng" algn="ctr">
            <a:solidFill>
              <a:srgbClr val="4472C4"/>
            </a:solidFill>
            <a:prstDash val="solid"/>
            <a:miter lim="800000"/>
            <a:headEnd type="none" w="med" len="med"/>
            <a:tailEnd type="triangle" w="med" len="med"/>
          </a:ln>
          <a:effectLst/>
          <a:extLst/>
        </p:spPr>
        <p:txBody>
          <a:bodyPr rot="0" spcFirstLastPara="0" vertOverflow="overflow" horzOverflow="overflow" vert="horz" wrap="square" lIns="90000" tIns="46800" rIns="90000" bIns="46800" numCol="1" spcCol="0" rtlCol="0" fromWordArt="0" anchor="t" anchorCtr="0" forceAA="0" compatLnSpc="1">
            <a:prstTxWarp prst="textNoShape">
              <a:avLst/>
            </a:prstTxWarp>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rPr>
              <a:t>D.3. SECOND SET</a:t>
            </a:r>
            <a:r>
              <a:rPr kumimoji="0" lang="en-US" sz="1000" b="0"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rPr>
              <a:t> of Tests –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rPr>
              <a:t>Tests having good relative score</a:t>
            </a:r>
          </a:p>
        </p:txBody>
      </p:sp>
      <p:sp>
        <p:nvSpPr>
          <p:cNvPr id="167" name="Rectangle 166"/>
          <p:cNvSpPr/>
          <p:nvPr/>
        </p:nvSpPr>
        <p:spPr bwMode="auto">
          <a:xfrm>
            <a:off x="6882047" y="2840326"/>
            <a:ext cx="1652354" cy="556179"/>
          </a:xfrm>
          <a:prstGeom prst="rect">
            <a:avLst/>
          </a:prstGeom>
          <a:gradFill rotWithShape="1">
            <a:gsLst>
              <a:gs pos="0">
                <a:srgbClr val="70AD47">
                  <a:lumMod val="110000"/>
                  <a:satMod val="105000"/>
                  <a:tint val="67000"/>
                </a:srgbClr>
              </a:gs>
              <a:gs pos="50000">
                <a:srgbClr val="70AD47">
                  <a:lumMod val="105000"/>
                  <a:satMod val="103000"/>
                  <a:tint val="73000"/>
                </a:srgbClr>
              </a:gs>
              <a:gs pos="100000">
                <a:srgbClr val="70AD47">
                  <a:lumMod val="105000"/>
                  <a:satMod val="109000"/>
                  <a:tint val="81000"/>
                </a:srgbClr>
              </a:gs>
            </a:gsLst>
            <a:lin ang="5400000" scaled="0"/>
          </a:gradFill>
          <a:ln w="6350" cap="flat" cmpd="sng" algn="ctr">
            <a:solidFill>
              <a:srgbClr val="70AD47"/>
            </a:solidFill>
            <a:prstDash val="solid"/>
            <a:miter lim="800000"/>
            <a:headEnd type="none" w="med" len="med"/>
            <a:tailEnd type="triangle" w="med" len="med"/>
          </a:ln>
          <a:effectLst/>
          <a:extLst/>
        </p:spPr>
        <p:txBody>
          <a:bodyPr rot="0" spcFirstLastPara="0" vertOverflow="overflow" horzOverflow="overflow" vert="horz" wrap="square" lIns="90000" tIns="46800" rIns="90000" bIns="46800" numCol="1" spcCol="0" rtlCol="0" fromWordArt="0" anchor="t" anchorCtr="0" forceAA="0" compatLnSpc="1">
            <a:prstTxWarp prst="textNoShape">
              <a:avLst/>
            </a:prstTxWarp>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rPr>
              <a:t>E.1. </a:t>
            </a:r>
            <a:r>
              <a:rPr kumimoji="0" lang="en-US" sz="1000" b="0"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rPr>
              <a:t>Constrained Random Test configuration - exclusive of training data</a:t>
            </a:r>
            <a:endParaRPr kumimoji="0" lang="en-US" sz="1000" b="1"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endParaRPr>
          </a:p>
        </p:txBody>
      </p:sp>
      <p:sp>
        <p:nvSpPr>
          <p:cNvPr id="168" name="Rectangle 167"/>
          <p:cNvSpPr/>
          <p:nvPr/>
        </p:nvSpPr>
        <p:spPr bwMode="auto">
          <a:xfrm>
            <a:off x="6786247" y="4457680"/>
            <a:ext cx="1831670" cy="402291"/>
          </a:xfrm>
          <a:prstGeom prst="rect">
            <a:avLst/>
          </a:prstGeom>
          <a:gradFill rotWithShape="1">
            <a:gsLst>
              <a:gs pos="0">
                <a:srgbClr val="70AD47">
                  <a:lumMod val="110000"/>
                  <a:satMod val="105000"/>
                  <a:tint val="67000"/>
                </a:srgbClr>
              </a:gs>
              <a:gs pos="50000">
                <a:srgbClr val="70AD47">
                  <a:lumMod val="105000"/>
                  <a:satMod val="103000"/>
                  <a:tint val="73000"/>
                </a:srgbClr>
              </a:gs>
              <a:gs pos="100000">
                <a:srgbClr val="70AD47">
                  <a:lumMod val="105000"/>
                  <a:satMod val="109000"/>
                  <a:tint val="81000"/>
                </a:srgbClr>
              </a:gs>
            </a:gsLst>
            <a:lin ang="5400000" scaled="0"/>
          </a:gradFill>
          <a:ln w="6350" cap="flat" cmpd="sng" algn="ctr">
            <a:solidFill>
              <a:srgbClr val="70AD47"/>
            </a:solidFill>
            <a:prstDash val="solid"/>
            <a:miter lim="800000"/>
            <a:headEnd type="none" w="med" len="med"/>
            <a:tailEnd type="triangle" w="med" len="med"/>
          </a:ln>
          <a:effectLst/>
          <a:extLst/>
        </p:spPr>
        <p:txBody>
          <a:bodyPr rot="0" spcFirstLastPara="0" vertOverflow="overflow" horzOverflow="overflow" vert="horz" wrap="square" lIns="90000" tIns="46800" rIns="90000" bIns="46800" numCol="1" spcCol="0" rtlCol="0" fromWordArt="0" anchor="t" anchorCtr="0" forceAA="0" compatLnSpc="1">
            <a:prstTxWarp prst="textNoShape">
              <a:avLst/>
            </a:prstTxWarp>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rPr>
              <a:t>E.2. THIRD SET</a:t>
            </a:r>
            <a:r>
              <a:rPr kumimoji="0" lang="en-US" sz="1000" b="0" i="0" u="none" strike="noStrike" kern="0" cap="none" spc="0" normalizeH="0" baseline="0" noProof="0" dirty="0" smtClean="0">
                <a:ln>
                  <a:noFill/>
                </a:ln>
                <a:solidFill>
                  <a:prstClr val="black"/>
                </a:solidFill>
                <a:effectLst/>
                <a:uLnTx/>
                <a:uFillTx/>
                <a:latin typeface="Calibri" panose="020F0502020204030204"/>
                <a:ea typeface="Tahoma" panose="020B0604030504040204" pitchFamily="34" charset="0"/>
                <a:cs typeface="Calibri" panose="020F0502020204030204" pitchFamily="34" charset="0"/>
              </a:rPr>
              <a:t> of Tests – Random Test configuration</a:t>
            </a:r>
          </a:p>
        </p:txBody>
      </p:sp>
      <p:sp>
        <p:nvSpPr>
          <p:cNvPr id="172" name="TextBox 171"/>
          <p:cNvSpPr txBox="1"/>
          <p:nvPr/>
        </p:nvSpPr>
        <p:spPr>
          <a:xfrm>
            <a:off x="500146" y="2357160"/>
            <a:ext cx="3216227" cy="215444"/>
          </a:xfrm>
          <a:prstGeom prst="rect">
            <a:avLst/>
          </a:prstGeom>
          <a:noFill/>
        </p:spPr>
        <p:txBody>
          <a:bodyPr wrap="square" rtlCol="0">
            <a:spAutoFit/>
          </a:bodyPr>
          <a:lstStyle/>
          <a:p>
            <a:r>
              <a:rPr lang="en-US" sz="800" b="1" i="1" dirty="0" smtClean="0">
                <a:solidFill>
                  <a:prstClr val="black"/>
                </a:solidFill>
                <a:latin typeface="Times New Roman" panose="02020603050405020304" pitchFamily="18" charset="0"/>
                <a:cs typeface="Times New Roman" panose="02020603050405020304" pitchFamily="18" charset="0"/>
              </a:rPr>
              <a:t>C. TEST PREDICTED BY DECISION TREE</a:t>
            </a:r>
            <a:endParaRPr lang="en-US" sz="800" b="1" i="1" dirty="0">
              <a:solidFill>
                <a:prstClr val="black"/>
              </a:solidFill>
              <a:latin typeface="Times New Roman" panose="02020603050405020304" pitchFamily="18" charset="0"/>
              <a:cs typeface="Times New Roman" panose="02020603050405020304" pitchFamily="18" charset="0"/>
            </a:endParaRPr>
          </a:p>
        </p:txBody>
      </p:sp>
      <p:sp>
        <p:nvSpPr>
          <p:cNvPr id="174" name="TextBox 173"/>
          <p:cNvSpPr txBox="1"/>
          <p:nvPr/>
        </p:nvSpPr>
        <p:spPr>
          <a:xfrm>
            <a:off x="4100159" y="2333648"/>
            <a:ext cx="3487877" cy="215444"/>
          </a:xfrm>
          <a:prstGeom prst="rect">
            <a:avLst/>
          </a:prstGeom>
          <a:noFill/>
        </p:spPr>
        <p:txBody>
          <a:bodyPr wrap="square" rtlCol="0">
            <a:spAutoFit/>
          </a:bodyPr>
          <a:lstStyle/>
          <a:p>
            <a:r>
              <a:rPr lang="en-US" sz="800" b="1" i="1" dirty="0" smtClean="0">
                <a:solidFill>
                  <a:prstClr val="black"/>
                </a:solidFill>
                <a:latin typeface="Times New Roman" panose="02020603050405020304" pitchFamily="18" charset="0"/>
                <a:cs typeface="Times New Roman" panose="02020603050405020304" pitchFamily="18" charset="0"/>
              </a:rPr>
              <a:t>D. </a:t>
            </a:r>
            <a:r>
              <a:rPr lang="en-US" sz="800" b="1" i="1" dirty="0">
                <a:solidFill>
                  <a:prstClr val="black"/>
                </a:solidFill>
                <a:latin typeface="Times New Roman" panose="02020603050405020304" pitchFamily="18" charset="0"/>
                <a:cs typeface="Times New Roman" panose="02020603050405020304" pitchFamily="18" charset="0"/>
              </a:rPr>
              <a:t>TESTS SHORTLISTED </a:t>
            </a:r>
            <a:r>
              <a:rPr lang="en-US" sz="800" b="1" i="1" dirty="0" smtClean="0">
                <a:solidFill>
                  <a:prstClr val="black"/>
                </a:solidFill>
                <a:latin typeface="Times New Roman" panose="02020603050405020304" pitchFamily="18" charset="0"/>
                <a:cs typeface="Times New Roman" panose="02020603050405020304" pitchFamily="18" charset="0"/>
              </a:rPr>
              <a:t>BY RELATIVE SCORE</a:t>
            </a:r>
            <a:endParaRPr lang="en-US" sz="800" b="1" i="1" dirty="0">
              <a:solidFill>
                <a:prstClr val="black"/>
              </a:solidFill>
              <a:latin typeface="Times New Roman" panose="02020603050405020304" pitchFamily="18" charset="0"/>
              <a:cs typeface="Times New Roman" panose="02020603050405020304" pitchFamily="18" charset="0"/>
            </a:endParaRPr>
          </a:p>
        </p:txBody>
      </p:sp>
      <p:sp>
        <p:nvSpPr>
          <p:cNvPr id="175" name="Rectangle 174"/>
          <p:cNvSpPr/>
          <p:nvPr/>
        </p:nvSpPr>
        <p:spPr bwMode="auto">
          <a:xfrm>
            <a:off x="4684198" y="5572086"/>
            <a:ext cx="1303002" cy="263791"/>
          </a:xfrm>
          <a:prstGeom prst="rect">
            <a:avLst/>
          </a:prstGeom>
          <a:solidFill>
            <a:srgbClr val="FFC000"/>
          </a:solidFill>
          <a:ln w="25400" cap="sq" cmpd="sng" algn="ctr">
            <a:solidFill>
              <a:schemeClr val="tx1"/>
            </a:solidFill>
            <a:prstDash val="solid"/>
            <a:round/>
            <a:headEnd type="none" w="med" len="med"/>
            <a:tailEnd type="triangle" w="med" len="med"/>
          </a:ln>
          <a:effectLst/>
          <a:extLst/>
        </p:spPr>
        <p:txBody>
          <a:bodyPr rot="0" spcFirstLastPara="0" vertOverflow="overflow" horzOverflow="overflow" vert="horz" wrap="square" lIns="90000" tIns="46800" rIns="90000" bIns="46800" numCol="1" spcCol="0" rtlCol="0" fromWordArt="0" anchor="t" anchorCtr="0" forceAA="0" compatLnSpc="1">
            <a:prstTxWarp prst="textNoShape">
              <a:avLst/>
            </a:prstTxWarp>
            <a:spAutoFit/>
          </a:bodyPr>
          <a:lstStyle/>
          <a:p>
            <a:pPr algn="ctr"/>
            <a:r>
              <a:rPr lang="en-US" sz="1100" b="1" dirty="0">
                <a:latin typeface="Calibri" panose="020F0502020204030204" pitchFamily="34" charset="0"/>
                <a:ea typeface="Tahoma" panose="020B0604030504040204" pitchFamily="34" charset="0"/>
                <a:cs typeface="Calibri" panose="020F0502020204030204" pitchFamily="34" charset="0"/>
              </a:rPr>
              <a:t>F</a:t>
            </a:r>
            <a:r>
              <a:rPr lang="en-US" sz="1100" b="1" dirty="0" smtClean="0">
                <a:latin typeface="Calibri" panose="020F0502020204030204" pitchFamily="34" charset="0"/>
                <a:ea typeface="Tahoma" panose="020B0604030504040204" pitchFamily="34" charset="0"/>
                <a:cs typeface="Calibri" panose="020F0502020204030204" pitchFamily="34" charset="0"/>
              </a:rPr>
              <a:t>.1</a:t>
            </a:r>
            <a:r>
              <a:rPr lang="en-US" sz="1100" b="1" dirty="0">
                <a:latin typeface="Calibri" panose="020F0502020204030204" pitchFamily="34" charset="0"/>
                <a:ea typeface="Tahoma" panose="020B0604030504040204" pitchFamily="34" charset="0"/>
                <a:cs typeface="Calibri" panose="020F0502020204030204" pitchFamily="34" charset="0"/>
              </a:rPr>
              <a:t>. </a:t>
            </a:r>
            <a:r>
              <a:rPr lang="en-US" sz="1100" dirty="0" smtClean="0">
                <a:latin typeface="Calibri" panose="020F0502020204030204" pitchFamily="34" charset="0"/>
                <a:ea typeface="Tahoma" panose="020B0604030504040204" pitchFamily="34" charset="0"/>
                <a:cs typeface="Calibri" panose="020F0502020204030204" pitchFamily="34" charset="0"/>
              </a:rPr>
              <a:t>Final </a:t>
            </a:r>
            <a:r>
              <a:rPr lang="en-US" sz="1100" dirty="0">
                <a:latin typeface="Calibri" panose="020F0502020204030204" pitchFamily="34" charset="0"/>
                <a:ea typeface="Tahoma" panose="020B0604030504040204" pitchFamily="34" charset="0"/>
                <a:cs typeface="Calibri" panose="020F0502020204030204" pitchFamily="34" charset="0"/>
              </a:rPr>
              <a:t>Test Suite</a:t>
            </a:r>
          </a:p>
        </p:txBody>
      </p:sp>
      <p:sp>
        <p:nvSpPr>
          <p:cNvPr id="176" name="Rectangle 175"/>
          <p:cNvSpPr/>
          <p:nvPr/>
        </p:nvSpPr>
        <p:spPr bwMode="auto">
          <a:xfrm>
            <a:off x="3424299" y="5563377"/>
            <a:ext cx="1052234" cy="263791"/>
          </a:xfrm>
          <a:prstGeom prst="rect">
            <a:avLst/>
          </a:prstGeom>
          <a:solidFill>
            <a:srgbClr val="FFC000"/>
          </a:solidFill>
          <a:ln w="25400" cap="sq" cmpd="sng" algn="ctr">
            <a:solidFill>
              <a:schemeClr val="tx1"/>
            </a:solidFill>
            <a:prstDash val="solid"/>
            <a:round/>
            <a:headEnd type="none" w="med" len="med"/>
            <a:tailEnd type="triangle" w="med" len="med"/>
          </a:ln>
          <a:effectLst/>
          <a:extLst/>
        </p:spPr>
        <p:txBody>
          <a:bodyPr rot="0" spcFirstLastPara="0" vertOverflow="overflow" horzOverflow="overflow" vert="horz" wrap="square" lIns="90000" tIns="46800" rIns="90000" bIns="46800" numCol="1" spcCol="0" rtlCol="0" fromWordArt="0" anchor="t" anchorCtr="0" forceAA="0" compatLnSpc="1">
            <a:prstTxWarp prst="textNoShape">
              <a:avLst/>
            </a:prstTxWarp>
            <a:spAutoFit/>
          </a:bodyPr>
          <a:lstStyle/>
          <a:p>
            <a:r>
              <a:rPr lang="en-US" sz="1100" b="1" dirty="0" smtClean="0">
                <a:latin typeface="Calibri" panose="020F0502020204030204" pitchFamily="34" charset="0"/>
                <a:ea typeface="Tahoma" panose="020B0604030504040204" pitchFamily="34" charset="0"/>
                <a:cs typeface="Calibri" panose="020F0502020204030204" pitchFamily="34" charset="0"/>
              </a:rPr>
              <a:t>F.2. </a:t>
            </a:r>
            <a:r>
              <a:rPr lang="en-US" sz="1100" dirty="0" smtClean="0">
                <a:latin typeface="Calibri" panose="020F0502020204030204" pitchFamily="34" charset="0"/>
                <a:ea typeface="Tahoma" panose="020B0604030504040204" pitchFamily="34" charset="0"/>
                <a:cs typeface="Calibri" panose="020F0502020204030204" pitchFamily="34" charset="0"/>
              </a:rPr>
              <a:t>Regression</a:t>
            </a:r>
            <a:endParaRPr lang="en-US" sz="1100" dirty="0">
              <a:latin typeface="Calibri" panose="020F0502020204030204" pitchFamily="34" charset="0"/>
              <a:ea typeface="Tahoma" panose="020B0604030504040204" pitchFamily="34" charset="0"/>
              <a:cs typeface="Calibri" panose="020F0502020204030204" pitchFamily="34" charset="0"/>
            </a:endParaRPr>
          </a:p>
        </p:txBody>
      </p:sp>
      <p:sp>
        <p:nvSpPr>
          <p:cNvPr id="177" name="Rectangle 176"/>
          <p:cNvSpPr/>
          <p:nvPr/>
        </p:nvSpPr>
        <p:spPr bwMode="auto">
          <a:xfrm>
            <a:off x="1589310" y="5563378"/>
            <a:ext cx="1171108" cy="263791"/>
          </a:xfrm>
          <a:prstGeom prst="rect">
            <a:avLst/>
          </a:prstGeom>
          <a:solidFill>
            <a:srgbClr val="FFC000"/>
          </a:solidFill>
          <a:ln w="25400" cap="sq" cmpd="sng" algn="ctr">
            <a:solidFill>
              <a:schemeClr val="tx1"/>
            </a:solidFill>
            <a:prstDash val="solid"/>
            <a:round/>
            <a:headEnd type="none" w="med" len="med"/>
            <a:tailEnd type="triangle" w="med" len="med"/>
          </a:ln>
          <a:effectLst/>
          <a:extLst/>
        </p:spPr>
        <p:txBody>
          <a:bodyPr rot="0" spcFirstLastPara="0" vertOverflow="overflow" horzOverflow="overflow" vert="horz" wrap="square" lIns="90000" tIns="46800" rIns="90000" bIns="46800" numCol="1" spcCol="0" rtlCol="0" fromWordArt="0" anchor="t" anchorCtr="0" forceAA="0" compatLnSpc="1">
            <a:prstTxWarp prst="textNoShape">
              <a:avLst/>
            </a:prstTxWarp>
            <a:spAutoFit/>
          </a:bodyPr>
          <a:lstStyle/>
          <a:p>
            <a:pPr algn="ctr"/>
            <a:r>
              <a:rPr lang="en-US" sz="1100" dirty="0" smtClean="0">
                <a:latin typeface="Calibri" panose="020F0502020204030204" pitchFamily="34" charset="0"/>
                <a:ea typeface="Tahoma" panose="020B0604030504040204" pitchFamily="34" charset="0"/>
                <a:cs typeface="Calibri" panose="020F0502020204030204" pitchFamily="34" charset="0"/>
              </a:rPr>
              <a:t> </a:t>
            </a:r>
            <a:r>
              <a:rPr lang="en-US" sz="1100" b="1" dirty="0" smtClean="0">
                <a:latin typeface="Calibri" panose="020F0502020204030204" pitchFamily="34" charset="0"/>
                <a:ea typeface="Tahoma" panose="020B0604030504040204" pitchFamily="34" charset="0"/>
                <a:cs typeface="Calibri" panose="020F0502020204030204" pitchFamily="34" charset="0"/>
              </a:rPr>
              <a:t>F.3. </a:t>
            </a:r>
            <a:r>
              <a:rPr lang="en-US" sz="1100" dirty="0" smtClean="0">
                <a:latin typeface="Calibri" panose="020F0502020204030204" pitchFamily="34" charset="0"/>
                <a:ea typeface="Tahoma" panose="020B0604030504040204" pitchFamily="34" charset="0"/>
                <a:cs typeface="Calibri" panose="020F0502020204030204" pitchFamily="34" charset="0"/>
              </a:rPr>
              <a:t>Monitor</a:t>
            </a:r>
            <a:endParaRPr lang="en-US" sz="1100" dirty="0">
              <a:latin typeface="Calibri" panose="020F0502020204030204" pitchFamily="34" charset="0"/>
              <a:ea typeface="Tahoma" panose="020B0604030504040204" pitchFamily="34" charset="0"/>
              <a:cs typeface="Calibri" panose="020F0502020204030204" pitchFamily="34" charset="0"/>
            </a:endParaRPr>
          </a:p>
        </p:txBody>
      </p:sp>
      <p:sp>
        <p:nvSpPr>
          <p:cNvPr id="178" name="TextBox 177"/>
          <p:cNvSpPr txBox="1"/>
          <p:nvPr/>
        </p:nvSpPr>
        <p:spPr>
          <a:xfrm>
            <a:off x="5040797" y="2659507"/>
            <a:ext cx="1506339" cy="338554"/>
          </a:xfrm>
          <a:prstGeom prst="rect">
            <a:avLst/>
          </a:prstGeom>
          <a:noFill/>
        </p:spPr>
        <p:txBody>
          <a:bodyPr wrap="square" rtlCol="0">
            <a:spAutoFit/>
          </a:bodyPr>
          <a:lstStyle/>
          <a:p>
            <a:r>
              <a:rPr lang="en-US" sz="800" b="1" dirty="0">
                <a:solidFill>
                  <a:schemeClr val="tx1">
                    <a:lumMod val="50000"/>
                    <a:lumOff val="50000"/>
                  </a:schemeClr>
                </a:solidFill>
              </a:rPr>
              <a:t>Training data set (Test </a:t>
            </a:r>
            <a:r>
              <a:rPr lang="en-US" sz="800" b="1" dirty="0" smtClean="0">
                <a:solidFill>
                  <a:schemeClr val="tx1">
                    <a:lumMod val="50000"/>
                    <a:lumOff val="50000"/>
                  </a:schemeClr>
                </a:solidFill>
              </a:rPr>
              <a:t>config+ Coverage</a:t>
            </a:r>
            <a:r>
              <a:rPr lang="en-US" sz="800" b="1" dirty="0">
                <a:solidFill>
                  <a:schemeClr val="tx1">
                    <a:lumMod val="50000"/>
                    <a:lumOff val="50000"/>
                  </a:schemeClr>
                </a:solidFill>
              </a:rPr>
              <a:t>)</a:t>
            </a:r>
          </a:p>
        </p:txBody>
      </p:sp>
      <p:sp>
        <p:nvSpPr>
          <p:cNvPr id="179" name="TextBox 178"/>
          <p:cNvSpPr txBox="1"/>
          <p:nvPr/>
        </p:nvSpPr>
        <p:spPr>
          <a:xfrm>
            <a:off x="7682098" y="2586987"/>
            <a:ext cx="2426339" cy="215444"/>
          </a:xfrm>
          <a:prstGeom prst="rect">
            <a:avLst/>
          </a:prstGeom>
          <a:noFill/>
        </p:spPr>
        <p:txBody>
          <a:bodyPr wrap="square" rtlCol="0">
            <a:spAutoFit/>
          </a:bodyPr>
          <a:lstStyle/>
          <a:p>
            <a:r>
              <a:rPr lang="en-US" sz="800" b="1" dirty="0">
                <a:solidFill>
                  <a:schemeClr val="tx1">
                    <a:lumMod val="50000"/>
                    <a:lumOff val="50000"/>
                  </a:schemeClr>
                </a:solidFill>
              </a:rPr>
              <a:t>Test configuration</a:t>
            </a:r>
          </a:p>
        </p:txBody>
      </p:sp>
      <p:sp>
        <p:nvSpPr>
          <p:cNvPr id="180" name="TextBox 179"/>
          <p:cNvSpPr txBox="1"/>
          <p:nvPr/>
        </p:nvSpPr>
        <p:spPr>
          <a:xfrm>
            <a:off x="5002143" y="4060274"/>
            <a:ext cx="1615972" cy="338554"/>
          </a:xfrm>
          <a:prstGeom prst="rect">
            <a:avLst/>
          </a:prstGeom>
          <a:noFill/>
        </p:spPr>
        <p:txBody>
          <a:bodyPr wrap="square" rtlCol="0">
            <a:spAutoFit/>
          </a:bodyPr>
          <a:lstStyle/>
          <a:p>
            <a:r>
              <a:rPr lang="en-US" sz="800" b="1" dirty="0">
                <a:solidFill>
                  <a:schemeClr val="tx1">
                    <a:lumMod val="50000"/>
                    <a:lumOff val="50000"/>
                  </a:schemeClr>
                </a:solidFill>
              </a:rPr>
              <a:t>Test configurations scored relative to one another </a:t>
            </a:r>
          </a:p>
        </p:txBody>
      </p:sp>
      <p:sp>
        <p:nvSpPr>
          <p:cNvPr id="181" name="TextBox 180"/>
          <p:cNvSpPr txBox="1"/>
          <p:nvPr/>
        </p:nvSpPr>
        <p:spPr>
          <a:xfrm>
            <a:off x="7654755" y="3625642"/>
            <a:ext cx="960329" cy="338554"/>
          </a:xfrm>
          <a:prstGeom prst="rect">
            <a:avLst/>
          </a:prstGeom>
          <a:noFill/>
        </p:spPr>
        <p:txBody>
          <a:bodyPr wrap="square" rtlCol="0">
            <a:spAutoFit/>
          </a:bodyPr>
          <a:lstStyle/>
          <a:p>
            <a:r>
              <a:rPr lang="en-US" sz="800" b="1" dirty="0">
                <a:solidFill>
                  <a:schemeClr val="tx1">
                    <a:lumMod val="50000"/>
                    <a:lumOff val="50000"/>
                  </a:schemeClr>
                </a:solidFill>
              </a:rPr>
              <a:t>Random test configuration</a:t>
            </a:r>
          </a:p>
        </p:txBody>
      </p:sp>
      <p:sp>
        <p:nvSpPr>
          <p:cNvPr id="182" name="TextBox 181"/>
          <p:cNvSpPr txBox="1"/>
          <p:nvPr/>
        </p:nvSpPr>
        <p:spPr>
          <a:xfrm>
            <a:off x="2708900" y="2672192"/>
            <a:ext cx="1627508" cy="338554"/>
          </a:xfrm>
          <a:prstGeom prst="rect">
            <a:avLst/>
          </a:prstGeom>
          <a:noFill/>
        </p:spPr>
        <p:txBody>
          <a:bodyPr wrap="square" rtlCol="0">
            <a:spAutoFit/>
          </a:bodyPr>
          <a:lstStyle/>
          <a:p>
            <a:r>
              <a:rPr lang="en-US" sz="800" b="1" dirty="0">
                <a:solidFill>
                  <a:schemeClr val="tx1">
                    <a:lumMod val="50000"/>
                    <a:lumOff val="50000"/>
                  </a:schemeClr>
                </a:solidFill>
              </a:rPr>
              <a:t>Training data set </a:t>
            </a:r>
            <a:r>
              <a:rPr lang="en-US" sz="800" b="1" dirty="0" smtClean="0">
                <a:solidFill>
                  <a:schemeClr val="tx1">
                    <a:lumMod val="50000"/>
                    <a:lumOff val="50000"/>
                  </a:schemeClr>
                </a:solidFill>
              </a:rPr>
              <a:t>(</a:t>
            </a:r>
            <a:r>
              <a:rPr lang="en-US" sz="800" b="1" dirty="0">
                <a:solidFill>
                  <a:schemeClr val="tx1">
                    <a:lumMod val="50000"/>
                    <a:lumOff val="50000"/>
                  </a:schemeClr>
                </a:solidFill>
              </a:rPr>
              <a:t>Test </a:t>
            </a:r>
            <a:r>
              <a:rPr lang="en-US" sz="800" b="1" dirty="0" smtClean="0">
                <a:solidFill>
                  <a:schemeClr val="tx1">
                    <a:lumMod val="50000"/>
                    <a:lumOff val="50000"/>
                  </a:schemeClr>
                </a:solidFill>
              </a:rPr>
              <a:t>config+ Coverage</a:t>
            </a:r>
            <a:r>
              <a:rPr lang="en-US" sz="800" b="1" dirty="0">
                <a:solidFill>
                  <a:schemeClr val="tx1">
                    <a:lumMod val="50000"/>
                    <a:lumOff val="50000"/>
                  </a:schemeClr>
                </a:solidFill>
              </a:rPr>
              <a:t>)</a:t>
            </a:r>
          </a:p>
        </p:txBody>
      </p:sp>
      <p:sp>
        <p:nvSpPr>
          <p:cNvPr id="183" name="TextBox 182"/>
          <p:cNvSpPr txBox="1"/>
          <p:nvPr/>
        </p:nvSpPr>
        <p:spPr>
          <a:xfrm>
            <a:off x="692145" y="2662605"/>
            <a:ext cx="2226047" cy="215444"/>
          </a:xfrm>
          <a:prstGeom prst="rect">
            <a:avLst/>
          </a:prstGeom>
          <a:noFill/>
        </p:spPr>
        <p:txBody>
          <a:bodyPr wrap="square" rtlCol="0">
            <a:spAutoFit/>
          </a:bodyPr>
          <a:lstStyle/>
          <a:p>
            <a:r>
              <a:rPr lang="en-US" sz="800" b="1" dirty="0">
                <a:solidFill>
                  <a:schemeClr val="tx1">
                    <a:lumMod val="50000"/>
                    <a:lumOff val="50000"/>
                  </a:schemeClr>
                </a:solidFill>
              </a:rPr>
              <a:t>Test configuration</a:t>
            </a:r>
          </a:p>
        </p:txBody>
      </p:sp>
      <p:sp>
        <p:nvSpPr>
          <p:cNvPr id="184" name="TextBox 183"/>
          <p:cNvSpPr txBox="1"/>
          <p:nvPr/>
        </p:nvSpPr>
        <p:spPr>
          <a:xfrm>
            <a:off x="582376" y="3606039"/>
            <a:ext cx="1677331" cy="338554"/>
          </a:xfrm>
          <a:prstGeom prst="rect">
            <a:avLst/>
          </a:prstGeom>
          <a:noFill/>
        </p:spPr>
        <p:txBody>
          <a:bodyPr wrap="square" rtlCol="0">
            <a:spAutoFit/>
          </a:bodyPr>
          <a:lstStyle/>
          <a:p>
            <a:pPr algn="r"/>
            <a:r>
              <a:rPr lang="en-US" sz="800" b="1" dirty="0">
                <a:solidFill>
                  <a:schemeClr val="tx1">
                    <a:lumMod val="50000"/>
                    <a:lumOff val="50000"/>
                  </a:schemeClr>
                </a:solidFill>
              </a:rPr>
              <a:t>New </a:t>
            </a:r>
            <a:r>
              <a:rPr lang="en-US" sz="800" b="1" dirty="0" smtClean="0">
                <a:solidFill>
                  <a:schemeClr val="tx1">
                    <a:lumMod val="50000"/>
                    <a:lumOff val="50000"/>
                  </a:schemeClr>
                </a:solidFill>
              </a:rPr>
              <a:t>Random Test config – </a:t>
            </a:r>
          </a:p>
          <a:p>
            <a:pPr algn="r"/>
            <a:r>
              <a:rPr lang="en-US" sz="800" b="1" dirty="0" smtClean="0">
                <a:solidFill>
                  <a:schemeClr val="tx1">
                    <a:lumMod val="50000"/>
                    <a:lumOff val="50000"/>
                  </a:schemeClr>
                </a:solidFill>
              </a:rPr>
              <a:t>DT must be ready</a:t>
            </a:r>
            <a:endParaRPr lang="en-US" sz="800" b="1" dirty="0">
              <a:solidFill>
                <a:schemeClr val="tx1">
                  <a:lumMod val="50000"/>
                  <a:lumOff val="50000"/>
                </a:schemeClr>
              </a:solidFill>
            </a:endParaRPr>
          </a:p>
        </p:txBody>
      </p:sp>
      <p:sp>
        <p:nvSpPr>
          <p:cNvPr id="185" name="TextBox 184"/>
          <p:cNvSpPr txBox="1"/>
          <p:nvPr/>
        </p:nvSpPr>
        <p:spPr>
          <a:xfrm>
            <a:off x="2708900" y="3594175"/>
            <a:ext cx="1786780" cy="338554"/>
          </a:xfrm>
          <a:prstGeom prst="rect">
            <a:avLst/>
          </a:prstGeom>
          <a:noFill/>
        </p:spPr>
        <p:txBody>
          <a:bodyPr wrap="square" rtlCol="0">
            <a:spAutoFit/>
          </a:bodyPr>
          <a:lstStyle/>
          <a:p>
            <a:r>
              <a:rPr lang="en-US" sz="800" b="1" dirty="0" smtClean="0">
                <a:solidFill>
                  <a:schemeClr val="tx1">
                    <a:lumMod val="50000"/>
                    <a:lumOff val="50000"/>
                  </a:schemeClr>
                </a:solidFill>
              </a:rPr>
              <a:t>DT data </a:t>
            </a:r>
            <a:r>
              <a:rPr lang="en-US" sz="800" b="1" dirty="0">
                <a:solidFill>
                  <a:schemeClr val="tx1">
                    <a:lumMod val="50000"/>
                    <a:lumOff val="50000"/>
                  </a:schemeClr>
                </a:solidFill>
              </a:rPr>
              <a:t>set (Test </a:t>
            </a:r>
            <a:r>
              <a:rPr lang="en-US" sz="800" b="1" dirty="0" smtClean="0">
                <a:solidFill>
                  <a:schemeClr val="tx1">
                    <a:lumMod val="50000"/>
                    <a:lumOff val="50000"/>
                  </a:schemeClr>
                </a:solidFill>
              </a:rPr>
              <a:t>config </a:t>
            </a:r>
          </a:p>
          <a:p>
            <a:r>
              <a:rPr lang="en-US" sz="800" b="1" dirty="0" smtClean="0">
                <a:solidFill>
                  <a:schemeClr val="tx1">
                    <a:lumMod val="50000"/>
                    <a:lumOff val="50000"/>
                  </a:schemeClr>
                </a:solidFill>
              </a:rPr>
              <a:t>+ </a:t>
            </a:r>
            <a:r>
              <a:rPr lang="en-US" sz="800" b="1" dirty="0">
                <a:solidFill>
                  <a:schemeClr val="tx1">
                    <a:lumMod val="50000"/>
                    <a:lumOff val="50000"/>
                  </a:schemeClr>
                </a:solidFill>
              </a:rPr>
              <a:t>Absolute Score)</a:t>
            </a:r>
          </a:p>
        </p:txBody>
      </p:sp>
      <p:sp>
        <p:nvSpPr>
          <p:cNvPr id="186" name="TextBox 185"/>
          <p:cNvSpPr txBox="1"/>
          <p:nvPr/>
        </p:nvSpPr>
        <p:spPr>
          <a:xfrm>
            <a:off x="1467904" y="4361796"/>
            <a:ext cx="1048870" cy="215444"/>
          </a:xfrm>
          <a:prstGeom prst="rect">
            <a:avLst/>
          </a:prstGeom>
          <a:noFill/>
        </p:spPr>
        <p:txBody>
          <a:bodyPr wrap="square" rtlCol="0">
            <a:spAutoFit/>
          </a:bodyPr>
          <a:lstStyle/>
          <a:p>
            <a:pPr algn="r"/>
            <a:r>
              <a:rPr lang="en-US" sz="800" b="1" dirty="0">
                <a:solidFill>
                  <a:schemeClr val="tx1">
                    <a:lumMod val="50000"/>
                    <a:lumOff val="50000"/>
                  </a:schemeClr>
                </a:solidFill>
              </a:rPr>
              <a:t>Top scoring tests</a:t>
            </a:r>
          </a:p>
        </p:txBody>
      </p:sp>
      <p:sp>
        <p:nvSpPr>
          <p:cNvPr id="187" name="TextBox 186"/>
          <p:cNvSpPr txBox="1"/>
          <p:nvPr/>
        </p:nvSpPr>
        <p:spPr>
          <a:xfrm>
            <a:off x="2476090" y="5510688"/>
            <a:ext cx="1336537" cy="338554"/>
          </a:xfrm>
          <a:prstGeom prst="rect">
            <a:avLst/>
          </a:prstGeom>
          <a:noFill/>
        </p:spPr>
        <p:txBody>
          <a:bodyPr wrap="square" rtlCol="0">
            <a:spAutoFit/>
          </a:bodyPr>
          <a:lstStyle/>
          <a:p>
            <a:pPr algn="ctr"/>
            <a:r>
              <a:rPr lang="en-US" sz="800" b="1" dirty="0">
                <a:solidFill>
                  <a:schemeClr val="tx1">
                    <a:lumMod val="50000"/>
                    <a:lumOff val="50000"/>
                  </a:schemeClr>
                </a:solidFill>
              </a:rPr>
              <a:t>Coverage </a:t>
            </a:r>
            <a:endParaRPr lang="en-US" sz="800" b="1" dirty="0" smtClean="0">
              <a:solidFill>
                <a:schemeClr val="tx1">
                  <a:lumMod val="50000"/>
                  <a:lumOff val="50000"/>
                </a:schemeClr>
              </a:solidFill>
            </a:endParaRPr>
          </a:p>
          <a:p>
            <a:pPr algn="ctr"/>
            <a:r>
              <a:rPr lang="en-US" sz="800" b="1" dirty="0" smtClean="0">
                <a:solidFill>
                  <a:schemeClr val="tx1">
                    <a:lumMod val="50000"/>
                    <a:lumOff val="50000"/>
                  </a:schemeClr>
                </a:solidFill>
              </a:rPr>
              <a:t>+Results</a:t>
            </a:r>
            <a:endParaRPr lang="en-US" sz="800" b="1" dirty="0">
              <a:solidFill>
                <a:schemeClr val="tx1">
                  <a:lumMod val="50000"/>
                  <a:lumOff val="50000"/>
                </a:schemeClr>
              </a:solidFill>
            </a:endParaRPr>
          </a:p>
        </p:txBody>
      </p:sp>
      <p:sp>
        <p:nvSpPr>
          <p:cNvPr id="188" name="TextBox 187"/>
          <p:cNvSpPr txBox="1"/>
          <p:nvPr/>
        </p:nvSpPr>
        <p:spPr>
          <a:xfrm>
            <a:off x="334191" y="3942014"/>
            <a:ext cx="1142999" cy="338554"/>
          </a:xfrm>
          <a:prstGeom prst="rect">
            <a:avLst/>
          </a:prstGeom>
          <a:noFill/>
        </p:spPr>
        <p:txBody>
          <a:bodyPr wrap="square" rtlCol="0">
            <a:spAutoFit/>
          </a:bodyPr>
          <a:lstStyle/>
          <a:p>
            <a:pPr algn="r"/>
            <a:r>
              <a:rPr lang="en-US" sz="800" b="1" dirty="0" smtClean="0">
                <a:solidFill>
                  <a:schemeClr val="tx1">
                    <a:lumMod val="50000"/>
                    <a:lumOff val="50000"/>
                  </a:schemeClr>
                </a:solidFill>
              </a:rPr>
              <a:t>Ready for Prediction</a:t>
            </a:r>
            <a:endParaRPr lang="en-US" sz="800" b="1" dirty="0">
              <a:solidFill>
                <a:schemeClr val="tx1">
                  <a:lumMod val="50000"/>
                  <a:lumOff val="50000"/>
                </a:schemeClr>
              </a:solidFill>
            </a:endParaRPr>
          </a:p>
        </p:txBody>
      </p:sp>
      <p:sp>
        <p:nvSpPr>
          <p:cNvPr id="189" name="TextBox 188"/>
          <p:cNvSpPr txBox="1"/>
          <p:nvPr/>
        </p:nvSpPr>
        <p:spPr>
          <a:xfrm rot="16200000">
            <a:off x="-467884" y="3830547"/>
            <a:ext cx="1677076" cy="338554"/>
          </a:xfrm>
          <a:prstGeom prst="rect">
            <a:avLst/>
          </a:prstGeom>
          <a:noFill/>
        </p:spPr>
        <p:txBody>
          <a:bodyPr wrap="square" rtlCol="0">
            <a:spAutoFit/>
          </a:bodyPr>
          <a:lstStyle/>
          <a:p>
            <a:r>
              <a:rPr lang="en-US" sz="800" b="1" dirty="0" smtClean="0">
                <a:solidFill>
                  <a:schemeClr val="bg1">
                    <a:lumMod val="50000"/>
                  </a:schemeClr>
                </a:solidFill>
              </a:rPr>
              <a:t>Test Config + Coverage fed back for </a:t>
            </a:r>
            <a:r>
              <a:rPr lang="en-US" sz="800" b="1" dirty="0">
                <a:solidFill>
                  <a:schemeClr val="bg1">
                    <a:lumMod val="50000"/>
                  </a:schemeClr>
                </a:solidFill>
              </a:rPr>
              <a:t>better prediction</a:t>
            </a:r>
          </a:p>
        </p:txBody>
      </p:sp>
      <p:sp>
        <p:nvSpPr>
          <p:cNvPr id="200" name="TextBox 199"/>
          <p:cNvSpPr txBox="1"/>
          <p:nvPr/>
        </p:nvSpPr>
        <p:spPr>
          <a:xfrm>
            <a:off x="7646511" y="2326773"/>
            <a:ext cx="1745205" cy="215444"/>
          </a:xfrm>
          <a:prstGeom prst="rect">
            <a:avLst/>
          </a:prstGeom>
          <a:noFill/>
        </p:spPr>
        <p:txBody>
          <a:bodyPr wrap="square" rtlCol="0">
            <a:spAutoFit/>
          </a:bodyPr>
          <a:lstStyle/>
          <a:p>
            <a:r>
              <a:rPr lang="en-US" sz="800" b="1" i="1" dirty="0" smtClean="0">
                <a:solidFill>
                  <a:prstClr val="black"/>
                </a:solidFill>
                <a:latin typeface="Times New Roman" panose="02020603050405020304" pitchFamily="18" charset="0"/>
                <a:cs typeface="Times New Roman" panose="02020603050405020304" pitchFamily="18" charset="0"/>
              </a:rPr>
              <a:t>E. RANDOM TESTS</a:t>
            </a:r>
            <a:endParaRPr lang="en-US" sz="800" b="1" i="1" dirty="0">
              <a:solidFill>
                <a:prstClr val="black"/>
              </a:solidFill>
              <a:latin typeface="Times New Roman" panose="02020603050405020304" pitchFamily="18" charset="0"/>
              <a:cs typeface="Times New Roman" panose="02020603050405020304" pitchFamily="18" charset="0"/>
            </a:endParaRPr>
          </a:p>
        </p:txBody>
      </p:sp>
      <p:sp>
        <p:nvSpPr>
          <p:cNvPr id="201" name="TextBox 200"/>
          <p:cNvSpPr txBox="1"/>
          <p:nvPr/>
        </p:nvSpPr>
        <p:spPr>
          <a:xfrm>
            <a:off x="3463805" y="5934290"/>
            <a:ext cx="1745205" cy="215444"/>
          </a:xfrm>
          <a:prstGeom prst="rect">
            <a:avLst/>
          </a:prstGeom>
          <a:noFill/>
        </p:spPr>
        <p:txBody>
          <a:bodyPr wrap="square" rtlCol="0">
            <a:spAutoFit/>
          </a:bodyPr>
          <a:lstStyle/>
          <a:p>
            <a:r>
              <a:rPr lang="en-US" sz="800" b="1" i="1" dirty="0" smtClean="0">
                <a:solidFill>
                  <a:prstClr val="black"/>
                </a:solidFill>
                <a:latin typeface="Times New Roman" panose="02020603050405020304" pitchFamily="18" charset="0"/>
                <a:cs typeface="Times New Roman" panose="02020603050405020304" pitchFamily="18" charset="0"/>
              </a:rPr>
              <a:t>F. MONITOR</a:t>
            </a:r>
            <a:endParaRPr lang="en-US" sz="800" b="1" i="1" dirty="0">
              <a:solidFill>
                <a:prstClr val="black"/>
              </a:solidFill>
              <a:latin typeface="Times New Roman" panose="02020603050405020304" pitchFamily="18" charset="0"/>
              <a:cs typeface="Times New Roman" panose="02020603050405020304" pitchFamily="18" charset="0"/>
            </a:endParaRPr>
          </a:p>
        </p:txBody>
      </p:sp>
      <p:cxnSp>
        <p:nvCxnSpPr>
          <p:cNvPr id="203" name="Elbow Connector 202"/>
          <p:cNvCxnSpPr>
            <a:endCxn id="152" idx="0"/>
          </p:cNvCxnSpPr>
          <p:nvPr/>
        </p:nvCxnSpPr>
        <p:spPr>
          <a:xfrm rot="10800000" flipV="1">
            <a:off x="1743892" y="2044758"/>
            <a:ext cx="2142309" cy="961878"/>
          </a:xfrm>
          <a:prstGeom prst="bentConnector2">
            <a:avLst/>
          </a:prstGeom>
          <a:ln>
            <a:tailEnd type="triangle"/>
          </a:ln>
        </p:spPr>
        <p:style>
          <a:lnRef idx="1">
            <a:schemeClr val="dk1"/>
          </a:lnRef>
          <a:fillRef idx="0">
            <a:schemeClr val="dk1"/>
          </a:fillRef>
          <a:effectRef idx="0">
            <a:schemeClr val="dk1"/>
          </a:effectRef>
          <a:fontRef idx="minor">
            <a:schemeClr val="tx1"/>
          </a:fontRef>
        </p:style>
      </p:cxnSp>
      <p:cxnSp>
        <p:nvCxnSpPr>
          <p:cNvPr id="207" name="Straight Connector 206"/>
          <p:cNvCxnSpPr/>
          <p:nvPr/>
        </p:nvCxnSpPr>
        <p:spPr>
          <a:xfrm>
            <a:off x="4621152" y="2239718"/>
            <a:ext cx="0" cy="264303"/>
          </a:xfrm>
          <a:prstGeom prst="line">
            <a:avLst/>
          </a:prstGeom>
        </p:spPr>
        <p:style>
          <a:lnRef idx="1">
            <a:schemeClr val="dk1"/>
          </a:lnRef>
          <a:fillRef idx="0">
            <a:schemeClr val="dk1"/>
          </a:fillRef>
          <a:effectRef idx="0">
            <a:schemeClr val="dk1"/>
          </a:effectRef>
          <a:fontRef idx="minor">
            <a:schemeClr val="tx1"/>
          </a:fontRef>
        </p:style>
      </p:cxnSp>
      <p:cxnSp>
        <p:nvCxnSpPr>
          <p:cNvPr id="209" name="Straight Connector 208"/>
          <p:cNvCxnSpPr/>
          <p:nvPr/>
        </p:nvCxnSpPr>
        <p:spPr>
          <a:xfrm>
            <a:off x="2753053" y="2505867"/>
            <a:ext cx="1860484" cy="11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Arrow Connector 218"/>
          <p:cNvCxnSpPr/>
          <p:nvPr/>
        </p:nvCxnSpPr>
        <p:spPr>
          <a:xfrm flipH="1">
            <a:off x="2753053" y="2504021"/>
            <a:ext cx="7366" cy="48446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3" name="Straight Arrow Connector 222"/>
          <p:cNvCxnSpPr/>
          <p:nvPr/>
        </p:nvCxnSpPr>
        <p:spPr>
          <a:xfrm flipH="1">
            <a:off x="5009054" y="2505867"/>
            <a:ext cx="3785" cy="48261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1" name="Elbow Connector 230"/>
          <p:cNvCxnSpPr>
            <a:stCxn id="141" idx="3"/>
            <a:endCxn id="167" idx="0"/>
          </p:cNvCxnSpPr>
          <p:nvPr/>
        </p:nvCxnSpPr>
        <p:spPr>
          <a:xfrm>
            <a:off x="5325374" y="2038573"/>
            <a:ext cx="2382850" cy="801753"/>
          </a:xfrm>
          <a:prstGeom prst="bentConnector2">
            <a:avLst/>
          </a:prstGeom>
          <a:ln>
            <a:tailEnd type="triangle"/>
          </a:ln>
        </p:spPr>
        <p:style>
          <a:lnRef idx="1">
            <a:schemeClr val="dk1"/>
          </a:lnRef>
          <a:fillRef idx="0">
            <a:schemeClr val="dk1"/>
          </a:fillRef>
          <a:effectRef idx="0">
            <a:schemeClr val="dk1"/>
          </a:effectRef>
          <a:fontRef idx="minor">
            <a:schemeClr val="tx1"/>
          </a:fontRef>
        </p:style>
      </p:cxnSp>
      <p:cxnSp>
        <p:nvCxnSpPr>
          <p:cNvPr id="233" name="Straight Arrow Connector 232"/>
          <p:cNvCxnSpPr>
            <a:stCxn id="167" idx="2"/>
            <a:endCxn id="168" idx="0"/>
          </p:cNvCxnSpPr>
          <p:nvPr/>
        </p:nvCxnSpPr>
        <p:spPr>
          <a:xfrm flipH="1">
            <a:off x="7702082" y="3396505"/>
            <a:ext cx="6142" cy="10611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5" name="Straight Arrow Connector 234"/>
          <p:cNvCxnSpPr>
            <a:stCxn id="162" idx="2"/>
            <a:endCxn id="163" idx="0"/>
          </p:cNvCxnSpPr>
          <p:nvPr/>
        </p:nvCxnSpPr>
        <p:spPr>
          <a:xfrm>
            <a:off x="5307536" y="3562815"/>
            <a:ext cx="8709" cy="20063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7" name="Straight Arrow Connector 236"/>
          <p:cNvCxnSpPr/>
          <p:nvPr/>
        </p:nvCxnSpPr>
        <p:spPr>
          <a:xfrm flipH="1">
            <a:off x="4882642" y="4009840"/>
            <a:ext cx="11205" cy="47227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9" name="Straight Arrow Connector 238"/>
          <p:cNvCxnSpPr/>
          <p:nvPr/>
        </p:nvCxnSpPr>
        <p:spPr>
          <a:xfrm>
            <a:off x="2259707" y="3562815"/>
            <a:ext cx="0" cy="3248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41" name="Straight Arrow Connector 240"/>
          <p:cNvCxnSpPr/>
          <p:nvPr/>
        </p:nvCxnSpPr>
        <p:spPr>
          <a:xfrm>
            <a:off x="2753053" y="3562815"/>
            <a:ext cx="0" cy="3248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43" name="Straight Arrow Connector 242"/>
          <p:cNvCxnSpPr/>
          <p:nvPr/>
        </p:nvCxnSpPr>
        <p:spPr>
          <a:xfrm>
            <a:off x="2582091" y="4312437"/>
            <a:ext cx="0" cy="26480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47" name="Rectangle 246"/>
          <p:cNvSpPr/>
          <p:nvPr/>
        </p:nvSpPr>
        <p:spPr>
          <a:xfrm>
            <a:off x="1295400" y="5349238"/>
            <a:ext cx="5029200" cy="789597"/>
          </a:xfrm>
          <a:prstGeom prst="rect">
            <a:avLst/>
          </a:prstGeom>
          <a:noFill/>
          <a:ln w="12700" cap="flat" cmpd="sng" algn="ctr">
            <a:solidFill>
              <a:srgbClr val="5B9BD5">
                <a:shade val="50000"/>
              </a:srgbClr>
            </a:solidFill>
            <a:prstDash val="dash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cxnSp>
        <p:nvCxnSpPr>
          <p:cNvPr id="249" name="Elbow Connector 248"/>
          <p:cNvCxnSpPr>
            <a:stCxn id="177" idx="1"/>
          </p:cNvCxnSpPr>
          <p:nvPr/>
        </p:nvCxnSpPr>
        <p:spPr>
          <a:xfrm rot="10800000" flipH="1">
            <a:off x="1589310" y="1905000"/>
            <a:ext cx="2327620" cy="3790274"/>
          </a:xfrm>
          <a:prstGeom prst="bentConnector4">
            <a:avLst>
              <a:gd name="adj1" fmla="val -52473"/>
              <a:gd name="adj2" fmla="val 99990"/>
            </a:avLst>
          </a:prstGeom>
          <a:ln>
            <a:tailEnd type="triangle"/>
          </a:ln>
        </p:spPr>
        <p:style>
          <a:lnRef idx="1">
            <a:schemeClr val="dk1"/>
          </a:lnRef>
          <a:fillRef idx="0">
            <a:schemeClr val="dk1"/>
          </a:fillRef>
          <a:effectRef idx="0">
            <a:schemeClr val="dk1"/>
          </a:effectRef>
          <a:fontRef idx="minor">
            <a:schemeClr val="tx1"/>
          </a:fontRef>
        </p:style>
      </p:cxnSp>
      <p:cxnSp>
        <p:nvCxnSpPr>
          <p:cNvPr id="253" name="Elbow Connector 252"/>
          <p:cNvCxnSpPr>
            <a:stCxn id="158" idx="2"/>
            <a:endCxn id="175" idx="0"/>
          </p:cNvCxnSpPr>
          <p:nvPr/>
        </p:nvCxnSpPr>
        <p:spPr>
          <a:xfrm rot="16200000" flipH="1">
            <a:off x="3529371" y="3765757"/>
            <a:ext cx="571667" cy="3040990"/>
          </a:xfrm>
          <a:prstGeom prst="bent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255" name="Elbow Connector 254"/>
          <p:cNvCxnSpPr>
            <a:stCxn id="168" idx="2"/>
            <a:endCxn id="175" idx="0"/>
          </p:cNvCxnSpPr>
          <p:nvPr/>
        </p:nvCxnSpPr>
        <p:spPr>
          <a:xfrm rot="5400000">
            <a:off x="6162834" y="4032837"/>
            <a:ext cx="712115" cy="2366383"/>
          </a:xfrm>
          <a:prstGeom prst="bentConnector3">
            <a:avLst>
              <a:gd name="adj1" fmla="val 59783"/>
            </a:avLst>
          </a:prstGeom>
          <a:ln>
            <a:tailEnd type="triangle"/>
          </a:ln>
        </p:spPr>
        <p:style>
          <a:lnRef idx="1">
            <a:schemeClr val="dk1"/>
          </a:lnRef>
          <a:fillRef idx="0">
            <a:schemeClr val="dk1"/>
          </a:fillRef>
          <a:effectRef idx="0">
            <a:schemeClr val="dk1"/>
          </a:effectRef>
          <a:fontRef idx="minor">
            <a:schemeClr val="tx1"/>
          </a:fontRef>
        </p:style>
      </p:cxnSp>
      <p:cxnSp>
        <p:nvCxnSpPr>
          <p:cNvPr id="258" name="Straight Arrow Connector 257"/>
          <p:cNvCxnSpPr/>
          <p:nvPr/>
        </p:nvCxnSpPr>
        <p:spPr>
          <a:xfrm>
            <a:off x="5342372" y="4876800"/>
            <a:ext cx="0" cy="68657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60" name="Straight Arrow Connector 259"/>
          <p:cNvCxnSpPr>
            <a:endCxn id="176" idx="3"/>
          </p:cNvCxnSpPr>
          <p:nvPr/>
        </p:nvCxnSpPr>
        <p:spPr>
          <a:xfrm flipH="1" flipV="1">
            <a:off x="4476533" y="5695273"/>
            <a:ext cx="207665"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62" name="Straight Arrow Connector 261"/>
          <p:cNvCxnSpPr/>
          <p:nvPr/>
        </p:nvCxnSpPr>
        <p:spPr>
          <a:xfrm flipH="1" flipV="1">
            <a:off x="2732786" y="5669145"/>
            <a:ext cx="691512" cy="269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67" name="Straight Connector 266"/>
          <p:cNvCxnSpPr/>
          <p:nvPr/>
        </p:nvCxnSpPr>
        <p:spPr>
          <a:xfrm>
            <a:off x="4621151" y="2506449"/>
            <a:ext cx="399423" cy="0"/>
          </a:xfrm>
          <a:prstGeom prst="line">
            <a:avLst/>
          </a:prstGeom>
        </p:spPr>
        <p:style>
          <a:lnRef idx="1">
            <a:schemeClr val="dk1"/>
          </a:lnRef>
          <a:fillRef idx="0">
            <a:schemeClr val="dk1"/>
          </a:fillRef>
          <a:effectRef idx="0">
            <a:schemeClr val="dk1"/>
          </a:effectRef>
          <a:fontRef idx="minor">
            <a:schemeClr val="tx1"/>
          </a:fontRef>
        </p:style>
      </p:cxnSp>
      <p:cxnSp>
        <p:nvCxnSpPr>
          <p:cNvPr id="269" name="Elbow Connector 268"/>
          <p:cNvCxnSpPr>
            <a:stCxn id="156" idx="1"/>
            <a:endCxn id="152" idx="1"/>
          </p:cNvCxnSpPr>
          <p:nvPr/>
        </p:nvCxnSpPr>
        <p:spPr>
          <a:xfrm rot="10800000">
            <a:off x="905692" y="3284726"/>
            <a:ext cx="673803" cy="826566"/>
          </a:xfrm>
          <a:prstGeom prst="bentConnector3">
            <a:avLst>
              <a:gd name="adj1" fmla="val 133927"/>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806913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1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0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9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7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4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5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54"/>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4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85"/>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3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8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88"/>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6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56"/>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4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8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5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9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45"/>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64"/>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237"/>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80"/>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63"/>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235"/>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62"/>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74"/>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223"/>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267"/>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78"/>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200"/>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67"/>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81"/>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233"/>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68"/>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196"/>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146"/>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231"/>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179"/>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nodeType="clickEffect">
                                  <p:stCondLst>
                                    <p:cond delay="0"/>
                                  </p:stCondLst>
                                  <p:childTnLst>
                                    <p:set>
                                      <p:cBhvr>
                                        <p:cTn id="108" dur="1" fill="hold">
                                          <p:stCondLst>
                                            <p:cond delay="0"/>
                                          </p:stCondLst>
                                        </p:cTn>
                                        <p:tgtEl>
                                          <p:spTgt spid="253"/>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258"/>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255"/>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245"/>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247"/>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175"/>
                                        </p:tgtEl>
                                        <p:attrNameLst>
                                          <p:attrName>style.visibility</p:attrName>
                                        </p:attrNameLst>
                                      </p:cBhvr>
                                      <p:to>
                                        <p:strVal val="visible"/>
                                      </p:to>
                                    </p:set>
                                  </p:childTnLst>
                                </p:cTn>
                              </p:par>
                              <p:par>
                                <p:cTn id="121" presetID="1" presetClass="entr" presetSubtype="0" fill="hold" nodeType="withEffect">
                                  <p:stCondLst>
                                    <p:cond delay="0"/>
                                  </p:stCondLst>
                                  <p:childTnLst>
                                    <p:set>
                                      <p:cBhvr>
                                        <p:cTn id="122" dur="1" fill="hold">
                                          <p:stCondLst>
                                            <p:cond delay="0"/>
                                          </p:stCondLst>
                                        </p:cTn>
                                        <p:tgtEl>
                                          <p:spTgt spid="260"/>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176"/>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201"/>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187"/>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262"/>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177"/>
                                        </p:tgtEl>
                                        <p:attrNameLst>
                                          <p:attrName>style.visibility</p:attrName>
                                        </p:attrNameLst>
                                      </p:cBhvr>
                                      <p:to>
                                        <p:strVal val="visible"/>
                                      </p:to>
                                    </p:set>
                                  </p:childTnLst>
                                </p:cTn>
                              </p:par>
                              <p:par>
                                <p:cTn id="133" presetID="1" presetClass="entr" presetSubtype="0" fill="hold" nodeType="withEffect">
                                  <p:stCondLst>
                                    <p:cond delay="0"/>
                                  </p:stCondLst>
                                  <p:childTnLst>
                                    <p:set>
                                      <p:cBhvr>
                                        <p:cTn id="134" dur="1" fill="hold">
                                          <p:stCondLst>
                                            <p:cond delay="0"/>
                                          </p:stCondLst>
                                        </p:cTn>
                                        <p:tgtEl>
                                          <p:spTgt spid="249"/>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1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 grpId="0" animBg="1"/>
      <p:bldP spid="196" grpId="0" animBg="1"/>
      <p:bldP spid="194" grpId="0" animBg="1"/>
      <p:bldP spid="191" grpId="0" animBg="1"/>
      <p:bldP spid="139" grpId="0" animBg="1"/>
      <p:bldP spid="141" grpId="0" animBg="1"/>
      <p:bldP spid="144" grpId="0" animBg="1"/>
      <p:bldP spid="145" grpId="0" animBg="1"/>
      <p:bldP spid="146" grpId="0" animBg="1"/>
      <p:bldP spid="152" grpId="0" animBg="1"/>
      <p:bldP spid="154" grpId="0" animBg="1"/>
      <p:bldP spid="156" grpId="0" animBg="1"/>
      <p:bldP spid="158" grpId="0" animBg="1"/>
      <p:bldP spid="162" grpId="0" animBg="1"/>
      <p:bldP spid="163" grpId="0" animBg="1"/>
      <p:bldP spid="164" grpId="0" animBg="1"/>
      <p:bldP spid="167" grpId="0" animBg="1"/>
      <p:bldP spid="168" grpId="0" animBg="1"/>
      <p:bldP spid="172" grpId="0"/>
      <p:bldP spid="174" grpId="0"/>
      <p:bldP spid="175" grpId="0" animBg="1"/>
      <p:bldP spid="176" grpId="0" animBg="1"/>
      <p:bldP spid="177" grpId="0" animBg="1"/>
      <p:bldP spid="178" grpId="0"/>
      <p:bldP spid="179" grpId="0"/>
      <p:bldP spid="180" grpId="0"/>
      <p:bldP spid="181" grpId="0"/>
      <p:bldP spid="182" grpId="0"/>
      <p:bldP spid="183" grpId="0"/>
      <p:bldP spid="184" grpId="0"/>
      <p:bldP spid="185" grpId="0"/>
      <p:bldP spid="186" grpId="0"/>
      <p:bldP spid="187" grpId="0"/>
      <p:bldP spid="188" grpId="0"/>
      <p:bldP spid="189" grpId="0"/>
      <p:bldP spid="200" grpId="0"/>
      <p:bldP spid="201" grpId="0"/>
      <p:bldP spid="24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6885"/>
            <a:ext cx="8229600" cy="907551"/>
          </a:xfrm>
        </p:spPr>
        <p:txBody>
          <a:bodyPr>
            <a:normAutofit/>
          </a:bodyPr>
          <a:lstStyle/>
          <a:p>
            <a:r>
              <a:rPr lang="en-US" dirty="0"/>
              <a:t>Results: Coverage </a:t>
            </a:r>
            <a:r>
              <a:rPr lang="en-US" dirty="0" smtClean="0"/>
              <a:t>Comparison</a:t>
            </a:r>
            <a:endParaRPr lang="en-US" dirty="0"/>
          </a:p>
        </p:txBody>
      </p:sp>
      <p:sp>
        <p:nvSpPr>
          <p:cNvPr id="4" name="Footer Placeholder 3"/>
          <p:cNvSpPr>
            <a:spLocks noGrp="1"/>
          </p:cNvSpPr>
          <p:nvPr>
            <p:ph type="ftr" sz="quarter" idx="11"/>
          </p:nvPr>
        </p:nvSpPr>
        <p:spPr/>
        <p:txBody>
          <a:bodyPr/>
          <a:lstStyle/>
          <a:p>
            <a:r>
              <a:rPr lang="en-US"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23</a:t>
            </a:fld>
            <a:endParaRPr lang="en-US"/>
          </a:p>
        </p:txBody>
      </p:sp>
      <p:graphicFrame>
        <p:nvGraphicFramePr>
          <p:cNvPr id="7" name="Content Placeholder 6"/>
          <p:cNvGraphicFramePr>
            <a:graphicFrameLocks/>
          </p:cNvGraphicFramePr>
          <p:nvPr>
            <p:extLst>
              <p:ext uri="{D42A27DB-BD31-4B8C-83A1-F6EECF244321}">
                <p14:modId xmlns:p14="http://schemas.microsoft.com/office/powerpoint/2010/main" val="1777547803"/>
              </p:ext>
            </p:extLst>
          </p:nvPr>
        </p:nvGraphicFramePr>
        <p:xfrm>
          <a:off x="152400" y="1676400"/>
          <a:ext cx="4391114" cy="3089787"/>
        </p:xfrm>
        <a:graphic>
          <a:graphicData uri="http://schemas.openxmlformats.org/drawingml/2006/chart">
            <c:chart xmlns:c="http://schemas.openxmlformats.org/drawingml/2006/chart" xmlns:r="http://schemas.openxmlformats.org/officeDocument/2006/relationships" r:id="rId2"/>
          </a:graphicData>
        </a:graphic>
      </p:graphicFrame>
      <p:grpSp>
        <p:nvGrpSpPr>
          <p:cNvPr id="31" name="Group 30"/>
          <p:cNvGrpSpPr/>
          <p:nvPr/>
        </p:nvGrpSpPr>
        <p:grpSpPr>
          <a:xfrm>
            <a:off x="4643923" y="1676401"/>
            <a:ext cx="4419600" cy="3089787"/>
            <a:chOff x="4564168" y="1073992"/>
            <a:chExt cx="4419600" cy="3089787"/>
          </a:xfrm>
        </p:grpSpPr>
        <p:graphicFrame>
          <p:nvGraphicFramePr>
            <p:cNvPr id="10" name="Content Placeholder 6"/>
            <p:cNvGraphicFramePr>
              <a:graphicFrameLocks/>
            </p:cNvGraphicFramePr>
            <p:nvPr>
              <p:extLst>
                <p:ext uri="{D42A27DB-BD31-4B8C-83A1-F6EECF244321}">
                  <p14:modId xmlns:p14="http://schemas.microsoft.com/office/powerpoint/2010/main" val="2938650283"/>
                </p:ext>
              </p:extLst>
            </p:nvPr>
          </p:nvGraphicFramePr>
          <p:xfrm>
            <a:off x="4564168" y="1073992"/>
            <a:ext cx="4419600" cy="3089787"/>
          </p:xfrm>
          <a:graphic>
            <a:graphicData uri="http://schemas.openxmlformats.org/drawingml/2006/chart">
              <c:chart xmlns:c="http://schemas.openxmlformats.org/drawingml/2006/chart" xmlns:r="http://schemas.openxmlformats.org/officeDocument/2006/relationships" r:id="rId3"/>
            </a:graphicData>
          </a:graphic>
        </p:graphicFrame>
        <p:sp>
          <p:nvSpPr>
            <p:cNvPr id="3" name="Multiply 2"/>
            <p:cNvSpPr/>
            <p:nvPr/>
          </p:nvSpPr>
          <p:spPr>
            <a:xfrm>
              <a:off x="6104755" y="2474583"/>
              <a:ext cx="152400" cy="152400"/>
            </a:xfrm>
            <a:prstGeom prst="mathMultiply">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1" name="Multiply 10"/>
            <p:cNvSpPr/>
            <p:nvPr/>
          </p:nvSpPr>
          <p:spPr>
            <a:xfrm>
              <a:off x="7902814" y="2146375"/>
              <a:ext cx="152400" cy="152400"/>
            </a:xfrm>
            <a:prstGeom prst="mathMultiply">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pic>
          <p:nvPicPr>
            <p:cNvPr id="12" name="Picture 11"/>
            <p:cNvPicPr>
              <a:picLocks noChangeAspect="1"/>
            </p:cNvPicPr>
            <p:nvPr/>
          </p:nvPicPr>
          <p:blipFill>
            <a:blip r:embed="rId4"/>
            <a:stretch>
              <a:fillRect/>
            </a:stretch>
          </p:blipFill>
          <p:spPr>
            <a:xfrm>
              <a:off x="5982600" y="2373261"/>
              <a:ext cx="160150" cy="166687"/>
            </a:xfrm>
            <a:prstGeom prst="rect">
              <a:avLst/>
            </a:prstGeom>
          </p:spPr>
        </p:pic>
        <p:pic>
          <p:nvPicPr>
            <p:cNvPr id="13" name="Picture 12"/>
            <p:cNvPicPr>
              <a:picLocks noChangeAspect="1"/>
            </p:cNvPicPr>
            <p:nvPr/>
          </p:nvPicPr>
          <p:blipFill>
            <a:blip r:embed="rId4"/>
            <a:stretch>
              <a:fillRect/>
            </a:stretch>
          </p:blipFill>
          <p:spPr>
            <a:xfrm rot="7075442">
              <a:off x="6148645" y="2293279"/>
              <a:ext cx="157501" cy="163929"/>
            </a:xfrm>
            <a:prstGeom prst="rect">
              <a:avLst/>
            </a:prstGeom>
          </p:spPr>
        </p:pic>
        <p:pic>
          <p:nvPicPr>
            <p:cNvPr id="14" name="Picture 13"/>
            <p:cNvPicPr>
              <a:picLocks noChangeAspect="1"/>
            </p:cNvPicPr>
            <p:nvPr/>
          </p:nvPicPr>
          <p:blipFill>
            <a:blip r:embed="rId4"/>
            <a:stretch>
              <a:fillRect/>
            </a:stretch>
          </p:blipFill>
          <p:spPr>
            <a:xfrm rot="12930771">
              <a:off x="6230376" y="2523169"/>
              <a:ext cx="165321" cy="172069"/>
            </a:xfrm>
            <a:prstGeom prst="rect">
              <a:avLst/>
            </a:prstGeom>
          </p:spPr>
        </p:pic>
        <p:sp>
          <p:nvSpPr>
            <p:cNvPr id="16" name="Multiply 15"/>
            <p:cNvSpPr/>
            <p:nvPr/>
          </p:nvSpPr>
          <p:spPr>
            <a:xfrm>
              <a:off x="6731750" y="2146375"/>
              <a:ext cx="152400" cy="152400"/>
            </a:xfrm>
            <a:prstGeom prst="mathMultiply">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pic>
          <p:nvPicPr>
            <p:cNvPr id="17" name="Picture 16"/>
            <p:cNvPicPr>
              <a:picLocks noChangeAspect="1"/>
            </p:cNvPicPr>
            <p:nvPr/>
          </p:nvPicPr>
          <p:blipFill>
            <a:blip r:embed="rId4"/>
            <a:stretch>
              <a:fillRect/>
            </a:stretch>
          </p:blipFill>
          <p:spPr>
            <a:xfrm rot="7075442">
              <a:off x="6585252" y="2064410"/>
              <a:ext cx="157501" cy="163929"/>
            </a:xfrm>
            <a:prstGeom prst="rect">
              <a:avLst/>
            </a:prstGeom>
          </p:spPr>
        </p:pic>
        <p:sp>
          <p:nvSpPr>
            <p:cNvPr id="18" name="Multiply 17"/>
            <p:cNvSpPr/>
            <p:nvPr/>
          </p:nvSpPr>
          <p:spPr>
            <a:xfrm>
              <a:off x="7302469" y="2345949"/>
              <a:ext cx="152400" cy="152400"/>
            </a:xfrm>
            <a:prstGeom prst="mathMultiply">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pic>
          <p:nvPicPr>
            <p:cNvPr id="19" name="Picture 18"/>
            <p:cNvPicPr>
              <a:picLocks noChangeAspect="1"/>
            </p:cNvPicPr>
            <p:nvPr/>
          </p:nvPicPr>
          <p:blipFill>
            <a:blip r:embed="rId4"/>
            <a:stretch>
              <a:fillRect/>
            </a:stretch>
          </p:blipFill>
          <p:spPr>
            <a:xfrm>
              <a:off x="7312684" y="2483210"/>
              <a:ext cx="160150" cy="166687"/>
            </a:xfrm>
            <a:prstGeom prst="rect">
              <a:avLst/>
            </a:prstGeom>
          </p:spPr>
        </p:pic>
        <p:pic>
          <p:nvPicPr>
            <p:cNvPr id="20" name="Picture 19"/>
            <p:cNvPicPr>
              <a:picLocks noChangeAspect="1"/>
            </p:cNvPicPr>
            <p:nvPr/>
          </p:nvPicPr>
          <p:blipFill>
            <a:blip r:embed="rId4"/>
            <a:stretch>
              <a:fillRect/>
            </a:stretch>
          </p:blipFill>
          <p:spPr>
            <a:xfrm>
              <a:off x="7742049" y="2045053"/>
              <a:ext cx="160150" cy="166687"/>
            </a:xfrm>
            <a:prstGeom prst="rect">
              <a:avLst/>
            </a:prstGeom>
          </p:spPr>
        </p:pic>
        <p:pic>
          <p:nvPicPr>
            <p:cNvPr id="21" name="Picture 20"/>
            <p:cNvPicPr>
              <a:picLocks noChangeAspect="1"/>
            </p:cNvPicPr>
            <p:nvPr/>
          </p:nvPicPr>
          <p:blipFill>
            <a:blip r:embed="rId4"/>
            <a:stretch>
              <a:fillRect/>
            </a:stretch>
          </p:blipFill>
          <p:spPr>
            <a:xfrm rot="7075442">
              <a:off x="7951224" y="1982323"/>
              <a:ext cx="157501" cy="163929"/>
            </a:xfrm>
            <a:prstGeom prst="rect">
              <a:avLst/>
            </a:prstGeom>
          </p:spPr>
        </p:pic>
        <p:pic>
          <p:nvPicPr>
            <p:cNvPr id="22" name="Picture 21"/>
            <p:cNvPicPr>
              <a:picLocks noChangeAspect="1"/>
            </p:cNvPicPr>
            <p:nvPr/>
          </p:nvPicPr>
          <p:blipFill>
            <a:blip r:embed="rId4"/>
            <a:stretch>
              <a:fillRect/>
            </a:stretch>
          </p:blipFill>
          <p:spPr>
            <a:xfrm rot="12930771">
              <a:off x="8007077" y="2229465"/>
              <a:ext cx="165321" cy="172069"/>
            </a:xfrm>
            <a:prstGeom prst="rect">
              <a:avLst/>
            </a:prstGeom>
          </p:spPr>
        </p:pic>
        <p:cxnSp>
          <p:nvCxnSpPr>
            <p:cNvPr id="24" name="Straight Connector 23"/>
            <p:cNvCxnSpPr/>
            <p:nvPr/>
          </p:nvCxnSpPr>
          <p:spPr>
            <a:xfrm flipH="1" flipV="1">
              <a:off x="5297378" y="2541639"/>
              <a:ext cx="923174" cy="4051"/>
            </a:xfrm>
            <a:prstGeom prst="line">
              <a:avLst/>
            </a:prstGeom>
          </p:spPr>
          <p:style>
            <a:lnRef idx="1">
              <a:schemeClr val="accent3"/>
            </a:lnRef>
            <a:fillRef idx="0">
              <a:schemeClr val="accent3"/>
            </a:fillRef>
            <a:effectRef idx="0">
              <a:schemeClr val="accent3"/>
            </a:effectRef>
            <a:fontRef idx="minor">
              <a:schemeClr val="tx1"/>
            </a:fontRef>
          </p:style>
        </p:cxnSp>
        <p:sp>
          <p:nvSpPr>
            <p:cNvPr id="26" name="TextBox 25"/>
            <p:cNvSpPr txBox="1"/>
            <p:nvPr/>
          </p:nvSpPr>
          <p:spPr>
            <a:xfrm>
              <a:off x="5264595" y="2358081"/>
              <a:ext cx="910525" cy="338554"/>
            </a:xfrm>
            <a:prstGeom prst="rect">
              <a:avLst/>
            </a:prstGeom>
            <a:noFill/>
          </p:spPr>
          <p:txBody>
            <a:bodyPr wrap="square" rtlCol="0">
              <a:spAutoFit/>
            </a:bodyPr>
            <a:lstStyle/>
            <a:p>
              <a:r>
                <a:rPr lang="en-US" sz="800" b="1" dirty="0" smtClean="0"/>
                <a:t>Catches Bug much earlier</a:t>
              </a:r>
              <a:endParaRPr lang="en-US" sz="800" b="1" dirty="0"/>
            </a:p>
          </p:txBody>
        </p:sp>
        <p:cxnSp>
          <p:nvCxnSpPr>
            <p:cNvPr id="28" name="Straight Connector 27"/>
            <p:cNvCxnSpPr/>
            <p:nvPr/>
          </p:nvCxnSpPr>
          <p:spPr>
            <a:xfrm flipH="1">
              <a:off x="6193403" y="2552283"/>
              <a:ext cx="7079" cy="778241"/>
            </a:xfrm>
            <a:prstGeom prst="line">
              <a:avLst/>
            </a:prstGeom>
          </p:spPr>
          <p:style>
            <a:lnRef idx="1">
              <a:schemeClr val="accent3"/>
            </a:lnRef>
            <a:fillRef idx="0">
              <a:schemeClr val="accent3"/>
            </a:fillRef>
            <a:effectRef idx="0">
              <a:schemeClr val="accent3"/>
            </a:effectRef>
            <a:fontRef idx="minor">
              <a:schemeClr val="tx1"/>
            </a:fontRef>
          </p:style>
        </p:cxnSp>
      </p:grpSp>
    </p:spTree>
    <p:extLst>
      <p:ext uri="{BB962C8B-B14F-4D97-AF65-F5344CB8AC3E}">
        <p14:creationId xmlns:p14="http://schemas.microsoft.com/office/powerpoint/2010/main" val="30628487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ontent Placeholder 7"/>
          <p:cNvGraphicFramePr>
            <a:graphicFrameLocks/>
          </p:cNvGraphicFramePr>
          <p:nvPr>
            <p:extLst>
              <p:ext uri="{D42A27DB-BD31-4B8C-83A1-F6EECF244321}">
                <p14:modId xmlns:p14="http://schemas.microsoft.com/office/powerpoint/2010/main" val="913873548"/>
              </p:ext>
            </p:extLst>
          </p:nvPr>
        </p:nvGraphicFramePr>
        <p:xfrm>
          <a:off x="152399" y="1918290"/>
          <a:ext cx="4343401" cy="3110796"/>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567390" y="276664"/>
            <a:ext cx="8229600" cy="1143000"/>
          </a:xfrm>
        </p:spPr>
        <p:txBody>
          <a:bodyPr>
            <a:normAutofit/>
          </a:bodyPr>
          <a:lstStyle/>
          <a:p>
            <a:r>
              <a:rPr lang="en-US" dirty="0"/>
              <a:t>Results: Performance </a:t>
            </a:r>
            <a:r>
              <a:rPr lang="en-US" dirty="0" smtClean="0"/>
              <a:t>Comparison</a:t>
            </a:r>
            <a:endParaRPr lang="en-US" dirty="0"/>
          </a:p>
        </p:txBody>
      </p:sp>
      <p:sp>
        <p:nvSpPr>
          <p:cNvPr id="4" name="Footer Placeholder 3"/>
          <p:cNvSpPr>
            <a:spLocks noGrp="1"/>
          </p:cNvSpPr>
          <p:nvPr>
            <p:ph type="ftr" sz="quarter" idx="11"/>
          </p:nvPr>
        </p:nvSpPr>
        <p:spPr/>
        <p:txBody>
          <a:bodyPr/>
          <a:lstStyle/>
          <a:p>
            <a:r>
              <a:rPr lang="en-US"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24</a:t>
            </a:fld>
            <a:endParaRPr lang="en-US"/>
          </a:p>
        </p:txBody>
      </p:sp>
      <p:sp>
        <p:nvSpPr>
          <p:cNvPr id="7" name="TextBox 6"/>
          <p:cNvSpPr txBox="1"/>
          <p:nvPr/>
        </p:nvSpPr>
        <p:spPr>
          <a:xfrm>
            <a:off x="1884452" y="2855243"/>
            <a:ext cx="914400" cy="507831"/>
          </a:xfrm>
          <a:prstGeom prst="rect">
            <a:avLst/>
          </a:prstGeom>
          <a:noFill/>
        </p:spPr>
        <p:txBody>
          <a:bodyPr wrap="square" rtlCol="0">
            <a:spAutoFit/>
          </a:bodyPr>
          <a:lstStyle/>
          <a:p>
            <a:r>
              <a:rPr lang="en-US" sz="900" dirty="0" smtClean="0">
                <a:latin typeface="Times New Roman" panose="02020603050405020304" pitchFamily="18" charset="0"/>
                <a:cs typeface="Times New Roman" panose="02020603050405020304" pitchFamily="18" charset="0"/>
              </a:rPr>
              <a:t>31% - Reduction in Tests</a:t>
            </a:r>
            <a:endParaRPr lang="en-US" sz="9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3657600" y="3302169"/>
            <a:ext cx="914400" cy="507831"/>
          </a:xfrm>
          <a:prstGeom prst="rect">
            <a:avLst/>
          </a:prstGeom>
          <a:noFill/>
        </p:spPr>
        <p:txBody>
          <a:bodyPr wrap="square" rtlCol="0">
            <a:spAutoFit/>
          </a:bodyPr>
          <a:lstStyle/>
          <a:p>
            <a:r>
              <a:rPr lang="en-US" sz="900" dirty="0" smtClean="0">
                <a:latin typeface="Times New Roman" panose="02020603050405020304" pitchFamily="18" charset="0"/>
                <a:cs typeface="Times New Roman" panose="02020603050405020304" pitchFamily="18" charset="0"/>
              </a:rPr>
              <a:t>40% - Reduction in Tests</a:t>
            </a:r>
            <a:endParaRPr lang="en-US" sz="900" dirty="0">
              <a:latin typeface="Times New Roman" panose="02020603050405020304" pitchFamily="18" charset="0"/>
              <a:cs typeface="Times New Roman" panose="02020603050405020304" pitchFamily="18" charset="0"/>
            </a:endParaRPr>
          </a:p>
        </p:txBody>
      </p:sp>
      <p:cxnSp>
        <p:nvCxnSpPr>
          <p:cNvPr id="9" name="Straight Arrow Connector 8"/>
          <p:cNvCxnSpPr/>
          <p:nvPr/>
        </p:nvCxnSpPr>
        <p:spPr>
          <a:xfrm>
            <a:off x="1884452" y="2939332"/>
            <a:ext cx="0" cy="38100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10" name="Straight Arrow Connector 9"/>
          <p:cNvCxnSpPr/>
          <p:nvPr/>
        </p:nvCxnSpPr>
        <p:spPr>
          <a:xfrm>
            <a:off x="3675373" y="3392713"/>
            <a:ext cx="0" cy="38100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graphicFrame>
        <p:nvGraphicFramePr>
          <p:cNvPr id="13" name="Content Placeholder 7"/>
          <p:cNvGraphicFramePr>
            <a:graphicFrameLocks/>
          </p:cNvGraphicFramePr>
          <p:nvPr>
            <p:extLst>
              <p:ext uri="{D42A27DB-BD31-4B8C-83A1-F6EECF244321}">
                <p14:modId xmlns:p14="http://schemas.microsoft.com/office/powerpoint/2010/main" val="216792616"/>
              </p:ext>
            </p:extLst>
          </p:nvPr>
        </p:nvGraphicFramePr>
        <p:xfrm>
          <a:off x="4589773" y="1918290"/>
          <a:ext cx="4401828" cy="31107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744875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and Future Work</a:t>
            </a:r>
            <a:endParaRPr lang="en-US" dirty="0"/>
          </a:p>
        </p:txBody>
      </p:sp>
      <p:sp>
        <p:nvSpPr>
          <p:cNvPr id="3" name="Content Placeholder 2"/>
          <p:cNvSpPr>
            <a:spLocks noGrp="1"/>
          </p:cNvSpPr>
          <p:nvPr>
            <p:ph idx="1"/>
          </p:nvPr>
        </p:nvSpPr>
        <p:spPr/>
        <p:txBody>
          <a:bodyPr>
            <a:normAutofit/>
          </a:bodyPr>
          <a:lstStyle/>
          <a:p>
            <a:r>
              <a:rPr lang="en-US" dirty="0" smtClean="0"/>
              <a:t>Key Highlights </a:t>
            </a:r>
            <a:endParaRPr lang="en-US" dirty="0"/>
          </a:p>
          <a:p>
            <a:pPr lvl="1"/>
            <a:r>
              <a:rPr lang="en-US" dirty="0" smtClean="0"/>
              <a:t>Drastic reduction in the number of final tests used for regression </a:t>
            </a:r>
          </a:p>
          <a:p>
            <a:pPr lvl="1"/>
            <a:r>
              <a:rPr lang="en-US" dirty="0" smtClean="0"/>
              <a:t>Helps catching bugs much early in the verification cycle </a:t>
            </a:r>
          </a:p>
          <a:p>
            <a:pPr lvl="1"/>
            <a:r>
              <a:rPr lang="en-US" dirty="0" smtClean="0"/>
              <a:t>Accelerates  Functional Coverage closure time</a:t>
            </a:r>
          </a:p>
          <a:p>
            <a:r>
              <a:rPr lang="en-US" dirty="0" smtClean="0"/>
              <a:t>What's next?</a:t>
            </a:r>
          </a:p>
          <a:p>
            <a:pPr lvl="1"/>
            <a:r>
              <a:rPr lang="en-US" dirty="0" smtClean="0"/>
              <a:t>Explore unsupervised, semi-supervised and reinforcement algorithms</a:t>
            </a:r>
          </a:p>
          <a:p>
            <a:pPr lvl="1"/>
            <a:r>
              <a:rPr lang="en-US" dirty="0" smtClean="0"/>
              <a:t>Identify other areas where Machine Learning could be deployed</a:t>
            </a:r>
            <a:endParaRPr lang="en-US" dirty="0"/>
          </a:p>
        </p:txBody>
      </p:sp>
      <p:sp>
        <p:nvSpPr>
          <p:cNvPr id="4" name="Footer Placeholder 3"/>
          <p:cNvSpPr>
            <a:spLocks noGrp="1"/>
          </p:cNvSpPr>
          <p:nvPr>
            <p:ph type="ftr" sz="quarter" idx="11"/>
          </p:nvPr>
        </p:nvSpPr>
        <p:spPr/>
        <p:txBody>
          <a:bodyPr/>
          <a:lstStyle/>
          <a:p>
            <a:r>
              <a:rPr lang="en-US"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25</a:t>
            </a:fld>
            <a:endParaRPr lang="en-US"/>
          </a:p>
        </p:txBody>
      </p:sp>
    </p:spTree>
    <p:extLst>
      <p:ext uri="{BB962C8B-B14F-4D97-AF65-F5344CB8AC3E}">
        <p14:creationId xmlns:p14="http://schemas.microsoft.com/office/powerpoint/2010/main" val="3653639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Questions</a:t>
            </a:r>
            <a:endParaRPr lang="en-US" dirty="0"/>
          </a:p>
        </p:txBody>
      </p:sp>
      <p:sp>
        <p:nvSpPr>
          <p:cNvPr id="4" name="Footer Placeholder 3"/>
          <p:cNvSpPr>
            <a:spLocks noGrp="1"/>
          </p:cNvSpPr>
          <p:nvPr>
            <p:ph type="ftr" sz="quarter" idx="11"/>
          </p:nvPr>
        </p:nvSpPr>
        <p:spPr/>
        <p:txBody>
          <a:bodyPr/>
          <a:lstStyle/>
          <a:p>
            <a:r>
              <a:rPr lang="en-US"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26</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Background</a:t>
            </a:r>
            <a:endParaRPr lang="en-US" dirty="0"/>
          </a:p>
        </p:txBody>
      </p:sp>
      <p:sp>
        <p:nvSpPr>
          <p:cNvPr id="3" name="Content Placeholder 2"/>
          <p:cNvSpPr>
            <a:spLocks noGrp="1"/>
          </p:cNvSpPr>
          <p:nvPr>
            <p:ph idx="1"/>
          </p:nvPr>
        </p:nvSpPr>
        <p:spPr/>
        <p:txBody>
          <a:bodyPr>
            <a:normAutofit/>
          </a:bodyPr>
          <a:lstStyle/>
          <a:p>
            <a:r>
              <a:rPr lang="en-US" dirty="0" smtClean="0"/>
              <a:t>Multiple challenges in closing verification</a:t>
            </a:r>
          </a:p>
          <a:p>
            <a:pPr lvl="1"/>
            <a:r>
              <a:rPr lang="en-US" dirty="0" smtClean="0"/>
              <a:t>Regression </a:t>
            </a:r>
            <a:r>
              <a:rPr lang="en-US" dirty="0"/>
              <a:t>and Coverage closure </a:t>
            </a:r>
            <a:endParaRPr lang="en-US" dirty="0" smtClean="0"/>
          </a:p>
          <a:p>
            <a:pPr lvl="1"/>
            <a:r>
              <a:rPr lang="en-US" dirty="0" smtClean="0"/>
              <a:t>Multiple </a:t>
            </a:r>
            <a:r>
              <a:rPr lang="en-US" dirty="0"/>
              <a:t>minor RTL changes close to </a:t>
            </a:r>
            <a:r>
              <a:rPr lang="en-US" dirty="0" smtClean="0"/>
              <a:t>tape-out </a:t>
            </a:r>
          </a:p>
          <a:p>
            <a:pPr lvl="1"/>
            <a:r>
              <a:rPr lang="en-US" dirty="0" smtClean="0"/>
              <a:t>Lots </a:t>
            </a:r>
            <a:r>
              <a:rPr lang="en-US" dirty="0"/>
              <a:t>of random regressions with repeated seeds </a:t>
            </a:r>
            <a:endParaRPr lang="en-US" dirty="0" smtClean="0"/>
          </a:p>
          <a:p>
            <a:pPr lvl="1"/>
            <a:r>
              <a:rPr lang="en-US" dirty="0" smtClean="0"/>
              <a:t>Catching </a:t>
            </a:r>
            <a:r>
              <a:rPr lang="en-US" dirty="0"/>
              <a:t>hidden bugs quickly beyond 95% coverage </a:t>
            </a:r>
            <a:r>
              <a:rPr lang="en-US" dirty="0" smtClean="0"/>
              <a:t>is </a:t>
            </a:r>
            <a:r>
              <a:rPr lang="en-US" dirty="0"/>
              <a:t>always tricky </a:t>
            </a:r>
          </a:p>
          <a:p>
            <a:pPr lvl="1"/>
            <a:r>
              <a:rPr lang="en-US" dirty="0" smtClean="0"/>
              <a:t>Generation of correct stimulus and non repetitive tests is really important to address these issues faster</a:t>
            </a:r>
          </a:p>
          <a:p>
            <a:pPr>
              <a:buFont typeface="Wingdings" panose="05000000000000000000" pitchFamily="2" charset="2"/>
              <a:buChar char="§"/>
            </a:pPr>
            <a:endParaRPr lang="en-US" dirty="0" smtClean="0"/>
          </a:p>
          <a:p>
            <a:pPr>
              <a:buFont typeface="Wingdings" panose="05000000000000000000" pitchFamily="2" charset="2"/>
              <a:buChar char="§"/>
            </a:pPr>
            <a:endParaRPr lang="en-US" dirty="0" smtClean="0"/>
          </a:p>
          <a:p>
            <a:pPr>
              <a:buFont typeface="Wingdings" panose="05000000000000000000" pitchFamily="2" charset="2"/>
              <a:buChar char="§"/>
            </a:pPr>
            <a:endParaRPr lang="en-US" dirty="0" smtClean="0"/>
          </a:p>
          <a:p>
            <a:pPr>
              <a:buFont typeface="Wingdings" panose="05000000000000000000" pitchFamily="2" charset="2"/>
              <a:buChar char="§"/>
            </a:pPr>
            <a:endParaRPr lang="en-US" dirty="0"/>
          </a:p>
        </p:txBody>
      </p:sp>
      <p:sp>
        <p:nvSpPr>
          <p:cNvPr id="4" name="Footer Placeholder 3"/>
          <p:cNvSpPr>
            <a:spLocks noGrp="1"/>
          </p:cNvSpPr>
          <p:nvPr>
            <p:ph type="ftr" sz="quarter" idx="11"/>
          </p:nvPr>
        </p:nvSpPr>
        <p:spPr/>
        <p:txBody>
          <a:bodyPr/>
          <a:lstStyle/>
          <a:p>
            <a:r>
              <a:rPr lang="en-US"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3</a:t>
            </a:fld>
            <a:endParaRPr lang="en-US"/>
          </a:p>
        </p:txBody>
      </p:sp>
    </p:spTree>
    <p:extLst>
      <p:ext uri="{BB962C8B-B14F-4D97-AF65-F5344CB8AC3E}">
        <p14:creationId xmlns:p14="http://schemas.microsoft.com/office/powerpoint/2010/main" val="14378413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457200" y="1676400"/>
            <a:ext cx="6477000" cy="4343399"/>
          </a:xfrm>
        </p:spPr>
        <p:txBody>
          <a:bodyPr>
            <a:normAutofit/>
          </a:bodyPr>
          <a:lstStyle/>
          <a:p>
            <a:r>
              <a:rPr lang="en-US" dirty="0" smtClean="0"/>
              <a:t>Functional coverage closure using CDV is achieved by </a:t>
            </a:r>
          </a:p>
          <a:p>
            <a:pPr lvl="1"/>
            <a:r>
              <a:rPr lang="en-US" dirty="0" smtClean="0"/>
              <a:t>Classical Constrained Random using SV and UVM </a:t>
            </a:r>
          </a:p>
          <a:p>
            <a:pPr lvl="1"/>
            <a:r>
              <a:rPr lang="en-US" dirty="0" smtClean="0"/>
              <a:t>Graph based Stimulus Generation – Requires separate tool.</a:t>
            </a:r>
          </a:p>
          <a:p>
            <a:pPr lvl="1"/>
            <a:r>
              <a:rPr lang="en-US" dirty="0"/>
              <a:t>Ranking </a:t>
            </a:r>
            <a:r>
              <a:rPr lang="en-US" dirty="0" smtClean="0"/>
              <a:t>feature from tool to </a:t>
            </a:r>
            <a:r>
              <a:rPr lang="en-US" dirty="0"/>
              <a:t>optimize the regression test </a:t>
            </a:r>
            <a:r>
              <a:rPr lang="en-US" dirty="0" smtClean="0"/>
              <a:t>suite</a:t>
            </a:r>
          </a:p>
          <a:p>
            <a:r>
              <a:rPr lang="en-US" dirty="0" smtClean="0"/>
              <a:t>But are we generating the right stimuli?</a:t>
            </a:r>
          </a:p>
          <a:p>
            <a:pPr marL="0" indent="0">
              <a:buNone/>
            </a:pPr>
            <a:endParaRPr lang="en-US" dirty="0" smtClean="0"/>
          </a:p>
          <a:p>
            <a:endParaRPr lang="en-US" dirty="0" smtClean="0"/>
          </a:p>
          <a:p>
            <a:endParaRPr lang="en-US" dirty="0" smtClean="0"/>
          </a:p>
        </p:txBody>
      </p:sp>
      <p:sp>
        <p:nvSpPr>
          <p:cNvPr id="4" name="Footer Placeholder 3"/>
          <p:cNvSpPr>
            <a:spLocks noGrp="1"/>
          </p:cNvSpPr>
          <p:nvPr>
            <p:ph type="ftr" sz="quarter" idx="11"/>
          </p:nvPr>
        </p:nvSpPr>
        <p:spPr/>
        <p:txBody>
          <a:bodyPr/>
          <a:lstStyle/>
          <a:p>
            <a:r>
              <a:rPr lang="en-US"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4</a:t>
            </a:fld>
            <a:endParaRPr lang="en-US"/>
          </a:p>
        </p:txBody>
      </p:sp>
      <p:pic>
        <p:nvPicPr>
          <p:cNvPr id="12" name="Picture 11"/>
          <p:cNvPicPr>
            <a:picLocks noChangeAspect="1"/>
          </p:cNvPicPr>
          <p:nvPr/>
        </p:nvPicPr>
        <p:blipFill>
          <a:blip r:embed="rId2"/>
          <a:stretch>
            <a:fillRect/>
          </a:stretch>
        </p:blipFill>
        <p:spPr>
          <a:xfrm>
            <a:off x="6858000" y="2057400"/>
            <a:ext cx="2133600" cy="2800350"/>
          </a:xfrm>
          <a:prstGeom prst="rect">
            <a:avLst/>
          </a:prstGeom>
        </p:spPr>
      </p:pic>
    </p:spTree>
    <p:extLst>
      <p:ext uri="{BB962C8B-B14F-4D97-AF65-F5344CB8AC3E}">
        <p14:creationId xmlns:p14="http://schemas.microsoft.com/office/powerpoint/2010/main" val="3776748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99"/>
            <a:ext cx="8229600" cy="1143000"/>
          </a:xfrm>
        </p:spPr>
        <p:txBody>
          <a:bodyPr/>
          <a:lstStyle/>
          <a:p>
            <a:r>
              <a:rPr lang="en-US" dirty="0" smtClean="0"/>
              <a:t>Machine Learning</a:t>
            </a:r>
            <a:endParaRPr lang="en-US" dirty="0"/>
          </a:p>
        </p:txBody>
      </p:sp>
      <p:sp>
        <p:nvSpPr>
          <p:cNvPr id="3" name="Content Placeholder 2"/>
          <p:cNvSpPr>
            <a:spLocks noGrp="1"/>
          </p:cNvSpPr>
          <p:nvPr>
            <p:ph idx="1"/>
          </p:nvPr>
        </p:nvSpPr>
        <p:spPr>
          <a:xfrm>
            <a:off x="342900" y="1143000"/>
            <a:ext cx="8343900" cy="5194300"/>
          </a:xfrm>
        </p:spPr>
        <p:txBody>
          <a:bodyPr>
            <a:normAutofit/>
          </a:bodyPr>
          <a:lstStyle/>
          <a:p>
            <a:r>
              <a:rPr lang="en-US" dirty="0" smtClean="0"/>
              <a:t>“The </a:t>
            </a:r>
            <a:r>
              <a:rPr lang="en-US" dirty="0"/>
              <a:t>ability to learn without being explicitly </a:t>
            </a:r>
            <a:r>
              <a:rPr lang="en-US" dirty="0" smtClean="0"/>
              <a:t>programmed” – Arthur Samuel</a:t>
            </a:r>
          </a:p>
          <a:p>
            <a:r>
              <a:rPr lang="en-US" dirty="0"/>
              <a:t>It is never meant to make “perfect” </a:t>
            </a:r>
            <a:r>
              <a:rPr lang="en-US" dirty="0" smtClean="0"/>
              <a:t>guesses but </a:t>
            </a:r>
            <a:r>
              <a:rPr lang="en-US" dirty="0"/>
              <a:t>to make guesses that are good enough to </a:t>
            </a:r>
            <a:r>
              <a:rPr lang="en-US" dirty="0" smtClean="0"/>
              <a:t>be useful</a:t>
            </a:r>
            <a:r>
              <a:rPr lang="en-US" dirty="0"/>
              <a:t>. </a:t>
            </a:r>
            <a:r>
              <a:rPr lang="en-US" dirty="0" smtClean="0"/>
              <a:t> </a:t>
            </a:r>
          </a:p>
          <a:p>
            <a:r>
              <a:rPr lang="en-US" dirty="0" smtClean="0"/>
              <a:t>Why now?</a:t>
            </a:r>
          </a:p>
          <a:p>
            <a:pPr lvl="1"/>
            <a:r>
              <a:rPr lang="en-US" dirty="0" smtClean="0"/>
              <a:t>Large Data – Low computing power</a:t>
            </a:r>
          </a:p>
          <a:p>
            <a:pPr lvl="1"/>
            <a:r>
              <a:rPr lang="en-US" dirty="0" smtClean="0"/>
              <a:t>Autonomous generation of stimulus</a:t>
            </a:r>
          </a:p>
          <a:p>
            <a:pPr lvl="1"/>
            <a:r>
              <a:rPr lang="en-US" dirty="0" smtClean="0"/>
              <a:t>Spot patterns – Make connections – </a:t>
            </a:r>
          </a:p>
          <a:p>
            <a:pPr marL="457200" lvl="1" indent="0">
              <a:buNone/>
            </a:pPr>
            <a:r>
              <a:rPr lang="en-US" dirty="0"/>
              <a:t> </a:t>
            </a:r>
            <a:r>
              <a:rPr lang="en-US" dirty="0" smtClean="0"/>
              <a:t>   Need help in making decisions  </a:t>
            </a:r>
          </a:p>
          <a:p>
            <a:pPr lvl="1"/>
            <a:endParaRPr lang="en-US" dirty="0" smtClean="0"/>
          </a:p>
          <a:p>
            <a:pPr lvl="1"/>
            <a:endParaRPr lang="en-US" dirty="0" smtClean="0"/>
          </a:p>
        </p:txBody>
      </p:sp>
      <p:sp>
        <p:nvSpPr>
          <p:cNvPr id="4" name="Footer Placeholder 3"/>
          <p:cNvSpPr>
            <a:spLocks noGrp="1"/>
          </p:cNvSpPr>
          <p:nvPr>
            <p:ph type="ftr" sz="quarter" idx="11"/>
          </p:nvPr>
        </p:nvSpPr>
        <p:spPr/>
        <p:txBody>
          <a:bodyPr/>
          <a:lstStyle/>
          <a:p>
            <a:r>
              <a:rPr lang="en-US"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5</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77000" y="3756417"/>
            <a:ext cx="1883614" cy="1883614"/>
          </a:xfrm>
          <a:prstGeom prst="rect">
            <a:avLst/>
          </a:prstGeom>
        </p:spPr>
      </p:pic>
      <p:sp>
        <p:nvSpPr>
          <p:cNvPr id="7" name="Content Placeholder 2"/>
          <p:cNvSpPr txBox="1">
            <a:spLocks/>
          </p:cNvSpPr>
          <p:nvPr/>
        </p:nvSpPr>
        <p:spPr>
          <a:xfrm>
            <a:off x="762000" y="2244725"/>
            <a:ext cx="6477000" cy="449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pPr>
            <a:endParaRPr lang="en-US" dirty="0"/>
          </a:p>
        </p:txBody>
      </p:sp>
    </p:spTree>
    <p:extLst>
      <p:ext uri="{BB962C8B-B14F-4D97-AF65-F5344CB8AC3E}">
        <p14:creationId xmlns:p14="http://schemas.microsoft.com/office/powerpoint/2010/main" val="2508157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lowchart: Process 31"/>
          <p:cNvSpPr/>
          <p:nvPr/>
        </p:nvSpPr>
        <p:spPr>
          <a:xfrm>
            <a:off x="5259510" y="5548191"/>
            <a:ext cx="1157556" cy="573100"/>
          </a:xfrm>
          <a:prstGeom prst="flowChart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lowchart: Process 29"/>
          <p:cNvSpPr/>
          <p:nvPr/>
        </p:nvSpPr>
        <p:spPr>
          <a:xfrm>
            <a:off x="5256514" y="4608500"/>
            <a:ext cx="1157556" cy="573100"/>
          </a:xfrm>
          <a:prstGeom prst="flowChartProcess">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152400"/>
            <a:ext cx="8229600" cy="1143000"/>
          </a:xfrm>
        </p:spPr>
        <p:txBody>
          <a:bodyPr>
            <a:normAutofit fontScale="90000"/>
          </a:bodyPr>
          <a:lstStyle/>
          <a:p>
            <a:r>
              <a:rPr lang="en-US" dirty="0" smtClean="0"/>
              <a:t>Ingredients of Machine Learning Process</a:t>
            </a:r>
            <a:endParaRPr lang="en-US" dirty="0"/>
          </a:p>
        </p:txBody>
      </p:sp>
      <p:sp>
        <p:nvSpPr>
          <p:cNvPr id="3" name="Content Placeholder 2"/>
          <p:cNvSpPr>
            <a:spLocks noGrp="1"/>
          </p:cNvSpPr>
          <p:nvPr>
            <p:ph idx="1"/>
          </p:nvPr>
        </p:nvSpPr>
        <p:spPr>
          <a:xfrm>
            <a:off x="457200" y="1219200"/>
            <a:ext cx="8229600" cy="2989607"/>
          </a:xfrm>
        </p:spPr>
        <p:txBody>
          <a:bodyPr>
            <a:normAutofit fontScale="85000" lnSpcReduction="20000"/>
          </a:bodyPr>
          <a:lstStyle/>
          <a:p>
            <a:pPr>
              <a:buFont typeface="Wingdings" panose="05000000000000000000" pitchFamily="2" charset="2"/>
              <a:buChar char="§"/>
            </a:pPr>
            <a:r>
              <a:rPr lang="en-US" dirty="0" smtClean="0"/>
              <a:t>Data </a:t>
            </a:r>
            <a:r>
              <a:rPr lang="en-US" dirty="0"/>
              <a:t>sets:</a:t>
            </a:r>
          </a:p>
          <a:p>
            <a:pPr lvl="1">
              <a:buFont typeface="Wingdings" panose="05000000000000000000" pitchFamily="2" charset="2"/>
              <a:buChar char="§"/>
            </a:pPr>
            <a:r>
              <a:rPr lang="en-US" dirty="0"/>
              <a:t>Input Attributes </a:t>
            </a:r>
            <a:r>
              <a:rPr lang="en-US" dirty="0" smtClean="0"/>
              <a:t>- </a:t>
            </a:r>
            <a:r>
              <a:rPr lang="en-US" dirty="0"/>
              <a:t>Features based on which output is </a:t>
            </a:r>
            <a:r>
              <a:rPr lang="en-US" dirty="0" smtClean="0"/>
              <a:t>predicted</a:t>
            </a:r>
            <a:endParaRPr lang="en-US" dirty="0"/>
          </a:p>
          <a:p>
            <a:pPr lvl="1">
              <a:buFont typeface="Wingdings" panose="05000000000000000000" pitchFamily="2" charset="2"/>
              <a:buChar char="§"/>
            </a:pPr>
            <a:r>
              <a:rPr lang="en-US" dirty="0"/>
              <a:t>Target Attributes </a:t>
            </a:r>
            <a:r>
              <a:rPr lang="en-US" dirty="0" smtClean="0"/>
              <a:t>- </a:t>
            </a:r>
            <a:r>
              <a:rPr lang="en-US" dirty="0"/>
              <a:t>Output </a:t>
            </a:r>
            <a:r>
              <a:rPr lang="en-US" dirty="0" smtClean="0"/>
              <a:t>that we want to predict</a:t>
            </a:r>
            <a:endParaRPr lang="en-US" dirty="0"/>
          </a:p>
          <a:p>
            <a:pPr lvl="1">
              <a:buFont typeface="Wingdings" panose="05000000000000000000" pitchFamily="2" charset="2"/>
              <a:buChar char="§"/>
            </a:pPr>
            <a:r>
              <a:rPr lang="en-US" dirty="0"/>
              <a:t>Types of data set </a:t>
            </a:r>
            <a:r>
              <a:rPr lang="en-US" dirty="0" smtClean="0"/>
              <a:t>- Training</a:t>
            </a:r>
            <a:r>
              <a:rPr lang="en-US" dirty="0"/>
              <a:t>, Validation and Test</a:t>
            </a:r>
          </a:p>
          <a:p>
            <a:pPr>
              <a:buFont typeface="Wingdings" panose="05000000000000000000" pitchFamily="2" charset="2"/>
              <a:buChar char="§"/>
            </a:pPr>
            <a:r>
              <a:rPr lang="en-US" dirty="0"/>
              <a:t>Algorithm: Program which provides a model suitable for prediction based on training </a:t>
            </a:r>
          </a:p>
          <a:p>
            <a:pPr>
              <a:buFont typeface="Wingdings" panose="05000000000000000000" pitchFamily="2" charset="2"/>
              <a:buChar char="§"/>
            </a:pPr>
            <a:r>
              <a:rPr lang="en-US" dirty="0"/>
              <a:t>Model: Created by training the algorithm with a relevant training data </a:t>
            </a:r>
            <a:r>
              <a:rPr lang="en-US" dirty="0" smtClean="0"/>
              <a:t>set</a:t>
            </a:r>
          </a:p>
          <a:p>
            <a:pPr>
              <a:buFont typeface="Wingdings" panose="05000000000000000000" pitchFamily="2" charset="2"/>
              <a:buChar char="§"/>
            </a:pPr>
            <a:r>
              <a:rPr lang="en-US" dirty="0" smtClean="0"/>
              <a:t>Analogy </a:t>
            </a:r>
          </a:p>
        </p:txBody>
      </p:sp>
      <p:sp>
        <p:nvSpPr>
          <p:cNvPr id="4" name="Footer Placeholder 3"/>
          <p:cNvSpPr>
            <a:spLocks noGrp="1"/>
          </p:cNvSpPr>
          <p:nvPr>
            <p:ph type="ftr" sz="quarter" idx="11"/>
          </p:nvPr>
        </p:nvSpPr>
        <p:spPr/>
        <p:txBody>
          <a:bodyPr/>
          <a:lstStyle/>
          <a:p>
            <a:r>
              <a:rPr lang="en-US"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6</a:t>
            </a:fld>
            <a:endParaRPr lang="en-US"/>
          </a:p>
        </p:txBody>
      </p:sp>
      <p:sp>
        <p:nvSpPr>
          <p:cNvPr id="6" name="Cube 5"/>
          <p:cNvSpPr/>
          <p:nvPr/>
        </p:nvSpPr>
        <p:spPr>
          <a:xfrm>
            <a:off x="3276600" y="4778342"/>
            <a:ext cx="1295400" cy="985982"/>
          </a:xfrm>
          <a:prstGeom prst="cub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7" name="TextBox 6"/>
          <p:cNvSpPr txBox="1"/>
          <p:nvPr/>
        </p:nvSpPr>
        <p:spPr>
          <a:xfrm>
            <a:off x="3276600" y="5108311"/>
            <a:ext cx="1066800" cy="523220"/>
          </a:xfrm>
          <a:prstGeom prst="rect">
            <a:avLst/>
          </a:prstGeom>
          <a:noFill/>
        </p:spPr>
        <p:txBody>
          <a:bodyPr wrap="square" rtlCol="0">
            <a:spAutoFit/>
          </a:bodyPr>
          <a:lstStyle/>
          <a:p>
            <a:pPr algn="ctr"/>
            <a:r>
              <a:rPr lang="en-US" sz="1400" b="1" dirty="0" smtClean="0">
                <a:solidFill>
                  <a:schemeClr val="bg1"/>
                </a:solidFill>
              </a:rPr>
              <a:t>Predictor Generator</a:t>
            </a:r>
            <a:endParaRPr lang="en-US" sz="1400" b="1" dirty="0">
              <a:solidFill>
                <a:schemeClr val="bg1"/>
              </a:solidFill>
            </a:endParaRPr>
          </a:p>
        </p:txBody>
      </p:sp>
      <p:grpSp>
        <p:nvGrpSpPr>
          <p:cNvPr id="16" name="Group 15"/>
          <p:cNvGrpSpPr/>
          <p:nvPr/>
        </p:nvGrpSpPr>
        <p:grpSpPr>
          <a:xfrm>
            <a:off x="1853630" y="4625942"/>
            <a:ext cx="547956" cy="490682"/>
            <a:chOff x="1853630" y="4876800"/>
            <a:chExt cx="547956" cy="490682"/>
          </a:xfrm>
        </p:grpSpPr>
        <p:sp>
          <p:nvSpPr>
            <p:cNvPr id="8" name="Flowchart: Process 7"/>
            <p:cNvSpPr/>
            <p:nvPr/>
          </p:nvSpPr>
          <p:spPr>
            <a:xfrm>
              <a:off x="1853630" y="4876800"/>
              <a:ext cx="203770" cy="147782"/>
            </a:xfrm>
            <a:prstGeom prst="flowChartProcess">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5-Point Star 8"/>
            <p:cNvSpPr/>
            <p:nvPr/>
          </p:nvSpPr>
          <p:spPr>
            <a:xfrm>
              <a:off x="2209800" y="4876800"/>
              <a:ext cx="152400" cy="147782"/>
            </a:xfrm>
            <a:prstGeom prst="star5">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853630" y="5143500"/>
              <a:ext cx="228600" cy="223982"/>
            </a:xfrm>
            <a:prstGeom prst="ellipse">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p:cNvSpPr/>
            <p:nvPr/>
          </p:nvSpPr>
          <p:spPr>
            <a:xfrm>
              <a:off x="2172986" y="5146160"/>
              <a:ext cx="228600" cy="190500"/>
            </a:xfrm>
            <a:prstGeom prst="triangle">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p:cNvGrpSpPr/>
          <p:nvPr/>
        </p:nvGrpSpPr>
        <p:grpSpPr>
          <a:xfrm>
            <a:off x="1884452" y="5504902"/>
            <a:ext cx="467474" cy="522088"/>
            <a:chOff x="1905000" y="5710382"/>
            <a:chExt cx="467474" cy="522088"/>
          </a:xfrm>
        </p:grpSpPr>
        <p:sp>
          <p:nvSpPr>
            <p:cNvPr id="12" name="Diamond 11"/>
            <p:cNvSpPr/>
            <p:nvPr/>
          </p:nvSpPr>
          <p:spPr>
            <a:xfrm>
              <a:off x="1905000" y="5710382"/>
              <a:ext cx="177230" cy="233218"/>
            </a:xfrm>
            <a:prstGeom prst="diamond">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3" name="Diamond 12"/>
            <p:cNvSpPr/>
            <p:nvPr/>
          </p:nvSpPr>
          <p:spPr>
            <a:xfrm>
              <a:off x="2184970" y="5710382"/>
              <a:ext cx="177230" cy="233218"/>
            </a:xfrm>
            <a:prstGeom prst="diamond">
              <a:avLst/>
            </a:prstGeom>
            <a:solidFill>
              <a:srgbClr val="00B0F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4" name="Diamond 13"/>
            <p:cNvSpPr/>
            <p:nvPr/>
          </p:nvSpPr>
          <p:spPr>
            <a:xfrm>
              <a:off x="1915274" y="5999252"/>
              <a:ext cx="177230" cy="233218"/>
            </a:xfrm>
            <a:prstGeom prst="diamon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iamond 14"/>
            <p:cNvSpPr/>
            <p:nvPr/>
          </p:nvSpPr>
          <p:spPr>
            <a:xfrm>
              <a:off x="2195244" y="5999252"/>
              <a:ext cx="177230" cy="233218"/>
            </a:xfrm>
            <a:prstGeom prst="diamond">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TextBox 17"/>
          <p:cNvSpPr txBox="1"/>
          <p:nvPr/>
        </p:nvSpPr>
        <p:spPr>
          <a:xfrm>
            <a:off x="1753886" y="5102364"/>
            <a:ext cx="838200" cy="312078"/>
          </a:xfrm>
          <a:prstGeom prst="rect">
            <a:avLst/>
          </a:prstGeom>
          <a:noFill/>
        </p:spPr>
        <p:txBody>
          <a:bodyPr wrap="square" rtlCol="0">
            <a:spAutoFit/>
          </a:bodyPr>
          <a:lstStyle/>
          <a:p>
            <a:r>
              <a:rPr lang="en-US" sz="1400" b="1" dirty="0" smtClean="0"/>
              <a:t>Shapes</a:t>
            </a:r>
            <a:endParaRPr lang="en-US" sz="1400" b="1" dirty="0"/>
          </a:p>
        </p:txBody>
      </p:sp>
      <p:sp>
        <p:nvSpPr>
          <p:cNvPr id="25" name="TextBox 24"/>
          <p:cNvSpPr txBox="1"/>
          <p:nvPr/>
        </p:nvSpPr>
        <p:spPr>
          <a:xfrm>
            <a:off x="1755596" y="5967403"/>
            <a:ext cx="838200" cy="307777"/>
          </a:xfrm>
          <a:prstGeom prst="rect">
            <a:avLst/>
          </a:prstGeom>
          <a:noFill/>
        </p:spPr>
        <p:txBody>
          <a:bodyPr wrap="square" rtlCol="0">
            <a:spAutoFit/>
          </a:bodyPr>
          <a:lstStyle/>
          <a:p>
            <a:r>
              <a:rPr lang="en-US" sz="1400" b="1" dirty="0" smtClean="0"/>
              <a:t>Colors</a:t>
            </a:r>
            <a:endParaRPr lang="en-US" sz="1400" b="1" dirty="0"/>
          </a:p>
        </p:txBody>
      </p:sp>
      <p:sp>
        <p:nvSpPr>
          <p:cNvPr id="28" name="TextBox 27"/>
          <p:cNvSpPr txBox="1"/>
          <p:nvPr/>
        </p:nvSpPr>
        <p:spPr>
          <a:xfrm>
            <a:off x="5287336" y="4629048"/>
            <a:ext cx="1068086" cy="523220"/>
          </a:xfrm>
          <a:prstGeom prst="rect">
            <a:avLst/>
          </a:prstGeom>
          <a:noFill/>
        </p:spPr>
        <p:txBody>
          <a:bodyPr wrap="square" rtlCol="0">
            <a:spAutoFit/>
          </a:bodyPr>
          <a:lstStyle/>
          <a:p>
            <a:pPr algn="ctr"/>
            <a:r>
              <a:rPr lang="en-US" sz="1400" b="1" dirty="0" smtClean="0">
                <a:solidFill>
                  <a:schemeClr val="bg1"/>
                </a:solidFill>
              </a:rPr>
              <a:t>Shape Predictor </a:t>
            </a:r>
            <a:endParaRPr lang="en-US" sz="1400" b="1" dirty="0">
              <a:solidFill>
                <a:schemeClr val="bg1"/>
              </a:solidFill>
            </a:endParaRPr>
          </a:p>
        </p:txBody>
      </p:sp>
      <p:sp>
        <p:nvSpPr>
          <p:cNvPr id="29" name="TextBox 28"/>
          <p:cNvSpPr txBox="1"/>
          <p:nvPr/>
        </p:nvSpPr>
        <p:spPr>
          <a:xfrm>
            <a:off x="5238962" y="5565167"/>
            <a:ext cx="1137008" cy="523220"/>
          </a:xfrm>
          <a:prstGeom prst="rect">
            <a:avLst/>
          </a:prstGeom>
          <a:noFill/>
        </p:spPr>
        <p:txBody>
          <a:bodyPr wrap="square" rtlCol="0">
            <a:spAutoFit/>
          </a:bodyPr>
          <a:lstStyle/>
          <a:p>
            <a:pPr algn="ctr"/>
            <a:r>
              <a:rPr lang="en-US" sz="1400" b="1" dirty="0" smtClean="0">
                <a:solidFill>
                  <a:schemeClr val="bg1"/>
                </a:solidFill>
              </a:rPr>
              <a:t>Color Predictor </a:t>
            </a:r>
            <a:endParaRPr lang="en-US" sz="1400" b="1" dirty="0">
              <a:solidFill>
                <a:schemeClr val="bg1"/>
              </a:solidFill>
            </a:endParaRPr>
          </a:p>
        </p:txBody>
      </p:sp>
      <p:cxnSp>
        <p:nvCxnSpPr>
          <p:cNvPr id="34" name="Straight Arrow Connector 33"/>
          <p:cNvCxnSpPr>
            <a:endCxn id="7" idx="1"/>
          </p:cNvCxnSpPr>
          <p:nvPr/>
        </p:nvCxnSpPr>
        <p:spPr>
          <a:xfrm>
            <a:off x="2553986" y="4889008"/>
            <a:ext cx="722614" cy="480913"/>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36" name="Straight Arrow Connector 35"/>
          <p:cNvCxnSpPr>
            <a:endCxn id="7" idx="1"/>
          </p:cNvCxnSpPr>
          <p:nvPr/>
        </p:nvCxnSpPr>
        <p:spPr>
          <a:xfrm flipV="1">
            <a:off x="2553986" y="5369921"/>
            <a:ext cx="722614" cy="410966"/>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38" name="Straight Arrow Connector 37"/>
          <p:cNvCxnSpPr>
            <a:endCxn id="30" idx="1"/>
          </p:cNvCxnSpPr>
          <p:nvPr/>
        </p:nvCxnSpPr>
        <p:spPr>
          <a:xfrm flipV="1">
            <a:off x="4602822" y="4895050"/>
            <a:ext cx="653692" cy="3361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endCxn id="29" idx="1"/>
          </p:cNvCxnSpPr>
          <p:nvPr/>
        </p:nvCxnSpPr>
        <p:spPr>
          <a:xfrm>
            <a:off x="4572000" y="5275607"/>
            <a:ext cx="666962" cy="5511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1568734" y="4198802"/>
            <a:ext cx="1195013" cy="369332"/>
          </a:xfrm>
          <a:prstGeom prst="rect">
            <a:avLst/>
          </a:prstGeom>
          <a:noFill/>
        </p:spPr>
        <p:txBody>
          <a:bodyPr wrap="square" rtlCol="0">
            <a:spAutoFit/>
          </a:bodyPr>
          <a:lstStyle/>
          <a:p>
            <a:pPr algn="ctr"/>
            <a:r>
              <a:rPr lang="en-US" b="1" i="1" dirty="0" smtClean="0">
                <a:solidFill>
                  <a:schemeClr val="accent6">
                    <a:lumMod val="50000"/>
                  </a:schemeClr>
                </a:solidFill>
                <a:latin typeface="+mj-lt"/>
              </a:rPr>
              <a:t>Data Set</a:t>
            </a:r>
            <a:endParaRPr lang="en-US" b="1" i="1" dirty="0">
              <a:solidFill>
                <a:schemeClr val="accent6">
                  <a:lumMod val="50000"/>
                </a:schemeClr>
              </a:solidFill>
              <a:latin typeface="+mj-lt"/>
            </a:endParaRPr>
          </a:p>
        </p:txBody>
      </p:sp>
      <p:sp>
        <p:nvSpPr>
          <p:cNvPr id="49" name="TextBox 48"/>
          <p:cNvSpPr txBox="1"/>
          <p:nvPr/>
        </p:nvSpPr>
        <p:spPr>
          <a:xfrm>
            <a:off x="3321335" y="4171846"/>
            <a:ext cx="1195013" cy="369332"/>
          </a:xfrm>
          <a:prstGeom prst="rect">
            <a:avLst/>
          </a:prstGeom>
          <a:noFill/>
        </p:spPr>
        <p:txBody>
          <a:bodyPr wrap="square" rtlCol="0">
            <a:spAutoFit/>
          </a:bodyPr>
          <a:lstStyle/>
          <a:p>
            <a:pPr algn="ctr"/>
            <a:r>
              <a:rPr lang="en-US" b="1" i="1" dirty="0" smtClean="0">
                <a:solidFill>
                  <a:schemeClr val="accent6">
                    <a:lumMod val="50000"/>
                  </a:schemeClr>
                </a:solidFill>
                <a:latin typeface="+mj-lt"/>
              </a:rPr>
              <a:t>Algorithm</a:t>
            </a:r>
            <a:endParaRPr lang="en-US" b="1" i="1" dirty="0">
              <a:solidFill>
                <a:schemeClr val="accent6">
                  <a:lumMod val="50000"/>
                </a:schemeClr>
              </a:solidFill>
              <a:latin typeface="+mj-lt"/>
            </a:endParaRPr>
          </a:p>
        </p:txBody>
      </p:sp>
      <p:sp>
        <p:nvSpPr>
          <p:cNvPr id="50" name="TextBox 49"/>
          <p:cNvSpPr txBox="1"/>
          <p:nvPr/>
        </p:nvSpPr>
        <p:spPr>
          <a:xfrm>
            <a:off x="5202148" y="4171846"/>
            <a:ext cx="1195013" cy="369332"/>
          </a:xfrm>
          <a:prstGeom prst="rect">
            <a:avLst/>
          </a:prstGeom>
          <a:noFill/>
        </p:spPr>
        <p:txBody>
          <a:bodyPr wrap="square" rtlCol="0">
            <a:spAutoFit/>
          </a:bodyPr>
          <a:lstStyle/>
          <a:p>
            <a:pPr algn="ctr"/>
            <a:r>
              <a:rPr lang="en-US" b="1" i="1" dirty="0" smtClean="0">
                <a:solidFill>
                  <a:schemeClr val="accent6">
                    <a:lumMod val="50000"/>
                  </a:schemeClr>
                </a:solidFill>
                <a:latin typeface="+mj-lt"/>
              </a:rPr>
              <a:t>Model</a:t>
            </a:r>
            <a:endParaRPr lang="en-US" b="1" i="1" dirty="0">
              <a:solidFill>
                <a:schemeClr val="accent6">
                  <a:lumMod val="50000"/>
                </a:schemeClr>
              </a:solidFill>
              <a:latin typeface="+mj-lt"/>
            </a:endParaRPr>
          </a:p>
        </p:txBody>
      </p:sp>
    </p:spTree>
    <p:extLst>
      <p:ext uri="{BB962C8B-B14F-4D97-AF65-F5344CB8AC3E}">
        <p14:creationId xmlns:p14="http://schemas.microsoft.com/office/powerpoint/2010/main" val="1664153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8"/>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2"/>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0" grpId="0" animBg="1"/>
      <p:bldP spid="6" grpId="0" animBg="1"/>
      <p:bldP spid="7" grpId="0"/>
      <p:bldP spid="18" grpId="0"/>
      <p:bldP spid="25" grpId="0"/>
      <p:bldP spid="28" grpId="0"/>
      <p:bldP spid="29" grpId="0"/>
      <p:bldP spid="48" grpId="0"/>
      <p:bldP spid="49" grpId="0"/>
      <p:bldP spid="5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Flavors of Machine Learning Algorithms</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
            </a:pPr>
            <a:r>
              <a:rPr lang="en-US" dirty="0" smtClean="0"/>
              <a:t>Supervised </a:t>
            </a:r>
            <a:r>
              <a:rPr lang="en-US" dirty="0"/>
              <a:t>Machine learning : </a:t>
            </a:r>
            <a:endParaRPr lang="en-US" dirty="0" smtClean="0"/>
          </a:p>
          <a:p>
            <a:pPr lvl="1">
              <a:buFont typeface="Wingdings" panose="05000000000000000000" pitchFamily="2" charset="2"/>
              <a:buChar char="§"/>
            </a:pPr>
            <a:r>
              <a:rPr lang="en-US" dirty="0" smtClean="0"/>
              <a:t>Training Data set with known Input and Output is used to train the model</a:t>
            </a:r>
          </a:p>
          <a:p>
            <a:pPr>
              <a:buFont typeface="Wingdings" panose="05000000000000000000" pitchFamily="2" charset="2"/>
              <a:buChar char="§"/>
            </a:pPr>
            <a:r>
              <a:rPr lang="en-US" dirty="0" smtClean="0"/>
              <a:t>Unsupervised </a:t>
            </a:r>
            <a:r>
              <a:rPr lang="en-US" dirty="0"/>
              <a:t>Machine </a:t>
            </a:r>
            <a:r>
              <a:rPr lang="en-US" dirty="0" smtClean="0"/>
              <a:t>learning:</a:t>
            </a:r>
          </a:p>
          <a:p>
            <a:pPr lvl="1">
              <a:buFont typeface="Wingdings" panose="05000000000000000000" pitchFamily="2" charset="2"/>
              <a:buChar char="§"/>
            </a:pPr>
            <a:r>
              <a:rPr lang="en-US" dirty="0" smtClean="0"/>
              <a:t>There is no Target attribute, it clusters population in different groups</a:t>
            </a:r>
          </a:p>
          <a:p>
            <a:pPr>
              <a:buFont typeface="Wingdings" panose="05000000000000000000" pitchFamily="2" charset="2"/>
              <a:buChar char="§"/>
            </a:pPr>
            <a:r>
              <a:rPr lang="en-US" dirty="0" smtClean="0"/>
              <a:t>Semi-supervised </a:t>
            </a:r>
            <a:r>
              <a:rPr lang="en-US" dirty="0"/>
              <a:t>Machine </a:t>
            </a:r>
            <a:r>
              <a:rPr lang="en-US" dirty="0" smtClean="0"/>
              <a:t>learning:</a:t>
            </a:r>
          </a:p>
          <a:p>
            <a:pPr lvl="1">
              <a:buFont typeface="Wingdings" panose="05000000000000000000" pitchFamily="2" charset="2"/>
              <a:buChar char="§"/>
            </a:pPr>
            <a:r>
              <a:rPr lang="en-US" dirty="0" smtClean="0"/>
              <a:t>Mix of Supervised and unsupervised </a:t>
            </a:r>
          </a:p>
          <a:p>
            <a:pPr>
              <a:buFont typeface="Wingdings" panose="05000000000000000000" pitchFamily="2" charset="2"/>
              <a:buChar char="§"/>
            </a:pPr>
            <a:r>
              <a:rPr lang="en-US" dirty="0" smtClean="0"/>
              <a:t>Reinforced </a:t>
            </a:r>
            <a:r>
              <a:rPr lang="en-US" dirty="0"/>
              <a:t>Machine </a:t>
            </a:r>
            <a:r>
              <a:rPr lang="en-US" dirty="0" smtClean="0"/>
              <a:t>learning:</a:t>
            </a:r>
          </a:p>
          <a:p>
            <a:pPr lvl="1">
              <a:buFont typeface="Wingdings" panose="05000000000000000000" pitchFamily="2" charset="2"/>
              <a:buChar char="§"/>
            </a:pPr>
            <a:r>
              <a:rPr lang="en-US" dirty="0" smtClean="0"/>
              <a:t>Learns </a:t>
            </a:r>
            <a:r>
              <a:rPr lang="en-US" dirty="0"/>
              <a:t>its behavior based on feedback from the environment </a:t>
            </a:r>
            <a:r>
              <a:rPr lang="en-US" dirty="0" smtClean="0"/>
              <a:t>and uses trial and error method to continually train itself</a:t>
            </a:r>
          </a:p>
        </p:txBody>
      </p:sp>
      <p:sp>
        <p:nvSpPr>
          <p:cNvPr id="4" name="Footer Placeholder 3"/>
          <p:cNvSpPr>
            <a:spLocks noGrp="1"/>
          </p:cNvSpPr>
          <p:nvPr>
            <p:ph type="ftr" sz="quarter" idx="11"/>
          </p:nvPr>
        </p:nvSpPr>
        <p:spPr/>
        <p:txBody>
          <a:bodyPr/>
          <a:lstStyle/>
          <a:p>
            <a:r>
              <a:rPr lang="en-US"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7</a:t>
            </a:fld>
            <a:endParaRPr lang="en-US"/>
          </a:p>
        </p:txBody>
      </p:sp>
    </p:spTree>
    <p:extLst>
      <p:ext uri="{BB962C8B-B14F-4D97-AF65-F5344CB8AC3E}">
        <p14:creationId xmlns:p14="http://schemas.microsoft.com/office/powerpoint/2010/main" val="39052484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Supervised Machine Learning - Workflow</a:t>
            </a:r>
            <a:endParaRPr lang="en-US" dirty="0"/>
          </a:p>
        </p:txBody>
      </p:sp>
      <p:sp>
        <p:nvSpPr>
          <p:cNvPr id="4" name="Footer Placeholder 3"/>
          <p:cNvSpPr>
            <a:spLocks noGrp="1"/>
          </p:cNvSpPr>
          <p:nvPr>
            <p:ph type="ftr" sz="quarter" idx="11"/>
          </p:nvPr>
        </p:nvSpPr>
        <p:spPr/>
        <p:txBody>
          <a:bodyPr/>
          <a:lstStyle/>
          <a:p>
            <a:r>
              <a:rPr lang="en-US"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8</a:t>
            </a:fld>
            <a:endParaRPr lang="en-US"/>
          </a:p>
        </p:txBody>
      </p:sp>
      <p:sp>
        <p:nvSpPr>
          <p:cNvPr id="6" name="Rectangle 5"/>
          <p:cNvSpPr/>
          <p:nvPr/>
        </p:nvSpPr>
        <p:spPr>
          <a:xfrm>
            <a:off x="339805" y="2124842"/>
            <a:ext cx="1840121" cy="9803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Data Set - Known Input and Output</a:t>
            </a:r>
            <a:endParaRPr lang="en-US" sz="1600" dirty="0"/>
          </a:p>
        </p:txBody>
      </p:sp>
      <p:sp>
        <p:nvSpPr>
          <p:cNvPr id="8" name="Rectangle 7"/>
          <p:cNvSpPr/>
          <p:nvPr/>
        </p:nvSpPr>
        <p:spPr>
          <a:xfrm>
            <a:off x="3544048" y="1442819"/>
            <a:ext cx="1143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Training Set</a:t>
            </a:r>
            <a:endParaRPr lang="en-US" sz="1600" dirty="0"/>
          </a:p>
        </p:txBody>
      </p:sp>
      <p:sp>
        <p:nvSpPr>
          <p:cNvPr id="9" name="Rectangle 8"/>
          <p:cNvSpPr/>
          <p:nvPr/>
        </p:nvSpPr>
        <p:spPr>
          <a:xfrm>
            <a:off x="3465801" y="3338476"/>
            <a:ext cx="1143000" cy="6858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Validation Set</a:t>
            </a:r>
            <a:endParaRPr lang="en-US" sz="1600" dirty="0"/>
          </a:p>
        </p:txBody>
      </p:sp>
      <p:sp>
        <p:nvSpPr>
          <p:cNvPr id="10" name="Oval 9"/>
          <p:cNvSpPr/>
          <p:nvPr/>
        </p:nvSpPr>
        <p:spPr>
          <a:xfrm>
            <a:off x="5638800" y="1292334"/>
            <a:ext cx="1143000" cy="10056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Build  Model</a:t>
            </a:r>
            <a:endParaRPr lang="en-US" sz="1600" dirty="0"/>
          </a:p>
        </p:txBody>
      </p:sp>
      <p:sp>
        <p:nvSpPr>
          <p:cNvPr id="12" name="Diamond 11"/>
          <p:cNvSpPr/>
          <p:nvPr/>
        </p:nvSpPr>
        <p:spPr>
          <a:xfrm>
            <a:off x="5349438" y="2920144"/>
            <a:ext cx="1730970" cy="1547081"/>
          </a:xfrm>
          <a:prstGeom prst="diamond">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cxnSp>
        <p:nvCxnSpPr>
          <p:cNvPr id="15" name="Straight Arrow Connector 14"/>
          <p:cNvCxnSpPr/>
          <p:nvPr/>
        </p:nvCxnSpPr>
        <p:spPr>
          <a:xfrm flipV="1">
            <a:off x="2199479" y="2608652"/>
            <a:ext cx="533400" cy="205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flipV="1">
            <a:off x="2699412" y="1908800"/>
            <a:ext cx="835111" cy="71390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9" name="Straight Arrow Connector 18"/>
          <p:cNvCxnSpPr/>
          <p:nvPr/>
        </p:nvCxnSpPr>
        <p:spPr>
          <a:xfrm>
            <a:off x="2672909" y="2618953"/>
            <a:ext cx="819154" cy="71744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1" name="Straight Arrow Connector 20"/>
          <p:cNvCxnSpPr>
            <a:stCxn id="8" idx="3"/>
          </p:cNvCxnSpPr>
          <p:nvPr/>
        </p:nvCxnSpPr>
        <p:spPr>
          <a:xfrm>
            <a:off x="4687048" y="1785719"/>
            <a:ext cx="951752"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3" name="Straight Arrow Connector 22"/>
          <p:cNvCxnSpPr>
            <a:stCxn id="9" idx="3"/>
            <a:endCxn id="12" idx="1"/>
          </p:cNvCxnSpPr>
          <p:nvPr/>
        </p:nvCxnSpPr>
        <p:spPr>
          <a:xfrm>
            <a:off x="4608801" y="3681376"/>
            <a:ext cx="740637" cy="1230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0" name="Straight Arrow Connector 29"/>
          <p:cNvCxnSpPr>
            <a:stCxn id="10" idx="4"/>
          </p:cNvCxnSpPr>
          <p:nvPr/>
        </p:nvCxnSpPr>
        <p:spPr>
          <a:xfrm>
            <a:off x="6210300" y="2298015"/>
            <a:ext cx="0" cy="63043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3" name="Straight Arrow Connector 32"/>
          <p:cNvCxnSpPr>
            <a:stCxn id="40" idx="3"/>
            <a:endCxn id="57" idx="2"/>
          </p:cNvCxnSpPr>
          <p:nvPr/>
        </p:nvCxnSpPr>
        <p:spPr>
          <a:xfrm flipV="1">
            <a:off x="3584879" y="5502213"/>
            <a:ext cx="1944367" cy="888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0" name="Rectangle 39"/>
          <p:cNvSpPr/>
          <p:nvPr/>
        </p:nvSpPr>
        <p:spPr>
          <a:xfrm>
            <a:off x="1744758" y="5020945"/>
            <a:ext cx="1840121" cy="980308"/>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Test Data Set</a:t>
            </a:r>
            <a:r>
              <a:rPr lang="en-US" sz="1600" dirty="0"/>
              <a:t> </a:t>
            </a:r>
            <a:r>
              <a:rPr lang="en-US" sz="1600" dirty="0" smtClean="0"/>
              <a:t>– Known Input – Unknown Output</a:t>
            </a:r>
            <a:endParaRPr lang="en-US" sz="1600" dirty="0"/>
          </a:p>
        </p:txBody>
      </p:sp>
      <p:sp>
        <p:nvSpPr>
          <p:cNvPr id="41" name="TextBox 40"/>
          <p:cNvSpPr txBox="1"/>
          <p:nvPr/>
        </p:nvSpPr>
        <p:spPr>
          <a:xfrm>
            <a:off x="2819400" y="1823496"/>
            <a:ext cx="655926" cy="338554"/>
          </a:xfrm>
          <a:prstGeom prst="rect">
            <a:avLst/>
          </a:prstGeom>
          <a:noFill/>
        </p:spPr>
        <p:txBody>
          <a:bodyPr wrap="square" rtlCol="0">
            <a:spAutoFit/>
          </a:bodyPr>
          <a:lstStyle/>
          <a:p>
            <a:r>
              <a:rPr lang="en-US" sz="1600" dirty="0" smtClean="0"/>
              <a:t>80%</a:t>
            </a:r>
            <a:endParaRPr lang="en-US" sz="1600" dirty="0"/>
          </a:p>
        </p:txBody>
      </p:sp>
      <p:sp>
        <p:nvSpPr>
          <p:cNvPr id="42" name="TextBox 41"/>
          <p:cNvSpPr txBox="1"/>
          <p:nvPr/>
        </p:nvSpPr>
        <p:spPr>
          <a:xfrm>
            <a:off x="2732879" y="3067613"/>
            <a:ext cx="655926" cy="338554"/>
          </a:xfrm>
          <a:prstGeom prst="rect">
            <a:avLst/>
          </a:prstGeom>
          <a:noFill/>
        </p:spPr>
        <p:txBody>
          <a:bodyPr wrap="square" rtlCol="0">
            <a:spAutoFit/>
          </a:bodyPr>
          <a:lstStyle/>
          <a:p>
            <a:r>
              <a:rPr lang="en-US" sz="1600" dirty="0" smtClean="0"/>
              <a:t>20%</a:t>
            </a:r>
            <a:endParaRPr lang="en-US" sz="1600" dirty="0"/>
          </a:p>
        </p:txBody>
      </p:sp>
      <p:sp>
        <p:nvSpPr>
          <p:cNvPr id="55" name="Oval 54"/>
          <p:cNvSpPr/>
          <p:nvPr/>
        </p:nvSpPr>
        <p:spPr>
          <a:xfrm>
            <a:off x="5600700" y="3180880"/>
            <a:ext cx="1209680" cy="1019767"/>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Validate Build  Model</a:t>
            </a:r>
            <a:endParaRPr lang="en-US" sz="1600" dirty="0">
              <a:solidFill>
                <a:schemeClr val="tx1"/>
              </a:solidFill>
            </a:endParaRPr>
          </a:p>
        </p:txBody>
      </p:sp>
      <p:cxnSp>
        <p:nvCxnSpPr>
          <p:cNvPr id="63" name="Elbow Connector 62"/>
          <p:cNvCxnSpPr>
            <a:stCxn id="12" idx="3"/>
            <a:endCxn id="10" idx="6"/>
          </p:cNvCxnSpPr>
          <p:nvPr/>
        </p:nvCxnSpPr>
        <p:spPr>
          <a:xfrm flipH="1" flipV="1">
            <a:off x="6781800" y="1795175"/>
            <a:ext cx="298608" cy="1898510"/>
          </a:xfrm>
          <a:prstGeom prst="bentConnector3">
            <a:avLst>
              <a:gd name="adj1" fmla="val -76555"/>
            </a:avLst>
          </a:prstGeom>
          <a:ln>
            <a:tailEnd type="triangle"/>
          </a:ln>
        </p:spPr>
        <p:style>
          <a:lnRef idx="2">
            <a:schemeClr val="dk1"/>
          </a:lnRef>
          <a:fillRef idx="0">
            <a:schemeClr val="dk1"/>
          </a:fillRef>
          <a:effectRef idx="1">
            <a:schemeClr val="dk1"/>
          </a:effectRef>
          <a:fontRef idx="minor">
            <a:schemeClr val="tx1"/>
          </a:fontRef>
        </p:style>
      </p:cxnSp>
      <p:sp>
        <p:nvSpPr>
          <p:cNvPr id="67" name="Rectangle 66"/>
          <p:cNvSpPr/>
          <p:nvPr/>
        </p:nvSpPr>
        <p:spPr>
          <a:xfrm>
            <a:off x="7693103" y="5068570"/>
            <a:ext cx="1230521" cy="867485"/>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Output - predicted</a:t>
            </a:r>
            <a:endParaRPr lang="en-US" sz="1600" dirty="0"/>
          </a:p>
        </p:txBody>
      </p:sp>
      <p:cxnSp>
        <p:nvCxnSpPr>
          <p:cNvPr id="69" name="Straight Arrow Connector 68"/>
          <p:cNvCxnSpPr>
            <a:stCxn id="12" idx="2"/>
            <a:endCxn id="57" idx="0"/>
          </p:cNvCxnSpPr>
          <p:nvPr/>
        </p:nvCxnSpPr>
        <p:spPr>
          <a:xfrm flipH="1">
            <a:off x="6210300" y="4467225"/>
            <a:ext cx="4623" cy="44089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71" name="Straight Arrow Connector 70"/>
          <p:cNvCxnSpPr>
            <a:stCxn id="57" idx="6"/>
            <a:endCxn id="67" idx="1"/>
          </p:cNvCxnSpPr>
          <p:nvPr/>
        </p:nvCxnSpPr>
        <p:spPr>
          <a:xfrm>
            <a:off x="6891354" y="5502213"/>
            <a:ext cx="801749" cy="1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72" name="TextBox 71"/>
          <p:cNvSpPr txBox="1"/>
          <p:nvPr/>
        </p:nvSpPr>
        <p:spPr>
          <a:xfrm>
            <a:off x="7304896" y="2162050"/>
            <a:ext cx="1456024" cy="954107"/>
          </a:xfrm>
          <a:prstGeom prst="rect">
            <a:avLst/>
          </a:prstGeom>
          <a:noFill/>
        </p:spPr>
        <p:txBody>
          <a:bodyPr wrap="square" rtlCol="0">
            <a:spAutoFit/>
          </a:bodyPr>
          <a:lstStyle/>
          <a:p>
            <a:r>
              <a:rPr lang="en-US" sz="1400" i="1" dirty="0" smtClean="0">
                <a:solidFill>
                  <a:schemeClr val="accent6">
                    <a:lumMod val="75000"/>
                  </a:schemeClr>
                </a:solidFill>
              </a:rPr>
              <a:t>Model not ready for prediction – Analyze and Tune</a:t>
            </a:r>
            <a:endParaRPr lang="en-US" sz="1400" i="1" dirty="0">
              <a:solidFill>
                <a:schemeClr val="accent6">
                  <a:lumMod val="75000"/>
                </a:schemeClr>
              </a:solidFill>
            </a:endParaRPr>
          </a:p>
        </p:txBody>
      </p:sp>
      <p:sp>
        <p:nvSpPr>
          <p:cNvPr id="73" name="TextBox 72"/>
          <p:cNvSpPr txBox="1"/>
          <p:nvPr/>
        </p:nvSpPr>
        <p:spPr>
          <a:xfrm>
            <a:off x="6184036" y="4496953"/>
            <a:ext cx="2334163" cy="307777"/>
          </a:xfrm>
          <a:prstGeom prst="rect">
            <a:avLst/>
          </a:prstGeom>
          <a:noFill/>
        </p:spPr>
        <p:txBody>
          <a:bodyPr wrap="square" rtlCol="0">
            <a:spAutoFit/>
          </a:bodyPr>
          <a:lstStyle/>
          <a:p>
            <a:r>
              <a:rPr lang="en-US" sz="1400" i="1" dirty="0" smtClean="0">
                <a:solidFill>
                  <a:schemeClr val="accent3">
                    <a:lumMod val="50000"/>
                  </a:schemeClr>
                </a:solidFill>
              </a:rPr>
              <a:t>Model ready for prediction</a:t>
            </a:r>
            <a:endParaRPr lang="en-US" sz="1400" i="1" dirty="0">
              <a:solidFill>
                <a:schemeClr val="accent3">
                  <a:lumMod val="50000"/>
                </a:schemeClr>
              </a:solidFill>
            </a:endParaRPr>
          </a:p>
        </p:txBody>
      </p:sp>
      <p:sp>
        <p:nvSpPr>
          <p:cNvPr id="74" name="Oval 73"/>
          <p:cNvSpPr/>
          <p:nvPr/>
        </p:nvSpPr>
        <p:spPr>
          <a:xfrm>
            <a:off x="5629150" y="1294259"/>
            <a:ext cx="1143000" cy="10056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Build  Model</a:t>
            </a:r>
            <a:endParaRPr lang="en-US" sz="1600" dirty="0"/>
          </a:p>
        </p:txBody>
      </p:sp>
      <p:sp>
        <p:nvSpPr>
          <p:cNvPr id="75" name="Oval 74"/>
          <p:cNvSpPr/>
          <p:nvPr/>
        </p:nvSpPr>
        <p:spPr>
          <a:xfrm>
            <a:off x="5602625" y="3194380"/>
            <a:ext cx="1209680" cy="1019767"/>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Validate Build  Model</a:t>
            </a:r>
            <a:endParaRPr lang="en-US" sz="1600" dirty="0">
              <a:solidFill>
                <a:schemeClr val="tx1"/>
              </a:solidFill>
            </a:endParaRPr>
          </a:p>
        </p:txBody>
      </p:sp>
      <p:sp>
        <p:nvSpPr>
          <p:cNvPr id="57" name="Oval 56"/>
          <p:cNvSpPr/>
          <p:nvPr/>
        </p:nvSpPr>
        <p:spPr>
          <a:xfrm>
            <a:off x="5529246" y="4908122"/>
            <a:ext cx="1362108" cy="1188181"/>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Validated  Model</a:t>
            </a:r>
            <a:endParaRPr lang="en-US" sz="1600" dirty="0"/>
          </a:p>
        </p:txBody>
      </p:sp>
    </p:spTree>
    <p:extLst>
      <p:ext uri="{BB962C8B-B14F-4D97-AF65-F5344CB8AC3E}">
        <p14:creationId xmlns:p14="http://schemas.microsoft.com/office/powerpoint/2010/main" val="3691184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1"/>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nodeType="after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74"/>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42"/>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19"/>
                                        </p:tgtEl>
                                        <p:attrNameLst>
                                          <p:attrName>style.visibility</p:attrName>
                                        </p:attrNameLst>
                                      </p:cBhvr>
                                      <p:to>
                                        <p:strVal val="visible"/>
                                      </p:to>
                                    </p:set>
                                  </p:childTnLst>
                                </p:cTn>
                              </p:par>
                            </p:childTnLst>
                          </p:cTn>
                        </p:par>
                        <p:par>
                          <p:cTn id="32" fill="hold">
                            <p:stCondLst>
                              <p:cond delay="0"/>
                            </p:stCondLst>
                            <p:childTnLst>
                              <p:par>
                                <p:cTn id="33" presetID="1" presetClass="entr" presetSubtype="0" fill="hold" nodeType="after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par>
                          <p:cTn id="35" fill="hold">
                            <p:stCondLst>
                              <p:cond delay="0"/>
                            </p:stCondLst>
                            <p:childTnLst>
                              <p:par>
                                <p:cTn id="36" presetID="1" presetClass="entr" presetSubtype="0" fill="hold" grpId="0" nodeType="afterEffect">
                                  <p:stCondLst>
                                    <p:cond delay="0"/>
                                  </p:stCondLst>
                                  <p:childTnLst>
                                    <p:set>
                                      <p:cBhvr>
                                        <p:cTn id="37" dur="1" fill="hold">
                                          <p:stCondLst>
                                            <p:cond delay="0"/>
                                          </p:stCondLst>
                                        </p:cTn>
                                        <p:tgtEl>
                                          <p:spTgt spid="12"/>
                                        </p:tgtEl>
                                        <p:attrNameLst>
                                          <p:attrName>style.visibility</p:attrName>
                                        </p:attrNameLst>
                                      </p:cBhvr>
                                      <p:to>
                                        <p:strVal val="visible"/>
                                      </p:to>
                                    </p:set>
                                  </p:childTnLst>
                                </p:cTn>
                              </p:par>
                            </p:childTnLst>
                          </p:cTn>
                        </p:par>
                        <p:par>
                          <p:cTn id="38" fill="hold">
                            <p:stCondLst>
                              <p:cond delay="0"/>
                            </p:stCondLst>
                            <p:childTnLst>
                              <p:par>
                                <p:cTn id="39" presetID="1" presetClass="entr" presetSubtype="0" fill="hold" nodeType="afterEffect">
                                  <p:stCondLst>
                                    <p:cond delay="0"/>
                                  </p:stCondLst>
                                  <p:childTnLst>
                                    <p:set>
                                      <p:cBhvr>
                                        <p:cTn id="40" dur="1" fill="hold">
                                          <p:stCondLst>
                                            <p:cond delay="0"/>
                                          </p:stCondLst>
                                        </p:cTn>
                                        <p:tgtEl>
                                          <p:spTgt spid="30"/>
                                        </p:tgtEl>
                                        <p:attrNameLst>
                                          <p:attrName>style.visibility</p:attrName>
                                        </p:attrNameLst>
                                      </p:cBhvr>
                                      <p:to>
                                        <p:strVal val="visible"/>
                                      </p:to>
                                    </p:set>
                                  </p:childTnLst>
                                </p:cTn>
                              </p:par>
                            </p:childTnLst>
                          </p:cTn>
                        </p:par>
                        <p:par>
                          <p:cTn id="41" fill="hold">
                            <p:stCondLst>
                              <p:cond delay="0"/>
                            </p:stCondLst>
                            <p:childTnLst>
                              <p:par>
                                <p:cTn id="42" presetID="42" presetClass="path" presetSubtype="0" accel="50000" decel="50000" fill="hold" grpId="1" nodeType="afterEffect">
                                  <p:stCondLst>
                                    <p:cond delay="0"/>
                                  </p:stCondLst>
                                  <p:childTnLst>
                                    <p:animMotion origin="layout" path="M 3.33333E-6 4.44444E-6 L 3.33333E-6 0.27453 " pathEditMode="relative" rAng="0" ptsTypes="AA">
                                      <p:cBhvr>
                                        <p:cTn id="43" dur="2000" fill="hold"/>
                                        <p:tgtEl>
                                          <p:spTgt spid="10"/>
                                        </p:tgtEl>
                                        <p:attrNameLst>
                                          <p:attrName>ppt_x</p:attrName>
                                          <p:attrName>ppt_y</p:attrName>
                                        </p:attrNameLst>
                                      </p:cBhvr>
                                      <p:rCtr x="0" y="13727"/>
                                    </p:animMotion>
                                  </p:childTnLst>
                                </p:cTn>
                              </p:par>
                            </p:childTnLst>
                          </p:cTn>
                        </p:par>
                        <p:par>
                          <p:cTn id="44" fill="hold">
                            <p:stCondLst>
                              <p:cond delay="2000"/>
                            </p:stCondLst>
                            <p:childTnLst>
                              <p:par>
                                <p:cTn id="45" presetID="1" presetClass="entr" presetSubtype="0" fill="hold" grpId="0" nodeType="afterEffect">
                                  <p:stCondLst>
                                    <p:cond delay="0"/>
                                  </p:stCondLst>
                                  <p:childTnLst>
                                    <p:set>
                                      <p:cBhvr>
                                        <p:cTn id="46" dur="1" fill="hold">
                                          <p:stCondLst>
                                            <p:cond delay="0"/>
                                          </p:stCondLst>
                                        </p:cTn>
                                        <p:tgtEl>
                                          <p:spTgt spid="55"/>
                                        </p:tgtEl>
                                        <p:attrNameLst>
                                          <p:attrName>style.visibility</p:attrName>
                                        </p:attrNameLst>
                                      </p:cBhvr>
                                      <p:to>
                                        <p:strVal val="visible"/>
                                      </p:to>
                                    </p:set>
                                  </p:childTnLst>
                                </p:cTn>
                              </p:par>
                            </p:childTnLst>
                          </p:cTn>
                        </p:par>
                        <p:par>
                          <p:cTn id="47" fill="hold">
                            <p:stCondLst>
                              <p:cond delay="2000"/>
                            </p:stCondLst>
                            <p:childTnLst>
                              <p:par>
                                <p:cTn id="48" presetID="1" presetClass="entr" presetSubtype="0" fill="hold" grpId="0" nodeType="afterEffect">
                                  <p:stCondLst>
                                    <p:cond delay="0"/>
                                  </p:stCondLst>
                                  <p:childTnLst>
                                    <p:set>
                                      <p:cBhvr>
                                        <p:cTn id="49" dur="1" fill="hold">
                                          <p:stCondLst>
                                            <p:cond delay="0"/>
                                          </p:stCondLst>
                                        </p:cTn>
                                        <p:tgtEl>
                                          <p:spTgt spid="75"/>
                                        </p:tgtEl>
                                        <p:attrNameLst>
                                          <p:attrName>style.visibility</p:attrName>
                                        </p:attrNameLst>
                                      </p:cBhvr>
                                      <p:to>
                                        <p:strVal val="visible"/>
                                      </p:to>
                                    </p:set>
                                  </p:childTnLst>
                                </p:cTn>
                              </p:par>
                            </p:childTnLst>
                          </p:cTn>
                        </p:par>
                        <p:par>
                          <p:cTn id="50" fill="hold">
                            <p:stCondLst>
                              <p:cond delay="2000"/>
                            </p:stCondLst>
                            <p:childTnLst>
                              <p:par>
                                <p:cTn id="51" presetID="1" presetClass="entr" presetSubtype="0" fill="hold" nodeType="afterEffect">
                                  <p:stCondLst>
                                    <p:cond delay="0"/>
                                  </p:stCondLst>
                                  <p:childTnLst>
                                    <p:set>
                                      <p:cBhvr>
                                        <p:cTn id="52" dur="1" fill="hold">
                                          <p:stCondLst>
                                            <p:cond delay="0"/>
                                          </p:stCondLst>
                                        </p:cTn>
                                        <p:tgtEl>
                                          <p:spTgt spid="6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7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6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73"/>
                                        </p:tgtEl>
                                        <p:attrNameLst>
                                          <p:attrName>style.visibility</p:attrName>
                                        </p:attrNameLst>
                                      </p:cBhvr>
                                      <p:to>
                                        <p:strVal val="visible"/>
                                      </p:to>
                                    </p:set>
                                  </p:childTnLst>
                                </p:cTn>
                              </p:par>
                            </p:childTnLst>
                          </p:cTn>
                        </p:par>
                        <p:par>
                          <p:cTn id="61" fill="hold">
                            <p:stCondLst>
                              <p:cond delay="0"/>
                            </p:stCondLst>
                            <p:childTnLst>
                              <p:par>
                                <p:cTn id="62" presetID="42" presetClass="path" presetSubtype="0" accel="50000" decel="50000" fill="hold" grpId="1" nodeType="afterEffect">
                                  <p:stCondLst>
                                    <p:cond delay="0"/>
                                  </p:stCondLst>
                                  <p:childTnLst>
                                    <p:animMotion origin="layout" path="M 0 0 L 0 0.25 E" pathEditMode="relative" ptsTypes="">
                                      <p:cBhvr>
                                        <p:cTn id="63" dur="2000" fill="hold"/>
                                        <p:tgtEl>
                                          <p:spTgt spid="75"/>
                                        </p:tgtEl>
                                        <p:attrNameLst>
                                          <p:attrName>ppt_x</p:attrName>
                                          <p:attrName>ppt_y</p:attrName>
                                        </p:attrNameLst>
                                      </p:cBhvr>
                                    </p:animMotion>
                                  </p:childTnLst>
                                </p:cTn>
                              </p:par>
                            </p:childTnLst>
                          </p:cTn>
                        </p:par>
                        <p:par>
                          <p:cTn id="64" fill="hold">
                            <p:stCondLst>
                              <p:cond delay="2000"/>
                            </p:stCondLst>
                            <p:childTnLst>
                              <p:par>
                                <p:cTn id="65" presetID="1" presetClass="entr" presetSubtype="0" fill="hold" grpId="0" nodeType="afterEffect">
                                  <p:stCondLst>
                                    <p:cond delay="0"/>
                                  </p:stCondLst>
                                  <p:childTnLst>
                                    <p:set>
                                      <p:cBhvr>
                                        <p:cTn id="66" dur="1" fill="hold">
                                          <p:stCondLst>
                                            <p:cond delay="0"/>
                                          </p:stCondLst>
                                        </p:cTn>
                                        <p:tgtEl>
                                          <p:spTgt spid="57"/>
                                        </p:tgtEl>
                                        <p:attrNameLst>
                                          <p:attrName>style.visibility</p:attrName>
                                        </p:attrNameLst>
                                      </p:cBhvr>
                                      <p:to>
                                        <p:strVal val="visible"/>
                                      </p:to>
                                    </p:set>
                                  </p:childTnLst>
                                </p:cTn>
                              </p:par>
                            </p:childTnLst>
                          </p:cTn>
                        </p:par>
                        <p:par>
                          <p:cTn id="67" fill="hold">
                            <p:stCondLst>
                              <p:cond delay="2000"/>
                            </p:stCondLst>
                            <p:childTnLst>
                              <p:par>
                                <p:cTn id="68" presetID="1" presetClass="entr" presetSubtype="0" fill="hold" grpId="0" nodeType="afterEffect">
                                  <p:stCondLst>
                                    <p:cond delay="0"/>
                                  </p:stCondLst>
                                  <p:childTnLst>
                                    <p:set>
                                      <p:cBhvr>
                                        <p:cTn id="69" dur="1" fill="hold">
                                          <p:stCondLst>
                                            <p:cond delay="0"/>
                                          </p:stCondLst>
                                        </p:cTn>
                                        <p:tgtEl>
                                          <p:spTgt spid="40"/>
                                        </p:tgtEl>
                                        <p:attrNameLst>
                                          <p:attrName>style.visibility</p:attrName>
                                        </p:attrNameLst>
                                      </p:cBhvr>
                                      <p:to>
                                        <p:strVal val="visible"/>
                                      </p:to>
                                    </p:set>
                                  </p:childTnLst>
                                </p:cTn>
                              </p:par>
                              <p:par>
                                <p:cTn id="70" presetID="1" presetClass="entr" presetSubtype="0" fill="hold" nodeType="withEffect">
                                  <p:stCondLst>
                                    <p:cond delay="0"/>
                                  </p:stCondLst>
                                  <p:childTnLst>
                                    <p:set>
                                      <p:cBhvr>
                                        <p:cTn id="71" dur="1" fill="hold">
                                          <p:stCondLst>
                                            <p:cond delay="0"/>
                                          </p:stCondLst>
                                        </p:cTn>
                                        <p:tgtEl>
                                          <p:spTgt spid="33"/>
                                        </p:tgtEl>
                                        <p:attrNameLst>
                                          <p:attrName>style.visibility</p:attrName>
                                        </p:attrNameLst>
                                      </p:cBhvr>
                                      <p:to>
                                        <p:strVal val="visible"/>
                                      </p:to>
                                    </p:set>
                                  </p:childTnLst>
                                </p:cTn>
                              </p:par>
                            </p:childTnLst>
                          </p:cTn>
                        </p:par>
                        <p:par>
                          <p:cTn id="72" fill="hold">
                            <p:stCondLst>
                              <p:cond delay="2000"/>
                            </p:stCondLst>
                            <p:childTnLst>
                              <p:par>
                                <p:cTn id="73" presetID="1" presetClass="entr" presetSubtype="0" fill="hold" nodeType="afterEffect">
                                  <p:stCondLst>
                                    <p:cond delay="0"/>
                                  </p:stCondLst>
                                  <p:childTnLst>
                                    <p:set>
                                      <p:cBhvr>
                                        <p:cTn id="74" dur="1" fill="hold">
                                          <p:stCondLst>
                                            <p:cond delay="0"/>
                                          </p:stCondLst>
                                        </p:cTn>
                                        <p:tgtEl>
                                          <p:spTgt spid="71"/>
                                        </p:tgtEl>
                                        <p:attrNameLst>
                                          <p:attrName>style.visibility</p:attrName>
                                        </p:attrNameLst>
                                      </p:cBhvr>
                                      <p:to>
                                        <p:strVal val="visible"/>
                                      </p:to>
                                    </p:set>
                                  </p:childTnLst>
                                </p:cTn>
                              </p:par>
                            </p:childTnLst>
                          </p:cTn>
                        </p:par>
                        <p:par>
                          <p:cTn id="75" fill="hold">
                            <p:stCondLst>
                              <p:cond delay="2000"/>
                            </p:stCondLst>
                            <p:childTnLst>
                              <p:par>
                                <p:cTn id="76" presetID="1" presetClass="entr" presetSubtype="0" fill="hold" grpId="0" nodeType="afterEffect">
                                  <p:stCondLst>
                                    <p:cond delay="0"/>
                                  </p:stCondLst>
                                  <p:childTnLst>
                                    <p:set>
                                      <p:cBhvr>
                                        <p:cTn id="77"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0" grpId="1" animBg="1"/>
      <p:bldP spid="12" grpId="0" animBg="1"/>
      <p:bldP spid="40" grpId="0" animBg="1"/>
      <p:bldP spid="41" grpId="0"/>
      <p:bldP spid="42" grpId="0"/>
      <p:bldP spid="55" grpId="0" animBg="1"/>
      <p:bldP spid="67" grpId="0" animBg="1"/>
      <p:bldP spid="72" grpId="0"/>
      <p:bldP spid="73" grpId="0"/>
      <p:bldP spid="74" grpId="0" animBg="1"/>
      <p:bldP spid="75" grpId="0" animBg="1"/>
      <p:bldP spid="75" grpId="1" animBg="1"/>
      <p:bldP spid="5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Tree</a:t>
            </a:r>
            <a:endParaRPr lang="en-US" dirty="0"/>
          </a:p>
        </p:txBody>
      </p:sp>
      <p:sp>
        <p:nvSpPr>
          <p:cNvPr id="4" name="Footer Placeholder 3"/>
          <p:cNvSpPr>
            <a:spLocks noGrp="1"/>
          </p:cNvSpPr>
          <p:nvPr>
            <p:ph type="ftr" sz="quarter" idx="11"/>
          </p:nvPr>
        </p:nvSpPr>
        <p:spPr/>
        <p:txBody>
          <a:bodyPr/>
          <a:lstStyle/>
          <a:p>
            <a:r>
              <a:rPr lang="en-US"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9</a:t>
            </a:fld>
            <a:endParaRPr lang="en-US"/>
          </a:p>
        </p:txBody>
      </p:sp>
      <p:sp>
        <p:nvSpPr>
          <p:cNvPr id="69" name="Content Placeholder 2"/>
          <p:cNvSpPr>
            <a:spLocks noGrp="1"/>
          </p:cNvSpPr>
          <p:nvPr>
            <p:ph idx="1"/>
          </p:nvPr>
        </p:nvSpPr>
        <p:spPr>
          <a:xfrm>
            <a:off x="165480" y="1217817"/>
            <a:ext cx="8521320" cy="4573383"/>
          </a:xfrm>
        </p:spPr>
        <p:txBody>
          <a:bodyPr>
            <a:normAutofit fontScale="92500" lnSpcReduction="10000"/>
          </a:bodyPr>
          <a:lstStyle/>
          <a:p>
            <a:r>
              <a:rPr lang="en-US" dirty="0" smtClean="0"/>
              <a:t>Why Decision </a:t>
            </a:r>
            <a:r>
              <a:rPr lang="en-US" dirty="0"/>
              <a:t>Tree Algorithm </a:t>
            </a:r>
            <a:r>
              <a:rPr lang="en-US" dirty="0" smtClean="0"/>
              <a:t>?</a:t>
            </a:r>
          </a:p>
          <a:p>
            <a:pPr lvl="1"/>
            <a:r>
              <a:rPr lang="en-US" dirty="0" smtClean="0"/>
              <a:t>Ability </a:t>
            </a:r>
            <a:r>
              <a:rPr lang="en-US" dirty="0"/>
              <a:t>to handle both numerical and categorical </a:t>
            </a:r>
            <a:r>
              <a:rPr lang="en-US" dirty="0" smtClean="0"/>
              <a:t>data</a:t>
            </a:r>
          </a:p>
          <a:p>
            <a:pPr lvl="1"/>
            <a:r>
              <a:rPr lang="en-US" dirty="0" smtClean="0"/>
              <a:t>Mirrors </a:t>
            </a:r>
            <a:r>
              <a:rPr lang="en-US" dirty="0"/>
              <a:t>human decision making more closely than other approaches </a:t>
            </a:r>
          </a:p>
          <a:p>
            <a:pPr lvl="1"/>
            <a:r>
              <a:rPr lang="en-US" dirty="0" smtClean="0"/>
              <a:t>Easy </a:t>
            </a:r>
            <a:r>
              <a:rPr lang="en-US" dirty="0"/>
              <a:t>to observe a decision from the created </a:t>
            </a:r>
            <a:r>
              <a:rPr lang="en-US" dirty="0" smtClean="0"/>
              <a:t>model</a:t>
            </a:r>
          </a:p>
          <a:p>
            <a:r>
              <a:rPr lang="en-US" dirty="0" smtClean="0"/>
              <a:t>Choosing the best attribute out of the predictor variables</a:t>
            </a:r>
          </a:p>
          <a:p>
            <a:pPr lvl="1"/>
            <a:r>
              <a:rPr lang="en-US" dirty="0" smtClean="0"/>
              <a:t>Entropy H(S) – Is the measure of amount of uncertainty in a given Data set (S)</a:t>
            </a:r>
          </a:p>
          <a:p>
            <a:pPr lvl="1"/>
            <a:r>
              <a:rPr lang="en-US" dirty="0" smtClean="0"/>
              <a:t>Information Gain IG(A)– Is the measure of difference between Entropy before and after the Data set (S) is split on Attribute (A). Denotes how much is the reduction in uncertainty by splitting S based on A</a:t>
            </a:r>
            <a:endParaRPr lang="en-US" dirty="0"/>
          </a:p>
        </p:txBody>
      </p:sp>
    </p:spTree>
    <p:extLst>
      <p:ext uri="{BB962C8B-B14F-4D97-AF65-F5344CB8AC3E}">
        <p14:creationId xmlns:p14="http://schemas.microsoft.com/office/powerpoint/2010/main" val="3903227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9">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9">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9">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AC529A4D857314092F8987294A43FD3" ma:contentTypeVersion="0" ma:contentTypeDescription="Create a new document." ma:contentTypeScope="" ma:versionID="b3a40a446e339e50bd650e277a113f3f">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91CAD78-C6F6-407D-A9D5-329355F07703}">
  <ds:schemaRefs>
    <ds:schemaRef ds:uri="http://schemas.openxmlformats.org/package/2006/metadata/core-properties"/>
    <ds:schemaRef ds:uri="http://purl.org/dc/terms/"/>
    <ds:schemaRef ds:uri="http://www.w3.org/XML/1998/namespace"/>
    <ds:schemaRef ds:uri="http://purl.org/dc/dcmitype/"/>
    <ds:schemaRef ds:uri="http://purl.org/dc/elements/1.1/"/>
    <ds:schemaRef ds:uri="http://schemas.microsoft.com/office/2006/documentManagement/type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3171F2A1-2ACF-4A95-B48F-47B38B7131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1A855BF4-2A99-441B-9566-850307E4F0A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1562</Words>
  <Application>Microsoft Office PowerPoint</Application>
  <PresentationFormat>On-screen Show (4:3)</PresentationFormat>
  <Paragraphs>318</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Enhancing The Effectiveness of a Constrained Random Test Suite Using Supervised Machine Learning Algorithm</vt:lpstr>
      <vt:lpstr>Agenda</vt:lpstr>
      <vt:lpstr>Background</vt:lpstr>
      <vt:lpstr>Background</vt:lpstr>
      <vt:lpstr>Machine Learning</vt:lpstr>
      <vt:lpstr>Ingredients of Machine Learning Process</vt:lpstr>
      <vt:lpstr>Flavors of Machine Learning Algorithms</vt:lpstr>
      <vt:lpstr>Supervised Machine Learning - Workflow</vt:lpstr>
      <vt:lpstr>Decision Tree</vt:lpstr>
      <vt:lpstr>Decision Tree - Example</vt:lpstr>
      <vt:lpstr>Decision Tree - Example</vt:lpstr>
      <vt:lpstr>Decision Tree - Example</vt:lpstr>
      <vt:lpstr>Absolute Score</vt:lpstr>
      <vt:lpstr>Absolute Score</vt:lpstr>
      <vt:lpstr>Relative Score</vt:lpstr>
      <vt:lpstr>Proposed Methodology </vt:lpstr>
      <vt:lpstr>Training Data set</vt:lpstr>
      <vt:lpstr>First Set of Tests</vt:lpstr>
      <vt:lpstr>Second Set of Tests</vt:lpstr>
      <vt:lpstr>Third Set of Tests</vt:lpstr>
      <vt:lpstr>Monitor</vt:lpstr>
      <vt:lpstr>Proposed Methodology</vt:lpstr>
      <vt:lpstr>Results: Coverage Comparison</vt:lpstr>
      <vt:lpstr>Results: Performance Comparison</vt:lpstr>
      <vt:lpstr>Summary and Future Work</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2011-11-23T07:37:04Z</dcterms:created>
  <dcterms:modified xsi:type="dcterms:W3CDTF">2017-09-15T10:20:14Z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0x0101004AC529A4D857314092F8987294A43FD3</vt:lpwstr>
  </property>
</Properties>
</file>