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96" r:id="rId4"/>
  </p:sldMasterIdLst>
  <p:notesMasterIdLst>
    <p:notesMasterId r:id="rId32"/>
  </p:notesMasterIdLst>
  <p:handoutMasterIdLst>
    <p:handoutMasterId r:id="rId33"/>
  </p:handoutMasterIdLst>
  <p:sldIdLst>
    <p:sldId id="501" r:id="rId5"/>
    <p:sldId id="502" r:id="rId6"/>
    <p:sldId id="506" r:id="rId7"/>
    <p:sldId id="507" r:id="rId8"/>
    <p:sldId id="510" r:id="rId9"/>
    <p:sldId id="508" r:id="rId10"/>
    <p:sldId id="527" r:id="rId11"/>
    <p:sldId id="522" r:id="rId12"/>
    <p:sldId id="509" r:id="rId13"/>
    <p:sldId id="517" r:id="rId14"/>
    <p:sldId id="512" r:id="rId15"/>
    <p:sldId id="520" r:id="rId16"/>
    <p:sldId id="521" r:id="rId17"/>
    <p:sldId id="532" r:id="rId18"/>
    <p:sldId id="518" r:id="rId19"/>
    <p:sldId id="511" r:id="rId20"/>
    <p:sldId id="523" r:id="rId21"/>
    <p:sldId id="524" r:id="rId22"/>
    <p:sldId id="525" r:id="rId23"/>
    <p:sldId id="530" r:id="rId24"/>
    <p:sldId id="531" r:id="rId25"/>
    <p:sldId id="529" r:id="rId26"/>
    <p:sldId id="516" r:id="rId27"/>
    <p:sldId id="519" r:id="rId28"/>
    <p:sldId id="526" r:id="rId29"/>
    <p:sldId id="528" r:id="rId30"/>
    <p:sldId id="505" r:id="rId31"/>
  </p:sldIdLst>
  <p:sldSz cx="9144000" cy="6858000" type="screen4x3"/>
  <p:notesSz cx="10048875" cy="6918325"/>
  <p:custDataLst>
    <p:tags r:id="rId3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D8A"/>
    <a:srgbClr val="FFFFCC"/>
    <a:srgbClr val="FF9900"/>
    <a:srgbClr val="99FF33"/>
    <a:srgbClr val="CC99FF"/>
    <a:srgbClr val="66CCFF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8134" autoAdjust="0"/>
    <p:restoredTop sz="85829" autoAdjust="0"/>
  </p:normalViewPr>
  <p:slideViewPr>
    <p:cSldViewPr>
      <p:cViewPr>
        <p:scale>
          <a:sx n="96" d="100"/>
          <a:sy n="96" d="100"/>
        </p:scale>
        <p:origin x="-907" y="21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54512" cy="345917"/>
          </a:xfrm>
          <a:prstGeom prst="rect">
            <a:avLst/>
          </a:prstGeom>
        </p:spPr>
        <p:txBody>
          <a:bodyPr vert="horz" lIns="92766" tIns="46383" rIns="92766" bIns="46383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92038" y="0"/>
            <a:ext cx="4354512" cy="345917"/>
          </a:xfrm>
          <a:prstGeom prst="rect">
            <a:avLst/>
          </a:prstGeom>
        </p:spPr>
        <p:txBody>
          <a:bodyPr vert="horz" lIns="92766" tIns="46383" rIns="92766" bIns="46383" rtlCol="0"/>
          <a:lstStyle>
            <a:lvl1pPr algn="r">
              <a:defRPr sz="1200"/>
            </a:lvl1pPr>
          </a:lstStyle>
          <a:p>
            <a:fld id="{9175845F-7813-4162-8E43-89DCBF023BA5}" type="datetimeFigureOut">
              <a:rPr lang="de-DE" smtClean="0"/>
              <a:pPr/>
              <a:t>01.09.2017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6571208"/>
            <a:ext cx="4354512" cy="345917"/>
          </a:xfrm>
          <a:prstGeom prst="rect">
            <a:avLst/>
          </a:prstGeom>
        </p:spPr>
        <p:txBody>
          <a:bodyPr vert="horz" lIns="92766" tIns="46383" rIns="92766" bIns="46383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92038" y="6571208"/>
            <a:ext cx="4354512" cy="345917"/>
          </a:xfrm>
          <a:prstGeom prst="rect">
            <a:avLst/>
          </a:prstGeom>
        </p:spPr>
        <p:txBody>
          <a:bodyPr vert="horz" lIns="92766" tIns="46383" rIns="92766" bIns="46383" rtlCol="0" anchor="b"/>
          <a:lstStyle>
            <a:lvl1pPr algn="r">
              <a:defRPr sz="1200"/>
            </a:lvl1pPr>
          </a:lstStyle>
          <a:p>
            <a:fld id="{568AD7C4-ADB3-4393-A709-E94E9DB0B97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07454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54512" cy="345917"/>
          </a:xfrm>
          <a:prstGeom prst="rect">
            <a:avLst/>
          </a:prstGeom>
        </p:spPr>
        <p:txBody>
          <a:bodyPr vert="horz" wrap="square" lIns="92766" tIns="46383" rIns="92766" bIns="4638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2038" y="0"/>
            <a:ext cx="4354512" cy="345917"/>
          </a:xfrm>
          <a:prstGeom prst="rect">
            <a:avLst/>
          </a:prstGeom>
        </p:spPr>
        <p:txBody>
          <a:bodyPr vert="horz" wrap="square" lIns="92766" tIns="46383" rIns="92766" bIns="4638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A20AF34-6582-494F-851E-89D0463C3413}" type="datetimeFigureOut">
              <a:rPr lang="en-US"/>
              <a:pPr>
                <a:defRPr/>
              </a:pPr>
              <a:t>9/1/2017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95650" y="519113"/>
            <a:ext cx="3457575" cy="2593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66" tIns="46383" rIns="92766" bIns="46383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4888" y="3286205"/>
            <a:ext cx="8039100" cy="3113247"/>
          </a:xfrm>
          <a:prstGeom prst="rect">
            <a:avLst/>
          </a:prstGeom>
        </p:spPr>
        <p:txBody>
          <a:bodyPr vert="horz" lIns="92766" tIns="46383" rIns="92766" bIns="4638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571208"/>
            <a:ext cx="4354512" cy="345917"/>
          </a:xfrm>
          <a:prstGeom prst="rect">
            <a:avLst/>
          </a:prstGeom>
        </p:spPr>
        <p:txBody>
          <a:bodyPr vert="horz" wrap="square" lIns="92766" tIns="46383" rIns="92766" bIns="4638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2038" y="6571208"/>
            <a:ext cx="4354512" cy="345917"/>
          </a:xfrm>
          <a:prstGeom prst="rect">
            <a:avLst/>
          </a:prstGeom>
        </p:spPr>
        <p:txBody>
          <a:bodyPr vert="horz" wrap="square" lIns="92766" tIns="46383" rIns="92766" bIns="4638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1248D3D-B91D-4C0E-B577-B2CAAE2DB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614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6096000"/>
            <a:ext cx="12192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6D410-BB1B-47BE-81F8-FA61DEEC5942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© Accellera Systems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B820FFD-5868-4678-ACC2-C353669912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7696200" y="5867400"/>
            <a:ext cx="14478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5948653"/>
            <a:ext cx="1336994" cy="828936"/>
          </a:xfrm>
          <a:prstGeom prst="rect">
            <a:avLst/>
          </a:prstGeom>
        </p:spPr>
      </p:pic>
      <p:pic>
        <p:nvPicPr>
          <p:cNvPr id="11" name="Picture 10" descr="accellera-logo-TM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8454" y="5973178"/>
            <a:ext cx="1463040" cy="8044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A8AA75-262C-4581-B680-B40EED1AE53C}" type="datetime1">
              <a:rPr lang="en-US" smtClean="0"/>
              <a:pPr>
                <a:defRPr/>
              </a:pPr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© Accellera Systems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41D75C-4BF4-4FD2-BDFD-6A8F3FBC2A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44958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6D410-BB1B-47BE-81F8-FA61DEEC5942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76400" y="6356350"/>
            <a:ext cx="2209800" cy="365125"/>
          </a:xfrm>
        </p:spPr>
        <p:txBody>
          <a:bodyPr/>
          <a:lstStyle/>
          <a:p>
            <a:r>
              <a:rPr lang="en-US" dirty="0" smtClean="0"/>
              <a:t>© Accellera Systems Initiative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BC9A6E-F594-49C2-B860-46C046B55A0A}" type="datetime1">
              <a:rPr lang="en-US" smtClean="0"/>
              <a:pPr>
                <a:defRPr/>
              </a:pPr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Accellera Systems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D2C31-2823-4D5C-9492-C333022367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73DBD0-EF53-4770-BD75-2D2F0D6ECE2F}" type="datetime1">
              <a:rPr lang="en-US" smtClean="0"/>
              <a:pPr>
                <a:defRPr/>
              </a:pPr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Accellera Systems Initiative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77852F-9151-4853-BCAD-1A8F018BE5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AFC4C6-4205-4748-A8A0-C1F8D089C381}" type="datetime1">
              <a:rPr lang="en-US" smtClean="0"/>
              <a:pPr>
                <a:defRPr/>
              </a:pPr>
              <a:t>9/1/2017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Accellera Systems Initiative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C8F293-4BBC-458E-B2BD-F4405770B8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1D31CF-E045-4E65-98EA-1CC49C1609F0}" type="datetime1">
              <a:rPr lang="en-US" smtClean="0"/>
              <a:pPr>
                <a:defRPr/>
              </a:pPr>
              <a:t>9/1/2017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Accellera Systems Initiative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11CC12-8E9A-49BF-AC1E-0475F8BB5E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Accellera Systems Initiative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B1C8EF-5791-4944-A3D7-8A1B488512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Accellera Systems Initiative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E4636B-F294-483D-938B-D9EE100D15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Accellera Systems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30D12D-C12F-4881-A45D-FFFF9E5E27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ccellera-logo-TM.png"/>
          <p:cNvPicPr>
            <a:picLocks noChangeAspect="1"/>
          </p:cNvPicPr>
          <p:nvPr userDrawn="1"/>
        </p:nvPicPr>
        <p:blipFill>
          <a:blip r:embed="rId12" cstate="print"/>
          <a:stretch>
            <a:fillRect/>
          </a:stretch>
        </p:blipFill>
        <p:spPr>
          <a:xfrm>
            <a:off x="76200" y="6228949"/>
            <a:ext cx="997851" cy="54864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1980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6D410-BB1B-47BE-81F8-FA61DEEC5942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76400" y="6356350"/>
            <a:ext cx="2209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Accellera Systems Initiative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57600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776" y="6004667"/>
            <a:ext cx="1246648" cy="7729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4" r:id="rId7"/>
    <p:sldLayoutId id="2147483905" r:id="rId8"/>
    <p:sldLayoutId id="2147483906" r:id="rId9"/>
    <p:sldLayoutId id="2147483907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b="1" dirty="0"/>
              <a:t>Efficient and Faster Handling of CDC/RDC </a:t>
            </a:r>
            <a:r>
              <a:rPr lang="en-US" b="1" dirty="0" smtClean="0"/>
              <a:t>Violations</a:t>
            </a:r>
            <a:endParaRPr lang="en-US" b="1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85800"/>
          </a:xfrm>
          <a:noFill/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Ashish Kumar Gupta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9800" y="4419601"/>
            <a:ext cx="4855192" cy="762000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BROADCOM LIMITED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Based on Software programming or sequencing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Quasi-static (stable) signals: </a:t>
            </a:r>
            <a:r>
              <a:rPr lang="en-US" dirty="0" smtClean="0"/>
              <a:t>Reset</a:t>
            </a:r>
            <a:r>
              <a:rPr lang="en-US" dirty="0"/>
              <a:t>, configuration registers, OTP </a:t>
            </a:r>
            <a:r>
              <a:rPr lang="en-US" dirty="0" smtClean="0"/>
              <a:t>bits, interrupts </a:t>
            </a:r>
            <a:r>
              <a:rPr lang="en-US" dirty="0"/>
              <a:t>etc</a:t>
            </a:r>
            <a:r>
              <a:rPr lang="en-US" dirty="0" smtClean="0"/>
              <a:t>.</a:t>
            </a:r>
          </a:p>
          <a:p>
            <a:r>
              <a:rPr lang="en-US" dirty="0"/>
              <a:t>Mutually exclusive or </a:t>
            </a:r>
            <a:r>
              <a:rPr lang="en-US" dirty="0" smtClean="0"/>
              <a:t>Unrelated </a:t>
            </a:r>
            <a:r>
              <a:rPr lang="en-US" dirty="0"/>
              <a:t>signals: </a:t>
            </a:r>
            <a:endParaRPr lang="en-US" dirty="0" smtClean="0"/>
          </a:p>
          <a:p>
            <a:pPr lvl="1"/>
            <a:r>
              <a:rPr lang="en-US" dirty="0" smtClean="0"/>
              <a:t>interrupts </a:t>
            </a:r>
            <a:r>
              <a:rPr lang="en-US" dirty="0"/>
              <a:t>/ clock enables etc. </a:t>
            </a:r>
            <a:r>
              <a:rPr lang="en-US" dirty="0" smtClean="0"/>
              <a:t>when combined and synchronized </a:t>
            </a:r>
            <a:r>
              <a:rPr lang="en-US" dirty="0"/>
              <a:t>CDC tool will give glitch </a:t>
            </a:r>
            <a:r>
              <a:rPr lang="en-US" dirty="0" smtClean="0"/>
              <a:t>violations. </a:t>
            </a:r>
          </a:p>
          <a:p>
            <a:pPr lvl="1"/>
            <a:r>
              <a:rPr lang="en-US" dirty="0" smtClean="0"/>
              <a:t>fifo_full</a:t>
            </a:r>
            <a:r>
              <a:rPr lang="en-US" dirty="0"/>
              <a:t>, fifo_empty or threshold </a:t>
            </a:r>
            <a:r>
              <a:rPr lang="en-US" dirty="0" smtClean="0"/>
              <a:t>combined </a:t>
            </a:r>
            <a:r>
              <a:rPr lang="en-US" dirty="0"/>
              <a:t>and synchronized</a:t>
            </a:r>
            <a:r>
              <a:rPr lang="en-US" dirty="0" smtClean="0"/>
              <a:t> </a:t>
            </a:r>
            <a:r>
              <a:rPr lang="en-US" dirty="0"/>
              <a:t>to generate single </a:t>
            </a:r>
            <a:r>
              <a:rPr lang="en-US" dirty="0" smtClean="0"/>
              <a:t>interrupt. </a:t>
            </a:r>
          </a:p>
          <a:p>
            <a:pPr lvl="1"/>
            <a:r>
              <a:rPr lang="en-US" dirty="0" smtClean="0"/>
              <a:t>RX/TX paths </a:t>
            </a:r>
            <a:r>
              <a:rPr lang="en-US" dirty="0"/>
              <a:t>or high speed/ low speed path but only one can be active at a particular </a:t>
            </a:r>
            <a:r>
              <a:rPr lang="en-US" dirty="0" smtClean="0"/>
              <a:t>time.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0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19200"/>
          </a:xfrm>
        </p:spPr>
        <p:txBody>
          <a:bodyPr>
            <a:noAutofit/>
          </a:bodyPr>
          <a:lstStyle/>
          <a:p>
            <a:r>
              <a:rPr lang="en-US" sz="2800" b="1" dirty="0"/>
              <a:t>Related to POR, power sequence, low-power related </a:t>
            </a:r>
            <a:r>
              <a:rPr lang="en-US" sz="2800" b="1" dirty="0" smtClean="0"/>
              <a:t>implementation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799"/>
            <a:ext cx="8229600" cy="4114801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Asynchronous resets like POR: </a:t>
            </a:r>
            <a:endParaRPr lang="en-US" dirty="0" smtClean="0"/>
          </a:p>
          <a:p>
            <a:pPr lvl="1"/>
            <a:r>
              <a:rPr lang="en-US" dirty="0" smtClean="0"/>
              <a:t>Clock gated or same clock propagating during </a:t>
            </a:r>
            <a:r>
              <a:rPr lang="en-US" dirty="0"/>
              <a:t>POR </a:t>
            </a:r>
            <a:r>
              <a:rPr lang="en-US" dirty="0" smtClean="0"/>
              <a:t>de-asserted.</a:t>
            </a:r>
          </a:p>
          <a:p>
            <a:pPr lvl="1"/>
            <a:r>
              <a:rPr lang="en-US" dirty="0"/>
              <a:t>Clock gated while entering and exiting from low power </a:t>
            </a:r>
            <a:r>
              <a:rPr lang="en-US" dirty="0" smtClean="0"/>
              <a:t>mode or same clock propagating during save-restore mode.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96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sz="2800" b="1" dirty="0"/>
              <a:t>Related to POR, power sequence, low-power related </a:t>
            </a:r>
            <a:r>
              <a:rPr lang="en-US" sz="2800" b="1" dirty="0" smtClean="0"/>
              <a:t>implementation cont..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886200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Reset De-assertion or reset sync related. </a:t>
            </a:r>
          </a:p>
          <a:p>
            <a:pPr lvl="1"/>
            <a:r>
              <a:rPr lang="en-US" dirty="0" smtClean="0"/>
              <a:t>POR </a:t>
            </a:r>
            <a:r>
              <a:rPr lang="en-US" dirty="0"/>
              <a:t>reset need not be synchronized in the </a:t>
            </a:r>
            <a:r>
              <a:rPr lang="en-US" dirty="0" smtClean="0"/>
              <a:t>design for reason its gated or same clock is propagating. </a:t>
            </a:r>
            <a:endParaRPr lang="en-US" dirty="0"/>
          </a:p>
          <a:p>
            <a:pPr lvl="1"/>
            <a:r>
              <a:rPr lang="en-US" dirty="0"/>
              <a:t>Clock to IP is by default OFF and needs to be enabled by Software.</a:t>
            </a:r>
          </a:p>
          <a:p>
            <a:pPr lvl="1"/>
            <a:r>
              <a:rPr lang="en-US" dirty="0" smtClean="0"/>
              <a:t>Same </a:t>
            </a:r>
            <a:r>
              <a:rPr lang="en-US" dirty="0"/>
              <a:t>reset going to multiple IP’s </a:t>
            </a:r>
            <a:r>
              <a:rPr lang="en-US" dirty="0" smtClean="0"/>
              <a:t>from different vendors/groups through </a:t>
            </a:r>
            <a:r>
              <a:rPr lang="en-US" dirty="0"/>
              <a:t>separate reset synchronization </a:t>
            </a:r>
            <a:r>
              <a:rPr lang="en-US" dirty="0" smtClean="0"/>
              <a:t>logic can be waived for Coherency.</a:t>
            </a:r>
            <a:endParaRPr lang="en-US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170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r>
              <a:rPr lang="en-US" sz="2800" b="1" dirty="0"/>
              <a:t>Related to POR, power sequence, low-power related implementation cont..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799"/>
            <a:ext cx="8229600" cy="4114801"/>
          </a:xfrm>
        </p:spPr>
        <p:txBody>
          <a:bodyPr/>
          <a:lstStyle/>
          <a:p>
            <a:r>
              <a:rPr lang="en-US" dirty="0"/>
              <a:t>CDC false paths for Power-down, Standby mode or save-restore related logic. </a:t>
            </a:r>
          </a:p>
          <a:p>
            <a:pPr lvl="1"/>
            <a:r>
              <a:rPr lang="en-US" dirty="0" smtClean="0"/>
              <a:t>Paths </a:t>
            </a:r>
            <a:r>
              <a:rPr lang="en-US" dirty="0"/>
              <a:t>generated through isolation enable. In low power implementation </a:t>
            </a:r>
            <a:r>
              <a:rPr lang="en-US" dirty="0" smtClean="0"/>
              <a:t>clock </a:t>
            </a:r>
            <a:r>
              <a:rPr lang="en-US" dirty="0"/>
              <a:t>to the IP is stopped before </a:t>
            </a:r>
            <a:r>
              <a:rPr lang="en-US" dirty="0" smtClean="0"/>
              <a:t>entering low power mode </a:t>
            </a:r>
            <a:r>
              <a:rPr lang="en-US" dirty="0"/>
              <a:t>and </a:t>
            </a:r>
            <a:r>
              <a:rPr lang="en-US" dirty="0" smtClean="0"/>
              <a:t>recovered </a:t>
            </a:r>
            <a:r>
              <a:rPr lang="en-US" dirty="0"/>
              <a:t>after </a:t>
            </a:r>
            <a:r>
              <a:rPr lang="en-US" dirty="0" smtClean="0"/>
              <a:t>exiting from low power mode.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877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r>
              <a:rPr lang="en-US" sz="2800" b="1" dirty="0"/>
              <a:t>Related to POR, power sequence, low-power related implementation cont..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14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676400" y="27432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/>
          <p:nvPr/>
        </p:nvCxnSpPr>
        <p:spPr>
          <a:xfrm>
            <a:off x="2209800" y="2438400"/>
            <a:ext cx="4572000" cy="304800"/>
          </a:xfrm>
          <a:prstGeom prst="bentConnector3">
            <a:avLst>
              <a:gd name="adj1" fmla="val 8652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209800" y="24384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209800" y="2057400"/>
            <a:ext cx="0" cy="289560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172200" y="2057400"/>
            <a:ext cx="0" cy="289560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09307" y="2379169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Low-power </a:t>
            </a:r>
            <a:r>
              <a:rPr lang="en-US" dirty="0" err="1" smtClean="0"/>
              <a:t>req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676400" y="38100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/>
          <p:nvPr/>
        </p:nvCxnSpPr>
        <p:spPr>
          <a:xfrm>
            <a:off x="2514600" y="3505200"/>
            <a:ext cx="4267200" cy="304800"/>
          </a:xfrm>
          <a:prstGeom prst="bentConnector3">
            <a:avLst>
              <a:gd name="adj1" fmla="val 7832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514600" y="35052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514600" y="2057400"/>
            <a:ext cx="0" cy="289560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867400" y="2057400"/>
            <a:ext cx="0" cy="289560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362200" y="2057400"/>
            <a:ext cx="0" cy="289560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019800" y="2057400"/>
            <a:ext cx="0" cy="289560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676400" y="2962518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/>
          <p:nvPr/>
        </p:nvCxnSpPr>
        <p:spPr>
          <a:xfrm flipV="1">
            <a:off x="2362200" y="2962518"/>
            <a:ext cx="4419600" cy="298837"/>
          </a:xfrm>
          <a:prstGeom prst="bentConnector3">
            <a:avLst>
              <a:gd name="adj1" fmla="val 8292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362200" y="2962518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23222" y="2930252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Clock enable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344576" y="3440668"/>
            <a:ext cx="1826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Iso</a:t>
            </a:r>
            <a:r>
              <a:rPr lang="en-US" dirty="0" smtClean="0"/>
              <a:t>/ Ret enable</a:t>
            </a:r>
            <a:endParaRPr lang="en-US" dirty="0"/>
          </a:p>
        </p:txBody>
      </p:sp>
      <p:cxnSp>
        <p:nvCxnSpPr>
          <p:cNvPr id="53" name="Straight Connector 52"/>
          <p:cNvCxnSpPr/>
          <p:nvPr/>
        </p:nvCxnSpPr>
        <p:spPr>
          <a:xfrm>
            <a:off x="1828800" y="41910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/>
          <p:nvPr/>
        </p:nvCxnSpPr>
        <p:spPr>
          <a:xfrm flipV="1">
            <a:off x="2667000" y="4191000"/>
            <a:ext cx="4114800" cy="298838"/>
          </a:xfrm>
          <a:prstGeom prst="bentConnector3">
            <a:avLst>
              <a:gd name="adj1" fmla="val 7415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2667000" y="41910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75622" y="4158734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Power enable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286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Based on commonly used Structures like </a:t>
            </a:r>
            <a:r>
              <a:rPr lang="en-US" sz="2800" b="1" dirty="0" smtClean="0"/>
              <a:t>FIFO’s, Memories </a:t>
            </a:r>
            <a:r>
              <a:rPr lang="en-US" sz="2800" b="1" dirty="0" err="1"/>
              <a:t>etc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FIFO read happening </a:t>
            </a:r>
            <a:r>
              <a:rPr lang="en-US" dirty="0"/>
              <a:t>after </a:t>
            </a:r>
            <a:r>
              <a:rPr lang="en-US" dirty="0" smtClean="0"/>
              <a:t>FIFO threshold level</a:t>
            </a:r>
            <a:r>
              <a:rPr lang="en-US" dirty="0"/>
              <a:t> </a:t>
            </a:r>
            <a:r>
              <a:rPr lang="en-US" dirty="0" smtClean="0"/>
              <a:t>is reached.</a:t>
            </a:r>
          </a:p>
          <a:p>
            <a:pPr lvl="0"/>
            <a:r>
              <a:rPr lang="en-US" dirty="0" smtClean="0"/>
              <a:t>Single port memories have only 1 clock and if black-boxed read path gets associated to that clock.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847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Related to Third Party and Analog </a:t>
            </a:r>
            <a:r>
              <a:rPr lang="en-US" sz="2800" b="1" dirty="0" smtClean="0"/>
              <a:t>IP’s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Synchronization </a:t>
            </a:r>
            <a:r>
              <a:rPr lang="en-US" dirty="0"/>
              <a:t>structures </a:t>
            </a:r>
            <a:r>
              <a:rPr lang="en-US" dirty="0" smtClean="0"/>
              <a:t>of multiple IP’s  </a:t>
            </a:r>
            <a:r>
              <a:rPr lang="en-US" dirty="0"/>
              <a:t>or multiple instances of </a:t>
            </a:r>
            <a:r>
              <a:rPr lang="en-US" dirty="0" smtClean="0"/>
              <a:t>IPs having </a:t>
            </a:r>
            <a:r>
              <a:rPr lang="en-US" dirty="0"/>
              <a:t>same </a:t>
            </a:r>
            <a:r>
              <a:rPr lang="en-US" dirty="0" smtClean="0"/>
              <a:t>source.</a:t>
            </a:r>
            <a:endParaRPr lang="en-US" dirty="0"/>
          </a:p>
          <a:p>
            <a:r>
              <a:rPr lang="en-US" dirty="0" smtClean="0"/>
              <a:t>Generic / Third Party IP </a:t>
            </a:r>
            <a:r>
              <a:rPr lang="en-US" dirty="0"/>
              <a:t>blocks </a:t>
            </a:r>
            <a:r>
              <a:rPr lang="en-US" dirty="0" smtClean="0"/>
              <a:t>not to </a:t>
            </a:r>
            <a:r>
              <a:rPr lang="en-US" dirty="0"/>
              <a:t>be checked for internal </a:t>
            </a:r>
            <a:r>
              <a:rPr lang="en-US" dirty="0" smtClean="0"/>
              <a:t>violations can be declared </a:t>
            </a:r>
            <a:r>
              <a:rPr lang="en-US" dirty="0" err="1" smtClean="0"/>
              <a:t>ip_block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1026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Related to Third Party and Analog </a:t>
            </a:r>
            <a:r>
              <a:rPr lang="en-US" sz="2800" b="1" dirty="0" smtClean="0"/>
              <a:t>IP’s cont..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Third </a:t>
            </a:r>
            <a:r>
              <a:rPr lang="en-US" dirty="0"/>
              <a:t>party IP’s </a:t>
            </a:r>
            <a:r>
              <a:rPr lang="en-US" dirty="0" smtClean="0"/>
              <a:t>need to be checked for generics/parameters. So </a:t>
            </a:r>
            <a:r>
              <a:rPr lang="en-US" dirty="0"/>
              <a:t>black-boxing such IP is not recommended. </a:t>
            </a:r>
            <a:endParaRPr lang="en-US" dirty="0" smtClean="0"/>
          </a:p>
          <a:p>
            <a:r>
              <a:rPr lang="en-US" dirty="0" smtClean="0"/>
              <a:t>Violations should be waived </a:t>
            </a:r>
            <a:r>
              <a:rPr lang="en-US" dirty="0"/>
              <a:t>using regular expression search based on source flop and destination flop hierarchy. 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87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Based on commonly used SoC </a:t>
            </a:r>
            <a:r>
              <a:rPr lang="en-US" sz="2800" b="1" dirty="0" smtClean="0"/>
              <a:t>Implementations / Protocols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dirty="0"/>
              <a:t>Debug related logic implementation related. (JTAG/TAP controller/DAP): </a:t>
            </a:r>
            <a:endParaRPr lang="en-US" dirty="0" smtClean="0"/>
          </a:p>
          <a:p>
            <a:pPr lvl="1"/>
            <a:r>
              <a:rPr lang="en-US" dirty="0" smtClean="0"/>
              <a:t>Set </a:t>
            </a:r>
            <a:r>
              <a:rPr lang="en-US" dirty="0"/>
              <a:t>of signals that </a:t>
            </a:r>
            <a:r>
              <a:rPr lang="en-US" dirty="0" smtClean="0"/>
              <a:t>can be send </a:t>
            </a:r>
            <a:r>
              <a:rPr lang="en-US" dirty="0"/>
              <a:t>to GPIO </a:t>
            </a:r>
            <a:r>
              <a:rPr lang="en-US" dirty="0" smtClean="0"/>
              <a:t>for </a:t>
            </a:r>
            <a:r>
              <a:rPr lang="en-US" dirty="0"/>
              <a:t>debug purposes or </a:t>
            </a:r>
            <a:r>
              <a:rPr lang="en-US" dirty="0" smtClean="0"/>
              <a:t>stored </a:t>
            </a:r>
            <a:r>
              <a:rPr lang="en-US" dirty="0"/>
              <a:t>in user DR </a:t>
            </a:r>
            <a:r>
              <a:rPr lang="en-US" dirty="0" smtClean="0"/>
              <a:t>to </a:t>
            </a:r>
            <a:r>
              <a:rPr lang="en-US" dirty="0"/>
              <a:t>be read through JTAG interface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SOC’s having </a:t>
            </a:r>
            <a:r>
              <a:rPr lang="en-US" dirty="0"/>
              <a:t>internal JTAG </a:t>
            </a:r>
            <a:r>
              <a:rPr lang="en-US" dirty="0" smtClean="0"/>
              <a:t>master can get either TCK or internal clock.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097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Based on commonly used SoC </a:t>
            </a:r>
            <a:r>
              <a:rPr lang="en-US" sz="2800" b="1" dirty="0" smtClean="0"/>
              <a:t>Implementations / Protocols cont..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dirty="0" smtClean="0"/>
              <a:t>IOMUX </a:t>
            </a:r>
            <a:r>
              <a:rPr lang="en-US" dirty="0"/>
              <a:t>related issues.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functionality of PAD </a:t>
            </a:r>
            <a:r>
              <a:rPr lang="en-US" dirty="0" smtClean="0"/>
              <a:t>selected </a:t>
            </a:r>
            <a:r>
              <a:rPr lang="en-US" dirty="0"/>
              <a:t>by Software </a:t>
            </a:r>
            <a:r>
              <a:rPr lang="en-US" dirty="0" smtClean="0"/>
              <a:t>before the </a:t>
            </a:r>
            <a:r>
              <a:rPr lang="en-US" dirty="0"/>
              <a:t>data path is </a:t>
            </a:r>
            <a:r>
              <a:rPr lang="en-US" dirty="0" smtClean="0"/>
              <a:t>enabled. </a:t>
            </a:r>
          </a:p>
          <a:p>
            <a:pPr lvl="1"/>
            <a:r>
              <a:rPr lang="en-US" dirty="0" smtClean="0"/>
              <a:t>GPIO’s in </a:t>
            </a:r>
            <a:r>
              <a:rPr lang="en-US" dirty="0"/>
              <a:t>output mode </a:t>
            </a:r>
            <a:r>
              <a:rPr lang="en-US" dirty="0" smtClean="0"/>
              <a:t>will </a:t>
            </a:r>
            <a:r>
              <a:rPr lang="en-US" dirty="0"/>
              <a:t>see </a:t>
            </a:r>
            <a:r>
              <a:rPr lang="en-US" dirty="0" smtClean="0"/>
              <a:t>input path </a:t>
            </a:r>
            <a:r>
              <a:rPr lang="en-US" dirty="0"/>
              <a:t>from PAD to </a:t>
            </a:r>
            <a:r>
              <a:rPr lang="en-US" dirty="0" smtClean="0"/>
              <a:t>IP by Virtue of PAD design.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09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Clock Domain Crossing and Reset Domain Crossing…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Dynamic Verification Tools limited due to number of vectors</a:t>
            </a:r>
          </a:p>
          <a:p>
            <a:r>
              <a:rPr lang="en-US" dirty="0" smtClean="0"/>
              <a:t>Based on Structural Analysis rather than stimulus.</a:t>
            </a:r>
          </a:p>
          <a:p>
            <a:r>
              <a:rPr lang="en-US" dirty="0" smtClean="0"/>
              <a:t>Meta-stability</a:t>
            </a:r>
          </a:p>
          <a:p>
            <a:r>
              <a:rPr lang="en-US" dirty="0" smtClean="0"/>
              <a:t>Glitches in data and clock path</a:t>
            </a:r>
          </a:p>
          <a:p>
            <a:r>
              <a:rPr lang="en-US" dirty="0" smtClean="0"/>
              <a:t>Re-Convergence issue</a:t>
            </a:r>
          </a:p>
          <a:p>
            <a:r>
              <a:rPr lang="en-US" dirty="0" smtClean="0"/>
              <a:t>Correct FIFO implementation</a:t>
            </a:r>
          </a:p>
          <a:p>
            <a:r>
              <a:rPr lang="en-US" dirty="0" smtClean="0"/>
              <a:t>Correct reset implementation and de-assertion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Based on commonly used </a:t>
            </a:r>
            <a:r>
              <a:rPr lang="en-US" sz="2800" b="1" dirty="0" err="1"/>
              <a:t>SoC</a:t>
            </a:r>
            <a:r>
              <a:rPr lang="en-US" sz="2800" b="1" dirty="0"/>
              <a:t> Implementations / Protocols cont..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850" y="2276475"/>
            <a:ext cx="4686300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68873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Based on commonly used </a:t>
            </a:r>
            <a:r>
              <a:rPr lang="en-US" sz="2800" b="1" dirty="0" err="1"/>
              <a:t>SoC</a:t>
            </a:r>
            <a:r>
              <a:rPr lang="en-US" sz="2800" b="1" dirty="0"/>
              <a:t> Implementations / Protocols cont..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5" y="1762125"/>
            <a:ext cx="3028950" cy="333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86884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Based on commonly used </a:t>
            </a:r>
            <a:r>
              <a:rPr lang="en-US" sz="2800" b="1" dirty="0" err="1"/>
              <a:t>SoC</a:t>
            </a:r>
            <a:r>
              <a:rPr lang="en-US" sz="2800" b="1" dirty="0"/>
              <a:t> Implementations / Protocols cont..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CDC false paths through NIC / Crossbar: </a:t>
            </a:r>
          </a:p>
          <a:p>
            <a:pPr lvl="1"/>
            <a:r>
              <a:rPr lang="en-US" dirty="0"/>
              <a:t>Bus master Driving multiple slaves but slaves cannot communicate with each other. </a:t>
            </a:r>
          </a:p>
          <a:p>
            <a:pPr lvl="1"/>
            <a:r>
              <a:rPr lang="en-US" dirty="0"/>
              <a:t>One master cannot interact with particular slave but NIC shows data paths which is controlled by slave select.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460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Related to CDC unfriendly </a:t>
            </a:r>
            <a:r>
              <a:rPr lang="en-US" sz="2800" b="1" dirty="0" smtClean="0"/>
              <a:t>Structures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600" dirty="0" smtClean="0"/>
              <a:t>Reset </a:t>
            </a:r>
            <a:r>
              <a:rPr lang="en-US" sz="2600" dirty="0"/>
              <a:t>used to mask data path during reset phase </a:t>
            </a:r>
            <a:r>
              <a:rPr lang="en-US" sz="2600" dirty="0" smtClean="0"/>
              <a:t>to </a:t>
            </a:r>
            <a:r>
              <a:rPr lang="en-US" sz="2600" dirty="0"/>
              <a:t>avoid any toggling</a:t>
            </a:r>
            <a:r>
              <a:rPr lang="en-US" sz="2600" dirty="0" smtClean="0"/>
              <a:t>.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Using </a:t>
            </a:r>
            <a:r>
              <a:rPr lang="en-US" dirty="0"/>
              <a:t>RTL based multiplexing with reset in data </a:t>
            </a:r>
            <a:r>
              <a:rPr lang="en-US" dirty="0" smtClean="0"/>
              <a:t>paths.</a:t>
            </a:r>
          </a:p>
          <a:p>
            <a:r>
              <a:rPr lang="en-US" sz="2600" dirty="0" smtClean="0"/>
              <a:t>Using RTL based synchronizers instead of standard cell synchronizers </a:t>
            </a:r>
            <a:r>
              <a:rPr lang="en-US" sz="2600" dirty="0"/>
              <a:t>for clocks and resets. </a:t>
            </a:r>
            <a:endParaRPr lang="en-US" sz="2600" dirty="0" smtClean="0"/>
          </a:p>
          <a:p>
            <a:r>
              <a:rPr lang="en-US" sz="2600" dirty="0" smtClean="0"/>
              <a:t>Using </a:t>
            </a:r>
            <a:r>
              <a:rPr lang="en-US" sz="2600" dirty="0"/>
              <a:t>non-standard way of handshaking tool is not able to recognize </a:t>
            </a:r>
            <a:r>
              <a:rPr lang="en-US" sz="2600" dirty="0" smtClean="0"/>
              <a:t>Qualifier/handshake structures.</a:t>
            </a:r>
            <a:endParaRPr lang="en-US" sz="2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914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Efficient IP constraining and Violation Waiving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Writing IP waivers that can be ported easily into Top level.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.* for number of sources and use regular expression search instead of exact search.</a:t>
            </a:r>
          </a:p>
          <a:p>
            <a:pPr lvl="1"/>
            <a:r>
              <a:rPr lang="en-US" dirty="0"/>
              <a:t>Waive based on source and destination flop and using regular expression search for clock and reset.</a:t>
            </a:r>
          </a:p>
          <a:p>
            <a:pPr lvl="1"/>
            <a:r>
              <a:rPr lang="en-US" dirty="0"/>
              <a:t>Use quasi-static wherever applicable instead of waiving particular violation message.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993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Efficient IP constraining and Violation Waiving cont..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Writing IP waivers that can be ported easily into Top level.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some internal node or port for </a:t>
            </a:r>
            <a:r>
              <a:rPr lang="en-US" dirty="0" err="1"/>
              <a:t>cdc</a:t>
            </a:r>
            <a:r>
              <a:rPr lang="en-US" dirty="0"/>
              <a:t> false path instead of domain name.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there is bus or two-dimensional array of quasi-static signal port use “.*” instead of giving exact </a:t>
            </a:r>
            <a:r>
              <a:rPr lang="en-US" dirty="0" smtClean="0"/>
              <a:t>index to reduce number of waivers.</a:t>
            </a:r>
            <a:endParaRPr lang="en-US" dirty="0"/>
          </a:p>
          <a:p>
            <a:pPr lvl="1"/>
            <a:r>
              <a:rPr lang="en-US" dirty="0"/>
              <a:t>Define qualifier instead of waiving messages so that even if there is change in combo logic the constraint remain applicable.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992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Results and </a:t>
            </a:r>
            <a:r>
              <a:rPr lang="en-US" sz="2800" b="1" dirty="0" smtClean="0"/>
              <a:t>Conclusion</a:t>
            </a:r>
            <a:endParaRPr lang="en-US" sz="28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928276"/>
              </p:ext>
            </p:extLst>
          </p:nvPr>
        </p:nvGraphicFramePr>
        <p:xfrm>
          <a:off x="1143000" y="1600200"/>
          <a:ext cx="5473383" cy="4525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6083"/>
                <a:gridCol w="2437300"/>
              </a:tblGrid>
              <a:tr h="3394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 smtClean="0">
                          <a:effectLst/>
                        </a:rPr>
                        <a:t>False-type</a:t>
                      </a:r>
                      <a:endParaRPr lang="en-US" sz="7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 smtClean="0">
                          <a:effectLst/>
                        </a:rPr>
                        <a:t>/Description</a:t>
                      </a:r>
                      <a:endParaRPr lang="en-US" sz="7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917" marR="5091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Violation reduced after applying constraints / waivers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917" marR="50917" marT="0" marB="0"/>
                </a:tc>
              </a:tr>
              <a:tr h="3394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Quasi-static (stable) signals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917" marR="5091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approx. 16% reduction (14.3K errors and 0.7K warnings)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917" marR="50917" marT="0" marB="0"/>
                </a:tc>
              </a:tr>
              <a:tr h="3394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cdc_false_path, qualifier not found , set-case analysis based on functional mode.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917" marR="5091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approx. 44% reduction (50K errors and 1.8K warnings)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917" marR="50917" marT="0" marB="0"/>
                </a:tc>
              </a:tr>
              <a:tr h="4525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Non-standard asynchronous design. Custom cells for Clock gating, synchronizers etc.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917" marR="5091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approx. 1.6% reduction (1.5K errors but there is increase in around 150 warnings)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917" marR="50917" marT="0" marB="0"/>
                </a:tc>
              </a:tr>
              <a:tr h="3394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IOMUX related set_case_analysis and exclusive or unrelated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917" marR="5091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approx. 0.2% reduction (180 errors and 10 warnings)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917" marR="50917" marT="0" marB="0"/>
                </a:tc>
              </a:tr>
              <a:tr h="2262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Dynamic asynchronous-interfaces or FIFO read path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917" marR="5091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approx. 0.5% reduction (400 errors)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917" marR="50917" marT="0" marB="0"/>
                </a:tc>
              </a:tr>
              <a:tr h="4525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Third party IP’s use. Waiving violations whose source and destination is inside IP example NIC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917" marR="5091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approx. 0.2% reduction (150 errors)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917" marR="50917" marT="0" marB="0"/>
                </a:tc>
              </a:tr>
              <a:tr h="3394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Debug related logic implementation related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917" marR="5091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approx. 0.7% reduction (500 errors and 100 warnings)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917" marR="50917" marT="0" marB="0"/>
                </a:tc>
              </a:tr>
              <a:tr h="7920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Asynchronous resets like POR and CDC unfriendly design. Reset used to mask data path during reset phase and synchronous reset used in design and reset de-assertion and sync related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917" marR="5091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approx. 15.3% reduction (14.7K errors and 150 warnings)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917" marR="50917" marT="0" marB="0"/>
                </a:tc>
              </a:tr>
              <a:tr h="9051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Waiving violations using regular expression</a:t>
                      </a:r>
                      <a:endParaRPr lang="en-US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917" marR="5091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Number of waivers line reduced by more than 90 % when using regular expression based search patterns. (Appending 150 Line in waiver file waived messages 5100 messages). </a:t>
                      </a:r>
                      <a:endParaRPr lang="en-US" sz="7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917" marR="5091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9870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7848600" cy="17526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What are limitations of Hierarchical Flow?</a:t>
            </a:r>
          </a:p>
          <a:p>
            <a:pPr marL="514350" indent="-514350">
              <a:buAutoNum type="arabicPeriod"/>
            </a:pPr>
            <a:r>
              <a:rPr lang="en-US" dirty="0" smtClean="0"/>
              <a:t>Why IP waivers cannot be ported directly?</a:t>
            </a:r>
          </a:p>
          <a:p>
            <a:pPr marL="514350" indent="-514350">
              <a:buAutoNum type="arabicPeriod"/>
            </a:pPr>
            <a:r>
              <a:rPr lang="en-US" dirty="0" smtClean="0"/>
              <a:t>Why not use reset synchronizers for all resets?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Static / Structural Verification Challenges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Defining correct Constraints (separating False Violations from real ones)</a:t>
            </a:r>
          </a:p>
          <a:p>
            <a:r>
              <a:rPr lang="en-US" dirty="0" smtClean="0"/>
              <a:t>In-depth </a:t>
            </a:r>
            <a:r>
              <a:rPr lang="en-US" dirty="0"/>
              <a:t>d</a:t>
            </a:r>
            <a:r>
              <a:rPr lang="en-US" dirty="0" smtClean="0"/>
              <a:t>esign understanding</a:t>
            </a:r>
          </a:p>
          <a:p>
            <a:r>
              <a:rPr lang="en-US" dirty="0" smtClean="0"/>
              <a:t>Software-Hardware partitioning</a:t>
            </a:r>
          </a:p>
          <a:p>
            <a:r>
              <a:rPr lang="en-US" dirty="0" smtClean="0"/>
              <a:t>Huge run-times typically 10-12 hours for design of 20 million instances</a:t>
            </a:r>
          </a:p>
          <a:p>
            <a:r>
              <a:rPr lang="en-US" dirty="0" smtClean="0"/>
              <a:t>Large memory requirement for running CDC tools</a:t>
            </a:r>
          </a:p>
          <a:p>
            <a:r>
              <a:rPr lang="en-US" dirty="0"/>
              <a:t>Large </a:t>
            </a:r>
            <a:r>
              <a:rPr lang="en-US" dirty="0" smtClean="0"/>
              <a:t>number </a:t>
            </a:r>
            <a:r>
              <a:rPr lang="en-US" dirty="0"/>
              <a:t>of violations during </a:t>
            </a:r>
            <a:r>
              <a:rPr lang="en-US" dirty="0" smtClean="0"/>
              <a:t>runs without constraints -usually more than 1 </a:t>
            </a:r>
            <a:r>
              <a:rPr lang="en-US" dirty="0"/>
              <a:t>lakh for a chip having </a:t>
            </a:r>
            <a:r>
              <a:rPr lang="en-US" dirty="0" smtClean="0"/>
              <a:t>approximately </a:t>
            </a:r>
            <a:r>
              <a:rPr lang="en-US" dirty="0"/>
              <a:t>15 million </a:t>
            </a:r>
            <a:r>
              <a:rPr lang="en-US" dirty="0" smtClean="0"/>
              <a:t>gates</a:t>
            </a:r>
          </a:p>
          <a:p>
            <a:r>
              <a:rPr lang="en-US" dirty="0"/>
              <a:t>Third-Party / Analog IP’s Handling</a:t>
            </a:r>
          </a:p>
          <a:p>
            <a:r>
              <a:rPr lang="en-US" dirty="0"/>
              <a:t>Legacy Coding </a:t>
            </a:r>
            <a:r>
              <a:rPr lang="en-US" dirty="0" smtClean="0"/>
              <a:t>Styles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30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Hierarchical CDC/RDC Flow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Advantages:-</a:t>
            </a:r>
          </a:p>
          <a:p>
            <a:pPr lvl="1"/>
            <a:r>
              <a:rPr lang="en-US" dirty="0" smtClean="0"/>
              <a:t>SoC Level CDC/RDC can be started early even before IP is matured Verified</a:t>
            </a:r>
          </a:p>
          <a:p>
            <a:pPr lvl="1"/>
            <a:r>
              <a:rPr lang="en-US" dirty="0" smtClean="0"/>
              <a:t>Can reuse IP level constraints and waivers</a:t>
            </a:r>
          </a:p>
          <a:p>
            <a:pPr lvl="1"/>
            <a:r>
              <a:rPr lang="en-US" dirty="0" smtClean="0"/>
              <a:t>Run-time and memory requirement reduces.</a:t>
            </a:r>
          </a:p>
          <a:p>
            <a:r>
              <a:rPr lang="en-US" dirty="0" smtClean="0"/>
              <a:t>Disadvantages:-</a:t>
            </a:r>
          </a:p>
          <a:p>
            <a:pPr lvl="1"/>
            <a:r>
              <a:rPr lang="en-US" dirty="0" smtClean="0"/>
              <a:t>Input coming from combination if different domains makes abstract port definition difficult</a:t>
            </a:r>
          </a:p>
          <a:p>
            <a:pPr lvl="1"/>
            <a:r>
              <a:rPr lang="en-US" dirty="0" smtClean="0"/>
              <a:t>Violations related to inter-module crossing may get missed</a:t>
            </a:r>
          </a:p>
          <a:p>
            <a:pPr lvl="1"/>
            <a:r>
              <a:rPr lang="en-US" dirty="0" smtClean="0"/>
              <a:t>Different IP’s use-case in Different </a:t>
            </a:r>
            <a:r>
              <a:rPr lang="en-US" dirty="0" err="1" smtClean="0"/>
              <a:t>SoC’s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IP owners may have limited knowledge about SoC use-case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30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Hierarchical CDC/RDC Flow</a:t>
            </a:r>
            <a:endParaRPr lang="en-US" sz="28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1447800" y="1600200"/>
            <a:ext cx="63246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Combining Flat &amp; Hierarchical Flow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make use of Benefits of both Flow to achieve complete coverage and faster closure of CDC/RDC Violations</a:t>
            </a:r>
          </a:p>
          <a:p>
            <a:r>
              <a:rPr lang="en-US" dirty="0" smtClean="0"/>
              <a:t>Third Party IP’s like ARM cores, NIC, etc. can be declared as ip_blocks.</a:t>
            </a:r>
          </a:p>
          <a:p>
            <a:r>
              <a:rPr lang="en-US" dirty="0" smtClean="0"/>
              <a:t>Analog IP’s, memories can be defined using abstract ports instead of using libs to improve on run-time.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02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CDC Flows Comparison</a:t>
            </a:r>
            <a:endParaRPr lang="en-US" sz="28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903837"/>
              </p:ext>
            </p:extLst>
          </p:nvPr>
        </p:nvGraphicFramePr>
        <p:xfrm>
          <a:off x="914400" y="1752600"/>
          <a:ext cx="6858000" cy="3962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1554"/>
                <a:gridCol w="2136402"/>
                <a:gridCol w="1924988"/>
                <a:gridCol w="1715056"/>
              </a:tblGrid>
              <a:tr h="3720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Flat Flow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Abstract Flow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Suggested Mixed Hierarchical CDC flow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161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Analysis Coverage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Full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-Dependent on assumptions made by IP owner on functional modes and top level implementation.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-Isolation related issues may be missed.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Full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021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Run Time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Highest (3 hours)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Low (1 hour 05 minutes). Abstract model used for 5 instances. These accounts to around 30 % of SOC digital logic.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Higher than abstract flow but gives higher coverage (without quasi-static and set-case analysis- 3 hours, with quasi-static and set-case analysis-1 hour 40 minutes)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463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Memory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Highest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Low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High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92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IP Waiver Migration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All waivers at top level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Not Required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Required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80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IP constraint Migration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All constraints defined at top level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Abstract port needs to be provided along with clock association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Required (Less effort)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1407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About the paper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Classifying </a:t>
            </a:r>
            <a:r>
              <a:rPr lang="en-US" dirty="0"/>
              <a:t>Violations to </a:t>
            </a:r>
            <a:r>
              <a:rPr lang="en-US" dirty="0" smtClean="0"/>
              <a:t>clean false violations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Guidelines to write constraints and waivers at IP level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Results and Conclusion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17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Classifying Violations to clean </a:t>
            </a:r>
            <a:r>
              <a:rPr lang="en-US" sz="2800" b="1" dirty="0"/>
              <a:t>F</a:t>
            </a:r>
            <a:r>
              <a:rPr lang="en-US" sz="2800" b="1" dirty="0" smtClean="0"/>
              <a:t>alse Violations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Based </a:t>
            </a:r>
            <a:r>
              <a:rPr lang="en-US" dirty="0"/>
              <a:t>on </a:t>
            </a:r>
            <a:r>
              <a:rPr lang="en-US" dirty="0" smtClean="0"/>
              <a:t>Software programming or sequencing or device modes</a:t>
            </a:r>
          </a:p>
          <a:p>
            <a:r>
              <a:rPr lang="en-US" dirty="0" smtClean="0"/>
              <a:t>Related to CDC unfriendly Structures</a:t>
            </a:r>
          </a:p>
          <a:p>
            <a:r>
              <a:rPr lang="en-US" dirty="0" smtClean="0"/>
              <a:t>Related to POR, power sequence, low-power related implementation</a:t>
            </a:r>
          </a:p>
          <a:p>
            <a:r>
              <a:rPr lang="en-US" dirty="0" smtClean="0"/>
              <a:t>Based on commonly used Structures like FIFO’s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Based </a:t>
            </a:r>
            <a:r>
              <a:rPr lang="en-US" dirty="0"/>
              <a:t>on commonly used SoC </a:t>
            </a:r>
            <a:r>
              <a:rPr lang="en-US" dirty="0" smtClean="0"/>
              <a:t>Implementation/Protocols</a:t>
            </a:r>
            <a:endParaRPr lang="en-US" dirty="0"/>
          </a:p>
          <a:p>
            <a:r>
              <a:rPr lang="en-US" dirty="0" smtClean="0"/>
              <a:t>Related to Third Party and Analog IP’s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34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C529A4D857314092F8987294A43FD3" ma:contentTypeVersion="0" ma:contentTypeDescription="Create a new document." ma:contentTypeScope="" ma:versionID="b3a40a446e339e50bd650e277a113f3f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171F2A1-2ACF-4A95-B48F-47B38B7131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A855BF4-2A99-441B-9566-850307E4F0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1CAD78-C6F6-407D-A9D5-329355F07703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1624</Words>
  <Application>Microsoft Office PowerPoint</Application>
  <PresentationFormat>On-screen Show (4:3)</PresentationFormat>
  <Paragraphs>220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Efficient and Faster Handling of CDC/RDC Violations</vt:lpstr>
      <vt:lpstr>Clock Domain Crossing and Reset Domain Crossing…</vt:lpstr>
      <vt:lpstr>Static / Structural Verification Challenges</vt:lpstr>
      <vt:lpstr>Hierarchical CDC/RDC Flow</vt:lpstr>
      <vt:lpstr>Hierarchical CDC/RDC Flow</vt:lpstr>
      <vt:lpstr>Combining Flat &amp; Hierarchical Flow</vt:lpstr>
      <vt:lpstr>CDC Flows Comparison</vt:lpstr>
      <vt:lpstr>About the paper</vt:lpstr>
      <vt:lpstr>Classifying Violations to clean False Violations</vt:lpstr>
      <vt:lpstr>Based on Software programming or sequencing</vt:lpstr>
      <vt:lpstr>Related to POR, power sequence, low-power related implementation</vt:lpstr>
      <vt:lpstr>Related to POR, power sequence, low-power related implementation cont..</vt:lpstr>
      <vt:lpstr>Related to POR, power sequence, low-power related implementation cont..</vt:lpstr>
      <vt:lpstr>Related to POR, power sequence, low-power related implementation cont..</vt:lpstr>
      <vt:lpstr>Based on commonly used Structures like FIFO’s, Memories etc</vt:lpstr>
      <vt:lpstr>Related to Third Party and Analog IP’s</vt:lpstr>
      <vt:lpstr>Related to Third Party and Analog IP’s cont..</vt:lpstr>
      <vt:lpstr>Based on commonly used SoC Implementations / Protocols</vt:lpstr>
      <vt:lpstr>Based on commonly used SoC Implementations / Protocols cont..</vt:lpstr>
      <vt:lpstr>Based on commonly used SoC Implementations / Protocols cont..</vt:lpstr>
      <vt:lpstr>Based on commonly used SoC Implementations / Protocols cont..</vt:lpstr>
      <vt:lpstr>Based on commonly used SoC Implementations / Protocols cont..</vt:lpstr>
      <vt:lpstr>Related to CDC unfriendly Structures</vt:lpstr>
      <vt:lpstr>Efficient IP constraining and Violation Waiving</vt:lpstr>
      <vt:lpstr>Efficient IP constraining and Violation Waiving cont..</vt:lpstr>
      <vt:lpstr>Results and Conclusion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2011-11-23T07:37:04Z</dcterms:created>
  <dcterms:modified xsi:type="dcterms:W3CDTF">2017-09-01T14:18:01Z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0x0101004AC529A4D857314092F8987294A43FD3</vt:lpwstr>
  </property>
</Properties>
</file>