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6" r:id="rId4"/>
  </p:sldMasterIdLst>
  <p:notesMasterIdLst>
    <p:notesMasterId r:id="rId28"/>
  </p:notesMasterIdLst>
  <p:handoutMasterIdLst>
    <p:handoutMasterId r:id="rId29"/>
  </p:handoutMasterIdLst>
  <p:sldIdLst>
    <p:sldId id="501" r:id="rId5"/>
    <p:sldId id="506" r:id="rId6"/>
    <p:sldId id="529" r:id="rId7"/>
    <p:sldId id="507" r:id="rId8"/>
    <p:sldId id="508" r:id="rId9"/>
    <p:sldId id="509" r:id="rId10"/>
    <p:sldId id="510" r:id="rId11"/>
    <p:sldId id="511" r:id="rId12"/>
    <p:sldId id="512" r:id="rId13"/>
    <p:sldId id="513" r:id="rId14"/>
    <p:sldId id="514" r:id="rId15"/>
    <p:sldId id="516" r:id="rId16"/>
    <p:sldId id="517" r:id="rId17"/>
    <p:sldId id="518" r:id="rId18"/>
    <p:sldId id="519" r:id="rId19"/>
    <p:sldId id="520" r:id="rId20"/>
    <p:sldId id="521" r:id="rId21"/>
    <p:sldId id="522" r:id="rId22"/>
    <p:sldId id="524" r:id="rId23"/>
    <p:sldId id="525" r:id="rId24"/>
    <p:sldId id="526" r:id="rId25"/>
    <p:sldId id="528" r:id="rId26"/>
    <p:sldId id="505" r:id="rId27"/>
  </p:sldIdLst>
  <p:sldSz cx="12192000" cy="6858000"/>
  <p:notesSz cx="10048875" cy="6918325"/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D8A"/>
    <a:srgbClr val="FFFFCC"/>
    <a:srgbClr val="FF9900"/>
    <a:srgbClr val="99FF33"/>
    <a:srgbClr val="CC99FF"/>
    <a:srgbClr val="66C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047" autoAdjust="0"/>
    <p:restoredTop sz="85829" autoAdjust="0"/>
  </p:normalViewPr>
  <p:slideViewPr>
    <p:cSldViewPr>
      <p:cViewPr varScale="1">
        <p:scale>
          <a:sx n="59" d="100"/>
          <a:sy n="59" d="100"/>
        </p:scale>
        <p:origin x="68" y="2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r">
              <a:defRPr sz="1200"/>
            </a:lvl1pPr>
          </a:lstStyle>
          <a:p>
            <a:fld id="{9175845F-7813-4162-8E43-89DCBF023BA5}" type="datetimeFigureOut">
              <a:rPr lang="de-DE" smtClean="0"/>
              <a:pPr/>
              <a:t>11.08.2022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r">
              <a:defRPr sz="1200"/>
            </a:lvl1pPr>
          </a:lstStyle>
          <a:p>
            <a:fld id="{568AD7C4-ADB3-4393-A709-E94E9DB0B97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745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20AF34-6582-494F-851E-89D0463C3413}" type="datetimeFigureOut">
              <a:rPr lang="en-US"/>
              <a:pPr>
                <a:defRPr/>
              </a:pPr>
              <a:t>11-Aug-22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19388" y="519113"/>
            <a:ext cx="4610100" cy="2593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66" tIns="46383" rIns="92766" bIns="4638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4888" y="3286205"/>
            <a:ext cx="8039100" cy="3113247"/>
          </a:xfrm>
          <a:prstGeom prst="rect">
            <a:avLst/>
          </a:prstGeom>
        </p:spPr>
        <p:txBody>
          <a:bodyPr vert="horz" lIns="92766" tIns="46383" rIns="92766" bIns="4638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1248D3D-B91D-4C0E-B577-B2CAAE2DB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14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096000"/>
            <a:ext cx="1625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11-Aug-22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43" y="6095476"/>
            <a:ext cx="1176058" cy="68211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A8AA75-262C-4581-B680-B40EED1AE53C}" type="datetime1">
              <a:rPr lang="en-US" smtClean="0"/>
              <a:pPr>
                <a:defRPr/>
              </a:pPr>
              <a:t>11-Aug-22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1D75C-4BF4-4FD2-BDFD-6A8F3FBC2A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10972800" cy="4495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11-Aug-22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35200" y="6356351"/>
            <a:ext cx="2946400" cy="365125"/>
          </a:xfrm>
        </p:spPr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C9A6E-F594-49C2-B860-46C046B55A0A}" type="datetime1">
              <a:rPr lang="en-US" smtClean="0"/>
              <a:pPr>
                <a:defRPr/>
              </a:pPr>
              <a:t>11-Aug-22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D2C31-2823-4D5C-9492-C333022367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73DBD0-EF53-4770-BD75-2D2F0D6ECE2F}" type="datetime1">
              <a:rPr lang="en-US" smtClean="0"/>
              <a:pPr>
                <a:defRPr/>
              </a:pPr>
              <a:t>11-Aug-22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AFC4C6-4205-4748-A8A0-C1F8D089C381}" type="datetime1">
              <a:rPr lang="en-US" smtClean="0"/>
              <a:pPr>
                <a:defRPr/>
              </a:pPr>
              <a:t>11-Aug-22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8F293-4BBC-458E-B2BD-F4405770B8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1D31CF-E045-4E65-98EA-1CC49C1609F0}" type="datetime1">
              <a:rPr lang="en-US" smtClean="0"/>
              <a:pPr>
                <a:defRPr/>
              </a:pPr>
              <a:t>11-Aug-22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1C8EF-5791-4944-A3D7-8A1B488512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4636B-F294-483D-938B-D9EE100D15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0D12D-C12F-4881-A45D-FFFF9E5E27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69" y="6228949"/>
            <a:ext cx="945931" cy="54864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12192000" cy="381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26400" y="6356351"/>
            <a:ext cx="142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6D410-BB1B-47BE-81F8-FA61DEEC5942}" type="datetimeFigureOut">
              <a:rPr lang="en-US" smtClean="0"/>
              <a:pPr/>
              <a:t>11-Aug-22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5200" y="6356351"/>
            <a:ext cx="294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6800" y="6356351"/>
            <a:ext cx="233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8" name="Picture 7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7DD87BBF-DA18-4EE1-B0F0-A285737A055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6019420"/>
            <a:ext cx="1200836" cy="7627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4" r:id="rId7"/>
    <p:sldLayoutId id="2147483905" r:id="rId8"/>
    <p:sldLayoutId id="2147483906" r:id="rId9"/>
    <p:sldLayoutId id="2147483907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Efficient Regression Management with Smart Data Mining Technique 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Tejbal Prasad </a:t>
            </a:r>
          </a:p>
          <a:p>
            <a:r>
              <a:rPr lang="en-US" dirty="0"/>
              <a:t>Design Engineering Architect</a:t>
            </a:r>
          </a:p>
          <a:p>
            <a:r>
              <a:rPr lang="en-US" dirty="0"/>
              <a:t>Cadence Design Systems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508A7FE5-413F-42EB-9893-DE1F404B59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95700" y="5183670"/>
            <a:ext cx="4800600" cy="144573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0B6AF-5179-442E-8EF3-BEB025C96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Smart Data Mining: Structured Known issue list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750B40B-81F9-4D49-A522-0D7FE2C861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0383885"/>
              </p:ext>
            </p:extLst>
          </p:nvPr>
        </p:nvGraphicFramePr>
        <p:xfrm>
          <a:off x="6780481" y="1752600"/>
          <a:ext cx="4801919" cy="4097734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59697121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176061528"/>
                    </a:ext>
                  </a:extLst>
                </a:gridCol>
                <a:gridCol w="1144319">
                  <a:extLst>
                    <a:ext uri="{9D8B030D-6E8A-4147-A177-3AD203B41FA5}">
                      <a16:colId xmlns:a16="http://schemas.microsoft.com/office/drawing/2014/main" val="588811506"/>
                    </a:ext>
                  </a:extLst>
                </a:gridCol>
              </a:tblGrid>
              <a:tr h="792162">
                <a:tc>
                  <a:txBody>
                    <a:bodyPr/>
                    <a:lstStyle/>
                    <a:p>
                      <a:pPr algn="l" rtl="0" fontAlgn="auto"/>
                      <a:r>
                        <a:rPr lang="en-US" sz="2400" b="1" i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br>
                        <a:rPr lang="en-US" sz="2400" b="1" i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2400" b="1" i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</a:p>
                  </a:txBody>
                  <a:tcPr marL="49404" marR="49404" marT="24702" marB="24702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78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2400" b="1" i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TEST_NAME​</a:t>
                      </a:r>
                      <a:endParaRPr lang="en-US" sz="24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49404" marR="49404" marT="24702" marB="24702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78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2400" b="1" i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GRP_NAME​</a:t>
                      </a:r>
                      <a:endParaRPr lang="en-US" sz="24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49404" marR="49404" marT="24702" marB="24702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7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46237"/>
                  </a:ext>
                </a:extLst>
              </a:tr>
              <a:tr h="547133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2400" b="0" i="0">
                          <a:solidFill>
                            <a:srgbClr val="262626"/>
                          </a:solidFill>
                          <a:effectLst/>
                          <a:latin typeface="Arial" panose="020B0604020202020204" pitchFamily="34" charset="0"/>
                        </a:rPr>
                        <a:t>1​</a:t>
                      </a:r>
                      <a:endParaRPr lang="en-US" sz="2400" b="0" i="0">
                        <a:solidFill>
                          <a:srgbClr val="262626"/>
                        </a:solidFill>
                        <a:effectLst/>
                      </a:endParaRPr>
                    </a:p>
                  </a:txBody>
                  <a:tcPr marL="49404" marR="49404" marT="24702" marB="24702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6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2400" b="0" i="0" dirty="0" err="1">
                          <a:solidFill>
                            <a:srgbClr val="262626"/>
                          </a:solidFill>
                          <a:effectLst/>
                          <a:latin typeface="Arial" panose="020B0604020202020204" pitchFamily="34" charset="0"/>
                        </a:rPr>
                        <a:t>alltraffic_link_flr_test_wo_traffic</a:t>
                      </a:r>
                      <a:r>
                        <a:rPr lang="en-US" sz="2400" b="0" i="0" dirty="0">
                          <a:solidFill>
                            <a:srgbClr val="262626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2400" b="0" i="0" dirty="0">
                        <a:solidFill>
                          <a:srgbClr val="262626"/>
                        </a:solidFill>
                        <a:effectLst/>
                      </a:endParaRPr>
                    </a:p>
                  </a:txBody>
                  <a:tcPr marL="49404" marR="49404" marT="24702" marB="24702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6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2400" b="1" i="0">
                          <a:solidFill>
                            <a:srgbClr val="147BD1"/>
                          </a:solidFill>
                          <a:effectLst/>
                          <a:latin typeface="Arial" panose="020B0604020202020204" pitchFamily="34" charset="0"/>
                        </a:rPr>
                        <a:t>ALL</a:t>
                      </a:r>
                      <a:r>
                        <a:rPr lang="en-US" sz="2400" b="0" i="0">
                          <a:solidFill>
                            <a:srgbClr val="262626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2400" b="0" i="0">
                        <a:solidFill>
                          <a:srgbClr val="262626"/>
                        </a:solidFill>
                        <a:effectLst/>
                      </a:endParaRPr>
                    </a:p>
                  </a:txBody>
                  <a:tcPr marL="49404" marR="49404" marT="24702" marB="24702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6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764197"/>
                  </a:ext>
                </a:extLst>
              </a:tr>
              <a:tr h="604409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2400" b="0" i="0">
                          <a:solidFill>
                            <a:srgbClr val="262626"/>
                          </a:solidFill>
                          <a:effectLst/>
                          <a:latin typeface="Arial" panose="020B0604020202020204" pitchFamily="34" charset="0"/>
                        </a:rPr>
                        <a:t>2​</a:t>
                      </a:r>
                      <a:endParaRPr lang="en-US" sz="2400" b="0" i="0">
                        <a:solidFill>
                          <a:srgbClr val="262626"/>
                        </a:solidFill>
                        <a:effectLst/>
                      </a:endParaRPr>
                    </a:p>
                  </a:txBody>
                  <a:tcPr marL="49404" marR="49404" marT="24702" marB="24702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2400" b="0" i="0" dirty="0" err="1">
                          <a:solidFill>
                            <a:srgbClr val="262626"/>
                          </a:solidFill>
                          <a:effectLst/>
                          <a:latin typeface="Arial" panose="020B0604020202020204" pitchFamily="34" charset="0"/>
                        </a:rPr>
                        <a:t>alltraffic_linkdown_test_with_traffic</a:t>
                      </a:r>
                      <a:r>
                        <a:rPr lang="en-US" sz="2400" b="0" i="0" dirty="0">
                          <a:solidFill>
                            <a:srgbClr val="262626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2400" b="0" i="0" dirty="0">
                        <a:solidFill>
                          <a:srgbClr val="262626"/>
                        </a:solidFill>
                        <a:effectLst/>
                      </a:endParaRPr>
                    </a:p>
                  </a:txBody>
                  <a:tcPr marL="49404" marR="49404" marT="24702" marB="24702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2400" b="1" i="0">
                          <a:solidFill>
                            <a:srgbClr val="147BD1"/>
                          </a:solidFill>
                          <a:effectLst/>
                          <a:latin typeface="Arial" panose="020B0604020202020204" pitchFamily="34" charset="0"/>
                        </a:rPr>
                        <a:t>ALL</a:t>
                      </a:r>
                      <a:r>
                        <a:rPr lang="en-US" sz="2400" b="0" i="0">
                          <a:solidFill>
                            <a:srgbClr val="262626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2400" b="0" i="0">
                        <a:solidFill>
                          <a:srgbClr val="262626"/>
                        </a:solidFill>
                        <a:effectLst/>
                      </a:endParaRPr>
                    </a:p>
                  </a:txBody>
                  <a:tcPr marL="49404" marR="49404" marT="24702" marB="24702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873918"/>
                  </a:ext>
                </a:extLst>
              </a:tr>
              <a:tr h="419352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2400" b="0" i="0">
                          <a:solidFill>
                            <a:srgbClr val="262626"/>
                          </a:solidFill>
                          <a:effectLst/>
                          <a:latin typeface="Arial" panose="020B0604020202020204" pitchFamily="34" charset="0"/>
                        </a:rPr>
                        <a:t>3​</a:t>
                      </a:r>
                      <a:endParaRPr lang="en-US" sz="2400" b="0" i="0">
                        <a:solidFill>
                          <a:srgbClr val="262626"/>
                        </a:solidFill>
                        <a:effectLst/>
                      </a:endParaRPr>
                    </a:p>
                  </a:txBody>
                  <a:tcPr marL="49404" marR="49404" marT="24702" marB="24702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6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2400" b="1" i="0" dirty="0">
                          <a:solidFill>
                            <a:srgbClr val="147BD1"/>
                          </a:solidFill>
                          <a:effectLst/>
                          <a:latin typeface="Arial" panose="020B0604020202020204" pitchFamily="34" charset="0"/>
                        </a:rPr>
                        <a:t>ALL</a:t>
                      </a:r>
                      <a:r>
                        <a:rPr lang="en-US" sz="2400" b="0" i="0" dirty="0">
                          <a:solidFill>
                            <a:srgbClr val="262626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2400" b="0" i="0" dirty="0">
                        <a:solidFill>
                          <a:srgbClr val="262626"/>
                        </a:solidFill>
                        <a:effectLst/>
                      </a:endParaRPr>
                    </a:p>
                  </a:txBody>
                  <a:tcPr marL="49404" marR="49404" marT="24702" marB="24702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6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2400" b="1" i="0">
                          <a:solidFill>
                            <a:srgbClr val="147BD1"/>
                          </a:solidFill>
                          <a:effectLst/>
                          <a:latin typeface="Arial" panose="020B0604020202020204" pitchFamily="34" charset="0"/>
                        </a:rPr>
                        <a:t>ALL</a:t>
                      </a:r>
                      <a:r>
                        <a:rPr lang="en-US" sz="2400" b="0" i="0">
                          <a:solidFill>
                            <a:srgbClr val="262626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2400" b="0" i="0">
                        <a:solidFill>
                          <a:srgbClr val="262626"/>
                        </a:solidFill>
                        <a:effectLst/>
                      </a:endParaRPr>
                    </a:p>
                  </a:txBody>
                  <a:tcPr marL="49404" marR="49404" marT="24702" marB="24702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6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441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2400" b="0" i="0">
                          <a:solidFill>
                            <a:srgbClr val="262626"/>
                          </a:solidFill>
                          <a:effectLst/>
                          <a:latin typeface="Arial" panose="020B0604020202020204" pitchFamily="34" charset="0"/>
                        </a:rPr>
                        <a:t>4​</a:t>
                      </a:r>
                      <a:endParaRPr lang="en-US" sz="2400" b="0" i="0">
                        <a:solidFill>
                          <a:srgbClr val="262626"/>
                        </a:solidFill>
                        <a:effectLst/>
                      </a:endParaRPr>
                    </a:p>
                  </a:txBody>
                  <a:tcPr marL="49404" marR="49404" marT="24702" marB="24702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2400" b="1" i="0" dirty="0">
                          <a:solidFill>
                            <a:srgbClr val="147BD1"/>
                          </a:solidFill>
                          <a:effectLst/>
                          <a:latin typeface="Arial" panose="020B0604020202020204" pitchFamily="34" charset="0"/>
                        </a:rPr>
                        <a:t>ALL</a:t>
                      </a:r>
                      <a:r>
                        <a:rPr lang="en-US" sz="2400" b="0" i="0" dirty="0">
                          <a:solidFill>
                            <a:srgbClr val="262626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2400" b="0" i="0" dirty="0">
                        <a:solidFill>
                          <a:srgbClr val="262626"/>
                        </a:solidFill>
                        <a:effectLst/>
                      </a:endParaRPr>
                    </a:p>
                  </a:txBody>
                  <a:tcPr marL="49404" marR="49404" marT="24702" marB="24702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2400" b="1" i="0">
                          <a:solidFill>
                            <a:srgbClr val="00A376"/>
                          </a:solidFill>
                          <a:effectLst/>
                          <a:latin typeface="Arial" panose="020B0604020202020204" pitchFamily="34" charset="0"/>
                        </a:rPr>
                        <a:t>cxl</a:t>
                      </a:r>
                      <a:r>
                        <a:rPr lang="en-US" sz="2400" b="0" i="0">
                          <a:solidFill>
                            <a:srgbClr val="262626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2400" b="0" i="0">
                        <a:solidFill>
                          <a:srgbClr val="262626"/>
                        </a:solidFill>
                        <a:effectLst/>
                      </a:endParaRPr>
                    </a:p>
                  </a:txBody>
                  <a:tcPr marL="49404" marR="49404" marT="24702" marB="24702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02098"/>
                  </a:ext>
                </a:extLst>
              </a:tr>
              <a:tr h="34683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2400" b="0" i="0">
                          <a:solidFill>
                            <a:srgbClr val="262626"/>
                          </a:solidFill>
                          <a:effectLst/>
                          <a:latin typeface="Arial" panose="020B0604020202020204" pitchFamily="34" charset="0"/>
                        </a:rPr>
                        <a:t>5​</a:t>
                      </a:r>
                      <a:endParaRPr lang="en-US" sz="2400" b="0" i="0">
                        <a:solidFill>
                          <a:srgbClr val="262626"/>
                        </a:solidFill>
                        <a:effectLst/>
                      </a:endParaRPr>
                    </a:p>
                  </a:txBody>
                  <a:tcPr marL="49404" marR="49404" marT="24702" marB="24702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6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2400" b="1" i="0" dirty="0">
                          <a:solidFill>
                            <a:srgbClr val="00A376"/>
                          </a:solidFill>
                          <a:effectLst/>
                          <a:latin typeface="Arial" panose="020B0604020202020204" pitchFamily="34" charset="0"/>
                        </a:rPr>
                        <a:t>loopback</a:t>
                      </a:r>
                      <a:r>
                        <a:rPr lang="en-US" sz="2400" b="0" i="0" dirty="0">
                          <a:solidFill>
                            <a:srgbClr val="262626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2400" b="0" i="0" dirty="0">
                        <a:solidFill>
                          <a:srgbClr val="262626"/>
                        </a:solidFill>
                        <a:effectLst/>
                      </a:endParaRPr>
                    </a:p>
                  </a:txBody>
                  <a:tcPr marL="49404" marR="49404" marT="24702" marB="24702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6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2400" b="1" i="0" dirty="0">
                          <a:solidFill>
                            <a:srgbClr val="147BD1"/>
                          </a:solidFill>
                          <a:effectLst/>
                          <a:latin typeface="Arial" panose="020B0604020202020204" pitchFamily="34" charset="0"/>
                        </a:rPr>
                        <a:t>ALL</a:t>
                      </a:r>
                      <a:r>
                        <a:rPr lang="en-US" sz="2400" b="0" i="0" dirty="0">
                          <a:solidFill>
                            <a:srgbClr val="262626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2400" b="0" i="0" dirty="0">
                        <a:solidFill>
                          <a:srgbClr val="262626"/>
                        </a:solidFill>
                        <a:effectLst/>
                      </a:endParaRPr>
                    </a:p>
                  </a:txBody>
                  <a:tcPr marL="49404" marR="49404" marT="24702" marB="24702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6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429693"/>
                  </a:ext>
                </a:extLst>
              </a:tr>
              <a:tr h="49404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2400" b="0" i="0">
                          <a:solidFill>
                            <a:srgbClr val="262626"/>
                          </a:solidFill>
                          <a:effectLst/>
                          <a:latin typeface="Arial" panose="020B0604020202020204" pitchFamily="34" charset="0"/>
                        </a:rPr>
                        <a:t>6​</a:t>
                      </a:r>
                      <a:endParaRPr lang="en-US" sz="2400" b="0" i="0">
                        <a:solidFill>
                          <a:srgbClr val="262626"/>
                        </a:solidFill>
                        <a:effectLst/>
                      </a:endParaRPr>
                    </a:p>
                  </a:txBody>
                  <a:tcPr marL="49404" marR="49404" marT="24702" marB="24702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2400" b="1" i="0">
                          <a:solidFill>
                            <a:srgbClr val="147BD1"/>
                          </a:solidFill>
                          <a:effectLst/>
                          <a:latin typeface="Arial" panose="020B0604020202020204" pitchFamily="34" charset="0"/>
                        </a:rPr>
                        <a:t>ALL</a:t>
                      </a:r>
                      <a:r>
                        <a:rPr lang="en-US" sz="2400" b="0" i="0">
                          <a:solidFill>
                            <a:srgbClr val="262626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2400" b="0" i="0">
                        <a:solidFill>
                          <a:srgbClr val="262626"/>
                        </a:solidFill>
                        <a:effectLst/>
                      </a:endParaRPr>
                    </a:p>
                  </a:txBody>
                  <a:tcPr marL="49404" marR="49404" marT="24702" marB="24702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2400" b="1" i="0" dirty="0">
                          <a:solidFill>
                            <a:srgbClr val="147BD1"/>
                          </a:solidFill>
                          <a:effectLst/>
                          <a:latin typeface="Arial" panose="020B0604020202020204" pitchFamily="34" charset="0"/>
                        </a:rPr>
                        <a:t>ALL</a:t>
                      </a:r>
                      <a:r>
                        <a:rPr lang="en-US" sz="2400" b="0" i="0" dirty="0">
                          <a:solidFill>
                            <a:srgbClr val="262626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2400" b="0" i="0" dirty="0">
                        <a:solidFill>
                          <a:srgbClr val="262626"/>
                        </a:solidFill>
                        <a:effectLst/>
                      </a:endParaRPr>
                    </a:p>
                  </a:txBody>
                  <a:tcPr marL="49404" marR="49404" marT="24702" marB="24702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650491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D9BB89-378F-41BD-AC2B-CD5E949DF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C6BADC-BC9D-42DB-BFA2-EC459E112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346E68-A4FF-4C4A-8772-8507F09FCC41}"/>
              </a:ext>
            </a:extLst>
          </p:cNvPr>
          <p:cNvSpPr txBox="1"/>
          <p:nvPr/>
        </p:nvSpPr>
        <p:spPr>
          <a:xfrm>
            <a:off x="684481" y="1143000"/>
            <a:ext cx="6096000" cy="56015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/>
            <a:r>
              <a:rPr lang="en-US" sz="2400" b="0" i="0" u="none" strike="noStrike" dirty="0">
                <a:solidFill>
                  <a:srgbClr val="262626"/>
                </a:solidFill>
                <a:effectLst/>
                <a:latin typeface="+mn-lt"/>
              </a:rPr>
              <a:t>Handling Generic Failures </a:t>
            </a:r>
            <a:r>
              <a:rPr lang="en-US" sz="2400" b="0" i="0" dirty="0">
                <a:solidFill>
                  <a:srgbClr val="262626"/>
                </a:solidFill>
                <a:effectLst/>
                <a:latin typeface="+mn-lt"/>
              </a:rPr>
              <a:t>​</a:t>
            </a:r>
          </a:p>
          <a:p>
            <a:pPr algn="l" rtl="0" fontAlgn="base"/>
            <a:r>
              <a:rPr lang="en-US" sz="2200" b="0" i="0" u="none" strike="noStrike" dirty="0">
                <a:solidFill>
                  <a:srgbClr val="262626"/>
                </a:solidFill>
                <a:effectLst/>
                <a:latin typeface="+mn-lt"/>
              </a:rPr>
              <a:t>TEST_NAME - “</a:t>
            </a:r>
            <a:r>
              <a:rPr lang="en-US" sz="2200" b="1" i="0" u="none" strike="noStrike" dirty="0">
                <a:solidFill>
                  <a:srgbClr val="147BD1"/>
                </a:solidFill>
                <a:effectLst/>
                <a:latin typeface="+mn-lt"/>
              </a:rPr>
              <a:t>ALL</a:t>
            </a:r>
            <a:r>
              <a:rPr lang="en-US" sz="2200" b="0" i="0" u="none" strike="noStrike" dirty="0">
                <a:solidFill>
                  <a:srgbClr val="262626"/>
                </a:solidFill>
                <a:effectLst/>
                <a:latin typeface="+mn-lt"/>
              </a:rPr>
              <a:t>” </a:t>
            </a:r>
            <a:r>
              <a:rPr lang="en-US" sz="2200" b="0" i="0" dirty="0">
                <a:solidFill>
                  <a:srgbClr val="262626"/>
                </a:solidFill>
                <a:effectLst/>
                <a:latin typeface="+mn-lt"/>
              </a:rPr>
              <a:t>​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0" i="0" u="none" strike="noStrike" dirty="0">
                <a:solidFill>
                  <a:srgbClr val="262626"/>
                </a:solidFill>
                <a:effectLst/>
                <a:latin typeface="+mn-lt"/>
              </a:rPr>
              <a:t>Failures independent of Test</a:t>
            </a:r>
            <a:r>
              <a:rPr lang="en-US" sz="2200" b="0" i="0" dirty="0">
                <a:solidFill>
                  <a:srgbClr val="262626"/>
                </a:solidFill>
                <a:effectLst/>
                <a:latin typeface="+mn-lt"/>
              </a:rPr>
              <a:t>​</a:t>
            </a:r>
          </a:p>
          <a:p>
            <a:pPr algn="l" rtl="0" fontAlgn="base"/>
            <a:r>
              <a:rPr lang="en-US" sz="2400" b="0" i="0" u="none" strike="noStrike" dirty="0">
                <a:solidFill>
                  <a:srgbClr val="262626"/>
                </a:solidFill>
                <a:effectLst/>
                <a:latin typeface="+mn-lt"/>
              </a:rPr>
              <a:t>GRP_NAME - “</a:t>
            </a:r>
            <a:r>
              <a:rPr lang="en-US" sz="2400" b="1" i="0" u="none" strike="noStrike" dirty="0">
                <a:solidFill>
                  <a:srgbClr val="147BD1"/>
                </a:solidFill>
                <a:effectLst/>
                <a:latin typeface="+mn-lt"/>
              </a:rPr>
              <a:t>ALL</a:t>
            </a:r>
            <a:r>
              <a:rPr lang="en-US" sz="2400" b="0" i="0" u="none" strike="noStrike" dirty="0">
                <a:solidFill>
                  <a:srgbClr val="262626"/>
                </a:solidFill>
                <a:effectLst/>
                <a:latin typeface="+mn-lt"/>
              </a:rPr>
              <a:t>” </a:t>
            </a:r>
            <a:r>
              <a:rPr lang="en-US" sz="2400" b="0" i="0" dirty="0">
                <a:solidFill>
                  <a:srgbClr val="262626"/>
                </a:solidFill>
                <a:effectLst/>
                <a:latin typeface="+mn-lt"/>
              </a:rPr>
              <a:t>​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0" i="0" u="none" strike="noStrike" dirty="0">
                <a:solidFill>
                  <a:srgbClr val="262626"/>
                </a:solidFill>
                <a:effectLst/>
                <a:latin typeface="+mn-lt"/>
              </a:rPr>
              <a:t>Failures independent of Group</a:t>
            </a:r>
            <a:r>
              <a:rPr lang="en-US" sz="2200" b="0" i="0" dirty="0">
                <a:solidFill>
                  <a:srgbClr val="262626"/>
                </a:solidFill>
                <a:effectLst/>
                <a:latin typeface="+mn-lt"/>
              </a:rPr>
              <a:t>​</a:t>
            </a:r>
          </a:p>
          <a:p>
            <a:pPr algn="l" rtl="0" fontAlgn="base"/>
            <a:r>
              <a:rPr lang="en-US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​</a:t>
            </a:r>
            <a:r>
              <a:rPr lang="en-US" sz="2400" dirty="0">
                <a:solidFill>
                  <a:srgbClr val="262626"/>
                </a:solidFill>
                <a:latin typeface="+mn-lt"/>
              </a:rPr>
              <a:t>Partial Substring Matching​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0" i="0" u="none" strike="noStrike" dirty="0">
                <a:solidFill>
                  <a:srgbClr val="262626"/>
                </a:solidFill>
                <a:effectLst/>
                <a:latin typeface="+mn-lt"/>
              </a:rPr>
              <a:t>E.g. In place of test name “</a:t>
            </a:r>
            <a:r>
              <a:rPr lang="en-US" sz="2200" b="1" i="0" u="none" strike="noStrike" dirty="0" err="1">
                <a:solidFill>
                  <a:srgbClr val="147BD1"/>
                </a:solidFill>
                <a:effectLst/>
                <a:latin typeface="+mn-lt"/>
              </a:rPr>
              <a:t>pl_</a:t>
            </a:r>
            <a:r>
              <a:rPr lang="en-US" sz="2200" b="1" i="0" u="none" strike="noStrike" dirty="0" err="1">
                <a:solidFill>
                  <a:srgbClr val="00A376"/>
                </a:solidFill>
                <a:effectLst/>
                <a:latin typeface="+mn-lt"/>
              </a:rPr>
              <a:t>loopback</a:t>
            </a:r>
            <a:r>
              <a:rPr lang="en-US" sz="2200" b="1" i="0" u="none" strike="noStrike" dirty="0" err="1">
                <a:solidFill>
                  <a:srgbClr val="147BD1"/>
                </a:solidFill>
                <a:effectLst/>
                <a:latin typeface="+mn-lt"/>
              </a:rPr>
              <a:t>_test_wo_traffic</a:t>
            </a:r>
            <a:r>
              <a:rPr lang="en-US" sz="2200" b="0" i="0" u="none" strike="noStrike" dirty="0">
                <a:solidFill>
                  <a:srgbClr val="262626"/>
                </a:solidFill>
                <a:effectLst/>
                <a:latin typeface="+mn-lt"/>
              </a:rPr>
              <a:t>” and “</a:t>
            </a:r>
            <a:r>
              <a:rPr lang="en-US" sz="2200" b="1" i="0" u="none" strike="noStrike" dirty="0" err="1">
                <a:solidFill>
                  <a:srgbClr val="147BD1"/>
                </a:solidFill>
                <a:effectLst/>
                <a:latin typeface="+mn-lt"/>
              </a:rPr>
              <a:t>pl_</a:t>
            </a:r>
            <a:r>
              <a:rPr lang="en-US" sz="2200" b="1" i="0" u="none" strike="noStrike" dirty="0" err="1">
                <a:solidFill>
                  <a:srgbClr val="00A376"/>
                </a:solidFill>
                <a:effectLst/>
                <a:latin typeface="+mn-lt"/>
              </a:rPr>
              <a:t>loopback</a:t>
            </a:r>
            <a:r>
              <a:rPr lang="en-US" sz="2200" b="1" i="0" u="none" strike="noStrike" dirty="0" err="1">
                <a:solidFill>
                  <a:srgbClr val="147BD1"/>
                </a:solidFill>
                <a:effectLst/>
                <a:latin typeface="+mn-lt"/>
              </a:rPr>
              <a:t>_with_traffic</a:t>
            </a:r>
            <a:r>
              <a:rPr lang="en-US" sz="2200" b="0" i="0" u="none" strike="noStrike" dirty="0">
                <a:solidFill>
                  <a:srgbClr val="262626"/>
                </a:solidFill>
                <a:effectLst/>
                <a:latin typeface="+mn-lt"/>
              </a:rPr>
              <a:t>” we can use just </a:t>
            </a:r>
            <a:r>
              <a:rPr lang="en-US" sz="2200" b="1" i="0" u="none" strike="noStrike" dirty="0">
                <a:solidFill>
                  <a:srgbClr val="00A376"/>
                </a:solidFill>
                <a:effectLst/>
                <a:latin typeface="+mn-lt"/>
              </a:rPr>
              <a:t>“loopback”</a:t>
            </a:r>
            <a:r>
              <a:rPr lang="en-US" sz="2200" b="0" i="0" u="none" strike="noStrike" dirty="0">
                <a:solidFill>
                  <a:srgbClr val="262626"/>
                </a:solidFill>
                <a:effectLst/>
                <a:latin typeface="+mn-lt"/>
              </a:rPr>
              <a:t> </a:t>
            </a:r>
            <a:r>
              <a:rPr lang="en-US" sz="2200" b="0" i="0" dirty="0">
                <a:solidFill>
                  <a:srgbClr val="262626"/>
                </a:solidFill>
                <a:effectLst/>
                <a:latin typeface="+mn-lt"/>
              </a:rPr>
              <a:t>​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0" i="0" u="none" strike="noStrike" dirty="0">
                <a:solidFill>
                  <a:srgbClr val="262626"/>
                </a:solidFill>
                <a:effectLst/>
                <a:latin typeface="+mn-lt"/>
              </a:rPr>
              <a:t>  </a:t>
            </a:r>
            <a:r>
              <a:rPr lang="en-US" sz="2200" b="0" i="0" dirty="0">
                <a:solidFill>
                  <a:srgbClr val="262626"/>
                </a:solidFill>
                <a:effectLst/>
                <a:latin typeface="+mn-lt"/>
              </a:rPr>
              <a:t>​</a:t>
            </a:r>
            <a:r>
              <a:rPr lang="en-US" sz="2200" b="0" i="0" u="none" strike="noStrike" dirty="0">
                <a:solidFill>
                  <a:srgbClr val="262626"/>
                </a:solidFill>
                <a:effectLst/>
                <a:latin typeface="+mn-lt"/>
              </a:rPr>
              <a:t>E.g. In place of “</a:t>
            </a:r>
            <a:r>
              <a:rPr lang="en-US" sz="2200" b="1" i="0" u="none" strike="noStrike" dirty="0">
                <a:solidFill>
                  <a:srgbClr val="FF0000"/>
                </a:solidFill>
                <a:effectLst/>
                <a:latin typeface="+mn-lt"/>
              </a:rPr>
              <a:t>cfg_0_0____</a:t>
            </a:r>
            <a:r>
              <a:rPr lang="en-US" sz="2200" b="0" i="0" u="none" strike="noStrike" dirty="0">
                <a:solidFill>
                  <a:srgbClr val="262626"/>
                </a:solidFill>
                <a:effectLst/>
                <a:latin typeface="+mn-lt"/>
              </a:rPr>
              <a:t>PL_SRIS_SKP_TX_NONE__” &amp;   “</a:t>
            </a:r>
            <a:r>
              <a:rPr lang="en-US" sz="2200" b="1" i="0" u="none" strike="noStrike" dirty="0">
                <a:solidFill>
                  <a:srgbClr val="FF0000"/>
                </a:solidFill>
                <a:effectLst/>
                <a:latin typeface="+mn-lt"/>
              </a:rPr>
              <a:t>cfg_1_2____</a:t>
            </a:r>
            <a:r>
              <a:rPr lang="en-US" sz="2200" b="0" i="0" u="none" strike="noStrike" dirty="0">
                <a:solidFill>
                  <a:srgbClr val="262626"/>
                </a:solidFill>
                <a:effectLst/>
                <a:latin typeface="+mn-lt"/>
              </a:rPr>
              <a:t>PL_SRIS_SKP_TX_NONE__” use </a:t>
            </a:r>
            <a:r>
              <a:rPr lang="en-US" sz="2200" b="1" i="0" u="none" strike="noStrike" dirty="0">
                <a:solidFill>
                  <a:srgbClr val="00A376"/>
                </a:solidFill>
                <a:effectLst/>
                <a:latin typeface="+mn-lt"/>
              </a:rPr>
              <a:t>“PL_SRIS_SKP_TX_NONE” </a:t>
            </a:r>
            <a:r>
              <a:rPr lang="en-US" sz="2200" b="0" i="0" u="none" strike="noStrike" dirty="0">
                <a:solidFill>
                  <a:srgbClr val="262626"/>
                </a:solidFill>
                <a:effectLst/>
                <a:latin typeface="+mn-lt"/>
              </a:rPr>
              <a:t>in FIRST_FAILURE_DESC</a:t>
            </a:r>
            <a:r>
              <a:rPr lang="en-US" sz="2200" b="0" i="0" dirty="0">
                <a:solidFill>
                  <a:srgbClr val="262626"/>
                </a:solidFill>
                <a:effectLst/>
                <a:latin typeface="+mn-lt"/>
              </a:rPr>
              <a:t>​</a:t>
            </a:r>
          </a:p>
          <a:p>
            <a:pPr algn="l" rtl="0" fontAlgn="base"/>
            <a:r>
              <a:rPr lang="en-US" sz="2200" b="0" i="0" dirty="0">
                <a:solidFill>
                  <a:srgbClr val="262626"/>
                </a:solidFill>
                <a:effectLst/>
                <a:latin typeface="+mn-lt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3701985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D140F-98C0-4813-80FA-85F2E5EE6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Smart Data Mining: Known Issue Tracker (KIT)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03027-2007-41A2-BF2B-BCB5F61AA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600" b="0" i="0" u="none" strike="noStrike" dirty="0">
                <a:solidFill>
                  <a:srgbClr val="262626"/>
                </a:solidFill>
                <a:effectLst/>
                <a:latin typeface="+mj-lt"/>
              </a:rPr>
              <a:t>KIT Script is developed to Auto populate the known failure after </a:t>
            </a:r>
            <a:r>
              <a:rPr lang="en-US" sz="2600" b="0" i="0" u="none" strike="noStrike" dirty="0" err="1">
                <a:solidFill>
                  <a:srgbClr val="262626"/>
                </a:solidFill>
                <a:effectLst/>
                <a:latin typeface="+mj-lt"/>
              </a:rPr>
              <a:t>vManager</a:t>
            </a:r>
            <a:r>
              <a:rPr lang="en-US" sz="2600" b="0" i="0" u="none" strike="noStrike" dirty="0">
                <a:solidFill>
                  <a:srgbClr val="262626"/>
                </a:solidFill>
                <a:effectLst/>
                <a:latin typeface="+mj-lt"/>
              </a:rPr>
              <a:t> regression is over. </a:t>
            </a:r>
            <a:r>
              <a:rPr lang="en-US" b="0" i="0" dirty="0">
                <a:solidFill>
                  <a:srgbClr val="262626"/>
                </a:solidFill>
                <a:effectLst/>
                <a:latin typeface="+mj-lt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262626"/>
                </a:solidFill>
                <a:latin typeface="+mj-lt"/>
              </a:rPr>
              <a:t>Three inputs:​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262626"/>
                </a:solidFill>
                <a:effectLst/>
                <a:latin typeface="+mj-lt"/>
              </a:rPr>
              <a:t>Existing Failure Analysis Table in CSV format</a:t>
            </a:r>
            <a:r>
              <a:rPr lang="en-US" b="0" i="0" dirty="0">
                <a:solidFill>
                  <a:srgbClr val="262626"/>
                </a:solidFill>
                <a:effectLst/>
                <a:latin typeface="+mj-lt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262626"/>
                </a:solidFill>
                <a:effectLst/>
                <a:latin typeface="+mj-lt"/>
              </a:rPr>
              <a:t>Session Directory Path ( with -session option )  </a:t>
            </a:r>
            <a:r>
              <a:rPr lang="en-US" b="0" i="0" dirty="0">
                <a:solidFill>
                  <a:srgbClr val="262626"/>
                </a:solidFill>
                <a:effectLst/>
                <a:latin typeface="+mj-lt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262626"/>
                </a:solidFill>
                <a:effectLst/>
                <a:latin typeface="+mj-lt"/>
              </a:rPr>
              <a:t>Output Directory Path ( Optional with -</a:t>
            </a:r>
            <a:r>
              <a:rPr lang="en-US" b="0" i="0" u="none" strike="noStrike" dirty="0" err="1">
                <a:solidFill>
                  <a:srgbClr val="262626"/>
                </a:solidFill>
                <a:effectLst/>
                <a:latin typeface="+mj-lt"/>
              </a:rPr>
              <a:t>op_dir</a:t>
            </a:r>
            <a:r>
              <a:rPr lang="en-US" b="0" i="0" u="none" strike="noStrike" dirty="0">
                <a:solidFill>
                  <a:srgbClr val="262626"/>
                </a:solidFill>
                <a:effectLst/>
                <a:latin typeface="+mj-lt"/>
              </a:rPr>
              <a:t> option)  </a:t>
            </a:r>
            <a:r>
              <a:rPr lang="en-US" b="0" i="0" dirty="0">
                <a:solidFill>
                  <a:srgbClr val="262626"/>
                </a:solidFill>
                <a:effectLst/>
                <a:latin typeface="+mj-lt"/>
              </a:rPr>
              <a:t>​</a:t>
            </a:r>
          </a:p>
          <a:p>
            <a:pPr fontAlgn="base"/>
            <a:r>
              <a:rPr lang="en-US" sz="2600" dirty="0">
                <a:solidFill>
                  <a:srgbClr val="262626"/>
                </a:solidFill>
                <a:latin typeface="+mj-lt"/>
              </a:rPr>
              <a:t>Parses each run of the regression and makes an intermediate csv​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262626"/>
                </a:solidFill>
                <a:effectLst/>
                <a:latin typeface="+mj-lt"/>
              </a:rPr>
              <a:t>Where it captures the status of each test run, its status &amp; 1st failure signature</a:t>
            </a:r>
            <a:r>
              <a:rPr lang="en-US" b="0" i="0" dirty="0">
                <a:solidFill>
                  <a:srgbClr val="262626"/>
                </a:solidFill>
                <a:effectLst/>
                <a:latin typeface="+mj-lt"/>
              </a:rPr>
              <a:t>​</a:t>
            </a:r>
          </a:p>
          <a:p>
            <a:pPr fontAlgn="base"/>
            <a:r>
              <a:rPr lang="en-US" sz="2600" dirty="0">
                <a:solidFill>
                  <a:srgbClr val="262626"/>
                </a:solidFill>
                <a:latin typeface="+mj-lt"/>
              </a:rPr>
              <a:t>Failure signature matching along with Test Name and Group Name ​</a:t>
            </a:r>
          </a:p>
          <a:p>
            <a:pPr fontAlgn="base"/>
            <a:r>
              <a:rPr lang="en-US" sz="2600" dirty="0">
                <a:solidFill>
                  <a:srgbClr val="262626"/>
                </a:solidFill>
                <a:latin typeface="+mj-lt"/>
              </a:rPr>
              <a:t>Dumps out the failure signature table in different flavor after filtering or populating the known failures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04EE7B-1A5F-4F84-BC9A-619709348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EBFF8D-36E4-406B-BC06-B93072A10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20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632FD-C3C3-4133-8FAC-4EA414178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i="0" dirty="0">
                <a:solidFill>
                  <a:srgbClr val="262626"/>
                </a:solidFill>
                <a:effectLst/>
              </a:rPr>
              <a:t>Smart Data Mining: Known Issue Tracker (KIT)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489E1-4BDA-464D-8FB1-76102B2FB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912" y="1576388"/>
            <a:ext cx="10972800" cy="4495800"/>
          </a:xfrm>
        </p:spPr>
        <p:txBody>
          <a:bodyPr>
            <a:no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400" b="1" i="0" u="none" strike="noStrike" dirty="0">
                <a:solidFill>
                  <a:srgbClr val="172B4D"/>
                </a:solidFill>
                <a:effectLst/>
                <a:latin typeface="+mj-lt"/>
              </a:rPr>
              <a:t>Output of the Script: </a:t>
            </a:r>
            <a:r>
              <a:rPr lang="en-US" sz="2400" b="0" i="0" dirty="0">
                <a:solidFill>
                  <a:srgbClr val="262626"/>
                </a:solidFill>
                <a:effectLst/>
                <a:latin typeface="+mj-lt"/>
              </a:rPr>
              <a:t>​</a:t>
            </a:r>
          </a:p>
          <a:p>
            <a:pPr marL="0" indent="0" algn="l" rtl="0" fontAlgn="base">
              <a:buNone/>
            </a:pPr>
            <a:r>
              <a:rPr lang="en-US" sz="2400" b="0" i="0" dirty="0">
                <a:solidFill>
                  <a:srgbClr val="262626"/>
                </a:solidFill>
                <a:effectLst/>
                <a:latin typeface="+mj-lt"/>
              </a:rPr>
              <a:t>​</a:t>
            </a:r>
          </a:p>
          <a:p>
            <a:pPr marL="0" indent="0" algn="l" rtl="0" fontAlgn="base">
              <a:buNone/>
            </a:pPr>
            <a:r>
              <a:rPr lang="en-US" sz="2400" b="0" i="0" dirty="0">
                <a:solidFill>
                  <a:srgbClr val="262626"/>
                </a:solidFill>
                <a:effectLst/>
                <a:latin typeface="+mj-lt"/>
              </a:rPr>
              <a:t>​</a:t>
            </a:r>
          </a:p>
          <a:p>
            <a:pPr marL="0" indent="0" algn="l" rtl="0" fontAlgn="base">
              <a:buNone/>
            </a:pPr>
            <a:r>
              <a:rPr lang="en-US" sz="2400" b="0" i="0" dirty="0">
                <a:solidFill>
                  <a:srgbClr val="262626"/>
                </a:solidFill>
                <a:effectLst/>
                <a:latin typeface="+mj-lt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172B4D"/>
                </a:solidFill>
                <a:effectLst/>
                <a:latin typeface="+mj-lt"/>
              </a:rPr>
              <a:t>*L0* is for Level 0 report sorted with failure count </a:t>
            </a:r>
            <a:r>
              <a:rPr lang="en-US" sz="2400" b="0" i="0" u="none" strike="noStrike" dirty="0" err="1">
                <a:solidFill>
                  <a:srgbClr val="172B4D"/>
                </a:solidFill>
                <a:effectLst/>
                <a:latin typeface="+mj-lt"/>
              </a:rPr>
              <a:t>wrt</a:t>
            </a:r>
            <a:r>
              <a:rPr lang="en-US" sz="2400" b="0" i="0" u="none" strike="noStrike" dirty="0">
                <a:solidFill>
                  <a:srgbClr val="172B4D"/>
                </a:solidFill>
                <a:effectLst/>
                <a:latin typeface="+mj-lt"/>
              </a:rPr>
              <a:t> just failure signature</a:t>
            </a:r>
            <a:r>
              <a:rPr lang="en-US" sz="2400" b="0" i="0" dirty="0">
                <a:solidFill>
                  <a:srgbClr val="262626"/>
                </a:solidFill>
                <a:effectLst/>
                <a:latin typeface="+mj-lt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172B4D"/>
                </a:solidFill>
                <a:effectLst/>
                <a:latin typeface="+mj-lt"/>
              </a:rPr>
              <a:t>*L1* is for Level 1 report sorted with test name and failure signature</a:t>
            </a:r>
            <a:r>
              <a:rPr lang="en-US" sz="2400" b="0" i="0" dirty="0">
                <a:solidFill>
                  <a:srgbClr val="262626"/>
                </a:solidFill>
                <a:effectLst/>
                <a:latin typeface="+mj-lt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172B4D"/>
                </a:solidFill>
                <a:effectLst/>
                <a:latin typeface="+mj-lt"/>
              </a:rPr>
              <a:t>*L2* is for Level 2 report sorted with test name, Group Name and failure signature</a:t>
            </a:r>
            <a:r>
              <a:rPr lang="en-US" sz="2400" b="0" i="0" dirty="0">
                <a:solidFill>
                  <a:srgbClr val="262626"/>
                </a:solidFill>
                <a:effectLst/>
                <a:latin typeface="+mj-lt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172B4D"/>
                </a:solidFill>
                <a:effectLst/>
                <a:latin typeface="+mj-lt"/>
              </a:rPr>
              <a:t>Similarly, N0, N1 &amp; N2 reports are for the same granularity after filtering the known failures. </a:t>
            </a:r>
            <a:r>
              <a:rPr lang="en-US" sz="2400" b="0" i="0" dirty="0">
                <a:solidFill>
                  <a:srgbClr val="262626"/>
                </a:solidFill>
                <a:effectLst/>
                <a:latin typeface="+mj-lt"/>
              </a:rPr>
              <a:t>​</a:t>
            </a:r>
          </a:p>
          <a:p>
            <a:pPr marL="0" indent="0" algn="l" rtl="0" fontAlgn="base">
              <a:buNone/>
            </a:pPr>
            <a:br>
              <a:rPr lang="en-US" sz="2400" b="0" i="0" dirty="0">
                <a:solidFill>
                  <a:srgbClr val="262626"/>
                </a:solidFill>
                <a:effectLst/>
                <a:latin typeface="+mj-lt"/>
              </a:rPr>
            </a:br>
            <a:r>
              <a:rPr lang="en-US" sz="2400" b="0" i="0" dirty="0">
                <a:solidFill>
                  <a:srgbClr val="262626"/>
                </a:solidFill>
                <a:effectLst/>
                <a:latin typeface="+mj-lt"/>
              </a:rPr>
              <a:t>​</a:t>
            </a:r>
          </a:p>
          <a:p>
            <a:endParaRPr lang="en-US" sz="2400" dirty="0">
              <a:latin typeface="+mj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3F2619-B000-46BB-81B6-829781A22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784CBE-4C33-4D85-AC2C-BE5E63C3A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0ABA0741-9107-4E5F-9AB6-5031302367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09800"/>
            <a:ext cx="835342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2485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3872F-1655-4780-A186-F8DAD68C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i="0" dirty="0">
                <a:solidFill>
                  <a:srgbClr val="262626"/>
                </a:solidFill>
                <a:effectLst/>
              </a:rPr>
              <a:t>Smart Data Mining: Known Issue Tracker (KIT)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75CC4-D003-4E60-ADA3-E846EA6C5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801"/>
            <a:ext cx="10972800" cy="990599"/>
          </a:xfrm>
        </p:spPr>
        <p:txBody>
          <a:bodyPr>
            <a:normAutofit/>
          </a:bodyPr>
          <a:lstStyle/>
          <a:p>
            <a:r>
              <a:rPr lang="en-US" sz="2400" i="0" u="none" strike="noStrike" dirty="0">
                <a:solidFill>
                  <a:srgbClr val="172B4D"/>
                </a:solidFill>
                <a:effectLst/>
                <a:latin typeface="+mj-lt"/>
              </a:rPr>
              <a:t>L0.html will contain the updated status with prefilled existing analysis &amp; it will be grouped only </a:t>
            </a:r>
            <a:r>
              <a:rPr lang="en-US" sz="2400" i="0" u="none" strike="noStrike" dirty="0" err="1">
                <a:solidFill>
                  <a:srgbClr val="172B4D"/>
                </a:solidFill>
                <a:effectLst/>
                <a:latin typeface="+mj-lt"/>
              </a:rPr>
              <a:t>wrt</a:t>
            </a:r>
            <a:r>
              <a:rPr lang="en-US" sz="2400" i="0" u="none" strike="noStrike" dirty="0">
                <a:solidFill>
                  <a:srgbClr val="172B4D"/>
                </a:solidFill>
                <a:effectLst/>
                <a:latin typeface="+mj-lt"/>
              </a:rPr>
              <a:t> First Failure description</a:t>
            </a:r>
            <a:endParaRPr lang="en-US" sz="2400" dirty="0">
              <a:latin typeface="+mj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B23B4F-4C63-42D6-A0F2-3AC33FB78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C99413-E24E-4FDF-97D8-28CF2FA63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746B7799-622E-46E9-83AB-22E9167B9D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037" y="2362200"/>
            <a:ext cx="8543925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8850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FF15B-8B28-4A68-9FB3-C40BA922A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Smart Data Mining: Known Issue Tracker (KIT) 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7B164-DFAA-47FE-B69D-BBF9D57BF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575" y="1408113"/>
            <a:ext cx="10972800" cy="4495800"/>
          </a:xfrm>
        </p:spPr>
        <p:txBody>
          <a:bodyPr/>
          <a:lstStyle/>
          <a:p>
            <a:r>
              <a:rPr lang="en-US" sz="2400" dirty="0">
                <a:solidFill>
                  <a:srgbClr val="172B4D"/>
                </a:solidFill>
                <a:latin typeface="+mj-lt"/>
              </a:rPr>
              <a:t>L1.html – Adds Test Name</a:t>
            </a:r>
          </a:p>
          <a:p>
            <a:pPr marL="0" indent="0">
              <a:buNone/>
            </a:pPr>
            <a:endParaRPr lang="en-US" b="1" dirty="0">
              <a:solidFill>
                <a:srgbClr val="172B4D"/>
              </a:solidFill>
              <a:latin typeface="-apple-system"/>
            </a:endParaRPr>
          </a:p>
          <a:p>
            <a:pPr marL="0" indent="0">
              <a:buNone/>
            </a:pPr>
            <a:endParaRPr lang="en-US" b="1" dirty="0">
              <a:solidFill>
                <a:srgbClr val="172B4D"/>
              </a:solidFill>
              <a:latin typeface="-apple-system"/>
            </a:endParaRPr>
          </a:p>
          <a:p>
            <a:pPr marL="0" indent="0">
              <a:buNone/>
            </a:pPr>
            <a:endParaRPr lang="en-US" b="1" dirty="0">
              <a:solidFill>
                <a:srgbClr val="172B4D"/>
              </a:solidFill>
              <a:latin typeface="-apple-system"/>
            </a:endParaRPr>
          </a:p>
          <a:p>
            <a:r>
              <a:rPr lang="en-US" sz="2400" i="0" dirty="0">
                <a:solidFill>
                  <a:srgbClr val="172B4D"/>
                </a:solidFill>
                <a:effectLst/>
                <a:latin typeface="+mj-lt"/>
              </a:rPr>
              <a:t>L2.html – Adds Test Name &amp; Group name</a:t>
            </a:r>
            <a:endParaRPr lang="en-US" sz="2400" dirty="0">
              <a:latin typeface="+mj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B25D2-98B5-4602-868F-458F7B638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0" y="6356351"/>
            <a:ext cx="2946400" cy="365125"/>
          </a:xfrm>
        </p:spPr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1652DF-D793-47D5-9DB4-AC752D86D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6FF14F0A-45EC-4826-BD4E-C660E04164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038350"/>
            <a:ext cx="86677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>
            <a:extLst>
              <a:ext uri="{FF2B5EF4-FFF2-40B4-BE49-F238E27FC236}">
                <a16:creationId xmlns:a16="http://schemas.microsoft.com/office/drawing/2014/main" id="{D3E65D6D-36E8-44A4-A419-112F297E12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175" y="4021137"/>
            <a:ext cx="8610600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6029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D69C5-B15D-40F7-AE44-B54EA445A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i="0" dirty="0">
                <a:solidFill>
                  <a:srgbClr val="262626"/>
                </a:solidFill>
                <a:effectLst/>
              </a:rPr>
              <a:t>Smart Data Mining: Known Issue Tracker (KIT)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E750F-03F7-475C-A5BB-2CD2646F9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801"/>
            <a:ext cx="10972800" cy="1066799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172B4D"/>
                </a:solidFill>
                <a:effectLst/>
                <a:latin typeface="+mj-lt"/>
              </a:rPr>
              <a:t>N0.html - Contains only new Failures signature sorted </a:t>
            </a:r>
            <a:r>
              <a:rPr lang="en-US" sz="2400" b="1" i="0" u="none" strike="noStrike" dirty="0" err="1">
                <a:solidFill>
                  <a:srgbClr val="172B4D"/>
                </a:solidFill>
                <a:effectLst/>
                <a:latin typeface="+mj-lt"/>
              </a:rPr>
              <a:t>wrt</a:t>
            </a:r>
            <a:r>
              <a:rPr lang="en-US" sz="2400" b="1" i="0" u="none" strike="noStrike" dirty="0">
                <a:solidFill>
                  <a:srgbClr val="172B4D"/>
                </a:solidFill>
                <a:effectLst/>
                <a:latin typeface="+mj-lt"/>
              </a:rPr>
              <a:t> failure count of First Failure Description</a:t>
            </a:r>
            <a:endParaRPr lang="en-US" sz="2400" dirty="0">
              <a:latin typeface="+mj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5C2FCD-2D2E-4768-B200-7172E70CB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D4365A-5F3C-408C-9EC2-099CB4CCB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E1F8A9BF-4964-47AC-BE9E-309CBC6E2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287" y="2286000"/>
            <a:ext cx="9115425" cy="3678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72884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44526-2E45-4FDA-8F9E-5958FE93C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i="0" u="none" strike="noStrike" dirty="0">
                <a:solidFill>
                  <a:srgbClr val="262626"/>
                </a:solidFill>
                <a:effectLst/>
              </a:rPr>
              <a:t>Smart Data Mining: Known Issue Tracker (KIT)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​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26F06-3CFA-49D9-A88F-2053AC3EB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801"/>
            <a:ext cx="10972800" cy="609599"/>
          </a:xfrm>
        </p:spPr>
        <p:txBody>
          <a:bodyPr>
            <a:normAutofit/>
          </a:bodyPr>
          <a:lstStyle/>
          <a:p>
            <a:r>
              <a:rPr lang="en-US" sz="2400" i="0" dirty="0">
                <a:solidFill>
                  <a:srgbClr val="172B4D"/>
                </a:solidFill>
                <a:effectLst/>
                <a:latin typeface="+mj-lt"/>
              </a:rPr>
              <a:t>N1.html - Adds Test Name</a:t>
            </a:r>
            <a:endParaRPr lang="en-US" sz="2400" dirty="0">
              <a:latin typeface="+mj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7B3B39-75D2-4FC5-B675-2FD4178FD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8B38F-5D49-4822-ADB5-56CACFE6E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9218" name="Picture 2">
            <a:extLst>
              <a:ext uri="{FF2B5EF4-FFF2-40B4-BE49-F238E27FC236}">
                <a16:creationId xmlns:a16="http://schemas.microsoft.com/office/drawing/2014/main" id="{8478C82C-2AD9-48C8-AE03-22704D5FD1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581" y="2133600"/>
            <a:ext cx="9748838" cy="3948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79641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F7B94-CC87-45B4-8C3B-45AE2F985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Smart Data Mining: Known Issue Tracker (KIT)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6B01A-9B65-4169-961D-4CBB1F47D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801"/>
            <a:ext cx="10972800" cy="609599"/>
          </a:xfrm>
        </p:spPr>
        <p:txBody>
          <a:bodyPr>
            <a:normAutofit/>
          </a:bodyPr>
          <a:lstStyle/>
          <a:p>
            <a:r>
              <a:rPr lang="en-US" sz="2400" i="0" dirty="0">
                <a:solidFill>
                  <a:srgbClr val="172B4D"/>
                </a:solidFill>
                <a:effectLst/>
                <a:latin typeface="+mj-lt"/>
              </a:rPr>
              <a:t>N2.html - Adds Test Name &amp; Group name</a:t>
            </a:r>
            <a:endParaRPr lang="en-US" sz="2400" dirty="0">
              <a:latin typeface="+mj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FA314E-9CFC-4B04-87A1-91EDD29E2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0AA655-1114-4AB1-B133-E8AD76587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10242" name="Picture 2">
            <a:extLst>
              <a:ext uri="{FF2B5EF4-FFF2-40B4-BE49-F238E27FC236}">
                <a16:creationId xmlns:a16="http://schemas.microsoft.com/office/drawing/2014/main" id="{C180E121-2E57-4F0C-A089-F85949F1C3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09800"/>
            <a:ext cx="9753600" cy="287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77169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3A2C1-57A1-460B-89A5-2F4993477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62626"/>
                </a:solidFill>
                <a:effectLst/>
              </a:rPr>
              <a:t>Auto Failure Re-Creation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4E22E-CF60-455C-B53C-C9D0D4782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262626"/>
                </a:solidFill>
                <a:effectLst/>
                <a:latin typeface="+mj-lt"/>
              </a:rPr>
              <a:t>Routine work to replicate any failure</a:t>
            </a:r>
            <a:r>
              <a:rPr lang="en-US" sz="2400" b="0" i="0" dirty="0">
                <a:solidFill>
                  <a:srgbClr val="262626"/>
                </a:solidFill>
                <a:effectLst/>
                <a:latin typeface="+mj-lt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200" b="0" i="0" u="none" strike="noStrike" dirty="0">
                <a:solidFill>
                  <a:srgbClr val="262626"/>
                </a:solidFill>
                <a:effectLst/>
                <a:latin typeface="+mj-lt"/>
              </a:rPr>
              <a:t>Pick the right failure</a:t>
            </a:r>
            <a:r>
              <a:rPr lang="en-US" sz="2200" b="0" i="0" dirty="0">
                <a:solidFill>
                  <a:srgbClr val="262626"/>
                </a:solidFill>
                <a:effectLst/>
                <a:latin typeface="+mj-lt"/>
              </a:rPr>
              <a:t>​</a:t>
            </a:r>
          </a:p>
          <a:p>
            <a:pPr lvl="2" fontAlgn="base"/>
            <a:r>
              <a:rPr lang="en-US" sz="2200" b="0" i="0" u="none" strike="noStrike" dirty="0">
                <a:solidFill>
                  <a:srgbClr val="262626"/>
                </a:solidFill>
                <a:effectLst/>
                <a:latin typeface="+mj-lt"/>
              </a:rPr>
              <a:t>Filter out the known issues and focus on the New Failures most likely the one that will give the best ROI   </a:t>
            </a:r>
            <a:r>
              <a:rPr lang="en-US" sz="2200" b="0" i="0" dirty="0">
                <a:solidFill>
                  <a:srgbClr val="262626"/>
                </a:solidFill>
                <a:effectLst/>
                <a:latin typeface="+mj-lt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200" b="0" i="0" u="none" strike="noStrike" dirty="0">
                <a:solidFill>
                  <a:srgbClr val="262626"/>
                </a:solidFill>
                <a:effectLst/>
                <a:latin typeface="+mj-lt"/>
              </a:rPr>
              <a:t>Take the run command</a:t>
            </a:r>
            <a:r>
              <a:rPr lang="en-US" sz="2200" b="0" i="0" dirty="0">
                <a:solidFill>
                  <a:srgbClr val="262626"/>
                </a:solidFill>
                <a:effectLst/>
                <a:latin typeface="+mj-lt"/>
              </a:rPr>
              <a:t>​</a:t>
            </a:r>
          </a:p>
          <a:p>
            <a:pPr lvl="2" fontAlgn="base"/>
            <a:r>
              <a:rPr lang="en-US" sz="2200" b="0" i="0" u="none" strike="noStrike" dirty="0">
                <a:solidFill>
                  <a:srgbClr val="262626"/>
                </a:solidFill>
                <a:effectLst/>
                <a:latin typeface="+mj-lt"/>
              </a:rPr>
              <a:t>Enable dump and enhance message verbosity  </a:t>
            </a:r>
            <a:r>
              <a:rPr lang="en-US" sz="2200" b="0" i="0" dirty="0">
                <a:solidFill>
                  <a:srgbClr val="262626"/>
                </a:solidFill>
                <a:effectLst/>
                <a:latin typeface="+mj-lt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200" b="0" i="0" u="none" strike="noStrike" dirty="0">
                <a:solidFill>
                  <a:srgbClr val="262626"/>
                </a:solidFill>
                <a:effectLst/>
                <a:latin typeface="+mj-lt"/>
              </a:rPr>
              <a:t>Use same version of verification environment &amp; run the test </a:t>
            </a:r>
            <a:r>
              <a:rPr lang="en-US" sz="2200" b="0" i="0" dirty="0">
                <a:solidFill>
                  <a:srgbClr val="262626"/>
                </a:solidFill>
                <a:effectLst/>
                <a:latin typeface="+mj-lt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200" b="1" i="0" u="none" strike="noStrike" dirty="0">
                <a:solidFill>
                  <a:srgbClr val="0070C0"/>
                </a:solidFill>
                <a:effectLst/>
                <a:latin typeface="+mj-lt"/>
              </a:rPr>
              <a:t>It sounds like a daily job of each verification engineer</a:t>
            </a:r>
            <a:r>
              <a:rPr lang="en-US" sz="2200" b="1" i="0" u="none" strike="noStrike" dirty="0">
                <a:solidFill>
                  <a:srgbClr val="FF0000"/>
                </a:solidFill>
                <a:effectLst/>
                <a:latin typeface="+mj-lt"/>
              </a:rPr>
              <a:t>  </a:t>
            </a:r>
            <a:r>
              <a:rPr lang="en-US" sz="2200" b="0" i="0" dirty="0">
                <a:solidFill>
                  <a:srgbClr val="262626"/>
                </a:solidFill>
                <a:effectLst/>
                <a:latin typeface="+mj-lt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262626"/>
                </a:solidFill>
                <a:effectLst/>
                <a:latin typeface="+mj-lt"/>
              </a:rPr>
              <a:t>Limited GUI access in Cloud</a:t>
            </a:r>
            <a:r>
              <a:rPr lang="en-US" sz="2400" b="0" i="0" dirty="0">
                <a:solidFill>
                  <a:srgbClr val="262626"/>
                </a:solidFill>
                <a:effectLst/>
                <a:latin typeface="+mj-lt"/>
              </a:rPr>
              <a:t>​</a:t>
            </a:r>
          </a:p>
          <a:p>
            <a:endParaRPr lang="en-US" sz="2200" dirty="0">
              <a:latin typeface="+mj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1AD8C7-680E-41DF-BCD0-92B1A1212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C5A4FE-E534-4087-B92C-4B9E44C44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85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3A2C1-57A1-460B-89A5-2F4993477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62626"/>
                </a:solidFill>
                <a:effectLst/>
              </a:rPr>
              <a:t>Auto Failure Re-Creation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4E22E-CF60-455C-B53C-C9D0D4782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800"/>
            <a:ext cx="10972800" cy="4724399"/>
          </a:xfrm>
        </p:spPr>
        <p:txBody>
          <a:bodyPr>
            <a:no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262626"/>
                </a:solidFill>
                <a:effectLst/>
                <a:latin typeface="+mj-lt"/>
              </a:rPr>
              <a:t>Additional script to collect &amp; copy below information from the cloud to local server</a:t>
            </a:r>
            <a:r>
              <a:rPr lang="en-US" sz="2400" b="0" i="0" dirty="0">
                <a:solidFill>
                  <a:srgbClr val="262626"/>
                </a:solidFill>
                <a:effectLst/>
                <a:latin typeface="+mj-lt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200" b="0" i="0" u="none" strike="noStrike" dirty="0">
                <a:solidFill>
                  <a:srgbClr val="262626"/>
                </a:solidFill>
                <a:effectLst/>
                <a:latin typeface="+mj-lt"/>
              </a:rPr>
              <a:t>Run command of each failing test</a:t>
            </a:r>
            <a:r>
              <a:rPr lang="en-US" sz="2200" b="0" i="0" dirty="0">
                <a:solidFill>
                  <a:srgbClr val="262626"/>
                </a:solidFill>
                <a:effectLst/>
                <a:latin typeface="+mj-lt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200" b="0" i="0" u="none" strike="noStrike" dirty="0">
                <a:solidFill>
                  <a:srgbClr val="262626"/>
                </a:solidFill>
                <a:effectLst/>
                <a:latin typeface="+mj-lt"/>
              </a:rPr>
              <a:t>N0 report from KIT </a:t>
            </a:r>
            <a:r>
              <a:rPr lang="en-US" sz="2200" b="0" i="0" dirty="0">
                <a:solidFill>
                  <a:srgbClr val="262626"/>
                </a:solidFill>
                <a:effectLst/>
                <a:latin typeface="+mj-lt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200" b="0" i="0" u="none" strike="noStrike" dirty="0">
                <a:solidFill>
                  <a:srgbClr val="262626"/>
                </a:solidFill>
                <a:effectLst/>
                <a:latin typeface="+mj-lt"/>
              </a:rPr>
              <a:t>Design version information</a:t>
            </a:r>
            <a:r>
              <a:rPr lang="en-US" sz="2200" b="0" i="0" dirty="0">
                <a:solidFill>
                  <a:srgbClr val="262626"/>
                </a:solidFill>
                <a:effectLst/>
                <a:latin typeface="+mj-lt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262626"/>
                </a:solidFill>
                <a:effectLst/>
                <a:latin typeface="+mj-lt"/>
              </a:rPr>
              <a:t>At the local server side, we use the design information to get to the same design version and pick top 10 failures from the N0 report and recreate them with dump.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262626"/>
                </a:solidFill>
                <a:effectLst/>
                <a:latin typeface="+mj-lt"/>
              </a:rPr>
              <a:t>We pick the top 10 failures from the New Failure List and recreate them </a:t>
            </a:r>
            <a:endParaRPr lang="en-US" sz="2400" dirty="0">
              <a:solidFill>
                <a:srgbClr val="262626"/>
              </a:solidFill>
              <a:latin typeface="+mj-lt"/>
            </a:endParaRPr>
          </a:p>
          <a:p>
            <a:pPr marL="400050" lvl="1" indent="0" fontAlgn="base">
              <a:buNone/>
            </a:pPr>
            <a:r>
              <a:rPr lang="en-US" sz="1600" b="0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$: head status_full.N0.csv</a:t>
            </a:r>
            <a:r>
              <a:rPr lang="en-US" sz="1600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​</a:t>
            </a:r>
            <a:endParaRPr lang="en-US" sz="1600" b="0" i="0" dirty="0">
              <a:solidFill>
                <a:srgbClr val="262626"/>
              </a:solidFill>
              <a:effectLst/>
              <a:latin typeface="Segoe UI" panose="020B0502040204020203" pitchFamily="34" charset="0"/>
            </a:endParaRPr>
          </a:p>
          <a:p>
            <a:pPr marL="400050" lvl="1" indent="0" fontAlgn="base">
              <a:buNone/>
            </a:pPr>
            <a:r>
              <a:rPr lang="en-US" sz="1600" b="0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,</a:t>
            </a:r>
            <a:r>
              <a:rPr lang="en-US" sz="1600" b="0" i="0" u="none" strike="noStrike" dirty="0" err="1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FIRST_FAILURE_DESC,ANALYSIS,Count</a:t>
            </a:r>
            <a:r>
              <a:rPr lang="en-US" sz="1600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​</a:t>
            </a:r>
            <a:endParaRPr lang="en-US" sz="1600" b="0" i="0" dirty="0">
              <a:solidFill>
                <a:srgbClr val="262626"/>
              </a:solidFill>
              <a:effectLst/>
              <a:latin typeface="Segoe UI" panose="020B0502040204020203" pitchFamily="34" charset="0"/>
            </a:endParaRPr>
          </a:p>
          <a:p>
            <a:pPr marL="400050" lvl="1" indent="0" fontAlgn="base">
              <a:buNone/>
            </a:pPr>
            <a:r>
              <a:rPr lang="en-US" sz="1600" b="0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0,Assertion_cdn_pcie_hpa_top.u_dut_0.tb_wrap.u_dut_cdnpcie_lin,NEW_FAILURE,141</a:t>
            </a:r>
            <a:r>
              <a:rPr lang="en-US" sz="1600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​</a:t>
            </a:r>
            <a:endParaRPr lang="en-US" sz="1600" b="0" i="0" dirty="0">
              <a:solidFill>
                <a:srgbClr val="262626"/>
              </a:solidFill>
              <a:effectLst/>
              <a:latin typeface="Segoe UI" panose="020B0502040204020203" pitchFamily="34" charset="0"/>
            </a:endParaRPr>
          </a:p>
          <a:p>
            <a:pPr marL="400050" lvl="1" indent="0" fontAlgn="base">
              <a:buNone/>
            </a:pPr>
            <a:r>
              <a:rPr lang="en-US" sz="1600" b="0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1,cfg_0_0__RX__NONFATAL_UnsupportedRequest__TL_TLP_vlRxPmDPkg_,NEW_FAILURE,5</a:t>
            </a:r>
            <a:r>
              <a:rPr lang="en-US" sz="1600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​</a:t>
            </a:r>
            <a:endParaRPr lang="en-US" sz="1600" b="0" i="0" dirty="0">
              <a:solidFill>
                <a:srgbClr val="262626"/>
              </a:solidFill>
              <a:effectLst/>
              <a:latin typeface="Segoe UI" panose="020B0502040204020203" pitchFamily="34" charset="0"/>
            </a:endParaRPr>
          </a:p>
          <a:p>
            <a:pPr marL="400050" lvl="1" indent="0" fontAlgn="base">
              <a:buNone/>
            </a:pPr>
            <a:r>
              <a:rPr lang="en-US" sz="1600" b="0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2,Register__local_ep_model_h.PCIe_Link_0_local_ep_ip_cfg_ctrl_,NEW_FAILURE,4</a:t>
            </a:r>
            <a:r>
              <a:rPr lang="en-US" sz="1600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​</a:t>
            </a:r>
            <a:endParaRPr lang="en-US" sz="1600" b="0" i="0" dirty="0">
              <a:solidFill>
                <a:srgbClr val="262626"/>
              </a:solidFill>
              <a:effectLst/>
              <a:latin typeface="Segoe UI" panose="020B0502040204020203" pitchFamily="34" charset="0"/>
            </a:endParaRPr>
          </a:p>
          <a:p>
            <a:pPr marL="400050" lvl="1" indent="0" fontAlgn="base">
              <a:buNone/>
            </a:pPr>
            <a:r>
              <a:rPr lang="en-US" sz="1600" b="0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3,cfg_0_0__TX__NONFATAL_UnsupportedRequest__TL_TLP_vlTxPmDPkg_,NEW_FAILURE,3</a:t>
            </a:r>
            <a:r>
              <a:rPr lang="en-US" sz="1600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​</a:t>
            </a:r>
            <a:endParaRPr lang="en-US" sz="1600" b="0" i="0" dirty="0">
              <a:solidFill>
                <a:srgbClr val="262626"/>
              </a:solidFill>
              <a:effectLst/>
              <a:latin typeface="Segoe UI" panose="020B0502040204020203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2200" b="0" i="0" dirty="0">
              <a:solidFill>
                <a:srgbClr val="262626"/>
              </a:solidFill>
              <a:effectLst/>
              <a:latin typeface="+mj-lt"/>
            </a:endParaRPr>
          </a:p>
          <a:p>
            <a:endParaRPr lang="en-US" sz="2200" dirty="0">
              <a:latin typeface="+mj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1AD8C7-680E-41DF-BCD0-92B1A1212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C5A4FE-E534-4087-B92C-4B9E44C44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712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60150-6647-41AF-9CA9-02FD2F86A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Problem Statement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6A4CC-5341-4657-AB72-B4EEA69D4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With the increasing complexity of design, every design has </a:t>
            </a:r>
            <a:r>
              <a:rPr lang="en-US" b="1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multiple modes </a:t>
            </a:r>
            <a:r>
              <a:rPr lang="en-US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and </a:t>
            </a:r>
            <a:r>
              <a:rPr lang="en-US" b="1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features</a:t>
            </a:r>
            <a:r>
              <a:rPr lang="en-US" b="1" i="0" u="none" strike="noStrike" dirty="0">
                <a:solidFill>
                  <a:srgbClr val="FF82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Knowing the </a:t>
            </a:r>
            <a:r>
              <a:rPr lang="en-US" b="1" dirty="0">
                <a:solidFill>
                  <a:srgbClr val="00B0F0"/>
                </a:solidFill>
                <a:latin typeface="Arial" panose="020B0604020202020204" pitchFamily="34" charset="0"/>
              </a:rPr>
              <a:t>holistic status of project</a:t>
            </a:r>
            <a:r>
              <a:rPr lang="en-US" b="1" dirty="0">
                <a:solidFill>
                  <a:srgbClr val="FF8200"/>
                </a:solidFill>
                <a:latin typeface="Arial" panose="020B0604020202020204" pitchFamily="34" charset="0"/>
              </a:rPr>
              <a:t> </a:t>
            </a:r>
            <a:r>
              <a:rPr lang="en-US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is a very challenging task across different modes.</a:t>
            </a:r>
            <a:r>
              <a:rPr lang="en-US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There will be known failure because of testbench issues, incomplete features, known design &amp; VIP bugs etc. </a:t>
            </a:r>
            <a:r>
              <a:rPr lang="en-US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Filtering these known failure to focus on the real issues is a </a:t>
            </a:r>
            <a:r>
              <a:rPr lang="en-US" b="1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cumbersome job</a:t>
            </a:r>
            <a:r>
              <a:rPr lang="en-US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, often done </a:t>
            </a:r>
            <a:r>
              <a:rPr lang="en-US" b="1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manually</a:t>
            </a:r>
            <a:r>
              <a:rPr lang="en-US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 and </a:t>
            </a:r>
            <a:r>
              <a:rPr lang="en-US" b="1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error prone</a:t>
            </a:r>
            <a:r>
              <a:rPr lang="en-US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. </a:t>
            </a:r>
            <a:r>
              <a:rPr lang="en-US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Need an automated way of managing these failures. </a:t>
            </a:r>
            <a:r>
              <a:rPr lang="en-US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Often regressions are run on cloud (without GUI access). So, need an automated way to replicate top category </a:t>
            </a:r>
            <a:r>
              <a:rPr lang="en-US" b="1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unique failures </a:t>
            </a:r>
            <a:r>
              <a:rPr lang="en-US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after filtering </a:t>
            </a:r>
            <a:r>
              <a:rPr lang="en-US" b="1" i="0" u="none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known failure patterns</a:t>
            </a:r>
            <a:r>
              <a:rPr lang="en-US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. </a:t>
            </a:r>
            <a:endParaRPr lang="en-US" b="0" i="0" dirty="0">
              <a:solidFill>
                <a:srgbClr val="262626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5D7158-82F1-4440-AE72-6B3D904F3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DCA41C-3CE6-4F27-B8DB-BC3A61D51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8894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8F276-5E29-497E-AA61-74D45622E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62626"/>
                </a:solidFill>
                <a:effectLst/>
              </a:rPr>
              <a:t>Auto Failure Re-Creation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5681C-3A3B-4297-8E37-4567D8100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262626"/>
                </a:solidFill>
                <a:effectLst/>
                <a:latin typeface="+mj-lt"/>
              </a:rPr>
              <a:t>After running the script this will run one failure of each type by matching the signature pattern</a:t>
            </a:r>
            <a:r>
              <a:rPr lang="en-US" sz="2400" b="0" i="0" dirty="0">
                <a:solidFill>
                  <a:srgbClr val="262626"/>
                </a:solidFill>
                <a:effectLst/>
                <a:latin typeface="+mj-lt"/>
              </a:rPr>
              <a:t>​</a:t>
            </a:r>
          </a:p>
          <a:p>
            <a:pPr marL="400050" lvl="1" indent="0" fontAlgn="base">
              <a:buNone/>
            </a:pPr>
            <a:r>
              <a:rPr lang="en-US" sz="2000" b="0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$: ls AUTO_RERUN/* -d</a:t>
            </a:r>
            <a:r>
              <a:rPr lang="en-US" sz="2000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marL="400050" lvl="1" indent="0" fontAlgn="base">
              <a:buNone/>
            </a:pPr>
            <a:r>
              <a:rPr lang="en-US" sz="2000" b="0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AUTO_RERUN/run_1816.exp_p_q_is_not_empty__size_1_</a:t>
            </a:r>
            <a:r>
              <a:rPr lang="en-US" sz="2000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marL="400050" lvl="1" indent="0" fontAlgn="base">
              <a:buNone/>
            </a:pPr>
            <a:r>
              <a:rPr lang="en-US" sz="2000" b="0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AUTO_RERUN/run_3742.Register__local_ep_model_h.PCIe_Link_0_local_ep_ip_reg_bank_</a:t>
            </a:r>
            <a:r>
              <a:rPr lang="en-US" sz="2000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marL="400050" lvl="1" indent="0" fontAlgn="base">
              <a:buNone/>
            </a:pPr>
            <a:r>
              <a:rPr lang="en-US" sz="2000" b="0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AUTO_RERUN/run_5497.Assertion_cdn_pcie_hpa_top.u_dut_0.tb_wrap.u_dut_cdnpcie_lin</a:t>
            </a:r>
            <a:r>
              <a:rPr lang="en-US" sz="2000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marL="400050" lvl="1" indent="0" fontAlgn="base">
              <a:buNone/>
            </a:pPr>
            <a:r>
              <a:rPr lang="en-US" sz="2000" b="0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AUTO_RERUN/run_5613.cfg_0_0__RX__NONFATAL_UnsupportedRequest__TL_TLP_vlRxPmDPkg_</a:t>
            </a:r>
            <a:r>
              <a:rPr lang="en-US" sz="2000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1902E2-E88C-4013-89FA-C0C6850AF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869940-D75B-4837-81CA-D028D8846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2939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8F276-5E29-497E-AA61-74D45622E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62626"/>
                </a:solidFill>
                <a:effectLst/>
              </a:rPr>
              <a:t>Auto Failure Re-Creation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5681C-3A3B-4297-8E37-4567D8100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62626"/>
                </a:solidFill>
                <a:latin typeface="+mj-lt"/>
              </a:rPr>
              <a:t>Run Command inside each auto rerun carries the information about the test name, group name &amp; Actual regression log path​</a:t>
            </a:r>
          </a:p>
          <a:p>
            <a:pPr marL="400050" lvl="1" indent="0" fontAlgn="base">
              <a:buNone/>
            </a:pPr>
            <a:r>
              <a:rPr lang="en-US" sz="2100" b="0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$: cat run_1816.exp_p_q_is_not_empty__size_1_/</a:t>
            </a:r>
            <a:r>
              <a:rPr lang="en-US" sz="2100" b="0" i="0" u="none" strike="noStrike" dirty="0" err="1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run_cmd</a:t>
            </a:r>
            <a:r>
              <a:rPr lang="en-US" sz="2100" b="0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100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​</a:t>
            </a:r>
            <a:endParaRPr lang="en-US" sz="2100" b="0" i="0" dirty="0">
              <a:solidFill>
                <a:srgbClr val="262626"/>
              </a:solidFill>
              <a:effectLst/>
              <a:latin typeface="Segoe UI" panose="020B0502040204020203" pitchFamily="34" charset="0"/>
            </a:endParaRPr>
          </a:p>
          <a:p>
            <a:pPr marL="400050" lvl="1" indent="0" fontAlgn="base">
              <a:buNone/>
            </a:pPr>
            <a:r>
              <a:rPr lang="en-US" sz="2100" b="0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##  Regression PATH : /s/scratch02/</a:t>
            </a:r>
            <a:r>
              <a:rPr lang="en-US" sz="2100" b="0" i="0" u="none" strike="noStrike" dirty="0" err="1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pcie</a:t>
            </a:r>
            <a:r>
              <a:rPr lang="en-US" sz="2100" b="0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/</a:t>
            </a:r>
            <a:r>
              <a:rPr lang="en-US" sz="2100" b="0" i="0" u="none" strike="noStrike" dirty="0" err="1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pciedip</a:t>
            </a:r>
            <a:r>
              <a:rPr lang="en-US" sz="2100" b="0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/hpa2_link_top_nightly_rundir/results/</a:t>
            </a:r>
            <a:r>
              <a:rPr lang="en-US" sz="2100" b="0" i="0" u="none" strike="noStrike" dirty="0" err="1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vmanager</a:t>
            </a:r>
            <a:r>
              <a:rPr lang="en-US" sz="2100" b="0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/hpa2_link_top_nightly.pciedip.22_03_01_04_31_00_8748/chain_0/run_1816/local_log.log</a:t>
            </a:r>
            <a:r>
              <a:rPr lang="en-US" sz="2100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​</a:t>
            </a:r>
            <a:endParaRPr lang="en-US" sz="2100" b="0" i="0" dirty="0">
              <a:solidFill>
                <a:srgbClr val="262626"/>
              </a:solidFill>
              <a:effectLst/>
              <a:latin typeface="Segoe UI" panose="020B0502040204020203" pitchFamily="34" charset="0"/>
            </a:endParaRPr>
          </a:p>
          <a:p>
            <a:pPr marL="400050" lvl="1" indent="0" fontAlgn="base">
              <a:buNone/>
            </a:pPr>
            <a:r>
              <a:rPr lang="en-US" sz="2100" b="0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## TEST NAME : </a:t>
            </a:r>
            <a:r>
              <a:rPr lang="en-US" sz="2100" b="0" i="0" u="none" strike="noStrike" dirty="0" err="1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pl_ptm_test</a:t>
            </a:r>
            <a:r>
              <a:rPr lang="en-US" sz="2100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​</a:t>
            </a:r>
            <a:endParaRPr lang="en-US" sz="2100" b="0" i="0" dirty="0">
              <a:solidFill>
                <a:srgbClr val="262626"/>
              </a:solidFill>
              <a:effectLst/>
              <a:latin typeface="Segoe UI" panose="020B0502040204020203" pitchFamily="34" charset="0"/>
            </a:endParaRPr>
          </a:p>
          <a:p>
            <a:pPr marL="400050" lvl="1" indent="0" fontAlgn="base">
              <a:buNone/>
            </a:pPr>
            <a:r>
              <a:rPr lang="en-US" sz="2100" b="0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## GRP NAME : default_hpa_hls_top_ep_128bit_regression_testlist</a:t>
            </a:r>
            <a:r>
              <a:rPr lang="en-US" sz="2100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​</a:t>
            </a:r>
            <a:endParaRPr lang="en-US" sz="2100" b="0" i="0" dirty="0">
              <a:solidFill>
                <a:srgbClr val="262626"/>
              </a:solidFill>
              <a:effectLst/>
              <a:latin typeface="Segoe UI" panose="020B0502040204020203" pitchFamily="34" charset="0"/>
            </a:endParaRPr>
          </a:p>
          <a:p>
            <a:pPr marL="400050" lvl="1" indent="0" fontAlgn="base">
              <a:buNone/>
            </a:pPr>
            <a:r>
              <a:rPr lang="en-US" sz="2100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​</a:t>
            </a:r>
            <a:endParaRPr lang="en-US" sz="2100" b="0" i="0" dirty="0">
              <a:solidFill>
                <a:srgbClr val="262626"/>
              </a:solidFill>
              <a:effectLst/>
              <a:latin typeface="Segoe UI" panose="020B0502040204020203" pitchFamily="34" charset="0"/>
            </a:endParaRPr>
          </a:p>
          <a:p>
            <a:pPr marL="400050" lvl="1" indent="0" fontAlgn="base">
              <a:buNone/>
            </a:pPr>
            <a:r>
              <a:rPr lang="en-US" sz="2100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​</a:t>
            </a:r>
            <a:r>
              <a:rPr lang="en-US" sz="2100" b="0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make  -f $HPAMF  TLBYPASS=1 </a:t>
            </a:r>
            <a:r>
              <a:rPr lang="en-US" sz="2100" b="1" i="0" u="none" strike="noStrike" dirty="0">
                <a:solidFill>
                  <a:srgbClr val="0070C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UVM_VERBOSITY=UVM_DEBUG </a:t>
            </a:r>
            <a:r>
              <a:rPr lang="en-US" sz="2100" b="0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TEST=</a:t>
            </a:r>
            <a:r>
              <a:rPr lang="en-US" sz="2100" b="0" i="0" u="none" strike="noStrike" dirty="0" err="1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cdn_pcie_cxl_base_test</a:t>
            </a:r>
            <a:r>
              <a:rPr lang="en-US" sz="2100" b="0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400050" lvl="1" indent="0" fontAlgn="base">
              <a:buNone/>
            </a:pPr>
            <a:r>
              <a:rPr lang="en-US" sz="2100" b="0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VM_SEED_MODE=1 SEED=989410900 COV=0 CONFIG=hpa2_ga_config CUSTOMER_CONFIG=default TB_MODE=DUT_VIP run</a:t>
            </a:r>
            <a:r>
              <a:rPr lang="en-US" sz="2100" b="1" i="0" u="none" strike="noStrike" dirty="0">
                <a:solidFill>
                  <a:srgbClr val="0070C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 DUMP=1 TRACE=1  </a:t>
            </a:r>
            <a:r>
              <a:rPr lang="en-US" sz="2100" b="0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RAND_CFG=1 CFG_POLICY=cdn_pcie_strap_128bit_random_policy INITIAL_BRINGUP_CONSTR=1 IDE=0 REGR_RUN_ARGS="   +ALL_TRAFFIC=1 " </a:t>
            </a:r>
            <a:endParaRPr lang="en-US" sz="2100" b="0" i="0" dirty="0">
              <a:solidFill>
                <a:srgbClr val="262626"/>
              </a:solidFill>
              <a:effectLst/>
              <a:latin typeface="Segoe UI" panose="020B0502040204020203" pitchFamily="34" charset="0"/>
            </a:endParaRPr>
          </a:p>
          <a:p>
            <a:pPr marL="400050" lvl="1" indent="0" fontAlgn="base">
              <a:buNone/>
            </a:pPr>
            <a:r>
              <a:rPr lang="en-US" sz="2000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1902E2-E88C-4013-89FA-C0C6850AF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869940-D75B-4837-81CA-D028D8846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1879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68A2E-58DE-4CBB-96E1-772B31947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Conclusion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0B9E0-A729-415E-963C-85DA8F369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81100"/>
            <a:ext cx="10972800" cy="4914900"/>
          </a:xfrm>
        </p:spPr>
        <p:txBody>
          <a:bodyPr>
            <a:no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262626"/>
                </a:solidFill>
                <a:effectLst/>
                <a:latin typeface="+mj-lt"/>
              </a:rPr>
              <a:t>Smartly Structured</a:t>
            </a:r>
            <a:r>
              <a:rPr lang="en-US" sz="2400" b="1" i="0" u="none" strike="noStrike" dirty="0">
                <a:solidFill>
                  <a:srgbClr val="172B4D"/>
                </a:solidFill>
                <a:effectLst/>
                <a:latin typeface="+mj-lt"/>
              </a:rPr>
              <a:t> </a:t>
            </a:r>
            <a:r>
              <a:rPr lang="en-US" sz="2400" b="0" i="0" u="none" strike="noStrike" dirty="0">
                <a:solidFill>
                  <a:srgbClr val="262626"/>
                </a:solidFill>
                <a:effectLst/>
                <a:latin typeface="+mj-lt"/>
              </a:rPr>
              <a:t> VSIF:</a:t>
            </a:r>
            <a:r>
              <a:rPr lang="en-US" sz="2400" b="0" i="0" dirty="0">
                <a:solidFill>
                  <a:srgbClr val="262626"/>
                </a:solidFill>
                <a:effectLst/>
                <a:latin typeface="+mj-lt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262626"/>
                </a:solidFill>
                <a:effectLst/>
                <a:latin typeface="+mj-lt"/>
              </a:rPr>
              <a:t>Organizes the regression framework for daily Triage.</a:t>
            </a:r>
            <a:r>
              <a:rPr lang="en-US" sz="2000" b="0" i="0" dirty="0">
                <a:solidFill>
                  <a:srgbClr val="262626"/>
                </a:solidFill>
                <a:effectLst/>
                <a:latin typeface="+mj-lt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262626"/>
                </a:solidFill>
                <a:effectLst/>
                <a:latin typeface="+mj-lt"/>
              </a:rPr>
              <a:t>Avoids missing a feature across various modes of the design.</a:t>
            </a:r>
            <a:r>
              <a:rPr lang="en-US" sz="2000" b="0" i="0" dirty="0">
                <a:solidFill>
                  <a:srgbClr val="262626"/>
                </a:solidFill>
                <a:effectLst/>
                <a:latin typeface="+mj-lt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262626"/>
                </a:solidFill>
                <a:effectLst/>
                <a:latin typeface="+mj-lt"/>
              </a:rPr>
              <a:t>One can see the health of each feature across various modes.</a:t>
            </a:r>
            <a:r>
              <a:rPr lang="en-US" sz="2000" b="0" i="0" dirty="0">
                <a:solidFill>
                  <a:srgbClr val="262626"/>
                </a:solidFill>
                <a:effectLst/>
                <a:latin typeface="+mj-lt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262626"/>
                </a:solidFill>
                <a:effectLst/>
                <a:latin typeface="+mj-lt"/>
              </a:rPr>
              <a:t>KIT Script: </a:t>
            </a:r>
            <a:r>
              <a:rPr lang="en-US" sz="2400" b="0" i="0" dirty="0">
                <a:solidFill>
                  <a:srgbClr val="262626"/>
                </a:solidFill>
                <a:effectLst/>
                <a:latin typeface="+mj-lt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262626"/>
                </a:solidFill>
                <a:effectLst/>
                <a:latin typeface="+mj-lt"/>
              </a:rPr>
              <a:t>This filters out the noise in the regression result automatically.</a:t>
            </a:r>
            <a:r>
              <a:rPr lang="en-US" sz="2000" b="0" i="0" dirty="0">
                <a:solidFill>
                  <a:srgbClr val="262626"/>
                </a:solidFill>
                <a:effectLst/>
                <a:latin typeface="+mj-lt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262626"/>
                </a:solidFill>
                <a:effectLst/>
                <a:latin typeface="+mj-lt"/>
              </a:rPr>
              <a:t>As the filtering is done by the script so it no more manual, time consuming or error prone. </a:t>
            </a:r>
            <a:r>
              <a:rPr lang="en-US" sz="2000" b="0" i="0" dirty="0">
                <a:solidFill>
                  <a:srgbClr val="262626"/>
                </a:solidFill>
                <a:effectLst/>
                <a:latin typeface="+mj-lt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262626"/>
                </a:solidFill>
                <a:effectLst/>
                <a:latin typeface="+mj-lt"/>
              </a:rPr>
              <a:t>Auto Failure Rerun:</a:t>
            </a:r>
            <a:r>
              <a:rPr lang="en-US" sz="2400" b="0" i="0" dirty="0">
                <a:solidFill>
                  <a:srgbClr val="262626"/>
                </a:solidFill>
                <a:effectLst/>
                <a:latin typeface="+mj-lt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200" b="0" i="0" u="none" strike="noStrike" dirty="0">
                <a:solidFill>
                  <a:srgbClr val="262626"/>
                </a:solidFill>
                <a:effectLst/>
                <a:latin typeface="+mj-lt"/>
              </a:rPr>
              <a:t>This eases out the chores for each verification engineer</a:t>
            </a:r>
            <a:r>
              <a:rPr lang="en-US" sz="2200" b="0" i="0" dirty="0">
                <a:solidFill>
                  <a:srgbClr val="262626"/>
                </a:solidFill>
                <a:effectLst/>
                <a:latin typeface="+mj-lt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200" b="0" i="0" u="none" strike="noStrike" dirty="0">
                <a:solidFill>
                  <a:srgbClr val="262626"/>
                </a:solidFill>
                <a:effectLst/>
                <a:latin typeface="+mj-lt"/>
              </a:rPr>
              <a:t>Now instead of assigning a failure signature, one will get dump &amp; log of failing scenario</a:t>
            </a:r>
            <a:r>
              <a:rPr lang="en-US" sz="2200" b="0" i="0" dirty="0">
                <a:solidFill>
                  <a:srgbClr val="262626"/>
                </a:solidFill>
                <a:effectLst/>
                <a:latin typeface="+mj-lt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200" b="0" i="0" u="none" strike="noStrike" dirty="0">
                <a:solidFill>
                  <a:srgbClr val="262626"/>
                </a:solidFill>
                <a:effectLst/>
                <a:latin typeface="+mj-lt"/>
              </a:rPr>
              <a:t>Increases the focus &amp; productivity of the team </a:t>
            </a:r>
            <a:r>
              <a:rPr lang="en-US" b="0" i="0" dirty="0">
                <a:solidFill>
                  <a:srgbClr val="262626"/>
                </a:solidFill>
                <a:effectLst/>
                <a:latin typeface="+mj-lt"/>
              </a:rPr>
              <a:t>​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203B4C-9448-433C-9BEE-BB3DF0C42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45E00F-4A82-408C-9586-E9E1C852C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764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14400" y="2438400"/>
            <a:ext cx="10363200" cy="1470025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5E42E-4977-4A8A-B12B-4E56352D0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62626"/>
                </a:solidFill>
                <a:latin typeface="Arial" panose="020B0604020202020204" pitchFamily="34" charset="0"/>
              </a:rPr>
              <a:t>Proposed Solution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F4F32F-114F-495B-87F1-79CE2F8FB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AF6CBF-700B-419B-BBBA-65DF7094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D18047C-14BC-4CCB-B92F-3439172A7C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2275" y="1600200"/>
            <a:ext cx="8807450" cy="447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479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6847B-F7E2-452B-8D10-FBC25EC7D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Holistic Status of Project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AB842-29A4-43F4-BF0E-000CB31C9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600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Verification team's biggest effort goes in making sure that the existing status remains intact while making progress on the new features</a:t>
            </a:r>
            <a:r>
              <a:rPr lang="en-US" sz="2600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600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Conventional way is to check regression status along with the functional coverage. </a:t>
            </a:r>
            <a:r>
              <a:rPr lang="en-US" sz="2600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600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However functional coverage enabled regression has a few drawbacks.</a:t>
            </a:r>
            <a:endParaRPr lang="en-US" sz="2600" b="0" i="0" dirty="0">
              <a:solidFill>
                <a:srgbClr val="262626"/>
              </a:solidFill>
              <a:effectLst/>
              <a:latin typeface="Arial" panose="020B0604020202020204" pitchFamily="34" charset="0"/>
            </a:endParaRP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200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Longer regression run time (usually takes couple of days)</a:t>
            </a:r>
            <a:r>
              <a:rPr lang="en-US" sz="2200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200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~4x scratch area compared to non-coverage enabled regression</a:t>
            </a:r>
            <a:r>
              <a:rPr lang="en-US" sz="2200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200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Often run into issues like coverage merge not happening properly</a:t>
            </a:r>
            <a:endParaRPr lang="en-US" sz="2200" b="0" i="0" dirty="0">
              <a:solidFill>
                <a:srgbClr val="262626"/>
              </a:solidFill>
              <a:effectLst/>
              <a:latin typeface="Arial" panose="020B0604020202020204" pitchFamily="34" charset="0"/>
            </a:endParaRPr>
          </a:p>
          <a:p>
            <a:r>
              <a:rPr lang="en-US" sz="2600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On the other side we still want to know the latest status of the design 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262626"/>
                </a:solidFill>
                <a:latin typeface="Arial" panose="020B0604020202020204" pitchFamily="34" charset="0"/>
              </a:rPr>
              <a:t>Across different modes &amp; features supported by design​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262626"/>
                </a:solidFill>
                <a:latin typeface="Arial" panose="020B0604020202020204" pitchFamily="34" charset="0"/>
              </a:rPr>
              <a:t>Ensure that there is no breakage in the matured modes &amp; features</a:t>
            </a:r>
          </a:p>
          <a:p>
            <a:endParaRPr lang="en-US" sz="2600" b="0" i="0" dirty="0">
              <a:solidFill>
                <a:srgbClr val="262626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18C682-42A0-43DC-930A-6F942F491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B208EF-055E-4987-954F-118C547ED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25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17E52-F801-499D-A814-BB40AA28F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Holistic Status of Project : </a:t>
            </a:r>
            <a:r>
              <a:rPr lang="en-US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Smartly Structured</a:t>
            </a:r>
            <a:r>
              <a:rPr lang="en-US" b="1" i="0" u="none" strike="noStrike" dirty="0">
                <a:solidFill>
                  <a:srgbClr val="172B4D"/>
                </a:solidFill>
                <a:effectLst/>
                <a:latin typeface="-apple-system"/>
              </a:rPr>
              <a:t> </a:t>
            </a:r>
            <a:r>
              <a:rPr lang="en-US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VSIF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ABC18-6F6A-4010-BD16-B4EAB7A29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To overcome this, we organized the VSIF’s smartly with common random test list</a:t>
            </a:r>
            <a:r>
              <a:rPr lang="en-US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Each Major Feature became a random test </a:t>
            </a:r>
            <a:endParaRPr lang="en-US" b="0" i="0" dirty="0">
              <a:solidFill>
                <a:srgbClr val="262626"/>
              </a:solidFill>
              <a:effectLst/>
              <a:latin typeface="Arial" panose="020B0604020202020204" pitchFamily="34" charset="0"/>
            </a:endParaRP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All random tests are mode agnostic</a:t>
            </a:r>
            <a:r>
              <a:rPr lang="en-US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All tests are kept in a common test list</a:t>
            </a:r>
            <a:endParaRPr lang="en-US" b="0" i="0" dirty="0">
              <a:solidFill>
                <a:srgbClr val="262626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Each Major Mode of the design became a group</a:t>
            </a:r>
            <a:r>
              <a:rPr lang="en-US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Inside each group we call the same random test list</a:t>
            </a:r>
            <a:endParaRPr lang="en-US" b="0" i="0" dirty="0">
              <a:solidFill>
                <a:srgbClr val="262626"/>
              </a:solidFill>
              <a:effectLst/>
              <a:latin typeface="Arial" panose="020B0604020202020204" pitchFamily="34" charset="0"/>
            </a:endParaRPr>
          </a:p>
          <a:p>
            <a:r>
              <a:rPr lang="en-US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With this restructuring, a glance of regression we get a holistic picture of design health across various modes and features</a:t>
            </a:r>
          </a:p>
          <a:p>
            <a:r>
              <a:rPr lang="en-US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Agnostic of coverage or non-coverage regression</a:t>
            </a:r>
          </a:p>
          <a:p>
            <a:pPr lvl="1"/>
            <a:r>
              <a:rPr lang="en-US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Save time by running non-coverage enabled regression &amp; still get overall health of the project 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3F2C38-147E-4805-87C7-3D371E4CC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4D57E0-616F-482E-8BA0-2E212D32D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41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E9DF6-75EF-453E-A208-DDEF4F18A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Holistic Status of Project : </a:t>
            </a:r>
            <a:r>
              <a:rPr lang="en-US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Smartly Structured</a:t>
            </a:r>
            <a:r>
              <a:rPr lang="en-US" b="1" i="0" u="none" strike="noStrike" dirty="0">
                <a:solidFill>
                  <a:srgbClr val="172B4D"/>
                </a:solidFill>
                <a:effectLst/>
                <a:latin typeface="-apple-system"/>
              </a:rPr>
              <a:t> </a:t>
            </a:r>
            <a:r>
              <a:rPr lang="en-US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VSIF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0F14A5-9EE6-4248-B4CA-D259E25B2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81D2D7-E3DC-4E36-889C-553CB3657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C5A3424-EEB9-4D05-8561-E9377D10FF2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47800"/>
            <a:ext cx="9525000" cy="3425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A4195D3-1E9E-454D-A480-E2F7FFB6C705}"/>
              </a:ext>
            </a:extLst>
          </p:cNvPr>
          <p:cNvSpPr txBox="1"/>
          <p:nvPr/>
        </p:nvSpPr>
        <p:spPr>
          <a:xfrm>
            <a:off x="1091282" y="4968287"/>
            <a:ext cx="9780836" cy="11326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262626"/>
                </a:solidFill>
                <a:latin typeface="Arial" panose="020B0604020202020204" pitchFamily="34" charset="0"/>
                <a:cs typeface="+mn-cs"/>
              </a:rPr>
              <a:t>Each </a:t>
            </a:r>
            <a:r>
              <a:rPr lang="en-US" sz="2600" dirty="0">
                <a:solidFill>
                  <a:srgbClr val="00B0F0"/>
                </a:solidFill>
                <a:latin typeface="Arial" panose="020B0604020202020204" pitchFamily="34" charset="0"/>
                <a:cs typeface="+mn-cs"/>
              </a:rPr>
              <a:t>group </a:t>
            </a:r>
            <a:r>
              <a:rPr lang="en-US" sz="2600" dirty="0">
                <a:solidFill>
                  <a:srgbClr val="262626"/>
                </a:solidFill>
                <a:latin typeface="Arial" panose="020B0604020202020204" pitchFamily="34" charset="0"/>
                <a:cs typeface="+mn-cs"/>
              </a:rPr>
              <a:t>here represent </a:t>
            </a:r>
            <a:r>
              <a:rPr lang="en-US" sz="2600" dirty="0">
                <a:solidFill>
                  <a:srgbClr val="00B0F0"/>
                </a:solidFill>
                <a:latin typeface="Arial" panose="020B0604020202020204" pitchFamily="34" charset="0"/>
                <a:cs typeface="+mn-cs"/>
              </a:rPr>
              <a:t>one major mode </a:t>
            </a:r>
            <a:r>
              <a:rPr lang="en-US" sz="2600" dirty="0">
                <a:solidFill>
                  <a:srgbClr val="262626"/>
                </a:solidFill>
                <a:latin typeface="Arial" panose="020B0604020202020204" pitchFamily="34" charset="0"/>
                <a:cs typeface="+mn-cs"/>
              </a:rPr>
              <a:t>of the design​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262626"/>
                </a:solidFill>
                <a:latin typeface="Arial" panose="020B0604020202020204" pitchFamily="34" charset="0"/>
                <a:cs typeface="+mn-cs"/>
              </a:rPr>
              <a:t>Just by looking at this </a:t>
            </a:r>
            <a:r>
              <a:rPr lang="en-US" sz="2600" dirty="0">
                <a:solidFill>
                  <a:srgbClr val="00B0F0"/>
                </a:solidFill>
                <a:latin typeface="Arial" panose="020B0604020202020204" pitchFamily="34" charset="0"/>
                <a:cs typeface="+mn-cs"/>
              </a:rPr>
              <a:t>regression status </a:t>
            </a:r>
            <a:r>
              <a:rPr lang="en-US" sz="2600" dirty="0">
                <a:solidFill>
                  <a:srgbClr val="262626"/>
                </a:solidFill>
                <a:latin typeface="Arial" panose="020B0604020202020204" pitchFamily="34" charset="0"/>
                <a:cs typeface="+mn-cs"/>
              </a:rPr>
              <a:t>we can identify which mode</a:t>
            </a:r>
            <a:r>
              <a:rPr lang="en-US" sz="2600" dirty="0">
                <a:solidFill>
                  <a:srgbClr val="00B0F0"/>
                </a:solidFill>
                <a:latin typeface="Arial" panose="020B0604020202020204" pitchFamily="34" charset="0"/>
                <a:cs typeface="+mn-cs"/>
              </a:rPr>
              <a:t> requires attention</a:t>
            </a:r>
            <a:r>
              <a:rPr lang="en-US" sz="2600" dirty="0">
                <a:solidFill>
                  <a:srgbClr val="262626"/>
                </a:solidFill>
                <a:latin typeface="Arial" panose="020B0604020202020204" pitchFamily="34" charset="0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9796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E9DF6-75EF-453E-A208-DDEF4F18A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Holistic Status of Project : </a:t>
            </a:r>
            <a:r>
              <a:rPr lang="en-US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Smartly Structured</a:t>
            </a:r>
            <a:r>
              <a:rPr lang="en-US" b="1" i="0" u="none" strike="noStrike" dirty="0">
                <a:solidFill>
                  <a:srgbClr val="172B4D"/>
                </a:solidFill>
                <a:effectLst/>
                <a:latin typeface="-apple-system"/>
              </a:rPr>
              <a:t> </a:t>
            </a:r>
            <a:r>
              <a:rPr lang="en-US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VSIF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0F14A5-9EE6-4248-B4CA-D259E25B2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81D2D7-E3DC-4E36-889C-553CB3657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4195D3-1E9E-454D-A480-E2F7FFB6C705}"/>
              </a:ext>
            </a:extLst>
          </p:cNvPr>
          <p:cNvSpPr txBox="1"/>
          <p:nvPr/>
        </p:nvSpPr>
        <p:spPr>
          <a:xfrm>
            <a:off x="1091282" y="4968287"/>
            <a:ext cx="9780836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262626"/>
                </a:solidFill>
                <a:latin typeface="Arial" panose="020B0604020202020204" pitchFamily="34" charset="0"/>
                <a:cs typeface="+mn-cs"/>
              </a:rPr>
              <a:t>Each </a:t>
            </a:r>
            <a:r>
              <a:rPr lang="en-US" sz="2600" dirty="0">
                <a:solidFill>
                  <a:srgbClr val="00B0F0"/>
                </a:solidFill>
                <a:latin typeface="Arial" panose="020B0604020202020204" pitchFamily="34" charset="0"/>
                <a:cs typeface="+mn-cs"/>
              </a:rPr>
              <a:t>test</a:t>
            </a:r>
            <a:r>
              <a:rPr lang="en-US" sz="2600" dirty="0">
                <a:solidFill>
                  <a:srgbClr val="262626"/>
                </a:solidFill>
                <a:latin typeface="Arial" panose="020B0604020202020204" pitchFamily="34" charset="0"/>
                <a:cs typeface="+mn-cs"/>
              </a:rPr>
              <a:t> inside the group represent </a:t>
            </a:r>
            <a:r>
              <a:rPr lang="en-US" sz="2600" dirty="0">
                <a:solidFill>
                  <a:srgbClr val="00B0F0"/>
                </a:solidFill>
                <a:latin typeface="Arial" panose="020B0604020202020204" pitchFamily="34" charset="0"/>
                <a:cs typeface="+mn-cs"/>
              </a:rPr>
              <a:t>one feature </a:t>
            </a:r>
            <a:r>
              <a:rPr lang="en-US" sz="2600" dirty="0">
                <a:solidFill>
                  <a:srgbClr val="262626"/>
                </a:solidFill>
                <a:latin typeface="Arial" panose="020B0604020202020204" pitchFamily="34" charset="0"/>
                <a:cs typeface="+mn-cs"/>
              </a:rPr>
              <a:t>of the design​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262626"/>
                </a:solidFill>
                <a:latin typeface="Arial" panose="020B0604020202020204" pitchFamily="34" charset="0"/>
                <a:cs typeface="+mn-cs"/>
              </a:rPr>
              <a:t>Again, here just by looking at </a:t>
            </a:r>
            <a:r>
              <a:rPr lang="en-US" sz="2600" dirty="0">
                <a:solidFill>
                  <a:srgbClr val="00B0F0"/>
                </a:solidFill>
                <a:latin typeface="Arial" panose="020B0604020202020204" pitchFamily="34" charset="0"/>
                <a:cs typeface="+mn-cs"/>
              </a:rPr>
              <a:t>regression status </a:t>
            </a:r>
            <a:r>
              <a:rPr lang="en-US" sz="2600" dirty="0">
                <a:solidFill>
                  <a:srgbClr val="262626"/>
                </a:solidFill>
                <a:latin typeface="Arial" panose="020B0604020202020204" pitchFamily="34" charset="0"/>
                <a:cs typeface="+mn-cs"/>
              </a:rPr>
              <a:t>we can identify which feature </a:t>
            </a:r>
            <a:r>
              <a:rPr lang="en-US" sz="2600" dirty="0">
                <a:solidFill>
                  <a:srgbClr val="00B0F0"/>
                </a:solidFill>
                <a:latin typeface="Arial" panose="020B0604020202020204" pitchFamily="34" charset="0"/>
                <a:cs typeface="+mn-cs"/>
              </a:rPr>
              <a:t>requires attention</a:t>
            </a:r>
            <a:r>
              <a:rPr lang="en-US" sz="2600" dirty="0">
                <a:solidFill>
                  <a:srgbClr val="262626"/>
                </a:solidFill>
                <a:latin typeface="Arial" panose="020B0604020202020204" pitchFamily="34" charset="0"/>
                <a:cs typeface="+mn-cs"/>
              </a:rPr>
              <a:t>. 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69EC18AB-7BE5-444D-81A1-BAB0BB0787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782" y="1469585"/>
            <a:ext cx="9780836" cy="350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0415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C3F2D-A488-4DB5-A554-B762BDB68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Smart Data Mining: Known Issue Tracker(KIT)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1D2C0-23F1-44FF-91C2-A804BCB75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At any point of time there will be known failures in regression</a:t>
            </a:r>
            <a:r>
              <a:rPr lang="en-US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Testbench weakness</a:t>
            </a:r>
            <a:r>
              <a:rPr lang="en-US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​, </a:t>
            </a:r>
            <a:r>
              <a:rPr lang="en-US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RTL &amp; VIP bugs, Incomplete RTL feature, Tool issues </a:t>
            </a:r>
            <a:r>
              <a:rPr lang="en-US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Usually, these failures are managed manually</a:t>
            </a:r>
            <a:r>
              <a:rPr lang="en-US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Its cumbersome,</a:t>
            </a:r>
            <a:r>
              <a:rPr lang="en-US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error prone and time-consuming process</a:t>
            </a:r>
            <a:r>
              <a:rPr lang="en-US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We solved this problem by developing a Python script</a:t>
            </a:r>
            <a:r>
              <a:rPr lang="en-US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It is </a:t>
            </a:r>
            <a:r>
              <a:rPr lang="en-US" b="1" i="0" u="none" strike="noStrike" dirty="0">
                <a:solidFill>
                  <a:srgbClr val="00A376"/>
                </a:solidFill>
                <a:effectLst/>
                <a:latin typeface="Arial" panose="020B0604020202020204" pitchFamily="34" charset="0"/>
              </a:rPr>
              <a:t>tightly integrated with </a:t>
            </a:r>
            <a:r>
              <a:rPr lang="en-US" b="1" i="0" u="none" strike="noStrike" dirty="0" err="1">
                <a:solidFill>
                  <a:srgbClr val="00A376"/>
                </a:solidFill>
                <a:effectLst/>
                <a:latin typeface="Arial" panose="020B0604020202020204" pitchFamily="34" charset="0"/>
              </a:rPr>
              <a:t>vManger</a:t>
            </a:r>
            <a:r>
              <a:rPr lang="en-US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It </a:t>
            </a:r>
            <a:r>
              <a:rPr lang="en-US" b="1" i="0" u="none" strike="noStrike" dirty="0">
                <a:solidFill>
                  <a:srgbClr val="00A376"/>
                </a:solidFill>
                <a:effectLst/>
                <a:latin typeface="Arial" panose="020B0604020202020204" pitchFamily="34" charset="0"/>
              </a:rPr>
              <a:t>filters out the known failures </a:t>
            </a:r>
            <a:r>
              <a:rPr lang="en-US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from the regression result </a:t>
            </a:r>
            <a:r>
              <a:rPr lang="en-US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It is plugged-in inside Jenkins regression setup </a:t>
            </a:r>
            <a:r>
              <a:rPr lang="en-US" b="0" i="0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It populates all the information </a:t>
            </a:r>
            <a:r>
              <a:rPr lang="en-US" b="1" i="0" u="none" strike="noStrike" dirty="0">
                <a:solidFill>
                  <a:srgbClr val="00A376"/>
                </a:solidFill>
                <a:effectLst/>
                <a:latin typeface="Arial" panose="020B0604020202020204" pitchFamily="34" charset="0"/>
              </a:rPr>
              <a:t>automatically </a:t>
            </a:r>
            <a:r>
              <a:rPr lang="en-US" b="0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after regression completion</a:t>
            </a:r>
            <a:endParaRPr lang="en-US" b="0" i="0" dirty="0">
              <a:solidFill>
                <a:srgbClr val="262626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6C36BA-ED4A-4389-AFD3-CAEF9FEF9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9C7231-CFD2-4F62-8B05-EF5D5F0F9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585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4DEAC-F633-4962-8D5C-FE22FCE1A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i="0" dirty="0">
                <a:solidFill>
                  <a:srgbClr val="262626"/>
                </a:solidFill>
                <a:effectLst/>
              </a:rPr>
              <a:t>Smart Data Mining: Structured Known issue list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9F03B91-A07A-468B-B3E8-5ACAF5D19E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4262031"/>
              </p:ext>
            </p:extLst>
          </p:nvPr>
        </p:nvGraphicFramePr>
        <p:xfrm>
          <a:off x="1066800" y="1173153"/>
          <a:ext cx="10058399" cy="4211452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val="92423295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81547473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91488153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42738712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568447313"/>
                    </a:ext>
                  </a:extLst>
                </a:gridCol>
                <a:gridCol w="3573167">
                  <a:extLst>
                    <a:ext uri="{9D8B030D-6E8A-4147-A177-3AD203B41FA5}">
                      <a16:colId xmlns:a16="http://schemas.microsoft.com/office/drawing/2014/main" val="2522478500"/>
                    </a:ext>
                  </a:extLst>
                </a:gridCol>
                <a:gridCol w="1151232">
                  <a:extLst>
                    <a:ext uri="{9D8B030D-6E8A-4147-A177-3AD203B41FA5}">
                      <a16:colId xmlns:a16="http://schemas.microsoft.com/office/drawing/2014/main" val="3203109340"/>
                    </a:ext>
                  </a:extLst>
                </a:gridCol>
              </a:tblGrid>
              <a:tr h="744302">
                <a:tc>
                  <a:txBody>
                    <a:bodyPr/>
                    <a:lstStyle/>
                    <a:p>
                      <a:pPr algn="l" rtl="0" fontAlgn="auto"/>
                      <a:r>
                        <a:rPr lang="en-US" sz="1800" b="1" i="0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​</a:t>
                      </a:r>
                      <a:br>
                        <a:rPr lang="en-US" sz="1800" b="1" i="0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</a:br>
                      <a:r>
                        <a:rPr lang="en-US" sz="1800" b="1" i="0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​</a:t>
                      </a:r>
                    </a:p>
                  </a:txBody>
                  <a:tcPr marL="24042" marR="24042" marT="12021" marB="12021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78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1" i="0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TEST_NAME​</a:t>
                      </a:r>
                    </a:p>
                  </a:txBody>
                  <a:tcPr marL="24042" marR="24042" marT="12021" marB="12021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78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1" i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GRP_NAME​</a:t>
                      </a:r>
                    </a:p>
                  </a:txBody>
                  <a:tcPr marL="24042" marR="24042" marT="12021" marB="12021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78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1" i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TEST_STATUS​</a:t>
                      </a:r>
                    </a:p>
                  </a:txBody>
                  <a:tcPr marL="24042" marR="24042" marT="12021" marB="12021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78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1" i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RUN_DIR​</a:t>
                      </a:r>
                    </a:p>
                  </a:txBody>
                  <a:tcPr marL="24042" marR="24042" marT="12021" marB="12021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78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1" i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FIRST_FAILURE_DESC​</a:t>
                      </a:r>
                    </a:p>
                  </a:txBody>
                  <a:tcPr marL="24042" marR="24042" marT="12021" marB="12021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78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1" i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ANALYSIS​</a:t>
                      </a:r>
                    </a:p>
                  </a:txBody>
                  <a:tcPr marL="24042" marR="24042" marT="12021" marB="12021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7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510585"/>
                  </a:ext>
                </a:extLst>
              </a:tr>
              <a:tr h="631588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>
                          <a:solidFill>
                            <a:srgbClr val="262626"/>
                          </a:solidFill>
                          <a:effectLst/>
                          <a:latin typeface="+mj-lt"/>
                        </a:rPr>
                        <a:t>1​</a:t>
                      </a:r>
                    </a:p>
                  </a:txBody>
                  <a:tcPr marL="24042" marR="24042" marT="12021" marB="12021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6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 dirty="0" err="1">
                          <a:solidFill>
                            <a:srgbClr val="262626"/>
                          </a:solidFill>
                          <a:effectLst/>
                          <a:latin typeface="+mj-lt"/>
                        </a:rPr>
                        <a:t>alltraffic_link_flr_test_wo_traffic</a:t>
                      </a:r>
                      <a:r>
                        <a:rPr lang="en-US" sz="1800" b="0" i="0" dirty="0">
                          <a:solidFill>
                            <a:srgbClr val="262626"/>
                          </a:solidFill>
                          <a:effectLst/>
                          <a:latin typeface="+mj-lt"/>
                        </a:rPr>
                        <a:t>​</a:t>
                      </a:r>
                    </a:p>
                  </a:txBody>
                  <a:tcPr marL="24042" marR="24042" marT="12021" marB="12021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6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>
                          <a:solidFill>
                            <a:srgbClr val="262626"/>
                          </a:solidFill>
                          <a:effectLst/>
                          <a:latin typeface="+mj-lt"/>
                        </a:rPr>
                        <a:t>ALL​</a:t>
                      </a:r>
                    </a:p>
                  </a:txBody>
                  <a:tcPr marL="24042" marR="24042" marT="12021" marB="12021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6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 dirty="0">
                          <a:solidFill>
                            <a:srgbClr val="262626"/>
                          </a:solidFill>
                          <a:effectLst/>
                          <a:latin typeface="+mj-lt"/>
                        </a:rPr>
                        <a:t>FAIL​</a:t>
                      </a:r>
                    </a:p>
                  </a:txBody>
                  <a:tcPr marL="24042" marR="24042" marT="12021" marB="12021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6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>
                          <a:solidFill>
                            <a:srgbClr val="262626"/>
                          </a:solidFill>
                          <a:effectLst/>
                          <a:latin typeface="+mj-lt"/>
                        </a:rPr>
                        <a:t>run_3686​</a:t>
                      </a:r>
                    </a:p>
                  </a:txBody>
                  <a:tcPr marL="24042" marR="24042" marT="12021" marB="12021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6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it-IT" sz="1800" b="0" i="0">
                          <a:solidFill>
                            <a:srgbClr val="262626"/>
                          </a:solidFill>
                          <a:effectLst/>
                          <a:latin typeface="+mj-lt"/>
                        </a:rPr>
                        <a:t>inconsistent_internal_data_structure_in_pciecfg.cpp_24626_pc​</a:t>
                      </a:r>
                    </a:p>
                  </a:txBody>
                  <a:tcPr marL="24042" marR="24042" marT="12021" marB="12021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6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 dirty="0">
                          <a:solidFill>
                            <a:srgbClr val="262626"/>
                          </a:solidFill>
                          <a:effectLst/>
                          <a:latin typeface="+mj-lt"/>
                        </a:rPr>
                        <a:t>VIPSR_5544331​</a:t>
                      </a:r>
                    </a:p>
                  </a:txBody>
                  <a:tcPr marL="24042" marR="24042" marT="12021" marB="12021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6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13273"/>
                  </a:ext>
                </a:extLst>
              </a:tr>
              <a:tr h="55581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>
                          <a:solidFill>
                            <a:srgbClr val="262626"/>
                          </a:solidFill>
                          <a:effectLst/>
                          <a:latin typeface="+mj-lt"/>
                        </a:rPr>
                        <a:t>2​</a:t>
                      </a:r>
                    </a:p>
                  </a:txBody>
                  <a:tcPr marL="24042" marR="24042" marT="12021" marB="12021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 dirty="0" err="1">
                          <a:solidFill>
                            <a:srgbClr val="262626"/>
                          </a:solidFill>
                          <a:effectLst/>
                          <a:latin typeface="+mj-lt"/>
                        </a:rPr>
                        <a:t>alltraffic_linkdown_test_with_traffic</a:t>
                      </a:r>
                      <a:r>
                        <a:rPr lang="en-US" sz="1800" b="0" i="0" dirty="0">
                          <a:solidFill>
                            <a:srgbClr val="262626"/>
                          </a:solidFill>
                          <a:effectLst/>
                          <a:latin typeface="+mj-lt"/>
                        </a:rPr>
                        <a:t>​</a:t>
                      </a:r>
                    </a:p>
                  </a:txBody>
                  <a:tcPr marL="24042" marR="24042" marT="12021" marB="12021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 dirty="0">
                          <a:solidFill>
                            <a:srgbClr val="262626"/>
                          </a:solidFill>
                          <a:effectLst/>
                          <a:latin typeface="+mj-lt"/>
                        </a:rPr>
                        <a:t>ALL​</a:t>
                      </a:r>
                    </a:p>
                  </a:txBody>
                  <a:tcPr marL="24042" marR="24042" marT="12021" marB="12021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 dirty="0">
                          <a:solidFill>
                            <a:srgbClr val="262626"/>
                          </a:solidFill>
                          <a:effectLst/>
                          <a:latin typeface="+mj-lt"/>
                        </a:rPr>
                        <a:t>FAIL​</a:t>
                      </a:r>
                    </a:p>
                  </a:txBody>
                  <a:tcPr marL="24042" marR="24042" marT="12021" marB="12021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 dirty="0">
                          <a:solidFill>
                            <a:srgbClr val="262626"/>
                          </a:solidFill>
                          <a:effectLst/>
                          <a:latin typeface="+mj-lt"/>
                        </a:rPr>
                        <a:t>run_3692​</a:t>
                      </a:r>
                    </a:p>
                  </a:txBody>
                  <a:tcPr marL="24042" marR="24042" marT="12021" marB="12021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 dirty="0" err="1">
                          <a:solidFill>
                            <a:srgbClr val="262626"/>
                          </a:solidFill>
                          <a:effectLst/>
                          <a:latin typeface="+mj-lt"/>
                        </a:rPr>
                        <a:t>Tried_to_decrement_the_passive_credit_count_on_channel</a:t>
                      </a:r>
                      <a:r>
                        <a:rPr lang="en-US" sz="1800" b="0" i="0" dirty="0">
                          <a:solidFill>
                            <a:srgbClr val="262626"/>
                          </a:solidFill>
                          <a:effectLst/>
                          <a:latin typeface="+mj-lt"/>
                        </a:rPr>
                        <a:t>​</a:t>
                      </a:r>
                    </a:p>
                  </a:txBody>
                  <a:tcPr marL="24042" marR="24042" marT="12021" marB="12021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 dirty="0">
                          <a:solidFill>
                            <a:srgbClr val="262626"/>
                          </a:solidFill>
                          <a:effectLst/>
                          <a:latin typeface="+mj-lt"/>
                        </a:rPr>
                        <a:t>VIPSR_1200001​</a:t>
                      </a:r>
                    </a:p>
                  </a:txBody>
                  <a:tcPr marL="24042" marR="24042" marT="12021" marB="12021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548304"/>
                  </a:ext>
                </a:extLst>
              </a:tr>
              <a:tr h="55581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>
                          <a:solidFill>
                            <a:srgbClr val="262626"/>
                          </a:solidFill>
                          <a:effectLst/>
                          <a:latin typeface="+mj-lt"/>
                        </a:rPr>
                        <a:t>3​</a:t>
                      </a:r>
                    </a:p>
                  </a:txBody>
                  <a:tcPr marL="24042" marR="24042" marT="12021" marB="12021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6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>
                          <a:solidFill>
                            <a:srgbClr val="262626"/>
                          </a:solidFill>
                          <a:effectLst/>
                          <a:latin typeface="+mj-lt"/>
                        </a:rPr>
                        <a:t>ALL​</a:t>
                      </a:r>
                    </a:p>
                  </a:txBody>
                  <a:tcPr marL="24042" marR="24042" marT="12021" marB="12021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6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>
                          <a:solidFill>
                            <a:srgbClr val="262626"/>
                          </a:solidFill>
                          <a:effectLst/>
                          <a:latin typeface="+mj-lt"/>
                        </a:rPr>
                        <a:t>ALL​</a:t>
                      </a:r>
                    </a:p>
                  </a:txBody>
                  <a:tcPr marL="24042" marR="24042" marT="12021" marB="12021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6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>
                          <a:solidFill>
                            <a:srgbClr val="262626"/>
                          </a:solidFill>
                          <a:effectLst/>
                          <a:latin typeface="+mj-lt"/>
                        </a:rPr>
                        <a:t>FAIL​</a:t>
                      </a:r>
                    </a:p>
                  </a:txBody>
                  <a:tcPr marL="24042" marR="24042" marT="12021" marB="12021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6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 dirty="0">
                          <a:solidFill>
                            <a:srgbClr val="262626"/>
                          </a:solidFill>
                          <a:effectLst/>
                          <a:latin typeface="+mj-lt"/>
                        </a:rPr>
                        <a:t>run_2​</a:t>
                      </a:r>
                    </a:p>
                  </a:txBody>
                  <a:tcPr marL="24042" marR="24042" marT="12021" marB="12021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6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 dirty="0">
                          <a:solidFill>
                            <a:srgbClr val="262626"/>
                          </a:solidFill>
                          <a:effectLst/>
                          <a:latin typeface="+mj-lt"/>
                        </a:rPr>
                        <a:t>TX__FATAL_</a:t>
                      </a:r>
                      <a:r>
                        <a:rPr lang="en-US" sz="1800" b="0" i="0" dirty="0" err="1">
                          <a:solidFill>
                            <a:srgbClr val="262626"/>
                          </a:solidFill>
                          <a:effectLst/>
                          <a:latin typeface="+mj-lt"/>
                        </a:rPr>
                        <a:t>MalformedTlp</a:t>
                      </a:r>
                      <a:r>
                        <a:rPr lang="en-US" sz="1800" b="0" i="0" dirty="0">
                          <a:solidFill>
                            <a:srgbClr val="262626"/>
                          </a:solidFill>
                          <a:effectLst/>
                          <a:latin typeface="+mj-lt"/>
                        </a:rPr>
                        <a:t>__TL_TLP_MF_INVALID_TAGSCAL​</a:t>
                      </a:r>
                    </a:p>
                  </a:txBody>
                  <a:tcPr marL="24042" marR="24042" marT="12021" marB="12021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6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>
                          <a:solidFill>
                            <a:srgbClr val="262626"/>
                          </a:solidFill>
                          <a:effectLst/>
                          <a:latin typeface="+mj-lt"/>
                        </a:rPr>
                        <a:t>JIRA_CXL1234​</a:t>
                      </a:r>
                    </a:p>
                  </a:txBody>
                  <a:tcPr marL="24042" marR="24042" marT="12021" marB="12021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6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050640"/>
                  </a:ext>
                </a:extLst>
              </a:tr>
              <a:tr h="58935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>
                          <a:solidFill>
                            <a:srgbClr val="262626"/>
                          </a:solidFill>
                          <a:effectLst/>
                          <a:latin typeface="+mj-lt"/>
                        </a:rPr>
                        <a:t>4​</a:t>
                      </a:r>
                    </a:p>
                  </a:txBody>
                  <a:tcPr marL="24042" marR="24042" marT="12021" marB="12021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>
                          <a:solidFill>
                            <a:srgbClr val="262626"/>
                          </a:solidFill>
                          <a:effectLst/>
                          <a:latin typeface="+mj-lt"/>
                        </a:rPr>
                        <a:t>ALL​</a:t>
                      </a:r>
                    </a:p>
                  </a:txBody>
                  <a:tcPr marL="24042" marR="24042" marT="12021" marB="12021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>
                          <a:solidFill>
                            <a:srgbClr val="262626"/>
                          </a:solidFill>
                          <a:effectLst/>
                          <a:latin typeface="+mj-lt"/>
                        </a:rPr>
                        <a:t>cxl​</a:t>
                      </a:r>
                    </a:p>
                  </a:txBody>
                  <a:tcPr marL="24042" marR="24042" marT="12021" marB="12021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 dirty="0">
                          <a:solidFill>
                            <a:srgbClr val="262626"/>
                          </a:solidFill>
                          <a:effectLst/>
                          <a:latin typeface="+mj-lt"/>
                        </a:rPr>
                        <a:t>FAIL​</a:t>
                      </a:r>
                    </a:p>
                  </a:txBody>
                  <a:tcPr marL="24042" marR="24042" marT="12021" marB="12021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>
                          <a:solidFill>
                            <a:srgbClr val="262626"/>
                          </a:solidFill>
                          <a:effectLst/>
                          <a:latin typeface="+mj-lt"/>
                        </a:rPr>
                        <a:t>run_125​</a:t>
                      </a:r>
                    </a:p>
                  </a:txBody>
                  <a:tcPr marL="24042" marR="24042" marT="12021" marB="12021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 dirty="0">
                          <a:solidFill>
                            <a:srgbClr val="262626"/>
                          </a:solidFill>
                          <a:effectLst/>
                          <a:latin typeface="+mj-lt"/>
                        </a:rPr>
                        <a:t>TX__NONFATAL_UnsupportedRequest__TL_TLP_USERTAG_2__​</a:t>
                      </a:r>
                    </a:p>
                  </a:txBody>
                  <a:tcPr marL="24042" marR="24042" marT="12021" marB="12021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>
                          <a:solidFill>
                            <a:srgbClr val="262626"/>
                          </a:solidFill>
                          <a:effectLst/>
                          <a:latin typeface="+mj-lt"/>
                        </a:rPr>
                        <a:t>VIPSR_46532491​</a:t>
                      </a:r>
                    </a:p>
                  </a:txBody>
                  <a:tcPr marL="24042" marR="24042" marT="12021" marB="12021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341128"/>
                  </a:ext>
                </a:extLst>
              </a:tr>
              <a:tr h="55581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>
                          <a:solidFill>
                            <a:srgbClr val="262626"/>
                          </a:solidFill>
                          <a:effectLst/>
                          <a:latin typeface="+mj-lt"/>
                        </a:rPr>
                        <a:t>5​</a:t>
                      </a:r>
                    </a:p>
                  </a:txBody>
                  <a:tcPr marL="24042" marR="24042" marT="12021" marB="12021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6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>
                          <a:solidFill>
                            <a:srgbClr val="262626"/>
                          </a:solidFill>
                          <a:effectLst/>
                          <a:latin typeface="+mj-lt"/>
                        </a:rPr>
                        <a:t>loopback​</a:t>
                      </a:r>
                    </a:p>
                  </a:txBody>
                  <a:tcPr marL="24042" marR="24042" marT="12021" marB="12021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6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>
                          <a:solidFill>
                            <a:srgbClr val="262626"/>
                          </a:solidFill>
                          <a:effectLst/>
                          <a:latin typeface="+mj-lt"/>
                        </a:rPr>
                        <a:t>ALL​</a:t>
                      </a:r>
                    </a:p>
                  </a:txBody>
                  <a:tcPr marL="24042" marR="24042" marT="12021" marB="12021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6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>
                          <a:solidFill>
                            <a:srgbClr val="262626"/>
                          </a:solidFill>
                          <a:effectLst/>
                          <a:latin typeface="+mj-lt"/>
                        </a:rPr>
                        <a:t>FAIL​</a:t>
                      </a:r>
                    </a:p>
                  </a:txBody>
                  <a:tcPr marL="24042" marR="24042" marT="12021" marB="12021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6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>
                          <a:solidFill>
                            <a:srgbClr val="262626"/>
                          </a:solidFill>
                          <a:effectLst/>
                          <a:latin typeface="+mj-lt"/>
                        </a:rPr>
                        <a:t>run_286​</a:t>
                      </a:r>
                    </a:p>
                  </a:txBody>
                  <a:tcPr marL="24042" marR="24042" marT="12021" marB="12021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6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 dirty="0">
                          <a:solidFill>
                            <a:srgbClr val="262626"/>
                          </a:solidFill>
                          <a:effectLst/>
                          <a:latin typeface="+mj-lt"/>
                        </a:rPr>
                        <a:t>cfg_0_0____TL_CFG_UNKQID_4__​</a:t>
                      </a:r>
                    </a:p>
                  </a:txBody>
                  <a:tcPr marL="24042" marR="24042" marT="12021" marB="12021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6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 dirty="0">
                          <a:solidFill>
                            <a:srgbClr val="262626"/>
                          </a:solidFill>
                          <a:effectLst/>
                          <a:latin typeface="+mj-lt"/>
                        </a:rPr>
                        <a:t>TB_ISSUE_LOOPB</a:t>
                      </a:r>
                    </a:p>
                  </a:txBody>
                  <a:tcPr marL="24042" marR="24042" marT="12021" marB="12021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6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41367"/>
                  </a:ext>
                </a:extLst>
              </a:tr>
              <a:tr h="52816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>
                          <a:solidFill>
                            <a:srgbClr val="262626"/>
                          </a:solidFill>
                          <a:effectLst/>
                          <a:latin typeface="+mj-lt"/>
                        </a:rPr>
                        <a:t>6​</a:t>
                      </a:r>
                    </a:p>
                  </a:txBody>
                  <a:tcPr marL="24042" marR="24042" marT="12021" marB="12021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>
                          <a:solidFill>
                            <a:srgbClr val="262626"/>
                          </a:solidFill>
                          <a:effectLst/>
                          <a:latin typeface="+mj-lt"/>
                        </a:rPr>
                        <a:t>ALL​</a:t>
                      </a:r>
                    </a:p>
                  </a:txBody>
                  <a:tcPr marL="24042" marR="24042" marT="12021" marB="12021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>
                          <a:solidFill>
                            <a:srgbClr val="262626"/>
                          </a:solidFill>
                          <a:effectLst/>
                          <a:latin typeface="+mj-lt"/>
                        </a:rPr>
                        <a:t>ALL​</a:t>
                      </a:r>
                    </a:p>
                  </a:txBody>
                  <a:tcPr marL="24042" marR="24042" marT="12021" marB="12021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>
                          <a:solidFill>
                            <a:srgbClr val="262626"/>
                          </a:solidFill>
                          <a:effectLst/>
                          <a:latin typeface="+mj-lt"/>
                        </a:rPr>
                        <a:t>FAIL​</a:t>
                      </a:r>
                    </a:p>
                  </a:txBody>
                  <a:tcPr marL="24042" marR="24042" marT="12021" marB="12021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>
                          <a:solidFill>
                            <a:srgbClr val="262626"/>
                          </a:solidFill>
                          <a:effectLst/>
                          <a:latin typeface="+mj-lt"/>
                        </a:rPr>
                        <a:t>run_1945​</a:t>
                      </a:r>
                    </a:p>
                  </a:txBody>
                  <a:tcPr marL="24042" marR="24042" marT="12021" marB="12021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 dirty="0">
                          <a:solidFill>
                            <a:srgbClr val="262626"/>
                          </a:solidFill>
                          <a:effectLst/>
                          <a:latin typeface="+mj-lt"/>
                        </a:rPr>
                        <a:t>PL_SRIS_SKP_TX_NONE__​</a:t>
                      </a:r>
                    </a:p>
                  </a:txBody>
                  <a:tcPr marL="24042" marR="24042" marT="12021" marB="12021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 dirty="0">
                          <a:solidFill>
                            <a:srgbClr val="262626"/>
                          </a:solidFill>
                          <a:effectLst/>
                          <a:latin typeface="+mj-lt"/>
                        </a:rPr>
                        <a:t>VIPSR_11​</a:t>
                      </a:r>
                    </a:p>
                  </a:txBody>
                  <a:tcPr marL="24042" marR="24042" marT="12021" marB="12021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309640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4E63BF-2EF7-4818-93DA-9A6FC8F80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DAB567-A84E-4778-823D-4848A42F2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1EA907-B3A4-45DF-A42F-F561A545EDDA}"/>
              </a:ext>
            </a:extLst>
          </p:cNvPr>
          <p:cNvSpPr txBox="1"/>
          <p:nvPr/>
        </p:nvSpPr>
        <p:spPr>
          <a:xfrm>
            <a:off x="1244600" y="5504726"/>
            <a:ext cx="96012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i="0" dirty="0">
                <a:solidFill>
                  <a:srgbClr val="147BD1"/>
                </a:solidFill>
                <a:effectLst/>
                <a:latin typeface="+mj-lt"/>
              </a:rPr>
              <a:t>We track each known failure with Test Name, Group Name &amp; Failure signature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09965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C529A4D857314092F8987294A43FD3" ma:contentTypeVersion="0" ma:contentTypeDescription="Create a new document." ma:contentTypeScope="" ma:versionID="b3a40a446e339e50bd650e277a113f3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71F2A1-2ACF-4A95-B48F-47B38B7131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091CAD78-C6F6-407D-A9D5-329355F07703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A855BF4-2A99-441B-9566-850307E4F0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2259</Words>
  <Application>Microsoft Office PowerPoint</Application>
  <PresentationFormat>Widescreen</PresentationFormat>
  <Paragraphs>262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-apple-system</vt:lpstr>
      <vt:lpstr>Arial</vt:lpstr>
      <vt:lpstr>Calibri</vt:lpstr>
      <vt:lpstr>Segoe UI</vt:lpstr>
      <vt:lpstr>Office Theme</vt:lpstr>
      <vt:lpstr>Efficient Regression Management with Smart Data Mining Technique </vt:lpstr>
      <vt:lpstr>Problem Statement</vt:lpstr>
      <vt:lpstr>Proposed Solution</vt:lpstr>
      <vt:lpstr>Holistic Status of Project</vt:lpstr>
      <vt:lpstr>Holistic Status of Project : Smartly Structured VSIF</vt:lpstr>
      <vt:lpstr>Holistic Status of Project : Smartly Structured VSIF</vt:lpstr>
      <vt:lpstr>Holistic Status of Project : Smartly Structured VSIF</vt:lpstr>
      <vt:lpstr>Smart Data Mining: Known Issue Tracker(KIT)</vt:lpstr>
      <vt:lpstr>Smart Data Mining: Structured Known issue list</vt:lpstr>
      <vt:lpstr>Smart Data Mining: Structured Known issue list</vt:lpstr>
      <vt:lpstr>Smart Data Mining: Known Issue Tracker (KIT)</vt:lpstr>
      <vt:lpstr>Smart Data Mining: Known Issue Tracker (KIT) </vt:lpstr>
      <vt:lpstr>Smart Data Mining: Known Issue Tracker (KIT) </vt:lpstr>
      <vt:lpstr>Smart Data Mining: Known Issue Tracker (KIT) ​</vt:lpstr>
      <vt:lpstr>Smart Data Mining: Known Issue Tracker (KIT) </vt:lpstr>
      <vt:lpstr>Smart Data Mining: Known Issue Tracker (KIT) ​</vt:lpstr>
      <vt:lpstr>Smart Data Mining: Known Issue Tracker (KIT)</vt:lpstr>
      <vt:lpstr>Auto Failure Re-Creation </vt:lpstr>
      <vt:lpstr>Auto Failure Re-Creation </vt:lpstr>
      <vt:lpstr>Auto Failure Re-Creation </vt:lpstr>
      <vt:lpstr>Auto Failure Re-Creation </vt:lpstr>
      <vt:lpstr>Conclusion 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2011-11-23T07:37:04Z</dcterms:created>
  <dcterms:modified xsi:type="dcterms:W3CDTF">2022-08-11T02:20:10Z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0x0101004AC529A4D857314092F8987294A43FD3</vt:lpwstr>
  </property>
</Properties>
</file>