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21"/>
  </p:notesMasterIdLst>
  <p:handoutMasterIdLst>
    <p:handoutMasterId r:id="rId22"/>
  </p:handoutMasterIdLst>
  <p:sldIdLst>
    <p:sldId id="501" r:id="rId5"/>
    <p:sldId id="507" r:id="rId6"/>
    <p:sldId id="508" r:id="rId7"/>
    <p:sldId id="510" r:id="rId8"/>
    <p:sldId id="525" r:id="rId9"/>
    <p:sldId id="511" r:id="rId10"/>
    <p:sldId id="512" r:id="rId11"/>
    <p:sldId id="503" r:id="rId12"/>
    <p:sldId id="518" r:id="rId13"/>
    <p:sldId id="530" r:id="rId14"/>
    <p:sldId id="517" r:id="rId15"/>
    <p:sldId id="528" r:id="rId16"/>
    <p:sldId id="529" r:id="rId17"/>
    <p:sldId id="519" r:id="rId18"/>
    <p:sldId id="515" r:id="rId19"/>
    <p:sldId id="505" r:id="rId20"/>
  </p:sldIdLst>
  <p:sldSz cx="9144000" cy="6858000" type="screen4x3"/>
  <p:notesSz cx="10048875" cy="6918325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47" autoAdjust="0"/>
    <p:restoredTop sz="85829" autoAdjust="0"/>
  </p:normalViewPr>
  <p:slideViewPr>
    <p:cSldViewPr>
      <p:cViewPr varScale="1">
        <p:scale>
          <a:sx n="92" d="100"/>
          <a:sy n="92" d="100"/>
        </p:scale>
        <p:origin x="-5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02.09.2015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9/2/2015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95650" y="519113"/>
            <a:ext cx="3457575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7696200" y="5867400"/>
            <a:ext cx="1447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dvcon-india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1344" y="5680309"/>
            <a:ext cx="1833894" cy="1097280"/>
          </a:xfrm>
          <a:prstGeom prst="rect">
            <a:avLst/>
          </a:prstGeom>
        </p:spPr>
      </p:pic>
      <p:pic>
        <p:nvPicPr>
          <p:cNvPr id="11" name="Picture 10" descr="accellera-logo-TM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8454" y="5973178"/>
            <a:ext cx="1463040" cy="8044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2209800" cy="365125"/>
          </a:xfrm>
        </p:spPr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9/2/2015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9/2/2015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9/2/2015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ccellera-logo-TM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76200" y="6228949"/>
            <a:ext cx="99785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198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356350"/>
            <a:ext cx="220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57600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 descr="dvcon-india-logo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74204" y="6004667"/>
            <a:ext cx="1291791" cy="7729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Parameter Configuration of SystemC Models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334000"/>
            <a:ext cx="278479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ubtitle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Shruti Baindur</a:t>
            </a:r>
          </a:p>
          <a:p>
            <a:r>
              <a:rPr lang="en-US" dirty="0" smtClean="0"/>
              <a:t>Simranjit Singh</a:t>
            </a:r>
          </a:p>
          <a:p>
            <a:r>
              <a:rPr lang="en-US" dirty="0" smtClean="0"/>
              <a:t>Anand Patil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New Designs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Possibility to re-use old parameter information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514600" y="4366112"/>
            <a:ext cx="3886200" cy="1653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72000" tIns="72000" rIns="72000" bIns="72000" anchor="t" anchorCtr="0" upright="1">
            <a:no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Calibri"/>
                <a:ea typeface="Verdana"/>
                <a:cs typeface="Verdana"/>
              </a:rPr>
              <a:t>System.exe</a:t>
            </a:r>
            <a:endParaRPr lang="en-IN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115308" y="5107806"/>
            <a:ext cx="751390" cy="649470"/>
          </a:xfrm>
          <a:prstGeom prst="rect">
            <a:avLst/>
          </a:prstGeom>
          <a:solidFill>
            <a:srgbClr val="C3D69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2000" tIns="72000" rIns="72000" bIns="7200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1100" dirty="0">
                <a:effectLst/>
                <a:latin typeface="Calibri"/>
                <a:ea typeface="Times New Roman"/>
                <a:cs typeface="Times New Roman"/>
              </a:rPr>
              <a:t>CPU</a:t>
            </a:r>
            <a:endParaRPr lang="en-IN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089972" y="5502889"/>
            <a:ext cx="909337" cy="254387"/>
          </a:xfrm>
          <a:prstGeom prst="rect">
            <a:avLst/>
          </a:prstGeom>
          <a:solidFill>
            <a:srgbClr val="95B3D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2000" tIns="72000" rIns="72000" bIns="7200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1100" dirty="0">
                <a:effectLst/>
                <a:latin typeface="Calibri"/>
                <a:ea typeface="Times New Roman"/>
                <a:cs typeface="Times New Roman"/>
              </a:rPr>
              <a:t>I2C</a:t>
            </a:r>
            <a:endParaRPr lang="en-IN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089971" y="4902155"/>
            <a:ext cx="909337" cy="351613"/>
          </a:xfrm>
          <a:prstGeom prst="rect">
            <a:avLst/>
          </a:prstGeom>
          <a:solidFill>
            <a:srgbClr val="C4BC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2000" tIns="72000" rIns="72000" bIns="7200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1100" dirty="0">
                <a:effectLst/>
                <a:latin typeface="Calibri"/>
                <a:ea typeface="Times New Roman"/>
                <a:cs typeface="Times New Roman"/>
              </a:rPr>
              <a:t>Memory</a:t>
            </a:r>
            <a:endParaRPr lang="en-IN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351213" y="4562235"/>
            <a:ext cx="2517508" cy="251922"/>
          </a:xfrm>
          <a:prstGeom prst="rect">
            <a:avLst/>
          </a:prstGeom>
          <a:solidFill>
            <a:srgbClr val="1F497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1200" dirty="0">
                <a:solidFill>
                  <a:srgbClr val="F2F2F2"/>
                </a:solidFill>
                <a:effectLst/>
                <a:latin typeface="Calibri"/>
                <a:ea typeface="Calibri"/>
                <a:cs typeface="Times New Roman"/>
              </a:rPr>
              <a:t>Configurator </a:t>
            </a:r>
            <a:endParaRPr lang="en-IN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0" name="AutoShape 18"/>
          <p:cNvSpPr>
            <a:spLocks noChangeArrowheads="1"/>
          </p:cNvSpPr>
          <p:nvPr/>
        </p:nvSpPr>
        <p:spPr bwMode="auto">
          <a:xfrm>
            <a:off x="4288414" y="4921347"/>
            <a:ext cx="444583" cy="1022389"/>
          </a:xfrm>
          <a:prstGeom prst="upDownArrow">
            <a:avLst>
              <a:gd name="adj1" fmla="val 50000"/>
              <a:gd name="adj2" fmla="val 5685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en-IN" sz="2400" dirty="0"/>
          </a:p>
        </p:txBody>
      </p:sp>
      <p:sp>
        <p:nvSpPr>
          <p:cNvPr id="31" name="AutoShape 24"/>
          <p:cNvSpPr>
            <a:spLocks noChangeArrowheads="1"/>
          </p:cNvSpPr>
          <p:nvPr/>
        </p:nvSpPr>
        <p:spPr bwMode="auto">
          <a:xfrm>
            <a:off x="5397191" y="4173741"/>
            <a:ext cx="169595" cy="398259"/>
          </a:xfrm>
          <a:prstGeom prst="downArrow">
            <a:avLst>
              <a:gd name="adj1" fmla="val 50000"/>
              <a:gd name="adj2" fmla="val 52043"/>
            </a:avLst>
          </a:prstGeom>
          <a:solidFill>
            <a:srgbClr val="8DB3E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IN" sz="2400" dirty="0"/>
          </a:p>
        </p:txBody>
      </p:sp>
      <p:cxnSp>
        <p:nvCxnSpPr>
          <p:cNvPr id="32" name="Straight Arrow Connector 31"/>
          <p:cNvCxnSpPr>
            <a:stCxn id="26" idx="3"/>
            <a:endCxn id="30" idx="2"/>
          </p:cNvCxnSpPr>
          <p:nvPr/>
        </p:nvCxnSpPr>
        <p:spPr>
          <a:xfrm>
            <a:off x="3866698" y="5432541"/>
            <a:ext cx="532862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8" idx="1"/>
            <a:endCxn id="30" idx="6"/>
          </p:cNvCxnSpPr>
          <p:nvPr/>
        </p:nvCxnSpPr>
        <p:spPr>
          <a:xfrm rot="10800000" flipV="1">
            <a:off x="4621851" y="5077962"/>
            <a:ext cx="468120" cy="354580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30" idx="6"/>
            <a:endCxn id="27" idx="1"/>
          </p:cNvCxnSpPr>
          <p:nvPr/>
        </p:nvCxnSpPr>
        <p:spPr>
          <a:xfrm>
            <a:off x="4621851" y="5432542"/>
            <a:ext cx="468121" cy="197541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29" idx="1"/>
            <a:endCxn id="26" idx="1"/>
          </p:cNvCxnSpPr>
          <p:nvPr/>
        </p:nvCxnSpPr>
        <p:spPr>
          <a:xfrm rot="10800000" flipV="1">
            <a:off x="3115309" y="4688195"/>
            <a:ext cx="235905" cy="744345"/>
          </a:xfrm>
          <a:prstGeom prst="bentConnector3">
            <a:avLst>
              <a:gd name="adj1" fmla="val 196903"/>
            </a:avLst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29" idx="3"/>
            <a:endCxn id="28" idx="3"/>
          </p:cNvCxnSpPr>
          <p:nvPr/>
        </p:nvCxnSpPr>
        <p:spPr>
          <a:xfrm>
            <a:off x="5868721" y="4688196"/>
            <a:ext cx="130587" cy="389766"/>
          </a:xfrm>
          <a:prstGeom prst="bentConnector3">
            <a:avLst>
              <a:gd name="adj1" fmla="val 275056"/>
            </a:avLst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29" idx="3"/>
            <a:endCxn id="27" idx="3"/>
          </p:cNvCxnSpPr>
          <p:nvPr/>
        </p:nvCxnSpPr>
        <p:spPr>
          <a:xfrm>
            <a:off x="5868721" y="4688196"/>
            <a:ext cx="130588" cy="941887"/>
          </a:xfrm>
          <a:prstGeom prst="bentConnector3">
            <a:avLst>
              <a:gd name="adj1" fmla="val 275054"/>
            </a:avLst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utoShape 13"/>
          <p:cNvSpPr>
            <a:spLocks noChangeArrowheads="1"/>
          </p:cNvSpPr>
          <p:nvPr/>
        </p:nvSpPr>
        <p:spPr bwMode="auto">
          <a:xfrm>
            <a:off x="5076498" y="3718040"/>
            <a:ext cx="857516" cy="472960"/>
          </a:xfrm>
          <a:prstGeom prst="flowChartDocumen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1100" b="1" dirty="0">
                <a:effectLst/>
                <a:latin typeface="Calibri"/>
                <a:ea typeface="Calibri"/>
                <a:cs typeface="Times New Roman"/>
              </a:rPr>
              <a:t>Parameter XML</a:t>
            </a:r>
            <a:endParaRPr lang="en-IN" sz="105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810000" y="3687820"/>
            <a:ext cx="880886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Parameter GUI</a:t>
            </a:r>
            <a:endParaRPr lang="en-IN" sz="1100" dirty="0"/>
          </a:p>
        </p:txBody>
      </p:sp>
      <p:sp>
        <p:nvSpPr>
          <p:cNvPr id="40" name="Right Arrow 39"/>
          <p:cNvSpPr/>
          <p:nvPr/>
        </p:nvSpPr>
        <p:spPr>
          <a:xfrm>
            <a:off x="4732997" y="3858620"/>
            <a:ext cx="304800" cy="160280"/>
          </a:xfrm>
          <a:prstGeom prst="rightArrow">
            <a:avLst/>
          </a:prstGeom>
          <a:solidFill>
            <a:srgbClr val="8DB3E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IN" sz="2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1" name="Flowchart: Document 40"/>
          <p:cNvSpPr/>
          <p:nvPr/>
        </p:nvSpPr>
        <p:spPr>
          <a:xfrm>
            <a:off x="2514600" y="3687820"/>
            <a:ext cx="957086" cy="533400"/>
          </a:xfrm>
          <a:prstGeom prst="flowChartDocumen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>
                <a:solidFill>
                  <a:schemeClr val="dk1"/>
                </a:solidFill>
                <a:latin typeface="Calibri"/>
                <a:ea typeface="Calibri"/>
                <a:cs typeface="Times New Roman"/>
              </a:rPr>
              <a:t>System Meta Information</a:t>
            </a:r>
            <a:endParaRPr lang="en-IN" sz="1100" b="1" dirty="0">
              <a:solidFill>
                <a:schemeClr val="dk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42" name="Right Arrow 41"/>
          <p:cNvSpPr/>
          <p:nvPr/>
        </p:nvSpPr>
        <p:spPr>
          <a:xfrm>
            <a:off x="3491003" y="3874380"/>
            <a:ext cx="304800" cy="160280"/>
          </a:xfrm>
          <a:prstGeom prst="rightArrow">
            <a:avLst/>
          </a:prstGeom>
          <a:solidFill>
            <a:srgbClr val="8DB3E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IN" sz="2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4" name="Rectangular Callout 43"/>
          <p:cNvSpPr/>
          <p:nvPr/>
        </p:nvSpPr>
        <p:spPr>
          <a:xfrm>
            <a:off x="424358" y="2286000"/>
            <a:ext cx="3405312" cy="914400"/>
          </a:xfrm>
          <a:prstGeom prst="wedgeRectCallout">
            <a:avLst>
              <a:gd name="adj1" fmla="val 20696"/>
              <a:gd name="adj2" fmla="val 6944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sz="1400" u="sng" dirty="0">
                <a:solidFill>
                  <a:schemeClr val="dk1"/>
                </a:solidFill>
              </a:rPr>
              <a:t>System Meta </a:t>
            </a:r>
            <a:r>
              <a:rPr lang="en-US" altLang="en-US" sz="1400" u="sng" dirty="0" smtClean="0">
                <a:solidFill>
                  <a:schemeClr val="dk1"/>
                </a:solidFill>
              </a:rPr>
              <a:t>Generation Mechanism</a:t>
            </a:r>
            <a:endParaRPr lang="en-US" altLang="en-US" sz="1400" u="sng" dirty="0">
              <a:solidFill>
                <a:schemeClr val="dk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altLang="en-US" sz="1400" dirty="0" smtClean="0"/>
              <a:t>New parameters added to metadata</a:t>
            </a:r>
          </a:p>
          <a:p>
            <a:pPr marL="285750" indent="-285750">
              <a:buFontTx/>
              <a:buChar char="-"/>
            </a:pPr>
            <a:endParaRPr lang="en-US" altLang="en-US" sz="1400" dirty="0">
              <a:solidFill>
                <a:schemeClr val="dk1"/>
              </a:solidFill>
            </a:endParaRPr>
          </a:p>
        </p:txBody>
      </p:sp>
      <p:sp>
        <p:nvSpPr>
          <p:cNvPr id="45" name="Curved Down Arrow 44"/>
          <p:cNvSpPr/>
          <p:nvPr/>
        </p:nvSpPr>
        <p:spPr>
          <a:xfrm flipH="1">
            <a:off x="3115308" y="3352800"/>
            <a:ext cx="2366681" cy="289040"/>
          </a:xfrm>
          <a:prstGeom prst="curvedDownArrow">
            <a:avLst/>
          </a:prstGeom>
          <a:solidFill>
            <a:srgbClr val="8DB3E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IN" sz="2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6" name="Rectangular Callout 45"/>
          <p:cNvSpPr/>
          <p:nvPr/>
        </p:nvSpPr>
        <p:spPr>
          <a:xfrm>
            <a:off x="6248400" y="2514600"/>
            <a:ext cx="2438625" cy="652834"/>
          </a:xfrm>
          <a:prstGeom prst="wedgeRectCallout">
            <a:avLst>
              <a:gd name="adj1" fmla="val -60697"/>
              <a:gd name="adj2" fmla="val 15251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sz="1400" dirty="0" smtClean="0">
                <a:solidFill>
                  <a:schemeClr val="dk1"/>
                </a:solidFill>
              </a:rPr>
              <a:t>Updated configuration file with new parameter entries</a:t>
            </a:r>
            <a:endParaRPr lang="en-US" altLang="en-US" sz="1400" dirty="0">
              <a:solidFill>
                <a:schemeClr val="dk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5891" y="2818818"/>
            <a:ext cx="3110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dk1"/>
                </a:solidFill>
                <a:latin typeface="+mn-lt"/>
                <a:cs typeface="+mn-cs"/>
              </a:rPr>
              <a:t>- </a:t>
            </a:r>
            <a:r>
              <a:rPr lang="en-US" sz="1400" dirty="0" smtClean="0">
                <a:solidFill>
                  <a:schemeClr val="dk1"/>
                </a:solidFill>
                <a:latin typeface="+mn-lt"/>
                <a:cs typeface="+mn-cs"/>
              </a:rPr>
              <a:t>     Takes </a:t>
            </a:r>
            <a:r>
              <a:rPr lang="en-US" sz="1400" dirty="0">
                <a:solidFill>
                  <a:schemeClr val="dk1"/>
                </a:solidFill>
                <a:latin typeface="+mn-lt"/>
                <a:cs typeface="+mn-cs"/>
              </a:rPr>
              <a:t>old configuration file</a:t>
            </a:r>
            <a:endParaRPr lang="en-IN" sz="1400" dirty="0">
              <a:solidFill>
                <a:schemeClr val="dk1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36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Configuration at Run-Time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to update configuration during simulation</a:t>
            </a:r>
          </a:p>
          <a:p>
            <a:pPr lvl="1"/>
            <a:r>
              <a:rPr lang="en-US" dirty="0" smtClean="0"/>
              <a:t>E.g. Activation of debug messages</a:t>
            </a:r>
          </a:p>
          <a:p>
            <a:pPr lvl="1"/>
            <a:r>
              <a:rPr lang="en-US" dirty="0" smtClean="0"/>
              <a:t>APIs to set parameter values at run time provided</a:t>
            </a:r>
          </a:p>
          <a:p>
            <a:endParaRPr lang="en-US" dirty="0" smtClean="0"/>
          </a:p>
          <a:p>
            <a:r>
              <a:rPr lang="en-US" dirty="0" smtClean="0"/>
              <a:t>Configuration runtime scenario for a VP</a:t>
            </a:r>
          </a:p>
          <a:p>
            <a:pPr lvl="1"/>
            <a:r>
              <a:rPr lang="en-US" dirty="0" smtClean="0"/>
              <a:t>From within</a:t>
            </a:r>
          </a:p>
          <a:p>
            <a:pPr lvl="2"/>
            <a:r>
              <a:rPr lang="en-US" dirty="0" smtClean="0"/>
              <a:t>An extra module within VP that sets new parameter values</a:t>
            </a:r>
          </a:p>
          <a:p>
            <a:pPr lvl="1"/>
            <a:r>
              <a:rPr lang="en-US" dirty="0" smtClean="0"/>
              <a:t>From the outside</a:t>
            </a:r>
          </a:p>
          <a:p>
            <a:pPr lvl="2"/>
            <a:r>
              <a:rPr lang="en-US" dirty="0" smtClean="0"/>
              <a:t>Using an interface that communicates with VP to set new values</a:t>
            </a:r>
          </a:p>
          <a:p>
            <a:pPr lvl="1"/>
            <a:endParaRPr lang="en-US" dirty="0" smtClean="0"/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06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Configuration within </a:t>
            </a:r>
            <a:r>
              <a:rPr lang="en-IN" dirty="0" smtClean="0"/>
              <a:t>VP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19200" y="1600200"/>
            <a:ext cx="6324600" cy="4343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System.exe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86200" y="1914525"/>
            <a:ext cx="3505200" cy="1971675"/>
          </a:xfrm>
          <a:prstGeom prst="rect">
            <a:avLst/>
          </a:prstGeom>
          <a:solidFill>
            <a:srgbClr val="1F497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rgbClr val="F2F2F2"/>
                </a:solidFill>
                <a:latin typeface="Calibri"/>
                <a:ea typeface="Calibri"/>
                <a:cs typeface="Times New Roman"/>
              </a:rPr>
              <a:t>Configurator</a:t>
            </a:r>
            <a:endParaRPr lang="en-IN" sz="2000" dirty="0">
              <a:solidFill>
                <a:srgbClr val="F2F2F2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43100" y="4191000"/>
            <a:ext cx="2286000" cy="1676400"/>
          </a:xfrm>
          <a:prstGeom prst="rect">
            <a:avLst/>
          </a:prstGeom>
          <a:solidFill>
            <a:srgbClr val="C3D69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2000" tIns="72000" rIns="72000" bIns="7200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>Module1</a:t>
            </a:r>
            <a:endParaRPr lang="en-IN" sz="20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47912" y="4724400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Parameter1</a:t>
            </a:r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4800600" y="4191000"/>
            <a:ext cx="2286000" cy="1676400"/>
          </a:xfrm>
          <a:prstGeom prst="rect">
            <a:avLst/>
          </a:prstGeom>
          <a:solidFill>
            <a:srgbClr val="C3D69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2000" tIns="72000" rIns="72000" bIns="7200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>Module2</a:t>
            </a:r>
            <a:endParaRPr lang="en-IN" sz="20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1600" y="4724400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Parameter1</a:t>
            </a:r>
            <a:endParaRPr lang="en-IN" dirty="0"/>
          </a:p>
        </p:txBody>
      </p:sp>
      <p:sp>
        <p:nvSpPr>
          <p:cNvPr id="13" name="Rectangle 12"/>
          <p:cNvSpPr/>
          <p:nvPr/>
        </p:nvSpPr>
        <p:spPr>
          <a:xfrm>
            <a:off x="4186237" y="2419520"/>
            <a:ext cx="1071563" cy="5522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Reader</a:t>
            </a:r>
            <a:endParaRPr lang="en-IN" dirty="0">
              <a:solidFill>
                <a:schemeClr val="dk1"/>
              </a:solidFill>
            </a:endParaRPr>
          </a:p>
        </p:txBody>
      </p:sp>
      <p:sp>
        <p:nvSpPr>
          <p:cNvPr id="14" name="Flowchart: Magnetic Disk 13"/>
          <p:cNvSpPr/>
          <p:nvPr/>
        </p:nvSpPr>
        <p:spPr>
          <a:xfrm>
            <a:off x="5667375" y="2286000"/>
            <a:ext cx="1190625" cy="876300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dk1"/>
                </a:solidFill>
              </a:rPr>
              <a:t>Parameter Database</a:t>
            </a:r>
            <a:endParaRPr lang="en-IN" sz="1600" dirty="0">
              <a:solidFill>
                <a:schemeClr val="dk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4073524" y="3429000"/>
            <a:ext cx="3165476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Parameter Info Handler</a:t>
            </a:r>
            <a:endParaRPr lang="en-IN" dirty="0">
              <a:solidFill>
                <a:schemeClr val="dk1"/>
              </a:solidFill>
            </a:endParaRPr>
          </a:p>
        </p:txBody>
      </p:sp>
      <p:cxnSp>
        <p:nvCxnSpPr>
          <p:cNvPr id="29" name="Elbow Connector 28"/>
          <p:cNvCxnSpPr>
            <a:endCxn id="9" idx="3"/>
          </p:cNvCxnSpPr>
          <p:nvPr/>
        </p:nvCxnSpPr>
        <p:spPr>
          <a:xfrm rot="5400000">
            <a:off x="3517107" y="4164807"/>
            <a:ext cx="1333498" cy="623888"/>
          </a:xfrm>
          <a:prstGeom prst="bentConnector2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endCxn id="12" idx="1"/>
          </p:cNvCxnSpPr>
          <p:nvPr/>
        </p:nvCxnSpPr>
        <p:spPr>
          <a:xfrm rot="16200000" flipH="1">
            <a:off x="4171950" y="4133850"/>
            <a:ext cx="1333500" cy="685800"/>
          </a:xfrm>
          <a:prstGeom prst="bentConnector2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371600" y="2209800"/>
            <a:ext cx="2286000" cy="1562100"/>
          </a:xfrm>
          <a:prstGeom prst="rect">
            <a:avLst/>
          </a:prstGeom>
          <a:solidFill>
            <a:srgbClr val="95B3D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2000" tIns="72000" rIns="72000" bIns="7200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Calibri"/>
                <a:ea typeface="Times New Roman"/>
                <a:cs typeface="Times New Roman"/>
              </a:rPr>
              <a:t>Action Control</a:t>
            </a:r>
            <a:endParaRPr lang="en-IN" dirty="0">
              <a:latin typeface="Calibri"/>
              <a:ea typeface="Times New Roman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43050" y="2707958"/>
            <a:ext cx="1943100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t" anchorCtr="0">
            <a:spAutoFit/>
          </a:bodyPr>
          <a:lstStyle/>
          <a:p>
            <a:r>
              <a:rPr lang="en-US" sz="1000" dirty="0" smtClean="0"/>
              <a:t>@100 ns: Module1.Parameter1</a:t>
            </a:r>
            <a:endParaRPr lang="en-IN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1557339" y="3106579"/>
            <a:ext cx="1943100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t" anchorCtr="0">
            <a:spAutoFit/>
          </a:bodyPr>
          <a:lstStyle/>
          <a:p>
            <a:r>
              <a:rPr lang="en-US" sz="1000" dirty="0" smtClean="0"/>
              <a:t>@101 ns: Module2.Parameter1</a:t>
            </a:r>
            <a:endParaRPr lang="en-IN" sz="1000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657600" y="3619500"/>
            <a:ext cx="415924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ular Callout 38"/>
          <p:cNvSpPr/>
          <p:nvPr/>
        </p:nvSpPr>
        <p:spPr>
          <a:xfrm>
            <a:off x="7200900" y="2695660"/>
            <a:ext cx="1676398" cy="592608"/>
          </a:xfrm>
          <a:prstGeom prst="wedgeRectCallout">
            <a:avLst>
              <a:gd name="adj1" fmla="val -48755"/>
              <a:gd name="adj2" fmla="val 8405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dk1"/>
                </a:solidFill>
              </a:rPr>
              <a:t>Sets </a:t>
            </a:r>
            <a:r>
              <a:rPr lang="en-US" sz="1400" dirty="0" smtClean="0">
                <a:solidFill>
                  <a:schemeClr val="dk1"/>
                </a:solidFill>
              </a:rPr>
              <a:t>value from </a:t>
            </a:r>
            <a:r>
              <a:rPr lang="en-US" sz="1400" dirty="0">
                <a:solidFill>
                  <a:schemeClr val="dk1"/>
                </a:solidFill>
              </a:rPr>
              <a:t>Action Control unit</a:t>
            </a:r>
            <a:endParaRPr lang="en-IN" sz="1400" dirty="0">
              <a:solidFill>
                <a:schemeClr val="dk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4775" y="126313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@ Run time</a:t>
            </a:r>
            <a:endParaRPr lang="en-IN" dirty="0"/>
          </a:p>
        </p:txBody>
      </p:sp>
      <p:sp>
        <p:nvSpPr>
          <p:cNvPr id="41" name="TextBox 40"/>
          <p:cNvSpPr txBox="1"/>
          <p:nvPr/>
        </p:nvSpPr>
        <p:spPr>
          <a:xfrm>
            <a:off x="2514600" y="3829822"/>
            <a:ext cx="1638300" cy="307777"/>
          </a:xfrm>
          <a:prstGeom prst="wedgeRectCallout">
            <a:avLst>
              <a:gd name="adj1" fmla="val 29167"/>
              <a:gd name="adj2" fmla="val -10255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US" dirty="0"/>
              <a:t>Request Set value</a:t>
            </a:r>
            <a:endParaRPr lang="en-IN" dirty="0"/>
          </a:p>
        </p:txBody>
      </p:sp>
      <p:sp>
        <p:nvSpPr>
          <p:cNvPr id="42" name="TextBox 41"/>
          <p:cNvSpPr txBox="1"/>
          <p:nvPr/>
        </p:nvSpPr>
        <p:spPr>
          <a:xfrm>
            <a:off x="4073524" y="5486400"/>
            <a:ext cx="1031876" cy="738664"/>
          </a:xfrm>
          <a:prstGeom prst="wedgeRectCallout">
            <a:avLst>
              <a:gd name="adj1" fmla="val -7291"/>
              <a:gd name="adj2" fmla="val -9666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US" dirty="0"/>
              <a:t>Updates referenced  value</a:t>
            </a:r>
            <a:endParaRPr lang="en-IN" dirty="0"/>
          </a:p>
        </p:txBody>
      </p:sp>
      <p:cxnSp>
        <p:nvCxnSpPr>
          <p:cNvPr id="24" name="Straight Arrow Connector 23"/>
          <p:cNvCxnSpPr>
            <a:stCxn id="14" idx="3"/>
          </p:cNvCxnSpPr>
          <p:nvPr/>
        </p:nvCxnSpPr>
        <p:spPr>
          <a:xfrm>
            <a:off x="6262688" y="3162300"/>
            <a:ext cx="0" cy="266700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31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9" grpId="0" animBg="1"/>
      <p:bldP spid="41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Configuration outside </a:t>
            </a:r>
            <a:r>
              <a:rPr lang="en-IN" dirty="0" smtClean="0"/>
              <a:t>VP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14600" y="1600200"/>
            <a:ext cx="6172200" cy="4343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System.exe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71800" y="1914525"/>
            <a:ext cx="5257800" cy="1971675"/>
          </a:xfrm>
          <a:prstGeom prst="rect">
            <a:avLst/>
          </a:prstGeom>
          <a:solidFill>
            <a:srgbClr val="1F497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rgbClr val="F2F2F2"/>
                </a:solidFill>
                <a:latin typeface="Calibri"/>
                <a:ea typeface="Calibri"/>
                <a:cs typeface="Times New Roman"/>
              </a:rPr>
              <a:t>Configurator</a:t>
            </a:r>
            <a:endParaRPr lang="en-IN" sz="2000" dirty="0">
              <a:solidFill>
                <a:srgbClr val="F2F2F2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86100" y="4191000"/>
            <a:ext cx="2286000" cy="1676400"/>
          </a:xfrm>
          <a:prstGeom prst="rect">
            <a:avLst/>
          </a:prstGeom>
          <a:solidFill>
            <a:srgbClr val="C3D69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2000" tIns="72000" rIns="72000" bIns="7200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>Module1</a:t>
            </a:r>
            <a:endParaRPr lang="en-IN" sz="20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90912" y="4724400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Parameter1</a:t>
            </a:r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5943600" y="4191000"/>
            <a:ext cx="2286000" cy="1676400"/>
          </a:xfrm>
          <a:prstGeom prst="rect">
            <a:avLst/>
          </a:prstGeom>
          <a:solidFill>
            <a:srgbClr val="C3D69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2000" tIns="72000" rIns="72000" bIns="7200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>Module2</a:t>
            </a:r>
            <a:endParaRPr lang="en-IN" sz="20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24600" y="4724400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Parameter1</a:t>
            </a:r>
            <a:endParaRPr lang="en-IN" dirty="0"/>
          </a:p>
        </p:txBody>
      </p:sp>
      <p:sp>
        <p:nvSpPr>
          <p:cNvPr id="13" name="Rectangle 12"/>
          <p:cNvSpPr/>
          <p:nvPr/>
        </p:nvSpPr>
        <p:spPr>
          <a:xfrm>
            <a:off x="3345656" y="2371810"/>
            <a:ext cx="1607344" cy="5522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Reader</a:t>
            </a:r>
            <a:endParaRPr lang="en-IN" dirty="0">
              <a:solidFill>
                <a:schemeClr val="dk1"/>
              </a:solidFill>
            </a:endParaRPr>
          </a:p>
        </p:txBody>
      </p:sp>
      <p:sp>
        <p:nvSpPr>
          <p:cNvPr id="14" name="Flowchart: Magnetic Disk 13"/>
          <p:cNvSpPr/>
          <p:nvPr/>
        </p:nvSpPr>
        <p:spPr>
          <a:xfrm>
            <a:off x="5791200" y="2209800"/>
            <a:ext cx="1785938" cy="876300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dk1"/>
                </a:solidFill>
              </a:rPr>
              <a:t>Parameter Database</a:t>
            </a:r>
            <a:endParaRPr lang="en-IN" sz="1600" dirty="0">
              <a:solidFill>
                <a:schemeClr val="dk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3100385" y="3429000"/>
            <a:ext cx="4748213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Parameter Info Handler</a:t>
            </a:r>
            <a:endParaRPr lang="en-IN" dirty="0">
              <a:solidFill>
                <a:schemeClr val="dk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9540" y="2209800"/>
            <a:ext cx="2286000" cy="1562100"/>
          </a:xfrm>
          <a:prstGeom prst="rect">
            <a:avLst/>
          </a:prstGeom>
          <a:solidFill>
            <a:srgbClr val="95B3D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2000" tIns="72000" rIns="72000" bIns="7200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Calibri"/>
                <a:ea typeface="Times New Roman"/>
                <a:cs typeface="Times New Roman"/>
              </a:rPr>
              <a:t>Interface(e.g. Python)</a:t>
            </a:r>
            <a:endParaRPr lang="en-IN" dirty="0">
              <a:latin typeface="Calibri"/>
              <a:ea typeface="Times New Roman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3366" y="2707958"/>
            <a:ext cx="1943100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t" anchorCtr="0">
            <a:spAutoFit/>
          </a:bodyPr>
          <a:lstStyle/>
          <a:p>
            <a:r>
              <a:rPr lang="en-US" sz="1000" dirty="0" smtClean="0"/>
              <a:t>@100 ns: Module1.Parameter1</a:t>
            </a:r>
            <a:endParaRPr lang="en-IN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247655" y="3106579"/>
            <a:ext cx="1943100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t" anchorCtr="0">
            <a:spAutoFit/>
          </a:bodyPr>
          <a:lstStyle/>
          <a:p>
            <a:r>
              <a:rPr lang="en-US" sz="1000" dirty="0" smtClean="0"/>
              <a:t>@101 ns: Module2.Parameter1</a:t>
            </a:r>
            <a:endParaRPr lang="en-IN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1046560" y="3962400"/>
            <a:ext cx="1774030" cy="643950"/>
          </a:xfrm>
          <a:prstGeom prst="wedgeRectCallout">
            <a:avLst>
              <a:gd name="adj1" fmla="val 29167"/>
              <a:gd name="adj2" fmla="val -10255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US" dirty="0" smtClean="0"/>
              <a:t>Requests set value using functions exposed to interface</a:t>
            </a:r>
            <a:endParaRPr lang="en-IN" dirty="0"/>
          </a:p>
        </p:txBody>
      </p:sp>
      <p:sp>
        <p:nvSpPr>
          <p:cNvPr id="10" name="Left-Right Arrow 9"/>
          <p:cNvSpPr/>
          <p:nvPr/>
        </p:nvSpPr>
        <p:spPr>
          <a:xfrm>
            <a:off x="2395540" y="3400425"/>
            <a:ext cx="690560" cy="381000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29" name="Elbow Connector 28"/>
          <p:cNvCxnSpPr/>
          <p:nvPr/>
        </p:nvCxnSpPr>
        <p:spPr>
          <a:xfrm rot="5400000">
            <a:off x="4660107" y="4164807"/>
            <a:ext cx="1333498" cy="623888"/>
          </a:xfrm>
          <a:prstGeom prst="bentConnector2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rot="16200000" flipH="1">
            <a:off x="5314950" y="4133850"/>
            <a:ext cx="1333500" cy="685800"/>
          </a:xfrm>
          <a:prstGeom prst="bentConnector2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216524" y="5486400"/>
            <a:ext cx="1031876" cy="738664"/>
          </a:xfrm>
          <a:prstGeom prst="wedgeRectCallout">
            <a:avLst>
              <a:gd name="adj1" fmla="val -7291"/>
              <a:gd name="adj2" fmla="val -9666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en-US" dirty="0"/>
              <a:t>Updates referenced  value</a:t>
            </a:r>
            <a:endParaRPr lang="en-IN" dirty="0"/>
          </a:p>
        </p:txBody>
      </p:sp>
      <p:sp>
        <p:nvSpPr>
          <p:cNvPr id="32" name="Rectangular Callout 31"/>
          <p:cNvSpPr/>
          <p:nvPr/>
        </p:nvSpPr>
        <p:spPr>
          <a:xfrm>
            <a:off x="7496177" y="2954178"/>
            <a:ext cx="1571623" cy="608171"/>
          </a:xfrm>
          <a:prstGeom prst="wedgeRectCallout">
            <a:avLst>
              <a:gd name="adj1" fmla="val -43073"/>
              <a:gd name="adj2" fmla="val 7260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Sets value </a:t>
            </a:r>
            <a:r>
              <a:rPr lang="en-US" sz="1400" dirty="0" smtClean="0"/>
              <a:t>from command line</a:t>
            </a:r>
            <a:endParaRPr lang="en-IN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104775" y="126313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@ Run time</a:t>
            </a:r>
            <a:endParaRPr lang="en-IN" dirty="0"/>
          </a:p>
        </p:txBody>
      </p:sp>
      <p:cxnSp>
        <p:nvCxnSpPr>
          <p:cNvPr id="27" name="Straight Arrow Connector 26"/>
          <p:cNvCxnSpPr>
            <a:stCxn id="14" idx="3"/>
          </p:cNvCxnSpPr>
          <p:nvPr/>
        </p:nvCxnSpPr>
        <p:spPr>
          <a:xfrm>
            <a:off x="6684169" y="3086100"/>
            <a:ext cx="0" cy="342900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68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8" grpId="0" animBg="1"/>
      <p:bldP spid="10" grpId="0" animBg="1"/>
      <p:bldP spid="31" grpId="0" animBg="1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Configuration Control and Inspection (CCI WG)</a:t>
            </a:r>
          </a:p>
          <a:p>
            <a:pPr lvl="1"/>
            <a:r>
              <a:rPr lang="en-US" dirty="0" smtClean="0"/>
              <a:t>Provides solution similar to Configurator</a:t>
            </a:r>
          </a:p>
          <a:p>
            <a:pPr lvl="2"/>
            <a:r>
              <a:rPr lang="en-US" dirty="0" smtClean="0"/>
              <a:t>CCI : ‘Broker’       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Infineon: ‘Configurator’</a:t>
            </a:r>
          </a:p>
          <a:p>
            <a:pPr lvl="2"/>
            <a:r>
              <a:rPr lang="en-US" dirty="0" smtClean="0"/>
              <a:t>CCI : ‘Parameter’ </a:t>
            </a:r>
            <a:r>
              <a:rPr lang="en-US" dirty="0" smtClean="0">
                <a:sym typeface="Wingdings" panose="05000000000000000000" pitchFamily="2" charset="2"/>
              </a:rPr>
              <a:t> Infineon:  Special class called ‘Attribute’</a:t>
            </a:r>
            <a:endParaRPr lang="en-US" dirty="0"/>
          </a:p>
          <a:p>
            <a:pPr lvl="1"/>
            <a:r>
              <a:rPr lang="en-US" dirty="0"/>
              <a:t>M</a:t>
            </a:r>
            <a:r>
              <a:rPr lang="en-US" dirty="0" smtClean="0"/>
              <a:t>any other features provided</a:t>
            </a:r>
          </a:p>
          <a:p>
            <a:pPr lvl="1"/>
            <a:r>
              <a:rPr lang="en-US" dirty="0" smtClean="0"/>
              <a:t>Is not yet available as a standard</a:t>
            </a:r>
          </a:p>
          <a:p>
            <a:r>
              <a:rPr lang="en-US" dirty="0" smtClean="0"/>
              <a:t>In future it will be possible to easily migrate to CCI</a:t>
            </a:r>
          </a:p>
          <a:p>
            <a:pPr lvl="1"/>
            <a:r>
              <a:rPr lang="en-US" dirty="0" smtClean="0"/>
              <a:t>Structure is similar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resent setup updated to use CCI underneath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77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Generic solution to configure modules</a:t>
            </a:r>
          </a:p>
          <a:p>
            <a:r>
              <a:rPr lang="en-US" dirty="0" smtClean="0"/>
              <a:t>Mechanism is tool agnostic and can run standalone</a:t>
            </a:r>
          </a:p>
          <a:p>
            <a:r>
              <a:rPr lang="en-US" dirty="0" smtClean="0"/>
              <a:t>Saves time as re-compilation time for parameter changes is reduced</a:t>
            </a:r>
            <a:endParaRPr lang="en-IN" dirty="0"/>
          </a:p>
          <a:p>
            <a:r>
              <a:rPr lang="en-US" dirty="0" smtClean="0"/>
              <a:t>Enables configurable design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76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Traditional Approach and its Drawbacks</a:t>
            </a:r>
          </a:p>
          <a:p>
            <a:r>
              <a:rPr lang="en-US" dirty="0" smtClean="0"/>
              <a:t>Solution Approach</a:t>
            </a:r>
          </a:p>
          <a:p>
            <a:r>
              <a:rPr lang="en-US" dirty="0" smtClean="0"/>
              <a:t>Dynamic Configurator Overview</a:t>
            </a:r>
          </a:p>
          <a:p>
            <a:r>
              <a:rPr lang="en-US" dirty="0"/>
              <a:t>Configuration at </a:t>
            </a:r>
            <a:r>
              <a:rPr lang="en-US" dirty="0" smtClean="0"/>
              <a:t>Run-Time</a:t>
            </a:r>
          </a:p>
          <a:p>
            <a:r>
              <a:rPr lang="en-US" dirty="0" smtClean="0"/>
              <a:t>Conclusion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75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295401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Configuring </a:t>
            </a:r>
            <a:r>
              <a:rPr lang="en-US" dirty="0"/>
              <a:t>a VP </a:t>
            </a:r>
            <a:r>
              <a:rPr lang="en-US" dirty="0" smtClean="0"/>
              <a:t>for different use cases</a:t>
            </a:r>
            <a:endParaRPr lang="en-US" dirty="0"/>
          </a:p>
          <a:p>
            <a:pPr fontAlgn="auto">
              <a:spcAft>
                <a:spcPts val="0"/>
              </a:spcAft>
            </a:pPr>
            <a:endParaRPr lang="en-US" dirty="0"/>
          </a:p>
          <a:p>
            <a:pPr fontAlgn="auto">
              <a:spcAft>
                <a:spcPts val="0"/>
              </a:spcAft>
            </a:pPr>
            <a:endParaRPr lang="en-US" dirty="0" smtClean="0"/>
          </a:p>
          <a:p>
            <a:pPr fontAlgn="auto">
              <a:spcAft>
                <a:spcPts val="0"/>
              </a:spcAft>
            </a:pPr>
            <a:endParaRPr lang="en-US" dirty="0"/>
          </a:p>
          <a:p>
            <a:pPr fontAlgn="auto">
              <a:spcAft>
                <a:spcPts val="0"/>
              </a:spcAft>
            </a:pPr>
            <a:endParaRPr lang="en-US" dirty="0" smtClean="0"/>
          </a:p>
          <a:p>
            <a:pPr fontAlgn="auto">
              <a:spcAft>
                <a:spcPts val="0"/>
              </a:spcAft>
            </a:pPr>
            <a:endParaRPr lang="en-US" dirty="0"/>
          </a:p>
          <a:p>
            <a:pPr fontAlgn="auto">
              <a:spcAft>
                <a:spcPts val="0"/>
              </a:spcAft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None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None/>
            </a:pPr>
            <a:endParaRPr lang="en-US" dirty="0"/>
          </a:p>
          <a:p>
            <a:pPr lvl="1" fontAlgn="auto">
              <a:spcAft>
                <a:spcPts val="0"/>
              </a:spcAft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IN" dirty="0"/>
          </a:p>
        </p:txBody>
      </p:sp>
      <p:sp>
        <p:nvSpPr>
          <p:cNvPr id="17" name="Freeform 16"/>
          <p:cNvSpPr/>
          <p:nvPr/>
        </p:nvSpPr>
        <p:spPr>
          <a:xfrm>
            <a:off x="839719" y="1828800"/>
            <a:ext cx="2364692" cy="3581400"/>
          </a:xfrm>
          <a:custGeom>
            <a:avLst/>
            <a:gdLst>
              <a:gd name="connsiteX0" fmla="*/ 0 w 2364692"/>
              <a:gd name="connsiteY0" fmla="*/ 236469 h 3581400"/>
              <a:gd name="connsiteX1" fmla="*/ 236469 w 2364692"/>
              <a:gd name="connsiteY1" fmla="*/ 0 h 3581400"/>
              <a:gd name="connsiteX2" fmla="*/ 2128223 w 2364692"/>
              <a:gd name="connsiteY2" fmla="*/ 0 h 3581400"/>
              <a:gd name="connsiteX3" fmla="*/ 2364692 w 2364692"/>
              <a:gd name="connsiteY3" fmla="*/ 236469 h 3581400"/>
              <a:gd name="connsiteX4" fmla="*/ 2364692 w 2364692"/>
              <a:gd name="connsiteY4" fmla="*/ 3344931 h 3581400"/>
              <a:gd name="connsiteX5" fmla="*/ 2128223 w 2364692"/>
              <a:gd name="connsiteY5" fmla="*/ 3581400 h 3581400"/>
              <a:gd name="connsiteX6" fmla="*/ 236469 w 2364692"/>
              <a:gd name="connsiteY6" fmla="*/ 3581400 h 3581400"/>
              <a:gd name="connsiteX7" fmla="*/ 0 w 2364692"/>
              <a:gd name="connsiteY7" fmla="*/ 3344931 h 3581400"/>
              <a:gd name="connsiteX8" fmla="*/ 0 w 2364692"/>
              <a:gd name="connsiteY8" fmla="*/ 236469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64692" h="3581400">
                <a:moveTo>
                  <a:pt x="0" y="236469"/>
                </a:moveTo>
                <a:cubicBezTo>
                  <a:pt x="0" y="105871"/>
                  <a:pt x="105871" y="0"/>
                  <a:pt x="236469" y="0"/>
                </a:cubicBezTo>
                <a:lnTo>
                  <a:pt x="2128223" y="0"/>
                </a:lnTo>
                <a:cubicBezTo>
                  <a:pt x="2258821" y="0"/>
                  <a:pt x="2364692" y="105871"/>
                  <a:pt x="2364692" y="236469"/>
                </a:cubicBezTo>
                <a:lnTo>
                  <a:pt x="2364692" y="3344931"/>
                </a:lnTo>
                <a:cubicBezTo>
                  <a:pt x="2364692" y="3475529"/>
                  <a:pt x="2258821" y="3581400"/>
                  <a:pt x="2128223" y="3581400"/>
                </a:cubicBezTo>
                <a:lnTo>
                  <a:pt x="236469" y="3581400"/>
                </a:lnTo>
                <a:cubicBezTo>
                  <a:pt x="105871" y="3581400"/>
                  <a:pt x="0" y="3475529"/>
                  <a:pt x="0" y="3344931"/>
                </a:cubicBezTo>
                <a:lnTo>
                  <a:pt x="0" y="23646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792" tIns="1546352" rIns="113792" bIns="830072" numCol="1" spcCol="1270" anchor="t" anchorCtr="1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Early Software Development</a:t>
            </a:r>
            <a:endParaRPr lang="en-IN" sz="1600" kern="1200" dirty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200" kern="1200" dirty="0" smtClean="0"/>
              <a:t>Debug message</a:t>
            </a:r>
            <a:endParaRPr lang="en-IN" sz="1200" kern="1200" dirty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200" kern="1200" dirty="0" smtClean="0"/>
              <a:t>Exit on Error condition</a:t>
            </a:r>
            <a:endParaRPr lang="en-IN" sz="1200" kern="1200" dirty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200" kern="1200" dirty="0" smtClean="0"/>
              <a:t>Runtime configurations</a:t>
            </a:r>
            <a:endParaRPr lang="en-IN" sz="1200" kern="1200" dirty="0"/>
          </a:p>
        </p:txBody>
      </p:sp>
      <p:sp>
        <p:nvSpPr>
          <p:cNvPr id="18" name="Oval 17"/>
          <p:cNvSpPr/>
          <p:nvPr/>
        </p:nvSpPr>
        <p:spPr>
          <a:xfrm>
            <a:off x="1425763" y="2043684"/>
            <a:ext cx="1192606" cy="1192606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IN"/>
          </a:p>
        </p:txBody>
      </p:sp>
      <p:sp>
        <p:nvSpPr>
          <p:cNvPr id="19" name="Freeform 18"/>
          <p:cNvSpPr/>
          <p:nvPr/>
        </p:nvSpPr>
        <p:spPr>
          <a:xfrm>
            <a:off x="3275353" y="1828800"/>
            <a:ext cx="2364692" cy="3581400"/>
          </a:xfrm>
          <a:custGeom>
            <a:avLst/>
            <a:gdLst>
              <a:gd name="connsiteX0" fmla="*/ 0 w 2364692"/>
              <a:gd name="connsiteY0" fmla="*/ 236469 h 3581400"/>
              <a:gd name="connsiteX1" fmla="*/ 236469 w 2364692"/>
              <a:gd name="connsiteY1" fmla="*/ 0 h 3581400"/>
              <a:gd name="connsiteX2" fmla="*/ 2128223 w 2364692"/>
              <a:gd name="connsiteY2" fmla="*/ 0 h 3581400"/>
              <a:gd name="connsiteX3" fmla="*/ 2364692 w 2364692"/>
              <a:gd name="connsiteY3" fmla="*/ 236469 h 3581400"/>
              <a:gd name="connsiteX4" fmla="*/ 2364692 w 2364692"/>
              <a:gd name="connsiteY4" fmla="*/ 3344931 h 3581400"/>
              <a:gd name="connsiteX5" fmla="*/ 2128223 w 2364692"/>
              <a:gd name="connsiteY5" fmla="*/ 3581400 h 3581400"/>
              <a:gd name="connsiteX6" fmla="*/ 236469 w 2364692"/>
              <a:gd name="connsiteY6" fmla="*/ 3581400 h 3581400"/>
              <a:gd name="connsiteX7" fmla="*/ 0 w 2364692"/>
              <a:gd name="connsiteY7" fmla="*/ 3344931 h 3581400"/>
              <a:gd name="connsiteX8" fmla="*/ 0 w 2364692"/>
              <a:gd name="connsiteY8" fmla="*/ 236469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64692" h="3581400">
                <a:moveTo>
                  <a:pt x="0" y="236469"/>
                </a:moveTo>
                <a:cubicBezTo>
                  <a:pt x="0" y="105871"/>
                  <a:pt x="105871" y="0"/>
                  <a:pt x="236469" y="0"/>
                </a:cubicBezTo>
                <a:lnTo>
                  <a:pt x="2128223" y="0"/>
                </a:lnTo>
                <a:cubicBezTo>
                  <a:pt x="2258821" y="0"/>
                  <a:pt x="2364692" y="105871"/>
                  <a:pt x="2364692" y="236469"/>
                </a:cubicBezTo>
                <a:lnTo>
                  <a:pt x="2364692" y="3344931"/>
                </a:lnTo>
                <a:cubicBezTo>
                  <a:pt x="2364692" y="3475529"/>
                  <a:pt x="2258821" y="3581400"/>
                  <a:pt x="2128223" y="3581400"/>
                </a:cubicBezTo>
                <a:lnTo>
                  <a:pt x="236469" y="3581400"/>
                </a:lnTo>
                <a:cubicBezTo>
                  <a:pt x="105871" y="3581400"/>
                  <a:pt x="0" y="3475529"/>
                  <a:pt x="0" y="3344931"/>
                </a:cubicBezTo>
                <a:lnTo>
                  <a:pt x="0" y="23646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792" tIns="1546352" rIns="113792" bIns="830072" numCol="1" spcCol="1270" anchor="t" anchorCtr="1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Architectural Exploration</a:t>
            </a:r>
            <a:endParaRPr lang="en-IN" sz="1600" kern="1200" dirty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200" kern="1200" dirty="0" smtClean="0"/>
              <a:t>Memory size</a:t>
            </a:r>
            <a:endParaRPr lang="en-IN" sz="1200" kern="1200" dirty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200" kern="1200" dirty="0" smtClean="0"/>
              <a:t>Memory address offset</a:t>
            </a:r>
            <a:endParaRPr lang="en-IN" sz="1200" kern="1200" dirty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200" kern="1200" dirty="0" smtClean="0"/>
              <a:t>Delay/Wait cycles</a:t>
            </a:r>
            <a:endParaRPr lang="en-IN" sz="1200" kern="1200" dirty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200" kern="1200" dirty="0" smtClean="0"/>
              <a:t>Register offset</a:t>
            </a:r>
            <a:endParaRPr lang="en-IN" sz="1200" kern="1200" dirty="0"/>
          </a:p>
        </p:txBody>
      </p:sp>
      <p:sp>
        <p:nvSpPr>
          <p:cNvPr id="20" name="Oval 19"/>
          <p:cNvSpPr/>
          <p:nvPr/>
        </p:nvSpPr>
        <p:spPr>
          <a:xfrm>
            <a:off x="3861396" y="2043684"/>
            <a:ext cx="1192606" cy="1192606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IN"/>
          </a:p>
        </p:txBody>
      </p:sp>
      <p:sp>
        <p:nvSpPr>
          <p:cNvPr id="21" name="Freeform 20"/>
          <p:cNvSpPr/>
          <p:nvPr/>
        </p:nvSpPr>
        <p:spPr>
          <a:xfrm>
            <a:off x="5710987" y="1828800"/>
            <a:ext cx="2364692" cy="3581400"/>
          </a:xfrm>
          <a:custGeom>
            <a:avLst/>
            <a:gdLst>
              <a:gd name="connsiteX0" fmla="*/ 0 w 2364692"/>
              <a:gd name="connsiteY0" fmla="*/ 236469 h 3581400"/>
              <a:gd name="connsiteX1" fmla="*/ 236469 w 2364692"/>
              <a:gd name="connsiteY1" fmla="*/ 0 h 3581400"/>
              <a:gd name="connsiteX2" fmla="*/ 2128223 w 2364692"/>
              <a:gd name="connsiteY2" fmla="*/ 0 h 3581400"/>
              <a:gd name="connsiteX3" fmla="*/ 2364692 w 2364692"/>
              <a:gd name="connsiteY3" fmla="*/ 236469 h 3581400"/>
              <a:gd name="connsiteX4" fmla="*/ 2364692 w 2364692"/>
              <a:gd name="connsiteY4" fmla="*/ 3344931 h 3581400"/>
              <a:gd name="connsiteX5" fmla="*/ 2128223 w 2364692"/>
              <a:gd name="connsiteY5" fmla="*/ 3581400 h 3581400"/>
              <a:gd name="connsiteX6" fmla="*/ 236469 w 2364692"/>
              <a:gd name="connsiteY6" fmla="*/ 3581400 h 3581400"/>
              <a:gd name="connsiteX7" fmla="*/ 0 w 2364692"/>
              <a:gd name="connsiteY7" fmla="*/ 3344931 h 3581400"/>
              <a:gd name="connsiteX8" fmla="*/ 0 w 2364692"/>
              <a:gd name="connsiteY8" fmla="*/ 236469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64692" h="3581400">
                <a:moveTo>
                  <a:pt x="0" y="236469"/>
                </a:moveTo>
                <a:cubicBezTo>
                  <a:pt x="0" y="105871"/>
                  <a:pt x="105871" y="0"/>
                  <a:pt x="236469" y="0"/>
                </a:cubicBezTo>
                <a:lnTo>
                  <a:pt x="2128223" y="0"/>
                </a:lnTo>
                <a:cubicBezTo>
                  <a:pt x="2258821" y="0"/>
                  <a:pt x="2364692" y="105871"/>
                  <a:pt x="2364692" y="236469"/>
                </a:cubicBezTo>
                <a:lnTo>
                  <a:pt x="2364692" y="3344931"/>
                </a:lnTo>
                <a:cubicBezTo>
                  <a:pt x="2364692" y="3475529"/>
                  <a:pt x="2258821" y="3581400"/>
                  <a:pt x="2128223" y="3581400"/>
                </a:cubicBezTo>
                <a:lnTo>
                  <a:pt x="236469" y="3581400"/>
                </a:lnTo>
                <a:cubicBezTo>
                  <a:pt x="105871" y="3581400"/>
                  <a:pt x="0" y="3475529"/>
                  <a:pt x="0" y="3344931"/>
                </a:cubicBezTo>
                <a:lnTo>
                  <a:pt x="0" y="23646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792" tIns="1546352" rIns="113792" bIns="830072" numCol="1" spcCol="1270" anchor="t" anchorCtr="1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Performance Analysis</a:t>
            </a:r>
            <a:endParaRPr lang="en-IN" sz="1600" kern="1200" dirty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200" kern="1200" dirty="0" smtClean="0"/>
              <a:t>Timing information</a:t>
            </a:r>
            <a:endParaRPr lang="en-IN" sz="1200" kern="1200" dirty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200" kern="1200" dirty="0" smtClean="0"/>
              <a:t>Cycle timing</a:t>
            </a:r>
            <a:endParaRPr lang="en-IN" sz="1200" kern="1200" dirty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IN" sz="1200" kern="1200" dirty="0"/>
          </a:p>
        </p:txBody>
      </p:sp>
      <p:sp>
        <p:nvSpPr>
          <p:cNvPr id="22" name="Oval 21"/>
          <p:cNvSpPr/>
          <p:nvPr/>
        </p:nvSpPr>
        <p:spPr>
          <a:xfrm>
            <a:off x="6297030" y="2043684"/>
            <a:ext cx="1192606" cy="1192606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IN"/>
          </a:p>
        </p:txBody>
      </p:sp>
      <p:sp>
        <p:nvSpPr>
          <p:cNvPr id="23" name="Left-Right Arrow 22"/>
          <p:cNvSpPr/>
          <p:nvPr/>
        </p:nvSpPr>
        <p:spPr>
          <a:xfrm>
            <a:off x="1127760" y="4439454"/>
            <a:ext cx="6659880" cy="782252"/>
          </a:xfrm>
          <a:prstGeom prst="left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52800" y="4572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Configurability</a:t>
            </a:r>
            <a:endParaRPr lang="en-IN" sz="2400" dirty="0">
              <a:latin typeface="+mn-lt"/>
            </a:endParaRPr>
          </a:p>
        </p:txBody>
      </p:sp>
      <p:pic>
        <p:nvPicPr>
          <p:cNvPr id="1027" name="Picture 3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33" y="2219305"/>
            <a:ext cx="916864" cy="84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 (x86)\Microsoft Office\MEDIA\CAGCAT10\j0199805.wmf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135" y="2286000"/>
            <a:ext cx="729665" cy="73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baindur\AppData\Local\Microsoft\Windows\Temporary Internet Files\Content.IE5\0RBTLFL9\BarGraph[1].gif"/>
          <p:cNvPicPr>
            <a:picLocks noChangeAspect="1" noChangeArrowheads="1"/>
          </p:cNvPicPr>
          <p:nvPr/>
        </p:nvPicPr>
        <p:blipFill>
          <a:blip r:embed="rId4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850" y="2343843"/>
            <a:ext cx="876965" cy="61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366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Approach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Parameters of a design set at construction time</a:t>
            </a:r>
          </a:p>
          <a:p>
            <a:pPr lvl="1"/>
            <a:r>
              <a:rPr lang="en-US" dirty="0" smtClean="0"/>
              <a:t>Drawbacks</a:t>
            </a:r>
          </a:p>
          <a:p>
            <a:pPr lvl="2"/>
            <a:r>
              <a:rPr lang="en-US" dirty="0" smtClean="0"/>
              <a:t>Recompile for every parameter value change</a:t>
            </a:r>
          </a:p>
          <a:p>
            <a:pPr lvl="2"/>
            <a:r>
              <a:rPr lang="en-US" dirty="0" smtClean="0"/>
              <a:t>Maintaining different configurations is difficult</a:t>
            </a:r>
          </a:p>
          <a:p>
            <a:pPr lvl="2"/>
            <a:r>
              <a:rPr lang="en-US" dirty="0" smtClean="0"/>
              <a:t>VP user does not have flexibility to change values</a:t>
            </a:r>
          </a:p>
          <a:p>
            <a:r>
              <a:rPr lang="en-US" dirty="0" smtClean="0"/>
              <a:t>VP tools provide mechanism for configuration</a:t>
            </a:r>
          </a:p>
          <a:p>
            <a:pPr lvl="1"/>
            <a:r>
              <a:rPr lang="en-US" dirty="0" smtClean="0"/>
              <a:t>Drawbacks</a:t>
            </a:r>
          </a:p>
          <a:p>
            <a:pPr lvl="2"/>
            <a:r>
              <a:rPr lang="en-US" dirty="0" smtClean="0"/>
              <a:t>Approach is tool dependent</a:t>
            </a:r>
          </a:p>
          <a:p>
            <a:pPr lvl="2"/>
            <a:r>
              <a:rPr lang="en-US" dirty="0" smtClean="0"/>
              <a:t>Reuse of setup with another tool not possible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51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Solution </a:t>
            </a:r>
            <a:r>
              <a:rPr lang="en-IN" dirty="0" smtClean="0"/>
              <a:t>Approach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0" name="Can 19"/>
          <p:cNvSpPr/>
          <p:nvPr/>
        </p:nvSpPr>
        <p:spPr>
          <a:xfrm>
            <a:off x="1752600" y="3962400"/>
            <a:ext cx="1114425" cy="96756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Config Data Base</a:t>
            </a:r>
            <a:endParaRPr lang="en-IN" sz="1400" dirty="0"/>
          </a:p>
        </p:txBody>
      </p:sp>
      <p:sp>
        <p:nvSpPr>
          <p:cNvPr id="40" name="Rectangular Callout 39"/>
          <p:cNvSpPr/>
          <p:nvPr/>
        </p:nvSpPr>
        <p:spPr>
          <a:xfrm>
            <a:off x="223839" y="3048920"/>
            <a:ext cx="2824162" cy="652863"/>
          </a:xfrm>
          <a:prstGeom prst="wedgeRectCallout">
            <a:avLst>
              <a:gd name="adj1" fmla="val 23844"/>
              <a:gd name="adj2" fmla="val 8351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u="sng" dirty="0" smtClean="0"/>
              <a:t>Configuration Data Base</a:t>
            </a:r>
          </a:p>
          <a:p>
            <a:r>
              <a:rPr lang="en-US" sz="1400" dirty="0" smtClean="0"/>
              <a:t>- Can be an input file like XML or INI</a:t>
            </a:r>
            <a:endParaRPr lang="en-IN" sz="1400" dirty="0"/>
          </a:p>
        </p:txBody>
      </p:sp>
      <p:sp>
        <p:nvSpPr>
          <p:cNvPr id="70" name="Rectangular Callout 69"/>
          <p:cNvSpPr/>
          <p:nvPr/>
        </p:nvSpPr>
        <p:spPr>
          <a:xfrm>
            <a:off x="6461045" y="2343150"/>
            <a:ext cx="1539955" cy="705770"/>
          </a:xfrm>
          <a:prstGeom prst="wedgeRectCallout">
            <a:avLst>
              <a:gd name="adj1" fmla="val -47854"/>
              <a:gd name="adj2" fmla="val 12253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dk1"/>
                </a:solidFill>
              </a:rPr>
              <a:t>Complete System in the form of an executable</a:t>
            </a:r>
            <a:endParaRPr lang="en-IN" sz="1400" dirty="0">
              <a:solidFill>
                <a:schemeClr val="dk1"/>
              </a:solidFill>
            </a:endParaRPr>
          </a:p>
        </p:txBody>
      </p:sp>
      <p:sp>
        <p:nvSpPr>
          <p:cNvPr id="71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495800"/>
          </a:xfrm>
        </p:spPr>
        <p:txBody>
          <a:bodyPr/>
          <a:lstStyle/>
          <a:p>
            <a:r>
              <a:rPr lang="en-US" dirty="0" smtClean="0"/>
              <a:t>A mechanism that </a:t>
            </a:r>
            <a:r>
              <a:rPr lang="en-US" dirty="0"/>
              <a:t>s</a:t>
            </a:r>
            <a:r>
              <a:rPr lang="en-US" dirty="0" smtClean="0"/>
              <a:t>ets parameter values dynamically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3276600" y="3581400"/>
            <a:ext cx="4191000" cy="25946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72000" tIns="72000" rIns="72000" bIns="72000" anchor="t" anchorCtr="0" upright="1">
            <a:no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US" sz="1600" b="1" kern="1200" dirty="0" smtClean="0">
                <a:effectLst/>
                <a:latin typeface="Calibri"/>
                <a:ea typeface="Verdana"/>
                <a:cs typeface="Verdana"/>
              </a:rPr>
              <a:t>System.exe</a:t>
            </a:r>
            <a:endParaRPr lang="en-IN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3724908" y="4697730"/>
            <a:ext cx="839789" cy="1097280"/>
          </a:xfrm>
          <a:prstGeom prst="rect">
            <a:avLst/>
          </a:prstGeom>
          <a:solidFill>
            <a:srgbClr val="C3D69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2000" tIns="72000" rIns="72000" bIns="7200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1600" dirty="0">
                <a:effectLst/>
                <a:latin typeface="Calibri"/>
                <a:ea typeface="Times New Roman"/>
                <a:cs typeface="Times New Roman"/>
              </a:rPr>
              <a:t>CPU</a:t>
            </a:r>
            <a:endParaRPr lang="en-IN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5941503" y="5246370"/>
            <a:ext cx="1016318" cy="564474"/>
          </a:xfrm>
          <a:prstGeom prst="rect">
            <a:avLst/>
          </a:prstGeom>
          <a:solidFill>
            <a:srgbClr val="95B3D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2000" tIns="72000" rIns="72000" bIns="7200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1600" dirty="0">
                <a:effectLst/>
                <a:latin typeface="Calibri"/>
                <a:ea typeface="Times New Roman"/>
                <a:cs typeface="Times New Roman"/>
              </a:rPr>
              <a:t>I2C</a:t>
            </a:r>
            <a:endParaRPr lang="en-IN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5941503" y="4474144"/>
            <a:ext cx="1016318" cy="659130"/>
          </a:xfrm>
          <a:prstGeom prst="rect">
            <a:avLst/>
          </a:prstGeom>
          <a:solidFill>
            <a:srgbClr val="C4BC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2000" tIns="72000" rIns="72000" bIns="7200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1600" dirty="0">
                <a:effectLst/>
                <a:latin typeface="Calibri"/>
                <a:ea typeface="Times New Roman"/>
                <a:cs typeface="Times New Roman"/>
              </a:rPr>
              <a:t>Memory</a:t>
            </a:r>
            <a:endParaRPr lang="en-IN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3960812" y="3980179"/>
            <a:ext cx="2813685" cy="361909"/>
          </a:xfrm>
          <a:prstGeom prst="rect">
            <a:avLst/>
          </a:prstGeom>
          <a:solidFill>
            <a:srgbClr val="1F497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1600" dirty="0" smtClean="0">
                <a:solidFill>
                  <a:srgbClr val="F2F2F2"/>
                </a:solidFill>
                <a:effectLst/>
                <a:latin typeface="Calibri"/>
                <a:ea typeface="Calibri"/>
                <a:cs typeface="Times New Roman"/>
              </a:rPr>
              <a:t>Configuration Reader </a:t>
            </a:r>
            <a:endParaRPr lang="en-IN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8" name="AutoShape 18"/>
          <p:cNvSpPr>
            <a:spLocks noChangeArrowheads="1"/>
          </p:cNvSpPr>
          <p:nvPr/>
        </p:nvSpPr>
        <p:spPr bwMode="auto">
          <a:xfrm>
            <a:off x="5009356" y="4511992"/>
            <a:ext cx="496887" cy="1468755"/>
          </a:xfrm>
          <a:prstGeom prst="upDownArrow">
            <a:avLst>
              <a:gd name="adj1" fmla="val 50000"/>
              <a:gd name="adj2" fmla="val 5685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en-IN" sz="2400" dirty="0"/>
          </a:p>
        </p:txBody>
      </p:sp>
      <p:cxnSp>
        <p:nvCxnSpPr>
          <p:cNvPr id="49" name="Straight Arrow Connector 48"/>
          <p:cNvCxnSpPr>
            <a:stCxn id="42" idx="3"/>
            <a:endCxn id="48" idx="2"/>
          </p:cNvCxnSpPr>
          <p:nvPr/>
        </p:nvCxnSpPr>
        <p:spPr>
          <a:xfrm>
            <a:off x="4564697" y="5246370"/>
            <a:ext cx="56888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endCxn id="48" idx="6"/>
          </p:cNvCxnSpPr>
          <p:nvPr/>
        </p:nvCxnSpPr>
        <p:spPr>
          <a:xfrm rot="10800000" flipV="1">
            <a:off x="5382021" y="4803708"/>
            <a:ext cx="559482" cy="442661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48" idx="6"/>
            <a:endCxn id="44" idx="1"/>
          </p:cNvCxnSpPr>
          <p:nvPr/>
        </p:nvCxnSpPr>
        <p:spPr>
          <a:xfrm>
            <a:off x="5382021" y="5246370"/>
            <a:ext cx="559482" cy="282237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47" idx="1"/>
            <a:endCxn id="42" idx="1"/>
          </p:cNvCxnSpPr>
          <p:nvPr/>
        </p:nvCxnSpPr>
        <p:spPr>
          <a:xfrm rot="10800000" flipV="1">
            <a:off x="3724908" y="4161134"/>
            <a:ext cx="235904" cy="1085236"/>
          </a:xfrm>
          <a:prstGeom prst="bentConnector3">
            <a:avLst>
              <a:gd name="adj1" fmla="val 196904"/>
            </a:avLst>
          </a:prstGeom>
          <a:ln w="127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47" idx="3"/>
            <a:endCxn id="46" idx="3"/>
          </p:cNvCxnSpPr>
          <p:nvPr/>
        </p:nvCxnSpPr>
        <p:spPr>
          <a:xfrm>
            <a:off x="6774497" y="4161134"/>
            <a:ext cx="183324" cy="642575"/>
          </a:xfrm>
          <a:prstGeom prst="bentConnector3">
            <a:avLst>
              <a:gd name="adj1" fmla="val 224697"/>
            </a:avLst>
          </a:prstGeom>
          <a:ln w="127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47" idx="3"/>
            <a:endCxn id="44" idx="3"/>
          </p:cNvCxnSpPr>
          <p:nvPr/>
        </p:nvCxnSpPr>
        <p:spPr>
          <a:xfrm>
            <a:off x="6774497" y="4161134"/>
            <a:ext cx="183324" cy="1367473"/>
          </a:xfrm>
          <a:prstGeom prst="bentConnector3">
            <a:avLst>
              <a:gd name="adj1" fmla="val 224697"/>
            </a:avLst>
          </a:prstGeom>
          <a:ln w="127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Arrow 23"/>
          <p:cNvSpPr/>
          <p:nvPr/>
        </p:nvSpPr>
        <p:spPr>
          <a:xfrm>
            <a:off x="2924175" y="4114800"/>
            <a:ext cx="457200" cy="3293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3" name="Rectangular Callout 42"/>
          <p:cNvSpPr/>
          <p:nvPr/>
        </p:nvSpPr>
        <p:spPr>
          <a:xfrm>
            <a:off x="3138487" y="2343150"/>
            <a:ext cx="3135487" cy="781050"/>
          </a:xfrm>
          <a:prstGeom prst="wedgeRectCallout">
            <a:avLst>
              <a:gd name="adj1" fmla="val 12321"/>
              <a:gd name="adj2" fmla="val 15864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u="sng" dirty="0" smtClean="0"/>
              <a:t>Configuration Reader</a:t>
            </a:r>
          </a:p>
          <a:p>
            <a:r>
              <a:rPr lang="en-US" sz="1400" dirty="0" smtClean="0"/>
              <a:t>- Reads &amp; </a:t>
            </a:r>
            <a:r>
              <a:rPr lang="en-US" sz="1400" dirty="0"/>
              <a:t>stores configuration data </a:t>
            </a:r>
            <a:r>
              <a:rPr lang="en-US" sz="1400" dirty="0" smtClean="0"/>
              <a:t>base</a:t>
            </a:r>
          </a:p>
          <a:p>
            <a:r>
              <a:rPr lang="en-US" sz="1400" dirty="0" smtClean="0"/>
              <a:t>- Provides configuration information </a:t>
            </a: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256346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40" grpId="0" animBg="1"/>
      <p:bldP spid="70" grpId="0" animBg="1"/>
      <p:bldP spid="24" grpId="0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Dynamic Configuration at Infineon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8" name="AutoShape 13"/>
          <p:cNvSpPr>
            <a:spLocks noChangeArrowheads="1"/>
          </p:cNvSpPr>
          <p:nvPr/>
        </p:nvSpPr>
        <p:spPr bwMode="auto">
          <a:xfrm>
            <a:off x="1828800" y="3478860"/>
            <a:ext cx="990600" cy="635940"/>
          </a:xfrm>
          <a:prstGeom prst="flowChartDocumen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1400" dirty="0"/>
              <a:t>Parameter </a:t>
            </a:r>
            <a:r>
              <a:rPr lang="en-IN" sz="1400" dirty="0" smtClean="0"/>
              <a:t>file</a:t>
            </a:r>
            <a:endParaRPr lang="en-IN" sz="1400" dirty="0"/>
          </a:p>
        </p:txBody>
      </p:sp>
      <p:sp>
        <p:nvSpPr>
          <p:cNvPr id="19" name="Rectangular Callout 18"/>
          <p:cNvSpPr/>
          <p:nvPr/>
        </p:nvSpPr>
        <p:spPr>
          <a:xfrm>
            <a:off x="228600" y="4523078"/>
            <a:ext cx="2895600" cy="1034783"/>
          </a:xfrm>
          <a:prstGeom prst="wedgeRectCallout">
            <a:avLst>
              <a:gd name="adj1" fmla="val 21015"/>
              <a:gd name="adj2" fmla="val -8142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u="sng" dirty="0" smtClean="0"/>
              <a:t>Configuration file</a:t>
            </a:r>
          </a:p>
          <a:p>
            <a:r>
              <a:rPr lang="en-US" sz="1400" dirty="0" smtClean="0"/>
              <a:t>- Is a XML file</a:t>
            </a:r>
          </a:p>
          <a:p>
            <a:r>
              <a:rPr lang="en-IN" sz="1400" dirty="0" smtClean="0"/>
              <a:t>- Uses </a:t>
            </a:r>
            <a:r>
              <a:rPr lang="en-IN" sz="1400" dirty="0"/>
              <a:t>SystemC </a:t>
            </a:r>
            <a:r>
              <a:rPr lang="en-IN" sz="1400" dirty="0" smtClean="0"/>
              <a:t>like hierarchy </a:t>
            </a:r>
            <a:r>
              <a:rPr lang="en-IN" sz="1400" dirty="0"/>
              <a:t>to differentiate between </a:t>
            </a:r>
            <a:r>
              <a:rPr lang="en-IN" sz="1400" dirty="0" smtClean="0"/>
              <a:t>parameters</a:t>
            </a:r>
            <a:endParaRPr lang="en-IN" sz="140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276600" y="3124200"/>
            <a:ext cx="4191000" cy="25946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72000" tIns="72000" rIns="72000" bIns="72000" anchor="t" anchorCtr="0" upright="1">
            <a:no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US" sz="1600" b="1" kern="1200" dirty="0" smtClean="0">
                <a:effectLst/>
                <a:latin typeface="Calibri"/>
                <a:ea typeface="Verdana"/>
                <a:cs typeface="Verdana"/>
              </a:rPr>
              <a:t>System.exe</a:t>
            </a:r>
            <a:endParaRPr lang="en-IN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724908" y="4240530"/>
            <a:ext cx="839789" cy="1097280"/>
          </a:xfrm>
          <a:prstGeom prst="rect">
            <a:avLst/>
          </a:prstGeom>
          <a:solidFill>
            <a:srgbClr val="C3D69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2000" tIns="72000" rIns="72000" bIns="7200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1600" dirty="0">
                <a:effectLst/>
                <a:latin typeface="Calibri"/>
                <a:ea typeface="Times New Roman"/>
                <a:cs typeface="Times New Roman"/>
              </a:rPr>
              <a:t>CPU</a:t>
            </a:r>
            <a:endParaRPr lang="en-IN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941503" y="4789170"/>
            <a:ext cx="1016318" cy="564474"/>
          </a:xfrm>
          <a:prstGeom prst="rect">
            <a:avLst/>
          </a:prstGeom>
          <a:solidFill>
            <a:srgbClr val="95B3D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2000" tIns="72000" rIns="72000" bIns="7200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1600" dirty="0">
                <a:effectLst/>
                <a:latin typeface="Calibri"/>
                <a:ea typeface="Times New Roman"/>
                <a:cs typeface="Times New Roman"/>
              </a:rPr>
              <a:t>I2C</a:t>
            </a:r>
            <a:endParaRPr lang="en-IN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941503" y="4016944"/>
            <a:ext cx="1016318" cy="659130"/>
          </a:xfrm>
          <a:prstGeom prst="rect">
            <a:avLst/>
          </a:prstGeom>
          <a:solidFill>
            <a:srgbClr val="C4BC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2000" tIns="72000" rIns="72000" bIns="7200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1600" dirty="0">
                <a:effectLst/>
                <a:latin typeface="Calibri"/>
                <a:ea typeface="Times New Roman"/>
                <a:cs typeface="Times New Roman"/>
              </a:rPr>
              <a:t>Memory</a:t>
            </a:r>
            <a:endParaRPr lang="en-IN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960812" y="3522979"/>
            <a:ext cx="2813685" cy="361909"/>
          </a:xfrm>
          <a:prstGeom prst="rect">
            <a:avLst/>
          </a:prstGeom>
          <a:solidFill>
            <a:srgbClr val="1F497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1600" dirty="0" smtClean="0">
                <a:solidFill>
                  <a:srgbClr val="F2F2F2"/>
                </a:solidFill>
                <a:effectLst/>
                <a:latin typeface="Calibri"/>
                <a:ea typeface="Calibri"/>
                <a:cs typeface="Times New Roman"/>
              </a:rPr>
              <a:t>Configuration Reader </a:t>
            </a:r>
            <a:endParaRPr lang="en-IN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5" name="AutoShape 18"/>
          <p:cNvSpPr>
            <a:spLocks noChangeArrowheads="1"/>
          </p:cNvSpPr>
          <p:nvPr/>
        </p:nvSpPr>
        <p:spPr bwMode="auto">
          <a:xfrm>
            <a:off x="5009356" y="4054792"/>
            <a:ext cx="496887" cy="1468755"/>
          </a:xfrm>
          <a:prstGeom prst="upDownArrow">
            <a:avLst>
              <a:gd name="adj1" fmla="val 50000"/>
              <a:gd name="adj2" fmla="val 5685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en-IN" sz="2400" dirty="0"/>
          </a:p>
        </p:txBody>
      </p:sp>
      <p:cxnSp>
        <p:nvCxnSpPr>
          <p:cNvPr id="26" name="Straight Arrow Connector 25"/>
          <p:cNvCxnSpPr>
            <a:stCxn id="21" idx="3"/>
            <a:endCxn id="25" idx="2"/>
          </p:cNvCxnSpPr>
          <p:nvPr/>
        </p:nvCxnSpPr>
        <p:spPr>
          <a:xfrm>
            <a:off x="4564697" y="4789170"/>
            <a:ext cx="56888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endCxn id="25" idx="6"/>
          </p:cNvCxnSpPr>
          <p:nvPr/>
        </p:nvCxnSpPr>
        <p:spPr>
          <a:xfrm rot="10800000" flipV="1">
            <a:off x="5382021" y="4346508"/>
            <a:ext cx="559482" cy="442661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5" idx="6"/>
            <a:endCxn id="22" idx="1"/>
          </p:cNvCxnSpPr>
          <p:nvPr/>
        </p:nvCxnSpPr>
        <p:spPr>
          <a:xfrm>
            <a:off x="5382021" y="4789170"/>
            <a:ext cx="559482" cy="282237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24" idx="1"/>
            <a:endCxn id="21" idx="1"/>
          </p:cNvCxnSpPr>
          <p:nvPr/>
        </p:nvCxnSpPr>
        <p:spPr>
          <a:xfrm rot="10800000" flipV="1">
            <a:off x="3724908" y="3703934"/>
            <a:ext cx="235904" cy="1085236"/>
          </a:xfrm>
          <a:prstGeom prst="bentConnector3">
            <a:avLst>
              <a:gd name="adj1" fmla="val 196904"/>
            </a:avLst>
          </a:prstGeom>
          <a:ln w="127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4" idx="3"/>
            <a:endCxn id="23" idx="3"/>
          </p:cNvCxnSpPr>
          <p:nvPr/>
        </p:nvCxnSpPr>
        <p:spPr>
          <a:xfrm>
            <a:off x="6774497" y="3703934"/>
            <a:ext cx="183324" cy="642575"/>
          </a:xfrm>
          <a:prstGeom prst="bentConnector3">
            <a:avLst>
              <a:gd name="adj1" fmla="val 224697"/>
            </a:avLst>
          </a:prstGeom>
          <a:ln w="127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24" idx="3"/>
            <a:endCxn id="22" idx="3"/>
          </p:cNvCxnSpPr>
          <p:nvPr/>
        </p:nvCxnSpPr>
        <p:spPr>
          <a:xfrm>
            <a:off x="6774497" y="3703934"/>
            <a:ext cx="183324" cy="1367473"/>
          </a:xfrm>
          <a:prstGeom prst="bentConnector3">
            <a:avLst>
              <a:gd name="adj1" fmla="val 224697"/>
            </a:avLst>
          </a:prstGeom>
          <a:ln w="127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ular Callout 16"/>
          <p:cNvSpPr/>
          <p:nvPr/>
        </p:nvSpPr>
        <p:spPr>
          <a:xfrm>
            <a:off x="5410200" y="1726114"/>
            <a:ext cx="3581400" cy="1169486"/>
          </a:xfrm>
          <a:prstGeom prst="wedgeRectCallout">
            <a:avLst>
              <a:gd name="adj1" fmla="val 1857"/>
              <a:gd name="adj2" fmla="val 16161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sz="1400" u="sng" dirty="0"/>
              <a:t>Module implementation</a:t>
            </a:r>
          </a:p>
          <a:p>
            <a:r>
              <a:rPr lang="en-IN" sz="1400" dirty="0" smtClean="0"/>
              <a:t>- Parameters special </a:t>
            </a:r>
            <a:r>
              <a:rPr lang="en-IN" sz="1400" dirty="0"/>
              <a:t>class </a:t>
            </a:r>
            <a:r>
              <a:rPr lang="en-IN" sz="1400" dirty="0" smtClean="0"/>
              <a:t>inherited </a:t>
            </a:r>
            <a:r>
              <a:rPr lang="en-IN" sz="1400" dirty="0"/>
              <a:t>from ‘</a:t>
            </a:r>
            <a:r>
              <a:rPr lang="en-IN" sz="1400" dirty="0" err="1"/>
              <a:t>sc_attribute</a:t>
            </a:r>
            <a:r>
              <a:rPr lang="en-IN" sz="1400" dirty="0" smtClean="0"/>
              <a:t>’</a:t>
            </a:r>
            <a:endParaRPr lang="en-IN" sz="1400" dirty="0"/>
          </a:p>
          <a:p>
            <a:r>
              <a:rPr lang="en-IN" sz="1400" dirty="0" smtClean="0"/>
              <a:t>- During construction, </a:t>
            </a:r>
            <a:r>
              <a:rPr lang="en-IN" sz="1400" dirty="0"/>
              <a:t>queries configurator for </a:t>
            </a:r>
            <a:r>
              <a:rPr lang="en-IN" sz="1400" dirty="0" smtClean="0"/>
              <a:t>values</a:t>
            </a:r>
            <a:endParaRPr lang="en-IN" sz="1400" dirty="0"/>
          </a:p>
        </p:txBody>
      </p:sp>
      <p:sp>
        <p:nvSpPr>
          <p:cNvPr id="30" name="Right Arrow 29"/>
          <p:cNvSpPr/>
          <p:nvPr/>
        </p:nvSpPr>
        <p:spPr>
          <a:xfrm>
            <a:off x="2924175" y="3657600"/>
            <a:ext cx="457200" cy="3293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Rectangular Callout 15"/>
          <p:cNvSpPr/>
          <p:nvPr/>
        </p:nvSpPr>
        <p:spPr>
          <a:xfrm>
            <a:off x="1766888" y="1600200"/>
            <a:ext cx="3567112" cy="1017086"/>
          </a:xfrm>
          <a:prstGeom prst="wedgeRectCallout">
            <a:avLst>
              <a:gd name="adj1" fmla="val 29802"/>
              <a:gd name="adj2" fmla="val 1315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sz="1400" u="sng" dirty="0"/>
              <a:t>Configurator is a SystemC module</a:t>
            </a:r>
          </a:p>
          <a:p>
            <a:r>
              <a:rPr lang="en-IN" sz="1400" dirty="0" smtClean="0"/>
              <a:t>- Reads </a:t>
            </a:r>
            <a:r>
              <a:rPr lang="en-IN" sz="1400" dirty="0"/>
              <a:t>in configuration file in XML </a:t>
            </a:r>
            <a:r>
              <a:rPr lang="en-IN" sz="1400" dirty="0" smtClean="0"/>
              <a:t>format</a:t>
            </a:r>
          </a:p>
          <a:p>
            <a:pPr marL="285750" indent="-285750">
              <a:buFontTx/>
              <a:buChar char="-"/>
            </a:pPr>
            <a:endParaRPr lang="en-US" sz="1400" dirty="0"/>
          </a:p>
          <a:p>
            <a:pPr marL="285750" indent="-285750">
              <a:buFontTx/>
              <a:buChar char="-"/>
            </a:pPr>
            <a:endParaRPr lang="en-IN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2108743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chemeClr val="dk1"/>
                </a:solidFill>
                <a:latin typeface="+mn-lt"/>
                <a:cs typeface="+mn-cs"/>
              </a:rPr>
              <a:t>- </a:t>
            </a:r>
            <a:r>
              <a:rPr lang="en-IN" sz="1400" dirty="0" smtClean="0">
                <a:solidFill>
                  <a:schemeClr val="dk1"/>
                </a:solidFill>
                <a:latin typeface="+mn-lt"/>
                <a:cs typeface="+mn-cs"/>
              </a:rPr>
              <a:t>If parameter string found in database sets value</a:t>
            </a:r>
            <a:endParaRPr lang="en-IN" sz="1400" dirty="0">
              <a:solidFill>
                <a:schemeClr val="dk1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835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17" grpId="0" animBg="1"/>
      <p:bldP spid="30" grpId="0" animBg="1"/>
      <p:bldP spid="16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Dynamic </a:t>
            </a:r>
            <a:r>
              <a:rPr lang="en-IN" dirty="0"/>
              <a:t>Configuration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44779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@ Construction time</a:t>
            </a:r>
            <a:endParaRPr lang="en-IN" dirty="0"/>
          </a:p>
        </p:txBody>
      </p:sp>
      <p:sp>
        <p:nvSpPr>
          <p:cNvPr id="14" name="Rectangle 13"/>
          <p:cNvSpPr/>
          <p:nvPr/>
        </p:nvSpPr>
        <p:spPr>
          <a:xfrm>
            <a:off x="1905000" y="1600200"/>
            <a:ext cx="6324600" cy="4343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System.exe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1914525"/>
            <a:ext cx="5257800" cy="1971675"/>
          </a:xfrm>
          <a:prstGeom prst="rect">
            <a:avLst/>
          </a:prstGeom>
          <a:solidFill>
            <a:srgbClr val="1F497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rgbClr val="F2F2F2"/>
                </a:solidFill>
                <a:latin typeface="Calibri"/>
                <a:ea typeface="Calibri"/>
                <a:cs typeface="Times New Roman"/>
              </a:rPr>
              <a:t>Configurator</a:t>
            </a:r>
            <a:endParaRPr lang="en-IN" sz="2000" dirty="0">
              <a:solidFill>
                <a:srgbClr val="F2F2F2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28900" y="4191000"/>
            <a:ext cx="2286000" cy="1676400"/>
          </a:xfrm>
          <a:prstGeom prst="rect">
            <a:avLst/>
          </a:prstGeom>
          <a:solidFill>
            <a:srgbClr val="C3D69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2000" tIns="72000" rIns="72000" bIns="7200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>Module1</a:t>
            </a:r>
            <a:endParaRPr lang="en-IN" sz="20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33712" y="4724400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Parameter1</a:t>
            </a:r>
            <a:endParaRPr lang="en-IN" dirty="0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381000" y="2362200"/>
            <a:ext cx="1295400" cy="1295400"/>
          </a:xfrm>
          <a:prstGeom prst="flowChartDocumen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2000" dirty="0">
                <a:effectLst/>
                <a:latin typeface="Calibri"/>
                <a:ea typeface="Calibri"/>
                <a:cs typeface="Times New Roman"/>
              </a:rPr>
              <a:t>Parameter XML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1752600" y="2476500"/>
            <a:ext cx="1135856" cy="3810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5" name="Rectangle 14"/>
          <p:cNvSpPr/>
          <p:nvPr/>
        </p:nvSpPr>
        <p:spPr>
          <a:xfrm>
            <a:off x="5486400" y="4191000"/>
            <a:ext cx="2286000" cy="1676400"/>
          </a:xfrm>
          <a:prstGeom prst="rect">
            <a:avLst/>
          </a:prstGeom>
          <a:solidFill>
            <a:srgbClr val="C3D69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2000" tIns="72000" rIns="72000" bIns="7200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>Module2</a:t>
            </a:r>
            <a:endParaRPr lang="en-IN" sz="20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67400" y="4724400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Parameter1</a:t>
            </a:r>
            <a:endParaRPr lang="en-IN" dirty="0"/>
          </a:p>
        </p:txBody>
      </p:sp>
      <p:sp>
        <p:nvSpPr>
          <p:cNvPr id="68" name="Rectangle 67"/>
          <p:cNvSpPr/>
          <p:nvPr/>
        </p:nvSpPr>
        <p:spPr>
          <a:xfrm>
            <a:off x="2888456" y="2371810"/>
            <a:ext cx="1607344" cy="5522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Reader</a:t>
            </a:r>
            <a:endParaRPr lang="en-IN" dirty="0"/>
          </a:p>
        </p:txBody>
      </p:sp>
      <p:sp>
        <p:nvSpPr>
          <p:cNvPr id="69" name="Flowchart: Magnetic Disk 68"/>
          <p:cNvSpPr/>
          <p:nvPr/>
        </p:nvSpPr>
        <p:spPr>
          <a:xfrm>
            <a:off x="5334000" y="2209800"/>
            <a:ext cx="1785938" cy="876300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Parameter </a:t>
            </a:r>
            <a:r>
              <a:rPr lang="en-US" sz="1600" dirty="0" smtClean="0"/>
              <a:t>Database</a:t>
            </a:r>
            <a:endParaRPr lang="en-IN" sz="1600" dirty="0"/>
          </a:p>
        </p:txBody>
      </p:sp>
      <p:sp>
        <p:nvSpPr>
          <p:cNvPr id="76" name="Rectangle 75"/>
          <p:cNvSpPr/>
          <p:nvPr/>
        </p:nvSpPr>
        <p:spPr>
          <a:xfrm flipH="1">
            <a:off x="2643185" y="3429000"/>
            <a:ext cx="4748213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Parameter Info Handler</a:t>
            </a:r>
            <a:endParaRPr lang="en-IN" dirty="0"/>
          </a:p>
        </p:txBody>
      </p:sp>
      <p:cxnSp>
        <p:nvCxnSpPr>
          <p:cNvPr id="78" name="Straight Arrow Connector 77"/>
          <p:cNvCxnSpPr>
            <a:stCxn id="68" idx="3"/>
            <a:endCxn id="69" idx="2"/>
          </p:cNvCxnSpPr>
          <p:nvPr/>
        </p:nvCxnSpPr>
        <p:spPr>
          <a:xfrm>
            <a:off x="4495800" y="2647950"/>
            <a:ext cx="838200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9" idx="3"/>
          </p:cNvCxnSpPr>
          <p:nvPr/>
        </p:nvCxnSpPr>
        <p:spPr>
          <a:xfrm>
            <a:off x="6226969" y="3086100"/>
            <a:ext cx="0" cy="342900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200400" y="3810000"/>
            <a:ext cx="0" cy="9144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343400" y="3810000"/>
            <a:ext cx="0" cy="9144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5943600" y="3810000"/>
            <a:ext cx="0" cy="9144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119938" y="3810000"/>
            <a:ext cx="0" cy="9144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112324" y="3886200"/>
            <a:ext cx="1088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Query value</a:t>
            </a:r>
            <a:endParaRPr lang="en-IN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3739753" y="3910399"/>
            <a:ext cx="1236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Returns control</a:t>
            </a:r>
            <a:endParaRPr lang="en-IN" sz="1200" dirty="0"/>
          </a:p>
        </p:txBody>
      </p:sp>
      <p:sp>
        <p:nvSpPr>
          <p:cNvPr id="7" name="Rectangular Callout 6"/>
          <p:cNvSpPr/>
          <p:nvPr/>
        </p:nvSpPr>
        <p:spPr>
          <a:xfrm>
            <a:off x="7315200" y="2798980"/>
            <a:ext cx="1600200" cy="553820"/>
          </a:xfrm>
          <a:prstGeom prst="wedgeRectCallout">
            <a:avLst>
              <a:gd name="adj1" fmla="val -61742"/>
              <a:gd name="adj2" fmla="val 5478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If</a:t>
            </a:r>
            <a:r>
              <a:rPr lang="en-US" sz="1400" dirty="0" smtClean="0">
                <a:solidFill>
                  <a:schemeClr val="dk1"/>
                </a:solidFill>
              </a:rPr>
              <a:t> </a:t>
            </a:r>
            <a:r>
              <a:rPr lang="en-US" sz="1400" dirty="0">
                <a:solidFill>
                  <a:schemeClr val="dk1"/>
                </a:solidFill>
              </a:rPr>
              <a:t>parameter string </a:t>
            </a:r>
            <a:r>
              <a:rPr lang="en-US" sz="1400" dirty="0" smtClean="0">
                <a:solidFill>
                  <a:schemeClr val="dk1"/>
                </a:solidFill>
              </a:rPr>
              <a:t>match set value</a:t>
            </a:r>
            <a:endParaRPr lang="en-IN" sz="1400" dirty="0">
              <a:solidFill>
                <a:schemeClr val="dk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85558" y="5105400"/>
            <a:ext cx="12340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Value : 10</a:t>
            </a:r>
            <a:endParaRPr lang="en-IN" sz="1600" dirty="0"/>
          </a:p>
        </p:txBody>
      </p:sp>
      <p:sp>
        <p:nvSpPr>
          <p:cNvPr id="13" name="Rectangle 12"/>
          <p:cNvSpPr/>
          <p:nvPr/>
        </p:nvSpPr>
        <p:spPr>
          <a:xfrm>
            <a:off x="3886200" y="5105400"/>
            <a:ext cx="465668" cy="3385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20</a:t>
            </a:r>
            <a:endParaRPr lang="en-IN" sz="16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9" name="Rectangular Callout 28"/>
          <p:cNvSpPr/>
          <p:nvPr/>
        </p:nvSpPr>
        <p:spPr>
          <a:xfrm>
            <a:off x="7374465" y="1808380"/>
            <a:ext cx="1600200" cy="553820"/>
          </a:xfrm>
          <a:prstGeom prst="wedgeRectCallout">
            <a:avLst>
              <a:gd name="adj1" fmla="val -61742"/>
              <a:gd name="adj2" fmla="val 5478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Stores reference to the parameter</a:t>
            </a:r>
            <a:endParaRPr lang="en-IN" sz="14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971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5" grpId="0" animBg="1"/>
      <p:bldP spid="16" grpId="0" animBg="1"/>
      <p:bldP spid="68" grpId="0" animBg="1"/>
      <p:bldP spid="69" grpId="0" animBg="1"/>
      <p:bldP spid="76" grpId="0" animBg="1"/>
      <p:bldP spid="46" grpId="0"/>
      <p:bldP spid="48" grpId="0"/>
      <p:bldP spid="7" grpId="0" animBg="1"/>
      <p:bldP spid="12" grpId="0"/>
      <p:bldP spid="13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Parameter Configuration File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Configure complete system</a:t>
            </a:r>
          </a:p>
          <a:p>
            <a:pPr lvl="1"/>
            <a:r>
              <a:rPr lang="en-US" sz="2200" dirty="0" smtClean="0"/>
              <a:t>Parameter for each module instance can be configured</a:t>
            </a:r>
          </a:p>
          <a:p>
            <a:pPr lvl="1"/>
            <a:r>
              <a:rPr lang="en-US" sz="2200" dirty="0"/>
              <a:t>A</a:t>
            </a:r>
            <a:r>
              <a:rPr lang="en-US" sz="2200" dirty="0" smtClean="0"/>
              <a:t>lso supports </a:t>
            </a:r>
            <a:r>
              <a:rPr lang="en-US" sz="2200" dirty="0" smtClean="0"/>
              <a:t>YAML file format</a:t>
            </a:r>
          </a:p>
          <a:p>
            <a:endParaRPr lang="en-IN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267200" y="2971800"/>
            <a:ext cx="4191000" cy="25946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72000" tIns="72000" rIns="72000" bIns="72000" anchor="t" anchorCtr="0" upright="1">
            <a:no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US" sz="1600" b="1" kern="1200" dirty="0" smtClean="0">
                <a:effectLst/>
                <a:latin typeface="Calibri"/>
                <a:ea typeface="Verdana"/>
                <a:cs typeface="Verdana"/>
              </a:rPr>
              <a:t>System.exe</a:t>
            </a:r>
            <a:endParaRPr lang="en-IN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715508" y="4088130"/>
            <a:ext cx="839789" cy="1097280"/>
          </a:xfrm>
          <a:prstGeom prst="rect">
            <a:avLst/>
          </a:prstGeom>
          <a:solidFill>
            <a:srgbClr val="C3D69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2000" tIns="72000" rIns="72000" bIns="7200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dirty="0">
                <a:effectLst/>
                <a:latin typeface="Calibri"/>
                <a:ea typeface="Times New Roman"/>
                <a:cs typeface="Times New Roman"/>
              </a:rPr>
              <a:t>CPU</a:t>
            </a:r>
            <a:endParaRPr lang="en-IN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932103" y="4636770"/>
            <a:ext cx="1016318" cy="564474"/>
          </a:xfrm>
          <a:prstGeom prst="rect">
            <a:avLst/>
          </a:prstGeom>
          <a:solidFill>
            <a:srgbClr val="95B3D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2000" tIns="72000" rIns="72000" bIns="7200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dirty="0">
                <a:effectLst/>
                <a:latin typeface="Calibri"/>
                <a:ea typeface="Times New Roman"/>
                <a:cs typeface="Times New Roman"/>
              </a:rPr>
              <a:t>I2C</a:t>
            </a:r>
            <a:endParaRPr lang="en-IN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932103" y="3864544"/>
            <a:ext cx="1016318" cy="659130"/>
          </a:xfrm>
          <a:prstGeom prst="rect">
            <a:avLst/>
          </a:prstGeom>
          <a:solidFill>
            <a:srgbClr val="C4BC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2000" tIns="72000" rIns="72000" bIns="7200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dirty="0">
                <a:effectLst/>
                <a:latin typeface="Calibri"/>
                <a:ea typeface="Times New Roman"/>
                <a:cs typeface="Times New Roman"/>
              </a:rPr>
              <a:t>Memory</a:t>
            </a:r>
            <a:endParaRPr lang="en-IN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951412" y="3370579"/>
            <a:ext cx="2813685" cy="361909"/>
          </a:xfrm>
          <a:prstGeom prst="rect">
            <a:avLst/>
          </a:prstGeom>
          <a:solidFill>
            <a:srgbClr val="1F497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2000" dirty="0">
                <a:solidFill>
                  <a:srgbClr val="F2F2F2"/>
                </a:solidFill>
                <a:effectLst/>
                <a:latin typeface="Calibri"/>
                <a:ea typeface="Calibri"/>
                <a:cs typeface="Times New Roman"/>
              </a:rPr>
              <a:t>Configurator </a:t>
            </a:r>
            <a:endParaRPr lang="en-IN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AutoShape 18"/>
          <p:cNvSpPr>
            <a:spLocks noChangeArrowheads="1"/>
          </p:cNvSpPr>
          <p:nvPr/>
        </p:nvSpPr>
        <p:spPr bwMode="auto">
          <a:xfrm>
            <a:off x="5999956" y="3902392"/>
            <a:ext cx="496887" cy="1468755"/>
          </a:xfrm>
          <a:prstGeom prst="upDownArrow">
            <a:avLst>
              <a:gd name="adj1" fmla="val 50000"/>
              <a:gd name="adj2" fmla="val 5685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en-IN" sz="2400" dirty="0"/>
          </a:p>
        </p:txBody>
      </p:sp>
      <p:cxnSp>
        <p:nvCxnSpPr>
          <p:cNvPr id="31" name="Straight Arrow Connector 30"/>
          <p:cNvCxnSpPr>
            <a:stCxn id="11" idx="3"/>
            <a:endCxn id="21" idx="2"/>
          </p:cNvCxnSpPr>
          <p:nvPr/>
        </p:nvCxnSpPr>
        <p:spPr>
          <a:xfrm>
            <a:off x="5555297" y="4636770"/>
            <a:ext cx="56888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endCxn id="21" idx="6"/>
          </p:cNvCxnSpPr>
          <p:nvPr/>
        </p:nvCxnSpPr>
        <p:spPr>
          <a:xfrm rot="10800000" flipV="1">
            <a:off x="6372621" y="4194108"/>
            <a:ext cx="559482" cy="442661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21" idx="6"/>
            <a:endCxn id="12" idx="1"/>
          </p:cNvCxnSpPr>
          <p:nvPr/>
        </p:nvCxnSpPr>
        <p:spPr>
          <a:xfrm>
            <a:off x="6372621" y="4636770"/>
            <a:ext cx="559482" cy="282237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4" idx="1"/>
            <a:endCxn id="11" idx="1"/>
          </p:cNvCxnSpPr>
          <p:nvPr/>
        </p:nvCxnSpPr>
        <p:spPr>
          <a:xfrm rot="10800000" flipV="1">
            <a:off x="4715508" y="3551534"/>
            <a:ext cx="235904" cy="1085236"/>
          </a:xfrm>
          <a:prstGeom prst="bentConnector3">
            <a:avLst>
              <a:gd name="adj1" fmla="val 196904"/>
            </a:avLst>
          </a:prstGeom>
          <a:ln w="127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14" idx="3"/>
            <a:endCxn id="13" idx="3"/>
          </p:cNvCxnSpPr>
          <p:nvPr/>
        </p:nvCxnSpPr>
        <p:spPr>
          <a:xfrm>
            <a:off x="7765097" y="3551534"/>
            <a:ext cx="183324" cy="642575"/>
          </a:xfrm>
          <a:prstGeom prst="bentConnector3">
            <a:avLst>
              <a:gd name="adj1" fmla="val 224697"/>
            </a:avLst>
          </a:prstGeom>
          <a:ln w="127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14" idx="3"/>
            <a:endCxn id="12" idx="3"/>
          </p:cNvCxnSpPr>
          <p:nvPr/>
        </p:nvCxnSpPr>
        <p:spPr>
          <a:xfrm>
            <a:off x="7765097" y="3551534"/>
            <a:ext cx="183324" cy="1367473"/>
          </a:xfrm>
          <a:prstGeom prst="bentConnector3">
            <a:avLst>
              <a:gd name="adj1" fmla="val 224697"/>
            </a:avLst>
          </a:prstGeom>
          <a:ln w="127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lowchart: Document 2"/>
          <p:cNvSpPr/>
          <p:nvPr/>
        </p:nvSpPr>
        <p:spPr>
          <a:xfrm>
            <a:off x="533400" y="2743200"/>
            <a:ext cx="2895600" cy="3276600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 anchorCtr="0">
            <a:normAutofit lnSpcReduction="10000"/>
          </a:bodyPr>
          <a:lstStyle/>
          <a:p>
            <a:r>
              <a:rPr lang="en-US" sz="1200" u="sng" dirty="0" smtClean="0"/>
              <a:t>Parameter.XML hierarchy</a:t>
            </a:r>
          </a:p>
          <a:p>
            <a:r>
              <a:rPr lang="en-US" sz="1200" dirty="0" smtClean="0"/>
              <a:t>System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|---CPU</a:t>
            </a:r>
          </a:p>
          <a:p>
            <a:r>
              <a:rPr lang="en-US" sz="1200" dirty="0" smtClean="0"/>
              <a:t>     |        |---Core1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|                  |--- </a:t>
            </a:r>
            <a:r>
              <a:rPr lang="en-US" sz="1200" dirty="0" err="1" smtClean="0"/>
              <a:t>Dvalue</a:t>
            </a:r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  |                  |--- Value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|---Memory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|        |---</a:t>
            </a:r>
            <a:r>
              <a:rPr lang="en-US" sz="1200" dirty="0" err="1" smtClean="0"/>
              <a:t>StartAddr</a:t>
            </a:r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  |                  </a:t>
            </a:r>
            <a:r>
              <a:rPr lang="en-US" sz="1200" dirty="0"/>
              <a:t>|--- </a:t>
            </a:r>
            <a:r>
              <a:rPr lang="en-US" sz="1200" dirty="0" err="1"/>
              <a:t>Dvalue</a:t>
            </a:r>
            <a:endParaRPr lang="en-US" sz="1200" dirty="0"/>
          </a:p>
          <a:p>
            <a:r>
              <a:rPr lang="en-US" sz="1200" dirty="0"/>
              <a:t>     |                  |--- Value</a:t>
            </a:r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  |---I2C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|        |---</a:t>
            </a:r>
            <a:r>
              <a:rPr lang="en-US" sz="1200" dirty="0" err="1" smtClean="0"/>
              <a:t>Param</a:t>
            </a:r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  |                  </a:t>
            </a:r>
            <a:r>
              <a:rPr lang="en-US" sz="1200" dirty="0"/>
              <a:t>|--- </a:t>
            </a:r>
            <a:r>
              <a:rPr lang="en-US" sz="1200" dirty="0" err="1"/>
              <a:t>Dvalue</a:t>
            </a:r>
            <a:endParaRPr lang="en-US" sz="1200" dirty="0"/>
          </a:p>
          <a:p>
            <a:r>
              <a:rPr lang="en-US" sz="1200" dirty="0"/>
              <a:t>     |                  |--- </a:t>
            </a:r>
            <a:r>
              <a:rPr lang="en-US" sz="1200" dirty="0" smtClean="0"/>
              <a:t>Value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3505200" y="3429000"/>
            <a:ext cx="685800" cy="3067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GUI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600" dirty="0"/>
              <a:t>T</a:t>
            </a:r>
            <a:r>
              <a:rPr lang="en-US" altLang="en-US" sz="2600" dirty="0" smtClean="0"/>
              <a:t>edious </a:t>
            </a:r>
            <a:r>
              <a:rPr lang="en-US" altLang="en-US" sz="2600" dirty="0"/>
              <a:t>to modify </a:t>
            </a:r>
            <a:r>
              <a:rPr lang="en-US" altLang="en-US" sz="2600" dirty="0" smtClean="0"/>
              <a:t>XML </a:t>
            </a:r>
            <a:r>
              <a:rPr lang="en-US" altLang="en-US" sz="2600" dirty="0"/>
              <a:t>file however big or </a:t>
            </a:r>
            <a:r>
              <a:rPr lang="en-US" altLang="en-US" sz="2600" dirty="0" smtClean="0"/>
              <a:t>small</a:t>
            </a:r>
          </a:p>
          <a:p>
            <a:pPr lvl="1"/>
            <a:r>
              <a:rPr lang="en-US" altLang="en-US" sz="2200" dirty="0" smtClean="0"/>
              <a:t>Mechanism to simplify file handling</a:t>
            </a:r>
            <a:endParaRPr lang="en-US" alt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514600" y="4366112"/>
            <a:ext cx="3886200" cy="1653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72000" tIns="72000" rIns="72000" bIns="72000" anchor="t" anchorCtr="0" upright="1">
            <a:no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Calibri"/>
                <a:ea typeface="Verdana"/>
                <a:cs typeface="Verdana"/>
              </a:rPr>
              <a:t>System.exe</a:t>
            </a:r>
            <a:endParaRPr lang="en-IN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115308" y="5107806"/>
            <a:ext cx="751390" cy="649470"/>
          </a:xfrm>
          <a:prstGeom prst="rect">
            <a:avLst/>
          </a:prstGeom>
          <a:solidFill>
            <a:srgbClr val="C3D69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2000" tIns="72000" rIns="72000" bIns="7200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1100" dirty="0">
                <a:effectLst/>
                <a:latin typeface="Calibri"/>
                <a:ea typeface="Times New Roman"/>
                <a:cs typeface="Times New Roman"/>
              </a:rPr>
              <a:t>CPU</a:t>
            </a:r>
            <a:endParaRPr lang="en-IN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089972" y="5502889"/>
            <a:ext cx="909337" cy="254387"/>
          </a:xfrm>
          <a:prstGeom prst="rect">
            <a:avLst/>
          </a:prstGeom>
          <a:solidFill>
            <a:srgbClr val="95B3D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2000" tIns="72000" rIns="72000" bIns="7200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1100" dirty="0">
                <a:effectLst/>
                <a:latin typeface="Calibri"/>
                <a:ea typeface="Times New Roman"/>
                <a:cs typeface="Times New Roman"/>
              </a:rPr>
              <a:t>I2C</a:t>
            </a:r>
            <a:endParaRPr lang="en-IN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089971" y="4902155"/>
            <a:ext cx="909337" cy="351613"/>
          </a:xfrm>
          <a:prstGeom prst="rect">
            <a:avLst/>
          </a:prstGeom>
          <a:solidFill>
            <a:srgbClr val="C4BC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2000" tIns="72000" rIns="72000" bIns="7200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1100" dirty="0">
                <a:effectLst/>
                <a:latin typeface="Calibri"/>
                <a:ea typeface="Times New Roman"/>
                <a:cs typeface="Times New Roman"/>
              </a:rPr>
              <a:t>Memory</a:t>
            </a:r>
            <a:endParaRPr lang="en-IN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351213" y="4562235"/>
            <a:ext cx="2517508" cy="251922"/>
          </a:xfrm>
          <a:prstGeom prst="rect">
            <a:avLst/>
          </a:prstGeom>
          <a:solidFill>
            <a:srgbClr val="1F497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1200" dirty="0">
                <a:solidFill>
                  <a:srgbClr val="F2F2F2"/>
                </a:solidFill>
                <a:effectLst/>
                <a:latin typeface="Calibri"/>
                <a:ea typeface="Calibri"/>
                <a:cs typeface="Times New Roman"/>
              </a:rPr>
              <a:t>Configurator </a:t>
            </a:r>
            <a:endParaRPr lang="en-IN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6" name="AutoShape 18"/>
          <p:cNvSpPr>
            <a:spLocks noChangeArrowheads="1"/>
          </p:cNvSpPr>
          <p:nvPr/>
        </p:nvSpPr>
        <p:spPr bwMode="auto">
          <a:xfrm>
            <a:off x="4288414" y="4921347"/>
            <a:ext cx="444583" cy="1022389"/>
          </a:xfrm>
          <a:prstGeom prst="upDownArrow">
            <a:avLst>
              <a:gd name="adj1" fmla="val 50000"/>
              <a:gd name="adj2" fmla="val 5685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en-IN" sz="2400" dirty="0"/>
          </a:p>
        </p:txBody>
      </p:sp>
      <p:sp>
        <p:nvSpPr>
          <p:cNvPr id="27" name="AutoShape 24"/>
          <p:cNvSpPr>
            <a:spLocks noChangeArrowheads="1"/>
          </p:cNvSpPr>
          <p:nvPr/>
        </p:nvSpPr>
        <p:spPr bwMode="auto">
          <a:xfrm>
            <a:off x="5397191" y="4173741"/>
            <a:ext cx="169595" cy="398259"/>
          </a:xfrm>
          <a:prstGeom prst="downArrow">
            <a:avLst>
              <a:gd name="adj1" fmla="val 50000"/>
              <a:gd name="adj2" fmla="val 52043"/>
            </a:avLst>
          </a:prstGeom>
          <a:solidFill>
            <a:srgbClr val="8DB3E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IN" sz="2400" dirty="0"/>
          </a:p>
        </p:txBody>
      </p:sp>
      <p:cxnSp>
        <p:nvCxnSpPr>
          <p:cNvPr id="28" name="Straight Arrow Connector 27"/>
          <p:cNvCxnSpPr>
            <a:stCxn id="21" idx="3"/>
            <a:endCxn id="26" idx="2"/>
          </p:cNvCxnSpPr>
          <p:nvPr/>
        </p:nvCxnSpPr>
        <p:spPr>
          <a:xfrm>
            <a:off x="3866698" y="5432541"/>
            <a:ext cx="532862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23" idx="1"/>
            <a:endCxn id="26" idx="6"/>
          </p:cNvCxnSpPr>
          <p:nvPr/>
        </p:nvCxnSpPr>
        <p:spPr>
          <a:xfrm rot="10800000" flipV="1">
            <a:off x="4621851" y="5077962"/>
            <a:ext cx="468120" cy="354580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6" idx="6"/>
            <a:endCxn id="22" idx="1"/>
          </p:cNvCxnSpPr>
          <p:nvPr/>
        </p:nvCxnSpPr>
        <p:spPr>
          <a:xfrm>
            <a:off x="4621851" y="5432542"/>
            <a:ext cx="468121" cy="197541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24" idx="1"/>
            <a:endCxn id="21" idx="1"/>
          </p:cNvCxnSpPr>
          <p:nvPr/>
        </p:nvCxnSpPr>
        <p:spPr>
          <a:xfrm rot="10800000" flipV="1">
            <a:off x="3115309" y="4688195"/>
            <a:ext cx="235905" cy="744345"/>
          </a:xfrm>
          <a:prstGeom prst="bentConnector3">
            <a:avLst>
              <a:gd name="adj1" fmla="val 196903"/>
            </a:avLst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24" idx="3"/>
            <a:endCxn id="23" idx="3"/>
          </p:cNvCxnSpPr>
          <p:nvPr/>
        </p:nvCxnSpPr>
        <p:spPr>
          <a:xfrm>
            <a:off x="5868721" y="4688196"/>
            <a:ext cx="130587" cy="389766"/>
          </a:xfrm>
          <a:prstGeom prst="bentConnector3">
            <a:avLst>
              <a:gd name="adj1" fmla="val 275056"/>
            </a:avLst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4" idx="3"/>
            <a:endCxn id="22" idx="3"/>
          </p:cNvCxnSpPr>
          <p:nvPr/>
        </p:nvCxnSpPr>
        <p:spPr>
          <a:xfrm>
            <a:off x="5868721" y="4688196"/>
            <a:ext cx="130588" cy="941887"/>
          </a:xfrm>
          <a:prstGeom prst="bentConnector3">
            <a:avLst>
              <a:gd name="adj1" fmla="val 275054"/>
            </a:avLst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utoShape 13"/>
          <p:cNvSpPr>
            <a:spLocks noChangeArrowheads="1"/>
          </p:cNvSpPr>
          <p:nvPr/>
        </p:nvSpPr>
        <p:spPr bwMode="auto">
          <a:xfrm>
            <a:off x="5076498" y="3718040"/>
            <a:ext cx="857516" cy="472960"/>
          </a:xfrm>
          <a:prstGeom prst="flowChartDocumen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1100" b="1" dirty="0">
                <a:effectLst/>
                <a:latin typeface="Calibri"/>
                <a:ea typeface="Calibri"/>
                <a:cs typeface="Times New Roman"/>
              </a:rPr>
              <a:t>Parameter XML</a:t>
            </a:r>
            <a:endParaRPr lang="en-IN" sz="105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3810000" y="3687820"/>
            <a:ext cx="880886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Parameter GUI</a:t>
            </a:r>
            <a:endParaRPr lang="en-IN" sz="1100" dirty="0"/>
          </a:p>
        </p:txBody>
      </p:sp>
      <p:sp>
        <p:nvSpPr>
          <p:cNvPr id="61" name="Right Arrow 60"/>
          <p:cNvSpPr/>
          <p:nvPr/>
        </p:nvSpPr>
        <p:spPr>
          <a:xfrm>
            <a:off x="4732997" y="3858620"/>
            <a:ext cx="304800" cy="160280"/>
          </a:xfrm>
          <a:prstGeom prst="rightArrow">
            <a:avLst/>
          </a:prstGeom>
          <a:solidFill>
            <a:srgbClr val="8DB3E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IN" sz="2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Flowchart: Document 33"/>
          <p:cNvSpPr/>
          <p:nvPr/>
        </p:nvSpPr>
        <p:spPr>
          <a:xfrm>
            <a:off x="2514600" y="3687820"/>
            <a:ext cx="957086" cy="533400"/>
          </a:xfrm>
          <a:prstGeom prst="flowChartDocumen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>
                <a:solidFill>
                  <a:schemeClr val="dk1"/>
                </a:solidFill>
                <a:latin typeface="Calibri"/>
                <a:ea typeface="Calibri"/>
                <a:cs typeface="Times New Roman"/>
              </a:rPr>
              <a:t>System Meta Information</a:t>
            </a:r>
            <a:endParaRPr lang="en-IN" sz="1100" b="1" dirty="0">
              <a:solidFill>
                <a:schemeClr val="dk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3491003" y="3874380"/>
            <a:ext cx="304800" cy="160280"/>
          </a:xfrm>
          <a:prstGeom prst="rightArrow">
            <a:avLst/>
          </a:prstGeom>
          <a:solidFill>
            <a:srgbClr val="8DB3E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IN" sz="2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4732997" y="2286000"/>
            <a:ext cx="3348614" cy="1020820"/>
          </a:xfrm>
          <a:prstGeom prst="wedgeRectCallout">
            <a:avLst>
              <a:gd name="adj1" fmla="val -68810"/>
              <a:gd name="adj2" fmla="val 6866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sz="1400" u="sng" dirty="0">
                <a:solidFill>
                  <a:schemeClr val="dk1"/>
                </a:solidFill>
              </a:rPr>
              <a:t>PyQt </a:t>
            </a:r>
            <a:r>
              <a:rPr lang="en-US" altLang="en-US" sz="1400" u="sng" dirty="0" smtClean="0">
                <a:solidFill>
                  <a:schemeClr val="dk1"/>
                </a:solidFill>
              </a:rPr>
              <a:t>Based </a:t>
            </a:r>
            <a:r>
              <a:rPr lang="en-US" altLang="en-US" sz="1400" u="sng" dirty="0">
                <a:solidFill>
                  <a:schemeClr val="dk1"/>
                </a:solidFill>
              </a:rPr>
              <a:t>GUI </a:t>
            </a:r>
          </a:p>
          <a:p>
            <a:r>
              <a:rPr lang="en-US" altLang="en-US" sz="1400" dirty="0" smtClean="0">
                <a:solidFill>
                  <a:schemeClr val="dk1"/>
                </a:solidFill>
              </a:rPr>
              <a:t>- Reads </a:t>
            </a:r>
            <a:r>
              <a:rPr lang="en-US" altLang="en-US" sz="1400" dirty="0">
                <a:solidFill>
                  <a:schemeClr val="dk1"/>
                </a:solidFill>
              </a:rPr>
              <a:t>parameter XML file</a:t>
            </a:r>
          </a:p>
          <a:p>
            <a:r>
              <a:rPr lang="en-US" altLang="en-US" sz="1400" dirty="0" smtClean="0">
                <a:solidFill>
                  <a:schemeClr val="dk1"/>
                </a:solidFill>
              </a:rPr>
              <a:t>- User modifies </a:t>
            </a:r>
            <a:r>
              <a:rPr lang="en-US" altLang="en-US" sz="1400" dirty="0">
                <a:solidFill>
                  <a:schemeClr val="dk1"/>
                </a:solidFill>
              </a:rPr>
              <a:t>value</a:t>
            </a:r>
          </a:p>
          <a:p>
            <a:r>
              <a:rPr lang="en-US" altLang="en-US" sz="1400" dirty="0" smtClean="0">
                <a:solidFill>
                  <a:schemeClr val="dk1"/>
                </a:solidFill>
              </a:rPr>
              <a:t>- Tool </a:t>
            </a:r>
            <a:r>
              <a:rPr lang="en-US" altLang="en-US" sz="1400" dirty="0">
                <a:solidFill>
                  <a:schemeClr val="dk1"/>
                </a:solidFill>
              </a:rPr>
              <a:t>dumps a new file with new values</a:t>
            </a:r>
          </a:p>
        </p:txBody>
      </p:sp>
      <p:sp>
        <p:nvSpPr>
          <p:cNvPr id="36" name="Rectangular Callout 35"/>
          <p:cNvSpPr/>
          <p:nvPr/>
        </p:nvSpPr>
        <p:spPr>
          <a:xfrm>
            <a:off x="461386" y="2590800"/>
            <a:ext cx="3577214" cy="838200"/>
          </a:xfrm>
          <a:prstGeom prst="wedgeRectCallout">
            <a:avLst>
              <a:gd name="adj1" fmla="val 20696"/>
              <a:gd name="adj2" fmla="val 6944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sz="1400" u="sng" dirty="0">
                <a:solidFill>
                  <a:schemeClr val="dk1"/>
                </a:solidFill>
              </a:rPr>
              <a:t>System Meta </a:t>
            </a:r>
            <a:r>
              <a:rPr lang="en-US" altLang="en-US" sz="1400" u="sng" dirty="0" smtClean="0">
                <a:solidFill>
                  <a:schemeClr val="dk1"/>
                </a:solidFill>
              </a:rPr>
              <a:t>Generation Mechanism</a:t>
            </a:r>
            <a:endParaRPr lang="en-US" altLang="en-US" sz="1400" u="sng" dirty="0">
              <a:solidFill>
                <a:schemeClr val="dk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altLang="en-US" sz="1400" dirty="0" smtClean="0">
                <a:solidFill>
                  <a:schemeClr val="dk1"/>
                </a:solidFill>
              </a:rPr>
              <a:t>Has s</a:t>
            </a:r>
            <a:r>
              <a:rPr lang="en-US" altLang="en-US" sz="1400" dirty="0" smtClean="0"/>
              <a:t>ystem meta information of the design</a:t>
            </a:r>
          </a:p>
          <a:p>
            <a:pPr marL="285750" indent="-285750">
              <a:buFontTx/>
              <a:buChar char="-"/>
            </a:pPr>
            <a:r>
              <a:rPr lang="en-US" altLang="en-US" sz="1400" dirty="0" smtClean="0">
                <a:solidFill>
                  <a:schemeClr val="dk1"/>
                </a:solidFill>
              </a:rPr>
              <a:t>Generates initial XML file</a:t>
            </a:r>
            <a:endParaRPr lang="en-US" altLang="en-US" sz="1400" dirty="0">
              <a:solidFill>
                <a:schemeClr val="dk1"/>
              </a:solidFill>
            </a:endParaRPr>
          </a:p>
        </p:txBody>
      </p:sp>
      <p:sp>
        <p:nvSpPr>
          <p:cNvPr id="60" name="Curved Down Arrow 59"/>
          <p:cNvSpPr/>
          <p:nvPr/>
        </p:nvSpPr>
        <p:spPr>
          <a:xfrm flipH="1">
            <a:off x="4250443" y="3352800"/>
            <a:ext cx="1231546" cy="289040"/>
          </a:xfrm>
          <a:prstGeom prst="curvedDownArrow">
            <a:avLst/>
          </a:prstGeom>
          <a:solidFill>
            <a:srgbClr val="8DB3E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IN" sz="2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7" name="Rectangular Callout 36"/>
          <p:cNvSpPr/>
          <p:nvPr/>
        </p:nvSpPr>
        <p:spPr>
          <a:xfrm>
            <a:off x="6559704" y="3497319"/>
            <a:ext cx="2438625" cy="652834"/>
          </a:xfrm>
          <a:prstGeom prst="wedgeRectCallout">
            <a:avLst>
              <a:gd name="adj1" fmla="val -94374"/>
              <a:gd name="adj2" fmla="val -5109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sz="1400" dirty="0" smtClean="0">
                <a:solidFill>
                  <a:schemeClr val="dk1"/>
                </a:solidFill>
              </a:rPr>
              <a:t>Modify existing XML file by taking the already available XML file</a:t>
            </a:r>
            <a:endParaRPr lang="en-US" altLang="en-US" sz="1400" dirty="0">
              <a:solidFill>
                <a:schemeClr val="dk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9704" y="4372870"/>
            <a:ext cx="2279496" cy="8200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dk1"/>
                </a:solidFill>
              </a:rPr>
              <a:t>It is possible to have many </a:t>
            </a:r>
            <a:r>
              <a:rPr lang="en-US" sz="1400" dirty="0" smtClean="0">
                <a:solidFill>
                  <a:schemeClr val="dk1"/>
                </a:solidFill>
              </a:rPr>
              <a:t> </a:t>
            </a:r>
            <a:r>
              <a:rPr lang="en-US" sz="1400" dirty="0">
                <a:solidFill>
                  <a:schemeClr val="dk1"/>
                </a:solidFill>
              </a:rPr>
              <a:t>configuration </a:t>
            </a:r>
            <a:r>
              <a:rPr lang="en-US" sz="1400" dirty="0" smtClean="0">
                <a:solidFill>
                  <a:schemeClr val="dk1"/>
                </a:solidFill>
              </a:rPr>
              <a:t>files</a:t>
            </a:r>
            <a:endParaRPr lang="en-IN" sz="14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2550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5" grpId="0" animBg="1"/>
      <p:bldP spid="59" grpId="0" animBg="1"/>
      <p:bldP spid="61" grpId="0" animBg="1"/>
      <p:bldP spid="34" grpId="0" animBg="1"/>
      <p:bldP spid="35" grpId="0" animBg="1"/>
      <p:bldP spid="6" grpId="0" animBg="1"/>
      <p:bldP spid="36" grpId="0" animBg="1"/>
      <p:bldP spid="60" grpId="0" animBg="1"/>
      <p:bldP spid="37" grpId="0" animBg="1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1CAD78-C6F6-407D-A9D5-329355F07703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798</Words>
  <Application>Microsoft Office PowerPoint</Application>
  <PresentationFormat>On-screen Show (4:3)</PresentationFormat>
  <Paragraphs>240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Dynamic Parameter Configuration of SystemC Models</vt:lpstr>
      <vt:lpstr>Index</vt:lpstr>
      <vt:lpstr>Motivation</vt:lpstr>
      <vt:lpstr>Traditional Approach</vt:lpstr>
      <vt:lpstr>Solution Approach</vt:lpstr>
      <vt:lpstr>Dynamic Configuration at Infineon</vt:lpstr>
      <vt:lpstr>Dynamic Configuration</vt:lpstr>
      <vt:lpstr>Parameter Configuration File</vt:lpstr>
      <vt:lpstr>Parameter GUI</vt:lpstr>
      <vt:lpstr>For New Designs</vt:lpstr>
      <vt:lpstr>Configuration at Run-Time</vt:lpstr>
      <vt:lpstr>Configuration within VP</vt:lpstr>
      <vt:lpstr>Configuration outside VP</vt:lpstr>
      <vt:lpstr>Related Work</vt:lpstr>
      <vt:lpstr>Conclusion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2015-09-02T15:57:32Z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</Properties>
</file>