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4"/>
  </p:sldMasterIdLst>
  <p:notesMasterIdLst>
    <p:notesMasterId r:id="rId6"/>
  </p:notesMasterIdLst>
  <p:handoutMasterIdLst>
    <p:handoutMasterId r:id="rId7"/>
  </p:handoutMasterIdLst>
  <p:sldIdLst>
    <p:sldId id="257" r:id="rId5"/>
  </p:sldIdLst>
  <p:sldSz cx="30275213" cy="42803763"/>
  <p:notesSz cx="6858000" cy="9144000"/>
  <p:custDataLst>
    <p:tags r:id="rId8"/>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8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9668" autoAdjust="0"/>
  </p:normalViewPr>
  <p:slideViewPr>
    <p:cSldViewPr snapToGrid="0" snapToObjects="1">
      <p:cViewPr>
        <p:scale>
          <a:sx n="20" d="100"/>
          <a:sy n="20" d="100"/>
        </p:scale>
        <p:origin x="1140" y="12"/>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9/4/2015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dirty="0"/>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9/4/2015</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dirty="0" smtClean="0"/>
          </a:p>
        </p:txBody>
      </p:sp>
    </p:spTree>
    <p:extLst>
      <p:ext uri="{BB962C8B-B14F-4D97-AF65-F5344CB8AC3E}">
        <p14:creationId xmlns:p14="http://schemas.microsoft.com/office/powerpoint/2010/main" val="377356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dirty="0">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76" name="Text Placeholder 76"/>
          <p:cNvSpPr>
            <a:spLocks noGrp="1"/>
          </p:cNvSpPr>
          <p:nvPr>
            <p:ph type="body" sz="quarter" idx="150"/>
          </p:nvPr>
        </p:nvSpPr>
        <p:spPr>
          <a:xfrm>
            <a:off x="755959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smtClean="0"/>
              <a:t>Click to edit Master text styles</a:t>
            </a:r>
          </a:p>
        </p:txBody>
      </p:sp>
      <p:sp>
        <p:nvSpPr>
          <p:cNvPr id="79" name="Text Placeholder 76"/>
          <p:cNvSpPr>
            <a:spLocks noGrp="1"/>
          </p:cNvSpPr>
          <p:nvPr>
            <p:ph type="body" sz="quarter" idx="151"/>
          </p:nvPr>
        </p:nvSpPr>
        <p:spPr>
          <a:xfrm>
            <a:off x="755959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smtClean="0"/>
              <a:t>Click to edit Master text styles</a:t>
            </a:r>
          </a:p>
        </p:txBody>
      </p:sp>
      <p:sp>
        <p:nvSpPr>
          <p:cNvPr id="80" name="Text Placeholder 76"/>
          <p:cNvSpPr>
            <a:spLocks noGrp="1"/>
          </p:cNvSpPr>
          <p:nvPr>
            <p:ph type="body" sz="quarter" idx="153"/>
          </p:nvPr>
        </p:nvSpPr>
        <p:spPr>
          <a:xfrm>
            <a:off x="755959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smtClean="0"/>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093788" y="1795463"/>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10" name="Picture 9" descr="dvcon-india-logo.png"/>
          <p:cNvPicPr>
            <a:picLocks noChangeAspect="1"/>
          </p:cNvPicPr>
          <p:nvPr userDrawn="1"/>
        </p:nvPicPr>
        <p:blipFill>
          <a:blip r:embed="rId4" cstate="print"/>
          <a:stretch>
            <a:fillRect/>
          </a:stretch>
        </p:blipFill>
        <p:spPr>
          <a:xfrm>
            <a:off x="22842063" y="876518"/>
            <a:ext cx="6638033" cy="398282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png"/><Relationship Id="rId10" Type="http://schemas.openxmlformats.org/officeDocument/2006/relationships/hyperlink" Target="http://www.verificationacademy.com/" TargetMode="External"/><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Placeholder 31"/>
          <p:cNvSpPr>
            <a:spLocks noGrp="1"/>
          </p:cNvSpPr>
          <p:nvPr>
            <p:ph type="body" sz="quarter" idx="10"/>
          </p:nvPr>
        </p:nvSpPr>
        <p:spPr>
          <a:xfrm>
            <a:off x="623888" y="6926263"/>
            <a:ext cx="14298612" cy="8811338"/>
          </a:xfrm>
        </p:spPr>
        <p:txBody>
          <a:bodyPr/>
          <a:lstStyle/>
          <a:p>
            <a:pPr algn="just" defTabSz="1155700" eaLnBrk="1" fontAlgn="auto" hangingPunct="1">
              <a:spcAft>
                <a:spcPts val="0"/>
              </a:spcAft>
              <a:defRPr/>
            </a:pPr>
            <a:r>
              <a:rPr lang="de-DE" dirty="0" smtClean="0"/>
              <a:t>	Design </a:t>
            </a:r>
            <a:r>
              <a:rPr lang="de-DE" dirty="0"/>
              <a:t>of high-performance complex SoCs in low power envelopes is causing both analog and digital designs to increase in complexity. This intensifies the need for more robust verification of these designs. Many methods are adopted in the industry for verifying digital designs. Constrained random verification helps in creating lots of scenarios that help to uncover bugs in the early stages of digital design development. Analog blocks such as ADCs and voltage regulators need a similar kind of verification environment to ensure the quality of design. Conventional circuit simulations fail to address this need as the driven stimulus is static in nature. Effects of noise on supply and abrupt changes in voltage sources have to be observed to evaluate the performance of the design. Self-checking and highly automated </a:t>
            </a:r>
            <a:r>
              <a:rPr lang="de-DE" dirty="0" smtClean="0"/>
              <a:t>testbenches </a:t>
            </a:r>
            <a:r>
              <a:rPr lang="de-DE" dirty="0"/>
              <a:t>generating analog stimuli are required for this purpose</a:t>
            </a:r>
            <a:r>
              <a:rPr lang="de-DE" dirty="0" smtClean="0"/>
              <a:t>.</a:t>
            </a:r>
          </a:p>
          <a:p>
            <a:pPr defTabSz="1155700" eaLnBrk="1" fontAlgn="auto" hangingPunct="1">
              <a:spcAft>
                <a:spcPts val="0"/>
              </a:spcAft>
              <a:defRPr/>
            </a:pPr>
            <a:endParaRPr lang="de-DE" dirty="0" smtClean="0"/>
          </a:p>
          <a:p>
            <a:pPr algn="just" defTabSz="1155700" eaLnBrk="1" fontAlgn="auto" hangingPunct="1">
              <a:spcAft>
                <a:spcPts val="0"/>
              </a:spcAft>
              <a:defRPr/>
            </a:pPr>
            <a:r>
              <a:rPr lang="en-US" dirty="0" smtClean="0"/>
              <a:t>	In </a:t>
            </a:r>
            <a:r>
              <a:rPr lang="en-US" dirty="0"/>
              <a:t>this paper a Universal Verification Methodology (UVM) based </a:t>
            </a:r>
            <a:r>
              <a:rPr lang="en-US" dirty="0" smtClean="0"/>
              <a:t>SystemVerilog </a:t>
            </a:r>
            <a:r>
              <a:rPr lang="en-US" dirty="0"/>
              <a:t>(SV) testbench is used to drive analog stimuli (which are continuous signals</a:t>
            </a:r>
            <a:r>
              <a:rPr lang="en-US" dirty="0" smtClean="0"/>
              <a:t>) to </a:t>
            </a:r>
            <a:r>
              <a:rPr lang="en-US" dirty="0"/>
              <a:t>the Design-Under-Test (DUT). Verilog-AMS models were developed for the analog components in the DUT. The objective is to bring in randomization </a:t>
            </a:r>
            <a:r>
              <a:rPr lang="en-US" dirty="0" smtClean="0"/>
              <a:t>in the generation of analog stimulus through parameters passed from the UVM testbench. </a:t>
            </a:r>
            <a:r>
              <a:rPr lang="en-US" dirty="0"/>
              <a:t>The concept of constrained random verification of digital design is adopted, to dynamically control analog stimuli through the TB. </a:t>
            </a:r>
          </a:p>
        </p:txBody>
      </p:sp>
      <p:sp>
        <p:nvSpPr>
          <p:cNvPr id="33" name="Text Placeholder 32"/>
          <p:cNvSpPr>
            <a:spLocks noGrp="1"/>
          </p:cNvSpPr>
          <p:nvPr>
            <p:ph type="body" sz="quarter" idx="11"/>
          </p:nvPr>
        </p:nvSpPr>
        <p:spPr>
          <a:xfrm>
            <a:off x="636588" y="6196013"/>
            <a:ext cx="14287500" cy="781050"/>
          </a:xfrm>
        </p:spPr>
        <p:txBody>
          <a:bodyPr/>
          <a:lstStyle/>
          <a:p>
            <a:pPr defTabSz="4298410" eaLnBrk="1" fontAlgn="auto" hangingPunct="1">
              <a:spcAft>
                <a:spcPts val="0"/>
              </a:spcAft>
              <a:defRPr/>
            </a:pPr>
            <a:r>
              <a:rPr lang="en-US" dirty="0" smtClean="0"/>
              <a:t>INTRODUCTION </a:t>
            </a:r>
            <a:endParaRPr lang="en-US" dirty="0"/>
          </a:p>
        </p:txBody>
      </p:sp>
      <p:sp>
        <p:nvSpPr>
          <p:cNvPr id="35" name="Text Placeholder 34"/>
          <p:cNvSpPr>
            <a:spLocks noGrp="1"/>
          </p:cNvSpPr>
          <p:nvPr>
            <p:ph type="body" sz="quarter" idx="25"/>
          </p:nvPr>
        </p:nvSpPr>
        <p:spPr>
          <a:xfrm>
            <a:off x="15352713" y="6186488"/>
            <a:ext cx="14289087" cy="800100"/>
          </a:xfrm>
        </p:spPr>
        <p:txBody>
          <a:bodyPr/>
          <a:lstStyle/>
          <a:p>
            <a:pPr eaLnBrk="1" hangingPunct="1">
              <a:defRPr/>
            </a:pPr>
            <a:r>
              <a:rPr lang="en-US" dirty="0" smtClean="0"/>
              <a:t>PROBLEM STATEMENT &amp; PRIOR WORK</a:t>
            </a:r>
            <a:endParaRPr lang="en-US" dirty="0"/>
          </a:p>
        </p:txBody>
      </p:sp>
      <p:sp>
        <p:nvSpPr>
          <p:cNvPr id="36" name="Text Placeholder 35"/>
          <p:cNvSpPr>
            <a:spLocks noGrp="1"/>
          </p:cNvSpPr>
          <p:nvPr>
            <p:ph type="body" sz="quarter" idx="26"/>
          </p:nvPr>
        </p:nvSpPr>
        <p:spPr>
          <a:xfrm>
            <a:off x="15352713" y="6926263"/>
            <a:ext cx="14289087" cy="2606563"/>
          </a:xfrm>
        </p:spPr>
        <p:txBody>
          <a:bodyPr/>
          <a:lstStyle/>
          <a:p>
            <a:pPr algn="just"/>
            <a:r>
              <a:rPr lang="en-IN" dirty="0" smtClean="0"/>
              <a:t>Driving </a:t>
            </a:r>
            <a:r>
              <a:rPr lang="en-IN" dirty="0"/>
              <a:t>continuous signals </a:t>
            </a:r>
            <a:r>
              <a:rPr lang="en-IN" dirty="0" smtClean="0"/>
              <a:t>on an </a:t>
            </a:r>
            <a:r>
              <a:rPr lang="en-IN" dirty="0"/>
              <a:t>analog interface </a:t>
            </a:r>
            <a:r>
              <a:rPr lang="en-IN" dirty="0" smtClean="0"/>
              <a:t>from a SystemVerilog testbench has </a:t>
            </a:r>
            <a:r>
              <a:rPr lang="en-IN" dirty="0"/>
              <a:t>traditionally been a </a:t>
            </a:r>
            <a:r>
              <a:rPr lang="en-IN" dirty="0" smtClean="0"/>
              <a:t>challenge compared to a digital interface. Analog </a:t>
            </a:r>
            <a:r>
              <a:rPr lang="en-IN" dirty="0"/>
              <a:t>ports </a:t>
            </a:r>
            <a:r>
              <a:rPr lang="en-IN" dirty="0" smtClean="0"/>
              <a:t>are </a:t>
            </a:r>
            <a:r>
              <a:rPr lang="en-IN" dirty="0"/>
              <a:t>of electrical discipline </a:t>
            </a:r>
            <a:r>
              <a:rPr lang="en-IN" dirty="0" smtClean="0"/>
              <a:t>which can </a:t>
            </a:r>
            <a:r>
              <a:rPr lang="en-IN" dirty="0"/>
              <a:t>take </a:t>
            </a:r>
            <a:r>
              <a:rPr lang="en-IN" dirty="0" smtClean="0"/>
              <a:t>voltage </a:t>
            </a:r>
            <a:r>
              <a:rPr lang="en-IN" dirty="0"/>
              <a:t>or current levels. For example, to drive a voltage signal which sweeps from 0 to 1.8 </a:t>
            </a:r>
            <a:r>
              <a:rPr lang="en-IN" dirty="0" smtClean="0"/>
              <a:t>V </a:t>
            </a:r>
            <a:r>
              <a:rPr lang="en-IN" dirty="0"/>
              <a:t>with some random slew rate, we cannot do this through a simple </a:t>
            </a:r>
            <a:r>
              <a:rPr lang="en-IN" dirty="0" smtClean="0"/>
              <a:t>SystemVerilog </a:t>
            </a:r>
            <a:r>
              <a:rPr lang="en-IN" dirty="0"/>
              <a:t>testbench </a:t>
            </a:r>
            <a:r>
              <a:rPr lang="en-IN" dirty="0" smtClean="0"/>
              <a:t>since: </a:t>
            </a:r>
            <a:endParaRPr lang="en-US" dirty="0"/>
          </a:p>
        </p:txBody>
      </p:sp>
      <p:sp>
        <p:nvSpPr>
          <p:cNvPr id="37" name="Text Placeholder 36"/>
          <p:cNvSpPr>
            <a:spLocks noGrp="1"/>
          </p:cNvSpPr>
          <p:nvPr>
            <p:ph type="body" sz="quarter" idx="27"/>
          </p:nvPr>
        </p:nvSpPr>
        <p:spPr>
          <a:xfrm>
            <a:off x="15352713" y="16841622"/>
            <a:ext cx="14284325" cy="800100"/>
          </a:xfrm>
        </p:spPr>
        <p:txBody>
          <a:bodyPr/>
          <a:lstStyle/>
          <a:p>
            <a:pPr defTabSz="4298410" eaLnBrk="1" fontAlgn="auto" hangingPunct="1">
              <a:spcAft>
                <a:spcPts val="0"/>
              </a:spcAft>
              <a:buFont typeface="Arial" pitchFamily="34" charset="0"/>
              <a:buNone/>
              <a:defRPr/>
            </a:pPr>
            <a:r>
              <a:rPr lang="nl-NL" dirty="0" smtClean="0"/>
              <a:t>PROPOSED SOLUTION &amp; IMPLEMENTATION</a:t>
            </a:r>
            <a:endParaRPr lang="en-US" dirty="0"/>
          </a:p>
        </p:txBody>
      </p:sp>
      <p:sp>
        <p:nvSpPr>
          <p:cNvPr id="38" name="Text Placeholder 37"/>
          <p:cNvSpPr>
            <a:spLocks noGrp="1"/>
          </p:cNvSpPr>
          <p:nvPr>
            <p:ph type="body" sz="quarter" idx="28"/>
          </p:nvPr>
        </p:nvSpPr>
        <p:spPr>
          <a:xfrm>
            <a:off x="15059194" y="17296902"/>
            <a:ext cx="14289088" cy="2692740"/>
          </a:xfrm>
        </p:spPr>
        <p:txBody>
          <a:bodyPr/>
          <a:lstStyle/>
          <a:p>
            <a:pPr marL="457200" indent="-457200" algn="just" defTabSz="577850">
              <a:buFont typeface="Arial" panose="020B0604020202020204" pitchFamily="34" charset="0"/>
              <a:buChar char="•"/>
            </a:pPr>
            <a:r>
              <a:rPr lang="en-US" dirty="0"/>
              <a:t>We propose a UVM-based </a:t>
            </a:r>
            <a:r>
              <a:rPr lang="en-US" dirty="0" smtClean="0"/>
              <a:t>SystemVerilog </a:t>
            </a:r>
            <a:r>
              <a:rPr lang="en-US" dirty="0"/>
              <a:t>testbench with Verilog-AMS models for constrained random verification where analog stimuli can be </a:t>
            </a:r>
            <a:r>
              <a:rPr lang="en-US" dirty="0" smtClean="0"/>
              <a:t>randomized and also changed dynamically.</a:t>
            </a:r>
          </a:p>
          <a:p>
            <a:pPr marL="457200" indent="-457200" algn="just" defTabSz="577850">
              <a:buFont typeface="Arial" panose="020B0604020202020204" pitchFamily="34" charset="0"/>
              <a:buChar char="•"/>
            </a:pPr>
            <a:r>
              <a:rPr lang="en-US" dirty="0" smtClean="0"/>
              <a:t>Self-checking </a:t>
            </a:r>
            <a:r>
              <a:rPr lang="en-US" dirty="0"/>
              <a:t>voltage and current checkers can be implemented by probing output load signals. </a:t>
            </a:r>
          </a:p>
        </p:txBody>
      </p:sp>
      <p:sp>
        <p:nvSpPr>
          <p:cNvPr id="40" name="Text Placeholder 39"/>
          <p:cNvSpPr>
            <a:spLocks noGrp="1"/>
          </p:cNvSpPr>
          <p:nvPr>
            <p:ph type="body" sz="quarter" idx="150"/>
          </p:nvPr>
        </p:nvSpPr>
        <p:spPr>
          <a:xfrm>
            <a:off x="7559675" y="4403725"/>
            <a:ext cx="15155863" cy="795338"/>
          </a:xfrm>
        </p:spPr>
        <p:txBody>
          <a:bodyPr/>
          <a:lstStyle/>
          <a:p>
            <a:pPr defTabSz="4298410" eaLnBrk="1" fontAlgn="auto" hangingPunct="1">
              <a:spcAft>
                <a:spcPts val="0"/>
              </a:spcAft>
              <a:defRPr/>
            </a:pPr>
            <a:r>
              <a:rPr lang="en-US" dirty="0" smtClean="0"/>
              <a:t>AMD India Pvt Ltd, Bangalore</a:t>
            </a:r>
            <a:endParaRPr lang="en-US" dirty="0"/>
          </a:p>
        </p:txBody>
      </p:sp>
      <p:sp>
        <p:nvSpPr>
          <p:cNvPr id="41" name="Text Placeholder 40"/>
          <p:cNvSpPr>
            <a:spLocks noGrp="1"/>
          </p:cNvSpPr>
          <p:nvPr>
            <p:ph type="body" sz="quarter" idx="151"/>
          </p:nvPr>
        </p:nvSpPr>
        <p:spPr>
          <a:xfrm>
            <a:off x="7559675" y="3267075"/>
            <a:ext cx="15155863" cy="1060450"/>
          </a:xfrm>
        </p:spPr>
        <p:txBody>
          <a:bodyPr/>
          <a:lstStyle/>
          <a:p>
            <a:pPr defTabSz="4298410" eaLnBrk="1" fontAlgn="auto" hangingPunct="1">
              <a:spcAft>
                <a:spcPts val="0"/>
              </a:spcAft>
              <a:defRPr/>
            </a:pPr>
            <a:r>
              <a:rPr lang="en-US" dirty="0"/>
              <a:t>Satvika </a:t>
            </a:r>
            <a:r>
              <a:rPr lang="en-US" dirty="0" smtClean="0"/>
              <a:t>Challa, Amlan Chakrabarti </a:t>
            </a:r>
            <a:endParaRPr lang="en-US" dirty="0"/>
          </a:p>
        </p:txBody>
      </p:sp>
      <p:sp>
        <p:nvSpPr>
          <p:cNvPr id="42" name="Text Placeholder 41"/>
          <p:cNvSpPr>
            <a:spLocks noGrp="1"/>
          </p:cNvSpPr>
          <p:nvPr>
            <p:ph type="body" sz="quarter" idx="153"/>
          </p:nvPr>
        </p:nvSpPr>
        <p:spPr>
          <a:xfrm>
            <a:off x="7559675" y="758825"/>
            <a:ext cx="15155863" cy="2508250"/>
          </a:xfrm>
        </p:spPr>
        <p:txBody>
          <a:bodyPr>
            <a:normAutofit/>
          </a:bodyPr>
          <a:lstStyle/>
          <a:p>
            <a:pPr defTabSz="4298410" eaLnBrk="1" fontAlgn="auto" hangingPunct="1">
              <a:spcAft>
                <a:spcPts val="0"/>
              </a:spcAft>
              <a:defRPr/>
            </a:pPr>
            <a:r>
              <a:rPr lang="en-IN" b="1" dirty="0"/>
              <a:t>Driving Analog Stimuli from a UVM t</a:t>
            </a:r>
            <a:r>
              <a:rPr lang="en-IN" b="1" dirty="0" smtClean="0"/>
              <a:t>estbench</a:t>
            </a:r>
            <a:endParaRPr lang="en-US" dirty="0"/>
          </a:p>
        </p:txBody>
      </p:sp>
      <p:sp>
        <p:nvSpPr>
          <p:cNvPr id="43" name="Text Placeholder 42"/>
          <p:cNvSpPr>
            <a:spLocks noGrp="1"/>
          </p:cNvSpPr>
          <p:nvPr>
            <p:ph type="body" sz="quarter" idx="154"/>
          </p:nvPr>
        </p:nvSpPr>
        <p:spPr>
          <a:xfrm>
            <a:off x="11643768" y="39032234"/>
            <a:ext cx="17933068" cy="1288847"/>
          </a:xfrm>
        </p:spPr>
        <p:txBody>
          <a:bodyPr/>
          <a:lstStyle/>
          <a:p>
            <a:pPr algn="just"/>
            <a:r>
              <a:rPr lang="en-US" sz="3600" u="none" dirty="0"/>
              <a:t>We would like to acknowledge our colleagues Warren Anderson, Pouya </a:t>
            </a:r>
            <a:r>
              <a:rPr lang="en-US" sz="3600" u="none" dirty="0" smtClean="0"/>
              <a:t>Ashtiani, Govinda Raju, and Sachin </a:t>
            </a:r>
            <a:r>
              <a:rPr lang="en-US" sz="3600" u="none" dirty="0"/>
              <a:t>Sudhakar </a:t>
            </a:r>
            <a:r>
              <a:rPr lang="en-US" sz="3600" u="none" dirty="0" smtClean="0"/>
              <a:t>Kulkarni at </a:t>
            </a:r>
            <a:r>
              <a:rPr lang="en-US" sz="3600" u="none" dirty="0"/>
              <a:t>AMD for their valuable suggestions during this effort.</a:t>
            </a:r>
          </a:p>
        </p:txBody>
      </p:sp>
      <p:sp>
        <p:nvSpPr>
          <p:cNvPr id="44" name="Text Placeholder 43"/>
          <p:cNvSpPr>
            <a:spLocks noGrp="1"/>
          </p:cNvSpPr>
          <p:nvPr>
            <p:ph type="body" sz="quarter" idx="156"/>
          </p:nvPr>
        </p:nvSpPr>
        <p:spPr>
          <a:xfrm>
            <a:off x="636588" y="27594094"/>
            <a:ext cx="14290675" cy="800100"/>
          </a:xfrm>
        </p:spPr>
        <p:txBody>
          <a:bodyPr/>
          <a:lstStyle/>
          <a:p>
            <a:pPr defTabSz="4298410" eaLnBrk="1" fontAlgn="auto" hangingPunct="1">
              <a:spcAft>
                <a:spcPts val="0"/>
              </a:spcAft>
              <a:buFont typeface="Arial" pitchFamily="34" charset="0"/>
              <a:buNone/>
              <a:defRPr/>
            </a:pPr>
            <a:r>
              <a:rPr lang="nl-NL" dirty="0" smtClean="0"/>
              <a:t>RESULTS</a:t>
            </a:r>
            <a:endParaRPr lang="en-US" dirty="0"/>
          </a:p>
        </p:txBody>
      </p:sp>
      <p:sp>
        <p:nvSpPr>
          <p:cNvPr id="45" name="Text Placeholder 44"/>
          <p:cNvSpPr>
            <a:spLocks noGrp="1"/>
          </p:cNvSpPr>
          <p:nvPr>
            <p:ph type="body" sz="quarter" idx="157"/>
          </p:nvPr>
        </p:nvSpPr>
        <p:spPr>
          <a:xfrm>
            <a:off x="15352713" y="27616319"/>
            <a:ext cx="14284325" cy="800100"/>
          </a:xfrm>
        </p:spPr>
        <p:txBody>
          <a:bodyPr/>
          <a:lstStyle/>
          <a:p>
            <a:pPr defTabSz="4298410" eaLnBrk="1" fontAlgn="auto" hangingPunct="1">
              <a:spcAft>
                <a:spcPts val="0"/>
              </a:spcAft>
              <a:buFont typeface="Arial" pitchFamily="34" charset="0"/>
              <a:buNone/>
              <a:defRPr/>
            </a:pPr>
            <a:r>
              <a:rPr lang="nl-NL" dirty="0" smtClean="0"/>
              <a:t>CONCLUSIONS</a:t>
            </a:r>
            <a:endParaRPr lang="en-US" dirty="0"/>
          </a:p>
        </p:txBody>
      </p:sp>
      <p:sp>
        <p:nvSpPr>
          <p:cNvPr id="46" name="Text Placeholder 45"/>
          <p:cNvSpPr>
            <a:spLocks noGrp="1"/>
          </p:cNvSpPr>
          <p:nvPr>
            <p:ph type="body" sz="quarter" idx="158"/>
          </p:nvPr>
        </p:nvSpPr>
        <p:spPr>
          <a:xfrm>
            <a:off x="15347950" y="28241628"/>
            <a:ext cx="14289088" cy="4674821"/>
          </a:xfrm>
        </p:spPr>
        <p:txBody>
          <a:bodyPr/>
          <a:lstStyle/>
          <a:p>
            <a:pPr marL="457200" indent="-457200" algn="just">
              <a:buFont typeface="Arial" panose="020B0604020202020204" pitchFamily="34" charset="0"/>
              <a:buChar char="•"/>
            </a:pPr>
            <a:r>
              <a:rPr lang="en-US" dirty="0" smtClean="0"/>
              <a:t>Method </a:t>
            </a:r>
            <a:r>
              <a:rPr lang="en-US" dirty="0"/>
              <a:t>to dynamically change analog stimuli through a UVM testbench</a:t>
            </a:r>
            <a:r>
              <a:rPr lang="en-US" dirty="0" smtClean="0"/>
              <a:t>.</a:t>
            </a:r>
          </a:p>
          <a:p>
            <a:pPr marL="457200" indent="-457200" algn="just">
              <a:buFont typeface="Arial" panose="020B0604020202020204" pitchFamily="34" charset="0"/>
              <a:buChar char="•"/>
            </a:pPr>
            <a:r>
              <a:rPr lang="en-US" dirty="0" smtClean="0"/>
              <a:t>Library </a:t>
            </a:r>
            <a:r>
              <a:rPr lang="en-US" dirty="0"/>
              <a:t>of Verilog-AMS models with various parameters to control the shape of the waveform</a:t>
            </a:r>
            <a:r>
              <a:rPr lang="en-US" dirty="0" smtClean="0"/>
              <a:t>.</a:t>
            </a:r>
          </a:p>
          <a:p>
            <a:pPr marL="457200" indent="-457200" algn="just">
              <a:buFont typeface="Arial" panose="020B0604020202020204" pitchFamily="34" charset="0"/>
              <a:buChar char="•"/>
            </a:pPr>
            <a:r>
              <a:rPr lang="en-US" dirty="0"/>
              <a:t>PWL, </a:t>
            </a:r>
            <a:r>
              <a:rPr lang="en-US" dirty="0" smtClean="0"/>
              <a:t>triangular, </a:t>
            </a:r>
            <a:r>
              <a:rPr lang="en-US" dirty="0"/>
              <a:t>and stair-case voltage </a:t>
            </a:r>
            <a:r>
              <a:rPr lang="en-US" dirty="0" smtClean="0"/>
              <a:t>waveforms </a:t>
            </a:r>
            <a:r>
              <a:rPr lang="en-US" dirty="0"/>
              <a:t>generated which can be dynamically controlled from a UVM testbench. </a:t>
            </a:r>
            <a:endParaRPr lang="en-US" dirty="0" smtClean="0"/>
          </a:p>
          <a:p>
            <a:pPr marL="457200" indent="-457200" algn="just">
              <a:buFont typeface="Arial" panose="020B0604020202020204" pitchFamily="34" charset="0"/>
              <a:buChar char="•"/>
            </a:pPr>
            <a:r>
              <a:rPr lang="en-US" dirty="0" smtClean="0"/>
              <a:t>Self-checking </a:t>
            </a:r>
            <a:r>
              <a:rPr lang="en-US" dirty="0"/>
              <a:t>voltage and current </a:t>
            </a:r>
            <a:r>
              <a:rPr lang="en-US" dirty="0" smtClean="0"/>
              <a:t>checkers </a:t>
            </a:r>
            <a:r>
              <a:rPr lang="en-US" dirty="0"/>
              <a:t>implemented by probing the analog </a:t>
            </a:r>
            <a:r>
              <a:rPr lang="en-US" dirty="0" smtClean="0"/>
              <a:t>ports.</a:t>
            </a:r>
          </a:p>
          <a:p>
            <a:pPr marL="457200" indent="-457200" algn="just">
              <a:buFont typeface="Arial" panose="020B0604020202020204" pitchFamily="34" charset="0"/>
              <a:buChar char="•"/>
            </a:pPr>
            <a:r>
              <a:rPr lang="en-US" dirty="0" smtClean="0"/>
              <a:t>Robust </a:t>
            </a:r>
            <a:r>
              <a:rPr lang="en-US" dirty="0"/>
              <a:t>verification of analog blocks when compared to traditional circuit simulation techniques</a:t>
            </a:r>
            <a:r>
              <a:rPr lang="en-US" dirty="0" smtClean="0"/>
              <a:t>.</a:t>
            </a:r>
            <a:endParaRPr lang="en-US" dirty="0"/>
          </a:p>
        </p:txBody>
      </p:sp>
      <p:cxnSp>
        <p:nvCxnSpPr>
          <p:cNvPr id="15" name="Straight Connector 14"/>
          <p:cNvCxnSpPr/>
          <p:nvPr/>
        </p:nvCxnSpPr>
        <p:spPr>
          <a:xfrm>
            <a:off x="15136813" y="17210088"/>
            <a:ext cx="0" cy="9440862"/>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36813" y="633095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076" y="39086973"/>
            <a:ext cx="9684682" cy="2323851"/>
          </a:xfrm>
          <a:prstGeom prst="rect">
            <a:avLst/>
          </a:prstGeom>
        </p:spPr>
      </p:pic>
      <p:sp>
        <p:nvSpPr>
          <p:cNvPr id="4" name="TextBox 3"/>
          <p:cNvSpPr txBox="1"/>
          <p:nvPr/>
        </p:nvSpPr>
        <p:spPr>
          <a:xfrm>
            <a:off x="12031996" y="40539790"/>
            <a:ext cx="17156613" cy="1200329"/>
          </a:xfrm>
          <a:prstGeom prst="rect">
            <a:avLst/>
          </a:prstGeom>
          <a:noFill/>
        </p:spPr>
        <p:txBody>
          <a:bodyPr wrap="square" rtlCol="0">
            <a:spAutoFit/>
          </a:bodyPr>
          <a:lstStyle/>
          <a:p>
            <a:r>
              <a:rPr lang="de-DE" sz="2400" b="1" dirty="0">
                <a:solidFill>
                  <a:schemeClr val="accent5">
                    <a:lumMod val="50000"/>
                  </a:schemeClr>
                </a:solidFill>
                <a:latin typeface="+mn-lt"/>
                <a:cs typeface="+mn-cs"/>
              </a:rPr>
              <a:t>© 2015 Advanced Micro Devices, Inc. All rights reserved. AMD, the AMD Arrow logo, and combinations thereof are trademarks of Advanced Micro Devices, Inc.  Other product names used in this publication are for identification purposes only and may be trademarks of their respective companies.</a:t>
            </a:r>
            <a:endParaRPr lang="en-US" sz="2400" b="1" dirty="0">
              <a:solidFill>
                <a:schemeClr val="accent5">
                  <a:lumMod val="50000"/>
                </a:schemeClr>
              </a:solidFill>
              <a:latin typeface="+mn-lt"/>
              <a:cs typeface="+mn-cs"/>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76568" y="9953703"/>
            <a:ext cx="6500268" cy="2807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5496590" y="13733447"/>
            <a:ext cx="7579978" cy="1815882"/>
          </a:xfrm>
          <a:prstGeom prst="rect">
            <a:avLst/>
          </a:prstGeom>
          <a:noFill/>
        </p:spPr>
        <p:txBody>
          <a:bodyPr wrap="square" rtlCol="0">
            <a:spAutoFit/>
          </a:bodyPr>
          <a:lstStyle/>
          <a:p>
            <a:pPr algn="just" defTabSz="577850" eaLnBrk="0" hangingPunct="0">
              <a:spcBef>
                <a:spcPct val="20000"/>
              </a:spcBef>
            </a:pPr>
            <a:r>
              <a:rPr lang="en-US" sz="2800" dirty="0">
                <a:solidFill>
                  <a:schemeClr val="accent5">
                    <a:lumMod val="50000"/>
                  </a:schemeClr>
                </a:solidFill>
                <a:latin typeface="Trebuchet MS" pitchFamily="34" charset="0"/>
                <a:cs typeface="+mn-cs"/>
              </a:rPr>
              <a:t>Traditionally such voltage levels are provided through the SPICE </a:t>
            </a:r>
            <a:r>
              <a:rPr lang="en-US" sz="2800" dirty="0" smtClean="0">
                <a:solidFill>
                  <a:schemeClr val="accent5">
                    <a:lumMod val="50000"/>
                  </a:schemeClr>
                </a:solidFill>
                <a:latin typeface="Trebuchet MS" pitchFamily="34" charset="0"/>
                <a:cs typeface="+mn-cs"/>
              </a:rPr>
              <a:t>deck in the form of PWLs. Since the </a:t>
            </a:r>
            <a:r>
              <a:rPr lang="en-US" sz="2800" dirty="0">
                <a:solidFill>
                  <a:schemeClr val="accent5">
                    <a:lumMod val="50000"/>
                  </a:schemeClr>
                </a:solidFill>
                <a:latin typeface="Trebuchet MS" pitchFamily="34" charset="0"/>
                <a:cs typeface="+mn-cs"/>
              </a:rPr>
              <a:t>values driven are </a:t>
            </a:r>
            <a:r>
              <a:rPr lang="en-US" sz="2800" dirty="0" smtClean="0">
                <a:solidFill>
                  <a:schemeClr val="accent5">
                    <a:lumMod val="50000"/>
                  </a:schemeClr>
                </a:solidFill>
                <a:latin typeface="Trebuchet MS" pitchFamily="34" charset="0"/>
                <a:cs typeface="+mn-cs"/>
              </a:rPr>
              <a:t>static, this method blocks </a:t>
            </a:r>
            <a:r>
              <a:rPr lang="en-US" sz="2800" dirty="0">
                <a:solidFill>
                  <a:schemeClr val="accent5">
                    <a:lumMod val="50000"/>
                  </a:schemeClr>
                </a:solidFill>
                <a:latin typeface="Trebuchet MS" pitchFamily="34" charset="0"/>
                <a:cs typeface="+mn-cs"/>
              </a:rPr>
              <a:t>the scope for randomization. </a:t>
            </a: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17953" y="12889428"/>
            <a:ext cx="5758657" cy="20768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5580812" y="9364383"/>
            <a:ext cx="7050504" cy="4770537"/>
          </a:xfrm>
          <a:prstGeom prst="rect">
            <a:avLst/>
          </a:prstGeom>
          <a:noFill/>
        </p:spPr>
        <p:txBody>
          <a:bodyPr wrap="square" rtlCol="0">
            <a:spAutoFit/>
          </a:bodyPr>
          <a:lstStyle/>
          <a:p>
            <a:pPr marL="457200" indent="-457200" algn="just" defTabSz="457200">
              <a:buFont typeface="Arial" panose="020B0604020202020204" pitchFamily="34" charset="0"/>
              <a:buChar char="•"/>
            </a:pPr>
            <a:r>
              <a:rPr lang="en-IN" sz="2800" dirty="0" smtClean="0">
                <a:solidFill>
                  <a:schemeClr val="accent5">
                    <a:lumMod val="50000"/>
                  </a:schemeClr>
                </a:solidFill>
                <a:latin typeface="Trebuchet MS" pitchFamily="34" charset="0"/>
                <a:cs typeface="+mn-cs"/>
              </a:rPr>
              <a:t>SystemVerilog </a:t>
            </a:r>
            <a:r>
              <a:rPr lang="en-IN" sz="2800" dirty="0">
                <a:solidFill>
                  <a:schemeClr val="accent5">
                    <a:lumMod val="50000"/>
                  </a:schemeClr>
                </a:solidFill>
                <a:latin typeface="Trebuchet MS" pitchFamily="34" charset="0"/>
                <a:cs typeface="+mn-cs"/>
              </a:rPr>
              <a:t>does not support electrical discipline.</a:t>
            </a:r>
          </a:p>
          <a:p>
            <a:pPr marL="457200" indent="-457200" algn="just" defTabSz="625475">
              <a:buFont typeface="Arial" panose="020B0604020202020204" pitchFamily="34" charset="0"/>
              <a:buChar char="•"/>
            </a:pPr>
            <a:r>
              <a:rPr lang="en-IN" sz="2800" dirty="0">
                <a:solidFill>
                  <a:schemeClr val="accent5">
                    <a:lumMod val="50000"/>
                  </a:schemeClr>
                </a:solidFill>
                <a:latin typeface="Trebuchet MS" pitchFamily="34" charset="0"/>
                <a:cs typeface="+mn-cs"/>
              </a:rPr>
              <a:t>Driving real values through interface is another limitation.</a:t>
            </a:r>
            <a:endParaRPr lang="en-US" sz="2800" dirty="0">
              <a:solidFill>
                <a:schemeClr val="accent5">
                  <a:lumMod val="50000"/>
                </a:schemeClr>
              </a:solidFill>
              <a:latin typeface="Trebuchet MS" pitchFamily="34" charset="0"/>
              <a:cs typeface="+mn-cs"/>
            </a:endParaRPr>
          </a:p>
          <a:p>
            <a:pPr marL="457200" indent="-457200" algn="just" defTabSz="504825">
              <a:buFont typeface="Arial" panose="020B0604020202020204" pitchFamily="34" charset="0"/>
              <a:buChar char="•"/>
            </a:pPr>
            <a:r>
              <a:rPr lang="en-IN" sz="2800" dirty="0">
                <a:solidFill>
                  <a:schemeClr val="accent5">
                    <a:lumMod val="50000"/>
                  </a:schemeClr>
                </a:solidFill>
                <a:latin typeface="Trebuchet MS" pitchFamily="34" charset="0"/>
                <a:cs typeface="+mn-cs"/>
              </a:rPr>
              <a:t>Though there are methods to drive analog signals in which the values are static, there are no known methods where these values can be randomized and dynamically changed during the simulation.</a:t>
            </a:r>
            <a:endParaRPr lang="en-US" sz="2800" dirty="0">
              <a:solidFill>
                <a:schemeClr val="accent5">
                  <a:lumMod val="50000"/>
                </a:schemeClr>
              </a:solidFill>
              <a:latin typeface="Trebuchet MS" pitchFamily="34" charset="0"/>
              <a:cs typeface="+mn-cs"/>
            </a:endParaRPr>
          </a:p>
          <a:p>
            <a:endParaRPr lang="en-US" sz="2400"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90115" y="16843668"/>
            <a:ext cx="11144250" cy="10077450"/>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38"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09752" y="28320014"/>
            <a:ext cx="9134557" cy="19970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39"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9751" y="30512853"/>
            <a:ext cx="9134557" cy="21649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4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61624" y="35300651"/>
            <a:ext cx="9134177" cy="21656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8" name="Text Placeholder 46"/>
          <p:cNvSpPr>
            <a:spLocks noGrp="1"/>
          </p:cNvSpPr>
          <p:nvPr>
            <p:ph type="body" sz="quarter" idx="159"/>
          </p:nvPr>
        </p:nvSpPr>
        <p:spPr>
          <a:xfrm>
            <a:off x="636588" y="28469642"/>
            <a:ext cx="5378366" cy="883014"/>
          </a:xfrm>
        </p:spPr>
        <p:txBody>
          <a:bodyPr/>
          <a:lstStyle/>
          <a:p>
            <a:pPr defTabSz="4298410" eaLnBrk="1" fontAlgn="auto" hangingPunct="1">
              <a:spcAft>
                <a:spcPts val="0"/>
              </a:spcAft>
              <a:defRPr/>
            </a:pPr>
            <a:r>
              <a:rPr lang="en-US" b="1" dirty="0" smtClean="0"/>
              <a:t>Staircase </a:t>
            </a:r>
            <a:r>
              <a:rPr lang="en-US" b="1" dirty="0"/>
              <a:t>W</a:t>
            </a:r>
            <a:r>
              <a:rPr lang="en-US" b="1" dirty="0" smtClean="0"/>
              <a:t>aveform</a:t>
            </a:r>
            <a:endParaRPr lang="en-US" b="1" dirty="0"/>
          </a:p>
        </p:txBody>
      </p:sp>
      <p:sp>
        <p:nvSpPr>
          <p:cNvPr id="49" name="Text Placeholder 46"/>
          <p:cNvSpPr>
            <a:spLocks noGrp="1"/>
          </p:cNvSpPr>
          <p:nvPr>
            <p:ph type="body" sz="quarter" idx="159"/>
          </p:nvPr>
        </p:nvSpPr>
        <p:spPr>
          <a:xfrm>
            <a:off x="623888" y="30712304"/>
            <a:ext cx="5378366" cy="883014"/>
          </a:xfrm>
        </p:spPr>
        <p:txBody>
          <a:bodyPr/>
          <a:lstStyle/>
          <a:p>
            <a:pPr defTabSz="4298410" eaLnBrk="1" fontAlgn="auto" hangingPunct="1">
              <a:spcAft>
                <a:spcPts val="0"/>
              </a:spcAft>
              <a:defRPr/>
            </a:pPr>
            <a:r>
              <a:rPr lang="en-US" b="1" dirty="0" smtClean="0"/>
              <a:t>4-Phase Triangular Waveform</a:t>
            </a:r>
            <a:endParaRPr lang="en-US" b="1" dirty="0"/>
          </a:p>
        </p:txBody>
      </p:sp>
      <p:sp>
        <p:nvSpPr>
          <p:cNvPr id="50" name="Text Placeholder 46"/>
          <p:cNvSpPr>
            <a:spLocks noGrp="1"/>
          </p:cNvSpPr>
          <p:nvPr>
            <p:ph type="body" sz="quarter" idx="159"/>
          </p:nvPr>
        </p:nvSpPr>
        <p:spPr>
          <a:xfrm>
            <a:off x="623888" y="35492136"/>
            <a:ext cx="5378366" cy="1313901"/>
          </a:xfrm>
        </p:spPr>
        <p:txBody>
          <a:bodyPr/>
          <a:lstStyle/>
          <a:p>
            <a:pPr defTabSz="4298410" eaLnBrk="1" fontAlgn="auto" hangingPunct="1">
              <a:spcAft>
                <a:spcPts val="0"/>
              </a:spcAft>
              <a:defRPr/>
            </a:pPr>
            <a:r>
              <a:rPr lang="en-US" b="1" dirty="0" smtClean="0"/>
              <a:t>Waveform for incorrect regulator output</a:t>
            </a:r>
            <a:endParaRPr lang="en-US" b="1" dirty="0"/>
          </a:p>
        </p:txBody>
      </p:sp>
      <p:sp>
        <p:nvSpPr>
          <p:cNvPr id="51" name="Text Placeholder 44"/>
          <p:cNvSpPr>
            <a:spLocks noGrp="1"/>
          </p:cNvSpPr>
          <p:nvPr>
            <p:ph type="body" sz="quarter" idx="157"/>
          </p:nvPr>
        </p:nvSpPr>
        <p:spPr>
          <a:xfrm>
            <a:off x="15489153" y="32589218"/>
            <a:ext cx="14284325" cy="800100"/>
          </a:xfrm>
        </p:spPr>
        <p:txBody>
          <a:bodyPr/>
          <a:lstStyle/>
          <a:p>
            <a:pPr defTabSz="4298410" eaLnBrk="1" fontAlgn="auto" hangingPunct="1">
              <a:spcAft>
                <a:spcPts val="0"/>
              </a:spcAft>
              <a:buFont typeface="Arial" pitchFamily="34" charset="0"/>
              <a:buNone/>
              <a:defRPr/>
            </a:pPr>
            <a:r>
              <a:rPr lang="en-US" dirty="0" smtClean="0"/>
              <a:t>REFERENCES</a:t>
            </a:r>
            <a:endParaRPr lang="en-US" dirty="0"/>
          </a:p>
        </p:txBody>
      </p:sp>
      <p:sp>
        <p:nvSpPr>
          <p:cNvPr id="52" name="Text Placeholder 45"/>
          <p:cNvSpPr>
            <a:spLocks noGrp="1"/>
          </p:cNvSpPr>
          <p:nvPr>
            <p:ph type="body" sz="quarter" idx="158"/>
          </p:nvPr>
        </p:nvSpPr>
        <p:spPr>
          <a:xfrm>
            <a:off x="15445977" y="33317129"/>
            <a:ext cx="14289088" cy="4760998"/>
          </a:xfrm>
        </p:spPr>
        <p:txBody>
          <a:bodyPr/>
          <a:lstStyle/>
          <a:p>
            <a:pPr lvl="0" algn="just" defTabSz="793750"/>
            <a:r>
              <a:rPr lang="en-GB" dirty="0" smtClean="0"/>
              <a:t>[1]	UVM </a:t>
            </a:r>
            <a:r>
              <a:rPr lang="en-GB" dirty="0"/>
              <a:t>Cookbook. [Online]. Available: </a:t>
            </a:r>
            <a:r>
              <a:rPr lang="en-GB" u="sng" dirty="0">
                <a:hlinkClick r:id="rId10"/>
              </a:rPr>
              <a:t>www.verificationacademy.com</a:t>
            </a:r>
            <a:r>
              <a:rPr lang="en-GB" u="sng" dirty="0"/>
              <a:t>. </a:t>
            </a:r>
            <a:r>
              <a:rPr lang="en-GB" dirty="0"/>
              <a:t>Retrieved </a:t>
            </a:r>
            <a:r>
              <a:rPr lang="en-GB" dirty="0" smtClean="0"/>
              <a:t>	July</a:t>
            </a:r>
            <a:r>
              <a:rPr lang="en-GB" dirty="0"/>
              <a:t>, 2014.</a:t>
            </a:r>
            <a:endParaRPr lang="en-US" dirty="0"/>
          </a:p>
          <a:p>
            <a:pPr lvl="0" algn="just" defTabSz="793750"/>
            <a:r>
              <a:rPr lang="en-GB" dirty="0" smtClean="0"/>
              <a:t>[2]	http</a:t>
            </a:r>
            <a:r>
              <a:rPr lang="en-GB" dirty="0"/>
              <a:t>://www.designers-guide.org [Online] Retrieved July, 2014.</a:t>
            </a:r>
            <a:endParaRPr lang="en-US" dirty="0"/>
          </a:p>
          <a:p>
            <a:pPr lvl="0" algn="just" defTabSz="746125"/>
            <a:r>
              <a:rPr lang="en-GB" dirty="0" smtClean="0"/>
              <a:t>[3] 	Verilog-AMS </a:t>
            </a:r>
            <a:r>
              <a:rPr lang="en-GB" dirty="0"/>
              <a:t>LRM, Accellera, Version 2.3.1, June </a:t>
            </a:r>
            <a:r>
              <a:rPr lang="en-GB" dirty="0" smtClean="0"/>
              <a:t>2009.</a:t>
            </a:r>
          </a:p>
          <a:p>
            <a:pPr lvl="0" algn="just" defTabSz="746125"/>
            <a:r>
              <a:rPr lang="en-GB" dirty="0" smtClean="0"/>
              <a:t>[4]	CustomSim</a:t>
            </a:r>
            <a:r>
              <a:rPr lang="en-GB" dirty="0"/>
              <a:t>™ XA User Guide, Synopsys, Version H-2013.03, March </a:t>
            </a:r>
            <a:r>
              <a:rPr lang="en-GB" dirty="0" smtClean="0"/>
              <a:t>2013.</a:t>
            </a:r>
            <a:endParaRPr lang="en-US" dirty="0"/>
          </a:p>
          <a:p>
            <a:pPr lvl="0" algn="just" defTabSz="746125"/>
            <a:r>
              <a:rPr lang="en-US" dirty="0" smtClean="0"/>
              <a:t>[5]	</a:t>
            </a:r>
            <a:r>
              <a:rPr lang="en-GB" dirty="0" smtClean="0"/>
              <a:t>W </a:t>
            </a:r>
            <a:r>
              <a:rPr lang="en-GB" dirty="0"/>
              <a:t>Anderson, S Sivakumar , V Akkaraju, K Aoua, “Analog Mixed-Signal Verification </a:t>
            </a:r>
            <a:r>
              <a:rPr lang="en-GB" dirty="0" smtClean="0"/>
              <a:t>	Using UVM,” </a:t>
            </a:r>
            <a:r>
              <a:rPr lang="en-GB" dirty="0"/>
              <a:t>SNUG BOSTON, 2012.</a:t>
            </a:r>
            <a:endParaRPr lang="en-US" dirty="0"/>
          </a:p>
          <a:p>
            <a:pPr lvl="0" algn="just" defTabSz="746125"/>
            <a:r>
              <a:rPr lang="en-GB" dirty="0" smtClean="0"/>
              <a:t>[6]	K </a:t>
            </a:r>
            <a:r>
              <a:rPr lang="en-GB" dirty="0"/>
              <a:t>Kundert, </a:t>
            </a:r>
            <a:r>
              <a:rPr lang="en-GB" dirty="0" smtClean="0"/>
              <a:t>O </a:t>
            </a:r>
            <a:r>
              <a:rPr lang="en-GB" dirty="0"/>
              <a:t>Zinke, “The Designer’s Guide to </a:t>
            </a:r>
            <a:r>
              <a:rPr lang="en-GB" dirty="0" smtClean="0"/>
              <a:t>Verilog-AMS,” pp. </a:t>
            </a:r>
            <a:r>
              <a:rPr lang="en-GB" dirty="0"/>
              <a:t>205-209, </a:t>
            </a:r>
            <a:r>
              <a:rPr lang="en-GB" dirty="0" smtClean="0"/>
              <a:t>	June </a:t>
            </a:r>
            <a:r>
              <a:rPr lang="en-GB" dirty="0"/>
              <a:t>2004</a:t>
            </a:r>
            <a:r>
              <a:rPr lang="en-GB" dirty="0" smtClean="0"/>
              <a:t>.</a:t>
            </a:r>
            <a:endParaRPr lang="en-US" dirty="0"/>
          </a:p>
        </p:txBody>
      </p:sp>
      <p:graphicFrame>
        <p:nvGraphicFramePr>
          <p:cNvPr id="39" name="Table 38"/>
          <p:cNvGraphicFramePr>
            <a:graphicFrameLocks noGrp="1"/>
          </p:cNvGraphicFramePr>
          <p:nvPr>
            <p:extLst>
              <p:ext uri="{D42A27DB-BD31-4B8C-83A1-F6EECF244321}">
                <p14:modId xmlns:p14="http://schemas.microsoft.com/office/powerpoint/2010/main" val="220662225"/>
              </p:ext>
            </p:extLst>
          </p:nvPr>
        </p:nvGraphicFramePr>
        <p:xfrm>
          <a:off x="1178175" y="32988639"/>
          <a:ext cx="13404099" cy="2092033"/>
        </p:xfrm>
        <a:graphic>
          <a:graphicData uri="http://schemas.openxmlformats.org/drawingml/2006/table">
            <a:tbl>
              <a:tblPr firstRow="1" bandRow="1">
                <a:tableStyleId>{FABFCF23-3B69-468F-B69F-88F6DE6A72F2}</a:tableStyleId>
              </a:tblPr>
              <a:tblGrid>
                <a:gridCol w="4452604"/>
                <a:gridCol w="8951495"/>
              </a:tblGrid>
              <a:tr h="514102">
                <a:tc>
                  <a:txBody>
                    <a:bodyPr/>
                    <a:lstStyle/>
                    <a:p>
                      <a:pPr algn="ctr"/>
                      <a:r>
                        <a:rPr lang="en-US" sz="3200" dirty="0" smtClean="0"/>
                        <a:t>Category</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smtClean="0"/>
                        <a:t>Bug Description</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4115">
                <a:tc>
                  <a:txBody>
                    <a:bodyPr/>
                    <a:lstStyle/>
                    <a:p>
                      <a:r>
                        <a:rPr lang="en-US" sz="2400" dirty="0" smtClean="0"/>
                        <a:t>Incorrect regulator</a:t>
                      </a:r>
                      <a:r>
                        <a:rPr lang="en-US" sz="2400" baseline="0" dirty="0" smtClean="0"/>
                        <a:t> output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Regulator output not settling to twice the reference voltage.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8798">
                <a:tc>
                  <a:txBody>
                    <a:bodyPr/>
                    <a:lstStyle/>
                    <a:p>
                      <a:r>
                        <a:rPr lang="en-US" sz="2400" dirty="0" smtClean="0"/>
                        <a:t>Incorrect functioning</a:t>
                      </a:r>
                      <a:r>
                        <a:rPr lang="en-US" sz="2400" baseline="0" dirty="0" smtClean="0"/>
                        <a:t> of switcher strength counters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When</a:t>
                      </a:r>
                      <a:r>
                        <a:rPr lang="en-US" sz="2400" baseline="0" dirty="0" smtClean="0"/>
                        <a:t> the switcher strength counters are ramped up, large spikes are observed on the switcher outputs.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8" name="Picture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618072" y="19821200"/>
            <a:ext cx="5284373" cy="6335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301631" y="19508377"/>
            <a:ext cx="5780172" cy="599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995025" y="25459001"/>
            <a:ext cx="7924800"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8E3C5AB-19E2-48DE-95F8-68FCAC4BEA9C}">
  <ds:schemaRefs>
    <ds:schemaRef ds:uri="http://schemas.microsoft.com/sharepoint/v3/contenttype/forms"/>
  </ds:schemaRefs>
</ds:datastoreItem>
</file>

<file path=customXml/itemProps2.xml><?xml version="1.0" encoding="utf-8"?>
<ds:datastoreItem xmlns:ds="http://schemas.openxmlformats.org/officeDocument/2006/customXml" ds:itemID="{4694917E-BEB8-4FDB-A3BF-2881424F496D}">
  <ds:schemaRefs>
    <ds:schemaRef ds:uri="http://purl.org/dc/elements/1.1/"/>
    <ds:schemaRef ds:uri="http://purl.org/dc/dcmityp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C0CC71A-0D52-4BD8-9DA6-7B83928461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423</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PosterPresentations.com-100CMx140CM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2014-08-15T11:56:08Z</dcterms:created>
  <dcterms:modified xsi:type="dcterms:W3CDTF">2015-09-04T14:35:42Z</dcterms:modified>
</cp:coreProperties>
</file>