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0275213" cy="42803763"/>
  <p:notesSz cx="6858000" cy="9144000"/>
  <p:custDataLst>
    <p:tags r:id="rId5"/>
  </p:custDataLst>
  <p:defaultTextStyle>
    <a:defPPr>
      <a:defRPr lang="en-US"/>
    </a:defPPr>
    <a:lvl1pPr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147888" indent="-1690688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297363" indent="-3382963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446838" indent="-5075238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596313" indent="-6767513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16">
          <p15:clr>
            <a:srgbClr val="A4A3A4"/>
          </p15:clr>
        </p15:guide>
        <p15:guide id="2" orient="horz" pos="375">
          <p15:clr>
            <a:srgbClr val="A4A3A4"/>
          </p15:clr>
        </p15:guide>
        <p15:guide id="3" orient="horz" pos="26214">
          <p15:clr>
            <a:srgbClr val="A4A3A4"/>
          </p15:clr>
        </p15:guide>
        <p15:guide id="4" orient="horz">
          <p15:clr>
            <a:srgbClr val="A4A3A4"/>
          </p15:clr>
        </p15:guide>
        <p15:guide id="5" pos="401">
          <p15:clr>
            <a:srgbClr val="A4A3A4"/>
          </p15:clr>
        </p15:guide>
        <p15:guide id="6" pos="186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D5BE44-10FF-4D3E-9D8B-964EE15CF3D5}" v="16" dt="2023-07-27T09:01:45.6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576" autoAdjust="0"/>
    <p:restoredTop sz="96357" autoAdjust="0"/>
  </p:normalViewPr>
  <p:slideViewPr>
    <p:cSldViewPr snapToGrid="0" snapToObjects="1">
      <p:cViewPr>
        <p:scale>
          <a:sx n="33" d="100"/>
          <a:sy n="33" d="100"/>
        </p:scale>
        <p:origin x="552" y="-6112"/>
      </p:cViewPr>
      <p:guideLst>
        <p:guide orient="horz" pos="4316"/>
        <p:guide orient="horz" pos="375"/>
        <p:guide orient="horz" pos="26214"/>
        <p:guide orient="horz"/>
        <p:guide pos="401"/>
        <p:guide pos="18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297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926C59-5ED5-43C4-A42D-FCF94454D6B4}" type="doc">
      <dgm:prSet loTypeId="urn:microsoft.com/office/officeart/2005/8/layout/hProcess9" loCatId="process" qsTypeId="urn:microsoft.com/office/officeart/2005/8/quickstyle/simple1" qsCatId="simple" csTypeId="urn:microsoft.com/office/officeart/2005/8/colors/accent5_2" csCatId="accent5" phldr="1"/>
      <dgm:spPr/>
    </dgm:pt>
    <dgm:pt modelId="{4ACFC8D6-3E27-4DA6-869F-8A366BFD1178}">
      <dgm:prSet phldrT="[Text]"/>
      <dgm:spPr/>
      <dgm:t>
        <a:bodyPr/>
        <a:lstStyle/>
        <a:p>
          <a:r>
            <a:rPr lang="en-IN" b="0" i="0" dirty="0"/>
            <a:t>Aligning specs with design signals and objects.</a:t>
          </a:r>
          <a:endParaRPr lang="en-IN" dirty="0"/>
        </a:p>
      </dgm:t>
    </dgm:pt>
    <dgm:pt modelId="{F8015ECB-9236-4D17-9C72-96C70173C212}" type="parTrans" cxnId="{A064E4C1-59D6-4BAE-96F0-85482810ABD9}">
      <dgm:prSet/>
      <dgm:spPr/>
      <dgm:t>
        <a:bodyPr/>
        <a:lstStyle/>
        <a:p>
          <a:endParaRPr lang="en-IN"/>
        </a:p>
      </dgm:t>
    </dgm:pt>
    <dgm:pt modelId="{B5723484-1C25-4387-8629-BBEE125D8267}" type="sibTrans" cxnId="{A064E4C1-59D6-4BAE-96F0-85482810ABD9}">
      <dgm:prSet/>
      <dgm:spPr/>
      <dgm:t>
        <a:bodyPr/>
        <a:lstStyle/>
        <a:p>
          <a:endParaRPr lang="en-IN"/>
        </a:p>
      </dgm:t>
    </dgm:pt>
    <dgm:pt modelId="{DE105920-D236-46D2-B61D-FBABBEA33AAB}">
      <dgm:prSet phldrT="[Text]"/>
      <dgm:spPr/>
      <dgm:t>
        <a:bodyPr/>
        <a:lstStyle/>
        <a:p>
          <a:r>
            <a:rPr lang="en-IN" dirty="0"/>
            <a:t>Processing the specifications along with RDC static verification </a:t>
          </a:r>
        </a:p>
      </dgm:t>
    </dgm:pt>
    <dgm:pt modelId="{F74ABEB3-B3EF-4047-820C-62134ED082D1}" type="parTrans" cxnId="{BBE93A15-4EF0-4DA2-9482-EFAAA23268B8}">
      <dgm:prSet/>
      <dgm:spPr/>
      <dgm:t>
        <a:bodyPr/>
        <a:lstStyle/>
        <a:p>
          <a:endParaRPr lang="en-IN"/>
        </a:p>
      </dgm:t>
    </dgm:pt>
    <dgm:pt modelId="{0ECBB5FA-61CC-4C91-85FA-B74A5B27AED6}" type="sibTrans" cxnId="{BBE93A15-4EF0-4DA2-9482-EFAAA23268B8}">
      <dgm:prSet/>
      <dgm:spPr/>
      <dgm:t>
        <a:bodyPr/>
        <a:lstStyle/>
        <a:p>
          <a:endParaRPr lang="en-IN"/>
        </a:p>
      </dgm:t>
    </dgm:pt>
    <dgm:pt modelId="{41EAB1E9-E2C8-4C20-B182-446F578A9B96}">
      <dgm:prSet phldrT="[Text]"/>
      <dgm:spPr/>
      <dgm:t>
        <a:bodyPr/>
        <a:lstStyle/>
        <a:p>
          <a:r>
            <a:rPr lang="en-IN" dirty="0"/>
            <a:t>Reporting the crossings with matching specifications as safe evaluations</a:t>
          </a:r>
        </a:p>
      </dgm:t>
    </dgm:pt>
    <dgm:pt modelId="{6CAB5CAF-E910-4B58-A2BD-218AF33F3E84}" type="parTrans" cxnId="{5631BC23-BC9F-4CE8-8B47-EF7EC9AA85E3}">
      <dgm:prSet/>
      <dgm:spPr/>
      <dgm:t>
        <a:bodyPr/>
        <a:lstStyle/>
        <a:p>
          <a:endParaRPr lang="en-IN"/>
        </a:p>
      </dgm:t>
    </dgm:pt>
    <dgm:pt modelId="{BCC8ACB6-67A8-48AB-A764-934CF82F8091}" type="sibTrans" cxnId="{5631BC23-BC9F-4CE8-8B47-EF7EC9AA85E3}">
      <dgm:prSet/>
      <dgm:spPr/>
      <dgm:t>
        <a:bodyPr/>
        <a:lstStyle/>
        <a:p>
          <a:endParaRPr lang="en-IN"/>
        </a:p>
      </dgm:t>
    </dgm:pt>
    <dgm:pt modelId="{27D67375-8132-4D0F-B92A-066CFCEFD6DF}" type="pres">
      <dgm:prSet presAssocID="{22926C59-5ED5-43C4-A42D-FCF94454D6B4}" presName="CompostProcess" presStyleCnt="0">
        <dgm:presLayoutVars>
          <dgm:dir/>
          <dgm:resizeHandles val="exact"/>
        </dgm:presLayoutVars>
      </dgm:prSet>
      <dgm:spPr/>
    </dgm:pt>
    <dgm:pt modelId="{0C05F290-51BB-4B13-87EE-BF918411A75E}" type="pres">
      <dgm:prSet presAssocID="{22926C59-5ED5-43C4-A42D-FCF94454D6B4}" presName="arrow" presStyleLbl="bgShp" presStyleIdx="0" presStyleCnt="1"/>
      <dgm:spPr/>
    </dgm:pt>
    <dgm:pt modelId="{77D369A2-5CE6-458C-83D6-337F0DEE9046}" type="pres">
      <dgm:prSet presAssocID="{22926C59-5ED5-43C4-A42D-FCF94454D6B4}" presName="linearProcess" presStyleCnt="0"/>
      <dgm:spPr/>
    </dgm:pt>
    <dgm:pt modelId="{6418711C-8A04-46A2-BE1E-9D34CCC8CEFE}" type="pres">
      <dgm:prSet presAssocID="{4ACFC8D6-3E27-4DA6-869F-8A366BFD1178}" presName="textNode" presStyleLbl="node1" presStyleIdx="0" presStyleCnt="3">
        <dgm:presLayoutVars>
          <dgm:bulletEnabled val="1"/>
        </dgm:presLayoutVars>
      </dgm:prSet>
      <dgm:spPr/>
    </dgm:pt>
    <dgm:pt modelId="{199AE36A-AC49-469D-9BA7-AE4A89163CA3}" type="pres">
      <dgm:prSet presAssocID="{B5723484-1C25-4387-8629-BBEE125D8267}" presName="sibTrans" presStyleCnt="0"/>
      <dgm:spPr/>
    </dgm:pt>
    <dgm:pt modelId="{E47016B6-2AC2-471B-B044-2BC279B83F58}" type="pres">
      <dgm:prSet presAssocID="{DE105920-D236-46D2-B61D-FBABBEA33AAB}" presName="textNode" presStyleLbl="node1" presStyleIdx="1" presStyleCnt="3">
        <dgm:presLayoutVars>
          <dgm:bulletEnabled val="1"/>
        </dgm:presLayoutVars>
      </dgm:prSet>
      <dgm:spPr/>
    </dgm:pt>
    <dgm:pt modelId="{3BB441BA-9820-4908-87A2-CEE2E287C203}" type="pres">
      <dgm:prSet presAssocID="{0ECBB5FA-61CC-4C91-85FA-B74A5B27AED6}" presName="sibTrans" presStyleCnt="0"/>
      <dgm:spPr/>
    </dgm:pt>
    <dgm:pt modelId="{FA1AB0F4-38DB-46C1-9401-8CEE9C632596}" type="pres">
      <dgm:prSet presAssocID="{41EAB1E9-E2C8-4C20-B182-446F578A9B96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BBE93A15-4EF0-4DA2-9482-EFAAA23268B8}" srcId="{22926C59-5ED5-43C4-A42D-FCF94454D6B4}" destId="{DE105920-D236-46D2-B61D-FBABBEA33AAB}" srcOrd="1" destOrd="0" parTransId="{F74ABEB3-B3EF-4047-820C-62134ED082D1}" sibTransId="{0ECBB5FA-61CC-4C91-85FA-B74A5B27AED6}"/>
    <dgm:cxn modelId="{5631BC23-BC9F-4CE8-8B47-EF7EC9AA85E3}" srcId="{22926C59-5ED5-43C4-A42D-FCF94454D6B4}" destId="{41EAB1E9-E2C8-4C20-B182-446F578A9B96}" srcOrd="2" destOrd="0" parTransId="{6CAB5CAF-E910-4B58-A2BD-218AF33F3E84}" sibTransId="{BCC8ACB6-67A8-48AB-A764-934CF82F8091}"/>
    <dgm:cxn modelId="{55953031-283A-42DB-9E4E-73EEE645B46C}" type="presOf" srcId="{22926C59-5ED5-43C4-A42D-FCF94454D6B4}" destId="{27D67375-8132-4D0F-B92A-066CFCEFD6DF}" srcOrd="0" destOrd="0" presId="urn:microsoft.com/office/officeart/2005/8/layout/hProcess9"/>
    <dgm:cxn modelId="{7066BC6D-2860-406F-A344-D628AA81763A}" type="presOf" srcId="{4ACFC8D6-3E27-4DA6-869F-8A366BFD1178}" destId="{6418711C-8A04-46A2-BE1E-9D34CCC8CEFE}" srcOrd="0" destOrd="0" presId="urn:microsoft.com/office/officeart/2005/8/layout/hProcess9"/>
    <dgm:cxn modelId="{A064E4C1-59D6-4BAE-96F0-85482810ABD9}" srcId="{22926C59-5ED5-43C4-A42D-FCF94454D6B4}" destId="{4ACFC8D6-3E27-4DA6-869F-8A366BFD1178}" srcOrd="0" destOrd="0" parTransId="{F8015ECB-9236-4D17-9C72-96C70173C212}" sibTransId="{B5723484-1C25-4387-8629-BBEE125D8267}"/>
    <dgm:cxn modelId="{62D20AEF-3271-464C-B2D8-EB3E644DCA42}" type="presOf" srcId="{DE105920-D236-46D2-B61D-FBABBEA33AAB}" destId="{E47016B6-2AC2-471B-B044-2BC279B83F58}" srcOrd="0" destOrd="0" presId="urn:microsoft.com/office/officeart/2005/8/layout/hProcess9"/>
    <dgm:cxn modelId="{58FCFFF4-05D6-4D5E-BAB0-4452AA5C62DD}" type="presOf" srcId="{41EAB1E9-E2C8-4C20-B182-446F578A9B96}" destId="{FA1AB0F4-38DB-46C1-9401-8CEE9C632596}" srcOrd="0" destOrd="0" presId="urn:microsoft.com/office/officeart/2005/8/layout/hProcess9"/>
    <dgm:cxn modelId="{6524E81B-73AF-440C-913C-E8A89B33B3EC}" type="presParOf" srcId="{27D67375-8132-4D0F-B92A-066CFCEFD6DF}" destId="{0C05F290-51BB-4B13-87EE-BF918411A75E}" srcOrd="0" destOrd="0" presId="urn:microsoft.com/office/officeart/2005/8/layout/hProcess9"/>
    <dgm:cxn modelId="{69EF85C7-62B2-4811-A1A8-135E16001BC9}" type="presParOf" srcId="{27D67375-8132-4D0F-B92A-066CFCEFD6DF}" destId="{77D369A2-5CE6-458C-83D6-337F0DEE9046}" srcOrd="1" destOrd="0" presId="urn:microsoft.com/office/officeart/2005/8/layout/hProcess9"/>
    <dgm:cxn modelId="{ACAC01D8-DE39-41B7-9C48-29DABC6C4A7E}" type="presParOf" srcId="{77D369A2-5CE6-458C-83D6-337F0DEE9046}" destId="{6418711C-8A04-46A2-BE1E-9D34CCC8CEFE}" srcOrd="0" destOrd="0" presId="urn:microsoft.com/office/officeart/2005/8/layout/hProcess9"/>
    <dgm:cxn modelId="{81DE132B-393C-4E6F-9A3C-16830D94936B}" type="presParOf" srcId="{77D369A2-5CE6-458C-83D6-337F0DEE9046}" destId="{199AE36A-AC49-469D-9BA7-AE4A89163CA3}" srcOrd="1" destOrd="0" presId="urn:microsoft.com/office/officeart/2005/8/layout/hProcess9"/>
    <dgm:cxn modelId="{1EC24E3E-1083-4DAB-94C5-BF9203DFC25C}" type="presParOf" srcId="{77D369A2-5CE6-458C-83D6-337F0DEE9046}" destId="{E47016B6-2AC2-471B-B044-2BC279B83F58}" srcOrd="2" destOrd="0" presId="urn:microsoft.com/office/officeart/2005/8/layout/hProcess9"/>
    <dgm:cxn modelId="{0B1EFFF0-457B-4B65-A899-6A98B2897EE3}" type="presParOf" srcId="{77D369A2-5CE6-458C-83D6-337F0DEE9046}" destId="{3BB441BA-9820-4908-87A2-CEE2E287C203}" srcOrd="3" destOrd="0" presId="urn:microsoft.com/office/officeart/2005/8/layout/hProcess9"/>
    <dgm:cxn modelId="{2D0091DE-5045-40D8-8D8D-50742F97EB66}" type="presParOf" srcId="{77D369A2-5CE6-458C-83D6-337F0DEE9046}" destId="{FA1AB0F4-38DB-46C1-9401-8CEE9C63259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05F290-51BB-4B13-87EE-BF918411A75E}">
      <dsp:nvSpPr>
        <dsp:cNvPr id="0" name=""/>
        <dsp:cNvSpPr/>
      </dsp:nvSpPr>
      <dsp:spPr>
        <a:xfrm>
          <a:off x="964722" y="0"/>
          <a:ext cx="10933517" cy="6949525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18711C-8A04-46A2-BE1E-9D34CCC8CEFE}">
      <dsp:nvSpPr>
        <dsp:cNvPr id="0" name=""/>
        <dsp:cNvSpPr/>
      </dsp:nvSpPr>
      <dsp:spPr>
        <a:xfrm>
          <a:off x="435883" y="2084857"/>
          <a:ext cx="3858888" cy="27798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200" b="0" i="0" kern="1200" dirty="0"/>
            <a:t>Aligning specs with design signals and objects.</a:t>
          </a:r>
          <a:endParaRPr lang="en-IN" sz="3200" kern="1200" dirty="0"/>
        </a:p>
      </dsp:txBody>
      <dsp:txXfrm>
        <a:off x="571582" y="2220556"/>
        <a:ext cx="3587490" cy="2508412"/>
      </dsp:txXfrm>
    </dsp:sp>
    <dsp:sp modelId="{E47016B6-2AC2-471B-B044-2BC279B83F58}">
      <dsp:nvSpPr>
        <dsp:cNvPr id="0" name=""/>
        <dsp:cNvSpPr/>
      </dsp:nvSpPr>
      <dsp:spPr>
        <a:xfrm>
          <a:off x="4502036" y="2084857"/>
          <a:ext cx="3858888" cy="27798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200" kern="1200" dirty="0"/>
            <a:t>Processing the specifications along with RDC static verification </a:t>
          </a:r>
        </a:p>
      </dsp:txBody>
      <dsp:txXfrm>
        <a:off x="4637735" y="2220556"/>
        <a:ext cx="3587490" cy="2508412"/>
      </dsp:txXfrm>
    </dsp:sp>
    <dsp:sp modelId="{FA1AB0F4-38DB-46C1-9401-8CEE9C632596}">
      <dsp:nvSpPr>
        <dsp:cNvPr id="0" name=""/>
        <dsp:cNvSpPr/>
      </dsp:nvSpPr>
      <dsp:spPr>
        <a:xfrm>
          <a:off x="8568189" y="2084857"/>
          <a:ext cx="3858888" cy="27798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200" kern="1200" dirty="0"/>
            <a:t>Reporting the crossings with matching specifications as safe evaluations</a:t>
          </a:r>
        </a:p>
      </dsp:txBody>
      <dsp:txXfrm>
        <a:off x="8703888" y="2220556"/>
        <a:ext cx="3587490" cy="2508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170067-98EE-4310-A749-221E75E39299}" type="datetimeFigureOut">
              <a:rPr lang="en-US"/>
              <a:pPr>
                <a:defRPr/>
              </a:pPr>
              <a:t>8/9/2023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B84B4C-35E0-4AD2-9D33-E2060ADD54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105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3F9517-E024-4653-9649-815534AB44D7}" type="datetimeFigureOut">
              <a:rPr lang="en-US"/>
              <a:pPr>
                <a:defRPr/>
              </a:pPr>
              <a:t>8/9/2023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29B01F-019F-470C-80F6-928133E3A9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61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47888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297363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446838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596313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746023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2895229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044432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193637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8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297363" fontAlgn="base">
              <a:spcBef>
                <a:spcPct val="0"/>
              </a:spcBef>
              <a:spcAft>
                <a:spcPct val="0"/>
              </a:spcAft>
              <a:defRPr/>
            </a:pPr>
            <a:fld id="{FB55ECB4-2EF4-4FE8-8A50-D540F2DE8C72}" type="slidenum">
              <a:rPr lang="en-US" altLang="en-US" sz="1200" smtClean="0"/>
              <a:pPr defTabSz="4297363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1668125" y="41965563"/>
            <a:ext cx="6354763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900" b="1" dirty="0">
                <a:solidFill>
                  <a:srgbClr val="2C3F71"/>
                </a:solidFill>
                <a:latin typeface="Calibri" pitchFamily="34" charset="0"/>
              </a:rPr>
              <a:t>© Accellera Systems Initiative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23691" y="6925562"/>
            <a:ext cx="14299153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36213" y="6186636"/>
            <a:ext cx="1428786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636211" y="16986998"/>
            <a:ext cx="14291358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15353328" y="6186636"/>
            <a:ext cx="14287682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15353328" y="6925562"/>
            <a:ext cx="14287682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15353329" y="17009575"/>
            <a:ext cx="1428375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15347853" y="17802858"/>
            <a:ext cx="14289232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/>
          </p:nvPr>
        </p:nvSpPr>
        <p:spPr>
          <a:xfrm>
            <a:off x="623691" y="17782142"/>
            <a:ext cx="14300387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/>
          </p:nvPr>
        </p:nvSpPr>
        <p:spPr>
          <a:xfrm>
            <a:off x="7235743" y="4403558"/>
            <a:ext cx="15156028" cy="795708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/>
          </p:nvPr>
        </p:nvSpPr>
        <p:spPr>
          <a:xfrm>
            <a:off x="7235743" y="3266282"/>
            <a:ext cx="15156028" cy="1060492"/>
          </a:xfrm>
          <a:prstGeom prst="rect">
            <a:avLst/>
          </a:prstGeom>
        </p:spPr>
        <p:txBody>
          <a:bodyPr lIns="77349" tIns="38675" rIns="77349" bIns="38675" anchor="t" anchorCtr="1">
            <a:noAutofit/>
          </a:bodyPr>
          <a:lstStyle>
            <a:lvl1pPr marL="0" indent="0" algn="ctr">
              <a:buFontTx/>
              <a:buNone/>
              <a:defRPr sz="6000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/>
          </p:nvPr>
        </p:nvSpPr>
        <p:spPr>
          <a:xfrm>
            <a:off x="7235743" y="758465"/>
            <a:ext cx="15156028" cy="2507817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ctr">
              <a:lnSpc>
                <a:spcPts val="9000"/>
              </a:lnSpc>
              <a:spcBef>
                <a:spcPts val="0"/>
              </a:spcBef>
              <a:buFontTx/>
              <a:buNone/>
              <a:defRPr sz="9800" baseline="0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54"/>
          </p:nvPr>
        </p:nvSpPr>
        <p:spPr>
          <a:xfrm>
            <a:off x="7975668" y="38623192"/>
            <a:ext cx="14276605" cy="1381180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6"/>
          </p:nvPr>
        </p:nvSpPr>
        <p:spPr>
          <a:xfrm>
            <a:off x="636211" y="27883011"/>
            <a:ext cx="14291358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157"/>
          </p:nvPr>
        </p:nvSpPr>
        <p:spPr>
          <a:xfrm>
            <a:off x="15353329" y="27905588"/>
            <a:ext cx="1428375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3"/>
          <p:cNvSpPr>
            <a:spLocks noGrp="1"/>
          </p:cNvSpPr>
          <p:nvPr>
            <p:ph type="body" sz="quarter" idx="158"/>
          </p:nvPr>
        </p:nvSpPr>
        <p:spPr>
          <a:xfrm>
            <a:off x="15347853" y="28698871"/>
            <a:ext cx="14289232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3"/>
          <p:cNvSpPr>
            <a:spLocks noGrp="1"/>
          </p:cNvSpPr>
          <p:nvPr>
            <p:ph type="body" sz="quarter" idx="159"/>
          </p:nvPr>
        </p:nvSpPr>
        <p:spPr>
          <a:xfrm>
            <a:off x="623691" y="28678155"/>
            <a:ext cx="14300387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481" userDrawn="1">
          <p15:clr>
            <a:srgbClr val="FBAE40"/>
          </p15:clr>
        </p15:guide>
        <p15:guide id="2" pos="953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50000">
              <a:schemeClr val="accent5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3"/>
          <p:cNvSpPr>
            <a:spLocks noChangeArrowheads="1"/>
          </p:cNvSpPr>
          <p:nvPr/>
        </p:nvSpPr>
        <p:spPr bwMode="auto">
          <a:xfrm>
            <a:off x="635000" y="6015038"/>
            <a:ext cx="29005213" cy="10169525"/>
          </a:xfrm>
          <a:prstGeom prst="roundRect">
            <a:avLst>
              <a:gd name="adj" fmla="val 1449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sp>
        <p:nvSpPr>
          <p:cNvPr id="1027" name="Rectangle 33"/>
          <p:cNvSpPr>
            <a:spLocks noChangeArrowheads="1"/>
          </p:cNvSpPr>
          <p:nvPr userDrawn="1"/>
        </p:nvSpPr>
        <p:spPr bwMode="auto">
          <a:xfrm>
            <a:off x="635000" y="600075"/>
            <a:ext cx="29005213" cy="4789488"/>
          </a:xfrm>
          <a:prstGeom prst="roundRect">
            <a:avLst>
              <a:gd name="adj" fmla="val 3537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sp>
        <p:nvSpPr>
          <p:cNvPr id="1028" name="Rectangle 33"/>
          <p:cNvSpPr>
            <a:spLocks noChangeArrowheads="1"/>
          </p:cNvSpPr>
          <p:nvPr userDrawn="1"/>
        </p:nvSpPr>
        <p:spPr bwMode="auto">
          <a:xfrm>
            <a:off x="635000" y="38458775"/>
            <a:ext cx="29005213" cy="3530600"/>
          </a:xfrm>
          <a:prstGeom prst="roundRect">
            <a:avLst>
              <a:gd name="adj" fmla="val 5694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pic>
        <p:nvPicPr>
          <p:cNvPr id="1029" name="Picture 13" descr="accellera-logo-poste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6158" y="1645761"/>
            <a:ext cx="5529262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33"/>
          <p:cNvSpPr>
            <a:spLocks noChangeArrowheads="1"/>
          </p:cNvSpPr>
          <p:nvPr userDrawn="1"/>
        </p:nvSpPr>
        <p:spPr bwMode="auto">
          <a:xfrm>
            <a:off x="635000" y="16816388"/>
            <a:ext cx="29005213" cy="10169525"/>
          </a:xfrm>
          <a:prstGeom prst="roundRect">
            <a:avLst>
              <a:gd name="adj" fmla="val 1449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sp>
        <p:nvSpPr>
          <p:cNvPr id="1031" name="Rectangle 33"/>
          <p:cNvSpPr>
            <a:spLocks noChangeArrowheads="1"/>
          </p:cNvSpPr>
          <p:nvPr userDrawn="1"/>
        </p:nvSpPr>
        <p:spPr bwMode="auto">
          <a:xfrm>
            <a:off x="635000" y="27611388"/>
            <a:ext cx="29005213" cy="10221912"/>
          </a:xfrm>
          <a:prstGeom prst="roundRect">
            <a:avLst>
              <a:gd name="adj" fmla="val 1449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pic>
        <p:nvPicPr>
          <p:cNvPr id="3" name="Picture 2" descr="Logo&#10;&#10;Description automatically generated with medium confidence">
            <a:extLst>
              <a:ext uri="{FF2B5EF4-FFF2-40B4-BE49-F238E27FC236}">
                <a16:creationId xmlns:a16="http://schemas.microsoft.com/office/drawing/2014/main" id="{9CE8BFFA-17D3-4DF2-B40B-C49C0E6EE7F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9016" y="1302816"/>
            <a:ext cx="6260039" cy="37497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4297363" rtl="0" eaLnBrk="0" fontAlgn="base" hangingPunct="0">
        <a:spcBef>
          <a:spcPct val="0"/>
        </a:spcBef>
        <a:spcAft>
          <a:spcPct val="0"/>
        </a:spcAft>
        <a:defRPr sz="85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  <a:lvl2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2pPr>
      <a:lvl3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3pPr>
      <a:lvl4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4pPr>
      <a:lvl5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5pPr>
      <a:lvl6pPr marL="4572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6pPr>
      <a:lvl7pPr marL="9144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7pPr>
      <a:lvl8pPr marL="13716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8pPr>
      <a:lvl9pPr marL="18288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9pPr>
    </p:titleStyle>
    <p:bodyStyle>
      <a:lvl1pPr marL="1611313" indent="-1611313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490913" indent="-1343025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300" kern="1200">
          <a:solidFill>
            <a:schemeClr val="tx1"/>
          </a:solidFill>
          <a:latin typeface="+mn-lt"/>
          <a:ea typeface="+mn-ea"/>
          <a:cs typeface="+mn-cs"/>
        </a:defRPr>
      </a:lvl2pPr>
      <a:lvl3pPr marL="5372100" indent="-1073150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21575" indent="-1073150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671050" indent="-1073150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20625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3969828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119034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268238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49205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298410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47613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596817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6023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895229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044432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193637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diagramColors" Target="../diagrams/colors1.xml"/><Relationship Id="rId5" Type="http://schemas.openxmlformats.org/officeDocument/2006/relationships/image" Target="../media/image5.pn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4.png"/><Relationship Id="rId9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>
            <a:extLst>
              <a:ext uri="{FF2B5EF4-FFF2-40B4-BE49-F238E27FC236}">
                <a16:creationId xmlns:a16="http://schemas.microsoft.com/office/drawing/2014/main" id="{91C323F1-E481-A77C-DA54-44806EA5B6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22"/>
          <a:stretch/>
        </p:blipFill>
        <p:spPr>
          <a:xfrm>
            <a:off x="2079065" y="32393110"/>
            <a:ext cx="12416243" cy="41382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7534029-7BD5-CC1E-E519-CFD0AB1393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80091" y="7018362"/>
            <a:ext cx="5139915" cy="7920931"/>
          </a:xfrm>
          <a:prstGeom prst="rect">
            <a:avLst/>
          </a:prstGeom>
        </p:spPr>
      </p:pic>
      <p:sp>
        <p:nvSpPr>
          <p:cNvPr id="267" name="Text Placeholder 266">
            <a:extLst>
              <a:ext uri="{FF2B5EF4-FFF2-40B4-BE49-F238E27FC236}">
                <a16:creationId xmlns:a16="http://schemas.microsoft.com/office/drawing/2014/main" id="{BC6A51DF-F61B-44A3-AEB5-23EA3D0451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6602" y="6968602"/>
            <a:ext cx="14998923" cy="8269651"/>
          </a:xfrm>
        </p:spPr>
        <p:txBody>
          <a:bodyPr/>
          <a:lstStyle/>
          <a:p>
            <a:pPr marL="914400" indent="-457200"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q"/>
            </a:pPr>
            <a:r>
              <a:rPr lang="en-IN" sz="3200" dirty="0"/>
              <a:t>Modern SoC designs with complex architectures challenge traditional reset design and verification methods due to multiple asynchronous reset sources</a:t>
            </a:r>
          </a:p>
          <a:p>
            <a:pPr marL="914400" indent="-457200"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q"/>
            </a:pPr>
            <a:endParaRPr lang="en-IN" sz="3200" dirty="0"/>
          </a:p>
          <a:p>
            <a:pPr marL="914400" indent="-457200"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q"/>
            </a:pPr>
            <a:r>
              <a:rPr lang="en-IN" sz="3200" dirty="0"/>
              <a:t>Accurate resetting is crucial to prevent metastable data and reset domain crossing (RDC) issues in all operation modes</a:t>
            </a:r>
          </a:p>
          <a:p>
            <a:pPr marL="914400" indent="-457200"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q"/>
            </a:pPr>
            <a:endParaRPr lang="en-IN" sz="3200" dirty="0"/>
          </a:p>
          <a:p>
            <a:pPr marL="914400" indent="-457200"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q"/>
            </a:pPr>
            <a:r>
              <a:rPr lang="en-IN" sz="3200" dirty="0"/>
              <a:t>This poster proposes an advanced specification-driven methodology using static analysis and debug environment-based techniques to detect and verify reset domain crossings in large SoC designs</a:t>
            </a:r>
          </a:p>
          <a:p>
            <a:pPr marL="914400" indent="-457200"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q"/>
            </a:pPr>
            <a:endParaRPr lang="en-IN" sz="3200" dirty="0"/>
          </a:p>
          <a:p>
            <a:pPr marL="914400" indent="-457200"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q"/>
            </a:pPr>
            <a:r>
              <a:rPr lang="en-IN" sz="3200" dirty="0"/>
              <a:t>This 3-step approach avoids ad-hoc reset methods and enables faster RDC closure, identifying critical issues while preventing false bug reports to the designer</a:t>
            </a:r>
            <a:endParaRPr lang="en-US" sz="3200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1"/>
          </p:nvPr>
        </p:nvSpPr>
        <p:spPr>
          <a:xfrm>
            <a:off x="636213" y="6186636"/>
            <a:ext cx="14287866" cy="800265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Introduction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20"/>
          </p:nvPr>
        </p:nvSpPr>
        <p:spPr>
          <a:xfrm>
            <a:off x="15246092" y="6208642"/>
            <a:ext cx="14291358" cy="800265"/>
          </a:xfrm>
        </p:spPr>
        <p:txBody>
          <a:bodyPr/>
          <a:lstStyle/>
          <a:p>
            <a:r>
              <a:rPr lang="en-IN" dirty="0">
                <a:latin typeface="Comic Sans MS" panose="030F0702030302020204" pitchFamily="66" charset="0"/>
              </a:rPr>
              <a:t>Advanced Specifications Driven Methodology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25"/>
          </p:nvPr>
        </p:nvSpPr>
        <p:spPr>
          <a:xfrm>
            <a:off x="15148495" y="16994966"/>
            <a:ext cx="14287682" cy="781015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Step-2: </a:t>
            </a:r>
            <a:r>
              <a:rPr lang="en-IN" dirty="0">
                <a:latin typeface="Comic Sans MS" panose="030F0702030302020204" pitchFamily="66" charset="0"/>
              </a:rPr>
              <a:t>RDC design and verification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27"/>
          </p:nvPr>
        </p:nvSpPr>
        <p:spPr>
          <a:xfrm>
            <a:off x="742062" y="27698372"/>
            <a:ext cx="14283756" cy="800265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Step-3: RDC result validation using SVA</a:t>
            </a:r>
          </a:p>
        </p:txBody>
      </p:sp>
      <p:sp>
        <p:nvSpPr>
          <p:cNvPr id="270" name="Text Placeholder 269">
            <a:extLst>
              <a:ext uri="{FF2B5EF4-FFF2-40B4-BE49-F238E27FC236}">
                <a16:creationId xmlns:a16="http://schemas.microsoft.com/office/drawing/2014/main" id="{24E67FAD-2EC9-4452-953C-16270FE232E9}"/>
              </a:ext>
            </a:extLst>
          </p:cNvPr>
          <p:cNvSpPr>
            <a:spLocks noGrp="1"/>
          </p:cNvSpPr>
          <p:nvPr>
            <p:ph type="body" sz="quarter" idx="96"/>
          </p:nvPr>
        </p:nvSpPr>
        <p:spPr>
          <a:xfrm>
            <a:off x="15233573" y="7237247"/>
            <a:ext cx="9371208" cy="7635632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q"/>
            </a:pPr>
            <a:r>
              <a:rPr lang="en-IN" sz="3200" dirty="0"/>
              <a:t>Step 1: RDC design properties as specifications and verification plan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q"/>
            </a:pPr>
            <a:r>
              <a:rPr lang="en-IN" sz="3200" dirty="0"/>
              <a:t>Step 2: RDC design and verification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q"/>
            </a:pPr>
            <a:r>
              <a:rPr lang="en-IN" sz="3200" dirty="0"/>
              <a:t>Step 3: RDC results validation using SVA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IN" sz="32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IN" sz="3200" dirty="0"/>
              <a:t>Benefits: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3200" dirty="0"/>
              <a:t>Systematic approach for designing and verifying the reset architecture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3200" dirty="0"/>
              <a:t>Correlation between the design properties and verification efforts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3200" dirty="0"/>
              <a:t>More accurate and qualified results </a:t>
            </a:r>
          </a:p>
          <a:p>
            <a:endParaRPr lang="en-US" sz="2900" dirty="0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51"/>
          </p:nvPr>
        </p:nvSpPr>
        <p:spPr>
          <a:xfrm>
            <a:off x="5856049" y="3266282"/>
            <a:ext cx="17767079" cy="1060492"/>
          </a:xfrm>
        </p:spPr>
        <p:txBody>
          <a:bodyPr/>
          <a:lstStyle/>
          <a:p>
            <a:r>
              <a:rPr lang="en-US" sz="5500" dirty="0"/>
              <a:t>Sai Jagadeesh Ambati, Sulabh Kumar Khare, Atul Sharma</a:t>
            </a: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5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N" b="1" dirty="0"/>
              <a:t>Advanced specification driven methodology for quick and accurate RDC signoff</a:t>
            </a:r>
            <a:endParaRPr lang="en-US" b="1" dirty="0"/>
          </a:p>
        </p:txBody>
      </p:sp>
      <p:sp>
        <p:nvSpPr>
          <p:cNvPr id="271" name="Text Placeholder 270">
            <a:extLst>
              <a:ext uri="{FF2B5EF4-FFF2-40B4-BE49-F238E27FC236}">
                <a16:creationId xmlns:a16="http://schemas.microsoft.com/office/drawing/2014/main" id="{1E54C0B2-98BC-4D63-A34F-E0367D9D746B}"/>
              </a:ext>
            </a:extLst>
          </p:cNvPr>
          <p:cNvSpPr>
            <a:spLocks noGrp="1"/>
          </p:cNvSpPr>
          <p:nvPr>
            <p:ph type="body" sz="quarter" idx="154"/>
          </p:nvPr>
        </p:nvSpPr>
        <p:spPr>
          <a:xfrm>
            <a:off x="869348" y="39347037"/>
            <a:ext cx="28767737" cy="2679997"/>
          </a:xfrm>
        </p:spPr>
        <p:txBody>
          <a:bodyPr/>
          <a:lstStyle/>
          <a:p>
            <a:r>
              <a:rPr lang="en-US" sz="2800" b="0" dirty="0">
                <a:latin typeface="Trebuchet MS" panose="020B0603020202020204" pitchFamily="34" charset="0"/>
              </a:rPr>
              <a:t>[1] Yossi Mirsky, “Comprehensive and Automated Static Tool Based Strategies for the Detection and Resolution of Reset Domain Crossings”, DVCON </a:t>
            </a:r>
          </a:p>
          <a:p>
            <a:r>
              <a:rPr lang="en-US" sz="2800" b="0" dirty="0">
                <a:latin typeface="Trebuchet MS" panose="020B0603020202020204" pitchFamily="34" charset="0"/>
              </a:rPr>
              <a:t>[2] Chris Kwok, Priya Viswanathan, Ping Yeung, “Addressing the Challenges of Reset Verification in SoC Designs”, DVCon US, </a:t>
            </a:r>
          </a:p>
          <a:p>
            <a:r>
              <a:rPr lang="en-US" sz="2800" b="0" dirty="0">
                <a:latin typeface="Trebuchet MS" panose="020B0603020202020204" pitchFamily="34" charset="0"/>
              </a:rPr>
              <a:t>[3] 2015 Akanksha Gupta, Ashish Hari, Anwesha Choudhary, “Systematic Methodology to Solve Reset Challenges in Automotive SoCs”, DVCON Europe 2019</a:t>
            </a:r>
          </a:p>
          <a:p>
            <a:r>
              <a:rPr lang="en-US" sz="2800" b="0" dirty="0">
                <a:latin typeface="Trebuchet MS" panose="020B0603020202020204" pitchFamily="34" charset="0"/>
              </a:rPr>
              <a:t>[4] IEEE P1800/D8 Draft Standard for SystemVerilog—Unified Hardware Design, Specification, and Verification Language. IEEE Computer Society, New York, 2008. </a:t>
            </a:r>
          </a:p>
          <a:p>
            <a:endParaRPr lang="en-US" sz="2800" dirty="0">
              <a:latin typeface="Trebuchet MS" panose="020B0603020202020204" pitchFamily="34" charset="0"/>
            </a:endParaRP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6"/>
          </p:nvPr>
        </p:nvSpPr>
        <p:spPr>
          <a:xfrm>
            <a:off x="673468" y="16937495"/>
            <a:ext cx="14291358" cy="138118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Step-1: </a:t>
            </a:r>
            <a:r>
              <a:rPr lang="en-IN" dirty="0">
                <a:latin typeface="Comic Sans MS" panose="030F0702030302020204" pitchFamily="66" charset="0"/>
              </a:rPr>
              <a:t>RDC design properties as specifications and verification plan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7"/>
          </p:nvPr>
        </p:nvSpPr>
        <p:spPr>
          <a:xfrm>
            <a:off x="15353329" y="27691583"/>
            <a:ext cx="14283756" cy="800265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Results and Summary</a:t>
            </a:r>
          </a:p>
        </p:txBody>
      </p:sp>
      <p:sp>
        <p:nvSpPr>
          <p:cNvPr id="273" name="Text Placeholder 272">
            <a:extLst>
              <a:ext uri="{FF2B5EF4-FFF2-40B4-BE49-F238E27FC236}">
                <a16:creationId xmlns:a16="http://schemas.microsoft.com/office/drawing/2014/main" id="{9F90BCF8-4499-43C1-97BF-B600B9351390}"/>
              </a:ext>
            </a:extLst>
          </p:cNvPr>
          <p:cNvSpPr>
            <a:spLocks noGrp="1"/>
          </p:cNvSpPr>
          <p:nvPr>
            <p:ph type="body" sz="quarter" idx="159"/>
          </p:nvPr>
        </p:nvSpPr>
        <p:spPr>
          <a:xfrm>
            <a:off x="660948" y="18120371"/>
            <a:ext cx="14300387" cy="9342766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q"/>
            </a:pPr>
            <a:r>
              <a:rPr lang="en-IN" sz="3200" dirty="0"/>
              <a:t>RDC Design Requirements Specification: </a:t>
            </a:r>
          </a:p>
          <a:p>
            <a:pPr marL="1454400" lvl="1" indent="-561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3200" dirty="0">
                <a:solidFill>
                  <a:schemeClr val="accent5">
                    <a:lumMod val="50000"/>
                  </a:schemeClr>
                </a:solidFill>
              </a:rPr>
              <a:t>Clock and reset domains</a:t>
            </a:r>
          </a:p>
          <a:p>
            <a:pPr marL="1454400" lvl="1" indent="-561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3200" dirty="0">
                <a:solidFill>
                  <a:schemeClr val="accent5">
                    <a:lumMod val="50000"/>
                  </a:schemeClr>
                </a:solidFill>
              </a:rPr>
              <a:t>Reset ordering</a:t>
            </a:r>
          </a:p>
          <a:p>
            <a:pPr marL="1454400" lvl="1" indent="-561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3200" dirty="0">
                <a:solidFill>
                  <a:schemeClr val="accent5">
                    <a:lumMod val="50000"/>
                  </a:schemeClr>
                </a:solidFill>
              </a:rPr>
              <a:t>Clock and Data isolation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IN" sz="3200" dirty="0"/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q"/>
            </a:pPr>
            <a:r>
              <a:rPr lang="en-IN" sz="3200" dirty="0"/>
              <a:t>Metastability Mitigation in RDC: Involves specific design properties like</a:t>
            </a:r>
          </a:p>
          <a:p>
            <a:pPr marL="1454400" lvl="1" indent="-561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3200" dirty="0">
                <a:solidFill>
                  <a:schemeClr val="accent5">
                    <a:lumMod val="50000"/>
                  </a:schemeClr>
                </a:solidFill>
              </a:rPr>
              <a:t>Transmitting register at reset value when reset asserts </a:t>
            </a:r>
          </a:p>
          <a:p>
            <a:pPr marL="1454400" lvl="1" indent="-561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3200" dirty="0">
                <a:solidFill>
                  <a:schemeClr val="accent5">
                    <a:lumMod val="50000"/>
                  </a:schemeClr>
                </a:solidFill>
              </a:rPr>
              <a:t>Receiving register clock off during transmission </a:t>
            </a:r>
          </a:p>
          <a:p>
            <a:pPr>
              <a:spcBef>
                <a:spcPts val="400"/>
              </a:spcBef>
            </a:pPr>
            <a:endParaRPr lang="en-IN" sz="3200" dirty="0"/>
          </a:p>
          <a:p>
            <a:endParaRPr lang="en-IN" sz="3200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dirty="0"/>
              <a:t>                          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5136813" y="17210088"/>
            <a:ext cx="0" cy="9440862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5136813" y="27979688"/>
            <a:ext cx="0" cy="9439275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5136813" y="6330950"/>
            <a:ext cx="0" cy="9440863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 Placeholder 44">
            <a:extLst>
              <a:ext uri="{FF2B5EF4-FFF2-40B4-BE49-F238E27FC236}">
                <a16:creationId xmlns:a16="http://schemas.microsoft.com/office/drawing/2014/main" id="{749F937F-D152-4278-8DF2-2052C8B15446}"/>
              </a:ext>
            </a:extLst>
          </p:cNvPr>
          <p:cNvSpPr txBox="1">
            <a:spLocks/>
          </p:cNvSpPr>
          <p:nvPr/>
        </p:nvSpPr>
        <p:spPr>
          <a:xfrm>
            <a:off x="7994935" y="38485683"/>
            <a:ext cx="1428375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900" b="1" u="sng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90913" indent="-1343025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72100" indent="-1073150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21575" indent="-1073150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671050" indent="-1073150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820625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96982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119034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6823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29841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>
                <a:latin typeface="Comic Sans MS" panose="030F0702030302020204" pitchFamily="66" charset="0"/>
              </a:rPr>
              <a:t>REFERENCES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75" name="Text Placeholder 274">
            <a:extLst>
              <a:ext uri="{FF2B5EF4-FFF2-40B4-BE49-F238E27FC236}">
                <a16:creationId xmlns:a16="http://schemas.microsoft.com/office/drawing/2014/main" id="{1F6C2DF7-F837-4365-905A-AC3E47CB29B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5321882" y="17845798"/>
            <a:ext cx="14152927" cy="2083342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q"/>
            </a:pPr>
            <a:r>
              <a:rPr lang="en-IN" sz="3200" dirty="0">
                <a:solidFill>
                  <a:schemeClr val="accent5">
                    <a:lumMod val="50000"/>
                  </a:schemeClr>
                </a:solidFill>
              </a:rPr>
              <a:t>Advanced specifications </a:t>
            </a:r>
            <a:r>
              <a:rPr lang="en-IN" sz="3200" dirty="0"/>
              <a:t>: </a:t>
            </a:r>
          </a:p>
          <a:p>
            <a:pPr marL="1454400" lvl="1" indent="-561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3200" dirty="0">
                <a:solidFill>
                  <a:schemeClr val="accent5">
                    <a:lumMod val="50000"/>
                  </a:schemeClr>
                </a:solidFill>
              </a:rPr>
              <a:t>Leveraging Established Design Principles for RDC design to evaluate safe crossings effectively</a:t>
            </a:r>
            <a:endParaRPr lang="en-IN" sz="3200" dirty="0"/>
          </a:p>
        </p:txBody>
      </p:sp>
      <p:pic>
        <p:nvPicPr>
          <p:cNvPr id="11" name="Picture 10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16262534-7EA4-7356-BA0E-28D04598D9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650" y="23542747"/>
            <a:ext cx="7155434" cy="2374349"/>
          </a:xfrm>
          <a:prstGeom prst="rect">
            <a:avLst/>
          </a:prstGeom>
        </p:spPr>
      </p:pic>
      <p:pic>
        <p:nvPicPr>
          <p:cNvPr id="12" name="Picture 11" descr="Diagram&#10;&#10;Description automatically generated">
            <a:extLst>
              <a:ext uri="{FF2B5EF4-FFF2-40B4-BE49-F238E27FC236}">
                <a16:creationId xmlns:a16="http://schemas.microsoft.com/office/drawing/2014/main" id="{48B93E9D-C839-3824-B1CE-3B68C22D8A3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970" y="23542749"/>
            <a:ext cx="7031430" cy="2374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C4C3DBDB-7E67-21FC-CA44-CF4CB559162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220548" y="31449438"/>
            <a:ext cx="12206466" cy="2605701"/>
          </a:xfrm>
          <a:prstGeom prst="rect">
            <a:avLst/>
          </a:prstGeom>
        </p:spPr>
      </p:pic>
      <p:sp>
        <p:nvSpPr>
          <p:cNvPr id="36" name="Text Placeholder 268">
            <a:extLst>
              <a:ext uri="{FF2B5EF4-FFF2-40B4-BE49-F238E27FC236}">
                <a16:creationId xmlns:a16="http://schemas.microsoft.com/office/drawing/2014/main" id="{E67CF1ED-A030-1519-AD4A-9DCFE276F743}"/>
              </a:ext>
            </a:extLst>
          </p:cNvPr>
          <p:cNvSpPr txBox="1">
            <a:spLocks/>
          </p:cNvSpPr>
          <p:nvPr/>
        </p:nvSpPr>
        <p:spPr>
          <a:xfrm>
            <a:off x="15398538" y="28309554"/>
            <a:ext cx="14289232" cy="311952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1455191" indent="-559688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2014879" indent="-559688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5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630537" indent="-615658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3078288" indent="-447751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11820625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96982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119034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6823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q"/>
            </a:pPr>
            <a:r>
              <a:rPr lang="en-IN" sz="3200" dirty="0"/>
              <a:t>Implemented on In-House Designs ranging from Ip to SoC : Used Rx clock off and Tx at reset value properties in RDC verification</a:t>
            </a:r>
            <a:br>
              <a:rPr lang="en-IN" sz="3200" dirty="0"/>
            </a:br>
            <a:endParaRPr lang="en-IN" sz="3200" dirty="0"/>
          </a:p>
          <a:p>
            <a:pPr marL="457200" indent="-457200">
              <a:spcBef>
                <a:spcPts val="40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q"/>
            </a:pPr>
            <a:r>
              <a:rPr lang="en-IN" sz="3200" dirty="0"/>
              <a:t>Table below presents filtered and validated RDCs, aiding in issue identification and design compliance validation</a:t>
            </a:r>
          </a:p>
        </p:txBody>
      </p:sp>
      <p:sp>
        <p:nvSpPr>
          <p:cNvPr id="38" name="Text Placeholder 268">
            <a:extLst>
              <a:ext uri="{FF2B5EF4-FFF2-40B4-BE49-F238E27FC236}">
                <a16:creationId xmlns:a16="http://schemas.microsoft.com/office/drawing/2014/main" id="{E604E6AB-483F-B3CA-6952-A7DF28D23B91}"/>
              </a:ext>
            </a:extLst>
          </p:cNvPr>
          <p:cNvSpPr txBox="1">
            <a:spLocks/>
          </p:cNvSpPr>
          <p:nvPr/>
        </p:nvSpPr>
        <p:spPr>
          <a:xfrm>
            <a:off x="15398538" y="34179942"/>
            <a:ext cx="14289232" cy="3068227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1455191" indent="-559688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2014879" indent="-559688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5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630537" indent="-615658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3078288" indent="-447751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11820625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96982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119034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6823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q"/>
            </a:pPr>
            <a:r>
              <a:rPr lang="en-IN" sz="3200" dirty="0"/>
              <a:t>Efficient and Accurate Verification: Examining Rx and Tx properties ensures optimal functionality</a:t>
            </a:r>
            <a:br>
              <a:rPr lang="en-IN" sz="3200" dirty="0"/>
            </a:br>
            <a:endParaRPr lang="en-IN" sz="3200" dirty="0"/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q"/>
            </a:pPr>
            <a:r>
              <a:rPr lang="en-IN" sz="3200" dirty="0"/>
              <a:t>Improved Performance and Functionality: The methodology enhances the verification process for better results</a:t>
            </a:r>
            <a:endParaRPr lang="en-US" sz="3200" dirty="0"/>
          </a:p>
        </p:txBody>
      </p:sp>
      <p:sp>
        <p:nvSpPr>
          <p:cNvPr id="47" name="Text Placeholder 274">
            <a:extLst>
              <a:ext uri="{FF2B5EF4-FFF2-40B4-BE49-F238E27FC236}">
                <a16:creationId xmlns:a16="http://schemas.microsoft.com/office/drawing/2014/main" id="{766F3870-B80F-1D16-A0FD-8BC00C90C9BC}"/>
              </a:ext>
            </a:extLst>
          </p:cNvPr>
          <p:cNvSpPr txBox="1">
            <a:spLocks/>
          </p:cNvSpPr>
          <p:nvPr/>
        </p:nvSpPr>
        <p:spPr>
          <a:xfrm>
            <a:off x="869348" y="28452324"/>
            <a:ext cx="14287682" cy="614599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1455191" indent="-559688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2014879" indent="-559688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5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630537" indent="-615658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3078288" indent="-447751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11820625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96982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119034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6823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q"/>
            </a:pPr>
            <a:r>
              <a:rPr lang="en-IN" sz="3200" dirty="0"/>
              <a:t>Behaviour Monitoring:</a:t>
            </a:r>
          </a:p>
          <a:p>
            <a:pPr marL="1454400" indent="-561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3200" dirty="0"/>
              <a:t>Executable statements actively validate design behaviour in simulation or formal verification</a:t>
            </a:r>
          </a:p>
          <a:p>
            <a:pPr marL="1454400" indent="-561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3200" dirty="0"/>
              <a:t>Accurate validation, ensuring design specs, error detection, and improved reliability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q"/>
            </a:pPr>
            <a:r>
              <a:rPr lang="en-IN" sz="3200" dirty="0"/>
              <a:t>This approach significantly reduces rdc noise without using waivers, ensuring a more accurate assessment</a:t>
            </a:r>
          </a:p>
          <a:p>
            <a:pPr marL="892800">
              <a:spcBef>
                <a:spcPts val="0"/>
              </a:spcBef>
              <a:spcAft>
                <a:spcPts val="1200"/>
              </a:spcAft>
            </a:pPr>
            <a:endParaRPr lang="en-IN" sz="3200" dirty="0"/>
          </a:p>
          <a:p>
            <a:pPr marL="1454400" indent="-5616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IN" sz="3200" dirty="0"/>
          </a:p>
          <a:p>
            <a:pPr marL="1454400" indent="-5616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IN" sz="32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FE7D63B-C148-BDFD-3012-6049B34EE6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1433750"/>
              </p:ext>
            </p:extLst>
          </p:nvPr>
        </p:nvGraphicFramePr>
        <p:xfrm>
          <a:off x="16111673" y="19701425"/>
          <a:ext cx="12862962" cy="6949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CCED315-82B2-964F-5314-0562615D65C5}"/>
              </a:ext>
            </a:extLst>
          </p:cNvPr>
          <p:cNvSpPr/>
          <p:nvPr/>
        </p:nvSpPr>
        <p:spPr>
          <a:xfrm>
            <a:off x="2574228" y="36360251"/>
            <a:ext cx="10488820" cy="1224851"/>
          </a:xfrm>
          <a:prstGeom prst="round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30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IN" sz="3000" dirty="0">
                <a:solidFill>
                  <a:srgbClr val="FFFF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@</a:t>
            </a:r>
            <a:r>
              <a:rPr lang="en-IN" sz="30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(</a:t>
            </a:r>
            <a:r>
              <a:rPr lang="en-IN" sz="3000" dirty="0">
                <a:solidFill>
                  <a:schemeClr val="accent3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posedge</a:t>
            </a:r>
            <a:r>
              <a:rPr lang="en-IN" sz="30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IN" sz="30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transmitter_reset</a:t>
            </a:r>
            <a:r>
              <a:rPr lang="en-IN" sz="30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) </a:t>
            </a:r>
          </a:p>
          <a:p>
            <a:r>
              <a:rPr lang="en-IN" sz="30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                  </a:t>
            </a:r>
            <a:r>
              <a:rPr lang="en-IN" sz="30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(1'b1)</a:t>
            </a:r>
            <a:r>
              <a:rPr lang="en-IN" sz="3000" dirty="0">
                <a:solidFill>
                  <a:schemeClr val="accent4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IN" sz="3000" dirty="0">
                <a:solidFill>
                  <a:srgbClr val="FFFF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|-&gt;</a:t>
            </a:r>
            <a:r>
              <a:rPr lang="en-IN" sz="30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(</a:t>
            </a:r>
            <a:r>
              <a:rPr lang="en-IN" sz="30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transmitted_data</a:t>
            </a:r>
            <a:r>
              <a:rPr lang="en-IN" sz="3000" dirty="0">
                <a:solidFill>
                  <a:schemeClr val="accent4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IN" sz="3000" dirty="0">
                <a:solidFill>
                  <a:srgbClr val="FFFF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==</a:t>
            </a:r>
            <a:r>
              <a:rPr lang="en-IN" sz="30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IN" sz="30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reset_value</a:t>
            </a:r>
            <a:r>
              <a:rPr lang="en-IN" sz="3000" dirty="0">
                <a:solidFill>
                  <a:schemeClr val="bg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);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CEE11D-552E-E38F-F3ED-6A406FFBE33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3252431" y="4213250"/>
            <a:ext cx="3768763" cy="89870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PosterPresentations.com-100CMx140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PosterPresentations.com-100CMx140CM</Template>
  <TotalTime>0</TotalTime>
  <Words>511</Words>
  <Application>Microsoft Office PowerPoint</Application>
  <PresentationFormat>Custom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Trebuchet MS</vt:lpstr>
      <vt:lpstr>Wingdings</vt:lpstr>
      <vt:lpstr>PosterPresentations.com-100CMx140CM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2014-08-15T11:56:08Z</dcterms:created>
  <dcterms:modified xsi:type="dcterms:W3CDTF">2023-08-08T20:14:03Z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f75f480-7803-4ee9-bb54-84d0635fdbe7_Enabled">
    <vt:lpwstr>true</vt:lpwstr>
  </property>
  <property fmtid="{D5CDD505-2E9C-101B-9397-08002B2CF9AE}" pid="3" name="MSIP_Label_6f75f480-7803-4ee9-bb54-84d0635fdbe7_SetDate">
    <vt:lpwstr>2023-08-08T20:14:02Z</vt:lpwstr>
  </property>
  <property fmtid="{D5CDD505-2E9C-101B-9397-08002B2CF9AE}" pid="4" name="MSIP_Label_6f75f480-7803-4ee9-bb54-84d0635fdbe7_Method">
    <vt:lpwstr>Privileged</vt:lpwstr>
  </property>
  <property fmtid="{D5CDD505-2E9C-101B-9397-08002B2CF9AE}" pid="5" name="MSIP_Label_6f75f480-7803-4ee9-bb54-84d0635fdbe7_Name">
    <vt:lpwstr>unrestricted</vt:lpwstr>
  </property>
  <property fmtid="{D5CDD505-2E9C-101B-9397-08002B2CF9AE}" pid="6" name="MSIP_Label_6f75f480-7803-4ee9-bb54-84d0635fdbe7_SiteId">
    <vt:lpwstr>38ae3bcd-9579-4fd4-adda-b42e1495d55a</vt:lpwstr>
  </property>
  <property fmtid="{D5CDD505-2E9C-101B-9397-08002B2CF9AE}" pid="7" name="MSIP_Label_6f75f480-7803-4ee9-bb54-84d0635fdbe7_ActionId">
    <vt:lpwstr>140a3bd7-e52c-4f1a-a516-4da2c627b15d</vt:lpwstr>
  </property>
  <property fmtid="{D5CDD505-2E9C-101B-9397-08002B2CF9AE}" pid="8" name="MSIP_Label_6f75f480-7803-4ee9-bb54-84d0635fdbe7_ContentBits">
    <vt:lpwstr>0</vt:lpwstr>
  </property>
  <property fmtid="{D5CDD505-2E9C-101B-9397-08002B2CF9AE}" pid="9" name="Document_Confidentiality">
    <vt:lpwstr>Unrestricted</vt:lpwstr>
  </property>
</Properties>
</file>