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5213" cy="42803763"/>
  <p:notesSz cx="6858000" cy="9144000"/>
  <p:custDataLst>
    <p:tags r:id="rId5"/>
  </p:custDataLst>
  <p:defaultTextStyle>
    <a:defPPr>
      <a:defRPr lang="en-US"/>
    </a:defPPr>
    <a:lvl1pPr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47888" indent="-169068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97363" indent="-338296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46838" indent="-507523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596313" indent="-676751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6">
          <p15:clr>
            <a:srgbClr val="A4A3A4"/>
          </p15:clr>
        </p15:guide>
        <p15:guide id="2" orient="horz" pos="375">
          <p15:clr>
            <a:srgbClr val="A4A3A4"/>
          </p15:clr>
        </p15:guide>
        <p15:guide id="3" orient="horz" pos="26214">
          <p15:clr>
            <a:srgbClr val="A4A3A4"/>
          </p15:clr>
        </p15:guide>
        <p15:guide id="4" orient="horz">
          <p15:clr>
            <a:srgbClr val="A4A3A4"/>
          </p15:clr>
        </p15:guide>
        <p15:guide id="5" pos="401">
          <p15:clr>
            <a:srgbClr val="A4A3A4"/>
          </p15:clr>
        </p15:guide>
        <p15:guide id="6" pos="18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EEC"/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B03CB4-327C-44BE-8EA3-4A93CB18D8E0}" v="1214" dt="2023-07-17T11:47:23.653"/>
    <p1510:client id="{E531D2F7-E2E3-4026-8EE5-E0D9A36CABB0}" v="1689" dt="2023-07-17T10:20:54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07" autoAdjust="0"/>
    <p:restoredTop sz="96357" autoAdjust="0"/>
  </p:normalViewPr>
  <p:slideViewPr>
    <p:cSldViewPr snapToGrid="0" snapToObjects="1">
      <p:cViewPr>
        <p:scale>
          <a:sx n="40" d="100"/>
          <a:sy n="40" d="100"/>
        </p:scale>
        <p:origin x="-216" y="-4136"/>
      </p:cViewPr>
      <p:guideLst>
        <p:guide orient="horz" pos="4316"/>
        <p:guide orient="horz" pos="375"/>
        <p:guide orient="horz" pos="26214"/>
        <p:guide orient="horz"/>
        <p:guide pos="401"/>
        <p:guide pos="18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297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Cloud Store Disk consumption for 20 Compiles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04572914380097E-2"/>
          <c:y val="0.25118831368467165"/>
          <c:w val="0.93685634237272808"/>
          <c:h val="0.6731888702907010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Cloud Storage without VCS Store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strRef>
              <c:f>Sheet1!$A$2:$A$31</c:f>
              <c:strCache>
                <c:ptCount val="20"/>
                <c:pt idx="0">
                  <c:v>compile-0</c:v>
                </c:pt>
                <c:pt idx="1">
                  <c:v>compile-1</c:v>
                </c:pt>
                <c:pt idx="2">
                  <c:v>compile-2</c:v>
                </c:pt>
                <c:pt idx="3">
                  <c:v>compile-3</c:v>
                </c:pt>
                <c:pt idx="4">
                  <c:v>compile-4</c:v>
                </c:pt>
                <c:pt idx="5">
                  <c:v>compile-5</c:v>
                </c:pt>
                <c:pt idx="6">
                  <c:v>compile-6</c:v>
                </c:pt>
                <c:pt idx="7">
                  <c:v>compile-7</c:v>
                </c:pt>
                <c:pt idx="8">
                  <c:v>compile-8</c:v>
                </c:pt>
                <c:pt idx="9">
                  <c:v>compile-9</c:v>
                </c:pt>
                <c:pt idx="10">
                  <c:v>compile-10</c:v>
                </c:pt>
                <c:pt idx="11">
                  <c:v>compile-11</c:v>
                </c:pt>
                <c:pt idx="12">
                  <c:v>compile-12</c:v>
                </c:pt>
                <c:pt idx="13">
                  <c:v>compile-13</c:v>
                </c:pt>
                <c:pt idx="14">
                  <c:v>compile-14</c:v>
                </c:pt>
                <c:pt idx="15">
                  <c:v>compile-15</c:v>
                </c:pt>
                <c:pt idx="16">
                  <c:v>compile-16</c:v>
                </c:pt>
                <c:pt idx="17">
                  <c:v>compile-17</c:v>
                </c:pt>
                <c:pt idx="18">
                  <c:v>compile-18</c:v>
                </c:pt>
                <c:pt idx="19">
                  <c:v>compile-19</c:v>
                </c:pt>
              </c:strCache>
            </c:strRef>
          </c:xVal>
          <c:yVal>
            <c:numRef>
              <c:f>Sheet1!$B$2:$B$31</c:f>
              <c:numCache>
                <c:formatCode>General</c:formatCode>
                <c:ptCount val="30"/>
                <c:pt idx="0">
                  <c:v>180</c:v>
                </c:pt>
                <c:pt idx="1">
                  <c:v>370</c:v>
                </c:pt>
                <c:pt idx="2">
                  <c:v>530</c:v>
                </c:pt>
                <c:pt idx="3">
                  <c:v>710</c:v>
                </c:pt>
                <c:pt idx="4">
                  <c:v>750</c:v>
                </c:pt>
                <c:pt idx="5">
                  <c:v>840</c:v>
                </c:pt>
                <c:pt idx="6">
                  <c:v>1330</c:v>
                </c:pt>
                <c:pt idx="7">
                  <c:v>1420</c:v>
                </c:pt>
                <c:pt idx="8">
                  <c:v>1710</c:v>
                </c:pt>
                <c:pt idx="9">
                  <c:v>1900</c:v>
                </c:pt>
                <c:pt idx="10">
                  <c:v>1950</c:v>
                </c:pt>
                <c:pt idx="11">
                  <c:v>2280</c:v>
                </c:pt>
                <c:pt idx="12">
                  <c:v>2300</c:v>
                </c:pt>
                <c:pt idx="13">
                  <c:v>2660</c:v>
                </c:pt>
                <c:pt idx="14">
                  <c:v>2750</c:v>
                </c:pt>
                <c:pt idx="15">
                  <c:v>3040</c:v>
                </c:pt>
                <c:pt idx="16">
                  <c:v>3330</c:v>
                </c:pt>
                <c:pt idx="17">
                  <c:v>3420</c:v>
                </c:pt>
                <c:pt idx="18">
                  <c:v>3510</c:v>
                </c:pt>
                <c:pt idx="19">
                  <c:v>3800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01B-4B52-A828-8DABC5A854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Cloud Storage With VCS Store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strRef>
              <c:f>Sheet1!$A$2:$A$31</c:f>
              <c:strCache>
                <c:ptCount val="20"/>
                <c:pt idx="0">
                  <c:v>compile-0</c:v>
                </c:pt>
                <c:pt idx="1">
                  <c:v>compile-1</c:v>
                </c:pt>
                <c:pt idx="2">
                  <c:v>compile-2</c:v>
                </c:pt>
                <c:pt idx="3">
                  <c:v>compile-3</c:v>
                </c:pt>
                <c:pt idx="4">
                  <c:v>compile-4</c:v>
                </c:pt>
                <c:pt idx="5">
                  <c:v>compile-5</c:v>
                </c:pt>
                <c:pt idx="6">
                  <c:v>compile-6</c:v>
                </c:pt>
                <c:pt idx="7">
                  <c:v>compile-7</c:v>
                </c:pt>
                <c:pt idx="8">
                  <c:v>compile-8</c:v>
                </c:pt>
                <c:pt idx="9">
                  <c:v>compile-9</c:v>
                </c:pt>
                <c:pt idx="10">
                  <c:v>compile-10</c:v>
                </c:pt>
                <c:pt idx="11">
                  <c:v>compile-11</c:v>
                </c:pt>
                <c:pt idx="12">
                  <c:v>compile-12</c:v>
                </c:pt>
                <c:pt idx="13">
                  <c:v>compile-13</c:v>
                </c:pt>
                <c:pt idx="14">
                  <c:v>compile-14</c:v>
                </c:pt>
                <c:pt idx="15">
                  <c:v>compile-15</c:v>
                </c:pt>
                <c:pt idx="16">
                  <c:v>compile-16</c:v>
                </c:pt>
                <c:pt idx="17">
                  <c:v>compile-17</c:v>
                </c:pt>
                <c:pt idx="18">
                  <c:v>compile-18</c:v>
                </c:pt>
                <c:pt idx="19">
                  <c:v>compile-19</c:v>
                </c:pt>
              </c:strCache>
            </c:strRef>
          </c:xVal>
          <c:yVal>
            <c:numRef>
              <c:f>Sheet1!$C$2:$C$31</c:f>
              <c:numCache>
                <c:formatCode>General</c:formatCode>
                <c:ptCount val="30"/>
                <c:pt idx="0">
                  <c:v>180</c:v>
                </c:pt>
                <c:pt idx="1">
                  <c:v>250</c:v>
                </c:pt>
                <c:pt idx="2">
                  <c:v>350</c:v>
                </c:pt>
                <c:pt idx="3">
                  <c:v>380.33333333333297</c:v>
                </c:pt>
                <c:pt idx="4">
                  <c:v>423.33333333333297</c:v>
                </c:pt>
                <c:pt idx="5">
                  <c:v>483.33333333333297</c:v>
                </c:pt>
                <c:pt idx="6">
                  <c:v>525.33333333333201</c:v>
                </c:pt>
                <c:pt idx="7">
                  <c:v>628.33333333333201</c:v>
                </c:pt>
                <c:pt idx="8">
                  <c:v>763.33333333333201</c:v>
                </c:pt>
                <c:pt idx="9">
                  <c:v>793.33333333333201</c:v>
                </c:pt>
                <c:pt idx="10">
                  <c:v>813.33333333333201</c:v>
                </c:pt>
                <c:pt idx="11">
                  <c:v>843.33333333333201</c:v>
                </c:pt>
                <c:pt idx="12">
                  <c:v>903.33333333333201</c:v>
                </c:pt>
                <c:pt idx="13">
                  <c:v>913.33333333333201</c:v>
                </c:pt>
                <c:pt idx="14">
                  <c:v>1023.33333333333</c:v>
                </c:pt>
                <c:pt idx="15">
                  <c:v>1183.3333333333301</c:v>
                </c:pt>
                <c:pt idx="16">
                  <c:v>1193.3333333333301</c:v>
                </c:pt>
                <c:pt idx="17">
                  <c:v>1203.3333333333301</c:v>
                </c:pt>
                <c:pt idx="18">
                  <c:v>1253.3333333333301</c:v>
                </c:pt>
                <c:pt idx="19">
                  <c:v>1323.3333333333301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01B-4B52-A828-8DABC5A85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0688808"/>
        <c:axId val="970684872"/>
      </c:scatterChart>
      <c:valAx>
        <c:axId val="970688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0684872"/>
        <c:crosses val="autoZero"/>
        <c:crossBetween val="midCat"/>
      </c:valAx>
      <c:valAx>
        <c:axId val="970684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06888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Data Transfer To/From Cloud  upto 20 Compiles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Data Transfer without VCS Store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strRef>
              <c:f>Sheet1!$A$2:$A$33</c:f>
              <c:strCache>
                <c:ptCount val="20"/>
                <c:pt idx="0">
                  <c:v>compile-0</c:v>
                </c:pt>
                <c:pt idx="1">
                  <c:v>compile-1</c:v>
                </c:pt>
                <c:pt idx="2">
                  <c:v>compile-2</c:v>
                </c:pt>
                <c:pt idx="3">
                  <c:v>compile-3</c:v>
                </c:pt>
                <c:pt idx="4">
                  <c:v>compile-4</c:v>
                </c:pt>
                <c:pt idx="5">
                  <c:v>compile-5</c:v>
                </c:pt>
                <c:pt idx="6">
                  <c:v>compile-6</c:v>
                </c:pt>
                <c:pt idx="7">
                  <c:v>compile-7</c:v>
                </c:pt>
                <c:pt idx="8">
                  <c:v>compile-8</c:v>
                </c:pt>
                <c:pt idx="9">
                  <c:v>compile-9</c:v>
                </c:pt>
                <c:pt idx="10">
                  <c:v>compile-10</c:v>
                </c:pt>
                <c:pt idx="11">
                  <c:v>compile-11</c:v>
                </c:pt>
                <c:pt idx="12">
                  <c:v>compile-12</c:v>
                </c:pt>
                <c:pt idx="13">
                  <c:v>compile-13</c:v>
                </c:pt>
                <c:pt idx="14">
                  <c:v>compile-14</c:v>
                </c:pt>
                <c:pt idx="15">
                  <c:v>compile-15</c:v>
                </c:pt>
                <c:pt idx="16">
                  <c:v>compile-16</c:v>
                </c:pt>
                <c:pt idx="17">
                  <c:v>compile-17</c:v>
                </c:pt>
                <c:pt idx="18">
                  <c:v>compile-18</c:v>
                </c:pt>
                <c:pt idx="19">
                  <c:v>compile-19</c:v>
                </c:pt>
              </c:strCache>
            </c:strRef>
          </c:xVal>
          <c:yVal>
            <c:numRef>
              <c:f>Sheet1!$B$2:$B$33</c:f>
              <c:numCache>
                <c:formatCode>General</c:formatCode>
                <c:ptCount val="32"/>
                <c:pt idx="0">
                  <c:v>180</c:v>
                </c:pt>
                <c:pt idx="1">
                  <c:v>550</c:v>
                </c:pt>
                <c:pt idx="2">
                  <c:v>740</c:v>
                </c:pt>
                <c:pt idx="3">
                  <c:v>1317.4160099999999</c:v>
                </c:pt>
                <c:pt idx="4">
                  <c:v>1816.62302</c:v>
                </c:pt>
                <c:pt idx="5">
                  <c:v>2075.8300300000001</c:v>
                </c:pt>
                <c:pt idx="6">
                  <c:v>2255.0370400000002</c:v>
                </c:pt>
                <c:pt idx="7">
                  <c:v>2634.2440499999998</c:v>
                </c:pt>
                <c:pt idx="8">
                  <c:v>3213.4510599999994</c:v>
                </c:pt>
                <c:pt idx="9">
                  <c:v>3392.65807</c:v>
                </c:pt>
                <c:pt idx="10">
                  <c:v>3971.8650799999996</c:v>
                </c:pt>
                <c:pt idx="11">
                  <c:v>4251.0720899999997</c:v>
                </c:pt>
                <c:pt idx="12">
                  <c:v>4730.2790999999997</c:v>
                </c:pt>
                <c:pt idx="13">
                  <c:v>5109.4861099999998</c:v>
                </c:pt>
                <c:pt idx="14">
                  <c:v>5388.6931199999999</c:v>
                </c:pt>
                <c:pt idx="15">
                  <c:v>5767.90013</c:v>
                </c:pt>
                <c:pt idx="16">
                  <c:v>6247.1071399999992</c:v>
                </c:pt>
                <c:pt idx="17">
                  <c:v>6326.3141500000002</c:v>
                </c:pt>
                <c:pt idx="18">
                  <c:v>6787.5211600000002</c:v>
                </c:pt>
                <c:pt idx="19">
                  <c:v>7384.7281699999994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9DC-43EC-986D-7B3BA16C05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Data Transfer With VCS Store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strRef>
              <c:f>Sheet1!$A$2:$A$33</c:f>
              <c:strCache>
                <c:ptCount val="20"/>
                <c:pt idx="0">
                  <c:v>compile-0</c:v>
                </c:pt>
                <c:pt idx="1">
                  <c:v>compile-1</c:v>
                </c:pt>
                <c:pt idx="2">
                  <c:v>compile-2</c:v>
                </c:pt>
                <c:pt idx="3">
                  <c:v>compile-3</c:v>
                </c:pt>
                <c:pt idx="4">
                  <c:v>compile-4</c:v>
                </c:pt>
                <c:pt idx="5">
                  <c:v>compile-5</c:v>
                </c:pt>
                <c:pt idx="6">
                  <c:v>compile-6</c:v>
                </c:pt>
                <c:pt idx="7">
                  <c:v>compile-7</c:v>
                </c:pt>
                <c:pt idx="8">
                  <c:v>compile-8</c:v>
                </c:pt>
                <c:pt idx="9">
                  <c:v>compile-9</c:v>
                </c:pt>
                <c:pt idx="10">
                  <c:v>compile-10</c:v>
                </c:pt>
                <c:pt idx="11">
                  <c:v>compile-11</c:v>
                </c:pt>
                <c:pt idx="12">
                  <c:v>compile-12</c:v>
                </c:pt>
                <c:pt idx="13">
                  <c:v>compile-13</c:v>
                </c:pt>
                <c:pt idx="14">
                  <c:v>compile-14</c:v>
                </c:pt>
                <c:pt idx="15">
                  <c:v>compile-15</c:v>
                </c:pt>
                <c:pt idx="16">
                  <c:v>compile-16</c:v>
                </c:pt>
                <c:pt idx="17">
                  <c:v>compile-17</c:v>
                </c:pt>
                <c:pt idx="18">
                  <c:v>compile-18</c:v>
                </c:pt>
                <c:pt idx="19">
                  <c:v>compile-19</c:v>
                </c:pt>
              </c:strCache>
            </c:strRef>
          </c:xVal>
          <c:yVal>
            <c:numRef>
              <c:f>Sheet1!$C$2:$C$33</c:f>
              <c:numCache>
                <c:formatCode>General</c:formatCode>
                <c:ptCount val="32"/>
                <c:pt idx="0">
                  <c:v>180</c:v>
                </c:pt>
                <c:pt idx="1">
                  <c:v>310</c:v>
                </c:pt>
                <c:pt idx="2">
                  <c:v>500</c:v>
                </c:pt>
                <c:pt idx="3">
                  <c:v>775.70800499999996</c:v>
                </c:pt>
                <c:pt idx="4">
                  <c:v>900.31151</c:v>
                </c:pt>
                <c:pt idx="5">
                  <c:v>1222.915015</c:v>
                </c:pt>
                <c:pt idx="6">
                  <c:v>1347.5185200000001</c:v>
                </c:pt>
                <c:pt idx="7">
                  <c:v>1612.1220249999999</c:v>
                </c:pt>
                <c:pt idx="8">
                  <c:v>1736.7255299999997</c:v>
                </c:pt>
                <c:pt idx="9">
                  <c:v>2000.329035</c:v>
                </c:pt>
                <c:pt idx="10">
                  <c:v>2125.9325399999998</c:v>
                </c:pt>
                <c:pt idx="11">
                  <c:v>2220.5360449999998</c:v>
                </c:pt>
                <c:pt idx="12">
                  <c:v>2515.1395499999999</c:v>
                </c:pt>
                <c:pt idx="13">
                  <c:v>2609.7430549999999</c:v>
                </c:pt>
                <c:pt idx="14">
                  <c:v>2904.3465599999995</c:v>
                </c:pt>
                <c:pt idx="15">
                  <c:v>3098.9500649999995</c:v>
                </c:pt>
                <c:pt idx="16">
                  <c:v>3193.55357</c:v>
                </c:pt>
                <c:pt idx="17">
                  <c:v>3488.1570749999996</c:v>
                </c:pt>
                <c:pt idx="18">
                  <c:v>3582.7605800000001</c:v>
                </c:pt>
                <c:pt idx="19">
                  <c:v>3877.3640849999997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9DC-43EC-986D-7B3BA16C0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0688808"/>
        <c:axId val="970684872"/>
      </c:scatterChart>
      <c:valAx>
        <c:axId val="970688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0684872"/>
        <c:crosses val="autoZero"/>
        <c:crossBetween val="midCat"/>
      </c:valAx>
      <c:valAx>
        <c:axId val="970684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06888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410336586344233"/>
          <c:y val="0.19155162339485959"/>
          <c:w val="0.45545289005598361"/>
          <c:h val="7.26243167333644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4245E7-FD90-48F5-B6C7-A14BEB14250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FB591D-B07D-4365-94FD-1D1D67FC49B0}">
      <dgm:prSet phldrT="[Text]" custT="1"/>
      <dgm:spPr/>
      <dgm:t>
        <a:bodyPr/>
        <a:lstStyle/>
        <a:p>
          <a:r>
            <a:rPr lang="en-US" sz="3600" dirty="0"/>
            <a:t>Processing</a:t>
          </a:r>
        </a:p>
        <a:p>
          <a:r>
            <a:rPr lang="en-US" sz="3600" dirty="0"/>
            <a:t> LOW</a:t>
          </a:r>
        </a:p>
      </dgm:t>
    </dgm:pt>
    <dgm:pt modelId="{525E32FF-D9F8-475B-A10E-886982419240}" type="parTrans" cxnId="{F9241960-813D-46FC-962E-F989F6C7C038}">
      <dgm:prSet/>
      <dgm:spPr/>
      <dgm:t>
        <a:bodyPr/>
        <a:lstStyle/>
        <a:p>
          <a:endParaRPr lang="en-US"/>
        </a:p>
      </dgm:t>
    </dgm:pt>
    <dgm:pt modelId="{FA50B248-8EDC-438E-9BC6-67F46CDD3C25}" type="sibTrans" cxnId="{F9241960-813D-46FC-962E-F989F6C7C038}">
      <dgm:prSet/>
      <dgm:spPr/>
      <dgm:t>
        <a:bodyPr/>
        <a:lstStyle/>
        <a:p>
          <a:endParaRPr lang="en-US"/>
        </a:p>
      </dgm:t>
    </dgm:pt>
    <dgm:pt modelId="{D97202E8-1523-457B-92EE-45FBF74BB8D5}">
      <dgm:prSet phldrT="[Text]" custT="1"/>
      <dgm:spPr/>
      <dgm:t>
        <a:bodyPr/>
        <a:lstStyle/>
        <a:p>
          <a:pPr algn="ctr">
            <a:buNone/>
          </a:pPr>
          <a:r>
            <a:rPr lang="en-US" sz="2400" dirty="0"/>
            <a:t>Enables high amount of Reuse of unchanged parts of the design</a:t>
          </a:r>
        </a:p>
      </dgm:t>
    </dgm:pt>
    <dgm:pt modelId="{676B8FDC-9EA8-4B88-BFCD-350AB03A4001}" type="parTrans" cxnId="{3F4B38F1-44FB-41F1-B2F8-D42CB80D38E5}">
      <dgm:prSet/>
      <dgm:spPr/>
      <dgm:t>
        <a:bodyPr/>
        <a:lstStyle/>
        <a:p>
          <a:endParaRPr lang="en-US"/>
        </a:p>
      </dgm:t>
    </dgm:pt>
    <dgm:pt modelId="{9D2BEAEF-4371-415B-A6EE-E846EA59AAD7}" type="sibTrans" cxnId="{3F4B38F1-44FB-41F1-B2F8-D42CB80D38E5}">
      <dgm:prSet/>
      <dgm:spPr/>
      <dgm:t>
        <a:bodyPr/>
        <a:lstStyle/>
        <a:p>
          <a:endParaRPr lang="en-US"/>
        </a:p>
      </dgm:t>
    </dgm:pt>
    <dgm:pt modelId="{E407B835-3CD0-4536-8782-C71161F7365F}">
      <dgm:prSet phldrT="[Text]" custT="1"/>
      <dgm:spPr/>
      <dgm:t>
        <a:bodyPr/>
        <a:lstStyle/>
        <a:p>
          <a:r>
            <a:rPr lang="en-US" sz="3200" dirty="0"/>
            <a:t>Storage</a:t>
          </a:r>
        </a:p>
        <a:p>
          <a:r>
            <a:rPr lang="en-US" sz="3200" dirty="0"/>
            <a:t>OPTIMUM</a:t>
          </a:r>
        </a:p>
      </dgm:t>
    </dgm:pt>
    <dgm:pt modelId="{8C3E62D4-677A-47C0-81E9-0CB32BFF1C39}" type="parTrans" cxnId="{A4463F6D-BF58-41ED-B470-A09DAF309C9A}">
      <dgm:prSet/>
      <dgm:spPr/>
      <dgm:t>
        <a:bodyPr/>
        <a:lstStyle/>
        <a:p>
          <a:endParaRPr lang="en-US"/>
        </a:p>
      </dgm:t>
    </dgm:pt>
    <dgm:pt modelId="{70ADF17B-54D9-4C32-B3EA-B569D7CBDAF6}" type="sibTrans" cxnId="{A4463F6D-BF58-41ED-B470-A09DAF309C9A}">
      <dgm:prSet/>
      <dgm:spPr/>
      <dgm:t>
        <a:bodyPr/>
        <a:lstStyle/>
        <a:p>
          <a:endParaRPr lang="en-US"/>
        </a:p>
      </dgm:t>
    </dgm:pt>
    <dgm:pt modelId="{2D8CC1A8-F9F5-4D37-99EA-A6D9B6D27C38}">
      <dgm:prSet phldrT="[Text]" custT="1"/>
      <dgm:spPr/>
      <dgm:t>
        <a:bodyPr/>
        <a:lstStyle/>
        <a:p>
          <a:pPr algn="ctr">
            <a:buNone/>
          </a:pPr>
          <a:r>
            <a:rPr lang="en-US" sz="2400" dirty="0"/>
            <a:t>No Duplicate Data across users / network</a:t>
          </a:r>
        </a:p>
      </dgm:t>
    </dgm:pt>
    <dgm:pt modelId="{DC991AAA-033E-42AE-A6C3-5DAA6121C2FE}" type="parTrans" cxnId="{17ABC7D8-4A6F-4090-8487-6418CB2484FA}">
      <dgm:prSet/>
      <dgm:spPr/>
      <dgm:t>
        <a:bodyPr/>
        <a:lstStyle/>
        <a:p>
          <a:endParaRPr lang="en-US"/>
        </a:p>
      </dgm:t>
    </dgm:pt>
    <dgm:pt modelId="{08BC09D9-221A-4FB1-B554-3EBEFFEB4FBE}" type="sibTrans" cxnId="{17ABC7D8-4A6F-4090-8487-6418CB2484FA}">
      <dgm:prSet/>
      <dgm:spPr/>
      <dgm:t>
        <a:bodyPr/>
        <a:lstStyle/>
        <a:p>
          <a:endParaRPr lang="en-US"/>
        </a:p>
      </dgm:t>
    </dgm:pt>
    <dgm:pt modelId="{13CB2982-3D15-473C-AC7E-D2EC7E221898}">
      <dgm:prSet phldrT="[Text]" custT="1"/>
      <dgm:spPr/>
      <dgm:t>
        <a:bodyPr/>
        <a:lstStyle/>
        <a:p>
          <a:r>
            <a:rPr lang="en-US" sz="3200" dirty="0"/>
            <a:t>Sharing </a:t>
          </a:r>
        </a:p>
        <a:p>
          <a:r>
            <a:rPr lang="en-US" sz="3200" dirty="0"/>
            <a:t>HIGH</a:t>
          </a:r>
        </a:p>
      </dgm:t>
    </dgm:pt>
    <dgm:pt modelId="{CB1AB542-136D-47EC-8F06-3A27651A7DC0}" type="parTrans" cxnId="{39699F32-CFD9-41E0-BE82-A918AFB569AE}">
      <dgm:prSet/>
      <dgm:spPr/>
      <dgm:t>
        <a:bodyPr/>
        <a:lstStyle/>
        <a:p>
          <a:endParaRPr lang="en-US"/>
        </a:p>
      </dgm:t>
    </dgm:pt>
    <dgm:pt modelId="{3551537B-87F8-4C50-944A-E3507A0C35B4}" type="sibTrans" cxnId="{39699F32-CFD9-41E0-BE82-A918AFB569AE}">
      <dgm:prSet/>
      <dgm:spPr/>
      <dgm:t>
        <a:bodyPr/>
        <a:lstStyle/>
        <a:p>
          <a:endParaRPr lang="en-US"/>
        </a:p>
      </dgm:t>
    </dgm:pt>
    <dgm:pt modelId="{545DE61F-EC52-499D-BF00-66D233ECF63E}">
      <dgm:prSet phldrT="[Text]" custT="1"/>
      <dgm:spPr/>
      <dgm:t>
        <a:bodyPr/>
        <a:lstStyle/>
        <a:p>
          <a:pPr algn="ctr">
            <a:buNone/>
          </a:pPr>
          <a:r>
            <a:rPr lang="en-US" sz="2400" dirty="0"/>
            <a:t>VCS Store can be on NFS or any remote/cloud storage (GCS, AWS, Azure, sftp, </a:t>
          </a:r>
          <a:r>
            <a:rPr lang="en-US" sz="2400" dirty="0" err="1"/>
            <a:t>DropBox</a:t>
          </a:r>
          <a:r>
            <a:rPr lang="en-US" sz="2400" dirty="0"/>
            <a:t> etc.</a:t>
          </a:r>
        </a:p>
      </dgm:t>
    </dgm:pt>
    <dgm:pt modelId="{21684184-8449-4F84-A895-C5CA449EE358}" type="parTrans" cxnId="{CA8C4297-9E88-4AB3-A74D-8914FAAE5C2B}">
      <dgm:prSet/>
      <dgm:spPr/>
      <dgm:t>
        <a:bodyPr/>
        <a:lstStyle/>
        <a:p>
          <a:endParaRPr lang="en-US"/>
        </a:p>
      </dgm:t>
    </dgm:pt>
    <dgm:pt modelId="{868E6A8F-E640-4875-BAF0-FA3122EAA2DE}" type="sibTrans" cxnId="{CA8C4297-9E88-4AB3-A74D-8914FAAE5C2B}">
      <dgm:prSet/>
      <dgm:spPr/>
      <dgm:t>
        <a:bodyPr/>
        <a:lstStyle/>
        <a:p>
          <a:endParaRPr lang="en-US"/>
        </a:p>
      </dgm:t>
    </dgm:pt>
    <dgm:pt modelId="{F1885FF9-FE82-49B0-8601-3FBB5B6F6726}">
      <dgm:prSet phldrT="[Text]" custT="1"/>
      <dgm:spPr/>
      <dgm:t>
        <a:bodyPr/>
        <a:lstStyle/>
        <a:p>
          <a:pPr algn="ctr">
            <a:buNone/>
          </a:pPr>
          <a:r>
            <a:rPr lang="en-US" sz="2400" dirty="0"/>
            <a:t>Only one copy of data is maintained in the store at all times</a:t>
          </a:r>
        </a:p>
      </dgm:t>
    </dgm:pt>
    <dgm:pt modelId="{928AE200-5CE3-4264-90C1-2688293F04C4}" type="parTrans" cxnId="{EC1A8C03-E9B0-4763-82E8-0DF19FA9CF6B}">
      <dgm:prSet/>
      <dgm:spPr/>
      <dgm:t>
        <a:bodyPr/>
        <a:lstStyle/>
        <a:p>
          <a:endParaRPr lang="en-US"/>
        </a:p>
      </dgm:t>
    </dgm:pt>
    <dgm:pt modelId="{D1584E0B-8D82-42CD-B476-1814A97698BC}" type="sibTrans" cxnId="{EC1A8C03-E9B0-4763-82E8-0DF19FA9CF6B}">
      <dgm:prSet/>
      <dgm:spPr/>
      <dgm:t>
        <a:bodyPr/>
        <a:lstStyle/>
        <a:p>
          <a:endParaRPr lang="en-US"/>
        </a:p>
      </dgm:t>
    </dgm:pt>
    <dgm:pt modelId="{C4938DD8-8DA3-4D83-A0B0-19A3DCA5EDBF}" type="pres">
      <dgm:prSet presAssocID="{114245E7-FD90-48F5-B6C7-A14BEB142504}" presName="Name0" presStyleCnt="0">
        <dgm:presLayoutVars>
          <dgm:dir/>
          <dgm:animLvl val="lvl"/>
          <dgm:resizeHandles val="exact"/>
        </dgm:presLayoutVars>
      </dgm:prSet>
      <dgm:spPr/>
    </dgm:pt>
    <dgm:pt modelId="{3B1F848D-670E-4AA9-AB49-CFC40B84CDB8}" type="pres">
      <dgm:prSet presAssocID="{A5FB591D-B07D-4365-94FD-1D1D67FC49B0}" presName="composite" presStyleCnt="0"/>
      <dgm:spPr/>
    </dgm:pt>
    <dgm:pt modelId="{4708645A-9519-469F-B341-9E953F0EF742}" type="pres">
      <dgm:prSet presAssocID="{A5FB591D-B07D-4365-94FD-1D1D67FC49B0}" presName="parTx" presStyleLbl="alignNode1" presStyleIdx="0" presStyleCnt="3" custScaleY="170537" custLinFactNeighborX="-103" custLinFactNeighborY="253">
        <dgm:presLayoutVars>
          <dgm:chMax val="0"/>
          <dgm:chPref val="0"/>
          <dgm:bulletEnabled val="1"/>
        </dgm:presLayoutVars>
      </dgm:prSet>
      <dgm:spPr/>
    </dgm:pt>
    <dgm:pt modelId="{A686FD71-00D5-4B54-AFCB-AB89ADBE2FA4}" type="pres">
      <dgm:prSet presAssocID="{A5FB591D-B07D-4365-94FD-1D1D67FC49B0}" presName="desTx" presStyleLbl="alignAccFollowNode1" presStyleIdx="0" presStyleCnt="3">
        <dgm:presLayoutVars>
          <dgm:bulletEnabled val="1"/>
        </dgm:presLayoutVars>
      </dgm:prSet>
      <dgm:spPr/>
    </dgm:pt>
    <dgm:pt modelId="{351C939C-DAE7-41DE-A0CB-CE454CD338D9}" type="pres">
      <dgm:prSet presAssocID="{FA50B248-8EDC-438E-9BC6-67F46CDD3C25}" presName="space" presStyleCnt="0"/>
      <dgm:spPr/>
    </dgm:pt>
    <dgm:pt modelId="{3359E84A-3C9F-456D-8688-05086853B9F1}" type="pres">
      <dgm:prSet presAssocID="{E407B835-3CD0-4536-8782-C71161F7365F}" presName="composite" presStyleCnt="0"/>
      <dgm:spPr/>
    </dgm:pt>
    <dgm:pt modelId="{A868A0BE-6648-4616-8EA1-29CF1246E572}" type="pres">
      <dgm:prSet presAssocID="{E407B835-3CD0-4536-8782-C71161F7365F}" presName="parTx" presStyleLbl="alignNode1" presStyleIdx="1" presStyleCnt="3" custScaleY="136941">
        <dgm:presLayoutVars>
          <dgm:chMax val="0"/>
          <dgm:chPref val="0"/>
          <dgm:bulletEnabled val="1"/>
        </dgm:presLayoutVars>
      </dgm:prSet>
      <dgm:spPr/>
    </dgm:pt>
    <dgm:pt modelId="{80DF7EF5-973E-430F-ACA3-A7CE45B32935}" type="pres">
      <dgm:prSet presAssocID="{E407B835-3CD0-4536-8782-C71161F7365F}" presName="desTx" presStyleLbl="alignAccFollowNode1" presStyleIdx="1" presStyleCnt="3">
        <dgm:presLayoutVars>
          <dgm:bulletEnabled val="1"/>
        </dgm:presLayoutVars>
      </dgm:prSet>
      <dgm:spPr/>
    </dgm:pt>
    <dgm:pt modelId="{26E87435-0F71-4AE2-A517-59CCD0AFF5F1}" type="pres">
      <dgm:prSet presAssocID="{70ADF17B-54D9-4C32-B3EA-B569D7CBDAF6}" presName="space" presStyleCnt="0"/>
      <dgm:spPr/>
    </dgm:pt>
    <dgm:pt modelId="{3E32100D-B08A-4AB2-BF1A-717FBD308316}" type="pres">
      <dgm:prSet presAssocID="{13CB2982-3D15-473C-AC7E-D2EC7E221898}" presName="composite" presStyleCnt="0"/>
      <dgm:spPr/>
    </dgm:pt>
    <dgm:pt modelId="{84140A09-7D95-4091-B557-564C4950F9AB}" type="pres">
      <dgm:prSet presAssocID="{13CB2982-3D15-473C-AC7E-D2EC7E221898}" presName="parTx" presStyleLbl="alignNode1" presStyleIdx="2" presStyleCnt="3" custScaleY="136941">
        <dgm:presLayoutVars>
          <dgm:chMax val="0"/>
          <dgm:chPref val="0"/>
          <dgm:bulletEnabled val="1"/>
        </dgm:presLayoutVars>
      </dgm:prSet>
      <dgm:spPr/>
    </dgm:pt>
    <dgm:pt modelId="{1AFAB2A5-6CF2-4338-8EC8-B2AC65EBDFB3}" type="pres">
      <dgm:prSet presAssocID="{13CB2982-3D15-473C-AC7E-D2EC7E22189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C1A8C03-E9B0-4763-82E8-0DF19FA9CF6B}" srcId="{E407B835-3CD0-4536-8782-C71161F7365F}" destId="{F1885FF9-FE82-49B0-8601-3FBB5B6F6726}" srcOrd="1" destOrd="0" parTransId="{928AE200-5CE3-4264-90C1-2688293F04C4}" sibTransId="{D1584E0B-8D82-42CD-B476-1814A97698BC}"/>
    <dgm:cxn modelId="{39699F32-CFD9-41E0-BE82-A918AFB569AE}" srcId="{114245E7-FD90-48F5-B6C7-A14BEB142504}" destId="{13CB2982-3D15-473C-AC7E-D2EC7E221898}" srcOrd="2" destOrd="0" parTransId="{CB1AB542-136D-47EC-8F06-3A27651A7DC0}" sibTransId="{3551537B-87F8-4C50-944A-E3507A0C35B4}"/>
    <dgm:cxn modelId="{F9241960-813D-46FC-962E-F989F6C7C038}" srcId="{114245E7-FD90-48F5-B6C7-A14BEB142504}" destId="{A5FB591D-B07D-4365-94FD-1D1D67FC49B0}" srcOrd="0" destOrd="0" parTransId="{525E32FF-D9F8-475B-A10E-886982419240}" sibTransId="{FA50B248-8EDC-438E-9BC6-67F46CDD3C25}"/>
    <dgm:cxn modelId="{7914AA60-A8E3-4D01-BED8-96614E12073D}" type="presOf" srcId="{114245E7-FD90-48F5-B6C7-A14BEB142504}" destId="{C4938DD8-8DA3-4D83-A0B0-19A3DCA5EDBF}" srcOrd="0" destOrd="0" presId="urn:microsoft.com/office/officeart/2005/8/layout/hList1"/>
    <dgm:cxn modelId="{A4463F6D-BF58-41ED-B470-A09DAF309C9A}" srcId="{114245E7-FD90-48F5-B6C7-A14BEB142504}" destId="{E407B835-3CD0-4536-8782-C71161F7365F}" srcOrd="1" destOrd="0" parTransId="{8C3E62D4-677A-47C0-81E9-0CB32BFF1C39}" sibTransId="{70ADF17B-54D9-4C32-B3EA-B569D7CBDAF6}"/>
    <dgm:cxn modelId="{CA8C4297-9E88-4AB3-A74D-8914FAAE5C2B}" srcId="{13CB2982-3D15-473C-AC7E-D2EC7E221898}" destId="{545DE61F-EC52-499D-BF00-66D233ECF63E}" srcOrd="0" destOrd="0" parTransId="{21684184-8449-4F84-A895-C5CA449EE358}" sibTransId="{868E6A8F-E640-4875-BAF0-FA3122EAA2DE}"/>
    <dgm:cxn modelId="{AFFB55A9-CA69-44A5-8F8B-E3910DDF770A}" type="presOf" srcId="{2D8CC1A8-F9F5-4D37-99EA-A6D9B6D27C38}" destId="{80DF7EF5-973E-430F-ACA3-A7CE45B32935}" srcOrd="0" destOrd="0" presId="urn:microsoft.com/office/officeart/2005/8/layout/hList1"/>
    <dgm:cxn modelId="{A31F32B9-A259-419B-BD1D-E1184A58FD82}" type="presOf" srcId="{D97202E8-1523-457B-92EE-45FBF74BB8D5}" destId="{A686FD71-00D5-4B54-AFCB-AB89ADBE2FA4}" srcOrd="0" destOrd="0" presId="urn:microsoft.com/office/officeart/2005/8/layout/hList1"/>
    <dgm:cxn modelId="{1F7DB6BA-1D72-4B6F-98FF-0034ADA51259}" type="presOf" srcId="{A5FB591D-B07D-4365-94FD-1D1D67FC49B0}" destId="{4708645A-9519-469F-B341-9E953F0EF742}" srcOrd="0" destOrd="0" presId="urn:microsoft.com/office/officeart/2005/8/layout/hList1"/>
    <dgm:cxn modelId="{A43DD9D4-B89D-4DCC-AF31-AF924B9ED560}" type="presOf" srcId="{545DE61F-EC52-499D-BF00-66D233ECF63E}" destId="{1AFAB2A5-6CF2-4338-8EC8-B2AC65EBDFB3}" srcOrd="0" destOrd="0" presId="urn:microsoft.com/office/officeart/2005/8/layout/hList1"/>
    <dgm:cxn modelId="{17ABC7D8-4A6F-4090-8487-6418CB2484FA}" srcId="{E407B835-3CD0-4536-8782-C71161F7365F}" destId="{2D8CC1A8-F9F5-4D37-99EA-A6D9B6D27C38}" srcOrd="0" destOrd="0" parTransId="{DC991AAA-033E-42AE-A6C3-5DAA6121C2FE}" sibTransId="{08BC09D9-221A-4FB1-B554-3EBEFFEB4FBE}"/>
    <dgm:cxn modelId="{971441E5-90D7-47B9-B7C2-F7341E631BA6}" type="presOf" srcId="{E407B835-3CD0-4536-8782-C71161F7365F}" destId="{A868A0BE-6648-4616-8EA1-29CF1246E572}" srcOrd="0" destOrd="0" presId="urn:microsoft.com/office/officeart/2005/8/layout/hList1"/>
    <dgm:cxn modelId="{3F4B38F1-44FB-41F1-B2F8-D42CB80D38E5}" srcId="{A5FB591D-B07D-4365-94FD-1D1D67FC49B0}" destId="{D97202E8-1523-457B-92EE-45FBF74BB8D5}" srcOrd="0" destOrd="0" parTransId="{676B8FDC-9EA8-4B88-BFCD-350AB03A4001}" sibTransId="{9D2BEAEF-4371-415B-A6EE-E846EA59AAD7}"/>
    <dgm:cxn modelId="{6BD070F1-1899-4E2C-A98C-A1C57758C909}" type="presOf" srcId="{13CB2982-3D15-473C-AC7E-D2EC7E221898}" destId="{84140A09-7D95-4091-B557-564C4950F9AB}" srcOrd="0" destOrd="0" presId="urn:microsoft.com/office/officeart/2005/8/layout/hList1"/>
    <dgm:cxn modelId="{6C1416F4-A12E-469C-A417-24DC5D159FEB}" type="presOf" srcId="{F1885FF9-FE82-49B0-8601-3FBB5B6F6726}" destId="{80DF7EF5-973E-430F-ACA3-A7CE45B32935}" srcOrd="0" destOrd="1" presId="urn:microsoft.com/office/officeart/2005/8/layout/hList1"/>
    <dgm:cxn modelId="{B315CD64-7DA5-423B-8F53-B02C03C85FCB}" type="presParOf" srcId="{C4938DD8-8DA3-4D83-A0B0-19A3DCA5EDBF}" destId="{3B1F848D-670E-4AA9-AB49-CFC40B84CDB8}" srcOrd="0" destOrd="0" presId="urn:microsoft.com/office/officeart/2005/8/layout/hList1"/>
    <dgm:cxn modelId="{39AE7B09-17CE-476B-A354-93BBC392DF1B}" type="presParOf" srcId="{3B1F848D-670E-4AA9-AB49-CFC40B84CDB8}" destId="{4708645A-9519-469F-B341-9E953F0EF742}" srcOrd="0" destOrd="0" presId="urn:microsoft.com/office/officeart/2005/8/layout/hList1"/>
    <dgm:cxn modelId="{DCA7E434-472E-4493-8CDB-558229E6081A}" type="presParOf" srcId="{3B1F848D-670E-4AA9-AB49-CFC40B84CDB8}" destId="{A686FD71-00D5-4B54-AFCB-AB89ADBE2FA4}" srcOrd="1" destOrd="0" presId="urn:microsoft.com/office/officeart/2005/8/layout/hList1"/>
    <dgm:cxn modelId="{A8BCCDFD-D01D-455C-A90E-512CECEAA7BF}" type="presParOf" srcId="{C4938DD8-8DA3-4D83-A0B0-19A3DCA5EDBF}" destId="{351C939C-DAE7-41DE-A0CB-CE454CD338D9}" srcOrd="1" destOrd="0" presId="urn:microsoft.com/office/officeart/2005/8/layout/hList1"/>
    <dgm:cxn modelId="{9CF3ACE9-2016-4CF1-97C0-03564BE88A71}" type="presParOf" srcId="{C4938DD8-8DA3-4D83-A0B0-19A3DCA5EDBF}" destId="{3359E84A-3C9F-456D-8688-05086853B9F1}" srcOrd="2" destOrd="0" presId="urn:microsoft.com/office/officeart/2005/8/layout/hList1"/>
    <dgm:cxn modelId="{D6988670-A936-42B2-8EFB-039D0105B9BE}" type="presParOf" srcId="{3359E84A-3C9F-456D-8688-05086853B9F1}" destId="{A868A0BE-6648-4616-8EA1-29CF1246E572}" srcOrd="0" destOrd="0" presId="urn:microsoft.com/office/officeart/2005/8/layout/hList1"/>
    <dgm:cxn modelId="{AB4D512E-C127-43C5-A8C8-355CEE5DF15D}" type="presParOf" srcId="{3359E84A-3C9F-456D-8688-05086853B9F1}" destId="{80DF7EF5-973E-430F-ACA3-A7CE45B32935}" srcOrd="1" destOrd="0" presId="urn:microsoft.com/office/officeart/2005/8/layout/hList1"/>
    <dgm:cxn modelId="{61431FC7-E996-4F73-9F08-12B42CDC6164}" type="presParOf" srcId="{C4938DD8-8DA3-4D83-A0B0-19A3DCA5EDBF}" destId="{26E87435-0F71-4AE2-A517-59CCD0AFF5F1}" srcOrd="3" destOrd="0" presId="urn:microsoft.com/office/officeart/2005/8/layout/hList1"/>
    <dgm:cxn modelId="{6634D1A2-6853-40BE-8A46-14CB49850988}" type="presParOf" srcId="{C4938DD8-8DA3-4D83-A0B0-19A3DCA5EDBF}" destId="{3E32100D-B08A-4AB2-BF1A-717FBD308316}" srcOrd="4" destOrd="0" presId="urn:microsoft.com/office/officeart/2005/8/layout/hList1"/>
    <dgm:cxn modelId="{17FC2A72-4323-48AB-AE19-0BB9A38E46E6}" type="presParOf" srcId="{3E32100D-B08A-4AB2-BF1A-717FBD308316}" destId="{84140A09-7D95-4091-B557-564C4950F9AB}" srcOrd="0" destOrd="0" presId="urn:microsoft.com/office/officeart/2005/8/layout/hList1"/>
    <dgm:cxn modelId="{87EE9A2A-8773-4CB3-9F0F-A4C540048D49}" type="presParOf" srcId="{3E32100D-B08A-4AB2-BF1A-717FBD308316}" destId="{1AFAB2A5-6CF2-4338-8EC8-B2AC65EBDF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149B19-1F05-4189-B9A1-86FDA721BBD4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9C603D51-8AB8-4AF1-ACE6-8CEF551A5044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Designed for maximum reuse leading to minimum Elaboration Time</a:t>
          </a:r>
        </a:p>
      </dgm:t>
    </dgm:pt>
    <dgm:pt modelId="{178496B4-D290-4705-937E-CE334E3F9B5B}" type="parTrans" cxnId="{4DC05315-B51D-4282-949D-6A7976C992DC}">
      <dgm:prSet/>
      <dgm:spPr/>
      <dgm:t>
        <a:bodyPr/>
        <a:lstStyle/>
        <a:p>
          <a:endParaRPr lang="en-US"/>
        </a:p>
      </dgm:t>
    </dgm:pt>
    <dgm:pt modelId="{6E197A51-FE06-42F6-9AD1-7FF710F8265F}" type="sibTrans" cxnId="{4DC05315-B51D-4282-949D-6A7976C992DC}">
      <dgm:prSet/>
      <dgm:spPr/>
      <dgm:t>
        <a:bodyPr/>
        <a:lstStyle/>
        <a:p>
          <a:endParaRPr lang="en-US"/>
        </a:p>
      </dgm:t>
    </dgm:pt>
    <dgm:pt modelId="{C00C1A68-ACE1-41B6-869C-597E31D0D1F9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Optimal Data Storage and Transfer across variety of Local, Remote and Cloud Storages</a:t>
          </a:r>
        </a:p>
      </dgm:t>
    </dgm:pt>
    <dgm:pt modelId="{2D7AB792-D176-4560-85DC-9526C614A7A3}" type="parTrans" cxnId="{0160341D-B71A-45BD-AC51-3F178E5331C8}">
      <dgm:prSet/>
      <dgm:spPr/>
      <dgm:t>
        <a:bodyPr/>
        <a:lstStyle/>
        <a:p>
          <a:endParaRPr lang="en-US"/>
        </a:p>
      </dgm:t>
    </dgm:pt>
    <dgm:pt modelId="{DFC1DBEE-06AA-4047-8282-B3CC4158A178}" type="sibTrans" cxnId="{0160341D-B71A-45BD-AC51-3F178E5331C8}">
      <dgm:prSet/>
      <dgm:spPr/>
      <dgm:t>
        <a:bodyPr/>
        <a:lstStyle/>
        <a:p>
          <a:endParaRPr lang="en-US"/>
        </a:p>
      </dgm:t>
    </dgm:pt>
    <dgm:pt modelId="{96F0F6EB-49AB-446D-A3A5-3BB68F3B5015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AI managed Storage -  The model learns over time and keeps storage size optimal</a:t>
          </a:r>
        </a:p>
      </dgm:t>
    </dgm:pt>
    <dgm:pt modelId="{A021AFEA-4ABE-4645-8A23-B84308E3EB08}" type="parTrans" cxnId="{3E176CFB-0689-4046-B8DE-1FD2A53DBF51}">
      <dgm:prSet/>
      <dgm:spPr/>
      <dgm:t>
        <a:bodyPr/>
        <a:lstStyle/>
        <a:p>
          <a:endParaRPr lang="en-US"/>
        </a:p>
      </dgm:t>
    </dgm:pt>
    <dgm:pt modelId="{BD074AFF-0CE2-4A5B-A5A2-3298B3DDF47B}" type="sibTrans" cxnId="{3E176CFB-0689-4046-B8DE-1FD2A53DBF51}">
      <dgm:prSet/>
      <dgm:spPr/>
      <dgm:t>
        <a:bodyPr/>
        <a:lstStyle/>
        <a:p>
          <a:endParaRPr lang="en-US"/>
        </a:p>
      </dgm:t>
    </dgm:pt>
    <dgm:pt modelId="{884717C1-4E32-470F-929A-731636BDF6EA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 Simplest use model , no complicated setups</a:t>
          </a:r>
        </a:p>
      </dgm:t>
    </dgm:pt>
    <dgm:pt modelId="{C5699A0C-32D5-49AD-BA66-0F00C5037D56}" type="parTrans" cxnId="{0B58ACC6-D188-4A97-8865-AC34989E9572}">
      <dgm:prSet/>
      <dgm:spPr/>
      <dgm:t>
        <a:bodyPr/>
        <a:lstStyle/>
        <a:p>
          <a:endParaRPr lang="en-US"/>
        </a:p>
      </dgm:t>
    </dgm:pt>
    <dgm:pt modelId="{4B17B32B-D2FD-4328-B193-713DF7452502}" type="sibTrans" cxnId="{0B58ACC6-D188-4A97-8865-AC34989E9572}">
      <dgm:prSet/>
      <dgm:spPr/>
      <dgm:t>
        <a:bodyPr/>
        <a:lstStyle/>
        <a:p>
          <a:endParaRPr lang="en-US"/>
        </a:p>
      </dgm:t>
    </dgm:pt>
    <dgm:pt modelId="{DD8BFB22-41B2-458B-9829-E1D4D2CBF72C}" type="pres">
      <dgm:prSet presAssocID="{11149B19-1F05-4189-B9A1-86FDA721BBD4}" presName="linearFlow" presStyleCnt="0">
        <dgm:presLayoutVars>
          <dgm:dir/>
          <dgm:resizeHandles val="exact"/>
        </dgm:presLayoutVars>
      </dgm:prSet>
      <dgm:spPr/>
    </dgm:pt>
    <dgm:pt modelId="{4F0B4FE8-F84A-4D8A-A358-4867DC35675D}" type="pres">
      <dgm:prSet presAssocID="{9C603D51-8AB8-4AF1-ACE6-8CEF551A5044}" presName="composite" presStyleCnt="0"/>
      <dgm:spPr/>
    </dgm:pt>
    <dgm:pt modelId="{EA7FE5A7-9154-4265-B32E-70A6B3E745E4}" type="pres">
      <dgm:prSet presAssocID="{9C603D51-8AB8-4AF1-ACE6-8CEF551A5044}" presName="imgShp" presStyleLbl="fgImgPlace1" presStyleIdx="0" presStyleCnt="4"/>
      <dgm:spPr>
        <a:solidFill>
          <a:srgbClr val="7030A0"/>
        </a:solidFill>
      </dgm:spPr>
    </dgm:pt>
    <dgm:pt modelId="{E3B92F9D-0FE9-48D6-8972-6358BCA2C176}" type="pres">
      <dgm:prSet presAssocID="{9C603D51-8AB8-4AF1-ACE6-8CEF551A5044}" presName="txShp" presStyleLbl="node1" presStyleIdx="0" presStyleCnt="4">
        <dgm:presLayoutVars>
          <dgm:bulletEnabled val="1"/>
        </dgm:presLayoutVars>
      </dgm:prSet>
      <dgm:spPr/>
    </dgm:pt>
    <dgm:pt modelId="{EF1A3EAA-0C80-495F-9FAE-53C6ED59C07A}" type="pres">
      <dgm:prSet presAssocID="{6E197A51-FE06-42F6-9AD1-7FF710F8265F}" presName="spacing" presStyleCnt="0"/>
      <dgm:spPr/>
    </dgm:pt>
    <dgm:pt modelId="{12788F0E-BF4E-4D35-8353-090BF7D4E65E}" type="pres">
      <dgm:prSet presAssocID="{C00C1A68-ACE1-41B6-869C-597E31D0D1F9}" presName="composite" presStyleCnt="0"/>
      <dgm:spPr/>
    </dgm:pt>
    <dgm:pt modelId="{E4C2F8A4-C0D9-4088-90D8-E64F598E6360}" type="pres">
      <dgm:prSet presAssocID="{C00C1A68-ACE1-41B6-869C-597E31D0D1F9}" presName="imgShp" presStyleLbl="fgImgPlace1" presStyleIdx="1" presStyleCnt="4"/>
      <dgm:spPr>
        <a:solidFill>
          <a:srgbClr val="7030A0"/>
        </a:solidFill>
      </dgm:spPr>
    </dgm:pt>
    <dgm:pt modelId="{3705E7EB-A601-4BE4-A8FA-3DBB89BFE33B}" type="pres">
      <dgm:prSet presAssocID="{C00C1A68-ACE1-41B6-869C-597E31D0D1F9}" presName="txShp" presStyleLbl="node1" presStyleIdx="1" presStyleCnt="4">
        <dgm:presLayoutVars>
          <dgm:bulletEnabled val="1"/>
        </dgm:presLayoutVars>
      </dgm:prSet>
      <dgm:spPr/>
    </dgm:pt>
    <dgm:pt modelId="{84CE30D0-7816-446A-8A0B-18B1C9EDC03B}" type="pres">
      <dgm:prSet presAssocID="{DFC1DBEE-06AA-4047-8282-B3CC4158A178}" presName="spacing" presStyleCnt="0"/>
      <dgm:spPr/>
    </dgm:pt>
    <dgm:pt modelId="{009F9840-B44F-4B3E-9606-0304F159E350}" type="pres">
      <dgm:prSet presAssocID="{96F0F6EB-49AB-446D-A3A5-3BB68F3B5015}" presName="composite" presStyleCnt="0"/>
      <dgm:spPr/>
    </dgm:pt>
    <dgm:pt modelId="{05B63B0F-137D-4405-B65F-61FB1F17A5CE}" type="pres">
      <dgm:prSet presAssocID="{96F0F6EB-49AB-446D-A3A5-3BB68F3B5015}" presName="imgShp" presStyleLbl="fgImgPlace1" presStyleIdx="2" presStyleCnt="4"/>
      <dgm:spPr>
        <a:solidFill>
          <a:srgbClr val="7030A0"/>
        </a:solidFill>
      </dgm:spPr>
    </dgm:pt>
    <dgm:pt modelId="{B54BDF2F-7DCB-4202-A082-0E475B7C6B05}" type="pres">
      <dgm:prSet presAssocID="{96F0F6EB-49AB-446D-A3A5-3BB68F3B5015}" presName="txShp" presStyleLbl="node1" presStyleIdx="2" presStyleCnt="4">
        <dgm:presLayoutVars>
          <dgm:bulletEnabled val="1"/>
        </dgm:presLayoutVars>
      </dgm:prSet>
      <dgm:spPr/>
    </dgm:pt>
    <dgm:pt modelId="{6F3282E8-6801-482C-AC8F-CD300B228A1B}" type="pres">
      <dgm:prSet presAssocID="{BD074AFF-0CE2-4A5B-A5A2-3298B3DDF47B}" presName="spacing" presStyleCnt="0"/>
      <dgm:spPr/>
    </dgm:pt>
    <dgm:pt modelId="{B3616B0D-6FEE-4787-9725-F4735F4DD1F4}" type="pres">
      <dgm:prSet presAssocID="{884717C1-4E32-470F-929A-731636BDF6EA}" presName="composite" presStyleCnt="0"/>
      <dgm:spPr/>
    </dgm:pt>
    <dgm:pt modelId="{BA45A207-0B5F-40C9-8EA2-EC66145DFDF0}" type="pres">
      <dgm:prSet presAssocID="{884717C1-4E32-470F-929A-731636BDF6EA}" presName="imgShp" presStyleLbl="fgImgPlace1" presStyleIdx="3" presStyleCnt="4"/>
      <dgm:spPr>
        <a:solidFill>
          <a:srgbClr val="7030A0"/>
        </a:solidFill>
      </dgm:spPr>
    </dgm:pt>
    <dgm:pt modelId="{F2632DA3-05D2-4864-B445-648FFA6208CA}" type="pres">
      <dgm:prSet presAssocID="{884717C1-4E32-470F-929A-731636BDF6EA}" presName="txShp" presStyleLbl="node1" presStyleIdx="3" presStyleCnt="4">
        <dgm:presLayoutVars>
          <dgm:bulletEnabled val="1"/>
        </dgm:presLayoutVars>
      </dgm:prSet>
      <dgm:spPr/>
    </dgm:pt>
  </dgm:ptLst>
  <dgm:cxnLst>
    <dgm:cxn modelId="{8F6DF605-BC54-4725-BAEA-AC9E712D5785}" type="presOf" srcId="{11149B19-1F05-4189-B9A1-86FDA721BBD4}" destId="{DD8BFB22-41B2-458B-9829-E1D4D2CBF72C}" srcOrd="0" destOrd="0" presId="urn:microsoft.com/office/officeart/2005/8/layout/vList3"/>
    <dgm:cxn modelId="{4DC05315-B51D-4282-949D-6A7976C992DC}" srcId="{11149B19-1F05-4189-B9A1-86FDA721BBD4}" destId="{9C603D51-8AB8-4AF1-ACE6-8CEF551A5044}" srcOrd="0" destOrd="0" parTransId="{178496B4-D290-4705-937E-CE334E3F9B5B}" sibTransId="{6E197A51-FE06-42F6-9AD1-7FF710F8265F}"/>
    <dgm:cxn modelId="{0160341D-B71A-45BD-AC51-3F178E5331C8}" srcId="{11149B19-1F05-4189-B9A1-86FDA721BBD4}" destId="{C00C1A68-ACE1-41B6-869C-597E31D0D1F9}" srcOrd="1" destOrd="0" parTransId="{2D7AB792-D176-4560-85DC-9526C614A7A3}" sibTransId="{DFC1DBEE-06AA-4047-8282-B3CC4158A178}"/>
    <dgm:cxn modelId="{08C641A3-8990-40F8-83AF-9695BD0BFB9F}" type="presOf" srcId="{9C603D51-8AB8-4AF1-ACE6-8CEF551A5044}" destId="{E3B92F9D-0FE9-48D6-8972-6358BCA2C176}" srcOrd="0" destOrd="0" presId="urn:microsoft.com/office/officeart/2005/8/layout/vList3"/>
    <dgm:cxn modelId="{0B58ACC6-D188-4A97-8865-AC34989E9572}" srcId="{11149B19-1F05-4189-B9A1-86FDA721BBD4}" destId="{884717C1-4E32-470F-929A-731636BDF6EA}" srcOrd="3" destOrd="0" parTransId="{C5699A0C-32D5-49AD-BA66-0F00C5037D56}" sibTransId="{4B17B32B-D2FD-4328-B193-713DF7452502}"/>
    <dgm:cxn modelId="{62A946CF-D406-4076-89A2-D31EC0DAA7E3}" type="presOf" srcId="{96F0F6EB-49AB-446D-A3A5-3BB68F3B5015}" destId="{B54BDF2F-7DCB-4202-A082-0E475B7C6B05}" srcOrd="0" destOrd="0" presId="urn:microsoft.com/office/officeart/2005/8/layout/vList3"/>
    <dgm:cxn modelId="{5D75D6DB-2F56-4412-B2A1-CE7D33C36D16}" type="presOf" srcId="{C00C1A68-ACE1-41B6-869C-597E31D0D1F9}" destId="{3705E7EB-A601-4BE4-A8FA-3DBB89BFE33B}" srcOrd="0" destOrd="0" presId="urn:microsoft.com/office/officeart/2005/8/layout/vList3"/>
    <dgm:cxn modelId="{27B557F2-551F-4C68-9455-C5D5EBBC310F}" type="presOf" srcId="{884717C1-4E32-470F-929A-731636BDF6EA}" destId="{F2632DA3-05D2-4864-B445-648FFA6208CA}" srcOrd="0" destOrd="0" presId="urn:microsoft.com/office/officeart/2005/8/layout/vList3"/>
    <dgm:cxn modelId="{3E176CFB-0689-4046-B8DE-1FD2A53DBF51}" srcId="{11149B19-1F05-4189-B9A1-86FDA721BBD4}" destId="{96F0F6EB-49AB-446D-A3A5-3BB68F3B5015}" srcOrd="2" destOrd="0" parTransId="{A021AFEA-4ABE-4645-8A23-B84308E3EB08}" sibTransId="{BD074AFF-0CE2-4A5B-A5A2-3298B3DDF47B}"/>
    <dgm:cxn modelId="{CDABD16C-C07B-48DF-843E-A3EF24EF451E}" type="presParOf" srcId="{DD8BFB22-41B2-458B-9829-E1D4D2CBF72C}" destId="{4F0B4FE8-F84A-4D8A-A358-4867DC35675D}" srcOrd="0" destOrd="0" presId="urn:microsoft.com/office/officeart/2005/8/layout/vList3"/>
    <dgm:cxn modelId="{76187E39-CEF2-4107-9B37-EEC8BBC48CFE}" type="presParOf" srcId="{4F0B4FE8-F84A-4D8A-A358-4867DC35675D}" destId="{EA7FE5A7-9154-4265-B32E-70A6B3E745E4}" srcOrd="0" destOrd="0" presId="urn:microsoft.com/office/officeart/2005/8/layout/vList3"/>
    <dgm:cxn modelId="{4F4D484F-B609-41E7-B076-2D8642ECFDC6}" type="presParOf" srcId="{4F0B4FE8-F84A-4D8A-A358-4867DC35675D}" destId="{E3B92F9D-0FE9-48D6-8972-6358BCA2C176}" srcOrd="1" destOrd="0" presId="urn:microsoft.com/office/officeart/2005/8/layout/vList3"/>
    <dgm:cxn modelId="{E0DA3CB4-CF6B-48F8-8D55-29DA2C6E4D4A}" type="presParOf" srcId="{DD8BFB22-41B2-458B-9829-E1D4D2CBF72C}" destId="{EF1A3EAA-0C80-495F-9FAE-53C6ED59C07A}" srcOrd="1" destOrd="0" presId="urn:microsoft.com/office/officeart/2005/8/layout/vList3"/>
    <dgm:cxn modelId="{D63F6F15-438C-4A98-8436-3F5F1F9B4D04}" type="presParOf" srcId="{DD8BFB22-41B2-458B-9829-E1D4D2CBF72C}" destId="{12788F0E-BF4E-4D35-8353-090BF7D4E65E}" srcOrd="2" destOrd="0" presId="urn:microsoft.com/office/officeart/2005/8/layout/vList3"/>
    <dgm:cxn modelId="{8C66BE83-8994-403E-89F3-B67DFFB594DD}" type="presParOf" srcId="{12788F0E-BF4E-4D35-8353-090BF7D4E65E}" destId="{E4C2F8A4-C0D9-4088-90D8-E64F598E6360}" srcOrd="0" destOrd="0" presId="urn:microsoft.com/office/officeart/2005/8/layout/vList3"/>
    <dgm:cxn modelId="{DB744A66-1F13-40E6-B4C7-D4266EA57166}" type="presParOf" srcId="{12788F0E-BF4E-4D35-8353-090BF7D4E65E}" destId="{3705E7EB-A601-4BE4-A8FA-3DBB89BFE33B}" srcOrd="1" destOrd="0" presId="urn:microsoft.com/office/officeart/2005/8/layout/vList3"/>
    <dgm:cxn modelId="{904AF770-9B54-440C-B810-098D591E3934}" type="presParOf" srcId="{DD8BFB22-41B2-458B-9829-E1D4D2CBF72C}" destId="{84CE30D0-7816-446A-8A0B-18B1C9EDC03B}" srcOrd="3" destOrd="0" presId="urn:microsoft.com/office/officeart/2005/8/layout/vList3"/>
    <dgm:cxn modelId="{0EA2C5CF-4091-4726-8841-733F6590B003}" type="presParOf" srcId="{DD8BFB22-41B2-458B-9829-E1D4D2CBF72C}" destId="{009F9840-B44F-4B3E-9606-0304F159E350}" srcOrd="4" destOrd="0" presId="urn:microsoft.com/office/officeart/2005/8/layout/vList3"/>
    <dgm:cxn modelId="{220D7C89-D1FF-4A06-84D9-AA5AC65912F6}" type="presParOf" srcId="{009F9840-B44F-4B3E-9606-0304F159E350}" destId="{05B63B0F-137D-4405-B65F-61FB1F17A5CE}" srcOrd="0" destOrd="0" presId="urn:microsoft.com/office/officeart/2005/8/layout/vList3"/>
    <dgm:cxn modelId="{76AA56AD-97C9-4197-B9BB-8CA200264DD9}" type="presParOf" srcId="{009F9840-B44F-4B3E-9606-0304F159E350}" destId="{B54BDF2F-7DCB-4202-A082-0E475B7C6B05}" srcOrd="1" destOrd="0" presId="urn:microsoft.com/office/officeart/2005/8/layout/vList3"/>
    <dgm:cxn modelId="{0B09F9EF-9E19-41E9-9CF2-156FD890D1A4}" type="presParOf" srcId="{DD8BFB22-41B2-458B-9829-E1D4D2CBF72C}" destId="{6F3282E8-6801-482C-AC8F-CD300B228A1B}" srcOrd="5" destOrd="0" presId="urn:microsoft.com/office/officeart/2005/8/layout/vList3"/>
    <dgm:cxn modelId="{03A5E4E5-80D0-4ED4-9E07-0CD396EA965A}" type="presParOf" srcId="{DD8BFB22-41B2-458B-9829-E1D4D2CBF72C}" destId="{B3616B0D-6FEE-4787-9725-F4735F4DD1F4}" srcOrd="6" destOrd="0" presId="urn:microsoft.com/office/officeart/2005/8/layout/vList3"/>
    <dgm:cxn modelId="{E235341B-AE24-49FB-AA43-FC06D2025EAD}" type="presParOf" srcId="{B3616B0D-6FEE-4787-9725-F4735F4DD1F4}" destId="{BA45A207-0B5F-40C9-8EA2-EC66145DFDF0}" srcOrd="0" destOrd="0" presId="urn:microsoft.com/office/officeart/2005/8/layout/vList3"/>
    <dgm:cxn modelId="{3429E65C-2F1D-403E-B51D-6E7E8261BA73}" type="presParOf" srcId="{B3616B0D-6FEE-4787-9725-F4735F4DD1F4}" destId="{F2632DA3-05D2-4864-B445-648FFA6208C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8645A-9519-469F-B341-9E953F0EF742}">
      <dsp:nvSpPr>
        <dsp:cNvPr id="0" name=""/>
        <dsp:cNvSpPr/>
      </dsp:nvSpPr>
      <dsp:spPr>
        <a:xfrm>
          <a:off x="0" y="735596"/>
          <a:ext cx="2811813" cy="19180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Processing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 LOW</a:t>
          </a:r>
        </a:p>
      </dsp:txBody>
      <dsp:txXfrm>
        <a:off x="0" y="735596"/>
        <a:ext cx="2811813" cy="1918073"/>
      </dsp:txXfrm>
    </dsp:sp>
    <dsp:sp modelId="{A686FD71-00D5-4B54-AFCB-AB89ADBE2FA4}">
      <dsp:nvSpPr>
        <dsp:cNvPr id="0" name=""/>
        <dsp:cNvSpPr/>
      </dsp:nvSpPr>
      <dsp:spPr>
        <a:xfrm>
          <a:off x="2883" y="2254150"/>
          <a:ext cx="2811813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/>
            <a:t>Enables high amount of Reuse of unchanged parts of the design</a:t>
          </a:r>
        </a:p>
      </dsp:txBody>
      <dsp:txXfrm>
        <a:off x="2883" y="2254150"/>
        <a:ext cx="2811813" cy="2810880"/>
      </dsp:txXfrm>
    </dsp:sp>
    <dsp:sp modelId="{A868A0BE-6648-4616-8EA1-29CF1246E572}">
      <dsp:nvSpPr>
        <dsp:cNvPr id="0" name=""/>
        <dsp:cNvSpPr/>
      </dsp:nvSpPr>
      <dsp:spPr>
        <a:xfrm>
          <a:off x="3208351" y="827217"/>
          <a:ext cx="2811813" cy="1540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Storage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OPTIMUM</a:t>
          </a:r>
        </a:p>
      </dsp:txBody>
      <dsp:txXfrm>
        <a:off x="3208351" y="827217"/>
        <a:ext cx="2811813" cy="1540210"/>
      </dsp:txXfrm>
    </dsp:sp>
    <dsp:sp modelId="{80DF7EF5-973E-430F-ACA3-A7CE45B32935}">
      <dsp:nvSpPr>
        <dsp:cNvPr id="0" name=""/>
        <dsp:cNvSpPr/>
      </dsp:nvSpPr>
      <dsp:spPr>
        <a:xfrm>
          <a:off x="3208351" y="2159684"/>
          <a:ext cx="2811813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/>
            <a:t>No Duplicate Data across users / network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/>
            <a:t>Only one copy of data is maintained in the store at all times</a:t>
          </a:r>
        </a:p>
      </dsp:txBody>
      <dsp:txXfrm>
        <a:off x="3208351" y="2159684"/>
        <a:ext cx="2811813" cy="2810880"/>
      </dsp:txXfrm>
    </dsp:sp>
    <dsp:sp modelId="{84140A09-7D95-4091-B557-564C4950F9AB}">
      <dsp:nvSpPr>
        <dsp:cNvPr id="0" name=""/>
        <dsp:cNvSpPr/>
      </dsp:nvSpPr>
      <dsp:spPr>
        <a:xfrm>
          <a:off x="6413819" y="827217"/>
          <a:ext cx="2811813" cy="1540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Sharing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HIGH</a:t>
          </a:r>
        </a:p>
      </dsp:txBody>
      <dsp:txXfrm>
        <a:off x="6413819" y="827217"/>
        <a:ext cx="2811813" cy="1540210"/>
      </dsp:txXfrm>
    </dsp:sp>
    <dsp:sp modelId="{1AFAB2A5-6CF2-4338-8EC8-B2AC65EBDFB3}">
      <dsp:nvSpPr>
        <dsp:cNvPr id="0" name=""/>
        <dsp:cNvSpPr/>
      </dsp:nvSpPr>
      <dsp:spPr>
        <a:xfrm>
          <a:off x="6413819" y="2159684"/>
          <a:ext cx="2811813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kern="1200" dirty="0"/>
            <a:t>VCS Store can be on NFS or any remote/cloud storage (GCS, AWS, Azure, sftp, </a:t>
          </a:r>
          <a:r>
            <a:rPr lang="en-US" sz="2400" kern="1200" dirty="0" err="1"/>
            <a:t>DropBox</a:t>
          </a:r>
          <a:r>
            <a:rPr lang="en-US" sz="2400" kern="1200" dirty="0"/>
            <a:t> etc.</a:t>
          </a:r>
        </a:p>
      </dsp:txBody>
      <dsp:txXfrm>
        <a:off x="6413819" y="2159684"/>
        <a:ext cx="2811813" cy="2810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92F9D-0FE9-48D6-8972-6358BCA2C176}">
      <dsp:nvSpPr>
        <dsp:cNvPr id="0" name=""/>
        <dsp:cNvSpPr/>
      </dsp:nvSpPr>
      <dsp:spPr>
        <a:xfrm rot="10800000">
          <a:off x="2334518" y="4765"/>
          <a:ext cx="7973812" cy="1304310"/>
        </a:xfrm>
        <a:prstGeom prst="homePlat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165" tIns="114300" rIns="21336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Designed for maximum reuse leading to minimum Elaboration Time</a:t>
          </a:r>
        </a:p>
      </dsp:txBody>
      <dsp:txXfrm rot="10800000">
        <a:off x="2660595" y="4765"/>
        <a:ext cx="7647735" cy="1304310"/>
      </dsp:txXfrm>
    </dsp:sp>
    <dsp:sp modelId="{EA7FE5A7-9154-4265-B32E-70A6B3E745E4}">
      <dsp:nvSpPr>
        <dsp:cNvPr id="0" name=""/>
        <dsp:cNvSpPr/>
      </dsp:nvSpPr>
      <dsp:spPr>
        <a:xfrm>
          <a:off x="1682363" y="4765"/>
          <a:ext cx="1304310" cy="130431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05E7EB-A601-4BE4-A8FA-3DBB89BFE33B}">
      <dsp:nvSpPr>
        <dsp:cNvPr id="0" name=""/>
        <dsp:cNvSpPr/>
      </dsp:nvSpPr>
      <dsp:spPr>
        <a:xfrm rot="10800000">
          <a:off x="2334518" y="1698421"/>
          <a:ext cx="7973812" cy="1304310"/>
        </a:xfrm>
        <a:prstGeom prst="homePlat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165" tIns="114300" rIns="21336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Optimal Data Storage and Transfer across variety of Local, Remote and Cloud Storages</a:t>
          </a:r>
        </a:p>
      </dsp:txBody>
      <dsp:txXfrm rot="10800000">
        <a:off x="2660595" y="1698421"/>
        <a:ext cx="7647735" cy="1304310"/>
      </dsp:txXfrm>
    </dsp:sp>
    <dsp:sp modelId="{E4C2F8A4-C0D9-4088-90D8-E64F598E6360}">
      <dsp:nvSpPr>
        <dsp:cNvPr id="0" name=""/>
        <dsp:cNvSpPr/>
      </dsp:nvSpPr>
      <dsp:spPr>
        <a:xfrm>
          <a:off x="1682363" y="1698421"/>
          <a:ext cx="1304310" cy="130431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BDF2F-7DCB-4202-A082-0E475B7C6B05}">
      <dsp:nvSpPr>
        <dsp:cNvPr id="0" name=""/>
        <dsp:cNvSpPr/>
      </dsp:nvSpPr>
      <dsp:spPr>
        <a:xfrm rot="10800000">
          <a:off x="2334518" y="3392078"/>
          <a:ext cx="7973812" cy="1304310"/>
        </a:xfrm>
        <a:prstGeom prst="homePlat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165" tIns="114300" rIns="21336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AI managed Storage -  The model learns over time and keeps storage size optimal</a:t>
          </a:r>
        </a:p>
      </dsp:txBody>
      <dsp:txXfrm rot="10800000">
        <a:off x="2660595" y="3392078"/>
        <a:ext cx="7647735" cy="1304310"/>
      </dsp:txXfrm>
    </dsp:sp>
    <dsp:sp modelId="{05B63B0F-137D-4405-B65F-61FB1F17A5CE}">
      <dsp:nvSpPr>
        <dsp:cNvPr id="0" name=""/>
        <dsp:cNvSpPr/>
      </dsp:nvSpPr>
      <dsp:spPr>
        <a:xfrm>
          <a:off x="1682363" y="3392078"/>
          <a:ext cx="1304310" cy="130431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632DA3-05D2-4864-B445-648FFA6208CA}">
      <dsp:nvSpPr>
        <dsp:cNvPr id="0" name=""/>
        <dsp:cNvSpPr/>
      </dsp:nvSpPr>
      <dsp:spPr>
        <a:xfrm rot="10800000">
          <a:off x="2334518" y="5085734"/>
          <a:ext cx="7973812" cy="1304310"/>
        </a:xfrm>
        <a:prstGeom prst="homePlat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165" tIns="114300" rIns="21336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 Simplest use model , no complicated setups</a:t>
          </a:r>
        </a:p>
      </dsp:txBody>
      <dsp:txXfrm rot="10800000">
        <a:off x="2660595" y="5085734"/>
        <a:ext cx="7647735" cy="1304310"/>
      </dsp:txXfrm>
    </dsp:sp>
    <dsp:sp modelId="{BA45A207-0B5F-40C9-8EA2-EC66145DFDF0}">
      <dsp:nvSpPr>
        <dsp:cNvPr id="0" name=""/>
        <dsp:cNvSpPr/>
      </dsp:nvSpPr>
      <dsp:spPr>
        <a:xfrm>
          <a:off x="1682363" y="5085734"/>
          <a:ext cx="1304310" cy="1304310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0.6289</cdr:x>
      <cdr:y>0.62137</cdr:y>
    </cdr:from>
    <cdr:to>
      <cdr:x>0.83366</cdr:x>
      <cdr:y>0.67817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574F2F9-243E-4789-8539-80452E1D86B4}"/>
            </a:ext>
          </a:extLst>
        </cdr:cNvPr>
        <cdr:cNvSpPr txBox="1"/>
      </cdr:nvSpPr>
      <cdr:spPr>
        <a:xfrm xmlns:a="http://schemas.openxmlformats.org/drawingml/2006/main">
          <a:off x="7555042" y="2473848"/>
          <a:ext cx="2459798" cy="22613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l"/>
          <a:r>
            <a:rPr lang="en-US" sz="1400" dirty="0"/>
            <a:t>1.3 TB = 300USD*</a:t>
          </a:r>
        </a:p>
      </cdr:txBody>
    </cdr:sp>
  </cdr:relSizeAnchor>
  <cdr:relSizeAnchor xmlns:cdr="http://schemas.openxmlformats.org/drawingml/2006/chartDrawing">
    <cdr:from>
      <cdr:x>0.67612</cdr:x>
      <cdr:y>0.23612</cdr:y>
    </cdr:from>
    <cdr:to>
      <cdr:x>0.89922</cdr:x>
      <cdr:y>0.29292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E254FE7-A54B-4AEF-B162-5D5FB384F2D8}"/>
            </a:ext>
          </a:extLst>
        </cdr:cNvPr>
        <cdr:cNvSpPr txBox="1"/>
      </cdr:nvSpPr>
      <cdr:spPr>
        <a:xfrm xmlns:a="http://schemas.openxmlformats.org/drawingml/2006/main">
          <a:off x="8122325" y="940056"/>
          <a:ext cx="2680119" cy="2261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400" dirty="0"/>
            <a:t>3.9 TB = 1050 USD*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0.68197</cdr:x>
      <cdr:y>0.17347</cdr:y>
    </cdr:from>
    <cdr:to>
      <cdr:x>0.7047</cdr:x>
      <cdr:y>0.24731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845D805-0E50-4CE7-90F4-9CF8E7F35ECE}"/>
            </a:ext>
          </a:extLst>
        </cdr:cNvPr>
        <cdr:cNvSpPr txBox="1"/>
      </cdr:nvSpPr>
      <cdr:spPr>
        <a:xfrm xmlns:a="http://schemas.openxmlformats.org/drawingml/2006/main">
          <a:off x="5543082" y="939990"/>
          <a:ext cx="18473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l"/>
          <a:endParaRPr lang="en-US" sz="2000" dirty="0"/>
        </a:p>
      </cdr:txBody>
    </cdr:sp>
  </cdr:relSizeAnchor>
  <cdr:relSizeAnchor xmlns:cdr="http://schemas.openxmlformats.org/drawingml/2006/chartDrawing">
    <cdr:from>
      <cdr:x>0.67258</cdr:x>
      <cdr:y>0.25805</cdr:y>
    </cdr:from>
    <cdr:to>
      <cdr:x>0.89465</cdr:x>
      <cdr:y>0.35043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07CBDEB-AE7D-4B60-A819-2AC95B35C7CE}"/>
            </a:ext>
          </a:extLst>
        </cdr:cNvPr>
        <cdr:cNvSpPr txBox="1"/>
      </cdr:nvSpPr>
      <cdr:spPr>
        <a:xfrm xmlns:a="http://schemas.openxmlformats.org/drawingml/2006/main">
          <a:off x="7820078" y="923457"/>
          <a:ext cx="2582001" cy="33058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l"/>
          <a:r>
            <a:rPr lang="en-US" sz="1400" dirty="0"/>
            <a:t>7.8 TB=490USD*</a:t>
          </a:r>
        </a:p>
      </cdr:txBody>
    </cdr:sp>
  </cdr:relSizeAnchor>
  <cdr:relSizeAnchor xmlns:cdr="http://schemas.openxmlformats.org/drawingml/2006/chartDrawing">
    <cdr:from>
      <cdr:x>0.63358</cdr:x>
      <cdr:y>0.64806</cdr:y>
    </cdr:from>
    <cdr:to>
      <cdr:x>0.84303</cdr:x>
      <cdr:y>0.74044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DDEAFC50-9517-4A72-B403-ECBEA1A67D6D}"/>
            </a:ext>
          </a:extLst>
        </cdr:cNvPr>
        <cdr:cNvSpPr txBox="1"/>
      </cdr:nvSpPr>
      <cdr:spPr>
        <a:xfrm xmlns:a="http://schemas.openxmlformats.org/drawingml/2006/main">
          <a:off x="7366607" y="2319125"/>
          <a:ext cx="2435269" cy="33058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l"/>
          <a:r>
            <a:rPr lang="en-US" sz="1400" dirty="0"/>
            <a:t>3.9 TB= 175 USD*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70067-98EE-4310-A749-221E75E39299}" type="datetimeFigureOut">
              <a:rPr lang="en-US"/>
              <a:pPr>
                <a:defRPr/>
              </a:pPr>
              <a:t>7/17/2023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B84B4C-35E0-4AD2-9D33-E2060ADD5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0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3F9517-E024-4653-9649-815534AB44D7}" type="datetimeFigureOut">
              <a:rPr lang="en-US"/>
              <a:pPr>
                <a:defRPr/>
              </a:pPr>
              <a:t>7/17/2023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9B01F-019F-470C-80F6-928133E3A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6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4788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29736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44683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59631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297363" fontAlgn="base">
              <a:spcBef>
                <a:spcPct val="0"/>
              </a:spcBef>
              <a:spcAft>
                <a:spcPct val="0"/>
              </a:spcAft>
              <a:defRPr/>
            </a:pPr>
            <a:fld id="{FB55ECB4-2EF4-4FE8-8A50-D540F2DE8C72}" type="slidenum">
              <a:rPr lang="en-US" altLang="en-US" sz="1200" smtClean="0"/>
              <a:pPr defTabSz="42973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1668125" y="41965563"/>
            <a:ext cx="63547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900" b="1" dirty="0">
                <a:solidFill>
                  <a:srgbClr val="2C3F71"/>
                </a:solidFill>
                <a:latin typeface="Calibri" pitchFamily="34" charset="0"/>
              </a:rPr>
              <a:t>© Accellera Systems Initiative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3691" y="6925562"/>
            <a:ext cx="14299153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6213" y="6186636"/>
            <a:ext cx="1428786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36211" y="16986998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15353328" y="6186636"/>
            <a:ext cx="14287682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5353328" y="6925562"/>
            <a:ext cx="1428768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15353329" y="17009575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5347853" y="17802858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623691" y="17782142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7235743" y="4403558"/>
            <a:ext cx="15156028" cy="795708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7235743" y="3266282"/>
            <a:ext cx="15156028" cy="1060492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0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7235743" y="758465"/>
            <a:ext cx="15156028" cy="250781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lnSpc>
                <a:spcPts val="9000"/>
              </a:lnSpc>
              <a:spcBef>
                <a:spcPts val="0"/>
              </a:spcBef>
              <a:buFontTx/>
              <a:buNone/>
              <a:defRPr sz="9800" baseline="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4"/>
          </p:nvPr>
        </p:nvSpPr>
        <p:spPr>
          <a:xfrm>
            <a:off x="7975668" y="38623192"/>
            <a:ext cx="14276605" cy="13811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6"/>
          </p:nvPr>
        </p:nvSpPr>
        <p:spPr>
          <a:xfrm>
            <a:off x="636211" y="27883011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57"/>
          </p:nvPr>
        </p:nvSpPr>
        <p:spPr>
          <a:xfrm>
            <a:off x="15353329" y="27905588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58"/>
          </p:nvPr>
        </p:nvSpPr>
        <p:spPr>
          <a:xfrm>
            <a:off x="15347853" y="28698871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59"/>
          </p:nvPr>
        </p:nvSpPr>
        <p:spPr>
          <a:xfrm>
            <a:off x="623691" y="28678155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>
            <a:off x="635000" y="601503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635000" y="600075"/>
            <a:ext cx="29005213" cy="4789488"/>
          </a:xfrm>
          <a:prstGeom prst="roundRect">
            <a:avLst>
              <a:gd name="adj" fmla="val 3537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8" name="Rectangle 33"/>
          <p:cNvSpPr>
            <a:spLocks noChangeArrowheads="1"/>
          </p:cNvSpPr>
          <p:nvPr userDrawn="1"/>
        </p:nvSpPr>
        <p:spPr bwMode="auto">
          <a:xfrm>
            <a:off x="635000" y="38458775"/>
            <a:ext cx="29005213" cy="3530600"/>
          </a:xfrm>
          <a:prstGeom prst="roundRect">
            <a:avLst>
              <a:gd name="adj" fmla="val 5694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1029" name="Picture 13" descr="accellera-logo-poste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158" y="1645761"/>
            <a:ext cx="552926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3"/>
          <p:cNvSpPr>
            <a:spLocks noChangeArrowheads="1"/>
          </p:cNvSpPr>
          <p:nvPr userDrawn="1"/>
        </p:nvSpPr>
        <p:spPr bwMode="auto">
          <a:xfrm>
            <a:off x="635000" y="1681638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31" name="Rectangle 33"/>
          <p:cNvSpPr>
            <a:spLocks noChangeArrowheads="1"/>
          </p:cNvSpPr>
          <p:nvPr userDrawn="1"/>
        </p:nvSpPr>
        <p:spPr bwMode="auto">
          <a:xfrm>
            <a:off x="635000" y="27611388"/>
            <a:ext cx="29005213" cy="10221912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9CE8BFFA-17D3-4DF2-B40B-C49C0E6EE7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016" y="1302816"/>
            <a:ext cx="6260039" cy="3749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297363" rtl="0" eaLnBrk="0" fontAlgn="base" hangingPunct="0">
        <a:spcBef>
          <a:spcPct val="0"/>
        </a:spcBef>
        <a:spcAft>
          <a:spcPct val="0"/>
        </a:spcAft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2pPr>
      <a:lvl3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3pPr>
      <a:lvl4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4pPr>
      <a:lvl5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5pPr>
      <a:lvl6pPr marL="4572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6pPr>
      <a:lvl7pPr marL="9144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7pPr>
      <a:lvl8pPr marL="13716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8pPr>
      <a:lvl9pPr marL="18288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9pPr>
    </p:titleStyle>
    <p:bodyStyle>
      <a:lvl1pPr marL="1611313" indent="-1611313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490913" indent="-1343025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21575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7105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0625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396982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19034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23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49205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29841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4761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59681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602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5229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4432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19363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6.svg"/><Relationship Id="rId18" Type="http://schemas.openxmlformats.org/officeDocument/2006/relationships/diagramColors" Target="../diagrams/colors2.xml"/><Relationship Id="rId3" Type="http://schemas.openxmlformats.org/officeDocument/2006/relationships/chart" Target="../charts/chart1.xml"/><Relationship Id="rId21" Type="http://schemas.openxmlformats.org/officeDocument/2006/relationships/image" Target="../media/image8.svg"/><Relationship Id="rId7" Type="http://schemas.openxmlformats.org/officeDocument/2006/relationships/diagramData" Target="../diagrams/data1.xml"/><Relationship Id="rId12" Type="http://schemas.openxmlformats.org/officeDocument/2006/relationships/image" Target="../media/image5.png"/><Relationship Id="rId1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2.xml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microsoft.com/office/2007/relationships/diagramDrawing" Target="../diagrams/drawing1.xml"/><Relationship Id="rId5" Type="http://schemas.openxmlformats.org/officeDocument/2006/relationships/image" Target="../media/image3.png"/><Relationship Id="rId15" Type="http://schemas.openxmlformats.org/officeDocument/2006/relationships/diagramData" Target="../diagrams/data2.xml"/><Relationship Id="rId10" Type="http://schemas.openxmlformats.org/officeDocument/2006/relationships/diagramColors" Target="../diagrams/colors1.xml"/><Relationship Id="rId19" Type="http://schemas.microsoft.com/office/2007/relationships/diagramDrawing" Target="../diagrams/drawing2.xml"/><Relationship Id="rId4" Type="http://schemas.openxmlformats.org/officeDocument/2006/relationships/hyperlink" Target="https://solvnetplus.synopsys.com/s/global-search/%40uri#q=vcs%20user%20guide&amp;t=All&amp;sort=relevancy" TargetMode="External"/><Relationship Id="rId9" Type="http://schemas.openxmlformats.org/officeDocument/2006/relationships/diagramQuickStyle" Target="../diagrams/quickStyle1.xml"/><Relationship Id="rId1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64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372DD03-014A-EBBB-9BA3-D1FB0191DB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4351073"/>
              </p:ext>
            </p:extLst>
          </p:nvPr>
        </p:nvGraphicFramePr>
        <p:xfrm>
          <a:off x="1511529" y="33656260"/>
          <a:ext cx="11626972" cy="398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7" name="Text Placeholder 266">
            <a:extLst>
              <a:ext uri="{FF2B5EF4-FFF2-40B4-BE49-F238E27FC236}">
                <a16:creationId xmlns:a16="http://schemas.microsoft.com/office/drawing/2014/main" id="{BC6A51DF-F61B-44A3-AEB5-23EA3D0451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6364" y="7570232"/>
            <a:ext cx="7064944" cy="8651294"/>
          </a:xfrm>
        </p:spPr>
        <p:txBody>
          <a:bodyPr wrap="square" lIns="223877" tIns="223877" rIns="223877" bIns="223877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rebuchet MS"/>
              </a:rPr>
              <a:t>Elaboration (for Simulation) shows similar  Productivity Gap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Trebuchet M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rebuchet MS"/>
              </a:rPr>
              <a:t>Increasing the number of cores does not give scaling beyond X cores</a:t>
            </a:r>
            <a:br>
              <a:rPr lang="en-US" sz="3600" dirty="0">
                <a:latin typeface="Trebuchet MS"/>
              </a:rPr>
            </a:br>
            <a:endParaRPr lang="en-US" sz="3600" dirty="0">
              <a:latin typeface="Trebuchet M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rebuchet MS"/>
              </a:rPr>
              <a:t>Since most design parts do not change daily, there are duplicate copies of the same data floating around taking up Storage space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Trebuchet MS"/>
            </a:endParaRP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Problem Statement/Introduction</a:t>
            </a:r>
            <a:endParaRPr lang="en-GB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Implementation Details/Diagram 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/>
              <a:t>Proposed Methodology/Advantages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nl-NL"/>
              <a:t>Implementation  Details/Flow Chart</a:t>
            </a:r>
            <a:endParaRPr lang="en-US" dirty="0"/>
          </a:p>
        </p:txBody>
      </p:sp>
      <p:sp>
        <p:nvSpPr>
          <p:cNvPr id="269" name="Text Placeholder 268">
            <a:extLst>
              <a:ext uri="{FF2B5EF4-FFF2-40B4-BE49-F238E27FC236}">
                <a16:creationId xmlns:a16="http://schemas.microsoft.com/office/drawing/2014/main" id="{EFA6D686-ABE0-4ADD-821D-C966B83595A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0" name="Text Placeholder 269">
            <a:extLst>
              <a:ext uri="{FF2B5EF4-FFF2-40B4-BE49-F238E27FC236}">
                <a16:creationId xmlns:a16="http://schemas.microsoft.com/office/drawing/2014/main" id="{24E67FAD-2EC9-4452-953C-16270FE232E9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/>
          </a:bodyPr>
          <a:lstStyle/>
          <a:p>
            <a:r>
              <a:rPr lang="en-US" dirty="0"/>
              <a:t>Amit Kumar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r>
              <a:rPr lang="en-US" dirty="0"/>
              <a:t>Shobhit Shukla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/>
          </a:bodyPr>
          <a:lstStyle/>
          <a:p>
            <a:r>
              <a:rPr lang="en-US" dirty="0"/>
              <a:t>Faster Elaborations with Cloud Storage</a:t>
            </a:r>
          </a:p>
        </p:txBody>
      </p:sp>
      <p:sp>
        <p:nvSpPr>
          <p:cNvPr id="271" name="Text Placeholder 270">
            <a:extLst>
              <a:ext uri="{FF2B5EF4-FFF2-40B4-BE49-F238E27FC236}">
                <a16:creationId xmlns:a16="http://schemas.microsoft.com/office/drawing/2014/main" id="{1E54C0B2-98BC-4D63-A34F-E0367D9D746B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>
          <a:xfrm>
            <a:off x="1076724" y="38654906"/>
            <a:ext cx="25984091" cy="2101377"/>
          </a:xfrm>
        </p:spPr>
        <p:txBody>
          <a:bodyPr/>
          <a:lstStyle/>
          <a:p>
            <a:pPr algn="l"/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https://solvnetplus.synopsys.com/s/global-search/%40uri#q=vcs%20user%20guide&amp;t=All&amp;sort=relevancy</a:t>
            </a:r>
            <a:endParaRPr lang="en-US" dirty="0"/>
          </a:p>
          <a:p>
            <a:pPr algn="l"/>
            <a:r>
              <a:rPr lang="en-US" dirty="0"/>
              <a:t>https://calculator.aws/#/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r>
              <a:rPr lang="nl-NL" dirty="0"/>
              <a:t>Results</a:t>
            </a:r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r>
              <a:rPr lang="nl-NL" dirty="0"/>
              <a:t>Conclusion</a:t>
            </a:r>
            <a:endParaRPr lang="en-US" dirty="0"/>
          </a:p>
        </p:txBody>
      </p:sp>
      <p:sp>
        <p:nvSpPr>
          <p:cNvPr id="273" name="Text Placeholder 272">
            <a:extLst>
              <a:ext uri="{FF2B5EF4-FFF2-40B4-BE49-F238E27FC236}">
                <a16:creationId xmlns:a16="http://schemas.microsoft.com/office/drawing/2014/main" id="{9F90BCF8-4499-43C1-97BF-B600B9351390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>
          <a:xfrm>
            <a:off x="619911" y="28572540"/>
            <a:ext cx="14300387" cy="897605"/>
          </a:xfrm>
        </p:spPr>
        <p:txBody>
          <a:bodyPr/>
          <a:lstStyle/>
          <a:p>
            <a:r>
              <a:rPr lang="en-US" dirty="0"/>
              <a:t>Performance Numbers Generated On a Customer Design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136813" y="17210088"/>
            <a:ext cx="0" cy="9440862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136813" y="27979688"/>
            <a:ext cx="0" cy="9439275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136813" y="6330950"/>
            <a:ext cx="0" cy="9440863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 Placeholder 44">
            <a:extLst>
              <a:ext uri="{FF2B5EF4-FFF2-40B4-BE49-F238E27FC236}">
                <a16:creationId xmlns:a16="http://schemas.microsoft.com/office/drawing/2014/main" id="{749F937F-D152-4278-8DF2-2052C8B15446}"/>
              </a:ext>
            </a:extLst>
          </p:cNvPr>
          <p:cNvSpPr txBox="1">
            <a:spLocks/>
          </p:cNvSpPr>
          <p:nvPr/>
        </p:nvSpPr>
        <p:spPr>
          <a:xfrm>
            <a:off x="4881206" y="38380734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900" b="1" u="sng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90913" indent="-1343025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210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575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05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29841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/>
              <a:t>REFERENCES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646F82-DC26-02A7-EE1D-C51DF51DDAB6}"/>
              </a:ext>
            </a:extLst>
          </p:cNvPr>
          <p:cNvSpPr txBox="1"/>
          <p:nvPr/>
        </p:nvSpPr>
        <p:spPr>
          <a:xfrm>
            <a:off x="4881206" y="29692600"/>
            <a:ext cx="4724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Data Transfer to/from cloud for 20 compiles</a:t>
            </a:r>
          </a:p>
        </p:txBody>
      </p:sp>
      <p:sp>
        <p:nvSpPr>
          <p:cNvPr id="2" name="Text Box 55">
            <a:extLst>
              <a:ext uri="{FF2B5EF4-FFF2-40B4-BE49-F238E27FC236}">
                <a16:creationId xmlns:a16="http://schemas.microsoft.com/office/drawing/2014/main" id="{3A319059-020C-97BE-D5B4-3E92291588AB}"/>
              </a:ext>
            </a:extLst>
          </p:cNvPr>
          <p:cNvSpPr txBox="1"/>
          <p:nvPr/>
        </p:nvSpPr>
        <p:spPr>
          <a:xfrm>
            <a:off x="926363" y="21737344"/>
            <a:ext cx="762000" cy="1828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New York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>
              <a:effectLst/>
              <a:latin typeface="New York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D963F752-C28C-A2CE-3FE1-7E67319A85DF}"/>
              </a:ext>
            </a:extLst>
          </p:cNvPr>
          <p:cNvSpPr/>
          <p:nvPr/>
        </p:nvSpPr>
        <p:spPr>
          <a:xfrm>
            <a:off x="5809222" y="19535142"/>
            <a:ext cx="8828662" cy="4597943"/>
          </a:xfrm>
          <a:prstGeom prst="cloud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endParaRPr lang="en-US" sz="1800" dirty="0"/>
          </a:p>
        </p:txBody>
      </p:sp>
      <p:sp>
        <p:nvSpPr>
          <p:cNvPr id="10" name="Cylinder 9">
            <a:extLst>
              <a:ext uri="{FF2B5EF4-FFF2-40B4-BE49-F238E27FC236}">
                <a16:creationId xmlns:a16="http://schemas.microsoft.com/office/drawing/2014/main" id="{79FC1468-405F-6691-FB65-724832D9AF8A}"/>
              </a:ext>
            </a:extLst>
          </p:cNvPr>
          <p:cNvSpPr/>
          <p:nvPr/>
        </p:nvSpPr>
        <p:spPr>
          <a:xfrm rot="10800000" flipH="1" flipV="1">
            <a:off x="7585484" y="21305980"/>
            <a:ext cx="392901" cy="252338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Cylinder 10">
            <a:extLst>
              <a:ext uri="{FF2B5EF4-FFF2-40B4-BE49-F238E27FC236}">
                <a16:creationId xmlns:a16="http://schemas.microsoft.com/office/drawing/2014/main" id="{4EB2C0B7-3A75-A904-09D0-2627378BAC41}"/>
              </a:ext>
            </a:extLst>
          </p:cNvPr>
          <p:cNvSpPr/>
          <p:nvPr/>
        </p:nvSpPr>
        <p:spPr>
          <a:xfrm rot="10800000" flipH="1" flipV="1">
            <a:off x="7585484" y="21674138"/>
            <a:ext cx="392901" cy="252338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E8CF6FFD-9E47-447E-4EA5-6C284803E06A}"/>
              </a:ext>
            </a:extLst>
          </p:cNvPr>
          <p:cNvSpPr/>
          <p:nvPr/>
        </p:nvSpPr>
        <p:spPr>
          <a:xfrm rot="10800000" flipH="1" flipV="1">
            <a:off x="7585484" y="22441270"/>
            <a:ext cx="392901" cy="252338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4610C6F5-1323-5723-8F78-5ED70B652192}"/>
              </a:ext>
            </a:extLst>
          </p:cNvPr>
          <p:cNvSpPr/>
          <p:nvPr/>
        </p:nvSpPr>
        <p:spPr>
          <a:xfrm rot="10800000" flipH="1" flipV="1">
            <a:off x="9394259" y="21954521"/>
            <a:ext cx="2871326" cy="1480338"/>
          </a:xfrm>
          <a:prstGeom prst="can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332F587D-FCFE-2EEE-BEA3-89A6AFCB8045}"/>
              </a:ext>
            </a:extLst>
          </p:cNvPr>
          <p:cNvSpPr/>
          <p:nvPr/>
        </p:nvSpPr>
        <p:spPr>
          <a:xfrm rot="10800000" flipH="1" flipV="1">
            <a:off x="7585484" y="22865303"/>
            <a:ext cx="392901" cy="252338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Cylinder 16">
            <a:extLst>
              <a:ext uri="{FF2B5EF4-FFF2-40B4-BE49-F238E27FC236}">
                <a16:creationId xmlns:a16="http://schemas.microsoft.com/office/drawing/2014/main" id="{4AEDE3DF-6A49-0AE7-1593-2B55DCCDEF5F}"/>
              </a:ext>
            </a:extLst>
          </p:cNvPr>
          <p:cNvSpPr/>
          <p:nvPr/>
        </p:nvSpPr>
        <p:spPr>
          <a:xfrm>
            <a:off x="9406963" y="20707276"/>
            <a:ext cx="2706394" cy="1124873"/>
          </a:xfrm>
          <a:prstGeom prst="can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2F5A0B-53F6-FB57-C978-4D33147A54A5}"/>
              </a:ext>
            </a:extLst>
          </p:cNvPr>
          <p:cNvCxnSpPr/>
          <p:nvPr/>
        </p:nvCxnSpPr>
        <p:spPr>
          <a:xfrm>
            <a:off x="7966795" y="20575424"/>
            <a:ext cx="1440167" cy="27685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D4DC64-3A1F-9C2E-1078-CF356A65E7D5}"/>
              </a:ext>
            </a:extLst>
          </p:cNvPr>
          <p:cNvCxnSpPr>
            <a:cxnSpLocks/>
          </p:cNvCxnSpPr>
          <p:nvPr/>
        </p:nvCxnSpPr>
        <p:spPr>
          <a:xfrm>
            <a:off x="7956521" y="20796940"/>
            <a:ext cx="1440167" cy="89260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DA7AA6-0F23-3CCA-24B4-29A5880C2CB9}"/>
              </a:ext>
            </a:extLst>
          </p:cNvPr>
          <p:cNvCxnSpPr>
            <a:cxnSpLocks/>
          </p:cNvCxnSpPr>
          <p:nvPr/>
        </p:nvCxnSpPr>
        <p:spPr>
          <a:xfrm flipV="1">
            <a:off x="8022365" y="22106507"/>
            <a:ext cx="1364048" cy="79538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EFAA4E1-FCAA-D7C8-675A-419B0822E0F2}"/>
              </a:ext>
            </a:extLst>
          </p:cNvPr>
          <p:cNvCxnSpPr>
            <a:cxnSpLocks/>
          </p:cNvCxnSpPr>
          <p:nvPr/>
        </p:nvCxnSpPr>
        <p:spPr>
          <a:xfrm>
            <a:off x="8038633" y="23070003"/>
            <a:ext cx="1366614" cy="22060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ylinder 21">
            <a:extLst>
              <a:ext uri="{FF2B5EF4-FFF2-40B4-BE49-F238E27FC236}">
                <a16:creationId xmlns:a16="http://schemas.microsoft.com/office/drawing/2014/main" id="{2073EA0D-F01C-9BD7-38A7-3344CDBA0720}"/>
              </a:ext>
            </a:extLst>
          </p:cNvPr>
          <p:cNvSpPr/>
          <p:nvPr/>
        </p:nvSpPr>
        <p:spPr>
          <a:xfrm rot="10800000" flipH="1" flipV="1">
            <a:off x="9541151" y="21107352"/>
            <a:ext cx="710003" cy="252338"/>
          </a:xfrm>
          <a:prstGeom prst="ca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Cylinder 22">
            <a:extLst>
              <a:ext uri="{FF2B5EF4-FFF2-40B4-BE49-F238E27FC236}">
                <a16:creationId xmlns:a16="http://schemas.microsoft.com/office/drawing/2014/main" id="{B45C213E-D681-F569-D3C9-50258F06AB55}"/>
              </a:ext>
            </a:extLst>
          </p:cNvPr>
          <p:cNvSpPr/>
          <p:nvPr/>
        </p:nvSpPr>
        <p:spPr>
          <a:xfrm rot="10800000" flipH="1" flipV="1">
            <a:off x="9542169" y="21482062"/>
            <a:ext cx="710004" cy="229882"/>
          </a:xfrm>
          <a:prstGeom prst="ca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50CB71-768B-39CA-C764-910AFE26209C}"/>
              </a:ext>
            </a:extLst>
          </p:cNvPr>
          <p:cNvSpPr txBox="1"/>
          <p:nvPr/>
        </p:nvSpPr>
        <p:spPr>
          <a:xfrm>
            <a:off x="10255353" y="21091818"/>
            <a:ext cx="23225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dirty="0"/>
              <a:t>VCS Store: Lookup Db</a:t>
            </a:r>
            <a:endParaRPr lang="en-US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031DB4-EDF6-9EAA-2EF3-6F76C365D81D}"/>
              </a:ext>
            </a:extLst>
          </p:cNvPr>
          <p:cNvSpPr txBox="1"/>
          <p:nvPr/>
        </p:nvSpPr>
        <p:spPr>
          <a:xfrm>
            <a:off x="10291625" y="21477524"/>
            <a:ext cx="2554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dirty="0"/>
              <a:t>VCS Store: Score Db</a:t>
            </a:r>
            <a:endParaRPr lang="en-US" sz="1600" dirty="0"/>
          </a:p>
        </p:txBody>
      </p:sp>
      <p:sp>
        <p:nvSpPr>
          <p:cNvPr id="26" name="Cylinder 25">
            <a:extLst>
              <a:ext uri="{FF2B5EF4-FFF2-40B4-BE49-F238E27FC236}">
                <a16:creationId xmlns:a16="http://schemas.microsoft.com/office/drawing/2014/main" id="{F991717C-5264-D29C-0A78-0D099ECAC2B3}"/>
              </a:ext>
            </a:extLst>
          </p:cNvPr>
          <p:cNvSpPr/>
          <p:nvPr/>
        </p:nvSpPr>
        <p:spPr>
          <a:xfrm rot="10800000" flipH="1" flipV="1">
            <a:off x="9529166" y="22377354"/>
            <a:ext cx="317171" cy="267116"/>
          </a:xfrm>
          <a:prstGeom prst="can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EDAEE9-D520-751B-2969-5AD7A4328D03}"/>
              </a:ext>
            </a:extLst>
          </p:cNvPr>
          <p:cNvSpPr txBox="1"/>
          <p:nvPr/>
        </p:nvSpPr>
        <p:spPr>
          <a:xfrm>
            <a:off x="9955695" y="22313439"/>
            <a:ext cx="23225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dirty="0"/>
              <a:t>Consolidated Signature of the Compiled Artifacts</a:t>
            </a:r>
            <a:endParaRPr lang="en-US" sz="20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7F4095-D872-2481-107F-E54498F5EEAE}"/>
              </a:ext>
            </a:extLst>
          </p:cNvPr>
          <p:cNvSpPr/>
          <p:nvPr/>
        </p:nvSpPr>
        <p:spPr>
          <a:xfrm>
            <a:off x="9529167" y="22740730"/>
            <a:ext cx="1756182" cy="493791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endParaRPr lang="en-US" sz="1800"/>
          </a:p>
        </p:txBody>
      </p:sp>
      <p:sp>
        <p:nvSpPr>
          <p:cNvPr id="29" name="Cylinder 28">
            <a:extLst>
              <a:ext uri="{FF2B5EF4-FFF2-40B4-BE49-F238E27FC236}">
                <a16:creationId xmlns:a16="http://schemas.microsoft.com/office/drawing/2014/main" id="{5695067F-ACEE-1FFD-EC5B-2B04AF897111}"/>
              </a:ext>
            </a:extLst>
          </p:cNvPr>
          <p:cNvSpPr/>
          <p:nvPr/>
        </p:nvSpPr>
        <p:spPr>
          <a:xfrm rot="10800000" flipH="1" flipV="1">
            <a:off x="9640470" y="22828278"/>
            <a:ext cx="317171" cy="267116"/>
          </a:xfrm>
          <a:prstGeom prst="ca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Cylinder 29">
            <a:extLst>
              <a:ext uri="{FF2B5EF4-FFF2-40B4-BE49-F238E27FC236}">
                <a16:creationId xmlns:a16="http://schemas.microsoft.com/office/drawing/2014/main" id="{0DB86FCC-9738-A90A-41BD-EED42ACD181E}"/>
              </a:ext>
            </a:extLst>
          </p:cNvPr>
          <p:cNvSpPr/>
          <p:nvPr/>
        </p:nvSpPr>
        <p:spPr>
          <a:xfrm rot="10800000" flipH="1" flipV="1">
            <a:off x="10051431" y="22817997"/>
            <a:ext cx="317171" cy="267116"/>
          </a:xfrm>
          <a:prstGeom prst="ca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" name="Cylinder 30">
            <a:extLst>
              <a:ext uri="{FF2B5EF4-FFF2-40B4-BE49-F238E27FC236}">
                <a16:creationId xmlns:a16="http://schemas.microsoft.com/office/drawing/2014/main" id="{36A7552D-9D7A-E955-0FC8-BB38967C6746}"/>
              </a:ext>
            </a:extLst>
          </p:cNvPr>
          <p:cNvSpPr/>
          <p:nvPr/>
        </p:nvSpPr>
        <p:spPr>
          <a:xfrm rot="10800000" flipH="1" flipV="1">
            <a:off x="10440134" y="22816287"/>
            <a:ext cx="317171" cy="267116"/>
          </a:xfrm>
          <a:prstGeom prst="ca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6" name="Cylinder 255">
            <a:extLst>
              <a:ext uri="{FF2B5EF4-FFF2-40B4-BE49-F238E27FC236}">
                <a16:creationId xmlns:a16="http://schemas.microsoft.com/office/drawing/2014/main" id="{704E1A77-8EF2-4A78-A047-32912B98DAD0}"/>
              </a:ext>
            </a:extLst>
          </p:cNvPr>
          <p:cNvSpPr/>
          <p:nvPr/>
        </p:nvSpPr>
        <p:spPr>
          <a:xfrm rot="10800000" flipH="1" flipV="1">
            <a:off x="10828837" y="22804302"/>
            <a:ext cx="317171" cy="267116"/>
          </a:xfrm>
          <a:prstGeom prst="ca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C38C4EA-15DA-4646-39F1-9BA2A47DCA6F}"/>
              </a:ext>
            </a:extLst>
          </p:cNvPr>
          <p:cNvSpPr txBox="1"/>
          <p:nvPr/>
        </p:nvSpPr>
        <p:spPr>
          <a:xfrm>
            <a:off x="11229686" y="22774639"/>
            <a:ext cx="11201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dirty="0"/>
              <a:t>VCS Compiled meta data </a:t>
            </a:r>
            <a:endParaRPr lang="en-US" sz="2000" dirty="0"/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8DB74F0A-85B3-EB30-846F-02D682985600}"/>
              </a:ext>
            </a:extLst>
          </p:cNvPr>
          <p:cNvSpPr/>
          <p:nvPr/>
        </p:nvSpPr>
        <p:spPr>
          <a:xfrm>
            <a:off x="1511528" y="19837110"/>
            <a:ext cx="1380112" cy="398570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80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DBC5E0D-3E93-D95E-EE3E-E4A7469E80F8}"/>
              </a:ext>
            </a:extLst>
          </p:cNvPr>
          <p:cNvSpPr txBox="1"/>
          <p:nvPr/>
        </p:nvSpPr>
        <p:spPr>
          <a:xfrm>
            <a:off x="1618317" y="19925257"/>
            <a:ext cx="345263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dirty="0"/>
              <a:t>CL</a:t>
            </a:r>
          </a:p>
          <a:p>
            <a:pPr algn="l"/>
            <a:r>
              <a:rPr lang="en-US" sz="1100" dirty="0"/>
              <a:t>O</a:t>
            </a:r>
          </a:p>
          <a:p>
            <a:pPr algn="l"/>
            <a:r>
              <a:rPr lang="en-US" sz="1100" dirty="0"/>
              <a:t>U</a:t>
            </a:r>
          </a:p>
          <a:p>
            <a:pPr algn="l"/>
            <a:r>
              <a:rPr lang="en-US" sz="1100" dirty="0"/>
              <a:t>D</a:t>
            </a:r>
          </a:p>
          <a:p>
            <a:pPr algn="l"/>
            <a:endParaRPr lang="en-US" sz="1100" dirty="0"/>
          </a:p>
          <a:p>
            <a:pPr algn="l"/>
            <a:r>
              <a:rPr lang="en-US" sz="1100" dirty="0"/>
              <a:t>C</a:t>
            </a:r>
          </a:p>
          <a:p>
            <a:pPr algn="l"/>
            <a:r>
              <a:rPr lang="en-US" sz="1100" dirty="0"/>
              <a:t>O</a:t>
            </a:r>
          </a:p>
          <a:p>
            <a:pPr algn="l"/>
            <a:r>
              <a:rPr lang="en-US" sz="1100" dirty="0"/>
              <a:t>N</a:t>
            </a:r>
          </a:p>
          <a:p>
            <a:pPr algn="l"/>
            <a:r>
              <a:rPr lang="en-US" sz="1100" dirty="0"/>
              <a:t>N</a:t>
            </a:r>
          </a:p>
          <a:p>
            <a:pPr algn="l"/>
            <a:r>
              <a:rPr lang="en-US" sz="1100" dirty="0"/>
              <a:t>E</a:t>
            </a:r>
          </a:p>
          <a:p>
            <a:pPr algn="l"/>
            <a:r>
              <a:rPr lang="en-US" sz="1100" dirty="0"/>
              <a:t>C</a:t>
            </a:r>
          </a:p>
          <a:p>
            <a:pPr algn="l"/>
            <a:r>
              <a:rPr lang="en-US" sz="1100" dirty="0"/>
              <a:t>T</a:t>
            </a:r>
          </a:p>
          <a:p>
            <a:pPr algn="l"/>
            <a:r>
              <a:rPr lang="en-US" sz="1100" dirty="0"/>
              <a:t>I</a:t>
            </a:r>
          </a:p>
          <a:p>
            <a:pPr algn="l"/>
            <a:r>
              <a:rPr lang="en-US" sz="1100" dirty="0"/>
              <a:t>O</a:t>
            </a:r>
          </a:p>
          <a:p>
            <a:pPr algn="l"/>
            <a:r>
              <a:rPr lang="en-US" sz="1100" dirty="0"/>
              <a:t>N</a:t>
            </a:r>
          </a:p>
          <a:p>
            <a:pPr algn="l"/>
            <a:endParaRPr lang="en-US" sz="1100" dirty="0"/>
          </a:p>
          <a:p>
            <a:pPr algn="l"/>
            <a:r>
              <a:rPr lang="en-US" sz="1100" dirty="0"/>
              <a:t>L</a:t>
            </a:r>
          </a:p>
          <a:p>
            <a:pPr algn="l"/>
            <a:r>
              <a:rPr lang="en-US" sz="1100" dirty="0"/>
              <a:t>A</a:t>
            </a:r>
          </a:p>
          <a:p>
            <a:pPr algn="l"/>
            <a:r>
              <a:rPr lang="en-US" sz="1100" dirty="0"/>
              <a:t>Y</a:t>
            </a:r>
          </a:p>
          <a:p>
            <a:pPr algn="l"/>
            <a:r>
              <a:rPr lang="en-US" sz="1100" dirty="0"/>
              <a:t>E</a:t>
            </a:r>
          </a:p>
          <a:p>
            <a:pPr algn="l"/>
            <a:r>
              <a:rPr lang="en-US" sz="1100" dirty="0"/>
              <a:t>R</a:t>
            </a:r>
          </a:p>
          <a:p>
            <a:pPr algn="l"/>
            <a:endParaRPr lang="en-US" sz="1100" dirty="0"/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998A1AA9-AE20-A3D8-1CC1-8A61A3C2592F}"/>
              </a:ext>
            </a:extLst>
          </p:cNvPr>
          <p:cNvSpPr/>
          <p:nvPr/>
        </p:nvSpPr>
        <p:spPr>
          <a:xfrm>
            <a:off x="2197242" y="21588998"/>
            <a:ext cx="691680" cy="357221"/>
          </a:xfrm>
          <a:prstGeom prst="rect">
            <a:avLst/>
          </a:prstGeom>
          <a:gradFill flip="none" rotWithShape="1">
            <a:gsLst>
              <a:gs pos="0">
                <a:srgbClr val="FFB718">
                  <a:tint val="66000"/>
                  <a:satMod val="160000"/>
                </a:srgbClr>
              </a:gs>
              <a:gs pos="50000">
                <a:srgbClr val="FFB718">
                  <a:tint val="44500"/>
                  <a:satMod val="160000"/>
                </a:srgbClr>
              </a:gs>
              <a:gs pos="100000">
                <a:srgbClr val="FFB718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200" dirty="0" err="1">
                <a:solidFill>
                  <a:schemeClr val="tx1"/>
                </a:solidFill>
              </a:rPr>
              <a:t>Azcopy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17196FD2-C188-8399-FDC6-0F4C28F381B4}"/>
              </a:ext>
            </a:extLst>
          </p:cNvPr>
          <p:cNvSpPr/>
          <p:nvPr/>
        </p:nvSpPr>
        <p:spPr>
          <a:xfrm>
            <a:off x="2187125" y="23395538"/>
            <a:ext cx="691523" cy="357221"/>
          </a:xfrm>
          <a:prstGeom prst="rect">
            <a:avLst/>
          </a:prstGeom>
          <a:gradFill flip="none" rotWithShape="1">
            <a:gsLst>
              <a:gs pos="0">
                <a:srgbClr val="FFB718">
                  <a:tint val="66000"/>
                  <a:satMod val="160000"/>
                </a:srgbClr>
              </a:gs>
              <a:gs pos="50000">
                <a:srgbClr val="FFB718">
                  <a:tint val="44500"/>
                  <a:satMod val="160000"/>
                </a:srgbClr>
              </a:gs>
              <a:gs pos="100000">
                <a:srgbClr val="FFB718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200" dirty="0" err="1">
                <a:solidFill>
                  <a:schemeClr val="tx1"/>
                </a:solidFill>
              </a:rPr>
              <a:t>GsUtil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32589068-F044-779E-F918-2B0D7DF3E9AB}"/>
              </a:ext>
            </a:extLst>
          </p:cNvPr>
          <p:cNvSpPr/>
          <p:nvPr/>
        </p:nvSpPr>
        <p:spPr>
          <a:xfrm>
            <a:off x="2204084" y="19921168"/>
            <a:ext cx="691524" cy="357219"/>
          </a:xfrm>
          <a:prstGeom prst="rect">
            <a:avLst/>
          </a:prstGeom>
          <a:gradFill flip="none" rotWithShape="1">
            <a:gsLst>
              <a:gs pos="0">
                <a:srgbClr val="FFB718">
                  <a:tint val="66000"/>
                  <a:satMod val="160000"/>
                </a:srgbClr>
              </a:gs>
              <a:gs pos="50000">
                <a:srgbClr val="FFB718">
                  <a:tint val="44500"/>
                  <a:satMod val="160000"/>
                </a:srgbClr>
              </a:gs>
              <a:gs pos="100000">
                <a:srgbClr val="FFB718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sz="1200" dirty="0" err="1">
                <a:solidFill>
                  <a:schemeClr val="tx1"/>
                </a:solidFill>
              </a:rPr>
              <a:t>Rclone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D5C09032-C263-97AA-6584-614280ECF6C8}"/>
              </a:ext>
            </a:extLst>
          </p:cNvPr>
          <p:cNvSpPr/>
          <p:nvPr/>
        </p:nvSpPr>
        <p:spPr>
          <a:xfrm>
            <a:off x="1322250" y="25005142"/>
            <a:ext cx="8736131" cy="1249666"/>
          </a:xfrm>
          <a:prstGeom prst="rect">
            <a:avLst/>
          </a:prstGeom>
          <a:pattFill prst="lt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endParaRPr lang="en-US" sz="1800" dirty="0"/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80FC0534-60C0-BF3A-F31D-A7E335C74930}"/>
              </a:ext>
            </a:extLst>
          </p:cNvPr>
          <p:cNvSpPr txBox="1"/>
          <p:nvPr/>
        </p:nvSpPr>
        <p:spPr>
          <a:xfrm>
            <a:off x="3634500" y="25017604"/>
            <a:ext cx="4275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Store Analysis + VCS Elaboration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65AFEF44-277C-0A04-8E43-E07665E956BB}"/>
              </a:ext>
            </a:extLst>
          </p:cNvPr>
          <p:cNvSpPr txBox="1"/>
          <p:nvPr/>
        </p:nvSpPr>
        <p:spPr>
          <a:xfrm>
            <a:off x="7473636" y="20300825"/>
            <a:ext cx="12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VCS Cloud DB</a:t>
            </a:r>
          </a:p>
        </p:txBody>
      </p:sp>
      <p:sp>
        <p:nvSpPr>
          <p:cNvPr id="268" name="Right Brace 267">
            <a:extLst>
              <a:ext uri="{FF2B5EF4-FFF2-40B4-BE49-F238E27FC236}">
                <a16:creationId xmlns:a16="http://schemas.microsoft.com/office/drawing/2014/main" id="{2F836951-0CD7-B812-AAD2-9751568D5F4A}"/>
              </a:ext>
            </a:extLst>
          </p:cNvPr>
          <p:cNvSpPr/>
          <p:nvPr/>
        </p:nvSpPr>
        <p:spPr>
          <a:xfrm>
            <a:off x="7136206" y="21053718"/>
            <a:ext cx="421680" cy="207995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D16403F8-BBE5-17C6-A0C5-F8DE469807FC}"/>
              </a:ext>
            </a:extLst>
          </p:cNvPr>
          <p:cNvSpPr txBox="1"/>
          <p:nvPr/>
        </p:nvSpPr>
        <p:spPr>
          <a:xfrm>
            <a:off x="6294111" y="21775048"/>
            <a:ext cx="11634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dirty="0"/>
              <a:t>VCS Reusable Artifacts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C71D060B-BAEC-BE09-B370-BE9F430D2F83}"/>
              </a:ext>
            </a:extLst>
          </p:cNvPr>
          <p:cNvSpPr/>
          <p:nvPr/>
        </p:nvSpPr>
        <p:spPr>
          <a:xfrm>
            <a:off x="1447932" y="25468393"/>
            <a:ext cx="1796885" cy="4984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4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</a:gra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1400" dirty="0"/>
              <a:t> Cache set up from cloud Store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8B6BD610-01CD-E984-9477-03D60D03ED6D}"/>
              </a:ext>
            </a:extLst>
          </p:cNvPr>
          <p:cNvSpPr txBox="1"/>
          <p:nvPr/>
        </p:nvSpPr>
        <p:spPr>
          <a:xfrm>
            <a:off x="3212652" y="25576631"/>
            <a:ext cx="496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+</a:t>
            </a: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97AF3404-7801-9C73-CB9A-70DDF2FF195D}"/>
              </a:ext>
            </a:extLst>
          </p:cNvPr>
          <p:cNvSpPr/>
          <p:nvPr/>
        </p:nvSpPr>
        <p:spPr>
          <a:xfrm>
            <a:off x="3602335" y="25450966"/>
            <a:ext cx="1796886" cy="53311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4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</a:gra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1400" dirty="0"/>
              <a:t>Newly generated compile artifacts</a:t>
            </a: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ACA55FFF-E6AB-9DFD-B2BE-321AC5CD1DF1}"/>
              </a:ext>
            </a:extLst>
          </p:cNvPr>
          <p:cNvSpPr/>
          <p:nvPr/>
        </p:nvSpPr>
        <p:spPr>
          <a:xfrm>
            <a:off x="5814188" y="25475341"/>
            <a:ext cx="1796886" cy="50902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1400" dirty="0"/>
              <a:t>Downloaded re-usable artifacts.</a:t>
            </a:r>
          </a:p>
        </p:txBody>
      </p:sp>
      <p:sp>
        <p:nvSpPr>
          <p:cNvPr id="280" name="Arrow: Right 279">
            <a:extLst>
              <a:ext uri="{FF2B5EF4-FFF2-40B4-BE49-F238E27FC236}">
                <a16:creationId xmlns:a16="http://schemas.microsoft.com/office/drawing/2014/main" id="{CDC1800F-DC7B-7EE8-F670-06A4C4E7B84E}"/>
              </a:ext>
            </a:extLst>
          </p:cNvPr>
          <p:cNvSpPr/>
          <p:nvPr/>
        </p:nvSpPr>
        <p:spPr>
          <a:xfrm>
            <a:off x="10117186" y="25573794"/>
            <a:ext cx="435289" cy="14260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800"/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4D519B0F-E5A8-7882-5367-EEEC56E40121}"/>
              </a:ext>
            </a:extLst>
          </p:cNvPr>
          <p:cNvSpPr/>
          <p:nvPr/>
        </p:nvSpPr>
        <p:spPr>
          <a:xfrm>
            <a:off x="10597118" y="24977924"/>
            <a:ext cx="1322234" cy="127688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4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1800" dirty="0"/>
              <a:t>Simulation Executable</a:t>
            </a:r>
          </a:p>
          <a:p>
            <a:pPr algn="l"/>
            <a:r>
              <a:rPr lang="en-US" sz="1800" dirty="0"/>
              <a:t>(</a:t>
            </a:r>
            <a:r>
              <a:rPr lang="en-US" sz="1800" dirty="0" err="1"/>
              <a:t>Simv</a:t>
            </a:r>
            <a:r>
              <a:rPr lang="en-US" sz="1800" dirty="0"/>
              <a:t>)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A111BB83-ACC9-4FC8-67D2-D82E42C0156D}"/>
              </a:ext>
            </a:extLst>
          </p:cNvPr>
          <p:cNvSpPr txBox="1"/>
          <p:nvPr/>
        </p:nvSpPr>
        <p:spPr>
          <a:xfrm>
            <a:off x="5439163" y="25548604"/>
            <a:ext cx="496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+</a:t>
            </a:r>
          </a:p>
        </p:txBody>
      </p:sp>
      <p:sp>
        <p:nvSpPr>
          <p:cNvPr id="287" name="Arrow: Right 286">
            <a:extLst>
              <a:ext uri="{FF2B5EF4-FFF2-40B4-BE49-F238E27FC236}">
                <a16:creationId xmlns:a16="http://schemas.microsoft.com/office/drawing/2014/main" id="{97F4CE47-DE35-D3B2-FFE8-8BB55B46CA78}"/>
              </a:ext>
            </a:extLst>
          </p:cNvPr>
          <p:cNvSpPr/>
          <p:nvPr/>
        </p:nvSpPr>
        <p:spPr>
          <a:xfrm>
            <a:off x="7861654" y="25682223"/>
            <a:ext cx="435289" cy="14260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8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65DE2B-0C27-F23D-1528-130F04BBB673}"/>
              </a:ext>
            </a:extLst>
          </p:cNvPr>
          <p:cNvSpPr/>
          <p:nvPr/>
        </p:nvSpPr>
        <p:spPr>
          <a:xfrm>
            <a:off x="8372065" y="25515497"/>
            <a:ext cx="1453189" cy="49031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4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</a:gra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1400" dirty="0"/>
              <a:t>Stitch Phase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434865E-759A-9F6B-F17E-30C42BA42D96}"/>
              </a:ext>
            </a:extLst>
          </p:cNvPr>
          <p:cNvCxnSpPr>
            <a:cxnSpLocks/>
          </p:cNvCxnSpPr>
          <p:nvPr/>
        </p:nvCxnSpPr>
        <p:spPr>
          <a:xfrm>
            <a:off x="4154905" y="20690118"/>
            <a:ext cx="339154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DEECFB4-610A-4F9E-154B-9C0160085563}"/>
              </a:ext>
            </a:extLst>
          </p:cNvPr>
          <p:cNvCxnSpPr/>
          <p:nvPr/>
        </p:nvCxnSpPr>
        <p:spPr>
          <a:xfrm>
            <a:off x="1963580" y="23822816"/>
            <a:ext cx="0" cy="115510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lowchart: Summing Junction 127">
            <a:extLst>
              <a:ext uri="{FF2B5EF4-FFF2-40B4-BE49-F238E27FC236}">
                <a16:creationId xmlns:a16="http://schemas.microsoft.com/office/drawing/2014/main" id="{1F377FD9-3F17-7F48-FC77-41EE9A80B7CE}"/>
              </a:ext>
            </a:extLst>
          </p:cNvPr>
          <p:cNvSpPr/>
          <p:nvPr/>
        </p:nvSpPr>
        <p:spPr>
          <a:xfrm>
            <a:off x="3804198" y="21462811"/>
            <a:ext cx="612648" cy="612648"/>
          </a:xfrm>
          <a:prstGeom prst="flowChartSummingJuncti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94A6EBBA-CA68-BB11-65A0-BFB1D3C18C91}"/>
              </a:ext>
            </a:extLst>
          </p:cNvPr>
          <p:cNvCxnSpPr/>
          <p:nvPr/>
        </p:nvCxnSpPr>
        <p:spPr>
          <a:xfrm>
            <a:off x="4154905" y="20690118"/>
            <a:ext cx="0" cy="7112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A9750518-89F8-5DDE-92C2-407BD89B7232}"/>
              </a:ext>
            </a:extLst>
          </p:cNvPr>
          <p:cNvSpPr txBox="1"/>
          <p:nvPr/>
        </p:nvSpPr>
        <p:spPr>
          <a:xfrm>
            <a:off x="2598820" y="23842335"/>
            <a:ext cx="6513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VCS will download applicable seed  from cloud store &amp; setup local cache.</a:t>
            </a:r>
          </a:p>
          <a:p>
            <a:r>
              <a:rPr lang="en-US" sz="1200" dirty="0"/>
              <a:t>VCS will download relevant artifacts whose signature matches with artifacts of current compile. </a:t>
            </a:r>
          </a:p>
          <a:p>
            <a:r>
              <a:rPr lang="en-US" sz="1200" dirty="0"/>
              <a:t>VCS will upload newly compiled artifacts back to cloud store for future re-use &amp; update VCS cloud Db .</a:t>
            </a:r>
          </a:p>
          <a:p>
            <a:r>
              <a:rPr lang="en-US" sz="1200" dirty="0"/>
              <a:t>VCS will clean up artifacts on cloud store based on Db score</a:t>
            </a:r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A92F6806-5001-74B4-1287-CCA109930E23}"/>
              </a:ext>
            </a:extLst>
          </p:cNvPr>
          <p:cNvCxnSpPr>
            <a:stCxn id="262" idx="3"/>
            <a:endCxn id="128" idx="1"/>
          </p:cNvCxnSpPr>
          <p:nvPr/>
        </p:nvCxnSpPr>
        <p:spPr>
          <a:xfrm>
            <a:off x="2895608" y="20099778"/>
            <a:ext cx="998310" cy="1452753"/>
          </a:xfrm>
          <a:prstGeom prst="straightConnector1">
            <a:avLst/>
          </a:prstGeom>
          <a:ln w="190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075F9049-9FA0-F557-34FA-5DC137E98D11}"/>
              </a:ext>
            </a:extLst>
          </p:cNvPr>
          <p:cNvCxnSpPr>
            <a:stCxn id="260" idx="3"/>
            <a:endCxn id="128" idx="2"/>
          </p:cNvCxnSpPr>
          <p:nvPr/>
        </p:nvCxnSpPr>
        <p:spPr>
          <a:xfrm>
            <a:off x="2888922" y="21767609"/>
            <a:ext cx="915276" cy="1526"/>
          </a:xfrm>
          <a:prstGeom prst="straightConnector1">
            <a:avLst/>
          </a:prstGeom>
          <a:ln w="190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7AC84B0B-805A-6A28-10B5-D6C24B106F20}"/>
              </a:ext>
            </a:extLst>
          </p:cNvPr>
          <p:cNvCxnSpPr>
            <a:endCxn id="128" idx="3"/>
          </p:cNvCxnSpPr>
          <p:nvPr/>
        </p:nvCxnSpPr>
        <p:spPr>
          <a:xfrm flipV="1">
            <a:off x="2895608" y="21985739"/>
            <a:ext cx="998310" cy="1474520"/>
          </a:xfrm>
          <a:prstGeom prst="straightConnector1">
            <a:avLst/>
          </a:prstGeom>
          <a:ln w="190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ylinder 152">
            <a:extLst>
              <a:ext uri="{FF2B5EF4-FFF2-40B4-BE49-F238E27FC236}">
                <a16:creationId xmlns:a16="http://schemas.microsoft.com/office/drawing/2014/main" id="{7761AEDE-5B72-FB5C-6D63-FB23299795A5}"/>
              </a:ext>
            </a:extLst>
          </p:cNvPr>
          <p:cNvSpPr/>
          <p:nvPr/>
        </p:nvSpPr>
        <p:spPr>
          <a:xfrm rot="10800000" flipH="1" flipV="1">
            <a:off x="7585484" y="22051126"/>
            <a:ext cx="392901" cy="252338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ED2FE390-695D-6732-1562-3FEAAB66B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1087" y="19006460"/>
            <a:ext cx="10209728" cy="768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ylinder 2">
            <a:extLst>
              <a:ext uri="{FF2B5EF4-FFF2-40B4-BE49-F238E27FC236}">
                <a16:creationId xmlns:a16="http://schemas.microsoft.com/office/drawing/2014/main" id="{6203EFF3-D9C6-6DD8-304D-4A4A7FF370C5}"/>
              </a:ext>
            </a:extLst>
          </p:cNvPr>
          <p:cNvSpPr/>
          <p:nvPr/>
        </p:nvSpPr>
        <p:spPr>
          <a:xfrm rot="10800000" flipH="1" flipV="1">
            <a:off x="7585484" y="20572371"/>
            <a:ext cx="392901" cy="252338"/>
          </a:xfrm>
          <a:prstGeom prst="can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76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1536E7C-82A0-A919-098A-F143C453F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305" y="7218556"/>
            <a:ext cx="7279281" cy="504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8CCEF6FC-51D0-C956-3870-F20AE825AC8E}"/>
              </a:ext>
            </a:extLst>
          </p:cNvPr>
          <p:cNvSpPr/>
          <p:nvPr/>
        </p:nvSpPr>
        <p:spPr>
          <a:xfrm>
            <a:off x="8372065" y="12424568"/>
            <a:ext cx="5600606" cy="9707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Processing HIGH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59C3D42-A260-9DF6-AB37-F2979A322C62}"/>
              </a:ext>
            </a:extLst>
          </p:cNvPr>
          <p:cNvSpPr/>
          <p:nvPr/>
        </p:nvSpPr>
        <p:spPr>
          <a:xfrm>
            <a:off x="8372065" y="13484298"/>
            <a:ext cx="5600606" cy="9707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Storage HIGH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B158138-6ADB-151D-3E30-323964404526}"/>
              </a:ext>
            </a:extLst>
          </p:cNvPr>
          <p:cNvSpPr/>
          <p:nvPr/>
        </p:nvSpPr>
        <p:spPr>
          <a:xfrm>
            <a:off x="8345706" y="14565903"/>
            <a:ext cx="5600606" cy="97073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Sharing LOW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DD774E6D-C0FD-4B4A-E4C9-59AA81DEAA43}"/>
              </a:ext>
            </a:extLst>
          </p:cNvPr>
          <p:cNvGrpSpPr/>
          <p:nvPr/>
        </p:nvGrpSpPr>
        <p:grpSpPr>
          <a:xfrm>
            <a:off x="20260687" y="5588295"/>
            <a:ext cx="9228517" cy="10996862"/>
            <a:chOff x="17256229" y="5588295"/>
            <a:chExt cx="9228517" cy="10996862"/>
          </a:xfrm>
        </p:grpSpPr>
        <p:graphicFrame>
          <p:nvGraphicFramePr>
            <p:cNvPr id="136" name="Diagram 135">
              <a:extLst>
                <a:ext uri="{FF2B5EF4-FFF2-40B4-BE49-F238E27FC236}">
                  <a16:creationId xmlns:a16="http://schemas.microsoft.com/office/drawing/2014/main" id="{5E339388-98AA-7B16-85A5-75A9D478DA6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59996882"/>
                </p:ext>
              </p:extLst>
            </p:nvPr>
          </p:nvGraphicFramePr>
          <p:xfrm>
            <a:off x="17256229" y="10787375"/>
            <a:ext cx="9228517" cy="579778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AC9CB2FD-B06F-7856-68AF-79B075585DA6}"/>
                </a:ext>
              </a:extLst>
            </p:cNvPr>
            <p:cNvGrpSpPr/>
            <p:nvPr/>
          </p:nvGrpSpPr>
          <p:grpSpPr>
            <a:xfrm>
              <a:off x="19002091" y="5588295"/>
              <a:ext cx="6560456" cy="6560456"/>
              <a:chOff x="19002091" y="5588295"/>
              <a:chExt cx="6560456" cy="6560456"/>
            </a:xfrm>
          </p:grpSpPr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40B77BCF-3889-4E7F-DE39-685FBBD3465A}"/>
                  </a:ext>
                </a:extLst>
              </p:cNvPr>
              <p:cNvGrpSpPr/>
              <p:nvPr/>
            </p:nvGrpSpPr>
            <p:grpSpPr>
              <a:xfrm>
                <a:off x="19002091" y="5588295"/>
                <a:ext cx="6560456" cy="6560456"/>
                <a:chOff x="18811863" y="5457207"/>
                <a:chExt cx="6560456" cy="6560456"/>
              </a:xfrm>
            </p:grpSpPr>
            <p:pic>
              <p:nvPicPr>
                <p:cNvPr id="63" name="Graphic 62" descr="Cloud outline">
                  <a:extLst>
                    <a:ext uri="{FF2B5EF4-FFF2-40B4-BE49-F238E27FC236}">
                      <a16:creationId xmlns:a16="http://schemas.microsoft.com/office/drawing/2014/main" id="{936BC404-301A-C107-D367-BC50B8A9BE6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811863" y="5457207"/>
                  <a:ext cx="6560456" cy="6560456"/>
                </a:xfrm>
                <a:prstGeom prst="rect">
                  <a:avLst/>
                </a:prstGeom>
              </p:spPr>
            </p:pic>
            <p:sp>
              <p:nvSpPr>
                <p:cNvPr id="129" name="TextBox 128">
                  <a:extLst>
                    <a:ext uri="{FF2B5EF4-FFF2-40B4-BE49-F238E27FC236}">
                      <a16:creationId xmlns:a16="http://schemas.microsoft.com/office/drawing/2014/main" id="{BCE67D7B-105E-3C7F-293D-4FE9DFEAFBEA}"/>
                    </a:ext>
                  </a:extLst>
                </p:cNvPr>
                <p:cNvSpPr txBox="1"/>
                <p:nvPr/>
              </p:nvSpPr>
              <p:spPr>
                <a:xfrm>
                  <a:off x="20939650" y="8082882"/>
                  <a:ext cx="2304881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>
                      <a:solidFill>
                        <a:schemeClr val="accent1">
                          <a:lumMod val="75000"/>
                        </a:schemeClr>
                      </a:solidFill>
                    </a:rPr>
                    <a:t>VCS Store</a:t>
                  </a:r>
                </a:p>
              </p:txBody>
            </p:sp>
          </p:grpSp>
          <p:cxnSp>
            <p:nvCxnSpPr>
              <p:cNvPr id="134" name="Straight Arrow Connector 133">
                <a:extLst>
                  <a:ext uri="{FF2B5EF4-FFF2-40B4-BE49-F238E27FC236}">
                    <a16:creationId xmlns:a16="http://schemas.microsoft.com/office/drawing/2014/main" id="{CADFAD4F-BFBA-27F1-8072-8AFBC7399FE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9002091" y="10218888"/>
                <a:ext cx="984080" cy="1229398"/>
              </a:xfrm>
              <a:prstGeom prst="straightConnector1">
                <a:avLst/>
              </a:prstGeom>
              <a:ln w="2476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Arrow Connector 138">
                <a:extLst>
                  <a:ext uri="{FF2B5EF4-FFF2-40B4-BE49-F238E27FC236}">
                    <a16:creationId xmlns:a16="http://schemas.microsoft.com/office/drawing/2014/main" id="{5217215A-B070-6916-4EDA-06BE175145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70271" y="10386646"/>
                <a:ext cx="0" cy="1214951"/>
              </a:xfrm>
              <a:prstGeom prst="straightConnector1">
                <a:avLst/>
              </a:prstGeom>
              <a:ln w="2476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>
                <a:extLst>
                  <a:ext uri="{FF2B5EF4-FFF2-40B4-BE49-F238E27FC236}">
                    <a16:creationId xmlns:a16="http://schemas.microsoft.com/office/drawing/2014/main" id="{3179BDB4-E84F-678D-5384-71B49B74D5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59771" y="10481378"/>
                <a:ext cx="698647" cy="1120219"/>
              </a:xfrm>
              <a:prstGeom prst="straightConnector1">
                <a:avLst/>
              </a:prstGeom>
              <a:ln w="2476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5" name="Text Placeholder 266">
            <a:extLst>
              <a:ext uri="{FF2B5EF4-FFF2-40B4-BE49-F238E27FC236}">
                <a16:creationId xmlns:a16="http://schemas.microsoft.com/office/drawing/2014/main" id="{C9AE6B4A-D727-2D92-F990-21D5991592E1}"/>
              </a:ext>
            </a:extLst>
          </p:cNvPr>
          <p:cNvSpPr txBox="1">
            <a:spLocks/>
          </p:cNvSpPr>
          <p:nvPr/>
        </p:nvSpPr>
        <p:spPr>
          <a:xfrm>
            <a:off x="15279159" y="7078979"/>
            <a:ext cx="4839182" cy="9870089"/>
          </a:xfrm>
          <a:prstGeom prst="rect">
            <a:avLst/>
          </a:prstGeom>
        </p:spPr>
        <p:txBody>
          <a:bodyPr wrap="square" lIns="223877" tIns="223877" rIns="223877" bIns="223877" anchor="t">
            <a:spAutoFit/>
          </a:bodyPr>
          <a:lstStyle>
            <a:lvl1pPr marL="0" indent="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1455191" indent="-559688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2014879" indent="-559688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630537" indent="-615658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3078288" indent="-447751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rebuchet MS"/>
              </a:rPr>
              <a:t>Central Repository of Elaborated data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Trebuchet M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rebuchet MS"/>
              </a:rPr>
              <a:t>Every elaboration checks what it can reuse from the store ensuring maximum reuse without complicated setups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Trebuchet M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Trebuchet MS"/>
              </a:rPr>
              <a:t>Cloud Support for efficient sharing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Trebuchet MS"/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92ADDF3E-F891-314A-7AD8-736D054A77B7}"/>
              </a:ext>
            </a:extLst>
          </p:cNvPr>
          <p:cNvSpPr/>
          <p:nvPr/>
        </p:nvSpPr>
        <p:spPr>
          <a:xfrm>
            <a:off x="10926109" y="34673212"/>
            <a:ext cx="941307" cy="1774537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25897339-EA6C-A40C-EE01-4EDD25C61A8D}"/>
              </a:ext>
            </a:extLst>
          </p:cNvPr>
          <p:cNvSpPr txBox="1"/>
          <p:nvPr/>
        </p:nvSpPr>
        <p:spPr>
          <a:xfrm>
            <a:off x="11422881" y="35221803"/>
            <a:ext cx="120040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cs typeface="Arial"/>
              </a:rPr>
              <a:t>3X </a:t>
            </a:r>
            <a:endParaRPr lang="en-US" dirty="0">
              <a:cs typeface="Arial"/>
            </a:endParaRPr>
          </a:p>
          <a:p>
            <a:pPr algn="ctr"/>
            <a:r>
              <a:rPr lang="en-US" sz="2000" dirty="0">
                <a:cs typeface="Arial"/>
              </a:rPr>
              <a:t>savings</a:t>
            </a:r>
            <a:endParaRPr lang="en-US" dirty="0">
              <a:cs typeface="Arial"/>
            </a:endParaRP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A8F96F8B-DA4B-174D-10B9-37A29ACFD87C}"/>
              </a:ext>
            </a:extLst>
          </p:cNvPr>
          <p:cNvSpPr txBox="1"/>
          <p:nvPr/>
        </p:nvSpPr>
        <p:spPr>
          <a:xfrm>
            <a:off x="2925130" y="37858515"/>
            <a:ext cx="45849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* For one design , one user per month Source: AWS Pricing Calculator</a:t>
            </a:r>
          </a:p>
        </p:txBody>
      </p:sp>
      <p:graphicFrame>
        <p:nvGraphicFramePr>
          <p:cNvPr id="283" name="Chart 282">
            <a:extLst>
              <a:ext uri="{FF2B5EF4-FFF2-40B4-BE49-F238E27FC236}">
                <a16:creationId xmlns:a16="http://schemas.microsoft.com/office/drawing/2014/main" id="{06681FA4-EABF-90E5-4EDB-DC4EF70C91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1022528"/>
              </p:ext>
            </p:extLst>
          </p:nvPr>
        </p:nvGraphicFramePr>
        <p:xfrm>
          <a:off x="1594887" y="29382798"/>
          <a:ext cx="11626972" cy="3578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284" name="TextBox 283">
            <a:extLst>
              <a:ext uri="{FF2B5EF4-FFF2-40B4-BE49-F238E27FC236}">
                <a16:creationId xmlns:a16="http://schemas.microsoft.com/office/drawing/2014/main" id="{D1907C2E-6025-2AA0-22F4-B3E559A4AAB3}"/>
              </a:ext>
            </a:extLst>
          </p:cNvPr>
          <p:cNvSpPr txBox="1"/>
          <p:nvPr/>
        </p:nvSpPr>
        <p:spPr>
          <a:xfrm>
            <a:off x="11293412" y="30605743"/>
            <a:ext cx="120040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cs typeface="Arial"/>
              </a:rPr>
              <a:t>2X </a:t>
            </a:r>
            <a:endParaRPr lang="en-US" dirty="0">
              <a:cs typeface="Arial"/>
            </a:endParaRPr>
          </a:p>
          <a:p>
            <a:pPr algn="ctr"/>
            <a:r>
              <a:rPr lang="en-US" sz="2000" dirty="0">
                <a:cs typeface="Arial"/>
              </a:rPr>
              <a:t>savings</a:t>
            </a:r>
            <a:endParaRPr lang="en-US" dirty="0">
              <a:cs typeface="Arial"/>
            </a:endParaRPr>
          </a:p>
        </p:txBody>
      </p:sp>
      <p:sp>
        <p:nvSpPr>
          <p:cNvPr id="285" name="Right Brace 284">
            <a:extLst>
              <a:ext uri="{FF2B5EF4-FFF2-40B4-BE49-F238E27FC236}">
                <a16:creationId xmlns:a16="http://schemas.microsoft.com/office/drawing/2014/main" id="{00099F07-D5BC-27E6-A089-113B5161C218}"/>
              </a:ext>
            </a:extLst>
          </p:cNvPr>
          <p:cNvSpPr/>
          <p:nvPr/>
        </p:nvSpPr>
        <p:spPr>
          <a:xfrm>
            <a:off x="10922971" y="30409531"/>
            <a:ext cx="665576" cy="1120075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CFB238-1B6D-FD88-F699-B3E964AFE203}"/>
              </a:ext>
            </a:extLst>
          </p:cNvPr>
          <p:cNvSpPr txBox="1"/>
          <p:nvPr/>
        </p:nvSpPr>
        <p:spPr>
          <a:xfrm>
            <a:off x="2176377" y="33284159"/>
            <a:ext cx="45849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* For one design , one user per month Source: AWS Pricing Calculator</a:t>
            </a:r>
          </a:p>
        </p:txBody>
      </p: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B6E3B7DF-1E01-18FD-1D28-97D6046F4118}"/>
              </a:ext>
            </a:extLst>
          </p:cNvPr>
          <p:cNvGrpSpPr/>
          <p:nvPr/>
        </p:nvGrpSpPr>
        <p:grpSpPr>
          <a:xfrm>
            <a:off x="16108141" y="30969568"/>
            <a:ext cx="11990695" cy="6785774"/>
            <a:chOff x="15911929" y="29699255"/>
            <a:chExt cx="9482078" cy="5799139"/>
          </a:xfrm>
        </p:grpSpPr>
        <p:graphicFrame>
          <p:nvGraphicFramePr>
            <p:cNvPr id="156" name="Diagram 155">
              <a:extLst>
                <a:ext uri="{FF2B5EF4-FFF2-40B4-BE49-F238E27FC236}">
                  <a16:creationId xmlns:a16="http://schemas.microsoft.com/office/drawing/2014/main" id="{6AFB2043-4837-C29C-48A2-6AC558C8614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01692187"/>
                </p:ext>
              </p:extLst>
            </p:nvPr>
          </p:nvGraphicFramePr>
          <p:xfrm>
            <a:off x="15911929" y="29877266"/>
            <a:ext cx="9482078" cy="54650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5" r:lo="rId16" r:qs="rId17" r:cs="rId18"/>
            </a:graphicData>
          </a:graphic>
        </p:graphicFrame>
        <p:pic>
          <p:nvPicPr>
            <p:cNvPr id="1024" name="Graphic 1023" descr="Badge Tick1 with solid fill">
              <a:extLst>
                <a:ext uri="{FF2B5EF4-FFF2-40B4-BE49-F238E27FC236}">
                  <a16:creationId xmlns:a16="http://schemas.microsoft.com/office/drawing/2014/main" id="{A4D1591A-DA79-9D6F-03BC-7EAA1FFA48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7051769" y="29699255"/>
              <a:ext cx="1483763" cy="1483763"/>
            </a:xfrm>
            <a:prstGeom prst="rect">
              <a:avLst/>
            </a:prstGeom>
          </p:spPr>
        </p:pic>
        <p:pic>
          <p:nvPicPr>
            <p:cNvPr id="1027" name="Graphic 1026" descr="Badge Tick1 with solid fill">
              <a:extLst>
                <a:ext uri="{FF2B5EF4-FFF2-40B4-BE49-F238E27FC236}">
                  <a16:creationId xmlns:a16="http://schemas.microsoft.com/office/drawing/2014/main" id="{BB8372E2-3B7D-ECED-81F3-70EDD88357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7051769" y="31126013"/>
              <a:ext cx="1483763" cy="1483763"/>
            </a:xfrm>
            <a:prstGeom prst="rect">
              <a:avLst/>
            </a:prstGeom>
          </p:spPr>
        </p:pic>
        <p:pic>
          <p:nvPicPr>
            <p:cNvPr id="1028" name="Graphic 1027" descr="Badge Tick1 with solid fill">
              <a:extLst>
                <a:ext uri="{FF2B5EF4-FFF2-40B4-BE49-F238E27FC236}">
                  <a16:creationId xmlns:a16="http://schemas.microsoft.com/office/drawing/2014/main" id="{F1C61BFB-B0F3-287D-1DBC-C793B552F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7009847" y="32609776"/>
              <a:ext cx="1483763" cy="1483763"/>
            </a:xfrm>
            <a:prstGeom prst="rect">
              <a:avLst/>
            </a:prstGeom>
          </p:spPr>
        </p:pic>
        <p:pic>
          <p:nvPicPr>
            <p:cNvPr id="1029" name="Graphic 1028" descr="Badge Tick1 with solid fill">
              <a:extLst>
                <a:ext uri="{FF2B5EF4-FFF2-40B4-BE49-F238E27FC236}">
                  <a16:creationId xmlns:a16="http://schemas.microsoft.com/office/drawing/2014/main" id="{227A7CDF-E0C6-A340-122E-5D9011B572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7030808" y="34014631"/>
              <a:ext cx="1483763" cy="1483763"/>
            </a:xfrm>
            <a:prstGeom prst="rect">
              <a:avLst/>
            </a:prstGeom>
          </p:spPr>
        </p:pic>
      </p:grp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51A8C039-D380-9560-E52E-B1D88FCE3611}"/>
              </a:ext>
            </a:extLst>
          </p:cNvPr>
          <p:cNvSpPr/>
          <p:nvPr/>
        </p:nvSpPr>
        <p:spPr>
          <a:xfrm>
            <a:off x="15530948" y="28813479"/>
            <a:ext cx="12454613" cy="2771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vcs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–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vcs_store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=STORE_URL  …</a:t>
            </a:r>
          </a:p>
          <a:p>
            <a:pPr algn="l"/>
            <a:endParaRPr lang="en-US" sz="3600" dirty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  <a:p>
            <a:pPr marL="0" lvl="1" indent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The Store URL is based on the storage you plan to use. For example:</a:t>
            </a:r>
          </a:p>
          <a:p>
            <a:pPr marL="0" lvl="2" indent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For NFS Storage, the URL would be   -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vcs_store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=file:/some/nfs/area/ </a:t>
            </a:r>
          </a:p>
          <a:p>
            <a:pPr marL="0" lvl="2" indent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For GCS, the URL would be   -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vcs_store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=gs://bucket/project</a:t>
            </a:r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36" name="Rectangle: Top Corners One Rounded and One Snipped 1035">
            <a:extLst>
              <a:ext uri="{FF2B5EF4-FFF2-40B4-BE49-F238E27FC236}">
                <a16:creationId xmlns:a16="http://schemas.microsoft.com/office/drawing/2014/main" id="{47CCB947-5290-DEE1-4AF2-756A5BD171E1}"/>
              </a:ext>
            </a:extLst>
          </p:cNvPr>
          <p:cNvSpPr/>
          <p:nvPr/>
        </p:nvSpPr>
        <p:spPr>
          <a:xfrm>
            <a:off x="22990629" y="19027541"/>
            <a:ext cx="1475362" cy="1544830"/>
          </a:xfrm>
          <a:prstGeom prst="snipRoundRect">
            <a:avLst>
              <a:gd name="adj1" fmla="val 0"/>
              <a:gd name="adj2" fmla="val 2157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Grotesque Light" panose="020B0604020202020204" pitchFamily="34" charset="0"/>
              </a:rPr>
              <a:t>Check Storage Specific Connection Parameters</a:t>
            </a:r>
          </a:p>
        </p:txBody>
      </p:sp>
      <p:cxnSp>
        <p:nvCxnSpPr>
          <p:cNvPr id="1041" name="Connector: Curved 1040">
            <a:extLst>
              <a:ext uri="{FF2B5EF4-FFF2-40B4-BE49-F238E27FC236}">
                <a16:creationId xmlns:a16="http://schemas.microsoft.com/office/drawing/2014/main" id="{B1EBD0C8-05C8-CC9F-861B-160FD56CC4E1}"/>
              </a:ext>
            </a:extLst>
          </p:cNvPr>
          <p:cNvCxnSpPr/>
          <p:nvPr/>
        </p:nvCxnSpPr>
        <p:spPr>
          <a:xfrm flipV="1">
            <a:off x="22006549" y="19921168"/>
            <a:ext cx="891551" cy="37965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Top Corners One Rounded and One Snipped 4">
            <a:extLst>
              <a:ext uri="{FF2B5EF4-FFF2-40B4-BE49-F238E27FC236}">
                <a16:creationId xmlns:a16="http://schemas.microsoft.com/office/drawing/2014/main" id="{9DFD71E2-9B2E-A8F2-A385-1CE46FF48DCE}"/>
              </a:ext>
            </a:extLst>
          </p:cNvPr>
          <p:cNvSpPr/>
          <p:nvPr/>
        </p:nvSpPr>
        <p:spPr>
          <a:xfrm>
            <a:off x="18122901" y="23752758"/>
            <a:ext cx="1249942" cy="1126779"/>
          </a:xfrm>
          <a:prstGeom prst="snipRoundRect">
            <a:avLst>
              <a:gd name="adj1" fmla="val 0"/>
              <a:gd name="adj2" fmla="val 2157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Grotesque Light" panose="020B0604020202020204" pitchFamily="34" charset="0"/>
              </a:rPr>
              <a:t>Use Parallel Cores </a:t>
            </a:r>
          </a:p>
        </p:txBody>
      </p: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19A07927-30A9-9C1D-F5F6-63A29086932F}"/>
              </a:ext>
            </a:extLst>
          </p:cNvPr>
          <p:cNvCxnSpPr>
            <a:cxnSpLocks/>
          </p:cNvCxnSpPr>
          <p:nvPr/>
        </p:nvCxnSpPr>
        <p:spPr>
          <a:xfrm rot="10800000">
            <a:off x="19399349" y="24351916"/>
            <a:ext cx="364529" cy="16042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: Top Corners One Rounded and One Snipped 49">
            <a:extLst>
              <a:ext uri="{FF2B5EF4-FFF2-40B4-BE49-F238E27FC236}">
                <a16:creationId xmlns:a16="http://schemas.microsoft.com/office/drawing/2014/main" id="{CDFF61C5-612C-FBE1-ED76-31E9B7D39153}"/>
              </a:ext>
            </a:extLst>
          </p:cNvPr>
          <p:cNvSpPr/>
          <p:nvPr/>
        </p:nvSpPr>
        <p:spPr>
          <a:xfrm>
            <a:off x="22998650" y="21185205"/>
            <a:ext cx="1475362" cy="1544830"/>
          </a:xfrm>
          <a:prstGeom prst="snipRoundRect">
            <a:avLst>
              <a:gd name="adj1" fmla="val 0"/>
              <a:gd name="adj2" fmla="val 2157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Grotesque Light" panose="020B0604020202020204" pitchFamily="34" charset="0"/>
              </a:rPr>
              <a:t>Use AI to decide Partition’s score </a:t>
            </a:r>
            <a:r>
              <a:rPr lang="en-US" sz="1400">
                <a:solidFill>
                  <a:srgbClr val="002060"/>
                </a:solidFill>
                <a:latin typeface="Grotesque Light" panose="020B0604020202020204" pitchFamily="34" charset="0"/>
              </a:rPr>
              <a:t>and cleanup</a:t>
            </a:r>
            <a:endParaRPr lang="en-US" sz="1400" dirty="0">
              <a:solidFill>
                <a:srgbClr val="002060"/>
              </a:solidFill>
              <a:latin typeface="Grotesque Light" panose="020B0604020202020204" pitchFamily="34" charset="0"/>
            </a:endParaRPr>
          </a:p>
        </p:txBody>
      </p:sp>
      <p:cxnSp>
        <p:nvCxnSpPr>
          <p:cNvPr id="52" name="Connector: Curved 51">
            <a:extLst>
              <a:ext uri="{FF2B5EF4-FFF2-40B4-BE49-F238E27FC236}">
                <a16:creationId xmlns:a16="http://schemas.microsoft.com/office/drawing/2014/main" id="{4F61FABD-B561-B877-D94D-DD7C66ABB7B4}"/>
              </a:ext>
            </a:extLst>
          </p:cNvPr>
          <p:cNvCxnSpPr>
            <a:endCxn id="50" idx="1"/>
          </p:cNvCxnSpPr>
          <p:nvPr/>
        </p:nvCxnSpPr>
        <p:spPr>
          <a:xfrm rot="5400000" flipH="1" flipV="1">
            <a:off x="23453452" y="22922647"/>
            <a:ext cx="475491" cy="9026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553</Words>
  <Application>Microsoft Office PowerPoint</Application>
  <PresentationFormat>Custom</PresentationFormat>
  <Paragraphs>106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Grotesque Light</vt:lpstr>
      <vt:lpstr>New York</vt:lpstr>
      <vt:lpstr>Trebuchet MS</vt:lpstr>
      <vt:lpstr>PosterPresentations.com-100CMx140CM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46</cp:revision>
  <dcterms:created xsi:type="dcterms:W3CDTF">2014-08-15T11:56:08Z</dcterms:created>
  <dcterms:modified xsi:type="dcterms:W3CDTF">2023-07-17T11:47:23Z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f75f480-7803-4ee9-bb54-84d0635fdbe7_Enabled">
    <vt:lpwstr>true</vt:lpwstr>
  </property>
  <property fmtid="{D5CDD505-2E9C-101B-9397-08002B2CF9AE}" pid="3" name="MSIP_Label_6f75f480-7803-4ee9-bb54-84d0635fdbe7_SetDate">
    <vt:lpwstr>2022-12-15T11:05:39Z</vt:lpwstr>
  </property>
  <property fmtid="{D5CDD505-2E9C-101B-9397-08002B2CF9AE}" pid="4" name="MSIP_Label_6f75f480-7803-4ee9-bb54-84d0635fdbe7_Method">
    <vt:lpwstr>Privileged</vt:lpwstr>
  </property>
  <property fmtid="{D5CDD505-2E9C-101B-9397-08002B2CF9AE}" pid="5" name="MSIP_Label_6f75f480-7803-4ee9-bb54-84d0635fdbe7_Name">
    <vt:lpwstr>unrestricted</vt:lpwstr>
  </property>
  <property fmtid="{D5CDD505-2E9C-101B-9397-08002B2CF9AE}" pid="6" name="MSIP_Label_6f75f480-7803-4ee9-bb54-84d0635fdbe7_SiteId">
    <vt:lpwstr>38ae3bcd-9579-4fd4-adda-b42e1495d55a</vt:lpwstr>
  </property>
  <property fmtid="{D5CDD505-2E9C-101B-9397-08002B2CF9AE}" pid="7" name="MSIP_Label_6f75f480-7803-4ee9-bb54-84d0635fdbe7_ActionId">
    <vt:lpwstr>140a3bd7-e52c-4f1a-a516-4da2c627b15d</vt:lpwstr>
  </property>
  <property fmtid="{D5CDD505-2E9C-101B-9397-08002B2CF9AE}" pid="8" name="MSIP_Label_6f75f480-7803-4ee9-bb54-84d0635fdbe7_ContentBits">
    <vt:lpwstr>0</vt:lpwstr>
  </property>
  <property fmtid="{D5CDD505-2E9C-101B-9397-08002B2CF9AE}" pid="9" name="Document_Confidentiality">
    <vt:lpwstr>Unrestricted</vt:lpwstr>
  </property>
</Properties>
</file>