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858000" cy="9144000"/>
  <p:custDataLst>
    <p:tags r:id="rId5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7" autoAdjust="0"/>
    <p:restoredTop sz="96357" autoAdjust="0"/>
  </p:normalViewPr>
  <p:slideViewPr>
    <p:cSldViewPr snapToGrid="0" snapToObjects="1">
      <p:cViewPr>
        <p:scale>
          <a:sx n="30" d="100"/>
          <a:sy n="30" d="100"/>
        </p:scale>
        <p:origin x="-804" y="4962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8/19/2023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8/19/2023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 dirty="0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23574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23574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158" y="1645761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xmlns="" id="{9CE8BFFA-17D3-4DF2-B40B-C49C0E6EE7F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09016" y="1302816"/>
            <a:ext cx="6260039" cy="3749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 Placeholder 266">
            <a:extLst>
              <a:ext uri="{FF2B5EF4-FFF2-40B4-BE49-F238E27FC236}">
                <a16:creationId xmlns:a16="http://schemas.microsoft.com/office/drawing/2014/main" xmlns="" id="{BC6A51DF-F61B-44A3-AEB5-23EA3D045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725161"/>
          </a:xfrm>
        </p:spPr>
        <p:txBody>
          <a:bodyPr/>
          <a:lstStyle/>
          <a:p>
            <a:r>
              <a:rPr lang="en-US" dirty="0"/>
              <a:t>Rapidly changing Camera Sensor market - resolution &amp; feature </a:t>
            </a:r>
            <a:r>
              <a:rPr lang="en-US" dirty="0" smtClean="0"/>
              <a:t>upgrade </a:t>
            </a:r>
            <a:r>
              <a:rPr lang="en-US" dirty="0"/>
              <a:t>every 6-8 </a:t>
            </a:r>
            <a:r>
              <a:rPr lang="en-US" dirty="0" smtClean="0"/>
              <a:t>months. Camera Sensor </a:t>
            </a:r>
            <a:r>
              <a:rPr lang="en-US" dirty="0"/>
              <a:t>Pipeline </a:t>
            </a:r>
            <a:r>
              <a:rPr lang="en-US" dirty="0" smtClean="0"/>
              <a:t>includes - </a:t>
            </a:r>
            <a:r>
              <a:rPr lang="en-US" dirty="0"/>
              <a:t>Analog Front, ISP pipeline, High Speed PHY (CSI2 with DPHY/CPHY), CPU Subsystem, 8-10 power </a:t>
            </a:r>
            <a:r>
              <a:rPr lang="en-US" dirty="0" smtClean="0"/>
              <a:t>domains.</a:t>
            </a:r>
            <a:endParaRPr lang="en-US" dirty="0"/>
          </a:p>
          <a:p>
            <a:endParaRPr lang="en-US" dirty="0"/>
          </a:p>
          <a:p>
            <a:r>
              <a:rPr lang="en-US" dirty="0"/>
              <a:t>Functional Verification </a:t>
            </a:r>
            <a:r>
              <a:rPr lang="en-US" dirty="0" smtClean="0"/>
              <a:t>challenges of a Camera Sensor(any  typical Multimedia design):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High Pixel </a:t>
            </a:r>
            <a:r>
              <a:rPr lang="en-US" dirty="0" smtClean="0"/>
              <a:t>resolution &amp; Long ISP chain </a:t>
            </a:r>
            <a:r>
              <a:rPr lang="en-US" dirty="0" smtClean="0"/>
              <a:t>-&gt; Higher runtimes </a:t>
            </a:r>
            <a:r>
              <a:rPr lang="en-US" dirty="0" smtClean="0"/>
              <a:t>-&gt; Iterative </a:t>
            </a:r>
            <a:r>
              <a:rPr lang="en-US" dirty="0" smtClean="0"/>
              <a:t>scoreboard </a:t>
            </a:r>
            <a:r>
              <a:rPr lang="en-US" dirty="0" err="1" smtClean="0"/>
              <a:t>bringup</a:t>
            </a:r>
            <a:r>
              <a:rPr lang="en-US" dirty="0" smtClean="0"/>
              <a:t> (C </a:t>
            </a:r>
            <a:r>
              <a:rPr lang="en-US" dirty="0" err="1" smtClean="0"/>
              <a:t>vs</a:t>
            </a:r>
            <a:r>
              <a:rPr lang="en-US" dirty="0" smtClean="0"/>
              <a:t> RTL sanity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Product Firmware validation</a:t>
            </a:r>
          </a:p>
          <a:p>
            <a:endParaRPr lang="en-US" dirty="0"/>
          </a:p>
          <a:p>
            <a:r>
              <a:rPr lang="en-US" dirty="0"/>
              <a:t>Power </a:t>
            </a:r>
            <a:r>
              <a:rPr lang="en-US" dirty="0" smtClean="0"/>
              <a:t>Aware(PA) </a:t>
            </a:r>
            <a:r>
              <a:rPr lang="en-US" dirty="0"/>
              <a:t>validation </a:t>
            </a:r>
            <a:r>
              <a:rPr lang="en-US" dirty="0" smtClean="0"/>
              <a:t>on </a:t>
            </a:r>
            <a:r>
              <a:rPr lang="en-US" dirty="0"/>
              <a:t>RTL stipulates checking power strategy of design, viz. power transitions, state corruption/retention, FW/HW power controls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Challenges </a:t>
            </a:r>
            <a:r>
              <a:rPr lang="en-US" dirty="0" smtClean="0"/>
              <a:t>Specific to Power Aware </a:t>
            </a:r>
            <a:r>
              <a:rPr lang="en-US" dirty="0" smtClean="0"/>
              <a:t>Verification: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Typical </a:t>
            </a:r>
            <a:r>
              <a:rPr lang="en-US" dirty="0" smtClean="0"/>
              <a:t>Run times &gt;&gt; 1day for 1 </a:t>
            </a:r>
            <a:r>
              <a:rPr lang="en-US" dirty="0" err="1" smtClean="0"/>
              <a:t>testcase</a:t>
            </a:r>
            <a:r>
              <a:rPr lang="en-US" dirty="0" smtClean="0"/>
              <a:t> -&gt; Limits </a:t>
            </a:r>
            <a:r>
              <a:rPr lang="en-US" dirty="0" smtClean="0"/>
              <a:t>multimode power transition and only small size </a:t>
            </a:r>
            <a:r>
              <a:rPr lang="en-US" dirty="0" smtClean="0"/>
              <a:t>frame run -&gt; More </a:t>
            </a:r>
            <a:r>
              <a:rPr lang="en-US" dirty="0" smtClean="0"/>
              <a:t>possible critical bugs.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Time </a:t>
            </a:r>
            <a:r>
              <a:rPr lang="en-US" dirty="0" smtClean="0"/>
              <a:t>taken per debug cycle is more.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Firmware </a:t>
            </a:r>
            <a:r>
              <a:rPr lang="en-US" dirty="0" smtClean="0"/>
              <a:t>can not use FPGA  to run power aware simulations. 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Problem Statement/Introduction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Implementation Details/Diagram 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Proposed Methodology/Advantages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nl-NL"/>
              <a:t>Implementation  Details/Flow Chart</a:t>
            </a:r>
            <a:endParaRPr lang="en-US" dirty="0"/>
          </a:p>
        </p:txBody>
      </p:sp>
      <p:sp>
        <p:nvSpPr>
          <p:cNvPr id="269" name="Text Placeholder 268">
            <a:extLst>
              <a:ext uri="{FF2B5EF4-FFF2-40B4-BE49-F238E27FC236}">
                <a16:creationId xmlns:a16="http://schemas.microsoft.com/office/drawing/2014/main" xmlns="" id="{EFA6D686-ABE0-4ADD-821D-C966B83595A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9254536"/>
          </a:xfrm>
        </p:spPr>
        <p:txBody>
          <a:bodyPr/>
          <a:lstStyle/>
          <a:p>
            <a:r>
              <a:rPr lang="en-US" sz="2600" b="1" dirty="0" smtClean="0"/>
              <a:t>CHANGES FOR PORTING SIMULATION TB SETUP TO EMULATION</a:t>
            </a:r>
          </a:p>
          <a:p>
            <a:r>
              <a:rPr lang="en-US" sz="2600" dirty="0" smtClean="0"/>
              <a:t>Scoreboard &amp; Data monitors:</a:t>
            </a:r>
          </a:p>
          <a:p>
            <a:r>
              <a:rPr lang="en-US" sz="2600" dirty="0" smtClean="0"/>
              <a:t>Data monitor on ISP IPs – Transaction Based Acceleration.</a:t>
            </a:r>
          </a:p>
          <a:p>
            <a:r>
              <a:rPr lang="en-US" sz="2600" dirty="0" smtClean="0"/>
              <a:t>Data monitor on CSI2 High Speed I/F – Use </a:t>
            </a:r>
            <a:r>
              <a:rPr lang="en-US" sz="2600" dirty="0" err="1" smtClean="0"/>
              <a:t>Accelerable</a:t>
            </a:r>
            <a:r>
              <a:rPr lang="en-US" sz="2600" dirty="0" smtClean="0"/>
              <a:t> VIP(AVIP).</a:t>
            </a:r>
          </a:p>
          <a:p>
            <a:endParaRPr lang="en-US" sz="2600" dirty="0"/>
          </a:p>
          <a:p>
            <a:r>
              <a:rPr lang="en-US" sz="2600" dirty="0" smtClean="0"/>
              <a:t>Assertions: Portable as is.</a:t>
            </a:r>
          </a:p>
          <a:p>
            <a:endParaRPr lang="en-US" sz="2600" dirty="0"/>
          </a:p>
          <a:p>
            <a:r>
              <a:rPr lang="en-US" sz="2600" dirty="0" smtClean="0"/>
              <a:t>Power intent integration/compilation: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Compile time switches to input UPF &amp; Liberty files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For any modules that are stubbed for emulation, may need compile switches to ignore.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Reuse simulation logic to control DUT supplies</a:t>
            </a:r>
          </a:p>
          <a:p>
            <a:pPr marL="514350" indent="-514350">
              <a:buAutoNum type="arabicPeriod"/>
            </a:pPr>
            <a:endParaRPr lang="en-US" sz="2600" dirty="0"/>
          </a:p>
          <a:p>
            <a:r>
              <a:rPr lang="en-US" sz="2600" dirty="0" smtClean="0"/>
              <a:t>Emulation run flow: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Run power transition sims with actual product firmware/custom C code -&gt; scoreboard, power transition, isolation &amp; retention checkers are active to catch any issue.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In waveform, view power loss &amp; state corruption.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Power aware emulator database can be run without enabling  Low Power also. Run as a normal sim by disabling through emulator switches</a:t>
            </a:r>
            <a:r>
              <a:rPr lang="en-US" sz="2600" dirty="0"/>
              <a:t> </a:t>
            </a:r>
            <a:r>
              <a:rPr lang="en-US" sz="2600" dirty="0" smtClean="0"/>
              <a:t>-&gt; allows narrowing </a:t>
            </a:r>
            <a:r>
              <a:rPr lang="en-US" sz="2600" dirty="0" err="1" smtClean="0"/>
              <a:t>rootcause</a:t>
            </a:r>
            <a:r>
              <a:rPr lang="en-US" sz="2600" dirty="0" smtClean="0"/>
              <a:t> of issue to functionality or power intent.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51"/>
          </p:nvPr>
        </p:nvSpPr>
        <p:spPr>
          <a:xfrm>
            <a:off x="9176887" y="4242402"/>
            <a:ext cx="11491914" cy="853520"/>
          </a:xfrm>
        </p:spPr>
        <p:txBody>
          <a:bodyPr/>
          <a:lstStyle/>
          <a:p>
            <a:r>
              <a:rPr lang="en-US" sz="4000" dirty="0" err="1" smtClean="0"/>
              <a:t>Vivek</a:t>
            </a:r>
            <a:r>
              <a:rPr lang="en-US" sz="4000" dirty="0" smtClean="0"/>
              <a:t> Kumar, Manish </a:t>
            </a:r>
            <a:r>
              <a:rPr lang="en-US" sz="4000" dirty="0" err="1" smtClean="0"/>
              <a:t>Mallan</a:t>
            </a:r>
            <a:r>
              <a:rPr lang="en-US" sz="4000" dirty="0" smtClean="0"/>
              <a:t>, </a:t>
            </a:r>
            <a:r>
              <a:rPr lang="en-US" sz="4000" dirty="0" err="1" smtClean="0"/>
              <a:t>Karthik</a:t>
            </a:r>
            <a:r>
              <a:rPr lang="en-US" sz="4000" dirty="0" smtClean="0"/>
              <a:t> </a:t>
            </a:r>
            <a:r>
              <a:rPr lang="en-US" sz="4000" dirty="0" err="1" smtClean="0"/>
              <a:t>Majeti</a:t>
            </a:r>
            <a:endParaRPr lang="en-US" sz="4000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34839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/>
              <a:t>Securing design confidence for Low power and Functional features of Image Sensor SOC - Reuse of UVM simulation </a:t>
            </a:r>
            <a:r>
              <a:rPr lang="en-US" sz="4800" b="1" dirty="0" err="1"/>
              <a:t>testbench</a:t>
            </a:r>
            <a:r>
              <a:rPr lang="en-US" sz="4800" b="1" dirty="0"/>
              <a:t> on HW acceleration platform</a:t>
            </a:r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xmlns="" id="{1E54C0B2-98BC-4D63-A34F-E0367D9D746B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1076724" y="39009475"/>
            <a:ext cx="14276605" cy="2840041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sz="3200" b="0" u="none" dirty="0"/>
              <a:t>UVM Community (accellera.org) https://accellera.org/community/uvm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b="0" u="none" dirty="0"/>
              <a:t>https://</a:t>
            </a:r>
            <a:r>
              <a:rPr lang="en-US" sz="3200" b="0" u="none" dirty="0" smtClean="0"/>
              <a:t>www.cadence.com/en_US/home/solutions/low-power-solution/power-aware-verification-methodology.html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b="0" u="none" dirty="0"/>
              <a:t>https://www.cadence.com/en_US/home/tools/system-design-and-verification/emulation-and-prototyping/palladium.html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r>
              <a:rPr lang="nl-NL"/>
              <a:t>Results Table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r>
              <a:rPr lang="nl-NL"/>
              <a:t>Conclusion</a:t>
            </a:r>
            <a:endParaRPr lang="en-US" dirty="0"/>
          </a:p>
        </p:txBody>
      </p:sp>
      <p:sp>
        <p:nvSpPr>
          <p:cNvPr id="272" name="Text Placeholder 271">
            <a:extLst>
              <a:ext uri="{FF2B5EF4-FFF2-40B4-BE49-F238E27FC236}">
                <a16:creationId xmlns:a16="http://schemas.microsoft.com/office/drawing/2014/main" xmlns="" id="{6C3BD757-8D37-46FE-8C88-AA7D76F0A593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608206"/>
          </a:xfrm>
        </p:spPr>
        <p:txBody>
          <a:bodyPr/>
          <a:lstStyle/>
          <a:p>
            <a:pPr marL="514350" indent="-514350">
              <a:lnSpc>
                <a:spcPts val="4000"/>
              </a:lnSpc>
              <a:buFont typeface="+mj-lt"/>
              <a:buAutoNum type="arabicPeriod"/>
            </a:pPr>
            <a:r>
              <a:rPr lang="en-US" sz="3000" dirty="0" smtClean="0"/>
              <a:t>The </a:t>
            </a:r>
            <a:r>
              <a:rPr lang="en-US" sz="3000" dirty="0"/>
              <a:t>run-time challenges due to large </a:t>
            </a:r>
            <a:r>
              <a:rPr lang="en-US" sz="3000" dirty="0" smtClean="0"/>
              <a:t>resolution </a:t>
            </a:r>
            <a:r>
              <a:rPr lang="en-US" sz="3000" dirty="0"/>
              <a:t>and </a:t>
            </a:r>
            <a:r>
              <a:rPr lang="en-US" sz="3000" dirty="0" smtClean="0"/>
              <a:t>gate count </a:t>
            </a:r>
            <a:r>
              <a:rPr lang="en-US" sz="3000" dirty="0"/>
              <a:t>can be </a:t>
            </a:r>
            <a:r>
              <a:rPr lang="en-US" sz="3000" dirty="0" smtClean="0"/>
              <a:t>mitigated </a:t>
            </a:r>
            <a:r>
              <a:rPr lang="en-US" sz="3000" dirty="0"/>
              <a:t>by porting the </a:t>
            </a:r>
            <a:r>
              <a:rPr lang="en-US" sz="3000" dirty="0" err="1"/>
              <a:t>testcases</a:t>
            </a:r>
            <a:r>
              <a:rPr lang="en-US" sz="3000" dirty="0"/>
              <a:t>, sequences and checkers to emulator - They are crucial to catch any bugs that got introduced due to power intent of the design.</a:t>
            </a:r>
          </a:p>
          <a:p>
            <a:pPr marL="514350" indent="-514350">
              <a:lnSpc>
                <a:spcPts val="4000"/>
              </a:lnSpc>
              <a:buFont typeface="+mj-lt"/>
              <a:buAutoNum type="arabicPeriod"/>
            </a:pPr>
            <a:r>
              <a:rPr lang="en-US" sz="3000" dirty="0"/>
              <a:t>Ensuring bug-free product firmware is also important. Emulation on Palladium helps support faster validation of firmware to check it honors all power intent.</a:t>
            </a:r>
          </a:p>
          <a:p>
            <a:pPr marL="514350" indent="-514350">
              <a:lnSpc>
                <a:spcPts val="4000"/>
              </a:lnSpc>
              <a:buFont typeface="+mj-lt"/>
              <a:buAutoNum type="arabicPeriod"/>
            </a:pPr>
            <a:r>
              <a:rPr lang="en-US" sz="3000" dirty="0"/>
              <a:t>Performance gains of the order of 50x. Careful partitioning allows hardware to run for up to 95% of the time.</a:t>
            </a:r>
          </a:p>
          <a:p>
            <a:pPr marL="514350" indent="-514350">
              <a:lnSpc>
                <a:spcPts val="4000"/>
              </a:lnSpc>
              <a:buFont typeface="+mj-lt"/>
              <a:buAutoNum type="arabicPeriod"/>
            </a:pPr>
            <a:r>
              <a:rPr lang="en-US" sz="3000" dirty="0"/>
              <a:t>The strategy can be scaled to other similar multimedia </a:t>
            </a:r>
            <a:r>
              <a:rPr lang="en-US" sz="3000" dirty="0" smtClean="0"/>
              <a:t>designs.</a:t>
            </a:r>
          </a:p>
          <a:p>
            <a:pPr marL="514350" indent="-514350">
              <a:lnSpc>
                <a:spcPts val="4000"/>
              </a:lnSpc>
              <a:buFont typeface="+mj-lt"/>
              <a:buAutoNum type="arabicPeriod"/>
            </a:pPr>
            <a:r>
              <a:rPr lang="en-US" sz="3000" dirty="0" smtClean="0"/>
              <a:t>Having IEEE 1801 constructs supported on Emulator platforms allows verification engineers to have more capabilities on disposal for uncovering critical silicon bugs.</a:t>
            </a:r>
            <a:endParaRPr lang="en-IN" sz="3000" dirty="0"/>
          </a:p>
          <a:p>
            <a:pPr marL="514350" indent="-514350">
              <a:lnSpc>
                <a:spcPts val="4000"/>
              </a:lnSpc>
              <a:buFont typeface="+mj-lt"/>
              <a:buAutoNum type="arabicPeriod"/>
            </a:pPr>
            <a:r>
              <a:rPr lang="en-US" sz="3000" dirty="0" smtClean="0"/>
              <a:t>Faster </a:t>
            </a:r>
            <a:r>
              <a:rPr lang="en-US" sz="3000" dirty="0"/>
              <a:t>time to market, that allowed us to be pioneers of ultra high resolution class of </a:t>
            </a:r>
            <a:r>
              <a:rPr lang="en-US" sz="3000" dirty="0" smtClean="0"/>
              <a:t>sensors</a:t>
            </a:r>
            <a:r>
              <a:rPr lang="en-US" sz="3000" dirty="0"/>
              <a:t> </a:t>
            </a:r>
            <a:r>
              <a:rPr lang="en-US" sz="3000" dirty="0" smtClean="0"/>
              <a:t>-&gt; Help overcome schedule challenges.</a:t>
            </a:r>
            <a:endParaRPr lang="en-IN" sz="3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xmlns="" id="{9F90BCF8-4499-43C1-97BF-B600B9351390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718941" y="28525755"/>
            <a:ext cx="14300387" cy="9316092"/>
          </a:xfrm>
        </p:spPr>
        <p:txBody>
          <a:bodyPr/>
          <a:lstStyle/>
          <a:p>
            <a:r>
              <a:rPr lang="en-US" sz="3000" dirty="0"/>
              <a:t>Impact on </a:t>
            </a:r>
            <a:r>
              <a:rPr lang="en-US" sz="3000" dirty="0" smtClean="0"/>
              <a:t>development cycle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PRS validation closure: </a:t>
            </a:r>
            <a:r>
              <a:rPr lang="en-US" sz="3000" dirty="0" smtClean="0"/>
              <a:t>12-14 </a:t>
            </a:r>
            <a:r>
              <a:rPr lang="en-US" sz="3000" dirty="0"/>
              <a:t>weeks </a:t>
            </a:r>
            <a:r>
              <a:rPr lang="en-US" sz="3000" dirty="0" smtClean="0"/>
              <a:t>-&gt; 8 weeks (settings cleanup, scoreboard validation, assertions for functionality)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Emulator replicates simulation functionally, thus ensuring no scope for additional uncertainties during debug phase.</a:t>
            </a:r>
            <a:endParaRPr lang="en-US" sz="3000" dirty="0"/>
          </a:p>
          <a:p>
            <a:endParaRPr lang="en-US" sz="3000" dirty="0"/>
          </a:p>
          <a:p>
            <a:r>
              <a:rPr lang="en-US" sz="3000" dirty="0" smtClean="0"/>
              <a:t>Low Power Validation/Power Aware Validation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Simulation </a:t>
            </a:r>
            <a:r>
              <a:rPr lang="en-US" sz="3000" dirty="0"/>
              <a:t>24 hrs+ </a:t>
            </a:r>
            <a:r>
              <a:rPr lang="en-US" sz="3000" dirty="0" smtClean="0"/>
              <a:t>-&gt; </a:t>
            </a:r>
            <a:r>
              <a:rPr lang="en-US" sz="3000" dirty="0"/>
              <a:t>Emulation &lt;</a:t>
            </a:r>
            <a:r>
              <a:rPr lang="en-US" sz="3000" dirty="0" smtClean="0"/>
              <a:t>1hr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On emulation corruption modeling differs from </a:t>
            </a:r>
            <a:r>
              <a:rPr lang="en-US" sz="3000" dirty="0" err="1" smtClean="0"/>
              <a:t>sim</a:t>
            </a:r>
            <a:r>
              <a:rPr lang="en-US" sz="3000" dirty="0" smtClean="0"/>
              <a:t> in few aspects -&gt; Understand them well to leverage emulator capabilities.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Emulator database with PA switches -&gt; larger gate count </a:t>
            </a:r>
            <a:r>
              <a:rPr lang="en-US" sz="3000" dirty="0" err="1" smtClean="0"/>
              <a:t>vs</a:t>
            </a:r>
            <a:r>
              <a:rPr lang="en-US" sz="3000" dirty="0" smtClean="0"/>
              <a:t> non-PA emulator db due to instrumentation for enabling PA on emulator. Some impact observed on runtime.</a:t>
            </a:r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Post Silicon Validation in </a:t>
            </a:r>
            <a:r>
              <a:rPr lang="en-US" sz="3000" dirty="0" smtClean="0"/>
              <a:t>HP3 – </a:t>
            </a:r>
            <a:r>
              <a:rPr lang="en-US" sz="3000" b="1" dirty="0" smtClean="0"/>
              <a:t>World’s first mass produced 200MP Sensor</a:t>
            </a:r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&gt;200 sims ran </a:t>
            </a:r>
            <a:r>
              <a:rPr lang="en-US" sz="3000" dirty="0" smtClean="0"/>
              <a:t>on emulation </a:t>
            </a:r>
            <a:r>
              <a:rPr lang="en-US" sz="3000" dirty="0"/>
              <a:t>to support queries on settings and issues.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~80% reduction in effort for reproduction &amp; closure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Placeholder 44">
            <a:extLst>
              <a:ext uri="{FF2B5EF4-FFF2-40B4-BE49-F238E27FC236}">
                <a16:creationId xmlns:a16="http://schemas.microsoft.com/office/drawing/2014/main" xmlns="" id="{749F937F-D152-4278-8DF2-2052C8B15446}"/>
              </a:ext>
            </a:extLst>
          </p:cNvPr>
          <p:cNvSpPr txBox="1">
            <a:spLocks/>
          </p:cNvSpPr>
          <p:nvPr/>
        </p:nvSpPr>
        <p:spPr>
          <a:xfrm>
            <a:off x="4881206" y="38380734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9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90913" indent="-1343025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210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575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05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29841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/>
              <a:t>REFERENCES</a:t>
            </a:r>
            <a:endParaRPr lang="en-US" dirty="0"/>
          </a:p>
        </p:txBody>
      </p:sp>
      <p:sp>
        <p:nvSpPr>
          <p:cNvPr id="275" name="Text Placeholder 274">
            <a:extLst>
              <a:ext uri="{FF2B5EF4-FFF2-40B4-BE49-F238E27FC236}">
                <a16:creationId xmlns:a16="http://schemas.microsoft.com/office/drawing/2014/main" xmlns="" id="{1F6C2DF7-F837-4365-905A-AC3E47CB29B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83693"/>
          </a:xfrm>
        </p:spPr>
        <p:txBody>
          <a:bodyPr/>
          <a:lstStyle/>
          <a:p>
            <a:r>
              <a:rPr lang="en-US" dirty="0"/>
              <a:t>This poster demonstrates integrating a Palladium hardware emulator based simulation acceleration flow in an SV-UVM based </a:t>
            </a:r>
            <a:r>
              <a:rPr lang="en-US" dirty="0" err="1"/>
              <a:t>testbench</a:t>
            </a:r>
            <a:r>
              <a:rPr lang="en-US" dirty="0"/>
              <a:t> environment. We target porting all the power transition checks, isolation &amp; retention checks, and scoreboard data checks to emulator to ensure functional correctness with power aware enabled on the emulator.</a:t>
            </a:r>
          </a:p>
          <a:p>
            <a:endParaRPr lang="en-US" dirty="0"/>
          </a:p>
          <a:p>
            <a:r>
              <a:rPr lang="en-US" dirty="0"/>
              <a:t>By passing power intent (UPF, liberty, isolation </a:t>
            </a:r>
            <a:r>
              <a:rPr lang="en-US" dirty="0" err="1"/>
              <a:t>etc</a:t>
            </a:r>
            <a:r>
              <a:rPr lang="en-US" dirty="0"/>
              <a:t>) file in compile time, the compiler inserts instrumentation logic to generate power-aware emulator database similar to simulation setup.</a:t>
            </a:r>
          </a:p>
          <a:p>
            <a:endParaRPr lang="en-US" dirty="0"/>
          </a:p>
          <a:p>
            <a:r>
              <a:rPr lang="en-US" dirty="0"/>
              <a:t>We propose to make following updates to SV-UVM based </a:t>
            </a:r>
            <a:r>
              <a:rPr lang="en-US" dirty="0" err="1"/>
              <a:t>testbench</a:t>
            </a:r>
            <a:r>
              <a:rPr lang="en-US" dirty="0"/>
              <a:t> for running hardware based sims.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Reuse the </a:t>
            </a:r>
            <a:r>
              <a:rPr lang="en-US" dirty="0" err="1"/>
              <a:t>testcases</a:t>
            </a:r>
            <a:r>
              <a:rPr lang="en-US" dirty="0"/>
              <a:t>, monitor, </a:t>
            </a:r>
            <a:r>
              <a:rPr lang="en-US" dirty="0" smtClean="0"/>
              <a:t>assertions &amp; generic </a:t>
            </a:r>
            <a:r>
              <a:rPr lang="en-US" dirty="0"/>
              <a:t>scoreboard logic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Integrate IEEE 1801 constructs for low power DV.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Minimizing time spent in software - reduce HW/SW interactions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Enable waveform support – to debug the issues. Also, the dump should be fast and allow probes on power elements of the design.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Support product firmware validation - for both function &amp; power intent.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87" t="2259" r="1603" b="4778"/>
          <a:stretch/>
        </p:blipFill>
        <p:spPr>
          <a:xfrm>
            <a:off x="765966" y="17858342"/>
            <a:ext cx="7158833" cy="4781550"/>
          </a:xfrm>
          <a:prstGeom prst="rect">
            <a:avLst/>
          </a:prstGeom>
          <a:ln w="3175">
            <a:solidFill>
              <a:schemeClr val="bg2">
                <a:lumMod val="25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29" r="2269"/>
          <a:stretch/>
        </p:blipFill>
        <p:spPr>
          <a:xfrm>
            <a:off x="8077199" y="20859361"/>
            <a:ext cx="6888809" cy="4907594"/>
          </a:xfrm>
          <a:prstGeom prst="rect">
            <a:avLst/>
          </a:prstGeom>
          <a:ln w="12700">
            <a:solidFill>
              <a:schemeClr val="bg2">
                <a:lumMod val="25000"/>
              </a:schemeClr>
            </a:solidFill>
          </a:ln>
        </p:spPr>
      </p:pic>
      <p:sp>
        <p:nvSpPr>
          <p:cNvPr id="31" name="Text Placeholder 269">
            <a:extLst>
              <a:ext uri="{FF2B5EF4-FFF2-40B4-BE49-F238E27FC236}">
                <a16:creationId xmlns:a16="http://schemas.microsoft.com/office/drawing/2014/main" xmlns="" id="{24E67FAD-2EC9-4452-953C-16270FE232E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2" name="Text Placeholder 269">
            <a:extLst>
              <a:ext uri="{FF2B5EF4-FFF2-40B4-BE49-F238E27FC236}">
                <a16:creationId xmlns:a16="http://schemas.microsoft.com/office/drawing/2014/main" xmlns="" id="{24E67FAD-2EC9-4452-953C-16270FE232E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3433406" y="22670250"/>
            <a:ext cx="1352550" cy="723150"/>
          </a:xfrm>
        </p:spPr>
        <p:txBody>
          <a:bodyPr/>
          <a:lstStyle/>
          <a:p>
            <a:r>
              <a:rPr lang="en-US" sz="2400" dirty="0" smtClean="0"/>
              <a:t>Fig [1]</a:t>
            </a:r>
            <a:endParaRPr lang="en-IN" sz="2400" dirty="0"/>
          </a:p>
        </p:txBody>
      </p:sp>
      <p:sp>
        <p:nvSpPr>
          <p:cNvPr id="36" name="Text Placeholder 269">
            <a:extLst>
              <a:ext uri="{FF2B5EF4-FFF2-40B4-BE49-F238E27FC236}">
                <a16:creationId xmlns:a16="http://schemas.microsoft.com/office/drawing/2014/main" xmlns="" id="{24E67FAD-2EC9-4452-953C-16270FE232E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10854531" y="25794450"/>
            <a:ext cx="1352550" cy="761250"/>
          </a:xfrm>
        </p:spPr>
        <p:txBody>
          <a:bodyPr/>
          <a:lstStyle/>
          <a:p>
            <a:r>
              <a:rPr lang="en-US" sz="2400" dirty="0" smtClean="0"/>
              <a:t>Fig [2]</a:t>
            </a:r>
            <a:endParaRPr lang="en-IN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53284" y="38787859"/>
            <a:ext cx="10058400" cy="14943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16600" y="40215499"/>
            <a:ext cx="3294118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824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PosterPresentations.com-100CMx140CM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2014-08-15T11:56:08Z</dcterms:created>
  <dcterms:modified xsi:type="dcterms:W3CDTF">2023-08-19T12:28:04Z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2022-12-15T11:05:39Z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140a3bd7-e52c-4f1a-a516-4da2c627b15d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</Properties>
</file>