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30275213" cy="42803763"/>
  <p:notesSz cx="6858000" cy="9144000"/>
  <p:custDataLst>
    <p:tags r:id="rId8"/>
  </p:custDataLst>
  <p:defaultTextStyle>
    <a:defPPr>
      <a:defRPr lang="en-US"/>
    </a:defPPr>
    <a:lvl1pPr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47888" indent="-169068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97363" indent="-338296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446838" indent="-5075238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96313" indent="-6767513" algn="l" defTabSz="4297363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6">
          <p15:clr>
            <a:srgbClr val="A4A3A4"/>
          </p15:clr>
        </p15:guide>
        <p15:guide id="2" orient="horz" pos="375">
          <p15:clr>
            <a:srgbClr val="A4A3A4"/>
          </p15:clr>
        </p15:guide>
        <p15:guide id="3" orient="horz" pos="26214">
          <p15:clr>
            <a:srgbClr val="A4A3A4"/>
          </p15:clr>
        </p15:guide>
        <p15:guide id="4" orient="horz">
          <p15:clr>
            <a:srgbClr val="A4A3A4"/>
          </p15:clr>
        </p15:guide>
        <p15:guide id="5" pos="401">
          <p15:clr>
            <a:srgbClr val="A4A3A4"/>
          </p15:clr>
        </p15:guide>
        <p15:guide id="6" pos="186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7" autoAdjust="0"/>
    <p:restoredTop sz="95231" autoAdjust="0"/>
  </p:normalViewPr>
  <p:slideViewPr>
    <p:cSldViewPr snapToGrid="0" snapToObjects="1">
      <p:cViewPr>
        <p:scale>
          <a:sx n="14" d="100"/>
          <a:sy n="14" d="100"/>
        </p:scale>
        <p:origin x="2092" y="-552"/>
      </p:cViewPr>
      <p:guideLst>
        <p:guide orient="horz" pos="4316"/>
        <p:guide orient="horz" pos="375"/>
        <p:guide orient="horz" pos="26214"/>
        <p:guide orient="horz"/>
        <p:guide pos="401"/>
        <p:guide pos="18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297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170067-98EE-4310-A749-221E75E39299}" type="datetimeFigureOut">
              <a:rPr lang="en-US"/>
              <a:pPr>
                <a:defRPr/>
              </a:pPr>
              <a:t>7/28/2023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B84B4C-35E0-4AD2-9D33-E2060ADD54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0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F9517-E024-4653-9649-815534AB44D7}" type="datetimeFigureOut">
              <a:rPr lang="en-US"/>
              <a:pPr>
                <a:defRPr/>
              </a:pPr>
              <a:t>7/28/2023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429841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9B01F-019F-470C-80F6-928133E3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46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4788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29736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446838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596313" algn="l" defTabSz="4297363" rtl="0" eaLnBrk="0" fontAlgn="base" hangingPunct="0">
      <a:spcBef>
        <a:spcPct val="30000"/>
      </a:spcBef>
      <a:spcAft>
        <a:spcPct val="0"/>
      </a:spcAft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746023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2895229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044432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193637" algn="l" defTabSz="429841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8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8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8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297363" fontAlgn="base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297363" fontAlgn="base">
              <a:spcBef>
                <a:spcPct val="0"/>
              </a:spcBef>
              <a:spcAft>
                <a:spcPct val="0"/>
              </a:spcAft>
              <a:defRPr/>
            </a:pPr>
            <a:fld id="{FB55ECB4-2EF4-4FE8-8A50-D540F2DE8C72}" type="slidenum">
              <a:rPr lang="en-US" altLang="en-US" sz="1200" smtClean="0"/>
              <a:pPr defTabSz="429736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1668125" y="41965563"/>
            <a:ext cx="6354763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3900" b="1" dirty="0">
                <a:solidFill>
                  <a:srgbClr val="2C3F71"/>
                </a:solidFill>
                <a:latin typeface="Calibri" pitchFamily="34" charset="0"/>
              </a:rPr>
              <a:t>© Accellera Systems Initiative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3691" y="6925562"/>
            <a:ext cx="14299153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6213" y="6186636"/>
            <a:ext cx="1428786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636211" y="16986998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15353328" y="6186636"/>
            <a:ext cx="14287682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/>
          </p:nvPr>
        </p:nvSpPr>
        <p:spPr>
          <a:xfrm>
            <a:off x="15353328" y="6925562"/>
            <a:ext cx="1428768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15353329" y="17009575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/>
          </p:nvPr>
        </p:nvSpPr>
        <p:spPr>
          <a:xfrm>
            <a:off x="15347853" y="17802858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/>
          </p:nvPr>
        </p:nvSpPr>
        <p:spPr>
          <a:xfrm>
            <a:off x="623691" y="17782142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/>
          </p:nvPr>
        </p:nvSpPr>
        <p:spPr>
          <a:xfrm>
            <a:off x="7235743" y="4403558"/>
            <a:ext cx="15156028" cy="795708"/>
          </a:xfrm>
          <a:prstGeom prst="rect">
            <a:avLst/>
          </a:prstGeom>
        </p:spPr>
        <p:txBody>
          <a:bodyPr lIns="77349" tIns="38675" rIns="77349" bIns="38675">
            <a:normAutofit/>
          </a:bodyPr>
          <a:lstStyle>
            <a:lvl1pPr marL="0" indent="0" algn="ctr">
              <a:buFontTx/>
              <a:buNone/>
              <a:defRPr sz="44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/>
          </p:nvPr>
        </p:nvSpPr>
        <p:spPr>
          <a:xfrm>
            <a:off x="7235743" y="3266282"/>
            <a:ext cx="15156028" cy="1060492"/>
          </a:xfrm>
          <a:prstGeom prst="rect">
            <a:avLst/>
          </a:prstGeom>
        </p:spPr>
        <p:txBody>
          <a:bodyPr lIns="77349" tIns="38675" rIns="77349" bIns="38675" anchor="t" anchorCtr="1">
            <a:noAutofit/>
          </a:bodyPr>
          <a:lstStyle>
            <a:lvl1pPr marL="0" indent="0" algn="ctr">
              <a:buFontTx/>
              <a:buNone/>
              <a:defRPr sz="600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/>
          </p:nvPr>
        </p:nvSpPr>
        <p:spPr>
          <a:xfrm>
            <a:off x="7235743" y="758465"/>
            <a:ext cx="15156028" cy="2507817"/>
          </a:xfrm>
          <a:prstGeom prst="rect">
            <a:avLst/>
          </a:prstGeom>
        </p:spPr>
        <p:txBody>
          <a:bodyPr lIns="77349" tIns="38675" rIns="77349" bIns="38675" anchor="ctr" anchorCtr="1">
            <a:normAutofit/>
          </a:bodyPr>
          <a:lstStyle>
            <a:lvl1pPr marL="0" indent="0" algn="ctr">
              <a:lnSpc>
                <a:spcPts val="9000"/>
              </a:lnSpc>
              <a:spcBef>
                <a:spcPts val="0"/>
              </a:spcBef>
              <a:buFontTx/>
              <a:buNone/>
              <a:defRPr sz="9800" baseline="0">
                <a:solidFill>
                  <a:schemeClr val="tx2"/>
                </a:solidFill>
                <a:latin typeface="+mj-lt"/>
              </a:defRPr>
            </a:lvl1pPr>
            <a:lvl2pPr>
              <a:buFontTx/>
              <a:buNone/>
              <a:defRPr sz="6100"/>
            </a:lvl2pPr>
            <a:lvl3pPr>
              <a:buFontTx/>
              <a:buNone/>
              <a:defRPr sz="6100"/>
            </a:lvl3pPr>
            <a:lvl4pPr>
              <a:buFontTx/>
              <a:buNone/>
              <a:defRPr sz="6100"/>
            </a:lvl4pPr>
            <a:lvl5pPr>
              <a:buFontTx/>
              <a:buNone/>
              <a:defRPr sz="61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4"/>
          </p:nvPr>
        </p:nvSpPr>
        <p:spPr>
          <a:xfrm>
            <a:off x="7975668" y="38623192"/>
            <a:ext cx="14276605" cy="1381180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56"/>
          </p:nvPr>
        </p:nvSpPr>
        <p:spPr>
          <a:xfrm>
            <a:off x="636211" y="27883011"/>
            <a:ext cx="14291358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157"/>
          </p:nvPr>
        </p:nvSpPr>
        <p:spPr>
          <a:xfrm>
            <a:off x="15353329" y="27905588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>
              <a:buNone/>
              <a:defRPr sz="39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/>
          <p:cNvSpPr>
            <a:spLocks noGrp="1"/>
          </p:cNvSpPr>
          <p:nvPr>
            <p:ph type="body" sz="quarter" idx="158"/>
          </p:nvPr>
        </p:nvSpPr>
        <p:spPr>
          <a:xfrm>
            <a:off x="15347853" y="28698871"/>
            <a:ext cx="14289232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Text Placeholder 3"/>
          <p:cNvSpPr>
            <a:spLocks noGrp="1"/>
          </p:cNvSpPr>
          <p:nvPr>
            <p:ph type="body" sz="quarter" idx="159"/>
          </p:nvPr>
        </p:nvSpPr>
        <p:spPr>
          <a:xfrm>
            <a:off x="623691" y="28678155"/>
            <a:ext cx="14300387" cy="897605"/>
          </a:xfrm>
          <a:prstGeom prst="rect">
            <a:avLst/>
          </a:prstGeom>
        </p:spPr>
        <p:txBody>
          <a:bodyPr wrap="square" lIns="223877" tIns="223877" rIns="223877" bIns="223877">
            <a:spAutoFit/>
          </a:bodyPr>
          <a:lstStyle>
            <a:lvl1pPr marL="0" indent="0">
              <a:buNone/>
              <a:defRPr sz="280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defRPr>
            </a:lvl1pPr>
            <a:lvl2pPr marL="1455191" indent="-559688">
              <a:defRPr sz="2500">
                <a:latin typeface="Trebuchet MS" pitchFamily="34" charset="0"/>
              </a:defRPr>
            </a:lvl2pPr>
            <a:lvl3pPr marL="2014879" indent="-559688">
              <a:defRPr sz="2500">
                <a:latin typeface="Trebuchet MS" pitchFamily="34" charset="0"/>
              </a:defRPr>
            </a:lvl3pPr>
            <a:lvl4pPr marL="2630537" indent="-615658">
              <a:defRPr sz="2500">
                <a:latin typeface="Trebuchet MS" pitchFamily="34" charset="0"/>
              </a:defRPr>
            </a:lvl4pPr>
            <a:lvl5pPr marL="3078288" indent="-447751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81" userDrawn="1">
          <p15:clr>
            <a:srgbClr val="FBAE40"/>
          </p15:clr>
        </p15:guide>
        <p15:guide id="2" pos="953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>
            <a:off x="635000" y="601503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7" name="Rectangle 33"/>
          <p:cNvSpPr>
            <a:spLocks noChangeArrowheads="1"/>
          </p:cNvSpPr>
          <p:nvPr userDrawn="1"/>
        </p:nvSpPr>
        <p:spPr bwMode="auto">
          <a:xfrm>
            <a:off x="635000" y="600075"/>
            <a:ext cx="29005213" cy="4789488"/>
          </a:xfrm>
          <a:prstGeom prst="roundRect">
            <a:avLst>
              <a:gd name="adj" fmla="val 3537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28" name="Rectangle 33"/>
          <p:cNvSpPr>
            <a:spLocks noChangeArrowheads="1"/>
          </p:cNvSpPr>
          <p:nvPr userDrawn="1"/>
        </p:nvSpPr>
        <p:spPr bwMode="auto">
          <a:xfrm>
            <a:off x="635000" y="38458775"/>
            <a:ext cx="29005213" cy="3530600"/>
          </a:xfrm>
          <a:prstGeom prst="roundRect">
            <a:avLst>
              <a:gd name="adj" fmla="val 5694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1029" name="Picture 13" descr="accellera-logo-poste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6158" y="1645761"/>
            <a:ext cx="5529262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33"/>
          <p:cNvSpPr>
            <a:spLocks noChangeArrowheads="1"/>
          </p:cNvSpPr>
          <p:nvPr userDrawn="1"/>
        </p:nvSpPr>
        <p:spPr bwMode="auto">
          <a:xfrm>
            <a:off x="635000" y="16816388"/>
            <a:ext cx="29005213" cy="10169525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sp>
        <p:nvSpPr>
          <p:cNvPr id="1031" name="Rectangle 33"/>
          <p:cNvSpPr>
            <a:spLocks noChangeArrowheads="1"/>
          </p:cNvSpPr>
          <p:nvPr userDrawn="1"/>
        </p:nvSpPr>
        <p:spPr bwMode="auto">
          <a:xfrm>
            <a:off x="635000" y="27611388"/>
            <a:ext cx="29005213" cy="10221912"/>
          </a:xfrm>
          <a:prstGeom prst="roundRect">
            <a:avLst>
              <a:gd name="adj" fmla="val 1449"/>
            </a:avLst>
          </a:prstGeom>
          <a:solidFill>
            <a:schemeClr val="bg1"/>
          </a:solidFill>
          <a:ln w="53975">
            <a:solidFill>
              <a:schemeClr val="tx2"/>
            </a:solidFill>
            <a:miter lim="800000"/>
            <a:headEnd/>
            <a:tailEnd/>
          </a:ln>
        </p:spPr>
        <p:txBody>
          <a:bodyPr wrap="none" lIns="89551" tIns="44774" rIns="89551" bIns="44774" anchor="ctr"/>
          <a:lstStyle/>
          <a:p>
            <a:endParaRPr lang="en-US" altLang="en-US" dirty="0">
              <a:latin typeface="Calibri" pitchFamily="34" charset="0"/>
            </a:endParaRPr>
          </a:p>
        </p:txBody>
      </p:sp>
      <p:pic>
        <p:nvPicPr>
          <p:cNvPr id="3" name="Picture 2" descr="Logo&#10;&#10;Description automatically generated with medium confidence">
            <a:extLst>
              <a:ext uri="{FF2B5EF4-FFF2-40B4-BE49-F238E27FC236}">
                <a16:creationId xmlns:a16="http://schemas.microsoft.com/office/drawing/2014/main" id="{9CE8BFFA-17D3-4DF2-B40B-C49C0E6EE7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09016" y="1302816"/>
            <a:ext cx="6260039" cy="37497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4297363" rtl="0" eaLnBrk="0" fontAlgn="base" hangingPunct="0">
        <a:spcBef>
          <a:spcPct val="0"/>
        </a:spcBef>
        <a:spcAft>
          <a:spcPct val="0"/>
        </a:spcAft>
        <a:defRPr sz="85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  <a:lvl2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2pPr>
      <a:lvl3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3pPr>
      <a:lvl4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4pPr>
      <a:lvl5pPr algn="ctr" defTabSz="4297363" rtl="0" eaLnBrk="0" fontAlgn="base" hangingPunct="0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5pPr>
      <a:lvl6pPr marL="4572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6pPr>
      <a:lvl7pPr marL="9144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7pPr>
      <a:lvl8pPr marL="13716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8pPr>
      <a:lvl9pPr marL="1828800" algn="ctr" defTabSz="4297363" rtl="0" fontAlgn="base">
        <a:spcBef>
          <a:spcPct val="0"/>
        </a:spcBef>
        <a:spcAft>
          <a:spcPct val="0"/>
        </a:spcAft>
        <a:defRPr sz="8500">
          <a:solidFill>
            <a:schemeClr val="bg1"/>
          </a:solidFill>
          <a:latin typeface="Trebuchet MS" pitchFamily="34" charset="0"/>
        </a:defRPr>
      </a:lvl9pPr>
    </p:titleStyle>
    <p:bodyStyle>
      <a:lvl1pPr marL="1611313" indent="-1611313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490913" indent="-1343025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30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21575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671050" indent="-1073150" algn="l" defTabSz="429736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20625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396982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119034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268238" indent="-1074603" algn="l" defTabSz="429841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49205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298410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4761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59681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6023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895229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044432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193637" algn="l" defTabSz="429841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https://bitsbytesgates.com/" TargetMode="External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diagram of a software process&#10;&#10;Description automatically generated">
            <a:extLst>
              <a:ext uri="{FF2B5EF4-FFF2-40B4-BE49-F238E27FC236}">
                <a16:creationId xmlns:a16="http://schemas.microsoft.com/office/drawing/2014/main" id="{0813AD7C-BE2C-F036-15D4-2D6D742507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9" t="4187" r="37605" b="19693"/>
          <a:stretch/>
        </p:blipFill>
        <p:spPr>
          <a:xfrm>
            <a:off x="15107623" y="18249370"/>
            <a:ext cx="7567401" cy="7173967"/>
          </a:xfrm>
          <a:prstGeom prst="rect">
            <a:avLst/>
          </a:prstGeom>
        </p:spPr>
      </p:pic>
      <p:sp>
        <p:nvSpPr>
          <p:cNvPr id="267" name="Text Placeholder 266">
            <a:extLst>
              <a:ext uri="{FF2B5EF4-FFF2-40B4-BE49-F238E27FC236}">
                <a16:creationId xmlns:a16="http://schemas.microsoft.com/office/drawing/2014/main" id="{BC6A51DF-F61B-44A3-AEB5-23EA3D0451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7050" y="7440031"/>
            <a:ext cx="14287866" cy="848509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Portable Test and Stimulus Standard (PSS) establishes a unified representation of stimulus and test scenarios.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caters to various users at different integration levels and configurations.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Growing design complexity and performance requirements necessitate automation and adaptability.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Flexibility in handling changes across applications helps reduce design costs and improve Return on Investment (ROI).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Shorter market windows require enhanced productivity and early bug identification through HW / SW co-simulation.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Lack of common sequences hampers collaboration, knowledge transfer, and slows down development.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PSS enables SoC / IP teams to reduce verification and validation time significantly.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Automatic generation of UVM and sequences facilitates exhaustive testing of memories and register maps.</a:t>
            </a:r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1"/>
          </p:nvPr>
        </p:nvSpPr>
        <p:spPr>
          <a:xfrm>
            <a:off x="636211" y="6331508"/>
            <a:ext cx="14424411" cy="919515"/>
          </a:xfrm>
        </p:spPr>
        <p:txBody>
          <a:bodyPr/>
          <a:lstStyle/>
          <a:p>
            <a:r>
              <a:rPr lang="en-GB" sz="4800" dirty="0"/>
              <a:t>Problem Statement / Introduction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636211" y="16927373"/>
            <a:ext cx="14291358" cy="919515"/>
          </a:xfrm>
        </p:spPr>
        <p:txBody>
          <a:bodyPr/>
          <a:lstStyle/>
          <a:p>
            <a:r>
              <a:rPr lang="en-US" sz="4800" dirty="0"/>
              <a:t>Implementation Details / Diagram 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5"/>
          </p:nvPr>
        </p:nvSpPr>
        <p:spPr>
          <a:xfrm>
            <a:off x="15136813" y="6332630"/>
            <a:ext cx="14498722" cy="919515"/>
          </a:xfrm>
        </p:spPr>
        <p:txBody>
          <a:bodyPr/>
          <a:lstStyle/>
          <a:p>
            <a:r>
              <a:rPr lang="en-US" sz="4800" dirty="0"/>
              <a:t>Proposed Methodology / Advantages</a:t>
            </a:r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7"/>
          </p:nvPr>
        </p:nvSpPr>
        <p:spPr>
          <a:xfrm>
            <a:off x="15353329" y="16949950"/>
            <a:ext cx="14283756" cy="919515"/>
          </a:xfrm>
        </p:spPr>
        <p:txBody>
          <a:bodyPr/>
          <a:lstStyle/>
          <a:p>
            <a:r>
              <a:rPr lang="nl-NL" sz="4800" dirty="0"/>
              <a:t>Implementation  Details/Flow Chart</a:t>
            </a:r>
            <a:endParaRPr lang="en-US" sz="4800" dirty="0"/>
          </a:p>
        </p:txBody>
      </p:sp>
      <p:sp>
        <p:nvSpPr>
          <p:cNvPr id="269" name="Text Placeholder 268">
            <a:extLst>
              <a:ext uri="{FF2B5EF4-FFF2-40B4-BE49-F238E27FC236}">
                <a16:creationId xmlns:a16="http://schemas.microsoft.com/office/drawing/2014/main" id="{EFA6D686-ABE0-4ADD-821D-C966B83595A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2373301" y="17845790"/>
            <a:ext cx="7088113" cy="889751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PSS code snippet showcases sequence specifications. It includes a component block that refers to the defined register specification.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extend keyword is used to import and instantiate the register specification.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sequence specification contains actions for each register, defining verification intent with activities and scheduling constraints.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 blocks within the sequence specify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pre_solve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post_solve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functionality. The pre solve block can access non-random attribute fields, while the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post_solve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block sets non-random attribute values based on randomly-selected values.</a:t>
            </a:r>
          </a:p>
        </p:txBody>
      </p:sp>
      <p:sp>
        <p:nvSpPr>
          <p:cNvPr id="270" name="Text Placeholder 269">
            <a:extLst>
              <a:ext uri="{FF2B5EF4-FFF2-40B4-BE49-F238E27FC236}">
                <a16:creationId xmlns:a16="http://schemas.microsoft.com/office/drawing/2014/main" id="{24E67FAD-2EC9-4452-953C-16270FE232E9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846491" y="17824231"/>
            <a:ext cx="14053175" cy="471175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offers advantages over PSS for defining register specifications, especially for special registers like interrupts and counters.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allows applying multiple properties to precisely define the functionality of registers, enhancing their description and behavior.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supports parameterization, enabling flexible and reusable designs by customizing bus widths, address spaces, and clock frequencies.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Overall, </a:t>
            </a:r>
            <a:r>
              <a:rPr lang="en-US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simplifies the process of creating register specifications and improves design flexibility compared to PSS.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50"/>
          </p:nvPr>
        </p:nvSpPr>
        <p:spPr>
          <a:xfrm>
            <a:off x="9762407" y="4559308"/>
            <a:ext cx="10840066" cy="801059"/>
          </a:xfrm>
        </p:spPr>
        <p:txBody>
          <a:bodyPr>
            <a:normAutofit/>
          </a:bodyPr>
          <a:lstStyle/>
          <a:p>
            <a:r>
              <a:rPr lang="en-US" b="1" dirty="0"/>
              <a:t>SUDHIR BISHT     -     </a:t>
            </a:r>
            <a:r>
              <a:rPr lang="en-US" sz="4400" b="1" dirty="0"/>
              <a:t>NIKITA GULLIYA</a:t>
            </a:r>
          </a:p>
        </p:txBody>
      </p:sp>
      <p:sp>
        <p:nvSpPr>
          <p:cNvPr id="271" name="Text Placeholder 270">
            <a:extLst>
              <a:ext uri="{FF2B5EF4-FFF2-40B4-BE49-F238E27FC236}">
                <a16:creationId xmlns:a16="http://schemas.microsoft.com/office/drawing/2014/main" id="{1E54C0B2-98BC-4D63-A34F-E0367D9D746B}"/>
              </a:ext>
            </a:extLst>
          </p:cNvPr>
          <p:cNvSpPr>
            <a:spLocks noGrp="1"/>
          </p:cNvSpPr>
          <p:nvPr>
            <p:ph type="body" sz="quarter" idx="154"/>
          </p:nvPr>
        </p:nvSpPr>
        <p:spPr>
          <a:xfrm>
            <a:off x="7558797" y="39274843"/>
            <a:ext cx="14110667" cy="2322976"/>
          </a:xfrm>
        </p:spPr>
        <p:txBody>
          <a:bodyPr/>
          <a:lstStyle/>
          <a:p>
            <a:pPr marL="266700" indent="-266700"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PSS 2.0 documentation: https://www.accellera.org/downloads/standards/portable-stimulus  </a:t>
            </a:r>
          </a:p>
          <a:p>
            <a:pPr marL="266700" indent="-266700"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SystemRDL</a:t>
            </a:r>
            <a:r>
              <a:rPr lang="en-US" sz="2400" dirty="0">
                <a:solidFill>
                  <a:schemeClr val="tx1"/>
                </a:solidFill>
              </a:rPr>
              <a:t> documentation: https://www.accellera.org/downloads/standards/systemrdl </a:t>
            </a:r>
          </a:p>
          <a:p>
            <a:pPr marL="266700" indent="-266700"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 Interacting with Devices via PSS Registers: </a:t>
            </a:r>
            <a:r>
              <a:rPr lang="en-US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https://bitsbytesgates.com/</a:t>
            </a:r>
            <a:endParaRPr lang="en-US" sz="2400" dirty="0">
              <a:solidFill>
                <a:schemeClr val="tx1"/>
              </a:solidFill>
            </a:endParaRPr>
          </a:p>
          <a:p>
            <a:pPr marL="266700" indent="-266700">
              <a:buAutoNum type="arabicParenR"/>
            </a:pPr>
            <a:r>
              <a:rPr lang="en-US" sz="2400" dirty="0" err="1">
                <a:solidFill>
                  <a:schemeClr val="tx1"/>
                </a:solidFill>
              </a:rPr>
              <a:t>IDesignSpec</a:t>
            </a:r>
            <a:r>
              <a:rPr lang="en-US" sz="2400" dirty="0">
                <a:solidFill>
                  <a:schemeClr val="tx1"/>
                </a:solidFill>
              </a:rPr>
              <a:t> GDI: https://www.portal.agnisys.com/release/docs/ids/CopyrightNotice.html </a:t>
            </a:r>
          </a:p>
          <a:p>
            <a:pPr marL="266700" indent="-266700">
              <a:buAutoNum type="arabicParenR"/>
            </a:pPr>
            <a:r>
              <a:rPr lang="en-US" sz="2400" dirty="0">
                <a:solidFill>
                  <a:schemeClr val="tx1"/>
                </a:solidFill>
              </a:rPr>
              <a:t>IDS-Validate: https://www.portal.agnisys.com/release/docs/validate/IDS-Validate1.htm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56"/>
          </p:nvPr>
        </p:nvSpPr>
        <p:spPr>
          <a:xfrm>
            <a:off x="636211" y="27709086"/>
            <a:ext cx="14291358" cy="919515"/>
          </a:xfrm>
        </p:spPr>
        <p:txBody>
          <a:bodyPr/>
          <a:lstStyle/>
          <a:p>
            <a:r>
              <a:rPr lang="nl-NL" sz="4800" dirty="0"/>
              <a:t>Results Table</a:t>
            </a:r>
            <a:endParaRPr lang="en-US" sz="4800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7"/>
          </p:nvPr>
        </p:nvSpPr>
        <p:spPr>
          <a:xfrm>
            <a:off x="15353329" y="27754523"/>
            <a:ext cx="14283756" cy="919515"/>
          </a:xfrm>
        </p:spPr>
        <p:txBody>
          <a:bodyPr/>
          <a:lstStyle/>
          <a:p>
            <a:r>
              <a:rPr lang="nl-NL" sz="4800" dirty="0"/>
              <a:t>Conclusion</a:t>
            </a:r>
            <a:endParaRPr lang="en-US" sz="4800" dirty="0"/>
          </a:p>
        </p:txBody>
      </p:sp>
      <p:sp>
        <p:nvSpPr>
          <p:cNvPr id="272" name="Text Placeholder 271">
            <a:extLst>
              <a:ext uri="{FF2B5EF4-FFF2-40B4-BE49-F238E27FC236}">
                <a16:creationId xmlns:a16="http://schemas.microsoft.com/office/drawing/2014/main" id="{6C3BD757-8D37-46FE-8C88-AA7D76F0A593}"/>
              </a:ext>
            </a:extLst>
          </p:cNvPr>
          <p:cNvSpPr>
            <a:spLocks noGrp="1"/>
          </p:cNvSpPr>
          <p:nvPr>
            <p:ph type="body" sz="quarter" idx="158"/>
          </p:nvPr>
        </p:nvSpPr>
        <p:spPr>
          <a:xfrm>
            <a:off x="15136813" y="28878901"/>
            <a:ext cx="14324601" cy="7173967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complexity of modern SoC has raised the requirement for HW / SW </a:t>
            </a:r>
            <a:b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co-simulation to catch the bugs from the early design stage. There is a lack of common set of sequences which can be shared across the teams. The approach discussed in this Poster on PSS and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which will help design teams to generate unified test and programming sequences in UVM and Firmware from the specification.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register information can be in standard format like PSS / </a:t>
            </a:r>
            <a:r>
              <a:rPr lang="en-US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Users can define the test sequences in PSS [or Excel, Python GUI (NG)], and then generate the unified test sequences from verification to validation.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tests generated are UVM sequences for simulation and firmware sequences for HW / SW co-simulation and post silicon validation like start-up sequence, read-write operation shutdown sequence, low power mode sequence etc.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has been explained through application on a machine power controller example.</a:t>
            </a:r>
          </a:p>
        </p:txBody>
      </p:sp>
      <p:sp>
        <p:nvSpPr>
          <p:cNvPr id="273" name="Text Placeholder 272">
            <a:extLst>
              <a:ext uri="{FF2B5EF4-FFF2-40B4-BE49-F238E27FC236}">
                <a16:creationId xmlns:a16="http://schemas.microsoft.com/office/drawing/2014/main" id="{9F90BCF8-4499-43C1-97BF-B600B9351390}"/>
              </a:ext>
            </a:extLst>
          </p:cNvPr>
          <p:cNvSpPr>
            <a:spLocks noGrp="1"/>
          </p:cNvSpPr>
          <p:nvPr>
            <p:ph type="body" sz="quarter" idx="159"/>
          </p:nvPr>
        </p:nvSpPr>
        <p:spPr>
          <a:xfrm>
            <a:off x="712402" y="28854644"/>
            <a:ext cx="14424411" cy="3899224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PSS compiler and GUI generator has been developed for generation of various outputs from above golden custom sequence specification such as: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Verilog / MATLAB output for Validation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UVM output for Verification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output for Firmware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CSV output for ATE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HTML / Flowchart for documentation</a:t>
            </a:r>
            <a:endParaRPr lang="en-US" b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136813" y="17210088"/>
            <a:ext cx="0" cy="9440862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5136813" y="27979688"/>
            <a:ext cx="0" cy="9439275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5136813" y="6330950"/>
            <a:ext cx="0" cy="9440863"/>
          </a:xfrm>
          <a:prstGeom prst="line">
            <a:avLst/>
          </a:prstGeom>
          <a:ln w="1270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 Placeholder 44">
            <a:extLst>
              <a:ext uri="{FF2B5EF4-FFF2-40B4-BE49-F238E27FC236}">
                <a16:creationId xmlns:a16="http://schemas.microsoft.com/office/drawing/2014/main" id="{749F937F-D152-4278-8DF2-2052C8B15446}"/>
              </a:ext>
            </a:extLst>
          </p:cNvPr>
          <p:cNvSpPr txBox="1">
            <a:spLocks/>
          </p:cNvSpPr>
          <p:nvPr/>
        </p:nvSpPr>
        <p:spPr>
          <a:xfrm>
            <a:off x="7311586" y="38417696"/>
            <a:ext cx="14283756" cy="800265"/>
          </a:xfrm>
          <a:prstGeom prst="rect">
            <a:avLst/>
          </a:prstGeom>
          <a:noFill/>
        </p:spPr>
        <p:txBody>
          <a:bodyPr wrap="square" lIns="89551" tIns="89551" rIns="89551" bIns="89551" anchor="ctr" anchorCtr="0">
            <a:spAutoFit/>
          </a:bodyPr>
          <a:lstStyle>
            <a:lvl1pPr marL="0" indent="0" algn="ctr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900" b="1" u="sng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90913" indent="-1343025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7210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521575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71050" indent="-1073150" algn="l" defTabSz="429736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820625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982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19034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68238" indent="-1074603" algn="l" defTabSz="429841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29841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dirty="0"/>
              <a:t>REFERENCES</a:t>
            </a:r>
            <a:endParaRPr lang="en-US" dirty="0"/>
          </a:p>
        </p:txBody>
      </p:sp>
      <p:sp>
        <p:nvSpPr>
          <p:cNvPr id="275" name="Text Placeholder 274">
            <a:extLst>
              <a:ext uri="{FF2B5EF4-FFF2-40B4-BE49-F238E27FC236}">
                <a16:creationId xmlns:a16="http://schemas.microsoft.com/office/drawing/2014/main" id="{1F6C2DF7-F837-4365-905A-AC3E47CB29B7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5213004" y="7437987"/>
            <a:ext cx="13957539" cy="8300429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PSS and </a:t>
            </a:r>
            <a:r>
              <a:rPr lang="en-US" sz="30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provide valuable assistance in generating unified test and programming sequences for UVM and Firmware from the specification.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Test sequences can be defined in PSS, Excel, or Python GUI (IDS-NG), allowing flexibility for users.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Unified test sequences are automatically generated, covering verification to validation process.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objective is to describe and generate programming and test sequences for a device, from early design stages to post-silicon validation.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Sequence creation is centralized using a single specification, supporting multiple output formats (SV / UVM, PSS, C, CSV, </a:t>
            </a:r>
            <a:r>
              <a:rPr lang="en-US" sz="30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Matlab</a:t>
            </a: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PDF, HTML) for different SoC teams.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Portable Sequences for multiple IPs are allowed, ensuring synchronization with register descriptions in standard formats (IP-XACT, </a:t>
            </a:r>
            <a:r>
              <a:rPr lang="en-US" sz="30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SystemRDL</a:t>
            </a:r>
            <a:r>
              <a:rPr lang="en-US" sz="30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RALF) or using the IDesignSpec™ integrated flow.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D56961D-B278-33FF-8ABB-484E72E472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6026" y="22105707"/>
            <a:ext cx="3145704" cy="4386613"/>
          </a:xfrm>
          <a:prstGeom prst="rect">
            <a:avLst/>
          </a:prstGeom>
          <a:ln w="9525"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03AB006-18BA-8646-4D8A-8FE2CC7FB1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2474" y="22146906"/>
            <a:ext cx="10339717" cy="4606371"/>
          </a:xfrm>
          <a:prstGeom prst="rect">
            <a:avLst/>
          </a:prstGeom>
          <a:ln w="6350"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DD52D0-C54D-91F9-5C79-6BC481049A34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46911" b="11258"/>
          <a:stretch/>
        </p:blipFill>
        <p:spPr>
          <a:xfrm>
            <a:off x="887030" y="32936940"/>
            <a:ext cx="6803330" cy="36998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CE2796-8187-00CC-9ACD-1235A59D7A8D}"/>
              </a:ext>
            </a:extLst>
          </p:cNvPr>
          <p:cNvSpPr txBox="1"/>
          <p:nvPr/>
        </p:nvSpPr>
        <p:spPr>
          <a:xfrm>
            <a:off x="1477700" y="26363324"/>
            <a:ext cx="23697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rebuchet MS" panose="020B0603020202020204" pitchFamily="34" charset="0"/>
              </a:rPr>
              <a:t>INPUT RDL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7867CE-1734-5E1C-B13F-0FA956590765}"/>
              </a:ext>
            </a:extLst>
          </p:cNvPr>
          <p:cNvSpPr txBox="1"/>
          <p:nvPr/>
        </p:nvSpPr>
        <p:spPr>
          <a:xfrm>
            <a:off x="8621805" y="26418083"/>
            <a:ext cx="2203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rebuchet MS" panose="020B0603020202020204" pitchFamily="34" charset="0"/>
              </a:rPr>
              <a:t>INPUT PSS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943DC6-8600-03C6-DAFB-8679CCA2CA0C}"/>
              </a:ext>
            </a:extLst>
          </p:cNvPr>
          <p:cNvSpPr txBox="1"/>
          <p:nvPr/>
        </p:nvSpPr>
        <p:spPr>
          <a:xfrm>
            <a:off x="1091380" y="36884998"/>
            <a:ext cx="646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rebuchet MS" panose="020B0603020202020204" pitchFamily="34" charset="0"/>
              </a:rPr>
              <a:t>C SEQUENCES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68F12A7-489D-4B7C-BF28-A54DFCE0C3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40983" y="32904810"/>
            <a:ext cx="6840140" cy="369980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6C4D7B3-4084-AEB3-317C-4918A4AB681A}"/>
              </a:ext>
            </a:extLst>
          </p:cNvPr>
          <p:cNvSpPr txBox="1"/>
          <p:nvPr/>
        </p:nvSpPr>
        <p:spPr>
          <a:xfrm>
            <a:off x="8154714" y="36888288"/>
            <a:ext cx="6467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rebuchet MS" panose="020B0603020202020204" pitchFamily="34" charset="0"/>
              </a:rPr>
              <a:t>UVM SEQUENCES</a:t>
            </a:r>
          </a:p>
        </p:txBody>
      </p:sp>
      <p:pic>
        <p:nvPicPr>
          <p:cNvPr id="10" name="Picture 9" descr="A black background with orange letters&#10;&#10;Description automatically generated">
            <a:extLst>
              <a:ext uri="{FF2B5EF4-FFF2-40B4-BE49-F238E27FC236}">
                <a16:creationId xmlns:a16="http://schemas.microsoft.com/office/drawing/2014/main" id="{543AD22D-C72C-D545-7F70-E5EAE656C9D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271" y="2210931"/>
            <a:ext cx="8603677" cy="24832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F9C27EB-4F35-F82B-EC1B-7357B494AAA9}"/>
              </a:ext>
            </a:extLst>
          </p:cNvPr>
          <p:cNvSpPr txBox="1"/>
          <p:nvPr/>
        </p:nvSpPr>
        <p:spPr>
          <a:xfrm>
            <a:off x="6156808" y="645416"/>
            <a:ext cx="19238574" cy="2197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4000" b="1" dirty="0"/>
              <a:t>Automatic Generation of Implementation Layer for Embedded System using </a:t>
            </a:r>
            <a:r>
              <a:rPr lang="en-US" sz="4400" b="1" dirty="0"/>
              <a:t>PSS and </a:t>
            </a:r>
            <a:r>
              <a:rPr lang="en-US" sz="4400" b="1" dirty="0" err="1"/>
              <a:t>SystemRDL</a:t>
            </a:r>
            <a:endParaRPr lang="en-US" sz="4400" b="1" dirty="0"/>
          </a:p>
          <a:p>
            <a:pPr algn="ctr"/>
            <a:endParaRPr lang="en-IN" sz="3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osterPresentations.com-100CMx140CM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BC473EA578BB46B771C3A6460EDE52" ma:contentTypeVersion="3" ma:contentTypeDescription="Create a new document." ma:contentTypeScope="" ma:versionID="7f231e381c56aaed7cdad15e260ce788">
  <xsd:schema xmlns:xsd="http://www.w3.org/2001/XMLSchema" xmlns:xs="http://www.w3.org/2001/XMLSchema" xmlns:p="http://schemas.microsoft.com/office/2006/metadata/properties" xmlns:ns3="1eae9c82-1eb6-4e1e-a136-38c65c119e3d" targetNamespace="http://schemas.microsoft.com/office/2006/metadata/properties" ma:root="true" ma:fieldsID="d8cd0485ea3b83e89bb50e4a765bcf01" ns3:_="">
    <xsd:import namespace="1eae9c82-1eb6-4e1e-a136-38c65c119e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e9c82-1eb6-4e1e-a136-38c65c119e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C2C671-96EF-48D1-BEFB-F12F9B5D2A11}">
  <ds:schemaRefs>
    <ds:schemaRef ds:uri="http://purl.org/dc/dcmitype/"/>
    <ds:schemaRef ds:uri="1eae9c82-1eb6-4e1e-a136-38c65c119e3d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6705635-2CCB-4FBD-B5E9-DB88FB0FAC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ae9c82-1eb6-4e1e-a136-38c65c119e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7FFDAF8-E2C6-4D3B-9E97-7738AE8521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PosterPresentations.com-100CMx140CM</Template>
  <TotalTime>0</TotalTime>
  <Words>777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PosterPresentations.com-100CMx140CM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2014-08-15T11:56:08Z</dcterms:created>
  <dcterms:modified xsi:type="dcterms:W3CDTF">2023-07-28T09:13:33Z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f75f480-7803-4ee9-bb54-84d0635fdbe7_Enabled">
    <vt:lpwstr>true</vt:lpwstr>
  </property>
  <property fmtid="{D5CDD505-2E9C-101B-9397-08002B2CF9AE}" pid="3" name="MSIP_Label_6f75f480-7803-4ee9-bb54-84d0635fdbe7_SetDate">
    <vt:lpwstr>2022-12-15T11:05:39Z</vt:lpwstr>
  </property>
  <property fmtid="{D5CDD505-2E9C-101B-9397-08002B2CF9AE}" pid="4" name="MSIP_Label_6f75f480-7803-4ee9-bb54-84d0635fdbe7_Method">
    <vt:lpwstr>Privileged</vt:lpwstr>
  </property>
  <property fmtid="{D5CDD505-2E9C-101B-9397-08002B2CF9AE}" pid="5" name="MSIP_Label_6f75f480-7803-4ee9-bb54-84d0635fdbe7_Name">
    <vt:lpwstr>unrestricted</vt:lpwstr>
  </property>
  <property fmtid="{D5CDD505-2E9C-101B-9397-08002B2CF9AE}" pid="6" name="MSIP_Label_6f75f480-7803-4ee9-bb54-84d0635fdbe7_SiteId">
    <vt:lpwstr>38ae3bcd-9579-4fd4-adda-b42e1495d55a</vt:lpwstr>
  </property>
  <property fmtid="{D5CDD505-2E9C-101B-9397-08002B2CF9AE}" pid="7" name="MSIP_Label_6f75f480-7803-4ee9-bb54-84d0635fdbe7_ActionId">
    <vt:lpwstr>140a3bd7-e52c-4f1a-a516-4da2c627b15d</vt:lpwstr>
  </property>
  <property fmtid="{D5CDD505-2E9C-101B-9397-08002B2CF9AE}" pid="8" name="MSIP_Label_6f75f480-7803-4ee9-bb54-84d0635fdbe7_ContentBits">
    <vt:lpwstr>0</vt:lpwstr>
  </property>
  <property fmtid="{D5CDD505-2E9C-101B-9397-08002B2CF9AE}" pid="9" name="Document_Confidentiality">
    <vt:lpwstr>Unrestricted</vt:lpwstr>
  </property>
  <property fmtid="{D5CDD505-2E9C-101B-9397-08002B2CF9AE}" pid="10" name="ContentTypeId">
    <vt:lpwstr>0x01010008BC473EA578BB46B771C3A6460EDE52</vt:lpwstr>
  </property>
</Properties>
</file>