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54AF1-FCDE-8FEF-35D4-20068E6A649C}" v="11" dt="2023-07-27T10:27:54.873"/>
    <p1510:client id="{64B698FD-8F11-DB59-197E-07BDF6959583}" v="35" dt="2023-07-28T10:08:25.553"/>
    <p1510:client id="{C88B266A-4988-8D36-EFBD-F615B8C7EC77}" v="107" dt="2023-07-28T09:57:48.961"/>
    <p1510:client id="{D26A4A3E-A079-4213-98E9-D76B25E633EB}" v="112" dt="2023-07-27T10:27:05.5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7" autoAdjust="0"/>
    <p:restoredTop sz="96357" autoAdjust="0"/>
  </p:normalViewPr>
  <p:slideViewPr>
    <p:cSldViewPr snapToGrid="0" snapToObjects="1">
      <p:cViewPr>
        <p:scale>
          <a:sx n="19" d="100"/>
          <a:sy n="19" d="100"/>
        </p:scale>
        <p:origin x="1628" y="-2452"/>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C8340-948B-4953-A2FE-7CD3BEA7C6E6}" type="doc">
      <dgm:prSet loTypeId="urn:microsoft.com/office/officeart/2008/layout/VerticalCurvedList" loCatId="list" qsTypeId="urn:microsoft.com/office/officeart/2005/8/quickstyle/3d1" qsCatId="3D" csTypeId="urn:microsoft.com/office/officeart/2005/8/colors/accent5_2" csCatId="accent5" phldr="1"/>
      <dgm:spPr/>
      <dgm:t>
        <a:bodyPr/>
        <a:lstStyle/>
        <a:p>
          <a:endParaRPr lang="en-US"/>
        </a:p>
      </dgm:t>
    </dgm:pt>
    <dgm:pt modelId="{DE73EE84-D204-42AA-8DAD-B6AAE2C513FD}">
      <dgm:prSet phldrT="[Text]" custT="1"/>
      <dgm:spPr/>
      <dgm:t>
        <a:bodyPr/>
        <a:lstStyle/>
        <a:p>
          <a:r>
            <a:rPr lang="en-US" sz="2600" dirty="0"/>
            <a:t>Design validation process addressed timing and performance challenges with varied complexity in design rules.</a:t>
          </a:r>
        </a:p>
      </dgm:t>
    </dgm:pt>
    <dgm:pt modelId="{A130630E-6861-4ECF-B53F-3B1D094B3B68}" type="parTrans" cxnId="{C417360F-1495-4484-8621-541D154B8700}">
      <dgm:prSet/>
      <dgm:spPr/>
      <dgm:t>
        <a:bodyPr/>
        <a:lstStyle/>
        <a:p>
          <a:endParaRPr lang="en-US"/>
        </a:p>
      </dgm:t>
    </dgm:pt>
    <dgm:pt modelId="{40972D5A-778F-44AE-BA85-F4A13B57AB8F}" type="sibTrans" cxnId="{C417360F-1495-4484-8621-541D154B8700}">
      <dgm:prSet/>
      <dgm:spPr/>
      <dgm:t>
        <a:bodyPr/>
        <a:lstStyle/>
        <a:p>
          <a:endParaRPr lang="en-US"/>
        </a:p>
      </dgm:t>
    </dgm:pt>
    <dgm:pt modelId="{95D0CC1E-F7B7-4557-BCF4-FB95737C82BE}">
      <dgm:prSet phldrT="[Text]" custT="1"/>
      <dgm:spPr/>
      <dgm:t>
        <a:bodyPr/>
        <a:lstStyle/>
        <a:p>
          <a:r>
            <a:rPr lang="en-US" sz="2600"/>
            <a:t>Formal property implementations were used to validate different configurations.</a:t>
          </a:r>
          <a:endParaRPr lang="en-US" sz="2600" dirty="0"/>
        </a:p>
      </dgm:t>
    </dgm:pt>
    <dgm:pt modelId="{3F587BD2-E2A2-4C7F-9169-BA7EDB21AA28}" type="parTrans" cxnId="{C2D992AA-4A56-44AE-B09D-B97F1DCF7C6A}">
      <dgm:prSet/>
      <dgm:spPr/>
      <dgm:t>
        <a:bodyPr/>
        <a:lstStyle/>
        <a:p>
          <a:endParaRPr lang="en-US"/>
        </a:p>
      </dgm:t>
    </dgm:pt>
    <dgm:pt modelId="{A3B15F3B-A66A-4933-9522-1FDA5E62C849}" type="sibTrans" cxnId="{C2D992AA-4A56-44AE-B09D-B97F1DCF7C6A}">
      <dgm:prSet/>
      <dgm:spPr/>
      <dgm:t>
        <a:bodyPr/>
        <a:lstStyle/>
        <a:p>
          <a:endParaRPr lang="en-US"/>
        </a:p>
      </dgm:t>
    </dgm:pt>
    <dgm:pt modelId="{BD98FD4C-2718-41A9-B583-5449CE80216E}">
      <dgm:prSet phldrT="[Text]" custT="1"/>
      <dgm:spPr/>
      <dgm:t>
        <a:bodyPr/>
        <a:lstStyle/>
        <a:p>
          <a:pPr>
            <a:buFont typeface="Arial" panose="020B0604020202020204" pitchFamily="34" charset="0"/>
            <a:buChar char="•"/>
          </a:pPr>
          <a:r>
            <a:rPr lang="en-US" sz="2600"/>
            <a:t>Logic-based assertions verified direct properties, such as avoiding simultaneous scheduling of requests or inactive charge pump requests.</a:t>
          </a:r>
          <a:endParaRPr lang="en-US" sz="2600" dirty="0"/>
        </a:p>
      </dgm:t>
    </dgm:pt>
    <dgm:pt modelId="{C153621D-A6CD-40E5-A72D-1397298C99E5}" type="parTrans" cxnId="{E0E1D86C-FC5A-466E-BE92-D0ABE0FD7768}">
      <dgm:prSet/>
      <dgm:spPr/>
      <dgm:t>
        <a:bodyPr/>
        <a:lstStyle/>
        <a:p>
          <a:endParaRPr lang="en-US"/>
        </a:p>
      </dgm:t>
    </dgm:pt>
    <dgm:pt modelId="{ED185830-3C08-478F-9156-A6A5A5876747}" type="sibTrans" cxnId="{E0E1D86C-FC5A-466E-BE92-D0ABE0FD7768}">
      <dgm:prSet/>
      <dgm:spPr/>
      <dgm:t>
        <a:bodyPr/>
        <a:lstStyle/>
        <a:p>
          <a:endParaRPr lang="en-US"/>
        </a:p>
      </dgm:t>
    </dgm:pt>
    <dgm:pt modelId="{4853B0C0-016E-4D60-8191-DBD61D9C3A4E}">
      <dgm:prSet custT="1"/>
      <dgm:spPr/>
      <dgm:t>
        <a:bodyPr/>
        <a:lstStyle/>
        <a:p>
          <a:pPr>
            <a:buFont typeface="Arial" panose="020B0604020202020204" pitchFamily="34" charset="0"/>
            <a:buChar char="•"/>
          </a:pPr>
          <a:r>
            <a:rPr lang="en-US" sz="2600"/>
            <a:t>Forward progress checkers ensured correct read response latency.</a:t>
          </a:r>
        </a:p>
        <a:p>
          <a:pPr>
            <a:buFont typeface="Arial" panose="020B0604020202020204" pitchFamily="34" charset="0"/>
            <a:buChar char="•"/>
          </a:pPr>
          <a:r>
            <a:rPr lang="en-US" sz="2600"/>
            <a:t>Spurious checkers prevented unscheduled read responses.</a:t>
          </a:r>
          <a:endParaRPr lang="en-US" sz="2600" dirty="0"/>
        </a:p>
      </dgm:t>
    </dgm:pt>
    <dgm:pt modelId="{563DAD6A-A572-418D-A9DC-16B7504B2B82}" type="parTrans" cxnId="{A5369B67-99D7-4BAA-B8B3-E43808F40BB8}">
      <dgm:prSet/>
      <dgm:spPr/>
      <dgm:t>
        <a:bodyPr/>
        <a:lstStyle/>
        <a:p>
          <a:endParaRPr lang="en-US"/>
        </a:p>
      </dgm:t>
    </dgm:pt>
    <dgm:pt modelId="{96B7F072-5813-4212-BC76-C55511490457}" type="sibTrans" cxnId="{A5369B67-99D7-4BAA-B8B3-E43808F40BB8}">
      <dgm:prSet/>
      <dgm:spPr/>
      <dgm:t>
        <a:bodyPr/>
        <a:lstStyle/>
        <a:p>
          <a:endParaRPr lang="en-US"/>
        </a:p>
      </dgm:t>
    </dgm:pt>
    <dgm:pt modelId="{F7B90F12-B480-4677-A1CD-DB16B1ED4921}">
      <dgm:prSet/>
      <dgm:spPr/>
      <dgm:t>
        <a:bodyPr/>
        <a:lstStyle/>
        <a:p>
          <a:pPr>
            <a:buFont typeface="Arial" panose="020B0604020202020204" pitchFamily="34" charset="0"/>
            <a:buChar char="•"/>
          </a:pPr>
          <a:r>
            <a:rPr lang="en-US"/>
            <a:t>Covers and Ranged Covers were powerful tools used to create scenarios and set bounds for expected behavior.</a:t>
          </a:r>
          <a:endParaRPr lang="en-US" dirty="0"/>
        </a:p>
      </dgm:t>
    </dgm:pt>
    <dgm:pt modelId="{AEDA06AB-6107-4259-BEC1-02318EF914D6}" type="parTrans" cxnId="{DE8579C0-6726-47E5-B005-3D26805602C2}">
      <dgm:prSet/>
      <dgm:spPr/>
      <dgm:t>
        <a:bodyPr/>
        <a:lstStyle/>
        <a:p>
          <a:endParaRPr lang="en-US"/>
        </a:p>
      </dgm:t>
    </dgm:pt>
    <dgm:pt modelId="{F560DE33-14C4-4CA7-989C-00A7D1BA8944}" type="sibTrans" cxnId="{DE8579C0-6726-47E5-B005-3D26805602C2}">
      <dgm:prSet/>
      <dgm:spPr/>
      <dgm:t>
        <a:bodyPr/>
        <a:lstStyle/>
        <a:p>
          <a:endParaRPr lang="en-US"/>
        </a:p>
      </dgm:t>
    </dgm:pt>
    <dgm:pt modelId="{0EAFE5C3-407C-42C5-97CC-E69FE7866DD3}">
      <dgm:prSet/>
      <dgm:spPr/>
      <dgm:t>
        <a:bodyPr/>
        <a:lstStyle/>
        <a:p>
          <a:r>
            <a:rPr lang="en-US"/>
            <a:t>A Task-based approach validated 12 configurations, each with different parameters, effectively managing complexity.</a:t>
          </a:r>
          <a:endParaRPr lang="en-US" dirty="0"/>
        </a:p>
      </dgm:t>
    </dgm:pt>
    <dgm:pt modelId="{218516B4-E68A-4E42-86B0-8FCCE8B58E85}" type="parTrans" cxnId="{DB110C2E-B8C6-417A-B2B2-6A1360778D9F}">
      <dgm:prSet/>
      <dgm:spPr/>
      <dgm:t>
        <a:bodyPr/>
        <a:lstStyle/>
        <a:p>
          <a:endParaRPr lang="en-US"/>
        </a:p>
      </dgm:t>
    </dgm:pt>
    <dgm:pt modelId="{4F8B7447-8903-427A-9221-4B5C0174AC79}" type="sibTrans" cxnId="{DB110C2E-B8C6-417A-B2B2-6A1360778D9F}">
      <dgm:prSet/>
      <dgm:spPr/>
      <dgm:t>
        <a:bodyPr/>
        <a:lstStyle/>
        <a:p>
          <a:endParaRPr lang="en-US"/>
        </a:p>
      </dgm:t>
    </dgm:pt>
    <dgm:pt modelId="{57300ED4-0D2A-44BB-8299-8DA345A8787D}" type="pres">
      <dgm:prSet presAssocID="{E7DC8340-948B-4953-A2FE-7CD3BEA7C6E6}" presName="Name0" presStyleCnt="0">
        <dgm:presLayoutVars>
          <dgm:chMax val="7"/>
          <dgm:chPref val="7"/>
          <dgm:dir/>
        </dgm:presLayoutVars>
      </dgm:prSet>
      <dgm:spPr/>
    </dgm:pt>
    <dgm:pt modelId="{4FEA1A4D-B4DF-49C6-8DB7-8B3B7475360B}" type="pres">
      <dgm:prSet presAssocID="{E7DC8340-948B-4953-A2FE-7CD3BEA7C6E6}" presName="Name1" presStyleCnt="0"/>
      <dgm:spPr/>
    </dgm:pt>
    <dgm:pt modelId="{4C8DBF30-C7F3-412C-81A9-E2971A7C097A}" type="pres">
      <dgm:prSet presAssocID="{E7DC8340-948B-4953-A2FE-7CD3BEA7C6E6}" presName="cycle" presStyleCnt="0"/>
      <dgm:spPr/>
    </dgm:pt>
    <dgm:pt modelId="{DC4EB963-77A8-4717-8361-5ECE768A1243}" type="pres">
      <dgm:prSet presAssocID="{E7DC8340-948B-4953-A2FE-7CD3BEA7C6E6}" presName="srcNode" presStyleLbl="node1" presStyleIdx="0" presStyleCnt="6"/>
      <dgm:spPr/>
    </dgm:pt>
    <dgm:pt modelId="{A11A6D5D-C6FC-435A-8F71-227C4F627D7A}" type="pres">
      <dgm:prSet presAssocID="{E7DC8340-948B-4953-A2FE-7CD3BEA7C6E6}" presName="conn" presStyleLbl="parChTrans1D2" presStyleIdx="0" presStyleCnt="1"/>
      <dgm:spPr/>
    </dgm:pt>
    <dgm:pt modelId="{1E9C00A9-9425-46D8-9BF6-3A2C91FC8FDE}" type="pres">
      <dgm:prSet presAssocID="{E7DC8340-948B-4953-A2FE-7CD3BEA7C6E6}" presName="extraNode" presStyleLbl="node1" presStyleIdx="0" presStyleCnt="6"/>
      <dgm:spPr/>
    </dgm:pt>
    <dgm:pt modelId="{8E93CC6B-D7AF-468E-86DE-EE6838E5946A}" type="pres">
      <dgm:prSet presAssocID="{E7DC8340-948B-4953-A2FE-7CD3BEA7C6E6}" presName="dstNode" presStyleLbl="node1" presStyleIdx="0" presStyleCnt="6"/>
      <dgm:spPr/>
    </dgm:pt>
    <dgm:pt modelId="{8417D11D-B362-45EA-8C91-C560CBB8C0F1}" type="pres">
      <dgm:prSet presAssocID="{DE73EE84-D204-42AA-8DAD-B6AAE2C513FD}" presName="text_1" presStyleLbl="node1" presStyleIdx="0" presStyleCnt="6">
        <dgm:presLayoutVars>
          <dgm:bulletEnabled val="1"/>
        </dgm:presLayoutVars>
      </dgm:prSet>
      <dgm:spPr/>
    </dgm:pt>
    <dgm:pt modelId="{D11DEB2C-7D9E-4D09-9DE3-380FE2C996DC}" type="pres">
      <dgm:prSet presAssocID="{DE73EE84-D204-42AA-8DAD-B6AAE2C513FD}" presName="accent_1" presStyleCnt="0"/>
      <dgm:spPr/>
    </dgm:pt>
    <dgm:pt modelId="{F6A684BC-3405-4815-B7E6-8114185926E8}" type="pres">
      <dgm:prSet presAssocID="{DE73EE84-D204-42AA-8DAD-B6AAE2C513FD}" presName="accentRepeatNode" presStyleLbl="solidFgAcc1" presStyleIdx="0" presStyleCnt="6"/>
      <dgm:spPr/>
    </dgm:pt>
    <dgm:pt modelId="{3CC73667-1C65-4709-9301-397E44681DA7}" type="pres">
      <dgm:prSet presAssocID="{95D0CC1E-F7B7-4557-BCF4-FB95737C82BE}" presName="text_2" presStyleLbl="node1" presStyleIdx="1" presStyleCnt="6">
        <dgm:presLayoutVars>
          <dgm:bulletEnabled val="1"/>
        </dgm:presLayoutVars>
      </dgm:prSet>
      <dgm:spPr/>
    </dgm:pt>
    <dgm:pt modelId="{F0F520D0-81C3-4A1D-8F29-AEC6A8BD4D63}" type="pres">
      <dgm:prSet presAssocID="{95D0CC1E-F7B7-4557-BCF4-FB95737C82BE}" presName="accent_2" presStyleCnt="0"/>
      <dgm:spPr/>
    </dgm:pt>
    <dgm:pt modelId="{8EBF2B3B-FEEE-42E9-B45B-1E8BEF478672}" type="pres">
      <dgm:prSet presAssocID="{95D0CC1E-F7B7-4557-BCF4-FB95737C82BE}" presName="accentRepeatNode" presStyleLbl="solidFgAcc1" presStyleIdx="1" presStyleCnt="6"/>
      <dgm:spPr/>
    </dgm:pt>
    <dgm:pt modelId="{2F4C3AA7-4974-4F34-9A20-0EEE473364A9}" type="pres">
      <dgm:prSet presAssocID="{BD98FD4C-2718-41A9-B583-5449CE80216E}" presName="text_3" presStyleLbl="node1" presStyleIdx="2" presStyleCnt="6">
        <dgm:presLayoutVars>
          <dgm:bulletEnabled val="1"/>
        </dgm:presLayoutVars>
      </dgm:prSet>
      <dgm:spPr/>
    </dgm:pt>
    <dgm:pt modelId="{360D4A87-92C4-47C8-BAC8-542740E4D55E}" type="pres">
      <dgm:prSet presAssocID="{BD98FD4C-2718-41A9-B583-5449CE80216E}" presName="accent_3" presStyleCnt="0"/>
      <dgm:spPr/>
    </dgm:pt>
    <dgm:pt modelId="{3ECF9E6C-859A-4B82-AB1B-32B8F4E7EE29}" type="pres">
      <dgm:prSet presAssocID="{BD98FD4C-2718-41A9-B583-5449CE80216E}" presName="accentRepeatNode" presStyleLbl="solidFgAcc1" presStyleIdx="2" presStyleCnt="6"/>
      <dgm:spPr/>
    </dgm:pt>
    <dgm:pt modelId="{89A166F9-021F-446F-A225-F8A4B8D55E93}" type="pres">
      <dgm:prSet presAssocID="{4853B0C0-016E-4D60-8191-DBD61D9C3A4E}" presName="text_4" presStyleLbl="node1" presStyleIdx="3" presStyleCnt="6">
        <dgm:presLayoutVars>
          <dgm:bulletEnabled val="1"/>
        </dgm:presLayoutVars>
      </dgm:prSet>
      <dgm:spPr/>
    </dgm:pt>
    <dgm:pt modelId="{5BF67E54-99F9-4F3C-B889-51A2A269E085}" type="pres">
      <dgm:prSet presAssocID="{4853B0C0-016E-4D60-8191-DBD61D9C3A4E}" presName="accent_4" presStyleCnt="0"/>
      <dgm:spPr/>
    </dgm:pt>
    <dgm:pt modelId="{CF3CE5CC-0421-47E0-8D13-423342C74BEB}" type="pres">
      <dgm:prSet presAssocID="{4853B0C0-016E-4D60-8191-DBD61D9C3A4E}" presName="accentRepeatNode" presStyleLbl="solidFgAcc1" presStyleIdx="3" presStyleCnt="6"/>
      <dgm:spPr/>
    </dgm:pt>
    <dgm:pt modelId="{4238672D-7CF4-486B-85AC-F3297CD842E1}" type="pres">
      <dgm:prSet presAssocID="{F7B90F12-B480-4677-A1CD-DB16B1ED4921}" presName="text_5" presStyleLbl="node1" presStyleIdx="4" presStyleCnt="6">
        <dgm:presLayoutVars>
          <dgm:bulletEnabled val="1"/>
        </dgm:presLayoutVars>
      </dgm:prSet>
      <dgm:spPr/>
    </dgm:pt>
    <dgm:pt modelId="{A404FADA-4F00-401E-A784-1E55A6013C2F}" type="pres">
      <dgm:prSet presAssocID="{F7B90F12-B480-4677-A1CD-DB16B1ED4921}" presName="accent_5" presStyleCnt="0"/>
      <dgm:spPr/>
    </dgm:pt>
    <dgm:pt modelId="{86DB9F2E-4254-41C2-B95E-18EF65402080}" type="pres">
      <dgm:prSet presAssocID="{F7B90F12-B480-4677-A1CD-DB16B1ED4921}" presName="accentRepeatNode" presStyleLbl="solidFgAcc1" presStyleIdx="4" presStyleCnt="6"/>
      <dgm:spPr/>
    </dgm:pt>
    <dgm:pt modelId="{3F15911A-EC0F-4F45-9675-CD74AD7D6139}" type="pres">
      <dgm:prSet presAssocID="{0EAFE5C3-407C-42C5-97CC-E69FE7866DD3}" presName="text_6" presStyleLbl="node1" presStyleIdx="5" presStyleCnt="6">
        <dgm:presLayoutVars>
          <dgm:bulletEnabled val="1"/>
        </dgm:presLayoutVars>
      </dgm:prSet>
      <dgm:spPr/>
    </dgm:pt>
    <dgm:pt modelId="{2204221D-AF29-400E-BD4D-DA4C0E98CA32}" type="pres">
      <dgm:prSet presAssocID="{0EAFE5C3-407C-42C5-97CC-E69FE7866DD3}" presName="accent_6" presStyleCnt="0"/>
      <dgm:spPr/>
    </dgm:pt>
    <dgm:pt modelId="{0DE32505-2888-44A0-BEE6-A019F6575458}" type="pres">
      <dgm:prSet presAssocID="{0EAFE5C3-407C-42C5-97CC-E69FE7866DD3}" presName="accentRepeatNode" presStyleLbl="solidFgAcc1" presStyleIdx="5" presStyleCnt="6"/>
      <dgm:spPr/>
    </dgm:pt>
  </dgm:ptLst>
  <dgm:cxnLst>
    <dgm:cxn modelId="{C417360F-1495-4484-8621-541D154B8700}" srcId="{E7DC8340-948B-4953-A2FE-7CD3BEA7C6E6}" destId="{DE73EE84-D204-42AA-8DAD-B6AAE2C513FD}" srcOrd="0" destOrd="0" parTransId="{A130630E-6861-4ECF-B53F-3B1D094B3B68}" sibTransId="{40972D5A-778F-44AE-BA85-F4A13B57AB8F}"/>
    <dgm:cxn modelId="{E20AD310-F1D1-4848-9275-DD1488B58E56}" type="presOf" srcId="{4853B0C0-016E-4D60-8191-DBD61D9C3A4E}" destId="{89A166F9-021F-446F-A225-F8A4B8D55E93}" srcOrd="0" destOrd="0" presId="urn:microsoft.com/office/officeart/2008/layout/VerticalCurvedList"/>
    <dgm:cxn modelId="{ADD09B1D-A928-47D2-B9C0-0371936E3B4D}" type="presOf" srcId="{F7B90F12-B480-4677-A1CD-DB16B1ED4921}" destId="{4238672D-7CF4-486B-85AC-F3297CD842E1}" srcOrd="0" destOrd="0" presId="urn:microsoft.com/office/officeart/2008/layout/VerticalCurvedList"/>
    <dgm:cxn modelId="{A1E19320-52CC-44C1-A4D5-77CD11AFB2D4}" type="presOf" srcId="{40972D5A-778F-44AE-BA85-F4A13B57AB8F}" destId="{A11A6D5D-C6FC-435A-8F71-227C4F627D7A}" srcOrd="0" destOrd="0" presId="urn:microsoft.com/office/officeart/2008/layout/VerticalCurvedList"/>
    <dgm:cxn modelId="{DB110C2E-B8C6-417A-B2B2-6A1360778D9F}" srcId="{E7DC8340-948B-4953-A2FE-7CD3BEA7C6E6}" destId="{0EAFE5C3-407C-42C5-97CC-E69FE7866DD3}" srcOrd="5" destOrd="0" parTransId="{218516B4-E68A-4E42-86B0-8FCCE8B58E85}" sibTransId="{4F8B7447-8903-427A-9221-4B5C0174AC79}"/>
    <dgm:cxn modelId="{5EEA2A30-0B60-4A09-8FFD-AD26CCD4CEE2}" type="presOf" srcId="{BD98FD4C-2718-41A9-B583-5449CE80216E}" destId="{2F4C3AA7-4974-4F34-9A20-0EEE473364A9}" srcOrd="0" destOrd="0" presId="urn:microsoft.com/office/officeart/2008/layout/VerticalCurvedList"/>
    <dgm:cxn modelId="{A5369B67-99D7-4BAA-B8B3-E43808F40BB8}" srcId="{E7DC8340-948B-4953-A2FE-7CD3BEA7C6E6}" destId="{4853B0C0-016E-4D60-8191-DBD61D9C3A4E}" srcOrd="3" destOrd="0" parTransId="{563DAD6A-A572-418D-A9DC-16B7504B2B82}" sibTransId="{96B7F072-5813-4212-BC76-C55511490457}"/>
    <dgm:cxn modelId="{E0E1D86C-FC5A-466E-BE92-D0ABE0FD7768}" srcId="{E7DC8340-948B-4953-A2FE-7CD3BEA7C6E6}" destId="{BD98FD4C-2718-41A9-B583-5449CE80216E}" srcOrd="2" destOrd="0" parTransId="{C153621D-A6CD-40E5-A72D-1397298C99E5}" sibTransId="{ED185830-3C08-478F-9156-A6A5A5876747}"/>
    <dgm:cxn modelId="{90C3DE4C-3848-4496-8508-0D8B5055AE7B}" type="presOf" srcId="{DE73EE84-D204-42AA-8DAD-B6AAE2C513FD}" destId="{8417D11D-B362-45EA-8C91-C560CBB8C0F1}" srcOrd="0" destOrd="0" presId="urn:microsoft.com/office/officeart/2008/layout/VerticalCurvedList"/>
    <dgm:cxn modelId="{4FE8396D-F6A7-460C-9F10-78FFBDCFBD2E}" type="presOf" srcId="{0EAFE5C3-407C-42C5-97CC-E69FE7866DD3}" destId="{3F15911A-EC0F-4F45-9675-CD74AD7D6139}" srcOrd="0" destOrd="0" presId="urn:microsoft.com/office/officeart/2008/layout/VerticalCurvedList"/>
    <dgm:cxn modelId="{C2D992AA-4A56-44AE-B09D-B97F1DCF7C6A}" srcId="{E7DC8340-948B-4953-A2FE-7CD3BEA7C6E6}" destId="{95D0CC1E-F7B7-4557-BCF4-FB95737C82BE}" srcOrd="1" destOrd="0" parTransId="{3F587BD2-E2A2-4C7F-9169-BA7EDB21AA28}" sibTransId="{A3B15F3B-A66A-4933-9522-1FDA5E62C849}"/>
    <dgm:cxn modelId="{DE8579C0-6726-47E5-B005-3D26805602C2}" srcId="{E7DC8340-948B-4953-A2FE-7CD3BEA7C6E6}" destId="{F7B90F12-B480-4677-A1CD-DB16B1ED4921}" srcOrd="4" destOrd="0" parTransId="{AEDA06AB-6107-4259-BEC1-02318EF914D6}" sibTransId="{F560DE33-14C4-4CA7-989C-00A7D1BA8944}"/>
    <dgm:cxn modelId="{9F1616D2-B859-4B3C-BBA5-A5331F697728}" type="presOf" srcId="{95D0CC1E-F7B7-4557-BCF4-FB95737C82BE}" destId="{3CC73667-1C65-4709-9301-397E44681DA7}" srcOrd="0" destOrd="0" presId="urn:microsoft.com/office/officeart/2008/layout/VerticalCurvedList"/>
    <dgm:cxn modelId="{9554B4E0-DA6C-459A-B4B1-B57E0F7D9CC5}" type="presOf" srcId="{E7DC8340-948B-4953-A2FE-7CD3BEA7C6E6}" destId="{57300ED4-0D2A-44BB-8299-8DA345A8787D}" srcOrd="0" destOrd="0" presId="urn:microsoft.com/office/officeart/2008/layout/VerticalCurvedList"/>
    <dgm:cxn modelId="{562E322D-602B-416D-96A0-8C4EE02C75E0}" type="presParOf" srcId="{57300ED4-0D2A-44BB-8299-8DA345A8787D}" destId="{4FEA1A4D-B4DF-49C6-8DB7-8B3B7475360B}" srcOrd="0" destOrd="0" presId="urn:microsoft.com/office/officeart/2008/layout/VerticalCurvedList"/>
    <dgm:cxn modelId="{A4CF4AE0-93C5-442C-9937-8CBB7F80C5BF}" type="presParOf" srcId="{4FEA1A4D-B4DF-49C6-8DB7-8B3B7475360B}" destId="{4C8DBF30-C7F3-412C-81A9-E2971A7C097A}" srcOrd="0" destOrd="0" presId="urn:microsoft.com/office/officeart/2008/layout/VerticalCurvedList"/>
    <dgm:cxn modelId="{B9F2B053-81B2-4F5C-97BA-C6E56BF24F44}" type="presParOf" srcId="{4C8DBF30-C7F3-412C-81A9-E2971A7C097A}" destId="{DC4EB963-77A8-4717-8361-5ECE768A1243}" srcOrd="0" destOrd="0" presId="urn:microsoft.com/office/officeart/2008/layout/VerticalCurvedList"/>
    <dgm:cxn modelId="{C9BC23F4-A891-414D-9F26-9A19F2D6F5F5}" type="presParOf" srcId="{4C8DBF30-C7F3-412C-81A9-E2971A7C097A}" destId="{A11A6D5D-C6FC-435A-8F71-227C4F627D7A}" srcOrd="1" destOrd="0" presId="urn:microsoft.com/office/officeart/2008/layout/VerticalCurvedList"/>
    <dgm:cxn modelId="{380E2309-9E24-4927-B8BA-CE7840137530}" type="presParOf" srcId="{4C8DBF30-C7F3-412C-81A9-E2971A7C097A}" destId="{1E9C00A9-9425-46D8-9BF6-3A2C91FC8FDE}" srcOrd="2" destOrd="0" presId="urn:microsoft.com/office/officeart/2008/layout/VerticalCurvedList"/>
    <dgm:cxn modelId="{6F58ADFC-76D6-4AE4-818E-0A769BC78993}" type="presParOf" srcId="{4C8DBF30-C7F3-412C-81A9-E2971A7C097A}" destId="{8E93CC6B-D7AF-468E-86DE-EE6838E5946A}" srcOrd="3" destOrd="0" presId="urn:microsoft.com/office/officeart/2008/layout/VerticalCurvedList"/>
    <dgm:cxn modelId="{F6BCA1FB-C426-4F4D-B6FD-1CDABB6EA548}" type="presParOf" srcId="{4FEA1A4D-B4DF-49C6-8DB7-8B3B7475360B}" destId="{8417D11D-B362-45EA-8C91-C560CBB8C0F1}" srcOrd="1" destOrd="0" presId="urn:microsoft.com/office/officeart/2008/layout/VerticalCurvedList"/>
    <dgm:cxn modelId="{D76E9B84-1313-41E7-BF7A-C888A308417B}" type="presParOf" srcId="{4FEA1A4D-B4DF-49C6-8DB7-8B3B7475360B}" destId="{D11DEB2C-7D9E-4D09-9DE3-380FE2C996DC}" srcOrd="2" destOrd="0" presId="urn:microsoft.com/office/officeart/2008/layout/VerticalCurvedList"/>
    <dgm:cxn modelId="{448A66B9-BFC2-4A80-A8AF-2F15FFF9A973}" type="presParOf" srcId="{D11DEB2C-7D9E-4D09-9DE3-380FE2C996DC}" destId="{F6A684BC-3405-4815-B7E6-8114185926E8}" srcOrd="0" destOrd="0" presId="urn:microsoft.com/office/officeart/2008/layout/VerticalCurvedList"/>
    <dgm:cxn modelId="{6B821616-F9AA-4314-ADBA-E6249F265E6A}" type="presParOf" srcId="{4FEA1A4D-B4DF-49C6-8DB7-8B3B7475360B}" destId="{3CC73667-1C65-4709-9301-397E44681DA7}" srcOrd="3" destOrd="0" presId="urn:microsoft.com/office/officeart/2008/layout/VerticalCurvedList"/>
    <dgm:cxn modelId="{6CC117AE-884D-42E9-B3D2-F05F83D2A352}" type="presParOf" srcId="{4FEA1A4D-B4DF-49C6-8DB7-8B3B7475360B}" destId="{F0F520D0-81C3-4A1D-8F29-AEC6A8BD4D63}" srcOrd="4" destOrd="0" presId="urn:microsoft.com/office/officeart/2008/layout/VerticalCurvedList"/>
    <dgm:cxn modelId="{1BBFF392-9557-432F-B7CE-7FDD0A321522}" type="presParOf" srcId="{F0F520D0-81C3-4A1D-8F29-AEC6A8BD4D63}" destId="{8EBF2B3B-FEEE-42E9-B45B-1E8BEF478672}" srcOrd="0" destOrd="0" presId="urn:microsoft.com/office/officeart/2008/layout/VerticalCurvedList"/>
    <dgm:cxn modelId="{ABF7DD95-3AFD-4995-8C45-C99204DBD90B}" type="presParOf" srcId="{4FEA1A4D-B4DF-49C6-8DB7-8B3B7475360B}" destId="{2F4C3AA7-4974-4F34-9A20-0EEE473364A9}" srcOrd="5" destOrd="0" presId="urn:microsoft.com/office/officeart/2008/layout/VerticalCurvedList"/>
    <dgm:cxn modelId="{8C47C4C0-AC1E-4A6B-B368-9B66174762BF}" type="presParOf" srcId="{4FEA1A4D-B4DF-49C6-8DB7-8B3B7475360B}" destId="{360D4A87-92C4-47C8-BAC8-542740E4D55E}" srcOrd="6" destOrd="0" presId="urn:microsoft.com/office/officeart/2008/layout/VerticalCurvedList"/>
    <dgm:cxn modelId="{ADA7A14E-DC5F-4970-8469-6341176D076E}" type="presParOf" srcId="{360D4A87-92C4-47C8-BAC8-542740E4D55E}" destId="{3ECF9E6C-859A-4B82-AB1B-32B8F4E7EE29}" srcOrd="0" destOrd="0" presId="urn:microsoft.com/office/officeart/2008/layout/VerticalCurvedList"/>
    <dgm:cxn modelId="{1163190D-25AE-4C9A-9E2B-B2F2D940D4FF}" type="presParOf" srcId="{4FEA1A4D-B4DF-49C6-8DB7-8B3B7475360B}" destId="{89A166F9-021F-446F-A225-F8A4B8D55E93}" srcOrd="7" destOrd="0" presId="urn:microsoft.com/office/officeart/2008/layout/VerticalCurvedList"/>
    <dgm:cxn modelId="{2EC75137-F4D7-4CDF-A24E-0FFA11C45343}" type="presParOf" srcId="{4FEA1A4D-B4DF-49C6-8DB7-8B3B7475360B}" destId="{5BF67E54-99F9-4F3C-B889-51A2A269E085}" srcOrd="8" destOrd="0" presId="urn:microsoft.com/office/officeart/2008/layout/VerticalCurvedList"/>
    <dgm:cxn modelId="{4145BA36-ED00-4B54-8628-466E84D42855}" type="presParOf" srcId="{5BF67E54-99F9-4F3C-B889-51A2A269E085}" destId="{CF3CE5CC-0421-47E0-8D13-423342C74BEB}" srcOrd="0" destOrd="0" presId="urn:microsoft.com/office/officeart/2008/layout/VerticalCurvedList"/>
    <dgm:cxn modelId="{3BDFE391-DE99-4D2C-82DC-2BB709D1A964}" type="presParOf" srcId="{4FEA1A4D-B4DF-49C6-8DB7-8B3B7475360B}" destId="{4238672D-7CF4-486B-85AC-F3297CD842E1}" srcOrd="9" destOrd="0" presId="urn:microsoft.com/office/officeart/2008/layout/VerticalCurvedList"/>
    <dgm:cxn modelId="{84FA2A27-0DB0-4220-A35B-68B13DD6C920}" type="presParOf" srcId="{4FEA1A4D-B4DF-49C6-8DB7-8B3B7475360B}" destId="{A404FADA-4F00-401E-A784-1E55A6013C2F}" srcOrd="10" destOrd="0" presId="urn:microsoft.com/office/officeart/2008/layout/VerticalCurvedList"/>
    <dgm:cxn modelId="{8CA8C3B1-CB81-4ECC-A1B9-1A076D4F2C3F}" type="presParOf" srcId="{A404FADA-4F00-401E-A784-1E55A6013C2F}" destId="{86DB9F2E-4254-41C2-B95E-18EF65402080}" srcOrd="0" destOrd="0" presId="urn:microsoft.com/office/officeart/2008/layout/VerticalCurvedList"/>
    <dgm:cxn modelId="{836B3BCD-41FB-4D4A-B0A4-EA4946C2B9FE}" type="presParOf" srcId="{4FEA1A4D-B4DF-49C6-8DB7-8B3B7475360B}" destId="{3F15911A-EC0F-4F45-9675-CD74AD7D6139}" srcOrd="11" destOrd="0" presId="urn:microsoft.com/office/officeart/2008/layout/VerticalCurvedList"/>
    <dgm:cxn modelId="{6745EFFB-4399-485F-ACA0-BD0CC3C110BC}" type="presParOf" srcId="{4FEA1A4D-B4DF-49C6-8DB7-8B3B7475360B}" destId="{2204221D-AF29-400E-BD4D-DA4C0E98CA32}" srcOrd="12" destOrd="0" presId="urn:microsoft.com/office/officeart/2008/layout/VerticalCurvedList"/>
    <dgm:cxn modelId="{9AF5CAF2-D1A5-4BA2-A4CD-89A546D30A76}" type="presParOf" srcId="{2204221D-AF29-400E-BD4D-DA4C0E98CA32}" destId="{0DE32505-2888-44A0-BEE6-A019F6575458}"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EB6155-9249-484A-B1B0-557100926D7A}" type="doc">
      <dgm:prSet loTypeId="urn:microsoft.com/office/officeart/2005/8/layout/list1" loCatId="list" qsTypeId="urn:microsoft.com/office/officeart/2005/8/quickstyle/3d1" qsCatId="3D" csTypeId="urn:microsoft.com/office/officeart/2005/8/colors/accent5_2" csCatId="accent5" phldr="1"/>
      <dgm:spPr/>
      <dgm:t>
        <a:bodyPr/>
        <a:lstStyle/>
        <a:p>
          <a:endParaRPr lang="en-US"/>
        </a:p>
      </dgm:t>
    </dgm:pt>
    <dgm:pt modelId="{8178261F-63D9-4760-87DB-1F2138C21932}">
      <dgm:prSet phldrT="[Text]" custT="1"/>
      <dgm:spPr/>
      <dgm:t>
        <a:bodyPr/>
        <a:lstStyle/>
        <a:p>
          <a:r>
            <a:rPr lang="en-US" sz="4000" dirty="0"/>
            <a:t>Objective</a:t>
          </a:r>
        </a:p>
      </dgm:t>
    </dgm:pt>
    <dgm:pt modelId="{1ACA45F1-423E-45A7-A318-2E9D7500FD4B}" type="parTrans" cxnId="{EF3C697B-FF25-4F3E-8B72-784A1D4193E8}">
      <dgm:prSet/>
      <dgm:spPr/>
      <dgm:t>
        <a:bodyPr/>
        <a:lstStyle/>
        <a:p>
          <a:endParaRPr lang="en-US"/>
        </a:p>
      </dgm:t>
    </dgm:pt>
    <dgm:pt modelId="{C9288EC4-0D4E-4CD3-862C-8C71213C09E4}" type="sibTrans" cxnId="{EF3C697B-FF25-4F3E-8B72-784A1D4193E8}">
      <dgm:prSet/>
      <dgm:spPr/>
      <dgm:t>
        <a:bodyPr/>
        <a:lstStyle/>
        <a:p>
          <a:endParaRPr lang="en-US"/>
        </a:p>
      </dgm:t>
    </dgm:pt>
    <dgm:pt modelId="{ED1A219C-3B4F-4D99-AF75-AAC69CF74947}">
      <dgm:prSet phldrT="[Text]" custT="1"/>
      <dgm:spPr/>
      <dgm:t>
        <a:bodyPr/>
        <a:lstStyle/>
        <a:p>
          <a:r>
            <a:rPr lang="en-US" sz="4000" dirty="0"/>
            <a:t>Bugs Discovered</a:t>
          </a:r>
        </a:p>
      </dgm:t>
    </dgm:pt>
    <dgm:pt modelId="{A6C33B42-067F-4F5C-99B9-1E69F1C91E30}" type="parTrans" cxnId="{5D942BAE-6FB3-4B10-8D6F-0CC6F1EF5D1E}">
      <dgm:prSet/>
      <dgm:spPr/>
      <dgm:t>
        <a:bodyPr/>
        <a:lstStyle/>
        <a:p>
          <a:endParaRPr lang="en-US"/>
        </a:p>
      </dgm:t>
    </dgm:pt>
    <dgm:pt modelId="{C869270C-CAD9-46B6-9FEA-E048670B6D6C}" type="sibTrans" cxnId="{5D942BAE-6FB3-4B10-8D6F-0CC6F1EF5D1E}">
      <dgm:prSet/>
      <dgm:spPr/>
      <dgm:t>
        <a:bodyPr/>
        <a:lstStyle/>
        <a:p>
          <a:endParaRPr lang="en-US"/>
        </a:p>
      </dgm:t>
    </dgm:pt>
    <dgm:pt modelId="{1D5E1E37-BBBE-4D51-B547-90D59CA6605D}">
      <dgm:prSet phldrT="[Text]" custT="1"/>
      <dgm:spPr/>
      <dgm:t>
        <a:bodyPr/>
        <a:lstStyle/>
        <a:p>
          <a:r>
            <a:rPr lang="en-US" sz="4000" dirty="0"/>
            <a:t>Premature power down of a data block observed.</a:t>
          </a:r>
        </a:p>
      </dgm:t>
    </dgm:pt>
    <dgm:pt modelId="{9FF39EC6-5294-4E11-B2F7-A86D34EBB079}" type="parTrans" cxnId="{63F3FE70-059E-4794-BDA2-CFD0462887A7}">
      <dgm:prSet/>
      <dgm:spPr/>
      <dgm:t>
        <a:bodyPr/>
        <a:lstStyle/>
        <a:p>
          <a:endParaRPr lang="en-US"/>
        </a:p>
      </dgm:t>
    </dgm:pt>
    <dgm:pt modelId="{46BEAF20-D629-40D4-841E-15F5F29407E7}" type="sibTrans" cxnId="{63F3FE70-059E-4794-BDA2-CFD0462887A7}">
      <dgm:prSet/>
      <dgm:spPr/>
      <dgm:t>
        <a:bodyPr/>
        <a:lstStyle/>
        <a:p>
          <a:endParaRPr lang="en-US"/>
        </a:p>
      </dgm:t>
    </dgm:pt>
    <dgm:pt modelId="{FBDB210C-4C2D-4FB4-9AD8-EF2B6F3B0B27}">
      <dgm:prSet phldrT="[Text]" custT="1"/>
      <dgm:spPr/>
      <dgm:t>
        <a:bodyPr/>
        <a:lstStyle/>
        <a:p>
          <a:r>
            <a:rPr lang="en-US" sz="2800" dirty="0"/>
            <a:t>Validate power requirements of 12 different configuration of Ips.</a:t>
          </a:r>
        </a:p>
      </dgm:t>
    </dgm:pt>
    <dgm:pt modelId="{3EF06227-D17F-46A2-961F-BF67804ED0E6}" type="parTrans" cxnId="{13811919-5FB2-444D-BD75-2A5E915CEF98}">
      <dgm:prSet/>
      <dgm:spPr/>
      <dgm:t>
        <a:bodyPr/>
        <a:lstStyle/>
        <a:p>
          <a:endParaRPr lang="en-US"/>
        </a:p>
      </dgm:t>
    </dgm:pt>
    <dgm:pt modelId="{14468A0E-945D-4954-B289-8ADF0EAAE113}" type="sibTrans" cxnId="{13811919-5FB2-444D-BD75-2A5E915CEF98}">
      <dgm:prSet/>
      <dgm:spPr/>
      <dgm:t>
        <a:bodyPr/>
        <a:lstStyle/>
        <a:p>
          <a:endParaRPr lang="en-US"/>
        </a:p>
      </dgm:t>
    </dgm:pt>
    <dgm:pt modelId="{48180FB6-F7D9-48B6-B263-2EA44E3DF95C}">
      <dgm:prSet phldrT="[Text]" custT="1"/>
      <dgm:spPr/>
      <dgm:t>
        <a:bodyPr/>
        <a:lstStyle/>
        <a:p>
          <a:r>
            <a:rPr lang="en-US" sz="2800" dirty="0"/>
            <a:t>Numerous bugs discovered including three major ones.</a:t>
          </a:r>
        </a:p>
      </dgm:t>
    </dgm:pt>
    <dgm:pt modelId="{B1D62BC5-B13E-471E-A914-D228E0E86EEA}" type="parTrans" cxnId="{A32D94BA-6AD1-4A6E-86AA-0BC6B4499E49}">
      <dgm:prSet/>
      <dgm:spPr/>
      <dgm:t>
        <a:bodyPr/>
        <a:lstStyle/>
        <a:p>
          <a:endParaRPr lang="en-US"/>
        </a:p>
      </dgm:t>
    </dgm:pt>
    <dgm:pt modelId="{3271747B-A2C6-482D-90BF-C260F4A73E8D}" type="sibTrans" cxnId="{A32D94BA-6AD1-4A6E-86AA-0BC6B4499E49}">
      <dgm:prSet/>
      <dgm:spPr/>
      <dgm:t>
        <a:bodyPr/>
        <a:lstStyle/>
        <a:p>
          <a:endParaRPr lang="en-US"/>
        </a:p>
      </dgm:t>
    </dgm:pt>
    <dgm:pt modelId="{9451B3DD-7C29-4386-843B-3F2E11DBDC1B}">
      <dgm:prSet phldrT="[Text]" custT="1"/>
      <dgm:spPr/>
      <dgm:t>
        <a:bodyPr/>
        <a:lstStyle/>
        <a:p>
          <a:r>
            <a:rPr lang="en-US" sz="2800" dirty="0"/>
            <a:t>Data block powered down earlier than required as per the spec.</a:t>
          </a:r>
        </a:p>
      </dgm:t>
    </dgm:pt>
    <dgm:pt modelId="{710BF428-2945-4B33-B4EA-C668F5B074C3}" type="parTrans" cxnId="{28364523-3C4A-4E3F-9B94-80CC5B75B2C6}">
      <dgm:prSet/>
      <dgm:spPr/>
      <dgm:t>
        <a:bodyPr/>
        <a:lstStyle/>
        <a:p>
          <a:endParaRPr lang="en-US"/>
        </a:p>
      </dgm:t>
    </dgm:pt>
    <dgm:pt modelId="{B249C805-871C-43B6-BD74-DF14D3E1F681}" type="sibTrans" cxnId="{28364523-3C4A-4E3F-9B94-80CC5B75B2C6}">
      <dgm:prSet/>
      <dgm:spPr/>
      <dgm:t>
        <a:bodyPr/>
        <a:lstStyle/>
        <a:p>
          <a:endParaRPr lang="en-US"/>
        </a:p>
      </dgm:t>
    </dgm:pt>
    <dgm:pt modelId="{7FD9E537-CFEE-43EE-8933-D0032800F78D}">
      <dgm:prSet phldrT="[Text]" custT="1"/>
      <dgm:spPr/>
      <dgm:t>
        <a:bodyPr/>
        <a:lstStyle/>
        <a:p>
          <a:r>
            <a:rPr lang="en-US" sz="4000" dirty="0"/>
            <a:t>Incorrect response data from the cache.</a:t>
          </a:r>
        </a:p>
      </dgm:t>
    </dgm:pt>
    <dgm:pt modelId="{DF1DF752-A762-460B-B723-77731A1D48EA}" type="parTrans" cxnId="{5EC7DC30-293C-4897-901E-940761C394B2}">
      <dgm:prSet/>
      <dgm:spPr/>
      <dgm:t>
        <a:bodyPr/>
        <a:lstStyle/>
        <a:p>
          <a:endParaRPr lang="en-US"/>
        </a:p>
      </dgm:t>
    </dgm:pt>
    <dgm:pt modelId="{1BF00764-1651-4DF2-8F0A-49EB601A89FA}" type="sibTrans" cxnId="{5EC7DC30-293C-4897-901E-940761C394B2}">
      <dgm:prSet/>
      <dgm:spPr/>
      <dgm:t>
        <a:bodyPr/>
        <a:lstStyle/>
        <a:p>
          <a:endParaRPr lang="en-US"/>
        </a:p>
      </dgm:t>
    </dgm:pt>
    <dgm:pt modelId="{BECB0655-C1D2-4598-9959-A994B24D40AB}">
      <dgm:prSet phldrT="[Text]" custT="1"/>
      <dgm:spPr/>
      <dgm:t>
        <a:bodyPr/>
        <a:lstStyle/>
        <a:p>
          <a:r>
            <a:rPr lang="en-US" sz="2800" dirty="0"/>
            <a:t>Expected response after 22 clock cycles but arrived after 18 clock cycles.</a:t>
          </a:r>
        </a:p>
      </dgm:t>
    </dgm:pt>
    <dgm:pt modelId="{47DA65C8-9C7D-49E3-9083-C8C02008F66F}" type="parTrans" cxnId="{6E0FD844-D7B0-4032-906F-79BB73FA7A76}">
      <dgm:prSet/>
      <dgm:spPr/>
      <dgm:t>
        <a:bodyPr/>
        <a:lstStyle/>
        <a:p>
          <a:endParaRPr lang="en-US"/>
        </a:p>
      </dgm:t>
    </dgm:pt>
    <dgm:pt modelId="{AE732CB0-9F6F-44BD-9E4C-8C76E4EF6C32}" type="sibTrans" cxnId="{6E0FD844-D7B0-4032-906F-79BB73FA7A76}">
      <dgm:prSet/>
      <dgm:spPr/>
      <dgm:t>
        <a:bodyPr/>
        <a:lstStyle/>
        <a:p>
          <a:endParaRPr lang="en-US"/>
        </a:p>
      </dgm:t>
    </dgm:pt>
    <dgm:pt modelId="{ED851B0B-C59D-404B-A6D8-A9D5765068B9}">
      <dgm:prSet phldrT="[Text]" custT="1"/>
      <dgm:spPr/>
      <dgm:t>
        <a:bodyPr/>
        <a:lstStyle/>
        <a:p>
          <a:r>
            <a:rPr lang="en-US" sz="2800" dirty="0"/>
            <a:t>Resulted in data loss and corruption.</a:t>
          </a:r>
        </a:p>
      </dgm:t>
    </dgm:pt>
    <dgm:pt modelId="{99467AD9-21F4-4747-97E2-67B64BD067A2}" type="parTrans" cxnId="{D8AE43A5-FD7D-4E51-9134-9B3EC3CD92EC}">
      <dgm:prSet/>
      <dgm:spPr/>
      <dgm:t>
        <a:bodyPr/>
        <a:lstStyle/>
        <a:p>
          <a:endParaRPr lang="en-US"/>
        </a:p>
      </dgm:t>
    </dgm:pt>
    <dgm:pt modelId="{387E2078-D0B5-486E-BC43-7E43A19D05D3}" type="sibTrans" cxnId="{D8AE43A5-FD7D-4E51-9134-9B3EC3CD92EC}">
      <dgm:prSet/>
      <dgm:spPr/>
      <dgm:t>
        <a:bodyPr/>
        <a:lstStyle/>
        <a:p>
          <a:endParaRPr lang="en-US"/>
        </a:p>
      </dgm:t>
    </dgm:pt>
    <dgm:pt modelId="{4C02287C-D7B4-45D9-8224-09A234E5E64E}">
      <dgm:prSet phldrT="[Text]" custT="1"/>
      <dgm:spPr/>
      <dgm:t>
        <a:bodyPr/>
        <a:lstStyle/>
        <a:p>
          <a:r>
            <a:rPr lang="en-US" sz="3200" dirty="0"/>
            <a:t>Potential for significant performance loss if bug remained unaffected.</a:t>
          </a:r>
        </a:p>
      </dgm:t>
    </dgm:pt>
    <dgm:pt modelId="{0B8DF07A-4CDE-4308-89B6-485964106E08}" type="parTrans" cxnId="{23E2ECC0-E716-4614-AED4-F4E36DFC1BA7}">
      <dgm:prSet/>
      <dgm:spPr/>
      <dgm:t>
        <a:bodyPr/>
        <a:lstStyle/>
        <a:p>
          <a:endParaRPr lang="en-US"/>
        </a:p>
      </dgm:t>
    </dgm:pt>
    <dgm:pt modelId="{C98C3EDF-2449-4E29-A403-0BCD6458761F}" type="sibTrans" cxnId="{23E2ECC0-E716-4614-AED4-F4E36DFC1BA7}">
      <dgm:prSet/>
      <dgm:spPr/>
      <dgm:t>
        <a:bodyPr/>
        <a:lstStyle/>
        <a:p>
          <a:endParaRPr lang="en-US"/>
        </a:p>
      </dgm:t>
    </dgm:pt>
    <dgm:pt modelId="{2282FFA3-6063-4DF1-A070-31AD209767FD}" type="pres">
      <dgm:prSet presAssocID="{B6EB6155-9249-484A-B1B0-557100926D7A}" presName="linear" presStyleCnt="0">
        <dgm:presLayoutVars>
          <dgm:dir/>
          <dgm:animLvl val="lvl"/>
          <dgm:resizeHandles val="exact"/>
        </dgm:presLayoutVars>
      </dgm:prSet>
      <dgm:spPr/>
    </dgm:pt>
    <dgm:pt modelId="{ABD728F4-208B-4894-97A2-6D49BC2540BB}" type="pres">
      <dgm:prSet presAssocID="{8178261F-63D9-4760-87DB-1F2138C21932}" presName="parentLin" presStyleCnt="0"/>
      <dgm:spPr/>
    </dgm:pt>
    <dgm:pt modelId="{94D68F1F-C075-4573-BF36-2CB7AF7F2547}" type="pres">
      <dgm:prSet presAssocID="{8178261F-63D9-4760-87DB-1F2138C21932}" presName="parentLeftMargin" presStyleLbl="node1" presStyleIdx="0" presStyleCnt="5"/>
      <dgm:spPr/>
    </dgm:pt>
    <dgm:pt modelId="{1A3FC069-B947-41E2-820A-4736F636B59B}" type="pres">
      <dgm:prSet presAssocID="{8178261F-63D9-4760-87DB-1F2138C21932}" presName="parentText" presStyleLbl="node1" presStyleIdx="0" presStyleCnt="5" custScaleX="130979" custScaleY="165235">
        <dgm:presLayoutVars>
          <dgm:chMax val="0"/>
          <dgm:bulletEnabled val="1"/>
        </dgm:presLayoutVars>
      </dgm:prSet>
      <dgm:spPr/>
    </dgm:pt>
    <dgm:pt modelId="{92946667-0ECF-4057-A119-2BBD9CAFD274}" type="pres">
      <dgm:prSet presAssocID="{8178261F-63D9-4760-87DB-1F2138C21932}" presName="negativeSpace" presStyleCnt="0"/>
      <dgm:spPr/>
    </dgm:pt>
    <dgm:pt modelId="{C378DFB6-A06C-4ED8-9A92-5F9018DBCB27}" type="pres">
      <dgm:prSet presAssocID="{8178261F-63D9-4760-87DB-1F2138C21932}" presName="childText" presStyleLbl="conFgAcc1" presStyleIdx="0" presStyleCnt="5" custLinFactNeighborX="8449" custLinFactNeighborY="-7033">
        <dgm:presLayoutVars>
          <dgm:bulletEnabled val="1"/>
        </dgm:presLayoutVars>
      </dgm:prSet>
      <dgm:spPr/>
    </dgm:pt>
    <dgm:pt modelId="{38B60BD6-4A3A-4D14-9143-1742D0A33F22}" type="pres">
      <dgm:prSet presAssocID="{C9288EC4-0D4E-4CD3-862C-8C71213C09E4}" presName="spaceBetweenRectangles" presStyleCnt="0"/>
      <dgm:spPr/>
    </dgm:pt>
    <dgm:pt modelId="{8CB1AACF-03D6-4D01-B81F-669885B14E6A}" type="pres">
      <dgm:prSet presAssocID="{ED1A219C-3B4F-4D99-AF75-AAC69CF74947}" presName="parentLin" presStyleCnt="0"/>
      <dgm:spPr/>
    </dgm:pt>
    <dgm:pt modelId="{2F9CFD7A-104A-4C82-82D5-08357858FED8}" type="pres">
      <dgm:prSet presAssocID="{ED1A219C-3B4F-4D99-AF75-AAC69CF74947}" presName="parentLeftMargin" presStyleLbl="node1" presStyleIdx="0" presStyleCnt="5"/>
      <dgm:spPr/>
    </dgm:pt>
    <dgm:pt modelId="{D2D6BBE4-EAB2-46D2-90E5-2FC148B693BF}" type="pres">
      <dgm:prSet presAssocID="{ED1A219C-3B4F-4D99-AF75-AAC69CF74947}" presName="parentText" presStyleLbl="node1" presStyleIdx="1" presStyleCnt="5" custScaleX="125452" custScaleY="154243">
        <dgm:presLayoutVars>
          <dgm:chMax val="0"/>
          <dgm:bulletEnabled val="1"/>
        </dgm:presLayoutVars>
      </dgm:prSet>
      <dgm:spPr/>
    </dgm:pt>
    <dgm:pt modelId="{FDCEA046-A325-496B-911D-0A1BBED66A97}" type="pres">
      <dgm:prSet presAssocID="{ED1A219C-3B4F-4D99-AF75-AAC69CF74947}" presName="negativeSpace" presStyleCnt="0"/>
      <dgm:spPr/>
    </dgm:pt>
    <dgm:pt modelId="{25D51E04-D911-41FD-9876-9139F097A20A}" type="pres">
      <dgm:prSet presAssocID="{ED1A219C-3B4F-4D99-AF75-AAC69CF74947}" presName="childText" presStyleLbl="conFgAcc1" presStyleIdx="1" presStyleCnt="5">
        <dgm:presLayoutVars>
          <dgm:bulletEnabled val="1"/>
        </dgm:presLayoutVars>
      </dgm:prSet>
      <dgm:spPr/>
    </dgm:pt>
    <dgm:pt modelId="{1E90127A-1A60-4260-99DC-148036B56257}" type="pres">
      <dgm:prSet presAssocID="{C869270C-CAD9-46B6-9FEA-E048670B6D6C}" presName="spaceBetweenRectangles" presStyleCnt="0"/>
      <dgm:spPr/>
    </dgm:pt>
    <dgm:pt modelId="{976DEB31-A26A-4C92-BAA9-745867A74D60}" type="pres">
      <dgm:prSet presAssocID="{1D5E1E37-BBBE-4D51-B547-90D59CA6605D}" presName="parentLin" presStyleCnt="0"/>
      <dgm:spPr/>
    </dgm:pt>
    <dgm:pt modelId="{F838321E-2924-4A1A-A287-850DDEA18A9A}" type="pres">
      <dgm:prSet presAssocID="{1D5E1E37-BBBE-4D51-B547-90D59CA6605D}" presName="parentLeftMargin" presStyleLbl="node1" presStyleIdx="1" presStyleCnt="5"/>
      <dgm:spPr/>
    </dgm:pt>
    <dgm:pt modelId="{1901EB4A-0165-4E0B-B64E-45AFFD3C1C85}" type="pres">
      <dgm:prSet presAssocID="{1D5E1E37-BBBE-4D51-B547-90D59CA6605D}" presName="parentText" presStyleLbl="node1" presStyleIdx="2" presStyleCnt="5" custScaleX="127235" custScaleY="143912">
        <dgm:presLayoutVars>
          <dgm:chMax val="0"/>
          <dgm:bulletEnabled val="1"/>
        </dgm:presLayoutVars>
      </dgm:prSet>
      <dgm:spPr/>
    </dgm:pt>
    <dgm:pt modelId="{EC01FAD6-8C4A-4548-8DA3-C945B94581F9}" type="pres">
      <dgm:prSet presAssocID="{1D5E1E37-BBBE-4D51-B547-90D59CA6605D}" presName="negativeSpace" presStyleCnt="0"/>
      <dgm:spPr/>
    </dgm:pt>
    <dgm:pt modelId="{77A79860-CAC5-47BE-A7A8-0B74C574947D}" type="pres">
      <dgm:prSet presAssocID="{1D5E1E37-BBBE-4D51-B547-90D59CA6605D}" presName="childText" presStyleLbl="conFgAcc1" presStyleIdx="2" presStyleCnt="5">
        <dgm:presLayoutVars>
          <dgm:bulletEnabled val="1"/>
        </dgm:presLayoutVars>
      </dgm:prSet>
      <dgm:spPr/>
    </dgm:pt>
    <dgm:pt modelId="{C13E5D64-EBCC-4A86-A16B-CD4611559890}" type="pres">
      <dgm:prSet presAssocID="{46BEAF20-D629-40D4-841E-15F5F29407E7}" presName="spaceBetweenRectangles" presStyleCnt="0"/>
      <dgm:spPr/>
    </dgm:pt>
    <dgm:pt modelId="{F218D821-E7B1-49C2-8AF0-8918AEEA056E}" type="pres">
      <dgm:prSet presAssocID="{7FD9E537-CFEE-43EE-8933-D0032800F78D}" presName="parentLin" presStyleCnt="0"/>
      <dgm:spPr/>
    </dgm:pt>
    <dgm:pt modelId="{4C22A58E-D6A0-409F-9E18-AAB439A66A7F}" type="pres">
      <dgm:prSet presAssocID="{7FD9E537-CFEE-43EE-8933-D0032800F78D}" presName="parentLeftMargin" presStyleLbl="node1" presStyleIdx="2" presStyleCnt="5"/>
      <dgm:spPr/>
    </dgm:pt>
    <dgm:pt modelId="{5BF89E7A-ACBE-4A52-BC2F-40BBFC473A24}" type="pres">
      <dgm:prSet presAssocID="{7FD9E537-CFEE-43EE-8933-D0032800F78D}" presName="parentText" presStyleLbl="node1" presStyleIdx="3" presStyleCnt="5" custScaleX="125002" custScaleY="154193">
        <dgm:presLayoutVars>
          <dgm:chMax val="0"/>
          <dgm:bulletEnabled val="1"/>
        </dgm:presLayoutVars>
      </dgm:prSet>
      <dgm:spPr/>
    </dgm:pt>
    <dgm:pt modelId="{6BE6EA5A-09CC-41F4-B172-AA6A993B1C09}" type="pres">
      <dgm:prSet presAssocID="{7FD9E537-CFEE-43EE-8933-D0032800F78D}" presName="negativeSpace" presStyleCnt="0"/>
      <dgm:spPr/>
    </dgm:pt>
    <dgm:pt modelId="{C044AB0F-6AD1-4CFC-B999-846A5370754A}" type="pres">
      <dgm:prSet presAssocID="{7FD9E537-CFEE-43EE-8933-D0032800F78D}" presName="childText" presStyleLbl="conFgAcc1" presStyleIdx="3" presStyleCnt="5">
        <dgm:presLayoutVars>
          <dgm:bulletEnabled val="1"/>
        </dgm:presLayoutVars>
      </dgm:prSet>
      <dgm:spPr/>
    </dgm:pt>
    <dgm:pt modelId="{DCB17767-9083-47C8-8D34-2DC2FA6E7D9C}" type="pres">
      <dgm:prSet presAssocID="{1BF00764-1651-4DF2-8F0A-49EB601A89FA}" presName="spaceBetweenRectangles" presStyleCnt="0"/>
      <dgm:spPr/>
    </dgm:pt>
    <dgm:pt modelId="{8C8BA78D-D594-4ABB-9218-195644A85DDA}" type="pres">
      <dgm:prSet presAssocID="{4C02287C-D7B4-45D9-8224-09A234E5E64E}" presName="parentLin" presStyleCnt="0"/>
      <dgm:spPr/>
    </dgm:pt>
    <dgm:pt modelId="{F206A37A-BD50-47FD-B33B-BF5AC3698737}" type="pres">
      <dgm:prSet presAssocID="{4C02287C-D7B4-45D9-8224-09A234E5E64E}" presName="parentLeftMargin" presStyleLbl="node1" presStyleIdx="3" presStyleCnt="5"/>
      <dgm:spPr/>
    </dgm:pt>
    <dgm:pt modelId="{1B5F14DD-F2E2-437B-8247-129992DFDA49}" type="pres">
      <dgm:prSet presAssocID="{4C02287C-D7B4-45D9-8224-09A234E5E64E}" presName="parentText" presStyleLbl="node1" presStyleIdx="4" presStyleCnt="5" custScaleX="129585" custScaleY="206374">
        <dgm:presLayoutVars>
          <dgm:chMax val="0"/>
          <dgm:bulletEnabled val="1"/>
        </dgm:presLayoutVars>
      </dgm:prSet>
      <dgm:spPr/>
    </dgm:pt>
    <dgm:pt modelId="{708C2BA7-2DC9-461B-B1F1-4145FED78BDF}" type="pres">
      <dgm:prSet presAssocID="{4C02287C-D7B4-45D9-8224-09A234E5E64E}" presName="negativeSpace" presStyleCnt="0"/>
      <dgm:spPr/>
    </dgm:pt>
    <dgm:pt modelId="{7480F5B3-7855-4EDF-9FA0-E2BECD06ED15}" type="pres">
      <dgm:prSet presAssocID="{4C02287C-D7B4-45D9-8224-09A234E5E64E}" presName="childText" presStyleLbl="conFgAcc1" presStyleIdx="4" presStyleCnt="5">
        <dgm:presLayoutVars>
          <dgm:bulletEnabled val="1"/>
        </dgm:presLayoutVars>
      </dgm:prSet>
      <dgm:spPr/>
    </dgm:pt>
  </dgm:ptLst>
  <dgm:cxnLst>
    <dgm:cxn modelId="{16A76C17-38E6-4F9C-9F92-31CDA8135089}" type="presOf" srcId="{9451B3DD-7C29-4386-843B-3F2E11DBDC1B}" destId="{77A79860-CAC5-47BE-A7A8-0B74C574947D}" srcOrd="0" destOrd="0" presId="urn:microsoft.com/office/officeart/2005/8/layout/list1"/>
    <dgm:cxn modelId="{13811919-5FB2-444D-BD75-2A5E915CEF98}" srcId="{8178261F-63D9-4760-87DB-1F2138C21932}" destId="{FBDB210C-4C2D-4FB4-9AD8-EF2B6F3B0B27}" srcOrd="0" destOrd="0" parTransId="{3EF06227-D17F-46A2-961F-BF67804ED0E6}" sibTransId="{14468A0E-945D-4954-B289-8ADF0EAAE113}"/>
    <dgm:cxn modelId="{5301E81C-7C8A-48D6-BBE5-1CDFD212B21B}" type="presOf" srcId="{48180FB6-F7D9-48B6-B263-2EA44E3DF95C}" destId="{25D51E04-D911-41FD-9876-9139F097A20A}" srcOrd="0" destOrd="0" presId="urn:microsoft.com/office/officeart/2005/8/layout/list1"/>
    <dgm:cxn modelId="{28364523-3C4A-4E3F-9B94-80CC5B75B2C6}" srcId="{1D5E1E37-BBBE-4D51-B547-90D59CA6605D}" destId="{9451B3DD-7C29-4386-843B-3F2E11DBDC1B}" srcOrd="0" destOrd="0" parTransId="{710BF428-2945-4B33-B4EA-C668F5B074C3}" sibTransId="{B249C805-871C-43B6-BD74-DF14D3E1F681}"/>
    <dgm:cxn modelId="{AB96E42A-CF88-41B7-9B21-54EA6850D959}" type="presOf" srcId="{B6EB6155-9249-484A-B1B0-557100926D7A}" destId="{2282FFA3-6063-4DF1-A070-31AD209767FD}" srcOrd="0" destOrd="0" presId="urn:microsoft.com/office/officeart/2005/8/layout/list1"/>
    <dgm:cxn modelId="{5EC7DC30-293C-4897-901E-940761C394B2}" srcId="{B6EB6155-9249-484A-B1B0-557100926D7A}" destId="{7FD9E537-CFEE-43EE-8933-D0032800F78D}" srcOrd="3" destOrd="0" parTransId="{DF1DF752-A762-460B-B723-77731A1D48EA}" sibTransId="{1BF00764-1651-4DF2-8F0A-49EB601A89FA}"/>
    <dgm:cxn modelId="{74BF5C3C-F067-4A1B-9DE6-E8BF6702AD62}" type="presOf" srcId="{ED1A219C-3B4F-4D99-AF75-AAC69CF74947}" destId="{D2D6BBE4-EAB2-46D2-90E5-2FC148B693BF}" srcOrd="1" destOrd="0" presId="urn:microsoft.com/office/officeart/2005/8/layout/list1"/>
    <dgm:cxn modelId="{6E0FD844-D7B0-4032-906F-79BB73FA7A76}" srcId="{7FD9E537-CFEE-43EE-8933-D0032800F78D}" destId="{BECB0655-C1D2-4598-9959-A994B24D40AB}" srcOrd="0" destOrd="0" parTransId="{47DA65C8-9C7D-49E3-9083-C8C02008F66F}" sibTransId="{AE732CB0-9F6F-44BD-9E4C-8C76E4EF6C32}"/>
    <dgm:cxn modelId="{644E9C69-418D-48B3-BC75-E5A26082A969}" type="presOf" srcId="{8178261F-63D9-4760-87DB-1F2138C21932}" destId="{1A3FC069-B947-41E2-820A-4736F636B59B}" srcOrd="1" destOrd="0" presId="urn:microsoft.com/office/officeart/2005/8/layout/list1"/>
    <dgm:cxn modelId="{63F3FE70-059E-4794-BDA2-CFD0462887A7}" srcId="{B6EB6155-9249-484A-B1B0-557100926D7A}" destId="{1D5E1E37-BBBE-4D51-B547-90D59CA6605D}" srcOrd="2" destOrd="0" parTransId="{9FF39EC6-5294-4E11-B2F7-A86D34EBB079}" sibTransId="{46BEAF20-D629-40D4-841E-15F5F29407E7}"/>
    <dgm:cxn modelId="{EF3C697B-FF25-4F3E-8B72-784A1D4193E8}" srcId="{B6EB6155-9249-484A-B1B0-557100926D7A}" destId="{8178261F-63D9-4760-87DB-1F2138C21932}" srcOrd="0" destOrd="0" parTransId="{1ACA45F1-423E-45A7-A318-2E9D7500FD4B}" sibTransId="{C9288EC4-0D4E-4CD3-862C-8C71213C09E4}"/>
    <dgm:cxn modelId="{15D4D57F-C33C-4800-9D10-0B7F97853347}" type="presOf" srcId="{1D5E1E37-BBBE-4D51-B547-90D59CA6605D}" destId="{1901EB4A-0165-4E0B-B64E-45AFFD3C1C85}" srcOrd="1" destOrd="0" presId="urn:microsoft.com/office/officeart/2005/8/layout/list1"/>
    <dgm:cxn modelId="{5F0E6FA1-8CEB-4BF5-AA9D-C44B3AFE1B98}" type="presOf" srcId="{ED1A219C-3B4F-4D99-AF75-AAC69CF74947}" destId="{2F9CFD7A-104A-4C82-82D5-08357858FED8}" srcOrd="0" destOrd="0" presId="urn:microsoft.com/office/officeart/2005/8/layout/list1"/>
    <dgm:cxn modelId="{D8AE43A5-FD7D-4E51-9134-9B3EC3CD92EC}" srcId="{7FD9E537-CFEE-43EE-8933-D0032800F78D}" destId="{ED851B0B-C59D-404B-A6D8-A9D5765068B9}" srcOrd="1" destOrd="0" parTransId="{99467AD9-21F4-4747-97E2-67B64BD067A2}" sibTransId="{387E2078-D0B5-486E-BC43-7E43A19D05D3}"/>
    <dgm:cxn modelId="{5D942BAE-6FB3-4B10-8D6F-0CC6F1EF5D1E}" srcId="{B6EB6155-9249-484A-B1B0-557100926D7A}" destId="{ED1A219C-3B4F-4D99-AF75-AAC69CF74947}" srcOrd="1" destOrd="0" parTransId="{A6C33B42-067F-4F5C-99B9-1E69F1C91E30}" sibTransId="{C869270C-CAD9-46B6-9FEA-E048670B6D6C}"/>
    <dgm:cxn modelId="{82E46FB0-3877-49DB-B854-19CEF30D68FE}" type="presOf" srcId="{7FD9E537-CFEE-43EE-8933-D0032800F78D}" destId="{4C22A58E-D6A0-409F-9E18-AAB439A66A7F}" srcOrd="0" destOrd="0" presId="urn:microsoft.com/office/officeart/2005/8/layout/list1"/>
    <dgm:cxn modelId="{A75547B7-3EE7-4528-95B4-35E9F7C55D5A}" type="presOf" srcId="{8178261F-63D9-4760-87DB-1F2138C21932}" destId="{94D68F1F-C075-4573-BF36-2CB7AF7F2547}" srcOrd="0" destOrd="0" presId="urn:microsoft.com/office/officeart/2005/8/layout/list1"/>
    <dgm:cxn modelId="{A32D94BA-6AD1-4A6E-86AA-0BC6B4499E49}" srcId="{ED1A219C-3B4F-4D99-AF75-AAC69CF74947}" destId="{48180FB6-F7D9-48B6-B263-2EA44E3DF95C}" srcOrd="0" destOrd="0" parTransId="{B1D62BC5-B13E-471E-A914-D228E0E86EEA}" sibTransId="{3271747B-A2C6-482D-90BF-C260F4A73E8D}"/>
    <dgm:cxn modelId="{23E2ECC0-E716-4614-AED4-F4E36DFC1BA7}" srcId="{B6EB6155-9249-484A-B1B0-557100926D7A}" destId="{4C02287C-D7B4-45D9-8224-09A234E5E64E}" srcOrd="4" destOrd="0" parTransId="{0B8DF07A-4CDE-4308-89B6-485964106E08}" sibTransId="{C98C3EDF-2449-4E29-A403-0BCD6458761F}"/>
    <dgm:cxn modelId="{78A938C2-49E8-4ECE-866B-11A965B9ACCC}" type="presOf" srcId="{7FD9E537-CFEE-43EE-8933-D0032800F78D}" destId="{5BF89E7A-ACBE-4A52-BC2F-40BBFC473A24}" srcOrd="1" destOrd="0" presId="urn:microsoft.com/office/officeart/2005/8/layout/list1"/>
    <dgm:cxn modelId="{B7A0D3DF-642F-4536-BC2C-805A2766C464}" type="presOf" srcId="{ED851B0B-C59D-404B-A6D8-A9D5765068B9}" destId="{C044AB0F-6AD1-4CFC-B999-846A5370754A}" srcOrd="0" destOrd="1" presId="urn:microsoft.com/office/officeart/2005/8/layout/list1"/>
    <dgm:cxn modelId="{4539DFE7-04EA-483B-B3E2-53604648385E}" type="presOf" srcId="{1D5E1E37-BBBE-4D51-B547-90D59CA6605D}" destId="{F838321E-2924-4A1A-A287-850DDEA18A9A}" srcOrd="0" destOrd="0" presId="urn:microsoft.com/office/officeart/2005/8/layout/list1"/>
    <dgm:cxn modelId="{EF010CEB-40A9-47B0-B604-22C522E8C653}" type="presOf" srcId="{4C02287C-D7B4-45D9-8224-09A234E5E64E}" destId="{F206A37A-BD50-47FD-B33B-BF5AC3698737}" srcOrd="0" destOrd="0" presId="urn:microsoft.com/office/officeart/2005/8/layout/list1"/>
    <dgm:cxn modelId="{E0BD2BEE-1659-4375-9799-3FDD59F5A457}" type="presOf" srcId="{4C02287C-D7B4-45D9-8224-09A234E5E64E}" destId="{1B5F14DD-F2E2-437B-8247-129992DFDA49}" srcOrd="1" destOrd="0" presId="urn:microsoft.com/office/officeart/2005/8/layout/list1"/>
    <dgm:cxn modelId="{6961AFF3-F75A-4D77-9802-B15DE94321F8}" type="presOf" srcId="{FBDB210C-4C2D-4FB4-9AD8-EF2B6F3B0B27}" destId="{C378DFB6-A06C-4ED8-9A92-5F9018DBCB27}" srcOrd="0" destOrd="0" presId="urn:microsoft.com/office/officeart/2005/8/layout/list1"/>
    <dgm:cxn modelId="{5CB2BDFD-9AA6-41FA-883E-13542E468AE4}" type="presOf" srcId="{BECB0655-C1D2-4598-9959-A994B24D40AB}" destId="{C044AB0F-6AD1-4CFC-B999-846A5370754A}" srcOrd="0" destOrd="0" presId="urn:microsoft.com/office/officeart/2005/8/layout/list1"/>
    <dgm:cxn modelId="{FD5DCB5D-FF30-40D0-8692-3070EA5DC6A4}" type="presParOf" srcId="{2282FFA3-6063-4DF1-A070-31AD209767FD}" destId="{ABD728F4-208B-4894-97A2-6D49BC2540BB}" srcOrd="0" destOrd="0" presId="urn:microsoft.com/office/officeart/2005/8/layout/list1"/>
    <dgm:cxn modelId="{3D5B9F65-4C79-4F57-8A8A-B797EC882721}" type="presParOf" srcId="{ABD728F4-208B-4894-97A2-6D49BC2540BB}" destId="{94D68F1F-C075-4573-BF36-2CB7AF7F2547}" srcOrd="0" destOrd="0" presId="urn:microsoft.com/office/officeart/2005/8/layout/list1"/>
    <dgm:cxn modelId="{AA18722E-86CE-4DBA-A7E8-FCB9CE567B95}" type="presParOf" srcId="{ABD728F4-208B-4894-97A2-6D49BC2540BB}" destId="{1A3FC069-B947-41E2-820A-4736F636B59B}" srcOrd="1" destOrd="0" presId="urn:microsoft.com/office/officeart/2005/8/layout/list1"/>
    <dgm:cxn modelId="{2E168C40-7B6E-4CAA-B2AA-4B683C65EE9F}" type="presParOf" srcId="{2282FFA3-6063-4DF1-A070-31AD209767FD}" destId="{92946667-0ECF-4057-A119-2BBD9CAFD274}" srcOrd="1" destOrd="0" presId="urn:microsoft.com/office/officeart/2005/8/layout/list1"/>
    <dgm:cxn modelId="{C86E2CFA-06D5-4431-8615-2B31F2286516}" type="presParOf" srcId="{2282FFA3-6063-4DF1-A070-31AD209767FD}" destId="{C378DFB6-A06C-4ED8-9A92-5F9018DBCB27}" srcOrd="2" destOrd="0" presId="urn:microsoft.com/office/officeart/2005/8/layout/list1"/>
    <dgm:cxn modelId="{92091F85-8FC8-4171-A62B-E637AA9BC1B2}" type="presParOf" srcId="{2282FFA3-6063-4DF1-A070-31AD209767FD}" destId="{38B60BD6-4A3A-4D14-9143-1742D0A33F22}" srcOrd="3" destOrd="0" presId="urn:microsoft.com/office/officeart/2005/8/layout/list1"/>
    <dgm:cxn modelId="{1FF1A5BC-7065-4F83-AFC3-A1627B944AB4}" type="presParOf" srcId="{2282FFA3-6063-4DF1-A070-31AD209767FD}" destId="{8CB1AACF-03D6-4D01-B81F-669885B14E6A}" srcOrd="4" destOrd="0" presId="urn:microsoft.com/office/officeart/2005/8/layout/list1"/>
    <dgm:cxn modelId="{C3567704-5B3F-4E9E-9859-F7E7CA3CA633}" type="presParOf" srcId="{8CB1AACF-03D6-4D01-B81F-669885B14E6A}" destId="{2F9CFD7A-104A-4C82-82D5-08357858FED8}" srcOrd="0" destOrd="0" presId="urn:microsoft.com/office/officeart/2005/8/layout/list1"/>
    <dgm:cxn modelId="{B6770963-D7DB-410F-ADF3-197231AC696C}" type="presParOf" srcId="{8CB1AACF-03D6-4D01-B81F-669885B14E6A}" destId="{D2D6BBE4-EAB2-46D2-90E5-2FC148B693BF}" srcOrd="1" destOrd="0" presId="urn:microsoft.com/office/officeart/2005/8/layout/list1"/>
    <dgm:cxn modelId="{C2C9E0C3-47ED-4F2B-AFF8-CCE117FDCC5A}" type="presParOf" srcId="{2282FFA3-6063-4DF1-A070-31AD209767FD}" destId="{FDCEA046-A325-496B-911D-0A1BBED66A97}" srcOrd="5" destOrd="0" presId="urn:microsoft.com/office/officeart/2005/8/layout/list1"/>
    <dgm:cxn modelId="{5A7678B0-D7E7-418C-A00D-6D12CF0367D5}" type="presParOf" srcId="{2282FFA3-6063-4DF1-A070-31AD209767FD}" destId="{25D51E04-D911-41FD-9876-9139F097A20A}" srcOrd="6" destOrd="0" presId="urn:microsoft.com/office/officeart/2005/8/layout/list1"/>
    <dgm:cxn modelId="{C65BE8C7-1579-4E52-9782-8AA9DEE040A4}" type="presParOf" srcId="{2282FFA3-6063-4DF1-A070-31AD209767FD}" destId="{1E90127A-1A60-4260-99DC-148036B56257}" srcOrd="7" destOrd="0" presId="urn:microsoft.com/office/officeart/2005/8/layout/list1"/>
    <dgm:cxn modelId="{E8AF79D8-9496-4D7F-94B7-046BB4F9A2FC}" type="presParOf" srcId="{2282FFA3-6063-4DF1-A070-31AD209767FD}" destId="{976DEB31-A26A-4C92-BAA9-745867A74D60}" srcOrd="8" destOrd="0" presId="urn:microsoft.com/office/officeart/2005/8/layout/list1"/>
    <dgm:cxn modelId="{1E83147C-45F3-4980-A3B3-31DDCE78DEDF}" type="presParOf" srcId="{976DEB31-A26A-4C92-BAA9-745867A74D60}" destId="{F838321E-2924-4A1A-A287-850DDEA18A9A}" srcOrd="0" destOrd="0" presId="urn:microsoft.com/office/officeart/2005/8/layout/list1"/>
    <dgm:cxn modelId="{67C97FA2-B91E-4524-949B-5D42FE416932}" type="presParOf" srcId="{976DEB31-A26A-4C92-BAA9-745867A74D60}" destId="{1901EB4A-0165-4E0B-B64E-45AFFD3C1C85}" srcOrd="1" destOrd="0" presId="urn:microsoft.com/office/officeart/2005/8/layout/list1"/>
    <dgm:cxn modelId="{312702C6-883E-4BA8-A2B5-5BAB08A06CBB}" type="presParOf" srcId="{2282FFA3-6063-4DF1-A070-31AD209767FD}" destId="{EC01FAD6-8C4A-4548-8DA3-C945B94581F9}" srcOrd="9" destOrd="0" presId="urn:microsoft.com/office/officeart/2005/8/layout/list1"/>
    <dgm:cxn modelId="{5D05B676-4DDA-4A92-9F6D-5A82C6443EDC}" type="presParOf" srcId="{2282FFA3-6063-4DF1-A070-31AD209767FD}" destId="{77A79860-CAC5-47BE-A7A8-0B74C574947D}" srcOrd="10" destOrd="0" presId="urn:microsoft.com/office/officeart/2005/8/layout/list1"/>
    <dgm:cxn modelId="{1E4C30DB-0296-4109-9AB6-97ACA69A3BA7}" type="presParOf" srcId="{2282FFA3-6063-4DF1-A070-31AD209767FD}" destId="{C13E5D64-EBCC-4A86-A16B-CD4611559890}" srcOrd="11" destOrd="0" presId="urn:microsoft.com/office/officeart/2005/8/layout/list1"/>
    <dgm:cxn modelId="{11DE4E79-67C7-4C4C-AB1A-EC4446C50F65}" type="presParOf" srcId="{2282FFA3-6063-4DF1-A070-31AD209767FD}" destId="{F218D821-E7B1-49C2-8AF0-8918AEEA056E}" srcOrd="12" destOrd="0" presId="urn:microsoft.com/office/officeart/2005/8/layout/list1"/>
    <dgm:cxn modelId="{E8C57396-E000-4454-A75C-C757787552D0}" type="presParOf" srcId="{F218D821-E7B1-49C2-8AF0-8918AEEA056E}" destId="{4C22A58E-D6A0-409F-9E18-AAB439A66A7F}" srcOrd="0" destOrd="0" presId="urn:microsoft.com/office/officeart/2005/8/layout/list1"/>
    <dgm:cxn modelId="{349889CD-CE17-49BB-9CFA-C92455AF9959}" type="presParOf" srcId="{F218D821-E7B1-49C2-8AF0-8918AEEA056E}" destId="{5BF89E7A-ACBE-4A52-BC2F-40BBFC473A24}" srcOrd="1" destOrd="0" presId="urn:microsoft.com/office/officeart/2005/8/layout/list1"/>
    <dgm:cxn modelId="{939A730C-CAB9-4EBC-B1C4-8DE8D68FBF89}" type="presParOf" srcId="{2282FFA3-6063-4DF1-A070-31AD209767FD}" destId="{6BE6EA5A-09CC-41F4-B172-AA6A993B1C09}" srcOrd="13" destOrd="0" presId="urn:microsoft.com/office/officeart/2005/8/layout/list1"/>
    <dgm:cxn modelId="{DA92B9B0-AB70-4848-A2F7-2DE6131517AE}" type="presParOf" srcId="{2282FFA3-6063-4DF1-A070-31AD209767FD}" destId="{C044AB0F-6AD1-4CFC-B999-846A5370754A}" srcOrd="14" destOrd="0" presId="urn:microsoft.com/office/officeart/2005/8/layout/list1"/>
    <dgm:cxn modelId="{1E6E624A-3FF1-4FC3-847E-F63EEBC29B1B}" type="presParOf" srcId="{2282FFA3-6063-4DF1-A070-31AD209767FD}" destId="{DCB17767-9083-47C8-8D34-2DC2FA6E7D9C}" srcOrd="15" destOrd="0" presId="urn:microsoft.com/office/officeart/2005/8/layout/list1"/>
    <dgm:cxn modelId="{41CC2EAB-93D2-403D-8C10-0EE3FCCFEFC8}" type="presParOf" srcId="{2282FFA3-6063-4DF1-A070-31AD209767FD}" destId="{8C8BA78D-D594-4ABB-9218-195644A85DDA}" srcOrd="16" destOrd="0" presId="urn:microsoft.com/office/officeart/2005/8/layout/list1"/>
    <dgm:cxn modelId="{A2A81935-E9B2-4BEB-9ADD-226634846DB0}" type="presParOf" srcId="{8C8BA78D-D594-4ABB-9218-195644A85DDA}" destId="{F206A37A-BD50-47FD-B33B-BF5AC3698737}" srcOrd="0" destOrd="0" presId="urn:microsoft.com/office/officeart/2005/8/layout/list1"/>
    <dgm:cxn modelId="{39FD6231-23C7-4248-B2A8-D79A4DCC6AD2}" type="presParOf" srcId="{8C8BA78D-D594-4ABB-9218-195644A85DDA}" destId="{1B5F14DD-F2E2-437B-8247-129992DFDA49}" srcOrd="1" destOrd="0" presId="urn:microsoft.com/office/officeart/2005/8/layout/list1"/>
    <dgm:cxn modelId="{E64223BD-02FF-4C63-A244-01C83C00D395}" type="presParOf" srcId="{2282FFA3-6063-4DF1-A070-31AD209767FD}" destId="{708C2BA7-2DC9-461B-B1F1-4145FED78BDF}" srcOrd="17" destOrd="0" presId="urn:microsoft.com/office/officeart/2005/8/layout/list1"/>
    <dgm:cxn modelId="{9C982C9F-6D1C-4BEC-8EB4-5C3A7522EAD1}" type="presParOf" srcId="{2282FFA3-6063-4DF1-A070-31AD209767FD}" destId="{7480F5B3-7855-4EDF-9FA0-E2BECD06ED15}" srcOrd="18"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A6D5D-C6FC-435A-8F71-227C4F627D7A}">
      <dsp:nvSpPr>
        <dsp:cNvPr id="0" name=""/>
        <dsp:cNvSpPr/>
      </dsp:nvSpPr>
      <dsp:spPr>
        <a:xfrm>
          <a:off x="-9817212" y="-1499093"/>
          <a:ext cx="11682453" cy="11682453"/>
        </a:xfrm>
        <a:prstGeom prst="blockArc">
          <a:avLst>
            <a:gd name="adj1" fmla="val 18900000"/>
            <a:gd name="adj2" fmla="val 2700000"/>
            <a:gd name="adj3" fmla="val 185"/>
          </a:avLst>
        </a:prstGeom>
        <a:noFill/>
        <a:ln w="25400" cap="flat" cmpd="sng" algn="ctr">
          <a:solidFill>
            <a:schemeClr val="accent5">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417D11D-B362-45EA-8C91-C560CBB8C0F1}">
      <dsp:nvSpPr>
        <dsp:cNvPr id="0" name=""/>
        <dsp:cNvSpPr/>
      </dsp:nvSpPr>
      <dsp:spPr>
        <a:xfrm>
          <a:off x="695175" y="457313"/>
          <a:ext cx="13360000" cy="9142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570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kern="1200" dirty="0"/>
            <a:t>Design validation process addressed timing and performance challenges with varied complexity in design rules.</a:t>
          </a:r>
        </a:p>
      </dsp:txBody>
      <dsp:txXfrm>
        <a:off x="695175" y="457313"/>
        <a:ext cx="13360000" cy="914279"/>
      </dsp:txXfrm>
    </dsp:sp>
    <dsp:sp modelId="{F6A684BC-3405-4815-B7E6-8114185926E8}">
      <dsp:nvSpPr>
        <dsp:cNvPr id="0" name=""/>
        <dsp:cNvSpPr/>
      </dsp:nvSpPr>
      <dsp:spPr>
        <a:xfrm>
          <a:off x="123750" y="343028"/>
          <a:ext cx="1142849" cy="114284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CC73667-1C65-4709-9301-397E44681DA7}">
      <dsp:nvSpPr>
        <dsp:cNvPr id="0" name=""/>
        <dsp:cNvSpPr/>
      </dsp:nvSpPr>
      <dsp:spPr>
        <a:xfrm>
          <a:off x="1447232" y="1828559"/>
          <a:ext cx="12607943" cy="9142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570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kern="1200"/>
            <a:t>Formal property implementations were used to validate different configurations.</a:t>
          </a:r>
          <a:endParaRPr lang="en-US" sz="2600" kern="1200" dirty="0"/>
        </a:p>
      </dsp:txBody>
      <dsp:txXfrm>
        <a:off x="1447232" y="1828559"/>
        <a:ext cx="12607943" cy="914279"/>
      </dsp:txXfrm>
    </dsp:sp>
    <dsp:sp modelId="{8EBF2B3B-FEEE-42E9-B45B-1E8BEF478672}">
      <dsp:nvSpPr>
        <dsp:cNvPr id="0" name=""/>
        <dsp:cNvSpPr/>
      </dsp:nvSpPr>
      <dsp:spPr>
        <a:xfrm>
          <a:off x="875808" y="1714274"/>
          <a:ext cx="1142849" cy="114284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F4C3AA7-4974-4F34-9A20-0EEE473364A9}">
      <dsp:nvSpPr>
        <dsp:cNvPr id="0" name=""/>
        <dsp:cNvSpPr/>
      </dsp:nvSpPr>
      <dsp:spPr>
        <a:xfrm>
          <a:off x="1791129" y="3199804"/>
          <a:ext cx="12264046" cy="9142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5709" tIns="66040" rIns="66040" bIns="66040" numCol="1" spcCol="1270" anchor="ctr" anchorCtr="0">
          <a:noAutofit/>
        </a:bodyPr>
        <a:lstStyle/>
        <a:p>
          <a:pPr marL="0" lvl="0" indent="0" algn="l" defTabSz="1155700">
            <a:lnSpc>
              <a:spcPct val="90000"/>
            </a:lnSpc>
            <a:spcBef>
              <a:spcPct val="0"/>
            </a:spcBef>
            <a:spcAft>
              <a:spcPct val="35000"/>
            </a:spcAft>
            <a:buFont typeface="Arial" panose="020B0604020202020204" pitchFamily="34" charset="0"/>
            <a:buNone/>
          </a:pPr>
          <a:r>
            <a:rPr lang="en-US" sz="2600" kern="1200"/>
            <a:t>Logic-based assertions verified direct properties, such as avoiding simultaneous scheduling of requests or inactive charge pump requests.</a:t>
          </a:r>
          <a:endParaRPr lang="en-US" sz="2600" kern="1200" dirty="0"/>
        </a:p>
      </dsp:txBody>
      <dsp:txXfrm>
        <a:off x="1791129" y="3199804"/>
        <a:ext cx="12264046" cy="914279"/>
      </dsp:txXfrm>
    </dsp:sp>
    <dsp:sp modelId="{3ECF9E6C-859A-4B82-AB1B-32B8F4E7EE29}">
      <dsp:nvSpPr>
        <dsp:cNvPr id="0" name=""/>
        <dsp:cNvSpPr/>
      </dsp:nvSpPr>
      <dsp:spPr>
        <a:xfrm>
          <a:off x="1219705" y="3085519"/>
          <a:ext cx="1142849" cy="114284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9A166F9-021F-446F-A225-F8A4B8D55E93}">
      <dsp:nvSpPr>
        <dsp:cNvPr id="0" name=""/>
        <dsp:cNvSpPr/>
      </dsp:nvSpPr>
      <dsp:spPr>
        <a:xfrm>
          <a:off x="1791129" y="4570181"/>
          <a:ext cx="12264046" cy="9142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5709" tIns="66040" rIns="66040" bIns="66040" numCol="1" spcCol="1270" anchor="ctr" anchorCtr="0">
          <a:noAutofit/>
        </a:bodyPr>
        <a:lstStyle/>
        <a:p>
          <a:pPr marL="0" lvl="0" indent="0" algn="l" defTabSz="1155700">
            <a:lnSpc>
              <a:spcPct val="90000"/>
            </a:lnSpc>
            <a:spcBef>
              <a:spcPct val="0"/>
            </a:spcBef>
            <a:spcAft>
              <a:spcPct val="35000"/>
            </a:spcAft>
            <a:buFont typeface="Arial" panose="020B0604020202020204" pitchFamily="34" charset="0"/>
            <a:buNone/>
          </a:pPr>
          <a:r>
            <a:rPr lang="en-US" sz="2600" kern="1200"/>
            <a:t>Forward progress checkers ensured correct read response latency.</a:t>
          </a:r>
        </a:p>
        <a:p>
          <a:pPr marL="0" lvl="0" indent="0" algn="l" defTabSz="1155700">
            <a:lnSpc>
              <a:spcPct val="90000"/>
            </a:lnSpc>
            <a:spcBef>
              <a:spcPct val="0"/>
            </a:spcBef>
            <a:spcAft>
              <a:spcPct val="35000"/>
            </a:spcAft>
            <a:buFont typeface="Arial" panose="020B0604020202020204" pitchFamily="34" charset="0"/>
            <a:buNone/>
          </a:pPr>
          <a:r>
            <a:rPr lang="en-US" sz="2600" kern="1200"/>
            <a:t>Spurious checkers prevented unscheduled read responses.</a:t>
          </a:r>
          <a:endParaRPr lang="en-US" sz="2600" kern="1200" dirty="0"/>
        </a:p>
      </dsp:txBody>
      <dsp:txXfrm>
        <a:off x="1791129" y="4570181"/>
        <a:ext cx="12264046" cy="914279"/>
      </dsp:txXfrm>
    </dsp:sp>
    <dsp:sp modelId="{CF3CE5CC-0421-47E0-8D13-423342C74BEB}">
      <dsp:nvSpPr>
        <dsp:cNvPr id="0" name=""/>
        <dsp:cNvSpPr/>
      </dsp:nvSpPr>
      <dsp:spPr>
        <a:xfrm>
          <a:off x="1219705" y="4455896"/>
          <a:ext cx="1142849" cy="114284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238672D-7CF4-486B-85AC-F3297CD842E1}">
      <dsp:nvSpPr>
        <dsp:cNvPr id="0" name=""/>
        <dsp:cNvSpPr/>
      </dsp:nvSpPr>
      <dsp:spPr>
        <a:xfrm>
          <a:off x="1447232" y="5941427"/>
          <a:ext cx="12607943" cy="9142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5709" tIns="68580" rIns="68580" bIns="68580" numCol="1" spcCol="1270" anchor="ctr"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kern="1200"/>
            <a:t>Covers and Ranged Covers were powerful tools used to create scenarios and set bounds for expected behavior.</a:t>
          </a:r>
          <a:endParaRPr lang="en-US" sz="2700" kern="1200" dirty="0"/>
        </a:p>
      </dsp:txBody>
      <dsp:txXfrm>
        <a:off x="1447232" y="5941427"/>
        <a:ext cx="12607943" cy="914279"/>
      </dsp:txXfrm>
    </dsp:sp>
    <dsp:sp modelId="{86DB9F2E-4254-41C2-B95E-18EF65402080}">
      <dsp:nvSpPr>
        <dsp:cNvPr id="0" name=""/>
        <dsp:cNvSpPr/>
      </dsp:nvSpPr>
      <dsp:spPr>
        <a:xfrm>
          <a:off x="875808" y="5827142"/>
          <a:ext cx="1142849" cy="114284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F15911A-EC0F-4F45-9675-CD74AD7D6139}">
      <dsp:nvSpPr>
        <dsp:cNvPr id="0" name=""/>
        <dsp:cNvSpPr/>
      </dsp:nvSpPr>
      <dsp:spPr>
        <a:xfrm>
          <a:off x="695175" y="7312673"/>
          <a:ext cx="13360000" cy="9142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5709"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a:t>A Task-based approach validated 12 configurations, each with different parameters, effectively managing complexity.</a:t>
          </a:r>
          <a:endParaRPr lang="en-US" sz="2700" kern="1200" dirty="0"/>
        </a:p>
      </dsp:txBody>
      <dsp:txXfrm>
        <a:off x="695175" y="7312673"/>
        <a:ext cx="13360000" cy="914279"/>
      </dsp:txXfrm>
    </dsp:sp>
    <dsp:sp modelId="{0DE32505-2888-44A0-BEE6-A019F6575458}">
      <dsp:nvSpPr>
        <dsp:cNvPr id="0" name=""/>
        <dsp:cNvSpPr/>
      </dsp:nvSpPr>
      <dsp:spPr>
        <a:xfrm>
          <a:off x="123750" y="7198388"/>
          <a:ext cx="1142849" cy="114284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8DFB6-A06C-4ED8-9A92-5F9018DBCB27}">
      <dsp:nvSpPr>
        <dsp:cNvPr id="0" name=""/>
        <dsp:cNvSpPr/>
      </dsp:nvSpPr>
      <dsp:spPr>
        <a:xfrm>
          <a:off x="0" y="775239"/>
          <a:ext cx="13578161" cy="1008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53816" tIns="416560" rIns="105381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Validate power requirements of 12 different configuration of Ips.</a:t>
          </a:r>
        </a:p>
      </dsp:txBody>
      <dsp:txXfrm>
        <a:off x="0" y="775239"/>
        <a:ext cx="13578161" cy="1008000"/>
      </dsp:txXfrm>
    </dsp:sp>
    <dsp:sp modelId="{1A3FC069-B947-41E2-820A-4736F636B59B}">
      <dsp:nvSpPr>
        <dsp:cNvPr id="0" name=""/>
        <dsp:cNvSpPr/>
      </dsp:nvSpPr>
      <dsp:spPr>
        <a:xfrm>
          <a:off x="678908" y="102487"/>
          <a:ext cx="12449177" cy="975547"/>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9256" tIns="0" rIns="359256" bIns="0" numCol="1" spcCol="1270" anchor="ctr" anchorCtr="0">
          <a:noAutofit/>
        </a:bodyPr>
        <a:lstStyle/>
        <a:p>
          <a:pPr marL="0" lvl="0" indent="0" algn="l" defTabSz="1778000">
            <a:lnSpc>
              <a:spcPct val="90000"/>
            </a:lnSpc>
            <a:spcBef>
              <a:spcPct val="0"/>
            </a:spcBef>
            <a:spcAft>
              <a:spcPct val="35000"/>
            </a:spcAft>
            <a:buNone/>
          </a:pPr>
          <a:r>
            <a:rPr lang="en-US" sz="4000" kern="1200" dirty="0"/>
            <a:t>Objective</a:t>
          </a:r>
        </a:p>
      </dsp:txBody>
      <dsp:txXfrm>
        <a:off x="726530" y="150109"/>
        <a:ext cx="12353933" cy="880303"/>
      </dsp:txXfrm>
    </dsp:sp>
    <dsp:sp modelId="{25D51E04-D911-41FD-9876-9139F097A20A}">
      <dsp:nvSpPr>
        <dsp:cNvPr id="0" name=""/>
        <dsp:cNvSpPr/>
      </dsp:nvSpPr>
      <dsp:spPr>
        <a:xfrm>
          <a:off x="0" y="2514286"/>
          <a:ext cx="13578161" cy="1008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53816" tIns="416560" rIns="105381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Numerous bugs discovered including three major ones.</a:t>
          </a:r>
        </a:p>
      </dsp:txBody>
      <dsp:txXfrm>
        <a:off x="0" y="2514286"/>
        <a:ext cx="13578161" cy="1008000"/>
      </dsp:txXfrm>
    </dsp:sp>
    <dsp:sp modelId="{D2D6BBE4-EAB2-46D2-90E5-2FC148B693BF}">
      <dsp:nvSpPr>
        <dsp:cNvPr id="0" name=""/>
        <dsp:cNvSpPr/>
      </dsp:nvSpPr>
      <dsp:spPr>
        <a:xfrm>
          <a:off x="678908" y="1898835"/>
          <a:ext cx="11923852" cy="91065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9256" tIns="0" rIns="359256" bIns="0" numCol="1" spcCol="1270" anchor="ctr" anchorCtr="0">
          <a:noAutofit/>
        </a:bodyPr>
        <a:lstStyle/>
        <a:p>
          <a:pPr marL="0" lvl="0" indent="0" algn="l" defTabSz="1778000">
            <a:lnSpc>
              <a:spcPct val="90000"/>
            </a:lnSpc>
            <a:spcBef>
              <a:spcPct val="0"/>
            </a:spcBef>
            <a:spcAft>
              <a:spcPct val="35000"/>
            </a:spcAft>
            <a:buNone/>
          </a:pPr>
          <a:r>
            <a:rPr lang="en-US" sz="4000" kern="1200" dirty="0"/>
            <a:t>Bugs Discovered</a:t>
          </a:r>
        </a:p>
      </dsp:txBody>
      <dsp:txXfrm>
        <a:off x="723362" y="1943289"/>
        <a:ext cx="11834944" cy="821742"/>
      </dsp:txXfrm>
    </dsp:sp>
    <dsp:sp modelId="{77A79860-CAC5-47BE-A7A8-0B74C574947D}">
      <dsp:nvSpPr>
        <dsp:cNvPr id="0" name=""/>
        <dsp:cNvSpPr/>
      </dsp:nvSpPr>
      <dsp:spPr>
        <a:xfrm>
          <a:off x="0" y="4184742"/>
          <a:ext cx="13578161" cy="1008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53816" tIns="416560" rIns="105381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Data block powered down earlier than required as per the spec.</a:t>
          </a:r>
        </a:p>
      </dsp:txBody>
      <dsp:txXfrm>
        <a:off x="0" y="4184742"/>
        <a:ext cx="13578161" cy="1008000"/>
      </dsp:txXfrm>
    </dsp:sp>
    <dsp:sp modelId="{1901EB4A-0165-4E0B-B64E-45AFFD3C1C85}">
      <dsp:nvSpPr>
        <dsp:cNvPr id="0" name=""/>
        <dsp:cNvSpPr/>
      </dsp:nvSpPr>
      <dsp:spPr>
        <a:xfrm>
          <a:off x="678908" y="3630286"/>
          <a:ext cx="12093321" cy="849656"/>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9256" tIns="0" rIns="359256" bIns="0" numCol="1" spcCol="1270" anchor="ctr" anchorCtr="0">
          <a:noAutofit/>
        </a:bodyPr>
        <a:lstStyle/>
        <a:p>
          <a:pPr marL="0" lvl="0" indent="0" algn="l" defTabSz="1778000">
            <a:lnSpc>
              <a:spcPct val="90000"/>
            </a:lnSpc>
            <a:spcBef>
              <a:spcPct val="0"/>
            </a:spcBef>
            <a:spcAft>
              <a:spcPct val="35000"/>
            </a:spcAft>
            <a:buNone/>
          </a:pPr>
          <a:r>
            <a:rPr lang="en-US" sz="4000" kern="1200" dirty="0"/>
            <a:t>Premature power down of a data block observed.</a:t>
          </a:r>
        </a:p>
      </dsp:txBody>
      <dsp:txXfrm>
        <a:off x="720385" y="3671763"/>
        <a:ext cx="12010367" cy="766702"/>
      </dsp:txXfrm>
    </dsp:sp>
    <dsp:sp modelId="{C044AB0F-6AD1-4CFC-B999-846A5370754A}">
      <dsp:nvSpPr>
        <dsp:cNvPr id="0" name=""/>
        <dsp:cNvSpPr/>
      </dsp:nvSpPr>
      <dsp:spPr>
        <a:xfrm>
          <a:off x="0" y="5915897"/>
          <a:ext cx="13578161" cy="14805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53816" tIns="416560" rIns="105381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Expected response after 22 clock cycles but arrived after 18 clock cycles.</a:t>
          </a:r>
        </a:p>
        <a:p>
          <a:pPr marL="285750" lvl="1" indent="-285750" algn="l" defTabSz="1244600">
            <a:lnSpc>
              <a:spcPct val="90000"/>
            </a:lnSpc>
            <a:spcBef>
              <a:spcPct val="0"/>
            </a:spcBef>
            <a:spcAft>
              <a:spcPct val="15000"/>
            </a:spcAft>
            <a:buChar char="•"/>
          </a:pPr>
          <a:r>
            <a:rPr lang="en-US" sz="2800" kern="1200" dirty="0"/>
            <a:t>Resulted in data loss and corruption.</a:t>
          </a:r>
        </a:p>
      </dsp:txBody>
      <dsp:txXfrm>
        <a:off x="0" y="5915897"/>
        <a:ext cx="13578161" cy="1480500"/>
      </dsp:txXfrm>
    </dsp:sp>
    <dsp:sp modelId="{5BF89E7A-ACBE-4A52-BC2F-40BBFC473A24}">
      <dsp:nvSpPr>
        <dsp:cNvPr id="0" name=""/>
        <dsp:cNvSpPr/>
      </dsp:nvSpPr>
      <dsp:spPr>
        <a:xfrm>
          <a:off x="678908" y="5300742"/>
          <a:ext cx="11881080" cy="91035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9256" tIns="0" rIns="359256" bIns="0" numCol="1" spcCol="1270" anchor="ctr" anchorCtr="0">
          <a:noAutofit/>
        </a:bodyPr>
        <a:lstStyle/>
        <a:p>
          <a:pPr marL="0" lvl="0" indent="0" algn="l" defTabSz="1778000">
            <a:lnSpc>
              <a:spcPct val="90000"/>
            </a:lnSpc>
            <a:spcBef>
              <a:spcPct val="0"/>
            </a:spcBef>
            <a:spcAft>
              <a:spcPct val="35000"/>
            </a:spcAft>
            <a:buNone/>
          </a:pPr>
          <a:r>
            <a:rPr lang="en-US" sz="4000" kern="1200" dirty="0"/>
            <a:t>Incorrect response data from the cache.</a:t>
          </a:r>
        </a:p>
      </dsp:txBody>
      <dsp:txXfrm>
        <a:off x="723348" y="5345182"/>
        <a:ext cx="11792200" cy="821475"/>
      </dsp:txXfrm>
    </dsp:sp>
    <dsp:sp modelId="{7480F5B3-7855-4EDF-9FA0-E2BECD06ED15}">
      <dsp:nvSpPr>
        <dsp:cNvPr id="0" name=""/>
        <dsp:cNvSpPr/>
      </dsp:nvSpPr>
      <dsp:spPr>
        <a:xfrm>
          <a:off x="0" y="8427630"/>
          <a:ext cx="13578161" cy="504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B5F14DD-F2E2-437B-8247-129992DFDA49}">
      <dsp:nvSpPr>
        <dsp:cNvPr id="0" name=""/>
        <dsp:cNvSpPr/>
      </dsp:nvSpPr>
      <dsp:spPr>
        <a:xfrm>
          <a:off x="678908" y="7504397"/>
          <a:ext cx="12316681" cy="121843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9256" tIns="0" rIns="359256" bIns="0" numCol="1" spcCol="1270" anchor="ctr" anchorCtr="0">
          <a:noAutofit/>
        </a:bodyPr>
        <a:lstStyle/>
        <a:p>
          <a:pPr marL="0" lvl="0" indent="0" algn="l" defTabSz="1422400">
            <a:lnSpc>
              <a:spcPct val="90000"/>
            </a:lnSpc>
            <a:spcBef>
              <a:spcPct val="0"/>
            </a:spcBef>
            <a:spcAft>
              <a:spcPct val="35000"/>
            </a:spcAft>
            <a:buNone/>
          </a:pPr>
          <a:r>
            <a:rPr lang="en-US" sz="3200" kern="1200" dirty="0"/>
            <a:t>Potential for significant performance loss if bug remained unaffected.</a:t>
          </a:r>
        </a:p>
      </dsp:txBody>
      <dsp:txXfrm>
        <a:off x="738387" y="7563876"/>
        <a:ext cx="12197723" cy="109947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7/28/2023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7/28/2023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3.emf"/><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1.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5" Type="http://schemas.openxmlformats.org/officeDocument/2006/relationships/image" Target="../media/image5.png"/><Relationship Id="rId10"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1.xml"/><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748642" y="6925561"/>
            <a:ext cx="8265128" cy="8983339"/>
          </a:xfrm>
        </p:spPr>
        <p:txBody>
          <a:bodyPr/>
          <a:lstStyle/>
          <a:p>
            <a:pPr algn="just"/>
            <a:r>
              <a:rPr lang="en-US" b="0" i="0" dirty="0">
                <a:solidFill>
                  <a:srgbClr val="374151"/>
                </a:solidFill>
                <a:effectLst/>
                <a:latin typeface="Söhne"/>
              </a:rPr>
              <a:t>In </a:t>
            </a:r>
            <a:r>
              <a:rPr lang="en-US" dirty="0">
                <a:solidFill>
                  <a:srgbClr val="374151"/>
                </a:solidFill>
                <a:latin typeface="Söhne"/>
              </a:rPr>
              <a:t>the emerging technologies, the cache memory controller plays a crucial role as it handles the interactions between CPU and cache memory. Its main features include powerup control, request scheduling, response latency and make sure that the routing performance is met to prevent any data loss and other data integrity issues.</a:t>
            </a:r>
          </a:p>
          <a:p>
            <a:pPr algn="just"/>
            <a:r>
              <a:rPr lang="en-US" b="0" i="0" dirty="0">
                <a:solidFill>
                  <a:srgbClr val="374151"/>
                </a:solidFill>
                <a:effectLst/>
                <a:latin typeface="Söhne"/>
              </a:rPr>
              <a:t>To </a:t>
            </a:r>
            <a:r>
              <a:rPr lang="en-US" dirty="0">
                <a:solidFill>
                  <a:srgbClr val="374151"/>
                </a:solidFill>
                <a:latin typeface="Söhne"/>
              </a:rPr>
              <a:t>minimize performance loss due to area, power and latency multiple different configurations are supported.</a:t>
            </a:r>
            <a:r>
              <a:rPr lang="en-US" b="0" i="0" dirty="0">
                <a:solidFill>
                  <a:srgbClr val="374151"/>
                </a:solidFill>
                <a:effectLst/>
                <a:latin typeface="Söhne"/>
              </a:rPr>
              <a:t> </a:t>
            </a:r>
          </a:p>
          <a:p>
            <a:pPr algn="just"/>
            <a:r>
              <a:rPr lang="en-US" b="0" i="0" dirty="0">
                <a:solidFill>
                  <a:srgbClr val="374151"/>
                </a:solidFill>
                <a:effectLst/>
                <a:latin typeface="Söhne"/>
              </a:rPr>
              <a:t>As a result, 12 different types of asymmetricity emerged in the memory array, leading to 12 distinct cache memory configurations with varying timing and power requirements. </a:t>
            </a:r>
          </a:p>
          <a:p>
            <a:pPr algn="just"/>
            <a:r>
              <a:rPr lang="en-US" b="0" i="0" dirty="0">
                <a:solidFill>
                  <a:srgbClr val="374151"/>
                </a:solidFill>
                <a:effectLst/>
                <a:latin typeface="Söhne"/>
              </a:rPr>
              <a:t>The problem statement centers around finding effective solutions to manage and optimize these asymmetric configurations, ensuring efficient performance while adhering to the given constraints of chip area, power, and routing.</a:t>
            </a:r>
            <a:endParaRPr lang="en-US" dirty="0"/>
          </a:p>
        </p:txBody>
      </p:sp>
      <p:sp>
        <p:nvSpPr>
          <p:cNvPr id="33" name="Text Placeholder 32"/>
          <p:cNvSpPr>
            <a:spLocks noGrp="1"/>
          </p:cNvSpPr>
          <p:nvPr>
            <p:ph type="body" sz="quarter" idx="11"/>
          </p:nvPr>
        </p:nvSpPr>
        <p:spPr/>
        <p:txBody>
          <a:bodyPr/>
          <a:lstStyle/>
          <a:p>
            <a:r>
              <a:rPr lang="en-GB">
                <a:ea typeface="Calibri"/>
                <a:cs typeface="Calibri"/>
              </a:rPr>
              <a:t>Cache Performance and Validation</a:t>
            </a:r>
            <a:endParaRPr lang="en-GB" dirty="0">
              <a:ea typeface="Calibri"/>
              <a:cs typeface="Calibri"/>
            </a:endParaRPr>
          </a:p>
        </p:txBody>
      </p:sp>
      <p:sp>
        <p:nvSpPr>
          <p:cNvPr id="34" name="Text Placeholder 33"/>
          <p:cNvSpPr>
            <a:spLocks noGrp="1"/>
          </p:cNvSpPr>
          <p:nvPr>
            <p:ph type="body" sz="quarter" idx="20"/>
          </p:nvPr>
        </p:nvSpPr>
        <p:spPr/>
        <p:txBody>
          <a:bodyPr/>
          <a:lstStyle/>
          <a:p>
            <a:r>
              <a:rPr lang="en-US" dirty="0"/>
              <a:t>Methodology/Challenges </a:t>
            </a:r>
          </a:p>
        </p:txBody>
      </p:sp>
      <p:sp>
        <p:nvSpPr>
          <p:cNvPr id="35" name="Text Placeholder 34"/>
          <p:cNvSpPr>
            <a:spLocks noGrp="1"/>
          </p:cNvSpPr>
          <p:nvPr>
            <p:ph type="body" sz="quarter" idx="25"/>
          </p:nvPr>
        </p:nvSpPr>
        <p:spPr/>
        <p:txBody>
          <a:bodyPr/>
          <a:lstStyle/>
          <a:p>
            <a:r>
              <a:rPr lang="en-US"/>
              <a:t>Proposed Methodology/Advantages</a:t>
            </a:r>
            <a:endParaRPr lang="en-US" dirty="0"/>
          </a:p>
        </p:txBody>
      </p:sp>
      <p:sp>
        <p:nvSpPr>
          <p:cNvPr id="37" name="Text Placeholder 36"/>
          <p:cNvSpPr>
            <a:spLocks noGrp="1"/>
          </p:cNvSpPr>
          <p:nvPr>
            <p:ph type="body" sz="quarter" idx="27"/>
          </p:nvPr>
        </p:nvSpPr>
        <p:spPr/>
        <p:txBody>
          <a:bodyPr/>
          <a:lstStyle/>
          <a:p>
            <a:r>
              <a:rPr lang="nl-NL" dirty="0"/>
              <a:t>Implementation Flow</a:t>
            </a:r>
            <a:endParaRPr lang="en-US" dirty="0"/>
          </a:p>
        </p:txBody>
      </p:sp>
      <p:sp>
        <p:nvSpPr>
          <p:cNvPr id="269" name="Text Placeholder 268">
            <a:extLst>
              <a:ext uri="{FF2B5EF4-FFF2-40B4-BE49-F238E27FC236}">
                <a16:creationId xmlns:a16="http://schemas.microsoft.com/office/drawing/2014/main" id="{EFA6D686-ABE0-4ADD-821D-C966B83595AE}"/>
              </a:ext>
            </a:extLst>
          </p:cNvPr>
          <p:cNvSpPr>
            <a:spLocks noGrp="1"/>
          </p:cNvSpPr>
          <p:nvPr>
            <p:ph type="body" sz="quarter" idx="28"/>
          </p:nvPr>
        </p:nvSpPr>
        <p:spPr/>
        <p:txBody>
          <a:bodyPr/>
          <a:lstStyle/>
          <a:p>
            <a:r>
              <a:rPr lang="en-US" dirty="0"/>
              <a:t> </a:t>
            </a:r>
          </a:p>
        </p:txBody>
      </p:sp>
      <p:sp>
        <p:nvSpPr>
          <p:cNvPr id="270"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623691" y="17782142"/>
            <a:ext cx="14300387" cy="883014"/>
          </a:xfrm>
        </p:spPr>
        <p:txBody>
          <a:bodyPr/>
          <a:lstStyle/>
          <a:p>
            <a:r>
              <a:rPr lang="en-US" dirty="0"/>
              <a:t>  </a:t>
            </a:r>
          </a:p>
        </p:txBody>
      </p:sp>
      <p:sp>
        <p:nvSpPr>
          <p:cNvPr id="41" name="Text Placeholder 40"/>
          <p:cNvSpPr>
            <a:spLocks noGrp="1"/>
          </p:cNvSpPr>
          <p:nvPr>
            <p:ph type="body" sz="quarter" idx="151"/>
          </p:nvPr>
        </p:nvSpPr>
        <p:spPr>
          <a:xfrm>
            <a:off x="6637873" y="3454258"/>
            <a:ext cx="16109384" cy="2294353"/>
          </a:xfrm>
        </p:spPr>
        <p:txBody>
          <a:bodyPr/>
          <a:lstStyle/>
          <a:p>
            <a:r>
              <a:rPr lang="en-US" sz="4500" dirty="0"/>
              <a:t>Sudhanshu Srivastava, Rupali</a:t>
            </a:r>
            <a:r>
              <a:rPr lang="en-US" sz="4500" dirty="0">
                <a:cs typeface="Calibri"/>
              </a:rPr>
              <a:t> Tewari, Aman Vyas, Sachin Kumawat</a:t>
            </a:r>
          </a:p>
          <a:p>
            <a:r>
              <a:rPr lang="en-US" sz="4000" dirty="0">
                <a:cs typeface="Calibri"/>
              </a:rPr>
              <a:t>Intel Technology India Private Limited</a:t>
            </a:r>
          </a:p>
        </p:txBody>
      </p:sp>
      <p:sp>
        <p:nvSpPr>
          <p:cNvPr id="42" name="Text Placeholder 41"/>
          <p:cNvSpPr>
            <a:spLocks noGrp="1"/>
          </p:cNvSpPr>
          <p:nvPr>
            <p:ph type="body" sz="quarter" idx="153"/>
          </p:nvPr>
        </p:nvSpPr>
        <p:spPr>
          <a:xfrm>
            <a:off x="5553854" y="668775"/>
            <a:ext cx="19529113" cy="2507817"/>
          </a:xfrm>
        </p:spPr>
        <p:txBody>
          <a:bodyPr>
            <a:normAutofit fontScale="70000" lnSpcReduction="20000"/>
          </a:bodyPr>
          <a:lstStyle/>
          <a:p>
            <a:r>
              <a:rPr lang="en-US" b="1"/>
              <a:t>Formalize </a:t>
            </a:r>
            <a:r>
              <a:rPr lang="en-US" b="1" dirty="0"/>
              <a:t>the Cache: Formal Verification Techniques to Verify Different Cache Configurations </a:t>
            </a:r>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1076724" y="40016033"/>
            <a:ext cx="27452556" cy="800265"/>
          </a:xfrm>
        </p:spPr>
        <p:txBody>
          <a:bodyPr/>
          <a:lstStyle/>
          <a:p>
            <a:r>
              <a:rPr lang="en-US" dirty="0"/>
              <a:t>[1]     Formal Verification: An Essential Toolkit for Modern VLSI Design by Erik Seligman, Tom Schubert, M V Achutha Kiran Kumar</a:t>
            </a:r>
          </a:p>
          <a:p>
            <a:r>
              <a:rPr lang="en-US" dirty="0"/>
              <a:t>[2] IEEE Std 1800™-2017, IEEE Standard of System Verilog – Unified Hardware Design, Specification, and Verification Language.</a:t>
            </a:r>
          </a:p>
          <a:p>
            <a:r>
              <a:rPr lang="en-US" dirty="0"/>
              <a:t>[3] T. Patel, “Using Formal Sign-Off to Deliver Bug-Free IPs”, Oski Decoding Formal Club, Dec 2019 </a:t>
            </a:r>
          </a:p>
        </p:txBody>
      </p:sp>
      <p:sp>
        <p:nvSpPr>
          <p:cNvPr id="44" name="Text Placeholder 43"/>
          <p:cNvSpPr>
            <a:spLocks noGrp="1"/>
          </p:cNvSpPr>
          <p:nvPr>
            <p:ph type="body" sz="quarter" idx="156"/>
          </p:nvPr>
        </p:nvSpPr>
        <p:spPr/>
        <p:txBody>
          <a:bodyPr/>
          <a:lstStyle/>
          <a:p>
            <a:r>
              <a:rPr lang="nl-NL"/>
              <a:t>Results Table</a:t>
            </a:r>
            <a:endParaRPr lang="en-US" dirty="0"/>
          </a:p>
        </p:txBody>
      </p:sp>
      <p:sp>
        <p:nvSpPr>
          <p:cNvPr id="45" name="Text Placeholder 44"/>
          <p:cNvSpPr>
            <a:spLocks noGrp="1"/>
          </p:cNvSpPr>
          <p:nvPr>
            <p:ph type="body" sz="quarter" idx="157"/>
          </p:nvPr>
        </p:nvSpPr>
        <p:spPr/>
        <p:txBody>
          <a:bodyPr/>
          <a:lstStyle/>
          <a:p>
            <a:r>
              <a:rPr lang="nl-NL"/>
              <a:t>Conclusion</a:t>
            </a:r>
            <a:endParaRPr lang="en-US" dirty="0"/>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8108015" y="38494515"/>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dirty="0"/>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353328" y="6925562"/>
            <a:ext cx="14287682" cy="1313901"/>
          </a:xfrm>
        </p:spPr>
        <p:txBody>
          <a:bodyPr/>
          <a:lstStyle/>
          <a:p>
            <a:pPr algn="just"/>
            <a:r>
              <a:rPr lang="en-US" dirty="0">
                <a:solidFill>
                  <a:schemeClr val="tx1"/>
                </a:solidFill>
                <a:latin typeface="Söhne"/>
              </a:rPr>
              <a:t>The design encounters difficulties related to timing and overall system complexities. For validating the design, formal validation techniques were applied accordingly. </a:t>
            </a:r>
          </a:p>
        </p:txBody>
      </p:sp>
      <p:pic>
        <p:nvPicPr>
          <p:cNvPr id="9" name="Picture 8">
            <a:extLst>
              <a:ext uri="{FF2B5EF4-FFF2-40B4-BE49-F238E27FC236}">
                <a16:creationId xmlns:a16="http://schemas.microsoft.com/office/drawing/2014/main" id="{AC051954-A507-7A05-551C-D16F9719D9C7}"/>
              </a:ext>
            </a:extLst>
          </p:cNvPr>
          <p:cNvPicPr>
            <a:picLocks noChangeAspect="1"/>
          </p:cNvPicPr>
          <p:nvPr/>
        </p:nvPicPr>
        <p:blipFill>
          <a:blip r:embed="rId3"/>
          <a:stretch>
            <a:fillRect/>
          </a:stretch>
        </p:blipFill>
        <p:spPr>
          <a:xfrm>
            <a:off x="17526001" y="8597733"/>
            <a:ext cx="9397999" cy="7360330"/>
          </a:xfrm>
          <a:prstGeom prst="rect">
            <a:avLst/>
          </a:prstGeom>
        </p:spPr>
      </p:pic>
      <p:sp>
        <p:nvSpPr>
          <p:cNvPr id="2" name="Rectangle: Rounded Corners 1">
            <a:extLst>
              <a:ext uri="{FF2B5EF4-FFF2-40B4-BE49-F238E27FC236}">
                <a16:creationId xmlns:a16="http://schemas.microsoft.com/office/drawing/2014/main" id="{3D4B9900-47CB-C454-F4CB-F02958B194C9}"/>
              </a:ext>
            </a:extLst>
          </p:cNvPr>
          <p:cNvSpPr/>
          <p:nvPr/>
        </p:nvSpPr>
        <p:spPr>
          <a:xfrm>
            <a:off x="8905513" y="8670350"/>
            <a:ext cx="6123043" cy="571560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05981F2-723B-29F4-4E5B-BE9BC8E6FE46}"/>
              </a:ext>
            </a:extLst>
          </p:cNvPr>
          <p:cNvPicPr>
            <a:picLocks noChangeAspect="1"/>
          </p:cNvPicPr>
          <p:nvPr/>
        </p:nvPicPr>
        <p:blipFill>
          <a:blip r:embed="rId4"/>
          <a:stretch>
            <a:fillRect/>
          </a:stretch>
        </p:blipFill>
        <p:spPr>
          <a:xfrm>
            <a:off x="9135447" y="9132150"/>
            <a:ext cx="5673544" cy="4864218"/>
          </a:xfrm>
          <a:prstGeom prst="rect">
            <a:avLst/>
          </a:prstGeom>
          <a:effectLst>
            <a:softEdge rad="0"/>
          </a:effectLst>
        </p:spPr>
      </p:pic>
      <p:graphicFrame>
        <p:nvGraphicFramePr>
          <p:cNvPr id="4" name="Table 24">
            <a:extLst>
              <a:ext uri="{FF2B5EF4-FFF2-40B4-BE49-F238E27FC236}">
                <a16:creationId xmlns:a16="http://schemas.microsoft.com/office/drawing/2014/main" id="{17DF83D9-962A-B65D-9E6D-3A8AD85CDC20}"/>
              </a:ext>
            </a:extLst>
          </p:cNvPr>
          <p:cNvGraphicFramePr>
            <a:graphicFrameLocks noGrp="1"/>
          </p:cNvGraphicFramePr>
          <p:nvPr>
            <p:extLst>
              <p:ext uri="{D42A27DB-BD31-4B8C-83A1-F6EECF244321}">
                <p14:modId xmlns:p14="http://schemas.microsoft.com/office/powerpoint/2010/main" val="3333958382"/>
              </p:ext>
            </p:extLst>
          </p:nvPr>
        </p:nvGraphicFramePr>
        <p:xfrm>
          <a:off x="15443347" y="8089010"/>
          <a:ext cx="13896847" cy="7917679"/>
        </p:xfrm>
        <a:graphic>
          <a:graphicData uri="http://schemas.openxmlformats.org/drawingml/2006/table">
            <a:tbl>
              <a:tblPr firstRow="1" bandRow="1">
                <a:tableStyleId>{7DF18680-E054-41AD-8BC1-D1AEF772440D}</a:tableStyleId>
              </a:tblPr>
              <a:tblGrid>
                <a:gridCol w="3292026">
                  <a:extLst>
                    <a:ext uri="{9D8B030D-6E8A-4147-A177-3AD203B41FA5}">
                      <a16:colId xmlns:a16="http://schemas.microsoft.com/office/drawing/2014/main" val="3184303093"/>
                    </a:ext>
                  </a:extLst>
                </a:gridCol>
                <a:gridCol w="3519839">
                  <a:extLst>
                    <a:ext uri="{9D8B030D-6E8A-4147-A177-3AD203B41FA5}">
                      <a16:colId xmlns:a16="http://schemas.microsoft.com/office/drawing/2014/main" val="3018726560"/>
                    </a:ext>
                  </a:extLst>
                </a:gridCol>
                <a:gridCol w="7084982">
                  <a:extLst>
                    <a:ext uri="{9D8B030D-6E8A-4147-A177-3AD203B41FA5}">
                      <a16:colId xmlns:a16="http://schemas.microsoft.com/office/drawing/2014/main" val="3515967256"/>
                    </a:ext>
                  </a:extLst>
                </a:gridCol>
              </a:tblGrid>
              <a:tr h="636006">
                <a:tc>
                  <a:txBody>
                    <a:bodyPr/>
                    <a:lstStyle/>
                    <a:p>
                      <a:r>
                        <a:rPr lang="en-US" sz="2600" dirty="0"/>
                        <a:t>Validation Techniques</a:t>
                      </a:r>
                    </a:p>
                  </a:txBody>
                  <a:tcPr/>
                </a:tc>
                <a:tc>
                  <a:txBody>
                    <a:bodyPr/>
                    <a:lstStyle/>
                    <a:p>
                      <a:endParaRPr lang="en-US" sz="2600" dirty="0"/>
                    </a:p>
                  </a:txBody>
                  <a:tcPr/>
                </a:tc>
                <a:tc>
                  <a:txBody>
                    <a:bodyPr/>
                    <a:lstStyle/>
                    <a:p>
                      <a:r>
                        <a:rPr lang="en-US" sz="2600" dirty="0"/>
                        <a:t>Description</a:t>
                      </a:r>
                    </a:p>
                  </a:txBody>
                  <a:tcPr/>
                </a:tc>
                <a:extLst>
                  <a:ext uri="{0D108BD9-81ED-4DB2-BD59-A6C34878D82A}">
                    <a16:rowId xmlns:a16="http://schemas.microsoft.com/office/drawing/2014/main" val="741233903"/>
                  </a:ext>
                </a:extLst>
              </a:tr>
              <a:tr h="859608">
                <a:tc rowSpan="4">
                  <a:txBody>
                    <a:bodyPr/>
                    <a:lstStyle/>
                    <a:p>
                      <a:pPr algn="ctr"/>
                      <a:r>
                        <a:rPr lang="en-US" sz="2600" b="1" dirty="0"/>
                        <a:t>Assertions</a:t>
                      </a:r>
                    </a:p>
                  </a:txBody>
                  <a:tcPr/>
                </a:tc>
                <a:tc>
                  <a:txBody>
                    <a:bodyPr/>
                    <a:lstStyle/>
                    <a:p>
                      <a:r>
                        <a:rPr lang="en-US" sz="2600" dirty="0"/>
                        <a:t>Logic-based</a:t>
                      </a:r>
                    </a:p>
                  </a:txBody>
                  <a:tcPr/>
                </a:tc>
                <a:tc>
                  <a:txBody>
                    <a:bodyPr/>
                    <a:lstStyle/>
                    <a:p>
                      <a:r>
                        <a:rPr lang="en-US" sz="2600" dirty="0"/>
                        <a:t>Verifies direct properties like scheduling conflicts and power conditions</a:t>
                      </a:r>
                    </a:p>
                  </a:txBody>
                  <a:tcPr/>
                </a:tc>
                <a:extLst>
                  <a:ext uri="{0D108BD9-81ED-4DB2-BD59-A6C34878D82A}">
                    <a16:rowId xmlns:a16="http://schemas.microsoft.com/office/drawing/2014/main" val="1949500572"/>
                  </a:ext>
                </a:extLst>
              </a:tr>
              <a:tr h="1175936">
                <a:tc vMerge="1">
                  <a:txBody>
                    <a:bodyPr/>
                    <a:lstStyle/>
                    <a:p>
                      <a:endParaRPr lang="en-US"/>
                    </a:p>
                  </a:txBody>
                  <a:tcPr/>
                </a:tc>
                <a:tc>
                  <a:txBody>
                    <a:bodyPr/>
                    <a:lstStyle/>
                    <a:p>
                      <a:r>
                        <a:rPr lang="en-US" sz="2600" dirty="0"/>
                        <a:t>Assertions with logic</a:t>
                      </a:r>
                    </a:p>
                  </a:txBody>
                  <a:tcPr/>
                </a:tc>
                <a:tc>
                  <a:txBody>
                    <a:bodyPr/>
                    <a:lstStyle/>
                    <a:p>
                      <a:r>
                        <a:rPr lang="en-US" sz="2600" dirty="0"/>
                        <a:t>Verifies minimum timing criteria for scheduling and power signals, using additional logic.</a:t>
                      </a:r>
                    </a:p>
                  </a:txBody>
                  <a:tcPr/>
                </a:tc>
                <a:extLst>
                  <a:ext uri="{0D108BD9-81ED-4DB2-BD59-A6C34878D82A}">
                    <a16:rowId xmlns:a16="http://schemas.microsoft.com/office/drawing/2014/main" val="4161341523"/>
                  </a:ext>
                </a:extLst>
              </a:tr>
              <a:tr h="859608">
                <a:tc vMerge="1">
                  <a:txBody>
                    <a:bodyPr/>
                    <a:lstStyle/>
                    <a:p>
                      <a:endParaRPr lang="en-US"/>
                    </a:p>
                  </a:txBody>
                  <a:tcPr/>
                </a:tc>
                <a:tc>
                  <a:txBody>
                    <a:bodyPr/>
                    <a:lstStyle/>
                    <a:p>
                      <a:r>
                        <a:rPr lang="en-US" sz="2600" dirty="0"/>
                        <a:t>Forward progress checkers</a:t>
                      </a:r>
                    </a:p>
                  </a:txBody>
                  <a:tcPr/>
                </a:tc>
                <a:tc>
                  <a:txBody>
                    <a:bodyPr/>
                    <a:lstStyle/>
                    <a:p>
                      <a:r>
                        <a:rPr lang="en-US" sz="2600" dirty="0"/>
                        <a:t>Confirms read response correctness</a:t>
                      </a:r>
                    </a:p>
                  </a:txBody>
                  <a:tcPr/>
                </a:tc>
                <a:extLst>
                  <a:ext uri="{0D108BD9-81ED-4DB2-BD59-A6C34878D82A}">
                    <a16:rowId xmlns:a16="http://schemas.microsoft.com/office/drawing/2014/main" val="374841193"/>
                  </a:ext>
                </a:extLst>
              </a:tr>
              <a:tr h="810089">
                <a:tc vMerge="1">
                  <a:txBody>
                    <a:bodyPr/>
                    <a:lstStyle/>
                    <a:p>
                      <a:endParaRPr lang="en-US"/>
                    </a:p>
                  </a:txBody>
                  <a:tcPr/>
                </a:tc>
                <a:tc>
                  <a:txBody>
                    <a:bodyPr/>
                    <a:lstStyle/>
                    <a:p>
                      <a:r>
                        <a:rPr lang="en-US" sz="2600" dirty="0"/>
                        <a:t>Spurious checkers</a:t>
                      </a:r>
                    </a:p>
                  </a:txBody>
                  <a:tcPr/>
                </a:tc>
                <a:tc>
                  <a:txBody>
                    <a:bodyPr/>
                    <a:lstStyle/>
                    <a:p>
                      <a:r>
                        <a:rPr lang="en-US" sz="2600" dirty="0"/>
                        <a:t>Ensures absence of unscheduled responses</a:t>
                      </a:r>
                    </a:p>
                  </a:txBody>
                  <a:tcPr/>
                </a:tc>
                <a:extLst>
                  <a:ext uri="{0D108BD9-81ED-4DB2-BD59-A6C34878D82A}">
                    <a16:rowId xmlns:a16="http://schemas.microsoft.com/office/drawing/2014/main" val="2498715214"/>
                  </a:ext>
                </a:extLst>
              </a:tr>
              <a:tr h="1175936">
                <a:tc rowSpan="2">
                  <a:txBody>
                    <a:bodyPr/>
                    <a:lstStyle/>
                    <a:p>
                      <a:pPr algn="ctr"/>
                      <a:r>
                        <a:rPr lang="en-US" sz="2600" b="1" dirty="0"/>
                        <a:t>Covers and Ranged covers</a:t>
                      </a:r>
                    </a:p>
                  </a:txBody>
                  <a:tcPr/>
                </a:tc>
                <a:tc>
                  <a:txBody>
                    <a:bodyPr/>
                    <a:lstStyle/>
                    <a:p>
                      <a:r>
                        <a:rPr lang="en-US" sz="2600" dirty="0"/>
                        <a:t>Covers</a:t>
                      </a:r>
                    </a:p>
                  </a:txBody>
                  <a:tcPr/>
                </a:tc>
                <a:tc>
                  <a:txBody>
                    <a:bodyPr/>
                    <a:lstStyle/>
                    <a:p>
                      <a:r>
                        <a:rPr lang="en-US" sz="2600" dirty="0"/>
                        <a:t>Creates scenarios to estimate timing rules for power control and response latency.</a:t>
                      </a:r>
                    </a:p>
                  </a:txBody>
                  <a:tcPr/>
                </a:tc>
                <a:extLst>
                  <a:ext uri="{0D108BD9-81ED-4DB2-BD59-A6C34878D82A}">
                    <a16:rowId xmlns:a16="http://schemas.microsoft.com/office/drawing/2014/main" val="1573466879"/>
                  </a:ext>
                </a:extLst>
              </a:tr>
              <a:tr h="1175936">
                <a:tc vMerge="1">
                  <a:txBody>
                    <a:bodyPr/>
                    <a:lstStyle/>
                    <a:p>
                      <a:endParaRPr lang="en-US"/>
                    </a:p>
                  </a:txBody>
                  <a:tcPr/>
                </a:tc>
                <a:tc>
                  <a:txBody>
                    <a:bodyPr/>
                    <a:lstStyle/>
                    <a:p>
                      <a:r>
                        <a:rPr lang="en-US" sz="2600" dirty="0"/>
                        <a:t>Ranged Covers</a:t>
                      </a:r>
                    </a:p>
                  </a:txBody>
                  <a:tcPr/>
                </a:tc>
                <a:tc>
                  <a:txBody>
                    <a:bodyPr/>
                    <a:lstStyle/>
                    <a:p>
                      <a:r>
                        <a:rPr lang="en-US" sz="2600" dirty="0"/>
                        <a:t>Provide range estimates for expected behavior and generate meaningful traces.</a:t>
                      </a:r>
                    </a:p>
                  </a:txBody>
                  <a:tcPr/>
                </a:tc>
                <a:extLst>
                  <a:ext uri="{0D108BD9-81ED-4DB2-BD59-A6C34878D82A}">
                    <a16:rowId xmlns:a16="http://schemas.microsoft.com/office/drawing/2014/main" val="2423623009"/>
                  </a:ext>
                </a:extLst>
              </a:tr>
              <a:tr h="1175936">
                <a:tc>
                  <a:txBody>
                    <a:bodyPr/>
                    <a:lstStyle/>
                    <a:p>
                      <a:pPr algn="ctr"/>
                      <a:r>
                        <a:rPr lang="en-US" sz="2600" b="1" dirty="0"/>
                        <a:t>Parameterized Tasks</a:t>
                      </a:r>
                    </a:p>
                  </a:txBody>
                  <a:tcPr/>
                </a:tc>
                <a:tc>
                  <a:txBody>
                    <a:bodyPr/>
                    <a:lstStyle/>
                    <a:p>
                      <a:pPr algn="l"/>
                      <a:r>
                        <a:rPr lang="en-US" sz="2600" dirty="0"/>
                        <a:t>Task-based approach</a:t>
                      </a:r>
                    </a:p>
                  </a:txBody>
                  <a:tcPr/>
                </a:tc>
                <a:tc>
                  <a:txBody>
                    <a:bodyPr/>
                    <a:lstStyle/>
                    <a:p>
                      <a:r>
                        <a:rPr lang="en-US" sz="2600" dirty="0"/>
                        <a:t>Validates all the configuration with different parameter values using separate tasks.</a:t>
                      </a:r>
                    </a:p>
                  </a:txBody>
                  <a:tcPr/>
                </a:tc>
                <a:extLst>
                  <a:ext uri="{0D108BD9-81ED-4DB2-BD59-A6C34878D82A}">
                    <a16:rowId xmlns:a16="http://schemas.microsoft.com/office/drawing/2014/main" val="1733994094"/>
                  </a:ext>
                </a:extLst>
              </a:tr>
            </a:tbl>
          </a:graphicData>
        </a:graphic>
      </p:graphicFrame>
      <p:graphicFrame>
        <p:nvGraphicFramePr>
          <p:cNvPr id="5" name="Diagram 4">
            <a:extLst>
              <a:ext uri="{FF2B5EF4-FFF2-40B4-BE49-F238E27FC236}">
                <a16:creationId xmlns:a16="http://schemas.microsoft.com/office/drawing/2014/main" id="{E22B3304-3F22-9CFA-0DA7-86354BFDA994}"/>
              </a:ext>
            </a:extLst>
          </p:cNvPr>
          <p:cNvGraphicFramePr/>
          <p:nvPr>
            <p:extLst>
              <p:ext uri="{D42A27DB-BD31-4B8C-83A1-F6EECF244321}">
                <p14:modId xmlns:p14="http://schemas.microsoft.com/office/powerpoint/2010/main" val="594370112"/>
              </p:ext>
            </p:extLst>
          </p:nvPr>
        </p:nvGraphicFramePr>
        <p:xfrm>
          <a:off x="748642" y="18019875"/>
          <a:ext cx="14178927" cy="86842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Rectangle: Rounded Corners 5">
            <a:extLst>
              <a:ext uri="{FF2B5EF4-FFF2-40B4-BE49-F238E27FC236}">
                <a16:creationId xmlns:a16="http://schemas.microsoft.com/office/drawing/2014/main" id="{12CE24C5-98FE-2C57-1EFA-F55EC5A05C18}"/>
              </a:ext>
            </a:extLst>
          </p:cNvPr>
          <p:cNvSpPr/>
          <p:nvPr/>
        </p:nvSpPr>
        <p:spPr>
          <a:xfrm>
            <a:off x="15302307" y="17826553"/>
            <a:ext cx="14178926" cy="899609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18516AD-41FA-C761-A6FF-8F1A1F710338}"/>
              </a:ext>
            </a:extLst>
          </p:cNvPr>
          <p:cNvSpPr/>
          <p:nvPr/>
        </p:nvSpPr>
        <p:spPr>
          <a:xfrm>
            <a:off x="15585484" y="18448222"/>
            <a:ext cx="2385870" cy="16597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2045B475-066B-EB95-6042-7E17ECF99D2A}"/>
              </a:ext>
            </a:extLst>
          </p:cNvPr>
          <p:cNvSpPr txBox="1"/>
          <p:nvPr/>
        </p:nvSpPr>
        <p:spPr>
          <a:xfrm>
            <a:off x="15465388" y="18770252"/>
            <a:ext cx="2602405" cy="1015663"/>
          </a:xfrm>
          <a:prstGeom prst="rect">
            <a:avLst/>
          </a:prstGeom>
          <a:noFill/>
        </p:spPr>
        <p:txBody>
          <a:bodyPr wrap="square" rtlCol="0">
            <a:spAutoFit/>
          </a:bodyPr>
          <a:lstStyle/>
          <a:p>
            <a:pPr algn="ctr"/>
            <a:r>
              <a:rPr lang="en-US" sz="2000" dirty="0"/>
              <a:t>Scheduling request based on minimum power constraints</a:t>
            </a:r>
          </a:p>
        </p:txBody>
      </p:sp>
      <p:sp>
        <p:nvSpPr>
          <p:cNvPr id="12" name="Arrow: Right 11">
            <a:extLst>
              <a:ext uri="{FF2B5EF4-FFF2-40B4-BE49-F238E27FC236}">
                <a16:creationId xmlns:a16="http://schemas.microsoft.com/office/drawing/2014/main" id="{534FE95F-0492-3E61-0D83-C4ACD6B9C48C}"/>
              </a:ext>
            </a:extLst>
          </p:cNvPr>
          <p:cNvSpPr/>
          <p:nvPr/>
        </p:nvSpPr>
        <p:spPr>
          <a:xfrm>
            <a:off x="17970314" y="18936039"/>
            <a:ext cx="1089966" cy="640871"/>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D65124CF-0115-9E17-F224-7198FD40ECF5}"/>
              </a:ext>
            </a:extLst>
          </p:cNvPr>
          <p:cNvSpPr/>
          <p:nvPr/>
        </p:nvSpPr>
        <p:spPr>
          <a:xfrm>
            <a:off x="19071802" y="18462190"/>
            <a:ext cx="2385870" cy="160906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78EC1D58-89E3-C107-A0CC-0199D9A90331}"/>
              </a:ext>
            </a:extLst>
          </p:cNvPr>
          <p:cNvSpPr/>
          <p:nvPr/>
        </p:nvSpPr>
        <p:spPr>
          <a:xfrm>
            <a:off x="22426601" y="18477740"/>
            <a:ext cx="2228708" cy="1735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7" name="Rectangle 16">
            <a:extLst>
              <a:ext uri="{FF2B5EF4-FFF2-40B4-BE49-F238E27FC236}">
                <a16:creationId xmlns:a16="http://schemas.microsoft.com/office/drawing/2014/main" id="{1D238AB1-6E90-369C-D67F-2604D1D61013}"/>
              </a:ext>
            </a:extLst>
          </p:cNvPr>
          <p:cNvSpPr/>
          <p:nvPr/>
        </p:nvSpPr>
        <p:spPr>
          <a:xfrm>
            <a:off x="15533322" y="20543584"/>
            <a:ext cx="2046132" cy="164474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464A81A7-8DCB-A6CC-094B-BFB6CEFAF687}"/>
              </a:ext>
            </a:extLst>
          </p:cNvPr>
          <p:cNvSpPr txBox="1"/>
          <p:nvPr/>
        </p:nvSpPr>
        <p:spPr>
          <a:xfrm>
            <a:off x="18991185" y="18462062"/>
            <a:ext cx="2602405" cy="1631216"/>
          </a:xfrm>
          <a:prstGeom prst="rect">
            <a:avLst/>
          </a:prstGeom>
          <a:noFill/>
        </p:spPr>
        <p:txBody>
          <a:bodyPr wrap="square" rtlCol="0">
            <a:spAutoFit/>
          </a:bodyPr>
          <a:lstStyle/>
          <a:p>
            <a:pPr algn="ctr"/>
            <a:r>
              <a:rPr lang="en-US" sz="2000" b="1" dirty="0"/>
              <a:t>Stage 1.a</a:t>
            </a:r>
          </a:p>
          <a:p>
            <a:pPr algn="ctr"/>
            <a:r>
              <a:rPr lang="en-US" sz="2000" dirty="0"/>
              <a:t>FV modelling and assertion for minimum power constraints</a:t>
            </a:r>
          </a:p>
        </p:txBody>
      </p:sp>
      <p:sp>
        <p:nvSpPr>
          <p:cNvPr id="19" name="Arrow: Right 18">
            <a:extLst>
              <a:ext uri="{FF2B5EF4-FFF2-40B4-BE49-F238E27FC236}">
                <a16:creationId xmlns:a16="http://schemas.microsoft.com/office/drawing/2014/main" id="{F290C8F9-7328-A381-7FFD-6BAAFE8DE357}"/>
              </a:ext>
            </a:extLst>
          </p:cNvPr>
          <p:cNvSpPr/>
          <p:nvPr/>
        </p:nvSpPr>
        <p:spPr>
          <a:xfrm>
            <a:off x="21457673" y="18987975"/>
            <a:ext cx="1059310" cy="66995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TextBox 21">
            <a:extLst>
              <a:ext uri="{FF2B5EF4-FFF2-40B4-BE49-F238E27FC236}">
                <a16:creationId xmlns:a16="http://schemas.microsoft.com/office/drawing/2014/main" id="{A82270BA-FB47-C9BD-84A2-4087560860C9}"/>
              </a:ext>
            </a:extLst>
          </p:cNvPr>
          <p:cNvSpPr txBox="1"/>
          <p:nvPr/>
        </p:nvSpPr>
        <p:spPr>
          <a:xfrm>
            <a:off x="22327446" y="18584287"/>
            <a:ext cx="2440286" cy="1477328"/>
          </a:xfrm>
          <a:prstGeom prst="rect">
            <a:avLst/>
          </a:prstGeom>
          <a:noFill/>
        </p:spPr>
        <p:txBody>
          <a:bodyPr wrap="square" rtlCol="0">
            <a:spAutoFit/>
          </a:bodyPr>
          <a:lstStyle/>
          <a:p>
            <a:pPr algn="ctr"/>
            <a:r>
              <a:rPr lang="en-US" sz="1800" b="1" dirty="0"/>
              <a:t>Stage 2</a:t>
            </a:r>
          </a:p>
          <a:p>
            <a:pPr algn="ctr"/>
            <a:r>
              <a:rPr lang="en-US" sz="1800" dirty="0"/>
              <a:t>Wrote covers to get the design scenarios satisfying minimum power constraints</a:t>
            </a:r>
          </a:p>
        </p:txBody>
      </p:sp>
      <p:sp>
        <p:nvSpPr>
          <p:cNvPr id="24" name="Arrow: Bent 23">
            <a:extLst>
              <a:ext uri="{FF2B5EF4-FFF2-40B4-BE49-F238E27FC236}">
                <a16:creationId xmlns:a16="http://schemas.microsoft.com/office/drawing/2014/main" id="{D15E6860-9B0B-5D92-6377-81F7B3EBB4B7}"/>
              </a:ext>
            </a:extLst>
          </p:cNvPr>
          <p:cNvSpPr/>
          <p:nvPr/>
        </p:nvSpPr>
        <p:spPr>
          <a:xfrm rot="5400000">
            <a:off x="25202121" y="18750561"/>
            <a:ext cx="898862" cy="2025595"/>
          </a:xfrm>
          <a:prstGeom prst="bentArrow">
            <a:avLst>
              <a:gd name="adj1" fmla="val 25000"/>
              <a:gd name="adj2" fmla="val 25000"/>
              <a:gd name="adj3" fmla="val 50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0D56B24E-E88A-02DB-159E-6D47B8954B62}"/>
              </a:ext>
            </a:extLst>
          </p:cNvPr>
          <p:cNvSpPr/>
          <p:nvPr/>
        </p:nvSpPr>
        <p:spPr>
          <a:xfrm rot="5400000" flipH="1">
            <a:off x="25226198" y="18113020"/>
            <a:ext cx="850710" cy="2025595"/>
          </a:xfrm>
          <a:prstGeom prst="bentArrow">
            <a:avLst>
              <a:gd name="adj1" fmla="val 25000"/>
              <a:gd name="adj2" fmla="val 25000"/>
              <a:gd name="adj3" fmla="val 50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7625A58B-F252-F139-8918-89DB88BCF210}"/>
              </a:ext>
            </a:extLst>
          </p:cNvPr>
          <p:cNvSpPr txBox="1"/>
          <p:nvPr/>
        </p:nvSpPr>
        <p:spPr>
          <a:xfrm>
            <a:off x="24703244" y="18761131"/>
            <a:ext cx="1481330" cy="646331"/>
          </a:xfrm>
          <a:prstGeom prst="rect">
            <a:avLst/>
          </a:prstGeom>
          <a:noFill/>
        </p:spPr>
        <p:txBody>
          <a:bodyPr wrap="square" rtlCol="0">
            <a:spAutoFit/>
          </a:bodyPr>
          <a:lstStyle/>
          <a:p>
            <a:r>
              <a:rPr lang="en-US" sz="1800" dirty="0"/>
              <a:t>Run </a:t>
            </a:r>
            <a:r>
              <a:rPr lang="en-US" sz="1800" b="1" dirty="0"/>
              <a:t>stage 2</a:t>
            </a:r>
            <a:r>
              <a:rPr lang="en-US" sz="1800" dirty="0"/>
              <a:t> in FPV</a:t>
            </a:r>
          </a:p>
        </p:txBody>
      </p:sp>
      <p:sp>
        <p:nvSpPr>
          <p:cNvPr id="28" name="Rectangle: Rounded Corners 27">
            <a:extLst>
              <a:ext uri="{FF2B5EF4-FFF2-40B4-BE49-F238E27FC236}">
                <a16:creationId xmlns:a16="http://schemas.microsoft.com/office/drawing/2014/main" id="{B7F1C44E-000F-63AE-FE12-2EC7FA4750A2}"/>
              </a:ext>
            </a:extLst>
          </p:cNvPr>
          <p:cNvSpPr/>
          <p:nvPr/>
        </p:nvSpPr>
        <p:spPr>
          <a:xfrm>
            <a:off x="25440512" y="18038846"/>
            <a:ext cx="2440285" cy="61556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BD219D4D-E464-9FCB-A7A5-05D4082AC55E}"/>
              </a:ext>
            </a:extLst>
          </p:cNvPr>
          <p:cNvSpPr/>
          <p:nvPr/>
        </p:nvSpPr>
        <p:spPr>
          <a:xfrm>
            <a:off x="25440513" y="20220419"/>
            <a:ext cx="2440284" cy="646331"/>
          </a:xfrm>
          <a:prstGeom prst="roundRect">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0" name="TextBox 29">
            <a:extLst>
              <a:ext uri="{FF2B5EF4-FFF2-40B4-BE49-F238E27FC236}">
                <a16:creationId xmlns:a16="http://schemas.microsoft.com/office/drawing/2014/main" id="{DAE16AEC-A1B2-8FF2-7491-C49A8B3AB386}"/>
              </a:ext>
            </a:extLst>
          </p:cNvPr>
          <p:cNvSpPr txBox="1"/>
          <p:nvPr/>
        </p:nvSpPr>
        <p:spPr>
          <a:xfrm>
            <a:off x="25440513" y="18185176"/>
            <a:ext cx="2650570" cy="369332"/>
          </a:xfrm>
          <a:prstGeom prst="rect">
            <a:avLst/>
          </a:prstGeom>
          <a:noFill/>
        </p:spPr>
        <p:txBody>
          <a:bodyPr wrap="square" rtlCol="0">
            <a:spAutoFit/>
          </a:bodyPr>
          <a:lstStyle/>
          <a:p>
            <a:r>
              <a:rPr lang="en-US" sz="1800" dirty="0"/>
              <a:t>Expected performance</a:t>
            </a:r>
          </a:p>
        </p:txBody>
      </p:sp>
      <p:sp>
        <p:nvSpPr>
          <p:cNvPr id="31" name="TextBox 30">
            <a:extLst>
              <a:ext uri="{FF2B5EF4-FFF2-40B4-BE49-F238E27FC236}">
                <a16:creationId xmlns:a16="http://schemas.microsoft.com/office/drawing/2014/main" id="{B46F9659-B022-4B51-062E-3BEB988EA7F9}"/>
              </a:ext>
            </a:extLst>
          </p:cNvPr>
          <p:cNvSpPr txBox="1"/>
          <p:nvPr/>
        </p:nvSpPr>
        <p:spPr>
          <a:xfrm>
            <a:off x="25500925" y="20220418"/>
            <a:ext cx="2590158" cy="646331"/>
          </a:xfrm>
          <a:prstGeom prst="rect">
            <a:avLst/>
          </a:prstGeom>
          <a:noFill/>
        </p:spPr>
        <p:txBody>
          <a:bodyPr wrap="square" rtlCol="0">
            <a:spAutoFit/>
          </a:bodyPr>
          <a:lstStyle/>
          <a:p>
            <a:r>
              <a:rPr lang="en-US" sz="1800" dirty="0">
                <a:solidFill>
                  <a:schemeClr val="bg1"/>
                </a:solidFill>
              </a:rPr>
              <a:t>To identify the best possible performance</a:t>
            </a:r>
          </a:p>
        </p:txBody>
      </p:sp>
      <p:sp>
        <p:nvSpPr>
          <p:cNvPr id="32" name="TextBox 31">
            <a:extLst>
              <a:ext uri="{FF2B5EF4-FFF2-40B4-BE49-F238E27FC236}">
                <a16:creationId xmlns:a16="http://schemas.microsoft.com/office/drawing/2014/main" id="{DB630640-3045-DB10-AF77-1FE48057E87F}"/>
              </a:ext>
            </a:extLst>
          </p:cNvPr>
          <p:cNvSpPr txBox="1"/>
          <p:nvPr/>
        </p:nvSpPr>
        <p:spPr>
          <a:xfrm>
            <a:off x="26664351" y="19608528"/>
            <a:ext cx="2590158" cy="369332"/>
          </a:xfrm>
          <a:prstGeom prst="rect">
            <a:avLst/>
          </a:prstGeom>
          <a:noFill/>
        </p:spPr>
        <p:txBody>
          <a:bodyPr wrap="square" rtlCol="0">
            <a:spAutoFit/>
          </a:bodyPr>
          <a:lstStyle/>
          <a:p>
            <a:r>
              <a:rPr lang="en-US" sz="1800" b="1" dirty="0"/>
              <a:t>FAIL</a:t>
            </a:r>
          </a:p>
        </p:txBody>
      </p:sp>
      <p:sp>
        <p:nvSpPr>
          <p:cNvPr id="36" name="TextBox 35">
            <a:extLst>
              <a:ext uri="{FF2B5EF4-FFF2-40B4-BE49-F238E27FC236}">
                <a16:creationId xmlns:a16="http://schemas.microsoft.com/office/drawing/2014/main" id="{931074C1-9568-B430-E0EA-16C45BD2FA6E}"/>
              </a:ext>
            </a:extLst>
          </p:cNvPr>
          <p:cNvSpPr txBox="1"/>
          <p:nvPr/>
        </p:nvSpPr>
        <p:spPr>
          <a:xfrm>
            <a:off x="26613785" y="18802604"/>
            <a:ext cx="2590158" cy="369332"/>
          </a:xfrm>
          <a:prstGeom prst="rect">
            <a:avLst/>
          </a:prstGeom>
          <a:noFill/>
        </p:spPr>
        <p:txBody>
          <a:bodyPr wrap="square" rtlCol="0">
            <a:spAutoFit/>
          </a:bodyPr>
          <a:lstStyle/>
          <a:p>
            <a:r>
              <a:rPr lang="en-US" sz="1800" b="1" dirty="0"/>
              <a:t>PASS</a:t>
            </a:r>
          </a:p>
        </p:txBody>
      </p:sp>
      <p:sp>
        <p:nvSpPr>
          <p:cNvPr id="38" name="TextBox 37">
            <a:extLst>
              <a:ext uri="{FF2B5EF4-FFF2-40B4-BE49-F238E27FC236}">
                <a16:creationId xmlns:a16="http://schemas.microsoft.com/office/drawing/2014/main" id="{8AE29D8E-4A1B-5FB4-14CB-D158390ACEBB}"/>
              </a:ext>
            </a:extLst>
          </p:cNvPr>
          <p:cNvSpPr txBox="1"/>
          <p:nvPr/>
        </p:nvSpPr>
        <p:spPr>
          <a:xfrm>
            <a:off x="15344655" y="20882198"/>
            <a:ext cx="2482308" cy="1015663"/>
          </a:xfrm>
          <a:prstGeom prst="rect">
            <a:avLst/>
          </a:prstGeom>
          <a:noFill/>
        </p:spPr>
        <p:txBody>
          <a:bodyPr wrap="square" rtlCol="0">
            <a:spAutoFit/>
          </a:bodyPr>
          <a:lstStyle/>
          <a:p>
            <a:pPr algn="ctr"/>
            <a:r>
              <a:rPr lang="en-US" sz="2000" dirty="0"/>
              <a:t>Schedule request as per 12 cache configuration</a:t>
            </a:r>
          </a:p>
        </p:txBody>
      </p:sp>
      <p:sp>
        <p:nvSpPr>
          <p:cNvPr id="39" name="Arrow: Right 38">
            <a:extLst>
              <a:ext uri="{FF2B5EF4-FFF2-40B4-BE49-F238E27FC236}">
                <a16:creationId xmlns:a16="http://schemas.microsoft.com/office/drawing/2014/main" id="{A22618E5-7B9C-1C36-F9DF-327591935F88}"/>
              </a:ext>
            </a:extLst>
          </p:cNvPr>
          <p:cNvSpPr/>
          <p:nvPr/>
        </p:nvSpPr>
        <p:spPr>
          <a:xfrm>
            <a:off x="17579454" y="21089690"/>
            <a:ext cx="1089966" cy="640871"/>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ectangle 42">
            <a:extLst>
              <a:ext uri="{FF2B5EF4-FFF2-40B4-BE49-F238E27FC236}">
                <a16:creationId xmlns:a16="http://schemas.microsoft.com/office/drawing/2014/main" id="{E1CC086F-2A36-5A08-9DAE-4AA96BDD05B0}"/>
              </a:ext>
            </a:extLst>
          </p:cNvPr>
          <p:cNvSpPr/>
          <p:nvPr/>
        </p:nvSpPr>
        <p:spPr>
          <a:xfrm>
            <a:off x="15536637" y="22856760"/>
            <a:ext cx="2290326" cy="162329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6" name="Rectangle 45">
            <a:extLst>
              <a:ext uri="{FF2B5EF4-FFF2-40B4-BE49-F238E27FC236}">
                <a16:creationId xmlns:a16="http://schemas.microsoft.com/office/drawing/2014/main" id="{3F71FB60-4F76-4B7F-B62A-B6570E003EA0}"/>
              </a:ext>
            </a:extLst>
          </p:cNvPr>
          <p:cNvSpPr/>
          <p:nvPr/>
        </p:nvSpPr>
        <p:spPr>
          <a:xfrm>
            <a:off x="18720968" y="20529283"/>
            <a:ext cx="2384830" cy="18079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7" name="Rectangle 46">
            <a:extLst>
              <a:ext uri="{FF2B5EF4-FFF2-40B4-BE49-F238E27FC236}">
                <a16:creationId xmlns:a16="http://schemas.microsoft.com/office/drawing/2014/main" id="{9E46FB52-D1DE-800E-73F0-AB987E181BC5}"/>
              </a:ext>
            </a:extLst>
          </p:cNvPr>
          <p:cNvSpPr/>
          <p:nvPr/>
        </p:nvSpPr>
        <p:spPr>
          <a:xfrm>
            <a:off x="22380959" y="20905461"/>
            <a:ext cx="2384830" cy="18079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8" name="TextBox 47">
            <a:extLst>
              <a:ext uri="{FF2B5EF4-FFF2-40B4-BE49-F238E27FC236}">
                <a16:creationId xmlns:a16="http://schemas.microsoft.com/office/drawing/2014/main" id="{C7EEBB37-0D7B-B3AB-EA27-5A5C9770A45C}"/>
              </a:ext>
            </a:extLst>
          </p:cNvPr>
          <p:cNvSpPr txBox="1"/>
          <p:nvPr/>
        </p:nvSpPr>
        <p:spPr>
          <a:xfrm>
            <a:off x="18692399" y="20690154"/>
            <a:ext cx="2460953" cy="1477328"/>
          </a:xfrm>
          <a:prstGeom prst="rect">
            <a:avLst/>
          </a:prstGeom>
          <a:noFill/>
        </p:spPr>
        <p:txBody>
          <a:bodyPr wrap="square" rtlCol="0">
            <a:spAutoFit/>
          </a:bodyPr>
          <a:lstStyle/>
          <a:p>
            <a:pPr algn="ctr"/>
            <a:r>
              <a:rPr lang="en-US" sz="1800" b="1" dirty="0"/>
              <a:t>Stage 1.b</a:t>
            </a:r>
          </a:p>
          <a:p>
            <a:pPr algn="ctr"/>
            <a:r>
              <a:rPr lang="en-US" sz="1800" dirty="0"/>
              <a:t>Checkers to ensure the request is scheduled as per the configurations</a:t>
            </a:r>
          </a:p>
        </p:txBody>
      </p:sp>
      <p:sp>
        <p:nvSpPr>
          <p:cNvPr id="49" name="Arrow: Down 48">
            <a:extLst>
              <a:ext uri="{FF2B5EF4-FFF2-40B4-BE49-F238E27FC236}">
                <a16:creationId xmlns:a16="http://schemas.microsoft.com/office/drawing/2014/main" id="{D5A7D6E9-FD57-FFDE-0676-5EE20459B327}"/>
              </a:ext>
            </a:extLst>
          </p:cNvPr>
          <p:cNvSpPr/>
          <p:nvPr/>
        </p:nvSpPr>
        <p:spPr>
          <a:xfrm>
            <a:off x="23266313" y="20275176"/>
            <a:ext cx="573764" cy="7545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0" name="Rectangle 49">
            <a:extLst>
              <a:ext uri="{FF2B5EF4-FFF2-40B4-BE49-F238E27FC236}">
                <a16:creationId xmlns:a16="http://schemas.microsoft.com/office/drawing/2014/main" id="{8AD832B7-C9C9-CA42-A00C-FC99A21B0E5B}"/>
              </a:ext>
            </a:extLst>
          </p:cNvPr>
          <p:cNvSpPr/>
          <p:nvPr/>
        </p:nvSpPr>
        <p:spPr>
          <a:xfrm>
            <a:off x="22380959" y="23252159"/>
            <a:ext cx="2384830" cy="18079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1" name="Rectangle: Rounded Corners 50">
            <a:extLst>
              <a:ext uri="{FF2B5EF4-FFF2-40B4-BE49-F238E27FC236}">
                <a16:creationId xmlns:a16="http://schemas.microsoft.com/office/drawing/2014/main" id="{D2B447A7-AA8A-E3B7-6386-9832D4FE445C}"/>
              </a:ext>
            </a:extLst>
          </p:cNvPr>
          <p:cNvSpPr/>
          <p:nvPr/>
        </p:nvSpPr>
        <p:spPr>
          <a:xfrm>
            <a:off x="24892950" y="24776801"/>
            <a:ext cx="3295489" cy="1962137"/>
          </a:xfrm>
          <a:prstGeom prst="roundRect">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2" name="Rectangle 51">
            <a:extLst>
              <a:ext uri="{FF2B5EF4-FFF2-40B4-BE49-F238E27FC236}">
                <a16:creationId xmlns:a16="http://schemas.microsoft.com/office/drawing/2014/main" id="{1B185BD5-DD01-FE43-4469-5ABC4C21A4C1}"/>
              </a:ext>
            </a:extLst>
          </p:cNvPr>
          <p:cNvSpPr/>
          <p:nvPr/>
        </p:nvSpPr>
        <p:spPr>
          <a:xfrm>
            <a:off x="18720968" y="22751127"/>
            <a:ext cx="2384830" cy="18079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5" name="Arrow: Right 54">
            <a:extLst>
              <a:ext uri="{FF2B5EF4-FFF2-40B4-BE49-F238E27FC236}">
                <a16:creationId xmlns:a16="http://schemas.microsoft.com/office/drawing/2014/main" id="{190B604D-9B00-C159-460C-9ECC395BC0D4}"/>
              </a:ext>
            </a:extLst>
          </p:cNvPr>
          <p:cNvSpPr/>
          <p:nvPr/>
        </p:nvSpPr>
        <p:spPr>
          <a:xfrm>
            <a:off x="17823256" y="23337975"/>
            <a:ext cx="924254" cy="61070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6" name="Arrow: Down 55">
            <a:extLst>
              <a:ext uri="{FF2B5EF4-FFF2-40B4-BE49-F238E27FC236}">
                <a16:creationId xmlns:a16="http://schemas.microsoft.com/office/drawing/2014/main" id="{8207EC18-B2D1-0B52-BFDA-F2D33F094466}"/>
              </a:ext>
            </a:extLst>
          </p:cNvPr>
          <p:cNvSpPr/>
          <p:nvPr/>
        </p:nvSpPr>
        <p:spPr>
          <a:xfrm>
            <a:off x="23286492" y="22605489"/>
            <a:ext cx="573764" cy="7545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TextBox 58">
            <a:extLst>
              <a:ext uri="{FF2B5EF4-FFF2-40B4-BE49-F238E27FC236}">
                <a16:creationId xmlns:a16="http://schemas.microsoft.com/office/drawing/2014/main" id="{E6062573-46E0-3D49-1413-1006C1C51A4F}"/>
              </a:ext>
            </a:extLst>
          </p:cNvPr>
          <p:cNvSpPr txBox="1"/>
          <p:nvPr/>
        </p:nvSpPr>
        <p:spPr>
          <a:xfrm>
            <a:off x="22266297" y="23417683"/>
            <a:ext cx="2590158" cy="1477328"/>
          </a:xfrm>
          <a:prstGeom prst="rect">
            <a:avLst/>
          </a:prstGeom>
          <a:noFill/>
        </p:spPr>
        <p:txBody>
          <a:bodyPr wrap="square" rtlCol="0">
            <a:spAutoFit/>
          </a:bodyPr>
          <a:lstStyle/>
          <a:p>
            <a:pPr algn="ctr"/>
            <a:r>
              <a:rPr lang="en-US" sz="1800" b="1" dirty="0"/>
              <a:t>Stage 4</a:t>
            </a:r>
          </a:p>
          <a:p>
            <a:pPr algn="ctr"/>
            <a:r>
              <a:rPr lang="en-US" sz="1800" dirty="0"/>
              <a:t>Task based approach with 12 configuration parameters taken for each of the 12 tasks</a:t>
            </a:r>
          </a:p>
        </p:txBody>
      </p:sp>
      <p:sp>
        <p:nvSpPr>
          <p:cNvPr id="61" name="TextBox 60">
            <a:extLst>
              <a:ext uri="{FF2B5EF4-FFF2-40B4-BE49-F238E27FC236}">
                <a16:creationId xmlns:a16="http://schemas.microsoft.com/office/drawing/2014/main" id="{BCBDEBE0-1BA1-96EC-B400-0E035091D352}"/>
              </a:ext>
            </a:extLst>
          </p:cNvPr>
          <p:cNvSpPr txBox="1"/>
          <p:nvPr/>
        </p:nvSpPr>
        <p:spPr>
          <a:xfrm>
            <a:off x="18631575" y="22935681"/>
            <a:ext cx="2590158" cy="1477328"/>
          </a:xfrm>
          <a:prstGeom prst="rect">
            <a:avLst/>
          </a:prstGeom>
          <a:noFill/>
        </p:spPr>
        <p:txBody>
          <a:bodyPr wrap="square" rtlCol="0">
            <a:spAutoFit/>
          </a:bodyPr>
          <a:lstStyle/>
          <a:p>
            <a:pPr algn="ctr"/>
            <a:r>
              <a:rPr lang="en-US" sz="1800" b="1" dirty="0"/>
              <a:t>Stage 1.c</a:t>
            </a:r>
          </a:p>
          <a:p>
            <a:pPr algn="ctr"/>
            <a:r>
              <a:rPr lang="en-US" sz="1800" dirty="0"/>
              <a:t>Assertions for power checks based on data block power timing specification</a:t>
            </a:r>
          </a:p>
        </p:txBody>
      </p:sp>
      <p:sp>
        <p:nvSpPr>
          <p:cNvPr id="62" name="TextBox 61">
            <a:extLst>
              <a:ext uri="{FF2B5EF4-FFF2-40B4-BE49-F238E27FC236}">
                <a16:creationId xmlns:a16="http://schemas.microsoft.com/office/drawing/2014/main" id="{3F367E27-0951-0586-A83A-DA482E30DBB9}"/>
              </a:ext>
            </a:extLst>
          </p:cNvPr>
          <p:cNvSpPr txBox="1"/>
          <p:nvPr/>
        </p:nvSpPr>
        <p:spPr>
          <a:xfrm>
            <a:off x="22266297" y="20958805"/>
            <a:ext cx="2590158" cy="1754326"/>
          </a:xfrm>
          <a:prstGeom prst="rect">
            <a:avLst/>
          </a:prstGeom>
          <a:noFill/>
        </p:spPr>
        <p:txBody>
          <a:bodyPr wrap="square" rtlCol="0">
            <a:spAutoFit/>
          </a:bodyPr>
          <a:lstStyle/>
          <a:p>
            <a:pPr algn="ctr"/>
            <a:r>
              <a:rPr lang="en-US" sz="1800" b="1" dirty="0"/>
              <a:t>Stage 3</a:t>
            </a:r>
          </a:p>
          <a:p>
            <a:pPr algn="ctr"/>
            <a:r>
              <a:rPr lang="en-US" sz="1800" dirty="0"/>
              <a:t>Add range covers to identify the next possible minimum power timing in the design</a:t>
            </a:r>
          </a:p>
        </p:txBody>
      </p:sp>
      <p:sp>
        <p:nvSpPr>
          <p:cNvPr id="63" name="TextBox 62">
            <a:extLst>
              <a:ext uri="{FF2B5EF4-FFF2-40B4-BE49-F238E27FC236}">
                <a16:creationId xmlns:a16="http://schemas.microsoft.com/office/drawing/2014/main" id="{E4996427-6DF0-BDE7-2D3E-CE8F33F784BB}"/>
              </a:ext>
            </a:extLst>
          </p:cNvPr>
          <p:cNvSpPr txBox="1"/>
          <p:nvPr/>
        </p:nvSpPr>
        <p:spPr>
          <a:xfrm>
            <a:off x="15481821" y="22897797"/>
            <a:ext cx="2290326" cy="1631216"/>
          </a:xfrm>
          <a:prstGeom prst="rect">
            <a:avLst/>
          </a:prstGeom>
          <a:noFill/>
        </p:spPr>
        <p:txBody>
          <a:bodyPr wrap="square" rtlCol="0">
            <a:spAutoFit/>
          </a:bodyPr>
          <a:lstStyle/>
          <a:p>
            <a:pPr algn="ctr"/>
            <a:r>
              <a:rPr lang="en-US" sz="2000" dirty="0"/>
              <a:t>Request duplication based on data block power specification</a:t>
            </a:r>
          </a:p>
        </p:txBody>
      </p:sp>
      <p:sp>
        <p:nvSpPr>
          <p:cNvPr id="128" name="Arrow: Bent 127">
            <a:extLst>
              <a:ext uri="{FF2B5EF4-FFF2-40B4-BE49-F238E27FC236}">
                <a16:creationId xmlns:a16="http://schemas.microsoft.com/office/drawing/2014/main" id="{2602B6EE-B2D1-07DE-4CFE-F66F7820A7D9}"/>
              </a:ext>
            </a:extLst>
          </p:cNvPr>
          <p:cNvSpPr/>
          <p:nvPr/>
        </p:nvSpPr>
        <p:spPr>
          <a:xfrm rot="5400000">
            <a:off x="25318633" y="23394175"/>
            <a:ext cx="898862" cy="2025595"/>
          </a:xfrm>
          <a:prstGeom prst="bentArrow">
            <a:avLst>
              <a:gd name="adj1" fmla="val 25000"/>
              <a:gd name="adj2" fmla="val 25000"/>
              <a:gd name="adj3" fmla="val 50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29" name="Arrow: Bent 128">
            <a:extLst>
              <a:ext uri="{FF2B5EF4-FFF2-40B4-BE49-F238E27FC236}">
                <a16:creationId xmlns:a16="http://schemas.microsoft.com/office/drawing/2014/main" id="{96F2F0ED-7922-1092-03C5-81D34EAD27C9}"/>
              </a:ext>
            </a:extLst>
          </p:cNvPr>
          <p:cNvSpPr/>
          <p:nvPr/>
        </p:nvSpPr>
        <p:spPr>
          <a:xfrm rot="10800000" flipH="1">
            <a:off x="19839380" y="24565821"/>
            <a:ext cx="857339" cy="1699717"/>
          </a:xfrm>
          <a:prstGeom prst="bentArrow">
            <a:avLst>
              <a:gd name="adj1" fmla="val 25000"/>
              <a:gd name="adj2" fmla="val 25000"/>
              <a:gd name="adj3" fmla="val 50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30" name="Arrow: Bent 129">
            <a:extLst>
              <a:ext uri="{FF2B5EF4-FFF2-40B4-BE49-F238E27FC236}">
                <a16:creationId xmlns:a16="http://schemas.microsoft.com/office/drawing/2014/main" id="{344BEDE1-CFBA-6C5B-E9A4-1B247118CD3F}"/>
              </a:ext>
            </a:extLst>
          </p:cNvPr>
          <p:cNvSpPr/>
          <p:nvPr/>
        </p:nvSpPr>
        <p:spPr>
          <a:xfrm rot="10800000">
            <a:off x="19161863" y="24589518"/>
            <a:ext cx="906015" cy="1699716"/>
          </a:xfrm>
          <a:prstGeom prst="bentArrow">
            <a:avLst>
              <a:gd name="adj1" fmla="val 25000"/>
              <a:gd name="adj2" fmla="val 25000"/>
              <a:gd name="adj3" fmla="val 50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31" name="Rectangle: Rounded Corners 130">
            <a:extLst>
              <a:ext uri="{FF2B5EF4-FFF2-40B4-BE49-F238E27FC236}">
                <a16:creationId xmlns:a16="http://schemas.microsoft.com/office/drawing/2014/main" id="{8C0B7C67-C406-6125-8FDF-8D02C5A44A09}"/>
              </a:ext>
            </a:extLst>
          </p:cNvPr>
          <p:cNvSpPr/>
          <p:nvPr/>
        </p:nvSpPr>
        <p:spPr>
          <a:xfrm>
            <a:off x="16766590" y="25756890"/>
            <a:ext cx="2440285" cy="61556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2" name="Rectangle: Rounded Corners 131">
            <a:extLst>
              <a:ext uri="{FF2B5EF4-FFF2-40B4-BE49-F238E27FC236}">
                <a16:creationId xmlns:a16="http://schemas.microsoft.com/office/drawing/2014/main" id="{F3202BBE-70DE-2C09-26C4-CFB0C468D389}"/>
              </a:ext>
            </a:extLst>
          </p:cNvPr>
          <p:cNvSpPr/>
          <p:nvPr/>
        </p:nvSpPr>
        <p:spPr>
          <a:xfrm>
            <a:off x="20617545" y="25716657"/>
            <a:ext cx="2440285" cy="615560"/>
          </a:xfrm>
          <a:prstGeom prst="roundRect">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134" name="TextBox 133">
            <a:extLst>
              <a:ext uri="{FF2B5EF4-FFF2-40B4-BE49-F238E27FC236}">
                <a16:creationId xmlns:a16="http://schemas.microsoft.com/office/drawing/2014/main" id="{14C72899-7608-8EDD-E1DA-6293C6925AB1}"/>
              </a:ext>
            </a:extLst>
          </p:cNvPr>
          <p:cNvSpPr txBox="1"/>
          <p:nvPr/>
        </p:nvSpPr>
        <p:spPr>
          <a:xfrm>
            <a:off x="17966086" y="24691911"/>
            <a:ext cx="2156857" cy="646331"/>
          </a:xfrm>
          <a:prstGeom prst="rect">
            <a:avLst/>
          </a:prstGeom>
          <a:noFill/>
        </p:spPr>
        <p:txBody>
          <a:bodyPr wrap="square" rtlCol="0">
            <a:spAutoFit/>
          </a:bodyPr>
          <a:lstStyle/>
          <a:p>
            <a:pPr algn="ctr"/>
            <a:r>
              <a:rPr lang="en-US" sz="1800" dirty="0"/>
              <a:t>Run </a:t>
            </a:r>
            <a:r>
              <a:rPr lang="en-US" sz="1800" b="1" dirty="0"/>
              <a:t>stage 1</a:t>
            </a:r>
            <a:r>
              <a:rPr lang="en-US" sz="1800" dirty="0"/>
              <a:t> in FPV</a:t>
            </a:r>
          </a:p>
        </p:txBody>
      </p:sp>
      <p:sp>
        <p:nvSpPr>
          <p:cNvPr id="135" name="TextBox 134">
            <a:extLst>
              <a:ext uri="{FF2B5EF4-FFF2-40B4-BE49-F238E27FC236}">
                <a16:creationId xmlns:a16="http://schemas.microsoft.com/office/drawing/2014/main" id="{D48BFDAE-D45F-91EC-D578-00E4AAD0B51C}"/>
              </a:ext>
            </a:extLst>
          </p:cNvPr>
          <p:cNvSpPr txBox="1"/>
          <p:nvPr/>
        </p:nvSpPr>
        <p:spPr>
          <a:xfrm>
            <a:off x="16842193" y="25776063"/>
            <a:ext cx="2156857" cy="646331"/>
          </a:xfrm>
          <a:prstGeom prst="rect">
            <a:avLst/>
          </a:prstGeom>
          <a:noFill/>
        </p:spPr>
        <p:txBody>
          <a:bodyPr wrap="square" rtlCol="0">
            <a:spAutoFit/>
          </a:bodyPr>
          <a:lstStyle/>
          <a:p>
            <a:pPr algn="ctr"/>
            <a:r>
              <a:rPr lang="en-US" sz="1800" dirty="0"/>
              <a:t>Power specification met</a:t>
            </a:r>
          </a:p>
        </p:txBody>
      </p:sp>
      <p:sp>
        <p:nvSpPr>
          <p:cNvPr id="136" name="TextBox 135">
            <a:extLst>
              <a:ext uri="{FF2B5EF4-FFF2-40B4-BE49-F238E27FC236}">
                <a16:creationId xmlns:a16="http://schemas.microsoft.com/office/drawing/2014/main" id="{0D593BEB-FC2E-3213-1A34-48E7CD3E206D}"/>
              </a:ext>
            </a:extLst>
          </p:cNvPr>
          <p:cNvSpPr txBox="1"/>
          <p:nvPr/>
        </p:nvSpPr>
        <p:spPr>
          <a:xfrm>
            <a:off x="20710268" y="25841994"/>
            <a:ext cx="2156857" cy="369332"/>
          </a:xfrm>
          <a:prstGeom prst="rect">
            <a:avLst/>
          </a:prstGeom>
          <a:noFill/>
        </p:spPr>
        <p:txBody>
          <a:bodyPr wrap="square" rtlCol="0">
            <a:spAutoFit/>
          </a:bodyPr>
          <a:lstStyle/>
          <a:p>
            <a:pPr algn="ctr"/>
            <a:r>
              <a:rPr lang="en-US" sz="1800" dirty="0">
                <a:solidFill>
                  <a:schemeClr val="bg1"/>
                </a:solidFill>
              </a:rPr>
              <a:t>Design Bug</a:t>
            </a:r>
          </a:p>
        </p:txBody>
      </p:sp>
      <p:sp>
        <p:nvSpPr>
          <p:cNvPr id="137" name="Rectangle: Rounded Corners 136">
            <a:extLst>
              <a:ext uri="{FF2B5EF4-FFF2-40B4-BE49-F238E27FC236}">
                <a16:creationId xmlns:a16="http://schemas.microsoft.com/office/drawing/2014/main" id="{B90E8827-164E-0909-0CF4-182BECEEF461}"/>
              </a:ext>
            </a:extLst>
          </p:cNvPr>
          <p:cNvSpPr/>
          <p:nvPr/>
        </p:nvSpPr>
        <p:spPr>
          <a:xfrm>
            <a:off x="25021948" y="21361690"/>
            <a:ext cx="3443930" cy="199838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8" name="Arrow: Bent 137">
            <a:extLst>
              <a:ext uri="{FF2B5EF4-FFF2-40B4-BE49-F238E27FC236}">
                <a16:creationId xmlns:a16="http://schemas.microsoft.com/office/drawing/2014/main" id="{BA813C02-41EE-3A8A-A324-B3B766309D3A}"/>
              </a:ext>
            </a:extLst>
          </p:cNvPr>
          <p:cNvSpPr/>
          <p:nvPr/>
        </p:nvSpPr>
        <p:spPr>
          <a:xfrm rot="5400000" flipH="1">
            <a:off x="25366274" y="22744293"/>
            <a:ext cx="838232" cy="2025595"/>
          </a:xfrm>
          <a:prstGeom prst="bentArrow">
            <a:avLst>
              <a:gd name="adj1" fmla="val 25000"/>
              <a:gd name="adj2" fmla="val 25000"/>
              <a:gd name="adj3" fmla="val 50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39" name="TextBox 138">
            <a:extLst>
              <a:ext uri="{FF2B5EF4-FFF2-40B4-BE49-F238E27FC236}">
                <a16:creationId xmlns:a16="http://schemas.microsoft.com/office/drawing/2014/main" id="{778456F6-EB9E-F23D-C541-DEA38D98A7CD}"/>
              </a:ext>
            </a:extLst>
          </p:cNvPr>
          <p:cNvSpPr txBox="1"/>
          <p:nvPr/>
        </p:nvSpPr>
        <p:spPr>
          <a:xfrm>
            <a:off x="24456928" y="23418023"/>
            <a:ext cx="2156857" cy="646331"/>
          </a:xfrm>
          <a:prstGeom prst="rect">
            <a:avLst/>
          </a:prstGeom>
          <a:noFill/>
        </p:spPr>
        <p:txBody>
          <a:bodyPr wrap="square" rtlCol="0">
            <a:spAutoFit/>
          </a:bodyPr>
          <a:lstStyle/>
          <a:p>
            <a:pPr algn="ctr"/>
            <a:r>
              <a:rPr lang="en-US" sz="1800" dirty="0"/>
              <a:t>Run </a:t>
            </a:r>
            <a:r>
              <a:rPr lang="en-US" sz="1800" b="1" dirty="0"/>
              <a:t>stage 4</a:t>
            </a:r>
            <a:r>
              <a:rPr lang="en-US" sz="1800" dirty="0"/>
              <a:t> in FPV</a:t>
            </a:r>
          </a:p>
        </p:txBody>
      </p:sp>
      <p:sp>
        <p:nvSpPr>
          <p:cNvPr id="140" name="TextBox 139">
            <a:extLst>
              <a:ext uri="{FF2B5EF4-FFF2-40B4-BE49-F238E27FC236}">
                <a16:creationId xmlns:a16="http://schemas.microsoft.com/office/drawing/2014/main" id="{BC0B6275-CF1C-2391-7ABF-9195841DD92F}"/>
              </a:ext>
            </a:extLst>
          </p:cNvPr>
          <p:cNvSpPr txBox="1"/>
          <p:nvPr/>
        </p:nvSpPr>
        <p:spPr>
          <a:xfrm>
            <a:off x="19114641" y="26312930"/>
            <a:ext cx="2590158" cy="369332"/>
          </a:xfrm>
          <a:prstGeom prst="rect">
            <a:avLst/>
          </a:prstGeom>
          <a:noFill/>
        </p:spPr>
        <p:txBody>
          <a:bodyPr wrap="square" rtlCol="0">
            <a:spAutoFit/>
          </a:bodyPr>
          <a:lstStyle/>
          <a:p>
            <a:r>
              <a:rPr lang="en-US" sz="1800" b="1" dirty="0"/>
              <a:t>PASS</a:t>
            </a:r>
          </a:p>
        </p:txBody>
      </p:sp>
      <p:sp>
        <p:nvSpPr>
          <p:cNvPr id="141" name="TextBox 140">
            <a:extLst>
              <a:ext uri="{FF2B5EF4-FFF2-40B4-BE49-F238E27FC236}">
                <a16:creationId xmlns:a16="http://schemas.microsoft.com/office/drawing/2014/main" id="{2F7F02B2-022D-4F69-B16A-C95252AF2D5B}"/>
              </a:ext>
            </a:extLst>
          </p:cNvPr>
          <p:cNvSpPr txBox="1"/>
          <p:nvPr/>
        </p:nvSpPr>
        <p:spPr>
          <a:xfrm>
            <a:off x="26841758" y="23469357"/>
            <a:ext cx="2590158" cy="369332"/>
          </a:xfrm>
          <a:prstGeom prst="rect">
            <a:avLst/>
          </a:prstGeom>
          <a:noFill/>
        </p:spPr>
        <p:txBody>
          <a:bodyPr wrap="square" rtlCol="0">
            <a:spAutoFit/>
          </a:bodyPr>
          <a:lstStyle/>
          <a:p>
            <a:r>
              <a:rPr lang="en-US" sz="1800" b="1" dirty="0"/>
              <a:t>PASS</a:t>
            </a:r>
          </a:p>
        </p:txBody>
      </p:sp>
      <p:sp>
        <p:nvSpPr>
          <p:cNvPr id="142" name="TextBox 141">
            <a:extLst>
              <a:ext uri="{FF2B5EF4-FFF2-40B4-BE49-F238E27FC236}">
                <a16:creationId xmlns:a16="http://schemas.microsoft.com/office/drawing/2014/main" id="{4B592188-ECFC-E7FA-2992-EA7CF945C7F2}"/>
              </a:ext>
            </a:extLst>
          </p:cNvPr>
          <p:cNvSpPr txBox="1"/>
          <p:nvPr/>
        </p:nvSpPr>
        <p:spPr>
          <a:xfrm>
            <a:off x="20145673" y="26312930"/>
            <a:ext cx="2590158" cy="369332"/>
          </a:xfrm>
          <a:prstGeom prst="rect">
            <a:avLst/>
          </a:prstGeom>
          <a:noFill/>
        </p:spPr>
        <p:txBody>
          <a:bodyPr wrap="square" rtlCol="0">
            <a:spAutoFit/>
          </a:bodyPr>
          <a:lstStyle/>
          <a:p>
            <a:r>
              <a:rPr lang="en-US" sz="1800" b="1" dirty="0"/>
              <a:t>FAIL</a:t>
            </a:r>
          </a:p>
        </p:txBody>
      </p:sp>
      <p:sp>
        <p:nvSpPr>
          <p:cNvPr id="143" name="TextBox 142">
            <a:extLst>
              <a:ext uri="{FF2B5EF4-FFF2-40B4-BE49-F238E27FC236}">
                <a16:creationId xmlns:a16="http://schemas.microsoft.com/office/drawing/2014/main" id="{135A5B95-8523-CA22-D13E-9F575E07DF6F}"/>
              </a:ext>
            </a:extLst>
          </p:cNvPr>
          <p:cNvSpPr txBox="1"/>
          <p:nvPr/>
        </p:nvSpPr>
        <p:spPr>
          <a:xfrm>
            <a:off x="26886357" y="24333629"/>
            <a:ext cx="2590158" cy="369332"/>
          </a:xfrm>
          <a:prstGeom prst="rect">
            <a:avLst/>
          </a:prstGeom>
          <a:noFill/>
        </p:spPr>
        <p:txBody>
          <a:bodyPr wrap="square" rtlCol="0">
            <a:spAutoFit/>
          </a:bodyPr>
          <a:lstStyle/>
          <a:p>
            <a:r>
              <a:rPr lang="en-US" sz="1800" b="1" dirty="0"/>
              <a:t>FAIL</a:t>
            </a:r>
          </a:p>
        </p:txBody>
      </p:sp>
      <p:sp>
        <p:nvSpPr>
          <p:cNvPr id="146" name="TextBox 145">
            <a:extLst>
              <a:ext uri="{FF2B5EF4-FFF2-40B4-BE49-F238E27FC236}">
                <a16:creationId xmlns:a16="http://schemas.microsoft.com/office/drawing/2014/main" id="{7D5FF189-8147-84D6-3E86-12EB2403B1D3}"/>
              </a:ext>
            </a:extLst>
          </p:cNvPr>
          <p:cNvSpPr txBox="1"/>
          <p:nvPr/>
        </p:nvSpPr>
        <p:spPr>
          <a:xfrm>
            <a:off x="24866681" y="25449697"/>
            <a:ext cx="3404333" cy="707886"/>
          </a:xfrm>
          <a:prstGeom prst="rect">
            <a:avLst/>
          </a:prstGeom>
          <a:noFill/>
        </p:spPr>
        <p:txBody>
          <a:bodyPr wrap="square" rtlCol="0">
            <a:spAutoFit/>
          </a:bodyPr>
          <a:lstStyle/>
          <a:p>
            <a:pPr algn="ctr"/>
            <a:r>
              <a:rPr lang="en-US" sz="2000" dirty="0">
                <a:solidFill>
                  <a:schemeClr val="bg1"/>
                </a:solidFill>
              </a:rPr>
              <a:t>Update the range for failed configuration and rerun</a:t>
            </a:r>
          </a:p>
        </p:txBody>
      </p:sp>
      <p:sp>
        <p:nvSpPr>
          <p:cNvPr id="147" name="TextBox 146">
            <a:extLst>
              <a:ext uri="{FF2B5EF4-FFF2-40B4-BE49-F238E27FC236}">
                <a16:creationId xmlns:a16="http://schemas.microsoft.com/office/drawing/2014/main" id="{30CF8D8C-A935-1459-1765-2F8AE3E4ECD8}"/>
              </a:ext>
            </a:extLst>
          </p:cNvPr>
          <p:cNvSpPr txBox="1"/>
          <p:nvPr/>
        </p:nvSpPr>
        <p:spPr>
          <a:xfrm>
            <a:off x="25041382" y="21412978"/>
            <a:ext cx="3369103" cy="2031325"/>
          </a:xfrm>
          <a:prstGeom prst="rect">
            <a:avLst/>
          </a:prstGeom>
          <a:noFill/>
        </p:spPr>
        <p:txBody>
          <a:bodyPr wrap="square" rtlCol="0">
            <a:spAutoFit/>
          </a:bodyPr>
          <a:lstStyle/>
          <a:p>
            <a:pPr algn="ctr"/>
            <a:r>
              <a:rPr lang="en-US" sz="1800" dirty="0"/>
              <a:t>Analyze the cover traces to identify which configuration has power timing performance issue</a:t>
            </a:r>
          </a:p>
          <a:p>
            <a:pPr algn="ctr"/>
            <a:r>
              <a:rPr lang="en-US" sz="1800" dirty="0"/>
              <a:t>Feedback given to improve architectural power performance</a:t>
            </a:r>
          </a:p>
        </p:txBody>
      </p:sp>
      <p:graphicFrame>
        <p:nvGraphicFramePr>
          <p:cNvPr id="150" name="Diagram 149">
            <a:extLst>
              <a:ext uri="{FF2B5EF4-FFF2-40B4-BE49-F238E27FC236}">
                <a16:creationId xmlns:a16="http://schemas.microsoft.com/office/drawing/2014/main" id="{AF2686E1-DC4D-9194-43E6-C62837B49020}"/>
              </a:ext>
            </a:extLst>
          </p:cNvPr>
          <p:cNvGraphicFramePr/>
          <p:nvPr>
            <p:extLst>
              <p:ext uri="{D42A27DB-BD31-4B8C-83A1-F6EECF244321}">
                <p14:modId xmlns:p14="http://schemas.microsoft.com/office/powerpoint/2010/main" val="2629390422"/>
              </p:ext>
            </p:extLst>
          </p:nvPr>
        </p:nvGraphicFramePr>
        <p:xfrm>
          <a:off x="1230828" y="28582504"/>
          <a:ext cx="13578161" cy="903411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52" name="Rectangle: Rounded Corners 151">
            <a:extLst>
              <a:ext uri="{FF2B5EF4-FFF2-40B4-BE49-F238E27FC236}">
                <a16:creationId xmlns:a16="http://schemas.microsoft.com/office/drawing/2014/main" id="{1FC42D38-700D-C077-4F24-F7610CFD5763}"/>
              </a:ext>
            </a:extLst>
          </p:cNvPr>
          <p:cNvSpPr/>
          <p:nvPr/>
        </p:nvSpPr>
        <p:spPr>
          <a:xfrm>
            <a:off x="15574927" y="28817255"/>
            <a:ext cx="13578163" cy="170113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53" name="TextBox 152">
            <a:extLst>
              <a:ext uri="{FF2B5EF4-FFF2-40B4-BE49-F238E27FC236}">
                <a16:creationId xmlns:a16="http://schemas.microsoft.com/office/drawing/2014/main" id="{5807B211-72CE-5CFA-4743-424005588877}"/>
              </a:ext>
            </a:extLst>
          </p:cNvPr>
          <p:cNvSpPr txBox="1"/>
          <p:nvPr/>
        </p:nvSpPr>
        <p:spPr>
          <a:xfrm>
            <a:off x="15543377" y="29017105"/>
            <a:ext cx="13578161" cy="1384995"/>
          </a:xfrm>
          <a:prstGeom prst="rect">
            <a:avLst/>
          </a:prstGeom>
          <a:noFill/>
        </p:spPr>
        <p:txBody>
          <a:bodyPr wrap="square" rtlCol="0">
            <a:spAutoFit/>
          </a:bodyPr>
          <a:lstStyle/>
          <a:p>
            <a:pPr algn="just"/>
            <a:r>
              <a:rPr lang="en-US" sz="2800" b="0" i="0" dirty="0">
                <a:solidFill>
                  <a:srgbClr val="374151"/>
                </a:solidFill>
                <a:effectLst/>
                <a:latin typeface="Söhne"/>
              </a:rPr>
              <a:t>In this paper, we have presented a comprehensive exploration of Formal Verification techniques that are specifically targeted towards the verification of power-up control and timing constraints related to request and response latency. </a:t>
            </a:r>
          </a:p>
        </p:txBody>
      </p:sp>
      <p:sp>
        <p:nvSpPr>
          <p:cNvPr id="154" name="Rectangle: Rounded Corners 153">
            <a:extLst>
              <a:ext uri="{FF2B5EF4-FFF2-40B4-BE49-F238E27FC236}">
                <a16:creationId xmlns:a16="http://schemas.microsoft.com/office/drawing/2014/main" id="{D584F09E-6A74-6B80-B3B9-EA1ADFB2F79F}"/>
              </a:ext>
            </a:extLst>
          </p:cNvPr>
          <p:cNvSpPr/>
          <p:nvPr/>
        </p:nvSpPr>
        <p:spPr>
          <a:xfrm>
            <a:off x="15574926" y="30754881"/>
            <a:ext cx="13578163" cy="146143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F10550AC-95FD-4085-D47F-56EBB9F18A62}"/>
              </a:ext>
            </a:extLst>
          </p:cNvPr>
          <p:cNvSpPr/>
          <p:nvPr/>
        </p:nvSpPr>
        <p:spPr>
          <a:xfrm>
            <a:off x="15568041" y="32501793"/>
            <a:ext cx="13578163" cy="190688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67DD9979-D323-8B09-A075-90AFAF38A940}"/>
              </a:ext>
            </a:extLst>
          </p:cNvPr>
          <p:cNvSpPr/>
          <p:nvPr/>
        </p:nvSpPr>
        <p:spPr>
          <a:xfrm>
            <a:off x="15568041" y="34671134"/>
            <a:ext cx="13578163" cy="10463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58" name="TextBox 157">
            <a:extLst>
              <a:ext uri="{FF2B5EF4-FFF2-40B4-BE49-F238E27FC236}">
                <a16:creationId xmlns:a16="http://schemas.microsoft.com/office/drawing/2014/main" id="{0450C481-0DC5-0EAC-63D0-0360698CC518}"/>
              </a:ext>
            </a:extLst>
          </p:cNvPr>
          <p:cNvSpPr txBox="1"/>
          <p:nvPr/>
        </p:nvSpPr>
        <p:spPr>
          <a:xfrm>
            <a:off x="15570149" y="30826971"/>
            <a:ext cx="13578161" cy="1384995"/>
          </a:xfrm>
          <a:prstGeom prst="rect">
            <a:avLst/>
          </a:prstGeom>
          <a:noFill/>
        </p:spPr>
        <p:txBody>
          <a:bodyPr wrap="square" rtlCol="0">
            <a:spAutoFit/>
          </a:bodyPr>
          <a:lstStyle/>
          <a:p>
            <a:pPr algn="just"/>
            <a:r>
              <a:rPr lang="en-US" sz="2800" b="0" i="0" dirty="0">
                <a:solidFill>
                  <a:srgbClr val="374151"/>
                </a:solidFill>
                <a:effectLst/>
                <a:latin typeface="Söhne"/>
              </a:rPr>
              <a:t>Our systematic approach ensures an exhaustive verification process, enabling the identification of not only shallow bugs but also deeper-bound bugs that may exist within the design.</a:t>
            </a:r>
          </a:p>
        </p:txBody>
      </p:sp>
      <p:sp>
        <p:nvSpPr>
          <p:cNvPr id="159" name="TextBox 158">
            <a:extLst>
              <a:ext uri="{FF2B5EF4-FFF2-40B4-BE49-F238E27FC236}">
                <a16:creationId xmlns:a16="http://schemas.microsoft.com/office/drawing/2014/main" id="{69FA97D5-FC4C-364E-1E8C-3F9C5A92A688}"/>
              </a:ext>
            </a:extLst>
          </p:cNvPr>
          <p:cNvSpPr txBox="1"/>
          <p:nvPr/>
        </p:nvSpPr>
        <p:spPr>
          <a:xfrm>
            <a:off x="15637519" y="32773600"/>
            <a:ext cx="13578161" cy="1384995"/>
          </a:xfrm>
          <a:prstGeom prst="rect">
            <a:avLst/>
          </a:prstGeom>
          <a:noFill/>
        </p:spPr>
        <p:txBody>
          <a:bodyPr wrap="square" rtlCol="0">
            <a:spAutoFit/>
          </a:bodyPr>
          <a:lstStyle/>
          <a:p>
            <a:pPr algn="just"/>
            <a:r>
              <a:rPr lang="en-US" sz="2800" b="0" i="0" dirty="0">
                <a:solidFill>
                  <a:srgbClr val="374151"/>
                </a:solidFill>
                <a:effectLst/>
                <a:latin typeface="Söhne"/>
              </a:rPr>
              <a:t>By employing these Formal Verification techniques, we have not only been successful in identifying bottlenecks and hard-to-find issues but have also been able to achieve timely sign-off, ensuring efficient and effective verification of the IPs under consideration. </a:t>
            </a:r>
          </a:p>
        </p:txBody>
      </p:sp>
      <p:sp>
        <p:nvSpPr>
          <p:cNvPr id="164" name="Text Placeholder 271">
            <a:extLst>
              <a:ext uri="{FF2B5EF4-FFF2-40B4-BE49-F238E27FC236}">
                <a16:creationId xmlns:a16="http://schemas.microsoft.com/office/drawing/2014/main" id="{8A507477-23E8-BB97-9F8E-62446DB8007F}"/>
              </a:ext>
            </a:extLst>
          </p:cNvPr>
          <p:cNvSpPr txBox="1">
            <a:spLocks/>
          </p:cNvSpPr>
          <p:nvPr/>
        </p:nvSpPr>
        <p:spPr>
          <a:xfrm>
            <a:off x="15537453" y="34540827"/>
            <a:ext cx="13506932" cy="1313901"/>
          </a:xfrm>
          <a:prstGeom prst="rect">
            <a:avLst/>
          </a:prstGeom>
        </p:spPr>
        <p:txBody>
          <a:bodyPr wrap="square" lIns="223877" tIns="223877" rIns="223877" bIns="223877">
            <a:spAutoFit/>
          </a:bodyPr>
          <a:lstStyle>
            <a:lvl1pPr marL="0" indent="0" algn="l" defTabSz="4297363" rtl="0" eaLnBrk="0" fontAlgn="base" hangingPunct="0">
              <a:spcBef>
                <a:spcPct val="20000"/>
              </a:spcBef>
              <a:spcAft>
                <a:spcPct val="0"/>
              </a:spcAft>
              <a:buFont typeface="Arial" charset="0"/>
              <a:buNone/>
              <a:defRPr sz="2800" kern="1200">
                <a:solidFill>
                  <a:schemeClr val="accent5">
                    <a:lumMod val="50000"/>
                  </a:schemeClr>
                </a:solidFill>
                <a:latin typeface="Trebuchet MS" pitchFamily="34" charset="0"/>
                <a:ea typeface="+mn-ea"/>
                <a:cs typeface="+mn-cs"/>
              </a:defRPr>
            </a:lvl1pPr>
            <a:lvl2pPr marL="1455191" indent="-55968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2pPr>
            <a:lvl3pPr marL="2014879" indent="-55968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3pPr>
            <a:lvl4pPr marL="2630537" indent="-61565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4pPr>
            <a:lvl5pPr marL="3078288" indent="-447751"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algn="just"/>
            <a:r>
              <a:rPr lang="en-US" dirty="0">
                <a:solidFill>
                  <a:srgbClr val="374151"/>
                </a:solidFill>
                <a:latin typeface="Söhne"/>
              </a:rPr>
              <a:t>We strongly recommend the adoption of these formal techniques for IPs where asymmetry may be present, as outlined in this paper. </a:t>
            </a:r>
          </a:p>
        </p:txBody>
      </p:sp>
      <p:sp>
        <p:nvSpPr>
          <p:cNvPr id="165" name="Rectangle: Rounded Corners 164">
            <a:extLst>
              <a:ext uri="{FF2B5EF4-FFF2-40B4-BE49-F238E27FC236}">
                <a16:creationId xmlns:a16="http://schemas.microsoft.com/office/drawing/2014/main" id="{C94E37B5-A1C7-0DC0-04A6-C43C67A42DEE}"/>
              </a:ext>
            </a:extLst>
          </p:cNvPr>
          <p:cNvSpPr/>
          <p:nvPr/>
        </p:nvSpPr>
        <p:spPr>
          <a:xfrm>
            <a:off x="15594942" y="36087683"/>
            <a:ext cx="13578163" cy="136274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66" name="Text Placeholder 271">
            <a:extLst>
              <a:ext uri="{FF2B5EF4-FFF2-40B4-BE49-F238E27FC236}">
                <a16:creationId xmlns:a16="http://schemas.microsoft.com/office/drawing/2014/main" id="{56DA8AF0-A921-E2BE-71F9-B5BF15F96BEF}"/>
              </a:ext>
            </a:extLst>
          </p:cNvPr>
          <p:cNvSpPr txBox="1">
            <a:spLocks/>
          </p:cNvSpPr>
          <p:nvPr/>
        </p:nvSpPr>
        <p:spPr>
          <a:xfrm>
            <a:off x="15543377" y="35944063"/>
            <a:ext cx="13671267" cy="1744788"/>
          </a:xfrm>
          <a:prstGeom prst="rect">
            <a:avLst/>
          </a:prstGeom>
        </p:spPr>
        <p:txBody>
          <a:bodyPr wrap="square" lIns="223877" tIns="223877" rIns="223877" bIns="223877">
            <a:spAutoFit/>
          </a:bodyPr>
          <a:lstStyle>
            <a:lvl1pPr marL="0" indent="0" algn="l" defTabSz="4297363" rtl="0" eaLnBrk="0" fontAlgn="base" hangingPunct="0">
              <a:spcBef>
                <a:spcPct val="20000"/>
              </a:spcBef>
              <a:spcAft>
                <a:spcPct val="0"/>
              </a:spcAft>
              <a:buFont typeface="Arial" charset="0"/>
              <a:buNone/>
              <a:defRPr sz="2800" kern="1200">
                <a:solidFill>
                  <a:schemeClr val="accent5">
                    <a:lumMod val="50000"/>
                  </a:schemeClr>
                </a:solidFill>
                <a:latin typeface="Trebuchet MS" pitchFamily="34" charset="0"/>
                <a:ea typeface="+mn-ea"/>
                <a:cs typeface="+mn-cs"/>
              </a:defRPr>
            </a:lvl1pPr>
            <a:lvl2pPr marL="1455191" indent="-55968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2pPr>
            <a:lvl3pPr marL="2014879" indent="-55968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3pPr>
            <a:lvl4pPr marL="2630537" indent="-61565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4pPr>
            <a:lvl5pPr marL="3078288" indent="-447751"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algn="just"/>
            <a:r>
              <a:rPr lang="en-US" sz="2800" dirty="0">
                <a:solidFill>
                  <a:srgbClr val="374151"/>
                </a:solidFill>
                <a:latin typeface="Söhne"/>
              </a:rPr>
              <a:t>Our findings clearly demonstrate the effectiveness of the proposed solution in detecting and addressing bottlenecks, hard-to-find issues, and ultimately achieving timely sign-off, thus enhancing the overall verification process.</a:t>
            </a:r>
          </a:p>
        </p:txBody>
      </p:sp>
      <p:pic>
        <p:nvPicPr>
          <p:cNvPr id="263" name="Picture 263" descr="A black background with blue text&#10;&#10;Description automatically generated">
            <a:extLst>
              <a:ext uri="{FF2B5EF4-FFF2-40B4-BE49-F238E27FC236}">
                <a16:creationId xmlns:a16="http://schemas.microsoft.com/office/drawing/2014/main" id="{51EAB688-42FB-BAA0-EF30-178522FBBA5A}"/>
              </a:ext>
            </a:extLst>
          </p:cNvPr>
          <p:cNvPicPr>
            <a:picLocks noChangeAspect="1"/>
          </p:cNvPicPr>
          <p:nvPr/>
        </p:nvPicPr>
        <p:blipFill>
          <a:blip r:embed="rId15"/>
          <a:stretch>
            <a:fillRect/>
          </a:stretch>
        </p:blipFill>
        <p:spPr>
          <a:xfrm>
            <a:off x="13938185" y="25490119"/>
            <a:ext cx="2742252" cy="291313"/>
          </a:xfrm>
          <a:prstGeom prst="rect">
            <a:avLst/>
          </a:prstGeom>
        </p:spPr>
      </p:pic>
      <p:pic>
        <p:nvPicPr>
          <p:cNvPr id="296" name="Picture 296" descr="A black background with blue text&#10;&#10;Description automatically generated">
            <a:extLst>
              <a:ext uri="{FF2B5EF4-FFF2-40B4-BE49-F238E27FC236}">
                <a16:creationId xmlns:a16="http://schemas.microsoft.com/office/drawing/2014/main" id="{D9116BA5-E8C7-1F52-052C-367D3A838197}"/>
              </a:ext>
            </a:extLst>
          </p:cNvPr>
          <p:cNvPicPr>
            <a:picLocks noChangeAspect="1"/>
          </p:cNvPicPr>
          <p:nvPr/>
        </p:nvPicPr>
        <p:blipFill>
          <a:blip r:embed="rId16"/>
          <a:stretch>
            <a:fillRect/>
          </a:stretch>
        </p:blipFill>
        <p:spPr>
          <a:xfrm>
            <a:off x="13758867" y="21291429"/>
            <a:ext cx="2742252" cy="212968"/>
          </a:xfrm>
          <a:prstGeom prst="rect">
            <a:avLst/>
          </a:prstGeom>
        </p:spPr>
      </p:pic>
      <p:pic>
        <p:nvPicPr>
          <p:cNvPr id="297" name="Picture 297" descr="A black background with blue text&#10;&#10;Description automatically generated">
            <a:extLst>
              <a:ext uri="{FF2B5EF4-FFF2-40B4-BE49-F238E27FC236}">
                <a16:creationId xmlns:a16="http://schemas.microsoft.com/office/drawing/2014/main" id="{1F0A57EB-8231-388D-134B-62BFE3536129}"/>
              </a:ext>
            </a:extLst>
          </p:cNvPr>
          <p:cNvPicPr>
            <a:picLocks noChangeAspect="1"/>
          </p:cNvPicPr>
          <p:nvPr/>
        </p:nvPicPr>
        <p:blipFill>
          <a:blip r:embed="rId16"/>
          <a:stretch>
            <a:fillRect/>
          </a:stretch>
        </p:blipFill>
        <p:spPr>
          <a:xfrm>
            <a:off x="13758867" y="21291429"/>
            <a:ext cx="2742252" cy="212968"/>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863</Words>
  <Application>Microsoft Office PowerPoint</Application>
  <PresentationFormat>Custom</PresentationFormat>
  <Paragraphs>93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82</cp:revision>
  <dcterms:created xsi:type="dcterms:W3CDTF">2014-08-15T11:56:08Z</dcterms:created>
  <dcterms:modified xsi:type="dcterms:W3CDTF">2023-07-28T10:08:26Z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