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E6EB6A-64B8-4CA2-BBD7-4865E9C9070C}" v="2" dt="2023-07-20T18:43:23.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6357" autoAdjust="0"/>
  </p:normalViewPr>
  <p:slideViewPr>
    <p:cSldViewPr snapToGrid="0" snapToObjects="1">
      <p:cViewPr>
        <p:scale>
          <a:sx n="33" d="100"/>
          <a:sy n="33" d="100"/>
        </p:scale>
        <p:origin x="1147" y="-4445"/>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7/25/2023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7/25/2023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623691" y="6925562"/>
            <a:ext cx="14299153" cy="7604854"/>
          </a:xfrm>
        </p:spPr>
        <p:txBody>
          <a:bodyPr/>
          <a:lstStyle/>
          <a:p>
            <a:r>
              <a:rPr lang="en-US" dirty="0">
                <a:solidFill>
                  <a:srgbClr val="252525"/>
                </a:solidFill>
              </a:rPr>
              <a:t>           </a:t>
            </a:r>
            <a:r>
              <a:rPr lang="en-US" dirty="0">
                <a:solidFill>
                  <a:srgbClr val="252525"/>
                </a:solidFill>
                <a:effectLst/>
              </a:rPr>
              <a:t>Plastic contamination of aquatic ecosystems has grown to be a serious problem for both humans and aquatic species. According to previous studies, nearly 300 million metric tonnes of plastic waste are floated on water bodies. As the global population continues to grow and urbanization intensifies, the amount of litter and debris polluting our rivers, lakes, and oceans has reached alarming levels.</a:t>
            </a:r>
          </a:p>
          <a:p>
            <a:r>
              <a:rPr lang="en-US" dirty="0">
                <a:solidFill>
                  <a:srgbClr val="252525"/>
                </a:solidFill>
                <a:effectLst/>
              </a:rPr>
              <a:t>           To keep our water bodies, clean and healthy, we need effective technology. Due to this, we have designed a prototype that will enable us to safely collect the plastic that is dumped in water bodies and transport it to recycling facilities.</a:t>
            </a:r>
          </a:p>
          <a:p>
            <a:r>
              <a:rPr lang="en-US" dirty="0">
                <a:solidFill>
                  <a:srgbClr val="252525"/>
                </a:solidFill>
                <a:effectLst/>
              </a:rPr>
              <a:t>           Using an efficient propulsion system, the boat moves autonomously through the water, targeting areas with high concentrations of floating trash. It follows predefined routes or adapts its path based on real-time data and environmental conditions.</a:t>
            </a:r>
          </a:p>
          <a:p>
            <a:r>
              <a:rPr lang="en-US" dirty="0">
                <a:solidFill>
                  <a:srgbClr val="252525"/>
                </a:solidFill>
                <a:effectLst/>
              </a:rPr>
              <a:t>            By combining cutting-edge technology, efficient autonomous waste collection mechanisms, and autonomous navigation systems, our solution represents a significant advancement in sustainable environmental conservation efforts, promoting cleaner water bodies and protecting marine life.</a:t>
            </a:r>
          </a:p>
        </p:txBody>
      </p:sp>
      <p:sp>
        <p:nvSpPr>
          <p:cNvPr id="33" name="Text Placeholder 32"/>
          <p:cNvSpPr>
            <a:spLocks noGrp="1"/>
          </p:cNvSpPr>
          <p:nvPr>
            <p:ph type="body" sz="quarter" idx="11"/>
          </p:nvPr>
        </p:nvSpPr>
        <p:spPr/>
        <p:txBody>
          <a:bodyPr/>
          <a:lstStyle/>
          <a:p>
            <a:r>
              <a:rPr lang="en-GB"/>
              <a:t>Problem Statement/Introduction</a:t>
            </a:r>
            <a:endParaRPr lang="en-GB" dirty="0"/>
          </a:p>
        </p:txBody>
      </p:sp>
      <p:sp>
        <p:nvSpPr>
          <p:cNvPr id="34" name="Text Placeholder 33"/>
          <p:cNvSpPr>
            <a:spLocks noGrp="1"/>
          </p:cNvSpPr>
          <p:nvPr>
            <p:ph type="body" sz="quarter" idx="20"/>
          </p:nvPr>
        </p:nvSpPr>
        <p:spPr/>
        <p:txBody>
          <a:bodyPr/>
          <a:lstStyle/>
          <a:p>
            <a:r>
              <a:rPr lang="en-US"/>
              <a:t>Implementation Details/Diagram </a:t>
            </a:r>
            <a:endParaRPr lang="en-US" dirty="0"/>
          </a:p>
        </p:txBody>
      </p:sp>
      <p:sp>
        <p:nvSpPr>
          <p:cNvPr id="35" name="Text Placeholder 34"/>
          <p:cNvSpPr>
            <a:spLocks noGrp="1"/>
          </p:cNvSpPr>
          <p:nvPr>
            <p:ph type="body" sz="quarter" idx="25"/>
          </p:nvPr>
        </p:nvSpPr>
        <p:spPr/>
        <p:txBody>
          <a:bodyPr/>
          <a:lstStyle/>
          <a:p>
            <a:r>
              <a:rPr lang="en-US"/>
              <a:t>Proposed Methodology/Advantages</a:t>
            </a:r>
            <a:endParaRPr lang="en-US" dirty="0"/>
          </a:p>
        </p:txBody>
      </p:sp>
      <p:sp>
        <p:nvSpPr>
          <p:cNvPr id="37" name="Text Placeholder 36"/>
          <p:cNvSpPr>
            <a:spLocks noGrp="1"/>
          </p:cNvSpPr>
          <p:nvPr>
            <p:ph type="body" sz="quarter" idx="27"/>
          </p:nvPr>
        </p:nvSpPr>
        <p:spPr/>
        <p:txBody>
          <a:bodyPr/>
          <a:lstStyle/>
          <a:p>
            <a:r>
              <a:rPr lang="nl-NL" dirty="0"/>
              <a:t>Implementation  Details/Flow Chart</a:t>
            </a:r>
            <a:endParaRPr lang="en-US" dirty="0"/>
          </a:p>
        </p:txBody>
      </p:sp>
      <p:sp>
        <p:nvSpPr>
          <p:cNvPr id="269" name="Text Placeholder 268">
            <a:extLst>
              <a:ext uri="{FF2B5EF4-FFF2-40B4-BE49-F238E27FC236}">
                <a16:creationId xmlns:a16="http://schemas.microsoft.com/office/drawing/2014/main" id="{EFA6D686-ABE0-4ADD-821D-C966B83595AE}"/>
              </a:ext>
            </a:extLst>
          </p:cNvPr>
          <p:cNvSpPr>
            <a:spLocks noGrp="1"/>
          </p:cNvSpPr>
          <p:nvPr>
            <p:ph type="body" sz="quarter" idx="28"/>
          </p:nvPr>
        </p:nvSpPr>
        <p:spPr>
          <a:xfrm>
            <a:off x="15347853" y="17802856"/>
            <a:ext cx="14077068" cy="915604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chemeClr val="accent4">
                  <a:lumMod val="75000"/>
                </a:schemeClr>
              </a:solidFill>
            </a:endParaRPr>
          </a:p>
        </p:txBody>
      </p:sp>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623691" y="17782142"/>
            <a:ext cx="14303878" cy="9156048"/>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0" name="Text Placeholder 39"/>
          <p:cNvSpPr>
            <a:spLocks noGrp="1"/>
          </p:cNvSpPr>
          <p:nvPr>
            <p:ph type="body" sz="quarter" idx="150"/>
          </p:nvPr>
        </p:nvSpPr>
        <p:spPr/>
        <p:txBody>
          <a:bodyPr>
            <a:normAutofit/>
          </a:bodyPr>
          <a:lstStyle/>
          <a:p>
            <a:r>
              <a:rPr lang="en-US" dirty="0"/>
              <a:t>GANDHAM NAGARAJU</a:t>
            </a:r>
          </a:p>
          <a:p>
            <a:endParaRPr lang="en-US" dirty="0"/>
          </a:p>
        </p:txBody>
      </p:sp>
      <p:sp>
        <p:nvSpPr>
          <p:cNvPr id="41" name="Text Placeholder 40"/>
          <p:cNvSpPr>
            <a:spLocks noGrp="1"/>
          </p:cNvSpPr>
          <p:nvPr>
            <p:ph type="body" sz="quarter" idx="151"/>
          </p:nvPr>
        </p:nvSpPr>
        <p:spPr/>
        <p:txBody>
          <a:bodyPr/>
          <a:lstStyle/>
          <a:p>
            <a:r>
              <a:rPr lang="en-US" dirty="0"/>
              <a:t>KARAMALAPUTTI RAHUL</a:t>
            </a:r>
          </a:p>
        </p:txBody>
      </p:sp>
      <p:sp>
        <p:nvSpPr>
          <p:cNvPr id="42" name="Text Placeholder 41"/>
          <p:cNvSpPr>
            <a:spLocks noGrp="1"/>
          </p:cNvSpPr>
          <p:nvPr>
            <p:ph type="body" sz="quarter" idx="153"/>
          </p:nvPr>
        </p:nvSpPr>
        <p:spPr/>
        <p:txBody>
          <a:bodyPr>
            <a:normAutofit/>
          </a:bodyPr>
          <a:lstStyle/>
          <a:p>
            <a:r>
              <a:rPr lang="en-US" dirty="0"/>
              <a:t>AUTOMATED FLOATING TRASH COLLECTING BOAT</a:t>
            </a:r>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312985" y="39520647"/>
            <a:ext cx="27244430" cy="2162932"/>
          </a:xfrm>
        </p:spPr>
        <p:txBody>
          <a:bodyPr/>
          <a:lstStyle/>
          <a:p>
            <a:pPr algn="l"/>
            <a:r>
              <a:rPr lang="en-US" sz="2800" dirty="0">
                <a:latin typeface="Trebuchet MS" panose="020B0603020202020204" pitchFamily="34" charset="0"/>
              </a:rPr>
              <a:t>Design and fabrication of water surface garbage cleaner: </a:t>
            </a:r>
          </a:p>
          <a:p>
            <a:pPr algn="l"/>
            <a:r>
              <a:rPr lang="en-US" sz="2800" b="0" dirty="0">
                <a:latin typeface="Trebuchet MS" panose="020B0603020202020204" pitchFamily="34" charset="0"/>
              </a:rPr>
              <a:t>https://www.researchgate.net/publication/343602644_Design_and_fabrication_of_water_surface_garbage_cleaner_machine_using_non_conventional_energy </a:t>
            </a:r>
          </a:p>
          <a:p>
            <a:pPr algn="l"/>
            <a:r>
              <a:rPr lang="en-US" sz="2800" dirty="0">
                <a:latin typeface="Trebuchet MS" panose="020B0603020202020204" pitchFamily="34" charset="0"/>
              </a:rPr>
              <a:t>Article development of water trash collector:</a:t>
            </a:r>
          </a:p>
          <a:p>
            <a:pPr algn="l"/>
            <a:r>
              <a:rPr lang="en-US" sz="2800" dirty="0">
                <a:latin typeface="Trebuchet MS" panose="020B0603020202020204" pitchFamily="34" charset="0"/>
              </a:rPr>
              <a:t> </a:t>
            </a:r>
            <a:r>
              <a:rPr lang="en-US" sz="2800" b="0" dirty="0">
                <a:latin typeface="Trebuchet MS" panose="020B0603020202020204" pitchFamily="34" charset="0"/>
              </a:rPr>
              <a:t>https://www.researchgate.net/publication/345132249_ARTICLE_DEVELOPMENT_OF_WATER_TRA SH_COLLECTOR</a:t>
            </a:r>
          </a:p>
        </p:txBody>
      </p:sp>
      <p:sp>
        <p:nvSpPr>
          <p:cNvPr id="44" name="Text Placeholder 43"/>
          <p:cNvSpPr>
            <a:spLocks noGrp="1"/>
          </p:cNvSpPr>
          <p:nvPr>
            <p:ph type="body" sz="quarter" idx="156"/>
          </p:nvPr>
        </p:nvSpPr>
        <p:spPr/>
        <p:txBody>
          <a:bodyPr/>
          <a:lstStyle/>
          <a:p>
            <a:r>
              <a:rPr lang="nl-NL"/>
              <a:t>Results Table</a:t>
            </a:r>
            <a:endParaRPr lang="en-US" dirty="0"/>
          </a:p>
        </p:txBody>
      </p:sp>
      <p:sp>
        <p:nvSpPr>
          <p:cNvPr id="45" name="Text Placeholder 44"/>
          <p:cNvSpPr>
            <a:spLocks noGrp="1"/>
          </p:cNvSpPr>
          <p:nvPr>
            <p:ph type="body" sz="quarter" idx="157"/>
          </p:nvPr>
        </p:nvSpPr>
        <p:spPr/>
        <p:txBody>
          <a:bodyPr/>
          <a:lstStyle/>
          <a:p>
            <a:r>
              <a:rPr lang="nl-NL"/>
              <a:t>Conclusion</a:t>
            </a:r>
            <a:endParaRPr lang="en-US" dirty="0"/>
          </a:p>
        </p:txBody>
      </p:sp>
      <p:sp>
        <p:nvSpPr>
          <p:cNvPr id="272" name="Text Placeholder 271">
            <a:extLst>
              <a:ext uri="{FF2B5EF4-FFF2-40B4-BE49-F238E27FC236}">
                <a16:creationId xmlns:a16="http://schemas.microsoft.com/office/drawing/2014/main" id="{6C3BD757-8D37-46FE-8C88-AA7D76F0A593}"/>
              </a:ext>
            </a:extLst>
          </p:cNvPr>
          <p:cNvSpPr>
            <a:spLocks noGrp="1"/>
          </p:cNvSpPr>
          <p:nvPr>
            <p:ph type="body" sz="quarter" idx="158"/>
          </p:nvPr>
        </p:nvSpPr>
        <p:spPr>
          <a:xfrm>
            <a:off x="15347853" y="28698871"/>
            <a:ext cx="14289232" cy="6312192"/>
          </a:xfrm>
        </p:spPr>
        <p:txBody>
          <a:bodyPr/>
          <a:lstStyle/>
          <a:p>
            <a:r>
              <a:rPr lang="en-US" dirty="0">
                <a:solidFill>
                  <a:srgbClr val="252525"/>
                </a:solidFill>
                <a:effectLst/>
              </a:rPr>
              <a:t>             The Automated Floating Trash Cleaning Boat represents a significant leap forward in the fight against waterway pollution.</a:t>
            </a:r>
          </a:p>
          <a:p>
            <a:r>
              <a:rPr lang="en-US" dirty="0">
                <a:solidFill>
                  <a:srgbClr val="252525"/>
                </a:solidFill>
                <a:effectLst/>
              </a:rPr>
              <a:t>              The automated floating trash cleaning boat, powered by solar panels, aims to reduce ocean trash pollution and harm marine life by detecting and collecting trash using sensors, autonomous operation, and scalable design.</a:t>
            </a:r>
          </a:p>
          <a:p>
            <a:r>
              <a:rPr lang="en-US" dirty="0">
                <a:solidFill>
                  <a:srgbClr val="252525"/>
                </a:solidFill>
                <a:effectLst/>
              </a:rPr>
              <a:t>               Our solution offers a sustainable and efficient approach to preserving our precious aquatic ecosystems. By harnessing AI and machine learning, these boats can continuously improve their performance and contribute to a cleaner and healthier marine environment. The widespread adoption of such innovative solutions is crucial for the preservation of water bodies.</a:t>
            </a:r>
          </a:p>
          <a:p>
            <a:r>
              <a:rPr lang="en-US" dirty="0">
                <a:solidFill>
                  <a:srgbClr val="252525"/>
                </a:solidFill>
                <a:effectLst/>
              </a:rPr>
              <a:t>               Through this poster, we aim to raise awareness about the boat's potential and encourage further collaboration and innovation in the field of environmental conservation and cost-effective solutions.</a:t>
            </a:r>
          </a:p>
        </p:txBody>
      </p:sp>
      <p:cxnSp>
        <p:nvCxnSpPr>
          <p:cNvPr id="15" name="Straight Connector 14"/>
          <p:cNvCxnSpPr>
            <a:cxnSpLocks/>
          </p:cNvCxnSpPr>
          <p:nvPr/>
        </p:nvCxnSpPr>
        <p:spPr>
          <a:xfrm>
            <a:off x="15136813" y="17210088"/>
            <a:ext cx="0" cy="9701148"/>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353328" y="6925561"/>
            <a:ext cx="14287682" cy="9156048"/>
          </a:xfrm>
        </p:spPr>
        <p:txBody>
          <a:bodyPr/>
          <a:lstStyle/>
          <a:p>
            <a:pPr algn="just"/>
            <a:r>
              <a:rPr lang="en-US" dirty="0"/>
              <a:t>               The proposed model consists of distinctive functional blocks for plastic bottle detection, collection, and dumping near the precise bins, which are located on land. Each functional block works as follows:</a:t>
            </a:r>
          </a:p>
          <a:p>
            <a:pPr algn="just"/>
            <a:r>
              <a:rPr lang="en-US" dirty="0"/>
              <a:t>               The floating waste is detected through the DNN Yolov4 tiny algorithm, which has low weights and can handle low memory usage. Using these algorithms gives better accuracy and more speed in the detection process.</a:t>
            </a:r>
          </a:p>
          <a:p>
            <a:pPr algn="just"/>
            <a:r>
              <a:rPr lang="en-US" dirty="0"/>
              <a:t>                Based on the detection of the bottles and their centroids taken into consideration, we can count the trash where more trash is available, and the propellers rotate, which drives the boat to pick up the trash in the water resources precisely.</a:t>
            </a:r>
          </a:p>
          <a:p>
            <a:pPr algn="just"/>
            <a:r>
              <a:rPr lang="en-US" dirty="0"/>
              <a:t>                  It always checks if the trash bin is full or not through readings from an ultrasonic sensor, and this status data is sent to Microsoft Azure IOT Central through a Raspberry Pi by using the MQTT protocol, and land bin status is sent through a NodeMCU (ESP8266) module.</a:t>
            </a:r>
          </a:p>
          <a:p>
            <a:pPr algn="just"/>
            <a:r>
              <a:rPr lang="en-US" dirty="0"/>
              <a:t>	Through GPS, it fetches the current coordinates of the boat and predefined destination coordinates for trash dumping to the nearest bins located along river shores. On the river's shores, their coordinates are sent to Azure IOT Central . For the user interface, we have developed the website that shows the bin level in the boat, the land bin level, and the location. These prototypes save time, money, and allow for more efficient system integration.</a:t>
            </a:r>
          </a:p>
        </p:txBody>
      </p:sp>
      <p:pic>
        <p:nvPicPr>
          <p:cNvPr id="3" name="Picture 2">
            <a:extLst>
              <a:ext uri="{FF2B5EF4-FFF2-40B4-BE49-F238E27FC236}">
                <a16:creationId xmlns:a16="http://schemas.microsoft.com/office/drawing/2014/main" id="{916B28BD-46E0-9296-BB97-EE6BBA1CFA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0201" y="18324571"/>
            <a:ext cx="12192000" cy="6858000"/>
          </a:xfrm>
          <a:prstGeom prst="rect">
            <a:avLst/>
          </a:prstGeom>
        </p:spPr>
      </p:pic>
      <p:pic>
        <p:nvPicPr>
          <p:cNvPr id="7" name="Picture 6" descr="A diagram of a flowchart&#10;&#10;Description automatically generated">
            <a:extLst>
              <a:ext uri="{FF2B5EF4-FFF2-40B4-BE49-F238E27FC236}">
                <a16:creationId xmlns:a16="http://schemas.microsoft.com/office/drawing/2014/main" id="{6B4A8B59-19FA-DCEE-4AA1-55C7DA4E96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496267" y="17675197"/>
            <a:ext cx="6858000" cy="9283707"/>
          </a:xfrm>
          <a:prstGeom prst="rect">
            <a:avLst/>
          </a:prstGeom>
        </p:spPr>
      </p:pic>
      <p:sp>
        <p:nvSpPr>
          <p:cNvPr id="11" name="Text Placeholder 10">
            <a:extLst>
              <a:ext uri="{FF2B5EF4-FFF2-40B4-BE49-F238E27FC236}">
                <a16:creationId xmlns:a16="http://schemas.microsoft.com/office/drawing/2014/main" id="{AAE28281-EE61-B73E-5F29-AF10D3CF701F}"/>
              </a:ext>
            </a:extLst>
          </p:cNvPr>
          <p:cNvSpPr>
            <a:spLocks noGrp="1"/>
          </p:cNvSpPr>
          <p:nvPr>
            <p:ph type="body" sz="quarter" idx="159"/>
          </p:nvPr>
        </p:nvSpPr>
        <p:spPr>
          <a:xfrm>
            <a:off x="623691" y="28678154"/>
            <a:ext cx="14300387" cy="7217055"/>
          </a:xfrm>
        </p:spPr>
        <p:txBody>
          <a:bodyPr/>
          <a:lstStyle/>
          <a:p>
            <a:r>
              <a:rPr lang="en-US" sz="2200" b="1" u="sng" dirty="0"/>
              <a:t>DETECTION &amp; COLLECTION OF TRASH:</a:t>
            </a:r>
          </a:p>
          <a:p>
            <a:endParaRPr lang="en-US" b="1" u="sng" dirty="0"/>
          </a:p>
          <a:p>
            <a:endParaRPr lang="en-US" b="1" u="sng" dirty="0"/>
          </a:p>
          <a:p>
            <a:endParaRPr lang="en-US" b="1" u="sng" dirty="0"/>
          </a:p>
          <a:p>
            <a:endParaRPr lang="en-US" b="1" u="sng" dirty="0"/>
          </a:p>
          <a:p>
            <a:endParaRPr lang="en-US" b="1" u="sng" dirty="0"/>
          </a:p>
          <a:p>
            <a:endParaRPr lang="en-US" b="1" u="sng" dirty="0"/>
          </a:p>
          <a:p>
            <a:endParaRPr lang="en-US" sz="2000" b="1" u="sng" dirty="0"/>
          </a:p>
          <a:p>
            <a:r>
              <a:rPr lang="en-US" sz="2000" b="1" u="sng" dirty="0"/>
              <a:t>BIN STATUS IN AZURE CLOUD:</a:t>
            </a:r>
          </a:p>
          <a:p>
            <a:endParaRPr lang="en-US" b="1" u="sng" dirty="0"/>
          </a:p>
          <a:p>
            <a:endParaRPr lang="en-US" b="1" u="sng" dirty="0"/>
          </a:p>
          <a:p>
            <a:endParaRPr lang="en-US" b="1" u="sng" dirty="0"/>
          </a:p>
          <a:p>
            <a:endParaRPr lang="en-US" b="1" u="sng" dirty="0"/>
          </a:p>
          <a:p>
            <a:endParaRPr lang="en-US" b="1" u="sng" dirty="0"/>
          </a:p>
        </p:txBody>
      </p:sp>
      <p:pic>
        <p:nvPicPr>
          <p:cNvPr id="16" name="Picture 15" descr="A screenshot of a computer&#10;&#10;Description automatically generated">
            <a:extLst>
              <a:ext uri="{FF2B5EF4-FFF2-40B4-BE49-F238E27FC236}">
                <a16:creationId xmlns:a16="http://schemas.microsoft.com/office/drawing/2014/main" id="{054FEC4B-4DAC-35D8-2A28-08B6294F38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78401" y="29360567"/>
            <a:ext cx="4664240" cy="3075782"/>
          </a:xfrm>
          <a:prstGeom prst="rect">
            <a:avLst/>
          </a:prstGeom>
        </p:spPr>
      </p:pic>
      <p:pic>
        <p:nvPicPr>
          <p:cNvPr id="18" name="Picture 17" descr="A screenshot of a graph&#10;&#10;Description automatically generated">
            <a:extLst>
              <a:ext uri="{FF2B5EF4-FFF2-40B4-BE49-F238E27FC236}">
                <a16:creationId xmlns:a16="http://schemas.microsoft.com/office/drawing/2014/main" id="{A9F02A2E-F7A0-ADA7-1B50-7140D8882A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78400" y="33860742"/>
            <a:ext cx="4664237" cy="2996237"/>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717</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2023-07-25T16:43:04Z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