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1"/>
  </p:sldMasterIdLst>
  <p:notesMasterIdLst>
    <p:notesMasterId r:id="rId3"/>
  </p:notesMasterIdLst>
  <p:handoutMasterIdLst>
    <p:handoutMasterId r:id="rId4"/>
  </p:handoutMasterIdLst>
  <p:sldIdLst>
    <p:sldId id="257" r:id="rId2"/>
  </p:sldIdLst>
  <p:sldSz cx="30275213" cy="42803763"/>
  <p:notesSz cx="6858000" cy="9144000"/>
  <p:custDataLst>
    <p:tags r:id="rId5"/>
  </p:custDataLst>
  <p:defaultTextStyle>
    <a:defPPr>
      <a:defRPr lang="en-US"/>
    </a:defPPr>
    <a:lvl1pPr algn="l" defTabSz="4297363" rtl="0" fontAlgn="base">
      <a:spcBef>
        <a:spcPct val="0"/>
      </a:spcBef>
      <a:spcAft>
        <a:spcPct val="0"/>
      </a:spcAft>
      <a:defRPr sz="8500" kern="1200">
        <a:solidFill>
          <a:schemeClr val="tx1"/>
        </a:solidFill>
        <a:latin typeface="Arial" charset="0"/>
        <a:ea typeface="+mn-ea"/>
        <a:cs typeface="Arial" charset="0"/>
      </a:defRPr>
    </a:lvl1pPr>
    <a:lvl2pPr marL="2147888" indent="-1690688" algn="l" defTabSz="4297363" rtl="0" fontAlgn="base">
      <a:spcBef>
        <a:spcPct val="0"/>
      </a:spcBef>
      <a:spcAft>
        <a:spcPct val="0"/>
      </a:spcAft>
      <a:defRPr sz="8500" kern="1200">
        <a:solidFill>
          <a:schemeClr val="tx1"/>
        </a:solidFill>
        <a:latin typeface="Arial" charset="0"/>
        <a:ea typeface="+mn-ea"/>
        <a:cs typeface="Arial" charset="0"/>
      </a:defRPr>
    </a:lvl2pPr>
    <a:lvl3pPr marL="4297363" indent="-3382963" algn="l" defTabSz="4297363" rtl="0" fontAlgn="base">
      <a:spcBef>
        <a:spcPct val="0"/>
      </a:spcBef>
      <a:spcAft>
        <a:spcPct val="0"/>
      </a:spcAft>
      <a:defRPr sz="8500" kern="1200">
        <a:solidFill>
          <a:schemeClr val="tx1"/>
        </a:solidFill>
        <a:latin typeface="Arial" charset="0"/>
        <a:ea typeface="+mn-ea"/>
        <a:cs typeface="Arial" charset="0"/>
      </a:defRPr>
    </a:lvl3pPr>
    <a:lvl4pPr marL="6446838" indent="-5075238" algn="l" defTabSz="4297363" rtl="0" fontAlgn="base">
      <a:spcBef>
        <a:spcPct val="0"/>
      </a:spcBef>
      <a:spcAft>
        <a:spcPct val="0"/>
      </a:spcAft>
      <a:defRPr sz="8500" kern="1200">
        <a:solidFill>
          <a:schemeClr val="tx1"/>
        </a:solidFill>
        <a:latin typeface="Arial" charset="0"/>
        <a:ea typeface="+mn-ea"/>
        <a:cs typeface="Arial" charset="0"/>
      </a:defRPr>
    </a:lvl4pPr>
    <a:lvl5pPr marL="8596313" indent="-6767513" algn="l" defTabSz="4297363" rtl="0" fontAlgn="base">
      <a:spcBef>
        <a:spcPct val="0"/>
      </a:spcBef>
      <a:spcAft>
        <a:spcPct val="0"/>
      </a:spcAft>
      <a:defRPr sz="8500" kern="1200">
        <a:solidFill>
          <a:schemeClr val="tx1"/>
        </a:solidFill>
        <a:latin typeface="Arial" charset="0"/>
        <a:ea typeface="+mn-ea"/>
        <a:cs typeface="Arial" charset="0"/>
      </a:defRPr>
    </a:lvl5pPr>
    <a:lvl6pPr marL="2286000" algn="l" defTabSz="914400" rtl="0" eaLnBrk="1" latinLnBrk="0" hangingPunct="1">
      <a:defRPr sz="8500" kern="1200">
        <a:solidFill>
          <a:schemeClr val="tx1"/>
        </a:solidFill>
        <a:latin typeface="Arial" charset="0"/>
        <a:ea typeface="+mn-ea"/>
        <a:cs typeface="Arial" charset="0"/>
      </a:defRPr>
    </a:lvl6pPr>
    <a:lvl7pPr marL="2743200" algn="l" defTabSz="914400" rtl="0" eaLnBrk="1" latinLnBrk="0" hangingPunct="1">
      <a:defRPr sz="8500" kern="1200">
        <a:solidFill>
          <a:schemeClr val="tx1"/>
        </a:solidFill>
        <a:latin typeface="Arial" charset="0"/>
        <a:ea typeface="+mn-ea"/>
        <a:cs typeface="Arial" charset="0"/>
      </a:defRPr>
    </a:lvl7pPr>
    <a:lvl8pPr marL="3200400" algn="l" defTabSz="914400" rtl="0" eaLnBrk="1" latinLnBrk="0" hangingPunct="1">
      <a:defRPr sz="8500" kern="1200">
        <a:solidFill>
          <a:schemeClr val="tx1"/>
        </a:solidFill>
        <a:latin typeface="Arial" charset="0"/>
        <a:ea typeface="+mn-ea"/>
        <a:cs typeface="Arial" charset="0"/>
      </a:defRPr>
    </a:lvl8pPr>
    <a:lvl9pPr marL="3657600" algn="l" defTabSz="914400" rtl="0" eaLnBrk="1" latinLnBrk="0" hangingPunct="1">
      <a:defRPr sz="85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16">
          <p15:clr>
            <a:srgbClr val="A4A3A4"/>
          </p15:clr>
        </p15:guide>
        <p15:guide id="2" orient="horz" pos="375">
          <p15:clr>
            <a:srgbClr val="A4A3A4"/>
          </p15:clr>
        </p15:guide>
        <p15:guide id="3" orient="horz" pos="26214">
          <p15:clr>
            <a:srgbClr val="A4A3A4"/>
          </p15:clr>
        </p15:guide>
        <p15:guide id="4" orient="horz">
          <p15:clr>
            <a:srgbClr val="A4A3A4"/>
          </p15:clr>
        </p15:guide>
        <p15:guide id="5" pos="401">
          <p15:clr>
            <a:srgbClr val="A4A3A4"/>
          </p15:clr>
        </p15:guide>
        <p15:guide id="6" pos="186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F71"/>
    <a:srgbClr val="94A5D2"/>
    <a:srgbClr val="C7CCF9"/>
    <a:srgbClr val="ABB9DE"/>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07" autoAdjust="0"/>
    <p:restoredTop sz="94933" autoAdjust="0"/>
  </p:normalViewPr>
  <p:slideViewPr>
    <p:cSldViewPr snapToGrid="0" snapToObjects="1">
      <p:cViewPr>
        <p:scale>
          <a:sx n="75" d="100"/>
          <a:sy n="75" d="100"/>
        </p:scale>
        <p:origin x="-1776" y="-1308"/>
      </p:cViewPr>
      <p:guideLst>
        <p:guide orient="horz" pos="4316"/>
        <p:guide orient="horz" pos="375"/>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29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298410"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4298410" fontAlgn="auto">
              <a:spcBef>
                <a:spcPts val="0"/>
              </a:spcBef>
              <a:spcAft>
                <a:spcPts val="0"/>
              </a:spcAft>
              <a:defRPr sz="1200">
                <a:latin typeface="+mn-lt"/>
                <a:cs typeface="+mn-cs"/>
              </a:defRPr>
            </a:lvl1pPr>
          </a:lstStyle>
          <a:p>
            <a:pPr>
              <a:defRPr/>
            </a:pPr>
            <a:fld id="{D6170067-98EE-4310-A749-221E75E39299}" type="datetimeFigureOut">
              <a:rPr lang="en-US"/>
              <a:pPr>
                <a:defRPr/>
              </a:pPr>
              <a:t>8/6/2023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298410"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4298410" fontAlgn="auto">
              <a:spcBef>
                <a:spcPts val="0"/>
              </a:spcBef>
              <a:spcAft>
                <a:spcPts val="0"/>
              </a:spcAft>
              <a:defRPr sz="1200">
                <a:latin typeface="+mn-lt"/>
                <a:cs typeface="+mn-cs"/>
              </a:defRPr>
            </a:lvl1pPr>
          </a:lstStyle>
          <a:p>
            <a:pPr>
              <a:defRPr/>
            </a:pPr>
            <a:fld id="{F6B84B4C-35E0-4AD2-9D33-E2060ADD54DA}" type="slidenum">
              <a:rPr lang="en-US"/>
              <a:pPr>
                <a:defRPr/>
              </a:pPr>
              <a:t>‹#›</a:t>
            </a:fld>
            <a:endParaRPr lang="en-US" dirty="0"/>
          </a:p>
        </p:txBody>
      </p:sp>
    </p:spTree>
    <p:extLst>
      <p:ext uri="{BB962C8B-B14F-4D97-AF65-F5344CB8AC3E}">
        <p14:creationId xmlns:p14="http://schemas.microsoft.com/office/powerpoint/2010/main" val="1963105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298410"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4298410" fontAlgn="auto">
              <a:spcBef>
                <a:spcPts val="0"/>
              </a:spcBef>
              <a:spcAft>
                <a:spcPts val="0"/>
              </a:spcAft>
              <a:defRPr sz="1200">
                <a:latin typeface="+mn-lt"/>
                <a:cs typeface="+mn-cs"/>
              </a:defRPr>
            </a:lvl1pPr>
          </a:lstStyle>
          <a:p>
            <a:pPr>
              <a:defRPr/>
            </a:pPr>
            <a:fld id="{263F9517-E024-4653-9649-815534AB44D7}" type="datetimeFigureOut">
              <a:rPr lang="en-US"/>
              <a:pPr>
                <a:defRPr/>
              </a:pPr>
              <a:t>8/6/2023</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298410"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4298410" fontAlgn="auto">
              <a:spcBef>
                <a:spcPts val="0"/>
              </a:spcBef>
              <a:spcAft>
                <a:spcPts val="0"/>
              </a:spcAft>
              <a:defRPr sz="1200">
                <a:latin typeface="+mn-lt"/>
                <a:cs typeface="+mn-cs"/>
              </a:defRPr>
            </a:lvl1pPr>
          </a:lstStyle>
          <a:p>
            <a:pPr>
              <a:defRPr/>
            </a:pPr>
            <a:fld id="{0429B01F-019F-470C-80F6-928133E3A9D0}" type="slidenum">
              <a:rPr lang="en-US"/>
              <a:pPr>
                <a:defRPr/>
              </a:pPr>
              <a:t>‹#›</a:t>
            </a:fld>
            <a:endParaRPr lang="en-US" dirty="0"/>
          </a:p>
        </p:txBody>
      </p:sp>
    </p:spTree>
    <p:extLst>
      <p:ext uri="{BB962C8B-B14F-4D97-AF65-F5344CB8AC3E}">
        <p14:creationId xmlns:p14="http://schemas.microsoft.com/office/powerpoint/2010/main" val="3566461786"/>
      </p:ext>
    </p:extLst>
  </p:cSld>
  <p:clrMap bg1="lt1" tx1="dk1" bg2="lt2" tx2="dk2" accent1="accent1" accent2="accent2" accent3="accent3" accent4="accent4" accent5="accent5" accent6="accent6" hlink="hlink" folHlink="folHlink"/>
  <p:notesStyle>
    <a:lvl1pPr algn="l" defTabSz="4297363" rtl="0" eaLnBrk="0" fontAlgn="base" hangingPunct="0">
      <a:spcBef>
        <a:spcPct val="30000"/>
      </a:spcBef>
      <a:spcAft>
        <a:spcPct val="0"/>
      </a:spcAft>
      <a:defRPr sz="5800" kern="1200">
        <a:solidFill>
          <a:schemeClr val="tx1"/>
        </a:solidFill>
        <a:latin typeface="+mn-lt"/>
        <a:ea typeface="+mn-ea"/>
        <a:cs typeface="+mn-cs"/>
      </a:defRPr>
    </a:lvl1pPr>
    <a:lvl2pPr marL="2147888" algn="l" defTabSz="4297363" rtl="0" eaLnBrk="0" fontAlgn="base" hangingPunct="0">
      <a:spcBef>
        <a:spcPct val="30000"/>
      </a:spcBef>
      <a:spcAft>
        <a:spcPct val="0"/>
      </a:spcAft>
      <a:defRPr sz="5800" kern="1200">
        <a:solidFill>
          <a:schemeClr val="tx1"/>
        </a:solidFill>
        <a:latin typeface="+mn-lt"/>
        <a:ea typeface="+mn-ea"/>
        <a:cs typeface="+mn-cs"/>
      </a:defRPr>
    </a:lvl2pPr>
    <a:lvl3pPr marL="4297363" algn="l" defTabSz="4297363" rtl="0" eaLnBrk="0" fontAlgn="base" hangingPunct="0">
      <a:spcBef>
        <a:spcPct val="30000"/>
      </a:spcBef>
      <a:spcAft>
        <a:spcPct val="0"/>
      </a:spcAft>
      <a:defRPr sz="5800" kern="1200">
        <a:solidFill>
          <a:schemeClr val="tx1"/>
        </a:solidFill>
        <a:latin typeface="+mn-lt"/>
        <a:ea typeface="+mn-ea"/>
        <a:cs typeface="+mn-cs"/>
      </a:defRPr>
    </a:lvl3pPr>
    <a:lvl4pPr marL="6446838" algn="l" defTabSz="4297363" rtl="0" eaLnBrk="0" fontAlgn="base" hangingPunct="0">
      <a:spcBef>
        <a:spcPct val="30000"/>
      </a:spcBef>
      <a:spcAft>
        <a:spcPct val="0"/>
      </a:spcAft>
      <a:defRPr sz="5800" kern="1200">
        <a:solidFill>
          <a:schemeClr val="tx1"/>
        </a:solidFill>
        <a:latin typeface="+mn-lt"/>
        <a:ea typeface="+mn-ea"/>
        <a:cs typeface="+mn-cs"/>
      </a:defRPr>
    </a:lvl4pPr>
    <a:lvl5pPr marL="8596313" algn="l" defTabSz="4297363" rtl="0" eaLnBrk="0" fontAlgn="base" hangingPunct="0">
      <a:spcBef>
        <a:spcPct val="30000"/>
      </a:spcBef>
      <a:spcAft>
        <a:spcPct val="0"/>
      </a:spcAft>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500">
                <a:solidFill>
                  <a:schemeClr val="tx1"/>
                </a:solidFill>
                <a:latin typeface="Calibri" pitchFamily="34" charset="0"/>
              </a:defRPr>
            </a:lvl1pPr>
            <a:lvl2pPr marL="742950" indent="-285750">
              <a:defRPr sz="8500">
                <a:solidFill>
                  <a:schemeClr val="tx1"/>
                </a:solidFill>
                <a:latin typeface="Calibri" pitchFamily="34" charset="0"/>
              </a:defRPr>
            </a:lvl2pPr>
            <a:lvl3pPr marL="1143000" indent="-228600">
              <a:defRPr sz="8500">
                <a:solidFill>
                  <a:schemeClr val="tx1"/>
                </a:solidFill>
                <a:latin typeface="Calibri" pitchFamily="34" charset="0"/>
              </a:defRPr>
            </a:lvl3pPr>
            <a:lvl4pPr marL="1600200" indent="-228600">
              <a:defRPr sz="8500">
                <a:solidFill>
                  <a:schemeClr val="tx1"/>
                </a:solidFill>
                <a:latin typeface="Calibri" pitchFamily="34" charset="0"/>
              </a:defRPr>
            </a:lvl4pPr>
            <a:lvl5pPr marL="2057400" indent="-228600">
              <a:defRPr sz="8500">
                <a:solidFill>
                  <a:schemeClr val="tx1"/>
                </a:solidFill>
                <a:latin typeface="Calibri" pitchFamily="34" charset="0"/>
              </a:defRPr>
            </a:lvl5pPr>
            <a:lvl6pPr marL="2514600" indent="-228600" defTabSz="4297363" fontAlgn="base">
              <a:spcBef>
                <a:spcPct val="0"/>
              </a:spcBef>
              <a:spcAft>
                <a:spcPct val="0"/>
              </a:spcAft>
              <a:defRPr sz="8500">
                <a:solidFill>
                  <a:schemeClr val="tx1"/>
                </a:solidFill>
                <a:latin typeface="Calibri" pitchFamily="34" charset="0"/>
              </a:defRPr>
            </a:lvl6pPr>
            <a:lvl7pPr marL="2971800" indent="-228600" defTabSz="4297363" fontAlgn="base">
              <a:spcBef>
                <a:spcPct val="0"/>
              </a:spcBef>
              <a:spcAft>
                <a:spcPct val="0"/>
              </a:spcAft>
              <a:defRPr sz="8500">
                <a:solidFill>
                  <a:schemeClr val="tx1"/>
                </a:solidFill>
                <a:latin typeface="Calibri" pitchFamily="34" charset="0"/>
              </a:defRPr>
            </a:lvl7pPr>
            <a:lvl8pPr marL="3429000" indent="-228600" defTabSz="4297363" fontAlgn="base">
              <a:spcBef>
                <a:spcPct val="0"/>
              </a:spcBef>
              <a:spcAft>
                <a:spcPct val="0"/>
              </a:spcAft>
              <a:defRPr sz="8500">
                <a:solidFill>
                  <a:schemeClr val="tx1"/>
                </a:solidFill>
                <a:latin typeface="Calibri" pitchFamily="34" charset="0"/>
              </a:defRPr>
            </a:lvl8pPr>
            <a:lvl9pPr marL="3886200" indent="-228600" defTabSz="4297363" fontAlgn="base">
              <a:spcBef>
                <a:spcPct val="0"/>
              </a:spcBef>
              <a:spcAft>
                <a:spcPct val="0"/>
              </a:spcAft>
              <a:defRPr sz="8500">
                <a:solidFill>
                  <a:schemeClr val="tx1"/>
                </a:solidFill>
                <a:latin typeface="Calibri" pitchFamily="34" charset="0"/>
              </a:defRPr>
            </a:lvl9pPr>
          </a:lstStyle>
          <a:p>
            <a:pPr defTabSz="4297363" fontAlgn="base">
              <a:spcBef>
                <a:spcPct val="0"/>
              </a:spcBef>
              <a:spcAft>
                <a:spcPct val="0"/>
              </a:spcAft>
              <a:defRPr/>
            </a:pPr>
            <a:fld id="{FB55ECB4-2EF4-4FE8-8A50-D540F2DE8C72}" type="slidenum">
              <a:rPr lang="en-US" altLang="en-US" sz="1200" smtClean="0"/>
              <a:pPr defTabSz="4297363" fontAlgn="base">
                <a:spcBef>
                  <a:spcPct val="0"/>
                </a:spcBef>
                <a:spcAft>
                  <a:spcPct val="0"/>
                </a:spcAft>
                <a:defRPr/>
              </a:pPr>
              <a:t>1</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18" name="Rectangle 8"/>
          <p:cNvSpPr>
            <a:spLocks noChangeArrowheads="1"/>
          </p:cNvSpPr>
          <p:nvPr userDrawn="1"/>
        </p:nvSpPr>
        <p:spPr bwMode="auto">
          <a:xfrm>
            <a:off x="11668125" y="41965563"/>
            <a:ext cx="6354763" cy="692150"/>
          </a:xfrm>
          <a:prstGeom prst="rect">
            <a:avLst/>
          </a:prstGeom>
          <a:noFill/>
          <a:ln w="9525">
            <a:noFill/>
            <a:miter lim="800000"/>
            <a:headEnd/>
            <a:tailEnd/>
          </a:ln>
        </p:spPr>
        <p:txBody>
          <a:bodyPr wrap="none">
            <a:spAutoFit/>
          </a:bodyPr>
          <a:lstStyle/>
          <a:p>
            <a:r>
              <a:rPr lang="en-US" altLang="en-US" sz="3900" b="1" dirty="0">
                <a:solidFill>
                  <a:srgbClr val="2C3F71"/>
                </a:solidFill>
                <a:latin typeface="Calibri" pitchFamily="34" charset="0"/>
              </a:rPr>
              <a:t>© Accellera Systems Initiative</a:t>
            </a:r>
          </a:p>
        </p:txBody>
      </p:sp>
      <p:sp>
        <p:nvSpPr>
          <p:cNvPr id="4" name="Text Placeholder 3"/>
          <p:cNvSpPr>
            <a:spLocks noGrp="1"/>
          </p:cNvSpPr>
          <p:nvPr>
            <p:ph type="body" sz="quarter" idx="10"/>
          </p:nvPr>
        </p:nvSpPr>
        <p:spPr>
          <a:xfrm>
            <a:off x="623691" y="69255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636213" y="61866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a:t>Click to edit Master text styles</a:t>
            </a:r>
          </a:p>
        </p:txBody>
      </p:sp>
      <p:sp>
        <p:nvSpPr>
          <p:cNvPr id="20" name="Text Placeholder 5"/>
          <p:cNvSpPr>
            <a:spLocks noGrp="1"/>
          </p:cNvSpPr>
          <p:nvPr>
            <p:ph type="body" sz="quarter" idx="20"/>
          </p:nvPr>
        </p:nvSpPr>
        <p:spPr>
          <a:xfrm>
            <a:off x="636211" y="1698699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a:t>Click to edit Master text styles</a:t>
            </a:r>
          </a:p>
        </p:txBody>
      </p:sp>
      <p:sp>
        <p:nvSpPr>
          <p:cNvPr id="25" name="Text Placeholder 5"/>
          <p:cNvSpPr>
            <a:spLocks noGrp="1"/>
          </p:cNvSpPr>
          <p:nvPr>
            <p:ph type="body" sz="quarter" idx="25"/>
          </p:nvPr>
        </p:nvSpPr>
        <p:spPr>
          <a:xfrm>
            <a:off x="15353328" y="61866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a:t>Click to edit Master text styles</a:t>
            </a:r>
          </a:p>
        </p:txBody>
      </p:sp>
      <p:sp>
        <p:nvSpPr>
          <p:cNvPr id="26" name="Text Placeholder 3"/>
          <p:cNvSpPr>
            <a:spLocks noGrp="1"/>
          </p:cNvSpPr>
          <p:nvPr>
            <p:ph type="body" sz="quarter" idx="26"/>
          </p:nvPr>
        </p:nvSpPr>
        <p:spPr>
          <a:xfrm>
            <a:off x="15353328" y="69255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15353329" y="1700957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a:t>Click to edit Master text styles</a:t>
            </a:r>
          </a:p>
        </p:txBody>
      </p:sp>
      <p:sp>
        <p:nvSpPr>
          <p:cNvPr id="28" name="Text Placeholder 3"/>
          <p:cNvSpPr>
            <a:spLocks noGrp="1"/>
          </p:cNvSpPr>
          <p:nvPr>
            <p:ph type="body" sz="quarter" idx="28"/>
          </p:nvPr>
        </p:nvSpPr>
        <p:spPr>
          <a:xfrm>
            <a:off x="15347853" y="17802858"/>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t>Click to edit Master text styles</a:t>
            </a:r>
          </a:p>
        </p:txBody>
      </p:sp>
      <p:sp>
        <p:nvSpPr>
          <p:cNvPr id="60" name="Text Placeholder 3"/>
          <p:cNvSpPr>
            <a:spLocks noGrp="1"/>
          </p:cNvSpPr>
          <p:nvPr>
            <p:ph type="body" sz="quarter" idx="96"/>
          </p:nvPr>
        </p:nvSpPr>
        <p:spPr>
          <a:xfrm>
            <a:off x="623691" y="17782142"/>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t>Click to edit Master text styles</a:t>
            </a:r>
          </a:p>
        </p:txBody>
      </p:sp>
      <p:sp>
        <p:nvSpPr>
          <p:cNvPr id="76" name="Text Placeholder 76"/>
          <p:cNvSpPr>
            <a:spLocks noGrp="1"/>
          </p:cNvSpPr>
          <p:nvPr>
            <p:ph type="body" sz="quarter" idx="150"/>
          </p:nvPr>
        </p:nvSpPr>
        <p:spPr>
          <a:xfrm>
            <a:off x="7235743" y="4403558"/>
            <a:ext cx="15156028" cy="795708"/>
          </a:xfrm>
          <a:prstGeom prst="rect">
            <a:avLst/>
          </a:prstGeom>
        </p:spPr>
        <p:txBody>
          <a:bodyPr lIns="77349" tIns="38675" rIns="77349" bIns="38675">
            <a:normAutofit/>
          </a:bodyPr>
          <a:lstStyle>
            <a:lvl1pPr marL="0" indent="0" algn="ctr">
              <a:buFontTx/>
              <a:buNone/>
              <a:defRPr sz="4400">
                <a:solidFill>
                  <a:schemeClr val="tx2"/>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a:t>Click to edit Master text styles</a:t>
            </a:r>
          </a:p>
        </p:txBody>
      </p:sp>
      <p:sp>
        <p:nvSpPr>
          <p:cNvPr id="79" name="Text Placeholder 76"/>
          <p:cNvSpPr>
            <a:spLocks noGrp="1"/>
          </p:cNvSpPr>
          <p:nvPr>
            <p:ph type="body" sz="quarter" idx="151"/>
          </p:nvPr>
        </p:nvSpPr>
        <p:spPr>
          <a:xfrm>
            <a:off x="7235743" y="3266282"/>
            <a:ext cx="15156028" cy="1060492"/>
          </a:xfrm>
          <a:prstGeom prst="rect">
            <a:avLst/>
          </a:prstGeom>
        </p:spPr>
        <p:txBody>
          <a:bodyPr lIns="77349" tIns="38675" rIns="77349" bIns="38675" anchor="t" anchorCtr="1">
            <a:noAutofit/>
          </a:bodyPr>
          <a:lstStyle>
            <a:lvl1pPr marL="0" indent="0" algn="ctr">
              <a:buFontTx/>
              <a:buNone/>
              <a:defRPr sz="6000">
                <a:solidFill>
                  <a:schemeClr val="tx2"/>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a:t>Click to edit Master text styles</a:t>
            </a:r>
          </a:p>
        </p:txBody>
      </p:sp>
      <p:sp>
        <p:nvSpPr>
          <p:cNvPr id="80" name="Text Placeholder 76"/>
          <p:cNvSpPr>
            <a:spLocks noGrp="1"/>
          </p:cNvSpPr>
          <p:nvPr>
            <p:ph type="body" sz="quarter" idx="153"/>
          </p:nvPr>
        </p:nvSpPr>
        <p:spPr>
          <a:xfrm>
            <a:off x="7235743" y="758465"/>
            <a:ext cx="15156028" cy="2507817"/>
          </a:xfrm>
          <a:prstGeom prst="rect">
            <a:avLst/>
          </a:prstGeom>
        </p:spPr>
        <p:txBody>
          <a:bodyPr lIns="77349" tIns="38675" rIns="77349" bIns="38675" anchor="ctr" anchorCtr="1">
            <a:normAutofit/>
          </a:bodyPr>
          <a:lstStyle>
            <a:lvl1pPr marL="0" indent="0" algn="ctr">
              <a:lnSpc>
                <a:spcPts val="9000"/>
              </a:lnSpc>
              <a:spcBef>
                <a:spcPts val="0"/>
              </a:spcBef>
              <a:buFontTx/>
              <a:buNone/>
              <a:defRPr sz="9800" baseline="0">
                <a:solidFill>
                  <a:schemeClr val="tx2"/>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a:t>Click to edit Master text styles</a:t>
            </a:r>
          </a:p>
        </p:txBody>
      </p:sp>
      <p:sp>
        <p:nvSpPr>
          <p:cNvPr id="19" name="Text Placeholder 5"/>
          <p:cNvSpPr>
            <a:spLocks noGrp="1"/>
          </p:cNvSpPr>
          <p:nvPr>
            <p:ph type="body" sz="quarter" idx="154"/>
          </p:nvPr>
        </p:nvSpPr>
        <p:spPr>
          <a:xfrm>
            <a:off x="7975668" y="38623192"/>
            <a:ext cx="14276605" cy="1381180"/>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a:t>Click to edit Master text styles</a:t>
            </a:r>
          </a:p>
        </p:txBody>
      </p:sp>
      <p:sp>
        <p:nvSpPr>
          <p:cNvPr id="24" name="Text Placeholder 5"/>
          <p:cNvSpPr>
            <a:spLocks noGrp="1"/>
          </p:cNvSpPr>
          <p:nvPr>
            <p:ph type="body" sz="quarter" idx="156"/>
          </p:nvPr>
        </p:nvSpPr>
        <p:spPr>
          <a:xfrm>
            <a:off x="636211" y="27883011"/>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a:t>Click to edit Master text styles</a:t>
            </a:r>
          </a:p>
        </p:txBody>
      </p:sp>
      <p:sp>
        <p:nvSpPr>
          <p:cNvPr id="31" name="Text Placeholder 5"/>
          <p:cNvSpPr>
            <a:spLocks noGrp="1"/>
          </p:cNvSpPr>
          <p:nvPr>
            <p:ph type="body" sz="quarter" idx="157"/>
          </p:nvPr>
        </p:nvSpPr>
        <p:spPr>
          <a:xfrm>
            <a:off x="15353329" y="27905588"/>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a:t>Click to edit Master text styles</a:t>
            </a:r>
          </a:p>
        </p:txBody>
      </p:sp>
      <p:sp>
        <p:nvSpPr>
          <p:cNvPr id="32" name="Text Placeholder 3"/>
          <p:cNvSpPr>
            <a:spLocks noGrp="1"/>
          </p:cNvSpPr>
          <p:nvPr>
            <p:ph type="body" sz="quarter" idx="158"/>
          </p:nvPr>
        </p:nvSpPr>
        <p:spPr>
          <a:xfrm>
            <a:off x="15347853" y="28698871"/>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t>Click to edit Master text styles</a:t>
            </a:r>
          </a:p>
        </p:txBody>
      </p:sp>
      <p:sp>
        <p:nvSpPr>
          <p:cNvPr id="33" name="Text Placeholder 3"/>
          <p:cNvSpPr>
            <a:spLocks noGrp="1"/>
          </p:cNvSpPr>
          <p:nvPr>
            <p:ph type="body" sz="quarter" idx="159"/>
          </p:nvPr>
        </p:nvSpPr>
        <p:spPr>
          <a:xfrm>
            <a:off x="623691" y="28678155"/>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orient="horz" pos="13481" userDrawn="1">
          <p15:clr>
            <a:srgbClr val="FBAE40"/>
          </p15:clr>
        </p15:guide>
        <p15:guide id="2" pos="9535"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75000"/>
              </a:schemeClr>
            </a:gs>
            <a:gs pos="50000">
              <a:schemeClr val="accent5">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1026" name="Rectangle 33"/>
          <p:cNvSpPr>
            <a:spLocks noChangeArrowheads="1"/>
          </p:cNvSpPr>
          <p:nvPr/>
        </p:nvSpPr>
        <p:spPr bwMode="auto">
          <a:xfrm>
            <a:off x="635000" y="6015038"/>
            <a:ext cx="29005213" cy="10169525"/>
          </a:xfrm>
          <a:prstGeom prst="roundRect">
            <a:avLst>
              <a:gd name="adj" fmla="val 1449"/>
            </a:avLst>
          </a:prstGeom>
          <a:solidFill>
            <a:schemeClr val="bg1"/>
          </a:solidFill>
          <a:ln w="53975">
            <a:solidFill>
              <a:schemeClr val="tx2"/>
            </a:solidFill>
            <a:miter lim="800000"/>
            <a:headEnd/>
            <a:tailEnd/>
          </a:ln>
        </p:spPr>
        <p:txBody>
          <a:bodyPr wrap="none" lIns="89551" tIns="44774" rIns="89551" bIns="44774" anchor="ctr"/>
          <a:lstStyle/>
          <a:p>
            <a:endParaRPr lang="en-US" altLang="en-US" dirty="0">
              <a:latin typeface="Calibri" pitchFamily="34" charset="0"/>
            </a:endParaRPr>
          </a:p>
        </p:txBody>
      </p:sp>
      <p:sp>
        <p:nvSpPr>
          <p:cNvPr id="1027" name="Rectangle 33"/>
          <p:cNvSpPr>
            <a:spLocks noChangeArrowheads="1"/>
          </p:cNvSpPr>
          <p:nvPr userDrawn="1"/>
        </p:nvSpPr>
        <p:spPr bwMode="auto">
          <a:xfrm>
            <a:off x="635000" y="600075"/>
            <a:ext cx="29005213" cy="4789488"/>
          </a:xfrm>
          <a:prstGeom prst="roundRect">
            <a:avLst>
              <a:gd name="adj" fmla="val 3537"/>
            </a:avLst>
          </a:prstGeom>
          <a:solidFill>
            <a:schemeClr val="bg1"/>
          </a:solidFill>
          <a:ln w="53975">
            <a:solidFill>
              <a:schemeClr val="tx2"/>
            </a:solidFill>
            <a:miter lim="800000"/>
            <a:headEnd/>
            <a:tailEnd/>
          </a:ln>
        </p:spPr>
        <p:txBody>
          <a:bodyPr wrap="none" lIns="89551" tIns="44774" rIns="89551" bIns="44774" anchor="ctr"/>
          <a:lstStyle/>
          <a:p>
            <a:endParaRPr lang="en-US" altLang="en-US" dirty="0">
              <a:latin typeface="Calibri" pitchFamily="34" charset="0"/>
            </a:endParaRPr>
          </a:p>
        </p:txBody>
      </p:sp>
      <p:sp>
        <p:nvSpPr>
          <p:cNvPr id="1028" name="Rectangle 33"/>
          <p:cNvSpPr>
            <a:spLocks noChangeArrowheads="1"/>
          </p:cNvSpPr>
          <p:nvPr userDrawn="1"/>
        </p:nvSpPr>
        <p:spPr bwMode="auto">
          <a:xfrm>
            <a:off x="635000" y="38458775"/>
            <a:ext cx="29005213" cy="3530600"/>
          </a:xfrm>
          <a:prstGeom prst="roundRect">
            <a:avLst>
              <a:gd name="adj" fmla="val 5694"/>
            </a:avLst>
          </a:prstGeom>
          <a:solidFill>
            <a:schemeClr val="bg1"/>
          </a:solidFill>
          <a:ln w="53975">
            <a:solidFill>
              <a:schemeClr val="tx2"/>
            </a:solidFill>
            <a:miter lim="800000"/>
            <a:headEnd/>
            <a:tailEnd/>
          </a:ln>
        </p:spPr>
        <p:txBody>
          <a:bodyPr wrap="none" lIns="89551" tIns="44774" rIns="89551" bIns="44774" anchor="ctr"/>
          <a:lstStyle/>
          <a:p>
            <a:endParaRPr lang="en-US" altLang="en-US" dirty="0">
              <a:latin typeface="Calibri" pitchFamily="34" charset="0"/>
            </a:endParaRPr>
          </a:p>
        </p:txBody>
      </p:sp>
      <p:pic>
        <p:nvPicPr>
          <p:cNvPr id="1029" name="Picture 13" descr="accellera-logo-poster.png"/>
          <p:cNvPicPr>
            <a:picLocks noChangeAspect="1"/>
          </p:cNvPicPr>
          <p:nvPr userDrawn="1"/>
        </p:nvPicPr>
        <p:blipFill>
          <a:blip r:embed="rId3" cstate="print"/>
          <a:srcRect/>
          <a:stretch>
            <a:fillRect/>
          </a:stretch>
        </p:blipFill>
        <p:spPr bwMode="auto">
          <a:xfrm>
            <a:off x="1006158" y="1645761"/>
            <a:ext cx="5529262" cy="3063875"/>
          </a:xfrm>
          <a:prstGeom prst="rect">
            <a:avLst/>
          </a:prstGeom>
          <a:noFill/>
          <a:ln w="9525">
            <a:noFill/>
            <a:miter lim="800000"/>
            <a:headEnd/>
            <a:tailEnd/>
          </a:ln>
        </p:spPr>
      </p:pic>
      <p:sp>
        <p:nvSpPr>
          <p:cNvPr id="1030" name="Rectangle 33"/>
          <p:cNvSpPr>
            <a:spLocks noChangeArrowheads="1"/>
          </p:cNvSpPr>
          <p:nvPr userDrawn="1"/>
        </p:nvSpPr>
        <p:spPr bwMode="auto">
          <a:xfrm>
            <a:off x="635000" y="16816388"/>
            <a:ext cx="29005213" cy="10169525"/>
          </a:xfrm>
          <a:prstGeom prst="roundRect">
            <a:avLst>
              <a:gd name="adj" fmla="val 1449"/>
            </a:avLst>
          </a:prstGeom>
          <a:solidFill>
            <a:schemeClr val="bg1"/>
          </a:solidFill>
          <a:ln w="53975">
            <a:solidFill>
              <a:schemeClr val="tx2"/>
            </a:solidFill>
            <a:miter lim="800000"/>
            <a:headEnd/>
            <a:tailEnd/>
          </a:ln>
        </p:spPr>
        <p:txBody>
          <a:bodyPr wrap="none" lIns="89551" tIns="44774" rIns="89551" bIns="44774" anchor="ctr"/>
          <a:lstStyle/>
          <a:p>
            <a:endParaRPr lang="en-US" altLang="en-US" dirty="0">
              <a:latin typeface="Calibri" pitchFamily="34" charset="0"/>
            </a:endParaRPr>
          </a:p>
        </p:txBody>
      </p:sp>
      <p:sp>
        <p:nvSpPr>
          <p:cNvPr id="1031" name="Rectangle 33"/>
          <p:cNvSpPr>
            <a:spLocks noChangeArrowheads="1"/>
          </p:cNvSpPr>
          <p:nvPr userDrawn="1"/>
        </p:nvSpPr>
        <p:spPr bwMode="auto">
          <a:xfrm>
            <a:off x="635000" y="27611388"/>
            <a:ext cx="29005213" cy="10221912"/>
          </a:xfrm>
          <a:prstGeom prst="roundRect">
            <a:avLst>
              <a:gd name="adj" fmla="val 1449"/>
            </a:avLst>
          </a:prstGeom>
          <a:solidFill>
            <a:schemeClr val="bg1"/>
          </a:solidFill>
          <a:ln w="53975">
            <a:solidFill>
              <a:schemeClr val="tx2"/>
            </a:solidFill>
            <a:miter lim="800000"/>
            <a:headEnd/>
            <a:tailEnd/>
          </a:ln>
        </p:spPr>
        <p:txBody>
          <a:bodyPr wrap="none" lIns="89551" tIns="44774" rIns="89551" bIns="44774" anchor="ctr"/>
          <a:lstStyle/>
          <a:p>
            <a:endParaRPr lang="en-US" altLang="en-US" dirty="0">
              <a:latin typeface="Calibri" pitchFamily="34" charset="0"/>
            </a:endParaRPr>
          </a:p>
        </p:txBody>
      </p:sp>
      <p:pic>
        <p:nvPicPr>
          <p:cNvPr id="3" name="Picture 2" descr="Logo&#10;&#10;Description automatically generated with medium confidence">
            <a:extLst>
              <a:ext uri="{FF2B5EF4-FFF2-40B4-BE49-F238E27FC236}">
                <a16:creationId xmlns:a16="http://schemas.microsoft.com/office/drawing/2014/main" id="{9CE8BFFA-17D3-4DF2-B40B-C49C0E6EE7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09016" y="1302816"/>
            <a:ext cx="6260039" cy="3749764"/>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4297363" rtl="0" eaLnBrk="0" fontAlgn="base" hangingPunct="0">
        <a:spcBef>
          <a:spcPct val="0"/>
        </a:spcBef>
        <a:spcAft>
          <a:spcPct val="0"/>
        </a:spcAft>
        <a:defRPr sz="8500" kern="1200">
          <a:solidFill>
            <a:schemeClr val="bg1"/>
          </a:solidFill>
          <a:latin typeface="Trebuchet MS" pitchFamily="34" charset="0"/>
          <a:ea typeface="+mj-ea"/>
          <a:cs typeface="+mj-cs"/>
        </a:defRPr>
      </a:lvl1pPr>
      <a:lvl2pPr algn="ctr" defTabSz="4297363" rtl="0" eaLnBrk="0" fontAlgn="base" hangingPunct="0">
        <a:spcBef>
          <a:spcPct val="0"/>
        </a:spcBef>
        <a:spcAft>
          <a:spcPct val="0"/>
        </a:spcAft>
        <a:defRPr sz="8500">
          <a:solidFill>
            <a:schemeClr val="bg1"/>
          </a:solidFill>
          <a:latin typeface="Trebuchet MS" pitchFamily="34" charset="0"/>
        </a:defRPr>
      </a:lvl2pPr>
      <a:lvl3pPr algn="ctr" defTabSz="4297363" rtl="0" eaLnBrk="0" fontAlgn="base" hangingPunct="0">
        <a:spcBef>
          <a:spcPct val="0"/>
        </a:spcBef>
        <a:spcAft>
          <a:spcPct val="0"/>
        </a:spcAft>
        <a:defRPr sz="8500">
          <a:solidFill>
            <a:schemeClr val="bg1"/>
          </a:solidFill>
          <a:latin typeface="Trebuchet MS" pitchFamily="34" charset="0"/>
        </a:defRPr>
      </a:lvl3pPr>
      <a:lvl4pPr algn="ctr" defTabSz="4297363" rtl="0" eaLnBrk="0" fontAlgn="base" hangingPunct="0">
        <a:spcBef>
          <a:spcPct val="0"/>
        </a:spcBef>
        <a:spcAft>
          <a:spcPct val="0"/>
        </a:spcAft>
        <a:defRPr sz="8500">
          <a:solidFill>
            <a:schemeClr val="bg1"/>
          </a:solidFill>
          <a:latin typeface="Trebuchet MS" pitchFamily="34" charset="0"/>
        </a:defRPr>
      </a:lvl4pPr>
      <a:lvl5pPr algn="ctr" defTabSz="4297363" rtl="0" eaLnBrk="0" fontAlgn="base" hangingPunct="0">
        <a:spcBef>
          <a:spcPct val="0"/>
        </a:spcBef>
        <a:spcAft>
          <a:spcPct val="0"/>
        </a:spcAft>
        <a:defRPr sz="8500">
          <a:solidFill>
            <a:schemeClr val="bg1"/>
          </a:solidFill>
          <a:latin typeface="Trebuchet MS" pitchFamily="34" charset="0"/>
        </a:defRPr>
      </a:lvl5pPr>
      <a:lvl6pPr marL="457200" algn="ctr" defTabSz="4297363" rtl="0" fontAlgn="base">
        <a:spcBef>
          <a:spcPct val="0"/>
        </a:spcBef>
        <a:spcAft>
          <a:spcPct val="0"/>
        </a:spcAft>
        <a:defRPr sz="8500">
          <a:solidFill>
            <a:schemeClr val="bg1"/>
          </a:solidFill>
          <a:latin typeface="Trebuchet MS" pitchFamily="34" charset="0"/>
        </a:defRPr>
      </a:lvl6pPr>
      <a:lvl7pPr marL="914400" algn="ctr" defTabSz="4297363" rtl="0" fontAlgn="base">
        <a:spcBef>
          <a:spcPct val="0"/>
        </a:spcBef>
        <a:spcAft>
          <a:spcPct val="0"/>
        </a:spcAft>
        <a:defRPr sz="8500">
          <a:solidFill>
            <a:schemeClr val="bg1"/>
          </a:solidFill>
          <a:latin typeface="Trebuchet MS" pitchFamily="34" charset="0"/>
        </a:defRPr>
      </a:lvl7pPr>
      <a:lvl8pPr marL="1371600" algn="ctr" defTabSz="4297363" rtl="0" fontAlgn="base">
        <a:spcBef>
          <a:spcPct val="0"/>
        </a:spcBef>
        <a:spcAft>
          <a:spcPct val="0"/>
        </a:spcAft>
        <a:defRPr sz="8500">
          <a:solidFill>
            <a:schemeClr val="bg1"/>
          </a:solidFill>
          <a:latin typeface="Trebuchet MS" pitchFamily="34" charset="0"/>
        </a:defRPr>
      </a:lvl8pPr>
      <a:lvl9pPr marL="1828800" algn="ctr" defTabSz="4297363" rtl="0" fontAlgn="base">
        <a:spcBef>
          <a:spcPct val="0"/>
        </a:spcBef>
        <a:spcAft>
          <a:spcPct val="0"/>
        </a:spcAft>
        <a:defRPr sz="8500">
          <a:solidFill>
            <a:schemeClr val="bg1"/>
          </a:solidFill>
          <a:latin typeface="Trebuchet MS" pitchFamily="34" charset="0"/>
        </a:defRPr>
      </a:lvl9pPr>
    </p:titleStyle>
    <p:bodyStyle>
      <a:lvl1pPr marL="1611313" indent="-1611313" algn="l" defTabSz="4297363" rtl="0" eaLnBrk="0" fontAlgn="base" hangingPunct="0">
        <a:spcBef>
          <a:spcPct val="20000"/>
        </a:spcBef>
        <a:spcAft>
          <a:spcPct val="0"/>
        </a:spcAft>
        <a:buFont typeface="Arial" charset="0"/>
        <a:buChar char="•"/>
        <a:defRPr sz="15100" kern="1200">
          <a:solidFill>
            <a:schemeClr val="tx1"/>
          </a:solidFill>
          <a:latin typeface="+mn-lt"/>
          <a:ea typeface="+mn-ea"/>
          <a:cs typeface="+mn-cs"/>
        </a:defRPr>
      </a:lvl1pPr>
      <a:lvl2pPr marL="3490913" indent="-1343025" algn="l" defTabSz="4297363" rtl="0" eaLnBrk="0" fontAlgn="base" hangingPunct="0">
        <a:spcBef>
          <a:spcPct val="20000"/>
        </a:spcBef>
        <a:spcAft>
          <a:spcPct val="0"/>
        </a:spcAft>
        <a:buFont typeface="Arial" charset="0"/>
        <a:buChar char="–"/>
        <a:defRPr sz="13300" kern="1200">
          <a:solidFill>
            <a:schemeClr val="tx1"/>
          </a:solidFill>
          <a:latin typeface="+mn-lt"/>
          <a:ea typeface="+mn-ea"/>
          <a:cs typeface="+mn-cs"/>
        </a:defRPr>
      </a:lvl2pPr>
      <a:lvl3pPr marL="5372100" indent="-1073150" algn="l" defTabSz="4297363" rtl="0" eaLnBrk="0" fontAlgn="base" hangingPunct="0">
        <a:spcBef>
          <a:spcPct val="20000"/>
        </a:spcBef>
        <a:spcAft>
          <a:spcPct val="0"/>
        </a:spcAft>
        <a:buFont typeface="Arial" charset="0"/>
        <a:buChar char="•"/>
        <a:defRPr sz="11300" kern="1200">
          <a:solidFill>
            <a:schemeClr val="tx1"/>
          </a:solidFill>
          <a:latin typeface="+mn-lt"/>
          <a:ea typeface="+mn-ea"/>
          <a:cs typeface="+mn-cs"/>
        </a:defRPr>
      </a:lvl3pPr>
      <a:lvl4pPr marL="7521575" indent="-1073150" algn="l" defTabSz="4297363" rtl="0" eaLnBrk="0" fontAlgn="base" hangingPunct="0">
        <a:spcBef>
          <a:spcPct val="20000"/>
        </a:spcBef>
        <a:spcAft>
          <a:spcPct val="0"/>
        </a:spcAft>
        <a:buFont typeface="Arial" charset="0"/>
        <a:buChar char="–"/>
        <a:defRPr sz="9500" kern="1200">
          <a:solidFill>
            <a:schemeClr val="tx1"/>
          </a:solidFill>
          <a:latin typeface="+mn-lt"/>
          <a:ea typeface="+mn-ea"/>
          <a:cs typeface="+mn-cs"/>
        </a:defRPr>
      </a:lvl4pPr>
      <a:lvl5pPr marL="9671050" indent="-1073150" algn="l" defTabSz="4297363" rtl="0" eaLnBrk="0" fontAlgn="base" hangingPunct="0">
        <a:spcBef>
          <a:spcPct val="20000"/>
        </a:spcBef>
        <a:spcAft>
          <a:spcPct val="0"/>
        </a:spcAft>
        <a:buFont typeface="Arial"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hyperlink" Target="mailto:manish.bhati@siemens.com" TargetMode="External"/><Relationship Id="rId21" Type="http://schemas.openxmlformats.org/officeDocument/2006/relationships/image" Target="../media/image18.sv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4.sv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svg"/><Relationship Id="rId24" Type="http://schemas.openxmlformats.org/officeDocument/2006/relationships/image" Target="../media/image21.png"/><Relationship Id="rId5" Type="http://schemas.openxmlformats.org/officeDocument/2006/relationships/hyperlink" Target="mailto:inayat.ali@nxp.com" TargetMode="External"/><Relationship Id="rId15" Type="http://schemas.openxmlformats.org/officeDocument/2006/relationships/image" Target="../media/image12.svg"/><Relationship Id="rId23" Type="http://schemas.openxmlformats.org/officeDocument/2006/relationships/image" Target="../media/image20.svg"/><Relationship Id="rId10" Type="http://schemas.openxmlformats.org/officeDocument/2006/relationships/image" Target="../media/image7.png"/><Relationship Id="rId19" Type="http://schemas.openxmlformats.org/officeDocument/2006/relationships/image" Target="../media/image16.svg"/><Relationship Id="rId4" Type="http://schemas.openxmlformats.org/officeDocument/2006/relationships/hyperlink" Target="mailto:rajagopal.anantharaman@siemens.com" TargetMode="External"/><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 Placeholder 266">
            <a:extLst>
              <a:ext uri="{FF2B5EF4-FFF2-40B4-BE49-F238E27FC236}">
                <a16:creationId xmlns:a16="http://schemas.microsoft.com/office/drawing/2014/main" id="{BC6A51DF-F61B-44A3-AEB5-23EA3D04510B}"/>
              </a:ext>
            </a:extLst>
          </p:cNvPr>
          <p:cNvSpPr>
            <a:spLocks noGrp="1"/>
          </p:cNvSpPr>
          <p:nvPr>
            <p:ph type="body" sz="quarter" idx="10"/>
          </p:nvPr>
        </p:nvSpPr>
        <p:spPr>
          <a:xfrm>
            <a:off x="623691" y="6925562"/>
            <a:ext cx="14299153" cy="9759290"/>
          </a:xfrm>
        </p:spPr>
        <p:txBody>
          <a:bodyPr/>
          <a:lstStyle/>
          <a:p>
            <a:pPr algn="just"/>
            <a:r>
              <a:rPr lang="en-IN" dirty="0">
                <a:effectLst/>
                <a:ea typeface="Calibri" panose="020F0502020204030204" pitchFamily="34" charset="0"/>
                <a:cs typeface="Times New Roman" panose="02020603050405020304" pitchFamily="18" charset="0"/>
              </a:rPr>
              <a:t>Complex SoCs, like designs from automobile or aerospace industry, not only involve multiple clock domains, but even more complex reset architectures leading to many RDC domains. Resets are important part of any design as these lead a design to a known state. Designs involving functional safety may have many independent reset signals which may be used to reset selectively a part of the design, while rest of the design may be in the functional mode. This will lead to interactions between reset signals and data signals across reset domain boundaries. RDC signals can lead to </a:t>
            </a:r>
            <a:r>
              <a:rPr lang="en-IN" dirty="0">
                <a:cs typeface="Times New Roman" panose="02020603050405020304" pitchFamily="18" charset="0"/>
              </a:rPr>
              <a:t>functional issues and thus should be caught early in the design cycle.</a:t>
            </a:r>
          </a:p>
          <a:p>
            <a:pPr algn="just"/>
            <a:r>
              <a:rPr lang="en-IN" dirty="0">
                <a:cs typeface="Times New Roman" panose="02020603050405020304" pitchFamily="18" charset="0"/>
              </a:rPr>
              <a:t>Static verification tools often come with standard methodologies and goals for RDC verification. But improper constraints, assumptions and configurations in RDC analysis can lead to huge number of violations which are nothing but noise in the static analysis. For false violations verification engineers apply waivers. This adds to another burden of waiver management. It is often desired that the tools should have a methodology which has an automated data analysis or machine learning solution which can detect the issues in the setup and give corrective suggestions to verification engineers to eliminate noise.</a:t>
            </a:r>
          </a:p>
          <a:p>
            <a:pPr algn="just"/>
            <a:r>
              <a:rPr lang="en-IN" dirty="0">
                <a:cs typeface="Times New Roman" panose="02020603050405020304" pitchFamily="18" charset="0"/>
              </a:rPr>
              <a:t>This paper investigates on how machine learning/data analytic algorithms can significantly lower the noise. This paper also tries to uncover a methodology for root cause analysis by employing some intelligent data analytics and machine learning features which the static analysis tools should employ.</a:t>
            </a:r>
          </a:p>
          <a:p>
            <a:endParaRPr lang="en-US" dirty="0"/>
          </a:p>
        </p:txBody>
      </p:sp>
      <p:sp>
        <p:nvSpPr>
          <p:cNvPr id="33" name="Text Placeholder 32"/>
          <p:cNvSpPr>
            <a:spLocks noGrp="1"/>
          </p:cNvSpPr>
          <p:nvPr>
            <p:ph type="body" sz="quarter" idx="11"/>
          </p:nvPr>
        </p:nvSpPr>
        <p:spPr/>
        <p:txBody>
          <a:bodyPr/>
          <a:lstStyle/>
          <a:p>
            <a:r>
              <a:rPr lang="en-GB" dirty="0"/>
              <a:t>Introduction</a:t>
            </a:r>
          </a:p>
        </p:txBody>
      </p:sp>
      <p:sp>
        <p:nvSpPr>
          <p:cNvPr id="34" name="Text Placeholder 33"/>
          <p:cNvSpPr>
            <a:spLocks noGrp="1"/>
          </p:cNvSpPr>
          <p:nvPr>
            <p:ph type="body" sz="quarter" idx="20"/>
          </p:nvPr>
        </p:nvSpPr>
        <p:spPr/>
        <p:txBody>
          <a:bodyPr/>
          <a:lstStyle/>
          <a:p>
            <a:r>
              <a:rPr lang="en-US" dirty="0"/>
              <a:t>Machine learning and Data Mining </a:t>
            </a:r>
          </a:p>
        </p:txBody>
      </p:sp>
      <p:sp>
        <p:nvSpPr>
          <p:cNvPr id="35" name="Text Placeholder 34"/>
          <p:cNvSpPr>
            <a:spLocks noGrp="1"/>
          </p:cNvSpPr>
          <p:nvPr>
            <p:ph type="body" sz="quarter" idx="25"/>
          </p:nvPr>
        </p:nvSpPr>
        <p:spPr/>
        <p:txBody>
          <a:bodyPr/>
          <a:lstStyle/>
          <a:p>
            <a:r>
              <a:rPr lang="en-US" dirty="0"/>
              <a:t>Challenges</a:t>
            </a:r>
          </a:p>
        </p:txBody>
      </p:sp>
      <p:sp>
        <p:nvSpPr>
          <p:cNvPr id="37" name="Text Placeholder 36"/>
          <p:cNvSpPr>
            <a:spLocks noGrp="1"/>
          </p:cNvSpPr>
          <p:nvPr>
            <p:ph type="body" sz="quarter" idx="27"/>
          </p:nvPr>
        </p:nvSpPr>
        <p:spPr/>
        <p:txBody>
          <a:bodyPr/>
          <a:lstStyle/>
          <a:p>
            <a:r>
              <a:rPr lang="nl-NL" dirty="0"/>
              <a:t>Improvements after tool suggestion</a:t>
            </a:r>
            <a:endParaRPr lang="en-US" dirty="0"/>
          </a:p>
        </p:txBody>
      </p:sp>
      <p:sp>
        <p:nvSpPr>
          <p:cNvPr id="269" name="Text Placeholder 268">
            <a:extLst>
              <a:ext uri="{FF2B5EF4-FFF2-40B4-BE49-F238E27FC236}">
                <a16:creationId xmlns:a16="http://schemas.microsoft.com/office/drawing/2014/main" id="{EFA6D686-ABE0-4ADD-821D-C966B83595AE}"/>
              </a:ext>
            </a:extLst>
          </p:cNvPr>
          <p:cNvSpPr>
            <a:spLocks noGrp="1"/>
          </p:cNvSpPr>
          <p:nvPr>
            <p:ph type="body" sz="quarter" idx="28"/>
          </p:nvPr>
        </p:nvSpPr>
        <p:spPr>
          <a:xfrm>
            <a:off x="15347853" y="17802858"/>
            <a:ext cx="14289232" cy="1313901"/>
          </a:xfrm>
        </p:spPr>
        <p:txBody>
          <a:bodyPr/>
          <a:lstStyle/>
          <a:p>
            <a:r>
              <a:rPr lang="en-US" dirty="0"/>
              <a:t>Following data shows results after applying tool* suggestions by analyzing various root causes.</a:t>
            </a:r>
          </a:p>
        </p:txBody>
      </p:sp>
      <p:sp>
        <p:nvSpPr>
          <p:cNvPr id="270" name="Text Placeholder 269">
            <a:extLst>
              <a:ext uri="{FF2B5EF4-FFF2-40B4-BE49-F238E27FC236}">
                <a16:creationId xmlns:a16="http://schemas.microsoft.com/office/drawing/2014/main" id="{24E67FAD-2EC9-4452-953C-16270FE232E9}"/>
              </a:ext>
            </a:extLst>
          </p:cNvPr>
          <p:cNvSpPr>
            <a:spLocks noGrp="1"/>
          </p:cNvSpPr>
          <p:nvPr>
            <p:ph type="body" sz="quarter" idx="96"/>
          </p:nvPr>
        </p:nvSpPr>
        <p:spPr>
          <a:xfrm>
            <a:off x="610652" y="17624328"/>
            <a:ext cx="14291355" cy="2175675"/>
          </a:xfrm>
        </p:spPr>
        <p:txBody>
          <a:bodyPr/>
          <a:lstStyle/>
          <a:p>
            <a:pPr algn="just"/>
            <a:r>
              <a:rPr lang="en-US" dirty="0"/>
              <a:t>The data mining and ML aspect of RDC analysis helps in identifying correct constraints and improve the RDC setup leading to better quality of RDC results. Table below depicts some non-trivial constraints used during RDC analysis and some ML recommendations given by the tool. </a:t>
            </a:r>
          </a:p>
        </p:txBody>
      </p:sp>
      <p:sp>
        <p:nvSpPr>
          <p:cNvPr id="41" name="Text Placeholder 40"/>
          <p:cNvSpPr>
            <a:spLocks noGrp="1"/>
          </p:cNvSpPr>
          <p:nvPr>
            <p:ph type="body" sz="quarter" idx="151"/>
          </p:nvPr>
        </p:nvSpPr>
        <p:spPr>
          <a:xfrm>
            <a:off x="7235743" y="3266281"/>
            <a:ext cx="15156028" cy="1958583"/>
          </a:xfrm>
        </p:spPr>
        <p:txBody>
          <a:bodyPr/>
          <a:lstStyle/>
          <a:p>
            <a:pPr algn="ctr">
              <a:lnSpc>
                <a:spcPct val="107000"/>
              </a:lnSpc>
              <a:spcAft>
                <a:spcPts val="800"/>
              </a:spcAft>
            </a:pPr>
            <a:r>
              <a:rPr lang="en-IN" sz="3200" dirty="0"/>
              <a:t>Siemens EDA, </a:t>
            </a:r>
            <a:r>
              <a:rPr lang="en-IN" sz="3200" dirty="0">
                <a:hlinkClick r:id="rId3">
                  <a:extLst>
                    <a:ext uri="{A12FA001-AC4F-418D-AE19-62706E023703}">
                      <ahyp:hlinkClr xmlns:ahyp="http://schemas.microsoft.com/office/drawing/2018/hyperlinkcolor" val="tx"/>
                    </a:ext>
                  </a:extLst>
                </a:hlinkClick>
              </a:rPr>
              <a:t>manish.bhati@siemens.com</a:t>
            </a:r>
            <a:endParaRPr lang="en-IN" sz="3200" dirty="0"/>
          </a:p>
          <a:p>
            <a:pPr algn="ctr">
              <a:lnSpc>
                <a:spcPct val="107000"/>
              </a:lnSpc>
              <a:spcAft>
                <a:spcPts val="800"/>
              </a:spcAft>
            </a:pPr>
            <a:r>
              <a:rPr lang="en-IN" sz="3200" dirty="0"/>
              <a:t>Siemens EDA, </a:t>
            </a:r>
            <a:r>
              <a:rPr lang="en-IN" sz="3200" dirty="0">
                <a:hlinkClick r:id="rId4">
                  <a:extLst>
                    <a:ext uri="{A12FA001-AC4F-418D-AE19-62706E023703}">
                      <ahyp:hlinkClr xmlns:ahyp="http://schemas.microsoft.com/office/drawing/2018/hyperlinkcolor" val="tx"/>
                    </a:ext>
                  </a:extLst>
                </a:hlinkClick>
              </a:rPr>
              <a:t>rajagopal.anantharaman@siemens.com</a:t>
            </a:r>
            <a:endParaRPr lang="en-IN" sz="3200" dirty="0"/>
          </a:p>
          <a:p>
            <a:r>
              <a:rPr lang="en-IN" sz="3200" dirty="0"/>
              <a:t>NXP Semiconductors, </a:t>
            </a:r>
            <a:r>
              <a:rPr lang="en-IN" sz="3200" dirty="0">
                <a:hlinkClick r:id="rId5">
                  <a:extLst>
                    <a:ext uri="{A12FA001-AC4F-418D-AE19-62706E023703}">
                      <ahyp:hlinkClr xmlns:ahyp="http://schemas.microsoft.com/office/drawing/2018/hyperlinkcolor" val="tx"/>
                    </a:ext>
                  </a:extLst>
                </a:hlinkClick>
              </a:rPr>
              <a:t>inayat.ali@nxp.com</a:t>
            </a:r>
            <a:endParaRPr lang="en-US" sz="3200" dirty="0"/>
          </a:p>
        </p:txBody>
      </p:sp>
      <p:sp>
        <p:nvSpPr>
          <p:cNvPr id="42" name="Text Placeholder 41"/>
          <p:cNvSpPr>
            <a:spLocks noGrp="1"/>
          </p:cNvSpPr>
          <p:nvPr>
            <p:ph type="body" sz="quarter" idx="153"/>
          </p:nvPr>
        </p:nvSpPr>
        <p:spPr/>
        <p:txBody>
          <a:bodyPr>
            <a:normAutofit fontScale="92500"/>
          </a:bodyPr>
          <a:lstStyle/>
          <a:p>
            <a:r>
              <a:rPr lang="en-US" sz="5400" dirty="0"/>
              <a:t>Efficient methodology to uncover common root causes for RDC violations using intelligent data analytics</a:t>
            </a:r>
          </a:p>
        </p:txBody>
      </p:sp>
      <p:sp>
        <p:nvSpPr>
          <p:cNvPr id="271" name="Text Placeholder 270">
            <a:extLst>
              <a:ext uri="{FF2B5EF4-FFF2-40B4-BE49-F238E27FC236}">
                <a16:creationId xmlns:a16="http://schemas.microsoft.com/office/drawing/2014/main" id="{1E54C0B2-98BC-4D63-A34F-E0367D9D746B}"/>
              </a:ext>
            </a:extLst>
          </p:cNvPr>
          <p:cNvSpPr>
            <a:spLocks noGrp="1"/>
          </p:cNvSpPr>
          <p:nvPr>
            <p:ph type="body" sz="quarter" idx="154"/>
          </p:nvPr>
        </p:nvSpPr>
        <p:spPr>
          <a:xfrm>
            <a:off x="1372899" y="39167139"/>
            <a:ext cx="27753987" cy="2678958"/>
          </a:xfrm>
        </p:spPr>
        <p:txBody>
          <a:bodyPr/>
          <a:lstStyle/>
          <a:p>
            <a:pPr marL="342900" lvl="0" indent="-342900" algn="just">
              <a:buSzPts val="1000"/>
              <a:buFont typeface="+mj-lt"/>
              <a:buAutoNum type="arabicPeriod"/>
            </a:pPr>
            <a:r>
              <a:rPr lang="en-IN" sz="2800" dirty="0">
                <a:latin typeface="Trebuchet MS" pitchFamily="34" charset="0"/>
              </a:rPr>
              <a:t>Arpita Agarwal, Inayat Ali, </a:t>
            </a:r>
            <a:r>
              <a:rPr lang="en-IN" sz="2800" dirty="0" err="1">
                <a:latin typeface="Trebuchet MS" pitchFamily="34" charset="0"/>
              </a:rPr>
              <a:t>Manjunatha</a:t>
            </a:r>
            <a:r>
              <a:rPr lang="en-IN" sz="2800" dirty="0">
                <a:latin typeface="Trebuchet MS" pitchFamily="34" charset="0"/>
              </a:rPr>
              <a:t> Srinivas, Kurt Takara, Abdul Moyeen, Leveraging Superior Data Analytic Techniques to Achieve Faster Clock Domain Crossing Verification Closure, DVCON India 2022</a:t>
            </a:r>
          </a:p>
          <a:p>
            <a:pPr marL="342900" lvl="0" indent="-342900" algn="just">
              <a:buSzPts val="1000"/>
              <a:buFont typeface="+mj-lt"/>
              <a:buAutoNum type="arabicPeriod"/>
            </a:pPr>
            <a:r>
              <a:rPr lang="en-IN" sz="2800" dirty="0">
                <a:latin typeface="Trebuchet MS" pitchFamily="34" charset="0"/>
              </a:rPr>
              <a:t>Inayat Ali, Abdul Moyeen, Mentor, Manish Bhati, </a:t>
            </a:r>
            <a:r>
              <a:rPr lang="en-IN" sz="2800" dirty="0" err="1">
                <a:latin typeface="Trebuchet MS" pitchFamily="34" charset="0"/>
              </a:rPr>
              <a:t>Manjunatha</a:t>
            </a:r>
            <a:r>
              <a:rPr lang="en-IN" sz="2800" dirty="0">
                <a:latin typeface="Trebuchet MS" pitchFamily="34" charset="0"/>
              </a:rPr>
              <a:t> Srinivas, Bringing Reset Domains and Power Domains Together – Confronting Issues Due to UPF Instrumentation</a:t>
            </a:r>
          </a:p>
          <a:p>
            <a:endParaRPr lang="en-US" dirty="0"/>
          </a:p>
        </p:txBody>
      </p:sp>
      <p:sp>
        <p:nvSpPr>
          <p:cNvPr id="44" name="Text Placeholder 43"/>
          <p:cNvSpPr>
            <a:spLocks noGrp="1"/>
          </p:cNvSpPr>
          <p:nvPr>
            <p:ph type="body" sz="quarter" idx="156"/>
          </p:nvPr>
        </p:nvSpPr>
        <p:spPr/>
        <p:txBody>
          <a:bodyPr/>
          <a:lstStyle/>
          <a:p>
            <a:r>
              <a:rPr lang="nl-NL" dirty="0"/>
              <a:t>Proposed Methodology</a:t>
            </a:r>
            <a:endParaRPr lang="en-US" dirty="0"/>
          </a:p>
        </p:txBody>
      </p:sp>
      <p:sp>
        <p:nvSpPr>
          <p:cNvPr id="45" name="Text Placeholder 44"/>
          <p:cNvSpPr>
            <a:spLocks noGrp="1"/>
          </p:cNvSpPr>
          <p:nvPr>
            <p:ph type="body" sz="quarter" idx="157"/>
          </p:nvPr>
        </p:nvSpPr>
        <p:spPr/>
        <p:txBody>
          <a:bodyPr/>
          <a:lstStyle/>
          <a:p>
            <a:r>
              <a:rPr lang="nl-NL"/>
              <a:t>Conclusion</a:t>
            </a:r>
            <a:endParaRPr lang="en-US" dirty="0"/>
          </a:p>
        </p:txBody>
      </p:sp>
      <p:sp>
        <p:nvSpPr>
          <p:cNvPr id="272" name="Text Placeholder 271">
            <a:extLst>
              <a:ext uri="{FF2B5EF4-FFF2-40B4-BE49-F238E27FC236}">
                <a16:creationId xmlns:a16="http://schemas.microsoft.com/office/drawing/2014/main" id="{6C3BD757-8D37-46FE-8C88-AA7D76F0A593}"/>
              </a:ext>
            </a:extLst>
          </p:cNvPr>
          <p:cNvSpPr>
            <a:spLocks noGrp="1"/>
          </p:cNvSpPr>
          <p:nvPr>
            <p:ph type="body" sz="quarter" idx="158"/>
          </p:nvPr>
        </p:nvSpPr>
        <p:spPr>
          <a:xfrm>
            <a:off x="15347853" y="28698871"/>
            <a:ext cx="14289232" cy="4933353"/>
          </a:xfrm>
        </p:spPr>
        <p:txBody>
          <a:bodyPr/>
          <a:lstStyle/>
          <a:p>
            <a:pPr algn="just"/>
            <a:r>
              <a:rPr lang="en-US" dirty="0"/>
              <a:t>Machine learning is imperative now in almost all engineering flows. Design and verification engineers had worked hard in analyzing over pessimistic static analysis results. This leads to lot of waivers and a waiver migration overhead. Also chances of a bug escaping cannot be ruled out. Machine learning and data analytics capabilities help engineers focus on real issues as the result is less noisy and constraints are applied properly.</a:t>
            </a:r>
          </a:p>
          <a:p>
            <a:endParaRPr lang="en-US" dirty="0"/>
          </a:p>
          <a:p>
            <a:pPr algn="just"/>
            <a:r>
              <a:rPr lang="en-US" dirty="0"/>
              <a:t>We have proposed a methodology which incorporates ML/Data Analytics results along with RDC analysis results. This helps engineer to fine tune the constraints and have less noisy and accurate results.</a:t>
            </a:r>
          </a:p>
        </p:txBody>
      </p:sp>
      <p:sp>
        <p:nvSpPr>
          <p:cNvPr id="273" name="Text Placeholder 272">
            <a:extLst>
              <a:ext uri="{FF2B5EF4-FFF2-40B4-BE49-F238E27FC236}">
                <a16:creationId xmlns:a16="http://schemas.microsoft.com/office/drawing/2014/main" id="{9F90BCF8-4499-43C1-97BF-B600B9351390}"/>
              </a:ext>
            </a:extLst>
          </p:cNvPr>
          <p:cNvSpPr>
            <a:spLocks noGrp="1"/>
          </p:cNvSpPr>
          <p:nvPr>
            <p:ph type="body" sz="quarter" idx="159"/>
          </p:nvPr>
        </p:nvSpPr>
        <p:spPr>
          <a:xfrm>
            <a:off x="623691" y="28678155"/>
            <a:ext cx="14300387" cy="4330111"/>
          </a:xfrm>
        </p:spPr>
        <p:txBody>
          <a:bodyPr/>
          <a:lstStyle/>
          <a:p>
            <a:pPr algn="just"/>
            <a:r>
              <a:rPr lang="en-US" dirty="0"/>
              <a:t>We propose a methodology which includes constraint suggestions given by the tool based on various machine learning algorithms. For any successful RDC/CDC analysis, it should first have a clean reset and clock tree. The methodology is iterative in a sense that it first gives preference to cleaning reset tree by identifying reset orders and resets in same domain as suggested by ML algorithms. With clean reset tree we next identify any clock and data isolation signals and apply the constraints. The process literately looks for any other suggestions like Tx registers at reset value. Applying these constraints will lead to RDC result with less noise and real RDC issues. See figure below.</a:t>
            </a:r>
          </a:p>
        </p:txBody>
      </p:sp>
      <p:cxnSp>
        <p:nvCxnSpPr>
          <p:cNvPr id="15" name="Straight Connector 14"/>
          <p:cNvCxnSpPr/>
          <p:nvPr/>
        </p:nvCxnSpPr>
        <p:spPr>
          <a:xfrm>
            <a:off x="15136813" y="17210088"/>
            <a:ext cx="0" cy="9440862"/>
          </a:xfrm>
          <a:prstGeom prst="line">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5136813" y="27979688"/>
            <a:ext cx="0" cy="9439275"/>
          </a:xfrm>
          <a:prstGeom prst="line">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5136813" y="6330950"/>
            <a:ext cx="0" cy="9440863"/>
          </a:xfrm>
          <a:prstGeom prst="line">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3" name="Text Placeholder 44">
            <a:extLst>
              <a:ext uri="{FF2B5EF4-FFF2-40B4-BE49-F238E27FC236}">
                <a16:creationId xmlns:a16="http://schemas.microsoft.com/office/drawing/2014/main" id="{749F937F-D152-4278-8DF2-2052C8B15446}"/>
              </a:ext>
            </a:extLst>
          </p:cNvPr>
          <p:cNvSpPr txBox="1">
            <a:spLocks/>
          </p:cNvSpPr>
          <p:nvPr/>
        </p:nvSpPr>
        <p:spPr>
          <a:xfrm>
            <a:off x="8108015" y="38362087"/>
            <a:ext cx="14283756" cy="800265"/>
          </a:xfrm>
          <a:prstGeom prst="rect">
            <a:avLst/>
          </a:prstGeom>
          <a:noFill/>
        </p:spPr>
        <p:txBody>
          <a:bodyPr wrap="square" lIns="89551" tIns="89551" rIns="89551" bIns="89551" anchor="ctr" anchorCtr="0">
            <a:spAutoFit/>
          </a:bodyPr>
          <a:lstStyle>
            <a:lvl1pPr marL="0" indent="0" algn="ctr" defTabSz="4297363" rtl="0" eaLnBrk="0" fontAlgn="base" hangingPunct="0">
              <a:spcBef>
                <a:spcPct val="20000"/>
              </a:spcBef>
              <a:spcAft>
                <a:spcPct val="0"/>
              </a:spcAft>
              <a:buFont typeface="Arial" charset="0"/>
              <a:buNone/>
              <a:defRPr sz="3900" b="1" u="sng" kern="1200" baseline="0">
                <a:solidFill>
                  <a:schemeClr val="accent5">
                    <a:lumMod val="50000"/>
                  </a:schemeClr>
                </a:solidFill>
                <a:latin typeface="+mn-lt"/>
                <a:ea typeface="+mn-ea"/>
                <a:cs typeface="+mn-cs"/>
              </a:defRPr>
            </a:lvl1pPr>
            <a:lvl2pPr marL="3490913" indent="-1343025" algn="l" defTabSz="4297363" rtl="0" eaLnBrk="0" fontAlgn="base" hangingPunct="0">
              <a:spcBef>
                <a:spcPct val="20000"/>
              </a:spcBef>
              <a:spcAft>
                <a:spcPct val="0"/>
              </a:spcAft>
              <a:buFont typeface="Arial" charset="0"/>
              <a:buChar char="–"/>
              <a:defRPr sz="13300" kern="1200">
                <a:solidFill>
                  <a:schemeClr val="tx1"/>
                </a:solidFill>
                <a:latin typeface="+mn-lt"/>
                <a:ea typeface="+mn-ea"/>
                <a:cs typeface="+mn-cs"/>
              </a:defRPr>
            </a:lvl2pPr>
            <a:lvl3pPr marL="5372100" indent="-1073150" algn="l" defTabSz="4297363" rtl="0" eaLnBrk="0" fontAlgn="base" hangingPunct="0">
              <a:spcBef>
                <a:spcPct val="20000"/>
              </a:spcBef>
              <a:spcAft>
                <a:spcPct val="0"/>
              </a:spcAft>
              <a:buFont typeface="Arial" charset="0"/>
              <a:buChar char="•"/>
              <a:defRPr sz="11300" kern="1200">
                <a:solidFill>
                  <a:schemeClr val="tx1"/>
                </a:solidFill>
                <a:latin typeface="+mn-lt"/>
                <a:ea typeface="+mn-ea"/>
                <a:cs typeface="+mn-cs"/>
              </a:defRPr>
            </a:lvl3pPr>
            <a:lvl4pPr marL="7521575" indent="-1073150" algn="l" defTabSz="4297363" rtl="0" eaLnBrk="0" fontAlgn="base" hangingPunct="0">
              <a:spcBef>
                <a:spcPct val="20000"/>
              </a:spcBef>
              <a:spcAft>
                <a:spcPct val="0"/>
              </a:spcAft>
              <a:buFont typeface="Arial" charset="0"/>
              <a:buChar char="–"/>
              <a:defRPr sz="9500" kern="1200">
                <a:solidFill>
                  <a:schemeClr val="tx1"/>
                </a:solidFill>
                <a:latin typeface="+mn-lt"/>
                <a:ea typeface="+mn-ea"/>
                <a:cs typeface="+mn-cs"/>
              </a:defRPr>
            </a:lvl4pPr>
            <a:lvl5pPr marL="9671050" indent="-1073150" algn="l" defTabSz="4297363" rtl="0" eaLnBrk="0" fontAlgn="base" hangingPunct="0">
              <a:spcBef>
                <a:spcPct val="20000"/>
              </a:spcBef>
              <a:spcAft>
                <a:spcPct val="0"/>
              </a:spcAft>
              <a:buFont typeface="Arial"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defTabSz="4298410" eaLnBrk="1" fontAlgn="auto" hangingPunct="1">
              <a:spcAft>
                <a:spcPts val="0"/>
              </a:spcAft>
              <a:buFont typeface="Arial" pitchFamily="34" charset="0"/>
              <a:buNone/>
              <a:defRPr/>
            </a:pPr>
            <a:r>
              <a:rPr lang="nl-NL"/>
              <a:t>REFERENCES</a:t>
            </a:r>
            <a:endParaRPr lang="en-US" dirty="0"/>
          </a:p>
        </p:txBody>
      </p:sp>
      <p:sp>
        <p:nvSpPr>
          <p:cNvPr id="275" name="Text Placeholder 274">
            <a:extLst>
              <a:ext uri="{FF2B5EF4-FFF2-40B4-BE49-F238E27FC236}">
                <a16:creationId xmlns:a16="http://schemas.microsoft.com/office/drawing/2014/main" id="{1F6C2DF7-F837-4365-905A-AC3E47CB29B7}"/>
              </a:ext>
            </a:extLst>
          </p:cNvPr>
          <p:cNvSpPr>
            <a:spLocks noGrp="1"/>
          </p:cNvSpPr>
          <p:nvPr>
            <p:ph type="body" sz="quarter" idx="26"/>
          </p:nvPr>
        </p:nvSpPr>
        <p:spPr>
          <a:xfrm>
            <a:off x="15353328" y="6925562"/>
            <a:ext cx="14287682" cy="3899224"/>
          </a:xfrm>
        </p:spPr>
        <p:txBody>
          <a:bodyPr/>
          <a:lstStyle/>
          <a:p>
            <a:pPr algn="just"/>
            <a:r>
              <a:rPr lang="en-US" dirty="0"/>
              <a:t>RDC issues have common root causes. Designers often see many RDC violations spread across different block hierarchies like IPs, tiles and subsystems. RDC analysis efforts increase when these blocks are further integrated at SoC level. Designers see  millions of violations and often rely on waivers for false violations. Its often found that many violations have common root causes as the crossings are governed by common signals controlling various RDC crossings. Figure below show some of the various categories of RDC violations identified by the static analysis tools. These can be classified as RDC which can happen on </a:t>
            </a:r>
            <a:r>
              <a:rPr lang="en-US" dirty="0" err="1"/>
              <a:t>datapath</a:t>
            </a:r>
            <a:r>
              <a:rPr lang="en-US" dirty="0"/>
              <a:t>, </a:t>
            </a:r>
            <a:r>
              <a:rPr lang="en-US" dirty="0" err="1"/>
              <a:t>clockpath</a:t>
            </a:r>
            <a:r>
              <a:rPr lang="en-US" dirty="0"/>
              <a:t> and </a:t>
            </a:r>
            <a:r>
              <a:rPr lang="en-US" dirty="0" err="1"/>
              <a:t>resetpath</a:t>
            </a:r>
            <a:r>
              <a:rPr lang="en-US" dirty="0"/>
              <a:t>.</a:t>
            </a:r>
          </a:p>
        </p:txBody>
      </p:sp>
      <p:graphicFrame>
        <p:nvGraphicFramePr>
          <p:cNvPr id="274" name="Table 273">
            <a:extLst>
              <a:ext uri="{FF2B5EF4-FFF2-40B4-BE49-F238E27FC236}">
                <a16:creationId xmlns:a16="http://schemas.microsoft.com/office/drawing/2014/main" id="{C7A69A58-FF5F-69C5-4288-D2A36B8AA3B4}"/>
              </a:ext>
            </a:extLst>
          </p:cNvPr>
          <p:cNvGraphicFramePr>
            <a:graphicFrameLocks noGrp="1"/>
          </p:cNvGraphicFramePr>
          <p:nvPr>
            <p:extLst>
              <p:ext uri="{D42A27DB-BD31-4B8C-83A1-F6EECF244321}">
                <p14:modId xmlns:p14="http://schemas.microsoft.com/office/powerpoint/2010/main" val="4024560776"/>
              </p:ext>
            </p:extLst>
          </p:nvPr>
        </p:nvGraphicFramePr>
        <p:xfrm>
          <a:off x="3212046" y="19624337"/>
          <a:ext cx="9952985" cy="7165375"/>
        </p:xfrm>
        <a:graphic>
          <a:graphicData uri="http://schemas.openxmlformats.org/drawingml/2006/table">
            <a:tbl>
              <a:tblPr firstRow="1" firstCol="1" bandRow="1">
                <a:tableStyleId>{5C22544A-7EE6-4342-B048-85BDC9FD1C3A}</a:tableStyleId>
              </a:tblPr>
              <a:tblGrid>
                <a:gridCol w="2082274">
                  <a:extLst>
                    <a:ext uri="{9D8B030D-6E8A-4147-A177-3AD203B41FA5}">
                      <a16:colId xmlns:a16="http://schemas.microsoft.com/office/drawing/2014/main" val="761802071"/>
                    </a:ext>
                  </a:extLst>
                </a:gridCol>
                <a:gridCol w="7870711">
                  <a:extLst>
                    <a:ext uri="{9D8B030D-6E8A-4147-A177-3AD203B41FA5}">
                      <a16:colId xmlns:a16="http://schemas.microsoft.com/office/drawing/2014/main" val="471600320"/>
                    </a:ext>
                  </a:extLst>
                </a:gridCol>
              </a:tblGrid>
              <a:tr h="245527">
                <a:tc>
                  <a:txBody>
                    <a:bodyPr/>
                    <a:lstStyle/>
                    <a:p>
                      <a:pPr>
                        <a:lnSpc>
                          <a:spcPct val="107000"/>
                        </a:lnSpc>
                        <a:spcAft>
                          <a:spcPts val="800"/>
                        </a:spcAft>
                      </a:pPr>
                      <a:r>
                        <a:rPr lang="en-IN" sz="1100" kern="100">
                          <a:effectLst/>
                        </a:rPr>
                        <a:t>Types of Constraint Specification</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4A5D2"/>
                    </a:solidFill>
                  </a:tcPr>
                </a:tc>
                <a:tc>
                  <a:txBody>
                    <a:bodyPr/>
                    <a:lstStyle/>
                    <a:p>
                      <a:pPr>
                        <a:lnSpc>
                          <a:spcPct val="107000"/>
                        </a:lnSpc>
                        <a:spcAft>
                          <a:spcPts val="800"/>
                        </a:spcAft>
                      </a:pPr>
                      <a:r>
                        <a:rPr lang="en-IN" sz="1100" kern="100" dirty="0">
                          <a:effectLst/>
                        </a:rPr>
                        <a:t>Solution &amp; RDC Setup Recommendations</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4A5D2"/>
                    </a:solidFill>
                  </a:tcPr>
                </a:tc>
                <a:extLst>
                  <a:ext uri="{0D108BD9-81ED-4DB2-BD59-A6C34878D82A}">
                    <a16:rowId xmlns:a16="http://schemas.microsoft.com/office/drawing/2014/main" val="4057931729"/>
                  </a:ext>
                </a:extLst>
              </a:tr>
              <a:tr h="270442">
                <a:tc>
                  <a:txBody>
                    <a:bodyPr/>
                    <a:lstStyle/>
                    <a:p>
                      <a:pPr>
                        <a:lnSpc>
                          <a:spcPct val="107000"/>
                        </a:lnSpc>
                        <a:spcAft>
                          <a:spcPts val="800"/>
                        </a:spcAft>
                      </a:pPr>
                      <a:r>
                        <a:rPr lang="en-IN" sz="1100" kern="100">
                          <a:effectLst/>
                        </a:rPr>
                        <a:t>Reset Grouping</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4A5D2"/>
                    </a:solidFill>
                  </a:tcPr>
                </a:tc>
                <a:tc>
                  <a:txBody>
                    <a:bodyPr/>
                    <a:lstStyle/>
                    <a:p>
                      <a:pPr>
                        <a:lnSpc>
                          <a:spcPct val="107000"/>
                        </a:lnSpc>
                        <a:spcAft>
                          <a:spcPts val="800"/>
                        </a:spcAft>
                      </a:pPr>
                      <a:r>
                        <a:rPr lang="en-IN" sz="1100" kern="100" dirty="0">
                          <a:effectLst/>
                        </a:rPr>
                        <a:t>Suggest suitable reset groupings to control noise</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7CCF9"/>
                    </a:solidFill>
                  </a:tcPr>
                </a:tc>
                <a:extLst>
                  <a:ext uri="{0D108BD9-81ED-4DB2-BD59-A6C34878D82A}">
                    <a16:rowId xmlns:a16="http://schemas.microsoft.com/office/drawing/2014/main" val="3229600791"/>
                  </a:ext>
                </a:extLst>
              </a:tr>
              <a:tr h="381923">
                <a:tc>
                  <a:txBody>
                    <a:bodyPr/>
                    <a:lstStyle/>
                    <a:p>
                      <a:pPr>
                        <a:lnSpc>
                          <a:spcPct val="107000"/>
                        </a:lnSpc>
                        <a:spcAft>
                          <a:spcPts val="800"/>
                        </a:spcAft>
                      </a:pPr>
                      <a:r>
                        <a:rPr lang="en-IN" sz="1100" kern="100" dirty="0">
                          <a:effectLst/>
                        </a:rPr>
                        <a:t>Reset Ordering</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4A5D2"/>
                    </a:solidFill>
                  </a:tcPr>
                </a:tc>
                <a:tc>
                  <a:txBody>
                    <a:bodyPr/>
                    <a:lstStyle/>
                    <a:p>
                      <a:pPr>
                        <a:lnSpc>
                          <a:spcPct val="107000"/>
                        </a:lnSpc>
                        <a:spcAft>
                          <a:spcPts val="800"/>
                        </a:spcAft>
                      </a:pPr>
                      <a:r>
                        <a:rPr lang="en-IN" sz="1100" kern="100" dirty="0">
                          <a:effectLst/>
                        </a:rPr>
                        <a:t>Suggest suitable reset orders for RDC paths</a:t>
                      </a: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60303093"/>
                  </a:ext>
                </a:extLst>
              </a:tr>
              <a:tr h="234318">
                <a:tc>
                  <a:txBody>
                    <a:bodyPr/>
                    <a:lstStyle/>
                    <a:p>
                      <a:pPr>
                        <a:lnSpc>
                          <a:spcPct val="107000"/>
                        </a:lnSpc>
                        <a:spcAft>
                          <a:spcPts val="800"/>
                        </a:spcAft>
                      </a:pPr>
                      <a:r>
                        <a:rPr lang="en-IN" sz="1100" kern="100" dirty="0">
                          <a:effectLst/>
                        </a:rPr>
                        <a:t>Port Reset Domains</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4A5D2"/>
                    </a:solidFill>
                  </a:tcPr>
                </a:tc>
                <a:tc>
                  <a:txBody>
                    <a:bodyPr/>
                    <a:lstStyle/>
                    <a:p>
                      <a:pPr>
                        <a:lnSpc>
                          <a:spcPct val="107000"/>
                        </a:lnSpc>
                        <a:spcAft>
                          <a:spcPts val="800"/>
                        </a:spcAft>
                      </a:pPr>
                      <a:r>
                        <a:rPr lang="en-IN" sz="1100" kern="100" dirty="0">
                          <a:effectLst/>
                        </a:rPr>
                        <a:t>Suggest potential port reset domain information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7CCF9"/>
                    </a:solidFill>
                  </a:tcPr>
                </a:tc>
                <a:extLst>
                  <a:ext uri="{0D108BD9-81ED-4DB2-BD59-A6C34878D82A}">
                    <a16:rowId xmlns:a16="http://schemas.microsoft.com/office/drawing/2014/main" val="2950309191"/>
                  </a:ext>
                </a:extLst>
              </a:tr>
              <a:tr h="314046">
                <a:tc>
                  <a:txBody>
                    <a:bodyPr/>
                    <a:lstStyle/>
                    <a:p>
                      <a:pPr>
                        <a:lnSpc>
                          <a:spcPct val="107000"/>
                        </a:lnSpc>
                        <a:spcAft>
                          <a:spcPts val="800"/>
                        </a:spcAft>
                      </a:pPr>
                      <a:r>
                        <a:rPr lang="en-IN" sz="1100" kern="100" dirty="0">
                          <a:effectLst/>
                        </a:rPr>
                        <a:t>Isolation Signals</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4A5D2"/>
                    </a:solidFill>
                  </a:tcPr>
                </a:tc>
                <a:tc>
                  <a:txBody>
                    <a:bodyPr/>
                    <a:lstStyle/>
                    <a:p>
                      <a:pPr>
                        <a:lnSpc>
                          <a:spcPct val="107000"/>
                        </a:lnSpc>
                        <a:spcAft>
                          <a:spcPts val="800"/>
                        </a:spcAft>
                      </a:pPr>
                      <a:r>
                        <a:rPr lang="en-IN" sz="1100" kern="100" dirty="0">
                          <a:effectLst/>
                        </a:rPr>
                        <a:t>Suggest suitable isolation signals</a:t>
                      </a:r>
                    </a:p>
                    <a:p>
                      <a:pPr>
                        <a:lnSpc>
                          <a:spcPct val="107000"/>
                        </a:lnSpc>
                        <a:spcAft>
                          <a:spcPts val="800"/>
                        </a:spcAft>
                      </a:pPr>
                      <a:endParaRPr lang="en-IN" sz="1100" kern="100" dirty="0">
                        <a:effectLst/>
                      </a:endParaRPr>
                    </a:p>
                    <a:p>
                      <a:pPr>
                        <a:lnSpc>
                          <a:spcPct val="107000"/>
                        </a:lnSpc>
                        <a:spcAft>
                          <a:spcPts val="800"/>
                        </a:spcAft>
                      </a:pPr>
                      <a:r>
                        <a:rPr lang="en-IN" sz="1100" kern="100" dirty="0">
                          <a:effectLst/>
                        </a:rPr>
                        <a:t>                                                        </a:t>
                      </a:r>
                    </a:p>
                    <a:p>
                      <a:pPr>
                        <a:lnSpc>
                          <a:spcPct val="107000"/>
                        </a:lnSpc>
                        <a:spcAft>
                          <a:spcPts val="800"/>
                        </a:spcAft>
                      </a:pPr>
                      <a:endParaRPr lang="en-IN" sz="1100" kern="100" dirty="0">
                        <a:effectLst/>
                      </a:endParaRPr>
                    </a:p>
                    <a:p>
                      <a:pPr>
                        <a:lnSpc>
                          <a:spcPct val="107000"/>
                        </a:lnSpc>
                        <a:spcAft>
                          <a:spcPts val="800"/>
                        </a:spcAft>
                      </a:pPr>
                      <a:endParaRPr lang="en-IN" sz="1100" kern="100" dirty="0">
                        <a:effectLst/>
                      </a:endParaRPr>
                    </a:p>
                    <a:p>
                      <a:pPr>
                        <a:lnSpc>
                          <a:spcPct val="107000"/>
                        </a:lnSpc>
                        <a:spcAft>
                          <a:spcPts val="800"/>
                        </a:spcAft>
                      </a:pPr>
                      <a:endParaRPr lang="en-IN" sz="1100" kern="100" dirty="0">
                        <a:effectLst/>
                      </a:endParaRPr>
                    </a:p>
                    <a:p>
                      <a:pPr>
                        <a:lnSpc>
                          <a:spcPct val="107000"/>
                        </a:lnSpc>
                        <a:spcAft>
                          <a:spcPts val="800"/>
                        </a:spcAft>
                      </a:pPr>
                      <a:endParaRPr lang="en-IN" sz="1100" kern="100" dirty="0">
                        <a:effectLst/>
                      </a:endParaRPr>
                    </a:p>
                    <a:p>
                      <a:pPr>
                        <a:lnSpc>
                          <a:spcPct val="107000"/>
                        </a:lnSpc>
                        <a:spcAft>
                          <a:spcPts val="800"/>
                        </a:spcAft>
                      </a:pPr>
                      <a:endParaRPr lang="en-IN" sz="1100" kern="100" dirty="0">
                        <a:effectLst/>
                      </a:endParaRPr>
                    </a:p>
                    <a:p>
                      <a:pPr>
                        <a:lnSpc>
                          <a:spcPct val="107000"/>
                        </a:lnSpc>
                        <a:spcAft>
                          <a:spcPts val="800"/>
                        </a:spcAft>
                      </a:pPr>
                      <a:endParaRPr lang="en-IN" sz="1100" kern="100" dirty="0">
                        <a:effectLst/>
                      </a:endParaRPr>
                    </a:p>
                    <a:p>
                      <a:pPr>
                        <a:lnSpc>
                          <a:spcPct val="107000"/>
                        </a:lnSpc>
                        <a:spcAft>
                          <a:spcPts val="800"/>
                        </a:spcAft>
                      </a:pPr>
                      <a:endParaRPr lang="en-IN" sz="1100" kern="100" dirty="0">
                        <a:effectLst/>
                        <a:latin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475869212"/>
                  </a:ext>
                </a:extLst>
              </a:tr>
              <a:tr h="1037942">
                <a:tc>
                  <a:txBody>
                    <a:bodyPr/>
                    <a:lstStyle/>
                    <a:p>
                      <a:pPr>
                        <a:lnSpc>
                          <a:spcPct val="107000"/>
                        </a:lnSpc>
                        <a:spcAft>
                          <a:spcPts val="800"/>
                        </a:spcAft>
                      </a:pPr>
                      <a:r>
                        <a:rPr lang="en-IN" sz="1100" kern="100" dirty="0">
                          <a:effectLst/>
                        </a:rPr>
                        <a:t>Stable Signals</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4A5D2"/>
                    </a:solidFill>
                  </a:tcPr>
                </a:tc>
                <a:tc>
                  <a:txBody>
                    <a:bodyPr/>
                    <a:lstStyle/>
                    <a:p>
                      <a:pPr>
                        <a:lnSpc>
                          <a:spcPct val="107000"/>
                        </a:lnSpc>
                        <a:spcAft>
                          <a:spcPts val="800"/>
                        </a:spcAft>
                      </a:pPr>
                      <a:r>
                        <a:rPr lang="en-IN" sz="1100" kern="100" dirty="0">
                          <a:effectLst/>
                        </a:rPr>
                        <a:t>Suggest potential registers at reset values from RDC point of view</a:t>
                      </a: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9944557"/>
                  </a:ext>
                </a:extLst>
              </a:tr>
            </a:tbl>
          </a:graphicData>
        </a:graphic>
      </p:graphicFrame>
      <p:sp>
        <p:nvSpPr>
          <p:cNvPr id="46" name="Text Placeholder 268">
            <a:extLst>
              <a:ext uri="{FF2B5EF4-FFF2-40B4-BE49-F238E27FC236}">
                <a16:creationId xmlns:a16="http://schemas.microsoft.com/office/drawing/2014/main" id="{DFDE4135-227B-7276-4F8E-66E395E5A445}"/>
              </a:ext>
            </a:extLst>
          </p:cNvPr>
          <p:cNvSpPr txBox="1">
            <a:spLocks/>
          </p:cNvSpPr>
          <p:nvPr/>
        </p:nvSpPr>
        <p:spPr>
          <a:xfrm>
            <a:off x="26315855" y="26064729"/>
            <a:ext cx="4650779" cy="667570"/>
          </a:xfrm>
          <a:prstGeom prst="rect">
            <a:avLst/>
          </a:prstGeom>
        </p:spPr>
        <p:txBody>
          <a:bodyPr wrap="square" lIns="223877" tIns="223877" rIns="223877" bIns="223877">
            <a:spAutoFit/>
          </a:bodyPr>
          <a:lstStyle>
            <a:lvl1pPr marL="0" indent="0" algn="l" defTabSz="4297363" rtl="0" eaLnBrk="0" fontAlgn="base" hangingPunct="0">
              <a:spcBef>
                <a:spcPct val="20000"/>
              </a:spcBef>
              <a:spcAft>
                <a:spcPct val="0"/>
              </a:spcAft>
              <a:buFont typeface="Arial" charset="0"/>
              <a:buNone/>
              <a:defRPr sz="2800" kern="1200">
                <a:solidFill>
                  <a:schemeClr val="accent5">
                    <a:lumMod val="50000"/>
                  </a:schemeClr>
                </a:solidFill>
                <a:latin typeface="Trebuchet MS" pitchFamily="34" charset="0"/>
                <a:ea typeface="+mn-ea"/>
                <a:cs typeface="+mn-cs"/>
              </a:defRPr>
            </a:lvl1pPr>
            <a:lvl2pPr marL="1455191" indent="-559688" algn="l" defTabSz="4297363" rtl="0" eaLnBrk="0" fontAlgn="base" hangingPunct="0">
              <a:spcBef>
                <a:spcPct val="20000"/>
              </a:spcBef>
              <a:spcAft>
                <a:spcPct val="0"/>
              </a:spcAft>
              <a:buFont typeface="Arial" charset="0"/>
              <a:buChar char="–"/>
              <a:defRPr sz="2500" kern="1200">
                <a:solidFill>
                  <a:schemeClr val="tx1"/>
                </a:solidFill>
                <a:latin typeface="Trebuchet MS" pitchFamily="34" charset="0"/>
                <a:ea typeface="+mn-ea"/>
                <a:cs typeface="+mn-cs"/>
              </a:defRPr>
            </a:lvl2pPr>
            <a:lvl3pPr marL="2014879" indent="-559688" algn="l" defTabSz="4297363" rtl="0" eaLnBrk="0" fontAlgn="base" hangingPunct="0">
              <a:spcBef>
                <a:spcPct val="20000"/>
              </a:spcBef>
              <a:spcAft>
                <a:spcPct val="0"/>
              </a:spcAft>
              <a:buFont typeface="Arial" charset="0"/>
              <a:buChar char="•"/>
              <a:defRPr sz="2500" kern="1200">
                <a:solidFill>
                  <a:schemeClr val="tx1"/>
                </a:solidFill>
                <a:latin typeface="Trebuchet MS" pitchFamily="34" charset="0"/>
                <a:ea typeface="+mn-ea"/>
                <a:cs typeface="+mn-cs"/>
              </a:defRPr>
            </a:lvl3pPr>
            <a:lvl4pPr marL="2630537" indent="-615658" algn="l" defTabSz="4297363" rtl="0" eaLnBrk="0" fontAlgn="base" hangingPunct="0">
              <a:spcBef>
                <a:spcPct val="20000"/>
              </a:spcBef>
              <a:spcAft>
                <a:spcPct val="0"/>
              </a:spcAft>
              <a:buFont typeface="Arial" charset="0"/>
              <a:buChar char="–"/>
              <a:defRPr sz="2500" kern="1200">
                <a:solidFill>
                  <a:schemeClr val="tx1"/>
                </a:solidFill>
                <a:latin typeface="Trebuchet MS" pitchFamily="34" charset="0"/>
                <a:ea typeface="+mn-ea"/>
                <a:cs typeface="+mn-cs"/>
              </a:defRPr>
            </a:lvl4pPr>
            <a:lvl5pPr marL="3078288" indent="-447751" algn="l" defTabSz="4297363" rtl="0" eaLnBrk="0" fontAlgn="base" hangingPunct="0">
              <a:spcBef>
                <a:spcPct val="20000"/>
              </a:spcBef>
              <a:spcAft>
                <a:spcPct val="0"/>
              </a:spcAft>
              <a:buFont typeface="Arial"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r>
              <a:rPr lang="en-US" sz="1400" dirty="0"/>
              <a:t>* Results with Questa RDC tool </a:t>
            </a:r>
          </a:p>
        </p:txBody>
      </p:sp>
      <p:pic>
        <p:nvPicPr>
          <p:cNvPr id="47" name="Graphic 1">
            <a:extLst>
              <a:ext uri="{FF2B5EF4-FFF2-40B4-BE49-F238E27FC236}">
                <a16:creationId xmlns:a16="http://schemas.microsoft.com/office/drawing/2014/main" id="{B18A3C87-FAEE-0632-E454-A09974E5AB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733672" y="10808606"/>
            <a:ext cx="2483979" cy="1568275"/>
          </a:xfrm>
          <a:prstGeom prst="rect">
            <a:avLst/>
          </a:prstGeom>
        </p:spPr>
      </p:pic>
      <p:pic>
        <p:nvPicPr>
          <p:cNvPr id="49" name="Graphic 48">
            <a:extLst>
              <a:ext uri="{FF2B5EF4-FFF2-40B4-BE49-F238E27FC236}">
                <a16:creationId xmlns:a16="http://schemas.microsoft.com/office/drawing/2014/main" id="{0755D497-D602-8BE4-8D65-17A6293FF8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909712" y="10786957"/>
            <a:ext cx="2838450" cy="1666875"/>
          </a:xfrm>
          <a:prstGeom prst="rect">
            <a:avLst/>
          </a:prstGeom>
        </p:spPr>
      </p:pic>
      <p:pic>
        <p:nvPicPr>
          <p:cNvPr id="51" name="Graphic 50">
            <a:extLst>
              <a:ext uri="{FF2B5EF4-FFF2-40B4-BE49-F238E27FC236}">
                <a16:creationId xmlns:a16="http://schemas.microsoft.com/office/drawing/2014/main" id="{8E548375-7363-6029-03D2-FB318A5A47C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579911" y="10876050"/>
            <a:ext cx="2076450" cy="1409700"/>
          </a:xfrm>
          <a:prstGeom prst="rect">
            <a:avLst/>
          </a:prstGeom>
        </p:spPr>
      </p:pic>
      <p:pic>
        <p:nvPicPr>
          <p:cNvPr id="55" name="Graphic 54">
            <a:extLst>
              <a:ext uri="{FF2B5EF4-FFF2-40B4-BE49-F238E27FC236}">
                <a16:creationId xmlns:a16="http://schemas.microsoft.com/office/drawing/2014/main" id="{C495098A-321F-00EC-EF07-BAF8DE85FF3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521060" y="10991036"/>
            <a:ext cx="2962275" cy="1419225"/>
          </a:xfrm>
          <a:prstGeom prst="rect">
            <a:avLst/>
          </a:prstGeom>
        </p:spPr>
      </p:pic>
      <p:pic>
        <p:nvPicPr>
          <p:cNvPr id="61" name="Graphic 60">
            <a:extLst>
              <a:ext uri="{FF2B5EF4-FFF2-40B4-BE49-F238E27FC236}">
                <a16:creationId xmlns:a16="http://schemas.microsoft.com/office/drawing/2014/main" id="{70D0CC6B-46B1-7A3D-19B6-322984EDC44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6924008" y="12948623"/>
            <a:ext cx="2997529" cy="2624863"/>
          </a:xfrm>
          <a:prstGeom prst="rect">
            <a:avLst/>
          </a:prstGeom>
        </p:spPr>
      </p:pic>
      <p:pic>
        <p:nvPicPr>
          <p:cNvPr id="63" name="Graphic 62">
            <a:extLst>
              <a:ext uri="{FF2B5EF4-FFF2-40B4-BE49-F238E27FC236}">
                <a16:creationId xmlns:a16="http://schemas.microsoft.com/office/drawing/2014/main" id="{A72F65E0-AB2D-3469-8420-82791D67C53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1896493" y="12995529"/>
            <a:ext cx="2752725" cy="2276475"/>
          </a:xfrm>
          <a:prstGeom prst="rect">
            <a:avLst/>
          </a:prstGeom>
        </p:spPr>
      </p:pic>
      <p:sp>
        <p:nvSpPr>
          <p:cNvPr id="128" name="TextBox 127">
            <a:extLst>
              <a:ext uri="{FF2B5EF4-FFF2-40B4-BE49-F238E27FC236}">
                <a16:creationId xmlns:a16="http://schemas.microsoft.com/office/drawing/2014/main" id="{7630E945-F879-B139-900E-EC1D0ADBEF46}"/>
              </a:ext>
            </a:extLst>
          </p:cNvPr>
          <p:cNvSpPr txBox="1"/>
          <p:nvPr/>
        </p:nvSpPr>
        <p:spPr>
          <a:xfrm>
            <a:off x="15733672" y="12443321"/>
            <a:ext cx="1631450" cy="261610"/>
          </a:xfrm>
          <a:prstGeom prst="rect">
            <a:avLst/>
          </a:prstGeom>
          <a:noFill/>
        </p:spPr>
        <p:txBody>
          <a:bodyPr wrap="square" rtlCol="0">
            <a:spAutoFit/>
          </a:bodyPr>
          <a:lstStyle/>
          <a:p>
            <a:r>
              <a:rPr lang="en-US" sz="1100" b="1" dirty="0">
                <a:solidFill>
                  <a:srgbClr val="2C3F71"/>
                </a:solidFill>
              </a:rPr>
              <a:t>Simple RDC Crossing</a:t>
            </a:r>
            <a:endParaRPr lang="en-IN" sz="1100" b="1" dirty="0">
              <a:solidFill>
                <a:srgbClr val="2C3F71"/>
              </a:solidFill>
            </a:endParaRPr>
          </a:p>
        </p:txBody>
      </p:sp>
      <p:sp>
        <p:nvSpPr>
          <p:cNvPr id="129" name="TextBox 128">
            <a:extLst>
              <a:ext uri="{FF2B5EF4-FFF2-40B4-BE49-F238E27FC236}">
                <a16:creationId xmlns:a16="http://schemas.microsoft.com/office/drawing/2014/main" id="{30E0AC28-B08D-8C74-0F57-2971026EC080}"/>
              </a:ext>
            </a:extLst>
          </p:cNvPr>
          <p:cNvSpPr txBox="1"/>
          <p:nvPr/>
        </p:nvSpPr>
        <p:spPr>
          <a:xfrm>
            <a:off x="18909711" y="12420720"/>
            <a:ext cx="2228307" cy="261610"/>
          </a:xfrm>
          <a:prstGeom prst="rect">
            <a:avLst/>
          </a:prstGeom>
          <a:noFill/>
        </p:spPr>
        <p:txBody>
          <a:bodyPr wrap="square" rtlCol="0">
            <a:spAutoFit/>
          </a:bodyPr>
          <a:lstStyle/>
          <a:p>
            <a:r>
              <a:rPr lang="en-US" sz="1100" b="1" dirty="0">
                <a:solidFill>
                  <a:srgbClr val="2C3F71"/>
                </a:solidFill>
              </a:rPr>
              <a:t>RDC Crossing on </a:t>
            </a:r>
            <a:r>
              <a:rPr lang="en-US" sz="1100" b="1" dirty="0" err="1">
                <a:solidFill>
                  <a:srgbClr val="2C3F71"/>
                </a:solidFill>
              </a:rPr>
              <a:t>clockpath</a:t>
            </a:r>
            <a:endParaRPr lang="en-IN" sz="1100" b="1" dirty="0">
              <a:solidFill>
                <a:srgbClr val="2C3F71"/>
              </a:solidFill>
            </a:endParaRPr>
          </a:p>
        </p:txBody>
      </p:sp>
      <p:sp>
        <p:nvSpPr>
          <p:cNvPr id="130" name="TextBox 129">
            <a:extLst>
              <a:ext uri="{FF2B5EF4-FFF2-40B4-BE49-F238E27FC236}">
                <a16:creationId xmlns:a16="http://schemas.microsoft.com/office/drawing/2014/main" id="{E8562260-159C-E0BC-D069-B51529BC8357}"/>
              </a:ext>
            </a:extLst>
          </p:cNvPr>
          <p:cNvSpPr txBox="1"/>
          <p:nvPr/>
        </p:nvSpPr>
        <p:spPr>
          <a:xfrm>
            <a:off x="16975661" y="15608930"/>
            <a:ext cx="2228307" cy="261610"/>
          </a:xfrm>
          <a:prstGeom prst="rect">
            <a:avLst/>
          </a:prstGeom>
          <a:noFill/>
        </p:spPr>
        <p:txBody>
          <a:bodyPr wrap="square" rtlCol="0">
            <a:spAutoFit/>
          </a:bodyPr>
          <a:lstStyle/>
          <a:p>
            <a:r>
              <a:rPr lang="en-US" sz="1100" b="1" dirty="0">
                <a:solidFill>
                  <a:srgbClr val="2C3F71"/>
                </a:solidFill>
              </a:rPr>
              <a:t>RDC Crossing on </a:t>
            </a:r>
            <a:r>
              <a:rPr lang="en-US" sz="1100" b="1" dirty="0" err="1">
                <a:solidFill>
                  <a:srgbClr val="2C3F71"/>
                </a:solidFill>
              </a:rPr>
              <a:t>resetpath</a:t>
            </a:r>
            <a:endParaRPr lang="en-IN" sz="1100" b="1" dirty="0">
              <a:solidFill>
                <a:srgbClr val="2C3F71"/>
              </a:solidFill>
            </a:endParaRPr>
          </a:p>
        </p:txBody>
      </p:sp>
      <p:sp>
        <p:nvSpPr>
          <p:cNvPr id="131" name="TextBox 130">
            <a:extLst>
              <a:ext uri="{FF2B5EF4-FFF2-40B4-BE49-F238E27FC236}">
                <a16:creationId xmlns:a16="http://schemas.microsoft.com/office/drawing/2014/main" id="{2B62577A-CF7F-5F63-872A-9B7BF6DBC834}"/>
              </a:ext>
            </a:extLst>
          </p:cNvPr>
          <p:cNvSpPr txBox="1"/>
          <p:nvPr/>
        </p:nvSpPr>
        <p:spPr>
          <a:xfrm>
            <a:off x="21852826" y="12443321"/>
            <a:ext cx="3563570" cy="261610"/>
          </a:xfrm>
          <a:prstGeom prst="rect">
            <a:avLst/>
          </a:prstGeom>
          <a:noFill/>
        </p:spPr>
        <p:txBody>
          <a:bodyPr wrap="square" rtlCol="0">
            <a:spAutoFit/>
          </a:bodyPr>
          <a:lstStyle/>
          <a:p>
            <a:r>
              <a:rPr lang="en-US" sz="1100" b="1" dirty="0">
                <a:solidFill>
                  <a:srgbClr val="2C3F71"/>
                </a:solidFill>
              </a:rPr>
              <a:t>RDC Crossing due to non-</a:t>
            </a:r>
            <a:r>
              <a:rPr lang="en-US" sz="1100" b="1" dirty="0" err="1">
                <a:solidFill>
                  <a:srgbClr val="2C3F71"/>
                </a:solidFill>
              </a:rPr>
              <a:t>resttable</a:t>
            </a:r>
            <a:r>
              <a:rPr lang="en-US" sz="1100" b="1" dirty="0">
                <a:solidFill>
                  <a:srgbClr val="2C3F71"/>
                </a:solidFill>
              </a:rPr>
              <a:t> </a:t>
            </a:r>
            <a:r>
              <a:rPr lang="en-US" sz="1100" b="1" dirty="0" err="1">
                <a:solidFill>
                  <a:srgbClr val="2C3F71"/>
                </a:solidFill>
              </a:rPr>
              <a:t>regsiter</a:t>
            </a:r>
            <a:endParaRPr lang="en-IN" sz="1100" b="1" dirty="0">
              <a:solidFill>
                <a:srgbClr val="2C3F71"/>
              </a:solidFill>
            </a:endParaRPr>
          </a:p>
        </p:txBody>
      </p:sp>
      <p:sp>
        <p:nvSpPr>
          <p:cNvPr id="132" name="TextBox 131">
            <a:extLst>
              <a:ext uri="{FF2B5EF4-FFF2-40B4-BE49-F238E27FC236}">
                <a16:creationId xmlns:a16="http://schemas.microsoft.com/office/drawing/2014/main" id="{45F6592F-678A-8878-0FA6-F2B63DF18118}"/>
              </a:ext>
            </a:extLst>
          </p:cNvPr>
          <p:cNvSpPr txBox="1"/>
          <p:nvPr/>
        </p:nvSpPr>
        <p:spPr>
          <a:xfrm>
            <a:off x="25416396" y="12460279"/>
            <a:ext cx="3563570" cy="261610"/>
          </a:xfrm>
          <a:prstGeom prst="rect">
            <a:avLst/>
          </a:prstGeom>
          <a:noFill/>
        </p:spPr>
        <p:txBody>
          <a:bodyPr wrap="square" rtlCol="0">
            <a:spAutoFit/>
          </a:bodyPr>
          <a:lstStyle/>
          <a:p>
            <a:r>
              <a:rPr lang="en-US" sz="1100" b="1" dirty="0">
                <a:solidFill>
                  <a:srgbClr val="2C3F71"/>
                </a:solidFill>
              </a:rPr>
              <a:t>RDC Crossing from async reset to sync reset</a:t>
            </a:r>
            <a:endParaRPr lang="en-IN" sz="1100" b="1" dirty="0">
              <a:solidFill>
                <a:srgbClr val="2C3F71"/>
              </a:solidFill>
            </a:endParaRPr>
          </a:p>
        </p:txBody>
      </p:sp>
      <p:sp>
        <p:nvSpPr>
          <p:cNvPr id="134" name="TextBox 133">
            <a:extLst>
              <a:ext uri="{FF2B5EF4-FFF2-40B4-BE49-F238E27FC236}">
                <a16:creationId xmlns:a16="http://schemas.microsoft.com/office/drawing/2014/main" id="{529C70F3-1EED-771F-7B70-5A2B52E9AA06}"/>
              </a:ext>
            </a:extLst>
          </p:cNvPr>
          <p:cNvSpPr txBox="1"/>
          <p:nvPr/>
        </p:nvSpPr>
        <p:spPr>
          <a:xfrm>
            <a:off x="21138018" y="15612777"/>
            <a:ext cx="4617038" cy="261610"/>
          </a:xfrm>
          <a:prstGeom prst="rect">
            <a:avLst/>
          </a:prstGeom>
          <a:noFill/>
        </p:spPr>
        <p:txBody>
          <a:bodyPr wrap="square" rtlCol="0">
            <a:spAutoFit/>
          </a:bodyPr>
          <a:lstStyle/>
          <a:p>
            <a:r>
              <a:rPr lang="en-US" sz="1100" b="1" dirty="0">
                <a:solidFill>
                  <a:srgbClr val="2C3F71"/>
                </a:solidFill>
              </a:rPr>
              <a:t>RDC Crossing due to source of Tx reset in different clock domain</a:t>
            </a:r>
            <a:endParaRPr lang="en-IN" sz="1100" b="1" dirty="0">
              <a:solidFill>
                <a:srgbClr val="2C3F71"/>
              </a:solidFill>
            </a:endParaRPr>
          </a:p>
        </p:txBody>
      </p:sp>
      <p:pic>
        <p:nvPicPr>
          <p:cNvPr id="138" name="Graphic 137">
            <a:extLst>
              <a:ext uri="{FF2B5EF4-FFF2-40B4-BE49-F238E27FC236}">
                <a16:creationId xmlns:a16="http://schemas.microsoft.com/office/drawing/2014/main" id="{FC298E33-F8F7-98D1-EAED-B2CB1C1EDCA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216986" y="21724138"/>
            <a:ext cx="2791816" cy="2611914"/>
          </a:xfrm>
          <a:prstGeom prst="rect">
            <a:avLst/>
          </a:prstGeom>
        </p:spPr>
      </p:pic>
      <p:pic>
        <p:nvPicPr>
          <p:cNvPr id="140" name="Graphic 139">
            <a:extLst>
              <a:ext uri="{FF2B5EF4-FFF2-40B4-BE49-F238E27FC236}">
                <a16:creationId xmlns:a16="http://schemas.microsoft.com/office/drawing/2014/main" id="{370A12E0-3FBF-CA54-F08D-44D7292FAD5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230569" y="21724138"/>
            <a:ext cx="2540184" cy="2421015"/>
          </a:xfrm>
          <a:prstGeom prst="rect">
            <a:avLst/>
          </a:prstGeom>
        </p:spPr>
      </p:pic>
      <p:pic>
        <p:nvPicPr>
          <p:cNvPr id="141" name="Graphic 140">
            <a:extLst>
              <a:ext uri="{FF2B5EF4-FFF2-40B4-BE49-F238E27FC236}">
                <a16:creationId xmlns:a16="http://schemas.microsoft.com/office/drawing/2014/main" id="{3DEB2E24-6DB5-1FFE-3D5A-F356737F21B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575043" y="24785023"/>
            <a:ext cx="3433759" cy="1889430"/>
          </a:xfrm>
          <a:prstGeom prst="rect">
            <a:avLst/>
          </a:prstGeom>
        </p:spPr>
      </p:pic>
      <p:pic>
        <p:nvPicPr>
          <p:cNvPr id="10" name="Graphic 1">
            <a:extLst>
              <a:ext uri="{FF2B5EF4-FFF2-40B4-BE49-F238E27FC236}">
                <a16:creationId xmlns:a16="http://schemas.microsoft.com/office/drawing/2014/main" id="{1BF2FA53-C433-871C-16D4-3CFA77A090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17355" y="20144486"/>
            <a:ext cx="1960362" cy="1237687"/>
          </a:xfrm>
          <a:prstGeom prst="rect">
            <a:avLst/>
          </a:prstGeom>
        </p:spPr>
      </p:pic>
      <p:pic>
        <p:nvPicPr>
          <p:cNvPr id="143" name="Picture 142" descr="A diagram of a flowchart&#10;&#10;Description automatically generated">
            <a:extLst>
              <a:ext uri="{FF2B5EF4-FFF2-40B4-BE49-F238E27FC236}">
                <a16:creationId xmlns:a16="http://schemas.microsoft.com/office/drawing/2014/main" id="{7B2F9263-65BE-A535-7615-05045703743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046028" y="33044573"/>
            <a:ext cx="9864161" cy="4330111"/>
          </a:xfrm>
          <a:prstGeom prst="rect">
            <a:avLst/>
          </a:prstGeom>
        </p:spPr>
      </p:pic>
      <p:pic>
        <p:nvPicPr>
          <p:cNvPr id="147" name="Picture 146">
            <a:extLst>
              <a:ext uri="{FF2B5EF4-FFF2-40B4-BE49-F238E27FC236}">
                <a16:creationId xmlns:a16="http://schemas.microsoft.com/office/drawing/2014/main" id="{894AC8BF-AEFC-6475-C370-373AA3998A58}"/>
              </a:ext>
            </a:extLst>
          </p:cNvPr>
          <p:cNvPicPr>
            <a:picLocks noChangeAspect="1"/>
          </p:cNvPicPr>
          <p:nvPr/>
        </p:nvPicPr>
        <p:blipFill>
          <a:blip r:embed="rId25"/>
          <a:stretch>
            <a:fillRect/>
          </a:stretch>
        </p:blipFill>
        <p:spPr>
          <a:xfrm>
            <a:off x="22860005" y="18856154"/>
            <a:ext cx="6393756" cy="4590717"/>
          </a:xfrm>
          <a:prstGeom prst="rect">
            <a:avLst/>
          </a:prstGeom>
        </p:spPr>
      </p:pic>
      <p:pic>
        <p:nvPicPr>
          <p:cNvPr id="149" name="Picture 148">
            <a:extLst>
              <a:ext uri="{FF2B5EF4-FFF2-40B4-BE49-F238E27FC236}">
                <a16:creationId xmlns:a16="http://schemas.microsoft.com/office/drawing/2014/main" id="{79BF954C-397E-F716-CC84-A85DFBD1FAF8}"/>
              </a:ext>
            </a:extLst>
          </p:cNvPr>
          <p:cNvPicPr>
            <a:picLocks noChangeAspect="1"/>
          </p:cNvPicPr>
          <p:nvPr/>
        </p:nvPicPr>
        <p:blipFill>
          <a:blip r:embed="rId26"/>
          <a:stretch>
            <a:fillRect/>
          </a:stretch>
        </p:blipFill>
        <p:spPr>
          <a:xfrm>
            <a:off x="15729707" y="18903315"/>
            <a:ext cx="6850204" cy="3394176"/>
          </a:xfrm>
          <a:prstGeom prst="rect">
            <a:avLst/>
          </a:prstGeom>
        </p:spPr>
      </p:pic>
      <p:pic>
        <p:nvPicPr>
          <p:cNvPr id="151" name="Picture 150">
            <a:extLst>
              <a:ext uri="{FF2B5EF4-FFF2-40B4-BE49-F238E27FC236}">
                <a16:creationId xmlns:a16="http://schemas.microsoft.com/office/drawing/2014/main" id="{234AE672-1561-D8B2-32BC-002542305040}"/>
              </a:ext>
            </a:extLst>
          </p:cNvPr>
          <p:cNvPicPr>
            <a:picLocks noChangeAspect="1"/>
          </p:cNvPicPr>
          <p:nvPr/>
        </p:nvPicPr>
        <p:blipFill>
          <a:blip r:embed="rId27"/>
          <a:stretch>
            <a:fillRect/>
          </a:stretch>
        </p:blipFill>
        <p:spPr>
          <a:xfrm>
            <a:off x="15949586" y="23548352"/>
            <a:ext cx="8706775" cy="3090269"/>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osterPresentations.com-100CMx14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0</TotalTime>
  <Words>880</Words>
  <Application>Microsoft Office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PosterPresentations.com-100CMx140CM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2014-08-15T11:56:08Z</dcterms:created>
  <dcterms:modified xsi:type="dcterms:W3CDTF">2023-08-07T17:57:52Z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f75f480-7803-4ee9-bb54-84d0635fdbe7_Enabled">
    <vt:lpwstr>true</vt:lpwstr>
  </property>
  <property fmtid="{D5CDD505-2E9C-101B-9397-08002B2CF9AE}" pid="3" name="MSIP_Label_6f75f480-7803-4ee9-bb54-84d0635fdbe7_SetDate">
    <vt:lpwstr>2022-12-15T11:05:39Z</vt:lpwstr>
  </property>
  <property fmtid="{D5CDD505-2E9C-101B-9397-08002B2CF9AE}" pid="4" name="MSIP_Label_6f75f480-7803-4ee9-bb54-84d0635fdbe7_Method">
    <vt:lpwstr>Privileged</vt:lpwstr>
  </property>
  <property fmtid="{D5CDD505-2E9C-101B-9397-08002B2CF9AE}" pid="5" name="MSIP_Label_6f75f480-7803-4ee9-bb54-84d0635fdbe7_Name">
    <vt:lpwstr>unrestricted</vt:lpwstr>
  </property>
  <property fmtid="{D5CDD505-2E9C-101B-9397-08002B2CF9AE}" pid="6" name="MSIP_Label_6f75f480-7803-4ee9-bb54-84d0635fdbe7_SiteId">
    <vt:lpwstr>38ae3bcd-9579-4fd4-adda-b42e1495d55a</vt:lpwstr>
  </property>
  <property fmtid="{D5CDD505-2E9C-101B-9397-08002B2CF9AE}" pid="7" name="MSIP_Label_6f75f480-7803-4ee9-bb54-84d0635fdbe7_ActionId">
    <vt:lpwstr>140a3bd7-e52c-4f1a-a516-4da2c627b15d</vt:lpwstr>
  </property>
  <property fmtid="{D5CDD505-2E9C-101B-9397-08002B2CF9AE}" pid="8" name="MSIP_Label_6f75f480-7803-4ee9-bb54-84d0635fdbe7_ContentBits">
    <vt:lpwstr>0</vt:lpwstr>
  </property>
  <property fmtid="{D5CDD505-2E9C-101B-9397-08002B2CF9AE}" pid="9" name="Document_Confidentiality">
    <vt:lpwstr>Unrestricted</vt:lpwstr>
  </property>
</Properties>
</file>