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1"/>
  </p:sldMasterIdLst>
  <p:notesMasterIdLst>
    <p:notesMasterId r:id="rId3"/>
  </p:notesMasterIdLst>
  <p:handoutMasterIdLst>
    <p:handoutMasterId r:id="rId4"/>
  </p:handoutMasterIdLst>
  <p:sldIdLst>
    <p:sldId id="257" r:id="rId2"/>
  </p:sldIdLst>
  <p:sldSz cx="30275213" cy="42803763"/>
  <p:notesSz cx="6858000" cy="9144000"/>
  <p:custDataLst>
    <p:tags r:id="rId5"/>
  </p:custDataLst>
  <p:defaultTextStyle>
    <a:defPPr>
      <a:defRPr lang="en-US"/>
    </a:defPPr>
    <a:lvl1pPr algn="l" defTabSz="4297363" rtl="0" fontAlgn="base">
      <a:spcBef>
        <a:spcPct val="0"/>
      </a:spcBef>
      <a:spcAft>
        <a:spcPct val="0"/>
      </a:spcAft>
      <a:defRPr sz="8500" kern="1200">
        <a:solidFill>
          <a:schemeClr val="tx1"/>
        </a:solidFill>
        <a:latin typeface="Arial" charset="0"/>
        <a:ea typeface="+mn-ea"/>
        <a:cs typeface="Arial" charset="0"/>
      </a:defRPr>
    </a:lvl1pPr>
    <a:lvl2pPr marL="2147888" indent="-1690688" algn="l" defTabSz="4297363" rtl="0" fontAlgn="base">
      <a:spcBef>
        <a:spcPct val="0"/>
      </a:spcBef>
      <a:spcAft>
        <a:spcPct val="0"/>
      </a:spcAft>
      <a:defRPr sz="8500" kern="1200">
        <a:solidFill>
          <a:schemeClr val="tx1"/>
        </a:solidFill>
        <a:latin typeface="Arial" charset="0"/>
        <a:ea typeface="+mn-ea"/>
        <a:cs typeface="Arial" charset="0"/>
      </a:defRPr>
    </a:lvl2pPr>
    <a:lvl3pPr marL="4297363" indent="-3382963" algn="l" defTabSz="4297363" rtl="0" fontAlgn="base">
      <a:spcBef>
        <a:spcPct val="0"/>
      </a:spcBef>
      <a:spcAft>
        <a:spcPct val="0"/>
      </a:spcAft>
      <a:defRPr sz="8500" kern="1200">
        <a:solidFill>
          <a:schemeClr val="tx1"/>
        </a:solidFill>
        <a:latin typeface="Arial" charset="0"/>
        <a:ea typeface="+mn-ea"/>
        <a:cs typeface="Arial" charset="0"/>
      </a:defRPr>
    </a:lvl3pPr>
    <a:lvl4pPr marL="6446838" indent="-5075238" algn="l" defTabSz="4297363" rtl="0" fontAlgn="base">
      <a:spcBef>
        <a:spcPct val="0"/>
      </a:spcBef>
      <a:spcAft>
        <a:spcPct val="0"/>
      </a:spcAft>
      <a:defRPr sz="8500" kern="1200">
        <a:solidFill>
          <a:schemeClr val="tx1"/>
        </a:solidFill>
        <a:latin typeface="Arial" charset="0"/>
        <a:ea typeface="+mn-ea"/>
        <a:cs typeface="Arial" charset="0"/>
      </a:defRPr>
    </a:lvl4pPr>
    <a:lvl5pPr marL="8596313" indent="-6767513" algn="l" defTabSz="4297363" rtl="0" fontAlgn="base">
      <a:spcBef>
        <a:spcPct val="0"/>
      </a:spcBef>
      <a:spcAft>
        <a:spcPct val="0"/>
      </a:spcAft>
      <a:defRPr sz="8500" kern="1200">
        <a:solidFill>
          <a:schemeClr val="tx1"/>
        </a:solidFill>
        <a:latin typeface="Arial" charset="0"/>
        <a:ea typeface="+mn-ea"/>
        <a:cs typeface="Arial" charset="0"/>
      </a:defRPr>
    </a:lvl5pPr>
    <a:lvl6pPr marL="2286000" algn="l" defTabSz="914400" rtl="0" eaLnBrk="1" latinLnBrk="0" hangingPunct="1">
      <a:defRPr sz="8500" kern="1200">
        <a:solidFill>
          <a:schemeClr val="tx1"/>
        </a:solidFill>
        <a:latin typeface="Arial" charset="0"/>
        <a:ea typeface="+mn-ea"/>
        <a:cs typeface="Arial" charset="0"/>
      </a:defRPr>
    </a:lvl6pPr>
    <a:lvl7pPr marL="2743200" algn="l" defTabSz="914400" rtl="0" eaLnBrk="1" latinLnBrk="0" hangingPunct="1">
      <a:defRPr sz="8500" kern="1200">
        <a:solidFill>
          <a:schemeClr val="tx1"/>
        </a:solidFill>
        <a:latin typeface="Arial" charset="0"/>
        <a:ea typeface="+mn-ea"/>
        <a:cs typeface="Arial" charset="0"/>
      </a:defRPr>
    </a:lvl7pPr>
    <a:lvl8pPr marL="3200400" algn="l" defTabSz="914400" rtl="0" eaLnBrk="1" latinLnBrk="0" hangingPunct="1">
      <a:defRPr sz="8500" kern="1200">
        <a:solidFill>
          <a:schemeClr val="tx1"/>
        </a:solidFill>
        <a:latin typeface="Arial" charset="0"/>
        <a:ea typeface="+mn-ea"/>
        <a:cs typeface="Arial" charset="0"/>
      </a:defRPr>
    </a:lvl8pPr>
    <a:lvl9pPr marL="3657600" algn="l" defTabSz="914400" rtl="0" eaLnBrk="1" latinLnBrk="0" hangingPunct="1">
      <a:defRPr sz="85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316">
          <p15:clr>
            <a:srgbClr val="A4A3A4"/>
          </p15:clr>
        </p15:guide>
        <p15:guide id="2" orient="horz" pos="375">
          <p15:clr>
            <a:srgbClr val="A4A3A4"/>
          </p15:clr>
        </p15:guide>
        <p15:guide id="3" orient="horz" pos="26214">
          <p15:clr>
            <a:srgbClr val="A4A3A4"/>
          </p15:clr>
        </p15:guide>
        <p15:guide id="4" orient="horz">
          <p15:clr>
            <a:srgbClr val="A4A3A4"/>
          </p15:clr>
        </p15:guide>
        <p15:guide id="5" pos="401">
          <p15:clr>
            <a:srgbClr val="A4A3A4"/>
          </p15:clr>
        </p15:guide>
        <p15:guide id="6" pos="186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07" autoAdjust="0"/>
    <p:restoredTop sz="96357" autoAdjust="0"/>
  </p:normalViewPr>
  <p:slideViewPr>
    <p:cSldViewPr snapToGrid="0" snapToObjects="1">
      <p:cViewPr>
        <p:scale>
          <a:sx n="60" d="100"/>
          <a:sy n="60" d="100"/>
        </p:scale>
        <p:origin x="-432" y="-8748"/>
      </p:cViewPr>
      <p:guideLst>
        <p:guide orient="horz" pos="4316"/>
        <p:guide orient="horz" pos="375"/>
        <p:guide orient="horz" pos="26214"/>
        <p:guide orient="horz"/>
        <p:guide pos="401"/>
        <p:guide pos="18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4" d="100"/>
          <a:sy n="84" d="100"/>
        </p:scale>
        <p:origin x="29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298410"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4298410" fontAlgn="auto">
              <a:spcBef>
                <a:spcPts val="0"/>
              </a:spcBef>
              <a:spcAft>
                <a:spcPts val="0"/>
              </a:spcAft>
              <a:defRPr sz="1200">
                <a:latin typeface="+mn-lt"/>
                <a:cs typeface="+mn-cs"/>
              </a:defRPr>
            </a:lvl1pPr>
          </a:lstStyle>
          <a:p>
            <a:pPr>
              <a:defRPr/>
            </a:pPr>
            <a:fld id="{D6170067-98EE-4310-A749-221E75E39299}" type="datetimeFigureOut">
              <a:rPr lang="en-US"/>
              <a:pPr>
                <a:defRPr/>
              </a:pPr>
              <a:t>7/25/2023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4298410"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4298410" fontAlgn="auto">
              <a:spcBef>
                <a:spcPts val="0"/>
              </a:spcBef>
              <a:spcAft>
                <a:spcPts val="0"/>
              </a:spcAft>
              <a:defRPr sz="1200">
                <a:latin typeface="+mn-lt"/>
                <a:cs typeface="+mn-cs"/>
              </a:defRPr>
            </a:lvl1pPr>
          </a:lstStyle>
          <a:p>
            <a:pPr>
              <a:defRPr/>
            </a:pPr>
            <a:fld id="{F6B84B4C-35E0-4AD2-9D33-E2060ADD54DA}" type="slidenum">
              <a:rPr lang="en-US"/>
              <a:pPr>
                <a:defRPr/>
              </a:pPr>
              <a:t>‹#›</a:t>
            </a:fld>
            <a:endParaRPr lang="en-US" dirty="0"/>
          </a:p>
        </p:txBody>
      </p:sp>
    </p:spTree>
    <p:extLst>
      <p:ext uri="{BB962C8B-B14F-4D97-AF65-F5344CB8AC3E}">
        <p14:creationId xmlns:p14="http://schemas.microsoft.com/office/powerpoint/2010/main" val="19631054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298410"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4298410" fontAlgn="auto">
              <a:spcBef>
                <a:spcPts val="0"/>
              </a:spcBef>
              <a:spcAft>
                <a:spcPts val="0"/>
              </a:spcAft>
              <a:defRPr sz="1200">
                <a:latin typeface="+mn-lt"/>
                <a:cs typeface="+mn-cs"/>
              </a:defRPr>
            </a:lvl1pPr>
          </a:lstStyle>
          <a:p>
            <a:pPr>
              <a:defRPr/>
            </a:pPr>
            <a:fld id="{263F9517-E024-4653-9649-815534AB44D7}" type="datetimeFigureOut">
              <a:rPr lang="en-US"/>
              <a:pPr>
                <a:defRPr/>
              </a:pPr>
              <a:t>7/25/2023</a:t>
            </a:fld>
            <a:endParaRPr lang="en-US" dirty="0"/>
          </a:p>
        </p:txBody>
      </p:sp>
      <p:sp>
        <p:nvSpPr>
          <p:cNvPr id="4" name="Slide Image Placeholder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4298410"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4298410" fontAlgn="auto">
              <a:spcBef>
                <a:spcPts val="0"/>
              </a:spcBef>
              <a:spcAft>
                <a:spcPts val="0"/>
              </a:spcAft>
              <a:defRPr sz="1200">
                <a:latin typeface="+mn-lt"/>
                <a:cs typeface="+mn-cs"/>
              </a:defRPr>
            </a:lvl1pPr>
          </a:lstStyle>
          <a:p>
            <a:pPr>
              <a:defRPr/>
            </a:pPr>
            <a:fld id="{0429B01F-019F-470C-80F6-928133E3A9D0}" type="slidenum">
              <a:rPr lang="en-US"/>
              <a:pPr>
                <a:defRPr/>
              </a:pPr>
              <a:t>‹#›</a:t>
            </a:fld>
            <a:endParaRPr lang="en-US" dirty="0"/>
          </a:p>
        </p:txBody>
      </p:sp>
    </p:spTree>
    <p:extLst>
      <p:ext uri="{BB962C8B-B14F-4D97-AF65-F5344CB8AC3E}">
        <p14:creationId xmlns:p14="http://schemas.microsoft.com/office/powerpoint/2010/main" val="3566461786"/>
      </p:ext>
    </p:extLst>
  </p:cSld>
  <p:clrMap bg1="lt1" tx1="dk1" bg2="lt2" tx2="dk2" accent1="accent1" accent2="accent2" accent3="accent3" accent4="accent4" accent5="accent5" accent6="accent6" hlink="hlink" folHlink="folHlink"/>
  <p:notesStyle>
    <a:lvl1pPr algn="l" defTabSz="4297363" rtl="0" eaLnBrk="0" fontAlgn="base" hangingPunct="0">
      <a:spcBef>
        <a:spcPct val="30000"/>
      </a:spcBef>
      <a:spcAft>
        <a:spcPct val="0"/>
      </a:spcAft>
      <a:defRPr sz="5800" kern="1200">
        <a:solidFill>
          <a:schemeClr val="tx1"/>
        </a:solidFill>
        <a:latin typeface="+mn-lt"/>
        <a:ea typeface="+mn-ea"/>
        <a:cs typeface="+mn-cs"/>
      </a:defRPr>
    </a:lvl1pPr>
    <a:lvl2pPr marL="2147888" algn="l" defTabSz="4297363" rtl="0" eaLnBrk="0" fontAlgn="base" hangingPunct="0">
      <a:spcBef>
        <a:spcPct val="30000"/>
      </a:spcBef>
      <a:spcAft>
        <a:spcPct val="0"/>
      </a:spcAft>
      <a:defRPr sz="5800" kern="1200">
        <a:solidFill>
          <a:schemeClr val="tx1"/>
        </a:solidFill>
        <a:latin typeface="+mn-lt"/>
        <a:ea typeface="+mn-ea"/>
        <a:cs typeface="+mn-cs"/>
      </a:defRPr>
    </a:lvl2pPr>
    <a:lvl3pPr marL="4297363" algn="l" defTabSz="4297363" rtl="0" eaLnBrk="0" fontAlgn="base" hangingPunct="0">
      <a:spcBef>
        <a:spcPct val="30000"/>
      </a:spcBef>
      <a:spcAft>
        <a:spcPct val="0"/>
      </a:spcAft>
      <a:defRPr sz="5800" kern="1200">
        <a:solidFill>
          <a:schemeClr val="tx1"/>
        </a:solidFill>
        <a:latin typeface="+mn-lt"/>
        <a:ea typeface="+mn-ea"/>
        <a:cs typeface="+mn-cs"/>
      </a:defRPr>
    </a:lvl3pPr>
    <a:lvl4pPr marL="6446838" algn="l" defTabSz="4297363" rtl="0" eaLnBrk="0" fontAlgn="base" hangingPunct="0">
      <a:spcBef>
        <a:spcPct val="30000"/>
      </a:spcBef>
      <a:spcAft>
        <a:spcPct val="0"/>
      </a:spcAft>
      <a:defRPr sz="5800" kern="1200">
        <a:solidFill>
          <a:schemeClr val="tx1"/>
        </a:solidFill>
        <a:latin typeface="+mn-lt"/>
        <a:ea typeface="+mn-ea"/>
        <a:cs typeface="+mn-cs"/>
      </a:defRPr>
    </a:lvl4pPr>
    <a:lvl5pPr marL="8596313" algn="l" defTabSz="4297363" rtl="0" eaLnBrk="0" fontAlgn="base" hangingPunct="0">
      <a:spcBef>
        <a:spcPct val="30000"/>
      </a:spcBef>
      <a:spcAft>
        <a:spcPct val="0"/>
      </a:spcAft>
      <a:defRPr sz="5800" kern="1200">
        <a:solidFill>
          <a:schemeClr val="tx1"/>
        </a:solidFill>
        <a:latin typeface="+mn-lt"/>
        <a:ea typeface="+mn-ea"/>
        <a:cs typeface="+mn-cs"/>
      </a:defRPr>
    </a:lvl5pPr>
    <a:lvl6pPr marL="10746023" algn="l" defTabSz="4298410" rtl="0" eaLnBrk="1" latinLnBrk="0" hangingPunct="1">
      <a:defRPr sz="5800" kern="1200">
        <a:solidFill>
          <a:schemeClr val="tx1"/>
        </a:solidFill>
        <a:latin typeface="+mn-lt"/>
        <a:ea typeface="+mn-ea"/>
        <a:cs typeface="+mn-cs"/>
      </a:defRPr>
    </a:lvl6pPr>
    <a:lvl7pPr marL="12895229" algn="l" defTabSz="4298410" rtl="0" eaLnBrk="1" latinLnBrk="0" hangingPunct="1">
      <a:defRPr sz="5800" kern="1200">
        <a:solidFill>
          <a:schemeClr val="tx1"/>
        </a:solidFill>
        <a:latin typeface="+mn-lt"/>
        <a:ea typeface="+mn-ea"/>
        <a:cs typeface="+mn-cs"/>
      </a:defRPr>
    </a:lvl7pPr>
    <a:lvl8pPr marL="15044432" algn="l" defTabSz="4298410" rtl="0" eaLnBrk="1" latinLnBrk="0" hangingPunct="1">
      <a:defRPr sz="5800" kern="1200">
        <a:solidFill>
          <a:schemeClr val="tx1"/>
        </a:solidFill>
        <a:latin typeface="+mn-lt"/>
        <a:ea typeface="+mn-ea"/>
        <a:cs typeface="+mn-cs"/>
      </a:defRPr>
    </a:lvl8pPr>
    <a:lvl9pPr marL="17193637" algn="l" defTabSz="429841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8500">
                <a:solidFill>
                  <a:schemeClr val="tx1"/>
                </a:solidFill>
                <a:latin typeface="Calibri" pitchFamily="34" charset="0"/>
              </a:defRPr>
            </a:lvl1pPr>
            <a:lvl2pPr marL="742950" indent="-285750">
              <a:defRPr sz="8500">
                <a:solidFill>
                  <a:schemeClr val="tx1"/>
                </a:solidFill>
                <a:latin typeface="Calibri" pitchFamily="34" charset="0"/>
              </a:defRPr>
            </a:lvl2pPr>
            <a:lvl3pPr marL="1143000" indent="-228600">
              <a:defRPr sz="8500">
                <a:solidFill>
                  <a:schemeClr val="tx1"/>
                </a:solidFill>
                <a:latin typeface="Calibri" pitchFamily="34" charset="0"/>
              </a:defRPr>
            </a:lvl3pPr>
            <a:lvl4pPr marL="1600200" indent="-228600">
              <a:defRPr sz="8500">
                <a:solidFill>
                  <a:schemeClr val="tx1"/>
                </a:solidFill>
                <a:latin typeface="Calibri" pitchFamily="34" charset="0"/>
              </a:defRPr>
            </a:lvl4pPr>
            <a:lvl5pPr marL="2057400" indent="-228600">
              <a:defRPr sz="8500">
                <a:solidFill>
                  <a:schemeClr val="tx1"/>
                </a:solidFill>
                <a:latin typeface="Calibri" pitchFamily="34" charset="0"/>
              </a:defRPr>
            </a:lvl5pPr>
            <a:lvl6pPr marL="2514600" indent="-228600" defTabSz="4297363" fontAlgn="base">
              <a:spcBef>
                <a:spcPct val="0"/>
              </a:spcBef>
              <a:spcAft>
                <a:spcPct val="0"/>
              </a:spcAft>
              <a:defRPr sz="8500">
                <a:solidFill>
                  <a:schemeClr val="tx1"/>
                </a:solidFill>
                <a:latin typeface="Calibri" pitchFamily="34" charset="0"/>
              </a:defRPr>
            </a:lvl6pPr>
            <a:lvl7pPr marL="2971800" indent="-228600" defTabSz="4297363" fontAlgn="base">
              <a:spcBef>
                <a:spcPct val="0"/>
              </a:spcBef>
              <a:spcAft>
                <a:spcPct val="0"/>
              </a:spcAft>
              <a:defRPr sz="8500">
                <a:solidFill>
                  <a:schemeClr val="tx1"/>
                </a:solidFill>
                <a:latin typeface="Calibri" pitchFamily="34" charset="0"/>
              </a:defRPr>
            </a:lvl7pPr>
            <a:lvl8pPr marL="3429000" indent="-228600" defTabSz="4297363" fontAlgn="base">
              <a:spcBef>
                <a:spcPct val="0"/>
              </a:spcBef>
              <a:spcAft>
                <a:spcPct val="0"/>
              </a:spcAft>
              <a:defRPr sz="8500">
                <a:solidFill>
                  <a:schemeClr val="tx1"/>
                </a:solidFill>
                <a:latin typeface="Calibri" pitchFamily="34" charset="0"/>
              </a:defRPr>
            </a:lvl8pPr>
            <a:lvl9pPr marL="3886200" indent="-228600" defTabSz="4297363" fontAlgn="base">
              <a:spcBef>
                <a:spcPct val="0"/>
              </a:spcBef>
              <a:spcAft>
                <a:spcPct val="0"/>
              </a:spcAft>
              <a:defRPr sz="8500">
                <a:solidFill>
                  <a:schemeClr val="tx1"/>
                </a:solidFill>
                <a:latin typeface="Calibri" pitchFamily="34" charset="0"/>
              </a:defRPr>
            </a:lvl9pPr>
          </a:lstStyle>
          <a:p>
            <a:pPr defTabSz="4297363" fontAlgn="base">
              <a:spcBef>
                <a:spcPct val="0"/>
              </a:spcBef>
              <a:spcAft>
                <a:spcPct val="0"/>
              </a:spcAft>
              <a:defRPr/>
            </a:pPr>
            <a:fld id="{FB55ECB4-2EF4-4FE8-8A50-D540F2DE8C72}" type="slidenum">
              <a:rPr lang="en-US" altLang="en-US" sz="1200" smtClean="0"/>
              <a:pPr defTabSz="4297363" fontAlgn="base">
                <a:spcBef>
                  <a:spcPct val="0"/>
                </a:spcBef>
                <a:spcAft>
                  <a:spcPct val="0"/>
                </a:spcAft>
                <a:defRPr/>
              </a:pPr>
              <a:t>1</a:t>
            </a:fld>
            <a:endParaRPr lang="en-US"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18" name="Rectangle 8"/>
          <p:cNvSpPr>
            <a:spLocks noChangeArrowheads="1"/>
          </p:cNvSpPr>
          <p:nvPr userDrawn="1"/>
        </p:nvSpPr>
        <p:spPr bwMode="auto">
          <a:xfrm>
            <a:off x="11668125" y="41965563"/>
            <a:ext cx="6354763" cy="692150"/>
          </a:xfrm>
          <a:prstGeom prst="rect">
            <a:avLst/>
          </a:prstGeom>
          <a:noFill/>
          <a:ln w="9525">
            <a:noFill/>
            <a:miter lim="800000"/>
            <a:headEnd/>
            <a:tailEnd/>
          </a:ln>
        </p:spPr>
        <p:txBody>
          <a:bodyPr wrap="none">
            <a:spAutoFit/>
          </a:bodyPr>
          <a:lstStyle/>
          <a:p>
            <a:r>
              <a:rPr lang="en-US" altLang="en-US" sz="3900" b="1" dirty="0">
                <a:solidFill>
                  <a:srgbClr val="2C3F71"/>
                </a:solidFill>
                <a:latin typeface="Calibri" pitchFamily="34" charset="0"/>
              </a:rPr>
              <a:t>© Accellera Systems Initiative</a:t>
            </a:r>
          </a:p>
        </p:txBody>
      </p:sp>
      <p:sp>
        <p:nvSpPr>
          <p:cNvPr id="4" name="Text Placeholder 3"/>
          <p:cNvSpPr>
            <a:spLocks noGrp="1"/>
          </p:cNvSpPr>
          <p:nvPr>
            <p:ph type="body" sz="quarter" idx="10"/>
          </p:nvPr>
        </p:nvSpPr>
        <p:spPr>
          <a:xfrm>
            <a:off x="623691" y="6925562"/>
            <a:ext cx="14299153"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6" name="Text Placeholder 5"/>
          <p:cNvSpPr>
            <a:spLocks noGrp="1"/>
          </p:cNvSpPr>
          <p:nvPr>
            <p:ph type="body" sz="quarter" idx="11"/>
          </p:nvPr>
        </p:nvSpPr>
        <p:spPr>
          <a:xfrm>
            <a:off x="636213" y="6186636"/>
            <a:ext cx="1428786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0" name="Text Placeholder 5"/>
          <p:cNvSpPr>
            <a:spLocks noGrp="1"/>
          </p:cNvSpPr>
          <p:nvPr>
            <p:ph type="body" sz="quarter" idx="20"/>
          </p:nvPr>
        </p:nvSpPr>
        <p:spPr>
          <a:xfrm>
            <a:off x="636211" y="16986998"/>
            <a:ext cx="1429135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5" name="Text Placeholder 5"/>
          <p:cNvSpPr>
            <a:spLocks noGrp="1"/>
          </p:cNvSpPr>
          <p:nvPr>
            <p:ph type="body" sz="quarter" idx="25"/>
          </p:nvPr>
        </p:nvSpPr>
        <p:spPr>
          <a:xfrm>
            <a:off x="15353328" y="6186636"/>
            <a:ext cx="14287682"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6" name="Text Placeholder 3"/>
          <p:cNvSpPr>
            <a:spLocks noGrp="1"/>
          </p:cNvSpPr>
          <p:nvPr>
            <p:ph type="body" sz="quarter" idx="26"/>
          </p:nvPr>
        </p:nvSpPr>
        <p:spPr>
          <a:xfrm>
            <a:off x="15353328" y="6925562"/>
            <a:ext cx="1428768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27" name="Text Placeholder 5"/>
          <p:cNvSpPr>
            <a:spLocks noGrp="1"/>
          </p:cNvSpPr>
          <p:nvPr>
            <p:ph type="body" sz="quarter" idx="27"/>
          </p:nvPr>
        </p:nvSpPr>
        <p:spPr>
          <a:xfrm>
            <a:off x="15353329" y="17009575"/>
            <a:ext cx="1428375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8" name="Text Placeholder 3"/>
          <p:cNvSpPr>
            <a:spLocks noGrp="1"/>
          </p:cNvSpPr>
          <p:nvPr>
            <p:ph type="body" sz="quarter" idx="28"/>
          </p:nvPr>
        </p:nvSpPr>
        <p:spPr>
          <a:xfrm>
            <a:off x="15347853" y="17802858"/>
            <a:ext cx="1428923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60" name="Text Placeholder 3"/>
          <p:cNvSpPr>
            <a:spLocks noGrp="1"/>
          </p:cNvSpPr>
          <p:nvPr>
            <p:ph type="body" sz="quarter" idx="96"/>
          </p:nvPr>
        </p:nvSpPr>
        <p:spPr>
          <a:xfrm>
            <a:off x="623691" y="17782142"/>
            <a:ext cx="1430038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76" name="Text Placeholder 76"/>
          <p:cNvSpPr>
            <a:spLocks noGrp="1"/>
          </p:cNvSpPr>
          <p:nvPr>
            <p:ph type="body" sz="quarter" idx="150"/>
          </p:nvPr>
        </p:nvSpPr>
        <p:spPr>
          <a:xfrm>
            <a:off x="7235743" y="4403558"/>
            <a:ext cx="15156028" cy="795708"/>
          </a:xfrm>
          <a:prstGeom prst="rect">
            <a:avLst/>
          </a:prstGeom>
        </p:spPr>
        <p:txBody>
          <a:bodyPr lIns="77349" tIns="38675" rIns="77349" bIns="38675">
            <a:normAutofit/>
          </a:bodyPr>
          <a:lstStyle>
            <a:lvl1pPr marL="0" indent="0" algn="ctr">
              <a:buFontTx/>
              <a:buNone/>
              <a:defRPr sz="4400">
                <a:solidFill>
                  <a:schemeClr val="tx2"/>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a:t>Click to edit Master text styles</a:t>
            </a:r>
          </a:p>
        </p:txBody>
      </p:sp>
      <p:sp>
        <p:nvSpPr>
          <p:cNvPr id="79" name="Text Placeholder 76"/>
          <p:cNvSpPr>
            <a:spLocks noGrp="1"/>
          </p:cNvSpPr>
          <p:nvPr>
            <p:ph type="body" sz="quarter" idx="151"/>
          </p:nvPr>
        </p:nvSpPr>
        <p:spPr>
          <a:xfrm>
            <a:off x="7235743" y="3266282"/>
            <a:ext cx="15156028" cy="1060492"/>
          </a:xfrm>
          <a:prstGeom prst="rect">
            <a:avLst/>
          </a:prstGeom>
        </p:spPr>
        <p:txBody>
          <a:bodyPr lIns="77349" tIns="38675" rIns="77349" bIns="38675" anchor="t" anchorCtr="1">
            <a:noAutofit/>
          </a:bodyPr>
          <a:lstStyle>
            <a:lvl1pPr marL="0" indent="0" algn="ctr">
              <a:buFontTx/>
              <a:buNone/>
              <a:defRPr sz="6000">
                <a:solidFill>
                  <a:schemeClr val="tx2"/>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a:t>Click to edit Master text styles</a:t>
            </a:r>
          </a:p>
        </p:txBody>
      </p:sp>
      <p:sp>
        <p:nvSpPr>
          <p:cNvPr id="80" name="Text Placeholder 76"/>
          <p:cNvSpPr>
            <a:spLocks noGrp="1"/>
          </p:cNvSpPr>
          <p:nvPr>
            <p:ph type="body" sz="quarter" idx="153"/>
          </p:nvPr>
        </p:nvSpPr>
        <p:spPr>
          <a:xfrm>
            <a:off x="7235743" y="758465"/>
            <a:ext cx="15156028" cy="2507817"/>
          </a:xfrm>
          <a:prstGeom prst="rect">
            <a:avLst/>
          </a:prstGeom>
        </p:spPr>
        <p:txBody>
          <a:bodyPr lIns="77349" tIns="38675" rIns="77349" bIns="38675" anchor="ctr" anchorCtr="1">
            <a:normAutofit/>
          </a:bodyPr>
          <a:lstStyle>
            <a:lvl1pPr marL="0" indent="0" algn="ctr">
              <a:lnSpc>
                <a:spcPts val="9000"/>
              </a:lnSpc>
              <a:spcBef>
                <a:spcPts val="0"/>
              </a:spcBef>
              <a:buFontTx/>
              <a:buNone/>
              <a:defRPr sz="9800" baseline="0">
                <a:solidFill>
                  <a:schemeClr val="tx2"/>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a:t>Click to edit Master text styles</a:t>
            </a:r>
          </a:p>
        </p:txBody>
      </p:sp>
      <p:sp>
        <p:nvSpPr>
          <p:cNvPr id="19" name="Text Placeholder 5"/>
          <p:cNvSpPr>
            <a:spLocks noGrp="1"/>
          </p:cNvSpPr>
          <p:nvPr>
            <p:ph type="body" sz="quarter" idx="154"/>
          </p:nvPr>
        </p:nvSpPr>
        <p:spPr>
          <a:xfrm>
            <a:off x="7975668" y="38623192"/>
            <a:ext cx="14276605" cy="1381180"/>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4" name="Text Placeholder 5"/>
          <p:cNvSpPr>
            <a:spLocks noGrp="1"/>
          </p:cNvSpPr>
          <p:nvPr>
            <p:ph type="body" sz="quarter" idx="156"/>
          </p:nvPr>
        </p:nvSpPr>
        <p:spPr>
          <a:xfrm>
            <a:off x="636211" y="27883011"/>
            <a:ext cx="1429135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31" name="Text Placeholder 5"/>
          <p:cNvSpPr>
            <a:spLocks noGrp="1"/>
          </p:cNvSpPr>
          <p:nvPr>
            <p:ph type="body" sz="quarter" idx="157"/>
          </p:nvPr>
        </p:nvSpPr>
        <p:spPr>
          <a:xfrm>
            <a:off x="15353329" y="27905588"/>
            <a:ext cx="1428375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32" name="Text Placeholder 3"/>
          <p:cNvSpPr>
            <a:spLocks noGrp="1"/>
          </p:cNvSpPr>
          <p:nvPr>
            <p:ph type="body" sz="quarter" idx="158"/>
          </p:nvPr>
        </p:nvSpPr>
        <p:spPr>
          <a:xfrm>
            <a:off x="15347853" y="28698871"/>
            <a:ext cx="1428923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33" name="Text Placeholder 3"/>
          <p:cNvSpPr>
            <a:spLocks noGrp="1"/>
          </p:cNvSpPr>
          <p:nvPr>
            <p:ph type="body" sz="quarter" idx="159"/>
          </p:nvPr>
        </p:nvSpPr>
        <p:spPr>
          <a:xfrm>
            <a:off x="623691" y="28678155"/>
            <a:ext cx="1430038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Tree>
  </p:cSld>
  <p:clrMapOvr>
    <a:masterClrMapping/>
  </p:clrMapOvr>
  <p:extLst>
    <p:ext uri="{DCECCB84-F9BA-43D5-87BE-67443E8EF086}">
      <p15:sldGuideLst xmlns:p15="http://schemas.microsoft.com/office/powerpoint/2012/main">
        <p15:guide id="1" orient="horz" pos="13481" userDrawn="1">
          <p15:clr>
            <a:srgbClr val="FBAE40"/>
          </p15:clr>
        </p15:guide>
        <p15:guide id="2" pos="9535"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75000"/>
              </a:schemeClr>
            </a:gs>
            <a:gs pos="50000">
              <a:schemeClr val="accent5">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1026" name="Rectangle 33"/>
          <p:cNvSpPr>
            <a:spLocks noChangeArrowheads="1"/>
          </p:cNvSpPr>
          <p:nvPr/>
        </p:nvSpPr>
        <p:spPr bwMode="auto">
          <a:xfrm>
            <a:off x="635000" y="6015038"/>
            <a:ext cx="29005213" cy="10169525"/>
          </a:xfrm>
          <a:prstGeom prst="roundRect">
            <a:avLst>
              <a:gd name="adj" fmla="val 1449"/>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sp>
        <p:nvSpPr>
          <p:cNvPr id="1027" name="Rectangle 33"/>
          <p:cNvSpPr>
            <a:spLocks noChangeArrowheads="1"/>
          </p:cNvSpPr>
          <p:nvPr userDrawn="1"/>
        </p:nvSpPr>
        <p:spPr bwMode="auto">
          <a:xfrm>
            <a:off x="635000" y="600075"/>
            <a:ext cx="29005213" cy="4789488"/>
          </a:xfrm>
          <a:prstGeom prst="roundRect">
            <a:avLst>
              <a:gd name="adj" fmla="val 3537"/>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sp>
        <p:nvSpPr>
          <p:cNvPr id="1028" name="Rectangle 33"/>
          <p:cNvSpPr>
            <a:spLocks noChangeArrowheads="1"/>
          </p:cNvSpPr>
          <p:nvPr userDrawn="1"/>
        </p:nvSpPr>
        <p:spPr bwMode="auto">
          <a:xfrm>
            <a:off x="635000" y="38458775"/>
            <a:ext cx="29005213" cy="3530600"/>
          </a:xfrm>
          <a:prstGeom prst="roundRect">
            <a:avLst>
              <a:gd name="adj" fmla="val 5694"/>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pic>
        <p:nvPicPr>
          <p:cNvPr id="1029" name="Picture 13" descr="accellera-logo-poster.png"/>
          <p:cNvPicPr>
            <a:picLocks noChangeAspect="1"/>
          </p:cNvPicPr>
          <p:nvPr userDrawn="1"/>
        </p:nvPicPr>
        <p:blipFill>
          <a:blip r:embed="rId3" cstate="print"/>
          <a:srcRect/>
          <a:stretch>
            <a:fillRect/>
          </a:stretch>
        </p:blipFill>
        <p:spPr bwMode="auto">
          <a:xfrm>
            <a:off x="1006158" y="1645761"/>
            <a:ext cx="5529262" cy="3063875"/>
          </a:xfrm>
          <a:prstGeom prst="rect">
            <a:avLst/>
          </a:prstGeom>
          <a:noFill/>
          <a:ln w="9525">
            <a:noFill/>
            <a:miter lim="800000"/>
            <a:headEnd/>
            <a:tailEnd/>
          </a:ln>
        </p:spPr>
      </p:pic>
      <p:sp>
        <p:nvSpPr>
          <p:cNvPr id="1030" name="Rectangle 33"/>
          <p:cNvSpPr>
            <a:spLocks noChangeArrowheads="1"/>
          </p:cNvSpPr>
          <p:nvPr userDrawn="1"/>
        </p:nvSpPr>
        <p:spPr bwMode="auto">
          <a:xfrm>
            <a:off x="635000" y="16816388"/>
            <a:ext cx="29005213" cy="10169525"/>
          </a:xfrm>
          <a:prstGeom prst="roundRect">
            <a:avLst>
              <a:gd name="adj" fmla="val 1449"/>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sp>
        <p:nvSpPr>
          <p:cNvPr id="1031" name="Rectangle 33"/>
          <p:cNvSpPr>
            <a:spLocks noChangeArrowheads="1"/>
          </p:cNvSpPr>
          <p:nvPr userDrawn="1"/>
        </p:nvSpPr>
        <p:spPr bwMode="auto">
          <a:xfrm>
            <a:off x="635000" y="27611388"/>
            <a:ext cx="29005213" cy="10221912"/>
          </a:xfrm>
          <a:prstGeom prst="roundRect">
            <a:avLst>
              <a:gd name="adj" fmla="val 1449"/>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pic>
        <p:nvPicPr>
          <p:cNvPr id="3" name="Picture 2" descr="Logo&#10;&#10;Description automatically generated with medium confidence">
            <a:extLst>
              <a:ext uri="{FF2B5EF4-FFF2-40B4-BE49-F238E27FC236}">
                <a16:creationId xmlns:a16="http://schemas.microsoft.com/office/drawing/2014/main" id="{9CE8BFFA-17D3-4DF2-B40B-C49C0E6EE7F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3009016" y="1302816"/>
            <a:ext cx="6260039" cy="3749764"/>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Lst>
  <p:txStyles>
    <p:titleStyle>
      <a:lvl1pPr algn="ctr" defTabSz="4297363" rtl="0" eaLnBrk="0" fontAlgn="base" hangingPunct="0">
        <a:spcBef>
          <a:spcPct val="0"/>
        </a:spcBef>
        <a:spcAft>
          <a:spcPct val="0"/>
        </a:spcAft>
        <a:defRPr sz="8500" kern="1200">
          <a:solidFill>
            <a:schemeClr val="bg1"/>
          </a:solidFill>
          <a:latin typeface="Trebuchet MS" pitchFamily="34" charset="0"/>
          <a:ea typeface="+mj-ea"/>
          <a:cs typeface="+mj-cs"/>
        </a:defRPr>
      </a:lvl1pPr>
      <a:lvl2pPr algn="ctr" defTabSz="4297363" rtl="0" eaLnBrk="0" fontAlgn="base" hangingPunct="0">
        <a:spcBef>
          <a:spcPct val="0"/>
        </a:spcBef>
        <a:spcAft>
          <a:spcPct val="0"/>
        </a:spcAft>
        <a:defRPr sz="8500">
          <a:solidFill>
            <a:schemeClr val="bg1"/>
          </a:solidFill>
          <a:latin typeface="Trebuchet MS" pitchFamily="34" charset="0"/>
        </a:defRPr>
      </a:lvl2pPr>
      <a:lvl3pPr algn="ctr" defTabSz="4297363" rtl="0" eaLnBrk="0" fontAlgn="base" hangingPunct="0">
        <a:spcBef>
          <a:spcPct val="0"/>
        </a:spcBef>
        <a:spcAft>
          <a:spcPct val="0"/>
        </a:spcAft>
        <a:defRPr sz="8500">
          <a:solidFill>
            <a:schemeClr val="bg1"/>
          </a:solidFill>
          <a:latin typeface="Trebuchet MS" pitchFamily="34" charset="0"/>
        </a:defRPr>
      </a:lvl3pPr>
      <a:lvl4pPr algn="ctr" defTabSz="4297363" rtl="0" eaLnBrk="0" fontAlgn="base" hangingPunct="0">
        <a:spcBef>
          <a:spcPct val="0"/>
        </a:spcBef>
        <a:spcAft>
          <a:spcPct val="0"/>
        </a:spcAft>
        <a:defRPr sz="8500">
          <a:solidFill>
            <a:schemeClr val="bg1"/>
          </a:solidFill>
          <a:latin typeface="Trebuchet MS" pitchFamily="34" charset="0"/>
        </a:defRPr>
      </a:lvl4pPr>
      <a:lvl5pPr algn="ctr" defTabSz="4297363" rtl="0" eaLnBrk="0" fontAlgn="base" hangingPunct="0">
        <a:spcBef>
          <a:spcPct val="0"/>
        </a:spcBef>
        <a:spcAft>
          <a:spcPct val="0"/>
        </a:spcAft>
        <a:defRPr sz="8500">
          <a:solidFill>
            <a:schemeClr val="bg1"/>
          </a:solidFill>
          <a:latin typeface="Trebuchet MS" pitchFamily="34" charset="0"/>
        </a:defRPr>
      </a:lvl5pPr>
      <a:lvl6pPr marL="457200" algn="ctr" defTabSz="4297363" rtl="0" fontAlgn="base">
        <a:spcBef>
          <a:spcPct val="0"/>
        </a:spcBef>
        <a:spcAft>
          <a:spcPct val="0"/>
        </a:spcAft>
        <a:defRPr sz="8500">
          <a:solidFill>
            <a:schemeClr val="bg1"/>
          </a:solidFill>
          <a:latin typeface="Trebuchet MS" pitchFamily="34" charset="0"/>
        </a:defRPr>
      </a:lvl6pPr>
      <a:lvl7pPr marL="914400" algn="ctr" defTabSz="4297363" rtl="0" fontAlgn="base">
        <a:spcBef>
          <a:spcPct val="0"/>
        </a:spcBef>
        <a:spcAft>
          <a:spcPct val="0"/>
        </a:spcAft>
        <a:defRPr sz="8500">
          <a:solidFill>
            <a:schemeClr val="bg1"/>
          </a:solidFill>
          <a:latin typeface="Trebuchet MS" pitchFamily="34" charset="0"/>
        </a:defRPr>
      </a:lvl7pPr>
      <a:lvl8pPr marL="1371600" algn="ctr" defTabSz="4297363" rtl="0" fontAlgn="base">
        <a:spcBef>
          <a:spcPct val="0"/>
        </a:spcBef>
        <a:spcAft>
          <a:spcPct val="0"/>
        </a:spcAft>
        <a:defRPr sz="8500">
          <a:solidFill>
            <a:schemeClr val="bg1"/>
          </a:solidFill>
          <a:latin typeface="Trebuchet MS" pitchFamily="34" charset="0"/>
        </a:defRPr>
      </a:lvl8pPr>
      <a:lvl9pPr marL="1828800" algn="ctr" defTabSz="4297363" rtl="0" fontAlgn="base">
        <a:spcBef>
          <a:spcPct val="0"/>
        </a:spcBef>
        <a:spcAft>
          <a:spcPct val="0"/>
        </a:spcAft>
        <a:defRPr sz="8500">
          <a:solidFill>
            <a:schemeClr val="bg1"/>
          </a:solidFill>
          <a:latin typeface="Trebuchet MS" pitchFamily="34" charset="0"/>
        </a:defRPr>
      </a:lvl9pPr>
    </p:titleStyle>
    <p:bodyStyle>
      <a:lvl1pPr marL="1611313" indent="-1611313" algn="l" defTabSz="4297363" rtl="0" eaLnBrk="0" fontAlgn="base" hangingPunct="0">
        <a:spcBef>
          <a:spcPct val="20000"/>
        </a:spcBef>
        <a:spcAft>
          <a:spcPct val="0"/>
        </a:spcAft>
        <a:buFont typeface="Arial" charset="0"/>
        <a:buChar char="•"/>
        <a:defRPr sz="15100" kern="1200">
          <a:solidFill>
            <a:schemeClr val="tx1"/>
          </a:solidFill>
          <a:latin typeface="+mn-lt"/>
          <a:ea typeface="+mn-ea"/>
          <a:cs typeface="+mn-cs"/>
        </a:defRPr>
      </a:lvl1pPr>
      <a:lvl2pPr marL="3490913" indent="-1343025" algn="l" defTabSz="4297363" rtl="0" eaLnBrk="0" fontAlgn="base" hangingPunct="0">
        <a:spcBef>
          <a:spcPct val="20000"/>
        </a:spcBef>
        <a:spcAft>
          <a:spcPct val="0"/>
        </a:spcAft>
        <a:buFont typeface="Arial" charset="0"/>
        <a:buChar char="–"/>
        <a:defRPr sz="13300" kern="1200">
          <a:solidFill>
            <a:schemeClr val="tx1"/>
          </a:solidFill>
          <a:latin typeface="+mn-lt"/>
          <a:ea typeface="+mn-ea"/>
          <a:cs typeface="+mn-cs"/>
        </a:defRPr>
      </a:lvl2pPr>
      <a:lvl3pPr marL="5372100" indent="-1073150" algn="l" defTabSz="4297363" rtl="0" eaLnBrk="0" fontAlgn="base" hangingPunct="0">
        <a:spcBef>
          <a:spcPct val="20000"/>
        </a:spcBef>
        <a:spcAft>
          <a:spcPct val="0"/>
        </a:spcAft>
        <a:buFont typeface="Arial" charset="0"/>
        <a:buChar char="•"/>
        <a:defRPr sz="11300" kern="1200">
          <a:solidFill>
            <a:schemeClr val="tx1"/>
          </a:solidFill>
          <a:latin typeface="+mn-lt"/>
          <a:ea typeface="+mn-ea"/>
          <a:cs typeface="+mn-cs"/>
        </a:defRPr>
      </a:lvl3pPr>
      <a:lvl4pPr marL="7521575"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4pPr>
      <a:lvl5pPr marL="9671050"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Text Placeholder 266">
            <a:extLst>
              <a:ext uri="{FF2B5EF4-FFF2-40B4-BE49-F238E27FC236}">
                <a16:creationId xmlns:a16="http://schemas.microsoft.com/office/drawing/2014/main" id="{BC6A51DF-F61B-44A3-AEB5-23EA3D04510B}"/>
              </a:ext>
            </a:extLst>
          </p:cNvPr>
          <p:cNvSpPr>
            <a:spLocks noGrp="1"/>
          </p:cNvSpPr>
          <p:nvPr>
            <p:ph type="body" sz="quarter" idx="10"/>
          </p:nvPr>
        </p:nvSpPr>
        <p:spPr>
          <a:xfrm>
            <a:off x="636213" y="6925562"/>
            <a:ext cx="14286631" cy="9642591"/>
          </a:xfrm>
        </p:spPr>
        <p:txBody>
          <a:bodyPr/>
          <a:lstStyle/>
          <a:p>
            <a:pPr marL="457200" marR="0" indent="-457200" algn="just">
              <a:lnSpc>
                <a:spcPct val="107000"/>
              </a:lnSpc>
              <a:spcBef>
                <a:spcPts val="0"/>
              </a:spcBef>
              <a:spcAft>
                <a:spcPts val="800"/>
              </a:spcAft>
              <a:buFont typeface="Arial" panose="020B0604020202020204" pitchFamily="34" charset="0"/>
              <a:buChar char="•"/>
            </a:pPr>
            <a:r>
              <a:rPr lang="en-US" dirty="0">
                <a:effectLst/>
                <a:latin typeface="+mn-lt"/>
                <a:ea typeface="Times New Roman" panose="02020603050405020304" pitchFamily="18" charset="0"/>
                <a:cs typeface="Arial" panose="020B0604020202020204" pitchFamily="34" charset="0"/>
              </a:rPr>
              <a:t>RADAR sensors have become a popular choice for Advanced Driver Assistance Systems (ADAS) in cars. </a:t>
            </a:r>
          </a:p>
          <a:p>
            <a:pPr marL="457200" marR="0" indent="-457200" algn="just">
              <a:lnSpc>
                <a:spcPct val="107000"/>
              </a:lnSpc>
              <a:spcBef>
                <a:spcPts val="0"/>
              </a:spcBef>
              <a:spcAft>
                <a:spcPts val="800"/>
              </a:spcAft>
              <a:buFont typeface="Arial" panose="020B0604020202020204" pitchFamily="34" charset="0"/>
              <a:buChar char="•"/>
            </a:pPr>
            <a:r>
              <a:rPr lang="en-US" dirty="0">
                <a:effectLst/>
                <a:latin typeface="+mn-lt"/>
                <a:ea typeface="Times New Roman" panose="02020603050405020304" pitchFamily="18" charset="0"/>
                <a:cs typeface="Arial" panose="020B0604020202020204" pitchFamily="34" charset="0"/>
              </a:rPr>
              <a:t>Cascaded RADAR sensors are widely used to enhance the signal to noise ratio and angular resolution in Imaging RADAR systems. </a:t>
            </a:r>
          </a:p>
          <a:p>
            <a:pPr marL="457200" marR="0" indent="-457200" algn="just">
              <a:lnSpc>
                <a:spcPct val="107000"/>
              </a:lnSpc>
              <a:spcBef>
                <a:spcPts val="0"/>
              </a:spcBef>
              <a:spcAft>
                <a:spcPts val="800"/>
              </a:spcAft>
              <a:buFont typeface="Arial" panose="020B0604020202020204" pitchFamily="34" charset="0"/>
              <a:buChar char="•"/>
            </a:pPr>
            <a:r>
              <a:rPr lang="en-US" dirty="0">
                <a:effectLst/>
                <a:latin typeface="+mn-lt"/>
                <a:ea typeface="Times New Roman" panose="02020603050405020304" pitchFamily="18" charset="0"/>
                <a:cs typeface="Arial" panose="020B0604020202020204" pitchFamily="34" charset="0"/>
              </a:rPr>
              <a:t>In a cascaded RADAR system one sensor acts as a leader and rest as followers. </a:t>
            </a:r>
          </a:p>
          <a:p>
            <a:pPr marL="0" marR="0" algn="just">
              <a:lnSpc>
                <a:spcPct val="107000"/>
              </a:lnSpc>
              <a:spcBef>
                <a:spcPts val="0"/>
              </a:spcBef>
              <a:spcAft>
                <a:spcPts val="800"/>
              </a:spcAft>
            </a:pPr>
            <a:endParaRPr lang="en-US" dirty="0">
              <a:latin typeface="+mn-lt"/>
              <a:ea typeface="Times New Roman" panose="02020603050405020304" pitchFamily="18" charset="0"/>
              <a:cs typeface="Arial" panose="020B0604020202020204" pitchFamily="34" charset="0"/>
            </a:endParaRPr>
          </a:p>
          <a:p>
            <a:pPr marL="0" marR="0" algn="just">
              <a:lnSpc>
                <a:spcPct val="107000"/>
              </a:lnSpc>
              <a:spcBef>
                <a:spcPts val="0"/>
              </a:spcBef>
              <a:spcAft>
                <a:spcPts val="800"/>
              </a:spcAft>
            </a:pPr>
            <a:endParaRPr lang="en-US" dirty="0">
              <a:effectLst/>
              <a:latin typeface="+mn-lt"/>
              <a:ea typeface="Times New Roman" panose="02020603050405020304" pitchFamily="18" charset="0"/>
              <a:cs typeface="Arial" panose="020B0604020202020204" pitchFamily="34" charset="0"/>
            </a:endParaRPr>
          </a:p>
          <a:p>
            <a:pPr marL="0" marR="0" algn="just">
              <a:lnSpc>
                <a:spcPct val="107000"/>
              </a:lnSpc>
              <a:spcBef>
                <a:spcPts val="0"/>
              </a:spcBef>
              <a:spcAft>
                <a:spcPts val="800"/>
              </a:spcAft>
            </a:pPr>
            <a:endParaRPr lang="en-US" dirty="0">
              <a:latin typeface="+mn-lt"/>
              <a:ea typeface="Times New Roman" panose="02020603050405020304" pitchFamily="18" charset="0"/>
              <a:cs typeface="Arial" panose="020B0604020202020204" pitchFamily="34" charset="0"/>
            </a:endParaRPr>
          </a:p>
          <a:p>
            <a:pPr marL="0" marR="0" algn="just">
              <a:lnSpc>
                <a:spcPct val="107000"/>
              </a:lnSpc>
              <a:spcBef>
                <a:spcPts val="0"/>
              </a:spcBef>
              <a:spcAft>
                <a:spcPts val="800"/>
              </a:spcAft>
            </a:pPr>
            <a:endParaRPr lang="en-US" dirty="0">
              <a:effectLst/>
              <a:latin typeface="+mn-lt"/>
              <a:ea typeface="Times New Roman" panose="02020603050405020304" pitchFamily="18" charset="0"/>
              <a:cs typeface="Arial" panose="020B0604020202020204" pitchFamily="34" charset="0"/>
            </a:endParaRPr>
          </a:p>
          <a:p>
            <a:pPr marL="0" marR="0" algn="just">
              <a:lnSpc>
                <a:spcPct val="107000"/>
              </a:lnSpc>
              <a:spcBef>
                <a:spcPts val="0"/>
              </a:spcBef>
              <a:spcAft>
                <a:spcPts val="800"/>
              </a:spcAft>
            </a:pPr>
            <a:endParaRPr lang="en-US" dirty="0">
              <a:latin typeface="+mn-lt"/>
              <a:ea typeface="Times New Roman" panose="02020603050405020304" pitchFamily="18" charset="0"/>
              <a:cs typeface="Arial" panose="020B0604020202020204" pitchFamily="34" charset="0"/>
            </a:endParaRPr>
          </a:p>
          <a:p>
            <a:pPr marL="0" marR="0" algn="just">
              <a:lnSpc>
                <a:spcPct val="107000"/>
              </a:lnSpc>
              <a:spcBef>
                <a:spcPts val="0"/>
              </a:spcBef>
              <a:spcAft>
                <a:spcPts val="800"/>
              </a:spcAft>
            </a:pPr>
            <a:endParaRPr lang="en-US" dirty="0">
              <a:effectLst/>
              <a:latin typeface="+mn-lt"/>
              <a:ea typeface="Times New Roman" panose="02020603050405020304" pitchFamily="18" charset="0"/>
              <a:cs typeface="Arial" panose="020B0604020202020204" pitchFamily="34" charset="0"/>
            </a:endParaRPr>
          </a:p>
          <a:p>
            <a:pPr marL="0" marR="0" algn="ctr">
              <a:lnSpc>
                <a:spcPct val="107000"/>
              </a:lnSpc>
              <a:spcBef>
                <a:spcPts val="0"/>
              </a:spcBef>
              <a:spcAft>
                <a:spcPts val="800"/>
              </a:spcAft>
            </a:pPr>
            <a:br>
              <a:rPr lang="en-US" dirty="0">
                <a:effectLst/>
                <a:latin typeface="+mn-lt"/>
                <a:ea typeface="Times New Roman" panose="02020603050405020304" pitchFamily="18" charset="0"/>
                <a:cs typeface="Arial" panose="020B0604020202020204" pitchFamily="34" charset="0"/>
              </a:rPr>
            </a:br>
            <a:r>
              <a:rPr lang="en-US" dirty="0">
                <a:effectLst/>
                <a:latin typeface="+mn-lt"/>
                <a:ea typeface="Times New Roman" panose="02020603050405020304" pitchFamily="18" charset="0"/>
                <a:cs typeface="Arial" panose="020B0604020202020204" pitchFamily="34" charset="0"/>
              </a:rPr>
              <a:t> </a:t>
            </a:r>
            <a:br>
              <a:rPr lang="en-US" dirty="0">
                <a:effectLst/>
                <a:latin typeface="+mn-lt"/>
                <a:ea typeface="Times New Roman" panose="02020603050405020304" pitchFamily="18" charset="0"/>
                <a:cs typeface="Arial" panose="020B0604020202020204" pitchFamily="34" charset="0"/>
              </a:rPr>
            </a:br>
            <a:endParaRPr lang="en-US" dirty="0">
              <a:effectLst/>
              <a:latin typeface="+mn-lt"/>
              <a:ea typeface="Times New Roman" panose="02020603050405020304" pitchFamily="18" charset="0"/>
              <a:cs typeface="Arial" panose="020B0604020202020204" pitchFamily="34" charset="0"/>
            </a:endParaRPr>
          </a:p>
          <a:p>
            <a:pPr marL="0" marR="0" algn="ctr">
              <a:lnSpc>
                <a:spcPct val="107000"/>
              </a:lnSpc>
              <a:spcBef>
                <a:spcPts val="0"/>
              </a:spcBef>
              <a:spcAft>
                <a:spcPts val="800"/>
              </a:spcAft>
            </a:pPr>
            <a:endParaRPr lang="en-US" sz="1600" dirty="0">
              <a:latin typeface="+mn-lt"/>
              <a:ea typeface="Times New Roman" panose="02020603050405020304" pitchFamily="18" charset="0"/>
              <a:cs typeface="Arial" panose="020B0604020202020204" pitchFamily="34" charset="0"/>
            </a:endParaRPr>
          </a:p>
          <a:p>
            <a:pPr marL="0" marR="0" algn="ctr">
              <a:lnSpc>
                <a:spcPct val="107000"/>
              </a:lnSpc>
              <a:spcBef>
                <a:spcPts val="0"/>
              </a:spcBef>
              <a:spcAft>
                <a:spcPts val="800"/>
              </a:spcAft>
            </a:pPr>
            <a:r>
              <a:rPr lang="en-US" sz="1600" dirty="0">
                <a:effectLst/>
                <a:latin typeface="+mn-lt"/>
                <a:ea typeface="Times New Roman" panose="02020603050405020304" pitchFamily="18" charset="0"/>
                <a:cs typeface="Arial" panose="020B0604020202020204" pitchFamily="34" charset="0"/>
              </a:rPr>
              <a:t>Fig 1. NXP Automotive Radar.  Source - www.nxp.com.</a:t>
            </a:r>
            <a:br>
              <a:rPr lang="en-US" sz="1600" dirty="0">
                <a:effectLst/>
                <a:latin typeface="+mn-lt"/>
                <a:ea typeface="Times New Roman" panose="02020603050405020304" pitchFamily="18" charset="0"/>
                <a:cs typeface="Arial" panose="020B0604020202020204" pitchFamily="34" charset="0"/>
              </a:rPr>
            </a:br>
            <a:endParaRPr lang="en-US" sz="1600" dirty="0">
              <a:effectLst/>
              <a:latin typeface="+mn-lt"/>
              <a:ea typeface="DengXian" panose="02010600030101010101" pitchFamily="2" charset="-122"/>
              <a:cs typeface="Arial" panose="020B0604020202020204" pitchFamily="34" charset="0"/>
            </a:endParaRPr>
          </a:p>
          <a:p>
            <a:endParaRPr lang="en-US" dirty="0"/>
          </a:p>
        </p:txBody>
      </p:sp>
      <p:sp>
        <p:nvSpPr>
          <p:cNvPr id="33" name="Text Placeholder 32"/>
          <p:cNvSpPr>
            <a:spLocks noGrp="1"/>
          </p:cNvSpPr>
          <p:nvPr>
            <p:ph type="body" sz="quarter" idx="11"/>
          </p:nvPr>
        </p:nvSpPr>
        <p:spPr/>
        <p:txBody>
          <a:bodyPr/>
          <a:lstStyle/>
          <a:p>
            <a:r>
              <a:rPr lang="en-GB" dirty="0"/>
              <a:t>Introduction</a:t>
            </a:r>
          </a:p>
        </p:txBody>
      </p:sp>
      <p:sp>
        <p:nvSpPr>
          <p:cNvPr id="34" name="Text Placeholder 33"/>
          <p:cNvSpPr>
            <a:spLocks noGrp="1"/>
          </p:cNvSpPr>
          <p:nvPr>
            <p:ph type="body" sz="quarter" idx="20"/>
          </p:nvPr>
        </p:nvSpPr>
        <p:spPr/>
        <p:txBody>
          <a:bodyPr/>
          <a:lstStyle/>
          <a:p>
            <a:r>
              <a:rPr lang="en-US" dirty="0"/>
              <a:t>Implementation Details</a:t>
            </a:r>
          </a:p>
        </p:txBody>
      </p:sp>
      <p:sp>
        <p:nvSpPr>
          <p:cNvPr id="35" name="Text Placeholder 34"/>
          <p:cNvSpPr>
            <a:spLocks noGrp="1"/>
          </p:cNvSpPr>
          <p:nvPr>
            <p:ph type="body" sz="quarter" idx="25"/>
          </p:nvPr>
        </p:nvSpPr>
        <p:spPr/>
        <p:txBody>
          <a:bodyPr/>
          <a:lstStyle/>
          <a:p>
            <a:r>
              <a:rPr lang="en-US" dirty="0"/>
              <a:t>Verification Methodology</a:t>
            </a:r>
          </a:p>
        </p:txBody>
      </p:sp>
      <p:sp>
        <p:nvSpPr>
          <p:cNvPr id="37" name="Text Placeholder 36"/>
          <p:cNvSpPr>
            <a:spLocks noGrp="1"/>
          </p:cNvSpPr>
          <p:nvPr>
            <p:ph type="body" sz="quarter" idx="27"/>
          </p:nvPr>
        </p:nvSpPr>
        <p:spPr/>
        <p:txBody>
          <a:bodyPr/>
          <a:lstStyle/>
          <a:p>
            <a:r>
              <a:rPr lang="nl-NL" dirty="0" err="1"/>
              <a:t>Implementation</a:t>
            </a:r>
            <a:r>
              <a:rPr lang="nl-NL" dirty="0"/>
              <a:t> Details</a:t>
            </a:r>
            <a:endParaRPr lang="en-US" dirty="0"/>
          </a:p>
        </p:txBody>
      </p:sp>
      <p:sp>
        <p:nvSpPr>
          <p:cNvPr id="269" name="Text Placeholder 268">
            <a:extLst>
              <a:ext uri="{FF2B5EF4-FFF2-40B4-BE49-F238E27FC236}">
                <a16:creationId xmlns:a16="http://schemas.microsoft.com/office/drawing/2014/main" id="{EFA6D686-ABE0-4ADD-821D-C966B83595AE}"/>
              </a:ext>
            </a:extLst>
          </p:cNvPr>
          <p:cNvSpPr>
            <a:spLocks noGrp="1"/>
          </p:cNvSpPr>
          <p:nvPr>
            <p:ph type="body" sz="quarter" idx="28"/>
          </p:nvPr>
        </p:nvSpPr>
        <p:spPr>
          <a:xfrm>
            <a:off x="15347853" y="17802859"/>
            <a:ext cx="14289232" cy="11062532"/>
          </a:xfrm>
        </p:spPr>
        <p:txBody>
          <a:bodyPr/>
          <a:lstStyle/>
          <a:p>
            <a:pPr marL="0" marR="0" algn="just">
              <a:lnSpc>
                <a:spcPct val="107000"/>
              </a:lnSpc>
              <a:spcBef>
                <a:spcPts val="0"/>
              </a:spcBef>
              <a:spcAft>
                <a:spcPts val="800"/>
              </a:spcAft>
            </a:pPr>
            <a:r>
              <a:rPr lang="en-US" b="1" dirty="0">
                <a:effectLst/>
                <a:latin typeface="+mn-lt"/>
                <a:ea typeface="Times New Roman" panose="02020603050405020304" pitchFamily="18" charset="0"/>
                <a:cs typeface="Arial" panose="020B0604020202020204" pitchFamily="34" charset="0"/>
              </a:rPr>
              <a:t>SoC and System level: </a:t>
            </a:r>
            <a:endParaRPr lang="en-US" b="1" dirty="0">
              <a:effectLst/>
              <a:latin typeface="+mn-lt"/>
              <a:ea typeface="DengXian" panose="02010600030101010101" pitchFamily="2" charset="-122"/>
              <a:cs typeface="Arial" panose="020B0604020202020204" pitchFamily="34" charset="0"/>
            </a:endParaRPr>
          </a:p>
          <a:p>
            <a:pPr marL="457200" marR="0" lvl="0" indent="-457200" algn="just">
              <a:lnSpc>
                <a:spcPct val="107000"/>
              </a:lnSpc>
              <a:spcBef>
                <a:spcPts val="0"/>
              </a:spcBef>
              <a:spcAft>
                <a:spcPts val="0"/>
              </a:spcAft>
              <a:buFont typeface="Arial" panose="020B0604020202020204" pitchFamily="34" charset="0"/>
              <a:buChar char="•"/>
            </a:pPr>
            <a:r>
              <a:rPr lang="en-US" dirty="0">
                <a:effectLst/>
                <a:latin typeface="+mn-lt"/>
                <a:ea typeface="Times New Roman" panose="02020603050405020304" pitchFamily="18" charset="0"/>
                <a:cs typeface="Arial" panose="020B0604020202020204" pitchFamily="34" charset="0"/>
              </a:rPr>
              <a:t>The system on chip verification environment included cascaded instances of the mixed signal radar frontend subsystem along with the CPU subsystem.</a:t>
            </a:r>
          </a:p>
          <a:p>
            <a:pPr marL="457200" marR="0" lvl="0" indent="-457200" algn="just">
              <a:lnSpc>
                <a:spcPct val="107000"/>
              </a:lnSpc>
              <a:spcBef>
                <a:spcPts val="0"/>
              </a:spcBef>
              <a:spcAft>
                <a:spcPts val="0"/>
              </a:spcAft>
              <a:buFont typeface="Arial" panose="020B0604020202020204" pitchFamily="34" charset="0"/>
              <a:buChar char="•"/>
            </a:pPr>
            <a:r>
              <a:rPr lang="en-US" dirty="0">
                <a:latin typeface="+mn-lt"/>
                <a:ea typeface="Times New Roman" panose="02020603050405020304" pitchFamily="18" charset="0"/>
                <a:cs typeface="Arial" panose="020B0604020202020204" pitchFamily="34" charset="0"/>
              </a:rPr>
              <a:t>Testbench Infrastructure Included:</a:t>
            </a:r>
            <a:endParaRPr lang="en-US" dirty="0">
              <a:effectLst/>
              <a:latin typeface="+mn-lt"/>
              <a:ea typeface="Times New Roman" panose="02020603050405020304" pitchFamily="18" charset="0"/>
              <a:cs typeface="Arial" panose="020B0604020202020204" pitchFamily="34" charset="0"/>
            </a:endParaRPr>
          </a:p>
          <a:p>
            <a:pPr marL="1912391" lvl="1" indent="-457200" algn="just">
              <a:lnSpc>
                <a:spcPct val="107000"/>
              </a:lnSpc>
              <a:spcBef>
                <a:spcPts val="0"/>
              </a:spcBef>
              <a:spcAft>
                <a:spcPts val="0"/>
              </a:spcAft>
              <a:buFont typeface="Arial" panose="020B0604020202020204" pitchFamily="34" charset="0"/>
              <a:buChar char="•"/>
            </a:pPr>
            <a:r>
              <a:rPr lang="en-US" sz="2800" dirty="0">
                <a:effectLst/>
                <a:latin typeface="+mn-lt"/>
                <a:ea typeface="Times New Roman" panose="02020603050405020304" pitchFamily="18" charset="0"/>
                <a:cs typeface="Arial" panose="020B0604020202020204" pitchFamily="34" charset="0"/>
              </a:rPr>
              <a:t>A testbench configuration switch is used to enable selective logic stubbing. </a:t>
            </a:r>
            <a:endParaRPr lang="en-US" sz="2800" dirty="0">
              <a:effectLst/>
              <a:latin typeface="+mn-lt"/>
              <a:ea typeface="DengXian" panose="02010600030101010101" pitchFamily="2" charset="-122"/>
              <a:cs typeface="Arial" panose="020B0604020202020204" pitchFamily="34" charset="0"/>
            </a:endParaRPr>
          </a:p>
          <a:p>
            <a:pPr marL="1912391" lvl="1" indent="-457200" algn="just">
              <a:lnSpc>
                <a:spcPct val="107000"/>
              </a:lnSpc>
              <a:spcBef>
                <a:spcPts val="0"/>
              </a:spcBef>
              <a:spcAft>
                <a:spcPts val="0"/>
              </a:spcAft>
              <a:buFont typeface="Arial" panose="020B0604020202020204" pitchFamily="34" charset="0"/>
              <a:buChar char="•"/>
            </a:pPr>
            <a:r>
              <a:rPr lang="en-US" sz="2800" dirty="0">
                <a:effectLst/>
                <a:latin typeface="+mn-lt"/>
                <a:ea typeface="Times New Roman" panose="02020603050405020304" pitchFamily="18" charset="0"/>
                <a:cs typeface="Arial" panose="020B0604020202020204" pitchFamily="34" charset="0"/>
              </a:rPr>
              <a:t>Testbench code memory was modified to handle transactions from two MCU interfaces.</a:t>
            </a:r>
          </a:p>
          <a:p>
            <a:pPr marL="1912391" lvl="1" indent="-457200" algn="just">
              <a:lnSpc>
                <a:spcPct val="107000"/>
              </a:lnSpc>
              <a:spcBef>
                <a:spcPts val="0"/>
              </a:spcBef>
              <a:spcAft>
                <a:spcPts val="0"/>
              </a:spcAft>
              <a:buFont typeface="Arial" panose="020B0604020202020204" pitchFamily="34" charset="0"/>
              <a:buChar char="•"/>
            </a:pPr>
            <a:r>
              <a:rPr lang="en-US" sz="2800" dirty="0">
                <a:latin typeface="+mn-lt"/>
                <a:ea typeface="DengXian" panose="02010600030101010101" pitchFamily="2" charset="-122"/>
                <a:cs typeface="Arial" panose="020B0604020202020204" pitchFamily="34" charset="0"/>
              </a:rPr>
              <a:t>Pad connections between leader and follower.</a:t>
            </a:r>
          </a:p>
          <a:p>
            <a:pPr marL="1912391" lvl="1" indent="-457200" algn="just">
              <a:lnSpc>
                <a:spcPct val="107000"/>
              </a:lnSpc>
              <a:spcBef>
                <a:spcPts val="0"/>
              </a:spcBef>
              <a:spcAft>
                <a:spcPts val="0"/>
              </a:spcAft>
              <a:buFont typeface="Arial" panose="020B0604020202020204" pitchFamily="34" charset="0"/>
              <a:buChar char="•"/>
            </a:pPr>
            <a:r>
              <a:rPr lang="en-US" sz="2800" dirty="0">
                <a:effectLst/>
                <a:latin typeface="+mn-lt"/>
                <a:ea typeface="DengXian" panose="02010600030101010101" pitchFamily="2" charset="-122"/>
                <a:cs typeface="Arial" panose="020B0604020202020204" pitchFamily="34" charset="0"/>
              </a:rPr>
              <a:t>Seamless code reuse from subsystem level.</a:t>
            </a:r>
          </a:p>
          <a:p>
            <a:pPr marL="1912391" lvl="1" indent="-457200" algn="just">
              <a:lnSpc>
                <a:spcPct val="107000"/>
              </a:lnSpc>
              <a:spcBef>
                <a:spcPts val="0"/>
              </a:spcBef>
              <a:spcAft>
                <a:spcPts val="0"/>
              </a:spcAft>
              <a:buFont typeface="Arial" panose="020B0604020202020204" pitchFamily="34" charset="0"/>
              <a:buChar char="•"/>
            </a:pPr>
            <a:r>
              <a:rPr lang="en-US" sz="2800" dirty="0">
                <a:effectLst/>
                <a:latin typeface="+mn-lt"/>
                <a:ea typeface="Times New Roman" panose="02020603050405020304" pitchFamily="18" charset="0"/>
                <a:cs typeface="Arial" panose="020B0604020202020204" pitchFamily="34" charset="0"/>
              </a:rPr>
              <a:t>Multiple instances of channel model were incorporated.</a:t>
            </a:r>
            <a:endParaRPr lang="en-US" sz="2800" dirty="0">
              <a:effectLst/>
              <a:latin typeface="+mn-lt"/>
              <a:ea typeface="DengXian" panose="02010600030101010101" pitchFamily="2" charset="-122"/>
              <a:cs typeface="Arial" panose="020B0604020202020204" pitchFamily="34" charset="0"/>
            </a:endParaRPr>
          </a:p>
          <a:p>
            <a:pPr marL="1912391" lvl="1" indent="-457200">
              <a:lnSpc>
                <a:spcPct val="107000"/>
              </a:lnSpc>
              <a:spcBef>
                <a:spcPts val="0"/>
              </a:spcBef>
              <a:spcAft>
                <a:spcPts val="800"/>
              </a:spcAft>
              <a:buFont typeface="Arial" panose="020B0604020202020204" pitchFamily="34" charset="0"/>
              <a:buChar char="•"/>
            </a:pPr>
            <a:r>
              <a:rPr lang="en-US" sz="2800" dirty="0">
                <a:effectLst/>
                <a:latin typeface="+mn-lt"/>
                <a:ea typeface="Times New Roman" panose="02020603050405020304" pitchFamily="18" charset="0"/>
                <a:cs typeface="Arial" panose="020B0604020202020204" pitchFamily="34" charset="0"/>
              </a:rPr>
              <a:t>MATLAB checkers for SNR and frequency for each sensor are included.</a:t>
            </a:r>
          </a:p>
          <a:p>
            <a:pPr marL="1912391" lvl="1" indent="-457200" algn="just">
              <a:lnSpc>
                <a:spcPct val="107000"/>
              </a:lnSpc>
              <a:spcBef>
                <a:spcPts val="0"/>
              </a:spcBef>
              <a:spcAft>
                <a:spcPts val="800"/>
              </a:spcAft>
              <a:buFont typeface="Arial" panose="020B0604020202020204" pitchFamily="34" charset="0"/>
              <a:buChar char="•"/>
            </a:pPr>
            <a:endParaRPr lang="en-US" sz="2800" dirty="0">
              <a:latin typeface="+mn-lt"/>
              <a:ea typeface="Times New Roman" panose="02020603050405020304" pitchFamily="18" charset="0"/>
              <a:cs typeface="Arial" panose="020B0604020202020204" pitchFamily="34" charset="0"/>
            </a:endParaRPr>
          </a:p>
          <a:p>
            <a:pPr lvl="1" indent="0" algn="just">
              <a:lnSpc>
                <a:spcPct val="107000"/>
              </a:lnSpc>
              <a:spcBef>
                <a:spcPts val="0"/>
              </a:spcBef>
              <a:spcAft>
                <a:spcPts val="800"/>
              </a:spcAft>
              <a:buNone/>
            </a:pPr>
            <a:endParaRPr lang="en-US" sz="2800" dirty="0">
              <a:effectLst/>
              <a:latin typeface="+mn-lt"/>
              <a:ea typeface="Times New Roman" panose="02020603050405020304" pitchFamily="18" charset="0"/>
              <a:cs typeface="Arial" panose="020B0604020202020204" pitchFamily="34" charset="0"/>
            </a:endParaRPr>
          </a:p>
          <a:p>
            <a:pPr lvl="1" indent="0" algn="ctr">
              <a:lnSpc>
                <a:spcPct val="107000"/>
              </a:lnSpc>
              <a:spcBef>
                <a:spcPts val="0"/>
              </a:spcBef>
              <a:spcAft>
                <a:spcPts val="800"/>
              </a:spcAft>
              <a:buNone/>
            </a:pPr>
            <a:endParaRPr lang="en-US" sz="1600" dirty="0">
              <a:latin typeface="+mn-lt"/>
              <a:ea typeface="Times New Roman" panose="02020603050405020304" pitchFamily="18" charset="0"/>
              <a:cs typeface="Arial" panose="020B0604020202020204" pitchFamily="34" charset="0"/>
            </a:endParaRPr>
          </a:p>
          <a:p>
            <a:pPr lvl="1" indent="0">
              <a:lnSpc>
                <a:spcPct val="107000"/>
              </a:lnSpc>
              <a:spcBef>
                <a:spcPts val="0"/>
              </a:spcBef>
              <a:spcAft>
                <a:spcPts val="800"/>
              </a:spcAft>
              <a:buNone/>
            </a:pPr>
            <a:r>
              <a:rPr lang="en-US" sz="1600" dirty="0">
                <a:latin typeface="+mn-lt"/>
                <a:ea typeface="Times New Roman" panose="02020603050405020304" pitchFamily="18" charset="0"/>
                <a:cs typeface="Arial" panose="020B0604020202020204" pitchFamily="34" charset="0"/>
              </a:rPr>
              <a:t>	  </a:t>
            </a:r>
          </a:p>
          <a:p>
            <a:pPr lvl="1" indent="0">
              <a:lnSpc>
                <a:spcPct val="107000"/>
              </a:lnSpc>
              <a:spcBef>
                <a:spcPts val="0"/>
              </a:spcBef>
              <a:spcAft>
                <a:spcPts val="800"/>
              </a:spcAft>
              <a:buNone/>
            </a:pPr>
            <a:endParaRPr lang="en-US" sz="1600" dirty="0">
              <a:solidFill>
                <a:schemeClr val="accent5">
                  <a:lumMod val="50000"/>
                </a:schemeClr>
              </a:solidFill>
              <a:latin typeface="+mn-lt"/>
              <a:ea typeface="Times New Roman" panose="02020603050405020304" pitchFamily="18" charset="0"/>
              <a:cs typeface="Arial" panose="020B0604020202020204" pitchFamily="34" charset="0"/>
            </a:endParaRPr>
          </a:p>
          <a:p>
            <a:pPr lvl="1" indent="0">
              <a:lnSpc>
                <a:spcPct val="107000"/>
              </a:lnSpc>
              <a:spcBef>
                <a:spcPts val="0"/>
              </a:spcBef>
              <a:spcAft>
                <a:spcPts val="800"/>
              </a:spcAft>
              <a:buNone/>
            </a:pPr>
            <a:endParaRPr lang="en-US" sz="1600" dirty="0">
              <a:solidFill>
                <a:schemeClr val="accent5">
                  <a:lumMod val="50000"/>
                </a:schemeClr>
              </a:solidFill>
              <a:latin typeface="+mn-lt"/>
              <a:ea typeface="Times New Roman" panose="02020603050405020304" pitchFamily="18" charset="0"/>
              <a:cs typeface="Arial" panose="020B0604020202020204" pitchFamily="34" charset="0"/>
            </a:endParaRPr>
          </a:p>
          <a:p>
            <a:pPr lvl="1" indent="0">
              <a:lnSpc>
                <a:spcPct val="107000"/>
              </a:lnSpc>
              <a:spcBef>
                <a:spcPts val="0"/>
              </a:spcBef>
              <a:spcAft>
                <a:spcPts val="800"/>
              </a:spcAft>
              <a:buNone/>
            </a:pPr>
            <a:endParaRPr lang="en-US" sz="1600" dirty="0">
              <a:solidFill>
                <a:schemeClr val="accent5">
                  <a:lumMod val="50000"/>
                </a:schemeClr>
              </a:solidFill>
              <a:latin typeface="+mn-lt"/>
              <a:ea typeface="Times New Roman" panose="02020603050405020304" pitchFamily="18" charset="0"/>
              <a:cs typeface="Arial" panose="020B0604020202020204" pitchFamily="34" charset="0"/>
            </a:endParaRPr>
          </a:p>
          <a:p>
            <a:pPr lvl="1" indent="0">
              <a:lnSpc>
                <a:spcPct val="107000"/>
              </a:lnSpc>
              <a:spcBef>
                <a:spcPts val="0"/>
              </a:spcBef>
              <a:spcAft>
                <a:spcPts val="800"/>
              </a:spcAft>
              <a:buNone/>
            </a:pPr>
            <a:endParaRPr lang="en-US" sz="1600" dirty="0">
              <a:solidFill>
                <a:schemeClr val="accent5">
                  <a:lumMod val="50000"/>
                </a:schemeClr>
              </a:solidFill>
              <a:latin typeface="+mn-lt"/>
              <a:ea typeface="Times New Roman" panose="02020603050405020304" pitchFamily="18" charset="0"/>
              <a:cs typeface="Arial" panose="020B0604020202020204" pitchFamily="34" charset="0"/>
            </a:endParaRPr>
          </a:p>
          <a:p>
            <a:pPr lvl="1" indent="0">
              <a:lnSpc>
                <a:spcPct val="107000"/>
              </a:lnSpc>
              <a:spcBef>
                <a:spcPts val="0"/>
              </a:spcBef>
              <a:spcAft>
                <a:spcPts val="800"/>
              </a:spcAft>
              <a:buNone/>
            </a:pPr>
            <a:r>
              <a:rPr lang="en-US" sz="1600" dirty="0">
                <a:solidFill>
                  <a:schemeClr val="accent5">
                    <a:lumMod val="50000"/>
                  </a:schemeClr>
                </a:solidFill>
                <a:latin typeface="+mn-lt"/>
                <a:ea typeface="Times New Roman" panose="02020603050405020304" pitchFamily="18" charset="0"/>
                <a:cs typeface="Arial" panose="020B0604020202020204" pitchFamily="34" charset="0"/>
              </a:rPr>
              <a:t>	 Fig 4. Single follower configuration with delay elements</a:t>
            </a:r>
          </a:p>
          <a:p>
            <a:pPr marL="1912391" lvl="1" indent="-457200" algn="just">
              <a:lnSpc>
                <a:spcPct val="107000"/>
              </a:lnSpc>
              <a:spcBef>
                <a:spcPts val="0"/>
              </a:spcBef>
              <a:spcAft>
                <a:spcPts val="800"/>
              </a:spcAft>
              <a:buFont typeface="Arial" panose="020B0604020202020204" pitchFamily="34" charset="0"/>
              <a:buChar char="•"/>
            </a:pPr>
            <a:endParaRPr lang="en-US" sz="2800" dirty="0">
              <a:effectLst/>
              <a:latin typeface="+mn-lt"/>
              <a:ea typeface="Times New Roman" panose="02020603050405020304" pitchFamily="18" charset="0"/>
              <a:cs typeface="Arial" panose="020B0604020202020204" pitchFamily="34" charset="0"/>
            </a:endParaRPr>
          </a:p>
          <a:p>
            <a:pPr marL="1912391" lvl="1" indent="-457200" algn="just">
              <a:lnSpc>
                <a:spcPct val="107000"/>
              </a:lnSpc>
              <a:spcBef>
                <a:spcPts val="0"/>
              </a:spcBef>
              <a:spcAft>
                <a:spcPts val="800"/>
              </a:spcAft>
              <a:buFont typeface="Arial" panose="020B0604020202020204" pitchFamily="34" charset="0"/>
              <a:buChar char="•"/>
            </a:pPr>
            <a:endParaRPr lang="en-US" sz="2800" dirty="0">
              <a:effectLst/>
              <a:latin typeface="+mn-lt"/>
              <a:ea typeface="DengXian" panose="02010600030101010101" pitchFamily="2" charset="-122"/>
              <a:cs typeface="Arial" panose="020B0604020202020204" pitchFamily="34" charset="0"/>
            </a:endParaRPr>
          </a:p>
          <a:p>
            <a:endParaRPr lang="en-US" dirty="0"/>
          </a:p>
        </p:txBody>
      </p:sp>
      <p:sp>
        <p:nvSpPr>
          <p:cNvPr id="270" name="Text Placeholder 269">
            <a:extLst>
              <a:ext uri="{FF2B5EF4-FFF2-40B4-BE49-F238E27FC236}">
                <a16:creationId xmlns:a16="http://schemas.microsoft.com/office/drawing/2014/main" id="{24E67FAD-2EC9-4452-953C-16270FE232E9}"/>
              </a:ext>
            </a:extLst>
          </p:cNvPr>
          <p:cNvSpPr>
            <a:spLocks noGrp="1"/>
          </p:cNvSpPr>
          <p:nvPr>
            <p:ph type="body" sz="quarter" idx="96"/>
          </p:nvPr>
        </p:nvSpPr>
        <p:spPr>
          <a:xfrm>
            <a:off x="623691" y="17782143"/>
            <a:ext cx="14300387" cy="9072532"/>
          </a:xfrm>
        </p:spPr>
        <p:txBody>
          <a:bodyPr/>
          <a:lstStyle/>
          <a:p>
            <a:pPr marL="0" marR="0" algn="just">
              <a:lnSpc>
                <a:spcPct val="107000"/>
              </a:lnSpc>
              <a:spcBef>
                <a:spcPts val="0"/>
              </a:spcBef>
              <a:spcAft>
                <a:spcPts val="800"/>
              </a:spcAft>
            </a:pPr>
            <a:r>
              <a:rPr lang="en-US" b="1" dirty="0">
                <a:effectLst/>
                <a:latin typeface="+mn-lt"/>
                <a:ea typeface="Times New Roman" panose="02020603050405020304" pitchFamily="18" charset="0"/>
                <a:cs typeface="Arial" panose="020B0604020202020204" pitchFamily="34" charset="0"/>
              </a:rPr>
              <a:t>Subsystem level: </a:t>
            </a:r>
          </a:p>
          <a:p>
            <a:pPr marL="457200" marR="0" lvl="0" indent="-457200" algn="just">
              <a:lnSpc>
                <a:spcPct val="107000"/>
              </a:lnSpc>
              <a:spcBef>
                <a:spcPts val="0"/>
              </a:spcBef>
              <a:spcAft>
                <a:spcPts val="0"/>
              </a:spcAft>
              <a:buFont typeface="Arial" panose="020B0604020202020204" pitchFamily="34" charset="0"/>
              <a:buChar char="•"/>
            </a:pPr>
            <a:r>
              <a:rPr lang="en-US" dirty="0">
                <a:effectLst/>
                <a:latin typeface="+mn-lt"/>
                <a:ea typeface="Times New Roman" panose="02020603050405020304" pitchFamily="18" charset="0"/>
                <a:cs typeface="Arial" panose="020B0604020202020204" pitchFamily="34" charset="0"/>
              </a:rPr>
              <a:t>The subsystem level verification involved cascading of two instances of the mixed signal radar frontend subsystem.</a:t>
            </a:r>
            <a:endParaRPr lang="en-US" dirty="0">
              <a:effectLst/>
              <a:latin typeface="+mn-lt"/>
              <a:ea typeface="DengXian" panose="02010600030101010101" pitchFamily="2" charset="-122"/>
              <a:cs typeface="Arial" panose="020B0604020202020204" pitchFamily="34" charset="0"/>
            </a:endParaRPr>
          </a:p>
          <a:p>
            <a:pPr marL="457200" marR="0" lvl="0" indent="-457200">
              <a:lnSpc>
                <a:spcPct val="107000"/>
              </a:lnSpc>
              <a:spcBef>
                <a:spcPts val="0"/>
              </a:spcBef>
              <a:spcAft>
                <a:spcPts val="0"/>
              </a:spcAft>
              <a:buFont typeface="Arial" panose="020B0604020202020204" pitchFamily="34" charset="0"/>
              <a:buChar char="•"/>
            </a:pPr>
            <a:r>
              <a:rPr lang="en-US" dirty="0">
                <a:effectLst/>
                <a:latin typeface="+mn-lt"/>
                <a:ea typeface="Times New Roman" panose="02020603050405020304" pitchFamily="18" charset="0"/>
                <a:cs typeface="Arial" panose="020B0604020202020204" pitchFamily="34" charset="0"/>
              </a:rPr>
              <a:t>Testbench Infrastructure Included:</a:t>
            </a:r>
          </a:p>
          <a:p>
            <a:pPr marL="1912391" lvl="1" indent="-457200">
              <a:lnSpc>
                <a:spcPct val="107000"/>
              </a:lnSpc>
              <a:spcBef>
                <a:spcPts val="0"/>
              </a:spcBef>
              <a:spcAft>
                <a:spcPts val="0"/>
              </a:spcAft>
              <a:buFont typeface="Arial" panose="020B0604020202020204" pitchFamily="34" charset="0"/>
              <a:buChar char="•"/>
            </a:pPr>
            <a:r>
              <a:rPr lang="en-US" sz="2400" dirty="0">
                <a:effectLst/>
                <a:latin typeface="+mn-lt"/>
                <a:ea typeface="Times New Roman" panose="02020603050405020304" pitchFamily="18" charset="0"/>
                <a:cs typeface="Arial" panose="020B0604020202020204" pitchFamily="34" charset="0"/>
              </a:rPr>
              <a:t>Behavioral models for mixed signal components.</a:t>
            </a:r>
            <a:endParaRPr lang="en-US" sz="2400" dirty="0">
              <a:latin typeface="+mn-lt"/>
              <a:ea typeface="DengXian" panose="02010600030101010101" pitchFamily="2" charset="-122"/>
              <a:cs typeface="Arial" panose="020B0604020202020204" pitchFamily="34" charset="0"/>
            </a:endParaRPr>
          </a:p>
          <a:p>
            <a:pPr marL="1912391" lvl="1" indent="-457200">
              <a:lnSpc>
                <a:spcPct val="107000"/>
              </a:lnSpc>
              <a:spcBef>
                <a:spcPts val="0"/>
              </a:spcBef>
              <a:spcAft>
                <a:spcPts val="0"/>
              </a:spcAft>
              <a:buFont typeface="Arial" panose="020B0604020202020204" pitchFamily="34" charset="0"/>
              <a:buChar char="•"/>
            </a:pPr>
            <a:r>
              <a:rPr lang="en-US" sz="2400" dirty="0">
                <a:effectLst/>
                <a:latin typeface="+mn-lt"/>
                <a:ea typeface="Times New Roman" panose="02020603050405020304" pitchFamily="18" charset="0"/>
                <a:cs typeface="Arial" panose="020B0604020202020204" pitchFamily="34" charset="0"/>
              </a:rPr>
              <a:t>Phase difference </a:t>
            </a:r>
            <a:r>
              <a:rPr lang="en-US" sz="2400" dirty="0">
                <a:latin typeface="+mn-lt"/>
                <a:ea typeface="Times New Roman" panose="02020603050405020304" pitchFamily="18" charset="0"/>
                <a:cs typeface="Arial" panose="020B0604020202020204" pitchFamily="34" charset="0"/>
              </a:rPr>
              <a:t>checkers for </a:t>
            </a:r>
            <a:r>
              <a:rPr lang="en-US" sz="2400" dirty="0">
                <a:effectLst/>
                <a:latin typeface="+mn-lt"/>
                <a:ea typeface="Times New Roman" panose="02020603050405020304" pitchFamily="18" charset="0"/>
                <a:cs typeface="Arial" panose="020B0604020202020204" pitchFamily="34" charset="0"/>
              </a:rPr>
              <a:t>clocks, chirp and radar output timing signals.</a:t>
            </a:r>
            <a:endParaRPr lang="en-US" sz="2400" dirty="0">
              <a:latin typeface="+mn-lt"/>
              <a:ea typeface="DengXian" panose="02010600030101010101" pitchFamily="2" charset="-122"/>
              <a:cs typeface="Arial" panose="020B0604020202020204" pitchFamily="34" charset="0"/>
            </a:endParaRPr>
          </a:p>
          <a:p>
            <a:pPr marL="1912391" lvl="1" indent="-457200">
              <a:lnSpc>
                <a:spcPct val="107000"/>
              </a:lnSpc>
              <a:spcBef>
                <a:spcPts val="0"/>
              </a:spcBef>
              <a:spcAft>
                <a:spcPts val="0"/>
              </a:spcAft>
              <a:buFont typeface="Arial" panose="020B0604020202020204" pitchFamily="34" charset="0"/>
              <a:buChar char="•"/>
            </a:pPr>
            <a:r>
              <a:rPr lang="en-US" sz="2400" dirty="0">
                <a:effectLst/>
                <a:latin typeface="+mn-lt"/>
                <a:ea typeface="Times New Roman" panose="02020603050405020304" pitchFamily="18" charset="0"/>
                <a:cs typeface="Arial" panose="020B0604020202020204" pitchFamily="34" charset="0"/>
              </a:rPr>
              <a:t>Multiple instances of register model, monitors and adapters were created for multicasting/broadcasting.</a:t>
            </a:r>
          </a:p>
          <a:p>
            <a:pPr marL="1912391" lvl="1" indent="-457200">
              <a:lnSpc>
                <a:spcPct val="107000"/>
              </a:lnSpc>
              <a:spcBef>
                <a:spcPts val="0"/>
              </a:spcBef>
              <a:spcAft>
                <a:spcPts val="0"/>
              </a:spcAft>
              <a:buFont typeface="Arial" panose="020B0604020202020204" pitchFamily="34" charset="0"/>
              <a:buChar char="•"/>
            </a:pPr>
            <a:r>
              <a:rPr lang="en-US" sz="2400" dirty="0">
                <a:effectLst/>
                <a:latin typeface="+mn-lt"/>
                <a:ea typeface="Times New Roman" panose="02020603050405020304" pitchFamily="18" charset="0"/>
                <a:cs typeface="Arial" panose="020B0604020202020204" pitchFamily="34" charset="0"/>
              </a:rPr>
              <a:t>Multiple instances of channel models emulating various delay aspects of signals such as peak to peak, amplitude, phase.</a:t>
            </a:r>
          </a:p>
          <a:p>
            <a:pPr marL="1912391" lvl="1" indent="-457200">
              <a:lnSpc>
                <a:spcPct val="107000"/>
              </a:lnSpc>
              <a:spcBef>
                <a:spcPts val="0"/>
              </a:spcBef>
              <a:spcAft>
                <a:spcPts val="0"/>
              </a:spcAft>
              <a:buFont typeface="Arial" panose="020B0604020202020204" pitchFamily="34" charset="0"/>
              <a:buChar char="•"/>
            </a:pPr>
            <a:r>
              <a:rPr lang="en-US" sz="2400" dirty="0">
                <a:effectLst/>
                <a:latin typeface="+mn-lt"/>
                <a:ea typeface="DengXian" panose="02010600030101010101" pitchFamily="2" charset="-122"/>
                <a:cs typeface="Arial" panose="020B0604020202020204" pitchFamily="34" charset="0"/>
              </a:rPr>
              <a:t>J</a:t>
            </a:r>
            <a:r>
              <a:rPr lang="en-US" sz="2400" dirty="0">
                <a:latin typeface="+mn-lt"/>
                <a:ea typeface="DengXian" panose="02010600030101010101" pitchFamily="2" charset="-122"/>
                <a:cs typeface="Arial" panose="020B0604020202020204" pitchFamily="34" charset="0"/>
              </a:rPr>
              <a:t>itter creation for reference clock.</a:t>
            </a:r>
            <a:endParaRPr lang="en-US" sz="2400" dirty="0">
              <a:effectLst/>
              <a:latin typeface="+mn-lt"/>
              <a:ea typeface="DengXian" panose="02010600030101010101" pitchFamily="2" charset="-122"/>
              <a:cs typeface="Arial" panose="020B0604020202020204" pitchFamily="34" charset="0"/>
            </a:endParaRPr>
          </a:p>
          <a:p>
            <a:pPr marL="457200" marR="0" lvl="0" indent="-457200" algn="just">
              <a:lnSpc>
                <a:spcPct val="107000"/>
              </a:lnSpc>
              <a:spcBef>
                <a:spcPts val="0"/>
              </a:spcBef>
              <a:spcAft>
                <a:spcPts val="800"/>
              </a:spcAft>
              <a:buFont typeface="Arial" panose="020B0604020202020204" pitchFamily="34" charset="0"/>
              <a:buChar char="•"/>
            </a:pPr>
            <a:r>
              <a:rPr lang="en-US" dirty="0">
                <a:effectLst/>
                <a:latin typeface="+mn-lt"/>
                <a:ea typeface="Times New Roman" panose="02020603050405020304" pitchFamily="18" charset="0"/>
                <a:cs typeface="Arial" panose="020B0604020202020204" pitchFamily="34" charset="0"/>
              </a:rPr>
              <a:t>Gate level simulation of this setup was also carried out for all corners.</a:t>
            </a:r>
          </a:p>
          <a:p>
            <a:pPr marL="457200" marR="0" lvl="0" indent="-457200" algn="just">
              <a:lnSpc>
                <a:spcPct val="107000"/>
              </a:lnSpc>
              <a:spcBef>
                <a:spcPts val="0"/>
              </a:spcBef>
              <a:spcAft>
                <a:spcPts val="800"/>
              </a:spcAft>
              <a:buFont typeface="Arial" panose="020B0604020202020204" pitchFamily="34" charset="0"/>
              <a:buChar char="•"/>
            </a:pPr>
            <a:endParaRPr lang="en-US" sz="1600" dirty="0">
              <a:latin typeface="+mn-lt"/>
              <a:ea typeface="Times New Roman" panose="02020603050405020304" pitchFamily="18" charset="0"/>
              <a:cs typeface="Arial" panose="020B0604020202020204" pitchFamily="34" charset="0"/>
            </a:endParaRPr>
          </a:p>
          <a:p>
            <a:pPr marL="457200" marR="0" lvl="0" indent="-457200" algn="just">
              <a:lnSpc>
                <a:spcPct val="107000"/>
              </a:lnSpc>
              <a:spcBef>
                <a:spcPts val="0"/>
              </a:spcBef>
              <a:spcAft>
                <a:spcPts val="800"/>
              </a:spcAft>
              <a:buFont typeface="Arial" panose="020B0604020202020204" pitchFamily="34" charset="0"/>
              <a:buChar char="•"/>
            </a:pPr>
            <a:endParaRPr lang="en-US" sz="1600" dirty="0">
              <a:latin typeface="+mn-lt"/>
              <a:ea typeface="Times New Roman" panose="02020603050405020304" pitchFamily="18" charset="0"/>
              <a:cs typeface="Arial" panose="020B0604020202020204" pitchFamily="34" charset="0"/>
            </a:endParaRPr>
          </a:p>
          <a:p>
            <a:pPr marL="457200" marR="0" lvl="0" indent="-457200" algn="just">
              <a:lnSpc>
                <a:spcPct val="107000"/>
              </a:lnSpc>
              <a:spcBef>
                <a:spcPts val="0"/>
              </a:spcBef>
              <a:spcAft>
                <a:spcPts val="800"/>
              </a:spcAft>
              <a:buFont typeface="Arial" panose="020B0604020202020204" pitchFamily="34" charset="0"/>
              <a:buChar char="•"/>
            </a:pPr>
            <a:endParaRPr lang="en-US" sz="1600" dirty="0">
              <a:latin typeface="+mn-lt"/>
              <a:ea typeface="Times New Roman" panose="02020603050405020304" pitchFamily="18" charset="0"/>
              <a:cs typeface="Arial" panose="020B0604020202020204" pitchFamily="34" charset="0"/>
            </a:endParaRPr>
          </a:p>
          <a:p>
            <a:pPr marL="457200" marR="0" lvl="0" indent="-457200" algn="just">
              <a:lnSpc>
                <a:spcPct val="107000"/>
              </a:lnSpc>
              <a:spcBef>
                <a:spcPts val="0"/>
              </a:spcBef>
              <a:spcAft>
                <a:spcPts val="800"/>
              </a:spcAft>
              <a:buFont typeface="Arial" panose="020B0604020202020204" pitchFamily="34" charset="0"/>
              <a:buChar char="•"/>
            </a:pPr>
            <a:endParaRPr lang="en-US" sz="1600" dirty="0">
              <a:latin typeface="+mn-lt"/>
              <a:ea typeface="Times New Roman" panose="02020603050405020304" pitchFamily="18" charset="0"/>
              <a:cs typeface="Arial" panose="020B0604020202020204" pitchFamily="34" charset="0"/>
            </a:endParaRPr>
          </a:p>
          <a:p>
            <a:pPr marL="457200" marR="0" lvl="0" indent="-457200" algn="just">
              <a:lnSpc>
                <a:spcPct val="107000"/>
              </a:lnSpc>
              <a:spcBef>
                <a:spcPts val="0"/>
              </a:spcBef>
              <a:spcAft>
                <a:spcPts val="800"/>
              </a:spcAft>
              <a:buFont typeface="Arial" panose="020B0604020202020204" pitchFamily="34" charset="0"/>
              <a:buChar char="•"/>
            </a:pPr>
            <a:endParaRPr lang="en-US" sz="1600" dirty="0">
              <a:latin typeface="+mn-lt"/>
              <a:ea typeface="Times New Roman" panose="02020603050405020304" pitchFamily="18" charset="0"/>
              <a:cs typeface="Arial" panose="020B0604020202020204" pitchFamily="34" charset="0"/>
            </a:endParaRPr>
          </a:p>
          <a:p>
            <a:pPr marL="457200" marR="0" lvl="0" indent="-457200" algn="just">
              <a:lnSpc>
                <a:spcPct val="107000"/>
              </a:lnSpc>
              <a:spcBef>
                <a:spcPts val="0"/>
              </a:spcBef>
              <a:spcAft>
                <a:spcPts val="800"/>
              </a:spcAft>
              <a:buFont typeface="Arial" panose="020B0604020202020204" pitchFamily="34" charset="0"/>
              <a:buChar char="•"/>
            </a:pPr>
            <a:endParaRPr lang="en-US" sz="1600" dirty="0">
              <a:latin typeface="+mn-lt"/>
              <a:ea typeface="Times New Roman" panose="02020603050405020304" pitchFamily="18" charset="0"/>
              <a:cs typeface="Arial" panose="020B0604020202020204" pitchFamily="34" charset="0"/>
            </a:endParaRPr>
          </a:p>
          <a:p>
            <a:pPr marL="457200" marR="0" lvl="0" indent="-457200" algn="just">
              <a:lnSpc>
                <a:spcPct val="107000"/>
              </a:lnSpc>
              <a:spcBef>
                <a:spcPts val="0"/>
              </a:spcBef>
              <a:spcAft>
                <a:spcPts val="800"/>
              </a:spcAft>
              <a:buFont typeface="Arial" panose="020B0604020202020204" pitchFamily="34" charset="0"/>
              <a:buChar char="•"/>
            </a:pPr>
            <a:endParaRPr lang="en-US" sz="1600" dirty="0">
              <a:latin typeface="+mn-lt"/>
              <a:ea typeface="Times New Roman" panose="02020603050405020304" pitchFamily="18" charset="0"/>
              <a:cs typeface="Arial" panose="020B0604020202020204" pitchFamily="34" charset="0"/>
            </a:endParaRPr>
          </a:p>
          <a:p>
            <a:pPr marL="457200" marR="0" lvl="0" indent="-457200" algn="just">
              <a:lnSpc>
                <a:spcPct val="107000"/>
              </a:lnSpc>
              <a:spcBef>
                <a:spcPts val="0"/>
              </a:spcBef>
              <a:spcAft>
                <a:spcPts val="800"/>
              </a:spcAft>
              <a:buFont typeface="Arial" panose="020B0604020202020204" pitchFamily="34" charset="0"/>
              <a:buChar char="•"/>
            </a:pPr>
            <a:endParaRPr lang="en-US" sz="1600" dirty="0">
              <a:latin typeface="+mn-lt"/>
              <a:ea typeface="Times New Roman" panose="02020603050405020304" pitchFamily="18" charset="0"/>
              <a:cs typeface="Arial" panose="020B0604020202020204" pitchFamily="34" charset="0"/>
            </a:endParaRPr>
          </a:p>
          <a:p>
            <a:pPr marR="0" lvl="0" algn="just">
              <a:lnSpc>
                <a:spcPct val="107000"/>
              </a:lnSpc>
              <a:spcBef>
                <a:spcPts val="0"/>
              </a:spcBef>
              <a:spcAft>
                <a:spcPts val="800"/>
              </a:spcAft>
            </a:pPr>
            <a:r>
              <a:rPr lang="en-US" sz="1600" dirty="0">
                <a:latin typeface="+mn-lt"/>
                <a:ea typeface="Times New Roman" panose="02020603050405020304" pitchFamily="18" charset="0"/>
                <a:cs typeface="Arial" panose="020B0604020202020204" pitchFamily="34" charset="0"/>
              </a:rPr>
              <a:t>	</a:t>
            </a:r>
          </a:p>
          <a:p>
            <a:pPr marR="0" lvl="0" algn="ctr">
              <a:lnSpc>
                <a:spcPct val="107000"/>
              </a:lnSpc>
              <a:spcBef>
                <a:spcPts val="0"/>
              </a:spcBef>
              <a:spcAft>
                <a:spcPts val="800"/>
              </a:spcAft>
            </a:pPr>
            <a:r>
              <a:rPr lang="en-US" sz="1600" dirty="0">
                <a:latin typeface="+mn-lt"/>
                <a:ea typeface="Times New Roman" panose="02020603050405020304" pitchFamily="18" charset="0"/>
                <a:cs typeface="Arial" panose="020B0604020202020204" pitchFamily="34" charset="0"/>
              </a:rPr>
              <a:t>Fig 3. ADC Output</a:t>
            </a:r>
            <a:endParaRPr lang="en-US" sz="1600" dirty="0">
              <a:effectLst/>
              <a:latin typeface="+mn-lt"/>
              <a:ea typeface="Times New Roman" panose="02020603050405020304" pitchFamily="18" charset="0"/>
              <a:cs typeface="Arial" panose="020B0604020202020204" pitchFamily="34" charset="0"/>
            </a:endParaRPr>
          </a:p>
          <a:p>
            <a:pPr marL="457200" marR="0" lvl="0" indent="-457200" algn="just">
              <a:lnSpc>
                <a:spcPct val="107000"/>
              </a:lnSpc>
              <a:spcBef>
                <a:spcPts val="0"/>
              </a:spcBef>
              <a:spcAft>
                <a:spcPts val="800"/>
              </a:spcAft>
              <a:buFont typeface="Arial" panose="020B0604020202020204" pitchFamily="34" charset="0"/>
              <a:buChar char="•"/>
            </a:pPr>
            <a:endParaRPr lang="en-US" dirty="0">
              <a:effectLst/>
              <a:latin typeface="+mn-lt"/>
              <a:ea typeface="Times New Roman" panose="02020603050405020304" pitchFamily="18" charset="0"/>
              <a:cs typeface="Arial" panose="020B0604020202020204" pitchFamily="34" charset="0"/>
            </a:endParaRPr>
          </a:p>
          <a:p>
            <a:pPr marL="342900" marR="0" lvl="0" indent="-342900" algn="just">
              <a:lnSpc>
                <a:spcPct val="107000"/>
              </a:lnSpc>
              <a:spcBef>
                <a:spcPts val="0"/>
              </a:spcBef>
              <a:spcAft>
                <a:spcPts val="800"/>
              </a:spcAft>
              <a:buFont typeface="Symbol" panose="05050102010706020507" pitchFamily="18" charset="2"/>
              <a:buChar char=""/>
            </a:pPr>
            <a:endParaRPr lang="en-US" dirty="0">
              <a:latin typeface="Times New Roman" panose="02020603050405020304" pitchFamily="18" charset="0"/>
              <a:ea typeface="DengXian" panose="02010600030101010101" pitchFamily="2" charset="-122"/>
              <a:cs typeface="Arial" panose="020B0604020202020204" pitchFamily="34" charset="0"/>
            </a:endParaRPr>
          </a:p>
          <a:p>
            <a:pPr marL="342900" marR="0" lvl="0" indent="-342900" algn="just">
              <a:lnSpc>
                <a:spcPct val="107000"/>
              </a:lnSpc>
              <a:spcBef>
                <a:spcPts val="0"/>
              </a:spcBef>
              <a:spcAft>
                <a:spcPts val="800"/>
              </a:spcAft>
              <a:buFont typeface="Symbol" panose="05050102010706020507" pitchFamily="18" charset="2"/>
              <a:buChar char=""/>
            </a:pPr>
            <a:endParaRPr lang="en-US" dirty="0">
              <a:effectLst/>
              <a:latin typeface="+mn-lt"/>
              <a:ea typeface="DengXian" panose="02010600030101010101" pitchFamily="2" charset="-122"/>
              <a:cs typeface="Arial" panose="020B0604020202020204" pitchFamily="34" charset="0"/>
            </a:endParaRPr>
          </a:p>
          <a:p>
            <a:endParaRPr lang="en-US" dirty="0"/>
          </a:p>
        </p:txBody>
      </p:sp>
      <p:sp>
        <p:nvSpPr>
          <p:cNvPr id="40" name="Text Placeholder 39"/>
          <p:cNvSpPr>
            <a:spLocks noGrp="1"/>
          </p:cNvSpPr>
          <p:nvPr>
            <p:ph type="body" sz="quarter" idx="150"/>
          </p:nvPr>
        </p:nvSpPr>
        <p:spPr/>
        <p:txBody>
          <a:bodyPr>
            <a:normAutofit/>
          </a:bodyPr>
          <a:lstStyle/>
          <a:p>
            <a:pPr marL="0" marR="0">
              <a:lnSpc>
                <a:spcPct val="107000"/>
              </a:lnSpc>
              <a:spcBef>
                <a:spcPts val="0"/>
              </a:spcBef>
              <a:spcAft>
                <a:spcPts val="100"/>
              </a:spcAft>
            </a:pPr>
            <a:r>
              <a:rPr lang="de-DE" sz="4000" dirty="0">
                <a:effectLst/>
                <a:ea typeface="Times New Roman" panose="02020603050405020304" pitchFamily="18" charset="0"/>
                <a:cs typeface="Times New Roman" panose="02020603050405020304" pitchFamily="18" charset="0"/>
              </a:rPr>
              <a:t>Dharani Sharavanan, Kavya P S, </a:t>
            </a:r>
            <a:r>
              <a:rPr lang="en-US" sz="4000" dirty="0">
                <a:effectLst/>
                <a:latin typeface="Times New Roman" panose="02020603050405020304" pitchFamily="18" charset="0"/>
                <a:ea typeface="Times New Roman" panose="02020603050405020304" pitchFamily="18" charset="0"/>
                <a:cs typeface="Arial" panose="020B0604020202020204" pitchFamily="34" charset="0"/>
              </a:rPr>
              <a:t>NXP Semiconductors Pvt. Ltd.</a:t>
            </a:r>
            <a:endParaRPr lang="en-US" sz="3600" dirty="0">
              <a:effectLst/>
              <a:latin typeface="Calibri" panose="020F0502020204030204" pitchFamily="34" charset="0"/>
              <a:ea typeface="DengXian" panose="02010600030101010101" pitchFamily="2" charset="-122"/>
              <a:cs typeface="Arial" panose="020B0604020202020204" pitchFamily="34" charset="0"/>
            </a:endParaRPr>
          </a:p>
          <a:p>
            <a:endParaRPr lang="en-US" sz="4000" dirty="0">
              <a:cs typeface="Times New Roman" panose="02020603050405020304" pitchFamily="18" charset="0"/>
            </a:endParaRPr>
          </a:p>
        </p:txBody>
      </p:sp>
      <p:sp>
        <p:nvSpPr>
          <p:cNvPr id="41" name="Text Placeholder 40"/>
          <p:cNvSpPr>
            <a:spLocks noGrp="1"/>
          </p:cNvSpPr>
          <p:nvPr>
            <p:ph type="body" sz="quarter" idx="151"/>
          </p:nvPr>
        </p:nvSpPr>
        <p:spPr>
          <a:xfrm>
            <a:off x="7235743" y="3511074"/>
            <a:ext cx="15156028" cy="815700"/>
          </a:xfrm>
        </p:spPr>
        <p:txBody>
          <a:bodyPr/>
          <a:lstStyle/>
          <a:p>
            <a:r>
              <a:rPr lang="en-US" sz="4400" dirty="0"/>
              <a:t>Shweta Pujar, Vijay M, Sainath </a:t>
            </a:r>
            <a:r>
              <a:rPr lang="en-US" sz="4400" dirty="0">
                <a:effectLst/>
                <a:ea typeface="Times New Roman" panose="02020603050405020304" pitchFamily="18" charset="0"/>
              </a:rPr>
              <a:t>Karlapalem</a:t>
            </a:r>
            <a:br>
              <a:rPr lang="en-US" sz="4400" dirty="0">
                <a:effectLst/>
                <a:ea typeface="Times New Roman" panose="02020603050405020304" pitchFamily="18" charset="0"/>
              </a:rPr>
            </a:br>
            <a:endParaRPr lang="en-US" sz="4400" dirty="0"/>
          </a:p>
        </p:txBody>
      </p:sp>
      <p:sp>
        <p:nvSpPr>
          <p:cNvPr id="42" name="Text Placeholder 41"/>
          <p:cNvSpPr>
            <a:spLocks noGrp="1"/>
          </p:cNvSpPr>
          <p:nvPr>
            <p:ph type="body" sz="quarter" idx="153"/>
          </p:nvPr>
        </p:nvSpPr>
        <p:spPr>
          <a:xfrm>
            <a:off x="7336441" y="1217675"/>
            <a:ext cx="15156028" cy="1970698"/>
          </a:xfrm>
        </p:spPr>
        <p:txBody>
          <a:bodyPr>
            <a:normAutofit fontScale="25000" lnSpcReduction="20000"/>
          </a:bodyPr>
          <a:lstStyle/>
          <a:p>
            <a:pPr marL="0" marR="0">
              <a:lnSpc>
                <a:spcPct val="107000"/>
              </a:lnSpc>
              <a:spcBef>
                <a:spcPts val="0"/>
              </a:spcBef>
              <a:spcAft>
                <a:spcPts val="800"/>
              </a:spcAft>
            </a:pPr>
            <a:endParaRPr lang="en-US" sz="9600" b="1"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0"/>
              </a:spcBef>
              <a:spcAft>
                <a:spcPts val="800"/>
              </a:spcAft>
            </a:pPr>
            <a:r>
              <a:rPr lang="en-US" sz="24000" b="1" dirty="0">
                <a:effectLst/>
                <a:ea typeface="Times New Roman" panose="02020603050405020304" pitchFamily="18" charset="0"/>
                <a:cs typeface="Arial" panose="020B0604020202020204" pitchFamily="34" charset="0"/>
              </a:rPr>
              <a:t>Design verification of a cascaded </a:t>
            </a:r>
            <a:r>
              <a:rPr lang="en-US" sz="24000" b="1" dirty="0" err="1">
                <a:effectLst/>
                <a:ea typeface="Times New Roman" panose="02020603050405020304" pitchFamily="18" charset="0"/>
                <a:cs typeface="Arial" panose="020B0604020202020204" pitchFamily="34" charset="0"/>
              </a:rPr>
              <a:t>mmWave</a:t>
            </a:r>
            <a:r>
              <a:rPr lang="en-US" sz="24000" b="1" dirty="0">
                <a:effectLst/>
                <a:ea typeface="Times New Roman" panose="02020603050405020304" pitchFamily="18" charset="0"/>
                <a:cs typeface="Arial" panose="020B0604020202020204" pitchFamily="34" charset="0"/>
              </a:rPr>
              <a:t> FMCW Radar </a:t>
            </a:r>
            <a:endParaRPr lang="en-US" sz="24000" dirty="0">
              <a:effectLst/>
              <a:ea typeface="DengXian" panose="02010600030101010101" pitchFamily="2" charset="-122"/>
              <a:cs typeface="Arial" panose="020B0604020202020204" pitchFamily="34" charset="0"/>
            </a:endParaRPr>
          </a:p>
          <a:p>
            <a:endParaRPr lang="en-US" dirty="0"/>
          </a:p>
        </p:txBody>
      </p:sp>
      <p:sp>
        <p:nvSpPr>
          <p:cNvPr id="271" name="Text Placeholder 270">
            <a:extLst>
              <a:ext uri="{FF2B5EF4-FFF2-40B4-BE49-F238E27FC236}">
                <a16:creationId xmlns:a16="http://schemas.microsoft.com/office/drawing/2014/main" id="{1E54C0B2-98BC-4D63-A34F-E0367D9D746B}"/>
              </a:ext>
            </a:extLst>
          </p:cNvPr>
          <p:cNvSpPr>
            <a:spLocks noGrp="1"/>
          </p:cNvSpPr>
          <p:nvPr>
            <p:ph type="body" sz="quarter" idx="154"/>
          </p:nvPr>
        </p:nvSpPr>
        <p:spPr>
          <a:xfrm>
            <a:off x="1076724" y="39545858"/>
            <a:ext cx="27917376" cy="1965955"/>
          </a:xfrm>
        </p:spPr>
        <p:txBody>
          <a:bodyPr/>
          <a:lstStyle/>
          <a:p>
            <a:pPr marL="342900" indent="-342900" algn="l">
              <a:buFont typeface="+mj-lt"/>
              <a:buAutoNum type="arabicPeriod"/>
            </a:pPr>
            <a:r>
              <a:rPr lang="en-US" sz="2000" u="none" dirty="0">
                <a:effectLst/>
                <a:ea typeface="Times New Roman" panose="02020603050405020304" pitchFamily="18" charset="0"/>
                <a:cs typeface="Times New Roman" panose="02020603050405020304" pitchFamily="18" charset="0"/>
              </a:rPr>
              <a:t>Sainath Karlapalem, Shashank Venugopal, Scalable, Constrained Random Software Driven Verification, 2016 17th International Workshop on Microprocessor and SOC Test and Verification, IEEE Xplore: 20 March 2017</a:t>
            </a:r>
          </a:p>
          <a:p>
            <a:pPr marL="342900" indent="-342900" algn="l">
              <a:buFont typeface="+mj-lt"/>
              <a:buAutoNum type="arabicPeriod"/>
            </a:pPr>
            <a:r>
              <a:rPr lang="en-US" sz="2000" i="0" u="none" strike="noStrike" baseline="0" dirty="0"/>
              <a:t>F.G. Jansen, F. Laghezza, S. Alhasson, P. Lok, L.M.A. van Meurs, R. Geraets, O. Paker, J. Overdevest, Simultaneous Multi-Mode Automotive Imaging Radar Using Cascaded Transceivers, 18</a:t>
            </a:r>
            <a:r>
              <a:rPr lang="en-US" sz="2000" i="0" u="none" strike="noStrike" baseline="30000" dirty="0"/>
              <a:t>th</a:t>
            </a:r>
            <a:r>
              <a:rPr lang="en-US" sz="2000" i="0" u="none" strike="noStrike" baseline="0" dirty="0"/>
              <a:t> European Radar Conference</a:t>
            </a:r>
          </a:p>
          <a:p>
            <a:pPr marL="342900" indent="-342900" algn="l">
              <a:buFont typeface="+mj-lt"/>
              <a:buAutoNum type="arabicPeriod"/>
            </a:pPr>
            <a:r>
              <a:rPr lang="en-US" sz="2000" i="0" u="none" strike="noStrike" baseline="0" dirty="0"/>
              <a:t>I. Bilik et al., "Automotive multi-mode cascaded radar data processing embedded system," 2018 IEEE Radar Conference (RadarConf18), Oklahoma City, OK, USA, 2018, pp. 0372-0376, doi: 10.1109/RADAR.2018.8378587</a:t>
            </a:r>
          </a:p>
          <a:p>
            <a:pPr marL="342900" indent="-342900" algn="l">
              <a:buFont typeface="+mj-lt"/>
              <a:buAutoNum type="arabicPeriod"/>
            </a:pPr>
            <a:r>
              <a:rPr lang="en-US" sz="2000" i="0" u="none" strike="noStrike" baseline="0" dirty="0"/>
              <a:t>https://www.nxp.com/products/radio-frequency/radar-transceivers-and-socs/high-performance-77ghz-rfcmos-automotive-radar-one-chip-soc:SAF85XX</a:t>
            </a:r>
          </a:p>
          <a:p>
            <a:pPr marL="342900" indent="-342900" algn="l">
              <a:buFont typeface="+mj-lt"/>
              <a:buAutoNum type="arabicPeriod"/>
            </a:pPr>
            <a:endParaRPr lang="en-US" sz="2000" u="none" dirty="0"/>
          </a:p>
        </p:txBody>
      </p:sp>
      <p:sp>
        <p:nvSpPr>
          <p:cNvPr id="44" name="Text Placeholder 43"/>
          <p:cNvSpPr>
            <a:spLocks noGrp="1"/>
          </p:cNvSpPr>
          <p:nvPr>
            <p:ph type="body" sz="quarter" idx="156"/>
          </p:nvPr>
        </p:nvSpPr>
        <p:spPr/>
        <p:txBody>
          <a:bodyPr/>
          <a:lstStyle/>
          <a:p>
            <a:r>
              <a:rPr lang="nl-NL" dirty="0" err="1"/>
              <a:t>Results</a:t>
            </a:r>
            <a:endParaRPr lang="en-US" dirty="0"/>
          </a:p>
        </p:txBody>
      </p:sp>
      <p:sp>
        <p:nvSpPr>
          <p:cNvPr id="45" name="Text Placeholder 44"/>
          <p:cNvSpPr>
            <a:spLocks noGrp="1"/>
          </p:cNvSpPr>
          <p:nvPr>
            <p:ph type="body" sz="quarter" idx="157"/>
          </p:nvPr>
        </p:nvSpPr>
        <p:spPr/>
        <p:txBody>
          <a:bodyPr/>
          <a:lstStyle/>
          <a:p>
            <a:r>
              <a:rPr lang="nl-NL" dirty="0" err="1"/>
              <a:t>Conclusion</a:t>
            </a:r>
            <a:r>
              <a:rPr lang="nl-NL" dirty="0"/>
              <a:t> </a:t>
            </a:r>
            <a:r>
              <a:rPr lang="nl-NL" dirty="0" err="1"/>
              <a:t>and</a:t>
            </a:r>
            <a:r>
              <a:rPr lang="nl-NL" dirty="0"/>
              <a:t> </a:t>
            </a:r>
            <a:r>
              <a:rPr lang="nl-NL" dirty="0" err="1"/>
              <a:t>Future</a:t>
            </a:r>
            <a:r>
              <a:rPr lang="nl-NL" dirty="0"/>
              <a:t> </a:t>
            </a:r>
            <a:r>
              <a:rPr lang="nl-NL" dirty="0" err="1"/>
              <a:t>Work</a:t>
            </a:r>
            <a:endParaRPr lang="en-US" dirty="0"/>
          </a:p>
        </p:txBody>
      </p:sp>
      <p:sp>
        <p:nvSpPr>
          <p:cNvPr id="272" name="Text Placeholder 271">
            <a:extLst>
              <a:ext uri="{FF2B5EF4-FFF2-40B4-BE49-F238E27FC236}">
                <a16:creationId xmlns:a16="http://schemas.microsoft.com/office/drawing/2014/main" id="{6C3BD757-8D37-46FE-8C88-AA7D76F0A593}"/>
              </a:ext>
            </a:extLst>
          </p:cNvPr>
          <p:cNvSpPr>
            <a:spLocks noGrp="1"/>
          </p:cNvSpPr>
          <p:nvPr>
            <p:ph type="body" sz="quarter" idx="158"/>
          </p:nvPr>
        </p:nvSpPr>
        <p:spPr>
          <a:xfrm>
            <a:off x="15347853" y="28698871"/>
            <a:ext cx="14289232" cy="8035741"/>
          </a:xfrm>
        </p:spPr>
        <p:txBody>
          <a:bodyPr/>
          <a:lstStyle/>
          <a:p>
            <a:pPr marL="457200" indent="-457200">
              <a:buFont typeface="Arial" panose="020B0604020202020204" pitchFamily="34" charset="0"/>
              <a:buChar char="•"/>
            </a:pPr>
            <a:r>
              <a:rPr lang="en-US" dirty="0">
                <a:effectLst/>
                <a:latin typeface="+mn-lt"/>
                <a:ea typeface="Times New Roman" panose="02020603050405020304" pitchFamily="18" charset="0"/>
                <a:cs typeface="Times New Roman" panose="02020603050405020304" pitchFamily="18" charset="0"/>
              </a:rPr>
              <a:t>A cascaded RADAR system is the practical application of RADAR sensor for short/mid/long range or beam forming applications. </a:t>
            </a:r>
          </a:p>
          <a:p>
            <a:pPr marL="457200" indent="-457200">
              <a:buFont typeface="Arial" panose="020B0604020202020204" pitchFamily="34" charset="0"/>
              <a:buChar char="•"/>
            </a:pPr>
            <a:r>
              <a:rPr lang="en-US" dirty="0">
                <a:effectLst/>
                <a:latin typeface="+mn-lt"/>
                <a:ea typeface="Times New Roman" panose="02020603050405020304" pitchFamily="18" charset="0"/>
                <a:cs typeface="Times New Roman" panose="02020603050405020304" pitchFamily="18" charset="0"/>
              </a:rPr>
              <a:t>It is critical to ensure the chirp generation is synchronous in all cascaded devices to guarantee the correctness of the received data on all devices which is further used for object detection/classification. </a:t>
            </a:r>
          </a:p>
          <a:p>
            <a:pPr marL="457200" indent="-457200">
              <a:buFont typeface="Arial" panose="020B0604020202020204" pitchFamily="34" charset="0"/>
              <a:buChar char="•"/>
            </a:pPr>
            <a:r>
              <a:rPr lang="en-US" dirty="0">
                <a:effectLst/>
                <a:latin typeface="+mn-lt"/>
                <a:ea typeface="Times New Roman" panose="02020603050405020304" pitchFamily="18" charset="0"/>
                <a:cs typeface="Times New Roman" panose="02020603050405020304" pitchFamily="18" charset="0"/>
              </a:rPr>
              <a:t>By emulating the pad and board delays in digital verification and extending the single sensor testbench to help support a cascaded design, verification of a critical feature of the RADAR sensor was achieved. </a:t>
            </a:r>
          </a:p>
          <a:p>
            <a:endParaRPr lang="en-US" dirty="0">
              <a:latin typeface="+mn-lt"/>
              <a:cs typeface="Times New Roman" panose="02020603050405020304" pitchFamily="18" charset="0"/>
            </a:endParaRPr>
          </a:p>
          <a:p>
            <a:r>
              <a:rPr lang="en-US" b="1" dirty="0">
                <a:latin typeface="+mn-lt"/>
                <a:cs typeface="Times New Roman" panose="02020603050405020304" pitchFamily="18" charset="0"/>
              </a:rPr>
              <a:t>Future Work:</a:t>
            </a:r>
          </a:p>
          <a:p>
            <a:pPr marL="457200" indent="-457200">
              <a:buFont typeface="Arial" panose="020B0604020202020204" pitchFamily="34" charset="0"/>
              <a:buChar char="•"/>
            </a:pPr>
            <a:r>
              <a:rPr lang="en-US" dirty="0">
                <a:latin typeface="+mn-lt"/>
                <a:cs typeface="Times New Roman" panose="02020603050405020304" pitchFamily="18" charset="0"/>
              </a:rPr>
              <a:t>MATLAB checks implementation for phase difference between leader and follower.</a:t>
            </a:r>
          </a:p>
          <a:p>
            <a:pPr marL="457200" indent="-457200">
              <a:buFont typeface="Arial" panose="020B0604020202020204" pitchFamily="34" charset="0"/>
              <a:buChar char="•"/>
            </a:pPr>
            <a:r>
              <a:rPr lang="en-US" dirty="0">
                <a:latin typeface="+mn-lt"/>
                <a:cs typeface="Times New Roman" panose="02020603050405020304" pitchFamily="18" charset="0"/>
              </a:rPr>
              <a:t>Gate level simulation at SoC level.</a:t>
            </a:r>
          </a:p>
          <a:p>
            <a:pPr marL="457200" indent="-457200">
              <a:buFont typeface="Arial" panose="020B0604020202020204" pitchFamily="34" charset="0"/>
              <a:buChar char="•"/>
            </a:pPr>
            <a:r>
              <a:rPr lang="en-US" dirty="0">
                <a:latin typeface="+mn-lt"/>
                <a:cs typeface="Times New Roman" panose="02020603050405020304" pitchFamily="18" charset="0"/>
              </a:rPr>
              <a:t>Improving the elaboration and run times at SoC level.</a:t>
            </a:r>
          </a:p>
          <a:p>
            <a:pPr marL="457200" indent="-457200">
              <a:buFont typeface="Arial" panose="020B0604020202020204" pitchFamily="34" charset="0"/>
              <a:buChar char="•"/>
            </a:pPr>
            <a:r>
              <a:rPr lang="en-US" dirty="0">
                <a:latin typeface="+mn-lt"/>
                <a:cs typeface="Times New Roman" panose="02020603050405020304" pitchFamily="18" charset="0"/>
              </a:rPr>
              <a:t>Currently TX is connected to RX. Enhancement needed in channel model to include actual road scenarios and weather conditions.</a:t>
            </a:r>
            <a:br>
              <a:rPr lang="en-US" dirty="0">
                <a:latin typeface="+mn-lt"/>
                <a:cs typeface="Times New Roman" panose="02020603050405020304" pitchFamily="18" charset="0"/>
              </a:rPr>
            </a:br>
            <a:endParaRPr lang="en-US" dirty="0">
              <a:latin typeface="+mn-lt"/>
              <a:cs typeface="Times New Roman" panose="02020603050405020304" pitchFamily="18" charset="0"/>
            </a:endParaRPr>
          </a:p>
        </p:txBody>
      </p:sp>
      <p:sp>
        <p:nvSpPr>
          <p:cNvPr id="273" name="Text Placeholder 272">
            <a:extLst>
              <a:ext uri="{FF2B5EF4-FFF2-40B4-BE49-F238E27FC236}">
                <a16:creationId xmlns:a16="http://schemas.microsoft.com/office/drawing/2014/main" id="{9F90BCF8-4499-43C1-97BF-B600B9351390}"/>
              </a:ext>
            </a:extLst>
          </p:cNvPr>
          <p:cNvSpPr>
            <a:spLocks noGrp="1"/>
          </p:cNvSpPr>
          <p:nvPr>
            <p:ph type="body" sz="quarter" idx="159"/>
          </p:nvPr>
        </p:nvSpPr>
        <p:spPr>
          <a:xfrm>
            <a:off x="681756" y="28678155"/>
            <a:ext cx="14300387" cy="9044222"/>
          </a:xfrm>
        </p:spPr>
        <p:txBody>
          <a:bodyPr/>
          <a:lstStyle/>
          <a:p>
            <a:pPr marL="457200" marR="0" indent="-457200" algn="just">
              <a:lnSpc>
                <a:spcPct val="107000"/>
              </a:lnSpc>
              <a:spcBef>
                <a:spcPts val="0"/>
              </a:spcBef>
              <a:spcAft>
                <a:spcPts val="800"/>
              </a:spcAft>
              <a:buFont typeface="Arial" panose="020B0604020202020204" pitchFamily="34" charset="0"/>
              <a:buChar char="•"/>
            </a:pPr>
            <a:r>
              <a:rPr lang="en-US" dirty="0">
                <a:effectLst/>
                <a:latin typeface="+mn-lt"/>
                <a:ea typeface="Times New Roman" panose="02020603050405020304" pitchFamily="18" charset="0"/>
                <a:cs typeface="Arial" panose="020B0604020202020204" pitchFamily="34" charset="0"/>
              </a:rPr>
              <a:t>A comprehensive verification of the cascaded RADAR system for a single follower was achieved by following the two-fold approach. </a:t>
            </a:r>
          </a:p>
          <a:p>
            <a:pPr marR="0">
              <a:lnSpc>
                <a:spcPct val="107000"/>
              </a:lnSpc>
              <a:spcBef>
                <a:spcPts val="0"/>
              </a:spcBef>
              <a:spcAft>
                <a:spcPts val="800"/>
              </a:spcAft>
            </a:pPr>
            <a:br>
              <a:rPr lang="en-US" sz="3200" dirty="0">
                <a:latin typeface="+mn-lt"/>
                <a:ea typeface="Times New Roman" panose="02020603050405020304" pitchFamily="18" charset="0"/>
                <a:cs typeface="Arial" panose="020B0604020202020204" pitchFamily="34" charset="0"/>
              </a:rPr>
            </a:br>
            <a:endParaRPr lang="en-US" sz="3200" dirty="0">
              <a:latin typeface="+mn-lt"/>
              <a:ea typeface="Times New Roman" panose="02020603050405020304" pitchFamily="18" charset="0"/>
              <a:cs typeface="Arial" panose="020B0604020202020204" pitchFamily="34" charset="0"/>
            </a:endParaRPr>
          </a:p>
          <a:p>
            <a:pPr marL="457200" marR="0" indent="-457200" algn="just">
              <a:lnSpc>
                <a:spcPct val="107000"/>
              </a:lnSpc>
              <a:spcBef>
                <a:spcPts val="0"/>
              </a:spcBef>
              <a:spcAft>
                <a:spcPts val="800"/>
              </a:spcAft>
              <a:buFont typeface="Arial" panose="020B0604020202020204" pitchFamily="34" charset="0"/>
              <a:buChar char="•"/>
            </a:pPr>
            <a:endParaRPr lang="en-US" sz="3200" dirty="0">
              <a:effectLst/>
              <a:latin typeface="+mn-lt"/>
              <a:ea typeface="Times New Roman" panose="02020603050405020304" pitchFamily="18" charset="0"/>
              <a:cs typeface="Arial" panose="020B0604020202020204" pitchFamily="34" charset="0"/>
            </a:endParaRPr>
          </a:p>
          <a:p>
            <a:pPr marL="457200" marR="0" indent="-457200" algn="just">
              <a:lnSpc>
                <a:spcPct val="107000"/>
              </a:lnSpc>
              <a:spcBef>
                <a:spcPts val="0"/>
              </a:spcBef>
              <a:spcAft>
                <a:spcPts val="800"/>
              </a:spcAft>
              <a:buFont typeface="Arial" panose="020B0604020202020204" pitchFamily="34" charset="0"/>
              <a:buChar char="•"/>
            </a:pPr>
            <a:endParaRPr lang="en-US" sz="3200" dirty="0">
              <a:latin typeface="+mn-lt"/>
              <a:ea typeface="Times New Roman" panose="02020603050405020304" pitchFamily="18" charset="0"/>
              <a:cs typeface="Arial" panose="020B0604020202020204" pitchFamily="34" charset="0"/>
            </a:endParaRPr>
          </a:p>
          <a:p>
            <a:pPr marL="457200" marR="0" indent="-457200" algn="just">
              <a:lnSpc>
                <a:spcPct val="107000"/>
              </a:lnSpc>
              <a:spcBef>
                <a:spcPts val="0"/>
              </a:spcBef>
              <a:spcAft>
                <a:spcPts val="800"/>
              </a:spcAft>
              <a:buFont typeface="Arial" panose="020B0604020202020204" pitchFamily="34" charset="0"/>
              <a:buChar char="•"/>
            </a:pPr>
            <a:endParaRPr lang="en-US" sz="3200" dirty="0">
              <a:effectLst/>
              <a:latin typeface="+mn-lt"/>
              <a:ea typeface="Times New Roman" panose="02020603050405020304" pitchFamily="18" charset="0"/>
              <a:cs typeface="Arial" panose="020B0604020202020204" pitchFamily="34" charset="0"/>
            </a:endParaRPr>
          </a:p>
          <a:p>
            <a:pPr marL="457200" marR="0" indent="-457200" algn="just">
              <a:lnSpc>
                <a:spcPct val="107000"/>
              </a:lnSpc>
              <a:spcBef>
                <a:spcPts val="0"/>
              </a:spcBef>
              <a:spcAft>
                <a:spcPts val="800"/>
              </a:spcAft>
              <a:buFont typeface="Arial" panose="020B0604020202020204" pitchFamily="34" charset="0"/>
              <a:buChar char="•"/>
            </a:pPr>
            <a:endParaRPr lang="en-US" sz="3200" dirty="0">
              <a:latin typeface="+mn-lt"/>
              <a:ea typeface="Times New Roman" panose="02020603050405020304" pitchFamily="18" charset="0"/>
              <a:cs typeface="Arial" panose="020B0604020202020204" pitchFamily="34" charset="0"/>
            </a:endParaRPr>
          </a:p>
          <a:p>
            <a:pPr marL="457200" marR="0" indent="-457200" algn="just">
              <a:lnSpc>
                <a:spcPct val="107000"/>
              </a:lnSpc>
              <a:spcBef>
                <a:spcPts val="0"/>
              </a:spcBef>
              <a:spcAft>
                <a:spcPts val="800"/>
              </a:spcAft>
              <a:buFont typeface="Arial" panose="020B0604020202020204" pitchFamily="34" charset="0"/>
              <a:buChar char="•"/>
            </a:pPr>
            <a:endParaRPr lang="en-US" sz="3200" dirty="0">
              <a:effectLst/>
              <a:latin typeface="+mn-lt"/>
              <a:ea typeface="Times New Roman" panose="02020603050405020304" pitchFamily="18" charset="0"/>
              <a:cs typeface="Arial" panose="020B0604020202020204" pitchFamily="34" charset="0"/>
            </a:endParaRPr>
          </a:p>
          <a:p>
            <a:pPr algn="just">
              <a:lnSpc>
                <a:spcPct val="107000"/>
              </a:lnSpc>
              <a:spcBef>
                <a:spcPts val="0"/>
              </a:spcBef>
              <a:spcAft>
                <a:spcPts val="800"/>
              </a:spcAft>
            </a:pPr>
            <a:r>
              <a:rPr lang="en-US" sz="2000" dirty="0">
                <a:latin typeface="+mn-lt"/>
                <a:ea typeface="Times New Roman" panose="02020603050405020304" pitchFamily="18" charset="0"/>
                <a:cs typeface="Arial" panose="020B0604020202020204" pitchFamily="34" charset="0"/>
              </a:rPr>
              <a:t>                                              </a:t>
            </a:r>
          </a:p>
          <a:p>
            <a:pPr marR="0" algn="just">
              <a:lnSpc>
                <a:spcPct val="107000"/>
              </a:lnSpc>
              <a:spcBef>
                <a:spcPts val="0"/>
              </a:spcBef>
              <a:spcAft>
                <a:spcPts val="800"/>
              </a:spcAft>
            </a:pPr>
            <a:endParaRPr lang="en-US" sz="1600" dirty="0">
              <a:latin typeface="+mn-lt"/>
              <a:ea typeface="Times New Roman" panose="02020603050405020304" pitchFamily="18" charset="0"/>
              <a:cs typeface="Arial" panose="020B0604020202020204" pitchFamily="34" charset="0"/>
            </a:endParaRPr>
          </a:p>
          <a:p>
            <a:pPr marR="0" algn="just">
              <a:lnSpc>
                <a:spcPct val="107000"/>
              </a:lnSpc>
              <a:spcBef>
                <a:spcPts val="0"/>
              </a:spcBef>
              <a:spcAft>
                <a:spcPts val="800"/>
              </a:spcAft>
            </a:pPr>
            <a:r>
              <a:rPr lang="en-US" sz="1600" dirty="0">
                <a:latin typeface="+mn-lt"/>
                <a:ea typeface="Times New Roman" panose="02020603050405020304" pitchFamily="18" charset="0"/>
                <a:cs typeface="Arial" panose="020B0604020202020204" pitchFamily="34" charset="0"/>
              </a:rPr>
              <a:t>	 Fig 5. Calibration results for two simulation examples.</a:t>
            </a:r>
            <a:endParaRPr lang="en-US" sz="1600" dirty="0">
              <a:effectLst/>
              <a:latin typeface="+mn-lt"/>
              <a:ea typeface="Times New Roman" panose="02020603050405020304" pitchFamily="18" charset="0"/>
              <a:cs typeface="Arial" panose="020B0604020202020204" pitchFamily="34" charset="0"/>
            </a:endParaRPr>
          </a:p>
          <a:p>
            <a:pPr marL="457200" marR="0" indent="-457200" algn="just">
              <a:lnSpc>
                <a:spcPct val="107000"/>
              </a:lnSpc>
              <a:spcBef>
                <a:spcPts val="0"/>
              </a:spcBef>
              <a:spcAft>
                <a:spcPts val="800"/>
              </a:spcAft>
              <a:buFont typeface="Arial" panose="020B0604020202020204" pitchFamily="34" charset="0"/>
              <a:buChar char="•"/>
            </a:pPr>
            <a:r>
              <a:rPr lang="en-US" dirty="0">
                <a:effectLst/>
                <a:latin typeface="+mn-lt"/>
                <a:ea typeface="Times New Roman" panose="02020603050405020304" pitchFamily="18" charset="0"/>
                <a:cs typeface="Arial" panose="020B0604020202020204" pitchFamily="34" charset="0"/>
              </a:rPr>
              <a:t>Issues that were found in this verification effort :</a:t>
            </a:r>
            <a:endParaRPr lang="en-US" dirty="0">
              <a:effectLst/>
              <a:latin typeface="+mn-lt"/>
              <a:ea typeface="DengXian" panose="02010600030101010101" pitchFamily="2" charset="-122"/>
              <a:cs typeface="Arial" panose="020B0604020202020204" pitchFamily="34" charset="0"/>
            </a:endParaRPr>
          </a:p>
          <a:p>
            <a:pPr marL="1912391" lvl="1" indent="-457200" algn="just">
              <a:lnSpc>
                <a:spcPct val="107000"/>
              </a:lnSpc>
              <a:spcBef>
                <a:spcPts val="0"/>
              </a:spcBef>
              <a:spcAft>
                <a:spcPts val="800"/>
              </a:spcAft>
              <a:buFont typeface="Arial" panose="020B0604020202020204" pitchFamily="34" charset="0"/>
              <a:buChar char="•"/>
            </a:pPr>
            <a:r>
              <a:rPr lang="en-US" sz="2200" dirty="0">
                <a:effectLst/>
                <a:latin typeface="+mn-lt"/>
                <a:ea typeface="Times New Roman" panose="02020603050405020304" pitchFamily="18" charset="0"/>
                <a:cs typeface="Arial" panose="020B0604020202020204" pitchFamily="34" charset="0"/>
              </a:rPr>
              <a:t>In gate level simulation at subsystem level the phase difference of the PLL clock after calibration between leader and follower was beyond the permissible limits. This was due to an issue with the PLL model. </a:t>
            </a:r>
          </a:p>
          <a:p>
            <a:pPr marL="1912391" lvl="1" indent="-457200" algn="just">
              <a:lnSpc>
                <a:spcPct val="107000"/>
              </a:lnSpc>
              <a:spcBef>
                <a:spcPts val="0"/>
              </a:spcBef>
              <a:spcAft>
                <a:spcPts val="800"/>
              </a:spcAft>
              <a:buFont typeface="Arial" panose="020B0604020202020204" pitchFamily="34" charset="0"/>
              <a:buChar char="•"/>
            </a:pPr>
            <a:r>
              <a:rPr lang="en-US" sz="2200" dirty="0">
                <a:effectLst/>
                <a:latin typeface="+mn-lt"/>
                <a:ea typeface="Times New Roman" panose="02020603050405020304" pitchFamily="18" charset="0"/>
              </a:rPr>
              <a:t>At SoC level </a:t>
            </a:r>
            <a:r>
              <a:rPr lang="en-US" sz="2200" dirty="0">
                <a:latin typeface="+mn-lt"/>
                <a:ea typeface="Times New Roman" panose="02020603050405020304" pitchFamily="18" charset="0"/>
              </a:rPr>
              <a:t>a </a:t>
            </a:r>
            <a:r>
              <a:rPr lang="en-US" sz="2200" dirty="0">
                <a:effectLst/>
                <a:latin typeface="+mn-lt"/>
                <a:ea typeface="Times New Roman" panose="02020603050405020304" pitchFamily="18" charset="0"/>
              </a:rPr>
              <a:t>phase mismatch at the PLL outputs with respect to reference clock occurred even before calibration. This also was due to issue in PLL model.</a:t>
            </a:r>
            <a:endParaRPr lang="en-US" sz="2200" dirty="0">
              <a:latin typeface="+mn-lt"/>
            </a:endParaRPr>
          </a:p>
        </p:txBody>
      </p:sp>
      <p:cxnSp>
        <p:nvCxnSpPr>
          <p:cNvPr id="15" name="Straight Connector 14"/>
          <p:cNvCxnSpPr/>
          <p:nvPr/>
        </p:nvCxnSpPr>
        <p:spPr>
          <a:xfrm>
            <a:off x="15136813" y="17210088"/>
            <a:ext cx="0" cy="9440862"/>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5136813" y="27979688"/>
            <a:ext cx="0" cy="9439275"/>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5136813" y="6330950"/>
            <a:ext cx="0" cy="9440863"/>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33" name="Text Placeholder 44">
            <a:extLst>
              <a:ext uri="{FF2B5EF4-FFF2-40B4-BE49-F238E27FC236}">
                <a16:creationId xmlns:a16="http://schemas.microsoft.com/office/drawing/2014/main" id="{749F937F-D152-4278-8DF2-2052C8B15446}"/>
              </a:ext>
            </a:extLst>
          </p:cNvPr>
          <p:cNvSpPr txBox="1">
            <a:spLocks/>
          </p:cNvSpPr>
          <p:nvPr/>
        </p:nvSpPr>
        <p:spPr>
          <a:xfrm>
            <a:off x="4881206" y="38380734"/>
            <a:ext cx="14283756" cy="800265"/>
          </a:xfrm>
          <a:prstGeom prst="rect">
            <a:avLst/>
          </a:prstGeom>
          <a:noFill/>
        </p:spPr>
        <p:txBody>
          <a:bodyPr wrap="square" lIns="89551" tIns="89551" rIns="89551" bIns="89551" anchor="ctr" anchorCtr="0">
            <a:spAutoFit/>
          </a:bodyPr>
          <a:lstStyle>
            <a:lvl1pPr marL="0" indent="0" algn="ctr" defTabSz="4297363" rtl="0" eaLnBrk="0" fontAlgn="base" hangingPunct="0">
              <a:spcBef>
                <a:spcPct val="20000"/>
              </a:spcBef>
              <a:spcAft>
                <a:spcPct val="0"/>
              </a:spcAft>
              <a:buFont typeface="Arial" charset="0"/>
              <a:buNone/>
              <a:defRPr sz="3900" b="1" u="sng" kern="1200" baseline="0">
                <a:solidFill>
                  <a:schemeClr val="accent5">
                    <a:lumMod val="50000"/>
                  </a:schemeClr>
                </a:solidFill>
                <a:latin typeface="+mn-lt"/>
                <a:ea typeface="+mn-ea"/>
                <a:cs typeface="+mn-cs"/>
              </a:defRPr>
            </a:lvl1pPr>
            <a:lvl2pPr marL="3490913" indent="-1343025" algn="l" defTabSz="4297363" rtl="0" eaLnBrk="0" fontAlgn="base" hangingPunct="0">
              <a:spcBef>
                <a:spcPct val="20000"/>
              </a:spcBef>
              <a:spcAft>
                <a:spcPct val="0"/>
              </a:spcAft>
              <a:buFont typeface="Arial" charset="0"/>
              <a:buChar char="–"/>
              <a:defRPr sz="13300" kern="1200">
                <a:solidFill>
                  <a:schemeClr val="tx1"/>
                </a:solidFill>
                <a:latin typeface="+mn-lt"/>
                <a:ea typeface="+mn-ea"/>
                <a:cs typeface="+mn-cs"/>
              </a:defRPr>
            </a:lvl2pPr>
            <a:lvl3pPr marL="5372100" indent="-1073150" algn="l" defTabSz="4297363" rtl="0" eaLnBrk="0" fontAlgn="base" hangingPunct="0">
              <a:spcBef>
                <a:spcPct val="20000"/>
              </a:spcBef>
              <a:spcAft>
                <a:spcPct val="0"/>
              </a:spcAft>
              <a:buFont typeface="Arial" charset="0"/>
              <a:buChar char="•"/>
              <a:defRPr sz="11300" kern="1200">
                <a:solidFill>
                  <a:schemeClr val="tx1"/>
                </a:solidFill>
                <a:latin typeface="+mn-lt"/>
                <a:ea typeface="+mn-ea"/>
                <a:cs typeface="+mn-cs"/>
              </a:defRPr>
            </a:lvl3pPr>
            <a:lvl4pPr marL="7521575"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4pPr>
            <a:lvl5pPr marL="9671050"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a:lstStyle>
          <a:p>
            <a:pPr defTabSz="4298410" eaLnBrk="1" fontAlgn="auto" hangingPunct="1">
              <a:spcAft>
                <a:spcPts val="0"/>
              </a:spcAft>
              <a:buFont typeface="Arial" pitchFamily="34" charset="0"/>
              <a:buNone/>
              <a:defRPr/>
            </a:pPr>
            <a:r>
              <a:rPr lang="nl-NL"/>
              <a:t>REFERENCES</a:t>
            </a:r>
            <a:endParaRPr lang="en-US" dirty="0"/>
          </a:p>
        </p:txBody>
      </p:sp>
      <p:sp>
        <p:nvSpPr>
          <p:cNvPr id="275" name="Text Placeholder 274">
            <a:extLst>
              <a:ext uri="{FF2B5EF4-FFF2-40B4-BE49-F238E27FC236}">
                <a16:creationId xmlns:a16="http://schemas.microsoft.com/office/drawing/2014/main" id="{1F6C2DF7-F837-4365-905A-AC3E47CB29B7}"/>
              </a:ext>
            </a:extLst>
          </p:cNvPr>
          <p:cNvSpPr>
            <a:spLocks noGrp="1"/>
          </p:cNvSpPr>
          <p:nvPr>
            <p:ph type="body" sz="quarter" idx="26"/>
          </p:nvPr>
        </p:nvSpPr>
        <p:spPr>
          <a:xfrm>
            <a:off x="15136813" y="6925562"/>
            <a:ext cx="14504197" cy="10272123"/>
          </a:xfrm>
        </p:spPr>
        <p:txBody>
          <a:bodyPr/>
          <a:lstStyle/>
          <a:p>
            <a:pPr>
              <a:lnSpc>
                <a:spcPct val="107000"/>
              </a:lnSpc>
              <a:spcBef>
                <a:spcPts val="0"/>
              </a:spcBef>
              <a:spcAft>
                <a:spcPts val="800"/>
              </a:spcAft>
            </a:pPr>
            <a:r>
              <a:rPr lang="en-US" dirty="0">
                <a:effectLst/>
                <a:latin typeface="+mn-lt"/>
                <a:ea typeface="DengXian" panose="02010600030101010101" pitchFamily="2" charset="-122"/>
                <a:cs typeface="Arial" panose="020B0604020202020204" pitchFamily="34" charset="0"/>
              </a:rPr>
              <a:t>Verification problem of a cascaded transceiver system was decomposed into following levels:</a:t>
            </a:r>
          </a:p>
          <a:p>
            <a:pPr marL="457200" indent="-457200">
              <a:lnSpc>
                <a:spcPct val="107000"/>
              </a:lnSpc>
              <a:spcBef>
                <a:spcPts val="0"/>
              </a:spcBef>
              <a:spcAft>
                <a:spcPts val="800"/>
              </a:spcAft>
              <a:buFont typeface="Arial" panose="020B0604020202020204" pitchFamily="34" charset="0"/>
              <a:buChar char="•"/>
            </a:pPr>
            <a:r>
              <a:rPr lang="en-US" b="1" dirty="0">
                <a:effectLst/>
                <a:latin typeface="+mn-lt"/>
                <a:ea typeface="DengXian" panose="02010600030101010101" pitchFamily="2" charset="-122"/>
                <a:cs typeface="Arial" panose="020B0604020202020204" pitchFamily="34" charset="0"/>
              </a:rPr>
              <a:t>IP/Subsystem level: </a:t>
            </a:r>
            <a:r>
              <a:rPr lang="en-US" dirty="0">
                <a:effectLst/>
                <a:latin typeface="+mn-lt"/>
                <a:ea typeface="DengXian" panose="02010600030101010101" pitchFamily="2" charset="-122"/>
                <a:cs typeface="Arial" panose="020B0604020202020204" pitchFamily="34" charset="0"/>
              </a:rPr>
              <a:t>Proving </a:t>
            </a:r>
            <a:r>
              <a:rPr lang="en-US" dirty="0">
                <a:latin typeface="+mn-lt"/>
                <a:ea typeface="DengXian" panose="02010600030101010101" pitchFamily="2" charset="-122"/>
                <a:cs typeface="Arial" panose="020B0604020202020204" pitchFamily="34" charset="0"/>
              </a:rPr>
              <a:t>t</a:t>
            </a:r>
            <a:r>
              <a:rPr lang="en-US" dirty="0">
                <a:effectLst/>
                <a:latin typeface="+mn-lt"/>
                <a:ea typeface="DengXian" panose="02010600030101010101" pitchFamily="2" charset="-122"/>
                <a:cs typeface="Arial" panose="020B0604020202020204" pitchFamily="34" charset="0"/>
              </a:rPr>
              <a:t>he calibration hardware algorithm with a range of clock skew values.</a:t>
            </a:r>
          </a:p>
          <a:p>
            <a:pPr marL="457200" indent="-457200">
              <a:lnSpc>
                <a:spcPct val="107000"/>
              </a:lnSpc>
              <a:spcBef>
                <a:spcPts val="0"/>
              </a:spcBef>
              <a:spcAft>
                <a:spcPts val="800"/>
              </a:spcAft>
              <a:buFont typeface="Arial" panose="020B0604020202020204" pitchFamily="34" charset="0"/>
              <a:buChar char="•"/>
            </a:pPr>
            <a:r>
              <a:rPr lang="en-US" b="1" dirty="0">
                <a:latin typeface="+mn-lt"/>
                <a:ea typeface="DengXian" panose="02010600030101010101" pitchFamily="2" charset="-122"/>
                <a:cs typeface="Arial" panose="020B0604020202020204" pitchFamily="34" charset="0"/>
              </a:rPr>
              <a:t>SoC level: </a:t>
            </a:r>
            <a:r>
              <a:rPr lang="en-US" dirty="0">
                <a:latin typeface="+mn-lt"/>
                <a:ea typeface="DengXian" panose="02010600030101010101" pitchFamily="2" charset="-122"/>
                <a:cs typeface="Arial" panose="020B0604020202020204" pitchFamily="34" charset="0"/>
              </a:rPr>
              <a:t>Hardware software co verification with calibration firmware routine executed by the MCU and signal chain from chirp generation to processing of  RADAR data.</a:t>
            </a:r>
            <a:endParaRPr lang="en-US" dirty="0">
              <a:effectLst/>
              <a:latin typeface="+mn-lt"/>
              <a:ea typeface="DengXian" panose="02010600030101010101" pitchFamily="2" charset="-122"/>
              <a:cs typeface="Arial" panose="020B0604020202020204" pitchFamily="34" charset="0"/>
            </a:endParaRPr>
          </a:p>
          <a:p>
            <a:pPr marL="457200" indent="-457200">
              <a:lnSpc>
                <a:spcPct val="107000"/>
              </a:lnSpc>
              <a:spcBef>
                <a:spcPts val="0"/>
              </a:spcBef>
              <a:spcAft>
                <a:spcPts val="800"/>
              </a:spcAft>
              <a:buFont typeface="Arial" panose="020B0604020202020204" pitchFamily="34" charset="0"/>
              <a:buChar char="•"/>
            </a:pPr>
            <a:r>
              <a:rPr lang="en-US" b="1">
                <a:effectLst/>
                <a:latin typeface="+mn-lt"/>
                <a:ea typeface="DengXian" panose="02010600030101010101" pitchFamily="2" charset="-122"/>
                <a:cs typeface="Arial" panose="020B0604020202020204" pitchFamily="34" charset="0"/>
              </a:rPr>
              <a:t>System level:</a:t>
            </a:r>
            <a:br>
              <a:rPr lang="en-US" dirty="0">
                <a:effectLst/>
                <a:latin typeface="+mn-lt"/>
                <a:ea typeface="DengXian" panose="02010600030101010101" pitchFamily="2" charset="-122"/>
                <a:cs typeface="Arial" panose="020B0604020202020204" pitchFamily="34" charset="0"/>
              </a:rPr>
            </a:br>
            <a:r>
              <a:rPr lang="en-US" dirty="0">
                <a:latin typeface="+mn-lt"/>
                <a:ea typeface="DengXian" panose="02010600030101010101" pitchFamily="2" charset="-122"/>
                <a:cs typeface="Arial" panose="020B0604020202020204" pitchFamily="34" charset="0"/>
              </a:rPr>
              <a:t>C</a:t>
            </a:r>
            <a:r>
              <a:rPr lang="en-US" dirty="0">
                <a:effectLst/>
                <a:latin typeface="+mn-lt"/>
                <a:ea typeface="DengXian" panose="02010600030101010101" pitchFamily="2" charset="-122"/>
                <a:cs typeface="Arial" panose="020B0604020202020204" pitchFamily="34" charset="0"/>
              </a:rPr>
              <a:t>ompensation of PCB delays and inter sensor communication from powerup till RADAR data cube</a:t>
            </a:r>
            <a:r>
              <a:rPr lang="en-US" dirty="0">
                <a:latin typeface="+mn-lt"/>
                <a:ea typeface="DengXian" panose="02010600030101010101" pitchFamily="2" charset="-122"/>
                <a:cs typeface="Arial" panose="020B0604020202020204" pitchFamily="34" charset="0"/>
              </a:rPr>
              <a:t> transmission for use case scenarios.</a:t>
            </a:r>
            <a:endParaRPr lang="en-US" dirty="0">
              <a:effectLst/>
              <a:latin typeface="+mn-lt"/>
              <a:ea typeface="DengXian" panose="02010600030101010101" pitchFamily="2" charset="-122"/>
              <a:cs typeface="Arial" panose="020B0604020202020204" pitchFamily="34" charset="0"/>
            </a:endParaRPr>
          </a:p>
          <a:p>
            <a:pPr marL="457200" indent="-457200">
              <a:lnSpc>
                <a:spcPct val="107000"/>
              </a:lnSpc>
              <a:spcBef>
                <a:spcPts val="0"/>
              </a:spcBef>
              <a:spcAft>
                <a:spcPts val="800"/>
              </a:spcAft>
              <a:buFont typeface="Arial" panose="020B0604020202020204" pitchFamily="34" charset="0"/>
              <a:buChar char="•"/>
            </a:pPr>
            <a:r>
              <a:rPr lang="en-US" dirty="0">
                <a:effectLst/>
                <a:latin typeface="+mn-lt"/>
                <a:ea typeface="DengXian" panose="02010600030101010101" pitchFamily="2" charset="-122"/>
                <a:cs typeface="Arial" panose="020B0604020202020204" pitchFamily="34" charset="0"/>
              </a:rPr>
              <a:t>In order to verify a cascaded transceiver for a single follower topology for the above-mentioned requirements, a two-fold approach was followed. </a:t>
            </a:r>
          </a:p>
          <a:p>
            <a:pPr marL="457200" indent="-457200">
              <a:lnSpc>
                <a:spcPct val="107000"/>
              </a:lnSpc>
              <a:spcBef>
                <a:spcPts val="0"/>
              </a:spcBef>
              <a:spcAft>
                <a:spcPts val="800"/>
              </a:spcAft>
              <a:buFont typeface="Arial" panose="020B0604020202020204" pitchFamily="34" charset="0"/>
              <a:buChar char="•"/>
            </a:pPr>
            <a:endParaRPr lang="en-US" sz="2800" dirty="0">
              <a:latin typeface="+mn-lt"/>
              <a:ea typeface="DengXian" panose="02010600030101010101" pitchFamily="2" charset="-122"/>
              <a:cs typeface="Arial" panose="020B0604020202020204" pitchFamily="34" charset="0"/>
            </a:endParaRPr>
          </a:p>
          <a:p>
            <a:pPr marL="457200" indent="-457200">
              <a:lnSpc>
                <a:spcPct val="107000"/>
              </a:lnSpc>
              <a:spcBef>
                <a:spcPts val="0"/>
              </a:spcBef>
              <a:spcAft>
                <a:spcPts val="800"/>
              </a:spcAft>
              <a:buFont typeface="Arial" panose="020B0604020202020204" pitchFamily="34" charset="0"/>
              <a:buChar char="•"/>
            </a:pPr>
            <a:endParaRPr lang="en-US" dirty="0">
              <a:effectLst/>
              <a:latin typeface="+mn-lt"/>
              <a:ea typeface="DengXian" panose="02010600030101010101" pitchFamily="2" charset="-122"/>
              <a:cs typeface="Arial" panose="020B0604020202020204" pitchFamily="34" charset="0"/>
            </a:endParaRPr>
          </a:p>
          <a:p>
            <a:pPr marL="457200" indent="-457200">
              <a:lnSpc>
                <a:spcPct val="107000"/>
              </a:lnSpc>
              <a:spcBef>
                <a:spcPts val="0"/>
              </a:spcBef>
              <a:spcAft>
                <a:spcPts val="800"/>
              </a:spcAft>
              <a:buFont typeface="Arial" panose="020B0604020202020204" pitchFamily="34" charset="0"/>
              <a:buChar char="•"/>
            </a:pPr>
            <a:endParaRPr lang="en-US" sz="2800" dirty="0">
              <a:latin typeface="+mn-lt"/>
              <a:ea typeface="DengXian" panose="02010600030101010101" pitchFamily="2" charset="-122"/>
              <a:cs typeface="Arial" panose="020B0604020202020204" pitchFamily="34" charset="0"/>
            </a:endParaRPr>
          </a:p>
          <a:p>
            <a:pPr marL="457200" indent="-457200">
              <a:lnSpc>
                <a:spcPct val="107000"/>
              </a:lnSpc>
              <a:spcBef>
                <a:spcPts val="0"/>
              </a:spcBef>
              <a:spcAft>
                <a:spcPts val="800"/>
              </a:spcAft>
              <a:buFont typeface="Arial" panose="020B0604020202020204" pitchFamily="34" charset="0"/>
              <a:buChar char="•"/>
            </a:pPr>
            <a:endParaRPr lang="en-US" dirty="0">
              <a:effectLst/>
              <a:latin typeface="+mn-lt"/>
              <a:ea typeface="DengXian" panose="02010600030101010101" pitchFamily="2" charset="-122"/>
              <a:cs typeface="Arial" panose="020B0604020202020204" pitchFamily="34" charset="0"/>
            </a:endParaRPr>
          </a:p>
          <a:p>
            <a:pPr>
              <a:lnSpc>
                <a:spcPct val="107000"/>
              </a:lnSpc>
              <a:spcBef>
                <a:spcPts val="0"/>
              </a:spcBef>
              <a:spcAft>
                <a:spcPts val="800"/>
              </a:spcAft>
            </a:pPr>
            <a:endParaRPr lang="en-US" sz="1600" dirty="0">
              <a:effectLst/>
              <a:latin typeface="+mn-lt"/>
              <a:ea typeface="DengXian" panose="02010600030101010101" pitchFamily="2" charset="-122"/>
              <a:cs typeface="Arial" panose="020B0604020202020204" pitchFamily="34" charset="0"/>
            </a:endParaRPr>
          </a:p>
          <a:p>
            <a:pPr>
              <a:lnSpc>
                <a:spcPct val="107000"/>
              </a:lnSpc>
              <a:spcBef>
                <a:spcPts val="0"/>
              </a:spcBef>
              <a:spcAft>
                <a:spcPts val="800"/>
              </a:spcAft>
            </a:pPr>
            <a:r>
              <a:rPr lang="en-US" sz="1600" dirty="0">
                <a:latin typeface="+mn-lt"/>
                <a:ea typeface="DengXian" panose="02010600030101010101" pitchFamily="2" charset="-122"/>
                <a:cs typeface="Arial" panose="020B0604020202020204" pitchFamily="34" charset="0"/>
              </a:rPr>
              <a:t>	</a:t>
            </a:r>
          </a:p>
          <a:p>
            <a:pPr>
              <a:lnSpc>
                <a:spcPct val="107000"/>
              </a:lnSpc>
              <a:spcBef>
                <a:spcPts val="0"/>
              </a:spcBef>
              <a:spcAft>
                <a:spcPts val="800"/>
              </a:spcAft>
            </a:pPr>
            <a:endParaRPr lang="en-US" sz="1600" dirty="0">
              <a:effectLst/>
              <a:latin typeface="+mn-lt"/>
              <a:ea typeface="DengXian" panose="02010600030101010101" pitchFamily="2" charset="-122"/>
              <a:cs typeface="Arial" panose="020B0604020202020204" pitchFamily="34" charset="0"/>
            </a:endParaRPr>
          </a:p>
          <a:p>
            <a:pPr>
              <a:lnSpc>
                <a:spcPct val="107000"/>
              </a:lnSpc>
              <a:spcBef>
                <a:spcPts val="0"/>
              </a:spcBef>
              <a:spcAft>
                <a:spcPts val="800"/>
              </a:spcAft>
            </a:pPr>
            <a:r>
              <a:rPr lang="en-US" sz="1600" dirty="0">
                <a:latin typeface="+mn-lt"/>
                <a:ea typeface="DengXian" panose="02010600030101010101" pitchFamily="2" charset="-122"/>
                <a:cs typeface="Arial" panose="020B0604020202020204" pitchFamily="34" charset="0"/>
              </a:rPr>
              <a:t>	</a:t>
            </a:r>
            <a:r>
              <a:rPr lang="en-US" sz="1600" dirty="0">
                <a:effectLst/>
                <a:latin typeface="+mn-lt"/>
                <a:ea typeface="DengXian" panose="02010600030101010101" pitchFamily="2" charset="-122"/>
                <a:cs typeface="Arial" panose="020B0604020202020204" pitchFamily="34" charset="0"/>
              </a:rPr>
              <a:t>Fig 2.  Cascaded transceiver topology. </a:t>
            </a:r>
            <a:r>
              <a:rPr lang="en-US" sz="1600" dirty="0">
                <a:latin typeface="+mn-lt"/>
                <a:ea typeface="DengXian" panose="02010600030101010101" pitchFamily="2" charset="-122"/>
                <a:cs typeface="Arial" panose="020B0604020202020204" pitchFamily="34" charset="0"/>
              </a:rPr>
              <a:t>Source</a:t>
            </a:r>
            <a:r>
              <a:rPr lang="en-US" sz="1600" dirty="0">
                <a:effectLst/>
                <a:latin typeface="+mn-lt"/>
                <a:ea typeface="DengXian" panose="02010600030101010101" pitchFamily="2" charset="-122"/>
                <a:cs typeface="Arial" panose="020B0604020202020204" pitchFamily="34" charset="0"/>
              </a:rPr>
              <a:t> [2].</a:t>
            </a:r>
            <a:br>
              <a:rPr lang="en-US" sz="1600" dirty="0">
                <a:effectLst/>
                <a:latin typeface="+mn-lt"/>
                <a:ea typeface="DengXian" panose="02010600030101010101" pitchFamily="2" charset="-122"/>
                <a:cs typeface="Arial" panose="020B0604020202020204" pitchFamily="34" charset="0"/>
              </a:rPr>
            </a:br>
            <a:endParaRPr lang="en-US" dirty="0">
              <a:effectLst/>
              <a:latin typeface="+mn-lt"/>
              <a:ea typeface="DengXian" panose="02010600030101010101" pitchFamily="2" charset="-122"/>
              <a:cs typeface="Arial" panose="020B0604020202020204" pitchFamily="34" charset="0"/>
            </a:endParaRPr>
          </a:p>
          <a:p>
            <a:endParaRPr lang="en-US" dirty="0"/>
          </a:p>
        </p:txBody>
      </p:sp>
      <p:pic>
        <p:nvPicPr>
          <p:cNvPr id="9" name="Picture 8">
            <a:extLst>
              <a:ext uri="{FF2B5EF4-FFF2-40B4-BE49-F238E27FC236}">
                <a16:creationId xmlns:a16="http://schemas.microsoft.com/office/drawing/2014/main" id="{3F418DE3-D22D-9BBF-6D57-AF58250CA9DB}"/>
              </a:ext>
            </a:extLst>
          </p:cNvPr>
          <p:cNvPicPr>
            <a:picLocks noChangeAspect="1"/>
          </p:cNvPicPr>
          <p:nvPr/>
        </p:nvPicPr>
        <p:blipFill>
          <a:blip r:embed="rId3"/>
          <a:stretch>
            <a:fillRect/>
          </a:stretch>
        </p:blipFill>
        <p:spPr>
          <a:xfrm>
            <a:off x="3404331" y="9947358"/>
            <a:ext cx="8618753" cy="4686242"/>
          </a:xfrm>
          <a:prstGeom prst="rect">
            <a:avLst/>
          </a:prstGeom>
        </p:spPr>
      </p:pic>
      <p:pic>
        <p:nvPicPr>
          <p:cNvPr id="19" name="Picture 18">
            <a:extLst>
              <a:ext uri="{FF2B5EF4-FFF2-40B4-BE49-F238E27FC236}">
                <a16:creationId xmlns:a16="http://schemas.microsoft.com/office/drawing/2014/main" id="{5520B125-7BB1-B7BF-680B-3280BE201B3C}"/>
              </a:ext>
            </a:extLst>
          </p:cNvPr>
          <p:cNvPicPr>
            <a:picLocks noChangeAspect="1"/>
          </p:cNvPicPr>
          <p:nvPr/>
        </p:nvPicPr>
        <p:blipFill>
          <a:blip r:embed="rId4"/>
          <a:stretch>
            <a:fillRect/>
          </a:stretch>
        </p:blipFill>
        <p:spPr>
          <a:xfrm>
            <a:off x="18166099" y="12290479"/>
            <a:ext cx="6554115" cy="3035088"/>
          </a:xfrm>
          <a:prstGeom prst="rect">
            <a:avLst/>
          </a:prstGeom>
        </p:spPr>
      </p:pic>
      <p:pic>
        <p:nvPicPr>
          <p:cNvPr id="7" name="Picture 6">
            <a:extLst>
              <a:ext uri="{FF2B5EF4-FFF2-40B4-BE49-F238E27FC236}">
                <a16:creationId xmlns:a16="http://schemas.microsoft.com/office/drawing/2014/main" id="{37DE9B7C-6F6D-163D-E23A-6E444816D30F}"/>
              </a:ext>
            </a:extLst>
          </p:cNvPr>
          <p:cNvPicPr>
            <a:picLocks noChangeAspect="1"/>
          </p:cNvPicPr>
          <p:nvPr/>
        </p:nvPicPr>
        <p:blipFill>
          <a:blip r:embed="rId5"/>
          <a:stretch>
            <a:fillRect/>
          </a:stretch>
        </p:blipFill>
        <p:spPr>
          <a:xfrm>
            <a:off x="18615113" y="23201439"/>
            <a:ext cx="6397537" cy="3180875"/>
          </a:xfrm>
          <a:prstGeom prst="rect">
            <a:avLst/>
          </a:prstGeom>
        </p:spPr>
      </p:pic>
      <p:pic>
        <p:nvPicPr>
          <p:cNvPr id="1030" name="Picture 6" descr="image">
            <a:extLst>
              <a:ext uri="{FF2B5EF4-FFF2-40B4-BE49-F238E27FC236}">
                <a16:creationId xmlns:a16="http://schemas.microsoft.com/office/drawing/2014/main" id="{A400AF7D-C644-F063-2162-2D445316955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0194" y="23220369"/>
            <a:ext cx="13687026" cy="31619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8AF7E39-A25E-5089-734C-5DAB6DE09218}"/>
              </a:ext>
            </a:extLst>
          </p:cNvPr>
          <p:cNvPicPr>
            <a:picLocks noChangeAspect="1"/>
          </p:cNvPicPr>
          <p:nvPr/>
        </p:nvPicPr>
        <p:blipFill>
          <a:blip r:embed="rId7"/>
          <a:stretch>
            <a:fillRect/>
          </a:stretch>
        </p:blipFill>
        <p:spPr>
          <a:xfrm>
            <a:off x="2486526" y="30062906"/>
            <a:ext cx="9536558" cy="4818304"/>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PosterPresentations.com-100CMx140C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PosterPresentations.com-100CMx140CM</Template>
  <TotalTime>0</TotalTime>
  <Words>847</Words>
  <Application>Microsoft Office PowerPoint</Application>
  <PresentationFormat>Custom</PresentationFormat>
  <Paragraphs>103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Symbol</vt:lpstr>
      <vt:lpstr>Times New Roman</vt:lpstr>
      <vt:lpstr>Trebuchet MS</vt:lpstr>
      <vt:lpstr>PosterPresentations.com-100CMx140CM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2014-08-15T11:56:08Z</dcterms:created>
  <dcterms:modified xsi:type="dcterms:W3CDTF">2023-07-25T11:33:33Z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f75f480-7803-4ee9-bb54-84d0635fdbe7_Enabled">
    <vt:lpwstr>true</vt:lpwstr>
  </property>
  <property fmtid="{D5CDD505-2E9C-101B-9397-08002B2CF9AE}" pid="3" name="MSIP_Label_6f75f480-7803-4ee9-bb54-84d0635fdbe7_SetDate">
    <vt:lpwstr>2022-12-15T11:05:39Z</vt:lpwstr>
  </property>
  <property fmtid="{D5CDD505-2E9C-101B-9397-08002B2CF9AE}" pid="4" name="MSIP_Label_6f75f480-7803-4ee9-bb54-84d0635fdbe7_Method">
    <vt:lpwstr>Privileged</vt:lpwstr>
  </property>
  <property fmtid="{D5CDD505-2E9C-101B-9397-08002B2CF9AE}" pid="5" name="MSIP_Label_6f75f480-7803-4ee9-bb54-84d0635fdbe7_Name">
    <vt:lpwstr>unrestricted</vt:lpwstr>
  </property>
  <property fmtid="{D5CDD505-2E9C-101B-9397-08002B2CF9AE}" pid="6" name="MSIP_Label_6f75f480-7803-4ee9-bb54-84d0635fdbe7_SiteId">
    <vt:lpwstr>38ae3bcd-9579-4fd4-adda-b42e1495d55a</vt:lpwstr>
  </property>
  <property fmtid="{D5CDD505-2E9C-101B-9397-08002B2CF9AE}" pid="7" name="MSIP_Label_6f75f480-7803-4ee9-bb54-84d0635fdbe7_ActionId">
    <vt:lpwstr>140a3bd7-e52c-4f1a-a516-4da2c627b15d</vt:lpwstr>
  </property>
  <property fmtid="{D5CDD505-2E9C-101B-9397-08002B2CF9AE}" pid="8" name="MSIP_Label_6f75f480-7803-4ee9-bb54-84d0635fdbe7_ContentBits">
    <vt:lpwstr>0</vt:lpwstr>
  </property>
  <property fmtid="{D5CDD505-2E9C-101B-9397-08002B2CF9AE}" pid="9" name="Document_Confidentiality">
    <vt:lpwstr>Unrestricted</vt:lpwstr>
  </property>
</Properties>
</file>