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24000" cy="20104100"/>
  <p:notesSz cx="142240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1124" y="-30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220182" cy="201040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848" y="2825640"/>
            <a:ext cx="13623290" cy="4777105"/>
          </a:xfrm>
          <a:custGeom>
            <a:avLst/>
            <a:gdLst/>
            <a:ahLst/>
            <a:cxnLst/>
            <a:rect l="l" t="t" r="r" b="b"/>
            <a:pathLst>
              <a:path w="13623290" h="4777105">
                <a:moveTo>
                  <a:pt x="13554006" y="0"/>
                </a:moveTo>
                <a:lnTo>
                  <a:pt x="69218" y="0"/>
                </a:lnTo>
                <a:lnTo>
                  <a:pt x="42274" y="5443"/>
                </a:lnTo>
                <a:lnTo>
                  <a:pt x="20272" y="20281"/>
                </a:lnTo>
                <a:lnTo>
                  <a:pt x="5439" y="42277"/>
                </a:lnTo>
                <a:lnTo>
                  <a:pt x="0" y="69194"/>
                </a:lnTo>
                <a:lnTo>
                  <a:pt x="0" y="4707372"/>
                </a:lnTo>
                <a:lnTo>
                  <a:pt x="5439" y="4734289"/>
                </a:lnTo>
                <a:lnTo>
                  <a:pt x="20272" y="4756285"/>
                </a:lnTo>
                <a:lnTo>
                  <a:pt x="42274" y="4771123"/>
                </a:lnTo>
                <a:lnTo>
                  <a:pt x="69218" y="4776566"/>
                </a:lnTo>
                <a:lnTo>
                  <a:pt x="13554006" y="4776566"/>
                </a:lnTo>
                <a:lnTo>
                  <a:pt x="13580923" y="4771123"/>
                </a:lnTo>
                <a:lnTo>
                  <a:pt x="13602919" y="4756285"/>
                </a:lnTo>
                <a:lnTo>
                  <a:pt x="13617757" y="4734289"/>
                </a:lnTo>
                <a:lnTo>
                  <a:pt x="13623200" y="4707372"/>
                </a:lnTo>
                <a:lnTo>
                  <a:pt x="13623200" y="69194"/>
                </a:lnTo>
                <a:lnTo>
                  <a:pt x="13617757" y="42277"/>
                </a:lnTo>
                <a:lnTo>
                  <a:pt x="13602919" y="20281"/>
                </a:lnTo>
                <a:lnTo>
                  <a:pt x="13580923" y="5443"/>
                </a:lnTo>
                <a:lnTo>
                  <a:pt x="13554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8848" y="2825640"/>
            <a:ext cx="13623290" cy="4777105"/>
          </a:xfrm>
          <a:custGeom>
            <a:avLst/>
            <a:gdLst/>
            <a:ahLst/>
            <a:cxnLst/>
            <a:rect l="l" t="t" r="r" b="b"/>
            <a:pathLst>
              <a:path w="13623290" h="4777105">
                <a:moveTo>
                  <a:pt x="0" y="69194"/>
                </a:moveTo>
                <a:lnTo>
                  <a:pt x="5439" y="42277"/>
                </a:lnTo>
                <a:lnTo>
                  <a:pt x="20272" y="20281"/>
                </a:lnTo>
                <a:lnTo>
                  <a:pt x="42274" y="5443"/>
                </a:lnTo>
                <a:lnTo>
                  <a:pt x="69218" y="0"/>
                </a:lnTo>
                <a:lnTo>
                  <a:pt x="13554006" y="0"/>
                </a:lnTo>
                <a:lnTo>
                  <a:pt x="13580923" y="5443"/>
                </a:lnTo>
                <a:lnTo>
                  <a:pt x="13602919" y="20281"/>
                </a:lnTo>
                <a:lnTo>
                  <a:pt x="13617757" y="42277"/>
                </a:lnTo>
                <a:lnTo>
                  <a:pt x="13623200" y="69194"/>
                </a:lnTo>
                <a:lnTo>
                  <a:pt x="13623200" y="4707372"/>
                </a:lnTo>
                <a:lnTo>
                  <a:pt x="13617757" y="4734289"/>
                </a:lnTo>
                <a:lnTo>
                  <a:pt x="13602919" y="4756285"/>
                </a:lnTo>
                <a:lnTo>
                  <a:pt x="13580923" y="4771123"/>
                </a:lnTo>
                <a:lnTo>
                  <a:pt x="13554006" y="4776566"/>
                </a:lnTo>
                <a:lnTo>
                  <a:pt x="69218" y="4776566"/>
                </a:lnTo>
                <a:lnTo>
                  <a:pt x="42274" y="4771123"/>
                </a:lnTo>
                <a:lnTo>
                  <a:pt x="20272" y="4756285"/>
                </a:lnTo>
                <a:lnTo>
                  <a:pt x="5439" y="4734289"/>
                </a:lnTo>
                <a:lnTo>
                  <a:pt x="0" y="4707372"/>
                </a:lnTo>
                <a:lnTo>
                  <a:pt x="0" y="69194"/>
                </a:lnTo>
                <a:close/>
              </a:path>
            </a:pathLst>
          </a:custGeom>
          <a:ln w="25351">
            <a:solidFill>
              <a:srgbClr val="4E5B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98848" y="282385"/>
            <a:ext cx="13623290" cy="2249170"/>
          </a:xfrm>
          <a:custGeom>
            <a:avLst/>
            <a:gdLst/>
            <a:ahLst/>
            <a:cxnLst/>
            <a:rect l="l" t="t" r="r" b="b"/>
            <a:pathLst>
              <a:path w="13623290" h="2249170">
                <a:moveTo>
                  <a:pt x="13543627" y="0"/>
                </a:moveTo>
                <a:lnTo>
                  <a:pt x="79543" y="0"/>
                </a:lnTo>
                <a:lnTo>
                  <a:pt x="48581" y="6251"/>
                </a:lnTo>
                <a:lnTo>
                  <a:pt x="23297" y="23300"/>
                </a:lnTo>
                <a:lnTo>
                  <a:pt x="6250" y="48593"/>
                </a:lnTo>
                <a:lnTo>
                  <a:pt x="0" y="79573"/>
                </a:lnTo>
                <a:lnTo>
                  <a:pt x="0" y="2169545"/>
                </a:lnTo>
                <a:lnTo>
                  <a:pt x="6250" y="2200490"/>
                </a:lnTo>
                <a:lnTo>
                  <a:pt x="23297" y="2225765"/>
                </a:lnTo>
                <a:lnTo>
                  <a:pt x="48581" y="2242809"/>
                </a:lnTo>
                <a:lnTo>
                  <a:pt x="79543" y="2249059"/>
                </a:lnTo>
                <a:lnTo>
                  <a:pt x="13543627" y="2249059"/>
                </a:lnTo>
                <a:lnTo>
                  <a:pt x="13574607" y="2242809"/>
                </a:lnTo>
                <a:lnTo>
                  <a:pt x="13599899" y="2225765"/>
                </a:lnTo>
                <a:lnTo>
                  <a:pt x="13616949" y="2200490"/>
                </a:lnTo>
                <a:lnTo>
                  <a:pt x="13623200" y="2169545"/>
                </a:lnTo>
                <a:lnTo>
                  <a:pt x="13623200" y="79573"/>
                </a:lnTo>
                <a:lnTo>
                  <a:pt x="13616949" y="48593"/>
                </a:lnTo>
                <a:lnTo>
                  <a:pt x="13599899" y="23300"/>
                </a:lnTo>
                <a:lnTo>
                  <a:pt x="13574607" y="6251"/>
                </a:lnTo>
                <a:lnTo>
                  <a:pt x="135436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98848" y="282385"/>
            <a:ext cx="13623290" cy="2249170"/>
          </a:xfrm>
          <a:custGeom>
            <a:avLst/>
            <a:gdLst/>
            <a:ahLst/>
            <a:cxnLst/>
            <a:rect l="l" t="t" r="r" b="b"/>
            <a:pathLst>
              <a:path w="13623290" h="2249170">
                <a:moveTo>
                  <a:pt x="0" y="79573"/>
                </a:moveTo>
                <a:lnTo>
                  <a:pt x="6250" y="48593"/>
                </a:lnTo>
                <a:lnTo>
                  <a:pt x="23297" y="23300"/>
                </a:lnTo>
                <a:lnTo>
                  <a:pt x="48581" y="6251"/>
                </a:lnTo>
                <a:lnTo>
                  <a:pt x="79543" y="0"/>
                </a:lnTo>
                <a:lnTo>
                  <a:pt x="13543627" y="0"/>
                </a:lnTo>
                <a:lnTo>
                  <a:pt x="13574607" y="6251"/>
                </a:lnTo>
                <a:lnTo>
                  <a:pt x="13599899" y="23300"/>
                </a:lnTo>
                <a:lnTo>
                  <a:pt x="13616949" y="48593"/>
                </a:lnTo>
                <a:lnTo>
                  <a:pt x="13623200" y="79573"/>
                </a:lnTo>
                <a:lnTo>
                  <a:pt x="13623200" y="2169545"/>
                </a:lnTo>
                <a:lnTo>
                  <a:pt x="13616949" y="2200490"/>
                </a:lnTo>
                <a:lnTo>
                  <a:pt x="13599899" y="2225765"/>
                </a:lnTo>
                <a:lnTo>
                  <a:pt x="13574607" y="2242809"/>
                </a:lnTo>
                <a:lnTo>
                  <a:pt x="13543627" y="2249059"/>
                </a:lnTo>
                <a:lnTo>
                  <a:pt x="79543" y="2249059"/>
                </a:lnTo>
                <a:lnTo>
                  <a:pt x="48581" y="2242809"/>
                </a:lnTo>
                <a:lnTo>
                  <a:pt x="23297" y="2225765"/>
                </a:lnTo>
                <a:lnTo>
                  <a:pt x="6250" y="2200490"/>
                </a:lnTo>
                <a:lnTo>
                  <a:pt x="0" y="2169545"/>
                </a:lnTo>
                <a:lnTo>
                  <a:pt x="0" y="79573"/>
                </a:lnTo>
                <a:close/>
              </a:path>
            </a:pathLst>
          </a:custGeom>
          <a:ln w="25351">
            <a:solidFill>
              <a:srgbClr val="4E5B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98848" y="18063698"/>
            <a:ext cx="13623290" cy="1658620"/>
          </a:xfrm>
          <a:custGeom>
            <a:avLst/>
            <a:gdLst/>
            <a:ahLst/>
            <a:cxnLst/>
            <a:rect l="l" t="t" r="r" b="b"/>
            <a:pathLst>
              <a:path w="13623290" h="1658619">
                <a:moveTo>
                  <a:pt x="13528774" y="0"/>
                </a:moveTo>
                <a:lnTo>
                  <a:pt x="94444" y="0"/>
                </a:lnTo>
                <a:lnTo>
                  <a:pt x="57680" y="7422"/>
                </a:lnTo>
                <a:lnTo>
                  <a:pt x="27660" y="27662"/>
                </a:lnTo>
                <a:lnTo>
                  <a:pt x="7421" y="57678"/>
                </a:lnTo>
                <a:lnTo>
                  <a:pt x="0" y="94426"/>
                </a:lnTo>
                <a:lnTo>
                  <a:pt x="0" y="1564075"/>
                </a:lnTo>
                <a:lnTo>
                  <a:pt x="7421" y="1600836"/>
                </a:lnTo>
                <a:lnTo>
                  <a:pt x="27660" y="1630857"/>
                </a:lnTo>
                <a:lnTo>
                  <a:pt x="57680" y="1651098"/>
                </a:lnTo>
                <a:lnTo>
                  <a:pt x="94444" y="1658520"/>
                </a:lnTo>
                <a:lnTo>
                  <a:pt x="13528774" y="1658520"/>
                </a:lnTo>
                <a:lnTo>
                  <a:pt x="13565522" y="1651098"/>
                </a:lnTo>
                <a:lnTo>
                  <a:pt x="13595538" y="1630857"/>
                </a:lnTo>
                <a:lnTo>
                  <a:pt x="13615778" y="1600836"/>
                </a:lnTo>
                <a:lnTo>
                  <a:pt x="13623200" y="1564075"/>
                </a:lnTo>
                <a:lnTo>
                  <a:pt x="13623200" y="94426"/>
                </a:lnTo>
                <a:lnTo>
                  <a:pt x="13615778" y="57678"/>
                </a:lnTo>
                <a:lnTo>
                  <a:pt x="13595538" y="27662"/>
                </a:lnTo>
                <a:lnTo>
                  <a:pt x="13565522" y="7422"/>
                </a:lnTo>
                <a:lnTo>
                  <a:pt x="13528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98848" y="18063698"/>
            <a:ext cx="13623290" cy="1658620"/>
          </a:xfrm>
          <a:custGeom>
            <a:avLst/>
            <a:gdLst/>
            <a:ahLst/>
            <a:cxnLst/>
            <a:rect l="l" t="t" r="r" b="b"/>
            <a:pathLst>
              <a:path w="13623290" h="1658619">
                <a:moveTo>
                  <a:pt x="0" y="94426"/>
                </a:moveTo>
                <a:lnTo>
                  <a:pt x="7421" y="57678"/>
                </a:lnTo>
                <a:lnTo>
                  <a:pt x="27660" y="27662"/>
                </a:lnTo>
                <a:lnTo>
                  <a:pt x="57680" y="7422"/>
                </a:lnTo>
                <a:lnTo>
                  <a:pt x="94444" y="0"/>
                </a:lnTo>
                <a:lnTo>
                  <a:pt x="13528774" y="0"/>
                </a:lnTo>
                <a:lnTo>
                  <a:pt x="13565522" y="7422"/>
                </a:lnTo>
                <a:lnTo>
                  <a:pt x="13595538" y="27662"/>
                </a:lnTo>
                <a:lnTo>
                  <a:pt x="13615778" y="57678"/>
                </a:lnTo>
                <a:lnTo>
                  <a:pt x="13623200" y="94426"/>
                </a:lnTo>
                <a:lnTo>
                  <a:pt x="13623200" y="1564075"/>
                </a:lnTo>
                <a:lnTo>
                  <a:pt x="13615778" y="1600836"/>
                </a:lnTo>
                <a:lnTo>
                  <a:pt x="13595538" y="1630857"/>
                </a:lnTo>
                <a:lnTo>
                  <a:pt x="13565522" y="1651098"/>
                </a:lnTo>
                <a:lnTo>
                  <a:pt x="13528774" y="1658520"/>
                </a:lnTo>
                <a:lnTo>
                  <a:pt x="94444" y="1658520"/>
                </a:lnTo>
                <a:lnTo>
                  <a:pt x="57680" y="1651098"/>
                </a:lnTo>
                <a:lnTo>
                  <a:pt x="27660" y="1630857"/>
                </a:lnTo>
                <a:lnTo>
                  <a:pt x="7421" y="1600836"/>
                </a:lnTo>
                <a:lnTo>
                  <a:pt x="0" y="1564075"/>
                </a:lnTo>
                <a:lnTo>
                  <a:pt x="0" y="94426"/>
                </a:lnTo>
                <a:close/>
              </a:path>
            </a:pathLst>
          </a:custGeom>
          <a:ln w="25351">
            <a:solidFill>
              <a:srgbClr val="4E5B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72431" y="773069"/>
            <a:ext cx="2596940" cy="14387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98848" y="7898551"/>
            <a:ext cx="13623290" cy="4777105"/>
          </a:xfrm>
          <a:custGeom>
            <a:avLst/>
            <a:gdLst/>
            <a:ahLst/>
            <a:cxnLst/>
            <a:rect l="l" t="t" r="r" b="b"/>
            <a:pathLst>
              <a:path w="13623290" h="4777105">
                <a:moveTo>
                  <a:pt x="13554006" y="0"/>
                </a:moveTo>
                <a:lnTo>
                  <a:pt x="69218" y="0"/>
                </a:lnTo>
                <a:lnTo>
                  <a:pt x="42274" y="5443"/>
                </a:lnTo>
                <a:lnTo>
                  <a:pt x="20272" y="20281"/>
                </a:lnTo>
                <a:lnTo>
                  <a:pt x="5439" y="42277"/>
                </a:lnTo>
                <a:lnTo>
                  <a:pt x="0" y="69194"/>
                </a:lnTo>
                <a:lnTo>
                  <a:pt x="0" y="4707372"/>
                </a:lnTo>
                <a:lnTo>
                  <a:pt x="5439" y="4734289"/>
                </a:lnTo>
                <a:lnTo>
                  <a:pt x="20272" y="4756285"/>
                </a:lnTo>
                <a:lnTo>
                  <a:pt x="42274" y="4771123"/>
                </a:lnTo>
                <a:lnTo>
                  <a:pt x="69218" y="4776566"/>
                </a:lnTo>
                <a:lnTo>
                  <a:pt x="13554006" y="4776566"/>
                </a:lnTo>
                <a:lnTo>
                  <a:pt x="13580923" y="4771123"/>
                </a:lnTo>
                <a:lnTo>
                  <a:pt x="13602919" y="4756285"/>
                </a:lnTo>
                <a:lnTo>
                  <a:pt x="13617757" y="4734289"/>
                </a:lnTo>
                <a:lnTo>
                  <a:pt x="13623200" y="4707372"/>
                </a:lnTo>
                <a:lnTo>
                  <a:pt x="13623200" y="69194"/>
                </a:lnTo>
                <a:lnTo>
                  <a:pt x="13617757" y="42277"/>
                </a:lnTo>
                <a:lnTo>
                  <a:pt x="13602919" y="20281"/>
                </a:lnTo>
                <a:lnTo>
                  <a:pt x="13580923" y="5443"/>
                </a:lnTo>
                <a:lnTo>
                  <a:pt x="13554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98848" y="7898551"/>
            <a:ext cx="13623290" cy="4777105"/>
          </a:xfrm>
          <a:custGeom>
            <a:avLst/>
            <a:gdLst/>
            <a:ahLst/>
            <a:cxnLst/>
            <a:rect l="l" t="t" r="r" b="b"/>
            <a:pathLst>
              <a:path w="13623290" h="4777105">
                <a:moveTo>
                  <a:pt x="0" y="69194"/>
                </a:moveTo>
                <a:lnTo>
                  <a:pt x="5439" y="42277"/>
                </a:lnTo>
                <a:lnTo>
                  <a:pt x="20272" y="20281"/>
                </a:lnTo>
                <a:lnTo>
                  <a:pt x="42274" y="5443"/>
                </a:lnTo>
                <a:lnTo>
                  <a:pt x="69218" y="0"/>
                </a:lnTo>
                <a:lnTo>
                  <a:pt x="13554006" y="0"/>
                </a:lnTo>
                <a:lnTo>
                  <a:pt x="13580923" y="5443"/>
                </a:lnTo>
                <a:lnTo>
                  <a:pt x="13602919" y="20281"/>
                </a:lnTo>
                <a:lnTo>
                  <a:pt x="13617757" y="42277"/>
                </a:lnTo>
                <a:lnTo>
                  <a:pt x="13623200" y="69194"/>
                </a:lnTo>
                <a:lnTo>
                  <a:pt x="13623200" y="4707372"/>
                </a:lnTo>
                <a:lnTo>
                  <a:pt x="13617757" y="4734289"/>
                </a:lnTo>
                <a:lnTo>
                  <a:pt x="13602919" y="4756285"/>
                </a:lnTo>
                <a:lnTo>
                  <a:pt x="13580923" y="4771123"/>
                </a:lnTo>
                <a:lnTo>
                  <a:pt x="13554006" y="4776566"/>
                </a:lnTo>
                <a:lnTo>
                  <a:pt x="69218" y="4776566"/>
                </a:lnTo>
                <a:lnTo>
                  <a:pt x="42274" y="4771123"/>
                </a:lnTo>
                <a:lnTo>
                  <a:pt x="20272" y="4756285"/>
                </a:lnTo>
                <a:lnTo>
                  <a:pt x="5439" y="4734289"/>
                </a:lnTo>
                <a:lnTo>
                  <a:pt x="0" y="4707372"/>
                </a:lnTo>
                <a:lnTo>
                  <a:pt x="0" y="69194"/>
                </a:lnTo>
                <a:close/>
              </a:path>
            </a:pathLst>
          </a:custGeom>
          <a:ln w="25351">
            <a:solidFill>
              <a:srgbClr val="4E5B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98848" y="12969313"/>
            <a:ext cx="13623290" cy="4801235"/>
          </a:xfrm>
          <a:custGeom>
            <a:avLst/>
            <a:gdLst/>
            <a:ahLst/>
            <a:cxnLst/>
            <a:rect l="l" t="t" r="r" b="b"/>
            <a:pathLst>
              <a:path w="13623290" h="4801234">
                <a:moveTo>
                  <a:pt x="13553648" y="0"/>
                </a:moveTo>
                <a:lnTo>
                  <a:pt x="69558" y="0"/>
                </a:lnTo>
                <a:lnTo>
                  <a:pt x="42483" y="5465"/>
                </a:lnTo>
                <a:lnTo>
                  <a:pt x="20373" y="20370"/>
                </a:lnTo>
                <a:lnTo>
                  <a:pt x="5466" y="42478"/>
                </a:lnTo>
                <a:lnTo>
                  <a:pt x="0" y="69552"/>
                </a:lnTo>
                <a:lnTo>
                  <a:pt x="0" y="4731351"/>
                </a:lnTo>
                <a:lnTo>
                  <a:pt x="5466" y="4758425"/>
                </a:lnTo>
                <a:lnTo>
                  <a:pt x="20373" y="4780533"/>
                </a:lnTo>
                <a:lnTo>
                  <a:pt x="42483" y="4795438"/>
                </a:lnTo>
                <a:lnTo>
                  <a:pt x="69558" y="4800904"/>
                </a:lnTo>
                <a:lnTo>
                  <a:pt x="13553648" y="4800904"/>
                </a:lnTo>
                <a:lnTo>
                  <a:pt x="13580722" y="4795438"/>
                </a:lnTo>
                <a:lnTo>
                  <a:pt x="13602830" y="4780533"/>
                </a:lnTo>
                <a:lnTo>
                  <a:pt x="13617735" y="4758425"/>
                </a:lnTo>
                <a:lnTo>
                  <a:pt x="13623200" y="4731351"/>
                </a:lnTo>
                <a:lnTo>
                  <a:pt x="13623200" y="69552"/>
                </a:lnTo>
                <a:lnTo>
                  <a:pt x="13617735" y="42478"/>
                </a:lnTo>
                <a:lnTo>
                  <a:pt x="13602830" y="20370"/>
                </a:lnTo>
                <a:lnTo>
                  <a:pt x="13580722" y="5465"/>
                </a:lnTo>
                <a:lnTo>
                  <a:pt x="135536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98848" y="12969313"/>
            <a:ext cx="13623290" cy="4801235"/>
          </a:xfrm>
          <a:custGeom>
            <a:avLst/>
            <a:gdLst/>
            <a:ahLst/>
            <a:cxnLst/>
            <a:rect l="l" t="t" r="r" b="b"/>
            <a:pathLst>
              <a:path w="13623290" h="4801234">
                <a:moveTo>
                  <a:pt x="0" y="69552"/>
                </a:moveTo>
                <a:lnTo>
                  <a:pt x="5466" y="42478"/>
                </a:lnTo>
                <a:lnTo>
                  <a:pt x="20373" y="20370"/>
                </a:lnTo>
                <a:lnTo>
                  <a:pt x="42483" y="5465"/>
                </a:lnTo>
                <a:lnTo>
                  <a:pt x="69558" y="0"/>
                </a:lnTo>
                <a:lnTo>
                  <a:pt x="13553648" y="0"/>
                </a:lnTo>
                <a:lnTo>
                  <a:pt x="13580722" y="5465"/>
                </a:lnTo>
                <a:lnTo>
                  <a:pt x="13602830" y="20370"/>
                </a:lnTo>
                <a:lnTo>
                  <a:pt x="13617735" y="42478"/>
                </a:lnTo>
                <a:lnTo>
                  <a:pt x="13623200" y="69552"/>
                </a:lnTo>
                <a:lnTo>
                  <a:pt x="13623200" y="4731351"/>
                </a:lnTo>
                <a:lnTo>
                  <a:pt x="13617735" y="4758425"/>
                </a:lnTo>
                <a:lnTo>
                  <a:pt x="13602830" y="4780533"/>
                </a:lnTo>
                <a:lnTo>
                  <a:pt x="13580722" y="4795438"/>
                </a:lnTo>
                <a:lnTo>
                  <a:pt x="13553648" y="4800904"/>
                </a:lnTo>
                <a:lnTo>
                  <a:pt x="69558" y="4800904"/>
                </a:lnTo>
                <a:lnTo>
                  <a:pt x="42483" y="4795438"/>
                </a:lnTo>
                <a:lnTo>
                  <a:pt x="20373" y="4780533"/>
                </a:lnTo>
                <a:lnTo>
                  <a:pt x="5466" y="4758425"/>
                </a:lnTo>
                <a:lnTo>
                  <a:pt x="0" y="4731351"/>
                </a:lnTo>
                <a:lnTo>
                  <a:pt x="0" y="69552"/>
                </a:lnTo>
                <a:close/>
              </a:path>
            </a:pathLst>
          </a:custGeom>
          <a:ln w="25351">
            <a:solidFill>
              <a:srgbClr val="4E5B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807224" y="612013"/>
            <a:ext cx="2939811" cy="1760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109733" y="2973812"/>
            <a:ext cx="0" cy="14601825"/>
          </a:xfrm>
          <a:custGeom>
            <a:avLst/>
            <a:gdLst/>
            <a:ahLst/>
            <a:cxnLst/>
            <a:rect l="l" t="t" r="r" b="b"/>
            <a:pathLst>
              <a:path h="14601825">
                <a:moveTo>
                  <a:pt x="0" y="5110131"/>
                </a:moveTo>
                <a:lnTo>
                  <a:pt x="0" y="9544365"/>
                </a:lnTo>
              </a:path>
              <a:path h="14601825">
                <a:moveTo>
                  <a:pt x="0" y="10168010"/>
                </a:moveTo>
                <a:lnTo>
                  <a:pt x="0" y="14601527"/>
                </a:lnTo>
              </a:path>
              <a:path h="14601825">
                <a:moveTo>
                  <a:pt x="0" y="0"/>
                </a:moveTo>
                <a:lnTo>
                  <a:pt x="0" y="4434292"/>
                </a:lnTo>
              </a:path>
            </a:pathLst>
          </a:custGeom>
          <a:ln w="596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mailto:b@samsung.com" TargetMode="External"/><Relationship Id="rId7" Type="http://schemas.openxmlformats.org/officeDocument/2006/relationships/image" Target="../media/image7.jpg"/><Relationship Id="rId2" Type="http://schemas.openxmlformats.org/officeDocument/2006/relationships/hyperlink" Target="mailto:Sougata.b@samsung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4751" y="372283"/>
            <a:ext cx="8849995" cy="1869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9490" marR="5080" indent="-987425">
              <a:lnSpc>
                <a:spcPct val="150300"/>
              </a:lnSpc>
              <a:spcBef>
                <a:spcPts val="100"/>
              </a:spcBef>
            </a:pPr>
            <a:r>
              <a:rPr sz="2250" b="1" spc="-10" dirty="0">
                <a:solidFill>
                  <a:srgbClr val="4E5B6E"/>
                </a:solidFill>
                <a:latin typeface="Carlito"/>
                <a:cs typeface="Carlito"/>
              </a:rPr>
              <a:t>Counterintuitive </a:t>
            </a:r>
            <a:r>
              <a:rPr sz="2250" b="1" spc="-5" dirty="0">
                <a:solidFill>
                  <a:srgbClr val="4E5B6E"/>
                </a:solidFill>
                <a:latin typeface="Carlito"/>
                <a:cs typeface="Carlito"/>
              </a:rPr>
              <a:t>approaches </a:t>
            </a:r>
            <a:r>
              <a:rPr sz="2250" b="1" spc="-10" dirty="0">
                <a:solidFill>
                  <a:srgbClr val="4E5B6E"/>
                </a:solidFill>
                <a:latin typeface="Carlito"/>
                <a:cs typeface="Carlito"/>
              </a:rPr>
              <a:t>to </a:t>
            </a:r>
            <a:r>
              <a:rPr sz="2250" b="1" spc="-15" dirty="0">
                <a:solidFill>
                  <a:srgbClr val="4E5B6E"/>
                </a:solidFill>
                <a:latin typeface="Carlito"/>
                <a:cs typeface="Carlito"/>
              </a:rPr>
              <a:t>have better </a:t>
            </a:r>
            <a:r>
              <a:rPr sz="2250" b="1" spc="-5" dirty="0">
                <a:solidFill>
                  <a:srgbClr val="4E5B6E"/>
                </a:solidFill>
                <a:latin typeface="Carlito"/>
                <a:cs typeface="Carlito"/>
              </a:rPr>
              <a:t>communication between </a:t>
            </a:r>
            <a:r>
              <a:rPr sz="2250" b="1" dirty="0">
                <a:solidFill>
                  <a:srgbClr val="4E5B6E"/>
                </a:solidFill>
                <a:latin typeface="Carlito"/>
                <a:cs typeface="Carlito"/>
              </a:rPr>
              <a:t>UVM  and </a:t>
            </a:r>
            <a:r>
              <a:rPr sz="2250" b="1" spc="5" dirty="0">
                <a:solidFill>
                  <a:srgbClr val="4E5B6E"/>
                </a:solidFill>
                <a:latin typeface="Carlito"/>
                <a:cs typeface="Carlito"/>
              </a:rPr>
              <a:t>Python </a:t>
            </a:r>
            <a:r>
              <a:rPr sz="2250" b="1" spc="-15" dirty="0">
                <a:solidFill>
                  <a:srgbClr val="4E5B6E"/>
                </a:solidFill>
                <a:latin typeface="Carlito"/>
                <a:cs typeface="Carlito"/>
              </a:rPr>
              <a:t>for registers </a:t>
            </a:r>
            <a:r>
              <a:rPr sz="2250" b="1" spc="-5" dirty="0">
                <a:solidFill>
                  <a:srgbClr val="4E5B6E"/>
                </a:solidFill>
                <a:latin typeface="Carlito"/>
                <a:cs typeface="Carlito"/>
              </a:rPr>
              <a:t>with </a:t>
            </a:r>
            <a:r>
              <a:rPr sz="2250" b="1" dirty="0">
                <a:solidFill>
                  <a:srgbClr val="4E5B6E"/>
                </a:solidFill>
                <a:latin typeface="Carlito"/>
                <a:cs typeface="Carlito"/>
              </a:rPr>
              <a:t>Single </a:t>
            </a:r>
            <a:r>
              <a:rPr sz="2250" b="1" spc="-5" dirty="0">
                <a:solidFill>
                  <a:srgbClr val="4E5B6E"/>
                </a:solidFill>
                <a:latin typeface="Carlito"/>
                <a:cs typeface="Carlito"/>
              </a:rPr>
              <a:t>Controlling</a:t>
            </a:r>
            <a:r>
              <a:rPr sz="2250" b="1" spc="15" dirty="0">
                <a:solidFill>
                  <a:srgbClr val="4E5B6E"/>
                </a:solidFill>
                <a:latin typeface="Carlito"/>
                <a:cs typeface="Carlito"/>
              </a:rPr>
              <a:t> </a:t>
            </a:r>
            <a:r>
              <a:rPr sz="2250" b="1" spc="-5" dirty="0">
                <a:solidFill>
                  <a:srgbClr val="4E5B6E"/>
                </a:solidFill>
                <a:latin typeface="Carlito"/>
                <a:cs typeface="Carlito"/>
              </a:rPr>
              <a:t>Algorithm</a:t>
            </a:r>
            <a:endParaRPr sz="2250">
              <a:latin typeface="Carlito"/>
              <a:cs typeface="Carlito"/>
            </a:endParaRPr>
          </a:p>
          <a:p>
            <a:pPr marR="1099185" algn="ctr">
              <a:lnSpc>
                <a:spcPct val="100000"/>
              </a:lnSpc>
              <a:spcBef>
                <a:spcPts val="1030"/>
              </a:spcBef>
            </a:pPr>
            <a:r>
              <a:rPr sz="1500" dirty="0">
                <a:latin typeface="Times New Roman"/>
                <a:cs typeface="Times New Roman"/>
              </a:rPr>
              <a:t>Sougata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Bhattacharjee,</a:t>
            </a:r>
            <a:endParaRPr sz="1500">
              <a:latin typeface="Times New Roman"/>
              <a:cs typeface="Times New Roman"/>
            </a:endParaRPr>
          </a:p>
          <a:p>
            <a:pPr marL="1077595" marR="2178685" algn="ctr">
              <a:lnSpc>
                <a:spcPts val="1760"/>
              </a:lnSpc>
              <a:spcBef>
                <a:spcPts val="95"/>
              </a:spcBef>
            </a:pPr>
            <a:r>
              <a:rPr sz="1500" dirty="0">
                <a:latin typeface="Times New Roman"/>
                <a:cs typeface="Times New Roman"/>
              </a:rPr>
              <a:t>Senior </a:t>
            </a:r>
            <a:r>
              <a:rPr sz="1500" spc="-5" dirty="0">
                <a:latin typeface="Times New Roman"/>
                <a:cs typeface="Times New Roman"/>
              </a:rPr>
              <a:t>Staff Engineer, </a:t>
            </a:r>
            <a:r>
              <a:rPr sz="1500" dirty="0">
                <a:latin typeface="Times New Roman"/>
                <a:cs typeface="Times New Roman"/>
              </a:rPr>
              <a:t>Samsung Semiconductor (SSIR), Bangalore,</a:t>
            </a:r>
            <a:r>
              <a:rPr sz="1500" spc="-8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India  Email: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  <a:hlinkClick r:id="rId2"/>
              </a:rPr>
              <a:t>Sougata.</a:t>
            </a:r>
            <a:r>
              <a:rPr sz="1500" dirty="0">
                <a:latin typeface="Times New Roman"/>
                <a:cs typeface="Times New Roman"/>
                <a:hlinkClick r:id="rId3"/>
              </a:rPr>
              <a:t>b@samsung.com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41128" y="3545382"/>
            <a:ext cx="12327890" cy="3452495"/>
            <a:chOff x="1541128" y="3545382"/>
            <a:chExt cx="12327890" cy="3452495"/>
          </a:xfrm>
        </p:grpSpPr>
        <p:sp>
          <p:nvSpPr>
            <p:cNvPr id="4" name="object 4"/>
            <p:cNvSpPr/>
            <p:nvPr/>
          </p:nvSpPr>
          <p:spPr>
            <a:xfrm>
              <a:off x="7199566" y="3575446"/>
              <a:ext cx="6669155" cy="34222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1128" y="3545382"/>
              <a:ext cx="5125879" cy="244805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07585" y="3989539"/>
              <a:ext cx="0" cy="2214880"/>
            </a:xfrm>
            <a:custGeom>
              <a:avLst/>
              <a:gdLst/>
              <a:ahLst/>
              <a:cxnLst/>
              <a:rect l="l" t="t" r="r" b="b"/>
              <a:pathLst>
                <a:path h="2214879">
                  <a:moveTo>
                    <a:pt x="0" y="0"/>
                  </a:moveTo>
                  <a:lnTo>
                    <a:pt x="0" y="2214462"/>
                  </a:lnTo>
                </a:path>
              </a:pathLst>
            </a:custGeom>
            <a:ln w="596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52685" y="3024341"/>
            <a:ext cx="524954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Single </a:t>
            </a:r>
            <a:r>
              <a:rPr sz="1800" b="1" u="heavy" spc="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controlling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algorithm </a:t>
            </a:r>
            <a:r>
              <a:rPr sz="1800" b="1" u="heavy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for register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access in</a:t>
            </a:r>
            <a:r>
              <a:rPr sz="1800" b="1" u="heavy" spc="3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2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UVM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357" y="2926514"/>
            <a:ext cx="6131560" cy="840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5740" algn="ctr">
              <a:lnSpc>
                <a:spcPct val="100000"/>
              </a:lnSpc>
              <a:spcBef>
                <a:spcPts val="130"/>
              </a:spcBef>
            </a:pP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Problem</a:t>
            </a:r>
            <a:r>
              <a:rPr sz="1800" b="1" u="heavy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Statement/Introduction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1200"/>
              </a:lnSpc>
              <a:spcBef>
                <a:spcPts val="1070"/>
              </a:spcBef>
            </a:pPr>
            <a:r>
              <a:rPr sz="1300" dirty="0">
                <a:latin typeface="Times New Roman"/>
                <a:cs typeface="Times New Roman"/>
              </a:rPr>
              <a:t>Register </a:t>
            </a:r>
            <a:r>
              <a:rPr sz="1300" spc="-10" dirty="0">
                <a:latin typeface="Times New Roman"/>
                <a:cs typeface="Times New Roman"/>
              </a:rPr>
              <a:t>Verification </a:t>
            </a:r>
            <a:r>
              <a:rPr sz="1300" spc="5" dirty="0">
                <a:latin typeface="Times New Roman"/>
                <a:cs typeface="Times New Roman"/>
              </a:rPr>
              <a:t>can be grouped together into </a:t>
            </a:r>
            <a:r>
              <a:rPr sz="1300" dirty="0">
                <a:latin typeface="Times New Roman"/>
                <a:cs typeface="Times New Roman"/>
              </a:rPr>
              <a:t>many different </a:t>
            </a:r>
            <a:r>
              <a:rPr sz="1300" spc="5" dirty="0">
                <a:latin typeface="Times New Roman"/>
                <a:cs typeface="Times New Roman"/>
              </a:rPr>
              <a:t>sub-areas as shown in the  figure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below: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1300" y="5885951"/>
            <a:ext cx="6242685" cy="1629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4775">
              <a:lnSpc>
                <a:spcPct val="101200"/>
              </a:lnSpc>
              <a:spcBef>
                <a:spcPts val="95"/>
              </a:spcBef>
            </a:pPr>
            <a:r>
              <a:rPr sz="1300" spc="5" dirty="0">
                <a:latin typeface="Times New Roman"/>
                <a:cs typeface="Times New Roman"/>
              </a:rPr>
              <a:t>The </a:t>
            </a:r>
            <a:r>
              <a:rPr sz="1300" dirty="0">
                <a:latin typeface="Times New Roman"/>
                <a:cs typeface="Times New Roman"/>
              </a:rPr>
              <a:t>motivation </a:t>
            </a:r>
            <a:r>
              <a:rPr sz="1300" spc="5" dirty="0">
                <a:latin typeface="Times New Roman"/>
                <a:cs typeface="Times New Roman"/>
              </a:rPr>
              <a:t>behind writing </a:t>
            </a:r>
            <a:r>
              <a:rPr sz="1300" dirty="0">
                <a:latin typeface="Times New Roman"/>
                <a:cs typeface="Times New Roman"/>
              </a:rPr>
              <a:t>this </a:t>
            </a:r>
            <a:r>
              <a:rPr sz="1300" spc="5" dirty="0">
                <a:latin typeface="Times New Roman"/>
                <a:cs typeface="Times New Roman"/>
              </a:rPr>
              <a:t>paper </a:t>
            </a:r>
            <a:r>
              <a:rPr sz="1300" dirty="0">
                <a:latin typeface="Times New Roman"/>
                <a:cs typeface="Times New Roman"/>
              </a:rPr>
              <a:t>is </a:t>
            </a:r>
            <a:r>
              <a:rPr sz="1300" spc="5" dirty="0">
                <a:latin typeface="Times New Roman"/>
                <a:cs typeface="Times New Roman"/>
              </a:rPr>
              <a:t>to address the </a:t>
            </a:r>
            <a:r>
              <a:rPr sz="1300" dirty="0">
                <a:latin typeface="Times New Roman"/>
                <a:cs typeface="Times New Roman"/>
              </a:rPr>
              <a:t>challenges </a:t>
            </a:r>
            <a:r>
              <a:rPr sz="1300" spc="5" dirty="0">
                <a:latin typeface="Times New Roman"/>
                <a:cs typeface="Times New Roman"/>
              </a:rPr>
              <a:t>in </a:t>
            </a:r>
            <a:r>
              <a:rPr sz="1300" dirty="0">
                <a:latin typeface="Times New Roman"/>
                <a:cs typeface="Times New Roman"/>
              </a:rPr>
              <a:t>register </a:t>
            </a:r>
            <a:r>
              <a:rPr sz="1300" spc="5" dirty="0">
                <a:latin typeface="Times New Roman"/>
                <a:cs typeface="Times New Roman"/>
              </a:rPr>
              <a:t>verification  and develop an alternative solution to </a:t>
            </a:r>
            <a:r>
              <a:rPr sz="1300" dirty="0">
                <a:latin typeface="Times New Roman"/>
                <a:cs typeface="Times New Roman"/>
              </a:rPr>
              <a:t>speed </a:t>
            </a:r>
            <a:r>
              <a:rPr sz="1300" spc="5" dirty="0">
                <a:latin typeface="Times New Roman"/>
                <a:cs typeface="Times New Roman"/>
              </a:rPr>
              <a:t>up the verification</a:t>
            </a:r>
            <a:r>
              <a:rPr sz="1300" spc="-10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process.</a:t>
            </a:r>
            <a:endParaRPr sz="13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sz="1300" dirty="0">
                <a:latin typeface="Times New Roman"/>
                <a:cs typeface="Times New Roman"/>
              </a:rPr>
              <a:t>Below </a:t>
            </a:r>
            <a:r>
              <a:rPr sz="1300" spc="5" dirty="0">
                <a:latin typeface="Times New Roman"/>
                <a:cs typeface="Times New Roman"/>
              </a:rPr>
              <a:t>are the </a:t>
            </a:r>
            <a:r>
              <a:rPr sz="1300" dirty="0">
                <a:latin typeface="Times New Roman"/>
                <a:cs typeface="Times New Roman"/>
              </a:rPr>
              <a:t>different techniques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used:</a:t>
            </a:r>
            <a:endParaRPr sz="1300">
              <a:latin typeface="Times New Roman"/>
              <a:cs typeface="Times New Roman"/>
            </a:endParaRPr>
          </a:p>
          <a:p>
            <a:pPr marL="13335" marR="53340">
              <a:lnSpc>
                <a:spcPct val="101200"/>
              </a:lnSpc>
              <a:buAutoNum type="arabicPlain"/>
              <a:tabLst>
                <a:tab pos="248285" algn="l"/>
              </a:tabLst>
            </a:pPr>
            <a:r>
              <a:rPr sz="1300" spc="5" dirty="0">
                <a:latin typeface="Times New Roman"/>
                <a:cs typeface="Times New Roman"/>
              </a:rPr>
              <a:t>The </a:t>
            </a:r>
            <a:r>
              <a:rPr sz="1300" dirty="0">
                <a:latin typeface="Times New Roman"/>
                <a:cs typeface="Times New Roman"/>
              </a:rPr>
              <a:t>first set </a:t>
            </a:r>
            <a:r>
              <a:rPr sz="1300" spc="5" dirty="0">
                <a:latin typeface="Times New Roman"/>
                <a:cs typeface="Times New Roman"/>
              </a:rPr>
              <a:t>of solutions </a:t>
            </a:r>
            <a:r>
              <a:rPr sz="1300" dirty="0">
                <a:latin typeface="Times New Roman"/>
                <a:cs typeface="Times New Roman"/>
              </a:rPr>
              <a:t>is </a:t>
            </a:r>
            <a:r>
              <a:rPr sz="1300" spc="5" dirty="0">
                <a:latin typeface="Times New Roman"/>
                <a:cs typeface="Times New Roman"/>
              </a:rPr>
              <a:t>modifying the </a:t>
            </a:r>
            <a:r>
              <a:rPr sz="1300" spc="10" dirty="0">
                <a:latin typeface="Times New Roman"/>
                <a:cs typeface="Times New Roman"/>
              </a:rPr>
              <a:t>UVM </a:t>
            </a:r>
            <a:r>
              <a:rPr sz="1300" spc="5" dirty="0">
                <a:latin typeface="Times New Roman"/>
                <a:cs typeface="Times New Roman"/>
              </a:rPr>
              <a:t>RAL infrastructure to </a:t>
            </a:r>
            <a:r>
              <a:rPr sz="1300" dirty="0">
                <a:latin typeface="Times New Roman"/>
                <a:cs typeface="Times New Roman"/>
              </a:rPr>
              <a:t>make it more  efficient and customizable </a:t>
            </a:r>
            <a:r>
              <a:rPr sz="1300" spc="5" dirty="0">
                <a:latin typeface="Times New Roman"/>
                <a:cs typeface="Times New Roman"/>
              </a:rPr>
              <a:t>as per the </a:t>
            </a:r>
            <a:r>
              <a:rPr sz="1300" dirty="0">
                <a:latin typeface="Times New Roman"/>
                <a:cs typeface="Times New Roman"/>
              </a:rPr>
              <a:t>project </a:t>
            </a:r>
            <a:r>
              <a:rPr sz="1300" spc="5" dirty="0">
                <a:latin typeface="Times New Roman"/>
                <a:cs typeface="Times New Roman"/>
              </a:rPr>
              <a:t>needs. A single </a:t>
            </a:r>
            <a:r>
              <a:rPr sz="1300" spc="10" dirty="0">
                <a:latin typeface="Times New Roman"/>
                <a:cs typeface="Times New Roman"/>
              </a:rPr>
              <a:t>UVM </a:t>
            </a:r>
            <a:r>
              <a:rPr sz="1300" dirty="0">
                <a:latin typeface="Times New Roman"/>
                <a:cs typeface="Times New Roman"/>
              </a:rPr>
              <a:t>inbuilt </a:t>
            </a:r>
            <a:r>
              <a:rPr sz="1300" spc="5" dirty="0">
                <a:latin typeface="Times New Roman"/>
                <a:cs typeface="Times New Roman"/>
              </a:rPr>
              <a:t>sequence has</a:t>
            </a:r>
            <a:r>
              <a:rPr sz="1300" spc="-15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been  designed and a customizing feature has been </a:t>
            </a:r>
            <a:r>
              <a:rPr sz="1300" dirty="0">
                <a:latin typeface="Times New Roman"/>
                <a:cs typeface="Times New Roman"/>
              </a:rPr>
              <a:t>induced </a:t>
            </a:r>
            <a:r>
              <a:rPr sz="1300" spc="5" dirty="0">
                <a:latin typeface="Times New Roman"/>
                <a:cs typeface="Times New Roman"/>
              </a:rPr>
              <a:t>into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it.</a:t>
            </a:r>
            <a:endParaRPr sz="1300">
              <a:latin typeface="Times New Roman"/>
              <a:cs typeface="Times New Roman"/>
            </a:endParaRPr>
          </a:p>
          <a:p>
            <a:pPr marL="13335" marR="5080">
              <a:lnSpc>
                <a:spcPts val="1580"/>
              </a:lnSpc>
              <a:spcBef>
                <a:spcPts val="55"/>
              </a:spcBef>
              <a:buAutoNum type="arabicPlain"/>
              <a:tabLst>
                <a:tab pos="248285" algn="l"/>
              </a:tabLst>
            </a:pPr>
            <a:r>
              <a:rPr sz="1300" spc="5" dirty="0">
                <a:latin typeface="Times New Roman"/>
                <a:cs typeface="Times New Roman"/>
              </a:rPr>
              <a:t>The </a:t>
            </a:r>
            <a:r>
              <a:rPr sz="1300" dirty="0">
                <a:latin typeface="Times New Roman"/>
                <a:cs typeface="Times New Roman"/>
              </a:rPr>
              <a:t>second set </a:t>
            </a:r>
            <a:r>
              <a:rPr sz="1300" spc="5" dirty="0">
                <a:latin typeface="Times New Roman"/>
                <a:cs typeface="Times New Roman"/>
              </a:rPr>
              <a:t>of solutions </a:t>
            </a:r>
            <a:r>
              <a:rPr sz="1300" dirty="0">
                <a:latin typeface="Times New Roman"/>
                <a:cs typeface="Times New Roman"/>
              </a:rPr>
              <a:t>is achieved </a:t>
            </a:r>
            <a:r>
              <a:rPr sz="1300" spc="5" dirty="0">
                <a:latin typeface="Times New Roman"/>
                <a:cs typeface="Times New Roman"/>
              </a:rPr>
              <a:t>through Cocotb (Co-routine Co-simulation) based  Python testbench which </a:t>
            </a:r>
            <a:r>
              <a:rPr sz="1300" dirty="0">
                <a:latin typeface="Times New Roman"/>
                <a:cs typeface="Times New Roman"/>
              </a:rPr>
              <a:t>is more efficient </a:t>
            </a:r>
            <a:r>
              <a:rPr sz="1300" spc="5" dirty="0">
                <a:latin typeface="Times New Roman"/>
                <a:cs typeface="Times New Roman"/>
              </a:rPr>
              <a:t>than the </a:t>
            </a:r>
            <a:r>
              <a:rPr sz="1300" dirty="0">
                <a:latin typeface="Times New Roman"/>
                <a:cs typeface="Times New Roman"/>
              </a:rPr>
              <a:t>first approach </a:t>
            </a:r>
            <a:r>
              <a:rPr sz="1300" spc="5" dirty="0">
                <a:latin typeface="Times New Roman"/>
                <a:cs typeface="Times New Roman"/>
              </a:rPr>
              <a:t>and also </a:t>
            </a:r>
            <a:r>
              <a:rPr sz="1300" dirty="0">
                <a:latin typeface="Times New Roman"/>
                <a:cs typeface="Times New Roman"/>
              </a:rPr>
              <a:t>less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verbose.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211857" y="8487300"/>
            <a:ext cx="12616180" cy="4054475"/>
            <a:chOff x="1211857" y="8487300"/>
            <a:chExt cx="12616180" cy="4054475"/>
          </a:xfrm>
        </p:grpSpPr>
        <p:sp>
          <p:nvSpPr>
            <p:cNvPr id="11" name="object 11"/>
            <p:cNvSpPr/>
            <p:nvPr/>
          </p:nvSpPr>
          <p:spPr>
            <a:xfrm>
              <a:off x="2402241" y="8487300"/>
              <a:ext cx="4663469" cy="20715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11857" y="11986155"/>
              <a:ext cx="4758671" cy="5554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99566" y="8581071"/>
              <a:ext cx="6628354" cy="334567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589149" y="7980277"/>
            <a:ext cx="577786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Single </a:t>
            </a:r>
            <a:r>
              <a:rPr sz="1800" b="1" u="heavy" spc="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controlling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algorithm </a:t>
            </a:r>
            <a:r>
              <a:rPr sz="1800" b="1" u="heavy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for register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access using</a:t>
            </a:r>
            <a:r>
              <a:rPr sz="1800" b="1" u="heavy" spc="5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1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Python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7654" y="13193186"/>
            <a:ext cx="516191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u="heavy" spc="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Execution </a:t>
            </a:r>
            <a:r>
              <a:rPr sz="1800" b="1" u="heavy" spc="-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steps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of the </a:t>
            </a:r>
            <a:r>
              <a:rPr sz="1800" b="1" u="heavy" spc="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custom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algorithm using</a:t>
            </a:r>
            <a:r>
              <a:rPr sz="1800" b="1" u="heavy" spc="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cocotb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4933" y="13861881"/>
            <a:ext cx="6202045" cy="3251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31140">
              <a:lnSpc>
                <a:spcPct val="108200"/>
              </a:lnSpc>
              <a:spcBef>
                <a:spcPts val="95"/>
              </a:spcBef>
              <a:buAutoNum type="arabicPlain"/>
              <a:tabLst>
                <a:tab pos="249554" algn="l"/>
              </a:tabLst>
            </a:pPr>
            <a:r>
              <a:rPr sz="1300" spc="-20" dirty="0">
                <a:latin typeface="Times New Roman"/>
                <a:cs typeface="Times New Roman"/>
              </a:rPr>
              <a:t>RTL </a:t>
            </a:r>
            <a:r>
              <a:rPr sz="1300" spc="5" dirty="0">
                <a:latin typeface="Times New Roman"/>
                <a:cs typeface="Times New Roman"/>
              </a:rPr>
              <a:t>codes are integrated with Python testbench with the help of VPI/VHPI known</a:t>
            </a:r>
            <a:r>
              <a:rPr sz="1300" spc="-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as  </a:t>
            </a:r>
            <a:r>
              <a:rPr sz="1300" spc="5" dirty="0">
                <a:latin typeface="Times New Roman"/>
                <a:cs typeface="Times New Roman"/>
              </a:rPr>
              <a:t>cocotb which </a:t>
            </a:r>
            <a:r>
              <a:rPr sz="1300" dirty="0">
                <a:latin typeface="Times New Roman"/>
                <a:cs typeface="Times New Roman"/>
              </a:rPr>
              <a:t>is </a:t>
            </a:r>
            <a:r>
              <a:rPr sz="1300" spc="5" dirty="0">
                <a:latin typeface="Times New Roman"/>
                <a:cs typeface="Times New Roman"/>
              </a:rPr>
              <a:t>a coroutine co-simulation environment and helps to leverage the Python  libraries with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pyuvm.</a:t>
            </a:r>
            <a:endParaRPr sz="1300">
              <a:latin typeface="Times New Roman"/>
              <a:cs typeface="Times New Roman"/>
            </a:endParaRPr>
          </a:p>
          <a:p>
            <a:pPr marL="249554" indent="-237490">
              <a:lnSpc>
                <a:spcPct val="100000"/>
              </a:lnSpc>
              <a:spcBef>
                <a:spcPts val="820"/>
              </a:spcBef>
              <a:buAutoNum type="arabicPlain"/>
              <a:tabLst>
                <a:tab pos="250190" algn="l"/>
              </a:tabLst>
            </a:pPr>
            <a:r>
              <a:rPr sz="1300" spc="5" dirty="0">
                <a:latin typeface="Times New Roman"/>
                <a:cs typeface="Times New Roman"/>
              </a:rPr>
              <a:t>Divide the </a:t>
            </a:r>
            <a:r>
              <a:rPr sz="1300" dirty="0">
                <a:latin typeface="Times New Roman"/>
                <a:cs typeface="Times New Roman"/>
              </a:rPr>
              <a:t>set </a:t>
            </a:r>
            <a:r>
              <a:rPr sz="1300" spc="5" dirty="0">
                <a:latin typeface="Times New Roman"/>
                <a:cs typeface="Times New Roman"/>
              </a:rPr>
              <a:t>of </a:t>
            </a:r>
            <a:r>
              <a:rPr sz="1300" dirty="0">
                <a:latin typeface="Times New Roman"/>
                <a:cs typeface="Times New Roman"/>
              </a:rPr>
              <a:t>inbuilt sequences </a:t>
            </a:r>
            <a:r>
              <a:rPr sz="1300" spc="5" dirty="0">
                <a:latin typeface="Times New Roman"/>
                <a:cs typeface="Times New Roman"/>
              </a:rPr>
              <a:t>of </a:t>
            </a:r>
            <a:r>
              <a:rPr sz="1300" dirty="0">
                <a:latin typeface="Times New Roman"/>
                <a:cs typeface="Times New Roman"/>
              </a:rPr>
              <a:t>registers </a:t>
            </a:r>
            <a:r>
              <a:rPr sz="1300" spc="5" dirty="0">
                <a:latin typeface="Times New Roman"/>
                <a:cs typeface="Times New Roman"/>
              </a:rPr>
              <a:t>and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memories.</a:t>
            </a: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8400"/>
              </a:lnSpc>
              <a:spcBef>
                <a:spcPts val="685"/>
              </a:spcBef>
              <a:buAutoNum type="arabicPlain"/>
              <a:tabLst>
                <a:tab pos="249554" algn="l"/>
              </a:tabLst>
            </a:pPr>
            <a:r>
              <a:rPr sz="1300" spc="5" dirty="0">
                <a:latin typeface="Times New Roman"/>
                <a:cs typeface="Times New Roman"/>
              </a:rPr>
              <a:t>Execute </a:t>
            </a:r>
            <a:r>
              <a:rPr sz="1300" dirty="0">
                <a:latin typeface="Times New Roman"/>
                <a:cs typeface="Times New Roman"/>
              </a:rPr>
              <a:t>each </a:t>
            </a:r>
            <a:r>
              <a:rPr sz="1300" spc="5" dirty="0">
                <a:latin typeface="Times New Roman"/>
                <a:cs typeface="Times New Roman"/>
              </a:rPr>
              <a:t>of the </a:t>
            </a:r>
            <a:r>
              <a:rPr sz="1300" dirty="0">
                <a:latin typeface="Times New Roman"/>
                <a:cs typeface="Times New Roman"/>
              </a:rPr>
              <a:t>register sequences </a:t>
            </a:r>
            <a:r>
              <a:rPr sz="1300" spc="5" dirty="0">
                <a:latin typeface="Times New Roman"/>
                <a:cs typeface="Times New Roman"/>
              </a:rPr>
              <a:t>like hard </a:t>
            </a:r>
            <a:r>
              <a:rPr sz="1300" dirty="0">
                <a:latin typeface="Times New Roman"/>
                <a:cs typeface="Times New Roman"/>
              </a:rPr>
              <a:t>reset, bit </a:t>
            </a:r>
            <a:r>
              <a:rPr sz="1300" spc="5" dirty="0">
                <a:latin typeface="Times New Roman"/>
                <a:cs typeface="Times New Roman"/>
              </a:rPr>
              <a:t>bash, </a:t>
            </a:r>
            <a:r>
              <a:rPr sz="1300" dirty="0">
                <a:latin typeface="Times New Roman"/>
                <a:cs typeface="Times New Roman"/>
              </a:rPr>
              <a:t>etc </a:t>
            </a:r>
            <a:r>
              <a:rPr sz="1300" spc="5" dirty="0">
                <a:latin typeface="Times New Roman"/>
                <a:cs typeface="Times New Roman"/>
              </a:rPr>
              <a:t>for </a:t>
            </a:r>
            <a:r>
              <a:rPr sz="1300" dirty="0">
                <a:latin typeface="Times New Roman"/>
                <a:cs typeface="Times New Roman"/>
              </a:rPr>
              <a:t>registers </a:t>
            </a:r>
            <a:r>
              <a:rPr sz="1300" spc="5" dirty="0">
                <a:latin typeface="Times New Roman"/>
                <a:cs typeface="Times New Roman"/>
              </a:rPr>
              <a:t>and mem  walk, and mem </a:t>
            </a:r>
            <a:r>
              <a:rPr sz="1300" dirty="0">
                <a:latin typeface="Times New Roman"/>
                <a:cs typeface="Times New Roman"/>
              </a:rPr>
              <a:t>access sequences </a:t>
            </a:r>
            <a:r>
              <a:rPr sz="1300" spc="5" dirty="0">
                <a:latin typeface="Times New Roman"/>
                <a:cs typeface="Times New Roman"/>
              </a:rPr>
              <a:t>for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memories.</a:t>
            </a:r>
            <a:endParaRPr sz="1300">
              <a:latin typeface="Times New Roman"/>
              <a:cs typeface="Times New Roman"/>
            </a:endParaRPr>
          </a:p>
          <a:p>
            <a:pPr marL="12700" marR="64135">
              <a:lnSpc>
                <a:spcPct val="108200"/>
              </a:lnSpc>
              <a:spcBef>
                <a:spcPts val="690"/>
              </a:spcBef>
              <a:buAutoNum type="arabicPlain"/>
              <a:tabLst>
                <a:tab pos="249554" algn="l"/>
              </a:tabLst>
            </a:pPr>
            <a:r>
              <a:rPr sz="1300" spc="5" dirty="0">
                <a:latin typeface="Times New Roman"/>
                <a:cs typeface="Times New Roman"/>
              </a:rPr>
              <a:t>Enable </a:t>
            </a:r>
            <a:r>
              <a:rPr sz="1300" dirty="0">
                <a:latin typeface="Times New Roman"/>
                <a:cs typeface="Times New Roman"/>
              </a:rPr>
              <a:t>customization </a:t>
            </a:r>
            <a:r>
              <a:rPr sz="1300" spc="5" dirty="0">
                <a:latin typeface="Times New Roman"/>
                <a:cs typeface="Times New Roman"/>
              </a:rPr>
              <a:t>features like </a:t>
            </a:r>
            <a:r>
              <a:rPr sz="1300" dirty="0">
                <a:latin typeface="Times New Roman"/>
                <a:cs typeface="Times New Roman"/>
              </a:rPr>
              <a:t>forming </a:t>
            </a:r>
            <a:r>
              <a:rPr sz="1300" spc="5" dirty="0">
                <a:latin typeface="Times New Roman"/>
                <a:cs typeface="Times New Roman"/>
              </a:rPr>
              <a:t>clusters of groups of </a:t>
            </a:r>
            <a:r>
              <a:rPr sz="1300" dirty="0">
                <a:latin typeface="Times New Roman"/>
                <a:cs typeface="Times New Roman"/>
              </a:rPr>
              <a:t>address </a:t>
            </a:r>
            <a:r>
              <a:rPr sz="1300" spc="5" dirty="0">
                <a:latin typeface="Times New Roman"/>
                <a:cs typeface="Times New Roman"/>
              </a:rPr>
              <a:t>based on </a:t>
            </a:r>
            <a:r>
              <a:rPr sz="1300" dirty="0">
                <a:latin typeface="Times New Roman"/>
                <a:cs typeface="Times New Roman"/>
              </a:rPr>
              <a:t>offset  </a:t>
            </a:r>
            <a:r>
              <a:rPr sz="1300" spc="5" dirty="0">
                <a:latin typeface="Times New Roman"/>
                <a:cs typeface="Times New Roman"/>
              </a:rPr>
              <a:t>for </a:t>
            </a:r>
            <a:r>
              <a:rPr sz="1300" dirty="0">
                <a:latin typeface="Times New Roman"/>
                <a:cs typeface="Times New Roman"/>
              </a:rPr>
              <a:t>bit </a:t>
            </a:r>
            <a:r>
              <a:rPr sz="1300" spc="5" dirty="0">
                <a:latin typeface="Times New Roman"/>
                <a:cs typeface="Times New Roman"/>
              </a:rPr>
              <a:t>bash/mem walk, frontdoor write and </a:t>
            </a:r>
            <a:r>
              <a:rPr sz="1300" dirty="0">
                <a:latin typeface="Times New Roman"/>
                <a:cs typeface="Times New Roman"/>
              </a:rPr>
              <a:t>read, </a:t>
            </a:r>
            <a:r>
              <a:rPr sz="1300" spc="5" dirty="0">
                <a:latin typeface="Times New Roman"/>
                <a:cs typeface="Times New Roman"/>
              </a:rPr>
              <a:t>and reduced simulation </a:t>
            </a:r>
            <a:r>
              <a:rPr sz="1300" dirty="0">
                <a:latin typeface="Times New Roman"/>
                <a:cs typeface="Times New Roman"/>
              </a:rPr>
              <a:t>time </a:t>
            </a:r>
            <a:r>
              <a:rPr sz="1300" spc="5" dirty="0">
                <a:latin typeface="Times New Roman"/>
                <a:cs typeface="Times New Roman"/>
              </a:rPr>
              <a:t>for reg/mem  </a:t>
            </a:r>
            <a:r>
              <a:rPr sz="1300" dirty="0">
                <a:latin typeface="Times New Roman"/>
                <a:cs typeface="Times New Roman"/>
              </a:rPr>
              <a:t>access.</a:t>
            </a:r>
            <a:endParaRPr sz="1300">
              <a:latin typeface="Times New Roman"/>
              <a:cs typeface="Times New Roman"/>
            </a:endParaRPr>
          </a:p>
          <a:p>
            <a:pPr marL="12700" marR="216535">
              <a:lnSpc>
                <a:spcPct val="108000"/>
              </a:lnSpc>
              <a:spcBef>
                <a:spcPts val="700"/>
              </a:spcBef>
              <a:buAutoNum type="arabicPlain"/>
              <a:tabLst>
                <a:tab pos="249554" algn="l"/>
              </a:tabLst>
            </a:pPr>
            <a:r>
              <a:rPr sz="1300" spc="5" dirty="0">
                <a:latin typeface="Times New Roman"/>
                <a:cs typeface="Times New Roman"/>
              </a:rPr>
              <a:t>Combine </a:t>
            </a:r>
            <a:r>
              <a:rPr sz="1300" dirty="0">
                <a:latin typeface="Times New Roman"/>
                <a:cs typeface="Times New Roman"/>
              </a:rPr>
              <a:t>all </a:t>
            </a:r>
            <a:r>
              <a:rPr sz="1300" spc="5" dirty="0">
                <a:latin typeface="Times New Roman"/>
                <a:cs typeface="Times New Roman"/>
              </a:rPr>
              <a:t>the </a:t>
            </a:r>
            <a:r>
              <a:rPr sz="1300" dirty="0">
                <a:latin typeface="Times New Roman"/>
                <a:cs typeface="Times New Roman"/>
              </a:rPr>
              <a:t>sequences </a:t>
            </a:r>
            <a:r>
              <a:rPr sz="1300" spc="5" dirty="0">
                <a:latin typeface="Times New Roman"/>
                <a:cs typeface="Times New Roman"/>
              </a:rPr>
              <a:t>and coded the reg/mem combo </a:t>
            </a:r>
            <a:r>
              <a:rPr sz="1300" dirty="0">
                <a:latin typeface="Times New Roman"/>
                <a:cs typeface="Times New Roman"/>
              </a:rPr>
              <a:t>sequences </a:t>
            </a:r>
            <a:r>
              <a:rPr sz="1300" spc="5" dirty="0">
                <a:latin typeface="Times New Roman"/>
                <a:cs typeface="Times New Roman"/>
              </a:rPr>
              <a:t>with conditional  </a:t>
            </a:r>
            <a:r>
              <a:rPr sz="1300" dirty="0">
                <a:latin typeface="Times New Roman"/>
                <a:cs typeface="Times New Roman"/>
              </a:rPr>
              <a:t>compilation </a:t>
            </a:r>
            <a:r>
              <a:rPr sz="1300" spc="5" dirty="0">
                <a:latin typeface="Times New Roman"/>
                <a:cs typeface="Times New Roman"/>
              </a:rPr>
              <a:t>switch and </a:t>
            </a:r>
            <a:r>
              <a:rPr sz="1300" spc="-5" dirty="0">
                <a:latin typeface="Times New Roman"/>
                <a:cs typeface="Times New Roman"/>
              </a:rPr>
              <a:t>merge </a:t>
            </a:r>
            <a:r>
              <a:rPr sz="1300" dirty="0">
                <a:latin typeface="Times New Roman"/>
                <a:cs typeface="Times New Roman"/>
              </a:rPr>
              <a:t>them.</a:t>
            </a:r>
            <a:endParaRPr sz="1300">
              <a:latin typeface="Times New Roman"/>
              <a:cs typeface="Times New Roman"/>
            </a:endParaRPr>
          </a:p>
          <a:p>
            <a:pPr marL="12700" marR="188595">
              <a:lnSpc>
                <a:spcPct val="108400"/>
              </a:lnSpc>
              <a:spcBef>
                <a:spcPts val="690"/>
              </a:spcBef>
              <a:buAutoNum type="arabicPlain"/>
              <a:tabLst>
                <a:tab pos="249554" algn="l"/>
              </a:tabLst>
            </a:pPr>
            <a:r>
              <a:rPr sz="1300" dirty="0">
                <a:latin typeface="Times New Roman"/>
                <a:cs typeface="Times New Roman"/>
              </a:rPr>
              <a:t>Implement </a:t>
            </a:r>
            <a:r>
              <a:rPr sz="1300" spc="5" dirty="0">
                <a:latin typeface="Times New Roman"/>
                <a:cs typeface="Times New Roman"/>
              </a:rPr>
              <a:t>the reg/mem shared </a:t>
            </a:r>
            <a:r>
              <a:rPr sz="1300" dirty="0">
                <a:latin typeface="Times New Roman"/>
                <a:cs typeface="Times New Roman"/>
              </a:rPr>
              <a:t>access </a:t>
            </a:r>
            <a:r>
              <a:rPr sz="1300" spc="5" dirty="0">
                <a:latin typeface="Times New Roman"/>
                <a:cs typeface="Times New Roman"/>
              </a:rPr>
              <a:t>sequence in Python and plugin with the reg and  mem </a:t>
            </a:r>
            <a:r>
              <a:rPr sz="1300" dirty="0">
                <a:latin typeface="Times New Roman"/>
                <a:cs typeface="Times New Roman"/>
              </a:rPr>
              <a:t>builtin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seq.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17073" y="13247468"/>
            <a:ext cx="71818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u="heavy" spc="-1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R</a:t>
            </a:r>
            <a:r>
              <a:rPr sz="1800" b="1" u="heavy" spc="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esults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23593" y="14061172"/>
            <a:ext cx="5680710" cy="1097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95"/>
              </a:spcBef>
            </a:pPr>
            <a:r>
              <a:rPr sz="1300" spc="5" dirty="0">
                <a:latin typeface="Times New Roman"/>
                <a:cs typeface="Times New Roman"/>
              </a:rPr>
              <a:t>[1] Python-based </a:t>
            </a:r>
            <a:r>
              <a:rPr sz="1300" dirty="0">
                <a:latin typeface="Times New Roman"/>
                <a:cs typeface="Times New Roman"/>
              </a:rPr>
              <a:t>test </a:t>
            </a:r>
            <a:r>
              <a:rPr sz="1300" spc="5" dirty="0">
                <a:latin typeface="Times New Roman"/>
                <a:cs typeface="Times New Roman"/>
              </a:rPr>
              <a:t>benches using cocotb have </a:t>
            </a:r>
            <a:r>
              <a:rPr sz="1300" dirty="0">
                <a:latin typeface="Times New Roman"/>
                <a:cs typeface="Times New Roman"/>
              </a:rPr>
              <a:t>reduced </a:t>
            </a:r>
            <a:r>
              <a:rPr sz="1300" spc="5" dirty="0">
                <a:latin typeface="Times New Roman"/>
                <a:cs typeface="Times New Roman"/>
              </a:rPr>
              <a:t>the verbosity of the </a:t>
            </a:r>
            <a:r>
              <a:rPr sz="1300" dirty="0">
                <a:latin typeface="Times New Roman"/>
                <a:cs typeface="Times New Roman"/>
              </a:rPr>
              <a:t>test  </a:t>
            </a:r>
            <a:r>
              <a:rPr sz="1300" spc="5" dirty="0">
                <a:latin typeface="Times New Roman"/>
                <a:cs typeface="Times New Roman"/>
              </a:rPr>
              <a:t>environment by 20% since the use of the construct </a:t>
            </a:r>
            <a:r>
              <a:rPr sz="1300" dirty="0">
                <a:latin typeface="Times New Roman"/>
                <a:cs typeface="Times New Roman"/>
              </a:rPr>
              <a:t>is simple </a:t>
            </a:r>
            <a:r>
              <a:rPr sz="1300" spc="5" dirty="0">
                <a:latin typeface="Times New Roman"/>
                <a:cs typeface="Times New Roman"/>
              </a:rPr>
              <a:t>and </a:t>
            </a:r>
            <a:r>
              <a:rPr sz="1300" dirty="0">
                <a:latin typeface="Times New Roman"/>
                <a:cs typeface="Times New Roman"/>
              </a:rPr>
              <a:t>easy and </a:t>
            </a:r>
            <a:r>
              <a:rPr sz="1300" spc="5" dirty="0">
                <a:latin typeface="Times New Roman"/>
                <a:cs typeface="Times New Roman"/>
              </a:rPr>
              <a:t>the coding  and debug </a:t>
            </a:r>
            <a:r>
              <a:rPr sz="1300" dirty="0">
                <a:latin typeface="Times New Roman"/>
                <a:cs typeface="Times New Roman"/>
              </a:rPr>
              <a:t>effort is reduced </a:t>
            </a:r>
            <a:r>
              <a:rPr sz="1300" spc="5" dirty="0">
                <a:latin typeface="Times New Roman"/>
                <a:cs typeface="Times New Roman"/>
              </a:rPr>
              <a:t>by 40% because the single algorithm takes </a:t>
            </a:r>
            <a:r>
              <a:rPr sz="1300" dirty="0">
                <a:latin typeface="Times New Roman"/>
                <a:cs typeface="Times New Roman"/>
              </a:rPr>
              <a:t>care </a:t>
            </a:r>
            <a:r>
              <a:rPr sz="1300" spc="5" dirty="0">
                <a:latin typeface="Times New Roman"/>
                <a:cs typeface="Times New Roman"/>
              </a:rPr>
              <a:t>of </a:t>
            </a:r>
            <a:r>
              <a:rPr sz="1300" dirty="0">
                <a:latin typeface="Times New Roman"/>
                <a:cs typeface="Times New Roman"/>
              </a:rPr>
              <a:t>each  </a:t>
            </a:r>
            <a:r>
              <a:rPr sz="1300" spc="5" dirty="0">
                <a:latin typeface="Times New Roman"/>
                <a:cs typeface="Times New Roman"/>
              </a:rPr>
              <a:t>unique feature in the simplistic way possible. (Calculated on the basis of coding  length, non-use of </a:t>
            </a:r>
            <a:r>
              <a:rPr sz="1300" dirty="0">
                <a:latin typeface="Times New Roman"/>
                <a:cs typeface="Times New Roman"/>
              </a:rPr>
              <a:t>macros, </a:t>
            </a:r>
            <a:r>
              <a:rPr sz="1300" spc="5" dirty="0">
                <a:latin typeface="Times New Roman"/>
                <a:cs typeface="Times New Roman"/>
              </a:rPr>
              <a:t>refactored phases </a:t>
            </a:r>
            <a:r>
              <a:rPr sz="1300" spc="10" dirty="0">
                <a:latin typeface="Times New Roman"/>
                <a:cs typeface="Times New Roman"/>
              </a:rPr>
              <a:t>&amp; </a:t>
            </a:r>
            <a:r>
              <a:rPr sz="1300" spc="5" dirty="0">
                <a:latin typeface="Times New Roman"/>
                <a:cs typeface="Times New Roman"/>
              </a:rPr>
              <a:t>generation of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algorithms).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23593" y="15523562"/>
            <a:ext cx="5796915" cy="882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100"/>
              </a:lnSpc>
              <a:spcBef>
                <a:spcPts val="95"/>
              </a:spcBef>
            </a:pPr>
            <a:r>
              <a:rPr sz="1300" spc="5" dirty="0">
                <a:latin typeface="Times New Roman"/>
                <a:cs typeface="Times New Roman"/>
              </a:rPr>
              <a:t>[2] The customized RAL algorithms in UVM help in a </a:t>
            </a:r>
            <a:r>
              <a:rPr sz="1300" dirty="0">
                <a:latin typeface="Times New Roman"/>
                <a:cs typeface="Times New Roman"/>
              </a:rPr>
              <a:t>reduced simulation time </a:t>
            </a:r>
            <a:r>
              <a:rPr sz="1300" spc="5" dirty="0">
                <a:latin typeface="Times New Roman"/>
                <a:cs typeface="Times New Roman"/>
              </a:rPr>
              <a:t>of  20% by segregating the </a:t>
            </a:r>
            <a:r>
              <a:rPr sz="1300" dirty="0">
                <a:latin typeface="Times New Roman"/>
                <a:cs typeface="Times New Roman"/>
              </a:rPr>
              <a:t>registers </a:t>
            </a:r>
            <a:r>
              <a:rPr sz="1300" spc="5" dirty="0">
                <a:latin typeface="Times New Roman"/>
                <a:cs typeface="Times New Roman"/>
              </a:rPr>
              <a:t>on the basis of </a:t>
            </a:r>
            <a:r>
              <a:rPr sz="1300" dirty="0">
                <a:latin typeface="Times New Roman"/>
                <a:cs typeface="Times New Roman"/>
              </a:rPr>
              <a:t>their </a:t>
            </a:r>
            <a:r>
              <a:rPr sz="1300" spc="5" dirty="0">
                <a:latin typeface="Times New Roman"/>
                <a:cs typeface="Times New Roman"/>
              </a:rPr>
              <a:t>regions and then feeding </a:t>
            </a:r>
            <a:r>
              <a:rPr sz="1300" dirty="0">
                <a:latin typeface="Times New Roman"/>
                <a:cs typeface="Times New Roman"/>
              </a:rPr>
              <a:t>it </a:t>
            </a:r>
            <a:r>
              <a:rPr sz="1300" spc="5" dirty="0">
                <a:latin typeface="Times New Roman"/>
                <a:cs typeface="Times New Roman"/>
              </a:rPr>
              <a:t>to the  </a:t>
            </a:r>
            <a:r>
              <a:rPr sz="1300" dirty="0">
                <a:latin typeface="Times New Roman"/>
                <a:cs typeface="Times New Roman"/>
              </a:rPr>
              <a:t>bit </a:t>
            </a:r>
            <a:r>
              <a:rPr sz="1300" spc="5" dirty="0">
                <a:latin typeface="Times New Roman"/>
                <a:cs typeface="Times New Roman"/>
              </a:rPr>
              <a:t>bash sequence but with the help of cocotb </a:t>
            </a:r>
            <a:r>
              <a:rPr sz="1300" dirty="0">
                <a:latin typeface="Times New Roman"/>
                <a:cs typeface="Times New Roman"/>
              </a:rPr>
              <a:t>this </a:t>
            </a:r>
            <a:r>
              <a:rPr sz="1300" spc="5" dirty="0">
                <a:latin typeface="Times New Roman"/>
                <a:cs typeface="Times New Roman"/>
              </a:rPr>
              <a:t>has been further reduced by 10%  and hence increasing the overall productivity of the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testbench.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2907" y="18132659"/>
            <a:ext cx="7863840" cy="1877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884680">
              <a:lnSpc>
                <a:spcPct val="100000"/>
              </a:lnSpc>
              <a:spcBef>
                <a:spcPts val="130"/>
              </a:spcBef>
            </a:pPr>
            <a:r>
              <a:rPr sz="1800" b="1" u="heavy" spc="1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REFERENCES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Carlito"/>
              <a:cs typeface="Carlito"/>
            </a:endParaRPr>
          </a:p>
          <a:p>
            <a:pPr marL="173355" indent="-161290">
              <a:lnSpc>
                <a:spcPct val="100000"/>
              </a:lnSpc>
              <a:buAutoNum type="arabicPeriod"/>
              <a:tabLst>
                <a:tab pos="173990" algn="l"/>
              </a:tabLst>
            </a:pPr>
            <a:r>
              <a:rPr sz="1300" b="1" spc="5" dirty="0">
                <a:solidFill>
                  <a:srgbClr val="2C3E70"/>
                </a:solidFill>
                <a:latin typeface="Times New Roman"/>
                <a:cs typeface="Times New Roman"/>
              </a:rPr>
              <a:t>IEEE Standard for </a:t>
            </a:r>
            <a:r>
              <a:rPr sz="1300" b="1" dirty="0">
                <a:solidFill>
                  <a:srgbClr val="2C3E70"/>
                </a:solidFill>
                <a:latin typeface="Times New Roman"/>
                <a:cs typeface="Times New Roman"/>
              </a:rPr>
              <a:t>Universal </a:t>
            </a:r>
            <a:r>
              <a:rPr sz="1300" b="1" spc="-5" dirty="0">
                <a:solidFill>
                  <a:srgbClr val="2C3E70"/>
                </a:solidFill>
                <a:latin typeface="Times New Roman"/>
                <a:cs typeface="Times New Roman"/>
              </a:rPr>
              <a:t>Verification </a:t>
            </a:r>
            <a:r>
              <a:rPr sz="1300" b="1" spc="5" dirty="0">
                <a:solidFill>
                  <a:srgbClr val="2C3E70"/>
                </a:solidFill>
                <a:latin typeface="Times New Roman"/>
                <a:cs typeface="Times New Roman"/>
              </a:rPr>
              <a:t>Methodology 1800.2-2017 language </a:t>
            </a:r>
            <a:r>
              <a:rPr sz="1300" b="1" spc="-5" dirty="0">
                <a:solidFill>
                  <a:srgbClr val="2C3E70"/>
                </a:solidFill>
                <a:latin typeface="Times New Roman"/>
                <a:cs typeface="Times New Roman"/>
              </a:rPr>
              <a:t>reference</a:t>
            </a:r>
            <a:r>
              <a:rPr sz="1300" b="1" spc="-60" dirty="0">
                <a:solidFill>
                  <a:srgbClr val="2C3E70"/>
                </a:solidFill>
                <a:latin typeface="Times New Roman"/>
                <a:cs typeface="Times New Roman"/>
              </a:rPr>
              <a:t> </a:t>
            </a:r>
            <a:r>
              <a:rPr sz="1300" b="1" spc="5" dirty="0">
                <a:solidFill>
                  <a:srgbClr val="2C3E70"/>
                </a:solidFill>
                <a:latin typeface="Times New Roman"/>
                <a:cs typeface="Times New Roman"/>
              </a:rPr>
              <a:t>manual</a:t>
            </a:r>
            <a:endParaRPr sz="1300">
              <a:latin typeface="Times New Roman"/>
              <a:cs typeface="Times New Roman"/>
            </a:endParaRPr>
          </a:p>
          <a:p>
            <a:pPr marL="173355" indent="-16129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173990" algn="l"/>
              </a:tabLst>
            </a:pPr>
            <a:r>
              <a:rPr sz="1300" b="1" dirty="0">
                <a:solidFill>
                  <a:srgbClr val="2C3E70"/>
                </a:solidFill>
                <a:latin typeface="Times New Roman"/>
                <a:cs typeface="Times New Roman"/>
              </a:rPr>
              <a:t>Universal </a:t>
            </a:r>
            <a:r>
              <a:rPr sz="1300" b="1" spc="-5" dirty="0">
                <a:solidFill>
                  <a:srgbClr val="2C3E70"/>
                </a:solidFill>
                <a:latin typeface="Times New Roman"/>
                <a:cs typeface="Times New Roman"/>
              </a:rPr>
              <a:t>Verification </a:t>
            </a:r>
            <a:r>
              <a:rPr sz="1300" b="1" spc="5" dirty="0">
                <a:solidFill>
                  <a:srgbClr val="2C3E70"/>
                </a:solidFill>
                <a:latin typeface="Times New Roman"/>
                <a:cs typeface="Times New Roman"/>
              </a:rPr>
              <a:t>Methodology (UVM) 1.2 </a:t>
            </a:r>
            <a:r>
              <a:rPr sz="1300" b="1" spc="-5" dirty="0">
                <a:solidFill>
                  <a:srgbClr val="2C3E70"/>
                </a:solidFill>
                <a:latin typeface="Times New Roman"/>
                <a:cs typeface="Times New Roman"/>
              </a:rPr>
              <a:t>User’s </a:t>
            </a:r>
            <a:r>
              <a:rPr sz="1300" b="1" spc="5" dirty="0">
                <a:solidFill>
                  <a:srgbClr val="2C3E70"/>
                </a:solidFill>
                <a:latin typeface="Times New Roman"/>
                <a:cs typeface="Times New Roman"/>
              </a:rPr>
              <a:t>Guide by</a:t>
            </a:r>
            <a:r>
              <a:rPr sz="1300" b="1" spc="-70" dirty="0">
                <a:solidFill>
                  <a:srgbClr val="2C3E70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2C3E70"/>
                </a:solidFill>
                <a:latin typeface="Times New Roman"/>
                <a:cs typeface="Times New Roman"/>
              </a:rPr>
              <a:t>Accellera</a:t>
            </a:r>
            <a:endParaRPr sz="1300">
              <a:latin typeface="Times New Roman"/>
              <a:cs typeface="Times New Roman"/>
            </a:endParaRPr>
          </a:p>
          <a:p>
            <a:pPr marL="173355" indent="-16129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173990" algn="l"/>
              </a:tabLst>
            </a:pPr>
            <a:r>
              <a:rPr sz="1300" b="1" spc="5" dirty="0">
                <a:solidFill>
                  <a:srgbClr val="2C3E70"/>
                </a:solidFill>
                <a:latin typeface="Times New Roman"/>
                <a:cs typeface="Times New Roman"/>
              </a:rPr>
              <a:t>https://uvm-python.readthedocs.io/en/latest/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4980305">
              <a:lnSpc>
                <a:spcPct val="100000"/>
              </a:lnSpc>
            </a:pPr>
            <a:r>
              <a:rPr sz="1800" b="1" spc="25" dirty="0">
                <a:solidFill>
                  <a:srgbClr val="2C3E70"/>
                </a:solidFill>
                <a:latin typeface="Carlito"/>
                <a:cs typeface="Carlito"/>
              </a:rPr>
              <a:t>© </a:t>
            </a:r>
            <a:r>
              <a:rPr sz="1800" b="1" spc="10" dirty="0">
                <a:solidFill>
                  <a:srgbClr val="2C3E70"/>
                </a:solidFill>
                <a:latin typeface="Carlito"/>
                <a:cs typeface="Carlito"/>
              </a:rPr>
              <a:t>Accellera </a:t>
            </a:r>
            <a:r>
              <a:rPr sz="1800" b="1" dirty="0">
                <a:solidFill>
                  <a:srgbClr val="2C3E70"/>
                </a:solidFill>
                <a:latin typeface="Carlito"/>
                <a:cs typeface="Carlito"/>
              </a:rPr>
              <a:t>Systems</a:t>
            </a:r>
            <a:r>
              <a:rPr sz="1800" b="1" spc="-80" dirty="0">
                <a:solidFill>
                  <a:srgbClr val="2C3E70"/>
                </a:solidFill>
                <a:latin typeface="Carlito"/>
                <a:cs typeface="Carlito"/>
              </a:rPr>
              <a:t> </a:t>
            </a:r>
            <a:r>
              <a:rPr sz="1800" b="1" spc="5" dirty="0">
                <a:solidFill>
                  <a:srgbClr val="2C3E70"/>
                </a:solidFill>
                <a:latin typeface="Carlito"/>
                <a:cs typeface="Carlito"/>
              </a:rPr>
              <a:t>Initiative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2302" y="7935598"/>
            <a:ext cx="6631305" cy="40805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226060" algn="ctr">
              <a:lnSpc>
                <a:spcPct val="100000"/>
              </a:lnSpc>
              <a:spcBef>
                <a:spcPts val="130"/>
              </a:spcBef>
            </a:pP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Communication of </a:t>
            </a:r>
            <a:r>
              <a:rPr sz="1800" b="1" u="heavy" spc="2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UVM </a:t>
            </a:r>
            <a:r>
              <a:rPr sz="1800" b="1" u="heavy" spc="-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Testbench </a:t>
            </a:r>
            <a:r>
              <a:rPr sz="1800" b="1" u="heavy" spc="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with</a:t>
            </a:r>
            <a:r>
              <a:rPr sz="1800" b="1" u="heavy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1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Python</a:t>
            </a:r>
            <a:endParaRPr sz="1800">
              <a:latin typeface="Carlito"/>
              <a:cs typeface="Carlito"/>
            </a:endParaRPr>
          </a:p>
          <a:p>
            <a:pPr marL="55244">
              <a:lnSpc>
                <a:spcPct val="100000"/>
              </a:lnSpc>
              <a:spcBef>
                <a:spcPts val="95"/>
              </a:spcBef>
            </a:pPr>
            <a:r>
              <a:rPr sz="1500" i="1" u="sng" spc="-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Client </a:t>
            </a:r>
            <a:r>
              <a:rPr sz="1500" i="1" u="sng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Server </a:t>
            </a:r>
            <a:r>
              <a:rPr sz="1500" i="1" u="sng" spc="-10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Socket execution steps:</a:t>
            </a:r>
            <a:endParaRPr sz="1500">
              <a:latin typeface="Carlito"/>
              <a:cs typeface="Carlito"/>
            </a:endParaRPr>
          </a:p>
          <a:p>
            <a:pPr marL="66675" marR="4495165">
              <a:lnSpc>
                <a:spcPct val="108200"/>
              </a:lnSpc>
              <a:spcBef>
                <a:spcPts val="360"/>
              </a:spcBef>
              <a:buAutoNum type="alphaLcPeriod"/>
              <a:tabLst>
                <a:tab pos="294640" algn="l"/>
              </a:tabLst>
            </a:pPr>
            <a:r>
              <a:rPr sz="1300" spc="5" dirty="0">
                <a:latin typeface="Times New Roman"/>
                <a:cs typeface="Times New Roman"/>
              </a:rPr>
              <a:t>Python server </a:t>
            </a:r>
            <a:r>
              <a:rPr sz="1300" dirty="0">
                <a:latin typeface="Times New Roman"/>
                <a:cs typeface="Times New Roman"/>
              </a:rPr>
              <a:t>script </a:t>
            </a:r>
            <a:r>
              <a:rPr sz="1300" spc="5" dirty="0">
                <a:latin typeface="Times New Roman"/>
                <a:cs typeface="Times New Roman"/>
              </a:rPr>
              <a:t>that  sends the request on the</a:t>
            </a:r>
            <a:r>
              <a:rPr sz="1300" spc="-12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socket  and </a:t>
            </a:r>
            <a:r>
              <a:rPr sz="1300" dirty="0">
                <a:latin typeface="Times New Roman"/>
                <a:cs typeface="Times New Roman"/>
              </a:rPr>
              <a:t>processes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them.</a:t>
            </a:r>
            <a:endParaRPr sz="1300">
              <a:latin typeface="Times New Roman"/>
              <a:cs typeface="Times New Roman"/>
            </a:endParaRPr>
          </a:p>
          <a:p>
            <a:pPr marL="66675" marR="4464685">
              <a:lnSpc>
                <a:spcPts val="1689"/>
              </a:lnSpc>
              <a:spcBef>
                <a:spcPts val="75"/>
              </a:spcBef>
              <a:buAutoNum type="alphaLcPeriod"/>
              <a:tabLst>
                <a:tab pos="304165" algn="l"/>
              </a:tabLst>
            </a:pPr>
            <a:r>
              <a:rPr sz="1300" spc="5" dirty="0">
                <a:latin typeface="Times New Roman"/>
                <a:cs typeface="Times New Roman"/>
              </a:rPr>
              <a:t>DPI-C Interface in the  </a:t>
            </a:r>
            <a:r>
              <a:rPr sz="1300" spc="10" dirty="0">
                <a:latin typeface="Times New Roman"/>
                <a:cs typeface="Times New Roman"/>
              </a:rPr>
              <a:t>UVM </a:t>
            </a:r>
            <a:r>
              <a:rPr sz="1300" spc="5" dirty="0">
                <a:latin typeface="Times New Roman"/>
                <a:cs typeface="Times New Roman"/>
              </a:rPr>
              <a:t>TB to communicate</a:t>
            </a:r>
            <a:r>
              <a:rPr sz="1300" spc="-114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with  Python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server.</a:t>
            </a:r>
            <a:endParaRPr sz="1300">
              <a:latin typeface="Times New Roman"/>
              <a:cs typeface="Times New Roman"/>
            </a:endParaRPr>
          </a:p>
          <a:p>
            <a:pPr marL="294005" indent="-227965">
              <a:lnSpc>
                <a:spcPct val="100000"/>
              </a:lnSpc>
              <a:spcBef>
                <a:spcPts val="45"/>
              </a:spcBef>
              <a:buAutoNum type="alphaLcPeriod"/>
              <a:tabLst>
                <a:tab pos="294640" algn="l"/>
              </a:tabLst>
            </a:pPr>
            <a:r>
              <a:rPr sz="1300" spc="5" dirty="0">
                <a:latin typeface="Times New Roman"/>
                <a:cs typeface="Times New Roman"/>
              </a:rPr>
              <a:t>Implement the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DPI-C</a:t>
            </a:r>
            <a:endParaRPr sz="1300">
              <a:latin typeface="Times New Roman"/>
              <a:cs typeface="Times New Roman"/>
            </a:endParaRPr>
          </a:p>
          <a:p>
            <a:pPr marL="66675" marR="4476115">
              <a:lnSpc>
                <a:spcPct val="108000"/>
              </a:lnSpc>
              <a:spcBef>
                <a:spcPts val="10"/>
              </a:spcBef>
            </a:pPr>
            <a:r>
              <a:rPr sz="1300" spc="5" dirty="0">
                <a:latin typeface="Times New Roman"/>
                <a:cs typeface="Times New Roman"/>
              </a:rPr>
              <a:t>function to send requests to</a:t>
            </a:r>
            <a:r>
              <a:rPr sz="1300" spc="-11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the  Python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server.</a:t>
            </a:r>
            <a:endParaRPr sz="1300">
              <a:latin typeface="Times New Roman"/>
              <a:cs typeface="Times New Roman"/>
            </a:endParaRPr>
          </a:p>
          <a:p>
            <a:pPr marL="246379" indent="-234315">
              <a:lnSpc>
                <a:spcPct val="100000"/>
              </a:lnSpc>
              <a:spcBef>
                <a:spcPts val="705"/>
              </a:spcBef>
              <a:buAutoNum type="alphaLcPeriod" startAt="4"/>
              <a:tabLst>
                <a:tab pos="247015" algn="l"/>
              </a:tabLst>
            </a:pPr>
            <a:r>
              <a:rPr sz="1300" spc="5" dirty="0">
                <a:latin typeface="Times New Roman"/>
                <a:cs typeface="Times New Roman"/>
              </a:rPr>
              <a:t>The </a:t>
            </a:r>
            <a:r>
              <a:rPr sz="1300" dirty="0">
                <a:latin typeface="Times New Roman"/>
                <a:cs typeface="Times New Roman"/>
              </a:rPr>
              <a:t>header file </a:t>
            </a:r>
            <a:r>
              <a:rPr sz="1300" spc="5" dirty="0">
                <a:latin typeface="Times New Roman"/>
                <a:cs typeface="Times New Roman"/>
              </a:rPr>
              <a:t>for </a:t>
            </a:r>
            <a:r>
              <a:rPr sz="1300" dirty="0">
                <a:latin typeface="Times New Roman"/>
                <a:cs typeface="Times New Roman"/>
              </a:rPr>
              <a:t>implementing </a:t>
            </a:r>
            <a:r>
              <a:rPr sz="1300" spc="5" dirty="0">
                <a:latin typeface="Times New Roman"/>
                <a:cs typeface="Times New Roman"/>
              </a:rPr>
              <a:t>the helper function needs to be integrated for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communication.</a:t>
            </a:r>
            <a:endParaRPr sz="13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725"/>
              </a:spcBef>
            </a:pPr>
            <a:r>
              <a:rPr sz="1500" i="1" u="sng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Using </a:t>
            </a:r>
            <a:r>
              <a:rPr sz="1500" i="1" u="sng" spc="-5" dirty="0">
                <a:solidFill>
                  <a:srgbClr val="2C3E70"/>
                </a:solidFill>
                <a:uFill>
                  <a:solidFill>
                    <a:srgbClr val="2C3E70"/>
                  </a:solidFill>
                </a:uFill>
                <a:latin typeface="Carlito"/>
                <a:cs typeface="Carlito"/>
              </a:rPr>
              <a:t>FLI:</a:t>
            </a:r>
            <a:endParaRPr sz="1500">
              <a:latin typeface="Carlito"/>
              <a:cs typeface="Carlito"/>
            </a:endParaRPr>
          </a:p>
          <a:p>
            <a:pPr marL="78740" marR="277495" lvl="1">
              <a:lnSpc>
                <a:spcPct val="108000"/>
              </a:lnSpc>
              <a:spcBef>
                <a:spcPts val="745"/>
              </a:spcBef>
              <a:buAutoNum type="alphaLcPeriod"/>
              <a:tabLst>
                <a:tab pos="303530" algn="l"/>
              </a:tabLst>
            </a:pPr>
            <a:r>
              <a:rPr sz="1300" spc="5" dirty="0">
                <a:latin typeface="Times New Roman"/>
                <a:cs typeface="Times New Roman"/>
              </a:rPr>
              <a:t>The </a:t>
            </a:r>
            <a:r>
              <a:rPr sz="1300" spc="10" dirty="0">
                <a:latin typeface="Times New Roman"/>
                <a:cs typeface="Times New Roman"/>
              </a:rPr>
              <a:t>UVM </a:t>
            </a:r>
            <a:r>
              <a:rPr sz="1300" spc="5" dirty="0">
                <a:latin typeface="Times New Roman"/>
                <a:cs typeface="Times New Roman"/>
              </a:rPr>
              <a:t>TB </a:t>
            </a:r>
            <a:r>
              <a:rPr sz="1300" dirty="0">
                <a:latin typeface="Times New Roman"/>
                <a:cs typeface="Times New Roman"/>
              </a:rPr>
              <a:t>calls </a:t>
            </a:r>
            <a:r>
              <a:rPr sz="1300" spc="5" dirty="0">
                <a:latin typeface="Times New Roman"/>
                <a:cs typeface="Times New Roman"/>
              </a:rPr>
              <a:t>the DPI-C function and the FLI transfers the </a:t>
            </a:r>
            <a:r>
              <a:rPr sz="1300" dirty="0">
                <a:latin typeface="Times New Roman"/>
                <a:cs typeface="Times New Roman"/>
              </a:rPr>
              <a:t>call </a:t>
            </a:r>
            <a:r>
              <a:rPr sz="1300" spc="5" dirty="0">
                <a:latin typeface="Times New Roman"/>
                <a:cs typeface="Times New Roman"/>
              </a:rPr>
              <a:t>from the </a:t>
            </a:r>
            <a:r>
              <a:rPr sz="1300" spc="10" dirty="0">
                <a:latin typeface="Times New Roman"/>
                <a:cs typeface="Times New Roman"/>
              </a:rPr>
              <a:t>UVM </a:t>
            </a:r>
            <a:r>
              <a:rPr sz="1300" spc="5" dirty="0">
                <a:latin typeface="Times New Roman"/>
                <a:cs typeface="Times New Roman"/>
              </a:rPr>
              <a:t>TB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to  the Python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wrapper.</a:t>
            </a:r>
            <a:endParaRPr sz="1300">
              <a:latin typeface="Times New Roman"/>
              <a:cs typeface="Times New Roman"/>
            </a:endParaRPr>
          </a:p>
          <a:p>
            <a:pPr marL="78740" marR="212090" lvl="1">
              <a:lnSpc>
                <a:spcPct val="108000"/>
              </a:lnSpc>
              <a:spcBef>
                <a:spcPts val="10"/>
              </a:spcBef>
              <a:buAutoNum type="alphaLcPeriod"/>
              <a:tabLst>
                <a:tab pos="313690" algn="l"/>
              </a:tabLst>
            </a:pPr>
            <a:r>
              <a:rPr sz="1300" spc="5" dirty="0">
                <a:latin typeface="Times New Roman"/>
                <a:cs typeface="Times New Roman"/>
              </a:rPr>
              <a:t>The Python wrapper </a:t>
            </a:r>
            <a:r>
              <a:rPr sz="1300" dirty="0">
                <a:latin typeface="Times New Roman"/>
                <a:cs typeface="Times New Roman"/>
              </a:rPr>
              <a:t>calls </a:t>
            </a:r>
            <a:r>
              <a:rPr sz="1300" spc="5" dirty="0">
                <a:latin typeface="Times New Roman"/>
                <a:cs typeface="Times New Roman"/>
              </a:rPr>
              <a:t>the Python function from the Python module and then returns</a:t>
            </a:r>
            <a:r>
              <a:rPr sz="1300" spc="-12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the  </a:t>
            </a:r>
            <a:r>
              <a:rPr sz="1300" dirty="0">
                <a:latin typeface="Times New Roman"/>
                <a:cs typeface="Times New Roman"/>
              </a:rPr>
              <a:t>result.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614652" y="18159257"/>
            <a:ext cx="2091582" cy="15081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Carlito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Sougata Bhattacharjee</cp:lastModifiedBy>
  <cp:revision>1</cp:revision>
  <dcterms:created xsi:type="dcterms:W3CDTF">2023-07-24T20:31:03Z</dcterms:created>
  <dcterms:modified xsi:type="dcterms:W3CDTF">2023-07-24T20:44:18Z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2023-07-24T00:00:00Z</vt:filetime>
  </property>
  <property fmtid="{D5CDD505-2E9C-101B-9397-08002B2CF9AE}" pid="5" name="NSCPROP_SA">
    <vt:lpwstr>C:\Users\USER\Downloads\Sougata_DVcon_2023_Poster.pptx</vt:lpwstr>
  </property>
</Properties>
</file>