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75213" cy="42803763"/>
  <p:notesSz cx="6858000" cy="9144000"/>
  <p:custDataLst>
    <p:tags r:id="rId5"/>
  </p:custDataLst>
  <p:defaultTextStyle>
    <a:defPPr>
      <a:defRPr lang="en-US"/>
    </a:defPPr>
    <a:lvl1pPr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47888" indent="-169068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97363" indent="-338296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446838" indent="-507523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596313" indent="-676751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6">
          <p15:clr>
            <a:srgbClr val="A4A3A4"/>
          </p15:clr>
        </p15:guide>
        <p15:guide id="2" orient="horz" pos="375">
          <p15:clr>
            <a:srgbClr val="A4A3A4"/>
          </p15:clr>
        </p15:guide>
        <p15:guide id="3" orient="horz" pos="26214">
          <p15:clr>
            <a:srgbClr val="A4A3A4"/>
          </p15:clr>
        </p15:guide>
        <p15:guide id="4" orient="horz">
          <p15:clr>
            <a:srgbClr val="A4A3A4"/>
          </p15:clr>
        </p15:guide>
        <p15:guide id="5" pos="401">
          <p15:clr>
            <a:srgbClr val="A4A3A4"/>
          </p15:clr>
        </p15:guide>
        <p15:guide id="6" pos="18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6FF"/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8363F4-A940-4205-89F7-84A437721201}" v="1" dt="2023-07-03T08:54:58.5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07" autoAdjust="0"/>
    <p:restoredTop sz="96357" autoAdjust="0"/>
  </p:normalViewPr>
  <p:slideViewPr>
    <p:cSldViewPr snapToGrid="0" snapToObjects="1">
      <p:cViewPr>
        <p:scale>
          <a:sx n="50" d="100"/>
          <a:sy n="50" d="100"/>
        </p:scale>
        <p:origin x="468" y="-8790"/>
      </p:cViewPr>
      <p:guideLst>
        <p:guide orient="horz" pos="4316"/>
        <p:guide orient="horz" pos="375"/>
        <p:guide orient="horz" pos="26214"/>
        <p:guide orient="horz"/>
        <p:guide pos="401"/>
        <p:guide pos="18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297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170067-98EE-4310-A749-221E75E39299}" type="datetimeFigureOut">
              <a:rPr lang="en-US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B84B4C-35E0-4AD2-9D33-E2060ADD5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0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3F9517-E024-4653-9649-815534AB44D7}" type="datetimeFigureOut">
              <a:rPr lang="en-US"/>
              <a:pPr>
                <a:defRPr/>
              </a:pPr>
              <a:t>7/4/2023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9B01F-019F-470C-80F6-928133E3A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6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4788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29736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44683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59631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746023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2895229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044432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193637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297363" fontAlgn="base">
              <a:spcBef>
                <a:spcPct val="0"/>
              </a:spcBef>
              <a:spcAft>
                <a:spcPct val="0"/>
              </a:spcAft>
              <a:defRPr/>
            </a:pPr>
            <a:fld id="{FB55ECB4-2EF4-4FE8-8A50-D540F2DE8C72}" type="slidenum">
              <a:rPr lang="en-US" altLang="en-US" sz="1200" smtClean="0"/>
              <a:pPr defTabSz="42973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1668125" y="41965563"/>
            <a:ext cx="63547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900" b="1" dirty="0">
                <a:solidFill>
                  <a:srgbClr val="2C3F71"/>
                </a:solidFill>
                <a:latin typeface="Calibri" pitchFamily="34" charset="0"/>
              </a:rPr>
              <a:t>© Accellera Systems Initiative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3691" y="6925562"/>
            <a:ext cx="14299153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6213" y="6186636"/>
            <a:ext cx="1428786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636211" y="16986998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15353328" y="6186636"/>
            <a:ext cx="14287682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5353328" y="6925562"/>
            <a:ext cx="1428768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15353329" y="17009575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5347853" y="17802858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623691" y="17782142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7235743" y="4403558"/>
            <a:ext cx="15156028" cy="795708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7235743" y="3266282"/>
            <a:ext cx="15156028" cy="1060492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0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/>
          </p:nvPr>
        </p:nvSpPr>
        <p:spPr>
          <a:xfrm>
            <a:off x="7235743" y="758465"/>
            <a:ext cx="15156028" cy="250781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lnSpc>
                <a:spcPts val="9000"/>
              </a:lnSpc>
              <a:spcBef>
                <a:spcPts val="0"/>
              </a:spcBef>
              <a:buFontTx/>
              <a:buNone/>
              <a:defRPr sz="9800" baseline="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4"/>
          </p:nvPr>
        </p:nvSpPr>
        <p:spPr>
          <a:xfrm>
            <a:off x="7975668" y="38623192"/>
            <a:ext cx="14276605" cy="13811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6"/>
          </p:nvPr>
        </p:nvSpPr>
        <p:spPr>
          <a:xfrm>
            <a:off x="636211" y="27883011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57"/>
          </p:nvPr>
        </p:nvSpPr>
        <p:spPr>
          <a:xfrm>
            <a:off x="15353329" y="27905588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58"/>
          </p:nvPr>
        </p:nvSpPr>
        <p:spPr>
          <a:xfrm>
            <a:off x="15347853" y="28698871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59"/>
          </p:nvPr>
        </p:nvSpPr>
        <p:spPr>
          <a:xfrm>
            <a:off x="623691" y="28678155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ChangeArrowheads="1"/>
          </p:cNvSpPr>
          <p:nvPr/>
        </p:nvSpPr>
        <p:spPr bwMode="auto">
          <a:xfrm>
            <a:off x="635000" y="601503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635000" y="600075"/>
            <a:ext cx="29005213" cy="4789488"/>
          </a:xfrm>
          <a:prstGeom prst="roundRect">
            <a:avLst>
              <a:gd name="adj" fmla="val 3537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8" name="Rectangle 33"/>
          <p:cNvSpPr>
            <a:spLocks noChangeArrowheads="1"/>
          </p:cNvSpPr>
          <p:nvPr userDrawn="1"/>
        </p:nvSpPr>
        <p:spPr bwMode="auto">
          <a:xfrm>
            <a:off x="635000" y="38458775"/>
            <a:ext cx="29005213" cy="3530600"/>
          </a:xfrm>
          <a:prstGeom prst="roundRect">
            <a:avLst>
              <a:gd name="adj" fmla="val 5694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1029" name="Picture 13" descr="accellera-logo-poste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158" y="1645761"/>
            <a:ext cx="5529262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33"/>
          <p:cNvSpPr>
            <a:spLocks noChangeArrowheads="1"/>
          </p:cNvSpPr>
          <p:nvPr userDrawn="1"/>
        </p:nvSpPr>
        <p:spPr bwMode="auto">
          <a:xfrm>
            <a:off x="635000" y="1681638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31" name="Rectangle 33"/>
          <p:cNvSpPr>
            <a:spLocks noChangeArrowheads="1"/>
          </p:cNvSpPr>
          <p:nvPr userDrawn="1"/>
        </p:nvSpPr>
        <p:spPr bwMode="auto">
          <a:xfrm>
            <a:off x="635000" y="27611388"/>
            <a:ext cx="29005213" cy="10221912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9CE8BFFA-17D3-4DF2-B40B-C49C0E6EE7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016" y="1302816"/>
            <a:ext cx="6260039" cy="37497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297363" rtl="0" eaLnBrk="0" fontAlgn="base" hangingPunct="0">
        <a:spcBef>
          <a:spcPct val="0"/>
        </a:spcBef>
        <a:spcAft>
          <a:spcPct val="0"/>
        </a:spcAft>
        <a:defRPr sz="8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2pPr>
      <a:lvl3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3pPr>
      <a:lvl4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4pPr>
      <a:lvl5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5pPr>
      <a:lvl6pPr marL="4572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6pPr>
      <a:lvl7pPr marL="9144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7pPr>
      <a:lvl8pPr marL="13716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8pPr>
      <a:lvl9pPr marL="18288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9pPr>
    </p:titleStyle>
    <p:bodyStyle>
      <a:lvl1pPr marL="1611313" indent="-1611313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490913" indent="-1343025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21575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7105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20625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396982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19034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23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49205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29841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4761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59681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602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5229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044432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19363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>
          <a:xfrm>
            <a:off x="682045" y="6049195"/>
            <a:ext cx="14287866" cy="800265"/>
          </a:xfrm>
        </p:spPr>
        <p:txBody>
          <a:bodyPr/>
          <a:lstStyle/>
          <a:p>
            <a:r>
              <a:rPr lang="en-GB" dirty="0"/>
              <a:t>Problem Statement/Introduction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Implementation Details/Diagram 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5"/>
          </p:nvPr>
        </p:nvSpPr>
        <p:spPr>
          <a:xfrm>
            <a:off x="15353328" y="6116076"/>
            <a:ext cx="14287682" cy="800265"/>
          </a:xfrm>
        </p:spPr>
        <p:txBody>
          <a:bodyPr/>
          <a:lstStyle/>
          <a:p>
            <a:r>
              <a:rPr lang="en-US" dirty="0"/>
              <a:t>Proposed Methodology/Advantages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nl-NL" dirty="0"/>
              <a:t>Implementation  Details/Flow Chart</a:t>
            </a:r>
            <a:endParaRPr lang="en-US" dirty="0"/>
          </a:p>
        </p:txBody>
      </p:sp>
      <p:sp>
        <p:nvSpPr>
          <p:cNvPr id="269" name="Text Placeholder 268">
            <a:extLst>
              <a:ext uri="{FF2B5EF4-FFF2-40B4-BE49-F238E27FC236}">
                <a16:creationId xmlns:a16="http://schemas.microsoft.com/office/drawing/2014/main" id="{EFA6D686-ABE0-4ADD-821D-C966B83595A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136813" y="17802858"/>
            <a:ext cx="14500272" cy="897605"/>
          </a:xfrm>
        </p:spPr>
        <p:txBody>
          <a:bodyPr/>
          <a:lstStyle/>
          <a:p>
            <a:r>
              <a:rPr lang="en-US" dirty="0"/>
              <a:t>Test Class Implementation: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50"/>
          </p:nvPr>
        </p:nvSpPr>
        <p:spPr>
          <a:xfrm>
            <a:off x="7579895" y="4403558"/>
            <a:ext cx="14811875" cy="795708"/>
          </a:xfrm>
        </p:spPr>
        <p:txBody>
          <a:bodyPr>
            <a:normAutofit/>
          </a:bodyPr>
          <a:lstStyle/>
          <a:p>
            <a:r>
              <a:rPr lang="en-US" sz="4000" dirty="0"/>
              <a:t>Qualcomm India Private Limited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51"/>
          </p:nvPr>
        </p:nvSpPr>
        <p:spPr>
          <a:xfrm>
            <a:off x="7391897" y="3636257"/>
            <a:ext cx="15156028" cy="1060492"/>
          </a:xfrm>
        </p:spPr>
        <p:txBody>
          <a:bodyPr/>
          <a:lstStyle/>
          <a:p>
            <a:r>
              <a:rPr lang="en-US" sz="4800" dirty="0"/>
              <a:t>Prashant Hota &amp; Shekhar Jha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53"/>
          </p:nvPr>
        </p:nvSpPr>
        <p:spPr>
          <a:xfrm>
            <a:off x="6989105" y="748925"/>
            <a:ext cx="15649303" cy="2691516"/>
          </a:xfrm>
        </p:spPr>
        <p:txBody>
          <a:bodyPr>
            <a:noAutofit/>
          </a:bodyPr>
          <a:lstStyle/>
          <a:p>
            <a:pPr>
              <a:lnSpc>
                <a:spcPts val="6900"/>
              </a:lnSpc>
            </a:pPr>
            <a:r>
              <a:rPr lang="en-US" sz="5800" b="1" dirty="0"/>
              <a:t>Accelerating SOC Verification, Reducing Simulation Turnaround Time &amp; Diskspace Optimization using Dynamic Test Reload (DTR)</a:t>
            </a:r>
          </a:p>
        </p:txBody>
      </p:sp>
      <p:sp>
        <p:nvSpPr>
          <p:cNvPr id="271" name="Text Placeholder 270">
            <a:extLst>
              <a:ext uri="{FF2B5EF4-FFF2-40B4-BE49-F238E27FC236}">
                <a16:creationId xmlns:a16="http://schemas.microsoft.com/office/drawing/2014/main" id="{1E54C0B2-98BC-4D63-A34F-E0367D9D746B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>
          <a:xfrm>
            <a:off x="728168" y="39962808"/>
            <a:ext cx="29004797" cy="642516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000" b="0" dirty="0" err="1">
                <a:latin typeface="Trebuchet MS" panose="020B0603020202020204" pitchFamily="34" charset="0"/>
              </a:rPr>
              <a:t>Accellera</a:t>
            </a:r>
            <a:r>
              <a:rPr lang="en-US" sz="3000" b="0" dirty="0">
                <a:latin typeface="Trebuchet MS" panose="020B0603020202020204" pitchFamily="34" charset="0"/>
              </a:rPr>
              <a:t> “Universal Verification Methodology (UVM) 2.0 User’s Guide”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6"/>
          </p:nvPr>
        </p:nvSpPr>
        <p:spPr>
          <a:xfrm>
            <a:off x="678553" y="27706694"/>
            <a:ext cx="14291358" cy="800265"/>
          </a:xfrm>
        </p:spPr>
        <p:txBody>
          <a:bodyPr/>
          <a:lstStyle/>
          <a:p>
            <a:r>
              <a:rPr lang="nl-NL" dirty="0"/>
              <a:t>Results Table</a:t>
            </a:r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7"/>
          </p:nvPr>
        </p:nvSpPr>
        <p:spPr>
          <a:xfrm>
            <a:off x="15353329" y="27781477"/>
            <a:ext cx="14283756" cy="800265"/>
          </a:xfrm>
        </p:spPr>
        <p:txBody>
          <a:bodyPr/>
          <a:lstStyle/>
          <a:p>
            <a:r>
              <a:rPr lang="nl-NL" dirty="0"/>
              <a:t>Conclusion</a:t>
            </a:r>
            <a:endParaRPr lang="en-US" dirty="0"/>
          </a:p>
        </p:txBody>
      </p:sp>
      <p:sp>
        <p:nvSpPr>
          <p:cNvPr id="273" name="Text Placeholder 272">
            <a:extLst>
              <a:ext uri="{FF2B5EF4-FFF2-40B4-BE49-F238E27FC236}">
                <a16:creationId xmlns:a16="http://schemas.microsoft.com/office/drawing/2014/main" id="{9F90BCF8-4499-43C1-97BF-B600B9351390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>
          <a:xfrm>
            <a:off x="643024" y="28315788"/>
            <a:ext cx="14493790" cy="9586935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b="1" dirty="0"/>
              <a:t>Functional RTL Simulation</a:t>
            </a:r>
          </a:p>
          <a:p>
            <a:pPr marL="1912391" lvl="1" indent="-457200"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Average % Time saved (per testcase) = (98 – 65) * 100/98 = 34%.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dirty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b="1" dirty="0"/>
              <a:t>CALIBRATION GLS-PA Simulation</a:t>
            </a:r>
          </a:p>
          <a:p>
            <a:pPr marL="1912391" lvl="1" indent="-457200"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In calibration simulations, time saving is more than mission mode simulations due to longer initialization sequence.</a:t>
            </a:r>
          </a:p>
          <a:p>
            <a:pPr marL="1912391" lvl="1" indent="-457200"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Average % Time saved (per testcase) = (1077 – 17) * 100/1077 = 98%.</a:t>
            </a:r>
          </a:p>
          <a:p>
            <a:pPr marL="1912391" lvl="1" indent="-457200"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Simulation speed gain = 1077/17 = ~63X.</a:t>
            </a:r>
          </a:p>
          <a:p>
            <a:pPr marL="1912391" lvl="1" indent="-457200"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Reduces disk space usage by 1 – 2 TB.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136813" y="17210088"/>
            <a:ext cx="0" cy="9440862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5136813" y="27979688"/>
            <a:ext cx="0" cy="9439275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136813" y="6330950"/>
            <a:ext cx="0" cy="9440863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 Placeholder 44">
            <a:extLst>
              <a:ext uri="{FF2B5EF4-FFF2-40B4-BE49-F238E27FC236}">
                <a16:creationId xmlns:a16="http://schemas.microsoft.com/office/drawing/2014/main" id="{749F937F-D152-4278-8DF2-2052C8B15446}"/>
              </a:ext>
            </a:extLst>
          </p:cNvPr>
          <p:cNvSpPr txBox="1">
            <a:spLocks/>
          </p:cNvSpPr>
          <p:nvPr/>
        </p:nvSpPr>
        <p:spPr>
          <a:xfrm>
            <a:off x="4881206" y="38403812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900" b="1" u="sng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90913" indent="-1343025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7210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575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7105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29841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REFERENCES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E7962A-7FE7-9871-076B-9E14964DC7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68" y="18040950"/>
            <a:ext cx="14192129" cy="79377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BFE009-FE46-9BD7-0654-D0C271B9CC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3909" y="29491809"/>
            <a:ext cx="10037854" cy="51913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70B536B-01A6-5390-EF9F-B1F450D012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46058" y="18544755"/>
            <a:ext cx="14200984" cy="68924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7A3DC0-F1B2-3D8F-9326-472D997366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24740" y="11167148"/>
            <a:ext cx="12238892" cy="475849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E85460B-72D5-89AA-D4A5-B73D6D1072F0}"/>
              </a:ext>
            </a:extLst>
          </p:cNvPr>
          <p:cNvSpPr txBox="1"/>
          <p:nvPr/>
        </p:nvSpPr>
        <p:spPr>
          <a:xfrm>
            <a:off x="16821151" y="15653015"/>
            <a:ext cx="11106147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b="1" dirty="0">
                <a:latin typeface="Trebuchet MS" panose="020B0603020202020204" pitchFamily="34" charset="0"/>
                <a:ea typeface="Calibri" panose="020F0502020204030204" pitchFamily="34" charset="0"/>
                <a:cs typeface="Calibri"/>
              </a:rPr>
              <a:t>  </a:t>
            </a:r>
            <a:r>
              <a:rPr lang="en-US" sz="2800" b="1" dirty="0">
                <a:latin typeface="Trebuchet MS" panose="020B0603020202020204" pitchFamily="34" charset="0"/>
                <a:ea typeface="Calibri" panose="020F0502020204030204" pitchFamily="34" charset="0"/>
                <a:cs typeface="Calibri"/>
              </a:rPr>
              <a:t>Conventional </a:t>
            </a:r>
            <a:r>
              <a:rPr lang="en-US" sz="28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/>
              </a:rPr>
              <a:t>Flow</a:t>
            </a:r>
            <a:r>
              <a:rPr lang="en-US" sz="2800" b="1" dirty="0">
                <a:latin typeface="Trebuchet MS" panose="020B0603020202020204" pitchFamily="34" charset="0"/>
                <a:ea typeface="Calibri" panose="020F0502020204030204" pitchFamily="34" charset="0"/>
                <a:cs typeface="Calibri"/>
              </a:rPr>
              <a:t>                                     </a:t>
            </a:r>
            <a:r>
              <a:rPr lang="en-US" sz="28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/>
              </a:rPr>
              <a:t>Proposed Flow (</a:t>
            </a:r>
            <a:r>
              <a:rPr lang="en-US" sz="2800" b="1" dirty="0">
                <a:latin typeface="Trebuchet MS" panose="020B0603020202020204" pitchFamily="34" charset="0"/>
                <a:ea typeface="Calibri" panose="020F0502020204030204" pitchFamily="34" charset="0"/>
                <a:cs typeface="Calibri"/>
              </a:rPr>
              <a:t>DTR</a:t>
            </a:r>
            <a:r>
              <a:rPr lang="en-US" sz="28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/>
              </a:rPr>
              <a:t>)</a:t>
            </a:r>
            <a:endParaRPr lang="en-US" sz="2800" dirty="0"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4B95E743-9182-FFE6-8B15-15F432893409}"/>
              </a:ext>
            </a:extLst>
          </p:cNvPr>
          <p:cNvSpPr/>
          <p:nvPr/>
        </p:nvSpPr>
        <p:spPr>
          <a:xfrm>
            <a:off x="15358875" y="28683348"/>
            <a:ext cx="7189050" cy="2373238"/>
          </a:xfrm>
          <a:prstGeom prst="horizontalScroll">
            <a:avLst>
              <a:gd name="adj" fmla="val 2500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2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~98%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simulation time reduction &amp; </a:t>
            </a:r>
            <a:r>
              <a:rPr lang="en-US" sz="2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~63x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simulation speed gain for SOC Calibration Gates-PA simulation.</a:t>
            </a:r>
          </a:p>
        </p:txBody>
      </p:sp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D700E503-B151-2036-AF58-0FE6C05F8E91}"/>
              </a:ext>
            </a:extLst>
          </p:cNvPr>
          <p:cNvSpPr/>
          <p:nvPr/>
        </p:nvSpPr>
        <p:spPr>
          <a:xfrm>
            <a:off x="15397833" y="34273407"/>
            <a:ext cx="7150093" cy="2330023"/>
          </a:xfrm>
          <a:prstGeom prst="horizontalScroll">
            <a:avLst>
              <a:gd name="adj" fmla="val 25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endParaRPr lang="en-US" sz="2600" b="1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600" b="1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en-US" sz="2600" spc="-15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More the number of SOC testcases, higher the saving.</a:t>
            </a:r>
          </a:p>
          <a:p>
            <a:pPr algn="just">
              <a:spcBef>
                <a:spcPts val="0"/>
              </a:spcBef>
            </a:pPr>
            <a:endParaRPr lang="en-US" sz="2600" b="1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6000"/>
              </a:lnSpc>
            </a:pPr>
            <a:endParaRPr lang="en-US" sz="2600" dirty="0" err="1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81B8A533-E92F-021E-5EBA-B18B8338A681}"/>
              </a:ext>
            </a:extLst>
          </p:cNvPr>
          <p:cNvSpPr/>
          <p:nvPr/>
        </p:nvSpPr>
        <p:spPr>
          <a:xfrm flipH="1">
            <a:off x="22693833" y="34273407"/>
            <a:ext cx="6749537" cy="2273236"/>
          </a:xfrm>
          <a:prstGeom prst="horizontalScroll">
            <a:avLst>
              <a:gd name="adj" fmla="val 25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sz="2600" b="1" dirty="0">
              <a:solidFill>
                <a:schemeClr val="tx2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6000"/>
              </a:lnSpc>
            </a:pPr>
            <a:r>
              <a:rPr lang="en-US" sz="2600" dirty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/>
              </a:rPr>
              <a:t>It can 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/>
              </a:rPr>
              <a:t>help in periodic save to recover from any fatal situation viz. server crash, disk space outage etc.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/>
              </a:rPr>
              <a:t> </a:t>
            </a:r>
            <a:endParaRPr lang="en-US" sz="2600" dirty="0">
              <a:solidFill>
                <a:schemeClr val="accent3">
                  <a:lumMod val="75000"/>
                </a:schemeClr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96000"/>
              </a:lnSpc>
            </a:pPr>
            <a:endParaRPr lang="en-US" sz="2600" dirty="0" err="1">
              <a:solidFill>
                <a:schemeClr val="bg1"/>
              </a:solidFill>
              <a:latin typeface="Trebuchet MS" panose="020B0603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3" name="Scroll: Horizontal 12">
            <a:extLst>
              <a:ext uri="{FF2B5EF4-FFF2-40B4-BE49-F238E27FC236}">
                <a16:creationId xmlns:a16="http://schemas.microsoft.com/office/drawing/2014/main" id="{A579199B-BD92-73C1-E0DE-D0A031981910}"/>
              </a:ext>
            </a:extLst>
          </p:cNvPr>
          <p:cNvSpPr/>
          <p:nvPr/>
        </p:nvSpPr>
        <p:spPr>
          <a:xfrm>
            <a:off x="15397833" y="30537219"/>
            <a:ext cx="7150092" cy="2373239"/>
          </a:xfrm>
          <a:prstGeom prst="horizontalScroll">
            <a:avLst>
              <a:gd name="adj" fmla="val 25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~34%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simulation time reduction for SOC RTL Mission mode functional simulation.</a:t>
            </a:r>
          </a:p>
        </p:txBody>
      </p:sp>
      <p:sp>
        <p:nvSpPr>
          <p:cNvPr id="14" name="Scroll: Horizontal 13">
            <a:extLst>
              <a:ext uri="{FF2B5EF4-FFF2-40B4-BE49-F238E27FC236}">
                <a16:creationId xmlns:a16="http://schemas.microsoft.com/office/drawing/2014/main" id="{DAADA313-D1B6-9122-A0D3-E3FB0A21C233}"/>
              </a:ext>
            </a:extLst>
          </p:cNvPr>
          <p:cNvSpPr/>
          <p:nvPr/>
        </p:nvSpPr>
        <p:spPr>
          <a:xfrm flipH="1">
            <a:off x="22693830" y="30562278"/>
            <a:ext cx="6775192" cy="2273236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Overall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~20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man-days saving per project.</a:t>
            </a:r>
          </a:p>
        </p:txBody>
      </p:sp>
      <p:sp>
        <p:nvSpPr>
          <p:cNvPr id="16" name="Scroll: Horizontal 15">
            <a:extLst>
              <a:ext uri="{FF2B5EF4-FFF2-40B4-BE49-F238E27FC236}">
                <a16:creationId xmlns:a16="http://schemas.microsoft.com/office/drawing/2014/main" id="{CA524B07-01FE-DB76-7B5F-556491F5590C}"/>
              </a:ext>
            </a:extLst>
          </p:cNvPr>
          <p:cNvSpPr/>
          <p:nvPr/>
        </p:nvSpPr>
        <p:spPr>
          <a:xfrm flipH="1">
            <a:off x="22693830" y="28683348"/>
            <a:ext cx="6749542" cy="2394148"/>
          </a:xfrm>
          <a:prstGeom prst="horizontalScroll">
            <a:avLst>
              <a:gd name="adj" fmla="val 2500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sz="18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6000"/>
              </a:lnSpc>
            </a:pPr>
            <a:endParaRPr lang="en-US" sz="18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6000"/>
              </a:lnSpc>
            </a:pPr>
            <a:endParaRPr lang="en-US" sz="18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6000"/>
              </a:lnSpc>
            </a:pPr>
            <a:endParaRPr lang="en-US" sz="18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6000"/>
              </a:lnSpc>
            </a:pPr>
            <a:endParaRPr lang="en-US" sz="18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6000"/>
              </a:lnSpc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~30% 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reduction in disk space usage per project.</a:t>
            </a:r>
          </a:p>
          <a:p>
            <a:pPr algn="ctr">
              <a:lnSpc>
                <a:spcPct val="96000"/>
              </a:lnSpc>
            </a:pPr>
            <a:endParaRPr lang="en-US" dirty="0" err="1">
              <a:solidFill>
                <a:schemeClr val="bg1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7" name="Scroll: Horizontal 16">
            <a:extLst>
              <a:ext uri="{FF2B5EF4-FFF2-40B4-BE49-F238E27FC236}">
                <a16:creationId xmlns:a16="http://schemas.microsoft.com/office/drawing/2014/main" id="{58548F4C-09BA-F7D6-A07C-89DC93E1DAB9}"/>
              </a:ext>
            </a:extLst>
          </p:cNvPr>
          <p:cNvSpPr/>
          <p:nvPr/>
        </p:nvSpPr>
        <p:spPr>
          <a:xfrm>
            <a:off x="15372185" y="32429942"/>
            <a:ext cx="7230519" cy="2310300"/>
          </a:xfrm>
          <a:prstGeom prst="horizontalScroll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r>
              <a:rPr lang="en-US" sz="2600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Significant reduction in Simulation Turnaround time (TAT).</a:t>
            </a:r>
          </a:p>
        </p:txBody>
      </p:sp>
      <p:sp>
        <p:nvSpPr>
          <p:cNvPr id="18" name="Scroll: Horizontal 17">
            <a:extLst>
              <a:ext uri="{FF2B5EF4-FFF2-40B4-BE49-F238E27FC236}">
                <a16:creationId xmlns:a16="http://schemas.microsoft.com/office/drawing/2014/main" id="{F494E7E5-BC72-167E-2CD9-E6C3E815EE05}"/>
              </a:ext>
            </a:extLst>
          </p:cNvPr>
          <p:cNvSpPr/>
          <p:nvPr/>
        </p:nvSpPr>
        <p:spPr>
          <a:xfrm flipH="1">
            <a:off x="22693830" y="32429942"/>
            <a:ext cx="6749544" cy="2269818"/>
          </a:xfrm>
          <a:prstGeom prst="horizontalScroll">
            <a:avLst>
              <a:gd name="adj" fmla="val 25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Longer the run time of common sequences (bootup/initialization), higher the saving.</a:t>
            </a:r>
          </a:p>
        </p:txBody>
      </p:sp>
      <p:sp>
        <p:nvSpPr>
          <p:cNvPr id="22" name="Arrow: Striped Right 21">
            <a:extLst>
              <a:ext uri="{FF2B5EF4-FFF2-40B4-BE49-F238E27FC236}">
                <a16:creationId xmlns:a16="http://schemas.microsoft.com/office/drawing/2014/main" id="{930045F4-AB24-AD54-DB7E-5FE4509C83A6}"/>
              </a:ext>
            </a:extLst>
          </p:cNvPr>
          <p:cNvSpPr/>
          <p:nvPr/>
        </p:nvSpPr>
        <p:spPr>
          <a:xfrm>
            <a:off x="16498362" y="36249663"/>
            <a:ext cx="6054657" cy="153661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Possible End users</a:t>
            </a:r>
            <a:endParaRPr lang="en-US" sz="2600" dirty="0">
              <a:solidFill>
                <a:schemeClr val="accent3">
                  <a:lumMod val="20000"/>
                  <a:lumOff val="8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Rectangle: Top Corners One Rounded and One Snipped 22">
            <a:extLst>
              <a:ext uri="{FF2B5EF4-FFF2-40B4-BE49-F238E27FC236}">
                <a16:creationId xmlns:a16="http://schemas.microsoft.com/office/drawing/2014/main" id="{DE237E35-B460-D094-EA84-83B5EAE00BFB}"/>
              </a:ext>
            </a:extLst>
          </p:cNvPr>
          <p:cNvSpPr/>
          <p:nvPr/>
        </p:nvSpPr>
        <p:spPr>
          <a:xfrm>
            <a:off x="22602704" y="36349602"/>
            <a:ext cx="6054657" cy="1128713"/>
          </a:xfrm>
          <a:prstGeom prst="snip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 team using UVM Environment for Module/SoC Verification.</a:t>
            </a:r>
            <a:endParaRPr lang="en-US" sz="2600" b="1" dirty="0">
              <a:solidFill>
                <a:schemeClr val="accent3">
                  <a:lumMod val="20000"/>
                  <a:lumOff val="8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Scroll: Vertical 24">
            <a:extLst>
              <a:ext uri="{FF2B5EF4-FFF2-40B4-BE49-F238E27FC236}">
                <a16:creationId xmlns:a16="http://schemas.microsoft.com/office/drawing/2014/main" id="{5BEC5E95-C37E-A094-9B4A-62CCD5B1B6CF}"/>
              </a:ext>
            </a:extLst>
          </p:cNvPr>
          <p:cNvSpPr/>
          <p:nvPr/>
        </p:nvSpPr>
        <p:spPr>
          <a:xfrm>
            <a:off x="836427" y="6986902"/>
            <a:ext cx="14050520" cy="8206402"/>
          </a:xfrm>
          <a:prstGeom prst="verticalScroll">
            <a:avLst>
              <a:gd name="adj" fmla="val 13557"/>
            </a:avLst>
          </a:prstGeom>
          <a:solidFill>
            <a:srgbClr val="8BE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Because of increasing complexity of SOC’s - total number of SOC testcases &amp; simulation time, both keep increasing.</a:t>
            </a:r>
          </a:p>
          <a:p>
            <a:pPr algn="just"/>
            <a:endParaRPr lang="en-US" sz="2800" dirty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For SoC-level tests, commonly used sequences such as booting &amp; initialization, must be performed before actual functional testing of target blocks. These common sequences:</a:t>
            </a:r>
          </a:p>
          <a:p>
            <a:pPr marL="1912391" lvl="1" indent="-457200"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are typically repeated for all subsequent SOC tests.</a:t>
            </a:r>
          </a:p>
          <a:p>
            <a:pPr marL="1912391" lvl="1" indent="-457200"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takes relatively longer time than actual functional sequences.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Any change in SOC tests, result in re-simulation of common sequences as well, which increases turnaround time.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Longer simulation time result in increased license usage and NRE.</a:t>
            </a:r>
          </a:p>
          <a:p>
            <a:pPr algn="ctr"/>
            <a:endParaRPr lang="en-US" sz="2800" dirty="0">
              <a:latin typeface="Trebuchet MS" panose="020B0603020202020204" pitchFamily="34" charset="0"/>
            </a:endParaRPr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id="{3AA972E4-5EE7-C78C-084A-4BBD3ABD77D1}"/>
              </a:ext>
            </a:extLst>
          </p:cNvPr>
          <p:cNvSpPr/>
          <p:nvPr/>
        </p:nvSpPr>
        <p:spPr>
          <a:xfrm>
            <a:off x="15201290" y="6934366"/>
            <a:ext cx="3067659" cy="4334383"/>
          </a:xfrm>
          <a:prstGeom prst="hexagon">
            <a:avLst>
              <a:gd name="adj" fmla="val 5883"/>
              <a:gd name="vf" fmla="val 11547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kern="1200" spc="-150" dirty="0">
                <a:solidFill>
                  <a:schemeClr val="accent5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Dynamic Test Reload (DTR) creates a single snapshot for common sequences, which is then used to run actual functional sequences.</a:t>
            </a:r>
            <a:endParaRPr lang="en-US" sz="2600" spc="-150" dirty="0">
              <a:solidFill>
                <a:schemeClr val="accent5">
                  <a:lumMod val="50000"/>
                </a:schemeClr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36594B6D-9262-FEC4-65A8-0260452CF98E}"/>
              </a:ext>
            </a:extLst>
          </p:cNvPr>
          <p:cNvSpPr/>
          <p:nvPr/>
        </p:nvSpPr>
        <p:spPr>
          <a:xfrm>
            <a:off x="18215939" y="6894416"/>
            <a:ext cx="3310745" cy="4374333"/>
          </a:xfrm>
          <a:prstGeom prst="hexagon">
            <a:avLst>
              <a:gd name="adj" fmla="val 5599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>
              <a:bevelT w="31750"/>
            </a:sp3d>
          </a:bodyPr>
          <a:lstStyle/>
          <a:p>
            <a:pPr marR="0" lvl="0" algn="ctr" eaLnBrk="0" fontAlgn="base" hangingPunc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600" kern="1200" spc="-150" dirty="0">
                <a:solidFill>
                  <a:schemeClr val="accent5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can import a new System Verilog package (containing uvm_sequences) into an existing snapshot during re-load (while running functional sequences).</a:t>
            </a:r>
            <a:endParaRPr lang="en-US" sz="2600" spc="-150" dirty="0">
              <a:solidFill>
                <a:schemeClr val="accent5">
                  <a:lumMod val="50000"/>
                </a:schemeClr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D6C24A3D-3342-698A-8045-0D1632D797E1}"/>
              </a:ext>
            </a:extLst>
          </p:cNvPr>
          <p:cNvSpPr/>
          <p:nvPr/>
        </p:nvSpPr>
        <p:spPr>
          <a:xfrm>
            <a:off x="21348073" y="6919688"/>
            <a:ext cx="8265237" cy="1216206"/>
          </a:xfrm>
          <a:prstGeom prst="hexagon">
            <a:avLst>
              <a:gd name="adj" fmla="val 6955"/>
              <a:gd name="vf" fmla="val 11547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eaLnBrk="0" fontAlgn="base" hangingPunct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600" kern="1200" spc="-150" dirty="0">
                <a:solidFill>
                  <a:schemeClr val="accent5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provides the flexibility not to include all functional sequences while generating initialization snapshot.</a:t>
            </a:r>
            <a:endParaRPr lang="en-US" sz="26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56" name="Hexagon 255">
            <a:extLst>
              <a:ext uri="{FF2B5EF4-FFF2-40B4-BE49-F238E27FC236}">
                <a16:creationId xmlns:a16="http://schemas.microsoft.com/office/drawing/2014/main" id="{E897DF70-8D7C-2CEE-8E4B-B4A88AD80999}"/>
              </a:ext>
            </a:extLst>
          </p:cNvPr>
          <p:cNvSpPr/>
          <p:nvPr/>
        </p:nvSpPr>
        <p:spPr>
          <a:xfrm>
            <a:off x="21414344" y="9513613"/>
            <a:ext cx="8198967" cy="1755136"/>
          </a:xfrm>
          <a:prstGeom prst="hexagon">
            <a:avLst>
              <a:gd name="adj" fmla="val 13287"/>
              <a:gd name="vf" fmla="val 11547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eaLnBrk="0" fontAlgn="base" hangingPunct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600" kern="1200" spc="-150" dirty="0">
                <a:solidFill>
                  <a:schemeClr val="accent5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only the required functional sequences and create the initialization snapshot. Remaining or new functional sequences can be added during re-load.</a:t>
            </a:r>
            <a:endParaRPr lang="en-US" sz="26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57" name="Hexagon 256">
            <a:extLst>
              <a:ext uri="{FF2B5EF4-FFF2-40B4-BE49-F238E27FC236}">
                <a16:creationId xmlns:a16="http://schemas.microsoft.com/office/drawing/2014/main" id="{F92D3EE9-7F7E-0139-83C1-9B07EBE9956A}"/>
              </a:ext>
            </a:extLst>
          </p:cNvPr>
          <p:cNvSpPr/>
          <p:nvPr/>
        </p:nvSpPr>
        <p:spPr>
          <a:xfrm>
            <a:off x="21526684" y="8161166"/>
            <a:ext cx="8086626" cy="1327174"/>
          </a:xfrm>
          <a:prstGeom prst="hexagon">
            <a:avLst>
              <a:gd name="adj" fmla="val 69255"/>
              <a:gd name="vf" fmla="val 11547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eaLnBrk="0" fontAlgn="base" hangingPunct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600" kern="1200" spc="-150" dirty="0">
                <a:solidFill>
                  <a:schemeClr val="accent5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dynamic objects (like uvm_sequences) can be added during re-load.</a:t>
            </a:r>
            <a:endParaRPr lang="en-US" sz="26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477</Words>
  <Application>Microsoft Office PowerPoint</Application>
  <PresentationFormat>Custom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Microsoft Sans Serif</vt:lpstr>
      <vt:lpstr>Trebuchet MS</vt:lpstr>
      <vt:lpstr>Wingdings</vt:lpstr>
      <vt:lpstr>PosterPresentations.com-100CMx140CM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2014-08-15T11:56:08Z</dcterms:created>
  <dcterms:modified xsi:type="dcterms:W3CDTF">2023-07-04T04:50:40Z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f75f480-7803-4ee9-bb54-84d0635fdbe7_Enabled">
    <vt:lpwstr>true</vt:lpwstr>
  </property>
  <property fmtid="{D5CDD505-2E9C-101B-9397-08002B2CF9AE}" pid="3" name="MSIP_Label_6f75f480-7803-4ee9-bb54-84d0635fdbe7_SetDate">
    <vt:lpwstr>2022-12-15T11:05:39Z</vt:lpwstr>
  </property>
  <property fmtid="{D5CDD505-2E9C-101B-9397-08002B2CF9AE}" pid="4" name="MSIP_Label_6f75f480-7803-4ee9-bb54-84d0635fdbe7_Method">
    <vt:lpwstr>Privileged</vt:lpwstr>
  </property>
  <property fmtid="{D5CDD505-2E9C-101B-9397-08002B2CF9AE}" pid="5" name="MSIP_Label_6f75f480-7803-4ee9-bb54-84d0635fdbe7_Name">
    <vt:lpwstr>unrestricted</vt:lpwstr>
  </property>
  <property fmtid="{D5CDD505-2E9C-101B-9397-08002B2CF9AE}" pid="6" name="MSIP_Label_6f75f480-7803-4ee9-bb54-84d0635fdbe7_SiteId">
    <vt:lpwstr>38ae3bcd-9579-4fd4-adda-b42e1495d55a</vt:lpwstr>
  </property>
  <property fmtid="{D5CDD505-2E9C-101B-9397-08002B2CF9AE}" pid="7" name="MSIP_Label_6f75f480-7803-4ee9-bb54-84d0635fdbe7_ActionId">
    <vt:lpwstr>140a3bd7-e52c-4f1a-a516-4da2c627b15d</vt:lpwstr>
  </property>
  <property fmtid="{D5CDD505-2E9C-101B-9397-08002B2CF9AE}" pid="8" name="MSIP_Label_6f75f480-7803-4ee9-bb54-84d0635fdbe7_ContentBits">
    <vt:lpwstr>0</vt:lpwstr>
  </property>
  <property fmtid="{D5CDD505-2E9C-101B-9397-08002B2CF9AE}" pid="9" name="Document_Confidentiality">
    <vt:lpwstr>Unrestricted</vt:lpwstr>
  </property>
</Properties>
</file>