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E65ECF-FA26-4E40-B739-944F80CECC3B}" v="27" dt="2023-07-28T07:29:44.605"/>
    <p1510:client id="{BE5B01C7-E914-4467-8C62-5045AFDB8ADA}" v="4" dt="2023-07-28T15:44:14.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74" autoAdjust="0"/>
    <p:restoredTop sz="96357" autoAdjust="0"/>
  </p:normalViewPr>
  <p:slideViewPr>
    <p:cSldViewPr snapToGrid="0" snapToObjects="1">
      <p:cViewPr>
        <p:scale>
          <a:sx n="33" d="100"/>
          <a:sy n="33" d="100"/>
        </p:scale>
        <p:origin x="2250" y="-1704"/>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7/28/2023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7/28/2023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668529" y="6982713"/>
            <a:ext cx="14251769" cy="1604814"/>
          </a:xfrm>
        </p:spPr>
        <p:txBody>
          <a:bodyPr/>
          <a:lstStyle/>
          <a:p>
            <a:pPr marL="457200" indent="-457200" algn="just">
              <a:buFont typeface="Arial" panose="020B0604020202020204" pitchFamily="34" charset="0"/>
              <a:buChar char="•"/>
            </a:pPr>
            <a:r>
              <a:rPr lang="en-US" dirty="0"/>
              <a:t>Datacenter architecture evolved from monolithic to microservices.</a:t>
            </a:r>
          </a:p>
          <a:p>
            <a:pPr marL="457200" indent="-457200" algn="just">
              <a:buFont typeface="Arial" panose="020B0604020202020204" pitchFamily="34" charset="0"/>
              <a:buChar char="•"/>
            </a:pPr>
            <a:r>
              <a:rPr lang="en-US" dirty="0"/>
              <a:t>Data from Facebook shows huge overheads of workloads consuming CPUs.</a:t>
            </a:r>
          </a:p>
          <a:p>
            <a:pPr algn="just"/>
            <a:endParaRPr lang="en-US" dirty="0"/>
          </a:p>
          <a:p>
            <a:pPr algn="just"/>
            <a:endParaRPr lang="en-US" dirty="0"/>
          </a:p>
          <a:p>
            <a:pPr algn="just"/>
            <a:endParaRPr lang="en-US" dirty="0"/>
          </a:p>
          <a:p>
            <a:pPr algn="just"/>
            <a:endParaRPr lang="en-US" dirty="0"/>
          </a:p>
        </p:txBody>
      </p:sp>
      <p:sp>
        <p:nvSpPr>
          <p:cNvPr id="33" name="Text Placeholder 32"/>
          <p:cNvSpPr>
            <a:spLocks noGrp="1"/>
          </p:cNvSpPr>
          <p:nvPr>
            <p:ph type="body" sz="quarter" idx="11"/>
          </p:nvPr>
        </p:nvSpPr>
        <p:spPr/>
        <p:txBody>
          <a:bodyPr/>
          <a:lstStyle/>
          <a:p>
            <a:r>
              <a:rPr lang="en-GB" dirty="0"/>
              <a:t>Introduction</a:t>
            </a:r>
          </a:p>
        </p:txBody>
      </p:sp>
      <p:sp>
        <p:nvSpPr>
          <p:cNvPr id="34" name="Text Placeholder 33"/>
          <p:cNvSpPr>
            <a:spLocks noGrp="1"/>
          </p:cNvSpPr>
          <p:nvPr>
            <p:ph type="body" sz="quarter" idx="20"/>
          </p:nvPr>
        </p:nvSpPr>
        <p:spPr>
          <a:xfrm>
            <a:off x="522399" y="16967948"/>
            <a:ext cx="14291358" cy="800265"/>
          </a:xfrm>
        </p:spPr>
        <p:txBody>
          <a:bodyPr/>
          <a:lstStyle/>
          <a:p>
            <a:r>
              <a:rPr lang="en-US" dirty="0"/>
              <a:t>Implementation Details</a:t>
            </a:r>
          </a:p>
        </p:txBody>
      </p:sp>
      <p:sp>
        <p:nvSpPr>
          <p:cNvPr id="35" name="Text Placeholder 34"/>
          <p:cNvSpPr>
            <a:spLocks noGrp="1"/>
          </p:cNvSpPr>
          <p:nvPr>
            <p:ph type="body" sz="quarter" idx="25"/>
          </p:nvPr>
        </p:nvSpPr>
        <p:spPr/>
        <p:txBody>
          <a:bodyPr/>
          <a:lstStyle/>
          <a:p>
            <a:r>
              <a:rPr lang="en-US" dirty="0"/>
              <a:t>Proposed Methodology</a:t>
            </a:r>
          </a:p>
        </p:txBody>
      </p:sp>
      <p:sp>
        <p:nvSpPr>
          <p:cNvPr id="270"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623692" y="17897754"/>
            <a:ext cx="14303878" cy="7432499"/>
          </a:xfrm>
        </p:spPr>
        <p:txBody>
          <a:bodyPr/>
          <a:lstStyle/>
          <a:p>
            <a:pPr marL="457200" indent="-457200" algn="just">
              <a:buFont typeface="Arial" panose="020B0604020202020204" pitchFamily="34" charset="0"/>
              <a:buChar char="•"/>
            </a:pPr>
            <a:r>
              <a:rPr lang="en-US" dirty="0"/>
              <a:t>Customer maps custom-soft logic on Intel Agilex® FPGA fabric and deploys it connecting to Host, SoC and Network as SmartNIC to serve networking and storage flows in data center. </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Created SystemC based functional model of the Intel Agilex® FPGA, depicted in Figure 1. The FPGA model includes hardened complex networking pipelines such as the configurable Data Path Accelerator (DPA).</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Developed cycle accurate SystemC-RTL transactors to enable RTL co-simulation. It enabled customers' RTL team to work on their programmable soft logic RTL simultaneously with the actual RTL of the hardened accelerator within the FPGA. </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In addition to this, our internal pre-silicon verification team utilized the model as a golden reference to reduce functional verification effort and achieve high accuracy in verifying the RTL of FPGA device subsystems e.g. </a:t>
            </a:r>
            <a:r>
              <a:rPr lang="en-US"/>
              <a:t>DPA.</a:t>
            </a:r>
            <a:endParaRPr lang="en-US" dirty="0"/>
          </a:p>
        </p:txBody>
      </p:sp>
      <p:sp>
        <p:nvSpPr>
          <p:cNvPr id="41" name="Text Placeholder 40"/>
          <p:cNvSpPr>
            <a:spLocks noGrp="1"/>
          </p:cNvSpPr>
          <p:nvPr>
            <p:ph type="body" sz="quarter" idx="151"/>
          </p:nvPr>
        </p:nvSpPr>
        <p:spPr>
          <a:xfrm>
            <a:off x="7235743" y="3437731"/>
            <a:ext cx="15156028" cy="1882383"/>
          </a:xfrm>
        </p:spPr>
        <p:txBody>
          <a:bodyPr/>
          <a:lstStyle/>
          <a:p>
            <a:r>
              <a:rPr lang="en-US" sz="2400" dirty="0"/>
              <a:t>Pravat K Nayak, Intel India (pravat.kishor.nayak@intel.com)</a:t>
            </a:r>
          </a:p>
          <a:p>
            <a:r>
              <a:rPr lang="en-US" sz="2400" dirty="0"/>
              <a:t>Vikrant Kapila, Intel Singapore (vikrant.kapila@intel.com)</a:t>
            </a:r>
          </a:p>
          <a:p>
            <a:r>
              <a:rPr lang="en-US" sz="2400" dirty="0"/>
              <a:t>Pushpa Naik, Intel India (pushpa.naik@intel.com)</a:t>
            </a:r>
          </a:p>
          <a:p>
            <a:r>
              <a:rPr lang="en-US" sz="2400" dirty="0"/>
              <a:t>Niketkumar Sharma, Intel India (niketkum@intel.com)</a:t>
            </a:r>
          </a:p>
        </p:txBody>
      </p:sp>
      <p:sp>
        <p:nvSpPr>
          <p:cNvPr id="42" name="Text Placeholder 41"/>
          <p:cNvSpPr>
            <a:spLocks noGrp="1"/>
          </p:cNvSpPr>
          <p:nvPr>
            <p:ph type="body" sz="quarter" idx="153"/>
          </p:nvPr>
        </p:nvSpPr>
        <p:spPr>
          <a:xfrm>
            <a:off x="8324851" y="663215"/>
            <a:ext cx="14066920" cy="2507817"/>
          </a:xfrm>
        </p:spPr>
        <p:txBody>
          <a:bodyPr>
            <a:noAutofit/>
          </a:bodyPr>
          <a:lstStyle/>
          <a:p>
            <a:pPr>
              <a:lnSpc>
                <a:spcPct val="100000"/>
              </a:lnSpc>
            </a:pPr>
            <a:r>
              <a:rPr lang="en-US" sz="5400" dirty="0"/>
              <a:t>Novel Model First Approach to Shift-Left </a:t>
            </a:r>
          </a:p>
          <a:p>
            <a:pPr>
              <a:lnSpc>
                <a:spcPct val="100000"/>
              </a:lnSpc>
            </a:pPr>
            <a:r>
              <a:rPr lang="en-US" sz="5400" dirty="0"/>
              <a:t>Soft-Logic RTL Development on Intel Agilex FPGA for Data Centre IPU Design</a:t>
            </a:r>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1076724" y="39150154"/>
            <a:ext cx="28298376" cy="2766174"/>
          </a:xfrm>
        </p:spPr>
        <p:txBody>
          <a:bodyPr/>
          <a:lstStyle/>
          <a:p>
            <a:pPr marL="457200" indent="-457200" algn="l">
              <a:buFont typeface="+mj-lt"/>
              <a:buAutoNum type="arabicPeriod"/>
            </a:pPr>
            <a:r>
              <a:rPr lang="en-US" sz="2400" b="0" u="none" dirty="0"/>
              <a:t>Synopsys, "Silicon Design &amp; Verification - Virtualizer," 2017. [Online]. Available: https://www.synopsys.com/verification/virtual-prototyping/virtualizer.html. [Accessed April 2023]</a:t>
            </a:r>
          </a:p>
          <a:p>
            <a:pPr marL="457200" indent="-457200" algn="l">
              <a:buFont typeface="+mj-lt"/>
              <a:buAutoNum type="arabicPeriod"/>
            </a:pPr>
            <a:r>
              <a:rPr lang="en-US" sz="2400" b="0" u="none" dirty="0"/>
              <a:t>A. P. a. J. C. T. Holmes, "SoC Development and Prototype with VDK," in 16th International Workshop on Microprocessor and SOC Test and Verification (MTV), Austin, Texas, 2015</a:t>
            </a:r>
          </a:p>
          <a:p>
            <a:pPr marL="457200" indent="-457200" algn="just">
              <a:buFont typeface="+mj-lt"/>
              <a:buAutoNum type="arabicPeriod"/>
            </a:pPr>
            <a:r>
              <a:rPr lang="en-US" sz="2400" b="0" u="none" dirty="0"/>
              <a:t>D. T. K. a. D. H. K. Vikrant Kapila, "Case-Study: Generating a Workload Model of the Chrome Browser from Android Execution Traces for Early Analysis of Power and Performance Trade-Offs," in Intel DTTC, 2017</a:t>
            </a:r>
          </a:p>
          <a:p>
            <a:pPr marL="457200" indent="-457200" algn="just">
              <a:buFont typeface="+mj-lt"/>
              <a:buAutoNum type="arabicPeriod"/>
            </a:pPr>
            <a:r>
              <a:rPr lang="en-US" sz="2400" b="0" u="none" dirty="0"/>
              <a:t>Google, "Google Cloud Platform," 2022. [Online]. Available: https://cloud.google.com. [Accessed April 2023]</a:t>
            </a:r>
          </a:p>
          <a:p>
            <a:pPr marL="457200" indent="-457200" algn="just">
              <a:buFont typeface="+mj-lt"/>
              <a:buAutoNum type="arabicPeriod"/>
            </a:pPr>
            <a:r>
              <a:rPr lang="en-US" sz="2400" b="0" u="none" dirty="0"/>
              <a:t>A. P. S. M. D. C. a. A. D. Daniel Firestone, "Azure Accelerate Networking: SmartNICs in in Microsoft Research," Microsoft, USA, 2018</a:t>
            </a:r>
          </a:p>
          <a:p>
            <a:pPr marL="457200" indent="-457200" algn="just">
              <a:buFont typeface="+mj-lt"/>
              <a:buAutoNum type="arabicPeriod"/>
            </a:pPr>
            <a:r>
              <a:rPr lang="en-US" sz="2400" b="0" u="none" dirty="0"/>
              <a:t>Microsoft, "Microsoft Azure," 2022. [Online]. Available: https://azure.microsoft.com. [Accessed April 2023]</a:t>
            </a:r>
          </a:p>
        </p:txBody>
      </p:sp>
      <p:sp>
        <p:nvSpPr>
          <p:cNvPr id="44" name="Text Placeholder 43"/>
          <p:cNvSpPr>
            <a:spLocks noGrp="1"/>
          </p:cNvSpPr>
          <p:nvPr>
            <p:ph type="body" sz="quarter" idx="156"/>
          </p:nvPr>
        </p:nvSpPr>
        <p:spPr/>
        <p:txBody>
          <a:bodyPr/>
          <a:lstStyle/>
          <a:p>
            <a:r>
              <a:rPr lang="nl-NL" dirty="0"/>
              <a:t>Results</a:t>
            </a:r>
            <a:endParaRPr lang="en-US" dirty="0"/>
          </a:p>
        </p:txBody>
      </p:sp>
      <p:sp>
        <p:nvSpPr>
          <p:cNvPr id="45" name="Text Placeholder 44"/>
          <p:cNvSpPr>
            <a:spLocks noGrp="1"/>
          </p:cNvSpPr>
          <p:nvPr>
            <p:ph type="body" sz="quarter" idx="157"/>
          </p:nvPr>
        </p:nvSpPr>
        <p:spPr/>
        <p:txBody>
          <a:bodyPr/>
          <a:lstStyle/>
          <a:p>
            <a:r>
              <a:rPr lang="nl-NL"/>
              <a:t>Conclusion</a:t>
            </a:r>
            <a:endParaRPr lang="en-US" dirty="0"/>
          </a:p>
        </p:txBody>
      </p:sp>
      <p:sp>
        <p:nvSpPr>
          <p:cNvPr id="272" name="Text Placeholder 271">
            <a:extLst>
              <a:ext uri="{FF2B5EF4-FFF2-40B4-BE49-F238E27FC236}">
                <a16:creationId xmlns:a16="http://schemas.microsoft.com/office/drawing/2014/main" id="{6C3BD757-8D37-46FE-8C88-AA7D76F0A593}"/>
              </a:ext>
            </a:extLst>
          </p:cNvPr>
          <p:cNvSpPr>
            <a:spLocks noGrp="1"/>
          </p:cNvSpPr>
          <p:nvPr>
            <p:ph type="body" sz="quarter" idx="158"/>
          </p:nvPr>
        </p:nvSpPr>
        <p:spPr>
          <a:xfrm>
            <a:off x="15347853" y="28698871"/>
            <a:ext cx="14289232" cy="7863386"/>
          </a:xfrm>
        </p:spPr>
        <p:txBody>
          <a:bodyPr/>
          <a:lstStyle/>
          <a:p>
            <a:pPr algn="just"/>
            <a:r>
              <a:rPr lang="en-US" dirty="0"/>
              <a:t>The paper presented a methodology and modeling framework that enables shift-left for soft-logic RTL development for Intel Agilex® FPGA devices.</a:t>
            </a:r>
          </a:p>
          <a:p>
            <a:pPr algn="just"/>
            <a:endParaRPr lang="en-US" dirty="0"/>
          </a:p>
          <a:p>
            <a:pPr algn="just"/>
            <a:r>
              <a:rPr lang="en-US" dirty="0"/>
              <a:t>The effectiveness of this approach is demonstrated by a SmartNIC case study to accelerate the soft logic RTL development by 6 months while the RTL development of FPGA device RTL was still under progress. The framework while enabling accelerated time to market for customer, enabled a close collaboration between Intel and customer to refine and optimize interaction between FPGA and customer soft logic.</a:t>
            </a:r>
          </a:p>
          <a:p>
            <a:pPr algn="just"/>
            <a:endParaRPr lang="en-US" dirty="0"/>
          </a:p>
          <a:p>
            <a:pPr algn="just"/>
            <a:r>
              <a:rPr lang="en-US" dirty="0"/>
              <a:t>It is important to highlight that 10+ major issues which we discovered early in design cycle were found very late in design cycle of similar previous generation devices leading to either delay in product or failure to realize certain functionality due to functional incorrectness. </a:t>
            </a:r>
          </a:p>
          <a:p>
            <a:pPr algn="just"/>
            <a:endParaRPr lang="en-US" dirty="0"/>
          </a:p>
          <a:p>
            <a:pPr algn="just"/>
            <a:r>
              <a:rPr lang="en-US" dirty="0"/>
              <a:t>Future work will focus on making use of the same model within design software like Quartus Prime to speed up functional simulation</a:t>
            </a:r>
          </a:p>
        </p:txBody>
      </p:sp>
      <p:sp>
        <p:nvSpPr>
          <p:cNvPr id="273" name="Text Placeholder 272">
            <a:extLst>
              <a:ext uri="{FF2B5EF4-FFF2-40B4-BE49-F238E27FC236}">
                <a16:creationId xmlns:a16="http://schemas.microsoft.com/office/drawing/2014/main" id="{9F90BCF8-4499-43C1-97BF-B600B9351390}"/>
              </a:ext>
            </a:extLst>
          </p:cNvPr>
          <p:cNvSpPr>
            <a:spLocks noGrp="1"/>
          </p:cNvSpPr>
          <p:nvPr>
            <p:ph type="body" sz="quarter" idx="159"/>
          </p:nvPr>
        </p:nvSpPr>
        <p:spPr>
          <a:xfrm>
            <a:off x="623691" y="28678155"/>
            <a:ext cx="14300387" cy="7432499"/>
          </a:xfrm>
        </p:spPr>
        <p:txBody>
          <a:bodyPr/>
          <a:lstStyle/>
          <a:p>
            <a:pPr marL="514350" indent="-514350" algn="just">
              <a:buFont typeface="Arial" panose="020B0604020202020204" pitchFamily="34" charset="0"/>
              <a:buChar char="•"/>
            </a:pPr>
            <a:r>
              <a:rPr lang="en-US" dirty="0"/>
              <a:t>The solution enabled a significant advancement in the customer's RTL development timeline, accelerating it by 6 months or more.</a:t>
            </a:r>
          </a:p>
          <a:p>
            <a:pPr marL="514350" indent="-514350" algn="just">
              <a:buFont typeface="Arial" panose="020B0604020202020204" pitchFamily="34" charset="0"/>
              <a:buChar char="•"/>
            </a:pPr>
            <a:endParaRPr lang="en-US" dirty="0"/>
          </a:p>
          <a:p>
            <a:pPr marL="514350" indent="-514350" algn="just">
              <a:buFont typeface="Arial" panose="020B0604020202020204" pitchFamily="34" charset="0"/>
              <a:buChar char="•"/>
            </a:pPr>
            <a:r>
              <a:rPr lang="en-US" dirty="0"/>
              <a:t>Uncovered over 10+ major functional issues with the command structures and interfaces used for these interactions 6+ months ahead of RTL availability of FPGA device. </a:t>
            </a:r>
          </a:p>
          <a:p>
            <a:pPr marL="514350" indent="-514350" algn="just">
              <a:buFont typeface="Arial" panose="020B0604020202020204" pitchFamily="34" charset="0"/>
              <a:buChar char="•"/>
            </a:pPr>
            <a:endParaRPr lang="en-US" dirty="0"/>
          </a:p>
          <a:p>
            <a:pPr marL="514350" indent="-514350" algn="just">
              <a:buFont typeface="Arial" panose="020B0604020202020204" pitchFamily="34" charset="0"/>
              <a:buChar char="•"/>
            </a:pPr>
            <a:r>
              <a:rPr lang="en-US" dirty="0"/>
              <a:t>Analyzed around 30 different networking and storage flows from customer with varying traffic characteristics such as packet size mix, traffic burst, traffic class, etc. which instilled confidence in the proposed hardened accelerator present within the FPGA.</a:t>
            </a:r>
          </a:p>
          <a:p>
            <a:pPr marL="514350" indent="-514350" algn="just">
              <a:buFont typeface="Arial" panose="020B0604020202020204" pitchFamily="34" charset="0"/>
              <a:buChar char="•"/>
            </a:pPr>
            <a:endParaRPr lang="en-US" dirty="0"/>
          </a:p>
          <a:p>
            <a:pPr marL="514350" indent="-514350" algn="just">
              <a:buFont typeface="Arial" panose="020B0604020202020204" pitchFamily="34" charset="0"/>
              <a:buChar char="•"/>
            </a:pPr>
            <a:r>
              <a:rPr lang="en-US"/>
              <a:t>Observed </a:t>
            </a:r>
            <a:r>
              <a:rPr lang="en-US" dirty="0"/>
              <a:t>that decoupling IPXACT from RTL level micro architecture into system level architecture would help further as the modeling activities starts much before RTL level micro architecture begins.</a:t>
            </a:r>
          </a:p>
        </p:txBody>
      </p: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4881206" y="38380734"/>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353328" y="6982712"/>
            <a:ext cx="14287682" cy="9845467"/>
          </a:xfrm>
        </p:spPr>
        <p:txBody>
          <a:bodyPr/>
          <a:lstStyle/>
          <a:p>
            <a:pPr marL="457200" indent="-457200" algn="just">
              <a:buFont typeface="Arial" panose="020B0604020202020204" pitchFamily="34" charset="0"/>
              <a:buChar char="•"/>
            </a:pPr>
            <a:r>
              <a:rPr lang="en-US" dirty="0"/>
              <a:t>A pre-RTL solution is proposed to address shift-left of FPGA soft-logic development for Intel® FPGA Agilex® customers. It enables parallel development of Intel FPGA based IPU and customer soft-logic.</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There are numerous industry and academia tools and technologies which enables shift-left for definition and optimization of System Architecture for power &amp; performance. They don’t address shift-left of FPGA soft-logic development for FPGA based data center solution.</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The methodology presented in this poster addresses the requirements by deploying SystemC based functionally accurate IPU models, SystemC-to-RTL transactors and reference Virtual Platform for Intel FPGA IPU. </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We have demonstrated applicability of methodology and modeling framework using a case study featuring design of next generation SmartNIC solution based on Intel IPU.</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Our proposed methodology is generic and can be applicable across heterogeneous architecture based FPGAs. </a:t>
            </a:r>
          </a:p>
          <a:p>
            <a:pPr algn="just"/>
            <a:endParaRPr lang="en-US" dirty="0"/>
          </a:p>
        </p:txBody>
      </p:sp>
      <p:pic>
        <p:nvPicPr>
          <p:cNvPr id="7" name="Picture 6">
            <a:extLst>
              <a:ext uri="{FF2B5EF4-FFF2-40B4-BE49-F238E27FC236}">
                <a16:creationId xmlns:a16="http://schemas.microsoft.com/office/drawing/2014/main" id="{329EB9E5-8E43-C652-CD73-880FDADB53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28540" y="17561782"/>
            <a:ext cx="9432131" cy="8217959"/>
          </a:xfrm>
          <a:prstGeom prst="rect">
            <a:avLst/>
          </a:prstGeom>
          <a:noFill/>
        </p:spPr>
      </p:pic>
      <p:pic>
        <p:nvPicPr>
          <p:cNvPr id="11" name="Picture 10">
            <a:extLst>
              <a:ext uri="{FF2B5EF4-FFF2-40B4-BE49-F238E27FC236}">
                <a16:creationId xmlns:a16="http://schemas.microsoft.com/office/drawing/2014/main" id="{8E69CE09-D87C-F980-BE19-E435FD2B393B}"/>
              </a:ext>
            </a:extLst>
          </p:cNvPr>
          <p:cNvPicPr>
            <a:picLocks noChangeAspect="1"/>
          </p:cNvPicPr>
          <p:nvPr/>
        </p:nvPicPr>
        <p:blipFill>
          <a:blip r:embed="rId4"/>
          <a:stretch>
            <a:fillRect/>
          </a:stretch>
        </p:blipFill>
        <p:spPr>
          <a:xfrm>
            <a:off x="19758976" y="25995429"/>
            <a:ext cx="5171258" cy="432506"/>
          </a:xfrm>
          <a:prstGeom prst="rect">
            <a:avLst/>
          </a:prstGeom>
        </p:spPr>
      </p:pic>
      <p:cxnSp>
        <p:nvCxnSpPr>
          <p:cNvPr id="2" name="Straight Connector 1">
            <a:extLst>
              <a:ext uri="{FF2B5EF4-FFF2-40B4-BE49-F238E27FC236}">
                <a16:creationId xmlns:a16="http://schemas.microsoft.com/office/drawing/2014/main" id="{7F608200-C760-C5CB-A79C-2C291A928D98}"/>
              </a:ext>
            </a:extLst>
          </p:cNvPr>
          <p:cNvCxnSpPr/>
          <p:nvPr/>
        </p:nvCxnSpPr>
        <p:spPr>
          <a:xfrm>
            <a:off x="15152175" y="1716118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33">
            <a:extLst>
              <a:ext uri="{FF2B5EF4-FFF2-40B4-BE49-F238E27FC236}">
                <a16:creationId xmlns:a16="http://schemas.microsoft.com/office/drawing/2014/main" id="{DAD25A2B-8A5A-02C3-9C72-F04E3C674961}"/>
              </a:ext>
            </a:extLst>
          </p:cNvPr>
          <p:cNvSpPr txBox="1">
            <a:spLocks/>
          </p:cNvSpPr>
          <p:nvPr/>
        </p:nvSpPr>
        <p:spPr>
          <a:xfrm>
            <a:off x="15286149" y="16967948"/>
            <a:ext cx="14291358"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en-US" dirty="0"/>
              <a:t>Diagram</a:t>
            </a:r>
          </a:p>
        </p:txBody>
      </p:sp>
      <p:pic>
        <p:nvPicPr>
          <p:cNvPr id="8" name="Picture 7">
            <a:extLst>
              <a:ext uri="{FF2B5EF4-FFF2-40B4-BE49-F238E27FC236}">
                <a16:creationId xmlns:a16="http://schemas.microsoft.com/office/drawing/2014/main" id="{CA5D513A-3693-491D-CCD0-C86FF69FB160}"/>
              </a:ext>
            </a:extLst>
          </p:cNvPr>
          <p:cNvPicPr/>
          <p:nvPr/>
        </p:nvPicPr>
        <p:blipFill>
          <a:blip r:embed="rId5"/>
          <a:stretch>
            <a:fillRect/>
          </a:stretch>
        </p:blipFill>
        <p:spPr>
          <a:xfrm>
            <a:off x="1522002" y="8457777"/>
            <a:ext cx="7714029" cy="4243934"/>
          </a:xfrm>
          <a:prstGeom prst="rect">
            <a:avLst/>
          </a:prstGeom>
        </p:spPr>
      </p:pic>
      <p:sp>
        <p:nvSpPr>
          <p:cNvPr id="10" name="Text Placeholder 266">
            <a:extLst>
              <a:ext uri="{FF2B5EF4-FFF2-40B4-BE49-F238E27FC236}">
                <a16:creationId xmlns:a16="http://schemas.microsoft.com/office/drawing/2014/main" id="{539F0F89-178B-05E5-E8F7-3E30AA34A525}"/>
              </a:ext>
            </a:extLst>
          </p:cNvPr>
          <p:cNvSpPr txBox="1">
            <a:spLocks/>
          </p:cNvSpPr>
          <p:nvPr/>
        </p:nvSpPr>
        <p:spPr>
          <a:xfrm>
            <a:off x="668529" y="12972271"/>
            <a:ext cx="14145227" cy="3726869"/>
          </a:xfrm>
          <a:prstGeom prst="rect">
            <a:avLst/>
          </a:prstGeom>
        </p:spPr>
        <p:txBody>
          <a:bodyPr wrap="square" lIns="223877" tIns="223877" rIns="223877" bIns="223877">
            <a:spAutoFit/>
          </a:bodyPr>
          <a:lstStyle>
            <a:lvl1pPr marL="0" indent="0" algn="l" defTabSz="4297363" rtl="0" eaLnBrk="0" fontAlgn="base" hangingPunct="0">
              <a:spcBef>
                <a:spcPct val="20000"/>
              </a:spcBef>
              <a:spcAft>
                <a:spcPct val="0"/>
              </a:spcAft>
              <a:buFont typeface="Arial" charset="0"/>
              <a:buNone/>
              <a:defRPr sz="2800" kern="1200">
                <a:solidFill>
                  <a:schemeClr val="accent5">
                    <a:lumMod val="50000"/>
                  </a:schemeClr>
                </a:solidFill>
                <a:latin typeface="Trebuchet MS" pitchFamily="34" charset="0"/>
                <a:ea typeface="+mn-ea"/>
                <a:cs typeface="+mn-cs"/>
              </a:defRPr>
            </a:lvl1pPr>
            <a:lvl2pPr marL="1455191" indent="-55968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2pPr>
            <a:lvl3pPr marL="2014879" indent="-55968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3pPr>
            <a:lvl4pPr marL="2630537" indent="-615658"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4pPr>
            <a:lvl5pPr marL="3078288" indent="-447751" algn="l" defTabSz="4297363" rtl="0" eaLnBrk="0" fontAlgn="base" hangingPunct="0">
              <a:spcBef>
                <a:spcPct val="20000"/>
              </a:spcBef>
              <a:spcAft>
                <a:spcPct val="0"/>
              </a:spcAft>
              <a:buFont typeface="Arial"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dirty="0"/>
              <a:t>Intel introduced Data Center scale FPGA based Infrastructure Processing Unit(IPU) based on heterogeneous architecture that includes various hardened blocks such as embedded SRAMs, NOC, transceivers, accelerators etc.</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dirty="0"/>
              <a:t>Significant challenge in parallel co-design &amp; development of Intel heterogeneous FPGA based IPU and customer soft-logic workload to be mapped on FPGA.</a:t>
            </a:r>
          </a:p>
          <a:p>
            <a:pPr algn="just"/>
            <a:endParaRPr lang="en-US" dirty="0"/>
          </a:p>
        </p:txBody>
      </p:sp>
      <p:pic>
        <p:nvPicPr>
          <p:cNvPr id="12" name="Picture 11">
            <a:extLst>
              <a:ext uri="{FF2B5EF4-FFF2-40B4-BE49-F238E27FC236}">
                <a16:creationId xmlns:a16="http://schemas.microsoft.com/office/drawing/2014/main" id="{6EA85354-DA37-C981-B6B6-750818FC1805}"/>
              </a:ext>
            </a:extLst>
          </p:cNvPr>
          <p:cNvPicPr/>
          <p:nvPr/>
        </p:nvPicPr>
        <p:blipFill rotWithShape="1">
          <a:blip r:embed="rId6">
            <a:extLst>
              <a:ext uri="{28A0092B-C50C-407E-A947-70E740481C1C}">
                <a14:useLocalDpi xmlns:a14="http://schemas.microsoft.com/office/drawing/2010/main" val="0"/>
              </a:ext>
            </a:extLst>
          </a:blip>
          <a:srcRect r="58328"/>
          <a:stretch/>
        </p:blipFill>
        <p:spPr>
          <a:xfrm>
            <a:off x="9559569" y="8473877"/>
            <a:ext cx="4856086" cy="424393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936</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2023-07-28T15:50:31Z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