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Lst>
  <p:notesMasterIdLst>
    <p:notesMasterId r:id="rId3"/>
  </p:notesMasterIdLst>
  <p:handoutMasterIdLst>
    <p:handoutMasterId r:id="rId4"/>
  </p:handoutMasterIdLst>
  <p:sldIdLst>
    <p:sldId id="257" r:id="rId2"/>
  </p:sldIdLst>
  <p:sldSz cx="30275213" cy="42803763"/>
  <p:notesSz cx="6858000" cy="9144000"/>
  <p:custDataLst>
    <p:tags r:id="rId5"/>
  </p:custDataLst>
  <p:defaultTextStyle>
    <a:defPPr>
      <a:defRPr lang="en-US"/>
    </a:defPPr>
    <a:lvl1pPr algn="l" defTabSz="4297363" rtl="0" fontAlgn="base">
      <a:spcBef>
        <a:spcPct val="0"/>
      </a:spcBef>
      <a:spcAft>
        <a:spcPct val="0"/>
      </a:spcAft>
      <a:defRPr sz="8500" kern="1200">
        <a:solidFill>
          <a:schemeClr val="tx1"/>
        </a:solidFill>
        <a:latin typeface="Arial" charset="0"/>
        <a:ea typeface="+mn-ea"/>
        <a:cs typeface="Arial" charset="0"/>
      </a:defRPr>
    </a:lvl1pPr>
    <a:lvl2pPr marL="2147888" indent="-1690688" algn="l" defTabSz="4297363" rtl="0" fontAlgn="base">
      <a:spcBef>
        <a:spcPct val="0"/>
      </a:spcBef>
      <a:spcAft>
        <a:spcPct val="0"/>
      </a:spcAft>
      <a:defRPr sz="8500" kern="1200">
        <a:solidFill>
          <a:schemeClr val="tx1"/>
        </a:solidFill>
        <a:latin typeface="Arial" charset="0"/>
        <a:ea typeface="+mn-ea"/>
        <a:cs typeface="Arial" charset="0"/>
      </a:defRPr>
    </a:lvl2pPr>
    <a:lvl3pPr marL="4297363" indent="-3382963" algn="l" defTabSz="4297363" rtl="0" fontAlgn="base">
      <a:spcBef>
        <a:spcPct val="0"/>
      </a:spcBef>
      <a:spcAft>
        <a:spcPct val="0"/>
      </a:spcAft>
      <a:defRPr sz="8500" kern="1200">
        <a:solidFill>
          <a:schemeClr val="tx1"/>
        </a:solidFill>
        <a:latin typeface="Arial" charset="0"/>
        <a:ea typeface="+mn-ea"/>
        <a:cs typeface="Arial" charset="0"/>
      </a:defRPr>
    </a:lvl3pPr>
    <a:lvl4pPr marL="6446838" indent="-5075238" algn="l" defTabSz="4297363" rtl="0" fontAlgn="base">
      <a:spcBef>
        <a:spcPct val="0"/>
      </a:spcBef>
      <a:spcAft>
        <a:spcPct val="0"/>
      </a:spcAft>
      <a:defRPr sz="8500" kern="1200">
        <a:solidFill>
          <a:schemeClr val="tx1"/>
        </a:solidFill>
        <a:latin typeface="Arial" charset="0"/>
        <a:ea typeface="+mn-ea"/>
        <a:cs typeface="Arial" charset="0"/>
      </a:defRPr>
    </a:lvl4pPr>
    <a:lvl5pPr marL="8596313" indent="-6767513" algn="l" defTabSz="4297363" rtl="0" fontAlgn="base">
      <a:spcBef>
        <a:spcPct val="0"/>
      </a:spcBef>
      <a:spcAft>
        <a:spcPct val="0"/>
      </a:spcAft>
      <a:defRPr sz="8500" kern="1200">
        <a:solidFill>
          <a:schemeClr val="tx1"/>
        </a:solidFill>
        <a:latin typeface="Arial" charset="0"/>
        <a:ea typeface="+mn-ea"/>
        <a:cs typeface="Arial" charset="0"/>
      </a:defRPr>
    </a:lvl5pPr>
    <a:lvl6pPr marL="2286000" algn="l" defTabSz="914400" rtl="0" eaLnBrk="1" latinLnBrk="0" hangingPunct="1">
      <a:defRPr sz="8500" kern="1200">
        <a:solidFill>
          <a:schemeClr val="tx1"/>
        </a:solidFill>
        <a:latin typeface="Arial" charset="0"/>
        <a:ea typeface="+mn-ea"/>
        <a:cs typeface="Arial" charset="0"/>
      </a:defRPr>
    </a:lvl6pPr>
    <a:lvl7pPr marL="2743200" algn="l" defTabSz="914400" rtl="0" eaLnBrk="1" latinLnBrk="0" hangingPunct="1">
      <a:defRPr sz="8500" kern="1200">
        <a:solidFill>
          <a:schemeClr val="tx1"/>
        </a:solidFill>
        <a:latin typeface="Arial" charset="0"/>
        <a:ea typeface="+mn-ea"/>
        <a:cs typeface="Arial" charset="0"/>
      </a:defRPr>
    </a:lvl7pPr>
    <a:lvl8pPr marL="3200400" algn="l" defTabSz="914400" rtl="0" eaLnBrk="1" latinLnBrk="0" hangingPunct="1">
      <a:defRPr sz="8500" kern="1200">
        <a:solidFill>
          <a:schemeClr val="tx1"/>
        </a:solidFill>
        <a:latin typeface="Arial" charset="0"/>
        <a:ea typeface="+mn-ea"/>
        <a:cs typeface="Arial" charset="0"/>
      </a:defRPr>
    </a:lvl8pPr>
    <a:lvl9pPr marL="3657600" algn="l" defTabSz="914400" rtl="0" eaLnBrk="1" latinLnBrk="0" hangingPunct="1">
      <a:defRPr sz="85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316">
          <p15:clr>
            <a:srgbClr val="A4A3A4"/>
          </p15:clr>
        </p15:guide>
        <p15:guide id="2" orient="horz" pos="375">
          <p15:clr>
            <a:srgbClr val="A4A3A4"/>
          </p15:clr>
        </p15:guide>
        <p15:guide id="3" orient="horz" pos="26214">
          <p15:clr>
            <a:srgbClr val="A4A3A4"/>
          </p15:clr>
        </p15:guide>
        <p15:guide id="4" orient="horz">
          <p15:clr>
            <a:srgbClr val="A4A3A4"/>
          </p15:clr>
        </p15:guide>
        <p15:guide id="5" pos="401">
          <p15:clr>
            <a:srgbClr val="A4A3A4"/>
          </p15:clr>
        </p15:guide>
        <p15:guide id="6" pos="186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07" autoAdjust="0"/>
    <p:restoredTop sz="96357" autoAdjust="0"/>
  </p:normalViewPr>
  <p:slideViewPr>
    <p:cSldViewPr snapToGrid="0" snapToObjects="1">
      <p:cViewPr>
        <p:scale>
          <a:sx n="50" d="100"/>
          <a:sy n="50" d="100"/>
        </p:scale>
        <p:origin x="-2100" y="-7302"/>
      </p:cViewPr>
      <p:guideLst>
        <p:guide orient="horz" pos="43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4" d="100"/>
          <a:sy n="84" d="100"/>
        </p:scale>
        <p:origin x="297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D6170067-98EE-4310-A749-221E75E39299}" type="datetimeFigureOut">
              <a:rPr lang="en-US"/>
              <a:pPr>
                <a:defRPr/>
              </a:pPr>
              <a:t>7/8/2023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F6B84B4C-35E0-4AD2-9D33-E2060ADD54DA}" type="slidenum">
              <a:rPr lang="en-US"/>
              <a:pPr>
                <a:defRPr/>
              </a:pPr>
              <a:t>‹#›</a:t>
            </a:fld>
            <a:endParaRPr lang="en-US" dirty="0"/>
          </a:p>
        </p:txBody>
      </p:sp>
    </p:spTree>
    <p:extLst>
      <p:ext uri="{BB962C8B-B14F-4D97-AF65-F5344CB8AC3E}">
        <p14:creationId xmlns:p14="http://schemas.microsoft.com/office/powerpoint/2010/main" val="1963105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263F9517-E024-4653-9649-815534AB44D7}" type="datetimeFigureOut">
              <a:rPr lang="en-US"/>
              <a:pPr>
                <a:defRPr/>
              </a:pPr>
              <a:t>7/8/2023</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0429B01F-019F-470C-80F6-928133E3A9D0}" type="slidenum">
              <a:rPr lang="en-US"/>
              <a:pPr>
                <a:defRPr/>
              </a:pPr>
              <a:t>‹#›</a:t>
            </a:fld>
            <a:endParaRPr lang="en-US" dirty="0"/>
          </a:p>
        </p:txBody>
      </p:sp>
    </p:spTree>
    <p:extLst>
      <p:ext uri="{BB962C8B-B14F-4D97-AF65-F5344CB8AC3E}">
        <p14:creationId xmlns:p14="http://schemas.microsoft.com/office/powerpoint/2010/main" val="3566461786"/>
      </p:ext>
    </p:extLst>
  </p:cSld>
  <p:clrMap bg1="lt1" tx1="dk1" bg2="lt2" tx2="dk2" accent1="accent1" accent2="accent2" accent3="accent3" accent4="accent4" accent5="accent5" accent6="accent6" hlink="hlink" folHlink="folHlink"/>
  <p:notesStyle>
    <a:lvl1pPr algn="l" defTabSz="4297363" rtl="0" eaLnBrk="0" fontAlgn="base" hangingPunct="0">
      <a:spcBef>
        <a:spcPct val="30000"/>
      </a:spcBef>
      <a:spcAft>
        <a:spcPct val="0"/>
      </a:spcAft>
      <a:defRPr sz="5800" kern="1200">
        <a:solidFill>
          <a:schemeClr val="tx1"/>
        </a:solidFill>
        <a:latin typeface="+mn-lt"/>
        <a:ea typeface="+mn-ea"/>
        <a:cs typeface="+mn-cs"/>
      </a:defRPr>
    </a:lvl1pPr>
    <a:lvl2pPr marL="2147888" algn="l" defTabSz="4297363" rtl="0" eaLnBrk="0" fontAlgn="base" hangingPunct="0">
      <a:spcBef>
        <a:spcPct val="30000"/>
      </a:spcBef>
      <a:spcAft>
        <a:spcPct val="0"/>
      </a:spcAft>
      <a:defRPr sz="5800" kern="1200">
        <a:solidFill>
          <a:schemeClr val="tx1"/>
        </a:solidFill>
        <a:latin typeface="+mn-lt"/>
        <a:ea typeface="+mn-ea"/>
        <a:cs typeface="+mn-cs"/>
      </a:defRPr>
    </a:lvl2pPr>
    <a:lvl3pPr marL="4297363" algn="l" defTabSz="4297363" rtl="0" eaLnBrk="0" fontAlgn="base" hangingPunct="0">
      <a:spcBef>
        <a:spcPct val="30000"/>
      </a:spcBef>
      <a:spcAft>
        <a:spcPct val="0"/>
      </a:spcAft>
      <a:defRPr sz="5800" kern="1200">
        <a:solidFill>
          <a:schemeClr val="tx1"/>
        </a:solidFill>
        <a:latin typeface="+mn-lt"/>
        <a:ea typeface="+mn-ea"/>
        <a:cs typeface="+mn-cs"/>
      </a:defRPr>
    </a:lvl3pPr>
    <a:lvl4pPr marL="6446838" algn="l" defTabSz="4297363" rtl="0" eaLnBrk="0" fontAlgn="base" hangingPunct="0">
      <a:spcBef>
        <a:spcPct val="30000"/>
      </a:spcBef>
      <a:spcAft>
        <a:spcPct val="0"/>
      </a:spcAft>
      <a:defRPr sz="5800" kern="1200">
        <a:solidFill>
          <a:schemeClr val="tx1"/>
        </a:solidFill>
        <a:latin typeface="+mn-lt"/>
        <a:ea typeface="+mn-ea"/>
        <a:cs typeface="+mn-cs"/>
      </a:defRPr>
    </a:lvl4pPr>
    <a:lvl5pPr marL="8596313" algn="l" defTabSz="4297363" rtl="0" eaLnBrk="0" fontAlgn="base" hangingPunct="0">
      <a:spcBef>
        <a:spcPct val="30000"/>
      </a:spcBef>
      <a:spcAft>
        <a:spcPct val="0"/>
      </a:spcAft>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8500">
                <a:solidFill>
                  <a:schemeClr val="tx1"/>
                </a:solidFill>
                <a:latin typeface="Calibri" pitchFamily="34" charset="0"/>
              </a:defRPr>
            </a:lvl1pPr>
            <a:lvl2pPr marL="742950" indent="-285750">
              <a:defRPr sz="8500">
                <a:solidFill>
                  <a:schemeClr val="tx1"/>
                </a:solidFill>
                <a:latin typeface="Calibri" pitchFamily="34" charset="0"/>
              </a:defRPr>
            </a:lvl2pPr>
            <a:lvl3pPr marL="1143000" indent="-228600">
              <a:defRPr sz="8500">
                <a:solidFill>
                  <a:schemeClr val="tx1"/>
                </a:solidFill>
                <a:latin typeface="Calibri" pitchFamily="34" charset="0"/>
              </a:defRPr>
            </a:lvl3pPr>
            <a:lvl4pPr marL="1600200" indent="-228600">
              <a:defRPr sz="8500">
                <a:solidFill>
                  <a:schemeClr val="tx1"/>
                </a:solidFill>
                <a:latin typeface="Calibri" pitchFamily="34" charset="0"/>
              </a:defRPr>
            </a:lvl4pPr>
            <a:lvl5pPr marL="2057400" indent="-228600">
              <a:defRPr sz="8500">
                <a:solidFill>
                  <a:schemeClr val="tx1"/>
                </a:solidFill>
                <a:latin typeface="Calibri" pitchFamily="34" charset="0"/>
              </a:defRPr>
            </a:lvl5pPr>
            <a:lvl6pPr marL="2514600" indent="-228600" defTabSz="4297363" fontAlgn="base">
              <a:spcBef>
                <a:spcPct val="0"/>
              </a:spcBef>
              <a:spcAft>
                <a:spcPct val="0"/>
              </a:spcAft>
              <a:defRPr sz="8500">
                <a:solidFill>
                  <a:schemeClr val="tx1"/>
                </a:solidFill>
                <a:latin typeface="Calibri" pitchFamily="34" charset="0"/>
              </a:defRPr>
            </a:lvl6pPr>
            <a:lvl7pPr marL="2971800" indent="-228600" defTabSz="4297363" fontAlgn="base">
              <a:spcBef>
                <a:spcPct val="0"/>
              </a:spcBef>
              <a:spcAft>
                <a:spcPct val="0"/>
              </a:spcAft>
              <a:defRPr sz="8500">
                <a:solidFill>
                  <a:schemeClr val="tx1"/>
                </a:solidFill>
                <a:latin typeface="Calibri" pitchFamily="34" charset="0"/>
              </a:defRPr>
            </a:lvl7pPr>
            <a:lvl8pPr marL="3429000" indent="-228600" defTabSz="4297363" fontAlgn="base">
              <a:spcBef>
                <a:spcPct val="0"/>
              </a:spcBef>
              <a:spcAft>
                <a:spcPct val="0"/>
              </a:spcAft>
              <a:defRPr sz="8500">
                <a:solidFill>
                  <a:schemeClr val="tx1"/>
                </a:solidFill>
                <a:latin typeface="Calibri" pitchFamily="34" charset="0"/>
              </a:defRPr>
            </a:lvl8pPr>
            <a:lvl9pPr marL="3886200" indent="-228600" defTabSz="4297363" fontAlgn="base">
              <a:spcBef>
                <a:spcPct val="0"/>
              </a:spcBef>
              <a:spcAft>
                <a:spcPct val="0"/>
              </a:spcAft>
              <a:defRPr sz="8500">
                <a:solidFill>
                  <a:schemeClr val="tx1"/>
                </a:solidFill>
                <a:latin typeface="Calibri" pitchFamily="34" charset="0"/>
              </a:defRPr>
            </a:lvl9pPr>
          </a:lstStyle>
          <a:p>
            <a:pPr defTabSz="4297363" fontAlgn="base">
              <a:spcBef>
                <a:spcPct val="0"/>
              </a:spcBef>
              <a:spcAft>
                <a:spcPct val="0"/>
              </a:spcAft>
              <a:defRPr/>
            </a:pPr>
            <a:fld id="{FB55ECB4-2EF4-4FE8-8A50-D540F2DE8C72}" type="slidenum">
              <a:rPr lang="en-US" altLang="en-US" sz="1200" smtClean="0"/>
              <a:pPr defTabSz="4297363" fontAlgn="base">
                <a:spcBef>
                  <a:spcPct val="0"/>
                </a:spcBef>
                <a:spcAft>
                  <a:spcPct val="0"/>
                </a:spcAft>
                <a:defRPr/>
              </a:pPr>
              <a:t>1</a:t>
            </a:fld>
            <a:endParaRPr lang="en-US"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18" name="Rectangle 8"/>
          <p:cNvSpPr>
            <a:spLocks noChangeArrowheads="1"/>
          </p:cNvSpPr>
          <p:nvPr userDrawn="1"/>
        </p:nvSpPr>
        <p:spPr bwMode="auto">
          <a:xfrm>
            <a:off x="11668125" y="41965563"/>
            <a:ext cx="6354763" cy="692150"/>
          </a:xfrm>
          <a:prstGeom prst="rect">
            <a:avLst/>
          </a:prstGeom>
          <a:noFill/>
          <a:ln w="9525">
            <a:noFill/>
            <a:miter lim="800000"/>
            <a:headEnd/>
            <a:tailEnd/>
          </a:ln>
        </p:spPr>
        <p:txBody>
          <a:bodyPr wrap="none">
            <a:spAutoFit/>
          </a:bodyPr>
          <a:lstStyle/>
          <a:p>
            <a:r>
              <a:rPr lang="en-US" altLang="en-US" sz="3900" b="1" dirty="0">
                <a:solidFill>
                  <a:srgbClr val="2C3F71"/>
                </a:solidFill>
                <a:latin typeface="Calibri" pitchFamily="34" charset="0"/>
              </a:rPr>
              <a:t>© Accellera Systems Initiative</a:t>
            </a:r>
          </a:p>
        </p:txBody>
      </p:sp>
      <p:sp>
        <p:nvSpPr>
          <p:cNvPr id="4" name="Text Placeholder 3"/>
          <p:cNvSpPr>
            <a:spLocks noGrp="1"/>
          </p:cNvSpPr>
          <p:nvPr>
            <p:ph type="body" sz="quarter" idx="10"/>
          </p:nvPr>
        </p:nvSpPr>
        <p:spPr>
          <a:xfrm>
            <a:off x="623691" y="6925562"/>
            <a:ext cx="14299153"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6" name="Text Placeholder 5"/>
          <p:cNvSpPr>
            <a:spLocks noGrp="1"/>
          </p:cNvSpPr>
          <p:nvPr>
            <p:ph type="body" sz="quarter" idx="11"/>
          </p:nvPr>
        </p:nvSpPr>
        <p:spPr>
          <a:xfrm>
            <a:off x="636213" y="6186636"/>
            <a:ext cx="1428786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0" name="Text Placeholder 5"/>
          <p:cNvSpPr>
            <a:spLocks noGrp="1"/>
          </p:cNvSpPr>
          <p:nvPr>
            <p:ph type="body" sz="quarter" idx="20"/>
          </p:nvPr>
        </p:nvSpPr>
        <p:spPr>
          <a:xfrm>
            <a:off x="636211" y="16986998"/>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5" name="Text Placeholder 5"/>
          <p:cNvSpPr>
            <a:spLocks noGrp="1"/>
          </p:cNvSpPr>
          <p:nvPr>
            <p:ph type="body" sz="quarter" idx="25"/>
          </p:nvPr>
        </p:nvSpPr>
        <p:spPr>
          <a:xfrm>
            <a:off x="15353328" y="6186636"/>
            <a:ext cx="14287682"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6" name="Text Placeholder 3"/>
          <p:cNvSpPr>
            <a:spLocks noGrp="1"/>
          </p:cNvSpPr>
          <p:nvPr>
            <p:ph type="body" sz="quarter" idx="26"/>
          </p:nvPr>
        </p:nvSpPr>
        <p:spPr>
          <a:xfrm>
            <a:off x="15353328" y="6925562"/>
            <a:ext cx="1428768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27" name="Text Placeholder 5"/>
          <p:cNvSpPr>
            <a:spLocks noGrp="1"/>
          </p:cNvSpPr>
          <p:nvPr>
            <p:ph type="body" sz="quarter" idx="27"/>
          </p:nvPr>
        </p:nvSpPr>
        <p:spPr>
          <a:xfrm>
            <a:off x="15353329" y="17009575"/>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8" name="Text Placeholder 3"/>
          <p:cNvSpPr>
            <a:spLocks noGrp="1"/>
          </p:cNvSpPr>
          <p:nvPr>
            <p:ph type="body" sz="quarter" idx="28"/>
          </p:nvPr>
        </p:nvSpPr>
        <p:spPr>
          <a:xfrm>
            <a:off x="15347853" y="17802858"/>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60" name="Text Placeholder 3"/>
          <p:cNvSpPr>
            <a:spLocks noGrp="1"/>
          </p:cNvSpPr>
          <p:nvPr>
            <p:ph type="body" sz="quarter" idx="96"/>
          </p:nvPr>
        </p:nvSpPr>
        <p:spPr>
          <a:xfrm>
            <a:off x="623691" y="17782142"/>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76" name="Text Placeholder 76"/>
          <p:cNvSpPr>
            <a:spLocks noGrp="1"/>
          </p:cNvSpPr>
          <p:nvPr>
            <p:ph type="body" sz="quarter" idx="150"/>
          </p:nvPr>
        </p:nvSpPr>
        <p:spPr>
          <a:xfrm>
            <a:off x="7235743" y="4403558"/>
            <a:ext cx="15156028" cy="795708"/>
          </a:xfrm>
          <a:prstGeom prst="rect">
            <a:avLst/>
          </a:prstGeom>
        </p:spPr>
        <p:txBody>
          <a:bodyPr lIns="77349" tIns="38675" rIns="77349" bIns="38675">
            <a:normAutofit/>
          </a:bodyPr>
          <a:lstStyle>
            <a:lvl1pPr marL="0" indent="0" algn="ctr">
              <a:buFontTx/>
              <a:buNone/>
              <a:defRPr sz="44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79" name="Text Placeholder 76"/>
          <p:cNvSpPr>
            <a:spLocks noGrp="1"/>
          </p:cNvSpPr>
          <p:nvPr>
            <p:ph type="body" sz="quarter" idx="151"/>
          </p:nvPr>
        </p:nvSpPr>
        <p:spPr>
          <a:xfrm>
            <a:off x="7235743" y="3266282"/>
            <a:ext cx="15156028" cy="1060492"/>
          </a:xfrm>
          <a:prstGeom prst="rect">
            <a:avLst/>
          </a:prstGeom>
        </p:spPr>
        <p:txBody>
          <a:bodyPr lIns="77349" tIns="38675" rIns="77349" bIns="38675" anchor="t" anchorCtr="1">
            <a:noAutofit/>
          </a:bodyPr>
          <a:lstStyle>
            <a:lvl1pPr marL="0" indent="0" algn="ctr">
              <a:buFontTx/>
              <a:buNone/>
              <a:defRPr sz="60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80" name="Text Placeholder 76"/>
          <p:cNvSpPr>
            <a:spLocks noGrp="1"/>
          </p:cNvSpPr>
          <p:nvPr>
            <p:ph type="body" sz="quarter" idx="153"/>
          </p:nvPr>
        </p:nvSpPr>
        <p:spPr>
          <a:xfrm>
            <a:off x="7235743" y="758465"/>
            <a:ext cx="15156028" cy="2507817"/>
          </a:xfrm>
          <a:prstGeom prst="rect">
            <a:avLst/>
          </a:prstGeom>
        </p:spPr>
        <p:txBody>
          <a:bodyPr lIns="77349" tIns="38675" rIns="77349" bIns="38675" anchor="ctr" anchorCtr="1">
            <a:normAutofit/>
          </a:bodyPr>
          <a:lstStyle>
            <a:lvl1pPr marL="0" indent="0" algn="ctr">
              <a:lnSpc>
                <a:spcPts val="9000"/>
              </a:lnSpc>
              <a:spcBef>
                <a:spcPts val="0"/>
              </a:spcBef>
              <a:buFontTx/>
              <a:buNone/>
              <a:defRPr sz="9800" baseline="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19" name="Text Placeholder 5"/>
          <p:cNvSpPr>
            <a:spLocks noGrp="1"/>
          </p:cNvSpPr>
          <p:nvPr>
            <p:ph type="body" sz="quarter" idx="154"/>
          </p:nvPr>
        </p:nvSpPr>
        <p:spPr>
          <a:xfrm>
            <a:off x="7975668" y="38623192"/>
            <a:ext cx="14276605" cy="1381180"/>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4" name="Text Placeholder 5"/>
          <p:cNvSpPr>
            <a:spLocks noGrp="1"/>
          </p:cNvSpPr>
          <p:nvPr>
            <p:ph type="body" sz="quarter" idx="156"/>
          </p:nvPr>
        </p:nvSpPr>
        <p:spPr>
          <a:xfrm>
            <a:off x="636211" y="27883011"/>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31" name="Text Placeholder 5"/>
          <p:cNvSpPr>
            <a:spLocks noGrp="1"/>
          </p:cNvSpPr>
          <p:nvPr>
            <p:ph type="body" sz="quarter" idx="157"/>
          </p:nvPr>
        </p:nvSpPr>
        <p:spPr>
          <a:xfrm>
            <a:off x="15353329" y="27905588"/>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32" name="Text Placeholder 3"/>
          <p:cNvSpPr>
            <a:spLocks noGrp="1"/>
          </p:cNvSpPr>
          <p:nvPr>
            <p:ph type="body" sz="quarter" idx="158"/>
          </p:nvPr>
        </p:nvSpPr>
        <p:spPr>
          <a:xfrm>
            <a:off x="15347853" y="28698871"/>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33" name="Text Placeholder 3"/>
          <p:cNvSpPr>
            <a:spLocks noGrp="1"/>
          </p:cNvSpPr>
          <p:nvPr>
            <p:ph type="body" sz="quarter" idx="159"/>
          </p:nvPr>
        </p:nvSpPr>
        <p:spPr>
          <a:xfrm>
            <a:off x="623691" y="28678155"/>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Tree>
  </p:cSld>
  <p:clrMapOvr>
    <a:masterClrMapping/>
  </p:clrMapOvr>
  <p:extLst>
    <p:ext uri="{DCECCB84-F9BA-43D5-87BE-67443E8EF086}">
      <p15:sldGuideLst xmlns:p15="http://schemas.microsoft.com/office/powerpoint/2012/main">
        <p15:guide id="1" orient="horz" pos="13481" userDrawn="1">
          <p15:clr>
            <a:srgbClr val="FBAE40"/>
          </p15:clr>
        </p15:guide>
        <p15:guide id="2" pos="9535"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75000"/>
              </a:schemeClr>
            </a:gs>
            <a:gs pos="50000">
              <a:schemeClr val="accent5">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1026" name="Rectangle 33"/>
          <p:cNvSpPr>
            <a:spLocks noChangeArrowheads="1"/>
          </p:cNvSpPr>
          <p:nvPr/>
        </p:nvSpPr>
        <p:spPr bwMode="auto">
          <a:xfrm>
            <a:off x="635000" y="601503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27" name="Rectangle 33"/>
          <p:cNvSpPr>
            <a:spLocks noChangeArrowheads="1"/>
          </p:cNvSpPr>
          <p:nvPr userDrawn="1"/>
        </p:nvSpPr>
        <p:spPr bwMode="auto">
          <a:xfrm>
            <a:off x="635000" y="600075"/>
            <a:ext cx="29005213" cy="4789488"/>
          </a:xfrm>
          <a:prstGeom prst="roundRect">
            <a:avLst>
              <a:gd name="adj" fmla="val 3537"/>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28" name="Rectangle 33"/>
          <p:cNvSpPr>
            <a:spLocks noChangeArrowheads="1"/>
          </p:cNvSpPr>
          <p:nvPr userDrawn="1"/>
        </p:nvSpPr>
        <p:spPr bwMode="auto">
          <a:xfrm>
            <a:off x="635000" y="38458775"/>
            <a:ext cx="29005213" cy="3530600"/>
          </a:xfrm>
          <a:prstGeom prst="roundRect">
            <a:avLst>
              <a:gd name="adj" fmla="val 5694"/>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pic>
        <p:nvPicPr>
          <p:cNvPr id="1029" name="Picture 13" descr="accellera-logo-poster.png"/>
          <p:cNvPicPr>
            <a:picLocks noChangeAspect="1"/>
          </p:cNvPicPr>
          <p:nvPr userDrawn="1"/>
        </p:nvPicPr>
        <p:blipFill>
          <a:blip r:embed="rId3" cstate="print"/>
          <a:srcRect/>
          <a:stretch>
            <a:fillRect/>
          </a:stretch>
        </p:blipFill>
        <p:spPr bwMode="auto">
          <a:xfrm>
            <a:off x="1006158" y="1645761"/>
            <a:ext cx="5529262" cy="3063875"/>
          </a:xfrm>
          <a:prstGeom prst="rect">
            <a:avLst/>
          </a:prstGeom>
          <a:noFill/>
          <a:ln w="9525">
            <a:noFill/>
            <a:miter lim="800000"/>
            <a:headEnd/>
            <a:tailEnd/>
          </a:ln>
        </p:spPr>
      </p:pic>
      <p:sp>
        <p:nvSpPr>
          <p:cNvPr id="1030" name="Rectangle 33"/>
          <p:cNvSpPr>
            <a:spLocks noChangeArrowheads="1"/>
          </p:cNvSpPr>
          <p:nvPr userDrawn="1"/>
        </p:nvSpPr>
        <p:spPr bwMode="auto">
          <a:xfrm>
            <a:off x="635000" y="1681638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31" name="Rectangle 33"/>
          <p:cNvSpPr>
            <a:spLocks noChangeArrowheads="1"/>
          </p:cNvSpPr>
          <p:nvPr userDrawn="1"/>
        </p:nvSpPr>
        <p:spPr bwMode="auto">
          <a:xfrm>
            <a:off x="635000" y="27611388"/>
            <a:ext cx="29005213" cy="10221912"/>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pic>
        <p:nvPicPr>
          <p:cNvPr id="3" name="Picture 2" descr="Logo&#10;&#10;Description automatically generated with medium confidence">
            <a:extLst>
              <a:ext uri="{FF2B5EF4-FFF2-40B4-BE49-F238E27FC236}">
                <a16:creationId xmlns:a16="http://schemas.microsoft.com/office/drawing/2014/main" id="{9CE8BFFA-17D3-4DF2-B40B-C49C0E6EE7F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009016" y="1302816"/>
            <a:ext cx="6260039" cy="3749764"/>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Lst>
  <p:txStyles>
    <p:titleStyle>
      <a:lvl1pPr algn="ctr" defTabSz="4297363" rtl="0" eaLnBrk="0" fontAlgn="base" hangingPunct="0">
        <a:spcBef>
          <a:spcPct val="0"/>
        </a:spcBef>
        <a:spcAft>
          <a:spcPct val="0"/>
        </a:spcAft>
        <a:defRPr sz="8500" kern="1200">
          <a:solidFill>
            <a:schemeClr val="bg1"/>
          </a:solidFill>
          <a:latin typeface="Trebuchet MS" pitchFamily="34" charset="0"/>
          <a:ea typeface="+mj-ea"/>
          <a:cs typeface="+mj-cs"/>
        </a:defRPr>
      </a:lvl1pPr>
      <a:lvl2pPr algn="ctr" defTabSz="4297363" rtl="0" eaLnBrk="0" fontAlgn="base" hangingPunct="0">
        <a:spcBef>
          <a:spcPct val="0"/>
        </a:spcBef>
        <a:spcAft>
          <a:spcPct val="0"/>
        </a:spcAft>
        <a:defRPr sz="8500">
          <a:solidFill>
            <a:schemeClr val="bg1"/>
          </a:solidFill>
          <a:latin typeface="Trebuchet MS" pitchFamily="34" charset="0"/>
        </a:defRPr>
      </a:lvl2pPr>
      <a:lvl3pPr algn="ctr" defTabSz="4297363" rtl="0" eaLnBrk="0" fontAlgn="base" hangingPunct="0">
        <a:spcBef>
          <a:spcPct val="0"/>
        </a:spcBef>
        <a:spcAft>
          <a:spcPct val="0"/>
        </a:spcAft>
        <a:defRPr sz="8500">
          <a:solidFill>
            <a:schemeClr val="bg1"/>
          </a:solidFill>
          <a:latin typeface="Trebuchet MS" pitchFamily="34" charset="0"/>
        </a:defRPr>
      </a:lvl3pPr>
      <a:lvl4pPr algn="ctr" defTabSz="4297363" rtl="0" eaLnBrk="0" fontAlgn="base" hangingPunct="0">
        <a:spcBef>
          <a:spcPct val="0"/>
        </a:spcBef>
        <a:spcAft>
          <a:spcPct val="0"/>
        </a:spcAft>
        <a:defRPr sz="8500">
          <a:solidFill>
            <a:schemeClr val="bg1"/>
          </a:solidFill>
          <a:latin typeface="Trebuchet MS" pitchFamily="34" charset="0"/>
        </a:defRPr>
      </a:lvl4pPr>
      <a:lvl5pPr algn="ctr" defTabSz="4297363" rtl="0" eaLnBrk="0" fontAlgn="base" hangingPunct="0">
        <a:spcBef>
          <a:spcPct val="0"/>
        </a:spcBef>
        <a:spcAft>
          <a:spcPct val="0"/>
        </a:spcAft>
        <a:defRPr sz="8500">
          <a:solidFill>
            <a:schemeClr val="bg1"/>
          </a:solidFill>
          <a:latin typeface="Trebuchet MS" pitchFamily="34" charset="0"/>
        </a:defRPr>
      </a:lvl5pPr>
      <a:lvl6pPr marL="457200" algn="ctr" defTabSz="4297363" rtl="0" fontAlgn="base">
        <a:spcBef>
          <a:spcPct val="0"/>
        </a:spcBef>
        <a:spcAft>
          <a:spcPct val="0"/>
        </a:spcAft>
        <a:defRPr sz="8500">
          <a:solidFill>
            <a:schemeClr val="bg1"/>
          </a:solidFill>
          <a:latin typeface="Trebuchet MS" pitchFamily="34" charset="0"/>
        </a:defRPr>
      </a:lvl6pPr>
      <a:lvl7pPr marL="914400" algn="ctr" defTabSz="4297363" rtl="0" fontAlgn="base">
        <a:spcBef>
          <a:spcPct val="0"/>
        </a:spcBef>
        <a:spcAft>
          <a:spcPct val="0"/>
        </a:spcAft>
        <a:defRPr sz="8500">
          <a:solidFill>
            <a:schemeClr val="bg1"/>
          </a:solidFill>
          <a:latin typeface="Trebuchet MS" pitchFamily="34" charset="0"/>
        </a:defRPr>
      </a:lvl7pPr>
      <a:lvl8pPr marL="1371600" algn="ctr" defTabSz="4297363" rtl="0" fontAlgn="base">
        <a:spcBef>
          <a:spcPct val="0"/>
        </a:spcBef>
        <a:spcAft>
          <a:spcPct val="0"/>
        </a:spcAft>
        <a:defRPr sz="8500">
          <a:solidFill>
            <a:schemeClr val="bg1"/>
          </a:solidFill>
          <a:latin typeface="Trebuchet MS" pitchFamily="34" charset="0"/>
        </a:defRPr>
      </a:lvl8pPr>
      <a:lvl9pPr marL="1828800" algn="ctr" defTabSz="4297363" rtl="0" fontAlgn="base">
        <a:spcBef>
          <a:spcPct val="0"/>
        </a:spcBef>
        <a:spcAft>
          <a:spcPct val="0"/>
        </a:spcAft>
        <a:defRPr sz="8500">
          <a:solidFill>
            <a:schemeClr val="bg1"/>
          </a:solidFill>
          <a:latin typeface="Trebuchet MS" pitchFamily="34" charset="0"/>
        </a:defRPr>
      </a:lvl9pPr>
    </p:titleStyle>
    <p:bodyStyle>
      <a:lvl1pPr marL="1611313" indent="-1611313" algn="l" defTabSz="4297363" rtl="0" eaLnBrk="0" fontAlgn="base" hangingPunct="0">
        <a:spcBef>
          <a:spcPct val="20000"/>
        </a:spcBef>
        <a:spcAft>
          <a:spcPct val="0"/>
        </a:spcAft>
        <a:buFont typeface="Arial" charset="0"/>
        <a:buChar char="•"/>
        <a:defRPr sz="15100" kern="1200">
          <a:solidFill>
            <a:schemeClr val="tx1"/>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hyperlink" Target="https://drive.google.com/file/d/1z_C75GGOsqZbbYTeasMj4t_sq0eaN7xO/view?usp=shar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Text Placeholder 266">
            <a:extLst>
              <a:ext uri="{FF2B5EF4-FFF2-40B4-BE49-F238E27FC236}">
                <a16:creationId xmlns:a16="http://schemas.microsoft.com/office/drawing/2014/main" id="{BC6A51DF-F61B-44A3-AEB5-23EA3D04510B}"/>
              </a:ext>
            </a:extLst>
          </p:cNvPr>
          <p:cNvSpPr>
            <a:spLocks noGrp="1"/>
          </p:cNvSpPr>
          <p:nvPr>
            <p:ph type="body" sz="quarter" idx="10"/>
          </p:nvPr>
        </p:nvSpPr>
        <p:spPr>
          <a:xfrm>
            <a:off x="623691" y="6925562"/>
            <a:ext cx="14299153" cy="4760998"/>
          </a:xfrm>
        </p:spPr>
        <p:txBody>
          <a:bodyPr/>
          <a:lstStyle/>
          <a:p>
            <a:r>
              <a:rPr lang="en-US" dirty="0"/>
              <a:t>Blindness is a serious affliction that affects millions of individuals throughout the world. According to a study released by the World Health Organization (WHO) in 2021, there are 39 2 million blind persons globally. It is well known that blind persons may be more likely to get into accidents and suffer injuries in a number of situations, including walking. Additionally, they can encounter certain challenges in the middle of their journey, which would be quite harmful. Accessing information, navigating their surroundings, and interacting with others are just a few of the day-today issues that blind individuals deal with. Their options for learning, working, and interacting with others are constrained by these issues. To break those constraints, we proposed a model, which resolves all problems listed above</a:t>
            </a:r>
          </a:p>
        </p:txBody>
      </p:sp>
      <p:sp>
        <p:nvSpPr>
          <p:cNvPr id="33" name="Text Placeholder 32"/>
          <p:cNvSpPr>
            <a:spLocks noGrp="1"/>
          </p:cNvSpPr>
          <p:nvPr>
            <p:ph type="body" sz="quarter" idx="11"/>
          </p:nvPr>
        </p:nvSpPr>
        <p:spPr/>
        <p:txBody>
          <a:bodyPr/>
          <a:lstStyle/>
          <a:p>
            <a:r>
              <a:rPr lang="en-GB"/>
              <a:t>Problem Statement/Introduction</a:t>
            </a:r>
            <a:endParaRPr lang="en-GB" dirty="0"/>
          </a:p>
        </p:txBody>
      </p:sp>
      <p:sp>
        <p:nvSpPr>
          <p:cNvPr id="34" name="Text Placeholder 33"/>
          <p:cNvSpPr>
            <a:spLocks noGrp="1"/>
          </p:cNvSpPr>
          <p:nvPr>
            <p:ph type="body" sz="quarter" idx="20"/>
          </p:nvPr>
        </p:nvSpPr>
        <p:spPr/>
        <p:txBody>
          <a:bodyPr/>
          <a:lstStyle/>
          <a:p>
            <a:r>
              <a:rPr lang="en-US" dirty="0"/>
              <a:t>Implementation Details/Diagram </a:t>
            </a:r>
          </a:p>
        </p:txBody>
      </p:sp>
      <p:sp>
        <p:nvSpPr>
          <p:cNvPr id="35" name="Text Placeholder 34"/>
          <p:cNvSpPr>
            <a:spLocks noGrp="1"/>
          </p:cNvSpPr>
          <p:nvPr>
            <p:ph type="body" sz="quarter" idx="25"/>
          </p:nvPr>
        </p:nvSpPr>
        <p:spPr/>
        <p:txBody>
          <a:bodyPr/>
          <a:lstStyle/>
          <a:p>
            <a:r>
              <a:rPr lang="en-US"/>
              <a:t>Proposed Methodology/Advantages</a:t>
            </a:r>
            <a:endParaRPr lang="en-US" dirty="0"/>
          </a:p>
        </p:txBody>
      </p:sp>
      <p:sp>
        <p:nvSpPr>
          <p:cNvPr id="37" name="Text Placeholder 36"/>
          <p:cNvSpPr>
            <a:spLocks noGrp="1"/>
          </p:cNvSpPr>
          <p:nvPr>
            <p:ph type="body" sz="quarter" idx="27"/>
          </p:nvPr>
        </p:nvSpPr>
        <p:spPr/>
        <p:txBody>
          <a:bodyPr/>
          <a:lstStyle/>
          <a:p>
            <a:r>
              <a:rPr lang="nl-NL"/>
              <a:t>Implementation  Details/Flow Chart</a:t>
            </a:r>
            <a:endParaRPr lang="en-US" dirty="0"/>
          </a:p>
        </p:txBody>
      </p:sp>
      <p:sp>
        <p:nvSpPr>
          <p:cNvPr id="40" name="Text Placeholder 39"/>
          <p:cNvSpPr>
            <a:spLocks noGrp="1"/>
          </p:cNvSpPr>
          <p:nvPr>
            <p:ph type="body" sz="quarter" idx="150"/>
          </p:nvPr>
        </p:nvSpPr>
        <p:spPr/>
        <p:txBody>
          <a:bodyPr>
            <a:normAutofit/>
          </a:bodyPr>
          <a:lstStyle/>
          <a:p>
            <a:r>
              <a:rPr lang="en-US" dirty="0"/>
              <a:t>PABBULETI VENU</a:t>
            </a:r>
          </a:p>
        </p:txBody>
      </p:sp>
      <p:sp>
        <p:nvSpPr>
          <p:cNvPr id="41" name="Text Placeholder 40"/>
          <p:cNvSpPr>
            <a:spLocks noGrp="1"/>
          </p:cNvSpPr>
          <p:nvPr>
            <p:ph type="body" sz="quarter" idx="151"/>
          </p:nvPr>
        </p:nvSpPr>
        <p:spPr/>
        <p:txBody>
          <a:bodyPr/>
          <a:lstStyle/>
          <a:p>
            <a:r>
              <a:rPr lang="en-IN" dirty="0"/>
              <a:t>JAGU NAVEEN KUMAR</a:t>
            </a:r>
          </a:p>
          <a:p>
            <a:endParaRPr lang="en-US" dirty="0"/>
          </a:p>
        </p:txBody>
      </p:sp>
      <p:sp>
        <p:nvSpPr>
          <p:cNvPr id="42" name="Text Placeholder 41"/>
          <p:cNvSpPr>
            <a:spLocks noGrp="1"/>
          </p:cNvSpPr>
          <p:nvPr>
            <p:ph type="body" sz="quarter" idx="153"/>
          </p:nvPr>
        </p:nvSpPr>
        <p:spPr/>
        <p:txBody>
          <a:bodyPr>
            <a:normAutofit/>
          </a:bodyPr>
          <a:lstStyle/>
          <a:p>
            <a:r>
              <a:rPr lang="en-US" dirty="0"/>
              <a:t>DIGITAL EYE FOR AID OF BLIND PEOPLE</a:t>
            </a:r>
          </a:p>
        </p:txBody>
      </p:sp>
      <p:sp>
        <p:nvSpPr>
          <p:cNvPr id="271" name="Text Placeholder 270">
            <a:extLst>
              <a:ext uri="{FF2B5EF4-FFF2-40B4-BE49-F238E27FC236}">
                <a16:creationId xmlns:a16="http://schemas.microsoft.com/office/drawing/2014/main" id="{1E54C0B2-98BC-4D63-A34F-E0367D9D746B}"/>
              </a:ext>
            </a:extLst>
          </p:cNvPr>
          <p:cNvSpPr>
            <a:spLocks noGrp="1"/>
          </p:cNvSpPr>
          <p:nvPr>
            <p:ph type="body" sz="quarter" idx="154"/>
          </p:nvPr>
        </p:nvSpPr>
        <p:spPr>
          <a:xfrm>
            <a:off x="1033665" y="39476480"/>
            <a:ext cx="23459676" cy="1645867"/>
          </a:xfrm>
        </p:spPr>
        <p:txBody>
          <a:bodyPr/>
          <a:lstStyle/>
          <a:p>
            <a:pPr marL="742950" indent="-742950" algn="l">
              <a:buAutoNum type="arabicPeriod"/>
            </a:pPr>
            <a:r>
              <a:rPr lang="en-US" sz="2800" dirty="0"/>
              <a:t>Smart Eye for Visually Impaired-An aid to help the blind people(</a:t>
            </a:r>
          </a:p>
          <a:p>
            <a:pPr marL="742950" indent="-742950" algn="l">
              <a:buAutoNum type="arabicPeriod"/>
            </a:pPr>
            <a:r>
              <a:rPr lang="en-US" sz="2800" dirty="0"/>
              <a:t> </a:t>
            </a:r>
            <a:r>
              <a:rPr lang="en-IN" sz="2800" dirty="0"/>
              <a:t>Third Eye: An Eye for the Blind to Identify Objects Using Human-powered Technology</a:t>
            </a:r>
          </a:p>
          <a:p>
            <a:pPr marL="742950" indent="-742950" algn="l">
              <a:buAutoNum type="arabicPeriod"/>
            </a:pPr>
            <a:r>
              <a:rPr lang="en-US" sz="2800" dirty="0"/>
              <a:t>Assistive Technology for the Visually Impaired Using Computer Vision </a:t>
            </a:r>
          </a:p>
        </p:txBody>
      </p:sp>
      <p:sp>
        <p:nvSpPr>
          <p:cNvPr id="44" name="Text Placeholder 43"/>
          <p:cNvSpPr>
            <a:spLocks noGrp="1"/>
          </p:cNvSpPr>
          <p:nvPr>
            <p:ph type="body" sz="quarter" idx="156"/>
          </p:nvPr>
        </p:nvSpPr>
        <p:spPr/>
        <p:txBody>
          <a:bodyPr/>
          <a:lstStyle/>
          <a:p>
            <a:r>
              <a:rPr lang="nl-NL"/>
              <a:t>Results Table</a:t>
            </a:r>
            <a:endParaRPr lang="en-US" dirty="0"/>
          </a:p>
        </p:txBody>
      </p:sp>
      <p:sp>
        <p:nvSpPr>
          <p:cNvPr id="45" name="Text Placeholder 44"/>
          <p:cNvSpPr>
            <a:spLocks noGrp="1"/>
          </p:cNvSpPr>
          <p:nvPr>
            <p:ph type="body" sz="quarter" idx="157"/>
          </p:nvPr>
        </p:nvSpPr>
        <p:spPr>
          <a:xfrm>
            <a:off x="15249892" y="28003257"/>
            <a:ext cx="14283756" cy="800265"/>
          </a:xfrm>
        </p:spPr>
        <p:txBody>
          <a:bodyPr/>
          <a:lstStyle/>
          <a:p>
            <a:r>
              <a:rPr lang="nl-NL" dirty="0"/>
              <a:t>Conclusion</a:t>
            </a:r>
            <a:endParaRPr lang="en-US" dirty="0"/>
          </a:p>
        </p:txBody>
      </p:sp>
      <p:sp>
        <p:nvSpPr>
          <p:cNvPr id="272" name="Text Placeholder 271">
            <a:extLst>
              <a:ext uri="{FF2B5EF4-FFF2-40B4-BE49-F238E27FC236}">
                <a16:creationId xmlns:a16="http://schemas.microsoft.com/office/drawing/2014/main" id="{6C3BD757-8D37-46FE-8C88-AA7D76F0A593}"/>
              </a:ext>
            </a:extLst>
          </p:cNvPr>
          <p:cNvSpPr>
            <a:spLocks noGrp="1"/>
          </p:cNvSpPr>
          <p:nvPr>
            <p:ph type="body" sz="quarter" idx="158"/>
          </p:nvPr>
        </p:nvSpPr>
        <p:spPr>
          <a:xfrm>
            <a:off x="15347853" y="28698871"/>
            <a:ext cx="14289232" cy="3468337"/>
          </a:xfrm>
        </p:spPr>
        <p:txBody>
          <a:bodyPr/>
          <a:lstStyle/>
          <a:p>
            <a:r>
              <a:rPr lang="en-US" dirty="0"/>
              <a:t>This device was created to give persons with vision impairments the independence to carry out their daily tasks. Our proposed model is used to create the processing portion of the design at a high rate of speed and precision. It is a cost-effective smart model with little Internet usage that enables the user to utilize the gadget in a variety of environmental situations. The use of text extraction raises the community's literacy levels among the blind. Because of these sophisticated design elements, blind persons can live better lives with improved perception.</a:t>
            </a:r>
          </a:p>
        </p:txBody>
      </p:sp>
      <p:cxnSp>
        <p:nvCxnSpPr>
          <p:cNvPr id="15" name="Straight Connector 14"/>
          <p:cNvCxnSpPr/>
          <p:nvPr/>
        </p:nvCxnSpPr>
        <p:spPr>
          <a:xfrm>
            <a:off x="15136813" y="17210088"/>
            <a:ext cx="0" cy="9440862"/>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5136813" y="27979688"/>
            <a:ext cx="0" cy="9439275"/>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5136813" y="6330950"/>
            <a:ext cx="0" cy="9440863"/>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3" name="Text Placeholder 44">
            <a:extLst>
              <a:ext uri="{FF2B5EF4-FFF2-40B4-BE49-F238E27FC236}">
                <a16:creationId xmlns:a16="http://schemas.microsoft.com/office/drawing/2014/main" id="{749F937F-D152-4278-8DF2-2052C8B15446}"/>
              </a:ext>
            </a:extLst>
          </p:cNvPr>
          <p:cNvSpPr txBox="1">
            <a:spLocks/>
          </p:cNvSpPr>
          <p:nvPr/>
        </p:nvSpPr>
        <p:spPr>
          <a:xfrm>
            <a:off x="4881206" y="38380734"/>
            <a:ext cx="14283756" cy="800265"/>
          </a:xfrm>
          <a:prstGeom prst="rect">
            <a:avLst/>
          </a:prstGeom>
          <a:noFill/>
        </p:spPr>
        <p:txBody>
          <a:bodyPr wrap="square" lIns="89551" tIns="89551" rIns="89551" bIns="89551" anchor="ctr" anchorCtr="0">
            <a:spAutoFit/>
          </a:bodyPr>
          <a:lstStyle>
            <a:lvl1pPr marL="0" indent="0" algn="ctr" defTabSz="4297363" rtl="0" eaLnBrk="0" fontAlgn="base" hangingPunct="0">
              <a:spcBef>
                <a:spcPct val="20000"/>
              </a:spcBef>
              <a:spcAft>
                <a:spcPct val="0"/>
              </a:spcAft>
              <a:buFont typeface="Arial" charset="0"/>
              <a:buNone/>
              <a:defRPr sz="3900" b="1" u="sng" kern="1200" baseline="0">
                <a:solidFill>
                  <a:schemeClr val="accent5">
                    <a:lumMod val="50000"/>
                  </a:schemeClr>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pPr defTabSz="4298410" eaLnBrk="1" fontAlgn="auto" hangingPunct="1">
              <a:spcAft>
                <a:spcPts val="0"/>
              </a:spcAft>
              <a:buFont typeface="Arial" pitchFamily="34" charset="0"/>
              <a:buNone/>
              <a:defRPr/>
            </a:pPr>
            <a:r>
              <a:rPr lang="nl-NL"/>
              <a:t>REFERENCES</a:t>
            </a:r>
            <a:endParaRPr lang="en-US" dirty="0"/>
          </a:p>
        </p:txBody>
      </p:sp>
      <p:sp>
        <p:nvSpPr>
          <p:cNvPr id="275" name="Text Placeholder 274">
            <a:extLst>
              <a:ext uri="{FF2B5EF4-FFF2-40B4-BE49-F238E27FC236}">
                <a16:creationId xmlns:a16="http://schemas.microsoft.com/office/drawing/2014/main" id="{1F6C2DF7-F837-4365-905A-AC3E47CB29B7}"/>
              </a:ext>
            </a:extLst>
          </p:cNvPr>
          <p:cNvSpPr>
            <a:spLocks noGrp="1"/>
          </p:cNvSpPr>
          <p:nvPr>
            <p:ph type="body" sz="quarter" idx="26"/>
          </p:nvPr>
        </p:nvSpPr>
        <p:spPr>
          <a:xfrm>
            <a:off x="15353328" y="6925562"/>
            <a:ext cx="14287682" cy="9156048"/>
          </a:xfrm>
        </p:spPr>
        <p:txBody>
          <a:bodyPr/>
          <a:lstStyle/>
          <a:p>
            <a:r>
              <a:rPr lang="en-US" dirty="0"/>
              <a:t>The proposed model consists of five (05) unique functional blocks in which each block assists the user in performing the corresponding task through voice commands from the headset.</a:t>
            </a:r>
          </a:p>
          <a:p>
            <a:r>
              <a:rPr lang="en-US" dirty="0"/>
              <a:t> 1. Navigation and vehicle avoidance block: This takes the current coordinates from GPS and destination coordinates from the area name given by the user and guides the user along the shortest path to the destination. Meanwhile directs the user to avoid the vehicles along the path of the journey. </a:t>
            </a:r>
          </a:p>
          <a:p>
            <a:r>
              <a:rPr lang="en-US" dirty="0"/>
              <a:t>2. Object detection and obstacle avoidance block: Helps the user to detect various objects and clusters them into obstacles and non-obstacles. In case of obstacles, it warns the user to deviate in a sophisticated direction. </a:t>
            </a:r>
          </a:p>
          <a:p>
            <a:r>
              <a:rPr lang="en-US" dirty="0"/>
              <a:t>3. Face recognition and face-saving block: Recognizes the known persons to the user (from saved faces of the user’s database) and informs the user of their name. In the case of an unknown person, it facilitates the user to save his/her face. </a:t>
            </a:r>
          </a:p>
          <a:p>
            <a:r>
              <a:rPr lang="en-US" dirty="0"/>
              <a:t>4. Text extraction and text-to-speech conversion block: Helps the user to study the detected text present on the books, hoardings, </a:t>
            </a:r>
            <a:r>
              <a:rPr lang="en-US" dirty="0" err="1"/>
              <a:t>etc</a:t>
            </a:r>
            <a:r>
              <a:rPr lang="en-US" dirty="0"/>
              <a:t> without the dependency on Braille script. It is mainly helpful for blind students. </a:t>
            </a:r>
          </a:p>
          <a:p>
            <a:r>
              <a:rPr lang="en-US" dirty="0"/>
              <a:t>5. Currency recognition block: Helps the user to identify the currencies of several countries including their values</a:t>
            </a:r>
          </a:p>
          <a:p>
            <a:r>
              <a:rPr lang="en-US" dirty="0"/>
              <a:t>6.Pothole Detection : Helps the user to identify Pothole in his path .</a:t>
            </a:r>
          </a:p>
        </p:txBody>
      </p:sp>
      <p:pic>
        <p:nvPicPr>
          <p:cNvPr id="10" name="Picture 9">
            <a:extLst>
              <a:ext uri="{FF2B5EF4-FFF2-40B4-BE49-F238E27FC236}">
                <a16:creationId xmlns:a16="http://schemas.microsoft.com/office/drawing/2014/main" id="{BCBA3450-527F-0DA3-6CD3-984009A00D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3612" y="18429554"/>
            <a:ext cx="13904614" cy="7821345"/>
          </a:xfrm>
          <a:prstGeom prst="rect">
            <a:avLst/>
          </a:prstGeom>
        </p:spPr>
      </p:pic>
      <p:pic>
        <p:nvPicPr>
          <p:cNvPr id="22" name="Picture 21" descr="flowchart.jpg"/>
          <p:cNvPicPr>
            <a:picLocks noChangeAspect="1"/>
          </p:cNvPicPr>
          <p:nvPr/>
        </p:nvPicPr>
        <p:blipFill>
          <a:blip r:embed="rId4"/>
          <a:stretch>
            <a:fillRect/>
          </a:stretch>
        </p:blipFill>
        <p:spPr>
          <a:xfrm>
            <a:off x="18492366" y="17787263"/>
            <a:ext cx="7798809" cy="8919888"/>
          </a:xfrm>
          <a:prstGeom prst="rect">
            <a:avLst/>
          </a:prstGeom>
        </p:spPr>
      </p:pic>
      <p:pic>
        <p:nvPicPr>
          <p:cNvPr id="23" name="Picture 22" descr="currency.jpeg"/>
          <p:cNvPicPr>
            <a:picLocks noChangeAspect="1"/>
          </p:cNvPicPr>
          <p:nvPr/>
        </p:nvPicPr>
        <p:blipFill>
          <a:blip r:embed="rId5"/>
          <a:stretch>
            <a:fillRect/>
          </a:stretch>
        </p:blipFill>
        <p:spPr>
          <a:xfrm>
            <a:off x="902913" y="28705854"/>
            <a:ext cx="6372131" cy="3863888"/>
          </a:xfrm>
          <a:prstGeom prst="rect">
            <a:avLst/>
          </a:prstGeom>
        </p:spPr>
      </p:pic>
      <p:pic>
        <p:nvPicPr>
          <p:cNvPr id="24" name="Picture 23" descr="face.jpeg"/>
          <p:cNvPicPr>
            <a:picLocks noChangeAspect="1"/>
          </p:cNvPicPr>
          <p:nvPr/>
        </p:nvPicPr>
        <p:blipFill>
          <a:blip r:embed="rId6"/>
          <a:stretch>
            <a:fillRect/>
          </a:stretch>
        </p:blipFill>
        <p:spPr>
          <a:xfrm>
            <a:off x="7948326" y="28705855"/>
            <a:ext cx="6819900" cy="3863888"/>
          </a:xfrm>
          <a:prstGeom prst="rect">
            <a:avLst/>
          </a:prstGeom>
        </p:spPr>
      </p:pic>
      <p:pic>
        <p:nvPicPr>
          <p:cNvPr id="25" name="Picture 24" descr="object.jpeg"/>
          <p:cNvPicPr>
            <a:picLocks noChangeAspect="1"/>
          </p:cNvPicPr>
          <p:nvPr/>
        </p:nvPicPr>
        <p:blipFill>
          <a:blip r:embed="rId7"/>
          <a:stretch>
            <a:fillRect/>
          </a:stretch>
        </p:blipFill>
        <p:spPr>
          <a:xfrm>
            <a:off x="928491" y="33191405"/>
            <a:ext cx="6307252" cy="4151358"/>
          </a:xfrm>
          <a:prstGeom prst="rect">
            <a:avLst/>
          </a:prstGeom>
        </p:spPr>
      </p:pic>
      <p:pic>
        <p:nvPicPr>
          <p:cNvPr id="26" name="Picture 25" descr="ocr.jpeg"/>
          <p:cNvPicPr>
            <a:picLocks noChangeAspect="1"/>
          </p:cNvPicPr>
          <p:nvPr/>
        </p:nvPicPr>
        <p:blipFill>
          <a:blip r:embed="rId8"/>
          <a:stretch>
            <a:fillRect/>
          </a:stretch>
        </p:blipFill>
        <p:spPr>
          <a:xfrm>
            <a:off x="7600463" y="33191405"/>
            <a:ext cx="7167763" cy="4265658"/>
          </a:xfrm>
          <a:prstGeom prst="rect">
            <a:avLst/>
          </a:prstGeom>
        </p:spPr>
      </p:pic>
      <p:sp>
        <p:nvSpPr>
          <p:cNvPr id="27" name="TextBox 26"/>
          <p:cNvSpPr txBox="1"/>
          <p:nvPr/>
        </p:nvSpPr>
        <p:spPr>
          <a:xfrm>
            <a:off x="1652391" y="32569743"/>
            <a:ext cx="5777109" cy="584775"/>
          </a:xfrm>
          <a:prstGeom prst="rect">
            <a:avLst/>
          </a:prstGeom>
          <a:noFill/>
        </p:spPr>
        <p:txBody>
          <a:bodyPr wrap="square" rtlCol="0">
            <a:spAutoFit/>
          </a:bodyPr>
          <a:lstStyle/>
          <a:p>
            <a:r>
              <a:rPr lang="en-US" sz="3200" dirty="0"/>
              <a:t>Currency Detection</a:t>
            </a:r>
          </a:p>
        </p:txBody>
      </p:sp>
      <p:sp>
        <p:nvSpPr>
          <p:cNvPr id="28" name="TextBox 27"/>
          <p:cNvSpPr txBox="1"/>
          <p:nvPr/>
        </p:nvSpPr>
        <p:spPr>
          <a:xfrm>
            <a:off x="9205626" y="37380862"/>
            <a:ext cx="5777109" cy="584775"/>
          </a:xfrm>
          <a:prstGeom prst="rect">
            <a:avLst/>
          </a:prstGeom>
          <a:noFill/>
        </p:spPr>
        <p:txBody>
          <a:bodyPr wrap="square" rtlCol="0">
            <a:spAutoFit/>
          </a:bodyPr>
          <a:lstStyle/>
          <a:p>
            <a:r>
              <a:rPr lang="en-US" sz="3200" dirty="0"/>
              <a:t>Text Extraction</a:t>
            </a:r>
          </a:p>
        </p:txBody>
      </p:sp>
      <p:sp>
        <p:nvSpPr>
          <p:cNvPr id="29" name="TextBox 28"/>
          <p:cNvSpPr txBox="1"/>
          <p:nvPr/>
        </p:nvSpPr>
        <p:spPr>
          <a:xfrm>
            <a:off x="1649134" y="37240875"/>
            <a:ext cx="5777109" cy="584775"/>
          </a:xfrm>
          <a:prstGeom prst="rect">
            <a:avLst/>
          </a:prstGeom>
          <a:noFill/>
        </p:spPr>
        <p:txBody>
          <a:bodyPr wrap="square" rtlCol="0">
            <a:spAutoFit/>
          </a:bodyPr>
          <a:lstStyle/>
          <a:p>
            <a:r>
              <a:rPr lang="en-US" sz="3200" dirty="0"/>
              <a:t>Object Detection</a:t>
            </a:r>
          </a:p>
        </p:txBody>
      </p:sp>
      <p:sp>
        <p:nvSpPr>
          <p:cNvPr id="30" name="TextBox 29"/>
          <p:cNvSpPr txBox="1"/>
          <p:nvPr/>
        </p:nvSpPr>
        <p:spPr>
          <a:xfrm>
            <a:off x="8596026" y="32530430"/>
            <a:ext cx="5777109" cy="584775"/>
          </a:xfrm>
          <a:prstGeom prst="rect">
            <a:avLst/>
          </a:prstGeom>
          <a:noFill/>
        </p:spPr>
        <p:txBody>
          <a:bodyPr wrap="square" rtlCol="0">
            <a:spAutoFit/>
          </a:bodyPr>
          <a:lstStyle/>
          <a:p>
            <a:r>
              <a:rPr lang="en-US" sz="3200" dirty="0"/>
              <a:t>Face Detection</a:t>
            </a:r>
          </a:p>
        </p:txBody>
      </p:sp>
      <p:sp>
        <p:nvSpPr>
          <p:cNvPr id="2" name="TextBox 1">
            <a:extLst>
              <a:ext uri="{FF2B5EF4-FFF2-40B4-BE49-F238E27FC236}">
                <a16:creationId xmlns:a16="http://schemas.microsoft.com/office/drawing/2014/main" id="{21CE6F76-A971-F09A-B119-14AC0C08C652}"/>
              </a:ext>
            </a:extLst>
          </p:cNvPr>
          <p:cNvSpPr txBox="1"/>
          <p:nvPr/>
        </p:nvSpPr>
        <p:spPr>
          <a:xfrm>
            <a:off x="15505401" y="26602522"/>
            <a:ext cx="14421820" cy="400110"/>
          </a:xfrm>
          <a:prstGeom prst="rect">
            <a:avLst/>
          </a:prstGeom>
          <a:noFill/>
        </p:spPr>
        <p:txBody>
          <a:bodyPr wrap="square" rtlCol="0">
            <a:spAutoFit/>
          </a:bodyPr>
          <a:lstStyle/>
          <a:p>
            <a:r>
              <a:rPr lang="en-US" sz="2000" dirty="0"/>
              <a:t>Flowchart Document link : </a:t>
            </a:r>
            <a:r>
              <a:rPr lang="en-US" sz="2000" dirty="0">
                <a:hlinkClick r:id="rId9"/>
              </a:rPr>
              <a:t>https://drive.google.com/file/d/1z_C75GGOsqZbbYTeasMj4t_sq0eaN7xO/view?usp=sharing</a:t>
            </a:r>
            <a:endParaRPr lang="en-IN" sz="20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0</TotalTime>
  <Words>596</Words>
  <Application>Microsoft Office PowerPoint</Application>
  <PresentationFormat>Custom</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PosterPresentations.com-100CMx140CM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2014-08-15T11:56:08Z</dcterms:created>
  <dcterms:modified xsi:type="dcterms:W3CDTF">2023-07-08T08:16:57Z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f75f480-7803-4ee9-bb54-84d0635fdbe7_Enabled">
    <vt:lpwstr>true</vt:lpwstr>
  </property>
  <property fmtid="{D5CDD505-2E9C-101B-9397-08002B2CF9AE}" pid="3" name="MSIP_Label_6f75f480-7803-4ee9-bb54-84d0635fdbe7_SetDate">
    <vt:lpwstr>2022-12-15T11:05:39Z</vt:lpwstr>
  </property>
  <property fmtid="{D5CDD505-2E9C-101B-9397-08002B2CF9AE}" pid="4" name="MSIP_Label_6f75f480-7803-4ee9-bb54-84d0635fdbe7_Method">
    <vt:lpwstr>Privileged</vt:lpwstr>
  </property>
  <property fmtid="{D5CDD505-2E9C-101B-9397-08002B2CF9AE}" pid="5" name="MSIP_Label_6f75f480-7803-4ee9-bb54-84d0635fdbe7_Name">
    <vt:lpwstr>unrestricted</vt:lpwstr>
  </property>
  <property fmtid="{D5CDD505-2E9C-101B-9397-08002B2CF9AE}" pid="6" name="MSIP_Label_6f75f480-7803-4ee9-bb54-84d0635fdbe7_SiteId">
    <vt:lpwstr>38ae3bcd-9579-4fd4-adda-b42e1495d55a</vt:lpwstr>
  </property>
  <property fmtid="{D5CDD505-2E9C-101B-9397-08002B2CF9AE}" pid="7" name="MSIP_Label_6f75f480-7803-4ee9-bb54-84d0635fdbe7_ActionId">
    <vt:lpwstr>140a3bd7-e52c-4f1a-a516-4da2c627b15d</vt:lpwstr>
  </property>
  <property fmtid="{D5CDD505-2E9C-101B-9397-08002B2CF9AE}" pid="8" name="MSIP_Label_6f75f480-7803-4ee9-bb54-84d0635fdbe7_ContentBits">
    <vt:lpwstr>0</vt:lpwstr>
  </property>
  <property fmtid="{D5CDD505-2E9C-101B-9397-08002B2CF9AE}" pid="9" name="Document_Confidentiality">
    <vt:lpwstr>Unrestricted</vt:lpwstr>
  </property>
</Properties>
</file>